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7020" r:id="rId2"/>
    <p:sldId id="257" r:id="rId3"/>
    <p:sldId id="260" r:id="rId4"/>
    <p:sldId id="6897" r:id="rId5"/>
    <p:sldId id="6898" r:id="rId6"/>
    <p:sldId id="7021" r:id="rId7"/>
    <p:sldId id="6900" r:id="rId8"/>
    <p:sldId id="258" r:id="rId9"/>
    <p:sldId id="283" r:id="rId10"/>
    <p:sldId id="264" r:id="rId11"/>
    <p:sldId id="6918" r:id="rId12"/>
    <p:sldId id="295" r:id="rId13"/>
    <p:sldId id="6919" r:id="rId14"/>
    <p:sldId id="6920" r:id="rId15"/>
    <p:sldId id="6921" r:id="rId16"/>
    <p:sldId id="6922" r:id="rId17"/>
    <p:sldId id="6923" r:id="rId18"/>
    <p:sldId id="69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Patient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Patient Demographics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AB-42C2-B958-F1508A6A4E6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9AB-42C2-B958-F1508A6A4E6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9AB-42C2-B958-F1508A6A4E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Female </c:v>
                </c:pt>
                <c:pt idx="1">
                  <c:v>Male</c:v>
                </c:pt>
                <c:pt idx="2">
                  <c:v>Nonbinary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</c:v>
                </c:pt>
                <c:pt idx="1">
                  <c:v>214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49-40B6-9CE9-5CBD77E77B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26263444189346"/>
          <c:y val="0.49885459599452081"/>
          <c:w val="0.38737365558106523"/>
          <c:h val="0.5009299974060190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Patient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AD4-4B5B-8999-3451B544B00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AD4-4B5B-8999-3451B544B00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A4E-4572-AA20-85CA0847B58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AD4-4B5B-8999-3451B544B004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AD4-4B5B-8999-3451B544B004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0AD4-4B5B-8999-3451B544B004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0AD4-4B5B-8999-3451B544B004}"/>
              </c:ext>
            </c:extLst>
          </c:dPt>
          <c:dLbls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E8D3A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77288F-3929-4634-BF35-DFF210C2D56F}" type="PERCENTAGE">
                      <a:rPr lang="en-US" sz="2400" baseline="0" smtClean="0">
                        <a:solidFill>
                          <a:srgbClr val="E8D3A2"/>
                        </a:solidFill>
                      </a:rPr>
                      <a:pPr>
                        <a:defRPr sz="2400">
                          <a:solidFill>
                            <a:srgbClr val="E8D3A2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E8D3A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A4E-4572-AA20-85CA0847B5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13-24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  <c:pt idx="6">
                  <c:v>75+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0.00%">
                  <c:v>6.6699999999999995E-2</c:v>
                </c:pt>
                <c:pt idx="1">
                  <c:v>0.28999999999999998</c:v>
                </c:pt>
                <c:pt idx="2">
                  <c:v>0.28999999999999998</c:v>
                </c:pt>
                <c:pt idx="3" formatCode="0.00%">
                  <c:v>0.19670000000000001</c:v>
                </c:pt>
                <c:pt idx="4">
                  <c:v>0.11</c:v>
                </c:pt>
                <c:pt idx="5">
                  <c:v>0.04</c:v>
                </c:pt>
                <c:pt idx="6" formatCode="0.00%">
                  <c:v>1.3299999999999999E-2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E-4572-AA20-85CA0847B58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4B2E83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rgbClr val="4B2E83"/>
                </a:solidFill>
              </a:rPr>
              <a:t>Telebup Patient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4B2E8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22065461611643"/>
          <c:y val="0.16774816287582167"/>
          <c:w val="0.58754971864056837"/>
          <c:h val="0.706822233180275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Patient Race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4B2E8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AI/AN/PI/NH</c:v>
                </c:pt>
                <c:pt idx="1">
                  <c:v>Asian </c:v>
                </c:pt>
                <c:pt idx="2">
                  <c:v>Black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45</c:v>
                </c:pt>
                <c:pt idx="3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03-43B8-B017-F1496AF7CC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57020064"/>
        <c:axId val="1444415583"/>
      </c:barChart>
      <c:catAx>
        <c:axId val="115702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415583"/>
        <c:crosses val="autoZero"/>
        <c:auto val="1"/>
        <c:lblAlgn val="ctr"/>
        <c:lblOffset val="100"/>
        <c:noMultiLvlLbl val="0"/>
      </c:catAx>
      <c:valAx>
        <c:axId val="1444415583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2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4B2E83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rgbClr val="4B2E83"/>
                </a:solidFill>
              </a:rPr>
              <a:t>Overdose Deaths in King County - Race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4B2E8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KC Overdose Deaths in KC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51461994093613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4B2E8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08-448C-913F-E07E1C369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4B2E8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AI/AN/PI/NH</c:v>
                </c:pt>
                <c:pt idx="1">
                  <c:v>Asian</c:v>
                </c:pt>
                <c:pt idx="2">
                  <c:v>Black</c:v>
                </c:pt>
                <c:pt idx="3">
                  <c:v>White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62</c:v>
                </c:pt>
                <c:pt idx="2">
                  <c:v>274</c:v>
                </c:pt>
                <c:pt idx="3">
                  <c:v>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A7-4D03-813E-39052137F7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76164671"/>
        <c:axId val="1376165151"/>
      </c:barChart>
      <c:catAx>
        <c:axId val="1376164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165151"/>
        <c:crosses val="autoZero"/>
        <c:auto val="1"/>
        <c:lblAlgn val="ctr"/>
        <c:lblOffset val="100"/>
        <c:noMultiLvlLbl val="0"/>
      </c:catAx>
      <c:valAx>
        <c:axId val="137616515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16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50601-C463-445A-970D-C555A8F45C2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ED4D95-180C-4869-9E82-F139C08D5D4E}">
      <dgm:prSet phldrT="[Text]" custT="1"/>
      <dgm:spPr>
        <a:solidFill>
          <a:srgbClr val="4B2D83"/>
        </a:solidFill>
      </dgm:spPr>
      <dgm:t>
        <a:bodyPr/>
        <a:lstStyle/>
        <a:p>
          <a:r>
            <a:rPr lang="en-US" sz="2400" dirty="0"/>
            <a:t>Reduce overdose</a:t>
          </a:r>
        </a:p>
      </dgm:t>
    </dgm:pt>
    <dgm:pt modelId="{BD872491-2D70-4015-996E-0EC16B248220}" type="parTrans" cxnId="{2A384BBB-05AE-4878-B05E-E12F9D10EB50}">
      <dgm:prSet/>
      <dgm:spPr/>
      <dgm:t>
        <a:bodyPr/>
        <a:lstStyle/>
        <a:p>
          <a:endParaRPr lang="en-US" sz="2400"/>
        </a:p>
      </dgm:t>
    </dgm:pt>
    <dgm:pt modelId="{1555C3F1-AE7C-4638-9015-B77BA29841FD}" type="sibTrans" cxnId="{2A384BBB-05AE-4878-B05E-E12F9D10EB50}">
      <dgm:prSet/>
      <dgm:spPr/>
      <dgm:t>
        <a:bodyPr/>
        <a:lstStyle/>
        <a:p>
          <a:endParaRPr lang="en-US" sz="2400"/>
        </a:p>
      </dgm:t>
    </dgm:pt>
    <dgm:pt modelId="{09835E77-78B4-4A15-BEF5-3F64503AC381}">
      <dgm:prSet phldrT="[Text]" custT="1"/>
      <dgm:spPr>
        <a:solidFill>
          <a:srgbClr val="85754D"/>
        </a:solidFill>
      </dgm:spPr>
      <dgm:t>
        <a:bodyPr/>
        <a:lstStyle/>
        <a:p>
          <a:r>
            <a:rPr lang="en-US" sz="2400" dirty="0"/>
            <a:t>Reduce ED visits and inpatient hospitalization</a:t>
          </a:r>
        </a:p>
      </dgm:t>
    </dgm:pt>
    <dgm:pt modelId="{17C78830-5CE6-4A89-81F6-8788F23DF60B}" type="parTrans" cxnId="{69CC4D40-CAA8-4A2E-B9BD-76BD8E84D021}">
      <dgm:prSet/>
      <dgm:spPr/>
      <dgm:t>
        <a:bodyPr/>
        <a:lstStyle/>
        <a:p>
          <a:endParaRPr lang="en-US" sz="2400"/>
        </a:p>
      </dgm:t>
    </dgm:pt>
    <dgm:pt modelId="{BDDA7320-F2F0-4EE0-A5F8-C3AD7C6D3961}" type="sibTrans" cxnId="{69CC4D40-CAA8-4A2E-B9BD-76BD8E84D021}">
      <dgm:prSet/>
      <dgm:spPr/>
      <dgm:t>
        <a:bodyPr/>
        <a:lstStyle/>
        <a:p>
          <a:endParaRPr lang="en-US" sz="2400"/>
        </a:p>
      </dgm:t>
    </dgm:pt>
    <dgm:pt modelId="{B7D475D3-8C37-45B6-AF01-CE948E10AC7A}">
      <dgm:prSet phldrT="[Text]" custT="1"/>
      <dgm:spPr>
        <a:solidFill>
          <a:srgbClr val="85754D"/>
        </a:solidFill>
      </dgm:spPr>
      <dgm:t>
        <a:bodyPr/>
        <a:lstStyle/>
        <a:p>
          <a:r>
            <a:rPr lang="en-US" sz="2400" dirty="0"/>
            <a:t>Reduce illicit drug use</a:t>
          </a:r>
        </a:p>
      </dgm:t>
    </dgm:pt>
    <dgm:pt modelId="{DB2D2963-95FB-4F77-B7DF-BF8C1E177946}" type="parTrans" cxnId="{2A5513BD-7540-4DBC-B8A9-BFBBD230CC85}">
      <dgm:prSet/>
      <dgm:spPr/>
      <dgm:t>
        <a:bodyPr/>
        <a:lstStyle/>
        <a:p>
          <a:endParaRPr lang="en-US" sz="2400"/>
        </a:p>
      </dgm:t>
    </dgm:pt>
    <dgm:pt modelId="{19D1BB6D-D5B4-47E9-8DE5-2E5320EABBB1}" type="sibTrans" cxnId="{2A5513BD-7540-4DBC-B8A9-BFBBD230CC85}">
      <dgm:prSet/>
      <dgm:spPr/>
      <dgm:t>
        <a:bodyPr/>
        <a:lstStyle/>
        <a:p>
          <a:endParaRPr lang="en-US" sz="2400"/>
        </a:p>
      </dgm:t>
    </dgm:pt>
    <dgm:pt modelId="{EE3A61A2-7BB5-4D78-984B-C53FE312BD4A}">
      <dgm:prSet phldrT="[Text]" custT="1"/>
      <dgm:spPr>
        <a:solidFill>
          <a:srgbClr val="4B2D83"/>
        </a:solidFill>
      </dgm:spPr>
      <dgm:t>
        <a:bodyPr/>
        <a:lstStyle/>
        <a:p>
          <a:r>
            <a:rPr lang="en-US" sz="2400" dirty="0"/>
            <a:t>Reduce mortality</a:t>
          </a:r>
        </a:p>
      </dgm:t>
    </dgm:pt>
    <dgm:pt modelId="{7920C25B-7F3B-41E4-A5FF-F88B1EFD684E}" type="parTrans" cxnId="{BD70D9E8-874E-4C92-B2DA-4A238F228EB3}">
      <dgm:prSet/>
      <dgm:spPr/>
      <dgm:t>
        <a:bodyPr/>
        <a:lstStyle/>
        <a:p>
          <a:endParaRPr lang="en-US" sz="2400"/>
        </a:p>
      </dgm:t>
    </dgm:pt>
    <dgm:pt modelId="{8D2101AE-D176-4B84-BC44-F67092E8914A}" type="sibTrans" cxnId="{BD70D9E8-874E-4C92-B2DA-4A238F228EB3}">
      <dgm:prSet/>
      <dgm:spPr/>
      <dgm:t>
        <a:bodyPr/>
        <a:lstStyle/>
        <a:p>
          <a:endParaRPr lang="en-US" sz="2400"/>
        </a:p>
      </dgm:t>
    </dgm:pt>
    <dgm:pt modelId="{AD24E6EB-881B-4BA4-B193-7D6B9609D34A}">
      <dgm:prSet phldrT="[Text]" custT="1"/>
      <dgm:spPr>
        <a:solidFill>
          <a:srgbClr val="4B2D83"/>
        </a:solidFill>
      </dgm:spPr>
      <dgm:t>
        <a:bodyPr/>
        <a:lstStyle/>
        <a:p>
          <a:r>
            <a:rPr lang="en-US" sz="2400" dirty="0"/>
            <a:t>Improve engagement in treatment</a:t>
          </a:r>
        </a:p>
      </dgm:t>
    </dgm:pt>
    <dgm:pt modelId="{57E8E00B-8CC4-4CBE-9E80-9FF6B92A74E9}" type="parTrans" cxnId="{7F1A95BE-BA4D-4737-877A-7BB6CFAD95D5}">
      <dgm:prSet/>
      <dgm:spPr/>
      <dgm:t>
        <a:bodyPr/>
        <a:lstStyle/>
        <a:p>
          <a:endParaRPr lang="en-US" sz="2400"/>
        </a:p>
      </dgm:t>
    </dgm:pt>
    <dgm:pt modelId="{D0103F07-59E6-4546-9C2E-E4686057C007}" type="sibTrans" cxnId="{7F1A95BE-BA4D-4737-877A-7BB6CFAD95D5}">
      <dgm:prSet/>
      <dgm:spPr/>
      <dgm:t>
        <a:bodyPr/>
        <a:lstStyle/>
        <a:p>
          <a:endParaRPr lang="en-US" sz="2400"/>
        </a:p>
      </dgm:t>
    </dgm:pt>
    <dgm:pt modelId="{C02FF50B-BE1F-4316-AE60-86E827899E4B}">
      <dgm:prSet phldrT="[Text]" custT="1"/>
      <dgm:spPr>
        <a:solidFill>
          <a:srgbClr val="85754D"/>
        </a:solidFill>
      </dgm:spPr>
      <dgm:t>
        <a:bodyPr/>
        <a:lstStyle/>
        <a:p>
          <a:r>
            <a:rPr lang="en-US" sz="2400" dirty="0"/>
            <a:t>Increase quality of life</a:t>
          </a:r>
        </a:p>
      </dgm:t>
    </dgm:pt>
    <dgm:pt modelId="{250FA047-594E-4DB3-AD50-64593445502D}" type="parTrans" cxnId="{19DF675B-C32E-4DCB-8B73-256BC520E583}">
      <dgm:prSet/>
      <dgm:spPr/>
      <dgm:t>
        <a:bodyPr/>
        <a:lstStyle/>
        <a:p>
          <a:endParaRPr lang="en-US" sz="2400"/>
        </a:p>
      </dgm:t>
    </dgm:pt>
    <dgm:pt modelId="{1488C863-1AAD-4677-A77F-0EB15D2E0C0F}" type="sibTrans" cxnId="{19DF675B-C32E-4DCB-8B73-256BC520E583}">
      <dgm:prSet/>
      <dgm:spPr/>
      <dgm:t>
        <a:bodyPr/>
        <a:lstStyle/>
        <a:p>
          <a:endParaRPr lang="en-US" sz="2400"/>
        </a:p>
      </dgm:t>
    </dgm:pt>
    <dgm:pt modelId="{70323350-E313-4CBA-99A1-34AC9E90657A}" type="pres">
      <dgm:prSet presAssocID="{A9350601-C463-445A-970D-C555A8F45C25}" presName="diagram" presStyleCnt="0">
        <dgm:presLayoutVars>
          <dgm:dir/>
          <dgm:resizeHandles val="exact"/>
        </dgm:presLayoutVars>
      </dgm:prSet>
      <dgm:spPr/>
    </dgm:pt>
    <dgm:pt modelId="{9FCD5EE9-1F4A-4134-B29A-140C7BCB90E4}" type="pres">
      <dgm:prSet presAssocID="{D4ED4D95-180C-4869-9E82-F139C08D5D4E}" presName="node" presStyleLbl="node1" presStyleIdx="0" presStyleCnt="6" custLinFactNeighborX="1711" custLinFactNeighborY="-29524">
        <dgm:presLayoutVars>
          <dgm:bulletEnabled val="1"/>
        </dgm:presLayoutVars>
      </dgm:prSet>
      <dgm:spPr/>
    </dgm:pt>
    <dgm:pt modelId="{0FC6D08F-C56A-47A9-BFCD-365FDCBCB847}" type="pres">
      <dgm:prSet presAssocID="{1555C3F1-AE7C-4638-9015-B77BA29841FD}" presName="sibTrans" presStyleCnt="0"/>
      <dgm:spPr/>
    </dgm:pt>
    <dgm:pt modelId="{EFAAC323-D685-4467-869B-EF51C70864C7}" type="pres">
      <dgm:prSet presAssocID="{09835E77-78B4-4A15-BEF5-3F64503AC381}" presName="node" presStyleLbl="node1" presStyleIdx="1" presStyleCnt="6">
        <dgm:presLayoutVars>
          <dgm:bulletEnabled val="1"/>
        </dgm:presLayoutVars>
      </dgm:prSet>
      <dgm:spPr/>
    </dgm:pt>
    <dgm:pt modelId="{B07977EE-DF89-47FD-9C00-5C8541F735FE}" type="pres">
      <dgm:prSet presAssocID="{BDDA7320-F2F0-4EE0-A5F8-C3AD7C6D3961}" presName="sibTrans" presStyleCnt="0"/>
      <dgm:spPr/>
    </dgm:pt>
    <dgm:pt modelId="{217A9030-49D4-4235-84C7-D3F9B4703B4F}" type="pres">
      <dgm:prSet presAssocID="{B7D475D3-8C37-45B6-AF01-CE948E10AC7A}" presName="node" presStyleLbl="node1" presStyleIdx="2" presStyleCnt="6">
        <dgm:presLayoutVars>
          <dgm:bulletEnabled val="1"/>
        </dgm:presLayoutVars>
      </dgm:prSet>
      <dgm:spPr/>
    </dgm:pt>
    <dgm:pt modelId="{A649B2DD-FC2B-4F4B-B5AE-C20792FD3039}" type="pres">
      <dgm:prSet presAssocID="{19D1BB6D-D5B4-47E9-8DE5-2E5320EABBB1}" presName="sibTrans" presStyleCnt="0"/>
      <dgm:spPr/>
    </dgm:pt>
    <dgm:pt modelId="{841AF923-0A67-40FD-9AC2-B6AFDC87D5FB}" type="pres">
      <dgm:prSet presAssocID="{EE3A61A2-7BB5-4D78-984B-C53FE312BD4A}" presName="node" presStyleLbl="node1" presStyleIdx="3" presStyleCnt="6">
        <dgm:presLayoutVars>
          <dgm:bulletEnabled val="1"/>
        </dgm:presLayoutVars>
      </dgm:prSet>
      <dgm:spPr/>
    </dgm:pt>
    <dgm:pt modelId="{11D41B75-BDF9-4E5D-AAB1-578712974384}" type="pres">
      <dgm:prSet presAssocID="{8D2101AE-D176-4B84-BC44-F67092E8914A}" presName="sibTrans" presStyleCnt="0"/>
      <dgm:spPr/>
    </dgm:pt>
    <dgm:pt modelId="{FA0E2634-B0D8-4BE1-A7CD-7E97DC35FEF1}" type="pres">
      <dgm:prSet presAssocID="{AD24E6EB-881B-4BA4-B193-7D6B9609D34A}" presName="node" presStyleLbl="node1" presStyleIdx="4" presStyleCnt="6">
        <dgm:presLayoutVars>
          <dgm:bulletEnabled val="1"/>
        </dgm:presLayoutVars>
      </dgm:prSet>
      <dgm:spPr/>
    </dgm:pt>
    <dgm:pt modelId="{276728CE-D3BE-483B-ADB3-01E40C6D8C09}" type="pres">
      <dgm:prSet presAssocID="{D0103F07-59E6-4546-9C2E-E4686057C007}" presName="sibTrans" presStyleCnt="0"/>
      <dgm:spPr/>
    </dgm:pt>
    <dgm:pt modelId="{A7271678-B399-452C-BBBB-E0925C06117B}" type="pres">
      <dgm:prSet presAssocID="{C02FF50B-BE1F-4316-AE60-86E827899E4B}" presName="node" presStyleLbl="node1" presStyleIdx="5" presStyleCnt="6">
        <dgm:presLayoutVars>
          <dgm:bulletEnabled val="1"/>
        </dgm:presLayoutVars>
      </dgm:prSet>
      <dgm:spPr/>
    </dgm:pt>
  </dgm:ptLst>
  <dgm:cxnLst>
    <dgm:cxn modelId="{30AB5C0D-E449-432F-AD13-8E535702E70C}" type="presOf" srcId="{EE3A61A2-7BB5-4D78-984B-C53FE312BD4A}" destId="{841AF923-0A67-40FD-9AC2-B6AFDC87D5FB}" srcOrd="0" destOrd="0" presId="urn:microsoft.com/office/officeart/2005/8/layout/default"/>
    <dgm:cxn modelId="{6BF1E421-7E6B-46B2-A1E3-3B8D75EA563B}" type="presOf" srcId="{A9350601-C463-445A-970D-C555A8F45C25}" destId="{70323350-E313-4CBA-99A1-34AC9E90657A}" srcOrd="0" destOrd="0" presId="urn:microsoft.com/office/officeart/2005/8/layout/default"/>
    <dgm:cxn modelId="{69CC4D40-CAA8-4A2E-B9BD-76BD8E84D021}" srcId="{A9350601-C463-445A-970D-C555A8F45C25}" destId="{09835E77-78B4-4A15-BEF5-3F64503AC381}" srcOrd="1" destOrd="0" parTransId="{17C78830-5CE6-4A89-81F6-8788F23DF60B}" sibTransId="{BDDA7320-F2F0-4EE0-A5F8-C3AD7C6D3961}"/>
    <dgm:cxn modelId="{19DF675B-C32E-4DCB-8B73-256BC520E583}" srcId="{A9350601-C463-445A-970D-C555A8F45C25}" destId="{C02FF50B-BE1F-4316-AE60-86E827899E4B}" srcOrd="5" destOrd="0" parTransId="{250FA047-594E-4DB3-AD50-64593445502D}" sibTransId="{1488C863-1AAD-4677-A77F-0EB15D2E0C0F}"/>
    <dgm:cxn modelId="{53754860-469B-4AE7-AB3F-DDD38E8680E4}" type="presOf" srcId="{D4ED4D95-180C-4869-9E82-F139C08D5D4E}" destId="{9FCD5EE9-1F4A-4134-B29A-140C7BCB90E4}" srcOrd="0" destOrd="0" presId="urn:microsoft.com/office/officeart/2005/8/layout/default"/>
    <dgm:cxn modelId="{C3D3D696-82C8-4F7B-99D1-60DC68B344C8}" type="presOf" srcId="{B7D475D3-8C37-45B6-AF01-CE948E10AC7A}" destId="{217A9030-49D4-4235-84C7-D3F9B4703B4F}" srcOrd="0" destOrd="0" presId="urn:microsoft.com/office/officeart/2005/8/layout/default"/>
    <dgm:cxn modelId="{CD73029C-6028-4BEE-B2D7-9DBA35A336D9}" type="presOf" srcId="{09835E77-78B4-4A15-BEF5-3F64503AC381}" destId="{EFAAC323-D685-4467-869B-EF51C70864C7}" srcOrd="0" destOrd="0" presId="urn:microsoft.com/office/officeart/2005/8/layout/default"/>
    <dgm:cxn modelId="{A15FA6A6-8E23-4F16-9E20-2B803EA15500}" type="presOf" srcId="{AD24E6EB-881B-4BA4-B193-7D6B9609D34A}" destId="{FA0E2634-B0D8-4BE1-A7CD-7E97DC35FEF1}" srcOrd="0" destOrd="0" presId="urn:microsoft.com/office/officeart/2005/8/layout/default"/>
    <dgm:cxn modelId="{2A384BBB-05AE-4878-B05E-E12F9D10EB50}" srcId="{A9350601-C463-445A-970D-C555A8F45C25}" destId="{D4ED4D95-180C-4869-9E82-F139C08D5D4E}" srcOrd="0" destOrd="0" parTransId="{BD872491-2D70-4015-996E-0EC16B248220}" sibTransId="{1555C3F1-AE7C-4638-9015-B77BA29841FD}"/>
    <dgm:cxn modelId="{2A5513BD-7540-4DBC-B8A9-BFBBD230CC85}" srcId="{A9350601-C463-445A-970D-C555A8F45C25}" destId="{B7D475D3-8C37-45B6-AF01-CE948E10AC7A}" srcOrd="2" destOrd="0" parTransId="{DB2D2963-95FB-4F77-B7DF-BF8C1E177946}" sibTransId="{19D1BB6D-D5B4-47E9-8DE5-2E5320EABBB1}"/>
    <dgm:cxn modelId="{7F1A95BE-BA4D-4737-877A-7BB6CFAD95D5}" srcId="{A9350601-C463-445A-970D-C555A8F45C25}" destId="{AD24E6EB-881B-4BA4-B193-7D6B9609D34A}" srcOrd="4" destOrd="0" parTransId="{57E8E00B-8CC4-4CBE-9E80-9FF6B92A74E9}" sibTransId="{D0103F07-59E6-4546-9C2E-E4686057C007}"/>
    <dgm:cxn modelId="{11E0E4DC-9C58-4A27-BF30-51E19FDB6C73}" type="presOf" srcId="{C02FF50B-BE1F-4316-AE60-86E827899E4B}" destId="{A7271678-B399-452C-BBBB-E0925C06117B}" srcOrd="0" destOrd="0" presId="urn:microsoft.com/office/officeart/2005/8/layout/default"/>
    <dgm:cxn modelId="{BD70D9E8-874E-4C92-B2DA-4A238F228EB3}" srcId="{A9350601-C463-445A-970D-C555A8F45C25}" destId="{EE3A61A2-7BB5-4D78-984B-C53FE312BD4A}" srcOrd="3" destOrd="0" parTransId="{7920C25B-7F3B-41E4-A5FF-F88B1EFD684E}" sibTransId="{8D2101AE-D176-4B84-BC44-F67092E8914A}"/>
    <dgm:cxn modelId="{EA9F467C-EB44-4ED4-B23C-829C03476434}" type="presParOf" srcId="{70323350-E313-4CBA-99A1-34AC9E90657A}" destId="{9FCD5EE9-1F4A-4134-B29A-140C7BCB90E4}" srcOrd="0" destOrd="0" presId="urn:microsoft.com/office/officeart/2005/8/layout/default"/>
    <dgm:cxn modelId="{BAB29D99-055D-4A63-A1F6-639DEDED12B5}" type="presParOf" srcId="{70323350-E313-4CBA-99A1-34AC9E90657A}" destId="{0FC6D08F-C56A-47A9-BFCD-365FDCBCB847}" srcOrd="1" destOrd="0" presId="urn:microsoft.com/office/officeart/2005/8/layout/default"/>
    <dgm:cxn modelId="{0A3ECEA3-04F6-45D1-98B9-DD869EA3BA95}" type="presParOf" srcId="{70323350-E313-4CBA-99A1-34AC9E90657A}" destId="{EFAAC323-D685-4467-869B-EF51C70864C7}" srcOrd="2" destOrd="0" presId="urn:microsoft.com/office/officeart/2005/8/layout/default"/>
    <dgm:cxn modelId="{F18148EC-7312-482F-A929-2D558FF746FB}" type="presParOf" srcId="{70323350-E313-4CBA-99A1-34AC9E90657A}" destId="{B07977EE-DF89-47FD-9C00-5C8541F735FE}" srcOrd="3" destOrd="0" presId="urn:microsoft.com/office/officeart/2005/8/layout/default"/>
    <dgm:cxn modelId="{4F8F0A6A-EFE0-4D14-91B4-B4A3022192B8}" type="presParOf" srcId="{70323350-E313-4CBA-99A1-34AC9E90657A}" destId="{217A9030-49D4-4235-84C7-D3F9B4703B4F}" srcOrd="4" destOrd="0" presId="urn:microsoft.com/office/officeart/2005/8/layout/default"/>
    <dgm:cxn modelId="{77834A3A-79D7-4A55-A502-E4D702FF2350}" type="presParOf" srcId="{70323350-E313-4CBA-99A1-34AC9E90657A}" destId="{A649B2DD-FC2B-4F4B-B5AE-C20792FD3039}" srcOrd="5" destOrd="0" presId="urn:microsoft.com/office/officeart/2005/8/layout/default"/>
    <dgm:cxn modelId="{CB2A3BBA-F0E1-43A3-A3B4-1FA6F4E0844D}" type="presParOf" srcId="{70323350-E313-4CBA-99A1-34AC9E90657A}" destId="{841AF923-0A67-40FD-9AC2-B6AFDC87D5FB}" srcOrd="6" destOrd="0" presId="urn:microsoft.com/office/officeart/2005/8/layout/default"/>
    <dgm:cxn modelId="{3A1B6605-D7A9-4FB9-BDB8-C81D91E6F066}" type="presParOf" srcId="{70323350-E313-4CBA-99A1-34AC9E90657A}" destId="{11D41B75-BDF9-4E5D-AAB1-578712974384}" srcOrd="7" destOrd="0" presId="urn:microsoft.com/office/officeart/2005/8/layout/default"/>
    <dgm:cxn modelId="{15DC1632-AF92-4FBA-8688-4A20A2EECF0A}" type="presParOf" srcId="{70323350-E313-4CBA-99A1-34AC9E90657A}" destId="{FA0E2634-B0D8-4BE1-A7CD-7E97DC35FEF1}" srcOrd="8" destOrd="0" presId="urn:microsoft.com/office/officeart/2005/8/layout/default"/>
    <dgm:cxn modelId="{320CBE42-CDD2-47FA-8914-18ACB0CAC20F}" type="presParOf" srcId="{70323350-E313-4CBA-99A1-34AC9E90657A}" destId="{276728CE-D3BE-483B-ADB3-01E40C6D8C09}" srcOrd="9" destOrd="0" presId="urn:microsoft.com/office/officeart/2005/8/layout/default"/>
    <dgm:cxn modelId="{207F6971-724E-4D0E-BB34-695561CED5A6}" type="presParOf" srcId="{70323350-E313-4CBA-99A1-34AC9E90657A}" destId="{A7271678-B399-452C-BBBB-E0925C0611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54203-B9C5-4FC9-85D0-1E0A49DB1E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324F8E11-883A-4C79-A6CB-091F3DA71687}">
      <dgm:prSet/>
      <dgm:spPr/>
      <dgm:t>
        <a:bodyPr/>
        <a:lstStyle/>
        <a:p>
          <a:r>
            <a:rPr lang="en-US" u="none"/>
            <a:t>Staffed by 13 Emergency Medicine Physicians trained in OUD care and telehealth best practices</a:t>
          </a:r>
        </a:p>
      </dgm:t>
    </dgm:pt>
    <dgm:pt modelId="{A2046CAB-B230-48BA-8F01-614B4E63056D}" type="parTrans" cxnId="{A7C3C4EA-7F06-4273-8625-E9371EC1DD99}">
      <dgm:prSet/>
      <dgm:spPr/>
      <dgm:t>
        <a:bodyPr/>
        <a:lstStyle/>
        <a:p>
          <a:endParaRPr lang="en-US" sz="2400"/>
        </a:p>
      </dgm:t>
    </dgm:pt>
    <dgm:pt modelId="{86E9D869-FE2C-4249-B26B-FC43CFB2DAC6}" type="sibTrans" cxnId="{A7C3C4EA-7F06-4273-8625-E9371EC1DD99}">
      <dgm:prSet/>
      <dgm:spPr/>
      <dgm:t>
        <a:bodyPr/>
        <a:lstStyle/>
        <a:p>
          <a:endParaRPr lang="en-US"/>
        </a:p>
      </dgm:t>
    </dgm:pt>
    <dgm:pt modelId="{B4206C9D-BDA6-49B1-8F0E-FA5F0DE38C02}">
      <dgm:prSet/>
      <dgm:spPr/>
      <dgm:t>
        <a:bodyPr/>
        <a:lstStyle/>
        <a:p>
          <a:r>
            <a:rPr lang="en-US" u="none"/>
            <a:t>Staffed by 1.5 Linkage to Care Coordinators &amp; 1 Program Manager</a:t>
          </a:r>
        </a:p>
      </dgm:t>
    </dgm:pt>
    <dgm:pt modelId="{7E8EE943-6460-4D7B-ADF4-A5F16AD666D8}" type="parTrans" cxnId="{94BE2C5C-7E7F-40A9-A1C1-CDDAC05AC824}">
      <dgm:prSet/>
      <dgm:spPr/>
      <dgm:t>
        <a:bodyPr/>
        <a:lstStyle/>
        <a:p>
          <a:endParaRPr lang="en-US" sz="2400"/>
        </a:p>
      </dgm:t>
    </dgm:pt>
    <dgm:pt modelId="{BC1E25FB-5615-4338-BBD1-CD5493A73CA4}" type="sibTrans" cxnId="{94BE2C5C-7E7F-40A9-A1C1-CDDAC05AC824}">
      <dgm:prSet/>
      <dgm:spPr/>
      <dgm:t>
        <a:bodyPr/>
        <a:lstStyle/>
        <a:p>
          <a:endParaRPr lang="en-US"/>
        </a:p>
      </dgm:t>
    </dgm:pt>
    <dgm:pt modelId="{670497DC-060B-4D2A-B5E0-EB33338169C4}">
      <dgm:prSet/>
      <dgm:spPr/>
      <dgm:t>
        <a:bodyPr/>
        <a:lstStyle/>
        <a:p>
          <a:r>
            <a:rPr lang="en-US" b="0" u="none">
              <a:latin typeface="Calibri"/>
              <a:ea typeface="Calibri"/>
              <a:cs typeface="Calibri"/>
            </a:rPr>
            <a:t>24/7 availability for patients (audio/video) - Low barrier &amp; the visit is free</a:t>
          </a:r>
          <a:endParaRPr lang="en-US" b="0" u="none">
            <a:latin typeface="Gill Sans MT"/>
            <a:cs typeface="Calibri"/>
          </a:endParaRPr>
        </a:p>
      </dgm:t>
    </dgm:pt>
    <dgm:pt modelId="{5447CAFE-9487-4662-B511-F70A1FA1C534}" type="parTrans" cxnId="{0D6E7C3F-186A-4597-9683-61C2668E76E0}">
      <dgm:prSet/>
      <dgm:spPr/>
      <dgm:t>
        <a:bodyPr/>
        <a:lstStyle/>
        <a:p>
          <a:endParaRPr lang="en-US" sz="2400"/>
        </a:p>
      </dgm:t>
    </dgm:pt>
    <dgm:pt modelId="{FC2F383C-B2FA-4D76-B7F1-CD64D9D49A20}" type="sibTrans" cxnId="{0D6E7C3F-186A-4597-9683-61C2668E76E0}">
      <dgm:prSet/>
      <dgm:spPr/>
      <dgm:t>
        <a:bodyPr/>
        <a:lstStyle/>
        <a:p>
          <a:endParaRPr lang="en-US"/>
        </a:p>
      </dgm:t>
    </dgm:pt>
    <dgm:pt modelId="{18203C19-C810-42AD-87C1-CEE7EA4C20D2}">
      <dgm:prSet/>
      <dgm:spPr/>
      <dgm:t>
        <a:bodyPr/>
        <a:lstStyle/>
        <a:p>
          <a:r>
            <a:rPr lang="en-US" u="none">
              <a:latin typeface="Calibri"/>
              <a:cs typeface="Calibri"/>
            </a:rPr>
            <a:t>RFP to develop and implement telehealth services to prescribe buprenorphine for patients with OUD</a:t>
          </a:r>
          <a:endParaRPr lang="en-US"/>
        </a:p>
      </dgm:t>
    </dgm:pt>
    <dgm:pt modelId="{E364BD96-4290-44B0-85FA-3AE9DBC80F55}" type="sibTrans" cxnId="{4652651D-8132-4652-8A1E-2418556387DF}">
      <dgm:prSet/>
      <dgm:spPr/>
      <dgm:t>
        <a:bodyPr/>
        <a:lstStyle/>
        <a:p>
          <a:endParaRPr lang="en-US"/>
        </a:p>
      </dgm:t>
    </dgm:pt>
    <dgm:pt modelId="{4BAB5141-06CC-49BE-96A3-81182B6AB032}" type="parTrans" cxnId="{4652651D-8132-4652-8A1E-2418556387DF}">
      <dgm:prSet/>
      <dgm:spPr/>
      <dgm:t>
        <a:bodyPr/>
        <a:lstStyle/>
        <a:p>
          <a:endParaRPr lang="en-US" sz="2400"/>
        </a:p>
      </dgm:t>
    </dgm:pt>
    <dgm:pt modelId="{AAADD160-DE2F-4321-9B8C-2365A5AC46A8}" type="pres">
      <dgm:prSet presAssocID="{E9354203-B9C5-4FC9-85D0-1E0A49DB1E4C}" presName="root" presStyleCnt="0">
        <dgm:presLayoutVars>
          <dgm:dir/>
          <dgm:resizeHandles val="exact"/>
        </dgm:presLayoutVars>
      </dgm:prSet>
      <dgm:spPr/>
    </dgm:pt>
    <dgm:pt modelId="{90E9B497-3B67-4F59-BF6C-15ABEBA00C08}" type="pres">
      <dgm:prSet presAssocID="{670497DC-060B-4D2A-B5E0-EB33338169C4}" presName="compNode" presStyleCnt="0"/>
      <dgm:spPr/>
    </dgm:pt>
    <dgm:pt modelId="{4AB2F47A-6DEE-4CF1-9B27-8BDD76B4B387}" type="pres">
      <dgm:prSet presAssocID="{670497DC-060B-4D2A-B5E0-EB33338169C4}" presName="bgRect" presStyleLbl="bgShp" presStyleIdx="0" presStyleCnt="4"/>
      <dgm:spPr/>
    </dgm:pt>
    <dgm:pt modelId="{9254A8FA-1657-4573-9F69-E35FECD0233B}" type="pres">
      <dgm:prSet presAssocID="{670497DC-060B-4D2A-B5E0-EB33338169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0975BE0E-0464-4BF8-98DC-4D1DA6245F3A}" type="pres">
      <dgm:prSet presAssocID="{670497DC-060B-4D2A-B5E0-EB33338169C4}" presName="spaceRect" presStyleCnt="0"/>
      <dgm:spPr/>
    </dgm:pt>
    <dgm:pt modelId="{E0EDBDF6-10F1-4429-8389-C2CAA3484EF5}" type="pres">
      <dgm:prSet presAssocID="{670497DC-060B-4D2A-B5E0-EB33338169C4}" presName="parTx" presStyleLbl="revTx" presStyleIdx="0" presStyleCnt="4">
        <dgm:presLayoutVars>
          <dgm:chMax val="0"/>
          <dgm:chPref val="0"/>
        </dgm:presLayoutVars>
      </dgm:prSet>
      <dgm:spPr/>
    </dgm:pt>
    <dgm:pt modelId="{5D454FD2-D15F-405C-9C82-1D72EEF6AF72}" type="pres">
      <dgm:prSet presAssocID="{FC2F383C-B2FA-4D76-B7F1-CD64D9D49A20}" presName="sibTrans" presStyleCnt="0"/>
      <dgm:spPr/>
    </dgm:pt>
    <dgm:pt modelId="{37E4425D-75D8-48BF-BDCE-F69011DC109E}" type="pres">
      <dgm:prSet presAssocID="{18203C19-C810-42AD-87C1-CEE7EA4C20D2}" presName="compNode" presStyleCnt="0"/>
      <dgm:spPr/>
    </dgm:pt>
    <dgm:pt modelId="{1E2B1A9D-C5E8-40B7-9AD7-89E7EFCC8FB5}" type="pres">
      <dgm:prSet presAssocID="{18203C19-C810-42AD-87C1-CEE7EA4C20D2}" presName="bgRect" presStyleLbl="bgShp" presStyleIdx="1" presStyleCnt="4"/>
      <dgm:spPr/>
    </dgm:pt>
    <dgm:pt modelId="{5B6EAB9D-0E71-4518-BBBA-60CF713096CD}" type="pres">
      <dgm:prSet presAssocID="{18203C19-C810-42AD-87C1-CEE7EA4C20D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BFDA14A0-D92C-4971-8E95-14ADB687F8ED}" type="pres">
      <dgm:prSet presAssocID="{18203C19-C810-42AD-87C1-CEE7EA4C20D2}" presName="spaceRect" presStyleCnt="0"/>
      <dgm:spPr/>
    </dgm:pt>
    <dgm:pt modelId="{053E1BFF-39DC-4DC3-8BD9-32A8A8893C58}" type="pres">
      <dgm:prSet presAssocID="{18203C19-C810-42AD-87C1-CEE7EA4C20D2}" presName="parTx" presStyleLbl="revTx" presStyleIdx="1" presStyleCnt="4">
        <dgm:presLayoutVars>
          <dgm:chMax val="0"/>
          <dgm:chPref val="0"/>
        </dgm:presLayoutVars>
      </dgm:prSet>
      <dgm:spPr/>
    </dgm:pt>
    <dgm:pt modelId="{05A3DD09-6C87-4BC2-9A12-030B5A63CACE}" type="pres">
      <dgm:prSet presAssocID="{E364BD96-4290-44B0-85FA-3AE9DBC80F55}" presName="sibTrans" presStyleCnt="0"/>
      <dgm:spPr/>
    </dgm:pt>
    <dgm:pt modelId="{C55FA73B-A81A-480C-BAE4-F96D9E0BC035}" type="pres">
      <dgm:prSet presAssocID="{324F8E11-883A-4C79-A6CB-091F3DA71687}" presName="compNode" presStyleCnt="0"/>
      <dgm:spPr/>
    </dgm:pt>
    <dgm:pt modelId="{E420572B-49B6-4968-9A29-AD081BD8138F}" type="pres">
      <dgm:prSet presAssocID="{324F8E11-883A-4C79-A6CB-091F3DA71687}" presName="bgRect" presStyleLbl="bgShp" presStyleIdx="2" presStyleCnt="4"/>
      <dgm:spPr/>
    </dgm:pt>
    <dgm:pt modelId="{0FA4DA3F-3352-4F38-B677-B6FFBF0F6ADC}" type="pres">
      <dgm:prSet presAssocID="{324F8E11-883A-4C79-A6CB-091F3DA716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7D943E0C-A503-4307-BC0D-17EABC759078}" type="pres">
      <dgm:prSet presAssocID="{324F8E11-883A-4C79-A6CB-091F3DA71687}" presName="spaceRect" presStyleCnt="0"/>
      <dgm:spPr/>
    </dgm:pt>
    <dgm:pt modelId="{2CD01B7B-8F4E-4B7D-93E2-7CA4E1D95CAC}" type="pres">
      <dgm:prSet presAssocID="{324F8E11-883A-4C79-A6CB-091F3DA71687}" presName="parTx" presStyleLbl="revTx" presStyleIdx="2" presStyleCnt="4">
        <dgm:presLayoutVars>
          <dgm:chMax val="0"/>
          <dgm:chPref val="0"/>
        </dgm:presLayoutVars>
      </dgm:prSet>
      <dgm:spPr/>
    </dgm:pt>
    <dgm:pt modelId="{7CB25ADF-D5EE-496A-831E-A89F8CFB7699}" type="pres">
      <dgm:prSet presAssocID="{86E9D869-FE2C-4249-B26B-FC43CFB2DAC6}" presName="sibTrans" presStyleCnt="0"/>
      <dgm:spPr/>
    </dgm:pt>
    <dgm:pt modelId="{7C6D84C2-EA58-4F0B-AFF4-03E958D5B67E}" type="pres">
      <dgm:prSet presAssocID="{B4206C9D-BDA6-49B1-8F0E-FA5F0DE38C02}" presName="compNode" presStyleCnt="0"/>
      <dgm:spPr/>
    </dgm:pt>
    <dgm:pt modelId="{2C550519-6C8D-4C86-90B4-2E4BF63BE133}" type="pres">
      <dgm:prSet presAssocID="{B4206C9D-BDA6-49B1-8F0E-FA5F0DE38C02}" presName="bgRect" presStyleLbl="bgShp" presStyleIdx="3" presStyleCnt="4"/>
      <dgm:spPr/>
    </dgm:pt>
    <dgm:pt modelId="{902ED1B9-3B34-4ED1-BE6B-9D3C8C047D4F}" type="pres">
      <dgm:prSet presAssocID="{B4206C9D-BDA6-49B1-8F0E-FA5F0DE38C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C921DC77-A7FF-4DEE-9971-A128822496ED}" type="pres">
      <dgm:prSet presAssocID="{B4206C9D-BDA6-49B1-8F0E-FA5F0DE38C02}" presName="spaceRect" presStyleCnt="0"/>
      <dgm:spPr/>
    </dgm:pt>
    <dgm:pt modelId="{6A677CF6-0E44-4824-A576-0AEDA3632956}" type="pres">
      <dgm:prSet presAssocID="{B4206C9D-BDA6-49B1-8F0E-FA5F0DE38C0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652651D-8132-4652-8A1E-2418556387DF}" srcId="{E9354203-B9C5-4FC9-85D0-1E0A49DB1E4C}" destId="{18203C19-C810-42AD-87C1-CEE7EA4C20D2}" srcOrd="1" destOrd="0" parTransId="{4BAB5141-06CC-49BE-96A3-81182B6AB032}" sibTransId="{E364BD96-4290-44B0-85FA-3AE9DBC80F55}"/>
    <dgm:cxn modelId="{0D6E7C3F-186A-4597-9683-61C2668E76E0}" srcId="{E9354203-B9C5-4FC9-85D0-1E0A49DB1E4C}" destId="{670497DC-060B-4D2A-B5E0-EB33338169C4}" srcOrd="0" destOrd="0" parTransId="{5447CAFE-9487-4662-B511-F70A1FA1C534}" sibTransId="{FC2F383C-B2FA-4D76-B7F1-CD64D9D49A20}"/>
    <dgm:cxn modelId="{442FCE4C-E8D0-4F1C-8610-831F51195DC9}" type="presOf" srcId="{B4206C9D-BDA6-49B1-8F0E-FA5F0DE38C02}" destId="{6A677CF6-0E44-4824-A576-0AEDA3632956}" srcOrd="0" destOrd="0" presId="urn:microsoft.com/office/officeart/2018/2/layout/IconVerticalSolidList"/>
    <dgm:cxn modelId="{94BE2C5C-7E7F-40A9-A1C1-CDDAC05AC824}" srcId="{E9354203-B9C5-4FC9-85D0-1E0A49DB1E4C}" destId="{B4206C9D-BDA6-49B1-8F0E-FA5F0DE38C02}" srcOrd="3" destOrd="0" parTransId="{7E8EE943-6460-4D7B-ADF4-A5F16AD666D8}" sibTransId="{BC1E25FB-5615-4338-BBD1-CD5493A73CA4}"/>
    <dgm:cxn modelId="{AD07F662-8870-47E2-8041-833D83A660AE}" type="presOf" srcId="{670497DC-060B-4D2A-B5E0-EB33338169C4}" destId="{E0EDBDF6-10F1-4429-8389-C2CAA3484EF5}" srcOrd="0" destOrd="0" presId="urn:microsoft.com/office/officeart/2018/2/layout/IconVerticalSolidList"/>
    <dgm:cxn modelId="{66BCE67F-D7F9-45A6-A512-C2E6A72D408B}" type="presOf" srcId="{324F8E11-883A-4C79-A6CB-091F3DA71687}" destId="{2CD01B7B-8F4E-4B7D-93E2-7CA4E1D95CAC}" srcOrd="0" destOrd="0" presId="urn:microsoft.com/office/officeart/2018/2/layout/IconVerticalSolidList"/>
    <dgm:cxn modelId="{F4D6C98E-F115-4EB1-BA3D-0471874B20F5}" type="presOf" srcId="{E9354203-B9C5-4FC9-85D0-1E0A49DB1E4C}" destId="{AAADD160-DE2F-4321-9B8C-2365A5AC46A8}" srcOrd="0" destOrd="0" presId="urn:microsoft.com/office/officeart/2018/2/layout/IconVerticalSolidList"/>
    <dgm:cxn modelId="{A7C3C4EA-7F06-4273-8625-E9371EC1DD99}" srcId="{E9354203-B9C5-4FC9-85D0-1E0A49DB1E4C}" destId="{324F8E11-883A-4C79-A6CB-091F3DA71687}" srcOrd="2" destOrd="0" parTransId="{A2046CAB-B230-48BA-8F01-614B4E63056D}" sibTransId="{86E9D869-FE2C-4249-B26B-FC43CFB2DAC6}"/>
    <dgm:cxn modelId="{06834AF5-07B2-40DA-8736-DD65244F3304}" type="presOf" srcId="{18203C19-C810-42AD-87C1-CEE7EA4C20D2}" destId="{053E1BFF-39DC-4DC3-8BD9-32A8A8893C58}" srcOrd="0" destOrd="0" presId="urn:microsoft.com/office/officeart/2018/2/layout/IconVerticalSolidList"/>
    <dgm:cxn modelId="{12B0F0FE-70A2-4219-901B-E86789F7FFF0}" type="presParOf" srcId="{AAADD160-DE2F-4321-9B8C-2365A5AC46A8}" destId="{90E9B497-3B67-4F59-BF6C-15ABEBA00C08}" srcOrd="0" destOrd="0" presId="urn:microsoft.com/office/officeart/2018/2/layout/IconVerticalSolidList"/>
    <dgm:cxn modelId="{03A140B7-16DF-4E58-917A-7CC6592202D3}" type="presParOf" srcId="{90E9B497-3B67-4F59-BF6C-15ABEBA00C08}" destId="{4AB2F47A-6DEE-4CF1-9B27-8BDD76B4B387}" srcOrd="0" destOrd="0" presId="urn:microsoft.com/office/officeart/2018/2/layout/IconVerticalSolidList"/>
    <dgm:cxn modelId="{58F4BA37-7493-47B7-8256-18082E6F26D7}" type="presParOf" srcId="{90E9B497-3B67-4F59-BF6C-15ABEBA00C08}" destId="{9254A8FA-1657-4573-9F69-E35FECD0233B}" srcOrd="1" destOrd="0" presId="urn:microsoft.com/office/officeart/2018/2/layout/IconVerticalSolidList"/>
    <dgm:cxn modelId="{A1AB89A2-3AE9-416A-808F-6E7AA93012D9}" type="presParOf" srcId="{90E9B497-3B67-4F59-BF6C-15ABEBA00C08}" destId="{0975BE0E-0464-4BF8-98DC-4D1DA6245F3A}" srcOrd="2" destOrd="0" presId="urn:microsoft.com/office/officeart/2018/2/layout/IconVerticalSolidList"/>
    <dgm:cxn modelId="{1E29B245-900D-455B-A995-C439193C0724}" type="presParOf" srcId="{90E9B497-3B67-4F59-BF6C-15ABEBA00C08}" destId="{E0EDBDF6-10F1-4429-8389-C2CAA3484EF5}" srcOrd="3" destOrd="0" presId="urn:microsoft.com/office/officeart/2018/2/layout/IconVerticalSolidList"/>
    <dgm:cxn modelId="{2F67091E-D3A0-477F-B4E2-9A18029AFEB7}" type="presParOf" srcId="{AAADD160-DE2F-4321-9B8C-2365A5AC46A8}" destId="{5D454FD2-D15F-405C-9C82-1D72EEF6AF72}" srcOrd="1" destOrd="0" presId="urn:microsoft.com/office/officeart/2018/2/layout/IconVerticalSolidList"/>
    <dgm:cxn modelId="{B8D93AC0-6916-4330-80EF-8A4B2ED9BF27}" type="presParOf" srcId="{AAADD160-DE2F-4321-9B8C-2365A5AC46A8}" destId="{37E4425D-75D8-48BF-BDCE-F69011DC109E}" srcOrd="2" destOrd="0" presId="urn:microsoft.com/office/officeart/2018/2/layout/IconVerticalSolidList"/>
    <dgm:cxn modelId="{60B528FE-2B2B-4F39-9103-3CAD4DE3DBDE}" type="presParOf" srcId="{37E4425D-75D8-48BF-BDCE-F69011DC109E}" destId="{1E2B1A9D-C5E8-40B7-9AD7-89E7EFCC8FB5}" srcOrd="0" destOrd="0" presId="urn:microsoft.com/office/officeart/2018/2/layout/IconVerticalSolidList"/>
    <dgm:cxn modelId="{0CF6D91B-DB4C-4DF9-876D-207F733C055A}" type="presParOf" srcId="{37E4425D-75D8-48BF-BDCE-F69011DC109E}" destId="{5B6EAB9D-0E71-4518-BBBA-60CF713096CD}" srcOrd="1" destOrd="0" presId="urn:microsoft.com/office/officeart/2018/2/layout/IconVerticalSolidList"/>
    <dgm:cxn modelId="{992456BB-72E3-4BF2-922E-42329E1D576C}" type="presParOf" srcId="{37E4425D-75D8-48BF-BDCE-F69011DC109E}" destId="{BFDA14A0-D92C-4971-8E95-14ADB687F8ED}" srcOrd="2" destOrd="0" presId="urn:microsoft.com/office/officeart/2018/2/layout/IconVerticalSolidList"/>
    <dgm:cxn modelId="{DE915D55-9F8B-4F7A-A1CD-0E4AA6E87DFD}" type="presParOf" srcId="{37E4425D-75D8-48BF-BDCE-F69011DC109E}" destId="{053E1BFF-39DC-4DC3-8BD9-32A8A8893C58}" srcOrd="3" destOrd="0" presId="urn:microsoft.com/office/officeart/2018/2/layout/IconVerticalSolidList"/>
    <dgm:cxn modelId="{70B1A5CA-BEC1-47D3-BD17-51AC9416F3FC}" type="presParOf" srcId="{AAADD160-DE2F-4321-9B8C-2365A5AC46A8}" destId="{05A3DD09-6C87-4BC2-9A12-030B5A63CACE}" srcOrd="3" destOrd="0" presId="urn:microsoft.com/office/officeart/2018/2/layout/IconVerticalSolidList"/>
    <dgm:cxn modelId="{A3615D48-67D2-4EF3-A686-D7BF4965452C}" type="presParOf" srcId="{AAADD160-DE2F-4321-9B8C-2365A5AC46A8}" destId="{C55FA73B-A81A-480C-BAE4-F96D9E0BC035}" srcOrd="4" destOrd="0" presId="urn:microsoft.com/office/officeart/2018/2/layout/IconVerticalSolidList"/>
    <dgm:cxn modelId="{AFDB726E-2307-4299-A5B0-FCF4A4CC9497}" type="presParOf" srcId="{C55FA73B-A81A-480C-BAE4-F96D9E0BC035}" destId="{E420572B-49B6-4968-9A29-AD081BD8138F}" srcOrd="0" destOrd="0" presId="urn:microsoft.com/office/officeart/2018/2/layout/IconVerticalSolidList"/>
    <dgm:cxn modelId="{F6D9CFA3-9A37-43FB-9F03-374C7C4BE32D}" type="presParOf" srcId="{C55FA73B-A81A-480C-BAE4-F96D9E0BC035}" destId="{0FA4DA3F-3352-4F38-B677-B6FFBF0F6ADC}" srcOrd="1" destOrd="0" presId="urn:microsoft.com/office/officeart/2018/2/layout/IconVerticalSolidList"/>
    <dgm:cxn modelId="{28ADC600-0AB7-4DF7-9377-4A753443E6AA}" type="presParOf" srcId="{C55FA73B-A81A-480C-BAE4-F96D9E0BC035}" destId="{7D943E0C-A503-4307-BC0D-17EABC759078}" srcOrd="2" destOrd="0" presId="urn:microsoft.com/office/officeart/2018/2/layout/IconVerticalSolidList"/>
    <dgm:cxn modelId="{6D476C59-77D4-4DAE-AB7E-312D5A6D8078}" type="presParOf" srcId="{C55FA73B-A81A-480C-BAE4-F96D9E0BC035}" destId="{2CD01B7B-8F4E-4B7D-93E2-7CA4E1D95CAC}" srcOrd="3" destOrd="0" presId="urn:microsoft.com/office/officeart/2018/2/layout/IconVerticalSolidList"/>
    <dgm:cxn modelId="{233C8318-64A6-47F8-93AC-26D1FD460C37}" type="presParOf" srcId="{AAADD160-DE2F-4321-9B8C-2365A5AC46A8}" destId="{7CB25ADF-D5EE-496A-831E-A89F8CFB7699}" srcOrd="5" destOrd="0" presId="urn:microsoft.com/office/officeart/2018/2/layout/IconVerticalSolidList"/>
    <dgm:cxn modelId="{D1DC1E7A-BA0D-4EFA-8899-687699F63305}" type="presParOf" srcId="{AAADD160-DE2F-4321-9B8C-2365A5AC46A8}" destId="{7C6D84C2-EA58-4F0B-AFF4-03E958D5B67E}" srcOrd="6" destOrd="0" presId="urn:microsoft.com/office/officeart/2018/2/layout/IconVerticalSolidList"/>
    <dgm:cxn modelId="{0044C761-FC7F-40CC-9D7C-0158E4A88EE8}" type="presParOf" srcId="{7C6D84C2-EA58-4F0B-AFF4-03E958D5B67E}" destId="{2C550519-6C8D-4C86-90B4-2E4BF63BE133}" srcOrd="0" destOrd="0" presId="urn:microsoft.com/office/officeart/2018/2/layout/IconVerticalSolidList"/>
    <dgm:cxn modelId="{1D45DCFD-FACE-4D86-8498-3B43B807B90F}" type="presParOf" srcId="{7C6D84C2-EA58-4F0B-AFF4-03E958D5B67E}" destId="{902ED1B9-3B34-4ED1-BE6B-9D3C8C047D4F}" srcOrd="1" destOrd="0" presId="urn:microsoft.com/office/officeart/2018/2/layout/IconVerticalSolidList"/>
    <dgm:cxn modelId="{601B9F64-3D51-4834-9466-DA20F18FCF2C}" type="presParOf" srcId="{7C6D84C2-EA58-4F0B-AFF4-03E958D5B67E}" destId="{C921DC77-A7FF-4DEE-9971-A128822496ED}" srcOrd="2" destOrd="0" presId="urn:microsoft.com/office/officeart/2018/2/layout/IconVerticalSolidList"/>
    <dgm:cxn modelId="{9C43DAE3-A051-4457-822D-5E1ADC58D6F6}" type="presParOf" srcId="{7C6D84C2-EA58-4F0B-AFF4-03E958D5B67E}" destId="{6A677CF6-0E44-4824-A576-0AEDA36329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F5C7E8-F2FF-419D-9EE3-372BA177A9D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061A4-246D-4E5E-86D4-D419CF4ABAA5}">
      <dgm:prSet/>
      <dgm:spPr/>
      <dgm:t>
        <a:bodyPr/>
        <a:lstStyle/>
        <a:p>
          <a:r>
            <a:rPr lang="en-US" b="1" i="0" baseline="0"/>
            <a:t>High-dose initiation: 32mg-24mg on Day 1, then 24mg daily</a:t>
          </a:r>
          <a:endParaRPr lang="en-US"/>
        </a:p>
      </dgm:t>
    </dgm:pt>
    <dgm:pt modelId="{EE0D270C-DB78-48DC-A7BB-AA180E83A870}" type="parTrans" cxnId="{B7AE1A9C-280A-47BE-937B-8220B643CEB6}">
      <dgm:prSet/>
      <dgm:spPr/>
      <dgm:t>
        <a:bodyPr/>
        <a:lstStyle/>
        <a:p>
          <a:endParaRPr lang="en-US"/>
        </a:p>
      </dgm:t>
    </dgm:pt>
    <dgm:pt modelId="{5A680FAB-87C7-4BDA-B1E8-8B6B924B1D60}" type="sibTrans" cxnId="{B7AE1A9C-280A-47BE-937B-8220B643CEB6}">
      <dgm:prSet/>
      <dgm:spPr/>
      <dgm:t>
        <a:bodyPr/>
        <a:lstStyle/>
        <a:p>
          <a:endParaRPr lang="en-US"/>
        </a:p>
      </dgm:t>
    </dgm:pt>
    <dgm:pt modelId="{7CA7B0A8-021D-44D8-AE1D-482A4C162F3E}">
      <dgm:prSet/>
      <dgm:spPr/>
      <dgm:t>
        <a:bodyPr/>
        <a:lstStyle/>
        <a:p>
          <a:r>
            <a:rPr lang="en-US" b="1" i="0" baseline="0" dirty="0"/>
            <a:t>Patients provided with clear discharge instructions and follow-up encouragement</a:t>
          </a:r>
          <a:endParaRPr lang="en-US" dirty="0"/>
        </a:p>
      </dgm:t>
    </dgm:pt>
    <dgm:pt modelId="{4D2875BE-ABC9-4774-B952-5E5983485D4D}" type="parTrans" cxnId="{D5C0D392-48AF-4A31-A093-781B80493C56}">
      <dgm:prSet/>
      <dgm:spPr/>
      <dgm:t>
        <a:bodyPr/>
        <a:lstStyle/>
        <a:p>
          <a:endParaRPr lang="en-US"/>
        </a:p>
      </dgm:t>
    </dgm:pt>
    <dgm:pt modelId="{DF60B92D-3D03-496E-935A-AFBBED7A6C20}" type="sibTrans" cxnId="{D5C0D392-48AF-4A31-A093-781B80493C56}">
      <dgm:prSet/>
      <dgm:spPr/>
      <dgm:t>
        <a:bodyPr/>
        <a:lstStyle/>
        <a:p>
          <a:endParaRPr lang="en-US"/>
        </a:p>
      </dgm:t>
    </dgm:pt>
    <dgm:pt modelId="{9005F3D5-CD10-4E47-8E71-FD5C57EC321E}">
      <dgm:prSet/>
      <dgm:spPr/>
      <dgm:t>
        <a:bodyPr/>
        <a:lstStyle/>
        <a:p>
          <a:r>
            <a:rPr lang="en-US" b="1" i="0" baseline="0"/>
            <a:t>Training for prescribers included trauma-informed approaches and cultural competence</a:t>
          </a:r>
          <a:endParaRPr lang="en-US"/>
        </a:p>
      </dgm:t>
    </dgm:pt>
    <dgm:pt modelId="{BB29DAF7-3DF9-45E0-BF85-B67D02FFE0CF}" type="parTrans" cxnId="{6993EF34-58F1-4DFE-8512-8F24A7E53D38}">
      <dgm:prSet/>
      <dgm:spPr/>
      <dgm:t>
        <a:bodyPr/>
        <a:lstStyle/>
        <a:p>
          <a:endParaRPr lang="en-US"/>
        </a:p>
      </dgm:t>
    </dgm:pt>
    <dgm:pt modelId="{B9A1EF34-DE2E-4A91-AE52-5C50C7B69219}" type="sibTrans" cxnId="{6993EF34-58F1-4DFE-8512-8F24A7E53D38}">
      <dgm:prSet/>
      <dgm:spPr/>
      <dgm:t>
        <a:bodyPr/>
        <a:lstStyle/>
        <a:p>
          <a:endParaRPr lang="en-US"/>
        </a:p>
      </dgm:t>
    </dgm:pt>
    <dgm:pt modelId="{DD46ABD2-0DBE-4E14-A089-CE4D32CBD6FD}">
      <dgm:prSet/>
      <dgm:spPr/>
      <dgm:t>
        <a:bodyPr/>
        <a:lstStyle/>
        <a:p>
          <a:r>
            <a:rPr lang="en-US" b="1" i="0" baseline="0" dirty="0"/>
            <a:t>Focus on immediate stabilization of withdrawal symptoms and cravings</a:t>
          </a:r>
          <a:endParaRPr lang="en-US" dirty="0"/>
        </a:p>
      </dgm:t>
    </dgm:pt>
    <dgm:pt modelId="{8318900B-C6B9-4F9B-94E0-EB3ADACDE487}" type="parTrans" cxnId="{68A73BE7-9B64-457A-9A4D-3B1D2601B4D0}">
      <dgm:prSet/>
      <dgm:spPr/>
      <dgm:t>
        <a:bodyPr/>
        <a:lstStyle/>
        <a:p>
          <a:endParaRPr lang="en-US"/>
        </a:p>
      </dgm:t>
    </dgm:pt>
    <dgm:pt modelId="{04FB135D-7CC6-40A2-9771-F8D6A146280A}" type="sibTrans" cxnId="{68A73BE7-9B64-457A-9A4D-3B1D2601B4D0}">
      <dgm:prSet/>
      <dgm:spPr/>
      <dgm:t>
        <a:bodyPr/>
        <a:lstStyle/>
        <a:p>
          <a:endParaRPr lang="en-US"/>
        </a:p>
      </dgm:t>
    </dgm:pt>
    <dgm:pt modelId="{B9BED2B8-02BD-420B-8B97-DAE4FFCBAAEE}" type="pres">
      <dgm:prSet presAssocID="{9AF5C7E8-F2FF-419D-9EE3-372BA177A9D4}" presName="root" presStyleCnt="0">
        <dgm:presLayoutVars>
          <dgm:dir/>
          <dgm:resizeHandles val="exact"/>
        </dgm:presLayoutVars>
      </dgm:prSet>
      <dgm:spPr/>
    </dgm:pt>
    <dgm:pt modelId="{CC4312D0-B1CD-4814-9E0F-6375E2D3D9B9}" type="pres">
      <dgm:prSet presAssocID="{380061A4-246D-4E5E-86D4-D419CF4ABAA5}" presName="compNode" presStyleCnt="0"/>
      <dgm:spPr/>
    </dgm:pt>
    <dgm:pt modelId="{303542ED-2484-4BD9-8F35-BD5F39FCB843}" type="pres">
      <dgm:prSet presAssocID="{380061A4-246D-4E5E-86D4-D419CF4ABAA5}" presName="bgRect" presStyleLbl="bgShp" presStyleIdx="0" presStyleCnt="4" custLinFactNeighborX="-330" custLinFactNeighborY="-11764"/>
      <dgm:spPr/>
    </dgm:pt>
    <dgm:pt modelId="{AD71BEDE-E5B2-4D22-B4B2-E5550B86D888}" type="pres">
      <dgm:prSet presAssocID="{380061A4-246D-4E5E-86D4-D419CF4ABAA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C4A9443-64D8-4F65-8C5C-8BB274A30F72}" type="pres">
      <dgm:prSet presAssocID="{380061A4-246D-4E5E-86D4-D419CF4ABAA5}" presName="spaceRect" presStyleCnt="0"/>
      <dgm:spPr/>
    </dgm:pt>
    <dgm:pt modelId="{316B7468-AC10-49A3-9118-A386624AD5A5}" type="pres">
      <dgm:prSet presAssocID="{380061A4-246D-4E5E-86D4-D419CF4ABAA5}" presName="parTx" presStyleLbl="revTx" presStyleIdx="0" presStyleCnt="4">
        <dgm:presLayoutVars>
          <dgm:chMax val="0"/>
          <dgm:chPref val="0"/>
        </dgm:presLayoutVars>
      </dgm:prSet>
      <dgm:spPr/>
    </dgm:pt>
    <dgm:pt modelId="{019E9445-9AB4-4D74-8E23-C3E4780392C5}" type="pres">
      <dgm:prSet presAssocID="{5A680FAB-87C7-4BDA-B1E8-8B6B924B1D60}" presName="sibTrans" presStyleCnt="0"/>
      <dgm:spPr/>
    </dgm:pt>
    <dgm:pt modelId="{4DBFBC32-F113-451E-8CE0-B9856564228D}" type="pres">
      <dgm:prSet presAssocID="{7CA7B0A8-021D-44D8-AE1D-482A4C162F3E}" presName="compNode" presStyleCnt="0"/>
      <dgm:spPr/>
    </dgm:pt>
    <dgm:pt modelId="{BBA85FB2-6FB3-43AB-8E0A-7FA9467027D6}" type="pres">
      <dgm:prSet presAssocID="{7CA7B0A8-021D-44D8-AE1D-482A4C162F3E}" presName="bgRect" presStyleLbl="bgShp" presStyleIdx="1" presStyleCnt="4" custLinFactNeighborY="-13630"/>
      <dgm:spPr/>
    </dgm:pt>
    <dgm:pt modelId="{145BD780-8112-4B31-9049-B3A463FF8458}" type="pres">
      <dgm:prSet presAssocID="{7CA7B0A8-021D-44D8-AE1D-482A4C162F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FA8F3EE-F374-4262-93EE-E7E5ECC55EBE}" type="pres">
      <dgm:prSet presAssocID="{7CA7B0A8-021D-44D8-AE1D-482A4C162F3E}" presName="spaceRect" presStyleCnt="0"/>
      <dgm:spPr/>
    </dgm:pt>
    <dgm:pt modelId="{B87B3667-0907-47EF-B450-C3DE8F419F60}" type="pres">
      <dgm:prSet presAssocID="{7CA7B0A8-021D-44D8-AE1D-482A4C162F3E}" presName="parTx" presStyleLbl="revTx" presStyleIdx="1" presStyleCnt="4">
        <dgm:presLayoutVars>
          <dgm:chMax val="0"/>
          <dgm:chPref val="0"/>
        </dgm:presLayoutVars>
      </dgm:prSet>
      <dgm:spPr/>
    </dgm:pt>
    <dgm:pt modelId="{D33733CA-77F6-4EFF-B4FF-A03A528A4E8E}" type="pres">
      <dgm:prSet presAssocID="{DF60B92D-3D03-496E-935A-AFBBED7A6C20}" presName="sibTrans" presStyleCnt="0"/>
      <dgm:spPr/>
    </dgm:pt>
    <dgm:pt modelId="{ABBC52A3-73D2-43E9-9E86-3955982EBC09}" type="pres">
      <dgm:prSet presAssocID="{9005F3D5-CD10-4E47-8E71-FD5C57EC321E}" presName="compNode" presStyleCnt="0"/>
      <dgm:spPr/>
    </dgm:pt>
    <dgm:pt modelId="{FA4DF752-4465-4AD2-9081-E2F0683D82BD}" type="pres">
      <dgm:prSet presAssocID="{9005F3D5-CD10-4E47-8E71-FD5C57EC321E}" presName="bgRect" presStyleLbl="bgShp" presStyleIdx="2" presStyleCnt="4"/>
      <dgm:spPr/>
    </dgm:pt>
    <dgm:pt modelId="{5F88E633-4C65-43A3-9F99-EDC99C7F1274}" type="pres">
      <dgm:prSet presAssocID="{9005F3D5-CD10-4E47-8E71-FD5C57EC32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627AB32D-53AF-4245-BB27-17DF3A24BC54}" type="pres">
      <dgm:prSet presAssocID="{9005F3D5-CD10-4E47-8E71-FD5C57EC321E}" presName="spaceRect" presStyleCnt="0"/>
      <dgm:spPr/>
    </dgm:pt>
    <dgm:pt modelId="{9EE7E71D-470A-4810-AFEB-0E890FEAE7AF}" type="pres">
      <dgm:prSet presAssocID="{9005F3D5-CD10-4E47-8E71-FD5C57EC321E}" presName="parTx" presStyleLbl="revTx" presStyleIdx="2" presStyleCnt="4">
        <dgm:presLayoutVars>
          <dgm:chMax val="0"/>
          <dgm:chPref val="0"/>
        </dgm:presLayoutVars>
      </dgm:prSet>
      <dgm:spPr/>
    </dgm:pt>
    <dgm:pt modelId="{6534DC9F-0ADC-4EFA-B38F-F2DA692CF531}" type="pres">
      <dgm:prSet presAssocID="{B9A1EF34-DE2E-4A91-AE52-5C50C7B69219}" presName="sibTrans" presStyleCnt="0"/>
      <dgm:spPr/>
    </dgm:pt>
    <dgm:pt modelId="{54B6FEC7-BFA9-4FDE-BDCD-012DFEF42F1D}" type="pres">
      <dgm:prSet presAssocID="{DD46ABD2-0DBE-4E14-A089-CE4D32CBD6FD}" presName="compNode" presStyleCnt="0"/>
      <dgm:spPr/>
    </dgm:pt>
    <dgm:pt modelId="{60F9625C-57A4-41EB-8091-5FFF7320A80A}" type="pres">
      <dgm:prSet presAssocID="{DD46ABD2-0DBE-4E14-A089-CE4D32CBD6FD}" presName="bgRect" presStyleLbl="bgShp" presStyleIdx="3" presStyleCnt="4"/>
      <dgm:spPr/>
    </dgm:pt>
    <dgm:pt modelId="{69454636-9BC8-4157-A2D9-0B68A024A642}" type="pres">
      <dgm:prSet presAssocID="{DD46ABD2-0DBE-4E14-A089-CE4D32CBD6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ADA0BBA-10DE-44CE-B419-24337D97D3F7}" type="pres">
      <dgm:prSet presAssocID="{DD46ABD2-0DBE-4E14-A089-CE4D32CBD6FD}" presName="spaceRect" presStyleCnt="0"/>
      <dgm:spPr/>
    </dgm:pt>
    <dgm:pt modelId="{537D0171-1FA8-466F-80CB-9FCFC4ACC44D}" type="pres">
      <dgm:prSet presAssocID="{DD46ABD2-0DBE-4E14-A089-CE4D32CBD6F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993EF34-58F1-4DFE-8512-8F24A7E53D38}" srcId="{9AF5C7E8-F2FF-419D-9EE3-372BA177A9D4}" destId="{9005F3D5-CD10-4E47-8E71-FD5C57EC321E}" srcOrd="2" destOrd="0" parTransId="{BB29DAF7-3DF9-45E0-BF85-B67D02FFE0CF}" sibTransId="{B9A1EF34-DE2E-4A91-AE52-5C50C7B69219}"/>
    <dgm:cxn modelId="{D85F6D36-3D73-4E4B-AE22-D28816074D5B}" type="presOf" srcId="{DD46ABD2-0DBE-4E14-A089-CE4D32CBD6FD}" destId="{537D0171-1FA8-466F-80CB-9FCFC4ACC44D}" srcOrd="0" destOrd="0" presId="urn:microsoft.com/office/officeart/2018/2/layout/IconVerticalSolidList"/>
    <dgm:cxn modelId="{672FD465-8BE0-452B-921D-89FE2A225B04}" type="presOf" srcId="{9AF5C7E8-F2FF-419D-9EE3-372BA177A9D4}" destId="{B9BED2B8-02BD-420B-8B97-DAE4FFCBAAEE}" srcOrd="0" destOrd="0" presId="urn:microsoft.com/office/officeart/2018/2/layout/IconVerticalSolidList"/>
    <dgm:cxn modelId="{CF29466E-991C-4176-8D82-EA288A382D19}" type="presOf" srcId="{9005F3D5-CD10-4E47-8E71-FD5C57EC321E}" destId="{9EE7E71D-470A-4810-AFEB-0E890FEAE7AF}" srcOrd="0" destOrd="0" presId="urn:microsoft.com/office/officeart/2018/2/layout/IconVerticalSolidList"/>
    <dgm:cxn modelId="{D5C0D392-48AF-4A31-A093-781B80493C56}" srcId="{9AF5C7E8-F2FF-419D-9EE3-372BA177A9D4}" destId="{7CA7B0A8-021D-44D8-AE1D-482A4C162F3E}" srcOrd="1" destOrd="0" parTransId="{4D2875BE-ABC9-4774-B952-5E5983485D4D}" sibTransId="{DF60B92D-3D03-496E-935A-AFBBED7A6C20}"/>
    <dgm:cxn modelId="{93CE0C9C-C217-4905-869D-B75A430A119E}" type="presOf" srcId="{7CA7B0A8-021D-44D8-AE1D-482A4C162F3E}" destId="{B87B3667-0907-47EF-B450-C3DE8F419F60}" srcOrd="0" destOrd="0" presId="urn:microsoft.com/office/officeart/2018/2/layout/IconVerticalSolidList"/>
    <dgm:cxn modelId="{B7AE1A9C-280A-47BE-937B-8220B643CEB6}" srcId="{9AF5C7E8-F2FF-419D-9EE3-372BA177A9D4}" destId="{380061A4-246D-4E5E-86D4-D419CF4ABAA5}" srcOrd="0" destOrd="0" parTransId="{EE0D270C-DB78-48DC-A7BB-AA180E83A870}" sibTransId="{5A680FAB-87C7-4BDA-B1E8-8B6B924B1D60}"/>
    <dgm:cxn modelId="{9C503EB3-4E60-4C25-912C-183A7F5AB08D}" type="presOf" srcId="{380061A4-246D-4E5E-86D4-D419CF4ABAA5}" destId="{316B7468-AC10-49A3-9118-A386624AD5A5}" srcOrd="0" destOrd="0" presId="urn:microsoft.com/office/officeart/2018/2/layout/IconVerticalSolidList"/>
    <dgm:cxn modelId="{68A73BE7-9B64-457A-9A4D-3B1D2601B4D0}" srcId="{9AF5C7E8-F2FF-419D-9EE3-372BA177A9D4}" destId="{DD46ABD2-0DBE-4E14-A089-CE4D32CBD6FD}" srcOrd="3" destOrd="0" parTransId="{8318900B-C6B9-4F9B-94E0-EB3ADACDE487}" sibTransId="{04FB135D-7CC6-40A2-9771-F8D6A146280A}"/>
    <dgm:cxn modelId="{18E04EA1-E79B-4E68-ACDE-0F80B1A0AC09}" type="presParOf" srcId="{B9BED2B8-02BD-420B-8B97-DAE4FFCBAAEE}" destId="{CC4312D0-B1CD-4814-9E0F-6375E2D3D9B9}" srcOrd="0" destOrd="0" presId="urn:microsoft.com/office/officeart/2018/2/layout/IconVerticalSolidList"/>
    <dgm:cxn modelId="{C6F80203-34F8-45AD-A460-3EF29B94D9A9}" type="presParOf" srcId="{CC4312D0-B1CD-4814-9E0F-6375E2D3D9B9}" destId="{303542ED-2484-4BD9-8F35-BD5F39FCB843}" srcOrd="0" destOrd="0" presId="urn:microsoft.com/office/officeart/2018/2/layout/IconVerticalSolidList"/>
    <dgm:cxn modelId="{F8A43CBF-3415-4DC8-A058-471FF676E2A2}" type="presParOf" srcId="{CC4312D0-B1CD-4814-9E0F-6375E2D3D9B9}" destId="{AD71BEDE-E5B2-4D22-B4B2-E5550B86D888}" srcOrd="1" destOrd="0" presId="urn:microsoft.com/office/officeart/2018/2/layout/IconVerticalSolidList"/>
    <dgm:cxn modelId="{DE13FF26-7EE0-49F1-9375-873C26850693}" type="presParOf" srcId="{CC4312D0-B1CD-4814-9E0F-6375E2D3D9B9}" destId="{DC4A9443-64D8-4F65-8C5C-8BB274A30F72}" srcOrd="2" destOrd="0" presId="urn:microsoft.com/office/officeart/2018/2/layout/IconVerticalSolidList"/>
    <dgm:cxn modelId="{9DA12DB3-E540-43EB-9409-739E3363D66E}" type="presParOf" srcId="{CC4312D0-B1CD-4814-9E0F-6375E2D3D9B9}" destId="{316B7468-AC10-49A3-9118-A386624AD5A5}" srcOrd="3" destOrd="0" presId="urn:microsoft.com/office/officeart/2018/2/layout/IconVerticalSolidList"/>
    <dgm:cxn modelId="{E68DB149-64C0-463A-81CC-4C2747F44BB2}" type="presParOf" srcId="{B9BED2B8-02BD-420B-8B97-DAE4FFCBAAEE}" destId="{019E9445-9AB4-4D74-8E23-C3E4780392C5}" srcOrd="1" destOrd="0" presId="urn:microsoft.com/office/officeart/2018/2/layout/IconVerticalSolidList"/>
    <dgm:cxn modelId="{47052489-F51F-4FE5-AA4D-D24D0A0EFB70}" type="presParOf" srcId="{B9BED2B8-02BD-420B-8B97-DAE4FFCBAAEE}" destId="{4DBFBC32-F113-451E-8CE0-B9856564228D}" srcOrd="2" destOrd="0" presId="urn:microsoft.com/office/officeart/2018/2/layout/IconVerticalSolidList"/>
    <dgm:cxn modelId="{A191D7AE-9509-4D30-9594-639EAEB9A207}" type="presParOf" srcId="{4DBFBC32-F113-451E-8CE0-B9856564228D}" destId="{BBA85FB2-6FB3-43AB-8E0A-7FA9467027D6}" srcOrd="0" destOrd="0" presId="urn:microsoft.com/office/officeart/2018/2/layout/IconVerticalSolidList"/>
    <dgm:cxn modelId="{386659FE-CB1A-4CCB-8583-0A013D4A5D82}" type="presParOf" srcId="{4DBFBC32-F113-451E-8CE0-B9856564228D}" destId="{145BD780-8112-4B31-9049-B3A463FF8458}" srcOrd="1" destOrd="0" presId="urn:microsoft.com/office/officeart/2018/2/layout/IconVerticalSolidList"/>
    <dgm:cxn modelId="{6718BBD9-DF2F-4DF1-9E5C-C75C56E9C975}" type="presParOf" srcId="{4DBFBC32-F113-451E-8CE0-B9856564228D}" destId="{DFA8F3EE-F374-4262-93EE-E7E5ECC55EBE}" srcOrd="2" destOrd="0" presId="urn:microsoft.com/office/officeart/2018/2/layout/IconVerticalSolidList"/>
    <dgm:cxn modelId="{7F1962A4-11F1-418E-ADB2-58DD134EE80F}" type="presParOf" srcId="{4DBFBC32-F113-451E-8CE0-B9856564228D}" destId="{B87B3667-0907-47EF-B450-C3DE8F419F60}" srcOrd="3" destOrd="0" presId="urn:microsoft.com/office/officeart/2018/2/layout/IconVerticalSolidList"/>
    <dgm:cxn modelId="{671BAC21-0B5C-4488-A449-8B6C1BBA61EF}" type="presParOf" srcId="{B9BED2B8-02BD-420B-8B97-DAE4FFCBAAEE}" destId="{D33733CA-77F6-4EFF-B4FF-A03A528A4E8E}" srcOrd="3" destOrd="0" presId="urn:microsoft.com/office/officeart/2018/2/layout/IconVerticalSolidList"/>
    <dgm:cxn modelId="{E3AF5D74-A957-4CE3-A32C-FEA56BE45482}" type="presParOf" srcId="{B9BED2B8-02BD-420B-8B97-DAE4FFCBAAEE}" destId="{ABBC52A3-73D2-43E9-9E86-3955982EBC09}" srcOrd="4" destOrd="0" presId="urn:microsoft.com/office/officeart/2018/2/layout/IconVerticalSolidList"/>
    <dgm:cxn modelId="{5FBD2C64-3081-4DFB-B8AA-BFE3559BA3A5}" type="presParOf" srcId="{ABBC52A3-73D2-43E9-9E86-3955982EBC09}" destId="{FA4DF752-4465-4AD2-9081-E2F0683D82BD}" srcOrd="0" destOrd="0" presId="urn:microsoft.com/office/officeart/2018/2/layout/IconVerticalSolidList"/>
    <dgm:cxn modelId="{C493BE04-7F5E-4386-89F5-AC74DD79BC0B}" type="presParOf" srcId="{ABBC52A3-73D2-43E9-9E86-3955982EBC09}" destId="{5F88E633-4C65-43A3-9F99-EDC99C7F1274}" srcOrd="1" destOrd="0" presId="urn:microsoft.com/office/officeart/2018/2/layout/IconVerticalSolidList"/>
    <dgm:cxn modelId="{4F29FDAE-0ADF-44BA-A313-D75EBB3C1912}" type="presParOf" srcId="{ABBC52A3-73D2-43E9-9E86-3955982EBC09}" destId="{627AB32D-53AF-4245-BB27-17DF3A24BC54}" srcOrd="2" destOrd="0" presId="urn:microsoft.com/office/officeart/2018/2/layout/IconVerticalSolidList"/>
    <dgm:cxn modelId="{609695D7-062A-4802-B713-360CAFAF4806}" type="presParOf" srcId="{ABBC52A3-73D2-43E9-9E86-3955982EBC09}" destId="{9EE7E71D-470A-4810-AFEB-0E890FEAE7AF}" srcOrd="3" destOrd="0" presId="urn:microsoft.com/office/officeart/2018/2/layout/IconVerticalSolidList"/>
    <dgm:cxn modelId="{F92F998C-886E-408E-AD7C-5F60F8473687}" type="presParOf" srcId="{B9BED2B8-02BD-420B-8B97-DAE4FFCBAAEE}" destId="{6534DC9F-0ADC-4EFA-B38F-F2DA692CF531}" srcOrd="5" destOrd="0" presId="urn:microsoft.com/office/officeart/2018/2/layout/IconVerticalSolidList"/>
    <dgm:cxn modelId="{209DCE5D-0A98-4A2A-A395-38B9EA46B3B4}" type="presParOf" srcId="{B9BED2B8-02BD-420B-8B97-DAE4FFCBAAEE}" destId="{54B6FEC7-BFA9-4FDE-BDCD-012DFEF42F1D}" srcOrd="6" destOrd="0" presId="urn:microsoft.com/office/officeart/2018/2/layout/IconVerticalSolidList"/>
    <dgm:cxn modelId="{9F78620C-C2BE-494D-9848-6C7406592DC5}" type="presParOf" srcId="{54B6FEC7-BFA9-4FDE-BDCD-012DFEF42F1D}" destId="{60F9625C-57A4-41EB-8091-5FFF7320A80A}" srcOrd="0" destOrd="0" presId="urn:microsoft.com/office/officeart/2018/2/layout/IconVerticalSolidList"/>
    <dgm:cxn modelId="{415432E3-1772-49EF-95D6-3AC7F38B4396}" type="presParOf" srcId="{54B6FEC7-BFA9-4FDE-BDCD-012DFEF42F1D}" destId="{69454636-9BC8-4157-A2D9-0B68A024A642}" srcOrd="1" destOrd="0" presId="urn:microsoft.com/office/officeart/2018/2/layout/IconVerticalSolidList"/>
    <dgm:cxn modelId="{5A0C45B4-2FA7-41CF-B0D6-A82390E98C13}" type="presParOf" srcId="{54B6FEC7-BFA9-4FDE-BDCD-012DFEF42F1D}" destId="{AADA0BBA-10DE-44CE-B419-24337D97D3F7}" srcOrd="2" destOrd="0" presId="urn:microsoft.com/office/officeart/2018/2/layout/IconVerticalSolidList"/>
    <dgm:cxn modelId="{45C21153-8DDB-42D3-A2B9-39098E92019B}" type="presParOf" srcId="{54B6FEC7-BFA9-4FDE-BDCD-012DFEF42F1D}" destId="{537D0171-1FA8-466F-80CB-9FCFC4ACC4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86E800-85B9-44DE-A151-783420BEFC5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F68FFD-94F5-4121-A94B-2BC5D6B9D94E}">
      <dgm:prSet custT="1"/>
      <dgm:spPr/>
      <dgm:t>
        <a:bodyPr/>
        <a:lstStyle/>
        <a:p>
          <a:r>
            <a:rPr lang="en-US" sz="2400" b="1" i="0" baseline="0" dirty="0"/>
            <a:t>Follow-up engagement: only 60% answered LTCC calls</a:t>
          </a:r>
          <a:endParaRPr lang="en-US" sz="2400" dirty="0"/>
        </a:p>
      </dgm:t>
    </dgm:pt>
    <dgm:pt modelId="{DF61C721-449B-42A9-8F3F-F5C3F5B32141}" type="parTrans" cxnId="{5D20937A-A2E3-45CE-9BB3-360776CE92D9}">
      <dgm:prSet/>
      <dgm:spPr/>
      <dgm:t>
        <a:bodyPr/>
        <a:lstStyle/>
        <a:p>
          <a:endParaRPr lang="en-US" sz="2400"/>
        </a:p>
      </dgm:t>
    </dgm:pt>
    <dgm:pt modelId="{E4604AFE-2CE5-4ADB-8788-65F2C40DF284}" type="sibTrans" cxnId="{5D20937A-A2E3-45CE-9BB3-360776CE92D9}">
      <dgm:prSet/>
      <dgm:spPr/>
      <dgm:t>
        <a:bodyPr/>
        <a:lstStyle/>
        <a:p>
          <a:endParaRPr lang="en-US" sz="2400"/>
        </a:p>
      </dgm:t>
    </dgm:pt>
    <dgm:pt modelId="{85A89CA9-0D58-41EB-9020-0BE60003A09F}">
      <dgm:prSet custT="1"/>
      <dgm:spPr/>
      <dgm:t>
        <a:bodyPr/>
        <a:lstStyle/>
        <a:p>
          <a:r>
            <a:rPr lang="en-US" sz="2400" b="1" i="0" baseline="0" dirty="0"/>
            <a:t>Preference for in-person care highlights the need for hybrid care models</a:t>
          </a:r>
          <a:endParaRPr lang="en-US" sz="2400" dirty="0"/>
        </a:p>
      </dgm:t>
    </dgm:pt>
    <dgm:pt modelId="{5A4CEA07-91F9-47E1-874A-26980FB620BF}" type="parTrans" cxnId="{F3027086-5A34-4D8D-BAFC-1160D2437AE4}">
      <dgm:prSet/>
      <dgm:spPr/>
      <dgm:t>
        <a:bodyPr/>
        <a:lstStyle/>
        <a:p>
          <a:endParaRPr lang="en-US" sz="2400"/>
        </a:p>
      </dgm:t>
    </dgm:pt>
    <dgm:pt modelId="{004400EA-F8E9-4DD9-A4FD-B5C12A8A72D8}" type="sibTrans" cxnId="{F3027086-5A34-4D8D-BAFC-1160D2437AE4}">
      <dgm:prSet/>
      <dgm:spPr/>
      <dgm:t>
        <a:bodyPr/>
        <a:lstStyle/>
        <a:p>
          <a:endParaRPr lang="en-US" sz="2400"/>
        </a:p>
      </dgm:t>
    </dgm:pt>
    <dgm:pt modelId="{3A74CE85-259D-4A20-8B27-7FF1C909B717}">
      <dgm:prSet custT="1"/>
      <dgm:spPr/>
      <dgm:t>
        <a:bodyPr/>
        <a:lstStyle/>
        <a:p>
          <a:r>
            <a:rPr lang="en-US" sz="2400" b="1" i="0" baseline="0" dirty="0"/>
            <a:t>Geographic and logistical challenges in rural follow-up care</a:t>
          </a:r>
          <a:endParaRPr lang="en-US" sz="2400" dirty="0"/>
        </a:p>
      </dgm:t>
    </dgm:pt>
    <dgm:pt modelId="{B4F832C1-2413-4F5E-B5DE-392AE8836389}" type="parTrans" cxnId="{D4B4A8A0-7FE3-4F37-B901-E640C203CE77}">
      <dgm:prSet/>
      <dgm:spPr/>
      <dgm:t>
        <a:bodyPr/>
        <a:lstStyle/>
        <a:p>
          <a:endParaRPr lang="en-US" sz="2400"/>
        </a:p>
      </dgm:t>
    </dgm:pt>
    <dgm:pt modelId="{64FBB3A9-F814-4CA3-BC83-5EE4FB5D7920}" type="sibTrans" cxnId="{D4B4A8A0-7FE3-4F37-B901-E640C203CE77}">
      <dgm:prSet/>
      <dgm:spPr/>
      <dgm:t>
        <a:bodyPr/>
        <a:lstStyle/>
        <a:p>
          <a:endParaRPr lang="en-US" sz="2400"/>
        </a:p>
      </dgm:t>
    </dgm:pt>
    <dgm:pt modelId="{4F5F2853-9EB3-4F3D-B406-E8B80C117FBA}">
      <dgm:prSet custT="1"/>
      <dgm:spPr/>
      <dgm:t>
        <a:bodyPr/>
        <a:lstStyle/>
        <a:p>
          <a:r>
            <a:rPr lang="en-US" sz="2400" b="1" i="0" baseline="0" dirty="0"/>
            <a:t>Need for scalable solutions to maintain patient trust and continuity of care</a:t>
          </a:r>
          <a:endParaRPr lang="en-US" sz="2400" dirty="0"/>
        </a:p>
      </dgm:t>
    </dgm:pt>
    <dgm:pt modelId="{8C6FB35F-2713-407B-A449-7A1D965D879F}" type="parTrans" cxnId="{E7A700AF-9B54-4E20-B09F-005181BF35FC}">
      <dgm:prSet/>
      <dgm:spPr/>
      <dgm:t>
        <a:bodyPr/>
        <a:lstStyle/>
        <a:p>
          <a:endParaRPr lang="en-US" sz="2400"/>
        </a:p>
      </dgm:t>
    </dgm:pt>
    <dgm:pt modelId="{F2040F6B-2943-4E86-B04F-F17CF68CD085}" type="sibTrans" cxnId="{E7A700AF-9B54-4E20-B09F-005181BF35FC}">
      <dgm:prSet/>
      <dgm:spPr/>
      <dgm:t>
        <a:bodyPr/>
        <a:lstStyle/>
        <a:p>
          <a:endParaRPr lang="en-US" sz="2400"/>
        </a:p>
      </dgm:t>
    </dgm:pt>
    <dgm:pt modelId="{4ED44A2A-91FA-4656-B3BF-908F6D112C52}" type="pres">
      <dgm:prSet presAssocID="{B386E800-85B9-44DE-A151-783420BEFC56}" presName="diagram" presStyleCnt="0">
        <dgm:presLayoutVars>
          <dgm:dir/>
          <dgm:resizeHandles val="exact"/>
        </dgm:presLayoutVars>
      </dgm:prSet>
      <dgm:spPr/>
    </dgm:pt>
    <dgm:pt modelId="{A2ED3A5D-A66A-4C2F-8C0D-BFCDAD73B829}" type="pres">
      <dgm:prSet presAssocID="{7AF68FFD-94F5-4121-A94B-2BC5D6B9D94E}" presName="node" presStyleLbl="node1" presStyleIdx="0" presStyleCnt="4">
        <dgm:presLayoutVars>
          <dgm:bulletEnabled val="1"/>
        </dgm:presLayoutVars>
      </dgm:prSet>
      <dgm:spPr/>
    </dgm:pt>
    <dgm:pt modelId="{652980DB-E140-456C-87C1-E3E2A53BCE47}" type="pres">
      <dgm:prSet presAssocID="{E4604AFE-2CE5-4ADB-8788-65F2C40DF284}" presName="sibTrans" presStyleCnt="0"/>
      <dgm:spPr/>
    </dgm:pt>
    <dgm:pt modelId="{0A395BDE-32B5-4245-A046-EF9ECFE3FB1B}" type="pres">
      <dgm:prSet presAssocID="{85A89CA9-0D58-41EB-9020-0BE60003A09F}" presName="node" presStyleLbl="node1" presStyleIdx="1" presStyleCnt="4">
        <dgm:presLayoutVars>
          <dgm:bulletEnabled val="1"/>
        </dgm:presLayoutVars>
      </dgm:prSet>
      <dgm:spPr/>
    </dgm:pt>
    <dgm:pt modelId="{41B9ED82-04D3-49DF-80C4-31AE2964BFF0}" type="pres">
      <dgm:prSet presAssocID="{004400EA-F8E9-4DD9-A4FD-B5C12A8A72D8}" presName="sibTrans" presStyleCnt="0"/>
      <dgm:spPr/>
    </dgm:pt>
    <dgm:pt modelId="{36EC43A4-1FAF-4555-84D0-17CBF550FABA}" type="pres">
      <dgm:prSet presAssocID="{3A74CE85-259D-4A20-8B27-7FF1C909B717}" presName="node" presStyleLbl="node1" presStyleIdx="2" presStyleCnt="4">
        <dgm:presLayoutVars>
          <dgm:bulletEnabled val="1"/>
        </dgm:presLayoutVars>
      </dgm:prSet>
      <dgm:spPr/>
    </dgm:pt>
    <dgm:pt modelId="{64FD6573-A8BD-4D95-B004-BFD0621F40E3}" type="pres">
      <dgm:prSet presAssocID="{64FBB3A9-F814-4CA3-BC83-5EE4FB5D7920}" presName="sibTrans" presStyleCnt="0"/>
      <dgm:spPr/>
    </dgm:pt>
    <dgm:pt modelId="{EA199ACA-A923-490E-8B5C-506A4B270976}" type="pres">
      <dgm:prSet presAssocID="{4F5F2853-9EB3-4F3D-B406-E8B80C117FBA}" presName="node" presStyleLbl="node1" presStyleIdx="3" presStyleCnt="4">
        <dgm:presLayoutVars>
          <dgm:bulletEnabled val="1"/>
        </dgm:presLayoutVars>
      </dgm:prSet>
      <dgm:spPr/>
    </dgm:pt>
  </dgm:ptLst>
  <dgm:cxnLst>
    <dgm:cxn modelId="{7AF65925-B5D6-46EC-B4D2-EB041E009377}" type="presOf" srcId="{3A74CE85-259D-4A20-8B27-7FF1C909B717}" destId="{36EC43A4-1FAF-4555-84D0-17CBF550FABA}" srcOrd="0" destOrd="0" presId="urn:microsoft.com/office/officeart/2005/8/layout/default"/>
    <dgm:cxn modelId="{0798A230-C828-4E72-8EB8-7DD5E8BB0BDD}" type="presOf" srcId="{7AF68FFD-94F5-4121-A94B-2BC5D6B9D94E}" destId="{A2ED3A5D-A66A-4C2F-8C0D-BFCDAD73B829}" srcOrd="0" destOrd="0" presId="urn:microsoft.com/office/officeart/2005/8/layout/default"/>
    <dgm:cxn modelId="{334B2C42-BD20-4EFC-A168-A12ABA1667D8}" type="presOf" srcId="{85A89CA9-0D58-41EB-9020-0BE60003A09F}" destId="{0A395BDE-32B5-4245-A046-EF9ECFE3FB1B}" srcOrd="0" destOrd="0" presId="urn:microsoft.com/office/officeart/2005/8/layout/default"/>
    <dgm:cxn modelId="{016B255B-85B8-4BE7-ABBF-2198B235D684}" type="presOf" srcId="{B386E800-85B9-44DE-A151-783420BEFC56}" destId="{4ED44A2A-91FA-4656-B3BF-908F6D112C52}" srcOrd="0" destOrd="0" presId="urn:microsoft.com/office/officeart/2005/8/layout/default"/>
    <dgm:cxn modelId="{5D20937A-A2E3-45CE-9BB3-360776CE92D9}" srcId="{B386E800-85B9-44DE-A151-783420BEFC56}" destId="{7AF68FFD-94F5-4121-A94B-2BC5D6B9D94E}" srcOrd="0" destOrd="0" parTransId="{DF61C721-449B-42A9-8F3F-F5C3F5B32141}" sibTransId="{E4604AFE-2CE5-4ADB-8788-65F2C40DF284}"/>
    <dgm:cxn modelId="{F3027086-5A34-4D8D-BAFC-1160D2437AE4}" srcId="{B386E800-85B9-44DE-A151-783420BEFC56}" destId="{85A89CA9-0D58-41EB-9020-0BE60003A09F}" srcOrd="1" destOrd="0" parTransId="{5A4CEA07-91F9-47E1-874A-26980FB620BF}" sibTransId="{004400EA-F8E9-4DD9-A4FD-B5C12A8A72D8}"/>
    <dgm:cxn modelId="{D4B4A8A0-7FE3-4F37-B901-E640C203CE77}" srcId="{B386E800-85B9-44DE-A151-783420BEFC56}" destId="{3A74CE85-259D-4A20-8B27-7FF1C909B717}" srcOrd="2" destOrd="0" parTransId="{B4F832C1-2413-4F5E-B5DE-392AE8836389}" sibTransId="{64FBB3A9-F814-4CA3-BC83-5EE4FB5D7920}"/>
    <dgm:cxn modelId="{E7A700AF-9B54-4E20-B09F-005181BF35FC}" srcId="{B386E800-85B9-44DE-A151-783420BEFC56}" destId="{4F5F2853-9EB3-4F3D-B406-E8B80C117FBA}" srcOrd="3" destOrd="0" parTransId="{8C6FB35F-2713-407B-A449-7A1D965D879F}" sibTransId="{F2040F6B-2943-4E86-B04F-F17CF68CD085}"/>
    <dgm:cxn modelId="{84F4E5FF-681D-45FA-9FC1-A67A98CA759F}" type="presOf" srcId="{4F5F2853-9EB3-4F3D-B406-E8B80C117FBA}" destId="{EA199ACA-A923-490E-8B5C-506A4B270976}" srcOrd="0" destOrd="0" presId="urn:microsoft.com/office/officeart/2005/8/layout/default"/>
    <dgm:cxn modelId="{A781975E-1F5D-499E-B7AD-CEECB53CCD8E}" type="presParOf" srcId="{4ED44A2A-91FA-4656-B3BF-908F6D112C52}" destId="{A2ED3A5D-A66A-4C2F-8C0D-BFCDAD73B829}" srcOrd="0" destOrd="0" presId="urn:microsoft.com/office/officeart/2005/8/layout/default"/>
    <dgm:cxn modelId="{EA5F918A-CDA2-4B4E-9A25-D50E7DA5DD8D}" type="presParOf" srcId="{4ED44A2A-91FA-4656-B3BF-908F6D112C52}" destId="{652980DB-E140-456C-87C1-E3E2A53BCE47}" srcOrd="1" destOrd="0" presId="urn:microsoft.com/office/officeart/2005/8/layout/default"/>
    <dgm:cxn modelId="{75436910-7F38-4E00-AF98-AB54D8360973}" type="presParOf" srcId="{4ED44A2A-91FA-4656-B3BF-908F6D112C52}" destId="{0A395BDE-32B5-4245-A046-EF9ECFE3FB1B}" srcOrd="2" destOrd="0" presId="urn:microsoft.com/office/officeart/2005/8/layout/default"/>
    <dgm:cxn modelId="{F4A89F06-EAC4-41F2-86EA-31E3B16A12A5}" type="presParOf" srcId="{4ED44A2A-91FA-4656-B3BF-908F6D112C52}" destId="{41B9ED82-04D3-49DF-80C4-31AE2964BFF0}" srcOrd="3" destOrd="0" presId="urn:microsoft.com/office/officeart/2005/8/layout/default"/>
    <dgm:cxn modelId="{A32025D1-4432-4C5F-8B6A-8C71001A204D}" type="presParOf" srcId="{4ED44A2A-91FA-4656-B3BF-908F6D112C52}" destId="{36EC43A4-1FAF-4555-84D0-17CBF550FABA}" srcOrd="4" destOrd="0" presId="urn:microsoft.com/office/officeart/2005/8/layout/default"/>
    <dgm:cxn modelId="{10BEB0FD-8FB0-4704-84D9-F8DD535672EE}" type="presParOf" srcId="{4ED44A2A-91FA-4656-B3BF-908F6D112C52}" destId="{64FD6573-A8BD-4D95-B004-BFD0621F40E3}" srcOrd="5" destOrd="0" presId="urn:microsoft.com/office/officeart/2005/8/layout/default"/>
    <dgm:cxn modelId="{DA678C0F-06B4-4B1E-9BC3-106714DF96B5}" type="presParOf" srcId="{4ED44A2A-91FA-4656-B3BF-908F6D112C52}" destId="{EA199ACA-A923-490E-8B5C-506A4B27097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86E800-85B9-44DE-A151-783420BEFC56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AF68FFD-94F5-4121-A94B-2BC5D6B9D94E}">
      <dgm:prSet custT="1"/>
      <dgm:spPr/>
      <dgm:t>
        <a:bodyPr/>
        <a:lstStyle/>
        <a:p>
          <a:pPr algn="l"/>
          <a:r>
            <a:rPr lang="en-US" sz="2400" b="1" i="0" baseline="0" dirty="0"/>
            <a:t>- Telehealth hotline expanded access to rural and marginalized populations
- Focus on equity: addressing barriers faced by recently incarcerated individuals
- Staff training emphasized cultural humility and trauma-informed care for diverse patients
- Goal: reduce health disparities in OUD treatment access across Washington</a:t>
          </a:r>
          <a:endParaRPr lang="en-US" sz="2400" dirty="0"/>
        </a:p>
      </dgm:t>
    </dgm:pt>
    <dgm:pt modelId="{DF61C721-449B-42A9-8F3F-F5C3F5B32141}" type="parTrans" cxnId="{5D20937A-A2E3-45CE-9BB3-360776CE92D9}">
      <dgm:prSet/>
      <dgm:spPr/>
      <dgm:t>
        <a:bodyPr/>
        <a:lstStyle/>
        <a:p>
          <a:endParaRPr lang="en-US" sz="2400"/>
        </a:p>
      </dgm:t>
    </dgm:pt>
    <dgm:pt modelId="{E4604AFE-2CE5-4ADB-8788-65F2C40DF284}" type="sibTrans" cxnId="{5D20937A-A2E3-45CE-9BB3-360776CE92D9}">
      <dgm:prSet/>
      <dgm:spPr/>
      <dgm:t>
        <a:bodyPr/>
        <a:lstStyle/>
        <a:p>
          <a:endParaRPr lang="en-US" sz="2400"/>
        </a:p>
      </dgm:t>
    </dgm:pt>
    <dgm:pt modelId="{4ED44A2A-91FA-4656-B3BF-908F6D112C52}" type="pres">
      <dgm:prSet presAssocID="{B386E800-85B9-44DE-A151-783420BEFC56}" presName="diagram" presStyleCnt="0">
        <dgm:presLayoutVars>
          <dgm:dir/>
          <dgm:resizeHandles val="exact"/>
        </dgm:presLayoutVars>
      </dgm:prSet>
      <dgm:spPr/>
    </dgm:pt>
    <dgm:pt modelId="{A2ED3A5D-A66A-4C2F-8C0D-BFCDAD73B829}" type="pres">
      <dgm:prSet presAssocID="{7AF68FFD-94F5-4121-A94B-2BC5D6B9D94E}" presName="node" presStyleLbl="node1" presStyleIdx="0" presStyleCnt="1" custLinFactNeighborY="-7173">
        <dgm:presLayoutVars>
          <dgm:bulletEnabled val="1"/>
        </dgm:presLayoutVars>
      </dgm:prSet>
      <dgm:spPr/>
    </dgm:pt>
  </dgm:ptLst>
  <dgm:cxnLst>
    <dgm:cxn modelId="{0798A230-C828-4E72-8EB8-7DD5E8BB0BDD}" type="presOf" srcId="{7AF68FFD-94F5-4121-A94B-2BC5D6B9D94E}" destId="{A2ED3A5D-A66A-4C2F-8C0D-BFCDAD73B829}" srcOrd="0" destOrd="0" presId="urn:microsoft.com/office/officeart/2005/8/layout/default"/>
    <dgm:cxn modelId="{016B255B-85B8-4BE7-ABBF-2198B235D684}" type="presOf" srcId="{B386E800-85B9-44DE-A151-783420BEFC56}" destId="{4ED44A2A-91FA-4656-B3BF-908F6D112C52}" srcOrd="0" destOrd="0" presId="urn:microsoft.com/office/officeart/2005/8/layout/default"/>
    <dgm:cxn modelId="{5D20937A-A2E3-45CE-9BB3-360776CE92D9}" srcId="{B386E800-85B9-44DE-A151-783420BEFC56}" destId="{7AF68FFD-94F5-4121-A94B-2BC5D6B9D94E}" srcOrd="0" destOrd="0" parTransId="{DF61C721-449B-42A9-8F3F-F5C3F5B32141}" sibTransId="{E4604AFE-2CE5-4ADB-8788-65F2C40DF284}"/>
    <dgm:cxn modelId="{A781975E-1F5D-499E-B7AD-CEECB53CCD8E}" type="presParOf" srcId="{4ED44A2A-91FA-4656-B3BF-908F6D112C52}" destId="{A2ED3A5D-A66A-4C2F-8C0D-BFCDAD73B82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32DF1A-BD0B-4CAD-AB80-FEF62A0C4A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6C8859F-AB96-4F48-9002-2F7E325FFD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Telehealth can reduce barriers to OUD treatment, offering timely care</a:t>
          </a:r>
        </a:p>
      </dgm:t>
    </dgm:pt>
    <dgm:pt modelId="{75F48574-E128-44FE-9295-136527D2CDEE}" type="parTrans" cxnId="{042344A0-6398-477B-B1D2-D2AE00A22EC6}">
      <dgm:prSet/>
      <dgm:spPr/>
      <dgm:t>
        <a:bodyPr/>
        <a:lstStyle/>
        <a:p>
          <a:endParaRPr lang="en-US"/>
        </a:p>
      </dgm:t>
    </dgm:pt>
    <dgm:pt modelId="{F93CBBD0-5C31-4BCE-B697-C6C1D736F619}" type="sibTrans" cxnId="{042344A0-6398-477B-B1D2-D2AE00A22EC6}">
      <dgm:prSet/>
      <dgm:spPr/>
      <dgm:t>
        <a:bodyPr/>
        <a:lstStyle/>
        <a:p>
          <a:endParaRPr lang="en-US"/>
        </a:p>
      </dgm:t>
    </dgm:pt>
    <dgm:pt modelId="{E67D0B00-AF8E-45F8-8CE8-4D0ADD7D8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High prescription pickup and care linkage rates show early success</a:t>
          </a:r>
        </a:p>
      </dgm:t>
    </dgm:pt>
    <dgm:pt modelId="{3AC62703-C7AF-4CE4-A810-4E114CED7EAB}" type="parTrans" cxnId="{F914FE46-4DE6-4973-AEFF-58E221D188B6}">
      <dgm:prSet/>
      <dgm:spPr/>
      <dgm:t>
        <a:bodyPr/>
        <a:lstStyle/>
        <a:p>
          <a:endParaRPr lang="en-US"/>
        </a:p>
      </dgm:t>
    </dgm:pt>
    <dgm:pt modelId="{4A8FA8F1-B238-4430-870C-94361927C920}" type="sibTrans" cxnId="{F914FE46-4DE6-4973-AEFF-58E221D188B6}">
      <dgm:prSet/>
      <dgm:spPr/>
      <dgm:t>
        <a:bodyPr/>
        <a:lstStyle/>
        <a:p>
          <a:endParaRPr lang="en-US"/>
        </a:p>
      </dgm:t>
    </dgm:pt>
    <dgm:pt modelId="{AA0F9106-EBF1-435D-B252-4E4B835DE1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Importance of follow-up systems and patient-preferred care pathways</a:t>
          </a:r>
        </a:p>
      </dgm:t>
    </dgm:pt>
    <dgm:pt modelId="{066B28C3-BFA6-424D-83F1-C36F08FFA325}" type="parTrans" cxnId="{6AC0A5D9-5DCA-438E-86D6-26F6344F701C}">
      <dgm:prSet/>
      <dgm:spPr/>
      <dgm:t>
        <a:bodyPr/>
        <a:lstStyle/>
        <a:p>
          <a:endParaRPr lang="en-US"/>
        </a:p>
      </dgm:t>
    </dgm:pt>
    <dgm:pt modelId="{10FB916E-CEFF-45AB-ADF1-4F691D066F56}" type="sibTrans" cxnId="{6AC0A5D9-5DCA-438E-86D6-26F6344F701C}">
      <dgm:prSet/>
      <dgm:spPr/>
      <dgm:t>
        <a:bodyPr/>
        <a:lstStyle/>
        <a:p>
          <a:endParaRPr lang="en-US"/>
        </a:p>
      </dgm:t>
    </dgm:pt>
    <dgm:pt modelId="{9220D692-FC70-41C7-B957-9BC1BC3741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DEI focus ensures the program aligns with health equity goals</a:t>
          </a:r>
        </a:p>
      </dgm:t>
    </dgm:pt>
    <dgm:pt modelId="{63B8E00F-8286-4224-AC1A-65C126ED5C8A}" type="parTrans" cxnId="{6BE17CC9-00B3-4C72-B7DA-C5B09D9CC02C}">
      <dgm:prSet/>
      <dgm:spPr/>
      <dgm:t>
        <a:bodyPr/>
        <a:lstStyle/>
        <a:p>
          <a:endParaRPr lang="en-US"/>
        </a:p>
      </dgm:t>
    </dgm:pt>
    <dgm:pt modelId="{3416756E-9EDE-41B4-8A27-EEA6D0D6AD6A}" type="sibTrans" cxnId="{6BE17CC9-00B3-4C72-B7DA-C5B09D9CC02C}">
      <dgm:prSet/>
      <dgm:spPr/>
      <dgm:t>
        <a:bodyPr/>
        <a:lstStyle/>
        <a:p>
          <a:endParaRPr lang="en-US"/>
        </a:p>
      </dgm:t>
    </dgm:pt>
    <dgm:pt modelId="{2BC51A08-CD83-49B3-A9D0-85FBE7B72761}" type="pres">
      <dgm:prSet presAssocID="{6C32DF1A-BD0B-4CAD-AB80-FEF62A0C4A6E}" presName="root" presStyleCnt="0">
        <dgm:presLayoutVars>
          <dgm:dir/>
          <dgm:resizeHandles val="exact"/>
        </dgm:presLayoutVars>
      </dgm:prSet>
      <dgm:spPr/>
    </dgm:pt>
    <dgm:pt modelId="{F3D913F9-A350-4B19-BFC0-E18161E02D01}" type="pres">
      <dgm:prSet presAssocID="{F6C8859F-AB96-4F48-9002-2F7E325FFD07}" presName="compNode" presStyleCnt="0"/>
      <dgm:spPr/>
    </dgm:pt>
    <dgm:pt modelId="{74821A24-B33D-4231-841D-4A26653009BD}" type="pres">
      <dgm:prSet presAssocID="{F6C8859F-AB96-4F48-9002-2F7E325FFD07}" presName="bgRect" presStyleLbl="bgShp" presStyleIdx="0" presStyleCnt="4"/>
      <dgm:spPr/>
    </dgm:pt>
    <dgm:pt modelId="{05AE863C-EB9E-455E-9F5E-AC4D7D00498D}" type="pres">
      <dgm:prSet presAssocID="{F6C8859F-AB96-4F48-9002-2F7E325FFD0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5927E44-B73E-497E-B2DE-E35A911A5D7B}" type="pres">
      <dgm:prSet presAssocID="{F6C8859F-AB96-4F48-9002-2F7E325FFD07}" presName="spaceRect" presStyleCnt="0"/>
      <dgm:spPr/>
    </dgm:pt>
    <dgm:pt modelId="{F6F7C442-F8A5-46E5-97A6-B7968E1DC471}" type="pres">
      <dgm:prSet presAssocID="{F6C8859F-AB96-4F48-9002-2F7E325FFD07}" presName="parTx" presStyleLbl="revTx" presStyleIdx="0" presStyleCnt="4">
        <dgm:presLayoutVars>
          <dgm:chMax val="0"/>
          <dgm:chPref val="0"/>
        </dgm:presLayoutVars>
      </dgm:prSet>
      <dgm:spPr/>
    </dgm:pt>
    <dgm:pt modelId="{E68636C4-7997-4C29-B99A-ACAB95674E99}" type="pres">
      <dgm:prSet presAssocID="{F93CBBD0-5C31-4BCE-B697-C6C1D736F619}" presName="sibTrans" presStyleCnt="0"/>
      <dgm:spPr/>
    </dgm:pt>
    <dgm:pt modelId="{8C5E750A-42C5-4FCC-98D2-884797D3F792}" type="pres">
      <dgm:prSet presAssocID="{E67D0B00-AF8E-45F8-8CE8-4D0ADD7D8E6E}" presName="compNode" presStyleCnt="0"/>
      <dgm:spPr/>
    </dgm:pt>
    <dgm:pt modelId="{119B6CE6-57F5-45B1-86B9-B4B88A44ADD1}" type="pres">
      <dgm:prSet presAssocID="{E67D0B00-AF8E-45F8-8CE8-4D0ADD7D8E6E}" presName="bgRect" presStyleLbl="bgShp" presStyleIdx="1" presStyleCnt="4"/>
      <dgm:spPr/>
    </dgm:pt>
    <dgm:pt modelId="{4162200D-322B-4EB8-AAB6-0C3C36C2D058}" type="pres">
      <dgm:prSet presAssocID="{E67D0B00-AF8E-45F8-8CE8-4D0ADD7D8E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38AA05ED-00EB-4D7D-AF85-67B65CC5AF04}" type="pres">
      <dgm:prSet presAssocID="{E67D0B00-AF8E-45F8-8CE8-4D0ADD7D8E6E}" presName="spaceRect" presStyleCnt="0"/>
      <dgm:spPr/>
    </dgm:pt>
    <dgm:pt modelId="{743A5779-D9B3-4323-8680-4A064C9A4E57}" type="pres">
      <dgm:prSet presAssocID="{E67D0B00-AF8E-45F8-8CE8-4D0ADD7D8E6E}" presName="parTx" presStyleLbl="revTx" presStyleIdx="1" presStyleCnt="4">
        <dgm:presLayoutVars>
          <dgm:chMax val="0"/>
          <dgm:chPref val="0"/>
        </dgm:presLayoutVars>
      </dgm:prSet>
      <dgm:spPr/>
    </dgm:pt>
    <dgm:pt modelId="{41604929-BA71-4DFF-BED1-370762E6A3ED}" type="pres">
      <dgm:prSet presAssocID="{4A8FA8F1-B238-4430-870C-94361927C920}" presName="sibTrans" presStyleCnt="0"/>
      <dgm:spPr/>
    </dgm:pt>
    <dgm:pt modelId="{E4666A2C-D4FE-4EEB-B140-9684ACA4B16B}" type="pres">
      <dgm:prSet presAssocID="{AA0F9106-EBF1-435D-B252-4E4B835DE132}" presName="compNode" presStyleCnt="0"/>
      <dgm:spPr/>
    </dgm:pt>
    <dgm:pt modelId="{D18DE35A-D1A2-4CA2-A7F8-6D0845CA12DA}" type="pres">
      <dgm:prSet presAssocID="{AA0F9106-EBF1-435D-B252-4E4B835DE132}" presName="bgRect" presStyleLbl="bgShp" presStyleIdx="2" presStyleCnt="4"/>
      <dgm:spPr/>
    </dgm:pt>
    <dgm:pt modelId="{A99BDFC6-DFEB-4789-AF59-135C0B11FC77}" type="pres">
      <dgm:prSet presAssocID="{AA0F9106-EBF1-435D-B252-4E4B835DE13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D714EB3-DF1A-46D0-B233-54963041D109}" type="pres">
      <dgm:prSet presAssocID="{AA0F9106-EBF1-435D-B252-4E4B835DE132}" presName="spaceRect" presStyleCnt="0"/>
      <dgm:spPr/>
    </dgm:pt>
    <dgm:pt modelId="{88B9910E-DA1D-4874-AF7A-FD55547DA399}" type="pres">
      <dgm:prSet presAssocID="{AA0F9106-EBF1-435D-B252-4E4B835DE132}" presName="parTx" presStyleLbl="revTx" presStyleIdx="2" presStyleCnt="4">
        <dgm:presLayoutVars>
          <dgm:chMax val="0"/>
          <dgm:chPref val="0"/>
        </dgm:presLayoutVars>
      </dgm:prSet>
      <dgm:spPr/>
    </dgm:pt>
    <dgm:pt modelId="{E4B0673F-9A27-491D-9098-E4ACCF72F0EF}" type="pres">
      <dgm:prSet presAssocID="{10FB916E-CEFF-45AB-ADF1-4F691D066F56}" presName="sibTrans" presStyleCnt="0"/>
      <dgm:spPr/>
    </dgm:pt>
    <dgm:pt modelId="{0E2C905D-2A7C-4A46-A421-A44A54C6E0F2}" type="pres">
      <dgm:prSet presAssocID="{9220D692-FC70-41C7-B957-9BC1BC37411A}" presName="compNode" presStyleCnt="0"/>
      <dgm:spPr/>
    </dgm:pt>
    <dgm:pt modelId="{23528ECA-5645-4F17-851D-F854A974B452}" type="pres">
      <dgm:prSet presAssocID="{9220D692-FC70-41C7-B957-9BC1BC37411A}" presName="bgRect" presStyleLbl="bgShp" presStyleIdx="3" presStyleCnt="4"/>
      <dgm:spPr/>
    </dgm:pt>
    <dgm:pt modelId="{6C9713B0-4380-4221-B86D-4D27ED46150A}" type="pres">
      <dgm:prSet presAssocID="{9220D692-FC70-41C7-B957-9BC1BC3741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B875011-FF1C-4229-8315-DFB00A506727}" type="pres">
      <dgm:prSet presAssocID="{9220D692-FC70-41C7-B957-9BC1BC37411A}" presName="spaceRect" presStyleCnt="0"/>
      <dgm:spPr/>
    </dgm:pt>
    <dgm:pt modelId="{152A7ACA-E2DA-4783-9C67-459C3F963FAE}" type="pres">
      <dgm:prSet presAssocID="{9220D692-FC70-41C7-B957-9BC1BC37411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3955706-3636-4863-9652-7C6C25203F66}" type="presOf" srcId="{6C32DF1A-BD0B-4CAD-AB80-FEF62A0C4A6E}" destId="{2BC51A08-CD83-49B3-A9D0-85FBE7B72761}" srcOrd="0" destOrd="0" presId="urn:microsoft.com/office/officeart/2018/2/layout/IconVerticalSolidList"/>
    <dgm:cxn modelId="{F914FE46-4DE6-4973-AEFF-58E221D188B6}" srcId="{6C32DF1A-BD0B-4CAD-AB80-FEF62A0C4A6E}" destId="{E67D0B00-AF8E-45F8-8CE8-4D0ADD7D8E6E}" srcOrd="1" destOrd="0" parTransId="{3AC62703-C7AF-4CE4-A810-4E114CED7EAB}" sibTransId="{4A8FA8F1-B238-4430-870C-94361927C920}"/>
    <dgm:cxn modelId="{DA852D5C-162D-4F71-A349-ABD60C8AC180}" type="presOf" srcId="{9220D692-FC70-41C7-B957-9BC1BC37411A}" destId="{152A7ACA-E2DA-4783-9C67-459C3F963FAE}" srcOrd="0" destOrd="0" presId="urn:microsoft.com/office/officeart/2018/2/layout/IconVerticalSolidList"/>
    <dgm:cxn modelId="{B1C3AF8A-FCC9-4BCF-A0F1-3A6F3FA08E4A}" type="presOf" srcId="{E67D0B00-AF8E-45F8-8CE8-4D0ADD7D8E6E}" destId="{743A5779-D9B3-4323-8680-4A064C9A4E57}" srcOrd="0" destOrd="0" presId="urn:microsoft.com/office/officeart/2018/2/layout/IconVerticalSolidList"/>
    <dgm:cxn modelId="{F21E0C9D-D0C8-44B9-9AFD-E0CB313BFB20}" type="presOf" srcId="{AA0F9106-EBF1-435D-B252-4E4B835DE132}" destId="{88B9910E-DA1D-4874-AF7A-FD55547DA399}" srcOrd="0" destOrd="0" presId="urn:microsoft.com/office/officeart/2018/2/layout/IconVerticalSolidList"/>
    <dgm:cxn modelId="{042344A0-6398-477B-B1D2-D2AE00A22EC6}" srcId="{6C32DF1A-BD0B-4CAD-AB80-FEF62A0C4A6E}" destId="{F6C8859F-AB96-4F48-9002-2F7E325FFD07}" srcOrd="0" destOrd="0" parTransId="{75F48574-E128-44FE-9295-136527D2CDEE}" sibTransId="{F93CBBD0-5C31-4BCE-B697-C6C1D736F619}"/>
    <dgm:cxn modelId="{6BE17CC9-00B3-4C72-B7DA-C5B09D9CC02C}" srcId="{6C32DF1A-BD0B-4CAD-AB80-FEF62A0C4A6E}" destId="{9220D692-FC70-41C7-B957-9BC1BC37411A}" srcOrd="3" destOrd="0" parTransId="{63B8E00F-8286-4224-AC1A-65C126ED5C8A}" sibTransId="{3416756E-9EDE-41B4-8A27-EEA6D0D6AD6A}"/>
    <dgm:cxn modelId="{6AC0A5D9-5DCA-438E-86D6-26F6344F701C}" srcId="{6C32DF1A-BD0B-4CAD-AB80-FEF62A0C4A6E}" destId="{AA0F9106-EBF1-435D-B252-4E4B835DE132}" srcOrd="2" destOrd="0" parTransId="{066B28C3-BFA6-424D-83F1-C36F08FFA325}" sibTransId="{10FB916E-CEFF-45AB-ADF1-4F691D066F56}"/>
    <dgm:cxn modelId="{3A5C03E9-0862-40EF-BB35-19ED9A0B2002}" type="presOf" srcId="{F6C8859F-AB96-4F48-9002-2F7E325FFD07}" destId="{F6F7C442-F8A5-46E5-97A6-B7968E1DC471}" srcOrd="0" destOrd="0" presId="urn:microsoft.com/office/officeart/2018/2/layout/IconVerticalSolidList"/>
    <dgm:cxn modelId="{324DF2C9-7131-4A24-B962-41ACBA41B41D}" type="presParOf" srcId="{2BC51A08-CD83-49B3-A9D0-85FBE7B72761}" destId="{F3D913F9-A350-4B19-BFC0-E18161E02D01}" srcOrd="0" destOrd="0" presId="urn:microsoft.com/office/officeart/2018/2/layout/IconVerticalSolidList"/>
    <dgm:cxn modelId="{64DD47D1-F8E4-4224-ACE4-CF8BD2CC926A}" type="presParOf" srcId="{F3D913F9-A350-4B19-BFC0-E18161E02D01}" destId="{74821A24-B33D-4231-841D-4A26653009BD}" srcOrd="0" destOrd="0" presId="urn:microsoft.com/office/officeart/2018/2/layout/IconVerticalSolidList"/>
    <dgm:cxn modelId="{AD83725C-CCE2-48A8-B23F-BAF03126C00A}" type="presParOf" srcId="{F3D913F9-A350-4B19-BFC0-E18161E02D01}" destId="{05AE863C-EB9E-455E-9F5E-AC4D7D00498D}" srcOrd="1" destOrd="0" presId="urn:microsoft.com/office/officeart/2018/2/layout/IconVerticalSolidList"/>
    <dgm:cxn modelId="{DD487D20-0AFD-41F6-806F-AAA2318C99C1}" type="presParOf" srcId="{F3D913F9-A350-4B19-BFC0-E18161E02D01}" destId="{D5927E44-B73E-497E-B2DE-E35A911A5D7B}" srcOrd="2" destOrd="0" presId="urn:microsoft.com/office/officeart/2018/2/layout/IconVerticalSolidList"/>
    <dgm:cxn modelId="{4A4D759D-61BE-41B4-9C25-2A872A0D8358}" type="presParOf" srcId="{F3D913F9-A350-4B19-BFC0-E18161E02D01}" destId="{F6F7C442-F8A5-46E5-97A6-B7968E1DC471}" srcOrd="3" destOrd="0" presId="urn:microsoft.com/office/officeart/2018/2/layout/IconVerticalSolidList"/>
    <dgm:cxn modelId="{6FEC0522-E5FD-4DBE-86FB-61614D41A96D}" type="presParOf" srcId="{2BC51A08-CD83-49B3-A9D0-85FBE7B72761}" destId="{E68636C4-7997-4C29-B99A-ACAB95674E99}" srcOrd="1" destOrd="0" presId="urn:microsoft.com/office/officeart/2018/2/layout/IconVerticalSolidList"/>
    <dgm:cxn modelId="{07A6B91D-C949-48D1-89AB-C5A522194454}" type="presParOf" srcId="{2BC51A08-CD83-49B3-A9D0-85FBE7B72761}" destId="{8C5E750A-42C5-4FCC-98D2-884797D3F792}" srcOrd="2" destOrd="0" presId="urn:microsoft.com/office/officeart/2018/2/layout/IconVerticalSolidList"/>
    <dgm:cxn modelId="{FB750E23-2C07-4BA1-BF7B-F67A2C8A98A7}" type="presParOf" srcId="{8C5E750A-42C5-4FCC-98D2-884797D3F792}" destId="{119B6CE6-57F5-45B1-86B9-B4B88A44ADD1}" srcOrd="0" destOrd="0" presId="urn:microsoft.com/office/officeart/2018/2/layout/IconVerticalSolidList"/>
    <dgm:cxn modelId="{F839B76E-53C3-4E4E-B38C-1A145EAFCE27}" type="presParOf" srcId="{8C5E750A-42C5-4FCC-98D2-884797D3F792}" destId="{4162200D-322B-4EB8-AAB6-0C3C36C2D058}" srcOrd="1" destOrd="0" presId="urn:microsoft.com/office/officeart/2018/2/layout/IconVerticalSolidList"/>
    <dgm:cxn modelId="{E3BF7328-EFEA-4AFE-B893-0849C7751A9C}" type="presParOf" srcId="{8C5E750A-42C5-4FCC-98D2-884797D3F792}" destId="{38AA05ED-00EB-4D7D-AF85-67B65CC5AF04}" srcOrd="2" destOrd="0" presId="urn:microsoft.com/office/officeart/2018/2/layout/IconVerticalSolidList"/>
    <dgm:cxn modelId="{3F63B340-4C7D-428B-BFBF-E23451FA0EBA}" type="presParOf" srcId="{8C5E750A-42C5-4FCC-98D2-884797D3F792}" destId="{743A5779-D9B3-4323-8680-4A064C9A4E57}" srcOrd="3" destOrd="0" presId="urn:microsoft.com/office/officeart/2018/2/layout/IconVerticalSolidList"/>
    <dgm:cxn modelId="{B7553DF7-33B0-4618-851F-48051683E7DA}" type="presParOf" srcId="{2BC51A08-CD83-49B3-A9D0-85FBE7B72761}" destId="{41604929-BA71-4DFF-BED1-370762E6A3ED}" srcOrd="3" destOrd="0" presId="urn:microsoft.com/office/officeart/2018/2/layout/IconVerticalSolidList"/>
    <dgm:cxn modelId="{419A24C4-4A06-467F-9819-E6D7424996CA}" type="presParOf" srcId="{2BC51A08-CD83-49B3-A9D0-85FBE7B72761}" destId="{E4666A2C-D4FE-4EEB-B140-9684ACA4B16B}" srcOrd="4" destOrd="0" presId="urn:microsoft.com/office/officeart/2018/2/layout/IconVerticalSolidList"/>
    <dgm:cxn modelId="{2708D9A5-2193-48D4-8564-A651AE2F1345}" type="presParOf" srcId="{E4666A2C-D4FE-4EEB-B140-9684ACA4B16B}" destId="{D18DE35A-D1A2-4CA2-A7F8-6D0845CA12DA}" srcOrd="0" destOrd="0" presId="urn:microsoft.com/office/officeart/2018/2/layout/IconVerticalSolidList"/>
    <dgm:cxn modelId="{AD825E36-819C-4DB8-8B41-F94D8AF4B680}" type="presParOf" srcId="{E4666A2C-D4FE-4EEB-B140-9684ACA4B16B}" destId="{A99BDFC6-DFEB-4789-AF59-135C0B11FC77}" srcOrd="1" destOrd="0" presId="urn:microsoft.com/office/officeart/2018/2/layout/IconVerticalSolidList"/>
    <dgm:cxn modelId="{D45353E1-D57C-4B62-A8BC-EC4CDD6ED506}" type="presParOf" srcId="{E4666A2C-D4FE-4EEB-B140-9684ACA4B16B}" destId="{1D714EB3-DF1A-46D0-B233-54963041D109}" srcOrd="2" destOrd="0" presId="urn:microsoft.com/office/officeart/2018/2/layout/IconVerticalSolidList"/>
    <dgm:cxn modelId="{0D4BFAF0-60D3-4919-8E47-18E8F85BE0FB}" type="presParOf" srcId="{E4666A2C-D4FE-4EEB-B140-9684ACA4B16B}" destId="{88B9910E-DA1D-4874-AF7A-FD55547DA399}" srcOrd="3" destOrd="0" presId="urn:microsoft.com/office/officeart/2018/2/layout/IconVerticalSolidList"/>
    <dgm:cxn modelId="{CAC89B6A-2068-47D4-80AB-26FCB918DEA2}" type="presParOf" srcId="{2BC51A08-CD83-49B3-A9D0-85FBE7B72761}" destId="{E4B0673F-9A27-491D-9098-E4ACCF72F0EF}" srcOrd="5" destOrd="0" presId="urn:microsoft.com/office/officeart/2018/2/layout/IconVerticalSolidList"/>
    <dgm:cxn modelId="{042A5A07-12C9-45DB-905A-3C808E0E5BFF}" type="presParOf" srcId="{2BC51A08-CD83-49B3-A9D0-85FBE7B72761}" destId="{0E2C905D-2A7C-4A46-A421-A44A54C6E0F2}" srcOrd="6" destOrd="0" presId="urn:microsoft.com/office/officeart/2018/2/layout/IconVerticalSolidList"/>
    <dgm:cxn modelId="{EF59684C-E6F9-491F-880B-9CC86255A7BC}" type="presParOf" srcId="{0E2C905D-2A7C-4A46-A421-A44A54C6E0F2}" destId="{23528ECA-5645-4F17-851D-F854A974B452}" srcOrd="0" destOrd="0" presId="urn:microsoft.com/office/officeart/2018/2/layout/IconVerticalSolidList"/>
    <dgm:cxn modelId="{FA65C921-4B74-47DB-8A0F-CEA7E7F2B3BB}" type="presParOf" srcId="{0E2C905D-2A7C-4A46-A421-A44A54C6E0F2}" destId="{6C9713B0-4380-4221-B86D-4D27ED46150A}" srcOrd="1" destOrd="0" presId="urn:microsoft.com/office/officeart/2018/2/layout/IconVerticalSolidList"/>
    <dgm:cxn modelId="{B219FF8A-952A-4376-96E2-462031329544}" type="presParOf" srcId="{0E2C905D-2A7C-4A46-A421-A44A54C6E0F2}" destId="{EB875011-FF1C-4229-8315-DFB00A506727}" srcOrd="2" destOrd="0" presId="urn:microsoft.com/office/officeart/2018/2/layout/IconVerticalSolidList"/>
    <dgm:cxn modelId="{D781BB2E-226F-4604-92F8-4F3457817A26}" type="presParOf" srcId="{0E2C905D-2A7C-4A46-A421-A44A54C6E0F2}" destId="{152A7ACA-E2DA-4783-9C67-459C3F963F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5EE9-1F4A-4134-B29A-140C7BCB90E4}">
      <dsp:nvSpPr>
        <dsp:cNvPr id="0" name=""/>
        <dsp:cNvSpPr/>
      </dsp:nvSpPr>
      <dsp:spPr>
        <a:xfrm>
          <a:off x="418601" y="0"/>
          <a:ext cx="2652604" cy="1591562"/>
        </a:xfrm>
        <a:prstGeom prst="rect">
          <a:avLst/>
        </a:prstGeom>
        <a:solidFill>
          <a:srgbClr val="4B2D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overdose</a:t>
          </a:r>
        </a:p>
      </dsp:txBody>
      <dsp:txXfrm>
        <a:off x="418601" y="0"/>
        <a:ext cx="2652604" cy="1591562"/>
      </dsp:txXfrm>
    </dsp:sp>
    <dsp:sp modelId="{EFAAC323-D685-4467-869B-EF51C70864C7}">
      <dsp:nvSpPr>
        <dsp:cNvPr id="0" name=""/>
        <dsp:cNvSpPr/>
      </dsp:nvSpPr>
      <dsp:spPr>
        <a:xfrm>
          <a:off x="3291080" y="1695"/>
          <a:ext cx="2652604" cy="1591562"/>
        </a:xfrm>
        <a:prstGeom prst="rect">
          <a:avLst/>
        </a:prstGeom>
        <a:solidFill>
          <a:srgbClr val="8575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ED visits and inpatient hospitalization</a:t>
          </a:r>
        </a:p>
      </dsp:txBody>
      <dsp:txXfrm>
        <a:off x="3291080" y="1695"/>
        <a:ext cx="2652604" cy="1591562"/>
      </dsp:txXfrm>
    </dsp:sp>
    <dsp:sp modelId="{217A9030-49D4-4235-84C7-D3F9B4703B4F}">
      <dsp:nvSpPr>
        <dsp:cNvPr id="0" name=""/>
        <dsp:cNvSpPr/>
      </dsp:nvSpPr>
      <dsp:spPr>
        <a:xfrm>
          <a:off x="373215" y="1858518"/>
          <a:ext cx="2652604" cy="1591562"/>
        </a:xfrm>
        <a:prstGeom prst="rect">
          <a:avLst/>
        </a:prstGeom>
        <a:solidFill>
          <a:srgbClr val="8575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illicit drug use</a:t>
          </a:r>
        </a:p>
      </dsp:txBody>
      <dsp:txXfrm>
        <a:off x="373215" y="1858518"/>
        <a:ext cx="2652604" cy="1591562"/>
      </dsp:txXfrm>
    </dsp:sp>
    <dsp:sp modelId="{841AF923-0A67-40FD-9AC2-B6AFDC87D5FB}">
      <dsp:nvSpPr>
        <dsp:cNvPr id="0" name=""/>
        <dsp:cNvSpPr/>
      </dsp:nvSpPr>
      <dsp:spPr>
        <a:xfrm>
          <a:off x="3291080" y="1858518"/>
          <a:ext cx="2652604" cy="1591562"/>
        </a:xfrm>
        <a:prstGeom prst="rect">
          <a:avLst/>
        </a:prstGeom>
        <a:solidFill>
          <a:srgbClr val="4B2D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mortality</a:t>
          </a:r>
        </a:p>
      </dsp:txBody>
      <dsp:txXfrm>
        <a:off x="3291080" y="1858518"/>
        <a:ext cx="2652604" cy="1591562"/>
      </dsp:txXfrm>
    </dsp:sp>
    <dsp:sp modelId="{FA0E2634-B0D8-4BE1-A7CD-7E97DC35FEF1}">
      <dsp:nvSpPr>
        <dsp:cNvPr id="0" name=""/>
        <dsp:cNvSpPr/>
      </dsp:nvSpPr>
      <dsp:spPr>
        <a:xfrm>
          <a:off x="373215" y="3715341"/>
          <a:ext cx="2652604" cy="1591562"/>
        </a:xfrm>
        <a:prstGeom prst="rect">
          <a:avLst/>
        </a:prstGeom>
        <a:solidFill>
          <a:srgbClr val="4B2D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Improve engagement in treatment</a:t>
          </a:r>
        </a:p>
      </dsp:txBody>
      <dsp:txXfrm>
        <a:off x="373215" y="3715341"/>
        <a:ext cx="2652604" cy="1591562"/>
      </dsp:txXfrm>
    </dsp:sp>
    <dsp:sp modelId="{A7271678-B399-452C-BBBB-E0925C06117B}">
      <dsp:nvSpPr>
        <dsp:cNvPr id="0" name=""/>
        <dsp:cNvSpPr/>
      </dsp:nvSpPr>
      <dsp:spPr>
        <a:xfrm>
          <a:off x="3291080" y="3715341"/>
          <a:ext cx="2652604" cy="1591562"/>
        </a:xfrm>
        <a:prstGeom prst="rect">
          <a:avLst/>
        </a:prstGeom>
        <a:solidFill>
          <a:srgbClr val="8575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Increase quality of life</a:t>
          </a:r>
        </a:p>
      </dsp:txBody>
      <dsp:txXfrm>
        <a:off x="3291080" y="3715341"/>
        <a:ext cx="2652604" cy="1591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2F47A-6DEE-4CF1-9B27-8BDD76B4B387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54A8FA-1657-4573-9F69-E35FECD0233B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DBDF6-10F1-4429-8389-C2CAA3484EF5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u="none" kern="1200">
              <a:latin typeface="Calibri"/>
              <a:ea typeface="Calibri"/>
              <a:cs typeface="Calibri"/>
            </a:rPr>
            <a:t>24/7 availability for patients (audio/video) - Low barrier &amp; the visit is free</a:t>
          </a:r>
          <a:endParaRPr lang="en-US" sz="2200" b="0" u="none" kern="1200">
            <a:latin typeface="Gill Sans MT"/>
            <a:cs typeface="Calibri"/>
          </a:endParaRPr>
        </a:p>
      </dsp:txBody>
      <dsp:txXfrm>
        <a:off x="1057183" y="1805"/>
        <a:ext cx="9458416" cy="915310"/>
      </dsp:txXfrm>
    </dsp:sp>
    <dsp:sp modelId="{1E2B1A9D-C5E8-40B7-9AD7-89E7EFCC8FB5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EAB9D-0E71-4518-BBBA-60CF713096CD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E1BFF-39DC-4DC3-8BD9-32A8A8893C58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>
              <a:latin typeface="Calibri"/>
              <a:cs typeface="Calibri"/>
            </a:rPr>
            <a:t>RFP to develop and implement telehealth services to prescribe buprenorphine for patients with OUD</a:t>
          </a:r>
          <a:endParaRPr lang="en-US" sz="2200" kern="1200"/>
        </a:p>
      </dsp:txBody>
      <dsp:txXfrm>
        <a:off x="1057183" y="1145944"/>
        <a:ext cx="9458416" cy="915310"/>
      </dsp:txXfrm>
    </dsp:sp>
    <dsp:sp modelId="{E420572B-49B6-4968-9A29-AD081BD8138F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4DA3F-3352-4F38-B677-B6FFBF0F6AD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01B7B-8F4E-4B7D-93E2-7CA4E1D95CAC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/>
            <a:t>Staffed by 13 Emergency Medicine Physicians trained in OUD care and telehealth best practices</a:t>
          </a:r>
        </a:p>
      </dsp:txBody>
      <dsp:txXfrm>
        <a:off x="1057183" y="2290082"/>
        <a:ext cx="9458416" cy="915310"/>
      </dsp:txXfrm>
    </dsp:sp>
    <dsp:sp modelId="{2C550519-6C8D-4C86-90B4-2E4BF63BE133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ED1B9-3B34-4ED1-BE6B-9D3C8C047D4F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677CF6-0E44-4824-A576-0AEDA3632956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u="none" kern="1200"/>
            <a:t>Staffed by 1.5 Linkage to Care Coordinators &amp; 1 Program Manager</a:t>
          </a:r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542ED-2484-4BD9-8F35-BD5F39FCB843}">
      <dsp:nvSpPr>
        <dsp:cNvPr id="0" name=""/>
        <dsp:cNvSpPr/>
      </dsp:nvSpPr>
      <dsp:spPr>
        <a:xfrm>
          <a:off x="0" y="0"/>
          <a:ext cx="11544300" cy="863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1BEDE-E5B2-4D22-B4B2-E5550B86D888}">
      <dsp:nvSpPr>
        <dsp:cNvPr id="0" name=""/>
        <dsp:cNvSpPr/>
      </dsp:nvSpPr>
      <dsp:spPr>
        <a:xfrm>
          <a:off x="261264" y="196033"/>
          <a:ext cx="475026" cy="4750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B7468-AC10-49A3-9118-A386624AD5A5}">
      <dsp:nvSpPr>
        <dsp:cNvPr id="0" name=""/>
        <dsp:cNvSpPr/>
      </dsp:nvSpPr>
      <dsp:spPr>
        <a:xfrm>
          <a:off x="997555" y="1704"/>
          <a:ext cx="10546744" cy="863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07" tIns="91407" rIns="91407" bIns="914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High-dose initiation: 32mg-24mg on Day 1, then 24mg daily</a:t>
          </a:r>
          <a:endParaRPr lang="en-US" sz="2200" kern="1200"/>
        </a:p>
      </dsp:txBody>
      <dsp:txXfrm>
        <a:off x="997555" y="1704"/>
        <a:ext cx="10546744" cy="863684"/>
      </dsp:txXfrm>
    </dsp:sp>
    <dsp:sp modelId="{BBA85FB2-6FB3-43AB-8E0A-7FA9467027D6}">
      <dsp:nvSpPr>
        <dsp:cNvPr id="0" name=""/>
        <dsp:cNvSpPr/>
      </dsp:nvSpPr>
      <dsp:spPr>
        <a:xfrm>
          <a:off x="0" y="963589"/>
          <a:ext cx="11544300" cy="863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BD780-8112-4B31-9049-B3A463FF8458}">
      <dsp:nvSpPr>
        <dsp:cNvPr id="0" name=""/>
        <dsp:cNvSpPr/>
      </dsp:nvSpPr>
      <dsp:spPr>
        <a:xfrm>
          <a:off x="261264" y="1275639"/>
          <a:ext cx="475026" cy="4750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B3667-0907-47EF-B450-C3DE8F419F60}">
      <dsp:nvSpPr>
        <dsp:cNvPr id="0" name=""/>
        <dsp:cNvSpPr/>
      </dsp:nvSpPr>
      <dsp:spPr>
        <a:xfrm>
          <a:off x="997555" y="1081310"/>
          <a:ext cx="10546744" cy="863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07" tIns="91407" rIns="91407" bIns="914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Patients provided with clear discharge instructions and follow-up encouragement</a:t>
          </a:r>
          <a:endParaRPr lang="en-US" sz="2200" kern="1200" dirty="0"/>
        </a:p>
      </dsp:txBody>
      <dsp:txXfrm>
        <a:off x="997555" y="1081310"/>
        <a:ext cx="10546744" cy="863684"/>
      </dsp:txXfrm>
    </dsp:sp>
    <dsp:sp modelId="{FA4DF752-4465-4AD2-9081-E2F0683D82BD}">
      <dsp:nvSpPr>
        <dsp:cNvPr id="0" name=""/>
        <dsp:cNvSpPr/>
      </dsp:nvSpPr>
      <dsp:spPr>
        <a:xfrm>
          <a:off x="0" y="2160916"/>
          <a:ext cx="11544300" cy="863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8E633-4C65-43A3-9F99-EDC99C7F1274}">
      <dsp:nvSpPr>
        <dsp:cNvPr id="0" name=""/>
        <dsp:cNvSpPr/>
      </dsp:nvSpPr>
      <dsp:spPr>
        <a:xfrm>
          <a:off x="261264" y="2355245"/>
          <a:ext cx="475026" cy="4750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E7E71D-470A-4810-AFEB-0E890FEAE7AF}">
      <dsp:nvSpPr>
        <dsp:cNvPr id="0" name=""/>
        <dsp:cNvSpPr/>
      </dsp:nvSpPr>
      <dsp:spPr>
        <a:xfrm>
          <a:off x="997555" y="2160916"/>
          <a:ext cx="10546744" cy="863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07" tIns="91407" rIns="91407" bIns="914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/>
            <a:t>Training for prescribers included trauma-informed approaches and cultural competence</a:t>
          </a:r>
          <a:endParaRPr lang="en-US" sz="2200" kern="1200"/>
        </a:p>
      </dsp:txBody>
      <dsp:txXfrm>
        <a:off x="997555" y="2160916"/>
        <a:ext cx="10546744" cy="863684"/>
      </dsp:txXfrm>
    </dsp:sp>
    <dsp:sp modelId="{60F9625C-57A4-41EB-8091-5FFF7320A80A}">
      <dsp:nvSpPr>
        <dsp:cNvPr id="0" name=""/>
        <dsp:cNvSpPr/>
      </dsp:nvSpPr>
      <dsp:spPr>
        <a:xfrm>
          <a:off x="0" y="3240522"/>
          <a:ext cx="11544300" cy="8636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54636-9BC8-4157-A2D9-0B68A024A642}">
      <dsp:nvSpPr>
        <dsp:cNvPr id="0" name=""/>
        <dsp:cNvSpPr/>
      </dsp:nvSpPr>
      <dsp:spPr>
        <a:xfrm>
          <a:off x="261264" y="3434851"/>
          <a:ext cx="475026" cy="4750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D0171-1FA8-466F-80CB-9FCFC4ACC44D}">
      <dsp:nvSpPr>
        <dsp:cNvPr id="0" name=""/>
        <dsp:cNvSpPr/>
      </dsp:nvSpPr>
      <dsp:spPr>
        <a:xfrm>
          <a:off x="997555" y="3240522"/>
          <a:ext cx="10546744" cy="863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07" tIns="91407" rIns="91407" bIns="91407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baseline="0" dirty="0"/>
            <a:t>Focus on immediate stabilization of withdrawal symptoms and cravings</a:t>
          </a:r>
          <a:endParaRPr lang="en-US" sz="2200" kern="1200" dirty="0"/>
        </a:p>
      </dsp:txBody>
      <dsp:txXfrm>
        <a:off x="997555" y="3240522"/>
        <a:ext cx="10546744" cy="863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3A5D-A66A-4C2F-8C0D-BFCDAD73B829}">
      <dsp:nvSpPr>
        <dsp:cNvPr id="0" name=""/>
        <dsp:cNvSpPr/>
      </dsp:nvSpPr>
      <dsp:spPr>
        <a:xfrm>
          <a:off x="1182513" y="1603"/>
          <a:ext cx="3228081" cy="1936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Follow-up engagement: only 60% answered LTCC calls</a:t>
          </a:r>
          <a:endParaRPr lang="en-US" sz="2400" kern="1200" dirty="0"/>
        </a:p>
      </dsp:txBody>
      <dsp:txXfrm>
        <a:off x="1182513" y="1603"/>
        <a:ext cx="3228081" cy="1936849"/>
      </dsp:txXfrm>
    </dsp:sp>
    <dsp:sp modelId="{0A395BDE-32B5-4245-A046-EF9ECFE3FB1B}">
      <dsp:nvSpPr>
        <dsp:cNvPr id="0" name=""/>
        <dsp:cNvSpPr/>
      </dsp:nvSpPr>
      <dsp:spPr>
        <a:xfrm>
          <a:off x="4733403" y="1603"/>
          <a:ext cx="3228081" cy="1936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Preference for in-person care highlights the need for hybrid care models</a:t>
          </a:r>
          <a:endParaRPr lang="en-US" sz="2400" kern="1200" dirty="0"/>
        </a:p>
      </dsp:txBody>
      <dsp:txXfrm>
        <a:off x="4733403" y="1603"/>
        <a:ext cx="3228081" cy="1936849"/>
      </dsp:txXfrm>
    </dsp:sp>
    <dsp:sp modelId="{36EC43A4-1FAF-4555-84D0-17CBF550FABA}">
      <dsp:nvSpPr>
        <dsp:cNvPr id="0" name=""/>
        <dsp:cNvSpPr/>
      </dsp:nvSpPr>
      <dsp:spPr>
        <a:xfrm>
          <a:off x="1182513" y="2261260"/>
          <a:ext cx="3228081" cy="1936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Geographic and logistical challenges in rural follow-up care</a:t>
          </a:r>
          <a:endParaRPr lang="en-US" sz="2400" kern="1200" dirty="0"/>
        </a:p>
      </dsp:txBody>
      <dsp:txXfrm>
        <a:off x="1182513" y="2261260"/>
        <a:ext cx="3228081" cy="1936849"/>
      </dsp:txXfrm>
    </dsp:sp>
    <dsp:sp modelId="{EA199ACA-A923-490E-8B5C-506A4B270976}">
      <dsp:nvSpPr>
        <dsp:cNvPr id="0" name=""/>
        <dsp:cNvSpPr/>
      </dsp:nvSpPr>
      <dsp:spPr>
        <a:xfrm>
          <a:off x="4733403" y="2261260"/>
          <a:ext cx="3228081" cy="1936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Need for scalable solutions to maintain patient trust and continuity of care</a:t>
          </a:r>
          <a:endParaRPr lang="en-US" sz="2400" kern="1200" dirty="0"/>
        </a:p>
      </dsp:txBody>
      <dsp:txXfrm>
        <a:off x="4733403" y="2261260"/>
        <a:ext cx="3228081" cy="1936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3A5D-A66A-4C2F-8C0D-BFCDAD73B829}">
      <dsp:nvSpPr>
        <dsp:cNvPr id="0" name=""/>
        <dsp:cNvSpPr/>
      </dsp:nvSpPr>
      <dsp:spPr>
        <a:xfrm>
          <a:off x="1472387" y="0"/>
          <a:ext cx="7710523" cy="46263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baseline="0" dirty="0"/>
            <a:t>- Telehealth hotline expanded access to rural and marginalized populations
- Focus on equity: addressing barriers faced by recently incarcerated individuals
- Staff training emphasized cultural humility and trauma-informed care for diverse patients
- Goal: reduce health disparities in OUD treatment access across Washington</a:t>
          </a:r>
          <a:endParaRPr lang="en-US" sz="2400" kern="1200" dirty="0"/>
        </a:p>
      </dsp:txBody>
      <dsp:txXfrm>
        <a:off x="1472387" y="0"/>
        <a:ext cx="7710523" cy="4626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21A24-B33D-4231-841D-4A26653009BD}">
      <dsp:nvSpPr>
        <dsp:cNvPr id="0" name=""/>
        <dsp:cNvSpPr/>
      </dsp:nvSpPr>
      <dsp:spPr>
        <a:xfrm>
          <a:off x="0" y="1994"/>
          <a:ext cx="10858500" cy="10110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E863C-EB9E-455E-9F5E-AC4D7D00498D}">
      <dsp:nvSpPr>
        <dsp:cNvPr id="0" name=""/>
        <dsp:cNvSpPr/>
      </dsp:nvSpPr>
      <dsp:spPr>
        <a:xfrm>
          <a:off x="305828" y="229470"/>
          <a:ext cx="556051" cy="556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F7C442-F8A5-46E5-97A6-B7968E1DC471}">
      <dsp:nvSpPr>
        <dsp:cNvPr id="0" name=""/>
        <dsp:cNvSpPr/>
      </dsp:nvSpPr>
      <dsp:spPr>
        <a:xfrm>
          <a:off x="1167707" y="1994"/>
          <a:ext cx="9690792" cy="101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8" tIns="106998" rIns="106998" bIns="10699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Telehealth can reduce barriers to OUD treatment, offering timely care</a:t>
          </a:r>
        </a:p>
      </dsp:txBody>
      <dsp:txXfrm>
        <a:off x="1167707" y="1994"/>
        <a:ext cx="9690792" cy="1011002"/>
      </dsp:txXfrm>
    </dsp:sp>
    <dsp:sp modelId="{119B6CE6-57F5-45B1-86B9-B4B88A44ADD1}">
      <dsp:nvSpPr>
        <dsp:cNvPr id="0" name=""/>
        <dsp:cNvSpPr/>
      </dsp:nvSpPr>
      <dsp:spPr>
        <a:xfrm>
          <a:off x="0" y="1265747"/>
          <a:ext cx="10858500" cy="10110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2200D-322B-4EB8-AAB6-0C3C36C2D058}">
      <dsp:nvSpPr>
        <dsp:cNvPr id="0" name=""/>
        <dsp:cNvSpPr/>
      </dsp:nvSpPr>
      <dsp:spPr>
        <a:xfrm>
          <a:off x="305828" y="1493223"/>
          <a:ext cx="556051" cy="5560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A5779-D9B3-4323-8680-4A064C9A4E57}">
      <dsp:nvSpPr>
        <dsp:cNvPr id="0" name=""/>
        <dsp:cNvSpPr/>
      </dsp:nvSpPr>
      <dsp:spPr>
        <a:xfrm>
          <a:off x="1167707" y="1265747"/>
          <a:ext cx="9690792" cy="101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8" tIns="106998" rIns="106998" bIns="10699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prescription pickup and care linkage rates show early success</a:t>
          </a:r>
        </a:p>
      </dsp:txBody>
      <dsp:txXfrm>
        <a:off x="1167707" y="1265747"/>
        <a:ext cx="9690792" cy="1011002"/>
      </dsp:txXfrm>
    </dsp:sp>
    <dsp:sp modelId="{D18DE35A-D1A2-4CA2-A7F8-6D0845CA12DA}">
      <dsp:nvSpPr>
        <dsp:cNvPr id="0" name=""/>
        <dsp:cNvSpPr/>
      </dsp:nvSpPr>
      <dsp:spPr>
        <a:xfrm>
          <a:off x="0" y="2529500"/>
          <a:ext cx="10858500" cy="10110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BDFC6-DFEB-4789-AF59-135C0B11FC77}">
      <dsp:nvSpPr>
        <dsp:cNvPr id="0" name=""/>
        <dsp:cNvSpPr/>
      </dsp:nvSpPr>
      <dsp:spPr>
        <a:xfrm>
          <a:off x="305828" y="2756976"/>
          <a:ext cx="556051" cy="5560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9910E-DA1D-4874-AF7A-FD55547DA399}">
      <dsp:nvSpPr>
        <dsp:cNvPr id="0" name=""/>
        <dsp:cNvSpPr/>
      </dsp:nvSpPr>
      <dsp:spPr>
        <a:xfrm>
          <a:off x="1167707" y="2529500"/>
          <a:ext cx="9690792" cy="101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8" tIns="106998" rIns="106998" bIns="10699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Importance of follow-up systems and patient-preferred care pathways</a:t>
          </a:r>
        </a:p>
      </dsp:txBody>
      <dsp:txXfrm>
        <a:off x="1167707" y="2529500"/>
        <a:ext cx="9690792" cy="1011002"/>
      </dsp:txXfrm>
    </dsp:sp>
    <dsp:sp modelId="{23528ECA-5645-4F17-851D-F854A974B452}">
      <dsp:nvSpPr>
        <dsp:cNvPr id="0" name=""/>
        <dsp:cNvSpPr/>
      </dsp:nvSpPr>
      <dsp:spPr>
        <a:xfrm>
          <a:off x="0" y="3793253"/>
          <a:ext cx="10858500" cy="101100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713B0-4380-4221-B86D-4D27ED46150A}">
      <dsp:nvSpPr>
        <dsp:cNvPr id="0" name=""/>
        <dsp:cNvSpPr/>
      </dsp:nvSpPr>
      <dsp:spPr>
        <a:xfrm>
          <a:off x="305828" y="4020729"/>
          <a:ext cx="556051" cy="5560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A7ACA-E2DA-4783-9C67-459C3F963FAE}">
      <dsp:nvSpPr>
        <dsp:cNvPr id="0" name=""/>
        <dsp:cNvSpPr/>
      </dsp:nvSpPr>
      <dsp:spPr>
        <a:xfrm>
          <a:off x="1167707" y="3793253"/>
          <a:ext cx="9690792" cy="101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98" tIns="106998" rIns="106998" bIns="10699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DEI focus ensures the program aligns with health equity goals</a:t>
          </a:r>
        </a:p>
      </dsp:txBody>
      <dsp:txXfrm>
        <a:off x="1167707" y="3793253"/>
        <a:ext cx="9690792" cy="1011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94EB-6F90-4F4F-8F2D-D405FB797AFA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F33D4-809E-DE44-9026-C19AFEB4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2263-0726-6B40-A147-3B4BD2FD6F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1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1C967-DDB7-9D95-6AAF-D731A4F1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A6F95-2559-B928-E386-44714CAC2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D512A-23FA-431D-F674-333EA1D46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D77E9-D197-DB36-8C31-E42C936B0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9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197A-0913-424C-98EA-7A3C6A0F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2006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48F29-3F68-476C-95A8-08116DB92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972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247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EFFE-B97E-46EB-9277-50C42B3F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F9586-59BB-4564-8741-3A9385CCD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490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9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2A12E-AA37-4CEE-BADE-D160E41CA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4999355"/>
          </a:xfrm>
        </p:spPr>
        <p:txBody>
          <a:bodyPr vert="eaVert"/>
          <a:lstStyle>
            <a:lvl1pPr>
              <a:defRPr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501D0-A73D-42FF-A18B-A70E2E137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499935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79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657261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2320239"/>
            <a:ext cx="10929485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95676" y="1730667"/>
            <a:ext cx="1091288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541" y="6487457"/>
            <a:ext cx="3233727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5"/>
            <a:ext cx="1810912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5" y="371511"/>
            <a:ext cx="10912884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solidFill>
                  <a:srgbClr val="4B2E83"/>
                </a:solidFill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30159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79073" y="1736725"/>
            <a:ext cx="1092828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852" y="5949410"/>
            <a:ext cx="18288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5"/>
            <a:ext cx="1810912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5" y="371511"/>
            <a:ext cx="10911679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393533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1022351" y="1736725"/>
            <a:ext cx="10695516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141" y="6487457"/>
            <a:ext cx="3233727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3" y="1437805"/>
            <a:ext cx="1810912" cy="6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5675" y="371511"/>
            <a:ext cx="10822192" cy="991998"/>
          </a:xfrm>
          <a:prstGeom prst="rect">
            <a:avLst/>
          </a:prstGeom>
        </p:spPr>
        <p:txBody>
          <a:bodyPr anchor="b"/>
          <a:lstStyle>
            <a:lvl1pPr algn="l">
              <a:defRPr sz="3000" b="1" i="0">
                <a:latin typeface="Encode Sans Normal Black" charset="0"/>
                <a:ea typeface="Encode Sans Normal Black" charset="0"/>
                <a:cs typeface="Encode Sans Normal Black" charset="0"/>
              </a:defRPr>
            </a:lvl1pPr>
          </a:lstStyle>
          <a:p>
            <a:pPr lvl="0"/>
            <a:r>
              <a:rPr lang="en-US" dirty="0"/>
              <a:t>HEADER HERE </a:t>
            </a:r>
            <a:br>
              <a:rPr lang="en-US" dirty="0"/>
            </a:br>
            <a:r>
              <a:rPr lang="en-US" dirty="0"/>
              <a:t>(ENCODE NORMAL BLACK, 30 PT.)</a:t>
            </a:r>
          </a:p>
        </p:txBody>
      </p:sp>
    </p:spTree>
    <p:extLst>
      <p:ext uri="{BB962C8B-B14F-4D97-AF65-F5344CB8AC3E}">
        <p14:creationId xmlns:p14="http://schemas.microsoft.com/office/powerpoint/2010/main" val="48409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4"/>
            <a:ext cx="3657600" cy="3633047"/>
          </a:xfrm>
        </p:spPr>
        <p:txBody>
          <a:bodyPr anchor="t">
            <a:normAutofit/>
          </a:bodyPr>
          <a:lstStyle>
            <a:lvl1pPr marL="257175" indent="-257175">
              <a:buFont typeface="+mj-lt"/>
              <a:buAutoNum type="arabicPeriod"/>
              <a:defRPr sz="1350"/>
            </a:lvl1pPr>
            <a:lvl2pPr marL="685800" indent="-257175">
              <a:buFont typeface="+mj-lt"/>
              <a:buAutoNum type="alphaLcPeriod"/>
              <a:defRPr sz="1350"/>
            </a:lvl2pPr>
            <a:lvl3pPr marL="1028700" indent="-257175">
              <a:buFont typeface="+mj-lt"/>
              <a:buAutoNum type="arabicPeriod"/>
              <a:defRPr sz="1350"/>
            </a:lvl3pPr>
            <a:lvl4pPr marL="1200150" indent="-257175">
              <a:buFont typeface="+mj-lt"/>
              <a:buAutoNum type="alphaLcParenR"/>
              <a:defRPr sz="1350"/>
            </a:lvl4pPr>
            <a:lvl5pPr marL="1543050" indent="-300038">
              <a:buFont typeface="+mj-lt"/>
              <a:buAutoNum type="romanLcPeriod"/>
              <a:defRPr sz="135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3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0">
              <a:defRPr sz="1350"/>
            </a:lvl2pPr>
            <a:lvl3pPr marL="411480">
              <a:defRPr sz="1350"/>
            </a:lvl3pPr>
            <a:lvl4pPr marL="617220">
              <a:defRPr sz="1350"/>
            </a:lvl4pPr>
            <a:lvl5pPr marL="822960">
              <a:defRPr sz="135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6"/>
            <a:ext cx="704120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1" y="6423916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66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818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3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9" y="6423916"/>
            <a:ext cx="1052511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1" y="650240"/>
            <a:ext cx="7518399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015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0090-7E25-4631-9802-39809EB0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AF4C-12A2-4743-8D56-A46BF5097E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599815"/>
          </a:xfrm>
          <a:noFill/>
        </p:spPr>
        <p:txBody>
          <a:bodyPr/>
          <a:lstStyle>
            <a:lvl4pPr>
              <a:defRPr>
                <a:latin typeface="+mj-lt"/>
              </a:defRPr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98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1A023B02-C4D3-4F46-8EAE-F38A44B0E345}"/>
              </a:ext>
            </a:extLst>
          </p:cNvPr>
          <p:cNvSpPr/>
          <p:nvPr userDrawn="1"/>
        </p:nvSpPr>
        <p:spPr>
          <a:xfrm>
            <a:off x="1740816" y="1593130"/>
            <a:ext cx="8710367" cy="2573517"/>
          </a:xfrm>
          <a:prstGeom prst="parallelogram">
            <a:avLst>
              <a:gd name="adj" fmla="val 36355"/>
            </a:avLst>
          </a:prstGeom>
          <a:solidFill>
            <a:srgbClr val="32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5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E0DCA7-7C19-453A-851C-E6339A49E2A2}"/>
              </a:ext>
            </a:extLst>
          </p:cNvPr>
          <p:cNvGrpSpPr/>
          <p:nvPr userDrawn="1"/>
        </p:nvGrpSpPr>
        <p:grpSpPr>
          <a:xfrm>
            <a:off x="0" y="428920"/>
            <a:ext cx="6247319" cy="4846320"/>
            <a:chOff x="0" y="457200"/>
            <a:chExt cx="6247319" cy="4846320"/>
          </a:xfrm>
          <a:solidFill>
            <a:srgbClr val="32006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51D4AC-90BA-41A6-AF3C-56382625FC72}"/>
                </a:ext>
              </a:extLst>
            </p:cNvPr>
            <p:cNvSpPr/>
            <p:nvPr userDrawn="1"/>
          </p:nvSpPr>
          <p:spPr>
            <a:xfrm>
              <a:off x="0" y="457200"/>
              <a:ext cx="4772025" cy="4846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erge 10">
              <a:extLst>
                <a:ext uri="{FF2B5EF4-FFF2-40B4-BE49-F238E27FC236}">
                  <a16:creationId xmlns:a16="http://schemas.microsoft.com/office/drawing/2014/main" id="{68B2759B-F99B-4392-A24B-6A332700F271}"/>
                </a:ext>
              </a:extLst>
            </p:cNvPr>
            <p:cNvSpPr/>
            <p:nvPr userDrawn="1"/>
          </p:nvSpPr>
          <p:spPr>
            <a:xfrm>
              <a:off x="3296730" y="457200"/>
              <a:ext cx="2950589" cy="484632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A6B67E-8403-4C6D-896E-9349F870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2892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20B1F-1BA6-4F02-A5B4-A138DB611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29120"/>
            <a:ext cx="3932237" cy="324612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08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391D-7340-4C2F-8506-976B203FB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A4CED-6FAF-4BE5-9AB8-8B4052A514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896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93AF48-DD9E-4884-8C6B-3A60C5820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896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4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1D79-CCD4-489F-BF4A-6938E2BC6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8B00E-6FD8-4BB4-8634-3BD357B37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69619-B7D9-4A65-A2B6-2806D148E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79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C3C4A-0594-4A2A-87C2-F51B514E8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3D189-8D27-48F3-8FA6-1C08EEA61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79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78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88E2D-CB8B-4D97-86D4-6C586AED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91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72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302B3-DBB0-4065-B3BD-A6D91197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139E9-A792-482B-AAE7-233D33742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380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BFB1A-7C14-4BAA-AD71-D13D6B782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80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10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5C8869-DE2B-4EA9-B408-295FED0D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14AC-6494-49C9-B54E-FA42A981F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0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878FC-6BCF-4853-B396-632503355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8298-E60F-46B7-8390-1A35AFE22600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0F4AC-90F1-4F72-92C3-34C8758E1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E5A8-4A7D-4A83-A4DD-78BEDB21A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D3E9C-E18D-40C7-8B83-2E105557B1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D9FB9-55C6-4470-99B3-87E9AEB28169}"/>
              </a:ext>
            </a:extLst>
          </p:cNvPr>
          <p:cNvSpPr/>
          <p:nvPr userDrawn="1"/>
        </p:nvSpPr>
        <p:spPr>
          <a:xfrm>
            <a:off x="0" y="5699125"/>
            <a:ext cx="12191999" cy="1158876"/>
          </a:xfrm>
          <a:prstGeom prst="rect">
            <a:avLst/>
          </a:prstGeom>
          <a:solidFill>
            <a:srgbClr val="32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1A44A5-3B67-4149-A510-087768414BD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24" y="5878467"/>
            <a:ext cx="2044149" cy="8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2006E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>
          <a:solidFill>
            <a:schemeClr val="tx1"/>
          </a:solidFill>
          <a:latin typeface="+mj-lt"/>
          <a:ea typeface="Open Sans Condensed Light" panose="020B0306030504020204" pitchFamily="34" charset="0"/>
          <a:cs typeface="Open Sans Condensed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ohood@uw.ed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tmp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47481-2491-4B8D-AAB4-CC53BB8E0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87" y="380663"/>
            <a:ext cx="12172013" cy="1086652"/>
          </a:xfrm>
        </p:spPr>
        <p:txBody>
          <a:bodyPr anchor="ctr">
            <a:noAutofit/>
          </a:bodyPr>
          <a:lstStyle/>
          <a:p>
            <a:r>
              <a:rPr lang="en-US" sz="4400" dirty="0"/>
              <a:t>Telehealth for Opioid Use Disorder: Initial Outcomes from a 24/7 Buprenorphine Hotline</a:t>
            </a:r>
            <a:endParaRPr lang="en-US" sz="4400" b="1" dirty="0">
              <a:latin typeface="Calibri Light" panose="020F0302020204030204" pitchFamily="34" charset="0"/>
              <a:ea typeface="Open Sans Extrabold" panose="020B09060308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7C64F9-9D41-AC4D-C30F-06C158016A3C}"/>
              </a:ext>
            </a:extLst>
          </p:cNvPr>
          <p:cNvSpPr txBox="1">
            <a:spLocks/>
          </p:cNvSpPr>
          <p:nvPr/>
        </p:nvSpPr>
        <p:spPr>
          <a:xfrm>
            <a:off x="19987" y="4514385"/>
            <a:ext cx="12172013" cy="1086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2006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Olivia Hood, Chris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Buresh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Lauren Whiteside, Callan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Fockele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Elizabeth Samuels, Jessica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Knuttel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Meg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Flohr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, and Herbie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Duber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 </a:t>
            </a:r>
            <a:endParaRPr lang="en-US" sz="2800" dirty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2006E"/>
                </a:solidFill>
                <a:effectLst/>
                <a:uLnTx/>
                <a:uFillTx/>
                <a:latin typeface="Calibri Light" panose="020F0302020204030204" pitchFamily="34" charset="0"/>
                <a:ea typeface="Open Sans Extrabold" panose="020B0906030804020204" pitchFamily="34" charset="0"/>
                <a:cs typeface="Calibri Light" panose="020F0302020204030204" pitchFamily="34" charset="0"/>
              </a:rPr>
              <a:t>, 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67CDBD9A-180C-75B8-FB99-D983A8685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4" t="6754" r="73" b="20827"/>
          <a:stretch/>
        </p:blipFill>
        <p:spPr>
          <a:xfrm>
            <a:off x="2040947" y="1567228"/>
            <a:ext cx="8400390" cy="25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Linkage To Care for MOUD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69167C3-302B-24DE-9CF7-D85D5D5DD20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8170" y="1852202"/>
            <a:ext cx="8251330" cy="3633047"/>
          </a:xfrm>
        </p:spPr>
        <p:txBody>
          <a:bodyPr>
            <a:noAutofit/>
          </a:bodyPr>
          <a:lstStyle/>
          <a:p>
            <a:pPr marL="214313" indent="-214313">
              <a:buFontTx/>
              <a:buChar char="-"/>
            </a:pPr>
            <a:r>
              <a:rPr lang="en-US" sz="2400" dirty="0"/>
              <a:t>LTCC role: vital in bridging the gap between telehealth initiation and ongoing care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Follow-up call within 72 hours to confirm medication pickup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Assistance in scheduling or referral to walk-in clinics for ongoing treatment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Active problem-solving for barriers such as transportation or pharmacy access</a:t>
            </a:r>
          </a:p>
          <a:p>
            <a:pPr marL="214313" indent="-214313">
              <a:buFontTx/>
              <a:buChar char="-"/>
            </a:pPr>
            <a:r>
              <a:rPr lang="en-US" sz="2400" dirty="0"/>
              <a:t>Support for patients preferring in-person follow-up care</a:t>
            </a:r>
          </a:p>
          <a:p>
            <a:pPr marL="214313" indent="-214313">
              <a:buFontTx/>
              <a:buChar char="-"/>
            </a:pPr>
            <a:endParaRPr lang="en-US" sz="900" dirty="0"/>
          </a:p>
        </p:txBody>
      </p:sp>
      <p:pic>
        <p:nvPicPr>
          <p:cNvPr id="1026" name="Picture 2" descr="A black whal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9CF10B05-CBAC-7368-84FE-5EF596928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370" y="2285018"/>
            <a:ext cx="2837460" cy="281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696327-2059-0E58-DBDD-FBEC2215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66" y="1250377"/>
            <a:ext cx="8885668" cy="435724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307DD-B9A5-75C4-7B2C-544DC88FAA39}"/>
              </a:ext>
            </a:extLst>
          </p:cNvPr>
          <p:cNvSpPr txBox="1"/>
          <p:nvPr/>
        </p:nvSpPr>
        <p:spPr>
          <a:xfrm>
            <a:off x="8031307" y="3538718"/>
            <a:ext cx="1096818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 dirty="0"/>
              <a:t>85% Linkage to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A34E2-1EC4-E089-1FD0-6E09399A6652}"/>
              </a:ext>
            </a:extLst>
          </p:cNvPr>
          <p:cNvSpPr txBox="1"/>
          <p:nvPr/>
        </p:nvSpPr>
        <p:spPr>
          <a:xfrm>
            <a:off x="8905876" y="5574216"/>
            <a:ext cx="17621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dirty="0"/>
              <a:t>*Limited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336C4-BB0A-655E-4583-182CAF3C8C5F}"/>
              </a:ext>
            </a:extLst>
          </p:cNvPr>
          <p:cNvSpPr txBox="1"/>
          <p:nvPr/>
        </p:nvSpPr>
        <p:spPr>
          <a:xfrm>
            <a:off x="3346044" y="510364"/>
            <a:ext cx="549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January-July 2024</a:t>
            </a:r>
          </a:p>
        </p:txBody>
      </p:sp>
    </p:spTree>
    <p:extLst>
      <p:ext uri="{BB962C8B-B14F-4D97-AF65-F5344CB8AC3E}">
        <p14:creationId xmlns:p14="http://schemas.microsoft.com/office/powerpoint/2010/main" val="238963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A087CB-BA31-4D6A-DCD2-6EC090DE7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802314"/>
              </p:ext>
            </p:extLst>
          </p:nvPr>
        </p:nvGraphicFramePr>
        <p:xfrm>
          <a:off x="6663908" y="946283"/>
          <a:ext cx="4093869" cy="431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7F693B7-7F0B-6BFB-1530-651BFD4AB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869805"/>
              </p:ext>
            </p:extLst>
          </p:nvPr>
        </p:nvGraphicFramePr>
        <p:xfrm>
          <a:off x="637910" y="946285"/>
          <a:ext cx="4093869" cy="431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09E7884-AFEF-626F-8B0B-E2A296D30394}"/>
              </a:ext>
            </a:extLst>
          </p:cNvPr>
          <p:cNvSpPr txBox="1"/>
          <p:nvPr/>
        </p:nvSpPr>
        <p:spPr>
          <a:xfrm>
            <a:off x="3346044" y="361509"/>
            <a:ext cx="549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Demographics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13871-77A0-7C12-46EB-B3AC6B57C13B}"/>
              </a:ext>
            </a:extLst>
          </p:cNvPr>
          <p:cNvSpPr txBox="1"/>
          <p:nvPr/>
        </p:nvSpPr>
        <p:spPr>
          <a:xfrm>
            <a:off x="2682949" y="5257800"/>
            <a:ext cx="682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21.4% of patients have been recently incarcerated</a:t>
            </a:r>
          </a:p>
        </p:txBody>
      </p:sp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B0C86-E19F-0D72-C57B-1A4E8046D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D990B80-984C-83A7-0147-3608DF47E8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274537"/>
              </p:ext>
            </p:extLst>
          </p:nvPr>
        </p:nvGraphicFramePr>
        <p:xfrm>
          <a:off x="597912" y="636772"/>
          <a:ext cx="3862446" cy="505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0319436-F2A0-3109-C18E-6822D3DDE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356399"/>
              </p:ext>
            </p:extLst>
          </p:nvPr>
        </p:nvGraphicFramePr>
        <p:xfrm>
          <a:off x="7524335" y="636772"/>
          <a:ext cx="3862444" cy="505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5398C14-40FE-5601-1973-51D55D1CBE51}"/>
              </a:ext>
            </a:extLst>
          </p:cNvPr>
          <p:cNvSpPr txBox="1"/>
          <p:nvPr/>
        </p:nvSpPr>
        <p:spPr>
          <a:xfrm>
            <a:off x="3346044" y="510364"/>
            <a:ext cx="5499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400542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BB493-C08B-BD42-7122-17469DEB2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62197-C5CE-9495-8CBA-B1B58982E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Telehealth proved effective for initiating buprenorphine in a high-risk population</a:t>
            </a:r>
          </a:p>
          <a:p>
            <a:pPr>
              <a:lnSpc>
                <a:spcPct val="90000"/>
              </a:lnSpc>
            </a:pPr>
            <a:r>
              <a:rPr lang="en-US" dirty="0"/>
              <a:t>High prescription pickup rates suggest the program met urgent needs</a:t>
            </a:r>
          </a:p>
          <a:p>
            <a:pPr>
              <a:lnSpc>
                <a:spcPct val="90000"/>
              </a:lnSpc>
            </a:pPr>
            <a:r>
              <a:rPr lang="en-US" dirty="0"/>
              <a:t>Challenges: patient preferences for in-person care (80% prefer in-person) and long-term engagement</a:t>
            </a:r>
          </a:p>
          <a:p>
            <a:pPr>
              <a:lnSpc>
                <a:spcPct val="90000"/>
              </a:lnSpc>
            </a:pPr>
            <a:r>
              <a:rPr lang="en-US" dirty="0"/>
              <a:t>Importance of follow-up systems like LTCCs in ensuring continuity of care</a:t>
            </a:r>
          </a:p>
          <a:p>
            <a:pPr>
              <a:lnSpc>
                <a:spcPct val="90000"/>
              </a:lnSpc>
            </a:pPr>
            <a:r>
              <a:rPr lang="en-US" dirty="0"/>
              <a:t>Need for further evaluation of barriers in telehealth engagement and preferences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E2FE467-0637-E316-69C5-E904E249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65750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D874-8CBB-AE47-F14D-B34506FA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74C6C9D-F53C-A8A3-96E3-6C822619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894" y="288289"/>
            <a:ext cx="8272212" cy="1188720"/>
          </a:xfrm>
        </p:spPr>
        <p:txBody>
          <a:bodyPr>
            <a:normAutofit/>
          </a:bodyPr>
          <a:lstStyle/>
          <a:p>
            <a:r>
              <a:rPr lang="en-US" b="1" dirty="0"/>
              <a:t>Challenges &amp; Limitations</a:t>
            </a:r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CC013A25-0EE8-0285-1DBE-415068116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963668"/>
              </p:ext>
            </p:extLst>
          </p:nvPr>
        </p:nvGraphicFramePr>
        <p:xfrm>
          <a:off x="1524000" y="1477009"/>
          <a:ext cx="9143999" cy="419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76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325A5-ECD6-96EA-BEF5-5884E1FD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5A09B1-92EA-2342-A3E5-0F98D758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794" y="288289"/>
            <a:ext cx="8272212" cy="1188720"/>
          </a:xfrm>
        </p:spPr>
        <p:txBody>
          <a:bodyPr>
            <a:normAutofit/>
          </a:bodyPr>
          <a:lstStyle/>
          <a:p>
            <a:r>
              <a:rPr lang="en-US" b="1" dirty="0"/>
              <a:t>DEI FOCUS</a:t>
            </a:r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1A0F4EFD-30B8-CD39-A62D-B044879BD5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477763"/>
              </p:ext>
            </p:extLst>
          </p:nvPr>
        </p:nvGraphicFramePr>
        <p:xfrm>
          <a:off x="768350" y="1114424"/>
          <a:ext cx="10655299" cy="462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4187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A74D-A7FE-8198-6CA4-3B1208E21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222C99-75D8-3C9E-5768-619801FC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56" y="-342900"/>
            <a:ext cx="8116644" cy="991998"/>
          </a:xfrm>
        </p:spPr>
        <p:txBody>
          <a:bodyPr anchor="b">
            <a:normAutofit/>
          </a:bodyPr>
          <a:lstStyle/>
          <a:p>
            <a:r>
              <a:rPr lang="en-US" b="1" i="0" kern="1200" dirty="0">
                <a:latin typeface="Encode Sans Normal Black" charset="0"/>
                <a:ea typeface="Encode Sans Normal Black" charset="0"/>
                <a:cs typeface="Encode Sans Normal Black" charset="0"/>
              </a:rPr>
              <a:t>Key Takeaways</a:t>
            </a:r>
          </a:p>
        </p:txBody>
      </p:sp>
      <p:graphicFrame>
        <p:nvGraphicFramePr>
          <p:cNvPr id="12" name="TextBox 5">
            <a:extLst>
              <a:ext uri="{FF2B5EF4-FFF2-40B4-BE49-F238E27FC236}">
                <a16:creationId xmlns:a16="http://schemas.microsoft.com/office/drawing/2014/main" id="{4B0BEB12-3F5C-8730-A7F4-37E7E0B06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459513"/>
              </p:ext>
            </p:extLst>
          </p:nvPr>
        </p:nvGraphicFramePr>
        <p:xfrm>
          <a:off x="482600" y="822674"/>
          <a:ext cx="10858500" cy="480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37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052A8-BFE6-E9FB-3B79-534627FD4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3CC48F2-69D7-4554-C5A5-F63AF80F8A61}"/>
              </a:ext>
            </a:extLst>
          </p:cNvPr>
          <p:cNvSpPr txBox="1"/>
          <p:nvPr/>
        </p:nvSpPr>
        <p:spPr>
          <a:xfrm>
            <a:off x="2150209" y="1421251"/>
            <a:ext cx="8196210" cy="401549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Lucida Grande"/>
              <a:buChar char="&gt;"/>
            </a:pPr>
            <a:r>
              <a:rPr lang="en-US" sz="2400" b="1" dirty="0">
                <a:solidFill>
                  <a:srgbClr val="4B2E83"/>
                </a:solidFill>
                <a:latin typeface="Open Sans"/>
                <a:cs typeface="Open Sans"/>
              </a:rPr>
              <a:t>Thank you to Seattle King County Public Health, our telehealth providers, and staff! 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&gt;"/>
            </a:pPr>
            <a:r>
              <a:rPr lang="en-US" sz="2400" b="1" dirty="0">
                <a:solidFill>
                  <a:srgbClr val="4B2E83"/>
                </a:solidFill>
                <a:latin typeface="Open Sans"/>
                <a:cs typeface="Open Sans"/>
              </a:rPr>
              <a:t>Thank you to our patients and partners who support the program. 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&gt;"/>
            </a:pPr>
            <a:r>
              <a:rPr lang="en-US" sz="2400" b="1" dirty="0">
                <a:solidFill>
                  <a:srgbClr val="4B2E83"/>
                </a:solidFill>
                <a:latin typeface="Open Sans"/>
                <a:cs typeface="Open Sans"/>
              </a:rPr>
              <a:t>We invite questions and discussion for further insights or collaboration.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&gt;"/>
            </a:pPr>
            <a:r>
              <a:rPr lang="en-US" sz="2400" b="1" dirty="0">
                <a:solidFill>
                  <a:srgbClr val="7030A0"/>
                </a:solidFill>
                <a:latin typeface="Open Sans"/>
                <a:cs typeface="Open Sans"/>
              </a:rPr>
              <a:t>Olivia Hood </a:t>
            </a:r>
            <a:r>
              <a:rPr lang="en-US" sz="2400" b="1" dirty="0">
                <a:solidFill>
                  <a:srgbClr val="7030A0"/>
                </a:solidFill>
                <a:latin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ohood@uw.edu</a:t>
            </a:r>
            <a:endParaRPr lang="en-US" sz="2400" b="1" dirty="0">
              <a:solidFill>
                <a:srgbClr val="7030A0"/>
              </a:solidFill>
              <a:latin typeface="Open Sans"/>
              <a:cs typeface="Open Sans"/>
            </a:endParaRPr>
          </a:p>
          <a:p>
            <a:pPr marL="342900" indent="-342900">
              <a:spcBef>
                <a:spcPct val="20000"/>
              </a:spcBef>
              <a:buFont typeface="Lucida Grande"/>
              <a:buChar char="&gt;"/>
            </a:pPr>
            <a:r>
              <a:rPr lang="en-US" sz="2400" b="1" dirty="0">
                <a:solidFill>
                  <a:srgbClr val="4B2E83"/>
                </a:solidFill>
                <a:latin typeface="Open Sans"/>
                <a:cs typeface="Open Sans"/>
              </a:rPr>
              <a:t>Lauren Whiteside </a:t>
            </a:r>
            <a:r>
              <a:rPr lang="en-US" sz="2400" b="1" dirty="0" err="1">
                <a:solidFill>
                  <a:srgbClr val="4B2E83"/>
                </a:solidFill>
                <a:latin typeface="Open Sans"/>
                <a:cs typeface="Open Sans"/>
              </a:rPr>
              <a:t>laurenkw@uw.edu</a:t>
            </a:r>
            <a:endParaRPr lang="en-US" sz="2400" b="1" dirty="0">
              <a:solidFill>
                <a:srgbClr val="4B2E83"/>
              </a:solidFill>
              <a:latin typeface="Open Sans"/>
              <a:cs typeface="Open San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73AAF9F-8875-D684-3601-AEE32D46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660" y="-9489"/>
            <a:ext cx="8183759" cy="991998"/>
          </a:xfrm>
        </p:spPr>
        <p:txBody>
          <a:bodyPr anchor="b">
            <a:normAutofit/>
          </a:bodyPr>
          <a:lstStyle/>
          <a:p>
            <a:r>
              <a:rPr lang="en-US" b="1" i="0" kern="1200" dirty="0">
                <a:latin typeface="Encode Sans Normal Black" charset="0"/>
                <a:ea typeface="Encode Sans Normal Black" charset="0"/>
                <a:cs typeface="Encode Sans Normal Black" charset="0"/>
              </a:rPr>
              <a:t>Acknowledgements &amp; Questions</a:t>
            </a:r>
          </a:p>
        </p:txBody>
      </p:sp>
      <p:pic>
        <p:nvPicPr>
          <p:cNvPr id="3" name="Picture 2" descr="A black whale with trees and mountains in the background&#10;&#10;Description automatically generated">
            <a:extLst>
              <a:ext uri="{FF2B5EF4-FFF2-40B4-BE49-F238E27FC236}">
                <a16:creationId xmlns:a16="http://schemas.microsoft.com/office/drawing/2014/main" id="{CF8CDFA2-3217-B099-74D4-CC91761BF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791" y="1878451"/>
            <a:ext cx="2012310" cy="199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4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5674" y="1714449"/>
            <a:ext cx="10381925" cy="3810086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This work is funded and supported through Seattle King County Public Health (SKCPH)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Dr. Whiteside receives funding from NIDA and SAMHSA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0286" y="1736726"/>
            <a:ext cx="11800114" cy="401549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Opioid Use Disorder (OUD) remains a public health crisis with rising mortality rates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Buprenorphine is an evidence-based treatment but remains underutilized due to access barriers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Rural, low-income, and recently incarcerated individuals face heightened challenges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Telehealth improves access in underserved areas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38FFC-14E5-C1FF-B73B-70D4DD3576AA}"/>
              </a:ext>
            </a:extLst>
          </p:cNvPr>
          <p:cNvSpPr txBox="1"/>
          <p:nvPr/>
        </p:nvSpPr>
        <p:spPr>
          <a:xfrm>
            <a:off x="469900" y="2768736"/>
            <a:ext cx="396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patients with </a:t>
            </a:r>
            <a:r>
              <a:rPr lang="en-US" sz="2400" b="1" dirty="0"/>
              <a:t>opioid use disorder</a:t>
            </a:r>
            <a:r>
              <a:rPr lang="en-US" sz="2400" dirty="0"/>
              <a:t>, buprenorphine can: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85CCE9-D4AB-68F0-B5AE-E6746D099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809876"/>
              </p:ext>
            </p:extLst>
          </p:nvPr>
        </p:nvGraphicFramePr>
        <p:xfrm>
          <a:off x="4435002" y="317500"/>
          <a:ext cx="63169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0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CD5EE9-1F4A-4134-B29A-140C7BCB9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AAC323-D685-4467-869B-EF51C70864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7A9030-49D4-4235-84C7-D3F9B470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1AF923-0A67-40FD-9AC2-B6AFDC87D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0E2634-B0D8-4BE1-A7CD-7E97DC35F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271678-B399-452C-BBBB-E0925C061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B681E-A14E-F30B-E9CE-24E2305A8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B5B4B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F5F990-F21D-D8AF-8F99-A0BB124BB211}"/>
              </a:ext>
            </a:extLst>
          </p:cNvPr>
          <p:cNvSpPr txBox="1"/>
          <p:nvPr/>
        </p:nvSpPr>
        <p:spPr>
          <a:xfrm>
            <a:off x="7500044" y="512739"/>
            <a:ext cx="3288537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2021: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2.5 million adults in the US had OUD in the past year</a:t>
            </a:r>
          </a:p>
          <a:p>
            <a:endParaRPr lang="en-US" sz="1350" dirty="0"/>
          </a:p>
        </p:txBody>
      </p:sp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3A1674DD-A2E7-4101-A278-A9F5F06A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3036" y="3630799"/>
            <a:ext cx="685800" cy="6858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2BFA3809-F2BE-E8F1-12C6-4E4FAC68C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1492" y="3630799"/>
            <a:ext cx="685800" cy="6858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60B72E66-4A19-13A9-E0EF-5B54FB7EF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58112" y="3633568"/>
            <a:ext cx="685800" cy="6858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48364268-BEB8-4E78-741E-97ABA2669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3424" y="3617710"/>
            <a:ext cx="685800" cy="6858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24D8D6F-10C3-C286-C3A0-07AB9FA39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7144" y="3633568"/>
            <a:ext cx="6858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0D13D-EF56-6D4E-A31D-1F3C8FB50C50}"/>
              </a:ext>
            </a:extLst>
          </p:cNvPr>
          <p:cNvSpPr txBox="1"/>
          <p:nvPr/>
        </p:nvSpPr>
        <p:spPr>
          <a:xfrm>
            <a:off x="8737594" y="3308640"/>
            <a:ext cx="183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Only </a:t>
            </a:r>
            <a:r>
              <a:rPr lang="en-US" sz="2400" b="1" dirty="0">
                <a:solidFill>
                  <a:schemeClr val="accent6"/>
                </a:solidFill>
              </a:rPr>
              <a:t>1</a:t>
            </a:r>
            <a:r>
              <a:rPr lang="en-US" sz="2400" b="1" dirty="0"/>
              <a:t> in 5 received medications to treat OUD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D86D5236-D0FF-1E92-269A-69A1EF1DDF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789" r="50000" b="50000"/>
          <a:stretch/>
        </p:blipFill>
        <p:spPr>
          <a:xfrm>
            <a:off x="139549" y="669674"/>
            <a:ext cx="6649686" cy="22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3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22EA-EA10-2C81-7497-5DBEA644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70C4-198A-42CF-43DF-330565A1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our program experience regarding design, purpose and outcomes</a:t>
            </a:r>
          </a:p>
          <a:p>
            <a:r>
              <a:rPr lang="en-US" dirty="0"/>
              <a:t>Provide information as we consider expansion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5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948EAF-BD6D-418F-C5A9-8325393B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UW Telehealth Buprenorphine Program </a:t>
            </a:r>
            <a:r>
              <a:rPr lang="en-US"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Launched: January 2, 2024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344C9615-211A-3C0E-21CB-0AF97805C82E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260290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078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505200" y="233680"/>
            <a:ext cx="5181600" cy="1143000"/>
          </a:xfrm>
        </p:spPr>
        <p:txBody>
          <a:bodyPr>
            <a:normAutofit/>
          </a:bodyPr>
          <a:lstStyle/>
          <a:p>
            <a:r>
              <a:rPr lang="en-US" b="1" dirty="0"/>
              <a:t>Prescribing Practice </a:t>
            </a:r>
          </a:p>
        </p:txBody>
      </p:sp>
      <p:graphicFrame>
        <p:nvGraphicFramePr>
          <p:cNvPr id="12" name="Text Placeholder 2">
            <a:extLst>
              <a:ext uri="{FF2B5EF4-FFF2-40B4-BE49-F238E27FC236}">
                <a16:creationId xmlns:a16="http://schemas.microsoft.com/office/drawing/2014/main" id="{9DD28640-A0EE-E6CE-4BE8-E35CA326B8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089390"/>
              </p:ext>
            </p:extLst>
          </p:nvPr>
        </p:nvGraphicFramePr>
        <p:xfrm>
          <a:off x="323850" y="1485900"/>
          <a:ext cx="11544300" cy="410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E1F94AE1-5066-C494-A7EA-D4F908E6C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194" y="0"/>
            <a:ext cx="9010305" cy="675772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8900" y="1865312"/>
            <a:ext cx="3873500" cy="156368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Hotline </a:t>
            </a:r>
            <a:br>
              <a:rPr lang="en-US" sz="32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</p:sld>
</file>

<file path=ppt/theme/theme1.xml><?xml version="1.0" encoding="utf-8"?>
<a:theme xmlns:a="http://schemas.openxmlformats.org/drawingml/2006/main" name="UW DEM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638</Words>
  <Application>Microsoft Macintosh PowerPoint</Application>
  <PresentationFormat>Widescreen</PresentationFormat>
  <Paragraphs>88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Calibri</vt:lpstr>
      <vt:lpstr>Calibri Light</vt:lpstr>
      <vt:lpstr>Encode Sans Normal Black</vt:lpstr>
      <vt:lpstr>Gill Sans MT</vt:lpstr>
      <vt:lpstr>Lucida Grande</vt:lpstr>
      <vt:lpstr>Open Sans</vt:lpstr>
      <vt:lpstr>Open Sans Light</vt:lpstr>
      <vt:lpstr>Open Sans Semibold</vt:lpstr>
      <vt:lpstr>Uni Sans Regular</vt:lpstr>
      <vt:lpstr>UW DEM Template</vt:lpstr>
      <vt:lpstr>Telehealth for Opioid Use Disorder: Initial Outcomes from a 24/7 Buprenorphine Hotline</vt:lpstr>
      <vt:lpstr>Disclosures</vt:lpstr>
      <vt:lpstr>Background</vt:lpstr>
      <vt:lpstr>PowerPoint Presentation</vt:lpstr>
      <vt:lpstr>PowerPoint Presentation</vt:lpstr>
      <vt:lpstr>Objective</vt:lpstr>
      <vt:lpstr>UW Telehealth Buprenorphine Program Launched: January 2, 2024</vt:lpstr>
      <vt:lpstr>Prescribing Practice </vt:lpstr>
      <vt:lpstr>Hotline  Workflow</vt:lpstr>
      <vt:lpstr>Linkage To Care for MOUD</vt:lpstr>
      <vt:lpstr>PowerPoint Presentation</vt:lpstr>
      <vt:lpstr>PowerPoint Presentation</vt:lpstr>
      <vt:lpstr>PowerPoint Presentation</vt:lpstr>
      <vt:lpstr>Discussion</vt:lpstr>
      <vt:lpstr>Challenges &amp; Limitations</vt:lpstr>
      <vt:lpstr>DEI FOCUS</vt:lpstr>
      <vt:lpstr>Key Takeaways</vt:lpstr>
      <vt:lpstr>Acknowledgements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K. Whiteside</dc:creator>
  <cp:lastModifiedBy>Lauren K. Whiteside</cp:lastModifiedBy>
  <cp:revision>3</cp:revision>
  <dcterms:created xsi:type="dcterms:W3CDTF">2024-11-14T18:56:45Z</dcterms:created>
  <dcterms:modified xsi:type="dcterms:W3CDTF">2024-11-14T19:14:37Z</dcterms:modified>
</cp:coreProperties>
</file>