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3" r:id="rId4"/>
    <p:sldId id="274" r:id="rId5"/>
    <p:sldId id="272" r:id="rId6"/>
    <p:sldId id="398" r:id="rId7"/>
    <p:sldId id="276" r:id="rId8"/>
    <p:sldId id="275" r:id="rId9"/>
    <p:sldId id="399" r:id="rId10"/>
    <p:sldId id="401" r:id="rId11"/>
    <p:sldId id="400" r:id="rId12"/>
    <p:sldId id="402" r:id="rId13"/>
    <p:sldId id="269" r:id="rId14"/>
    <p:sldId id="403" r:id="rId15"/>
    <p:sldId id="270" r:id="rId16"/>
  </p:sldIdLst>
  <p:sldSz cx="18288000" cy="10287000"/>
  <p:notesSz cx="6858000" cy="9144000"/>
  <p:embeddedFontLst>
    <p:embeddedFont>
      <p:font typeface="Fraunces Light" pitchFamily="2" charset="77"/>
      <p:regular r:id="rId18"/>
      <p:bold r:id="rId19"/>
      <p:italic r:id="rId20"/>
      <p:boldItalic r:id="rId21"/>
    </p:embeddedFont>
    <p:embeddedFont>
      <p:font typeface="Inter Bold" panose="020B0802030000000004" pitchFamily="34" charset="0"/>
      <p:regular r:id="rId22"/>
      <p:bold r:id="rId23"/>
    </p:embeddedFont>
    <p:embeddedFont>
      <p:font typeface="Inter Ultra-Bold" panose="02000503000000020004" pitchFamily="2" charset="0"/>
      <p:regular r:id="rId24"/>
      <p:bold r:id="rId25"/>
    </p:embeddedFont>
    <p:embeddedFont>
      <p:font typeface="Lato Light" panose="020F0302020204030203" pitchFamily="34" charset="77"/>
      <p:regular r:id="rId26"/>
      <p:italic r:id="rId27"/>
    </p:embeddedFont>
    <p:embeddedFont>
      <p:font typeface="Noto Serif" panose="02020600060500020200" pitchFamily="18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Open Sans Bold" pitchFamily="2" charset="0"/>
      <p:regular r:id="rId36"/>
      <p:bold r:id="rId37"/>
    </p:embeddedFont>
    <p:embeddedFont>
      <p:font typeface="Open Sans Medium" pitchFamily="2" charset="0"/>
      <p:regular r:id="rId38"/>
    </p:embeddedFont>
    <p:embeddedFont>
      <p:font typeface="Open Sans Semi-Bold" pitchFamily="2" charset="0"/>
      <p:regular r:id="rId39"/>
      <p:bold r:id="rId40"/>
    </p:embeddedFont>
    <p:embeddedFont>
      <p:font typeface="Public Sans Thin" pitchFamily="2" charset="77"/>
      <p:regular r:id="rId41"/>
      <p:bold r:id="rId42"/>
      <p:italic r:id="rId43"/>
      <p:boldItalic r:id="rId44"/>
    </p:embeddedFont>
    <p:embeddedFont>
      <p:font typeface="Wingdings 3" pitchFamily="2" charset="2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3E76A-0435-2249-A7A2-BB0888BB776A}" v="230" dt="2024-11-11T18:33:52.022"/>
    <p1510:client id="{704815B9-9DAA-118B-5F59-8A8D963F5C3C}" v="3" dt="2024-11-11T18:28:00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/>
    <p:restoredTop sz="83596"/>
  </p:normalViewPr>
  <p:slideViewPr>
    <p:cSldViewPr snapToGrid="0">
      <p:cViewPr varScale="1">
        <p:scale>
          <a:sx n="86" d="100"/>
          <a:sy n="86" d="100"/>
        </p:scale>
        <p:origin x="1536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presProps" Target="presProp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ack@comagine.org" userId="S::urn:spo:guest#estack@comagine.org::" providerId="AD" clId="Web-{389E6A39-4D39-4BBE-7C7D-5EC82178A869}"/>
    <pc:docChg chg="modSld">
      <pc:chgData name="estack@comagine.org" userId="S::urn:spo:guest#estack@comagine.org::" providerId="AD" clId="Web-{389E6A39-4D39-4BBE-7C7D-5EC82178A869}" dt="2024-11-07T21:51:19.527" v="97" actId="1076"/>
      <pc:docMkLst>
        <pc:docMk/>
      </pc:docMkLst>
      <pc:sldChg chg="modSp">
        <pc:chgData name="estack@comagine.org" userId="S::urn:spo:guest#estack@comagine.org::" providerId="AD" clId="Web-{389E6A39-4D39-4BBE-7C7D-5EC82178A869}" dt="2024-11-07T18:43:30.446" v="20" actId="20577"/>
        <pc:sldMkLst>
          <pc:docMk/>
          <pc:sldMk cId="0" sldId="256"/>
        </pc:sldMkLst>
        <pc:spChg chg="mod">
          <ac:chgData name="estack@comagine.org" userId="S::urn:spo:guest#estack@comagine.org::" providerId="AD" clId="Web-{389E6A39-4D39-4BBE-7C7D-5EC82178A869}" dt="2024-11-07T18:43:30.446" v="20" actId="20577"/>
          <ac:spMkLst>
            <pc:docMk/>
            <pc:sldMk cId="0" sldId="256"/>
            <ac:spMk id="25" creationId="{00000000-0000-0000-0000-000000000000}"/>
          </ac:spMkLst>
        </pc:spChg>
        <pc:spChg chg="mod">
          <ac:chgData name="estack@comagine.org" userId="S::urn:spo:guest#estack@comagine.org::" providerId="AD" clId="Web-{389E6A39-4D39-4BBE-7C7D-5EC82178A869}" dt="2024-11-07T18:42:49.351" v="8" actId="20577"/>
          <ac:spMkLst>
            <pc:docMk/>
            <pc:sldMk cId="0" sldId="256"/>
            <ac:spMk id="30" creationId="{FE0BA8DC-7602-E631-9F06-BF282B62BA56}"/>
          </ac:spMkLst>
        </pc:spChg>
      </pc:sldChg>
      <pc:sldChg chg="modSp">
        <pc:chgData name="estack@comagine.org" userId="S::urn:spo:guest#estack@comagine.org::" providerId="AD" clId="Web-{389E6A39-4D39-4BBE-7C7D-5EC82178A869}" dt="2024-11-07T21:51:19.527" v="97" actId="1076"/>
        <pc:sldMkLst>
          <pc:docMk/>
          <pc:sldMk cId="0" sldId="269"/>
        </pc:sldMkLst>
        <pc:grpChg chg="mod">
          <ac:chgData name="estack@comagine.org" userId="S::urn:spo:guest#estack@comagine.org::" providerId="AD" clId="Web-{389E6A39-4D39-4BBE-7C7D-5EC82178A869}" dt="2024-11-07T21:51:19.527" v="97" actId="1076"/>
          <ac:grpSpMkLst>
            <pc:docMk/>
            <pc:sldMk cId="0" sldId="269"/>
            <ac:grpSpMk id="2" creationId="{00000000-0000-0000-0000-000000000000}"/>
          </ac:grpSpMkLst>
        </pc:grpChg>
      </pc:sldChg>
      <pc:sldChg chg="modSp">
        <pc:chgData name="estack@comagine.org" userId="S::urn:spo:guest#estack@comagine.org::" providerId="AD" clId="Web-{389E6A39-4D39-4BBE-7C7D-5EC82178A869}" dt="2024-11-07T18:51:47.511" v="94" actId="20577"/>
        <pc:sldMkLst>
          <pc:docMk/>
          <pc:sldMk cId="0" sldId="270"/>
        </pc:sldMkLst>
        <pc:spChg chg="mod">
          <ac:chgData name="estack@comagine.org" userId="S::urn:spo:guest#estack@comagine.org::" providerId="AD" clId="Web-{389E6A39-4D39-4BBE-7C7D-5EC82178A869}" dt="2024-11-07T18:51:47.511" v="94" actId="20577"/>
          <ac:spMkLst>
            <pc:docMk/>
            <pc:sldMk cId="0" sldId="270"/>
            <ac:spMk id="34" creationId="{92DA4439-322E-15CB-3036-7152D02C9443}"/>
          </ac:spMkLst>
        </pc:spChg>
      </pc:sldChg>
      <pc:sldChg chg="modSp">
        <pc:chgData name="estack@comagine.org" userId="S::urn:spo:guest#estack@comagine.org::" providerId="AD" clId="Web-{389E6A39-4D39-4BBE-7C7D-5EC82178A869}" dt="2024-11-07T18:43:43.322" v="21" actId="1076"/>
        <pc:sldMkLst>
          <pc:docMk/>
          <pc:sldMk cId="1595903352" sldId="271"/>
        </pc:sldMkLst>
        <pc:spChg chg="mod">
          <ac:chgData name="estack@comagine.org" userId="S::urn:spo:guest#estack@comagine.org::" providerId="AD" clId="Web-{389E6A39-4D39-4BBE-7C7D-5EC82178A869}" dt="2024-11-07T18:43:43.322" v="21" actId="1076"/>
          <ac:spMkLst>
            <pc:docMk/>
            <pc:sldMk cId="1595903352" sldId="271"/>
            <ac:spMk id="38" creationId="{803615D2-7E9B-F6B6-9ED3-D6B0F0CFAD77}"/>
          </ac:spMkLst>
        </pc:spChg>
      </pc:sldChg>
      <pc:sldChg chg="modSp">
        <pc:chgData name="estack@comagine.org" userId="S::urn:spo:guest#estack@comagine.org::" providerId="AD" clId="Web-{389E6A39-4D39-4BBE-7C7D-5EC82178A869}" dt="2024-11-07T21:06:40.469" v="96" actId="20577"/>
        <pc:sldMkLst>
          <pc:docMk/>
          <pc:sldMk cId="883825904" sldId="275"/>
        </pc:sldMkLst>
        <pc:spChg chg="mod">
          <ac:chgData name="estack@comagine.org" userId="S::urn:spo:guest#estack@comagine.org::" providerId="AD" clId="Web-{389E6A39-4D39-4BBE-7C7D-5EC82178A869}" dt="2024-11-07T21:06:40.469" v="96" actId="20577"/>
          <ac:spMkLst>
            <pc:docMk/>
            <pc:sldMk cId="883825904" sldId="275"/>
            <ac:spMk id="23" creationId="{6F8CBB8A-6E7D-D350-7326-6DCF4F08CBB9}"/>
          </ac:spMkLst>
        </pc:spChg>
      </pc:sldChg>
      <pc:sldChg chg="modSp">
        <pc:chgData name="estack@comagine.org" userId="S::urn:spo:guest#estack@comagine.org::" providerId="AD" clId="Web-{389E6A39-4D39-4BBE-7C7D-5EC82178A869}" dt="2024-11-07T18:46:22.124" v="26" actId="20577"/>
        <pc:sldMkLst>
          <pc:docMk/>
          <pc:sldMk cId="459190796" sldId="398"/>
        </pc:sldMkLst>
        <pc:spChg chg="mod">
          <ac:chgData name="estack@comagine.org" userId="S::urn:spo:guest#estack@comagine.org::" providerId="AD" clId="Web-{389E6A39-4D39-4BBE-7C7D-5EC82178A869}" dt="2024-11-07T18:46:22.124" v="26" actId="20577"/>
          <ac:spMkLst>
            <pc:docMk/>
            <pc:sldMk cId="459190796" sldId="398"/>
            <ac:spMk id="5" creationId="{5BC3A3DF-88F6-38DE-0BDD-976EDBB3C427}"/>
          </ac:spMkLst>
        </pc:spChg>
        <pc:graphicFrameChg chg="mod modGraphic">
          <ac:chgData name="estack@comagine.org" userId="S::urn:spo:guest#estack@comagine.org::" providerId="AD" clId="Web-{389E6A39-4D39-4BBE-7C7D-5EC82178A869}" dt="2024-11-07T18:41:55.240" v="1"/>
          <ac:graphicFrameMkLst>
            <pc:docMk/>
            <pc:sldMk cId="459190796" sldId="398"/>
            <ac:graphicFrameMk id="7" creationId="{BB808232-650D-BDC7-076A-698C6C6BEF2A}"/>
          </ac:graphicFrameMkLst>
        </pc:graphicFrameChg>
      </pc:sldChg>
    </pc:docChg>
  </pc:docChgLst>
  <pc:docChgLst>
    <pc:chgData name="estack@comagine.org" userId="S::urn:spo:guest#estack@comagine.org::" providerId="AD" clId="Web-{704815B9-9DAA-118B-5F59-8A8D963F5C3C}"/>
    <pc:docChg chg="modSld">
      <pc:chgData name="estack@comagine.org" userId="S::urn:spo:guest#estack@comagine.org::" providerId="AD" clId="Web-{704815B9-9DAA-118B-5F59-8A8D963F5C3C}" dt="2024-11-11T18:28:00.376" v="2" actId="20577"/>
      <pc:docMkLst>
        <pc:docMk/>
      </pc:docMkLst>
      <pc:sldChg chg="modSp">
        <pc:chgData name="estack@comagine.org" userId="S::urn:spo:guest#estack@comagine.org::" providerId="AD" clId="Web-{704815B9-9DAA-118B-5F59-8A8D963F5C3C}" dt="2024-11-11T18:28:00.376" v="2" actId="20577"/>
        <pc:sldMkLst>
          <pc:docMk/>
          <pc:sldMk cId="2285844364" sldId="402"/>
        </pc:sldMkLst>
        <pc:spChg chg="mod">
          <ac:chgData name="estack@comagine.org" userId="S::urn:spo:guest#estack@comagine.org::" providerId="AD" clId="Web-{704815B9-9DAA-118B-5F59-8A8D963F5C3C}" dt="2024-11-11T18:28:00.376" v="2" actId="20577"/>
          <ac:spMkLst>
            <pc:docMk/>
            <pc:sldMk cId="2285844364" sldId="402"/>
            <ac:spMk id="18" creationId="{17982811-DECA-B5DC-87E4-363E1E608FAB}"/>
          </ac:spMkLst>
        </pc:spChg>
      </pc:sldChg>
    </pc:docChg>
  </pc:docChgLst>
  <pc:docChgLst>
    <pc:chgData name="Linda Peng" userId="0fc38252-2983-43a6-a7c7-e7e17d643643" providerId="ADAL" clId="{58C3E76A-0435-2249-A7A2-BB0888BB776A}"/>
    <pc:docChg chg="custSel modSld">
      <pc:chgData name="Linda Peng" userId="0fc38252-2983-43a6-a7c7-e7e17d643643" providerId="ADAL" clId="{58C3E76A-0435-2249-A7A2-BB0888BB776A}" dt="2024-11-11T20:09:47.077" v="1190" actId="20577"/>
      <pc:docMkLst>
        <pc:docMk/>
      </pc:docMkLst>
      <pc:sldChg chg="modSp mod modNotesTx">
        <pc:chgData name="Linda Peng" userId="0fc38252-2983-43a6-a7c7-e7e17d643643" providerId="ADAL" clId="{58C3E76A-0435-2249-A7A2-BB0888BB776A}" dt="2024-11-11T17:26:41.008" v="922" actId="1076"/>
        <pc:sldMkLst>
          <pc:docMk/>
          <pc:sldMk cId="0" sldId="256"/>
        </pc:sldMkLst>
        <pc:picChg chg="mod">
          <ac:chgData name="Linda Peng" userId="0fc38252-2983-43a6-a7c7-e7e17d643643" providerId="ADAL" clId="{58C3E76A-0435-2249-A7A2-BB0888BB776A}" dt="2024-11-11T17:26:41.008" v="922" actId="1076"/>
          <ac:picMkLst>
            <pc:docMk/>
            <pc:sldMk cId="0" sldId="256"/>
            <ac:picMk id="35" creationId="{75062E55-3AD9-F8BA-15FC-A004EB792CA2}"/>
          </ac:picMkLst>
        </pc:picChg>
      </pc:sldChg>
      <pc:sldChg chg="modSp mod">
        <pc:chgData name="Linda Peng" userId="0fc38252-2983-43a6-a7c7-e7e17d643643" providerId="ADAL" clId="{58C3E76A-0435-2249-A7A2-BB0888BB776A}" dt="2024-11-11T18:29:46.052" v="1002" actId="20577"/>
        <pc:sldMkLst>
          <pc:docMk/>
          <pc:sldMk cId="0" sldId="269"/>
        </pc:sldMkLst>
        <pc:spChg chg="mod">
          <ac:chgData name="Linda Peng" userId="0fc38252-2983-43a6-a7c7-e7e17d643643" providerId="ADAL" clId="{58C3E76A-0435-2249-A7A2-BB0888BB776A}" dt="2024-11-11T18:29:46.052" v="1002" actId="20577"/>
          <ac:spMkLst>
            <pc:docMk/>
            <pc:sldMk cId="0" sldId="269"/>
            <ac:spMk id="70" creationId="{00000000-0000-0000-0000-000000000000}"/>
          </ac:spMkLst>
        </pc:spChg>
      </pc:sldChg>
      <pc:sldChg chg="modSp mod">
        <pc:chgData name="Linda Peng" userId="0fc38252-2983-43a6-a7c7-e7e17d643643" providerId="ADAL" clId="{58C3E76A-0435-2249-A7A2-BB0888BB776A}" dt="2024-11-11T17:26:31.302" v="919" actId="1038"/>
        <pc:sldMkLst>
          <pc:docMk/>
          <pc:sldMk cId="0" sldId="270"/>
        </pc:sldMkLst>
        <pc:picChg chg="mod">
          <ac:chgData name="Linda Peng" userId="0fc38252-2983-43a6-a7c7-e7e17d643643" providerId="ADAL" clId="{58C3E76A-0435-2249-A7A2-BB0888BB776A}" dt="2024-11-11T17:26:31.302" v="919" actId="1038"/>
          <ac:picMkLst>
            <pc:docMk/>
            <pc:sldMk cId="0" sldId="270"/>
            <ac:picMk id="30" creationId="{707495FF-DCF0-6325-5B01-5CB186EE4554}"/>
          </ac:picMkLst>
        </pc:picChg>
      </pc:sldChg>
      <pc:sldChg chg="modNotesTx">
        <pc:chgData name="Linda Peng" userId="0fc38252-2983-43a6-a7c7-e7e17d643643" providerId="ADAL" clId="{58C3E76A-0435-2249-A7A2-BB0888BB776A}" dt="2024-11-11T17:20:51.992" v="566" actId="20577"/>
        <pc:sldMkLst>
          <pc:docMk/>
          <pc:sldMk cId="1595903352" sldId="271"/>
        </pc:sldMkLst>
      </pc:sldChg>
      <pc:sldChg chg="modNotesTx">
        <pc:chgData name="Linda Peng" userId="0fc38252-2983-43a6-a7c7-e7e17d643643" providerId="ADAL" clId="{58C3E76A-0435-2249-A7A2-BB0888BB776A}" dt="2024-11-08T19:13:13.411" v="470" actId="20577"/>
        <pc:sldMkLst>
          <pc:docMk/>
          <pc:sldMk cId="3168654693" sldId="272"/>
        </pc:sldMkLst>
      </pc:sldChg>
      <pc:sldChg chg="modNotesTx">
        <pc:chgData name="Linda Peng" userId="0fc38252-2983-43a6-a7c7-e7e17d643643" providerId="ADAL" clId="{58C3E76A-0435-2249-A7A2-BB0888BB776A}" dt="2024-11-08T19:11:59.690" v="318" actId="20577"/>
        <pc:sldMkLst>
          <pc:docMk/>
          <pc:sldMk cId="1170989966" sldId="273"/>
        </pc:sldMkLst>
      </pc:sldChg>
      <pc:sldChg chg="modNotesTx">
        <pc:chgData name="Linda Peng" userId="0fc38252-2983-43a6-a7c7-e7e17d643643" providerId="ADAL" clId="{58C3E76A-0435-2249-A7A2-BB0888BB776A}" dt="2024-11-08T19:12:52.940" v="417" actId="20577"/>
        <pc:sldMkLst>
          <pc:docMk/>
          <pc:sldMk cId="1435602811" sldId="274"/>
        </pc:sldMkLst>
      </pc:sldChg>
      <pc:sldChg chg="modNotesTx">
        <pc:chgData name="Linda Peng" userId="0fc38252-2983-43a6-a7c7-e7e17d643643" providerId="ADAL" clId="{58C3E76A-0435-2249-A7A2-BB0888BB776A}" dt="2024-11-11T20:09:47.077" v="1190" actId="20577"/>
        <pc:sldMkLst>
          <pc:docMk/>
          <pc:sldMk cId="843413001" sldId="276"/>
        </pc:sldMkLst>
      </pc:sldChg>
      <pc:sldChg chg="modSp mod modNotesTx">
        <pc:chgData name="Linda Peng" userId="0fc38252-2983-43a6-a7c7-e7e17d643643" providerId="ADAL" clId="{58C3E76A-0435-2249-A7A2-BB0888BB776A}" dt="2024-11-11T17:23:47.467" v="567" actId="6549"/>
        <pc:sldMkLst>
          <pc:docMk/>
          <pc:sldMk cId="459190796" sldId="398"/>
        </pc:sldMkLst>
        <pc:graphicFrameChg chg="modGraphic">
          <ac:chgData name="Linda Peng" userId="0fc38252-2983-43a6-a7c7-e7e17d643643" providerId="ADAL" clId="{58C3E76A-0435-2249-A7A2-BB0888BB776A}" dt="2024-11-11T17:23:47.467" v="567" actId="6549"/>
          <ac:graphicFrameMkLst>
            <pc:docMk/>
            <pc:sldMk cId="459190796" sldId="398"/>
            <ac:graphicFrameMk id="7" creationId="{BB808232-650D-BDC7-076A-698C6C6BEF2A}"/>
          </ac:graphicFrameMkLst>
        </pc:graphicFrameChg>
      </pc:sldChg>
      <pc:sldChg chg="addSp modSp mod">
        <pc:chgData name="Linda Peng" userId="0fc38252-2983-43a6-a7c7-e7e17d643643" providerId="ADAL" clId="{58C3E76A-0435-2249-A7A2-BB0888BB776A}" dt="2024-11-11T18:28:21.619" v="939" actId="1076"/>
        <pc:sldMkLst>
          <pc:docMk/>
          <pc:sldMk cId="1644163746" sldId="400"/>
        </pc:sldMkLst>
        <pc:spChg chg="mod">
          <ac:chgData name="Linda Peng" userId="0fc38252-2983-43a6-a7c7-e7e17d643643" providerId="ADAL" clId="{58C3E76A-0435-2249-A7A2-BB0888BB776A}" dt="2024-11-11T18:26:35.676" v="925" actId="20577"/>
          <ac:spMkLst>
            <pc:docMk/>
            <pc:sldMk cId="1644163746" sldId="400"/>
            <ac:spMk id="12" creationId="{AABC716E-D8F3-399C-A9B6-0E84F16C9AC9}"/>
          </ac:spMkLst>
        </pc:spChg>
        <pc:spChg chg="add mod">
          <ac:chgData name="Linda Peng" userId="0fc38252-2983-43a6-a7c7-e7e17d643643" providerId="ADAL" clId="{58C3E76A-0435-2249-A7A2-BB0888BB776A}" dt="2024-11-11T18:28:21.619" v="939" actId="1076"/>
          <ac:spMkLst>
            <pc:docMk/>
            <pc:sldMk cId="1644163746" sldId="400"/>
            <ac:spMk id="17" creationId="{AE109E97-750F-D257-5207-EEECFAFB194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Drug overdose deaths</a:t>
            </a:r>
            <a:r>
              <a:rPr lang="en-US" baseline="0"/>
              <a:t> in</a:t>
            </a:r>
            <a:r>
              <a:rPr lang="en-US"/>
              <a:t> Oregon </a:t>
            </a:r>
          </a:p>
          <a:p>
            <a:pPr>
              <a:defRPr/>
            </a:pPr>
            <a:r>
              <a:rPr lang="en-US"/>
              <a:t>July 2019 - March 2023</a:t>
            </a:r>
          </a:p>
        </c:rich>
      </c:tx>
      <c:layout>
        <c:manualLayout>
          <c:xMode val="edge"/>
          <c:yMode val="edge"/>
          <c:x val="0.26582405615915439"/>
          <c:y val="1.0078747524868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12187311542549"/>
          <c:y val="0.18656785964323699"/>
          <c:w val="0.76699529770185415"/>
          <c:h val="0.62645976834750439"/>
        </c:manualLayout>
      </c:layout>
      <c:lineChart>
        <c:grouping val="standard"/>
        <c:varyColors val="0"/>
        <c:ser>
          <c:idx val="0"/>
          <c:order val="0"/>
          <c:tx>
            <c:v>All drugs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FigByQtr!$A$4:$A$18</c:f>
              <c:strCache>
                <c:ptCount val="15"/>
                <c:pt idx="0">
                  <c:v>2019 Q3</c:v>
                </c:pt>
                <c:pt idx="1">
                  <c:v>2019 Q4</c:v>
                </c:pt>
                <c:pt idx="2">
                  <c:v>2020 Q1</c:v>
                </c:pt>
                <c:pt idx="3">
                  <c:v>2020 Q2</c:v>
                </c:pt>
                <c:pt idx="4">
                  <c:v>2020 Q3</c:v>
                </c:pt>
                <c:pt idx="5">
                  <c:v>2020 Q4</c:v>
                </c:pt>
                <c:pt idx="6">
                  <c:v>2021 Q1</c:v>
                </c:pt>
                <c:pt idx="7">
                  <c:v>2021 Q2</c:v>
                </c:pt>
                <c:pt idx="8">
                  <c:v>2021 Q3</c:v>
                </c:pt>
                <c:pt idx="9">
                  <c:v>2021 Q4</c:v>
                </c:pt>
                <c:pt idx="10">
                  <c:v>2022 Q1</c:v>
                </c:pt>
                <c:pt idx="11">
                  <c:v>2022 Q2</c:v>
                </c:pt>
                <c:pt idx="12">
                  <c:v>2022 Q3</c:v>
                </c:pt>
                <c:pt idx="13">
                  <c:v>2022 Q4</c:v>
                </c:pt>
                <c:pt idx="14">
                  <c:v>2023 Q1</c:v>
                </c:pt>
              </c:strCache>
            </c:strRef>
          </c:cat>
          <c:val>
            <c:numRef>
              <c:f>FigByQtr!$B$4:$B$18</c:f>
              <c:numCache>
                <c:formatCode>General</c:formatCode>
                <c:ptCount val="15"/>
                <c:pt idx="0">
                  <c:v>135</c:v>
                </c:pt>
                <c:pt idx="1">
                  <c:v>118</c:v>
                </c:pt>
                <c:pt idx="2">
                  <c:v>142</c:v>
                </c:pt>
                <c:pt idx="3">
                  <c:v>201</c:v>
                </c:pt>
                <c:pt idx="4">
                  <c:v>178</c:v>
                </c:pt>
                <c:pt idx="5">
                  <c:v>180</c:v>
                </c:pt>
                <c:pt idx="6">
                  <c:v>236</c:v>
                </c:pt>
                <c:pt idx="7">
                  <c:v>307</c:v>
                </c:pt>
                <c:pt idx="8">
                  <c:v>287</c:v>
                </c:pt>
                <c:pt idx="9">
                  <c:v>253</c:v>
                </c:pt>
                <c:pt idx="10">
                  <c:v>287</c:v>
                </c:pt>
                <c:pt idx="11">
                  <c:v>284</c:v>
                </c:pt>
                <c:pt idx="12">
                  <c:v>305</c:v>
                </c:pt>
                <c:pt idx="13">
                  <c:v>413</c:v>
                </c:pt>
                <c:pt idx="14">
                  <c:v>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57-2A44-9BF8-24AEEED252F4}"/>
            </c:ext>
          </c:extLst>
        </c:ser>
        <c:ser>
          <c:idx val="2"/>
          <c:order val="1"/>
          <c:tx>
            <c:v>Meth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FigByQtr!$A$4:$A$18</c:f>
              <c:strCache>
                <c:ptCount val="15"/>
                <c:pt idx="0">
                  <c:v>2019 Q3</c:v>
                </c:pt>
                <c:pt idx="1">
                  <c:v>2019 Q4</c:v>
                </c:pt>
                <c:pt idx="2">
                  <c:v>2020 Q1</c:v>
                </c:pt>
                <c:pt idx="3">
                  <c:v>2020 Q2</c:v>
                </c:pt>
                <c:pt idx="4">
                  <c:v>2020 Q3</c:v>
                </c:pt>
                <c:pt idx="5">
                  <c:v>2020 Q4</c:v>
                </c:pt>
                <c:pt idx="6">
                  <c:v>2021 Q1</c:v>
                </c:pt>
                <c:pt idx="7">
                  <c:v>2021 Q2</c:v>
                </c:pt>
                <c:pt idx="8">
                  <c:v>2021 Q3</c:v>
                </c:pt>
                <c:pt idx="9">
                  <c:v>2021 Q4</c:v>
                </c:pt>
                <c:pt idx="10">
                  <c:v>2022 Q1</c:v>
                </c:pt>
                <c:pt idx="11">
                  <c:v>2022 Q2</c:v>
                </c:pt>
                <c:pt idx="12">
                  <c:v>2022 Q3</c:v>
                </c:pt>
                <c:pt idx="13">
                  <c:v>2022 Q4</c:v>
                </c:pt>
                <c:pt idx="14">
                  <c:v>2023 Q1</c:v>
                </c:pt>
              </c:strCache>
            </c:strRef>
          </c:cat>
          <c:val>
            <c:numRef>
              <c:f>FigByQtr!$D$4:$D$18</c:f>
              <c:numCache>
                <c:formatCode>General</c:formatCode>
                <c:ptCount val="15"/>
                <c:pt idx="0">
                  <c:v>77</c:v>
                </c:pt>
                <c:pt idx="1">
                  <c:v>63</c:v>
                </c:pt>
                <c:pt idx="2">
                  <c:v>69</c:v>
                </c:pt>
                <c:pt idx="3">
                  <c:v>100</c:v>
                </c:pt>
                <c:pt idx="4">
                  <c:v>87</c:v>
                </c:pt>
                <c:pt idx="5">
                  <c:v>83</c:v>
                </c:pt>
                <c:pt idx="6">
                  <c:v>125</c:v>
                </c:pt>
                <c:pt idx="7">
                  <c:v>170</c:v>
                </c:pt>
                <c:pt idx="8">
                  <c:v>158</c:v>
                </c:pt>
                <c:pt idx="9">
                  <c:v>147</c:v>
                </c:pt>
                <c:pt idx="10">
                  <c:v>156</c:v>
                </c:pt>
                <c:pt idx="11">
                  <c:v>156</c:v>
                </c:pt>
                <c:pt idx="12">
                  <c:v>185</c:v>
                </c:pt>
                <c:pt idx="13">
                  <c:v>255</c:v>
                </c:pt>
                <c:pt idx="14">
                  <c:v>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57-2A44-9BF8-24AEEED252F4}"/>
            </c:ext>
          </c:extLst>
        </c:ser>
        <c:ser>
          <c:idx val="1"/>
          <c:order val="2"/>
          <c:tx>
            <c:v>Fentanyl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FigByQtr!$A$4:$A$18</c:f>
              <c:strCache>
                <c:ptCount val="15"/>
                <c:pt idx="0">
                  <c:v>2019 Q3</c:v>
                </c:pt>
                <c:pt idx="1">
                  <c:v>2019 Q4</c:v>
                </c:pt>
                <c:pt idx="2">
                  <c:v>2020 Q1</c:v>
                </c:pt>
                <c:pt idx="3">
                  <c:v>2020 Q2</c:v>
                </c:pt>
                <c:pt idx="4">
                  <c:v>2020 Q3</c:v>
                </c:pt>
                <c:pt idx="5">
                  <c:v>2020 Q4</c:v>
                </c:pt>
                <c:pt idx="6">
                  <c:v>2021 Q1</c:v>
                </c:pt>
                <c:pt idx="7">
                  <c:v>2021 Q2</c:v>
                </c:pt>
                <c:pt idx="8">
                  <c:v>2021 Q3</c:v>
                </c:pt>
                <c:pt idx="9">
                  <c:v>2021 Q4</c:v>
                </c:pt>
                <c:pt idx="10">
                  <c:v>2022 Q1</c:v>
                </c:pt>
                <c:pt idx="11">
                  <c:v>2022 Q2</c:v>
                </c:pt>
                <c:pt idx="12">
                  <c:v>2022 Q3</c:v>
                </c:pt>
                <c:pt idx="13">
                  <c:v>2022 Q4</c:v>
                </c:pt>
                <c:pt idx="14">
                  <c:v>2023 Q1</c:v>
                </c:pt>
              </c:strCache>
            </c:strRef>
          </c:cat>
          <c:val>
            <c:numRef>
              <c:f>FigByQtr!$C$4:$C$18</c:f>
              <c:numCache>
                <c:formatCode>General</c:formatCode>
                <c:ptCount val="15"/>
                <c:pt idx="0">
                  <c:v>13</c:v>
                </c:pt>
                <c:pt idx="1">
                  <c:v>17</c:v>
                </c:pt>
                <c:pt idx="2">
                  <c:v>36</c:v>
                </c:pt>
                <c:pt idx="3">
                  <c:v>70</c:v>
                </c:pt>
                <c:pt idx="4">
                  <c:v>59</c:v>
                </c:pt>
                <c:pt idx="5">
                  <c:v>62</c:v>
                </c:pt>
                <c:pt idx="6">
                  <c:v>91</c:v>
                </c:pt>
                <c:pt idx="7">
                  <c:v>154</c:v>
                </c:pt>
                <c:pt idx="8">
                  <c:v>132</c:v>
                </c:pt>
                <c:pt idx="9">
                  <c:v>136</c:v>
                </c:pt>
                <c:pt idx="10">
                  <c:v>166</c:v>
                </c:pt>
                <c:pt idx="11">
                  <c:v>168</c:v>
                </c:pt>
                <c:pt idx="12">
                  <c:v>210</c:v>
                </c:pt>
                <c:pt idx="13">
                  <c:v>295</c:v>
                </c:pt>
                <c:pt idx="14">
                  <c:v>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57-2A44-9BF8-24AEEED252F4}"/>
            </c:ext>
          </c:extLst>
        </c:ser>
        <c:ser>
          <c:idx val="3"/>
          <c:order val="3"/>
          <c:tx>
            <c:v>Heroin</c:v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circl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FigByQtr!$A$4:$A$18</c:f>
              <c:strCache>
                <c:ptCount val="15"/>
                <c:pt idx="0">
                  <c:v>2019 Q3</c:v>
                </c:pt>
                <c:pt idx="1">
                  <c:v>2019 Q4</c:v>
                </c:pt>
                <c:pt idx="2">
                  <c:v>2020 Q1</c:v>
                </c:pt>
                <c:pt idx="3">
                  <c:v>2020 Q2</c:v>
                </c:pt>
                <c:pt idx="4">
                  <c:v>2020 Q3</c:v>
                </c:pt>
                <c:pt idx="5">
                  <c:v>2020 Q4</c:v>
                </c:pt>
                <c:pt idx="6">
                  <c:v>2021 Q1</c:v>
                </c:pt>
                <c:pt idx="7">
                  <c:v>2021 Q2</c:v>
                </c:pt>
                <c:pt idx="8">
                  <c:v>2021 Q3</c:v>
                </c:pt>
                <c:pt idx="9">
                  <c:v>2021 Q4</c:v>
                </c:pt>
                <c:pt idx="10">
                  <c:v>2022 Q1</c:v>
                </c:pt>
                <c:pt idx="11">
                  <c:v>2022 Q2</c:v>
                </c:pt>
                <c:pt idx="12">
                  <c:v>2022 Q3</c:v>
                </c:pt>
                <c:pt idx="13">
                  <c:v>2022 Q4</c:v>
                </c:pt>
                <c:pt idx="14">
                  <c:v>2023 Q1</c:v>
                </c:pt>
              </c:strCache>
            </c:strRef>
          </c:cat>
          <c:val>
            <c:numRef>
              <c:f>FigByQtr!$E$4:$E$18</c:f>
              <c:numCache>
                <c:formatCode>General</c:formatCode>
                <c:ptCount val="15"/>
                <c:pt idx="0">
                  <c:v>50</c:v>
                </c:pt>
                <c:pt idx="1">
                  <c:v>32</c:v>
                </c:pt>
                <c:pt idx="2">
                  <c:v>51</c:v>
                </c:pt>
                <c:pt idx="3">
                  <c:v>55</c:v>
                </c:pt>
                <c:pt idx="4">
                  <c:v>56</c:v>
                </c:pt>
                <c:pt idx="5">
                  <c:v>53</c:v>
                </c:pt>
                <c:pt idx="6">
                  <c:v>51</c:v>
                </c:pt>
                <c:pt idx="7">
                  <c:v>76</c:v>
                </c:pt>
                <c:pt idx="8">
                  <c:v>84</c:v>
                </c:pt>
                <c:pt idx="9">
                  <c:v>49</c:v>
                </c:pt>
                <c:pt idx="10">
                  <c:v>53</c:v>
                </c:pt>
                <c:pt idx="11">
                  <c:v>42</c:v>
                </c:pt>
                <c:pt idx="12">
                  <c:v>23</c:v>
                </c:pt>
                <c:pt idx="13">
                  <c:v>19</c:v>
                </c:pt>
                <c:pt idx="1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57-2A44-9BF8-24AEEED252F4}"/>
            </c:ext>
          </c:extLst>
        </c:ser>
        <c:ser>
          <c:idx val="4"/>
          <c:order val="4"/>
          <c:tx>
            <c:v>Cocaine</c:v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diamond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FigByQtr!$A$4:$A$18</c:f>
              <c:strCache>
                <c:ptCount val="15"/>
                <c:pt idx="0">
                  <c:v>2019 Q3</c:v>
                </c:pt>
                <c:pt idx="1">
                  <c:v>2019 Q4</c:v>
                </c:pt>
                <c:pt idx="2">
                  <c:v>2020 Q1</c:v>
                </c:pt>
                <c:pt idx="3">
                  <c:v>2020 Q2</c:v>
                </c:pt>
                <c:pt idx="4">
                  <c:v>2020 Q3</c:v>
                </c:pt>
                <c:pt idx="5">
                  <c:v>2020 Q4</c:v>
                </c:pt>
                <c:pt idx="6">
                  <c:v>2021 Q1</c:v>
                </c:pt>
                <c:pt idx="7">
                  <c:v>2021 Q2</c:v>
                </c:pt>
                <c:pt idx="8">
                  <c:v>2021 Q3</c:v>
                </c:pt>
                <c:pt idx="9">
                  <c:v>2021 Q4</c:v>
                </c:pt>
                <c:pt idx="10">
                  <c:v>2022 Q1</c:v>
                </c:pt>
                <c:pt idx="11">
                  <c:v>2022 Q2</c:v>
                </c:pt>
                <c:pt idx="12">
                  <c:v>2022 Q3</c:v>
                </c:pt>
                <c:pt idx="13">
                  <c:v>2022 Q4</c:v>
                </c:pt>
                <c:pt idx="14">
                  <c:v>2023 Q1</c:v>
                </c:pt>
              </c:strCache>
            </c:strRef>
          </c:cat>
          <c:val>
            <c:numRef>
              <c:f>FigByQtr!$F$4:$F$18</c:f>
              <c:numCache>
                <c:formatCode>General</c:formatCode>
                <c:ptCount val="15"/>
                <c:pt idx="0">
                  <c:v>13</c:v>
                </c:pt>
                <c:pt idx="1">
                  <c:v>19</c:v>
                </c:pt>
                <c:pt idx="2">
                  <c:v>14</c:v>
                </c:pt>
                <c:pt idx="3">
                  <c:v>22</c:v>
                </c:pt>
                <c:pt idx="4">
                  <c:v>8</c:v>
                </c:pt>
                <c:pt idx="5">
                  <c:v>21</c:v>
                </c:pt>
                <c:pt idx="6">
                  <c:v>22</c:v>
                </c:pt>
                <c:pt idx="7">
                  <c:v>26</c:v>
                </c:pt>
                <c:pt idx="8">
                  <c:v>20</c:v>
                </c:pt>
                <c:pt idx="9">
                  <c:v>17</c:v>
                </c:pt>
                <c:pt idx="10">
                  <c:v>30</c:v>
                </c:pt>
                <c:pt idx="11">
                  <c:v>23</c:v>
                </c:pt>
                <c:pt idx="12">
                  <c:v>34</c:v>
                </c:pt>
                <c:pt idx="13">
                  <c:v>25</c:v>
                </c:pt>
                <c:pt idx="14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C57-2A44-9BF8-24AEEED25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7636904"/>
        <c:axId val="637633296"/>
      </c:lineChart>
      <c:catAx>
        <c:axId val="637636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6324321347943398"/>
              <c:y val="0.922902336319934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08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633296"/>
        <c:crosses val="autoZero"/>
        <c:auto val="1"/>
        <c:lblAlgn val="ctr"/>
        <c:lblOffset val="100"/>
        <c:noMultiLvlLbl val="0"/>
      </c:catAx>
      <c:valAx>
        <c:axId val="63763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deaths</a:t>
                </a:r>
              </a:p>
            </c:rich>
          </c:tx>
          <c:layout>
            <c:manualLayout>
              <c:xMode val="edge"/>
              <c:yMode val="edge"/>
              <c:x val="1.6654315269414851E-2"/>
              <c:y val="0.32681715913880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636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781588524395644"/>
          <c:y val="0.20871855758041485"/>
          <c:w val="0.22448685132676269"/>
          <c:h val="0.25295157151161235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600" b="1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11D1E-591C-CD46-B263-4B189145722B}" type="doc">
      <dgm:prSet loTypeId="urn:microsoft.com/office/officeart/2005/8/layout/process1" loCatId="" qsTypeId="urn:microsoft.com/office/officeart/2005/8/quickstyle/simple1" qsCatId="simple" csTypeId="urn:microsoft.com/office/officeart/2005/8/colors/colorful2" csCatId="colorful" phldr="1"/>
      <dgm:spPr/>
    </dgm:pt>
    <dgm:pt modelId="{4EB46E3E-FA55-4554-82E9-571DE4EF4852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l"/>
          <a:r>
            <a:rPr lang="en-US" sz="2800" b="0" i="0">
              <a:latin typeface="Lato Light" panose="020F0302020204030203" pitchFamily="34" charset="77"/>
            </a:rPr>
            <a:t>Demonstration of peer capability to deliver CM will increase its access.</a:t>
          </a:r>
        </a:p>
      </dgm:t>
    </dgm:pt>
    <dgm:pt modelId="{E56FFD09-16BA-4C4B-BEAA-17523B64CDBB}" type="parTrans" cxnId="{B4F0724E-9DE7-4C12-AEF6-D648B1B27645}">
      <dgm:prSet/>
      <dgm:spPr/>
      <dgm:t>
        <a:bodyPr/>
        <a:lstStyle/>
        <a:p>
          <a:pPr algn="l"/>
          <a:endParaRPr lang="en-US" sz="2000"/>
        </a:p>
      </dgm:t>
    </dgm:pt>
    <dgm:pt modelId="{A8B02B27-B9A0-48CD-898F-20511370872E}" type="sibTrans" cxnId="{B4F0724E-9DE7-4C12-AEF6-D648B1B27645}">
      <dgm:prSet/>
      <dgm:spPr/>
      <dgm:t>
        <a:bodyPr/>
        <a:lstStyle/>
        <a:p>
          <a:pPr algn="l"/>
          <a:endParaRPr lang="en-US" sz="2000"/>
        </a:p>
      </dgm:t>
    </dgm:pt>
    <dgm:pt modelId="{38323884-934F-4380-B75F-C73EE6567EC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2800" b="0" i="0">
              <a:latin typeface="Lato Light" panose="020F0302020204030203" pitchFamily="34" charset="77"/>
            </a:rPr>
            <a:t>CM is systems-level intervention, requiring staff synchronicity in its implementation. </a:t>
          </a:r>
        </a:p>
      </dgm:t>
    </dgm:pt>
    <dgm:pt modelId="{85AB61E2-27B8-45F7-9C18-1878ED6DA96C}" type="parTrans" cxnId="{9A5CC9E7-EE11-4E75-9D56-742251ACAE5D}">
      <dgm:prSet/>
      <dgm:spPr/>
      <dgm:t>
        <a:bodyPr/>
        <a:lstStyle/>
        <a:p>
          <a:pPr algn="l"/>
          <a:endParaRPr lang="en-US" sz="2000"/>
        </a:p>
      </dgm:t>
    </dgm:pt>
    <dgm:pt modelId="{29CD6CD3-C985-4A0C-B6E6-D23A78D33DCA}" type="sibTrans" cxnId="{9A5CC9E7-EE11-4E75-9D56-742251ACAE5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en-US" sz="2400"/>
        </a:p>
      </dgm:t>
    </dgm:pt>
    <dgm:pt modelId="{77E4A4AB-44E0-4804-BA78-8A335B1BC278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en-US" sz="2800" b="0" i="0">
              <a:latin typeface="Lato Light" panose="020F0302020204030203" pitchFamily="34" charset="77"/>
            </a:rPr>
            <a:t>Peers are a perpetually expanding segment of the addiction workforce.</a:t>
          </a:r>
        </a:p>
      </dgm:t>
    </dgm:pt>
    <dgm:pt modelId="{77E43127-596B-4BCE-A909-56D2ADE25057}" type="parTrans" cxnId="{C08BB357-6112-482E-A885-F439CDAE9AF0}">
      <dgm:prSet/>
      <dgm:spPr/>
      <dgm:t>
        <a:bodyPr/>
        <a:lstStyle/>
        <a:p>
          <a:pPr algn="l"/>
          <a:endParaRPr lang="en-US" sz="2000"/>
        </a:p>
      </dgm:t>
    </dgm:pt>
    <dgm:pt modelId="{DE4A95EF-E83F-4CBA-8F59-8F47609914E5}" type="sibTrans" cxnId="{C08BB357-6112-482E-A885-F439CDAE9AF0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endParaRPr lang="en-US" sz="2400"/>
        </a:p>
      </dgm:t>
    </dgm:pt>
    <dgm:pt modelId="{ADDAA620-F400-4B66-8BB2-3AA24793DA1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US" sz="2800" b="0" i="0">
              <a:latin typeface="Lato Light" panose="020F0302020204030203" pitchFamily="34" charset="77"/>
            </a:rPr>
            <a:t>Peers are increasingly relied on to deliver a range of traditional psychosocial services.</a:t>
          </a:r>
        </a:p>
      </dgm:t>
    </dgm:pt>
    <dgm:pt modelId="{7133A90B-CBF2-4465-9084-C70947549A41}" type="parTrans" cxnId="{ABF5A0C5-84F8-4996-B81C-50C7B7AA98B7}">
      <dgm:prSet/>
      <dgm:spPr/>
      <dgm:t>
        <a:bodyPr/>
        <a:lstStyle/>
        <a:p>
          <a:pPr algn="l"/>
          <a:endParaRPr lang="en-US" sz="2000"/>
        </a:p>
      </dgm:t>
    </dgm:pt>
    <dgm:pt modelId="{B05EDA02-D1AD-4F01-97DE-A96BA8A67F1D}" type="sibTrans" cxnId="{ABF5A0C5-84F8-4996-B81C-50C7B7AA98B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endParaRPr lang="en-US" sz="2400"/>
        </a:p>
      </dgm:t>
    </dgm:pt>
    <dgm:pt modelId="{3C87DA61-DA0F-8C45-9500-9BC6B2CA91B4}" type="pres">
      <dgm:prSet presAssocID="{3C911D1E-591C-CD46-B263-4B189145722B}" presName="Name0" presStyleCnt="0">
        <dgm:presLayoutVars>
          <dgm:dir/>
          <dgm:resizeHandles val="exact"/>
        </dgm:presLayoutVars>
      </dgm:prSet>
      <dgm:spPr/>
    </dgm:pt>
    <dgm:pt modelId="{CE5DF2B9-F73E-4949-B971-D2F1A62BCDC2}" type="pres">
      <dgm:prSet presAssocID="{38323884-934F-4380-B75F-C73EE6567EC6}" presName="node" presStyleLbl="node1" presStyleIdx="0" presStyleCnt="4" custScaleY="128902">
        <dgm:presLayoutVars>
          <dgm:bulletEnabled val="1"/>
        </dgm:presLayoutVars>
      </dgm:prSet>
      <dgm:spPr/>
    </dgm:pt>
    <dgm:pt modelId="{F7B6CC45-7E33-4501-B0F1-6DC9B948B4FE}" type="pres">
      <dgm:prSet presAssocID="{29CD6CD3-C985-4A0C-B6E6-D23A78D33DCA}" presName="sibTrans" presStyleLbl="sibTrans2D1" presStyleIdx="0" presStyleCnt="3"/>
      <dgm:spPr/>
    </dgm:pt>
    <dgm:pt modelId="{5C497684-5157-4A1E-8EAD-AA11DFD977E4}" type="pres">
      <dgm:prSet presAssocID="{29CD6CD3-C985-4A0C-B6E6-D23A78D33DCA}" presName="connectorText" presStyleLbl="sibTrans2D1" presStyleIdx="0" presStyleCnt="3"/>
      <dgm:spPr/>
    </dgm:pt>
    <dgm:pt modelId="{A5CA2752-57FC-4327-80CF-36E50EFE5086}" type="pres">
      <dgm:prSet presAssocID="{77E4A4AB-44E0-4804-BA78-8A335B1BC278}" presName="node" presStyleLbl="node1" presStyleIdx="1" presStyleCnt="4" custScaleY="128902">
        <dgm:presLayoutVars>
          <dgm:bulletEnabled val="1"/>
        </dgm:presLayoutVars>
      </dgm:prSet>
      <dgm:spPr/>
    </dgm:pt>
    <dgm:pt modelId="{B2BDE2CA-97EF-4811-A4BF-EADA805E7329}" type="pres">
      <dgm:prSet presAssocID="{DE4A95EF-E83F-4CBA-8F59-8F47609914E5}" presName="sibTrans" presStyleLbl="sibTrans2D1" presStyleIdx="1" presStyleCnt="3"/>
      <dgm:spPr/>
    </dgm:pt>
    <dgm:pt modelId="{09CA6FA8-DFC0-4817-AF36-DEA04D4ADEB0}" type="pres">
      <dgm:prSet presAssocID="{DE4A95EF-E83F-4CBA-8F59-8F47609914E5}" presName="connectorText" presStyleLbl="sibTrans2D1" presStyleIdx="1" presStyleCnt="3"/>
      <dgm:spPr/>
    </dgm:pt>
    <dgm:pt modelId="{DCDDFD3E-AFAC-4453-82B4-7A15399CB8F3}" type="pres">
      <dgm:prSet presAssocID="{ADDAA620-F400-4B66-8BB2-3AA24793DA19}" presName="node" presStyleLbl="node1" presStyleIdx="2" presStyleCnt="4" custScaleY="128902">
        <dgm:presLayoutVars>
          <dgm:bulletEnabled val="1"/>
        </dgm:presLayoutVars>
      </dgm:prSet>
      <dgm:spPr/>
    </dgm:pt>
    <dgm:pt modelId="{D3020A03-D5A1-4018-AB6A-0D06F9D7C120}" type="pres">
      <dgm:prSet presAssocID="{B05EDA02-D1AD-4F01-97DE-A96BA8A67F1D}" presName="sibTrans" presStyleLbl="sibTrans2D1" presStyleIdx="2" presStyleCnt="3"/>
      <dgm:spPr/>
    </dgm:pt>
    <dgm:pt modelId="{BF816900-CE2D-4488-AC51-03E4F817A831}" type="pres">
      <dgm:prSet presAssocID="{B05EDA02-D1AD-4F01-97DE-A96BA8A67F1D}" presName="connectorText" presStyleLbl="sibTrans2D1" presStyleIdx="2" presStyleCnt="3"/>
      <dgm:spPr/>
    </dgm:pt>
    <dgm:pt modelId="{5102EA46-A65C-46B0-B6E3-29A845C12935}" type="pres">
      <dgm:prSet presAssocID="{4EB46E3E-FA55-4554-82E9-571DE4EF4852}" presName="node" presStyleLbl="node1" presStyleIdx="3" presStyleCnt="4" custScaleY="128902">
        <dgm:presLayoutVars>
          <dgm:bulletEnabled val="1"/>
        </dgm:presLayoutVars>
      </dgm:prSet>
      <dgm:spPr/>
    </dgm:pt>
  </dgm:ptLst>
  <dgm:cxnLst>
    <dgm:cxn modelId="{B562922E-1A3B-44FC-913B-31AB04854186}" type="presOf" srcId="{29CD6CD3-C985-4A0C-B6E6-D23A78D33DCA}" destId="{F7B6CC45-7E33-4501-B0F1-6DC9B948B4FE}" srcOrd="0" destOrd="0" presId="urn:microsoft.com/office/officeart/2005/8/layout/process1"/>
    <dgm:cxn modelId="{DB98A639-2BC9-1344-96AF-7F49AFDF4E73}" type="presOf" srcId="{3C911D1E-591C-CD46-B263-4B189145722B}" destId="{3C87DA61-DA0F-8C45-9500-9BC6B2CA91B4}" srcOrd="0" destOrd="0" presId="urn:microsoft.com/office/officeart/2005/8/layout/process1"/>
    <dgm:cxn modelId="{B4F0724E-9DE7-4C12-AEF6-D648B1B27645}" srcId="{3C911D1E-591C-CD46-B263-4B189145722B}" destId="{4EB46E3E-FA55-4554-82E9-571DE4EF4852}" srcOrd="3" destOrd="0" parTransId="{E56FFD09-16BA-4C4B-BEAA-17523B64CDBB}" sibTransId="{A8B02B27-B9A0-48CD-898F-20511370872E}"/>
    <dgm:cxn modelId="{C08BB357-6112-482E-A885-F439CDAE9AF0}" srcId="{3C911D1E-591C-CD46-B263-4B189145722B}" destId="{77E4A4AB-44E0-4804-BA78-8A335B1BC278}" srcOrd="1" destOrd="0" parTransId="{77E43127-596B-4BCE-A909-56D2ADE25057}" sibTransId="{DE4A95EF-E83F-4CBA-8F59-8F47609914E5}"/>
    <dgm:cxn modelId="{E3F8E958-24A7-4E8D-9EBC-12FC22E9DE1A}" type="presOf" srcId="{ADDAA620-F400-4B66-8BB2-3AA24793DA19}" destId="{DCDDFD3E-AFAC-4453-82B4-7A15399CB8F3}" srcOrd="0" destOrd="0" presId="urn:microsoft.com/office/officeart/2005/8/layout/process1"/>
    <dgm:cxn modelId="{F85E785D-2FC5-493E-9BEB-7EF42AE9A5C7}" type="presOf" srcId="{77E4A4AB-44E0-4804-BA78-8A335B1BC278}" destId="{A5CA2752-57FC-4327-80CF-36E50EFE5086}" srcOrd="0" destOrd="0" presId="urn:microsoft.com/office/officeart/2005/8/layout/process1"/>
    <dgm:cxn modelId="{B1A00560-2077-425A-97F8-65167A67B54D}" type="presOf" srcId="{38323884-934F-4380-B75F-C73EE6567EC6}" destId="{CE5DF2B9-F73E-4949-B971-D2F1A62BCDC2}" srcOrd="0" destOrd="0" presId="urn:microsoft.com/office/officeart/2005/8/layout/process1"/>
    <dgm:cxn modelId="{E7D6D389-A49A-42F6-AF16-5B0A0A1335B0}" type="presOf" srcId="{DE4A95EF-E83F-4CBA-8F59-8F47609914E5}" destId="{09CA6FA8-DFC0-4817-AF36-DEA04D4ADEB0}" srcOrd="1" destOrd="0" presId="urn:microsoft.com/office/officeart/2005/8/layout/process1"/>
    <dgm:cxn modelId="{F792C0A2-5878-46D8-B2DE-9ECDC9065EF8}" type="presOf" srcId="{DE4A95EF-E83F-4CBA-8F59-8F47609914E5}" destId="{B2BDE2CA-97EF-4811-A4BF-EADA805E7329}" srcOrd="0" destOrd="0" presId="urn:microsoft.com/office/officeart/2005/8/layout/process1"/>
    <dgm:cxn modelId="{1A11C6C3-1EB5-45BB-BA60-C96BF39DC871}" type="presOf" srcId="{B05EDA02-D1AD-4F01-97DE-A96BA8A67F1D}" destId="{BF816900-CE2D-4488-AC51-03E4F817A831}" srcOrd="1" destOrd="0" presId="urn:microsoft.com/office/officeart/2005/8/layout/process1"/>
    <dgm:cxn modelId="{ABF5A0C5-84F8-4996-B81C-50C7B7AA98B7}" srcId="{3C911D1E-591C-CD46-B263-4B189145722B}" destId="{ADDAA620-F400-4B66-8BB2-3AA24793DA19}" srcOrd="2" destOrd="0" parTransId="{7133A90B-CBF2-4465-9084-C70947549A41}" sibTransId="{B05EDA02-D1AD-4F01-97DE-A96BA8A67F1D}"/>
    <dgm:cxn modelId="{9A5CC9E7-EE11-4E75-9D56-742251ACAE5D}" srcId="{3C911D1E-591C-CD46-B263-4B189145722B}" destId="{38323884-934F-4380-B75F-C73EE6567EC6}" srcOrd="0" destOrd="0" parTransId="{85AB61E2-27B8-45F7-9C18-1878ED6DA96C}" sibTransId="{29CD6CD3-C985-4A0C-B6E6-D23A78D33DCA}"/>
    <dgm:cxn modelId="{55A9F7EB-5420-4348-A046-B48B5D640C7D}" type="presOf" srcId="{4EB46E3E-FA55-4554-82E9-571DE4EF4852}" destId="{5102EA46-A65C-46B0-B6E3-29A845C12935}" srcOrd="0" destOrd="0" presId="urn:microsoft.com/office/officeart/2005/8/layout/process1"/>
    <dgm:cxn modelId="{4F48DFEC-3F6D-44FB-B8E3-5DBD84F947F4}" type="presOf" srcId="{29CD6CD3-C985-4A0C-B6E6-D23A78D33DCA}" destId="{5C497684-5157-4A1E-8EAD-AA11DFD977E4}" srcOrd="1" destOrd="0" presId="urn:microsoft.com/office/officeart/2005/8/layout/process1"/>
    <dgm:cxn modelId="{68A36BF7-C591-4C36-82BC-72C63A4032DF}" type="presOf" srcId="{B05EDA02-D1AD-4F01-97DE-A96BA8A67F1D}" destId="{D3020A03-D5A1-4018-AB6A-0D06F9D7C120}" srcOrd="0" destOrd="0" presId="urn:microsoft.com/office/officeart/2005/8/layout/process1"/>
    <dgm:cxn modelId="{E92EA967-1745-4EB6-80F0-AF75B7D195F9}" type="presParOf" srcId="{3C87DA61-DA0F-8C45-9500-9BC6B2CA91B4}" destId="{CE5DF2B9-F73E-4949-B971-D2F1A62BCDC2}" srcOrd="0" destOrd="0" presId="urn:microsoft.com/office/officeart/2005/8/layout/process1"/>
    <dgm:cxn modelId="{77A9D337-767E-4590-8B55-973D98ACBAC6}" type="presParOf" srcId="{3C87DA61-DA0F-8C45-9500-9BC6B2CA91B4}" destId="{F7B6CC45-7E33-4501-B0F1-6DC9B948B4FE}" srcOrd="1" destOrd="0" presId="urn:microsoft.com/office/officeart/2005/8/layout/process1"/>
    <dgm:cxn modelId="{EB78CEFE-0E38-4185-96B1-3FF8D53AF44F}" type="presParOf" srcId="{F7B6CC45-7E33-4501-B0F1-6DC9B948B4FE}" destId="{5C497684-5157-4A1E-8EAD-AA11DFD977E4}" srcOrd="0" destOrd="0" presId="urn:microsoft.com/office/officeart/2005/8/layout/process1"/>
    <dgm:cxn modelId="{82ADB879-23FD-43D6-8340-8FCFA3C09BB2}" type="presParOf" srcId="{3C87DA61-DA0F-8C45-9500-9BC6B2CA91B4}" destId="{A5CA2752-57FC-4327-80CF-36E50EFE5086}" srcOrd="2" destOrd="0" presId="urn:microsoft.com/office/officeart/2005/8/layout/process1"/>
    <dgm:cxn modelId="{7A743F5D-5617-4410-A16B-2FB8FD459594}" type="presParOf" srcId="{3C87DA61-DA0F-8C45-9500-9BC6B2CA91B4}" destId="{B2BDE2CA-97EF-4811-A4BF-EADA805E7329}" srcOrd="3" destOrd="0" presId="urn:microsoft.com/office/officeart/2005/8/layout/process1"/>
    <dgm:cxn modelId="{D21593E5-C5E7-48A4-9086-8554CC1915A1}" type="presParOf" srcId="{B2BDE2CA-97EF-4811-A4BF-EADA805E7329}" destId="{09CA6FA8-DFC0-4817-AF36-DEA04D4ADEB0}" srcOrd="0" destOrd="0" presId="urn:microsoft.com/office/officeart/2005/8/layout/process1"/>
    <dgm:cxn modelId="{033C21C7-C9A0-4BCD-8FB7-A53CB9D6CC42}" type="presParOf" srcId="{3C87DA61-DA0F-8C45-9500-9BC6B2CA91B4}" destId="{DCDDFD3E-AFAC-4453-82B4-7A15399CB8F3}" srcOrd="4" destOrd="0" presId="urn:microsoft.com/office/officeart/2005/8/layout/process1"/>
    <dgm:cxn modelId="{3ADA56C6-13C0-4286-95B1-82CAE8563472}" type="presParOf" srcId="{3C87DA61-DA0F-8C45-9500-9BC6B2CA91B4}" destId="{D3020A03-D5A1-4018-AB6A-0D06F9D7C120}" srcOrd="5" destOrd="0" presId="urn:microsoft.com/office/officeart/2005/8/layout/process1"/>
    <dgm:cxn modelId="{F5DB2D04-356D-41A1-ABCE-23463179F8C2}" type="presParOf" srcId="{D3020A03-D5A1-4018-AB6A-0D06F9D7C120}" destId="{BF816900-CE2D-4488-AC51-03E4F817A831}" srcOrd="0" destOrd="0" presId="urn:microsoft.com/office/officeart/2005/8/layout/process1"/>
    <dgm:cxn modelId="{FED9C094-2B52-42AF-85CA-41648A4ECFF7}" type="presParOf" srcId="{3C87DA61-DA0F-8C45-9500-9BC6B2CA91B4}" destId="{5102EA46-A65C-46B0-B6E3-29A845C1293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DF2B9-F73E-4949-B971-D2F1A62BCDC2}">
      <dsp:nvSpPr>
        <dsp:cNvPr id="0" name=""/>
        <dsp:cNvSpPr/>
      </dsp:nvSpPr>
      <dsp:spPr>
        <a:xfrm>
          <a:off x="7443" y="914397"/>
          <a:ext cx="3254489" cy="350520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>
              <a:latin typeface="Lato Light" panose="020F0302020204030203" pitchFamily="34" charset="77"/>
            </a:rPr>
            <a:t>CM is systems-level intervention, requiring staff synchronicity in its implementation. </a:t>
          </a:r>
        </a:p>
      </dsp:txBody>
      <dsp:txXfrm>
        <a:off x="102764" y="1009718"/>
        <a:ext cx="3063847" cy="3314562"/>
      </dsp:txXfrm>
    </dsp:sp>
    <dsp:sp modelId="{F7B6CC45-7E33-4501-B0F1-6DC9B948B4FE}">
      <dsp:nvSpPr>
        <dsp:cNvPr id="0" name=""/>
        <dsp:cNvSpPr/>
      </dsp:nvSpPr>
      <dsp:spPr>
        <a:xfrm>
          <a:off x="3587382" y="2263443"/>
          <a:ext cx="689951" cy="80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587382" y="2424866"/>
        <a:ext cx="482966" cy="484267"/>
      </dsp:txXfrm>
    </dsp:sp>
    <dsp:sp modelId="{A5CA2752-57FC-4327-80CF-36E50EFE5086}">
      <dsp:nvSpPr>
        <dsp:cNvPr id="0" name=""/>
        <dsp:cNvSpPr/>
      </dsp:nvSpPr>
      <dsp:spPr>
        <a:xfrm>
          <a:off x="4563729" y="914397"/>
          <a:ext cx="3254489" cy="350520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>
              <a:latin typeface="Lato Light" panose="020F0302020204030203" pitchFamily="34" charset="77"/>
            </a:rPr>
            <a:t>Peers are a perpetually expanding segment of the addiction workforce.</a:t>
          </a:r>
        </a:p>
      </dsp:txBody>
      <dsp:txXfrm>
        <a:off x="4659050" y="1009718"/>
        <a:ext cx="3063847" cy="3314562"/>
      </dsp:txXfrm>
    </dsp:sp>
    <dsp:sp modelId="{B2BDE2CA-97EF-4811-A4BF-EADA805E7329}">
      <dsp:nvSpPr>
        <dsp:cNvPr id="0" name=""/>
        <dsp:cNvSpPr/>
      </dsp:nvSpPr>
      <dsp:spPr>
        <a:xfrm>
          <a:off x="8143668" y="2263443"/>
          <a:ext cx="689951" cy="80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143668" y="2424866"/>
        <a:ext cx="482966" cy="484267"/>
      </dsp:txXfrm>
    </dsp:sp>
    <dsp:sp modelId="{DCDDFD3E-AFAC-4453-82B4-7A15399CB8F3}">
      <dsp:nvSpPr>
        <dsp:cNvPr id="0" name=""/>
        <dsp:cNvSpPr/>
      </dsp:nvSpPr>
      <dsp:spPr>
        <a:xfrm>
          <a:off x="9120014" y="914397"/>
          <a:ext cx="3254489" cy="350520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>
              <a:latin typeface="Lato Light" panose="020F0302020204030203" pitchFamily="34" charset="77"/>
            </a:rPr>
            <a:t>Peers are increasingly relied on to deliver a range of traditional psychosocial services.</a:t>
          </a:r>
        </a:p>
      </dsp:txBody>
      <dsp:txXfrm>
        <a:off x="9215335" y="1009718"/>
        <a:ext cx="3063847" cy="3314562"/>
      </dsp:txXfrm>
    </dsp:sp>
    <dsp:sp modelId="{D3020A03-D5A1-4018-AB6A-0D06F9D7C120}">
      <dsp:nvSpPr>
        <dsp:cNvPr id="0" name=""/>
        <dsp:cNvSpPr/>
      </dsp:nvSpPr>
      <dsp:spPr>
        <a:xfrm>
          <a:off x="12699953" y="2263443"/>
          <a:ext cx="689951" cy="807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12699953" y="2424866"/>
        <a:ext cx="482966" cy="484267"/>
      </dsp:txXfrm>
    </dsp:sp>
    <dsp:sp modelId="{5102EA46-A65C-46B0-B6E3-29A845C12935}">
      <dsp:nvSpPr>
        <dsp:cNvPr id="0" name=""/>
        <dsp:cNvSpPr/>
      </dsp:nvSpPr>
      <dsp:spPr>
        <a:xfrm>
          <a:off x="13676300" y="914397"/>
          <a:ext cx="3254489" cy="350520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>
              <a:latin typeface="Lato Light" panose="020F0302020204030203" pitchFamily="34" charset="77"/>
            </a:rPr>
            <a:t>Demonstration of peer capability to deliver CM will increase its access.</a:t>
          </a:r>
        </a:p>
      </dsp:txBody>
      <dsp:txXfrm>
        <a:off x="13771621" y="1009718"/>
        <a:ext cx="3063847" cy="3314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971DB-5AEE-F64A-8E19-9F25CC64996A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1F1E8-AC32-D240-91F3-9520F2B8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2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F1E8-AC32-D240-91F3-9520F2B88A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2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C33A2-BBBE-8D64-51CC-03B95B637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959B0F-9053-E814-D61D-920CA3AC3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E877C5-34D9-58F8-3A1D-AE4EBDC84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55610-848D-61FB-734F-640F2E49D9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F1E8-AC32-D240-91F3-9520F2B88A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93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34711-0DF9-52E7-A7E0-331DF5AFE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CB5DB1-F8E2-B396-30FD-3354F73829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60745B-DE4C-0ABA-40D4-D7BCC9E63B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76B59-24D9-258B-E29B-4730066A5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F1E8-AC32-D240-91F3-9520F2B88A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48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F1E8-AC32-D240-91F3-9520F2B88A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0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F1E8-AC32-D240-91F3-9520F2B88A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46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F1E8-AC32-D240-91F3-9520F2B88A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7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F1E8-AC32-D240-91F3-9520F2B88A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...</a:t>
            </a:r>
            <a:r>
              <a:rPr lang="en-US" dirty="0" err="1"/>
              <a:t>espeically</a:t>
            </a:r>
            <a:r>
              <a:rPr lang="en-US" dirty="0"/>
              <a:t> when delivered by peers who are very adept at engagement.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F1E8-AC32-D240-91F3-9520F2B88A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5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recent report from HHS commented on CM delivery stating that CM falls out side the scope of peer </a:t>
            </a:r>
            <a:r>
              <a:rPr lang="en-US" dirty="0" err="1"/>
              <a:t>activites</a:t>
            </a:r>
            <a:r>
              <a:rPr lang="en-US" dirty="0"/>
              <a:t>. </a:t>
            </a:r>
          </a:p>
          <a:p>
            <a:r>
              <a:rPr lang="en-US" dirty="0"/>
              <a:t>The report recommends against peers delivering CM, but does state that more research is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F1E8-AC32-D240-91F3-9520F2B88A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7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given this report, why should peers deliver CM.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F1E8-AC32-D240-91F3-9520F2B88A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7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Oregon leads the US in methamphetamine use.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F1E8-AC32-D240-91F3-9520F2B88A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4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F1E8-AC32-D240-91F3-9520F2B88A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2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currently implementing PEER-CM and will share results once they’re available. Our presentation today focuses on how we developed the PEER-CM intervention to focus on stimulant use harm reduction. </a:t>
            </a:r>
          </a:p>
          <a:p>
            <a:endParaRPr lang="en-US" dirty="0"/>
          </a:p>
          <a:p>
            <a:r>
              <a:rPr lang="en-US" dirty="0"/>
              <a:t>And we also describe how peers were trained to deliver CM.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F1E8-AC32-D240-91F3-9520F2B88A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71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F1E8-AC32-D240-91F3-9520F2B88A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59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F1E8-AC32-D240-91F3-9520F2B88A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4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pengli@ohsu.edu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mailto:estack@comagin.org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02759" y="6802807"/>
            <a:ext cx="5402508" cy="54025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074658" y="8563446"/>
            <a:ext cx="16138684" cy="0"/>
          </a:xfrm>
          <a:prstGeom prst="line">
            <a:avLst/>
          </a:prstGeom>
          <a:ln w="38100" cap="flat">
            <a:solidFill>
              <a:srgbClr val="1772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841855" y="-944442"/>
            <a:ext cx="6371487" cy="637233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15023" y="5725562"/>
            <a:ext cx="447675" cy="44767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31869" y="1319545"/>
            <a:ext cx="14597629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600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Development and Training for Peer-Delivered Contingency Management for Stimulant Use Harm Reduction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31208" y="5680159"/>
            <a:ext cx="15442392" cy="1366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Linda Peng, </a:t>
            </a:r>
            <a:r>
              <a:rPr lang="en-US" sz="2800" b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MD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1</a:t>
            </a:r>
            <a:r>
              <a:rPr lang="en-US" sz="2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</a:t>
            </a:r>
            <a:r>
              <a:rPr lang="en-US" sz="2800" b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Erin Stack, MS</a:t>
            </a:r>
            <a:r>
              <a:rPr lang="en-US" sz="2800" b="1" baseline="300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2</a:t>
            </a:r>
            <a:r>
              <a:rPr lang="en-US" sz="2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Christi Hildebran, MSW, CADC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III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2</a:t>
            </a:r>
            <a:r>
              <a:rPr lang="en-US" sz="2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Bryan Hartzler, PhD</a:t>
            </a:r>
            <a:r>
              <a:rPr lang="en-US" sz="2800" baseline="300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3</a:t>
            </a:r>
            <a:r>
              <a:rPr lang="en-US" sz="2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Alexis Cooke, PhD,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MPH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2</a:t>
            </a:r>
            <a:r>
              <a:rPr lang="en-US" sz="2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Ryan Cook,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PhD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1</a:t>
            </a:r>
            <a:r>
              <a:rPr lang="en-US" sz="2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Gillian </a:t>
            </a:r>
            <a:r>
              <a:rPr lang="en-US" sz="280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Leichtling</a:t>
            </a:r>
            <a:r>
              <a:rPr lang="en-US" sz="2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BA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2</a:t>
            </a:r>
            <a:r>
              <a:rPr lang="en-US" sz="2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Judith Leahy, MPH</a:t>
            </a:r>
            <a:r>
              <a:rPr lang="en-US" sz="2800" baseline="300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4</a:t>
            </a:r>
            <a:r>
              <a:rPr lang="en-US" sz="2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Kelsey Smith Payne, BA, CADC II, QMHA</a:t>
            </a:r>
            <a:r>
              <a:rPr lang="en-US" sz="2800" baseline="300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4</a:t>
            </a:r>
            <a:r>
              <a:rPr lang="en-US" sz="2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Lynn Kunkel,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MS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1</a:t>
            </a:r>
            <a:r>
              <a:rPr lang="en-US" sz="2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Kim Hoffman,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PhD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1</a:t>
            </a:r>
            <a:r>
              <a:rPr lang="en-US" sz="2800" baseline="300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P. Todd Korthuis, MD,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MPH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1</a:t>
            </a:r>
            <a:endParaRPr lang="en-US" sz="2800">
              <a:effectLst/>
              <a:latin typeface="Calibri"/>
              <a:ea typeface="SimSun" panose="02010600030101010101" pitchFamily="2" charset="-122"/>
              <a:cs typeface="Times New Roman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0BA8DC-7602-E631-9F06-BF282B62BA56}"/>
              </a:ext>
            </a:extLst>
          </p:cNvPr>
          <p:cNvSpPr txBox="1"/>
          <p:nvPr/>
        </p:nvSpPr>
        <p:spPr>
          <a:xfrm>
            <a:off x="1720729" y="7122358"/>
            <a:ext cx="13619911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aseline="30000">
                <a:effectLst/>
                <a:latin typeface="Calibri"/>
                <a:ea typeface="Calibri" panose="020F0502020204030204" pitchFamily="34" charset="0"/>
                <a:cs typeface="Times New Roman"/>
              </a:rPr>
              <a:t>1 </a:t>
            </a:r>
            <a:r>
              <a:rPr lang="en-US" sz="2000">
                <a:latin typeface="Calibri"/>
                <a:ea typeface="Calibri" panose="020F0502020204030204" pitchFamily="34" charset="0"/>
                <a:cs typeface="Calibri"/>
              </a:rPr>
              <a:t>Department of Medicine, Section of Addiction Medicine, Oregon Health &amp; Science University</a:t>
            </a:r>
            <a:r>
              <a:rPr lang="en-US" sz="2000" baseline="30000">
                <a:latin typeface="Calibri"/>
                <a:ea typeface="Calibri" panose="020F0502020204030204" pitchFamily="34" charset="0"/>
                <a:cs typeface="Calibri"/>
              </a:rPr>
              <a:t> </a:t>
            </a:r>
            <a:endParaRPr lang="en-US" sz="2000">
              <a:effectLst/>
              <a:latin typeface="Calibri"/>
              <a:ea typeface="SimSun" panose="02010600030101010101" pitchFamily="2" charset="-122"/>
              <a:cs typeface="Times New Roman"/>
            </a:endParaRPr>
          </a:p>
          <a:p>
            <a:r>
              <a:rPr lang="en-US" sz="2000" baseline="30000">
                <a:effectLst/>
                <a:latin typeface="Calibri"/>
                <a:ea typeface="Calibri" panose="020F0502020204030204" pitchFamily="34" charset="0"/>
                <a:cs typeface="Times New Roman"/>
              </a:rPr>
              <a:t>2 </a:t>
            </a:r>
            <a:r>
              <a:rPr lang="en-US" sz="2000" err="1">
                <a:latin typeface="Calibri"/>
                <a:ea typeface="Calibri" panose="020F0502020204030204" pitchFamily="34" charset="0"/>
                <a:cs typeface="Calibri"/>
              </a:rPr>
              <a:t>Comagine</a:t>
            </a:r>
            <a:r>
              <a:rPr lang="en-US" sz="2000">
                <a:latin typeface="Calibri"/>
                <a:ea typeface="Calibri" panose="020F0502020204030204" pitchFamily="34" charset="0"/>
                <a:cs typeface="Calibri"/>
              </a:rPr>
              <a:t> Health</a:t>
            </a:r>
            <a:endParaRPr lang="en-US" sz="2000">
              <a:effectLst/>
              <a:latin typeface="Calibri"/>
              <a:ea typeface="SimSun" panose="02010600030101010101" pitchFamily="2" charset="-122"/>
              <a:cs typeface="Times New Roman"/>
            </a:endParaRPr>
          </a:p>
          <a:p>
            <a:pPr marL="0" marR="0"/>
            <a:r>
              <a:rPr lang="en-US" sz="2000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Addictions, Drug &amp; Alcohol Institute, University of Washington</a:t>
            </a:r>
            <a:endParaRPr lang="en-US" sz="2400">
              <a:effectLst/>
              <a:latin typeface="Aptos" panose="020B00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/>
            <a:r>
              <a:rPr lang="en-US" sz="2000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Oregon Health Authority</a:t>
            </a:r>
            <a:endParaRPr lang="en-US" sz="2400">
              <a:effectLst/>
              <a:latin typeface="Aptos" panose="020B00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226B76B2-CD0E-F1E3-5901-5920917BB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3110" y="8931698"/>
            <a:ext cx="2452536" cy="792739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51C7940D-B678-3929-ED3A-6C15397083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08" y="8617074"/>
            <a:ext cx="831866" cy="1421988"/>
          </a:xfrm>
          <a:prstGeom prst="rect">
            <a:avLst/>
          </a:prstGeom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21207C6C-B21C-B547-7EBA-3C9ACD526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84143" y="8931698"/>
            <a:ext cx="5029199" cy="95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A logo for a basketball game&#10;&#10;Description automatically generated">
            <a:extLst>
              <a:ext uri="{FF2B5EF4-FFF2-40B4-BE49-F238E27FC236}">
                <a16:creationId xmlns:a16="http://schemas.microsoft.com/office/drawing/2014/main" id="{75062E55-3AD9-F8BA-15FC-A004EB792C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82" y="8764940"/>
            <a:ext cx="3759200" cy="11979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D315E-081B-C092-8F06-42CDF2E4A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CEE637F7-EB73-60A8-E9F0-3F22623ED633}"/>
              </a:ext>
            </a:extLst>
          </p:cNvPr>
          <p:cNvGrpSpPr/>
          <p:nvPr/>
        </p:nvGrpSpPr>
        <p:grpSpPr>
          <a:xfrm>
            <a:off x="13273834" y="0"/>
            <a:ext cx="5014166" cy="10287000"/>
            <a:chOff x="0" y="0"/>
            <a:chExt cx="1320603" cy="270933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5CA93F3-283C-AA8B-CFB1-77091B29E309}"/>
                </a:ext>
              </a:extLst>
            </p:cNvPr>
            <p:cNvSpPr/>
            <p:nvPr/>
          </p:nvSpPr>
          <p:spPr>
            <a:xfrm>
              <a:off x="0" y="0"/>
              <a:ext cx="1320603" cy="2709333"/>
            </a:xfrm>
            <a:custGeom>
              <a:avLst/>
              <a:gdLst/>
              <a:ahLst/>
              <a:cxnLst/>
              <a:rect l="l" t="t" r="r" b="b"/>
              <a:pathLst>
                <a:path w="1320603" h="2709333">
                  <a:moveTo>
                    <a:pt x="0" y="0"/>
                  </a:moveTo>
                  <a:lnTo>
                    <a:pt x="1320603" y="0"/>
                  </a:lnTo>
                  <a:lnTo>
                    <a:pt x="132060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FC8A555-FC0E-9096-C008-F9C4DBEBB6C5}"/>
                </a:ext>
              </a:extLst>
            </p:cNvPr>
            <p:cNvSpPr txBox="1"/>
            <p:nvPr/>
          </p:nvSpPr>
          <p:spPr>
            <a:xfrm>
              <a:off x="0" y="-47625"/>
              <a:ext cx="132060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6ED369BD-737B-ADF1-B2B0-71DB45660252}"/>
              </a:ext>
            </a:extLst>
          </p:cNvPr>
          <p:cNvGrpSpPr/>
          <p:nvPr/>
        </p:nvGrpSpPr>
        <p:grpSpPr>
          <a:xfrm>
            <a:off x="-1061650" y="8036778"/>
            <a:ext cx="3803190" cy="3803190"/>
            <a:chOff x="0" y="0"/>
            <a:chExt cx="812800" cy="8128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E46152F-07F3-ECAA-D52F-1944D8D254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17ADF766-3CA1-A362-7E75-0B37BE992E66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6BAA85-4A77-388B-3F41-D0DA5F3F1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88513"/>
              </p:ext>
            </p:extLst>
          </p:nvPr>
        </p:nvGraphicFramePr>
        <p:xfrm>
          <a:off x="743386" y="2440165"/>
          <a:ext cx="16801228" cy="6858001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6138545">
                  <a:extLst>
                    <a:ext uri="{9D8B030D-6E8A-4147-A177-3AD203B41FA5}">
                      <a16:colId xmlns:a16="http://schemas.microsoft.com/office/drawing/2014/main" val="2031482899"/>
                    </a:ext>
                  </a:extLst>
                </a:gridCol>
                <a:gridCol w="10662683">
                  <a:extLst>
                    <a:ext uri="{9D8B030D-6E8A-4147-A177-3AD203B41FA5}">
                      <a16:colId xmlns:a16="http://schemas.microsoft.com/office/drawing/2014/main" val="3745498248"/>
                    </a:ext>
                  </a:extLst>
                </a:gridCol>
              </a:tblGrid>
              <a:tr h="65861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 Domains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Examples of incentivized self-identified goals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3929663"/>
                  </a:ext>
                </a:extLst>
              </a:tr>
              <a:tr h="101167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Overdose/Overamping Prevention and Risk Reduction Planning</a:t>
                      </a:r>
                      <a:r>
                        <a:rPr lang="en-US" sz="2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100"/>
                        <a:buFont typeface="Wingdings 3" panose="05040102010807070707" pitchFamily="18" charset="2"/>
                        <a:buChar char=""/>
                      </a:pPr>
                      <a:r>
                        <a:rPr lang="en-US" sz="2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 overdose prevention training and create a written plan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100"/>
                        <a:buFont typeface="Wingdings 3" panose="05040102010807070707" pitchFamily="18" charset="2"/>
                        <a:buChar char=""/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Create a written substance use/risk reduction plan</a:t>
                      </a:r>
                      <a:r>
                        <a:rPr lang="en-US" sz="2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US" sz="2400">
                        <a:solidFill>
                          <a:srgbClr val="40404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9100516"/>
                  </a:ext>
                </a:extLst>
              </a:tr>
              <a:tr h="85912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Substance Use/Recovery Supports</a:t>
                      </a:r>
                      <a:r>
                        <a:rPr lang="en-US" sz="2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100"/>
                        <a:buFont typeface="Wingdings 3" panose="05040102010807070707" pitchFamily="18" charset="2"/>
                        <a:buChar char=""/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Schedule intake or appointment with a treatment program or addiction medicine provider</a:t>
                      </a:r>
                      <a:r>
                        <a:rPr lang="en-US" sz="2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US" sz="2400">
                        <a:solidFill>
                          <a:srgbClr val="40404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0371999"/>
                  </a:ext>
                </a:extLst>
              </a:tr>
              <a:tr h="94523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Daily Living, Routines, and Housing</a:t>
                      </a:r>
                      <a:r>
                        <a:rPr lang="en-US" sz="2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100"/>
                        <a:buFont typeface="Wingdings 3" panose="05040102010807070707" pitchFamily="18" charset="2"/>
                        <a:buChar char=""/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 requirements to get ID card</a:t>
                      </a:r>
                      <a:r>
                        <a:rPr lang="en-US" sz="2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100"/>
                        <a:buFont typeface="Wingdings 3" panose="05040102010807070707" pitchFamily="18" charset="2"/>
                        <a:buChar char=""/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 requirements to sign up for SNAP</a:t>
                      </a:r>
                      <a:r>
                        <a:rPr lang="en-US" sz="2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US" sz="2400">
                        <a:solidFill>
                          <a:srgbClr val="40404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0208520"/>
                  </a:ext>
                </a:extLst>
              </a:tr>
              <a:tr h="131963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Education, Employment, and Finances</a:t>
                      </a:r>
                      <a:r>
                        <a:rPr lang="en-US" sz="2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100"/>
                        <a:buFont typeface="Wingdings 3" panose="05040102010807070707" pitchFamily="18" charset="2"/>
                        <a:buChar char=""/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Gathering information about certification, trainings, courses, and programs</a:t>
                      </a:r>
                      <a:r>
                        <a:rPr lang="en-US" sz="2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100"/>
                        <a:buFont typeface="Wingdings 3" panose="05040102010807070707" pitchFamily="18" charset="2"/>
                        <a:buChar char=""/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Submit applications at specific places of employment </a:t>
                      </a:r>
                      <a:endParaRPr lang="en-US" sz="2400">
                        <a:solidFill>
                          <a:srgbClr val="40404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9519543"/>
                  </a:ext>
                </a:extLst>
              </a:tr>
              <a:tr h="116607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Mental, Physical, and Spiritual Health</a:t>
                      </a:r>
                      <a:r>
                        <a:rPr lang="en-US" sz="2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100"/>
                        <a:buFont typeface="Wingdings 3" panose="05040102010807070707" pitchFamily="18" charset="2"/>
                        <a:buChar char=""/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Make a doctor (primary care or specialist), dentist, eye appointment</a:t>
                      </a:r>
                      <a:r>
                        <a:rPr lang="en-US" sz="2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100"/>
                        <a:buFont typeface="Wingdings 3" panose="05040102010807070707" pitchFamily="18" charset="2"/>
                        <a:buChar char=""/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Start medication</a:t>
                      </a:r>
                      <a:endParaRPr lang="en-US" sz="2400">
                        <a:solidFill>
                          <a:srgbClr val="40404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0745358"/>
                  </a:ext>
                </a:extLst>
              </a:tr>
              <a:tr h="89764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Social, Recreational, Relationships, and Family</a:t>
                      </a:r>
                      <a:r>
                        <a:rPr lang="en-US" sz="2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100"/>
                        <a:buFont typeface="Wingdings 3" panose="05040102010807070707" pitchFamily="18" charset="2"/>
                        <a:buChar char=""/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Visit or assist relative.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100"/>
                        <a:buFont typeface="Wingdings 3" panose="05040102010807070707" pitchFamily="18" charset="2"/>
                        <a:buChar char=""/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Attend leisure, recreational, or exercise activities</a:t>
                      </a:r>
                      <a:r>
                        <a:rPr lang="en-US" sz="2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US" sz="2400">
                        <a:solidFill>
                          <a:srgbClr val="40404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1263027"/>
                  </a:ext>
                </a:extLst>
              </a:tr>
            </a:tbl>
          </a:graphicData>
        </a:graphic>
      </p:graphicFrame>
      <p:sp>
        <p:nvSpPr>
          <p:cNvPr id="7" name="TextBox 2">
            <a:extLst>
              <a:ext uri="{FF2B5EF4-FFF2-40B4-BE49-F238E27FC236}">
                <a16:creationId xmlns:a16="http://schemas.microsoft.com/office/drawing/2014/main" id="{86619201-C205-E80E-2E80-5D0F988584D1}"/>
              </a:ext>
            </a:extLst>
          </p:cNvPr>
          <p:cNvSpPr txBox="1"/>
          <p:nvPr/>
        </p:nvSpPr>
        <p:spPr>
          <a:xfrm>
            <a:off x="666526" y="571500"/>
            <a:ext cx="1180925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PEER-CM design using a community based participatory approach</a:t>
            </a:r>
          </a:p>
        </p:txBody>
      </p:sp>
    </p:spTree>
    <p:extLst>
      <p:ext uri="{BB962C8B-B14F-4D97-AF65-F5344CB8AC3E}">
        <p14:creationId xmlns:p14="http://schemas.microsoft.com/office/powerpoint/2010/main" val="884228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54B9C-6D8D-751B-2659-AC7447905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4705141-4352-D6EE-68A1-1660D60AF2D0}"/>
              </a:ext>
            </a:extLst>
          </p:cNvPr>
          <p:cNvGrpSpPr/>
          <p:nvPr/>
        </p:nvGrpSpPr>
        <p:grpSpPr>
          <a:xfrm>
            <a:off x="13270195" y="0"/>
            <a:ext cx="5017805" cy="10287000"/>
            <a:chOff x="0" y="0"/>
            <a:chExt cx="132156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D66A6EB-4F3D-469F-D251-B1CF1274A42C}"/>
                </a:ext>
              </a:extLst>
            </p:cNvPr>
            <p:cNvSpPr/>
            <p:nvPr/>
          </p:nvSpPr>
          <p:spPr>
            <a:xfrm>
              <a:off x="0" y="0"/>
              <a:ext cx="1321562" cy="2709333"/>
            </a:xfrm>
            <a:custGeom>
              <a:avLst/>
              <a:gdLst/>
              <a:ahLst/>
              <a:cxnLst/>
              <a:rect l="l" t="t" r="r" b="b"/>
              <a:pathLst>
                <a:path w="1321562" h="2709333">
                  <a:moveTo>
                    <a:pt x="0" y="0"/>
                  </a:moveTo>
                  <a:lnTo>
                    <a:pt x="1321562" y="0"/>
                  </a:lnTo>
                  <a:lnTo>
                    <a:pt x="13215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8BAC261-657C-A9DC-61F7-3461EC8FEB01}"/>
                </a:ext>
              </a:extLst>
            </p:cNvPr>
            <p:cNvSpPr txBox="1"/>
            <p:nvPr/>
          </p:nvSpPr>
          <p:spPr>
            <a:xfrm>
              <a:off x="0" y="-47625"/>
              <a:ext cx="132156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8ED3696-B638-ADA2-EA60-79ADDB471648}"/>
              </a:ext>
            </a:extLst>
          </p:cNvPr>
          <p:cNvGrpSpPr/>
          <p:nvPr/>
        </p:nvGrpSpPr>
        <p:grpSpPr>
          <a:xfrm>
            <a:off x="17259300" y="9151339"/>
            <a:ext cx="1028700" cy="1135661"/>
            <a:chOff x="0" y="0"/>
            <a:chExt cx="270933" cy="2991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5DC9983-6604-3DA9-7A65-AA7CEED7A432}"/>
                </a:ext>
              </a:extLst>
            </p:cNvPr>
            <p:cNvSpPr/>
            <p:nvPr/>
          </p:nvSpPr>
          <p:spPr>
            <a:xfrm>
              <a:off x="0" y="0"/>
              <a:ext cx="270933" cy="299104"/>
            </a:xfrm>
            <a:custGeom>
              <a:avLst/>
              <a:gdLst/>
              <a:ahLst/>
              <a:cxnLst/>
              <a:rect l="l" t="t" r="r" b="b"/>
              <a:pathLst>
                <a:path w="270933" h="299104">
                  <a:moveTo>
                    <a:pt x="0" y="0"/>
                  </a:moveTo>
                  <a:lnTo>
                    <a:pt x="270933" y="0"/>
                  </a:lnTo>
                  <a:lnTo>
                    <a:pt x="270933" y="299104"/>
                  </a:lnTo>
                  <a:lnTo>
                    <a:pt x="0" y="299104"/>
                  </a:lnTo>
                  <a:close/>
                </a:path>
              </a:pathLst>
            </a:custGeom>
            <a:solidFill>
              <a:srgbClr val="EAE4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939D1CE-E6EF-FDEE-FFEF-010735F5928F}"/>
                </a:ext>
              </a:extLst>
            </p:cNvPr>
            <p:cNvSpPr txBox="1"/>
            <p:nvPr/>
          </p:nvSpPr>
          <p:spPr>
            <a:xfrm>
              <a:off x="0" y="-47625"/>
              <a:ext cx="270933" cy="346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FB64493D-C6D4-931A-F761-654777E63C78}"/>
              </a:ext>
            </a:extLst>
          </p:cNvPr>
          <p:cNvGrpSpPr/>
          <p:nvPr/>
        </p:nvGrpSpPr>
        <p:grpSpPr>
          <a:xfrm>
            <a:off x="10866642" y="0"/>
            <a:ext cx="1028700" cy="1135661"/>
            <a:chOff x="0" y="0"/>
            <a:chExt cx="270933" cy="29910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F463F82-F348-6213-C252-0E756D7E6A44}"/>
                </a:ext>
              </a:extLst>
            </p:cNvPr>
            <p:cNvSpPr/>
            <p:nvPr/>
          </p:nvSpPr>
          <p:spPr>
            <a:xfrm>
              <a:off x="0" y="0"/>
              <a:ext cx="270933" cy="299104"/>
            </a:xfrm>
            <a:custGeom>
              <a:avLst/>
              <a:gdLst/>
              <a:ahLst/>
              <a:cxnLst/>
              <a:rect l="l" t="t" r="r" b="b"/>
              <a:pathLst>
                <a:path w="270933" h="299104">
                  <a:moveTo>
                    <a:pt x="0" y="0"/>
                  </a:moveTo>
                  <a:lnTo>
                    <a:pt x="270933" y="0"/>
                  </a:lnTo>
                  <a:lnTo>
                    <a:pt x="270933" y="299104"/>
                  </a:lnTo>
                  <a:lnTo>
                    <a:pt x="0" y="299104"/>
                  </a:lnTo>
                  <a:close/>
                </a:path>
              </a:pathLst>
            </a:custGeom>
            <a:solidFill>
              <a:srgbClr val="EAE4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F2787DFD-3881-0545-537C-0E466E5626E9}"/>
                </a:ext>
              </a:extLst>
            </p:cNvPr>
            <p:cNvSpPr txBox="1"/>
            <p:nvPr/>
          </p:nvSpPr>
          <p:spPr>
            <a:xfrm>
              <a:off x="0" y="-47625"/>
              <a:ext cx="270933" cy="346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186D423C-3E32-4B12-734F-E6FA11DE7DAE}"/>
              </a:ext>
            </a:extLst>
          </p:cNvPr>
          <p:cNvGrpSpPr/>
          <p:nvPr/>
        </p:nvGrpSpPr>
        <p:grpSpPr>
          <a:xfrm>
            <a:off x="3276600" y="-1567779"/>
            <a:ext cx="5402508" cy="5402508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EE78D14-84D5-9EAF-A898-465FCB122DC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755C3FB8-B832-1513-48F0-3C5FCB28A750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007537A9-0218-FE2F-D58E-A02369F45E89}"/>
              </a:ext>
            </a:extLst>
          </p:cNvPr>
          <p:cNvSpPr txBox="1"/>
          <p:nvPr/>
        </p:nvSpPr>
        <p:spPr>
          <a:xfrm>
            <a:off x="1028700" y="960898"/>
            <a:ext cx="12241494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6000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Peer Coaching-to-Criterion Training</a:t>
            </a:r>
          </a:p>
        </p:txBody>
      </p:sp>
      <p:pic>
        <p:nvPicPr>
          <p:cNvPr id="11" name="Graphic 10" descr="Classroom outline">
            <a:extLst>
              <a:ext uri="{FF2B5EF4-FFF2-40B4-BE49-F238E27FC236}">
                <a16:creationId xmlns:a16="http://schemas.microsoft.com/office/drawing/2014/main" id="{F4E4AC11-480A-227F-34C3-D1A98522C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02697" y="2808857"/>
            <a:ext cx="3352800" cy="33528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BC716E-D8F3-399C-A9B6-0E84F16C9AC9}"/>
              </a:ext>
            </a:extLst>
          </p:cNvPr>
          <p:cNvSpPr txBox="1">
            <a:spLocks/>
          </p:cNvSpPr>
          <p:nvPr/>
        </p:nvSpPr>
        <p:spPr>
          <a:xfrm>
            <a:off x="832503" y="3253679"/>
            <a:ext cx="12052891" cy="646549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891" indent="-34289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726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8914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103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78000"/>
              <a:buFont typeface="Arial" panose="020B0604020202020204" pitchFamily="34" charset="0"/>
              <a:buChar char="•"/>
            </a:pPr>
            <a:r>
              <a:rPr lang="en-US" spc="-48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ublic Sans Thin"/>
              </a:rPr>
              <a:t>Skills-focused two-hour group coaching sessions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8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the (CMCS) Contingency Management Competence Scale</a:t>
            </a:r>
            <a:r>
              <a:rPr lang="en-US" sz="2800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71538" lvl="1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8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Informing client of rewards</a:t>
            </a:r>
          </a:p>
          <a:p>
            <a:pPr marL="971538" lvl="1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8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Outlining the potential for future rewards</a:t>
            </a:r>
          </a:p>
          <a:p>
            <a:pPr marL="971538" lvl="1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8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Providing earned rewards</a:t>
            </a:r>
          </a:p>
          <a:p>
            <a:pPr marL="971538" lvl="1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8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Assessing client interest in rewards</a:t>
            </a:r>
          </a:p>
          <a:p>
            <a:pPr marL="971538" lvl="1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8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Providing praise and social reinforcement</a:t>
            </a:r>
          </a:p>
          <a:p>
            <a:pPr marL="971538" lvl="1" indent="-51435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8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Linking rewards to goals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8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peers completed </a:t>
            </a: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one-on-one role-play </a:t>
            </a:r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a standardized patient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8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domain is rated on a Likert scale (1=Very Poor to 7=Excellent) </a:t>
            </a:r>
            <a:r>
              <a:rPr lang="en-US" sz="28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priori </a:t>
            </a:r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rating criterion of 4 (‘adequate’) for each skill domain 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8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109E97-750F-D257-5207-EEECFAFB194D}"/>
              </a:ext>
            </a:extLst>
          </p:cNvPr>
          <p:cNvSpPr txBox="1"/>
          <p:nvPr/>
        </p:nvSpPr>
        <p:spPr>
          <a:xfrm>
            <a:off x="9144000" y="9719169"/>
            <a:ext cx="584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/>
              <a:t>1 </a:t>
            </a:r>
            <a:r>
              <a:rPr lang="en-US" sz="2000" dirty="0"/>
              <a:t>Petry NM. 2010;109(1-3):167-174. 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416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C2169-E03D-C3F9-585D-6307FDAD0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D012279-EE20-4E97-7575-AC481935ED1B}"/>
              </a:ext>
            </a:extLst>
          </p:cNvPr>
          <p:cNvGrpSpPr/>
          <p:nvPr/>
        </p:nvGrpSpPr>
        <p:grpSpPr>
          <a:xfrm>
            <a:off x="0" y="457494"/>
            <a:ext cx="18288000" cy="1495425"/>
            <a:chOff x="0" y="0"/>
            <a:chExt cx="4816593" cy="39385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D36B5D2-B956-B598-934C-8B23C89ECE4E}"/>
                </a:ext>
              </a:extLst>
            </p:cNvPr>
            <p:cNvSpPr/>
            <p:nvPr/>
          </p:nvSpPr>
          <p:spPr>
            <a:xfrm>
              <a:off x="0" y="0"/>
              <a:ext cx="4816592" cy="393857"/>
            </a:xfrm>
            <a:custGeom>
              <a:avLst/>
              <a:gdLst/>
              <a:ahLst/>
              <a:cxnLst/>
              <a:rect l="l" t="t" r="r" b="b"/>
              <a:pathLst>
                <a:path w="4816592" h="393857">
                  <a:moveTo>
                    <a:pt x="0" y="0"/>
                  </a:moveTo>
                  <a:lnTo>
                    <a:pt x="4816592" y="0"/>
                  </a:lnTo>
                  <a:lnTo>
                    <a:pt x="4816592" y="393857"/>
                  </a:lnTo>
                  <a:lnTo>
                    <a:pt x="0" y="393857"/>
                  </a:ln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C4FCECF-5A9C-92EF-6C86-B2801C4BA146}"/>
                </a:ext>
              </a:extLst>
            </p:cNvPr>
            <p:cNvSpPr txBox="1"/>
            <p:nvPr/>
          </p:nvSpPr>
          <p:spPr>
            <a:xfrm>
              <a:off x="0" y="-47625"/>
              <a:ext cx="4816593" cy="441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EBEBF863-7750-5426-20DC-4B9BCF7C94EE}"/>
              </a:ext>
            </a:extLst>
          </p:cNvPr>
          <p:cNvSpPr txBox="1"/>
          <p:nvPr/>
        </p:nvSpPr>
        <p:spPr>
          <a:xfrm>
            <a:off x="839945" y="765151"/>
            <a:ext cx="12672548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720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Peer CM Training Results</a:t>
            </a: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0DA39C5-D6E1-2F03-CF46-6929E47EF913}"/>
              </a:ext>
            </a:extLst>
          </p:cNvPr>
          <p:cNvGrpSpPr/>
          <p:nvPr/>
        </p:nvGrpSpPr>
        <p:grpSpPr>
          <a:xfrm>
            <a:off x="15357705" y="7637029"/>
            <a:ext cx="4136867" cy="4136867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5349D0F-A80E-9A0D-09AF-3DFD2F52D0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5A1FAD2F-8CD0-F7CE-2EDD-AAAC31196D49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4AD2A74D-52BB-0D85-24DF-22BCE49CE126}"/>
              </a:ext>
            </a:extLst>
          </p:cNvPr>
          <p:cNvSpPr/>
          <p:nvPr/>
        </p:nvSpPr>
        <p:spPr>
          <a:xfrm>
            <a:off x="839945" y="2737132"/>
            <a:ext cx="14853838" cy="866880"/>
          </a:xfrm>
          <a:custGeom>
            <a:avLst/>
            <a:gdLst>
              <a:gd name="connsiteX0" fmla="*/ 0 w 8533103"/>
              <a:gd name="connsiteY0" fmla="*/ 88424 h 884244"/>
              <a:gd name="connsiteX1" fmla="*/ 88424 w 8533103"/>
              <a:gd name="connsiteY1" fmla="*/ 0 h 884244"/>
              <a:gd name="connsiteX2" fmla="*/ 8444679 w 8533103"/>
              <a:gd name="connsiteY2" fmla="*/ 0 h 884244"/>
              <a:gd name="connsiteX3" fmla="*/ 8533103 w 8533103"/>
              <a:gd name="connsiteY3" fmla="*/ 88424 h 884244"/>
              <a:gd name="connsiteX4" fmla="*/ 8533103 w 8533103"/>
              <a:gd name="connsiteY4" fmla="*/ 795820 h 884244"/>
              <a:gd name="connsiteX5" fmla="*/ 8444679 w 8533103"/>
              <a:gd name="connsiteY5" fmla="*/ 884244 h 884244"/>
              <a:gd name="connsiteX6" fmla="*/ 88424 w 8533103"/>
              <a:gd name="connsiteY6" fmla="*/ 884244 h 884244"/>
              <a:gd name="connsiteX7" fmla="*/ 0 w 8533103"/>
              <a:gd name="connsiteY7" fmla="*/ 795820 h 884244"/>
              <a:gd name="connsiteX8" fmla="*/ 0 w 8533103"/>
              <a:gd name="connsiteY8" fmla="*/ 88424 h 88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33103" h="884244">
                <a:moveTo>
                  <a:pt x="0" y="88424"/>
                </a:moveTo>
                <a:cubicBezTo>
                  <a:pt x="0" y="39589"/>
                  <a:pt x="39589" y="0"/>
                  <a:pt x="88424" y="0"/>
                </a:cubicBezTo>
                <a:lnTo>
                  <a:pt x="8444679" y="0"/>
                </a:lnTo>
                <a:cubicBezTo>
                  <a:pt x="8493514" y="0"/>
                  <a:pt x="8533103" y="39589"/>
                  <a:pt x="8533103" y="88424"/>
                </a:cubicBezTo>
                <a:lnTo>
                  <a:pt x="8533103" y="795820"/>
                </a:lnTo>
                <a:cubicBezTo>
                  <a:pt x="8533103" y="844655"/>
                  <a:pt x="8493514" y="884244"/>
                  <a:pt x="8444679" y="884244"/>
                </a:cubicBezTo>
                <a:lnTo>
                  <a:pt x="88424" y="884244"/>
                </a:lnTo>
                <a:cubicBezTo>
                  <a:pt x="39589" y="884244"/>
                  <a:pt x="0" y="844655"/>
                  <a:pt x="0" y="795820"/>
                </a:cubicBezTo>
                <a:lnTo>
                  <a:pt x="0" y="884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479" tIns="94479" rIns="1455481" bIns="94479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46 peers completed training &amp; one-on-one role play with standardized patient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7982811-DECA-B5DC-87E4-363E1E608FAB}"/>
              </a:ext>
            </a:extLst>
          </p:cNvPr>
          <p:cNvSpPr/>
          <p:nvPr/>
        </p:nvSpPr>
        <p:spPr>
          <a:xfrm>
            <a:off x="2082779" y="4252936"/>
            <a:ext cx="14452621" cy="2062569"/>
          </a:xfrm>
          <a:custGeom>
            <a:avLst/>
            <a:gdLst>
              <a:gd name="connsiteX0" fmla="*/ 0 w 9033740"/>
              <a:gd name="connsiteY0" fmla="*/ 133366 h 1333662"/>
              <a:gd name="connsiteX1" fmla="*/ 133366 w 9033740"/>
              <a:gd name="connsiteY1" fmla="*/ 0 h 1333662"/>
              <a:gd name="connsiteX2" fmla="*/ 8900374 w 9033740"/>
              <a:gd name="connsiteY2" fmla="*/ 0 h 1333662"/>
              <a:gd name="connsiteX3" fmla="*/ 9033740 w 9033740"/>
              <a:gd name="connsiteY3" fmla="*/ 133366 h 1333662"/>
              <a:gd name="connsiteX4" fmla="*/ 9033740 w 9033740"/>
              <a:gd name="connsiteY4" fmla="*/ 1200296 h 1333662"/>
              <a:gd name="connsiteX5" fmla="*/ 8900374 w 9033740"/>
              <a:gd name="connsiteY5" fmla="*/ 1333662 h 1333662"/>
              <a:gd name="connsiteX6" fmla="*/ 133366 w 9033740"/>
              <a:gd name="connsiteY6" fmla="*/ 1333662 h 1333662"/>
              <a:gd name="connsiteX7" fmla="*/ 0 w 9033740"/>
              <a:gd name="connsiteY7" fmla="*/ 1200296 h 1333662"/>
              <a:gd name="connsiteX8" fmla="*/ 0 w 9033740"/>
              <a:gd name="connsiteY8" fmla="*/ 133366 h 133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3740" h="1333662">
                <a:moveTo>
                  <a:pt x="0" y="133366"/>
                </a:moveTo>
                <a:cubicBezTo>
                  <a:pt x="0" y="59710"/>
                  <a:pt x="59710" y="0"/>
                  <a:pt x="133366" y="0"/>
                </a:cubicBezTo>
                <a:lnTo>
                  <a:pt x="8900374" y="0"/>
                </a:lnTo>
                <a:cubicBezTo>
                  <a:pt x="8974030" y="0"/>
                  <a:pt x="9033740" y="59710"/>
                  <a:pt x="9033740" y="133366"/>
                </a:cubicBezTo>
                <a:lnTo>
                  <a:pt x="9033740" y="1200296"/>
                </a:lnTo>
                <a:cubicBezTo>
                  <a:pt x="9033740" y="1273952"/>
                  <a:pt x="8974030" y="1333662"/>
                  <a:pt x="8900374" y="1333662"/>
                </a:cubicBezTo>
                <a:lnTo>
                  <a:pt x="133366" y="1333662"/>
                </a:lnTo>
                <a:cubicBezTo>
                  <a:pt x="59710" y="1333662"/>
                  <a:pt x="0" y="1273952"/>
                  <a:pt x="0" y="1200296"/>
                </a:cubicBezTo>
                <a:lnTo>
                  <a:pt x="0" y="13336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50000"/>
              <a:hueOff val="186177"/>
              <a:satOff val="14499"/>
              <a:lumOff val="28779"/>
              <a:alphaOff val="0"/>
            </a:schemeClr>
          </a:fillRef>
          <a:effectRef idx="0">
            <a:schemeClr val="accent5">
              <a:shade val="50000"/>
              <a:hueOff val="186177"/>
              <a:satOff val="14499"/>
              <a:lumOff val="287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642" tIns="107642" rIns="1822477" bIns="107642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>
                <a:latin typeface="Open Sans"/>
                <a:ea typeface="Open Sans"/>
                <a:cs typeface="Open Sans"/>
              </a:rPr>
              <a:t>Peers were rated using the CM </a:t>
            </a:r>
            <a:r>
              <a:rPr lang="en-US" sz="2800" b="1">
                <a:latin typeface="Open Sans"/>
                <a:ea typeface="Open Sans"/>
                <a:cs typeface="Open Sans"/>
              </a:rPr>
              <a:t>Competence</a:t>
            </a:r>
            <a:r>
              <a:rPr lang="en-US" sz="2800" b="1" kern="1200">
                <a:latin typeface="Open Sans"/>
                <a:ea typeface="Open Sans"/>
                <a:cs typeface="Open Sans"/>
              </a:rPr>
              <a:t> Scale (CMCS):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>
                <a:latin typeface="Open Sans"/>
                <a:ea typeface="Open Sans"/>
                <a:cs typeface="Open Sans"/>
              </a:rPr>
              <a:t>25 peers (54%) adequately demonstrated all 6 skills on the 1st attempt 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>
                <a:latin typeface="Open Sans"/>
                <a:ea typeface="Open Sans"/>
                <a:cs typeface="Open Sans"/>
              </a:rPr>
              <a:t>21 peers (46%) required a 'replay' of a specific skill 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6920921-B949-D3BF-5C1C-6A143899BDD7}"/>
              </a:ext>
            </a:extLst>
          </p:cNvPr>
          <p:cNvSpPr/>
          <p:nvPr/>
        </p:nvSpPr>
        <p:spPr>
          <a:xfrm>
            <a:off x="4648200" y="6864163"/>
            <a:ext cx="12995504" cy="1856877"/>
          </a:xfrm>
          <a:custGeom>
            <a:avLst/>
            <a:gdLst>
              <a:gd name="connsiteX0" fmla="*/ 0 w 8533103"/>
              <a:gd name="connsiteY0" fmla="*/ 133366 h 1333662"/>
              <a:gd name="connsiteX1" fmla="*/ 133366 w 8533103"/>
              <a:gd name="connsiteY1" fmla="*/ 0 h 1333662"/>
              <a:gd name="connsiteX2" fmla="*/ 8399737 w 8533103"/>
              <a:gd name="connsiteY2" fmla="*/ 0 h 1333662"/>
              <a:gd name="connsiteX3" fmla="*/ 8533103 w 8533103"/>
              <a:gd name="connsiteY3" fmla="*/ 133366 h 1333662"/>
              <a:gd name="connsiteX4" fmla="*/ 8533103 w 8533103"/>
              <a:gd name="connsiteY4" fmla="*/ 1200296 h 1333662"/>
              <a:gd name="connsiteX5" fmla="*/ 8399737 w 8533103"/>
              <a:gd name="connsiteY5" fmla="*/ 1333662 h 1333662"/>
              <a:gd name="connsiteX6" fmla="*/ 133366 w 8533103"/>
              <a:gd name="connsiteY6" fmla="*/ 1333662 h 1333662"/>
              <a:gd name="connsiteX7" fmla="*/ 0 w 8533103"/>
              <a:gd name="connsiteY7" fmla="*/ 1200296 h 1333662"/>
              <a:gd name="connsiteX8" fmla="*/ 0 w 8533103"/>
              <a:gd name="connsiteY8" fmla="*/ 133366 h 133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33103" h="1333662">
                <a:moveTo>
                  <a:pt x="0" y="133366"/>
                </a:moveTo>
                <a:cubicBezTo>
                  <a:pt x="0" y="59710"/>
                  <a:pt x="59710" y="0"/>
                  <a:pt x="133366" y="0"/>
                </a:cubicBezTo>
                <a:lnTo>
                  <a:pt x="8399737" y="0"/>
                </a:lnTo>
                <a:cubicBezTo>
                  <a:pt x="8473393" y="0"/>
                  <a:pt x="8533103" y="59710"/>
                  <a:pt x="8533103" y="133366"/>
                </a:cubicBezTo>
                <a:lnTo>
                  <a:pt x="8533103" y="1200296"/>
                </a:lnTo>
                <a:cubicBezTo>
                  <a:pt x="8533103" y="1273952"/>
                  <a:pt x="8473393" y="1333662"/>
                  <a:pt x="8399737" y="1333662"/>
                </a:cubicBezTo>
                <a:lnTo>
                  <a:pt x="133366" y="1333662"/>
                </a:lnTo>
                <a:cubicBezTo>
                  <a:pt x="59710" y="1333662"/>
                  <a:pt x="0" y="1273952"/>
                  <a:pt x="0" y="1200296"/>
                </a:cubicBezTo>
                <a:lnTo>
                  <a:pt x="0" y="13336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50000"/>
              <a:hueOff val="186177"/>
              <a:satOff val="14499"/>
              <a:lumOff val="287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642" tIns="107642" rIns="1727443" bIns="107642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peers met rating of 4 ‘adequate’ for each skill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 CMCS score was 28.6 on the 1</a:t>
            </a:r>
            <a:r>
              <a:rPr lang="en-US" sz="2400" kern="1200" baseline="30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2400" kern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attempt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 CMCS score was 29.7 on the 2</a:t>
            </a:r>
            <a:r>
              <a:rPr lang="en-US" sz="2400" kern="1200" baseline="30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lang="en-US" sz="2400" kern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attempt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972952E-C011-EC2D-301A-4DE6D0943682}"/>
              </a:ext>
            </a:extLst>
          </p:cNvPr>
          <p:cNvSpPr/>
          <p:nvPr/>
        </p:nvSpPr>
        <p:spPr>
          <a:xfrm>
            <a:off x="13280826" y="3321818"/>
            <a:ext cx="1298987" cy="1212082"/>
          </a:xfrm>
          <a:custGeom>
            <a:avLst/>
            <a:gdLst>
              <a:gd name="connsiteX0" fmla="*/ 0 w 866880"/>
              <a:gd name="connsiteY0" fmla="*/ 476784 h 866880"/>
              <a:gd name="connsiteX1" fmla="*/ 195048 w 866880"/>
              <a:gd name="connsiteY1" fmla="*/ 476784 h 866880"/>
              <a:gd name="connsiteX2" fmla="*/ 195048 w 866880"/>
              <a:gd name="connsiteY2" fmla="*/ 0 h 866880"/>
              <a:gd name="connsiteX3" fmla="*/ 671832 w 866880"/>
              <a:gd name="connsiteY3" fmla="*/ 0 h 866880"/>
              <a:gd name="connsiteX4" fmla="*/ 671832 w 866880"/>
              <a:gd name="connsiteY4" fmla="*/ 476784 h 866880"/>
              <a:gd name="connsiteX5" fmla="*/ 866880 w 866880"/>
              <a:gd name="connsiteY5" fmla="*/ 476784 h 866880"/>
              <a:gd name="connsiteX6" fmla="*/ 433440 w 866880"/>
              <a:gd name="connsiteY6" fmla="*/ 866880 h 866880"/>
              <a:gd name="connsiteX7" fmla="*/ 0 w 866880"/>
              <a:gd name="connsiteY7" fmla="*/ 476784 h 86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880" h="866880">
                <a:moveTo>
                  <a:pt x="0" y="476784"/>
                </a:moveTo>
                <a:lnTo>
                  <a:pt x="195048" y="476784"/>
                </a:lnTo>
                <a:lnTo>
                  <a:pt x="195048" y="0"/>
                </a:lnTo>
                <a:lnTo>
                  <a:pt x="671832" y="0"/>
                </a:lnTo>
                <a:lnTo>
                  <a:pt x="671832" y="476784"/>
                </a:lnTo>
                <a:lnTo>
                  <a:pt x="866880" y="476784"/>
                </a:lnTo>
                <a:lnTo>
                  <a:pt x="433440" y="866880"/>
                </a:lnTo>
                <a:lnTo>
                  <a:pt x="0" y="476784"/>
                </a:lnTo>
                <a:close/>
              </a:path>
            </a:pathLst>
          </a:custGeom>
        </p:spPr>
        <p:style>
          <a:lnRef idx="2"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0768" tIns="45720" rIns="240768" bIns="260273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CCF0FA42-D041-817C-5743-6A91976AE1EE}"/>
              </a:ext>
            </a:extLst>
          </p:cNvPr>
          <p:cNvSpPr/>
          <p:nvPr/>
        </p:nvSpPr>
        <p:spPr>
          <a:xfrm>
            <a:off x="14924265" y="5967320"/>
            <a:ext cx="1280956" cy="1281878"/>
          </a:xfrm>
          <a:custGeom>
            <a:avLst/>
            <a:gdLst>
              <a:gd name="connsiteX0" fmla="*/ 0 w 866880"/>
              <a:gd name="connsiteY0" fmla="*/ 476784 h 866880"/>
              <a:gd name="connsiteX1" fmla="*/ 195048 w 866880"/>
              <a:gd name="connsiteY1" fmla="*/ 476784 h 866880"/>
              <a:gd name="connsiteX2" fmla="*/ 195048 w 866880"/>
              <a:gd name="connsiteY2" fmla="*/ 0 h 866880"/>
              <a:gd name="connsiteX3" fmla="*/ 671832 w 866880"/>
              <a:gd name="connsiteY3" fmla="*/ 0 h 866880"/>
              <a:gd name="connsiteX4" fmla="*/ 671832 w 866880"/>
              <a:gd name="connsiteY4" fmla="*/ 476784 h 866880"/>
              <a:gd name="connsiteX5" fmla="*/ 866880 w 866880"/>
              <a:gd name="connsiteY5" fmla="*/ 476784 h 866880"/>
              <a:gd name="connsiteX6" fmla="*/ 433440 w 866880"/>
              <a:gd name="connsiteY6" fmla="*/ 866880 h 866880"/>
              <a:gd name="connsiteX7" fmla="*/ 0 w 866880"/>
              <a:gd name="connsiteY7" fmla="*/ 476784 h 86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880" h="866880">
                <a:moveTo>
                  <a:pt x="0" y="476784"/>
                </a:moveTo>
                <a:lnTo>
                  <a:pt x="195048" y="476784"/>
                </a:lnTo>
                <a:lnTo>
                  <a:pt x="195048" y="0"/>
                </a:lnTo>
                <a:lnTo>
                  <a:pt x="671832" y="0"/>
                </a:lnTo>
                <a:lnTo>
                  <a:pt x="671832" y="476784"/>
                </a:lnTo>
                <a:lnTo>
                  <a:pt x="866880" y="476784"/>
                </a:lnTo>
                <a:lnTo>
                  <a:pt x="433440" y="866880"/>
                </a:lnTo>
                <a:lnTo>
                  <a:pt x="0" y="476784"/>
                </a:lnTo>
                <a:close/>
              </a:path>
            </a:pathLst>
          </a:custGeom>
        </p:spPr>
        <p:style>
          <a:lnRef idx="2"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0768" tIns="45720" rIns="240768" bIns="260273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4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43" y="6864229"/>
            <a:ext cx="18288000" cy="3422771"/>
            <a:chOff x="0" y="0"/>
            <a:chExt cx="4816593" cy="901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901471"/>
            </a:xfrm>
            <a:custGeom>
              <a:avLst/>
              <a:gdLst/>
              <a:ahLst/>
              <a:cxnLst/>
              <a:rect l="l" t="t" r="r" b="b"/>
              <a:pathLst>
                <a:path w="4816592" h="901471">
                  <a:moveTo>
                    <a:pt x="0" y="0"/>
                  </a:moveTo>
                  <a:lnTo>
                    <a:pt x="4816592" y="0"/>
                  </a:lnTo>
                  <a:lnTo>
                    <a:pt x="4816592" y="901471"/>
                  </a:lnTo>
                  <a:lnTo>
                    <a:pt x="0" y="901471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949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9945" y="3009900"/>
            <a:ext cx="5433248" cy="5576720"/>
            <a:chOff x="0" y="0"/>
            <a:chExt cx="812800" cy="10175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017520"/>
            </a:xfrm>
            <a:custGeom>
              <a:avLst/>
              <a:gdLst/>
              <a:ahLst/>
              <a:cxnLst/>
              <a:rect l="l" t="t" r="r" b="b"/>
              <a:pathLst>
                <a:path w="812800" h="1017520">
                  <a:moveTo>
                    <a:pt x="126817" y="0"/>
                  </a:moveTo>
                  <a:lnTo>
                    <a:pt x="685982" y="0"/>
                  </a:lnTo>
                  <a:cubicBezTo>
                    <a:pt x="719617" y="0"/>
                    <a:pt x="751873" y="13361"/>
                    <a:pt x="775656" y="37144"/>
                  </a:cubicBezTo>
                  <a:cubicBezTo>
                    <a:pt x="799439" y="60927"/>
                    <a:pt x="812800" y="93183"/>
                    <a:pt x="812800" y="126817"/>
                  </a:cubicBezTo>
                  <a:lnTo>
                    <a:pt x="812800" y="890703"/>
                  </a:lnTo>
                  <a:cubicBezTo>
                    <a:pt x="812800" y="924337"/>
                    <a:pt x="799439" y="956593"/>
                    <a:pt x="775656" y="980376"/>
                  </a:cubicBezTo>
                  <a:cubicBezTo>
                    <a:pt x="751873" y="1004159"/>
                    <a:pt x="719617" y="1017520"/>
                    <a:pt x="685982" y="1017520"/>
                  </a:cubicBezTo>
                  <a:lnTo>
                    <a:pt x="126817" y="1017520"/>
                  </a:lnTo>
                  <a:cubicBezTo>
                    <a:pt x="93183" y="1017520"/>
                    <a:pt x="60927" y="1004159"/>
                    <a:pt x="37144" y="980376"/>
                  </a:cubicBezTo>
                  <a:cubicBezTo>
                    <a:pt x="13361" y="956593"/>
                    <a:pt x="0" y="924337"/>
                    <a:pt x="0" y="890703"/>
                  </a:cubicBezTo>
                  <a:lnTo>
                    <a:pt x="0" y="126817"/>
                  </a:lnTo>
                  <a:cubicBezTo>
                    <a:pt x="0" y="93183"/>
                    <a:pt x="13361" y="60927"/>
                    <a:pt x="37144" y="37144"/>
                  </a:cubicBezTo>
                  <a:cubicBezTo>
                    <a:pt x="60927" y="13361"/>
                    <a:pt x="93183" y="0"/>
                    <a:pt x="126817" y="0"/>
                  </a:cubicBezTo>
                  <a:close/>
                </a:path>
              </a:pathLst>
            </a:custGeom>
            <a:solidFill>
              <a:srgbClr val="EAE4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1055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427376" y="3009900"/>
            <a:ext cx="5433248" cy="5576720"/>
            <a:chOff x="0" y="0"/>
            <a:chExt cx="812800" cy="101752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1017520"/>
            </a:xfrm>
            <a:custGeom>
              <a:avLst/>
              <a:gdLst/>
              <a:ahLst/>
              <a:cxnLst/>
              <a:rect l="l" t="t" r="r" b="b"/>
              <a:pathLst>
                <a:path w="812800" h="1017520">
                  <a:moveTo>
                    <a:pt x="126817" y="0"/>
                  </a:moveTo>
                  <a:lnTo>
                    <a:pt x="685982" y="0"/>
                  </a:lnTo>
                  <a:cubicBezTo>
                    <a:pt x="719617" y="0"/>
                    <a:pt x="751873" y="13361"/>
                    <a:pt x="775656" y="37144"/>
                  </a:cubicBezTo>
                  <a:cubicBezTo>
                    <a:pt x="799439" y="60927"/>
                    <a:pt x="812800" y="93183"/>
                    <a:pt x="812800" y="126817"/>
                  </a:cubicBezTo>
                  <a:lnTo>
                    <a:pt x="812800" y="890703"/>
                  </a:lnTo>
                  <a:cubicBezTo>
                    <a:pt x="812800" y="924337"/>
                    <a:pt x="799439" y="956593"/>
                    <a:pt x="775656" y="980376"/>
                  </a:cubicBezTo>
                  <a:cubicBezTo>
                    <a:pt x="751873" y="1004159"/>
                    <a:pt x="719617" y="1017520"/>
                    <a:pt x="685982" y="1017520"/>
                  </a:cubicBezTo>
                  <a:lnTo>
                    <a:pt x="126817" y="1017520"/>
                  </a:lnTo>
                  <a:cubicBezTo>
                    <a:pt x="93183" y="1017520"/>
                    <a:pt x="60927" y="1004159"/>
                    <a:pt x="37144" y="980376"/>
                  </a:cubicBezTo>
                  <a:cubicBezTo>
                    <a:pt x="13361" y="956593"/>
                    <a:pt x="0" y="924337"/>
                    <a:pt x="0" y="890703"/>
                  </a:cubicBezTo>
                  <a:lnTo>
                    <a:pt x="0" y="126817"/>
                  </a:lnTo>
                  <a:cubicBezTo>
                    <a:pt x="0" y="93183"/>
                    <a:pt x="13361" y="60927"/>
                    <a:pt x="37144" y="37144"/>
                  </a:cubicBezTo>
                  <a:cubicBezTo>
                    <a:pt x="60927" y="13361"/>
                    <a:pt x="93183" y="0"/>
                    <a:pt x="126817" y="0"/>
                  </a:cubicBez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12800" cy="1055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2013024" y="3009900"/>
            <a:ext cx="5433248" cy="5576720"/>
            <a:chOff x="0" y="0"/>
            <a:chExt cx="812800" cy="101752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1017520"/>
            </a:xfrm>
            <a:custGeom>
              <a:avLst/>
              <a:gdLst/>
              <a:ahLst/>
              <a:cxnLst/>
              <a:rect l="l" t="t" r="r" b="b"/>
              <a:pathLst>
                <a:path w="812800" h="1017520">
                  <a:moveTo>
                    <a:pt x="126817" y="0"/>
                  </a:moveTo>
                  <a:lnTo>
                    <a:pt x="685982" y="0"/>
                  </a:lnTo>
                  <a:cubicBezTo>
                    <a:pt x="719617" y="0"/>
                    <a:pt x="751873" y="13361"/>
                    <a:pt x="775656" y="37144"/>
                  </a:cubicBezTo>
                  <a:cubicBezTo>
                    <a:pt x="799439" y="60927"/>
                    <a:pt x="812800" y="93183"/>
                    <a:pt x="812800" y="126817"/>
                  </a:cubicBezTo>
                  <a:lnTo>
                    <a:pt x="812800" y="890703"/>
                  </a:lnTo>
                  <a:cubicBezTo>
                    <a:pt x="812800" y="924337"/>
                    <a:pt x="799439" y="956593"/>
                    <a:pt x="775656" y="980376"/>
                  </a:cubicBezTo>
                  <a:cubicBezTo>
                    <a:pt x="751873" y="1004159"/>
                    <a:pt x="719617" y="1017520"/>
                    <a:pt x="685982" y="1017520"/>
                  </a:cubicBezTo>
                  <a:lnTo>
                    <a:pt x="126817" y="1017520"/>
                  </a:lnTo>
                  <a:cubicBezTo>
                    <a:pt x="93183" y="1017520"/>
                    <a:pt x="60927" y="1004159"/>
                    <a:pt x="37144" y="980376"/>
                  </a:cubicBezTo>
                  <a:cubicBezTo>
                    <a:pt x="13361" y="956593"/>
                    <a:pt x="0" y="924337"/>
                    <a:pt x="0" y="890703"/>
                  </a:cubicBezTo>
                  <a:lnTo>
                    <a:pt x="0" y="126817"/>
                  </a:lnTo>
                  <a:cubicBezTo>
                    <a:pt x="0" y="93183"/>
                    <a:pt x="13361" y="60927"/>
                    <a:pt x="37144" y="37144"/>
                  </a:cubicBezTo>
                  <a:cubicBezTo>
                    <a:pt x="60927" y="13361"/>
                    <a:pt x="93183" y="0"/>
                    <a:pt x="126817" y="0"/>
                  </a:cubicBezTo>
                  <a:close/>
                </a:path>
              </a:pathLst>
            </a:custGeom>
            <a:solidFill>
              <a:srgbClr val="EAE4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812800" cy="1055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0" y="457494"/>
            <a:ext cx="18288000" cy="1495425"/>
            <a:chOff x="0" y="0"/>
            <a:chExt cx="4816593" cy="393857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4816592" cy="393857"/>
            </a:xfrm>
            <a:custGeom>
              <a:avLst/>
              <a:gdLst/>
              <a:ahLst/>
              <a:cxnLst/>
              <a:rect l="l" t="t" r="r" b="b"/>
              <a:pathLst>
                <a:path w="4816592" h="393857">
                  <a:moveTo>
                    <a:pt x="0" y="0"/>
                  </a:moveTo>
                  <a:lnTo>
                    <a:pt x="4816592" y="0"/>
                  </a:lnTo>
                  <a:lnTo>
                    <a:pt x="4816592" y="393857"/>
                  </a:lnTo>
                  <a:lnTo>
                    <a:pt x="0" y="393857"/>
                  </a:ln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4816593" cy="441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12668485" y="3872286"/>
            <a:ext cx="4118431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/>
            <a:r>
              <a:rPr lang="en-US" sz="3200" b="1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 large, multisite sample of peers demonstrated skillful CM delivery, which may inform updates to federal recommendations.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39945" y="765151"/>
            <a:ext cx="8147912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720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Conclusions</a:t>
            </a:r>
          </a:p>
        </p:txBody>
      </p:sp>
      <p:sp>
        <p:nvSpPr>
          <p:cNvPr id="77" name="TextBox 70">
            <a:extLst>
              <a:ext uri="{FF2B5EF4-FFF2-40B4-BE49-F238E27FC236}">
                <a16:creationId xmlns:a16="http://schemas.microsoft.com/office/drawing/2014/main" id="{2EBE3495-03E2-E3BC-20C6-237F746BF2F7}"/>
              </a:ext>
            </a:extLst>
          </p:cNvPr>
          <p:cNvSpPr txBox="1"/>
          <p:nvPr/>
        </p:nvSpPr>
        <p:spPr>
          <a:xfrm>
            <a:off x="1467217" y="3798737"/>
            <a:ext cx="4118431" cy="393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/>
            <a:r>
              <a:rPr lang="en-US" sz="3200" b="1">
                <a:latin typeface="Open Sans Medium"/>
                <a:ea typeface="Open Sans Medium"/>
                <a:cs typeface="Open Sans Medium"/>
                <a:sym typeface="Open Sans Medium"/>
              </a:rPr>
              <a:t>Using a CBPR approach, the PEER-CM study was designed to incentivize peer engagement and self-identified harm reduction goals. </a:t>
            </a:r>
          </a:p>
        </p:txBody>
      </p:sp>
      <p:sp>
        <p:nvSpPr>
          <p:cNvPr id="79" name="TextBox 70">
            <a:extLst>
              <a:ext uri="{FF2B5EF4-FFF2-40B4-BE49-F238E27FC236}">
                <a16:creationId xmlns:a16="http://schemas.microsoft.com/office/drawing/2014/main" id="{58640EAE-5C7A-5ED2-2B64-747A6DA14DD2}"/>
              </a:ext>
            </a:extLst>
          </p:cNvPr>
          <p:cNvSpPr txBox="1"/>
          <p:nvPr/>
        </p:nvSpPr>
        <p:spPr>
          <a:xfrm>
            <a:off x="7084782" y="3872285"/>
            <a:ext cx="4118431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/>
            <a:r>
              <a:rPr lang="en-US" sz="3200" b="1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PEER-CM is among the first trials to use peer-delivered CM in non-treatment settings for stimulant use harm reduction.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B0343-66C1-159A-440D-67C0992A8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D45966C1-2F68-57EC-7371-E2DBDBF14722}"/>
              </a:ext>
            </a:extLst>
          </p:cNvPr>
          <p:cNvGrpSpPr/>
          <p:nvPr/>
        </p:nvGrpSpPr>
        <p:grpSpPr>
          <a:xfrm>
            <a:off x="7932138" y="563155"/>
            <a:ext cx="10355862" cy="1760945"/>
            <a:chOff x="0" y="0"/>
            <a:chExt cx="2575047" cy="39385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9787C04-4589-EA9F-FC58-26D40CF646D3}"/>
                </a:ext>
              </a:extLst>
            </p:cNvPr>
            <p:cNvSpPr/>
            <p:nvPr/>
          </p:nvSpPr>
          <p:spPr>
            <a:xfrm>
              <a:off x="0" y="0"/>
              <a:ext cx="2575047" cy="393857"/>
            </a:xfrm>
            <a:custGeom>
              <a:avLst/>
              <a:gdLst/>
              <a:ahLst/>
              <a:cxnLst/>
              <a:rect l="l" t="t" r="r" b="b"/>
              <a:pathLst>
                <a:path w="2575047" h="393857">
                  <a:moveTo>
                    <a:pt x="0" y="0"/>
                  </a:moveTo>
                  <a:lnTo>
                    <a:pt x="2575047" y="0"/>
                  </a:lnTo>
                  <a:lnTo>
                    <a:pt x="2575047" y="393857"/>
                  </a:lnTo>
                  <a:lnTo>
                    <a:pt x="0" y="393857"/>
                  </a:ln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326DED5-A9AD-9FE0-E329-4F7F8CC5CFC7}"/>
                </a:ext>
              </a:extLst>
            </p:cNvPr>
            <p:cNvSpPr txBox="1"/>
            <p:nvPr/>
          </p:nvSpPr>
          <p:spPr>
            <a:xfrm>
              <a:off x="0" y="-47625"/>
              <a:ext cx="2575047" cy="441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77F1F571-9A4B-9214-71B5-9CEAD244E1CA}"/>
              </a:ext>
            </a:extLst>
          </p:cNvPr>
          <p:cNvGrpSpPr/>
          <p:nvPr/>
        </p:nvGrpSpPr>
        <p:grpSpPr>
          <a:xfrm>
            <a:off x="15516967" y="7065996"/>
            <a:ext cx="4384608" cy="4384608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6A84460-F30C-7CE0-1438-BA7446B126D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515292E-3877-8CDF-1C33-F6082698CB8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3B871CE6-289D-6F9B-0510-F404679FC52F}"/>
              </a:ext>
            </a:extLst>
          </p:cNvPr>
          <p:cNvSpPr txBox="1"/>
          <p:nvPr/>
        </p:nvSpPr>
        <p:spPr>
          <a:xfrm>
            <a:off x="839945" y="562269"/>
            <a:ext cx="7670922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6600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Limitations and future direction</a:t>
            </a:r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id="{C9F87473-408F-2F99-DFD7-5C402B395302}"/>
              </a:ext>
            </a:extLst>
          </p:cNvPr>
          <p:cNvSpPr txBox="1"/>
          <p:nvPr/>
        </p:nvSpPr>
        <p:spPr>
          <a:xfrm>
            <a:off x="839945" y="3221004"/>
            <a:ext cx="16421100" cy="504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Our CBPR process included multiple peer-led organizations, but did not include people actively using drugs. </a:t>
            </a:r>
          </a:p>
          <a:p>
            <a:pPr marL="457200" indent="-457200" algn="l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Skills-focused performances with a standardized patient are not an exact reflection of real-world practice.</a:t>
            </a:r>
          </a:p>
          <a:p>
            <a:pPr algn="l">
              <a:spcAft>
                <a:spcPts val="1200"/>
              </a:spcAft>
            </a:pPr>
            <a:endParaRPr lang="en-US" sz="32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Inter Bold"/>
            </a:endParaRPr>
          </a:p>
          <a:p>
            <a:pPr marL="457200" indent="-457200" algn="l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Results of the PEER-CM study will demonstrate the impact of this novel peer-delivered CM program on overdose and engagement in treatment services.</a:t>
            </a:r>
          </a:p>
          <a:p>
            <a:pPr marL="457200" indent="-457200" algn="l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Future studies using CM to incentivize harm reduction strategies has the potential to improve engagement in the face of rising stimulant use.</a:t>
            </a:r>
          </a:p>
        </p:txBody>
      </p:sp>
    </p:spTree>
    <p:extLst>
      <p:ext uri="{BB962C8B-B14F-4D97-AF65-F5344CB8AC3E}">
        <p14:creationId xmlns:p14="http://schemas.microsoft.com/office/powerpoint/2010/main" val="1993261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02759" y="6802807"/>
            <a:ext cx="5402508" cy="54025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074658" y="8563446"/>
            <a:ext cx="16138684" cy="0"/>
          </a:xfrm>
          <a:prstGeom prst="line">
            <a:avLst/>
          </a:prstGeom>
          <a:ln w="38100" cap="flat">
            <a:solidFill>
              <a:srgbClr val="1772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8879390" y="-1562100"/>
            <a:ext cx="7995441" cy="776321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34700" y="2469917"/>
            <a:ext cx="447675" cy="44767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29736" y="-201670"/>
            <a:ext cx="14166687" cy="2498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73"/>
              </a:lnSpc>
            </a:pPr>
            <a:r>
              <a:rPr lang="en-US" sz="10800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THANK YOU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02423" y="2391676"/>
            <a:ext cx="8069342" cy="96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</a:pPr>
            <a:r>
              <a:rPr lang="en-US" sz="2799" b="1" spc="207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Linda Peng, MD </a:t>
            </a:r>
            <a:r>
              <a:rPr lang="en-US" sz="2799" b="1" spc="207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  <a:hlinkClick r:id="rId3"/>
              </a:rPr>
              <a:t>pengli@ohsu.edu</a:t>
            </a:r>
            <a:endParaRPr lang="en-US" sz="2799" b="1" spc="207">
              <a:solidFill>
                <a:srgbClr val="000000"/>
              </a:solidFill>
              <a:latin typeface="Open Sans Semi-Bold"/>
              <a:ea typeface="Open Sans Semi-Bold"/>
              <a:cs typeface="Open Sans Semi-Bold"/>
              <a:sym typeface="Open Sans Semi-Bold"/>
            </a:endParaRPr>
          </a:p>
          <a:p>
            <a:pPr marL="0" lvl="0" indent="0" algn="l">
              <a:lnSpc>
                <a:spcPts val="3919"/>
              </a:lnSpc>
            </a:pPr>
            <a:r>
              <a:rPr lang="en-US" sz="2799" b="1" spc="207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Erin Stack, MS </a:t>
            </a:r>
            <a:r>
              <a:rPr lang="en-US" sz="2799" b="1" spc="207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  <a:hlinkClick r:id="rId4"/>
              </a:rPr>
              <a:t>estack@comagine.org</a:t>
            </a:r>
            <a:endParaRPr lang="en-US" sz="2799" b="1" spc="207">
              <a:solidFill>
                <a:srgbClr val="000000"/>
              </a:solidFill>
              <a:latin typeface="Open Sans Semi-Bold"/>
              <a:ea typeface="Open Sans Semi-Bold"/>
              <a:cs typeface="Open Sans Semi-Bold"/>
              <a:sym typeface="Open Sans Semi-Bold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27D7ED7-D965-75CA-276E-E87048BA0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3110" y="8931698"/>
            <a:ext cx="2452536" cy="792739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9E246DC0-3D61-2879-D1EE-9469DA878E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08" y="8617074"/>
            <a:ext cx="831866" cy="1421988"/>
          </a:xfrm>
          <a:prstGeom prst="rect">
            <a:avLst/>
          </a:prstGeom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1EB944E8-4089-472D-54BA-D29A80DE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84143" y="8931698"/>
            <a:ext cx="5029199" cy="95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A logo for a basketball game&#10;&#10;Description automatically generated">
            <a:extLst>
              <a:ext uri="{FF2B5EF4-FFF2-40B4-BE49-F238E27FC236}">
                <a16:creationId xmlns:a16="http://schemas.microsoft.com/office/drawing/2014/main" id="{707495FF-DCF0-6325-5B01-5CB186EE45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466" y="8801691"/>
            <a:ext cx="3628926" cy="11979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7058B5C-9BB6-C4CA-4A02-22820B4A106A}"/>
              </a:ext>
            </a:extLst>
          </p:cNvPr>
          <p:cNvSpPr txBox="1"/>
          <p:nvPr/>
        </p:nvSpPr>
        <p:spPr>
          <a:xfrm>
            <a:off x="1413168" y="5912299"/>
            <a:ext cx="15461663" cy="1690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Funders: </a:t>
            </a:r>
            <a:r>
              <a:rPr lang="en-US" sz="3200" b="0" i="0" kern="1200">
                <a:solidFill>
                  <a:schemeClr val="dk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Institute of Health’s (NIH) Helping to End Addiction Long-term (HEAL) Initiative, Substance Abuse Mental Health Services Association (SAMHSA) State Opioid Response (SOR), some Coordinated Care Organizations (CCOs)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DA4439-322E-15CB-3036-7152D02C9443}"/>
              </a:ext>
            </a:extLst>
          </p:cNvPr>
          <p:cNvSpPr txBox="1"/>
          <p:nvPr/>
        </p:nvSpPr>
        <p:spPr>
          <a:xfrm>
            <a:off x="1413168" y="4520457"/>
            <a:ext cx="15865136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>
                <a:latin typeface="Open Sans"/>
                <a:ea typeface="Open Sans"/>
                <a:cs typeface="Open Sans"/>
              </a:rPr>
              <a:t>Additional PEER-CM team</a:t>
            </a:r>
            <a:r>
              <a:rPr lang="en-US" sz="3200">
                <a:latin typeface="Open Sans"/>
                <a:ea typeface="Open Sans"/>
                <a:cs typeface="Open Sans"/>
              </a:rPr>
              <a:t>: Megan Alcantar, Devin Gregoire, Kelly Jones, Sara McCrimmon, John McIlveen, Megan Murphy, Kellie Pertl, Steering Committee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D6BA1-7F86-EE24-77E3-B903FF48C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75CD63D-32A7-A822-3FF8-6FD77F65C087}"/>
              </a:ext>
            </a:extLst>
          </p:cNvPr>
          <p:cNvGrpSpPr/>
          <p:nvPr/>
        </p:nvGrpSpPr>
        <p:grpSpPr>
          <a:xfrm>
            <a:off x="12634610" y="0"/>
            <a:ext cx="5653390" cy="10287000"/>
            <a:chOff x="0" y="0"/>
            <a:chExt cx="1488959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C38E672-436C-A22A-C6D6-91CE32C9BD9E}"/>
                </a:ext>
              </a:extLst>
            </p:cNvPr>
            <p:cNvSpPr/>
            <p:nvPr/>
          </p:nvSpPr>
          <p:spPr>
            <a:xfrm>
              <a:off x="0" y="0"/>
              <a:ext cx="1488959" cy="2709333"/>
            </a:xfrm>
            <a:custGeom>
              <a:avLst/>
              <a:gdLst/>
              <a:ahLst/>
              <a:cxnLst/>
              <a:rect l="l" t="t" r="r" b="b"/>
              <a:pathLst>
                <a:path w="1488959" h="2709333">
                  <a:moveTo>
                    <a:pt x="0" y="0"/>
                  </a:moveTo>
                  <a:lnTo>
                    <a:pt x="1488959" y="0"/>
                  </a:lnTo>
                  <a:lnTo>
                    <a:pt x="14889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2C2DE75-01F9-A098-BF35-E1A5FC668C4F}"/>
                </a:ext>
              </a:extLst>
            </p:cNvPr>
            <p:cNvSpPr txBox="1"/>
            <p:nvPr/>
          </p:nvSpPr>
          <p:spPr>
            <a:xfrm>
              <a:off x="0" y="-47625"/>
              <a:ext cx="148895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831E1626-5A27-CFAA-5B24-31FD7482C33D}"/>
              </a:ext>
            </a:extLst>
          </p:cNvPr>
          <p:cNvGrpSpPr/>
          <p:nvPr/>
        </p:nvGrpSpPr>
        <p:grpSpPr>
          <a:xfrm>
            <a:off x="883112" y="2937598"/>
            <a:ext cx="877649" cy="877649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36F7BFD-9C74-5816-FAAD-191AD6604B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061C24A-A2CE-368E-C4CB-65D27334923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>
                  <a:solidFill>
                    <a:srgbClr val="17726D"/>
                  </a:solidFill>
                  <a:latin typeface="Inter Bold"/>
                  <a:ea typeface="Inter Bold"/>
                  <a:cs typeface="Inter Bold"/>
                  <a:sym typeface="Inter Bold"/>
                </a:rPr>
                <a:t>01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B1A8039-7E39-2C5B-E489-FF38BCA6175D}"/>
              </a:ext>
            </a:extLst>
          </p:cNvPr>
          <p:cNvGrpSpPr/>
          <p:nvPr/>
        </p:nvGrpSpPr>
        <p:grpSpPr>
          <a:xfrm>
            <a:off x="843504" y="4899103"/>
            <a:ext cx="877649" cy="877649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C04611D-C35A-60BB-ED8B-46C6A14D6ED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80291067-3156-8E13-1A38-513D43DEC379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>
                  <a:solidFill>
                    <a:srgbClr val="17726D"/>
                  </a:solidFill>
                  <a:latin typeface="Inter Bold"/>
                  <a:ea typeface="Inter Bold"/>
                  <a:cs typeface="Inter Bold"/>
                  <a:sym typeface="Inter Bold"/>
                </a:rPr>
                <a:t>02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1F6037AF-D08B-D6A3-A9AB-1C56A720A2DA}"/>
              </a:ext>
            </a:extLst>
          </p:cNvPr>
          <p:cNvGrpSpPr/>
          <p:nvPr/>
        </p:nvGrpSpPr>
        <p:grpSpPr>
          <a:xfrm>
            <a:off x="895304" y="6309526"/>
            <a:ext cx="877649" cy="877649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D6BCFA4-C1F1-9823-A042-148FBAC2EF9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187D0770-8C2E-BB8C-0BCD-40564498D62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>
                  <a:solidFill>
                    <a:srgbClr val="17726D"/>
                  </a:solidFill>
                  <a:latin typeface="Inter Bold"/>
                  <a:ea typeface="Inter Bold"/>
                  <a:cs typeface="Inter Bold"/>
                  <a:sym typeface="Inter Bold"/>
                </a:rPr>
                <a:t>03</a:t>
              </a: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0B1C5238-B0AF-C5A6-615A-FFDED2C630FE}"/>
              </a:ext>
            </a:extLst>
          </p:cNvPr>
          <p:cNvGrpSpPr/>
          <p:nvPr/>
        </p:nvGrpSpPr>
        <p:grpSpPr>
          <a:xfrm>
            <a:off x="-1061650" y="8036778"/>
            <a:ext cx="3803190" cy="3803190"/>
            <a:chOff x="0" y="0"/>
            <a:chExt cx="812800" cy="8128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08B09F2-5849-E198-841A-413C64E44C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E2EC640E-0AB6-E0DD-E289-23CA650FB30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5E6D6E73-B438-620C-CCCA-DB316517D720}"/>
              </a:ext>
            </a:extLst>
          </p:cNvPr>
          <p:cNvGrpSpPr/>
          <p:nvPr/>
        </p:nvGrpSpPr>
        <p:grpSpPr>
          <a:xfrm>
            <a:off x="0" y="10094695"/>
            <a:ext cx="18264272" cy="192305"/>
            <a:chOff x="0" y="0"/>
            <a:chExt cx="4810343" cy="50648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16B1C78-405F-31E4-BDC3-DD3C45093788}"/>
                </a:ext>
              </a:extLst>
            </p:cNvPr>
            <p:cNvSpPr/>
            <p:nvPr/>
          </p:nvSpPr>
          <p:spPr>
            <a:xfrm>
              <a:off x="0" y="0"/>
              <a:ext cx="4810343" cy="50648"/>
            </a:xfrm>
            <a:custGeom>
              <a:avLst/>
              <a:gdLst/>
              <a:ahLst/>
              <a:cxnLst/>
              <a:rect l="l" t="t" r="r" b="b"/>
              <a:pathLst>
                <a:path w="4810343" h="50648">
                  <a:moveTo>
                    <a:pt x="0" y="0"/>
                  </a:moveTo>
                  <a:lnTo>
                    <a:pt x="4810343" y="0"/>
                  </a:lnTo>
                  <a:lnTo>
                    <a:pt x="4810343" y="50648"/>
                  </a:lnTo>
                  <a:lnTo>
                    <a:pt x="0" y="50648"/>
                  </a:ln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6A441252-DF90-86AB-D245-3F5A35B2828A}"/>
                </a:ext>
              </a:extLst>
            </p:cNvPr>
            <p:cNvSpPr txBox="1"/>
            <p:nvPr/>
          </p:nvSpPr>
          <p:spPr>
            <a:xfrm>
              <a:off x="0" y="-47625"/>
              <a:ext cx="4810343" cy="98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DB800AB1-45BF-91CA-DEF8-AA6EDB93C0FA}"/>
              </a:ext>
            </a:extLst>
          </p:cNvPr>
          <p:cNvSpPr txBox="1"/>
          <p:nvPr/>
        </p:nvSpPr>
        <p:spPr>
          <a:xfrm>
            <a:off x="843504" y="1238544"/>
            <a:ext cx="15411991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7200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Contingency management (CM)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957F48C4-C891-FF5A-FDE3-F60D79CD9AAF}"/>
              </a:ext>
            </a:extLst>
          </p:cNvPr>
          <p:cNvSpPr txBox="1"/>
          <p:nvPr/>
        </p:nvSpPr>
        <p:spPr>
          <a:xfrm>
            <a:off x="2073666" y="3032876"/>
            <a:ext cx="15219310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3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Contingency management (CM) </a:t>
            </a:r>
            <a:r>
              <a:rPr lang="en-US" sz="3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is an </a:t>
            </a:r>
            <a:r>
              <a:rPr lang="en-US" sz="3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evidence-based behavioral therapy </a:t>
            </a:r>
            <a:r>
              <a:rPr lang="en-US" sz="3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for substance use disorders that provides </a:t>
            </a:r>
            <a:r>
              <a:rPr lang="en-US" sz="3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tangible incentives for behavior change</a:t>
            </a:r>
            <a:r>
              <a:rPr lang="en-US" sz="3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. </a:t>
            </a:r>
          </a:p>
        </p:txBody>
      </p:sp>
      <p:sp>
        <p:nvSpPr>
          <p:cNvPr id="36" name="TextBox 27">
            <a:extLst>
              <a:ext uri="{FF2B5EF4-FFF2-40B4-BE49-F238E27FC236}">
                <a16:creationId xmlns:a16="http://schemas.microsoft.com/office/drawing/2014/main" id="{792AC148-CBDD-ED0E-B969-2BB74596AA68}"/>
              </a:ext>
            </a:extLst>
          </p:cNvPr>
          <p:cNvSpPr txBox="1"/>
          <p:nvPr/>
        </p:nvSpPr>
        <p:spPr>
          <a:xfrm>
            <a:off x="2107210" y="5094272"/>
            <a:ext cx="1521931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3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CM is the </a:t>
            </a:r>
            <a:r>
              <a:rPr lang="en-US" sz="3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most effective intervention for stimulant use disorder.</a:t>
            </a:r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id="{BB13D7C2-B791-0497-B531-098A14EB0801}"/>
              </a:ext>
            </a:extLst>
          </p:cNvPr>
          <p:cNvSpPr txBox="1"/>
          <p:nvPr/>
        </p:nvSpPr>
        <p:spPr>
          <a:xfrm>
            <a:off x="2073666" y="6238199"/>
            <a:ext cx="15219310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3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CM is not well-studied within harm reduction frameworks but has the potential to </a:t>
            </a:r>
            <a:r>
              <a:rPr lang="en-US" sz="3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engage people who use stimulants in harm reduction goals</a:t>
            </a:r>
            <a:r>
              <a:rPr lang="en-US" sz="3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, especially when delivered by </a:t>
            </a:r>
            <a:r>
              <a:rPr lang="en-US" sz="3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peer recovery support specialists (peers)</a:t>
            </a:r>
            <a:r>
              <a:rPr lang="en-US" sz="3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3615D2-7E9B-F6B6-9ED3-D6B0F0CFAD77}"/>
              </a:ext>
            </a:extLst>
          </p:cNvPr>
          <p:cNvSpPr txBox="1"/>
          <p:nvPr/>
        </p:nvSpPr>
        <p:spPr>
          <a:xfrm>
            <a:off x="12559467" y="9185265"/>
            <a:ext cx="5717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De Crescenzo F. </a:t>
            </a:r>
            <a:r>
              <a:rPr lang="en-US" sz="2000" i="1" err="1"/>
              <a:t>PLoS</a:t>
            </a:r>
            <a:r>
              <a:rPr lang="en-US" sz="2000" i="1"/>
              <a:t> Med</a:t>
            </a:r>
            <a:r>
              <a:rPr lang="en-US" sz="2000"/>
              <a:t>. 2018;15(12):e1002715. </a:t>
            </a:r>
          </a:p>
          <a:p>
            <a:r>
              <a:rPr lang="en-US" sz="2000"/>
              <a:t>Khazanov GK. </a:t>
            </a:r>
            <a:r>
              <a:rPr lang="en-US" sz="2000" i="1"/>
              <a:t>Addiction</a:t>
            </a:r>
            <a:r>
              <a:rPr lang="en-US" sz="2000"/>
              <a:t>. </a:t>
            </a:r>
            <a:r>
              <a:rPr lang="en-US" sz="2000" b="0" i="0">
                <a:effectLst/>
                <a:latin typeface="system-ui"/>
              </a:rPr>
              <a:t>2024 Sep;119(9):1505-1514.</a:t>
            </a:r>
            <a:br>
              <a:rPr lang="en-US" sz="2000"/>
            </a:b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9590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17F1D-7F02-2E1D-0831-4119A772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3682E15-0955-73D7-6EBF-8B1C9A480489}"/>
              </a:ext>
            </a:extLst>
          </p:cNvPr>
          <p:cNvGrpSpPr/>
          <p:nvPr/>
        </p:nvGrpSpPr>
        <p:grpSpPr>
          <a:xfrm>
            <a:off x="0" y="457494"/>
            <a:ext cx="18288000" cy="1495425"/>
            <a:chOff x="0" y="0"/>
            <a:chExt cx="4816593" cy="39385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4702099-BD4A-E54D-D6B5-662101C43EF0}"/>
                </a:ext>
              </a:extLst>
            </p:cNvPr>
            <p:cNvSpPr/>
            <p:nvPr/>
          </p:nvSpPr>
          <p:spPr>
            <a:xfrm>
              <a:off x="0" y="0"/>
              <a:ext cx="4816592" cy="393857"/>
            </a:xfrm>
            <a:custGeom>
              <a:avLst/>
              <a:gdLst/>
              <a:ahLst/>
              <a:cxnLst/>
              <a:rect l="l" t="t" r="r" b="b"/>
              <a:pathLst>
                <a:path w="4816592" h="393857">
                  <a:moveTo>
                    <a:pt x="0" y="0"/>
                  </a:moveTo>
                  <a:lnTo>
                    <a:pt x="4816592" y="0"/>
                  </a:lnTo>
                  <a:lnTo>
                    <a:pt x="4816592" y="393857"/>
                  </a:lnTo>
                  <a:lnTo>
                    <a:pt x="0" y="393857"/>
                  </a:ln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04C8565-CBC8-273B-2101-1ECFF7CB4899}"/>
                </a:ext>
              </a:extLst>
            </p:cNvPr>
            <p:cNvSpPr txBox="1"/>
            <p:nvPr/>
          </p:nvSpPr>
          <p:spPr>
            <a:xfrm>
              <a:off x="0" y="-47625"/>
              <a:ext cx="4816593" cy="441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6B808F89-C169-CEF9-DEAB-5065823767CD}"/>
              </a:ext>
            </a:extLst>
          </p:cNvPr>
          <p:cNvSpPr txBox="1"/>
          <p:nvPr/>
        </p:nvSpPr>
        <p:spPr>
          <a:xfrm>
            <a:off x="836896" y="792349"/>
            <a:ext cx="12647455" cy="979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720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 Recent Federal Report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4E7CF82-123F-25FD-998E-67324CAC1B3B}"/>
              </a:ext>
            </a:extLst>
          </p:cNvPr>
          <p:cNvSpPr txBox="1"/>
          <p:nvPr/>
        </p:nvSpPr>
        <p:spPr>
          <a:xfrm>
            <a:off x="1447800" y="4246287"/>
            <a:ext cx="8901106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0" i="0" u="none" strike="noStrike" baseline="0">
                <a:solidFill>
                  <a:srgbClr val="000000"/>
                </a:solidFill>
                <a:latin typeface="Public Sans Thin" panose="020B0604020202020204" charset="0"/>
              </a:rPr>
              <a:t>“CM is not typically delivered by peer support specialists, because it falls outside their traditional scope of activities.</a:t>
            </a:r>
          </a:p>
          <a:p>
            <a:endParaRPr lang="en-US" sz="3600">
              <a:solidFill>
                <a:srgbClr val="000000"/>
              </a:solidFill>
              <a:latin typeface="Public Sans Thin" panose="020B0604020202020204" charset="0"/>
            </a:endParaRPr>
          </a:p>
          <a:p>
            <a:r>
              <a:rPr lang="en-US" sz="3600" b="1" i="1" u="none" strike="noStrike" baseline="0">
                <a:solidFill>
                  <a:srgbClr val="000000"/>
                </a:solidFill>
                <a:latin typeface="Public Sans Thin" panose="020B0604020202020204" charset="0"/>
              </a:rPr>
              <a:t>At this time, it is not recommended that peer support specialists be permitted to deliver CM.”   </a:t>
            </a:r>
            <a:endParaRPr lang="en-US" sz="3600" b="1" i="1">
              <a:latin typeface="Public Sans Thin" panose="020B0604020202020204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DC51E43-4930-56BD-F4C1-4B6FD1114C51}"/>
              </a:ext>
            </a:extLst>
          </p:cNvPr>
          <p:cNvGrpSpPr/>
          <p:nvPr/>
        </p:nvGrpSpPr>
        <p:grpSpPr>
          <a:xfrm>
            <a:off x="15357705" y="7637029"/>
            <a:ext cx="4136867" cy="4136867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ACB9367-3A25-DCBB-B475-1C1C3C90B6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FBE79A23-D47D-92AE-3EBC-0F42400C5A49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197DF59D-B2D3-92BA-4008-7303647B086C}"/>
              </a:ext>
            </a:extLst>
          </p:cNvPr>
          <p:cNvSpPr txBox="1"/>
          <p:nvPr/>
        </p:nvSpPr>
        <p:spPr>
          <a:xfrm>
            <a:off x="836896" y="3009900"/>
            <a:ext cx="9678704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3200" b="1">
                <a:solidFill>
                  <a:srgbClr val="000000"/>
                </a:solidFill>
                <a:latin typeface="Inter Ultra-Bold"/>
                <a:ea typeface="Inter Ultra-Bold"/>
                <a:cs typeface="Inter Ultra-Bold"/>
                <a:sym typeface="Inter Ultra-Bold"/>
              </a:rPr>
              <a:t>Regarding provider eligibility to deliver CM: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09070F-FC87-7BED-EF7B-9BAB403BF7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500" t="11935" r="31089" b="5439"/>
          <a:stretch/>
        </p:blipFill>
        <p:spPr>
          <a:xfrm>
            <a:off x="11430000" y="2260576"/>
            <a:ext cx="6279381" cy="765726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6FD6D2-CA76-E9B4-8B92-05AF1EF0904E}"/>
              </a:ext>
            </a:extLst>
          </p:cNvPr>
          <p:cNvSpPr txBox="1"/>
          <p:nvPr/>
        </p:nvSpPr>
        <p:spPr>
          <a:xfrm>
            <a:off x="12192000" y="9494651"/>
            <a:ext cx="99862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U.S. Department of Health and Human Services, 2023. </a:t>
            </a:r>
            <a:br>
              <a:rPr lang="en-US" sz="2000"/>
            </a:b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7098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AE90D-A9D8-9601-B9D9-B52B5B1B9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77FD3798-13E4-10BB-3754-4AFC8B61F1D1}"/>
              </a:ext>
            </a:extLst>
          </p:cNvPr>
          <p:cNvGrpSpPr/>
          <p:nvPr/>
        </p:nvGrpSpPr>
        <p:grpSpPr>
          <a:xfrm>
            <a:off x="15516967" y="7065996"/>
            <a:ext cx="4384608" cy="4384608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7AC0744-513E-77A5-173F-4C1AC8B7BA0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01566DD-7899-E296-1434-929B0C8F42D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85726AA2-5B95-4CFA-0D1F-A8DF8AEB9014}"/>
              </a:ext>
            </a:extLst>
          </p:cNvPr>
          <p:cNvSpPr txBox="1"/>
          <p:nvPr/>
        </p:nvSpPr>
        <p:spPr>
          <a:xfrm>
            <a:off x="730608" y="944270"/>
            <a:ext cx="16990855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7200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Why should peers deliver CM?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B2E73FA0-8D10-A896-2B44-EB04E0D71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73375"/>
              </p:ext>
            </p:extLst>
          </p:nvPr>
        </p:nvGraphicFramePr>
        <p:xfrm>
          <a:off x="674883" y="2324100"/>
          <a:ext cx="16938234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27">
            <a:extLst>
              <a:ext uri="{FF2B5EF4-FFF2-40B4-BE49-F238E27FC236}">
                <a16:creationId xmlns:a16="http://schemas.microsoft.com/office/drawing/2014/main" id="{F4208AC0-3C7A-57A9-EEF5-EEDBA1EA0B19}"/>
              </a:ext>
            </a:extLst>
          </p:cNvPr>
          <p:cNvSpPr txBox="1"/>
          <p:nvPr/>
        </p:nvSpPr>
        <p:spPr>
          <a:xfrm>
            <a:off x="1066800" y="7658100"/>
            <a:ext cx="1521931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3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Inter Bold"/>
              </a:rPr>
              <a:t>Demonstrating that peers can skillfully deliver CM can support CM access.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055A05-7DBF-8933-4715-DF4C7376EED2}"/>
              </a:ext>
            </a:extLst>
          </p:cNvPr>
          <p:cNvSpPr txBox="1"/>
          <p:nvPr/>
        </p:nvSpPr>
        <p:spPr>
          <a:xfrm>
            <a:off x="13693423" y="9715500"/>
            <a:ext cx="57970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Stack E. </a:t>
            </a:r>
            <a:r>
              <a:rPr lang="en-US" sz="2000" i="1"/>
              <a:t>J Addict Med</a:t>
            </a:r>
            <a:r>
              <a:rPr lang="en-US" sz="2000"/>
              <a:t>. 2022;16(1):93-100. </a:t>
            </a:r>
            <a:br>
              <a:rPr lang="en-US" sz="2000"/>
            </a:b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3560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3A737-BFD2-F6A9-AF07-F01EB022F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103EB47-96DA-8305-A8D3-008042413E56}"/>
              </a:ext>
            </a:extLst>
          </p:cNvPr>
          <p:cNvGrpSpPr/>
          <p:nvPr/>
        </p:nvGrpSpPr>
        <p:grpSpPr>
          <a:xfrm>
            <a:off x="0" y="23738"/>
            <a:ext cx="9309161" cy="10287000"/>
            <a:chOff x="0" y="0"/>
            <a:chExt cx="2451795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C14BEA3-2A89-2DA6-EAC8-0CAA0C992063}"/>
                </a:ext>
              </a:extLst>
            </p:cNvPr>
            <p:cNvSpPr/>
            <p:nvPr/>
          </p:nvSpPr>
          <p:spPr>
            <a:xfrm>
              <a:off x="0" y="0"/>
              <a:ext cx="2451795" cy="2709333"/>
            </a:xfrm>
            <a:custGeom>
              <a:avLst/>
              <a:gdLst/>
              <a:ahLst/>
              <a:cxnLst/>
              <a:rect l="l" t="t" r="r" b="b"/>
              <a:pathLst>
                <a:path w="2451795" h="2709333">
                  <a:moveTo>
                    <a:pt x="0" y="0"/>
                  </a:moveTo>
                  <a:lnTo>
                    <a:pt x="2451795" y="0"/>
                  </a:lnTo>
                  <a:lnTo>
                    <a:pt x="24517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121D35E-8B06-6405-B354-0CE5C3AD9330}"/>
                </a:ext>
              </a:extLst>
            </p:cNvPr>
            <p:cNvSpPr txBox="1"/>
            <p:nvPr/>
          </p:nvSpPr>
          <p:spPr>
            <a:xfrm>
              <a:off x="0" y="-47625"/>
              <a:ext cx="2451795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0F0D2657-CD8F-A6DB-4EF4-BA8FE851B5D5}"/>
              </a:ext>
            </a:extLst>
          </p:cNvPr>
          <p:cNvSpPr txBox="1"/>
          <p:nvPr/>
        </p:nvSpPr>
        <p:spPr>
          <a:xfrm>
            <a:off x="821657" y="929506"/>
            <a:ext cx="8147912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720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Why Oregon?</a:t>
            </a:r>
          </a:p>
        </p:txBody>
      </p:sp>
      <p:grpSp>
        <p:nvGrpSpPr>
          <p:cNvPr id="28" name="Group 28">
            <a:extLst>
              <a:ext uri="{FF2B5EF4-FFF2-40B4-BE49-F238E27FC236}">
                <a16:creationId xmlns:a16="http://schemas.microsoft.com/office/drawing/2014/main" id="{A923D235-FFEB-7CD8-B882-501DA021CD91}"/>
              </a:ext>
            </a:extLst>
          </p:cNvPr>
          <p:cNvGrpSpPr/>
          <p:nvPr/>
        </p:nvGrpSpPr>
        <p:grpSpPr>
          <a:xfrm>
            <a:off x="15941633" y="7975432"/>
            <a:ext cx="3803190" cy="3803190"/>
            <a:chOff x="0" y="0"/>
            <a:chExt cx="812800" cy="812800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0DD68F7-6A3D-1792-ABCE-ED696EC3EC7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EAE4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A1AC1494-373C-ADAC-9305-4AA51326E059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963F29FE-5E78-1418-FD5D-CBBB30063F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299571"/>
              </p:ext>
            </p:extLst>
          </p:nvPr>
        </p:nvGraphicFramePr>
        <p:xfrm>
          <a:off x="821657" y="2300514"/>
          <a:ext cx="7524393" cy="598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19BD6F66-E726-628E-D255-66023BFF7BEC}"/>
              </a:ext>
            </a:extLst>
          </p:cNvPr>
          <p:cNvSpPr txBox="1"/>
          <p:nvPr/>
        </p:nvSpPr>
        <p:spPr>
          <a:xfrm>
            <a:off x="228600" y="9479885"/>
            <a:ext cx="767471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Oregon State Unintentional Drug Overdose Reporting System (SUDORS), 2023</a:t>
            </a:r>
            <a:br>
              <a:rPr lang="en-US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err="1">
                <a:solidFill>
                  <a:schemeClr val="bg1"/>
                </a:solidFill>
              </a:rPr>
              <a:t>Korthuis</a:t>
            </a:r>
            <a:r>
              <a:rPr lang="en-US">
                <a:solidFill>
                  <a:schemeClr val="bg1"/>
                </a:solidFill>
              </a:rPr>
              <a:t> PT, et al. </a:t>
            </a:r>
            <a:r>
              <a:rPr lang="en-US" i="1">
                <a:solidFill>
                  <a:schemeClr val="bg1"/>
                </a:solidFill>
              </a:rPr>
              <a:t>JAMA Open Net </a:t>
            </a:r>
            <a:r>
              <a:rPr lang="en-US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8B782B42-F767-75DA-1065-AAB91DE11885}"/>
              </a:ext>
            </a:extLst>
          </p:cNvPr>
          <p:cNvSpPr txBox="1">
            <a:spLocks/>
          </p:cNvSpPr>
          <p:nvPr/>
        </p:nvSpPr>
        <p:spPr>
          <a:xfrm>
            <a:off x="9720877" y="1086715"/>
            <a:ext cx="8122351" cy="719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Oregon leads the U.S. in methamphetamine use</a:t>
            </a:r>
            <a:endParaRPr lang="en-US" sz="3200" baseline="300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97% of people who use drugs in rural Oregon reported past 30-day methamphetamine use</a:t>
            </a:r>
            <a:endParaRPr lang="en-US" sz="2800" baseline="30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Methamphetamine use associated with overdose deaths</a:t>
            </a:r>
            <a:endParaRPr lang="en-US" sz="3200" baseline="300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Oregon’s peer recovery support network is well-established</a:t>
            </a:r>
          </a:p>
        </p:txBody>
      </p:sp>
    </p:spTree>
    <p:extLst>
      <p:ext uri="{BB962C8B-B14F-4D97-AF65-F5344CB8AC3E}">
        <p14:creationId xmlns:p14="http://schemas.microsoft.com/office/powerpoint/2010/main" val="316865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58662-E3F1-A231-D920-C3B33F072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0DF26DA-DB63-D085-6365-677AF9B9B799}"/>
              </a:ext>
            </a:extLst>
          </p:cNvPr>
          <p:cNvGrpSpPr/>
          <p:nvPr/>
        </p:nvGrpSpPr>
        <p:grpSpPr>
          <a:xfrm>
            <a:off x="0" y="457495"/>
            <a:ext cx="18288000" cy="1904706"/>
            <a:chOff x="0" y="0"/>
            <a:chExt cx="4816593" cy="39385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3FEEAA5-6AD2-012E-B63A-F74E6F99F666}"/>
                </a:ext>
              </a:extLst>
            </p:cNvPr>
            <p:cNvSpPr/>
            <p:nvPr/>
          </p:nvSpPr>
          <p:spPr>
            <a:xfrm>
              <a:off x="0" y="0"/>
              <a:ext cx="4816592" cy="393857"/>
            </a:xfrm>
            <a:custGeom>
              <a:avLst/>
              <a:gdLst/>
              <a:ahLst/>
              <a:cxnLst/>
              <a:rect l="l" t="t" r="r" b="b"/>
              <a:pathLst>
                <a:path w="4816592" h="393857">
                  <a:moveTo>
                    <a:pt x="0" y="0"/>
                  </a:moveTo>
                  <a:lnTo>
                    <a:pt x="4816592" y="0"/>
                  </a:lnTo>
                  <a:lnTo>
                    <a:pt x="4816592" y="393857"/>
                  </a:lnTo>
                  <a:lnTo>
                    <a:pt x="0" y="393857"/>
                  </a:ln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C546F8E-BAEF-8E7A-334F-085180726532}"/>
                </a:ext>
              </a:extLst>
            </p:cNvPr>
            <p:cNvSpPr txBox="1"/>
            <p:nvPr/>
          </p:nvSpPr>
          <p:spPr>
            <a:xfrm>
              <a:off x="0" y="-47625"/>
              <a:ext cx="4816593" cy="441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5BC3A3DF-88F6-38DE-0BDD-976EDBB3C427}"/>
              </a:ext>
            </a:extLst>
          </p:cNvPr>
          <p:cNvSpPr txBox="1"/>
          <p:nvPr/>
        </p:nvSpPr>
        <p:spPr>
          <a:xfrm>
            <a:off x="836896" y="792350"/>
            <a:ext cx="17222504" cy="1304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800" b="1" u="sng" spc="-144">
                <a:solidFill>
                  <a:schemeClr val="bg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P</a:t>
            </a:r>
            <a:r>
              <a:rPr lang="en-US" sz="4800" spc="-144">
                <a:solidFill>
                  <a:schemeClr val="bg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eers </a:t>
            </a:r>
            <a:r>
              <a:rPr lang="en-US" sz="4800" b="1" u="sng" spc="-144">
                <a:solidFill>
                  <a:schemeClr val="bg1"/>
                </a:solidFill>
                <a:latin typeface="Fraunces Light"/>
                <a:ea typeface="Fraunces Light"/>
                <a:cs typeface="Times New Roman"/>
                <a:sym typeface="Fraunces Light"/>
              </a:rPr>
              <a:t>E</a:t>
            </a:r>
            <a:r>
              <a:rPr lang="en-US" sz="4800" spc="-144">
                <a:solidFill>
                  <a:schemeClr val="bg1"/>
                </a:solidFill>
                <a:latin typeface="Fraunces Light"/>
                <a:ea typeface="Fraunces Light"/>
                <a:cs typeface="Times New Roman"/>
                <a:sym typeface="Fraunces Light"/>
              </a:rPr>
              <a:t>xpanding</a:t>
            </a:r>
            <a:r>
              <a:rPr lang="en-US" sz="4800" spc="-144">
                <a:solidFill>
                  <a:schemeClr val="bg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 </a:t>
            </a:r>
            <a:r>
              <a:rPr lang="en-US" sz="4800" b="1" u="sng" spc="-144">
                <a:solidFill>
                  <a:schemeClr val="bg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E</a:t>
            </a:r>
            <a:r>
              <a:rPr lang="en-US" sz="4800" spc="-144">
                <a:solidFill>
                  <a:schemeClr val="bg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ngagement in Stimulant Harm </a:t>
            </a:r>
            <a:r>
              <a:rPr lang="en-US" sz="4800" b="1" u="sng" spc="-144">
                <a:solidFill>
                  <a:schemeClr val="bg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R</a:t>
            </a:r>
            <a:r>
              <a:rPr lang="en-US" sz="4800" spc="-144">
                <a:solidFill>
                  <a:schemeClr val="bg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eduction with </a:t>
            </a:r>
            <a:r>
              <a:rPr lang="en-US" sz="4800" u="sng" spc="-144">
                <a:solidFill>
                  <a:schemeClr val="bg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C</a:t>
            </a:r>
            <a:r>
              <a:rPr lang="en-US" sz="4800" spc="-144">
                <a:solidFill>
                  <a:schemeClr val="bg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ontingency </a:t>
            </a:r>
            <a:r>
              <a:rPr lang="en-US" sz="4800" b="1" u="sng" spc="-144">
                <a:solidFill>
                  <a:schemeClr val="bg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M</a:t>
            </a:r>
            <a:r>
              <a:rPr lang="en-US" sz="4800" spc="-144">
                <a:solidFill>
                  <a:schemeClr val="bg1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anagement Study (PEER-CM)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F91CE37-1BBC-BB59-529D-25D22691DB68}"/>
              </a:ext>
            </a:extLst>
          </p:cNvPr>
          <p:cNvSpPr txBox="1"/>
          <p:nvPr/>
        </p:nvSpPr>
        <p:spPr>
          <a:xfrm>
            <a:off x="762000" y="2711551"/>
            <a:ext cx="169926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spc="-48">
                <a:latin typeface="Public Sans Thin"/>
                <a:ea typeface="Public Sans Thin"/>
                <a:cs typeface="Public Sans Thin"/>
                <a:sym typeface="Public Sans Thin"/>
              </a:rPr>
              <a:t>The PEER-CM study aims to test the impact of </a:t>
            </a:r>
            <a:r>
              <a:rPr lang="en-US" sz="3600" b="1" spc="-48">
                <a:latin typeface="Public Sans Thin"/>
                <a:ea typeface="Public Sans Thin"/>
                <a:cs typeface="Public Sans Thin"/>
                <a:sym typeface="Public Sans Thin"/>
              </a:rPr>
              <a:t>peer-delivered CM </a:t>
            </a:r>
            <a:r>
              <a:rPr lang="en-US" sz="3600" spc="-48">
                <a:latin typeface="Public Sans Thin"/>
                <a:ea typeface="Public Sans Thin"/>
                <a:cs typeface="Public Sans Thin"/>
                <a:sym typeface="Public Sans Thin"/>
              </a:rPr>
              <a:t>for achieving self-identified harm reduction goals on the </a:t>
            </a:r>
            <a:r>
              <a:rPr lang="en-US" sz="3600" b="1" spc="-48">
                <a:latin typeface="Public Sans Thin"/>
                <a:ea typeface="Public Sans Thin"/>
                <a:cs typeface="Public Sans Thin"/>
                <a:sym typeface="Public Sans Thin"/>
              </a:rPr>
              <a:t>likelihood of overdose </a:t>
            </a:r>
            <a:r>
              <a:rPr lang="en-US" sz="3600" spc="-48">
                <a:latin typeface="Public Sans Thin"/>
                <a:ea typeface="Public Sans Thin"/>
                <a:cs typeface="Public Sans Thin"/>
                <a:sym typeface="Public Sans Thin"/>
              </a:rPr>
              <a:t>and </a:t>
            </a:r>
            <a:r>
              <a:rPr lang="en-US" sz="3600" b="1" spc="-48">
                <a:latin typeface="Public Sans Thin"/>
                <a:ea typeface="Public Sans Thin"/>
                <a:cs typeface="Public Sans Thin"/>
                <a:sym typeface="Public Sans Thin"/>
              </a:rPr>
              <a:t>engagement in treatment services </a:t>
            </a:r>
            <a:r>
              <a:rPr lang="en-US" sz="3600" spc="-48">
                <a:latin typeface="Public Sans Thin"/>
                <a:ea typeface="Public Sans Thin"/>
                <a:cs typeface="Public Sans Thin"/>
                <a:sym typeface="Public Sans Thin"/>
              </a:rPr>
              <a:t>among </a:t>
            </a:r>
            <a:r>
              <a:rPr lang="en-US" sz="3600" b="1" spc="-48">
                <a:latin typeface="Public Sans Thin"/>
                <a:ea typeface="Public Sans Thin"/>
                <a:cs typeface="Public Sans Thin"/>
                <a:sym typeface="Public Sans Thin"/>
              </a:rPr>
              <a:t>people using stimulants.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808232-650D-BDC7-076A-698C6C6BE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191654"/>
              </p:ext>
            </p:extLst>
          </p:nvPr>
        </p:nvGraphicFramePr>
        <p:xfrm>
          <a:off x="1125810" y="4812155"/>
          <a:ext cx="8702586" cy="42629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02586">
                  <a:extLst>
                    <a:ext uri="{9D8B030D-6E8A-4147-A177-3AD203B41FA5}">
                      <a16:colId xmlns:a16="http://schemas.microsoft.com/office/drawing/2014/main" val="554535970"/>
                    </a:ext>
                  </a:extLst>
                </a:gridCol>
              </a:tblGrid>
              <a:tr h="58112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Peer organization community partners</a:t>
                      </a:r>
                    </a:p>
                  </a:txBody>
                  <a:tcPr marT="45721" marB="45721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538134"/>
                  </a:ext>
                </a:extLst>
              </a:tr>
              <a:tr h="368178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Lato Light"/>
                        </a:rPr>
                        <a:t>4D Recovery*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Lato Light" panose="020F0302020204030203" pitchFamily="34" charset="77"/>
                        </a:rPr>
                        <a:t>Bay Area First Step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Lato Light" panose="020F0302020204030203" pitchFamily="34" charset="77"/>
                        </a:rPr>
                        <a:t>HIV Alliance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Lato Light" panose="020F0302020204030203" pitchFamily="34" charset="77"/>
                        </a:rPr>
                        <a:t>Mental Health and Addiction Association of Oregon (MHAAO)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Lato Light" panose="020F0302020204030203" pitchFamily="34" charset="77"/>
                        </a:rPr>
                        <a:t>Miracles Club*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Lato Light" panose="020F0302020204030203" pitchFamily="34" charset="77"/>
                        </a:rPr>
                        <a:t>El </a:t>
                      </a:r>
                      <a:r>
                        <a:rPr lang="en-US" sz="2400" b="0" i="0" dirty="0" err="1">
                          <a:solidFill>
                            <a:schemeClr val="tx1"/>
                          </a:solidFill>
                          <a:latin typeface="Lato Light" panose="020F0302020204030203" pitchFamily="34" charset="77"/>
                        </a:rPr>
                        <a:t>Jardín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Lato Light" panose="020F0302020204030203" pitchFamily="34" charset="77"/>
                        </a:rPr>
                        <a:t>*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Lato Light" panose="020F0302020204030203" pitchFamily="34" charset="77"/>
                        </a:rPr>
                        <a:t>Painted Horse Recovery*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Lato Light" panose="020F0302020204030203" pitchFamily="34" charset="77"/>
                        </a:rPr>
                        <a:t>Oregon Washington health Network (</a:t>
                      </a:r>
                      <a:r>
                        <a:rPr lang="en-US" sz="2400" b="0" i="0" dirty="0" err="1">
                          <a:solidFill>
                            <a:schemeClr val="tx1"/>
                          </a:solidFill>
                          <a:latin typeface="Lato Light" panose="020F0302020204030203" pitchFamily="34" charset="77"/>
                        </a:rPr>
                        <a:t>OWhN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Lato Light" panose="020F0302020204030203" pitchFamily="34" charset="77"/>
                        </a:rPr>
                        <a:t>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Lato Light" panose="020F0302020204030203" pitchFamily="34" charset="77"/>
                        </a:rPr>
                        <a:t>True Colors Recovery* 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Lato Light" panose="020F0302020204030203" pitchFamily="34" charset="77"/>
                        <a:cs typeface="Calibri" panose="020F0502020204030204" pitchFamily="34" charset="0"/>
                      </a:endParaRPr>
                    </a:p>
                  </a:txBody>
                  <a:tcPr marT="45721" marB="4572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34318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07F7602-AE3A-BBEB-2330-98B18301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4389159"/>
            <a:ext cx="5516325" cy="4118856"/>
          </a:xfrm>
          <a:prstGeom prst="rect">
            <a:avLst/>
          </a:prstGeom>
        </p:spPr>
      </p:pic>
      <p:sp>
        <p:nvSpPr>
          <p:cNvPr id="9" name="5-Point Star 8">
            <a:extLst>
              <a:ext uri="{FF2B5EF4-FFF2-40B4-BE49-F238E27FC236}">
                <a16:creationId xmlns:a16="http://schemas.microsoft.com/office/drawing/2014/main" id="{9B475F12-00C7-D448-B604-F2979B20AE7D}"/>
              </a:ext>
            </a:extLst>
          </p:cNvPr>
          <p:cNvSpPr/>
          <p:nvPr/>
        </p:nvSpPr>
        <p:spPr>
          <a:xfrm>
            <a:off x="14562442" y="8574246"/>
            <a:ext cx="381000" cy="385939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477FEA1-7EE3-42EE-0A27-AC5CA87D910B}"/>
              </a:ext>
            </a:extLst>
          </p:cNvPr>
          <p:cNvSpPr txBox="1"/>
          <p:nvPr/>
        </p:nvSpPr>
        <p:spPr>
          <a:xfrm>
            <a:off x="15090978" y="8508015"/>
            <a:ext cx="2948693" cy="385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000" spc="-48">
                <a:solidFill>
                  <a:srgbClr val="36211B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Counties with PEER-CM </a:t>
            </a:r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241261C7-34BA-18EE-8655-D53A1AB38BBA}"/>
              </a:ext>
            </a:extLst>
          </p:cNvPr>
          <p:cNvSpPr/>
          <p:nvPr/>
        </p:nvSpPr>
        <p:spPr>
          <a:xfrm>
            <a:off x="12911279" y="5301982"/>
            <a:ext cx="381000" cy="385939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2041E1B7-8507-6886-B365-7F8C25A98EFC}"/>
              </a:ext>
            </a:extLst>
          </p:cNvPr>
          <p:cNvSpPr/>
          <p:nvPr/>
        </p:nvSpPr>
        <p:spPr>
          <a:xfrm>
            <a:off x="13060621" y="4958887"/>
            <a:ext cx="381000" cy="385939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94498CE3-4682-3B1E-5DFD-3448A09D0A58}"/>
              </a:ext>
            </a:extLst>
          </p:cNvPr>
          <p:cNvSpPr/>
          <p:nvPr/>
        </p:nvSpPr>
        <p:spPr>
          <a:xfrm>
            <a:off x="12718540" y="7521990"/>
            <a:ext cx="381000" cy="385939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97EE5DBB-45CC-A66F-9C3A-1C32F424CA0B}"/>
              </a:ext>
            </a:extLst>
          </p:cNvPr>
          <p:cNvSpPr/>
          <p:nvPr/>
        </p:nvSpPr>
        <p:spPr>
          <a:xfrm>
            <a:off x="12718540" y="6985925"/>
            <a:ext cx="381000" cy="385939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A13DE41C-AFC2-71D7-0CC4-133D5BD82CF9}"/>
              </a:ext>
            </a:extLst>
          </p:cNvPr>
          <p:cNvSpPr/>
          <p:nvPr/>
        </p:nvSpPr>
        <p:spPr>
          <a:xfrm>
            <a:off x="11834838" y="6792955"/>
            <a:ext cx="381000" cy="385939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4FACB0DF-9123-168F-2F52-43EB611FF05F}"/>
              </a:ext>
            </a:extLst>
          </p:cNvPr>
          <p:cNvSpPr/>
          <p:nvPr/>
        </p:nvSpPr>
        <p:spPr>
          <a:xfrm>
            <a:off x="11701869" y="7723394"/>
            <a:ext cx="381000" cy="385939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1FAA80E1-1582-DA10-6B96-33278D32156E}"/>
              </a:ext>
            </a:extLst>
          </p:cNvPr>
          <p:cNvSpPr/>
          <p:nvPr/>
        </p:nvSpPr>
        <p:spPr>
          <a:xfrm>
            <a:off x="12085499" y="7505197"/>
            <a:ext cx="381000" cy="385939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173CE585-49F7-75CB-ACDA-03B4BE80AAD8}"/>
              </a:ext>
            </a:extLst>
          </p:cNvPr>
          <p:cNvSpPr/>
          <p:nvPr/>
        </p:nvSpPr>
        <p:spPr>
          <a:xfrm>
            <a:off x="14953560" y="5105616"/>
            <a:ext cx="381000" cy="385939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D73A20-B5E7-5CD7-2278-334C4E28EB94}"/>
              </a:ext>
            </a:extLst>
          </p:cNvPr>
          <p:cNvSpPr txBox="1"/>
          <p:nvPr/>
        </p:nvSpPr>
        <p:spPr>
          <a:xfrm>
            <a:off x="2209800" y="9293134"/>
            <a:ext cx="9516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We intentionally recruited culturally specific peer organizations. </a:t>
            </a:r>
          </a:p>
        </p:txBody>
      </p:sp>
    </p:spTree>
    <p:extLst>
      <p:ext uri="{BB962C8B-B14F-4D97-AF65-F5344CB8AC3E}">
        <p14:creationId xmlns:p14="http://schemas.microsoft.com/office/powerpoint/2010/main" val="45919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2E655-C6F3-44C1-147C-B3FA2E1F3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732F9E6-41FA-6869-AEAB-9E021FD13F58}"/>
              </a:ext>
            </a:extLst>
          </p:cNvPr>
          <p:cNvGrpSpPr/>
          <p:nvPr/>
        </p:nvGrpSpPr>
        <p:grpSpPr>
          <a:xfrm>
            <a:off x="0" y="-180826"/>
            <a:ext cx="6308487" cy="10467826"/>
            <a:chOff x="0" y="-47625"/>
            <a:chExt cx="1661494" cy="275695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E5B8732-4CAF-9321-8831-3164D1B6A62A}"/>
                </a:ext>
              </a:extLst>
            </p:cNvPr>
            <p:cNvSpPr/>
            <p:nvPr/>
          </p:nvSpPr>
          <p:spPr>
            <a:xfrm>
              <a:off x="0" y="0"/>
              <a:ext cx="1661494" cy="2709333"/>
            </a:xfrm>
            <a:custGeom>
              <a:avLst/>
              <a:gdLst/>
              <a:ahLst/>
              <a:cxnLst/>
              <a:rect l="l" t="t" r="r" b="b"/>
              <a:pathLst>
                <a:path w="1661494" h="2709333">
                  <a:moveTo>
                    <a:pt x="0" y="0"/>
                  </a:moveTo>
                  <a:lnTo>
                    <a:pt x="1661494" y="0"/>
                  </a:lnTo>
                  <a:lnTo>
                    <a:pt x="16614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220D613-D8CF-8D1F-C81B-D25157C72202}"/>
                </a:ext>
              </a:extLst>
            </p:cNvPr>
            <p:cNvSpPr txBox="1"/>
            <p:nvPr/>
          </p:nvSpPr>
          <p:spPr>
            <a:xfrm>
              <a:off x="0" y="-47625"/>
              <a:ext cx="16614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87DF573-F016-472F-CA74-06F60DC04BB8}"/>
              </a:ext>
            </a:extLst>
          </p:cNvPr>
          <p:cNvGrpSpPr>
            <a:grpSpLocks noChangeAspect="1"/>
          </p:cNvGrpSpPr>
          <p:nvPr/>
        </p:nvGrpSpPr>
        <p:grpSpPr>
          <a:xfrm>
            <a:off x="790112" y="1792234"/>
            <a:ext cx="6399292" cy="6399266"/>
            <a:chOff x="0" y="0"/>
            <a:chExt cx="6350000" cy="634997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8F23D79-5738-D4E0-EB4A-C0904BB5D416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53000" t="-1000" r="-250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2A28A5A6-EABB-E67A-3880-38C3C106118D}"/>
              </a:ext>
            </a:extLst>
          </p:cNvPr>
          <p:cNvSpPr/>
          <p:nvPr/>
        </p:nvSpPr>
        <p:spPr>
          <a:xfrm flipV="1">
            <a:off x="7924800" y="2251353"/>
            <a:ext cx="4351856" cy="0"/>
          </a:xfrm>
          <a:prstGeom prst="line">
            <a:avLst/>
          </a:prstGeom>
          <a:ln w="76200" cap="flat">
            <a:solidFill>
              <a:srgbClr val="EAE4D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3E2E830B-557D-A898-BCDF-C5D386B8A5B9}"/>
              </a:ext>
            </a:extLst>
          </p:cNvPr>
          <p:cNvGrpSpPr/>
          <p:nvPr/>
        </p:nvGrpSpPr>
        <p:grpSpPr>
          <a:xfrm>
            <a:off x="1028700" y="8881660"/>
            <a:ext cx="715180" cy="715180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1968B00-790C-B524-6B03-856F51AB0D1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EAE4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12E2E634-9DF5-6ABE-E4C5-E5068EA7B7F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B9911582-ED77-725D-07F5-AEB79FAAE94F}"/>
              </a:ext>
            </a:extLst>
          </p:cNvPr>
          <p:cNvSpPr txBox="1"/>
          <p:nvPr/>
        </p:nvSpPr>
        <p:spPr>
          <a:xfrm>
            <a:off x="7924800" y="1206555"/>
            <a:ext cx="9958899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7200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Objectives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D879AD65-4733-1575-65D7-420E7BBABEB6}"/>
              </a:ext>
            </a:extLst>
          </p:cNvPr>
          <p:cNvGrpSpPr/>
          <p:nvPr/>
        </p:nvGrpSpPr>
        <p:grpSpPr>
          <a:xfrm>
            <a:off x="14871011" y="6031106"/>
            <a:ext cx="5402508" cy="5402508"/>
            <a:chOff x="0" y="0"/>
            <a:chExt cx="812800" cy="8128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E18E62B-97D2-3D92-0181-709305321BC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D2B586A2-CF14-4D26-95C2-A3353F54BFE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B904EA98-16E9-CD98-C064-FE36BE6B2471}"/>
              </a:ext>
            </a:extLst>
          </p:cNvPr>
          <p:cNvSpPr txBox="1"/>
          <p:nvPr/>
        </p:nvSpPr>
        <p:spPr>
          <a:xfrm>
            <a:off x="7979516" y="4028934"/>
            <a:ext cx="8931517" cy="377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224"/>
              </a:lnSpc>
            </a:pPr>
            <a:r>
              <a:rPr lang="en-US" sz="3600" spc="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Develop a novel </a:t>
            </a:r>
            <a:r>
              <a:rPr lang="en-US" sz="3600" b="1" spc="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peer-delivered CM program</a:t>
            </a:r>
            <a:r>
              <a:rPr lang="en-US" sz="3600" spc="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for </a:t>
            </a:r>
            <a:r>
              <a:rPr lang="en-US" sz="3600" b="1" spc="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stimulant use harm reduction.</a:t>
            </a:r>
          </a:p>
          <a:p>
            <a:pPr marL="0" lvl="0" indent="0">
              <a:lnSpc>
                <a:spcPts val="4224"/>
              </a:lnSpc>
            </a:pPr>
            <a:endParaRPr lang="en-US" sz="3600" b="1" spc="96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lnSpc>
                <a:spcPts val="4224"/>
              </a:lnSpc>
            </a:pPr>
            <a:r>
              <a:rPr lang="en-US" sz="3600" b="1" spc="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Train peers </a:t>
            </a:r>
            <a:r>
              <a:rPr lang="en-US" sz="3600" spc="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use CM to support </a:t>
            </a:r>
            <a:r>
              <a:rPr lang="en-US" sz="3600" b="1" spc="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self-identified harm reduction and recovery goals</a:t>
            </a:r>
            <a:r>
              <a:rPr lang="en-US" sz="3600" spc="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BA66E9A2-9145-3283-C955-243100EEF625}"/>
              </a:ext>
            </a:extLst>
          </p:cNvPr>
          <p:cNvSpPr txBox="1"/>
          <p:nvPr/>
        </p:nvSpPr>
        <p:spPr>
          <a:xfrm>
            <a:off x="7984883" y="2487803"/>
            <a:ext cx="9312517" cy="84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400" b="1" spc="177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Peers Expanding Engagement in Stimulant Harm Reduction with Contingency Management (PEER-CM)</a:t>
            </a:r>
          </a:p>
        </p:txBody>
      </p:sp>
    </p:spTree>
    <p:extLst>
      <p:ext uri="{BB962C8B-B14F-4D97-AF65-F5344CB8AC3E}">
        <p14:creationId xmlns:p14="http://schemas.microsoft.com/office/powerpoint/2010/main" val="84341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07C83-7D19-7688-1FF7-04A5F9CF1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43E7495-828E-F9FA-C413-102F3F48D39B}"/>
              </a:ext>
            </a:extLst>
          </p:cNvPr>
          <p:cNvGrpSpPr/>
          <p:nvPr/>
        </p:nvGrpSpPr>
        <p:grpSpPr>
          <a:xfrm>
            <a:off x="13270195" y="0"/>
            <a:ext cx="5017805" cy="10287000"/>
            <a:chOff x="0" y="0"/>
            <a:chExt cx="1321562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3C6F173-596B-C146-9FF8-55F390DBC3B7}"/>
                </a:ext>
              </a:extLst>
            </p:cNvPr>
            <p:cNvSpPr/>
            <p:nvPr/>
          </p:nvSpPr>
          <p:spPr>
            <a:xfrm>
              <a:off x="0" y="0"/>
              <a:ext cx="1321562" cy="2709333"/>
            </a:xfrm>
            <a:custGeom>
              <a:avLst/>
              <a:gdLst/>
              <a:ahLst/>
              <a:cxnLst/>
              <a:rect l="l" t="t" r="r" b="b"/>
              <a:pathLst>
                <a:path w="1321562" h="2709333">
                  <a:moveTo>
                    <a:pt x="0" y="0"/>
                  </a:moveTo>
                  <a:lnTo>
                    <a:pt x="1321562" y="0"/>
                  </a:lnTo>
                  <a:lnTo>
                    <a:pt x="13215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3D5D04E-0B2F-9EAC-BE62-A920D4960A3B}"/>
                </a:ext>
              </a:extLst>
            </p:cNvPr>
            <p:cNvSpPr txBox="1"/>
            <p:nvPr/>
          </p:nvSpPr>
          <p:spPr>
            <a:xfrm>
              <a:off x="0" y="-47625"/>
              <a:ext cx="132156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5C9A331-07FC-0736-175E-707671A044E0}"/>
              </a:ext>
            </a:extLst>
          </p:cNvPr>
          <p:cNvGrpSpPr/>
          <p:nvPr/>
        </p:nvGrpSpPr>
        <p:grpSpPr>
          <a:xfrm>
            <a:off x="17259300" y="9151339"/>
            <a:ext cx="1028700" cy="1135661"/>
            <a:chOff x="0" y="0"/>
            <a:chExt cx="270933" cy="2991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0C32A66-3160-2C86-2A82-B7798ACB96FD}"/>
                </a:ext>
              </a:extLst>
            </p:cNvPr>
            <p:cNvSpPr/>
            <p:nvPr/>
          </p:nvSpPr>
          <p:spPr>
            <a:xfrm>
              <a:off x="0" y="0"/>
              <a:ext cx="270933" cy="299104"/>
            </a:xfrm>
            <a:custGeom>
              <a:avLst/>
              <a:gdLst/>
              <a:ahLst/>
              <a:cxnLst/>
              <a:rect l="l" t="t" r="r" b="b"/>
              <a:pathLst>
                <a:path w="270933" h="299104">
                  <a:moveTo>
                    <a:pt x="0" y="0"/>
                  </a:moveTo>
                  <a:lnTo>
                    <a:pt x="270933" y="0"/>
                  </a:lnTo>
                  <a:lnTo>
                    <a:pt x="270933" y="299104"/>
                  </a:lnTo>
                  <a:lnTo>
                    <a:pt x="0" y="299104"/>
                  </a:lnTo>
                  <a:close/>
                </a:path>
              </a:pathLst>
            </a:custGeom>
            <a:solidFill>
              <a:srgbClr val="EAE4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FB84EAB-8846-6DEF-6C84-DDF4C6334D62}"/>
                </a:ext>
              </a:extLst>
            </p:cNvPr>
            <p:cNvSpPr txBox="1"/>
            <p:nvPr/>
          </p:nvSpPr>
          <p:spPr>
            <a:xfrm>
              <a:off x="0" y="-47625"/>
              <a:ext cx="270933" cy="346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CEF8DDFC-9F15-802C-AA11-6FFE6AABDA46}"/>
              </a:ext>
            </a:extLst>
          </p:cNvPr>
          <p:cNvGrpSpPr/>
          <p:nvPr/>
        </p:nvGrpSpPr>
        <p:grpSpPr>
          <a:xfrm>
            <a:off x="10866642" y="0"/>
            <a:ext cx="1028700" cy="1135661"/>
            <a:chOff x="0" y="0"/>
            <a:chExt cx="270933" cy="29910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D092FF7-9E91-D0E7-0E62-8764319DAB7D}"/>
                </a:ext>
              </a:extLst>
            </p:cNvPr>
            <p:cNvSpPr/>
            <p:nvPr/>
          </p:nvSpPr>
          <p:spPr>
            <a:xfrm>
              <a:off x="0" y="0"/>
              <a:ext cx="270933" cy="299104"/>
            </a:xfrm>
            <a:custGeom>
              <a:avLst/>
              <a:gdLst/>
              <a:ahLst/>
              <a:cxnLst/>
              <a:rect l="l" t="t" r="r" b="b"/>
              <a:pathLst>
                <a:path w="270933" h="299104">
                  <a:moveTo>
                    <a:pt x="0" y="0"/>
                  </a:moveTo>
                  <a:lnTo>
                    <a:pt x="270933" y="0"/>
                  </a:lnTo>
                  <a:lnTo>
                    <a:pt x="270933" y="299104"/>
                  </a:lnTo>
                  <a:lnTo>
                    <a:pt x="0" y="299104"/>
                  </a:lnTo>
                  <a:close/>
                </a:path>
              </a:pathLst>
            </a:custGeom>
            <a:solidFill>
              <a:srgbClr val="EAE4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1BD0B0ED-346B-A6A3-3CA0-E49E494F76FF}"/>
                </a:ext>
              </a:extLst>
            </p:cNvPr>
            <p:cNvSpPr txBox="1"/>
            <p:nvPr/>
          </p:nvSpPr>
          <p:spPr>
            <a:xfrm>
              <a:off x="0" y="-47625"/>
              <a:ext cx="270933" cy="346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CA07E68-5647-9A45-4E16-81A8CCC48342}"/>
              </a:ext>
            </a:extLst>
          </p:cNvPr>
          <p:cNvGrpSpPr/>
          <p:nvPr/>
        </p:nvGrpSpPr>
        <p:grpSpPr>
          <a:xfrm>
            <a:off x="3268930" y="-1565593"/>
            <a:ext cx="5402508" cy="5402508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AD45F57-96C5-6F9C-1EA6-DA6D222441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6FE78638-A12D-90A0-6B57-E7B4473F74D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CDEEEF35-E1CB-6E30-D764-2FF8FD0344EE}"/>
              </a:ext>
            </a:extLst>
          </p:cNvPr>
          <p:cNvSpPr txBox="1"/>
          <p:nvPr/>
        </p:nvSpPr>
        <p:spPr>
          <a:xfrm>
            <a:off x="1028700" y="1133475"/>
            <a:ext cx="7158103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7200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Methods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6F8CBB8A-6E7D-D350-7326-6DCF4F08CBB9}"/>
              </a:ext>
            </a:extLst>
          </p:cNvPr>
          <p:cNvSpPr txBox="1"/>
          <p:nvPr/>
        </p:nvSpPr>
        <p:spPr>
          <a:xfrm>
            <a:off x="1219200" y="2756688"/>
            <a:ext cx="10866642" cy="3898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Inter Bold"/>
              </a:rPr>
              <a:t>We used a </a:t>
            </a:r>
            <a:r>
              <a:rPr lang="en-US" sz="32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Inter Bold"/>
              </a:rPr>
              <a:t>community based participatory research process</a:t>
            </a: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Inter Bold"/>
              </a:rPr>
              <a:t> involving nine peer-led organizations to develop a CM program focused on harm reduction and self-identified goals.</a:t>
            </a:r>
          </a:p>
          <a:p>
            <a:pPr algn="l">
              <a:lnSpc>
                <a:spcPts val="3779"/>
              </a:lnSpc>
            </a:pPr>
            <a:endParaRPr lang="en-US" sz="32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Inter Bold"/>
            </a:endParaRPr>
          </a:p>
          <a:p>
            <a:pPr algn="l">
              <a:lnSpc>
                <a:spcPts val="3779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Inter Bold"/>
              </a:rPr>
              <a:t>A </a:t>
            </a:r>
            <a:r>
              <a:rPr lang="en-US" sz="32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Inter Bold"/>
              </a:rPr>
              <a:t>peer steering committee </a:t>
            </a: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Inter Bold"/>
              </a:rPr>
              <a:t>provided feedback on CM rewards, schedule, and incentivized goals were chosen through a collaborative process. </a:t>
            </a:r>
            <a:endParaRPr lang="en-US" sz="32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27" name="Graphic 26" descr="Meeting outline">
            <a:extLst>
              <a:ext uri="{FF2B5EF4-FFF2-40B4-BE49-F238E27FC236}">
                <a16:creationId xmlns:a16="http://schemas.microsoft.com/office/drawing/2014/main" id="{A24F161A-18A5-AD6C-504F-0F95089FD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09143" y="2869057"/>
            <a:ext cx="3297967" cy="329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2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C7DAB-5B4D-123A-9996-090FEBD32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2277B90-2786-46C5-4CF7-D4BDEF7F8C3C}"/>
              </a:ext>
            </a:extLst>
          </p:cNvPr>
          <p:cNvGrpSpPr/>
          <p:nvPr/>
        </p:nvGrpSpPr>
        <p:grpSpPr>
          <a:xfrm>
            <a:off x="13273834" y="0"/>
            <a:ext cx="5014166" cy="10287000"/>
            <a:chOff x="0" y="0"/>
            <a:chExt cx="1320603" cy="270933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2CAA9C1-6293-70DA-C051-0A6C3424EB7B}"/>
                </a:ext>
              </a:extLst>
            </p:cNvPr>
            <p:cNvSpPr/>
            <p:nvPr/>
          </p:nvSpPr>
          <p:spPr>
            <a:xfrm>
              <a:off x="0" y="0"/>
              <a:ext cx="1320603" cy="2709333"/>
            </a:xfrm>
            <a:custGeom>
              <a:avLst/>
              <a:gdLst/>
              <a:ahLst/>
              <a:cxnLst/>
              <a:rect l="l" t="t" r="r" b="b"/>
              <a:pathLst>
                <a:path w="1320603" h="2709333">
                  <a:moveTo>
                    <a:pt x="0" y="0"/>
                  </a:moveTo>
                  <a:lnTo>
                    <a:pt x="1320603" y="0"/>
                  </a:lnTo>
                  <a:lnTo>
                    <a:pt x="132060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ABE2B0A5-DFE8-68C3-5D0A-3EC83FD996A5}"/>
                </a:ext>
              </a:extLst>
            </p:cNvPr>
            <p:cNvSpPr txBox="1"/>
            <p:nvPr/>
          </p:nvSpPr>
          <p:spPr>
            <a:xfrm>
              <a:off x="0" y="-47625"/>
              <a:ext cx="132060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054C26D6-AF2C-7C2C-01EA-7D5FDBDEC0F5}"/>
              </a:ext>
            </a:extLst>
          </p:cNvPr>
          <p:cNvGrpSpPr/>
          <p:nvPr/>
        </p:nvGrpSpPr>
        <p:grpSpPr>
          <a:xfrm>
            <a:off x="-1061650" y="8036778"/>
            <a:ext cx="3803190" cy="3803190"/>
            <a:chOff x="0" y="0"/>
            <a:chExt cx="812800" cy="8128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B1326B0-9589-9E14-6A59-B3472D115A5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99423784-84E2-E2E0-BFC7-04F5D2B9FB9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2" name="TextBox 2">
            <a:extLst>
              <a:ext uri="{FF2B5EF4-FFF2-40B4-BE49-F238E27FC236}">
                <a16:creationId xmlns:a16="http://schemas.microsoft.com/office/drawing/2014/main" id="{A095F56E-6F54-F60A-D7AA-2504AA6A6F0D}"/>
              </a:ext>
            </a:extLst>
          </p:cNvPr>
          <p:cNvSpPr txBox="1"/>
          <p:nvPr/>
        </p:nvSpPr>
        <p:spPr>
          <a:xfrm>
            <a:off x="666526" y="571500"/>
            <a:ext cx="1180925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PEER-CM design using a community based participatory approach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C4C5FAD-6FFB-96DD-F3F4-631B83A3853F}"/>
              </a:ext>
            </a:extLst>
          </p:cNvPr>
          <p:cNvSpPr txBox="1">
            <a:spLocks/>
          </p:cNvSpPr>
          <p:nvPr/>
        </p:nvSpPr>
        <p:spPr>
          <a:xfrm>
            <a:off x="914509" y="2587814"/>
            <a:ext cx="16458982" cy="1386502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891" indent="-34289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726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8914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103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two different approaches to implementing </a:t>
            </a:r>
            <a:r>
              <a:rPr lang="en-US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peer-facilitated CM </a:t>
            </a:r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people who use </a:t>
            </a:r>
            <a:r>
              <a:rPr lang="en-US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stimulants</a:t>
            </a:r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71564C-2C38-3ED3-8DE4-8858B350D546}"/>
              </a:ext>
            </a:extLst>
          </p:cNvPr>
          <p:cNvSpPr/>
          <p:nvPr/>
        </p:nvSpPr>
        <p:spPr>
          <a:xfrm>
            <a:off x="993437" y="4155142"/>
            <a:ext cx="16762823" cy="14773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55F51"/>
              </a:buClr>
              <a:buSzTx/>
              <a:buFontTx/>
              <a:buNone/>
              <a:tabLst>
                <a:tab pos="171450" algn="l"/>
              </a:tabLst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of care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Incentives for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visits with peer</a:t>
            </a:r>
          </a:p>
          <a:p>
            <a:pPr marL="688975" marR="0" lvl="0" indent="-4572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455F51"/>
              </a:buClr>
              <a:buSzTx/>
              <a:buFont typeface="Arial" panose="020B0604020202020204" pitchFamily="34" charset="0"/>
              <a:buChar char="•"/>
              <a:tabLst>
                <a:tab pos="171450" algn="l"/>
              </a:tabLst>
              <a:defRPr/>
            </a:pPr>
            <a:r>
              <a:rPr lang="en-US" sz="3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$20 gift card </a:t>
            </a:r>
            <a:r>
              <a:rPr lang="en-US" sz="3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-US" sz="3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peer visits </a:t>
            </a:r>
            <a:r>
              <a:rPr lang="en-US" sz="3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(up to $300)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5D7087-1070-5C89-07BE-37F4035C6807}"/>
              </a:ext>
            </a:extLst>
          </p:cNvPr>
          <p:cNvSpPr/>
          <p:nvPr/>
        </p:nvSpPr>
        <p:spPr>
          <a:xfrm>
            <a:off x="993437" y="6179085"/>
            <a:ext cx="16765660" cy="19706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>
              <a:spcBef>
                <a:spcPts val="1800"/>
              </a:spcBef>
              <a:buClr>
                <a:schemeClr val="tx2"/>
              </a:buClr>
              <a:buNone/>
              <a:tabLst>
                <a:tab pos="231775" algn="l"/>
              </a:tabLst>
            </a:pPr>
            <a:r>
              <a:rPr lang="en-US" sz="3200" u="sng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Intervention</a:t>
            </a:r>
            <a:r>
              <a:rPr lang="en-US" sz="3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Incentives for visits with peer </a:t>
            </a:r>
            <a:r>
              <a:rPr lang="en-US" sz="3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US" sz="3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completing self-identified goals</a:t>
            </a:r>
          </a:p>
          <a:p>
            <a:pPr marL="688975" indent="-45720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31775" algn="l"/>
              </a:tabLst>
            </a:pPr>
            <a:r>
              <a:rPr lang="en-US" sz="3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$20 gift card </a:t>
            </a:r>
            <a:r>
              <a:rPr lang="en-US" sz="3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-US" sz="3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peer visits </a:t>
            </a:r>
            <a:r>
              <a:rPr lang="en-US" sz="3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(up to $300)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8975" indent="-45720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31775" algn="l"/>
              </a:tabLst>
            </a:pPr>
            <a:r>
              <a:rPr lang="en-US" sz="3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$30 gift card </a:t>
            </a:r>
            <a:r>
              <a:rPr lang="en-US" sz="3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-US" sz="3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completing goals </a:t>
            </a:r>
            <a:r>
              <a:rPr lang="en-US" sz="3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(up to $300)</a:t>
            </a:r>
            <a:endParaRPr lang="en-US" sz="3200" b="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6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1394</Words>
  <Application>Microsoft Macintosh PowerPoint</Application>
  <PresentationFormat>Custom</PresentationFormat>
  <Paragraphs>150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Calibri</vt:lpstr>
      <vt:lpstr>Open Sans Semi-Bold</vt:lpstr>
      <vt:lpstr>Inter Bold</vt:lpstr>
      <vt:lpstr>Fraunces Light</vt:lpstr>
      <vt:lpstr>system-ui</vt:lpstr>
      <vt:lpstr>Inter Ultra-Bold</vt:lpstr>
      <vt:lpstr>Wingdings 3</vt:lpstr>
      <vt:lpstr>Open Sans Bold</vt:lpstr>
      <vt:lpstr>Open Sans</vt:lpstr>
      <vt:lpstr>Public Sans Thin</vt:lpstr>
      <vt:lpstr>Noto Serif</vt:lpstr>
      <vt:lpstr>Open Sans Medium</vt:lpstr>
      <vt:lpstr>Aptos</vt:lpstr>
      <vt:lpstr>Arial</vt:lpstr>
      <vt:lpstr>Courier New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Green Simple and Professional Business Pitch Deck Presentation</dc:title>
  <cp:lastModifiedBy>Linda Peng</cp:lastModifiedBy>
  <cp:revision>1</cp:revision>
  <dcterms:created xsi:type="dcterms:W3CDTF">2006-08-16T00:00:00Z</dcterms:created>
  <dcterms:modified xsi:type="dcterms:W3CDTF">2024-11-11T20:09:55Z</dcterms:modified>
  <dc:identifier>DAGVv7Mm-iA</dc:identifier>
</cp:coreProperties>
</file>