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4"/>
  </p:sldMasterIdLst>
  <p:notesMasterIdLst>
    <p:notesMasterId r:id="rId25"/>
  </p:notesMasterIdLst>
  <p:handoutMasterIdLst>
    <p:handoutMasterId r:id="rId26"/>
  </p:handoutMasterIdLst>
  <p:sldIdLst>
    <p:sldId id="256" r:id="rId5"/>
    <p:sldId id="275" r:id="rId6"/>
    <p:sldId id="290" r:id="rId7"/>
    <p:sldId id="264" r:id="rId8"/>
    <p:sldId id="272" r:id="rId9"/>
    <p:sldId id="280" r:id="rId10"/>
    <p:sldId id="273" r:id="rId11"/>
    <p:sldId id="284" r:id="rId12"/>
    <p:sldId id="285" r:id="rId13"/>
    <p:sldId id="291" r:id="rId14"/>
    <p:sldId id="276" r:id="rId15"/>
    <p:sldId id="269" r:id="rId16"/>
    <p:sldId id="287" r:id="rId17"/>
    <p:sldId id="270" r:id="rId18"/>
    <p:sldId id="282" r:id="rId19"/>
    <p:sldId id="266" r:id="rId20"/>
    <p:sldId id="279" r:id="rId21"/>
    <p:sldId id="271" r:id="rId22"/>
    <p:sldId id="286" r:id="rId23"/>
    <p:sldId id="29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8D3B9C-A7E2-8FC9-B4FC-2A3268227CEC}" name="Falleni, Alyssa M." initials="FAM" userId="S::Alyssa.Falleni@va.gov::802e0b94-df11-42d2-977b-089c35eeba6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229E2D-75F3-4FDB-96F8-206D3926F784}" v="3451" dt="2023-10-30T17:54:45.931"/>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9" autoAdjust="0"/>
    <p:restoredTop sz="74963" autoAdjust="0"/>
  </p:normalViewPr>
  <p:slideViewPr>
    <p:cSldViewPr snapToGrid="0">
      <p:cViewPr varScale="1">
        <p:scale>
          <a:sx n="73" d="100"/>
          <a:sy n="73" d="100"/>
        </p:scale>
        <p:origin x="1048"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3DD259-1F88-431E-A501-F8F0EC491EA1}"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B02F6F69-DC8A-4291-ACFF-A55F803A4D4D}">
      <dgm:prSet phldrT="[Text]" custT="1"/>
      <dgm:spPr/>
      <dgm:t>
        <a:bodyPr/>
        <a:lstStyle/>
        <a:p>
          <a:r>
            <a:rPr lang="en-US" sz="1600" b="1" dirty="0">
              <a:solidFill>
                <a:schemeClr val="tx2"/>
              </a:solidFill>
            </a:rPr>
            <a:t>Problem</a:t>
          </a:r>
        </a:p>
      </dgm:t>
    </dgm:pt>
    <dgm:pt modelId="{95B5AF3B-2D82-4186-83C0-FE823ACDFD4A}" type="parTrans" cxnId="{8555F3F0-89B2-4962-99E5-1AC20203B192}">
      <dgm:prSet/>
      <dgm:spPr/>
      <dgm:t>
        <a:bodyPr/>
        <a:lstStyle/>
        <a:p>
          <a:endParaRPr lang="en-US" sz="1600">
            <a:solidFill>
              <a:schemeClr val="tx2"/>
            </a:solidFill>
          </a:endParaRPr>
        </a:p>
      </dgm:t>
    </dgm:pt>
    <dgm:pt modelId="{7BDF285E-F2EB-415D-82C6-8E60AAA39A32}" type="sibTrans" cxnId="{8555F3F0-89B2-4962-99E5-1AC20203B192}">
      <dgm:prSet/>
      <dgm:spPr/>
      <dgm:t>
        <a:bodyPr/>
        <a:lstStyle/>
        <a:p>
          <a:endParaRPr lang="en-US" sz="1600">
            <a:solidFill>
              <a:schemeClr val="tx2"/>
            </a:solidFill>
          </a:endParaRPr>
        </a:p>
      </dgm:t>
    </dgm:pt>
    <dgm:pt modelId="{7784976D-5F4A-461D-880F-77E6AF6EF4FB}">
      <dgm:prSet phldrT="[Text]" custT="1"/>
      <dgm:spPr>
        <a:solidFill>
          <a:schemeClr val="accent4">
            <a:lumMod val="40000"/>
            <a:lumOff val="60000"/>
            <a:alpha val="90000"/>
          </a:schemeClr>
        </a:solidFill>
      </dgm:spPr>
      <dgm:t>
        <a:bodyPr/>
        <a:lstStyle/>
        <a:p>
          <a:r>
            <a:rPr lang="en-US" sz="1600" dirty="0">
              <a:solidFill>
                <a:schemeClr val="tx2"/>
              </a:solidFill>
            </a:rPr>
            <a:t>IM faculty noted gap in knowledge of addiction treatment during precepting, one elective available but was mostly inpatient. </a:t>
          </a:r>
        </a:p>
      </dgm:t>
    </dgm:pt>
    <dgm:pt modelId="{8B21E0F6-F632-4AAD-B425-08904BAF84A4}" type="parTrans" cxnId="{27694C07-A7A6-4455-A8D9-FCB2F0F3667B}">
      <dgm:prSet/>
      <dgm:spPr/>
      <dgm:t>
        <a:bodyPr/>
        <a:lstStyle/>
        <a:p>
          <a:endParaRPr lang="en-US" sz="1600">
            <a:solidFill>
              <a:schemeClr val="tx2"/>
            </a:solidFill>
          </a:endParaRPr>
        </a:p>
      </dgm:t>
    </dgm:pt>
    <dgm:pt modelId="{05C99F51-1F29-475D-B713-CED14E0E10A6}" type="sibTrans" cxnId="{27694C07-A7A6-4455-A8D9-FCB2F0F3667B}">
      <dgm:prSet/>
      <dgm:spPr/>
      <dgm:t>
        <a:bodyPr/>
        <a:lstStyle/>
        <a:p>
          <a:endParaRPr lang="en-US" sz="1600">
            <a:solidFill>
              <a:schemeClr val="tx2"/>
            </a:solidFill>
          </a:endParaRPr>
        </a:p>
      </dgm:t>
    </dgm:pt>
    <dgm:pt modelId="{CD0D38CC-6F29-47A0-B05D-BEC951FD6CC4}">
      <dgm:prSet phldrT="[Text]" custT="1"/>
      <dgm:spPr/>
      <dgm:t>
        <a:bodyPr/>
        <a:lstStyle/>
        <a:p>
          <a:r>
            <a:rPr lang="en-US" sz="1600" b="1" dirty="0">
              <a:solidFill>
                <a:schemeClr val="tx2"/>
              </a:solidFill>
            </a:rPr>
            <a:t>Needs Assessment</a:t>
          </a:r>
        </a:p>
      </dgm:t>
    </dgm:pt>
    <dgm:pt modelId="{A8822BA2-FA72-4D01-BB47-2D2483A78784}" type="parTrans" cxnId="{EE78726F-DD54-4EC4-B5D5-9C1AD73F798D}">
      <dgm:prSet/>
      <dgm:spPr/>
      <dgm:t>
        <a:bodyPr/>
        <a:lstStyle/>
        <a:p>
          <a:endParaRPr lang="en-US" sz="1600">
            <a:solidFill>
              <a:schemeClr val="tx2"/>
            </a:solidFill>
          </a:endParaRPr>
        </a:p>
      </dgm:t>
    </dgm:pt>
    <dgm:pt modelId="{5C5617DD-004B-4C12-A3E9-91577E5FC629}" type="sibTrans" cxnId="{EE78726F-DD54-4EC4-B5D5-9C1AD73F798D}">
      <dgm:prSet/>
      <dgm:spPr/>
      <dgm:t>
        <a:bodyPr/>
        <a:lstStyle/>
        <a:p>
          <a:endParaRPr lang="en-US" sz="1600">
            <a:solidFill>
              <a:schemeClr val="tx2"/>
            </a:solidFill>
          </a:endParaRPr>
        </a:p>
      </dgm:t>
    </dgm:pt>
    <dgm:pt modelId="{A25FF6AA-79B1-42BA-9560-5A049FF74BE3}">
      <dgm:prSet phldrT="[Text]" custT="1"/>
      <dgm:spPr>
        <a:solidFill>
          <a:schemeClr val="accent4">
            <a:lumMod val="40000"/>
            <a:lumOff val="60000"/>
            <a:alpha val="90000"/>
          </a:schemeClr>
        </a:solidFill>
      </dgm:spPr>
      <dgm:t>
        <a:bodyPr/>
        <a:lstStyle/>
        <a:p>
          <a:r>
            <a:rPr lang="en-US" sz="1600" dirty="0">
              <a:solidFill>
                <a:schemeClr val="tx2"/>
              </a:solidFill>
            </a:rPr>
            <a:t>Not formally completed, informal IM faculty discussions</a:t>
          </a:r>
        </a:p>
      </dgm:t>
    </dgm:pt>
    <dgm:pt modelId="{C7E4CF7C-B987-4A81-A127-C3CA3D6036B4}" type="parTrans" cxnId="{F3D489B1-CF61-4103-904D-CAC5728CBB3E}">
      <dgm:prSet/>
      <dgm:spPr/>
      <dgm:t>
        <a:bodyPr/>
        <a:lstStyle/>
        <a:p>
          <a:endParaRPr lang="en-US" sz="1600">
            <a:solidFill>
              <a:schemeClr val="tx2"/>
            </a:solidFill>
          </a:endParaRPr>
        </a:p>
      </dgm:t>
    </dgm:pt>
    <dgm:pt modelId="{AA3EFE54-BA76-4832-B3D9-D4F06407B8B0}" type="sibTrans" cxnId="{F3D489B1-CF61-4103-904D-CAC5728CBB3E}">
      <dgm:prSet/>
      <dgm:spPr/>
      <dgm:t>
        <a:bodyPr/>
        <a:lstStyle/>
        <a:p>
          <a:endParaRPr lang="en-US" sz="1600">
            <a:solidFill>
              <a:schemeClr val="tx2"/>
            </a:solidFill>
          </a:endParaRPr>
        </a:p>
      </dgm:t>
    </dgm:pt>
    <dgm:pt modelId="{E414A1FB-619B-4AA0-858F-92D5132862B0}">
      <dgm:prSet phldrT="[Text]" custT="1"/>
      <dgm:spPr/>
      <dgm:t>
        <a:bodyPr/>
        <a:lstStyle/>
        <a:p>
          <a:r>
            <a:rPr lang="en-US" sz="1600" b="1" dirty="0">
              <a:solidFill>
                <a:schemeClr val="tx2"/>
              </a:solidFill>
            </a:rPr>
            <a:t>Goals/ Objectives</a:t>
          </a:r>
        </a:p>
      </dgm:t>
    </dgm:pt>
    <dgm:pt modelId="{39F93C7D-A1D4-459C-9343-076A622B4D8E}" type="parTrans" cxnId="{F24447B4-0802-44C0-886E-32377088D902}">
      <dgm:prSet/>
      <dgm:spPr/>
      <dgm:t>
        <a:bodyPr/>
        <a:lstStyle/>
        <a:p>
          <a:endParaRPr lang="en-US" sz="1600">
            <a:solidFill>
              <a:schemeClr val="tx2"/>
            </a:solidFill>
          </a:endParaRPr>
        </a:p>
      </dgm:t>
    </dgm:pt>
    <dgm:pt modelId="{06A12D12-3D24-4188-967C-3757F7C91106}" type="sibTrans" cxnId="{F24447B4-0802-44C0-886E-32377088D902}">
      <dgm:prSet/>
      <dgm:spPr/>
      <dgm:t>
        <a:bodyPr/>
        <a:lstStyle/>
        <a:p>
          <a:endParaRPr lang="en-US" sz="1600">
            <a:solidFill>
              <a:schemeClr val="tx2"/>
            </a:solidFill>
          </a:endParaRPr>
        </a:p>
      </dgm:t>
    </dgm:pt>
    <dgm:pt modelId="{334AE015-ED5B-4C20-8187-38DC0FC3A780}">
      <dgm:prSet phldrT="[Text]" custT="1"/>
      <dgm:spPr>
        <a:solidFill>
          <a:schemeClr val="accent4">
            <a:lumMod val="40000"/>
            <a:lumOff val="60000"/>
            <a:alpha val="90000"/>
          </a:schemeClr>
        </a:solidFill>
      </dgm:spPr>
      <dgm:t>
        <a:bodyPr/>
        <a:lstStyle/>
        <a:p>
          <a:r>
            <a:rPr lang="en-US" sz="1600" dirty="0">
              <a:solidFill>
                <a:schemeClr val="tx2"/>
              </a:solidFill>
            </a:rPr>
            <a:t>To design, implement, and assess a VA-based addiction elective curriculum for IM residents. </a:t>
          </a:r>
        </a:p>
      </dgm:t>
    </dgm:pt>
    <dgm:pt modelId="{948B7394-2F85-4E81-9E1E-AAFBFF16A394}" type="parTrans" cxnId="{FED4057A-7363-4538-AC8F-6E74E715B56D}">
      <dgm:prSet/>
      <dgm:spPr/>
      <dgm:t>
        <a:bodyPr/>
        <a:lstStyle/>
        <a:p>
          <a:endParaRPr lang="en-US" sz="1600">
            <a:solidFill>
              <a:schemeClr val="tx2"/>
            </a:solidFill>
          </a:endParaRPr>
        </a:p>
      </dgm:t>
    </dgm:pt>
    <dgm:pt modelId="{E5DE9C8F-9DBE-4496-98D9-D00BD30F6FC6}" type="sibTrans" cxnId="{FED4057A-7363-4538-AC8F-6E74E715B56D}">
      <dgm:prSet/>
      <dgm:spPr/>
      <dgm:t>
        <a:bodyPr/>
        <a:lstStyle/>
        <a:p>
          <a:endParaRPr lang="en-US" sz="1600">
            <a:solidFill>
              <a:schemeClr val="tx2"/>
            </a:solidFill>
          </a:endParaRPr>
        </a:p>
      </dgm:t>
    </dgm:pt>
    <dgm:pt modelId="{F3AFDD16-9C12-4FC7-B970-EB66BB682B1D}">
      <dgm:prSet custT="1"/>
      <dgm:spPr/>
      <dgm:t>
        <a:bodyPr/>
        <a:lstStyle/>
        <a:p>
          <a:pPr>
            <a:buNone/>
          </a:pPr>
          <a:r>
            <a:rPr lang="en-US" sz="1600" b="1" dirty="0">
              <a:solidFill>
                <a:schemeClr val="tx2"/>
              </a:solidFill>
            </a:rPr>
            <a:t>Educational Strategies</a:t>
          </a:r>
        </a:p>
      </dgm:t>
    </dgm:pt>
    <dgm:pt modelId="{E849EC9C-544E-43D2-83DC-FBFF26BA700C}" type="parTrans" cxnId="{540AC9D6-F4E0-4361-8DAB-6DAA55F0E689}">
      <dgm:prSet/>
      <dgm:spPr/>
      <dgm:t>
        <a:bodyPr/>
        <a:lstStyle/>
        <a:p>
          <a:endParaRPr lang="en-US" sz="1600">
            <a:solidFill>
              <a:schemeClr val="tx2"/>
            </a:solidFill>
          </a:endParaRPr>
        </a:p>
      </dgm:t>
    </dgm:pt>
    <dgm:pt modelId="{6099FA3E-C032-4C72-B8F2-5C6D5B8C8325}" type="sibTrans" cxnId="{540AC9D6-F4E0-4361-8DAB-6DAA55F0E689}">
      <dgm:prSet/>
      <dgm:spPr/>
      <dgm:t>
        <a:bodyPr/>
        <a:lstStyle/>
        <a:p>
          <a:endParaRPr lang="en-US" sz="1600">
            <a:solidFill>
              <a:schemeClr val="tx2"/>
            </a:solidFill>
          </a:endParaRPr>
        </a:p>
      </dgm:t>
    </dgm:pt>
    <dgm:pt modelId="{2C34B3D0-48D5-4B4F-9BA5-D772BEA60378}">
      <dgm:prSet custT="1"/>
      <dgm:spPr/>
      <dgm:t>
        <a:bodyPr/>
        <a:lstStyle/>
        <a:p>
          <a:r>
            <a:rPr lang="en-US" sz="1600" b="1" dirty="0">
              <a:solidFill>
                <a:schemeClr val="tx2"/>
              </a:solidFill>
            </a:rPr>
            <a:t>Implementation</a:t>
          </a:r>
        </a:p>
      </dgm:t>
    </dgm:pt>
    <dgm:pt modelId="{30543AC2-B8F7-4B60-AA76-4E9480327F7B}" type="parTrans" cxnId="{8DFC9B91-2598-40EC-B776-4CA5E2CF3917}">
      <dgm:prSet/>
      <dgm:spPr/>
      <dgm:t>
        <a:bodyPr/>
        <a:lstStyle/>
        <a:p>
          <a:endParaRPr lang="en-US" sz="1600">
            <a:solidFill>
              <a:schemeClr val="tx2"/>
            </a:solidFill>
          </a:endParaRPr>
        </a:p>
      </dgm:t>
    </dgm:pt>
    <dgm:pt modelId="{CCFF5D1E-3382-4AE1-9095-BEC1267DF01C}" type="sibTrans" cxnId="{8DFC9B91-2598-40EC-B776-4CA5E2CF3917}">
      <dgm:prSet/>
      <dgm:spPr/>
      <dgm:t>
        <a:bodyPr/>
        <a:lstStyle/>
        <a:p>
          <a:endParaRPr lang="en-US" sz="1600">
            <a:solidFill>
              <a:schemeClr val="tx2"/>
            </a:solidFill>
          </a:endParaRPr>
        </a:p>
      </dgm:t>
    </dgm:pt>
    <dgm:pt modelId="{FAB445A0-ABAF-42C3-8876-7055E6FD1BAB}">
      <dgm:prSet custT="1"/>
      <dgm:spPr/>
      <dgm:t>
        <a:bodyPr/>
        <a:lstStyle/>
        <a:p>
          <a:r>
            <a:rPr lang="en-US" sz="1600" b="1" dirty="0">
              <a:solidFill>
                <a:schemeClr val="tx2"/>
              </a:solidFill>
            </a:rPr>
            <a:t>Evaluation/Feedback</a:t>
          </a:r>
        </a:p>
      </dgm:t>
    </dgm:pt>
    <dgm:pt modelId="{953BDC97-6E81-4913-8F09-20440BEBEDDC}" type="parTrans" cxnId="{218D4D51-88A6-42AB-A99D-6E38EBDADA24}">
      <dgm:prSet/>
      <dgm:spPr/>
      <dgm:t>
        <a:bodyPr/>
        <a:lstStyle/>
        <a:p>
          <a:endParaRPr lang="en-US" sz="1600">
            <a:solidFill>
              <a:schemeClr val="tx2"/>
            </a:solidFill>
          </a:endParaRPr>
        </a:p>
      </dgm:t>
    </dgm:pt>
    <dgm:pt modelId="{A122F437-BF2B-465D-AFFD-3E061B402E3B}" type="sibTrans" cxnId="{218D4D51-88A6-42AB-A99D-6E38EBDADA24}">
      <dgm:prSet/>
      <dgm:spPr/>
      <dgm:t>
        <a:bodyPr/>
        <a:lstStyle/>
        <a:p>
          <a:endParaRPr lang="en-US" sz="1600">
            <a:solidFill>
              <a:schemeClr val="tx2"/>
            </a:solidFill>
          </a:endParaRPr>
        </a:p>
      </dgm:t>
    </dgm:pt>
    <dgm:pt modelId="{8CE62BF2-5748-427F-AC3A-A4889DEBF481}">
      <dgm:prSet custT="1"/>
      <dgm:spPr>
        <a:solidFill>
          <a:schemeClr val="accent4">
            <a:lumMod val="40000"/>
            <a:lumOff val="60000"/>
            <a:alpha val="90000"/>
          </a:schemeClr>
        </a:solidFill>
      </dgm:spPr>
      <dgm:t>
        <a:bodyPr/>
        <a:lstStyle/>
        <a:p>
          <a:pPr>
            <a:buFont typeface="Arial" panose="020B0604020202020204" pitchFamily="34" charset="0"/>
            <a:buChar char="•"/>
          </a:pPr>
          <a:r>
            <a:rPr lang="en-US" sz="1600" dirty="0">
              <a:solidFill>
                <a:schemeClr val="tx2"/>
              </a:solidFill>
            </a:rPr>
            <a:t>Hybrid model = Self-directed learning + Clinical experiences</a:t>
          </a:r>
          <a:endParaRPr lang="en-US" sz="1600" b="1" dirty="0">
            <a:solidFill>
              <a:schemeClr val="tx2"/>
            </a:solidFill>
          </a:endParaRPr>
        </a:p>
      </dgm:t>
    </dgm:pt>
    <dgm:pt modelId="{D1E9146E-9D55-47E6-BB84-DB5A285C04F8}" type="sibTrans" cxnId="{4C952D2A-82F6-4CBD-9C75-A09E5D373723}">
      <dgm:prSet/>
      <dgm:spPr/>
      <dgm:t>
        <a:bodyPr/>
        <a:lstStyle/>
        <a:p>
          <a:endParaRPr lang="en-US" sz="1600">
            <a:solidFill>
              <a:schemeClr val="tx2"/>
            </a:solidFill>
          </a:endParaRPr>
        </a:p>
      </dgm:t>
    </dgm:pt>
    <dgm:pt modelId="{91EA289A-57DA-4790-8954-927018FA4B59}" type="parTrans" cxnId="{4C952D2A-82F6-4CBD-9C75-A09E5D373723}">
      <dgm:prSet/>
      <dgm:spPr/>
      <dgm:t>
        <a:bodyPr/>
        <a:lstStyle/>
        <a:p>
          <a:endParaRPr lang="en-US" sz="1600">
            <a:solidFill>
              <a:schemeClr val="tx2"/>
            </a:solidFill>
          </a:endParaRPr>
        </a:p>
      </dgm:t>
    </dgm:pt>
    <dgm:pt modelId="{5D849226-A8CA-47BB-96B9-A304CEC34E98}">
      <dgm:prSet custT="1"/>
      <dgm:spPr>
        <a:solidFill>
          <a:schemeClr val="accent4">
            <a:lumMod val="40000"/>
            <a:lumOff val="60000"/>
            <a:alpha val="90000"/>
          </a:schemeClr>
        </a:solidFill>
      </dgm:spPr>
      <dgm:t>
        <a:bodyPr/>
        <a:lstStyle/>
        <a:p>
          <a:r>
            <a:rPr lang="en-US" sz="1600" dirty="0">
              <a:solidFill>
                <a:schemeClr val="tx2"/>
              </a:solidFill>
            </a:rPr>
            <a:t>Used block infrastructure to schedule residents</a:t>
          </a:r>
          <a:endParaRPr lang="en-US" sz="1600" b="1" dirty="0">
            <a:solidFill>
              <a:schemeClr val="tx2"/>
            </a:solidFill>
          </a:endParaRPr>
        </a:p>
      </dgm:t>
    </dgm:pt>
    <dgm:pt modelId="{5E37EF08-ADB8-4499-8220-BA059CBCEF7B}" type="parTrans" cxnId="{E2DD1555-99F3-43C9-9DEA-3B9956D9F43F}">
      <dgm:prSet/>
      <dgm:spPr/>
      <dgm:t>
        <a:bodyPr/>
        <a:lstStyle/>
        <a:p>
          <a:endParaRPr lang="en-US" sz="1600">
            <a:solidFill>
              <a:schemeClr val="tx2"/>
            </a:solidFill>
          </a:endParaRPr>
        </a:p>
      </dgm:t>
    </dgm:pt>
    <dgm:pt modelId="{E0BA0FB9-3838-4560-9336-6B74504F0C79}" type="sibTrans" cxnId="{E2DD1555-99F3-43C9-9DEA-3B9956D9F43F}">
      <dgm:prSet/>
      <dgm:spPr/>
      <dgm:t>
        <a:bodyPr/>
        <a:lstStyle/>
        <a:p>
          <a:endParaRPr lang="en-US" sz="1600">
            <a:solidFill>
              <a:schemeClr val="tx2"/>
            </a:solidFill>
          </a:endParaRPr>
        </a:p>
      </dgm:t>
    </dgm:pt>
    <dgm:pt modelId="{1EAF088F-E022-46AB-A8C2-4C94D927A1B7}">
      <dgm:prSet custT="1"/>
      <dgm:spPr>
        <a:solidFill>
          <a:schemeClr val="accent4">
            <a:lumMod val="40000"/>
            <a:lumOff val="60000"/>
            <a:alpha val="90000"/>
          </a:schemeClr>
        </a:solidFill>
      </dgm:spPr>
      <dgm:t>
        <a:bodyPr/>
        <a:lstStyle/>
        <a:p>
          <a:r>
            <a:rPr lang="en-US" sz="1600" dirty="0">
              <a:solidFill>
                <a:schemeClr val="tx2"/>
              </a:solidFill>
            </a:rPr>
            <a:t>Pre survey on first day; post survey on last day </a:t>
          </a:r>
        </a:p>
      </dgm:t>
    </dgm:pt>
    <dgm:pt modelId="{D9858CB8-E242-438C-801A-132E918D18C2}" type="parTrans" cxnId="{92D56C5F-CE1F-4CF6-A869-CEAD46455FB2}">
      <dgm:prSet/>
      <dgm:spPr/>
      <dgm:t>
        <a:bodyPr/>
        <a:lstStyle/>
        <a:p>
          <a:endParaRPr lang="en-US" sz="1600">
            <a:solidFill>
              <a:schemeClr val="tx2"/>
            </a:solidFill>
          </a:endParaRPr>
        </a:p>
      </dgm:t>
    </dgm:pt>
    <dgm:pt modelId="{5B0DCEB5-7C5D-4A18-97E7-6DB99160E8EF}" type="sibTrans" cxnId="{92D56C5F-CE1F-4CF6-A869-CEAD46455FB2}">
      <dgm:prSet/>
      <dgm:spPr/>
      <dgm:t>
        <a:bodyPr/>
        <a:lstStyle/>
        <a:p>
          <a:endParaRPr lang="en-US" sz="1600">
            <a:solidFill>
              <a:schemeClr val="tx2"/>
            </a:solidFill>
          </a:endParaRPr>
        </a:p>
      </dgm:t>
    </dgm:pt>
    <dgm:pt modelId="{A897D4EC-A008-46A8-B11D-3103D17664D5}">
      <dgm:prSet custT="1"/>
      <dgm:spPr>
        <a:solidFill>
          <a:schemeClr val="accent4">
            <a:lumMod val="40000"/>
            <a:lumOff val="60000"/>
            <a:alpha val="90000"/>
          </a:schemeClr>
        </a:solidFill>
      </dgm:spPr>
      <dgm:t>
        <a:bodyPr/>
        <a:lstStyle/>
        <a:p>
          <a:r>
            <a:rPr lang="en-US" sz="1600" dirty="0">
              <a:solidFill>
                <a:schemeClr val="tx2"/>
              </a:solidFill>
            </a:rPr>
            <a:t>VACT conducted exit interviews to obtain feedback for real-time adjustments</a:t>
          </a:r>
          <a:endParaRPr lang="en-US" sz="1600" b="1" dirty="0">
            <a:solidFill>
              <a:schemeClr val="tx2"/>
            </a:solidFill>
          </a:endParaRPr>
        </a:p>
      </dgm:t>
    </dgm:pt>
    <dgm:pt modelId="{9E8D3C4C-701D-43A9-9763-78762981DB2F}" type="parTrans" cxnId="{4E75B193-3BB4-4B3F-AACD-633A819D9C34}">
      <dgm:prSet/>
      <dgm:spPr/>
      <dgm:t>
        <a:bodyPr/>
        <a:lstStyle/>
        <a:p>
          <a:endParaRPr lang="en-US" sz="1600">
            <a:solidFill>
              <a:schemeClr val="tx2"/>
            </a:solidFill>
          </a:endParaRPr>
        </a:p>
      </dgm:t>
    </dgm:pt>
    <dgm:pt modelId="{87310440-C51B-44D0-B933-65A3269B1C55}" type="sibTrans" cxnId="{4E75B193-3BB4-4B3F-AACD-633A819D9C34}">
      <dgm:prSet/>
      <dgm:spPr/>
      <dgm:t>
        <a:bodyPr/>
        <a:lstStyle/>
        <a:p>
          <a:endParaRPr lang="en-US" sz="1600">
            <a:solidFill>
              <a:schemeClr val="tx2"/>
            </a:solidFill>
          </a:endParaRPr>
        </a:p>
      </dgm:t>
    </dgm:pt>
    <dgm:pt modelId="{FF14B9EE-89B5-4738-A028-96C2E80740A6}">
      <dgm:prSet phldrT="[Text]" custT="1"/>
      <dgm:spPr>
        <a:solidFill>
          <a:schemeClr val="accent4">
            <a:lumMod val="40000"/>
            <a:lumOff val="60000"/>
            <a:alpha val="90000"/>
          </a:schemeClr>
        </a:solidFill>
      </dgm:spPr>
      <dgm:t>
        <a:bodyPr/>
        <a:lstStyle/>
        <a:p>
          <a:r>
            <a:rPr lang="en-US" sz="1600" dirty="0">
              <a:solidFill>
                <a:schemeClr val="tx2"/>
              </a:solidFill>
            </a:rPr>
            <a:t>Assess learners’ awareness of personal biases and knowledge of screening and treatment strategies</a:t>
          </a:r>
        </a:p>
      </dgm:t>
    </dgm:pt>
    <dgm:pt modelId="{B0DFE96F-5D85-4C26-9680-D621AC9E4BBF}" type="parTrans" cxnId="{816C91BE-0762-44F5-A6BD-005ECD56089A}">
      <dgm:prSet/>
      <dgm:spPr/>
      <dgm:t>
        <a:bodyPr/>
        <a:lstStyle/>
        <a:p>
          <a:endParaRPr lang="en-US">
            <a:solidFill>
              <a:schemeClr val="tx2"/>
            </a:solidFill>
          </a:endParaRPr>
        </a:p>
      </dgm:t>
    </dgm:pt>
    <dgm:pt modelId="{4D9346D7-6656-4754-BAD2-D3B16BBB44F5}" type="sibTrans" cxnId="{816C91BE-0762-44F5-A6BD-005ECD56089A}">
      <dgm:prSet/>
      <dgm:spPr/>
      <dgm:t>
        <a:bodyPr/>
        <a:lstStyle/>
        <a:p>
          <a:endParaRPr lang="en-US">
            <a:solidFill>
              <a:schemeClr val="tx2"/>
            </a:solidFill>
          </a:endParaRPr>
        </a:p>
      </dgm:t>
    </dgm:pt>
    <dgm:pt modelId="{75E2BC08-FBC5-4190-BF16-2CED07F20F5E}" type="pres">
      <dgm:prSet presAssocID="{DB3DD259-1F88-431E-A501-F8F0EC491EA1}" presName="Name0" presStyleCnt="0">
        <dgm:presLayoutVars>
          <dgm:dir/>
          <dgm:animLvl val="lvl"/>
          <dgm:resizeHandles val="exact"/>
        </dgm:presLayoutVars>
      </dgm:prSet>
      <dgm:spPr/>
    </dgm:pt>
    <dgm:pt modelId="{C622DC68-54FF-4845-8EF3-8219A8F296ED}" type="pres">
      <dgm:prSet presAssocID="{B02F6F69-DC8A-4291-ACFF-A55F803A4D4D}" presName="linNode" presStyleCnt="0"/>
      <dgm:spPr/>
    </dgm:pt>
    <dgm:pt modelId="{27D577DB-8C44-4961-A017-C49FF926063A}" type="pres">
      <dgm:prSet presAssocID="{B02F6F69-DC8A-4291-ACFF-A55F803A4D4D}" presName="parTx" presStyleLbl="revTx" presStyleIdx="0" presStyleCnt="6">
        <dgm:presLayoutVars>
          <dgm:chMax val="1"/>
          <dgm:bulletEnabled val="1"/>
        </dgm:presLayoutVars>
      </dgm:prSet>
      <dgm:spPr/>
    </dgm:pt>
    <dgm:pt modelId="{22D62D7D-498A-41E5-B8AF-AE972AC7BDF6}" type="pres">
      <dgm:prSet presAssocID="{B02F6F69-DC8A-4291-ACFF-A55F803A4D4D}" presName="bracket" presStyleLbl="parChTrans1D1" presStyleIdx="0" presStyleCnt="6"/>
      <dgm:spPr/>
    </dgm:pt>
    <dgm:pt modelId="{5839FD72-0E2F-4468-B086-BBCA035D10D1}" type="pres">
      <dgm:prSet presAssocID="{B02F6F69-DC8A-4291-ACFF-A55F803A4D4D}" presName="spH" presStyleCnt="0"/>
      <dgm:spPr/>
    </dgm:pt>
    <dgm:pt modelId="{BCBBE6AA-01FA-4BEC-B71C-E3F2698A183C}" type="pres">
      <dgm:prSet presAssocID="{B02F6F69-DC8A-4291-ACFF-A55F803A4D4D}" presName="desTx" presStyleLbl="node1" presStyleIdx="0" presStyleCnt="6">
        <dgm:presLayoutVars>
          <dgm:bulletEnabled val="1"/>
        </dgm:presLayoutVars>
      </dgm:prSet>
      <dgm:spPr/>
    </dgm:pt>
    <dgm:pt modelId="{F37666E5-E19B-42A3-8419-7FC95B013265}" type="pres">
      <dgm:prSet presAssocID="{7BDF285E-F2EB-415D-82C6-8E60AAA39A32}" presName="spV" presStyleCnt="0"/>
      <dgm:spPr/>
    </dgm:pt>
    <dgm:pt modelId="{502CBEEE-47F8-4B3F-A572-C05314D61CEC}" type="pres">
      <dgm:prSet presAssocID="{CD0D38CC-6F29-47A0-B05D-BEC951FD6CC4}" presName="linNode" presStyleCnt="0"/>
      <dgm:spPr/>
    </dgm:pt>
    <dgm:pt modelId="{09B41FCF-4527-4361-900A-4D4E4692E40E}" type="pres">
      <dgm:prSet presAssocID="{CD0D38CC-6F29-47A0-B05D-BEC951FD6CC4}" presName="parTx" presStyleLbl="revTx" presStyleIdx="1" presStyleCnt="6">
        <dgm:presLayoutVars>
          <dgm:chMax val="1"/>
          <dgm:bulletEnabled val="1"/>
        </dgm:presLayoutVars>
      </dgm:prSet>
      <dgm:spPr/>
    </dgm:pt>
    <dgm:pt modelId="{753E7E96-BFA5-4DEF-9FF5-F99867C4C074}" type="pres">
      <dgm:prSet presAssocID="{CD0D38CC-6F29-47A0-B05D-BEC951FD6CC4}" presName="bracket" presStyleLbl="parChTrans1D1" presStyleIdx="1" presStyleCnt="6"/>
      <dgm:spPr/>
    </dgm:pt>
    <dgm:pt modelId="{BF72444B-F68C-4A00-A93A-68566ADA25AC}" type="pres">
      <dgm:prSet presAssocID="{CD0D38CC-6F29-47A0-B05D-BEC951FD6CC4}" presName="spH" presStyleCnt="0"/>
      <dgm:spPr/>
    </dgm:pt>
    <dgm:pt modelId="{46CCF185-939D-4CBC-B97C-A5FDD28121E0}" type="pres">
      <dgm:prSet presAssocID="{CD0D38CC-6F29-47A0-B05D-BEC951FD6CC4}" presName="desTx" presStyleLbl="node1" presStyleIdx="1" presStyleCnt="6">
        <dgm:presLayoutVars>
          <dgm:bulletEnabled val="1"/>
        </dgm:presLayoutVars>
      </dgm:prSet>
      <dgm:spPr/>
    </dgm:pt>
    <dgm:pt modelId="{604FA470-42BD-404A-90BF-BE6E7DD27B17}" type="pres">
      <dgm:prSet presAssocID="{5C5617DD-004B-4C12-A3E9-91577E5FC629}" presName="spV" presStyleCnt="0"/>
      <dgm:spPr/>
    </dgm:pt>
    <dgm:pt modelId="{0770AE37-EE15-4830-82AA-FF5935BBF498}" type="pres">
      <dgm:prSet presAssocID="{E414A1FB-619B-4AA0-858F-92D5132862B0}" presName="linNode" presStyleCnt="0"/>
      <dgm:spPr/>
    </dgm:pt>
    <dgm:pt modelId="{3E1253A9-AD1E-4123-8FB8-78FFE3A760C7}" type="pres">
      <dgm:prSet presAssocID="{E414A1FB-619B-4AA0-858F-92D5132862B0}" presName="parTx" presStyleLbl="revTx" presStyleIdx="2" presStyleCnt="6">
        <dgm:presLayoutVars>
          <dgm:chMax val="1"/>
          <dgm:bulletEnabled val="1"/>
        </dgm:presLayoutVars>
      </dgm:prSet>
      <dgm:spPr/>
    </dgm:pt>
    <dgm:pt modelId="{C8997B33-2AE6-4D2D-B28F-A33290E40A7D}" type="pres">
      <dgm:prSet presAssocID="{E414A1FB-619B-4AA0-858F-92D5132862B0}" presName="bracket" presStyleLbl="parChTrans1D1" presStyleIdx="2" presStyleCnt="6"/>
      <dgm:spPr/>
    </dgm:pt>
    <dgm:pt modelId="{546F71FF-AD12-422C-95A0-DCFA4660F7B6}" type="pres">
      <dgm:prSet presAssocID="{E414A1FB-619B-4AA0-858F-92D5132862B0}" presName="spH" presStyleCnt="0"/>
      <dgm:spPr/>
    </dgm:pt>
    <dgm:pt modelId="{03DAFDF8-8F7E-4A42-9A0F-0EAE612A7DEF}" type="pres">
      <dgm:prSet presAssocID="{E414A1FB-619B-4AA0-858F-92D5132862B0}" presName="desTx" presStyleLbl="node1" presStyleIdx="2" presStyleCnt="6" custLinFactNeighborY="-193">
        <dgm:presLayoutVars>
          <dgm:bulletEnabled val="1"/>
        </dgm:presLayoutVars>
      </dgm:prSet>
      <dgm:spPr/>
    </dgm:pt>
    <dgm:pt modelId="{5A8C0CC6-35C2-4474-B2F5-9245FA048000}" type="pres">
      <dgm:prSet presAssocID="{06A12D12-3D24-4188-967C-3757F7C91106}" presName="spV" presStyleCnt="0"/>
      <dgm:spPr/>
    </dgm:pt>
    <dgm:pt modelId="{904201EC-13CC-40C3-9C49-D42B67076F3C}" type="pres">
      <dgm:prSet presAssocID="{F3AFDD16-9C12-4FC7-B970-EB66BB682B1D}" presName="linNode" presStyleCnt="0"/>
      <dgm:spPr/>
    </dgm:pt>
    <dgm:pt modelId="{B6CD004E-6D95-4F16-BD47-DA8C044753E0}" type="pres">
      <dgm:prSet presAssocID="{F3AFDD16-9C12-4FC7-B970-EB66BB682B1D}" presName="parTx" presStyleLbl="revTx" presStyleIdx="3" presStyleCnt="6">
        <dgm:presLayoutVars>
          <dgm:chMax val="1"/>
          <dgm:bulletEnabled val="1"/>
        </dgm:presLayoutVars>
      </dgm:prSet>
      <dgm:spPr/>
    </dgm:pt>
    <dgm:pt modelId="{D3BEBB10-88D4-4D4E-BC7B-FA6F448F9924}" type="pres">
      <dgm:prSet presAssocID="{F3AFDD16-9C12-4FC7-B970-EB66BB682B1D}" presName="bracket" presStyleLbl="parChTrans1D1" presStyleIdx="3" presStyleCnt="6"/>
      <dgm:spPr/>
    </dgm:pt>
    <dgm:pt modelId="{098F2CCE-04BD-483D-8452-90ED6615C425}" type="pres">
      <dgm:prSet presAssocID="{F3AFDD16-9C12-4FC7-B970-EB66BB682B1D}" presName="spH" presStyleCnt="0"/>
      <dgm:spPr/>
    </dgm:pt>
    <dgm:pt modelId="{69335C1B-7864-4C12-A492-52FA567C83F9}" type="pres">
      <dgm:prSet presAssocID="{F3AFDD16-9C12-4FC7-B970-EB66BB682B1D}" presName="desTx" presStyleLbl="node1" presStyleIdx="3" presStyleCnt="6">
        <dgm:presLayoutVars>
          <dgm:bulletEnabled val="1"/>
        </dgm:presLayoutVars>
      </dgm:prSet>
      <dgm:spPr/>
    </dgm:pt>
    <dgm:pt modelId="{3D14CF28-0A8D-4BF2-B734-3933669CD045}" type="pres">
      <dgm:prSet presAssocID="{6099FA3E-C032-4C72-B8F2-5C6D5B8C8325}" presName="spV" presStyleCnt="0"/>
      <dgm:spPr/>
    </dgm:pt>
    <dgm:pt modelId="{2DB3776D-AE4F-4762-B5CC-B8D282F8B127}" type="pres">
      <dgm:prSet presAssocID="{2C34B3D0-48D5-4B4F-9BA5-D772BEA60378}" presName="linNode" presStyleCnt="0"/>
      <dgm:spPr/>
    </dgm:pt>
    <dgm:pt modelId="{DCF43731-B676-43D6-B28D-1A01CF35D50A}" type="pres">
      <dgm:prSet presAssocID="{2C34B3D0-48D5-4B4F-9BA5-D772BEA60378}" presName="parTx" presStyleLbl="revTx" presStyleIdx="4" presStyleCnt="6">
        <dgm:presLayoutVars>
          <dgm:chMax val="1"/>
          <dgm:bulletEnabled val="1"/>
        </dgm:presLayoutVars>
      </dgm:prSet>
      <dgm:spPr/>
    </dgm:pt>
    <dgm:pt modelId="{CD3085C0-E228-4748-A305-3EAE6F7A1AB8}" type="pres">
      <dgm:prSet presAssocID="{2C34B3D0-48D5-4B4F-9BA5-D772BEA60378}" presName="bracket" presStyleLbl="parChTrans1D1" presStyleIdx="4" presStyleCnt="6"/>
      <dgm:spPr/>
    </dgm:pt>
    <dgm:pt modelId="{B011FC31-2239-4449-85BB-9DB3300B19B1}" type="pres">
      <dgm:prSet presAssocID="{2C34B3D0-48D5-4B4F-9BA5-D772BEA60378}" presName="spH" presStyleCnt="0"/>
      <dgm:spPr/>
    </dgm:pt>
    <dgm:pt modelId="{EB164ACB-928C-4F7E-B203-71CBDEE0AF45}" type="pres">
      <dgm:prSet presAssocID="{2C34B3D0-48D5-4B4F-9BA5-D772BEA60378}" presName="desTx" presStyleLbl="node1" presStyleIdx="4" presStyleCnt="6">
        <dgm:presLayoutVars>
          <dgm:bulletEnabled val="1"/>
        </dgm:presLayoutVars>
      </dgm:prSet>
      <dgm:spPr/>
    </dgm:pt>
    <dgm:pt modelId="{5A2E84E3-0A6C-40D8-A10E-09D20C3934A3}" type="pres">
      <dgm:prSet presAssocID="{CCFF5D1E-3382-4AE1-9095-BEC1267DF01C}" presName="spV" presStyleCnt="0"/>
      <dgm:spPr/>
    </dgm:pt>
    <dgm:pt modelId="{274BF149-03C5-49B0-8B03-8D719BD65F49}" type="pres">
      <dgm:prSet presAssocID="{FAB445A0-ABAF-42C3-8876-7055E6FD1BAB}" presName="linNode" presStyleCnt="0"/>
      <dgm:spPr/>
    </dgm:pt>
    <dgm:pt modelId="{AFFA57A9-2961-4153-83CB-8DF9AF29573A}" type="pres">
      <dgm:prSet presAssocID="{FAB445A0-ABAF-42C3-8876-7055E6FD1BAB}" presName="parTx" presStyleLbl="revTx" presStyleIdx="5" presStyleCnt="6">
        <dgm:presLayoutVars>
          <dgm:chMax val="1"/>
          <dgm:bulletEnabled val="1"/>
        </dgm:presLayoutVars>
      </dgm:prSet>
      <dgm:spPr/>
    </dgm:pt>
    <dgm:pt modelId="{71DB6514-2A8C-4CC2-B7FF-D56AC845FA25}" type="pres">
      <dgm:prSet presAssocID="{FAB445A0-ABAF-42C3-8876-7055E6FD1BAB}" presName="bracket" presStyleLbl="parChTrans1D1" presStyleIdx="5" presStyleCnt="6"/>
      <dgm:spPr/>
    </dgm:pt>
    <dgm:pt modelId="{965AC557-640D-4772-B99C-8711C8A62530}" type="pres">
      <dgm:prSet presAssocID="{FAB445A0-ABAF-42C3-8876-7055E6FD1BAB}" presName="spH" presStyleCnt="0"/>
      <dgm:spPr/>
    </dgm:pt>
    <dgm:pt modelId="{FDDD7B11-429F-43AA-B71B-792EA6C39D64}" type="pres">
      <dgm:prSet presAssocID="{FAB445A0-ABAF-42C3-8876-7055E6FD1BAB}" presName="desTx" presStyleLbl="node1" presStyleIdx="5" presStyleCnt="6">
        <dgm:presLayoutVars>
          <dgm:bulletEnabled val="1"/>
        </dgm:presLayoutVars>
      </dgm:prSet>
      <dgm:spPr/>
    </dgm:pt>
  </dgm:ptLst>
  <dgm:cxnLst>
    <dgm:cxn modelId="{06CECB03-7457-4291-BD6A-06A3D8E46BF8}" type="presOf" srcId="{CD0D38CC-6F29-47A0-B05D-BEC951FD6CC4}" destId="{09B41FCF-4527-4361-900A-4D4E4692E40E}" srcOrd="0" destOrd="0" presId="urn:diagrams.loki3.com/BracketList"/>
    <dgm:cxn modelId="{27694C07-A7A6-4455-A8D9-FCB2F0F3667B}" srcId="{B02F6F69-DC8A-4291-ACFF-A55F803A4D4D}" destId="{7784976D-5F4A-461D-880F-77E6AF6EF4FB}" srcOrd="0" destOrd="0" parTransId="{8B21E0F6-F632-4AAD-B425-08904BAF84A4}" sibTransId="{05C99F51-1F29-475D-B713-CED14E0E10A6}"/>
    <dgm:cxn modelId="{1C3CF20A-42FD-45DC-B4D8-DEA5869598A0}" type="presOf" srcId="{334AE015-ED5B-4C20-8187-38DC0FC3A780}" destId="{03DAFDF8-8F7E-4A42-9A0F-0EAE612A7DEF}" srcOrd="0" destOrd="0" presId="urn:diagrams.loki3.com/BracketList"/>
    <dgm:cxn modelId="{0C560D15-238B-4CCB-946D-F591FD6AAB6F}" type="presOf" srcId="{A25FF6AA-79B1-42BA-9560-5A049FF74BE3}" destId="{46CCF185-939D-4CBC-B97C-A5FDD28121E0}" srcOrd="0" destOrd="0" presId="urn:diagrams.loki3.com/BracketList"/>
    <dgm:cxn modelId="{58DB301E-AB10-4A75-B2C0-1AD6CEE19A2F}" type="presOf" srcId="{A897D4EC-A008-46A8-B11D-3103D17664D5}" destId="{FDDD7B11-429F-43AA-B71B-792EA6C39D64}" srcOrd="0" destOrd="0" presId="urn:diagrams.loki3.com/BracketList"/>
    <dgm:cxn modelId="{4C952D2A-82F6-4CBD-9C75-A09E5D373723}" srcId="{F3AFDD16-9C12-4FC7-B970-EB66BB682B1D}" destId="{8CE62BF2-5748-427F-AC3A-A4889DEBF481}" srcOrd="0" destOrd="0" parTransId="{91EA289A-57DA-4790-8954-927018FA4B59}" sibTransId="{D1E9146E-9D55-47E6-BB84-DB5A285C04F8}"/>
    <dgm:cxn modelId="{05443E2F-9BE4-411A-BE45-13CB54CB77DF}" type="presOf" srcId="{B02F6F69-DC8A-4291-ACFF-A55F803A4D4D}" destId="{27D577DB-8C44-4961-A017-C49FF926063A}" srcOrd="0" destOrd="0" presId="urn:diagrams.loki3.com/BracketList"/>
    <dgm:cxn modelId="{478ED53A-A1B2-4D59-8826-859570EBF48A}" type="presOf" srcId="{1EAF088F-E022-46AB-A8C2-4C94D927A1B7}" destId="{EB164ACB-928C-4F7E-B203-71CBDEE0AF45}" srcOrd="0" destOrd="1" presId="urn:diagrams.loki3.com/BracketList"/>
    <dgm:cxn modelId="{92D56C5F-CE1F-4CF6-A869-CEAD46455FB2}" srcId="{2C34B3D0-48D5-4B4F-9BA5-D772BEA60378}" destId="{1EAF088F-E022-46AB-A8C2-4C94D927A1B7}" srcOrd="1" destOrd="0" parTransId="{D9858CB8-E242-438C-801A-132E918D18C2}" sibTransId="{5B0DCEB5-7C5D-4A18-97E7-6DB99160E8EF}"/>
    <dgm:cxn modelId="{91336A44-F3E1-429F-B778-CC3FC308CDBF}" type="presOf" srcId="{8CE62BF2-5748-427F-AC3A-A4889DEBF481}" destId="{69335C1B-7864-4C12-A492-52FA567C83F9}" srcOrd="0" destOrd="0" presId="urn:diagrams.loki3.com/BracketList"/>
    <dgm:cxn modelId="{EE78726F-DD54-4EC4-B5D5-9C1AD73F798D}" srcId="{DB3DD259-1F88-431E-A501-F8F0EC491EA1}" destId="{CD0D38CC-6F29-47A0-B05D-BEC951FD6CC4}" srcOrd="1" destOrd="0" parTransId="{A8822BA2-FA72-4D01-BB47-2D2483A78784}" sibTransId="{5C5617DD-004B-4C12-A3E9-91577E5FC629}"/>
    <dgm:cxn modelId="{43EFE46F-E5C9-4FE5-B880-B810A6693449}" type="presOf" srcId="{FAB445A0-ABAF-42C3-8876-7055E6FD1BAB}" destId="{AFFA57A9-2961-4153-83CB-8DF9AF29573A}" srcOrd="0" destOrd="0" presId="urn:diagrams.loki3.com/BracketList"/>
    <dgm:cxn modelId="{218D4D51-88A6-42AB-A99D-6E38EBDADA24}" srcId="{DB3DD259-1F88-431E-A501-F8F0EC491EA1}" destId="{FAB445A0-ABAF-42C3-8876-7055E6FD1BAB}" srcOrd="5" destOrd="0" parTransId="{953BDC97-6E81-4913-8F09-20440BEBEDDC}" sibTransId="{A122F437-BF2B-465D-AFFD-3E061B402E3B}"/>
    <dgm:cxn modelId="{E2DD1555-99F3-43C9-9DEA-3B9956D9F43F}" srcId="{2C34B3D0-48D5-4B4F-9BA5-D772BEA60378}" destId="{5D849226-A8CA-47BB-96B9-A304CEC34E98}" srcOrd="0" destOrd="0" parTransId="{5E37EF08-ADB8-4499-8220-BA059CBCEF7B}" sibTransId="{E0BA0FB9-3838-4560-9336-6B74504F0C79}"/>
    <dgm:cxn modelId="{52618C76-44C9-4C09-A18E-19A95B25AF2C}" type="presOf" srcId="{DB3DD259-1F88-431E-A501-F8F0EC491EA1}" destId="{75E2BC08-FBC5-4190-BF16-2CED07F20F5E}" srcOrd="0" destOrd="0" presId="urn:diagrams.loki3.com/BracketList"/>
    <dgm:cxn modelId="{05BED857-0F6B-4DC4-960C-CAB047800D09}" type="presOf" srcId="{F3AFDD16-9C12-4FC7-B970-EB66BB682B1D}" destId="{B6CD004E-6D95-4F16-BD47-DA8C044753E0}" srcOrd="0" destOrd="0" presId="urn:diagrams.loki3.com/BracketList"/>
    <dgm:cxn modelId="{FED4057A-7363-4538-AC8F-6E74E715B56D}" srcId="{E414A1FB-619B-4AA0-858F-92D5132862B0}" destId="{334AE015-ED5B-4C20-8187-38DC0FC3A780}" srcOrd="0" destOrd="0" parTransId="{948B7394-2F85-4E81-9E1E-AAFBFF16A394}" sibTransId="{E5DE9C8F-9DBE-4496-98D9-D00BD30F6FC6}"/>
    <dgm:cxn modelId="{3B38478F-355C-4303-9EFC-3A92D274F657}" type="presOf" srcId="{5D849226-A8CA-47BB-96B9-A304CEC34E98}" destId="{EB164ACB-928C-4F7E-B203-71CBDEE0AF45}" srcOrd="0" destOrd="0" presId="urn:diagrams.loki3.com/BracketList"/>
    <dgm:cxn modelId="{8DFC9B91-2598-40EC-B776-4CA5E2CF3917}" srcId="{DB3DD259-1F88-431E-A501-F8F0EC491EA1}" destId="{2C34B3D0-48D5-4B4F-9BA5-D772BEA60378}" srcOrd="4" destOrd="0" parTransId="{30543AC2-B8F7-4B60-AA76-4E9480327F7B}" sibTransId="{CCFF5D1E-3382-4AE1-9095-BEC1267DF01C}"/>
    <dgm:cxn modelId="{4E75B193-3BB4-4B3F-AACD-633A819D9C34}" srcId="{FAB445A0-ABAF-42C3-8876-7055E6FD1BAB}" destId="{A897D4EC-A008-46A8-B11D-3103D17664D5}" srcOrd="0" destOrd="0" parTransId="{9E8D3C4C-701D-43A9-9763-78762981DB2F}" sibTransId="{87310440-C51B-44D0-B933-65A3269B1C55}"/>
    <dgm:cxn modelId="{F3D489B1-CF61-4103-904D-CAC5728CBB3E}" srcId="{CD0D38CC-6F29-47A0-B05D-BEC951FD6CC4}" destId="{A25FF6AA-79B1-42BA-9560-5A049FF74BE3}" srcOrd="0" destOrd="0" parTransId="{C7E4CF7C-B987-4A81-A127-C3CA3D6036B4}" sibTransId="{AA3EFE54-BA76-4832-B3D9-D4F06407B8B0}"/>
    <dgm:cxn modelId="{F24447B4-0802-44C0-886E-32377088D902}" srcId="{DB3DD259-1F88-431E-A501-F8F0EC491EA1}" destId="{E414A1FB-619B-4AA0-858F-92D5132862B0}" srcOrd="2" destOrd="0" parTransId="{39F93C7D-A1D4-459C-9343-076A622B4D8E}" sibTransId="{06A12D12-3D24-4188-967C-3757F7C91106}"/>
    <dgm:cxn modelId="{292EE4B7-9FC0-410B-BB4B-4FA3A659688E}" type="presOf" srcId="{FF14B9EE-89B5-4738-A028-96C2E80740A6}" destId="{03DAFDF8-8F7E-4A42-9A0F-0EAE612A7DEF}" srcOrd="0" destOrd="1" presId="urn:diagrams.loki3.com/BracketList"/>
    <dgm:cxn modelId="{816C91BE-0762-44F5-A6BD-005ECD56089A}" srcId="{E414A1FB-619B-4AA0-858F-92D5132862B0}" destId="{FF14B9EE-89B5-4738-A028-96C2E80740A6}" srcOrd="1" destOrd="0" parTransId="{B0DFE96F-5D85-4C26-9680-D621AC9E4BBF}" sibTransId="{4D9346D7-6656-4754-BAD2-D3B16BBB44F5}"/>
    <dgm:cxn modelId="{540AC9D6-F4E0-4361-8DAB-6DAA55F0E689}" srcId="{DB3DD259-1F88-431E-A501-F8F0EC491EA1}" destId="{F3AFDD16-9C12-4FC7-B970-EB66BB682B1D}" srcOrd="3" destOrd="0" parTransId="{E849EC9C-544E-43D2-83DC-FBFF26BA700C}" sibTransId="{6099FA3E-C032-4C72-B8F2-5C6D5B8C8325}"/>
    <dgm:cxn modelId="{44DD4FDE-BF17-4BAB-8A06-82AB24682499}" type="presOf" srcId="{7784976D-5F4A-461D-880F-77E6AF6EF4FB}" destId="{BCBBE6AA-01FA-4BEC-B71C-E3F2698A183C}" srcOrd="0" destOrd="0" presId="urn:diagrams.loki3.com/BracketList"/>
    <dgm:cxn modelId="{8555F3F0-89B2-4962-99E5-1AC20203B192}" srcId="{DB3DD259-1F88-431E-A501-F8F0EC491EA1}" destId="{B02F6F69-DC8A-4291-ACFF-A55F803A4D4D}" srcOrd="0" destOrd="0" parTransId="{95B5AF3B-2D82-4186-83C0-FE823ACDFD4A}" sibTransId="{7BDF285E-F2EB-415D-82C6-8E60AAA39A32}"/>
    <dgm:cxn modelId="{FC3715F6-7D20-4E9A-8FD6-0E59652AB0BD}" type="presOf" srcId="{2C34B3D0-48D5-4B4F-9BA5-D772BEA60378}" destId="{DCF43731-B676-43D6-B28D-1A01CF35D50A}" srcOrd="0" destOrd="0" presId="urn:diagrams.loki3.com/BracketList"/>
    <dgm:cxn modelId="{09F980F8-AB9A-4E61-B63D-4C04CC15BA2D}" type="presOf" srcId="{E414A1FB-619B-4AA0-858F-92D5132862B0}" destId="{3E1253A9-AD1E-4123-8FB8-78FFE3A760C7}" srcOrd="0" destOrd="0" presId="urn:diagrams.loki3.com/BracketList"/>
    <dgm:cxn modelId="{41CDC26D-90A3-46CD-B6A9-97D02076A2F3}" type="presParOf" srcId="{75E2BC08-FBC5-4190-BF16-2CED07F20F5E}" destId="{C622DC68-54FF-4845-8EF3-8219A8F296ED}" srcOrd="0" destOrd="0" presId="urn:diagrams.loki3.com/BracketList"/>
    <dgm:cxn modelId="{2EC800F3-E900-46BA-B92A-A139C689FF31}" type="presParOf" srcId="{C622DC68-54FF-4845-8EF3-8219A8F296ED}" destId="{27D577DB-8C44-4961-A017-C49FF926063A}" srcOrd="0" destOrd="0" presId="urn:diagrams.loki3.com/BracketList"/>
    <dgm:cxn modelId="{155A0F79-F94A-4A30-BA78-284A03D60187}" type="presParOf" srcId="{C622DC68-54FF-4845-8EF3-8219A8F296ED}" destId="{22D62D7D-498A-41E5-B8AF-AE972AC7BDF6}" srcOrd="1" destOrd="0" presId="urn:diagrams.loki3.com/BracketList"/>
    <dgm:cxn modelId="{9E69E300-E234-48A7-B54E-B2FDF232E57B}" type="presParOf" srcId="{C622DC68-54FF-4845-8EF3-8219A8F296ED}" destId="{5839FD72-0E2F-4468-B086-BBCA035D10D1}" srcOrd="2" destOrd="0" presId="urn:diagrams.loki3.com/BracketList"/>
    <dgm:cxn modelId="{EEF3F58F-C481-4C3B-BDAE-FE41BF283FCD}" type="presParOf" srcId="{C622DC68-54FF-4845-8EF3-8219A8F296ED}" destId="{BCBBE6AA-01FA-4BEC-B71C-E3F2698A183C}" srcOrd="3" destOrd="0" presId="urn:diagrams.loki3.com/BracketList"/>
    <dgm:cxn modelId="{CFDA7ED7-892C-4848-921A-08101EC98A6B}" type="presParOf" srcId="{75E2BC08-FBC5-4190-BF16-2CED07F20F5E}" destId="{F37666E5-E19B-42A3-8419-7FC95B013265}" srcOrd="1" destOrd="0" presId="urn:diagrams.loki3.com/BracketList"/>
    <dgm:cxn modelId="{BE372F8B-E5F7-448F-9CEF-0EABB1B0825A}" type="presParOf" srcId="{75E2BC08-FBC5-4190-BF16-2CED07F20F5E}" destId="{502CBEEE-47F8-4B3F-A572-C05314D61CEC}" srcOrd="2" destOrd="0" presId="urn:diagrams.loki3.com/BracketList"/>
    <dgm:cxn modelId="{453F3CED-FFD7-4AD7-AFE8-15F038B6E34F}" type="presParOf" srcId="{502CBEEE-47F8-4B3F-A572-C05314D61CEC}" destId="{09B41FCF-4527-4361-900A-4D4E4692E40E}" srcOrd="0" destOrd="0" presId="urn:diagrams.loki3.com/BracketList"/>
    <dgm:cxn modelId="{43EEBE79-017D-488E-9B61-5FE952F3FE4D}" type="presParOf" srcId="{502CBEEE-47F8-4B3F-A572-C05314D61CEC}" destId="{753E7E96-BFA5-4DEF-9FF5-F99867C4C074}" srcOrd="1" destOrd="0" presId="urn:diagrams.loki3.com/BracketList"/>
    <dgm:cxn modelId="{D2585C9A-9546-4DB9-991C-4D98D217E424}" type="presParOf" srcId="{502CBEEE-47F8-4B3F-A572-C05314D61CEC}" destId="{BF72444B-F68C-4A00-A93A-68566ADA25AC}" srcOrd="2" destOrd="0" presId="urn:diagrams.loki3.com/BracketList"/>
    <dgm:cxn modelId="{AFAD9553-A4F1-4036-9B73-E9CE727A05C4}" type="presParOf" srcId="{502CBEEE-47F8-4B3F-A572-C05314D61CEC}" destId="{46CCF185-939D-4CBC-B97C-A5FDD28121E0}" srcOrd="3" destOrd="0" presId="urn:diagrams.loki3.com/BracketList"/>
    <dgm:cxn modelId="{E293CB69-C7BF-4034-88AA-BB1444ED436E}" type="presParOf" srcId="{75E2BC08-FBC5-4190-BF16-2CED07F20F5E}" destId="{604FA470-42BD-404A-90BF-BE6E7DD27B17}" srcOrd="3" destOrd="0" presId="urn:diagrams.loki3.com/BracketList"/>
    <dgm:cxn modelId="{92735028-9445-4E72-81D0-5B31C25F2113}" type="presParOf" srcId="{75E2BC08-FBC5-4190-BF16-2CED07F20F5E}" destId="{0770AE37-EE15-4830-82AA-FF5935BBF498}" srcOrd="4" destOrd="0" presId="urn:diagrams.loki3.com/BracketList"/>
    <dgm:cxn modelId="{DD991B00-6F67-4EE1-8F50-6A5AD74E81A7}" type="presParOf" srcId="{0770AE37-EE15-4830-82AA-FF5935BBF498}" destId="{3E1253A9-AD1E-4123-8FB8-78FFE3A760C7}" srcOrd="0" destOrd="0" presId="urn:diagrams.loki3.com/BracketList"/>
    <dgm:cxn modelId="{97B1BACE-EED4-442D-8353-302264D3C621}" type="presParOf" srcId="{0770AE37-EE15-4830-82AA-FF5935BBF498}" destId="{C8997B33-2AE6-4D2D-B28F-A33290E40A7D}" srcOrd="1" destOrd="0" presId="urn:diagrams.loki3.com/BracketList"/>
    <dgm:cxn modelId="{85748330-4826-4148-A5F6-73AE8EE8C3E4}" type="presParOf" srcId="{0770AE37-EE15-4830-82AA-FF5935BBF498}" destId="{546F71FF-AD12-422C-95A0-DCFA4660F7B6}" srcOrd="2" destOrd="0" presId="urn:diagrams.loki3.com/BracketList"/>
    <dgm:cxn modelId="{B1D65124-7A9F-4C6F-8624-083C71DEAB51}" type="presParOf" srcId="{0770AE37-EE15-4830-82AA-FF5935BBF498}" destId="{03DAFDF8-8F7E-4A42-9A0F-0EAE612A7DEF}" srcOrd="3" destOrd="0" presId="urn:diagrams.loki3.com/BracketList"/>
    <dgm:cxn modelId="{73746844-363C-4DB7-AB2C-86EC8F3C0264}" type="presParOf" srcId="{75E2BC08-FBC5-4190-BF16-2CED07F20F5E}" destId="{5A8C0CC6-35C2-4474-B2F5-9245FA048000}" srcOrd="5" destOrd="0" presId="urn:diagrams.loki3.com/BracketList"/>
    <dgm:cxn modelId="{AFD46847-7186-43AA-95BA-F2631D78677D}" type="presParOf" srcId="{75E2BC08-FBC5-4190-BF16-2CED07F20F5E}" destId="{904201EC-13CC-40C3-9C49-D42B67076F3C}" srcOrd="6" destOrd="0" presId="urn:diagrams.loki3.com/BracketList"/>
    <dgm:cxn modelId="{B8CB71C9-F691-4E0D-93E0-78E398754499}" type="presParOf" srcId="{904201EC-13CC-40C3-9C49-D42B67076F3C}" destId="{B6CD004E-6D95-4F16-BD47-DA8C044753E0}" srcOrd="0" destOrd="0" presId="urn:diagrams.loki3.com/BracketList"/>
    <dgm:cxn modelId="{B2C7E75C-E5DE-4311-B60D-123D423AAC1D}" type="presParOf" srcId="{904201EC-13CC-40C3-9C49-D42B67076F3C}" destId="{D3BEBB10-88D4-4D4E-BC7B-FA6F448F9924}" srcOrd="1" destOrd="0" presId="urn:diagrams.loki3.com/BracketList"/>
    <dgm:cxn modelId="{D5F1C439-7434-4519-A293-5D57C17F9B1B}" type="presParOf" srcId="{904201EC-13CC-40C3-9C49-D42B67076F3C}" destId="{098F2CCE-04BD-483D-8452-90ED6615C425}" srcOrd="2" destOrd="0" presId="urn:diagrams.loki3.com/BracketList"/>
    <dgm:cxn modelId="{C83DB525-43EF-4CCA-82E8-8B233F9F629F}" type="presParOf" srcId="{904201EC-13CC-40C3-9C49-D42B67076F3C}" destId="{69335C1B-7864-4C12-A492-52FA567C83F9}" srcOrd="3" destOrd="0" presId="urn:diagrams.loki3.com/BracketList"/>
    <dgm:cxn modelId="{5080D139-B3D2-4EF8-BE7F-294A08157E20}" type="presParOf" srcId="{75E2BC08-FBC5-4190-BF16-2CED07F20F5E}" destId="{3D14CF28-0A8D-4BF2-B734-3933669CD045}" srcOrd="7" destOrd="0" presId="urn:diagrams.loki3.com/BracketList"/>
    <dgm:cxn modelId="{1DFC543D-7C8A-487B-9126-E4A180CB22C3}" type="presParOf" srcId="{75E2BC08-FBC5-4190-BF16-2CED07F20F5E}" destId="{2DB3776D-AE4F-4762-B5CC-B8D282F8B127}" srcOrd="8" destOrd="0" presId="urn:diagrams.loki3.com/BracketList"/>
    <dgm:cxn modelId="{2536EFBD-CB51-473E-BEEB-995D1AEEBCF8}" type="presParOf" srcId="{2DB3776D-AE4F-4762-B5CC-B8D282F8B127}" destId="{DCF43731-B676-43D6-B28D-1A01CF35D50A}" srcOrd="0" destOrd="0" presId="urn:diagrams.loki3.com/BracketList"/>
    <dgm:cxn modelId="{598A9DF4-02CB-4F76-8499-F63CA6E12BC3}" type="presParOf" srcId="{2DB3776D-AE4F-4762-B5CC-B8D282F8B127}" destId="{CD3085C0-E228-4748-A305-3EAE6F7A1AB8}" srcOrd="1" destOrd="0" presId="urn:diagrams.loki3.com/BracketList"/>
    <dgm:cxn modelId="{E3F467B1-CF0A-4E10-9603-591467D7D89D}" type="presParOf" srcId="{2DB3776D-AE4F-4762-B5CC-B8D282F8B127}" destId="{B011FC31-2239-4449-85BB-9DB3300B19B1}" srcOrd="2" destOrd="0" presId="urn:diagrams.loki3.com/BracketList"/>
    <dgm:cxn modelId="{0B58BBBC-809E-4ECB-B5EF-A05BC266D61D}" type="presParOf" srcId="{2DB3776D-AE4F-4762-B5CC-B8D282F8B127}" destId="{EB164ACB-928C-4F7E-B203-71CBDEE0AF45}" srcOrd="3" destOrd="0" presId="urn:diagrams.loki3.com/BracketList"/>
    <dgm:cxn modelId="{BEACF9CA-F590-4AD7-B58E-C43D6EF2AAF7}" type="presParOf" srcId="{75E2BC08-FBC5-4190-BF16-2CED07F20F5E}" destId="{5A2E84E3-0A6C-40D8-A10E-09D20C3934A3}" srcOrd="9" destOrd="0" presId="urn:diagrams.loki3.com/BracketList"/>
    <dgm:cxn modelId="{D8CA824D-14DA-476C-867E-328E90D514C6}" type="presParOf" srcId="{75E2BC08-FBC5-4190-BF16-2CED07F20F5E}" destId="{274BF149-03C5-49B0-8B03-8D719BD65F49}" srcOrd="10" destOrd="0" presId="urn:diagrams.loki3.com/BracketList"/>
    <dgm:cxn modelId="{C4B07D7C-1587-4734-A83D-92F58925C651}" type="presParOf" srcId="{274BF149-03C5-49B0-8B03-8D719BD65F49}" destId="{AFFA57A9-2961-4153-83CB-8DF9AF29573A}" srcOrd="0" destOrd="0" presId="urn:diagrams.loki3.com/BracketList"/>
    <dgm:cxn modelId="{88C852EE-3A34-4C14-9599-8D30D996F6CA}" type="presParOf" srcId="{274BF149-03C5-49B0-8B03-8D719BD65F49}" destId="{71DB6514-2A8C-4CC2-B7FF-D56AC845FA25}" srcOrd="1" destOrd="0" presId="urn:diagrams.loki3.com/BracketList"/>
    <dgm:cxn modelId="{EDEF2BA6-129F-4EC6-879B-6CD75CAF41AF}" type="presParOf" srcId="{274BF149-03C5-49B0-8B03-8D719BD65F49}" destId="{965AC557-640D-4772-B99C-8711C8A62530}" srcOrd="2" destOrd="0" presId="urn:diagrams.loki3.com/BracketList"/>
    <dgm:cxn modelId="{0FF95FFA-491A-4DB2-9973-8DECFC26E841}" type="presParOf" srcId="{274BF149-03C5-49B0-8B03-8D719BD65F49}" destId="{FDDD7B11-429F-43AA-B71B-792EA6C39D64}"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76F257-92BE-4CD5-BE94-49490C3CDBE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34791327-5F59-4697-8627-AD57FE6DAA0C}">
      <dgm:prSet custT="1"/>
      <dgm:spPr/>
      <dgm:t>
        <a:bodyPr/>
        <a:lstStyle/>
        <a:p>
          <a:r>
            <a:rPr lang="en-US" sz="2800" b="0" dirty="0"/>
            <a:t>Substance use disorders (SUD) impact millions of Americans, greatest among Veterans  </a:t>
          </a:r>
        </a:p>
      </dgm:t>
    </dgm:pt>
    <dgm:pt modelId="{E91495B1-9C22-4DC1-AFE3-E2D1734F5E3A}" type="parTrans" cxnId="{049AA838-9969-4949-8E70-8A08FC786AC8}">
      <dgm:prSet/>
      <dgm:spPr/>
      <dgm:t>
        <a:bodyPr/>
        <a:lstStyle/>
        <a:p>
          <a:endParaRPr lang="en-US" sz="2800" b="0"/>
        </a:p>
      </dgm:t>
    </dgm:pt>
    <dgm:pt modelId="{152EA15C-3FE7-44DF-9BAD-23449C8652E6}" type="sibTrans" cxnId="{049AA838-9969-4949-8E70-8A08FC786AC8}">
      <dgm:prSet custT="1"/>
      <dgm:spPr/>
      <dgm:t>
        <a:bodyPr/>
        <a:lstStyle/>
        <a:p>
          <a:endParaRPr lang="en-US" sz="2800" b="0"/>
        </a:p>
      </dgm:t>
    </dgm:pt>
    <dgm:pt modelId="{F999B6FC-AB62-4C13-9C75-53E008D13E26}">
      <dgm:prSet custT="1"/>
      <dgm:spPr/>
      <dgm:t>
        <a:bodyPr/>
        <a:lstStyle/>
        <a:p>
          <a:r>
            <a:rPr lang="en-US" sz="2800" b="0" dirty="0"/>
            <a:t>VA is a national healthcare system, training thousands of IM residents each year</a:t>
          </a:r>
        </a:p>
      </dgm:t>
    </dgm:pt>
    <dgm:pt modelId="{6B7A24D7-F9BB-4D35-BA88-603A6ED6DC8A}" type="parTrans" cxnId="{7DFF4D20-9053-4315-8F18-B3813385FE75}">
      <dgm:prSet/>
      <dgm:spPr/>
      <dgm:t>
        <a:bodyPr/>
        <a:lstStyle/>
        <a:p>
          <a:endParaRPr lang="en-US" sz="2800" b="0"/>
        </a:p>
      </dgm:t>
    </dgm:pt>
    <dgm:pt modelId="{68BFBDD2-3EE3-41E3-A9F3-284BBB915C64}" type="sibTrans" cxnId="{7DFF4D20-9053-4315-8F18-B3813385FE75}">
      <dgm:prSet custT="1"/>
      <dgm:spPr/>
      <dgm:t>
        <a:bodyPr/>
        <a:lstStyle/>
        <a:p>
          <a:endParaRPr lang="en-US" sz="2800" b="0"/>
        </a:p>
      </dgm:t>
    </dgm:pt>
    <dgm:pt modelId="{FC57237A-D90A-42E4-AF4B-D3DC059C2A48}">
      <dgm:prSet custT="1"/>
      <dgm:spPr/>
      <dgm:t>
        <a:bodyPr/>
        <a:lstStyle/>
        <a:p>
          <a:r>
            <a:rPr lang="en-US" sz="2800" b="0" dirty="0"/>
            <a:t>ACGME* now requires addiction medicine (AM) training for IM residents</a:t>
          </a:r>
        </a:p>
      </dgm:t>
    </dgm:pt>
    <dgm:pt modelId="{21FFD0C7-F9A6-49EB-99A6-6C8A085EB40F}" type="parTrans" cxnId="{9E6D33D1-423D-4185-B370-1CA19A611C18}">
      <dgm:prSet/>
      <dgm:spPr/>
      <dgm:t>
        <a:bodyPr/>
        <a:lstStyle/>
        <a:p>
          <a:endParaRPr lang="en-US" sz="2800" b="0"/>
        </a:p>
      </dgm:t>
    </dgm:pt>
    <dgm:pt modelId="{FE825638-4A6F-4528-8A49-57D34C30AA8D}" type="sibTrans" cxnId="{9E6D33D1-423D-4185-B370-1CA19A611C18}">
      <dgm:prSet/>
      <dgm:spPr/>
      <dgm:t>
        <a:bodyPr/>
        <a:lstStyle/>
        <a:p>
          <a:endParaRPr lang="en-US" sz="2800" b="0"/>
        </a:p>
      </dgm:t>
    </dgm:pt>
    <dgm:pt modelId="{09CA4043-D70B-4B33-A40D-2474243F687E}" type="pres">
      <dgm:prSet presAssocID="{2A76F257-92BE-4CD5-BE94-49490C3CDBEA}" presName="Name0" presStyleCnt="0">
        <dgm:presLayoutVars>
          <dgm:dir/>
          <dgm:resizeHandles val="exact"/>
        </dgm:presLayoutVars>
      </dgm:prSet>
      <dgm:spPr/>
    </dgm:pt>
    <dgm:pt modelId="{B26068A8-4980-4F1E-A688-237D14DD0022}" type="pres">
      <dgm:prSet presAssocID="{34791327-5F59-4697-8627-AD57FE6DAA0C}" presName="node" presStyleLbl="node1" presStyleIdx="0" presStyleCnt="3">
        <dgm:presLayoutVars>
          <dgm:bulletEnabled val="1"/>
        </dgm:presLayoutVars>
      </dgm:prSet>
      <dgm:spPr/>
    </dgm:pt>
    <dgm:pt modelId="{9A1D98EF-2230-4CFD-AB4E-CAAB5B7BB171}" type="pres">
      <dgm:prSet presAssocID="{152EA15C-3FE7-44DF-9BAD-23449C8652E6}" presName="sibTrans" presStyleLbl="sibTrans2D1" presStyleIdx="0" presStyleCnt="2"/>
      <dgm:spPr>
        <a:prstGeom prst="flowChartDecision">
          <a:avLst/>
        </a:prstGeom>
      </dgm:spPr>
    </dgm:pt>
    <dgm:pt modelId="{618FA0E0-1637-4EA0-AC38-8780FD8C6AB5}" type="pres">
      <dgm:prSet presAssocID="{152EA15C-3FE7-44DF-9BAD-23449C8652E6}" presName="connectorText" presStyleLbl="sibTrans2D1" presStyleIdx="0" presStyleCnt="2"/>
      <dgm:spPr/>
    </dgm:pt>
    <dgm:pt modelId="{2688A865-2344-4F76-A435-B1D175DF455F}" type="pres">
      <dgm:prSet presAssocID="{F999B6FC-AB62-4C13-9C75-53E008D13E26}" presName="node" presStyleLbl="node1" presStyleIdx="1" presStyleCnt="3">
        <dgm:presLayoutVars>
          <dgm:bulletEnabled val="1"/>
        </dgm:presLayoutVars>
      </dgm:prSet>
      <dgm:spPr/>
    </dgm:pt>
    <dgm:pt modelId="{E6CFA716-CFB4-4C82-BB5E-85BF2178AC09}" type="pres">
      <dgm:prSet presAssocID="{68BFBDD2-3EE3-41E3-A9F3-284BBB915C64}" presName="sibTrans" presStyleLbl="sibTrans2D1" presStyleIdx="1" presStyleCnt="2"/>
      <dgm:spPr>
        <a:prstGeom prst="flowChartDecision">
          <a:avLst/>
        </a:prstGeom>
      </dgm:spPr>
    </dgm:pt>
    <dgm:pt modelId="{6AE2CB4D-3430-40E6-9A59-15869FFBA01D}" type="pres">
      <dgm:prSet presAssocID="{68BFBDD2-3EE3-41E3-A9F3-284BBB915C64}" presName="connectorText" presStyleLbl="sibTrans2D1" presStyleIdx="1" presStyleCnt="2"/>
      <dgm:spPr/>
    </dgm:pt>
    <dgm:pt modelId="{7CF432BB-7E75-4F47-AAA9-E0768B99A287}" type="pres">
      <dgm:prSet presAssocID="{FC57237A-D90A-42E4-AF4B-D3DC059C2A48}" presName="node" presStyleLbl="node1" presStyleIdx="2" presStyleCnt="3">
        <dgm:presLayoutVars>
          <dgm:bulletEnabled val="1"/>
        </dgm:presLayoutVars>
      </dgm:prSet>
      <dgm:spPr/>
    </dgm:pt>
  </dgm:ptLst>
  <dgm:cxnLst>
    <dgm:cxn modelId="{023D3E1E-6BC9-460D-9FC2-3C1B2309C6FB}" type="presOf" srcId="{2A76F257-92BE-4CD5-BE94-49490C3CDBEA}" destId="{09CA4043-D70B-4B33-A40D-2474243F687E}" srcOrd="0" destOrd="0" presId="urn:microsoft.com/office/officeart/2005/8/layout/process1"/>
    <dgm:cxn modelId="{7DFF4D20-9053-4315-8F18-B3813385FE75}" srcId="{2A76F257-92BE-4CD5-BE94-49490C3CDBEA}" destId="{F999B6FC-AB62-4C13-9C75-53E008D13E26}" srcOrd="1" destOrd="0" parTransId="{6B7A24D7-F9BB-4D35-BA88-603A6ED6DC8A}" sibTransId="{68BFBDD2-3EE3-41E3-A9F3-284BBB915C64}"/>
    <dgm:cxn modelId="{CFB3B428-1726-4E9E-A924-F5679B8B8F4D}" type="presOf" srcId="{FC57237A-D90A-42E4-AF4B-D3DC059C2A48}" destId="{7CF432BB-7E75-4F47-AAA9-E0768B99A287}" srcOrd="0" destOrd="0" presId="urn:microsoft.com/office/officeart/2005/8/layout/process1"/>
    <dgm:cxn modelId="{E77B332D-7208-4F56-BA1B-AC01897456B7}" type="presOf" srcId="{68BFBDD2-3EE3-41E3-A9F3-284BBB915C64}" destId="{E6CFA716-CFB4-4C82-BB5E-85BF2178AC09}" srcOrd="0" destOrd="0" presId="urn:microsoft.com/office/officeart/2005/8/layout/process1"/>
    <dgm:cxn modelId="{049AA838-9969-4949-8E70-8A08FC786AC8}" srcId="{2A76F257-92BE-4CD5-BE94-49490C3CDBEA}" destId="{34791327-5F59-4697-8627-AD57FE6DAA0C}" srcOrd="0" destOrd="0" parTransId="{E91495B1-9C22-4DC1-AFE3-E2D1734F5E3A}" sibTransId="{152EA15C-3FE7-44DF-9BAD-23449C8652E6}"/>
    <dgm:cxn modelId="{86C6F463-EDCD-43C2-8549-FF7DC479F593}" type="presOf" srcId="{34791327-5F59-4697-8627-AD57FE6DAA0C}" destId="{B26068A8-4980-4F1E-A688-237D14DD0022}" srcOrd="0" destOrd="0" presId="urn:microsoft.com/office/officeart/2005/8/layout/process1"/>
    <dgm:cxn modelId="{543D0F4C-3A48-4519-9494-9E1DE9DBFC2A}" type="presOf" srcId="{68BFBDD2-3EE3-41E3-A9F3-284BBB915C64}" destId="{6AE2CB4D-3430-40E6-9A59-15869FFBA01D}" srcOrd="1" destOrd="0" presId="urn:microsoft.com/office/officeart/2005/8/layout/process1"/>
    <dgm:cxn modelId="{AE11089F-0FAF-4692-900A-A9112AF5E16F}" type="presOf" srcId="{152EA15C-3FE7-44DF-9BAD-23449C8652E6}" destId="{9A1D98EF-2230-4CFD-AB4E-CAAB5B7BB171}" srcOrd="0" destOrd="0" presId="urn:microsoft.com/office/officeart/2005/8/layout/process1"/>
    <dgm:cxn modelId="{8E0FA4A4-0118-44DA-B7E6-9F83EDFD2C38}" type="presOf" srcId="{152EA15C-3FE7-44DF-9BAD-23449C8652E6}" destId="{618FA0E0-1637-4EA0-AC38-8780FD8C6AB5}" srcOrd="1" destOrd="0" presId="urn:microsoft.com/office/officeart/2005/8/layout/process1"/>
    <dgm:cxn modelId="{81832FBA-3881-4DE3-9888-221DEFB0DD97}" type="presOf" srcId="{F999B6FC-AB62-4C13-9C75-53E008D13E26}" destId="{2688A865-2344-4F76-A435-B1D175DF455F}" srcOrd="0" destOrd="0" presId="urn:microsoft.com/office/officeart/2005/8/layout/process1"/>
    <dgm:cxn modelId="{9E6D33D1-423D-4185-B370-1CA19A611C18}" srcId="{2A76F257-92BE-4CD5-BE94-49490C3CDBEA}" destId="{FC57237A-D90A-42E4-AF4B-D3DC059C2A48}" srcOrd="2" destOrd="0" parTransId="{21FFD0C7-F9A6-49EB-99A6-6C8A085EB40F}" sibTransId="{FE825638-4A6F-4528-8A49-57D34C30AA8D}"/>
    <dgm:cxn modelId="{126A3326-608C-43D6-84AB-9A5F7746F376}" type="presParOf" srcId="{09CA4043-D70B-4B33-A40D-2474243F687E}" destId="{B26068A8-4980-4F1E-A688-237D14DD0022}" srcOrd="0" destOrd="0" presId="urn:microsoft.com/office/officeart/2005/8/layout/process1"/>
    <dgm:cxn modelId="{FAF59DA2-6AE4-49FD-B665-A605F9252171}" type="presParOf" srcId="{09CA4043-D70B-4B33-A40D-2474243F687E}" destId="{9A1D98EF-2230-4CFD-AB4E-CAAB5B7BB171}" srcOrd="1" destOrd="0" presId="urn:microsoft.com/office/officeart/2005/8/layout/process1"/>
    <dgm:cxn modelId="{F37BEF20-1426-4F0A-A2A1-11E9B0CC505E}" type="presParOf" srcId="{9A1D98EF-2230-4CFD-AB4E-CAAB5B7BB171}" destId="{618FA0E0-1637-4EA0-AC38-8780FD8C6AB5}" srcOrd="0" destOrd="0" presId="urn:microsoft.com/office/officeart/2005/8/layout/process1"/>
    <dgm:cxn modelId="{3D44FE7F-5046-4CF0-8042-200639A0CB0E}" type="presParOf" srcId="{09CA4043-D70B-4B33-A40D-2474243F687E}" destId="{2688A865-2344-4F76-A435-B1D175DF455F}" srcOrd="2" destOrd="0" presId="urn:microsoft.com/office/officeart/2005/8/layout/process1"/>
    <dgm:cxn modelId="{5DA43E22-C3FE-4984-9AE9-6E18B5D509BD}" type="presParOf" srcId="{09CA4043-D70B-4B33-A40D-2474243F687E}" destId="{E6CFA716-CFB4-4C82-BB5E-85BF2178AC09}" srcOrd="3" destOrd="0" presId="urn:microsoft.com/office/officeart/2005/8/layout/process1"/>
    <dgm:cxn modelId="{B5C9C25B-9C61-4C5F-8EC0-6BB03B744A60}" type="presParOf" srcId="{E6CFA716-CFB4-4C82-BB5E-85BF2178AC09}" destId="{6AE2CB4D-3430-40E6-9A59-15869FFBA01D}" srcOrd="0" destOrd="0" presId="urn:microsoft.com/office/officeart/2005/8/layout/process1"/>
    <dgm:cxn modelId="{0C566236-CC90-4988-B7AA-5FED65EAE60B}" type="presParOf" srcId="{09CA4043-D70B-4B33-A40D-2474243F687E}" destId="{7CF432BB-7E75-4F47-AAA9-E0768B99A28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B4B1FA-B6F5-459C-9A3A-D6B84F18A0C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FF0D1F86-86EB-4B76-A981-396C4CF0FCF7}">
      <dgm:prSet custT="1"/>
      <dgm:spPr/>
      <dgm:t>
        <a:bodyPr/>
        <a:lstStyle/>
        <a:p>
          <a:r>
            <a:rPr lang="en-US" sz="2000" b="1" dirty="0"/>
            <a:t>April 2022 VACT began planning </a:t>
          </a:r>
          <a:endParaRPr lang="en-US" sz="2000" dirty="0"/>
        </a:p>
      </dgm:t>
    </dgm:pt>
    <dgm:pt modelId="{8C1124AB-2FFE-42E6-B53B-0EC15941F2B4}" type="parTrans" cxnId="{45FC06CC-FCC5-4328-80C2-B452C433871E}">
      <dgm:prSet/>
      <dgm:spPr/>
      <dgm:t>
        <a:bodyPr/>
        <a:lstStyle/>
        <a:p>
          <a:endParaRPr lang="en-US" sz="2800"/>
        </a:p>
      </dgm:t>
    </dgm:pt>
    <dgm:pt modelId="{403CBD06-55D8-4448-8C1F-0015B209EE3C}" type="sibTrans" cxnId="{45FC06CC-FCC5-4328-80C2-B452C433871E}">
      <dgm:prSet/>
      <dgm:spPr/>
      <dgm:t>
        <a:bodyPr/>
        <a:lstStyle/>
        <a:p>
          <a:endParaRPr lang="en-US" sz="2800"/>
        </a:p>
      </dgm:t>
    </dgm:pt>
    <dgm:pt modelId="{175B9D2E-0775-49C3-92E4-D0DD99406508}">
      <dgm:prSet custT="1"/>
      <dgm:spPr/>
      <dgm:t>
        <a:bodyPr/>
        <a:lstStyle/>
        <a:p>
          <a:r>
            <a:rPr lang="en-US" sz="2000" b="1" dirty="0"/>
            <a:t>August 2022 VACT 1st resident</a:t>
          </a:r>
          <a:endParaRPr lang="en-US" sz="2000" dirty="0"/>
        </a:p>
      </dgm:t>
    </dgm:pt>
    <dgm:pt modelId="{BB1D291F-AF98-4111-BFC7-71F758BF648B}" type="parTrans" cxnId="{03ACD7F4-78B6-4CA8-AFC4-A42174C4AE4E}">
      <dgm:prSet/>
      <dgm:spPr/>
      <dgm:t>
        <a:bodyPr/>
        <a:lstStyle/>
        <a:p>
          <a:endParaRPr lang="en-US" sz="2800"/>
        </a:p>
      </dgm:t>
    </dgm:pt>
    <dgm:pt modelId="{CCB54E5A-18F0-458F-849F-6CE3ADD6D61E}" type="sibTrans" cxnId="{03ACD7F4-78B6-4CA8-AFC4-A42174C4AE4E}">
      <dgm:prSet/>
      <dgm:spPr/>
      <dgm:t>
        <a:bodyPr/>
        <a:lstStyle/>
        <a:p>
          <a:endParaRPr lang="en-US" sz="2800"/>
        </a:p>
      </dgm:t>
    </dgm:pt>
    <dgm:pt modelId="{6592C949-C8D1-44BA-A174-B05BD7BA5B5F}">
      <dgm:prSet custT="1"/>
      <dgm:spPr/>
      <dgm:t>
        <a:bodyPr/>
        <a:lstStyle/>
        <a:p>
          <a:r>
            <a:rPr lang="en-US" sz="2000" b="1" dirty="0"/>
            <a:t>November 2022 VACT implemented resident feedback</a:t>
          </a:r>
          <a:endParaRPr lang="en-US" sz="2000" dirty="0"/>
        </a:p>
      </dgm:t>
    </dgm:pt>
    <dgm:pt modelId="{78BC8583-0297-48F2-A82F-A0D09AF48645}" type="parTrans" cxnId="{BC528D2D-1328-4BB4-A914-E2231C540A18}">
      <dgm:prSet/>
      <dgm:spPr/>
      <dgm:t>
        <a:bodyPr/>
        <a:lstStyle/>
        <a:p>
          <a:endParaRPr lang="en-US" sz="2800"/>
        </a:p>
      </dgm:t>
    </dgm:pt>
    <dgm:pt modelId="{1F59EFA3-20B1-4886-A318-2551AA039532}" type="sibTrans" cxnId="{BC528D2D-1328-4BB4-A914-E2231C540A18}">
      <dgm:prSet/>
      <dgm:spPr/>
      <dgm:t>
        <a:bodyPr/>
        <a:lstStyle/>
        <a:p>
          <a:endParaRPr lang="en-US" sz="2800"/>
        </a:p>
      </dgm:t>
    </dgm:pt>
    <dgm:pt modelId="{FCDB5C25-3B14-4476-93BC-83FA1AF00255}">
      <dgm:prSet custT="1"/>
      <dgm:spPr/>
      <dgm:t>
        <a:bodyPr/>
        <a:lstStyle/>
        <a:p>
          <a:r>
            <a:rPr lang="en-US" sz="2000" b="1" dirty="0"/>
            <a:t>February 2023 VA Puget Sound partnership</a:t>
          </a:r>
          <a:endParaRPr lang="en-US" sz="2000" dirty="0"/>
        </a:p>
      </dgm:t>
    </dgm:pt>
    <dgm:pt modelId="{F4E5417A-A7C2-42B6-8507-502909D2050D}" type="parTrans" cxnId="{BF5C2DAA-E010-452F-B915-FEF31C8C6311}">
      <dgm:prSet/>
      <dgm:spPr/>
      <dgm:t>
        <a:bodyPr/>
        <a:lstStyle/>
        <a:p>
          <a:endParaRPr lang="en-US" sz="2800"/>
        </a:p>
      </dgm:t>
    </dgm:pt>
    <dgm:pt modelId="{7DFE5136-9C8F-4054-8589-522C16552131}" type="sibTrans" cxnId="{BF5C2DAA-E010-452F-B915-FEF31C8C6311}">
      <dgm:prSet/>
      <dgm:spPr/>
      <dgm:t>
        <a:bodyPr/>
        <a:lstStyle/>
        <a:p>
          <a:endParaRPr lang="en-US" sz="2800"/>
        </a:p>
      </dgm:t>
    </dgm:pt>
    <dgm:pt modelId="{05FCEE18-2217-4FA0-8590-9DDECE56B9BC}">
      <dgm:prSet custT="1"/>
      <dgm:spPr/>
      <dgm:t>
        <a:bodyPr/>
        <a:lstStyle/>
        <a:p>
          <a:r>
            <a:rPr lang="en-US" sz="2000" b="1"/>
            <a:t>March 2023 VA Puget Sound 1st resident</a:t>
          </a:r>
          <a:endParaRPr lang="en-US" sz="2000"/>
        </a:p>
      </dgm:t>
    </dgm:pt>
    <dgm:pt modelId="{8CB7A8D2-6AF4-4DFB-AEC3-F2B9300BD3E6}" type="parTrans" cxnId="{B501DAA5-04ED-4FF5-B75A-4ABC0366AE4C}">
      <dgm:prSet/>
      <dgm:spPr/>
      <dgm:t>
        <a:bodyPr/>
        <a:lstStyle/>
        <a:p>
          <a:endParaRPr lang="en-US" sz="2800"/>
        </a:p>
      </dgm:t>
    </dgm:pt>
    <dgm:pt modelId="{6D02CBC0-120E-4B44-B653-5FD4C2AE7E35}" type="sibTrans" cxnId="{B501DAA5-04ED-4FF5-B75A-4ABC0366AE4C}">
      <dgm:prSet/>
      <dgm:spPr/>
      <dgm:t>
        <a:bodyPr/>
        <a:lstStyle/>
        <a:p>
          <a:endParaRPr lang="en-US" sz="2800"/>
        </a:p>
      </dgm:t>
    </dgm:pt>
    <dgm:pt modelId="{BFBF1BEA-15D3-409A-AA81-1CF1BBED259A}">
      <dgm:prSet custT="1"/>
      <dgm:spPr/>
      <dgm:t>
        <a:bodyPr/>
        <a:lstStyle/>
        <a:p>
          <a:r>
            <a:rPr lang="en-US" sz="2000" b="1" dirty="0"/>
            <a:t>July 2023 VACT 2</a:t>
          </a:r>
          <a:r>
            <a:rPr lang="en-US" sz="2000" b="1" baseline="30000" dirty="0"/>
            <a:t>nd</a:t>
          </a:r>
          <a:r>
            <a:rPr lang="en-US" sz="2000" b="1" dirty="0"/>
            <a:t> year – comparator group</a:t>
          </a:r>
          <a:endParaRPr lang="en-US" sz="2000" dirty="0"/>
        </a:p>
      </dgm:t>
    </dgm:pt>
    <dgm:pt modelId="{68CB8C9B-10E1-468C-87DB-33F06D5790B5}" type="parTrans" cxnId="{B495B62F-AB15-4600-9E73-F8F0535BE97F}">
      <dgm:prSet/>
      <dgm:spPr/>
      <dgm:t>
        <a:bodyPr/>
        <a:lstStyle/>
        <a:p>
          <a:endParaRPr lang="en-US" sz="2800"/>
        </a:p>
      </dgm:t>
    </dgm:pt>
    <dgm:pt modelId="{74DC8407-D45E-4B71-8A59-370F8F68BE50}" type="sibTrans" cxnId="{B495B62F-AB15-4600-9E73-F8F0535BE97F}">
      <dgm:prSet/>
      <dgm:spPr/>
      <dgm:t>
        <a:bodyPr/>
        <a:lstStyle/>
        <a:p>
          <a:endParaRPr lang="en-US" sz="2800"/>
        </a:p>
      </dgm:t>
    </dgm:pt>
    <dgm:pt modelId="{DF501985-0E7A-4F6D-B484-E9E1DAEC5A77}" type="pres">
      <dgm:prSet presAssocID="{B7B4B1FA-B6F5-459C-9A3A-D6B84F18A0C4}" presName="Name0" presStyleCnt="0">
        <dgm:presLayoutVars>
          <dgm:dir/>
          <dgm:resizeHandles val="exact"/>
        </dgm:presLayoutVars>
      </dgm:prSet>
      <dgm:spPr/>
    </dgm:pt>
    <dgm:pt modelId="{961ADB31-3679-4018-A011-E308F4B79A5D}" type="pres">
      <dgm:prSet presAssocID="{B7B4B1FA-B6F5-459C-9A3A-D6B84F18A0C4}" presName="arrow" presStyleLbl="bgShp" presStyleIdx="0" presStyleCnt="1"/>
      <dgm:spPr/>
    </dgm:pt>
    <dgm:pt modelId="{A695A830-796E-4657-B8D3-D204940F97E3}" type="pres">
      <dgm:prSet presAssocID="{B7B4B1FA-B6F5-459C-9A3A-D6B84F18A0C4}" presName="points" presStyleCnt="0"/>
      <dgm:spPr/>
    </dgm:pt>
    <dgm:pt modelId="{70EA9DFC-47D5-49AB-A964-D49044D3A646}" type="pres">
      <dgm:prSet presAssocID="{FF0D1F86-86EB-4B76-A981-396C4CF0FCF7}" presName="compositeA" presStyleCnt="0"/>
      <dgm:spPr/>
    </dgm:pt>
    <dgm:pt modelId="{CAA404B1-7D57-4DF8-A188-7551CB439F3A}" type="pres">
      <dgm:prSet presAssocID="{FF0D1F86-86EB-4B76-A981-396C4CF0FCF7}" presName="textA" presStyleLbl="revTx" presStyleIdx="0" presStyleCnt="6">
        <dgm:presLayoutVars>
          <dgm:bulletEnabled val="1"/>
        </dgm:presLayoutVars>
      </dgm:prSet>
      <dgm:spPr/>
    </dgm:pt>
    <dgm:pt modelId="{820941E4-B6D3-4F0E-809F-FE727293EA41}" type="pres">
      <dgm:prSet presAssocID="{FF0D1F86-86EB-4B76-A981-396C4CF0FCF7}" presName="circleA" presStyleLbl="node1" presStyleIdx="0" presStyleCnt="6"/>
      <dgm:spPr/>
    </dgm:pt>
    <dgm:pt modelId="{FECBF1FD-DA13-418B-BC74-BB4770E3F094}" type="pres">
      <dgm:prSet presAssocID="{FF0D1F86-86EB-4B76-A981-396C4CF0FCF7}" presName="spaceA" presStyleCnt="0"/>
      <dgm:spPr/>
    </dgm:pt>
    <dgm:pt modelId="{A8397FC8-8107-4D02-A98C-F7600660FAD8}" type="pres">
      <dgm:prSet presAssocID="{403CBD06-55D8-4448-8C1F-0015B209EE3C}" presName="space" presStyleCnt="0"/>
      <dgm:spPr/>
    </dgm:pt>
    <dgm:pt modelId="{2D070EE9-4153-4F6E-9672-D70E121CA329}" type="pres">
      <dgm:prSet presAssocID="{175B9D2E-0775-49C3-92E4-D0DD99406508}" presName="compositeB" presStyleCnt="0"/>
      <dgm:spPr/>
    </dgm:pt>
    <dgm:pt modelId="{E2027D9C-C53A-445F-9F8A-CF9F1D05331A}" type="pres">
      <dgm:prSet presAssocID="{175B9D2E-0775-49C3-92E4-D0DD99406508}" presName="textB" presStyleLbl="revTx" presStyleIdx="1" presStyleCnt="6">
        <dgm:presLayoutVars>
          <dgm:bulletEnabled val="1"/>
        </dgm:presLayoutVars>
      </dgm:prSet>
      <dgm:spPr/>
    </dgm:pt>
    <dgm:pt modelId="{017E978F-199D-436D-961D-159FBA50EDBC}" type="pres">
      <dgm:prSet presAssocID="{175B9D2E-0775-49C3-92E4-D0DD99406508}" presName="circleB" presStyleLbl="node1" presStyleIdx="1" presStyleCnt="6"/>
      <dgm:spPr/>
    </dgm:pt>
    <dgm:pt modelId="{BB7F222B-2A00-43B8-8C8B-811402C0E410}" type="pres">
      <dgm:prSet presAssocID="{175B9D2E-0775-49C3-92E4-D0DD99406508}" presName="spaceB" presStyleCnt="0"/>
      <dgm:spPr/>
    </dgm:pt>
    <dgm:pt modelId="{3B0496EC-448C-4AFC-82D8-9303175D450A}" type="pres">
      <dgm:prSet presAssocID="{CCB54E5A-18F0-458F-849F-6CE3ADD6D61E}" presName="space" presStyleCnt="0"/>
      <dgm:spPr/>
    </dgm:pt>
    <dgm:pt modelId="{5A1F84CC-D5C6-467D-A160-0B22F1DE9422}" type="pres">
      <dgm:prSet presAssocID="{6592C949-C8D1-44BA-A174-B05BD7BA5B5F}" presName="compositeA" presStyleCnt="0"/>
      <dgm:spPr/>
    </dgm:pt>
    <dgm:pt modelId="{90DD6F9B-E3B2-413E-84B0-DDFE36AB9DF6}" type="pres">
      <dgm:prSet presAssocID="{6592C949-C8D1-44BA-A174-B05BD7BA5B5F}" presName="textA" presStyleLbl="revTx" presStyleIdx="2" presStyleCnt="6" custScaleX="126569">
        <dgm:presLayoutVars>
          <dgm:bulletEnabled val="1"/>
        </dgm:presLayoutVars>
      </dgm:prSet>
      <dgm:spPr/>
    </dgm:pt>
    <dgm:pt modelId="{267613A6-EE56-451B-A4F9-AE109009A1DE}" type="pres">
      <dgm:prSet presAssocID="{6592C949-C8D1-44BA-A174-B05BD7BA5B5F}" presName="circleA" presStyleLbl="node1" presStyleIdx="2" presStyleCnt="6"/>
      <dgm:spPr/>
    </dgm:pt>
    <dgm:pt modelId="{3643063B-D33E-44D8-BF5B-51A46A68E8B1}" type="pres">
      <dgm:prSet presAssocID="{6592C949-C8D1-44BA-A174-B05BD7BA5B5F}" presName="spaceA" presStyleCnt="0"/>
      <dgm:spPr/>
    </dgm:pt>
    <dgm:pt modelId="{2961D689-DFBD-4768-BCB9-F9833CD2544E}" type="pres">
      <dgm:prSet presAssocID="{1F59EFA3-20B1-4886-A318-2551AA039532}" presName="space" presStyleCnt="0"/>
      <dgm:spPr/>
    </dgm:pt>
    <dgm:pt modelId="{31E6AAD2-21BF-41D1-AAD5-FDA2CF996E37}" type="pres">
      <dgm:prSet presAssocID="{FCDB5C25-3B14-4476-93BC-83FA1AF00255}" presName="compositeB" presStyleCnt="0"/>
      <dgm:spPr/>
    </dgm:pt>
    <dgm:pt modelId="{738F1BB6-61B1-4AE8-A603-8510AE57896D}" type="pres">
      <dgm:prSet presAssocID="{FCDB5C25-3B14-4476-93BC-83FA1AF00255}" presName="textB" presStyleLbl="revTx" presStyleIdx="3" presStyleCnt="6" custScaleX="117244">
        <dgm:presLayoutVars>
          <dgm:bulletEnabled val="1"/>
        </dgm:presLayoutVars>
      </dgm:prSet>
      <dgm:spPr/>
    </dgm:pt>
    <dgm:pt modelId="{BFDA6CDF-C236-4B21-9560-AF36DC7FF6A8}" type="pres">
      <dgm:prSet presAssocID="{FCDB5C25-3B14-4476-93BC-83FA1AF00255}" presName="circleB" presStyleLbl="node1" presStyleIdx="3" presStyleCnt="6"/>
      <dgm:spPr/>
    </dgm:pt>
    <dgm:pt modelId="{181BF244-0836-4003-959B-FA9FC90497BC}" type="pres">
      <dgm:prSet presAssocID="{FCDB5C25-3B14-4476-93BC-83FA1AF00255}" presName="spaceB" presStyleCnt="0"/>
      <dgm:spPr/>
    </dgm:pt>
    <dgm:pt modelId="{4D58EB19-25DD-441A-BACD-69EEFA34BFA6}" type="pres">
      <dgm:prSet presAssocID="{7DFE5136-9C8F-4054-8589-522C16552131}" presName="space" presStyleCnt="0"/>
      <dgm:spPr/>
    </dgm:pt>
    <dgm:pt modelId="{5D3B808B-52A9-468F-B4C2-BBAC1DB8479E}" type="pres">
      <dgm:prSet presAssocID="{05FCEE18-2217-4FA0-8590-9DDECE56B9BC}" presName="compositeA" presStyleCnt="0"/>
      <dgm:spPr/>
    </dgm:pt>
    <dgm:pt modelId="{711FE9C6-C740-4058-B4DE-02807FB141F0}" type="pres">
      <dgm:prSet presAssocID="{05FCEE18-2217-4FA0-8590-9DDECE56B9BC}" presName="textA" presStyleLbl="revTx" presStyleIdx="4" presStyleCnt="6">
        <dgm:presLayoutVars>
          <dgm:bulletEnabled val="1"/>
        </dgm:presLayoutVars>
      </dgm:prSet>
      <dgm:spPr/>
    </dgm:pt>
    <dgm:pt modelId="{FD2FAD06-F9A3-437D-9EF8-B3D50FB18D9B}" type="pres">
      <dgm:prSet presAssocID="{05FCEE18-2217-4FA0-8590-9DDECE56B9BC}" presName="circleA" presStyleLbl="node1" presStyleIdx="4" presStyleCnt="6"/>
      <dgm:spPr/>
    </dgm:pt>
    <dgm:pt modelId="{D53C3E16-A8C3-4A88-8931-A9319471BE4E}" type="pres">
      <dgm:prSet presAssocID="{05FCEE18-2217-4FA0-8590-9DDECE56B9BC}" presName="spaceA" presStyleCnt="0"/>
      <dgm:spPr/>
    </dgm:pt>
    <dgm:pt modelId="{509D25B3-C27C-4644-B5B0-BF0072080B5F}" type="pres">
      <dgm:prSet presAssocID="{6D02CBC0-120E-4B44-B653-5FD4C2AE7E35}" presName="space" presStyleCnt="0"/>
      <dgm:spPr/>
    </dgm:pt>
    <dgm:pt modelId="{2B8A0E4D-601C-41FC-A0BF-AB8098F0DC4C}" type="pres">
      <dgm:prSet presAssocID="{BFBF1BEA-15D3-409A-AA81-1CF1BBED259A}" presName="compositeB" presStyleCnt="0"/>
      <dgm:spPr/>
    </dgm:pt>
    <dgm:pt modelId="{78054063-3F70-437C-BC50-77F99A48824E}" type="pres">
      <dgm:prSet presAssocID="{BFBF1BEA-15D3-409A-AA81-1CF1BBED259A}" presName="textB" presStyleLbl="revTx" presStyleIdx="5" presStyleCnt="6">
        <dgm:presLayoutVars>
          <dgm:bulletEnabled val="1"/>
        </dgm:presLayoutVars>
      </dgm:prSet>
      <dgm:spPr/>
    </dgm:pt>
    <dgm:pt modelId="{E2CDCBDA-019A-44C6-95C7-9E07CD4C3B81}" type="pres">
      <dgm:prSet presAssocID="{BFBF1BEA-15D3-409A-AA81-1CF1BBED259A}" presName="circleB" presStyleLbl="node1" presStyleIdx="5" presStyleCnt="6"/>
      <dgm:spPr/>
    </dgm:pt>
    <dgm:pt modelId="{7B3D0FF3-DA16-4CBB-9B2D-D4728A10BFBE}" type="pres">
      <dgm:prSet presAssocID="{BFBF1BEA-15D3-409A-AA81-1CF1BBED259A}" presName="spaceB" presStyleCnt="0"/>
      <dgm:spPr/>
    </dgm:pt>
  </dgm:ptLst>
  <dgm:cxnLst>
    <dgm:cxn modelId="{6244FF16-D631-4EA1-A503-86C24564081B}" type="presOf" srcId="{05FCEE18-2217-4FA0-8590-9DDECE56B9BC}" destId="{711FE9C6-C740-4058-B4DE-02807FB141F0}" srcOrd="0" destOrd="0" presId="urn:microsoft.com/office/officeart/2005/8/layout/hProcess11"/>
    <dgm:cxn modelId="{F3725E19-2F7A-461F-88D4-E95CC71DF918}" type="presOf" srcId="{6592C949-C8D1-44BA-A174-B05BD7BA5B5F}" destId="{90DD6F9B-E3B2-413E-84B0-DDFE36AB9DF6}" srcOrd="0" destOrd="0" presId="urn:microsoft.com/office/officeart/2005/8/layout/hProcess11"/>
    <dgm:cxn modelId="{BC528D2D-1328-4BB4-A914-E2231C540A18}" srcId="{B7B4B1FA-B6F5-459C-9A3A-D6B84F18A0C4}" destId="{6592C949-C8D1-44BA-A174-B05BD7BA5B5F}" srcOrd="2" destOrd="0" parTransId="{78BC8583-0297-48F2-A82F-A0D09AF48645}" sibTransId="{1F59EFA3-20B1-4886-A318-2551AA039532}"/>
    <dgm:cxn modelId="{B495B62F-AB15-4600-9E73-F8F0535BE97F}" srcId="{B7B4B1FA-B6F5-459C-9A3A-D6B84F18A0C4}" destId="{BFBF1BEA-15D3-409A-AA81-1CF1BBED259A}" srcOrd="5" destOrd="0" parTransId="{68CB8C9B-10E1-468C-87DB-33F06D5790B5}" sibTransId="{74DC8407-D45E-4B71-8A59-370F8F68BE50}"/>
    <dgm:cxn modelId="{E6BE2B71-6892-4536-A31F-2E7FCA83FB74}" type="presOf" srcId="{FF0D1F86-86EB-4B76-A981-396C4CF0FCF7}" destId="{CAA404B1-7D57-4DF8-A188-7551CB439F3A}" srcOrd="0" destOrd="0" presId="urn:microsoft.com/office/officeart/2005/8/layout/hProcess11"/>
    <dgm:cxn modelId="{4A4A2159-77DF-4771-BA95-606F8B53FBE7}" type="presOf" srcId="{B7B4B1FA-B6F5-459C-9A3A-D6B84F18A0C4}" destId="{DF501985-0E7A-4F6D-B484-E9E1DAEC5A77}" srcOrd="0" destOrd="0" presId="urn:microsoft.com/office/officeart/2005/8/layout/hProcess11"/>
    <dgm:cxn modelId="{B501DAA5-04ED-4FF5-B75A-4ABC0366AE4C}" srcId="{B7B4B1FA-B6F5-459C-9A3A-D6B84F18A0C4}" destId="{05FCEE18-2217-4FA0-8590-9DDECE56B9BC}" srcOrd="4" destOrd="0" parTransId="{8CB7A8D2-6AF4-4DFB-AEC3-F2B9300BD3E6}" sibTransId="{6D02CBC0-120E-4B44-B653-5FD4C2AE7E35}"/>
    <dgm:cxn modelId="{A7AC8CA9-97B4-4860-92D3-EC47EE36335B}" type="presOf" srcId="{FCDB5C25-3B14-4476-93BC-83FA1AF00255}" destId="{738F1BB6-61B1-4AE8-A603-8510AE57896D}" srcOrd="0" destOrd="0" presId="urn:microsoft.com/office/officeart/2005/8/layout/hProcess11"/>
    <dgm:cxn modelId="{BF5C2DAA-E010-452F-B915-FEF31C8C6311}" srcId="{B7B4B1FA-B6F5-459C-9A3A-D6B84F18A0C4}" destId="{FCDB5C25-3B14-4476-93BC-83FA1AF00255}" srcOrd="3" destOrd="0" parTransId="{F4E5417A-A7C2-42B6-8507-502909D2050D}" sibTransId="{7DFE5136-9C8F-4054-8589-522C16552131}"/>
    <dgm:cxn modelId="{F3C614B5-500C-4431-BF5D-6F65E5686FB8}" type="presOf" srcId="{BFBF1BEA-15D3-409A-AA81-1CF1BBED259A}" destId="{78054063-3F70-437C-BC50-77F99A48824E}" srcOrd="0" destOrd="0" presId="urn:microsoft.com/office/officeart/2005/8/layout/hProcess11"/>
    <dgm:cxn modelId="{45FC06CC-FCC5-4328-80C2-B452C433871E}" srcId="{B7B4B1FA-B6F5-459C-9A3A-D6B84F18A0C4}" destId="{FF0D1F86-86EB-4B76-A981-396C4CF0FCF7}" srcOrd="0" destOrd="0" parTransId="{8C1124AB-2FFE-42E6-B53B-0EC15941F2B4}" sibTransId="{403CBD06-55D8-4448-8C1F-0015B209EE3C}"/>
    <dgm:cxn modelId="{E4CA59F2-62D4-4DE6-B9F8-64131BE120DC}" type="presOf" srcId="{175B9D2E-0775-49C3-92E4-D0DD99406508}" destId="{E2027D9C-C53A-445F-9F8A-CF9F1D05331A}" srcOrd="0" destOrd="0" presId="urn:microsoft.com/office/officeart/2005/8/layout/hProcess11"/>
    <dgm:cxn modelId="{03ACD7F4-78B6-4CA8-AFC4-A42174C4AE4E}" srcId="{B7B4B1FA-B6F5-459C-9A3A-D6B84F18A0C4}" destId="{175B9D2E-0775-49C3-92E4-D0DD99406508}" srcOrd="1" destOrd="0" parTransId="{BB1D291F-AF98-4111-BFC7-71F758BF648B}" sibTransId="{CCB54E5A-18F0-458F-849F-6CE3ADD6D61E}"/>
    <dgm:cxn modelId="{6FA21F87-B3C2-4E12-A7C6-798D0D1743D7}" type="presParOf" srcId="{DF501985-0E7A-4F6D-B484-E9E1DAEC5A77}" destId="{961ADB31-3679-4018-A011-E308F4B79A5D}" srcOrd="0" destOrd="0" presId="urn:microsoft.com/office/officeart/2005/8/layout/hProcess11"/>
    <dgm:cxn modelId="{CAB256A1-2B54-4418-8A77-99383E7B0C33}" type="presParOf" srcId="{DF501985-0E7A-4F6D-B484-E9E1DAEC5A77}" destId="{A695A830-796E-4657-B8D3-D204940F97E3}" srcOrd="1" destOrd="0" presId="urn:microsoft.com/office/officeart/2005/8/layout/hProcess11"/>
    <dgm:cxn modelId="{F104B93A-78A7-4797-ADAB-E3CB0BF47828}" type="presParOf" srcId="{A695A830-796E-4657-B8D3-D204940F97E3}" destId="{70EA9DFC-47D5-49AB-A964-D49044D3A646}" srcOrd="0" destOrd="0" presId="urn:microsoft.com/office/officeart/2005/8/layout/hProcess11"/>
    <dgm:cxn modelId="{6A0DD010-6E9F-4676-ABBA-60070F9EDAD0}" type="presParOf" srcId="{70EA9DFC-47D5-49AB-A964-D49044D3A646}" destId="{CAA404B1-7D57-4DF8-A188-7551CB439F3A}" srcOrd="0" destOrd="0" presId="urn:microsoft.com/office/officeart/2005/8/layout/hProcess11"/>
    <dgm:cxn modelId="{A07F8AA8-C01A-4B13-9BD4-4138F52F0451}" type="presParOf" srcId="{70EA9DFC-47D5-49AB-A964-D49044D3A646}" destId="{820941E4-B6D3-4F0E-809F-FE727293EA41}" srcOrd="1" destOrd="0" presId="urn:microsoft.com/office/officeart/2005/8/layout/hProcess11"/>
    <dgm:cxn modelId="{585773C5-175A-47D4-BA6F-9B74486E3400}" type="presParOf" srcId="{70EA9DFC-47D5-49AB-A964-D49044D3A646}" destId="{FECBF1FD-DA13-418B-BC74-BB4770E3F094}" srcOrd="2" destOrd="0" presId="urn:microsoft.com/office/officeart/2005/8/layout/hProcess11"/>
    <dgm:cxn modelId="{1E6606AC-A6F0-4A03-A350-C4471048EDC6}" type="presParOf" srcId="{A695A830-796E-4657-B8D3-D204940F97E3}" destId="{A8397FC8-8107-4D02-A98C-F7600660FAD8}" srcOrd="1" destOrd="0" presId="urn:microsoft.com/office/officeart/2005/8/layout/hProcess11"/>
    <dgm:cxn modelId="{B160E18C-7B31-42E8-AED5-20CDD5B1B0CF}" type="presParOf" srcId="{A695A830-796E-4657-B8D3-D204940F97E3}" destId="{2D070EE9-4153-4F6E-9672-D70E121CA329}" srcOrd="2" destOrd="0" presId="urn:microsoft.com/office/officeart/2005/8/layout/hProcess11"/>
    <dgm:cxn modelId="{B3F7C3F8-34F4-4F62-9839-DC2C1B90980C}" type="presParOf" srcId="{2D070EE9-4153-4F6E-9672-D70E121CA329}" destId="{E2027D9C-C53A-445F-9F8A-CF9F1D05331A}" srcOrd="0" destOrd="0" presId="urn:microsoft.com/office/officeart/2005/8/layout/hProcess11"/>
    <dgm:cxn modelId="{17334386-5A61-4A69-B614-F105D5D5A7B6}" type="presParOf" srcId="{2D070EE9-4153-4F6E-9672-D70E121CA329}" destId="{017E978F-199D-436D-961D-159FBA50EDBC}" srcOrd="1" destOrd="0" presId="urn:microsoft.com/office/officeart/2005/8/layout/hProcess11"/>
    <dgm:cxn modelId="{AC5F3644-AC5C-4A64-844D-614DBA9FE724}" type="presParOf" srcId="{2D070EE9-4153-4F6E-9672-D70E121CA329}" destId="{BB7F222B-2A00-43B8-8C8B-811402C0E410}" srcOrd="2" destOrd="0" presId="urn:microsoft.com/office/officeart/2005/8/layout/hProcess11"/>
    <dgm:cxn modelId="{2F63DC41-3940-4CCF-807F-826FB8DF81A7}" type="presParOf" srcId="{A695A830-796E-4657-B8D3-D204940F97E3}" destId="{3B0496EC-448C-4AFC-82D8-9303175D450A}" srcOrd="3" destOrd="0" presId="urn:microsoft.com/office/officeart/2005/8/layout/hProcess11"/>
    <dgm:cxn modelId="{A5EE8B46-9712-40D6-B398-782FFBED362C}" type="presParOf" srcId="{A695A830-796E-4657-B8D3-D204940F97E3}" destId="{5A1F84CC-D5C6-467D-A160-0B22F1DE9422}" srcOrd="4" destOrd="0" presId="urn:microsoft.com/office/officeart/2005/8/layout/hProcess11"/>
    <dgm:cxn modelId="{FB473106-1E9F-490C-A84A-A9F31D5C7A5A}" type="presParOf" srcId="{5A1F84CC-D5C6-467D-A160-0B22F1DE9422}" destId="{90DD6F9B-E3B2-413E-84B0-DDFE36AB9DF6}" srcOrd="0" destOrd="0" presId="urn:microsoft.com/office/officeart/2005/8/layout/hProcess11"/>
    <dgm:cxn modelId="{69255239-F148-4740-B746-F2937F9270DD}" type="presParOf" srcId="{5A1F84CC-D5C6-467D-A160-0B22F1DE9422}" destId="{267613A6-EE56-451B-A4F9-AE109009A1DE}" srcOrd="1" destOrd="0" presId="urn:microsoft.com/office/officeart/2005/8/layout/hProcess11"/>
    <dgm:cxn modelId="{C97888F1-0850-4266-ABEE-28D9DECE42E6}" type="presParOf" srcId="{5A1F84CC-D5C6-467D-A160-0B22F1DE9422}" destId="{3643063B-D33E-44D8-BF5B-51A46A68E8B1}" srcOrd="2" destOrd="0" presId="urn:microsoft.com/office/officeart/2005/8/layout/hProcess11"/>
    <dgm:cxn modelId="{4D159CCB-7270-4AE2-B934-FC327A08E2D4}" type="presParOf" srcId="{A695A830-796E-4657-B8D3-D204940F97E3}" destId="{2961D689-DFBD-4768-BCB9-F9833CD2544E}" srcOrd="5" destOrd="0" presId="urn:microsoft.com/office/officeart/2005/8/layout/hProcess11"/>
    <dgm:cxn modelId="{5BEFD12F-FA3A-48F0-B7D4-2EA4EBC15122}" type="presParOf" srcId="{A695A830-796E-4657-B8D3-D204940F97E3}" destId="{31E6AAD2-21BF-41D1-AAD5-FDA2CF996E37}" srcOrd="6" destOrd="0" presId="urn:microsoft.com/office/officeart/2005/8/layout/hProcess11"/>
    <dgm:cxn modelId="{269248AE-22FB-4F3D-8E4E-DF634E2E78DF}" type="presParOf" srcId="{31E6AAD2-21BF-41D1-AAD5-FDA2CF996E37}" destId="{738F1BB6-61B1-4AE8-A603-8510AE57896D}" srcOrd="0" destOrd="0" presId="urn:microsoft.com/office/officeart/2005/8/layout/hProcess11"/>
    <dgm:cxn modelId="{C294D9F9-48D9-48A9-B817-F75595758FDD}" type="presParOf" srcId="{31E6AAD2-21BF-41D1-AAD5-FDA2CF996E37}" destId="{BFDA6CDF-C236-4B21-9560-AF36DC7FF6A8}" srcOrd="1" destOrd="0" presId="urn:microsoft.com/office/officeart/2005/8/layout/hProcess11"/>
    <dgm:cxn modelId="{9582B2FF-A999-4FE2-A22D-AFDF8010BCAE}" type="presParOf" srcId="{31E6AAD2-21BF-41D1-AAD5-FDA2CF996E37}" destId="{181BF244-0836-4003-959B-FA9FC90497BC}" srcOrd="2" destOrd="0" presId="urn:microsoft.com/office/officeart/2005/8/layout/hProcess11"/>
    <dgm:cxn modelId="{6AC31A78-563D-4F13-B2A6-67BE554FC779}" type="presParOf" srcId="{A695A830-796E-4657-B8D3-D204940F97E3}" destId="{4D58EB19-25DD-441A-BACD-69EEFA34BFA6}" srcOrd="7" destOrd="0" presId="urn:microsoft.com/office/officeart/2005/8/layout/hProcess11"/>
    <dgm:cxn modelId="{75AF0A88-CE53-4B52-BB35-20A127D91391}" type="presParOf" srcId="{A695A830-796E-4657-B8D3-D204940F97E3}" destId="{5D3B808B-52A9-468F-B4C2-BBAC1DB8479E}" srcOrd="8" destOrd="0" presId="urn:microsoft.com/office/officeart/2005/8/layout/hProcess11"/>
    <dgm:cxn modelId="{58EF6D9C-F982-4F8D-A25E-E1D62822E17D}" type="presParOf" srcId="{5D3B808B-52A9-468F-B4C2-BBAC1DB8479E}" destId="{711FE9C6-C740-4058-B4DE-02807FB141F0}" srcOrd="0" destOrd="0" presId="urn:microsoft.com/office/officeart/2005/8/layout/hProcess11"/>
    <dgm:cxn modelId="{35BF501E-92C9-4B2B-B25E-27993C1940A5}" type="presParOf" srcId="{5D3B808B-52A9-468F-B4C2-BBAC1DB8479E}" destId="{FD2FAD06-F9A3-437D-9EF8-B3D50FB18D9B}" srcOrd="1" destOrd="0" presId="urn:microsoft.com/office/officeart/2005/8/layout/hProcess11"/>
    <dgm:cxn modelId="{782FB664-F8C4-43DC-BE8A-1BE475BBD100}" type="presParOf" srcId="{5D3B808B-52A9-468F-B4C2-BBAC1DB8479E}" destId="{D53C3E16-A8C3-4A88-8931-A9319471BE4E}" srcOrd="2" destOrd="0" presId="urn:microsoft.com/office/officeart/2005/8/layout/hProcess11"/>
    <dgm:cxn modelId="{17A01F57-4F41-4C0F-BE4E-B57D80614518}" type="presParOf" srcId="{A695A830-796E-4657-B8D3-D204940F97E3}" destId="{509D25B3-C27C-4644-B5B0-BF0072080B5F}" srcOrd="9" destOrd="0" presId="urn:microsoft.com/office/officeart/2005/8/layout/hProcess11"/>
    <dgm:cxn modelId="{8D8FE51C-84FA-452F-9BEB-7C5E816ECAAE}" type="presParOf" srcId="{A695A830-796E-4657-B8D3-D204940F97E3}" destId="{2B8A0E4D-601C-41FC-A0BF-AB8098F0DC4C}" srcOrd="10" destOrd="0" presId="urn:microsoft.com/office/officeart/2005/8/layout/hProcess11"/>
    <dgm:cxn modelId="{2735F1E0-FB78-47F7-9B82-1F289D6F34FC}" type="presParOf" srcId="{2B8A0E4D-601C-41FC-A0BF-AB8098F0DC4C}" destId="{78054063-3F70-437C-BC50-77F99A48824E}" srcOrd="0" destOrd="0" presId="urn:microsoft.com/office/officeart/2005/8/layout/hProcess11"/>
    <dgm:cxn modelId="{52B85546-1053-4DAB-9C80-517BC43A0945}" type="presParOf" srcId="{2B8A0E4D-601C-41FC-A0BF-AB8098F0DC4C}" destId="{E2CDCBDA-019A-44C6-95C7-9E07CD4C3B81}" srcOrd="1" destOrd="0" presId="urn:microsoft.com/office/officeart/2005/8/layout/hProcess11"/>
    <dgm:cxn modelId="{A0D54493-BAA8-4EAC-B29B-8ECC0607C8C5}" type="presParOf" srcId="{2B8A0E4D-601C-41FC-A0BF-AB8098F0DC4C}" destId="{7B3D0FF3-DA16-4CBB-9B2D-D4728A10BFB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52D87B-924A-4FA3-8730-4A90FB4033A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57360E5-E961-4931-AFBF-66B17C67149A}">
      <dgm:prSet phldrT="[Text]" custT="1"/>
      <dgm:spPr/>
      <dgm:t>
        <a:bodyPr/>
        <a:lstStyle/>
        <a:p>
          <a:pPr algn="ctr"/>
          <a:r>
            <a:rPr lang="en-US" sz="2400" b="1" u="sng" dirty="0"/>
            <a:t>VACT:</a:t>
          </a:r>
        </a:p>
        <a:p>
          <a:pPr algn="ctr"/>
          <a:r>
            <a:rPr lang="en-US" sz="2400" dirty="0"/>
            <a:t>- First year (interns) residents</a:t>
          </a:r>
        </a:p>
        <a:p>
          <a:pPr algn="ctr"/>
          <a:r>
            <a:rPr lang="en-US" sz="2400" dirty="0"/>
            <a:t>- 2 weeks</a:t>
          </a:r>
        </a:p>
        <a:p>
          <a:pPr algn="ctr"/>
          <a:r>
            <a:rPr lang="en-US" sz="2400" dirty="0"/>
            <a:t>- 13 resident pilot group</a:t>
          </a:r>
        </a:p>
        <a:p>
          <a:pPr algn="ctr"/>
          <a:r>
            <a:rPr lang="en-US" sz="2400" dirty="0"/>
            <a:t> (26 in AY 23-24)</a:t>
          </a:r>
        </a:p>
        <a:p>
          <a:pPr algn="ctr"/>
          <a:r>
            <a:rPr lang="en-US" sz="2400" dirty="0"/>
            <a:t>- East Coast </a:t>
          </a:r>
        </a:p>
        <a:p>
          <a:pPr algn="ctr"/>
          <a:r>
            <a:rPr lang="en-US" sz="2400" dirty="0"/>
            <a:t>- Addiction Psychiatrist course director</a:t>
          </a:r>
        </a:p>
      </dgm:t>
    </dgm:pt>
    <dgm:pt modelId="{F87E9740-BE39-46EA-8F75-707E0E17FC78}" type="parTrans" cxnId="{EB301701-8EAE-408A-8305-6BD59752C60F}">
      <dgm:prSet/>
      <dgm:spPr/>
      <dgm:t>
        <a:bodyPr/>
        <a:lstStyle/>
        <a:p>
          <a:endParaRPr lang="en-US" sz="2400"/>
        </a:p>
      </dgm:t>
    </dgm:pt>
    <dgm:pt modelId="{51CBDD44-782B-431F-A661-B3CAE38BF672}" type="sibTrans" cxnId="{EB301701-8EAE-408A-8305-6BD59752C60F}">
      <dgm:prSet/>
      <dgm:spPr/>
      <dgm:t>
        <a:bodyPr/>
        <a:lstStyle/>
        <a:p>
          <a:endParaRPr lang="en-US" sz="2400"/>
        </a:p>
      </dgm:t>
    </dgm:pt>
    <dgm:pt modelId="{E37D13A3-6B6E-4EC8-86DC-90B7C2FD6B91}">
      <dgm:prSet phldrT="[Text]" custT="1"/>
      <dgm:spPr/>
      <dgm:t>
        <a:bodyPr/>
        <a:lstStyle/>
        <a:p>
          <a:pPr algn="l"/>
          <a:endParaRPr lang="en-US" sz="2400" dirty="0"/>
        </a:p>
      </dgm:t>
    </dgm:pt>
    <dgm:pt modelId="{E6E52FB3-2E0F-4F3C-8EC9-18E3F6286D66}" type="parTrans" cxnId="{4E6C23B5-E332-4C6B-80C2-B1F07877AFC8}">
      <dgm:prSet/>
      <dgm:spPr/>
      <dgm:t>
        <a:bodyPr/>
        <a:lstStyle/>
        <a:p>
          <a:endParaRPr lang="en-US" sz="2400"/>
        </a:p>
      </dgm:t>
    </dgm:pt>
    <dgm:pt modelId="{1E62864A-B219-4939-AF7D-829730891C9E}" type="sibTrans" cxnId="{4E6C23B5-E332-4C6B-80C2-B1F07877AFC8}">
      <dgm:prSet/>
      <dgm:spPr/>
      <dgm:t>
        <a:bodyPr/>
        <a:lstStyle/>
        <a:p>
          <a:endParaRPr lang="en-US" sz="2400"/>
        </a:p>
      </dgm:t>
    </dgm:pt>
    <dgm:pt modelId="{2B481936-374B-4C77-AA5A-30478311A6DE}">
      <dgm:prSet custT="1"/>
      <dgm:spPr/>
      <dgm:t>
        <a:bodyPr/>
        <a:lstStyle/>
        <a:p>
          <a:pPr algn="l"/>
          <a:r>
            <a:rPr lang="en-US" sz="2400" b="1" i="0" u="sng" dirty="0"/>
            <a:t>VA PUGET SOUND:</a:t>
          </a:r>
        </a:p>
        <a:p>
          <a:pPr algn="l"/>
          <a:r>
            <a:rPr lang="en-US" sz="2400" dirty="0"/>
            <a:t>- Year 1 through 3 residents</a:t>
          </a:r>
        </a:p>
        <a:p>
          <a:pPr algn="l"/>
          <a:r>
            <a:rPr lang="en-US" sz="2400" dirty="0"/>
            <a:t>- 4 weeks</a:t>
          </a:r>
        </a:p>
        <a:p>
          <a:pPr algn="l"/>
          <a:r>
            <a:rPr lang="en-US" sz="2400" dirty="0"/>
            <a:t>- 2 resident pilot group </a:t>
          </a:r>
        </a:p>
        <a:p>
          <a:pPr algn="l"/>
          <a:r>
            <a:rPr lang="en-US" sz="2400" dirty="0"/>
            <a:t>(12 in AY 23-24)</a:t>
          </a:r>
        </a:p>
        <a:p>
          <a:pPr algn="l"/>
          <a:r>
            <a:rPr lang="en-US" sz="2400" dirty="0"/>
            <a:t>- West Coast</a:t>
          </a:r>
        </a:p>
        <a:p>
          <a:pPr algn="l"/>
          <a:r>
            <a:rPr lang="en-US" sz="2400" dirty="0"/>
            <a:t>- Addiction Medicine / Internist course director</a:t>
          </a:r>
        </a:p>
        <a:p>
          <a:pPr algn="l"/>
          <a:r>
            <a:rPr lang="en-US" sz="2400" dirty="0"/>
            <a:t>- Bridge clinic and Harm Reduction Clinic in the Hepatology Clinic  </a:t>
          </a:r>
        </a:p>
        <a:p>
          <a:pPr algn="l"/>
          <a:endParaRPr lang="en-US" sz="2400" dirty="0"/>
        </a:p>
      </dgm:t>
    </dgm:pt>
    <dgm:pt modelId="{62D1ED9D-4964-4BD3-AB7F-8A14FE2EBFC2}" type="parTrans" cxnId="{4918664B-C381-439B-96A7-B20C232EF046}">
      <dgm:prSet/>
      <dgm:spPr/>
      <dgm:t>
        <a:bodyPr/>
        <a:lstStyle/>
        <a:p>
          <a:endParaRPr lang="en-US" sz="2400"/>
        </a:p>
      </dgm:t>
    </dgm:pt>
    <dgm:pt modelId="{6E867A9F-874B-42BA-9AB0-5C4E2C94D5AF}" type="sibTrans" cxnId="{4918664B-C381-439B-96A7-B20C232EF046}">
      <dgm:prSet/>
      <dgm:spPr/>
      <dgm:t>
        <a:bodyPr/>
        <a:lstStyle/>
        <a:p>
          <a:endParaRPr lang="en-US" sz="2400"/>
        </a:p>
      </dgm:t>
    </dgm:pt>
    <dgm:pt modelId="{9425316F-F892-4967-91DD-9299F073A537}">
      <dgm:prSet phldrT="[Text]" custT="1"/>
      <dgm:spPr/>
      <dgm:t>
        <a:bodyPr/>
        <a:lstStyle/>
        <a:p>
          <a:pPr algn="ctr">
            <a:buNone/>
          </a:pPr>
          <a:r>
            <a:rPr lang="en-US" sz="2400" dirty="0"/>
            <a:t>   - Opioid reassessment clinic, inpatient psych consult</a:t>
          </a:r>
        </a:p>
      </dgm:t>
    </dgm:pt>
    <dgm:pt modelId="{EAB7E5E8-9A66-45A2-9BB4-B5E62DAEA6C2}" type="parTrans" cxnId="{D18D5DF6-4326-4C78-B58B-926C21E9A040}">
      <dgm:prSet/>
      <dgm:spPr/>
      <dgm:t>
        <a:bodyPr/>
        <a:lstStyle/>
        <a:p>
          <a:endParaRPr lang="en-US" sz="2400"/>
        </a:p>
      </dgm:t>
    </dgm:pt>
    <dgm:pt modelId="{A800FBED-8622-4486-9187-AA5723A8A891}" type="sibTrans" cxnId="{D18D5DF6-4326-4C78-B58B-926C21E9A040}">
      <dgm:prSet/>
      <dgm:spPr/>
      <dgm:t>
        <a:bodyPr/>
        <a:lstStyle/>
        <a:p>
          <a:endParaRPr lang="en-US" sz="2400"/>
        </a:p>
      </dgm:t>
    </dgm:pt>
    <dgm:pt modelId="{423317DF-A40F-4557-A6DA-D90F3C530AC4}" type="pres">
      <dgm:prSet presAssocID="{8452D87B-924A-4FA3-8730-4A90FB4033A3}" presName="compositeShape" presStyleCnt="0">
        <dgm:presLayoutVars>
          <dgm:chMax val="7"/>
          <dgm:dir/>
          <dgm:resizeHandles val="exact"/>
        </dgm:presLayoutVars>
      </dgm:prSet>
      <dgm:spPr/>
    </dgm:pt>
    <dgm:pt modelId="{E297CE47-F67E-4570-BEAF-F8185285C09B}" type="pres">
      <dgm:prSet presAssocID="{357360E5-E961-4931-AFBF-66B17C67149A}" presName="circ1" presStyleLbl="vennNode1" presStyleIdx="0" presStyleCnt="2" custScaleX="99121" custScaleY="100547" custLinFactNeighborX="-1066" custLinFactNeighborY="-273"/>
      <dgm:spPr/>
    </dgm:pt>
    <dgm:pt modelId="{095B709C-BD89-4F7A-9DE7-77E996AC405A}" type="pres">
      <dgm:prSet presAssocID="{357360E5-E961-4931-AFBF-66B17C67149A}" presName="circ1Tx" presStyleLbl="revTx" presStyleIdx="0" presStyleCnt="0">
        <dgm:presLayoutVars>
          <dgm:chMax val="0"/>
          <dgm:chPref val="0"/>
          <dgm:bulletEnabled val="1"/>
        </dgm:presLayoutVars>
      </dgm:prSet>
      <dgm:spPr/>
    </dgm:pt>
    <dgm:pt modelId="{FBFBED4D-A03B-4BC0-A0A4-2E469A03D01B}" type="pres">
      <dgm:prSet presAssocID="{2B481936-374B-4C77-AA5A-30478311A6DE}" presName="circ2" presStyleLbl="vennNode1" presStyleIdx="1" presStyleCnt="2" custScaleX="100905" custLinFactNeighborX="17541" custLinFactNeighborY="-273"/>
      <dgm:spPr/>
    </dgm:pt>
    <dgm:pt modelId="{EDE26E54-36AA-4F4D-A6E9-8439775192B1}" type="pres">
      <dgm:prSet presAssocID="{2B481936-374B-4C77-AA5A-30478311A6DE}" presName="circ2Tx" presStyleLbl="revTx" presStyleIdx="0" presStyleCnt="0">
        <dgm:presLayoutVars>
          <dgm:chMax val="0"/>
          <dgm:chPref val="0"/>
          <dgm:bulletEnabled val="1"/>
        </dgm:presLayoutVars>
      </dgm:prSet>
      <dgm:spPr/>
    </dgm:pt>
  </dgm:ptLst>
  <dgm:cxnLst>
    <dgm:cxn modelId="{EB301701-8EAE-408A-8305-6BD59752C60F}" srcId="{8452D87B-924A-4FA3-8730-4A90FB4033A3}" destId="{357360E5-E961-4931-AFBF-66B17C67149A}" srcOrd="0" destOrd="0" parTransId="{F87E9740-BE39-46EA-8F75-707E0E17FC78}" sibTransId="{51CBDD44-782B-431F-A661-B3CAE38BF672}"/>
    <dgm:cxn modelId="{E7498C2B-87CB-49A7-B5CF-951FF1EA9A1D}" type="presOf" srcId="{E37D13A3-6B6E-4EC8-86DC-90B7C2FD6B91}" destId="{E297CE47-F67E-4570-BEAF-F8185285C09B}" srcOrd="0" destOrd="2" presId="urn:microsoft.com/office/officeart/2005/8/layout/venn1"/>
    <dgm:cxn modelId="{AB17573D-2AAD-47F7-B380-0084AC2337E0}" type="presOf" srcId="{E37D13A3-6B6E-4EC8-86DC-90B7C2FD6B91}" destId="{095B709C-BD89-4F7A-9DE7-77E996AC405A}" srcOrd="1" destOrd="2" presId="urn:microsoft.com/office/officeart/2005/8/layout/venn1"/>
    <dgm:cxn modelId="{5EBD6962-094D-467B-8505-98880D3D7AD0}" type="presOf" srcId="{2B481936-374B-4C77-AA5A-30478311A6DE}" destId="{EDE26E54-36AA-4F4D-A6E9-8439775192B1}" srcOrd="1" destOrd="0" presId="urn:microsoft.com/office/officeart/2005/8/layout/venn1"/>
    <dgm:cxn modelId="{4918664B-C381-439B-96A7-B20C232EF046}" srcId="{8452D87B-924A-4FA3-8730-4A90FB4033A3}" destId="{2B481936-374B-4C77-AA5A-30478311A6DE}" srcOrd="1" destOrd="0" parTransId="{62D1ED9D-4964-4BD3-AB7F-8A14FE2EBFC2}" sibTransId="{6E867A9F-874B-42BA-9AB0-5C4E2C94D5AF}"/>
    <dgm:cxn modelId="{AA7D9372-6F88-465F-9EA3-21BAB911D0F5}" type="presOf" srcId="{9425316F-F892-4967-91DD-9299F073A537}" destId="{095B709C-BD89-4F7A-9DE7-77E996AC405A}" srcOrd="1" destOrd="1" presId="urn:microsoft.com/office/officeart/2005/8/layout/venn1"/>
    <dgm:cxn modelId="{0F928F8B-5966-4950-850A-DBA4EEF3509C}" type="presOf" srcId="{8452D87B-924A-4FA3-8730-4A90FB4033A3}" destId="{423317DF-A40F-4557-A6DA-D90F3C530AC4}" srcOrd="0" destOrd="0" presId="urn:microsoft.com/office/officeart/2005/8/layout/venn1"/>
    <dgm:cxn modelId="{3D8784B1-22E0-418B-8F27-5C17554EFDFD}" type="presOf" srcId="{357360E5-E961-4931-AFBF-66B17C67149A}" destId="{E297CE47-F67E-4570-BEAF-F8185285C09B}" srcOrd="0" destOrd="0" presId="urn:microsoft.com/office/officeart/2005/8/layout/venn1"/>
    <dgm:cxn modelId="{4E6C23B5-E332-4C6B-80C2-B1F07877AFC8}" srcId="{357360E5-E961-4931-AFBF-66B17C67149A}" destId="{E37D13A3-6B6E-4EC8-86DC-90B7C2FD6B91}" srcOrd="1" destOrd="0" parTransId="{E6E52FB3-2E0F-4F3C-8EC9-18E3F6286D66}" sibTransId="{1E62864A-B219-4939-AF7D-829730891C9E}"/>
    <dgm:cxn modelId="{794831E1-08BD-455F-8ADE-5EFDA27D8D3E}" type="presOf" srcId="{2B481936-374B-4C77-AA5A-30478311A6DE}" destId="{FBFBED4D-A03B-4BC0-A0A4-2E469A03D01B}" srcOrd="0" destOrd="0" presId="urn:microsoft.com/office/officeart/2005/8/layout/venn1"/>
    <dgm:cxn modelId="{AA7382F2-516D-42B8-B581-5D1499DD91EC}" type="presOf" srcId="{357360E5-E961-4931-AFBF-66B17C67149A}" destId="{095B709C-BD89-4F7A-9DE7-77E996AC405A}" srcOrd="1" destOrd="0" presId="urn:microsoft.com/office/officeart/2005/8/layout/venn1"/>
    <dgm:cxn modelId="{D18D5DF6-4326-4C78-B58B-926C21E9A040}" srcId="{357360E5-E961-4931-AFBF-66B17C67149A}" destId="{9425316F-F892-4967-91DD-9299F073A537}" srcOrd="0" destOrd="0" parTransId="{EAB7E5E8-9A66-45A2-9BB4-B5E62DAEA6C2}" sibTransId="{A800FBED-8622-4486-9187-AA5723A8A891}"/>
    <dgm:cxn modelId="{EFACD7F6-AE09-458A-96D6-E8E572EC1E98}" type="presOf" srcId="{9425316F-F892-4967-91DD-9299F073A537}" destId="{E297CE47-F67E-4570-BEAF-F8185285C09B}" srcOrd="0" destOrd="1" presId="urn:microsoft.com/office/officeart/2005/8/layout/venn1"/>
    <dgm:cxn modelId="{4D6D703C-E270-4856-94C5-B033EDCADD00}" type="presParOf" srcId="{423317DF-A40F-4557-A6DA-D90F3C530AC4}" destId="{E297CE47-F67E-4570-BEAF-F8185285C09B}" srcOrd="0" destOrd="0" presId="urn:microsoft.com/office/officeart/2005/8/layout/venn1"/>
    <dgm:cxn modelId="{538E0228-69E6-43CA-855E-4965325C462D}" type="presParOf" srcId="{423317DF-A40F-4557-A6DA-D90F3C530AC4}" destId="{095B709C-BD89-4F7A-9DE7-77E996AC405A}" srcOrd="1" destOrd="0" presId="urn:microsoft.com/office/officeart/2005/8/layout/venn1"/>
    <dgm:cxn modelId="{C01A8384-C2D5-4F90-8D4A-98D26FACE3A4}" type="presParOf" srcId="{423317DF-A40F-4557-A6DA-D90F3C530AC4}" destId="{FBFBED4D-A03B-4BC0-A0A4-2E469A03D01B}" srcOrd="2" destOrd="0" presId="urn:microsoft.com/office/officeart/2005/8/layout/venn1"/>
    <dgm:cxn modelId="{6091C1D5-BA63-4B7E-A91F-53D621296E2B}" type="presParOf" srcId="{423317DF-A40F-4557-A6DA-D90F3C530AC4}" destId="{EDE26E54-36AA-4F4D-A6E9-8439775192B1}"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87985E-864E-48D2-8615-B0EAD591B50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C94F6D0C-9533-4BC6-962E-9D803922DB62}">
      <dgm:prSet/>
      <dgm:spPr/>
      <dgm:t>
        <a:bodyPr/>
        <a:lstStyle/>
        <a:p>
          <a:r>
            <a:rPr lang="en-US" dirty="0"/>
            <a:t>Pre-Survey</a:t>
          </a:r>
        </a:p>
        <a:p>
          <a:r>
            <a:rPr lang="en-US" dirty="0"/>
            <a:t>38%</a:t>
          </a:r>
        </a:p>
      </dgm:t>
    </dgm:pt>
    <dgm:pt modelId="{4A81D3BA-BBD1-40BC-B0BC-FD5FE74FABE3}" type="parTrans" cxnId="{DEC1C53D-313A-4AD6-9F00-8A593EA6617A}">
      <dgm:prSet/>
      <dgm:spPr/>
      <dgm:t>
        <a:bodyPr/>
        <a:lstStyle/>
        <a:p>
          <a:endParaRPr lang="en-US"/>
        </a:p>
      </dgm:t>
    </dgm:pt>
    <dgm:pt modelId="{806E13B9-4BF0-4D25-B481-D2A352F5374B}" type="sibTrans" cxnId="{DEC1C53D-313A-4AD6-9F00-8A593EA6617A}">
      <dgm:prSet/>
      <dgm:spPr/>
      <dgm:t>
        <a:bodyPr/>
        <a:lstStyle/>
        <a:p>
          <a:endParaRPr lang="en-US"/>
        </a:p>
      </dgm:t>
    </dgm:pt>
    <dgm:pt modelId="{9C0C3A7E-88D6-49D0-B2CD-5AAAC2D4B115}">
      <dgm:prSet/>
      <dgm:spPr/>
      <dgm:t>
        <a:bodyPr/>
        <a:lstStyle/>
        <a:p>
          <a:r>
            <a:rPr lang="en-US" dirty="0"/>
            <a:t>Post-Survey</a:t>
          </a:r>
        </a:p>
        <a:p>
          <a:r>
            <a:rPr lang="en-US" dirty="0"/>
            <a:t>62%</a:t>
          </a:r>
        </a:p>
      </dgm:t>
    </dgm:pt>
    <dgm:pt modelId="{13F8CC17-DCA4-4611-8B89-67263DDD8BA0}" type="parTrans" cxnId="{6F0A1E69-62F9-4830-91F9-FE26D8FDEE53}">
      <dgm:prSet/>
      <dgm:spPr/>
      <dgm:t>
        <a:bodyPr/>
        <a:lstStyle/>
        <a:p>
          <a:endParaRPr lang="en-US"/>
        </a:p>
      </dgm:t>
    </dgm:pt>
    <dgm:pt modelId="{BE91C670-B3F5-4D14-A5EA-6EC799913A00}" type="sibTrans" cxnId="{6F0A1E69-62F9-4830-91F9-FE26D8FDEE53}">
      <dgm:prSet/>
      <dgm:spPr/>
      <dgm:t>
        <a:bodyPr/>
        <a:lstStyle/>
        <a:p>
          <a:endParaRPr lang="en-US"/>
        </a:p>
      </dgm:t>
    </dgm:pt>
    <dgm:pt modelId="{6FFEAF7F-BB1F-4FF2-A48C-10D1A5599033}" type="pres">
      <dgm:prSet presAssocID="{BE87985E-864E-48D2-8615-B0EAD591B50A}" presName="Name0" presStyleCnt="0">
        <dgm:presLayoutVars>
          <dgm:dir/>
          <dgm:resizeHandles val="exact"/>
        </dgm:presLayoutVars>
      </dgm:prSet>
      <dgm:spPr/>
    </dgm:pt>
    <dgm:pt modelId="{07E2546B-01E5-41F2-918C-EFEDEA328A45}" type="pres">
      <dgm:prSet presAssocID="{C94F6D0C-9533-4BC6-962E-9D803922DB62}" presName="node" presStyleLbl="node1" presStyleIdx="0" presStyleCnt="2">
        <dgm:presLayoutVars>
          <dgm:bulletEnabled val="1"/>
        </dgm:presLayoutVars>
      </dgm:prSet>
      <dgm:spPr/>
    </dgm:pt>
    <dgm:pt modelId="{26127FD0-13E6-4E66-A80B-D232680A2176}" type="pres">
      <dgm:prSet presAssocID="{806E13B9-4BF0-4D25-B481-D2A352F5374B}" presName="sibTrans" presStyleLbl="sibTrans2D1" presStyleIdx="0" presStyleCnt="1"/>
      <dgm:spPr/>
    </dgm:pt>
    <dgm:pt modelId="{63BBB991-55C2-4A83-864C-1D6B2BDFAED3}" type="pres">
      <dgm:prSet presAssocID="{806E13B9-4BF0-4D25-B481-D2A352F5374B}" presName="connectorText" presStyleLbl="sibTrans2D1" presStyleIdx="0" presStyleCnt="1"/>
      <dgm:spPr/>
    </dgm:pt>
    <dgm:pt modelId="{11FC7273-34D7-4D5C-8D62-2BC5D69EAE3E}" type="pres">
      <dgm:prSet presAssocID="{9C0C3A7E-88D6-49D0-B2CD-5AAAC2D4B115}" presName="node" presStyleLbl="node1" presStyleIdx="1" presStyleCnt="2">
        <dgm:presLayoutVars>
          <dgm:bulletEnabled val="1"/>
        </dgm:presLayoutVars>
      </dgm:prSet>
      <dgm:spPr/>
    </dgm:pt>
  </dgm:ptLst>
  <dgm:cxnLst>
    <dgm:cxn modelId="{75F86501-5E1B-464F-8BF2-104FDD01E17B}" type="presOf" srcId="{806E13B9-4BF0-4D25-B481-D2A352F5374B}" destId="{26127FD0-13E6-4E66-A80B-D232680A2176}" srcOrd="0" destOrd="0" presId="urn:microsoft.com/office/officeart/2005/8/layout/process1"/>
    <dgm:cxn modelId="{DEC1C53D-313A-4AD6-9F00-8A593EA6617A}" srcId="{BE87985E-864E-48D2-8615-B0EAD591B50A}" destId="{C94F6D0C-9533-4BC6-962E-9D803922DB62}" srcOrd="0" destOrd="0" parTransId="{4A81D3BA-BBD1-40BC-B0BC-FD5FE74FABE3}" sibTransId="{806E13B9-4BF0-4D25-B481-D2A352F5374B}"/>
    <dgm:cxn modelId="{6F0A1E69-62F9-4830-91F9-FE26D8FDEE53}" srcId="{BE87985E-864E-48D2-8615-B0EAD591B50A}" destId="{9C0C3A7E-88D6-49D0-B2CD-5AAAC2D4B115}" srcOrd="1" destOrd="0" parTransId="{13F8CC17-DCA4-4611-8B89-67263DDD8BA0}" sibTransId="{BE91C670-B3F5-4D14-A5EA-6EC799913A00}"/>
    <dgm:cxn modelId="{E1801550-E388-463D-BAC5-9CF1C530FB14}" type="presOf" srcId="{9C0C3A7E-88D6-49D0-B2CD-5AAAC2D4B115}" destId="{11FC7273-34D7-4D5C-8D62-2BC5D69EAE3E}" srcOrd="0" destOrd="0" presId="urn:microsoft.com/office/officeart/2005/8/layout/process1"/>
    <dgm:cxn modelId="{4396027F-4EE5-47FA-871D-E2AB115A7B04}" type="presOf" srcId="{BE87985E-864E-48D2-8615-B0EAD591B50A}" destId="{6FFEAF7F-BB1F-4FF2-A48C-10D1A5599033}" srcOrd="0" destOrd="0" presId="urn:microsoft.com/office/officeart/2005/8/layout/process1"/>
    <dgm:cxn modelId="{3B9536D0-7589-4B80-9212-EC9F24E00FCE}" type="presOf" srcId="{806E13B9-4BF0-4D25-B481-D2A352F5374B}" destId="{63BBB991-55C2-4A83-864C-1D6B2BDFAED3}" srcOrd="1" destOrd="0" presId="urn:microsoft.com/office/officeart/2005/8/layout/process1"/>
    <dgm:cxn modelId="{1CD96EDD-E3D6-442A-8AB8-544F844475F0}" type="presOf" srcId="{C94F6D0C-9533-4BC6-962E-9D803922DB62}" destId="{07E2546B-01E5-41F2-918C-EFEDEA328A45}" srcOrd="0" destOrd="0" presId="urn:microsoft.com/office/officeart/2005/8/layout/process1"/>
    <dgm:cxn modelId="{974AB267-690C-4594-9D25-36B98D55E573}" type="presParOf" srcId="{6FFEAF7F-BB1F-4FF2-A48C-10D1A5599033}" destId="{07E2546B-01E5-41F2-918C-EFEDEA328A45}" srcOrd="0" destOrd="0" presId="urn:microsoft.com/office/officeart/2005/8/layout/process1"/>
    <dgm:cxn modelId="{39EE5249-3077-4B20-85EA-D6366C39EDF8}" type="presParOf" srcId="{6FFEAF7F-BB1F-4FF2-A48C-10D1A5599033}" destId="{26127FD0-13E6-4E66-A80B-D232680A2176}" srcOrd="1" destOrd="0" presId="urn:microsoft.com/office/officeart/2005/8/layout/process1"/>
    <dgm:cxn modelId="{563D8067-E5E8-4F0E-9FDC-3BF472C70F35}" type="presParOf" srcId="{26127FD0-13E6-4E66-A80B-D232680A2176}" destId="{63BBB991-55C2-4A83-864C-1D6B2BDFAED3}" srcOrd="0" destOrd="0" presId="urn:microsoft.com/office/officeart/2005/8/layout/process1"/>
    <dgm:cxn modelId="{ABF5A5AA-027E-4B78-A631-9A71D63938F9}" type="presParOf" srcId="{6FFEAF7F-BB1F-4FF2-A48C-10D1A5599033}" destId="{11FC7273-34D7-4D5C-8D62-2BC5D69EAE3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D8915E-DC14-41D6-9BB5-F49E1C265163}"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8FE81FEC-2664-411F-AEB3-065F29F52751}">
      <dgm:prSet custT="1"/>
      <dgm:spPr/>
      <dgm:t>
        <a:bodyPr lIns="182880" tIns="182880" rIns="182880" bIns="182880"/>
        <a:lstStyle/>
        <a:p>
          <a:pPr marL="0" lvl="0" indent="0" algn="l" defTabSz="666750" rtl="0">
            <a:lnSpc>
              <a:spcPct val="100000"/>
            </a:lnSpc>
            <a:spcBef>
              <a:spcPct val="0"/>
            </a:spcBef>
            <a:spcAft>
              <a:spcPct val="35000"/>
            </a:spcAft>
            <a:buNone/>
          </a:pPr>
          <a:r>
            <a:rPr lang="en-US" sz="2400" kern="1200" spc="50" baseline="0" dirty="0">
              <a:solidFill>
                <a:prstClr val="black">
                  <a:hueOff val="0"/>
                  <a:satOff val="0"/>
                  <a:lumOff val="0"/>
                  <a:alphaOff val="0"/>
                </a:prstClr>
              </a:solidFill>
              <a:latin typeface="Tenorite"/>
              <a:ea typeface="+mn-ea"/>
              <a:cs typeface="+mn-cs"/>
            </a:rPr>
            <a:t>Incorporating live resident feedback into the experience</a:t>
          </a:r>
        </a:p>
      </dgm:t>
    </dgm:pt>
    <dgm:pt modelId="{BCBC007E-0269-421B-9C41-DE26D5C3A822}" type="parTrans" cxnId="{711E093C-AD42-45A4-8D40-A2D39702062E}">
      <dgm:prSet/>
      <dgm:spPr/>
      <dgm:t>
        <a:bodyPr/>
        <a:lstStyle/>
        <a:p>
          <a:endParaRPr lang="en-US" sz="2400">
            <a:latin typeface="+mn-lt"/>
          </a:endParaRPr>
        </a:p>
      </dgm:t>
    </dgm:pt>
    <dgm:pt modelId="{80230EB7-7230-4881-A631-309C07417378}" type="sibTrans" cxnId="{711E093C-AD42-45A4-8D40-A2D39702062E}">
      <dgm:prSet/>
      <dgm:spPr/>
      <dgm:t>
        <a:bodyPr/>
        <a:lstStyle/>
        <a:p>
          <a:endParaRPr lang="en-US" sz="2400">
            <a:latin typeface="+mn-lt"/>
          </a:endParaRPr>
        </a:p>
      </dgm:t>
    </dgm:pt>
    <dgm:pt modelId="{73D947E0-108F-4D20-A71E-3CF329F97212}">
      <dgm:prSet phldr="0" custT="1"/>
      <dgm:spPr/>
      <dgm:t>
        <a:bodyPr/>
        <a:lstStyle/>
        <a:p>
          <a:pPr marL="0" indent="0" algn="ctr" defTabSz="914400" rtl="0" eaLnBrk="1" latinLnBrk="0" hangingPunct="1">
            <a:lnSpc>
              <a:spcPct val="90000"/>
            </a:lnSpc>
            <a:spcBef>
              <a:spcPts val="1000"/>
            </a:spcBef>
            <a:buFont typeface="Arial" panose="020B0604020202020204" pitchFamily="34" charset="0"/>
            <a:buNone/>
          </a:pPr>
          <a:r>
            <a:rPr lang="en-US" sz="1800" kern="1200" spc="150" baseline="0" dirty="0">
              <a:solidFill>
                <a:schemeClr val="tx1"/>
              </a:solidFill>
              <a:latin typeface="Tenorite" panose="00000500000000000000" pitchFamily="2" charset="0"/>
              <a:ea typeface="+mj-ea"/>
              <a:cs typeface="+mj-cs"/>
            </a:rPr>
            <a:t>ADEQUATE PREPARATION</a:t>
          </a:r>
          <a:endParaRPr lang="en-US" sz="2000" kern="1200" spc="150" baseline="0" dirty="0">
            <a:solidFill>
              <a:schemeClr val="tx1"/>
            </a:solidFill>
            <a:latin typeface="Tenorite" panose="00000500000000000000" pitchFamily="2" charset="0"/>
            <a:ea typeface="+mj-ea"/>
            <a:cs typeface="+mj-cs"/>
          </a:endParaRPr>
        </a:p>
      </dgm:t>
    </dgm:pt>
    <dgm:pt modelId="{9D249532-A24D-4D8F-848A-9F42F2E486C9}" type="parTrans" cxnId="{A0077D09-C12C-46D0-8DF7-194B6911362A}">
      <dgm:prSet/>
      <dgm:spPr/>
      <dgm:t>
        <a:bodyPr/>
        <a:lstStyle/>
        <a:p>
          <a:endParaRPr lang="en-US" sz="2400">
            <a:latin typeface="+mn-lt"/>
          </a:endParaRPr>
        </a:p>
      </dgm:t>
    </dgm:pt>
    <dgm:pt modelId="{AE813459-65AB-4FA9-B717-330DDA6DFA4E}" type="sibTrans" cxnId="{A0077D09-C12C-46D0-8DF7-194B6911362A}">
      <dgm:prSet/>
      <dgm:spPr/>
      <dgm:t>
        <a:bodyPr/>
        <a:lstStyle/>
        <a:p>
          <a:endParaRPr lang="en-US" sz="2400">
            <a:latin typeface="+mn-lt"/>
          </a:endParaRPr>
        </a:p>
      </dgm:t>
    </dgm:pt>
    <dgm:pt modelId="{30A490C8-22B4-4D68-875C-0F0DE2FF864D}">
      <dgm:prSet phldr="0" custT="1"/>
      <dgm:spPr/>
      <dgm:t>
        <a:bodyPr/>
        <a:lstStyle/>
        <a:p>
          <a:pPr marL="0">
            <a:lnSpc>
              <a:spcPct val="100000"/>
            </a:lnSpc>
          </a:pPr>
          <a:r>
            <a:rPr lang="en-US" sz="2400" spc="50" baseline="0" dirty="0">
              <a:latin typeface="Tenorite" panose="00000500000000000000" pitchFamily="2" charset="0"/>
            </a:rPr>
            <a:t>2 months planning</a:t>
          </a:r>
        </a:p>
      </dgm:t>
    </dgm:pt>
    <dgm:pt modelId="{035C64B0-4F0C-4FD1-BD23-B1D4C9887CBE}" type="parTrans" cxnId="{381FE1CC-8184-4745-8EB3-6DE11655998D}">
      <dgm:prSet/>
      <dgm:spPr/>
      <dgm:t>
        <a:bodyPr/>
        <a:lstStyle/>
        <a:p>
          <a:endParaRPr lang="en-US" sz="2400">
            <a:latin typeface="+mn-lt"/>
          </a:endParaRPr>
        </a:p>
      </dgm:t>
    </dgm:pt>
    <dgm:pt modelId="{45495DA8-8707-41E3-A12B-FA5766269C44}" type="sibTrans" cxnId="{381FE1CC-8184-4745-8EB3-6DE11655998D}">
      <dgm:prSet/>
      <dgm:spPr/>
      <dgm:t>
        <a:bodyPr/>
        <a:lstStyle/>
        <a:p>
          <a:endParaRPr lang="en-US" sz="2400">
            <a:latin typeface="+mn-lt"/>
          </a:endParaRPr>
        </a:p>
      </dgm:t>
    </dgm:pt>
    <dgm:pt modelId="{B1AFA1AF-0FF8-45B3-A6D0-0E255A2F637D}">
      <dgm:prSet phldr="0" custT="1"/>
      <dgm:spPr/>
      <dgm:t>
        <a:bodyPr/>
        <a:lstStyle/>
        <a:p>
          <a:pPr marL="0"/>
          <a:r>
            <a:rPr lang="en-US" sz="1800" kern="1200" spc="150" baseline="0" dirty="0">
              <a:solidFill>
                <a:prstClr val="black"/>
              </a:solidFill>
              <a:latin typeface="Tenorite"/>
              <a:ea typeface="+mn-ea"/>
              <a:cs typeface="+mn-cs"/>
            </a:rPr>
            <a:t>COMMUNICATION</a:t>
          </a:r>
          <a:endParaRPr lang="en-US" sz="2000" kern="1200" spc="150" baseline="0" dirty="0">
            <a:solidFill>
              <a:prstClr val="black"/>
            </a:solidFill>
            <a:latin typeface="Tenorite"/>
            <a:ea typeface="+mn-ea"/>
            <a:cs typeface="+mn-cs"/>
          </a:endParaRPr>
        </a:p>
      </dgm:t>
    </dgm:pt>
    <dgm:pt modelId="{10C68AF5-481C-45AA-A216-8BBBB04515B9}" type="parTrans" cxnId="{F28D7702-2FC3-49BD-BB13-C989E5EE622A}">
      <dgm:prSet/>
      <dgm:spPr/>
      <dgm:t>
        <a:bodyPr/>
        <a:lstStyle/>
        <a:p>
          <a:endParaRPr lang="en-US" sz="2400">
            <a:latin typeface="+mn-lt"/>
          </a:endParaRPr>
        </a:p>
      </dgm:t>
    </dgm:pt>
    <dgm:pt modelId="{88649F7A-400B-4056-965D-C9AC0B3AD942}" type="sibTrans" cxnId="{F28D7702-2FC3-49BD-BB13-C989E5EE622A}">
      <dgm:prSet/>
      <dgm:spPr/>
      <dgm:t>
        <a:bodyPr/>
        <a:lstStyle/>
        <a:p>
          <a:endParaRPr lang="en-US" sz="2400">
            <a:latin typeface="+mn-lt"/>
          </a:endParaRPr>
        </a:p>
      </dgm:t>
    </dgm:pt>
    <dgm:pt modelId="{50418D2B-9486-42DE-AFDD-1D31420040FF}">
      <dgm:prSet phldr="0" custT="1"/>
      <dgm:spPr/>
      <dgm:t>
        <a:bodyPr/>
        <a:lstStyle/>
        <a:p>
          <a:pPr marL="0">
            <a:lnSpc>
              <a:spcPct val="100000"/>
            </a:lnSpc>
          </a:pPr>
          <a:r>
            <a:rPr lang="en-US" sz="2400" spc="50" baseline="0" dirty="0">
              <a:latin typeface="Tenorite" panose="00000500000000000000" pitchFamily="2" charset="0"/>
            </a:rPr>
            <a:t>- Committee members</a:t>
          </a:r>
        </a:p>
        <a:p>
          <a:pPr marL="0">
            <a:lnSpc>
              <a:spcPct val="100000"/>
            </a:lnSpc>
          </a:pPr>
          <a:r>
            <a:rPr lang="en-US" sz="2400" spc="50" baseline="0" dirty="0">
              <a:latin typeface="Tenorite" panose="00000500000000000000" pitchFamily="2" charset="0"/>
            </a:rPr>
            <a:t>- Preceptors</a:t>
          </a:r>
        </a:p>
        <a:p>
          <a:pPr marL="0">
            <a:lnSpc>
              <a:spcPct val="100000"/>
            </a:lnSpc>
          </a:pPr>
          <a:r>
            <a:rPr lang="en-US" sz="2400" spc="50" baseline="0" dirty="0">
              <a:latin typeface="Tenorite" panose="00000500000000000000" pitchFamily="2" charset="0"/>
            </a:rPr>
            <a:t>- Residents</a:t>
          </a:r>
        </a:p>
      </dgm:t>
    </dgm:pt>
    <dgm:pt modelId="{D5A17F6B-93F5-442B-938A-0F38C281BE88}" type="parTrans" cxnId="{5A5BA622-5DEB-48B9-88D9-C1DE36C711E5}">
      <dgm:prSet/>
      <dgm:spPr/>
      <dgm:t>
        <a:bodyPr/>
        <a:lstStyle/>
        <a:p>
          <a:endParaRPr lang="en-US" sz="2400">
            <a:latin typeface="+mn-lt"/>
          </a:endParaRPr>
        </a:p>
      </dgm:t>
    </dgm:pt>
    <dgm:pt modelId="{1D87A0A5-8024-4710-846B-D5BFAC785107}" type="sibTrans" cxnId="{5A5BA622-5DEB-48B9-88D9-C1DE36C711E5}">
      <dgm:prSet/>
      <dgm:spPr/>
      <dgm:t>
        <a:bodyPr/>
        <a:lstStyle/>
        <a:p>
          <a:endParaRPr lang="en-US" sz="2400">
            <a:latin typeface="+mn-lt"/>
          </a:endParaRPr>
        </a:p>
      </dgm:t>
    </dgm:pt>
    <dgm:pt modelId="{E9682B4F-0217-4B50-923E-C104AA24290F}">
      <dgm:prSet phldr="0" custT="1"/>
      <dgm:spPr/>
      <dgm:t>
        <a:bodyPr/>
        <a:lstStyle/>
        <a:p>
          <a:pPr marL="0" lvl="0" indent="0" algn="ctr" defTabSz="889000">
            <a:lnSpc>
              <a:spcPct val="90000"/>
            </a:lnSpc>
            <a:spcBef>
              <a:spcPct val="0"/>
            </a:spcBef>
            <a:spcAft>
              <a:spcPct val="35000"/>
            </a:spcAft>
            <a:buNone/>
          </a:pPr>
          <a:r>
            <a:rPr lang="en-US" sz="1800" kern="1200" spc="150" baseline="0" dirty="0">
              <a:solidFill>
                <a:prstClr val="black"/>
              </a:solidFill>
              <a:latin typeface="Tenorite"/>
              <a:ea typeface="+mn-ea"/>
              <a:cs typeface="+mn-cs"/>
            </a:rPr>
            <a:t>DETAIL-ORIENTED</a:t>
          </a:r>
        </a:p>
      </dgm:t>
    </dgm:pt>
    <dgm:pt modelId="{E0F6C4AF-9BBB-4698-91D7-F9AE3EACBD5D}" type="parTrans" cxnId="{6C23D0C9-74B2-4C8B-AB2F-A03B3B0EBE56}">
      <dgm:prSet/>
      <dgm:spPr/>
      <dgm:t>
        <a:bodyPr/>
        <a:lstStyle/>
        <a:p>
          <a:endParaRPr lang="en-US" sz="2400">
            <a:latin typeface="+mn-lt"/>
          </a:endParaRPr>
        </a:p>
      </dgm:t>
    </dgm:pt>
    <dgm:pt modelId="{B8632E42-D7EB-4C31-877E-6F1B2801851A}" type="sibTrans" cxnId="{6C23D0C9-74B2-4C8B-AB2F-A03B3B0EBE56}">
      <dgm:prSet/>
      <dgm:spPr/>
      <dgm:t>
        <a:bodyPr/>
        <a:lstStyle/>
        <a:p>
          <a:endParaRPr lang="en-US" sz="2400">
            <a:latin typeface="+mn-lt"/>
          </a:endParaRPr>
        </a:p>
      </dgm:t>
    </dgm:pt>
    <dgm:pt modelId="{0EC0C300-11E4-45CF-8418-973585107209}">
      <dgm:prSet phldr="0" custT="1"/>
      <dgm:spPr/>
      <dgm:t>
        <a:bodyPr/>
        <a:lstStyle/>
        <a:p>
          <a:pPr marL="0" lvl="0" indent="0" algn="l" defTabSz="666750">
            <a:lnSpc>
              <a:spcPct val="100000"/>
            </a:lnSpc>
            <a:spcBef>
              <a:spcPct val="0"/>
            </a:spcBef>
            <a:spcAft>
              <a:spcPct val="35000"/>
            </a:spcAft>
            <a:buNone/>
          </a:pPr>
          <a:r>
            <a:rPr lang="en-US" sz="2400" kern="1200" spc="50" baseline="0" dirty="0">
              <a:solidFill>
                <a:prstClr val="black">
                  <a:hueOff val="0"/>
                  <a:satOff val="0"/>
                  <a:lumOff val="0"/>
                  <a:alphaOff val="0"/>
                </a:prstClr>
              </a:solidFill>
              <a:latin typeface="Tenorite"/>
              <a:ea typeface="+mn-ea"/>
              <a:cs typeface="+mn-cs"/>
            </a:rPr>
            <a:t>Schedule clearly outlined for residents to self-navigate</a:t>
          </a:r>
        </a:p>
      </dgm:t>
    </dgm:pt>
    <dgm:pt modelId="{1E4DD98E-100E-46B7-B24A-408BBF69E9FA}" type="parTrans" cxnId="{51563A4F-C0EB-47D6-B5BC-47A4E599AD4B}">
      <dgm:prSet/>
      <dgm:spPr/>
      <dgm:t>
        <a:bodyPr/>
        <a:lstStyle/>
        <a:p>
          <a:endParaRPr lang="en-US" sz="2400">
            <a:latin typeface="+mn-lt"/>
          </a:endParaRPr>
        </a:p>
      </dgm:t>
    </dgm:pt>
    <dgm:pt modelId="{90FAB5D1-62B3-4FF6-A07D-EE607F529C32}" type="sibTrans" cxnId="{51563A4F-C0EB-47D6-B5BC-47A4E599AD4B}">
      <dgm:prSet/>
      <dgm:spPr/>
      <dgm:t>
        <a:bodyPr/>
        <a:lstStyle/>
        <a:p>
          <a:endParaRPr lang="en-US" sz="2400">
            <a:latin typeface="+mn-lt"/>
          </a:endParaRPr>
        </a:p>
      </dgm:t>
    </dgm:pt>
    <dgm:pt modelId="{FEB4A941-E9FA-4A86-A673-85FF34B35F20}">
      <dgm:prSet phldr="0" custT="1"/>
      <dgm:spPr/>
      <dgm:t>
        <a:bodyPr/>
        <a:lstStyle/>
        <a:p>
          <a:pPr marL="0" lvl="0" indent="0" algn="l" defTabSz="666750" rtl="0">
            <a:lnSpc>
              <a:spcPct val="100000"/>
            </a:lnSpc>
            <a:spcBef>
              <a:spcPct val="0"/>
            </a:spcBef>
            <a:spcAft>
              <a:spcPct val="35000"/>
            </a:spcAft>
            <a:buFont typeface="Arial" panose="020B0604020202020204" pitchFamily="34" charset="0"/>
            <a:buChar char="•"/>
          </a:pPr>
          <a:r>
            <a:rPr lang="en-US" sz="2400" kern="1200" spc="50" baseline="0" dirty="0">
              <a:solidFill>
                <a:prstClr val="black">
                  <a:hueOff val="0"/>
                  <a:satOff val="0"/>
                  <a:lumOff val="0"/>
                  <a:alphaOff val="0"/>
                </a:prstClr>
              </a:solidFill>
              <a:latin typeface="Tenorite"/>
              <a:ea typeface="+mn-ea"/>
              <a:cs typeface="+mn-cs"/>
            </a:rPr>
            <a:t>Developer</a:t>
          </a:r>
        </a:p>
        <a:p>
          <a:pPr marL="0" lvl="0" indent="0" algn="l" defTabSz="666750" rtl="0">
            <a:lnSpc>
              <a:spcPct val="100000"/>
            </a:lnSpc>
            <a:spcBef>
              <a:spcPct val="0"/>
            </a:spcBef>
            <a:spcAft>
              <a:spcPct val="35000"/>
            </a:spcAft>
            <a:buFont typeface="Arial" panose="020B0604020202020204" pitchFamily="34" charset="0"/>
            <a:buChar char="•"/>
          </a:pPr>
          <a:r>
            <a:rPr lang="en-US" sz="2400" kern="1200" spc="50" baseline="0" dirty="0">
              <a:solidFill>
                <a:prstClr val="black">
                  <a:hueOff val="0"/>
                  <a:satOff val="0"/>
                  <a:lumOff val="0"/>
                  <a:alphaOff val="0"/>
                </a:prstClr>
              </a:solidFill>
              <a:latin typeface="Tenorite"/>
              <a:ea typeface="+mn-ea"/>
              <a:cs typeface="+mn-cs"/>
            </a:rPr>
            <a:t>Implementer</a:t>
          </a:r>
        </a:p>
        <a:p>
          <a:pPr marL="0" lvl="0" indent="0" algn="l" defTabSz="666750" rtl="0">
            <a:lnSpc>
              <a:spcPct val="100000"/>
            </a:lnSpc>
            <a:spcBef>
              <a:spcPct val="0"/>
            </a:spcBef>
            <a:spcAft>
              <a:spcPct val="35000"/>
            </a:spcAft>
            <a:buFont typeface="Arial" panose="020B0604020202020204" pitchFamily="34" charset="0"/>
            <a:buChar char="•"/>
          </a:pPr>
          <a:r>
            <a:rPr lang="en-US" sz="2400" kern="1200" spc="50" baseline="0" dirty="0">
              <a:solidFill>
                <a:prstClr val="black">
                  <a:hueOff val="0"/>
                  <a:satOff val="0"/>
                  <a:lumOff val="0"/>
                  <a:alphaOff val="0"/>
                </a:prstClr>
              </a:solidFill>
              <a:latin typeface="Tenorite"/>
              <a:ea typeface="+mn-ea"/>
              <a:cs typeface="+mn-cs"/>
            </a:rPr>
            <a:t>Course director</a:t>
          </a:r>
        </a:p>
      </dgm:t>
    </dgm:pt>
    <dgm:pt modelId="{39522508-BC4E-4DD5-A744-AFEFFE36DB74}" type="parTrans" cxnId="{F942F56C-9025-4AA1-9B36-C5AE0A93B0F5}">
      <dgm:prSet/>
      <dgm:spPr/>
      <dgm:t>
        <a:bodyPr/>
        <a:lstStyle/>
        <a:p>
          <a:endParaRPr lang="en-US" sz="2400">
            <a:latin typeface="+mn-lt"/>
          </a:endParaRPr>
        </a:p>
      </dgm:t>
    </dgm:pt>
    <dgm:pt modelId="{97624CC8-6315-4683-B26C-C30D552DA5A6}" type="sibTrans" cxnId="{F942F56C-9025-4AA1-9B36-C5AE0A93B0F5}">
      <dgm:prSet/>
      <dgm:spPr/>
      <dgm:t>
        <a:bodyPr/>
        <a:lstStyle/>
        <a:p>
          <a:endParaRPr lang="en-US" sz="2400">
            <a:latin typeface="+mn-lt"/>
          </a:endParaRPr>
        </a:p>
      </dgm:t>
    </dgm:pt>
    <dgm:pt modelId="{A2322D3A-7AC2-4C5C-9D7E-EAB2313D47D4}">
      <dgm:prSet phldr="0" custT="1"/>
      <dgm:spPr/>
      <dgm:t>
        <a:bodyPr/>
        <a:lstStyle/>
        <a:p>
          <a:pPr marL="0" lvl="0" indent="0" algn="ctr" defTabSz="889000">
            <a:lnSpc>
              <a:spcPct val="90000"/>
            </a:lnSpc>
            <a:spcBef>
              <a:spcPct val="0"/>
            </a:spcBef>
            <a:spcAft>
              <a:spcPct val="35000"/>
            </a:spcAft>
            <a:buNone/>
          </a:pPr>
          <a:r>
            <a:rPr lang="en-US" sz="1800" kern="1200" spc="150" baseline="0" dirty="0">
              <a:solidFill>
                <a:prstClr val="black"/>
              </a:solidFill>
              <a:latin typeface="Tenorite"/>
              <a:ea typeface="+mn-ea"/>
              <a:cs typeface="+mn-cs"/>
            </a:rPr>
            <a:t>ASKING FOR HELP</a:t>
          </a:r>
        </a:p>
      </dgm:t>
    </dgm:pt>
    <dgm:pt modelId="{4A8C15D4-B36F-4764-B4FF-F2AF790D3E17}" type="parTrans" cxnId="{179FAFCF-F878-464E-A8A6-1185EFA0E380}">
      <dgm:prSet/>
      <dgm:spPr/>
      <dgm:t>
        <a:bodyPr/>
        <a:lstStyle/>
        <a:p>
          <a:endParaRPr lang="en-US" sz="2400">
            <a:latin typeface="+mn-lt"/>
          </a:endParaRPr>
        </a:p>
      </dgm:t>
    </dgm:pt>
    <dgm:pt modelId="{84DE1C3A-3FC7-4DB3-88ED-33F65A71557A}" type="sibTrans" cxnId="{179FAFCF-F878-464E-A8A6-1185EFA0E380}">
      <dgm:prSet/>
      <dgm:spPr/>
      <dgm:t>
        <a:bodyPr/>
        <a:lstStyle/>
        <a:p>
          <a:endParaRPr lang="en-US" sz="2400">
            <a:latin typeface="+mn-lt"/>
          </a:endParaRPr>
        </a:p>
      </dgm:t>
    </dgm:pt>
    <dgm:pt modelId="{4F85505A-81B6-4FDA-A144-900B71DAD946}">
      <dgm:prSet phldr="0" custT="1"/>
      <dgm:spPr/>
      <dgm:t>
        <a:bodyPr/>
        <a:lstStyle/>
        <a:p>
          <a:pPr marL="0"/>
          <a:r>
            <a:rPr lang="en-US" sz="1800" kern="1200" spc="150" baseline="0" dirty="0">
              <a:solidFill>
                <a:prstClr val="black"/>
              </a:solidFill>
              <a:latin typeface="Tenorite"/>
              <a:ea typeface="+mn-ea"/>
              <a:cs typeface="+mn-cs"/>
            </a:rPr>
            <a:t>CLEARLY DEFINED ROLES</a:t>
          </a:r>
        </a:p>
      </dgm:t>
    </dgm:pt>
    <dgm:pt modelId="{D9A96E25-7BBE-4DDD-8DDE-B4970D4340A8}" type="parTrans" cxnId="{2D633B56-E147-4EFC-B9EE-6C0413F329B0}">
      <dgm:prSet/>
      <dgm:spPr/>
      <dgm:t>
        <a:bodyPr/>
        <a:lstStyle/>
        <a:p>
          <a:endParaRPr lang="en-US" sz="2400">
            <a:latin typeface="+mn-lt"/>
          </a:endParaRPr>
        </a:p>
      </dgm:t>
    </dgm:pt>
    <dgm:pt modelId="{68F74A88-49DC-44B1-BC0D-220A7B97601C}" type="sibTrans" cxnId="{2D633B56-E147-4EFC-B9EE-6C0413F329B0}">
      <dgm:prSet/>
      <dgm:spPr/>
      <dgm:t>
        <a:bodyPr/>
        <a:lstStyle/>
        <a:p>
          <a:endParaRPr lang="en-US" sz="2400">
            <a:latin typeface="+mn-lt"/>
          </a:endParaRPr>
        </a:p>
      </dgm:t>
    </dgm:pt>
    <dgm:pt modelId="{E4B4F7C4-5024-45F0-9FD7-C5068A1AE6C4}" type="pres">
      <dgm:prSet presAssocID="{0DD8915E-DC14-41D6-9BB5-F49E1C265163}" presName="Name0" presStyleCnt="0">
        <dgm:presLayoutVars>
          <dgm:dir/>
          <dgm:animLvl val="lvl"/>
          <dgm:resizeHandles val="exact"/>
        </dgm:presLayoutVars>
      </dgm:prSet>
      <dgm:spPr/>
    </dgm:pt>
    <dgm:pt modelId="{473E2436-1BC1-4A6C-8568-5C38418F52D1}" type="pres">
      <dgm:prSet presAssocID="{73D947E0-108F-4D20-A71E-3CF329F97212}" presName="composite" presStyleCnt="0"/>
      <dgm:spPr/>
    </dgm:pt>
    <dgm:pt modelId="{BDBD7220-3F85-45D2-BED6-5BBFBC23EAE3}" type="pres">
      <dgm:prSet presAssocID="{73D947E0-108F-4D20-A71E-3CF329F97212}" presName="parTx" presStyleLbl="alignNode1" presStyleIdx="0" presStyleCnt="5">
        <dgm:presLayoutVars>
          <dgm:chMax val="0"/>
          <dgm:chPref val="0"/>
        </dgm:presLayoutVars>
      </dgm:prSet>
      <dgm:spPr/>
    </dgm:pt>
    <dgm:pt modelId="{22359DD7-1BFB-4900-BAE6-6084F2F57988}" type="pres">
      <dgm:prSet presAssocID="{73D947E0-108F-4D20-A71E-3CF329F97212}" presName="desTx" presStyleLbl="alignAccFollowNode1" presStyleIdx="0" presStyleCnt="5">
        <dgm:presLayoutVars/>
      </dgm:prSet>
      <dgm:spPr/>
    </dgm:pt>
    <dgm:pt modelId="{38C65349-0C40-499F-9765-B6F38C2DC3C3}" type="pres">
      <dgm:prSet presAssocID="{AE813459-65AB-4FA9-B717-330DDA6DFA4E}" presName="space" presStyleCnt="0"/>
      <dgm:spPr/>
    </dgm:pt>
    <dgm:pt modelId="{C6650FDC-3601-45F5-9125-6E3F90A53F8A}" type="pres">
      <dgm:prSet presAssocID="{B1AFA1AF-0FF8-45B3-A6D0-0E255A2F637D}" presName="composite" presStyleCnt="0"/>
      <dgm:spPr/>
    </dgm:pt>
    <dgm:pt modelId="{C4F84DEA-2002-4D32-8E80-70EEE05E345A}" type="pres">
      <dgm:prSet presAssocID="{B1AFA1AF-0FF8-45B3-A6D0-0E255A2F637D}" presName="parTx" presStyleLbl="alignNode1" presStyleIdx="1" presStyleCnt="5" custScaleX="115542">
        <dgm:presLayoutVars>
          <dgm:chMax val="0"/>
          <dgm:chPref val="0"/>
        </dgm:presLayoutVars>
      </dgm:prSet>
      <dgm:spPr/>
    </dgm:pt>
    <dgm:pt modelId="{4FEB85EB-D046-4CDB-8A62-BBCE260C4490}" type="pres">
      <dgm:prSet presAssocID="{B1AFA1AF-0FF8-45B3-A6D0-0E255A2F637D}" presName="desTx" presStyleLbl="alignAccFollowNode1" presStyleIdx="1" presStyleCnt="5" custScaleX="115542" custLinFactNeighborX="0" custLinFactNeighborY="576">
        <dgm:presLayoutVars/>
      </dgm:prSet>
      <dgm:spPr/>
    </dgm:pt>
    <dgm:pt modelId="{40F59683-723F-44D1-8379-95635EED1AA8}" type="pres">
      <dgm:prSet presAssocID="{88649F7A-400B-4056-965D-C9AC0B3AD942}" presName="space" presStyleCnt="0"/>
      <dgm:spPr/>
    </dgm:pt>
    <dgm:pt modelId="{BB2E4F65-C461-40C3-BC82-6A29AA851F44}" type="pres">
      <dgm:prSet presAssocID="{E9682B4F-0217-4B50-923E-C104AA24290F}" presName="composite" presStyleCnt="0"/>
      <dgm:spPr/>
    </dgm:pt>
    <dgm:pt modelId="{49B7F8FA-D256-41EF-9327-52A3551D9A60}" type="pres">
      <dgm:prSet presAssocID="{E9682B4F-0217-4B50-923E-C104AA24290F}" presName="parTx" presStyleLbl="alignNode1" presStyleIdx="2" presStyleCnt="5" custLinFactNeighborX="684" custLinFactNeighborY="-699">
        <dgm:presLayoutVars>
          <dgm:chMax val="0"/>
          <dgm:chPref val="0"/>
        </dgm:presLayoutVars>
      </dgm:prSet>
      <dgm:spPr/>
    </dgm:pt>
    <dgm:pt modelId="{6B5FE59C-B471-448A-AA7A-B526DCC4D4CA}" type="pres">
      <dgm:prSet presAssocID="{E9682B4F-0217-4B50-923E-C104AA24290F}" presName="desTx" presStyleLbl="alignAccFollowNode1" presStyleIdx="2" presStyleCnt="5">
        <dgm:presLayoutVars/>
      </dgm:prSet>
      <dgm:spPr/>
    </dgm:pt>
    <dgm:pt modelId="{A91542D9-4FB3-4302-AD03-3D6EF82E6748}" type="pres">
      <dgm:prSet presAssocID="{B8632E42-D7EB-4C31-877E-6F1B2801851A}" presName="space" presStyleCnt="0"/>
      <dgm:spPr/>
    </dgm:pt>
    <dgm:pt modelId="{1A7C3045-2DAF-4A19-82DB-79436B2E4575}" type="pres">
      <dgm:prSet presAssocID="{4F85505A-81B6-4FDA-A144-900B71DAD946}" presName="composite" presStyleCnt="0"/>
      <dgm:spPr/>
    </dgm:pt>
    <dgm:pt modelId="{4132ECB1-6BEF-4935-AFA3-B2EAA48FDE7E}" type="pres">
      <dgm:prSet presAssocID="{4F85505A-81B6-4FDA-A144-900B71DAD946}" presName="parTx" presStyleLbl="alignNode1" presStyleIdx="3" presStyleCnt="5" custScaleX="106030" custLinFactNeighborX="684" custLinFactNeighborY="-699">
        <dgm:presLayoutVars>
          <dgm:chMax val="0"/>
          <dgm:chPref val="0"/>
        </dgm:presLayoutVars>
      </dgm:prSet>
      <dgm:spPr/>
    </dgm:pt>
    <dgm:pt modelId="{C42A8BDE-B838-475D-AFDE-17B60D744AB6}" type="pres">
      <dgm:prSet presAssocID="{4F85505A-81B6-4FDA-A144-900B71DAD946}" presName="desTx" presStyleLbl="alignAccFollowNode1" presStyleIdx="3" presStyleCnt="5" custScaleX="106030">
        <dgm:presLayoutVars/>
      </dgm:prSet>
      <dgm:spPr/>
    </dgm:pt>
    <dgm:pt modelId="{D0DC94A3-770A-4810-A89A-7DB7918862F6}" type="pres">
      <dgm:prSet presAssocID="{68F74A88-49DC-44B1-BC0D-220A7B97601C}" presName="space" presStyleCnt="0"/>
      <dgm:spPr/>
    </dgm:pt>
    <dgm:pt modelId="{647B2244-AC3A-441A-A6FB-6136FA04F429}" type="pres">
      <dgm:prSet presAssocID="{A2322D3A-7AC2-4C5C-9D7E-EAB2313D47D4}" presName="composite" presStyleCnt="0"/>
      <dgm:spPr/>
    </dgm:pt>
    <dgm:pt modelId="{59606EB9-9F10-4D12-A33F-A242FDCC0D0F}" type="pres">
      <dgm:prSet presAssocID="{A2322D3A-7AC2-4C5C-9D7E-EAB2313D47D4}" presName="parTx" presStyleLbl="alignNode1" presStyleIdx="4" presStyleCnt="5" custScaleX="106259" custLinFactNeighborX="684" custLinFactNeighborY="-699">
        <dgm:presLayoutVars>
          <dgm:chMax val="0"/>
          <dgm:chPref val="0"/>
        </dgm:presLayoutVars>
      </dgm:prSet>
      <dgm:spPr/>
    </dgm:pt>
    <dgm:pt modelId="{C8429E68-36DD-4F6A-A2F4-7CCDADCEFAD1}" type="pres">
      <dgm:prSet presAssocID="{A2322D3A-7AC2-4C5C-9D7E-EAB2313D47D4}" presName="desTx" presStyleLbl="alignAccFollowNode1" presStyleIdx="4" presStyleCnt="5" custScaleX="106259">
        <dgm:presLayoutVars/>
      </dgm:prSet>
      <dgm:spPr/>
    </dgm:pt>
  </dgm:ptLst>
  <dgm:cxnLst>
    <dgm:cxn modelId="{F28D7702-2FC3-49BD-BB13-C989E5EE622A}" srcId="{0DD8915E-DC14-41D6-9BB5-F49E1C265163}" destId="{B1AFA1AF-0FF8-45B3-A6D0-0E255A2F637D}" srcOrd="1" destOrd="0" parTransId="{10C68AF5-481C-45AA-A216-8BBBB04515B9}" sibTransId="{88649F7A-400B-4056-965D-C9AC0B3AD942}"/>
    <dgm:cxn modelId="{31826907-E438-4A1B-A800-F181C547104F}" type="presOf" srcId="{30A490C8-22B4-4D68-875C-0F0DE2FF864D}" destId="{22359DD7-1BFB-4900-BAE6-6084F2F57988}" srcOrd="0" destOrd="0" presId="urn:microsoft.com/office/officeart/2016/7/layout/HorizontalActionList"/>
    <dgm:cxn modelId="{A0077D09-C12C-46D0-8DF7-194B6911362A}" srcId="{0DD8915E-DC14-41D6-9BB5-F49E1C265163}" destId="{73D947E0-108F-4D20-A71E-3CF329F97212}" srcOrd="0" destOrd="0" parTransId="{9D249532-A24D-4D8F-848A-9F42F2E486C9}" sibTransId="{AE813459-65AB-4FA9-B717-330DDA6DFA4E}"/>
    <dgm:cxn modelId="{5A5BA622-5DEB-48B9-88D9-C1DE36C711E5}" srcId="{B1AFA1AF-0FF8-45B3-A6D0-0E255A2F637D}" destId="{50418D2B-9486-42DE-AFDD-1D31420040FF}" srcOrd="0" destOrd="0" parTransId="{D5A17F6B-93F5-442B-938A-0F38C281BE88}" sibTransId="{1D87A0A5-8024-4710-846B-D5BFAC785107}"/>
    <dgm:cxn modelId="{711E093C-AD42-45A4-8D40-A2D39702062E}" srcId="{A2322D3A-7AC2-4C5C-9D7E-EAB2313D47D4}" destId="{8FE81FEC-2664-411F-AEB3-065F29F52751}" srcOrd="0" destOrd="0" parTransId="{BCBC007E-0269-421B-9C41-DE26D5C3A822}" sibTransId="{80230EB7-7230-4881-A631-309C07417378}"/>
    <dgm:cxn modelId="{77A55366-077C-403B-A9E1-B9C6B5CA3288}" type="presOf" srcId="{73D947E0-108F-4D20-A71E-3CF329F97212}" destId="{BDBD7220-3F85-45D2-BED6-5BBFBC23EAE3}" srcOrd="0" destOrd="0" presId="urn:microsoft.com/office/officeart/2016/7/layout/HorizontalActionList"/>
    <dgm:cxn modelId="{F942F56C-9025-4AA1-9B36-C5AE0A93B0F5}" srcId="{4F85505A-81B6-4FDA-A144-900B71DAD946}" destId="{FEB4A941-E9FA-4A86-A673-85FF34B35F20}" srcOrd="0" destOrd="0" parTransId="{39522508-BC4E-4DD5-A744-AFEFFE36DB74}" sibTransId="{97624CC8-6315-4683-B26C-C30D552DA5A6}"/>
    <dgm:cxn modelId="{B7F6ED6E-855A-4A7B-AE18-3BD04546002C}" type="presOf" srcId="{B1AFA1AF-0FF8-45B3-A6D0-0E255A2F637D}" destId="{C4F84DEA-2002-4D32-8E80-70EEE05E345A}" srcOrd="0" destOrd="0" presId="urn:microsoft.com/office/officeart/2016/7/layout/HorizontalActionList"/>
    <dgm:cxn modelId="{51563A4F-C0EB-47D6-B5BC-47A4E599AD4B}" srcId="{E9682B4F-0217-4B50-923E-C104AA24290F}" destId="{0EC0C300-11E4-45CF-8418-973585107209}" srcOrd="0" destOrd="0" parTransId="{1E4DD98E-100E-46B7-B24A-408BBF69E9FA}" sibTransId="{90FAB5D1-62B3-4FF6-A07D-EE607F529C32}"/>
    <dgm:cxn modelId="{6291F24F-B536-4688-99BC-6A4CB5E15E15}" type="presOf" srcId="{4F85505A-81B6-4FDA-A144-900B71DAD946}" destId="{4132ECB1-6BEF-4935-AFA3-B2EAA48FDE7E}" srcOrd="0" destOrd="0" presId="urn:microsoft.com/office/officeart/2016/7/layout/HorizontalActionList"/>
    <dgm:cxn modelId="{2D633B56-E147-4EFC-B9EE-6C0413F329B0}" srcId="{0DD8915E-DC14-41D6-9BB5-F49E1C265163}" destId="{4F85505A-81B6-4FDA-A144-900B71DAD946}" srcOrd="3" destOrd="0" parTransId="{D9A96E25-7BBE-4DDD-8DDE-B4970D4340A8}" sibTransId="{68F74A88-49DC-44B1-BC0D-220A7B97601C}"/>
    <dgm:cxn modelId="{110097B3-0B24-42EE-9C79-845C028B379B}" type="presOf" srcId="{E9682B4F-0217-4B50-923E-C104AA24290F}" destId="{49B7F8FA-D256-41EF-9327-52A3551D9A60}" srcOrd="0" destOrd="0" presId="urn:microsoft.com/office/officeart/2016/7/layout/HorizontalActionList"/>
    <dgm:cxn modelId="{C54EA6C2-0E6B-42D8-9A4A-4456127A91A8}" type="presOf" srcId="{A2322D3A-7AC2-4C5C-9D7E-EAB2313D47D4}" destId="{59606EB9-9F10-4D12-A33F-A242FDCC0D0F}" srcOrd="0" destOrd="0" presId="urn:microsoft.com/office/officeart/2016/7/layout/HorizontalActionList"/>
    <dgm:cxn modelId="{E339F9C8-AD35-4E33-9434-788C81500EB2}" type="presOf" srcId="{8FE81FEC-2664-411F-AEB3-065F29F52751}" destId="{C8429E68-36DD-4F6A-A2F4-7CCDADCEFAD1}" srcOrd="0" destOrd="0" presId="urn:microsoft.com/office/officeart/2016/7/layout/HorizontalAction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8CB96BD1-8B01-481A-B525-C5C507C9951C}" type="presOf" srcId="{0EC0C300-11E4-45CF-8418-973585107209}" destId="{6B5FE59C-B471-448A-AA7A-B526DCC4D4CA}" srcOrd="0" destOrd="0" presId="urn:microsoft.com/office/officeart/2016/7/layout/HorizontalActionList"/>
    <dgm:cxn modelId="{36A4EED2-16DE-4F21-9B57-BD053CD7ED3D}" type="presOf" srcId="{FEB4A941-E9FA-4A86-A673-85FF34B35F20}" destId="{C42A8BDE-B838-475D-AFDE-17B60D744AB6}" srcOrd="0" destOrd="0" presId="urn:microsoft.com/office/officeart/2016/7/layout/HorizontalActionList"/>
    <dgm:cxn modelId="{BF1349D4-34AE-476D-8D7B-F3ABAB74304F}" type="presOf" srcId="{50418D2B-9486-42DE-AFDD-1D31420040FF}" destId="{4FEB85EB-D046-4CDB-8A62-BBCE260C4490}" srcOrd="0" destOrd="0" presId="urn:microsoft.com/office/officeart/2016/7/layout/HorizontalActionList"/>
    <dgm:cxn modelId="{825BC9D8-F515-4FBF-8CF8-23CD32968E1D}" type="presOf" srcId="{0DD8915E-DC14-41D6-9BB5-F49E1C265163}" destId="{E4B4F7C4-5024-45F0-9FD7-C5068A1AE6C4}" srcOrd="0" destOrd="0" presId="urn:microsoft.com/office/officeart/2016/7/layout/HorizontalActionList"/>
    <dgm:cxn modelId="{E9D2B9D9-3B26-471C-AF45-E02D1C258CD3}" type="presParOf" srcId="{E4B4F7C4-5024-45F0-9FD7-C5068A1AE6C4}" destId="{473E2436-1BC1-4A6C-8568-5C38418F52D1}" srcOrd="0" destOrd="0" presId="urn:microsoft.com/office/officeart/2016/7/layout/HorizontalActionList"/>
    <dgm:cxn modelId="{A151C920-5872-4C88-8534-922E9C800B9B}" type="presParOf" srcId="{473E2436-1BC1-4A6C-8568-5C38418F52D1}" destId="{BDBD7220-3F85-45D2-BED6-5BBFBC23EAE3}" srcOrd="0" destOrd="0" presId="urn:microsoft.com/office/officeart/2016/7/layout/HorizontalActionList"/>
    <dgm:cxn modelId="{45373909-AB37-4D9A-936C-DC8447BC111D}" type="presParOf" srcId="{473E2436-1BC1-4A6C-8568-5C38418F52D1}" destId="{22359DD7-1BFB-4900-BAE6-6084F2F57988}" srcOrd="1" destOrd="0" presId="urn:microsoft.com/office/officeart/2016/7/layout/HorizontalActionList"/>
    <dgm:cxn modelId="{CFC7E7C1-85BC-47FC-BC11-D0BACA8440B9}" type="presParOf" srcId="{E4B4F7C4-5024-45F0-9FD7-C5068A1AE6C4}" destId="{38C65349-0C40-499F-9765-B6F38C2DC3C3}" srcOrd="1" destOrd="0" presId="urn:microsoft.com/office/officeart/2016/7/layout/HorizontalActionList"/>
    <dgm:cxn modelId="{86FF1107-69E9-4310-A0D8-2BF61292A72B}" type="presParOf" srcId="{E4B4F7C4-5024-45F0-9FD7-C5068A1AE6C4}" destId="{C6650FDC-3601-45F5-9125-6E3F90A53F8A}" srcOrd="2" destOrd="0" presId="urn:microsoft.com/office/officeart/2016/7/layout/HorizontalActionList"/>
    <dgm:cxn modelId="{1C7F1C64-2F3D-4695-A56C-92B1B848B0C2}" type="presParOf" srcId="{C6650FDC-3601-45F5-9125-6E3F90A53F8A}" destId="{C4F84DEA-2002-4D32-8E80-70EEE05E345A}" srcOrd="0" destOrd="0" presId="urn:microsoft.com/office/officeart/2016/7/layout/HorizontalActionList"/>
    <dgm:cxn modelId="{DC59A3FF-666D-48A7-B3BE-98A9F829402D}" type="presParOf" srcId="{C6650FDC-3601-45F5-9125-6E3F90A53F8A}" destId="{4FEB85EB-D046-4CDB-8A62-BBCE260C4490}" srcOrd="1" destOrd="0" presId="urn:microsoft.com/office/officeart/2016/7/layout/HorizontalActionList"/>
    <dgm:cxn modelId="{AAE65B9C-F662-4FAA-8FDB-82E7FB86BB24}" type="presParOf" srcId="{E4B4F7C4-5024-45F0-9FD7-C5068A1AE6C4}" destId="{40F59683-723F-44D1-8379-95635EED1AA8}" srcOrd="3" destOrd="0" presId="urn:microsoft.com/office/officeart/2016/7/layout/HorizontalActionList"/>
    <dgm:cxn modelId="{F5BE37E3-59D0-4D56-B08C-9B1D93695802}" type="presParOf" srcId="{E4B4F7C4-5024-45F0-9FD7-C5068A1AE6C4}" destId="{BB2E4F65-C461-40C3-BC82-6A29AA851F44}" srcOrd="4" destOrd="0" presId="urn:microsoft.com/office/officeart/2016/7/layout/HorizontalActionList"/>
    <dgm:cxn modelId="{1FC3B8DB-8632-4AA8-99E5-4F0C12504130}" type="presParOf" srcId="{BB2E4F65-C461-40C3-BC82-6A29AA851F44}" destId="{49B7F8FA-D256-41EF-9327-52A3551D9A60}" srcOrd="0" destOrd="0" presId="urn:microsoft.com/office/officeart/2016/7/layout/HorizontalActionList"/>
    <dgm:cxn modelId="{03A1CBF9-FFCE-4B8C-9850-8B297556CCF4}" type="presParOf" srcId="{BB2E4F65-C461-40C3-BC82-6A29AA851F44}" destId="{6B5FE59C-B471-448A-AA7A-B526DCC4D4CA}" srcOrd="1" destOrd="0" presId="urn:microsoft.com/office/officeart/2016/7/layout/HorizontalActionList"/>
    <dgm:cxn modelId="{BAB9C1C4-8A05-4AE7-B42E-55875981524E}" type="presParOf" srcId="{E4B4F7C4-5024-45F0-9FD7-C5068A1AE6C4}" destId="{A91542D9-4FB3-4302-AD03-3D6EF82E6748}" srcOrd="5" destOrd="0" presId="urn:microsoft.com/office/officeart/2016/7/layout/HorizontalActionList"/>
    <dgm:cxn modelId="{F7DEAAC8-FCAD-4F6B-92BD-91B8342F3277}" type="presParOf" srcId="{E4B4F7C4-5024-45F0-9FD7-C5068A1AE6C4}" destId="{1A7C3045-2DAF-4A19-82DB-79436B2E4575}" srcOrd="6" destOrd="0" presId="urn:microsoft.com/office/officeart/2016/7/layout/HorizontalActionList"/>
    <dgm:cxn modelId="{13555CA3-20BE-41F8-BD09-0BA8CEE1C702}" type="presParOf" srcId="{1A7C3045-2DAF-4A19-82DB-79436B2E4575}" destId="{4132ECB1-6BEF-4935-AFA3-B2EAA48FDE7E}" srcOrd="0" destOrd="0" presId="urn:microsoft.com/office/officeart/2016/7/layout/HorizontalActionList"/>
    <dgm:cxn modelId="{0848E8B2-6BD5-4CB6-B7E0-F8F1B1F78E2F}" type="presParOf" srcId="{1A7C3045-2DAF-4A19-82DB-79436B2E4575}" destId="{C42A8BDE-B838-475D-AFDE-17B60D744AB6}" srcOrd="1" destOrd="0" presId="urn:microsoft.com/office/officeart/2016/7/layout/HorizontalActionList"/>
    <dgm:cxn modelId="{FD5AD2F1-E5D1-4359-99EB-D3225676DF7F}" type="presParOf" srcId="{E4B4F7C4-5024-45F0-9FD7-C5068A1AE6C4}" destId="{D0DC94A3-770A-4810-A89A-7DB7918862F6}" srcOrd="7" destOrd="0" presId="urn:microsoft.com/office/officeart/2016/7/layout/HorizontalActionList"/>
    <dgm:cxn modelId="{2608DA2F-9259-4A20-98D1-9A5F5780B66F}" type="presParOf" srcId="{E4B4F7C4-5024-45F0-9FD7-C5068A1AE6C4}" destId="{647B2244-AC3A-441A-A6FB-6136FA04F429}" srcOrd="8" destOrd="0" presId="urn:microsoft.com/office/officeart/2016/7/layout/HorizontalActionList"/>
    <dgm:cxn modelId="{F55613FD-292F-4CCF-A44A-E9FC24D70E0E}" type="presParOf" srcId="{647B2244-AC3A-441A-A6FB-6136FA04F429}" destId="{59606EB9-9F10-4D12-A33F-A242FDCC0D0F}" srcOrd="0" destOrd="0" presId="urn:microsoft.com/office/officeart/2016/7/layout/HorizontalActionList"/>
    <dgm:cxn modelId="{7B4FE576-C66F-4D92-B6AC-DA1D068316E4}" type="presParOf" srcId="{647B2244-AC3A-441A-A6FB-6136FA04F429}" destId="{C8429E68-36DD-4F6A-A2F4-7CCDADCEFAD1}"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577DB-8C44-4961-A017-C49FF926063A}">
      <dsp:nvSpPr>
        <dsp:cNvPr id="0" name=""/>
        <dsp:cNvSpPr/>
      </dsp:nvSpPr>
      <dsp:spPr>
        <a:xfrm>
          <a:off x="0" y="39150"/>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Problem</a:t>
          </a:r>
        </a:p>
      </dsp:txBody>
      <dsp:txXfrm>
        <a:off x="0" y="39150"/>
        <a:ext cx="2786062" cy="673200"/>
      </dsp:txXfrm>
    </dsp:sp>
    <dsp:sp modelId="{22D62D7D-498A-41E5-B8AF-AE972AC7BDF6}">
      <dsp:nvSpPr>
        <dsp:cNvPr id="0" name=""/>
        <dsp:cNvSpPr/>
      </dsp:nvSpPr>
      <dsp:spPr>
        <a:xfrm>
          <a:off x="2786062" y="39150"/>
          <a:ext cx="557212" cy="673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BE6AA-01FA-4BEC-B71C-E3F2698A183C}">
      <dsp:nvSpPr>
        <dsp:cNvPr id="0" name=""/>
        <dsp:cNvSpPr/>
      </dsp:nvSpPr>
      <dsp:spPr>
        <a:xfrm>
          <a:off x="3566159" y="39150"/>
          <a:ext cx="7578089" cy="673200"/>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2"/>
              </a:solidFill>
            </a:rPr>
            <a:t>IM faculty noted gap in knowledge of addiction treatment during precepting, one elective available but was mostly inpatient. </a:t>
          </a:r>
        </a:p>
      </dsp:txBody>
      <dsp:txXfrm>
        <a:off x="3566159" y="39150"/>
        <a:ext cx="7578089" cy="673200"/>
      </dsp:txXfrm>
    </dsp:sp>
    <dsp:sp modelId="{09B41FCF-4527-4361-900A-4D4E4692E40E}">
      <dsp:nvSpPr>
        <dsp:cNvPr id="0" name=""/>
        <dsp:cNvSpPr/>
      </dsp:nvSpPr>
      <dsp:spPr>
        <a:xfrm>
          <a:off x="0" y="834750"/>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Needs Assessment</a:t>
          </a:r>
        </a:p>
      </dsp:txBody>
      <dsp:txXfrm>
        <a:off x="0" y="834750"/>
        <a:ext cx="2786062" cy="673200"/>
      </dsp:txXfrm>
    </dsp:sp>
    <dsp:sp modelId="{753E7E96-BFA5-4DEF-9FF5-F99867C4C074}">
      <dsp:nvSpPr>
        <dsp:cNvPr id="0" name=""/>
        <dsp:cNvSpPr/>
      </dsp:nvSpPr>
      <dsp:spPr>
        <a:xfrm>
          <a:off x="2786062" y="834750"/>
          <a:ext cx="557212" cy="673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CCF185-939D-4CBC-B97C-A5FDD28121E0}">
      <dsp:nvSpPr>
        <dsp:cNvPr id="0" name=""/>
        <dsp:cNvSpPr/>
      </dsp:nvSpPr>
      <dsp:spPr>
        <a:xfrm>
          <a:off x="3566159" y="834750"/>
          <a:ext cx="7578089" cy="673200"/>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2"/>
              </a:solidFill>
            </a:rPr>
            <a:t>Not formally completed, informal IM faculty discussions</a:t>
          </a:r>
        </a:p>
      </dsp:txBody>
      <dsp:txXfrm>
        <a:off x="3566159" y="834750"/>
        <a:ext cx="7578089" cy="673200"/>
      </dsp:txXfrm>
    </dsp:sp>
    <dsp:sp modelId="{3E1253A9-AD1E-4123-8FB8-78FFE3A760C7}">
      <dsp:nvSpPr>
        <dsp:cNvPr id="0" name=""/>
        <dsp:cNvSpPr/>
      </dsp:nvSpPr>
      <dsp:spPr>
        <a:xfrm>
          <a:off x="0" y="1830206"/>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Goals/ Objectives</a:t>
          </a:r>
        </a:p>
      </dsp:txBody>
      <dsp:txXfrm>
        <a:off x="0" y="1830206"/>
        <a:ext cx="2786062" cy="673200"/>
      </dsp:txXfrm>
    </dsp:sp>
    <dsp:sp modelId="{C8997B33-2AE6-4D2D-B28F-A33290E40A7D}">
      <dsp:nvSpPr>
        <dsp:cNvPr id="0" name=""/>
        <dsp:cNvSpPr/>
      </dsp:nvSpPr>
      <dsp:spPr>
        <a:xfrm>
          <a:off x="2786062" y="1630350"/>
          <a:ext cx="557212" cy="107291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DAFDF8-8F7E-4A42-9A0F-0EAE612A7DEF}">
      <dsp:nvSpPr>
        <dsp:cNvPr id="0" name=""/>
        <dsp:cNvSpPr/>
      </dsp:nvSpPr>
      <dsp:spPr>
        <a:xfrm>
          <a:off x="3566159" y="1628279"/>
          <a:ext cx="7578089" cy="1072912"/>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2"/>
              </a:solidFill>
            </a:rPr>
            <a:t>To design, implement, and assess a VA-based addiction elective curriculum for IM residents. </a:t>
          </a:r>
        </a:p>
        <a:p>
          <a:pPr marL="171450" lvl="1" indent="-171450" algn="l" defTabSz="711200">
            <a:lnSpc>
              <a:spcPct val="90000"/>
            </a:lnSpc>
            <a:spcBef>
              <a:spcPct val="0"/>
            </a:spcBef>
            <a:spcAft>
              <a:spcPct val="15000"/>
            </a:spcAft>
            <a:buChar char="•"/>
          </a:pPr>
          <a:r>
            <a:rPr lang="en-US" sz="1600" kern="1200" dirty="0">
              <a:solidFill>
                <a:schemeClr val="tx2"/>
              </a:solidFill>
            </a:rPr>
            <a:t>Assess learners’ awareness of personal biases and knowledge of screening and treatment strategies</a:t>
          </a:r>
        </a:p>
      </dsp:txBody>
      <dsp:txXfrm>
        <a:off x="3566159" y="1628279"/>
        <a:ext cx="7578089" cy="1072912"/>
      </dsp:txXfrm>
    </dsp:sp>
    <dsp:sp modelId="{B6CD004E-6D95-4F16-BD47-DA8C044753E0}">
      <dsp:nvSpPr>
        <dsp:cNvPr id="0" name=""/>
        <dsp:cNvSpPr/>
      </dsp:nvSpPr>
      <dsp:spPr>
        <a:xfrm>
          <a:off x="0" y="2825662"/>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Educational Strategies</a:t>
          </a:r>
        </a:p>
      </dsp:txBody>
      <dsp:txXfrm>
        <a:off x="0" y="2825662"/>
        <a:ext cx="2786062" cy="673200"/>
      </dsp:txXfrm>
    </dsp:sp>
    <dsp:sp modelId="{D3BEBB10-88D4-4D4E-BC7B-FA6F448F9924}">
      <dsp:nvSpPr>
        <dsp:cNvPr id="0" name=""/>
        <dsp:cNvSpPr/>
      </dsp:nvSpPr>
      <dsp:spPr>
        <a:xfrm>
          <a:off x="2786062" y="2825662"/>
          <a:ext cx="557212" cy="673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335C1B-7864-4C12-A492-52FA567C83F9}">
      <dsp:nvSpPr>
        <dsp:cNvPr id="0" name=""/>
        <dsp:cNvSpPr/>
      </dsp:nvSpPr>
      <dsp:spPr>
        <a:xfrm>
          <a:off x="3566159" y="2825662"/>
          <a:ext cx="7578089" cy="673200"/>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solidFill>
                <a:schemeClr val="tx2"/>
              </a:solidFill>
            </a:rPr>
            <a:t>Hybrid model = Self-directed learning + Clinical experiences</a:t>
          </a:r>
          <a:endParaRPr lang="en-US" sz="1600" b="1" kern="1200" dirty="0">
            <a:solidFill>
              <a:schemeClr val="tx2"/>
            </a:solidFill>
          </a:endParaRPr>
        </a:p>
      </dsp:txBody>
      <dsp:txXfrm>
        <a:off x="3566159" y="2825662"/>
        <a:ext cx="7578089" cy="673200"/>
      </dsp:txXfrm>
    </dsp:sp>
    <dsp:sp modelId="{DCF43731-B676-43D6-B28D-1A01CF35D50A}">
      <dsp:nvSpPr>
        <dsp:cNvPr id="0" name=""/>
        <dsp:cNvSpPr/>
      </dsp:nvSpPr>
      <dsp:spPr>
        <a:xfrm>
          <a:off x="0" y="3621262"/>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Implementation</a:t>
          </a:r>
        </a:p>
      </dsp:txBody>
      <dsp:txXfrm>
        <a:off x="0" y="3621262"/>
        <a:ext cx="2786062" cy="673200"/>
      </dsp:txXfrm>
    </dsp:sp>
    <dsp:sp modelId="{CD3085C0-E228-4748-A305-3EAE6F7A1AB8}">
      <dsp:nvSpPr>
        <dsp:cNvPr id="0" name=""/>
        <dsp:cNvSpPr/>
      </dsp:nvSpPr>
      <dsp:spPr>
        <a:xfrm>
          <a:off x="2786062" y="3621262"/>
          <a:ext cx="557212" cy="673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164ACB-928C-4F7E-B203-71CBDEE0AF45}">
      <dsp:nvSpPr>
        <dsp:cNvPr id="0" name=""/>
        <dsp:cNvSpPr/>
      </dsp:nvSpPr>
      <dsp:spPr>
        <a:xfrm>
          <a:off x="3566159" y="3621262"/>
          <a:ext cx="7578089" cy="673200"/>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2"/>
              </a:solidFill>
            </a:rPr>
            <a:t>Used block infrastructure to schedule residents</a:t>
          </a:r>
          <a:endParaRPr lang="en-US" sz="1600" b="1" kern="1200" dirty="0">
            <a:solidFill>
              <a:schemeClr val="tx2"/>
            </a:solidFill>
          </a:endParaRPr>
        </a:p>
        <a:p>
          <a:pPr marL="171450" lvl="1" indent="-171450" algn="l" defTabSz="711200">
            <a:lnSpc>
              <a:spcPct val="90000"/>
            </a:lnSpc>
            <a:spcBef>
              <a:spcPct val="0"/>
            </a:spcBef>
            <a:spcAft>
              <a:spcPct val="15000"/>
            </a:spcAft>
            <a:buChar char="•"/>
          </a:pPr>
          <a:r>
            <a:rPr lang="en-US" sz="1600" kern="1200" dirty="0">
              <a:solidFill>
                <a:schemeClr val="tx2"/>
              </a:solidFill>
            </a:rPr>
            <a:t>Pre survey on first day; post survey on last day </a:t>
          </a:r>
        </a:p>
      </dsp:txBody>
      <dsp:txXfrm>
        <a:off x="3566159" y="3621262"/>
        <a:ext cx="7578089" cy="673200"/>
      </dsp:txXfrm>
    </dsp:sp>
    <dsp:sp modelId="{AFFA57A9-2961-4153-83CB-8DF9AF29573A}">
      <dsp:nvSpPr>
        <dsp:cNvPr id="0" name=""/>
        <dsp:cNvSpPr/>
      </dsp:nvSpPr>
      <dsp:spPr>
        <a:xfrm>
          <a:off x="0" y="4416862"/>
          <a:ext cx="2786062" cy="67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b="1" kern="1200" dirty="0">
              <a:solidFill>
                <a:schemeClr val="tx2"/>
              </a:solidFill>
            </a:rPr>
            <a:t>Evaluation/Feedback</a:t>
          </a:r>
        </a:p>
      </dsp:txBody>
      <dsp:txXfrm>
        <a:off x="0" y="4416862"/>
        <a:ext cx="2786062" cy="673200"/>
      </dsp:txXfrm>
    </dsp:sp>
    <dsp:sp modelId="{71DB6514-2A8C-4CC2-B7FF-D56AC845FA25}">
      <dsp:nvSpPr>
        <dsp:cNvPr id="0" name=""/>
        <dsp:cNvSpPr/>
      </dsp:nvSpPr>
      <dsp:spPr>
        <a:xfrm>
          <a:off x="2786062" y="4416862"/>
          <a:ext cx="557212" cy="673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D7B11-429F-43AA-B71B-792EA6C39D64}">
      <dsp:nvSpPr>
        <dsp:cNvPr id="0" name=""/>
        <dsp:cNvSpPr/>
      </dsp:nvSpPr>
      <dsp:spPr>
        <a:xfrm>
          <a:off x="3566159" y="4416862"/>
          <a:ext cx="7578089" cy="673200"/>
        </a:xfrm>
        <a:prstGeom prst="rect">
          <a:avLst/>
        </a:prstGeom>
        <a:solidFill>
          <a:schemeClr val="accent4">
            <a:lumMod val="40000"/>
            <a:lumOff val="60000"/>
            <a:alpha val="9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2"/>
              </a:solidFill>
            </a:rPr>
            <a:t>VACT conducted exit interviews to obtain feedback for real-time adjustments</a:t>
          </a:r>
          <a:endParaRPr lang="en-US" sz="1600" b="1" kern="1200" dirty="0">
            <a:solidFill>
              <a:schemeClr val="tx2"/>
            </a:solidFill>
          </a:endParaRPr>
        </a:p>
      </dsp:txBody>
      <dsp:txXfrm>
        <a:off x="3566159" y="4416862"/>
        <a:ext cx="7578089" cy="67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068A8-4980-4F1E-A688-237D14DD0022}">
      <dsp:nvSpPr>
        <dsp:cNvPr id="0" name=""/>
        <dsp:cNvSpPr/>
      </dsp:nvSpPr>
      <dsp:spPr>
        <a:xfrm>
          <a:off x="9908" y="807550"/>
          <a:ext cx="2961518" cy="2776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kern="1200" dirty="0"/>
            <a:t>Substance use disorders (SUD) impact millions of Americans, greatest among Veterans  </a:t>
          </a:r>
        </a:p>
      </dsp:txBody>
      <dsp:txXfrm>
        <a:off x="91227" y="888869"/>
        <a:ext cx="2798880" cy="2613786"/>
      </dsp:txXfrm>
    </dsp:sp>
    <dsp:sp modelId="{9A1D98EF-2230-4CFD-AB4E-CAAB5B7BB171}">
      <dsp:nvSpPr>
        <dsp:cNvPr id="0" name=""/>
        <dsp:cNvSpPr/>
      </dsp:nvSpPr>
      <dsp:spPr>
        <a:xfrm>
          <a:off x="3267579" y="1828534"/>
          <a:ext cx="627842" cy="734456"/>
        </a:xfrm>
        <a:prstGeom prst="flowChartDecision">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b="0" kern="1200"/>
        </a:p>
      </dsp:txBody>
      <dsp:txXfrm>
        <a:off x="3267579" y="1975425"/>
        <a:ext cx="439489" cy="440674"/>
      </dsp:txXfrm>
    </dsp:sp>
    <dsp:sp modelId="{2688A865-2344-4F76-A435-B1D175DF455F}">
      <dsp:nvSpPr>
        <dsp:cNvPr id="0" name=""/>
        <dsp:cNvSpPr/>
      </dsp:nvSpPr>
      <dsp:spPr>
        <a:xfrm>
          <a:off x="4156035" y="807550"/>
          <a:ext cx="2961518" cy="2776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kern="1200" dirty="0"/>
            <a:t>VA is a national healthcare system, training thousands of IM residents each year</a:t>
          </a:r>
        </a:p>
      </dsp:txBody>
      <dsp:txXfrm>
        <a:off x="4237354" y="888869"/>
        <a:ext cx="2798880" cy="2613786"/>
      </dsp:txXfrm>
    </dsp:sp>
    <dsp:sp modelId="{E6CFA716-CFB4-4C82-BB5E-85BF2178AC09}">
      <dsp:nvSpPr>
        <dsp:cNvPr id="0" name=""/>
        <dsp:cNvSpPr/>
      </dsp:nvSpPr>
      <dsp:spPr>
        <a:xfrm>
          <a:off x="7413705" y="1828534"/>
          <a:ext cx="627842" cy="734456"/>
        </a:xfrm>
        <a:prstGeom prst="flowChartDecision">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b="0" kern="1200"/>
        </a:p>
      </dsp:txBody>
      <dsp:txXfrm>
        <a:off x="7413705" y="1975425"/>
        <a:ext cx="439489" cy="440674"/>
      </dsp:txXfrm>
    </dsp:sp>
    <dsp:sp modelId="{7CF432BB-7E75-4F47-AAA9-E0768B99A287}">
      <dsp:nvSpPr>
        <dsp:cNvPr id="0" name=""/>
        <dsp:cNvSpPr/>
      </dsp:nvSpPr>
      <dsp:spPr>
        <a:xfrm>
          <a:off x="8302161" y="807550"/>
          <a:ext cx="2961518" cy="2776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0" kern="1200" dirty="0"/>
            <a:t>ACGME* now requires addiction medicine (AM) training for IM residents</a:t>
          </a:r>
        </a:p>
      </dsp:txBody>
      <dsp:txXfrm>
        <a:off x="8383480" y="888869"/>
        <a:ext cx="2798880" cy="2613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ADB31-3679-4018-A011-E308F4B79A5D}">
      <dsp:nvSpPr>
        <dsp:cNvPr id="0" name=""/>
        <dsp:cNvSpPr/>
      </dsp:nvSpPr>
      <dsp:spPr>
        <a:xfrm>
          <a:off x="0" y="1558953"/>
          <a:ext cx="11899900" cy="207860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A404B1-7D57-4DF8-A188-7551CB439F3A}">
      <dsp:nvSpPr>
        <dsp:cNvPr id="0" name=""/>
        <dsp:cNvSpPr/>
      </dsp:nvSpPr>
      <dsp:spPr>
        <a:xfrm>
          <a:off x="3744" y="0"/>
          <a:ext cx="160021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April 2022 VACT began planning </a:t>
          </a:r>
          <a:endParaRPr lang="en-US" sz="2000" kern="1200" dirty="0"/>
        </a:p>
      </dsp:txBody>
      <dsp:txXfrm>
        <a:off x="3744" y="0"/>
        <a:ext cx="1600211" cy="2078605"/>
      </dsp:txXfrm>
    </dsp:sp>
    <dsp:sp modelId="{820941E4-B6D3-4F0E-809F-FE727293EA41}">
      <dsp:nvSpPr>
        <dsp:cNvPr id="0" name=""/>
        <dsp:cNvSpPr/>
      </dsp:nvSpPr>
      <dsp:spPr>
        <a:xfrm>
          <a:off x="544024"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027D9C-C53A-445F-9F8A-CF9F1D05331A}">
      <dsp:nvSpPr>
        <dsp:cNvPr id="0" name=""/>
        <dsp:cNvSpPr/>
      </dsp:nvSpPr>
      <dsp:spPr>
        <a:xfrm>
          <a:off x="1683966" y="3117907"/>
          <a:ext cx="160021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August 2022 VACT 1st resident</a:t>
          </a:r>
          <a:endParaRPr lang="en-US" sz="2000" kern="1200" dirty="0"/>
        </a:p>
      </dsp:txBody>
      <dsp:txXfrm>
        <a:off x="1683966" y="3117907"/>
        <a:ext cx="1600211" cy="2078605"/>
      </dsp:txXfrm>
    </dsp:sp>
    <dsp:sp modelId="{017E978F-199D-436D-961D-159FBA50EDBC}">
      <dsp:nvSpPr>
        <dsp:cNvPr id="0" name=""/>
        <dsp:cNvSpPr/>
      </dsp:nvSpPr>
      <dsp:spPr>
        <a:xfrm>
          <a:off x="2224246"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DD6F9B-E3B2-413E-84B0-DDFE36AB9DF6}">
      <dsp:nvSpPr>
        <dsp:cNvPr id="0" name=""/>
        <dsp:cNvSpPr/>
      </dsp:nvSpPr>
      <dsp:spPr>
        <a:xfrm>
          <a:off x="3364188" y="0"/>
          <a:ext cx="202537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t>November 2022 VACT implemented resident feedback</a:t>
          </a:r>
          <a:endParaRPr lang="en-US" sz="2000" kern="1200" dirty="0"/>
        </a:p>
      </dsp:txBody>
      <dsp:txXfrm>
        <a:off x="3364188" y="0"/>
        <a:ext cx="2025371" cy="2078605"/>
      </dsp:txXfrm>
    </dsp:sp>
    <dsp:sp modelId="{267613A6-EE56-451B-A4F9-AE109009A1DE}">
      <dsp:nvSpPr>
        <dsp:cNvPr id="0" name=""/>
        <dsp:cNvSpPr/>
      </dsp:nvSpPr>
      <dsp:spPr>
        <a:xfrm>
          <a:off x="4117048"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8F1BB6-61B1-4AE8-A603-8510AE57896D}">
      <dsp:nvSpPr>
        <dsp:cNvPr id="0" name=""/>
        <dsp:cNvSpPr/>
      </dsp:nvSpPr>
      <dsp:spPr>
        <a:xfrm>
          <a:off x="5469570" y="3117907"/>
          <a:ext cx="187615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February 2023 VA Puget Sound partnership</a:t>
          </a:r>
          <a:endParaRPr lang="en-US" sz="2000" kern="1200" dirty="0"/>
        </a:p>
      </dsp:txBody>
      <dsp:txXfrm>
        <a:off x="5469570" y="3117907"/>
        <a:ext cx="1876151" cy="2078605"/>
      </dsp:txXfrm>
    </dsp:sp>
    <dsp:sp modelId="{BFDA6CDF-C236-4B21-9560-AF36DC7FF6A8}">
      <dsp:nvSpPr>
        <dsp:cNvPr id="0" name=""/>
        <dsp:cNvSpPr/>
      </dsp:nvSpPr>
      <dsp:spPr>
        <a:xfrm>
          <a:off x="6147820"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1FE9C6-C740-4058-B4DE-02807FB141F0}">
      <dsp:nvSpPr>
        <dsp:cNvPr id="0" name=""/>
        <dsp:cNvSpPr/>
      </dsp:nvSpPr>
      <dsp:spPr>
        <a:xfrm>
          <a:off x="7425732" y="0"/>
          <a:ext cx="160021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a:t>March 2023 VA Puget Sound 1st resident</a:t>
          </a:r>
          <a:endParaRPr lang="en-US" sz="2000" kern="1200"/>
        </a:p>
      </dsp:txBody>
      <dsp:txXfrm>
        <a:off x="7425732" y="0"/>
        <a:ext cx="1600211" cy="2078605"/>
      </dsp:txXfrm>
    </dsp:sp>
    <dsp:sp modelId="{FD2FAD06-F9A3-437D-9EF8-B3D50FB18D9B}">
      <dsp:nvSpPr>
        <dsp:cNvPr id="0" name=""/>
        <dsp:cNvSpPr/>
      </dsp:nvSpPr>
      <dsp:spPr>
        <a:xfrm>
          <a:off x="7966012"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054063-3F70-437C-BC50-77F99A48824E}">
      <dsp:nvSpPr>
        <dsp:cNvPr id="0" name=""/>
        <dsp:cNvSpPr/>
      </dsp:nvSpPr>
      <dsp:spPr>
        <a:xfrm>
          <a:off x="9105953" y="3117907"/>
          <a:ext cx="1600211" cy="207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t>July 2023 VACT 2</a:t>
          </a:r>
          <a:r>
            <a:rPr lang="en-US" sz="2000" b="1" kern="1200" baseline="30000" dirty="0"/>
            <a:t>nd</a:t>
          </a:r>
          <a:r>
            <a:rPr lang="en-US" sz="2000" b="1" kern="1200" dirty="0"/>
            <a:t> year – comparator group</a:t>
          </a:r>
          <a:endParaRPr lang="en-US" sz="2000" kern="1200" dirty="0"/>
        </a:p>
      </dsp:txBody>
      <dsp:txXfrm>
        <a:off x="9105953" y="3117907"/>
        <a:ext cx="1600211" cy="2078605"/>
      </dsp:txXfrm>
    </dsp:sp>
    <dsp:sp modelId="{E2CDCBDA-019A-44C6-95C7-9E07CD4C3B81}">
      <dsp:nvSpPr>
        <dsp:cNvPr id="0" name=""/>
        <dsp:cNvSpPr/>
      </dsp:nvSpPr>
      <dsp:spPr>
        <a:xfrm>
          <a:off x="9646233" y="2338430"/>
          <a:ext cx="519651" cy="519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7CE47-F67E-4570-BEAF-F8185285C09B}">
      <dsp:nvSpPr>
        <dsp:cNvPr id="0" name=""/>
        <dsp:cNvSpPr/>
      </dsp:nvSpPr>
      <dsp:spPr>
        <a:xfrm>
          <a:off x="1399265" y="0"/>
          <a:ext cx="5652221" cy="573353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ctr" defTabSz="1066800">
            <a:lnSpc>
              <a:spcPct val="90000"/>
            </a:lnSpc>
            <a:spcBef>
              <a:spcPct val="0"/>
            </a:spcBef>
            <a:spcAft>
              <a:spcPct val="35000"/>
            </a:spcAft>
            <a:buNone/>
          </a:pPr>
          <a:r>
            <a:rPr lang="en-US" sz="2400" b="1" u="sng" kern="1200" dirty="0"/>
            <a:t>VACT:</a:t>
          </a:r>
        </a:p>
        <a:p>
          <a:pPr marL="0" lvl="0" indent="0" algn="ctr" defTabSz="1066800">
            <a:lnSpc>
              <a:spcPct val="90000"/>
            </a:lnSpc>
            <a:spcBef>
              <a:spcPct val="0"/>
            </a:spcBef>
            <a:spcAft>
              <a:spcPct val="35000"/>
            </a:spcAft>
            <a:buNone/>
          </a:pPr>
          <a:r>
            <a:rPr lang="en-US" sz="2400" kern="1200" dirty="0"/>
            <a:t>- First year (interns) residents</a:t>
          </a:r>
        </a:p>
        <a:p>
          <a:pPr marL="0" lvl="0" indent="0" algn="ctr" defTabSz="1066800">
            <a:lnSpc>
              <a:spcPct val="90000"/>
            </a:lnSpc>
            <a:spcBef>
              <a:spcPct val="0"/>
            </a:spcBef>
            <a:spcAft>
              <a:spcPct val="35000"/>
            </a:spcAft>
            <a:buNone/>
          </a:pPr>
          <a:r>
            <a:rPr lang="en-US" sz="2400" kern="1200" dirty="0"/>
            <a:t>- 2 weeks</a:t>
          </a:r>
        </a:p>
        <a:p>
          <a:pPr marL="0" lvl="0" indent="0" algn="ctr" defTabSz="1066800">
            <a:lnSpc>
              <a:spcPct val="90000"/>
            </a:lnSpc>
            <a:spcBef>
              <a:spcPct val="0"/>
            </a:spcBef>
            <a:spcAft>
              <a:spcPct val="35000"/>
            </a:spcAft>
            <a:buNone/>
          </a:pPr>
          <a:r>
            <a:rPr lang="en-US" sz="2400" kern="1200" dirty="0"/>
            <a:t>- 13 resident pilot group</a:t>
          </a:r>
        </a:p>
        <a:p>
          <a:pPr marL="0" lvl="0" indent="0" algn="ctr" defTabSz="1066800">
            <a:lnSpc>
              <a:spcPct val="90000"/>
            </a:lnSpc>
            <a:spcBef>
              <a:spcPct val="0"/>
            </a:spcBef>
            <a:spcAft>
              <a:spcPct val="35000"/>
            </a:spcAft>
            <a:buNone/>
          </a:pPr>
          <a:r>
            <a:rPr lang="en-US" sz="2400" kern="1200" dirty="0"/>
            <a:t> (26 in AY 23-24)</a:t>
          </a:r>
        </a:p>
        <a:p>
          <a:pPr marL="0" lvl="0" indent="0" algn="ctr" defTabSz="1066800">
            <a:lnSpc>
              <a:spcPct val="90000"/>
            </a:lnSpc>
            <a:spcBef>
              <a:spcPct val="0"/>
            </a:spcBef>
            <a:spcAft>
              <a:spcPct val="35000"/>
            </a:spcAft>
            <a:buNone/>
          </a:pPr>
          <a:r>
            <a:rPr lang="en-US" sz="2400" kern="1200" dirty="0"/>
            <a:t>- East Coast </a:t>
          </a:r>
        </a:p>
        <a:p>
          <a:pPr marL="0" lvl="0" indent="0" algn="ctr" defTabSz="1066800">
            <a:lnSpc>
              <a:spcPct val="90000"/>
            </a:lnSpc>
            <a:spcBef>
              <a:spcPct val="0"/>
            </a:spcBef>
            <a:spcAft>
              <a:spcPct val="35000"/>
            </a:spcAft>
            <a:buNone/>
          </a:pPr>
          <a:r>
            <a:rPr lang="en-US" sz="2400" kern="1200" dirty="0"/>
            <a:t>- Addiction Psychiatrist course director</a:t>
          </a:r>
        </a:p>
        <a:p>
          <a:pPr marL="228600" lvl="1" indent="-228600" algn="ctr" defTabSz="1066800">
            <a:lnSpc>
              <a:spcPct val="90000"/>
            </a:lnSpc>
            <a:spcBef>
              <a:spcPct val="0"/>
            </a:spcBef>
            <a:spcAft>
              <a:spcPct val="15000"/>
            </a:spcAft>
            <a:buNone/>
          </a:pPr>
          <a:r>
            <a:rPr lang="en-US" sz="2400" kern="1200" dirty="0"/>
            <a:t>   - Opioid reassessment clinic, inpatient psych consult</a:t>
          </a:r>
        </a:p>
        <a:p>
          <a:pPr marL="228600" lvl="1" indent="-228600" algn="l" defTabSz="1066800">
            <a:lnSpc>
              <a:spcPct val="90000"/>
            </a:lnSpc>
            <a:spcBef>
              <a:spcPct val="0"/>
            </a:spcBef>
            <a:spcAft>
              <a:spcPct val="15000"/>
            </a:spcAft>
            <a:buChar char="•"/>
          </a:pPr>
          <a:endParaRPr lang="en-US" sz="2400" kern="1200" dirty="0"/>
        </a:p>
      </dsp:txBody>
      <dsp:txXfrm>
        <a:off x="2188539" y="676106"/>
        <a:ext cx="3258938" cy="4381322"/>
      </dsp:txXfrm>
    </dsp:sp>
    <dsp:sp modelId="{FBFBED4D-A03B-4BC0-A0A4-2E469A03D01B}">
      <dsp:nvSpPr>
        <dsp:cNvPr id="0" name=""/>
        <dsp:cNvSpPr/>
      </dsp:nvSpPr>
      <dsp:spPr>
        <a:xfrm>
          <a:off x="6519234" y="27"/>
          <a:ext cx="5753951" cy="570234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b="1" i="0" u="sng" kern="1200" dirty="0"/>
            <a:t>VA PUGET SOUND:</a:t>
          </a:r>
        </a:p>
        <a:p>
          <a:pPr marL="0" lvl="0" indent="0" algn="l" defTabSz="1066800">
            <a:lnSpc>
              <a:spcPct val="90000"/>
            </a:lnSpc>
            <a:spcBef>
              <a:spcPct val="0"/>
            </a:spcBef>
            <a:spcAft>
              <a:spcPct val="35000"/>
            </a:spcAft>
            <a:buNone/>
          </a:pPr>
          <a:r>
            <a:rPr lang="en-US" sz="2400" kern="1200" dirty="0"/>
            <a:t>- Year 1 through 3 residents</a:t>
          </a:r>
        </a:p>
        <a:p>
          <a:pPr marL="0" lvl="0" indent="0" algn="l" defTabSz="1066800">
            <a:lnSpc>
              <a:spcPct val="90000"/>
            </a:lnSpc>
            <a:spcBef>
              <a:spcPct val="0"/>
            </a:spcBef>
            <a:spcAft>
              <a:spcPct val="35000"/>
            </a:spcAft>
            <a:buNone/>
          </a:pPr>
          <a:r>
            <a:rPr lang="en-US" sz="2400" kern="1200" dirty="0"/>
            <a:t>- 4 weeks</a:t>
          </a:r>
        </a:p>
        <a:p>
          <a:pPr marL="0" lvl="0" indent="0" algn="l" defTabSz="1066800">
            <a:lnSpc>
              <a:spcPct val="90000"/>
            </a:lnSpc>
            <a:spcBef>
              <a:spcPct val="0"/>
            </a:spcBef>
            <a:spcAft>
              <a:spcPct val="35000"/>
            </a:spcAft>
            <a:buNone/>
          </a:pPr>
          <a:r>
            <a:rPr lang="en-US" sz="2400" kern="1200" dirty="0"/>
            <a:t>- 2 resident pilot group </a:t>
          </a:r>
        </a:p>
        <a:p>
          <a:pPr marL="0" lvl="0" indent="0" algn="l" defTabSz="1066800">
            <a:lnSpc>
              <a:spcPct val="90000"/>
            </a:lnSpc>
            <a:spcBef>
              <a:spcPct val="0"/>
            </a:spcBef>
            <a:spcAft>
              <a:spcPct val="35000"/>
            </a:spcAft>
            <a:buNone/>
          </a:pPr>
          <a:r>
            <a:rPr lang="en-US" sz="2400" kern="1200" dirty="0"/>
            <a:t>(12 in AY 23-24)</a:t>
          </a:r>
        </a:p>
        <a:p>
          <a:pPr marL="0" lvl="0" indent="0" algn="l" defTabSz="1066800">
            <a:lnSpc>
              <a:spcPct val="90000"/>
            </a:lnSpc>
            <a:spcBef>
              <a:spcPct val="0"/>
            </a:spcBef>
            <a:spcAft>
              <a:spcPct val="35000"/>
            </a:spcAft>
            <a:buNone/>
          </a:pPr>
          <a:r>
            <a:rPr lang="en-US" sz="2400" kern="1200" dirty="0"/>
            <a:t>- West Coast</a:t>
          </a:r>
        </a:p>
        <a:p>
          <a:pPr marL="0" lvl="0" indent="0" algn="l" defTabSz="1066800">
            <a:lnSpc>
              <a:spcPct val="90000"/>
            </a:lnSpc>
            <a:spcBef>
              <a:spcPct val="0"/>
            </a:spcBef>
            <a:spcAft>
              <a:spcPct val="35000"/>
            </a:spcAft>
            <a:buNone/>
          </a:pPr>
          <a:r>
            <a:rPr lang="en-US" sz="2400" kern="1200" dirty="0"/>
            <a:t>- Addiction Medicine / Internist course director</a:t>
          </a:r>
        </a:p>
        <a:p>
          <a:pPr marL="0" lvl="0" indent="0" algn="l" defTabSz="1066800">
            <a:lnSpc>
              <a:spcPct val="90000"/>
            </a:lnSpc>
            <a:spcBef>
              <a:spcPct val="0"/>
            </a:spcBef>
            <a:spcAft>
              <a:spcPct val="35000"/>
            </a:spcAft>
            <a:buNone/>
          </a:pPr>
          <a:r>
            <a:rPr lang="en-US" sz="2400" kern="1200" dirty="0"/>
            <a:t>- Bridge clinic and Harm Reduction Clinic in the Hepatology Clinic  </a:t>
          </a:r>
        </a:p>
        <a:p>
          <a:pPr marL="0" lvl="0" indent="0" algn="l" defTabSz="1066800">
            <a:lnSpc>
              <a:spcPct val="90000"/>
            </a:lnSpc>
            <a:spcBef>
              <a:spcPct val="0"/>
            </a:spcBef>
            <a:spcAft>
              <a:spcPct val="35000"/>
            </a:spcAft>
            <a:buNone/>
          </a:pPr>
          <a:endParaRPr lang="en-US" sz="2400" kern="1200" dirty="0"/>
        </a:p>
      </dsp:txBody>
      <dsp:txXfrm>
        <a:off x="8152112" y="672456"/>
        <a:ext cx="3317593" cy="43574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2546B-01E5-41F2-918C-EFEDEA328A45}">
      <dsp:nvSpPr>
        <dsp:cNvPr id="0" name=""/>
        <dsp:cNvSpPr/>
      </dsp:nvSpPr>
      <dsp:spPr>
        <a:xfrm>
          <a:off x="2026" y="303662"/>
          <a:ext cx="4321792" cy="25930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US" sz="5900" kern="1200" dirty="0"/>
            <a:t>Pre-Survey</a:t>
          </a:r>
        </a:p>
        <a:p>
          <a:pPr marL="0" lvl="0" indent="0" algn="ctr" defTabSz="2622550">
            <a:lnSpc>
              <a:spcPct val="90000"/>
            </a:lnSpc>
            <a:spcBef>
              <a:spcPct val="0"/>
            </a:spcBef>
            <a:spcAft>
              <a:spcPct val="35000"/>
            </a:spcAft>
            <a:buNone/>
          </a:pPr>
          <a:r>
            <a:rPr lang="en-US" sz="5900" kern="1200" dirty="0"/>
            <a:t>38%</a:t>
          </a:r>
        </a:p>
      </dsp:txBody>
      <dsp:txXfrm>
        <a:off x="77975" y="379611"/>
        <a:ext cx="4169894" cy="2441177"/>
      </dsp:txXfrm>
    </dsp:sp>
    <dsp:sp modelId="{26127FD0-13E6-4E66-A80B-D232680A2176}">
      <dsp:nvSpPr>
        <dsp:cNvPr id="0" name=""/>
        <dsp:cNvSpPr/>
      </dsp:nvSpPr>
      <dsp:spPr>
        <a:xfrm>
          <a:off x="4755998" y="1064297"/>
          <a:ext cx="916219" cy="1071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044700">
            <a:lnSpc>
              <a:spcPct val="90000"/>
            </a:lnSpc>
            <a:spcBef>
              <a:spcPct val="0"/>
            </a:spcBef>
            <a:spcAft>
              <a:spcPct val="35000"/>
            </a:spcAft>
            <a:buNone/>
          </a:pPr>
          <a:endParaRPr lang="en-US" sz="4600" kern="1200"/>
        </a:p>
      </dsp:txBody>
      <dsp:txXfrm>
        <a:off x="4755998" y="1278658"/>
        <a:ext cx="641353" cy="643082"/>
      </dsp:txXfrm>
    </dsp:sp>
    <dsp:sp modelId="{11FC7273-34D7-4D5C-8D62-2BC5D69EAE3E}">
      <dsp:nvSpPr>
        <dsp:cNvPr id="0" name=""/>
        <dsp:cNvSpPr/>
      </dsp:nvSpPr>
      <dsp:spPr>
        <a:xfrm>
          <a:off x="6052535" y="303662"/>
          <a:ext cx="4321792" cy="25930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US" sz="5900" kern="1200" dirty="0"/>
            <a:t>Post-Survey</a:t>
          </a:r>
        </a:p>
        <a:p>
          <a:pPr marL="0" lvl="0" indent="0" algn="ctr" defTabSz="2622550">
            <a:lnSpc>
              <a:spcPct val="90000"/>
            </a:lnSpc>
            <a:spcBef>
              <a:spcPct val="0"/>
            </a:spcBef>
            <a:spcAft>
              <a:spcPct val="35000"/>
            </a:spcAft>
            <a:buNone/>
          </a:pPr>
          <a:r>
            <a:rPr lang="en-US" sz="5900" kern="1200" dirty="0"/>
            <a:t>62%</a:t>
          </a:r>
        </a:p>
      </dsp:txBody>
      <dsp:txXfrm>
        <a:off x="6128484" y="379611"/>
        <a:ext cx="4169894" cy="2441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D7220-3F85-45D2-BED6-5BBFBC23EAE3}">
      <dsp:nvSpPr>
        <dsp:cNvPr id="0" name=""/>
        <dsp:cNvSpPr/>
      </dsp:nvSpPr>
      <dsp:spPr>
        <a:xfrm>
          <a:off x="14762" y="581717"/>
          <a:ext cx="2135933" cy="64078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86" tIns="168786" rIns="168786" bIns="168786" numCol="1" spcCol="1270" anchor="ctr" anchorCtr="0">
          <a:noAutofit/>
        </a:bodyPr>
        <a:lstStyle/>
        <a:p>
          <a:pPr marL="0" lvl="0" indent="0" algn="ctr" defTabSz="914400" rtl="0" eaLnBrk="1" latinLnBrk="0" hangingPunct="1">
            <a:lnSpc>
              <a:spcPct val="90000"/>
            </a:lnSpc>
            <a:spcBef>
              <a:spcPct val="0"/>
            </a:spcBef>
            <a:spcAft>
              <a:spcPct val="35000"/>
            </a:spcAft>
            <a:buFont typeface="Arial" panose="020B0604020202020204" pitchFamily="34" charset="0"/>
            <a:buNone/>
          </a:pPr>
          <a:r>
            <a:rPr lang="en-US" sz="1800" kern="1200" spc="150" baseline="0" dirty="0">
              <a:solidFill>
                <a:schemeClr val="tx1"/>
              </a:solidFill>
              <a:latin typeface="Tenorite" panose="00000500000000000000" pitchFamily="2" charset="0"/>
              <a:ea typeface="+mj-ea"/>
              <a:cs typeface="+mj-cs"/>
            </a:rPr>
            <a:t>ADEQUATE PREPARATION</a:t>
          </a:r>
          <a:endParaRPr lang="en-US" sz="2000" kern="1200" spc="150" baseline="0" dirty="0">
            <a:solidFill>
              <a:schemeClr val="tx1"/>
            </a:solidFill>
            <a:latin typeface="Tenorite" panose="00000500000000000000" pitchFamily="2" charset="0"/>
            <a:ea typeface="+mj-ea"/>
            <a:cs typeface="+mj-cs"/>
          </a:endParaRPr>
        </a:p>
      </dsp:txBody>
      <dsp:txXfrm>
        <a:off x="14762" y="581717"/>
        <a:ext cx="2135933" cy="640780"/>
      </dsp:txXfrm>
    </dsp:sp>
    <dsp:sp modelId="{22359DD7-1BFB-4900-BAE6-6084F2F57988}">
      <dsp:nvSpPr>
        <dsp:cNvPr id="0" name=""/>
        <dsp:cNvSpPr/>
      </dsp:nvSpPr>
      <dsp:spPr>
        <a:xfrm>
          <a:off x="14762" y="1222497"/>
          <a:ext cx="2135933" cy="26279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0983" tIns="210983" rIns="210983" bIns="210983" numCol="1" spcCol="1270" anchor="t" anchorCtr="0">
          <a:noAutofit/>
        </a:bodyPr>
        <a:lstStyle/>
        <a:p>
          <a:pPr marL="0" lvl="0" indent="0" algn="l" defTabSz="1066800">
            <a:lnSpc>
              <a:spcPct val="100000"/>
            </a:lnSpc>
            <a:spcBef>
              <a:spcPct val="0"/>
            </a:spcBef>
            <a:spcAft>
              <a:spcPct val="35000"/>
            </a:spcAft>
            <a:buNone/>
          </a:pPr>
          <a:r>
            <a:rPr lang="en-US" sz="2400" kern="1200" spc="50" baseline="0" dirty="0">
              <a:latin typeface="Tenorite" panose="00000500000000000000" pitchFamily="2" charset="0"/>
            </a:rPr>
            <a:t>2 months planning</a:t>
          </a:r>
        </a:p>
      </dsp:txBody>
      <dsp:txXfrm>
        <a:off x="14762" y="1222497"/>
        <a:ext cx="2135933" cy="2627916"/>
      </dsp:txXfrm>
    </dsp:sp>
    <dsp:sp modelId="{C4F84DEA-2002-4D32-8E80-70EEE05E345A}">
      <dsp:nvSpPr>
        <dsp:cNvPr id="0" name=""/>
        <dsp:cNvSpPr/>
      </dsp:nvSpPr>
      <dsp:spPr>
        <a:xfrm>
          <a:off x="2258484" y="581717"/>
          <a:ext cx="2467900" cy="64078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86" tIns="168786" rIns="168786" bIns="168786" numCol="1" spcCol="1270" anchor="ctr" anchorCtr="0">
          <a:noAutofit/>
        </a:bodyPr>
        <a:lstStyle/>
        <a:p>
          <a:pPr marL="0" lvl="0" indent="0" algn="ctr" defTabSz="800100">
            <a:lnSpc>
              <a:spcPct val="90000"/>
            </a:lnSpc>
            <a:spcBef>
              <a:spcPct val="0"/>
            </a:spcBef>
            <a:spcAft>
              <a:spcPct val="35000"/>
            </a:spcAft>
            <a:buNone/>
          </a:pPr>
          <a:r>
            <a:rPr lang="en-US" sz="1800" kern="1200" spc="150" baseline="0" dirty="0">
              <a:solidFill>
                <a:prstClr val="black"/>
              </a:solidFill>
              <a:latin typeface="Tenorite"/>
              <a:ea typeface="+mn-ea"/>
              <a:cs typeface="+mn-cs"/>
            </a:rPr>
            <a:t>COMMUNICATION</a:t>
          </a:r>
          <a:endParaRPr lang="en-US" sz="2000" kern="1200" spc="150" baseline="0" dirty="0">
            <a:solidFill>
              <a:prstClr val="black"/>
            </a:solidFill>
            <a:latin typeface="Tenorite"/>
            <a:ea typeface="+mn-ea"/>
            <a:cs typeface="+mn-cs"/>
          </a:endParaRPr>
        </a:p>
      </dsp:txBody>
      <dsp:txXfrm>
        <a:off x="2258484" y="581717"/>
        <a:ext cx="2467900" cy="640780"/>
      </dsp:txXfrm>
    </dsp:sp>
    <dsp:sp modelId="{4FEB85EB-D046-4CDB-8A62-BBCE260C4490}">
      <dsp:nvSpPr>
        <dsp:cNvPr id="0" name=""/>
        <dsp:cNvSpPr/>
      </dsp:nvSpPr>
      <dsp:spPr>
        <a:xfrm>
          <a:off x="2258484" y="1237634"/>
          <a:ext cx="2467900" cy="26279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0983" tIns="210983" rIns="210983" bIns="210983" numCol="1" spcCol="1270" anchor="t" anchorCtr="0">
          <a:noAutofit/>
        </a:bodyPr>
        <a:lstStyle/>
        <a:p>
          <a:pPr marL="0" lvl="0" indent="0" algn="l" defTabSz="1066800">
            <a:lnSpc>
              <a:spcPct val="100000"/>
            </a:lnSpc>
            <a:spcBef>
              <a:spcPct val="0"/>
            </a:spcBef>
            <a:spcAft>
              <a:spcPct val="35000"/>
            </a:spcAft>
            <a:buNone/>
          </a:pPr>
          <a:r>
            <a:rPr lang="en-US" sz="2400" kern="1200" spc="50" baseline="0" dirty="0">
              <a:latin typeface="Tenorite" panose="00000500000000000000" pitchFamily="2" charset="0"/>
            </a:rPr>
            <a:t>- Committee members</a:t>
          </a:r>
        </a:p>
        <a:p>
          <a:pPr marL="0" lvl="0" indent="0" algn="l" defTabSz="1066800">
            <a:lnSpc>
              <a:spcPct val="100000"/>
            </a:lnSpc>
            <a:spcBef>
              <a:spcPct val="0"/>
            </a:spcBef>
            <a:spcAft>
              <a:spcPct val="35000"/>
            </a:spcAft>
            <a:buNone/>
          </a:pPr>
          <a:r>
            <a:rPr lang="en-US" sz="2400" kern="1200" spc="50" baseline="0" dirty="0">
              <a:latin typeface="Tenorite" panose="00000500000000000000" pitchFamily="2" charset="0"/>
            </a:rPr>
            <a:t>- Preceptors</a:t>
          </a:r>
        </a:p>
        <a:p>
          <a:pPr marL="0" lvl="0" indent="0" algn="l" defTabSz="1066800">
            <a:lnSpc>
              <a:spcPct val="100000"/>
            </a:lnSpc>
            <a:spcBef>
              <a:spcPct val="0"/>
            </a:spcBef>
            <a:spcAft>
              <a:spcPct val="35000"/>
            </a:spcAft>
            <a:buNone/>
          </a:pPr>
          <a:r>
            <a:rPr lang="en-US" sz="2400" kern="1200" spc="50" baseline="0" dirty="0">
              <a:latin typeface="Tenorite" panose="00000500000000000000" pitchFamily="2" charset="0"/>
            </a:rPr>
            <a:t>- Residents</a:t>
          </a:r>
        </a:p>
      </dsp:txBody>
      <dsp:txXfrm>
        <a:off x="2258484" y="1237634"/>
        <a:ext cx="2467900" cy="2627916"/>
      </dsp:txXfrm>
    </dsp:sp>
    <dsp:sp modelId="{49B7F8FA-D256-41EF-9327-52A3551D9A60}">
      <dsp:nvSpPr>
        <dsp:cNvPr id="0" name=""/>
        <dsp:cNvSpPr/>
      </dsp:nvSpPr>
      <dsp:spPr>
        <a:xfrm>
          <a:off x="4848784" y="577238"/>
          <a:ext cx="2135933" cy="64078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86" tIns="168786" rIns="168786" bIns="168786" numCol="1" spcCol="1270" anchor="ctr" anchorCtr="0">
          <a:noAutofit/>
        </a:bodyPr>
        <a:lstStyle/>
        <a:p>
          <a:pPr marL="0" lvl="0" indent="0" algn="ctr" defTabSz="889000">
            <a:lnSpc>
              <a:spcPct val="90000"/>
            </a:lnSpc>
            <a:spcBef>
              <a:spcPct val="0"/>
            </a:spcBef>
            <a:spcAft>
              <a:spcPct val="35000"/>
            </a:spcAft>
            <a:buNone/>
          </a:pPr>
          <a:r>
            <a:rPr lang="en-US" sz="1800" kern="1200" spc="150" baseline="0" dirty="0">
              <a:solidFill>
                <a:prstClr val="black"/>
              </a:solidFill>
              <a:latin typeface="Tenorite"/>
              <a:ea typeface="+mn-ea"/>
              <a:cs typeface="+mn-cs"/>
            </a:rPr>
            <a:t>DETAIL-ORIENTED</a:t>
          </a:r>
        </a:p>
      </dsp:txBody>
      <dsp:txXfrm>
        <a:off x="4848784" y="577238"/>
        <a:ext cx="2135933" cy="640780"/>
      </dsp:txXfrm>
    </dsp:sp>
    <dsp:sp modelId="{6B5FE59C-B471-448A-AA7A-B526DCC4D4CA}">
      <dsp:nvSpPr>
        <dsp:cNvPr id="0" name=""/>
        <dsp:cNvSpPr/>
      </dsp:nvSpPr>
      <dsp:spPr>
        <a:xfrm>
          <a:off x="4834174" y="1222497"/>
          <a:ext cx="2135933" cy="26279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0983" tIns="210983" rIns="210983" bIns="210983" numCol="1" spcCol="1270" anchor="t" anchorCtr="0">
          <a:noAutofit/>
        </a:bodyPr>
        <a:lstStyle/>
        <a:p>
          <a:pPr marL="0" lvl="0" indent="0" algn="l" defTabSz="666750">
            <a:lnSpc>
              <a:spcPct val="100000"/>
            </a:lnSpc>
            <a:spcBef>
              <a:spcPct val="0"/>
            </a:spcBef>
            <a:spcAft>
              <a:spcPct val="35000"/>
            </a:spcAft>
            <a:buNone/>
          </a:pPr>
          <a:r>
            <a:rPr lang="en-US" sz="2400" kern="1200" spc="50" baseline="0" dirty="0">
              <a:solidFill>
                <a:prstClr val="black">
                  <a:hueOff val="0"/>
                  <a:satOff val="0"/>
                  <a:lumOff val="0"/>
                  <a:alphaOff val="0"/>
                </a:prstClr>
              </a:solidFill>
              <a:latin typeface="Tenorite"/>
              <a:ea typeface="+mn-ea"/>
              <a:cs typeface="+mn-cs"/>
            </a:rPr>
            <a:t>Schedule clearly outlined for residents to self-navigate</a:t>
          </a:r>
        </a:p>
      </dsp:txBody>
      <dsp:txXfrm>
        <a:off x="4834174" y="1222497"/>
        <a:ext cx="2135933" cy="2627916"/>
      </dsp:txXfrm>
    </dsp:sp>
    <dsp:sp modelId="{4132ECB1-6BEF-4935-AFA3-B2EAA48FDE7E}">
      <dsp:nvSpPr>
        <dsp:cNvPr id="0" name=""/>
        <dsp:cNvSpPr/>
      </dsp:nvSpPr>
      <dsp:spPr>
        <a:xfrm>
          <a:off x="7092506" y="577238"/>
          <a:ext cx="2264730" cy="64078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86" tIns="168786" rIns="168786" bIns="168786" numCol="1" spcCol="1270" anchor="ctr" anchorCtr="0">
          <a:noAutofit/>
        </a:bodyPr>
        <a:lstStyle/>
        <a:p>
          <a:pPr marL="0" lvl="0" indent="0" algn="ctr" defTabSz="800100">
            <a:lnSpc>
              <a:spcPct val="90000"/>
            </a:lnSpc>
            <a:spcBef>
              <a:spcPct val="0"/>
            </a:spcBef>
            <a:spcAft>
              <a:spcPct val="35000"/>
            </a:spcAft>
            <a:buNone/>
          </a:pPr>
          <a:r>
            <a:rPr lang="en-US" sz="1800" kern="1200" spc="150" baseline="0" dirty="0">
              <a:solidFill>
                <a:prstClr val="black"/>
              </a:solidFill>
              <a:latin typeface="Tenorite"/>
              <a:ea typeface="+mn-ea"/>
              <a:cs typeface="+mn-cs"/>
            </a:rPr>
            <a:t>CLEARLY DEFINED ROLES</a:t>
          </a:r>
        </a:p>
      </dsp:txBody>
      <dsp:txXfrm>
        <a:off x="7092506" y="577238"/>
        <a:ext cx="2264730" cy="640780"/>
      </dsp:txXfrm>
    </dsp:sp>
    <dsp:sp modelId="{C42A8BDE-B838-475D-AFDE-17B60D744AB6}">
      <dsp:nvSpPr>
        <dsp:cNvPr id="0" name=""/>
        <dsp:cNvSpPr/>
      </dsp:nvSpPr>
      <dsp:spPr>
        <a:xfrm>
          <a:off x="7077896" y="1222497"/>
          <a:ext cx="2264730" cy="26279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0983" tIns="210983" rIns="210983" bIns="210983" numCol="1" spcCol="1270" anchor="t" anchorCtr="0">
          <a:noAutofit/>
        </a:bodyPr>
        <a:lstStyle/>
        <a:p>
          <a:pPr marL="0" lvl="0" indent="0" algn="l" defTabSz="666750" rtl="0">
            <a:lnSpc>
              <a:spcPct val="100000"/>
            </a:lnSpc>
            <a:spcBef>
              <a:spcPct val="0"/>
            </a:spcBef>
            <a:spcAft>
              <a:spcPct val="35000"/>
            </a:spcAft>
            <a:buFont typeface="Arial" panose="020B0604020202020204" pitchFamily="34" charset="0"/>
            <a:buNone/>
          </a:pPr>
          <a:r>
            <a:rPr lang="en-US" sz="2400" kern="1200" spc="50" baseline="0" dirty="0">
              <a:solidFill>
                <a:prstClr val="black">
                  <a:hueOff val="0"/>
                  <a:satOff val="0"/>
                  <a:lumOff val="0"/>
                  <a:alphaOff val="0"/>
                </a:prstClr>
              </a:solidFill>
              <a:latin typeface="Tenorite"/>
              <a:ea typeface="+mn-ea"/>
              <a:cs typeface="+mn-cs"/>
            </a:rPr>
            <a:t>Developer</a:t>
          </a:r>
        </a:p>
        <a:p>
          <a:pPr marL="0" lvl="0" indent="0" algn="l" defTabSz="666750" rtl="0">
            <a:lnSpc>
              <a:spcPct val="100000"/>
            </a:lnSpc>
            <a:spcBef>
              <a:spcPct val="0"/>
            </a:spcBef>
            <a:spcAft>
              <a:spcPct val="35000"/>
            </a:spcAft>
            <a:buFont typeface="Arial" panose="020B0604020202020204" pitchFamily="34" charset="0"/>
            <a:buNone/>
          </a:pPr>
          <a:r>
            <a:rPr lang="en-US" sz="2400" kern="1200" spc="50" baseline="0" dirty="0">
              <a:solidFill>
                <a:prstClr val="black">
                  <a:hueOff val="0"/>
                  <a:satOff val="0"/>
                  <a:lumOff val="0"/>
                  <a:alphaOff val="0"/>
                </a:prstClr>
              </a:solidFill>
              <a:latin typeface="Tenorite"/>
              <a:ea typeface="+mn-ea"/>
              <a:cs typeface="+mn-cs"/>
            </a:rPr>
            <a:t>Implementer</a:t>
          </a:r>
        </a:p>
        <a:p>
          <a:pPr marL="0" lvl="0" indent="0" algn="l" defTabSz="666750" rtl="0">
            <a:lnSpc>
              <a:spcPct val="100000"/>
            </a:lnSpc>
            <a:spcBef>
              <a:spcPct val="0"/>
            </a:spcBef>
            <a:spcAft>
              <a:spcPct val="35000"/>
            </a:spcAft>
            <a:buFont typeface="Arial" panose="020B0604020202020204" pitchFamily="34" charset="0"/>
            <a:buNone/>
          </a:pPr>
          <a:r>
            <a:rPr lang="en-US" sz="2400" kern="1200" spc="50" baseline="0" dirty="0">
              <a:solidFill>
                <a:prstClr val="black">
                  <a:hueOff val="0"/>
                  <a:satOff val="0"/>
                  <a:lumOff val="0"/>
                  <a:alphaOff val="0"/>
                </a:prstClr>
              </a:solidFill>
              <a:latin typeface="Tenorite"/>
              <a:ea typeface="+mn-ea"/>
              <a:cs typeface="+mn-cs"/>
            </a:rPr>
            <a:t>Course director</a:t>
          </a:r>
        </a:p>
      </dsp:txBody>
      <dsp:txXfrm>
        <a:off x="7077896" y="1222497"/>
        <a:ext cx="2264730" cy="2627916"/>
      </dsp:txXfrm>
    </dsp:sp>
    <dsp:sp modelId="{59606EB9-9F10-4D12-A33F-A242FDCC0D0F}">
      <dsp:nvSpPr>
        <dsp:cNvPr id="0" name=""/>
        <dsp:cNvSpPr/>
      </dsp:nvSpPr>
      <dsp:spPr>
        <a:xfrm>
          <a:off x="9465025" y="577238"/>
          <a:ext cx="2269621" cy="64078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8786" tIns="168786" rIns="168786" bIns="168786" numCol="1" spcCol="1270" anchor="ctr" anchorCtr="0">
          <a:noAutofit/>
        </a:bodyPr>
        <a:lstStyle/>
        <a:p>
          <a:pPr marL="0" lvl="0" indent="0" algn="ctr" defTabSz="889000">
            <a:lnSpc>
              <a:spcPct val="90000"/>
            </a:lnSpc>
            <a:spcBef>
              <a:spcPct val="0"/>
            </a:spcBef>
            <a:spcAft>
              <a:spcPct val="35000"/>
            </a:spcAft>
            <a:buNone/>
          </a:pPr>
          <a:r>
            <a:rPr lang="en-US" sz="1800" kern="1200" spc="150" baseline="0" dirty="0">
              <a:solidFill>
                <a:prstClr val="black"/>
              </a:solidFill>
              <a:latin typeface="Tenorite"/>
              <a:ea typeface="+mn-ea"/>
              <a:cs typeface="+mn-cs"/>
            </a:rPr>
            <a:t>ASKING FOR HELP</a:t>
          </a:r>
        </a:p>
      </dsp:txBody>
      <dsp:txXfrm>
        <a:off x="9465025" y="577238"/>
        <a:ext cx="2269621" cy="640780"/>
      </dsp:txXfrm>
    </dsp:sp>
    <dsp:sp modelId="{C8429E68-36DD-4F6A-A2F4-7CCDADCEFAD1}">
      <dsp:nvSpPr>
        <dsp:cNvPr id="0" name=""/>
        <dsp:cNvSpPr/>
      </dsp:nvSpPr>
      <dsp:spPr>
        <a:xfrm>
          <a:off x="9450416" y="1222497"/>
          <a:ext cx="2269621" cy="26279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666750" rtl="0">
            <a:lnSpc>
              <a:spcPct val="100000"/>
            </a:lnSpc>
            <a:spcBef>
              <a:spcPct val="0"/>
            </a:spcBef>
            <a:spcAft>
              <a:spcPct val="35000"/>
            </a:spcAft>
            <a:buNone/>
          </a:pPr>
          <a:r>
            <a:rPr lang="en-US" sz="2400" kern="1200" spc="50" baseline="0" dirty="0">
              <a:solidFill>
                <a:prstClr val="black">
                  <a:hueOff val="0"/>
                  <a:satOff val="0"/>
                  <a:lumOff val="0"/>
                  <a:alphaOff val="0"/>
                </a:prstClr>
              </a:solidFill>
              <a:latin typeface="Tenorite"/>
              <a:ea typeface="+mn-ea"/>
              <a:cs typeface="+mn-cs"/>
            </a:rPr>
            <a:t>Incorporating live resident feedback into the experience</a:t>
          </a:r>
        </a:p>
      </dsp:txBody>
      <dsp:txXfrm>
        <a:off x="9450416" y="1222497"/>
        <a:ext cx="2269621" cy="2627916"/>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10/31/2023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10/31/2023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thank you for being here today! My name is Alyssa Falleni and I will be presenting on behalf of my team for our project: the development of an ambulatory addiction medicine curricula for internal medicine residencies at two VA facilities</a:t>
            </a:r>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287863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two sites’ share many similarities. Both were created for IM residents and are available as a one-time elective. Both used a hybrid model of in person clinical experiences and self-directed learning, which followed the free online Coursera course Addiction Treatment: Clinical skills for Healthcare Providers. There were some clinical experiences that overlapped – homeless primary care, opioid treatment program with methadone dispensing, and inpatient addiction consult service. Data was collected from residents through the same pre and post surveys. </a:t>
            </a:r>
          </a:p>
        </p:txBody>
      </p:sp>
      <p:sp>
        <p:nvSpPr>
          <p:cNvPr id="4" name="Slide Number Placeholder 3"/>
          <p:cNvSpPr>
            <a:spLocks noGrp="1"/>
          </p:cNvSpPr>
          <p:nvPr>
            <p:ph type="sldNum" sz="quarter" idx="5"/>
          </p:nvPr>
        </p:nvSpPr>
        <p:spPr/>
        <p:txBody>
          <a:bodyPr/>
          <a:lstStyle/>
          <a:p>
            <a:fld id="{22289C57-55D7-40A4-A101-E74FAC7A092B}" type="slidenum">
              <a:rPr lang="en-US" smtClean="0"/>
              <a:t>10</a:t>
            </a:fld>
            <a:endParaRPr lang="en-US" dirty="0"/>
          </a:p>
        </p:txBody>
      </p:sp>
    </p:spTree>
    <p:extLst>
      <p:ext uri="{BB962C8B-B14F-4D97-AF65-F5344CB8AC3E}">
        <p14:creationId xmlns:p14="http://schemas.microsoft.com/office/powerpoint/2010/main" val="1612027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two sites implemented the curriculum at different times and had site-specific factors that impacted decisions. VACT designed a 2-week experience for first year residents only with more emphasis from addiction psychiatry than medicine. Puget Sound created a 4 week experience open to IM residents in all years with more addiction medicine influence than psychiatry. Regionally, substance use legislation differs across the US, impacting treatment available. This can impact the training environment which is why we highlight the east vs. west coast difference. Some experiences differ: VACT offers pain management in opioid reassessment clinic, while Puget sound offers a bridge clinic and harm reduction experience exposing residents to medication stabilization for alcohol or OUD and harm reduction. </a:t>
            </a:r>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11</a:t>
            </a:fld>
            <a:endParaRPr lang="en-US" dirty="0"/>
          </a:p>
        </p:txBody>
      </p:sp>
    </p:spTree>
    <p:extLst>
      <p:ext uri="{BB962C8B-B14F-4D97-AF65-F5344CB8AC3E}">
        <p14:creationId xmlns:p14="http://schemas.microsoft.com/office/powerpoint/2010/main" val="1591180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VACT conducted exit interviews for resident feedback to guide curriculum improvement. Of 15 residents who underwent an interview, the high level feedback provided is shown here. The main positive </a:t>
            </a:r>
            <a:r>
              <a:rPr lang="en-US" dirty="0" err="1"/>
              <a:t>takehome</a:t>
            </a:r>
            <a:r>
              <a:rPr lang="en-US" dirty="0"/>
              <a:t> was gaining new perspectives on addiction and its treatment, while most areas for improvement focused on shaping up the schedule and getting more active participation. Here are some quotes from residents when asked about their overall opinion of the rotation. </a:t>
            </a:r>
          </a:p>
        </p:txBody>
      </p:sp>
      <p:sp>
        <p:nvSpPr>
          <p:cNvPr id="4" name="Slide Number Placeholder 3"/>
          <p:cNvSpPr>
            <a:spLocks noGrp="1"/>
          </p:cNvSpPr>
          <p:nvPr>
            <p:ph type="sldNum" sz="quarter" idx="5"/>
          </p:nvPr>
        </p:nvSpPr>
        <p:spPr/>
        <p:txBody>
          <a:bodyPr/>
          <a:lstStyle/>
          <a:p>
            <a:fld id="{22289C57-55D7-40A4-A101-E74FAC7A092B}" type="slidenum">
              <a:rPr lang="en-US" smtClean="0"/>
              <a:t>12</a:t>
            </a:fld>
            <a:endParaRPr lang="en-US" dirty="0"/>
          </a:p>
        </p:txBody>
      </p:sp>
    </p:spTree>
    <p:extLst>
      <p:ext uri="{BB962C8B-B14F-4D97-AF65-F5344CB8AC3E}">
        <p14:creationId xmlns:p14="http://schemas.microsoft.com/office/powerpoint/2010/main" val="103393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Puget sound started taking residents after VACT, responses are still pending from that site. In VACT pre to post surveys, we saw the greatest impact in residents’ comfort screening. The greatest change was for alcohol and opioids when we broke it down by substance.  This leads us to believe alcohol and opioids are the most prevalent among our population here. </a:t>
            </a: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13</a:t>
            </a:fld>
            <a:endParaRPr lang="en-US" dirty="0"/>
          </a:p>
        </p:txBody>
      </p:sp>
    </p:spTree>
    <p:extLst>
      <p:ext uri="{BB962C8B-B14F-4D97-AF65-F5344CB8AC3E}">
        <p14:creationId xmlns:p14="http://schemas.microsoft.com/office/powerpoint/2010/main" val="2916018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hope others will be able to create and implement a similar elective curriculum at their sites and want to mention the five factors that led to our successful design and implementation. Adequate preparation prior to enrolling any resident participants allowed us to create a process for feedback before starting collection. </a:t>
            </a:r>
          </a:p>
          <a:p>
            <a:r>
              <a:rPr lang="en-US" dirty="0"/>
              <a:t>Communication is always essential, especially among interdisciplinary members which we suggest incorporating. </a:t>
            </a:r>
          </a:p>
          <a:p>
            <a:r>
              <a:rPr lang="en-US" dirty="0"/>
              <a:t>When in-person orientation is not possible, we found that having a detailed schedule with location, times, contact information for participants was helpful. </a:t>
            </a:r>
          </a:p>
          <a:p>
            <a:r>
              <a:rPr lang="en-US" dirty="0"/>
              <a:t>Defining roles allowed us to stay organized and know who was completing what. </a:t>
            </a:r>
          </a:p>
          <a:p>
            <a:r>
              <a:rPr lang="en-US" dirty="0"/>
              <a:t>Finally, we highly recommend engaging your participants/learners in the development process. Resident buy-in and ownership of curriculum is invaluable.  </a:t>
            </a:r>
          </a:p>
        </p:txBody>
      </p:sp>
      <p:sp>
        <p:nvSpPr>
          <p:cNvPr id="4" name="Slide Number Placeholder 3"/>
          <p:cNvSpPr>
            <a:spLocks noGrp="1"/>
          </p:cNvSpPr>
          <p:nvPr>
            <p:ph type="sldNum" sz="quarter" idx="5"/>
          </p:nvPr>
        </p:nvSpPr>
        <p:spPr/>
        <p:txBody>
          <a:bodyPr/>
          <a:lstStyle/>
          <a:p>
            <a:fld id="{22289C57-55D7-40A4-A101-E74FAC7A092B}" type="slidenum">
              <a:rPr lang="en-US" smtClean="0"/>
              <a:t>14</a:t>
            </a:fld>
            <a:endParaRPr lang="en-US" dirty="0"/>
          </a:p>
        </p:txBody>
      </p:sp>
    </p:spTree>
    <p:extLst>
      <p:ext uri="{BB962C8B-B14F-4D97-AF65-F5344CB8AC3E}">
        <p14:creationId xmlns:p14="http://schemas.microsoft.com/office/powerpoint/2010/main" val="1422439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limitations we identified include being implemented in only 2 sites with a small population of residents, starting at different times with one site heavy on response data, and being primarily VA-based. </a:t>
            </a:r>
          </a:p>
        </p:txBody>
      </p:sp>
      <p:sp>
        <p:nvSpPr>
          <p:cNvPr id="4" name="Slide Number Placeholder 3"/>
          <p:cNvSpPr>
            <a:spLocks noGrp="1"/>
          </p:cNvSpPr>
          <p:nvPr>
            <p:ph type="sldNum" sz="quarter" idx="5"/>
          </p:nvPr>
        </p:nvSpPr>
        <p:spPr/>
        <p:txBody>
          <a:bodyPr/>
          <a:lstStyle/>
          <a:p>
            <a:fld id="{22289C57-55D7-40A4-A101-E74FAC7A092B}" type="slidenum">
              <a:rPr lang="en-US" smtClean="0"/>
              <a:t>15</a:t>
            </a:fld>
            <a:endParaRPr lang="en-US" dirty="0"/>
          </a:p>
        </p:txBody>
      </p:sp>
    </p:spTree>
    <p:extLst>
      <p:ext uri="{BB962C8B-B14F-4D97-AF65-F5344CB8AC3E}">
        <p14:creationId xmlns:p14="http://schemas.microsoft.com/office/powerpoint/2010/main" val="325899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an iterative process involving resident learners’ feedback, we have created an addiction medicine curriculum for two VA sites. Resident feedback has been overall positive and has prompted our further evaluation of the effectiveness of the curriculum. </a:t>
            </a:r>
          </a:p>
        </p:txBody>
      </p:sp>
      <p:sp>
        <p:nvSpPr>
          <p:cNvPr id="4" name="Slide Number Placeholder 3"/>
          <p:cNvSpPr>
            <a:spLocks noGrp="1"/>
          </p:cNvSpPr>
          <p:nvPr>
            <p:ph type="sldNum" sz="quarter" idx="5"/>
          </p:nvPr>
        </p:nvSpPr>
        <p:spPr/>
        <p:txBody>
          <a:bodyPr/>
          <a:lstStyle/>
          <a:p>
            <a:fld id="{22289C57-55D7-40A4-A101-E74FAC7A092B}" type="slidenum">
              <a:rPr lang="en-US" smtClean="0"/>
              <a:t>16</a:t>
            </a:fld>
            <a:endParaRPr lang="en-US" dirty="0"/>
          </a:p>
        </p:txBody>
      </p:sp>
    </p:spTree>
    <p:extLst>
      <p:ext uri="{BB962C8B-B14F-4D97-AF65-F5344CB8AC3E}">
        <p14:creationId xmlns:p14="http://schemas.microsoft.com/office/powerpoint/2010/main" val="575787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Maureen credentials </a:t>
            </a:r>
          </a:p>
        </p:txBody>
      </p:sp>
      <p:sp>
        <p:nvSpPr>
          <p:cNvPr id="4" name="Slide Number Placeholder 3"/>
          <p:cNvSpPr>
            <a:spLocks noGrp="1"/>
          </p:cNvSpPr>
          <p:nvPr>
            <p:ph type="sldNum" sz="quarter" idx="5"/>
          </p:nvPr>
        </p:nvSpPr>
        <p:spPr/>
        <p:txBody>
          <a:bodyPr/>
          <a:lstStyle/>
          <a:p>
            <a:fld id="{22289C57-55D7-40A4-A101-E74FAC7A092B}" type="slidenum">
              <a:rPr lang="en-US" smtClean="0"/>
              <a:t>17</a:t>
            </a:fld>
            <a:endParaRPr lang="en-US" dirty="0"/>
          </a:p>
        </p:txBody>
      </p:sp>
    </p:spTree>
    <p:extLst>
      <p:ext uri="{BB962C8B-B14F-4D97-AF65-F5344CB8AC3E}">
        <p14:creationId xmlns:p14="http://schemas.microsoft.com/office/powerpoint/2010/main" val="3427430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Based on pilot findings, we solicited feedback from an expert in medical education then updated the learning objectives and methods of assessment, including a method to include demonstration of skill. Year 2 learning objectives are 1) examination of personal and systemic bias against SUD and its treatment, 2) demonstration of ability to use SUD screening tools, 3) apply harm reduction interventions and 4) develop a treatment plan. We will study the effectiveness of these changes, defined as a change in resident attitudes, knowledge, and skills in AM.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19</a:t>
            </a:fld>
            <a:endParaRPr lang="en-US" dirty="0"/>
          </a:p>
        </p:txBody>
      </p:sp>
    </p:spTree>
    <p:extLst>
      <p:ext uri="{BB962C8B-B14F-4D97-AF65-F5344CB8AC3E}">
        <p14:creationId xmlns:p14="http://schemas.microsoft.com/office/powerpoint/2010/main" val="390097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no conflicts of interest to disclose. </a:t>
            </a:r>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575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acknowledge the commitment of this presenting team to diversity, equity, and inclusion, especially in graduate medical education. Data in this presentation offer a limited perspective of how systemic, social and economic factors impact health and resident learning. </a:t>
            </a:r>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581398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utilized the Kern’s 6 steps framework to </a:t>
            </a:r>
            <a:r>
              <a:rPr lang="en-US" sz="1800">
                <a:effectLst/>
                <a:latin typeface="Calibri" panose="020F0502020204030204" pitchFamily="34" charset="0"/>
                <a:ea typeface="Calibri" panose="020F0502020204030204" pitchFamily="34" charset="0"/>
                <a:cs typeface="Times New Roman" panose="02020603050405020304" pitchFamily="18" charset="0"/>
              </a:rPr>
              <a:t>guide curricular </a:t>
            </a: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IM faculty noted a major gap in addiction treatment knowledge when precepting residents. There was one elective addiction rotation available, but it was fully inpatient, leaving a gap for outpatient care. We did not formally conduct a needs assessment survey, but did gather informal feedback from multiple IM faculty. Through this feedback, we agreed that a primarily outpatient addiction rotation was needed. We then set out to design, implement, and assess a VA-based elective. Our main goal for the pilot year was to assess learners’ awareness of personal biases and knowledge of screening/treatment strategies for patients with SUD. Through many discussions as a committee, a hybrid rotation was finalized. We defined a hybrid as the combination of self-directed learning through an online course and outpatient addiction clinical experiences.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oth</a:t>
            </a:r>
            <a:r>
              <a:rPr lang="en-US" sz="1800" dirty="0">
                <a:effectLst/>
                <a:latin typeface="Calibri" panose="020F0502020204030204" pitchFamily="34" charset="0"/>
                <a:ea typeface="Calibri" panose="020F0502020204030204" pitchFamily="34" charset="0"/>
                <a:cs typeface="Times New Roman" panose="02020603050405020304" pitchFamily="18" charset="0"/>
              </a:rPr>
              <a:t> sites administered a pre survey on day 1 and a post survey on the last day. To gain resident perspective and buy-in for the elective, VACT gathered feedback from residents through semi-structured exit interviews. This feedback was then incorporated in real-time to improve the curriculum for subsequent residents. </a:t>
            </a:r>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3477372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191919"/>
                </a:solidFill>
                <a:effectLst/>
                <a:latin typeface="Calibri" panose="020F0502020204030204" pitchFamily="34" charset="0"/>
                <a:ea typeface="Times New Roman" panose="02020603050405020304" pitchFamily="18" charset="0"/>
                <a:cs typeface="Calibri" panose="020F0502020204030204" pitchFamily="34" charset="0"/>
              </a:rPr>
              <a:t>The foundation for this project was based on three things: the high prevalence of SUD among Veterans (greater than among the general population), the national training environment of VA for IM residents (training thousands per year) and new requirements from IM graduate medical education accrediting body. Together, these supported the development of an addiction medicine curriculum.   </a:t>
            </a:r>
            <a:endParaRPr lang="en-US" b="1" dirty="0"/>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2770344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we set out to design and implement an ambulatory addiction medicine curriculum focused for IM residents. As the curriculum evolved through an iterative process, this project was determined to be quality improvement rather than traditional research. </a:t>
            </a:r>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239310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curriculum committee consisted of members from IM, AM and psychiatry, and clinical pharmacy. Using AMERSA competencies for all physicians and new ACGME requirements for IM residents, we developed three main learning objectives for our pilot year. These included understanding residents’: 1) awareness of personal and systemic biases against SUD and its treatment, 2) comfort screening for and managing SUDs, and 3) their awareness of SUD resources for patients, treatment guidelines, and advocacy. To assess learners’ achievement of these objectives, we utilized the Opening Minds Scale for Health Care Providers and modified questions (traditionally measuring mental illness related stigma) to reflect SUD stigma. Surveys were administered online via Qualtrics. </a:t>
            </a:r>
          </a:p>
          <a:p>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conducted exit interviews for VACT residents only via Microsoft teams video calls on their last day of the rotation. I had a series of questions (pre-defined by committee) that guided the conversation to discuss organization and communication of curricular elements. Once addressed, residents were asked to discuss each experience/activity and their thoughts/suggestions for improvement.  </a:t>
            </a:r>
          </a:p>
          <a:p>
            <a:endParaRPr lang="en-US" sz="1200" b="1" dirty="0">
              <a:solidFill>
                <a:srgbClr val="000000"/>
              </a:solidFill>
              <a:effectLst/>
              <a:latin typeface="Calibri" panose="020F0502020204030204" pitchFamily="34" charset="0"/>
              <a:cs typeface="Times New Roman" panose="02020603050405020304" pitchFamily="18" charset="0"/>
            </a:endParaRPr>
          </a:p>
          <a:p>
            <a:endParaRPr lang="en-US" sz="1200" b="1" dirty="0">
              <a:effectLst/>
            </a:endParaRPr>
          </a:p>
          <a:p>
            <a:endParaRPr lang="en-US" b="1" dirty="0"/>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4198078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wanted to highlight the AMERSA competencies published in 2018. This is what we used to identify important content areas and to develop our learning objectives.  </a:t>
            </a:r>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360251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whole process from initial planning to development and implementation took about 5 months. Resident feedback and schedule iterations were incorporated for about 10 months before being solidified. I do want to highlight that the initial curriculum was c</a:t>
            </a:r>
            <a:r>
              <a:rPr lang="en-US" sz="1200" dirty="0">
                <a:highlight>
                  <a:srgbClr val="FFFF00"/>
                </a:highlight>
                <a:latin typeface="Calibri" panose="020F0502020204030204" pitchFamily="34" charset="0"/>
                <a:cs typeface="Times New Roman" panose="02020603050405020304" pitchFamily="18" charset="0"/>
              </a:rPr>
              <a:t>reated at VACT and then adopted and modified to fit the VA Puget Sound site’s capacity and resources. This partnership began in February 2023 and continues today as we refine and improve the curriculum. </a:t>
            </a:r>
            <a:endParaRPr lang="en-US" sz="1200" dirty="0">
              <a:highlight>
                <a:srgbClr val="FFFF00"/>
              </a:highlight>
            </a:endParaRPr>
          </a:p>
          <a:p>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9</a:t>
            </a:fld>
            <a:endParaRPr lang="en-US" dirty="0"/>
          </a:p>
        </p:txBody>
      </p:sp>
    </p:spTree>
    <p:extLst>
      <p:ext uri="{BB962C8B-B14F-4D97-AF65-F5344CB8AC3E}">
        <p14:creationId xmlns:p14="http://schemas.microsoft.com/office/powerpoint/2010/main" val="317309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10/31/2023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pic>
        <p:nvPicPr>
          <p:cNvPr id="5" name="Graphic 4">
            <a:extLst>
              <a:ext uri="{FF2B5EF4-FFF2-40B4-BE49-F238E27FC236}">
                <a16:creationId xmlns:a16="http://schemas.microsoft.com/office/drawing/2014/main" id="{0133D4D4-4F58-3EF5-8A86-556563C68BB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95933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6640081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46756230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835815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16167599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7906089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6643579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49233648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721513371"/>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96810505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94558558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480129999"/>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552118866"/>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052285210"/>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r>
              <a:rPr lang="en-US"/>
              <a:t>20XX</a:t>
            </a:r>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US"/>
              <a:t>PRESENTATION TITLE</a:t>
            </a:r>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468299742"/>
      </p:ext>
    </p:extLst>
  </p:cSld>
  <p:clrMapOvr>
    <a:overrideClrMapping bg1="lt1" tx1="dk1" bg2="lt2" tx2="dk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r>
              <a:rPr lang="en-US"/>
              <a:t>20XX</a:t>
            </a:r>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35391181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4" r:id="rId14"/>
    <p:sldLayoutId id="2147483686" r:id="rId15"/>
  </p:sldLayoutIdLst>
  <p:hf hdr="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ursera.org/learn/addiction-treatment"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mailto:Alyssa.falleni@va.gov"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ucimedsim.home.blog/2019/06/13/curriculum-development-kerns-6-ste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package" Target="../embeddings/Microsoft_Excel_Worksheet.xlsx"/><Relationship Id="rId7" Type="http://schemas.openxmlformats.org/officeDocument/2006/relationships/hyperlink" Target="https://amersa.org/wp-content/uploads/AMERSA-Competencies-Final-31119.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4.emf"/><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4A02E-5FD2-428E-A1E4-FDF96B0B6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03503" y="770466"/>
            <a:ext cx="9292209" cy="4123267"/>
          </a:xfrm>
        </p:spPr>
        <p:txBody>
          <a:bodyPr>
            <a:noAutofit/>
          </a:bodyPr>
          <a:lstStyle/>
          <a:p>
            <a:r>
              <a:rPr lang="en-US" sz="4400" b="1" dirty="0">
                <a:solidFill>
                  <a:schemeClr val="accent1">
                    <a:lumMod val="50000"/>
                  </a:schemeClr>
                </a:solidFill>
              </a:rPr>
              <a:t>Development of an ambulatory addiction medicine curricula for internal medicine (IM) residencies at two Veterans Affairs (VA) facilities</a:t>
            </a:r>
            <a:endParaRPr lang="en-US" sz="4800" dirty="0">
              <a:solidFill>
                <a:schemeClr val="accent1">
                  <a:lumMod val="50000"/>
                </a:schemeClr>
              </a:solidFill>
            </a:endParaRPr>
          </a:p>
        </p:txBody>
      </p:sp>
      <p:sp>
        <p:nvSpPr>
          <p:cNvPr id="12" name="Rectangle 11">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15466"/>
            <a:ext cx="12192000" cy="16425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67512" y="5537199"/>
            <a:ext cx="9228201" cy="800545"/>
          </a:xfrm>
        </p:spPr>
        <p:txBody>
          <a:bodyPr>
            <a:normAutofit fontScale="25000" lnSpcReduction="20000"/>
          </a:bodyPr>
          <a:lstStyle/>
          <a:p>
            <a:r>
              <a:rPr lang="en-US" sz="8000" dirty="0">
                <a:solidFill>
                  <a:srgbClr val="FFFFFF"/>
                </a:solidFill>
              </a:rPr>
              <a:t>Alyssa Falleni, PharmD</a:t>
            </a:r>
            <a:r>
              <a:rPr lang="en-US" sz="8000" baseline="30000" dirty="0">
                <a:solidFill>
                  <a:srgbClr val="FFFFFF"/>
                </a:solidFill>
              </a:rPr>
              <a:t>1,2</a:t>
            </a:r>
            <a:r>
              <a:rPr lang="en-US" sz="8000" dirty="0">
                <a:solidFill>
                  <a:srgbClr val="FFFFFF"/>
                </a:solidFill>
              </a:rPr>
              <a:t>; Amy Kennedy, MD, MS</a:t>
            </a:r>
            <a:r>
              <a:rPr lang="en-US" sz="8000" baseline="30000" dirty="0">
                <a:solidFill>
                  <a:srgbClr val="FFFFFF"/>
                </a:solidFill>
              </a:rPr>
              <a:t>3,4</a:t>
            </a:r>
            <a:r>
              <a:rPr lang="en-US" sz="8000" dirty="0">
                <a:solidFill>
                  <a:srgbClr val="FFFFFF"/>
                </a:solidFill>
              </a:rPr>
              <a:t>; Amos Turner, MD</a:t>
            </a:r>
            <a:r>
              <a:rPr lang="en-US" sz="8000" baseline="30000" dirty="0">
                <a:solidFill>
                  <a:srgbClr val="FFFFFF"/>
                </a:solidFill>
              </a:rPr>
              <a:t>1,2</a:t>
            </a:r>
            <a:r>
              <a:rPr lang="en-US" sz="8000" dirty="0">
                <a:solidFill>
                  <a:srgbClr val="FFFFFF"/>
                </a:solidFill>
              </a:rPr>
              <a:t>; Caroline Falker, MD</a:t>
            </a:r>
            <a:r>
              <a:rPr lang="en-US" sz="8000" baseline="30000" dirty="0">
                <a:solidFill>
                  <a:srgbClr val="FFFFFF"/>
                </a:solidFill>
              </a:rPr>
              <a:t>1,2</a:t>
            </a:r>
            <a:r>
              <a:rPr lang="en-US" sz="8000" dirty="0">
                <a:solidFill>
                  <a:srgbClr val="FFFFFF"/>
                </a:solidFill>
              </a:rPr>
              <a:t>; Cynthia </a:t>
            </a:r>
            <a:r>
              <a:rPr lang="en-US" sz="8000" dirty="0" err="1">
                <a:solidFill>
                  <a:srgbClr val="FFFFFF"/>
                </a:solidFill>
              </a:rPr>
              <a:t>Frary</a:t>
            </a:r>
            <a:r>
              <a:rPr lang="en-US" sz="8000" dirty="0">
                <a:solidFill>
                  <a:srgbClr val="FFFFFF"/>
                </a:solidFill>
              </a:rPr>
              <a:t> McNamara, MD, FACP</a:t>
            </a:r>
            <a:r>
              <a:rPr lang="en-US" sz="8000" baseline="30000" dirty="0">
                <a:solidFill>
                  <a:srgbClr val="FFFFFF"/>
                </a:solidFill>
              </a:rPr>
              <a:t>1,2</a:t>
            </a:r>
            <a:endParaRPr lang="en-US" sz="8000" dirty="0">
              <a:solidFill>
                <a:srgbClr val="FFFFFF"/>
              </a:solidFill>
            </a:endParaRPr>
          </a:p>
          <a:p>
            <a:endParaRPr lang="en-US" sz="3600" dirty="0">
              <a:solidFill>
                <a:srgbClr val="FFFFFF"/>
              </a:solidFill>
            </a:endParaRPr>
          </a:p>
          <a:p>
            <a:r>
              <a:rPr lang="en-US" sz="3600" dirty="0">
                <a:solidFill>
                  <a:srgbClr val="FFFFFF"/>
                </a:solidFill>
              </a:rPr>
              <a:t>1. Veteran Affairs Connecticut Healthcare System, West Haven, CT; 2. Yale School of Medicine; 3. Veteran Affairs Puget Sound Healthcare System, Seattle, WA; 4. University of Washington School of Medicine</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83A6F-A378-B067-A685-B156FA0441CF}"/>
              </a:ext>
            </a:extLst>
          </p:cNvPr>
          <p:cNvSpPr>
            <a:spLocks noGrp="1"/>
          </p:cNvSpPr>
          <p:nvPr>
            <p:ph type="title"/>
          </p:nvPr>
        </p:nvSpPr>
        <p:spPr>
          <a:xfrm>
            <a:off x="7899454" y="0"/>
            <a:ext cx="4292546" cy="4201168"/>
          </a:xfrm>
        </p:spPr>
        <p:txBody>
          <a:bodyPr/>
          <a:lstStyle/>
          <a:p>
            <a:r>
              <a:rPr lang="en-US" sz="5400" dirty="0"/>
              <a:t>Shared Characteristics</a:t>
            </a:r>
          </a:p>
        </p:txBody>
      </p:sp>
      <p:sp>
        <p:nvSpPr>
          <p:cNvPr id="3" name="Content Placeholder 2">
            <a:extLst>
              <a:ext uri="{FF2B5EF4-FFF2-40B4-BE49-F238E27FC236}">
                <a16:creationId xmlns:a16="http://schemas.microsoft.com/office/drawing/2014/main" id="{7A742F93-7F52-D282-62CC-C2C6803CA4BD}"/>
              </a:ext>
            </a:extLst>
          </p:cNvPr>
          <p:cNvSpPr>
            <a:spLocks noGrp="1"/>
          </p:cNvSpPr>
          <p:nvPr>
            <p:ph idx="1"/>
          </p:nvPr>
        </p:nvSpPr>
        <p:spPr>
          <a:xfrm>
            <a:off x="762000" y="762000"/>
            <a:ext cx="6096000" cy="5638800"/>
          </a:xfrm>
        </p:spPr>
        <p:txBody>
          <a:bodyPr>
            <a:normAutofit fontScale="92500" lnSpcReduction="20000"/>
          </a:bodyPr>
          <a:lstStyle/>
          <a:p>
            <a:pPr lvl="0"/>
            <a:r>
              <a:rPr lang="en-US" sz="3200" dirty="0"/>
              <a:t>- Population: IM residents</a:t>
            </a:r>
          </a:p>
          <a:p>
            <a:pPr lvl="0"/>
            <a:r>
              <a:rPr lang="en-US" dirty="0"/>
              <a:t>- Opportunity: </a:t>
            </a:r>
            <a:r>
              <a:rPr lang="en-US" sz="3200" dirty="0"/>
              <a:t>1</a:t>
            </a:r>
            <a:r>
              <a:rPr lang="en-US" dirty="0"/>
              <a:t> </a:t>
            </a:r>
            <a:r>
              <a:rPr lang="en-US" sz="3200" dirty="0"/>
              <a:t>block only (not repeatable)</a:t>
            </a:r>
          </a:p>
          <a:p>
            <a:pPr lvl="0"/>
            <a:r>
              <a:rPr lang="en-US" sz="3200" dirty="0"/>
              <a:t>- </a:t>
            </a:r>
            <a:r>
              <a:rPr lang="en-US" dirty="0"/>
              <a:t>Curriculum structure: </a:t>
            </a:r>
            <a:r>
              <a:rPr lang="en-US" sz="3200" dirty="0"/>
              <a:t>Hybrid model with clinical and self-directed experiences</a:t>
            </a:r>
          </a:p>
          <a:p>
            <a:pPr lvl="0"/>
            <a:r>
              <a:rPr lang="en-US" sz="3200" dirty="0"/>
              <a:t>- Use of Coursera course for self-directed learning</a:t>
            </a:r>
          </a:p>
          <a:p>
            <a:pPr lvl="0"/>
            <a:r>
              <a:rPr lang="en-US" dirty="0"/>
              <a:t>- Clinical sites: homeless primary care (HPACT), opioid treatment program and inpatient addiction medicine consult</a:t>
            </a:r>
            <a:endParaRPr lang="en-US" sz="3200" dirty="0"/>
          </a:p>
          <a:p>
            <a:pPr lvl="0"/>
            <a:r>
              <a:rPr lang="en-US" sz="3200" dirty="0"/>
              <a:t>- Assessment: Pre and post surveys</a:t>
            </a:r>
          </a:p>
          <a:p>
            <a:pPr lvl="0"/>
            <a:r>
              <a:rPr lang="en-US" sz="3200" dirty="0"/>
              <a:t>- Patient population: VA-based </a:t>
            </a:r>
          </a:p>
          <a:p>
            <a:pPr lvl="0"/>
            <a:endParaRPr lang="en-US" sz="3200" dirty="0"/>
          </a:p>
          <a:p>
            <a:endParaRPr lang="en-US" dirty="0"/>
          </a:p>
        </p:txBody>
      </p:sp>
      <p:sp>
        <p:nvSpPr>
          <p:cNvPr id="5" name="TextBox 4">
            <a:extLst>
              <a:ext uri="{FF2B5EF4-FFF2-40B4-BE49-F238E27FC236}">
                <a16:creationId xmlns:a16="http://schemas.microsoft.com/office/drawing/2014/main" id="{098F4232-8FC9-7E59-A5CE-89C377BDF8E1}"/>
              </a:ext>
            </a:extLst>
          </p:cNvPr>
          <p:cNvSpPr txBox="1"/>
          <p:nvPr/>
        </p:nvSpPr>
        <p:spPr>
          <a:xfrm>
            <a:off x="-4997" y="6404173"/>
            <a:ext cx="7633017" cy="369332"/>
          </a:xfrm>
          <a:prstGeom prst="rect">
            <a:avLst/>
          </a:prstGeom>
          <a:noFill/>
        </p:spPr>
        <p:txBody>
          <a:bodyPr wrap="square">
            <a:spAutoFit/>
          </a:bodyPr>
          <a:lstStyle/>
          <a:p>
            <a:r>
              <a:rPr lang="en-US" dirty="0">
                <a:hlinkClick r:id="rId3"/>
              </a:rPr>
              <a:t>Addiction Treatment: Clinical Skills for Healthcare Providers | Coursera</a:t>
            </a:r>
            <a:endParaRPr lang="en-US" dirty="0"/>
          </a:p>
        </p:txBody>
      </p:sp>
    </p:spTree>
    <p:extLst>
      <p:ext uri="{BB962C8B-B14F-4D97-AF65-F5344CB8AC3E}">
        <p14:creationId xmlns:p14="http://schemas.microsoft.com/office/powerpoint/2010/main" val="237727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79CB-AF93-ABC0-97DD-C27471320E6A}"/>
              </a:ext>
            </a:extLst>
          </p:cNvPr>
          <p:cNvSpPr>
            <a:spLocks noGrp="1"/>
          </p:cNvSpPr>
          <p:nvPr>
            <p:ph type="title"/>
          </p:nvPr>
        </p:nvSpPr>
        <p:spPr>
          <a:xfrm>
            <a:off x="431193" y="0"/>
            <a:ext cx="10772775" cy="1253447"/>
          </a:xfrm>
        </p:spPr>
        <p:txBody>
          <a:bodyPr/>
          <a:lstStyle/>
          <a:p>
            <a:pPr algn="ctr"/>
            <a:r>
              <a:rPr lang="en-US" dirty="0"/>
              <a:t>Comparison of Curricula</a:t>
            </a:r>
          </a:p>
        </p:txBody>
      </p:sp>
      <p:graphicFrame>
        <p:nvGraphicFramePr>
          <p:cNvPr id="10" name="Content Placeholder 9">
            <a:extLst>
              <a:ext uri="{FF2B5EF4-FFF2-40B4-BE49-F238E27FC236}">
                <a16:creationId xmlns:a16="http://schemas.microsoft.com/office/drawing/2014/main" id="{DB738112-BF80-C160-FC3F-EA9104CEE511}"/>
              </a:ext>
            </a:extLst>
          </p:cNvPr>
          <p:cNvGraphicFramePr>
            <a:graphicFrameLocks noGrp="1"/>
          </p:cNvGraphicFramePr>
          <p:nvPr>
            <p:ph sz="half" idx="2"/>
            <p:extLst>
              <p:ext uri="{D42A27DB-BD31-4B8C-83A1-F6EECF244321}">
                <p14:modId xmlns:p14="http://schemas.microsoft.com/office/powerpoint/2010/main" val="613631088"/>
              </p:ext>
            </p:extLst>
          </p:nvPr>
        </p:nvGraphicFramePr>
        <p:xfrm>
          <a:off x="-540990" y="889687"/>
          <a:ext cx="12732990" cy="573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981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p:txBody>
          <a:bodyPr>
            <a:normAutofit/>
          </a:bodyPr>
          <a:lstStyle/>
          <a:p>
            <a:r>
              <a:rPr lang="en-US" sz="4800" dirty="0"/>
              <a:t>Results – Feedback from 15 Residents</a:t>
            </a:r>
          </a:p>
        </p:txBody>
      </p:sp>
      <p:sp>
        <p:nvSpPr>
          <p:cNvPr id="2" name="TextBox 1">
            <a:extLst>
              <a:ext uri="{FF2B5EF4-FFF2-40B4-BE49-F238E27FC236}">
                <a16:creationId xmlns:a16="http://schemas.microsoft.com/office/drawing/2014/main" id="{C9E89AB2-F201-4FFD-6458-2B9749D07EC4}"/>
              </a:ext>
            </a:extLst>
          </p:cNvPr>
          <p:cNvSpPr txBox="1"/>
          <p:nvPr/>
        </p:nvSpPr>
        <p:spPr>
          <a:xfrm>
            <a:off x="762001" y="2157731"/>
            <a:ext cx="3912433" cy="3785652"/>
          </a:xfrm>
          <a:prstGeom prst="rect">
            <a:avLst/>
          </a:prstGeom>
          <a:noFill/>
        </p:spPr>
        <p:txBody>
          <a:bodyPr wrap="square" rtlCol="0">
            <a:spAutoFit/>
          </a:bodyPr>
          <a:lstStyle/>
          <a:p>
            <a:r>
              <a:rPr lang="en-US" sz="2400" b="1" dirty="0"/>
              <a:t>Positive</a:t>
            </a:r>
            <a:r>
              <a:rPr lang="en-US" sz="2400" dirty="0"/>
              <a:t>: gained new perspectives on addiction and its treatment options</a:t>
            </a:r>
          </a:p>
          <a:p>
            <a:endParaRPr lang="en-US" sz="2400" dirty="0"/>
          </a:p>
          <a:p>
            <a:r>
              <a:rPr lang="en-US" sz="2400" b="1" dirty="0"/>
              <a:t>Area for improvement: </a:t>
            </a:r>
          </a:p>
          <a:p>
            <a:pPr marL="342900" indent="-342900">
              <a:buAutoNum type="arabicPeriod"/>
            </a:pPr>
            <a:r>
              <a:rPr lang="en-US" sz="2400" dirty="0"/>
              <a:t>Too many half-day schedules and wanted more time in certain clinics</a:t>
            </a:r>
          </a:p>
          <a:p>
            <a:pPr marL="342900" indent="-342900">
              <a:buAutoNum type="arabicPeriod"/>
            </a:pPr>
            <a:r>
              <a:rPr lang="en-US" sz="2400" dirty="0"/>
              <a:t>Shadowing role –requested more active participation</a:t>
            </a:r>
          </a:p>
        </p:txBody>
      </p:sp>
      <p:sp>
        <p:nvSpPr>
          <p:cNvPr id="4" name="Rectangle: Rounded Corners 3">
            <a:extLst>
              <a:ext uri="{FF2B5EF4-FFF2-40B4-BE49-F238E27FC236}">
                <a16:creationId xmlns:a16="http://schemas.microsoft.com/office/drawing/2014/main" id="{AD66CD5A-C0FE-261B-05E1-4B3BF0F2E390}"/>
              </a:ext>
            </a:extLst>
          </p:cNvPr>
          <p:cNvSpPr/>
          <p:nvPr/>
        </p:nvSpPr>
        <p:spPr>
          <a:xfrm>
            <a:off x="5261548" y="1723868"/>
            <a:ext cx="6168451" cy="4826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Resident Testimonials:</a:t>
            </a:r>
          </a:p>
          <a:p>
            <a:pPr algn="ctr"/>
            <a:r>
              <a:rPr lang="en-US" sz="2000" dirty="0"/>
              <a:t>“I really enjoyed this rotation. The reason I chose this elective, is it’s so relevant to daily internal med </a:t>
            </a:r>
            <a:r>
              <a:rPr lang="en-US" sz="2000" dirty="0">
                <a:solidFill>
                  <a:schemeClr val="bg1"/>
                </a:solidFill>
              </a:rPr>
              <a:t>practice…I feel like as primary care we should know what to do.”</a:t>
            </a:r>
          </a:p>
          <a:p>
            <a:pPr algn="ctr"/>
            <a:endParaRPr lang="en-US" sz="2000" dirty="0">
              <a:solidFill>
                <a:schemeClr val="bg1"/>
              </a:solidFill>
            </a:endParaRPr>
          </a:p>
          <a:p>
            <a:pPr algn="ctr"/>
            <a:r>
              <a:rPr lang="en-US" sz="2000" b="0" i="0" u="none" strike="noStrike" baseline="0" dirty="0">
                <a:solidFill>
                  <a:schemeClr val="bg1"/>
                </a:solidFill>
                <a:latin typeface="LiberationSans"/>
              </a:rPr>
              <a:t>“Very high value rotation; come away with practical knowledge and skills on treating OUD and AUD”</a:t>
            </a:r>
            <a:endParaRPr lang="en-US" sz="2000" dirty="0">
              <a:solidFill>
                <a:schemeClr val="bg1"/>
              </a:solidFill>
            </a:endParaRPr>
          </a:p>
          <a:p>
            <a:pPr algn="ctr"/>
            <a:endParaRPr lang="en-US" sz="2000" dirty="0">
              <a:solidFill>
                <a:schemeClr val="bg1"/>
              </a:solidFill>
            </a:endParaRPr>
          </a:p>
          <a:p>
            <a:pPr algn="ctr"/>
            <a:r>
              <a:rPr lang="en-US" sz="2000" dirty="0">
                <a:solidFill>
                  <a:schemeClr val="bg1"/>
                </a:solidFill>
                <a:latin typeface="LiberationSans"/>
              </a:rPr>
              <a:t>“R</a:t>
            </a:r>
            <a:r>
              <a:rPr lang="en-US" sz="2000" b="0" i="0" u="none" strike="noStrike" baseline="0" dirty="0">
                <a:solidFill>
                  <a:schemeClr val="bg1"/>
                </a:solidFill>
                <a:latin typeface="LiberationSans"/>
              </a:rPr>
              <a:t>eally helpful rotation, especially as a PCP in training. </a:t>
            </a:r>
            <a:r>
              <a:rPr lang="en-US" sz="2000" dirty="0">
                <a:solidFill>
                  <a:schemeClr val="bg1"/>
                </a:solidFill>
                <a:latin typeface="LiberationSans"/>
              </a:rPr>
              <a:t>[ I learned] </a:t>
            </a:r>
            <a:r>
              <a:rPr lang="en-US" sz="2000" b="0" i="0" u="none" strike="noStrike" baseline="0" dirty="0">
                <a:solidFill>
                  <a:schemeClr val="bg1"/>
                </a:solidFill>
                <a:latin typeface="LiberationSans"/>
              </a:rPr>
              <a:t>how to approach these convos [about substance use] with patients.” </a:t>
            </a:r>
          </a:p>
        </p:txBody>
      </p:sp>
    </p:spTree>
    <p:extLst>
      <p:ext uri="{BB962C8B-B14F-4D97-AF65-F5344CB8AC3E}">
        <p14:creationId xmlns:p14="http://schemas.microsoft.com/office/powerpoint/2010/main" val="249968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9E9CA-B66F-7737-F9A1-218A1B5EB7F9}"/>
              </a:ext>
            </a:extLst>
          </p:cNvPr>
          <p:cNvSpPr>
            <a:spLocks noGrp="1"/>
          </p:cNvSpPr>
          <p:nvPr>
            <p:ph type="title"/>
          </p:nvPr>
        </p:nvSpPr>
        <p:spPr>
          <a:xfrm>
            <a:off x="657224" y="499533"/>
            <a:ext cx="10772775" cy="984493"/>
          </a:xfrm>
        </p:spPr>
        <p:txBody>
          <a:bodyPr/>
          <a:lstStyle/>
          <a:p>
            <a:r>
              <a:rPr lang="en-US" dirty="0"/>
              <a:t>Results - Surveys</a:t>
            </a:r>
          </a:p>
        </p:txBody>
      </p:sp>
      <p:graphicFrame>
        <p:nvGraphicFramePr>
          <p:cNvPr id="11" name="Content Placeholder 10">
            <a:extLst>
              <a:ext uri="{FF2B5EF4-FFF2-40B4-BE49-F238E27FC236}">
                <a16:creationId xmlns:a16="http://schemas.microsoft.com/office/drawing/2014/main" id="{7ECF7C82-3244-B7C0-ECFB-A63528D27003}"/>
              </a:ext>
            </a:extLst>
          </p:cNvPr>
          <p:cNvGraphicFramePr>
            <a:graphicFrameLocks noGrp="1"/>
          </p:cNvGraphicFramePr>
          <p:nvPr>
            <p:ph sz="half" idx="2"/>
            <p:extLst>
              <p:ext uri="{D42A27DB-BD31-4B8C-83A1-F6EECF244321}">
                <p14:modId xmlns:p14="http://schemas.microsoft.com/office/powerpoint/2010/main" val="1082335651"/>
              </p:ext>
            </p:extLst>
          </p:nvPr>
        </p:nvGraphicFramePr>
        <p:xfrm>
          <a:off x="855433" y="2059836"/>
          <a:ext cx="10376355"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129DE957-1F71-E50C-A8A3-5A5FA805E1AB}"/>
              </a:ext>
            </a:extLst>
          </p:cNvPr>
          <p:cNvSpPr txBox="1"/>
          <p:nvPr/>
        </p:nvSpPr>
        <p:spPr>
          <a:xfrm>
            <a:off x="1684421" y="1630257"/>
            <a:ext cx="8823158" cy="523220"/>
          </a:xfrm>
          <a:prstGeom prst="rect">
            <a:avLst/>
          </a:prstGeom>
          <a:noFill/>
        </p:spPr>
        <p:txBody>
          <a:bodyPr wrap="square">
            <a:spAutoFit/>
          </a:bodyPr>
          <a:lstStyle/>
          <a:p>
            <a:pPr lvl="0"/>
            <a:r>
              <a:rPr lang="en-US" sz="2800" dirty="0"/>
              <a:t>Residents’ perceived comfort of screening for general SUDs </a:t>
            </a:r>
          </a:p>
        </p:txBody>
      </p:sp>
      <p:sp>
        <p:nvSpPr>
          <p:cNvPr id="15" name="TextBox 14">
            <a:extLst>
              <a:ext uri="{FF2B5EF4-FFF2-40B4-BE49-F238E27FC236}">
                <a16:creationId xmlns:a16="http://schemas.microsoft.com/office/drawing/2014/main" id="{46AC672C-74F7-45B1-7200-E001ADC56DF8}"/>
              </a:ext>
            </a:extLst>
          </p:cNvPr>
          <p:cNvSpPr txBox="1"/>
          <p:nvPr/>
        </p:nvSpPr>
        <p:spPr>
          <a:xfrm>
            <a:off x="2156597" y="5220138"/>
            <a:ext cx="7878805" cy="461665"/>
          </a:xfrm>
          <a:prstGeom prst="rect">
            <a:avLst/>
          </a:prstGeom>
          <a:noFill/>
        </p:spPr>
        <p:txBody>
          <a:bodyPr wrap="square">
            <a:spAutoFit/>
          </a:bodyPr>
          <a:lstStyle/>
          <a:p>
            <a:pPr lvl="0"/>
            <a:r>
              <a:rPr lang="en-US" sz="2400" dirty="0"/>
              <a:t>Greatest improvements in screening for </a:t>
            </a:r>
            <a:r>
              <a:rPr lang="en-US" sz="2400" b="1" dirty="0"/>
              <a:t>alcohol</a:t>
            </a:r>
            <a:r>
              <a:rPr lang="en-US" sz="2400" dirty="0"/>
              <a:t> and </a:t>
            </a:r>
            <a:r>
              <a:rPr lang="en-US" sz="2400" b="1" dirty="0"/>
              <a:t>opioids</a:t>
            </a:r>
            <a:r>
              <a:rPr lang="en-US" sz="2400" dirty="0"/>
              <a:t>  </a:t>
            </a:r>
          </a:p>
        </p:txBody>
      </p:sp>
      <p:sp>
        <p:nvSpPr>
          <p:cNvPr id="4" name="TextBox 3">
            <a:extLst>
              <a:ext uri="{FF2B5EF4-FFF2-40B4-BE49-F238E27FC236}">
                <a16:creationId xmlns:a16="http://schemas.microsoft.com/office/drawing/2014/main" id="{E9807C0E-1AB8-A945-DACD-A64F8CF1EA00}"/>
              </a:ext>
            </a:extLst>
          </p:cNvPr>
          <p:cNvSpPr txBox="1"/>
          <p:nvPr/>
        </p:nvSpPr>
        <p:spPr>
          <a:xfrm>
            <a:off x="2500" y="6478387"/>
            <a:ext cx="12439336" cy="430887"/>
          </a:xfrm>
          <a:prstGeom prst="rect">
            <a:avLst/>
          </a:prstGeom>
          <a:noFill/>
        </p:spPr>
        <p:txBody>
          <a:bodyPr wrap="square">
            <a:spAutoFit/>
          </a:bodyPr>
          <a:lstStyle/>
          <a:p>
            <a:r>
              <a:rPr lang="en-US" sz="1100" b="0" i="0" dirty="0" err="1">
                <a:solidFill>
                  <a:srgbClr val="333333"/>
                </a:solidFill>
                <a:effectLst/>
                <a:latin typeface="-apple-system"/>
              </a:rPr>
              <a:t>Modgill</a:t>
            </a:r>
            <a:r>
              <a:rPr lang="en-US" sz="1100" b="0" i="0" dirty="0">
                <a:solidFill>
                  <a:srgbClr val="333333"/>
                </a:solidFill>
                <a:effectLst/>
                <a:latin typeface="-apple-system"/>
              </a:rPr>
              <a:t>, G., Patten, S.B., </a:t>
            </a:r>
            <a:r>
              <a:rPr lang="en-US" sz="1100" b="0" i="0" dirty="0" err="1">
                <a:solidFill>
                  <a:srgbClr val="333333"/>
                </a:solidFill>
                <a:effectLst/>
                <a:latin typeface="-apple-system"/>
              </a:rPr>
              <a:t>Knaak</a:t>
            </a:r>
            <a:r>
              <a:rPr lang="en-US" sz="1100" b="0" i="0" dirty="0">
                <a:solidFill>
                  <a:srgbClr val="333333"/>
                </a:solidFill>
                <a:effectLst/>
                <a:latin typeface="-apple-system"/>
              </a:rPr>
              <a:t>, S. </a:t>
            </a:r>
            <a:r>
              <a:rPr lang="en-US" sz="1100" b="0" i="1" dirty="0">
                <a:solidFill>
                  <a:srgbClr val="333333"/>
                </a:solidFill>
                <a:effectLst/>
                <a:latin typeface="-apple-system"/>
              </a:rPr>
              <a:t>et al.</a:t>
            </a:r>
            <a:r>
              <a:rPr lang="en-US" sz="1100" b="0" i="0" dirty="0">
                <a:solidFill>
                  <a:srgbClr val="333333"/>
                </a:solidFill>
                <a:effectLst/>
                <a:latin typeface="-apple-system"/>
              </a:rPr>
              <a:t> Opening Minds Stigma Scale for Health Care Providers (OMS-HC): Examination of psychometric properties and responsiveness. </a:t>
            </a:r>
            <a:r>
              <a:rPr lang="en-US" sz="1100" b="0" i="1" dirty="0">
                <a:solidFill>
                  <a:srgbClr val="333333"/>
                </a:solidFill>
                <a:effectLst/>
                <a:latin typeface="-apple-system"/>
              </a:rPr>
              <a:t>BMC Psychiatry</a:t>
            </a:r>
            <a:r>
              <a:rPr lang="en-US" sz="1100" b="0" i="0" dirty="0">
                <a:solidFill>
                  <a:srgbClr val="333333"/>
                </a:solidFill>
                <a:effectLst/>
                <a:latin typeface="-apple-system"/>
              </a:rPr>
              <a:t> </a:t>
            </a:r>
            <a:r>
              <a:rPr lang="en-US" sz="1100" b="1" i="0" dirty="0">
                <a:solidFill>
                  <a:srgbClr val="333333"/>
                </a:solidFill>
                <a:effectLst/>
                <a:latin typeface="-apple-system"/>
              </a:rPr>
              <a:t>14</a:t>
            </a:r>
            <a:r>
              <a:rPr lang="en-US" sz="1100" b="0" i="0" dirty="0">
                <a:solidFill>
                  <a:srgbClr val="333333"/>
                </a:solidFill>
                <a:effectLst/>
                <a:latin typeface="-apple-system"/>
              </a:rPr>
              <a:t>, 120 (2014). https://doi.org/10.1186/1471-244X-14-120</a:t>
            </a:r>
            <a:endParaRPr lang="en-US" sz="1100" dirty="0"/>
          </a:p>
        </p:txBody>
      </p:sp>
    </p:spTree>
    <p:extLst>
      <p:ext uri="{BB962C8B-B14F-4D97-AF65-F5344CB8AC3E}">
        <p14:creationId xmlns:p14="http://schemas.microsoft.com/office/powerpoint/2010/main" val="1404595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p:txBody>
          <a:bodyPr>
            <a:normAutofit/>
          </a:bodyPr>
          <a:lstStyle/>
          <a:p>
            <a:r>
              <a:rPr lang="en-US" sz="3600" dirty="0"/>
              <a:t>Key Factors for Successful Design and Implementation</a:t>
            </a:r>
          </a:p>
        </p:txBody>
      </p:sp>
      <p:graphicFrame>
        <p:nvGraphicFramePr>
          <p:cNvPr id="33" name="Content Placeholder 3" descr="Timeline Placeholder ">
            <a:extLst>
              <a:ext uri="{FF2B5EF4-FFF2-40B4-BE49-F238E27FC236}">
                <a16:creationId xmlns:a16="http://schemas.microsoft.com/office/drawing/2014/main" id="{7BC1F95D-CCD2-421B-B06B-706699FAAD5D}"/>
              </a:ext>
            </a:extLst>
          </p:cNvPr>
          <p:cNvGraphicFramePr>
            <a:graphicFrameLocks noGrp="1"/>
          </p:cNvGraphicFramePr>
          <p:nvPr>
            <p:ph type="dgm" sz="quarter" idx="15"/>
            <p:extLst>
              <p:ext uri="{D42A27DB-BD31-4B8C-83A1-F6EECF244321}">
                <p14:modId xmlns:p14="http://schemas.microsoft.com/office/powerpoint/2010/main" val="3232254059"/>
              </p:ext>
            </p:extLst>
          </p:nvPr>
        </p:nvGraphicFramePr>
        <p:xfrm>
          <a:off x="237744" y="1920579"/>
          <a:ext cx="11734800" cy="4432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92908AF9-2A07-4B50-BC13-471792106EC8}"/>
              </a:ext>
            </a:extLst>
          </p:cNvPr>
          <p:cNvSpPr>
            <a:spLocks noGrp="1"/>
          </p:cNvSpPr>
          <p:nvPr>
            <p:ph type="sldNum" sz="quarter" idx="12"/>
          </p:nvPr>
        </p:nvSpPr>
        <p:spPr/>
        <p:txBody>
          <a:bodyPr/>
          <a:lstStyle/>
          <a:p>
            <a:fld id="{A49DFD55-3C28-40EF-9E31-A92D2E4017FF}" type="slidenum">
              <a:rPr lang="en-US" smtClean="0"/>
              <a:pPr/>
              <a:t>14</a:t>
            </a:fld>
            <a:endParaRPr lang="en-US" dirty="0"/>
          </a:p>
        </p:txBody>
      </p:sp>
    </p:spTree>
    <p:extLst>
      <p:ext uri="{BB962C8B-B14F-4D97-AF65-F5344CB8AC3E}">
        <p14:creationId xmlns:p14="http://schemas.microsoft.com/office/powerpoint/2010/main" val="2896385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5BB15-AC90-0346-03B2-2E89D461654F}"/>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1C0E629B-FD52-A055-7D6D-99F7E72E15CD}"/>
              </a:ext>
            </a:extLst>
          </p:cNvPr>
          <p:cNvSpPr>
            <a:spLocks noGrp="1"/>
          </p:cNvSpPr>
          <p:nvPr>
            <p:ph idx="1"/>
          </p:nvPr>
        </p:nvSpPr>
        <p:spPr/>
        <p:txBody>
          <a:bodyPr>
            <a:normAutofit/>
          </a:bodyPr>
          <a:lstStyle/>
          <a:p>
            <a:r>
              <a:rPr lang="en-US" sz="3200" dirty="0"/>
              <a:t>Small population </a:t>
            </a:r>
          </a:p>
          <a:p>
            <a:r>
              <a:rPr lang="en-US" sz="3200" dirty="0"/>
              <a:t>Only 2 sites</a:t>
            </a:r>
          </a:p>
          <a:p>
            <a:r>
              <a:rPr lang="en-US" sz="3200" dirty="0"/>
              <a:t>Puget Sound started later – survey responses pending</a:t>
            </a:r>
          </a:p>
          <a:p>
            <a:r>
              <a:rPr lang="en-US" sz="3200" dirty="0"/>
              <a:t>VA-specific rotation – unable to extrapolate to non-VA sites</a:t>
            </a:r>
          </a:p>
        </p:txBody>
      </p:sp>
    </p:spTree>
    <p:extLst>
      <p:ext uri="{BB962C8B-B14F-4D97-AF65-F5344CB8AC3E}">
        <p14:creationId xmlns:p14="http://schemas.microsoft.com/office/powerpoint/2010/main" val="256361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603504" y="767419"/>
            <a:ext cx="10780776" cy="2348760"/>
          </a:xfrm>
        </p:spPr>
        <p:txBody>
          <a:bodyPr/>
          <a:lstStyle/>
          <a:p>
            <a:r>
              <a:rPr lang="en-US" dirty="0"/>
              <a:t>Conclusion</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691575" y="3077482"/>
            <a:ext cx="10591038" cy="1924873"/>
          </a:xfrm>
        </p:spPr>
        <p:txBody>
          <a:bodyPr>
            <a:normAutofit/>
          </a:bodyPr>
          <a:lstStyle/>
          <a:p>
            <a:r>
              <a:rPr lang="en-US" sz="2800" dirty="0">
                <a:solidFill>
                  <a:srgbClr val="191919"/>
                </a:solidFill>
                <a:effectLst/>
                <a:latin typeface="Calibri" panose="020F0502020204030204" pitchFamily="34" charset="0"/>
                <a:ea typeface="Times New Roman" panose="02020603050405020304" pitchFamily="18" charset="0"/>
              </a:rPr>
              <a:t>We successfully developed an addiction medicine curriculum for IM residents </a:t>
            </a:r>
            <a:r>
              <a:rPr lang="en-US" sz="2800" dirty="0">
                <a:solidFill>
                  <a:srgbClr val="191919"/>
                </a:solidFill>
                <a:latin typeface="Calibri" panose="020F0502020204030204" pitchFamily="34" charset="0"/>
                <a:ea typeface="Times New Roman" panose="02020603050405020304" pitchFamily="18" charset="0"/>
              </a:rPr>
              <a:t>at</a:t>
            </a:r>
            <a:r>
              <a:rPr lang="en-US" sz="2800" dirty="0">
                <a:solidFill>
                  <a:srgbClr val="191919"/>
                </a:solidFill>
                <a:effectLst/>
                <a:latin typeface="Calibri" panose="020F0502020204030204" pitchFamily="34" charset="0"/>
                <a:ea typeface="Times New Roman" panose="02020603050405020304" pitchFamily="18" charset="0"/>
              </a:rPr>
              <a:t> two VA </a:t>
            </a:r>
            <a:r>
              <a:rPr lang="en-US" sz="2800" dirty="0">
                <a:solidFill>
                  <a:srgbClr val="191919"/>
                </a:solidFill>
                <a:latin typeface="Calibri" panose="020F0502020204030204" pitchFamily="34" charset="0"/>
                <a:ea typeface="Times New Roman" panose="02020603050405020304" pitchFamily="18" charset="0"/>
              </a:rPr>
              <a:t>sites</a:t>
            </a:r>
            <a:r>
              <a:rPr lang="en-US" sz="2800" dirty="0">
                <a:solidFill>
                  <a:srgbClr val="191919"/>
                </a:solidFill>
                <a:effectLst/>
                <a:latin typeface="Calibri" panose="020F0502020204030204" pitchFamily="34" charset="0"/>
                <a:ea typeface="Times New Roman" panose="02020603050405020304" pitchFamily="18" charset="0"/>
              </a:rPr>
              <a:t>. Involvement in the experience facilitated resident ownership of their learning experience. Resident feedback has been positive thus far and has prompted further study of this experience’s effectiveness. </a:t>
            </a:r>
            <a:endParaRPr lang="en-US" sz="4400" dirty="0"/>
          </a:p>
        </p:txBody>
      </p:sp>
    </p:spTree>
    <p:extLst>
      <p:ext uri="{BB962C8B-B14F-4D97-AF65-F5344CB8AC3E}">
        <p14:creationId xmlns:p14="http://schemas.microsoft.com/office/powerpoint/2010/main" val="1742861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2B7E-6447-A1B7-FA3B-E4F55D1FF75A}"/>
              </a:ext>
            </a:extLst>
          </p:cNvPr>
          <p:cNvSpPr>
            <a:spLocks noGrp="1"/>
          </p:cNvSpPr>
          <p:nvPr>
            <p:ph type="title"/>
          </p:nvPr>
        </p:nvSpPr>
        <p:spPr>
          <a:xfrm>
            <a:off x="676656" y="470422"/>
            <a:ext cx="10780776" cy="613283"/>
          </a:xfrm>
        </p:spPr>
        <p:txBody>
          <a:bodyPr/>
          <a:lstStyle/>
          <a:p>
            <a:r>
              <a:rPr lang="en-US" dirty="0"/>
              <a:t>Acknowledgements</a:t>
            </a:r>
          </a:p>
        </p:txBody>
      </p:sp>
      <p:sp>
        <p:nvSpPr>
          <p:cNvPr id="4" name="Text Placeholder 3">
            <a:extLst>
              <a:ext uri="{FF2B5EF4-FFF2-40B4-BE49-F238E27FC236}">
                <a16:creationId xmlns:a16="http://schemas.microsoft.com/office/drawing/2014/main" id="{7738EE00-303C-0DD7-85E0-56EE812CFF55}"/>
              </a:ext>
            </a:extLst>
          </p:cNvPr>
          <p:cNvSpPr>
            <a:spLocks noGrp="1"/>
          </p:cNvSpPr>
          <p:nvPr>
            <p:ph type="body" sz="half" idx="2"/>
          </p:nvPr>
        </p:nvSpPr>
        <p:spPr>
          <a:xfrm>
            <a:off x="685800" y="1225955"/>
            <a:ext cx="9229344" cy="4424832"/>
          </a:xfrm>
        </p:spPr>
        <p:txBody>
          <a:bodyPr>
            <a:normAutofit/>
          </a:bodyPr>
          <a:lstStyle/>
          <a:p>
            <a:r>
              <a:rPr lang="en-US" sz="2000" b="1" u="sng" dirty="0"/>
              <a:t>VACT Team:</a:t>
            </a:r>
          </a:p>
          <a:p>
            <a:r>
              <a:rPr lang="en-US" sz="2000" dirty="0"/>
              <a:t>Amos Turner, MD</a:t>
            </a:r>
          </a:p>
          <a:p>
            <a:r>
              <a:rPr lang="en-US" sz="2000" dirty="0"/>
              <a:t>Caroline Falker, MD</a:t>
            </a:r>
          </a:p>
          <a:p>
            <a:r>
              <a:rPr lang="en-US" sz="2000" dirty="0"/>
              <a:t>Ellen Edens, MD</a:t>
            </a:r>
          </a:p>
          <a:p>
            <a:r>
              <a:rPr lang="en-US" sz="2000" dirty="0"/>
              <a:t>Maria Gabriela Garcia-Vassallo, MD</a:t>
            </a:r>
          </a:p>
          <a:p>
            <a:r>
              <a:rPr lang="en-US" sz="2000" dirty="0"/>
              <a:t>Maureen Pasko</a:t>
            </a:r>
          </a:p>
          <a:p>
            <a:r>
              <a:rPr lang="en-US" sz="2000" dirty="0"/>
              <a:t>Pochu Ho, MD</a:t>
            </a:r>
          </a:p>
          <a:p>
            <a:r>
              <a:rPr lang="en-US" sz="2000" dirty="0"/>
              <a:t>William Becker, MD</a:t>
            </a:r>
          </a:p>
          <a:p>
            <a:r>
              <a:rPr lang="en-US" sz="2000" dirty="0"/>
              <a:t>Melissa Weimer, MD</a:t>
            </a:r>
          </a:p>
          <a:p>
            <a:r>
              <a:rPr lang="en-US" sz="2000" dirty="0"/>
              <a:t>Alice Ing, MD</a:t>
            </a:r>
          </a:p>
          <a:p>
            <a:endParaRPr lang="en-US" sz="2000" dirty="0"/>
          </a:p>
        </p:txBody>
      </p:sp>
      <p:sp>
        <p:nvSpPr>
          <p:cNvPr id="8" name="TextBox 7">
            <a:extLst>
              <a:ext uri="{FF2B5EF4-FFF2-40B4-BE49-F238E27FC236}">
                <a16:creationId xmlns:a16="http://schemas.microsoft.com/office/drawing/2014/main" id="{EFC56539-56BF-2D08-ACDC-AB49226BF72F}"/>
              </a:ext>
            </a:extLst>
          </p:cNvPr>
          <p:cNvSpPr txBox="1"/>
          <p:nvPr/>
        </p:nvSpPr>
        <p:spPr>
          <a:xfrm>
            <a:off x="6098006" y="1083705"/>
            <a:ext cx="6093994" cy="4661276"/>
          </a:xfrm>
          <a:prstGeom prst="rect">
            <a:avLst/>
          </a:prstGeom>
          <a:noFill/>
        </p:spPr>
        <p:txBody>
          <a:bodyPr wrap="square">
            <a:spAutoFit/>
          </a:bodyPr>
          <a:lstStyle/>
          <a:p>
            <a:pPr rtl="0">
              <a:lnSpc>
                <a:spcPct val="150000"/>
              </a:lnSpc>
            </a:pPr>
            <a:r>
              <a:rPr lang="en-US" sz="2000" b="1" u="sng" dirty="0">
                <a:effectLst/>
              </a:rPr>
              <a:t>VA Puget Sound Team:</a:t>
            </a:r>
          </a:p>
          <a:p>
            <a:pPr rtl="0">
              <a:lnSpc>
                <a:spcPct val="150000"/>
              </a:lnSpc>
            </a:pPr>
            <a:r>
              <a:rPr lang="en-US" sz="2000" dirty="0">
                <a:effectLst/>
              </a:rPr>
              <a:t>Toby Sinton, MD</a:t>
            </a:r>
          </a:p>
          <a:p>
            <a:pPr rtl="0">
              <a:lnSpc>
                <a:spcPct val="150000"/>
              </a:lnSpc>
            </a:pPr>
            <a:r>
              <a:rPr lang="en-US" sz="2000" dirty="0">
                <a:effectLst/>
              </a:rPr>
              <a:t>Joe </a:t>
            </a:r>
            <a:r>
              <a:rPr lang="en-US" sz="2000" dirty="0" err="1">
                <a:effectLst/>
              </a:rPr>
              <a:t>Reoux</a:t>
            </a:r>
            <a:r>
              <a:rPr lang="en-US" sz="2000" dirty="0">
                <a:effectLst/>
              </a:rPr>
              <a:t>, MD</a:t>
            </a:r>
          </a:p>
          <a:p>
            <a:pPr rtl="0">
              <a:lnSpc>
                <a:spcPct val="150000"/>
              </a:lnSpc>
            </a:pPr>
            <a:r>
              <a:rPr lang="en-US" sz="2000" dirty="0">
                <a:effectLst/>
              </a:rPr>
              <a:t>Jonathan Buchholz, MD </a:t>
            </a:r>
          </a:p>
          <a:p>
            <a:pPr rtl="0">
              <a:lnSpc>
                <a:spcPct val="150000"/>
              </a:lnSpc>
            </a:pPr>
            <a:r>
              <a:rPr lang="en-US" sz="2000" dirty="0">
                <a:effectLst/>
              </a:rPr>
              <a:t>Justin </a:t>
            </a:r>
            <a:r>
              <a:rPr lang="en-US" sz="2000" dirty="0" err="1">
                <a:effectLst/>
              </a:rPr>
              <a:t>Stamschror</a:t>
            </a:r>
            <a:r>
              <a:rPr lang="en-US" sz="2000" dirty="0">
                <a:effectLst/>
              </a:rPr>
              <a:t> MD</a:t>
            </a:r>
          </a:p>
          <a:p>
            <a:pPr rtl="0">
              <a:lnSpc>
                <a:spcPct val="150000"/>
              </a:lnSpc>
            </a:pPr>
            <a:r>
              <a:rPr lang="en-US" sz="2000" dirty="0">
                <a:effectLst/>
              </a:rPr>
              <a:t>Sara Chaudry LSCW</a:t>
            </a:r>
          </a:p>
          <a:p>
            <a:pPr rtl="0">
              <a:lnSpc>
                <a:spcPct val="150000"/>
              </a:lnSpc>
            </a:pPr>
            <a:r>
              <a:rPr lang="en-US" sz="2000" dirty="0">
                <a:effectLst/>
              </a:rPr>
              <a:t>Tony Tong PharmD</a:t>
            </a:r>
          </a:p>
          <a:p>
            <a:pPr rtl="0">
              <a:lnSpc>
                <a:spcPct val="150000"/>
              </a:lnSpc>
            </a:pPr>
            <a:r>
              <a:rPr lang="en-US" sz="2000" dirty="0" err="1">
                <a:effectLst/>
              </a:rPr>
              <a:t>Elisia</a:t>
            </a:r>
            <a:r>
              <a:rPr lang="en-US" sz="2000" dirty="0">
                <a:effectLst/>
              </a:rPr>
              <a:t> </a:t>
            </a:r>
            <a:r>
              <a:rPr lang="en-US" sz="2000" dirty="0" err="1">
                <a:effectLst/>
              </a:rPr>
              <a:t>Yanasak</a:t>
            </a:r>
            <a:r>
              <a:rPr lang="en-US" sz="2000" dirty="0">
                <a:effectLst/>
              </a:rPr>
              <a:t> LCSW</a:t>
            </a:r>
          </a:p>
          <a:p>
            <a:pPr rtl="0">
              <a:lnSpc>
                <a:spcPct val="150000"/>
              </a:lnSpc>
            </a:pPr>
            <a:r>
              <a:rPr lang="en-US" sz="2000" dirty="0">
                <a:effectLst/>
              </a:rPr>
              <a:t>Carly </a:t>
            </a:r>
            <a:r>
              <a:rPr lang="en-US" sz="2000" dirty="0" err="1">
                <a:effectLst/>
              </a:rPr>
              <a:t>Kantner</a:t>
            </a:r>
            <a:r>
              <a:rPr lang="en-US" sz="2000" dirty="0">
                <a:effectLst/>
              </a:rPr>
              <a:t> LCSW</a:t>
            </a:r>
          </a:p>
          <a:p>
            <a:pPr rtl="0">
              <a:lnSpc>
                <a:spcPct val="150000"/>
              </a:lnSpc>
            </a:pPr>
            <a:endParaRPr lang="en-US" sz="2000" dirty="0">
              <a:effectLst/>
            </a:endParaRPr>
          </a:p>
        </p:txBody>
      </p:sp>
    </p:spTree>
    <p:extLst>
      <p:ext uri="{BB962C8B-B14F-4D97-AF65-F5344CB8AC3E}">
        <p14:creationId xmlns:p14="http://schemas.microsoft.com/office/powerpoint/2010/main" val="1543045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title"/>
          </p:nvPr>
        </p:nvSpPr>
        <p:spPr>
          <a:xfrm>
            <a:off x="709612" y="324873"/>
            <a:ext cx="10772775" cy="1031316"/>
          </a:xfrm>
        </p:spPr>
        <p:txBody>
          <a:bodyPr>
            <a:normAutofit/>
          </a:bodyPr>
          <a:lstStyle/>
          <a:p>
            <a:r>
              <a:rPr lang="en-US" sz="4400" dirty="0"/>
              <a:t>Contact Information</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p:txBody>
          <a:bodyPr/>
          <a:lstStyle/>
          <a:p>
            <a:fld id="{A49DFD55-3C28-40EF-9E31-A92D2E4017FF}" type="slidenum">
              <a:rPr lang="en-US" smtClean="0"/>
              <a:pPr/>
              <a:t>18</a:t>
            </a:fld>
            <a:endParaRPr lang="en-US" dirty="0"/>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4294967295"/>
          </p:nvPr>
        </p:nvSpPr>
        <p:spPr>
          <a:xfrm>
            <a:off x="567064" y="1245870"/>
            <a:ext cx="10772774" cy="5166577"/>
          </a:xfrm>
        </p:spPr>
        <p:txBody>
          <a:bodyPr>
            <a:normAutofit/>
          </a:bodyPr>
          <a:lstStyle/>
          <a:p>
            <a:r>
              <a:rPr lang="en-US" sz="2000" b="1" dirty="0"/>
              <a:t>Alyssa Falleni, PharmD</a:t>
            </a:r>
          </a:p>
          <a:p>
            <a:pPr>
              <a:lnSpc>
                <a:spcPct val="100000"/>
              </a:lnSpc>
              <a:spcBef>
                <a:spcPts val="0"/>
              </a:spcBef>
            </a:pPr>
            <a:r>
              <a:rPr lang="en-US" sz="2000" dirty="0"/>
              <a:t>VA Health Professions, Education, Evaluation, and Research (HPEER) Fellow</a:t>
            </a:r>
          </a:p>
          <a:p>
            <a:pPr>
              <a:lnSpc>
                <a:spcPct val="100000"/>
              </a:lnSpc>
              <a:spcBef>
                <a:spcPts val="0"/>
              </a:spcBef>
            </a:pPr>
            <a:r>
              <a:rPr lang="en-US" sz="2000" dirty="0"/>
              <a:t>VA CT Healthcare System</a:t>
            </a:r>
          </a:p>
          <a:p>
            <a:pPr>
              <a:lnSpc>
                <a:spcPct val="100000"/>
              </a:lnSpc>
              <a:spcBef>
                <a:spcPts val="0"/>
              </a:spcBef>
            </a:pPr>
            <a:r>
              <a:rPr lang="en-US" sz="2000" dirty="0"/>
              <a:t>Yale School of Medicine, Department of Psychiatry </a:t>
            </a:r>
          </a:p>
          <a:p>
            <a:pPr>
              <a:lnSpc>
                <a:spcPct val="100000"/>
              </a:lnSpc>
              <a:spcBef>
                <a:spcPts val="0"/>
              </a:spcBef>
            </a:pPr>
            <a:r>
              <a:rPr lang="en-US" sz="2000" dirty="0">
                <a:hlinkClick r:id="rId2"/>
              </a:rPr>
              <a:t>Alyssa.falleni@va.gov</a:t>
            </a:r>
            <a:endParaRPr lang="en-US" sz="2000" dirty="0"/>
          </a:p>
          <a:p>
            <a:endParaRPr lang="en-US" sz="2000" dirty="0"/>
          </a:p>
          <a:p>
            <a:r>
              <a:rPr lang="en-US" sz="2000" b="1" dirty="0"/>
              <a:t>Cynthia </a:t>
            </a:r>
            <a:r>
              <a:rPr lang="en-US" sz="2000" b="1" dirty="0" err="1"/>
              <a:t>Frary</a:t>
            </a:r>
            <a:r>
              <a:rPr lang="en-US" sz="2000" b="1" dirty="0"/>
              <a:t> Mcnamara, MD, FACP</a:t>
            </a:r>
          </a:p>
          <a:p>
            <a:pPr>
              <a:spcBef>
                <a:spcPts val="0"/>
              </a:spcBef>
            </a:pPr>
            <a:r>
              <a:rPr lang="en-US" sz="2000" dirty="0"/>
              <a:t>Internist, Primary Care, VA CT Healthcare System</a:t>
            </a:r>
          </a:p>
          <a:p>
            <a:pPr>
              <a:spcBef>
                <a:spcPts val="0"/>
              </a:spcBef>
            </a:pPr>
            <a:r>
              <a:rPr lang="en-US" sz="2000" dirty="0"/>
              <a:t>Associate Program Director, Traditional Internal Medicine Residency</a:t>
            </a:r>
          </a:p>
          <a:p>
            <a:pPr>
              <a:spcBef>
                <a:spcPts val="0"/>
              </a:spcBef>
            </a:pPr>
            <a:r>
              <a:rPr lang="en-US" sz="2000" dirty="0"/>
              <a:t>Assistant Professor of Medicine, Yale School of Medicine</a:t>
            </a:r>
          </a:p>
          <a:p>
            <a:endParaRPr lang="en-US" sz="2000" dirty="0"/>
          </a:p>
          <a:p>
            <a:r>
              <a:rPr lang="en-US" sz="2000" b="1" dirty="0"/>
              <a:t>Amy J. Kennedy, MD, MS, AAHIVS</a:t>
            </a:r>
          </a:p>
          <a:p>
            <a:pPr>
              <a:spcBef>
                <a:spcPts val="0"/>
              </a:spcBef>
            </a:pPr>
            <a:r>
              <a:rPr lang="en-US" sz="2000" b="0" dirty="0"/>
              <a:t>Assistant Professor of Medicine</a:t>
            </a:r>
          </a:p>
          <a:p>
            <a:pPr>
              <a:spcBef>
                <a:spcPts val="0"/>
              </a:spcBef>
            </a:pPr>
            <a:r>
              <a:rPr lang="en-US" sz="2000" b="0" dirty="0"/>
              <a:t>University of Washington School of Medicine</a:t>
            </a:r>
          </a:p>
          <a:p>
            <a:pPr>
              <a:spcBef>
                <a:spcPts val="0"/>
              </a:spcBef>
            </a:pPr>
            <a:r>
              <a:rPr lang="en-US" sz="2000" b="0" dirty="0"/>
              <a:t>VA Puget Sound Healthcare System</a:t>
            </a:r>
          </a:p>
          <a:p>
            <a:endParaRPr lang="en-US" sz="2000" dirty="0"/>
          </a:p>
        </p:txBody>
      </p:sp>
    </p:spTree>
    <p:extLst>
      <p:ext uri="{BB962C8B-B14F-4D97-AF65-F5344CB8AC3E}">
        <p14:creationId xmlns:p14="http://schemas.microsoft.com/office/powerpoint/2010/main" val="1969787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50EBAE0B-DD72-4094-8934-3B46A9142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
            <a:extLst>
              <a:ext uri="{FF2B5EF4-FFF2-40B4-BE49-F238E27FC236}">
                <a16:creationId xmlns:a16="http://schemas.microsoft.com/office/drawing/2014/main" id="{EA143570-FB77-66FF-0CC2-CA134619C088}"/>
              </a:ext>
            </a:extLst>
          </p:cNvPr>
          <p:cNvSpPr>
            <a:spLocks noGrp="1" noChangeArrowheads="1"/>
          </p:cNvSpPr>
          <p:nvPr>
            <p:ph type="body" idx="1"/>
          </p:nvPr>
        </p:nvSpPr>
        <p:spPr bwMode="auto">
          <a:xfrm>
            <a:off x="1481899" y="2087592"/>
            <a:ext cx="9228201" cy="393773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R="0" lvl="0" algn="ctr" fontAlgn="base">
              <a:spcAft>
                <a:spcPct val="0"/>
              </a:spcAft>
              <a:buClrTx/>
              <a:buSzTx/>
              <a:tabLst/>
            </a:pPr>
            <a:r>
              <a:rPr kumimoji="0" lang="en-US" altLang="en-US" sz="2800" b="0" i="0" u="none" strike="noStrike" cap="none" normalizeH="0" baseline="0" dirty="0">
                <a:ln>
                  <a:noFill/>
                </a:ln>
                <a:solidFill>
                  <a:srgbClr val="FFFFFF"/>
                </a:solidFill>
                <a:effectLst/>
              </a:rPr>
              <a:t>Solicited feedback from an expert in medical education and updated the learning objectives and methods of assessment</a:t>
            </a:r>
          </a:p>
          <a:p>
            <a:pPr marL="514350" marR="0" lvl="0" indent="-514350" fontAlgn="base">
              <a:spcAft>
                <a:spcPct val="0"/>
              </a:spcAft>
              <a:buClrTx/>
              <a:buSzTx/>
              <a:buFont typeface="+mj-lt"/>
              <a:buAutoNum type="arabicPeriod"/>
              <a:tabLst/>
            </a:pPr>
            <a:r>
              <a:rPr lang="en-US" altLang="en-US" sz="2800" dirty="0">
                <a:solidFill>
                  <a:srgbClr val="FFFFFF"/>
                </a:solidFill>
              </a:rPr>
              <a:t>E</a:t>
            </a:r>
            <a:r>
              <a:rPr kumimoji="0" lang="en-US" altLang="en-US" sz="2800" b="0" i="0" u="none" strike="noStrike" cap="none" normalizeH="0" baseline="0" dirty="0">
                <a:ln>
                  <a:noFill/>
                </a:ln>
                <a:solidFill>
                  <a:srgbClr val="FFFFFF"/>
                </a:solidFill>
                <a:effectLst/>
              </a:rPr>
              <a:t>xamination of personal and systemic bias against SUD and its treatment</a:t>
            </a:r>
            <a:endParaRPr lang="en-US" altLang="en-US" sz="2800" dirty="0">
              <a:solidFill>
                <a:srgbClr val="FFFFFF"/>
              </a:solidFill>
            </a:endParaRPr>
          </a:p>
          <a:p>
            <a:pPr marL="514350" marR="0" lvl="0" indent="-514350" fontAlgn="base">
              <a:spcAft>
                <a:spcPct val="0"/>
              </a:spcAft>
              <a:buClrTx/>
              <a:buSzTx/>
              <a:buFont typeface="+mj-lt"/>
              <a:buAutoNum type="arabicPeriod"/>
              <a:tabLst/>
            </a:pPr>
            <a:r>
              <a:rPr lang="en-US" altLang="en-US" sz="2800" dirty="0">
                <a:solidFill>
                  <a:srgbClr val="FFFFFF"/>
                </a:solidFill>
              </a:rPr>
              <a:t>De</a:t>
            </a:r>
            <a:r>
              <a:rPr kumimoji="0" lang="en-US" altLang="en-US" sz="2800" b="0" i="0" u="none" strike="noStrike" cap="none" normalizeH="0" baseline="0" dirty="0">
                <a:ln>
                  <a:noFill/>
                </a:ln>
                <a:solidFill>
                  <a:srgbClr val="FFFFFF"/>
                </a:solidFill>
                <a:effectLst/>
              </a:rPr>
              <a:t>monstration of ability to use SUD screening tools</a:t>
            </a:r>
          </a:p>
          <a:p>
            <a:pPr marL="514350" marR="0" lvl="0" indent="-514350" fontAlgn="base">
              <a:spcAft>
                <a:spcPct val="0"/>
              </a:spcAft>
              <a:buClrTx/>
              <a:buSzTx/>
              <a:buFont typeface="+mj-lt"/>
              <a:buAutoNum type="arabicPeriod"/>
              <a:tabLst/>
            </a:pPr>
            <a:r>
              <a:rPr kumimoji="0" lang="en-US" altLang="en-US" sz="2800" b="0" i="0" u="none" strike="noStrike" cap="none" normalizeH="0" baseline="0" dirty="0">
                <a:ln>
                  <a:noFill/>
                </a:ln>
                <a:solidFill>
                  <a:srgbClr val="FFFFFF"/>
                </a:solidFill>
                <a:effectLst/>
              </a:rPr>
              <a:t>Apply harm reduction interventions</a:t>
            </a:r>
          </a:p>
          <a:p>
            <a:pPr marL="514350" marR="0" lvl="0" indent="-514350" fontAlgn="base">
              <a:spcAft>
                <a:spcPct val="0"/>
              </a:spcAft>
              <a:buClrTx/>
              <a:buSzTx/>
              <a:buFont typeface="+mj-lt"/>
              <a:buAutoNum type="arabicPeriod"/>
              <a:tabLst/>
            </a:pPr>
            <a:r>
              <a:rPr kumimoji="0" lang="en-US" altLang="en-US" sz="2800" b="0" i="0" u="none" strike="noStrike" cap="none" normalizeH="0" baseline="0" dirty="0">
                <a:ln>
                  <a:noFill/>
                </a:ln>
                <a:solidFill>
                  <a:srgbClr val="FFFFFF"/>
                </a:solidFill>
                <a:effectLst/>
              </a:rPr>
              <a:t>Develop a treatment plan</a:t>
            </a:r>
          </a:p>
        </p:txBody>
      </p:sp>
      <p:sp>
        <p:nvSpPr>
          <p:cNvPr id="2" name="Title 1">
            <a:extLst>
              <a:ext uri="{FF2B5EF4-FFF2-40B4-BE49-F238E27FC236}">
                <a16:creationId xmlns:a16="http://schemas.microsoft.com/office/drawing/2014/main" id="{F6E8C55E-0F6F-DCA4-956F-26358D09D263}"/>
              </a:ext>
            </a:extLst>
          </p:cNvPr>
          <p:cNvSpPr>
            <a:spLocks noGrp="1"/>
          </p:cNvSpPr>
          <p:nvPr>
            <p:ph type="title"/>
          </p:nvPr>
        </p:nvSpPr>
        <p:spPr>
          <a:xfrm>
            <a:off x="704850" y="770467"/>
            <a:ext cx="10782300" cy="1317125"/>
          </a:xfrm>
        </p:spPr>
        <p:txBody>
          <a:bodyPr vert="horz" lIns="91440" tIns="45720" rIns="91440" bIns="45720" rtlCol="0" anchor="b">
            <a:normAutofit/>
          </a:bodyPr>
          <a:lstStyle/>
          <a:p>
            <a:pPr algn="ctr"/>
            <a:r>
              <a:rPr lang="en-US" sz="6600" dirty="0">
                <a:solidFill>
                  <a:srgbClr val="FFFFFF"/>
                </a:solidFill>
              </a:rPr>
              <a:t>Next Steps</a:t>
            </a:r>
          </a:p>
        </p:txBody>
      </p:sp>
    </p:spTree>
    <p:extLst>
      <p:ext uri="{BB962C8B-B14F-4D97-AF65-F5344CB8AC3E}">
        <p14:creationId xmlns:p14="http://schemas.microsoft.com/office/powerpoint/2010/main" val="3242890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23CB-72E5-6DA5-B31F-D72DD37DD77D}"/>
              </a:ext>
            </a:extLst>
          </p:cNvPr>
          <p:cNvSpPr>
            <a:spLocks noGrp="1"/>
          </p:cNvSpPr>
          <p:nvPr>
            <p:ph type="title"/>
          </p:nvPr>
        </p:nvSpPr>
        <p:spPr/>
        <p:txBody>
          <a:bodyPr/>
          <a:lstStyle/>
          <a:p>
            <a:r>
              <a:rPr lang="en-US" dirty="0"/>
              <a:t>Disclosure Information</a:t>
            </a:r>
          </a:p>
        </p:txBody>
      </p:sp>
      <p:sp>
        <p:nvSpPr>
          <p:cNvPr id="3" name="Content Placeholder 2">
            <a:extLst>
              <a:ext uri="{FF2B5EF4-FFF2-40B4-BE49-F238E27FC236}">
                <a16:creationId xmlns:a16="http://schemas.microsoft.com/office/drawing/2014/main" id="{49EBB6AA-B77D-6E97-9A39-CE80C48E372C}"/>
              </a:ext>
            </a:extLst>
          </p:cNvPr>
          <p:cNvSpPr>
            <a:spLocks noGrp="1"/>
          </p:cNvSpPr>
          <p:nvPr>
            <p:ph idx="1"/>
          </p:nvPr>
        </p:nvSpPr>
        <p:spPr/>
        <p:txBody>
          <a:bodyPr>
            <a:normAutofit/>
          </a:bodyPr>
          <a:lstStyle/>
          <a:p>
            <a:r>
              <a:rPr lang="en-US" sz="3200" dirty="0"/>
              <a:t>The presenters have no conflicts of interest to disclose. </a:t>
            </a:r>
          </a:p>
        </p:txBody>
      </p:sp>
    </p:spTree>
    <p:extLst>
      <p:ext uri="{BB962C8B-B14F-4D97-AF65-F5344CB8AC3E}">
        <p14:creationId xmlns:p14="http://schemas.microsoft.com/office/powerpoint/2010/main" val="74610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F4E8-E526-4235-7B96-A4AC81650854}"/>
              </a:ext>
            </a:extLst>
          </p:cNvPr>
          <p:cNvSpPr>
            <a:spLocks noGrp="1"/>
          </p:cNvSpPr>
          <p:nvPr>
            <p:ph type="title"/>
          </p:nvPr>
        </p:nvSpPr>
        <p:spPr/>
        <p:txBody>
          <a:bodyPr/>
          <a:lstStyle/>
          <a:p>
            <a:r>
              <a:rPr lang="en-US" dirty="0"/>
              <a:t>Two new changes for assessment</a:t>
            </a:r>
          </a:p>
        </p:txBody>
      </p:sp>
      <p:sp>
        <p:nvSpPr>
          <p:cNvPr id="3" name="Content Placeholder 2">
            <a:extLst>
              <a:ext uri="{FF2B5EF4-FFF2-40B4-BE49-F238E27FC236}">
                <a16:creationId xmlns:a16="http://schemas.microsoft.com/office/drawing/2014/main" id="{AA489ABA-1D08-6B65-03CC-338F47F880F3}"/>
              </a:ext>
            </a:extLst>
          </p:cNvPr>
          <p:cNvSpPr>
            <a:spLocks noGrp="1"/>
          </p:cNvSpPr>
          <p:nvPr>
            <p:ph idx="1"/>
          </p:nvPr>
        </p:nvSpPr>
        <p:spPr/>
        <p:txBody>
          <a:bodyPr/>
          <a:lstStyle/>
          <a:p>
            <a:r>
              <a:rPr lang="en-US" dirty="0"/>
              <a:t>New control group </a:t>
            </a:r>
          </a:p>
          <a:p>
            <a:endParaRPr lang="en-US" dirty="0"/>
          </a:p>
          <a:p>
            <a:r>
              <a:rPr lang="en-US" dirty="0"/>
              <a:t>Pre-assessment includes now REDUCE-HARM and SAAPQ (both validated for SUD contexts)</a:t>
            </a:r>
          </a:p>
        </p:txBody>
      </p:sp>
    </p:spTree>
    <p:extLst>
      <p:ext uri="{BB962C8B-B14F-4D97-AF65-F5344CB8AC3E}">
        <p14:creationId xmlns:p14="http://schemas.microsoft.com/office/powerpoint/2010/main" val="172036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23CB-72E5-6DA5-B31F-D72DD37DD77D}"/>
              </a:ext>
            </a:extLst>
          </p:cNvPr>
          <p:cNvSpPr>
            <a:spLocks noGrp="1"/>
          </p:cNvSpPr>
          <p:nvPr>
            <p:ph type="title"/>
          </p:nvPr>
        </p:nvSpPr>
        <p:spPr>
          <a:xfrm>
            <a:off x="657224" y="-40111"/>
            <a:ext cx="10772775" cy="1658198"/>
          </a:xfrm>
        </p:spPr>
        <p:txBody>
          <a:bodyPr/>
          <a:lstStyle/>
          <a:p>
            <a:r>
              <a:rPr lang="en-US" dirty="0"/>
              <a:t>DEI Acknowledgement</a:t>
            </a:r>
          </a:p>
        </p:txBody>
      </p:sp>
      <p:sp>
        <p:nvSpPr>
          <p:cNvPr id="3" name="Content Placeholder 2">
            <a:extLst>
              <a:ext uri="{FF2B5EF4-FFF2-40B4-BE49-F238E27FC236}">
                <a16:creationId xmlns:a16="http://schemas.microsoft.com/office/drawing/2014/main" id="{49EBB6AA-B77D-6E97-9A39-CE80C48E372C}"/>
              </a:ext>
            </a:extLst>
          </p:cNvPr>
          <p:cNvSpPr>
            <a:spLocks noGrp="1"/>
          </p:cNvSpPr>
          <p:nvPr>
            <p:ph idx="1"/>
          </p:nvPr>
        </p:nvSpPr>
        <p:spPr>
          <a:xfrm>
            <a:off x="676656" y="1307146"/>
            <a:ext cx="10753725" cy="3766185"/>
          </a:xfrm>
        </p:spPr>
        <p:txBody>
          <a:bodyPr>
            <a:normAutofit fontScale="92500" lnSpcReduction="10000"/>
          </a:bodyPr>
          <a:lstStyle/>
          <a:p>
            <a:pPr marL="0" marR="0" indent="0">
              <a:buNone/>
            </a:pPr>
            <a:r>
              <a:rPr lang="en-US" sz="3200" dirty="0">
                <a:solidFill>
                  <a:srgbClr val="000000"/>
                </a:solidFill>
                <a:effectLst/>
                <a:ea typeface="Calibri" panose="020F0502020204030204" pitchFamily="34" charset="0"/>
                <a:cs typeface="Calibri" panose="020F0502020204030204" pitchFamily="34" charset="0"/>
              </a:rPr>
              <a:t>AMERSA is committed to diversity, equity, and inclusion (DEI) in all  activities as we acknowledge that racism and other systemic forms of oppression ​result in inequities in care. </a:t>
            </a:r>
          </a:p>
          <a:p>
            <a:pPr marL="0" marR="0" indent="0">
              <a:buNone/>
            </a:pPr>
            <a:r>
              <a:rPr lang="en-US" sz="3200" dirty="0">
                <a:solidFill>
                  <a:srgbClr val="000000"/>
                </a:solidFill>
                <a:ea typeface="Calibri" panose="020F0502020204030204" pitchFamily="34" charset="0"/>
                <a:cs typeface="Calibri" panose="020F0502020204030204" pitchFamily="34" charset="0"/>
              </a:rPr>
              <a:t>I</a:t>
            </a:r>
            <a:r>
              <a:rPr lang="en-US" sz="3200" dirty="0">
                <a:solidFill>
                  <a:srgbClr val="000000"/>
                </a:solidFill>
                <a:effectLst/>
                <a:ea typeface="Calibri" panose="020F0502020204030204" pitchFamily="34" charset="0"/>
                <a:cs typeface="Calibri" panose="020F0502020204030204" pitchFamily="34" charset="0"/>
              </a:rPr>
              <a:t>t is important to actively foster a diverse workforce that reflects the individuals that we care for and together eliminate inequities. </a:t>
            </a:r>
          </a:p>
          <a:p>
            <a:pPr marL="0" indent="0">
              <a:buNone/>
            </a:pPr>
            <a:r>
              <a:rPr lang="en-US" sz="3200" dirty="0">
                <a:solidFill>
                  <a:schemeClr val="tx1"/>
                </a:solidFill>
              </a:rPr>
              <a:t>This presentation offers a limited perspective of how systemic, social, and economic factors impact health and resident learning. We recognize that racism as a social construct, not race, creates and perpetuates health disparities.</a:t>
            </a:r>
          </a:p>
          <a:p>
            <a:pPr marL="0" marR="0" indent="0">
              <a:buNone/>
            </a:pPr>
            <a:endParaRPr lang="en-US" sz="3200" dirty="0">
              <a:effectLst/>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C0C06D26-748A-963C-C2A0-233D12593486}"/>
              </a:ext>
            </a:extLst>
          </p:cNvPr>
          <p:cNvPicPr>
            <a:picLocks noChangeAspect="1"/>
          </p:cNvPicPr>
          <p:nvPr/>
        </p:nvPicPr>
        <p:blipFill rotWithShape="1">
          <a:blip r:embed="rId3"/>
          <a:srcRect l="25312" t="31971" r="63063" b="47667"/>
          <a:stretch/>
        </p:blipFill>
        <p:spPr>
          <a:xfrm>
            <a:off x="190673" y="5342401"/>
            <a:ext cx="1417320" cy="1396427"/>
          </a:xfrm>
          <a:prstGeom prst="rect">
            <a:avLst/>
          </a:prstGeom>
        </p:spPr>
      </p:pic>
      <p:sp>
        <p:nvSpPr>
          <p:cNvPr id="5" name="Text Placeholder 4">
            <a:extLst>
              <a:ext uri="{FF2B5EF4-FFF2-40B4-BE49-F238E27FC236}">
                <a16:creationId xmlns:a16="http://schemas.microsoft.com/office/drawing/2014/main" id="{79EF5860-5B96-3D02-D708-7CC4BBE15CD7}"/>
              </a:ext>
            </a:extLst>
          </p:cNvPr>
          <p:cNvSpPr txBox="1">
            <a:spLocks/>
          </p:cNvSpPr>
          <p:nvPr/>
        </p:nvSpPr>
        <p:spPr>
          <a:xfrm>
            <a:off x="1607993" y="5902174"/>
            <a:ext cx="10152207" cy="467062"/>
          </a:xfrm>
          <a:prstGeom prst="rect">
            <a:avLst/>
          </a:prstGeom>
        </p:spPr>
        <p:txBody>
          <a:bodyPr vert="horz" anchor="ctr"/>
          <a:lstStyle>
            <a:lvl1pPr marL="0" indent="0" algn="l" defTabSz="914400" rtl="0" eaLnBrk="1" latinLnBrk="0" hangingPunct="1">
              <a:spcBef>
                <a:spcPts val="0"/>
              </a:spcBef>
              <a:buFont typeface="Arial" pitchFamily="34" charset="0"/>
              <a:buNone/>
              <a:defRPr sz="1400" b="1" kern="1200" baseline="0">
                <a:solidFill>
                  <a:srgbClr val="285078"/>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a:t>To Learn More: </a:t>
            </a:r>
          </a:p>
          <a:p>
            <a:pPr fontAlgn="auto">
              <a:spcAft>
                <a:spcPts val="0"/>
              </a:spcAft>
            </a:pPr>
            <a:r>
              <a:rPr lang="en-US" sz="2000" dirty="0"/>
              <a:t>https://www.cdc.gov/minorityhealth/racism-disparities</a:t>
            </a:r>
          </a:p>
        </p:txBody>
      </p:sp>
    </p:spTree>
    <p:extLst>
      <p:ext uri="{BB962C8B-B14F-4D97-AF65-F5344CB8AC3E}">
        <p14:creationId xmlns:p14="http://schemas.microsoft.com/office/powerpoint/2010/main" val="46666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6" name="Diagram 25">
            <a:extLst>
              <a:ext uri="{FF2B5EF4-FFF2-40B4-BE49-F238E27FC236}">
                <a16:creationId xmlns:a16="http://schemas.microsoft.com/office/drawing/2014/main" id="{D5E49BC2-7972-B417-0AE0-6F00A9C47E1A}"/>
              </a:ext>
            </a:extLst>
          </p:cNvPr>
          <p:cNvGraphicFramePr/>
          <p:nvPr>
            <p:extLst>
              <p:ext uri="{D42A27DB-BD31-4B8C-83A1-F6EECF244321}">
                <p14:modId xmlns:p14="http://schemas.microsoft.com/office/powerpoint/2010/main" val="1947184936"/>
              </p:ext>
            </p:extLst>
          </p:nvPr>
        </p:nvGraphicFramePr>
        <p:xfrm>
          <a:off x="314317" y="1257300"/>
          <a:ext cx="11144249" cy="5129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853440" y="-54814"/>
            <a:ext cx="9567967" cy="1658198"/>
          </a:xfrm>
        </p:spPr>
        <p:txBody>
          <a:bodyPr vert="horz" lIns="91440" tIns="45720" rIns="91440" bIns="45720" rtlCol="0" anchor="ctr">
            <a:normAutofit/>
          </a:bodyPr>
          <a:lstStyle/>
          <a:p>
            <a:pPr algn="l"/>
            <a:r>
              <a:rPr lang="en-US" sz="4200" spc="-120" dirty="0">
                <a:solidFill>
                  <a:schemeClr val="accent1"/>
                </a:solidFill>
              </a:rPr>
              <a:t>Kern’s Six Steps of Curricular Development</a:t>
            </a:r>
          </a:p>
        </p:txBody>
      </p:sp>
      <p:sp>
        <p:nvSpPr>
          <p:cNvPr id="4" name="TextBox 3">
            <a:extLst>
              <a:ext uri="{FF2B5EF4-FFF2-40B4-BE49-F238E27FC236}">
                <a16:creationId xmlns:a16="http://schemas.microsoft.com/office/drawing/2014/main" id="{128EAA1F-EECD-1F40-73CC-878A394FC70E}"/>
              </a:ext>
            </a:extLst>
          </p:cNvPr>
          <p:cNvSpPr txBox="1"/>
          <p:nvPr/>
        </p:nvSpPr>
        <p:spPr>
          <a:xfrm>
            <a:off x="314317" y="6488668"/>
            <a:ext cx="6112042" cy="369332"/>
          </a:xfrm>
          <a:prstGeom prst="rect">
            <a:avLst/>
          </a:prstGeom>
          <a:noFill/>
        </p:spPr>
        <p:txBody>
          <a:bodyPr wrap="square">
            <a:spAutoFit/>
          </a:bodyPr>
          <a:lstStyle/>
          <a:p>
            <a:r>
              <a:rPr lang="en-US" dirty="0">
                <a:hlinkClick r:id="rId8"/>
              </a:rPr>
              <a:t>Curriculum Development: Kern’s 6-step (</a:t>
            </a:r>
            <a:r>
              <a:rPr lang="en-US" dirty="0" err="1">
                <a:hlinkClick r:id="rId8"/>
              </a:rPr>
              <a:t>home.blog</a:t>
            </a:r>
            <a:r>
              <a:rPr lang="en-US" dirty="0">
                <a:hlinkClick r:id="rId8"/>
              </a:rPr>
              <a:t>)</a:t>
            </a:r>
            <a:endParaRPr lang="en-US" dirty="0"/>
          </a:p>
        </p:txBody>
      </p:sp>
    </p:spTree>
    <p:extLst>
      <p:ext uri="{BB962C8B-B14F-4D97-AF65-F5344CB8AC3E}">
        <p14:creationId xmlns:p14="http://schemas.microsoft.com/office/powerpoint/2010/main" val="261930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C35D-0B1E-0B52-BECB-D70CACEFB252}"/>
              </a:ext>
            </a:extLst>
          </p:cNvPr>
          <p:cNvSpPr>
            <a:spLocks noGrp="1"/>
          </p:cNvSpPr>
          <p:nvPr>
            <p:ph type="title"/>
          </p:nvPr>
        </p:nvSpPr>
        <p:spPr>
          <a:xfrm>
            <a:off x="657224" y="499533"/>
            <a:ext cx="10772775" cy="979914"/>
          </a:xfrm>
        </p:spPr>
        <p:txBody>
          <a:bodyPr/>
          <a:lstStyle/>
          <a:p>
            <a:r>
              <a:rPr lang="en-US" dirty="0"/>
              <a:t>Background </a:t>
            </a:r>
          </a:p>
        </p:txBody>
      </p:sp>
      <p:graphicFrame>
        <p:nvGraphicFramePr>
          <p:cNvPr id="4" name="Content Placeholder 3">
            <a:extLst>
              <a:ext uri="{FF2B5EF4-FFF2-40B4-BE49-F238E27FC236}">
                <a16:creationId xmlns:a16="http://schemas.microsoft.com/office/drawing/2014/main" id="{AD2E1FF1-8A23-D6F7-C078-026CB46A3D91}"/>
              </a:ext>
            </a:extLst>
          </p:cNvPr>
          <p:cNvGraphicFramePr>
            <a:graphicFrameLocks noGrp="1"/>
          </p:cNvGraphicFramePr>
          <p:nvPr>
            <p:ph idx="1"/>
            <p:extLst>
              <p:ext uri="{D42A27DB-BD31-4B8C-83A1-F6EECF244321}">
                <p14:modId xmlns:p14="http://schemas.microsoft.com/office/powerpoint/2010/main" val="3599320354"/>
              </p:ext>
            </p:extLst>
          </p:nvPr>
        </p:nvGraphicFramePr>
        <p:xfrm>
          <a:off x="553453" y="914403"/>
          <a:ext cx="11273589" cy="4391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1A517B0B-357A-9520-2F0D-040CBF73B563}"/>
              </a:ext>
            </a:extLst>
          </p:cNvPr>
          <p:cNvSpPr txBox="1"/>
          <p:nvPr/>
        </p:nvSpPr>
        <p:spPr>
          <a:xfrm>
            <a:off x="9038725" y="4651475"/>
            <a:ext cx="2788317" cy="646331"/>
          </a:xfrm>
          <a:prstGeom prst="rect">
            <a:avLst/>
          </a:prstGeom>
          <a:noFill/>
        </p:spPr>
        <p:txBody>
          <a:bodyPr wrap="square">
            <a:spAutoFit/>
          </a:bodyPr>
          <a:lstStyle/>
          <a:p>
            <a:pPr lvl="0"/>
            <a:r>
              <a:rPr lang="en-US" sz="1800" b="0" dirty="0"/>
              <a:t>*Accreditation Council for Graduate Medical Education </a:t>
            </a:r>
            <a:endParaRPr lang="en-US" dirty="0"/>
          </a:p>
        </p:txBody>
      </p:sp>
      <p:sp>
        <p:nvSpPr>
          <p:cNvPr id="5" name="TextBox 4">
            <a:extLst>
              <a:ext uri="{FF2B5EF4-FFF2-40B4-BE49-F238E27FC236}">
                <a16:creationId xmlns:a16="http://schemas.microsoft.com/office/drawing/2014/main" id="{E0F3E9F8-CD81-D57C-DA7F-04C483A448D5}"/>
              </a:ext>
            </a:extLst>
          </p:cNvPr>
          <p:cNvSpPr txBox="1"/>
          <p:nvPr/>
        </p:nvSpPr>
        <p:spPr>
          <a:xfrm>
            <a:off x="114300" y="5936013"/>
            <a:ext cx="11712742" cy="1080424"/>
          </a:xfrm>
          <a:prstGeom prst="rect">
            <a:avLst/>
          </a:prstGeom>
          <a:noFill/>
        </p:spPr>
        <p:txBody>
          <a:bodyPr wrap="square">
            <a:spAutoFit/>
          </a:bodyPr>
          <a:lstStyle/>
          <a:p>
            <a:pPr marL="171450" marR="0" lvl="0" indent="-171450" fontAlgn="ctr">
              <a:lnSpc>
                <a:spcPct val="107000"/>
              </a:lnSpc>
              <a:spcBef>
                <a:spcPts val="0"/>
              </a:spcBef>
              <a:spcAft>
                <a:spcPts val="0"/>
              </a:spcAft>
              <a:buFont typeface="Arial" panose="020B0604020202020204" pitchFamily="34" charset="0"/>
              <a:buChar char="•"/>
              <a:tabLst>
                <a:tab pos="457200" algn="l"/>
              </a:tabLst>
            </a:pPr>
            <a:r>
              <a:rPr lang="en-US" sz="1200" dirty="0">
                <a:solidFill>
                  <a:srgbClr val="232323"/>
                </a:solidFill>
                <a:effectLst/>
                <a:latin typeface="Calibri" panose="020F0502020204030204" pitchFamily="34" charset="0"/>
                <a:ea typeface="Calibri" panose="020F0502020204030204" pitchFamily="34" charset="0"/>
                <a:cs typeface="Calibri" panose="020F0502020204030204" pitchFamily="34" charset="0"/>
              </a:rPr>
              <a:t>Substance Abuse and Mental Health Services Administration. Key substance use and mental health indicators in the United States: Results from the 2020 National Survey on Drug Use and Health. HHS Publication No. PEP21-07-0, Center for Behavioral Health Statistics and Quality, Substance Abuse and Mental Health Services Administration; Department of Health and Human Services, Rockville, MD 2021.</a:t>
            </a:r>
            <a:endParaRPr lang="en-US" sz="1200" dirty="0">
              <a:solidFill>
                <a:srgbClr val="232323"/>
              </a:solidFill>
              <a:latin typeface="Calibri" panose="020F0502020204030204" pitchFamily="34" charset="0"/>
              <a:ea typeface="Calibri" panose="020F0502020204030204" pitchFamily="34" charset="0"/>
              <a:cs typeface="Calibri" panose="020F0502020204030204" pitchFamily="34" charset="0"/>
            </a:endParaRPr>
          </a:p>
          <a:p>
            <a:pPr marL="171450" indent="-171450" fontAlgn="ctr">
              <a:lnSpc>
                <a:spcPct val="107000"/>
              </a:lnSpc>
              <a:buFont typeface="Arial" panose="020B0604020202020204" pitchFamily="34" charset="0"/>
              <a:buChar char="•"/>
              <a:tabLst>
                <a:tab pos="457200" algn="l"/>
              </a:tabLs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ACGME Program Requirements for Graduate Medical Education in Internal Medicine; ACGME-approved major revision: February 7, 2021; effective July 1, 2022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fontAlgn="ctr">
              <a:lnSpc>
                <a:spcPct val="107000"/>
              </a:lnSpc>
              <a:spcBef>
                <a:spcPts val="0"/>
              </a:spcBef>
              <a:spcAft>
                <a:spcPts val="0"/>
              </a:spcAft>
              <a:buFont typeface="Arial" panose="020B0604020202020204" pitchFamily="34" charset="0"/>
              <a:buChar char="•"/>
              <a:tabLst>
                <a:tab pos="45720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9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7848-59AA-404D-D65B-02AC0647F3C8}"/>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CB8FFBAE-76F0-6C0A-AA7A-AD51803C4BBB}"/>
              </a:ext>
            </a:extLst>
          </p:cNvPr>
          <p:cNvSpPr>
            <a:spLocks noGrp="1"/>
          </p:cNvSpPr>
          <p:nvPr>
            <p:ph idx="1"/>
          </p:nvPr>
        </p:nvSpPr>
        <p:spPr/>
        <p:txBody>
          <a:bodyPr>
            <a:normAutofit/>
          </a:bodyPr>
          <a:lstStyle/>
          <a:p>
            <a:pPr>
              <a:buFont typeface="Arial" panose="020B0604020202020204" pitchFamily="34" charset="0"/>
              <a:buChar char="•"/>
            </a:pPr>
            <a:r>
              <a:rPr lang="en-US"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Design and implement an </a:t>
            </a:r>
            <a:r>
              <a:rPr lang="en-US" sz="3200" dirty="0">
                <a:solidFill>
                  <a:schemeClr val="tx1"/>
                </a:solidFill>
                <a:latin typeface="Calibri" panose="020F0502020204030204" pitchFamily="34" charset="0"/>
                <a:ea typeface="Times New Roman" panose="02020603050405020304" pitchFamily="18" charset="0"/>
                <a:cs typeface="Calibri" panose="020F0502020204030204" pitchFamily="34" charset="0"/>
              </a:rPr>
              <a:t>ambulatory</a:t>
            </a:r>
            <a:r>
              <a:rPr lang="en-US"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AM curriculum for IM residents </a:t>
            </a:r>
          </a:p>
          <a:p>
            <a:pPr>
              <a:buFont typeface="Arial" panose="020B0604020202020204" pitchFamily="34" charset="0"/>
              <a:buChar char="•"/>
            </a:pPr>
            <a:endPar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Determined to be quality improvement, not research as curriculum evolved based on identified educational needs of the IM residents  </a:t>
            </a:r>
            <a:endParaRPr lang="en-US"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endParaRPr lang="en-US" sz="3200" dirty="0"/>
          </a:p>
        </p:txBody>
      </p:sp>
    </p:spTree>
    <p:extLst>
      <p:ext uri="{BB962C8B-B14F-4D97-AF65-F5344CB8AC3E}">
        <p14:creationId xmlns:p14="http://schemas.microsoft.com/office/powerpoint/2010/main" val="46248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2EE1-B0A1-9FCA-BD99-4FC0FE67F5D9}"/>
              </a:ext>
            </a:extLst>
          </p:cNvPr>
          <p:cNvSpPr>
            <a:spLocks noGrp="1"/>
          </p:cNvSpPr>
          <p:nvPr>
            <p:ph type="title"/>
          </p:nvPr>
        </p:nvSpPr>
        <p:spPr/>
        <p:txBody>
          <a:bodyPr/>
          <a:lstStyle/>
          <a:p>
            <a:r>
              <a:rPr lang="en-US" dirty="0"/>
              <a:t>Methods: Planning and Participants</a:t>
            </a:r>
          </a:p>
        </p:txBody>
      </p:sp>
      <p:sp>
        <p:nvSpPr>
          <p:cNvPr id="3" name="Content Placeholder 2">
            <a:extLst>
              <a:ext uri="{FF2B5EF4-FFF2-40B4-BE49-F238E27FC236}">
                <a16:creationId xmlns:a16="http://schemas.microsoft.com/office/drawing/2014/main" id="{9C036D9D-5DF7-E687-638D-72E9C56BD864}"/>
              </a:ext>
            </a:extLst>
          </p:cNvPr>
          <p:cNvSpPr>
            <a:spLocks noGrp="1"/>
          </p:cNvSpPr>
          <p:nvPr>
            <p:ph idx="1"/>
          </p:nvPr>
        </p:nvSpPr>
        <p:spPr>
          <a:xfrm>
            <a:off x="676656" y="2011680"/>
            <a:ext cx="11096244" cy="3766185"/>
          </a:xfrm>
        </p:spPr>
        <p:txBody>
          <a:bodyPr>
            <a:noAutofit/>
          </a:bodyPr>
          <a:lstStyle/>
          <a:p>
            <a:pPr>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Curriculum committee members: IM, AM, addiction psychiatry and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clinical pharmacy</a:t>
            </a:r>
            <a:endPar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dentified learning objectives based on </a:t>
            </a:r>
            <a:r>
              <a:rPr lang="en-US" dirty="0">
                <a:solidFill>
                  <a:srgbClr val="191919"/>
                </a:solidFill>
                <a:effectLst/>
                <a:latin typeface="Calibri" panose="020F0502020204030204" pitchFamily="34" charset="0"/>
                <a:ea typeface="Times New Roman" panose="02020603050405020304" pitchFamily="18" charset="0"/>
              </a:rPr>
              <a:t>Association for Multidisciplinary Education and Research in Substance Use and Addiction</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(AMERSA) competencies and ACGME requirements</a:t>
            </a:r>
          </a:p>
          <a:p>
            <a:pPr marL="971400" lvl="5" indent="0">
              <a:buNone/>
            </a:pPr>
            <a:r>
              <a:rPr lang="en-US" sz="2400" dirty="0">
                <a:solidFill>
                  <a:srgbClr val="000000"/>
                </a:solidFill>
                <a:effectLst/>
                <a:latin typeface="Calibri" panose="020F0502020204030204" pitchFamily="34" charset="0"/>
                <a:ea typeface="Calibri" panose="020F0502020204030204" pitchFamily="34" charset="0"/>
              </a:rPr>
              <a:t>1) Awareness of personal and systemic bias against SUD and its treatment</a:t>
            </a:r>
            <a:endParaRPr lang="en-US" sz="2400" dirty="0">
              <a:latin typeface="Calibri" panose="020F0502020204030204" pitchFamily="34" charset="0"/>
              <a:ea typeface="Calibri" panose="020F0502020204030204" pitchFamily="34" charset="0"/>
            </a:endParaRPr>
          </a:p>
          <a:p>
            <a:pPr marL="971400" lvl="5" indent="0">
              <a:buNone/>
            </a:pPr>
            <a:r>
              <a:rPr lang="en-US" sz="2400" dirty="0">
                <a:solidFill>
                  <a:srgbClr val="000000"/>
                </a:solidFill>
                <a:effectLst/>
                <a:latin typeface="Calibri" panose="020F0502020204030204" pitchFamily="34" charset="0"/>
                <a:ea typeface="Calibri" panose="020F0502020204030204" pitchFamily="34" charset="0"/>
              </a:rPr>
              <a:t>2) Comfort screening for and managing SUD</a:t>
            </a:r>
            <a:endParaRPr lang="en-US" sz="2400" dirty="0">
              <a:latin typeface="Calibri" panose="020F0502020204030204" pitchFamily="34" charset="0"/>
              <a:ea typeface="Calibri" panose="020F0502020204030204" pitchFamily="34" charset="0"/>
            </a:endParaRPr>
          </a:p>
          <a:p>
            <a:pPr marL="971400" lvl="5" indent="0">
              <a:buNone/>
            </a:pPr>
            <a:r>
              <a:rPr lang="en-US" sz="2400" dirty="0">
                <a:solidFill>
                  <a:srgbClr val="000000"/>
                </a:solidFill>
                <a:effectLst/>
                <a:latin typeface="Calibri" panose="020F0502020204030204" pitchFamily="34" charset="0"/>
                <a:ea typeface="Calibri" panose="020F0502020204030204" pitchFamily="34" charset="0"/>
              </a:rPr>
              <a:t>3) Awareness of SUD resources for treatment and advocacy</a:t>
            </a: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Data collection:</a:t>
            </a:r>
          </a:p>
          <a:p>
            <a:pPr marL="0" lvl="4" indent="0">
              <a:buNone/>
            </a:pPr>
            <a:r>
              <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Pre- and post-surveys: </a:t>
            </a:r>
            <a:r>
              <a:rPr lang="en-US" sz="2400" dirty="0">
                <a:latin typeface="Calibri" panose="020F0502020204030204" pitchFamily="34" charset="0"/>
                <a:ea typeface="Calibri" panose="020F0502020204030204" pitchFamily="34" charset="0"/>
                <a:cs typeface="Times New Roman" panose="02020603050405020304" pitchFamily="18" charset="0"/>
              </a:rPr>
              <a:t>modified Opening Minds Scale for Health Care Providers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lvl="4" indent="0">
              <a:buNone/>
            </a:pPr>
            <a:r>
              <a:rPr lang="en-US" sz="2400" dirty="0">
                <a:latin typeface="Calibri" panose="020F0502020204030204" pitchFamily="34" charset="0"/>
                <a:ea typeface="Calibri" panose="020F0502020204030204" pitchFamily="34" charset="0"/>
                <a:cs typeface="Times New Roman" panose="02020603050405020304" pitchFamily="18" charset="0"/>
              </a:rPr>
              <a:t>	S</a:t>
            </a:r>
            <a:r>
              <a:rPr lang="en-US" sz="2400" dirty="0">
                <a:effectLst/>
                <a:latin typeface="Calibri" panose="020F0502020204030204" pitchFamily="34" charset="0"/>
                <a:ea typeface="Calibri" panose="020F0502020204030204" pitchFamily="34" charset="0"/>
                <a:cs typeface="Times New Roman" panose="02020603050405020304" pitchFamily="18" charset="0"/>
              </a:rPr>
              <a:t>emi-structured exit interviews: last day via Microsoft Teams video call</a:t>
            </a:r>
          </a:p>
          <a:p>
            <a:pPr marL="0" lvl="4" indent="0">
              <a:buNone/>
            </a:pPr>
            <a:endParaRPr lang="en-US" sz="2400" dirty="0">
              <a:latin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1D9A9C8-D7A2-E9E9-AC8B-5E12F62C7863}"/>
              </a:ext>
            </a:extLst>
          </p:cNvPr>
          <p:cNvSpPr txBox="1"/>
          <p:nvPr/>
        </p:nvSpPr>
        <p:spPr>
          <a:xfrm>
            <a:off x="2500" y="6478387"/>
            <a:ext cx="12439336" cy="430887"/>
          </a:xfrm>
          <a:prstGeom prst="rect">
            <a:avLst/>
          </a:prstGeom>
          <a:noFill/>
        </p:spPr>
        <p:txBody>
          <a:bodyPr wrap="square">
            <a:spAutoFit/>
          </a:bodyPr>
          <a:lstStyle/>
          <a:p>
            <a:r>
              <a:rPr lang="en-US" sz="1100" b="0" i="0" dirty="0" err="1">
                <a:solidFill>
                  <a:srgbClr val="333333"/>
                </a:solidFill>
                <a:effectLst/>
                <a:latin typeface="-apple-system"/>
              </a:rPr>
              <a:t>Modgill</a:t>
            </a:r>
            <a:r>
              <a:rPr lang="en-US" sz="1100" b="0" i="0" dirty="0">
                <a:solidFill>
                  <a:srgbClr val="333333"/>
                </a:solidFill>
                <a:effectLst/>
                <a:latin typeface="-apple-system"/>
              </a:rPr>
              <a:t>, G., Patten, S.B., </a:t>
            </a:r>
            <a:r>
              <a:rPr lang="en-US" sz="1100" b="0" i="0" dirty="0" err="1">
                <a:solidFill>
                  <a:srgbClr val="333333"/>
                </a:solidFill>
                <a:effectLst/>
                <a:latin typeface="-apple-system"/>
              </a:rPr>
              <a:t>Knaak</a:t>
            </a:r>
            <a:r>
              <a:rPr lang="en-US" sz="1100" b="0" i="0" dirty="0">
                <a:solidFill>
                  <a:srgbClr val="333333"/>
                </a:solidFill>
                <a:effectLst/>
                <a:latin typeface="-apple-system"/>
              </a:rPr>
              <a:t>, S. </a:t>
            </a:r>
            <a:r>
              <a:rPr lang="en-US" sz="1100" b="0" i="1" dirty="0">
                <a:solidFill>
                  <a:srgbClr val="333333"/>
                </a:solidFill>
                <a:effectLst/>
                <a:latin typeface="-apple-system"/>
              </a:rPr>
              <a:t>et al.</a:t>
            </a:r>
            <a:r>
              <a:rPr lang="en-US" sz="1100" b="0" i="0" dirty="0">
                <a:solidFill>
                  <a:srgbClr val="333333"/>
                </a:solidFill>
                <a:effectLst/>
                <a:latin typeface="-apple-system"/>
              </a:rPr>
              <a:t> Opening Minds Stigma Scale for Health Care Providers (OMS-HC): Examination of psychometric properties and responsiveness. </a:t>
            </a:r>
            <a:r>
              <a:rPr lang="en-US" sz="1100" b="0" i="1" dirty="0">
                <a:solidFill>
                  <a:srgbClr val="333333"/>
                </a:solidFill>
                <a:effectLst/>
                <a:latin typeface="-apple-system"/>
              </a:rPr>
              <a:t>BMC Psychiatry</a:t>
            </a:r>
            <a:r>
              <a:rPr lang="en-US" sz="1100" b="0" i="0" dirty="0">
                <a:solidFill>
                  <a:srgbClr val="333333"/>
                </a:solidFill>
                <a:effectLst/>
                <a:latin typeface="-apple-system"/>
              </a:rPr>
              <a:t> </a:t>
            </a:r>
            <a:r>
              <a:rPr lang="en-US" sz="1100" b="1" i="0" dirty="0">
                <a:solidFill>
                  <a:srgbClr val="333333"/>
                </a:solidFill>
                <a:effectLst/>
                <a:latin typeface="-apple-system"/>
              </a:rPr>
              <a:t>14</a:t>
            </a:r>
            <a:r>
              <a:rPr lang="en-US" sz="1100" b="0" i="0" dirty="0">
                <a:solidFill>
                  <a:srgbClr val="333333"/>
                </a:solidFill>
                <a:effectLst/>
                <a:latin typeface="-apple-system"/>
              </a:rPr>
              <a:t>, 120 (2014). https://doi.org/10.1186/1471-244X-14-120</a:t>
            </a:r>
            <a:endParaRPr lang="en-US" sz="1100" dirty="0"/>
          </a:p>
        </p:txBody>
      </p:sp>
    </p:spTree>
    <p:extLst>
      <p:ext uri="{BB962C8B-B14F-4D97-AF65-F5344CB8AC3E}">
        <p14:creationId xmlns:p14="http://schemas.microsoft.com/office/powerpoint/2010/main" val="67245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a:extLst>
              <a:ext uri="{FF2B5EF4-FFF2-40B4-BE49-F238E27FC236}">
                <a16:creationId xmlns:a16="http://schemas.microsoft.com/office/drawing/2014/main" id="{8B0AB5EC-A890-4ECB-AAED-FD3979F17EAA}"/>
              </a:ext>
            </a:extLst>
          </p:cNvPr>
          <p:cNvGraphicFramePr>
            <a:graphicFrameLocks noChangeAspect="1"/>
          </p:cNvGraphicFramePr>
          <p:nvPr>
            <p:extLst>
              <p:ext uri="{D42A27DB-BD31-4B8C-83A1-F6EECF244321}">
                <p14:modId xmlns:p14="http://schemas.microsoft.com/office/powerpoint/2010/main" val="3389881772"/>
              </p:ext>
            </p:extLst>
          </p:nvPr>
        </p:nvGraphicFramePr>
        <p:xfrm>
          <a:off x="311567" y="900206"/>
          <a:ext cx="3275598" cy="4635500"/>
        </p:xfrm>
        <a:graphic>
          <a:graphicData uri="http://schemas.openxmlformats.org/presentationml/2006/ole">
            <mc:AlternateContent xmlns:mc="http://schemas.openxmlformats.org/markup-compatibility/2006">
              <mc:Choice xmlns:v="urn:schemas-microsoft-com:vml" Requires="v">
                <p:oleObj name="Worksheet" r:id="rId3" imgW="2838580" imgH="4635592" progId="Excel.Sheet.12">
                  <p:embed/>
                </p:oleObj>
              </mc:Choice>
              <mc:Fallback>
                <p:oleObj name="Worksheet" r:id="rId3" imgW="2838580" imgH="4635592" progId="Excel.Sheet.12">
                  <p:embed/>
                  <p:pic>
                    <p:nvPicPr>
                      <p:cNvPr id="10" name="Object 9">
                        <a:extLst>
                          <a:ext uri="{FF2B5EF4-FFF2-40B4-BE49-F238E27FC236}">
                            <a16:creationId xmlns:a16="http://schemas.microsoft.com/office/drawing/2014/main" id="{8B0AB5EC-A890-4ECB-AAED-FD3979F17EAA}"/>
                          </a:ext>
                        </a:extLst>
                      </p:cNvPr>
                      <p:cNvPicPr/>
                      <p:nvPr/>
                    </p:nvPicPr>
                    <p:blipFill>
                      <a:blip r:embed="rId4"/>
                      <a:stretch>
                        <a:fillRect/>
                      </a:stretch>
                    </p:blipFill>
                    <p:spPr>
                      <a:xfrm>
                        <a:off x="311567" y="900206"/>
                        <a:ext cx="3275598" cy="4635500"/>
                      </a:xfrm>
                      <a:prstGeom prst="rect">
                        <a:avLst/>
                      </a:prstGeom>
                      <a:solidFill>
                        <a:schemeClr val="bg1"/>
                      </a:solidFill>
                    </p:spPr>
                  </p:pic>
                </p:oleObj>
              </mc:Fallback>
            </mc:AlternateContent>
          </a:graphicData>
        </a:graphic>
      </p:graphicFrame>
      <p:graphicFrame>
        <p:nvGraphicFramePr>
          <p:cNvPr id="12" name="Object 11">
            <a:extLst>
              <a:ext uri="{FF2B5EF4-FFF2-40B4-BE49-F238E27FC236}">
                <a16:creationId xmlns:a16="http://schemas.microsoft.com/office/drawing/2014/main" id="{53F4AA1C-5F83-477E-8D61-0DE9969E40EC}"/>
              </a:ext>
            </a:extLst>
          </p:cNvPr>
          <p:cNvGraphicFramePr>
            <a:graphicFrameLocks noChangeAspect="1"/>
          </p:cNvGraphicFramePr>
          <p:nvPr>
            <p:extLst>
              <p:ext uri="{D42A27DB-BD31-4B8C-83A1-F6EECF244321}">
                <p14:modId xmlns:p14="http://schemas.microsoft.com/office/powerpoint/2010/main" val="525169302"/>
              </p:ext>
            </p:extLst>
          </p:nvPr>
        </p:nvGraphicFramePr>
        <p:xfrm>
          <a:off x="4441738" y="4397795"/>
          <a:ext cx="3378662" cy="1844281"/>
        </p:xfrm>
        <a:graphic>
          <a:graphicData uri="http://schemas.openxmlformats.org/presentationml/2006/ole">
            <mc:AlternateContent xmlns:mc="http://schemas.openxmlformats.org/markup-compatibility/2006">
              <mc:Choice xmlns:v="urn:schemas-microsoft-com:vml" Requires="v">
                <p:oleObj name="Worksheet" r:id="rId5" imgW="2838580" imgH="1549492" progId="Excel.Sheet.12">
                  <p:embed/>
                </p:oleObj>
              </mc:Choice>
              <mc:Fallback>
                <p:oleObj name="Worksheet" r:id="rId5" imgW="2838580" imgH="1549492" progId="Excel.Sheet.12">
                  <p:embed/>
                  <p:pic>
                    <p:nvPicPr>
                      <p:cNvPr id="12" name="Object 11">
                        <a:extLst>
                          <a:ext uri="{FF2B5EF4-FFF2-40B4-BE49-F238E27FC236}">
                            <a16:creationId xmlns:a16="http://schemas.microsoft.com/office/drawing/2014/main" id="{53F4AA1C-5F83-477E-8D61-0DE9969E40EC}"/>
                          </a:ext>
                        </a:extLst>
                      </p:cNvPr>
                      <p:cNvPicPr/>
                      <p:nvPr/>
                    </p:nvPicPr>
                    <p:blipFill>
                      <a:blip r:embed="rId6"/>
                      <a:stretch>
                        <a:fillRect/>
                      </a:stretch>
                    </p:blipFill>
                    <p:spPr>
                      <a:xfrm>
                        <a:off x="4441738" y="4397795"/>
                        <a:ext cx="3378662" cy="1844281"/>
                      </a:xfrm>
                      <a:prstGeom prst="rect">
                        <a:avLst/>
                      </a:prstGeom>
                      <a:solidFill>
                        <a:schemeClr val="bg1"/>
                      </a:solidFill>
                    </p:spPr>
                  </p:pic>
                </p:oleObj>
              </mc:Fallback>
            </mc:AlternateContent>
          </a:graphicData>
        </a:graphic>
      </p:graphicFrame>
      <p:sp>
        <p:nvSpPr>
          <p:cNvPr id="4" name="TextBox 3">
            <a:extLst>
              <a:ext uri="{FF2B5EF4-FFF2-40B4-BE49-F238E27FC236}">
                <a16:creationId xmlns:a16="http://schemas.microsoft.com/office/drawing/2014/main" id="{4D42D74B-DC08-38F7-C154-9C742B251FCC}"/>
              </a:ext>
            </a:extLst>
          </p:cNvPr>
          <p:cNvSpPr txBox="1"/>
          <p:nvPr/>
        </p:nvSpPr>
        <p:spPr>
          <a:xfrm>
            <a:off x="147386" y="6329944"/>
            <a:ext cx="11828714" cy="369332"/>
          </a:xfrm>
          <a:prstGeom prst="rect">
            <a:avLst/>
          </a:prstGeom>
          <a:noFill/>
        </p:spPr>
        <p:txBody>
          <a:bodyPr wrap="square">
            <a:spAutoFit/>
          </a:bodyPr>
          <a:lstStyle/>
          <a:p>
            <a:r>
              <a:rPr lang="en-US" sz="1800" dirty="0"/>
              <a:t>Specific Disciplines Addressing Substance Use: AMERSA in the 21</a:t>
            </a:r>
            <a:r>
              <a:rPr lang="en-US" sz="1800" baseline="30000" dirty="0"/>
              <a:t>st</a:t>
            </a:r>
            <a:r>
              <a:rPr lang="en-US" sz="1800" dirty="0"/>
              <a:t> Century – 2018</a:t>
            </a:r>
            <a:r>
              <a:rPr lang="en-US" dirty="0">
                <a:hlinkClick r:id="rId7"/>
              </a:rPr>
              <a:t>AMERSA-Competencies-Final-31119.pdf</a:t>
            </a:r>
            <a:endParaRPr lang="en-US" dirty="0"/>
          </a:p>
        </p:txBody>
      </p:sp>
      <p:sp>
        <p:nvSpPr>
          <p:cNvPr id="6" name="Title 5">
            <a:extLst>
              <a:ext uri="{FF2B5EF4-FFF2-40B4-BE49-F238E27FC236}">
                <a16:creationId xmlns:a16="http://schemas.microsoft.com/office/drawing/2014/main" id="{9BCF75B1-2F7A-CAD2-7C9B-9321FDC1164D}"/>
              </a:ext>
            </a:extLst>
          </p:cNvPr>
          <p:cNvSpPr>
            <a:spLocks noGrp="1"/>
          </p:cNvSpPr>
          <p:nvPr>
            <p:ph type="title"/>
          </p:nvPr>
        </p:nvSpPr>
        <p:spPr>
          <a:xfrm>
            <a:off x="311567" y="130296"/>
            <a:ext cx="11214154" cy="769910"/>
          </a:xfrm>
        </p:spPr>
        <p:txBody>
          <a:bodyPr>
            <a:normAutofit/>
          </a:bodyPr>
          <a:lstStyle/>
          <a:p>
            <a:pPr algn="ctr"/>
            <a:r>
              <a:rPr lang="en-US" sz="3600" dirty="0"/>
              <a:t>AMERSA Competencies for Physicians</a:t>
            </a:r>
          </a:p>
        </p:txBody>
      </p:sp>
      <p:pic>
        <p:nvPicPr>
          <p:cNvPr id="9" name="Picture 8">
            <a:extLst>
              <a:ext uri="{FF2B5EF4-FFF2-40B4-BE49-F238E27FC236}">
                <a16:creationId xmlns:a16="http://schemas.microsoft.com/office/drawing/2014/main" id="{B5FE84FA-BDE8-042D-2124-2709B20A2D48}"/>
              </a:ext>
            </a:extLst>
          </p:cNvPr>
          <p:cNvPicPr>
            <a:picLocks noChangeAspect="1"/>
          </p:cNvPicPr>
          <p:nvPr/>
        </p:nvPicPr>
        <p:blipFill rotWithShape="1">
          <a:blip r:embed="rId8"/>
          <a:srcRect b="50000"/>
          <a:stretch/>
        </p:blipFill>
        <p:spPr>
          <a:xfrm>
            <a:off x="5635759" y="791734"/>
            <a:ext cx="3075269" cy="3498676"/>
          </a:xfrm>
          <a:prstGeom prst="rect">
            <a:avLst/>
          </a:prstGeom>
        </p:spPr>
      </p:pic>
      <p:pic>
        <p:nvPicPr>
          <p:cNvPr id="14" name="Picture 13">
            <a:extLst>
              <a:ext uri="{FF2B5EF4-FFF2-40B4-BE49-F238E27FC236}">
                <a16:creationId xmlns:a16="http://schemas.microsoft.com/office/drawing/2014/main" id="{56AB721E-9547-9E54-72BA-57C0FB62EF55}"/>
              </a:ext>
            </a:extLst>
          </p:cNvPr>
          <p:cNvPicPr>
            <a:picLocks noChangeAspect="1"/>
          </p:cNvPicPr>
          <p:nvPr/>
        </p:nvPicPr>
        <p:blipFill rotWithShape="1">
          <a:blip r:embed="rId9"/>
          <a:srcRect t="47141"/>
          <a:stretch/>
        </p:blipFill>
        <p:spPr>
          <a:xfrm>
            <a:off x="8754298" y="791734"/>
            <a:ext cx="2962214" cy="3562721"/>
          </a:xfrm>
          <a:prstGeom prst="rect">
            <a:avLst/>
          </a:prstGeom>
        </p:spPr>
      </p:pic>
    </p:spTree>
    <p:extLst>
      <p:ext uri="{BB962C8B-B14F-4D97-AF65-F5344CB8AC3E}">
        <p14:creationId xmlns:p14="http://schemas.microsoft.com/office/powerpoint/2010/main" val="367626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9066-D4C1-28D7-9674-76DB99CD2C9F}"/>
              </a:ext>
            </a:extLst>
          </p:cNvPr>
          <p:cNvSpPr>
            <a:spLocks noGrp="1"/>
          </p:cNvSpPr>
          <p:nvPr>
            <p:ph type="title"/>
          </p:nvPr>
        </p:nvSpPr>
        <p:spPr>
          <a:xfrm>
            <a:off x="657224" y="499533"/>
            <a:ext cx="10772775" cy="932225"/>
          </a:xfrm>
        </p:spPr>
        <p:txBody>
          <a:bodyPr/>
          <a:lstStyle/>
          <a:p>
            <a:r>
              <a:rPr lang="en-US" dirty="0"/>
              <a:t>Timeline </a:t>
            </a:r>
          </a:p>
        </p:txBody>
      </p:sp>
      <p:graphicFrame>
        <p:nvGraphicFramePr>
          <p:cNvPr id="17" name="Content Placeholder 16">
            <a:extLst>
              <a:ext uri="{FF2B5EF4-FFF2-40B4-BE49-F238E27FC236}">
                <a16:creationId xmlns:a16="http://schemas.microsoft.com/office/drawing/2014/main" id="{C00809DC-5B5D-A0F6-3726-A5684011768E}"/>
              </a:ext>
            </a:extLst>
          </p:cNvPr>
          <p:cNvGraphicFramePr>
            <a:graphicFrameLocks noGrp="1"/>
          </p:cNvGraphicFramePr>
          <p:nvPr>
            <p:ph idx="1"/>
            <p:extLst>
              <p:ext uri="{D42A27DB-BD31-4B8C-83A1-F6EECF244321}">
                <p14:modId xmlns:p14="http://schemas.microsoft.com/office/powerpoint/2010/main" val="313218689"/>
              </p:ext>
            </p:extLst>
          </p:nvPr>
        </p:nvGraphicFramePr>
        <p:xfrm>
          <a:off x="177800" y="1244600"/>
          <a:ext cx="11899900" cy="5196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 Placeholder 12">
            <a:extLst>
              <a:ext uri="{FF2B5EF4-FFF2-40B4-BE49-F238E27FC236}">
                <a16:creationId xmlns:a16="http://schemas.microsoft.com/office/drawing/2014/main" id="{C7A1A71C-A3B1-E689-DCF8-EDF84DFCEEE8}"/>
              </a:ext>
            </a:extLst>
          </p:cNvPr>
          <p:cNvSpPr txBox="1">
            <a:spLocks/>
          </p:cNvSpPr>
          <p:nvPr/>
        </p:nvSpPr>
        <p:spPr>
          <a:xfrm>
            <a:off x="3055893" y="4558020"/>
            <a:ext cx="6584581" cy="639923"/>
          </a:xfrm>
          <a:prstGeom prst="rect">
            <a:avLst/>
          </a:prstGeom>
        </p:spPr>
        <p:txBody>
          <a:bodyPr>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endParaRPr lang="en-US" b="1" dirty="0"/>
          </a:p>
        </p:txBody>
      </p:sp>
      <p:sp>
        <p:nvSpPr>
          <p:cNvPr id="16" name="Slide Number Placeholder 17">
            <a:extLst>
              <a:ext uri="{FF2B5EF4-FFF2-40B4-BE49-F238E27FC236}">
                <a16:creationId xmlns:a16="http://schemas.microsoft.com/office/drawing/2014/main" id="{53D5A281-60B4-B828-1EC4-EBD67A0415F3}"/>
              </a:ext>
            </a:extLst>
          </p:cNvPr>
          <p:cNvSpPr txBox="1">
            <a:spLocks/>
          </p:cNvSpPr>
          <p:nvPr/>
        </p:nvSpPr>
        <p:spPr>
          <a:xfrm>
            <a:off x="7154202" y="6385963"/>
            <a:ext cx="542925" cy="365125"/>
          </a:xfrm>
          <a:prstGeom prst="rect">
            <a:avLst/>
          </a:prstGeom>
        </p:spPr>
        <p:txBody>
          <a:bodyPr vert="horz" lIns="91440" tIns="45720" rIns="91440" bIns="45720" rtlCol="0" anchor="b"/>
          <a:lstStyle>
            <a:defPPr>
              <a:defRPr lang="en-US"/>
            </a:defPPr>
            <a:lvl1pPr marL="0" algn="r" defTabSz="457200" rtl="0" eaLnBrk="1" latinLnBrk="0" hangingPunct="1">
              <a:defRPr sz="10300" b="0" kern="1200">
                <a:ln>
                  <a:noFill/>
                </a:ln>
                <a:solidFill>
                  <a:schemeClr val="accent1">
                    <a:alpha val="2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5522680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0D6CD170-8994-4B78-9EA8-2A6D16DEF2E0}">
  <ds:schemaRefs>
    <ds:schemaRef ds:uri="http://schemas.microsoft.com/sharepoint/v3/contenttype/forms"/>
  </ds:schemaRefs>
</ds:datastoreItem>
</file>

<file path=customXml/itemProps2.xml><?xml version="1.0" encoding="utf-8"?>
<ds:datastoreItem xmlns:ds="http://schemas.openxmlformats.org/officeDocument/2006/customXml" ds:itemID="{29871E02-0625-4B19-9E83-24FAEB4AA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C4DF17-F044-499E-9F05-A29D5AD84F2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TM03457491[[fn=Metropolitan]]</Template>
  <TotalTime>2379</TotalTime>
  <Words>2842</Words>
  <Application>Microsoft Office PowerPoint</Application>
  <PresentationFormat>Widescreen</PresentationFormat>
  <Paragraphs>218</Paragraphs>
  <Slides>20</Slides>
  <Notes>18</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-apple-system</vt:lpstr>
      <vt:lpstr>Arial</vt:lpstr>
      <vt:lpstr>Calibri</vt:lpstr>
      <vt:lpstr>Calibri Light</vt:lpstr>
      <vt:lpstr>LiberationSans</vt:lpstr>
      <vt:lpstr>Tenorite</vt:lpstr>
      <vt:lpstr>Metropolitan</vt:lpstr>
      <vt:lpstr>Worksheet</vt:lpstr>
      <vt:lpstr>Development of an ambulatory addiction medicine curricula for internal medicine (IM) residencies at two Veterans Affairs (VA) facilities</vt:lpstr>
      <vt:lpstr>Disclosure Information</vt:lpstr>
      <vt:lpstr>DEI Acknowledgement</vt:lpstr>
      <vt:lpstr>Kern’s Six Steps of Curricular Development</vt:lpstr>
      <vt:lpstr>Background </vt:lpstr>
      <vt:lpstr>Objective</vt:lpstr>
      <vt:lpstr>Methods: Planning and Participants</vt:lpstr>
      <vt:lpstr>AMERSA Competencies for Physicians</vt:lpstr>
      <vt:lpstr>Timeline </vt:lpstr>
      <vt:lpstr>Shared Characteristics</vt:lpstr>
      <vt:lpstr>Comparison of Curricula</vt:lpstr>
      <vt:lpstr>Results – Feedback from 15 Residents</vt:lpstr>
      <vt:lpstr>Results - Surveys</vt:lpstr>
      <vt:lpstr>Key Factors for Successful Design and Implementation</vt:lpstr>
      <vt:lpstr>Limitations</vt:lpstr>
      <vt:lpstr>Conclusion</vt:lpstr>
      <vt:lpstr>Acknowledgements</vt:lpstr>
      <vt:lpstr>Contact Information</vt:lpstr>
      <vt:lpstr>Next Steps</vt:lpstr>
      <vt:lpstr>Two new changes for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Falleni, Alyssa M.</dc:creator>
  <cp:lastModifiedBy>McNamara, Cynthia</cp:lastModifiedBy>
  <cp:revision>2</cp:revision>
  <dcterms:created xsi:type="dcterms:W3CDTF">2023-08-07T12:18:27Z</dcterms:created>
  <dcterms:modified xsi:type="dcterms:W3CDTF">2023-11-01T01:35:44Z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