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Lst>
  <p:notesMasterIdLst>
    <p:notesMasterId r:id="rId5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4" r:id="rId49"/>
    <p:sldId id="301" r:id="rId50"/>
    <p:sldId id="302" r:id="rId51"/>
    <p:sldId id="303" r:id="rId52"/>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PT Sans" panose="020B0503020203020204" pitchFamily="34" charset="0"/>
      <p:regular r:id="rId58"/>
      <p:bold r:id="rId59"/>
      <p:italic r:id="rId60"/>
      <p:boldItalic r:id="rId61"/>
    </p:embeddedFont>
    <p:embeddedFont>
      <p:font typeface="Quattrocento Sans" panose="020B0502050000020003" pitchFamily="34" charset="0"/>
      <p:regular r:id="rId62"/>
      <p:bold r:id="rId63"/>
      <p:italic r:id="rId64"/>
      <p:boldItalic r:id="rId65"/>
    </p:embeddedFont>
    <p:embeddedFont>
      <p:font typeface="Roboto" panose="02000000000000000000" pitchFamily="2" charset="0"/>
      <p:regular r:id="rId66"/>
      <p:bold r:id="rId67"/>
      <p:italic r:id="rId68"/>
      <p:boldItalic r:id="rId69"/>
    </p:embeddedFont>
    <p:embeddedFont>
      <p:font typeface="Times" panose="02020603050405020304" pitchFamily="18"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jkcJwM21KhixpIE6zkMvj5kUj/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customschemas.google.com/relationships/presentationmetadata" Target="metadata"/><Relationship Id="rId5" Type="http://schemas.openxmlformats.org/officeDocument/2006/relationships/slide" Target="slides/slide2.xml"/><Relationship Id="rId61" Type="http://schemas.openxmlformats.org/officeDocument/2006/relationships/font" Target="fonts/font8.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2.fntdata"/><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Methadone = SuperDrug.  Works against fentanyl.  Likely to work against the next deadly street opioid coming our way.  </a:t>
            </a:r>
            <a:endParaRPr/>
          </a:p>
          <a:p>
            <a:pPr marL="0" lvl="0" indent="0" algn="l" rtl="0">
              <a:spcBef>
                <a:spcPts val="0"/>
              </a:spcBef>
              <a:spcAft>
                <a:spcPts val="0"/>
              </a:spcAft>
              <a:buNone/>
            </a:pPr>
            <a:r>
              <a:rPr lang="en-US"/>
              <a:t>Risk of death decreases by 50%</a:t>
            </a:r>
            <a:endParaRPr/>
          </a:p>
          <a:p>
            <a:pPr marL="0" lvl="0" indent="0" algn="l" rtl="0">
              <a:spcBef>
                <a:spcPts val="0"/>
              </a:spcBef>
              <a:spcAft>
                <a:spcPts val="0"/>
              </a:spcAft>
              <a:buNone/>
            </a:pPr>
            <a:r>
              <a:rPr lang="en-US"/>
              <a:t>Decreases chaos.  People use less or people stop using.  Decreased incarcerations.  Decreased hospitalizations.  Increased going to work.  Increased attending birthday parties.  Increased helping your mom shovel the driveway in January.  </a:t>
            </a:r>
            <a:endParaRPr/>
          </a:p>
        </p:txBody>
      </p:sp>
      <p:sp>
        <p:nvSpPr>
          <p:cNvPr id="341" name="Google Shape;34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kind of a miraculous drug.  If the health and societal benefits of this medication were applied to any other disease process, we would be figuring out a way to get it into the hands of as many people as possible.   Medical professionals would be highly skilled in its dosing, pharmicokinets and administration.  There are more people who know how to use botox in the US than know how to use methadone.  </a:t>
            </a:r>
            <a:endParaRPr/>
          </a:p>
        </p:txBody>
      </p:sp>
      <p:sp>
        <p:nvSpPr>
          <p:cNvPr id="348" name="Google Shape;34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car held 5 kids and 2 adults.  No seat belts, no airbags, no snow tires.  There is very little from 1973 that we need to hold onto.  </a:t>
            </a:r>
            <a:endParaRPr/>
          </a:p>
        </p:txBody>
      </p:sp>
      <p:sp>
        <p:nvSpPr>
          <p:cNvPr id="367" name="Google Shape;36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Happy Birthday, Regulations</a:t>
            </a:r>
            <a:endParaRPr/>
          </a:p>
          <a:p>
            <a:pPr marL="0" lvl="0" indent="0" algn="l" rtl="0">
              <a:spcBef>
                <a:spcPts val="0"/>
              </a:spcBef>
              <a:spcAft>
                <a:spcPts val="0"/>
              </a:spcAft>
              <a:buNone/>
            </a:pPr>
            <a:endParaRPr/>
          </a:p>
          <a:p>
            <a:pPr marL="0" lvl="0" indent="0" algn="l" rtl="0">
              <a:spcBef>
                <a:spcPts val="0"/>
              </a:spcBef>
              <a:spcAft>
                <a:spcPts val="0"/>
              </a:spcAft>
              <a:buNone/>
            </a:pPr>
            <a:r>
              <a:rPr lang="en-US"/>
              <a:t>What in medicine from 1973 do we still do???  </a:t>
            </a:r>
            <a:endParaRPr/>
          </a:p>
          <a:p>
            <a:pPr marL="0" lvl="0" indent="0" algn="l" rtl="0">
              <a:spcBef>
                <a:spcPts val="0"/>
              </a:spcBef>
              <a:spcAft>
                <a:spcPts val="0"/>
              </a:spcAft>
              <a:buNone/>
            </a:pPr>
            <a:endParaRPr/>
          </a:p>
          <a:p>
            <a:pPr marL="0" lvl="0" indent="0" algn="l" rtl="0">
              <a:spcBef>
                <a:spcPts val="0"/>
              </a:spcBef>
              <a:spcAft>
                <a:spcPts val="0"/>
              </a:spcAft>
              <a:buNone/>
            </a:pPr>
            <a:r>
              <a:rPr lang="en-US"/>
              <a:t>Fatal Flaw is the creation of Part 8.12 in 42 CFR.</a:t>
            </a:r>
            <a:endParaRPr/>
          </a:p>
          <a:p>
            <a:pPr marL="0" lvl="0" indent="0" algn="l" rtl="0">
              <a:spcBef>
                <a:spcPts val="0"/>
              </a:spcBef>
              <a:spcAft>
                <a:spcPts val="0"/>
              </a:spcAft>
              <a:buNone/>
            </a:pPr>
            <a:endParaRPr/>
          </a:p>
        </p:txBody>
      </p:sp>
      <p:sp>
        <p:nvSpPr>
          <p:cNvPr id="373" name="Google Shape;37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Massive problem</a:t>
            </a:r>
            <a:endParaRPr/>
          </a:p>
          <a:p>
            <a:pPr marL="0" lvl="0" indent="0" algn="l" rtl="0">
              <a:spcBef>
                <a:spcPts val="0"/>
              </a:spcBef>
              <a:spcAft>
                <a:spcPts val="0"/>
              </a:spcAft>
              <a:buNone/>
            </a:pPr>
            <a:r>
              <a:rPr lang="en-US"/>
              <a:t>Super effective treatment</a:t>
            </a:r>
            <a:endParaRPr/>
          </a:p>
          <a:p>
            <a:pPr marL="0" lvl="0" indent="0" algn="l" rtl="0">
              <a:spcBef>
                <a:spcPts val="0"/>
              </a:spcBef>
              <a:spcAft>
                <a:spcPts val="0"/>
              </a:spcAft>
              <a:buNone/>
            </a:pPr>
            <a:endParaRPr/>
          </a:p>
          <a:p>
            <a:pPr marL="0" lvl="0" indent="0" algn="l" rtl="0">
              <a:spcBef>
                <a:spcPts val="0"/>
              </a:spcBef>
              <a:spcAft>
                <a:spcPts val="0"/>
              </a:spcAft>
              <a:buNone/>
            </a:pPr>
            <a:r>
              <a:rPr lang="en-US"/>
              <a:t>Nearly 2,500 counties (80% nationally), populated by an estimated 77.5 million people (24% of the population), had no OTPs and 1,202 counties (38%), populated by 16.8 million people (5.2%), had neither an OTP nor a DATAwaived practitioner. </a:t>
            </a:r>
            <a:endParaRPr/>
          </a:p>
        </p:txBody>
      </p:sp>
      <p:sp>
        <p:nvSpPr>
          <p:cNvPr id="379" name="Google Shape;37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what the country needs to look like in terms of access to methadone.  Everyone with a DEA license to prescribe controlled substance can write a prescription.  Every pharmacy can fill it.  </a:t>
            </a:r>
            <a:endParaRPr/>
          </a:p>
        </p:txBody>
      </p:sp>
      <p:sp>
        <p:nvSpPr>
          <p:cNvPr id="386" name="Google Shape;38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Building more OTPs is NOT SCALABLE.  They are super expensive.  Putting Vans on the road is not SCALABLE.  This is our new van that is going to hit the methadone deserts in western Mass.  130,000, used, empty shell.  We think it will cost 30k to outfit it.   Every answer that the DEA and SAMHSA gives us is too hard, too expensive, too much of a “heavy lift”.</a:t>
            </a:r>
            <a:endParaRPr/>
          </a:p>
        </p:txBody>
      </p:sp>
      <p:sp>
        <p:nvSpPr>
          <p:cNvPr id="392" name="Google Shape;39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Pharmacies willing to dispense + Doctors willing to Prescribe + The right doses</a:t>
            </a:r>
            <a:endParaRPr/>
          </a:p>
          <a:p>
            <a:pPr marL="0" lvl="0" indent="0" algn="l" rtl="0">
              <a:spcBef>
                <a:spcPts val="0"/>
              </a:spcBef>
              <a:spcAft>
                <a:spcPts val="0"/>
              </a:spcAft>
              <a:buNone/>
            </a:pPr>
            <a:endParaRPr/>
          </a:p>
          <a:p>
            <a:pPr marL="0" lvl="0" indent="0" algn="l" rtl="0">
              <a:spcBef>
                <a:spcPts val="0"/>
              </a:spcBef>
              <a:spcAft>
                <a:spcPts val="0"/>
              </a:spcAft>
              <a:buNone/>
            </a:pPr>
            <a:r>
              <a:rPr lang="en-US"/>
              <a:t>Pharmacies, Hospital Pharmacies, FQCHC, Veteran Administration Health Centers dispense the medication</a:t>
            </a:r>
            <a:endParaRPr/>
          </a:p>
          <a:p>
            <a:pPr marL="0" lvl="0" indent="0" algn="l" rtl="0">
              <a:spcBef>
                <a:spcPts val="0"/>
              </a:spcBef>
              <a:spcAft>
                <a:spcPts val="0"/>
              </a:spcAft>
              <a:buNone/>
            </a:pPr>
            <a:r>
              <a:rPr lang="en-US"/>
              <a:t>Government incentivizes multiple dose formulations of methadone:  makes it look like thyroid medication.  </a:t>
            </a:r>
            <a:endParaRPr/>
          </a:p>
          <a:p>
            <a:pPr marL="0" lvl="0" indent="0" algn="l" rtl="0">
              <a:spcBef>
                <a:spcPts val="0"/>
              </a:spcBef>
              <a:spcAft>
                <a:spcPts val="0"/>
              </a:spcAft>
              <a:buNone/>
            </a:pPr>
            <a:r>
              <a:rPr lang="en-US"/>
              <a:t>ACGME Requirements for SUD Treatment has case-based modules on dosing methadone</a:t>
            </a:r>
            <a:endParaRPr/>
          </a:p>
        </p:txBody>
      </p:sp>
      <p:sp>
        <p:nvSpPr>
          <p:cNvPr id="398" name="Google Shape;39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Document – 42 CFR “PUBLIC HEALTH” is One Thousand Pages.  Mentions a medication only one other time – referencing the treatment of Non Human Primates (NHPs) with an anesthetic.  </a:t>
            </a:r>
            <a:endParaRPr/>
          </a:p>
          <a:p>
            <a:pPr marL="0" lvl="0" indent="0" algn="l" rtl="0">
              <a:spcBef>
                <a:spcPts val="0"/>
              </a:spcBef>
              <a:spcAft>
                <a:spcPts val="0"/>
              </a:spcAft>
              <a:buNone/>
            </a:pPr>
            <a:endParaRPr/>
          </a:p>
          <a:p>
            <a:pPr marL="0" lvl="0" indent="0" algn="l" rtl="0">
              <a:spcBef>
                <a:spcPts val="0"/>
              </a:spcBef>
              <a:spcAft>
                <a:spcPts val="0"/>
              </a:spcAft>
              <a:buNone/>
            </a:pPr>
            <a:r>
              <a:rPr lang="en-US"/>
              <a:t>Medications for OUD belong in CFR 21 with every other medication.  The creation of 42 CFR Part 8.12  was and remains un-necessary, bizarre, </a:t>
            </a:r>
            <a:endParaRPr/>
          </a:p>
        </p:txBody>
      </p:sp>
      <p:sp>
        <p:nvSpPr>
          <p:cNvPr id="469" name="Google Shape;46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Denis Antoine is board certified in both Psychiatry and Addiction Medicine. He has spent nearly 20 years in Baltimore involved in the treatment and research of severe substance use disorders and co-occurring conditions. He is currently the director of a methadone clinic and a community-based clinic with office based burprenorphine.</a:t>
            </a:r>
            <a:endParaRPr/>
          </a:p>
          <a:p>
            <a:pPr marL="0" lvl="0" indent="0" algn="l" rtl="0">
              <a:spcBef>
                <a:spcPts val="0"/>
              </a:spcBef>
              <a:spcAft>
                <a:spcPts val="0"/>
              </a:spcAft>
              <a:buNone/>
            </a:pPr>
            <a:endParaRPr sz="1200" b="0" i="0">
              <a:solidFill>
                <a:srgbClr val="242424"/>
              </a:solidFill>
              <a:latin typeface="Calibri"/>
              <a:ea typeface="Calibri"/>
              <a:cs typeface="Calibri"/>
              <a:sym typeface="Calibri"/>
            </a:endParaRPr>
          </a:p>
          <a:p>
            <a:pPr marL="0" lvl="0" indent="0" algn="l" rtl="0">
              <a:spcBef>
                <a:spcPts val="0"/>
              </a:spcBef>
              <a:spcAft>
                <a:spcPts val="0"/>
              </a:spcAft>
              <a:buNone/>
            </a:pPr>
            <a:r>
              <a:rPr lang="en-US" b="0" i="0">
                <a:solidFill>
                  <a:srgbClr val="242424"/>
                </a:solidFill>
                <a:latin typeface="Quattrocento Sans"/>
                <a:ea typeface="Quattrocento Sans"/>
                <a:cs typeface="Quattrocento Sans"/>
                <a:sym typeface="Quattrocento Sans"/>
              </a:rPr>
              <a:t>Ruth Potee is a family and addiction physician.  She has provided direct patient care for 25 years in rural and urban settings.  She currently oversees five methadone clinics, including one at a county jail, in western Massachusetts.</a:t>
            </a:r>
            <a:endParaRPr/>
          </a:p>
        </p:txBody>
      </p:sp>
      <p:sp>
        <p:nvSpPr>
          <p:cNvPr id="264" name="Google Shape;2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Brick and morter, highly secured buildings are established, mostly in urban neighborhoods in some states.  Heavy security presence.  Highly controlled and Highly Controlling.  These are not harm reduction places.  This model of care is pricey.  It makes money for the people who run them.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Treatment for OUD needs to be part of the treatment for all other medical conditions.  It belongs in 21 CFR – Food and Drugs, “Drugs for Human Use”, Part 300 - 499</a:t>
            </a:r>
            <a:endParaRPr/>
          </a:p>
          <a:p>
            <a:pPr marL="0" lvl="0" indent="0" algn="l" rtl="0">
              <a:spcBef>
                <a:spcPts val="0"/>
              </a:spcBef>
              <a:spcAft>
                <a:spcPts val="0"/>
              </a:spcAft>
              <a:buNone/>
            </a:pPr>
            <a:r>
              <a:rPr lang="en-US"/>
              <a:t>While there are federal regulations, there will be state regulations, while there are state regulations, there will be OTPs doing their own thing – mostly for profit.</a:t>
            </a:r>
            <a:endParaRPr/>
          </a:p>
          <a:p>
            <a:pPr marL="0" lvl="0" indent="0" algn="l" rtl="0">
              <a:spcBef>
                <a:spcPts val="0"/>
              </a:spcBef>
              <a:spcAft>
                <a:spcPts val="0"/>
              </a:spcAft>
              <a:buNone/>
            </a:pPr>
            <a:endParaRPr/>
          </a:p>
          <a:p>
            <a:pPr marL="0" lvl="0" indent="0" algn="l" rtl="0">
              <a:spcBef>
                <a:spcPts val="0"/>
              </a:spcBef>
              <a:spcAft>
                <a:spcPts val="0"/>
              </a:spcAft>
              <a:buNone/>
            </a:pPr>
            <a:r>
              <a:rPr lang="en-US"/>
              <a:t>Academic medicine, evidence-based medicine does not get to work its way into this infrastructure to prove or disprove treatment efficacy.</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477" name="Google Shape;477;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5" name="Google Shape;4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0" name="Google Shape;53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4b1af5453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24b1af5453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 need to know about methadone to dose it.  You need to know your local drug supply.  You need to know your patients.  The story that is always told is the increase in methadone deaths in West Virginia when primary care doctors were told they couldn’t prescribe oxycontin any more and they had to replace it with methadone</a:t>
            </a:r>
            <a:endParaRPr/>
          </a:p>
        </p:txBody>
      </p:sp>
      <p:sp>
        <p:nvSpPr>
          <p:cNvPr id="574" name="Google Shape;574;g24b1af5453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4b1af54531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g24b1af54531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4b1af5453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24b1af54531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More people will die who have methadone in their system.  Some will be people who are opioid naïve – children, family members, the curious.  </a:t>
            </a:r>
            <a:endParaRPr/>
          </a:p>
          <a:p>
            <a:pPr marL="0" lvl="0" indent="0" algn="l" rtl="0">
              <a:spcBef>
                <a:spcPts val="0"/>
              </a:spcBef>
              <a:spcAft>
                <a:spcPts val="0"/>
              </a:spcAft>
              <a:buNone/>
            </a:pPr>
            <a:r>
              <a:rPr lang="en-US"/>
              <a:t>There will be more overdoses for PWUD with methadone in it.</a:t>
            </a:r>
            <a:endParaRPr/>
          </a:p>
          <a:p>
            <a:pPr marL="0" lvl="0" indent="0" algn="l" rtl="0">
              <a:spcBef>
                <a:spcPts val="0"/>
              </a:spcBef>
              <a:spcAft>
                <a:spcPts val="0"/>
              </a:spcAft>
              <a:buNone/>
            </a:pPr>
            <a:r>
              <a:rPr lang="en-US"/>
              <a:t>There will be more diverted methadone.  </a:t>
            </a:r>
            <a:endParaRPr/>
          </a:p>
          <a:p>
            <a:pPr marL="0" lvl="0" indent="0" algn="l" rtl="0">
              <a:spcBef>
                <a:spcPts val="0"/>
              </a:spcBef>
              <a:spcAft>
                <a:spcPts val="0"/>
              </a:spcAft>
              <a:buNone/>
            </a:pPr>
            <a:endParaRPr/>
          </a:p>
          <a:p>
            <a:pPr marL="0" lvl="0" indent="0" algn="l" rtl="0">
              <a:spcBef>
                <a:spcPts val="0"/>
              </a:spcBef>
              <a:spcAft>
                <a:spcPts val="0"/>
              </a:spcAft>
              <a:buNone/>
            </a:pPr>
            <a:r>
              <a:rPr lang="en-US"/>
              <a:t>This could have unintended consequences that are serious.</a:t>
            </a:r>
            <a:endParaRPr/>
          </a:p>
        </p:txBody>
      </p:sp>
      <p:sp>
        <p:nvSpPr>
          <p:cNvPr id="586" name="Google Shape;586;g24b1af54531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4b1af54531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24b1af54531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last thing we want to do is to create any circumstance where the DEA comes after methadone as a dangerous drug.  The pendulum can swing very far in public health when fear gets involved</a:t>
            </a:r>
            <a:endParaRPr/>
          </a:p>
        </p:txBody>
      </p:sp>
      <p:sp>
        <p:nvSpPr>
          <p:cNvPr id="593" name="Google Shape;593;g24b1af54531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Pharmacies willing to dispense + Doctors willing to Prescribe + The right doses</a:t>
            </a:r>
            <a:endParaRPr/>
          </a:p>
          <a:p>
            <a:pPr marL="0" lvl="0" indent="0" algn="l" rtl="0">
              <a:spcBef>
                <a:spcPts val="0"/>
              </a:spcBef>
              <a:spcAft>
                <a:spcPts val="0"/>
              </a:spcAft>
              <a:buNone/>
            </a:pPr>
            <a:endParaRPr/>
          </a:p>
          <a:p>
            <a:pPr marL="0" lvl="0" indent="0" algn="l" rtl="0">
              <a:spcBef>
                <a:spcPts val="0"/>
              </a:spcBef>
              <a:spcAft>
                <a:spcPts val="0"/>
              </a:spcAft>
              <a:buNone/>
            </a:pPr>
            <a:r>
              <a:rPr lang="en-US"/>
              <a:t>Pharmacies, Hospital Pharmacies, FQCHC, Veteran Administration Health Centers dispense the medication</a:t>
            </a:r>
            <a:endParaRPr/>
          </a:p>
          <a:p>
            <a:pPr marL="0" lvl="0" indent="0" algn="l" rtl="0">
              <a:spcBef>
                <a:spcPts val="0"/>
              </a:spcBef>
              <a:spcAft>
                <a:spcPts val="0"/>
              </a:spcAft>
              <a:buNone/>
            </a:pPr>
            <a:r>
              <a:rPr lang="en-US"/>
              <a:t>Government incentivizes multiple dose formulations of methadone:  makes it look like thyroid medication.  </a:t>
            </a:r>
            <a:endParaRPr/>
          </a:p>
          <a:p>
            <a:pPr marL="0" lvl="0" indent="0" algn="l" rtl="0">
              <a:spcBef>
                <a:spcPts val="0"/>
              </a:spcBef>
              <a:spcAft>
                <a:spcPts val="0"/>
              </a:spcAft>
              <a:buNone/>
            </a:pPr>
            <a:r>
              <a:rPr lang="en-US"/>
              <a:t>ACGME Requirements for SUD Treatment has case-based modules on dosing methadone</a:t>
            </a:r>
            <a:endParaRPr/>
          </a:p>
        </p:txBody>
      </p:sp>
      <p:sp>
        <p:nvSpPr>
          <p:cNvPr id="398" name="Google Shape;39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17512655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4b1af54531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4b1af54531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g24b1af54531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1"/>
        <p:cNvGrpSpPr/>
        <p:nvPr/>
      </p:nvGrpSpPr>
      <p:grpSpPr>
        <a:xfrm>
          <a:off x="0" y="0"/>
          <a:ext cx="0" cy="0"/>
          <a:chOff x="0" y="0"/>
          <a:chExt cx="0" cy="0"/>
        </a:xfrm>
      </p:grpSpPr>
      <p:sp>
        <p:nvSpPr>
          <p:cNvPr id="92" name="Google Shape;92;p54"/>
          <p:cNvSpPr/>
          <p:nvPr/>
        </p:nvSpPr>
        <p:spPr>
          <a:xfrm>
            <a:off x="0" y="0"/>
            <a:ext cx="12192000" cy="4572001"/>
          </a:xfrm>
          <a:prstGeom prst="rect">
            <a:avLst/>
          </a:prstGeom>
          <a:solidFill>
            <a:srgbClr val="148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4"/>
          <p:cNvSpPr/>
          <p:nvPr/>
        </p:nvSpPr>
        <p:spPr>
          <a:xfrm>
            <a:off x="-1" y="0"/>
            <a:ext cx="12192000" cy="4572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4"/>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54"/>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800"/>
              <a:buNone/>
              <a:defRPr sz="1800">
                <a:solidFill>
                  <a:srgbClr val="0C0C0C"/>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sp>
        <p:nvSpPr>
          <p:cNvPr id="96" name="Google Shape;96;p54"/>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54"/>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4"/>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99" name="Google Shape;99;p54"/>
          <p:cNvCxnSpPr/>
          <p:nvPr/>
        </p:nvCxnSpPr>
        <p:spPr>
          <a:xfrm rot="10800000">
            <a:off x="8386843" y="5264106"/>
            <a:ext cx="0" cy="914400"/>
          </a:xfrm>
          <a:prstGeom prst="straightConnector1">
            <a:avLst/>
          </a:prstGeom>
          <a:noFill/>
          <a:ln w="19050" cap="flat" cmpd="sng">
            <a:solidFill>
              <a:srgbClr val="1482AB"/>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p5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55"/>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5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55"/>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6"/>
        <p:cNvGrpSpPr/>
        <p:nvPr/>
      </p:nvGrpSpPr>
      <p:grpSpPr>
        <a:xfrm>
          <a:off x="0" y="0"/>
          <a:ext cx="0" cy="0"/>
          <a:chOff x="0" y="0"/>
          <a:chExt cx="0" cy="0"/>
        </a:xfrm>
      </p:grpSpPr>
      <p:sp>
        <p:nvSpPr>
          <p:cNvPr id="107" name="Google Shape;107;p6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60"/>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60"/>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60"/>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1"/>
        <p:cNvGrpSpPr/>
        <p:nvPr/>
      </p:nvGrpSpPr>
      <p:grpSpPr>
        <a:xfrm>
          <a:off x="0" y="0"/>
          <a:ext cx="0" cy="0"/>
          <a:chOff x="0" y="0"/>
          <a:chExt cx="0" cy="0"/>
        </a:xfrm>
      </p:grpSpPr>
      <p:sp>
        <p:nvSpPr>
          <p:cNvPr id="112" name="Google Shape;112;p6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61"/>
          <p:cNvSpPr txBox="1">
            <a:spLocks noGrp="1"/>
          </p:cNvSpPr>
          <p:nvPr>
            <p:ph type="body" idx="1"/>
          </p:nvPr>
        </p:nvSpPr>
        <p:spPr>
          <a:xfrm>
            <a:off x="102412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14" name="Google Shape;114;p61"/>
          <p:cNvSpPr txBox="1">
            <a:spLocks noGrp="1"/>
          </p:cNvSpPr>
          <p:nvPr>
            <p:ph type="body" idx="2"/>
          </p:nvPr>
        </p:nvSpPr>
        <p:spPr>
          <a:xfrm>
            <a:off x="102412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15" name="Google Shape;115;p61"/>
          <p:cNvSpPr txBox="1">
            <a:spLocks noGrp="1"/>
          </p:cNvSpPr>
          <p:nvPr>
            <p:ph type="body" idx="3"/>
          </p:nvPr>
        </p:nvSpPr>
        <p:spPr>
          <a:xfrm>
            <a:off x="5990888" y="2179636"/>
            <a:ext cx="475488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300"/>
              <a:buNone/>
              <a:defRPr sz="2300"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116" name="Google Shape;116;p61"/>
          <p:cNvSpPr txBox="1">
            <a:spLocks noGrp="1"/>
          </p:cNvSpPr>
          <p:nvPr>
            <p:ph type="body" idx="4"/>
          </p:nvPr>
        </p:nvSpPr>
        <p:spPr>
          <a:xfrm>
            <a:off x="5990888" y="2967788"/>
            <a:ext cx="475488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17" name="Google Shape;117;p61"/>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1"/>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61"/>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20"/>
        <p:cNvGrpSpPr/>
        <p:nvPr/>
      </p:nvGrpSpPr>
      <p:grpSpPr>
        <a:xfrm>
          <a:off x="0" y="0"/>
          <a:ext cx="0" cy="0"/>
          <a:chOff x="0" y="0"/>
          <a:chExt cx="0" cy="0"/>
        </a:xfrm>
      </p:grpSpPr>
      <p:sp>
        <p:nvSpPr>
          <p:cNvPr id="121" name="Google Shape;121;p69"/>
          <p:cNvSpPr/>
          <p:nvPr/>
        </p:nvSpPr>
        <p:spPr>
          <a:xfrm>
            <a:off x="0" y="0"/>
            <a:ext cx="12192000" cy="4572001"/>
          </a:xfrm>
          <a:prstGeom prst="rect">
            <a:avLst/>
          </a:prstGeom>
          <a:solidFill>
            <a:srgbClr val="1D9A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9"/>
          <p:cNvSpPr/>
          <p:nvPr/>
        </p:nvSpPr>
        <p:spPr>
          <a:xfrm>
            <a:off x="-1" y="0"/>
            <a:ext cx="12192000" cy="4572001"/>
          </a:xfrm>
          <a:custGeom>
            <a:avLst/>
            <a:gdLst/>
            <a:ahLst/>
            <a:cxnLst/>
            <a:rect l="l" t="t" r="r" b="b"/>
            <a:pathLst>
              <a:path w="12192000" h="4572001" extrusionOk="0">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9"/>
          <p:cNvSpPr txBox="1">
            <a:spLocks noGrp="1"/>
          </p:cNvSpPr>
          <p:nvPr>
            <p:ph type="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5000"/>
              <a:buFont typeface="Twentieth Century"/>
              <a:buNone/>
              <a:defRPr sz="5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69"/>
          <p:cNvSpPr txBox="1">
            <a:spLocks noGrp="1"/>
          </p:cNvSpPr>
          <p:nvPr>
            <p:ph type="body"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0C0C0C"/>
                </a:solidFill>
              </a:defRPr>
            </a:lvl1pPr>
            <a:lvl2pPr marL="914400" lvl="1" indent="-228600" algn="l">
              <a:lnSpc>
                <a:spcPct val="90000"/>
              </a:lnSpc>
              <a:spcBef>
                <a:spcPts val="200"/>
              </a:spcBef>
              <a:spcAft>
                <a:spcPts val="0"/>
              </a:spcAft>
              <a:buSzPts val="1800"/>
              <a:buNone/>
              <a:defRPr sz="18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125" name="Google Shape;125;p69"/>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9"/>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69"/>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28" name="Google Shape;128;p69"/>
          <p:cNvCxnSpPr/>
          <p:nvPr/>
        </p:nvCxnSpPr>
        <p:spPr>
          <a:xfrm rot="10800000">
            <a:off x="8386843" y="5264106"/>
            <a:ext cx="0" cy="914400"/>
          </a:xfrm>
          <a:prstGeom prst="straightConnector1">
            <a:avLst/>
          </a:prstGeom>
          <a:noFill/>
          <a:ln w="19050" cap="flat" cmpd="sng">
            <a:solidFill>
              <a:srgbClr val="1482AB"/>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9"/>
        <p:cNvGrpSpPr/>
        <p:nvPr/>
      </p:nvGrpSpPr>
      <p:grpSpPr>
        <a:xfrm>
          <a:off x="0" y="0"/>
          <a:ext cx="0" cy="0"/>
          <a:chOff x="0" y="0"/>
          <a:chExt cx="0" cy="0"/>
        </a:xfrm>
      </p:grpSpPr>
      <p:sp>
        <p:nvSpPr>
          <p:cNvPr id="130" name="Google Shape;130;p70"/>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70"/>
          <p:cNvSpPr txBox="1">
            <a:spLocks noGrp="1"/>
          </p:cNvSpPr>
          <p:nvPr>
            <p:ph type="body" idx="1"/>
          </p:nvPr>
        </p:nvSpPr>
        <p:spPr>
          <a:xfrm>
            <a:off x="1024127"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2" name="Google Shape;132;p70"/>
          <p:cNvSpPr txBox="1">
            <a:spLocks noGrp="1"/>
          </p:cNvSpPr>
          <p:nvPr>
            <p:ph type="body" idx="2"/>
          </p:nvPr>
        </p:nvSpPr>
        <p:spPr>
          <a:xfrm>
            <a:off x="5989320" y="2286000"/>
            <a:ext cx="475488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33" name="Google Shape;133;p70"/>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70"/>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70"/>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36"/>
        <p:cNvGrpSpPr/>
        <p:nvPr/>
      </p:nvGrpSpPr>
      <p:grpSpPr>
        <a:xfrm>
          <a:off x="0" y="0"/>
          <a:ext cx="0" cy="0"/>
          <a:chOff x="0" y="0"/>
          <a:chExt cx="0" cy="0"/>
        </a:xfrm>
      </p:grpSpPr>
      <p:sp>
        <p:nvSpPr>
          <p:cNvPr id="137" name="Google Shape;137;p71"/>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71"/>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71"/>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0"/>
        <p:cNvGrpSpPr/>
        <p:nvPr/>
      </p:nvGrpSpPr>
      <p:grpSpPr>
        <a:xfrm>
          <a:off x="0" y="0"/>
          <a:ext cx="0" cy="0"/>
          <a:chOff x="0" y="0"/>
          <a:chExt cx="0" cy="0"/>
        </a:xfrm>
      </p:grpSpPr>
      <p:sp>
        <p:nvSpPr>
          <p:cNvPr id="141" name="Google Shape;141;p72"/>
          <p:cNvSpPr txBox="1">
            <a:spLocks noGrp="1"/>
          </p:cNvSpPr>
          <p:nvPr>
            <p:ph type="title"/>
          </p:nvPr>
        </p:nvSpPr>
        <p:spPr>
          <a:xfrm>
            <a:off x="1024128" y="471509"/>
            <a:ext cx="438912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72"/>
          <p:cNvSpPr txBox="1">
            <a:spLocks noGrp="1"/>
          </p:cNvSpPr>
          <p:nvPr>
            <p:ph type="body" idx="1"/>
          </p:nvPr>
        </p:nvSpPr>
        <p:spPr>
          <a:xfrm>
            <a:off x="5715000" y="822960"/>
            <a:ext cx="5678424" cy="5184648"/>
          </a:xfrm>
          <a:prstGeom prst="rect">
            <a:avLst/>
          </a:prstGeom>
          <a:noFill/>
          <a:ln>
            <a:noFill/>
          </a:ln>
        </p:spPr>
        <p:txBody>
          <a:bodyPr spcFirstLastPara="1" wrap="square" lIns="45700" tIns="45700" rIns="45700" bIns="45700" anchor="t" anchorCtr="0">
            <a:normAutofit/>
          </a:bodyPr>
          <a:lstStyle>
            <a:lvl1pPr marL="457200" lvl="0" indent="-381000" algn="l">
              <a:lnSpc>
                <a:spcPct val="90000"/>
              </a:lnSpc>
              <a:spcBef>
                <a:spcPts val="1200"/>
              </a:spcBef>
              <a:spcAft>
                <a:spcPts val="0"/>
              </a:spcAft>
              <a:buSzPts val="2400"/>
              <a:buChar char=" "/>
              <a:defRPr sz="2400"/>
            </a:lvl1pPr>
            <a:lvl2pPr marL="914400" lvl="1" indent="-355600" algn="l">
              <a:lnSpc>
                <a:spcPct val="90000"/>
              </a:lnSpc>
              <a:spcBef>
                <a:spcPts val="200"/>
              </a:spcBef>
              <a:spcAft>
                <a:spcPts val="0"/>
              </a:spcAft>
              <a:buSzPts val="2000"/>
              <a:buChar char="🢝"/>
              <a:defRPr sz="2000"/>
            </a:lvl2pPr>
            <a:lvl3pPr marL="1371600" lvl="2" indent="-330200" algn="l">
              <a:lnSpc>
                <a:spcPct val="90000"/>
              </a:lnSpc>
              <a:spcBef>
                <a:spcPts val="400"/>
              </a:spcBef>
              <a:spcAft>
                <a:spcPts val="0"/>
              </a:spcAft>
              <a:buSzPts val="1600"/>
              <a:buChar char="🢝"/>
              <a:defRPr sz="1600"/>
            </a:lvl3pPr>
            <a:lvl4pPr marL="1828800" lvl="3" indent="-330200" algn="l">
              <a:lnSpc>
                <a:spcPct val="90000"/>
              </a:lnSpc>
              <a:spcBef>
                <a:spcPts val="400"/>
              </a:spcBef>
              <a:spcAft>
                <a:spcPts val="0"/>
              </a:spcAft>
              <a:buSzPts val="1600"/>
              <a:buChar char="🢝"/>
              <a:defRPr sz="1600"/>
            </a:lvl4pPr>
            <a:lvl5pPr marL="2286000" lvl="4" indent="-330200" algn="l">
              <a:lnSpc>
                <a:spcPct val="90000"/>
              </a:lnSpc>
              <a:spcBef>
                <a:spcPts val="400"/>
              </a:spcBef>
              <a:spcAft>
                <a:spcPts val="0"/>
              </a:spcAft>
              <a:buSzPts val="1600"/>
              <a:buChar char="🢝"/>
              <a:defRPr sz="1600"/>
            </a:lvl5pPr>
            <a:lvl6pPr marL="2743200" lvl="5" indent="-330200" algn="l">
              <a:lnSpc>
                <a:spcPct val="90000"/>
              </a:lnSpc>
              <a:spcBef>
                <a:spcPts val="400"/>
              </a:spcBef>
              <a:spcAft>
                <a:spcPts val="0"/>
              </a:spcAft>
              <a:buSzPts val="1600"/>
              <a:buChar char="🢝"/>
              <a:defRPr sz="1600"/>
            </a:lvl6pPr>
            <a:lvl7pPr marL="3200400" lvl="6" indent="-330200" algn="l">
              <a:lnSpc>
                <a:spcPct val="90000"/>
              </a:lnSpc>
              <a:spcBef>
                <a:spcPts val="400"/>
              </a:spcBef>
              <a:spcAft>
                <a:spcPts val="0"/>
              </a:spcAft>
              <a:buSzPts val="1600"/>
              <a:buChar char="🢝"/>
              <a:defRPr sz="1600"/>
            </a:lvl7pPr>
            <a:lvl8pPr marL="3657600" lvl="7" indent="-330200" algn="l">
              <a:lnSpc>
                <a:spcPct val="90000"/>
              </a:lnSpc>
              <a:spcBef>
                <a:spcPts val="400"/>
              </a:spcBef>
              <a:spcAft>
                <a:spcPts val="0"/>
              </a:spcAft>
              <a:buSzPts val="1600"/>
              <a:buChar char="🢝"/>
              <a:defRPr sz="1600"/>
            </a:lvl8pPr>
            <a:lvl9pPr marL="4114800" lvl="8" indent="-330200" algn="l">
              <a:lnSpc>
                <a:spcPct val="90000"/>
              </a:lnSpc>
              <a:spcBef>
                <a:spcPts val="400"/>
              </a:spcBef>
              <a:spcAft>
                <a:spcPts val="400"/>
              </a:spcAft>
              <a:buSzPts val="1600"/>
              <a:buChar char="🢝"/>
              <a:defRPr sz="1600"/>
            </a:lvl9pPr>
          </a:lstStyle>
          <a:p>
            <a:endParaRPr/>
          </a:p>
        </p:txBody>
      </p:sp>
      <p:sp>
        <p:nvSpPr>
          <p:cNvPr id="143" name="Google Shape;143;p72"/>
          <p:cNvSpPr txBox="1">
            <a:spLocks noGrp="1"/>
          </p:cNvSpPr>
          <p:nvPr>
            <p:ph type="body" idx="2"/>
          </p:nvPr>
        </p:nvSpPr>
        <p:spPr>
          <a:xfrm>
            <a:off x="1024128" y="2257506"/>
            <a:ext cx="4389120" cy="3762294"/>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600"/>
              </a:spcBef>
              <a:spcAft>
                <a:spcPts val="0"/>
              </a:spcAft>
              <a:buSzPts val="1600"/>
              <a:buNone/>
              <a:defRPr sz="16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144" name="Google Shape;144;p72"/>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72"/>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72"/>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47"/>
        <p:cNvGrpSpPr/>
        <p:nvPr/>
      </p:nvGrpSpPr>
      <p:grpSpPr>
        <a:xfrm>
          <a:off x="0" y="0"/>
          <a:ext cx="0" cy="0"/>
          <a:chOff x="0" y="0"/>
          <a:chExt cx="0" cy="0"/>
        </a:xfrm>
      </p:grpSpPr>
      <p:sp>
        <p:nvSpPr>
          <p:cNvPr id="148" name="Google Shape;148;p73"/>
          <p:cNvSpPr txBox="1">
            <a:spLocks noGrp="1"/>
          </p:cNvSpPr>
          <p:nvPr>
            <p:ph type="title"/>
          </p:nvPr>
        </p:nvSpPr>
        <p:spPr>
          <a:xfrm>
            <a:off x="457200" y="4960138"/>
            <a:ext cx="77724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73"/>
          <p:cNvSpPr>
            <a:spLocks noGrp="1"/>
          </p:cNvSpPr>
          <p:nvPr>
            <p:ph type="pic" idx="2"/>
          </p:nvPr>
        </p:nvSpPr>
        <p:spPr>
          <a:xfrm>
            <a:off x="0" y="-1"/>
            <a:ext cx="12188952" cy="4572000"/>
          </a:xfrm>
          <a:prstGeom prst="rect">
            <a:avLst/>
          </a:prstGeom>
          <a:solidFill>
            <a:srgbClr val="76CEEF"/>
          </a:solidFill>
          <a:ln>
            <a:noFill/>
          </a:ln>
        </p:spPr>
      </p:sp>
      <p:sp>
        <p:nvSpPr>
          <p:cNvPr id="150" name="Google Shape;150;p73"/>
          <p:cNvSpPr txBox="1">
            <a:spLocks noGrp="1"/>
          </p:cNvSpPr>
          <p:nvPr>
            <p:ph type="body" idx="1"/>
          </p:nvPr>
        </p:nvSpPr>
        <p:spPr>
          <a:xfrm>
            <a:off x="8610600" y="4960138"/>
            <a:ext cx="32004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800"/>
              <a:buNone/>
              <a:defRPr sz="1800">
                <a:solidFill>
                  <a:srgbClr val="0C0C0C"/>
                </a:solidFill>
              </a:defRPr>
            </a:lvl1pPr>
            <a:lvl2pPr marL="914400" lvl="1" indent="-228600" algn="l">
              <a:lnSpc>
                <a:spcPct val="90000"/>
              </a:lnSpc>
              <a:spcBef>
                <a:spcPts val="200"/>
              </a:spcBef>
              <a:spcAft>
                <a:spcPts val="0"/>
              </a:spcAft>
              <a:buSzPts val="1400"/>
              <a:buNone/>
              <a:defRPr sz="1400"/>
            </a:lvl2pPr>
            <a:lvl3pPr marL="1371600" lvl="2" indent="-228600" algn="l">
              <a:lnSpc>
                <a:spcPct val="90000"/>
              </a:lnSpc>
              <a:spcBef>
                <a:spcPts val="400"/>
              </a:spcBef>
              <a:spcAft>
                <a:spcPts val="0"/>
              </a:spcAft>
              <a:buSzPts val="1200"/>
              <a:buNone/>
              <a:defRPr sz="1200"/>
            </a:lvl3pPr>
            <a:lvl4pPr marL="1828800" lvl="3" indent="-228600" algn="l">
              <a:lnSpc>
                <a:spcPct val="90000"/>
              </a:lnSpc>
              <a:spcBef>
                <a:spcPts val="400"/>
              </a:spcBef>
              <a:spcAft>
                <a:spcPts val="0"/>
              </a:spcAft>
              <a:buSzPts val="1000"/>
              <a:buNone/>
              <a:defRPr sz="1000"/>
            </a:lvl4pPr>
            <a:lvl5pPr marL="2286000" lvl="4" indent="-228600" algn="l">
              <a:lnSpc>
                <a:spcPct val="90000"/>
              </a:lnSpc>
              <a:spcBef>
                <a:spcPts val="400"/>
              </a:spcBef>
              <a:spcAft>
                <a:spcPts val="0"/>
              </a:spcAft>
              <a:buSzPts val="1000"/>
              <a:buNone/>
              <a:defRPr sz="1000"/>
            </a:lvl5pPr>
            <a:lvl6pPr marL="2743200" lvl="5" indent="-228600" algn="l">
              <a:lnSpc>
                <a:spcPct val="90000"/>
              </a:lnSpc>
              <a:spcBef>
                <a:spcPts val="400"/>
              </a:spcBef>
              <a:spcAft>
                <a:spcPts val="0"/>
              </a:spcAft>
              <a:buSzPts val="1000"/>
              <a:buNone/>
              <a:defRPr sz="1000"/>
            </a:lvl6pPr>
            <a:lvl7pPr marL="3200400" lvl="6" indent="-228600" algn="l">
              <a:lnSpc>
                <a:spcPct val="90000"/>
              </a:lnSpc>
              <a:spcBef>
                <a:spcPts val="400"/>
              </a:spcBef>
              <a:spcAft>
                <a:spcPts val="0"/>
              </a:spcAft>
              <a:buSzPts val="1000"/>
              <a:buNone/>
              <a:defRPr sz="1000"/>
            </a:lvl7pPr>
            <a:lvl8pPr marL="3657600" lvl="7" indent="-228600" algn="l">
              <a:lnSpc>
                <a:spcPct val="90000"/>
              </a:lnSpc>
              <a:spcBef>
                <a:spcPts val="400"/>
              </a:spcBef>
              <a:spcAft>
                <a:spcPts val="0"/>
              </a:spcAft>
              <a:buSzPts val="1000"/>
              <a:buNone/>
              <a:defRPr sz="1000"/>
            </a:lvl8pPr>
            <a:lvl9pPr marL="4114800" lvl="8" indent="-228600" algn="l">
              <a:lnSpc>
                <a:spcPct val="90000"/>
              </a:lnSpc>
              <a:spcBef>
                <a:spcPts val="400"/>
              </a:spcBef>
              <a:spcAft>
                <a:spcPts val="400"/>
              </a:spcAft>
              <a:buSzPts val="1000"/>
              <a:buNone/>
              <a:defRPr sz="1000"/>
            </a:lvl9pPr>
          </a:lstStyle>
          <a:p>
            <a:endParaRPr/>
          </a:p>
        </p:txBody>
      </p:sp>
      <p:sp>
        <p:nvSpPr>
          <p:cNvPr id="151" name="Google Shape;151;p73"/>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73"/>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73"/>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54" name="Google Shape;154;p73"/>
          <p:cNvCxnSpPr/>
          <p:nvPr/>
        </p:nvCxnSpPr>
        <p:spPr>
          <a:xfrm rot="10800000">
            <a:off x="8386843" y="5264106"/>
            <a:ext cx="0" cy="9144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5"/>
        <p:cNvGrpSpPr/>
        <p:nvPr/>
      </p:nvGrpSpPr>
      <p:grpSpPr>
        <a:xfrm>
          <a:off x="0" y="0"/>
          <a:ext cx="0" cy="0"/>
          <a:chOff x="0" y="0"/>
          <a:chExt cx="0" cy="0"/>
        </a:xfrm>
      </p:grpSpPr>
      <p:sp>
        <p:nvSpPr>
          <p:cNvPr id="156" name="Google Shape;156;p7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74"/>
          <p:cNvSpPr txBox="1">
            <a:spLocks noGrp="1"/>
          </p:cNvSpPr>
          <p:nvPr>
            <p:ph type="body" idx="1"/>
          </p:nvPr>
        </p:nvSpPr>
        <p:spPr>
          <a:xfrm rot="5400000">
            <a:off x="3872485" y="-562356"/>
            <a:ext cx="4023360" cy="972007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8" name="Google Shape;158;p74"/>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74"/>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74"/>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61"/>
        <p:cNvGrpSpPr/>
        <p:nvPr/>
      </p:nvGrpSpPr>
      <p:grpSpPr>
        <a:xfrm>
          <a:off x="0" y="0"/>
          <a:ext cx="0" cy="0"/>
          <a:chOff x="0" y="0"/>
          <a:chExt cx="0" cy="0"/>
        </a:xfrm>
      </p:grpSpPr>
      <p:sp>
        <p:nvSpPr>
          <p:cNvPr id="162" name="Google Shape;162;p75"/>
          <p:cNvSpPr txBox="1">
            <a:spLocks noGrp="1"/>
          </p:cNvSpPr>
          <p:nvPr>
            <p:ph type="title"/>
          </p:nvPr>
        </p:nvSpPr>
        <p:spPr>
          <a:xfrm rot="5400000">
            <a:off x="7334251" y="2152650"/>
            <a:ext cx="5410200" cy="2628900"/>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75"/>
          <p:cNvSpPr txBox="1">
            <a:spLocks noGrp="1"/>
          </p:cNvSpPr>
          <p:nvPr>
            <p:ph type="body" idx="1"/>
          </p:nvPr>
        </p:nvSpPr>
        <p:spPr>
          <a:xfrm rot="5400000">
            <a:off x="2076451" y="-323850"/>
            <a:ext cx="5410200" cy="758190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4" name="Google Shape;164;p7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75"/>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7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t>‹#›</a:t>
            </a:fld>
            <a:endParaRPr/>
          </a:p>
        </p:txBody>
      </p:sp>
      <p:cxnSp>
        <p:nvCxnSpPr>
          <p:cNvPr id="167" name="Google Shape;167;p75"/>
          <p:cNvCxnSpPr/>
          <p:nvPr/>
        </p:nvCxnSpPr>
        <p:spPr>
          <a:xfrm rot="10800000">
            <a:off x="10058400" y="59263"/>
            <a:ext cx="0" cy="9144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4"/>
        <p:cNvGrpSpPr/>
        <p:nvPr/>
      </p:nvGrpSpPr>
      <p:grpSpPr>
        <a:xfrm>
          <a:off x="0" y="0"/>
          <a:ext cx="0" cy="0"/>
          <a:chOff x="0" y="0"/>
          <a:chExt cx="0" cy="0"/>
        </a:xfrm>
      </p:grpSpPr>
      <p:sp>
        <p:nvSpPr>
          <p:cNvPr id="175" name="Google Shape;175;p5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5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77" name="Google Shape;177;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0"/>
        <p:cNvGrpSpPr/>
        <p:nvPr/>
      </p:nvGrpSpPr>
      <p:grpSpPr>
        <a:xfrm>
          <a:off x="0" y="0"/>
          <a:ext cx="0" cy="0"/>
          <a:chOff x="0" y="0"/>
          <a:chExt cx="0" cy="0"/>
        </a:xfrm>
      </p:grpSpPr>
      <p:sp>
        <p:nvSpPr>
          <p:cNvPr id="181" name="Google Shape;181;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
        <p:cNvGrpSpPr/>
        <p:nvPr/>
      </p:nvGrpSpPr>
      <p:grpSpPr>
        <a:xfrm>
          <a:off x="0" y="0"/>
          <a:ext cx="0" cy="0"/>
          <a:chOff x="0" y="0"/>
          <a:chExt cx="0" cy="0"/>
        </a:xfrm>
      </p:grpSpPr>
      <p:sp>
        <p:nvSpPr>
          <p:cNvPr id="191" name="Google Shape;191;p7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3" name="Google Shape;193;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6"/>
        <p:cNvGrpSpPr/>
        <p:nvPr/>
      </p:nvGrpSpPr>
      <p:grpSpPr>
        <a:xfrm>
          <a:off x="0" y="0"/>
          <a:ext cx="0" cy="0"/>
          <a:chOff x="0" y="0"/>
          <a:chExt cx="0" cy="0"/>
        </a:xfrm>
      </p:grpSpPr>
      <p:sp>
        <p:nvSpPr>
          <p:cNvPr id="197" name="Google Shape;197;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 name="Google Shape;198;p7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7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3"/>
        <p:cNvGrpSpPr/>
        <p:nvPr/>
      </p:nvGrpSpPr>
      <p:grpSpPr>
        <a:xfrm>
          <a:off x="0" y="0"/>
          <a:ext cx="0" cy="0"/>
          <a:chOff x="0" y="0"/>
          <a:chExt cx="0" cy="0"/>
        </a:xfrm>
      </p:grpSpPr>
      <p:sp>
        <p:nvSpPr>
          <p:cNvPr id="204" name="Google Shape;204;p7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5" name="Google Shape;205;p7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6" name="Google Shape;206;p7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7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8" name="Google Shape;208;p7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2"/>
        <p:cNvGrpSpPr/>
        <p:nvPr/>
      </p:nvGrpSpPr>
      <p:grpSpPr>
        <a:xfrm>
          <a:off x="0" y="0"/>
          <a:ext cx="0" cy="0"/>
          <a:chOff x="0" y="0"/>
          <a:chExt cx="0" cy="0"/>
        </a:xfrm>
      </p:grpSpPr>
      <p:sp>
        <p:nvSpPr>
          <p:cNvPr id="213" name="Google Shape;213;p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7"/>
        <p:cNvGrpSpPr/>
        <p:nvPr/>
      </p:nvGrpSpPr>
      <p:grpSpPr>
        <a:xfrm>
          <a:off x="0" y="0"/>
          <a:ext cx="0" cy="0"/>
          <a:chOff x="0" y="0"/>
          <a:chExt cx="0" cy="0"/>
        </a:xfrm>
      </p:grpSpPr>
      <p:sp>
        <p:nvSpPr>
          <p:cNvPr id="218" name="Google Shape;218;p8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8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0" name="Google Shape;220;p8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1" name="Google Shape;221;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4"/>
        <p:cNvGrpSpPr/>
        <p:nvPr/>
      </p:nvGrpSpPr>
      <p:grpSpPr>
        <a:xfrm>
          <a:off x="0" y="0"/>
          <a:ext cx="0" cy="0"/>
          <a:chOff x="0" y="0"/>
          <a:chExt cx="0" cy="0"/>
        </a:xfrm>
      </p:grpSpPr>
      <p:sp>
        <p:nvSpPr>
          <p:cNvPr id="225" name="Google Shape;225;p8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1"/>
          <p:cNvSpPr>
            <a:spLocks noGrp="1"/>
          </p:cNvSpPr>
          <p:nvPr>
            <p:ph type="pic" idx="2"/>
          </p:nvPr>
        </p:nvSpPr>
        <p:spPr>
          <a:xfrm>
            <a:off x="5183188" y="987425"/>
            <a:ext cx="6172200" cy="4873625"/>
          </a:xfrm>
          <a:prstGeom prst="rect">
            <a:avLst/>
          </a:prstGeom>
          <a:noFill/>
          <a:ln>
            <a:noFill/>
          </a:ln>
        </p:spPr>
      </p:sp>
      <p:sp>
        <p:nvSpPr>
          <p:cNvPr id="227" name="Google Shape;227;p8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8" name="Google Shape;228;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Google Shape;232;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8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4" name="Google Shape;234;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7"/>
        <p:cNvGrpSpPr/>
        <p:nvPr/>
      </p:nvGrpSpPr>
      <p:grpSpPr>
        <a:xfrm>
          <a:off x="0" y="0"/>
          <a:ext cx="0" cy="0"/>
          <a:chOff x="0" y="0"/>
          <a:chExt cx="0" cy="0"/>
        </a:xfrm>
      </p:grpSpPr>
      <p:sp>
        <p:nvSpPr>
          <p:cNvPr id="238" name="Google Shape;238;p8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9" name="Google Shape;239;p8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0" name="Google Shape;240;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6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6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6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6"/>
          <p:cNvSpPr>
            <a:spLocks noGrp="1"/>
          </p:cNvSpPr>
          <p:nvPr>
            <p:ph type="pic" idx="2"/>
          </p:nvPr>
        </p:nvSpPr>
        <p:spPr>
          <a:xfrm>
            <a:off x="5183188" y="987425"/>
            <a:ext cx="6172200" cy="4873625"/>
          </a:xfrm>
          <a:prstGeom prst="rect">
            <a:avLst/>
          </a:prstGeom>
          <a:noFill/>
          <a:ln>
            <a:noFill/>
          </a:ln>
        </p:spPr>
      </p:sp>
      <p:sp>
        <p:nvSpPr>
          <p:cNvPr id="68" name="Google Shape;68;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5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5000"/>
              <a:buFont typeface="Twentieth Century"/>
              <a:buNone/>
              <a:defRPr sz="5000" b="0" i="0" u="none" strike="noStrike" cap="none">
                <a:solidFill>
                  <a:srgbClr val="0C0C0C"/>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53"/>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lvl1pPr marL="457200" marR="0" lvl="0" indent="-368300" algn="l" rtl="0">
              <a:lnSpc>
                <a:spcPct val="90000"/>
              </a:lnSpc>
              <a:spcBef>
                <a:spcPts val="1200"/>
              </a:spcBef>
              <a:spcAft>
                <a:spcPts val="0"/>
              </a:spcAft>
              <a:buClr>
                <a:schemeClr val="accent1"/>
              </a:buClr>
              <a:buSzPts val="2200"/>
              <a:buFont typeface="Twentieth Century"/>
              <a:buChar char=" "/>
              <a:defRPr sz="2200" b="0" i="0" u="none" strike="noStrike" cap="none">
                <a:solidFill>
                  <a:schemeClr val="dk1"/>
                </a:solidFill>
                <a:latin typeface="Twentieth Century"/>
                <a:ea typeface="Twentieth Century"/>
                <a:cs typeface="Twentieth Century"/>
                <a:sym typeface="Twentieth Century"/>
              </a:defRPr>
            </a:lvl1pPr>
            <a:lvl2pPr marL="914400" marR="0" lvl="1" indent="-342900" algn="l" rtl="0">
              <a:lnSpc>
                <a:spcPct val="90000"/>
              </a:lnSpc>
              <a:spcBef>
                <a:spcPts val="200"/>
              </a:spcBef>
              <a:spcAft>
                <a:spcPts val="0"/>
              </a:spcAft>
              <a:buClr>
                <a:schemeClr val="accent1"/>
              </a:buClr>
              <a:buSzPts val="1800"/>
              <a:buFont typeface="Noto Sans Symbols"/>
              <a:buChar char="🢝"/>
              <a:defRPr sz="1800" b="0" i="0" u="none" strike="noStrike" cap="none">
                <a:solidFill>
                  <a:schemeClr val="dk1"/>
                </a:solidFill>
                <a:latin typeface="Twentieth Century"/>
                <a:ea typeface="Twentieth Century"/>
                <a:cs typeface="Twentieth Century"/>
                <a:sym typeface="Twentieth Century"/>
              </a:defRPr>
            </a:lvl2pPr>
            <a:lvl3pPr marL="1371600" marR="0" lvl="2"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3pPr>
            <a:lvl4pPr marL="1828800" marR="0" lvl="3"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4pPr>
            <a:lvl5pPr marL="2286000" marR="0" lvl="4"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5pPr>
            <a:lvl6pPr marL="2743200" marR="0" lvl="5"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6pPr>
            <a:lvl7pPr marL="3200400" marR="0" lvl="6"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4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7" name="Google Shape;87;p53"/>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a:solidFill>
                  <a:srgbClr val="0C0C0C"/>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8" name="Google Shape;88;p53"/>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cap="none">
                <a:solidFill>
                  <a:srgbClr val="0C0C0C"/>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2pPr>
            <a:lvl3pPr marR="0" lvl="2"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3pPr>
            <a:lvl4pPr marR="0" lvl="3"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4pPr>
            <a:lvl5pPr marR="0" lvl="4"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5pPr>
            <a:lvl6pPr marR="0" lvl="5"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6pPr>
            <a:lvl7pPr marR="0" lvl="6"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7pPr>
            <a:lvl8pPr marR="0" lvl="7"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8pPr>
            <a:lvl9pPr marR="0" lvl="8" algn="l" rtl="0">
              <a:spcBef>
                <a:spcPts val="0"/>
              </a:spcBef>
              <a:spcAft>
                <a:spcPts val="0"/>
              </a:spcAft>
              <a:buSzPts val="1400"/>
              <a:buNone/>
              <a:defRPr sz="18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89" name="Google Shape;89;p53"/>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000">
                <a:solidFill>
                  <a:srgbClr val="0C0C0C"/>
                </a:solidFill>
                <a:latin typeface="Twentieth Century"/>
                <a:ea typeface="Twentieth Century"/>
                <a:cs typeface="Twentieth Century"/>
                <a:sym typeface="Twentieth Century"/>
              </a:defRPr>
            </a:lvl1pPr>
            <a:lvl2pPr marL="0" marR="0" lvl="1" indent="0" algn="l" rtl="0">
              <a:spcBef>
                <a:spcPts val="0"/>
              </a:spcBef>
              <a:buNone/>
              <a:defRPr sz="1000">
                <a:solidFill>
                  <a:srgbClr val="0C0C0C"/>
                </a:solidFill>
                <a:latin typeface="Twentieth Century"/>
                <a:ea typeface="Twentieth Century"/>
                <a:cs typeface="Twentieth Century"/>
                <a:sym typeface="Twentieth Century"/>
              </a:defRPr>
            </a:lvl2pPr>
            <a:lvl3pPr marL="0" marR="0" lvl="2" indent="0" algn="l" rtl="0">
              <a:spcBef>
                <a:spcPts val="0"/>
              </a:spcBef>
              <a:buNone/>
              <a:defRPr sz="1000">
                <a:solidFill>
                  <a:srgbClr val="0C0C0C"/>
                </a:solidFill>
                <a:latin typeface="Twentieth Century"/>
                <a:ea typeface="Twentieth Century"/>
                <a:cs typeface="Twentieth Century"/>
                <a:sym typeface="Twentieth Century"/>
              </a:defRPr>
            </a:lvl3pPr>
            <a:lvl4pPr marL="0" marR="0" lvl="3" indent="0" algn="l" rtl="0">
              <a:spcBef>
                <a:spcPts val="0"/>
              </a:spcBef>
              <a:buNone/>
              <a:defRPr sz="1000">
                <a:solidFill>
                  <a:srgbClr val="0C0C0C"/>
                </a:solidFill>
                <a:latin typeface="Twentieth Century"/>
                <a:ea typeface="Twentieth Century"/>
                <a:cs typeface="Twentieth Century"/>
                <a:sym typeface="Twentieth Century"/>
              </a:defRPr>
            </a:lvl4pPr>
            <a:lvl5pPr marL="0" marR="0" lvl="4" indent="0" algn="l" rtl="0">
              <a:spcBef>
                <a:spcPts val="0"/>
              </a:spcBef>
              <a:buNone/>
              <a:defRPr sz="1000">
                <a:solidFill>
                  <a:srgbClr val="0C0C0C"/>
                </a:solidFill>
                <a:latin typeface="Twentieth Century"/>
                <a:ea typeface="Twentieth Century"/>
                <a:cs typeface="Twentieth Century"/>
                <a:sym typeface="Twentieth Century"/>
              </a:defRPr>
            </a:lvl5pPr>
            <a:lvl6pPr marL="0" marR="0" lvl="5" indent="0" algn="l" rtl="0">
              <a:spcBef>
                <a:spcPts val="0"/>
              </a:spcBef>
              <a:buNone/>
              <a:defRPr sz="1000">
                <a:solidFill>
                  <a:srgbClr val="0C0C0C"/>
                </a:solidFill>
                <a:latin typeface="Twentieth Century"/>
                <a:ea typeface="Twentieth Century"/>
                <a:cs typeface="Twentieth Century"/>
                <a:sym typeface="Twentieth Century"/>
              </a:defRPr>
            </a:lvl6pPr>
            <a:lvl7pPr marL="0" marR="0" lvl="6" indent="0" algn="l" rtl="0">
              <a:spcBef>
                <a:spcPts val="0"/>
              </a:spcBef>
              <a:buNone/>
              <a:defRPr sz="1000">
                <a:solidFill>
                  <a:srgbClr val="0C0C0C"/>
                </a:solidFill>
                <a:latin typeface="Twentieth Century"/>
                <a:ea typeface="Twentieth Century"/>
                <a:cs typeface="Twentieth Century"/>
                <a:sym typeface="Twentieth Century"/>
              </a:defRPr>
            </a:lvl7pPr>
            <a:lvl8pPr marL="0" marR="0" lvl="7" indent="0" algn="l" rtl="0">
              <a:spcBef>
                <a:spcPts val="0"/>
              </a:spcBef>
              <a:buNone/>
              <a:defRPr sz="1000">
                <a:solidFill>
                  <a:srgbClr val="0C0C0C"/>
                </a:solidFill>
                <a:latin typeface="Twentieth Century"/>
                <a:ea typeface="Twentieth Century"/>
                <a:cs typeface="Twentieth Century"/>
                <a:sym typeface="Twentieth Century"/>
              </a:defRPr>
            </a:lvl8pPr>
            <a:lvl9pPr marL="0" marR="0" lvl="8" indent="0" algn="l" rtl="0">
              <a:spcBef>
                <a:spcPts val="0"/>
              </a:spcBef>
              <a:buNone/>
              <a:defRPr sz="1000">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cxnSp>
        <p:nvCxnSpPr>
          <p:cNvPr id="90" name="Google Shape;90;p53"/>
          <p:cNvCxnSpPr/>
          <p:nvPr/>
        </p:nvCxnSpPr>
        <p:spPr>
          <a:xfrm rot="10800000">
            <a:off x="762000" y="826324"/>
            <a:ext cx="0" cy="914400"/>
          </a:xfrm>
          <a:prstGeom prst="straightConnector1">
            <a:avLst/>
          </a:prstGeom>
          <a:noFill/>
          <a:ln w="19050" cap="flat" cmpd="sng">
            <a:solidFill>
              <a:schemeClr val="accent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0" name="Google Shape;170;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1" name="Google Shape;17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2" name="Google Shape;17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6.xml"/><Relationship Id="rId1" Type="http://schemas.openxmlformats.org/officeDocument/2006/relationships/slideLayout" Target="../slideLayouts/slideLayout25.xml"/><Relationship Id="rId5" Type="http://schemas.openxmlformats.org/officeDocument/2006/relationships/image" Target="../media/image13.jpg"/><Relationship Id="rId4" Type="http://schemas.openxmlformats.org/officeDocument/2006/relationships/image" Target="../media/image12.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sp>
        <p:nvSpPr>
          <p:cNvPr id="247" name="Google Shape;247;p1"/>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8" name="Google Shape;248;p1"/>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9" name="Google Shape;249;p1"/>
          <p:cNvSpPr txBox="1">
            <a:spLocks noGrp="1"/>
          </p:cNvSpPr>
          <p:nvPr>
            <p:ph type="ctr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sz="4400">
                <a:solidFill>
                  <a:srgbClr val="FFFFFF"/>
                </a:solidFill>
                <a:latin typeface="Calibri"/>
                <a:ea typeface="Calibri"/>
                <a:cs typeface="Calibri"/>
                <a:sym typeface="Calibri"/>
              </a:rPr>
              <a:t>AMERSA Discourse: Methadone Deregulation</a:t>
            </a:r>
            <a:endParaRPr/>
          </a:p>
        </p:txBody>
      </p:sp>
      <p:sp>
        <p:nvSpPr>
          <p:cNvPr id="250" name="Google Shape;250;p1"/>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51" name="Google Shape;251;p1"/>
          <p:cNvSpPr txBox="1">
            <a:spLocks noGrp="1"/>
          </p:cNvSpPr>
          <p:nvPr>
            <p:ph type="subTitle"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pPr>
            <a:r>
              <a:rPr lang="en-US" dirty="0"/>
              <a:t>Moderator:</a:t>
            </a:r>
            <a:endParaRPr dirty="0"/>
          </a:p>
          <a:p>
            <a:pPr marL="0" lvl="0" indent="0" algn="l" rtl="0">
              <a:lnSpc>
                <a:spcPct val="90000"/>
              </a:lnSpc>
              <a:spcBef>
                <a:spcPts val="1000"/>
              </a:spcBef>
              <a:spcAft>
                <a:spcPts val="0"/>
              </a:spcAft>
              <a:buClr>
                <a:schemeClr val="dk1"/>
              </a:buClr>
              <a:buSzPts val="2400"/>
              <a:buFont typeface="Arial"/>
              <a:buChar char="•"/>
            </a:pPr>
            <a:r>
              <a:rPr lang="en-US" dirty="0"/>
              <a:t> Michelle Geier, PharmD, BCPP, </a:t>
            </a:r>
            <a:r>
              <a:rPr lang="en-US" dirty="0" err="1"/>
              <a:t>APh</a:t>
            </a:r>
            <a:endParaRPr dirty="0"/>
          </a:p>
          <a:p>
            <a:pPr marL="0" lvl="0" indent="152400" algn="l" rtl="0">
              <a:lnSpc>
                <a:spcPct val="90000"/>
              </a:lnSpc>
              <a:spcBef>
                <a:spcPts val="1000"/>
              </a:spcBef>
              <a:spcAft>
                <a:spcPts val="0"/>
              </a:spcAft>
              <a:buClr>
                <a:schemeClr val="dk1"/>
              </a:buClr>
              <a:buSzPts val="2400"/>
              <a:buFont typeface="Arial"/>
              <a:buNone/>
            </a:pPr>
            <a:endParaRPr dirty="0"/>
          </a:p>
          <a:p>
            <a:pPr marL="0" lvl="0" indent="0" algn="l" rtl="0">
              <a:lnSpc>
                <a:spcPct val="90000"/>
              </a:lnSpc>
              <a:spcBef>
                <a:spcPts val="1000"/>
              </a:spcBef>
              <a:spcAft>
                <a:spcPts val="0"/>
              </a:spcAft>
              <a:buClr>
                <a:schemeClr val="dk1"/>
              </a:buClr>
              <a:buSzPts val="2400"/>
            </a:pPr>
            <a:r>
              <a:rPr lang="en-US" dirty="0"/>
              <a:t>Presenters:</a:t>
            </a:r>
            <a:endParaRPr dirty="0"/>
          </a:p>
          <a:p>
            <a:pPr marL="0" lvl="0" indent="0" algn="l" rtl="0">
              <a:lnSpc>
                <a:spcPct val="90000"/>
              </a:lnSpc>
              <a:spcBef>
                <a:spcPts val="1000"/>
              </a:spcBef>
              <a:spcAft>
                <a:spcPts val="0"/>
              </a:spcAft>
              <a:buClr>
                <a:schemeClr val="dk1"/>
              </a:buClr>
              <a:buSzPts val="2400"/>
              <a:buFont typeface="Arial"/>
              <a:buChar char="•"/>
            </a:pPr>
            <a:r>
              <a:rPr lang="en-US" dirty="0"/>
              <a:t>Denis Antoine II, MD</a:t>
            </a:r>
            <a:endParaRPr dirty="0"/>
          </a:p>
          <a:p>
            <a:pPr marL="0" lvl="0" indent="0" algn="l" rtl="0">
              <a:lnSpc>
                <a:spcPct val="90000"/>
              </a:lnSpc>
              <a:spcBef>
                <a:spcPts val="1000"/>
              </a:spcBef>
              <a:spcAft>
                <a:spcPts val="0"/>
              </a:spcAft>
              <a:buClr>
                <a:schemeClr val="dk1"/>
              </a:buClr>
              <a:buSzPts val="2400"/>
              <a:buFont typeface="Arial"/>
              <a:buChar char="•"/>
            </a:pPr>
            <a:r>
              <a:rPr lang="en-US" dirty="0"/>
              <a:t>Ruth A. Potee, MD, FASAM</a:t>
            </a:r>
            <a:endParaRPr dirty="0"/>
          </a:p>
          <a:p>
            <a:pPr marL="0" lvl="0" indent="152400" algn="l" rtl="0">
              <a:lnSpc>
                <a:spcPct val="90000"/>
              </a:lnSpc>
              <a:spcBef>
                <a:spcPts val="1000"/>
              </a:spcBef>
              <a:spcAft>
                <a:spcPts val="0"/>
              </a:spcAft>
              <a:buClr>
                <a:schemeClr val="dk1"/>
              </a:buClr>
              <a:buSzPts val="2400"/>
              <a:buFont typeface="Arial"/>
              <a:buNone/>
            </a:pP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10"/>
          <p:cNvPicPr preferRelativeResize="0"/>
          <p:nvPr/>
        </p:nvPicPr>
        <p:blipFill rotWithShape="1">
          <a:blip r:embed="rId3">
            <a:alphaModFix/>
          </a:blip>
          <a:srcRect/>
          <a:stretch/>
        </p:blipFill>
        <p:spPr>
          <a:xfrm>
            <a:off x="533676" y="694359"/>
            <a:ext cx="5041900" cy="5270500"/>
          </a:xfrm>
          <a:prstGeom prst="rect">
            <a:avLst/>
          </a:prstGeom>
          <a:noFill/>
          <a:ln>
            <a:noFill/>
          </a:ln>
        </p:spPr>
      </p:pic>
      <p:pic>
        <p:nvPicPr>
          <p:cNvPr id="344" name="Google Shape;344;p10" descr=" Guide To Overcoming Superwoman Syndrome — Alice Haddon Psycholog"/>
          <p:cNvPicPr preferRelativeResize="0"/>
          <p:nvPr/>
        </p:nvPicPr>
        <p:blipFill rotWithShape="1">
          <a:blip r:embed="rId4">
            <a:alphaModFix/>
          </a:blip>
          <a:srcRect/>
          <a:stretch/>
        </p:blipFill>
        <p:spPr>
          <a:xfrm>
            <a:off x="6619460" y="1349168"/>
            <a:ext cx="5273363" cy="39608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11"/>
          <p:cNvPicPr preferRelativeResize="0"/>
          <p:nvPr/>
        </p:nvPicPr>
        <p:blipFill rotWithShape="1">
          <a:blip r:embed="rId3">
            <a:alphaModFix/>
          </a:blip>
          <a:srcRect t="2067" b="17011"/>
          <a:stretch/>
        </p:blipFill>
        <p:spPr>
          <a:xfrm>
            <a:off x="20" y="1282"/>
            <a:ext cx="12191980" cy="68567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12"/>
          <p:cNvPicPr preferRelativeResize="0"/>
          <p:nvPr/>
        </p:nvPicPr>
        <p:blipFill rotWithShape="1">
          <a:blip r:embed="rId3">
            <a:alphaModFix/>
          </a:blip>
          <a:srcRect/>
          <a:stretch/>
        </p:blipFill>
        <p:spPr>
          <a:xfrm>
            <a:off x="0" y="518822"/>
            <a:ext cx="12192000" cy="5820355"/>
          </a:xfrm>
          <a:prstGeom prst="rect">
            <a:avLst/>
          </a:prstGeom>
          <a:noFill/>
          <a:ln>
            <a:noFill/>
          </a:ln>
        </p:spPr>
      </p:pic>
      <p:pic>
        <p:nvPicPr>
          <p:cNvPr id="356" name="Google Shape;356;p12"/>
          <p:cNvPicPr preferRelativeResize="0"/>
          <p:nvPr/>
        </p:nvPicPr>
        <p:blipFill rotWithShape="1">
          <a:blip r:embed="rId4">
            <a:alphaModFix/>
          </a:blip>
          <a:srcRect/>
          <a:stretch/>
        </p:blipFill>
        <p:spPr>
          <a:xfrm>
            <a:off x="0" y="539829"/>
            <a:ext cx="12192000" cy="5778342"/>
          </a:xfrm>
          <a:prstGeom prst="rect">
            <a:avLst/>
          </a:prstGeom>
          <a:noFill/>
          <a:ln>
            <a:noFill/>
          </a:ln>
        </p:spPr>
      </p:pic>
      <p:sp>
        <p:nvSpPr>
          <p:cNvPr id="357" name="Google Shape;357;p12"/>
          <p:cNvSpPr txBox="1"/>
          <p:nvPr/>
        </p:nvSpPr>
        <p:spPr>
          <a:xfrm>
            <a:off x="3737113" y="6488668"/>
            <a:ext cx="51414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 NNT:  thennt.com.  Retrieved September 3, 2023</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3"/>
          <p:cNvSpPr txBox="1">
            <a:spLocks noGrp="1"/>
          </p:cNvSpPr>
          <p:nvPr>
            <p:ph type="ftr" idx="11"/>
          </p:nvPr>
        </p:nvSpPr>
        <p:spPr>
          <a:xfrm>
            <a:off x="535227" y="6042991"/>
            <a:ext cx="10821888" cy="81500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sz="1600">
                <a:solidFill>
                  <a:srgbClr val="898989"/>
                </a:solidFill>
                <a:latin typeface="Calibri"/>
                <a:ea typeface="Calibri"/>
                <a:cs typeface="Calibri"/>
                <a:sym typeface="Calibri"/>
              </a:rPr>
              <a:t>Sordo L, Barrio G, Bravo M J, Indave B I, Degenhardt L, Wiessing L et al. Mortality risk during and after opioid substitution treatment: systematic review and meta-analysis of cohort studies BMJ 2017; 357 :j1550 doi:10.1136/bmj.j1550</a:t>
            </a:r>
            <a:endParaRPr/>
          </a:p>
        </p:txBody>
      </p:sp>
      <p:sp>
        <p:nvSpPr>
          <p:cNvPr id="363" name="Google Shape;363;p13"/>
          <p:cNvSpPr txBox="1"/>
          <p:nvPr/>
        </p:nvSpPr>
        <p:spPr>
          <a:xfrm>
            <a:off x="823985" y="737936"/>
            <a:ext cx="10699447" cy="3847207"/>
          </a:xfrm>
          <a:prstGeom prst="rect">
            <a:avLst/>
          </a:prstGeom>
          <a:solidFill>
            <a:srgbClr val="C4E0B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Methadone</a:t>
            </a:r>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NNT to prevent Death</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40</a:t>
            </a:r>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  		1 in 40 were helped (prevention of death)</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This study looked at data prior to 2012, well before fentanyl became the commonly available illicit opiate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14"/>
          <p:cNvPicPr preferRelativeResize="0"/>
          <p:nvPr/>
        </p:nvPicPr>
        <p:blipFill rotWithShape="1">
          <a:blip r:embed="rId3">
            <a:alphaModFix/>
          </a:blip>
          <a:srcRect/>
          <a:stretch/>
        </p:blipFill>
        <p:spPr>
          <a:xfrm>
            <a:off x="1115849" y="0"/>
            <a:ext cx="10473649"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15" descr="appy Birthday Born In 1973 Colourful Rays | Boomf"/>
          <p:cNvPicPr preferRelativeResize="0"/>
          <p:nvPr/>
        </p:nvPicPr>
        <p:blipFill rotWithShape="1">
          <a:blip r:embed="rId3">
            <a:alphaModFix/>
          </a:blip>
          <a:srcRect/>
          <a:stretch/>
        </p:blipFill>
        <p:spPr>
          <a:xfrm>
            <a:off x="2462462" y="0"/>
            <a:ext cx="6858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16"/>
          <p:cNvPicPr preferRelativeResize="0"/>
          <p:nvPr/>
        </p:nvPicPr>
        <p:blipFill rotWithShape="1">
          <a:blip r:embed="rId3">
            <a:alphaModFix/>
          </a:blip>
          <a:srcRect/>
          <a:stretch/>
        </p:blipFill>
        <p:spPr>
          <a:xfrm>
            <a:off x="1450403" y="0"/>
            <a:ext cx="9191369" cy="6378989"/>
          </a:xfrm>
          <a:prstGeom prst="rect">
            <a:avLst/>
          </a:prstGeom>
          <a:noFill/>
          <a:ln>
            <a:noFill/>
          </a:ln>
        </p:spPr>
      </p:pic>
      <p:sp>
        <p:nvSpPr>
          <p:cNvPr id="382" name="Google Shape;382;p16"/>
          <p:cNvSpPr txBox="1"/>
          <p:nvPr/>
        </p:nvSpPr>
        <p:spPr>
          <a:xfrm>
            <a:off x="1361924" y="6211669"/>
            <a:ext cx="927984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Duff, J., Carter J. (2019). Location of Medication-Assisted Treatment for Opioid Addiction: In Brief </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(CRS Report No. R45782). Congressional Research Service. www.crs.gov</a:t>
            </a:r>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17"/>
          <p:cNvPicPr preferRelativeResize="0"/>
          <p:nvPr/>
        </p:nvPicPr>
        <p:blipFill rotWithShape="1">
          <a:blip r:embed="rId3">
            <a:alphaModFix/>
          </a:blip>
          <a:srcRect/>
          <a:stretch/>
        </p:blipFill>
        <p:spPr>
          <a:xfrm>
            <a:off x="1308100" y="0"/>
            <a:ext cx="9572017"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394" name="Google Shape;394;p18"/>
          <p:cNvPicPr preferRelativeResize="0"/>
          <p:nvPr/>
        </p:nvPicPr>
        <p:blipFill rotWithShape="1">
          <a:blip r:embed="rId3">
            <a:alphaModFix/>
          </a:blip>
          <a:srcRect/>
          <a:stretch/>
        </p:blipFill>
        <p:spPr>
          <a:xfrm>
            <a:off x="952500" y="215900"/>
            <a:ext cx="10287000" cy="642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19" descr="elcome - AccuRX Pharmacy - Your Local Birmingham Pharmacy"/>
          <p:cNvPicPr preferRelativeResize="0"/>
          <p:nvPr/>
        </p:nvPicPr>
        <p:blipFill rotWithShape="1">
          <a:blip r:embed="rId3">
            <a:alphaModFix/>
          </a:blip>
          <a:srcRect/>
          <a:stretch/>
        </p:blipFill>
        <p:spPr>
          <a:xfrm>
            <a:off x="433136" y="2069432"/>
            <a:ext cx="3232545" cy="2149642"/>
          </a:xfrm>
          <a:prstGeom prst="rect">
            <a:avLst/>
          </a:prstGeom>
          <a:noFill/>
          <a:ln>
            <a:noFill/>
          </a:ln>
        </p:spPr>
      </p:pic>
      <p:pic>
        <p:nvPicPr>
          <p:cNvPr id="401" name="Google Shape;401;p19" descr="octor holding prescription - Health IT Buzz Health IT Buzz"/>
          <p:cNvPicPr preferRelativeResize="0"/>
          <p:nvPr/>
        </p:nvPicPr>
        <p:blipFill rotWithShape="1">
          <a:blip r:embed="rId4">
            <a:alphaModFix/>
          </a:blip>
          <a:srcRect/>
          <a:stretch/>
        </p:blipFill>
        <p:spPr>
          <a:xfrm>
            <a:off x="4707809" y="1721769"/>
            <a:ext cx="2847021" cy="2844967"/>
          </a:xfrm>
          <a:prstGeom prst="rect">
            <a:avLst/>
          </a:prstGeom>
          <a:noFill/>
          <a:ln>
            <a:noFill/>
          </a:ln>
        </p:spPr>
      </p:pic>
      <p:pic>
        <p:nvPicPr>
          <p:cNvPr id="402" name="Google Shape;402;p19" descr="ental Health Medication | OSF HealthCare"/>
          <p:cNvPicPr preferRelativeResize="0"/>
          <p:nvPr/>
        </p:nvPicPr>
        <p:blipFill rotWithShape="1">
          <a:blip r:embed="rId5">
            <a:alphaModFix/>
          </a:blip>
          <a:srcRect/>
          <a:stretch/>
        </p:blipFill>
        <p:spPr>
          <a:xfrm>
            <a:off x="8533094" y="2069432"/>
            <a:ext cx="3393669" cy="1781676"/>
          </a:xfrm>
          <a:prstGeom prst="rect">
            <a:avLst/>
          </a:prstGeom>
          <a:noFill/>
          <a:ln>
            <a:noFill/>
          </a:ln>
        </p:spPr>
      </p:pic>
      <p:sp>
        <p:nvSpPr>
          <p:cNvPr id="403" name="Google Shape;403;p19"/>
          <p:cNvSpPr/>
          <p:nvPr/>
        </p:nvSpPr>
        <p:spPr>
          <a:xfrm>
            <a:off x="3729545" y="2687052"/>
            <a:ext cx="914400" cy="9144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19"/>
          <p:cNvSpPr/>
          <p:nvPr/>
        </p:nvSpPr>
        <p:spPr>
          <a:xfrm>
            <a:off x="7618694" y="2687052"/>
            <a:ext cx="914400" cy="9144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5"/>
        <p:cNvGrpSpPr/>
        <p:nvPr/>
      </p:nvGrpSpPr>
      <p:grpSpPr>
        <a:xfrm>
          <a:off x="0" y="0"/>
          <a:ext cx="0" cy="0"/>
          <a:chOff x="0" y="0"/>
          <a:chExt cx="0" cy="0"/>
        </a:xfrm>
      </p:grpSpPr>
      <p:sp>
        <p:nvSpPr>
          <p:cNvPr id="256" name="Google Shape;256;p2"/>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7" name="Google Shape;257;p2"/>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8" name="Google Shape;258;p2"/>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Objectives</a:t>
            </a:r>
            <a:endParaRPr/>
          </a:p>
        </p:txBody>
      </p:sp>
      <p:sp>
        <p:nvSpPr>
          <p:cNvPr id="259" name="Google Shape;259;p2"/>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60" name="Google Shape;260;p2"/>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800"/>
              <a:buChar char="•"/>
            </a:pPr>
            <a:r>
              <a:rPr lang="en-US"/>
              <a:t>Outline alternative approaches to methadone dispensing</a:t>
            </a:r>
            <a:endParaRPr/>
          </a:p>
          <a:p>
            <a:pPr marL="228600" lvl="0" indent="-228600" algn="l" rtl="0">
              <a:lnSpc>
                <a:spcPct val="90000"/>
              </a:lnSpc>
              <a:spcBef>
                <a:spcPts val="1000"/>
              </a:spcBef>
              <a:spcAft>
                <a:spcPts val="0"/>
              </a:spcAft>
              <a:buClr>
                <a:schemeClr val="dk1"/>
              </a:buClr>
              <a:buSzPts val="2800"/>
              <a:buChar char="•"/>
            </a:pPr>
            <a:r>
              <a:rPr lang="en-US"/>
              <a:t>Examine the anomaly of 42 CFR, Part 8.12, Opioid Treatment Program (OTP) Regulations</a:t>
            </a:r>
            <a:endParaRPr/>
          </a:p>
          <a:p>
            <a:pPr marL="228600" lvl="0" indent="-228600" algn="l" rtl="0">
              <a:lnSpc>
                <a:spcPct val="90000"/>
              </a:lnSpc>
              <a:spcBef>
                <a:spcPts val="1000"/>
              </a:spcBef>
              <a:spcAft>
                <a:spcPts val="0"/>
              </a:spcAft>
              <a:buClr>
                <a:schemeClr val="dk1"/>
              </a:buClr>
              <a:buSzPts val="2800"/>
              <a:buChar char="•"/>
            </a:pPr>
            <a:r>
              <a:rPr lang="en-US"/>
              <a:t>Summarize the potential harms of prescribing methadone to pharmacies for opioid use disorder (OUD)</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0"/>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a:bodyPr>
          <a:lstStyle/>
          <a:p>
            <a:pPr marL="0" lvl="0" indent="0" algn="r" rtl="0">
              <a:lnSpc>
                <a:spcPct val="80000"/>
              </a:lnSpc>
              <a:spcBef>
                <a:spcPts val="0"/>
              </a:spcBef>
              <a:spcAft>
                <a:spcPts val="0"/>
              </a:spcAft>
              <a:buClr>
                <a:srgbClr val="0C0C0C"/>
              </a:buClr>
              <a:buSzPts val="5000"/>
              <a:buFont typeface="Twentieth Century"/>
              <a:buNone/>
            </a:pPr>
            <a:r>
              <a:rPr lang="en-US"/>
              <a:t>WHY TO MAINTAIN METHADONE REGULATION</a:t>
            </a:r>
            <a:endParaRPr/>
          </a:p>
        </p:txBody>
      </p:sp>
      <p:sp>
        <p:nvSpPr>
          <p:cNvPr id="410" name="Google Shape;410;p20"/>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Denis Antoine II, M.D.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dirty="0"/>
              <a:t>COMPLEXITY OF CARE</a:t>
            </a:r>
            <a:endParaRPr dirty="0"/>
          </a:p>
        </p:txBody>
      </p:sp>
      <p:sp>
        <p:nvSpPr>
          <p:cNvPr id="416" name="Google Shape;416;p21"/>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en-US" dirty="0"/>
              <a:t>Access treatment to ancillary professionals</a:t>
            </a:r>
            <a:endParaRPr dirty="0"/>
          </a:p>
          <a:p>
            <a:pPr marL="413767" lvl="1" indent="-285750">
              <a:spcBef>
                <a:spcPts val="400"/>
              </a:spcBef>
              <a:buFont typeface="Arial" panose="020B0604020202020204" pitchFamily="34" charset="0"/>
              <a:buChar char="•"/>
            </a:pPr>
            <a:r>
              <a:rPr lang="en-US" dirty="0"/>
              <a:t>Nurses</a:t>
            </a:r>
          </a:p>
          <a:p>
            <a:pPr marL="413767" lvl="1" indent="-285750">
              <a:spcBef>
                <a:spcPts val="400"/>
              </a:spcBef>
              <a:buFont typeface="Arial" panose="020B0604020202020204" pitchFamily="34" charset="0"/>
              <a:buChar char="•"/>
            </a:pPr>
            <a:r>
              <a:rPr lang="en-US" dirty="0"/>
              <a:t>Psychiatrists</a:t>
            </a:r>
          </a:p>
          <a:p>
            <a:pPr marL="413767" lvl="1" indent="-285750">
              <a:spcBef>
                <a:spcPts val="400"/>
              </a:spcBef>
              <a:buFont typeface="Arial" panose="020B0604020202020204" pitchFamily="34" charset="0"/>
              <a:buChar char="•"/>
            </a:pPr>
            <a:r>
              <a:rPr lang="en-US" dirty="0"/>
              <a:t>Counseling (requirement of </a:t>
            </a:r>
            <a:r>
              <a:rPr lang="en-US" b="0" i="0" dirty="0">
                <a:solidFill>
                  <a:srgbClr val="333333"/>
                </a:solidFill>
                <a:ea typeface="Open Sans"/>
                <a:cs typeface="Open Sans"/>
                <a:sym typeface="Open Sans"/>
              </a:rPr>
              <a:t>42 CFR § 8.12)</a:t>
            </a:r>
            <a:endParaRPr lang="en-US" b="0" i="0" dirty="0">
              <a:ea typeface="Open Sans"/>
              <a:cs typeface="Open Sans"/>
            </a:endParaRPr>
          </a:p>
          <a:p>
            <a:pPr marL="413767" lvl="1" indent="-285750">
              <a:spcBef>
                <a:spcPts val="400"/>
              </a:spcBef>
              <a:buFont typeface="Arial" panose="020B0604020202020204" pitchFamily="34" charset="0"/>
              <a:buChar char="•"/>
            </a:pPr>
            <a:r>
              <a:rPr lang="en-US" dirty="0">
                <a:solidFill>
                  <a:srgbClr val="333333"/>
                </a:solidFill>
                <a:ea typeface="Open Sans"/>
                <a:cs typeface="Open Sans"/>
                <a:sym typeface="Open Sans"/>
              </a:rPr>
              <a:t>Training Requirements for Medical Director Leadership</a:t>
            </a:r>
            <a:endParaRPr dirty="0"/>
          </a:p>
          <a:p>
            <a:pPr marL="265176" lvl="1" indent="-22859" algn="l" rtl="0">
              <a:lnSpc>
                <a:spcPct val="90000"/>
              </a:lnSpc>
              <a:spcBef>
                <a:spcPts val="600"/>
              </a:spcBef>
              <a:spcAft>
                <a:spcPts val="0"/>
              </a:spcAft>
              <a:buSzPts val="1800"/>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OVERDOSE POTENTIAL</a:t>
            </a:r>
            <a:endParaRPr/>
          </a:p>
        </p:txBody>
      </p:sp>
      <p:sp>
        <p:nvSpPr>
          <p:cNvPr id="422" name="Google Shape;422;p22"/>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en-US" dirty="0"/>
              <a:t>Methadone (full-agonist)</a:t>
            </a:r>
            <a:endParaRPr dirty="0"/>
          </a:p>
          <a:p>
            <a:pPr marL="413767" lvl="1" indent="-285750" algn="l" rtl="0">
              <a:lnSpc>
                <a:spcPct val="90000"/>
              </a:lnSpc>
              <a:spcBef>
                <a:spcPts val="400"/>
              </a:spcBef>
              <a:spcAft>
                <a:spcPts val="0"/>
              </a:spcAft>
              <a:buSzPts val="1800"/>
              <a:buFont typeface="Arial" panose="020B0604020202020204" pitchFamily="34" charset="0"/>
              <a:buChar char="•"/>
            </a:pPr>
            <a:r>
              <a:rPr lang="en-US" dirty="0"/>
              <a:t>Review of co-morbid Medications</a:t>
            </a:r>
          </a:p>
          <a:p>
            <a:pPr marL="413767" lvl="1" indent="-285750" algn="l" rtl="0">
              <a:lnSpc>
                <a:spcPct val="90000"/>
              </a:lnSpc>
              <a:spcBef>
                <a:spcPts val="400"/>
              </a:spcBef>
              <a:spcAft>
                <a:spcPts val="0"/>
              </a:spcAft>
              <a:buSzPts val="1800"/>
              <a:buFont typeface="Arial" panose="020B0604020202020204" pitchFamily="34" charset="0"/>
              <a:buChar char="•"/>
            </a:pPr>
            <a:r>
              <a:rPr lang="en-US" dirty="0"/>
              <a:t>Awareness of emerging medications</a:t>
            </a:r>
          </a:p>
          <a:p>
            <a:pPr marL="870967" lvl="2" indent="-285750">
              <a:buFont typeface="Arial" panose="020B0604020202020204" pitchFamily="34" charset="0"/>
              <a:buChar char="•"/>
            </a:pPr>
            <a:r>
              <a:rPr lang="en-US" dirty="0"/>
              <a:t>Fentanyl</a:t>
            </a:r>
          </a:p>
          <a:p>
            <a:pPr marL="870967" lvl="2" indent="-285750">
              <a:buFont typeface="Arial" panose="020B0604020202020204" pitchFamily="34" charset="0"/>
              <a:buChar char="•"/>
            </a:pPr>
            <a:r>
              <a:rPr lang="en-US" dirty="0" err="1"/>
              <a:t>Isotonitazine</a:t>
            </a:r>
            <a:r>
              <a:rPr lang="en-US" dirty="0"/>
              <a:t> (Schedule I as of 2020)</a:t>
            </a:r>
            <a:endParaRPr dirty="0"/>
          </a:p>
          <a:p>
            <a:pPr marL="265176" lvl="1" indent="-22859" algn="l" rtl="0">
              <a:lnSpc>
                <a:spcPct val="90000"/>
              </a:lnSpc>
              <a:spcBef>
                <a:spcPts val="600"/>
              </a:spcBef>
              <a:spcAft>
                <a:spcPts val="0"/>
              </a:spcAft>
              <a:buSzPts val="1800"/>
              <a:buNone/>
            </a:pPr>
            <a:endParaRPr dirty="0"/>
          </a:p>
          <a:p>
            <a:pPr marL="128017" lvl="1" indent="0" algn="l" rtl="0">
              <a:lnSpc>
                <a:spcPct val="90000"/>
              </a:lnSpc>
              <a:spcBef>
                <a:spcPts val="600"/>
              </a:spcBef>
              <a:spcAft>
                <a:spcPts val="0"/>
              </a:spcAft>
              <a:buSzPts val="1800"/>
              <a:buNone/>
            </a:pPr>
            <a:endParaRPr lang="en-US" dirty="0"/>
          </a:p>
          <a:p>
            <a:pPr marL="470917" lvl="1">
              <a:spcBef>
                <a:spcPts val="600"/>
              </a:spcBef>
              <a:buFont typeface="Arial" panose="020B0604020202020204" pitchFamily="34" charset="0"/>
              <a:buChar char="•"/>
            </a:pPr>
            <a:r>
              <a:rPr lang="en-US" dirty="0"/>
              <a:t>Close monitoring of dose titration</a:t>
            </a:r>
            <a:endParaRPr dirty="0"/>
          </a:p>
          <a:p>
            <a:pPr marL="265176" lvl="1" indent="-22859" algn="l" rtl="0">
              <a:lnSpc>
                <a:spcPct val="90000"/>
              </a:lnSpc>
              <a:spcBef>
                <a:spcPts val="600"/>
              </a:spcBef>
              <a:spcAft>
                <a:spcPts val="0"/>
              </a:spcAft>
              <a:buSzPts val="1800"/>
              <a:buNone/>
            </a:pPr>
            <a:endParaRPr dirty="0"/>
          </a:p>
          <a:p>
            <a:pPr marL="457200" lvl="1" indent="0" algn="l" rtl="0">
              <a:lnSpc>
                <a:spcPct val="90000"/>
              </a:lnSpc>
              <a:spcBef>
                <a:spcPts val="600"/>
              </a:spcBef>
              <a:spcAft>
                <a:spcPts val="0"/>
              </a:spcAft>
              <a:buSzPts val="1800"/>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2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XYLAZINE</a:t>
            </a:r>
            <a:endParaRPr/>
          </a:p>
        </p:txBody>
      </p:sp>
      <p:sp>
        <p:nvSpPr>
          <p:cNvPr id="428" name="Google Shape;428;p23"/>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p>
            <a:pPr marL="413767" lvl="1" indent="-285750" algn="l" rtl="0">
              <a:lnSpc>
                <a:spcPct val="90000"/>
              </a:lnSpc>
              <a:spcBef>
                <a:spcPts val="0"/>
              </a:spcBef>
              <a:spcAft>
                <a:spcPts val="0"/>
              </a:spcAft>
              <a:buSzPts val="1800"/>
              <a:buFont typeface="Arial" panose="020B0604020202020204" pitchFamily="34" charset="0"/>
              <a:buChar char="•"/>
            </a:pPr>
            <a:r>
              <a:rPr lang="en-US" b="0" i="0" dirty="0">
                <a:solidFill>
                  <a:srgbClr val="212121"/>
                </a:solidFill>
                <a:latin typeface="Roboto"/>
                <a:ea typeface="Roboto"/>
                <a:cs typeface="Roboto"/>
                <a:sym typeface="Roboto"/>
              </a:rPr>
              <a:t>Alpha 2 Agonist</a:t>
            </a:r>
            <a:endParaRPr dirty="0"/>
          </a:p>
          <a:p>
            <a:pPr marL="265176" lvl="1" indent="-22859" algn="l" rtl="0">
              <a:lnSpc>
                <a:spcPct val="90000"/>
              </a:lnSpc>
              <a:spcBef>
                <a:spcPts val="600"/>
              </a:spcBef>
              <a:spcAft>
                <a:spcPts val="0"/>
              </a:spcAft>
              <a:buSzPts val="1800"/>
              <a:buNone/>
            </a:pPr>
            <a:endParaRPr dirty="0">
              <a:solidFill>
                <a:srgbClr val="212121"/>
              </a:solidFill>
              <a:latin typeface="Roboto"/>
              <a:ea typeface="Roboto"/>
              <a:cs typeface="Roboto"/>
              <a:sym typeface="Roboto"/>
            </a:endParaRPr>
          </a:p>
          <a:p>
            <a:pPr marL="413767" lvl="1" indent="-285750" algn="l" rtl="0">
              <a:lnSpc>
                <a:spcPct val="90000"/>
              </a:lnSpc>
              <a:spcBef>
                <a:spcPts val="600"/>
              </a:spcBef>
              <a:spcAft>
                <a:spcPts val="0"/>
              </a:spcAft>
              <a:buSzPts val="1800"/>
              <a:buFont typeface="Arial" panose="020B0604020202020204" pitchFamily="34" charset="0"/>
              <a:buChar char="•"/>
            </a:pPr>
            <a:r>
              <a:rPr lang="en-US" b="0" i="0" dirty="0">
                <a:solidFill>
                  <a:srgbClr val="212121"/>
                </a:solidFill>
                <a:latin typeface="Roboto"/>
                <a:ea typeface="Roboto"/>
                <a:cs typeface="Roboto"/>
                <a:sym typeface="Roboto"/>
              </a:rPr>
              <a:t>Not impacted by methadone</a:t>
            </a:r>
            <a:endParaRPr dirty="0"/>
          </a:p>
          <a:p>
            <a:pPr marL="265176" lvl="1" indent="-22859" algn="l" rtl="0">
              <a:lnSpc>
                <a:spcPct val="90000"/>
              </a:lnSpc>
              <a:spcBef>
                <a:spcPts val="600"/>
              </a:spcBef>
              <a:spcAft>
                <a:spcPts val="0"/>
              </a:spcAft>
              <a:buSzPts val="1800"/>
              <a:buNone/>
            </a:pPr>
            <a:endParaRPr dirty="0">
              <a:solidFill>
                <a:srgbClr val="212121"/>
              </a:solidFill>
              <a:latin typeface="Roboto"/>
              <a:ea typeface="Roboto"/>
              <a:cs typeface="Roboto"/>
              <a:sym typeface="Roboto"/>
            </a:endParaRPr>
          </a:p>
          <a:p>
            <a:pPr marL="265176" lvl="1" indent="-22859" algn="l" rtl="0">
              <a:lnSpc>
                <a:spcPct val="90000"/>
              </a:lnSpc>
              <a:spcBef>
                <a:spcPts val="600"/>
              </a:spcBef>
              <a:spcAft>
                <a:spcPts val="0"/>
              </a:spcAft>
              <a:buSzPts val="1800"/>
              <a:buNone/>
            </a:pPr>
            <a:endParaRPr b="0" i="0" dirty="0">
              <a:solidFill>
                <a:srgbClr val="212121"/>
              </a:solidFill>
              <a:latin typeface="Roboto"/>
              <a:ea typeface="Roboto"/>
              <a:cs typeface="Roboto"/>
              <a:sym typeface="Roboto"/>
            </a:endParaRPr>
          </a:p>
          <a:p>
            <a:pPr marL="265176" lvl="1" indent="-22859" algn="l" rtl="0">
              <a:lnSpc>
                <a:spcPct val="90000"/>
              </a:lnSpc>
              <a:spcBef>
                <a:spcPts val="600"/>
              </a:spcBef>
              <a:spcAft>
                <a:spcPts val="0"/>
              </a:spcAft>
              <a:buSzPts val="1800"/>
              <a:buNone/>
            </a:pPr>
            <a:endParaRPr dirty="0">
              <a:solidFill>
                <a:srgbClr val="212121"/>
              </a:solidFill>
              <a:latin typeface="Roboto"/>
              <a:ea typeface="Roboto"/>
              <a:cs typeface="Roboto"/>
              <a:sym typeface="Roboto"/>
            </a:endParaRPr>
          </a:p>
          <a:p>
            <a:pPr marL="457200" lvl="1" indent="0" algn="l" rtl="0">
              <a:lnSpc>
                <a:spcPct val="90000"/>
              </a:lnSpc>
              <a:spcBef>
                <a:spcPts val="600"/>
              </a:spcBef>
              <a:spcAft>
                <a:spcPts val="0"/>
              </a:spcAft>
              <a:buSzPts val="1600"/>
              <a:buNone/>
            </a:pPr>
            <a:r>
              <a:rPr lang="en-US" sz="1600" b="0" i="0" dirty="0" err="1">
                <a:solidFill>
                  <a:srgbClr val="212121"/>
                </a:solidFill>
                <a:latin typeface="Roboto"/>
                <a:ea typeface="Roboto"/>
                <a:cs typeface="Roboto"/>
                <a:sym typeface="Roboto"/>
              </a:rPr>
              <a:t>Edinoff</a:t>
            </a:r>
            <a:r>
              <a:rPr lang="en-US" sz="1600" b="0" i="0" dirty="0">
                <a:solidFill>
                  <a:srgbClr val="212121"/>
                </a:solidFill>
                <a:latin typeface="Roboto"/>
                <a:ea typeface="Roboto"/>
                <a:cs typeface="Roboto"/>
                <a:sym typeface="Roboto"/>
              </a:rPr>
              <a:t> AN, Martinez Garza D, Vining SP, </a:t>
            </a:r>
            <a:r>
              <a:rPr lang="en-US" sz="1600" b="0" i="0" dirty="0" err="1">
                <a:solidFill>
                  <a:srgbClr val="212121"/>
                </a:solidFill>
                <a:latin typeface="Roboto"/>
                <a:ea typeface="Roboto"/>
                <a:cs typeface="Roboto"/>
                <a:sym typeface="Roboto"/>
              </a:rPr>
              <a:t>Vasterling</a:t>
            </a:r>
            <a:r>
              <a:rPr lang="en-US" sz="1600" b="0" i="0" dirty="0">
                <a:solidFill>
                  <a:srgbClr val="212121"/>
                </a:solidFill>
                <a:latin typeface="Roboto"/>
                <a:ea typeface="Roboto"/>
                <a:cs typeface="Roboto"/>
                <a:sym typeface="Roboto"/>
              </a:rPr>
              <a:t> ME, Jackson ED, Murnane KS, Kaye AM, Fair RN, Torres YJL, </a:t>
            </a:r>
            <a:r>
              <a:rPr lang="en-US" sz="1600" b="0" i="0" dirty="0" err="1">
                <a:solidFill>
                  <a:srgbClr val="212121"/>
                </a:solidFill>
                <a:latin typeface="Roboto"/>
                <a:ea typeface="Roboto"/>
                <a:cs typeface="Roboto"/>
                <a:sym typeface="Roboto"/>
              </a:rPr>
              <a:t>Badr</a:t>
            </a:r>
            <a:r>
              <a:rPr lang="en-US" sz="1600" b="0" i="0" dirty="0">
                <a:solidFill>
                  <a:srgbClr val="212121"/>
                </a:solidFill>
                <a:latin typeface="Roboto"/>
                <a:ea typeface="Roboto"/>
                <a:cs typeface="Roboto"/>
                <a:sym typeface="Roboto"/>
              </a:rPr>
              <a:t> AE, Cornett EM, Kaye AD. New Synthetic Opioids: Clinical Considerations and Dangers. Pain </a:t>
            </a:r>
            <a:r>
              <a:rPr lang="en-US" sz="1600" b="0" i="0" dirty="0" err="1">
                <a:solidFill>
                  <a:srgbClr val="212121"/>
                </a:solidFill>
                <a:latin typeface="Roboto"/>
                <a:ea typeface="Roboto"/>
                <a:cs typeface="Roboto"/>
                <a:sym typeface="Roboto"/>
              </a:rPr>
              <a:t>Ther</a:t>
            </a:r>
            <a:r>
              <a:rPr lang="en-US" sz="1600" b="0" i="0" dirty="0">
                <a:solidFill>
                  <a:srgbClr val="212121"/>
                </a:solidFill>
                <a:latin typeface="Roboto"/>
                <a:ea typeface="Roboto"/>
                <a:cs typeface="Roboto"/>
                <a:sym typeface="Roboto"/>
              </a:rPr>
              <a:t>. 2023 Apr;12(2):399-421. </a:t>
            </a:r>
            <a:endParaRPr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EXPLORATION OF TAKE HOME FLEXIBILITIES</a:t>
            </a:r>
            <a:endParaRPr/>
          </a:p>
        </p:txBody>
      </p:sp>
      <p:sp>
        <p:nvSpPr>
          <p:cNvPr id="434" name="Google Shape;434;p24"/>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p>
            <a:pPr marL="342900" lvl="0" algn="l" rtl="0">
              <a:lnSpc>
                <a:spcPct val="90000"/>
              </a:lnSpc>
              <a:spcBef>
                <a:spcPts val="0"/>
              </a:spcBef>
              <a:spcAft>
                <a:spcPts val="0"/>
              </a:spcAft>
              <a:buSzPts val="2200"/>
              <a:buFont typeface="Arial" panose="020B0604020202020204" pitchFamily="34" charset="0"/>
              <a:buChar char="•"/>
            </a:pPr>
            <a:r>
              <a:rPr lang="en-US" b="0" i="0" dirty="0">
                <a:solidFill>
                  <a:srgbClr val="4A4A4A"/>
                </a:solidFill>
                <a:latin typeface="Arial"/>
                <a:ea typeface="Arial"/>
                <a:cs typeface="Arial"/>
                <a:sym typeface="Arial"/>
              </a:rPr>
              <a:t>During the first 14 days of treatment, the take home supply is limited to 7 days</a:t>
            </a:r>
            <a:endParaRPr dirty="0"/>
          </a:p>
          <a:p>
            <a:pPr marL="91440" lvl="0" indent="0" algn="l" rtl="0">
              <a:lnSpc>
                <a:spcPct val="90000"/>
              </a:lnSpc>
              <a:spcBef>
                <a:spcPts val="1400"/>
              </a:spcBef>
              <a:spcAft>
                <a:spcPts val="0"/>
              </a:spcAft>
              <a:buSzPts val="2200"/>
              <a:buFont typeface="Arial"/>
              <a:buNone/>
            </a:pPr>
            <a:endParaRPr b="0" i="0" dirty="0">
              <a:solidFill>
                <a:srgbClr val="4A4A4A"/>
              </a:solidFill>
              <a:latin typeface="Arial"/>
              <a:ea typeface="Arial"/>
              <a:cs typeface="Arial"/>
              <a:sym typeface="Arial"/>
            </a:endParaRPr>
          </a:p>
          <a:p>
            <a:pPr marL="342900" lvl="0" algn="l" rtl="0">
              <a:lnSpc>
                <a:spcPct val="90000"/>
              </a:lnSpc>
              <a:spcBef>
                <a:spcPts val="1400"/>
              </a:spcBef>
              <a:spcAft>
                <a:spcPts val="0"/>
              </a:spcAft>
              <a:buSzPts val="2200"/>
              <a:buFont typeface="Arial" panose="020B0604020202020204" pitchFamily="34" charset="0"/>
              <a:buChar char="•"/>
            </a:pPr>
            <a:r>
              <a:rPr lang="en-US" b="0" i="0" dirty="0">
                <a:solidFill>
                  <a:srgbClr val="4A4A4A"/>
                </a:solidFill>
                <a:latin typeface="Arial"/>
                <a:ea typeface="Arial"/>
                <a:cs typeface="Arial"/>
                <a:sym typeface="Arial"/>
              </a:rPr>
              <a:t>From 15 days of treatment, the take home supply is limited to 14 days. </a:t>
            </a:r>
            <a:endParaRPr dirty="0">
              <a:solidFill>
                <a:srgbClr val="4A4A4A"/>
              </a:solidFill>
              <a:latin typeface="Arial"/>
              <a:ea typeface="Arial"/>
              <a:cs typeface="Arial"/>
              <a:sym typeface="Arial"/>
            </a:endParaRPr>
          </a:p>
          <a:p>
            <a:pPr marL="0" lvl="0" indent="0" algn="l" rtl="0">
              <a:lnSpc>
                <a:spcPct val="90000"/>
              </a:lnSpc>
              <a:spcBef>
                <a:spcPts val="1400"/>
              </a:spcBef>
              <a:spcAft>
                <a:spcPts val="0"/>
              </a:spcAft>
              <a:buSzPts val="2200"/>
              <a:buNone/>
            </a:pPr>
            <a:endParaRPr b="0" i="0" dirty="0">
              <a:solidFill>
                <a:srgbClr val="4A4A4A"/>
              </a:solidFill>
              <a:latin typeface="Arial"/>
              <a:ea typeface="Arial"/>
              <a:cs typeface="Arial"/>
              <a:sym typeface="Arial"/>
            </a:endParaRPr>
          </a:p>
          <a:p>
            <a:pPr marL="342900" lvl="0" algn="l" rtl="0">
              <a:lnSpc>
                <a:spcPct val="90000"/>
              </a:lnSpc>
              <a:spcBef>
                <a:spcPts val="1400"/>
              </a:spcBef>
              <a:spcAft>
                <a:spcPts val="0"/>
              </a:spcAft>
              <a:buSzPts val="2200"/>
              <a:buFont typeface="Arial" panose="020B0604020202020204" pitchFamily="34" charset="0"/>
              <a:buChar char="•"/>
            </a:pPr>
            <a:r>
              <a:rPr lang="en-US" b="0" i="0" dirty="0">
                <a:solidFill>
                  <a:srgbClr val="4A4A4A"/>
                </a:solidFill>
                <a:latin typeface="Arial"/>
                <a:ea typeface="Arial"/>
                <a:cs typeface="Arial"/>
                <a:sym typeface="Arial"/>
              </a:rPr>
              <a:t>From 31 days of treatment, the take home supply provided to a patient is not to exceed 28 days. </a:t>
            </a:r>
            <a:endParaRPr dirty="0"/>
          </a:p>
          <a:p>
            <a:pPr marL="0" lvl="0" indent="0" algn="l" rtl="0">
              <a:lnSpc>
                <a:spcPct val="90000"/>
              </a:lnSpc>
              <a:spcBef>
                <a:spcPts val="1400"/>
              </a:spcBef>
              <a:spcAft>
                <a:spcPts val="0"/>
              </a:spcAft>
              <a:buSzPts val="2200"/>
              <a:buNone/>
            </a:pP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2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STANDARDIZATION OF TREATMENT</a:t>
            </a:r>
            <a:endParaRPr/>
          </a:p>
        </p:txBody>
      </p:sp>
      <p:sp>
        <p:nvSpPr>
          <p:cNvPr id="440" name="Google Shape;440;p25"/>
          <p:cNvSpPr txBox="1">
            <a:spLocks noGrp="1"/>
          </p:cNvSpPr>
          <p:nvPr>
            <p:ph type="body" idx="1"/>
          </p:nvPr>
        </p:nvSpPr>
        <p:spPr>
          <a:xfrm>
            <a:off x="1024128" y="2286000"/>
            <a:ext cx="9720073" cy="4023360"/>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en-US" dirty="0">
                <a:latin typeface="Arial"/>
                <a:ea typeface="Arial"/>
                <a:cs typeface="Arial"/>
                <a:sym typeface="Arial"/>
              </a:rPr>
              <a:t>Justice (Ethical principles)</a:t>
            </a:r>
            <a:endParaRPr dirty="0"/>
          </a:p>
          <a:p>
            <a:pPr marL="413767" lvl="1" indent="-285750" algn="l" rtl="0">
              <a:lnSpc>
                <a:spcPct val="90000"/>
              </a:lnSpc>
              <a:spcBef>
                <a:spcPts val="400"/>
              </a:spcBef>
              <a:spcAft>
                <a:spcPts val="0"/>
              </a:spcAft>
              <a:buSzPts val="1800"/>
              <a:buFont typeface="Arial" panose="020B0604020202020204" pitchFamily="34" charset="0"/>
              <a:buChar char="•"/>
            </a:pPr>
            <a:r>
              <a:rPr lang="en-US" dirty="0">
                <a:latin typeface="Arial"/>
                <a:ea typeface="Arial"/>
                <a:cs typeface="Arial"/>
                <a:sym typeface="Arial"/>
              </a:rPr>
              <a:t>Distributive justice--Resources equitable distributed</a:t>
            </a:r>
            <a:endParaRPr lang="en-US" dirty="0">
              <a:ea typeface="Arial"/>
              <a:cs typeface="Arial"/>
            </a:endParaRPr>
          </a:p>
          <a:p>
            <a:pPr marL="870967" lvl="2" indent="-285750">
              <a:buFont typeface="Arial" panose="020B0604020202020204" pitchFamily="34" charset="0"/>
              <a:buChar char="•"/>
            </a:pPr>
            <a:r>
              <a:rPr lang="en-US" dirty="0">
                <a:latin typeface="Arial"/>
                <a:ea typeface="Arial"/>
                <a:cs typeface="Arial"/>
                <a:sym typeface="Arial"/>
              </a:rPr>
              <a:t>Continuous quality improvement</a:t>
            </a:r>
            <a:endParaRPr lang="en-US" dirty="0">
              <a:ea typeface="Arial"/>
              <a:cs typeface="Arial"/>
            </a:endParaRPr>
          </a:p>
          <a:p>
            <a:pPr marL="870967" lvl="2" indent="-285750">
              <a:buFont typeface="Arial" panose="020B0604020202020204" pitchFamily="34" charset="0"/>
              <a:buChar char="•"/>
            </a:pPr>
            <a:r>
              <a:rPr lang="en-US" dirty="0">
                <a:latin typeface="Arial"/>
                <a:ea typeface="Arial"/>
                <a:cs typeface="Arial"/>
                <a:sym typeface="Arial"/>
              </a:rPr>
              <a:t>Pregnant patients</a:t>
            </a:r>
            <a:endParaRPr dirty="0"/>
          </a:p>
          <a:p>
            <a:pPr marL="91440" lvl="0" indent="0" algn="l" rtl="0">
              <a:lnSpc>
                <a:spcPct val="90000"/>
              </a:lnSpc>
              <a:spcBef>
                <a:spcPts val="1600"/>
              </a:spcBef>
              <a:spcAft>
                <a:spcPts val="0"/>
              </a:spcAft>
              <a:buSzPts val="2200"/>
              <a:buNone/>
            </a:pPr>
            <a:endParaRPr dirty="0"/>
          </a:p>
          <a:p>
            <a:pPr marL="91440" lvl="0" indent="-139700" algn="l" rtl="0">
              <a:lnSpc>
                <a:spcPct val="90000"/>
              </a:lnSpc>
              <a:spcBef>
                <a:spcPts val="1400"/>
              </a:spcBef>
              <a:spcAft>
                <a:spcPts val="0"/>
              </a:spcAft>
              <a:buSzPts val="2200"/>
              <a:buChar char=" "/>
            </a:pPr>
            <a:r>
              <a:rPr lang="en-US" dirty="0"/>
              <a:t>Decrease the ability to define “Treatment as usual”</a:t>
            </a:r>
            <a:endParaRPr dirty="0"/>
          </a:p>
          <a:p>
            <a:pPr marL="413767" lvl="1" indent="-285750" algn="l" rtl="0">
              <a:lnSpc>
                <a:spcPct val="90000"/>
              </a:lnSpc>
              <a:spcBef>
                <a:spcPts val="400"/>
              </a:spcBef>
              <a:spcAft>
                <a:spcPts val="0"/>
              </a:spcAft>
              <a:buSzPts val="1800"/>
              <a:buFont typeface="Arial" panose="020B0604020202020204" pitchFamily="34" charset="0"/>
              <a:buChar char="•"/>
            </a:pPr>
            <a:r>
              <a:rPr lang="en-US" dirty="0"/>
              <a:t>Make comparative study more difficult</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26"/>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HAVE WE LEARNED OUR LESSON?</a:t>
            </a:r>
            <a:endParaRPr/>
          </a:p>
        </p:txBody>
      </p:sp>
      <p:pic>
        <p:nvPicPr>
          <p:cNvPr id="446" name="Google Shape;446;p26"/>
          <p:cNvPicPr preferRelativeResize="0"/>
          <p:nvPr/>
        </p:nvPicPr>
        <p:blipFill rotWithShape="1">
          <a:blip r:embed="rId3">
            <a:alphaModFix/>
          </a:blip>
          <a:srcRect/>
          <a:stretch/>
        </p:blipFill>
        <p:spPr>
          <a:xfrm>
            <a:off x="1447800" y="2002168"/>
            <a:ext cx="5306165" cy="4782217"/>
          </a:xfrm>
          <a:prstGeom prst="rect">
            <a:avLst/>
          </a:prstGeom>
          <a:noFill/>
          <a:ln>
            <a:noFill/>
          </a:ln>
        </p:spPr>
      </p:pic>
      <p:sp>
        <p:nvSpPr>
          <p:cNvPr id="447" name="Google Shape;447;p26"/>
          <p:cNvSpPr txBox="1"/>
          <p:nvPr/>
        </p:nvSpPr>
        <p:spPr>
          <a:xfrm>
            <a:off x="8500867" y="4513780"/>
            <a:ext cx="3047307"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Twentieth Century"/>
              <a:buNone/>
            </a:pPr>
            <a:r>
              <a:rPr lang="en-US" sz="1200" b="0" i="0" u="none" strike="noStrike" cap="none">
                <a:solidFill>
                  <a:srgbClr val="000000"/>
                </a:solidFill>
                <a:latin typeface="Twentieth Century"/>
                <a:ea typeface="Twentieth Century"/>
                <a:cs typeface="Twentieth Century"/>
                <a:sym typeface="Twentieth Century"/>
              </a:rPr>
              <a:t>Substance Abuse and Mental Health Services Administration. (2022). Key substance use and mental health indicators</a:t>
            </a:r>
            <a:endParaRPr/>
          </a:p>
          <a:p>
            <a:pPr marL="0" marR="0" lvl="0" indent="0" algn="l" rtl="0">
              <a:lnSpc>
                <a:spcPct val="100000"/>
              </a:lnSpc>
              <a:spcBef>
                <a:spcPts val="0"/>
              </a:spcBef>
              <a:spcAft>
                <a:spcPts val="0"/>
              </a:spcAft>
              <a:buClr>
                <a:srgbClr val="000000"/>
              </a:buClr>
              <a:buSzPts val="1200"/>
              <a:buFont typeface="Twentieth Century"/>
              <a:buNone/>
            </a:pPr>
            <a:r>
              <a:rPr lang="en-US" sz="1200" b="0" i="0" u="none" strike="noStrike" cap="none">
                <a:solidFill>
                  <a:srgbClr val="000000"/>
                </a:solidFill>
                <a:latin typeface="Twentieth Century"/>
                <a:ea typeface="Twentieth Century"/>
                <a:cs typeface="Twentieth Century"/>
                <a:sym typeface="Twentieth Century"/>
              </a:rPr>
              <a:t>in the United States: Results from the 2021 National Survey on Drug Use and Health (HHS Publication No.</a:t>
            </a:r>
            <a:endParaRPr/>
          </a:p>
          <a:p>
            <a:pPr marL="0" marR="0" lvl="0" indent="0" algn="l" rtl="0">
              <a:lnSpc>
                <a:spcPct val="100000"/>
              </a:lnSpc>
              <a:spcBef>
                <a:spcPts val="0"/>
              </a:spcBef>
              <a:spcAft>
                <a:spcPts val="0"/>
              </a:spcAft>
              <a:buClr>
                <a:srgbClr val="000000"/>
              </a:buClr>
              <a:buSzPts val="1200"/>
              <a:buFont typeface="Twentieth Century"/>
              <a:buNone/>
            </a:pPr>
            <a:r>
              <a:rPr lang="en-US" sz="1200" b="0" i="0" u="none" strike="noStrike" cap="none">
                <a:solidFill>
                  <a:srgbClr val="000000"/>
                </a:solidFill>
                <a:latin typeface="Twentieth Century"/>
                <a:ea typeface="Twentieth Century"/>
                <a:cs typeface="Twentieth Century"/>
                <a:sym typeface="Twentieth Century"/>
              </a:rPr>
              <a:t>PEP22-07-01-005, NSDUH Series H-57).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27"/>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HAVE WE LEARNED OUR LESSON?</a:t>
            </a:r>
            <a:endParaRPr/>
          </a:p>
        </p:txBody>
      </p:sp>
      <p:pic>
        <p:nvPicPr>
          <p:cNvPr id="453" name="Google Shape;453;p27"/>
          <p:cNvPicPr preferRelativeResize="0"/>
          <p:nvPr/>
        </p:nvPicPr>
        <p:blipFill rotWithShape="1">
          <a:blip r:embed="rId3">
            <a:alphaModFix/>
          </a:blip>
          <a:srcRect t="37561"/>
          <a:stretch/>
        </p:blipFill>
        <p:spPr>
          <a:xfrm>
            <a:off x="2440396" y="2019994"/>
            <a:ext cx="6887536" cy="1314510"/>
          </a:xfrm>
          <a:prstGeom prst="rect">
            <a:avLst/>
          </a:prstGeom>
          <a:noFill/>
          <a:ln>
            <a:noFill/>
          </a:ln>
        </p:spPr>
      </p:pic>
      <p:sp>
        <p:nvSpPr>
          <p:cNvPr id="454" name="Google Shape;454;p27"/>
          <p:cNvSpPr txBox="1"/>
          <p:nvPr/>
        </p:nvSpPr>
        <p:spPr>
          <a:xfrm>
            <a:off x="758190" y="3698994"/>
            <a:ext cx="10675620" cy="175432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Twentieth Century"/>
                <a:ea typeface="Twentieth Century"/>
                <a:cs typeface="Twentieth Century"/>
                <a:sym typeface="Twentieth Century"/>
              </a:rPr>
              <a:t>994,641 patients between 2-17-2019</a:t>
            </a:r>
            <a:endParaRPr dirty="0"/>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rgbClr val="000000"/>
              </a:solidFill>
              <a:latin typeface="Twentieth Century"/>
              <a:ea typeface="Twentieth Century"/>
              <a:cs typeface="Twentieth Century"/>
              <a:sym typeface="Twentieth Century"/>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000000"/>
                </a:solidFill>
                <a:latin typeface="Twentieth Century"/>
                <a:ea typeface="Twentieth Century"/>
                <a:cs typeface="Twentieth Century"/>
                <a:sym typeface="Twentieth Century"/>
              </a:rPr>
              <a:t>Non-Hispanic Black people, non-Hispanic American Indian or Alaskan Native/Asian/ Hawaiian/Pacific Islander people, and Hispanic people had 42%, 12%, and 22% lower odds of buprenorphine receipt and 47%, 12%, and 20% lower odds of Vivitrol receipt, respectively, than non-Hispanic White people, controlling for clinical and demographic patient variables.</a:t>
            </a:r>
            <a:endParaRPr dirty="0"/>
          </a:p>
        </p:txBody>
      </p:sp>
      <p:sp>
        <p:nvSpPr>
          <p:cNvPr id="455" name="Google Shape;455;p27"/>
          <p:cNvSpPr txBox="1"/>
          <p:nvPr/>
        </p:nvSpPr>
        <p:spPr>
          <a:xfrm>
            <a:off x="758190" y="5817810"/>
            <a:ext cx="106756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Twentieth Century"/>
              <a:buNone/>
            </a:pPr>
            <a:r>
              <a:rPr lang="en-US" sz="1400" b="0" i="0" u="none" strike="noStrike" cap="none">
                <a:solidFill>
                  <a:srgbClr val="000000"/>
                </a:solidFill>
                <a:latin typeface="Twentieth Century"/>
                <a:ea typeface="Twentieth Century"/>
                <a:cs typeface="Twentieth Century"/>
                <a:sym typeface="Twentieth Century"/>
              </a:rPr>
              <a:t>Dunphy, C. C., Zhang, K., Xu, L., &amp; Guy Jr, G. P. (2022). Racial‒ethnic disparities of buprenorphine and vivitrol receipt in Medicaid. American journal of preventive medicine, 63(5), 717-725.</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9"/>
        <p:cNvGrpSpPr/>
        <p:nvPr/>
      </p:nvGrpSpPr>
      <p:grpSpPr>
        <a:xfrm>
          <a:off x="0" y="0"/>
          <a:ext cx="0" cy="0"/>
          <a:chOff x="0" y="0"/>
          <a:chExt cx="0" cy="0"/>
        </a:xfrm>
      </p:grpSpPr>
      <p:sp>
        <p:nvSpPr>
          <p:cNvPr id="460" name="Google Shape;460;p29"/>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29"/>
          <p:cNvSpPr/>
          <p:nvPr/>
        </p:nvSpPr>
        <p:spPr>
          <a:xfrm>
            <a:off x="0" y="2"/>
            <a:ext cx="12192000" cy="441258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2" name="Google Shape;462;p29"/>
          <p:cNvSpPr/>
          <p:nvPr/>
        </p:nvSpPr>
        <p:spPr>
          <a:xfrm>
            <a:off x="596464" y="551962"/>
            <a:ext cx="10999072" cy="4618549"/>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3" name="Google Shape;463;p29"/>
          <p:cNvSpPr txBox="1">
            <a:spLocks noGrp="1"/>
          </p:cNvSpPr>
          <p:nvPr>
            <p:ph type="title"/>
          </p:nvPr>
        </p:nvSpPr>
        <p:spPr>
          <a:xfrm>
            <a:off x="1524000" y="1293338"/>
            <a:ext cx="9144000" cy="32745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7200"/>
              <a:buFont typeface="Calibri"/>
              <a:buNone/>
            </a:pPr>
            <a:r>
              <a:rPr lang="en-US" sz="7200">
                <a:solidFill>
                  <a:schemeClr val="dk1"/>
                </a:solidFill>
                <a:latin typeface="Calibri"/>
                <a:ea typeface="Calibri"/>
                <a:cs typeface="Calibri"/>
                <a:sym typeface="Calibri"/>
              </a:rPr>
              <a:t>Rebuttal</a:t>
            </a:r>
            <a:endParaRPr/>
          </a:p>
        </p:txBody>
      </p:sp>
      <p:sp>
        <p:nvSpPr>
          <p:cNvPr id="464" name="Google Shape;464;p29"/>
          <p:cNvSpPr txBox="1">
            <a:spLocks noGrp="1"/>
          </p:cNvSpPr>
          <p:nvPr>
            <p:ph type="body" idx="1"/>
          </p:nvPr>
        </p:nvSpPr>
        <p:spPr>
          <a:xfrm>
            <a:off x="1524000" y="5514052"/>
            <a:ext cx="9144000" cy="6519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88888"/>
              </a:buClr>
              <a:buSzPts val="2400"/>
              <a:buNone/>
            </a:pPr>
            <a:endParaRPr sz="2400">
              <a:solidFill>
                <a:schemeClr val="dk1"/>
              </a:solidFill>
              <a:latin typeface="Calibri"/>
              <a:ea typeface="Calibri"/>
              <a:cs typeface="Calibri"/>
              <a:sym typeface="Calibri"/>
            </a:endParaRPr>
          </a:p>
        </p:txBody>
      </p:sp>
      <p:cxnSp>
        <p:nvCxnSpPr>
          <p:cNvPr id="465" name="Google Shape;465;p29"/>
          <p:cNvCxnSpPr/>
          <p:nvPr/>
        </p:nvCxnSpPr>
        <p:spPr>
          <a:xfrm rot="10800000">
            <a:off x="596464" y="6354708"/>
            <a:ext cx="11000232" cy="0"/>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30"/>
          <p:cNvPicPr preferRelativeResize="0"/>
          <p:nvPr/>
        </p:nvPicPr>
        <p:blipFill rotWithShape="1">
          <a:blip r:embed="rId3">
            <a:alphaModFix/>
          </a:blip>
          <a:srcRect/>
          <a:stretch/>
        </p:blipFill>
        <p:spPr>
          <a:xfrm>
            <a:off x="3319780" y="0"/>
            <a:ext cx="5765800" cy="6616700"/>
          </a:xfrm>
          <a:prstGeom prst="rect">
            <a:avLst/>
          </a:prstGeom>
          <a:noFill/>
          <a:ln>
            <a:noFill/>
          </a:ln>
        </p:spPr>
      </p:pic>
      <p:sp>
        <p:nvSpPr>
          <p:cNvPr id="472" name="Google Shape;472;p30"/>
          <p:cNvSpPr txBox="1"/>
          <p:nvPr/>
        </p:nvSpPr>
        <p:spPr>
          <a:xfrm>
            <a:off x="3505200" y="4404360"/>
            <a:ext cx="5227320" cy="369332"/>
          </a:xfrm>
          <a:prstGeom prst="rect">
            <a:avLst/>
          </a:prstGeom>
          <a:solidFill>
            <a:srgbClr val="FFFF00">
              <a:alpha val="28627"/>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473" name="Google Shape;473;p30"/>
          <p:cNvSpPr txBox="1"/>
          <p:nvPr/>
        </p:nvSpPr>
        <p:spPr>
          <a:xfrm>
            <a:off x="3319780" y="4389120"/>
            <a:ext cx="5397500" cy="365760"/>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
        <p:cNvGrpSpPr/>
        <p:nvPr/>
      </p:nvGrpSpPr>
      <p:grpSpPr>
        <a:xfrm>
          <a:off x="0" y="0"/>
          <a:ext cx="0" cy="0"/>
          <a:chOff x="0" y="0"/>
          <a:chExt cx="0" cy="0"/>
        </a:xfrm>
      </p:grpSpPr>
      <p:sp>
        <p:nvSpPr>
          <p:cNvPr id="266" name="Google Shape;266;p3"/>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7" name="Google Shape;267;p3"/>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8" name="Google Shape;268;p3"/>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Presenters</a:t>
            </a:r>
            <a:endParaRPr/>
          </a:p>
        </p:txBody>
      </p:sp>
      <p:sp>
        <p:nvSpPr>
          <p:cNvPr id="269" name="Google Shape;269;p3"/>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
        <p:nvSpPr>
          <p:cNvPr id="270" name="Google Shape;270;p3"/>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None/>
            </a:pPr>
            <a:r>
              <a:rPr lang="en-US" b="1"/>
              <a:t>Denis Antoine II, MD</a:t>
            </a:r>
            <a:endParaRPr/>
          </a:p>
          <a:p>
            <a:pPr marL="0" lvl="0" indent="0" algn="l" rtl="0">
              <a:lnSpc>
                <a:spcPct val="90000"/>
              </a:lnSpc>
              <a:spcBef>
                <a:spcPts val="1000"/>
              </a:spcBef>
              <a:spcAft>
                <a:spcPts val="0"/>
              </a:spcAft>
              <a:buClr>
                <a:schemeClr val="dk1"/>
              </a:buClr>
              <a:buSzPts val="2800"/>
              <a:buNone/>
            </a:pPr>
            <a:r>
              <a:rPr lang="en-US"/>
              <a:t>Director</a:t>
            </a:r>
            <a:endParaRPr/>
          </a:p>
          <a:p>
            <a:pPr marL="0" lvl="0" indent="0" algn="l" rtl="0">
              <a:lnSpc>
                <a:spcPct val="90000"/>
              </a:lnSpc>
              <a:spcBef>
                <a:spcPts val="1000"/>
              </a:spcBef>
              <a:spcAft>
                <a:spcPts val="0"/>
              </a:spcAft>
              <a:buClr>
                <a:schemeClr val="dk1"/>
              </a:buClr>
              <a:buSzPts val="2800"/>
              <a:buNone/>
            </a:pPr>
            <a:r>
              <a:rPr lang="en-US"/>
              <a:t>Addiction Treatment Services Clinic</a:t>
            </a:r>
            <a:endParaRPr/>
          </a:p>
          <a:p>
            <a:pPr marL="0" lvl="0" indent="0" algn="l" rtl="0">
              <a:lnSpc>
                <a:spcPct val="90000"/>
              </a:lnSpc>
              <a:spcBef>
                <a:spcPts val="1000"/>
              </a:spcBef>
              <a:spcAft>
                <a:spcPts val="0"/>
              </a:spcAft>
              <a:buClr>
                <a:schemeClr val="dk1"/>
              </a:buClr>
              <a:buSzPts val="2800"/>
              <a:buNone/>
            </a:pPr>
            <a:r>
              <a:rPr lang="en-US"/>
              <a:t>John Hopkins Bayview Medical Center</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b="1"/>
              <a:t>Ruth A. Potee, MD, FASAM</a:t>
            </a:r>
            <a:endParaRPr/>
          </a:p>
          <a:p>
            <a:pPr marL="0" lvl="0" indent="0" algn="l" rtl="0">
              <a:lnSpc>
                <a:spcPct val="90000"/>
              </a:lnSpc>
              <a:spcBef>
                <a:spcPts val="1000"/>
              </a:spcBef>
              <a:spcAft>
                <a:spcPts val="0"/>
              </a:spcAft>
              <a:buClr>
                <a:schemeClr val="dk1"/>
              </a:buClr>
              <a:buSzPts val="2800"/>
              <a:buNone/>
            </a:pPr>
            <a:r>
              <a:rPr lang="en-US"/>
              <a:t>Medical Director</a:t>
            </a:r>
            <a:endParaRPr/>
          </a:p>
          <a:p>
            <a:pPr marL="0" lvl="0" indent="0" algn="l" rtl="0">
              <a:lnSpc>
                <a:spcPct val="90000"/>
              </a:lnSpc>
              <a:spcBef>
                <a:spcPts val="1000"/>
              </a:spcBef>
              <a:spcAft>
                <a:spcPts val="0"/>
              </a:spcAft>
              <a:buClr>
                <a:schemeClr val="dk1"/>
              </a:buClr>
              <a:buSzPts val="2800"/>
              <a:buNone/>
            </a:pPr>
            <a:r>
              <a:rPr lang="en-US"/>
              <a:t>Franklin County House of Crrections</a:t>
            </a:r>
            <a:endParaRPr/>
          </a:p>
          <a:p>
            <a:pPr marL="0" lvl="0" indent="0" algn="l" rtl="0">
              <a:lnSpc>
                <a:spcPct val="90000"/>
              </a:lnSpc>
              <a:spcBef>
                <a:spcPts val="1000"/>
              </a:spcBef>
              <a:spcAft>
                <a:spcPts val="0"/>
              </a:spcAft>
              <a:buClr>
                <a:schemeClr val="dk1"/>
              </a:buClr>
              <a:buSzPts val="2800"/>
              <a:buNone/>
            </a:pPr>
            <a:r>
              <a:rPr lang="en-US"/>
              <a:t>Director of Addiction Services</a:t>
            </a:r>
            <a:endParaRPr/>
          </a:p>
          <a:p>
            <a:pPr marL="0" lvl="0" indent="0" algn="l" rtl="0">
              <a:lnSpc>
                <a:spcPct val="90000"/>
              </a:lnSpc>
              <a:spcBef>
                <a:spcPts val="1000"/>
              </a:spcBef>
              <a:spcAft>
                <a:spcPts val="0"/>
              </a:spcAft>
              <a:buClr>
                <a:schemeClr val="dk1"/>
              </a:buClr>
              <a:buSzPts val="2800"/>
              <a:buNone/>
            </a:pPr>
            <a:r>
              <a:rPr lang="en-US"/>
              <a:t>Behavioral Health Network</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8"/>
        <p:cNvGrpSpPr/>
        <p:nvPr/>
      </p:nvGrpSpPr>
      <p:grpSpPr>
        <a:xfrm>
          <a:off x="0" y="0"/>
          <a:ext cx="0" cy="0"/>
          <a:chOff x="0" y="0"/>
          <a:chExt cx="0" cy="0"/>
        </a:xfrm>
      </p:grpSpPr>
      <p:sp>
        <p:nvSpPr>
          <p:cNvPr id="479" name="Google Shape;479;p31"/>
          <p:cNvSpPr/>
          <p:nvPr/>
        </p:nvSpPr>
        <p:spPr>
          <a:xfrm rot="-5400000">
            <a:off x="800100" y="1491343"/>
            <a:ext cx="3333749" cy="3499103"/>
          </a:xfrm>
          <a:prstGeom prst="downArrow">
            <a:avLst>
              <a:gd name="adj1" fmla="val 100000"/>
              <a:gd name="adj2" fmla="val 15788"/>
            </a:avLst>
          </a:prstGeom>
          <a:solidFill>
            <a:srgbClr val="40404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80" name="Google Shape;480;p31"/>
          <p:cNvSpPr txBox="1">
            <a:spLocks noGrp="1"/>
          </p:cNvSpPr>
          <p:nvPr>
            <p:ph type="title"/>
          </p:nvPr>
        </p:nvSpPr>
        <p:spPr>
          <a:xfrm>
            <a:off x="838200" y="1767840"/>
            <a:ext cx="2987040" cy="2895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3600"/>
              <a:buFont typeface="Calibri"/>
              <a:buNone/>
            </a:pPr>
            <a:r>
              <a:rPr lang="en-US" sz="3600" b="1">
                <a:solidFill>
                  <a:srgbClr val="FFFFFF"/>
                </a:solidFill>
                <a:latin typeface="Calibri"/>
                <a:ea typeface="Calibri"/>
                <a:cs typeface="Calibri"/>
                <a:sym typeface="Calibri"/>
              </a:rPr>
              <a:t>42 CFR 8.12 Strike It!</a:t>
            </a:r>
            <a:endParaRPr/>
          </a:p>
        </p:txBody>
      </p:sp>
      <p:pic>
        <p:nvPicPr>
          <p:cNvPr id="481" name="Google Shape;481;p31"/>
          <p:cNvPicPr preferRelativeResize="0">
            <a:picLocks noGrp="1"/>
          </p:cNvPicPr>
          <p:nvPr>
            <p:ph type="body" idx="1"/>
          </p:nvPr>
        </p:nvPicPr>
        <p:blipFill rotWithShape="1">
          <a:blip r:embed="rId3">
            <a:alphaModFix/>
          </a:blip>
          <a:srcRect/>
          <a:stretch/>
        </p:blipFill>
        <p:spPr>
          <a:xfrm>
            <a:off x="4414288" y="1203960"/>
            <a:ext cx="7335752" cy="4346431"/>
          </a:xfrm>
          <a:prstGeom prst="rect">
            <a:avLst/>
          </a:prstGeom>
          <a:noFill/>
          <a:ln>
            <a:noFill/>
          </a:ln>
        </p:spPr>
      </p:pic>
      <p:sp>
        <p:nvSpPr>
          <p:cNvPr id="482" name="Google Shape;482;p31"/>
          <p:cNvSpPr txBox="1"/>
          <p:nvPr/>
        </p:nvSpPr>
        <p:spPr>
          <a:xfrm>
            <a:off x="5699760" y="304800"/>
            <a:ext cx="450354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Calibri"/>
              <a:buNone/>
            </a:pPr>
            <a:r>
              <a:rPr lang="en-US" sz="3600" b="0" i="0" u="none" strike="noStrike" cap="none">
                <a:solidFill>
                  <a:srgbClr val="000000"/>
                </a:solidFill>
                <a:latin typeface="Calibri"/>
                <a:ea typeface="Calibri"/>
                <a:cs typeface="Calibri"/>
                <a:sym typeface="Calibri"/>
              </a:rPr>
              <a:t>21 CFR Food and Drugs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32"/>
          <p:cNvPicPr preferRelativeResize="0"/>
          <p:nvPr/>
        </p:nvPicPr>
        <p:blipFill rotWithShape="1">
          <a:blip r:embed="rId3">
            <a:alphaModFix/>
          </a:blip>
          <a:srcRect/>
          <a:stretch/>
        </p:blipFill>
        <p:spPr>
          <a:xfrm>
            <a:off x="302599" y="0"/>
            <a:ext cx="11586801"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1"/>
        <p:cNvGrpSpPr/>
        <p:nvPr/>
      </p:nvGrpSpPr>
      <p:grpSpPr>
        <a:xfrm>
          <a:off x="0" y="0"/>
          <a:ext cx="0" cy="0"/>
          <a:chOff x="0" y="0"/>
          <a:chExt cx="0" cy="0"/>
        </a:xfrm>
      </p:grpSpPr>
      <p:sp>
        <p:nvSpPr>
          <p:cNvPr id="492" name="Google Shape;492;p3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93" name="Google Shape;493;p33" descr="https://www.pewtrusts.org/-/media/data-visualizations/infographics/2022/09/chartbook/16x9.jpg?h=1080&amp;w=1920&amp;la=en&amp;hash=8FD936A8C611B894C1FD445A9E04E3D4"/>
          <p:cNvPicPr preferRelativeResize="0"/>
          <p:nvPr/>
        </p:nvPicPr>
        <p:blipFill rotWithShape="1">
          <a:blip r:embed="rId3">
            <a:alphaModFix/>
          </a:blip>
          <a:srcRect t="19"/>
          <a:stretch/>
        </p:blipFill>
        <p:spPr>
          <a:xfrm>
            <a:off x="20" y="1282"/>
            <a:ext cx="12191980" cy="6856718"/>
          </a:xfrm>
          <a:prstGeom prst="rect">
            <a:avLst/>
          </a:prstGeom>
          <a:noFill/>
          <a:ln>
            <a:noFill/>
          </a:ln>
        </p:spPr>
      </p:pic>
      <p:sp>
        <p:nvSpPr>
          <p:cNvPr id="494" name="Google Shape;494;p33"/>
          <p:cNvSpPr txBox="1"/>
          <p:nvPr/>
        </p:nvSpPr>
        <p:spPr>
          <a:xfrm>
            <a:off x="8138160" y="6339840"/>
            <a:ext cx="380956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Pew Charitable Trusts September 2022</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8"/>
        <p:cNvGrpSpPr/>
        <p:nvPr/>
      </p:nvGrpSpPr>
      <p:grpSpPr>
        <a:xfrm>
          <a:off x="0" y="0"/>
          <a:ext cx="0" cy="0"/>
          <a:chOff x="0" y="0"/>
          <a:chExt cx="0" cy="0"/>
        </a:xfrm>
      </p:grpSpPr>
      <p:sp>
        <p:nvSpPr>
          <p:cNvPr id="499" name="Google Shape;499;p34"/>
          <p:cNvSpPr/>
          <p:nvPr/>
        </p:nvSpPr>
        <p:spPr>
          <a:xfrm>
            <a:off x="0" y="0"/>
            <a:ext cx="12192000" cy="6858000"/>
          </a:xfrm>
          <a:prstGeom prst="rect">
            <a:avLst/>
          </a:prstGeom>
          <a:solidFill>
            <a:srgbClr val="59595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00" name="Google Shape;500;p34"/>
          <p:cNvSpPr/>
          <p:nvPr/>
        </p:nvSpPr>
        <p:spPr>
          <a:xfrm>
            <a:off x="477012" y="480060"/>
            <a:ext cx="11237976" cy="589788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01" name="Google Shape;501;p34"/>
          <p:cNvPicPr preferRelativeResize="0"/>
          <p:nvPr/>
        </p:nvPicPr>
        <p:blipFill rotWithShape="1">
          <a:blip r:embed="rId3">
            <a:alphaModFix/>
          </a:blip>
          <a:srcRect/>
          <a:stretch/>
        </p:blipFill>
        <p:spPr>
          <a:xfrm>
            <a:off x="2875730" y="643467"/>
            <a:ext cx="6440539" cy="5571066"/>
          </a:xfrm>
          <a:prstGeom prst="rect">
            <a:avLst/>
          </a:prstGeom>
          <a:noFill/>
          <a:ln>
            <a:noFill/>
          </a:ln>
        </p:spPr>
      </p:pic>
      <p:sp>
        <p:nvSpPr>
          <p:cNvPr id="502" name="Google Shape;502;p34"/>
          <p:cNvSpPr txBox="1"/>
          <p:nvPr/>
        </p:nvSpPr>
        <p:spPr>
          <a:xfrm>
            <a:off x="655319" y="6364277"/>
            <a:ext cx="10881360" cy="461665"/>
          </a:xfrm>
          <a:prstGeom prst="rect">
            <a:avLst/>
          </a:prstGeom>
          <a:solidFill>
            <a:srgbClr val="D0CECE"/>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Overview of Opioid Treatment Program Regulations by State Restrictive rules put evidence-based medication treatment out of reach for many</a:t>
            </a:r>
            <a:endParaRPr/>
          </a:p>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Pew Charitable Trust, September 2022</a:t>
            </a:r>
            <a:endParaRPr/>
          </a:p>
        </p:txBody>
      </p:sp>
      <p:pic>
        <p:nvPicPr>
          <p:cNvPr id="503" name="Google Shape;503;p34"/>
          <p:cNvPicPr preferRelativeResize="0"/>
          <p:nvPr/>
        </p:nvPicPr>
        <p:blipFill rotWithShape="1">
          <a:blip r:embed="rId4">
            <a:alphaModFix/>
          </a:blip>
          <a:srcRect/>
          <a:stretch/>
        </p:blipFill>
        <p:spPr>
          <a:xfrm>
            <a:off x="2800350" y="527050"/>
            <a:ext cx="6591300" cy="5803900"/>
          </a:xfrm>
          <a:prstGeom prst="rect">
            <a:avLst/>
          </a:prstGeom>
          <a:noFill/>
          <a:ln>
            <a:noFill/>
          </a:ln>
        </p:spPr>
      </p:pic>
      <p:pic>
        <p:nvPicPr>
          <p:cNvPr id="504" name="Google Shape;504;p34"/>
          <p:cNvPicPr preferRelativeResize="0"/>
          <p:nvPr/>
        </p:nvPicPr>
        <p:blipFill rotWithShape="1">
          <a:blip r:embed="rId5">
            <a:alphaModFix/>
          </a:blip>
          <a:srcRect/>
          <a:stretch/>
        </p:blipFill>
        <p:spPr>
          <a:xfrm>
            <a:off x="3063240" y="499148"/>
            <a:ext cx="6036638" cy="58318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28"/>
          <p:cNvPicPr preferRelativeResize="0">
            <a:picLocks noGrp="1"/>
          </p:cNvPicPr>
          <p:nvPr>
            <p:ph type="body" idx="1"/>
          </p:nvPr>
        </p:nvPicPr>
        <p:blipFill rotWithShape="1">
          <a:blip r:embed="rId3">
            <a:alphaModFix/>
          </a:blip>
          <a:srcRect t="3491" b="44994"/>
          <a:stretch/>
        </p:blipFill>
        <p:spPr>
          <a:xfrm>
            <a:off x="948106" y="836986"/>
            <a:ext cx="6496957" cy="858810"/>
          </a:xfrm>
          <a:prstGeom prst="rect">
            <a:avLst/>
          </a:prstGeom>
          <a:noFill/>
          <a:ln>
            <a:noFill/>
          </a:ln>
        </p:spPr>
      </p:pic>
      <p:sp>
        <p:nvSpPr>
          <p:cNvPr id="510" name="Google Shape;510;p28"/>
          <p:cNvSpPr txBox="1"/>
          <p:nvPr/>
        </p:nvSpPr>
        <p:spPr>
          <a:xfrm>
            <a:off x="948106" y="2828835"/>
            <a:ext cx="1009119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wentieth Century"/>
              <a:buNone/>
            </a:pPr>
            <a:r>
              <a:rPr lang="en-US" sz="2400" b="0" i="0" u="none" strike="noStrike" cap="none" dirty="0">
                <a:solidFill>
                  <a:srgbClr val="000000"/>
                </a:solidFill>
                <a:latin typeface="Twentieth Century"/>
                <a:ea typeface="Twentieth Century"/>
                <a:cs typeface="Twentieth Century"/>
                <a:sym typeface="Twentieth Century"/>
              </a:rPr>
              <a:t>“However, challenging the stigmatizing views of some medical professionals and of society at large will require not only better treatment access but educational and advocacy efforts at many levels.”</a:t>
            </a:r>
            <a:endParaRPr dirty="0"/>
          </a:p>
        </p:txBody>
      </p:sp>
      <p:sp>
        <p:nvSpPr>
          <p:cNvPr id="511" name="Google Shape;511;p28"/>
          <p:cNvSpPr txBox="1"/>
          <p:nvPr/>
        </p:nvSpPr>
        <p:spPr>
          <a:xfrm>
            <a:off x="948106" y="5258208"/>
            <a:ext cx="1041539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222"/>
              </a:buClr>
              <a:buSzPts val="1800"/>
              <a:buFont typeface="Arial"/>
              <a:buNone/>
            </a:pPr>
            <a:r>
              <a:rPr lang="en-US" sz="1800" b="0" i="0" u="none" strike="noStrike" cap="none">
                <a:solidFill>
                  <a:srgbClr val="222222"/>
                </a:solidFill>
                <a:latin typeface="Arial"/>
                <a:ea typeface="Arial"/>
                <a:cs typeface="Arial"/>
                <a:sym typeface="Arial"/>
              </a:rPr>
              <a:t>Brands, B., &amp; Marsh, D. C. </a:t>
            </a:r>
            <a:r>
              <a:rPr lang="en-US" sz="1800" b="1" i="0" u="sng" strike="noStrike" cap="none">
                <a:solidFill>
                  <a:srgbClr val="222222"/>
                </a:solidFill>
                <a:latin typeface="Arial"/>
                <a:ea typeface="Arial"/>
                <a:cs typeface="Arial"/>
                <a:sym typeface="Arial"/>
              </a:rPr>
              <a:t>(1997). </a:t>
            </a:r>
            <a:r>
              <a:rPr lang="en-US" sz="1800" b="0" i="0" u="none" strike="noStrike" cap="none">
                <a:solidFill>
                  <a:srgbClr val="222222"/>
                </a:solidFill>
                <a:latin typeface="Arial"/>
                <a:ea typeface="Arial"/>
                <a:cs typeface="Arial"/>
                <a:sym typeface="Arial"/>
              </a:rPr>
              <a:t>Methadone maintenance treatment: a Canadian perspective. </a:t>
            </a:r>
            <a:r>
              <a:rPr lang="en-US" sz="1800" b="0" i="1" u="none" strike="noStrike" cap="none">
                <a:solidFill>
                  <a:srgbClr val="222222"/>
                </a:solidFill>
                <a:latin typeface="Arial"/>
                <a:ea typeface="Arial"/>
                <a:cs typeface="Arial"/>
                <a:sym typeface="Arial"/>
              </a:rPr>
              <a:t>Cmaj</a:t>
            </a:r>
            <a:r>
              <a:rPr lang="en-US" sz="1800" b="0" i="0" u="none" strike="noStrike" cap="none">
                <a:solidFill>
                  <a:srgbClr val="222222"/>
                </a:solidFill>
                <a:latin typeface="Arial"/>
                <a:ea typeface="Arial"/>
                <a:cs typeface="Arial"/>
                <a:sym typeface="Arial"/>
              </a:rPr>
              <a:t>, </a:t>
            </a:r>
            <a:r>
              <a:rPr lang="en-US" sz="1800" b="0" i="1" u="none" strike="noStrike" cap="none">
                <a:solidFill>
                  <a:srgbClr val="222222"/>
                </a:solidFill>
                <a:latin typeface="Arial"/>
                <a:ea typeface="Arial"/>
                <a:cs typeface="Arial"/>
                <a:sym typeface="Arial"/>
              </a:rPr>
              <a:t>157</a:t>
            </a:r>
            <a:r>
              <a:rPr lang="en-US" sz="1800" b="0" i="0" u="none" strike="noStrike" cap="none">
                <a:solidFill>
                  <a:srgbClr val="222222"/>
                </a:solidFill>
                <a:latin typeface="Arial"/>
                <a:ea typeface="Arial"/>
                <a:cs typeface="Arial"/>
                <a:sym typeface="Arial"/>
              </a:rPr>
              <a:t>(4), 399-401.</a:t>
            </a:r>
            <a:endParaRPr sz="1800" b="0" i="0" u="none" strike="noStrike" cap="none">
              <a:solidFill>
                <a:srgbClr val="000000"/>
              </a:solidFill>
              <a:latin typeface="Twentieth Century"/>
              <a:ea typeface="Twentieth Century"/>
              <a:cs typeface="Twentieth Century"/>
              <a:sym typeface="Twentieth Century"/>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5"/>
        <p:cNvGrpSpPr/>
        <p:nvPr/>
      </p:nvGrpSpPr>
      <p:grpSpPr>
        <a:xfrm>
          <a:off x="0" y="0"/>
          <a:ext cx="0" cy="0"/>
          <a:chOff x="0" y="0"/>
          <a:chExt cx="0" cy="0"/>
        </a:xfrm>
      </p:grpSpPr>
      <p:sp>
        <p:nvSpPr>
          <p:cNvPr id="516" name="Google Shape;516;p35"/>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7" name="Google Shape;517;p35"/>
          <p:cNvSpPr/>
          <p:nvPr/>
        </p:nvSpPr>
        <p:spPr>
          <a:xfrm>
            <a:off x="0" y="2"/>
            <a:ext cx="12192000" cy="441258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8" name="Google Shape;518;p35"/>
          <p:cNvSpPr/>
          <p:nvPr/>
        </p:nvSpPr>
        <p:spPr>
          <a:xfrm>
            <a:off x="596464" y="551962"/>
            <a:ext cx="10999072" cy="4618549"/>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9" name="Google Shape;519;p35"/>
          <p:cNvSpPr txBox="1">
            <a:spLocks noGrp="1"/>
          </p:cNvSpPr>
          <p:nvPr>
            <p:ph type="title"/>
          </p:nvPr>
        </p:nvSpPr>
        <p:spPr>
          <a:xfrm>
            <a:off x="1524000" y="1293338"/>
            <a:ext cx="9144000" cy="32745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600"/>
              <a:buFont typeface="Calibri"/>
              <a:buNone/>
            </a:pPr>
            <a:r>
              <a:rPr lang="en-US" sz="5600">
                <a:solidFill>
                  <a:schemeClr val="dk1"/>
                </a:solidFill>
                <a:latin typeface="Calibri"/>
                <a:ea typeface="Calibri"/>
                <a:cs typeface="Calibri"/>
                <a:sym typeface="Calibri"/>
              </a:rPr>
              <a:t>Proposition 2:</a:t>
            </a:r>
            <a:br>
              <a:rPr lang="en-US" sz="5600">
                <a:solidFill>
                  <a:schemeClr val="dk1"/>
                </a:solidFill>
                <a:latin typeface="Calibri"/>
                <a:ea typeface="Calibri"/>
                <a:cs typeface="Calibri"/>
                <a:sym typeface="Calibri"/>
              </a:rPr>
            </a:br>
            <a:r>
              <a:rPr lang="en-US" sz="5600" b="1">
                <a:solidFill>
                  <a:schemeClr val="dk1"/>
                </a:solidFill>
                <a:latin typeface="Calibri"/>
                <a:ea typeface="Calibri"/>
                <a:cs typeface="Calibri"/>
                <a:sym typeface="Calibri"/>
              </a:rPr>
              <a:t>If we deregulate methadone, what will be the impact on the opioid epidemic?</a:t>
            </a:r>
            <a:endParaRPr/>
          </a:p>
        </p:txBody>
      </p:sp>
      <p:sp>
        <p:nvSpPr>
          <p:cNvPr id="520" name="Google Shape;520;p35"/>
          <p:cNvSpPr txBox="1">
            <a:spLocks noGrp="1"/>
          </p:cNvSpPr>
          <p:nvPr>
            <p:ph type="body" idx="1"/>
          </p:nvPr>
        </p:nvSpPr>
        <p:spPr>
          <a:xfrm>
            <a:off x="1524000" y="5514052"/>
            <a:ext cx="9144000" cy="6519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88888"/>
              </a:buClr>
              <a:buSzPts val="2400"/>
              <a:buNone/>
            </a:pPr>
            <a:endParaRPr sz="2400">
              <a:solidFill>
                <a:schemeClr val="dk1"/>
              </a:solidFill>
              <a:latin typeface="Calibri"/>
              <a:ea typeface="Calibri"/>
              <a:cs typeface="Calibri"/>
              <a:sym typeface="Calibri"/>
            </a:endParaRPr>
          </a:p>
        </p:txBody>
      </p:sp>
      <p:cxnSp>
        <p:nvCxnSpPr>
          <p:cNvPr id="521" name="Google Shape;521;p35"/>
          <p:cNvCxnSpPr/>
          <p:nvPr/>
        </p:nvCxnSpPr>
        <p:spPr>
          <a:xfrm rot="10800000">
            <a:off x="596464" y="6354708"/>
            <a:ext cx="11000232" cy="0"/>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36"/>
          <p:cNvSpPr txBox="1">
            <a:spLocks noGrp="1"/>
          </p:cNvSpPr>
          <p:nvPr>
            <p:ph type="ctrTitle"/>
          </p:nvPr>
        </p:nvSpPr>
        <p:spPr>
          <a:xfrm>
            <a:off x="457200" y="4960137"/>
            <a:ext cx="7772400" cy="1463040"/>
          </a:xfrm>
          <a:prstGeom prst="rect">
            <a:avLst/>
          </a:prstGeom>
          <a:noFill/>
          <a:ln>
            <a:noFill/>
          </a:ln>
        </p:spPr>
        <p:txBody>
          <a:bodyPr spcFirstLastPara="1" wrap="square" lIns="91425" tIns="45700" rIns="91425" bIns="45700" anchor="ctr" anchorCtr="0">
            <a:normAutofit fontScale="90000"/>
          </a:bodyPr>
          <a:lstStyle/>
          <a:p>
            <a:pPr marL="0" lvl="0" indent="0" algn="r" rtl="0">
              <a:lnSpc>
                <a:spcPct val="80000"/>
              </a:lnSpc>
              <a:spcBef>
                <a:spcPts val="0"/>
              </a:spcBef>
              <a:spcAft>
                <a:spcPts val="0"/>
              </a:spcAft>
              <a:buClr>
                <a:srgbClr val="0C0C0C"/>
              </a:buClr>
              <a:buSzPct val="100000"/>
              <a:buFont typeface="Twentieth Century"/>
              <a:buNone/>
            </a:pPr>
            <a:r>
              <a:rPr lang="en-US"/>
              <a:t>WHAT WOULD BE THE IMPACT OF MAINTAINING METHADONE DEREGULATION?</a:t>
            </a:r>
            <a:endParaRPr/>
          </a:p>
        </p:txBody>
      </p:sp>
      <p:sp>
        <p:nvSpPr>
          <p:cNvPr id="527" name="Google Shape;527;p36"/>
          <p:cNvSpPr txBox="1">
            <a:spLocks noGrp="1"/>
          </p:cNvSpPr>
          <p:nvPr>
            <p:ph type="subTitle" idx="1"/>
          </p:nvPr>
        </p:nvSpPr>
        <p:spPr>
          <a:xfrm>
            <a:off x="8610600" y="4960137"/>
            <a:ext cx="3200400" cy="146304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a:t>Denis Antoine II, M.D.</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ONGOING STIGMA</a:t>
            </a:r>
            <a:endParaRPr/>
          </a:p>
        </p:txBody>
      </p:sp>
      <p:pic>
        <p:nvPicPr>
          <p:cNvPr id="533" name="Google Shape;533;p41"/>
          <p:cNvPicPr preferRelativeResize="0">
            <a:picLocks noGrp="1"/>
          </p:cNvPicPr>
          <p:nvPr>
            <p:ph type="body" idx="1"/>
          </p:nvPr>
        </p:nvPicPr>
        <p:blipFill rotWithShape="1">
          <a:blip r:embed="rId3">
            <a:alphaModFix/>
          </a:blip>
          <a:srcRect/>
          <a:stretch/>
        </p:blipFill>
        <p:spPr>
          <a:xfrm>
            <a:off x="838200" y="1599664"/>
            <a:ext cx="10515600" cy="1295289"/>
          </a:xfrm>
          <a:prstGeom prst="rect">
            <a:avLst/>
          </a:prstGeom>
          <a:noFill/>
          <a:ln>
            <a:noFill/>
          </a:ln>
        </p:spPr>
      </p:pic>
      <p:sp>
        <p:nvSpPr>
          <p:cNvPr id="534" name="Google Shape;534;p41"/>
          <p:cNvSpPr txBox="1"/>
          <p:nvPr/>
        </p:nvSpPr>
        <p:spPr>
          <a:xfrm>
            <a:off x="838200" y="3408218"/>
            <a:ext cx="6097384"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rgbClr val="000000"/>
                </a:solidFill>
                <a:latin typeface="PT Sans"/>
                <a:ea typeface="PT Sans"/>
                <a:cs typeface="PT Sans"/>
                <a:sym typeface="PT Sans"/>
              </a:rPr>
              <a:t>A Barrier to Communication and Information Sharing</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rgbClr val="000000"/>
                </a:solidFill>
                <a:latin typeface="PT Sans"/>
                <a:ea typeface="PT Sans"/>
                <a:cs typeface="PT Sans"/>
                <a:sym typeface="PT Sans"/>
              </a:rPr>
              <a:t>A Need for Updated Regulations</a:t>
            </a:r>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rgbClr val="000000"/>
                </a:solidFill>
                <a:latin typeface="PT Sans"/>
                <a:ea typeface="PT Sans"/>
                <a:cs typeface="PT Sans"/>
                <a:sym typeface="PT Sans"/>
              </a:rPr>
              <a:t>More patient input needed</a:t>
            </a:r>
            <a:endParaRPr/>
          </a:p>
          <a:p>
            <a:pPr marL="0" marR="0" lvl="0" indent="0" algn="l" rtl="0">
              <a:lnSpc>
                <a:spcPct val="100000"/>
              </a:lnSpc>
              <a:spcBef>
                <a:spcPts val="0"/>
              </a:spcBef>
              <a:spcAft>
                <a:spcPts val="0"/>
              </a:spcAft>
              <a:buClr>
                <a:schemeClr val="dk1"/>
              </a:buClr>
              <a:buSzPts val="1800"/>
              <a:buFont typeface="Twentieth Century"/>
              <a:buNone/>
            </a:pPr>
            <a:endParaRPr sz="1800" b="1" i="0" u="none" strike="noStrike" cap="none">
              <a:solidFill>
                <a:srgbClr val="000000"/>
              </a:solidFill>
              <a:latin typeface="PT Sans"/>
              <a:ea typeface="PT Sans"/>
              <a:cs typeface="PT Sans"/>
              <a:sym typeface="PT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2"/>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HEALTH DISPARITIES</a:t>
            </a:r>
            <a:endParaRPr/>
          </a:p>
        </p:txBody>
      </p:sp>
      <p:pic>
        <p:nvPicPr>
          <p:cNvPr id="540" name="Google Shape;540;p42"/>
          <p:cNvPicPr preferRelativeResize="0"/>
          <p:nvPr/>
        </p:nvPicPr>
        <p:blipFill rotWithShape="1">
          <a:blip r:embed="rId3">
            <a:alphaModFix/>
          </a:blip>
          <a:srcRect/>
          <a:stretch/>
        </p:blipFill>
        <p:spPr>
          <a:xfrm>
            <a:off x="750361" y="1941852"/>
            <a:ext cx="7972340" cy="4492199"/>
          </a:xfrm>
          <a:prstGeom prst="rect">
            <a:avLst/>
          </a:prstGeom>
          <a:noFill/>
          <a:ln>
            <a:noFill/>
          </a:ln>
        </p:spPr>
      </p:pic>
      <p:sp>
        <p:nvSpPr>
          <p:cNvPr id="541" name="Google Shape;541;p42"/>
          <p:cNvSpPr txBox="1"/>
          <p:nvPr/>
        </p:nvSpPr>
        <p:spPr>
          <a:xfrm>
            <a:off x="9042170" y="5049056"/>
            <a:ext cx="2853344"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Twentieth Century"/>
              <a:buNone/>
            </a:pPr>
            <a:r>
              <a:rPr lang="en-US" sz="1200" b="0" i="0" u="none" strike="noStrike" cap="none">
                <a:solidFill>
                  <a:srgbClr val="000000"/>
                </a:solidFill>
                <a:latin typeface="Twentieth Century"/>
                <a:ea typeface="Twentieth Century"/>
                <a:cs typeface="Twentieth Century"/>
                <a:sym typeface="Twentieth Century"/>
              </a:rPr>
              <a:t>Kariisa M, Davis NL, Kumar S, et al. Vital Signs: Drug Overdose Deaths, by Selected Sociodemographic and Social Determinants of Health Characteristics — 25 States and the District of Columbia, 2019–2020. MMWR Morb Mortal Wkly Rep 2022;71:940–947</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3"/>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MATERNAL MORTALITY</a:t>
            </a:r>
            <a:endParaRPr/>
          </a:p>
        </p:txBody>
      </p:sp>
      <p:sp>
        <p:nvSpPr>
          <p:cNvPr id="547" name="Google Shape;547;p43"/>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C0C0C"/>
              </a:buClr>
              <a:buSzPts val="1000"/>
              <a:buFont typeface="Twentieth Century"/>
              <a:buNone/>
            </a:pPr>
            <a:r>
              <a:rPr lang="en-US" sz="1000" b="0" i="0" u="none" strike="noStrike" cap="none">
                <a:solidFill>
                  <a:srgbClr val="0C0C0C"/>
                </a:solidFill>
                <a:latin typeface="Twentieth Century"/>
                <a:ea typeface="Twentieth Century"/>
                <a:cs typeface="Twentieth Century"/>
                <a:sym typeface="Twentieth Century"/>
              </a:rPr>
              <a:t>September 28, 2023</a:t>
            </a:r>
            <a:endParaRPr sz="1000" b="0" i="0" u="none" strike="noStrike" cap="none">
              <a:solidFill>
                <a:srgbClr val="0C0C0C"/>
              </a:solidFill>
              <a:latin typeface="Times"/>
              <a:ea typeface="Times"/>
              <a:cs typeface="Times"/>
              <a:sym typeface="Times"/>
            </a:endParaRPr>
          </a:p>
        </p:txBody>
      </p:sp>
      <p:sp>
        <p:nvSpPr>
          <p:cNvPr id="548" name="Google Shape;548;p43"/>
          <p:cNvSpPr txBox="1">
            <a:spLocks noGrp="1"/>
          </p:cNvSpPr>
          <p:nvPr>
            <p:ph type="ftr" idx="11"/>
          </p:nvPr>
        </p:nvSpPr>
        <p:spPr>
          <a:xfrm>
            <a:off x="4842932" y="6470704"/>
            <a:ext cx="5901459" cy="27432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C0C0C"/>
              </a:buClr>
              <a:buSzPts val="1000"/>
              <a:buFont typeface="Twentieth Century"/>
              <a:buNone/>
            </a:pPr>
            <a:endParaRPr sz="1000" b="0" i="0" u="none" strike="noStrike" cap="none">
              <a:solidFill>
                <a:srgbClr val="0C0C0C"/>
              </a:solidFill>
              <a:latin typeface="Twentieth Century"/>
              <a:ea typeface="Twentieth Century"/>
              <a:cs typeface="Twentieth Century"/>
              <a:sym typeface="Twentieth Century"/>
            </a:endParaRPr>
          </a:p>
        </p:txBody>
      </p:sp>
      <p:sp>
        <p:nvSpPr>
          <p:cNvPr id="549" name="Google Shape;549;p43"/>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C0C0C"/>
              </a:buClr>
              <a:buSzPts val="1000"/>
              <a:buFont typeface="Twentieth Century"/>
              <a:buNone/>
            </a:pPr>
            <a:fld id="{00000000-1234-1234-1234-123412341234}" type="slidenum">
              <a:rPr lang="en-US" sz="1000" b="0" i="0" u="none" strike="noStrike" cap="none">
                <a:solidFill>
                  <a:srgbClr val="0C0C0C"/>
                </a:solidFill>
                <a:latin typeface="Twentieth Century"/>
                <a:ea typeface="Twentieth Century"/>
                <a:cs typeface="Twentieth Century"/>
                <a:sym typeface="Twentieth Century"/>
              </a:rPr>
              <a:t>39</a:t>
            </a:fld>
            <a:endParaRPr sz="1000" b="0" i="0" u="none" strike="noStrike" cap="none">
              <a:solidFill>
                <a:srgbClr val="002C77"/>
              </a:solidFill>
              <a:latin typeface="Twentieth Century"/>
              <a:ea typeface="Twentieth Century"/>
              <a:cs typeface="Twentieth Century"/>
              <a:sym typeface="Twentieth Century"/>
            </a:endParaRPr>
          </a:p>
        </p:txBody>
      </p:sp>
      <p:pic>
        <p:nvPicPr>
          <p:cNvPr id="550" name="Google Shape;550;p43" descr="Table&#10;&#10;Description automatically generated"/>
          <p:cNvPicPr preferRelativeResize="0"/>
          <p:nvPr/>
        </p:nvPicPr>
        <p:blipFill rotWithShape="1">
          <a:blip r:embed="rId3">
            <a:alphaModFix/>
          </a:blip>
          <a:srcRect/>
          <a:stretch/>
        </p:blipFill>
        <p:spPr>
          <a:xfrm>
            <a:off x="2660996" y="2158531"/>
            <a:ext cx="6197601" cy="3932697"/>
          </a:xfrm>
          <a:prstGeom prst="rect">
            <a:avLst/>
          </a:prstGeom>
          <a:noFill/>
          <a:ln>
            <a:noFill/>
          </a:ln>
        </p:spPr>
      </p:pic>
      <p:sp>
        <p:nvSpPr>
          <p:cNvPr id="551" name="Google Shape;551;p43"/>
          <p:cNvSpPr txBox="1"/>
          <p:nvPr/>
        </p:nvSpPr>
        <p:spPr>
          <a:xfrm>
            <a:off x="8534401" y="5901400"/>
            <a:ext cx="3760581" cy="379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67"/>
              <a:buFont typeface="Twentieth Century"/>
              <a:buNone/>
            </a:pPr>
            <a:r>
              <a:rPr lang="en-US" sz="1867" b="0" i="0" u="none" strike="noStrike" cap="none">
                <a:solidFill>
                  <a:srgbClr val="000000"/>
                </a:solidFill>
                <a:latin typeface="Twentieth Century"/>
                <a:ea typeface="Twentieth Century"/>
                <a:cs typeface="Twentieth Century"/>
                <a:sym typeface="Twentieth Century"/>
              </a:rPr>
              <a:t> Patterson, Becker, Baluran, 2022</a:t>
            </a:r>
            <a:endParaRPr/>
          </a:p>
        </p:txBody>
      </p:sp>
      <p:sp>
        <p:nvSpPr>
          <p:cNvPr id="552" name="Google Shape;552;p43"/>
          <p:cNvSpPr/>
          <p:nvPr/>
        </p:nvSpPr>
        <p:spPr>
          <a:xfrm>
            <a:off x="7429747" y="5301203"/>
            <a:ext cx="1880507" cy="451204"/>
          </a:xfrm>
          <a:prstGeom prst="ellipse">
            <a:avLst/>
          </a:prstGeom>
          <a:noFill/>
          <a:ln w="9525" cap="flat" cmpd="sng">
            <a:solidFill>
              <a:srgbClr val="FF0000"/>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3200"/>
              <a:buFont typeface="Twentieth Century"/>
              <a:buNone/>
            </a:pPr>
            <a:endParaRPr sz="3200" b="0" i="0" u="none" strike="noStrike" cap="none">
              <a:solidFill>
                <a:srgbClr val="FF0000"/>
              </a:solidFill>
              <a:latin typeface="Times"/>
              <a:ea typeface="Times"/>
              <a:cs typeface="Times"/>
              <a:sym typeface="Times"/>
            </a:endParaRPr>
          </a:p>
        </p:txBody>
      </p:sp>
      <p:sp>
        <p:nvSpPr>
          <p:cNvPr id="553" name="Google Shape;553;p43"/>
          <p:cNvSpPr/>
          <p:nvPr/>
        </p:nvSpPr>
        <p:spPr>
          <a:xfrm>
            <a:off x="7481454" y="4282166"/>
            <a:ext cx="1828800" cy="410369"/>
          </a:xfrm>
          <a:prstGeom prst="ellipse">
            <a:avLst/>
          </a:prstGeom>
          <a:noFill/>
          <a:ln w="9525" cap="flat" cmpd="sng">
            <a:solidFill>
              <a:srgbClr val="FF0000"/>
            </a:solidFill>
            <a:prstDash val="solid"/>
            <a:round/>
            <a:headEnd type="none" w="sm" len="sm"/>
            <a:tailEnd type="none" w="sm" len="sm"/>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Clr>
                <a:schemeClr val="dk1"/>
              </a:buClr>
              <a:buSzPts val="3200"/>
              <a:buFont typeface="Twentieth Century"/>
              <a:buNone/>
            </a:pPr>
            <a:endParaRPr sz="3200" b="0" i="0" u="none" strike="noStrike" cap="none">
              <a:solidFill>
                <a:srgbClr val="FF0000"/>
              </a:solidFill>
              <a:latin typeface="Times"/>
              <a:ea typeface="Times"/>
              <a:cs typeface="Times"/>
              <a:sym typeface="Time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5" name="Google Shape;275;p4"/>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6" name="Google Shape;276;p4"/>
          <p:cNvSpPr/>
          <p:nvPr/>
        </p:nvSpPr>
        <p:spPr>
          <a:xfrm>
            <a:off x="740546" y="1011045"/>
            <a:ext cx="4369859" cy="4369859"/>
          </a:xfrm>
          <a:prstGeom prst="roundRect">
            <a:avLst>
              <a:gd name="adj" fmla="val 275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7" name="Google Shape;277;p4"/>
          <p:cNvSpPr txBox="1">
            <a:spLocks noGrp="1"/>
          </p:cNvSpPr>
          <p:nvPr>
            <p:ph type="title"/>
          </p:nvPr>
        </p:nvSpPr>
        <p:spPr>
          <a:xfrm>
            <a:off x="956826" y="1112969"/>
            <a:ext cx="3937298" cy="416601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Expectation Setting</a:t>
            </a:r>
            <a:endParaRPr/>
          </a:p>
        </p:txBody>
      </p:sp>
      <p:sp>
        <p:nvSpPr>
          <p:cNvPr id="278" name="Google Shape;278;p4"/>
          <p:cNvSpPr/>
          <p:nvPr/>
        </p:nvSpPr>
        <p:spPr>
          <a:xfrm flipH="1">
            <a:off x="530529" y="0"/>
            <a:ext cx="1155142" cy="591009"/>
          </a:xfrm>
          <a:custGeom>
            <a:avLst/>
            <a:gdLst/>
            <a:ahLst/>
            <a:cxnLst/>
            <a:rect l="l" t="t" r="r" b="b"/>
            <a:pathLst>
              <a:path w="1155142" h="591009" extrusionOk="0">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79" name="Google Shape;279;p4"/>
          <p:cNvSpPr/>
          <p:nvPr/>
        </p:nvSpPr>
        <p:spPr>
          <a:xfrm flipH="1">
            <a:off x="3961511" y="-1"/>
            <a:ext cx="1737401" cy="959536"/>
          </a:xfrm>
          <a:custGeom>
            <a:avLst/>
            <a:gdLst/>
            <a:ahLst/>
            <a:cxnLst/>
            <a:rect l="l" t="t" r="r" b="b"/>
            <a:pathLst>
              <a:path w="1737401" h="959536"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4"/>
          <p:cNvSpPr/>
          <p:nvPr/>
        </p:nvSpPr>
        <p:spPr>
          <a:xfrm flipH="1">
            <a:off x="0" y="2936831"/>
            <a:ext cx="159741" cy="552996"/>
          </a:xfrm>
          <a:custGeom>
            <a:avLst/>
            <a:gdLst/>
            <a:ahLst/>
            <a:cxnLst/>
            <a:rect l="l" t="t" r="r" b="b"/>
            <a:pathLst>
              <a:path w="159741" h="552996" extrusionOk="0">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1" name="Google Shape;281;p4"/>
          <p:cNvSpPr txBox="1">
            <a:spLocks noGrp="1"/>
          </p:cNvSpPr>
          <p:nvPr>
            <p:ph type="body" idx="1"/>
          </p:nvPr>
        </p:nvSpPr>
        <p:spPr>
          <a:xfrm>
            <a:off x="6096000" y="820880"/>
            <a:ext cx="5257799" cy="48893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a:t>Education is the main goal of this presentation</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There are no individual winners or losers in this debate</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Hold questions to designated question times</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To maintain a safe educational space, please be polite to others with differing viewpoints than your own</a:t>
            </a:r>
            <a:endParaRPr/>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a:p>
          <a:p>
            <a:pPr marL="228600" lvl="0" indent="-76200" algn="l" rtl="0">
              <a:lnSpc>
                <a:spcPct val="90000"/>
              </a:lnSpc>
              <a:spcBef>
                <a:spcPts val="1000"/>
              </a:spcBef>
              <a:spcAft>
                <a:spcPts val="0"/>
              </a:spcAft>
              <a:buClr>
                <a:schemeClr val="dk1"/>
              </a:buClr>
              <a:buSzPts val="2400"/>
              <a:buNone/>
            </a:pPr>
            <a:endParaRPr sz="2400"/>
          </a:p>
        </p:txBody>
      </p:sp>
      <p:sp>
        <p:nvSpPr>
          <p:cNvPr id="282" name="Google Shape;282;p4"/>
          <p:cNvSpPr/>
          <p:nvPr/>
        </p:nvSpPr>
        <p:spPr>
          <a:xfrm flipH="1">
            <a:off x="0" y="5835649"/>
            <a:ext cx="1548180" cy="1022351"/>
          </a:xfrm>
          <a:custGeom>
            <a:avLst/>
            <a:gdLst/>
            <a:ahLst/>
            <a:cxnLst/>
            <a:rect l="l" t="t" r="r" b="b"/>
            <a:pathLst>
              <a:path w="1548180" h="1022351" extrusionOk="0">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4"/>
          <p:cNvSpPr/>
          <p:nvPr/>
        </p:nvSpPr>
        <p:spPr>
          <a:xfrm flipH="1">
            <a:off x="3418308" y="5717905"/>
            <a:ext cx="1771609" cy="1140095"/>
          </a:xfrm>
          <a:custGeom>
            <a:avLst/>
            <a:gdLst/>
            <a:ahLst/>
            <a:cxnLst/>
            <a:rect l="l" t="t" r="r" b="b"/>
            <a:pathLst>
              <a:path w="1771609" h="1140095" extrusionOk="0">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4"/>
          <p:cNvSpPr/>
          <p:nvPr/>
        </p:nvSpPr>
        <p:spPr>
          <a:xfrm flipH="1">
            <a:off x="4132972" y="6258755"/>
            <a:ext cx="1565940" cy="599245"/>
          </a:xfrm>
          <a:custGeom>
            <a:avLst/>
            <a:gdLst/>
            <a:ahLst/>
            <a:cxnLst/>
            <a:rect l="l" t="t" r="r" b="b"/>
            <a:pathLst>
              <a:path w="1565940" h="599245" extrusionOk="0">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44"/>
          <p:cNvPicPr preferRelativeResize="0"/>
          <p:nvPr/>
        </p:nvPicPr>
        <p:blipFill rotWithShape="1">
          <a:blip r:embed="rId3">
            <a:alphaModFix/>
          </a:blip>
          <a:srcRect l="1465" t="1663" b="28463"/>
          <a:stretch/>
        </p:blipFill>
        <p:spPr>
          <a:xfrm>
            <a:off x="777249" y="2015977"/>
            <a:ext cx="7547958" cy="2057260"/>
          </a:xfrm>
          <a:prstGeom prst="rect">
            <a:avLst/>
          </a:prstGeom>
          <a:noFill/>
          <a:ln>
            <a:noFill/>
          </a:ln>
        </p:spPr>
      </p:pic>
      <p:sp>
        <p:nvSpPr>
          <p:cNvPr id="559" name="Google Shape;559;p44"/>
          <p:cNvSpPr txBox="1"/>
          <p:nvPr/>
        </p:nvSpPr>
        <p:spPr>
          <a:xfrm>
            <a:off x="669183" y="4197181"/>
            <a:ext cx="1027867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wentieth Century"/>
              <a:buNone/>
            </a:pPr>
            <a:r>
              <a:rPr lang="en-US" sz="2400" b="0" i="0" u="none" strike="noStrike" cap="none">
                <a:solidFill>
                  <a:srgbClr val="000000"/>
                </a:solidFill>
                <a:latin typeface="Twentieth Century"/>
                <a:ea typeface="Twentieth Century"/>
                <a:cs typeface="Twentieth Century"/>
                <a:sym typeface="Twentieth Century"/>
              </a:rPr>
              <a:t>“Pharmacy administration and dispensing of physician-prescribed methadone for methadone maintenance treatment to be feasible and acceptable”</a:t>
            </a:r>
            <a:endParaRPr/>
          </a:p>
        </p:txBody>
      </p:sp>
      <p:sp>
        <p:nvSpPr>
          <p:cNvPr id="560" name="Google Shape;560;p44"/>
          <p:cNvSpPr txBox="1"/>
          <p:nvPr/>
        </p:nvSpPr>
        <p:spPr>
          <a:xfrm>
            <a:off x="669183" y="5840860"/>
            <a:ext cx="1027867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2222"/>
              </a:buClr>
              <a:buSzPts val="1000"/>
              <a:buFont typeface="Arial"/>
              <a:buNone/>
            </a:pPr>
            <a:r>
              <a:rPr lang="en-US" sz="1000" b="0" i="0" u="none" strike="noStrike" cap="none">
                <a:solidFill>
                  <a:srgbClr val="222222"/>
                </a:solidFill>
                <a:latin typeface="Arial"/>
                <a:ea typeface="Arial"/>
                <a:cs typeface="Arial"/>
                <a:sym typeface="Arial"/>
              </a:rPr>
              <a:t>Wu, L. T., John, W. S., Morse, E. D., Adkins, S., Pippin, J., Brooner, R. K., &amp; Schwartz, R. P. (2022). Opioid treatment program and community pharmacy collaboration for methadone maintenance treatment: results from a feasibility clinical trial. </a:t>
            </a:r>
            <a:r>
              <a:rPr lang="en-US" sz="1000" b="0" i="1" u="none" strike="noStrike" cap="none">
                <a:solidFill>
                  <a:srgbClr val="222222"/>
                </a:solidFill>
                <a:latin typeface="Arial"/>
                <a:ea typeface="Arial"/>
                <a:cs typeface="Arial"/>
                <a:sym typeface="Arial"/>
              </a:rPr>
              <a:t>Addiction</a:t>
            </a:r>
            <a:r>
              <a:rPr lang="en-US" sz="1000" b="0" i="0" u="none" strike="noStrike" cap="none">
                <a:solidFill>
                  <a:srgbClr val="222222"/>
                </a:solidFill>
                <a:latin typeface="Arial"/>
                <a:ea typeface="Arial"/>
                <a:cs typeface="Arial"/>
                <a:sym typeface="Arial"/>
              </a:rPr>
              <a:t>, </a:t>
            </a:r>
            <a:r>
              <a:rPr lang="en-US" sz="1000" b="0" i="1" u="none" strike="noStrike" cap="none">
                <a:solidFill>
                  <a:srgbClr val="222222"/>
                </a:solidFill>
                <a:latin typeface="Arial"/>
                <a:ea typeface="Arial"/>
                <a:cs typeface="Arial"/>
                <a:sym typeface="Arial"/>
              </a:rPr>
              <a:t>117</a:t>
            </a:r>
            <a:r>
              <a:rPr lang="en-US" sz="1000" b="0" i="0" u="none" strike="noStrike" cap="none">
                <a:solidFill>
                  <a:srgbClr val="222222"/>
                </a:solidFill>
                <a:latin typeface="Arial"/>
                <a:ea typeface="Arial"/>
                <a:cs typeface="Arial"/>
                <a:sym typeface="Arial"/>
              </a:rPr>
              <a:t>(2), 444-456.</a:t>
            </a:r>
            <a:endParaRPr sz="1000" b="0" i="0" u="none" strike="noStrike" cap="none">
              <a:solidFill>
                <a:srgbClr val="000000"/>
              </a:solidFill>
              <a:latin typeface="Twentieth Century"/>
              <a:ea typeface="Twentieth Century"/>
              <a:cs typeface="Twentieth Century"/>
              <a:sym typeface="Twentieth Century"/>
            </a:endParaRPr>
          </a:p>
        </p:txBody>
      </p:sp>
      <p:sp>
        <p:nvSpPr>
          <p:cNvPr id="561" name="Google Shape;561;p44"/>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5000"/>
              <a:buFont typeface="Twentieth Century"/>
              <a:buNone/>
            </a:pPr>
            <a:r>
              <a:rPr lang="en-US"/>
              <a:t>INNOVATION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5"/>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3733"/>
              <a:buFont typeface="Twentieth Century"/>
              <a:buNone/>
            </a:pPr>
            <a:r>
              <a:rPr lang="en-US" sz="3733"/>
              <a:t>HELPING UP MISSION 2023</a:t>
            </a:r>
            <a:endParaRPr/>
          </a:p>
        </p:txBody>
      </p:sp>
      <p:pic>
        <p:nvPicPr>
          <p:cNvPr id="567" name="Google Shape;567;p45" descr="Inspiring Hope Campaign 24"/>
          <p:cNvPicPr preferRelativeResize="0">
            <a:picLocks noGrp="1"/>
          </p:cNvPicPr>
          <p:nvPr>
            <p:ph type="body" idx="2"/>
          </p:nvPr>
        </p:nvPicPr>
        <p:blipFill rotWithShape="1">
          <a:blip r:embed="rId3">
            <a:alphaModFix/>
          </a:blip>
          <a:srcRect/>
          <a:stretch/>
        </p:blipFill>
        <p:spPr>
          <a:xfrm>
            <a:off x="238653" y="1658293"/>
            <a:ext cx="6670148" cy="4446764"/>
          </a:xfrm>
          <a:prstGeom prst="rect">
            <a:avLst/>
          </a:prstGeom>
          <a:noFill/>
          <a:ln>
            <a:noFill/>
          </a:ln>
        </p:spPr>
      </p:pic>
      <p:sp>
        <p:nvSpPr>
          <p:cNvPr id="568" name="Google Shape;568;p45"/>
          <p:cNvSpPr txBox="1">
            <a:spLocks noGrp="1"/>
          </p:cNvSpPr>
          <p:nvPr>
            <p:ph type="body" idx="4"/>
          </p:nvPr>
        </p:nvSpPr>
        <p:spPr>
          <a:xfrm>
            <a:off x="6908801" y="1679399"/>
            <a:ext cx="5389033" cy="3951288"/>
          </a:xfrm>
          <a:prstGeom prst="rect">
            <a:avLst/>
          </a:prstGeom>
          <a:noFill/>
          <a:ln>
            <a:noFill/>
          </a:ln>
        </p:spPr>
        <p:txBody>
          <a:bodyPr spcFirstLastPara="1" wrap="square" lIns="45700" tIns="45700" rIns="45700" bIns="45700" anchor="t" anchorCtr="0">
            <a:normAutofit/>
          </a:bodyPr>
          <a:lstStyle/>
          <a:p>
            <a:pPr marL="91440" lvl="0" indent="-139700" algn="l" rtl="0">
              <a:lnSpc>
                <a:spcPct val="90000"/>
              </a:lnSpc>
              <a:spcBef>
                <a:spcPts val="0"/>
              </a:spcBef>
              <a:spcAft>
                <a:spcPts val="0"/>
              </a:spcAft>
              <a:buSzPts val="2200"/>
              <a:buChar char=" "/>
            </a:pPr>
            <a:r>
              <a:rPr lang="en-US" dirty="0"/>
              <a:t>Women and Children’s center</a:t>
            </a:r>
            <a:endParaRPr dirty="0"/>
          </a:p>
          <a:p>
            <a:pPr marL="91440" lvl="0" indent="-139700" algn="l" rtl="0">
              <a:lnSpc>
                <a:spcPct val="90000"/>
              </a:lnSpc>
              <a:spcBef>
                <a:spcPts val="1400"/>
              </a:spcBef>
              <a:spcAft>
                <a:spcPts val="0"/>
              </a:spcAft>
              <a:buSzPts val="2200"/>
              <a:buChar char=" "/>
            </a:pPr>
            <a:r>
              <a:rPr lang="en-US" dirty="0"/>
              <a:t>250 beds</a:t>
            </a:r>
            <a:endParaRPr dirty="0"/>
          </a:p>
          <a:p>
            <a:pPr marL="413767" lvl="1" indent="-285750" algn="l" rtl="0">
              <a:lnSpc>
                <a:spcPct val="90000"/>
              </a:lnSpc>
              <a:spcBef>
                <a:spcPts val="400"/>
              </a:spcBef>
              <a:spcAft>
                <a:spcPts val="0"/>
              </a:spcAft>
              <a:buSzPts val="1800"/>
              <a:buFont typeface="Arial" panose="020B0604020202020204" pitchFamily="34" charset="0"/>
              <a:buChar char="•"/>
            </a:pPr>
            <a:r>
              <a:rPr lang="en-US" dirty="0"/>
              <a:t>200 Women</a:t>
            </a:r>
          </a:p>
          <a:p>
            <a:pPr marL="413767" lvl="1" indent="-285750" algn="l" rtl="0">
              <a:lnSpc>
                <a:spcPct val="90000"/>
              </a:lnSpc>
              <a:spcBef>
                <a:spcPts val="400"/>
              </a:spcBef>
              <a:spcAft>
                <a:spcPts val="0"/>
              </a:spcAft>
              <a:buSzPts val="1800"/>
              <a:buFont typeface="Arial" panose="020B0604020202020204" pitchFamily="34" charset="0"/>
              <a:buChar char="•"/>
            </a:pPr>
            <a:r>
              <a:rPr lang="en-US" dirty="0"/>
              <a:t>50 Children</a:t>
            </a:r>
          </a:p>
          <a:p>
            <a:pPr marL="413767" lvl="1" indent="-285750" algn="l" rtl="0">
              <a:lnSpc>
                <a:spcPct val="90000"/>
              </a:lnSpc>
              <a:spcBef>
                <a:spcPts val="400"/>
              </a:spcBef>
              <a:spcAft>
                <a:spcPts val="0"/>
              </a:spcAft>
              <a:buSzPts val="1800"/>
              <a:buFont typeface="Arial" panose="020B0604020202020204" pitchFamily="34" charset="0"/>
              <a:buChar char="•"/>
            </a:pPr>
            <a:r>
              <a:rPr lang="en-US" dirty="0"/>
              <a:t>Johns Hopkins Bayview Center for Addiction And Pregnancy</a:t>
            </a:r>
          </a:p>
          <a:p>
            <a:pPr marL="413767" lvl="1" indent="-285750" algn="l" rtl="0">
              <a:lnSpc>
                <a:spcPct val="90000"/>
              </a:lnSpc>
              <a:spcBef>
                <a:spcPts val="400"/>
              </a:spcBef>
              <a:spcAft>
                <a:spcPts val="0"/>
              </a:spcAft>
              <a:buSzPts val="1800"/>
              <a:buFont typeface="Arial" panose="020B0604020202020204" pitchFamily="34" charset="0"/>
              <a:buChar char="•"/>
            </a:pPr>
            <a:r>
              <a:rPr lang="en-US" dirty="0"/>
              <a:t>Community Academic Partnership</a:t>
            </a:r>
            <a:endParaRPr dirty="0"/>
          </a:p>
        </p:txBody>
      </p:sp>
      <p:sp>
        <p:nvSpPr>
          <p:cNvPr id="569" name="Google Shape;569;p45"/>
          <p:cNvSpPr txBox="1">
            <a:spLocks noGrp="1"/>
          </p:cNvSpPr>
          <p:nvPr>
            <p:ph type="dt" idx="10"/>
          </p:nvPr>
        </p:nvSpPr>
        <p:spPr>
          <a:xfrm>
            <a:off x="1024129" y="6470704"/>
            <a:ext cx="2154143" cy="27432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C0C0C"/>
              </a:buClr>
              <a:buSzPts val="1000"/>
              <a:buFont typeface="Twentieth Century"/>
              <a:buNone/>
            </a:pPr>
            <a:r>
              <a:rPr lang="en-US" sz="1000" b="0" i="0" u="none" strike="noStrike" cap="none">
                <a:solidFill>
                  <a:srgbClr val="0C0C0C"/>
                </a:solidFill>
                <a:latin typeface="Twentieth Century"/>
                <a:ea typeface="Twentieth Century"/>
                <a:cs typeface="Twentieth Century"/>
                <a:sym typeface="Twentieth Century"/>
              </a:rPr>
              <a:t>9/28/23</a:t>
            </a:r>
            <a:endParaRPr sz="1000" b="0" i="0" u="none" strike="noStrike" cap="none">
              <a:solidFill>
                <a:srgbClr val="0C0C0C"/>
              </a:solidFill>
              <a:latin typeface="Times"/>
              <a:ea typeface="Times"/>
              <a:cs typeface="Times"/>
              <a:sym typeface="Times"/>
            </a:endParaRPr>
          </a:p>
        </p:txBody>
      </p:sp>
      <p:sp>
        <p:nvSpPr>
          <p:cNvPr id="570" name="Google Shape;570;p45"/>
          <p:cNvSpPr txBox="1">
            <a:spLocks noGrp="1"/>
          </p:cNvSpPr>
          <p:nvPr>
            <p:ph type="sldNum" idx="12"/>
          </p:nvPr>
        </p:nvSpPr>
        <p:spPr>
          <a:xfrm>
            <a:off x="10837333" y="6470704"/>
            <a:ext cx="973667" cy="27432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C0C0C"/>
              </a:buClr>
              <a:buSzPts val="1000"/>
              <a:buFont typeface="Twentieth Century"/>
              <a:buNone/>
            </a:pPr>
            <a:fld id="{00000000-1234-1234-1234-123412341234}" type="slidenum">
              <a:rPr lang="en-US" sz="1000" b="0" i="0" u="none" strike="noStrike" cap="none">
                <a:solidFill>
                  <a:srgbClr val="0C0C0C"/>
                </a:solidFill>
                <a:latin typeface="Twentieth Century"/>
                <a:ea typeface="Twentieth Century"/>
                <a:cs typeface="Twentieth Century"/>
                <a:sym typeface="Twentieth Century"/>
              </a:rPr>
              <a:t>41</a:t>
            </a:fld>
            <a:endParaRPr sz="1000" b="0" i="0" u="none" strike="noStrike" cap="none">
              <a:solidFill>
                <a:srgbClr val="002C77"/>
              </a:solidFill>
              <a:latin typeface="Twentieth Century"/>
              <a:ea typeface="Twentieth Century"/>
              <a:cs typeface="Twentieth Century"/>
              <a:sym typeface="Twentieth Century"/>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5"/>
        <p:cNvGrpSpPr/>
        <p:nvPr/>
      </p:nvGrpSpPr>
      <p:grpSpPr>
        <a:xfrm>
          <a:off x="0" y="0"/>
          <a:ext cx="0" cy="0"/>
          <a:chOff x="0" y="0"/>
          <a:chExt cx="0" cy="0"/>
        </a:xfrm>
      </p:grpSpPr>
      <p:sp>
        <p:nvSpPr>
          <p:cNvPr id="576" name="Google Shape;576;g24b1af54531_0_0"/>
          <p:cNvSpPr/>
          <p:nvPr/>
        </p:nvSpPr>
        <p:spPr>
          <a:xfrm>
            <a:off x="1524" y="0"/>
            <a:ext cx="12189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77" name="Google Shape;577;g24b1af54531_0_0"/>
          <p:cNvPicPr preferRelativeResize="0"/>
          <p:nvPr/>
        </p:nvPicPr>
        <p:blipFill rotWithShape="1">
          <a:blip r:embed="rId3">
            <a:alphaModFix/>
          </a:blip>
          <a:srcRect t="18201" b="3138"/>
          <a:stretch/>
        </p:blipFill>
        <p:spPr>
          <a:xfrm>
            <a:off x="20" y="1282"/>
            <a:ext cx="12191980" cy="685671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g24b1af54531_0_6"/>
          <p:cNvPicPr preferRelativeResize="0"/>
          <p:nvPr/>
        </p:nvPicPr>
        <p:blipFill rotWithShape="1">
          <a:blip r:embed="rId3">
            <a:alphaModFix/>
          </a:blip>
          <a:srcRect/>
          <a:stretch/>
        </p:blipFill>
        <p:spPr>
          <a:xfrm>
            <a:off x="1552575" y="0"/>
            <a:ext cx="9086851" cy="68580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g24b1af54531_0_10"/>
          <p:cNvPicPr preferRelativeResize="0"/>
          <p:nvPr/>
        </p:nvPicPr>
        <p:blipFill rotWithShape="1">
          <a:blip r:embed="rId3">
            <a:alphaModFix/>
          </a:blip>
          <a:srcRect/>
          <a:stretch/>
        </p:blipFill>
        <p:spPr>
          <a:xfrm>
            <a:off x="2108200" y="128270"/>
            <a:ext cx="7823200" cy="5473700"/>
          </a:xfrm>
          <a:prstGeom prst="rect">
            <a:avLst/>
          </a:prstGeom>
          <a:noFill/>
          <a:ln>
            <a:noFill/>
          </a:ln>
        </p:spPr>
      </p:pic>
      <p:sp>
        <p:nvSpPr>
          <p:cNvPr id="589" name="Google Shape;589;g24b1af54531_0_10"/>
          <p:cNvSpPr txBox="1"/>
          <p:nvPr/>
        </p:nvSpPr>
        <p:spPr>
          <a:xfrm>
            <a:off x="472440" y="5836920"/>
            <a:ext cx="107898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METHADONE MORTALITY:  A 2010 REASSESSMENT   </a:t>
            </a:r>
            <a:endParaRPr/>
          </a:p>
          <a:p>
            <a:pPr marL="0" marR="0" lvl="0" indent="0" algn="ctr"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Sponsored by the  Substance Abuse and Mental Health  Services Administration Washington, DC July 29-30, 2010</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4"/>
        <p:cNvGrpSpPr/>
        <p:nvPr/>
      </p:nvGrpSpPr>
      <p:grpSpPr>
        <a:xfrm>
          <a:off x="0" y="0"/>
          <a:ext cx="0" cy="0"/>
          <a:chOff x="0" y="0"/>
          <a:chExt cx="0" cy="0"/>
        </a:xfrm>
      </p:grpSpPr>
      <p:sp>
        <p:nvSpPr>
          <p:cNvPr id="595" name="Google Shape;595;g24b1af54531_0_16"/>
          <p:cNvSpPr/>
          <p:nvPr/>
        </p:nvSpPr>
        <p:spPr>
          <a:xfrm>
            <a:off x="1524" y="0"/>
            <a:ext cx="12189000"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96" name="Google Shape;596;g24b1af54531_0_16" descr="EA Agents Raid South L.A. Medical Clinic in Fight Against Opioid Epi"/>
          <p:cNvPicPr preferRelativeResize="0"/>
          <p:nvPr/>
        </p:nvPicPr>
        <p:blipFill rotWithShape="1">
          <a:blip r:embed="rId3">
            <a:alphaModFix/>
          </a:blip>
          <a:srcRect b="19"/>
          <a:stretch/>
        </p:blipFill>
        <p:spPr>
          <a:xfrm>
            <a:off x="20" y="1282"/>
            <a:ext cx="12191981" cy="685671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19" descr="elcome - AccuRX Pharmacy - Your Local Birmingham Pharmacy"/>
          <p:cNvPicPr preferRelativeResize="0"/>
          <p:nvPr/>
        </p:nvPicPr>
        <p:blipFill rotWithShape="1">
          <a:blip r:embed="rId3">
            <a:alphaModFix/>
          </a:blip>
          <a:srcRect/>
          <a:stretch/>
        </p:blipFill>
        <p:spPr>
          <a:xfrm>
            <a:off x="433136" y="2069432"/>
            <a:ext cx="3232545" cy="2149642"/>
          </a:xfrm>
          <a:prstGeom prst="rect">
            <a:avLst/>
          </a:prstGeom>
          <a:noFill/>
          <a:ln>
            <a:noFill/>
          </a:ln>
        </p:spPr>
      </p:pic>
      <p:pic>
        <p:nvPicPr>
          <p:cNvPr id="401" name="Google Shape;401;p19" descr="octor holding prescription - Health IT Buzz Health IT Buzz"/>
          <p:cNvPicPr preferRelativeResize="0"/>
          <p:nvPr/>
        </p:nvPicPr>
        <p:blipFill rotWithShape="1">
          <a:blip r:embed="rId4">
            <a:alphaModFix/>
          </a:blip>
          <a:srcRect/>
          <a:stretch/>
        </p:blipFill>
        <p:spPr>
          <a:xfrm>
            <a:off x="4707809" y="1721769"/>
            <a:ext cx="2847021" cy="2844967"/>
          </a:xfrm>
          <a:prstGeom prst="rect">
            <a:avLst/>
          </a:prstGeom>
          <a:noFill/>
          <a:ln>
            <a:noFill/>
          </a:ln>
        </p:spPr>
      </p:pic>
      <p:pic>
        <p:nvPicPr>
          <p:cNvPr id="402" name="Google Shape;402;p19" descr="ental Health Medication | OSF HealthCare"/>
          <p:cNvPicPr preferRelativeResize="0"/>
          <p:nvPr/>
        </p:nvPicPr>
        <p:blipFill rotWithShape="1">
          <a:blip r:embed="rId5">
            <a:alphaModFix/>
          </a:blip>
          <a:srcRect/>
          <a:stretch/>
        </p:blipFill>
        <p:spPr>
          <a:xfrm>
            <a:off x="8533094" y="2069432"/>
            <a:ext cx="3393669" cy="1781676"/>
          </a:xfrm>
          <a:prstGeom prst="rect">
            <a:avLst/>
          </a:prstGeom>
          <a:noFill/>
          <a:ln>
            <a:noFill/>
          </a:ln>
        </p:spPr>
      </p:pic>
      <p:sp>
        <p:nvSpPr>
          <p:cNvPr id="403" name="Google Shape;403;p19"/>
          <p:cNvSpPr/>
          <p:nvPr/>
        </p:nvSpPr>
        <p:spPr>
          <a:xfrm>
            <a:off x="3729545" y="2687052"/>
            <a:ext cx="914400" cy="9144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19"/>
          <p:cNvSpPr/>
          <p:nvPr/>
        </p:nvSpPr>
        <p:spPr>
          <a:xfrm>
            <a:off x="7618694" y="2687052"/>
            <a:ext cx="914400" cy="914400"/>
          </a:xfrm>
          <a:prstGeom prst="mathPlus">
            <a:avLst>
              <a:gd name="adj1" fmla="val 2352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978790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1"/>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12E56-61EA-43DA-649D-175079CF69DC}"/>
              </a:ext>
            </a:extLst>
          </p:cNvPr>
          <p:cNvSpPr>
            <a:spLocks noGrp="1"/>
          </p:cNvSpPr>
          <p:nvPr>
            <p:ph type="ctrTitle"/>
          </p:nvPr>
        </p:nvSpPr>
        <p:spPr>
          <a:xfrm>
            <a:off x="1524000" y="1293338"/>
            <a:ext cx="9144000" cy="3274592"/>
          </a:xfrm>
        </p:spPr>
        <p:txBody>
          <a:bodyPr anchor="ctr">
            <a:normAutofit/>
          </a:bodyPr>
          <a:lstStyle/>
          <a:p>
            <a:r>
              <a:rPr lang="en-US" sz="7200"/>
              <a:t>Rebuttal </a:t>
            </a:r>
          </a:p>
        </p:txBody>
      </p:sp>
      <p:sp>
        <p:nvSpPr>
          <p:cNvPr id="3" name="Subtitle 2">
            <a:extLst>
              <a:ext uri="{FF2B5EF4-FFF2-40B4-BE49-F238E27FC236}">
                <a16:creationId xmlns:a16="http://schemas.microsoft.com/office/drawing/2014/main" id="{66088B5C-0AC3-81B6-B45F-9BA9EDEF9879}"/>
              </a:ext>
            </a:extLst>
          </p:cNvPr>
          <p:cNvSpPr>
            <a:spLocks noGrp="1"/>
          </p:cNvSpPr>
          <p:nvPr>
            <p:ph type="subTitle" idx="1"/>
          </p:nvPr>
        </p:nvSpPr>
        <p:spPr>
          <a:xfrm>
            <a:off x="1524000" y="5514052"/>
            <a:ext cx="9144000" cy="651910"/>
          </a:xfrm>
        </p:spPr>
        <p:txBody>
          <a:bodyPr anchor="ctr">
            <a:normAutofit/>
          </a:bodyPr>
          <a:lstStyle/>
          <a:p>
            <a:endParaRPr lang="en-US"/>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5"/>
        <p:cNvGrpSpPr/>
        <p:nvPr/>
      </p:nvGrpSpPr>
      <p:grpSpPr>
        <a:xfrm>
          <a:off x="0" y="0"/>
          <a:ext cx="0" cy="0"/>
          <a:chOff x="0" y="0"/>
          <a:chExt cx="0" cy="0"/>
        </a:xfrm>
      </p:grpSpPr>
      <p:pic>
        <p:nvPicPr>
          <p:cNvPr id="606" name="Google Shape;606;p46"/>
          <p:cNvPicPr preferRelativeResize="0"/>
          <p:nvPr/>
        </p:nvPicPr>
        <p:blipFill rotWithShape="1">
          <a:blip r:embed="rId3">
            <a:alphaModFix/>
          </a:blip>
          <a:srcRect t="13199" b="3157"/>
          <a:stretch/>
        </p:blipFill>
        <p:spPr>
          <a:xfrm>
            <a:off x="3" y="10"/>
            <a:ext cx="12191997" cy="6857988"/>
          </a:xfrm>
          <a:prstGeom prst="rect">
            <a:avLst/>
          </a:prstGeom>
          <a:noFill/>
          <a:ln>
            <a:noFill/>
          </a:ln>
        </p:spPr>
      </p:pic>
      <p:grpSp>
        <p:nvGrpSpPr>
          <p:cNvPr id="607" name="Google Shape;607;p46"/>
          <p:cNvGrpSpPr/>
          <p:nvPr/>
        </p:nvGrpSpPr>
        <p:grpSpPr>
          <a:xfrm>
            <a:off x="-14597" y="21736"/>
            <a:ext cx="12206598" cy="6879745"/>
            <a:chOff x="-14597" y="21736"/>
            <a:chExt cx="12206598" cy="6879745"/>
          </a:xfrm>
        </p:grpSpPr>
        <p:sp>
          <p:nvSpPr>
            <p:cNvPr id="608" name="Google Shape;608;p46"/>
            <p:cNvSpPr/>
            <p:nvPr/>
          </p:nvSpPr>
          <p:spPr>
            <a:xfrm rot="-5400000">
              <a:off x="4578264" y="-733992"/>
              <a:ext cx="3020876" cy="12206596"/>
            </a:xfrm>
            <a:prstGeom prst="rect">
              <a:avLst/>
            </a:prstGeom>
            <a:gradFill>
              <a:gsLst>
                <a:gs pos="0">
                  <a:srgbClr val="000000">
                    <a:alpha val="61960"/>
                  </a:srgbClr>
                </a:gs>
                <a:gs pos="21000">
                  <a:srgbClr val="000000">
                    <a:alpha val="6196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9" name="Google Shape;609;p46"/>
            <p:cNvSpPr/>
            <p:nvPr/>
          </p:nvSpPr>
          <p:spPr>
            <a:xfrm rot="10800000">
              <a:off x="0" y="3832304"/>
              <a:ext cx="12192000" cy="3055057"/>
            </a:xfrm>
            <a:prstGeom prst="rect">
              <a:avLst/>
            </a:prstGeom>
            <a:gradFill>
              <a:gsLst>
                <a:gs pos="0">
                  <a:schemeClr val="accent5"/>
                </a:gs>
                <a:gs pos="75000">
                  <a:srgbClr val="9CC2E5">
                    <a:alpha val="0"/>
                  </a:srgbClr>
                </a:gs>
                <a:gs pos="100000">
                  <a:srgbClr val="9CC2E5">
                    <a:alpha val="0"/>
                  </a:srgbClr>
                </a:gs>
              </a:gsLst>
              <a:lin ang="5580000" scaled="0"/>
            </a:gra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46"/>
            <p:cNvSpPr/>
            <p:nvPr/>
          </p:nvSpPr>
          <p:spPr>
            <a:xfrm rot="10800000">
              <a:off x="7617204" y="1610686"/>
              <a:ext cx="4574794" cy="5290794"/>
            </a:xfrm>
            <a:prstGeom prst="rect">
              <a:avLst/>
            </a:prstGeom>
            <a:gradFill>
              <a:gsLst>
                <a:gs pos="0">
                  <a:schemeClr val="accent2"/>
                </a:gs>
                <a:gs pos="5000">
                  <a:schemeClr val="accent2"/>
                </a:gs>
                <a:gs pos="49000">
                  <a:srgbClr val="9CC2E5">
                    <a:alpha val="0"/>
                  </a:srgbClr>
                </a:gs>
                <a:gs pos="100000">
                  <a:srgbClr val="9CC2E5">
                    <a:alpha val="0"/>
                  </a:srgbClr>
                </a:gs>
              </a:gsLst>
              <a:lin ang="2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46"/>
            <p:cNvSpPr/>
            <p:nvPr/>
          </p:nvSpPr>
          <p:spPr>
            <a:xfrm rot="10800000">
              <a:off x="-14597" y="21736"/>
              <a:ext cx="3585523" cy="6879745"/>
            </a:xfrm>
            <a:prstGeom prst="rect">
              <a:avLst/>
            </a:prstGeom>
            <a:gradFill>
              <a:gsLst>
                <a:gs pos="0">
                  <a:schemeClr val="accent2"/>
                </a:gs>
                <a:gs pos="5000">
                  <a:schemeClr val="accent2"/>
                </a:gs>
                <a:gs pos="49000">
                  <a:srgbClr val="9CC2E5">
                    <a:alpha val="0"/>
                  </a:srgbClr>
                </a:gs>
                <a:gs pos="100000">
                  <a:srgbClr val="9CC2E5">
                    <a:alpha val="0"/>
                  </a:srgbClr>
                </a:gs>
              </a:gsLst>
              <a:lin ang="9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46"/>
            <p:cNvSpPr/>
            <p:nvPr/>
          </p:nvSpPr>
          <p:spPr>
            <a:xfrm rot="5400000">
              <a:off x="806026" y="1712428"/>
              <a:ext cx="4354310" cy="5995557"/>
            </a:xfrm>
            <a:prstGeom prst="rect">
              <a:avLst/>
            </a:prstGeom>
            <a:gradFill>
              <a:gsLst>
                <a:gs pos="0">
                  <a:srgbClr val="9CC2E5"/>
                </a:gs>
                <a:gs pos="54000">
                  <a:srgbClr val="ED7D31">
                    <a:alpha val="0"/>
                  </a:srgbClr>
                </a:gs>
                <a:gs pos="100000">
                  <a:srgbClr val="ED7D31">
                    <a:alpha val="0"/>
                  </a:srgbClr>
                </a:gs>
              </a:gsLst>
              <a:path path="circle">
                <a:fillToRect l="100000" t="100000"/>
              </a:path>
              <a:tileRect r="-100000" b="-10000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613" name="Google Shape;613;p46"/>
          <p:cNvSpPr txBox="1">
            <a:spLocks noGrp="1"/>
          </p:cNvSpPr>
          <p:nvPr>
            <p:ph type="title"/>
          </p:nvPr>
        </p:nvSpPr>
        <p:spPr>
          <a:xfrm>
            <a:off x="838200" y="4693447"/>
            <a:ext cx="10141040" cy="112610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600"/>
              <a:buFont typeface="Calibri"/>
              <a:buNone/>
            </a:pPr>
            <a:r>
              <a:rPr lang="en-US" sz="3600">
                <a:solidFill>
                  <a:srgbClr val="FFFFFF"/>
                </a:solidFill>
              </a:rPr>
              <a:t>Reflections from Presenters</a:t>
            </a:r>
            <a:endParaRPr/>
          </a:p>
        </p:txBody>
      </p:sp>
      <p:sp>
        <p:nvSpPr>
          <p:cNvPr id="614" name="Google Shape;614;p46"/>
          <p:cNvSpPr txBox="1">
            <a:spLocks noGrp="1"/>
          </p:cNvSpPr>
          <p:nvPr>
            <p:ph type="body" idx="1"/>
          </p:nvPr>
        </p:nvSpPr>
        <p:spPr>
          <a:xfrm>
            <a:off x="838200" y="5829303"/>
            <a:ext cx="10141040" cy="47625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000"/>
              <a:buNone/>
            </a:pPr>
            <a:endParaRPr sz="2000">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8"/>
        <p:cNvGrpSpPr/>
        <p:nvPr/>
      </p:nvGrpSpPr>
      <p:grpSpPr>
        <a:xfrm>
          <a:off x="0" y="0"/>
          <a:ext cx="0" cy="0"/>
          <a:chOff x="0" y="0"/>
          <a:chExt cx="0" cy="0"/>
        </a:xfrm>
      </p:grpSpPr>
      <p:pic>
        <p:nvPicPr>
          <p:cNvPr id="619" name="Google Shape;619;p47"/>
          <p:cNvPicPr preferRelativeResize="0"/>
          <p:nvPr/>
        </p:nvPicPr>
        <p:blipFill rotWithShape="1">
          <a:blip r:embed="rId3">
            <a:alphaModFix/>
          </a:blip>
          <a:srcRect t="40237" b="3512"/>
          <a:stretch/>
        </p:blipFill>
        <p:spPr>
          <a:xfrm>
            <a:off x="20" y="10"/>
            <a:ext cx="12191979" cy="6857990"/>
          </a:xfrm>
          <a:prstGeom prst="rect">
            <a:avLst/>
          </a:prstGeom>
          <a:noFill/>
          <a:ln>
            <a:noFill/>
          </a:ln>
        </p:spPr>
      </p:pic>
      <p:sp>
        <p:nvSpPr>
          <p:cNvPr id="620" name="Google Shape;620;p47"/>
          <p:cNvSpPr/>
          <p:nvPr/>
        </p:nvSpPr>
        <p:spPr>
          <a:xfrm rot="5400000">
            <a:off x="4344663" y="-4344657"/>
            <a:ext cx="3512260" cy="12201589"/>
          </a:xfrm>
          <a:prstGeom prst="rect">
            <a:avLst/>
          </a:prstGeom>
          <a:gradFill>
            <a:gsLst>
              <a:gs pos="0">
                <a:srgbClr val="000000">
                  <a:alpha val="0"/>
                </a:srgbClr>
              </a:gs>
              <a:gs pos="10000">
                <a:srgbClr val="000000">
                  <a:alpha val="0"/>
                </a:srgbClr>
              </a:gs>
              <a:gs pos="66000">
                <a:srgbClr val="000000">
                  <a:alpha val="45882"/>
                </a:srgbClr>
              </a:gs>
              <a:gs pos="100000">
                <a:srgbClr val="000000">
                  <a:alpha val="60000"/>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p47"/>
          <p:cNvSpPr txBox="1">
            <a:spLocks noGrp="1"/>
          </p:cNvSpPr>
          <p:nvPr>
            <p:ph type="title"/>
          </p:nvPr>
        </p:nvSpPr>
        <p:spPr>
          <a:xfrm>
            <a:off x="762000" y="1137434"/>
            <a:ext cx="7800660" cy="15209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4000"/>
              <a:buFont typeface="Calibri"/>
              <a:buNone/>
            </a:pPr>
            <a:r>
              <a:rPr lang="en-US" sz="4000">
                <a:solidFill>
                  <a:srgbClr val="FFFFFF"/>
                </a:solidFill>
              </a:rPr>
              <a:t>Questions?</a:t>
            </a:r>
            <a:endParaRPr/>
          </a:p>
        </p:txBody>
      </p:sp>
      <p:sp>
        <p:nvSpPr>
          <p:cNvPr id="622" name="Google Shape;622;p47"/>
          <p:cNvSpPr/>
          <p:nvPr/>
        </p:nvSpPr>
        <p:spPr>
          <a:xfrm rot="-5400000">
            <a:off x="4878570" y="-449383"/>
            <a:ext cx="2425271" cy="12201588"/>
          </a:xfrm>
          <a:prstGeom prst="rect">
            <a:avLst/>
          </a:prstGeom>
          <a:gradFill>
            <a:gsLst>
              <a:gs pos="0">
                <a:srgbClr val="000000">
                  <a:alpha val="0"/>
                </a:srgbClr>
              </a:gs>
              <a:gs pos="10000">
                <a:srgbClr val="000000">
                  <a:alpha val="0"/>
                </a:srgbClr>
              </a:gs>
              <a:gs pos="66000">
                <a:srgbClr val="000000">
                  <a:alpha val="34901"/>
                </a:srgbClr>
              </a:gs>
              <a:gs pos="100000">
                <a:srgbClr val="000000">
                  <a:alpha val="44705"/>
                </a:srgbClr>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47"/>
          <p:cNvSpPr txBox="1">
            <a:spLocks noGrp="1"/>
          </p:cNvSpPr>
          <p:nvPr>
            <p:ph type="body" idx="1"/>
          </p:nvPr>
        </p:nvSpPr>
        <p:spPr>
          <a:xfrm>
            <a:off x="838200" y="4293441"/>
            <a:ext cx="6295332" cy="15885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888888"/>
              </a:buClr>
              <a:buSzPts val="1800"/>
              <a:buNone/>
            </a:pPr>
            <a:endParaRPr sz="1800">
              <a:solidFill>
                <a:srgbClr val="FFFFFF"/>
              </a:solidFill>
            </a:endParaRPr>
          </a:p>
        </p:txBody>
      </p:sp>
      <p:cxnSp>
        <p:nvCxnSpPr>
          <p:cNvPr id="624" name="Google Shape;624;p47"/>
          <p:cNvCxnSpPr/>
          <p:nvPr/>
        </p:nvCxnSpPr>
        <p:spPr>
          <a:xfrm>
            <a:off x="865140" y="871146"/>
            <a:ext cx="736939" cy="0"/>
          </a:xfrm>
          <a:prstGeom prst="straightConnector1">
            <a:avLst/>
          </a:prstGeom>
          <a:noFill/>
          <a:ln w="57150" cap="flat" cmpd="sng">
            <a:solidFill>
              <a:schemeClr val="accent4"/>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5"/>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 name="Google Shape;290;p5"/>
          <p:cNvSpPr/>
          <p:nvPr/>
        </p:nvSpPr>
        <p:spPr>
          <a:xfrm>
            <a:off x="4000500" y="1087403"/>
            <a:ext cx="8191500" cy="5770597"/>
          </a:xfrm>
          <a:custGeom>
            <a:avLst/>
            <a:gdLst/>
            <a:ahLst/>
            <a:cxnLst/>
            <a:rect l="l" t="t" r="r" b="b"/>
            <a:pathLst>
              <a:path w="8191500" h="5770597" extrusionOk="0">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1" name="Google Shape;291;p5"/>
          <p:cNvSpPr txBox="1">
            <a:spLocks noGrp="1"/>
          </p:cNvSpPr>
          <p:nvPr>
            <p:ph type="title"/>
          </p:nvPr>
        </p:nvSpPr>
        <p:spPr>
          <a:xfrm>
            <a:off x="5093520" y="2744662"/>
            <a:ext cx="6589707" cy="23876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5100"/>
              <a:buFont typeface="Calibri"/>
              <a:buNone/>
            </a:pPr>
            <a:r>
              <a:rPr lang="en-US" sz="5100">
                <a:solidFill>
                  <a:srgbClr val="FFFFFF"/>
                </a:solidFill>
                <a:latin typeface="Calibri"/>
                <a:ea typeface="Calibri"/>
                <a:cs typeface="Calibri"/>
                <a:sym typeface="Calibri"/>
              </a:rPr>
              <a:t>Methadone Deregulation Background</a:t>
            </a:r>
            <a:endParaRPr/>
          </a:p>
        </p:txBody>
      </p:sp>
      <p:sp>
        <p:nvSpPr>
          <p:cNvPr id="292" name="Google Shape;292;p5"/>
          <p:cNvSpPr txBox="1">
            <a:spLocks noGrp="1"/>
          </p:cNvSpPr>
          <p:nvPr>
            <p:ph type="body" idx="1"/>
          </p:nvPr>
        </p:nvSpPr>
        <p:spPr>
          <a:xfrm>
            <a:off x="5093520" y="5224337"/>
            <a:ext cx="6589707" cy="1329443"/>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rgbClr val="888888"/>
              </a:buClr>
              <a:buSzPts val="2400"/>
              <a:buNone/>
            </a:pPr>
            <a:endParaRPr sz="2400">
              <a:solidFill>
                <a:srgbClr val="FFFFFF"/>
              </a:solidFill>
              <a:latin typeface="Calibri"/>
              <a:ea typeface="Calibri"/>
              <a:cs typeface="Calibri"/>
              <a:sym typeface="Calibri"/>
            </a:endParaRPr>
          </a:p>
        </p:txBody>
      </p:sp>
      <p:cxnSp>
        <p:nvCxnSpPr>
          <p:cNvPr id="293" name="Google Shape;293;p5"/>
          <p:cNvCxnSpPr/>
          <p:nvPr/>
        </p:nvCxnSpPr>
        <p:spPr>
          <a:xfrm>
            <a:off x="406241" y="183933"/>
            <a:ext cx="0" cy="1597708"/>
          </a:xfrm>
          <a:prstGeom prst="straightConnector1">
            <a:avLst/>
          </a:prstGeom>
          <a:noFill/>
          <a:ln w="127000" cap="rnd" cmpd="sng">
            <a:solidFill>
              <a:schemeClr val="accent4"/>
            </a:solidFill>
            <a:prstDash val="dash"/>
            <a:miter lim="800000"/>
            <a:headEnd type="none" w="sm" len="sm"/>
            <a:tailEnd type="none" w="sm" len="sm"/>
          </a:ln>
        </p:spPr>
      </p:cxnSp>
      <p:sp>
        <p:nvSpPr>
          <p:cNvPr id="294" name="Google Shape;294;p5"/>
          <p:cNvSpPr/>
          <p:nvPr/>
        </p:nvSpPr>
        <p:spPr>
          <a:xfrm>
            <a:off x="5292348" y="1"/>
            <a:ext cx="2279742" cy="1267785"/>
          </a:xfrm>
          <a:custGeom>
            <a:avLst/>
            <a:gdLst/>
            <a:ahLst/>
            <a:cxnLst/>
            <a:rect l="l" t="t" r="r" b="b"/>
            <a:pathLst>
              <a:path w="2279742" h="1267785" extrusionOk="0">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 name="Google Shape;295;p5"/>
          <p:cNvSpPr/>
          <p:nvPr/>
        </p:nvSpPr>
        <p:spPr>
          <a:xfrm>
            <a:off x="10208695" y="1"/>
            <a:ext cx="1135066" cy="477997"/>
          </a:xfrm>
          <a:custGeom>
            <a:avLst/>
            <a:gdLst/>
            <a:ahLst/>
            <a:cxnLst/>
            <a:rect l="l" t="t" r="r" b="b"/>
            <a:pathLst>
              <a:path w="1135066" h="477997" extrusionOk="0">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5"/>
          <p:cNvSpPr/>
          <p:nvPr/>
        </p:nvSpPr>
        <p:spPr>
          <a:xfrm>
            <a:off x="1569044" y="514898"/>
            <a:ext cx="2393351" cy="2328423"/>
          </a:xfrm>
          <a:prstGeom prst="ellipse">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7" name="Google Shape;297;p5"/>
          <p:cNvSpPr/>
          <p:nvPr/>
        </p:nvSpPr>
        <p:spPr>
          <a:xfrm flipH="1">
            <a:off x="0" y="2949740"/>
            <a:ext cx="1186451" cy="1771650"/>
          </a:xfrm>
          <a:custGeom>
            <a:avLst/>
            <a:gdLst/>
            <a:ahLst/>
            <a:cxnLst/>
            <a:rect l="l" t="t" r="r" b="b"/>
            <a:pathLst>
              <a:path w="1186451" h="1771650" extrusionOk="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5"/>
          <p:cNvSpPr/>
          <p:nvPr/>
        </p:nvSpPr>
        <p:spPr>
          <a:xfrm rot="-5400000">
            <a:off x="1539683" y="4203427"/>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2"/>
        <p:cNvGrpSpPr/>
        <p:nvPr/>
      </p:nvGrpSpPr>
      <p:grpSpPr>
        <a:xfrm>
          <a:off x="0" y="0"/>
          <a:ext cx="0" cy="0"/>
          <a:chOff x="0" y="0"/>
          <a:chExt cx="0" cy="0"/>
        </a:xfrm>
      </p:grpSpPr>
      <p:sp>
        <p:nvSpPr>
          <p:cNvPr id="303" name="Google Shape;303;p6"/>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4" name="Google Shape;304;p6"/>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5" name="Google Shape;305;p6"/>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Era of Fentanyl</a:t>
            </a:r>
            <a:endParaRPr/>
          </a:p>
        </p:txBody>
      </p:sp>
      <p:sp>
        <p:nvSpPr>
          <p:cNvPr id="306" name="Google Shape;306;p6"/>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07" name="Google Shape;307;p6"/>
          <p:cNvSpPr txBox="1">
            <a:spLocks noGrp="1"/>
          </p:cNvSpPr>
          <p:nvPr>
            <p:ph type="body" idx="1"/>
          </p:nvPr>
        </p:nvSpPr>
        <p:spPr>
          <a:xfrm>
            <a:off x="4447308" y="591344"/>
            <a:ext cx="6906491" cy="5585619"/>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800"/>
              <a:buChar char="•"/>
            </a:pPr>
            <a:r>
              <a:rPr lang="en-US"/>
              <a:t>Fentanyl and fentanyl analogues are driving the opioid epidemic</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Buprenorphine and methadone are associated with improved mortality </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Fentanyl use is associated with increased risk of precipitated withdrawal when using traditional dosing strategies for buprenorphine</a:t>
            </a:r>
            <a:endParaRPr/>
          </a:p>
        </p:txBody>
      </p:sp>
      <p:sp>
        <p:nvSpPr>
          <p:cNvPr id="308" name="Google Shape;308;p6"/>
          <p:cNvSpPr txBox="1"/>
          <p:nvPr/>
        </p:nvSpPr>
        <p:spPr>
          <a:xfrm>
            <a:off x="9400032" y="6194316"/>
            <a:ext cx="557784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CDC, SUDORS, 2023</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Larochelle et al. Ann Intern Med. 2018</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Varshneya et al. J Addict Med. 2021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p:cNvGrpSpPr/>
        <p:nvPr/>
      </p:nvGrpSpPr>
      <p:grpSpPr>
        <a:xfrm>
          <a:off x="0" y="0"/>
          <a:ext cx="0" cy="0"/>
          <a:chOff x="0" y="0"/>
          <a:chExt cx="0" cy="0"/>
        </a:xfrm>
      </p:grpSpPr>
      <p:sp>
        <p:nvSpPr>
          <p:cNvPr id="313" name="Google Shape;313;p7"/>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7"/>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5" name="Google Shape;315;p7"/>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a:solidFill>
                  <a:srgbClr val="FFFFFF"/>
                </a:solidFill>
              </a:rPr>
              <a:t>Growing Need for Methadone Access</a:t>
            </a:r>
            <a:endParaRPr/>
          </a:p>
        </p:txBody>
      </p:sp>
      <p:sp>
        <p:nvSpPr>
          <p:cNvPr id="316" name="Google Shape;316;p7"/>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7"/>
          <p:cNvSpPr txBox="1">
            <a:spLocks noGrp="1"/>
          </p:cNvSpPr>
          <p:nvPr>
            <p:ph type="body" idx="1"/>
          </p:nvPr>
        </p:nvSpPr>
        <p:spPr>
          <a:xfrm>
            <a:off x="4167272" y="319088"/>
            <a:ext cx="7186527" cy="6219824"/>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400"/>
              <a:buChar char="•"/>
            </a:pPr>
            <a:r>
              <a:rPr lang="en-US" sz="2400"/>
              <a:t>Self reported opioid withdrawal after traditional buprenorphine initiations in people using fentanyl</a:t>
            </a:r>
            <a:endParaRPr/>
          </a:p>
          <a:p>
            <a:pPr marL="685800" lvl="1" indent="-228600" algn="l" rtl="0">
              <a:lnSpc>
                <a:spcPct val="90000"/>
              </a:lnSpc>
              <a:spcBef>
                <a:spcPts val="500"/>
              </a:spcBef>
              <a:spcAft>
                <a:spcPts val="0"/>
              </a:spcAft>
              <a:buClr>
                <a:schemeClr val="dk1"/>
              </a:buClr>
              <a:buSzPts val="2400"/>
              <a:buChar char="•"/>
            </a:pPr>
            <a:r>
              <a:rPr lang="en-US"/>
              <a:t>N = 1679</a:t>
            </a:r>
            <a:endParaRPr/>
          </a:p>
          <a:p>
            <a:pPr marL="685800" lvl="1" indent="-228600" algn="l" rtl="0">
              <a:lnSpc>
                <a:spcPct val="90000"/>
              </a:lnSpc>
              <a:spcBef>
                <a:spcPts val="500"/>
              </a:spcBef>
              <a:spcAft>
                <a:spcPts val="0"/>
              </a:spcAft>
              <a:buClr>
                <a:schemeClr val="dk1"/>
              </a:buClr>
              <a:buSzPts val="2400"/>
              <a:buChar char="•"/>
            </a:pPr>
            <a:r>
              <a:rPr lang="en-US"/>
              <a:t>Comparator group: switch to methadone</a:t>
            </a:r>
            <a:endParaRPr/>
          </a:p>
          <a:p>
            <a:pPr marL="685800" lvl="1" indent="-228600" algn="l" rtl="0">
              <a:lnSpc>
                <a:spcPct val="90000"/>
              </a:lnSpc>
              <a:spcBef>
                <a:spcPts val="500"/>
              </a:spcBef>
              <a:spcAft>
                <a:spcPts val="0"/>
              </a:spcAft>
              <a:buClr>
                <a:schemeClr val="dk1"/>
              </a:buClr>
              <a:buSzPts val="2400"/>
              <a:buChar char="•"/>
            </a:pPr>
            <a:r>
              <a:rPr lang="en-US"/>
              <a:t>24 hours after fentanyl use: OR = 5.202, P = 0.001</a:t>
            </a:r>
            <a:endParaRPr/>
          </a:p>
          <a:p>
            <a:pPr marL="685800" lvl="1" indent="-228600" algn="l" rtl="0">
              <a:lnSpc>
                <a:spcPct val="90000"/>
              </a:lnSpc>
              <a:spcBef>
                <a:spcPts val="500"/>
              </a:spcBef>
              <a:spcAft>
                <a:spcPts val="0"/>
              </a:spcAft>
              <a:buClr>
                <a:schemeClr val="dk1"/>
              </a:buClr>
              <a:buSzPts val="2400"/>
              <a:buChar char="•"/>
            </a:pPr>
            <a:r>
              <a:rPr lang="en-US"/>
              <a:t>48 hours after fentanyl use: OR = 3.352, P = 0.017</a:t>
            </a:r>
            <a:endParaRPr/>
          </a:p>
          <a:p>
            <a:pPr marL="685800" lvl="1" indent="-76200" algn="l" rtl="0">
              <a:lnSpc>
                <a:spcPct val="90000"/>
              </a:lnSpc>
              <a:spcBef>
                <a:spcPts val="500"/>
              </a:spcBef>
              <a:spcAft>
                <a:spcPts val="0"/>
              </a:spcAft>
              <a:buClr>
                <a:schemeClr val="dk1"/>
              </a:buClr>
              <a:buSzPts val="2400"/>
              <a:buNone/>
            </a:pPr>
            <a:endParaRPr/>
          </a:p>
          <a:p>
            <a:pPr marL="228600" lvl="0" indent="-228600" algn="l" rtl="0">
              <a:lnSpc>
                <a:spcPct val="90000"/>
              </a:lnSpc>
              <a:spcBef>
                <a:spcPts val="1000"/>
              </a:spcBef>
              <a:spcAft>
                <a:spcPts val="0"/>
              </a:spcAft>
              <a:buClr>
                <a:schemeClr val="dk1"/>
              </a:buClr>
              <a:buSzPts val="2400"/>
              <a:buChar char="•"/>
            </a:pPr>
            <a:r>
              <a:rPr lang="en-US" sz="2400"/>
              <a:t>Growing body of evidence for alternate dosing strategies for initiating buprenorphine</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With buprenorphine becoming harder to start in people using fentanyl, access to methadone is imperative to address the opioid epidemic </a:t>
            </a:r>
            <a:endParaRPr/>
          </a:p>
        </p:txBody>
      </p:sp>
      <p:sp>
        <p:nvSpPr>
          <p:cNvPr id="318" name="Google Shape;318;p7"/>
          <p:cNvSpPr txBox="1"/>
          <p:nvPr/>
        </p:nvSpPr>
        <p:spPr>
          <a:xfrm>
            <a:off x="9682163" y="6236791"/>
            <a:ext cx="557784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Varshneya et al. J Addict Med. 2021</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Suen et al. J Addict Med. 2022</a:t>
            </a:r>
            <a:endParaRPr/>
          </a:p>
          <a:p>
            <a:pPr marL="0" marR="0" lvl="0" indent="0" algn="l" rtl="0">
              <a:spcBef>
                <a:spcPts val="0"/>
              </a:spcBef>
              <a:spcAft>
                <a:spcPts val="0"/>
              </a:spcAft>
              <a:buNone/>
            </a:pPr>
            <a:r>
              <a:rPr lang="en-US" sz="1200">
                <a:solidFill>
                  <a:schemeClr val="dk1"/>
                </a:solidFill>
                <a:latin typeface="Calibri"/>
                <a:ea typeface="Calibri"/>
                <a:cs typeface="Calibri"/>
                <a:sym typeface="Calibri"/>
              </a:rPr>
              <a:t>Noel et al. J Addict Med. 2023</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2"/>
        <p:cNvGrpSpPr/>
        <p:nvPr/>
      </p:nvGrpSpPr>
      <p:grpSpPr>
        <a:xfrm>
          <a:off x="0" y="0"/>
          <a:ext cx="0" cy="0"/>
          <a:chOff x="0" y="0"/>
          <a:chExt cx="0" cy="0"/>
        </a:xfrm>
      </p:grpSpPr>
      <p:sp>
        <p:nvSpPr>
          <p:cNvPr id="323" name="Google Shape;323;p8"/>
          <p:cNvSpPr/>
          <p:nvPr/>
        </p:nvSpPr>
        <p:spPr>
          <a:xfrm>
            <a:off x="3048"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4" name="Google Shape;324;p8"/>
          <p:cNvSpPr/>
          <p:nvPr/>
        </p:nvSpPr>
        <p:spPr>
          <a:xfrm>
            <a:off x="1" y="0"/>
            <a:ext cx="4167271" cy="6858000"/>
          </a:xfrm>
          <a:custGeom>
            <a:avLst/>
            <a:gdLst/>
            <a:ahLst/>
            <a:cxnLst/>
            <a:rect l="l" t="t" r="r" b="b"/>
            <a:pathLst>
              <a:path w="4167271" h="6858000" extrusionOk="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25" name="Google Shape;325;p8"/>
          <p:cNvSpPr txBox="1">
            <a:spLocks noGrp="1"/>
          </p:cNvSpPr>
          <p:nvPr>
            <p:ph type="title"/>
          </p:nvPr>
        </p:nvSpPr>
        <p:spPr>
          <a:xfrm>
            <a:off x="686834" y="1153572"/>
            <a:ext cx="3200400" cy="44611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400"/>
              <a:buFont typeface="Calibri"/>
              <a:buNone/>
            </a:pPr>
            <a:r>
              <a:rPr lang="en-US" sz="4400">
                <a:solidFill>
                  <a:srgbClr val="FFFFFF"/>
                </a:solidFill>
              </a:rPr>
              <a:t>The Modernizing Opioid Treatment Access Act (MOTAA) – H.R. 1359</a:t>
            </a:r>
            <a:endParaRPr>
              <a:solidFill>
                <a:srgbClr val="FFFFFF"/>
              </a:solidFill>
            </a:endParaRPr>
          </a:p>
        </p:txBody>
      </p:sp>
      <p:sp>
        <p:nvSpPr>
          <p:cNvPr id="326" name="Google Shape;326;p8"/>
          <p:cNvSpPr/>
          <p:nvPr/>
        </p:nvSpPr>
        <p:spPr>
          <a:xfrm rot="10800000" flipH="1">
            <a:off x="7550402" y="2455479"/>
            <a:ext cx="4083433" cy="4083433"/>
          </a:xfrm>
          <a:prstGeom prst="arc">
            <a:avLst>
              <a:gd name="adj1" fmla="val 16200000"/>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27" name="Google Shape;327;p8"/>
          <p:cNvSpPr txBox="1">
            <a:spLocks noGrp="1"/>
          </p:cNvSpPr>
          <p:nvPr>
            <p:ph type="body" idx="1"/>
          </p:nvPr>
        </p:nvSpPr>
        <p:spPr>
          <a:xfrm>
            <a:off x="4167272" y="319088"/>
            <a:ext cx="7186527" cy="6219824"/>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400"/>
              <a:buChar char="•"/>
            </a:pPr>
            <a:r>
              <a:rPr lang="en-US" sz="2400"/>
              <a:t>Bipartisan bill introduced in March 2023</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Allows: </a:t>
            </a:r>
            <a:endParaRPr/>
          </a:p>
          <a:p>
            <a:pPr marL="685800" lvl="1" indent="-228600" algn="l" rtl="0">
              <a:lnSpc>
                <a:spcPct val="90000"/>
              </a:lnSpc>
              <a:spcBef>
                <a:spcPts val="500"/>
              </a:spcBef>
              <a:spcAft>
                <a:spcPts val="0"/>
              </a:spcAft>
              <a:buClr>
                <a:schemeClr val="dk1"/>
              </a:buClr>
              <a:buSzPts val="2400"/>
              <a:buChar char="•"/>
            </a:pPr>
            <a:r>
              <a:rPr lang="en-US"/>
              <a:t>Board-certified physicians in addiction medicine or addiction psychiatry to prescribe methadone for OUD outside an OTP</a:t>
            </a:r>
            <a:endParaRPr/>
          </a:p>
          <a:p>
            <a:pPr marL="685800" lvl="1" indent="-228600" algn="l" rtl="0">
              <a:lnSpc>
                <a:spcPct val="90000"/>
              </a:lnSpc>
              <a:spcBef>
                <a:spcPts val="500"/>
              </a:spcBef>
              <a:spcAft>
                <a:spcPts val="0"/>
              </a:spcAft>
              <a:buClr>
                <a:schemeClr val="dk1"/>
              </a:buClr>
              <a:buSzPts val="2400"/>
              <a:buChar char="•"/>
            </a:pPr>
            <a:r>
              <a:rPr lang="en-US"/>
              <a:t>Community pharmacies to dispense methadone for OUD</a:t>
            </a:r>
            <a:endParaRPr/>
          </a:p>
          <a:p>
            <a:pPr marL="228600" lvl="0" indent="-76200" algn="l" rtl="0">
              <a:lnSpc>
                <a:spcPct val="90000"/>
              </a:lnSpc>
              <a:spcBef>
                <a:spcPts val="1000"/>
              </a:spcBef>
              <a:spcAft>
                <a:spcPts val="0"/>
              </a:spcAft>
              <a:buClr>
                <a:schemeClr val="dk1"/>
              </a:buClr>
              <a:buSzPts val="2400"/>
              <a:buNone/>
            </a:pPr>
            <a:endParaRPr sz="2400"/>
          </a:p>
          <a:p>
            <a:pPr marL="228600" lvl="0" indent="-228600" algn="l" rtl="0">
              <a:lnSpc>
                <a:spcPct val="90000"/>
              </a:lnSpc>
              <a:spcBef>
                <a:spcPts val="1000"/>
              </a:spcBef>
              <a:spcAft>
                <a:spcPts val="0"/>
              </a:spcAft>
              <a:buClr>
                <a:schemeClr val="dk1"/>
              </a:buClr>
              <a:buSzPts val="2400"/>
              <a:buChar char="•"/>
            </a:pPr>
            <a:r>
              <a:rPr lang="en-US" sz="2400"/>
              <a:t>Supported by multiple organizations: AMERSA, American Society of Addiction Medicine, American Medical Association, American Pharmacists Association, American Association of Psychiatric Pharmacists, Big Cities Health Coalition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
        <p:cNvGrpSpPr/>
        <p:nvPr/>
      </p:nvGrpSpPr>
      <p:grpSpPr>
        <a:xfrm>
          <a:off x="0" y="0"/>
          <a:ext cx="0" cy="0"/>
          <a:chOff x="0" y="0"/>
          <a:chExt cx="0" cy="0"/>
        </a:xfrm>
      </p:grpSpPr>
      <p:sp>
        <p:nvSpPr>
          <p:cNvPr id="332" name="Google Shape;332;p9"/>
          <p:cNvSpPr/>
          <p:nvPr/>
        </p:nvSpPr>
        <p:spPr>
          <a:xfrm>
            <a:off x="0" y="0"/>
            <a:ext cx="12191999" cy="68573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3" name="Google Shape;333;p9"/>
          <p:cNvSpPr/>
          <p:nvPr/>
        </p:nvSpPr>
        <p:spPr>
          <a:xfrm>
            <a:off x="0" y="2"/>
            <a:ext cx="12192000" cy="4412583"/>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4" name="Google Shape;334;p9"/>
          <p:cNvSpPr/>
          <p:nvPr/>
        </p:nvSpPr>
        <p:spPr>
          <a:xfrm>
            <a:off x="596464" y="551962"/>
            <a:ext cx="10999072" cy="4618549"/>
          </a:xfrm>
          <a:prstGeom prst="rect">
            <a:avLst/>
          </a:prstGeom>
          <a:solidFill>
            <a:schemeClr val="lt1"/>
          </a:solidFill>
          <a:ln>
            <a:noFill/>
          </a:ln>
          <a:effectLst>
            <a:outerShdw blurRad="139700" dist="127000" dir="5400000" algn="t" rotWithShape="0">
              <a:srgbClr val="000000">
                <a:alpha val="1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5" name="Google Shape;335;p9"/>
          <p:cNvSpPr txBox="1">
            <a:spLocks noGrp="1"/>
          </p:cNvSpPr>
          <p:nvPr>
            <p:ph type="title"/>
          </p:nvPr>
        </p:nvSpPr>
        <p:spPr>
          <a:xfrm>
            <a:off x="1524000" y="1293338"/>
            <a:ext cx="9144000" cy="327459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Proposition 1: </a:t>
            </a:r>
            <a:br>
              <a:rPr lang="en-US" sz="4500">
                <a:solidFill>
                  <a:schemeClr val="dk1"/>
                </a:solidFill>
                <a:latin typeface="Calibri"/>
                <a:ea typeface="Calibri"/>
                <a:cs typeface="Calibri"/>
                <a:sym typeface="Calibri"/>
              </a:rPr>
            </a:br>
            <a:r>
              <a:rPr lang="en-US" sz="4500" b="1">
                <a:solidFill>
                  <a:schemeClr val="dk1"/>
                </a:solidFill>
                <a:latin typeface="Calibri"/>
                <a:ea typeface="Calibri"/>
                <a:cs typeface="Calibri"/>
                <a:sym typeface="Calibri"/>
              </a:rPr>
              <a:t>What are the pro’s and con’s of changing regulations from an OTP only model to an OTP and office-based and pharmacy model?</a:t>
            </a:r>
            <a:endParaRPr/>
          </a:p>
        </p:txBody>
      </p:sp>
      <p:sp>
        <p:nvSpPr>
          <p:cNvPr id="336" name="Google Shape;336;p9"/>
          <p:cNvSpPr txBox="1">
            <a:spLocks noGrp="1"/>
          </p:cNvSpPr>
          <p:nvPr>
            <p:ph type="body" idx="1"/>
          </p:nvPr>
        </p:nvSpPr>
        <p:spPr>
          <a:xfrm>
            <a:off x="1524000" y="5514052"/>
            <a:ext cx="9144000" cy="6519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888888"/>
              </a:buClr>
              <a:buSzPts val="2400"/>
              <a:buNone/>
            </a:pPr>
            <a:endParaRPr sz="2400">
              <a:solidFill>
                <a:schemeClr val="dk1"/>
              </a:solidFill>
              <a:latin typeface="Calibri"/>
              <a:ea typeface="Calibri"/>
              <a:cs typeface="Calibri"/>
              <a:sym typeface="Calibri"/>
            </a:endParaRPr>
          </a:p>
        </p:txBody>
      </p:sp>
      <p:cxnSp>
        <p:nvCxnSpPr>
          <p:cNvPr id="337" name="Google Shape;337;p9"/>
          <p:cNvCxnSpPr/>
          <p:nvPr/>
        </p:nvCxnSpPr>
        <p:spPr>
          <a:xfrm rot="10800000">
            <a:off x="596464" y="6354708"/>
            <a:ext cx="11000232" cy="0"/>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2267</Words>
  <Application>Microsoft Office PowerPoint</Application>
  <PresentationFormat>Widescreen</PresentationFormat>
  <Paragraphs>223</Paragraphs>
  <Slides>49</Slides>
  <Notes>49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49</vt:i4>
      </vt:variant>
    </vt:vector>
  </HeadingPairs>
  <TitlesOfParts>
    <vt:vector size="60" baseType="lpstr">
      <vt:lpstr>Twentieth Century</vt:lpstr>
      <vt:lpstr>PT Sans</vt:lpstr>
      <vt:lpstr>Times</vt:lpstr>
      <vt:lpstr>Noto Sans Symbols</vt:lpstr>
      <vt:lpstr>Quattrocento Sans</vt:lpstr>
      <vt:lpstr>Roboto</vt:lpstr>
      <vt:lpstr>Arial</vt:lpstr>
      <vt:lpstr>Calibri</vt:lpstr>
      <vt:lpstr>Office Theme</vt:lpstr>
      <vt:lpstr>Integral</vt:lpstr>
      <vt:lpstr>1_Office Theme</vt:lpstr>
      <vt:lpstr>AMERSA Discourse: Methadone Deregulation</vt:lpstr>
      <vt:lpstr>Objectives</vt:lpstr>
      <vt:lpstr>Presenters</vt:lpstr>
      <vt:lpstr>Expectation Setting</vt:lpstr>
      <vt:lpstr>Methadone Deregulation Background</vt:lpstr>
      <vt:lpstr>Era of Fentanyl</vt:lpstr>
      <vt:lpstr>Growing Need for Methadone Access</vt:lpstr>
      <vt:lpstr>The Modernizing Opioid Treatment Access Act (MOTAA) – H.R. 1359</vt:lpstr>
      <vt:lpstr>Proposition 1:  What are the pro’s and con’s of changing regulations from an OTP only model to an OTP and office-based and pharmacy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TO MAINTAIN METHADONE REGULATION</vt:lpstr>
      <vt:lpstr>COMPLEXITY OF CARE</vt:lpstr>
      <vt:lpstr>OVERDOSE POTENTIAL</vt:lpstr>
      <vt:lpstr>XYLAZINE</vt:lpstr>
      <vt:lpstr>EXPLORATION OF TAKE HOME FLEXIBILITIES</vt:lpstr>
      <vt:lpstr>STANDARDIZATION OF TREATMENT</vt:lpstr>
      <vt:lpstr>HAVE WE LEARNED OUR LESSON?</vt:lpstr>
      <vt:lpstr>HAVE WE LEARNED OUR LESSON?</vt:lpstr>
      <vt:lpstr>Rebuttal</vt:lpstr>
      <vt:lpstr>PowerPoint Presentation</vt:lpstr>
      <vt:lpstr>42 CFR 8.12 Strike It!</vt:lpstr>
      <vt:lpstr>PowerPoint Presentation</vt:lpstr>
      <vt:lpstr>PowerPoint Presentation</vt:lpstr>
      <vt:lpstr>PowerPoint Presentation</vt:lpstr>
      <vt:lpstr>PowerPoint Presentation</vt:lpstr>
      <vt:lpstr>Proposition 2: If we deregulate methadone, what will be the impact on the opioid epidemic?</vt:lpstr>
      <vt:lpstr>WHAT WOULD BE THE IMPACT OF MAINTAINING METHADONE DEREGULATION?</vt:lpstr>
      <vt:lpstr>ONGOING STIGMA</vt:lpstr>
      <vt:lpstr>HEALTH DISPARITIES</vt:lpstr>
      <vt:lpstr>MATERNAL MORTALITY</vt:lpstr>
      <vt:lpstr>INNOVATION</vt:lpstr>
      <vt:lpstr>HELPING UP MISSION 2023</vt:lpstr>
      <vt:lpstr>PowerPoint Presentation</vt:lpstr>
      <vt:lpstr>PowerPoint Presentation</vt:lpstr>
      <vt:lpstr>PowerPoint Presentation</vt:lpstr>
      <vt:lpstr>PowerPoint Presentation</vt:lpstr>
      <vt:lpstr>PowerPoint Presentation</vt:lpstr>
      <vt:lpstr>Rebuttal </vt:lpstr>
      <vt:lpstr>Reflections from Presenters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AMERSA Discourse: Methadone Deregulation</dc:title>
  <dc:creator>Michelle Geier</dc:creator>
  <cp:lastModifiedBy>Geier, Michelle (DPH)</cp:lastModifiedBy>
  <cp:revision>4</cp:revision>
  <dcterms:created xsi:type="dcterms:W3CDTF">2023-09-11T00:42:09Z</dcterms:created>
  <dcterms:modified xsi:type="dcterms:W3CDTF">2023-10-05T15:13:14Z</dcterms:modified>
</cp:coreProperties>
</file>