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256" r:id="rId2"/>
    <p:sldId id="269" r:id="rId3"/>
    <p:sldId id="257" r:id="rId4"/>
    <p:sldId id="258" r:id="rId5"/>
    <p:sldId id="259" r:id="rId6"/>
    <p:sldId id="260" r:id="rId7"/>
    <p:sldId id="261" r:id="rId8"/>
    <p:sldId id="262" r:id="rId9"/>
    <p:sldId id="263" r:id="rId10"/>
    <p:sldId id="264" r:id="rId11"/>
    <p:sldId id="265" r:id="rId12"/>
    <p:sldId id="270" r:id="rId13"/>
    <p:sldId id="271" r:id="rId14"/>
    <p:sldId id="272" r:id="rId15"/>
    <p:sldId id="266" r:id="rId16"/>
    <p:sldId id="267" r:id="rId17"/>
    <p:sldId id="274" r:id="rId18"/>
    <p:sldId id="268" r:id="rId19"/>
    <p:sldId id="27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0046"/>
  </p:normalViewPr>
  <p:slideViewPr>
    <p:cSldViewPr snapToGrid="0">
      <p:cViewPr varScale="1">
        <p:scale>
          <a:sx n="60" d="100"/>
          <a:sy n="60" d="100"/>
        </p:scale>
        <p:origin x="88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ofPieChart>
        <c:ofPieType val="bar"/>
        <c:varyColors val="1"/>
        <c:dLbls>
          <c:showLegendKey val="0"/>
          <c:showVal val="0"/>
          <c:showCatName val="0"/>
          <c:showSerName val="0"/>
          <c:showPercent val="0"/>
          <c:showBubbleSize val="0"/>
          <c:showLeaderLines val="0"/>
        </c:dLbls>
        <c:gapWidth val="150"/>
        <c:secondPieSize val="75"/>
        <c:serLines>
          <c:spPr>
            <a:ln w="9525" cap="flat" cmpd="sng" algn="ctr">
              <a:solidFill>
                <a:schemeClr val="tx1">
                  <a:lumMod val="35000"/>
                  <a:lumOff val="65000"/>
                </a:schemeClr>
              </a:solidFill>
              <a:round/>
            </a:ln>
            <a:effectLst/>
          </c:spPr>
        </c:serLines>
      </c:of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Types of ADHD Medication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0F7-4FBF-A6C7-53EB4E06135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0F7-4FBF-A6C7-53EB4E06135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0F7-4FBF-A6C7-53EB4E06135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Stimulant</c:v>
                </c:pt>
                <c:pt idx="1">
                  <c:v>Non-stimulant</c:v>
                </c:pt>
                <c:pt idx="2">
                  <c:v>Both</c:v>
                </c:pt>
              </c:strCache>
            </c:strRef>
          </c:cat>
          <c:val>
            <c:numRef>
              <c:f>Sheet1!$B$2:$B$4</c:f>
              <c:numCache>
                <c:formatCode>0%</c:formatCode>
                <c:ptCount val="3"/>
                <c:pt idx="0">
                  <c:v>0.68</c:v>
                </c:pt>
                <c:pt idx="1">
                  <c:v>0.12</c:v>
                </c:pt>
                <c:pt idx="2">
                  <c:v>0.2</c:v>
                </c:pt>
              </c:numCache>
            </c:numRef>
          </c:val>
          <c:extLst>
            <c:ext xmlns:c16="http://schemas.microsoft.com/office/drawing/2014/chart" uri="{C3380CC4-5D6E-409C-BE32-E72D297353CC}">
              <c16:uniqueId val="{00000000-5313-C741-9825-3D3ADC48337D}"/>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Patterns of ADHD Medication Use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BB8-45BD-B2A4-26AE08D33D9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BB8-45BD-B2A4-26AE08D33D9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BB8-45BD-B2A4-26AE08D33D9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Never Use</c:v>
                </c:pt>
                <c:pt idx="1">
                  <c:v>Discontinued</c:v>
                </c:pt>
                <c:pt idx="2">
                  <c:v>Continuous</c:v>
                </c:pt>
              </c:strCache>
            </c:strRef>
          </c:cat>
          <c:val>
            <c:numRef>
              <c:f>Sheet1!$B$2:$B$4</c:f>
              <c:numCache>
                <c:formatCode>0%</c:formatCode>
                <c:ptCount val="3"/>
                <c:pt idx="0">
                  <c:v>0.87</c:v>
                </c:pt>
                <c:pt idx="1">
                  <c:v>0.06</c:v>
                </c:pt>
                <c:pt idx="2">
                  <c:v>7.0000000000000007E-2</c:v>
                </c:pt>
              </c:numCache>
            </c:numRef>
          </c:val>
          <c:extLst>
            <c:ext xmlns:c16="http://schemas.microsoft.com/office/drawing/2014/chart" uri="{C3380CC4-5D6E-409C-BE32-E72D297353CC}">
              <c16:uniqueId val="{00000000-82A6-2548-9431-4FC9155E8CC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33217B-2832-5F4D-B92B-06E7EDF8C0A1}" type="datetimeFigureOut">
              <a:rPr lang="en-US" smtClean="0"/>
              <a:t>11/16/2024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28248C-A2AC-E74A-A254-9B1E56F0D0FF}" type="slidenum">
              <a:rPr lang="en-US" smtClean="0"/>
              <a:t>‹#›</a:t>
            </a:fld>
            <a:endParaRPr lang="en-US"/>
          </a:p>
        </p:txBody>
      </p:sp>
    </p:spTree>
    <p:extLst>
      <p:ext uri="{BB962C8B-B14F-4D97-AF65-F5344CB8AC3E}">
        <p14:creationId xmlns:p14="http://schemas.microsoft.com/office/powerpoint/2010/main" val="1258333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Prevalence had increased significantly in 1990s and 2000s, but is now is more steady between 2017 and 2022. </a:t>
            </a:r>
            <a:r>
              <a:rPr lang="en-US" b="0" i="0" dirty="0">
                <a:solidFill>
                  <a:srgbClr val="1B1B1B"/>
                </a:solidFill>
                <a:effectLst/>
                <a:latin typeface="Cambria" panose="02040503050406030204" pitchFamily="18" charset="0"/>
              </a:rPr>
              <a:t>Based on US national representative data (National Health Interview Survey), the estimated ADHD prevalence was 10.08% to 10.47% among children and adolescents aged 4 to 17 years from 2017 to 2022</a:t>
            </a:r>
            <a:endParaRPr lang="en-US" dirty="0"/>
          </a:p>
          <a:p>
            <a:endParaRPr lang="en-US" dirty="0"/>
          </a:p>
        </p:txBody>
      </p:sp>
      <p:sp>
        <p:nvSpPr>
          <p:cNvPr id="4" name="Slide Number Placeholder 3"/>
          <p:cNvSpPr>
            <a:spLocks noGrp="1"/>
          </p:cNvSpPr>
          <p:nvPr>
            <p:ph type="sldNum" sz="quarter" idx="5"/>
          </p:nvPr>
        </p:nvSpPr>
        <p:spPr/>
        <p:txBody>
          <a:bodyPr/>
          <a:lstStyle/>
          <a:p>
            <a:fld id="{E928248C-A2AC-E74A-A254-9B1E56F0D0FF}" type="slidenum">
              <a:rPr lang="en-US" smtClean="0"/>
              <a:t>3</a:t>
            </a:fld>
            <a:endParaRPr lang="en-US"/>
          </a:p>
        </p:txBody>
      </p:sp>
    </p:spTree>
    <p:extLst>
      <p:ext uri="{BB962C8B-B14F-4D97-AF65-F5344CB8AC3E}">
        <p14:creationId xmlns:p14="http://schemas.microsoft.com/office/powerpoint/2010/main" val="1428856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0" dirty="0">
                <a:effectLst/>
                <a:latin typeface="Times New Roman" panose="02020603050405020304" pitchFamily="18" charset="0"/>
                <a:ea typeface="Times New Roman" panose="02020603050405020304" pitchFamily="18" charset="0"/>
              </a:rPr>
              <a:t>despite robust efforts to minimize non-random attrition</a:t>
            </a:r>
            <a:r>
              <a:rPr lang="en-US" sz="2800" kern="0" dirty="0">
                <a:effectLst/>
                <a:latin typeface="Times New Roman" panose="02020603050405020304" pitchFamily="18" charset="0"/>
                <a:ea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rPr>
              <a:t>is over-represented by high-income families (&gt;400% of the federal poverty level [FPL]) and under-represented by low-income families (&lt;100% of the FPL or 100%-200% of the FPL). Therefore, survey weights for children in lower income families will be larger and more variable than weights for children from higher income families (Gard et al., 2023). </a:t>
            </a:r>
            <a:endParaRPr lang="en-US" dirty="0"/>
          </a:p>
        </p:txBody>
      </p:sp>
      <p:sp>
        <p:nvSpPr>
          <p:cNvPr id="4" name="Slide Number Placeholder 3"/>
          <p:cNvSpPr>
            <a:spLocks noGrp="1"/>
          </p:cNvSpPr>
          <p:nvPr>
            <p:ph type="sldNum" sz="quarter" idx="5"/>
          </p:nvPr>
        </p:nvSpPr>
        <p:spPr/>
        <p:txBody>
          <a:bodyPr/>
          <a:lstStyle/>
          <a:p>
            <a:fld id="{E928248C-A2AC-E74A-A254-9B1E56F0D0FF}" type="slidenum">
              <a:rPr lang="en-US" smtClean="0"/>
              <a:t>17</a:t>
            </a:fld>
            <a:endParaRPr lang="en-US"/>
          </a:p>
        </p:txBody>
      </p:sp>
    </p:spTree>
    <p:extLst>
      <p:ext uri="{BB962C8B-B14F-4D97-AF65-F5344CB8AC3E}">
        <p14:creationId xmlns:p14="http://schemas.microsoft.com/office/powerpoint/2010/main" val="375448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545D7E"/>
                </a:solidFill>
                <a:effectLst/>
                <a:latin typeface="Google Sans"/>
              </a:rPr>
              <a:t>ADHD is characterized by a vast heterogeneity in biological and environmental mechanisms.  It has high rates of co-occurring psychopathology, and variable long-term </a:t>
            </a:r>
            <a:r>
              <a:rPr lang="en-US" b="0" i="0">
                <a:solidFill>
                  <a:srgbClr val="545D7E"/>
                </a:solidFill>
                <a:effectLst/>
                <a:latin typeface="Google Sans"/>
              </a:rPr>
              <a:t>outcomes.</a:t>
            </a:r>
            <a:endParaRPr lang="en-US" dirty="0"/>
          </a:p>
        </p:txBody>
      </p:sp>
      <p:sp>
        <p:nvSpPr>
          <p:cNvPr id="4" name="Slide Number Placeholder 3"/>
          <p:cNvSpPr>
            <a:spLocks noGrp="1"/>
          </p:cNvSpPr>
          <p:nvPr>
            <p:ph type="sldNum" sz="quarter" idx="5"/>
          </p:nvPr>
        </p:nvSpPr>
        <p:spPr/>
        <p:txBody>
          <a:bodyPr/>
          <a:lstStyle/>
          <a:p>
            <a:fld id="{E928248C-A2AC-E74A-A254-9B1E56F0D0FF}" type="slidenum">
              <a:rPr lang="en-US" smtClean="0"/>
              <a:t>5</a:t>
            </a:fld>
            <a:endParaRPr lang="en-US"/>
          </a:p>
        </p:txBody>
      </p:sp>
    </p:spTree>
    <p:extLst>
      <p:ext uri="{BB962C8B-B14F-4D97-AF65-F5344CB8AC3E}">
        <p14:creationId xmlns:p14="http://schemas.microsoft.com/office/powerpoint/2010/main" val="2087197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Guardian TextSans Web"/>
              </a:rPr>
              <a:t>Multimodal Treatment Study of Children With ADHD (MTA), sample was 80% male and 61% white.  And we have to take those results in the context of the population</a:t>
            </a:r>
            <a:endParaRPr lang="en-US" dirty="0"/>
          </a:p>
        </p:txBody>
      </p:sp>
      <p:sp>
        <p:nvSpPr>
          <p:cNvPr id="4" name="Slide Number Placeholder 3"/>
          <p:cNvSpPr>
            <a:spLocks noGrp="1"/>
          </p:cNvSpPr>
          <p:nvPr>
            <p:ph type="sldNum" sz="quarter" idx="5"/>
          </p:nvPr>
        </p:nvSpPr>
        <p:spPr/>
        <p:txBody>
          <a:bodyPr/>
          <a:lstStyle/>
          <a:p>
            <a:fld id="{E928248C-A2AC-E74A-A254-9B1E56F0D0FF}" type="slidenum">
              <a:rPr lang="en-US" smtClean="0"/>
              <a:t>6</a:t>
            </a:fld>
            <a:endParaRPr lang="en-US"/>
          </a:p>
        </p:txBody>
      </p:sp>
    </p:spTree>
    <p:extLst>
      <p:ext uri="{BB962C8B-B14F-4D97-AF65-F5344CB8AC3E}">
        <p14:creationId xmlns:p14="http://schemas.microsoft.com/office/powerpoint/2010/main" val="4153207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0" dirty="0">
                <a:solidFill>
                  <a:srgbClr val="000000"/>
                </a:solidFill>
                <a:effectLst/>
                <a:latin typeface="Times New Roman" panose="02020603050405020304" pitchFamily="18" charset="0"/>
                <a:ea typeface="Times New Roman" panose="02020603050405020304" pitchFamily="18" charset="0"/>
              </a:rPr>
              <a:t>There was a collective recruitment effort to produce a baseline cohort who maximally reflected the diversity of the US child and adolescent population, which resulted in an oversampling of Black children and those living in rural areas </a:t>
            </a:r>
          </a:p>
          <a:p>
            <a:endParaRPr lang="en-US" sz="1800" kern="0" dirty="0">
              <a:solidFill>
                <a:srgbClr val="000000"/>
              </a:solidFill>
              <a:effectLst/>
              <a:latin typeface="Times New Roman" panose="02020603050405020304" pitchFamily="18" charset="0"/>
            </a:endParaRPr>
          </a:p>
          <a:p>
            <a:r>
              <a:rPr lang="en-US" sz="1800" kern="0" dirty="0">
                <a:solidFill>
                  <a:srgbClr val="000000"/>
                </a:solidFill>
                <a:effectLst/>
                <a:latin typeface="Times New Roman" panose="02020603050405020304" pitchFamily="18" charset="0"/>
              </a:rPr>
              <a:t>Our study was deemed exempt by the ethics review board at Thomas Jefferson University</a:t>
            </a:r>
            <a:endParaRPr lang="en-US" dirty="0"/>
          </a:p>
        </p:txBody>
      </p:sp>
      <p:sp>
        <p:nvSpPr>
          <p:cNvPr id="4" name="Slide Number Placeholder 3"/>
          <p:cNvSpPr>
            <a:spLocks noGrp="1"/>
          </p:cNvSpPr>
          <p:nvPr>
            <p:ph type="sldNum" sz="quarter" idx="5"/>
          </p:nvPr>
        </p:nvSpPr>
        <p:spPr/>
        <p:txBody>
          <a:bodyPr/>
          <a:lstStyle/>
          <a:p>
            <a:fld id="{E928248C-A2AC-E74A-A254-9B1E56F0D0FF}" type="slidenum">
              <a:rPr lang="en-US" smtClean="0"/>
              <a:t>7</a:t>
            </a:fld>
            <a:endParaRPr lang="en-US"/>
          </a:p>
        </p:txBody>
      </p:sp>
    </p:spTree>
    <p:extLst>
      <p:ext uri="{BB962C8B-B14F-4D97-AF65-F5344CB8AC3E}">
        <p14:creationId xmlns:p14="http://schemas.microsoft.com/office/powerpoint/2010/main" val="3778882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Missing data handled with listwise deletion</a:t>
            </a:r>
          </a:p>
          <a:p>
            <a:endParaRPr lang="en-US" dirty="0"/>
          </a:p>
        </p:txBody>
      </p:sp>
      <p:sp>
        <p:nvSpPr>
          <p:cNvPr id="4" name="Slide Number Placeholder 3"/>
          <p:cNvSpPr>
            <a:spLocks noGrp="1"/>
          </p:cNvSpPr>
          <p:nvPr>
            <p:ph type="sldNum" sz="quarter" idx="5"/>
          </p:nvPr>
        </p:nvSpPr>
        <p:spPr/>
        <p:txBody>
          <a:bodyPr/>
          <a:lstStyle/>
          <a:p>
            <a:fld id="{E928248C-A2AC-E74A-A254-9B1E56F0D0FF}" type="slidenum">
              <a:rPr lang="en-US" smtClean="0"/>
              <a:t>9</a:t>
            </a:fld>
            <a:endParaRPr lang="en-US"/>
          </a:p>
        </p:txBody>
      </p:sp>
    </p:spTree>
    <p:extLst>
      <p:ext uri="{BB962C8B-B14F-4D97-AF65-F5344CB8AC3E}">
        <p14:creationId xmlns:p14="http://schemas.microsoft.com/office/powerpoint/2010/main" val="1093506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Patterns of ADHD Medication Use</a:t>
            </a:r>
          </a:p>
          <a:p>
            <a:pPr lvl="1"/>
            <a:r>
              <a:rPr lang="en-US" sz="1800" dirty="0">
                <a:effectLst/>
                <a:ea typeface="Times New Roman" panose="02020603050405020304" pitchFamily="18" charset="0"/>
              </a:rPr>
              <a:t>13% (N=1278) of children had received an ADHD medication </a:t>
            </a:r>
          </a:p>
          <a:p>
            <a:pPr lvl="1"/>
            <a:r>
              <a:rPr lang="en-US" sz="1800" dirty="0">
                <a:effectLst/>
                <a:ea typeface="Times New Roman" panose="02020603050405020304" pitchFamily="18" charset="0"/>
              </a:rPr>
              <a:t>6% (N=547) of children had discontinued ADHD medications </a:t>
            </a:r>
          </a:p>
          <a:p>
            <a:pPr lvl="1"/>
            <a:r>
              <a:rPr lang="en-US" sz="1800" dirty="0">
                <a:effectLst/>
                <a:ea typeface="Times New Roman" panose="02020603050405020304" pitchFamily="18" charset="0"/>
              </a:rPr>
              <a:t>7% had </a:t>
            </a:r>
            <a:r>
              <a:rPr lang="en-US" sz="1800" dirty="0" err="1">
                <a:effectLst/>
                <a:ea typeface="Times New Roman" panose="02020603050405020304" pitchFamily="18" charset="0"/>
              </a:rPr>
              <a:t>continous</a:t>
            </a:r>
            <a:r>
              <a:rPr lang="en-US" sz="1800" dirty="0">
                <a:effectLst/>
                <a:ea typeface="Times New Roman" panose="02020603050405020304" pitchFamily="18" charset="0"/>
              </a:rPr>
              <a:t> use</a:t>
            </a:r>
          </a:p>
          <a:p>
            <a:pPr lvl="1"/>
            <a:endParaRPr lang="en-US" sz="1800" dirty="0">
              <a:effectLst/>
              <a:ea typeface="Times New Roman" panose="02020603050405020304" pitchFamily="18" charset="0"/>
            </a:endParaRPr>
          </a:p>
          <a:p>
            <a:pPr lvl="1"/>
            <a:r>
              <a:rPr lang="en-US" sz="1800" dirty="0">
                <a:effectLst/>
                <a:ea typeface="Times New Roman" panose="02020603050405020304" pitchFamily="18" charset="0"/>
              </a:rPr>
              <a:t>4% (N=428) of children had continuous use since 9/10 years of age </a:t>
            </a:r>
          </a:p>
          <a:p>
            <a:pPr lvl="1"/>
            <a:r>
              <a:rPr lang="en-US" sz="1800" dirty="0">
                <a:effectLst/>
                <a:ea typeface="Times New Roman" panose="02020603050405020304" pitchFamily="18" charset="0"/>
              </a:rPr>
              <a:t>3% (N=303) of children had continuous use after 9/10 years of age </a:t>
            </a:r>
          </a:p>
          <a:p>
            <a:pPr lvl="1"/>
            <a:endParaRPr lang="en-US" sz="1800" dirty="0">
              <a:ea typeface="Times New Roman" panose="02020603050405020304" pitchFamily="18" charset="0"/>
            </a:endParaRPr>
          </a:p>
          <a:p>
            <a:r>
              <a:rPr lang="en-US" sz="2000" dirty="0">
                <a:effectLst/>
                <a:ea typeface="Times New Roman" panose="02020603050405020304" pitchFamily="18" charset="0"/>
              </a:rPr>
              <a:t>ADHD Medication</a:t>
            </a:r>
          </a:p>
          <a:p>
            <a:pPr lvl="1"/>
            <a:r>
              <a:rPr lang="en-US" sz="1800" dirty="0">
                <a:effectLst/>
                <a:ea typeface="Times New Roman" panose="02020603050405020304" pitchFamily="18" charset="0"/>
              </a:rPr>
              <a:t>68% (N=873) received a stimulant medication </a:t>
            </a:r>
          </a:p>
          <a:p>
            <a:pPr lvl="1"/>
            <a:r>
              <a:rPr lang="en-US" sz="1800" dirty="0">
                <a:effectLst/>
                <a:ea typeface="Times New Roman" panose="02020603050405020304" pitchFamily="18" charset="0"/>
              </a:rPr>
              <a:t>12% (N=151) received a non-stimulant medication</a:t>
            </a:r>
          </a:p>
          <a:p>
            <a:pPr lvl="1"/>
            <a:r>
              <a:rPr lang="en-US" sz="1800" dirty="0">
                <a:effectLst/>
                <a:ea typeface="Times New Roman" panose="02020603050405020304" pitchFamily="18" charset="0"/>
              </a:rPr>
              <a:t>20% (N=254) received both  </a:t>
            </a:r>
          </a:p>
          <a:p>
            <a:endParaRPr lang="en-US" dirty="0"/>
          </a:p>
        </p:txBody>
      </p:sp>
      <p:sp>
        <p:nvSpPr>
          <p:cNvPr id="4" name="Slide Number Placeholder 3"/>
          <p:cNvSpPr>
            <a:spLocks noGrp="1"/>
          </p:cNvSpPr>
          <p:nvPr>
            <p:ph type="sldNum" sz="quarter" idx="5"/>
          </p:nvPr>
        </p:nvSpPr>
        <p:spPr/>
        <p:txBody>
          <a:bodyPr/>
          <a:lstStyle/>
          <a:p>
            <a:fld id="{E928248C-A2AC-E74A-A254-9B1E56F0D0FF}" type="slidenum">
              <a:rPr lang="en-US" smtClean="0"/>
              <a:t>10</a:t>
            </a:fld>
            <a:endParaRPr lang="en-US"/>
          </a:p>
        </p:txBody>
      </p:sp>
    </p:spTree>
    <p:extLst>
      <p:ext uri="{BB962C8B-B14F-4D97-AF65-F5344CB8AC3E}">
        <p14:creationId xmlns:p14="http://schemas.microsoft.com/office/powerpoint/2010/main" val="2331324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Black more likely to discontinue, however, when we adjust for sex, ethnicity, parental education and </a:t>
            </a:r>
            <a:r>
              <a:rPr lang="en-US" dirty="0" err="1"/>
              <a:t>parentla</a:t>
            </a:r>
            <a:r>
              <a:rPr lang="en-US" dirty="0"/>
              <a:t> income, that </a:t>
            </a:r>
            <a:r>
              <a:rPr lang="en-US" dirty="0" err="1"/>
              <a:t>finidng</a:t>
            </a:r>
            <a:r>
              <a:rPr lang="en-US" dirty="0"/>
              <a:t> is no longer significant.</a:t>
            </a:r>
          </a:p>
          <a:p>
            <a:endParaRPr lang="en-US" dirty="0"/>
          </a:p>
          <a:p>
            <a:r>
              <a:rPr lang="en-US" dirty="0"/>
              <a:t>The underrepresentation of </a:t>
            </a:r>
            <a:r>
              <a:rPr lang="en-US" dirty="0" err="1"/>
              <a:t>indeginous</a:t>
            </a:r>
            <a:r>
              <a:rPr lang="en-US" dirty="0"/>
              <a:t> children in this </a:t>
            </a:r>
            <a:r>
              <a:rPr lang="en-US" u="sng" dirty="0"/>
              <a:t>study limits our ability to draw statistically significant conclusions for these groups</a:t>
            </a:r>
            <a:r>
              <a:rPr lang="en-US" dirty="0"/>
              <a:t>. </a:t>
            </a:r>
            <a:r>
              <a:rPr lang="en-US" b="1" dirty="0"/>
              <a:t>It is crucial to emphasize that the lack of statistical significance does not equate to a lack of meaningful differences or disparities. If anything, it highlights the need for more inclusive research efforts that ensure sufficient representation of these populations to better understand and address their unique healthcare needs.</a:t>
            </a:r>
          </a:p>
          <a:p>
            <a:endParaRPr lang="en-US" dirty="0"/>
          </a:p>
          <a:p>
            <a:pPr marL="0" marR="0" lvl="0" indent="0" algn="l" defTabSz="609585" rtl="0" eaLnBrk="0" fontAlgn="base" latinLnBrk="0" hangingPunct="0">
              <a:lnSpc>
                <a:spcPct val="100000"/>
              </a:lnSpc>
              <a:spcBef>
                <a:spcPct val="30000"/>
              </a:spcBef>
              <a:spcAft>
                <a:spcPct val="0"/>
              </a:spcAft>
              <a:buClrTx/>
              <a:buSzTx/>
              <a:buFontTx/>
              <a:buNone/>
              <a:tabLst/>
              <a:defRPr/>
            </a:pPr>
            <a:r>
              <a:rPr lang="en-US" dirty="0">
                <a:cs typeface="Times New Roman" panose="02020603050405020304" pitchFamily="18" charset="0"/>
              </a:rPr>
              <a:t>We looked at mean CBCL groups by race and found that Black/AA had higher mean CBCL scores at baseline and year 1, but similar scores to White at wave 2 and 3.</a:t>
            </a:r>
          </a:p>
          <a:p>
            <a:pPr marL="0" marR="0" lvl="0" indent="0" algn="l" defTabSz="609585" rtl="0" eaLnBrk="0" fontAlgn="base" latinLnBrk="0" hangingPunct="0">
              <a:lnSpc>
                <a:spcPct val="100000"/>
              </a:lnSpc>
              <a:spcBef>
                <a:spcPct val="30000"/>
              </a:spcBef>
              <a:spcAft>
                <a:spcPct val="0"/>
              </a:spcAft>
              <a:buClrTx/>
              <a:buSzTx/>
              <a:buFontTx/>
              <a:buNone/>
              <a:tabLst/>
              <a:defRPr/>
            </a:pPr>
            <a:r>
              <a:rPr lang="en-US" dirty="0">
                <a:cs typeface="Times New Roman" panose="02020603050405020304" pitchFamily="18" charset="0"/>
              </a:rPr>
              <a:t>Asian children had lower mean CBCL scores throughout the study period.</a:t>
            </a:r>
          </a:p>
          <a:p>
            <a:endParaRPr lang="en-US" dirty="0"/>
          </a:p>
        </p:txBody>
      </p:sp>
      <p:sp>
        <p:nvSpPr>
          <p:cNvPr id="4" name="Slide Number Placeholder 3"/>
          <p:cNvSpPr>
            <a:spLocks noGrp="1"/>
          </p:cNvSpPr>
          <p:nvPr>
            <p:ph type="sldNum" sz="quarter" idx="5"/>
          </p:nvPr>
        </p:nvSpPr>
        <p:spPr/>
        <p:txBody>
          <a:bodyPr/>
          <a:lstStyle/>
          <a:p>
            <a:fld id="{E928248C-A2AC-E74A-A254-9B1E56F0D0FF}" type="slidenum">
              <a:rPr lang="en-US" smtClean="0"/>
              <a:t>12</a:t>
            </a:fld>
            <a:endParaRPr lang="en-US"/>
          </a:p>
        </p:txBody>
      </p:sp>
    </p:spTree>
    <p:extLst>
      <p:ext uri="{BB962C8B-B14F-4D97-AF65-F5344CB8AC3E}">
        <p14:creationId xmlns:p14="http://schemas.microsoft.com/office/powerpoint/2010/main" val="4095404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from lower household income families were more likely to discontinue stimulants.  We see that even in higher income households, the $50k-$100k group, was associated with discontinue.  Please note our comparison group is $100k because that is the largest group in ABCD sample.</a:t>
            </a:r>
          </a:p>
          <a:p>
            <a:endParaRPr lang="en-US" dirty="0"/>
          </a:p>
          <a:p>
            <a:r>
              <a:rPr lang="en-US" dirty="0"/>
              <a:t>We see that severity scores were initially unequal, and then become similar</a:t>
            </a:r>
          </a:p>
        </p:txBody>
      </p:sp>
      <p:sp>
        <p:nvSpPr>
          <p:cNvPr id="4" name="Slide Number Placeholder 3"/>
          <p:cNvSpPr>
            <a:spLocks noGrp="1"/>
          </p:cNvSpPr>
          <p:nvPr>
            <p:ph type="sldNum" sz="quarter" idx="5"/>
          </p:nvPr>
        </p:nvSpPr>
        <p:spPr/>
        <p:txBody>
          <a:bodyPr/>
          <a:lstStyle/>
          <a:p>
            <a:fld id="{E928248C-A2AC-E74A-A254-9B1E56F0D0FF}" type="slidenum">
              <a:rPr lang="en-US" smtClean="0"/>
              <a:t>14</a:t>
            </a:fld>
            <a:endParaRPr lang="en-US"/>
          </a:p>
        </p:txBody>
      </p:sp>
    </p:spTree>
    <p:extLst>
      <p:ext uri="{BB962C8B-B14F-4D97-AF65-F5344CB8AC3E}">
        <p14:creationId xmlns:p14="http://schemas.microsoft.com/office/powerpoint/2010/main" val="2575946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Research has shown that Parents from underrepresented racial and ethnic groups may be more concerned about safety and effectiveness of stimulants.</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dirty="0"/>
              <a:t>Social control (and the idea of conforming to societal norms) is a deeply rooted tenet with hundreds of years of historical foundation.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the fact that this disparity emerges at middle-income levels rather than only at low-income levels suggests it may be attributable to factors specific to high-income households rather than simply to poverty-related healthcare disparities. The reasons for this disparity are unclear, prompting questions about differing attitudes towards ADHD medication among affluent families, potentially reflecting distinct social norms or academic priorities compared to low- and middle-income families (Simoni &amp; </a:t>
            </a:r>
            <a:r>
              <a:rPr lang="en-US" sz="1800" dirty="0" err="1">
                <a:effectLst/>
                <a:latin typeface="Times New Roman" panose="02020603050405020304" pitchFamily="18" charset="0"/>
                <a:ea typeface="Times New Roman" panose="02020603050405020304" pitchFamily="18" charset="0"/>
              </a:rPr>
              <a:t>Drentea</a:t>
            </a:r>
            <a:r>
              <a:rPr lang="en-US" sz="1800" dirty="0">
                <a:effectLst/>
                <a:latin typeface="Times New Roman" panose="02020603050405020304" pitchFamily="18" charset="0"/>
                <a:ea typeface="Times New Roman" panose="02020603050405020304" pitchFamily="18" charset="0"/>
              </a:rPr>
              <a:t>, 2016).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928248C-A2AC-E74A-A254-9B1E56F0D0FF}" type="slidenum">
              <a:rPr lang="en-US" smtClean="0"/>
              <a:t>16</a:t>
            </a:fld>
            <a:endParaRPr lang="en-US"/>
          </a:p>
        </p:txBody>
      </p:sp>
    </p:spTree>
    <p:extLst>
      <p:ext uri="{BB962C8B-B14F-4D97-AF65-F5344CB8AC3E}">
        <p14:creationId xmlns:p14="http://schemas.microsoft.com/office/powerpoint/2010/main" val="511048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11/16/2024</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01828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11/16/2024</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76493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11/16/2024</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806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11/16/2024</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07670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11/16/2024</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20903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11/16/2024</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9079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11/16/2024</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87933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11/16/2024</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79888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11/16/2024</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32394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11/16/2024</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131746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11/16/2024</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8836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11/16/2024</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4849265"/>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90000"/>
        </a:lnSpc>
        <a:spcBef>
          <a:spcPct val="0"/>
        </a:spcBef>
        <a:buNone/>
        <a:defRPr sz="44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2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chart" Target="../charts/chart3.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www.pexels.com/photo/question-mark-illustration-356079/"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FEF2DF-C8B0-69E2-73E8-1E5944192267}"/>
              </a:ext>
            </a:extLst>
          </p:cNvPr>
          <p:cNvSpPr>
            <a:spLocks noGrp="1"/>
          </p:cNvSpPr>
          <p:nvPr>
            <p:ph type="ctrTitle"/>
          </p:nvPr>
        </p:nvSpPr>
        <p:spPr>
          <a:xfrm>
            <a:off x="648929" y="639097"/>
            <a:ext cx="6253317" cy="3686015"/>
          </a:xfrm>
        </p:spPr>
        <p:txBody>
          <a:bodyPr>
            <a:normAutofit/>
          </a:bodyPr>
          <a:lstStyle/>
          <a:p>
            <a:r>
              <a:rPr lang="en-US" sz="5000" dirty="0"/>
              <a:t>Disparities in patterns of prescription stimulant use for ADHD in US children</a:t>
            </a:r>
          </a:p>
        </p:txBody>
      </p:sp>
      <p:sp>
        <p:nvSpPr>
          <p:cNvPr id="3" name="Subtitle 2">
            <a:extLst>
              <a:ext uri="{FF2B5EF4-FFF2-40B4-BE49-F238E27FC236}">
                <a16:creationId xmlns:a16="http://schemas.microsoft.com/office/drawing/2014/main" id="{EFD42438-C61A-0731-8F8D-99722C3FCBBF}"/>
              </a:ext>
            </a:extLst>
          </p:cNvPr>
          <p:cNvSpPr>
            <a:spLocks noGrp="1"/>
          </p:cNvSpPr>
          <p:nvPr>
            <p:ph type="subTitle" idx="1"/>
          </p:nvPr>
        </p:nvSpPr>
        <p:spPr>
          <a:xfrm>
            <a:off x="632899" y="4672739"/>
            <a:ext cx="6537922" cy="1021498"/>
          </a:xfrm>
        </p:spPr>
        <p:txBody>
          <a:bodyPr>
            <a:normAutofit/>
          </a:bodyPr>
          <a:lstStyle/>
          <a:p>
            <a:pPr>
              <a:lnSpc>
                <a:spcPct val="110000"/>
              </a:lnSpc>
            </a:pPr>
            <a:r>
              <a:rPr lang="en-US" sz="1300" b="1" dirty="0">
                <a:solidFill>
                  <a:schemeClr val="tx1">
                    <a:lumMod val="85000"/>
                    <a:lumOff val="15000"/>
                  </a:schemeClr>
                </a:solidFill>
              </a:rPr>
              <a:t>Presenter</a:t>
            </a:r>
            <a:r>
              <a:rPr lang="en-US" sz="1300" dirty="0">
                <a:solidFill>
                  <a:schemeClr val="tx1">
                    <a:lumMod val="85000"/>
                    <a:lumOff val="15000"/>
                  </a:schemeClr>
                </a:solidFill>
              </a:rPr>
              <a:t>: Jennie Ryan PhD, CPNP-AC</a:t>
            </a:r>
          </a:p>
          <a:p>
            <a:pPr>
              <a:lnSpc>
                <a:spcPct val="110000"/>
              </a:lnSpc>
            </a:pPr>
            <a:r>
              <a:rPr lang="en-US" sz="1300" b="1" dirty="0">
                <a:solidFill>
                  <a:schemeClr val="tx1">
                    <a:lumMod val="85000"/>
                    <a:lumOff val="15000"/>
                  </a:schemeClr>
                </a:solidFill>
              </a:rPr>
              <a:t>Co-authors</a:t>
            </a:r>
            <a:r>
              <a:rPr lang="en-US" sz="1300" dirty="0">
                <a:solidFill>
                  <a:schemeClr val="tx1">
                    <a:lumMod val="85000"/>
                    <a:lumOff val="15000"/>
                  </a:schemeClr>
                </a:solidFill>
              </a:rPr>
              <a:t>: Alex Weigard PhD, Timothy Willens MD, Sean Esteban McCabe MSW, PhD, Philip Veliz PhD</a:t>
            </a:r>
          </a:p>
          <a:p>
            <a:pPr>
              <a:lnSpc>
                <a:spcPct val="110000"/>
              </a:lnSpc>
            </a:pPr>
            <a:endParaRPr lang="en-US" sz="1300" dirty="0">
              <a:solidFill>
                <a:schemeClr val="tx1">
                  <a:lumMod val="85000"/>
                  <a:lumOff val="15000"/>
                </a:schemeClr>
              </a:solidFill>
            </a:endParaRPr>
          </a:p>
        </p:txBody>
      </p:sp>
      <p:cxnSp>
        <p:nvCxnSpPr>
          <p:cNvPr id="20" name="Straight Connector 19">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4179"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A top view of colorful abacus">
            <a:extLst>
              <a:ext uri="{FF2B5EF4-FFF2-40B4-BE49-F238E27FC236}">
                <a16:creationId xmlns:a16="http://schemas.microsoft.com/office/drawing/2014/main" id="{8263EFDE-C5CB-B785-5CD3-294B4209EB4A}"/>
              </a:ext>
            </a:extLst>
          </p:cNvPr>
          <p:cNvPicPr>
            <a:picLocks noChangeAspect="1"/>
          </p:cNvPicPr>
          <p:nvPr/>
        </p:nvPicPr>
        <p:blipFill>
          <a:blip r:embed="rId2"/>
          <a:srcRect l="26842" r="28041" b="-2"/>
          <a:stretch/>
        </p:blipFill>
        <p:spPr>
          <a:xfrm>
            <a:off x="7556686" y="1"/>
            <a:ext cx="4635315" cy="6857999"/>
          </a:xfrm>
          <a:prstGeom prst="rect">
            <a:avLst/>
          </a:prstGeom>
        </p:spPr>
      </p:pic>
    </p:spTree>
    <p:extLst>
      <p:ext uri="{BB962C8B-B14F-4D97-AF65-F5344CB8AC3E}">
        <p14:creationId xmlns:p14="http://schemas.microsoft.com/office/powerpoint/2010/main" val="1320866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0EE2A-CB01-8FD7-F976-B909193525EE}"/>
              </a:ext>
            </a:extLst>
          </p:cNvPr>
          <p:cNvSpPr>
            <a:spLocks noGrp="1"/>
          </p:cNvSpPr>
          <p:nvPr>
            <p:ph type="title"/>
          </p:nvPr>
        </p:nvSpPr>
        <p:spPr/>
        <p:txBody>
          <a:bodyPr/>
          <a:lstStyle/>
          <a:p>
            <a:r>
              <a:rPr lang="en-US" dirty="0"/>
              <a:t>Results (N=9708)</a:t>
            </a:r>
          </a:p>
        </p:txBody>
      </p:sp>
      <p:graphicFrame>
        <p:nvGraphicFramePr>
          <p:cNvPr id="5" name="Content Placeholder 4">
            <a:extLst>
              <a:ext uri="{FF2B5EF4-FFF2-40B4-BE49-F238E27FC236}">
                <a16:creationId xmlns:a16="http://schemas.microsoft.com/office/drawing/2014/main" id="{FC2FF12A-B576-F719-838E-F7F3F0A64AA5}"/>
              </a:ext>
            </a:extLst>
          </p:cNvPr>
          <p:cNvGraphicFramePr>
            <a:graphicFrameLocks noGrp="1"/>
          </p:cNvGraphicFramePr>
          <p:nvPr>
            <p:ph sz="half" idx="1"/>
            <p:extLst>
              <p:ext uri="{D42A27DB-BD31-4B8C-83A1-F6EECF244321}">
                <p14:modId xmlns:p14="http://schemas.microsoft.com/office/powerpoint/2010/main" val="1181056305"/>
              </p:ext>
            </p:extLst>
          </p:nvPr>
        </p:nvGraphicFramePr>
        <p:xfrm>
          <a:off x="1096963" y="2120900"/>
          <a:ext cx="4640262" cy="37480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501EAB37-D086-D170-019D-3C7EDCDE5867}"/>
              </a:ext>
            </a:extLst>
          </p:cNvPr>
          <p:cNvGraphicFramePr/>
          <p:nvPr>
            <p:extLst>
              <p:ext uri="{D42A27DB-BD31-4B8C-83A1-F6EECF244321}">
                <p14:modId xmlns:p14="http://schemas.microsoft.com/office/powerpoint/2010/main" val="1950275343"/>
              </p:ext>
            </p:extLst>
          </p:nvPr>
        </p:nvGraphicFramePr>
        <p:xfrm>
          <a:off x="7015162" y="2146104"/>
          <a:ext cx="3671888" cy="37480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A70A2E8C-A882-D911-D4FB-77EE8CFBBDE5}"/>
              </a:ext>
            </a:extLst>
          </p:cNvPr>
          <p:cNvGraphicFramePr/>
          <p:nvPr>
            <p:extLst>
              <p:ext uri="{D42A27DB-BD31-4B8C-83A1-F6EECF244321}">
                <p14:modId xmlns:p14="http://schemas.microsoft.com/office/powerpoint/2010/main" val="4146442462"/>
              </p:ext>
            </p:extLst>
          </p:nvPr>
        </p:nvGraphicFramePr>
        <p:xfrm>
          <a:off x="677863" y="2146104"/>
          <a:ext cx="5059362" cy="374808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07736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8" name="Straight Connector 27">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30" name="Rectangle 29">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320CE8-F47C-7901-3175-BF2E516878B7}"/>
              </a:ext>
            </a:extLst>
          </p:cNvPr>
          <p:cNvSpPr>
            <a:spLocks noGrp="1"/>
          </p:cNvSpPr>
          <p:nvPr>
            <p:ph type="title"/>
          </p:nvPr>
        </p:nvSpPr>
        <p:spPr>
          <a:xfrm>
            <a:off x="1097280" y="286603"/>
            <a:ext cx="10058400" cy="1450757"/>
          </a:xfrm>
        </p:spPr>
        <p:txBody>
          <a:bodyPr vert="horz" lIns="91440" tIns="45720" rIns="91440" bIns="45720" rtlCol="0" anchor="b">
            <a:normAutofit/>
          </a:bodyPr>
          <a:lstStyle/>
          <a:p>
            <a:r>
              <a:rPr lang="en-US" sz="4800" dirty="0"/>
              <a:t>Results by Sex</a:t>
            </a:r>
          </a:p>
        </p:txBody>
      </p:sp>
      <p:cxnSp>
        <p:nvCxnSpPr>
          <p:cNvPr id="32" name="Straight Connector 31">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23" name="Content Placeholder 5">
            <a:extLst>
              <a:ext uri="{FF2B5EF4-FFF2-40B4-BE49-F238E27FC236}">
                <a16:creationId xmlns:a16="http://schemas.microsoft.com/office/drawing/2014/main" id="{42A04E72-DA12-98F6-4421-64D539B443C1}"/>
              </a:ext>
            </a:extLst>
          </p:cNvPr>
          <p:cNvGraphicFramePr>
            <a:graphicFrameLocks noGrp="1"/>
          </p:cNvGraphicFramePr>
          <p:nvPr>
            <p:ph sz="half" idx="1"/>
            <p:extLst>
              <p:ext uri="{D42A27DB-BD31-4B8C-83A1-F6EECF244321}">
                <p14:modId xmlns:p14="http://schemas.microsoft.com/office/powerpoint/2010/main" val="3186294297"/>
              </p:ext>
            </p:extLst>
          </p:nvPr>
        </p:nvGraphicFramePr>
        <p:xfrm>
          <a:off x="757304" y="2582804"/>
          <a:ext cx="11143963" cy="1617984"/>
        </p:xfrm>
        <a:graphic>
          <a:graphicData uri="http://schemas.openxmlformats.org/drawingml/2006/table">
            <a:tbl>
              <a:tblPr firstRow="1" firstCol="1" bandRow="1"/>
              <a:tblGrid>
                <a:gridCol w="930818">
                  <a:extLst>
                    <a:ext uri="{9D8B030D-6E8A-4147-A177-3AD203B41FA5}">
                      <a16:colId xmlns:a16="http://schemas.microsoft.com/office/drawing/2014/main" val="3704264875"/>
                    </a:ext>
                  </a:extLst>
                </a:gridCol>
                <a:gridCol w="780144">
                  <a:extLst>
                    <a:ext uri="{9D8B030D-6E8A-4147-A177-3AD203B41FA5}">
                      <a16:colId xmlns:a16="http://schemas.microsoft.com/office/drawing/2014/main" val="3957900271"/>
                    </a:ext>
                  </a:extLst>
                </a:gridCol>
                <a:gridCol w="1033754">
                  <a:extLst>
                    <a:ext uri="{9D8B030D-6E8A-4147-A177-3AD203B41FA5}">
                      <a16:colId xmlns:a16="http://schemas.microsoft.com/office/drawing/2014/main" val="2324522184"/>
                    </a:ext>
                  </a:extLst>
                </a:gridCol>
                <a:gridCol w="1140581">
                  <a:extLst>
                    <a:ext uri="{9D8B030D-6E8A-4147-A177-3AD203B41FA5}">
                      <a16:colId xmlns:a16="http://schemas.microsoft.com/office/drawing/2014/main" val="3050295680"/>
                    </a:ext>
                  </a:extLst>
                </a:gridCol>
                <a:gridCol w="510553">
                  <a:extLst>
                    <a:ext uri="{9D8B030D-6E8A-4147-A177-3AD203B41FA5}">
                      <a16:colId xmlns:a16="http://schemas.microsoft.com/office/drawing/2014/main" val="714341587"/>
                    </a:ext>
                  </a:extLst>
                </a:gridCol>
                <a:gridCol w="918892">
                  <a:extLst>
                    <a:ext uri="{9D8B030D-6E8A-4147-A177-3AD203B41FA5}">
                      <a16:colId xmlns:a16="http://schemas.microsoft.com/office/drawing/2014/main" val="5557544"/>
                    </a:ext>
                  </a:extLst>
                </a:gridCol>
                <a:gridCol w="987708">
                  <a:extLst>
                    <a:ext uri="{9D8B030D-6E8A-4147-A177-3AD203B41FA5}">
                      <a16:colId xmlns:a16="http://schemas.microsoft.com/office/drawing/2014/main" val="2195756342"/>
                    </a:ext>
                  </a:extLst>
                </a:gridCol>
                <a:gridCol w="505491">
                  <a:extLst>
                    <a:ext uri="{9D8B030D-6E8A-4147-A177-3AD203B41FA5}">
                      <a16:colId xmlns:a16="http://schemas.microsoft.com/office/drawing/2014/main" val="1541536840"/>
                    </a:ext>
                  </a:extLst>
                </a:gridCol>
                <a:gridCol w="904535">
                  <a:extLst>
                    <a:ext uri="{9D8B030D-6E8A-4147-A177-3AD203B41FA5}">
                      <a16:colId xmlns:a16="http://schemas.microsoft.com/office/drawing/2014/main" val="3872330713"/>
                    </a:ext>
                  </a:extLst>
                </a:gridCol>
                <a:gridCol w="933250">
                  <a:extLst>
                    <a:ext uri="{9D8B030D-6E8A-4147-A177-3AD203B41FA5}">
                      <a16:colId xmlns:a16="http://schemas.microsoft.com/office/drawing/2014/main" val="3569676218"/>
                    </a:ext>
                  </a:extLst>
                </a:gridCol>
                <a:gridCol w="531234">
                  <a:extLst>
                    <a:ext uri="{9D8B030D-6E8A-4147-A177-3AD203B41FA5}">
                      <a16:colId xmlns:a16="http://schemas.microsoft.com/office/drawing/2014/main" val="2801341722"/>
                    </a:ext>
                  </a:extLst>
                </a:gridCol>
                <a:gridCol w="982264">
                  <a:extLst>
                    <a:ext uri="{9D8B030D-6E8A-4147-A177-3AD203B41FA5}">
                      <a16:colId xmlns:a16="http://schemas.microsoft.com/office/drawing/2014/main" val="2158450224"/>
                    </a:ext>
                  </a:extLst>
                </a:gridCol>
                <a:gridCol w="984739">
                  <a:extLst>
                    <a:ext uri="{9D8B030D-6E8A-4147-A177-3AD203B41FA5}">
                      <a16:colId xmlns:a16="http://schemas.microsoft.com/office/drawing/2014/main" val="2817327433"/>
                    </a:ext>
                  </a:extLst>
                </a:gridCol>
              </a:tblGrid>
              <a:tr h="365760">
                <a:tc>
                  <a:txBody>
                    <a:bodyPr/>
                    <a:lstStyle/>
                    <a:p>
                      <a:pPr marL="0" marR="0" algn="l" fontAlgn="t"/>
                      <a:r>
                        <a:rPr lang="en-US" sz="1200" b="0" i="0" u="none" strike="noStrike" kern="100" cap="all" dirty="0">
                          <a:effectLst/>
                          <a:latin typeface="Sagona Book" panose="02020503050505020204" pitchFamily="18" charset="0"/>
                          <a:ea typeface="Aptos" panose="020B0004020202020204" pitchFamily="34" charset="0"/>
                          <a:cs typeface="Times New Roman" panose="02020603050405020304" pitchFamily="18" charset="0"/>
                        </a:rPr>
                        <a:t> </a:t>
                      </a:r>
                      <a:endParaRPr lang="en-US" sz="2400" b="0" i="0" u="none" strike="noStrike" dirty="0">
                        <a:effectLst/>
                        <a:latin typeface="Arial" panose="020B0604020202020204" pitchFamily="34" charset="0"/>
                      </a:endParaRPr>
                    </a:p>
                  </a:txBody>
                  <a:tcPr marL="88539" marR="88539" marT="12298" marB="0">
                    <a:lnL>
                      <a:noFill/>
                    </a:lnL>
                    <a:lnR>
                      <a:noFill/>
                    </a:lnR>
                    <a:lnT>
                      <a:noFill/>
                    </a:lnT>
                    <a:lnB>
                      <a:noFill/>
                    </a:lnB>
                    <a:noFill/>
                  </a:tcPr>
                </a:tc>
                <a:tc gridSpan="3">
                  <a:txBody>
                    <a:bodyPr/>
                    <a:lstStyle/>
                    <a:p>
                      <a:pPr marL="0" marR="0" algn="ctr" fontAlgn="ctr"/>
                      <a:r>
                        <a:rPr lang="en-US" sz="1200" b="1" i="0" u="sng" strike="noStrike" kern="100" cap="all">
                          <a:effectLst/>
                          <a:latin typeface="Sagona Book" panose="02020503050505020204" pitchFamily="18" charset="0"/>
                          <a:ea typeface="Aptos" panose="020B0004020202020204" pitchFamily="34" charset="0"/>
                          <a:cs typeface="Times New Roman" panose="02020603050405020304" pitchFamily="18" charset="0"/>
                        </a:rPr>
                        <a:t>Never Use</a:t>
                      </a:r>
                      <a:endParaRPr lang="en-US" sz="2400" b="0" i="0" u="none" strike="noStrike">
                        <a:effectLst/>
                        <a:latin typeface="Arial" panose="020B0604020202020204" pitchFamily="34" charset="0"/>
                      </a:endParaRPr>
                    </a:p>
                  </a:txBody>
                  <a:tcPr marL="118052" marR="118052" marT="59025" marB="59025">
                    <a:lnL>
                      <a:noFill/>
                    </a:lnL>
                    <a:lnR>
                      <a:noFill/>
                    </a:lnR>
                    <a:lnT>
                      <a:noFill/>
                    </a:lnT>
                    <a:lnB>
                      <a:noFill/>
                    </a:lnB>
                    <a:noFill/>
                  </a:tcPr>
                </a:tc>
                <a:tc hMerge="1">
                  <a:txBody>
                    <a:bodyPr/>
                    <a:lstStyle/>
                    <a:p>
                      <a:endParaRPr lang="en-US"/>
                    </a:p>
                  </a:txBody>
                  <a:tcPr/>
                </a:tc>
                <a:tc hMerge="1">
                  <a:txBody>
                    <a:bodyPr/>
                    <a:lstStyle/>
                    <a:p>
                      <a:endParaRPr lang="en-US"/>
                    </a:p>
                  </a:txBody>
                  <a:tcPr/>
                </a:tc>
                <a:tc gridSpan="3">
                  <a:txBody>
                    <a:bodyPr/>
                    <a:lstStyle/>
                    <a:p>
                      <a:pPr marL="0" marR="0" algn="ctr" fontAlgn="ctr"/>
                      <a:r>
                        <a:rPr lang="en-US" sz="1200" b="1" i="0" u="sng" strike="noStrike" kern="100" cap="all">
                          <a:effectLst/>
                          <a:latin typeface="Sagona Book" panose="02020503050505020204" pitchFamily="18" charset="0"/>
                          <a:ea typeface="Aptos" panose="020B0004020202020204" pitchFamily="34" charset="0"/>
                          <a:cs typeface="Times New Roman" panose="02020603050405020304" pitchFamily="18" charset="0"/>
                        </a:rPr>
                        <a:t>Discontinued</a:t>
                      </a:r>
                      <a:endParaRPr lang="en-US" sz="2400" b="0" i="0" u="none" strike="noStrike">
                        <a:effectLst/>
                        <a:latin typeface="Arial" panose="020B0604020202020204" pitchFamily="34" charset="0"/>
                      </a:endParaRPr>
                    </a:p>
                  </a:txBody>
                  <a:tcPr marL="118052" marR="118052" marT="59025" marB="59025">
                    <a:lnL>
                      <a:noFill/>
                    </a:lnL>
                    <a:lnR>
                      <a:noFill/>
                    </a:lnR>
                    <a:lnT>
                      <a:noFill/>
                    </a:lnT>
                    <a:lnB>
                      <a:noFill/>
                    </a:lnB>
                    <a:noFill/>
                  </a:tcPr>
                </a:tc>
                <a:tc hMerge="1">
                  <a:txBody>
                    <a:bodyPr/>
                    <a:lstStyle/>
                    <a:p>
                      <a:endParaRPr lang="en-US"/>
                    </a:p>
                  </a:txBody>
                  <a:tcPr/>
                </a:tc>
                <a:tc hMerge="1">
                  <a:txBody>
                    <a:bodyPr/>
                    <a:lstStyle/>
                    <a:p>
                      <a:endParaRPr lang="en-US"/>
                    </a:p>
                  </a:txBody>
                  <a:tcPr/>
                </a:tc>
                <a:tc gridSpan="3">
                  <a:txBody>
                    <a:bodyPr/>
                    <a:lstStyle/>
                    <a:p>
                      <a:pPr marL="0" marR="0" algn="ctr" fontAlgn="ctr"/>
                      <a:r>
                        <a:rPr lang="en-US" sz="1200" b="1" i="0" u="sng" strike="noStrike" kern="100" cap="all">
                          <a:effectLst/>
                          <a:latin typeface="Sagona Book" panose="02020503050505020204" pitchFamily="18" charset="0"/>
                          <a:ea typeface="Aptos" panose="020B0004020202020204" pitchFamily="34" charset="0"/>
                          <a:cs typeface="Times New Roman" panose="02020603050405020304" pitchFamily="18" charset="0"/>
                        </a:rPr>
                        <a:t>Continuous use after 9/10 yo</a:t>
                      </a:r>
                      <a:endParaRPr lang="en-US" sz="2400" b="0" i="0" u="none" strike="noStrike">
                        <a:effectLst/>
                        <a:latin typeface="Arial" panose="020B0604020202020204" pitchFamily="34" charset="0"/>
                      </a:endParaRPr>
                    </a:p>
                  </a:txBody>
                  <a:tcPr marL="118052" marR="118052" marT="59025" marB="59025">
                    <a:lnL>
                      <a:noFill/>
                    </a:lnL>
                    <a:lnR>
                      <a:noFill/>
                    </a:lnR>
                    <a:lnT>
                      <a:noFill/>
                    </a:lnT>
                    <a:lnB>
                      <a:noFill/>
                    </a:lnB>
                    <a:noFill/>
                  </a:tcPr>
                </a:tc>
                <a:tc hMerge="1">
                  <a:txBody>
                    <a:bodyPr/>
                    <a:lstStyle/>
                    <a:p>
                      <a:endParaRPr lang="en-US"/>
                    </a:p>
                  </a:txBody>
                  <a:tcPr/>
                </a:tc>
                <a:tc hMerge="1">
                  <a:txBody>
                    <a:bodyPr/>
                    <a:lstStyle/>
                    <a:p>
                      <a:endParaRPr lang="en-US"/>
                    </a:p>
                  </a:txBody>
                  <a:tcPr/>
                </a:tc>
                <a:tc gridSpan="3">
                  <a:txBody>
                    <a:bodyPr/>
                    <a:lstStyle/>
                    <a:p>
                      <a:pPr marL="0" marR="0" algn="ctr" fontAlgn="ctr"/>
                      <a:r>
                        <a:rPr lang="en-US" sz="1200" b="1" i="0" u="sng" strike="noStrike" kern="100" cap="all" dirty="0">
                          <a:effectLst/>
                          <a:latin typeface="Sagona Book" panose="02020503050505020204" pitchFamily="18" charset="0"/>
                          <a:ea typeface="Aptos" panose="020B0004020202020204" pitchFamily="34" charset="0"/>
                          <a:cs typeface="Times New Roman" panose="02020603050405020304" pitchFamily="18" charset="0"/>
                        </a:rPr>
                        <a:t>Continuous use since 9/10 </a:t>
                      </a:r>
                      <a:r>
                        <a:rPr lang="en-US" sz="1200" b="1" i="0" u="sng" strike="noStrike" kern="100" cap="all" dirty="0" err="1">
                          <a:effectLst/>
                          <a:latin typeface="Sagona Book" panose="02020503050505020204" pitchFamily="18" charset="0"/>
                          <a:ea typeface="Aptos" panose="020B0004020202020204" pitchFamily="34" charset="0"/>
                          <a:cs typeface="Times New Roman" panose="02020603050405020304" pitchFamily="18" charset="0"/>
                        </a:rPr>
                        <a:t>yo</a:t>
                      </a:r>
                      <a:endParaRPr lang="en-US" sz="2400" b="0" i="0" u="none" strike="noStrike" dirty="0">
                        <a:effectLst/>
                        <a:latin typeface="Arial" panose="020B0604020202020204" pitchFamily="34" charset="0"/>
                      </a:endParaRPr>
                    </a:p>
                  </a:txBody>
                  <a:tcPr marL="118052" marR="118052" marT="59025" marB="59025">
                    <a:lnL>
                      <a:noFill/>
                    </a:lnL>
                    <a:lnR>
                      <a:noFill/>
                    </a:lnR>
                    <a:lnT>
                      <a:noFill/>
                    </a:lnT>
                    <a:lnB>
                      <a:noFill/>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66529289"/>
                  </a:ext>
                </a:extLst>
              </a:tr>
              <a:tr h="365760">
                <a:tc>
                  <a:txBody>
                    <a:bodyPr/>
                    <a:lstStyle/>
                    <a:p>
                      <a:pPr algn="l" fontAlgn="t"/>
                      <a:endParaRPr lang="en-US" sz="2400" b="0" i="0" u="none" strike="noStrike">
                        <a:effectLst/>
                        <a:latin typeface="Arial" panose="020B0604020202020204" pitchFamily="34" charset="0"/>
                      </a:endParaRPr>
                    </a:p>
                  </a:txBody>
                  <a:tcPr marL="88539" marR="88539" marT="12298" marB="0">
                    <a:lnL>
                      <a:noFill/>
                    </a:lnL>
                    <a:lnR w="12700" cap="flat" cmpd="sng" algn="ctr">
                      <a:solidFill>
                        <a:srgbClr val="7F7F7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0" marR="0" algn="ctr" fontAlgn="ctr"/>
                      <a:r>
                        <a:rPr lang="en-US" sz="1200" b="0" i="0" u="none" strike="noStrike" kern="100" dirty="0">
                          <a:effectLst/>
                          <a:latin typeface="Sagona Book" panose="02020503050505020204" pitchFamily="18" charset="0"/>
                          <a:ea typeface="Aptos" panose="020B0004020202020204" pitchFamily="34" charset="0"/>
                          <a:cs typeface="Times New Roman" panose="02020603050405020304" pitchFamily="18" charset="0"/>
                        </a:rPr>
                        <a:t>N </a:t>
                      </a:r>
                    </a:p>
                    <a:p>
                      <a:pPr marL="0" marR="0" algn="ctr" fontAlgn="ctr"/>
                      <a:r>
                        <a:rPr lang="en-US" sz="1200" b="0" i="0" u="none" strike="noStrike" kern="100" dirty="0">
                          <a:effectLst/>
                          <a:latin typeface="Sagona Book" panose="02020503050505020204" pitchFamily="18" charset="0"/>
                          <a:ea typeface="Aptos" panose="020B0004020202020204" pitchFamily="34" charset="0"/>
                          <a:cs typeface="Times New Roman" panose="02020603050405020304" pitchFamily="18" charset="0"/>
                        </a:rPr>
                        <a:t>(%)</a:t>
                      </a:r>
                      <a:endParaRPr lang="en-US" sz="2400" b="0" i="0" u="none" strike="noStrike" dirty="0">
                        <a:effectLst/>
                        <a:latin typeface="Arial" panose="020B0604020202020204" pitchFamily="34" charset="0"/>
                      </a:endParaRPr>
                    </a:p>
                  </a:txBody>
                  <a:tcPr marL="88539" marR="88539" marT="12298" marB="0" anchor="ctr">
                    <a:lnL w="12700" cap="flat" cmpd="sng" algn="ctr">
                      <a:solidFill>
                        <a:srgbClr val="7F7F7F"/>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fontAlgn="ctr"/>
                      <a:r>
                        <a:rPr lang="en-US" sz="1200" b="0" i="0" u="none" strike="noStrike" kern="100" dirty="0">
                          <a:effectLst/>
                          <a:latin typeface="Sagona Book" panose="02020503050505020204" pitchFamily="18" charset="0"/>
                          <a:ea typeface="Aptos" panose="020B0004020202020204" pitchFamily="34" charset="0"/>
                          <a:cs typeface="Times New Roman" panose="02020603050405020304" pitchFamily="18" charset="0"/>
                        </a:rPr>
                        <a:t>OR</a:t>
                      </a:r>
                      <a:endParaRPr lang="en-US" sz="2400" b="0" i="0" u="none" strike="noStrike" dirty="0">
                        <a:effectLst/>
                        <a:latin typeface="Arial" panose="020B0604020202020204" pitchFamily="34" charset="0"/>
                      </a:endParaRPr>
                    </a:p>
                    <a:p>
                      <a:pPr marL="0" marR="0" algn="ctr" fontAlgn="ctr"/>
                      <a:r>
                        <a:rPr lang="en-US" sz="1200" b="0" i="0" u="none" strike="noStrike" kern="100" dirty="0">
                          <a:effectLst/>
                          <a:latin typeface="Sagona Book" panose="02020503050505020204" pitchFamily="18" charset="0"/>
                          <a:ea typeface="Aptos" panose="020B0004020202020204" pitchFamily="34" charset="0"/>
                          <a:cs typeface="Times New Roman" panose="02020603050405020304" pitchFamily="18" charset="0"/>
                        </a:rPr>
                        <a:t>(95% CI)</a:t>
                      </a:r>
                      <a:endParaRPr lang="en-US" sz="2400" b="0" i="0" u="none" strike="noStrike" dirty="0">
                        <a:effectLst/>
                        <a:latin typeface="Arial" panose="020B0604020202020204" pitchFamily="34" charset="0"/>
                      </a:endParaRPr>
                    </a:p>
                  </a:txBody>
                  <a:tcPr marL="88539" marR="88539" marT="12298"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fontAlgn="ctr"/>
                      <a:r>
                        <a:rPr lang="en-US" sz="1200" b="0" i="0" u="none" strike="noStrike" kern="100">
                          <a:effectLst/>
                          <a:latin typeface="Sagona Book" panose="02020503050505020204" pitchFamily="18" charset="0"/>
                          <a:ea typeface="Aptos" panose="020B0004020202020204" pitchFamily="34" charset="0"/>
                          <a:cs typeface="Times New Roman" panose="02020603050405020304" pitchFamily="18" charset="0"/>
                        </a:rPr>
                        <a:t>aOR</a:t>
                      </a:r>
                      <a:endParaRPr lang="en-US" sz="2400" b="0" i="0" u="none" strike="noStrike">
                        <a:effectLst/>
                        <a:latin typeface="Arial" panose="020B0604020202020204" pitchFamily="34" charset="0"/>
                      </a:endParaRPr>
                    </a:p>
                    <a:p>
                      <a:pPr marL="0" marR="0" algn="ctr" fontAlgn="ctr"/>
                      <a:r>
                        <a:rPr lang="en-US" sz="1200" b="0" i="0" u="none" strike="noStrike" kern="100">
                          <a:effectLst/>
                          <a:latin typeface="Sagona Book" panose="02020503050505020204" pitchFamily="18" charset="0"/>
                          <a:ea typeface="Aptos" panose="020B0004020202020204" pitchFamily="34" charset="0"/>
                          <a:cs typeface="Times New Roman" panose="02020603050405020304" pitchFamily="18" charset="0"/>
                        </a:rPr>
                        <a:t>(95% CI)</a:t>
                      </a:r>
                      <a:endParaRPr lang="en-US" sz="2400" b="0" i="0" u="none" strike="noStrike">
                        <a:effectLst/>
                        <a:latin typeface="Arial" panose="020B0604020202020204" pitchFamily="34" charset="0"/>
                      </a:endParaRPr>
                    </a:p>
                  </a:txBody>
                  <a:tcPr marL="88539" marR="88539" marT="12298"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fontAlgn="ctr"/>
                      <a:r>
                        <a:rPr lang="en-US" sz="1200" b="0" i="0" u="none" strike="noStrike" kern="100">
                          <a:effectLst/>
                          <a:latin typeface="Sagona Book" panose="02020503050505020204" pitchFamily="18" charset="0"/>
                          <a:ea typeface="Aptos" panose="020B0004020202020204" pitchFamily="34" charset="0"/>
                          <a:cs typeface="Times New Roman" panose="02020603050405020304" pitchFamily="18" charset="0"/>
                        </a:rPr>
                        <a:t>N (%)</a:t>
                      </a:r>
                      <a:endParaRPr lang="en-US" sz="2400" b="0" i="0" u="none" strike="noStrike">
                        <a:effectLst/>
                        <a:latin typeface="Arial" panose="020B0604020202020204" pitchFamily="34" charset="0"/>
                      </a:endParaRPr>
                    </a:p>
                  </a:txBody>
                  <a:tcPr marL="88539" marR="88539" marT="12298"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fontAlgn="ctr"/>
                      <a:r>
                        <a:rPr lang="en-US" sz="1200" b="0" i="0" u="none" strike="noStrike" kern="100">
                          <a:effectLst/>
                          <a:latin typeface="Sagona Book" panose="02020503050505020204" pitchFamily="18" charset="0"/>
                          <a:ea typeface="Aptos" panose="020B0004020202020204" pitchFamily="34" charset="0"/>
                          <a:cs typeface="Times New Roman" panose="02020603050405020304" pitchFamily="18" charset="0"/>
                        </a:rPr>
                        <a:t>OR</a:t>
                      </a:r>
                      <a:endParaRPr lang="en-US" sz="2400" b="0" i="0" u="none" strike="noStrike">
                        <a:effectLst/>
                        <a:latin typeface="Arial" panose="020B0604020202020204" pitchFamily="34" charset="0"/>
                      </a:endParaRPr>
                    </a:p>
                    <a:p>
                      <a:pPr marL="0" marR="0" algn="ctr" fontAlgn="ctr"/>
                      <a:r>
                        <a:rPr lang="en-US" sz="1200" b="0" i="0" u="none" strike="noStrike" kern="100">
                          <a:effectLst/>
                          <a:latin typeface="Sagona Book" panose="02020503050505020204" pitchFamily="18" charset="0"/>
                          <a:ea typeface="Aptos" panose="020B0004020202020204" pitchFamily="34" charset="0"/>
                          <a:cs typeface="Times New Roman" panose="02020603050405020304" pitchFamily="18" charset="0"/>
                        </a:rPr>
                        <a:t>(95% CI)</a:t>
                      </a:r>
                      <a:endParaRPr lang="en-US" sz="2400" b="0" i="0" u="none" strike="noStrike">
                        <a:effectLst/>
                        <a:latin typeface="Arial" panose="020B0604020202020204" pitchFamily="34" charset="0"/>
                      </a:endParaRPr>
                    </a:p>
                  </a:txBody>
                  <a:tcPr marL="88539" marR="88539" marT="12298"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fontAlgn="ctr"/>
                      <a:r>
                        <a:rPr lang="en-US" sz="1200" b="0" i="0" u="none" strike="noStrike" kern="100">
                          <a:effectLst/>
                          <a:latin typeface="Sagona Book" panose="02020503050505020204" pitchFamily="18" charset="0"/>
                          <a:ea typeface="Aptos" panose="020B0004020202020204" pitchFamily="34" charset="0"/>
                          <a:cs typeface="Times New Roman" panose="02020603050405020304" pitchFamily="18" charset="0"/>
                        </a:rPr>
                        <a:t>aOR</a:t>
                      </a:r>
                      <a:endParaRPr lang="en-US" sz="2400" b="0" i="0" u="none" strike="noStrike">
                        <a:effectLst/>
                        <a:latin typeface="Arial" panose="020B0604020202020204" pitchFamily="34" charset="0"/>
                      </a:endParaRPr>
                    </a:p>
                    <a:p>
                      <a:pPr marL="0" marR="0" algn="ctr" fontAlgn="ctr"/>
                      <a:r>
                        <a:rPr lang="en-US" sz="1200" b="0" i="0" u="none" strike="noStrike" kern="100">
                          <a:effectLst/>
                          <a:latin typeface="Sagona Book" panose="02020503050505020204" pitchFamily="18" charset="0"/>
                          <a:ea typeface="Aptos" panose="020B0004020202020204" pitchFamily="34" charset="0"/>
                          <a:cs typeface="Times New Roman" panose="02020603050405020304" pitchFamily="18" charset="0"/>
                        </a:rPr>
                        <a:t>(95% CI)</a:t>
                      </a:r>
                      <a:endParaRPr lang="en-US" sz="2400" b="0" i="0" u="none" strike="noStrike">
                        <a:effectLst/>
                        <a:latin typeface="Arial" panose="020B0604020202020204" pitchFamily="34" charset="0"/>
                      </a:endParaRPr>
                    </a:p>
                  </a:txBody>
                  <a:tcPr marL="88539" marR="88539" marT="12298"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fontAlgn="ctr"/>
                      <a:r>
                        <a:rPr lang="en-US" sz="1200" b="0" i="0" u="none" strike="noStrike" kern="100" dirty="0">
                          <a:effectLst/>
                          <a:latin typeface="Sagona Book" panose="02020503050505020204" pitchFamily="18" charset="0"/>
                          <a:ea typeface="Aptos" panose="020B0004020202020204" pitchFamily="34" charset="0"/>
                          <a:cs typeface="Times New Roman" panose="02020603050405020304" pitchFamily="18" charset="0"/>
                        </a:rPr>
                        <a:t>N (%)</a:t>
                      </a:r>
                      <a:endParaRPr lang="en-US" sz="2400" b="0" i="0" u="none" strike="noStrike" dirty="0">
                        <a:effectLst/>
                        <a:latin typeface="Arial" panose="020B0604020202020204" pitchFamily="34" charset="0"/>
                      </a:endParaRPr>
                    </a:p>
                  </a:txBody>
                  <a:tcPr marL="88539" marR="88539" marT="12298"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fontAlgn="ctr"/>
                      <a:r>
                        <a:rPr lang="en-US" sz="1200" b="0" i="0" u="none" strike="noStrike" kern="100">
                          <a:effectLst/>
                          <a:latin typeface="Sagona Book" panose="02020503050505020204" pitchFamily="18" charset="0"/>
                          <a:ea typeface="Aptos" panose="020B0004020202020204" pitchFamily="34" charset="0"/>
                          <a:cs typeface="Times New Roman" panose="02020603050405020304" pitchFamily="18" charset="0"/>
                        </a:rPr>
                        <a:t>OR</a:t>
                      </a:r>
                      <a:endParaRPr lang="en-US" sz="2400" b="0" i="0" u="none" strike="noStrike">
                        <a:effectLst/>
                        <a:latin typeface="Arial" panose="020B0604020202020204" pitchFamily="34" charset="0"/>
                      </a:endParaRPr>
                    </a:p>
                    <a:p>
                      <a:pPr marL="0" marR="0" algn="ctr" fontAlgn="ctr"/>
                      <a:r>
                        <a:rPr lang="en-US" sz="1200" b="0" i="0" u="none" strike="noStrike" kern="100">
                          <a:effectLst/>
                          <a:latin typeface="Sagona Book" panose="02020503050505020204" pitchFamily="18" charset="0"/>
                          <a:ea typeface="Aptos" panose="020B0004020202020204" pitchFamily="34" charset="0"/>
                          <a:cs typeface="Times New Roman" panose="02020603050405020304" pitchFamily="18" charset="0"/>
                        </a:rPr>
                        <a:t>(95% CI)</a:t>
                      </a:r>
                      <a:endParaRPr lang="en-US" sz="2400" b="0" i="0" u="none" strike="noStrike">
                        <a:effectLst/>
                        <a:latin typeface="Arial" panose="020B0604020202020204" pitchFamily="34" charset="0"/>
                      </a:endParaRPr>
                    </a:p>
                  </a:txBody>
                  <a:tcPr marL="88539" marR="88539" marT="12298"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fontAlgn="ctr"/>
                      <a:r>
                        <a:rPr lang="en-US" sz="1200" b="0" i="0" u="none" strike="noStrike" kern="100">
                          <a:effectLst/>
                          <a:latin typeface="Sagona Book" panose="02020503050505020204" pitchFamily="18" charset="0"/>
                          <a:ea typeface="Aptos" panose="020B0004020202020204" pitchFamily="34" charset="0"/>
                          <a:cs typeface="Times New Roman" panose="02020603050405020304" pitchFamily="18" charset="0"/>
                        </a:rPr>
                        <a:t>aOR</a:t>
                      </a:r>
                      <a:endParaRPr lang="en-US" sz="2400" b="0" i="0" u="none" strike="noStrike">
                        <a:effectLst/>
                        <a:latin typeface="Arial" panose="020B0604020202020204" pitchFamily="34" charset="0"/>
                      </a:endParaRPr>
                    </a:p>
                    <a:p>
                      <a:pPr marL="0" marR="0" algn="ctr" fontAlgn="ctr"/>
                      <a:r>
                        <a:rPr lang="en-US" sz="1200" b="0" i="0" u="none" strike="noStrike" kern="100">
                          <a:effectLst/>
                          <a:latin typeface="Sagona Book" panose="02020503050505020204" pitchFamily="18" charset="0"/>
                          <a:ea typeface="Aptos" panose="020B0004020202020204" pitchFamily="34" charset="0"/>
                          <a:cs typeface="Times New Roman" panose="02020603050405020304" pitchFamily="18" charset="0"/>
                        </a:rPr>
                        <a:t>(95% CI)</a:t>
                      </a:r>
                      <a:endParaRPr lang="en-US" sz="2400" b="0" i="0" u="none" strike="noStrike">
                        <a:effectLst/>
                        <a:latin typeface="Arial" panose="020B0604020202020204" pitchFamily="34" charset="0"/>
                      </a:endParaRPr>
                    </a:p>
                  </a:txBody>
                  <a:tcPr marL="88539" marR="88539" marT="12298"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fontAlgn="ctr"/>
                      <a:r>
                        <a:rPr lang="en-US" sz="1200" b="0" i="0" u="none" strike="noStrike" kern="100">
                          <a:effectLst/>
                          <a:latin typeface="Sagona Book" panose="02020503050505020204" pitchFamily="18" charset="0"/>
                          <a:ea typeface="Aptos" panose="020B0004020202020204" pitchFamily="34" charset="0"/>
                          <a:cs typeface="Times New Roman" panose="02020603050405020304" pitchFamily="18" charset="0"/>
                        </a:rPr>
                        <a:t>N (%)</a:t>
                      </a:r>
                      <a:endParaRPr lang="en-US" sz="2400" b="0" i="0" u="none" strike="noStrike">
                        <a:effectLst/>
                        <a:latin typeface="Arial" panose="020B0604020202020204" pitchFamily="34" charset="0"/>
                      </a:endParaRPr>
                    </a:p>
                  </a:txBody>
                  <a:tcPr marL="88539" marR="88539" marT="12298"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fontAlgn="ctr"/>
                      <a:r>
                        <a:rPr lang="en-US" sz="1200" b="0" i="0" u="none" strike="noStrike" kern="100">
                          <a:effectLst/>
                          <a:latin typeface="Sagona Book" panose="02020503050505020204" pitchFamily="18" charset="0"/>
                          <a:ea typeface="Aptos" panose="020B0004020202020204" pitchFamily="34" charset="0"/>
                          <a:cs typeface="Times New Roman" panose="02020603050405020304" pitchFamily="18" charset="0"/>
                        </a:rPr>
                        <a:t>OR</a:t>
                      </a:r>
                      <a:endParaRPr lang="en-US" sz="2400" b="0" i="0" u="none" strike="noStrike">
                        <a:effectLst/>
                        <a:latin typeface="Arial" panose="020B0604020202020204" pitchFamily="34" charset="0"/>
                      </a:endParaRPr>
                    </a:p>
                    <a:p>
                      <a:pPr marL="0" marR="0" algn="ctr" fontAlgn="ctr"/>
                      <a:r>
                        <a:rPr lang="en-US" sz="1200" b="0" i="0" u="none" strike="noStrike" kern="100">
                          <a:effectLst/>
                          <a:latin typeface="Sagona Book" panose="02020503050505020204" pitchFamily="18" charset="0"/>
                          <a:ea typeface="Aptos" panose="020B0004020202020204" pitchFamily="34" charset="0"/>
                          <a:cs typeface="Times New Roman" panose="02020603050405020304" pitchFamily="18" charset="0"/>
                        </a:rPr>
                        <a:t>(95% CI)</a:t>
                      </a:r>
                      <a:endParaRPr lang="en-US" sz="2400" b="0" i="0" u="none" strike="noStrike">
                        <a:effectLst/>
                        <a:latin typeface="Arial" panose="020B0604020202020204" pitchFamily="34" charset="0"/>
                      </a:endParaRPr>
                    </a:p>
                  </a:txBody>
                  <a:tcPr marL="88539" marR="88539" marT="12298"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fontAlgn="ctr"/>
                      <a:r>
                        <a:rPr lang="en-US" sz="1200" b="0" i="0" u="none" strike="noStrike" kern="100">
                          <a:effectLst/>
                          <a:latin typeface="Sagona Book" panose="02020503050505020204" pitchFamily="18" charset="0"/>
                          <a:ea typeface="Aptos" panose="020B0004020202020204" pitchFamily="34" charset="0"/>
                          <a:cs typeface="Times New Roman" panose="02020603050405020304" pitchFamily="18" charset="0"/>
                        </a:rPr>
                        <a:t>aOR</a:t>
                      </a:r>
                      <a:endParaRPr lang="en-US" sz="2400" b="0" i="0" u="none" strike="noStrike">
                        <a:effectLst/>
                        <a:latin typeface="Arial" panose="020B0604020202020204" pitchFamily="34" charset="0"/>
                      </a:endParaRPr>
                    </a:p>
                    <a:p>
                      <a:pPr marL="0" marR="0" algn="ctr" fontAlgn="ctr"/>
                      <a:r>
                        <a:rPr lang="en-US" sz="1200" b="0" i="0" u="none" strike="noStrike" kern="100">
                          <a:effectLst/>
                          <a:latin typeface="Sagona Book" panose="02020503050505020204" pitchFamily="18" charset="0"/>
                          <a:ea typeface="Aptos" panose="020B0004020202020204" pitchFamily="34" charset="0"/>
                          <a:cs typeface="Times New Roman" panose="02020603050405020304" pitchFamily="18" charset="0"/>
                        </a:rPr>
                        <a:t>(95% CI)</a:t>
                      </a:r>
                      <a:endParaRPr lang="en-US" sz="2400" b="0" i="0" u="none" strike="noStrike">
                        <a:effectLst/>
                        <a:latin typeface="Arial" panose="020B0604020202020204" pitchFamily="34" charset="0"/>
                      </a:endParaRPr>
                    </a:p>
                  </a:txBody>
                  <a:tcPr marL="88539" marR="88539" marT="12298"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49171142"/>
                  </a:ext>
                </a:extLst>
              </a:tr>
              <a:tr h="365760">
                <a:tc>
                  <a:txBody>
                    <a:bodyPr/>
                    <a:lstStyle/>
                    <a:p>
                      <a:pPr marL="0" marR="0" algn="l" fontAlgn="t"/>
                      <a:r>
                        <a:rPr lang="en-US" sz="1200" b="1" i="0" u="none" strike="noStrike" kern="100" cap="all">
                          <a:effectLst/>
                          <a:latin typeface="Sagona Book" panose="02020503050505020204" pitchFamily="18" charset="0"/>
                          <a:ea typeface="Aptos" panose="020B0004020202020204" pitchFamily="34" charset="0"/>
                          <a:cs typeface="Times New Roman" panose="02020603050405020304" pitchFamily="18" charset="0"/>
                        </a:rPr>
                        <a:t> Male</a:t>
                      </a:r>
                      <a:endParaRPr lang="en-US" sz="2400" b="0" i="0" u="none" strike="noStrike">
                        <a:effectLst/>
                        <a:latin typeface="Arial" panose="020B0604020202020204" pitchFamily="34" charset="0"/>
                      </a:endParaRPr>
                    </a:p>
                  </a:txBody>
                  <a:tcPr marL="88539" marR="88539" marT="12298" marB="0">
                    <a:lnL>
                      <a:noFill/>
                    </a:lnL>
                    <a:lnR w="12700" cap="flat" cmpd="sng" algn="ctr">
                      <a:solidFill>
                        <a:srgbClr val="7F7F7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gn="ctr" fontAlgn="ctr"/>
                      <a:r>
                        <a:rPr lang="en-US" sz="1200" b="0" i="0" u="none" strike="noStrike" kern="100">
                          <a:effectLst/>
                          <a:latin typeface="Sagona Book" panose="02020503050505020204" pitchFamily="18" charset="0"/>
                          <a:ea typeface="Aptos" panose="020B0004020202020204" pitchFamily="34" charset="0"/>
                          <a:cs typeface="Times New Roman" panose="02020603050405020304" pitchFamily="18" charset="0"/>
                        </a:rPr>
                        <a:t>4195 (84)</a:t>
                      </a:r>
                      <a:endParaRPr lang="en-US" sz="2400" b="0" i="0" u="none" strike="noStrike">
                        <a:effectLst/>
                        <a:latin typeface="Arial" panose="020B0604020202020204" pitchFamily="34" charset="0"/>
                      </a:endParaRPr>
                    </a:p>
                  </a:txBody>
                  <a:tcPr marL="88539" marR="88539" marT="12298" marB="0" anchor="ctr">
                    <a:lnL w="12700" cap="flat" cmpd="sng" algn="ctr">
                      <a:solidFill>
                        <a:srgbClr val="7F7F7F"/>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fontAlgn="ctr"/>
                      <a:r>
                        <a:rPr lang="en-US" sz="1200" b="0" i="0" u="none" strike="noStrike" kern="100" dirty="0">
                          <a:effectLst/>
                          <a:latin typeface="Sagona Book" panose="02020503050505020204" pitchFamily="18" charset="0"/>
                          <a:ea typeface="Aptos" panose="020B0004020202020204" pitchFamily="34" charset="0"/>
                          <a:cs typeface="Times New Roman" panose="02020603050405020304" pitchFamily="18" charset="0"/>
                        </a:rPr>
                        <a:t>ref</a:t>
                      </a:r>
                      <a:endParaRPr lang="en-US" sz="2400" b="0" i="0" u="none" strike="noStrike" dirty="0">
                        <a:effectLst/>
                        <a:latin typeface="Arial" panose="020B0604020202020204" pitchFamily="34" charset="0"/>
                      </a:endParaRPr>
                    </a:p>
                  </a:txBody>
                  <a:tcPr marL="88539" marR="88539" marT="12298"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fontAlgn="ctr"/>
                      <a:r>
                        <a:rPr lang="en-US" sz="1200" b="0" i="0" u="none" strike="noStrike" kern="100" dirty="0">
                          <a:effectLst/>
                          <a:latin typeface="Sagona Book" panose="02020503050505020204" pitchFamily="18" charset="0"/>
                          <a:ea typeface="Aptos" panose="020B0004020202020204" pitchFamily="34" charset="0"/>
                          <a:cs typeface="Times New Roman" panose="02020603050405020304" pitchFamily="18" charset="0"/>
                        </a:rPr>
                        <a:t>ref</a:t>
                      </a:r>
                      <a:endParaRPr lang="en-US" sz="2400" b="0" i="0" u="none" strike="noStrike" dirty="0">
                        <a:effectLst/>
                        <a:latin typeface="Arial" panose="020B0604020202020204" pitchFamily="34" charset="0"/>
                      </a:endParaRPr>
                    </a:p>
                  </a:txBody>
                  <a:tcPr marL="88539" marR="88539" marT="12298"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fontAlgn="ctr"/>
                      <a:r>
                        <a:rPr lang="en-US" sz="1200" b="0" i="0" u="none" strike="noStrike" kern="100">
                          <a:effectLst/>
                          <a:latin typeface="Sagona Book" panose="02020503050505020204" pitchFamily="18" charset="0"/>
                          <a:ea typeface="Aptos" panose="020B0004020202020204" pitchFamily="34" charset="0"/>
                          <a:cs typeface="Times New Roman" panose="02020603050405020304" pitchFamily="18" charset="0"/>
                        </a:rPr>
                        <a:t>331 (7)</a:t>
                      </a:r>
                      <a:endParaRPr lang="en-US" sz="2400" b="0" i="0" u="none" strike="noStrike">
                        <a:effectLst/>
                        <a:latin typeface="Arial" panose="020B0604020202020204" pitchFamily="34" charset="0"/>
                      </a:endParaRPr>
                    </a:p>
                  </a:txBody>
                  <a:tcPr marL="88539" marR="88539" marT="12298"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fontAlgn="ctr"/>
                      <a:r>
                        <a:rPr lang="en-US" sz="1200" b="0" i="0" u="none" strike="noStrike" kern="100">
                          <a:effectLst/>
                          <a:latin typeface="Sagona Book" panose="02020503050505020204" pitchFamily="18" charset="0"/>
                          <a:ea typeface="Aptos" panose="020B0004020202020204" pitchFamily="34" charset="0"/>
                          <a:cs typeface="Times New Roman" panose="02020603050405020304" pitchFamily="18" charset="0"/>
                        </a:rPr>
                        <a:t>ref</a:t>
                      </a:r>
                      <a:endParaRPr lang="en-US" sz="2400" b="0" i="0" u="none" strike="noStrike">
                        <a:effectLst/>
                        <a:latin typeface="Arial" panose="020B0604020202020204" pitchFamily="34" charset="0"/>
                      </a:endParaRPr>
                    </a:p>
                  </a:txBody>
                  <a:tcPr marL="88539" marR="88539" marT="12298"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fontAlgn="ctr"/>
                      <a:r>
                        <a:rPr lang="en-US" sz="1200" b="0" i="0" u="none" strike="noStrike" kern="100">
                          <a:effectLst/>
                          <a:latin typeface="Sagona Book" panose="02020503050505020204" pitchFamily="18" charset="0"/>
                          <a:ea typeface="Aptos" panose="020B0004020202020204" pitchFamily="34" charset="0"/>
                          <a:cs typeface="Times New Roman" panose="02020603050405020304" pitchFamily="18" charset="0"/>
                        </a:rPr>
                        <a:t>ref</a:t>
                      </a:r>
                      <a:endParaRPr lang="en-US" sz="2400" b="0" i="0" u="none" strike="noStrike">
                        <a:effectLst/>
                        <a:latin typeface="Arial" panose="020B0604020202020204" pitchFamily="34" charset="0"/>
                      </a:endParaRPr>
                    </a:p>
                  </a:txBody>
                  <a:tcPr marL="88539" marR="88539" marT="12298"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fontAlgn="ctr"/>
                      <a:r>
                        <a:rPr lang="en-US" sz="1200" b="0" i="0" u="none" strike="noStrike" kern="100">
                          <a:effectLst/>
                          <a:latin typeface="Sagona Book" panose="02020503050505020204" pitchFamily="18" charset="0"/>
                          <a:ea typeface="Aptos" panose="020B0004020202020204" pitchFamily="34" charset="0"/>
                          <a:cs typeface="Times New Roman" panose="02020603050405020304" pitchFamily="18" charset="0"/>
                        </a:rPr>
                        <a:t>171 (3)</a:t>
                      </a:r>
                      <a:endParaRPr lang="en-US" sz="2400" b="0" i="0" u="none" strike="noStrike">
                        <a:effectLst/>
                        <a:latin typeface="Arial" panose="020B0604020202020204" pitchFamily="34" charset="0"/>
                      </a:endParaRPr>
                    </a:p>
                  </a:txBody>
                  <a:tcPr marL="88539" marR="88539" marT="12298"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fontAlgn="ctr"/>
                      <a:r>
                        <a:rPr lang="en-US" sz="1200" b="0" i="0" u="none" strike="noStrike" kern="100">
                          <a:effectLst/>
                          <a:latin typeface="Sagona Book" panose="02020503050505020204" pitchFamily="18" charset="0"/>
                          <a:ea typeface="Aptos" panose="020B0004020202020204" pitchFamily="34" charset="0"/>
                          <a:cs typeface="Times New Roman" panose="02020603050405020304" pitchFamily="18" charset="0"/>
                        </a:rPr>
                        <a:t>ref</a:t>
                      </a:r>
                      <a:endParaRPr lang="en-US" sz="2400" b="0" i="0" u="none" strike="noStrike">
                        <a:effectLst/>
                        <a:latin typeface="Arial" panose="020B0604020202020204" pitchFamily="34" charset="0"/>
                      </a:endParaRPr>
                    </a:p>
                  </a:txBody>
                  <a:tcPr marL="88539" marR="88539" marT="12298"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fontAlgn="ctr"/>
                      <a:r>
                        <a:rPr lang="en-US" sz="1200" b="0" i="0" u="none" strike="noStrike" kern="100">
                          <a:effectLst/>
                          <a:latin typeface="Sagona Book" panose="02020503050505020204" pitchFamily="18" charset="0"/>
                          <a:ea typeface="Aptos" panose="020B0004020202020204" pitchFamily="34" charset="0"/>
                          <a:cs typeface="Times New Roman" panose="02020603050405020304" pitchFamily="18" charset="0"/>
                        </a:rPr>
                        <a:t>ref</a:t>
                      </a:r>
                      <a:endParaRPr lang="en-US" sz="2400" b="0" i="0" u="none" strike="noStrike">
                        <a:effectLst/>
                        <a:latin typeface="Arial" panose="020B0604020202020204" pitchFamily="34" charset="0"/>
                      </a:endParaRPr>
                    </a:p>
                  </a:txBody>
                  <a:tcPr marL="88539" marR="88539" marT="12298"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fontAlgn="ctr"/>
                      <a:r>
                        <a:rPr lang="en-US" sz="1200" b="0" i="0" u="none" strike="noStrike" kern="100">
                          <a:effectLst/>
                          <a:latin typeface="Sagona Book" panose="02020503050505020204" pitchFamily="18" charset="0"/>
                          <a:ea typeface="Aptos" panose="020B0004020202020204" pitchFamily="34" charset="0"/>
                          <a:cs typeface="Times New Roman" panose="02020603050405020304" pitchFamily="18" charset="0"/>
                        </a:rPr>
                        <a:t>291 (6)</a:t>
                      </a:r>
                      <a:endParaRPr lang="en-US" sz="2400" b="0" i="0" u="none" strike="noStrike">
                        <a:effectLst/>
                        <a:latin typeface="Arial" panose="020B0604020202020204" pitchFamily="34" charset="0"/>
                      </a:endParaRPr>
                    </a:p>
                  </a:txBody>
                  <a:tcPr marL="88539" marR="88539" marT="12298"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fontAlgn="ctr"/>
                      <a:r>
                        <a:rPr lang="en-US" sz="1200" b="0" i="0" u="none" strike="noStrike" kern="100">
                          <a:effectLst/>
                          <a:latin typeface="Sagona Book" panose="02020503050505020204" pitchFamily="18" charset="0"/>
                          <a:ea typeface="Aptos" panose="020B0004020202020204" pitchFamily="34" charset="0"/>
                          <a:cs typeface="Times New Roman" panose="02020603050405020304" pitchFamily="18" charset="0"/>
                        </a:rPr>
                        <a:t>ref</a:t>
                      </a:r>
                      <a:endParaRPr lang="en-US" sz="2400" b="0" i="0" u="none" strike="noStrike">
                        <a:effectLst/>
                        <a:latin typeface="Arial" panose="020B0604020202020204" pitchFamily="34" charset="0"/>
                      </a:endParaRPr>
                    </a:p>
                  </a:txBody>
                  <a:tcPr marL="88539" marR="88539" marT="12298"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fontAlgn="ctr"/>
                      <a:r>
                        <a:rPr lang="en-US" sz="1200" b="0" i="0" u="none" strike="noStrike" kern="100">
                          <a:effectLst/>
                          <a:latin typeface="Sagona Book" panose="02020503050505020204" pitchFamily="18" charset="0"/>
                          <a:ea typeface="Aptos" panose="020B0004020202020204" pitchFamily="34" charset="0"/>
                          <a:cs typeface="Times New Roman" panose="02020603050405020304" pitchFamily="18" charset="0"/>
                        </a:rPr>
                        <a:t>ref</a:t>
                      </a:r>
                      <a:endParaRPr lang="en-US" sz="2400" b="0" i="0" u="none" strike="noStrike">
                        <a:effectLst/>
                        <a:latin typeface="Arial" panose="020B0604020202020204" pitchFamily="34" charset="0"/>
                      </a:endParaRPr>
                    </a:p>
                  </a:txBody>
                  <a:tcPr marL="88539" marR="88539" marT="12298"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4286189148"/>
                  </a:ext>
                </a:extLst>
              </a:tr>
              <a:tr h="365760">
                <a:tc>
                  <a:txBody>
                    <a:bodyPr/>
                    <a:lstStyle/>
                    <a:p>
                      <a:pPr marL="0" marR="0" algn="l" fontAlgn="t"/>
                      <a:r>
                        <a:rPr lang="en-US" sz="1200" b="1" i="0" u="none" strike="noStrike" kern="100" cap="all">
                          <a:effectLst/>
                          <a:latin typeface="Sagona Book" panose="02020503050505020204" pitchFamily="18" charset="0"/>
                          <a:ea typeface="Aptos" panose="020B0004020202020204" pitchFamily="34" charset="0"/>
                          <a:cs typeface="Times New Roman" panose="02020603050405020304" pitchFamily="18" charset="0"/>
                        </a:rPr>
                        <a:t> Female</a:t>
                      </a:r>
                      <a:endParaRPr lang="en-US" sz="2400" b="0" i="0" u="none" strike="noStrike">
                        <a:effectLst/>
                        <a:latin typeface="Arial" panose="020B0604020202020204" pitchFamily="34" charset="0"/>
                      </a:endParaRPr>
                    </a:p>
                  </a:txBody>
                  <a:tcPr marL="88539" marR="88539" marT="12298" marB="0">
                    <a:lnL>
                      <a:noFill/>
                    </a:lnL>
                    <a:lnR w="12700" cap="flat" cmpd="sng" algn="ctr">
                      <a:solidFill>
                        <a:srgbClr val="7F7F7F"/>
                      </a:solidFill>
                      <a:prstDash val="solid"/>
                      <a:round/>
                      <a:headEnd type="none" w="med" len="med"/>
                      <a:tailEnd type="none" w="med" len="med"/>
                    </a:lnR>
                    <a:lnT>
                      <a:noFill/>
                    </a:lnT>
                    <a:lnB>
                      <a:noFill/>
                    </a:lnB>
                    <a:noFill/>
                  </a:tcPr>
                </a:tc>
                <a:tc>
                  <a:txBody>
                    <a:bodyPr/>
                    <a:lstStyle/>
                    <a:p>
                      <a:pPr marL="0" marR="0" algn="ctr" fontAlgn="ctr"/>
                      <a:r>
                        <a:rPr lang="en-US" sz="1200" b="0" i="0" u="none" strike="noStrike" kern="100" dirty="0">
                          <a:effectLst/>
                          <a:latin typeface="Sagona Book" panose="02020503050505020204" pitchFamily="18" charset="0"/>
                          <a:ea typeface="Aptos" panose="020B0004020202020204" pitchFamily="34" charset="0"/>
                          <a:cs typeface="Times New Roman" panose="02020603050405020304" pitchFamily="18" charset="0"/>
                        </a:rPr>
                        <a:t>4230 (93)</a:t>
                      </a:r>
                      <a:endParaRPr lang="en-US" sz="2400" b="0" i="0" u="none" strike="noStrike" dirty="0">
                        <a:effectLst/>
                        <a:latin typeface="Arial" panose="020B0604020202020204" pitchFamily="34" charset="0"/>
                      </a:endParaRPr>
                    </a:p>
                  </a:txBody>
                  <a:tcPr marL="88539" marR="88539" marT="12298" marB="0" anchor="ctr">
                    <a:lnL w="12700" cap="flat" cmpd="sng" algn="ctr">
                      <a:solidFill>
                        <a:srgbClr val="7F7F7F"/>
                      </a:solidFill>
                      <a:prstDash val="solid"/>
                      <a:round/>
                      <a:headEnd type="none" w="med" len="med"/>
                      <a:tailEnd type="none" w="med" len="med"/>
                    </a:lnL>
                    <a:lnR>
                      <a:noFill/>
                    </a:lnR>
                    <a:lnT>
                      <a:noFill/>
                    </a:lnT>
                    <a:lnB>
                      <a:noFill/>
                    </a:lnB>
                    <a:noFill/>
                  </a:tcPr>
                </a:tc>
                <a:tc>
                  <a:txBody>
                    <a:bodyPr/>
                    <a:lstStyle/>
                    <a:p>
                      <a:pPr marL="0" marR="0" algn="ctr" fontAlgn="ctr"/>
                      <a:r>
                        <a:rPr lang="en-US" sz="1200" b="1" i="0" u="none" strike="noStrike" kern="100">
                          <a:effectLst/>
                          <a:latin typeface="Sagona Book" panose="02020503050505020204" pitchFamily="18" charset="0"/>
                          <a:ea typeface="Aptos" panose="020B0004020202020204" pitchFamily="34" charset="0"/>
                          <a:cs typeface="Times New Roman" panose="02020603050405020304" pitchFamily="18" charset="0"/>
                        </a:rPr>
                        <a:t>2.39</a:t>
                      </a:r>
                      <a:endParaRPr lang="en-US" sz="2400" b="0" i="0" u="none" strike="noStrike">
                        <a:effectLst/>
                        <a:latin typeface="Arial" panose="020B0604020202020204" pitchFamily="34" charset="0"/>
                      </a:endParaRPr>
                    </a:p>
                    <a:p>
                      <a:pPr marL="0" marR="0" algn="ctr" fontAlgn="ctr"/>
                      <a:r>
                        <a:rPr lang="en-US" sz="1200" b="1" i="0" u="none" strike="noStrike" kern="100">
                          <a:effectLst/>
                          <a:latin typeface="Sagona Book" panose="02020503050505020204" pitchFamily="18" charset="0"/>
                          <a:ea typeface="Aptos" panose="020B0004020202020204" pitchFamily="34" charset="0"/>
                          <a:cs typeface="Times New Roman" panose="02020603050405020304" pitchFamily="18" charset="0"/>
                        </a:rPr>
                        <a:t>(2.08-2.75)</a:t>
                      </a:r>
                      <a:endParaRPr lang="en-US" sz="2400" b="0" i="0" u="none" strike="noStrike">
                        <a:effectLst/>
                        <a:latin typeface="Arial" panose="020B0604020202020204" pitchFamily="34" charset="0"/>
                      </a:endParaRPr>
                    </a:p>
                  </a:txBody>
                  <a:tcPr marL="88539" marR="88539" marT="12298" marB="0" anchor="ctr">
                    <a:lnL>
                      <a:noFill/>
                    </a:lnL>
                    <a:lnR>
                      <a:noFill/>
                    </a:lnR>
                    <a:lnT>
                      <a:noFill/>
                    </a:lnT>
                    <a:lnB>
                      <a:noFill/>
                    </a:lnB>
                    <a:noFill/>
                  </a:tcPr>
                </a:tc>
                <a:tc>
                  <a:txBody>
                    <a:bodyPr/>
                    <a:lstStyle/>
                    <a:p>
                      <a:pPr marL="0" marR="0" algn="ctr" fontAlgn="ctr"/>
                      <a:r>
                        <a:rPr lang="en-US" sz="1200" b="1" i="0" u="none" strike="noStrike" kern="100">
                          <a:effectLst/>
                          <a:latin typeface="Sagona Book" panose="02020503050505020204" pitchFamily="18" charset="0"/>
                          <a:ea typeface="Aptos" panose="020B0004020202020204" pitchFamily="34" charset="0"/>
                          <a:cs typeface="Times New Roman" panose="02020603050405020304" pitchFamily="18" charset="0"/>
                        </a:rPr>
                        <a:t>2.31</a:t>
                      </a:r>
                      <a:endParaRPr lang="en-US" sz="2400" b="0" i="0" u="none" strike="noStrike">
                        <a:effectLst/>
                        <a:latin typeface="Arial" panose="020B0604020202020204" pitchFamily="34" charset="0"/>
                      </a:endParaRPr>
                    </a:p>
                    <a:p>
                      <a:pPr marL="0" marR="0" algn="ctr" fontAlgn="ctr"/>
                      <a:r>
                        <a:rPr lang="en-US" sz="1200" b="1" i="0" u="none" strike="noStrike" kern="100">
                          <a:effectLst/>
                          <a:latin typeface="Sagona Book" panose="02020503050505020204" pitchFamily="18" charset="0"/>
                          <a:ea typeface="Aptos" panose="020B0004020202020204" pitchFamily="34" charset="0"/>
                          <a:cs typeface="Times New Roman" panose="02020603050405020304" pitchFamily="18" charset="0"/>
                        </a:rPr>
                        <a:t>(1.99 -2.67)</a:t>
                      </a:r>
                      <a:endParaRPr lang="en-US" sz="2400" b="0" i="0" u="none" strike="noStrike">
                        <a:effectLst/>
                        <a:latin typeface="Arial" panose="020B0604020202020204" pitchFamily="34" charset="0"/>
                      </a:endParaRPr>
                    </a:p>
                  </a:txBody>
                  <a:tcPr marL="88539" marR="88539" marT="12298" marB="0" anchor="ctr">
                    <a:lnL>
                      <a:noFill/>
                    </a:lnL>
                    <a:lnR>
                      <a:noFill/>
                    </a:lnR>
                    <a:lnT>
                      <a:noFill/>
                    </a:lnT>
                    <a:lnB>
                      <a:noFill/>
                    </a:lnB>
                    <a:noFill/>
                  </a:tcPr>
                </a:tc>
                <a:tc>
                  <a:txBody>
                    <a:bodyPr/>
                    <a:lstStyle/>
                    <a:p>
                      <a:pPr marL="0" marR="0" algn="ctr" fontAlgn="ctr"/>
                      <a:r>
                        <a:rPr lang="en-US" sz="1200" b="0" i="0" u="none" strike="noStrike" kern="100">
                          <a:effectLst/>
                          <a:latin typeface="Sagona Book" panose="02020503050505020204" pitchFamily="18" charset="0"/>
                          <a:ea typeface="Aptos" panose="020B0004020202020204" pitchFamily="34" charset="0"/>
                          <a:cs typeface="Times New Roman" panose="02020603050405020304" pitchFamily="18" charset="0"/>
                        </a:rPr>
                        <a:t>145 (3)</a:t>
                      </a:r>
                      <a:endParaRPr lang="en-US" sz="2400" b="0" i="0" u="none" strike="noStrike">
                        <a:effectLst/>
                        <a:latin typeface="Arial" panose="020B0604020202020204" pitchFamily="34" charset="0"/>
                      </a:endParaRPr>
                    </a:p>
                  </a:txBody>
                  <a:tcPr marL="88539" marR="88539" marT="12298" marB="0" anchor="ctr">
                    <a:lnL>
                      <a:noFill/>
                    </a:lnL>
                    <a:lnR>
                      <a:noFill/>
                    </a:lnR>
                    <a:lnT>
                      <a:noFill/>
                    </a:lnT>
                    <a:lnB>
                      <a:noFill/>
                    </a:lnB>
                    <a:noFill/>
                  </a:tcPr>
                </a:tc>
                <a:tc>
                  <a:txBody>
                    <a:bodyPr/>
                    <a:lstStyle/>
                    <a:p>
                      <a:pPr marL="0" marR="0" algn="ctr" fontAlgn="ctr"/>
                      <a:r>
                        <a:rPr lang="en-US" sz="1200" b="1" i="0" u="none" strike="noStrike" kern="100">
                          <a:effectLst/>
                          <a:latin typeface="Sagona Book" panose="02020503050505020204" pitchFamily="18" charset="0"/>
                          <a:ea typeface="Aptos" panose="020B0004020202020204" pitchFamily="34" charset="0"/>
                          <a:cs typeface="Times New Roman" panose="02020603050405020304" pitchFamily="18" charset="0"/>
                        </a:rPr>
                        <a:t>0.46</a:t>
                      </a:r>
                      <a:endParaRPr lang="en-US" sz="2400" b="0" i="0" u="none" strike="noStrike">
                        <a:effectLst/>
                        <a:latin typeface="Arial" panose="020B0604020202020204" pitchFamily="34" charset="0"/>
                      </a:endParaRPr>
                    </a:p>
                    <a:p>
                      <a:pPr marL="0" marR="0" algn="ctr" fontAlgn="ctr"/>
                      <a:r>
                        <a:rPr lang="en-US" sz="1200" b="1" i="0" u="none" strike="noStrike" kern="100">
                          <a:effectLst/>
                          <a:latin typeface="Sagona Book" panose="02020503050505020204" pitchFamily="18" charset="0"/>
                          <a:ea typeface="Aptos" panose="020B0004020202020204" pitchFamily="34" charset="0"/>
                          <a:cs typeface="Times New Roman" panose="02020603050405020304" pitchFamily="18" charset="0"/>
                        </a:rPr>
                        <a:t>(0.37-.57)</a:t>
                      </a:r>
                      <a:endParaRPr lang="en-US" sz="2400" b="0" i="0" u="none" strike="noStrike">
                        <a:effectLst/>
                        <a:latin typeface="Arial" panose="020B0604020202020204" pitchFamily="34" charset="0"/>
                      </a:endParaRPr>
                    </a:p>
                  </a:txBody>
                  <a:tcPr marL="88539" marR="88539" marT="12298" marB="0" anchor="ctr">
                    <a:lnL>
                      <a:noFill/>
                    </a:lnL>
                    <a:lnR>
                      <a:noFill/>
                    </a:lnR>
                    <a:lnT>
                      <a:noFill/>
                    </a:lnT>
                    <a:lnB>
                      <a:noFill/>
                    </a:lnB>
                    <a:noFill/>
                  </a:tcPr>
                </a:tc>
                <a:tc>
                  <a:txBody>
                    <a:bodyPr/>
                    <a:lstStyle/>
                    <a:p>
                      <a:pPr marL="0" marR="0" algn="ctr" fontAlgn="ctr"/>
                      <a:r>
                        <a:rPr lang="en-US" sz="1200" b="1" i="0" u="none" strike="noStrike" kern="100">
                          <a:effectLst/>
                          <a:latin typeface="Sagona Book" panose="02020503050505020204" pitchFamily="18" charset="0"/>
                          <a:ea typeface="Aptos" panose="020B0004020202020204" pitchFamily="34" charset="0"/>
                          <a:cs typeface="Times New Roman" panose="02020603050405020304" pitchFamily="18" charset="0"/>
                        </a:rPr>
                        <a:t>0.50</a:t>
                      </a:r>
                      <a:endParaRPr lang="en-US" sz="2400" b="0" i="0" u="none" strike="noStrike">
                        <a:effectLst/>
                        <a:latin typeface="Arial" panose="020B0604020202020204" pitchFamily="34" charset="0"/>
                      </a:endParaRPr>
                    </a:p>
                    <a:p>
                      <a:pPr marL="0" marR="0" algn="ctr" fontAlgn="ctr"/>
                      <a:r>
                        <a:rPr lang="en-US" sz="1200" b="1" i="0" u="none" strike="noStrike" kern="100">
                          <a:effectLst/>
                          <a:latin typeface="Sagona Book" panose="02020503050505020204" pitchFamily="18" charset="0"/>
                          <a:ea typeface="Aptos" panose="020B0004020202020204" pitchFamily="34" charset="0"/>
                          <a:cs typeface="Times New Roman" panose="02020603050405020304" pitchFamily="18" charset="0"/>
                        </a:rPr>
                        <a:t>(0.40-.62)</a:t>
                      </a:r>
                      <a:endParaRPr lang="en-US" sz="2400" b="0" i="0" u="none" strike="noStrike">
                        <a:effectLst/>
                        <a:latin typeface="Arial" panose="020B0604020202020204" pitchFamily="34" charset="0"/>
                      </a:endParaRPr>
                    </a:p>
                  </a:txBody>
                  <a:tcPr marL="88539" marR="88539" marT="12298" marB="0" anchor="ctr">
                    <a:lnL>
                      <a:noFill/>
                    </a:lnL>
                    <a:lnR>
                      <a:noFill/>
                    </a:lnR>
                    <a:lnT>
                      <a:noFill/>
                    </a:lnT>
                    <a:lnB>
                      <a:noFill/>
                    </a:lnB>
                    <a:noFill/>
                  </a:tcPr>
                </a:tc>
                <a:tc>
                  <a:txBody>
                    <a:bodyPr/>
                    <a:lstStyle/>
                    <a:p>
                      <a:pPr marL="0" marR="0" algn="ctr" fontAlgn="ctr"/>
                      <a:r>
                        <a:rPr lang="en-US" sz="1200" b="0" i="0" u="none" strike="noStrike" kern="100">
                          <a:effectLst/>
                          <a:latin typeface="Sagona Book" panose="02020503050505020204" pitchFamily="18" charset="0"/>
                          <a:ea typeface="Aptos" panose="020B0004020202020204" pitchFamily="34" charset="0"/>
                          <a:cs typeface="Times New Roman" panose="02020603050405020304" pitchFamily="18" charset="0"/>
                        </a:rPr>
                        <a:t>94 (2)</a:t>
                      </a:r>
                      <a:endParaRPr lang="en-US" sz="2400" b="0" i="0" u="none" strike="noStrike">
                        <a:effectLst/>
                        <a:latin typeface="Arial" panose="020B0604020202020204" pitchFamily="34" charset="0"/>
                      </a:endParaRPr>
                    </a:p>
                  </a:txBody>
                  <a:tcPr marL="88539" marR="88539" marT="12298" marB="0" anchor="ctr">
                    <a:lnL>
                      <a:noFill/>
                    </a:lnL>
                    <a:lnR>
                      <a:noFill/>
                    </a:lnR>
                    <a:lnT>
                      <a:noFill/>
                    </a:lnT>
                    <a:lnB>
                      <a:noFill/>
                    </a:lnB>
                    <a:noFill/>
                  </a:tcPr>
                </a:tc>
                <a:tc>
                  <a:txBody>
                    <a:bodyPr/>
                    <a:lstStyle/>
                    <a:p>
                      <a:pPr marL="0" marR="0" algn="ctr" fontAlgn="ctr"/>
                      <a:r>
                        <a:rPr lang="en-US" sz="1200" b="1" i="0" u="none" strike="noStrike" kern="100">
                          <a:effectLst/>
                          <a:latin typeface="Sagona Book" panose="02020503050505020204" pitchFamily="18" charset="0"/>
                          <a:ea typeface="Aptos" panose="020B0004020202020204" pitchFamily="34" charset="0"/>
                          <a:cs typeface="Times New Roman" panose="02020603050405020304" pitchFamily="18" charset="0"/>
                        </a:rPr>
                        <a:t>0.59</a:t>
                      </a:r>
                      <a:endParaRPr lang="en-US" sz="2400" b="0" i="0" u="none" strike="noStrike">
                        <a:effectLst/>
                        <a:latin typeface="Arial" panose="020B0604020202020204" pitchFamily="34" charset="0"/>
                      </a:endParaRPr>
                    </a:p>
                    <a:p>
                      <a:pPr marL="0" marR="0" algn="ctr" fontAlgn="ctr"/>
                      <a:r>
                        <a:rPr lang="en-US" sz="1200" b="1" i="0" u="none" strike="noStrike" kern="100">
                          <a:effectLst/>
                          <a:latin typeface="Sagona Book" panose="02020503050505020204" pitchFamily="18" charset="0"/>
                          <a:ea typeface="Aptos" panose="020B0004020202020204" pitchFamily="34" charset="0"/>
                          <a:cs typeface="Times New Roman" panose="02020603050405020304" pitchFamily="18" charset="0"/>
                        </a:rPr>
                        <a:t>(0.46-.77)</a:t>
                      </a:r>
                      <a:endParaRPr lang="en-US" sz="2400" b="0" i="0" u="none" strike="noStrike">
                        <a:effectLst/>
                        <a:latin typeface="Arial" panose="020B0604020202020204" pitchFamily="34" charset="0"/>
                      </a:endParaRPr>
                    </a:p>
                  </a:txBody>
                  <a:tcPr marL="88539" marR="88539" marT="12298" marB="0" anchor="ctr">
                    <a:lnL>
                      <a:noFill/>
                    </a:lnL>
                    <a:lnR>
                      <a:noFill/>
                    </a:lnR>
                    <a:lnT>
                      <a:noFill/>
                    </a:lnT>
                    <a:lnB>
                      <a:noFill/>
                    </a:lnB>
                    <a:noFill/>
                  </a:tcPr>
                </a:tc>
                <a:tc>
                  <a:txBody>
                    <a:bodyPr/>
                    <a:lstStyle/>
                    <a:p>
                      <a:pPr marL="0" marR="0" algn="ctr" fontAlgn="ctr"/>
                      <a:r>
                        <a:rPr lang="en-US" sz="1200" b="1" i="0" u="none" strike="noStrike" kern="100">
                          <a:effectLst/>
                          <a:latin typeface="Sagona Book" panose="02020503050505020204" pitchFamily="18" charset="0"/>
                          <a:ea typeface="Aptos" panose="020B0004020202020204" pitchFamily="34" charset="0"/>
                          <a:cs typeface="Times New Roman" panose="02020603050405020304" pitchFamily="18" charset="0"/>
                        </a:rPr>
                        <a:t>0.63</a:t>
                      </a:r>
                      <a:endParaRPr lang="en-US" sz="2400" b="0" i="0" u="none" strike="noStrike">
                        <a:effectLst/>
                        <a:latin typeface="Arial" panose="020B0604020202020204" pitchFamily="34" charset="0"/>
                      </a:endParaRPr>
                    </a:p>
                    <a:p>
                      <a:pPr marL="0" marR="0" algn="ctr" fontAlgn="ctr"/>
                      <a:r>
                        <a:rPr lang="en-US" sz="1200" b="1" i="0" u="none" strike="noStrike" kern="100">
                          <a:effectLst/>
                          <a:latin typeface="Sagona Book" panose="02020503050505020204" pitchFamily="18" charset="0"/>
                          <a:ea typeface="Aptos" panose="020B0004020202020204" pitchFamily="34" charset="0"/>
                          <a:cs typeface="Times New Roman" panose="02020603050405020304" pitchFamily="18" charset="0"/>
                        </a:rPr>
                        <a:t>(0.48-.82)</a:t>
                      </a:r>
                      <a:endParaRPr lang="en-US" sz="2400" b="0" i="0" u="none" strike="noStrike">
                        <a:effectLst/>
                        <a:latin typeface="Arial" panose="020B0604020202020204" pitchFamily="34" charset="0"/>
                      </a:endParaRPr>
                    </a:p>
                  </a:txBody>
                  <a:tcPr marL="88539" marR="88539" marT="12298" marB="0" anchor="ctr">
                    <a:lnL>
                      <a:noFill/>
                    </a:lnL>
                    <a:lnR>
                      <a:noFill/>
                    </a:lnR>
                    <a:lnT>
                      <a:noFill/>
                    </a:lnT>
                    <a:lnB>
                      <a:noFill/>
                    </a:lnB>
                    <a:noFill/>
                  </a:tcPr>
                </a:tc>
                <a:tc>
                  <a:txBody>
                    <a:bodyPr/>
                    <a:lstStyle/>
                    <a:p>
                      <a:pPr marL="0" marR="0" algn="ctr" fontAlgn="ctr"/>
                      <a:r>
                        <a:rPr lang="en-US" sz="1200" b="0" i="0" u="none" strike="noStrike" kern="100">
                          <a:effectLst/>
                          <a:latin typeface="Sagona Book" panose="02020503050505020204" pitchFamily="18" charset="0"/>
                          <a:ea typeface="Aptos" panose="020B0004020202020204" pitchFamily="34" charset="0"/>
                          <a:cs typeface="Times New Roman" panose="02020603050405020304" pitchFamily="18" charset="0"/>
                        </a:rPr>
                        <a:t>95</a:t>
                      </a:r>
                      <a:endParaRPr lang="en-US" sz="2400" b="0" i="0" u="none" strike="noStrike">
                        <a:effectLst/>
                        <a:latin typeface="Arial" panose="020B0604020202020204" pitchFamily="34" charset="0"/>
                      </a:endParaRPr>
                    </a:p>
                    <a:p>
                      <a:pPr marL="0" marR="0" algn="ctr" fontAlgn="ctr"/>
                      <a:r>
                        <a:rPr lang="en-US" sz="1200" b="0" i="0" u="none" strike="noStrike" kern="100">
                          <a:effectLst/>
                          <a:latin typeface="Sagona Book" panose="02020503050505020204" pitchFamily="18" charset="0"/>
                          <a:ea typeface="Aptos" panose="020B0004020202020204" pitchFamily="34" charset="0"/>
                          <a:cs typeface="Times New Roman" panose="02020603050405020304" pitchFamily="18" charset="0"/>
                        </a:rPr>
                        <a:t>(2)</a:t>
                      </a:r>
                      <a:endParaRPr lang="en-US" sz="2400" b="0" i="0" u="none" strike="noStrike">
                        <a:effectLst/>
                        <a:latin typeface="Arial" panose="020B0604020202020204" pitchFamily="34" charset="0"/>
                      </a:endParaRPr>
                    </a:p>
                  </a:txBody>
                  <a:tcPr marL="88539" marR="88539" marT="12298" marB="0" anchor="ctr">
                    <a:lnL>
                      <a:noFill/>
                    </a:lnL>
                    <a:lnR>
                      <a:noFill/>
                    </a:lnR>
                    <a:lnT>
                      <a:noFill/>
                    </a:lnT>
                    <a:lnB>
                      <a:noFill/>
                    </a:lnB>
                    <a:noFill/>
                  </a:tcPr>
                </a:tc>
                <a:tc>
                  <a:txBody>
                    <a:bodyPr/>
                    <a:lstStyle/>
                    <a:p>
                      <a:pPr marL="0" marR="0" algn="ctr" fontAlgn="ctr"/>
                      <a:r>
                        <a:rPr lang="en-US" sz="1200" b="1" i="0" u="none" strike="noStrike" kern="100">
                          <a:effectLst/>
                          <a:latin typeface="Sagona Book" panose="02020503050505020204" pitchFamily="18" charset="0"/>
                          <a:ea typeface="Aptos" panose="020B0004020202020204" pitchFamily="34" charset="0"/>
                          <a:cs typeface="Times New Roman" panose="02020603050405020304" pitchFamily="18" charset="0"/>
                        </a:rPr>
                        <a:t>0.34</a:t>
                      </a:r>
                      <a:endParaRPr lang="en-US" sz="2400" b="0" i="0" u="none" strike="noStrike">
                        <a:effectLst/>
                        <a:latin typeface="Arial" panose="020B0604020202020204" pitchFamily="34" charset="0"/>
                      </a:endParaRPr>
                    </a:p>
                    <a:p>
                      <a:pPr marL="0" marR="0" algn="ctr" fontAlgn="ctr"/>
                      <a:r>
                        <a:rPr lang="en-US" sz="1200" b="1" i="0" u="none" strike="noStrike" kern="100">
                          <a:effectLst/>
                          <a:latin typeface="Sagona Book" panose="02020503050505020204" pitchFamily="18" charset="0"/>
                          <a:ea typeface="Aptos" panose="020B0004020202020204" pitchFamily="34" charset="0"/>
                          <a:cs typeface="Times New Roman" panose="02020603050405020304" pitchFamily="18" charset="0"/>
                        </a:rPr>
                        <a:t>(0.27-0.44)</a:t>
                      </a:r>
                      <a:endParaRPr lang="en-US" sz="2400" b="0" i="0" u="none" strike="noStrike">
                        <a:effectLst/>
                        <a:latin typeface="Arial" panose="020B0604020202020204" pitchFamily="34" charset="0"/>
                      </a:endParaRPr>
                    </a:p>
                  </a:txBody>
                  <a:tcPr marL="88539" marR="88539" marT="12298" marB="0" anchor="ctr">
                    <a:lnL>
                      <a:noFill/>
                    </a:lnL>
                    <a:lnR>
                      <a:noFill/>
                    </a:lnR>
                    <a:lnT>
                      <a:noFill/>
                    </a:lnT>
                    <a:lnB>
                      <a:noFill/>
                    </a:lnB>
                    <a:noFill/>
                  </a:tcPr>
                </a:tc>
                <a:tc>
                  <a:txBody>
                    <a:bodyPr/>
                    <a:lstStyle/>
                    <a:p>
                      <a:pPr marL="0" marR="0" algn="ctr" fontAlgn="ctr"/>
                      <a:r>
                        <a:rPr lang="en-US" sz="1200" b="1" i="0" u="none" strike="noStrike" kern="100" dirty="0">
                          <a:effectLst/>
                          <a:latin typeface="Sagona Book" panose="02020503050505020204" pitchFamily="18" charset="0"/>
                          <a:ea typeface="Aptos" panose="020B0004020202020204" pitchFamily="34" charset="0"/>
                          <a:cs typeface="Times New Roman" panose="02020603050405020304" pitchFamily="18" charset="0"/>
                        </a:rPr>
                        <a:t>0.32</a:t>
                      </a:r>
                      <a:endParaRPr lang="en-US" sz="2400" b="0" i="0" u="none" strike="noStrike" dirty="0">
                        <a:effectLst/>
                        <a:latin typeface="Arial" panose="020B0604020202020204" pitchFamily="34" charset="0"/>
                      </a:endParaRPr>
                    </a:p>
                    <a:p>
                      <a:pPr marL="0" marR="0" algn="ctr" fontAlgn="ctr"/>
                      <a:r>
                        <a:rPr lang="en-US" sz="1200" b="1" i="0" u="none" strike="noStrike" kern="100" dirty="0">
                          <a:effectLst/>
                          <a:latin typeface="Sagona Book" panose="02020503050505020204" pitchFamily="18" charset="0"/>
                          <a:ea typeface="Aptos" panose="020B0004020202020204" pitchFamily="34" charset="0"/>
                          <a:cs typeface="Times New Roman" panose="02020603050405020304" pitchFamily="18" charset="0"/>
                        </a:rPr>
                        <a:t>(0.25-0.42)</a:t>
                      </a:r>
                      <a:endParaRPr lang="en-US" sz="2400" b="0" i="0" u="none" strike="noStrike" dirty="0">
                        <a:effectLst/>
                        <a:latin typeface="Arial" panose="020B0604020202020204" pitchFamily="34" charset="0"/>
                      </a:endParaRPr>
                    </a:p>
                  </a:txBody>
                  <a:tcPr marL="88539" marR="88539" marT="12298" marB="0" anchor="ctr">
                    <a:lnL>
                      <a:noFill/>
                    </a:lnL>
                    <a:lnR>
                      <a:noFill/>
                    </a:lnR>
                    <a:lnT>
                      <a:noFill/>
                    </a:lnT>
                    <a:lnB>
                      <a:noFill/>
                    </a:lnB>
                    <a:noFill/>
                  </a:tcPr>
                </a:tc>
                <a:extLst>
                  <a:ext uri="{0D108BD9-81ED-4DB2-BD59-A6C34878D82A}">
                    <a16:rowId xmlns:a16="http://schemas.microsoft.com/office/drawing/2014/main" val="3978318876"/>
                  </a:ext>
                </a:extLst>
              </a:tr>
            </a:tbl>
          </a:graphicData>
        </a:graphic>
      </p:graphicFrame>
      <p:sp>
        <p:nvSpPr>
          <p:cNvPr id="7" name="Frame 6">
            <a:extLst>
              <a:ext uri="{FF2B5EF4-FFF2-40B4-BE49-F238E27FC236}">
                <a16:creationId xmlns:a16="http://schemas.microsoft.com/office/drawing/2014/main" id="{54D4620F-179E-06D8-8252-E56D8EFE2421}"/>
              </a:ext>
            </a:extLst>
          </p:cNvPr>
          <p:cNvSpPr/>
          <p:nvPr/>
        </p:nvSpPr>
        <p:spPr>
          <a:xfrm>
            <a:off x="1744393" y="2961248"/>
            <a:ext cx="745588" cy="1346983"/>
          </a:xfrm>
          <a:prstGeom prst="fram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aphicFrame>
        <p:nvGraphicFramePr>
          <p:cNvPr id="8" name="Table 7">
            <a:extLst>
              <a:ext uri="{FF2B5EF4-FFF2-40B4-BE49-F238E27FC236}">
                <a16:creationId xmlns:a16="http://schemas.microsoft.com/office/drawing/2014/main" id="{A4EF7E77-AFB2-B971-8E6C-F2D9BD3F6BAB}"/>
              </a:ext>
            </a:extLst>
          </p:cNvPr>
          <p:cNvGraphicFramePr>
            <a:graphicFrameLocks noGrp="1"/>
          </p:cNvGraphicFramePr>
          <p:nvPr>
            <p:extLst>
              <p:ext uri="{D42A27DB-BD31-4B8C-83A1-F6EECF244321}">
                <p14:modId xmlns:p14="http://schemas.microsoft.com/office/powerpoint/2010/main" val="762468872"/>
              </p:ext>
            </p:extLst>
          </p:nvPr>
        </p:nvGraphicFramePr>
        <p:xfrm>
          <a:off x="813575" y="5034154"/>
          <a:ext cx="11031420" cy="1049020"/>
        </p:xfrm>
        <a:graphic>
          <a:graphicData uri="http://schemas.openxmlformats.org/drawingml/2006/table">
            <a:tbl>
              <a:tblPr firstRow="1" firstCol="1" bandRow="1">
                <a:tableStyleId>{5C22544A-7EE6-4342-B048-85BDC9FD1C3A}</a:tableStyleId>
              </a:tblPr>
              <a:tblGrid>
                <a:gridCol w="908075">
                  <a:extLst>
                    <a:ext uri="{9D8B030D-6E8A-4147-A177-3AD203B41FA5}">
                      <a16:colId xmlns:a16="http://schemas.microsoft.com/office/drawing/2014/main" val="2563547584"/>
                    </a:ext>
                  </a:extLst>
                </a:gridCol>
                <a:gridCol w="1177133">
                  <a:extLst>
                    <a:ext uri="{9D8B030D-6E8A-4147-A177-3AD203B41FA5}">
                      <a16:colId xmlns:a16="http://schemas.microsoft.com/office/drawing/2014/main" val="2576591420"/>
                    </a:ext>
                  </a:extLst>
                </a:gridCol>
                <a:gridCol w="1328480">
                  <a:extLst>
                    <a:ext uri="{9D8B030D-6E8A-4147-A177-3AD203B41FA5}">
                      <a16:colId xmlns:a16="http://schemas.microsoft.com/office/drawing/2014/main" val="598315260"/>
                    </a:ext>
                  </a:extLst>
                </a:gridCol>
                <a:gridCol w="1210766">
                  <a:extLst>
                    <a:ext uri="{9D8B030D-6E8A-4147-A177-3AD203B41FA5}">
                      <a16:colId xmlns:a16="http://schemas.microsoft.com/office/drawing/2014/main" val="2319884850"/>
                    </a:ext>
                  </a:extLst>
                </a:gridCol>
                <a:gridCol w="1429376">
                  <a:extLst>
                    <a:ext uri="{9D8B030D-6E8A-4147-A177-3AD203B41FA5}">
                      <a16:colId xmlns:a16="http://schemas.microsoft.com/office/drawing/2014/main" val="3394649556"/>
                    </a:ext>
                  </a:extLst>
                </a:gridCol>
                <a:gridCol w="1193950">
                  <a:extLst>
                    <a:ext uri="{9D8B030D-6E8A-4147-A177-3AD203B41FA5}">
                      <a16:colId xmlns:a16="http://schemas.microsoft.com/office/drawing/2014/main" val="954025786"/>
                    </a:ext>
                  </a:extLst>
                </a:gridCol>
                <a:gridCol w="1294846">
                  <a:extLst>
                    <a:ext uri="{9D8B030D-6E8A-4147-A177-3AD203B41FA5}">
                      <a16:colId xmlns:a16="http://schemas.microsoft.com/office/drawing/2014/main" val="2583791691"/>
                    </a:ext>
                  </a:extLst>
                </a:gridCol>
                <a:gridCol w="1244397">
                  <a:extLst>
                    <a:ext uri="{9D8B030D-6E8A-4147-A177-3AD203B41FA5}">
                      <a16:colId xmlns:a16="http://schemas.microsoft.com/office/drawing/2014/main" val="1301286777"/>
                    </a:ext>
                  </a:extLst>
                </a:gridCol>
                <a:gridCol w="1244397">
                  <a:extLst>
                    <a:ext uri="{9D8B030D-6E8A-4147-A177-3AD203B41FA5}">
                      <a16:colId xmlns:a16="http://schemas.microsoft.com/office/drawing/2014/main" val="1898753969"/>
                    </a:ext>
                  </a:extLst>
                </a:gridCol>
              </a:tblGrid>
              <a:tr h="589915">
                <a:tc>
                  <a:txBody>
                    <a:bodyPr/>
                    <a:lstStyle/>
                    <a:p>
                      <a:endParaRPr lang="en-US" sz="1200" kern="100" dirty="0">
                        <a:solidFill>
                          <a:schemeClr val="tx1"/>
                        </a:solidFill>
                        <a:effectLst/>
                        <a:latin typeface="+mn-lt"/>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algn="ctr"/>
                      <a:r>
                        <a:rPr lang="en-US" sz="1200" kern="100" cap="all" dirty="0">
                          <a:solidFill>
                            <a:schemeClr val="tx1"/>
                          </a:solidFill>
                          <a:effectLst/>
                          <a:latin typeface="+mn-lt"/>
                        </a:rPr>
                        <a:t>CBCL Score </a:t>
                      </a:r>
                      <a:endParaRPr lang="en-US" sz="1200" kern="100" dirty="0">
                        <a:solidFill>
                          <a:schemeClr val="tx1"/>
                        </a:solidFill>
                        <a:effectLst/>
                        <a:latin typeface="+mn-lt"/>
                      </a:endParaRPr>
                    </a:p>
                    <a:p>
                      <a:pPr marL="0" marR="0" algn="ctr"/>
                      <a:r>
                        <a:rPr lang="en-US" sz="1200" kern="100" cap="all" dirty="0">
                          <a:solidFill>
                            <a:schemeClr val="tx1"/>
                          </a:solidFill>
                          <a:effectLst/>
                          <a:latin typeface="+mn-lt"/>
                        </a:rPr>
                        <a:t>Baseline</a:t>
                      </a:r>
                      <a:endParaRPr lang="en-US" sz="1200" kern="100" dirty="0">
                        <a:solidFill>
                          <a:schemeClr val="tx1"/>
                        </a:solidFill>
                        <a:effectLst/>
                        <a:latin typeface="+mn-lt"/>
                      </a:endParaRPr>
                    </a:p>
                    <a:p>
                      <a:pPr marL="0" marR="0" algn="ctr"/>
                      <a:r>
                        <a:rPr lang="en-US" sz="1200" kern="100" cap="all" dirty="0">
                          <a:solidFill>
                            <a:schemeClr val="tx1"/>
                          </a:solidFill>
                          <a:effectLst/>
                          <a:latin typeface="+mn-lt"/>
                        </a:rPr>
                        <a:t> Mean (SD)</a:t>
                      </a:r>
                      <a:endParaRPr lang="en-US" sz="1200" kern="100" dirty="0">
                        <a:solidFill>
                          <a:schemeClr val="tx1"/>
                        </a:solidFill>
                        <a:effectLst/>
                        <a:latin typeface="+mn-lt"/>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marL="0" marR="0" algn="ctr"/>
                      <a:r>
                        <a:rPr lang="en-US" sz="1200" kern="100" cap="all" dirty="0">
                          <a:solidFill>
                            <a:schemeClr val="tx1"/>
                          </a:solidFill>
                          <a:effectLst/>
                          <a:latin typeface="+mn-lt"/>
                        </a:rPr>
                        <a:t>95% CI</a:t>
                      </a:r>
                      <a:endParaRPr lang="en-US" sz="1200" kern="100" dirty="0">
                        <a:solidFill>
                          <a:schemeClr val="tx1"/>
                        </a:solidFill>
                        <a:effectLst/>
                        <a:latin typeface="+mn-lt"/>
                        <a:ea typeface="Aptos" panose="020B000402020202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noFill/>
                  </a:tcPr>
                </a:tc>
                <a:tc>
                  <a:txBody>
                    <a:bodyPr/>
                    <a:lstStyle/>
                    <a:p>
                      <a:pPr marL="0" marR="0" algn="ctr"/>
                      <a:r>
                        <a:rPr lang="en-US" sz="1200" kern="100" cap="all" dirty="0">
                          <a:solidFill>
                            <a:schemeClr val="tx1"/>
                          </a:solidFill>
                          <a:effectLst/>
                          <a:latin typeface="+mn-lt"/>
                        </a:rPr>
                        <a:t>CBCL Score </a:t>
                      </a:r>
                      <a:endParaRPr lang="en-US" sz="1200" kern="100" dirty="0">
                        <a:solidFill>
                          <a:schemeClr val="tx1"/>
                        </a:solidFill>
                        <a:effectLst/>
                        <a:latin typeface="+mn-lt"/>
                      </a:endParaRPr>
                    </a:p>
                    <a:p>
                      <a:pPr marL="0" marR="0" algn="ctr"/>
                      <a:r>
                        <a:rPr lang="en-US" sz="1200" kern="100" cap="all" dirty="0">
                          <a:solidFill>
                            <a:schemeClr val="tx1"/>
                          </a:solidFill>
                          <a:effectLst/>
                          <a:latin typeface="+mn-lt"/>
                        </a:rPr>
                        <a:t>Year 1 </a:t>
                      </a:r>
                    </a:p>
                    <a:p>
                      <a:pPr marL="0" marR="0" algn="ctr"/>
                      <a:r>
                        <a:rPr lang="en-US" sz="1200" kern="100" cap="all" dirty="0">
                          <a:solidFill>
                            <a:schemeClr val="tx1"/>
                          </a:solidFill>
                          <a:effectLst/>
                          <a:latin typeface="+mn-lt"/>
                        </a:rPr>
                        <a:t>Mean (SD)</a:t>
                      </a:r>
                      <a:endParaRPr lang="en-US" sz="1200" kern="100" dirty="0">
                        <a:solidFill>
                          <a:schemeClr val="tx1"/>
                        </a:solidFill>
                        <a:effectLst/>
                        <a:latin typeface="+mn-lt"/>
                        <a:ea typeface="Aptos" panose="020B000402020202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noFill/>
                  </a:tcPr>
                </a:tc>
                <a:tc>
                  <a:txBody>
                    <a:bodyPr/>
                    <a:lstStyle/>
                    <a:p>
                      <a:pPr marL="0" marR="0" algn="ctr"/>
                      <a:r>
                        <a:rPr lang="en-US" sz="1200" kern="100" cap="all" dirty="0">
                          <a:solidFill>
                            <a:schemeClr val="tx1"/>
                          </a:solidFill>
                          <a:effectLst/>
                          <a:latin typeface="+mn-lt"/>
                        </a:rPr>
                        <a:t>95% CI</a:t>
                      </a:r>
                      <a:endParaRPr lang="en-US" sz="1200" kern="100" dirty="0">
                        <a:solidFill>
                          <a:schemeClr val="tx1"/>
                        </a:solidFill>
                        <a:effectLst/>
                        <a:latin typeface="+mn-lt"/>
                        <a:ea typeface="Aptos" panose="020B000402020202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noFill/>
                  </a:tcPr>
                </a:tc>
                <a:tc>
                  <a:txBody>
                    <a:bodyPr/>
                    <a:lstStyle/>
                    <a:p>
                      <a:pPr marL="0" marR="0" algn="ctr"/>
                      <a:r>
                        <a:rPr lang="en-US" sz="1200" kern="100" cap="all" dirty="0">
                          <a:solidFill>
                            <a:schemeClr val="tx1"/>
                          </a:solidFill>
                          <a:effectLst/>
                          <a:latin typeface="+mn-lt"/>
                        </a:rPr>
                        <a:t>CBCL Score </a:t>
                      </a:r>
                      <a:endParaRPr lang="en-US" sz="1200" kern="100" dirty="0">
                        <a:solidFill>
                          <a:schemeClr val="tx1"/>
                        </a:solidFill>
                        <a:effectLst/>
                        <a:latin typeface="+mn-lt"/>
                      </a:endParaRPr>
                    </a:p>
                    <a:p>
                      <a:pPr marL="0" marR="0" algn="ctr"/>
                      <a:r>
                        <a:rPr lang="en-US" sz="1200" kern="100" cap="all" dirty="0">
                          <a:solidFill>
                            <a:schemeClr val="tx1"/>
                          </a:solidFill>
                          <a:effectLst/>
                          <a:latin typeface="+mn-lt"/>
                        </a:rPr>
                        <a:t>Year 2 Mean (SD)</a:t>
                      </a:r>
                      <a:endParaRPr lang="en-US" sz="1200" kern="100" dirty="0">
                        <a:solidFill>
                          <a:schemeClr val="tx1"/>
                        </a:solidFill>
                        <a:effectLst/>
                        <a:latin typeface="+mn-lt"/>
                        <a:ea typeface="Aptos" panose="020B000402020202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noFill/>
                  </a:tcPr>
                </a:tc>
                <a:tc>
                  <a:txBody>
                    <a:bodyPr/>
                    <a:lstStyle/>
                    <a:p>
                      <a:pPr marL="0" marR="0" algn="ctr"/>
                      <a:r>
                        <a:rPr lang="en-US" sz="1200" kern="100" cap="all" dirty="0">
                          <a:solidFill>
                            <a:schemeClr val="tx1"/>
                          </a:solidFill>
                          <a:effectLst/>
                          <a:latin typeface="+mn-lt"/>
                        </a:rPr>
                        <a:t>95% CI</a:t>
                      </a:r>
                      <a:endParaRPr lang="en-US" sz="1200" kern="100" dirty="0">
                        <a:solidFill>
                          <a:schemeClr val="tx1"/>
                        </a:solidFill>
                        <a:effectLst/>
                        <a:latin typeface="+mn-lt"/>
                        <a:ea typeface="Aptos" panose="020B000402020202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noFill/>
                  </a:tcPr>
                </a:tc>
                <a:tc>
                  <a:txBody>
                    <a:bodyPr/>
                    <a:lstStyle/>
                    <a:p>
                      <a:pPr marL="0" marR="0" algn="ctr"/>
                      <a:r>
                        <a:rPr lang="en-US" sz="1200" kern="100" cap="all" dirty="0">
                          <a:solidFill>
                            <a:schemeClr val="tx1"/>
                          </a:solidFill>
                          <a:effectLst/>
                          <a:latin typeface="+mn-lt"/>
                        </a:rPr>
                        <a:t>CBCL Score </a:t>
                      </a:r>
                      <a:endParaRPr lang="en-US" sz="1200" kern="100" dirty="0">
                        <a:solidFill>
                          <a:schemeClr val="tx1"/>
                        </a:solidFill>
                        <a:effectLst/>
                        <a:latin typeface="+mn-lt"/>
                      </a:endParaRPr>
                    </a:p>
                    <a:p>
                      <a:pPr marL="0" marR="0" algn="ctr"/>
                      <a:r>
                        <a:rPr lang="en-US" sz="1200" kern="100" cap="all" dirty="0">
                          <a:solidFill>
                            <a:schemeClr val="tx1"/>
                          </a:solidFill>
                          <a:effectLst/>
                          <a:latin typeface="+mn-lt"/>
                        </a:rPr>
                        <a:t>Year 3 </a:t>
                      </a:r>
                    </a:p>
                    <a:p>
                      <a:pPr marL="0" marR="0" algn="ctr"/>
                      <a:r>
                        <a:rPr lang="en-US" sz="1200" kern="100" cap="all" dirty="0">
                          <a:solidFill>
                            <a:schemeClr val="tx1"/>
                          </a:solidFill>
                          <a:effectLst/>
                          <a:latin typeface="+mn-lt"/>
                        </a:rPr>
                        <a:t>Mean (SD)</a:t>
                      </a:r>
                      <a:endParaRPr lang="en-US" sz="1200" kern="100" dirty="0">
                        <a:solidFill>
                          <a:schemeClr val="tx1"/>
                        </a:solidFill>
                        <a:effectLst/>
                        <a:latin typeface="+mn-lt"/>
                        <a:ea typeface="Aptos" panose="020B000402020202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noFill/>
                  </a:tcPr>
                </a:tc>
                <a:tc>
                  <a:txBody>
                    <a:bodyPr/>
                    <a:lstStyle/>
                    <a:p>
                      <a:pPr marL="0" marR="0" algn="ctr"/>
                      <a:r>
                        <a:rPr lang="en-US" sz="1200" kern="100" cap="all" dirty="0">
                          <a:solidFill>
                            <a:schemeClr val="tx1"/>
                          </a:solidFill>
                          <a:effectLst/>
                          <a:latin typeface="+mn-lt"/>
                        </a:rPr>
                        <a:t>95% CI</a:t>
                      </a:r>
                      <a:endParaRPr lang="en-US" sz="1200" kern="100" dirty="0">
                        <a:solidFill>
                          <a:schemeClr val="tx1"/>
                        </a:solidFill>
                        <a:effectLst/>
                        <a:latin typeface="+mn-lt"/>
                        <a:ea typeface="Aptos" panose="020B000402020202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62112662"/>
                  </a:ext>
                </a:extLst>
              </a:tr>
              <a:tr h="262255">
                <a:tc>
                  <a:txBody>
                    <a:bodyPr/>
                    <a:lstStyle/>
                    <a:p>
                      <a:pPr marL="0" marR="0"/>
                      <a:r>
                        <a:rPr lang="en-US" sz="1200" kern="100" cap="all" dirty="0">
                          <a:solidFill>
                            <a:schemeClr val="tx1"/>
                          </a:solidFill>
                          <a:effectLst/>
                          <a:latin typeface="+mn-lt"/>
                        </a:rPr>
                        <a:t>  Male</a:t>
                      </a:r>
                      <a:endParaRPr lang="en-US" sz="1200" kern="100" dirty="0">
                        <a:solidFill>
                          <a:schemeClr val="tx1"/>
                        </a:solidFill>
                        <a:effectLst/>
                        <a:latin typeface="+mn-lt"/>
                        <a:ea typeface="Aptos" panose="020B000402020202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marL="0" marR="0" algn="ctr"/>
                      <a:r>
                        <a:rPr lang="en-US" sz="1200" kern="100" dirty="0">
                          <a:solidFill>
                            <a:schemeClr val="tx1"/>
                          </a:solidFill>
                          <a:effectLst/>
                          <a:latin typeface="+mn-lt"/>
                        </a:rPr>
                        <a:t>53.66 (6.02)</a:t>
                      </a:r>
                      <a:endParaRPr lang="en-US" sz="1200" kern="100" dirty="0">
                        <a:solidFill>
                          <a:schemeClr val="tx1"/>
                        </a:solidFill>
                        <a:effectLst/>
                        <a:latin typeface="+mn-lt"/>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marL="0" marR="0" algn="ctr"/>
                      <a:r>
                        <a:rPr lang="en-US" sz="1200" kern="100" dirty="0">
                          <a:solidFill>
                            <a:schemeClr val="tx1"/>
                          </a:solidFill>
                          <a:effectLst/>
                          <a:latin typeface="+mn-lt"/>
                        </a:rPr>
                        <a:t>ref</a:t>
                      </a:r>
                      <a:endParaRPr lang="en-US" sz="1200" kern="100" dirty="0">
                        <a:solidFill>
                          <a:schemeClr val="tx1"/>
                        </a:solidFill>
                        <a:effectLst/>
                        <a:latin typeface="+mn-lt"/>
                        <a:ea typeface="Aptos" panose="020B000402020202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noFill/>
                  </a:tcPr>
                </a:tc>
                <a:tc>
                  <a:txBody>
                    <a:bodyPr/>
                    <a:lstStyle/>
                    <a:p>
                      <a:pPr marL="0" marR="0" algn="ctr"/>
                      <a:r>
                        <a:rPr lang="en-US" sz="1200" kern="100" dirty="0">
                          <a:solidFill>
                            <a:schemeClr val="tx1"/>
                          </a:solidFill>
                          <a:effectLst/>
                          <a:latin typeface="+mn-lt"/>
                        </a:rPr>
                        <a:t>53.35 (5.77)</a:t>
                      </a:r>
                      <a:endParaRPr lang="en-US" sz="1200" kern="100" dirty="0">
                        <a:solidFill>
                          <a:schemeClr val="tx1"/>
                        </a:solidFill>
                        <a:effectLst/>
                        <a:latin typeface="+mn-lt"/>
                        <a:ea typeface="Aptos" panose="020B000402020202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noFill/>
                  </a:tcPr>
                </a:tc>
                <a:tc>
                  <a:txBody>
                    <a:bodyPr/>
                    <a:lstStyle/>
                    <a:p>
                      <a:pPr marL="0" marR="0" algn="ctr"/>
                      <a:r>
                        <a:rPr lang="en-US" sz="1200" kern="100">
                          <a:solidFill>
                            <a:schemeClr val="tx1"/>
                          </a:solidFill>
                          <a:effectLst/>
                          <a:latin typeface="+mn-lt"/>
                        </a:rPr>
                        <a:t>ref</a:t>
                      </a:r>
                      <a:endParaRPr lang="en-US" sz="1200" kern="100">
                        <a:solidFill>
                          <a:schemeClr val="tx1"/>
                        </a:solidFill>
                        <a:effectLst/>
                        <a:latin typeface="+mn-lt"/>
                        <a:ea typeface="Aptos" panose="020B000402020202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noFill/>
                  </a:tcPr>
                </a:tc>
                <a:tc>
                  <a:txBody>
                    <a:bodyPr/>
                    <a:lstStyle/>
                    <a:p>
                      <a:pPr marL="0" marR="0" algn="ctr"/>
                      <a:r>
                        <a:rPr lang="en-US" sz="1200" kern="100" dirty="0">
                          <a:solidFill>
                            <a:schemeClr val="tx1"/>
                          </a:solidFill>
                          <a:effectLst/>
                          <a:latin typeface="+mn-lt"/>
                        </a:rPr>
                        <a:t>53.32 (5.53)</a:t>
                      </a:r>
                      <a:endParaRPr lang="en-US" sz="1200" kern="100" dirty="0">
                        <a:solidFill>
                          <a:schemeClr val="tx1"/>
                        </a:solidFill>
                        <a:effectLst/>
                        <a:latin typeface="+mn-lt"/>
                        <a:ea typeface="Aptos" panose="020B000402020202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noFill/>
                  </a:tcPr>
                </a:tc>
                <a:tc>
                  <a:txBody>
                    <a:bodyPr/>
                    <a:lstStyle/>
                    <a:p>
                      <a:pPr marL="0" marR="0" algn="ctr"/>
                      <a:r>
                        <a:rPr lang="en-US" sz="1200" kern="100" dirty="0">
                          <a:solidFill>
                            <a:schemeClr val="tx1"/>
                          </a:solidFill>
                          <a:effectLst/>
                          <a:latin typeface="+mn-lt"/>
                        </a:rPr>
                        <a:t>ref</a:t>
                      </a:r>
                      <a:endParaRPr lang="en-US" sz="1200" kern="100" dirty="0">
                        <a:solidFill>
                          <a:schemeClr val="tx1"/>
                        </a:solidFill>
                        <a:effectLst/>
                        <a:latin typeface="+mn-lt"/>
                        <a:ea typeface="Aptos" panose="020B000402020202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noFill/>
                  </a:tcPr>
                </a:tc>
                <a:tc>
                  <a:txBody>
                    <a:bodyPr/>
                    <a:lstStyle/>
                    <a:p>
                      <a:pPr marL="0" marR="0" algn="ctr"/>
                      <a:r>
                        <a:rPr lang="en-US" sz="1200" kern="100" dirty="0">
                          <a:solidFill>
                            <a:schemeClr val="tx1"/>
                          </a:solidFill>
                          <a:effectLst/>
                          <a:latin typeface="+mn-lt"/>
                        </a:rPr>
                        <a:t>53.49 (5.56)</a:t>
                      </a:r>
                      <a:endParaRPr lang="en-US" sz="1200" kern="100" dirty="0">
                        <a:solidFill>
                          <a:schemeClr val="tx1"/>
                        </a:solidFill>
                        <a:effectLst/>
                        <a:latin typeface="+mn-lt"/>
                        <a:ea typeface="Aptos" panose="020B000402020202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noFill/>
                  </a:tcPr>
                </a:tc>
                <a:tc>
                  <a:txBody>
                    <a:bodyPr/>
                    <a:lstStyle/>
                    <a:p>
                      <a:pPr marL="0" marR="0" algn="ctr"/>
                      <a:r>
                        <a:rPr lang="en-US" sz="1200" kern="100" dirty="0">
                          <a:solidFill>
                            <a:schemeClr val="tx1"/>
                          </a:solidFill>
                          <a:effectLst/>
                          <a:latin typeface="+mn-lt"/>
                        </a:rPr>
                        <a:t>ref</a:t>
                      </a:r>
                      <a:endParaRPr lang="en-US" sz="1200" kern="100" dirty="0">
                        <a:solidFill>
                          <a:schemeClr val="tx1"/>
                        </a:solidFill>
                        <a:effectLst/>
                        <a:latin typeface="+mn-lt"/>
                        <a:ea typeface="Aptos" panose="020B000402020202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185385950"/>
                  </a:ext>
                </a:extLst>
              </a:tr>
              <a:tr h="196850">
                <a:tc>
                  <a:txBody>
                    <a:bodyPr/>
                    <a:lstStyle/>
                    <a:p>
                      <a:pPr marL="0" marR="0"/>
                      <a:r>
                        <a:rPr lang="en-US" sz="1200" kern="100" cap="all" dirty="0">
                          <a:solidFill>
                            <a:schemeClr val="tx1"/>
                          </a:solidFill>
                          <a:effectLst/>
                          <a:latin typeface="+mn-lt"/>
                        </a:rPr>
                        <a:t>  Female</a:t>
                      </a:r>
                      <a:endParaRPr lang="en-US" sz="1200" kern="100" dirty="0">
                        <a:solidFill>
                          <a:schemeClr val="tx1"/>
                        </a:solidFill>
                        <a:effectLst/>
                        <a:latin typeface="+mn-lt"/>
                        <a:ea typeface="Aptos" panose="020B000402020202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noFill/>
                  </a:tcPr>
                </a:tc>
                <a:tc>
                  <a:txBody>
                    <a:bodyPr/>
                    <a:lstStyle/>
                    <a:p>
                      <a:pPr marL="0" marR="0" algn="ctr"/>
                      <a:r>
                        <a:rPr lang="en-US" sz="1200" kern="100" dirty="0">
                          <a:solidFill>
                            <a:schemeClr val="tx1"/>
                          </a:solidFill>
                          <a:effectLst/>
                          <a:latin typeface="+mn-lt"/>
                        </a:rPr>
                        <a:t>52.76 (5.14)</a:t>
                      </a:r>
                      <a:endParaRPr lang="en-US" sz="1200" kern="100" dirty="0">
                        <a:solidFill>
                          <a:schemeClr val="tx1"/>
                        </a:solidFill>
                        <a:effectLst/>
                        <a:latin typeface="+mn-lt"/>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noFill/>
                  </a:tcPr>
                </a:tc>
                <a:tc>
                  <a:txBody>
                    <a:bodyPr/>
                    <a:lstStyle/>
                    <a:p>
                      <a:pPr marL="0" marR="0" algn="ctr"/>
                      <a:r>
                        <a:rPr lang="en-US" sz="1200" b="1" kern="100" dirty="0">
                          <a:solidFill>
                            <a:schemeClr val="tx1"/>
                          </a:solidFill>
                          <a:effectLst/>
                          <a:latin typeface="+mn-lt"/>
                        </a:rPr>
                        <a:t>[-1.11, -0.71]</a:t>
                      </a:r>
                      <a:endParaRPr lang="en-US" sz="1200" b="1" kern="100" dirty="0">
                        <a:solidFill>
                          <a:schemeClr val="tx1"/>
                        </a:solidFill>
                        <a:effectLst/>
                        <a:latin typeface="+mn-lt"/>
                        <a:ea typeface="Aptos" panose="020B0004020202020204" pitchFamily="34" charset="0"/>
                        <a:cs typeface="Times New Roman" panose="02020603050405020304" pitchFamily="18" charset="0"/>
                      </a:endParaRPr>
                    </a:p>
                  </a:txBody>
                  <a:tcPr marL="68580" marR="68580" marT="0" marB="0" anchor="ctr">
                    <a:noFill/>
                  </a:tcPr>
                </a:tc>
                <a:tc>
                  <a:txBody>
                    <a:bodyPr/>
                    <a:lstStyle/>
                    <a:p>
                      <a:pPr marL="0" marR="0" algn="ctr"/>
                      <a:r>
                        <a:rPr lang="en-US" sz="1200" kern="100" dirty="0">
                          <a:solidFill>
                            <a:schemeClr val="tx1"/>
                          </a:solidFill>
                          <a:effectLst/>
                          <a:latin typeface="+mn-lt"/>
                        </a:rPr>
                        <a:t>52.59 (4.95)</a:t>
                      </a:r>
                      <a:endParaRPr lang="en-US" sz="1200" kern="100" dirty="0">
                        <a:solidFill>
                          <a:schemeClr val="tx1"/>
                        </a:solidFill>
                        <a:effectLst/>
                        <a:latin typeface="+mn-lt"/>
                        <a:ea typeface="Aptos" panose="020B0004020202020204" pitchFamily="34" charset="0"/>
                        <a:cs typeface="Times New Roman" panose="02020603050405020304" pitchFamily="18" charset="0"/>
                      </a:endParaRPr>
                    </a:p>
                  </a:txBody>
                  <a:tcPr marL="68580" marR="68580" marT="0" marB="0" anchor="ctr">
                    <a:noFill/>
                  </a:tcPr>
                </a:tc>
                <a:tc>
                  <a:txBody>
                    <a:bodyPr/>
                    <a:lstStyle/>
                    <a:p>
                      <a:pPr marL="0" marR="0" algn="ctr"/>
                      <a:r>
                        <a:rPr lang="en-US" sz="1200" b="1" kern="100" dirty="0">
                          <a:solidFill>
                            <a:schemeClr val="tx1"/>
                          </a:solidFill>
                          <a:effectLst/>
                          <a:latin typeface="+mn-lt"/>
                        </a:rPr>
                        <a:t>[-0.96, -0.55]</a:t>
                      </a:r>
                      <a:endParaRPr lang="en-US" sz="1200" b="1" kern="100" dirty="0">
                        <a:solidFill>
                          <a:schemeClr val="tx1"/>
                        </a:solidFill>
                        <a:effectLst/>
                        <a:latin typeface="+mn-lt"/>
                        <a:ea typeface="Aptos" panose="020B0004020202020204" pitchFamily="34" charset="0"/>
                        <a:cs typeface="Times New Roman" panose="02020603050405020304" pitchFamily="18" charset="0"/>
                      </a:endParaRPr>
                    </a:p>
                  </a:txBody>
                  <a:tcPr marL="68580" marR="68580" marT="0" marB="0" anchor="ctr">
                    <a:noFill/>
                  </a:tcPr>
                </a:tc>
                <a:tc>
                  <a:txBody>
                    <a:bodyPr/>
                    <a:lstStyle/>
                    <a:p>
                      <a:pPr marL="0" marR="0" algn="ctr"/>
                      <a:r>
                        <a:rPr lang="en-US" sz="1200" kern="100">
                          <a:solidFill>
                            <a:schemeClr val="tx1"/>
                          </a:solidFill>
                          <a:effectLst/>
                          <a:latin typeface="+mn-lt"/>
                        </a:rPr>
                        <a:t>52.88 (5.12)</a:t>
                      </a:r>
                      <a:endParaRPr lang="en-US" sz="1200" kern="100">
                        <a:solidFill>
                          <a:schemeClr val="tx1"/>
                        </a:solidFill>
                        <a:effectLst/>
                        <a:latin typeface="+mn-lt"/>
                        <a:ea typeface="Aptos" panose="020B0004020202020204" pitchFamily="34" charset="0"/>
                        <a:cs typeface="Times New Roman" panose="02020603050405020304" pitchFamily="18" charset="0"/>
                      </a:endParaRPr>
                    </a:p>
                  </a:txBody>
                  <a:tcPr marL="68580" marR="68580" marT="0" marB="0" anchor="ctr">
                    <a:noFill/>
                  </a:tcPr>
                </a:tc>
                <a:tc>
                  <a:txBody>
                    <a:bodyPr/>
                    <a:lstStyle/>
                    <a:p>
                      <a:pPr marL="0" marR="0" algn="ctr"/>
                      <a:r>
                        <a:rPr lang="en-US" sz="1200" b="1" kern="100" dirty="0">
                          <a:solidFill>
                            <a:schemeClr val="tx1"/>
                          </a:solidFill>
                          <a:effectLst/>
                          <a:latin typeface="+mn-lt"/>
                        </a:rPr>
                        <a:t>[-0.64,-0.23]</a:t>
                      </a:r>
                      <a:endParaRPr lang="en-US" sz="1200" b="1" kern="100" dirty="0">
                        <a:solidFill>
                          <a:schemeClr val="tx1"/>
                        </a:solidFill>
                        <a:effectLst/>
                        <a:latin typeface="+mn-lt"/>
                        <a:ea typeface="Aptos" panose="020B0004020202020204" pitchFamily="34" charset="0"/>
                        <a:cs typeface="Times New Roman" panose="02020603050405020304" pitchFamily="18" charset="0"/>
                      </a:endParaRPr>
                    </a:p>
                  </a:txBody>
                  <a:tcPr marL="68580" marR="68580" marT="0" marB="0" anchor="ctr">
                    <a:noFill/>
                  </a:tcPr>
                </a:tc>
                <a:tc>
                  <a:txBody>
                    <a:bodyPr/>
                    <a:lstStyle/>
                    <a:p>
                      <a:pPr marL="0" marR="0" algn="ctr"/>
                      <a:r>
                        <a:rPr lang="en-US" sz="1200" kern="100" dirty="0">
                          <a:solidFill>
                            <a:schemeClr val="tx1"/>
                          </a:solidFill>
                          <a:effectLst/>
                          <a:latin typeface="+mn-lt"/>
                        </a:rPr>
                        <a:t>53.29 (5.27)</a:t>
                      </a:r>
                      <a:endParaRPr lang="en-US" sz="1200" kern="100" dirty="0">
                        <a:solidFill>
                          <a:schemeClr val="tx1"/>
                        </a:solidFill>
                        <a:effectLst/>
                        <a:latin typeface="+mn-lt"/>
                        <a:ea typeface="Aptos" panose="020B0004020202020204" pitchFamily="34" charset="0"/>
                        <a:cs typeface="Times New Roman" panose="02020603050405020304" pitchFamily="18" charset="0"/>
                      </a:endParaRPr>
                    </a:p>
                  </a:txBody>
                  <a:tcPr marL="68580" marR="68580" marT="0" marB="0" anchor="ctr">
                    <a:noFill/>
                  </a:tcPr>
                </a:tc>
                <a:tc>
                  <a:txBody>
                    <a:bodyPr/>
                    <a:lstStyle/>
                    <a:p>
                      <a:pPr marL="0" marR="0" algn="ctr"/>
                      <a:r>
                        <a:rPr lang="en-US" sz="1200" b="1" kern="100" dirty="0">
                          <a:solidFill>
                            <a:schemeClr val="tx1"/>
                          </a:solidFill>
                          <a:effectLst/>
                          <a:latin typeface="+mn-lt"/>
                        </a:rPr>
                        <a:t>[-0.41,-0.02]</a:t>
                      </a:r>
                    </a:p>
                  </a:txBody>
                  <a:tcPr marL="68580" marR="68580" marT="0" marB="0" anchor="ctr">
                    <a:noFill/>
                  </a:tcPr>
                </a:tc>
                <a:extLst>
                  <a:ext uri="{0D108BD9-81ED-4DB2-BD59-A6C34878D82A}">
                    <a16:rowId xmlns:a16="http://schemas.microsoft.com/office/drawing/2014/main" val="1050644063"/>
                  </a:ext>
                </a:extLst>
              </a:tr>
            </a:tbl>
          </a:graphicData>
        </a:graphic>
      </p:graphicFrame>
      <p:sp>
        <p:nvSpPr>
          <p:cNvPr id="11" name="TextBox 10">
            <a:extLst>
              <a:ext uri="{FF2B5EF4-FFF2-40B4-BE49-F238E27FC236}">
                <a16:creationId xmlns:a16="http://schemas.microsoft.com/office/drawing/2014/main" id="{B85ADCDD-BDB3-BD41-5116-603B1F6020F8}"/>
              </a:ext>
            </a:extLst>
          </p:cNvPr>
          <p:cNvSpPr txBox="1"/>
          <p:nvPr/>
        </p:nvSpPr>
        <p:spPr>
          <a:xfrm>
            <a:off x="731520" y="2136991"/>
            <a:ext cx="4099972" cy="369332"/>
          </a:xfrm>
          <a:prstGeom prst="rect">
            <a:avLst/>
          </a:prstGeom>
          <a:noFill/>
        </p:spPr>
        <p:txBody>
          <a:bodyPr wrap="square" rtlCol="0">
            <a:spAutoFit/>
          </a:bodyPr>
          <a:lstStyle/>
          <a:p>
            <a:r>
              <a:rPr lang="en-US" b="1" dirty="0">
                <a:solidFill>
                  <a:schemeClr val="accent1"/>
                </a:solidFill>
              </a:rPr>
              <a:t>Stimulant Use </a:t>
            </a:r>
          </a:p>
        </p:txBody>
      </p:sp>
      <p:sp>
        <p:nvSpPr>
          <p:cNvPr id="15" name="TextBox 14">
            <a:extLst>
              <a:ext uri="{FF2B5EF4-FFF2-40B4-BE49-F238E27FC236}">
                <a16:creationId xmlns:a16="http://schemas.microsoft.com/office/drawing/2014/main" id="{39D3CBB4-2904-108A-09BD-C2716D5FD5DD}"/>
              </a:ext>
            </a:extLst>
          </p:cNvPr>
          <p:cNvSpPr txBox="1"/>
          <p:nvPr/>
        </p:nvSpPr>
        <p:spPr>
          <a:xfrm>
            <a:off x="731520" y="4557379"/>
            <a:ext cx="3945989" cy="369332"/>
          </a:xfrm>
          <a:prstGeom prst="rect">
            <a:avLst/>
          </a:prstGeom>
          <a:noFill/>
        </p:spPr>
        <p:txBody>
          <a:bodyPr wrap="square" rtlCol="0">
            <a:spAutoFit/>
          </a:bodyPr>
          <a:lstStyle/>
          <a:p>
            <a:r>
              <a:rPr lang="en-US" b="1" dirty="0">
                <a:solidFill>
                  <a:schemeClr val="accent1"/>
                </a:solidFill>
              </a:rPr>
              <a:t>CBCL Scores Over Time </a:t>
            </a:r>
          </a:p>
        </p:txBody>
      </p:sp>
    </p:spTree>
    <p:extLst>
      <p:ext uri="{BB962C8B-B14F-4D97-AF65-F5344CB8AC3E}">
        <p14:creationId xmlns:p14="http://schemas.microsoft.com/office/powerpoint/2010/main" val="4157746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98AA2-C157-2059-339C-57C92E075C5D}"/>
              </a:ext>
            </a:extLst>
          </p:cNvPr>
          <p:cNvSpPr>
            <a:spLocks noGrp="1"/>
          </p:cNvSpPr>
          <p:nvPr>
            <p:ph type="title"/>
          </p:nvPr>
        </p:nvSpPr>
        <p:spPr/>
        <p:txBody>
          <a:bodyPr/>
          <a:lstStyle/>
          <a:p>
            <a:r>
              <a:rPr lang="en-US" dirty="0"/>
              <a:t>Results by Race</a:t>
            </a:r>
          </a:p>
        </p:txBody>
      </p:sp>
      <p:sp>
        <p:nvSpPr>
          <p:cNvPr id="4" name="Content Placeholder 3">
            <a:extLst>
              <a:ext uri="{FF2B5EF4-FFF2-40B4-BE49-F238E27FC236}">
                <a16:creationId xmlns:a16="http://schemas.microsoft.com/office/drawing/2014/main" id="{190F8180-3631-FF2F-B0E0-B2A2CD03EF3D}"/>
              </a:ext>
            </a:extLst>
          </p:cNvPr>
          <p:cNvSpPr>
            <a:spLocks noGrp="1"/>
          </p:cNvSpPr>
          <p:nvPr>
            <p:ph sz="half" idx="2"/>
          </p:nvPr>
        </p:nvSpPr>
        <p:spPr>
          <a:xfrm>
            <a:off x="1097280" y="1876376"/>
            <a:ext cx="4639736" cy="523826"/>
          </a:xfrm>
        </p:spPr>
        <p:txBody>
          <a:bodyPr/>
          <a:lstStyle/>
          <a:p>
            <a:r>
              <a:rPr lang="en-US" b="1" dirty="0">
                <a:solidFill>
                  <a:schemeClr val="accent1"/>
                </a:solidFill>
              </a:rPr>
              <a:t>Stimulant Use </a:t>
            </a:r>
          </a:p>
        </p:txBody>
      </p:sp>
      <p:graphicFrame>
        <p:nvGraphicFramePr>
          <p:cNvPr id="5" name="Table 4">
            <a:extLst>
              <a:ext uri="{FF2B5EF4-FFF2-40B4-BE49-F238E27FC236}">
                <a16:creationId xmlns:a16="http://schemas.microsoft.com/office/drawing/2014/main" id="{86547FFA-44A6-930E-B083-20B702335DE8}"/>
              </a:ext>
            </a:extLst>
          </p:cNvPr>
          <p:cNvGraphicFramePr>
            <a:graphicFrameLocks noGrp="1"/>
          </p:cNvGraphicFramePr>
          <p:nvPr>
            <p:extLst>
              <p:ext uri="{D42A27DB-BD31-4B8C-83A1-F6EECF244321}">
                <p14:modId xmlns:p14="http://schemas.microsoft.com/office/powerpoint/2010/main" val="684016575"/>
              </p:ext>
            </p:extLst>
          </p:nvPr>
        </p:nvGraphicFramePr>
        <p:xfrm>
          <a:off x="293077" y="2271933"/>
          <a:ext cx="11605845" cy="3643264"/>
        </p:xfrm>
        <a:graphic>
          <a:graphicData uri="http://schemas.openxmlformats.org/drawingml/2006/table">
            <a:tbl>
              <a:tblPr firstRow="1" firstCol="1" bandRow="1">
                <a:tableStyleId>{5C22544A-7EE6-4342-B048-85BDC9FD1C3A}</a:tableStyleId>
              </a:tblPr>
              <a:tblGrid>
                <a:gridCol w="1505010">
                  <a:extLst>
                    <a:ext uri="{9D8B030D-6E8A-4147-A177-3AD203B41FA5}">
                      <a16:colId xmlns:a16="http://schemas.microsoft.com/office/drawing/2014/main" val="160604768"/>
                    </a:ext>
                  </a:extLst>
                </a:gridCol>
                <a:gridCol w="721693">
                  <a:extLst>
                    <a:ext uri="{9D8B030D-6E8A-4147-A177-3AD203B41FA5}">
                      <a16:colId xmlns:a16="http://schemas.microsoft.com/office/drawing/2014/main" val="1769937603"/>
                    </a:ext>
                  </a:extLst>
                </a:gridCol>
                <a:gridCol w="995268">
                  <a:extLst>
                    <a:ext uri="{9D8B030D-6E8A-4147-A177-3AD203B41FA5}">
                      <a16:colId xmlns:a16="http://schemas.microsoft.com/office/drawing/2014/main" val="1819827442"/>
                    </a:ext>
                  </a:extLst>
                </a:gridCol>
                <a:gridCol w="1165107">
                  <a:extLst>
                    <a:ext uri="{9D8B030D-6E8A-4147-A177-3AD203B41FA5}">
                      <a16:colId xmlns:a16="http://schemas.microsoft.com/office/drawing/2014/main" val="3971759314"/>
                    </a:ext>
                  </a:extLst>
                </a:gridCol>
                <a:gridCol w="570271">
                  <a:extLst>
                    <a:ext uri="{9D8B030D-6E8A-4147-A177-3AD203B41FA5}">
                      <a16:colId xmlns:a16="http://schemas.microsoft.com/office/drawing/2014/main" val="1488159063"/>
                    </a:ext>
                  </a:extLst>
                </a:gridCol>
                <a:gridCol w="1052051">
                  <a:extLst>
                    <a:ext uri="{9D8B030D-6E8A-4147-A177-3AD203B41FA5}">
                      <a16:colId xmlns:a16="http://schemas.microsoft.com/office/drawing/2014/main" val="289846495"/>
                    </a:ext>
                  </a:extLst>
                </a:gridCol>
                <a:gridCol w="865239">
                  <a:extLst>
                    <a:ext uri="{9D8B030D-6E8A-4147-A177-3AD203B41FA5}">
                      <a16:colId xmlns:a16="http://schemas.microsoft.com/office/drawing/2014/main" val="685228582"/>
                    </a:ext>
                  </a:extLst>
                </a:gridCol>
                <a:gridCol w="530942">
                  <a:extLst>
                    <a:ext uri="{9D8B030D-6E8A-4147-A177-3AD203B41FA5}">
                      <a16:colId xmlns:a16="http://schemas.microsoft.com/office/drawing/2014/main" val="3130235751"/>
                    </a:ext>
                  </a:extLst>
                </a:gridCol>
                <a:gridCol w="875071">
                  <a:extLst>
                    <a:ext uri="{9D8B030D-6E8A-4147-A177-3AD203B41FA5}">
                      <a16:colId xmlns:a16="http://schemas.microsoft.com/office/drawing/2014/main" val="2425802504"/>
                    </a:ext>
                  </a:extLst>
                </a:gridCol>
                <a:gridCol w="963561">
                  <a:extLst>
                    <a:ext uri="{9D8B030D-6E8A-4147-A177-3AD203B41FA5}">
                      <a16:colId xmlns:a16="http://schemas.microsoft.com/office/drawing/2014/main" val="2261813502"/>
                    </a:ext>
                  </a:extLst>
                </a:gridCol>
                <a:gridCol w="603171">
                  <a:extLst>
                    <a:ext uri="{9D8B030D-6E8A-4147-A177-3AD203B41FA5}">
                      <a16:colId xmlns:a16="http://schemas.microsoft.com/office/drawing/2014/main" val="1781172716"/>
                    </a:ext>
                  </a:extLst>
                </a:gridCol>
                <a:gridCol w="844062">
                  <a:extLst>
                    <a:ext uri="{9D8B030D-6E8A-4147-A177-3AD203B41FA5}">
                      <a16:colId xmlns:a16="http://schemas.microsoft.com/office/drawing/2014/main" val="2763782358"/>
                    </a:ext>
                  </a:extLst>
                </a:gridCol>
                <a:gridCol w="914399">
                  <a:extLst>
                    <a:ext uri="{9D8B030D-6E8A-4147-A177-3AD203B41FA5}">
                      <a16:colId xmlns:a16="http://schemas.microsoft.com/office/drawing/2014/main" val="101636218"/>
                    </a:ext>
                  </a:extLst>
                </a:gridCol>
              </a:tblGrid>
              <a:tr h="235049">
                <a:tc>
                  <a:txBody>
                    <a:bodyPr/>
                    <a:lstStyle/>
                    <a:p>
                      <a:pPr marL="0" marR="0"/>
                      <a:r>
                        <a:rPr lang="en-US" sz="1050" kern="100" cap="all" dirty="0">
                          <a:solidFill>
                            <a:schemeClr val="tx1"/>
                          </a:solidFill>
                          <a:effectLst/>
                        </a:rPr>
                        <a:t> </a:t>
                      </a:r>
                      <a:endParaRPr lang="en-US" sz="1050" kern="100" dirty="0">
                        <a:solidFill>
                          <a:schemeClr val="tx1"/>
                        </a:solidFill>
                        <a:effectLst/>
                        <a:latin typeface="Times New Roman" panose="02020603050405020304" pitchFamily="18" charset="0"/>
                        <a:ea typeface="Times New Roman" panose="02020603050405020304" pitchFamily="18" charset="0"/>
                      </a:endParaRPr>
                    </a:p>
                  </a:txBody>
                  <a:tcPr marL="44072" marR="44072" marT="0" marB="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algn="ctr"/>
                      <a:r>
                        <a:rPr lang="en-US" sz="1050" u="sng" kern="100" cap="all" dirty="0">
                          <a:solidFill>
                            <a:schemeClr val="tx1"/>
                          </a:solidFill>
                          <a:effectLst/>
                        </a:rPr>
                        <a:t>Never Use</a:t>
                      </a:r>
                      <a:endParaRPr lang="en-US" sz="1050" u="sng" kern="100" dirty="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lnL w="12700" cmpd="sng">
                      <a:noFill/>
                    </a:lnL>
                    <a:lnR w="9525"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3">
                  <a:txBody>
                    <a:bodyPr/>
                    <a:lstStyle/>
                    <a:p>
                      <a:pPr marL="0" marR="0" algn="ctr"/>
                      <a:r>
                        <a:rPr lang="en-US" sz="1050" u="sng" kern="100" cap="all" dirty="0">
                          <a:solidFill>
                            <a:schemeClr val="tx1"/>
                          </a:solidFill>
                          <a:effectLst/>
                        </a:rPr>
                        <a:t>Discontinued</a:t>
                      </a:r>
                      <a:endParaRPr lang="en-US" sz="1050" u="sng" kern="100" dirty="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3">
                  <a:txBody>
                    <a:bodyPr/>
                    <a:lstStyle/>
                    <a:p>
                      <a:pPr marL="0" marR="0" algn="ctr"/>
                      <a:r>
                        <a:rPr lang="en-US" sz="1050" u="sng" kern="100" cap="all" dirty="0">
                          <a:solidFill>
                            <a:schemeClr val="tx1"/>
                          </a:solidFill>
                          <a:effectLst/>
                        </a:rPr>
                        <a:t>Continuous use after 9/10yo</a:t>
                      </a:r>
                      <a:endParaRPr lang="en-US" sz="1050" u="sng" kern="100" dirty="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3">
                  <a:txBody>
                    <a:bodyPr/>
                    <a:lstStyle/>
                    <a:p>
                      <a:pPr marL="0" marR="0" algn="ctr"/>
                      <a:r>
                        <a:rPr lang="en-US" sz="1050" u="sng" kern="100" cap="all" dirty="0">
                          <a:solidFill>
                            <a:schemeClr val="tx1"/>
                          </a:solidFill>
                          <a:effectLst/>
                        </a:rPr>
                        <a:t>Continuous use since 9/10yo</a:t>
                      </a:r>
                      <a:endParaRPr lang="en-US" sz="1050" u="sng" kern="100" dirty="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lnL w="9525"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62492290"/>
                  </a:ext>
                </a:extLst>
              </a:tr>
              <a:tr h="352574">
                <a:tc>
                  <a:txBody>
                    <a:bodyPr/>
                    <a:lstStyle/>
                    <a:p>
                      <a:endParaRPr lang="en-US" sz="1050" kern="100" dirty="0">
                        <a:solidFill>
                          <a:schemeClr val="tx1"/>
                        </a:solidFill>
                        <a:effectLst/>
                        <a:latin typeface="Aptos" panose="020B0004020202020204" pitchFamily="34" charset="0"/>
                      </a:endParaRPr>
                    </a:p>
                  </a:txBody>
                  <a:tcPr marL="44072" marR="44072" marT="0" marB="0">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algn="ctr"/>
                      <a:r>
                        <a:rPr lang="en-US" sz="1050" kern="100" dirty="0">
                          <a:solidFill>
                            <a:schemeClr val="tx1"/>
                          </a:solidFill>
                          <a:effectLst/>
                        </a:rPr>
                        <a:t>N </a:t>
                      </a:r>
                    </a:p>
                    <a:p>
                      <a:pPr marL="0" marR="0" algn="ctr"/>
                      <a:r>
                        <a:rPr lang="en-US" sz="1050" kern="100" dirty="0">
                          <a:solidFill>
                            <a:schemeClr val="tx1"/>
                          </a:solidFill>
                          <a:effectLst/>
                        </a:rPr>
                        <a:t>(%)</a:t>
                      </a:r>
                      <a:endParaRPr lang="en-US" sz="1050" kern="100" dirty="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algn="ctr"/>
                      <a:r>
                        <a:rPr lang="en-US" sz="1050" kern="100" dirty="0">
                          <a:solidFill>
                            <a:schemeClr val="tx1"/>
                          </a:solidFill>
                          <a:effectLst/>
                        </a:rPr>
                        <a:t>OR </a:t>
                      </a:r>
                    </a:p>
                    <a:p>
                      <a:pPr marL="0" marR="0" algn="ctr"/>
                      <a:r>
                        <a:rPr lang="en-US" sz="1050" kern="100" dirty="0">
                          <a:solidFill>
                            <a:schemeClr val="tx1"/>
                          </a:solidFill>
                          <a:effectLst/>
                        </a:rPr>
                        <a:t>(95% CI)</a:t>
                      </a:r>
                      <a:endParaRPr lang="en-US" sz="1050" kern="100" dirty="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algn="ctr"/>
                      <a:r>
                        <a:rPr lang="en-US" sz="1050" kern="100" dirty="0" err="1">
                          <a:solidFill>
                            <a:schemeClr val="tx1"/>
                          </a:solidFill>
                          <a:effectLst/>
                        </a:rPr>
                        <a:t>aOR</a:t>
                      </a:r>
                      <a:r>
                        <a:rPr lang="en-US" sz="1050" kern="100" dirty="0">
                          <a:solidFill>
                            <a:schemeClr val="tx1"/>
                          </a:solidFill>
                          <a:effectLst/>
                        </a:rPr>
                        <a:t> </a:t>
                      </a:r>
                    </a:p>
                    <a:p>
                      <a:pPr marL="0" marR="0" algn="ctr"/>
                      <a:r>
                        <a:rPr lang="en-US" sz="1050" kern="100" dirty="0">
                          <a:solidFill>
                            <a:schemeClr val="tx1"/>
                          </a:solidFill>
                          <a:effectLst/>
                        </a:rPr>
                        <a:t>(95% CI)</a:t>
                      </a:r>
                      <a:endParaRPr lang="en-US" sz="1050" kern="100" dirty="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algn="ctr"/>
                      <a:r>
                        <a:rPr lang="en-US" sz="1050" kern="100" dirty="0">
                          <a:solidFill>
                            <a:schemeClr val="tx1"/>
                          </a:solidFill>
                          <a:effectLst/>
                        </a:rPr>
                        <a:t>N (%)</a:t>
                      </a:r>
                      <a:endParaRPr lang="en-US" sz="1050" kern="100" dirty="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lnL w="9525"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algn="ctr"/>
                      <a:r>
                        <a:rPr lang="en-US" sz="1050" kern="100" dirty="0">
                          <a:solidFill>
                            <a:schemeClr val="tx1"/>
                          </a:solidFill>
                          <a:effectLst/>
                        </a:rPr>
                        <a:t>OR </a:t>
                      </a:r>
                    </a:p>
                    <a:p>
                      <a:pPr marL="0" marR="0" algn="ctr"/>
                      <a:r>
                        <a:rPr lang="en-US" sz="1050" kern="100" dirty="0">
                          <a:solidFill>
                            <a:schemeClr val="tx1"/>
                          </a:solidFill>
                          <a:effectLst/>
                        </a:rPr>
                        <a:t>(95% CI)</a:t>
                      </a:r>
                      <a:endParaRPr lang="en-US" sz="1050" kern="100" dirty="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algn="ctr"/>
                      <a:r>
                        <a:rPr lang="en-US" sz="1050" kern="100" dirty="0" err="1">
                          <a:solidFill>
                            <a:schemeClr val="tx1"/>
                          </a:solidFill>
                          <a:effectLst/>
                        </a:rPr>
                        <a:t>aOR</a:t>
                      </a:r>
                      <a:r>
                        <a:rPr lang="en-US" sz="1050" kern="100" dirty="0">
                          <a:solidFill>
                            <a:schemeClr val="tx1"/>
                          </a:solidFill>
                          <a:effectLst/>
                        </a:rPr>
                        <a:t> </a:t>
                      </a:r>
                    </a:p>
                    <a:p>
                      <a:pPr marL="0" marR="0" algn="ctr"/>
                      <a:r>
                        <a:rPr lang="en-US" sz="1050" kern="100" dirty="0">
                          <a:solidFill>
                            <a:schemeClr val="tx1"/>
                          </a:solidFill>
                          <a:effectLst/>
                        </a:rPr>
                        <a:t>(95% CI)</a:t>
                      </a:r>
                      <a:endParaRPr lang="en-US" sz="1050" kern="100" dirty="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algn="ctr"/>
                      <a:r>
                        <a:rPr lang="en-US" sz="1050" kern="100" dirty="0">
                          <a:solidFill>
                            <a:schemeClr val="tx1"/>
                          </a:solidFill>
                          <a:effectLst/>
                        </a:rPr>
                        <a:t>N (%)</a:t>
                      </a:r>
                      <a:endParaRPr lang="en-US" sz="1050" kern="100" dirty="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lnL w="9525"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algn="ctr"/>
                      <a:r>
                        <a:rPr lang="en-US" sz="1050" kern="100" dirty="0">
                          <a:solidFill>
                            <a:schemeClr val="tx1"/>
                          </a:solidFill>
                          <a:effectLst/>
                        </a:rPr>
                        <a:t>OR </a:t>
                      </a:r>
                    </a:p>
                    <a:p>
                      <a:pPr marL="0" marR="0" algn="ctr"/>
                      <a:r>
                        <a:rPr lang="en-US" sz="1050" kern="100" dirty="0">
                          <a:solidFill>
                            <a:schemeClr val="tx1"/>
                          </a:solidFill>
                          <a:effectLst/>
                        </a:rPr>
                        <a:t>(95% CI)</a:t>
                      </a:r>
                      <a:endParaRPr lang="en-US" sz="1050" kern="100" dirty="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algn="ctr"/>
                      <a:r>
                        <a:rPr lang="en-US" sz="1050" kern="100" dirty="0" err="1">
                          <a:solidFill>
                            <a:schemeClr val="tx1"/>
                          </a:solidFill>
                          <a:effectLst/>
                        </a:rPr>
                        <a:t>aOR</a:t>
                      </a:r>
                      <a:r>
                        <a:rPr lang="en-US" sz="1050" kern="100" dirty="0">
                          <a:solidFill>
                            <a:schemeClr val="tx1"/>
                          </a:solidFill>
                          <a:effectLst/>
                        </a:rPr>
                        <a:t> </a:t>
                      </a:r>
                    </a:p>
                    <a:p>
                      <a:pPr marL="0" marR="0" algn="ctr"/>
                      <a:r>
                        <a:rPr lang="en-US" sz="1050" kern="100" dirty="0">
                          <a:solidFill>
                            <a:schemeClr val="tx1"/>
                          </a:solidFill>
                          <a:effectLst/>
                        </a:rPr>
                        <a:t>(95% CI)</a:t>
                      </a:r>
                      <a:endParaRPr lang="en-US" sz="1050" kern="100" dirty="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algn="ctr"/>
                      <a:r>
                        <a:rPr lang="en-US" sz="1050" kern="100" dirty="0">
                          <a:solidFill>
                            <a:schemeClr val="tx1"/>
                          </a:solidFill>
                          <a:effectLst/>
                        </a:rPr>
                        <a:t>N (%)</a:t>
                      </a:r>
                      <a:endParaRPr lang="en-US" sz="1050" kern="100" dirty="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lnL w="9525"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algn="ctr"/>
                      <a:r>
                        <a:rPr lang="en-US" sz="1050" kern="100" dirty="0">
                          <a:solidFill>
                            <a:schemeClr val="tx1"/>
                          </a:solidFill>
                          <a:effectLst/>
                        </a:rPr>
                        <a:t>OR </a:t>
                      </a:r>
                    </a:p>
                    <a:p>
                      <a:pPr marL="0" marR="0" algn="ctr"/>
                      <a:r>
                        <a:rPr lang="en-US" sz="1050" kern="100" dirty="0">
                          <a:solidFill>
                            <a:schemeClr val="tx1"/>
                          </a:solidFill>
                          <a:effectLst/>
                        </a:rPr>
                        <a:t>(95% CI)</a:t>
                      </a:r>
                      <a:endParaRPr lang="en-US" sz="1050" kern="100" dirty="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algn="ctr"/>
                      <a:r>
                        <a:rPr lang="en-US" sz="1050" kern="100" dirty="0" err="1">
                          <a:solidFill>
                            <a:schemeClr val="tx1"/>
                          </a:solidFill>
                          <a:effectLst/>
                        </a:rPr>
                        <a:t>aOR</a:t>
                      </a:r>
                      <a:r>
                        <a:rPr lang="en-US" sz="1050" kern="100" dirty="0">
                          <a:solidFill>
                            <a:schemeClr val="tx1"/>
                          </a:solidFill>
                          <a:effectLst/>
                        </a:rPr>
                        <a:t> </a:t>
                      </a:r>
                    </a:p>
                    <a:p>
                      <a:pPr marL="0" marR="0" algn="ctr"/>
                      <a:r>
                        <a:rPr lang="en-US" sz="1050" kern="100" dirty="0">
                          <a:solidFill>
                            <a:schemeClr val="tx1"/>
                          </a:solidFill>
                          <a:effectLst/>
                        </a:rPr>
                        <a:t>(95% CI)</a:t>
                      </a:r>
                      <a:endParaRPr lang="en-US" sz="1050" kern="100" dirty="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34145341"/>
                  </a:ext>
                </a:extLst>
              </a:tr>
              <a:tr h="352574">
                <a:tc>
                  <a:txBody>
                    <a:bodyPr/>
                    <a:lstStyle/>
                    <a:p>
                      <a:pPr marL="0" marR="0"/>
                      <a:r>
                        <a:rPr lang="en-US" sz="1050" kern="100" cap="all" dirty="0">
                          <a:solidFill>
                            <a:schemeClr val="tx1"/>
                          </a:solidFill>
                          <a:effectLst/>
                        </a:rPr>
                        <a:t>White</a:t>
                      </a:r>
                      <a:endParaRPr lang="en-US" sz="1050" kern="100" dirty="0">
                        <a:solidFill>
                          <a:schemeClr val="tx1"/>
                        </a:solidFill>
                        <a:effectLst/>
                        <a:latin typeface="Times New Roman" panose="02020603050405020304" pitchFamily="18" charset="0"/>
                        <a:ea typeface="Times New Roman" panose="02020603050405020304" pitchFamily="18" charset="0"/>
                      </a:endParaRPr>
                    </a:p>
                  </a:txBody>
                  <a:tcPr marL="44072" marR="44072" marT="0" marB="0" anchor="b">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noFill/>
                  </a:tcPr>
                </a:tc>
                <a:tc>
                  <a:txBody>
                    <a:bodyPr/>
                    <a:lstStyle/>
                    <a:p>
                      <a:pPr marL="0" marR="0" algn="ctr"/>
                      <a:r>
                        <a:rPr lang="en-US" sz="1050" kern="100" dirty="0">
                          <a:solidFill>
                            <a:schemeClr val="tx1"/>
                          </a:solidFill>
                          <a:effectLst/>
                        </a:rPr>
                        <a:t>5576 (88)</a:t>
                      </a:r>
                      <a:endParaRPr lang="en-US" sz="1050" kern="100" dirty="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lnL w="12700"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noFill/>
                  </a:tcPr>
                </a:tc>
                <a:tc>
                  <a:txBody>
                    <a:bodyPr/>
                    <a:lstStyle/>
                    <a:p>
                      <a:pPr marL="0" marR="0" algn="ctr"/>
                      <a:r>
                        <a:rPr lang="en-US" sz="1050" kern="100">
                          <a:solidFill>
                            <a:schemeClr val="tx1"/>
                          </a:solidFill>
                          <a:effectLst/>
                        </a:rPr>
                        <a:t>ref</a:t>
                      </a:r>
                      <a:endParaRPr lang="en-US" sz="1050" kern="10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lnT w="9525" cap="flat" cmpd="sng" algn="ctr">
                      <a:solidFill>
                        <a:schemeClr val="tx1"/>
                      </a:solidFill>
                      <a:prstDash val="solid"/>
                      <a:round/>
                      <a:headEnd type="none" w="med" len="med"/>
                      <a:tailEnd type="none" w="med" len="med"/>
                    </a:lnT>
                    <a:noFill/>
                  </a:tcPr>
                </a:tc>
                <a:tc>
                  <a:txBody>
                    <a:bodyPr/>
                    <a:lstStyle/>
                    <a:p>
                      <a:pPr marL="0" marR="0" algn="ctr"/>
                      <a:r>
                        <a:rPr lang="en-US" sz="1050" kern="100" dirty="0">
                          <a:solidFill>
                            <a:schemeClr val="tx1"/>
                          </a:solidFill>
                          <a:effectLst/>
                        </a:rPr>
                        <a:t>ref</a:t>
                      </a:r>
                      <a:endParaRPr lang="en-US" sz="1050" kern="100" dirty="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noFill/>
                  </a:tcPr>
                </a:tc>
                <a:tc>
                  <a:txBody>
                    <a:bodyPr/>
                    <a:lstStyle/>
                    <a:p>
                      <a:pPr marL="0" marR="0" algn="ctr"/>
                      <a:r>
                        <a:rPr lang="en-US" sz="1050" kern="100">
                          <a:solidFill>
                            <a:schemeClr val="tx1"/>
                          </a:solidFill>
                          <a:effectLst/>
                        </a:rPr>
                        <a:t>284 (5)</a:t>
                      </a:r>
                      <a:endParaRPr lang="en-US" sz="1050" kern="10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noFill/>
                  </a:tcPr>
                </a:tc>
                <a:tc>
                  <a:txBody>
                    <a:bodyPr/>
                    <a:lstStyle/>
                    <a:p>
                      <a:pPr marL="0" marR="0" algn="ctr"/>
                      <a:r>
                        <a:rPr lang="en-US" sz="1050" kern="100">
                          <a:solidFill>
                            <a:schemeClr val="tx1"/>
                          </a:solidFill>
                          <a:effectLst/>
                        </a:rPr>
                        <a:t>ref</a:t>
                      </a:r>
                      <a:endParaRPr lang="en-US" sz="1050" kern="10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lnT w="9525" cap="flat" cmpd="sng" algn="ctr">
                      <a:solidFill>
                        <a:schemeClr val="tx1"/>
                      </a:solidFill>
                      <a:prstDash val="solid"/>
                      <a:round/>
                      <a:headEnd type="none" w="med" len="med"/>
                      <a:tailEnd type="none" w="med" len="med"/>
                    </a:lnT>
                    <a:noFill/>
                  </a:tcPr>
                </a:tc>
                <a:tc>
                  <a:txBody>
                    <a:bodyPr/>
                    <a:lstStyle/>
                    <a:p>
                      <a:pPr marL="0" marR="0" algn="ctr"/>
                      <a:r>
                        <a:rPr lang="en-US" sz="1050" kern="100" dirty="0">
                          <a:solidFill>
                            <a:schemeClr val="tx1"/>
                          </a:solidFill>
                          <a:effectLst/>
                        </a:rPr>
                        <a:t>ref</a:t>
                      </a:r>
                      <a:endParaRPr lang="en-US" sz="1050" kern="100" dirty="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noFill/>
                  </a:tcPr>
                </a:tc>
                <a:tc>
                  <a:txBody>
                    <a:bodyPr/>
                    <a:lstStyle/>
                    <a:p>
                      <a:pPr marL="0" marR="0" algn="ctr"/>
                      <a:r>
                        <a:rPr lang="en-US" sz="1050" kern="100" dirty="0">
                          <a:solidFill>
                            <a:schemeClr val="tx1"/>
                          </a:solidFill>
                          <a:effectLst/>
                        </a:rPr>
                        <a:t>189 (3)</a:t>
                      </a:r>
                      <a:endParaRPr lang="en-US" sz="1050" kern="100" dirty="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noFill/>
                  </a:tcPr>
                </a:tc>
                <a:tc>
                  <a:txBody>
                    <a:bodyPr/>
                    <a:lstStyle/>
                    <a:p>
                      <a:pPr marL="0" marR="0" algn="ctr"/>
                      <a:r>
                        <a:rPr lang="en-US" sz="1050" kern="100" dirty="0">
                          <a:solidFill>
                            <a:schemeClr val="tx1"/>
                          </a:solidFill>
                          <a:effectLst/>
                        </a:rPr>
                        <a:t>ref</a:t>
                      </a:r>
                      <a:endParaRPr lang="en-US" sz="1050" kern="100" dirty="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lnT w="9525" cap="flat" cmpd="sng" algn="ctr">
                      <a:solidFill>
                        <a:schemeClr val="tx1"/>
                      </a:solidFill>
                      <a:prstDash val="solid"/>
                      <a:round/>
                      <a:headEnd type="none" w="med" len="med"/>
                      <a:tailEnd type="none" w="med" len="med"/>
                    </a:lnT>
                    <a:noFill/>
                  </a:tcPr>
                </a:tc>
                <a:tc>
                  <a:txBody>
                    <a:bodyPr/>
                    <a:lstStyle/>
                    <a:p>
                      <a:pPr marL="0" marR="0" algn="ctr"/>
                      <a:r>
                        <a:rPr lang="en-US" sz="1050" kern="100">
                          <a:solidFill>
                            <a:schemeClr val="tx1"/>
                          </a:solidFill>
                          <a:effectLst/>
                        </a:rPr>
                        <a:t>ref</a:t>
                      </a:r>
                      <a:endParaRPr lang="en-US" sz="1050" kern="10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noFill/>
                  </a:tcPr>
                </a:tc>
                <a:tc>
                  <a:txBody>
                    <a:bodyPr/>
                    <a:lstStyle/>
                    <a:p>
                      <a:pPr marL="0" marR="0" algn="ctr"/>
                      <a:r>
                        <a:rPr lang="en-US" sz="1050" kern="100">
                          <a:solidFill>
                            <a:schemeClr val="tx1"/>
                          </a:solidFill>
                          <a:effectLst/>
                        </a:rPr>
                        <a:t>291 (5)</a:t>
                      </a:r>
                      <a:endParaRPr lang="en-US" sz="1050" kern="10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noFill/>
                  </a:tcPr>
                </a:tc>
                <a:tc>
                  <a:txBody>
                    <a:bodyPr/>
                    <a:lstStyle/>
                    <a:p>
                      <a:pPr marL="0" marR="0" algn="ctr"/>
                      <a:r>
                        <a:rPr lang="en-US" sz="1050" kern="100" dirty="0">
                          <a:solidFill>
                            <a:schemeClr val="tx1"/>
                          </a:solidFill>
                          <a:effectLst/>
                        </a:rPr>
                        <a:t>ref</a:t>
                      </a:r>
                      <a:endParaRPr lang="en-US" sz="1050" kern="100" dirty="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lnT w="9525" cap="flat" cmpd="sng" algn="ctr">
                      <a:solidFill>
                        <a:schemeClr val="tx1"/>
                      </a:solidFill>
                      <a:prstDash val="solid"/>
                      <a:round/>
                      <a:headEnd type="none" w="med" len="med"/>
                      <a:tailEnd type="none" w="med" len="med"/>
                    </a:lnT>
                    <a:noFill/>
                  </a:tcPr>
                </a:tc>
                <a:tc>
                  <a:txBody>
                    <a:bodyPr/>
                    <a:lstStyle/>
                    <a:p>
                      <a:pPr marL="0" marR="0" algn="ctr"/>
                      <a:r>
                        <a:rPr lang="en-US" sz="1050" kern="100" dirty="0">
                          <a:solidFill>
                            <a:schemeClr val="tx1"/>
                          </a:solidFill>
                          <a:effectLst/>
                        </a:rPr>
                        <a:t>ref</a:t>
                      </a:r>
                      <a:endParaRPr lang="en-US" sz="1050" kern="100" dirty="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lnT w="9525"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125738236"/>
                  </a:ext>
                </a:extLst>
              </a:tr>
              <a:tr h="352574">
                <a:tc>
                  <a:txBody>
                    <a:bodyPr/>
                    <a:lstStyle/>
                    <a:p>
                      <a:pPr marL="0" marR="0"/>
                      <a:r>
                        <a:rPr lang="en-US" sz="1050" kern="100" cap="all" dirty="0">
                          <a:solidFill>
                            <a:schemeClr val="tx1"/>
                          </a:solidFill>
                          <a:effectLst/>
                        </a:rPr>
                        <a:t>Black/African American</a:t>
                      </a:r>
                      <a:endParaRPr lang="en-US" sz="1050" kern="100" dirty="0">
                        <a:solidFill>
                          <a:schemeClr val="tx1"/>
                        </a:solidFill>
                        <a:effectLst/>
                        <a:latin typeface="Times New Roman" panose="02020603050405020304" pitchFamily="18" charset="0"/>
                        <a:ea typeface="Times New Roman" panose="02020603050405020304" pitchFamily="18" charset="0"/>
                      </a:endParaRPr>
                    </a:p>
                  </a:txBody>
                  <a:tcPr marL="44072" marR="44072" marT="0" marB="0" anchor="b">
                    <a:lnR w="12700" cap="flat" cmpd="sng" algn="ctr">
                      <a:solidFill>
                        <a:schemeClr val="tx1"/>
                      </a:solidFill>
                      <a:prstDash val="solid"/>
                      <a:round/>
                      <a:headEnd type="none" w="med" len="med"/>
                      <a:tailEnd type="none" w="med" len="med"/>
                    </a:lnR>
                    <a:noFill/>
                  </a:tcPr>
                </a:tc>
                <a:tc>
                  <a:txBody>
                    <a:bodyPr/>
                    <a:lstStyle/>
                    <a:p>
                      <a:pPr marL="0" marR="0" algn="ctr"/>
                      <a:r>
                        <a:rPr lang="en-US" sz="1050" kern="100">
                          <a:solidFill>
                            <a:schemeClr val="tx1"/>
                          </a:solidFill>
                          <a:effectLst/>
                        </a:rPr>
                        <a:t>1120 (88)</a:t>
                      </a:r>
                      <a:endParaRPr lang="en-US" sz="1050" kern="10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lnL w="12700" cap="flat" cmpd="sng" algn="ctr">
                      <a:solidFill>
                        <a:schemeClr val="tx1"/>
                      </a:solidFill>
                      <a:prstDash val="solid"/>
                      <a:round/>
                      <a:headEnd type="none" w="med" len="med"/>
                      <a:tailEnd type="none" w="med" len="med"/>
                    </a:lnL>
                    <a:noFill/>
                  </a:tcPr>
                </a:tc>
                <a:tc>
                  <a:txBody>
                    <a:bodyPr/>
                    <a:lstStyle/>
                    <a:p>
                      <a:pPr marL="0" marR="0" algn="ctr"/>
                      <a:r>
                        <a:rPr lang="en-US" sz="1050" kern="100">
                          <a:solidFill>
                            <a:schemeClr val="tx1"/>
                          </a:solidFill>
                          <a:effectLst/>
                        </a:rPr>
                        <a:t>0.96 </a:t>
                      </a:r>
                    </a:p>
                    <a:p>
                      <a:pPr marL="0" marR="0" algn="ctr"/>
                      <a:r>
                        <a:rPr lang="en-US" sz="1050" kern="100">
                          <a:solidFill>
                            <a:schemeClr val="tx1"/>
                          </a:solidFill>
                          <a:effectLst/>
                        </a:rPr>
                        <a:t>(0.79-1.17)</a:t>
                      </a:r>
                      <a:endParaRPr lang="en-US" sz="1050" kern="10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noFill/>
                  </a:tcPr>
                </a:tc>
                <a:tc>
                  <a:txBody>
                    <a:bodyPr/>
                    <a:lstStyle/>
                    <a:p>
                      <a:pPr marL="0" marR="0" algn="ctr"/>
                      <a:r>
                        <a:rPr lang="en-US" sz="1050" kern="100">
                          <a:solidFill>
                            <a:schemeClr val="tx1"/>
                          </a:solidFill>
                          <a:effectLst/>
                        </a:rPr>
                        <a:t>1.18</a:t>
                      </a:r>
                    </a:p>
                    <a:p>
                      <a:pPr marL="0" marR="0" algn="ctr"/>
                      <a:r>
                        <a:rPr lang="en-US" sz="1050" kern="100">
                          <a:solidFill>
                            <a:schemeClr val="tx1"/>
                          </a:solidFill>
                          <a:effectLst/>
                        </a:rPr>
                        <a:t>(0.91-1.52)</a:t>
                      </a:r>
                      <a:endParaRPr lang="en-US" sz="1050" kern="10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lnR w="9525" cap="flat" cmpd="sng" algn="ctr">
                      <a:solidFill>
                        <a:schemeClr val="tx1"/>
                      </a:solidFill>
                      <a:prstDash val="solid"/>
                      <a:round/>
                      <a:headEnd type="none" w="med" len="med"/>
                      <a:tailEnd type="none" w="med" len="med"/>
                    </a:lnR>
                    <a:noFill/>
                  </a:tcPr>
                </a:tc>
                <a:tc>
                  <a:txBody>
                    <a:bodyPr/>
                    <a:lstStyle/>
                    <a:p>
                      <a:pPr marL="0" marR="0" algn="ctr"/>
                      <a:r>
                        <a:rPr lang="en-US" sz="1050" kern="100">
                          <a:solidFill>
                            <a:schemeClr val="tx1"/>
                          </a:solidFill>
                          <a:effectLst/>
                        </a:rPr>
                        <a:t>105 (8)</a:t>
                      </a:r>
                      <a:endParaRPr lang="en-US" sz="1050" kern="10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lnL w="9525" cap="flat" cmpd="sng" algn="ctr">
                      <a:solidFill>
                        <a:schemeClr val="tx1"/>
                      </a:solidFill>
                      <a:prstDash val="solid"/>
                      <a:round/>
                      <a:headEnd type="none" w="med" len="med"/>
                      <a:tailEnd type="none" w="med" len="med"/>
                    </a:lnL>
                    <a:noFill/>
                  </a:tcPr>
                </a:tc>
                <a:tc>
                  <a:txBody>
                    <a:bodyPr/>
                    <a:lstStyle/>
                    <a:p>
                      <a:pPr marL="0" marR="0" algn="ctr"/>
                      <a:r>
                        <a:rPr lang="en-US" sz="1050" b="1" kern="100" dirty="0">
                          <a:solidFill>
                            <a:schemeClr val="tx1"/>
                          </a:solidFill>
                          <a:effectLst/>
                        </a:rPr>
                        <a:t>1.91** </a:t>
                      </a:r>
                    </a:p>
                    <a:p>
                      <a:pPr marL="0" marR="0" algn="ctr"/>
                      <a:r>
                        <a:rPr lang="en-US" sz="1050" b="1" kern="100" dirty="0">
                          <a:solidFill>
                            <a:schemeClr val="tx1"/>
                          </a:solidFill>
                          <a:effectLst/>
                        </a:rPr>
                        <a:t>(1.49-2.44)</a:t>
                      </a:r>
                      <a:endParaRPr lang="en-US" sz="1050" b="1" kern="100" dirty="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noFill/>
                  </a:tcPr>
                </a:tc>
                <a:tc>
                  <a:txBody>
                    <a:bodyPr/>
                    <a:lstStyle/>
                    <a:p>
                      <a:pPr marL="0" marR="0" algn="ctr"/>
                      <a:r>
                        <a:rPr lang="en-US" sz="1050" kern="100" dirty="0">
                          <a:solidFill>
                            <a:schemeClr val="tx1"/>
                          </a:solidFill>
                          <a:effectLst/>
                        </a:rPr>
                        <a:t>1.35</a:t>
                      </a:r>
                    </a:p>
                    <a:p>
                      <a:pPr marL="0" marR="0" algn="ctr"/>
                      <a:r>
                        <a:rPr lang="en-US" sz="1050" kern="100" dirty="0">
                          <a:solidFill>
                            <a:schemeClr val="tx1"/>
                          </a:solidFill>
                          <a:effectLst/>
                        </a:rPr>
                        <a:t> (0.96-1.89)</a:t>
                      </a:r>
                      <a:endParaRPr lang="en-US" sz="1050" kern="100" dirty="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lnR w="9525" cap="flat" cmpd="sng" algn="ctr">
                      <a:solidFill>
                        <a:schemeClr val="tx1"/>
                      </a:solidFill>
                      <a:prstDash val="solid"/>
                      <a:round/>
                      <a:headEnd type="none" w="med" len="med"/>
                      <a:tailEnd type="none" w="med" len="med"/>
                    </a:lnR>
                    <a:noFill/>
                  </a:tcPr>
                </a:tc>
                <a:tc>
                  <a:txBody>
                    <a:bodyPr/>
                    <a:lstStyle/>
                    <a:p>
                      <a:pPr marL="0" marR="0" algn="ctr"/>
                      <a:r>
                        <a:rPr lang="en-US" sz="1050" kern="100" dirty="0">
                          <a:solidFill>
                            <a:schemeClr val="tx1"/>
                          </a:solidFill>
                          <a:effectLst/>
                        </a:rPr>
                        <a:t>22 (2)</a:t>
                      </a:r>
                      <a:endParaRPr lang="en-US" sz="1050" kern="100" dirty="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lnL w="9525" cap="flat" cmpd="sng" algn="ctr">
                      <a:solidFill>
                        <a:schemeClr val="tx1"/>
                      </a:solidFill>
                      <a:prstDash val="solid"/>
                      <a:round/>
                      <a:headEnd type="none" w="med" len="med"/>
                      <a:tailEnd type="none" w="med" len="med"/>
                    </a:lnL>
                    <a:noFill/>
                  </a:tcPr>
                </a:tc>
                <a:tc>
                  <a:txBody>
                    <a:bodyPr/>
                    <a:lstStyle/>
                    <a:p>
                      <a:pPr marL="0" marR="0" algn="ctr"/>
                      <a:r>
                        <a:rPr lang="en-US" sz="1050" kern="100" dirty="0">
                          <a:solidFill>
                            <a:schemeClr val="tx1"/>
                          </a:solidFill>
                          <a:effectLst/>
                        </a:rPr>
                        <a:t>0.57 </a:t>
                      </a:r>
                    </a:p>
                    <a:p>
                      <a:pPr marL="0" marR="0" algn="ctr"/>
                      <a:r>
                        <a:rPr lang="en-US" sz="1050" kern="100" dirty="0">
                          <a:solidFill>
                            <a:schemeClr val="tx1"/>
                          </a:solidFill>
                          <a:effectLst/>
                        </a:rPr>
                        <a:t>(0.37-0.88)</a:t>
                      </a:r>
                      <a:endParaRPr lang="en-US" sz="1050" kern="100" dirty="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noFill/>
                  </a:tcPr>
                </a:tc>
                <a:tc>
                  <a:txBody>
                    <a:bodyPr/>
                    <a:lstStyle/>
                    <a:p>
                      <a:pPr marL="0" marR="0" algn="ctr"/>
                      <a:r>
                        <a:rPr lang="en-US" sz="1050" kern="100">
                          <a:solidFill>
                            <a:schemeClr val="tx1"/>
                          </a:solidFill>
                          <a:effectLst/>
                        </a:rPr>
                        <a:t>0.62 </a:t>
                      </a:r>
                    </a:p>
                    <a:p>
                      <a:pPr marL="0" marR="0" algn="ctr"/>
                      <a:r>
                        <a:rPr lang="en-US" sz="1050" kern="100">
                          <a:solidFill>
                            <a:schemeClr val="tx1"/>
                          </a:solidFill>
                          <a:effectLst/>
                        </a:rPr>
                        <a:t>(0.36-1.06)</a:t>
                      </a:r>
                      <a:endParaRPr lang="en-US" sz="1050" kern="10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lnR w="9525" cap="flat" cmpd="sng" algn="ctr">
                      <a:solidFill>
                        <a:schemeClr val="tx1"/>
                      </a:solidFill>
                      <a:prstDash val="solid"/>
                      <a:round/>
                      <a:headEnd type="none" w="med" len="med"/>
                      <a:tailEnd type="none" w="med" len="med"/>
                    </a:lnR>
                    <a:noFill/>
                  </a:tcPr>
                </a:tc>
                <a:tc>
                  <a:txBody>
                    <a:bodyPr/>
                    <a:lstStyle/>
                    <a:p>
                      <a:pPr marL="0" marR="0" algn="ctr"/>
                      <a:r>
                        <a:rPr lang="en-US" sz="1050" kern="100">
                          <a:solidFill>
                            <a:schemeClr val="tx1"/>
                          </a:solidFill>
                          <a:effectLst/>
                        </a:rPr>
                        <a:t>32 (3)</a:t>
                      </a:r>
                      <a:endParaRPr lang="en-US" sz="1050" kern="10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lnL w="9525" cap="flat" cmpd="sng" algn="ctr">
                      <a:solidFill>
                        <a:schemeClr val="tx1"/>
                      </a:solidFill>
                      <a:prstDash val="solid"/>
                      <a:round/>
                      <a:headEnd type="none" w="med" len="med"/>
                      <a:tailEnd type="none" w="med" len="med"/>
                    </a:lnL>
                    <a:noFill/>
                  </a:tcPr>
                </a:tc>
                <a:tc>
                  <a:txBody>
                    <a:bodyPr/>
                    <a:lstStyle/>
                    <a:p>
                      <a:pPr marL="0" marR="0" algn="ctr"/>
                      <a:r>
                        <a:rPr lang="en-US" sz="1050" b="1" kern="100" dirty="0">
                          <a:solidFill>
                            <a:schemeClr val="tx1"/>
                          </a:solidFill>
                          <a:effectLst/>
                        </a:rPr>
                        <a:t>0.53* </a:t>
                      </a:r>
                    </a:p>
                    <a:p>
                      <a:pPr marL="0" marR="0" algn="ctr"/>
                      <a:r>
                        <a:rPr lang="en-US" sz="1050" b="1" kern="100" dirty="0">
                          <a:solidFill>
                            <a:schemeClr val="tx1"/>
                          </a:solidFill>
                          <a:effectLst/>
                        </a:rPr>
                        <a:t>(0.35-0.80)</a:t>
                      </a:r>
                      <a:endParaRPr lang="en-US" sz="1050" b="1" kern="100" dirty="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noFill/>
                  </a:tcPr>
                </a:tc>
                <a:tc>
                  <a:txBody>
                    <a:bodyPr/>
                    <a:lstStyle/>
                    <a:p>
                      <a:pPr marL="0" marR="0" algn="ctr"/>
                      <a:r>
                        <a:rPr lang="en-US" sz="1050" b="1" kern="100" dirty="0">
                          <a:solidFill>
                            <a:schemeClr val="tx1"/>
                          </a:solidFill>
                          <a:effectLst/>
                        </a:rPr>
                        <a:t>0.48*</a:t>
                      </a:r>
                    </a:p>
                    <a:p>
                      <a:pPr marL="0" marR="0" algn="ctr"/>
                      <a:r>
                        <a:rPr lang="en-US" sz="1050" b="1" kern="100" dirty="0">
                          <a:solidFill>
                            <a:schemeClr val="tx1"/>
                          </a:solidFill>
                          <a:effectLst/>
                        </a:rPr>
                        <a:t>(0.28-0.80)</a:t>
                      </a:r>
                      <a:endParaRPr lang="en-US" sz="1050" b="1" kern="100" dirty="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noFill/>
                  </a:tcPr>
                </a:tc>
                <a:extLst>
                  <a:ext uri="{0D108BD9-81ED-4DB2-BD59-A6C34878D82A}">
                    <a16:rowId xmlns:a16="http://schemas.microsoft.com/office/drawing/2014/main" val="2320113559"/>
                  </a:ext>
                </a:extLst>
              </a:tr>
              <a:tr h="352574">
                <a:tc>
                  <a:txBody>
                    <a:bodyPr/>
                    <a:lstStyle/>
                    <a:p>
                      <a:pPr marL="0" marR="0"/>
                      <a:r>
                        <a:rPr lang="en-US" sz="1050" kern="100" cap="all" dirty="0">
                          <a:solidFill>
                            <a:schemeClr val="tx1"/>
                          </a:solidFill>
                          <a:effectLst/>
                        </a:rPr>
                        <a:t>American Indian/</a:t>
                      </a:r>
                    </a:p>
                    <a:p>
                      <a:pPr marL="0" marR="0"/>
                      <a:r>
                        <a:rPr lang="en-US" sz="1050" kern="100" cap="all" dirty="0">
                          <a:solidFill>
                            <a:schemeClr val="tx1"/>
                          </a:solidFill>
                          <a:effectLst/>
                        </a:rPr>
                        <a:t>Alaska Native</a:t>
                      </a:r>
                      <a:endParaRPr lang="en-US" sz="1050" kern="100" dirty="0">
                        <a:solidFill>
                          <a:schemeClr val="tx1"/>
                        </a:solidFill>
                        <a:effectLst/>
                        <a:latin typeface="Times New Roman" panose="02020603050405020304" pitchFamily="18" charset="0"/>
                        <a:ea typeface="Times New Roman" panose="02020603050405020304" pitchFamily="18" charset="0"/>
                      </a:endParaRPr>
                    </a:p>
                  </a:txBody>
                  <a:tcPr marL="44072" marR="44072" marT="0" marB="0" anchor="b">
                    <a:lnR w="12700" cap="flat" cmpd="sng" algn="ctr">
                      <a:solidFill>
                        <a:schemeClr val="tx1"/>
                      </a:solidFill>
                      <a:prstDash val="solid"/>
                      <a:round/>
                      <a:headEnd type="none" w="med" len="med"/>
                      <a:tailEnd type="none" w="med" len="med"/>
                    </a:lnR>
                    <a:noFill/>
                  </a:tcPr>
                </a:tc>
                <a:tc>
                  <a:txBody>
                    <a:bodyPr/>
                    <a:lstStyle/>
                    <a:p>
                      <a:pPr marL="0" marR="0" algn="ctr"/>
                      <a:r>
                        <a:rPr lang="en-US" sz="1050" kern="100" dirty="0">
                          <a:solidFill>
                            <a:schemeClr val="tx1"/>
                          </a:solidFill>
                          <a:effectLst/>
                        </a:rPr>
                        <a:t>41 (89)</a:t>
                      </a:r>
                      <a:endParaRPr lang="en-US" sz="1050" kern="100" dirty="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lnL w="12700" cap="flat" cmpd="sng" algn="ctr">
                      <a:solidFill>
                        <a:schemeClr val="tx1"/>
                      </a:solidFill>
                      <a:prstDash val="solid"/>
                      <a:round/>
                      <a:headEnd type="none" w="med" len="med"/>
                      <a:tailEnd type="none" w="med" len="med"/>
                    </a:lnL>
                    <a:noFill/>
                  </a:tcPr>
                </a:tc>
                <a:tc>
                  <a:txBody>
                    <a:bodyPr/>
                    <a:lstStyle/>
                    <a:p>
                      <a:pPr marL="0" marR="0" algn="ctr"/>
                      <a:r>
                        <a:rPr lang="en-US" sz="1050" kern="100">
                          <a:solidFill>
                            <a:schemeClr val="tx1"/>
                          </a:solidFill>
                          <a:effectLst/>
                        </a:rPr>
                        <a:t>1.12 </a:t>
                      </a:r>
                    </a:p>
                    <a:p>
                      <a:pPr marL="0" marR="0" algn="ctr"/>
                      <a:r>
                        <a:rPr lang="en-US" sz="1050" kern="100">
                          <a:solidFill>
                            <a:schemeClr val="tx1"/>
                          </a:solidFill>
                          <a:effectLst/>
                        </a:rPr>
                        <a:t>(0.44-2.87)</a:t>
                      </a:r>
                      <a:endParaRPr lang="en-US" sz="1050" kern="10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noFill/>
                  </a:tcPr>
                </a:tc>
                <a:tc>
                  <a:txBody>
                    <a:bodyPr/>
                    <a:lstStyle/>
                    <a:p>
                      <a:pPr marL="0" marR="0" algn="ctr"/>
                      <a:r>
                        <a:rPr lang="en-US" sz="1050" kern="100">
                          <a:solidFill>
                            <a:schemeClr val="tx1"/>
                          </a:solidFill>
                          <a:effectLst/>
                        </a:rPr>
                        <a:t>1.14</a:t>
                      </a:r>
                    </a:p>
                    <a:p>
                      <a:pPr marL="0" marR="0" algn="ctr"/>
                      <a:r>
                        <a:rPr lang="en-US" sz="1050" kern="100">
                          <a:solidFill>
                            <a:schemeClr val="tx1"/>
                          </a:solidFill>
                          <a:effectLst/>
                        </a:rPr>
                        <a:t>(0.39-3.27)</a:t>
                      </a:r>
                      <a:endParaRPr lang="en-US" sz="1050" kern="10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lnR w="9525" cap="flat" cmpd="sng" algn="ctr">
                      <a:solidFill>
                        <a:schemeClr val="tx1"/>
                      </a:solidFill>
                      <a:prstDash val="solid"/>
                      <a:round/>
                      <a:headEnd type="none" w="med" len="med"/>
                      <a:tailEnd type="none" w="med" len="med"/>
                    </a:lnR>
                    <a:noFill/>
                  </a:tcPr>
                </a:tc>
                <a:tc>
                  <a:txBody>
                    <a:bodyPr/>
                    <a:lstStyle/>
                    <a:p>
                      <a:pPr marL="0" marR="0" algn="ctr"/>
                      <a:r>
                        <a:rPr lang="en-US" sz="1050" kern="100" dirty="0">
                          <a:solidFill>
                            <a:schemeClr val="tx1"/>
                          </a:solidFill>
                          <a:effectLst/>
                        </a:rPr>
                        <a:t>4 (9)</a:t>
                      </a:r>
                      <a:endParaRPr lang="en-US" sz="1050" kern="100" dirty="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lnL w="9525" cap="flat" cmpd="sng" algn="ctr">
                      <a:solidFill>
                        <a:schemeClr val="tx1"/>
                      </a:solidFill>
                      <a:prstDash val="solid"/>
                      <a:round/>
                      <a:headEnd type="none" w="med" len="med"/>
                      <a:tailEnd type="none" w="med" len="med"/>
                    </a:lnL>
                    <a:noFill/>
                  </a:tcPr>
                </a:tc>
                <a:tc>
                  <a:txBody>
                    <a:bodyPr/>
                    <a:lstStyle/>
                    <a:p>
                      <a:pPr marL="0" marR="0" algn="ctr"/>
                      <a:r>
                        <a:rPr lang="en-US" sz="1050" kern="100">
                          <a:solidFill>
                            <a:schemeClr val="tx1"/>
                          </a:solidFill>
                          <a:effectLst/>
                        </a:rPr>
                        <a:t>2.03</a:t>
                      </a:r>
                    </a:p>
                    <a:p>
                      <a:pPr marL="0" marR="0" algn="ctr"/>
                      <a:r>
                        <a:rPr lang="en-US" sz="1050" kern="100">
                          <a:solidFill>
                            <a:schemeClr val="tx1"/>
                          </a:solidFill>
                          <a:effectLst/>
                        </a:rPr>
                        <a:t>(0.72-5.74) </a:t>
                      </a:r>
                      <a:endParaRPr lang="en-US" sz="1050" kern="10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noFill/>
                  </a:tcPr>
                </a:tc>
                <a:tc>
                  <a:txBody>
                    <a:bodyPr/>
                    <a:lstStyle/>
                    <a:p>
                      <a:pPr marL="0" marR="0" algn="ctr"/>
                      <a:r>
                        <a:rPr lang="en-US" sz="1050" kern="100">
                          <a:solidFill>
                            <a:schemeClr val="tx1"/>
                          </a:solidFill>
                          <a:effectLst/>
                        </a:rPr>
                        <a:t>1.47 </a:t>
                      </a:r>
                    </a:p>
                    <a:p>
                      <a:pPr marL="0" marR="0" algn="ctr"/>
                      <a:r>
                        <a:rPr lang="en-US" sz="1050" kern="100">
                          <a:solidFill>
                            <a:schemeClr val="tx1"/>
                          </a:solidFill>
                          <a:effectLst/>
                        </a:rPr>
                        <a:t>(0.43-5.00) </a:t>
                      </a:r>
                      <a:endParaRPr lang="en-US" sz="1050" kern="10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lnR w="9525" cap="flat" cmpd="sng" algn="ctr">
                      <a:solidFill>
                        <a:schemeClr val="tx1"/>
                      </a:solidFill>
                      <a:prstDash val="solid"/>
                      <a:round/>
                      <a:headEnd type="none" w="med" len="med"/>
                      <a:tailEnd type="none" w="med" len="med"/>
                    </a:lnR>
                    <a:noFill/>
                  </a:tcPr>
                </a:tc>
                <a:tc>
                  <a:txBody>
                    <a:bodyPr/>
                    <a:lstStyle/>
                    <a:p>
                      <a:pPr marL="0" marR="0" algn="ctr"/>
                      <a:r>
                        <a:rPr lang="en-US" sz="1050" kern="100" dirty="0">
                          <a:solidFill>
                            <a:schemeClr val="tx1"/>
                          </a:solidFill>
                          <a:effectLst/>
                        </a:rPr>
                        <a:t>1 (2)</a:t>
                      </a:r>
                      <a:endParaRPr lang="en-US" sz="1050" kern="100" dirty="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lnL w="9525" cap="flat" cmpd="sng" algn="ctr">
                      <a:solidFill>
                        <a:schemeClr val="tx1"/>
                      </a:solidFill>
                      <a:prstDash val="solid"/>
                      <a:round/>
                      <a:headEnd type="none" w="med" len="med"/>
                      <a:tailEnd type="none" w="med" len="med"/>
                    </a:lnL>
                    <a:noFill/>
                  </a:tcPr>
                </a:tc>
                <a:tc>
                  <a:txBody>
                    <a:bodyPr/>
                    <a:lstStyle/>
                    <a:p>
                      <a:pPr marL="0" marR="0" algn="ctr"/>
                      <a:r>
                        <a:rPr lang="en-US" sz="1050" kern="100">
                          <a:solidFill>
                            <a:schemeClr val="tx1"/>
                          </a:solidFill>
                          <a:effectLst/>
                        </a:rPr>
                        <a:t>0.72</a:t>
                      </a:r>
                    </a:p>
                    <a:p>
                      <a:pPr marL="0" marR="0" algn="ctr"/>
                      <a:r>
                        <a:rPr lang="en-US" sz="1050" kern="100">
                          <a:solidFill>
                            <a:schemeClr val="tx1"/>
                          </a:solidFill>
                          <a:effectLst/>
                        </a:rPr>
                        <a:t>(0.10-5.29)</a:t>
                      </a:r>
                      <a:endParaRPr lang="en-US" sz="1050" kern="10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noFill/>
                  </a:tcPr>
                </a:tc>
                <a:tc>
                  <a:txBody>
                    <a:bodyPr/>
                    <a:lstStyle/>
                    <a:p>
                      <a:pPr marL="0" marR="0" algn="ctr"/>
                      <a:r>
                        <a:rPr lang="en-US" sz="1050" kern="100" dirty="0">
                          <a:solidFill>
                            <a:schemeClr val="tx1"/>
                          </a:solidFill>
                          <a:effectLst/>
                        </a:rPr>
                        <a:t>1.02 </a:t>
                      </a:r>
                    </a:p>
                    <a:p>
                      <a:pPr marL="0" marR="0" algn="ctr"/>
                      <a:r>
                        <a:rPr lang="en-US" sz="1050" kern="100" dirty="0">
                          <a:solidFill>
                            <a:schemeClr val="tx1"/>
                          </a:solidFill>
                          <a:effectLst/>
                        </a:rPr>
                        <a:t>(0.14-7.62)</a:t>
                      </a:r>
                      <a:endParaRPr lang="en-US" sz="1050" kern="100" dirty="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lnR w="9525" cap="flat" cmpd="sng" algn="ctr">
                      <a:solidFill>
                        <a:schemeClr val="tx1"/>
                      </a:solidFill>
                      <a:prstDash val="solid"/>
                      <a:round/>
                      <a:headEnd type="none" w="med" len="med"/>
                      <a:tailEnd type="none" w="med" len="med"/>
                    </a:lnR>
                    <a:noFill/>
                  </a:tcPr>
                </a:tc>
                <a:tc>
                  <a:txBody>
                    <a:bodyPr/>
                    <a:lstStyle/>
                    <a:p>
                      <a:pPr marL="0" marR="0" algn="ctr"/>
                      <a:r>
                        <a:rPr lang="en-US" sz="1050" kern="100" dirty="0">
                          <a:solidFill>
                            <a:schemeClr val="tx1"/>
                          </a:solidFill>
                          <a:effectLst/>
                        </a:rPr>
                        <a:t>0</a:t>
                      </a:r>
                      <a:endParaRPr lang="en-US" sz="1050" kern="100" dirty="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lnL w="9525" cap="flat" cmpd="sng" algn="ctr">
                      <a:solidFill>
                        <a:schemeClr val="tx1"/>
                      </a:solidFill>
                      <a:prstDash val="solid"/>
                      <a:round/>
                      <a:headEnd type="none" w="med" len="med"/>
                      <a:tailEnd type="none" w="med" len="med"/>
                    </a:lnL>
                    <a:noFill/>
                  </a:tcPr>
                </a:tc>
                <a:tc>
                  <a:txBody>
                    <a:bodyPr/>
                    <a:lstStyle/>
                    <a:p>
                      <a:pPr marL="0" marR="0" algn="ctr"/>
                      <a:r>
                        <a:rPr lang="en-US" sz="1050" kern="100" dirty="0">
                          <a:solidFill>
                            <a:schemeClr val="tx1"/>
                          </a:solidFill>
                          <a:effectLst/>
                        </a:rPr>
                        <a:t>NA</a:t>
                      </a:r>
                      <a:endParaRPr lang="en-US" sz="1050" kern="100" dirty="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noFill/>
                  </a:tcPr>
                </a:tc>
                <a:tc>
                  <a:txBody>
                    <a:bodyPr/>
                    <a:lstStyle/>
                    <a:p>
                      <a:pPr marL="0" marR="0" algn="ctr"/>
                      <a:r>
                        <a:rPr lang="en-US" sz="1050" kern="100" dirty="0">
                          <a:solidFill>
                            <a:schemeClr val="tx1"/>
                          </a:solidFill>
                          <a:effectLst/>
                        </a:rPr>
                        <a:t>NA</a:t>
                      </a:r>
                      <a:endParaRPr lang="en-US" sz="1050" kern="100" dirty="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noFill/>
                  </a:tcPr>
                </a:tc>
                <a:extLst>
                  <a:ext uri="{0D108BD9-81ED-4DB2-BD59-A6C34878D82A}">
                    <a16:rowId xmlns:a16="http://schemas.microsoft.com/office/drawing/2014/main" val="59716343"/>
                  </a:ext>
                </a:extLst>
              </a:tr>
              <a:tr h="352574">
                <a:tc>
                  <a:txBody>
                    <a:bodyPr/>
                    <a:lstStyle/>
                    <a:p>
                      <a:pPr marL="0" marR="0"/>
                      <a:r>
                        <a:rPr lang="en-US" sz="1050" kern="100" cap="all" dirty="0">
                          <a:solidFill>
                            <a:schemeClr val="tx1"/>
                          </a:solidFill>
                          <a:effectLst/>
                        </a:rPr>
                        <a:t>Asian</a:t>
                      </a:r>
                      <a:endParaRPr lang="en-US" sz="1050" kern="100" dirty="0">
                        <a:solidFill>
                          <a:schemeClr val="tx1"/>
                        </a:solidFill>
                        <a:effectLst/>
                        <a:latin typeface="Times New Roman" panose="02020603050405020304" pitchFamily="18" charset="0"/>
                        <a:ea typeface="Times New Roman" panose="02020603050405020304" pitchFamily="18" charset="0"/>
                      </a:endParaRPr>
                    </a:p>
                  </a:txBody>
                  <a:tcPr marL="44072" marR="44072" marT="0" marB="0" anchor="b">
                    <a:lnR w="12700" cap="flat" cmpd="sng" algn="ctr">
                      <a:solidFill>
                        <a:schemeClr val="tx1"/>
                      </a:solidFill>
                      <a:prstDash val="solid"/>
                      <a:round/>
                      <a:headEnd type="none" w="med" len="med"/>
                      <a:tailEnd type="none" w="med" len="med"/>
                    </a:lnR>
                    <a:noFill/>
                  </a:tcPr>
                </a:tc>
                <a:tc>
                  <a:txBody>
                    <a:bodyPr/>
                    <a:lstStyle/>
                    <a:p>
                      <a:pPr marL="0" marR="0" algn="ctr"/>
                      <a:r>
                        <a:rPr lang="en-US" sz="1050" kern="100">
                          <a:solidFill>
                            <a:schemeClr val="tx1"/>
                          </a:solidFill>
                          <a:effectLst/>
                        </a:rPr>
                        <a:t>183 (95)</a:t>
                      </a:r>
                      <a:endParaRPr lang="en-US" sz="1050" kern="10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lnL w="12700" cap="flat" cmpd="sng" algn="ctr">
                      <a:solidFill>
                        <a:schemeClr val="tx1"/>
                      </a:solidFill>
                      <a:prstDash val="solid"/>
                      <a:round/>
                      <a:headEnd type="none" w="med" len="med"/>
                      <a:tailEnd type="none" w="med" len="med"/>
                    </a:lnL>
                    <a:noFill/>
                  </a:tcPr>
                </a:tc>
                <a:tc>
                  <a:txBody>
                    <a:bodyPr/>
                    <a:lstStyle/>
                    <a:p>
                      <a:pPr marL="0" marR="0" algn="ctr"/>
                      <a:r>
                        <a:rPr lang="en-US" sz="1050" b="1" kern="100" dirty="0">
                          <a:solidFill>
                            <a:schemeClr val="tx1"/>
                          </a:solidFill>
                          <a:effectLst/>
                        </a:rPr>
                        <a:t>2.51*</a:t>
                      </a:r>
                    </a:p>
                    <a:p>
                      <a:pPr marL="0" marR="0" algn="ctr"/>
                      <a:r>
                        <a:rPr lang="en-US" sz="1050" b="1" kern="100" dirty="0">
                          <a:solidFill>
                            <a:schemeClr val="tx1"/>
                          </a:solidFill>
                          <a:effectLst/>
                        </a:rPr>
                        <a:t>(1.25-5.04)</a:t>
                      </a:r>
                      <a:endParaRPr lang="en-US" sz="1050" b="1" kern="100" dirty="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noFill/>
                  </a:tcPr>
                </a:tc>
                <a:tc>
                  <a:txBody>
                    <a:bodyPr/>
                    <a:lstStyle/>
                    <a:p>
                      <a:pPr marL="0" marR="0" algn="ctr"/>
                      <a:r>
                        <a:rPr lang="en-US" sz="1050" kern="100">
                          <a:solidFill>
                            <a:schemeClr val="tx1"/>
                          </a:solidFill>
                          <a:effectLst/>
                        </a:rPr>
                        <a:t>2.47</a:t>
                      </a:r>
                    </a:p>
                    <a:p>
                      <a:pPr marL="0" marR="0" algn="ctr"/>
                      <a:r>
                        <a:rPr lang="en-US" sz="1050" kern="100">
                          <a:solidFill>
                            <a:schemeClr val="tx1"/>
                          </a:solidFill>
                          <a:effectLst/>
                        </a:rPr>
                        <a:t>(1.16-5.27)</a:t>
                      </a:r>
                      <a:endParaRPr lang="en-US" sz="1050" kern="10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lnR w="9525" cap="flat" cmpd="sng" algn="ctr">
                      <a:solidFill>
                        <a:schemeClr val="tx1"/>
                      </a:solidFill>
                      <a:prstDash val="solid"/>
                      <a:round/>
                      <a:headEnd type="none" w="med" len="med"/>
                      <a:tailEnd type="none" w="med" len="med"/>
                    </a:lnR>
                    <a:noFill/>
                  </a:tcPr>
                </a:tc>
                <a:tc>
                  <a:txBody>
                    <a:bodyPr/>
                    <a:lstStyle/>
                    <a:p>
                      <a:pPr marL="0" marR="0" algn="ctr"/>
                      <a:r>
                        <a:rPr lang="en-US" sz="1050" kern="100" dirty="0">
                          <a:solidFill>
                            <a:schemeClr val="tx1"/>
                          </a:solidFill>
                          <a:effectLst/>
                        </a:rPr>
                        <a:t>3  (2)</a:t>
                      </a:r>
                      <a:endParaRPr lang="en-US" sz="1050" kern="100" dirty="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lnL w="9525" cap="flat" cmpd="sng" algn="ctr">
                      <a:solidFill>
                        <a:schemeClr val="tx1"/>
                      </a:solidFill>
                      <a:prstDash val="solid"/>
                      <a:round/>
                      <a:headEnd type="none" w="med" len="med"/>
                      <a:tailEnd type="none" w="med" len="med"/>
                    </a:lnL>
                    <a:noFill/>
                  </a:tcPr>
                </a:tc>
                <a:tc>
                  <a:txBody>
                    <a:bodyPr/>
                    <a:lstStyle/>
                    <a:p>
                      <a:pPr marL="0" marR="0" algn="ctr"/>
                      <a:r>
                        <a:rPr lang="en-US" sz="1050" kern="100">
                          <a:solidFill>
                            <a:schemeClr val="tx1"/>
                          </a:solidFill>
                          <a:effectLst/>
                        </a:rPr>
                        <a:t>0.34 </a:t>
                      </a:r>
                    </a:p>
                    <a:p>
                      <a:pPr marL="0" marR="0" algn="ctr"/>
                      <a:r>
                        <a:rPr lang="en-US" sz="1050" kern="100">
                          <a:solidFill>
                            <a:schemeClr val="tx1"/>
                          </a:solidFill>
                          <a:effectLst/>
                        </a:rPr>
                        <a:t>(0.11-1.05)</a:t>
                      </a:r>
                      <a:endParaRPr lang="en-US" sz="1050" kern="10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noFill/>
                  </a:tcPr>
                </a:tc>
                <a:tc>
                  <a:txBody>
                    <a:bodyPr/>
                    <a:lstStyle/>
                    <a:p>
                      <a:pPr marL="0" marR="0" algn="ctr"/>
                      <a:r>
                        <a:rPr lang="en-US" sz="1050" kern="100" dirty="0">
                          <a:solidFill>
                            <a:schemeClr val="tx1"/>
                          </a:solidFill>
                          <a:effectLst/>
                        </a:rPr>
                        <a:t>0.27</a:t>
                      </a:r>
                    </a:p>
                    <a:p>
                      <a:pPr marL="0" marR="0" algn="ctr"/>
                      <a:r>
                        <a:rPr lang="en-US" sz="1050" kern="100" dirty="0">
                          <a:solidFill>
                            <a:schemeClr val="tx1"/>
                          </a:solidFill>
                          <a:effectLst/>
                        </a:rPr>
                        <a:t>(0.66-1.12)</a:t>
                      </a:r>
                      <a:endParaRPr lang="en-US" sz="1050" kern="100" dirty="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lnR w="9525" cap="flat" cmpd="sng" algn="ctr">
                      <a:solidFill>
                        <a:schemeClr val="tx1"/>
                      </a:solidFill>
                      <a:prstDash val="solid"/>
                      <a:round/>
                      <a:headEnd type="none" w="med" len="med"/>
                      <a:tailEnd type="none" w="med" len="med"/>
                    </a:lnR>
                    <a:noFill/>
                  </a:tcPr>
                </a:tc>
                <a:tc>
                  <a:txBody>
                    <a:bodyPr/>
                    <a:lstStyle/>
                    <a:p>
                      <a:pPr marL="0" marR="0" algn="ctr"/>
                      <a:r>
                        <a:rPr lang="en-US" sz="1050" kern="100" dirty="0">
                          <a:solidFill>
                            <a:schemeClr val="tx1"/>
                          </a:solidFill>
                          <a:effectLst/>
                        </a:rPr>
                        <a:t>5  (3)</a:t>
                      </a:r>
                      <a:endParaRPr lang="en-US" sz="1050" kern="100" dirty="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lnL w="9525" cap="flat" cmpd="sng" algn="ctr">
                      <a:solidFill>
                        <a:schemeClr val="tx1"/>
                      </a:solidFill>
                      <a:prstDash val="solid"/>
                      <a:round/>
                      <a:headEnd type="none" w="med" len="med"/>
                      <a:tailEnd type="none" w="med" len="med"/>
                    </a:lnL>
                    <a:noFill/>
                  </a:tcPr>
                </a:tc>
                <a:tc>
                  <a:txBody>
                    <a:bodyPr/>
                    <a:lstStyle/>
                    <a:p>
                      <a:pPr marL="0" marR="0" algn="ctr"/>
                      <a:r>
                        <a:rPr lang="en-US" sz="1050" kern="100">
                          <a:solidFill>
                            <a:schemeClr val="tx1"/>
                          </a:solidFill>
                          <a:effectLst/>
                        </a:rPr>
                        <a:t>0.87 </a:t>
                      </a:r>
                    </a:p>
                    <a:p>
                      <a:pPr marL="0" marR="0" algn="ctr"/>
                      <a:r>
                        <a:rPr lang="en-US" sz="1050" kern="100">
                          <a:solidFill>
                            <a:schemeClr val="tx1"/>
                          </a:solidFill>
                          <a:effectLst/>
                        </a:rPr>
                        <a:t>(0.35-2.12)</a:t>
                      </a:r>
                      <a:endParaRPr lang="en-US" sz="1050" kern="10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noFill/>
                  </a:tcPr>
                </a:tc>
                <a:tc>
                  <a:txBody>
                    <a:bodyPr/>
                    <a:lstStyle/>
                    <a:p>
                      <a:pPr marL="0" marR="0" algn="ctr"/>
                      <a:r>
                        <a:rPr lang="en-US" sz="1050" kern="100" dirty="0">
                          <a:solidFill>
                            <a:schemeClr val="tx1"/>
                          </a:solidFill>
                          <a:effectLst/>
                        </a:rPr>
                        <a:t>0.95 </a:t>
                      </a:r>
                    </a:p>
                    <a:p>
                      <a:pPr marL="0" marR="0" algn="ctr"/>
                      <a:r>
                        <a:rPr lang="en-US" sz="1050" kern="100" dirty="0">
                          <a:solidFill>
                            <a:schemeClr val="tx1"/>
                          </a:solidFill>
                          <a:effectLst/>
                        </a:rPr>
                        <a:t>(0.39-2.33)</a:t>
                      </a:r>
                      <a:endParaRPr lang="en-US" sz="1050" kern="100" dirty="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lnR w="9525" cap="flat" cmpd="sng" algn="ctr">
                      <a:solidFill>
                        <a:schemeClr val="tx1"/>
                      </a:solidFill>
                      <a:prstDash val="solid"/>
                      <a:round/>
                      <a:headEnd type="none" w="med" len="med"/>
                      <a:tailEnd type="none" w="med" len="med"/>
                    </a:lnR>
                    <a:noFill/>
                  </a:tcPr>
                </a:tc>
                <a:tc>
                  <a:txBody>
                    <a:bodyPr/>
                    <a:lstStyle/>
                    <a:p>
                      <a:pPr marL="0" marR="0" algn="ctr"/>
                      <a:r>
                        <a:rPr lang="en-US" sz="1050" kern="100">
                          <a:solidFill>
                            <a:schemeClr val="tx1"/>
                          </a:solidFill>
                          <a:effectLst/>
                        </a:rPr>
                        <a:t>2 (1)</a:t>
                      </a:r>
                      <a:endParaRPr lang="en-US" sz="1050" kern="10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lnL w="9525" cap="flat" cmpd="sng" algn="ctr">
                      <a:solidFill>
                        <a:schemeClr val="tx1"/>
                      </a:solidFill>
                      <a:prstDash val="solid"/>
                      <a:round/>
                      <a:headEnd type="none" w="med" len="med"/>
                      <a:tailEnd type="none" w="med" len="med"/>
                    </a:lnL>
                    <a:noFill/>
                  </a:tcPr>
                </a:tc>
                <a:tc>
                  <a:txBody>
                    <a:bodyPr/>
                    <a:lstStyle/>
                    <a:p>
                      <a:pPr marL="0" marR="0" algn="ctr"/>
                      <a:r>
                        <a:rPr lang="en-US" sz="1050" kern="100" dirty="0">
                          <a:solidFill>
                            <a:schemeClr val="tx1"/>
                          </a:solidFill>
                          <a:effectLst/>
                        </a:rPr>
                        <a:t>0.22 </a:t>
                      </a:r>
                    </a:p>
                    <a:p>
                      <a:pPr marL="0" marR="0" algn="ctr"/>
                      <a:r>
                        <a:rPr lang="en-US" sz="1050" kern="100" dirty="0">
                          <a:solidFill>
                            <a:schemeClr val="tx1"/>
                          </a:solidFill>
                          <a:effectLst/>
                        </a:rPr>
                        <a:t>(0.05-0.88)</a:t>
                      </a:r>
                      <a:endParaRPr lang="en-US" sz="1050" kern="100" dirty="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noFill/>
                  </a:tcPr>
                </a:tc>
                <a:tc>
                  <a:txBody>
                    <a:bodyPr/>
                    <a:lstStyle/>
                    <a:p>
                      <a:pPr marL="0" marR="0" algn="ctr"/>
                      <a:r>
                        <a:rPr lang="en-US" sz="1050" kern="100" dirty="0">
                          <a:solidFill>
                            <a:schemeClr val="tx1"/>
                          </a:solidFill>
                          <a:effectLst/>
                        </a:rPr>
                        <a:t>0.23</a:t>
                      </a:r>
                    </a:p>
                    <a:p>
                      <a:pPr marL="0" marR="0" algn="ctr"/>
                      <a:r>
                        <a:rPr lang="en-US" sz="1050" kern="100" dirty="0">
                          <a:solidFill>
                            <a:schemeClr val="tx1"/>
                          </a:solidFill>
                          <a:effectLst/>
                        </a:rPr>
                        <a:t>(0.06-0.95)</a:t>
                      </a:r>
                      <a:endParaRPr lang="en-US" sz="1050" kern="100" dirty="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noFill/>
                  </a:tcPr>
                </a:tc>
                <a:extLst>
                  <a:ext uri="{0D108BD9-81ED-4DB2-BD59-A6C34878D82A}">
                    <a16:rowId xmlns:a16="http://schemas.microsoft.com/office/drawing/2014/main" val="1331720844"/>
                  </a:ext>
                </a:extLst>
              </a:tr>
              <a:tr h="587623">
                <a:tc>
                  <a:txBody>
                    <a:bodyPr/>
                    <a:lstStyle/>
                    <a:p>
                      <a:pPr marL="0" marR="0"/>
                      <a:r>
                        <a:rPr lang="en-US" sz="1050" kern="100" cap="all" dirty="0">
                          <a:solidFill>
                            <a:schemeClr val="tx1"/>
                          </a:solidFill>
                          <a:effectLst/>
                        </a:rPr>
                        <a:t>Native Hawaiian/</a:t>
                      </a:r>
                      <a:endParaRPr lang="en-US" sz="1050" kern="100" dirty="0">
                        <a:solidFill>
                          <a:schemeClr val="tx1"/>
                        </a:solidFill>
                        <a:effectLst/>
                      </a:endParaRPr>
                    </a:p>
                    <a:p>
                      <a:pPr marL="0" marR="0"/>
                      <a:r>
                        <a:rPr lang="en-US" sz="1050" kern="100" cap="all" dirty="0">
                          <a:solidFill>
                            <a:schemeClr val="tx1"/>
                          </a:solidFill>
                          <a:effectLst/>
                        </a:rPr>
                        <a:t>Other Pacific Islander</a:t>
                      </a:r>
                      <a:endParaRPr lang="en-US" sz="1050" kern="100" dirty="0">
                        <a:solidFill>
                          <a:schemeClr val="tx1"/>
                        </a:solidFill>
                        <a:effectLst/>
                        <a:latin typeface="Times New Roman" panose="02020603050405020304" pitchFamily="18" charset="0"/>
                        <a:ea typeface="Times New Roman" panose="02020603050405020304" pitchFamily="18" charset="0"/>
                      </a:endParaRPr>
                    </a:p>
                  </a:txBody>
                  <a:tcPr marL="44072" marR="44072" marT="0" marB="0" anchor="b">
                    <a:lnR w="12700" cap="flat" cmpd="sng" algn="ctr">
                      <a:solidFill>
                        <a:schemeClr val="tx1"/>
                      </a:solidFill>
                      <a:prstDash val="solid"/>
                      <a:round/>
                      <a:headEnd type="none" w="med" len="med"/>
                      <a:tailEnd type="none" w="med" len="med"/>
                    </a:lnR>
                    <a:noFill/>
                  </a:tcPr>
                </a:tc>
                <a:tc>
                  <a:txBody>
                    <a:bodyPr/>
                    <a:lstStyle/>
                    <a:p>
                      <a:pPr marL="0" marR="0" algn="ctr"/>
                      <a:r>
                        <a:rPr lang="en-US" sz="1050" kern="100" dirty="0">
                          <a:solidFill>
                            <a:schemeClr val="tx1"/>
                          </a:solidFill>
                          <a:effectLst/>
                        </a:rPr>
                        <a:t>12 (100)</a:t>
                      </a:r>
                      <a:endParaRPr lang="en-US" sz="1050" kern="100" dirty="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lnL w="12700" cap="flat" cmpd="sng" algn="ctr">
                      <a:solidFill>
                        <a:schemeClr val="tx1"/>
                      </a:solidFill>
                      <a:prstDash val="solid"/>
                      <a:round/>
                      <a:headEnd type="none" w="med" len="med"/>
                      <a:tailEnd type="none" w="med" len="med"/>
                    </a:lnL>
                    <a:noFill/>
                  </a:tcPr>
                </a:tc>
                <a:tc>
                  <a:txBody>
                    <a:bodyPr/>
                    <a:lstStyle/>
                    <a:p>
                      <a:pPr marL="0" marR="0" algn="ctr"/>
                      <a:r>
                        <a:rPr lang="en-US" sz="1050" kern="100">
                          <a:solidFill>
                            <a:schemeClr val="tx1"/>
                          </a:solidFill>
                          <a:effectLst/>
                        </a:rPr>
                        <a:t>NA</a:t>
                      </a:r>
                      <a:endParaRPr lang="en-US" sz="1050" kern="10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noFill/>
                  </a:tcPr>
                </a:tc>
                <a:tc>
                  <a:txBody>
                    <a:bodyPr/>
                    <a:lstStyle/>
                    <a:p>
                      <a:pPr marL="0" marR="0" algn="ctr"/>
                      <a:r>
                        <a:rPr lang="en-US" sz="1050" kern="100">
                          <a:solidFill>
                            <a:schemeClr val="tx1"/>
                          </a:solidFill>
                          <a:effectLst/>
                        </a:rPr>
                        <a:t>NA</a:t>
                      </a:r>
                      <a:endParaRPr lang="en-US" sz="1050" kern="10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lnR w="9525" cap="flat" cmpd="sng" algn="ctr">
                      <a:solidFill>
                        <a:schemeClr val="tx1"/>
                      </a:solidFill>
                      <a:prstDash val="solid"/>
                      <a:round/>
                      <a:headEnd type="none" w="med" len="med"/>
                      <a:tailEnd type="none" w="med" len="med"/>
                    </a:lnR>
                    <a:noFill/>
                  </a:tcPr>
                </a:tc>
                <a:tc>
                  <a:txBody>
                    <a:bodyPr/>
                    <a:lstStyle/>
                    <a:p>
                      <a:pPr marL="0" marR="0" algn="ctr"/>
                      <a:r>
                        <a:rPr lang="en-US" sz="1050" kern="100">
                          <a:solidFill>
                            <a:schemeClr val="tx1"/>
                          </a:solidFill>
                          <a:effectLst/>
                        </a:rPr>
                        <a:t>0</a:t>
                      </a:r>
                      <a:endParaRPr lang="en-US" sz="1050" kern="10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lnL w="9525" cap="flat" cmpd="sng" algn="ctr">
                      <a:solidFill>
                        <a:schemeClr val="tx1"/>
                      </a:solidFill>
                      <a:prstDash val="solid"/>
                      <a:round/>
                      <a:headEnd type="none" w="med" len="med"/>
                      <a:tailEnd type="none" w="med" len="med"/>
                    </a:lnL>
                    <a:noFill/>
                  </a:tcPr>
                </a:tc>
                <a:tc>
                  <a:txBody>
                    <a:bodyPr/>
                    <a:lstStyle/>
                    <a:p>
                      <a:pPr marL="0" marR="0" algn="ctr"/>
                      <a:r>
                        <a:rPr lang="en-US" sz="1050" kern="100" dirty="0">
                          <a:solidFill>
                            <a:schemeClr val="tx1"/>
                          </a:solidFill>
                          <a:effectLst/>
                        </a:rPr>
                        <a:t>NA</a:t>
                      </a:r>
                      <a:endParaRPr lang="en-US" sz="1050" kern="100" dirty="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noFill/>
                  </a:tcPr>
                </a:tc>
                <a:tc>
                  <a:txBody>
                    <a:bodyPr/>
                    <a:lstStyle/>
                    <a:p>
                      <a:pPr marL="0" marR="0" algn="ctr"/>
                      <a:r>
                        <a:rPr lang="en-US" sz="1050" kern="100" dirty="0">
                          <a:solidFill>
                            <a:schemeClr val="tx1"/>
                          </a:solidFill>
                          <a:effectLst/>
                        </a:rPr>
                        <a:t>NA</a:t>
                      </a:r>
                      <a:endParaRPr lang="en-US" sz="1050" kern="100" dirty="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lnR w="9525" cap="flat" cmpd="sng" algn="ctr">
                      <a:solidFill>
                        <a:schemeClr val="tx1"/>
                      </a:solidFill>
                      <a:prstDash val="solid"/>
                      <a:round/>
                      <a:headEnd type="none" w="med" len="med"/>
                      <a:tailEnd type="none" w="med" len="med"/>
                    </a:lnR>
                    <a:noFill/>
                  </a:tcPr>
                </a:tc>
                <a:tc>
                  <a:txBody>
                    <a:bodyPr/>
                    <a:lstStyle/>
                    <a:p>
                      <a:pPr marL="0" marR="0" algn="ctr"/>
                      <a:r>
                        <a:rPr lang="en-US" sz="1050" kern="100">
                          <a:solidFill>
                            <a:schemeClr val="tx1"/>
                          </a:solidFill>
                          <a:effectLst/>
                        </a:rPr>
                        <a:t>0</a:t>
                      </a:r>
                      <a:endParaRPr lang="en-US" sz="1050" kern="10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lnL w="9525" cap="flat" cmpd="sng" algn="ctr">
                      <a:solidFill>
                        <a:schemeClr val="tx1"/>
                      </a:solidFill>
                      <a:prstDash val="solid"/>
                      <a:round/>
                      <a:headEnd type="none" w="med" len="med"/>
                      <a:tailEnd type="none" w="med" len="med"/>
                    </a:lnL>
                    <a:noFill/>
                  </a:tcPr>
                </a:tc>
                <a:tc>
                  <a:txBody>
                    <a:bodyPr/>
                    <a:lstStyle/>
                    <a:p>
                      <a:pPr marL="0" marR="0" algn="ctr"/>
                      <a:r>
                        <a:rPr lang="en-US" sz="1050" kern="100">
                          <a:solidFill>
                            <a:schemeClr val="tx1"/>
                          </a:solidFill>
                          <a:effectLst/>
                        </a:rPr>
                        <a:t>NA</a:t>
                      </a:r>
                      <a:endParaRPr lang="en-US" sz="1050" kern="10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noFill/>
                  </a:tcPr>
                </a:tc>
                <a:tc>
                  <a:txBody>
                    <a:bodyPr/>
                    <a:lstStyle/>
                    <a:p>
                      <a:pPr marL="0" marR="0" algn="ctr"/>
                      <a:r>
                        <a:rPr lang="en-US" sz="1050" kern="100" dirty="0">
                          <a:solidFill>
                            <a:schemeClr val="tx1"/>
                          </a:solidFill>
                          <a:effectLst/>
                        </a:rPr>
                        <a:t>NA</a:t>
                      </a:r>
                      <a:endParaRPr lang="en-US" sz="1050" kern="100" dirty="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lnR w="9525" cap="flat" cmpd="sng" algn="ctr">
                      <a:solidFill>
                        <a:schemeClr val="tx1"/>
                      </a:solidFill>
                      <a:prstDash val="solid"/>
                      <a:round/>
                      <a:headEnd type="none" w="med" len="med"/>
                      <a:tailEnd type="none" w="med" len="med"/>
                    </a:lnR>
                    <a:noFill/>
                  </a:tcPr>
                </a:tc>
                <a:tc>
                  <a:txBody>
                    <a:bodyPr/>
                    <a:lstStyle/>
                    <a:p>
                      <a:pPr marL="0" marR="0" algn="ctr"/>
                      <a:r>
                        <a:rPr lang="en-US" sz="1050" kern="100">
                          <a:solidFill>
                            <a:schemeClr val="tx1"/>
                          </a:solidFill>
                          <a:effectLst/>
                        </a:rPr>
                        <a:t>0</a:t>
                      </a:r>
                      <a:endParaRPr lang="en-US" sz="1050" kern="10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lnL w="9525" cap="flat" cmpd="sng" algn="ctr">
                      <a:solidFill>
                        <a:schemeClr val="tx1"/>
                      </a:solidFill>
                      <a:prstDash val="solid"/>
                      <a:round/>
                      <a:headEnd type="none" w="med" len="med"/>
                      <a:tailEnd type="none" w="med" len="med"/>
                    </a:lnL>
                    <a:noFill/>
                  </a:tcPr>
                </a:tc>
                <a:tc>
                  <a:txBody>
                    <a:bodyPr/>
                    <a:lstStyle/>
                    <a:p>
                      <a:pPr marL="0" marR="0" algn="ctr"/>
                      <a:r>
                        <a:rPr lang="en-US" sz="1050" kern="100" dirty="0">
                          <a:solidFill>
                            <a:schemeClr val="tx1"/>
                          </a:solidFill>
                          <a:effectLst/>
                        </a:rPr>
                        <a:t>NA</a:t>
                      </a:r>
                      <a:endParaRPr lang="en-US" sz="1050" kern="100" dirty="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noFill/>
                  </a:tcPr>
                </a:tc>
                <a:tc>
                  <a:txBody>
                    <a:bodyPr/>
                    <a:lstStyle/>
                    <a:p>
                      <a:pPr marL="0" marR="0" algn="ctr"/>
                      <a:r>
                        <a:rPr lang="en-US" sz="1050" kern="100" dirty="0">
                          <a:solidFill>
                            <a:schemeClr val="tx1"/>
                          </a:solidFill>
                          <a:effectLst/>
                        </a:rPr>
                        <a:t>NA</a:t>
                      </a:r>
                      <a:endParaRPr lang="en-US" sz="1050" kern="100" dirty="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noFill/>
                  </a:tcPr>
                </a:tc>
                <a:extLst>
                  <a:ext uri="{0D108BD9-81ED-4DB2-BD59-A6C34878D82A}">
                    <a16:rowId xmlns:a16="http://schemas.microsoft.com/office/drawing/2014/main" val="3356535659"/>
                  </a:ext>
                </a:extLst>
              </a:tr>
              <a:tr h="352574">
                <a:tc>
                  <a:txBody>
                    <a:bodyPr/>
                    <a:lstStyle/>
                    <a:p>
                      <a:pPr marL="0" marR="0"/>
                      <a:r>
                        <a:rPr lang="en-US" sz="1050" kern="100" cap="all" dirty="0">
                          <a:solidFill>
                            <a:schemeClr val="tx1"/>
                          </a:solidFill>
                          <a:effectLst/>
                        </a:rPr>
                        <a:t>Other</a:t>
                      </a:r>
                      <a:endParaRPr lang="en-US" sz="1050" kern="100" dirty="0">
                        <a:solidFill>
                          <a:schemeClr val="tx1"/>
                        </a:solidFill>
                        <a:effectLst/>
                        <a:latin typeface="Times New Roman" panose="02020603050405020304" pitchFamily="18" charset="0"/>
                        <a:ea typeface="Times New Roman" panose="02020603050405020304" pitchFamily="18" charset="0"/>
                      </a:endParaRPr>
                    </a:p>
                  </a:txBody>
                  <a:tcPr marL="44072" marR="44072" marT="0" marB="0" anchor="b">
                    <a:lnR w="12700" cap="flat" cmpd="sng" algn="ctr">
                      <a:solidFill>
                        <a:schemeClr val="tx1"/>
                      </a:solidFill>
                      <a:prstDash val="solid"/>
                      <a:round/>
                      <a:headEnd type="none" w="med" len="med"/>
                      <a:tailEnd type="none" w="med" len="med"/>
                    </a:lnR>
                    <a:noFill/>
                  </a:tcPr>
                </a:tc>
                <a:tc>
                  <a:txBody>
                    <a:bodyPr/>
                    <a:lstStyle/>
                    <a:p>
                      <a:pPr marL="0" marR="0" algn="ctr"/>
                      <a:r>
                        <a:rPr lang="en-US" sz="1050" kern="100">
                          <a:solidFill>
                            <a:schemeClr val="tx1"/>
                          </a:solidFill>
                          <a:effectLst/>
                        </a:rPr>
                        <a:t>352 (92)</a:t>
                      </a:r>
                      <a:endParaRPr lang="en-US" sz="1050" kern="10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lnL w="12700" cap="flat" cmpd="sng" algn="ctr">
                      <a:solidFill>
                        <a:schemeClr val="tx1"/>
                      </a:solidFill>
                      <a:prstDash val="solid"/>
                      <a:round/>
                      <a:headEnd type="none" w="med" len="med"/>
                      <a:tailEnd type="none" w="med" len="med"/>
                    </a:lnL>
                    <a:noFill/>
                  </a:tcPr>
                </a:tc>
                <a:tc>
                  <a:txBody>
                    <a:bodyPr/>
                    <a:lstStyle/>
                    <a:p>
                      <a:pPr marL="0" marR="0" algn="ctr"/>
                      <a:r>
                        <a:rPr lang="en-US" sz="1050" kern="100">
                          <a:solidFill>
                            <a:schemeClr val="tx1"/>
                          </a:solidFill>
                          <a:effectLst/>
                        </a:rPr>
                        <a:t>1.56 </a:t>
                      </a:r>
                    </a:p>
                    <a:p>
                      <a:pPr marL="0" marR="0" algn="ctr"/>
                      <a:r>
                        <a:rPr lang="en-US" sz="1050" kern="100">
                          <a:solidFill>
                            <a:schemeClr val="tx1"/>
                          </a:solidFill>
                          <a:effectLst/>
                        </a:rPr>
                        <a:t>(1.05-2.31)</a:t>
                      </a:r>
                      <a:endParaRPr lang="en-US" sz="1050" kern="10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noFill/>
                  </a:tcPr>
                </a:tc>
                <a:tc>
                  <a:txBody>
                    <a:bodyPr/>
                    <a:lstStyle/>
                    <a:p>
                      <a:pPr marL="0" marR="0" algn="ctr"/>
                      <a:r>
                        <a:rPr lang="en-US" sz="1050" kern="100">
                          <a:solidFill>
                            <a:schemeClr val="tx1"/>
                          </a:solidFill>
                          <a:effectLst/>
                        </a:rPr>
                        <a:t>1.57 </a:t>
                      </a:r>
                    </a:p>
                    <a:p>
                      <a:pPr marL="0" marR="0" algn="ctr"/>
                      <a:r>
                        <a:rPr lang="en-US" sz="1050" kern="100">
                          <a:solidFill>
                            <a:schemeClr val="tx1"/>
                          </a:solidFill>
                          <a:effectLst/>
                        </a:rPr>
                        <a:t>(0.97-2.53)</a:t>
                      </a:r>
                      <a:endParaRPr lang="en-US" sz="1050" kern="10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lnR w="9525" cap="flat" cmpd="sng" algn="ctr">
                      <a:solidFill>
                        <a:schemeClr val="tx1"/>
                      </a:solidFill>
                      <a:prstDash val="solid"/>
                      <a:round/>
                      <a:headEnd type="none" w="med" len="med"/>
                      <a:tailEnd type="none" w="med" len="med"/>
                    </a:lnR>
                    <a:noFill/>
                  </a:tcPr>
                </a:tc>
                <a:tc>
                  <a:txBody>
                    <a:bodyPr/>
                    <a:lstStyle/>
                    <a:p>
                      <a:pPr marL="0" marR="0" algn="ctr"/>
                      <a:r>
                        <a:rPr lang="en-US" sz="1050" kern="100" dirty="0">
                          <a:solidFill>
                            <a:schemeClr val="tx1"/>
                          </a:solidFill>
                          <a:effectLst/>
                        </a:rPr>
                        <a:t>15 (4)</a:t>
                      </a:r>
                      <a:endParaRPr lang="en-US" sz="1050" kern="100" dirty="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lnL w="9525" cap="flat" cmpd="sng" algn="ctr">
                      <a:solidFill>
                        <a:schemeClr val="tx1"/>
                      </a:solidFill>
                      <a:prstDash val="solid"/>
                      <a:round/>
                      <a:headEnd type="none" w="med" len="med"/>
                      <a:tailEnd type="none" w="med" len="med"/>
                    </a:lnL>
                    <a:noFill/>
                  </a:tcPr>
                </a:tc>
                <a:tc>
                  <a:txBody>
                    <a:bodyPr/>
                    <a:lstStyle/>
                    <a:p>
                      <a:pPr marL="0" marR="0" algn="ctr"/>
                      <a:r>
                        <a:rPr lang="en-US" sz="1050" kern="100">
                          <a:solidFill>
                            <a:schemeClr val="tx1"/>
                          </a:solidFill>
                          <a:effectLst/>
                        </a:rPr>
                        <a:t>0.87 </a:t>
                      </a:r>
                    </a:p>
                    <a:p>
                      <a:pPr marL="0" marR="0" algn="ctr"/>
                      <a:r>
                        <a:rPr lang="en-US" sz="1050" kern="100">
                          <a:solidFill>
                            <a:schemeClr val="tx1"/>
                          </a:solidFill>
                          <a:effectLst/>
                        </a:rPr>
                        <a:t>(0.50-1.52)  </a:t>
                      </a:r>
                      <a:endParaRPr lang="en-US" sz="1050" kern="10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noFill/>
                  </a:tcPr>
                </a:tc>
                <a:tc>
                  <a:txBody>
                    <a:bodyPr/>
                    <a:lstStyle/>
                    <a:p>
                      <a:pPr marL="0" marR="0" algn="ctr"/>
                      <a:r>
                        <a:rPr lang="en-US" sz="1050" kern="100" dirty="0">
                          <a:solidFill>
                            <a:schemeClr val="tx1"/>
                          </a:solidFill>
                          <a:effectLst/>
                        </a:rPr>
                        <a:t>0.63 </a:t>
                      </a:r>
                    </a:p>
                    <a:p>
                      <a:pPr marL="0" marR="0" algn="ctr"/>
                      <a:r>
                        <a:rPr lang="en-US" sz="1050" kern="100" dirty="0">
                          <a:solidFill>
                            <a:schemeClr val="tx1"/>
                          </a:solidFill>
                          <a:effectLst/>
                        </a:rPr>
                        <a:t>(0.32-1.27)  </a:t>
                      </a:r>
                      <a:endParaRPr lang="en-US" sz="1050" kern="100" dirty="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lnR w="9525" cap="flat" cmpd="sng" algn="ctr">
                      <a:solidFill>
                        <a:schemeClr val="tx1"/>
                      </a:solidFill>
                      <a:prstDash val="solid"/>
                      <a:round/>
                      <a:headEnd type="none" w="med" len="med"/>
                      <a:tailEnd type="none" w="med" len="med"/>
                    </a:lnR>
                    <a:noFill/>
                  </a:tcPr>
                </a:tc>
                <a:tc>
                  <a:txBody>
                    <a:bodyPr/>
                    <a:lstStyle/>
                    <a:p>
                      <a:pPr marL="0" marR="0" algn="ctr"/>
                      <a:r>
                        <a:rPr lang="en-US" sz="1050" kern="100" dirty="0">
                          <a:solidFill>
                            <a:schemeClr val="tx1"/>
                          </a:solidFill>
                          <a:effectLst/>
                        </a:rPr>
                        <a:t>6  (2)</a:t>
                      </a:r>
                      <a:endParaRPr lang="en-US" sz="1050" kern="100" dirty="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lnL w="9525" cap="flat" cmpd="sng" algn="ctr">
                      <a:solidFill>
                        <a:schemeClr val="tx1"/>
                      </a:solidFill>
                      <a:prstDash val="solid"/>
                      <a:round/>
                      <a:headEnd type="none" w="med" len="med"/>
                      <a:tailEnd type="none" w="med" len="med"/>
                    </a:lnL>
                    <a:noFill/>
                  </a:tcPr>
                </a:tc>
                <a:tc>
                  <a:txBody>
                    <a:bodyPr/>
                    <a:lstStyle/>
                    <a:p>
                      <a:pPr marL="0" marR="0" algn="ctr"/>
                      <a:r>
                        <a:rPr lang="en-US" sz="1050" kern="100">
                          <a:solidFill>
                            <a:schemeClr val="tx1"/>
                          </a:solidFill>
                          <a:effectLst/>
                        </a:rPr>
                        <a:t>0.52 </a:t>
                      </a:r>
                    </a:p>
                    <a:p>
                      <a:pPr marL="0" marR="0" algn="ctr"/>
                      <a:r>
                        <a:rPr lang="en-US" sz="1050" kern="100">
                          <a:solidFill>
                            <a:schemeClr val="tx1"/>
                          </a:solidFill>
                          <a:effectLst/>
                        </a:rPr>
                        <a:t>(0.23-1.18)</a:t>
                      </a:r>
                      <a:endParaRPr lang="en-US" sz="1050" kern="10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noFill/>
                  </a:tcPr>
                </a:tc>
                <a:tc>
                  <a:txBody>
                    <a:bodyPr/>
                    <a:lstStyle/>
                    <a:p>
                      <a:pPr marL="0" marR="0" algn="ctr"/>
                      <a:r>
                        <a:rPr lang="en-US" sz="1050" kern="100">
                          <a:solidFill>
                            <a:schemeClr val="tx1"/>
                          </a:solidFill>
                          <a:effectLst/>
                        </a:rPr>
                        <a:t>0.81 </a:t>
                      </a:r>
                    </a:p>
                    <a:p>
                      <a:pPr marL="0" marR="0" algn="ctr"/>
                      <a:r>
                        <a:rPr lang="en-US" sz="1050" kern="100">
                          <a:solidFill>
                            <a:schemeClr val="tx1"/>
                          </a:solidFill>
                          <a:effectLst/>
                        </a:rPr>
                        <a:t>(0.33-2.01)</a:t>
                      </a:r>
                      <a:endParaRPr lang="en-US" sz="1050" kern="10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lnR w="9525" cap="flat" cmpd="sng" algn="ctr">
                      <a:solidFill>
                        <a:schemeClr val="tx1"/>
                      </a:solidFill>
                      <a:prstDash val="solid"/>
                      <a:round/>
                      <a:headEnd type="none" w="med" len="med"/>
                      <a:tailEnd type="none" w="med" len="med"/>
                    </a:lnR>
                    <a:noFill/>
                  </a:tcPr>
                </a:tc>
                <a:tc>
                  <a:txBody>
                    <a:bodyPr/>
                    <a:lstStyle/>
                    <a:p>
                      <a:pPr marL="0" marR="0" algn="ctr"/>
                      <a:r>
                        <a:rPr lang="en-US" sz="1050" kern="100">
                          <a:solidFill>
                            <a:schemeClr val="tx1"/>
                          </a:solidFill>
                          <a:effectLst/>
                        </a:rPr>
                        <a:t>10 (3)</a:t>
                      </a:r>
                      <a:endParaRPr lang="en-US" sz="1050" kern="10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lnL w="9525" cap="flat" cmpd="sng" algn="ctr">
                      <a:solidFill>
                        <a:schemeClr val="tx1"/>
                      </a:solidFill>
                      <a:prstDash val="solid"/>
                      <a:round/>
                      <a:headEnd type="none" w="med" len="med"/>
                      <a:tailEnd type="none" w="med" len="med"/>
                    </a:lnL>
                    <a:noFill/>
                  </a:tcPr>
                </a:tc>
                <a:tc>
                  <a:txBody>
                    <a:bodyPr/>
                    <a:lstStyle/>
                    <a:p>
                      <a:pPr marL="0" marR="0" algn="ctr"/>
                      <a:r>
                        <a:rPr lang="en-US" sz="1050" kern="100" dirty="0">
                          <a:solidFill>
                            <a:schemeClr val="tx1"/>
                          </a:solidFill>
                          <a:effectLst/>
                        </a:rPr>
                        <a:t>0.56 </a:t>
                      </a:r>
                    </a:p>
                    <a:p>
                      <a:pPr marL="0" marR="0" algn="ctr"/>
                      <a:r>
                        <a:rPr lang="en-US" sz="1050" kern="100" dirty="0">
                          <a:solidFill>
                            <a:schemeClr val="tx1"/>
                          </a:solidFill>
                          <a:effectLst/>
                        </a:rPr>
                        <a:t>(0.28-1.12)</a:t>
                      </a:r>
                      <a:endParaRPr lang="en-US" sz="1050" kern="100" dirty="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noFill/>
                  </a:tcPr>
                </a:tc>
                <a:tc>
                  <a:txBody>
                    <a:bodyPr/>
                    <a:lstStyle/>
                    <a:p>
                      <a:pPr marL="0" marR="0" algn="ctr"/>
                      <a:r>
                        <a:rPr lang="en-US" sz="1050" kern="100">
                          <a:solidFill>
                            <a:schemeClr val="tx1"/>
                          </a:solidFill>
                          <a:effectLst/>
                        </a:rPr>
                        <a:t>0.60 </a:t>
                      </a:r>
                    </a:p>
                    <a:p>
                      <a:pPr marL="0" marR="0" algn="ctr"/>
                      <a:r>
                        <a:rPr lang="en-US" sz="1050" kern="100">
                          <a:solidFill>
                            <a:schemeClr val="tx1"/>
                          </a:solidFill>
                          <a:effectLst/>
                        </a:rPr>
                        <a:t>(0.25-1.46)</a:t>
                      </a:r>
                      <a:endParaRPr lang="en-US" sz="1050" kern="10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noFill/>
                  </a:tcPr>
                </a:tc>
                <a:extLst>
                  <a:ext uri="{0D108BD9-81ED-4DB2-BD59-A6C34878D82A}">
                    <a16:rowId xmlns:a16="http://schemas.microsoft.com/office/drawing/2014/main" val="624571755"/>
                  </a:ext>
                </a:extLst>
              </a:tr>
              <a:tr h="352574">
                <a:tc>
                  <a:txBody>
                    <a:bodyPr/>
                    <a:lstStyle/>
                    <a:p>
                      <a:pPr marL="0" marR="0"/>
                      <a:r>
                        <a:rPr lang="en-US" sz="1050" kern="100" cap="all" dirty="0">
                          <a:solidFill>
                            <a:schemeClr val="tx1"/>
                          </a:solidFill>
                          <a:effectLst/>
                        </a:rPr>
                        <a:t>Don't know/ refuse</a:t>
                      </a:r>
                      <a:endParaRPr lang="en-US" sz="1050" kern="100" dirty="0">
                        <a:solidFill>
                          <a:schemeClr val="tx1"/>
                        </a:solidFill>
                        <a:effectLst/>
                        <a:latin typeface="Times New Roman" panose="02020603050405020304" pitchFamily="18" charset="0"/>
                        <a:ea typeface="Times New Roman" panose="02020603050405020304" pitchFamily="18" charset="0"/>
                      </a:endParaRPr>
                    </a:p>
                  </a:txBody>
                  <a:tcPr marL="44072" marR="44072" marT="0" marB="0" anchor="b">
                    <a:lnR w="12700" cap="flat" cmpd="sng" algn="ctr">
                      <a:solidFill>
                        <a:schemeClr val="tx1"/>
                      </a:solidFill>
                      <a:prstDash val="solid"/>
                      <a:round/>
                      <a:headEnd type="none" w="med" len="med"/>
                      <a:tailEnd type="none" w="med" len="med"/>
                    </a:lnR>
                    <a:noFill/>
                  </a:tcPr>
                </a:tc>
                <a:tc>
                  <a:txBody>
                    <a:bodyPr/>
                    <a:lstStyle/>
                    <a:p>
                      <a:pPr marL="0" marR="0" algn="ctr"/>
                      <a:r>
                        <a:rPr lang="en-US" sz="1050" kern="100" dirty="0">
                          <a:solidFill>
                            <a:schemeClr val="tx1"/>
                          </a:solidFill>
                          <a:effectLst/>
                        </a:rPr>
                        <a:t>94  (93)</a:t>
                      </a:r>
                      <a:endParaRPr lang="en-US" sz="1050" kern="100" dirty="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lnL w="12700" cap="flat" cmpd="sng" algn="ctr">
                      <a:solidFill>
                        <a:schemeClr val="tx1"/>
                      </a:solidFill>
                      <a:prstDash val="solid"/>
                      <a:round/>
                      <a:headEnd type="none" w="med" len="med"/>
                      <a:tailEnd type="none" w="med" len="med"/>
                    </a:lnL>
                    <a:noFill/>
                  </a:tcPr>
                </a:tc>
                <a:tc>
                  <a:txBody>
                    <a:bodyPr/>
                    <a:lstStyle/>
                    <a:p>
                      <a:pPr marL="0" marR="0" algn="ctr"/>
                      <a:r>
                        <a:rPr lang="en-US" sz="1050" kern="100">
                          <a:solidFill>
                            <a:schemeClr val="tx1"/>
                          </a:solidFill>
                          <a:effectLst/>
                        </a:rPr>
                        <a:t>1.84 </a:t>
                      </a:r>
                    </a:p>
                    <a:p>
                      <a:pPr marL="0" marR="0" algn="ctr"/>
                      <a:r>
                        <a:rPr lang="en-US" sz="1050" kern="100">
                          <a:solidFill>
                            <a:schemeClr val="tx1"/>
                          </a:solidFill>
                          <a:effectLst/>
                        </a:rPr>
                        <a:t>(0.85-3.96)</a:t>
                      </a:r>
                      <a:endParaRPr lang="en-US" sz="1050" kern="10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noFill/>
                  </a:tcPr>
                </a:tc>
                <a:tc>
                  <a:txBody>
                    <a:bodyPr/>
                    <a:lstStyle/>
                    <a:p>
                      <a:pPr marL="0" marR="0" algn="ctr"/>
                      <a:r>
                        <a:rPr lang="en-US" sz="1050" kern="100">
                          <a:solidFill>
                            <a:schemeClr val="tx1"/>
                          </a:solidFill>
                          <a:effectLst/>
                        </a:rPr>
                        <a:t>1.31</a:t>
                      </a:r>
                    </a:p>
                    <a:p>
                      <a:pPr marL="0" marR="0" algn="ctr"/>
                      <a:r>
                        <a:rPr lang="en-US" sz="1050" kern="100">
                          <a:solidFill>
                            <a:schemeClr val="tx1"/>
                          </a:solidFill>
                          <a:effectLst/>
                        </a:rPr>
                        <a:t>(0.56-3.11)</a:t>
                      </a:r>
                      <a:endParaRPr lang="en-US" sz="1050" kern="10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lnR w="9525" cap="flat" cmpd="sng" algn="ctr">
                      <a:solidFill>
                        <a:schemeClr val="tx1"/>
                      </a:solidFill>
                      <a:prstDash val="solid"/>
                      <a:round/>
                      <a:headEnd type="none" w="med" len="med"/>
                      <a:tailEnd type="none" w="med" len="med"/>
                    </a:lnR>
                    <a:noFill/>
                  </a:tcPr>
                </a:tc>
                <a:tc>
                  <a:txBody>
                    <a:bodyPr/>
                    <a:lstStyle/>
                    <a:p>
                      <a:pPr marL="0" marR="0" algn="ctr"/>
                      <a:r>
                        <a:rPr lang="en-US" sz="1050" kern="100" dirty="0">
                          <a:solidFill>
                            <a:schemeClr val="tx1"/>
                          </a:solidFill>
                          <a:effectLst/>
                        </a:rPr>
                        <a:t>4  (4)</a:t>
                      </a:r>
                      <a:endParaRPr lang="en-US" sz="1050" kern="100" dirty="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lnL w="9525" cap="flat" cmpd="sng" algn="ctr">
                      <a:solidFill>
                        <a:schemeClr val="tx1"/>
                      </a:solidFill>
                      <a:prstDash val="solid"/>
                      <a:round/>
                      <a:headEnd type="none" w="med" len="med"/>
                      <a:tailEnd type="none" w="med" len="med"/>
                    </a:lnL>
                    <a:noFill/>
                  </a:tcPr>
                </a:tc>
                <a:tc>
                  <a:txBody>
                    <a:bodyPr/>
                    <a:lstStyle/>
                    <a:p>
                      <a:pPr marL="0" marR="0" algn="ctr"/>
                      <a:r>
                        <a:rPr lang="en-US" sz="1050" kern="100" dirty="0">
                          <a:solidFill>
                            <a:schemeClr val="tx1"/>
                          </a:solidFill>
                          <a:effectLst/>
                        </a:rPr>
                        <a:t>0.88</a:t>
                      </a:r>
                    </a:p>
                    <a:p>
                      <a:pPr marL="0" marR="0" algn="ctr"/>
                      <a:r>
                        <a:rPr lang="en-US" sz="1050" kern="100" dirty="0">
                          <a:solidFill>
                            <a:schemeClr val="tx1"/>
                          </a:solidFill>
                          <a:effectLst/>
                        </a:rPr>
                        <a:t>(0.32-2.39)</a:t>
                      </a:r>
                      <a:endParaRPr lang="en-US" sz="1050" kern="100" dirty="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noFill/>
                  </a:tcPr>
                </a:tc>
                <a:tc>
                  <a:txBody>
                    <a:bodyPr/>
                    <a:lstStyle/>
                    <a:p>
                      <a:pPr marL="0" marR="0" algn="ctr"/>
                      <a:r>
                        <a:rPr lang="en-US" sz="1050" kern="100" dirty="0">
                          <a:solidFill>
                            <a:schemeClr val="tx1"/>
                          </a:solidFill>
                          <a:effectLst/>
                        </a:rPr>
                        <a:t>0.76</a:t>
                      </a:r>
                    </a:p>
                    <a:p>
                      <a:pPr marL="0" marR="0" algn="ctr"/>
                      <a:r>
                        <a:rPr lang="en-US" sz="1050" kern="100" dirty="0">
                          <a:solidFill>
                            <a:schemeClr val="tx1"/>
                          </a:solidFill>
                          <a:effectLst/>
                        </a:rPr>
                        <a:t>(0.23-2.51)</a:t>
                      </a:r>
                      <a:endParaRPr lang="en-US" sz="1050" kern="100" dirty="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lnR w="9525" cap="flat" cmpd="sng" algn="ctr">
                      <a:solidFill>
                        <a:schemeClr val="tx1"/>
                      </a:solidFill>
                      <a:prstDash val="solid"/>
                      <a:round/>
                      <a:headEnd type="none" w="med" len="med"/>
                      <a:tailEnd type="none" w="med" len="med"/>
                    </a:lnR>
                    <a:noFill/>
                  </a:tcPr>
                </a:tc>
                <a:tc>
                  <a:txBody>
                    <a:bodyPr/>
                    <a:lstStyle/>
                    <a:p>
                      <a:pPr marL="0" marR="0" algn="ctr"/>
                      <a:r>
                        <a:rPr lang="en-US" sz="1050" kern="100" dirty="0">
                          <a:solidFill>
                            <a:schemeClr val="tx1"/>
                          </a:solidFill>
                          <a:effectLst/>
                        </a:rPr>
                        <a:t>3  (3)</a:t>
                      </a:r>
                      <a:endParaRPr lang="en-US" sz="1050" kern="100" dirty="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lnL w="9525" cap="flat" cmpd="sng" algn="ctr">
                      <a:solidFill>
                        <a:schemeClr val="tx1"/>
                      </a:solidFill>
                      <a:prstDash val="solid"/>
                      <a:round/>
                      <a:headEnd type="none" w="med" len="med"/>
                      <a:tailEnd type="none" w="med" len="med"/>
                    </a:lnL>
                    <a:noFill/>
                  </a:tcPr>
                </a:tc>
                <a:tc>
                  <a:txBody>
                    <a:bodyPr/>
                    <a:lstStyle/>
                    <a:p>
                      <a:pPr marL="0" marR="0" algn="ctr"/>
                      <a:r>
                        <a:rPr lang="en-US" sz="1050" kern="100">
                          <a:solidFill>
                            <a:schemeClr val="tx1"/>
                          </a:solidFill>
                          <a:effectLst/>
                        </a:rPr>
                        <a:t>1.00</a:t>
                      </a:r>
                    </a:p>
                    <a:p>
                      <a:pPr marL="0" marR="0" algn="ctr"/>
                      <a:r>
                        <a:rPr lang="en-US" sz="1050" kern="100">
                          <a:solidFill>
                            <a:schemeClr val="tx1"/>
                          </a:solidFill>
                          <a:effectLst/>
                        </a:rPr>
                        <a:t>(0.31-3.18)</a:t>
                      </a:r>
                      <a:endParaRPr lang="en-US" sz="1050" kern="10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noFill/>
                  </a:tcPr>
                </a:tc>
                <a:tc>
                  <a:txBody>
                    <a:bodyPr/>
                    <a:lstStyle/>
                    <a:p>
                      <a:pPr marL="0" marR="0" algn="ctr"/>
                      <a:r>
                        <a:rPr lang="en-US" sz="1050" kern="100">
                          <a:solidFill>
                            <a:schemeClr val="tx1"/>
                          </a:solidFill>
                          <a:effectLst/>
                        </a:rPr>
                        <a:t>1.74 </a:t>
                      </a:r>
                    </a:p>
                    <a:p>
                      <a:pPr marL="0" marR="0" algn="ctr"/>
                      <a:r>
                        <a:rPr lang="en-US" sz="1050" kern="100">
                          <a:solidFill>
                            <a:schemeClr val="tx1"/>
                          </a:solidFill>
                          <a:effectLst/>
                        </a:rPr>
                        <a:t>(0.50-6.08)</a:t>
                      </a:r>
                      <a:endParaRPr lang="en-US" sz="1050" kern="10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lnR w="9525" cap="flat" cmpd="sng" algn="ctr">
                      <a:solidFill>
                        <a:schemeClr val="tx1"/>
                      </a:solidFill>
                      <a:prstDash val="solid"/>
                      <a:round/>
                      <a:headEnd type="none" w="med" len="med"/>
                      <a:tailEnd type="none" w="med" len="med"/>
                    </a:lnR>
                    <a:noFill/>
                  </a:tcPr>
                </a:tc>
                <a:tc>
                  <a:txBody>
                    <a:bodyPr/>
                    <a:lstStyle/>
                    <a:p>
                      <a:pPr marL="0" marR="0" algn="ctr"/>
                      <a:r>
                        <a:rPr lang="en-US" sz="1050" kern="100">
                          <a:solidFill>
                            <a:schemeClr val="tx1"/>
                          </a:solidFill>
                          <a:effectLst/>
                        </a:rPr>
                        <a:t>0</a:t>
                      </a:r>
                      <a:endParaRPr lang="en-US" sz="1050" kern="10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lnL w="9525" cap="flat" cmpd="sng" algn="ctr">
                      <a:solidFill>
                        <a:schemeClr val="tx1"/>
                      </a:solidFill>
                      <a:prstDash val="solid"/>
                      <a:round/>
                      <a:headEnd type="none" w="med" len="med"/>
                      <a:tailEnd type="none" w="med" len="med"/>
                    </a:lnL>
                    <a:noFill/>
                  </a:tcPr>
                </a:tc>
                <a:tc>
                  <a:txBody>
                    <a:bodyPr/>
                    <a:lstStyle/>
                    <a:p>
                      <a:pPr marL="0" marR="0" algn="ctr"/>
                      <a:r>
                        <a:rPr lang="en-US" sz="1050" kern="100" dirty="0">
                          <a:solidFill>
                            <a:schemeClr val="tx1"/>
                          </a:solidFill>
                          <a:effectLst/>
                        </a:rPr>
                        <a:t>NA</a:t>
                      </a:r>
                      <a:endParaRPr lang="en-US" sz="1050" kern="100" dirty="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noFill/>
                  </a:tcPr>
                </a:tc>
                <a:tc>
                  <a:txBody>
                    <a:bodyPr/>
                    <a:lstStyle/>
                    <a:p>
                      <a:pPr marL="0" marR="0" algn="ctr"/>
                      <a:r>
                        <a:rPr lang="en-US" sz="1050" kern="100" dirty="0">
                          <a:solidFill>
                            <a:schemeClr val="tx1"/>
                          </a:solidFill>
                          <a:effectLst/>
                        </a:rPr>
                        <a:t>NA</a:t>
                      </a:r>
                      <a:endParaRPr lang="en-US" sz="1050" kern="100" dirty="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noFill/>
                  </a:tcPr>
                </a:tc>
                <a:extLst>
                  <a:ext uri="{0D108BD9-81ED-4DB2-BD59-A6C34878D82A}">
                    <a16:rowId xmlns:a16="http://schemas.microsoft.com/office/drawing/2014/main" val="2374379817"/>
                  </a:ext>
                </a:extLst>
              </a:tr>
              <a:tr h="352574">
                <a:tc>
                  <a:txBody>
                    <a:bodyPr/>
                    <a:lstStyle/>
                    <a:p>
                      <a:pPr marL="0" marR="0"/>
                      <a:r>
                        <a:rPr lang="en-US" sz="1050" kern="100" cap="all" dirty="0">
                          <a:solidFill>
                            <a:schemeClr val="tx1"/>
                          </a:solidFill>
                          <a:effectLst/>
                        </a:rPr>
                        <a:t> Multiracial</a:t>
                      </a:r>
                      <a:endParaRPr lang="en-US" sz="1050" kern="100" dirty="0">
                        <a:solidFill>
                          <a:schemeClr val="tx1"/>
                        </a:solidFill>
                        <a:effectLst/>
                        <a:latin typeface="Times New Roman" panose="02020603050405020304" pitchFamily="18" charset="0"/>
                        <a:ea typeface="Times New Roman" panose="02020603050405020304" pitchFamily="18" charset="0"/>
                      </a:endParaRPr>
                    </a:p>
                  </a:txBody>
                  <a:tcPr marL="44072" marR="44072" marT="0" marB="0" anchor="b">
                    <a:lnR w="12700" cap="flat" cmpd="sng" algn="ctr">
                      <a:solidFill>
                        <a:schemeClr val="tx1"/>
                      </a:solidFill>
                      <a:prstDash val="solid"/>
                      <a:round/>
                      <a:headEnd type="none" w="med" len="med"/>
                      <a:tailEnd type="none" w="med" len="med"/>
                    </a:lnR>
                    <a:noFill/>
                  </a:tcPr>
                </a:tc>
                <a:tc>
                  <a:txBody>
                    <a:bodyPr/>
                    <a:lstStyle/>
                    <a:p>
                      <a:pPr marL="0" marR="0" algn="ctr"/>
                      <a:r>
                        <a:rPr lang="en-US" sz="1050" kern="100" dirty="0">
                          <a:solidFill>
                            <a:schemeClr val="tx1"/>
                          </a:solidFill>
                          <a:effectLst/>
                        </a:rPr>
                        <a:t>1049 (87)</a:t>
                      </a:r>
                      <a:endParaRPr lang="en-US" sz="1050" kern="100" dirty="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lnL w="12700" cap="flat" cmpd="sng" algn="ctr">
                      <a:solidFill>
                        <a:schemeClr val="tx1"/>
                      </a:solidFill>
                      <a:prstDash val="solid"/>
                      <a:round/>
                      <a:headEnd type="none" w="med" len="med"/>
                      <a:tailEnd type="none" w="med" len="med"/>
                    </a:lnL>
                    <a:noFill/>
                  </a:tcPr>
                </a:tc>
                <a:tc>
                  <a:txBody>
                    <a:bodyPr/>
                    <a:lstStyle/>
                    <a:p>
                      <a:pPr marL="0" marR="0" algn="ctr"/>
                      <a:r>
                        <a:rPr lang="en-US" sz="1050" kern="100">
                          <a:solidFill>
                            <a:schemeClr val="tx1"/>
                          </a:solidFill>
                          <a:effectLst/>
                        </a:rPr>
                        <a:t>0.95 </a:t>
                      </a:r>
                    </a:p>
                    <a:p>
                      <a:pPr marL="0" marR="0" algn="ctr"/>
                      <a:r>
                        <a:rPr lang="en-US" sz="1050" kern="100">
                          <a:solidFill>
                            <a:schemeClr val="tx1"/>
                          </a:solidFill>
                          <a:effectLst/>
                        </a:rPr>
                        <a:t>(0.78-1.16)</a:t>
                      </a:r>
                      <a:endParaRPr lang="en-US" sz="1050" kern="10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noFill/>
                  </a:tcPr>
                </a:tc>
                <a:tc>
                  <a:txBody>
                    <a:bodyPr/>
                    <a:lstStyle/>
                    <a:p>
                      <a:pPr marL="0" marR="0" algn="ctr"/>
                      <a:r>
                        <a:rPr lang="en-US" sz="1050" kern="100">
                          <a:solidFill>
                            <a:schemeClr val="tx1"/>
                          </a:solidFill>
                          <a:effectLst/>
                        </a:rPr>
                        <a:t>1.00</a:t>
                      </a:r>
                    </a:p>
                    <a:p>
                      <a:pPr marL="0" marR="0" algn="ctr"/>
                      <a:r>
                        <a:rPr lang="en-US" sz="1050" kern="100">
                          <a:solidFill>
                            <a:schemeClr val="tx1"/>
                          </a:solidFill>
                          <a:effectLst/>
                        </a:rPr>
                        <a:t>(0.81-1.24)</a:t>
                      </a:r>
                      <a:endParaRPr lang="en-US" sz="1050" kern="10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lnR w="9525" cap="flat" cmpd="sng" algn="ctr">
                      <a:solidFill>
                        <a:schemeClr val="tx1"/>
                      </a:solidFill>
                      <a:prstDash val="solid"/>
                      <a:round/>
                      <a:headEnd type="none" w="med" len="med"/>
                      <a:tailEnd type="none" w="med" len="med"/>
                    </a:lnR>
                    <a:noFill/>
                  </a:tcPr>
                </a:tc>
                <a:tc>
                  <a:txBody>
                    <a:bodyPr/>
                    <a:lstStyle/>
                    <a:p>
                      <a:pPr marL="0" marR="0" algn="ctr"/>
                      <a:r>
                        <a:rPr lang="en-US" sz="1050" kern="100" dirty="0">
                          <a:solidFill>
                            <a:schemeClr val="tx1"/>
                          </a:solidFill>
                          <a:effectLst/>
                        </a:rPr>
                        <a:t>61 (5)</a:t>
                      </a:r>
                      <a:endParaRPr lang="en-US" sz="1050" kern="100" dirty="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lnL w="9525" cap="flat" cmpd="sng" algn="ctr">
                      <a:solidFill>
                        <a:schemeClr val="tx1"/>
                      </a:solidFill>
                      <a:prstDash val="solid"/>
                      <a:round/>
                      <a:headEnd type="none" w="med" len="med"/>
                      <a:tailEnd type="none" w="med" len="med"/>
                    </a:lnL>
                    <a:noFill/>
                  </a:tcPr>
                </a:tc>
                <a:tc>
                  <a:txBody>
                    <a:bodyPr/>
                    <a:lstStyle/>
                    <a:p>
                      <a:pPr marL="0" marR="0" algn="ctr"/>
                      <a:r>
                        <a:rPr lang="en-US" sz="1050" kern="100" dirty="0">
                          <a:solidFill>
                            <a:schemeClr val="tx1"/>
                          </a:solidFill>
                          <a:effectLst/>
                        </a:rPr>
                        <a:t>1.14 </a:t>
                      </a:r>
                    </a:p>
                    <a:p>
                      <a:pPr marL="0" marR="0" algn="ctr"/>
                      <a:r>
                        <a:rPr lang="en-US" sz="1050" kern="100" dirty="0">
                          <a:solidFill>
                            <a:schemeClr val="tx1"/>
                          </a:solidFill>
                          <a:effectLst/>
                        </a:rPr>
                        <a:t>(0.85-1.53)</a:t>
                      </a:r>
                      <a:endParaRPr lang="en-US" sz="1050" kern="100" dirty="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noFill/>
                  </a:tcPr>
                </a:tc>
                <a:tc>
                  <a:txBody>
                    <a:bodyPr/>
                    <a:lstStyle/>
                    <a:p>
                      <a:pPr marL="0" marR="0" algn="ctr"/>
                      <a:r>
                        <a:rPr lang="en-US" sz="1050" kern="100" dirty="0">
                          <a:solidFill>
                            <a:schemeClr val="tx1"/>
                          </a:solidFill>
                          <a:effectLst/>
                        </a:rPr>
                        <a:t>0.98</a:t>
                      </a:r>
                    </a:p>
                    <a:p>
                      <a:pPr marL="0" marR="0" algn="ctr"/>
                      <a:r>
                        <a:rPr lang="en-US" sz="1050" kern="100" dirty="0">
                          <a:solidFill>
                            <a:schemeClr val="tx1"/>
                          </a:solidFill>
                          <a:effectLst/>
                        </a:rPr>
                        <a:t>(0.71-1.37)</a:t>
                      </a:r>
                      <a:endParaRPr lang="en-US" sz="1050" kern="100" dirty="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lnR w="9525" cap="flat" cmpd="sng" algn="ctr">
                      <a:solidFill>
                        <a:schemeClr val="tx1"/>
                      </a:solidFill>
                      <a:prstDash val="solid"/>
                      <a:round/>
                      <a:headEnd type="none" w="med" len="med"/>
                      <a:tailEnd type="none" w="med" len="med"/>
                    </a:lnR>
                    <a:noFill/>
                  </a:tcPr>
                </a:tc>
                <a:tc>
                  <a:txBody>
                    <a:bodyPr/>
                    <a:lstStyle/>
                    <a:p>
                      <a:pPr marL="0" marR="0" algn="ctr"/>
                      <a:r>
                        <a:rPr lang="en-US" sz="1050" kern="100">
                          <a:solidFill>
                            <a:schemeClr val="tx1"/>
                          </a:solidFill>
                          <a:effectLst/>
                        </a:rPr>
                        <a:t>39 (3)</a:t>
                      </a:r>
                      <a:endParaRPr lang="en-US" sz="1050" kern="10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lnL w="9525" cap="flat" cmpd="sng" algn="ctr">
                      <a:solidFill>
                        <a:schemeClr val="tx1"/>
                      </a:solidFill>
                      <a:prstDash val="solid"/>
                      <a:round/>
                      <a:headEnd type="none" w="med" len="med"/>
                      <a:tailEnd type="none" w="med" len="med"/>
                    </a:lnL>
                    <a:noFill/>
                  </a:tcPr>
                </a:tc>
                <a:tc>
                  <a:txBody>
                    <a:bodyPr/>
                    <a:lstStyle/>
                    <a:p>
                      <a:pPr marL="0" marR="0" algn="ctr"/>
                      <a:r>
                        <a:rPr lang="en-US" sz="1050" kern="100" dirty="0">
                          <a:solidFill>
                            <a:schemeClr val="tx1"/>
                          </a:solidFill>
                          <a:effectLst/>
                        </a:rPr>
                        <a:t>1.09</a:t>
                      </a:r>
                    </a:p>
                    <a:p>
                      <a:pPr marL="0" marR="0" algn="ctr"/>
                      <a:r>
                        <a:rPr lang="en-US" sz="1050" kern="100" dirty="0">
                          <a:solidFill>
                            <a:schemeClr val="tx1"/>
                          </a:solidFill>
                          <a:effectLst/>
                        </a:rPr>
                        <a:t>(0.76-1.57)</a:t>
                      </a:r>
                      <a:endParaRPr lang="en-US" sz="1050" kern="100" dirty="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noFill/>
                  </a:tcPr>
                </a:tc>
                <a:tc>
                  <a:txBody>
                    <a:bodyPr/>
                    <a:lstStyle/>
                    <a:p>
                      <a:pPr marL="0" marR="0" algn="ctr"/>
                      <a:r>
                        <a:rPr lang="en-US" sz="1050" kern="100">
                          <a:solidFill>
                            <a:schemeClr val="tx1"/>
                          </a:solidFill>
                          <a:effectLst/>
                        </a:rPr>
                        <a:t>1.17</a:t>
                      </a:r>
                    </a:p>
                    <a:p>
                      <a:pPr marL="0" marR="0" algn="ctr"/>
                      <a:r>
                        <a:rPr lang="en-US" sz="1050" kern="100">
                          <a:solidFill>
                            <a:schemeClr val="tx1"/>
                          </a:solidFill>
                          <a:effectLst/>
                        </a:rPr>
                        <a:t>(0.79-1.73)</a:t>
                      </a:r>
                      <a:endParaRPr lang="en-US" sz="1050" kern="10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lnR w="9525" cap="flat" cmpd="sng" algn="ctr">
                      <a:solidFill>
                        <a:schemeClr val="tx1"/>
                      </a:solidFill>
                      <a:prstDash val="solid"/>
                      <a:round/>
                      <a:headEnd type="none" w="med" len="med"/>
                      <a:tailEnd type="none" w="med" len="med"/>
                    </a:lnR>
                    <a:noFill/>
                  </a:tcPr>
                </a:tc>
                <a:tc>
                  <a:txBody>
                    <a:bodyPr/>
                    <a:lstStyle/>
                    <a:p>
                      <a:pPr marL="0" marR="0" algn="ctr"/>
                      <a:r>
                        <a:rPr lang="en-US" sz="1050" kern="100">
                          <a:solidFill>
                            <a:schemeClr val="tx1"/>
                          </a:solidFill>
                          <a:effectLst/>
                        </a:rPr>
                        <a:t>51 (4)</a:t>
                      </a:r>
                      <a:endParaRPr lang="en-US" sz="1050" kern="10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lnL w="9525" cap="flat" cmpd="sng" algn="ctr">
                      <a:solidFill>
                        <a:schemeClr val="tx1"/>
                      </a:solidFill>
                      <a:prstDash val="solid"/>
                      <a:round/>
                      <a:headEnd type="none" w="med" len="med"/>
                      <a:tailEnd type="none" w="med" len="med"/>
                    </a:lnL>
                    <a:noFill/>
                  </a:tcPr>
                </a:tc>
                <a:tc>
                  <a:txBody>
                    <a:bodyPr/>
                    <a:lstStyle/>
                    <a:p>
                      <a:pPr marL="0" marR="0" algn="ctr"/>
                      <a:r>
                        <a:rPr lang="en-US" sz="1050" kern="100">
                          <a:solidFill>
                            <a:schemeClr val="tx1"/>
                          </a:solidFill>
                          <a:effectLst/>
                        </a:rPr>
                        <a:t>0.92 </a:t>
                      </a:r>
                    </a:p>
                    <a:p>
                      <a:pPr marL="0" marR="0" algn="ctr"/>
                      <a:r>
                        <a:rPr lang="en-US" sz="1050" kern="100">
                          <a:solidFill>
                            <a:schemeClr val="tx1"/>
                          </a:solidFill>
                          <a:effectLst/>
                        </a:rPr>
                        <a:t>(0.70-1.28)</a:t>
                      </a:r>
                      <a:endParaRPr lang="en-US" sz="1050" kern="10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noFill/>
                  </a:tcPr>
                </a:tc>
                <a:tc>
                  <a:txBody>
                    <a:bodyPr/>
                    <a:lstStyle/>
                    <a:p>
                      <a:pPr marL="0" marR="0" algn="ctr"/>
                      <a:r>
                        <a:rPr lang="en-US" sz="1050" kern="100" dirty="0">
                          <a:solidFill>
                            <a:schemeClr val="tx1"/>
                          </a:solidFill>
                          <a:effectLst/>
                        </a:rPr>
                        <a:t>0.91</a:t>
                      </a:r>
                    </a:p>
                    <a:p>
                      <a:pPr marL="0" marR="0" algn="ctr"/>
                      <a:r>
                        <a:rPr lang="en-US" sz="1050" kern="100" dirty="0">
                          <a:solidFill>
                            <a:schemeClr val="tx1"/>
                          </a:solidFill>
                          <a:effectLst/>
                        </a:rPr>
                        <a:t>(0.64-1.28)</a:t>
                      </a:r>
                      <a:endParaRPr lang="en-US" sz="1050" kern="100" dirty="0">
                        <a:solidFill>
                          <a:schemeClr val="tx1"/>
                        </a:solidFill>
                        <a:effectLst/>
                        <a:latin typeface="Times New Roman" panose="02020603050405020304" pitchFamily="18" charset="0"/>
                        <a:ea typeface="Times New Roman" panose="02020603050405020304" pitchFamily="18" charset="0"/>
                      </a:endParaRPr>
                    </a:p>
                  </a:txBody>
                  <a:tcPr marL="44072" marR="44072" marT="0" marB="0" anchor="ctr">
                    <a:noFill/>
                  </a:tcPr>
                </a:tc>
                <a:extLst>
                  <a:ext uri="{0D108BD9-81ED-4DB2-BD59-A6C34878D82A}">
                    <a16:rowId xmlns:a16="http://schemas.microsoft.com/office/drawing/2014/main" val="2470482472"/>
                  </a:ext>
                </a:extLst>
              </a:tr>
            </a:tbl>
          </a:graphicData>
        </a:graphic>
      </p:graphicFrame>
      <p:sp>
        <p:nvSpPr>
          <p:cNvPr id="6" name="Frame 5">
            <a:extLst>
              <a:ext uri="{FF2B5EF4-FFF2-40B4-BE49-F238E27FC236}">
                <a16:creationId xmlns:a16="http://schemas.microsoft.com/office/drawing/2014/main" id="{627E3BE8-2C7F-8ECC-9B90-31B83E150B8A}"/>
              </a:ext>
            </a:extLst>
          </p:cNvPr>
          <p:cNvSpPr/>
          <p:nvPr/>
        </p:nvSpPr>
        <p:spPr>
          <a:xfrm>
            <a:off x="5220439" y="3170712"/>
            <a:ext cx="1033154" cy="425198"/>
          </a:xfrm>
          <a:prstGeom prst="fram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 name="Oval 8">
            <a:extLst>
              <a:ext uri="{FF2B5EF4-FFF2-40B4-BE49-F238E27FC236}">
                <a16:creationId xmlns:a16="http://schemas.microsoft.com/office/drawing/2014/main" id="{06DAE8D3-B5C6-1E8D-43A8-E2F3CD9FC8BC}"/>
              </a:ext>
            </a:extLst>
          </p:cNvPr>
          <p:cNvSpPr/>
          <p:nvPr/>
        </p:nvSpPr>
        <p:spPr>
          <a:xfrm>
            <a:off x="1852550" y="3490034"/>
            <a:ext cx="558141" cy="523826"/>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A686629-1711-0ACC-6A12-BA8D8569489C}"/>
              </a:ext>
            </a:extLst>
          </p:cNvPr>
          <p:cNvSpPr/>
          <p:nvPr/>
        </p:nvSpPr>
        <p:spPr>
          <a:xfrm>
            <a:off x="1852550" y="4286520"/>
            <a:ext cx="663040" cy="523826"/>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ame 11">
            <a:extLst>
              <a:ext uri="{FF2B5EF4-FFF2-40B4-BE49-F238E27FC236}">
                <a16:creationId xmlns:a16="http://schemas.microsoft.com/office/drawing/2014/main" id="{A1E88E16-B627-F33F-AC47-E58E1B33ADA8}"/>
              </a:ext>
            </a:extLst>
          </p:cNvPr>
          <p:cNvSpPr/>
          <p:nvPr/>
        </p:nvSpPr>
        <p:spPr>
          <a:xfrm>
            <a:off x="6330069" y="3170712"/>
            <a:ext cx="824737" cy="425198"/>
          </a:xfrm>
          <a:prstGeom prst="fram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ame 12">
            <a:extLst>
              <a:ext uri="{FF2B5EF4-FFF2-40B4-BE49-F238E27FC236}">
                <a16:creationId xmlns:a16="http://schemas.microsoft.com/office/drawing/2014/main" id="{256C839F-CBA4-DFEC-9FDF-7D9869158E00}"/>
              </a:ext>
            </a:extLst>
          </p:cNvPr>
          <p:cNvSpPr/>
          <p:nvPr/>
        </p:nvSpPr>
        <p:spPr>
          <a:xfrm>
            <a:off x="2524641" y="3861322"/>
            <a:ext cx="1033154" cy="523826"/>
          </a:xfrm>
          <a:prstGeom prst="fram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4" name="Frame 13">
            <a:extLst>
              <a:ext uri="{FF2B5EF4-FFF2-40B4-BE49-F238E27FC236}">
                <a16:creationId xmlns:a16="http://schemas.microsoft.com/office/drawing/2014/main" id="{587BD8F3-8764-9966-ACB3-947F662A6C35}"/>
              </a:ext>
            </a:extLst>
          </p:cNvPr>
          <p:cNvSpPr/>
          <p:nvPr/>
        </p:nvSpPr>
        <p:spPr>
          <a:xfrm>
            <a:off x="3671745" y="3861322"/>
            <a:ext cx="824737" cy="475206"/>
          </a:xfrm>
          <a:prstGeom prst="fram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4404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2"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74055-145A-46D5-2D64-1A3D4780171D}"/>
              </a:ext>
            </a:extLst>
          </p:cNvPr>
          <p:cNvSpPr>
            <a:spLocks noGrp="1"/>
          </p:cNvSpPr>
          <p:nvPr>
            <p:ph type="title"/>
          </p:nvPr>
        </p:nvSpPr>
        <p:spPr/>
        <p:txBody>
          <a:bodyPr/>
          <a:lstStyle/>
          <a:p>
            <a:r>
              <a:rPr lang="en-US" dirty="0"/>
              <a:t>Results by Ethnicity</a:t>
            </a:r>
          </a:p>
        </p:txBody>
      </p:sp>
      <p:sp>
        <p:nvSpPr>
          <p:cNvPr id="5" name="Content Placeholder 3">
            <a:extLst>
              <a:ext uri="{FF2B5EF4-FFF2-40B4-BE49-F238E27FC236}">
                <a16:creationId xmlns:a16="http://schemas.microsoft.com/office/drawing/2014/main" id="{B6764FF6-1713-BD07-06A9-B154C4B4EB2D}"/>
              </a:ext>
            </a:extLst>
          </p:cNvPr>
          <p:cNvSpPr txBox="1">
            <a:spLocks/>
          </p:cNvSpPr>
          <p:nvPr/>
        </p:nvSpPr>
        <p:spPr>
          <a:xfrm>
            <a:off x="1097280" y="1876376"/>
            <a:ext cx="4639736" cy="523826"/>
          </a:xfrm>
          <a:prstGeom prst="rect">
            <a:avLst/>
          </a:prstGeom>
        </p:spPr>
        <p:txBody>
          <a:bodyPr vert="horz" lIns="0" tIns="45720" rIns="0" bIns="45720" rtlCol="0">
            <a:normAutofit/>
          </a:bodyPr>
          <a:lst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2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b="1" dirty="0">
                <a:solidFill>
                  <a:schemeClr val="accent1"/>
                </a:solidFill>
              </a:rPr>
              <a:t>Stimulant Use </a:t>
            </a:r>
          </a:p>
        </p:txBody>
      </p:sp>
      <p:graphicFrame>
        <p:nvGraphicFramePr>
          <p:cNvPr id="6" name="Table 5">
            <a:extLst>
              <a:ext uri="{FF2B5EF4-FFF2-40B4-BE49-F238E27FC236}">
                <a16:creationId xmlns:a16="http://schemas.microsoft.com/office/drawing/2014/main" id="{B2014B0F-423E-05AA-59A3-C0A93C9E76AC}"/>
              </a:ext>
            </a:extLst>
          </p:cNvPr>
          <p:cNvGraphicFramePr>
            <a:graphicFrameLocks noGrp="1"/>
          </p:cNvGraphicFramePr>
          <p:nvPr>
            <p:extLst>
              <p:ext uri="{D42A27DB-BD31-4B8C-83A1-F6EECF244321}">
                <p14:modId xmlns:p14="http://schemas.microsoft.com/office/powerpoint/2010/main" val="2558201911"/>
              </p:ext>
            </p:extLst>
          </p:nvPr>
        </p:nvGraphicFramePr>
        <p:xfrm>
          <a:off x="688770" y="2400202"/>
          <a:ext cx="10865922" cy="1600776"/>
        </p:xfrm>
        <a:graphic>
          <a:graphicData uri="http://schemas.openxmlformats.org/drawingml/2006/table">
            <a:tbl>
              <a:tblPr firstRow="1" firstCol="1" bandRow="1">
                <a:tableStyleId>{5C22544A-7EE6-4342-B048-85BDC9FD1C3A}</a:tableStyleId>
              </a:tblPr>
              <a:tblGrid>
                <a:gridCol w="960148">
                  <a:extLst>
                    <a:ext uri="{9D8B030D-6E8A-4147-A177-3AD203B41FA5}">
                      <a16:colId xmlns:a16="http://schemas.microsoft.com/office/drawing/2014/main" val="1892519963"/>
                    </a:ext>
                  </a:extLst>
                </a:gridCol>
                <a:gridCol w="607102">
                  <a:extLst>
                    <a:ext uri="{9D8B030D-6E8A-4147-A177-3AD203B41FA5}">
                      <a16:colId xmlns:a16="http://schemas.microsoft.com/office/drawing/2014/main" val="2277652849"/>
                    </a:ext>
                  </a:extLst>
                </a:gridCol>
                <a:gridCol w="921895">
                  <a:extLst>
                    <a:ext uri="{9D8B030D-6E8A-4147-A177-3AD203B41FA5}">
                      <a16:colId xmlns:a16="http://schemas.microsoft.com/office/drawing/2014/main" val="3763101272"/>
                    </a:ext>
                  </a:extLst>
                </a:gridCol>
                <a:gridCol w="963290">
                  <a:extLst>
                    <a:ext uri="{9D8B030D-6E8A-4147-A177-3AD203B41FA5}">
                      <a16:colId xmlns:a16="http://schemas.microsoft.com/office/drawing/2014/main" val="2140870797"/>
                    </a:ext>
                  </a:extLst>
                </a:gridCol>
                <a:gridCol w="508618">
                  <a:extLst>
                    <a:ext uri="{9D8B030D-6E8A-4147-A177-3AD203B41FA5}">
                      <a16:colId xmlns:a16="http://schemas.microsoft.com/office/drawing/2014/main" val="1353060325"/>
                    </a:ext>
                  </a:extLst>
                </a:gridCol>
                <a:gridCol w="1078886">
                  <a:extLst>
                    <a:ext uri="{9D8B030D-6E8A-4147-A177-3AD203B41FA5}">
                      <a16:colId xmlns:a16="http://schemas.microsoft.com/office/drawing/2014/main" val="351120734"/>
                    </a:ext>
                  </a:extLst>
                </a:gridCol>
                <a:gridCol w="970997">
                  <a:extLst>
                    <a:ext uri="{9D8B030D-6E8A-4147-A177-3AD203B41FA5}">
                      <a16:colId xmlns:a16="http://schemas.microsoft.com/office/drawing/2014/main" val="674002359"/>
                    </a:ext>
                  </a:extLst>
                </a:gridCol>
                <a:gridCol w="446968">
                  <a:extLst>
                    <a:ext uri="{9D8B030D-6E8A-4147-A177-3AD203B41FA5}">
                      <a16:colId xmlns:a16="http://schemas.microsoft.com/office/drawing/2014/main" val="578465531"/>
                    </a:ext>
                  </a:extLst>
                </a:gridCol>
                <a:gridCol w="940171">
                  <a:extLst>
                    <a:ext uri="{9D8B030D-6E8A-4147-A177-3AD203B41FA5}">
                      <a16:colId xmlns:a16="http://schemas.microsoft.com/office/drawing/2014/main" val="225691784"/>
                    </a:ext>
                  </a:extLst>
                </a:gridCol>
                <a:gridCol w="967214">
                  <a:extLst>
                    <a:ext uri="{9D8B030D-6E8A-4147-A177-3AD203B41FA5}">
                      <a16:colId xmlns:a16="http://schemas.microsoft.com/office/drawing/2014/main" val="4189243715"/>
                    </a:ext>
                  </a:extLst>
                </a:gridCol>
                <a:gridCol w="509666">
                  <a:extLst>
                    <a:ext uri="{9D8B030D-6E8A-4147-A177-3AD203B41FA5}">
                      <a16:colId xmlns:a16="http://schemas.microsoft.com/office/drawing/2014/main" val="292054767"/>
                    </a:ext>
                  </a:extLst>
                </a:gridCol>
                <a:gridCol w="1052815">
                  <a:extLst>
                    <a:ext uri="{9D8B030D-6E8A-4147-A177-3AD203B41FA5}">
                      <a16:colId xmlns:a16="http://schemas.microsoft.com/office/drawing/2014/main" val="1125186063"/>
                    </a:ext>
                  </a:extLst>
                </a:gridCol>
                <a:gridCol w="938152">
                  <a:extLst>
                    <a:ext uri="{9D8B030D-6E8A-4147-A177-3AD203B41FA5}">
                      <a16:colId xmlns:a16="http://schemas.microsoft.com/office/drawing/2014/main" val="1062925264"/>
                    </a:ext>
                  </a:extLst>
                </a:gridCol>
              </a:tblGrid>
              <a:tr h="235585">
                <a:tc>
                  <a:txBody>
                    <a:bodyPr/>
                    <a:lstStyle/>
                    <a:p>
                      <a:pPr marL="0" marR="0"/>
                      <a:r>
                        <a:rPr lang="en-US" sz="1200" kern="100" cap="all" dirty="0">
                          <a:solidFill>
                            <a:schemeClr val="tx1"/>
                          </a:solidFill>
                          <a:effectLst/>
                        </a:rPr>
                        <a:t> </a:t>
                      </a:r>
                      <a:endParaRPr lang="en-US" sz="120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algn="ctr"/>
                      <a:r>
                        <a:rPr lang="en-US" sz="1200" u="sng" kern="100" cap="all" dirty="0">
                          <a:solidFill>
                            <a:schemeClr val="tx1"/>
                          </a:solidFill>
                          <a:effectLst/>
                        </a:rPr>
                        <a:t>Never Use</a:t>
                      </a:r>
                      <a:endParaRPr lang="en-US" sz="1200" u="sng"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3">
                  <a:txBody>
                    <a:bodyPr/>
                    <a:lstStyle/>
                    <a:p>
                      <a:pPr marL="0" marR="0" algn="ctr"/>
                      <a:r>
                        <a:rPr lang="en-US" sz="1200" u="sng" kern="100" cap="all" dirty="0">
                          <a:solidFill>
                            <a:schemeClr val="tx1"/>
                          </a:solidFill>
                          <a:effectLst/>
                        </a:rPr>
                        <a:t>Discontinued</a:t>
                      </a:r>
                      <a:endParaRPr lang="en-US" sz="1200" u="sng"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3">
                  <a:txBody>
                    <a:bodyPr/>
                    <a:lstStyle/>
                    <a:p>
                      <a:pPr marL="0" marR="0" algn="ctr"/>
                      <a:r>
                        <a:rPr lang="en-US" sz="1200" u="sng" kern="100" cap="all" dirty="0">
                          <a:solidFill>
                            <a:schemeClr val="tx1"/>
                          </a:solidFill>
                          <a:effectLst/>
                        </a:rPr>
                        <a:t>Continuous use after 9/10 </a:t>
                      </a:r>
                      <a:r>
                        <a:rPr lang="en-US" sz="1200" u="sng" kern="100" cap="all" dirty="0" err="1">
                          <a:solidFill>
                            <a:schemeClr val="tx1"/>
                          </a:solidFill>
                          <a:effectLst/>
                        </a:rPr>
                        <a:t>yo</a:t>
                      </a:r>
                      <a:endParaRPr lang="en-US" sz="1200" u="sng"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3">
                  <a:txBody>
                    <a:bodyPr/>
                    <a:lstStyle/>
                    <a:p>
                      <a:pPr marL="0" marR="0" algn="ctr"/>
                      <a:r>
                        <a:rPr lang="en-US" sz="1200" u="sng" kern="100" cap="all" dirty="0">
                          <a:solidFill>
                            <a:schemeClr val="tx1"/>
                          </a:solidFill>
                          <a:effectLst/>
                        </a:rPr>
                        <a:t>Continuous use since 9/10yo</a:t>
                      </a:r>
                      <a:endParaRPr lang="en-US" sz="1200" u="sng"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77016743"/>
                  </a:ext>
                </a:extLst>
              </a:tr>
              <a:tr h="464126">
                <a:tc>
                  <a:txBody>
                    <a:bodyPr/>
                    <a:lstStyle/>
                    <a:p>
                      <a:endParaRPr lang="en-US" sz="1200" kern="100" dirty="0">
                        <a:solidFill>
                          <a:schemeClr val="tx1"/>
                        </a:solidFill>
                        <a:effectLst/>
                        <a:latin typeface="Aptos" panose="020B0004020202020204" pitchFamily="34" charset="0"/>
                      </a:endParaRPr>
                    </a:p>
                  </a:txBody>
                  <a:tcPr marL="68580" marR="68580" marT="0" marB="0"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r>
                        <a:rPr lang="en-US" sz="1200" kern="100" dirty="0">
                          <a:solidFill>
                            <a:schemeClr val="tx1"/>
                          </a:solidFill>
                          <a:effectLst/>
                        </a:rPr>
                        <a:t>N </a:t>
                      </a:r>
                    </a:p>
                    <a:p>
                      <a:pPr marL="0" marR="0" algn="ctr"/>
                      <a:r>
                        <a:rPr lang="en-US" sz="1200" kern="100" dirty="0">
                          <a:solidFill>
                            <a:schemeClr val="tx1"/>
                          </a:solidFill>
                          <a:effectLst/>
                        </a:rPr>
                        <a:t>(%)</a:t>
                      </a:r>
                      <a:endParaRPr lang="en-US" sz="120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r>
                        <a:rPr lang="en-US" sz="1200" kern="100" dirty="0">
                          <a:solidFill>
                            <a:schemeClr val="tx1"/>
                          </a:solidFill>
                          <a:effectLst/>
                        </a:rPr>
                        <a:t>OR</a:t>
                      </a:r>
                    </a:p>
                    <a:p>
                      <a:pPr marL="0" marR="0" algn="ctr"/>
                      <a:r>
                        <a:rPr lang="en-US" sz="1200" kern="100" dirty="0">
                          <a:solidFill>
                            <a:schemeClr val="tx1"/>
                          </a:solidFill>
                          <a:effectLst/>
                        </a:rPr>
                        <a:t>(95% CI)</a:t>
                      </a:r>
                      <a:endParaRPr lang="en-US" sz="120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r>
                        <a:rPr lang="en-US" sz="1200" kern="100" dirty="0" err="1">
                          <a:solidFill>
                            <a:schemeClr val="tx1"/>
                          </a:solidFill>
                          <a:effectLst/>
                        </a:rPr>
                        <a:t>aOR</a:t>
                      </a:r>
                      <a:endParaRPr lang="en-US" sz="1200" kern="100" dirty="0">
                        <a:solidFill>
                          <a:schemeClr val="tx1"/>
                        </a:solidFill>
                        <a:effectLst/>
                      </a:endParaRPr>
                    </a:p>
                    <a:p>
                      <a:pPr marL="0" marR="0" algn="ctr"/>
                      <a:r>
                        <a:rPr lang="en-US" sz="1200" kern="100" dirty="0">
                          <a:solidFill>
                            <a:schemeClr val="tx1"/>
                          </a:solidFill>
                          <a:effectLst/>
                        </a:rPr>
                        <a:t>(95% CI)</a:t>
                      </a:r>
                      <a:endParaRPr lang="en-US" sz="120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r>
                        <a:rPr lang="en-US" sz="1200" kern="100">
                          <a:solidFill>
                            <a:schemeClr val="tx1"/>
                          </a:solidFill>
                          <a:effectLst/>
                        </a:rPr>
                        <a:t>N (%)</a:t>
                      </a:r>
                      <a:endParaRPr lang="en-US" sz="1200" kern="1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r>
                        <a:rPr lang="en-US" sz="1200" kern="100" dirty="0">
                          <a:solidFill>
                            <a:schemeClr val="tx1"/>
                          </a:solidFill>
                          <a:effectLst/>
                        </a:rPr>
                        <a:t>OR</a:t>
                      </a:r>
                    </a:p>
                    <a:p>
                      <a:pPr marL="0" marR="0" algn="ctr"/>
                      <a:r>
                        <a:rPr lang="en-US" sz="1200" kern="100" dirty="0">
                          <a:solidFill>
                            <a:schemeClr val="tx1"/>
                          </a:solidFill>
                          <a:effectLst/>
                        </a:rPr>
                        <a:t>(95% CI)</a:t>
                      </a:r>
                      <a:endParaRPr lang="en-US" sz="120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r>
                        <a:rPr lang="en-US" sz="1200" kern="100" dirty="0" err="1">
                          <a:solidFill>
                            <a:schemeClr val="tx1"/>
                          </a:solidFill>
                          <a:effectLst/>
                        </a:rPr>
                        <a:t>aOR</a:t>
                      </a:r>
                      <a:endParaRPr lang="en-US" sz="1200" kern="100" dirty="0">
                        <a:solidFill>
                          <a:schemeClr val="tx1"/>
                        </a:solidFill>
                        <a:effectLst/>
                      </a:endParaRPr>
                    </a:p>
                    <a:p>
                      <a:pPr marL="0" marR="0" algn="ctr"/>
                      <a:r>
                        <a:rPr lang="en-US" sz="1200" kern="100" dirty="0">
                          <a:solidFill>
                            <a:schemeClr val="tx1"/>
                          </a:solidFill>
                          <a:effectLst/>
                        </a:rPr>
                        <a:t>(95% CI)</a:t>
                      </a:r>
                      <a:endParaRPr lang="en-US" sz="120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r>
                        <a:rPr lang="en-US" sz="1200" kern="100" dirty="0">
                          <a:solidFill>
                            <a:schemeClr val="tx1"/>
                          </a:solidFill>
                          <a:effectLst/>
                        </a:rPr>
                        <a:t>N (%)</a:t>
                      </a:r>
                      <a:endParaRPr lang="en-US" sz="120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r>
                        <a:rPr lang="en-US" sz="1200" kern="100" dirty="0">
                          <a:solidFill>
                            <a:schemeClr val="tx1"/>
                          </a:solidFill>
                          <a:effectLst/>
                        </a:rPr>
                        <a:t>OR</a:t>
                      </a:r>
                    </a:p>
                    <a:p>
                      <a:pPr marL="0" marR="0" algn="ctr"/>
                      <a:r>
                        <a:rPr lang="en-US" sz="1200" kern="100" dirty="0">
                          <a:solidFill>
                            <a:schemeClr val="tx1"/>
                          </a:solidFill>
                          <a:effectLst/>
                        </a:rPr>
                        <a:t>(95% CI)</a:t>
                      </a:r>
                      <a:endParaRPr lang="en-US" sz="120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r>
                        <a:rPr lang="en-US" sz="1200" kern="100" dirty="0" err="1">
                          <a:solidFill>
                            <a:schemeClr val="tx1"/>
                          </a:solidFill>
                          <a:effectLst/>
                        </a:rPr>
                        <a:t>aOR</a:t>
                      </a:r>
                      <a:endParaRPr lang="en-US" sz="1200" kern="100" dirty="0">
                        <a:solidFill>
                          <a:schemeClr val="tx1"/>
                        </a:solidFill>
                        <a:effectLst/>
                      </a:endParaRPr>
                    </a:p>
                    <a:p>
                      <a:pPr marL="0" marR="0" algn="ctr"/>
                      <a:r>
                        <a:rPr lang="en-US" sz="1200" kern="100" dirty="0">
                          <a:solidFill>
                            <a:schemeClr val="tx1"/>
                          </a:solidFill>
                          <a:effectLst/>
                        </a:rPr>
                        <a:t>(95% CI)</a:t>
                      </a:r>
                      <a:endParaRPr lang="en-US" sz="120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r>
                        <a:rPr lang="en-US" sz="1200" kern="100" dirty="0">
                          <a:solidFill>
                            <a:schemeClr val="tx1"/>
                          </a:solidFill>
                          <a:effectLst/>
                        </a:rPr>
                        <a:t>N (%)</a:t>
                      </a:r>
                      <a:endParaRPr lang="en-US" sz="120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r>
                        <a:rPr lang="en-US" sz="1200" kern="100" dirty="0">
                          <a:solidFill>
                            <a:schemeClr val="tx1"/>
                          </a:solidFill>
                          <a:effectLst/>
                        </a:rPr>
                        <a:t>OR</a:t>
                      </a:r>
                    </a:p>
                    <a:p>
                      <a:pPr marL="0" marR="0" algn="ctr"/>
                      <a:r>
                        <a:rPr lang="en-US" sz="1200" kern="100" dirty="0">
                          <a:solidFill>
                            <a:schemeClr val="tx1"/>
                          </a:solidFill>
                          <a:effectLst/>
                        </a:rPr>
                        <a:t>(95% CI)</a:t>
                      </a:r>
                      <a:endParaRPr lang="en-US" sz="120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r>
                        <a:rPr lang="en-US" sz="1200" kern="100" dirty="0" err="1">
                          <a:solidFill>
                            <a:schemeClr val="tx1"/>
                          </a:solidFill>
                          <a:effectLst/>
                        </a:rPr>
                        <a:t>aOR</a:t>
                      </a:r>
                      <a:endParaRPr lang="en-US" sz="1200" kern="100" dirty="0">
                        <a:solidFill>
                          <a:schemeClr val="tx1"/>
                        </a:solidFill>
                        <a:effectLst/>
                      </a:endParaRPr>
                    </a:p>
                    <a:p>
                      <a:pPr marL="0" marR="0" algn="ctr"/>
                      <a:r>
                        <a:rPr lang="en-US" sz="1200" kern="100" dirty="0">
                          <a:solidFill>
                            <a:schemeClr val="tx1"/>
                          </a:solidFill>
                          <a:effectLst/>
                        </a:rPr>
                        <a:t>(95% CI)</a:t>
                      </a:r>
                      <a:endParaRPr lang="en-US" sz="120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7279946"/>
                  </a:ext>
                </a:extLst>
              </a:tr>
              <a:tr h="269875">
                <a:tc>
                  <a:txBody>
                    <a:bodyPr/>
                    <a:lstStyle/>
                    <a:p>
                      <a:pPr marL="0" marR="0"/>
                      <a:r>
                        <a:rPr lang="en-US" sz="1200" kern="100" cap="all" dirty="0">
                          <a:solidFill>
                            <a:schemeClr val="tx1"/>
                          </a:solidFill>
                          <a:effectLst/>
                        </a:rPr>
                        <a:t> Non-Hispanic</a:t>
                      </a:r>
                      <a:endParaRPr lang="en-US" sz="120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r>
                        <a:rPr lang="en-US" sz="1200" kern="100" dirty="0">
                          <a:solidFill>
                            <a:schemeClr val="tx1"/>
                          </a:solidFill>
                          <a:effectLst/>
                        </a:rPr>
                        <a:t>6648 (88)</a:t>
                      </a:r>
                      <a:endParaRPr lang="en-US" sz="120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r>
                        <a:rPr lang="en-US" sz="1200" kern="100">
                          <a:solidFill>
                            <a:schemeClr val="tx1"/>
                          </a:solidFill>
                          <a:effectLst/>
                        </a:rPr>
                        <a:t>ref</a:t>
                      </a:r>
                      <a:endParaRPr lang="en-US" sz="1200" kern="1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r>
                        <a:rPr lang="en-US" sz="1200" kern="100">
                          <a:solidFill>
                            <a:schemeClr val="tx1"/>
                          </a:solidFill>
                          <a:effectLst/>
                        </a:rPr>
                        <a:t>ref</a:t>
                      </a:r>
                      <a:endParaRPr lang="en-US" sz="1200" kern="1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r>
                        <a:rPr lang="en-US" sz="1200" kern="100">
                          <a:solidFill>
                            <a:schemeClr val="tx1"/>
                          </a:solidFill>
                          <a:effectLst/>
                        </a:rPr>
                        <a:t>373 (5)</a:t>
                      </a:r>
                      <a:endParaRPr lang="en-US" sz="1200" kern="1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r>
                        <a:rPr lang="en-US" sz="1200" kern="100">
                          <a:solidFill>
                            <a:schemeClr val="tx1"/>
                          </a:solidFill>
                          <a:effectLst/>
                        </a:rPr>
                        <a:t>ref</a:t>
                      </a:r>
                      <a:endParaRPr lang="en-US" sz="1200" kern="1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r>
                        <a:rPr lang="en-US" sz="1200" kern="100">
                          <a:solidFill>
                            <a:schemeClr val="tx1"/>
                          </a:solidFill>
                          <a:effectLst/>
                        </a:rPr>
                        <a:t>ref</a:t>
                      </a:r>
                      <a:endParaRPr lang="en-US" sz="1200" kern="1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r>
                        <a:rPr lang="en-US" sz="1200" kern="100">
                          <a:solidFill>
                            <a:schemeClr val="tx1"/>
                          </a:solidFill>
                          <a:effectLst/>
                        </a:rPr>
                        <a:t>223 (3)</a:t>
                      </a:r>
                      <a:endParaRPr lang="en-US" sz="1200" kern="1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r>
                        <a:rPr lang="en-US" sz="1200" kern="100">
                          <a:solidFill>
                            <a:schemeClr val="tx1"/>
                          </a:solidFill>
                          <a:effectLst/>
                        </a:rPr>
                        <a:t>ref</a:t>
                      </a:r>
                      <a:endParaRPr lang="en-US" sz="1200" kern="1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r>
                        <a:rPr lang="en-US" sz="1200" kern="100">
                          <a:solidFill>
                            <a:schemeClr val="tx1"/>
                          </a:solidFill>
                          <a:effectLst/>
                        </a:rPr>
                        <a:t>ref</a:t>
                      </a:r>
                      <a:endParaRPr lang="en-US" sz="1200" kern="1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r>
                        <a:rPr lang="en-US" sz="1200" kern="100" dirty="0">
                          <a:solidFill>
                            <a:schemeClr val="tx1"/>
                          </a:solidFill>
                          <a:effectLst/>
                        </a:rPr>
                        <a:t>336 (4)</a:t>
                      </a:r>
                      <a:endParaRPr lang="en-US" sz="120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r>
                        <a:rPr lang="en-US" sz="1200" kern="100" dirty="0">
                          <a:solidFill>
                            <a:schemeClr val="tx1"/>
                          </a:solidFill>
                          <a:effectLst/>
                        </a:rPr>
                        <a:t>ref</a:t>
                      </a:r>
                      <a:endParaRPr lang="en-US" sz="120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r>
                        <a:rPr lang="en-US" sz="1200" kern="100">
                          <a:solidFill>
                            <a:schemeClr val="tx1"/>
                          </a:solidFill>
                          <a:effectLst/>
                        </a:rPr>
                        <a:t>ref</a:t>
                      </a:r>
                      <a:endParaRPr lang="en-US" sz="1200" kern="1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2845378"/>
                  </a:ext>
                </a:extLst>
              </a:tr>
              <a:tr h="405130">
                <a:tc>
                  <a:txBody>
                    <a:bodyPr/>
                    <a:lstStyle/>
                    <a:p>
                      <a:pPr marL="0" marR="0"/>
                      <a:r>
                        <a:rPr lang="en-US" sz="1200" kern="100" cap="all" dirty="0">
                          <a:solidFill>
                            <a:schemeClr val="tx1"/>
                          </a:solidFill>
                          <a:effectLst/>
                        </a:rPr>
                        <a:t>Hispanic</a:t>
                      </a:r>
                      <a:endParaRPr lang="en-US" sz="120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r>
                        <a:rPr lang="en-US" sz="1200" kern="100">
                          <a:solidFill>
                            <a:schemeClr val="tx1"/>
                          </a:solidFill>
                          <a:effectLst/>
                        </a:rPr>
                        <a:t>1686 (91)</a:t>
                      </a:r>
                      <a:endParaRPr lang="en-US" sz="1200" kern="1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r>
                        <a:rPr lang="en-US" sz="1200" b="1" kern="100">
                          <a:solidFill>
                            <a:schemeClr val="tx1"/>
                          </a:solidFill>
                          <a:effectLst/>
                        </a:rPr>
                        <a:t>1.34**</a:t>
                      </a:r>
                    </a:p>
                    <a:p>
                      <a:pPr marL="0" marR="0" algn="ctr"/>
                      <a:r>
                        <a:rPr lang="en-US" sz="1200" b="1" kern="100">
                          <a:solidFill>
                            <a:schemeClr val="tx1"/>
                          </a:solidFill>
                          <a:effectLst/>
                        </a:rPr>
                        <a:t>(1.12-1.59)</a:t>
                      </a:r>
                      <a:endParaRPr lang="en-US" sz="1200" b="1" kern="1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r>
                        <a:rPr lang="en-US" sz="1200" b="1" kern="100" dirty="0">
                          <a:solidFill>
                            <a:schemeClr val="tx1"/>
                          </a:solidFill>
                          <a:effectLst/>
                        </a:rPr>
                        <a:t>1.40*</a:t>
                      </a:r>
                    </a:p>
                    <a:p>
                      <a:pPr marL="0" marR="0" algn="ctr"/>
                      <a:r>
                        <a:rPr lang="en-US" sz="1200" b="1" kern="100" dirty="0">
                          <a:solidFill>
                            <a:schemeClr val="tx1"/>
                          </a:solidFill>
                          <a:effectLst/>
                        </a:rPr>
                        <a:t>(1.12 -1.76)</a:t>
                      </a:r>
                      <a:endParaRPr lang="en-US" sz="1200" b="1"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r>
                        <a:rPr lang="en-US" sz="1200" kern="100">
                          <a:solidFill>
                            <a:schemeClr val="tx1"/>
                          </a:solidFill>
                          <a:effectLst/>
                        </a:rPr>
                        <a:t>95 (5)</a:t>
                      </a:r>
                      <a:endParaRPr lang="en-US" sz="1200" kern="1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r>
                        <a:rPr lang="en-US" sz="1200" kern="100">
                          <a:solidFill>
                            <a:schemeClr val="tx1"/>
                          </a:solidFill>
                          <a:effectLst/>
                        </a:rPr>
                        <a:t>1.04</a:t>
                      </a:r>
                    </a:p>
                    <a:p>
                      <a:pPr marL="0" marR="0" algn="ctr"/>
                      <a:r>
                        <a:rPr lang="en-US" sz="1200" kern="100">
                          <a:solidFill>
                            <a:schemeClr val="tx1"/>
                          </a:solidFill>
                          <a:effectLst/>
                        </a:rPr>
                        <a:t>(0.82-1.32)</a:t>
                      </a:r>
                      <a:endParaRPr lang="en-US" sz="1200" kern="1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r>
                        <a:rPr lang="en-US" sz="1200" kern="100">
                          <a:solidFill>
                            <a:schemeClr val="tx1"/>
                          </a:solidFill>
                          <a:effectLst/>
                        </a:rPr>
                        <a:t>0.95</a:t>
                      </a:r>
                    </a:p>
                    <a:p>
                      <a:pPr marL="0" marR="0" algn="ctr"/>
                      <a:r>
                        <a:rPr lang="en-US" sz="1200" kern="100">
                          <a:solidFill>
                            <a:schemeClr val="tx1"/>
                          </a:solidFill>
                          <a:effectLst/>
                        </a:rPr>
                        <a:t>(0.70-1.29)</a:t>
                      </a:r>
                      <a:endParaRPr lang="en-US" sz="1200" kern="1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r>
                        <a:rPr lang="en-US" sz="1200" kern="100">
                          <a:solidFill>
                            <a:schemeClr val="tx1"/>
                          </a:solidFill>
                          <a:effectLst/>
                        </a:rPr>
                        <a:t>36 (2)</a:t>
                      </a:r>
                      <a:endParaRPr lang="en-US" sz="1200" kern="1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r>
                        <a:rPr lang="en-US" sz="1200" kern="100">
                          <a:solidFill>
                            <a:schemeClr val="tx1"/>
                          </a:solidFill>
                          <a:effectLst/>
                        </a:rPr>
                        <a:t>0.65</a:t>
                      </a:r>
                    </a:p>
                    <a:p>
                      <a:pPr marL="0" marR="0" algn="ctr"/>
                      <a:r>
                        <a:rPr lang="en-US" sz="1200" kern="100">
                          <a:solidFill>
                            <a:schemeClr val="tx1"/>
                          </a:solidFill>
                          <a:effectLst/>
                        </a:rPr>
                        <a:t>(0.46-0.93)</a:t>
                      </a:r>
                      <a:endParaRPr lang="en-US" sz="1200" kern="1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r>
                        <a:rPr lang="en-US" sz="1200" kern="100">
                          <a:solidFill>
                            <a:schemeClr val="tx1"/>
                          </a:solidFill>
                          <a:effectLst/>
                        </a:rPr>
                        <a:t>0.70</a:t>
                      </a:r>
                    </a:p>
                    <a:p>
                      <a:pPr marL="0" marR="0" algn="ctr"/>
                      <a:r>
                        <a:rPr lang="en-US" sz="1200" kern="100">
                          <a:solidFill>
                            <a:schemeClr val="tx1"/>
                          </a:solidFill>
                          <a:effectLst/>
                        </a:rPr>
                        <a:t>(0.45-1.09)</a:t>
                      </a:r>
                      <a:endParaRPr lang="en-US" sz="1200" kern="1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r>
                        <a:rPr lang="en-US" sz="1200" kern="100">
                          <a:solidFill>
                            <a:schemeClr val="tx1"/>
                          </a:solidFill>
                          <a:effectLst/>
                        </a:rPr>
                        <a:t>46</a:t>
                      </a:r>
                    </a:p>
                    <a:p>
                      <a:pPr marL="0" marR="0" algn="ctr"/>
                      <a:r>
                        <a:rPr lang="en-US" sz="1200" kern="100">
                          <a:solidFill>
                            <a:schemeClr val="tx1"/>
                          </a:solidFill>
                          <a:effectLst/>
                        </a:rPr>
                        <a:t>(2)</a:t>
                      </a:r>
                      <a:endParaRPr lang="en-US" sz="1200" kern="1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r>
                        <a:rPr lang="en-US" sz="1200" b="1" kern="100">
                          <a:solidFill>
                            <a:schemeClr val="tx1"/>
                          </a:solidFill>
                          <a:effectLst/>
                        </a:rPr>
                        <a:t>0.55**</a:t>
                      </a:r>
                    </a:p>
                    <a:p>
                      <a:pPr marL="0" marR="0" algn="ctr"/>
                      <a:r>
                        <a:rPr lang="en-US" sz="1200" b="1" kern="100">
                          <a:solidFill>
                            <a:schemeClr val="tx1"/>
                          </a:solidFill>
                          <a:effectLst/>
                        </a:rPr>
                        <a:t>(0.40-0.75)</a:t>
                      </a:r>
                      <a:endParaRPr lang="en-US" sz="1200" b="1" kern="1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r>
                        <a:rPr lang="en-US" sz="1200" b="1" kern="100" dirty="0">
                          <a:solidFill>
                            <a:schemeClr val="tx1"/>
                          </a:solidFill>
                          <a:effectLst/>
                        </a:rPr>
                        <a:t>0.54*</a:t>
                      </a:r>
                    </a:p>
                    <a:p>
                      <a:pPr marL="0" marR="0" algn="ctr"/>
                      <a:r>
                        <a:rPr lang="en-US" sz="1200" b="1" kern="100" dirty="0">
                          <a:solidFill>
                            <a:schemeClr val="tx1"/>
                          </a:solidFill>
                          <a:effectLst/>
                        </a:rPr>
                        <a:t>(0.35-0.82)</a:t>
                      </a:r>
                      <a:endParaRPr lang="en-US" sz="1200" b="1"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2282953"/>
                  </a:ext>
                </a:extLst>
              </a:tr>
            </a:tbl>
          </a:graphicData>
        </a:graphic>
      </p:graphicFrame>
      <p:sp>
        <p:nvSpPr>
          <p:cNvPr id="7" name="Frame 6">
            <a:extLst>
              <a:ext uri="{FF2B5EF4-FFF2-40B4-BE49-F238E27FC236}">
                <a16:creationId xmlns:a16="http://schemas.microsoft.com/office/drawing/2014/main" id="{03204BF0-339D-9140-CD87-839A8096E6E1}"/>
              </a:ext>
            </a:extLst>
          </p:cNvPr>
          <p:cNvSpPr/>
          <p:nvPr/>
        </p:nvSpPr>
        <p:spPr>
          <a:xfrm>
            <a:off x="1559042" y="3063044"/>
            <a:ext cx="745588" cy="1039399"/>
          </a:xfrm>
          <a:prstGeom prst="fram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TextBox 7">
            <a:extLst>
              <a:ext uri="{FF2B5EF4-FFF2-40B4-BE49-F238E27FC236}">
                <a16:creationId xmlns:a16="http://schemas.microsoft.com/office/drawing/2014/main" id="{CF27230F-8061-ACAC-96D4-5CB3E3B950B8}"/>
              </a:ext>
            </a:extLst>
          </p:cNvPr>
          <p:cNvSpPr txBox="1"/>
          <p:nvPr/>
        </p:nvSpPr>
        <p:spPr>
          <a:xfrm>
            <a:off x="1097280" y="4392671"/>
            <a:ext cx="4532458" cy="369332"/>
          </a:xfrm>
          <a:prstGeom prst="rect">
            <a:avLst/>
          </a:prstGeom>
          <a:noFill/>
        </p:spPr>
        <p:txBody>
          <a:bodyPr wrap="square" rtlCol="0">
            <a:spAutoFit/>
          </a:bodyPr>
          <a:lstStyle/>
          <a:p>
            <a:r>
              <a:rPr lang="en-US" b="1" dirty="0">
                <a:solidFill>
                  <a:schemeClr val="accent1"/>
                </a:solidFill>
              </a:rPr>
              <a:t>CBCL Scores Over Time </a:t>
            </a:r>
          </a:p>
        </p:txBody>
      </p:sp>
      <p:graphicFrame>
        <p:nvGraphicFramePr>
          <p:cNvPr id="9" name="Table 8">
            <a:extLst>
              <a:ext uri="{FF2B5EF4-FFF2-40B4-BE49-F238E27FC236}">
                <a16:creationId xmlns:a16="http://schemas.microsoft.com/office/drawing/2014/main" id="{DB859865-14C7-A829-E8BD-755CC41631DC}"/>
              </a:ext>
            </a:extLst>
          </p:cNvPr>
          <p:cNvGraphicFramePr>
            <a:graphicFrameLocks noGrp="1"/>
          </p:cNvGraphicFramePr>
          <p:nvPr>
            <p:extLst>
              <p:ext uri="{D42A27DB-BD31-4B8C-83A1-F6EECF244321}">
                <p14:modId xmlns:p14="http://schemas.microsoft.com/office/powerpoint/2010/main" val="966443980"/>
              </p:ext>
            </p:extLst>
          </p:nvPr>
        </p:nvGraphicFramePr>
        <p:xfrm>
          <a:off x="688770" y="5052232"/>
          <a:ext cx="10865923" cy="955040"/>
        </p:xfrm>
        <a:graphic>
          <a:graphicData uri="http://schemas.openxmlformats.org/drawingml/2006/table">
            <a:tbl>
              <a:tblPr firstRow="1" firstCol="1" bandRow="1">
                <a:tableStyleId>{5C22544A-7EE6-4342-B048-85BDC9FD1C3A}</a:tableStyleId>
              </a:tblPr>
              <a:tblGrid>
                <a:gridCol w="1388154">
                  <a:extLst>
                    <a:ext uri="{9D8B030D-6E8A-4147-A177-3AD203B41FA5}">
                      <a16:colId xmlns:a16="http://schemas.microsoft.com/office/drawing/2014/main" val="1314807234"/>
                    </a:ext>
                  </a:extLst>
                </a:gridCol>
                <a:gridCol w="1147228">
                  <a:extLst>
                    <a:ext uri="{9D8B030D-6E8A-4147-A177-3AD203B41FA5}">
                      <a16:colId xmlns:a16="http://schemas.microsoft.com/office/drawing/2014/main" val="1991275818"/>
                    </a:ext>
                  </a:extLst>
                </a:gridCol>
                <a:gridCol w="1224033">
                  <a:extLst>
                    <a:ext uri="{9D8B030D-6E8A-4147-A177-3AD203B41FA5}">
                      <a16:colId xmlns:a16="http://schemas.microsoft.com/office/drawing/2014/main" val="3567374710"/>
                    </a:ext>
                  </a:extLst>
                </a:gridCol>
                <a:gridCol w="1144803">
                  <a:extLst>
                    <a:ext uri="{9D8B030D-6E8A-4147-A177-3AD203B41FA5}">
                      <a16:colId xmlns:a16="http://schemas.microsoft.com/office/drawing/2014/main" val="2379953409"/>
                    </a:ext>
                  </a:extLst>
                </a:gridCol>
                <a:gridCol w="1224033">
                  <a:extLst>
                    <a:ext uri="{9D8B030D-6E8A-4147-A177-3AD203B41FA5}">
                      <a16:colId xmlns:a16="http://schemas.microsoft.com/office/drawing/2014/main" val="13965804"/>
                    </a:ext>
                  </a:extLst>
                </a:gridCol>
                <a:gridCol w="1144803">
                  <a:extLst>
                    <a:ext uri="{9D8B030D-6E8A-4147-A177-3AD203B41FA5}">
                      <a16:colId xmlns:a16="http://schemas.microsoft.com/office/drawing/2014/main" val="3540542480"/>
                    </a:ext>
                  </a:extLst>
                </a:gridCol>
                <a:gridCol w="1143994">
                  <a:extLst>
                    <a:ext uri="{9D8B030D-6E8A-4147-A177-3AD203B41FA5}">
                      <a16:colId xmlns:a16="http://schemas.microsoft.com/office/drawing/2014/main" val="493241102"/>
                    </a:ext>
                  </a:extLst>
                </a:gridCol>
                <a:gridCol w="1224842">
                  <a:extLst>
                    <a:ext uri="{9D8B030D-6E8A-4147-A177-3AD203B41FA5}">
                      <a16:colId xmlns:a16="http://schemas.microsoft.com/office/drawing/2014/main" val="1956268650"/>
                    </a:ext>
                  </a:extLst>
                </a:gridCol>
                <a:gridCol w="1224033">
                  <a:extLst>
                    <a:ext uri="{9D8B030D-6E8A-4147-A177-3AD203B41FA5}">
                      <a16:colId xmlns:a16="http://schemas.microsoft.com/office/drawing/2014/main" val="3003853816"/>
                    </a:ext>
                  </a:extLst>
                </a:gridCol>
              </a:tblGrid>
              <a:tr h="203200">
                <a:tc>
                  <a:txBody>
                    <a:bodyPr/>
                    <a:lstStyle/>
                    <a:p>
                      <a:pPr marL="0" marR="0" algn="l" defTabSz="914400" rtl="0" eaLnBrk="1" latinLnBrk="0" hangingPunct="1"/>
                      <a:endParaRPr lang="en-US" sz="1200" b="1" kern="100" cap="all" dirty="0">
                        <a:solidFill>
                          <a:schemeClr val="tx1"/>
                        </a:solidFill>
                        <a:effectLst/>
                        <a:latin typeface="+mn-lt"/>
                        <a:ea typeface="+mn-ea"/>
                        <a:cs typeface="+mn-cs"/>
                      </a:endParaRPr>
                    </a:p>
                  </a:txBody>
                  <a:tcPr marL="68580" marR="68580" marT="0" marB="0">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noFill/>
                  </a:tcPr>
                </a:tc>
                <a:tc>
                  <a:txBody>
                    <a:bodyPr/>
                    <a:lstStyle/>
                    <a:p>
                      <a:pPr marL="0" marR="0" algn="ctr"/>
                      <a:r>
                        <a:rPr lang="en-US" sz="1200" kern="100" cap="all" dirty="0">
                          <a:solidFill>
                            <a:schemeClr val="tx1"/>
                          </a:solidFill>
                          <a:effectLst/>
                        </a:rPr>
                        <a:t>CBCL Score </a:t>
                      </a:r>
                      <a:endParaRPr lang="en-US" sz="1200" kern="100" dirty="0">
                        <a:solidFill>
                          <a:schemeClr val="tx1"/>
                        </a:solidFill>
                        <a:effectLst/>
                      </a:endParaRPr>
                    </a:p>
                    <a:p>
                      <a:pPr marL="0" marR="0" algn="ctr"/>
                      <a:r>
                        <a:rPr lang="en-US" sz="1200" kern="100" cap="all" dirty="0">
                          <a:solidFill>
                            <a:schemeClr val="tx1"/>
                          </a:solidFill>
                          <a:effectLst/>
                        </a:rPr>
                        <a:t>Baseline</a:t>
                      </a:r>
                      <a:endParaRPr lang="en-US" sz="1200" kern="100" dirty="0">
                        <a:solidFill>
                          <a:schemeClr val="tx1"/>
                        </a:solidFill>
                        <a:effectLst/>
                      </a:endParaRPr>
                    </a:p>
                    <a:p>
                      <a:pPr marL="0" marR="0" algn="ctr"/>
                      <a:r>
                        <a:rPr lang="en-US" sz="1200" kern="100" cap="all" dirty="0">
                          <a:solidFill>
                            <a:schemeClr val="tx1"/>
                          </a:solidFill>
                          <a:effectLst/>
                        </a:rPr>
                        <a:t> Mean (SD)</a:t>
                      </a:r>
                      <a:endParaRPr lang="en-US" sz="1200" kern="100" dirty="0">
                        <a:solidFill>
                          <a:schemeClr val="tx1"/>
                        </a:solidFill>
                        <a:effectLst/>
                        <a:latin typeface="Times New Roman" panose="02020603050405020304" pitchFamily="18" charset="0"/>
                        <a:ea typeface="+mn-ea"/>
                      </a:endParaRPr>
                    </a:p>
                  </a:txBody>
                  <a:tcPr marL="68580" marR="68580" marT="0" marB="0">
                    <a:lnL w="9525" cap="flat" cmpd="sng" algn="ctr">
                      <a:solidFill>
                        <a:schemeClr val="tx1"/>
                      </a:solidFill>
                      <a:prstDash val="solid"/>
                      <a:round/>
                      <a:headEnd type="none" w="med" len="med"/>
                      <a:tailEnd type="none" w="med" len="med"/>
                    </a:lnL>
                    <a:lnB w="9525" cap="flat" cmpd="sng" algn="ctr">
                      <a:solidFill>
                        <a:schemeClr val="tx1"/>
                      </a:solidFill>
                      <a:prstDash val="solid"/>
                      <a:round/>
                      <a:headEnd type="none" w="med" len="med"/>
                      <a:tailEnd type="none" w="med" len="med"/>
                    </a:lnB>
                    <a:noFill/>
                  </a:tcPr>
                </a:tc>
                <a:tc>
                  <a:txBody>
                    <a:bodyPr/>
                    <a:lstStyle/>
                    <a:p>
                      <a:pPr marL="0" marR="0" algn="ctr"/>
                      <a:r>
                        <a:rPr lang="en-US" sz="1200" kern="100" cap="all" dirty="0">
                          <a:solidFill>
                            <a:schemeClr val="tx1"/>
                          </a:solidFill>
                          <a:effectLst/>
                        </a:rPr>
                        <a:t>95% CI</a:t>
                      </a:r>
                      <a:endParaRPr lang="en-US" sz="1200" kern="100" dirty="0">
                        <a:solidFill>
                          <a:schemeClr val="tx1"/>
                        </a:solidFill>
                        <a:effectLst/>
                        <a:latin typeface="Times New Roman" panose="02020603050405020304" pitchFamily="18" charset="0"/>
                        <a:ea typeface="+mn-ea"/>
                      </a:endParaRPr>
                    </a:p>
                  </a:txBody>
                  <a:tcPr marL="68580" marR="68580" marT="0" marB="0">
                    <a:lnB w="9525" cap="flat" cmpd="sng" algn="ctr">
                      <a:solidFill>
                        <a:schemeClr val="tx1"/>
                      </a:solidFill>
                      <a:prstDash val="solid"/>
                      <a:round/>
                      <a:headEnd type="none" w="med" len="med"/>
                      <a:tailEnd type="none" w="med" len="med"/>
                    </a:lnB>
                    <a:noFill/>
                  </a:tcPr>
                </a:tc>
                <a:tc>
                  <a:txBody>
                    <a:bodyPr/>
                    <a:lstStyle/>
                    <a:p>
                      <a:pPr marL="0" marR="0" algn="ctr"/>
                      <a:r>
                        <a:rPr lang="en-US" sz="1200" kern="100" cap="all" dirty="0">
                          <a:solidFill>
                            <a:schemeClr val="tx1"/>
                          </a:solidFill>
                          <a:effectLst/>
                        </a:rPr>
                        <a:t>CBCL Score </a:t>
                      </a:r>
                      <a:endParaRPr lang="en-US" sz="1200" kern="100" dirty="0">
                        <a:solidFill>
                          <a:schemeClr val="tx1"/>
                        </a:solidFill>
                        <a:effectLst/>
                      </a:endParaRPr>
                    </a:p>
                    <a:p>
                      <a:pPr marL="0" marR="0" algn="ctr"/>
                      <a:r>
                        <a:rPr lang="en-US" sz="1200" kern="100" cap="all" dirty="0">
                          <a:solidFill>
                            <a:schemeClr val="tx1"/>
                          </a:solidFill>
                          <a:effectLst/>
                        </a:rPr>
                        <a:t>Year 1 Mean (SD)</a:t>
                      </a:r>
                      <a:endParaRPr lang="en-US" sz="1200" kern="100" dirty="0">
                        <a:solidFill>
                          <a:schemeClr val="tx1"/>
                        </a:solidFill>
                        <a:effectLst/>
                        <a:latin typeface="Times New Roman" panose="02020603050405020304" pitchFamily="18" charset="0"/>
                        <a:ea typeface="+mn-ea"/>
                      </a:endParaRPr>
                    </a:p>
                  </a:txBody>
                  <a:tcPr marL="68580" marR="68580" marT="0" marB="0">
                    <a:lnB w="9525" cap="flat" cmpd="sng" algn="ctr">
                      <a:solidFill>
                        <a:schemeClr val="tx1"/>
                      </a:solidFill>
                      <a:prstDash val="solid"/>
                      <a:round/>
                      <a:headEnd type="none" w="med" len="med"/>
                      <a:tailEnd type="none" w="med" len="med"/>
                    </a:lnB>
                    <a:noFill/>
                  </a:tcPr>
                </a:tc>
                <a:tc>
                  <a:txBody>
                    <a:bodyPr/>
                    <a:lstStyle/>
                    <a:p>
                      <a:pPr marL="0" marR="0" algn="ctr"/>
                      <a:r>
                        <a:rPr lang="en-US" sz="1200" kern="100" cap="all" dirty="0">
                          <a:solidFill>
                            <a:schemeClr val="tx1"/>
                          </a:solidFill>
                          <a:effectLst/>
                        </a:rPr>
                        <a:t>95% CI</a:t>
                      </a:r>
                      <a:endParaRPr lang="en-US" sz="1200" kern="100" dirty="0">
                        <a:solidFill>
                          <a:schemeClr val="tx1"/>
                        </a:solidFill>
                        <a:effectLst/>
                        <a:latin typeface="Times New Roman" panose="02020603050405020304" pitchFamily="18" charset="0"/>
                        <a:ea typeface="+mn-ea"/>
                      </a:endParaRPr>
                    </a:p>
                  </a:txBody>
                  <a:tcPr marL="68580" marR="68580" marT="0" marB="0">
                    <a:lnB w="9525" cap="flat" cmpd="sng" algn="ctr">
                      <a:solidFill>
                        <a:schemeClr val="tx1"/>
                      </a:solidFill>
                      <a:prstDash val="solid"/>
                      <a:round/>
                      <a:headEnd type="none" w="med" len="med"/>
                      <a:tailEnd type="none" w="med" len="med"/>
                    </a:lnB>
                    <a:noFill/>
                  </a:tcPr>
                </a:tc>
                <a:tc>
                  <a:txBody>
                    <a:bodyPr/>
                    <a:lstStyle/>
                    <a:p>
                      <a:pPr marL="0" marR="0" algn="ctr"/>
                      <a:r>
                        <a:rPr lang="en-US" sz="1200" kern="100" cap="all" dirty="0">
                          <a:solidFill>
                            <a:schemeClr val="tx1"/>
                          </a:solidFill>
                          <a:effectLst/>
                        </a:rPr>
                        <a:t>CBCL Score </a:t>
                      </a:r>
                      <a:endParaRPr lang="en-US" sz="1200" kern="100" dirty="0">
                        <a:solidFill>
                          <a:schemeClr val="tx1"/>
                        </a:solidFill>
                        <a:effectLst/>
                      </a:endParaRPr>
                    </a:p>
                    <a:p>
                      <a:pPr marL="0" marR="0" algn="ctr"/>
                      <a:r>
                        <a:rPr lang="en-US" sz="1200" kern="100" cap="all" dirty="0">
                          <a:solidFill>
                            <a:schemeClr val="tx1"/>
                          </a:solidFill>
                          <a:effectLst/>
                        </a:rPr>
                        <a:t>Year 2 Mean (SD)</a:t>
                      </a:r>
                      <a:endParaRPr lang="en-US" sz="1200" kern="100" dirty="0">
                        <a:solidFill>
                          <a:schemeClr val="tx1"/>
                        </a:solidFill>
                        <a:effectLst/>
                        <a:latin typeface="Times New Roman" panose="02020603050405020304" pitchFamily="18" charset="0"/>
                        <a:ea typeface="+mn-ea"/>
                      </a:endParaRPr>
                    </a:p>
                  </a:txBody>
                  <a:tcPr marL="68580" marR="68580" marT="0" marB="0">
                    <a:lnB w="9525" cap="flat" cmpd="sng" algn="ctr">
                      <a:solidFill>
                        <a:schemeClr val="tx1"/>
                      </a:solidFill>
                      <a:prstDash val="solid"/>
                      <a:round/>
                      <a:headEnd type="none" w="med" len="med"/>
                      <a:tailEnd type="none" w="med" len="med"/>
                    </a:lnB>
                    <a:noFill/>
                  </a:tcPr>
                </a:tc>
                <a:tc>
                  <a:txBody>
                    <a:bodyPr/>
                    <a:lstStyle/>
                    <a:p>
                      <a:pPr marL="0" marR="0" algn="ctr"/>
                      <a:r>
                        <a:rPr lang="en-US" sz="1200" kern="100" cap="all">
                          <a:solidFill>
                            <a:schemeClr val="tx1"/>
                          </a:solidFill>
                          <a:effectLst/>
                        </a:rPr>
                        <a:t>95% CI</a:t>
                      </a:r>
                      <a:endParaRPr lang="en-US" sz="1200" kern="100">
                        <a:solidFill>
                          <a:schemeClr val="tx1"/>
                        </a:solidFill>
                        <a:effectLst/>
                        <a:latin typeface="Times New Roman" panose="02020603050405020304" pitchFamily="18" charset="0"/>
                        <a:ea typeface="+mn-ea"/>
                      </a:endParaRPr>
                    </a:p>
                  </a:txBody>
                  <a:tcPr marL="68580" marR="68580" marT="0" marB="0">
                    <a:lnB w="9525" cap="flat" cmpd="sng" algn="ctr">
                      <a:solidFill>
                        <a:schemeClr val="tx1"/>
                      </a:solidFill>
                      <a:prstDash val="solid"/>
                      <a:round/>
                      <a:headEnd type="none" w="med" len="med"/>
                      <a:tailEnd type="none" w="med" len="med"/>
                    </a:lnB>
                    <a:noFill/>
                  </a:tcPr>
                </a:tc>
                <a:tc>
                  <a:txBody>
                    <a:bodyPr/>
                    <a:lstStyle/>
                    <a:p>
                      <a:pPr marL="0" marR="0" algn="ctr"/>
                      <a:r>
                        <a:rPr lang="en-US" sz="1200" kern="100" cap="all" dirty="0">
                          <a:solidFill>
                            <a:schemeClr val="tx1"/>
                          </a:solidFill>
                          <a:effectLst/>
                        </a:rPr>
                        <a:t>CBCL Score </a:t>
                      </a:r>
                      <a:endParaRPr lang="en-US" sz="1200" kern="100" dirty="0">
                        <a:solidFill>
                          <a:schemeClr val="tx1"/>
                        </a:solidFill>
                        <a:effectLst/>
                      </a:endParaRPr>
                    </a:p>
                    <a:p>
                      <a:pPr marL="0" marR="0" algn="ctr"/>
                      <a:r>
                        <a:rPr lang="en-US" sz="1200" kern="100" cap="all" dirty="0">
                          <a:solidFill>
                            <a:schemeClr val="tx1"/>
                          </a:solidFill>
                          <a:effectLst/>
                        </a:rPr>
                        <a:t>Year 3 Mean (SD)</a:t>
                      </a:r>
                      <a:endParaRPr lang="en-US" sz="1200" kern="100" dirty="0">
                        <a:solidFill>
                          <a:schemeClr val="tx1"/>
                        </a:solidFill>
                        <a:effectLst/>
                        <a:latin typeface="Times New Roman" panose="02020603050405020304" pitchFamily="18" charset="0"/>
                        <a:ea typeface="+mn-ea"/>
                      </a:endParaRPr>
                    </a:p>
                  </a:txBody>
                  <a:tcPr marL="68580" marR="68580" marT="0" marB="0">
                    <a:lnB w="9525" cap="flat" cmpd="sng" algn="ctr">
                      <a:solidFill>
                        <a:schemeClr val="tx1"/>
                      </a:solidFill>
                      <a:prstDash val="solid"/>
                      <a:round/>
                      <a:headEnd type="none" w="med" len="med"/>
                      <a:tailEnd type="none" w="med" len="med"/>
                    </a:lnB>
                    <a:noFill/>
                  </a:tcPr>
                </a:tc>
                <a:tc>
                  <a:txBody>
                    <a:bodyPr/>
                    <a:lstStyle/>
                    <a:p>
                      <a:pPr marL="0" marR="0" algn="ctr"/>
                      <a:r>
                        <a:rPr lang="en-US" sz="1200" kern="100" cap="all" dirty="0">
                          <a:solidFill>
                            <a:schemeClr val="tx1"/>
                          </a:solidFill>
                          <a:effectLst/>
                        </a:rPr>
                        <a:t>95% CI</a:t>
                      </a:r>
                      <a:endParaRPr lang="en-US" sz="1200" kern="100" dirty="0">
                        <a:solidFill>
                          <a:schemeClr val="tx1"/>
                        </a:solidFill>
                        <a:effectLst/>
                        <a:latin typeface="Times New Roman" panose="02020603050405020304" pitchFamily="18" charset="0"/>
                        <a:ea typeface="+mn-ea"/>
                      </a:endParaRPr>
                    </a:p>
                  </a:txBody>
                  <a:tcPr marL="68580" marR="68580" marT="0" marB="0">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9607675"/>
                  </a:ext>
                </a:extLst>
              </a:tr>
              <a:tr h="203200">
                <a:tc>
                  <a:txBody>
                    <a:bodyPr/>
                    <a:lstStyle/>
                    <a:p>
                      <a:pPr marL="0" marR="0"/>
                      <a:r>
                        <a:rPr lang="en-US" sz="1200" kern="100" cap="all" dirty="0">
                          <a:solidFill>
                            <a:schemeClr val="tx1"/>
                          </a:solidFill>
                          <a:effectLst/>
                        </a:rPr>
                        <a:t>Non-Hispanic</a:t>
                      </a:r>
                      <a:endParaRPr lang="en-US" sz="1200" kern="100" dirty="0">
                        <a:solidFill>
                          <a:schemeClr val="tx1"/>
                        </a:solidFill>
                        <a:effectLst/>
                        <a:latin typeface="Times New Roman" panose="02020603050405020304" pitchFamily="18" charset="0"/>
                        <a:ea typeface="+mn-ea"/>
                      </a:endParaRPr>
                    </a:p>
                  </a:txBody>
                  <a:tcPr marL="68580" marR="68580" marT="0" marB="0">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noFill/>
                  </a:tcPr>
                </a:tc>
                <a:tc>
                  <a:txBody>
                    <a:bodyPr/>
                    <a:lstStyle/>
                    <a:p>
                      <a:pPr marL="0" marR="0" algn="ctr"/>
                      <a:r>
                        <a:rPr lang="en-US" sz="1200" kern="100" dirty="0">
                          <a:solidFill>
                            <a:schemeClr val="tx1"/>
                          </a:solidFill>
                          <a:effectLst/>
                        </a:rPr>
                        <a:t>53.24 (5.66)</a:t>
                      </a:r>
                      <a:endParaRPr lang="en-US" sz="1200" kern="100" dirty="0">
                        <a:solidFill>
                          <a:schemeClr val="tx1"/>
                        </a:solidFill>
                        <a:effectLst/>
                        <a:latin typeface="Times New Roman" panose="02020603050405020304" pitchFamily="18" charset="0"/>
                        <a:ea typeface="+mn-ea"/>
                      </a:endParaRPr>
                    </a:p>
                  </a:txBody>
                  <a:tcPr marL="68580" marR="68580" marT="0" marB="0">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noFill/>
                  </a:tcPr>
                </a:tc>
                <a:tc>
                  <a:txBody>
                    <a:bodyPr/>
                    <a:lstStyle/>
                    <a:p>
                      <a:pPr marL="0" marR="0" algn="ctr"/>
                      <a:r>
                        <a:rPr lang="en-US" sz="1200" kern="100">
                          <a:solidFill>
                            <a:schemeClr val="tx1"/>
                          </a:solidFill>
                          <a:effectLst/>
                        </a:rPr>
                        <a:t>ref</a:t>
                      </a:r>
                      <a:endParaRPr lang="en-US" sz="1200" kern="100">
                        <a:solidFill>
                          <a:schemeClr val="tx1"/>
                        </a:solidFill>
                        <a:effectLst/>
                        <a:latin typeface="Times New Roman" panose="02020603050405020304" pitchFamily="18" charset="0"/>
                        <a:ea typeface="+mn-ea"/>
                      </a:endParaRPr>
                    </a:p>
                  </a:txBody>
                  <a:tcPr marL="68580" marR="68580" marT="0" marB="0">
                    <a:lnT w="9525" cap="flat" cmpd="sng" algn="ctr">
                      <a:solidFill>
                        <a:schemeClr val="tx1"/>
                      </a:solidFill>
                      <a:prstDash val="solid"/>
                      <a:round/>
                      <a:headEnd type="none" w="med" len="med"/>
                      <a:tailEnd type="none" w="med" len="med"/>
                    </a:lnT>
                    <a:noFill/>
                  </a:tcPr>
                </a:tc>
                <a:tc>
                  <a:txBody>
                    <a:bodyPr/>
                    <a:lstStyle/>
                    <a:p>
                      <a:pPr marL="0" marR="0" algn="ctr"/>
                      <a:r>
                        <a:rPr lang="en-US" sz="1200" kern="100" dirty="0">
                          <a:solidFill>
                            <a:schemeClr val="tx1"/>
                          </a:solidFill>
                          <a:effectLst/>
                        </a:rPr>
                        <a:t>53.03 (5.47)</a:t>
                      </a:r>
                      <a:endParaRPr lang="en-US" sz="1200" kern="100" dirty="0">
                        <a:solidFill>
                          <a:schemeClr val="tx1"/>
                        </a:solidFill>
                        <a:effectLst/>
                        <a:latin typeface="Times New Roman" panose="02020603050405020304" pitchFamily="18" charset="0"/>
                        <a:ea typeface="+mn-ea"/>
                      </a:endParaRPr>
                    </a:p>
                  </a:txBody>
                  <a:tcPr marL="68580" marR="68580" marT="0" marB="0">
                    <a:lnT w="9525" cap="flat" cmpd="sng" algn="ctr">
                      <a:solidFill>
                        <a:schemeClr val="tx1"/>
                      </a:solidFill>
                      <a:prstDash val="solid"/>
                      <a:round/>
                      <a:headEnd type="none" w="med" len="med"/>
                      <a:tailEnd type="none" w="med" len="med"/>
                    </a:lnT>
                    <a:noFill/>
                  </a:tcPr>
                </a:tc>
                <a:tc>
                  <a:txBody>
                    <a:bodyPr/>
                    <a:lstStyle/>
                    <a:p>
                      <a:pPr marL="0" marR="0" algn="ctr"/>
                      <a:r>
                        <a:rPr lang="en-US" sz="1200" kern="100" dirty="0">
                          <a:solidFill>
                            <a:schemeClr val="tx1"/>
                          </a:solidFill>
                          <a:effectLst/>
                        </a:rPr>
                        <a:t>ref</a:t>
                      </a:r>
                      <a:endParaRPr lang="en-US" sz="1200" kern="100" dirty="0">
                        <a:solidFill>
                          <a:schemeClr val="tx1"/>
                        </a:solidFill>
                        <a:effectLst/>
                        <a:latin typeface="Times New Roman" panose="02020603050405020304" pitchFamily="18" charset="0"/>
                        <a:ea typeface="+mn-ea"/>
                      </a:endParaRPr>
                    </a:p>
                  </a:txBody>
                  <a:tcPr marL="68580" marR="68580" marT="0" marB="0">
                    <a:lnT w="9525" cap="flat" cmpd="sng" algn="ctr">
                      <a:solidFill>
                        <a:schemeClr val="tx1"/>
                      </a:solidFill>
                      <a:prstDash val="solid"/>
                      <a:round/>
                      <a:headEnd type="none" w="med" len="med"/>
                      <a:tailEnd type="none" w="med" len="med"/>
                    </a:lnT>
                    <a:noFill/>
                  </a:tcPr>
                </a:tc>
                <a:tc>
                  <a:txBody>
                    <a:bodyPr/>
                    <a:lstStyle/>
                    <a:p>
                      <a:pPr marL="0" marR="0" algn="ctr"/>
                      <a:r>
                        <a:rPr lang="en-US" sz="1200" kern="100">
                          <a:solidFill>
                            <a:schemeClr val="tx1"/>
                          </a:solidFill>
                          <a:effectLst/>
                        </a:rPr>
                        <a:t>53.15 (5.37)</a:t>
                      </a:r>
                      <a:endParaRPr lang="en-US" sz="1200" kern="100">
                        <a:solidFill>
                          <a:schemeClr val="tx1"/>
                        </a:solidFill>
                        <a:effectLst/>
                        <a:latin typeface="Times New Roman" panose="02020603050405020304" pitchFamily="18" charset="0"/>
                        <a:ea typeface="+mn-ea"/>
                      </a:endParaRPr>
                    </a:p>
                  </a:txBody>
                  <a:tcPr marL="68580" marR="68580" marT="0" marB="0">
                    <a:lnT w="9525" cap="flat" cmpd="sng" algn="ctr">
                      <a:solidFill>
                        <a:schemeClr val="tx1"/>
                      </a:solidFill>
                      <a:prstDash val="solid"/>
                      <a:round/>
                      <a:headEnd type="none" w="med" len="med"/>
                      <a:tailEnd type="none" w="med" len="med"/>
                    </a:lnT>
                    <a:noFill/>
                  </a:tcPr>
                </a:tc>
                <a:tc>
                  <a:txBody>
                    <a:bodyPr/>
                    <a:lstStyle/>
                    <a:p>
                      <a:pPr marL="0" marR="0" algn="ctr"/>
                      <a:r>
                        <a:rPr lang="en-US" sz="1200" kern="100" dirty="0">
                          <a:solidFill>
                            <a:schemeClr val="tx1"/>
                          </a:solidFill>
                          <a:effectLst/>
                        </a:rPr>
                        <a:t>ref</a:t>
                      </a:r>
                      <a:endParaRPr lang="en-US" sz="1200" kern="100" dirty="0">
                        <a:solidFill>
                          <a:schemeClr val="tx1"/>
                        </a:solidFill>
                        <a:effectLst/>
                        <a:latin typeface="Times New Roman" panose="02020603050405020304" pitchFamily="18" charset="0"/>
                        <a:ea typeface="+mn-ea"/>
                      </a:endParaRPr>
                    </a:p>
                  </a:txBody>
                  <a:tcPr marL="68580" marR="68580" marT="0" marB="0">
                    <a:lnT w="9525" cap="flat" cmpd="sng" algn="ctr">
                      <a:solidFill>
                        <a:schemeClr val="tx1"/>
                      </a:solidFill>
                      <a:prstDash val="solid"/>
                      <a:round/>
                      <a:headEnd type="none" w="med" len="med"/>
                      <a:tailEnd type="none" w="med" len="med"/>
                    </a:lnT>
                    <a:noFill/>
                  </a:tcPr>
                </a:tc>
                <a:tc>
                  <a:txBody>
                    <a:bodyPr/>
                    <a:lstStyle/>
                    <a:p>
                      <a:pPr marL="0" marR="0" algn="ctr"/>
                      <a:r>
                        <a:rPr lang="en-US" sz="1200" kern="100" dirty="0">
                          <a:solidFill>
                            <a:schemeClr val="tx1"/>
                          </a:solidFill>
                          <a:effectLst/>
                        </a:rPr>
                        <a:t>53.45 (5.49)</a:t>
                      </a:r>
                      <a:endParaRPr lang="en-US" sz="1200" kern="100" dirty="0">
                        <a:solidFill>
                          <a:schemeClr val="tx1"/>
                        </a:solidFill>
                        <a:effectLst/>
                        <a:latin typeface="Times New Roman" panose="02020603050405020304" pitchFamily="18" charset="0"/>
                        <a:ea typeface="+mn-ea"/>
                      </a:endParaRPr>
                    </a:p>
                  </a:txBody>
                  <a:tcPr marL="68580" marR="68580" marT="0" marB="0">
                    <a:lnT w="9525" cap="flat" cmpd="sng" algn="ctr">
                      <a:solidFill>
                        <a:schemeClr val="tx1"/>
                      </a:solidFill>
                      <a:prstDash val="solid"/>
                      <a:round/>
                      <a:headEnd type="none" w="med" len="med"/>
                      <a:tailEnd type="none" w="med" len="med"/>
                    </a:lnT>
                    <a:noFill/>
                  </a:tcPr>
                </a:tc>
                <a:tc>
                  <a:txBody>
                    <a:bodyPr/>
                    <a:lstStyle/>
                    <a:p>
                      <a:pPr marL="0" marR="0" algn="ctr"/>
                      <a:r>
                        <a:rPr lang="en-US" sz="1200" kern="100" dirty="0">
                          <a:solidFill>
                            <a:schemeClr val="tx1"/>
                          </a:solidFill>
                          <a:effectLst/>
                        </a:rPr>
                        <a:t>ref</a:t>
                      </a:r>
                      <a:endParaRPr lang="en-US" sz="1200" kern="100" dirty="0">
                        <a:solidFill>
                          <a:schemeClr val="tx1"/>
                        </a:solidFill>
                        <a:effectLst/>
                        <a:latin typeface="Times New Roman" panose="02020603050405020304" pitchFamily="18" charset="0"/>
                        <a:ea typeface="+mn-ea"/>
                      </a:endParaRPr>
                    </a:p>
                  </a:txBody>
                  <a:tcPr marL="68580" marR="68580" marT="0" marB="0">
                    <a:lnT w="9525"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900735390"/>
                  </a:ext>
                </a:extLst>
              </a:tr>
              <a:tr h="203200">
                <a:tc>
                  <a:txBody>
                    <a:bodyPr/>
                    <a:lstStyle/>
                    <a:p>
                      <a:pPr marL="0" marR="0"/>
                      <a:r>
                        <a:rPr lang="en-US" sz="1200" kern="100" cap="all" dirty="0">
                          <a:solidFill>
                            <a:schemeClr val="tx1"/>
                          </a:solidFill>
                          <a:effectLst/>
                        </a:rPr>
                        <a:t>Hispanic</a:t>
                      </a:r>
                      <a:endParaRPr lang="en-US" sz="1200" kern="100" dirty="0">
                        <a:solidFill>
                          <a:schemeClr val="tx1"/>
                        </a:solidFill>
                        <a:effectLst/>
                        <a:latin typeface="Times New Roman" panose="02020603050405020304" pitchFamily="18" charset="0"/>
                        <a:ea typeface="+mn-ea"/>
                      </a:endParaRPr>
                    </a:p>
                  </a:txBody>
                  <a:tcPr marL="68580" marR="68580" marT="0" marB="0">
                    <a:lnR w="9525" cap="flat" cmpd="sng" algn="ctr">
                      <a:solidFill>
                        <a:schemeClr val="tx1"/>
                      </a:solidFill>
                      <a:prstDash val="solid"/>
                      <a:round/>
                      <a:headEnd type="none" w="med" len="med"/>
                      <a:tailEnd type="none" w="med" len="med"/>
                    </a:lnR>
                    <a:noFill/>
                  </a:tcPr>
                </a:tc>
                <a:tc>
                  <a:txBody>
                    <a:bodyPr/>
                    <a:lstStyle/>
                    <a:p>
                      <a:pPr marL="0" marR="0" algn="ctr"/>
                      <a:r>
                        <a:rPr lang="en-US" sz="1200" kern="100">
                          <a:solidFill>
                            <a:schemeClr val="tx1"/>
                          </a:solidFill>
                          <a:effectLst/>
                        </a:rPr>
                        <a:t>53.18 (5.52)</a:t>
                      </a:r>
                      <a:endParaRPr lang="en-US" sz="1200" kern="100">
                        <a:solidFill>
                          <a:schemeClr val="tx1"/>
                        </a:solidFill>
                        <a:effectLst/>
                        <a:latin typeface="Times New Roman" panose="02020603050405020304" pitchFamily="18" charset="0"/>
                        <a:ea typeface="+mn-ea"/>
                      </a:endParaRPr>
                    </a:p>
                  </a:txBody>
                  <a:tcPr marL="68580" marR="68580" marT="0" marB="0">
                    <a:lnL w="9525" cap="flat" cmpd="sng" algn="ctr">
                      <a:solidFill>
                        <a:schemeClr val="tx1"/>
                      </a:solidFill>
                      <a:prstDash val="solid"/>
                      <a:round/>
                      <a:headEnd type="none" w="med" len="med"/>
                      <a:tailEnd type="none" w="med" len="med"/>
                    </a:lnL>
                    <a:noFill/>
                  </a:tcPr>
                </a:tc>
                <a:tc>
                  <a:txBody>
                    <a:bodyPr/>
                    <a:lstStyle/>
                    <a:p>
                      <a:pPr marL="0" marR="0" algn="ctr"/>
                      <a:r>
                        <a:rPr lang="en-US" sz="1200" kern="100">
                          <a:solidFill>
                            <a:schemeClr val="tx1"/>
                          </a:solidFill>
                          <a:effectLst/>
                        </a:rPr>
                        <a:t>[-0.31, 0.20]</a:t>
                      </a:r>
                      <a:endParaRPr lang="en-US" sz="1200" kern="100">
                        <a:solidFill>
                          <a:schemeClr val="tx1"/>
                        </a:solidFill>
                        <a:effectLst/>
                        <a:latin typeface="Times New Roman" panose="02020603050405020304" pitchFamily="18" charset="0"/>
                        <a:ea typeface="+mn-ea"/>
                      </a:endParaRPr>
                    </a:p>
                  </a:txBody>
                  <a:tcPr marL="68580" marR="68580" marT="0" marB="0">
                    <a:noFill/>
                  </a:tcPr>
                </a:tc>
                <a:tc>
                  <a:txBody>
                    <a:bodyPr/>
                    <a:lstStyle/>
                    <a:p>
                      <a:pPr marL="0" marR="0" algn="ctr"/>
                      <a:r>
                        <a:rPr lang="en-US" sz="1200" kern="100">
                          <a:solidFill>
                            <a:schemeClr val="tx1"/>
                          </a:solidFill>
                          <a:effectLst/>
                        </a:rPr>
                        <a:t>52.84 (6.17)</a:t>
                      </a:r>
                      <a:endParaRPr lang="en-US" sz="1200" kern="100">
                        <a:solidFill>
                          <a:schemeClr val="tx1"/>
                        </a:solidFill>
                        <a:effectLst/>
                        <a:latin typeface="Times New Roman" panose="02020603050405020304" pitchFamily="18" charset="0"/>
                        <a:ea typeface="+mn-ea"/>
                      </a:endParaRPr>
                    </a:p>
                  </a:txBody>
                  <a:tcPr marL="68580" marR="68580" marT="0" marB="0">
                    <a:noFill/>
                  </a:tcPr>
                </a:tc>
                <a:tc>
                  <a:txBody>
                    <a:bodyPr/>
                    <a:lstStyle/>
                    <a:p>
                      <a:pPr marL="0" marR="0" algn="ctr"/>
                      <a:r>
                        <a:rPr lang="en-US" sz="1200" kern="100">
                          <a:solidFill>
                            <a:schemeClr val="tx1"/>
                          </a:solidFill>
                          <a:effectLst/>
                        </a:rPr>
                        <a:t>[-0.43, 0.06]</a:t>
                      </a:r>
                      <a:endParaRPr lang="en-US" sz="1200" kern="100">
                        <a:solidFill>
                          <a:schemeClr val="tx1"/>
                        </a:solidFill>
                        <a:effectLst/>
                        <a:latin typeface="Times New Roman" panose="02020603050405020304" pitchFamily="18" charset="0"/>
                        <a:ea typeface="+mn-ea"/>
                      </a:endParaRPr>
                    </a:p>
                  </a:txBody>
                  <a:tcPr marL="68580" marR="68580" marT="0" marB="0">
                    <a:noFill/>
                  </a:tcPr>
                </a:tc>
                <a:tc>
                  <a:txBody>
                    <a:bodyPr/>
                    <a:lstStyle/>
                    <a:p>
                      <a:pPr marL="0" marR="0" algn="ctr"/>
                      <a:r>
                        <a:rPr lang="en-US" sz="1200" kern="100">
                          <a:solidFill>
                            <a:schemeClr val="tx1"/>
                          </a:solidFill>
                          <a:effectLst/>
                        </a:rPr>
                        <a:t>52.98 (5.18)</a:t>
                      </a:r>
                      <a:endParaRPr lang="en-US" sz="1200" kern="100">
                        <a:solidFill>
                          <a:schemeClr val="tx1"/>
                        </a:solidFill>
                        <a:effectLst/>
                        <a:latin typeface="Times New Roman" panose="02020603050405020304" pitchFamily="18" charset="0"/>
                        <a:ea typeface="+mn-ea"/>
                      </a:endParaRPr>
                    </a:p>
                  </a:txBody>
                  <a:tcPr marL="68580" marR="68580" marT="0" marB="0">
                    <a:noFill/>
                  </a:tcPr>
                </a:tc>
                <a:tc>
                  <a:txBody>
                    <a:bodyPr/>
                    <a:lstStyle/>
                    <a:p>
                      <a:pPr marL="0" marR="0" algn="ctr"/>
                      <a:r>
                        <a:rPr lang="en-US" sz="1200" kern="100">
                          <a:solidFill>
                            <a:schemeClr val="tx1"/>
                          </a:solidFill>
                          <a:effectLst/>
                        </a:rPr>
                        <a:t>[-0.42, 0.08]</a:t>
                      </a:r>
                      <a:endParaRPr lang="en-US" sz="1200" kern="100">
                        <a:solidFill>
                          <a:schemeClr val="tx1"/>
                        </a:solidFill>
                        <a:effectLst/>
                        <a:latin typeface="Times New Roman" panose="02020603050405020304" pitchFamily="18" charset="0"/>
                        <a:ea typeface="+mn-ea"/>
                      </a:endParaRPr>
                    </a:p>
                  </a:txBody>
                  <a:tcPr marL="68580" marR="68580" marT="0" marB="0">
                    <a:noFill/>
                  </a:tcPr>
                </a:tc>
                <a:tc>
                  <a:txBody>
                    <a:bodyPr/>
                    <a:lstStyle/>
                    <a:p>
                      <a:pPr marL="0" marR="0" algn="ctr"/>
                      <a:r>
                        <a:rPr lang="en-US" sz="1200" kern="100" dirty="0">
                          <a:solidFill>
                            <a:schemeClr val="tx1"/>
                          </a:solidFill>
                          <a:effectLst/>
                        </a:rPr>
                        <a:t>53.18 (5.15)</a:t>
                      </a:r>
                      <a:endParaRPr lang="en-US" sz="1200" kern="100" dirty="0">
                        <a:solidFill>
                          <a:schemeClr val="tx1"/>
                        </a:solidFill>
                        <a:effectLst/>
                        <a:latin typeface="Times New Roman" panose="02020603050405020304" pitchFamily="18" charset="0"/>
                        <a:ea typeface="+mn-ea"/>
                      </a:endParaRPr>
                    </a:p>
                  </a:txBody>
                  <a:tcPr marL="68580" marR="68580" marT="0" marB="0">
                    <a:noFill/>
                  </a:tcPr>
                </a:tc>
                <a:tc>
                  <a:txBody>
                    <a:bodyPr/>
                    <a:lstStyle/>
                    <a:p>
                      <a:pPr marL="0" marR="0" algn="ctr"/>
                      <a:r>
                        <a:rPr lang="en-US" sz="1200" kern="100" dirty="0">
                          <a:solidFill>
                            <a:schemeClr val="tx1"/>
                          </a:solidFill>
                          <a:effectLst/>
                        </a:rPr>
                        <a:t>[-0.52, -0.01]</a:t>
                      </a:r>
                      <a:endParaRPr lang="en-US" sz="1200" kern="100" dirty="0">
                        <a:solidFill>
                          <a:schemeClr val="tx1"/>
                        </a:solidFill>
                        <a:effectLst/>
                        <a:latin typeface="Times New Roman" panose="02020603050405020304" pitchFamily="18" charset="0"/>
                        <a:ea typeface="+mn-ea"/>
                      </a:endParaRPr>
                    </a:p>
                  </a:txBody>
                  <a:tcPr marL="68580" marR="68580" marT="0" marB="0">
                    <a:noFill/>
                  </a:tcPr>
                </a:tc>
                <a:extLst>
                  <a:ext uri="{0D108BD9-81ED-4DB2-BD59-A6C34878D82A}">
                    <a16:rowId xmlns:a16="http://schemas.microsoft.com/office/drawing/2014/main" val="1018402311"/>
                  </a:ext>
                </a:extLst>
              </a:tr>
            </a:tbl>
          </a:graphicData>
        </a:graphic>
      </p:graphicFrame>
    </p:spTree>
    <p:extLst>
      <p:ext uri="{BB962C8B-B14F-4D97-AF65-F5344CB8AC3E}">
        <p14:creationId xmlns:p14="http://schemas.microsoft.com/office/powerpoint/2010/main" val="174564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A7843-717B-12E2-11CE-2BC03A121D30}"/>
              </a:ext>
            </a:extLst>
          </p:cNvPr>
          <p:cNvSpPr>
            <a:spLocks noGrp="1"/>
          </p:cNvSpPr>
          <p:nvPr>
            <p:ph type="title"/>
          </p:nvPr>
        </p:nvSpPr>
        <p:spPr/>
        <p:txBody>
          <a:bodyPr/>
          <a:lstStyle/>
          <a:p>
            <a:r>
              <a:rPr lang="en-US" dirty="0"/>
              <a:t>Results by SES</a:t>
            </a:r>
          </a:p>
        </p:txBody>
      </p:sp>
      <p:graphicFrame>
        <p:nvGraphicFramePr>
          <p:cNvPr id="5" name="Content Placeholder 4">
            <a:extLst>
              <a:ext uri="{FF2B5EF4-FFF2-40B4-BE49-F238E27FC236}">
                <a16:creationId xmlns:a16="http://schemas.microsoft.com/office/drawing/2014/main" id="{C198B24D-6231-C485-9A5B-5434BEA9A5FC}"/>
              </a:ext>
            </a:extLst>
          </p:cNvPr>
          <p:cNvGraphicFramePr>
            <a:graphicFrameLocks noGrp="1"/>
          </p:cNvGraphicFramePr>
          <p:nvPr>
            <p:ph sz="half" idx="1"/>
            <p:extLst>
              <p:ext uri="{D42A27DB-BD31-4B8C-83A1-F6EECF244321}">
                <p14:modId xmlns:p14="http://schemas.microsoft.com/office/powerpoint/2010/main" val="1448522087"/>
              </p:ext>
            </p:extLst>
          </p:nvPr>
        </p:nvGraphicFramePr>
        <p:xfrm>
          <a:off x="420131" y="2253621"/>
          <a:ext cx="11553567" cy="2060309"/>
        </p:xfrm>
        <a:graphic>
          <a:graphicData uri="http://schemas.openxmlformats.org/drawingml/2006/table">
            <a:tbl>
              <a:tblPr firstRow="1" firstCol="1" bandRow="1">
                <a:tableStyleId>{5C22544A-7EE6-4342-B048-85BDC9FD1C3A}</a:tableStyleId>
              </a:tblPr>
              <a:tblGrid>
                <a:gridCol w="1253577">
                  <a:extLst>
                    <a:ext uri="{9D8B030D-6E8A-4147-A177-3AD203B41FA5}">
                      <a16:colId xmlns:a16="http://schemas.microsoft.com/office/drawing/2014/main" val="1271802141"/>
                    </a:ext>
                  </a:extLst>
                </a:gridCol>
                <a:gridCol w="765125">
                  <a:extLst>
                    <a:ext uri="{9D8B030D-6E8A-4147-A177-3AD203B41FA5}">
                      <a16:colId xmlns:a16="http://schemas.microsoft.com/office/drawing/2014/main" val="2568724002"/>
                    </a:ext>
                  </a:extLst>
                </a:gridCol>
                <a:gridCol w="939521">
                  <a:extLst>
                    <a:ext uri="{9D8B030D-6E8A-4147-A177-3AD203B41FA5}">
                      <a16:colId xmlns:a16="http://schemas.microsoft.com/office/drawing/2014/main" val="14533242"/>
                    </a:ext>
                  </a:extLst>
                </a:gridCol>
                <a:gridCol w="939521">
                  <a:extLst>
                    <a:ext uri="{9D8B030D-6E8A-4147-A177-3AD203B41FA5}">
                      <a16:colId xmlns:a16="http://schemas.microsoft.com/office/drawing/2014/main" val="1811499926"/>
                    </a:ext>
                  </a:extLst>
                </a:gridCol>
                <a:gridCol w="685596">
                  <a:extLst>
                    <a:ext uri="{9D8B030D-6E8A-4147-A177-3AD203B41FA5}">
                      <a16:colId xmlns:a16="http://schemas.microsoft.com/office/drawing/2014/main" val="1261358155"/>
                    </a:ext>
                  </a:extLst>
                </a:gridCol>
                <a:gridCol w="1066482">
                  <a:extLst>
                    <a:ext uri="{9D8B030D-6E8A-4147-A177-3AD203B41FA5}">
                      <a16:colId xmlns:a16="http://schemas.microsoft.com/office/drawing/2014/main" val="3233684369"/>
                    </a:ext>
                  </a:extLst>
                </a:gridCol>
                <a:gridCol w="1064644">
                  <a:extLst>
                    <a:ext uri="{9D8B030D-6E8A-4147-A177-3AD203B41FA5}">
                      <a16:colId xmlns:a16="http://schemas.microsoft.com/office/drawing/2014/main" val="603396460"/>
                    </a:ext>
                  </a:extLst>
                </a:gridCol>
                <a:gridCol w="582702">
                  <a:extLst>
                    <a:ext uri="{9D8B030D-6E8A-4147-A177-3AD203B41FA5}">
                      <a16:colId xmlns:a16="http://schemas.microsoft.com/office/drawing/2014/main" val="2050823705"/>
                    </a:ext>
                  </a:extLst>
                </a:gridCol>
                <a:gridCol w="848099">
                  <a:extLst>
                    <a:ext uri="{9D8B030D-6E8A-4147-A177-3AD203B41FA5}">
                      <a16:colId xmlns:a16="http://schemas.microsoft.com/office/drawing/2014/main" val="786439493"/>
                    </a:ext>
                  </a:extLst>
                </a:gridCol>
                <a:gridCol w="962797">
                  <a:extLst>
                    <a:ext uri="{9D8B030D-6E8A-4147-A177-3AD203B41FA5}">
                      <a16:colId xmlns:a16="http://schemas.microsoft.com/office/drawing/2014/main" val="2764591814"/>
                    </a:ext>
                  </a:extLst>
                </a:gridCol>
                <a:gridCol w="634609">
                  <a:extLst>
                    <a:ext uri="{9D8B030D-6E8A-4147-A177-3AD203B41FA5}">
                      <a16:colId xmlns:a16="http://schemas.microsoft.com/office/drawing/2014/main" val="3671531654"/>
                    </a:ext>
                  </a:extLst>
                </a:gridCol>
                <a:gridCol w="832191">
                  <a:extLst>
                    <a:ext uri="{9D8B030D-6E8A-4147-A177-3AD203B41FA5}">
                      <a16:colId xmlns:a16="http://schemas.microsoft.com/office/drawing/2014/main" val="2141058652"/>
                    </a:ext>
                  </a:extLst>
                </a:gridCol>
                <a:gridCol w="978703">
                  <a:extLst>
                    <a:ext uri="{9D8B030D-6E8A-4147-A177-3AD203B41FA5}">
                      <a16:colId xmlns:a16="http://schemas.microsoft.com/office/drawing/2014/main" val="40976172"/>
                    </a:ext>
                  </a:extLst>
                </a:gridCol>
              </a:tblGrid>
              <a:tr h="378369">
                <a:tc>
                  <a:txBody>
                    <a:bodyPr/>
                    <a:lstStyle/>
                    <a:p>
                      <a:pPr marL="0" marR="0"/>
                      <a:r>
                        <a:rPr lang="en-US" sz="1200" kern="100" dirty="0">
                          <a:solidFill>
                            <a:schemeClr val="tx1"/>
                          </a:solidFill>
                          <a:effectLst/>
                        </a:rPr>
                        <a:t> </a:t>
                      </a:r>
                      <a:endParaRPr lang="en-US" sz="1200" kern="100" dirty="0">
                        <a:solidFill>
                          <a:schemeClr val="tx1"/>
                        </a:solidFill>
                        <a:effectLst/>
                        <a:latin typeface="Times New Roman" panose="02020603050405020304" pitchFamily="18" charset="0"/>
                        <a:ea typeface="Times New Roman" panose="02020603050405020304" pitchFamily="18" charset="0"/>
                      </a:endParaRPr>
                    </a:p>
                  </a:txBody>
                  <a:tcPr marL="36315" marR="36315" marT="5044" marB="0" anchor="ctr">
                    <a:lnB w="9525" cap="flat" cmpd="sng" algn="ctr">
                      <a:noFill/>
                      <a:prstDash val="solid"/>
                      <a:round/>
                      <a:headEnd type="none" w="med" len="med"/>
                      <a:tailEnd type="none" w="med" len="med"/>
                    </a:lnB>
                    <a:noFill/>
                  </a:tcPr>
                </a:tc>
                <a:tc gridSpan="3">
                  <a:txBody>
                    <a:bodyPr/>
                    <a:lstStyle/>
                    <a:p>
                      <a:pPr marL="0" marR="0" algn="ctr"/>
                      <a:r>
                        <a:rPr lang="en-US" sz="1200" u="sng" kern="100" dirty="0">
                          <a:solidFill>
                            <a:schemeClr val="tx1"/>
                          </a:solidFill>
                          <a:effectLst/>
                        </a:rPr>
                        <a:t>Never Use</a:t>
                      </a:r>
                      <a:endParaRPr lang="en-US" sz="1200" u="sng" kern="100" dirty="0">
                        <a:solidFill>
                          <a:schemeClr val="tx1"/>
                        </a:solidFill>
                        <a:effectLst/>
                        <a:latin typeface="Times New Roman" panose="02020603050405020304" pitchFamily="18" charset="0"/>
                        <a:ea typeface="Times New Roman" panose="02020603050405020304" pitchFamily="18" charset="0"/>
                      </a:endParaRPr>
                    </a:p>
                  </a:txBody>
                  <a:tcPr marL="36315" marR="36315" marT="5044" marB="0" anchor="ctr">
                    <a:lnB w="9525" cap="flat" cmpd="sng" algn="ctr">
                      <a:no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3">
                  <a:txBody>
                    <a:bodyPr/>
                    <a:lstStyle/>
                    <a:p>
                      <a:pPr marL="0" marR="0" algn="ctr"/>
                      <a:r>
                        <a:rPr lang="en-US" sz="1200" u="sng" kern="100" dirty="0">
                          <a:solidFill>
                            <a:schemeClr val="tx1"/>
                          </a:solidFill>
                          <a:effectLst/>
                        </a:rPr>
                        <a:t>Discontinued</a:t>
                      </a:r>
                      <a:endParaRPr lang="en-US" sz="1200" u="sng" kern="100" dirty="0">
                        <a:solidFill>
                          <a:schemeClr val="tx1"/>
                        </a:solidFill>
                        <a:effectLst/>
                        <a:latin typeface="Times New Roman" panose="02020603050405020304" pitchFamily="18" charset="0"/>
                        <a:ea typeface="Times New Roman" panose="02020603050405020304" pitchFamily="18" charset="0"/>
                      </a:endParaRPr>
                    </a:p>
                  </a:txBody>
                  <a:tcPr marL="36315" marR="36315" marT="5044" marB="0" anchor="ctr">
                    <a:lnB w="9525" cap="flat" cmpd="sng" algn="ctr">
                      <a:no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3">
                  <a:txBody>
                    <a:bodyPr/>
                    <a:lstStyle/>
                    <a:p>
                      <a:pPr marL="0" marR="0" algn="ctr"/>
                      <a:r>
                        <a:rPr lang="en-US" sz="1200" u="sng" kern="100" dirty="0">
                          <a:solidFill>
                            <a:schemeClr val="tx1"/>
                          </a:solidFill>
                          <a:effectLst/>
                        </a:rPr>
                        <a:t>Continuous use after 9/10yo</a:t>
                      </a:r>
                      <a:endParaRPr lang="en-US" sz="1200" u="sng" kern="100" dirty="0">
                        <a:solidFill>
                          <a:schemeClr val="tx1"/>
                        </a:solidFill>
                        <a:effectLst/>
                        <a:latin typeface="Times New Roman" panose="02020603050405020304" pitchFamily="18" charset="0"/>
                        <a:ea typeface="Times New Roman" panose="02020603050405020304" pitchFamily="18" charset="0"/>
                      </a:endParaRPr>
                    </a:p>
                  </a:txBody>
                  <a:tcPr marL="36315" marR="36315" marT="5044" marB="0" anchor="ctr">
                    <a:lnB w="9525" cap="flat" cmpd="sng" algn="ctr">
                      <a:no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3">
                  <a:txBody>
                    <a:bodyPr/>
                    <a:lstStyle/>
                    <a:p>
                      <a:pPr marL="0" marR="0" algn="ctr"/>
                      <a:r>
                        <a:rPr lang="en-US" sz="1200" u="sng" kern="100" dirty="0">
                          <a:solidFill>
                            <a:schemeClr val="tx1"/>
                          </a:solidFill>
                          <a:effectLst/>
                        </a:rPr>
                        <a:t>Continuous use since 9/10yo</a:t>
                      </a:r>
                      <a:endParaRPr lang="en-US" sz="1200" u="sng" kern="100" dirty="0">
                        <a:solidFill>
                          <a:schemeClr val="tx1"/>
                        </a:solidFill>
                        <a:effectLst/>
                        <a:latin typeface="Times New Roman" panose="02020603050405020304" pitchFamily="18" charset="0"/>
                        <a:ea typeface="Times New Roman" panose="02020603050405020304" pitchFamily="18" charset="0"/>
                      </a:endParaRPr>
                    </a:p>
                  </a:txBody>
                  <a:tcPr marL="36315" marR="36315" marT="5044" marB="0" anchor="ctr">
                    <a:lnB w="9525" cap="flat" cmpd="sng" algn="ctr">
                      <a:no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06982628"/>
                  </a:ext>
                </a:extLst>
              </a:tr>
              <a:tr h="295565">
                <a:tc>
                  <a:txBody>
                    <a:bodyPr/>
                    <a:lstStyle/>
                    <a:p>
                      <a:endParaRPr lang="en-US" sz="1200" kern="100" dirty="0">
                        <a:solidFill>
                          <a:schemeClr val="tx1"/>
                        </a:solidFill>
                        <a:effectLst/>
                        <a:latin typeface="Aptos" panose="020B0004020202020204" pitchFamily="34" charset="0"/>
                      </a:endParaRPr>
                    </a:p>
                  </a:txBody>
                  <a:tcPr marL="36315" marR="36315" marT="5044" marB="0" anchor="b">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algn="ctr"/>
                      <a:r>
                        <a:rPr lang="en-US" sz="1200" kern="100" dirty="0">
                          <a:effectLst/>
                        </a:rPr>
                        <a:t>N (%)</a:t>
                      </a:r>
                      <a:endParaRPr lang="en-US" sz="1200" kern="100" dirty="0">
                        <a:effectLst/>
                        <a:latin typeface="Times New Roman" panose="02020603050405020304" pitchFamily="18" charset="0"/>
                        <a:ea typeface="Times New Roman" panose="02020603050405020304" pitchFamily="18" charset="0"/>
                      </a:endParaRPr>
                    </a:p>
                  </a:txBody>
                  <a:tcPr marL="36315" marR="36315" marT="5044" marB="0" anchor="b">
                    <a:lnL w="9525" cap="flat" cmpd="sng" algn="ctr">
                      <a:solidFill>
                        <a:schemeClr val="tx1"/>
                      </a:solidFill>
                      <a:prstDash val="solid"/>
                      <a:round/>
                      <a:headEnd type="none" w="med" len="med"/>
                      <a:tailEnd type="none" w="med" len="med"/>
                    </a:lnL>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algn="ctr"/>
                      <a:r>
                        <a:rPr lang="en-US" sz="1200" kern="100" dirty="0">
                          <a:effectLst/>
                        </a:rPr>
                        <a:t>OR</a:t>
                      </a:r>
                    </a:p>
                    <a:p>
                      <a:pPr marL="0" marR="0" algn="ctr"/>
                      <a:r>
                        <a:rPr lang="en-US" sz="1200" kern="100" dirty="0">
                          <a:effectLst/>
                        </a:rPr>
                        <a:t>(95% CI)</a:t>
                      </a:r>
                      <a:endParaRPr lang="en-US" sz="1200" kern="100" dirty="0">
                        <a:effectLst/>
                        <a:latin typeface="Times New Roman" panose="02020603050405020304" pitchFamily="18" charset="0"/>
                        <a:ea typeface="Times New Roman" panose="02020603050405020304" pitchFamily="18" charset="0"/>
                      </a:endParaRPr>
                    </a:p>
                  </a:txBody>
                  <a:tcPr marL="36315" marR="36315" marT="5044" marB="0" anchor="b">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algn="ctr"/>
                      <a:r>
                        <a:rPr lang="en-US" sz="1200" kern="100" dirty="0" err="1">
                          <a:effectLst/>
                        </a:rPr>
                        <a:t>aOR</a:t>
                      </a:r>
                      <a:endParaRPr lang="en-US" sz="1200" kern="100" dirty="0">
                        <a:effectLst/>
                      </a:endParaRPr>
                    </a:p>
                    <a:p>
                      <a:pPr marL="0" marR="0" algn="ctr"/>
                      <a:r>
                        <a:rPr lang="en-US" sz="1200" kern="100" dirty="0">
                          <a:effectLst/>
                        </a:rPr>
                        <a:t>(95% CI)</a:t>
                      </a:r>
                      <a:endParaRPr lang="en-US" sz="1200" kern="100" dirty="0">
                        <a:effectLst/>
                        <a:latin typeface="Times New Roman" panose="02020603050405020304" pitchFamily="18" charset="0"/>
                        <a:ea typeface="Times New Roman" panose="02020603050405020304" pitchFamily="18" charset="0"/>
                      </a:endParaRPr>
                    </a:p>
                  </a:txBody>
                  <a:tcPr marL="36315" marR="36315" marT="5044" marB="0" anchor="b">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algn="ctr"/>
                      <a:r>
                        <a:rPr lang="en-US" sz="1200" kern="100" dirty="0">
                          <a:effectLst/>
                        </a:rPr>
                        <a:t>N (%)</a:t>
                      </a:r>
                      <a:endParaRPr lang="en-US" sz="1200" kern="100" dirty="0">
                        <a:effectLst/>
                        <a:latin typeface="Times New Roman" panose="02020603050405020304" pitchFamily="18" charset="0"/>
                        <a:ea typeface="Times New Roman" panose="02020603050405020304" pitchFamily="18" charset="0"/>
                      </a:endParaRPr>
                    </a:p>
                  </a:txBody>
                  <a:tcPr marL="36315" marR="36315" marT="5044" marB="0" anchor="b">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algn="ctr"/>
                      <a:r>
                        <a:rPr lang="en-US" sz="1200" kern="100" dirty="0">
                          <a:effectLst/>
                        </a:rPr>
                        <a:t>OR</a:t>
                      </a:r>
                    </a:p>
                    <a:p>
                      <a:pPr marL="0" marR="0" algn="ctr"/>
                      <a:r>
                        <a:rPr lang="en-US" sz="1200" kern="100" dirty="0">
                          <a:effectLst/>
                        </a:rPr>
                        <a:t>(95% CI)</a:t>
                      </a:r>
                      <a:endParaRPr lang="en-US" sz="1200" kern="100" dirty="0">
                        <a:effectLst/>
                        <a:latin typeface="Times New Roman" panose="02020603050405020304" pitchFamily="18" charset="0"/>
                        <a:ea typeface="Times New Roman" panose="02020603050405020304" pitchFamily="18" charset="0"/>
                      </a:endParaRPr>
                    </a:p>
                  </a:txBody>
                  <a:tcPr marL="36315" marR="36315" marT="5044" marB="0" anchor="b">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algn="ctr"/>
                      <a:r>
                        <a:rPr lang="en-US" sz="1200" kern="100" dirty="0" err="1">
                          <a:effectLst/>
                        </a:rPr>
                        <a:t>aOR</a:t>
                      </a:r>
                      <a:endParaRPr lang="en-US" sz="1200" kern="100" dirty="0">
                        <a:effectLst/>
                      </a:endParaRPr>
                    </a:p>
                    <a:p>
                      <a:pPr marL="0" marR="0" algn="ctr"/>
                      <a:r>
                        <a:rPr lang="en-US" sz="1200" kern="100" dirty="0">
                          <a:effectLst/>
                        </a:rPr>
                        <a:t>(95% CI)</a:t>
                      </a:r>
                      <a:endParaRPr lang="en-US" sz="1200" kern="100" dirty="0">
                        <a:effectLst/>
                        <a:latin typeface="Times New Roman" panose="02020603050405020304" pitchFamily="18" charset="0"/>
                        <a:ea typeface="Times New Roman" panose="02020603050405020304" pitchFamily="18" charset="0"/>
                      </a:endParaRPr>
                    </a:p>
                  </a:txBody>
                  <a:tcPr marL="36315" marR="36315" marT="5044" marB="0" anchor="b">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algn="ctr"/>
                      <a:r>
                        <a:rPr lang="en-US" sz="1200" kern="100" dirty="0">
                          <a:effectLst/>
                        </a:rPr>
                        <a:t>N (%)</a:t>
                      </a:r>
                      <a:endParaRPr lang="en-US" sz="1200" kern="100" dirty="0">
                        <a:effectLst/>
                        <a:latin typeface="Times New Roman" panose="02020603050405020304" pitchFamily="18" charset="0"/>
                        <a:ea typeface="Times New Roman" panose="02020603050405020304" pitchFamily="18" charset="0"/>
                      </a:endParaRPr>
                    </a:p>
                  </a:txBody>
                  <a:tcPr marL="36315" marR="36315" marT="5044" marB="0" anchor="b">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algn="ctr"/>
                      <a:r>
                        <a:rPr lang="en-US" sz="1200" kern="100" dirty="0">
                          <a:effectLst/>
                        </a:rPr>
                        <a:t>OR</a:t>
                      </a:r>
                    </a:p>
                    <a:p>
                      <a:pPr marL="0" marR="0" algn="ctr"/>
                      <a:r>
                        <a:rPr lang="en-US" sz="1200" kern="100" dirty="0">
                          <a:effectLst/>
                        </a:rPr>
                        <a:t>(95% CI)</a:t>
                      </a:r>
                      <a:endParaRPr lang="en-US" sz="1200" kern="100" dirty="0">
                        <a:effectLst/>
                        <a:latin typeface="Times New Roman" panose="02020603050405020304" pitchFamily="18" charset="0"/>
                        <a:ea typeface="Times New Roman" panose="02020603050405020304" pitchFamily="18" charset="0"/>
                      </a:endParaRPr>
                    </a:p>
                  </a:txBody>
                  <a:tcPr marL="36315" marR="36315" marT="5044" marB="0" anchor="b">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algn="ctr"/>
                      <a:r>
                        <a:rPr lang="en-US" sz="1200" kern="100" dirty="0" err="1">
                          <a:effectLst/>
                        </a:rPr>
                        <a:t>aOR</a:t>
                      </a:r>
                      <a:endParaRPr lang="en-US" sz="1200" kern="100" dirty="0">
                        <a:effectLst/>
                      </a:endParaRPr>
                    </a:p>
                    <a:p>
                      <a:pPr marL="0" marR="0" algn="ctr"/>
                      <a:r>
                        <a:rPr lang="en-US" sz="1200" kern="100" dirty="0">
                          <a:effectLst/>
                        </a:rPr>
                        <a:t>(95% CI)</a:t>
                      </a:r>
                      <a:endParaRPr lang="en-US" sz="1200" kern="100" dirty="0">
                        <a:effectLst/>
                        <a:latin typeface="Times New Roman" panose="02020603050405020304" pitchFamily="18" charset="0"/>
                        <a:ea typeface="Times New Roman" panose="02020603050405020304" pitchFamily="18" charset="0"/>
                      </a:endParaRPr>
                    </a:p>
                  </a:txBody>
                  <a:tcPr marL="36315" marR="36315" marT="5044" marB="0" anchor="b">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algn="ctr"/>
                      <a:r>
                        <a:rPr lang="en-US" sz="1200" kern="100" dirty="0">
                          <a:effectLst/>
                        </a:rPr>
                        <a:t>N (%)</a:t>
                      </a:r>
                      <a:endParaRPr lang="en-US" sz="1200" kern="100" dirty="0">
                        <a:effectLst/>
                        <a:latin typeface="Times New Roman" panose="02020603050405020304" pitchFamily="18" charset="0"/>
                        <a:ea typeface="Times New Roman" panose="02020603050405020304" pitchFamily="18" charset="0"/>
                      </a:endParaRPr>
                    </a:p>
                  </a:txBody>
                  <a:tcPr marL="36315" marR="36315" marT="5044" marB="0" anchor="b">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algn="ctr"/>
                      <a:r>
                        <a:rPr lang="en-US" sz="1200" kern="100" dirty="0">
                          <a:effectLst/>
                        </a:rPr>
                        <a:t>OR</a:t>
                      </a:r>
                    </a:p>
                    <a:p>
                      <a:pPr marL="0" marR="0" algn="ctr"/>
                      <a:r>
                        <a:rPr lang="en-US" sz="1200" kern="100" dirty="0">
                          <a:effectLst/>
                        </a:rPr>
                        <a:t>(95% CI)</a:t>
                      </a:r>
                      <a:endParaRPr lang="en-US" sz="1200" kern="100" dirty="0">
                        <a:effectLst/>
                        <a:latin typeface="Times New Roman" panose="02020603050405020304" pitchFamily="18" charset="0"/>
                        <a:ea typeface="Times New Roman" panose="02020603050405020304" pitchFamily="18" charset="0"/>
                      </a:endParaRPr>
                    </a:p>
                  </a:txBody>
                  <a:tcPr marL="36315" marR="36315" marT="5044" marB="0" anchor="b">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algn="ctr"/>
                      <a:r>
                        <a:rPr lang="en-US" sz="1200" kern="100" dirty="0" err="1">
                          <a:effectLst/>
                        </a:rPr>
                        <a:t>aOR</a:t>
                      </a:r>
                      <a:endParaRPr lang="en-US" sz="1200" kern="100" dirty="0">
                        <a:effectLst/>
                      </a:endParaRPr>
                    </a:p>
                    <a:p>
                      <a:pPr marL="0" marR="0" algn="ctr"/>
                      <a:r>
                        <a:rPr lang="en-US" sz="1200" kern="100" dirty="0">
                          <a:effectLst/>
                        </a:rPr>
                        <a:t>(95% CI)</a:t>
                      </a:r>
                      <a:endParaRPr lang="en-US" sz="1200" kern="100" dirty="0">
                        <a:effectLst/>
                        <a:latin typeface="Times New Roman" panose="02020603050405020304" pitchFamily="18" charset="0"/>
                        <a:ea typeface="Times New Roman" panose="02020603050405020304" pitchFamily="18" charset="0"/>
                      </a:endParaRPr>
                    </a:p>
                  </a:txBody>
                  <a:tcPr marL="36315" marR="36315" marT="5044" marB="0" anchor="b">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5744711"/>
                  </a:ext>
                </a:extLst>
              </a:tr>
              <a:tr h="295565">
                <a:tc>
                  <a:txBody>
                    <a:bodyPr/>
                    <a:lstStyle/>
                    <a:p>
                      <a:pPr marL="0" marR="0"/>
                      <a:r>
                        <a:rPr lang="en-US" sz="1200" kern="100" dirty="0">
                          <a:solidFill>
                            <a:schemeClr val="tx1"/>
                          </a:solidFill>
                          <a:effectLst/>
                        </a:rPr>
                        <a:t>Below poverty line (&lt;$24k)</a:t>
                      </a:r>
                      <a:endParaRPr lang="en-US" sz="1200" kern="100" dirty="0">
                        <a:solidFill>
                          <a:schemeClr val="tx1"/>
                        </a:solidFill>
                        <a:effectLst/>
                        <a:latin typeface="Times New Roman" panose="02020603050405020304" pitchFamily="18" charset="0"/>
                        <a:ea typeface="Times New Roman" panose="02020603050405020304" pitchFamily="18" charset="0"/>
                      </a:endParaRPr>
                    </a:p>
                  </a:txBody>
                  <a:tcPr marL="30263" marR="30263" marT="5044" marB="0" anchor="b">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noFill/>
                  </a:tcPr>
                </a:tc>
                <a:tc>
                  <a:txBody>
                    <a:bodyPr/>
                    <a:lstStyle/>
                    <a:p>
                      <a:pPr marL="0" marR="0" algn="ctr"/>
                      <a:r>
                        <a:rPr lang="en-US" sz="1200" kern="100">
                          <a:effectLst/>
                        </a:rPr>
                        <a:t>808 (87)</a:t>
                      </a:r>
                      <a:endParaRPr lang="en-US" sz="1200" kern="100">
                        <a:effectLst/>
                        <a:latin typeface="Times New Roman" panose="02020603050405020304" pitchFamily="18" charset="0"/>
                        <a:ea typeface="Times New Roman" panose="02020603050405020304" pitchFamily="18" charset="0"/>
                      </a:endParaRPr>
                    </a:p>
                  </a:txBody>
                  <a:tcPr marL="30263" marR="30263" marT="5044" marB="0" anchor="b">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noFill/>
                  </a:tcPr>
                </a:tc>
                <a:tc>
                  <a:txBody>
                    <a:bodyPr/>
                    <a:lstStyle/>
                    <a:p>
                      <a:pPr marL="0" marR="0" algn="ctr"/>
                      <a:r>
                        <a:rPr lang="en-US" sz="1200" kern="100">
                          <a:effectLst/>
                        </a:rPr>
                        <a:t>0.82</a:t>
                      </a:r>
                    </a:p>
                    <a:p>
                      <a:pPr marL="0" marR="0" algn="ctr"/>
                      <a:r>
                        <a:rPr lang="en-US" sz="1200" kern="100">
                          <a:effectLst/>
                        </a:rPr>
                        <a:t>(0.66-1.03)</a:t>
                      </a:r>
                      <a:endParaRPr lang="en-US" sz="1200" kern="100">
                        <a:effectLst/>
                        <a:latin typeface="Times New Roman" panose="02020603050405020304" pitchFamily="18" charset="0"/>
                        <a:ea typeface="Times New Roman" panose="02020603050405020304" pitchFamily="18" charset="0"/>
                      </a:endParaRPr>
                    </a:p>
                  </a:txBody>
                  <a:tcPr marL="30263" marR="30263" marT="5044" marB="0" anchor="b">
                    <a:lnT w="9525" cap="flat" cmpd="sng" algn="ctr">
                      <a:solidFill>
                        <a:schemeClr val="tx1"/>
                      </a:solidFill>
                      <a:prstDash val="solid"/>
                      <a:round/>
                      <a:headEnd type="none" w="med" len="med"/>
                      <a:tailEnd type="none" w="med" len="med"/>
                    </a:lnT>
                    <a:noFill/>
                  </a:tcPr>
                </a:tc>
                <a:tc>
                  <a:txBody>
                    <a:bodyPr/>
                    <a:lstStyle/>
                    <a:p>
                      <a:pPr marL="0" marR="0" algn="ctr"/>
                      <a:r>
                        <a:rPr lang="en-US" sz="1200" kern="100">
                          <a:effectLst/>
                        </a:rPr>
                        <a:t>0.69</a:t>
                      </a:r>
                    </a:p>
                    <a:p>
                      <a:pPr marL="0" marR="0" algn="ctr"/>
                      <a:r>
                        <a:rPr lang="en-US" sz="1200" kern="100">
                          <a:effectLst/>
                        </a:rPr>
                        <a:t>(0.51-0.92)</a:t>
                      </a:r>
                      <a:endParaRPr lang="en-US" sz="1200" kern="100">
                        <a:effectLst/>
                        <a:latin typeface="Times New Roman" panose="02020603050405020304" pitchFamily="18" charset="0"/>
                        <a:ea typeface="Times New Roman" panose="02020603050405020304" pitchFamily="18" charset="0"/>
                      </a:endParaRPr>
                    </a:p>
                  </a:txBody>
                  <a:tcPr marL="30263" marR="30263" marT="5044" marB="0" anchor="b">
                    <a:lnT w="9525" cap="flat" cmpd="sng" algn="ctr">
                      <a:solidFill>
                        <a:schemeClr val="tx1"/>
                      </a:solidFill>
                      <a:prstDash val="solid"/>
                      <a:round/>
                      <a:headEnd type="none" w="med" len="med"/>
                      <a:tailEnd type="none" w="med" len="med"/>
                    </a:lnT>
                    <a:noFill/>
                  </a:tcPr>
                </a:tc>
                <a:tc>
                  <a:txBody>
                    <a:bodyPr/>
                    <a:lstStyle/>
                    <a:p>
                      <a:pPr marL="0" marR="0" algn="ctr"/>
                      <a:r>
                        <a:rPr lang="en-US" sz="1200" kern="100">
                          <a:effectLst/>
                        </a:rPr>
                        <a:t>73 (8)</a:t>
                      </a:r>
                      <a:endParaRPr lang="en-US" sz="1200" kern="100">
                        <a:effectLst/>
                        <a:latin typeface="Times New Roman" panose="02020603050405020304" pitchFamily="18" charset="0"/>
                        <a:ea typeface="Times New Roman" panose="02020603050405020304" pitchFamily="18" charset="0"/>
                      </a:endParaRPr>
                    </a:p>
                  </a:txBody>
                  <a:tcPr marL="30263" marR="30263" marT="5044" marB="0" anchor="b">
                    <a:lnT w="9525" cap="flat" cmpd="sng" algn="ctr">
                      <a:solidFill>
                        <a:schemeClr val="tx1"/>
                      </a:solidFill>
                      <a:prstDash val="solid"/>
                      <a:round/>
                      <a:headEnd type="none" w="med" len="med"/>
                      <a:tailEnd type="none" w="med" len="med"/>
                    </a:lnT>
                    <a:noFill/>
                  </a:tcPr>
                </a:tc>
                <a:tc>
                  <a:txBody>
                    <a:bodyPr/>
                    <a:lstStyle/>
                    <a:p>
                      <a:pPr marL="0" marR="0" algn="ctr"/>
                      <a:r>
                        <a:rPr lang="en-US" sz="1200" b="1" kern="100" dirty="0">
                          <a:effectLst/>
                        </a:rPr>
                        <a:t>2.37**</a:t>
                      </a:r>
                    </a:p>
                    <a:p>
                      <a:pPr marL="0" marR="0" algn="ctr"/>
                      <a:r>
                        <a:rPr lang="en-US" sz="1200" b="1" kern="100" dirty="0">
                          <a:effectLst/>
                        </a:rPr>
                        <a:t>(1.74-3.20)</a:t>
                      </a:r>
                      <a:endParaRPr lang="en-US" sz="1200" b="1" kern="100" dirty="0">
                        <a:effectLst/>
                        <a:latin typeface="Times New Roman" panose="02020603050405020304" pitchFamily="18" charset="0"/>
                        <a:ea typeface="Times New Roman" panose="02020603050405020304" pitchFamily="18" charset="0"/>
                      </a:endParaRPr>
                    </a:p>
                  </a:txBody>
                  <a:tcPr marL="30263" marR="30263" marT="5044" marB="0" anchor="b">
                    <a:lnT w="9525" cap="flat" cmpd="sng" algn="ctr">
                      <a:solidFill>
                        <a:schemeClr val="tx1"/>
                      </a:solidFill>
                      <a:prstDash val="solid"/>
                      <a:round/>
                      <a:headEnd type="none" w="med" len="med"/>
                      <a:tailEnd type="none" w="med" len="med"/>
                    </a:lnT>
                    <a:noFill/>
                  </a:tcPr>
                </a:tc>
                <a:tc>
                  <a:txBody>
                    <a:bodyPr/>
                    <a:lstStyle/>
                    <a:p>
                      <a:pPr marL="0" marR="0" algn="ctr"/>
                      <a:r>
                        <a:rPr lang="en-US" sz="1200" b="1" kern="100" dirty="0">
                          <a:effectLst/>
                        </a:rPr>
                        <a:t>2.09 **</a:t>
                      </a:r>
                    </a:p>
                    <a:p>
                      <a:pPr marL="0" marR="0" algn="ctr"/>
                      <a:r>
                        <a:rPr lang="en-US" sz="1200" b="1" kern="100" dirty="0">
                          <a:effectLst/>
                        </a:rPr>
                        <a:t>(1.39-3.12)</a:t>
                      </a:r>
                      <a:endParaRPr lang="en-US" sz="1200" b="1" kern="100" dirty="0">
                        <a:effectLst/>
                        <a:latin typeface="Times New Roman" panose="02020603050405020304" pitchFamily="18" charset="0"/>
                        <a:ea typeface="Times New Roman" panose="02020603050405020304" pitchFamily="18" charset="0"/>
                      </a:endParaRPr>
                    </a:p>
                  </a:txBody>
                  <a:tcPr marL="30263" marR="30263" marT="5044" marB="0" anchor="b">
                    <a:lnT w="9525" cap="flat" cmpd="sng" algn="ctr">
                      <a:solidFill>
                        <a:schemeClr val="tx1"/>
                      </a:solidFill>
                      <a:prstDash val="solid"/>
                      <a:round/>
                      <a:headEnd type="none" w="med" len="med"/>
                      <a:tailEnd type="none" w="med" len="med"/>
                    </a:lnT>
                    <a:noFill/>
                  </a:tcPr>
                </a:tc>
                <a:tc>
                  <a:txBody>
                    <a:bodyPr/>
                    <a:lstStyle/>
                    <a:p>
                      <a:pPr marL="0" marR="0" algn="ctr"/>
                      <a:r>
                        <a:rPr lang="en-US" sz="1200" kern="100">
                          <a:effectLst/>
                        </a:rPr>
                        <a:t>24 (3)</a:t>
                      </a:r>
                      <a:endParaRPr lang="en-US" sz="1200" kern="100">
                        <a:effectLst/>
                        <a:latin typeface="Times New Roman" panose="02020603050405020304" pitchFamily="18" charset="0"/>
                        <a:ea typeface="Times New Roman" panose="02020603050405020304" pitchFamily="18" charset="0"/>
                      </a:endParaRPr>
                    </a:p>
                  </a:txBody>
                  <a:tcPr marL="30263" marR="30263" marT="5044" marB="0" anchor="b">
                    <a:lnT w="9525" cap="flat" cmpd="sng" algn="ctr">
                      <a:solidFill>
                        <a:schemeClr val="tx1"/>
                      </a:solidFill>
                      <a:prstDash val="solid"/>
                      <a:round/>
                      <a:headEnd type="none" w="med" len="med"/>
                      <a:tailEnd type="none" w="med" len="med"/>
                    </a:lnT>
                    <a:noFill/>
                  </a:tcPr>
                </a:tc>
                <a:tc>
                  <a:txBody>
                    <a:bodyPr/>
                    <a:lstStyle/>
                    <a:p>
                      <a:pPr marL="0" marR="0" algn="ctr"/>
                      <a:r>
                        <a:rPr lang="en-US" sz="1200" kern="100">
                          <a:effectLst/>
                        </a:rPr>
                        <a:t>0.77</a:t>
                      </a:r>
                    </a:p>
                    <a:p>
                      <a:pPr marL="0" marR="0" algn="ctr"/>
                      <a:r>
                        <a:rPr lang="en-US" sz="1200" kern="100">
                          <a:effectLst/>
                        </a:rPr>
                        <a:t>(0.50-1.20)</a:t>
                      </a:r>
                      <a:endParaRPr lang="en-US" sz="1200" kern="100">
                        <a:effectLst/>
                        <a:latin typeface="Times New Roman" panose="02020603050405020304" pitchFamily="18" charset="0"/>
                        <a:ea typeface="Times New Roman" panose="02020603050405020304" pitchFamily="18" charset="0"/>
                      </a:endParaRPr>
                    </a:p>
                  </a:txBody>
                  <a:tcPr marL="30263" marR="30263" marT="5044" marB="0" anchor="b">
                    <a:lnT w="9525" cap="flat" cmpd="sng" algn="ctr">
                      <a:solidFill>
                        <a:schemeClr val="tx1"/>
                      </a:solidFill>
                      <a:prstDash val="solid"/>
                      <a:round/>
                      <a:headEnd type="none" w="med" len="med"/>
                      <a:tailEnd type="none" w="med" len="med"/>
                    </a:lnT>
                    <a:noFill/>
                  </a:tcPr>
                </a:tc>
                <a:tc>
                  <a:txBody>
                    <a:bodyPr/>
                    <a:lstStyle/>
                    <a:p>
                      <a:pPr marL="0" marR="0" algn="ctr"/>
                      <a:r>
                        <a:rPr lang="en-US" sz="1200" kern="100">
                          <a:effectLst/>
                        </a:rPr>
                        <a:t>0.89</a:t>
                      </a:r>
                    </a:p>
                    <a:p>
                      <a:pPr marL="0" marR="0" algn="ctr"/>
                      <a:r>
                        <a:rPr lang="en-US" sz="1200" kern="100">
                          <a:effectLst/>
                        </a:rPr>
                        <a:t>(0.51-1.55)</a:t>
                      </a:r>
                      <a:endParaRPr lang="en-US" sz="1200" kern="100">
                        <a:effectLst/>
                        <a:latin typeface="Times New Roman" panose="02020603050405020304" pitchFamily="18" charset="0"/>
                        <a:ea typeface="Times New Roman" panose="02020603050405020304" pitchFamily="18" charset="0"/>
                      </a:endParaRPr>
                    </a:p>
                  </a:txBody>
                  <a:tcPr marL="30263" marR="30263" marT="5044" marB="0" anchor="b">
                    <a:lnT w="9525" cap="flat" cmpd="sng" algn="ctr">
                      <a:solidFill>
                        <a:schemeClr val="tx1"/>
                      </a:solidFill>
                      <a:prstDash val="solid"/>
                      <a:round/>
                      <a:headEnd type="none" w="med" len="med"/>
                      <a:tailEnd type="none" w="med" len="med"/>
                    </a:lnT>
                    <a:noFill/>
                  </a:tcPr>
                </a:tc>
                <a:tc>
                  <a:txBody>
                    <a:bodyPr/>
                    <a:lstStyle/>
                    <a:p>
                      <a:pPr marL="0" marR="0" algn="ctr"/>
                      <a:r>
                        <a:rPr lang="en-US" sz="1200" kern="100">
                          <a:effectLst/>
                        </a:rPr>
                        <a:t>26 (3)</a:t>
                      </a:r>
                      <a:endParaRPr lang="en-US" sz="1200" kern="100">
                        <a:effectLst/>
                        <a:latin typeface="Times New Roman" panose="02020603050405020304" pitchFamily="18" charset="0"/>
                        <a:ea typeface="Times New Roman" panose="02020603050405020304" pitchFamily="18" charset="0"/>
                      </a:endParaRPr>
                    </a:p>
                  </a:txBody>
                  <a:tcPr marL="30263" marR="30263" marT="5044" marB="0" anchor="b">
                    <a:lnT w="9525" cap="flat" cmpd="sng" algn="ctr">
                      <a:solidFill>
                        <a:schemeClr val="tx1"/>
                      </a:solidFill>
                      <a:prstDash val="solid"/>
                      <a:round/>
                      <a:headEnd type="none" w="med" len="med"/>
                      <a:tailEnd type="none" w="med" len="med"/>
                    </a:lnT>
                    <a:noFill/>
                  </a:tcPr>
                </a:tc>
                <a:tc>
                  <a:txBody>
                    <a:bodyPr/>
                    <a:lstStyle/>
                    <a:p>
                      <a:pPr marL="0" marR="0" algn="ctr"/>
                      <a:r>
                        <a:rPr lang="en-US" sz="1200" kern="100">
                          <a:effectLst/>
                        </a:rPr>
                        <a:t>0.63</a:t>
                      </a:r>
                    </a:p>
                    <a:p>
                      <a:pPr marL="0" marR="0" algn="ctr"/>
                      <a:r>
                        <a:rPr lang="en-US" sz="1200" kern="100">
                          <a:effectLst/>
                        </a:rPr>
                        <a:t>(0.41-0.98)</a:t>
                      </a:r>
                      <a:endParaRPr lang="en-US" sz="1200" kern="100">
                        <a:effectLst/>
                        <a:latin typeface="Times New Roman" panose="02020603050405020304" pitchFamily="18" charset="0"/>
                        <a:ea typeface="Times New Roman" panose="02020603050405020304" pitchFamily="18" charset="0"/>
                      </a:endParaRPr>
                    </a:p>
                  </a:txBody>
                  <a:tcPr marL="30263" marR="30263" marT="5044" marB="0" anchor="b">
                    <a:lnT w="9525" cap="flat" cmpd="sng" algn="ctr">
                      <a:solidFill>
                        <a:schemeClr val="tx1"/>
                      </a:solidFill>
                      <a:prstDash val="solid"/>
                      <a:round/>
                      <a:headEnd type="none" w="med" len="med"/>
                      <a:tailEnd type="none" w="med" len="med"/>
                    </a:lnT>
                    <a:noFill/>
                  </a:tcPr>
                </a:tc>
                <a:tc>
                  <a:txBody>
                    <a:bodyPr/>
                    <a:lstStyle/>
                    <a:p>
                      <a:pPr marL="0" marR="0" algn="ctr"/>
                      <a:r>
                        <a:rPr lang="en-US" sz="1200" kern="100" dirty="0">
                          <a:effectLst/>
                        </a:rPr>
                        <a:t>1.17</a:t>
                      </a:r>
                    </a:p>
                    <a:p>
                      <a:pPr marL="0" marR="0" algn="ctr"/>
                      <a:r>
                        <a:rPr lang="en-US" sz="1200" kern="100" dirty="0">
                          <a:effectLst/>
                        </a:rPr>
                        <a:t>(0.67-2.03)</a:t>
                      </a:r>
                      <a:endParaRPr lang="en-US" sz="1200" kern="100" dirty="0">
                        <a:effectLst/>
                        <a:latin typeface="Times New Roman" panose="02020603050405020304" pitchFamily="18" charset="0"/>
                        <a:ea typeface="Times New Roman" panose="02020603050405020304" pitchFamily="18" charset="0"/>
                      </a:endParaRPr>
                    </a:p>
                  </a:txBody>
                  <a:tcPr marL="30263" marR="30263" marT="5044" marB="0" anchor="b">
                    <a:lnT w="9525"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004420728"/>
                  </a:ext>
                </a:extLst>
              </a:tr>
              <a:tr h="295565">
                <a:tc>
                  <a:txBody>
                    <a:bodyPr/>
                    <a:lstStyle/>
                    <a:p>
                      <a:pPr marL="0" marR="0"/>
                      <a:r>
                        <a:rPr lang="en-US" sz="1200" kern="100" dirty="0">
                          <a:solidFill>
                            <a:schemeClr val="tx1"/>
                          </a:solidFill>
                          <a:effectLst/>
                        </a:rPr>
                        <a:t>$25,000-$49,000</a:t>
                      </a:r>
                      <a:endParaRPr lang="en-US" sz="1200" kern="100" dirty="0">
                        <a:solidFill>
                          <a:schemeClr val="tx1"/>
                        </a:solidFill>
                        <a:effectLst/>
                        <a:latin typeface="Times New Roman" panose="02020603050405020304" pitchFamily="18" charset="0"/>
                        <a:ea typeface="Times New Roman" panose="02020603050405020304" pitchFamily="18" charset="0"/>
                      </a:endParaRPr>
                    </a:p>
                  </a:txBody>
                  <a:tcPr marL="30263" marR="30263" marT="5044" marB="0" anchor="b">
                    <a:lnR w="9525" cap="flat" cmpd="sng" algn="ctr">
                      <a:solidFill>
                        <a:schemeClr val="tx1"/>
                      </a:solidFill>
                      <a:prstDash val="solid"/>
                      <a:round/>
                      <a:headEnd type="none" w="med" len="med"/>
                      <a:tailEnd type="none" w="med" len="med"/>
                    </a:lnR>
                    <a:noFill/>
                  </a:tcPr>
                </a:tc>
                <a:tc>
                  <a:txBody>
                    <a:bodyPr/>
                    <a:lstStyle/>
                    <a:p>
                      <a:pPr marL="0" marR="0" algn="ctr"/>
                      <a:r>
                        <a:rPr lang="en-US" sz="1200" kern="100" dirty="0">
                          <a:effectLst/>
                        </a:rPr>
                        <a:t>874 (87)</a:t>
                      </a:r>
                      <a:endParaRPr lang="en-US" sz="1200" kern="100" dirty="0">
                        <a:effectLst/>
                        <a:latin typeface="Times New Roman" panose="02020603050405020304" pitchFamily="18" charset="0"/>
                        <a:ea typeface="Times New Roman" panose="02020603050405020304" pitchFamily="18" charset="0"/>
                      </a:endParaRPr>
                    </a:p>
                  </a:txBody>
                  <a:tcPr marL="30263" marR="30263" marT="5044" marB="0" anchor="b">
                    <a:lnL w="9525" cap="flat" cmpd="sng" algn="ctr">
                      <a:solidFill>
                        <a:schemeClr val="tx1"/>
                      </a:solidFill>
                      <a:prstDash val="solid"/>
                      <a:round/>
                      <a:headEnd type="none" w="med" len="med"/>
                      <a:tailEnd type="none" w="med" len="med"/>
                    </a:lnL>
                    <a:noFill/>
                  </a:tcPr>
                </a:tc>
                <a:tc>
                  <a:txBody>
                    <a:bodyPr/>
                    <a:lstStyle/>
                    <a:p>
                      <a:pPr marL="0" marR="0" algn="ctr"/>
                      <a:r>
                        <a:rPr lang="en-US" sz="1200" kern="100">
                          <a:effectLst/>
                        </a:rPr>
                        <a:t>0.83</a:t>
                      </a:r>
                    </a:p>
                    <a:p>
                      <a:pPr marL="0" marR="0" algn="ctr"/>
                      <a:r>
                        <a:rPr lang="en-US" sz="1200" kern="100">
                          <a:effectLst/>
                        </a:rPr>
                        <a:t>(0.67-1.03)</a:t>
                      </a:r>
                      <a:endParaRPr lang="en-US" sz="1200" kern="100">
                        <a:effectLst/>
                        <a:latin typeface="Times New Roman" panose="02020603050405020304" pitchFamily="18" charset="0"/>
                        <a:ea typeface="Times New Roman" panose="02020603050405020304" pitchFamily="18" charset="0"/>
                      </a:endParaRPr>
                    </a:p>
                  </a:txBody>
                  <a:tcPr marL="30263" marR="30263" marT="5044" marB="0" anchor="b">
                    <a:noFill/>
                  </a:tcPr>
                </a:tc>
                <a:tc>
                  <a:txBody>
                    <a:bodyPr/>
                    <a:lstStyle/>
                    <a:p>
                      <a:pPr marL="0" marR="0" algn="ctr"/>
                      <a:r>
                        <a:rPr lang="en-US" sz="1200" kern="100">
                          <a:effectLst/>
                        </a:rPr>
                        <a:t>0.75</a:t>
                      </a:r>
                    </a:p>
                    <a:p>
                      <a:pPr marL="0" marR="0" algn="ctr"/>
                      <a:r>
                        <a:rPr lang="en-US" sz="1200" kern="100">
                          <a:effectLst/>
                        </a:rPr>
                        <a:t>(0.59-0.97)</a:t>
                      </a:r>
                      <a:endParaRPr lang="en-US" sz="1200" kern="100">
                        <a:effectLst/>
                        <a:latin typeface="Times New Roman" panose="02020603050405020304" pitchFamily="18" charset="0"/>
                        <a:ea typeface="Times New Roman" panose="02020603050405020304" pitchFamily="18" charset="0"/>
                      </a:endParaRPr>
                    </a:p>
                  </a:txBody>
                  <a:tcPr marL="30263" marR="30263" marT="5044" marB="0" anchor="b">
                    <a:noFill/>
                  </a:tcPr>
                </a:tc>
                <a:tc>
                  <a:txBody>
                    <a:bodyPr/>
                    <a:lstStyle/>
                    <a:p>
                      <a:pPr marL="0" marR="0" algn="ctr"/>
                      <a:r>
                        <a:rPr lang="en-US" sz="1200" kern="100">
                          <a:effectLst/>
                        </a:rPr>
                        <a:t>74 (7)</a:t>
                      </a:r>
                      <a:endParaRPr lang="en-US" sz="1200" kern="100">
                        <a:effectLst/>
                        <a:latin typeface="Times New Roman" panose="02020603050405020304" pitchFamily="18" charset="0"/>
                        <a:ea typeface="Times New Roman" panose="02020603050405020304" pitchFamily="18" charset="0"/>
                      </a:endParaRPr>
                    </a:p>
                  </a:txBody>
                  <a:tcPr marL="30263" marR="30263" marT="5044" marB="0" anchor="b">
                    <a:noFill/>
                  </a:tcPr>
                </a:tc>
                <a:tc>
                  <a:txBody>
                    <a:bodyPr/>
                    <a:lstStyle/>
                    <a:p>
                      <a:pPr marL="0" marR="0" algn="ctr"/>
                      <a:r>
                        <a:rPr lang="en-US" sz="1200" b="1" kern="100">
                          <a:effectLst/>
                        </a:rPr>
                        <a:t>2.21**</a:t>
                      </a:r>
                    </a:p>
                    <a:p>
                      <a:pPr marL="0" marR="0" algn="ctr"/>
                      <a:r>
                        <a:rPr lang="en-US" sz="1200" b="1" kern="100">
                          <a:effectLst/>
                        </a:rPr>
                        <a:t>(1.64-2.96)</a:t>
                      </a:r>
                      <a:endParaRPr lang="en-US" sz="1200" b="1" kern="100">
                        <a:effectLst/>
                        <a:latin typeface="Times New Roman" panose="02020603050405020304" pitchFamily="18" charset="0"/>
                        <a:ea typeface="Times New Roman" panose="02020603050405020304" pitchFamily="18" charset="0"/>
                      </a:endParaRPr>
                    </a:p>
                  </a:txBody>
                  <a:tcPr marL="30263" marR="30263" marT="5044" marB="0" anchor="b">
                    <a:noFill/>
                  </a:tcPr>
                </a:tc>
                <a:tc>
                  <a:txBody>
                    <a:bodyPr/>
                    <a:lstStyle/>
                    <a:p>
                      <a:pPr marL="0" marR="0" algn="ctr"/>
                      <a:r>
                        <a:rPr lang="en-US" sz="1200" b="1" kern="100" dirty="0">
                          <a:effectLst/>
                        </a:rPr>
                        <a:t>1.96**</a:t>
                      </a:r>
                    </a:p>
                    <a:p>
                      <a:pPr marL="0" marR="0" algn="ctr"/>
                      <a:r>
                        <a:rPr lang="en-US" sz="1200" b="1" kern="100" dirty="0">
                          <a:effectLst/>
                        </a:rPr>
                        <a:t>(1.38-2.78)</a:t>
                      </a:r>
                      <a:endParaRPr lang="en-US" sz="1200" b="1" kern="100" dirty="0">
                        <a:effectLst/>
                        <a:latin typeface="Times New Roman" panose="02020603050405020304" pitchFamily="18" charset="0"/>
                        <a:ea typeface="Times New Roman" panose="02020603050405020304" pitchFamily="18" charset="0"/>
                      </a:endParaRPr>
                    </a:p>
                  </a:txBody>
                  <a:tcPr marL="30263" marR="30263" marT="5044" marB="0" anchor="b">
                    <a:noFill/>
                  </a:tcPr>
                </a:tc>
                <a:tc>
                  <a:txBody>
                    <a:bodyPr/>
                    <a:lstStyle/>
                    <a:p>
                      <a:pPr marL="0" marR="0" algn="ctr"/>
                      <a:r>
                        <a:rPr lang="en-US" sz="1200" kern="100">
                          <a:effectLst/>
                        </a:rPr>
                        <a:t>18 (2)</a:t>
                      </a:r>
                      <a:endParaRPr lang="en-US" sz="1200" kern="100">
                        <a:effectLst/>
                        <a:latin typeface="Times New Roman" panose="02020603050405020304" pitchFamily="18" charset="0"/>
                        <a:ea typeface="Times New Roman" panose="02020603050405020304" pitchFamily="18" charset="0"/>
                      </a:endParaRPr>
                    </a:p>
                  </a:txBody>
                  <a:tcPr marL="30263" marR="30263" marT="5044" marB="0" anchor="b">
                    <a:noFill/>
                  </a:tcPr>
                </a:tc>
                <a:tc>
                  <a:txBody>
                    <a:bodyPr/>
                    <a:lstStyle/>
                    <a:p>
                      <a:pPr marL="0" marR="0" algn="ctr"/>
                      <a:r>
                        <a:rPr lang="en-US" sz="1200" kern="100">
                          <a:effectLst/>
                        </a:rPr>
                        <a:t>0.53</a:t>
                      </a:r>
                    </a:p>
                    <a:p>
                      <a:pPr marL="0" marR="0" algn="ctr"/>
                      <a:r>
                        <a:rPr lang="en-US" sz="1200" kern="100">
                          <a:effectLst/>
                        </a:rPr>
                        <a:t>(0.32-0.87)</a:t>
                      </a:r>
                      <a:endParaRPr lang="en-US" sz="1200" kern="100">
                        <a:effectLst/>
                        <a:latin typeface="Times New Roman" panose="02020603050405020304" pitchFamily="18" charset="0"/>
                        <a:ea typeface="Times New Roman" panose="02020603050405020304" pitchFamily="18" charset="0"/>
                      </a:endParaRPr>
                    </a:p>
                  </a:txBody>
                  <a:tcPr marL="30263" marR="30263" marT="5044" marB="0" anchor="b">
                    <a:noFill/>
                  </a:tcPr>
                </a:tc>
                <a:tc>
                  <a:txBody>
                    <a:bodyPr/>
                    <a:lstStyle/>
                    <a:p>
                      <a:pPr marL="0" marR="0" algn="ctr"/>
                      <a:r>
                        <a:rPr lang="en-US" sz="1200" kern="100">
                          <a:effectLst/>
                        </a:rPr>
                        <a:t>0.62</a:t>
                      </a:r>
                    </a:p>
                    <a:p>
                      <a:pPr marL="0" marR="0" algn="ctr"/>
                      <a:r>
                        <a:rPr lang="en-US" sz="1200" kern="100">
                          <a:effectLst/>
                        </a:rPr>
                        <a:t>(0.36-1.06)</a:t>
                      </a:r>
                      <a:endParaRPr lang="en-US" sz="1200" kern="100">
                        <a:effectLst/>
                        <a:latin typeface="Times New Roman" panose="02020603050405020304" pitchFamily="18" charset="0"/>
                        <a:ea typeface="Times New Roman" panose="02020603050405020304" pitchFamily="18" charset="0"/>
                      </a:endParaRPr>
                    </a:p>
                  </a:txBody>
                  <a:tcPr marL="30263" marR="30263" marT="5044" marB="0" anchor="b">
                    <a:noFill/>
                  </a:tcPr>
                </a:tc>
                <a:tc>
                  <a:txBody>
                    <a:bodyPr/>
                    <a:lstStyle/>
                    <a:p>
                      <a:pPr marL="0" marR="0" algn="ctr"/>
                      <a:r>
                        <a:rPr lang="en-US" sz="1200" kern="100">
                          <a:effectLst/>
                        </a:rPr>
                        <a:t>40 (4)</a:t>
                      </a:r>
                      <a:endParaRPr lang="en-US" sz="1200" kern="100">
                        <a:effectLst/>
                        <a:latin typeface="Times New Roman" panose="02020603050405020304" pitchFamily="18" charset="0"/>
                        <a:ea typeface="Times New Roman" panose="02020603050405020304" pitchFamily="18" charset="0"/>
                      </a:endParaRPr>
                    </a:p>
                  </a:txBody>
                  <a:tcPr marL="30263" marR="30263" marT="5044" marB="0" anchor="b">
                    <a:noFill/>
                  </a:tcPr>
                </a:tc>
                <a:tc>
                  <a:txBody>
                    <a:bodyPr/>
                    <a:lstStyle/>
                    <a:p>
                      <a:pPr marL="0" marR="0" algn="ctr"/>
                      <a:r>
                        <a:rPr lang="en-US" sz="1200" kern="100">
                          <a:effectLst/>
                        </a:rPr>
                        <a:t>0.91</a:t>
                      </a:r>
                    </a:p>
                    <a:p>
                      <a:pPr marL="0" marR="0" algn="ctr"/>
                      <a:r>
                        <a:rPr lang="en-US" sz="1200" kern="100">
                          <a:effectLst/>
                        </a:rPr>
                        <a:t>(0.62-1.35)</a:t>
                      </a:r>
                      <a:endParaRPr lang="en-US" sz="1200" kern="100">
                        <a:effectLst/>
                        <a:latin typeface="Times New Roman" panose="02020603050405020304" pitchFamily="18" charset="0"/>
                        <a:ea typeface="Times New Roman" panose="02020603050405020304" pitchFamily="18" charset="0"/>
                      </a:endParaRPr>
                    </a:p>
                  </a:txBody>
                  <a:tcPr marL="30263" marR="30263" marT="5044" marB="0" anchor="b">
                    <a:noFill/>
                  </a:tcPr>
                </a:tc>
                <a:tc>
                  <a:txBody>
                    <a:bodyPr/>
                    <a:lstStyle/>
                    <a:p>
                      <a:pPr marL="0" marR="0" algn="ctr"/>
                      <a:r>
                        <a:rPr lang="en-US" sz="1200" kern="100">
                          <a:effectLst/>
                        </a:rPr>
                        <a:t>1.23</a:t>
                      </a:r>
                    </a:p>
                    <a:p>
                      <a:pPr marL="0" marR="0" algn="ctr"/>
                      <a:r>
                        <a:rPr lang="en-US" sz="1200" kern="100">
                          <a:effectLst/>
                        </a:rPr>
                        <a:t>(0.79-1.93)</a:t>
                      </a:r>
                      <a:endParaRPr lang="en-US" sz="1200" kern="100">
                        <a:effectLst/>
                        <a:latin typeface="Times New Roman" panose="02020603050405020304" pitchFamily="18" charset="0"/>
                        <a:ea typeface="Times New Roman" panose="02020603050405020304" pitchFamily="18" charset="0"/>
                      </a:endParaRPr>
                    </a:p>
                  </a:txBody>
                  <a:tcPr marL="30263" marR="30263" marT="5044" marB="0" anchor="b">
                    <a:noFill/>
                  </a:tcPr>
                </a:tc>
                <a:extLst>
                  <a:ext uri="{0D108BD9-81ED-4DB2-BD59-A6C34878D82A}">
                    <a16:rowId xmlns:a16="http://schemas.microsoft.com/office/drawing/2014/main" val="2697808811"/>
                  </a:ext>
                </a:extLst>
              </a:tr>
              <a:tr h="295565">
                <a:tc>
                  <a:txBody>
                    <a:bodyPr/>
                    <a:lstStyle/>
                    <a:p>
                      <a:pPr marL="0" marR="0"/>
                      <a:r>
                        <a:rPr lang="en-US" sz="1200" kern="100" dirty="0">
                          <a:solidFill>
                            <a:schemeClr val="tx1"/>
                          </a:solidFill>
                          <a:effectLst/>
                        </a:rPr>
                        <a:t>$50,000 - $100,000</a:t>
                      </a:r>
                      <a:endParaRPr lang="en-US" sz="1200" kern="100" dirty="0">
                        <a:solidFill>
                          <a:schemeClr val="tx1"/>
                        </a:solidFill>
                        <a:effectLst/>
                        <a:latin typeface="Times New Roman" panose="02020603050405020304" pitchFamily="18" charset="0"/>
                        <a:ea typeface="Times New Roman" panose="02020603050405020304" pitchFamily="18" charset="0"/>
                      </a:endParaRPr>
                    </a:p>
                  </a:txBody>
                  <a:tcPr marL="30263" marR="30263" marT="5044" marB="0" anchor="b">
                    <a:lnR w="9525" cap="flat" cmpd="sng" algn="ctr">
                      <a:solidFill>
                        <a:schemeClr val="tx1"/>
                      </a:solidFill>
                      <a:prstDash val="solid"/>
                      <a:round/>
                      <a:headEnd type="none" w="med" len="med"/>
                      <a:tailEnd type="none" w="med" len="med"/>
                    </a:lnR>
                    <a:noFill/>
                  </a:tcPr>
                </a:tc>
                <a:tc>
                  <a:txBody>
                    <a:bodyPr/>
                    <a:lstStyle/>
                    <a:p>
                      <a:pPr marL="0" marR="0" algn="ctr"/>
                      <a:r>
                        <a:rPr lang="en-US" sz="1200" kern="100">
                          <a:effectLst/>
                        </a:rPr>
                        <a:t>2060 (89)</a:t>
                      </a:r>
                      <a:endParaRPr lang="en-US" sz="1200" kern="100">
                        <a:effectLst/>
                        <a:latin typeface="Times New Roman" panose="02020603050405020304" pitchFamily="18" charset="0"/>
                        <a:ea typeface="Times New Roman" panose="02020603050405020304" pitchFamily="18" charset="0"/>
                      </a:endParaRPr>
                    </a:p>
                  </a:txBody>
                  <a:tcPr marL="30263" marR="30263" marT="5044" marB="0" anchor="b">
                    <a:lnL w="9525" cap="flat" cmpd="sng" algn="ctr">
                      <a:solidFill>
                        <a:schemeClr val="tx1"/>
                      </a:solidFill>
                      <a:prstDash val="solid"/>
                      <a:round/>
                      <a:headEnd type="none" w="med" len="med"/>
                      <a:tailEnd type="none" w="med" len="med"/>
                    </a:lnL>
                    <a:noFill/>
                  </a:tcPr>
                </a:tc>
                <a:tc>
                  <a:txBody>
                    <a:bodyPr/>
                    <a:lstStyle/>
                    <a:p>
                      <a:pPr marL="0" marR="0" algn="ctr"/>
                      <a:r>
                        <a:rPr lang="en-US" sz="1200" kern="100">
                          <a:effectLst/>
                        </a:rPr>
                        <a:t>0.99</a:t>
                      </a:r>
                    </a:p>
                    <a:p>
                      <a:pPr marL="0" marR="0" algn="ctr"/>
                      <a:r>
                        <a:rPr lang="en-US" sz="1200" kern="100">
                          <a:effectLst/>
                        </a:rPr>
                        <a:t>(0.84-1.17)</a:t>
                      </a:r>
                      <a:endParaRPr lang="en-US" sz="1200" kern="100">
                        <a:effectLst/>
                        <a:latin typeface="Times New Roman" panose="02020603050405020304" pitchFamily="18" charset="0"/>
                        <a:ea typeface="Times New Roman" panose="02020603050405020304" pitchFamily="18" charset="0"/>
                      </a:endParaRPr>
                    </a:p>
                  </a:txBody>
                  <a:tcPr marL="30263" marR="30263" marT="5044" marB="0" anchor="b">
                    <a:noFill/>
                  </a:tcPr>
                </a:tc>
                <a:tc>
                  <a:txBody>
                    <a:bodyPr/>
                    <a:lstStyle/>
                    <a:p>
                      <a:pPr marL="0" marR="0" algn="ctr"/>
                      <a:r>
                        <a:rPr lang="en-US" sz="1200" kern="100">
                          <a:effectLst/>
                        </a:rPr>
                        <a:t>0.97</a:t>
                      </a:r>
                    </a:p>
                    <a:p>
                      <a:pPr marL="0" marR="0" algn="ctr"/>
                      <a:r>
                        <a:rPr lang="en-US" sz="1200" kern="100">
                          <a:effectLst/>
                        </a:rPr>
                        <a:t>(0.81-1.16)</a:t>
                      </a:r>
                      <a:endParaRPr lang="en-US" sz="1200" kern="100">
                        <a:effectLst/>
                        <a:latin typeface="Times New Roman" panose="02020603050405020304" pitchFamily="18" charset="0"/>
                        <a:ea typeface="Times New Roman" panose="02020603050405020304" pitchFamily="18" charset="0"/>
                      </a:endParaRPr>
                    </a:p>
                  </a:txBody>
                  <a:tcPr marL="30263" marR="30263" marT="5044" marB="0" anchor="b">
                    <a:noFill/>
                  </a:tcPr>
                </a:tc>
                <a:tc>
                  <a:txBody>
                    <a:bodyPr/>
                    <a:lstStyle/>
                    <a:p>
                      <a:pPr marL="0" marR="0" algn="ctr"/>
                      <a:r>
                        <a:rPr lang="en-US" sz="1200" kern="100">
                          <a:effectLst/>
                        </a:rPr>
                        <a:t>114 (5)</a:t>
                      </a:r>
                      <a:endParaRPr lang="en-US" sz="1200" kern="100">
                        <a:effectLst/>
                        <a:latin typeface="Times New Roman" panose="02020603050405020304" pitchFamily="18" charset="0"/>
                        <a:ea typeface="Times New Roman" panose="02020603050405020304" pitchFamily="18" charset="0"/>
                      </a:endParaRPr>
                    </a:p>
                  </a:txBody>
                  <a:tcPr marL="30263" marR="30263" marT="5044" marB="0" anchor="b">
                    <a:noFill/>
                  </a:tcPr>
                </a:tc>
                <a:tc>
                  <a:txBody>
                    <a:bodyPr/>
                    <a:lstStyle/>
                    <a:p>
                      <a:pPr marL="0" marR="0" algn="ctr"/>
                      <a:r>
                        <a:rPr lang="en-US" sz="1200" b="1" kern="100" dirty="0">
                          <a:effectLst/>
                        </a:rPr>
                        <a:t>1.44*</a:t>
                      </a:r>
                    </a:p>
                    <a:p>
                      <a:pPr marL="0" marR="0" algn="ctr"/>
                      <a:r>
                        <a:rPr lang="en-US" sz="1200" b="1" kern="100" dirty="0">
                          <a:effectLst/>
                        </a:rPr>
                        <a:t>(1.11-1.86)</a:t>
                      </a:r>
                      <a:endParaRPr lang="en-US" sz="1200" b="1" kern="100" dirty="0">
                        <a:effectLst/>
                        <a:latin typeface="Times New Roman" panose="02020603050405020304" pitchFamily="18" charset="0"/>
                        <a:ea typeface="Times New Roman" panose="02020603050405020304" pitchFamily="18" charset="0"/>
                      </a:endParaRPr>
                    </a:p>
                  </a:txBody>
                  <a:tcPr marL="30263" marR="30263" marT="5044" marB="0" anchor="b">
                    <a:noFill/>
                  </a:tcPr>
                </a:tc>
                <a:tc>
                  <a:txBody>
                    <a:bodyPr/>
                    <a:lstStyle/>
                    <a:p>
                      <a:pPr marL="0" marR="0" algn="ctr"/>
                      <a:r>
                        <a:rPr lang="en-US" sz="1200" kern="100" dirty="0">
                          <a:effectLst/>
                        </a:rPr>
                        <a:t>1.35</a:t>
                      </a:r>
                    </a:p>
                    <a:p>
                      <a:pPr marL="0" marR="0" algn="ctr"/>
                      <a:r>
                        <a:rPr lang="en-US" sz="1200" kern="100" dirty="0">
                          <a:effectLst/>
                        </a:rPr>
                        <a:t>(1.04-1.77)</a:t>
                      </a:r>
                      <a:endParaRPr lang="en-US" sz="1200" kern="100" dirty="0">
                        <a:effectLst/>
                        <a:latin typeface="Times New Roman" panose="02020603050405020304" pitchFamily="18" charset="0"/>
                        <a:ea typeface="Times New Roman" panose="02020603050405020304" pitchFamily="18" charset="0"/>
                      </a:endParaRPr>
                    </a:p>
                  </a:txBody>
                  <a:tcPr marL="30263" marR="30263" marT="5044" marB="0" anchor="b">
                    <a:noFill/>
                  </a:tcPr>
                </a:tc>
                <a:tc>
                  <a:txBody>
                    <a:bodyPr/>
                    <a:lstStyle/>
                    <a:p>
                      <a:pPr marL="0" marR="0" algn="ctr"/>
                      <a:r>
                        <a:rPr lang="en-US" sz="1200" kern="100">
                          <a:effectLst/>
                        </a:rPr>
                        <a:t>56 (2)</a:t>
                      </a:r>
                      <a:endParaRPr lang="en-US" sz="1200" kern="100">
                        <a:effectLst/>
                        <a:latin typeface="Times New Roman" panose="02020603050405020304" pitchFamily="18" charset="0"/>
                        <a:ea typeface="Times New Roman" panose="02020603050405020304" pitchFamily="18" charset="0"/>
                      </a:endParaRPr>
                    </a:p>
                  </a:txBody>
                  <a:tcPr marL="30263" marR="30263" marT="5044" marB="0" anchor="b">
                    <a:noFill/>
                  </a:tcPr>
                </a:tc>
                <a:tc>
                  <a:txBody>
                    <a:bodyPr/>
                    <a:lstStyle/>
                    <a:p>
                      <a:pPr marL="0" marR="0" algn="ctr"/>
                      <a:r>
                        <a:rPr lang="en-US" sz="1200" kern="100">
                          <a:effectLst/>
                        </a:rPr>
                        <a:t>0.72</a:t>
                      </a:r>
                    </a:p>
                    <a:p>
                      <a:pPr marL="0" marR="0" algn="ctr"/>
                      <a:r>
                        <a:rPr lang="en-US" sz="1200" kern="100">
                          <a:effectLst/>
                        </a:rPr>
                        <a:t>(0.53-0.99)</a:t>
                      </a:r>
                      <a:endParaRPr lang="en-US" sz="1200" kern="100">
                        <a:effectLst/>
                        <a:latin typeface="Times New Roman" panose="02020603050405020304" pitchFamily="18" charset="0"/>
                        <a:ea typeface="Times New Roman" panose="02020603050405020304" pitchFamily="18" charset="0"/>
                      </a:endParaRPr>
                    </a:p>
                  </a:txBody>
                  <a:tcPr marL="30263" marR="30263" marT="5044" marB="0" anchor="b">
                    <a:noFill/>
                  </a:tcPr>
                </a:tc>
                <a:tc>
                  <a:txBody>
                    <a:bodyPr/>
                    <a:lstStyle/>
                    <a:p>
                      <a:pPr marL="0" marR="0" algn="ctr"/>
                      <a:r>
                        <a:rPr lang="en-US" sz="1200" kern="100">
                          <a:effectLst/>
                        </a:rPr>
                        <a:t>0.80</a:t>
                      </a:r>
                    </a:p>
                    <a:p>
                      <a:pPr marL="0" marR="0" algn="ctr"/>
                      <a:r>
                        <a:rPr lang="en-US" sz="1200" kern="100">
                          <a:effectLst/>
                        </a:rPr>
                        <a:t>(0.58-1.20)</a:t>
                      </a:r>
                      <a:endParaRPr lang="en-US" sz="1200" kern="100">
                        <a:effectLst/>
                        <a:latin typeface="Times New Roman" panose="02020603050405020304" pitchFamily="18" charset="0"/>
                        <a:ea typeface="Times New Roman" panose="02020603050405020304" pitchFamily="18" charset="0"/>
                      </a:endParaRPr>
                    </a:p>
                  </a:txBody>
                  <a:tcPr marL="30263" marR="30263" marT="5044" marB="0" anchor="b">
                    <a:noFill/>
                  </a:tcPr>
                </a:tc>
                <a:tc>
                  <a:txBody>
                    <a:bodyPr/>
                    <a:lstStyle/>
                    <a:p>
                      <a:pPr marL="0" marR="0" algn="ctr"/>
                      <a:r>
                        <a:rPr lang="en-US" sz="1200" kern="100">
                          <a:effectLst/>
                        </a:rPr>
                        <a:t>90 (4)</a:t>
                      </a:r>
                      <a:endParaRPr lang="en-US" sz="1200" kern="100">
                        <a:effectLst/>
                        <a:latin typeface="Times New Roman" panose="02020603050405020304" pitchFamily="18" charset="0"/>
                        <a:ea typeface="Times New Roman" panose="02020603050405020304" pitchFamily="18" charset="0"/>
                      </a:endParaRPr>
                    </a:p>
                  </a:txBody>
                  <a:tcPr marL="30263" marR="30263" marT="5044" marB="0" anchor="b">
                    <a:noFill/>
                  </a:tcPr>
                </a:tc>
                <a:tc>
                  <a:txBody>
                    <a:bodyPr/>
                    <a:lstStyle/>
                    <a:p>
                      <a:pPr marL="0" marR="0" algn="ctr"/>
                      <a:r>
                        <a:rPr lang="en-US" sz="1200" kern="100">
                          <a:effectLst/>
                        </a:rPr>
                        <a:t>0.89</a:t>
                      </a:r>
                    </a:p>
                    <a:p>
                      <a:pPr marL="0" marR="0" algn="ctr"/>
                      <a:r>
                        <a:rPr lang="en-US" sz="1200" kern="100">
                          <a:effectLst/>
                        </a:rPr>
                        <a:t>(0.68-1.16)</a:t>
                      </a:r>
                      <a:endParaRPr lang="en-US" sz="1200" kern="100">
                        <a:effectLst/>
                        <a:latin typeface="Times New Roman" panose="02020603050405020304" pitchFamily="18" charset="0"/>
                        <a:ea typeface="Times New Roman" panose="02020603050405020304" pitchFamily="18" charset="0"/>
                      </a:endParaRPr>
                    </a:p>
                  </a:txBody>
                  <a:tcPr marL="30263" marR="30263" marT="5044" marB="0" anchor="b">
                    <a:noFill/>
                  </a:tcPr>
                </a:tc>
                <a:tc>
                  <a:txBody>
                    <a:bodyPr/>
                    <a:lstStyle/>
                    <a:p>
                      <a:pPr marL="0" marR="0" algn="ctr"/>
                      <a:r>
                        <a:rPr lang="en-US" sz="1200" kern="100">
                          <a:effectLst/>
                        </a:rPr>
                        <a:t>0.94</a:t>
                      </a:r>
                    </a:p>
                    <a:p>
                      <a:pPr marL="0" marR="0" algn="ctr"/>
                      <a:r>
                        <a:rPr lang="en-US" sz="1200" kern="100">
                          <a:effectLst/>
                        </a:rPr>
                        <a:t>(0.71-1.25)</a:t>
                      </a:r>
                      <a:endParaRPr lang="en-US" sz="1200" kern="100">
                        <a:effectLst/>
                        <a:latin typeface="Times New Roman" panose="02020603050405020304" pitchFamily="18" charset="0"/>
                        <a:ea typeface="Times New Roman" panose="02020603050405020304" pitchFamily="18" charset="0"/>
                      </a:endParaRPr>
                    </a:p>
                  </a:txBody>
                  <a:tcPr marL="30263" marR="30263" marT="5044" marB="0" anchor="b">
                    <a:noFill/>
                  </a:tcPr>
                </a:tc>
                <a:extLst>
                  <a:ext uri="{0D108BD9-81ED-4DB2-BD59-A6C34878D82A}">
                    <a16:rowId xmlns:a16="http://schemas.microsoft.com/office/drawing/2014/main" val="2320708053"/>
                  </a:ext>
                </a:extLst>
              </a:tr>
              <a:tr h="198724">
                <a:tc>
                  <a:txBody>
                    <a:bodyPr/>
                    <a:lstStyle/>
                    <a:p>
                      <a:pPr marL="0" marR="0"/>
                      <a:r>
                        <a:rPr lang="en-US" sz="1200" kern="100" dirty="0">
                          <a:solidFill>
                            <a:schemeClr val="tx1"/>
                          </a:solidFill>
                          <a:effectLst/>
                        </a:rPr>
                        <a:t>&gt;100,000</a:t>
                      </a:r>
                      <a:endParaRPr lang="en-US" sz="1200" kern="100" dirty="0">
                        <a:solidFill>
                          <a:schemeClr val="tx1"/>
                        </a:solidFill>
                        <a:effectLst/>
                        <a:latin typeface="Times New Roman" panose="02020603050405020304" pitchFamily="18" charset="0"/>
                        <a:ea typeface="Times New Roman" panose="02020603050405020304" pitchFamily="18" charset="0"/>
                      </a:endParaRPr>
                    </a:p>
                  </a:txBody>
                  <a:tcPr marL="30263" marR="30263" marT="5044" marB="0" anchor="b">
                    <a:lnR w="9525" cap="flat" cmpd="sng" algn="ctr">
                      <a:solidFill>
                        <a:schemeClr val="tx1"/>
                      </a:solidFill>
                      <a:prstDash val="solid"/>
                      <a:round/>
                      <a:headEnd type="none" w="med" len="med"/>
                      <a:tailEnd type="none" w="med" len="med"/>
                    </a:lnR>
                    <a:noFill/>
                  </a:tcPr>
                </a:tc>
                <a:tc>
                  <a:txBody>
                    <a:bodyPr/>
                    <a:lstStyle/>
                    <a:p>
                      <a:pPr marL="0" marR="0" algn="ctr"/>
                      <a:r>
                        <a:rPr lang="en-US" sz="1200" kern="100" dirty="0">
                          <a:effectLst/>
                        </a:rPr>
                        <a:t>4019 (89)</a:t>
                      </a:r>
                      <a:endParaRPr lang="en-US" sz="1200" kern="100" dirty="0">
                        <a:effectLst/>
                        <a:latin typeface="Times New Roman" panose="02020603050405020304" pitchFamily="18" charset="0"/>
                        <a:ea typeface="Times New Roman" panose="02020603050405020304" pitchFamily="18" charset="0"/>
                      </a:endParaRPr>
                    </a:p>
                  </a:txBody>
                  <a:tcPr marL="30263" marR="30263" marT="5044" marB="0" anchor="b">
                    <a:lnL w="9525" cap="flat" cmpd="sng" algn="ctr">
                      <a:solidFill>
                        <a:schemeClr val="tx1"/>
                      </a:solidFill>
                      <a:prstDash val="solid"/>
                      <a:round/>
                      <a:headEnd type="none" w="med" len="med"/>
                      <a:tailEnd type="none" w="med" len="med"/>
                    </a:lnL>
                    <a:noFill/>
                  </a:tcPr>
                </a:tc>
                <a:tc>
                  <a:txBody>
                    <a:bodyPr/>
                    <a:lstStyle/>
                    <a:p>
                      <a:pPr marL="0" marR="0" algn="ctr"/>
                      <a:r>
                        <a:rPr lang="en-US" sz="1200" kern="100">
                          <a:effectLst/>
                        </a:rPr>
                        <a:t>ref</a:t>
                      </a:r>
                      <a:endParaRPr lang="en-US" sz="1200" kern="100">
                        <a:effectLst/>
                        <a:latin typeface="Times New Roman" panose="02020603050405020304" pitchFamily="18" charset="0"/>
                        <a:ea typeface="Times New Roman" panose="02020603050405020304" pitchFamily="18" charset="0"/>
                      </a:endParaRPr>
                    </a:p>
                  </a:txBody>
                  <a:tcPr marL="30263" marR="30263" marT="5044" marB="0" anchor="b">
                    <a:noFill/>
                  </a:tcPr>
                </a:tc>
                <a:tc>
                  <a:txBody>
                    <a:bodyPr/>
                    <a:lstStyle/>
                    <a:p>
                      <a:pPr marL="0" marR="0" algn="ctr"/>
                      <a:r>
                        <a:rPr lang="en-US" sz="1200" kern="100">
                          <a:effectLst/>
                        </a:rPr>
                        <a:t>ref</a:t>
                      </a:r>
                      <a:endParaRPr lang="en-US" sz="1200" kern="100">
                        <a:effectLst/>
                        <a:latin typeface="Times New Roman" panose="02020603050405020304" pitchFamily="18" charset="0"/>
                        <a:ea typeface="Times New Roman" panose="02020603050405020304" pitchFamily="18" charset="0"/>
                      </a:endParaRPr>
                    </a:p>
                  </a:txBody>
                  <a:tcPr marL="30263" marR="30263" marT="5044" marB="0" anchor="b">
                    <a:noFill/>
                  </a:tcPr>
                </a:tc>
                <a:tc>
                  <a:txBody>
                    <a:bodyPr/>
                    <a:lstStyle/>
                    <a:p>
                      <a:pPr marL="0" marR="0" algn="ctr"/>
                      <a:r>
                        <a:rPr lang="en-US" sz="1200" kern="100">
                          <a:effectLst/>
                        </a:rPr>
                        <a:t>157 (3)</a:t>
                      </a:r>
                      <a:endParaRPr lang="en-US" sz="1200" kern="100">
                        <a:effectLst/>
                        <a:latin typeface="Times New Roman" panose="02020603050405020304" pitchFamily="18" charset="0"/>
                        <a:ea typeface="Times New Roman" panose="02020603050405020304" pitchFamily="18" charset="0"/>
                      </a:endParaRPr>
                    </a:p>
                  </a:txBody>
                  <a:tcPr marL="30263" marR="30263" marT="5044" marB="0" anchor="b">
                    <a:noFill/>
                  </a:tcPr>
                </a:tc>
                <a:tc>
                  <a:txBody>
                    <a:bodyPr/>
                    <a:lstStyle/>
                    <a:p>
                      <a:pPr marL="0" marR="0" algn="ctr"/>
                      <a:r>
                        <a:rPr lang="en-US" sz="1200" kern="100">
                          <a:effectLst/>
                        </a:rPr>
                        <a:t>ref</a:t>
                      </a:r>
                      <a:endParaRPr lang="en-US" sz="1200" kern="100">
                        <a:effectLst/>
                        <a:latin typeface="Times New Roman" panose="02020603050405020304" pitchFamily="18" charset="0"/>
                        <a:ea typeface="Times New Roman" panose="02020603050405020304" pitchFamily="18" charset="0"/>
                      </a:endParaRPr>
                    </a:p>
                  </a:txBody>
                  <a:tcPr marL="30263" marR="30263" marT="5044" marB="0" anchor="b">
                    <a:noFill/>
                  </a:tcPr>
                </a:tc>
                <a:tc>
                  <a:txBody>
                    <a:bodyPr/>
                    <a:lstStyle/>
                    <a:p>
                      <a:pPr marL="0" marR="0" algn="ctr"/>
                      <a:r>
                        <a:rPr lang="en-US" sz="1200" kern="100">
                          <a:effectLst/>
                        </a:rPr>
                        <a:t>ref</a:t>
                      </a:r>
                      <a:endParaRPr lang="en-US" sz="1200" kern="100">
                        <a:effectLst/>
                        <a:latin typeface="Times New Roman" panose="02020603050405020304" pitchFamily="18" charset="0"/>
                        <a:ea typeface="Times New Roman" panose="02020603050405020304" pitchFamily="18" charset="0"/>
                      </a:endParaRPr>
                    </a:p>
                  </a:txBody>
                  <a:tcPr marL="30263" marR="30263" marT="5044" marB="0" anchor="b">
                    <a:noFill/>
                  </a:tcPr>
                </a:tc>
                <a:tc>
                  <a:txBody>
                    <a:bodyPr/>
                    <a:lstStyle/>
                    <a:p>
                      <a:pPr marL="0" marR="0" algn="ctr"/>
                      <a:r>
                        <a:rPr lang="en-US" sz="1200" kern="100">
                          <a:effectLst/>
                        </a:rPr>
                        <a:t>150 (4)</a:t>
                      </a:r>
                      <a:endParaRPr lang="en-US" sz="1200" kern="100">
                        <a:effectLst/>
                        <a:latin typeface="Times New Roman" panose="02020603050405020304" pitchFamily="18" charset="0"/>
                        <a:ea typeface="Times New Roman" panose="02020603050405020304" pitchFamily="18" charset="0"/>
                      </a:endParaRPr>
                    </a:p>
                  </a:txBody>
                  <a:tcPr marL="30263" marR="30263" marT="5044" marB="0" anchor="b">
                    <a:noFill/>
                  </a:tcPr>
                </a:tc>
                <a:tc>
                  <a:txBody>
                    <a:bodyPr/>
                    <a:lstStyle/>
                    <a:p>
                      <a:pPr marL="0" marR="0" algn="ctr"/>
                      <a:r>
                        <a:rPr lang="en-US" sz="1200" kern="100">
                          <a:effectLst/>
                        </a:rPr>
                        <a:t>ref</a:t>
                      </a:r>
                      <a:endParaRPr lang="en-US" sz="1200" kern="100">
                        <a:effectLst/>
                        <a:latin typeface="Times New Roman" panose="02020603050405020304" pitchFamily="18" charset="0"/>
                        <a:ea typeface="Times New Roman" panose="02020603050405020304" pitchFamily="18" charset="0"/>
                      </a:endParaRPr>
                    </a:p>
                  </a:txBody>
                  <a:tcPr marL="30263" marR="30263" marT="5044" marB="0" anchor="b">
                    <a:noFill/>
                  </a:tcPr>
                </a:tc>
                <a:tc>
                  <a:txBody>
                    <a:bodyPr/>
                    <a:lstStyle/>
                    <a:p>
                      <a:pPr marL="0" marR="0" algn="ctr"/>
                      <a:r>
                        <a:rPr lang="en-US" sz="1200" kern="100">
                          <a:effectLst/>
                        </a:rPr>
                        <a:t>ref</a:t>
                      </a:r>
                      <a:endParaRPr lang="en-US" sz="1200" kern="100">
                        <a:effectLst/>
                        <a:latin typeface="Times New Roman" panose="02020603050405020304" pitchFamily="18" charset="0"/>
                        <a:ea typeface="Times New Roman" panose="02020603050405020304" pitchFamily="18" charset="0"/>
                      </a:endParaRPr>
                    </a:p>
                  </a:txBody>
                  <a:tcPr marL="30263" marR="30263" marT="5044" marB="0" anchor="b">
                    <a:noFill/>
                  </a:tcPr>
                </a:tc>
                <a:tc>
                  <a:txBody>
                    <a:bodyPr/>
                    <a:lstStyle/>
                    <a:p>
                      <a:pPr marL="0" marR="0" algn="ctr"/>
                      <a:r>
                        <a:rPr lang="en-US" sz="1200" kern="100">
                          <a:effectLst/>
                        </a:rPr>
                        <a:t>196 (4)</a:t>
                      </a:r>
                      <a:endParaRPr lang="en-US" sz="1200" kern="100">
                        <a:effectLst/>
                        <a:latin typeface="Times New Roman" panose="02020603050405020304" pitchFamily="18" charset="0"/>
                        <a:ea typeface="Times New Roman" panose="02020603050405020304" pitchFamily="18" charset="0"/>
                      </a:endParaRPr>
                    </a:p>
                  </a:txBody>
                  <a:tcPr marL="30263" marR="30263" marT="5044" marB="0" anchor="b">
                    <a:noFill/>
                  </a:tcPr>
                </a:tc>
                <a:tc>
                  <a:txBody>
                    <a:bodyPr/>
                    <a:lstStyle/>
                    <a:p>
                      <a:pPr marL="0" marR="0" algn="ctr"/>
                      <a:r>
                        <a:rPr lang="en-US" sz="1200" kern="100">
                          <a:effectLst/>
                        </a:rPr>
                        <a:t>ref</a:t>
                      </a:r>
                      <a:endParaRPr lang="en-US" sz="1200" kern="100">
                        <a:effectLst/>
                        <a:latin typeface="Times New Roman" panose="02020603050405020304" pitchFamily="18" charset="0"/>
                        <a:ea typeface="Times New Roman" panose="02020603050405020304" pitchFamily="18" charset="0"/>
                      </a:endParaRPr>
                    </a:p>
                  </a:txBody>
                  <a:tcPr marL="30263" marR="30263" marT="5044" marB="0" anchor="b">
                    <a:noFill/>
                  </a:tcPr>
                </a:tc>
                <a:tc>
                  <a:txBody>
                    <a:bodyPr/>
                    <a:lstStyle/>
                    <a:p>
                      <a:pPr marL="0" marR="0" algn="ctr"/>
                      <a:r>
                        <a:rPr lang="en-US" sz="1200" kern="100" dirty="0">
                          <a:effectLst/>
                        </a:rPr>
                        <a:t>ref</a:t>
                      </a:r>
                      <a:endParaRPr lang="en-US" sz="1200" kern="100" dirty="0">
                        <a:effectLst/>
                        <a:latin typeface="Times New Roman" panose="02020603050405020304" pitchFamily="18" charset="0"/>
                        <a:ea typeface="Times New Roman" panose="02020603050405020304" pitchFamily="18" charset="0"/>
                      </a:endParaRPr>
                    </a:p>
                  </a:txBody>
                  <a:tcPr marL="30263" marR="30263" marT="5044" marB="0" anchor="b">
                    <a:noFill/>
                  </a:tcPr>
                </a:tc>
                <a:extLst>
                  <a:ext uri="{0D108BD9-81ED-4DB2-BD59-A6C34878D82A}">
                    <a16:rowId xmlns:a16="http://schemas.microsoft.com/office/drawing/2014/main" val="4151634834"/>
                  </a:ext>
                </a:extLst>
              </a:tr>
            </a:tbl>
          </a:graphicData>
        </a:graphic>
      </p:graphicFrame>
      <p:sp>
        <p:nvSpPr>
          <p:cNvPr id="6" name="Content Placeholder 3">
            <a:extLst>
              <a:ext uri="{FF2B5EF4-FFF2-40B4-BE49-F238E27FC236}">
                <a16:creationId xmlns:a16="http://schemas.microsoft.com/office/drawing/2014/main" id="{4079A395-9C1A-E381-963C-945EC155F5A0}"/>
              </a:ext>
            </a:extLst>
          </p:cNvPr>
          <p:cNvSpPr txBox="1">
            <a:spLocks/>
          </p:cNvSpPr>
          <p:nvPr/>
        </p:nvSpPr>
        <p:spPr>
          <a:xfrm>
            <a:off x="1097280" y="1876376"/>
            <a:ext cx="4639736" cy="523826"/>
          </a:xfrm>
          <a:prstGeom prst="rect">
            <a:avLst/>
          </a:prstGeom>
        </p:spPr>
        <p:txBody>
          <a:bodyPr vert="horz" lIns="0" tIns="45720" rIns="0" bIns="45720" rtlCol="0">
            <a:normAutofit/>
          </a:bodyPr>
          <a:lst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2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b="1" dirty="0">
                <a:solidFill>
                  <a:schemeClr val="accent1"/>
                </a:solidFill>
              </a:rPr>
              <a:t>Stimulant Use</a:t>
            </a:r>
          </a:p>
        </p:txBody>
      </p:sp>
      <p:sp>
        <p:nvSpPr>
          <p:cNvPr id="7" name="Rectangle 6">
            <a:extLst>
              <a:ext uri="{FF2B5EF4-FFF2-40B4-BE49-F238E27FC236}">
                <a16:creationId xmlns:a16="http://schemas.microsoft.com/office/drawing/2014/main" id="{81487EC2-9399-2AB7-1C0A-A53F3EDB17CF}"/>
              </a:ext>
            </a:extLst>
          </p:cNvPr>
          <p:cNvSpPr/>
          <p:nvPr/>
        </p:nvSpPr>
        <p:spPr>
          <a:xfrm>
            <a:off x="4337223" y="2253621"/>
            <a:ext cx="2804982" cy="220417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119B649-9A4C-2ECF-B8E7-AA6D8E6D4BBE}"/>
              </a:ext>
            </a:extLst>
          </p:cNvPr>
          <p:cNvSpPr txBox="1"/>
          <p:nvPr/>
        </p:nvSpPr>
        <p:spPr>
          <a:xfrm>
            <a:off x="1097280" y="4457799"/>
            <a:ext cx="3945989" cy="369332"/>
          </a:xfrm>
          <a:prstGeom prst="rect">
            <a:avLst/>
          </a:prstGeom>
          <a:noFill/>
        </p:spPr>
        <p:txBody>
          <a:bodyPr wrap="square" rtlCol="0">
            <a:spAutoFit/>
          </a:bodyPr>
          <a:lstStyle/>
          <a:p>
            <a:r>
              <a:rPr lang="en-US" b="1" dirty="0">
                <a:solidFill>
                  <a:schemeClr val="accent1"/>
                </a:solidFill>
              </a:rPr>
              <a:t>CBCL Scores Over Time </a:t>
            </a:r>
          </a:p>
        </p:txBody>
      </p:sp>
      <p:graphicFrame>
        <p:nvGraphicFramePr>
          <p:cNvPr id="9" name="Table 8">
            <a:extLst>
              <a:ext uri="{FF2B5EF4-FFF2-40B4-BE49-F238E27FC236}">
                <a16:creationId xmlns:a16="http://schemas.microsoft.com/office/drawing/2014/main" id="{0E4BBECA-AB34-0D69-AE68-1A30EFDB7B6A}"/>
              </a:ext>
            </a:extLst>
          </p:cNvPr>
          <p:cNvGraphicFramePr>
            <a:graphicFrameLocks noGrp="1"/>
          </p:cNvGraphicFramePr>
          <p:nvPr>
            <p:extLst>
              <p:ext uri="{D42A27DB-BD31-4B8C-83A1-F6EECF244321}">
                <p14:modId xmlns:p14="http://schemas.microsoft.com/office/powerpoint/2010/main" val="1483144019"/>
              </p:ext>
            </p:extLst>
          </p:nvPr>
        </p:nvGraphicFramePr>
        <p:xfrm>
          <a:off x="319216" y="4835044"/>
          <a:ext cx="11553568" cy="1887220"/>
        </p:xfrm>
        <a:graphic>
          <a:graphicData uri="http://schemas.openxmlformats.org/drawingml/2006/table">
            <a:tbl>
              <a:tblPr firstRow="1" firstCol="1" bandRow="1">
                <a:tableStyleId>{5C22544A-7EE6-4342-B048-85BDC9FD1C3A}</a:tableStyleId>
              </a:tblPr>
              <a:tblGrid>
                <a:gridCol w="1476772">
                  <a:extLst>
                    <a:ext uri="{9D8B030D-6E8A-4147-A177-3AD203B41FA5}">
                      <a16:colId xmlns:a16="http://schemas.microsoft.com/office/drawing/2014/main" val="4076878466"/>
                    </a:ext>
                  </a:extLst>
                </a:gridCol>
                <a:gridCol w="1216165">
                  <a:extLst>
                    <a:ext uri="{9D8B030D-6E8A-4147-A177-3AD203B41FA5}">
                      <a16:colId xmlns:a16="http://schemas.microsoft.com/office/drawing/2014/main" val="356273943"/>
                    </a:ext>
                  </a:extLst>
                </a:gridCol>
                <a:gridCol w="1303034">
                  <a:extLst>
                    <a:ext uri="{9D8B030D-6E8A-4147-A177-3AD203B41FA5}">
                      <a16:colId xmlns:a16="http://schemas.microsoft.com/office/drawing/2014/main" val="1969345297"/>
                    </a:ext>
                  </a:extLst>
                </a:gridCol>
                <a:gridCol w="1216165">
                  <a:extLst>
                    <a:ext uri="{9D8B030D-6E8A-4147-A177-3AD203B41FA5}">
                      <a16:colId xmlns:a16="http://schemas.microsoft.com/office/drawing/2014/main" val="4209451981"/>
                    </a:ext>
                  </a:extLst>
                </a:gridCol>
                <a:gridCol w="1303034">
                  <a:extLst>
                    <a:ext uri="{9D8B030D-6E8A-4147-A177-3AD203B41FA5}">
                      <a16:colId xmlns:a16="http://schemas.microsoft.com/office/drawing/2014/main" val="2506158244"/>
                    </a:ext>
                  </a:extLst>
                </a:gridCol>
                <a:gridCol w="1216165">
                  <a:extLst>
                    <a:ext uri="{9D8B030D-6E8A-4147-A177-3AD203B41FA5}">
                      <a16:colId xmlns:a16="http://schemas.microsoft.com/office/drawing/2014/main" val="1927085475"/>
                    </a:ext>
                  </a:extLst>
                </a:gridCol>
                <a:gridCol w="1216165">
                  <a:extLst>
                    <a:ext uri="{9D8B030D-6E8A-4147-A177-3AD203B41FA5}">
                      <a16:colId xmlns:a16="http://schemas.microsoft.com/office/drawing/2014/main" val="2217273481"/>
                    </a:ext>
                  </a:extLst>
                </a:gridCol>
                <a:gridCol w="1303034">
                  <a:extLst>
                    <a:ext uri="{9D8B030D-6E8A-4147-A177-3AD203B41FA5}">
                      <a16:colId xmlns:a16="http://schemas.microsoft.com/office/drawing/2014/main" val="1486646640"/>
                    </a:ext>
                  </a:extLst>
                </a:gridCol>
                <a:gridCol w="1303034">
                  <a:extLst>
                    <a:ext uri="{9D8B030D-6E8A-4147-A177-3AD203B41FA5}">
                      <a16:colId xmlns:a16="http://schemas.microsoft.com/office/drawing/2014/main" val="659972806"/>
                    </a:ext>
                  </a:extLst>
                </a:gridCol>
              </a:tblGrid>
              <a:tr h="311145">
                <a:tc>
                  <a:txBody>
                    <a:bodyPr/>
                    <a:lstStyle/>
                    <a:p>
                      <a:endParaRPr lang="en-US" sz="1200" kern="100" dirty="0">
                        <a:solidFill>
                          <a:schemeClr val="tx1"/>
                        </a:solidFill>
                        <a:effectLst/>
                        <a:latin typeface="Aptos" panose="020B0004020202020204" pitchFamily="34" charset="0"/>
                      </a:endParaRPr>
                    </a:p>
                  </a:txBody>
                  <a:tcPr marL="68580" marR="68580" marT="9525" marB="0" anchor="b">
                    <a:solidFill>
                      <a:schemeClr val="bg1"/>
                    </a:solidFill>
                  </a:tcPr>
                </a:tc>
                <a:tc>
                  <a:txBody>
                    <a:bodyPr/>
                    <a:lstStyle/>
                    <a:p>
                      <a:pPr marL="0" marR="0" algn="ctr"/>
                      <a:r>
                        <a:rPr lang="en-US" sz="1200" kern="100" dirty="0">
                          <a:solidFill>
                            <a:schemeClr val="tx1"/>
                          </a:solidFill>
                          <a:effectLst/>
                        </a:rPr>
                        <a:t>CBCL Score </a:t>
                      </a:r>
                    </a:p>
                    <a:p>
                      <a:pPr marL="0" marR="0" algn="ctr"/>
                      <a:r>
                        <a:rPr lang="en-US" sz="1200" kern="100" dirty="0">
                          <a:solidFill>
                            <a:schemeClr val="tx1"/>
                          </a:solidFill>
                          <a:effectLst/>
                        </a:rPr>
                        <a:t>Baseline</a:t>
                      </a:r>
                    </a:p>
                    <a:p>
                      <a:pPr marL="0" marR="0" algn="ctr"/>
                      <a:r>
                        <a:rPr lang="en-US" sz="1200" kern="100" dirty="0">
                          <a:solidFill>
                            <a:schemeClr val="tx1"/>
                          </a:solidFill>
                          <a:effectLst/>
                        </a:rPr>
                        <a:t> Mean (SD)</a:t>
                      </a:r>
                      <a:endParaRPr lang="en-US" sz="120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9525" marB="0" anchor="ctr">
                    <a:solidFill>
                      <a:schemeClr val="bg1"/>
                    </a:solidFill>
                  </a:tcPr>
                </a:tc>
                <a:tc>
                  <a:txBody>
                    <a:bodyPr/>
                    <a:lstStyle/>
                    <a:p>
                      <a:pPr marL="0" marR="0" algn="ctr"/>
                      <a:r>
                        <a:rPr lang="en-US" sz="1200" kern="100">
                          <a:solidFill>
                            <a:schemeClr val="tx1"/>
                          </a:solidFill>
                          <a:effectLst/>
                        </a:rPr>
                        <a:t>95% CI</a:t>
                      </a:r>
                      <a:endParaRPr lang="en-US" sz="1200" kern="100">
                        <a:solidFill>
                          <a:schemeClr val="tx1"/>
                        </a:solidFill>
                        <a:effectLst/>
                        <a:latin typeface="Times New Roman" panose="02020603050405020304" pitchFamily="18" charset="0"/>
                        <a:ea typeface="Times New Roman" panose="02020603050405020304" pitchFamily="18" charset="0"/>
                      </a:endParaRPr>
                    </a:p>
                  </a:txBody>
                  <a:tcPr marL="68580" marR="68580" marT="9525" marB="0" anchor="ctr">
                    <a:solidFill>
                      <a:schemeClr val="bg1"/>
                    </a:solidFill>
                  </a:tcPr>
                </a:tc>
                <a:tc>
                  <a:txBody>
                    <a:bodyPr/>
                    <a:lstStyle/>
                    <a:p>
                      <a:pPr marL="0" marR="0" algn="ctr"/>
                      <a:r>
                        <a:rPr lang="en-US" sz="1200" kern="100">
                          <a:solidFill>
                            <a:schemeClr val="tx1"/>
                          </a:solidFill>
                          <a:effectLst/>
                        </a:rPr>
                        <a:t>CBCL Score </a:t>
                      </a:r>
                    </a:p>
                    <a:p>
                      <a:pPr marL="0" marR="0" algn="ctr"/>
                      <a:r>
                        <a:rPr lang="en-US" sz="1200" kern="100">
                          <a:solidFill>
                            <a:schemeClr val="tx1"/>
                          </a:solidFill>
                          <a:effectLst/>
                        </a:rPr>
                        <a:t>Year 1 Mean (SD)</a:t>
                      </a:r>
                      <a:endParaRPr lang="en-US" sz="1200" kern="100">
                        <a:solidFill>
                          <a:schemeClr val="tx1"/>
                        </a:solidFill>
                        <a:effectLst/>
                        <a:latin typeface="Times New Roman" panose="02020603050405020304" pitchFamily="18" charset="0"/>
                        <a:ea typeface="Times New Roman" panose="02020603050405020304" pitchFamily="18" charset="0"/>
                      </a:endParaRPr>
                    </a:p>
                  </a:txBody>
                  <a:tcPr marL="68580" marR="68580" marT="9525" marB="0" anchor="ctr">
                    <a:solidFill>
                      <a:schemeClr val="bg1"/>
                    </a:solidFill>
                  </a:tcPr>
                </a:tc>
                <a:tc>
                  <a:txBody>
                    <a:bodyPr/>
                    <a:lstStyle/>
                    <a:p>
                      <a:pPr marL="0" marR="0" algn="ctr"/>
                      <a:r>
                        <a:rPr lang="en-US" sz="1200" kern="100">
                          <a:solidFill>
                            <a:schemeClr val="tx1"/>
                          </a:solidFill>
                          <a:effectLst/>
                        </a:rPr>
                        <a:t>95% CI</a:t>
                      </a:r>
                      <a:endParaRPr lang="en-US" sz="1200" kern="100">
                        <a:solidFill>
                          <a:schemeClr val="tx1"/>
                        </a:solidFill>
                        <a:effectLst/>
                        <a:latin typeface="Times New Roman" panose="02020603050405020304" pitchFamily="18" charset="0"/>
                        <a:ea typeface="Times New Roman" panose="02020603050405020304" pitchFamily="18" charset="0"/>
                      </a:endParaRPr>
                    </a:p>
                  </a:txBody>
                  <a:tcPr marL="68580" marR="68580" marT="9525" marB="0" anchor="ctr">
                    <a:solidFill>
                      <a:schemeClr val="bg1"/>
                    </a:solidFill>
                  </a:tcPr>
                </a:tc>
                <a:tc>
                  <a:txBody>
                    <a:bodyPr/>
                    <a:lstStyle/>
                    <a:p>
                      <a:pPr marL="0" marR="0" algn="ctr"/>
                      <a:r>
                        <a:rPr lang="en-US" sz="1200" kern="100">
                          <a:solidFill>
                            <a:schemeClr val="tx1"/>
                          </a:solidFill>
                          <a:effectLst/>
                        </a:rPr>
                        <a:t>CBCL Score </a:t>
                      </a:r>
                    </a:p>
                    <a:p>
                      <a:pPr marL="0" marR="0" algn="ctr"/>
                      <a:r>
                        <a:rPr lang="en-US" sz="1200" kern="100">
                          <a:solidFill>
                            <a:schemeClr val="tx1"/>
                          </a:solidFill>
                          <a:effectLst/>
                        </a:rPr>
                        <a:t>Year 2 Mean (SD)</a:t>
                      </a:r>
                      <a:endParaRPr lang="en-US" sz="1200" kern="100">
                        <a:solidFill>
                          <a:schemeClr val="tx1"/>
                        </a:solidFill>
                        <a:effectLst/>
                        <a:latin typeface="Times New Roman" panose="02020603050405020304" pitchFamily="18" charset="0"/>
                        <a:ea typeface="Times New Roman" panose="02020603050405020304" pitchFamily="18" charset="0"/>
                      </a:endParaRPr>
                    </a:p>
                  </a:txBody>
                  <a:tcPr marL="68580" marR="68580" marT="9525" marB="0" anchor="ctr">
                    <a:solidFill>
                      <a:schemeClr val="bg1"/>
                    </a:solidFill>
                  </a:tcPr>
                </a:tc>
                <a:tc>
                  <a:txBody>
                    <a:bodyPr/>
                    <a:lstStyle/>
                    <a:p>
                      <a:pPr marL="0" marR="0" algn="ctr"/>
                      <a:r>
                        <a:rPr lang="en-US" sz="1200" kern="100">
                          <a:solidFill>
                            <a:schemeClr val="tx1"/>
                          </a:solidFill>
                          <a:effectLst/>
                        </a:rPr>
                        <a:t>95% CI</a:t>
                      </a:r>
                      <a:endParaRPr lang="en-US" sz="1200" kern="100">
                        <a:solidFill>
                          <a:schemeClr val="tx1"/>
                        </a:solidFill>
                        <a:effectLst/>
                        <a:latin typeface="Times New Roman" panose="02020603050405020304" pitchFamily="18" charset="0"/>
                        <a:ea typeface="Times New Roman" panose="02020603050405020304" pitchFamily="18" charset="0"/>
                      </a:endParaRPr>
                    </a:p>
                  </a:txBody>
                  <a:tcPr marL="68580" marR="68580" marT="9525" marB="0" anchor="ctr">
                    <a:solidFill>
                      <a:schemeClr val="bg1"/>
                    </a:solidFill>
                  </a:tcPr>
                </a:tc>
                <a:tc>
                  <a:txBody>
                    <a:bodyPr/>
                    <a:lstStyle/>
                    <a:p>
                      <a:pPr marL="0" marR="0" algn="ctr"/>
                      <a:r>
                        <a:rPr lang="en-US" sz="1200" kern="100">
                          <a:solidFill>
                            <a:schemeClr val="tx1"/>
                          </a:solidFill>
                          <a:effectLst/>
                        </a:rPr>
                        <a:t>CBCL Score </a:t>
                      </a:r>
                    </a:p>
                    <a:p>
                      <a:pPr marL="0" marR="0" algn="ctr"/>
                      <a:r>
                        <a:rPr lang="en-US" sz="1200" kern="100">
                          <a:solidFill>
                            <a:schemeClr val="tx1"/>
                          </a:solidFill>
                          <a:effectLst/>
                        </a:rPr>
                        <a:t>Year 3 Mean (SD)</a:t>
                      </a:r>
                      <a:endParaRPr lang="en-US" sz="1200" kern="100">
                        <a:solidFill>
                          <a:schemeClr val="tx1"/>
                        </a:solidFill>
                        <a:effectLst/>
                        <a:latin typeface="Times New Roman" panose="02020603050405020304" pitchFamily="18" charset="0"/>
                        <a:ea typeface="Times New Roman" panose="02020603050405020304" pitchFamily="18" charset="0"/>
                      </a:endParaRPr>
                    </a:p>
                  </a:txBody>
                  <a:tcPr marL="68580" marR="68580" marT="9525" marB="0" anchor="ctr">
                    <a:solidFill>
                      <a:schemeClr val="bg1"/>
                    </a:solidFill>
                  </a:tcPr>
                </a:tc>
                <a:tc>
                  <a:txBody>
                    <a:bodyPr/>
                    <a:lstStyle/>
                    <a:p>
                      <a:pPr marL="0" marR="0" algn="ctr"/>
                      <a:r>
                        <a:rPr lang="en-US" sz="1200" kern="100">
                          <a:solidFill>
                            <a:schemeClr val="tx1"/>
                          </a:solidFill>
                          <a:effectLst/>
                        </a:rPr>
                        <a:t>95% CI</a:t>
                      </a:r>
                      <a:endParaRPr lang="en-US" sz="1200" kern="100">
                        <a:solidFill>
                          <a:schemeClr val="tx1"/>
                        </a:solidFill>
                        <a:effectLst/>
                        <a:latin typeface="Times New Roman" panose="02020603050405020304" pitchFamily="18" charset="0"/>
                        <a:ea typeface="Times New Roman" panose="02020603050405020304" pitchFamily="18" charset="0"/>
                      </a:endParaRPr>
                    </a:p>
                  </a:txBody>
                  <a:tcPr marL="68580" marR="68580" marT="9525" marB="0" anchor="ctr">
                    <a:solidFill>
                      <a:schemeClr val="bg1"/>
                    </a:solidFill>
                  </a:tcPr>
                </a:tc>
                <a:extLst>
                  <a:ext uri="{0D108BD9-81ED-4DB2-BD59-A6C34878D82A}">
                    <a16:rowId xmlns:a16="http://schemas.microsoft.com/office/drawing/2014/main" val="4161131963"/>
                  </a:ext>
                </a:extLst>
              </a:tr>
              <a:tr h="203200">
                <a:tc>
                  <a:txBody>
                    <a:bodyPr/>
                    <a:lstStyle/>
                    <a:p>
                      <a:pPr marL="0" marR="0"/>
                      <a:r>
                        <a:rPr lang="en-US" sz="1200" kern="100">
                          <a:solidFill>
                            <a:schemeClr val="tx1"/>
                          </a:solidFill>
                          <a:effectLst/>
                        </a:rPr>
                        <a:t>Below poverty line ($24k)</a:t>
                      </a:r>
                      <a:endParaRPr lang="en-US" sz="1200" kern="100">
                        <a:solidFill>
                          <a:schemeClr val="tx1"/>
                        </a:solidFill>
                        <a:effectLst/>
                        <a:latin typeface="Times New Roman" panose="02020603050405020304" pitchFamily="18" charset="0"/>
                        <a:ea typeface="Times New Roman" panose="02020603050405020304" pitchFamily="18" charset="0"/>
                      </a:endParaRPr>
                    </a:p>
                  </a:txBody>
                  <a:tcPr marL="68580" marR="68580" marT="9525" marB="0" anchor="b">
                    <a:solidFill>
                      <a:schemeClr val="bg1"/>
                    </a:solidFill>
                  </a:tcPr>
                </a:tc>
                <a:tc>
                  <a:txBody>
                    <a:bodyPr/>
                    <a:lstStyle/>
                    <a:p>
                      <a:pPr marL="0" marR="0" algn="ctr"/>
                      <a:r>
                        <a:rPr lang="en-US" sz="1200" kern="100" dirty="0">
                          <a:solidFill>
                            <a:schemeClr val="tx1"/>
                          </a:solidFill>
                          <a:effectLst/>
                        </a:rPr>
                        <a:t>54.38 (6.54)</a:t>
                      </a:r>
                      <a:endParaRPr lang="en-US" sz="120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9525" marB="0" anchor="ctr">
                    <a:solidFill>
                      <a:schemeClr val="bg1"/>
                    </a:solidFill>
                  </a:tcPr>
                </a:tc>
                <a:tc>
                  <a:txBody>
                    <a:bodyPr/>
                    <a:lstStyle/>
                    <a:p>
                      <a:pPr marL="0" marR="0" algn="ctr"/>
                      <a:r>
                        <a:rPr lang="en-US" sz="1200" b="1" kern="100" dirty="0">
                          <a:solidFill>
                            <a:schemeClr val="tx1"/>
                          </a:solidFill>
                          <a:effectLst/>
                        </a:rPr>
                        <a:t>[1.46, 2.19]</a:t>
                      </a:r>
                      <a:endParaRPr lang="en-US" sz="1200" b="1" kern="100" dirty="0">
                        <a:solidFill>
                          <a:schemeClr val="tx1"/>
                        </a:solidFill>
                        <a:effectLst/>
                        <a:latin typeface="Times New Roman" panose="02020603050405020304" pitchFamily="18" charset="0"/>
                        <a:ea typeface="Times New Roman" panose="02020603050405020304" pitchFamily="18" charset="0"/>
                      </a:endParaRPr>
                    </a:p>
                  </a:txBody>
                  <a:tcPr marL="68580" marR="68580" marT="9525" marB="0" anchor="ctr">
                    <a:solidFill>
                      <a:schemeClr val="bg1"/>
                    </a:solidFill>
                  </a:tcPr>
                </a:tc>
                <a:tc>
                  <a:txBody>
                    <a:bodyPr/>
                    <a:lstStyle/>
                    <a:p>
                      <a:pPr marL="0" marR="0" algn="ctr"/>
                      <a:r>
                        <a:rPr lang="en-US" sz="1200" kern="100">
                          <a:solidFill>
                            <a:schemeClr val="tx1"/>
                          </a:solidFill>
                          <a:effectLst/>
                        </a:rPr>
                        <a:t> 53.91 (6.27) </a:t>
                      </a:r>
                      <a:endParaRPr lang="en-US" sz="1200" kern="100">
                        <a:solidFill>
                          <a:schemeClr val="tx1"/>
                        </a:solidFill>
                        <a:effectLst/>
                        <a:latin typeface="Times New Roman" panose="02020603050405020304" pitchFamily="18" charset="0"/>
                        <a:ea typeface="Times New Roman" panose="02020603050405020304" pitchFamily="18" charset="0"/>
                      </a:endParaRPr>
                    </a:p>
                  </a:txBody>
                  <a:tcPr marL="68580" marR="68580" marT="9525" marB="0" anchor="ctr">
                    <a:solidFill>
                      <a:schemeClr val="bg1"/>
                    </a:solidFill>
                  </a:tcPr>
                </a:tc>
                <a:tc>
                  <a:txBody>
                    <a:bodyPr/>
                    <a:lstStyle/>
                    <a:p>
                      <a:pPr marL="0" marR="0" algn="ctr"/>
                      <a:r>
                        <a:rPr lang="en-US" sz="1200" b="1" kern="100" dirty="0">
                          <a:solidFill>
                            <a:schemeClr val="tx1"/>
                          </a:solidFill>
                          <a:effectLst/>
                        </a:rPr>
                        <a:t>[1.17, 1.90]</a:t>
                      </a:r>
                      <a:endParaRPr lang="en-US" sz="1200" b="1" kern="100" dirty="0">
                        <a:solidFill>
                          <a:schemeClr val="tx1"/>
                        </a:solidFill>
                        <a:effectLst/>
                        <a:latin typeface="Times New Roman" panose="02020603050405020304" pitchFamily="18" charset="0"/>
                        <a:ea typeface="Times New Roman" panose="02020603050405020304" pitchFamily="18" charset="0"/>
                      </a:endParaRPr>
                    </a:p>
                  </a:txBody>
                  <a:tcPr marL="68580" marR="68580" marT="9525" marB="0" anchor="ctr">
                    <a:solidFill>
                      <a:schemeClr val="bg1"/>
                    </a:solidFill>
                  </a:tcPr>
                </a:tc>
                <a:tc>
                  <a:txBody>
                    <a:bodyPr/>
                    <a:lstStyle/>
                    <a:p>
                      <a:pPr marL="0" marR="0" algn="ctr"/>
                      <a:r>
                        <a:rPr lang="en-US" sz="1200" kern="100">
                          <a:solidFill>
                            <a:schemeClr val="tx1"/>
                          </a:solidFill>
                          <a:effectLst/>
                        </a:rPr>
                        <a:t>53.72 (5.79)</a:t>
                      </a:r>
                      <a:endParaRPr lang="en-US" sz="1200" kern="100">
                        <a:solidFill>
                          <a:schemeClr val="tx1"/>
                        </a:solidFill>
                        <a:effectLst/>
                        <a:latin typeface="Times New Roman" panose="02020603050405020304" pitchFamily="18" charset="0"/>
                        <a:ea typeface="Times New Roman" panose="02020603050405020304" pitchFamily="18" charset="0"/>
                      </a:endParaRPr>
                    </a:p>
                  </a:txBody>
                  <a:tcPr marL="68580" marR="68580" marT="9525" marB="0" anchor="ctr">
                    <a:solidFill>
                      <a:schemeClr val="bg1"/>
                    </a:solidFill>
                  </a:tcPr>
                </a:tc>
                <a:tc>
                  <a:txBody>
                    <a:bodyPr/>
                    <a:lstStyle/>
                    <a:p>
                      <a:pPr marL="0" marR="0" algn="ctr"/>
                      <a:r>
                        <a:rPr lang="en-US" sz="1200" b="1" kern="100" dirty="0">
                          <a:solidFill>
                            <a:schemeClr val="tx1"/>
                          </a:solidFill>
                          <a:effectLst/>
                        </a:rPr>
                        <a:t>[0.64, 1.37]</a:t>
                      </a:r>
                      <a:endParaRPr lang="en-US" sz="1200" b="1" kern="100" dirty="0">
                        <a:solidFill>
                          <a:schemeClr val="tx1"/>
                        </a:solidFill>
                        <a:effectLst/>
                        <a:latin typeface="Times New Roman" panose="02020603050405020304" pitchFamily="18" charset="0"/>
                        <a:ea typeface="Times New Roman" panose="02020603050405020304" pitchFamily="18" charset="0"/>
                      </a:endParaRPr>
                    </a:p>
                  </a:txBody>
                  <a:tcPr marL="68580" marR="68580" marT="9525" marB="0" anchor="ctr">
                    <a:solidFill>
                      <a:schemeClr val="bg1"/>
                    </a:solidFill>
                  </a:tcPr>
                </a:tc>
                <a:tc>
                  <a:txBody>
                    <a:bodyPr/>
                    <a:lstStyle/>
                    <a:p>
                      <a:pPr marL="0" marR="0" algn="ctr"/>
                      <a:r>
                        <a:rPr lang="en-US" sz="1200" kern="100" dirty="0">
                          <a:solidFill>
                            <a:schemeClr val="tx1"/>
                          </a:solidFill>
                          <a:effectLst/>
                        </a:rPr>
                        <a:t> 53.73 (5.58)</a:t>
                      </a:r>
                      <a:endParaRPr lang="en-US" sz="120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9525" marB="0" anchor="ctr">
                    <a:solidFill>
                      <a:schemeClr val="bg1"/>
                    </a:solidFill>
                  </a:tcPr>
                </a:tc>
                <a:tc>
                  <a:txBody>
                    <a:bodyPr/>
                    <a:lstStyle/>
                    <a:p>
                      <a:pPr marL="0" marR="0" algn="ctr"/>
                      <a:r>
                        <a:rPr lang="en-US" sz="1200" kern="100" dirty="0">
                          <a:solidFill>
                            <a:schemeClr val="tx1"/>
                          </a:solidFill>
                          <a:effectLst/>
                        </a:rPr>
                        <a:t>[0.23, 0.99]</a:t>
                      </a:r>
                      <a:endParaRPr lang="en-US" sz="120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9525" marB="0" anchor="ctr">
                    <a:solidFill>
                      <a:schemeClr val="bg1"/>
                    </a:solidFill>
                  </a:tcPr>
                </a:tc>
                <a:extLst>
                  <a:ext uri="{0D108BD9-81ED-4DB2-BD59-A6C34878D82A}">
                    <a16:rowId xmlns:a16="http://schemas.microsoft.com/office/drawing/2014/main" val="4281452857"/>
                  </a:ext>
                </a:extLst>
              </a:tr>
              <a:tr h="203200">
                <a:tc>
                  <a:txBody>
                    <a:bodyPr/>
                    <a:lstStyle/>
                    <a:p>
                      <a:pPr marL="0" marR="0"/>
                      <a:r>
                        <a:rPr lang="en-US" sz="1200" kern="100">
                          <a:solidFill>
                            <a:schemeClr val="tx1"/>
                          </a:solidFill>
                          <a:effectLst/>
                        </a:rPr>
                        <a:t>$250,000-$49,000</a:t>
                      </a:r>
                      <a:endParaRPr lang="en-US" sz="1200" kern="100">
                        <a:solidFill>
                          <a:schemeClr val="tx1"/>
                        </a:solidFill>
                        <a:effectLst/>
                        <a:latin typeface="Times New Roman" panose="02020603050405020304" pitchFamily="18" charset="0"/>
                        <a:ea typeface="Times New Roman" panose="02020603050405020304" pitchFamily="18" charset="0"/>
                      </a:endParaRPr>
                    </a:p>
                  </a:txBody>
                  <a:tcPr marL="68580" marR="68580" marT="9525" marB="0" anchor="b">
                    <a:solidFill>
                      <a:schemeClr val="bg1"/>
                    </a:solidFill>
                  </a:tcPr>
                </a:tc>
                <a:tc>
                  <a:txBody>
                    <a:bodyPr/>
                    <a:lstStyle/>
                    <a:p>
                      <a:pPr marL="0" marR="0" algn="ctr"/>
                      <a:r>
                        <a:rPr lang="en-US" sz="1200" kern="100">
                          <a:solidFill>
                            <a:schemeClr val="tx1"/>
                          </a:solidFill>
                          <a:effectLst/>
                        </a:rPr>
                        <a:t>53.83 (6.08)</a:t>
                      </a:r>
                      <a:endParaRPr lang="en-US" sz="1200" kern="100">
                        <a:solidFill>
                          <a:schemeClr val="tx1"/>
                        </a:solidFill>
                        <a:effectLst/>
                        <a:latin typeface="Times New Roman" panose="02020603050405020304" pitchFamily="18" charset="0"/>
                        <a:ea typeface="Times New Roman" panose="02020603050405020304" pitchFamily="18" charset="0"/>
                      </a:endParaRPr>
                    </a:p>
                  </a:txBody>
                  <a:tcPr marL="68580" marR="68580" marT="9525" marB="0" anchor="ctr">
                    <a:solidFill>
                      <a:schemeClr val="bg1"/>
                    </a:solidFill>
                  </a:tcPr>
                </a:tc>
                <a:tc>
                  <a:txBody>
                    <a:bodyPr/>
                    <a:lstStyle/>
                    <a:p>
                      <a:pPr marL="0" marR="0" algn="ctr"/>
                      <a:r>
                        <a:rPr lang="en-US" sz="1200" b="1" kern="100" dirty="0">
                          <a:solidFill>
                            <a:schemeClr val="tx1"/>
                          </a:solidFill>
                          <a:effectLst/>
                        </a:rPr>
                        <a:t>[0.94, 1.63]</a:t>
                      </a:r>
                      <a:endParaRPr lang="en-US" sz="1200" b="1" kern="100" dirty="0">
                        <a:solidFill>
                          <a:schemeClr val="tx1"/>
                        </a:solidFill>
                        <a:effectLst/>
                        <a:latin typeface="Times New Roman" panose="02020603050405020304" pitchFamily="18" charset="0"/>
                        <a:ea typeface="Times New Roman" panose="02020603050405020304" pitchFamily="18" charset="0"/>
                      </a:endParaRPr>
                    </a:p>
                  </a:txBody>
                  <a:tcPr marL="68580" marR="68580" marT="9525" marB="0" anchor="ctr">
                    <a:solidFill>
                      <a:schemeClr val="bg1"/>
                    </a:solidFill>
                  </a:tcPr>
                </a:tc>
                <a:tc>
                  <a:txBody>
                    <a:bodyPr/>
                    <a:lstStyle/>
                    <a:p>
                      <a:pPr marL="0" marR="0" algn="ctr"/>
                      <a:r>
                        <a:rPr lang="en-US" sz="1200" kern="100" dirty="0">
                          <a:solidFill>
                            <a:schemeClr val="tx1"/>
                          </a:solidFill>
                          <a:effectLst/>
                        </a:rPr>
                        <a:t> 53.65 (5.88) </a:t>
                      </a:r>
                      <a:endParaRPr lang="en-US" sz="120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9525" marB="0" anchor="ctr">
                    <a:solidFill>
                      <a:schemeClr val="bg1"/>
                    </a:solidFill>
                  </a:tcPr>
                </a:tc>
                <a:tc>
                  <a:txBody>
                    <a:bodyPr/>
                    <a:lstStyle/>
                    <a:p>
                      <a:pPr marL="0" marR="0" algn="ctr"/>
                      <a:r>
                        <a:rPr lang="en-US" sz="1200" b="1" kern="100" dirty="0">
                          <a:solidFill>
                            <a:schemeClr val="tx1"/>
                          </a:solidFill>
                          <a:effectLst/>
                        </a:rPr>
                        <a:t>[0.93, 1.62]</a:t>
                      </a:r>
                      <a:endParaRPr lang="en-US" sz="1200" b="1" kern="100" dirty="0">
                        <a:solidFill>
                          <a:schemeClr val="tx1"/>
                        </a:solidFill>
                        <a:effectLst/>
                        <a:latin typeface="Times New Roman" panose="02020603050405020304" pitchFamily="18" charset="0"/>
                        <a:ea typeface="Times New Roman" panose="02020603050405020304" pitchFamily="18" charset="0"/>
                      </a:endParaRPr>
                    </a:p>
                  </a:txBody>
                  <a:tcPr marL="68580" marR="68580" marT="9525" marB="0" anchor="ctr">
                    <a:solidFill>
                      <a:schemeClr val="bg1"/>
                    </a:solidFill>
                  </a:tcPr>
                </a:tc>
                <a:tc>
                  <a:txBody>
                    <a:bodyPr/>
                    <a:lstStyle/>
                    <a:p>
                      <a:pPr marL="0" marR="0" algn="ctr"/>
                      <a:r>
                        <a:rPr lang="en-US" sz="1200" kern="100">
                          <a:solidFill>
                            <a:schemeClr val="tx1"/>
                          </a:solidFill>
                          <a:effectLst/>
                        </a:rPr>
                        <a:t> 53.56 (5.70)</a:t>
                      </a:r>
                      <a:endParaRPr lang="en-US" sz="1200" kern="100">
                        <a:solidFill>
                          <a:schemeClr val="tx1"/>
                        </a:solidFill>
                        <a:effectLst/>
                        <a:latin typeface="Times New Roman" panose="02020603050405020304" pitchFamily="18" charset="0"/>
                        <a:ea typeface="Times New Roman" panose="02020603050405020304" pitchFamily="18" charset="0"/>
                      </a:endParaRPr>
                    </a:p>
                  </a:txBody>
                  <a:tcPr marL="68580" marR="68580" marT="9525" marB="0" anchor="ctr">
                    <a:solidFill>
                      <a:schemeClr val="bg1"/>
                    </a:solidFill>
                  </a:tcPr>
                </a:tc>
                <a:tc>
                  <a:txBody>
                    <a:bodyPr/>
                    <a:lstStyle/>
                    <a:p>
                      <a:pPr marL="0" marR="0" algn="ctr"/>
                      <a:r>
                        <a:rPr lang="en-US" sz="1200" b="1" kern="100" dirty="0">
                          <a:solidFill>
                            <a:schemeClr val="tx1"/>
                          </a:solidFill>
                          <a:effectLst/>
                        </a:rPr>
                        <a:t>[0.48, 1.20]</a:t>
                      </a:r>
                      <a:endParaRPr lang="en-US" sz="1200" b="1" kern="100" dirty="0">
                        <a:solidFill>
                          <a:schemeClr val="tx1"/>
                        </a:solidFill>
                        <a:effectLst/>
                        <a:latin typeface="Times New Roman" panose="02020603050405020304" pitchFamily="18" charset="0"/>
                        <a:ea typeface="Times New Roman" panose="02020603050405020304" pitchFamily="18" charset="0"/>
                      </a:endParaRPr>
                    </a:p>
                  </a:txBody>
                  <a:tcPr marL="68580" marR="68580" marT="9525" marB="0" anchor="ctr">
                    <a:solidFill>
                      <a:schemeClr val="bg1"/>
                    </a:solidFill>
                  </a:tcPr>
                </a:tc>
                <a:tc>
                  <a:txBody>
                    <a:bodyPr/>
                    <a:lstStyle/>
                    <a:p>
                      <a:pPr marL="0" marR="0" algn="ctr"/>
                      <a:r>
                        <a:rPr lang="en-US" sz="1200" kern="100">
                          <a:solidFill>
                            <a:schemeClr val="tx1"/>
                          </a:solidFill>
                          <a:effectLst/>
                        </a:rPr>
                        <a:t>53.97 (5.76)</a:t>
                      </a:r>
                      <a:endParaRPr lang="en-US" sz="1200" kern="100">
                        <a:solidFill>
                          <a:schemeClr val="tx1"/>
                        </a:solidFill>
                        <a:effectLst/>
                        <a:latin typeface="Times New Roman" panose="02020603050405020304" pitchFamily="18" charset="0"/>
                        <a:ea typeface="Times New Roman" panose="02020603050405020304" pitchFamily="18" charset="0"/>
                      </a:endParaRPr>
                    </a:p>
                  </a:txBody>
                  <a:tcPr marL="68580" marR="68580" marT="9525" marB="0" anchor="ctr">
                    <a:solidFill>
                      <a:schemeClr val="bg1"/>
                    </a:solidFill>
                  </a:tcPr>
                </a:tc>
                <a:tc>
                  <a:txBody>
                    <a:bodyPr/>
                    <a:lstStyle/>
                    <a:p>
                      <a:pPr marL="0" marR="0" algn="ctr"/>
                      <a:r>
                        <a:rPr lang="en-US" sz="1200" b="1" kern="100" dirty="0">
                          <a:solidFill>
                            <a:schemeClr val="tx1"/>
                          </a:solidFill>
                          <a:effectLst/>
                        </a:rPr>
                        <a:t>[0.45, 1.24]</a:t>
                      </a:r>
                      <a:endParaRPr lang="en-US" sz="1200" b="1" kern="100" dirty="0">
                        <a:solidFill>
                          <a:schemeClr val="tx1"/>
                        </a:solidFill>
                        <a:effectLst/>
                        <a:latin typeface="Times New Roman" panose="02020603050405020304" pitchFamily="18" charset="0"/>
                        <a:ea typeface="Times New Roman" panose="02020603050405020304" pitchFamily="18" charset="0"/>
                      </a:endParaRPr>
                    </a:p>
                  </a:txBody>
                  <a:tcPr marL="68580" marR="68580" marT="9525" marB="0" anchor="ctr">
                    <a:solidFill>
                      <a:schemeClr val="bg1"/>
                    </a:solidFill>
                  </a:tcPr>
                </a:tc>
                <a:extLst>
                  <a:ext uri="{0D108BD9-81ED-4DB2-BD59-A6C34878D82A}">
                    <a16:rowId xmlns:a16="http://schemas.microsoft.com/office/drawing/2014/main" val="2346229162"/>
                  </a:ext>
                </a:extLst>
              </a:tr>
              <a:tr h="203200">
                <a:tc>
                  <a:txBody>
                    <a:bodyPr/>
                    <a:lstStyle/>
                    <a:p>
                      <a:pPr marL="0" marR="0"/>
                      <a:r>
                        <a:rPr lang="en-US" sz="1200" kern="100">
                          <a:solidFill>
                            <a:schemeClr val="tx1"/>
                          </a:solidFill>
                          <a:effectLst/>
                        </a:rPr>
                        <a:t>$50,000 - $100,000</a:t>
                      </a:r>
                      <a:endParaRPr lang="en-US" sz="1200" kern="100">
                        <a:solidFill>
                          <a:schemeClr val="tx1"/>
                        </a:solidFill>
                        <a:effectLst/>
                        <a:latin typeface="Times New Roman" panose="02020603050405020304" pitchFamily="18" charset="0"/>
                        <a:ea typeface="Times New Roman" panose="02020603050405020304" pitchFamily="18" charset="0"/>
                      </a:endParaRPr>
                    </a:p>
                  </a:txBody>
                  <a:tcPr marL="68580" marR="68580" marT="9525" marB="0" anchor="b">
                    <a:solidFill>
                      <a:schemeClr val="bg1"/>
                    </a:solidFill>
                  </a:tcPr>
                </a:tc>
                <a:tc>
                  <a:txBody>
                    <a:bodyPr/>
                    <a:lstStyle/>
                    <a:p>
                      <a:pPr marL="0" marR="0" algn="ctr"/>
                      <a:r>
                        <a:rPr lang="en-US" sz="1200" kern="100">
                          <a:solidFill>
                            <a:schemeClr val="tx1"/>
                          </a:solidFill>
                          <a:effectLst/>
                        </a:rPr>
                        <a:t>53.23 (5.65)</a:t>
                      </a:r>
                      <a:endParaRPr lang="en-US" sz="1200" kern="100">
                        <a:solidFill>
                          <a:schemeClr val="tx1"/>
                        </a:solidFill>
                        <a:effectLst/>
                        <a:latin typeface="Times New Roman" panose="02020603050405020304" pitchFamily="18" charset="0"/>
                        <a:ea typeface="Times New Roman" panose="02020603050405020304" pitchFamily="18" charset="0"/>
                      </a:endParaRPr>
                    </a:p>
                  </a:txBody>
                  <a:tcPr marL="68580" marR="68580" marT="9525" marB="0" anchor="ctr">
                    <a:solidFill>
                      <a:schemeClr val="bg1"/>
                    </a:solidFill>
                  </a:tcPr>
                </a:tc>
                <a:tc>
                  <a:txBody>
                    <a:bodyPr/>
                    <a:lstStyle/>
                    <a:p>
                      <a:pPr marL="0" marR="0" algn="ctr"/>
                      <a:r>
                        <a:rPr lang="en-US" sz="1200" b="1" kern="100" dirty="0">
                          <a:solidFill>
                            <a:schemeClr val="tx1"/>
                          </a:solidFill>
                          <a:effectLst/>
                        </a:rPr>
                        <a:t>[0.42, 0.03]</a:t>
                      </a:r>
                      <a:endParaRPr lang="en-US" sz="1200" b="1" kern="100" dirty="0">
                        <a:solidFill>
                          <a:schemeClr val="tx1"/>
                        </a:solidFill>
                        <a:effectLst/>
                        <a:latin typeface="Times New Roman" panose="02020603050405020304" pitchFamily="18" charset="0"/>
                        <a:ea typeface="Times New Roman" panose="02020603050405020304" pitchFamily="18" charset="0"/>
                      </a:endParaRPr>
                    </a:p>
                  </a:txBody>
                  <a:tcPr marL="68580" marR="68580" marT="9525" marB="0" anchor="ctr">
                    <a:solidFill>
                      <a:schemeClr val="bg1"/>
                    </a:solidFill>
                  </a:tcPr>
                </a:tc>
                <a:tc>
                  <a:txBody>
                    <a:bodyPr/>
                    <a:lstStyle/>
                    <a:p>
                      <a:pPr marL="0" marR="0" algn="ctr"/>
                      <a:r>
                        <a:rPr lang="en-US" sz="1200" kern="100">
                          <a:solidFill>
                            <a:schemeClr val="tx1"/>
                          </a:solidFill>
                          <a:effectLst/>
                        </a:rPr>
                        <a:t> 53.15 (5.57)</a:t>
                      </a:r>
                      <a:endParaRPr lang="en-US" sz="1200" kern="100">
                        <a:solidFill>
                          <a:schemeClr val="tx1"/>
                        </a:solidFill>
                        <a:effectLst/>
                        <a:latin typeface="Times New Roman" panose="02020603050405020304" pitchFamily="18" charset="0"/>
                        <a:ea typeface="Times New Roman" panose="02020603050405020304" pitchFamily="18" charset="0"/>
                      </a:endParaRPr>
                    </a:p>
                  </a:txBody>
                  <a:tcPr marL="68580" marR="68580" marT="9525" marB="0" anchor="ctr">
                    <a:solidFill>
                      <a:schemeClr val="bg1"/>
                    </a:solidFill>
                  </a:tcPr>
                </a:tc>
                <a:tc>
                  <a:txBody>
                    <a:bodyPr/>
                    <a:lstStyle/>
                    <a:p>
                      <a:pPr marL="0" marR="0" algn="ctr"/>
                      <a:r>
                        <a:rPr lang="en-US" sz="1200" b="1" kern="100" dirty="0">
                          <a:solidFill>
                            <a:schemeClr val="tx1"/>
                          </a:solidFill>
                          <a:effectLst/>
                        </a:rPr>
                        <a:t>[0.53, 1.03]</a:t>
                      </a:r>
                      <a:endParaRPr lang="en-US" sz="1200" b="1" kern="100" dirty="0">
                        <a:solidFill>
                          <a:schemeClr val="tx1"/>
                        </a:solidFill>
                        <a:effectLst/>
                        <a:latin typeface="Times New Roman" panose="02020603050405020304" pitchFamily="18" charset="0"/>
                        <a:ea typeface="Times New Roman" panose="02020603050405020304" pitchFamily="18" charset="0"/>
                      </a:endParaRPr>
                    </a:p>
                  </a:txBody>
                  <a:tcPr marL="68580" marR="68580" marT="9525" marB="0" anchor="ctr">
                    <a:solidFill>
                      <a:schemeClr val="bg1"/>
                    </a:solidFill>
                  </a:tcPr>
                </a:tc>
                <a:tc>
                  <a:txBody>
                    <a:bodyPr/>
                    <a:lstStyle/>
                    <a:p>
                      <a:pPr marL="0" marR="0" algn="ctr"/>
                      <a:r>
                        <a:rPr lang="en-US" sz="1200" kern="100" dirty="0">
                          <a:solidFill>
                            <a:schemeClr val="tx1"/>
                          </a:solidFill>
                          <a:effectLst/>
                        </a:rPr>
                        <a:t>53.25 (5.50)</a:t>
                      </a:r>
                      <a:endParaRPr lang="en-US" sz="120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9525" marB="0" anchor="ctr">
                    <a:solidFill>
                      <a:schemeClr val="bg1"/>
                    </a:solidFill>
                  </a:tcPr>
                </a:tc>
                <a:tc>
                  <a:txBody>
                    <a:bodyPr/>
                    <a:lstStyle/>
                    <a:p>
                      <a:pPr marL="0" marR="0" algn="ctr"/>
                      <a:r>
                        <a:rPr lang="en-US" sz="1200" b="1" kern="100" dirty="0">
                          <a:solidFill>
                            <a:schemeClr val="tx1"/>
                          </a:solidFill>
                          <a:effectLst/>
                        </a:rPr>
                        <a:t>[0.28, 0.79]</a:t>
                      </a:r>
                      <a:endParaRPr lang="en-US" sz="1200" b="1" kern="100" dirty="0">
                        <a:solidFill>
                          <a:schemeClr val="tx1"/>
                        </a:solidFill>
                        <a:effectLst/>
                        <a:latin typeface="Times New Roman" panose="02020603050405020304" pitchFamily="18" charset="0"/>
                        <a:ea typeface="Times New Roman" panose="02020603050405020304" pitchFamily="18" charset="0"/>
                      </a:endParaRPr>
                    </a:p>
                  </a:txBody>
                  <a:tcPr marL="68580" marR="68580" marT="9525" marB="0" anchor="ctr">
                    <a:solidFill>
                      <a:schemeClr val="bg1"/>
                    </a:solidFill>
                  </a:tcPr>
                </a:tc>
                <a:tc>
                  <a:txBody>
                    <a:bodyPr/>
                    <a:lstStyle/>
                    <a:p>
                      <a:pPr marL="0" marR="0" algn="ctr"/>
                      <a:r>
                        <a:rPr lang="en-US" sz="1200" kern="100">
                          <a:solidFill>
                            <a:schemeClr val="tx1"/>
                          </a:solidFill>
                          <a:effectLst/>
                        </a:rPr>
                        <a:t>53.63 (5.61)</a:t>
                      </a:r>
                      <a:endParaRPr lang="en-US" sz="1200" kern="100">
                        <a:solidFill>
                          <a:schemeClr val="tx1"/>
                        </a:solidFill>
                        <a:effectLst/>
                        <a:latin typeface="Times New Roman" panose="02020603050405020304" pitchFamily="18" charset="0"/>
                        <a:ea typeface="Times New Roman" panose="02020603050405020304" pitchFamily="18" charset="0"/>
                      </a:endParaRPr>
                    </a:p>
                  </a:txBody>
                  <a:tcPr marL="68580" marR="68580" marT="9525" marB="0" anchor="ctr">
                    <a:solidFill>
                      <a:schemeClr val="bg1"/>
                    </a:solidFill>
                  </a:tcPr>
                </a:tc>
                <a:tc>
                  <a:txBody>
                    <a:bodyPr/>
                    <a:lstStyle/>
                    <a:p>
                      <a:pPr marL="0" marR="0" algn="ctr"/>
                      <a:r>
                        <a:rPr lang="en-US" sz="1200" b="1" kern="100" dirty="0">
                          <a:solidFill>
                            <a:schemeClr val="tx1"/>
                          </a:solidFill>
                          <a:effectLst/>
                        </a:rPr>
                        <a:t>[0.24, 0.79]</a:t>
                      </a:r>
                      <a:endParaRPr lang="en-US" sz="1200" b="1" kern="100" dirty="0">
                        <a:solidFill>
                          <a:schemeClr val="tx1"/>
                        </a:solidFill>
                        <a:effectLst/>
                        <a:latin typeface="Times New Roman" panose="02020603050405020304" pitchFamily="18" charset="0"/>
                        <a:ea typeface="Times New Roman" panose="02020603050405020304" pitchFamily="18" charset="0"/>
                      </a:endParaRPr>
                    </a:p>
                  </a:txBody>
                  <a:tcPr marL="68580" marR="68580" marT="9525" marB="0" anchor="ctr">
                    <a:solidFill>
                      <a:schemeClr val="bg1"/>
                    </a:solidFill>
                  </a:tcPr>
                </a:tc>
                <a:extLst>
                  <a:ext uri="{0D108BD9-81ED-4DB2-BD59-A6C34878D82A}">
                    <a16:rowId xmlns:a16="http://schemas.microsoft.com/office/drawing/2014/main" val="1517856937"/>
                  </a:ext>
                </a:extLst>
              </a:tr>
              <a:tr h="203200">
                <a:tc>
                  <a:txBody>
                    <a:bodyPr/>
                    <a:lstStyle/>
                    <a:p>
                      <a:pPr marL="0" marR="0"/>
                      <a:r>
                        <a:rPr lang="en-US" sz="1200" kern="100">
                          <a:solidFill>
                            <a:schemeClr val="tx1"/>
                          </a:solidFill>
                          <a:effectLst/>
                        </a:rPr>
                        <a:t> &gt;$100,000</a:t>
                      </a:r>
                      <a:endParaRPr lang="en-US" sz="1200" kern="100">
                        <a:solidFill>
                          <a:schemeClr val="tx1"/>
                        </a:solidFill>
                        <a:effectLst/>
                        <a:latin typeface="Times New Roman" panose="02020603050405020304" pitchFamily="18" charset="0"/>
                        <a:ea typeface="Times New Roman" panose="02020603050405020304" pitchFamily="18" charset="0"/>
                      </a:endParaRPr>
                    </a:p>
                  </a:txBody>
                  <a:tcPr marL="68580" marR="68580" marT="9525" marB="0" anchor="b">
                    <a:solidFill>
                      <a:schemeClr val="bg1"/>
                    </a:solidFill>
                  </a:tcPr>
                </a:tc>
                <a:tc>
                  <a:txBody>
                    <a:bodyPr/>
                    <a:lstStyle/>
                    <a:p>
                      <a:pPr marL="0" marR="0" algn="ctr"/>
                      <a:r>
                        <a:rPr lang="en-US" sz="1200" kern="100">
                          <a:solidFill>
                            <a:schemeClr val="tx1"/>
                          </a:solidFill>
                          <a:effectLst/>
                        </a:rPr>
                        <a:t>52.55 (4.93)</a:t>
                      </a:r>
                      <a:endParaRPr lang="en-US" sz="1200" kern="100">
                        <a:solidFill>
                          <a:schemeClr val="tx1"/>
                        </a:solidFill>
                        <a:effectLst/>
                        <a:latin typeface="Times New Roman" panose="02020603050405020304" pitchFamily="18" charset="0"/>
                        <a:ea typeface="Times New Roman" panose="02020603050405020304" pitchFamily="18" charset="0"/>
                      </a:endParaRPr>
                    </a:p>
                  </a:txBody>
                  <a:tcPr marL="68580" marR="68580" marT="9525" marB="0" anchor="ctr">
                    <a:solidFill>
                      <a:schemeClr val="bg1"/>
                    </a:solidFill>
                  </a:tcPr>
                </a:tc>
                <a:tc>
                  <a:txBody>
                    <a:bodyPr/>
                    <a:lstStyle/>
                    <a:p>
                      <a:pPr marL="0" marR="0" algn="ctr"/>
                      <a:r>
                        <a:rPr lang="en-US" sz="1200" kern="100">
                          <a:solidFill>
                            <a:schemeClr val="tx1"/>
                          </a:solidFill>
                          <a:effectLst/>
                        </a:rPr>
                        <a:t>ref</a:t>
                      </a:r>
                      <a:endParaRPr lang="en-US" sz="1200" kern="100">
                        <a:solidFill>
                          <a:schemeClr val="tx1"/>
                        </a:solidFill>
                        <a:effectLst/>
                        <a:latin typeface="Times New Roman" panose="02020603050405020304" pitchFamily="18" charset="0"/>
                        <a:ea typeface="Times New Roman" panose="02020603050405020304" pitchFamily="18" charset="0"/>
                      </a:endParaRPr>
                    </a:p>
                  </a:txBody>
                  <a:tcPr marL="68580" marR="68580" marT="9525" marB="0" anchor="ctr">
                    <a:solidFill>
                      <a:schemeClr val="bg1"/>
                    </a:solidFill>
                  </a:tcPr>
                </a:tc>
                <a:tc>
                  <a:txBody>
                    <a:bodyPr/>
                    <a:lstStyle/>
                    <a:p>
                      <a:pPr marL="0" marR="0" algn="ctr"/>
                      <a:r>
                        <a:rPr lang="en-US" sz="1200" kern="100">
                          <a:solidFill>
                            <a:schemeClr val="tx1"/>
                          </a:solidFill>
                          <a:effectLst/>
                        </a:rPr>
                        <a:t>52.37 (4.69)</a:t>
                      </a:r>
                      <a:endParaRPr lang="en-US" sz="1200" kern="100">
                        <a:solidFill>
                          <a:schemeClr val="tx1"/>
                        </a:solidFill>
                        <a:effectLst/>
                        <a:latin typeface="Times New Roman" panose="02020603050405020304" pitchFamily="18" charset="0"/>
                        <a:ea typeface="Times New Roman" panose="02020603050405020304" pitchFamily="18" charset="0"/>
                      </a:endParaRPr>
                    </a:p>
                  </a:txBody>
                  <a:tcPr marL="68580" marR="68580" marT="9525" marB="0" anchor="ctr">
                    <a:solidFill>
                      <a:schemeClr val="bg1"/>
                    </a:solidFill>
                  </a:tcPr>
                </a:tc>
                <a:tc>
                  <a:txBody>
                    <a:bodyPr/>
                    <a:lstStyle/>
                    <a:p>
                      <a:pPr marL="0" marR="0" algn="ctr"/>
                      <a:r>
                        <a:rPr lang="en-US" sz="1200" kern="100">
                          <a:solidFill>
                            <a:schemeClr val="tx1"/>
                          </a:solidFill>
                          <a:effectLst/>
                        </a:rPr>
                        <a:t>ref</a:t>
                      </a:r>
                      <a:endParaRPr lang="en-US" sz="1200" kern="100">
                        <a:solidFill>
                          <a:schemeClr val="tx1"/>
                        </a:solidFill>
                        <a:effectLst/>
                        <a:latin typeface="Times New Roman" panose="02020603050405020304" pitchFamily="18" charset="0"/>
                        <a:ea typeface="Times New Roman" panose="02020603050405020304" pitchFamily="18" charset="0"/>
                      </a:endParaRPr>
                    </a:p>
                  </a:txBody>
                  <a:tcPr marL="68580" marR="68580" marT="9525" marB="0" anchor="ctr">
                    <a:solidFill>
                      <a:schemeClr val="bg1"/>
                    </a:solidFill>
                  </a:tcPr>
                </a:tc>
                <a:tc>
                  <a:txBody>
                    <a:bodyPr/>
                    <a:lstStyle/>
                    <a:p>
                      <a:pPr marL="0" marR="0" algn="ctr"/>
                      <a:r>
                        <a:rPr lang="en-US" sz="1200" kern="100" dirty="0">
                          <a:solidFill>
                            <a:schemeClr val="tx1"/>
                          </a:solidFill>
                          <a:effectLst/>
                        </a:rPr>
                        <a:t>52.72 (4.90)</a:t>
                      </a:r>
                      <a:endParaRPr lang="en-US" sz="120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9525" marB="0" anchor="ctr">
                    <a:solidFill>
                      <a:schemeClr val="bg1"/>
                    </a:solidFill>
                  </a:tcPr>
                </a:tc>
                <a:tc>
                  <a:txBody>
                    <a:bodyPr/>
                    <a:lstStyle/>
                    <a:p>
                      <a:pPr marL="0" marR="0" algn="ctr"/>
                      <a:r>
                        <a:rPr lang="en-US" sz="1200" kern="100" dirty="0">
                          <a:solidFill>
                            <a:schemeClr val="tx1"/>
                          </a:solidFill>
                          <a:effectLst/>
                        </a:rPr>
                        <a:t>ref</a:t>
                      </a:r>
                      <a:endParaRPr lang="en-US" sz="120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9525" marB="0" anchor="ctr">
                    <a:solidFill>
                      <a:schemeClr val="bg1"/>
                    </a:solidFill>
                  </a:tcPr>
                </a:tc>
                <a:tc>
                  <a:txBody>
                    <a:bodyPr/>
                    <a:lstStyle/>
                    <a:p>
                      <a:pPr marL="0" marR="0" algn="ctr"/>
                      <a:r>
                        <a:rPr lang="en-US" sz="1200" kern="100" dirty="0">
                          <a:solidFill>
                            <a:schemeClr val="tx1"/>
                          </a:solidFill>
                          <a:effectLst/>
                        </a:rPr>
                        <a:t> 53.12 (5.20)</a:t>
                      </a:r>
                      <a:endParaRPr lang="en-US" sz="120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9525" marB="0" anchor="ctr">
                    <a:solidFill>
                      <a:schemeClr val="bg1"/>
                    </a:solidFill>
                  </a:tcPr>
                </a:tc>
                <a:tc>
                  <a:txBody>
                    <a:bodyPr/>
                    <a:lstStyle/>
                    <a:p>
                      <a:pPr marL="0" marR="0" algn="ctr"/>
                      <a:r>
                        <a:rPr lang="en-US" sz="1200" kern="100" dirty="0">
                          <a:solidFill>
                            <a:schemeClr val="tx1"/>
                          </a:solidFill>
                          <a:effectLst/>
                        </a:rPr>
                        <a:t>ref</a:t>
                      </a:r>
                      <a:endParaRPr lang="en-US" sz="120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9525" marB="0" anchor="ctr">
                    <a:solidFill>
                      <a:schemeClr val="bg1"/>
                    </a:solidFill>
                  </a:tcPr>
                </a:tc>
                <a:extLst>
                  <a:ext uri="{0D108BD9-81ED-4DB2-BD59-A6C34878D82A}">
                    <a16:rowId xmlns:a16="http://schemas.microsoft.com/office/drawing/2014/main" val="2317998299"/>
                  </a:ext>
                </a:extLst>
              </a:tr>
            </a:tbl>
          </a:graphicData>
        </a:graphic>
      </p:graphicFrame>
    </p:spTree>
    <p:extLst>
      <p:ext uri="{BB962C8B-B14F-4D97-AF65-F5344CB8AC3E}">
        <p14:creationId xmlns:p14="http://schemas.microsoft.com/office/powerpoint/2010/main" val="150069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1DA5EEA-B560-16D9-ACAE-03AF74E0C565}"/>
              </a:ext>
            </a:extLst>
          </p:cNvPr>
          <p:cNvSpPr>
            <a:spLocks noGrp="1"/>
          </p:cNvSpPr>
          <p:nvPr>
            <p:ph type="title"/>
          </p:nvPr>
        </p:nvSpPr>
        <p:spPr>
          <a:xfrm>
            <a:off x="492369" y="605896"/>
            <a:ext cx="3642309" cy="5646208"/>
          </a:xfrm>
        </p:spPr>
        <p:txBody>
          <a:bodyPr anchor="ctr">
            <a:normAutofit/>
          </a:bodyPr>
          <a:lstStyle/>
          <a:p>
            <a:r>
              <a:rPr lang="en-US">
                <a:solidFill>
                  <a:srgbClr val="FFFFFF"/>
                </a:solidFill>
              </a:rPr>
              <a:t>Summary of Results</a:t>
            </a:r>
          </a:p>
        </p:txBody>
      </p:sp>
      <p:sp>
        <p:nvSpPr>
          <p:cNvPr id="3" name="Content Placeholder 2">
            <a:extLst>
              <a:ext uri="{FF2B5EF4-FFF2-40B4-BE49-F238E27FC236}">
                <a16:creationId xmlns:a16="http://schemas.microsoft.com/office/drawing/2014/main" id="{B8824A4E-F81E-7082-CE4B-9501E2C4F54F}"/>
              </a:ext>
            </a:extLst>
          </p:cNvPr>
          <p:cNvSpPr>
            <a:spLocks noGrp="1"/>
          </p:cNvSpPr>
          <p:nvPr>
            <p:ph idx="1"/>
          </p:nvPr>
        </p:nvSpPr>
        <p:spPr>
          <a:xfrm>
            <a:off x="5231958" y="605896"/>
            <a:ext cx="5923722" cy="5646208"/>
          </a:xfrm>
        </p:spPr>
        <p:txBody>
          <a:bodyPr anchor="ctr">
            <a:normAutofit/>
          </a:bodyPr>
          <a:lstStyle/>
          <a:p>
            <a:pPr>
              <a:lnSpc>
                <a:spcPct val="110000"/>
              </a:lnSpc>
            </a:pPr>
            <a:r>
              <a:rPr lang="en-US" sz="1600" b="1" dirty="0"/>
              <a:t>Sex</a:t>
            </a:r>
            <a:endParaRPr lang="en-US" sz="1500" dirty="0"/>
          </a:p>
          <a:p>
            <a:pPr>
              <a:lnSpc>
                <a:spcPct val="110000"/>
              </a:lnSpc>
              <a:buFont typeface="Arial" panose="020B0604020202020204" pitchFamily="34" charset="0"/>
              <a:buChar char="•"/>
            </a:pPr>
            <a:r>
              <a:rPr lang="en-US" sz="1500" dirty="0"/>
              <a:t>Females less likely to receive stimulant medications than males</a:t>
            </a:r>
          </a:p>
          <a:p>
            <a:pPr>
              <a:lnSpc>
                <a:spcPct val="110000"/>
              </a:lnSpc>
              <a:buFont typeface="Arial" panose="020B0604020202020204" pitchFamily="34" charset="0"/>
              <a:buChar char="•"/>
            </a:pPr>
            <a:r>
              <a:rPr lang="en-US" sz="1500" dirty="0"/>
              <a:t>Lower CBCL scores in females initially, but similar scores at later waves</a:t>
            </a:r>
          </a:p>
          <a:p>
            <a:pPr>
              <a:lnSpc>
                <a:spcPct val="110000"/>
              </a:lnSpc>
            </a:pPr>
            <a:r>
              <a:rPr lang="en-US" sz="1600" b="1" dirty="0"/>
              <a:t>Income</a:t>
            </a:r>
            <a:endParaRPr lang="en-US" sz="1500" dirty="0"/>
          </a:p>
          <a:p>
            <a:pPr>
              <a:lnSpc>
                <a:spcPct val="110000"/>
              </a:lnSpc>
              <a:buFont typeface="Arial" panose="020B0604020202020204" pitchFamily="34" charset="0"/>
              <a:buChar char="•"/>
            </a:pPr>
            <a:r>
              <a:rPr lang="en-US" sz="1500" dirty="0"/>
              <a:t>Children from families with income &lt;$100k more likely to have elevated CBCL scores and to discontinue stimulants</a:t>
            </a:r>
          </a:p>
          <a:p>
            <a:pPr>
              <a:lnSpc>
                <a:spcPct val="110000"/>
              </a:lnSpc>
            </a:pPr>
            <a:r>
              <a:rPr lang="en-US" sz="1600" b="1" dirty="0"/>
              <a:t>Race</a:t>
            </a:r>
            <a:endParaRPr lang="en-US" sz="1500" dirty="0"/>
          </a:p>
          <a:p>
            <a:pPr>
              <a:lnSpc>
                <a:spcPct val="110000"/>
              </a:lnSpc>
              <a:buFont typeface="Arial" panose="020B0604020202020204" pitchFamily="34" charset="0"/>
              <a:buChar char="•"/>
            </a:pPr>
            <a:r>
              <a:rPr lang="en-US" sz="1500" dirty="0"/>
              <a:t>Black/African American children more likely to discontinue stimulants, but association not significant after adjustment</a:t>
            </a:r>
          </a:p>
          <a:p>
            <a:pPr>
              <a:lnSpc>
                <a:spcPct val="110000"/>
              </a:lnSpc>
            </a:pPr>
            <a:r>
              <a:rPr lang="en-US" sz="1600" b="1" dirty="0"/>
              <a:t>Ethnicity</a:t>
            </a:r>
            <a:endParaRPr lang="en-US" sz="1500" dirty="0"/>
          </a:p>
          <a:p>
            <a:pPr>
              <a:lnSpc>
                <a:spcPct val="110000"/>
              </a:lnSpc>
              <a:buFont typeface="Arial" panose="020B0604020202020204" pitchFamily="34" charset="0"/>
              <a:buChar char="•"/>
            </a:pPr>
            <a:r>
              <a:rPr lang="en-US" sz="1500" dirty="0"/>
              <a:t>Hispanic children had similar mean ADHD CBCL t-scores as non-Hispanic children but were less likely to be treated with stimulants</a:t>
            </a:r>
          </a:p>
          <a:p>
            <a:pPr>
              <a:lnSpc>
                <a:spcPct val="110000"/>
              </a:lnSpc>
            </a:pPr>
            <a:endParaRPr lang="en-US" sz="1500" dirty="0"/>
          </a:p>
        </p:txBody>
      </p:sp>
    </p:spTree>
    <p:extLst>
      <p:ext uri="{BB962C8B-B14F-4D97-AF65-F5344CB8AC3E}">
        <p14:creationId xmlns:p14="http://schemas.microsoft.com/office/powerpoint/2010/main" val="1014042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C38B5-AB87-DDC2-1546-BB60D119CEA7}"/>
              </a:ext>
            </a:extLst>
          </p:cNvPr>
          <p:cNvSpPr>
            <a:spLocks noGrp="1"/>
          </p:cNvSpPr>
          <p:nvPr>
            <p:ph type="title"/>
          </p:nvPr>
        </p:nvSpPr>
        <p:spPr/>
        <p:txBody>
          <a:bodyPr/>
          <a:lstStyle/>
          <a:p>
            <a:r>
              <a:rPr lang="en-US" dirty="0">
                <a:solidFill>
                  <a:schemeClr val="tx1"/>
                </a:solidFill>
              </a:rPr>
              <a:t>Discussion</a:t>
            </a:r>
          </a:p>
        </p:txBody>
      </p:sp>
      <p:sp>
        <p:nvSpPr>
          <p:cNvPr id="3" name="Content Placeholder 2">
            <a:extLst>
              <a:ext uri="{FF2B5EF4-FFF2-40B4-BE49-F238E27FC236}">
                <a16:creationId xmlns:a16="http://schemas.microsoft.com/office/drawing/2014/main" id="{A97915FF-15DA-E878-338F-214809D4C1B4}"/>
              </a:ext>
            </a:extLst>
          </p:cNvPr>
          <p:cNvSpPr>
            <a:spLocks noGrp="1"/>
          </p:cNvSpPr>
          <p:nvPr>
            <p:ph idx="1"/>
          </p:nvPr>
        </p:nvSpPr>
        <p:spPr/>
        <p:txBody>
          <a:bodyPr>
            <a:normAutofit fontScale="85000" lnSpcReduction="20000"/>
          </a:bodyPr>
          <a:lstStyle/>
          <a:p>
            <a:pPr>
              <a:buFont typeface="Arial" panose="020B0604020202020204" pitchFamily="34" charset="0"/>
              <a:buChar char="•"/>
            </a:pPr>
            <a:r>
              <a:rPr lang="en-US" b="1" dirty="0">
                <a:solidFill>
                  <a:schemeClr val="tx1"/>
                </a:solidFill>
              </a:rPr>
              <a:t>Parental Influence on Adherence</a:t>
            </a:r>
            <a:endParaRPr lang="en-US" dirty="0">
              <a:solidFill>
                <a:schemeClr val="tx1"/>
              </a:solidFill>
            </a:endParaRPr>
          </a:p>
          <a:p>
            <a:pPr lvl="1">
              <a:buFont typeface="Arial" panose="020B0604020202020204" pitchFamily="34" charset="0"/>
              <a:buChar char="•"/>
            </a:pPr>
            <a:r>
              <a:rPr lang="en-US" dirty="0">
                <a:solidFill>
                  <a:schemeClr val="tx1"/>
                </a:solidFill>
              </a:rPr>
              <a:t>Medication adherence often reflects parental treatment preferences</a:t>
            </a:r>
          </a:p>
          <a:p>
            <a:pPr lvl="1">
              <a:buFont typeface="Arial" panose="020B0604020202020204" pitchFamily="34" charset="0"/>
              <a:buChar char="•"/>
            </a:pPr>
            <a:r>
              <a:rPr lang="en-US" dirty="0">
                <a:solidFill>
                  <a:schemeClr val="tx1"/>
                </a:solidFill>
              </a:rPr>
              <a:t>Parents from </a:t>
            </a:r>
            <a:r>
              <a:rPr lang="en-US" b="1" dirty="0">
                <a:solidFill>
                  <a:schemeClr val="tx1"/>
                </a:solidFill>
              </a:rPr>
              <a:t>underrepresented racial and ethnic groups </a:t>
            </a:r>
            <a:r>
              <a:rPr lang="en-US" dirty="0">
                <a:solidFill>
                  <a:schemeClr val="tx1"/>
                </a:solidFill>
              </a:rPr>
              <a:t>may weigh risks differently, considering safety and effectiveness</a:t>
            </a:r>
          </a:p>
          <a:p>
            <a:pPr>
              <a:buFont typeface="Arial" panose="020B0604020202020204" pitchFamily="34" charset="0"/>
              <a:buChar char="•"/>
            </a:pPr>
            <a:r>
              <a:rPr lang="en-US" b="1" dirty="0">
                <a:solidFill>
                  <a:schemeClr val="tx1"/>
                </a:solidFill>
              </a:rPr>
              <a:t>Prior Research</a:t>
            </a:r>
            <a:endParaRPr lang="en-US" dirty="0">
              <a:solidFill>
                <a:schemeClr val="tx1"/>
              </a:solidFill>
            </a:endParaRPr>
          </a:p>
          <a:p>
            <a:pPr lvl="1">
              <a:buFont typeface="Arial" panose="020B0604020202020204" pitchFamily="34" charset="0"/>
              <a:buChar char="•"/>
            </a:pPr>
            <a:r>
              <a:rPr lang="en-US" dirty="0">
                <a:solidFill>
                  <a:schemeClr val="tx1"/>
                </a:solidFill>
              </a:rPr>
              <a:t>Parents from underrepresented racial and ethnic groups report concerns about medication effects, including potential for substance use disorder</a:t>
            </a:r>
          </a:p>
          <a:p>
            <a:pPr lvl="1">
              <a:buFont typeface="Arial" panose="020B0604020202020204" pitchFamily="34" charset="0"/>
              <a:buChar char="•"/>
            </a:pPr>
            <a:r>
              <a:rPr lang="en-US" b="1" dirty="0">
                <a:solidFill>
                  <a:schemeClr val="tx1"/>
                </a:solidFill>
              </a:rPr>
              <a:t>Structural Racism</a:t>
            </a:r>
            <a:r>
              <a:rPr lang="en-US" dirty="0">
                <a:solidFill>
                  <a:schemeClr val="tx1"/>
                </a:solidFill>
              </a:rPr>
              <a:t>: Black families report mistrust in ADHD treatment, viewing it as social control</a:t>
            </a:r>
          </a:p>
          <a:p>
            <a:pPr lvl="1">
              <a:buFont typeface="Arial" panose="020B0604020202020204" pitchFamily="34" charset="0"/>
              <a:buChar char="•"/>
            </a:pPr>
            <a:r>
              <a:rPr lang="en-US" dirty="0">
                <a:solidFill>
                  <a:schemeClr val="tx1"/>
                </a:solidFill>
              </a:rPr>
              <a:t>Varied attitudes toward ADHD medication exist across socioeconomic groups</a:t>
            </a:r>
          </a:p>
          <a:p>
            <a:pPr>
              <a:buFont typeface="Arial" panose="020B0604020202020204" pitchFamily="34" charset="0"/>
              <a:buChar char="•"/>
            </a:pPr>
            <a:r>
              <a:rPr lang="en-US" b="1" dirty="0">
                <a:solidFill>
                  <a:schemeClr val="tx1"/>
                </a:solidFill>
              </a:rPr>
              <a:t>Clinical Implications</a:t>
            </a:r>
            <a:endParaRPr lang="en-US" dirty="0">
              <a:solidFill>
                <a:schemeClr val="tx1"/>
              </a:solidFill>
            </a:endParaRPr>
          </a:p>
          <a:p>
            <a:pPr lvl="1">
              <a:buFont typeface="Arial" panose="020B0604020202020204" pitchFamily="34" charset="0"/>
              <a:buChar char="•"/>
            </a:pPr>
            <a:r>
              <a:rPr lang="en-US" dirty="0">
                <a:solidFill>
                  <a:schemeClr val="tx1"/>
                </a:solidFill>
              </a:rPr>
              <a:t>Clinicians should address culturally based disparities by acknowledging implicit bias and promoting shared decision-making</a:t>
            </a:r>
          </a:p>
          <a:p>
            <a:endParaRPr lang="en-US" dirty="0">
              <a:solidFill>
                <a:schemeClr val="tx1"/>
              </a:solidFill>
            </a:endParaRPr>
          </a:p>
        </p:txBody>
      </p:sp>
      <p:sp>
        <p:nvSpPr>
          <p:cNvPr id="4" name="TextBox 3">
            <a:extLst>
              <a:ext uri="{FF2B5EF4-FFF2-40B4-BE49-F238E27FC236}">
                <a16:creationId xmlns:a16="http://schemas.microsoft.com/office/drawing/2014/main" id="{0E005945-62FE-FDAA-373A-56F245F977B9}"/>
              </a:ext>
            </a:extLst>
          </p:cNvPr>
          <p:cNvSpPr txBox="1"/>
          <p:nvPr/>
        </p:nvSpPr>
        <p:spPr>
          <a:xfrm>
            <a:off x="4324865" y="6054811"/>
            <a:ext cx="7673547" cy="276999"/>
          </a:xfrm>
          <a:prstGeom prst="rect">
            <a:avLst/>
          </a:prstGeom>
          <a:noFill/>
        </p:spPr>
        <p:txBody>
          <a:bodyPr wrap="square" rtlCol="0">
            <a:spAutoFit/>
          </a:bodyPr>
          <a:lstStyle/>
          <a:p>
            <a:r>
              <a:rPr lang="en-US" sz="1200" kern="0" dirty="0">
                <a:effectLst/>
                <a:ea typeface="Times New Roman" panose="02020603050405020304" pitchFamily="18" charset="0"/>
              </a:rPr>
              <a:t>Arcia et al., 2004; </a:t>
            </a:r>
            <a:r>
              <a:rPr lang="en-US" sz="1200" kern="0" dirty="0" err="1">
                <a:effectLst/>
                <a:ea typeface="Times New Roman" panose="02020603050405020304" pitchFamily="18" charset="0"/>
              </a:rPr>
              <a:t>Dosreis</a:t>
            </a:r>
            <a:r>
              <a:rPr lang="en-US" sz="1200" kern="0" dirty="0">
                <a:effectLst/>
                <a:ea typeface="Times New Roman" panose="02020603050405020304" pitchFamily="18" charset="0"/>
              </a:rPr>
              <a:t> et al., 2003; </a:t>
            </a:r>
            <a:r>
              <a:rPr lang="en-US" sz="1200" kern="0" dirty="0" err="1">
                <a:effectLst/>
                <a:ea typeface="Times New Roman" panose="02020603050405020304" pitchFamily="18" charset="0"/>
              </a:rPr>
              <a:t>Glasofer</a:t>
            </a:r>
            <a:r>
              <a:rPr lang="en-US" sz="1200" kern="0" dirty="0">
                <a:effectLst/>
                <a:ea typeface="Times New Roman" panose="02020603050405020304" pitchFamily="18" charset="0"/>
              </a:rPr>
              <a:t> et al., 2021; </a:t>
            </a:r>
            <a:r>
              <a:rPr lang="en-US" sz="1200" b="0" i="0" dirty="0">
                <a:solidFill>
                  <a:srgbClr val="333333"/>
                </a:solidFill>
                <a:effectLst/>
              </a:rPr>
              <a:t>Olaniyan  et al, 2007; </a:t>
            </a:r>
            <a:r>
              <a:rPr lang="en-US" sz="1200" dirty="0">
                <a:effectLst/>
                <a:ea typeface="Times New Roman" panose="02020603050405020304" pitchFamily="18" charset="0"/>
              </a:rPr>
              <a:t>Simoni &amp; </a:t>
            </a:r>
            <a:r>
              <a:rPr lang="en-US" sz="1200" dirty="0" err="1">
                <a:effectLst/>
                <a:ea typeface="Times New Roman" panose="02020603050405020304" pitchFamily="18" charset="0"/>
              </a:rPr>
              <a:t>Drentea</a:t>
            </a:r>
            <a:r>
              <a:rPr lang="en-US" sz="1200" dirty="0">
                <a:effectLst/>
                <a:ea typeface="Times New Roman" panose="02020603050405020304" pitchFamily="18" charset="0"/>
              </a:rPr>
              <a:t>, 2016</a:t>
            </a:r>
            <a:r>
              <a:rPr lang="en-US" sz="1200" dirty="0">
                <a:effectLst/>
              </a:rPr>
              <a:t> </a:t>
            </a:r>
            <a:endParaRPr lang="en-US" sz="1200" dirty="0"/>
          </a:p>
        </p:txBody>
      </p:sp>
    </p:spTree>
    <p:extLst>
      <p:ext uri="{BB962C8B-B14F-4D97-AF65-F5344CB8AC3E}">
        <p14:creationId xmlns:p14="http://schemas.microsoft.com/office/powerpoint/2010/main" val="2983462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024F6-59EF-A57D-4BF1-0F483BE1CD34}"/>
              </a:ext>
            </a:extLst>
          </p:cNvPr>
          <p:cNvSpPr>
            <a:spLocks noGrp="1"/>
          </p:cNvSpPr>
          <p:nvPr>
            <p:ph type="title"/>
          </p:nvPr>
        </p:nvSpPr>
        <p:spPr/>
        <p:txBody>
          <a:bodyPr/>
          <a:lstStyle/>
          <a:p>
            <a:r>
              <a:rPr lang="en-US" dirty="0"/>
              <a:t>Limitations</a:t>
            </a:r>
          </a:p>
        </p:txBody>
      </p:sp>
      <p:sp>
        <p:nvSpPr>
          <p:cNvPr id="3" name="Content Placeholder 2">
            <a:extLst>
              <a:ext uri="{FF2B5EF4-FFF2-40B4-BE49-F238E27FC236}">
                <a16:creationId xmlns:a16="http://schemas.microsoft.com/office/drawing/2014/main" id="{2321FC5E-8E7C-673C-AED2-76C049AE73BF}"/>
              </a:ext>
            </a:extLst>
          </p:cNvPr>
          <p:cNvSpPr>
            <a:spLocks noGrp="1"/>
          </p:cNvSpPr>
          <p:nvPr>
            <p:ph idx="1"/>
          </p:nvPr>
        </p:nvSpPr>
        <p:spPr/>
        <p:txBody>
          <a:bodyPr/>
          <a:lstStyle/>
          <a:p>
            <a:r>
              <a:rPr lang="en-US" dirty="0"/>
              <a:t>1.  Lack of clinical ADHD diagnosis</a:t>
            </a:r>
          </a:p>
          <a:p>
            <a:r>
              <a:rPr lang="en-US" dirty="0"/>
              <a:t>2. ABCD is not a national representative study</a:t>
            </a:r>
          </a:p>
          <a:p>
            <a:pPr lvl="1"/>
            <a:r>
              <a:rPr lang="en-US" dirty="0"/>
              <a:t>Oversampling of high-income families</a:t>
            </a:r>
          </a:p>
          <a:p>
            <a:r>
              <a:rPr lang="en-US" dirty="0"/>
              <a:t>3. Low sample size in subgroups</a:t>
            </a:r>
          </a:p>
          <a:p>
            <a:r>
              <a:rPr lang="en-US" dirty="0"/>
              <a:t>4. Study did not assess nonpharmacological treatment</a:t>
            </a:r>
          </a:p>
        </p:txBody>
      </p:sp>
    </p:spTree>
    <p:extLst>
      <p:ext uri="{BB962C8B-B14F-4D97-AF65-F5344CB8AC3E}">
        <p14:creationId xmlns:p14="http://schemas.microsoft.com/office/powerpoint/2010/main" val="3119374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94AAF1-546B-7570-C9DE-4C647644CC42}"/>
              </a:ext>
            </a:extLst>
          </p:cNvPr>
          <p:cNvSpPr>
            <a:spLocks noGrp="1"/>
          </p:cNvSpPr>
          <p:nvPr>
            <p:ph type="title"/>
          </p:nvPr>
        </p:nvSpPr>
        <p:spPr>
          <a:xfrm>
            <a:off x="5172074" y="286603"/>
            <a:ext cx="5983605" cy="1450757"/>
          </a:xfrm>
        </p:spPr>
        <p:txBody>
          <a:bodyPr>
            <a:normAutofit/>
          </a:bodyPr>
          <a:lstStyle/>
          <a:p>
            <a:pPr algn="ctr"/>
            <a:r>
              <a:rPr lang="en-US" b="1" dirty="0">
                <a:effectLst/>
                <a:ea typeface="Times New Roman" panose="02020603050405020304" pitchFamily="18" charset="0"/>
              </a:rPr>
              <a:t>Acknowledgements</a:t>
            </a:r>
            <a:endParaRPr lang="en-US" dirty="0"/>
          </a:p>
        </p:txBody>
      </p:sp>
      <p:pic>
        <p:nvPicPr>
          <p:cNvPr id="5" name="Picture 4" descr="Black and white portrait of mother hugging son from behind, both smiling, on house porch">
            <a:extLst>
              <a:ext uri="{FF2B5EF4-FFF2-40B4-BE49-F238E27FC236}">
                <a16:creationId xmlns:a16="http://schemas.microsoft.com/office/drawing/2014/main" id="{2E024C11-05A3-0D72-319D-EE543317623B}"/>
              </a:ext>
            </a:extLst>
          </p:cNvPr>
          <p:cNvPicPr>
            <a:picLocks noChangeAspect="1"/>
          </p:cNvPicPr>
          <p:nvPr/>
        </p:nvPicPr>
        <p:blipFill>
          <a:blip r:embed="rId2"/>
          <a:srcRect l="16255" r="35982"/>
          <a:stretch/>
        </p:blipFill>
        <p:spPr>
          <a:xfrm>
            <a:off x="20" y="10"/>
            <a:ext cx="4580077" cy="6400784"/>
          </a:xfrm>
          <a:prstGeom prst="rect">
            <a:avLst/>
          </a:prstGeom>
        </p:spPr>
      </p:pic>
      <p:cxnSp>
        <p:nvCxnSpPr>
          <p:cNvPr id="12" name="!!Straight Connector">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91700C5-6660-559B-5D73-53BB712A7C01}"/>
              </a:ext>
            </a:extLst>
          </p:cNvPr>
          <p:cNvSpPr>
            <a:spLocks noGrp="1"/>
          </p:cNvSpPr>
          <p:nvPr>
            <p:ph idx="1"/>
          </p:nvPr>
        </p:nvSpPr>
        <p:spPr>
          <a:xfrm>
            <a:off x="5172074" y="2108201"/>
            <a:ext cx="6166486" cy="3760891"/>
          </a:xfrm>
        </p:spPr>
        <p:txBody>
          <a:bodyPr>
            <a:normAutofit/>
          </a:bodyPr>
          <a:lstStyle/>
          <a:p>
            <a:pPr marL="0" indent="0">
              <a:buNone/>
            </a:pPr>
            <a:r>
              <a:rPr lang="en-US" dirty="0">
                <a:effectLst/>
                <a:ea typeface="Times New Roman" panose="02020603050405020304" pitchFamily="18" charset="0"/>
              </a:rPr>
              <a:t> </a:t>
            </a:r>
          </a:p>
          <a:p>
            <a:pPr marL="0" indent="0" algn="ctr">
              <a:buNone/>
            </a:pPr>
            <a:r>
              <a:rPr lang="en-US" dirty="0">
                <a:effectLst/>
                <a:ea typeface="Times New Roman" panose="02020603050405020304" pitchFamily="18" charset="0"/>
              </a:rPr>
              <a:t>The authors would like to thank the children</a:t>
            </a:r>
            <a:r>
              <a:rPr lang="en-US" dirty="0">
                <a:ea typeface="Times New Roman" panose="02020603050405020304" pitchFamily="18" charset="0"/>
              </a:rPr>
              <a:t> </a:t>
            </a:r>
            <a:r>
              <a:rPr lang="en-US" dirty="0">
                <a:effectLst/>
                <a:ea typeface="Times New Roman" panose="02020603050405020304" pitchFamily="18" charset="0"/>
              </a:rPr>
              <a:t>and family members who participated in the ABCD study</a:t>
            </a:r>
          </a:p>
          <a:p>
            <a:endParaRPr lang="en-US" dirty="0"/>
          </a:p>
        </p:txBody>
      </p:sp>
      <p:sp>
        <p:nvSpPr>
          <p:cNvPr id="14" name="Rectangle 13">
            <a:extLst>
              <a:ext uri="{FF2B5EF4-FFF2-40B4-BE49-F238E27FC236}">
                <a16:creationId xmlns:a16="http://schemas.microsoft.com/office/drawing/2014/main" id="{C1B60310-C5C3-46A0-A452-2A0B008434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555114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28A8B-B989-AD37-9503-11FF0699774C}"/>
              </a:ext>
            </a:extLst>
          </p:cNvPr>
          <p:cNvSpPr>
            <a:spLocks noGrp="1"/>
          </p:cNvSpPr>
          <p:nvPr>
            <p:ph type="title"/>
          </p:nvPr>
        </p:nvSpPr>
        <p:spPr/>
        <p:txBody>
          <a:bodyPr/>
          <a:lstStyle/>
          <a:p>
            <a:r>
              <a:rPr lang="en-US" dirty="0"/>
              <a:t>Questions and Contact</a:t>
            </a:r>
          </a:p>
        </p:txBody>
      </p:sp>
      <p:sp>
        <p:nvSpPr>
          <p:cNvPr id="4" name="Title 1">
            <a:extLst>
              <a:ext uri="{FF2B5EF4-FFF2-40B4-BE49-F238E27FC236}">
                <a16:creationId xmlns:a16="http://schemas.microsoft.com/office/drawing/2014/main" id="{C998D1E9-A5FA-6C00-D71A-FE71B8EF2F4C}"/>
              </a:ext>
            </a:extLst>
          </p:cNvPr>
          <p:cNvSpPr txBox="1">
            <a:spLocks/>
          </p:cNvSpPr>
          <p:nvPr/>
        </p:nvSpPr>
        <p:spPr>
          <a:xfrm>
            <a:off x="1097280" y="2404764"/>
            <a:ext cx="4114800" cy="1600201"/>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i="0" kern="1200" spc="-50" baseline="0">
                <a:solidFill>
                  <a:schemeClr val="tx1">
                    <a:lumMod val="75000"/>
                    <a:lumOff val="25000"/>
                  </a:schemeClr>
                </a:solidFill>
                <a:latin typeface="+mj-lt"/>
                <a:ea typeface="+mj-ea"/>
                <a:cs typeface="+mj-cs"/>
              </a:defRPr>
            </a:lvl1pPr>
          </a:lstStyle>
          <a:p>
            <a:r>
              <a:rPr lang="en-US" dirty="0"/>
              <a:t>Jennie Ryan</a:t>
            </a:r>
            <a:br>
              <a:rPr lang="en-US" dirty="0"/>
            </a:br>
            <a:r>
              <a:rPr lang="en-US" sz="1200" i="1" dirty="0">
                <a:solidFill>
                  <a:schemeClr val="bg1">
                    <a:lumMod val="50000"/>
                  </a:schemeClr>
                </a:solidFill>
              </a:rPr>
              <a:t>Assistant Professor </a:t>
            </a:r>
            <a:br>
              <a:rPr lang="en-US" sz="1200" dirty="0">
                <a:solidFill>
                  <a:schemeClr val="bg1">
                    <a:lumMod val="50000"/>
                  </a:schemeClr>
                </a:solidFill>
              </a:rPr>
            </a:br>
            <a:r>
              <a:rPr lang="en-US" sz="1200" dirty="0">
                <a:solidFill>
                  <a:schemeClr val="bg1">
                    <a:lumMod val="50000"/>
                  </a:schemeClr>
                </a:solidFill>
              </a:rPr>
              <a:t>Jefferson College of Nursing</a:t>
            </a:r>
            <a:br>
              <a:rPr lang="en-US" sz="1200" dirty="0">
                <a:solidFill>
                  <a:schemeClr val="bg1">
                    <a:lumMod val="50000"/>
                  </a:schemeClr>
                </a:solidFill>
              </a:rPr>
            </a:br>
            <a:r>
              <a:rPr lang="en-US" sz="1200" i="1" dirty="0">
                <a:solidFill>
                  <a:schemeClr val="bg1">
                    <a:lumMod val="50000"/>
                  </a:schemeClr>
                </a:solidFill>
              </a:rPr>
              <a:t>Pediatric Nurse Practitioner</a:t>
            </a:r>
            <a:br>
              <a:rPr lang="en-US" sz="1200" dirty="0">
                <a:solidFill>
                  <a:schemeClr val="bg1">
                    <a:lumMod val="50000"/>
                  </a:schemeClr>
                </a:solidFill>
              </a:rPr>
            </a:br>
            <a:r>
              <a:rPr lang="en-US" sz="1200" dirty="0">
                <a:solidFill>
                  <a:schemeClr val="bg1">
                    <a:lumMod val="50000"/>
                  </a:schemeClr>
                </a:solidFill>
              </a:rPr>
              <a:t>Nemours Children’s Hospital</a:t>
            </a:r>
          </a:p>
        </p:txBody>
      </p:sp>
      <p:pic>
        <p:nvPicPr>
          <p:cNvPr id="7" name="Picture 6" descr="A picture containing clock, drawing&#10;&#10;Description automatically generated">
            <a:extLst>
              <a:ext uri="{FF2B5EF4-FFF2-40B4-BE49-F238E27FC236}">
                <a16:creationId xmlns:a16="http://schemas.microsoft.com/office/drawing/2014/main" id="{0999B7FB-BA2F-9C29-C25C-D609FA28927A}"/>
              </a:ext>
            </a:extLst>
          </p:cNvPr>
          <p:cNvPicPr>
            <a:picLocks noChangeAspect="1"/>
          </p:cNvPicPr>
          <p:nvPr/>
        </p:nvPicPr>
        <p:blipFill>
          <a:blip r:embed="rId2"/>
          <a:stretch>
            <a:fillRect/>
          </a:stretch>
        </p:blipFill>
        <p:spPr>
          <a:xfrm>
            <a:off x="1097280" y="4056609"/>
            <a:ext cx="457200" cy="457200"/>
          </a:xfrm>
          <a:prstGeom prst="rect">
            <a:avLst/>
          </a:prstGeom>
        </p:spPr>
      </p:pic>
      <p:sp>
        <p:nvSpPr>
          <p:cNvPr id="8" name="Title 1">
            <a:extLst>
              <a:ext uri="{FF2B5EF4-FFF2-40B4-BE49-F238E27FC236}">
                <a16:creationId xmlns:a16="http://schemas.microsoft.com/office/drawing/2014/main" id="{0E9AFFB6-CD39-C9F1-E475-F759A26ED99E}"/>
              </a:ext>
            </a:extLst>
          </p:cNvPr>
          <p:cNvSpPr txBox="1">
            <a:spLocks/>
          </p:cNvSpPr>
          <p:nvPr/>
        </p:nvSpPr>
        <p:spPr>
          <a:xfrm>
            <a:off x="1554480" y="4056609"/>
            <a:ext cx="4114800" cy="459604"/>
          </a:xfrm>
          <a:prstGeom prst="rect">
            <a:avLst/>
          </a:prstGeom>
        </p:spPr>
        <p:txBody>
          <a:bodyPr vert="horz" lIns="91440" tIns="45720" rIns="91440" bIns="45720" rtlCol="0" anchor="ctr" anchorCtr="0">
            <a:normAutofit/>
          </a:bodyPr>
          <a:lstStyle>
            <a:lvl1pPr algn="l" rtl="0" eaLnBrk="0" fontAlgn="base" hangingPunct="0">
              <a:spcBef>
                <a:spcPct val="0"/>
              </a:spcBef>
              <a:spcAft>
                <a:spcPct val="0"/>
              </a:spcAft>
              <a:defRPr sz="2800" kern="1200">
                <a:solidFill>
                  <a:srgbClr val="152456"/>
                </a:solidFill>
                <a:latin typeface="+mj-lt"/>
                <a:ea typeface="ＭＳ Ｐゴシック" charset="0"/>
                <a:cs typeface="ＭＳ Ｐゴシック" charset="0"/>
              </a:defRPr>
            </a:lvl1pPr>
            <a:lvl2pPr algn="l" rtl="0" eaLnBrk="0" fontAlgn="base" hangingPunct="0">
              <a:spcBef>
                <a:spcPct val="0"/>
              </a:spcBef>
              <a:spcAft>
                <a:spcPct val="0"/>
              </a:spcAft>
              <a:defRPr sz="2800">
                <a:solidFill>
                  <a:srgbClr val="FCAF17"/>
                </a:solidFill>
                <a:latin typeface="Trebuchet MS" charset="0"/>
                <a:ea typeface="ＭＳ Ｐゴシック" charset="0"/>
                <a:cs typeface="ＭＳ Ｐゴシック" charset="0"/>
              </a:defRPr>
            </a:lvl2pPr>
            <a:lvl3pPr algn="l" rtl="0" eaLnBrk="0" fontAlgn="base" hangingPunct="0">
              <a:spcBef>
                <a:spcPct val="0"/>
              </a:spcBef>
              <a:spcAft>
                <a:spcPct val="0"/>
              </a:spcAft>
              <a:defRPr sz="2800">
                <a:solidFill>
                  <a:srgbClr val="FCAF17"/>
                </a:solidFill>
                <a:latin typeface="Trebuchet MS" charset="0"/>
                <a:ea typeface="ＭＳ Ｐゴシック" charset="0"/>
                <a:cs typeface="ＭＳ Ｐゴシック" charset="0"/>
              </a:defRPr>
            </a:lvl3pPr>
            <a:lvl4pPr algn="l" rtl="0" eaLnBrk="0" fontAlgn="base" hangingPunct="0">
              <a:spcBef>
                <a:spcPct val="0"/>
              </a:spcBef>
              <a:spcAft>
                <a:spcPct val="0"/>
              </a:spcAft>
              <a:defRPr sz="2800">
                <a:solidFill>
                  <a:srgbClr val="FCAF17"/>
                </a:solidFill>
                <a:latin typeface="Trebuchet MS" charset="0"/>
                <a:ea typeface="ＭＳ Ｐゴシック" charset="0"/>
                <a:cs typeface="ＭＳ Ｐゴシック" charset="0"/>
              </a:defRPr>
            </a:lvl4pPr>
            <a:lvl5pPr algn="l" rtl="0" eaLnBrk="0" fontAlgn="base" hangingPunct="0">
              <a:spcBef>
                <a:spcPct val="0"/>
              </a:spcBef>
              <a:spcAft>
                <a:spcPct val="0"/>
              </a:spcAft>
              <a:defRPr sz="2800">
                <a:solidFill>
                  <a:srgbClr val="FCAF17"/>
                </a:solidFill>
                <a:latin typeface="Trebuchet MS" charset="0"/>
                <a:ea typeface="ＭＳ Ｐゴシック" charset="0"/>
                <a:cs typeface="ＭＳ Ｐゴシック" charset="0"/>
              </a:defRPr>
            </a:lvl5pPr>
            <a:lvl6pPr marL="457200" algn="l" rtl="0" fontAlgn="base">
              <a:spcBef>
                <a:spcPct val="0"/>
              </a:spcBef>
              <a:spcAft>
                <a:spcPct val="0"/>
              </a:spcAft>
              <a:defRPr sz="2800">
                <a:solidFill>
                  <a:srgbClr val="FCAF17"/>
                </a:solidFill>
                <a:latin typeface="Trebuchet MS" charset="0"/>
                <a:ea typeface="ＭＳ Ｐゴシック" charset="0"/>
                <a:cs typeface="ＭＳ Ｐゴシック" charset="0"/>
              </a:defRPr>
            </a:lvl6pPr>
            <a:lvl7pPr marL="914400" algn="l" rtl="0" fontAlgn="base">
              <a:spcBef>
                <a:spcPct val="0"/>
              </a:spcBef>
              <a:spcAft>
                <a:spcPct val="0"/>
              </a:spcAft>
              <a:defRPr sz="2800">
                <a:solidFill>
                  <a:srgbClr val="FCAF17"/>
                </a:solidFill>
                <a:latin typeface="Trebuchet MS" charset="0"/>
                <a:ea typeface="ＭＳ Ｐゴシック" charset="0"/>
                <a:cs typeface="ＭＳ Ｐゴシック" charset="0"/>
              </a:defRPr>
            </a:lvl7pPr>
            <a:lvl8pPr marL="1371600" algn="l" rtl="0" fontAlgn="base">
              <a:spcBef>
                <a:spcPct val="0"/>
              </a:spcBef>
              <a:spcAft>
                <a:spcPct val="0"/>
              </a:spcAft>
              <a:defRPr sz="2800">
                <a:solidFill>
                  <a:srgbClr val="FCAF17"/>
                </a:solidFill>
                <a:latin typeface="Trebuchet MS" charset="0"/>
                <a:ea typeface="ＭＳ Ｐゴシック" charset="0"/>
                <a:cs typeface="ＭＳ Ｐゴシック" charset="0"/>
              </a:defRPr>
            </a:lvl8pPr>
            <a:lvl9pPr marL="1828800" algn="l" rtl="0" fontAlgn="base">
              <a:spcBef>
                <a:spcPct val="0"/>
              </a:spcBef>
              <a:spcAft>
                <a:spcPct val="0"/>
              </a:spcAft>
              <a:defRPr sz="2800">
                <a:solidFill>
                  <a:srgbClr val="FCAF17"/>
                </a:solidFill>
                <a:latin typeface="Trebuchet MS" charset="0"/>
                <a:ea typeface="ＭＳ Ｐゴシック" charset="0"/>
                <a:cs typeface="ＭＳ Ｐゴシック" charset="0"/>
              </a:defRPr>
            </a:lvl9pPr>
          </a:lstStyle>
          <a:p>
            <a:pPr defTabSz="914400"/>
            <a:r>
              <a:rPr lang="en-US" sz="1600" dirty="0" err="1">
                <a:solidFill>
                  <a:schemeClr val="tx1"/>
                </a:solidFill>
              </a:rPr>
              <a:t>Jennie.Ryan@Jefferson.edu</a:t>
            </a:r>
            <a:endParaRPr lang="en-US" sz="1600" i="1" dirty="0">
              <a:solidFill>
                <a:schemeClr val="tx1"/>
              </a:solidFill>
            </a:endParaRPr>
          </a:p>
        </p:txBody>
      </p:sp>
      <p:pic>
        <p:nvPicPr>
          <p:cNvPr id="13" name="Picture 12" descr="A question mark drawn on a blackboard&#10;&#10;Description automatically generated">
            <a:extLst>
              <a:ext uri="{FF2B5EF4-FFF2-40B4-BE49-F238E27FC236}">
                <a16:creationId xmlns:a16="http://schemas.microsoft.com/office/drawing/2014/main" id="{939882C4-2AEB-1D7E-926D-C9132AB7A23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355467" y="2107306"/>
            <a:ext cx="5800213" cy="3795318"/>
          </a:xfrm>
          <a:prstGeom prst="rect">
            <a:avLst/>
          </a:prstGeom>
        </p:spPr>
      </p:pic>
      <p:sp>
        <p:nvSpPr>
          <p:cNvPr id="16" name="TextBox 15">
            <a:extLst>
              <a:ext uri="{FF2B5EF4-FFF2-40B4-BE49-F238E27FC236}">
                <a16:creationId xmlns:a16="http://schemas.microsoft.com/office/drawing/2014/main" id="{AA020795-4FBB-6A04-CBF3-9221D653C334}"/>
              </a:ext>
            </a:extLst>
          </p:cNvPr>
          <p:cNvSpPr txBox="1"/>
          <p:nvPr/>
        </p:nvSpPr>
        <p:spPr>
          <a:xfrm>
            <a:off x="1097280" y="4917989"/>
            <a:ext cx="3993704" cy="369332"/>
          </a:xfrm>
          <a:prstGeom prst="rect">
            <a:avLst/>
          </a:prstGeom>
          <a:noFill/>
        </p:spPr>
        <p:txBody>
          <a:bodyPr wrap="square" rtlCol="0">
            <a:spAutoFit/>
          </a:bodyPr>
          <a:lstStyle/>
          <a:p>
            <a:r>
              <a:rPr lang="en-US" dirty="0">
                <a:solidFill>
                  <a:schemeClr val="tx1">
                    <a:lumMod val="75000"/>
                    <a:lumOff val="25000"/>
                  </a:schemeClr>
                </a:solidFill>
              </a:rPr>
              <a:t>References available upon request</a:t>
            </a:r>
          </a:p>
        </p:txBody>
      </p:sp>
    </p:spTree>
    <p:extLst>
      <p:ext uri="{BB962C8B-B14F-4D97-AF65-F5344CB8AC3E}">
        <p14:creationId xmlns:p14="http://schemas.microsoft.com/office/powerpoint/2010/main" val="3726955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F01EA0-855E-E3E8-7533-6389E4519A5B}"/>
              </a:ext>
            </a:extLst>
          </p:cNvPr>
          <p:cNvSpPr>
            <a:spLocks noGrp="1"/>
          </p:cNvSpPr>
          <p:nvPr>
            <p:ph type="title"/>
          </p:nvPr>
        </p:nvSpPr>
        <p:spPr>
          <a:xfrm>
            <a:off x="643468" y="643467"/>
            <a:ext cx="3073550" cy="5126203"/>
          </a:xfrm>
        </p:spPr>
        <p:txBody>
          <a:bodyPr vert="horz" lIns="91440" tIns="45720" rIns="91440" bIns="45720" rtlCol="0" anchor="ctr">
            <a:normAutofit/>
          </a:bodyPr>
          <a:lstStyle/>
          <a:p>
            <a:pPr algn="r"/>
            <a:r>
              <a:rPr lang="en-US" sz="4100"/>
              <a:t>Disclosures</a:t>
            </a:r>
          </a:p>
        </p:txBody>
      </p:sp>
      <p:cxnSp>
        <p:nvCxnSpPr>
          <p:cNvPr id="23" name="Straight Connector 22">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2" y="1778497"/>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5958D51-5548-02D0-4CA3-06E9BDE08FC4}"/>
              </a:ext>
            </a:extLst>
          </p:cNvPr>
          <p:cNvSpPr>
            <a:spLocks noGrp="1"/>
          </p:cNvSpPr>
          <p:nvPr>
            <p:ph idx="1"/>
          </p:nvPr>
        </p:nvSpPr>
        <p:spPr>
          <a:xfrm>
            <a:off x="4363786" y="621697"/>
            <a:ext cx="6791894" cy="5147973"/>
          </a:xfrm>
        </p:spPr>
        <p:txBody>
          <a:bodyPr vert="horz" lIns="91440" tIns="45720" rIns="91440" bIns="45720" rtlCol="0" anchor="ctr">
            <a:normAutofit/>
          </a:bodyPr>
          <a:lstStyle/>
          <a:p>
            <a:pPr marL="0" indent="0">
              <a:buNone/>
            </a:pPr>
            <a:r>
              <a:rPr lang="en-US" cap="all" spc="200"/>
              <a:t>None</a:t>
            </a:r>
          </a:p>
        </p:txBody>
      </p:sp>
      <p:sp>
        <p:nvSpPr>
          <p:cNvPr id="25" name="Rectangle 24">
            <a:extLst>
              <a:ext uri="{FF2B5EF4-FFF2-40B4-BE49-F238E27FC236}">
                <a16:creationId xmlns:a16="http://schemas.microsoft.com/office/drawing/2014/main" id="{14552793-7DFF-4EC7-AC69-D34A75D018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877654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7" name="Straight Connector 26">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9" name="Rectangle 28">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BEF59B0-EAAC-93FD-29EE-75EAF8A767F6}"/>
              </a:ext>
            </a:extLst>
          </p:cNvPr>
          <p:cNvSpPr>
            <a:spLocks noGrp="1"/>
          </p:cNvSpPr>
          <p:nvPr>
            <p:ph type="title"/>
          </p:nvPr>
        </p:nvSpPr>
        <p:spPr>
          <a:xfrm>
            <a:off x="5172074" y="286603"/>
            <a:ext cx="5983605" cy="1450757"/>
          </a:xfrm>
        </p:spPr>
        <p:txBody>
          <a:bodyPr vert="horz" lIns="91440" tIns="45720" rIns="91440" bIns="45720" rtlCol="0" anchor="b">
            <a:normAutofit/>
          </a:bodyPr>
          <a:lstStyle/>
          <a:p>
            <a:r>
              <a:rPr lang="en-US" sz="4800" dirty="0"/>
              <a:t>ADHD – Background </a:t>
            </a:r>
          </a:p>
        </p:txBody>
      </p:sp>
      <p:pic>
        <p:nvPicPr>
          <p:cNvPr id="7" name="Content Placeholder 6" descr="Child looking through window">
            <a:extLst>
              <a:ext uri="{FF2B5EF4-FFF2-40B4-BE49-F238E27FC236}">
                <a16:creationId xmlns:a16="http://schemas.microsoft.com/office/drawing/2014/main" id="{4ABB50D4-B5B3-89E5-3767-47C486100AD8}"/>
              </a:ext>
            </a:extLst>
          </p:cNvPr>
          <p:cNvPicPr>
            <a:picLocks noGrp="1" noChangeAspect="1"/>
          </p:cNvPicPr>
          <p:nvPr>
            <p:ph sz="half" idx="2"/>
          </p:nvPr>
        </p:nvPicPr>
        <p:blipFill>
          <a:blip r:embed="rId3"/>
          <a:srcRect l="19992" r="35429" b="-1"/>
          <a:stretch/>
        </p:blipFill>
        <p:spPr>
          <a:xfrm>
            <a:off x="20" y="10"/>
            <a:ext cx="4580077" cy="6857990"/>
          </a:xfrm>
          <a:prstGeom prst="rect">
            <a:avLst/>
          </a:prstGeom>
          <a:noFill/>
        </p:spPr>
      </p:pic>
      <p:cxnSp>
        <p:nvCxnSpPr>
          <p:cNvPr id="31" name="Straight Connector 30">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85B4EC60-41E4-01A0-5CCA-7ABF0FCB3C70}"/>
              </a:ext>
            </a:extLst>
          </p:cNvPr>
          <p:cNvSpPr>
            <a:spLocks noGrp="1"/>
          </p:cNvSpPr>
          <p:nvPr>
            <p:ph sz="half" idx="1"/>
          </p:nvPr>
        </p:nvSpPr>
        <p:spPr>
          <a:xfrm>
            <a:off x="5172074" y="2285066"/>
            <a:ext cx="6372226" cy="3760891"/>
          </a:xfrm>
        </p:spPr>
        <p:txBody>
          <a:bodyPr vert="horz" lIns="0" tIns="45720" rIns="0" bIns="45720" rtlCol="0">
            <a:normAutofit/>
          </a:bodyPr>
          <a:lstStyle/>
          <a:p>
            <a:pPr>
              <a:lnSpc>
                <a:spcPct val="100000"/>
              </a:lnSpc>
              <a:buClr>
                <a:schemeClr val="tx1"/>
              </a:buClr>
              <a:buFont typeface="Calibri" panose="020F0502020204030204" pitchFamily="34" charset="0"/>
              <a:buChar char="•"/>
            </a:pPr>
            <a:r>
              <a:rPr lang="en-US" dirty="0"/>
              <a:t>Most common neurodevelopmental disorder in the US</a:t>
            </a:r>
          </a:p>
          <a:p>
            <a:pPr>
              <a:lnSpc>
                <a:spcPct val="100000"/>
              </a:lnSpc>
              <a:buClr>
                <a:schemeClr val="tx1"/>
              </a:buClr>
              <a:buFont typeface="Calibri" panose="020F0502020204030204" pitchFamily="34" charset="0"/>
              <a:buChar char="•"/>
            </a:pPr>
            <a:r>
              <a:rPr lang="en-US" dirty="0"/>
              <a:t>Lifelong impact with multiple challenges</a:t>
            </a:r>
          </a:p>
          <a:p>
            <a:pPr lvl="1">
              <a:lnSpc>
                <a:spcPct val="100000"/>
              </a:lnSpc>
              <a:buFont typeface="Calibri" panose="020F0502020204030204" pitchFamily="34" charset="0"/>
              <a:buChar char="•"/>
            </a:pPr>
            <a:r>
              <a:rPr lang="en-US" dirty="0"/>
              <a:t>Education &amp; Employment</a:t>
            </a:r>
          </a:p>
          <a:p>
            <a:pPr lvl="1">
              <a:lnSpc>
                <a:spcPct val="100000"/>
              </a:lnSpc>
              <a:buFont typeface="Calibri" panose="020F0502020204030204" pitchFamily="34" charset="0"/>
              <a:buChar char="•"/>
            </a:pPr>
            <a:r>
              <a:rPr lang="en-US" dirty="0"/>
              <a:t>Mood Disorders &amp; Criminality</a:t>
            </a:r>
          </a:p>
          <a:p>
            <a:pPr lvl="1">
              <a:lnSpc>
                <a:spcPct val="100000"/>
              </a:lnSpc>
              <a:buFont typeface="Calibri" panose="020F0502020204030204" pitchFamily="34" charset="0"/>
              <a:buChar char="•"/>
            </a:pPr>
            <a:r>
              <a:rPr lang="en-US" dirty="0"/>
              <a:t>Substance Use Disorders</a:t>
            </a:r>
          </a:p>
          <a:p>
            <a:pPr>
              <a:lnSpc>
                <a:spcPct val="100000"/>
              </a:lnSpc>
            </a:pPr>
            <a:endParaRPr lang="en-US" dirty="0"/>
          </a:p>
        </p:txBody>
      </p:sp>
      <p:sp>
        <p:nvSpPr>
          <p:cNvPr id="8" name="TextBox 7">
            <a:extLst>
              <a:ext uri="{FF2B5EF4-FFF2-40B4-BE49-F238E27FC236}">
                <a16:creationId xmlns:a16="http://schemas.microsoft.com/office/drawing/2014/main" id="{229BFDFB-B185-06F5-936F-A985E623A2DA}"/>
              </a:ext>
            </a:extLst>
          </p:cNvPr>
          <p:cNvSpPr txBox="1"/>
          <p:nvPr/>
        </p:nvSpPr>
        <p:spPr>
          <a:xfrm>
            <a:off x="7908324" y="6487362"/>
            <a:ext cx="4280501" cy="253916"/>
          </a:xfrm>
          <a:prstGeom prst="rect">
            <a:avLst/>
          </a:prstGeom>
          <a:noFill/>
        </p:spPr>
        <p:txBody>
          <a:bodyPr wrap="square" rtlCol="0">
            <a:spAutoFit/>
          </a:bodyPr>
          <a:lstStyle/>
          <a:p>
            <a:r>
              <a:rPr lang="en-US" sz="1050" dirty="0"/>
              <a:t>Xu et al, 2018; </a:t>
            </a:r>
            <a:r>
              <a:rPr lang="en-US" sz="1050" dirty="0">
                <a:effectLst/>
                <a:latin typeface="Helvetica" pitchFamily="2" charset="0"/>
              </a:rPr>
              <a:t>Klein </a:t>
            </a:r>
            <a:r>
              <a:rPr lang="en-US" sz="1050" dirty="0"/>
              <a:t>et al, 2012; </a:t>
            </a:r>
            <a:r>
              <a:rPr lang="en-US" sz="1050" dirty="0" err="1"/>
              <a:t>Wilens</a:t>
            </a:r>
            <a:r>
              <a:rPr lang="en-US" sz="1050" dirty="0"/>
              <a:t> et al, 2017; Lee et al, 2012</a:t>
            </a:r>
          </a:p>
        </p:txBody>
      </p:sp>
    </p:spTree>
    <p:extLst>
      <p:ext uri="{BB962C8B-B14F-4D97-AF65-F5344CB8AC3E}">
        <p14:creationId xmlns:p14="http://schemas.microsoft.com/office/powerpoint/2010/main" val="1909215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7" name="Rectangle 1056">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059" name="Straight Connector 1058">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061" name="Rectangle 1060">
            <a:extLst>
              <a:ext uri="{FF2B5EF4-FFF2-40B4-BE49-F238E27FC236}">
                <a16:creationId xmlns:a16="http://schemas.microsoft.com/office/drawing/2014/main" id="{F4FAA6B4-BAFB-4474-9B14-DC83A9096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D81039-03D1-35A2-A87F-467C54D6EF44}"/>
              </a:ext>
            </a:extLst>
          </p:cNvPr>
          <p:cNvSpPr>
            <a:spLocks noGrp="1"/>
          </p:cNvSpPr>
          <p:nvPr>
            <p:ph type="title"/>
          </p:nvPr>
        </p:nvSpPr>
        <p:spPr>
          <a:xfrm>
            <a:off x="1097280" y="286603"/>
            <a:ext cx="10058400" cy="1450757"/>
          </a:xfrm>
        </p:spPr>
        <p:txBody>
          <a:bodyPr vert="horz" lIns="91440" tIns="45720" rIns="91440" bIns="45720" rtlCol="0" anchor="b">
            <a:normAutofit/>
          </a:bodyPr>
          <a:lstStyle/>
          <a:p>
            <a:r>
              <a:rPr lang="en-US" sz="4800" dirty="0"/>
              <a:t>ADHD - Treatment</a:t>
            </a:r>
          </a:p>
        </p:txBody>
      </p:sp>
      <p:cxnSp>
        <p:nvCxnSpPr>
          <p:cNvPr id="1063" name="!!Straight Connector">
            <a:extLst>
              <a:ext uri="{FF2B5EF4-FFF2-40B4-BE49-F238E27FC236}">
                <a16:creationId xmlns:a16="http://schemas.microsoft.com/office/drawing/2014/main" id="{4364CDC3-ADB0-4691-9286-5925F160C2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8B253F4-E683-99B2-BB93-300D78C06FC2}"/>
              </a:ext>
            </a:extLst>
          </p:cNvPr>
          <p:cNvSpPr>
            <a:spLocks noGrp="1"/>
          </p:cNvSpPr>
          <p:nvPr>
            <p:ph sz="half" idx="1"/>
          </p:nvPr>
        </p:nvSpPr>
        <p:spPr>
          <a:xfrm>
            <a:off x="1097280" y="2108201"/>
            <a:ext cx="5575367" cy="3760891"/>
          </a:xfrm>
        </p:spPr>
        <p:txBody>
          <a:bodyPr vert="horz" lIns="0" tIns="45720" rIns="0" bIns="45720" rtlCol="0">
            <a:normAutofit/>
          </a:bodyPr>
          <a:lstStyle/>
          <a:p>
            <a:pPr>
              <a:lnSpc>
                <a:spcPct val="100000"/>
              </a:lnSpc>
              <a:buFont typeface="Calibri" panose="020F0502020204030204" pitchFamily="34" charset="0"/>
              <a:buChar char="•"/>
            </a:pPr>
            <a:r>
              <a:rPr lang="en-US" b="1" dirty="0"/>
              <a:t>Stimulants</a:t>
            </a:r>
            <a:r>
              <a:rPr lang="en-US" dirty="0"/>
              <a:t>: First-line therapy for ADHD</a:t>
            </a:r>
          </a:p>
          <a:p>
            <a:pPr>
              <a:lnSpc>
                <a:spcPct val="100000"/>
              </a:lnSpc>
              <a:buFont typeface="Calibri" panose="020F0502020204030204" pitchFamily="34" charset="0"/>
              <a:buChar char="•"/>
            </a:pPr>
            <a:r>
              <a:rPr lang="en-US" b="1" dirty="0"/>
              <a:t>Benefits</a:t>
            </a:r>
            <a:r>
              <a:rPr lang="en-US" dirty="0"/>
              <a:t>: Reduces core symptoms and some long-term negative outcomes</a:t>
            </a:r>
          </a:p>
          <a:p>
            <a:pPr lvl="1">
              <a:lnSpc>
                <a:spcPct val="100000"/>
              </a:lnSpc>
              <a:buFont typeface="Calibri" panose="020F0502020204030204" pitchFamily="34" charset="0"/>
              <a:buChar char="•"/>
            </a:pPr>
            <a:r>
              <a:rPr lang="en-US" dirty="0"/>
              <a:t>Only 62% of children receive stimulants; over half discontinue</a:t>
            </a:r>
          </a:p>
          <a:p>
            <a:pPr>
              <a:lnSpc>
                <a:spcPct val="100000"/>
              </a:lnSpc>
              <a:buFont typeface="Calibri" panose="020F0502020204030204" pitchFamily="34" charset="0"/>
              <a:buChar char="•"/>
            </a:pPr>
            <a:r>
              <a:rPr lang="en-US" b="1" dirty="0"/>
              <a:t>Challenges</a:t>
            </a:r>
            <a:r>
              <a:rPr lang="en-US" dirty="0"/>
              <a:t>: Mixed evidence on protecting against substance use disorders (SUDs)</a:t>
            </a:r>
          </a:p>
          <a:p>
            <a:pPr>
              <a:lnSpc>
                <a:spcPct val="100000"/>
              </a:lnSpc>
            </a:pPr>
            <a:endParaRPr lang="en-US" dirty="0"/>
          </a:p>
        </p:txBody>
      </p:sp>
      <p:pic>
        <p:nvPicPr>
          <p:cNvPr id="1030" name="Picture 6" descr="Why drug prescriptions should include ...">
            <a:extLst>
              <a:ext uri="{FF2B5EF4-FFF2-40B4-BE49-F238E27FC236}">
                <a16:creationId xmlns:a16="http://schemas.microsoft.com/office/drawing/2014/main" id="{9D27B26A-19D0-391F-DD3B-3F877A7EE64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r="33076" b="-2"/>
          <a:stretch/>
        </p:blipFill>
        <p:spPr bwMode="auto">
          <a:xfrm>
            <a:off x="7534656" y="2108200"/>
            <a:ext cx="3621024" cy="3600613"/>
          </a:xfrm>
          <a:prstGeom prst="rect">
            <a:avLst/>
          </a:prstGeom>
          <a:noFill/>
          <a:extLst>
            <a:ext uri="{909E8E84-426E-40DD-AFC4-6F175D3DCCD1}">
              <a14:hiddenFill xmlns:a14="http://schemas.microsoft.com/office/drawing/2010/main">
                <a:solidFill>
                  <a:srgbClr val="FFFFFF"/>
                </a:solidFill>
              </a14:hiddenFill>
            </a:ext>
          </a:extLst>
        </p:spPr>
      </p:pic>
      <p:sp>
        <p:nvSpPr>
          <p:cNvPr id="1065" name="Rectangle 1064">
            <a:extLst>
              <a:ext uri="{FF2B5EF4-FFF2-40B4-BE49-F238E27FC236}">
                <a16:creationId xmlns:a16="http://schemas.microsoft.com/office/drawing/2014/main" id="{DB148495-5F82-48E2-A76C-C8E1C8949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TextBox 5">
            <a:extLst>
              <a:ext uri="{FF2B5EF4-FFF2-40B4-BE49-F238E27FC236}">
                <a16:creationId xmlns:a16="http://schemas.microsoft.com/office/drawing/2014/main" id="{2BFAFA9B-41FA-166C-CF89-85827218CB2A}"/>
              </a:ext>
            </a:extLst>
          </p:cNvPr>
          <p:cNvSpPr txBox="1"/>
          <p:nvPr/>
        </p:nvSpPr>
        <p:spPr>
          <a:xfrm>
            <a:off x="8452603" y="5819656"/>
            <a:ext cx="2780268" cy="430887"/>
          </a:xfrm>
          <a:prstGeom prst="rect">
            <a:avLst/>
          </a:prstGeom>
          <a:noFill/>
        </p:spPr>
        <p:txBody>
          <a:bodyPr wrap="square" rtlCol="0">
            <a:spAutoFit/>
          </a:bodyPr>
          <a:lstStyle/>
          <a:p>
            <a:r>
              <a:rPr lang="en-US" sz="1100" dirty="0" err="1">
                <a:effectLst/>
              </a:rPr>
              <a:t>Wolraich</a:t>
            </a:r>
            <a:r>
              <a:rPr lang="en-US" sz="1100" dirty="0">
                <a:effectLst/>
              </a:rPr>
              <a:t> et al, 2019; </a:t>
            </a:r>
            <a:r>
              <a:rPr lang="en-US" sz="1100" dirty="0"/>
              <a:t>Molina et al, 2013</a:t>
            </a:r>
          </a:p>
          <a:p>
            <a:r>
              <a:rPr lang="en-US" sz="1100" dirty="0" err="1"/>
              <a:t>Wilens</a:t>
            </a:r>
            <a:r>
              <a:rPr lang="en-US" sz="1100" dirty="0"/>
              <a:t> et al, 2003; McCabe et al, 2016</a:t>
            </a:r>
          </a:p>
        </p:txBody>
      </p:sp>
    </p:spTree>
    <p:extLst>
      <p:ext uri="{BB962C8B-B14F-4D97-AF65-F5344CB8AC3E}">
        <p14:creationId xmlns:p14="http://schemas.microsoft.com/office/powerpoint/2010/main" val="2095934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0" name="Straight Connector 9">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9944433-019F-32B4-695B-1BB506229F04}"/>
              </a:ext>
            </a:extLst>
          </p:cNvPr>
          <p:cNvSpPr>
            <a:spLocks noGrp="1"/>
          </p:cNvSpPr>
          <p:nvPr>
            <p:ph type="title"/>
          </p:nvPr>
        </p:nvSpPr>
        <p:spPr>
          <a:xfrm>
            <a:off x="1097280" y="286603"/>
            <a:ext cx="10058400" cy="1450757"/>
          </a:xfrm>
        </p:spPr>
        <p:txBody>
          <a:bodyPr vert="horz" lIns="91440" tIns="45720" rIns="91440" bIns="45720" rtlCol="0" anchor="ctr">
            <a:normAutofit/>
          </a:bodyPr>
          <a:lstStyle/>
          <a:p>
            <a:r>
              <a:rPr lang="en-US" sz="4800" dirty="0">
                <a:solidFill>
                  <a:srgbClr val="FFFFFF"/>
                </a:solidFill>
              </a:rPr>
              <a:t>Disparities</a:t>
            </a:r>
          </a:p>
        </p:txBody>
      </p:sp>
      <p:sp>
        <p:nvSpPr>
          <p:cNvPr id="3" name="Content Placeholder 2">
            <a:extLst>
              <a:ext uri="{FF2B5EF4-FFF2-40B4-BE49-F238E27FC236}">
                <a16:creationId xmlns:a16="http://schemas.microsoft.com/office/drawing/2014/main" id="{D29DEE24-9290-A56E-BD7E-EA836E83DAED}"/>
              </a:ext>
            </a:extLst>
          </p:cNvPr>
          <p:cNvSpPr>
            <a:spLocks noGrp="1"/>
          </p:cNvSpPr>
          <p:nvPr>
            <p:ph sz="half" idx="1"/>
          </p:nvPr>
        </p:nvSpPr>
        <p:spPr>
          <a:xfrm>
            <a:off x="976647" y="2302715"/>
            <a:ext cx="10058400" cy="3193294"/>
          </a:xfrm>
        </p:spPr>
        <p:txBody>
          <a:bodyPr vert="horz" lIns="0" tIns="45720" rIns="0" bIns="45720" rtlCol="0">
            <a:normAutofit fontScale="92500" lnSpcReduction="10000"/>
          </a:bodyPr>
          <a:lstStyle/>
          <a:p>
            <a:pPr>
              <a:lnSpc>
                <a:spcPct val="100000"/>
              </a:lnSpc>
              <a:buClr>
                <a:schemeClr val="tx1"/>
              </a:buClr>
              <a:buFont typeface="Wingdings" pitchFamily="2" charset="2"/>
              <a:buChar char="§"/>
            </a:pPr>
            <a:r>
              <a:rPr lang="en-US" b="1" dirty="0"/>
              <a:t>Diagnosis Disparities</a:t>
            </a:r>
            <a:endParaRPr lang="en-US" dirty="0"/>
          </a:p>
          <a:p>
            <a:pPr lvl="1">
              <a:lnSpc>
                <a:spcPct val="100000"/>
              </a:lnSpc>
              <a:buFont typeface="Calibri" panose="020F0502020204030204" pitchFamily="34" charset="0"/>
              <a:buChar char="•"/>
            </a:pPr>
            <a:r>
              <a:rPr lang="en-US" i="1" dirty="0"/>
              <a:t>Higher</a:t>
            </a:r>
            <a:r>
              <a:rPr lang="en-US" dirty="0"/>
              <a:t> ADHD prevalence in Black children</a:t>
            </a:r>
          </a:p>
          <a:p>
            <a:pPr lvl="1">
              <a:lnSpc>
                <a:spcPct val="100000"/>
              </a:lnSpc>
              <a:buFont typeface="Calibri" panose="020F0502020204030204" pitchFamily="34" charset="0"/>
              <a:buChar char="•"/>
            </a:pPr>
            <a:r>
              <a:rPr lang="en-US" i="1" dirty="0"/>
              <a:t>Lower</a:t>
            </a:r>
            <a:r>
              <a:rPr lang="en-US" dirty="0"/>
              <a:t> prevalence in Hispanic children</a:t>
            </a:r>
          </a:p>
          <a:p>
            <a:pPr lvl="1">
              <a:lnSpc>
                <a:spcPct val="100000"/>
              </a:lnSpc>
              <a:buFont typeface="Calibri" panose="020F0502020204030204" pitchFamily="34" charset="0"/>
              <a:buChar char="•"/>
            </a:pPr>
            <a:r>
              <a:rPr lang="en-US" i="1" dirty="0"/>
              <a:t>Lower</a:t>
            </a:r>
            <a:r>
              <a:rPr lang="en-US" dirty="0"/>
              <a:t> prevalence historically in females</a:t>
            </a:r>
          </a:p>
          <a:p>
            <a:pPr>
              <a:lnSpc>
                <a:spcPct val="100000"/>
              </a:lnSpc>
              <a:buClr>
                <a:schemeClr val="tx1"/>
              </a:buClr>
              <a:buFont typeface="Wingdings" pitchFamily="2" charset="2"/>
              <a:buChar char="§"/>
            </a:pPr>
            <a:r>
              <a:rPr lang="en-US" b="1" dirty="0"/>
              <a:t>Treatment Disparities</a:t>
            </a:r>
            <a:endParaRPr lang="en-US" dirty="0"/>
          </a:p>
          <a:p>
            <a:pPr lvl="1">
              <a:lnSpc>
                <a:spcPct val="100000"/>
              </a:lnSpc>
              <a:buFont typeface="Calibri" panose="020F0502020204030204" pitchFamily="34" charset="0"/>
              <a:buChar char="•"/>
            </a:pPr>
            <a:r>
              <a:rPr lang="en-US" i="1" dirty="0"/>
              <a:t>Black and Hispanic children: </a:t>
            </a:r>
            <a:r>
              <a:rPr lang="en-US" dirty="0"/>
              <a:t>Lower ADHD medication rates, higher discontinuation</a:t>
            </a:r>
          </a:p>
          <a:p>
            <a:pPr lvl="1">
              <a:lnSpc>
                <a:spcPct val="100000"/>
              </a:lnSpc>
              <a:buFont typeface="Calibri" panose="020F0502020204030204" pitchFamily="34" charset="0"/>
              <a:buChar char="•"/>
            </a:pPr>
            <a:r>
              <a:rPr lang="en-US" i="1" dirty="0"/>
              <a:t>Females: </a:t>
            </a:r>
            <a:r>
              <a:rPr lang="en-US" dirty="0"/>
              <a:t>Less likely to receive ADHD medications</a:t>
            </a:r>
          </a:p>
          <a:p>
            <a:pPr>
              <a:lnSpc>
                <a:spcPct val="100000"/>
              </a:lnSpc>
              <a:buClr>
                <a:schemeClr val="tx1"/>
              </a:buClr>
              <a:buFont typeface="Wingdings" pitchFamily="2" charset="2"/>
              <a:buChar char="§"/>
            </a:pPr>
            <a:r>
              <a:rPr lang="en-US" b="1" dirty="0"/>
              <a:t>Socioeconomic Influence</a:t>
            </a:r>
            <a:endParaRPr lang="en-US" dirty="0"/>
          </a:p>
          <a:p>
            <a:pPr lvl="1">
              <a:lnSpc>
                <a:spcPct val="100000"/>
              </a:lnSpc>
              <a:buFont typeface="Arial" panose="020B0604020202020204" pitchFamily="34" charset="0"/>
              <a:buChar char="•"/>
            </a:pPr>
            <a:r>
              <a:rPr lang="en-US" dirty="0"/>
              <a:t>Moderates disparities</a:t>
            </a:r>
          </a:p>
          <a:p>
            <a:pPr>
              <a:lnSpc>
                <a:spcPct val="100000"/>
              </a:lnSpc>
            </a:pPr>
            <a:endParaRPr lang="en-US" dirty="0"/>
          </a:p>
        </p:txBody>
      </p:sp>
      <p:sp>
        <p:nvSpPr>
          <p:cNvPr id="16" name="Rectangle 15">
            <a:extLst>
              <a:ext uri="{FF2B5EF4-FFF2-40B4-BE49-F238E27FC236}">
                <a16:creationId xmlns:a16="http://schemas.microsoft.com/office/drawing/2014/main" id="{359CEC61-F44B-43B3-B40F-AE38C5AF1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TextBox 4">
            <a:extLst>
              <a:ext uri="{FF2B5EF4-FFF2-40B4-BE49-F238E27FC236}">
                <a16:creationId xmlns:a16="http://schemas.microsoft.com/office/drawing/2014/main" id="{C7829380-E236-8959-A6B5-CB9B4521C6DE}"/>
              </a:ext>
            </a:extLst>
          </p:cNvPr>
          <p:cNvSpPr txBox="1"/>
          <p:nvPr/>
        </p:nvSpPr>
        <p:spPr>
          <a:xfrm>
            <a:off x="6251444" y="4939271"/>
            <a:ext cx="5362833" cy="369332"/>
          </a:xfrm>
          <a:prstGeom prst="rect">
            <a:avLst/>
          </a:prstGeom>
          <a:solidFill>
            <a:srgbClr val="FF0000"/>
          </a:solidFill>
          <a:ln>
            <a:solidFill>
              <a:srgbClr val="FF0000"/>
            </a:solidFill>
          </a:ln>
        </p:spPr>
        <p:txBody>
          <a:bodyPr wrap="square" rtlCol="0">
            <a:spAutoFit/>
          </a:bodyPr>
          <a:lstStyle/>
          <a:p>
            <a:pPr algn="ctr"/>
            <a:r>
              <a:rPr lang="en-US" dirty="0">
                <a:solidFill>
                  <a:schemeClr val="bg1"/>
                </a:solidFill>
              </a:rPr>
              <a:t>ADHD is a </a:t>
            </a:r>
            <a:r>
              <a:rPr lang="en-US" b="1" dirty="0">
                <a:solidFill>
                  <a:schemeClr val="bg1"/>
                </a:solidFill>
              </a:rPr>
              <a:t>highly heterogenous </a:t>
            </a:r>
            <a:r>
              <a:rPr lang="en-US" dirty="0">
                <a:solidFill>
                  <a:schemeClr val="bg1"/>
                </a:solidFill>
              </a:rPr>
              <a:t>disorder</a:t>
            </a:r>
          </a:p>
        </p:txBody>
      </p:sp>
      <p:sp>
        <p:nvSpPr>
          <p:cNvPr id="7" name="TextBox 6">
            <a:extLst>
              <a:ext uri="{FF2B5EF4-FFF2-40B4-BE49-F238E27FC236}">
                <a16:creationId xmlns:a16="http://schemas.microsoft.com/office/drawing/2014/main" id="{A5B4EC2C-3924-C862-B2A3-DAE79881F866}"/>
              </a:ext>
            </a:extLst>
          </p:cNvPr>
          <p:cNvSpPr txBox="1"/>
          <p:nvPr/>
        </p:nvSpPr>
        <p:spPr>
          <a:xfrm>
            <a:off x="976647" y="6112194"/>
            <a:ext cx="4831029" cy="415498"/>
          </a:xfrm>
          <a:prstGeom prst="rect">
            <a:avLst/>
          </a:prstGeom>
          <a:noFill/>
        </p:spPr>
        <p:txBody>
          <a:bodyPr wrap="square" rtlCol="0">
            <a:spAutoFit/>
          </a:bodyPr>
          <a:lstStyle/>
          <a:p>
            <a:r>
              <a:rPr lang="en-US" sz="1050" dirty="0"/>
              <a:t>Yang et al, 2022; Collins et al, 2017; Bax et al, 2019; </a:t>
            </a:r>
            <a:r>
              <a:rPr lang="en-US" sz="1050" dirty="0">
                <a:effectLst/>
              </a:rPr>
              <a:t>Froehlich et al, 2007</a:t>
            </a:r>
          </a:p>
          <a:p>
            <a:endParaRPr lang="en-US" sz="1050" dirty="0"/>
          </a:p>
        </p:txBody>
      </p:sp>
    </p:spTree>
    <p:extLst>
      <p:ext uri="{BB962C8B-B14F-4D97-AF65-F5344CB8AC3E}">
        <p14:creationId xmlns:p14="http://schemas.microsoft.com/office/powerpoint/2010/main" val="3693308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37F8D-336E-162D-E183-E80F7DF6A4CB}"/>
              </a:ext>
            </a:extLst>
          </p:cNvPr>
          <p:cNvSpPr>
            <a:spLocks noGrp="1"/>
          </p:cNvSpPr>
          <p:nvPr>
            <p:ph type="title"/>
          </p:nvPr>
        </p:nvSpPr>
        <p:spPr/>
        <p:txBody>
          <a:bodyPr/>
          <a:lstStyle/>
          <a:p>
            <a:r>
              <a:rPr lang="en-US" dirty="0"/>
              <a:t>Limitations of Current Literature</a:t>
            </a:r>
          </a:p>
        </p:txBody>
      </p:sp>
      <p:sp>
        <p:nvSpPr>
          <p:cNvPr id="3" name="Content Placeholder 2">
            <a:extLst>
              <a:ext uri="{FF2B5EF4-FFF2-40B4-BE49-F238E27FC236}">
                <a16:creationId xmlns:a16="http://schemas.microsoft.com/office/drawing/2014/main" id="{657C5DA7-181C-6431-D02C-F807D9906589}"/>
              </a:ext>
            </a:extLst>
          </p:cNvPr>
          <p:cNvSpPr>
            <a:spLocks noGrp="1"/>
          </p:cNvSpPr>
          <p:nvPr>
            <p:ph sz="half" idx="1"/>
          </p:nvPr>
        </p:nvSpPr>
        <p:spPr>
          <a:xfrm>
            <a:off x="1097279" y="2120900"/>
            <a:ext cx="5834861" cy="3748193"/>
          </a:xfrm>
        </p:spPr>
        <p:txBody>
          <a:bodyPr>
            <a:normAutofit/>
          </a:bodyPr>
          <a:lstStyle/>
          <a:p>
            <a:pPr>
              <a:lnSpc>
                <a:spcPct val="100000"/>
              </a:lnSpc>
              <a:buClr>
                <a:schemeClr val="tx1"/>
              </a:buClr>
              <a:buFont typeface="Arial" panose="020B0604020202020204" pitchFamily="34" charset="0"/>
              <a:buChar char="•"/>
            </a:pPr>
            <a:r>
              <a:rPr lang="en-US" dirty="0"/>
              <a:t>Cross-sectional focus</a:t>
            </a:r>
          </a:p>
          <a:p>
            <a:pPr>
              <a:lnSpc>
                <a:spcPct val="100000"/>
              </a:lnSpc>
              <a:buClr>
                <a:schemeClr val="tx1"/>
              </a:buClr>
              <a:buFont typeface="Arial" panose="020B0604020202020204" pitchFamily="34" charset="0"/>
              <a:buChar char="•"/>
            </a:pPr>
            <a:r>
              <a:rPr lang="en-US" dirty="0"/>
              <a:t>Homogeneous samples in a heterogenous disorder</a:t>
            </a:r>
          </a:p>
          <a:p>
            <a:pPr>
              <a:lnSpc>
                <a:spcPct val="100000"/>
              </a:lnSpc>
              <a:buClr>
                <a:schemeClr val="tx1"/>
              </a:buClr>
              <a:buFont typeface="Arial" panose="020B0604020202020204" pitchFamily="34" charset="0"/>
              <a:buChar char="•"/>
            </a:pPr>
            <a:r>
              <a:rPr lang="en-US" dirty="0"/>
              <a:t>Few national studies</a:t>
            </a:r>
          </a:p>
          <a:p>
            <a:pPr>
              <a:lnSpc>
                <a:spcPct val="100000"/>
              </a:lnSpc>
              <a:buClr>
                <a:schemeClr val="tx1"/>
              </a:buClr>
              <a:buFont typeface="Arial" panose="020B0604020202020204" pitchFamily="34" charset="0"/>
              <a:buChar char="•"/>
            </a:pPr>
            <a:r>
              <a:rPr lang="en-US" dirty="0"/>
              <a:t>Reliance on clinical diagnosis</a:t>
            </a:r>
          </a:p>
        </p:txBody>
      </p:sp>
      <p:sp>
        <p:nvSpPr>
          <p:cNvPr id="6" name="Content Placeholder 5">
            <a:extLst>
              <a:ext uri="{FF2B5EF4-FFF2-40B4-BE49-F238E27FC236}">
                <a16:creationId xmlns:a16="http://schemas.microsoft.com/office/drawing/2014/main" id="{78231355-88A2-E080-7EDE-685646E59A34}"/>
              </a:ext>
            </a:extLst>
          </p:cNvPr>
          <p:cNvSpPr>
            <a:spLocks noGrp="1"/>
          </p:cNvSpPr>
          <p:nvPr>
            <p:ph sz="half" idx="2"/>
          </p:nvPr>
        </p:nvSpPr>
        <p:spPr>
          <a:xfrm>
            <a:off x="1097280" y="4418336"/>
            <a:ext cx="10058400" cy="1450757"/>
          </a:xfrm>
        </p:spPr>
        <p:txBody>
          <a:bodyPr>
            <a:normAutofit/>
          </a:bodyPr>
          <a:lstStyle/>
          <a:p>
            <a:r>
              <a:rPr lang="en-US" b="1" dirty="0"/>
              <a:t>STUDY AIMS: </a:t>
            </a:r>
            <a:r>
              <a:rPr lang="en-US" dirty="0"/>
              <a:t>To examine disparities in stimulant use patterns among a diverse sample of US children using longitudinal data </a:t>
            </a:r>
          </a:p>
        </p:txBody>
      </p:sp>
    </p:spTree>
    <p:extLst>
      <p:ext uri="{BB962C8B-B14F-4D97-AF65-F5344CB8AC3E}">
        <p14:creationId xmlns:p14="http://schemas.microsoft.com/office/powerpoint/2010/main" val="369862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45582-337A-A205-DDD2-994F976F6029}"/>
              </a:ext>
            </a:extLst>
          </p:cNvPr>
          <p:cNvSpPr>
            <a:spLocks noGrp="1"/>
          </p:cNvSpPr>
          <p:nvPr>
            <p:ph type="title"/>
          </p:nvPr>
        </p:nvSpPr>
        <p:spPr/>
        <p:txBody>
          <a:bodyPr/>
          <a:lstStyle/>
          <a:p>
            <a:r>
              <a:rPr lang="en-US" dirty="0"/>
              <a:t>Methods</a:t>
            </a:r>
          </a:p>
        </p:txBody>
      </p:sp>
      <p:sp>
        <p:nvSpPr>
          <p:cNvPr id="3" name="Content Placeholder 2">
            <a:extLst>
              <a:ext uri="{FF2B5EF4-FFF2-40B4-BE49-F238E27FC236}">
                <a16:creationId xmlns:a16="http://schemas.microsoft.com/office/drawing/2014/main" id="{38CA0BF2-64C9-3D05-4B6C-D4F6134095A2}"/>
              </a:ext>
            </a:extLst>
          </p:cNvPr>
          <p:cNvSpPr>
            <a:spLocks noGrp="1"/>
          </p:cNvSpPr>
          <p:nvPr>
            <p:ph sz="half" idx="1"/>
          </p:nvPr>
        </p:nvSpPr>
        <p:spPr>
          <a:xfrm>
            <a:off x="6976197" y="2227182"/>
            <a:ext cx="4639736" cy="3748193"/>
          </a:xfrm>
        </p:spPr>
        <p:txBody>
          <a:bodyPr/>
          <a:lstStyle/>
          <a:p>
            <a:pPr>
              <a:buFont typeface="Arial" panose="020B0604020202020204" pitchFamily="34" charset="0"/>
              <a:buChar char="•"/>
            </a:pPr>
            <a:r>
              <a:rPr lang="en-US" dirty="0"/>
              <a:t>Secondary analysis of ABCD data, baseline to 3-year follow-up (2016–2020)</a:t>
            </a:r>
          </a:p>
          <a:p>
            <a:pPr lvl="1">
              <a:buFont typeface="Arial" panose="020B0604020202020204" pitchFamily="34" charset="0"/>
              <a:buChar char="•"/>
            </a:pPr>
            <a:r>
              <a:rPr lang="en-US" dirty="0"/>
              <a:t>Children aged 9–10 at baseline</a:t>
            </a:r>
          </a:p>
          <a:p>
            <a:pPr lvl="1">
              <a:buFont typeface="Arial" panose="020B0604020202020204" pitchFamily="34" charset="0"/>
              <a:buChar char="•"/>
            </a:pPr>
            <a:r>
              <a:rPr lang="en-US" dirty="0"/>
              <a:t>12–13 at follow-up</a:t>
            </a:r>
          </a:p>
        </p:txBody>
      </p:sp>
      <p:sp>
        <p:nvSpPr>
          <p:cNvPr id="4" name="Content Placeholder 3">
            <a:extLst>
              <a:ext uri="{FF2B5EF4-FFF2-40B4-BE49-F238E27FC236}">
                <a16:creationId xmlns:a16="http://schemas.microsoft.com/office/drawing/2014/main" id="{360C0EF5-9812-0071-DF12-8CF49ADEFD90}"/>
              </a:ext>
            </a:extLst>
          </p:cNvPr>
          <p:cNvSpPr>
            <a:spLocks noGrp="1"/>
          </p:cNvSpPr>
          <p:nvPr>
            <p:ph sz="half" idx="2"/>
          </p:nvPr>
        </p:nvSpPr>
        <p:spPr>
          <a:xfrm>
            <a:off x="1097280" y="3197301"/>
            <a:ext cx="4639736" cy="2662078"/>
          </a:xfrm>
        </p:spPr>
        <p:txBody>
          <a:bodyPr/>
          <a:lstStyle/>
          <a:p>
            <a:r>
              <a:rPr lang="en-US" b="1" dirty="0"/>
              <a:t>Adolescent Brain Cognitive Development Study (ABCD)</a:t>
            </a:r>
          </a:p>
          <a:p>
            <a:pPr lvl="1"/>
            <a:r>
              <a:rPr lang="en-US" dirty="0"/>
              <a:t>Largest longitudinal study of child/adolescent neurodevelopment in the US (N=11,875)</a:t>
            </a:r>
          </a:p>
          <a:p>
            <a:pPr lvl="1"/>
            <a:r>
              <a:rPr lang="en-US" dirty="0"/>
              <a:t>Used multistage sampling for national demographic and geographic diversity</a:t>
            </a:r>
          </a:p>
        </p:txBody>
      </p:sp>
      <p:pic>
        <p:nvPicPr>
          <p:cNvPr id="2052" name="Picture 4" descr="Study of Adolescent Brain">
            <a:extLst>
              <a:ext uri="{FF2B5EF4-FFF2-40B4-BE49-F238E27FC236}">
                <a16:creationId xmlns:a16="http://schemas.microsoft.com/office/drawing/2014/main" id="{E1173AEF-52D4-30BE-4D12-05180E85BE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0" y="2017183"/>
            <a:ext cx="4639736" cy="113199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BAC03B1-1DD3-81D1-6818-5AD85BCF675F}"/>
              </a:ext>
            </a:extLst>
          </p:cNvPr>
          <p:cNvSpPr txBox="1"/>
          <p:nvPr/>
        </p:nvSpPr>
        <p:spPr>
          <a:xfrm>
            <a:off x="1097280" y="6074229"/>
            <a:ext cx="3066947" cy="276999"/>
          </a:xfrm>
          <a:prstGeom prst="rect">
            <a:avLst/>
          </a:prstGeom>
          <a:noFill/>
        </p:spPr>
        <p:txBody>
          <a:bodyPr wrap="square" rtlCol="0">
            <a:spAutoFit/>
          </a:bodyPr>
          <a:lstStyle/>
          <a:p>
            <a:r>
              <a:rPr lang="en-US" sz="1200" dirty="0">
                <a:effectLst/>
              </a:rPr>
              <a:t>Volkow et al, 2018</a:t>
            </a:r>
          </a:p>
        </p:txBody>
      </p:sp>
    </p:spTree>
    <p:extLst>
      <p:ext uri="{BB962C8B-B14F-4D97-AF65-F5344CB8AC3E}">
        <p14:creationId xmlns:p14="http://schemas.microsoft.com/office/powerpoint/2010/main" val="3110219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0D69864-005C-9732-5DA0-E168A8323C80}"/>
              </a:ext>
            </a:extLst>
          </p:cNvPr>
          <p:cNvSpPr>
            <a:spLocks noGrp="1"/>
          </p:cNvSpPr>
          <p:nvPr>
            <p:ph type="title"/>
          </p:nvPr>
        </p:nvSpPr>
        <p:spPr>
          <a:xfrm>
            <a:off x="492369" y="605896"/>
            <a:ext cx="3642309" cy="5646208"/>
          </a:xfrm>
        </p:spPr>
        <p:txBody>
          <a:bodyPr anchor="ctr">
            <a:normAutofit/>
          </a:bodyPr>
          <a:lstStyle/>
          <a:p>
            <a:r>
              <a:rPr lang="en-US" dirty="0">
                <a:solidFill>
                  <a:srgbClr val="FFFFFF"/>
                </a:solidFill>
              </a:rPr>
              <a:t>Variables</a:t>
            </a:r>
          </a:p>
        </p:txBody>
      </p:sp>
      <p:sp>
        <p:nvSpPr>
          <p:cNvPr id="3" name="Content Placeholder 2">
            <a:extLst>
              <a:ext uri="{FF2B5EF4-FFF2-40B4-BE49-F238E27FC236}">
                <a16:creationId xmlns:a16="http://schemas.microsoft.com/office/drawing/2014/main" id="{3E4ABD34-38B8-4362-7673-F854E7AA8072}"/>
              </a:ext>
            </a:extLst>
          </p:cNvPr>
          <p:cNvSpPr>
            <a:spLocks noGrp="1"/>
          </p:cNvSpPr>
          <p:nvPr>
            <p:ph idx="1"/>
          </p:nvPr>
        </p:nvSpPr>
        <p:spPr>
          <a:xfrm>
            <a:off x="5231958" y="605896"/>
            <a:ext cx="6683817" cy="5646208"/>
          </a:xfrm>
        </p:spPr>
        <p:txBody>
          <a:bodyPr anchor="ctr">
            <a:normAutofit/>
          </a:bodyPr>
          <a:lstStyle/>
          <a:p>
            <a:r>
              <a:rPr lang="en-US" sz="2400" b="1" dirty="0"/>
              <a:t>Sociodemographic</a:t>
            </a:r>
            <a:r>
              <a:rPr lang="en-US" sz="2400" dirty="0"/>
              <a:t>: Sex, race, ethnicity, parental education, household income (</a:t>
            </a:r>
            <a:r>
              <a:rPr lang="en-US" sz="2400" dirty="0" err="1"/>
              <a:t>PhenX</a:t>
            </a:r>
            <a:r>
              <a:rPr lang="en-US" sz="2400" dirty="0"/>
              <a:t> toolkit)</a:t>
            </a:r>
          </a:p>
          <a:p>
            <a:r>
              <a:rPr lang="en-US" sz="2400" b="1" dirty="0"/>
              <a:t>ADHD Medication Use</a:t>
            </a:r>
            <a:r>
              <a:rPr lang="en-US" sz="2400" dirty="0"/>
              <a:t>: Annual data on stimulants (e.g., amphetamines) and non-stimulants (e.g., clonidine)</a:t>
            </a:r>
          </a:p>
          <a:p>
            <a:r>
              <a:rPr lang="en-US" sz="2400" b="1" dirty="0"/>
              <a:t>ADHD Severity</a:t>
            </a:r>
            <a:r>
              <a:rPr lang="en-US" sz="2400" dirty="0"/>
              <a:t>: CBCL –DSM-5 scales; significant ADHD defined as t-score ≥60</a:t>
            </a:r>
          </a:p>
        </p:txBody>
      </p:sp>
    </p:spTree>
    <p:extLst>
      <p:ext uri="{BB962C8B-B14F-4D97-AF65-F5344CB8AC3E}">
        <p14:creationId xmlns:p14="http://schemas.microsoft.com/office/powerpoint/2010/main" val="32142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735C2E-29D5-FEA6-6B7E-4388A75DF0D7}"/>
              </a:ext>
            </a:extLst>
          </p:cNvPr>
          <p:cNvSpPr>
            <a:spLocks noGrp="1"/>
          </p:cNvSpPr>
          <p:nvPr>
            <p:ph type="title"/>
          </p:nvPr>
        </p:nvSpPr>
        <p:spPr/>
        <p:txBody>
          <a:bodyPr/>
          <a:lstStyle/>
          <a:p>
            <a:r>
              <a:rPr lang="en-US" dirty="0"/>
              <a:t>Statistical Analyses</a:t>
            </a:r>
          </a:p>
        </p:txBody>
      </p:sp>
      <p:sp>
        <p:nvSpPr>
          <p:cNvPr id="5" name="Content Placeholder 4">
            <a:extLst>
              <a:ext uri="{FF2B5EF4-FFF2-40B4-BE49-F238E27FC236}">
                <a16:creationId xmlns:a16="http://schemas.microsoft.com/office/drawing/2014/main" id="{C192F9A5-C800-DE6D-B0ED-53C40DDBA905}"/>
              </a:ext>
            </a:extLst>
          </p:cNvPr>
          <p:cNvSpPr>
            <a:spLocks noGrp="1"/>
          </p:cNvSpPr>
          <p:nvPr>
            <p:ph sz="half" idx="1"/>
          </p:nvPr>
        </p:nvSpPr>
        <p:spPr>
          <a:xfrm>
            <a:off x="1097280" y="2120900"/>
            <a:ext cx="5134708" cy="3748193"/>
          </a:xfrm>
        </p:spPr>
        <p:txBody>
          <a:bodyPr>
            <a:normAutofit/>
          </a:bodyPr>
          <a:lstStyle/>
          <a:p>
            <a:pPr>
              <a:buClr>
                <a:schemeClr val="tx1"/>
              </a:buClr>
              <a:buFont typeface="Wingdings" pitchFamily="2" charset="2"/>
              <a:buChar char="§"/>
            </a:pPr>
            <a:r>
              <a:rPr lang="en-US" b="1" dirty="0"/>
              <a:t>Medication Use Patterns</a:t>
            </a:r>
            <a:r>
              <a:rPr lang="en-US" dirty="0"/>
              <a:t> (4 Groups)</a:t>
            </a:r>
          </a:p>
          <a:p>
            <a:pPr lvl="1">
              <a:buFont typeface="+mj-lt"/>
              <a:buAutoNum type="arabicPeriod"/>
            </a:pPr>
            <a:r>
              <a:rPr lang="en-US" b="1" dirty="0"/>
              <a:t> Never Use</a:t>
            </a:r>
            <a:endParaRPr lang="en-US" dirty="0"/>
          </a:p>
          <a:p>
            <a:pPr lvl="1">
              <a:buFont typeface="+mj-lt"/>
              <a:buAutoNum type="arabicPeriod"/>
            </a:pPr>
            <a:r>
              <a:rPr lang="en-US" b="1" dirty="0"/>
              <a:t> Discontinued Use</a:t>
            </a:r>
            <a:endParaRPr lang="en-US" dirty="0"/>
          </a:p>
          <a:p>
            <a:pPr lvl="1">
              <a:buFont typeface="+mj-lt"/>
              <a:buAutoNum type="arabicPeriod"/>
            </a:pPr>
            <a:r>
              <a:rPr lang="en-US" b="1" dirty="0"/>
              <a:t> Continuous Use (Starting at 9/10 Years)</a:t>
            </a:r>
            <a:r>
              <a:rPr lang="en-US" dirty="0"/>
              <a:t>: Used medication from baseline through study</a:t>
            </a:r>
          </a:p>
          <a:p>
            <a:pPr lvl="1">
              <a:buFont typeface="+mj-lt"/>
              <a:buAutoNum type="arabicPeriod"/>
            </a:pPr>
            <a:r>
              <a:rPr lang="en-US" b="1" dirty="0"/>
              <a:t> Continuous Use (Starting After Baseline): </a:t>
            </a:r>
            <a:r>
              <a:rPr lang="en-US" dirty="0"/>
              <a:t> Began medication after baseline</a:t>
            </a:r>
          </a:p>
          <a:p>
            <a:endParaRPr lang="en-US" dirty="0"/>
          </a:p>
        </p:txBody>
      </p:sp>
      <p:sp>
        <p:nvSpPr>
          <p:cNvPr id="6" name="Content Placeholder 5">
            <a:extLst>
              <a:ext uri="{FF2B5EF4-FFF2-40B4-BE49-F238E27FC236}">
                <a16:creationId xmlns:a16="http://schemas.microsoft.com/office/drawing/2014/main" id="{687D52B8-EB01-BDB4-8174-DEEB147152B5}"/>
              </a:ext>
            </a:extLst>
          </p:cNvPr>
          <p:cNvSpPr>
            <a:spLocks noGrp="1"/>
          </p:cNvSpPr>
          <p:nvPr>
            <p:ph sz="half" idx="2"/>
          </p:nvPr>
        </p:nvSpPr>
        <p:spPr>
          <a:xfrm>
            <a:off x="6515944" y="2120900"/>
            <a:ext cx="4639736" cy="3748194"/>
          </a:xfrm>
        </p:spPr>
        <p:txBody>
          <a:bodyPr>
            <a:normAutofit/>
          </a:bodyPr>
          <a:lstStyle/>
          <a:p>
            <a:pPr>
              <a:buClr>
                <a:schemeClr val="tx1"/>
              </a:buClr>
            </a:pPr>
            <a:r>
              <a:rPr lang="en-US" b="1" dirty="0"/>
              <a:t>Analyses</a:t>
            </a:r>
            <a:endParaRPr lang="en-US" dirty="0"/>
          </a:p>
          <a:p>
            <a:pPr lvl="1">
              <a:buFont typeface="Arial" panose="020B0604020202020204" pitchFamily="34" charset="0"/>
              <a:buChar char="•"/>
            </a:pPr>
            <a:r>
              <a:rPr lang="en-US" dirty="0"/>
              <a:t>Logistic regression models (unadjusted and adjusted) to estimate odds ratios (ORs) and 95% confidence intervals (CIs)</a:t>
            </a:r>
          </a:p>
          <a:p>
            <a:pPr lvl="1">
              <a:buFont typeface="Arial" panose="020B0604020202020204" pitchFamily="34" charset="0"/>
              <a:buChar char="•"/>
            </a:pPr>
            <a:r>
              <a:rPr lang="en-US" dirty="0"/>
              <a:t>Mean CBCL scores across waves to assess symptom severity</a:t>
            </a:r>
          </a:p>
          <a:p>
            <a:endParaRPr lang="en-US" dirty="0"/>
          </a:p>
        </p:txBody>
      </p:sp>
    </p:spTree>
    <p:extLst>
      <p:ext uri="{BB962C8B-B14F-4D97-AF65-F5344CB8AC3E}">
        <p14:creationId xmlns:p14="http://schemas.microsoft.com/office/powerpoint/2010/main" val="54056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RetrospectVTI">
  <a:themeElements>
    <a:clrScheme name="AnalogousFromRegularSeedLeftStep">
      <a:dk1>
        <a:srgbClr val="000000"/>
      </a:dk1>
      <a:lt1>
        <a:srgbClr val="FFFFFF"/>
      </a:lt1>
      <a:dk2>
        <a:srgbClr val="243341"/>
      </a:dk2>
      <a:lt2>
        <a:srgbClr val="E8E7E2"/>
      </a:lt2>
      <a:accent1>
        <a:srgbClr val="4D5AC3"/>
      </a:accent1>
      <a:accent2>
        <a:srgbClr val="3B7AB1"/>
      </a:accent2>
      <a:accent3>
        <a:srgbClr val="48B1B7"/>
      </a:accent3>
      <a:accent4>
        <a:srgbClr val="3BB186"/>
      </a:accent4>
      <a:accent5>
        <a:srgbClr val="49B961"/>
      </a:accent5>
      <a:accent6>
        <a:srgbClr val="52B13B"/>
      </a:accent6>
      <a:hlink>
        <a:srgbClr val="918530"/>
      </a:hlink>
      <a:folHlink>
        <a:srgbClr val="7F7F7F"/>
      </a:folHlink>
    </a:clrScheme>
    <a:fontScheme name="Retrospect">
      <a:majorFont>
        <a:latin typeface="Sagona Extra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agona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2181</TotalTime>
  <Words>2869</Words>
  <Application>Microsoft Office PowerPoint</Application>
  <PresentationFormat>Widescreen</PresentationFormat>
  <Paragraphs>661</Paragraphs>
  <Slides>19</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19</vt:i4>
      </vt:variant>
    </vt:vector>
  </HeadingPairs>
  <TitlesOfParts>
    <vt:vector size="31" baseType="lpstr">
      <vt:lpstr>Aptos</vt:lpstr>
      <vt:lpstr>Arial</vt:lpstr>
      <vt:lpstr>Calibri</vt:lpstr>
      <vt:lpstr>Cambria</vt:lpstr>
      <vt:lpstr>Google Sans</vt:lpstr>
      <vt:lpstr>Guardian TextSans Web</vt:lpstr>
      <vt:lpstr>Helvetica</vt:lpstr>
      <vt:lpstr>Sagona Book</vt:lpstr>
      <vt:lpstr>Sagona ExtraLight</vt:lpstr>
      <vt:lpstr>Times New Roman</vt:lpstr>
      <vt:lpstr>Wingdings</vt:lpstr>
      <vt:lpstr>RetrospectVTI</vt:lpstr>
      <vt:lpstr>Disparities in patterns of prescription stimulant use for ADHD in US children</vt:lpstr>
      <vt:lpstr>Disclosures</vt:lpstr>
      <vt:lpstr>ADHD – Background </vt:lpstr>
      <vt:lpstr>ADHD - Treatment</vt:lpstr>
      <vt:lpstr>Disparities</vt:lpstr>
      <vt:lpstr>Limitations of Current Literature</vt:lpstr>
      <vt:lpstr>Methods</vt:lpstr>
      <vt:lpstr>Variables</vt:lpstr>
      <vt:lpstr>Statistical Analyses</vt:lpstr>
      <vt:lpstr>Results (N=9708)</vt:lpstr>
      <vt:lpstr>Results by Sex</vt:lpstr>
      <vt:lpstr>Results by Race</vt:lpstr>
      <vt:lpstr>Results by Ethnicity</vt:lpstr>
      <vt:lpstr>Results by SES</vt:lpstr>
      <vt:lpstr>Summary of Results</vt:lpstr>
      <vt:lpstr>Discussion</vt:lpstr>
      <vt:lpstr>Limitations</vt:lpstr>
      <vt:lpstr>Acknowledgements</vt:lpstr>
      <vt:lpstr>Questions and 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Disparities in patterns of prescription stimulant use for ADHD in US children</dc:title>
  <dc:creator>Jennie Ryan</dc:creator>
  <cp:lastModifiedBy>Rental End User</cp:lastModifiedBy>
  <cp:revision>55</cp:revision>
  <dcterms:created xsi:type="dcterms:W3CDTF">2024-11-15T02:37:58Z</dcterms:created>
  <dcterms:modified xsi:type="dcterms:W3CDTF">2024-11-16T15:26:49Z</dcterms:modified>
</cp:coreProperties>
</file>