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389_3FEC3FD8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792_80DB4791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omments/modernComment_7AE_D70AA7FE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39" r:id="rId2"/>
  </p:sldMasterIdLst>
  <p:notesMasterIdLst>
    <p:notesMasterId r:id="rId28"/>
  </p:notesMasterIdLst>
  <p:handoutMasterIdLst>
    <p:handoutMasterId r:id="rId29"/>
  </p:handoutMasterIdLst>
  <p:sldIdLst>
    <p:sldId id="474" r:id="rId3"/>
    <p:sldId id="1949" r:id="rId4"/>
    <p:sldId id="910" r:id="rId5"/>
    <p:sldId id="898" r:id="rId6"/>
    <p:sldId id="905" r:id="rId7"/>
    <p:sldId id="1973" r:id="rId8"/>
    <p:sldId id="1974" r:id="rId9"/>
    <p:sldId id="1976" r:id="rId10"/>
    <p:sldId id="1975" r:id="rId11"/>
    <p:sldId id="1971" r:id="rId12"/>
    <p:sldId id="1938" r:id="rId13"/>
    <p:sldId id="1959" r:id="rId14"/>
    <p:sldId id="1978" r:id="rId15"/>
    <p:sldId id="1977" r:id="rId16"/>
    <p:sldId id="1963" r:id="rId17"/>
    <p:sldId id="1972" r:id="rId18"/>
    <p:sldId id="1962" r:id="rId19"/>
    <p:sldId id="1965" r:id="rId20"/>
    <p:sldId id="1961" r:id="rId21"/>
    <p:sldId id="1964" r:id="rId22"/>
    <p:sldId id="1970" r:id="rId23"/>
    <p:sldId id="1966" r:id="rId24"/>
    <p:sldId id="1940" r:id="rId25"/>
    <p:sldId id="1958" r:id="rId26"/>
    <p:sldId id="1956" r:id="rId2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9858BA-C212-143A-4914-0ACF5386AB76}" name="DeRussy, Aerin" initials="DA" userId="S::Aerin.DeRussy@va.gov::19b3e116-950f-41a6-9f83-63486d4b6f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AMR" lastIdx="2" clrIdx="0"/>
  <p:cmAuthor id="1" name="Department of Veterans Affairs" initials="DoVA" lastIdx="21" clrIdx="1"/>
  <p:cmAuthor id="2" name="Sara Cofey" initials="SC" lastIdx="1" clrIdx="2"/>
  <p:cmAuthor id="3" name="Hoge, April" initials="HA" lastIdx="14" clrIdx="3">
    <p:extLst>
      <p:ext uri="{19B8F6BF-5375-455C-9EA6-DF929625EA0E}">
        <p15:presenceInfo xmlns:p15="http://schemas.microsoft.com/office/powerpoint/2012/main" userId="S-1-5-21-37049532-1309424402-1236795852-417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E9EBF5"/>
    <a:srgbClr val="CFD5EA"/>
    <a:srgbClr val="5357FF"/>
    <a:srgbClr val="1360CF"/>
    <a:srgbClr val="7BCBC7"/>
    <a:srgbClr val="B8B5CB"/>
    <a:srgbClr val="3396FF"/>
    <a:srgbClr val="8EEAE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7" autoAdjust="0"/>
    <p:restoredTop sz="83673" autoAdjust="0"/>
  </p:normalViewPr>
  <p:slideViewPr>
    <p:cSldViewPr>
      <p:cViewPr varScale="1">
        <p:scale>
          <a:sx n="83" d="100"/>
          <a:sy n="83" d="100"/>
        </p:scale>
        <p:origin x="224" y="5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78" y="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kertesz/Documents/Documents/BU%20Gen%20Med%20Fellowship/Research/PCQH%20Next/Distance%20to%20Travel%20Analysi/Visit%20counts%20with%20and%20without%20distance%20barr%20MH%20PC%20SUD%2011-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kertesz\Documents\Documents\BU%20Gen%20Med%20Fellowship\Research\PCQH%20Next\Distance%20to%20Travel%20Analysi\Tables%20for%20Dec%20Abstract%2012.13.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7D-412A-9DDD-A46C8406EE7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7D-412A-9DDD-A46C8406EE7E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7D-412A-9DDD-A46C8406EE7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B7D-412A-9DDD-A46C8406EE7E}"/>
              </c:ext>
            </c:extLst>
          </c:dPt>
          <c:dLbls>
            <c:dLbl>
              <c:idx val="0"/>
              <c:layout>
                <c:manualLayout>
                  <c:x val="-0.13388998250218723"/>
                  <c:y val="6.41014144065325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7D-412A-9DDD-A46C8406EE7E}"/>
                </c:ext>
              </c:extLst>
            </c:dLbl>
            <c:dLbl>
              <c:idx val="1"/>
              <c:layout>
                <c:manualLayout>
                  <c:x val="5.6013779527559052E-2"/>
                  <c:y val="-0.248226523767862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7D-412A-9DDD-A46C8406EE7E}"/>
                </c:ext>
              </c:extLst>
            </c:dLbl>
            <c:dLbl>
              <c:idx val="2"/>
              <c:layout>
                <c:manualLayout>
                  <c:x val="0.15136067366579173"/>
                  <c:y val="2.63794109069698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7D-412A-9DDD-A46C8406E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Sheet1!$F$5:$I$5</c:f>
              <c:numCache>
                <c:formatCode>General</c:formatCode>
                <c:ptCount val="4"/>
                <c:pt idx="0">
                  <c:v>1847</c:v>
                </c:pt>
                <c:pt idx="1">
                  <c:v>1338</c:v>
                </c:pt>
                <c:pt idx="2">
                  <c:v>893</c:v>
                </c:pt>
                <c:pt idx="3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7D-412A-9DDD-A46C8406EE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54-420A-887F-C9FF56DDCF31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54-420A-887F-C9FF56DDCF31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54-420A-887F-C9FF56DDCF31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54-420A-887F-C9FF56DDCF31}"/>
              </c:ext>
            </c:extLst>
          </c:dPt>
          <c:dLbls>
            <c:dLbl>
              <c:idx val="1"/>
              <c:layout>
                <c:manualLayout>
                  <c:x val="-9.8219050743657041E-2"/>
                  <c:y val="-0.240091377466705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4-420A-887F-C9FF56DDCF31}"/>
                </c:ext>
              </c:extLst>
            </c:dLbl>
            <c:dLbl>
              <c:idx val="2"/>
              <c:layout>
                <c:manualLayout>
                  <c:x val="0.21701097258676"/>
                  <c:y val="-0.128775639156216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4-420A-887F-C9FF56DDC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Sheet1!$F$3:$I$3</c:f>
              <c:numCache>
                <c:formatCode>General</c:formatCode>
                <c:ptCount val="4"/>
                <c:pt idx="0">
                  <c:v>219</c:v>
                </c:pt>
                <c:pt idx="1">
                  <c:v>197</c:v>
                </c:pt>
                <c:pt idx="2">
                  <c:v>157</c:v>
                </c:pt>
                <c:pt idx="3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4-420A-887F-C9FF56DDCF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Adjusted Percentages (95% CIs</a:t>
            </a:r>
            <a:r>
              <a:rPr lang="en-US" sz="2400" b="1" baseline="0" dirty="0"/>
              <a:t>)</a:t>
            </a:r>
            <a:endParaRPr lang="en-US" sz="2400" b="1" dirty="0"/>
          </a:p>
        </c:rich>
      </c:tx>
      <c:layout>
        <c:manualLayout>
          <c:xMode val="edge"/>
          <c:yMode val="edge"/>
          <c:x val="0.27479881528570399"/>
          <c:y val="5.4373343618349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406920465217"/>
          <c:y val="0.2197696784650853"/>
          <c:w val="0.89805930795347833"/>
          <c:h val="0.53897950975030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'Curated Models w PP'!$Y$8</c:f>
              <c:strCache>
                <c:ptCount val="1"/>
                <c:pt idx="0">
                  <c:v>Predicted Probability of a Perceived Distance Barrier to Care, based on Geographic Distance to VA Clinic,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  <a:alpha val="65294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'Curated Models w PP'!$AA$9:$AA$12</c:f>
                <c:numCache>
                  <c:formatCode>General</c:formatCode>
                  <c:ptCount val="4"/>
                  <c:pt idx="0">
                    <c:v>1.0000000000000009E-2</c:v>
                  </c:pt>
                  <c:pt idx="1">
                    <c:v>2.9999999999999971E-2</c:v>
                  </c:pt>
                  <c:pt idx="2">
                    <c:v>3.999999999999998E-2</c:v>
                  </c:pt>
                  <c:pt idx="3">
                    <c:v>4.0000000000000036E-2</c:v>
                  </c:pt>
                </c:numCache>
              </c:numRef>
            </c:plus>
            <c:minus>
              <c:numRef>
                <c:f>'Curated Models w PP'!$Z$9:$Z$12</c:f>
                <c:numCache>
                  <c:formatCode>General</c:formatCode>
                  <c:ptCount val="4"/>
                  <c:pt idx="0">
                    <c:v>2.0000000000000004E-2</c:v>
                  </c:pt>
                  <c:pt idx="1">
                    <c:v>0.03</c:v>
                  </c:pt>
                  <c:pt idx="2">
                    <c:v>3.0000000000000027E-2</c:v>
                  </c:pt>
                  <c:pt idx="3">
                    <c:v>3.9999999999999925E-2</c:v>
                  </c:pt>
                </c:numCache>
              </c:numRef>
            </c:minus>
            <c:spPr>
              <a:noFill/>
              <a:ln w="28575" cap="sq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'Curated Models w PP'!$X$9:$X$12</c:f>
              <c:strCache>
                <c:ptCount val="4"/>
                <c:pt idx="0">
                  <c:v>≤5 miles</c:v>
                </c:pt>
                <c:pt idx="1">
                  <c:v>&gt;5 to ≤10 miles</c:v>
                </c:pt>
                <c:pt idx="2">
                  <c:v>&gt;10 to ≤20 Miles</c:v>
                </c:pt>
                <c:pt idx="3">
                  <c:v>&gt;20 miles </c:v>
                </c:pt>
              </c:strCache>
            </c:strRef>
          </c:cat>
          <c:val>
            <c:numRef>
              <c:f>'Curated Models w PP'!$Y$9:$Y$12</c:f>
              <c:numCache>
                <c:formatCode>0.00</c:formatCode>
                <c:ptCount val="4"/>
                <c:pt idx="0">
                  <c:v>0.13</c:v>
                </c:pt>
                <c:pt idx="1">
                  <c:v>0.26</c:v>
                </c:pt>
                <c:pt idx="2">
                  <c:v>0.38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124E-B778-D4E54A35A8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5047728"/>
        <c:axId val="1427652271"/>
      </c:barChart>
      <c:catAx>
        <c:axId val="16350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52271"/>
        <c:crosses val="autoZero"/>
        <c:auto val="1"/>
        <c:lblAlgn val="ctr"/>
        <c:lblOffset val="100"/>
        <c:noMultiLvlLbl val="0"/>
      </c:catAx>
      <c:valAx>
        <c:axId val="142765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0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Self-Reported Distance Barrier to Care and Visit Counts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379199617401407E-2"/>
          <c:y val="0.18408636004093884"/>
          <c:w val="0.89981470859188961"/>
          <c:h val="0.73355164427975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'[Visit counts with and without distance barr MH PC SUD 11-01.xlsx]Sheet1'!$D$2</c:f>
              <c:strCache>
                <c:ptCount val="1"/>
                <c:pt idx="0">
                  <c:v>Yes Barrier</c:v>
                </c:pt>
              </c:strCache>
            </c:strRef>
          </c:tx>
          <c:spPr>
            <a:solidFill>
              <a:srgbClr val="D04E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'[Visit counts with and without distance barr MH PC SUD 11-01.xlsx]Sheet1'!$E$1,'[Visit counts with and without distance barr MH PC SUD 11-01.xlsx]Sheet1'!$I$1,'[Visit counts with and without distance barr MH PC SUD 11-01.xlsx]Sheet1'!$M$1</c:f>
              <c:strCache>
                <c:ptCount val="3"/>
                <c:pt idx="0">
                  <c:v>PC Visits (n=3451)</c:v>
                </c:pt>
                <c:pt idx="1">
                  <c:v>MH Visits (n=2111)</c:v>
                </c:pt>
                <c:pt idx="2">
                  <c:v>SUD Visits (n=1397)</c:v>
                </c:pt>
              </c:strCache>
            </c:strRef>
          </c:cat>
          <c:val>
            <c:numRef>
              <c:f>'[Visit counts with and without distance barr MH PC SUD 11-01.xlsx]Sheet1'!$E$2,'[Visit counts with and without distance barr MH PC SUD 11-01.xlsx]Sheet1'!$I$2,'[Visit counts with and without distance barr MH PC SUD 11-01.xlsx]Sheet1'!$M$2</c:f>
              <c:numCache>
                <c:formatCode>0.0</c:formatCode>
                <c:ptCount val="3"/>
                <c:pt idx="0">
                  <c:v>2.9973000000000001</c:v>
                </c:pt>
                <c:pt idx="1">
                  <c:v>7.2439999999999998</c:v>
                </c:pt>
                <c:pt idx="2">
                  <c:v>3.9401000000000002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B-CB42-A1A8-5F86C394D1B2}"/>
            </c:ext>
          </c:extLst>
        </c:ser>
        <c:ser>
          <c:idx val="1"/>
          <c:order val="1"/>
          <c:tx>
            <c:strRef>
              <c:f>'[Visit counts with and without distance barr MH PC SUD 11-01.xlsx]Sheet1'!$D$3</c:f>
              <c:strCache>
                <c:ptCount val="1"/>
                <c:pt idx="0">
                  <c:v>No Barrier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'[Visit counts with and without distance barr MH PC SUD 11-01.xlsx]Sheet1'!$E$1,'[Visit counts with and without distance barr MH PC SUD 11-01.xlsx]Sheet1'!$I$1,'[Visit counts with and without distance barr MH PC SUD 11-01.xlsx]Sheet1'!$M$1</c:f>
              <c:strCache>
                <c:ptCount val="3"/>
                <c:pt idx="0">
                  <c:v>PC Visits (n=3451)</c:v>
                </c:pt>
                <c:pt idx="1">
                  <c:v>MH Visits (n=2111)</c:v>
                </c:pt>
                <c:pt idx="2">
                  <c:v>SUD Visits (n=1397)</c:v>
                </c:pt>
              </c:strCache>
            </c:strRef>
          </c:cat>
          <c:val>
            <c:numRef>
              <c:f>'[Visit counts with and without distance barr MH PC SUD 11-01.xlsx]Sheet1'!$E$3,'[Visit counts with and without distance barr MH PC SUD 11-01.xlsx]Sheet1'!$I$3,'[Visit counts with and without distance barr MH PC SUD 11-01.xlsx]Sheet1'!$M$3</c:f>
              <c:numCache>
                <c:formatCode>0.0</c:formatCode>
                <c:ptCount val="3"/>
                <c:pt idx="0">
                  <c:v>3.5668000000000002</c:v>
                </c:pt>
                <c:pt idx="1">
                  <c:v>10.1083</c:v>
                </c:pt>
                <c:pt idx="2">
                  <c:v>6.2001999999999997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B-CB42-A1A8-5F86C394D1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03519"/>
        <c:axId val="42899631"/>
      </c:barChart>
      <c:catAx>
        <c:axId val="427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9631"/>
        <c:crosses val="autoZero"/>
        <c:auto val="1"/>
        <c:lblAlgn val="ctr"/>
        <c:lblOffset val="100"/>
        <c:noMultiLvlLbl val="0"/>
      </c:catAx>
      <c:valAx>
        <c:axId val="4289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12-month primary care visit count,</a:t>
            </a:r>
            <a:r>
              <a:rPr lang="en-US" sz="1800" b="1" baseline="0" dirty="0"/>
              <a:t> multivariable-adjusted </a:t>
            </a:r>
          </a:p>
          <a:p>
            <a:pPr>
              <a:defRPr sz="1800" b="1"/>
            </a:pPr>
            <a:r>
              <a:rPr lang="en-US" sz="1800" b="1" baseline="0" dirty="0"/>
              <a:t>(geographic distance  in the model)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'PC count Model - NOT CURRHL'!$P$25:$P$26</c:f>
                <c:numCache>
                  <c:formatCode>General</c:formatCode>
                  <c:ptCount val="2"/>
                  <c:pt idx="0">
                    <c:v>0.23709999999999987</c:v>
                  </c:pt>
                  <c:pt idx="1">
                    <c:v>0.14319999999999977</c:v>
                  </c:pt>
                </c:numCache>
              </c:numRef>
            </c:plus>
            <c:minus>
              <c:numRef>
                <c:f>'PC count Model - NOT CURRHL'!$O$25:$O$26</c:f>
                <c:numCache>
                  <c:formatCode>General</c:formatCode>
                  <c:ptCount val="2"/>
                  <c:pt idx="0">
                    <c:v>0.2370000000000001</c:v>
                  </c:pt>
                  <c:pt idx="1">
                    <c:v>0.1431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'PC count Model - NOT CURRHL'!$A$41:$A$42</c:f>
              <c:strCache>
                <c:ptCount val="2"/>
                <c:pt idx="0">
                  <c:v>Perceived Barrier</c:v>
                </c:pt>
                <c:pt idx="1">
                  <c:v>No Perceived Barrier</c:v>
                </c:pt>
              </c:strCache>
            </c:strRef>
          </c:cat>
          <c:val>
            <c:numRef>
              <c:f>'PC count Model - NOT CURRHL'!$J$25:$J$26</c:f>
              <c:numCache>
                <c:formatCode>##0.0000</c:formatCode>
                <c:ptCount val="2"/>
                <c:pt idx="0">
                  <c:v>3.1086</c:v>
                </c:pt>
                <c:pt idx="1">
                  <c:v>3.4588000000000001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C-6049-B139-4764EE8B2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958623"/>
        <c:axId val="1668069151"/>
      </c:barChart>
      <c:catAx>
        <c:axId val="16679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069151"/>
        <c:crosses val="autoZero"/>
        <c:auto val="1"/>
        <c:lblAlgn val="ctr"/>
        <c:lblOffset val="100"/>
        <c:noMultiLvlLbl val="0"/>
      </c:catAx>
      <c:valAx>
        <c:axId val="166806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95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</a:rPr>
              <a:t>12-month primary care visit count,</a:t>
            </a:r>
            <a:r>
              <a:rPr lang="en-US" sz="1800" b="1" baseline="0" dirty="0">
                <a:solidFill>
                  <a:schemeClr val="bg2">
                    <a:lumMod val="90000"/>
                  </a:schemeClr>
                </a:solidFill>
              </a:rPr>
              <a:t> multivariable-adjusted </a:t>
            </a:r>
          </a:p>
          <a:p>
            <a:pPr>
              <a:defRPr sz="1800" b="1">
                <a:solidFill>
                  <a:schemeClr val="bg2">
                    <a:lumMod val="90000"/>
                  </a:schemeClr>
                </a:solidFill>
              </a:defRPr>
            </a:pPr>
            <a:r>
              <a:rPr lang="en-US" sz="1800" b="1" baseline="0" dirty="0">
                <a:solidFill>
                  <a:schemeClr val="bg2">
                    <a:lumMod val="90000"/>
                  </a:schemeClr>
                </a:solidFill>
              </a:rPr>
              <a:t>(geographic distance not in model)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2">
                  <a:lumMod val="9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  <a:alpha val="6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'PC count Model - NOT CURRHL'!$P$41:$P$42</c:f>
                <c:numCache>
                  <c:formatCode>General</c:formatCode>
                  <c:ptCount val="2"/>
                  <c:pt idx="0">
                    <c:v>0.22840000000000016</c:v>
                  </c:pt>
                  <c:pt idx="1">
                    <c:v>0.14119999999999999</c:v>
                  </c:pt>
                </c:numCache>
              </c:numRef>
            </c:plus>
            <c:minus>
              <c:numRef>
                <c:f>'PC count Model - NOT CURRHL'!$O$41:$O$42</c:f>
                <c:numCache>
                  <c:formatCode>General</c:formatCode>
                  <c:ptCount val="2"/>
                  <c:pt idx="0">
                    <c:v>0.22840000000000016</c:v>
                  </c:pt>
                  <c:pt idx="1">
                    <c:v>0.1413000000000002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'PC count Model - NOT CURRHL'!$A$41:$A$42</c:f>
              <c:strCache>
                <c:ptCount val="2"/>
                <c:pt idx="0">
                  <c:v>Perceived Barrier</c:v>
                </c:pt>
                <c:pt idx="1">
                  <c:v>No Perceived Barrier</c:v>
                </c:pt>
              </c:strCache>
            </c:strRef>
          </c:cat>
          <c:val>
            <c:numRef>
              <c:f>'PC count Model - NOT CURRHL'!$J$41:$J$42</c:f>
              <c:numCache>
                <c:formatCode>##0.0000</c:formatCode>
                <c:ptCount val="2"/>
                <c:pt idx="0">
                  <c:v>2.9218999999999999</c:v>
                </c:pt>
                <c:pt idx="1">
                  <c:v>3.5335000000000001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6-D54A-B1D1-B7CC886AA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958623"/>
        <c:axId val="1668069151"/>
      </c:barChart>
      <c:catAx>
        <c:axId val="16679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069151"/>
        <c:crosses val="autoZero"/>
        <c:auto val="1"/>
        <c:lblAlgn val="ctr"/>
        <c:lblOffset val="100"/>
        <c:noMultiLvlLbl val="0"/>
      </c:catAx>
      <c:valAx>
        <c:axId val="166806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95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effectLst/>
              </a:rPr>
              <a:t>(N=4654, none currently homeless) </a:t>
            </a:r>
            <a:endParaRPr lang="en-US" sz="2000" b="0" dirty="0"/>
          </a:p>
        </c:rich>
      </c:tx>
      <c:layout>
        <c:manualLayout>
          <c:xMode val="edge"/>
          <c:yMode val="edge"/>
          <c:x val="0.3114594552713339"/>
          <c:y val="5.6869680298360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6279221917262"/>
          <c:y val="0.23814458793738943"/>
          <c:w val="0.84217677651404688"/>
          <c:h val="0.52060447698366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'T1 by Barrier YN Curr HL Strat'!$AD$70:$AD$73</c:f>
              <c:strCache>
                <c:ptCount val="4"/>
                <c:pt idx="0">
                  <c:v>≤5 Miles (=1847)</c:v>
                </c:pt>
                <c:pt idx="1">
                  <c:v>&gt;5 to ≤10 Miles  (=1338)</c:v>
                </c:pt>
                <c:pt idx="2">
                  <c:v>&gt;10 to ≤20 Miles (=893)</c:v>
                </c:pt>
                <c:pt idx="3">
                  <c:v>&gt;20 Miles (=576)</c:v>
                </c:pt>
              </c:strCache>
            </c:strRef>
          </c:cat>
          <c:val>
            <c:numRef>
              <c:f>'T1 by Barrier YN Curr HL Strat'!$AM$70:$AM$73</c:f>
              <c:numCache>
                <c:formatCode>0%</c:formatCode>
                <c:ptCount val="4"/>
                <c:pt idx="0">
                  <c:v>0.14022739577693558</c:v>
                </c:pt>
                <c:pt idx="1">
                  <c:v>0.26980568011958145</c:v>
                </c:pt>
                <c:pt idx="2">
                  <c:v>0.39081746920492721</c:v>
                </c:pt>
                <c:pt idx="3">
                  <c:v>0.57465277777777779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C-924B-BB1F-6029F294AB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5047728"/>
        <c:axId val="1427652271"/>
      </c:barChart>
      <c:catAx>
        <c:axId val="16350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52271"/>
        <c:crosses val="autoZero"/>
        <c:auto val="1"/>
        <c:lblAlgn val="ctr"/>
        <c:lblOffset val="100"/>
        <c:noMultiLvlLbl val="0"/>
      </c:catAx>
      <c:valAx>
        <c:axId val="142765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0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chemeClr val="bg2">
                    <a:lumMod val="75000"/>
                  </a:schemeClr>
                </a:solidFill>
              </a:rPr>
              <a:t>Perceived</a:t>
            </a:r>
            <a:r>
              <a:rPr lang="en-US" sz="1200" b="0" baseline="0" dirty="0">
                <a:solidFill>
                  <a:schemeClr val="bg2">
                    <a:lumMod val="75000"/>
                  </a:schemeClr>
                </a:solidFill>
              </a:rPr>
              <a:t> D</a:t>
            </a:r>
            <a:r>
              <a:rPr lang="en-US" sz="1200" b="0" dirty="0">
                <a:solidFill>
                  <a:schemeClr val="bg2">
                    <a:lumMod val="75000"/>
                  </a:schemeClr>
                </a:solidFill>
              </a:rPr>
              <a:t>istance Barrier vs distance from VA Clinic</a:t>
            </a:r>
            <a:r>
              <a:rPr lang="en-US" sz="1200" b="0" baseline="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defRPr sz="1200" b="1"/>
            </a:pPr>
            <a:r>
              <a:rPr lang="en-US" sz="1200" b="0" dirty="0">
                <a:solidFill>
                  <a:schemeClr val="bg2">
                    <a:lumMod val="75000"/>
                  </a:schemeClr>
                </a:solidFill>
              </a:rPr>
              <a:t>among </a:t>
            </a:r>
            <a:r>
              <a:rPr lang="en-US" sz="1200" b="0" i="0" u="none" strike="noStrike" baseline="0" dirty="0">
                <a:solidFill>
                  <a:schemeClr val="bg2">
                    <a:lumMod val="75000"/>
                  </a:schemeClr>
                </a:solidFill>
                <a:effectLst/>
              </a:rPr>
              <a:t>Veterans with Homeless Experience </a:t>
            </a:r>
          </a:p>
          <a:p>
            <a:pPr>
              <a:defRPr sz="1200" b="1"/>
            </a:pPr>
            <a:r>
              <a:rPr lang="en-US" sz="1200" b="0" i="0" u="none" strike="noStrike" baseline="0" dirty="0">
                <a:solidFill>
                  <a:schemeClr val="bg2">
                    <a:lumMod val="75000"/>
                  </a:schemeClr>
                </a:solidFill>
                <a:effectLst/>
              </a:rPr>
              <a:t>(N=4654, none currently homeless) </a:t>
            </a:r>
            <a:endParaRPr lang="en-US" sz="1200" b="0" dirty="0">
              <a:solidFill>
                <a:schemeClr val="bg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412608146203947"/>
          <c:y val="5.1748323126275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6279221917262"/>
          <c:y val="0.23814458793738943"/>
          <c:w val="0.84217677651404688"/>
          <c:h val="0.52060447698366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'T1 by Barrier YN Curr HL Strat'!$AD$70:$AD$73</c:f>
              <c:strCache>
                <c:ptCount val="4"/>
                <c:pt idx="0">
                  <c:v>≤5 Miles (=1847)</c:v>
                </c:pt>
                <c:pt idx="1">
                  <c:v>&gt;5 to ≤10 Miles  (=1338)</c:v>
                </c:pt>
                <c:pt idx="2">
                  <c:v>&gt;10 to ≤20 Miles (=893)</c:v>
                </c:pt>
                <c:pt idx="3">
                  <c:v>&gt;20 Miles (=576)</c:v>
                </c:pt>
              </c:strCache>
            </c:strRef>
          </c:cat>
          <c:val>
            <c:numRef>
              <c:f>'T1 by Barrier YN Curr HL Strat'!$AM$70:$AM$73</c:f>
              <c:numCache>
                <c:formatCode>0%</c:formatCode>
                <c:ptCount val="4"/>
                <c:pt idx="0">
                  <c:v>0.14022739577693558</c:v>
                </c:pt>
                <c:pt idx="1">
                  <c:v>0.26980568011958145</c:v>
                </c:pt>
                <c:pt idx="2">
                  <c:v>0.39081746920492721</c:v>
                </c:pt>
                <c:pt idx="3">
                  <c:v>0.57465277777777779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C-924B-BB1F-6029F294AB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5047728"/>
        <c:axId val="1427652271"/>
      </c:barChart>
      <c:catAx>
        <c:axId val="16350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52271"/>
        <c:crosses val="autoZero"/>
        <c:auto val="1"/>
        <c:lblAlgn val="ctr"/>
        <c:lblOffset val="100"/>
        <c:noMultiLvlLbl val="0"/>
      </c:catAx>
      <c:valAx>
        <c:axId val="142765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0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/>
              <a:t>Perceived</a:t>
            </a:r>
            <a:r>
              <a:rPr lang="en-US" sz="1600" b="0" baseline="0" dirty="0"/>
              <a:t> D</a:t>
            </a:r>
            <a:r>
              <a:rPr lang="en-US" sz="1600" b="0" dirty="0"/>
              <a:t>istance Barrier vs distance from VA Clinic among </a:t>
            </a:r>
            <a:r>
              <a:rPr lang="en-US" sz="1600" b="0" i="0" u="none" strike="noStrike" baseline="0" dirty="0">
                <a:effectLst/>
              </a:rPr>
              <a:t>Veterans with  Homeless Experience (N=706, currently homeless) </a:t>
            </a:r>
            <a:endParaRPr lang="en-US" sz="1600" b="0" dirty="0"/>
          </a:p>
        </c:rich>
      </c:tx>
      <c:layout>
        <c:manualLayout>
          <c:xMode val="edge"/>
          <c:yMode val="edge"/>
          <c:x val="0.13412608146203947"/>
          <c:y val="5.1748323126275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6279221917262"/>
          <c:y val="0.23814458793738943"/>
          <c:w val="0.84217677651404688"/>
          <c:h val="0.52060447698366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'T1 by Barrier YN Curr HL Strat'!$AP$70:$AP$73</c:f>
              <c:strCache>
                <c:ptCount val="4"/>
                <c:pt idx="0">
                  <c:v>≤5 Miles (n=219)</c:v>
                </c:pt>
                <c:pt idx="1">
                  <c:v>&gt;5 to ≤10 Miles (n=197)</c:v>
                </c:pt>
                <c:pt idx="2">
                  <c:v>&gt;10 to ≤20 Miles (n=157)</c:v>
                </c:pt>
                <c:pt idx="3">
                  <c:v>&gt;20 Miles (n=133)</c:v>
                </c:pt>
              </c:strCache>
            </c:strRef>
          </c:cat>
          <c:val>
            <c:numRef>
              <c:f>'T1 by Barrier YN Curr HL Strat'!$AW$70:$AW$73</c:f>
              <c:numCache>
                <c:formatCode>0%</c:formatCode>
                <c:ptCount val="4"/>
                <c:pt idx="0">
                  <c:v>0.21461187214611871</c:v>
                </c:pt>
                <c:pt idx="1">
                  <c:v>0.37563451776649748</c:v>
                </c:pt>
                <c:pt idx="2">
                  <c:v>0.50318471337579618</c:v>
                </c:pt>
                <c:pt idx="3">
                  <c:v>0.65413533834586468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F-D94D-8765-90CDEE9217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5047728"/>
        <c:axId val="1427652271"/>
      </c:barChart>
      <c:catAx>
        <c:axId val="16350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52271"/>
        <c:crosses val="autoZero"/>
        <c:auto val="1"/>
        <c:lblAlgn val="ctr"/>
        <c:lblOffset val="100"/>
        <c:noMultiLvlLbl val="0"/>
      </c:catAx>
      <c:valAx>
        <c:axId val="142765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0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89_3FEC3F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B3BF59-8EB3-4A3B-B912-703CAA05801F}" authorId="{3A9858BA-C212-143A-4914-0ACF5386AB76}" created="2023-01-23T15:12:09.233">
    <pc:sldMkLst xmlns:pc="http://schemas.microsoft.com/office/powerpoint/2013/main/command">
      <pc:docMk/>
      <pc:sldMk cId="1072447448" sldId="905"/>
    </pc:sldMkLst>
    <p188:txBody>
      <a:bodyPr/>
      <a:lstStyle/>
      <a:p>
        <a:r>
          <a:rPr lang="en-US"/>
          <a:t>Let's use 'residence' instead of home</a:t>
        </a:r>
      </a:p>
    </p188:txBody>
  </p188:cm>
</p188:cmLst>
</file>

<file path=ppt/comments/modernComment_792_80DB47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3C925D-3E40-4B7E-9200-0EA74743649D}" authorId="{3A9858BA-C212-143A-4914-0ACF5386AB76}" created="2023-01-23T15:12:49.661">
    <pc:sldMkLst xmlns:pc="http://schemas.microsoft.com/office/powerpoint/2013/main/command">
      <pc:docMk/>
      <pc:sldMk cId="2161854353" sldId="1938"/>
    </pc:sldMkLst>
    <p188:txBody>
      <a:bodyPr/>
      <a:lstStyle/>
      <a:p>
        <a:r>
          <a:rPr lang="en-US"/>
          <a:t>I think showing the distribution of distance is important and interesting - it will also let you simplify some upcoming slides </a:t>
        </a:r>
      </a:p>
    </p188:txBody>
  </p188:cm>
</p188:cmLst>
</file>

<file path=ppt/comments/modernComment_7AE_D70AA7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0DFF2A-BAC9-C645-86B4-B41745C71F3B}" authorId="{3A9858BA-C212-143A-4914-0ACF5386AB76}" created="2023-01-23T16:11:39.282">
    <pc:sldMkLst xmlns:pc="http://schemas.microsoft.com/office/powerpoint/2013/main/command">
      <pc:docMk/>
      <pc:sldMk cId="820541984" sldId="1966"/>
    </pc:sldMkLst>
    <p188:txBody>
      <a:bodyPr/>
      <a:lstStyle/>
      <a:p>
        <a:r>
          <a:rPr lang="en-US"/>
          <a:t>I can't edit these graphs, but I think you can take out the n's in the axis labels and the overall n in the title since it's presented in the prior slide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0.6375</cdr:x>
      <cdr:y>0.44444</cdr:y>
    </cdr:from>
    <cdr:to>
      <cdr:x>0.775</cdr:x>
      <cdr:y>0.62963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2DFC6D-6BC1-4F51-9C66-717A2144526E}"/>
            </a:ext>
          </a:extLst>
        </cdr:cNvPr>
        <cdr:cNvSpPr txBox="1"/>
      </cdr:nvSpPr>
      <cdr:spPr>
        <a:xfrm xmlns:a="http://schemas.openxmlformats.org/drawingml/2006/main">
          <a:off x="3886200" y="1828782"/>
          <a:ext cx="838200" cy="76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5 Miles</a:t>
          </a:r>
        </a:p>
      </cdr:txBody>
    </cdr:sp>
  </cdr:relSizeAnchor>
  <cdr:relSizeAnchor xmlns:cdr="http://schemas.openxmlformats.org/drawingml/2006/chartDrawing">
    <cdr:from>
      <cdr:x>0.38333</cdr:x>
      <cdr:y>0.75926</cdr:y>
    </cdr:from>
    <cdr:to>
      <cdr:x>0.61667</cdr:x>
      <cdr:y>0.87037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F20DBA-7B7E-45E9-AEDC-2003B35A045B}"/>
            </a:ext>
          </a:extLst>
        </cdr:cNvPr>
        <cdr:cNvSpPr txBox="1"/>
      </cdr:nvSpPr>
      <cdr:spPr>
        <a:xfrm xmlns:a="http://schemas.openxmlformats.org/drawingml/2006/main">
          <a:off x="2336800" y="3124200"/>
          <a:ext cx="1422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&gt;5-</a:t>
          </a:r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10 Miles</a:t>
          </a:r>
        </a:p>
      </cdr:txBody>
    </cdr:sp>
  </cdr:relSizeAnchor>
  <cdr:relSizeAnchor xmlns:cdr="http://schemas.openxmlformats.org/drawingml/2006/chartDrawing">
    <cdr:from>
      <cdr:x>0.23333</cdr:x>
      <cdr:y>0.47222</cdr:y>
    </cdr:from>
    <cdr:to>
      <cdr:x>0.5</cdr:x>
      <cdr:y>0.58333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029D7AA-CFF8-44D2-B747-6632F3F58D83}"/>
            </a:ext>
          </a:extLst>
        </cdr:cNvPr>
        <cdr:cNvSpPr txBox="1"/>
      </cdr:nvSpPr>
      <cdr:spPr>
        <a:xfrm xmlns:a="http://schemas.openxmlformats.org/drawingml/2006/main">
          <a:off x="1066800" y="1295400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&gt;10-</a:t>
          </a:r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20 Miles</a:t>
          </a:r>
        </a:p>
      </cdr:txBody>
    </cdr:sp>
  </cdr:relSizeAnchor>
  <cdr:relSizeAnchor xmlns:cdr="http://schemas.openxmlformats.org/drawingml/2006/chartDrawing">
    <cdr:from>
      <cdr:x>0.33333</cdr:x>
      <cdr:y>0.16667</cdr:y>
    </cdr:from>
    <cdr:to>
      <cdr:x>0.51667</cdr:x>
      <cdr:y>0.27778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8C85438-2654-4C81-9FE6-85D6979DD0B3}"/>
            </a:ext>
          </a:extLst>
        </cdr:cNvPr>
        <cdr:cNvSpPr txBox="1"/>
      </cdr:nvSpPr>
      <cdr:spPr>
        <a:xfrm xmlns:a="http://schemas.openxmlformats.org/drawingml/2006/main">
          <a:off x="1524000" y="4572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&gt;20 Miles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0.68056</cdr:x>
      <cdr:y>0.31481</cdr:y>
    </cdr:from>
    <cdr:to>
      <cdr:x>0.82407</cdr:x>
      <cdr:y>0.42593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FBCE6E-98A4-496E-8878-E5EB3F417BA1}"/>
            </a:ext>
          </a:extLst>
        </cdr:cNvPr>
        <cdr:cNvSpPr txBox="1"/>
      </cdr:nvSpPr>
      <cdr:spPr>
        <a:xfrm xmlns:a="http://schemas.openxmlformats.org/drawingml/2006/main">
          <a:off x="3733800" y="1295400"/>
          <a:ext cx="787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5 Miles</a:t>
          </a:r>
        </a:p>
      </cdr:txBody>
    </cdr:sp>
  </cdr:relSizeAnchor>
  <cdr:relSizeAnchor xmlns:cdr="http://schemas.openxmlformats.org/drawingml/2006/chartDrawing">
    <cdr:from>
      <cdr:x>0.45833</cdr:x>
      <cdr:y>0.77778</cdr:y>
    </cdr:from>
    <cdr:to>
      <cdr:x>0.71759</cdr:x>
      <cdr:y>0.88889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D61FCF4-C639-43B0-9BB7-4F076DAB1002}"/>
            </a:ext>
          </a:extLst>
        </cdr:cNvPr>
        <cdr:cNvSpPr txBox="1"/>
      </cdr:nvSpPr>
      <cdr:spPr>
        <a:xfrm xmlns:a="http://schemas.openxmlformats.org/drawingml/2006/main">
          <a:off x="2514600" y="3200400"/>
          <a:ext cx="1422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&gt;5-</a:t>
          </a:r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10 Miles</a:t>
          </a:r>
        </a:p>
      </cdr:txBody>
    </cdr:sp>
  </cdr:relSizeAnchor>
  <cdr:relSizeAnchor xmlns:cdr="http://schemas.openxmlformats.org/drawingml/2006/chartDrawing">
    <cdr:from>
      <cdr:x>0.23611</cdr:x>
      <cdr:y>0.57407</cdr:y>
    </cdr:from>
    <cdr:to>
      <cdr:x>0.53241</cdr:x>
      <cdr:y>0.68519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BEE846B-3A7D-4B19-B645-574F9748697D}"/>
            </a:ext>
          </a:extLst>
        </cdr:cNvPr>
        <cdr:cNvSpPr txBox="1"/>
      </cdr:nvSpPr>
      <cdr:spPr>
        <a:xfrm xmlns:a="http://schemas.openxmlformats.org/drawingml/2006/main">
          <a:off x="1295400" y="2362200"/>
          <a:ext cx="1625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&gt;10-</a:t>
          </a:r>
          <a:r>
            <a:rPr lang="en-US" sz="1600" b="1" u="sng" dirty="0">
              <a:solidFill>
                <a:schemeClr val="bg1"/>
              </a:solidFill>
            </a:rPr>
            <a:t>&lt;</a:t>
          </a:r>
          <a:r>
            <a:rPr lang="en-US" sz="1600" b="1" dirty="0">
              <a:solidFill>
                <a:schemeClr val="bg1"/>
              </a:solidFill>
            </a:rPr>
            <a:t>20 Miles</a:t>
          </a:r>
        </a:p>
      </cdr:txBody>
    </cdr:sp>
  </cdr:relSizeAnchor>
  <cdr:relSizeAnchor xmlns:cdr="http://schemas.openxmlformats.org/drawingml/2006/chartDrawing">
    <cdr:from>
      <cdr:x>0.26389</cdr:x>
      <cdr:y>0.2037</cdr:y>
    </cdr:from>
    <cdr:to>
      <cdr:x>0.46759</cdr:x>
      <cdr:y>0.31481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17AF27-59CE-4728-AAE7-63C337FB6FA6}"/>
            </a:ext>
          </a:extLst>
        </cdr:cNvPr>
        <cdr:cNvSpPr txBox="1"/>
      </cdr:nvSpPr>
      <cdr:spPr>
        <a:xfrm xmlns:a="http://schemas.openxmlformats.org/drawingml/2006/main">
          <a:off x="1447800" y="838200"/>
          <a:ext cx="1117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&gt;20 Miles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0.19968</cdr:x>
      <cdr:y>0.91136</cdr:y>
    </cdr:from>
    <cdr:to>
      <cdr:x>0.98223</cdr:x>
      <cdr:y>0.98388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094852-2584-CDBE-8E24-4BEB416DDD75}"/>
            </a:ext>
          </a:extLst>
        </cdr:cNvPr>
        <cdr:cNvSpPr txBox="1"/>
      </cdr:nvSpPr>
      <cdr:spPr>
        <a:xfrm xmlns:a="http://schemas.openxmlformats.org/drawingml/2006/main">
          <a:off x="1643284" y="5000102"/>
          <a:ext cx="6440056" cy="39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Model includes </a:t>
          </a:r>
          <a:r>
            <a:rPr lang="en-US" sz="2000" b="1" dirty="0"/>
            <a:t>all covariates </a:t>
          </a:r>
          <a:r>
            <a:rPr lang="en-US" sz="2000" dirty="0"/>
            <a:t>(N=4654)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88E50-ACDF-46B2-B163-21DD95C54802}" type="datetimeFigureOut">
              <a:rPr lang="en-US" smtClean="0"/>
              <a:t>10/31/23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5A29-4EB6-4072-921F-98F2A806F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C5EB5D-58C3-45AC-A15F-E2CEE9BCA941}" type="datetimeFigureOut">
              <a:rPr lang="en-US" smtClean="0"/>
              <a:t>10/31/23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B3145F-2029-443C-A8F6-05B140D8BE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Carlos points: background </a:t>
            </a:r>
          </a:p>
          <a:p>
            <a:r>
              <a:rPr lang="en-US" dirty="0" err="1"/>
              <a:t>coulkd</a:t>
            </a:r>
            <a:r>
              <a:rPr lang="en-US" dirty="0"/>
              <a:t> add a picture of a homeless and include LESS wording</a:t>
            </a:r>
          </a:p>
          <a:p>
            <a:endParaRPr lang="en-US" dirty="0"/>
          </a:p>
          <a:p>
            <a:r>
              <a:rPr lang="en-US" dirty="0"/>
              <a:t>Ho - could change to Objective (for this audience)</a:t>
            </a:r>
          </a:p>
          <a:p>
            <a:r>
              <a:rPr lang="en-US" dirty="0"/>
              <a:t>Pause here to have people digest</a:t>
            </a:r>
          </a:p>
          <a:p>
            <a:endParaRPr lang="en-US" dirty="0"/>
          </a:p>
          <a:p>
            <a:r>
              <a:rPr lang="en-US" dirty="0"/>
              <a:t>Main variables</a:t>
            </a:r>
          </a:p>
          <a:p>
            <a:r>
              <a:rPr lang="en-US" dirty="0"/>
              <a:t>(I </a:t>
            </a:r>
            <a:r>
              <a:rPr lang="en-US" dirty="0" err="1"/>
              <a:t>dont</a:t>
            </a:r>
            <a:r>
              <a:rPr lang="en-US" dirty="0"/>
              <a:t> get it)</a:t>
            </a:r>
          </a:p>
          <a:p>
            <a:endParaRPr lang="en-US" dirty="0"/>
          </a:p>
          <a:p>
            <a:r>
              <a:rPr lang="en-US" dirty="0"/>
              <a:t>Looking for a simple 1-2 slides of Methods</a:t>
            </a:r>
          </a:p>
          <a:p>
            <a:r>
              <a:rPr lang="en-US" dirty="0"/>
              <a:t>who (</a:t>
            </a:r>
            <a:r>
              <a:rPr lang="en-US" dirty="0" err="1"/>
              <a:t>inc</a:t>
            </a:r>
            <a:r>
              <a:rPr lang="en-US" dirty="0"/>
              <a:t>/ exclusion), when (time), where (BVAMC), what</a:t>
            </a:r>
          </a:p>
          <a:p>
            <a:endParaRPr lang="en-US" dirty="0"/>
          </a:p>
          <a:p>
            <a:r>
              <a:rPr lang="en-US" dirty="0"/>
              <a:t>geo distance - is that results ** perceived distance seems very important**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1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say “predicted probability I </a:t>
            </a:r>
            <a:r>
              <a:rPr lang="en-US" dirty="0" err="1"/>
              <a:t>sa</a:t>
            </a:r>
            <a:r>
              <a:rPr lang="en-US" dirty="0"/>
              <a:t> fancy way to adjust “</a:t>
            </a:r>
          </a:p>
          <a:p>
            <a:r>
              <a:rPr lang="en-US" dirty="0"/>
              <a:t>I can say that lots of patient </a:t>
            </a:r>
            <a:r>
              <a:rPr lang="en-US" dirty="0" err="1"/>
              <a:t>characteristisc</a:t>
            </a:r>
            <a:r>
              <a:rPr lang="en-US" dirty="0"/>
              <a:t> were </a:t>
            </a:r>
            <a:r>
              <a:rPr lang="en-US" dirty="0" err="1"/>
              <a:t>statistidcal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4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tested using negative binomial distribution, results not meaningfully different and similar fit statistics  </a:t>
            </a:r>
          </a:p>
          <a:p>
            <a:endParaRPr lang="en-US" dirty="0"/>
          </a:p>
          <a:p>
            <a:r>
              <a:rPr lang="en-US" dirty="0"/>
              <a:t>Say- “results did not change much when we included </a:t>
            </a:r>
            <a:r>
              <a:rPr lang="en-US" dirty="0" err="1"/>
              <a:t>geograpihc</a:t>
            </a:r>
            <a:r>
              <a:rPr lang="en-US" dirty="0"/>
              <a:t> distance in the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49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16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3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1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Homeless persons have negative experiences (NEs) in primary care (PC) that can contribute to poor patient and system outcomes. A homeless-tailored PC model (Homeless-Patient Aligned Care Teams, H-PACTs) offers smaller panels, outreach, dedicated staff, tangible need support, and linkage to social services. In the Veterans Administration (VA), H-PACTs operate alongside regular VA PC clinics (“Mainstream”) also serving homeless-experienced Veterans (HEVs). Although some data suggest better PC experience in H-PACTs, it’s unclear whether tailored clinics avert adverse care experiences among HEVs with vulnerabilities such as severe chronic pain, history of overdose, severe mental distress, or unsheltered living situation.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3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here- let people absorb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9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primary study purpose (to compare tailored vs non-tailored care) Orally</a:t>
            </a:r>
          </a:p>
          <a:p>
            <a:endParaRPr lang="en-US" dirty="0"/>
          </a:p>
          <a:p>
            <a:r>
              <a:rPr lang="en-US" dirty="0"/>
              <a:t>Alonso: is there a picture- flow tree in Smart Art format? </a:t>
            </a:r>
          </a:p>
          <a:p>
            <a:r>
              <a:rPr lang="en-US" dirty="0"/>
              <a:t>Less TEXT per SLIDE</a:t>
            </a:r>
          </a:p>
          <a:p>
            <a:r>
              <a:rPr lang="en-US" dirty="0"/>
              <a:t>I can infographic this</a:t>
            </a:r>
          </a:p>
          <a:p>
            <a:endParaRPr lang="en-US" dirty="0"/>
          </a:p>
          <a:p>
            <a:r>
              <a:rPr lang="en-US" dirty="0"/>
              <a:t>2 slides for methods is suggested by Dr. Estrada – simplify: </a:t>
            </a:r>
          </a:p>
          <a:p>
            <a:r>
              <a:rPr lang="en-US" dirty="0"/>
              <a:t>“Cross-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2800" b="1" dirty="0"/>
              <a:t>Dependent: </a:t>
            </a:r>
            <a:r>
              <a:rPr lang="en-US" sz="2800" dirty="0"/>
              <a:t>Perceived Distance Barrier</a:t>
            </a:r>
          </a:p>
          <a:p>
            <a:pPr lvl="2">
              <a:lnSpc>
                <a:spcPct val="110000"/>
              </a:lnSpc>
            </a:pPr>
            <a:r>
              <a:rPr lang="en-US" sz="2800" i="1" dirty="0"/>
              <a:t>“Does the distance you have to travel make it difficult to receive care at __________?”  (Yes/No)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Predictor: </a:t>
            </a:r>
            <a:r>
              <a:rPr lang="en-US" sz="2800" dirty="0"/>
              <a:t>Distance “as the crow flies” from geocoded address to VAMC site of primary care</a:t>
            </a:r>
          </a:p>
          <a:p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1200" b="1" dirty="0"/>
              <a:t>Dependent: </a:t>
            </a:r>
            <a:r>
              <a:rPr lang="en-US" sz="1200" dirty="0"/>
              <a:t>12-month primary care visit count (centered on survey date)</a:t>
            </a:r>
          </a:p>
          <a:p>
            <a:pPr lvl="1">
              <a:lnSpc>
                <a:spcPct val="110000"/>
              </a:lnSpc>
            </a:pPr>
            <a:r>
              <a:rPr lang="en-US" sz="1200" b="1" dirty="0"/>
              <a:t>Predictor: </a:t>
            </a:r>
            <a:r>
              <a:rPr lang="en-US" sz="1200" dirty="0"/>
              <a:t>Perceived Distance Barrier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2800" b="1" dirty="0"/>
              <a:t>Dependent: </a:t>
            </a:r>
            <a:r>
              <a:rPr lang="en-US" sz="2800" dirty="0"/>
              <a:t>Perceived Distance Barrier</a:t>
            </a:r>
          </a:p>
          <a:p>
            <a:pPr lvl="2">
              <a:lnSpc>
                <a:spcPct val="110000"/>
              </a:lnSpc>
            </a:pPr>
            <a:r>
              <a:rPr lang="en-US" sz="2800" i="1" dirty="0"/>
              <a:t>“Does the distance you have to travel make it difficult to receive care at __________?”  (Yes/No)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Predictor: </a:t>
            </a:r>
            <a:r>
              <a:rPr lang="en-US" sz="2800" dirty="0"/>
              <a:t>Distance “as the crow flies” from geocoded address to VAMC site of primary care</a:t>
            </a:r>
          </a:p>
          <a:p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1200" b="1" dirty="0"/>
              <a:t>Dependent: </a:t>
            </a:r>
            <a:r>
              <a:rPr lang="en-US" sz="1200" dirty="0"/>
              <a:t>12-month primary care visit count (centered on survey date)</a:t>
            </a:r>
          </a:p>
          <a:p>
            <a:pPr lvl="1">
              <a:lnSpc>
                <a:spcPct val="110000"/>
              </a:lnSpc>
            </a:pPr>
            <a:r>
              <a:rPr lang="en-US" sz="1200" b="1" dirty="0"/>
              <a:t>Predictor: </a:t>
            </a:r>
            <a:r>
              <a:rPr lang="en-US" sz="1200" dirty="0"/>
              <a:t>Perceived Distance Barrier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2800" b="1" dirty="0"/>
              <a:t>Dependent: </a:t>
            </a:r>
            <a:r>
              <a:rPr lang="en-US" sz="2800" dirty="0"/>
              <a:t>Perceived Distance Barrier</a:t>
            </a:r>
          </a:p>
          <a:p>
            <a:pPr lvl="2">
              <a:lnSpc>
                <a:spcPct val="110000"/>
              </a:lnSpc>
            </a:pPr>
            <a:r>
              <a:rPr lang="en-US" sz="2800" i="1" dirty="0"/>
              <a:t>“Does the distance you have to travel make it difficult to receive care at __________?”  (Yes/No)</a:t>
            </a:r>
          </a:p>
          <a:p>
            <a:pPr lvl="1">
              <a:lnSpc>
                <a:spcPct val="110000"/>
              </a:lnSpc>
            </a:pPr>
            <a:r>
              <a:rPr lang="en-US" sz="2800" b="1" dirty="0"/>
              <a:t>Predictor: </a:t>
            </a:r>
            <a:r>
              <a:rPr lang="en-US" sz="2800" dirty="0"/>
              <a:t>Distance “as the crow flies” from geocoded address to VAMC site of primary care</a:t>
            </a:r>
          </a:p>
          <a:p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1200" b="1" dirty="0"/>
              <a:t>Dependent: </a:t>
            </a:r>
            <a:r>
              <a:rPr lang="en-US" sz="1200" dirty="0"/>
              <a:t>12-month primary care visit count (centered on survey date)</a:t>
            </a:r>
          </a:p>
          <a:p>
            <a:pPr lvl="1">
              <a:lnSpc>
                <a:spcPct val="110000"/>
              </a:lnSpc>
            </a:pPr>
            <a:r>
              <a:rPr lang="en-US" sz="1200" b="1" dirty="0"/>
              <a:t>Predictor: </a:t>
            </a:r>
            <a:r>
              <a:rPr lang="en-US" sz="1200" dirty="0"/>
              <a:t>Perceived Distance Barrier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45F-2029-443C-A8F6-05B140D8BE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16000" y="4495800"/>
            <a:ext cx="52832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7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cover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0" y="13651"/>
            <a:ext cx="12192000" cy="6100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1840" y="3178165"/>
            <a:ext cx="10363200" cy="730127"/>
          </a:xfrm>
        </p:spPr>
        <p:txBody>
          <a:bodyPr anchor="b" anchorCtr="0">
            <a:normAutofit/>
          </a:bodyPr>
          <a:lstStyle>
            <a:lvl1pPr algn="l">
              <a:defRPr sz="15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28" y="4004457"/>
            <a:ext cx="10338112" cy="91481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4C5E-6138-9E4D-8D46-D0FF38AD66FE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1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2D1-E584-AD42-A2F4-729AA93E1422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8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7DD1-25E7-9A4D-B966-74B5AE10BD16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56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20800" y="1143000"/>
            <a:ext cx="102616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77A3-39B6-FB4C-A434-4048BB91BC1D}" type="datetime1">
              <a:rPr lang="en-US" smtClean="0"/>
              <a:t>10/31/23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09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5DF0-BFB2-4EB4-B968-32BDEF2E56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36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1" y="2131620"/>
            <a:ext cx="6109680" cy="19836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721" y="4459463"/>
            <a:ext cx="6109680" cy="113174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721" y="57840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B3BEB-1174-1B42-B9AC-4E46D655D84B}"/>
              </a:ext>
            </a:extLst>
          </p:cNvPr>
          <p:cNvCxnSpPr>
            <a:cxnSpLocks/>
          </p:cNvCxnSpPr>
          <p:nvPr userDrawn="1"/>
        </p:nvCxnSpPr>
        <p:spPr>
          <a:xfrm>
            <a:off x="805274" y="4255558"/>
            <a:ext cx="3641576" cy="0"/>
          </a:xfrm>
          <a:prstGeom prst="line">
            <a:avLst/>
          </a:prstGeom>
          <a:ln w="4445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8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94"/>
            <a:ext cx="10515600" cy="1051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383"/>
            <a:ext cx="10515600" cy="393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101930"/>
            <a:ext cx="7843227" cy="17021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6CE847-A648-614F-9D37-EE8537F3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2539222"/>
            <a:ext cx="7843227" cy="49940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284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77"/>
            <a:ext cx="10515600" cy="10534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76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26452"/>
            <a:ext cx="5157787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6606"/>
            <a:ext cx="5157787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26452"/>
            <a:ext cx="5183188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6606"/>
            <a:ext cx="5183188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5BCD1B-3815-C342-9679-E1E92B1E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8676"/>
            <a:ext cx="10515600" cy="1049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25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19"/>
            <a:ext cx="10515600" cy="10550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1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00388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002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6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720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5386917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33600"/>
            <a:ext cx="5389033" cy="388620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799"/>
            <a:ext cx="6815667" cy="4572001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47798"/>
            <a:ext cx="4011084" cy="4572001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658255"/>
            <a:ext cx="7315200" cy="272403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49032"/>
            <a:ext cx="7315200" cy="6135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5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4593" y="6416676"/>
            <a:ext cx="50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78344-ACF8-4BEF-825F-4772DDDDA8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03200" y="76200"/>
            <a:ext cx="9347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spc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1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9" r:id="rId3"/>
    <p:sldLayoutId id="2147483681" r:id="rId4"/>
    <p:sldLayoutId id="2147483682" r:id="rId5"/>
    <p:sldLayoutId id="2147483683" r:id="rId6"/>
    <p:sldLayoutId id="2147483685" r:id="rId7"/>
    <p:sldLayoutId id="2147483686" r:id="rId8"/>
    <p:sldLayoutId id="2147483687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spc="0">
          <a:ln>
            <a:solidFill>
              <a:schemeClr val="bg2">
                <a:lumMod val="50000"/>
              </a:schemeClr>
            </a:solidFill>
          </a:ln>
          <a:solidFill>
            <a:schemeClr val="bg2">
              <a:lumMod val="50000"/>
            </a:schemeClr>
          </a:solidFill>
          <a:effectLst/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41156"/>
            <a:ext cx="10515600" cy="393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467F"/>
                </a:solidFill>
              </a:defRPr>
            </a:lvl1pPr>
          </a:lstStyle>
          <a:p>
            <a:fld id="{ACD12D91-5F71-FE4F-A594-B9667DC21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2133D9A-FEDB-CB44-B97D-B34F9A51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8"/>
            <a:ext cx="10515600" cy="104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46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94D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92_80DB479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4.xml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AE_D70AA7FE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89_3FEC3FD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7644"/>
            <a:ext cx="6705599" cy="1983624"/>
          </a:xfrm>
        </p:spPr>
        <p:txBody>
          <a:bodyPr>
            <a:noAutofit/>
          </a:bodyPr>
          <a:lstStyle/>
          <a:p>
            <a:pPr algn="ctr"/>
            <a:r>
              <a:rPr lang="en-US" sz="3200" b="1" i="0" u="none" strike="noStrike" dirty="0">
                <a:effectLst/>
                <a:latin typeface="Verdana" panose="020B0604030504040204" pitchFamily="34" charset="0"/>
              </a:rPr>
              <a:t>Distance as a Barrier to Addiction, Mental Health and Primary Care for Persons with Recent Homeless Experience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39206B21-21C9-3DAD-9AD6-7A45C7BB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4108544"/>
            <a:ext cx="7619999" cy="1758855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/>
              <a:t>Stefan Kertesz, MD, MSc </a:t>
            </a:r>
          </a:p>
          <a:p>
            <a:pPr algn="ctr"/>
            <a:r>
              <a:rPr lang="en-US" sz="2800" i="0" dirty="0"/>
              <a:t>Birmingham Alabama VA Healthcare System</a:t>
            </a:r>
          </a:p>
          <a:p>
            <a:pPr algn="ctr"/>
            <a:r>
              <a:rPr lang="en-US" sz="2800" i="0" dirty="0"/>
              <a:t>UAB </a:t>
            </a:r>
            <a:r>
              <a:rPr lang="en-US" sz="2800" i="0" dirty="0" err="1"/>
              <a:t>Heersink</a:t>
            </a:r>
            <a:r>
              <a:rPr lang="en-US" sz="2800" i="0" dirty="0"/>
              <a:t> School of 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090C7-E7AF-6257-A5A5-8D30005C63B7}"/>
              </a:ext>
            </a:extLst>
          </p:cNvPr>
          <p:cNvSpPr txBox="1"/>
          <p:nvPr/>
        </p:nvSpPr>
        <p:spPr>
          <a:xfrm>
            <a:off x="609600" y="6106783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Work supported by VA HSR&amp;D 15-065</a:t>
            </a:r>
          </a:p>
        </p:txBody>
      </p:sp>
    </p:spTree>
    <p:extLst>
      <p:ext uri="{BB962C8B-B14F-4D97-AF65-F5344CB8AC3E}">
        <p14:creationId xmlns:p14="http://schemas.microsoft.com/office/powerpoint/2010/main" val="205866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47E2-7AA2-2C70-70B0-5AFAF67D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5132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8C3F6-203E-1002-E418-909F0A87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29172"/>
            <a:ext cx="10515600" cy="875706"/>
          </a:xfrm>
        </p:spPr>
        <p:txBody>
          <a:bodyPr>
            <a:normAutofit/>
          </a:bodyPr>
          <a:lstStyle/>
          <a:p>
            <a:r>
              <a:rPr lang="en-US" sz="3600" b="1" dirty="0"/>
              <a:t>Results: Distance Breakdown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15CA3-038E-7B4D-0554-50617BD276CF}"/>
              </a:ext>
            </a:extLst>
          </p:cNvPr>
          <p:cNvSpPr txBox="1"/>
          <p:nvPr/>
        </p:nvSpPr>
        <p:spPr>
          <a:xfrm>
            <a:off x="533400" y="6413237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“as crow flies” from survey address to VA primary care clinic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C2BCEE-18C7-4E4A-95D8-3BCC053F9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75807"/>
              </p:ext>
            </p:extLst>
          </p:nvPr>
        </p:nvGraphicFramePr>
        <p:xfrm>
          <a:off x="228600" y="1828800"/>
          <a:ext cx="609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1F05EDA-5251-46C0-A6FD-D066B4D58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97592"/>
              </p:ext>
            </p:extLst>
          </p:nvPr>
        </p:nvGraphicFramePr>
        <p:xfrm>
          <a:off x="6477000" y="18288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3">
            <a:extLst>
              <a:ext uri="{FF2B5EF4-FFF2-40B4-BE49-F238E27FC236}">
                <a16:creationId xmlns:a16="http://schemas.microsoft.com/office/drawing/2014/main" id="{5BD9AA1E-6D68-4B3D-9E41-0FDED07C6B7B}"/>
              </a:ext>
            </a:extLst>
          </p:cNvPr>
          <p:cNvSpPr txBox="1">
            <a:spLocks/>
          </p:cNvSpPr>
          <p:nvPr/>
        </p:nvSpPr>
        <p:spPr>
          <a:xfrm>
            <a:off x="1676400" y="1176641"/>
            <a:ext cx="4419600" cy="87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467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Not Currently Homeless </a:t>
            </a:r>
            <a:r>
              <a:rPr lang="en-US" sz="1800" dirty="0"/>
              <a:t>(n=4,654)</a:t>
            </a:r>
            <a:endParaRPr lang="en-US" sz="2400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B8898E2-E7C8-41E3-AD90-AC233CA23D98}"/>
              </a:ext>
            </a:extLst>
          </p:cNvPr>
          <p:cNvSpPr txBox="1">
            <a:spLocks/>
          </p:cNvSpPr>
          <p:nvPr/>
        </p:nvSpPr>
        <p:spPr>
          <a:xfrm>
            <a:off x="7954106" y="1156129"/>
            <a:ext cx="3704493" cy="87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467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Currently Homeless </a:t>
            </a:r>
            <a:r>
              <a:rPr lang="en-US" sz="1800" dirty="0"/>
              <a:t>(n = 706)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8543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8C3F6-203E-1002-E418-909F0A87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294"/>
            <a:ext cx="10515600" cy="875706"/>
          </a:xfrm>
        </p:spPr>
        <p:txBody>
          <a:bodyPr>
            <a:normAutofit fontScale="90000"/>
          </a:bodyPr>
          <a:lstStyle/>
          <a:p>
            <a:r>
              <a:rPr lang="en-US" dirty="0"/>
              <a:t>1. Perceived distance barrier and geographic distance among formerly homeless Veterans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15CA3-038E-7B4D-0554-50617BD276CF}"/>
              </a:ext>
            </a:extLst>
          </p:cNvPr>
          <p:cNvSpPr txBox="1"/>
          <p:nvPr/>
        </p:nvSpPr>
        <p:spPr>
          <a:xfrm>
            <a:off x="533400" y="6413237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“as crow flies” from survey address to VA clinic. Study led by Stefan G. Kertesz, VA HSR&amp;D IIR 15-095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50E18A-7747-B488-B27E-C1791F0B4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904922"/>
              </p:ext>
            </p:extLst>
          </p:nvPr>
        </p:nvGraphicFramePr>
        <p:xfrm>
          <a:off x="1066800" y="1371600"/>
          <a:ext cx="10058400" cy="44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26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4E039-BDAE-7AC5-3F78-F8D0FBC31FDE}"/>
              </a:ext>
            </a:extLst>
          </p:cNvPr>
          <p:cNvSpPr txBox="1"/>
          <p:nvPr/>
        </p:nvSpPr>
        <p:spPr>
          <a:xfrm>
            <a:off x="4267200" y="6488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p&lt;0.01, p&lt;0.01 &amp; p=0.02.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F33A35-4612-ACAD-6E61-447DA11B3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20540"/>
              </p:ext>
            </p:extLst>
          </p:nvPr>
        </p:nvGraphicFramePr>
        <p:xfrm>
          <a:off x="1219200" y="533400"/>
          <a:ext cx="8782050" cy="56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5AF8D8-DAF2-C9DB-9689-A5B2B415D058}"/>
              </a:ext>
            </a:extLst>
          </p:cNvPr>
          <p:cNvSpPr txBox="1"/>
          <p:nvPr/>
        </p:nvSpPr>
        <p:spPr>
          <a:xfrm>
            <a:off x="10273762" y="1828800"/>
            <a:ext cx="1885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Remember: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allsurvey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-derived and diagnostic code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MH and SUD problems</a:t>
            </a:r>
          </a:p>
          <a:p>
            <a:endParaRPr lang="en-US" dirty="0"/>
          </a:p>
        </p:txBody>
      </p:sp>
      <p:pic>
        <p:nvPicPr>
          <p:cNvPr id="13" name="Graphic 12" descr="Mental Health with solid fill">
            <a:extLst>
              <a:ext uri="{FF2B5EF4-FFF2-40B4-BE49-F238E27FC236}">
                <a16:creationId xmlns:a16="http://schemas.microsoft.com/office/drawing/2014/main" id="{D6542298-5E5B-4C74-EC28-C2E56C73F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0200" y="1562100"/>
            <a:ext cx="533400" cy="533400"/>
          </a:xfrm>
          <a:prstGeom prst="rect">
            <a:avLst/>
          </a:prstGeom>
        </p:spPr>
      </p:pic>
      <p:pic>
        <p:nvPicPr>
          <p:cNvPr id="15" name="Graphic 14" descr="Stethoscope with solid fill">
            <a:extLst>
              <a:ext uri="{FF2B5EF4-FFF2-40B4-BE49-F238E27FC236}">
                <a16:creationId xmlns:a16="http://schemas.microsoft.com/office/drawing/2014/main" id="{029B8415-87C0-E0C2-0C35-3F5526CF5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9400" y="3733800"/>
            <a:ext cx="533400" cy="533400"/>
          </a:xfrm>
          <a:prstGeom prst="rect">
            <a:avLst/>
          </a:prstGeom>
        </p:spPr>
      </p:pic>
      <p:pic>
        <p:nvPicPr>
          <p:cNvPr id="17" name="Graphic 16" descr="Bottle with solid fill">
            <a:extLst>
              <a:ext uri="{FF2B5EF4-FFF2-40B4-BE49-F238E27FC236}">
                <a16:creationId xmlns:a16="http://schemas.microsoft.com/office/drawing/2014/main" id="{F84079A0-AFD8-CC85-1EE6-7B3A64A62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6131" y="2895600"/>
            <a:ext cx="533400" cy="533400"/>
          </a:xfrm>
          <a:prstGeom prst="rect">
            <a:avLst/>
          </a:prstGeom>
        </p:spPr>
      </p:pic>
      <p:pic>
        <p:nvPicPr>
          <p:cNvPr id="19" name="Graphic 18" descr="Needle with solid fill">
            <a:extLst>
              <a:ext uri="{FF2B5EF4-FFF2-40B4-BE49-F238E27FC236}">
                <a16:creationId xmlns:a16="http://schemas.microsoft.com/office/drawing/2014/main" id="{F8E5374B-F024-9E66-FAE4-C30DEC8CFD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9600" y="2895599"/>
            <a:ext cx="53340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DA88-5648-9627-023D-D960DECA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 by race or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FDA3-3F54-2BCF-4085-6398519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550"/>
            <a:ext cx="10515600" cy="4070515"/>
          </a:xfrm>
        </p:spPr>
        <p:txBody>
          <a:bodyPr>
            <a:normAutofit/>
          </a:bodyPr>
          <a:lstStyle/>
          <a:p>
            <a:r>
              <a:rPr lang="en-US" sz="2400" dirty="0"/>
              <a:t>Race and ethnicity (self-reported) were </a:t>
            </a:r>
            <a:r>
              <a:rPr lang="en-US" sz="2400" b="1" dirty="0"/>
              <a:t>not</a:t>
            </a:r>
            <a:r>
              <a:rPr lang="en-US" sz="2400" dirty="0"/>
              <a:t> statistically significant in any model</a:t>
            </a:r>
          </a:p>
          <a:p>
            <a:r>
              <a:rPr lang="en-US" sz="2400" dirty="0"/>
              <a:t>Gender </a:t>
            </a:r>
            <a:r>
              <a:rPr lang="en-US" sz="2400" b="1" dirty="0"/>
              <a:t>was</a:t>
            </a:r>
            <a:r>
              <a:rPr lang="en-US" sz="2400" dirty="0"/>
              <a:t> significant for perceived distance barrier</a:t>
            </a:r>
          </a:p>
          <a:p>
            <a:pPr marL="457200" lvl="1" indent="0">
              <a:buNone/>
            </a:pPr>
            <a:r>
              <a:rPr lang="en-US" sz="2400" dirty="0"/>
              <a:t>		(</a:t>
            </a:r>
            <a:r>
              <a:rPr lang="en-US" sz="2400" dirty="0" err="1"/>
              <a:t>aOR</a:t>
            </a:r>
            <a:r>
              <a:rPr lang="en-US" sz="2400" dirty="0"/>
              <a:t> for men vs women: 0.81, 0.68-0.96) </a:t>
            </a:r>
          </a:p>
          <a:p>
            <a:pPr marL="457200" lvl="1" indent="0">
              <a:buNone/>
            </a:pPr>
            <a:r>
              <a:rPr lang="en-US" sz="2400" dirty="0"/>
              <a:t>		for women, distance more likely to be a barrier</a:t>
            </a:r>
          </a:p>
          <a:p>
            <a:pPr lvl="1"/>
            <a:endParaRPr lang="en-US" sz="2400" dirty="0"/>
          </a:p>
          <a:p>
            <a:r>
              <a:rPr lang="en-US" sz="2400" dirty="0"/>
              <a:t>What it could mean</a:t>
            </a:r>
          </a:p>
          <a:p>
            <a:pPr lvl="1"/>
            <a:r>
              <a:rPr lang="en-US" sz="2400" dirty="0"/>
              <a:t>Affirming a barrier about “the distance I have to travel” can reflect </a:t>
            </a:r>
            <a:r>
              <a:rPr lang="en-US" sz="2400" b="1" dirty="0"/>
              <a:t>more</a:t>
            </a:r>
            <a:r>
              <a:rPr lang="en-US" sz="2400" dirty="0"/>
              <a:t> than physical distance. </a:t>
            </a:r>
          </a:p>
          <a:p>
            <a:pPr lvl="2"/>
            <a:r>
              <a:rPr lang="en-US" sz="1800" dirty="0"/>
              <a:t>“</a:t>
            </a:r>
            <a:r>
              <a:rPr lang="en-US" sz="1800" i="1" dirty="0"/>
              <a:t>it’s not safe for me to walk this one mile”</a:t>
            </a:r>
          </a:p>
          <a:p>
            <a:pPr lvl="2"/>
            <a:r>
              <a:rPr lang="en-US" sz="1800" i="1" dirty="0"/>
              <a:t>“I can’t take my kid to this appointment because of the </a:t>
            </a:r>
            <a:r>
              <a:rPr lang="en-US" sz="1800" i="1" dirty="0" err="1"/>
              <a:t>carseat</a:t>
            </a:r>
            <a:r>
              <a:rPr lang="en-US" sz="1800" i="1" dirty="0"/>
              <a:t> requirement for the Lyft”</a:t>
            </a:r>
          </a:p>
          <a:p>
            <a:pPr lvl="2"/>
            <a:endParaRPr lang="en-US" sz="18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9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2905-E4EE-13FE-88DD-BFC16169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 &amp;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F7CE-36D6-0878-DFD2-A05339D5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550"/>
            <a:ext cx="9829800" cy="40705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Perceived distance barrier (yes/no) not previously validated</a:t>
            </a:r>
          </a:p>
          <a:p>
            <a:endParaRPr lang="en-US" sz="3200" dirty="0"/>
          </a:p>
          <a:p>
            <a:r>
              <a:rPr lang="en-US" sz="3200" dirty="0"/>
              <a:t>We lacked measures for car</a:t>
            </a:r>
            <a:r>
              <a:rPr lang="en-US" sz="3200" b="1" dirty="0"/>
              <a:t> ownership or public transportation</a:t>
            </a:r>
            <a:endParaRPr lang="en-US" sz="3200" dirty="0"/>
          </a:p>
          <a:p>
            <a:pPr lvl="1"/>
            <a:r>
              <a:rPr lang="en-US" sz="2800" dirty="0"/>
              <a:t>But we did control for self-reported economic status</a:t>
            </a:r>
          </a:p>
          <a:p>
            <a:pPr lvl="1"/>
            <a:endParaRPr lang="en-US" sz="2800" dirty="0"/>
          </a:p>
          <a:p>
            <a:r>
              <a:rPr lang="en-US" sz="3000" dirty="0"/>
              <a:t>A survey study of homeless &amp; formerly homeless clients of this size has not been done before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328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AB7-CED5-3298-BDBA-1F691B44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B363-CCE0-60D6-81C1-BF6768BC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757"/>
            <a:ext cx="8534400" cy="386506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Among 4654 Veteran respondents, 60% had </a:t>
            </a:r>
            <a:r>
              <a:rPr lang="en-US" sz="3200" dirty="0" err="1"/>
              <a:t>addressses</a:t>
            </a:r>
            <a:r>
              <a:rPr lang="en-US" sz="3200" dirty="0"/>
              <a:t>  &gt;5 miles from VA primary care</a:t>
            </a:r>
          </a:p>
          <a:p>
            <a:endParaRPr lang="en-US" sz="3200" dirty="0"/>
          </a:p>
          <a:p>
            <a:r>
              <a:rPr lang="en-US" sz="3200" dirty="0"/>
              <a:t>Perception of distance barrier rose with distance</a:t>
            </a:r>
          </a:p>
          <a:p>
            <a:pPr lvl="1"/>
            <a:r>
              <a:rPr lang="en-US" sz="2800" dirty="0"/>
              <a:t>13% (</a:t>
            </a:r>
            <a:r>
              <a:rPr lang="en-US" sz="2800" u="sng" dirty="0"/>
              <a:t>&lt;</a:t>
            </a:r>
            <a:r>
              <a:rPr lang="en-US" sz="2800" dirty="0"/>
              <a:t>5 miles) to 60% (&gt;20 miles)</a:t>
            </a:r>
          </a:p>
          <a:p>
            <a:endParaRPr lang="en-US" sz="3200" dirty="0"/>
          </a:p>
          <a:p>
            <a:r>
              <a:rPr lang="en-US" sz="3200" dirty="0"/>
              <a:t>Distance barrier </a:t>
            </a:r>
            <a:r>
              <a:rPr lang="en-US" sz="3200" dirty="0">
                <a:sym typeface="Wingdings" pitchFamily="2" charset="2"/>
              </a:rPr>
              <a:t> less primary, mental health &amp; SUD care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9" name="Graphic 8" descr="Bar graph with downward trend outline">
            <a:extLst>
              <a:ext uri="{FF2B5EF4-FFF2-40B4-BE49-F238E27FC236}">
                <a16:creationId xmlns:a16="http://schemas.microsoft.com/office/drawing/2014/main" id="{18F98559-7E8E-8DAB-3D20-8997CE65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3580" y="4297320"/>
            <a:ext cx="1447800" cy="1447800"/>
          </a:xfrm>
          <a:prstGeom prst="rect">
            <a:avLst/>
          </a:prstGeom>
        </p:spPr>
      </p:pic>
      <p:pic>
        <p:nvPicPr>
          <p:cNvPr id="11" name="Graphic 10" descr="Bar graph with upward trend outline">
            <a:extLst>
              <a:ext uri="{FF2B5EF4-FFF2-40B4-BE49-F238E27FC236}">
                <a16:creationId xmlns:a16="http://schemas.microsoft.com/office/drawing/2014/main" id="{E2014277-59DC-5B68-3305-9B4F6CBC6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3580" y="282457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6691-1E4F-E15C-98D3-3A42C196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9D68-62CD-437C-E992-0F1F59BF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98"/>
            <a:ext cx="10515600" cy="4116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This study informs the need for:</a:t>
            </a:r>
          </a:p>
          <a:p>
            <a:pPr lvl="1"/>
            <a:r>
              <a:rPr lang="en-US" sz="2800" dirty="0"/>
              <a:t>transportation (e.g. rideshare)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mobile medical vans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telehealth</a:t>
            </a:r>
          </a:p>
          <a:p>
            <a:pPr lvl="1"/>
            <a:endParaRPr lang="en-US" sz="2800" dirty="0"/>
          </a:p>
          <a:p>
            <a:r>
              <a:rPr lang="en-US" sz="3000" b="1" dirty="0"/>
              <a:t>Any</a:t>
            </a:r>
            <a:r>
              <a:rPr lang="en-US" sz="3000" dirty="0"/>
              <a:t> program housing formerly homeless persons must consider distance to care, one way </a:t>
            </a:r>
            <a:r>
              <a:rPr lang="en-US" sz="3000"/>
              <a:t>or another</a:t>
            </a:r>
            <a:endParaRPr lang="en-US" sz="3000" dirty="0"/>
          </a:p>
        </p:txBody>
      </p:sp>
      <p:pic>
        <p:nvPicPr>
          <p:cNvPr id="5" name="Graphic 4" descr="Bus with solid fill">
            <a:extLst>
              <a:ext uri="{FF2B5EF4-FFF2-40B4-BE49-F238E27FC236}">
                <a16:creationId xmlns:a16="http://schemas.microsoft.com/office/drawing/2014/main" id="{0A5B9F2F-A98E-779C-001D-0D30FB5A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0" y="2647428"/>
            <a:ext cx="1066800" cy="1066800"/>
          </a:xfrm>
          <a:prstGeom prst="rect">
            <a:avLst/>
          </a:prstGeom>
        </p:spPr>
      </p:pic>
      <p:pic>
        <p:nvPicPr>
          <p:cNvPr id="7" name="Graphic 6" descr="Taxi with solid fill">
            <a:extLst>
              <a:ext uri="{FF2B5EF4-FFF2-40B4-BE49-F238E27FC236}">
                <a16:creationId xmlns:a16="http://schemas.microsoft.com/office/drawing/2014/main" id="{2016A002-B594-9776-BE1B-8DECC77F4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1800" y="1882047"/>
            <a:ext cx="914400" cy="914400"/>
          </a:xfrm>
          <a:prstGeom prst="rect">
            <a:avLst/>
          </a:prstGeom>
        </p:spPr>
      </p:pic>
      <p:pic>
        <p:nvPicPr>
          <p:cNvPr id="9" name="Graphic 8" descr="Tablet with solid fill">
            <a:extLst>
              <a:ext uri="{FF2B5EF4-FFF2-40B4-BE49-F238E27FC236}">
                <a16:creationId xmlns:a16="http://schemas.microsoft.com/office/drawing/2014/main" id="{84B6F7A4-32E6-EC11-94B3-AB6464A67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1800" y="35652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09953D-44D6-B9BC-098B-70FA08C6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51C876-A588-93CB-33B5-8EE6AE283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16E9-B7CE-909D-D983-463664EF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8268"/>
            <a:ext cx="10515600" cy="1051256"/>
          </a:xfrm>
        </p:spPr>
        <p:txBody>
          <a:bodyPr/>
          <a:lstStyle/>
          <a:p>
            <a:r>
              <a:rPr lang="en-US" dirty="0"/>
              <a:t>Visits, with and without geographic distance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1AE926-2437-B849-9D7F-ED6CCB9D16D5}"/>
              </a:ext>
            </a:extLst>
          </p:cNvPr>
          <p:cNvGraphicFramePr>
            <a:graphicFrameLocks/>
          </p:cNvGraphicFramePr>
          <p:nvPr/>
        </p:nvGraphicFramePr>
        <p:xfrm>
          <a:off x="5943600" y="1818124"/>
          <a:ext cx="5486400" cy="382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BC0F8E-8EA0-F2E5-279F-D5DB4F8E781A}"/>
              </a:ext>
            </a:extLst>
          </p:cNvPr>
          <p:cNvGraphicFramePr>
            <a:graphicFrameLocks/>
          </p:cNvGraphicFramePr>
          <p:nvPr/>
        </p:nvGraphicFramePr>
        <p:xfrm>
          <a:off x="457200" y="1818124"/>
          <a:ext cx="5105400" cy="382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E00E16-6A6D-473E-B05B-F9F9C8E107C8}"/>
              </a:ext>
            </a:extLst>
          </p:cNvPr>
          <p:cNvSpPr txBox="1"/>
          <p:nvPr/>
        </p:nvSpPr>
        <p:spPr>
          <a:xfrm>
            <a:off x="10662725" y="2895600"/>
            <a:ext cx="1524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P-value =0.02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63C2-D995-A1D6-C08A-5D1E0E4E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7C84-29F2-6015-DF39-1B281AE1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2000" dirty="0"/>
              <a:t>unded by US Department of Veterans Affairs Health Services Research &amp; Development Branch</a:t>
            </a:r>
          </a:p>
          <a:p>
            <a:r>
              <a:rPr lang="en-US" sz="2000" dirty="0"/>
              <a:t>Views are those of the authors only</a:t>
            </a:r>
          </a:p>
          <a:p>
            <a:r>
              <a:rPr lang="en-US" sz="2000" dirty="0"/>
              <a:t>Dr. Kertesz: royalties for editing the UpToDate chapter on Homeless Health Care from Wolters-Kluwer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9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55C9-D6C1-B095-3992-417E654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from Unsolicited Written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1E85-5554-51DA-5EBD-A18A5FAC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550"/>
            <a:ext cx="10515600" cy="3930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Veterans affirming that distance is a barrier to care </a:t>
            </a:r>
          </a:p>
          <a:p>
            <a:pPr lvl="1"/>
            <a:r>
              <a:rPr lang="en-US" dirty="0"/>
              <a:t>“Not easily available to get around w/o a car - Bus is an ALL DAY event”</a:t>
            </a:r>
          </a:p>
          <a:p>
            <a:pPr lvl="1"/>
            <a:r>
              <a:rPr lang="en-US" dirty="0"/>
              <a:t>“When in severe pain”</a:t>
            </a:r>
          </a:p>
          <a:p>
            <a:pPr lvl="1"/>
            <a:r>
              <a:rPr lang="en-US" dirty="0"/>
              <a:t>“By car 20 mins, by public trans 2.5 hours” </a:t>
            </a:r>
          </a:p>
          <a:p>
            <a:pPr lvl="1"/>
            <a:r>
              <a:rPr lang="en-US" dirty="0"/>
              <a:t>“Sometimes the bus ride is long when you don't feel well”</a:t>
            </a:r>
          </a:p>
          <a:p>
            <a:pPr lvl="1"/>
            <a:r>
              <a:rPr lang="en-US" dirty="0"/>
              <a:t>“Because I have no income”</a:t>
            </a:r>
          </a:p>
          <a:p>
            <a:pPr lvl="1"/>
            <a:r>
              <a:rPr lang="en-US" dirty="0"/>
              <a:t>“Cost to get there, not distance” </a:t>
            </a:r>
          </a:p>
          <a:p>
            <a:pPr lvl="1"/>
            <a:endParaRPr lang="en-US" dirty="0"/>
          </a:p>
          <a:p>
            <a:r>
              <a:rPr lang="en-US" dirty="0"/>
              <a:t>From Veterans denying that distance is a barrier to care </a:t>
            </a:r>
          </a:p>
          <a:p>
            <a:pPr lvl="1"/>
            <a:r>
              <a:rPr lang="en-US" dirty="0"/>
              <a:t>“Take DAV (disabled American Veterans) or VTS (Veterans Transportation Service)”</a:t>
            </a:r>
          </a:p>
          <a:p>
            <a:pPr lvl="1"/>
            <a:r>
              <a:rPr lang="en-US" dirty="0"/>
              <a:t>“Transportation provided”</a:t>
            </a:r>
          </a:p>
          <a:p>
            <a:pPr lvl="1"/>
            <a:r>
              <a:rPr lang="en-US" dirty="0"/>
              <a:t>“If they can come and pick me up”</a:t>
            </a:r>
          </a:p>
          <a:p>
            <a:pPr lvl="1"/>
            <a:r>
              <a:rPr lang="en-US" dirty="0"/>
              <a:t>“I'm 86 and still drive”</a:t>
            </a:r>
          </a:p>
        </p:txBody>
      </p:sp>
    </p:spTree>
    <p:extLst>
      <p:ext uri="{BB962C8B-B14F-4D97-AF65-F5344CB8AC3E}">
        <p14:creationId xmlns:p14="http://schemas.microsoft.com/office/powerpoint/2010/main" val="112889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55C9-D6C1-B095-3992-417E654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1E85-5554-51DA-5EBD-A18A5FAC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D8EC2-792A-6C0E-F6AC-23C27528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15" y="418060"/>
            <a:ext cx="6167770" cy="56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DB7BC4-7BE6-244C-8AD7-C4F67A9872C9}"/>
              </a:ext>
            </a:extLst>
          </p:cNvPr>
          <p:cNvGraphicFramePr>
            <a:graphicFrameLocks/>
          </p:cNvGraphicFramePr>
          <p:nvPr/>
        </p:nvGraphicFramePr>
        <p:xfrm>
          <a:off x="152401" y="1143000"/>
          <a:ext cx="9524999" cy="491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788C3F6-203E-1002-E418-909F0A87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0592"/>
            <a:ext cx="8763000" cy="875706"/>
          </a:xfrm>
        </p:spPr>
        <p:txBody>
          <a:bodyPr>
            <a:normAutofit/>
          </a:bodyPr>
          <a:lstStyle/>
          <a:p>
            <a:r>
              <a:rPr lang="en-US" dirty="0"/>
              <a:t>1. Perceived Distance Barrier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15CA3-038E-7B4D-0554-50617BD276CF}"/>
              </a:ext>
            </a:extLst>
          </p:cNvPr>
          <p:cNvSpPr txBox="1"/>
          <p:nvPr/>
        </p:nvSpPr>
        <p:spPr>
          <a:xfrm>
            <a:off x="533400" y="6413237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“as crow flies” from survey address to VA primary care clinic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B4A1D-12EE-F955-D468-19C2DDCB0F07}"/>
              </a:ext>
            </a:extLst>
          </p:cNvPr>
          <p:cNvSpPr txBox="1"/>
          <p:nvPr/>
        </p:nvSpPr>
        <p:spPr>
          <a:xfrm>
            <a:off x="10287000" y="176228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27E89-B2EC-A23E-F358-B02B34106F94}"/>
              </a:ext>
            </a:extLst>
          </p:cNvPr>
          <p:cNvSpPr txBox="1"/>
          <p:nvPr/>
        </p:nvSpPr>
        <p:spPr>
          <a:xfrm>
            <a:off x="3581400" y="2209800"/>
            <a:ext cx="563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At &gt;5 miles, 37% report a distance barrier to care</a:t>
            </a:r>
          </a:p>
        </p:txBody>
      </p:sp>
    </p:spTree>
    <p:extLst>
      <p:ext uri="{BB962C8B-B14F-4D97-AF65-F5344CB8AC3E}">
        <p14:creationId xmlns:p14="http://schemas.microsoft.com/office/powerpoint/2010/main" val="36077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4164E-6D29-5DBB-E45F-8338C240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Social Support Detail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C81A78-FE43-C891-56A4-49965E64F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14758"/>
              </p:ext>
            </p:extLst>
          </p:nvPr>
        </p:nvGraphicFramePr>
        <p:xfrm>
          <a:off x="1036320" y="2898274"/>
          <a:ext cx="10119362" cy="28902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00685">
                  <a:extLst>
                    <a:ext uri="{9D8B030D-6E8A-4147-A177-3AD203B41FA5}">
                      <a16:colId xmlns:a16="http://schemas.microsoft.com/office/drawing/2014/main" val="1727339555"/>
                    </a:ext>
                  </a:extLst>
                </a:gridCol>
                <a:gridCol w="1276785">
                  <a:extLst>
                    <a:ext uri="{9D8B030D-6E8A-4147-A177-3AD203B41FA5}">
                      <a16:colId xmlns:a16="http://schemas.microsoft.com/office/drawing/2014/main" val="3326239556"/>
                    </a:ext>
                  </a:extLst>
                </a:gridCol>
                <a:gridCol w="1241892">
                  <a:extLst>
                    <a:ext uri="{9D8B030D-6E8A-4147-A177-3AD203B41FA5}">
                      <a16:colId xmlns:a16="http://schemas.microsoft.com/office/drawing/2014/main" val="3671295913"/>
                    </a:ext>
                  </a:extLst>
                </a:gridCol>
              </a:tblGrid>
              <a:tr h="362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 anchor="b"/>
                </a:tc>
                <a:extLst>
                  <a:ext uri="{0D108BD9-81ED-4DB2-BD59-A6C34878D82A}">
                    <a16:rowId xmlns:a16="http://schemas.microsoft.com/office/drawing/2014/main" val="1134887728"/>
                  </a:ext>
                </a:extLst>
              </a:tr>
              <a:tr h="3622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have someone who will listen to me when I need to talk.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3961984370"/>
                  </a:ext>
                </a:extLst>
              </a:tr>
              <a:tr h="3622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have someone who makes me feel appreciated.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4198305072"/>
                  </a:ext>
                </a:extLst>
              </a:tr>
              <a:tr h="3622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have someone to talk with when I have a bad day.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950453237"/>
                  </a:ext>
                </a:extLst>
              </a:tr>
              <a:tr h="7165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have someone to confide in or talk to about myself or my problems.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3458887731"/>
                  </a:ext>
                </a:extLst>
              </a:tr>
              <a:tr h="3622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feel isolated from others.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1393809"/>
                  </a:ext>
                </a:extLst>
              </a:tr>
              <a:tr h="3622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>
                          <a:effectLst/>
                        </a:rPr>
                        <a:t>I have someone who I can borrow $20 from if I need it.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60" marR="57760" marT="0" marB="0"/>
                </a:tc>
                <a:extLst>
                  <a:ext uri="{0D108BD9-81ED-4DB2-BD59-A6C34878D82A}">
                    <a16:rowId xmlns:a16="http://schemas.microsoft.com/office/drawing/2014/main" val="32305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87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12E16-066F-3724-5489-3925BE9B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Psychological Distress Detail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AE2A57-9BA7-A471-B05C-2F9BFB187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19096"/>
              </p:ext>
            </p:extLst>
          </p:nvPr>
        </p:nvGraphicFramePr>
        <p:xfrm>
          <a:off x="914400" y="1815746"/>
          <a:ext cx="9520072" cy="3566162"/>
        </p:xfrm>
        <a:graphic>
          <a:graphicData uri="http://schemas.openxmlformats.org/drawingml/2006/table">
            <a:tbl>
              <a:tblPr firstRow="1" firstCol="1" bandRow="1"/>
              <a:tblGrid>
                <a:gridCol w="4644840">
                  <a:extLst>
                    <a:ext uri="{9D8B030D-6E8A-4147-A177-3AD203B41FA5}">
                      <a16:colId xmlns:a16="http://schemas.microsoft.com/office/drawing/2014/main" val="3046847666"/>
                    </a:ext>
                  </a:extLst>
                </a:gridCol>
                <a:gridCol w="865899">
                  <a:extLst>
                    <a:ext uri="{9D8B030D-6E8A-4147-A177-3AD203B41FA5}">
                      <a16:colId xmlns:a16="http://schemas.microsoft.com/office/drawing/2014/main" val="3073591856"/>
                    </a:ext>
                  </a:extLst>
                </a:gridCol>
                <a:gridCol w="964687">
                  <a:extLst>
                    <a:ext uri="{9D8B030D-6E8A-4147-A177-3AD203B41FA5}">
                      <a16:colId xmlns:a16="http://schemas.microsoft.com/office/drawing/2014/main" val="2950600323"/>
                    </a:ext>
                  </a:extLst>
                </a:gridCol>
                <a:gridCol w="943039">
                  <a:extLst>
                    <a:ext uri="{9D8B030D-6E8A-4147-A177-3AD203B41FA5}">
                      <a16:colId xmlns:a16="http://schemas.microsoft.com/office/drawing/2014/main" val="3771940456"/>
                    </a:ext>
                  </a:extLst>
                </a:gridCol>
                <a:gridCol w="1096546">
                  <a:extLst>
                    <a:ext uri="{9D8B030D-6E8A-4147-A177-3AD203B41FA5}">
                      <a16:colId xmlns:a16="http://schemas.microsoft.com/office/drawing/2014/main" val="661846473"/>
                    </a:ext>
                  </a:extLst>
                </a:gridCol>
                <a:gridCol w="1005061">
                  <a:extLst>
                    <a:ext uri="{9D8B030D-6E8A-4147-A177-3AD203B41FA5}">
                      <a16:colId xmlns:a16="http://schemas.microsoft.com/office/drawing/2014/main" val="984651697"/>
                    </a:ext>
                  </a:extLst>
                </a:gridCol>
              </a:tblGrid>
              <a:tr h="915894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Over the last 2 weeks, how often have you been   bothered by the following problems?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at all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or Two Days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Several days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half the days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Nearly every day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 anchor="b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51004"/>
                  </a:ext>
                </a:extLst>
              </a:tr>
              <a:tr h="346875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Feeling nervous, anxious or on edge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09928"/>
                  </a:ext>
                </a:extLst>
              </a:tr>
              <a:tr h="346875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being able to stop or control worrying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965363"/>
                  </a:ext>
                </a:extLst>
              </a:tr>
              <a:tr h="346875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Feeling down, depressed, or hopeless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09730"/>
                  </a:ext>
                </a:extLst>
              </a:tr>
              <a:tr h="346875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Little interest or pleasure in doing things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969328"/>
                  </a:ext>
                </a:extLst>
              </a:tr>
              <a:tr h="63138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 told by others that you acted paranoid or suspicious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53188"/>
                  </a:ext>
                </a:extLst>
              </a:tr>
              <a:tr h="631384">
                <a:tc>
                  <a:txBody>
                    <a:bodyPr/>
                    <a:lstStyle/>
                    <a:p>
                      <a:pPr marL="347472" marR="0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lphaLcPeriod"/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Hearing voices, or hearing things that other people didn’t think were there 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75" marR="92775" marT="12885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74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11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DB7BC4-7BE6-244C-8AD7-C4F67A9872C9}"/>
              </a:ext>
            </a:extLst>
          </p:cNvPr>
          <p:cNvGraphicFramePr>
            <a:graphicFrameLocks/>
          </p:cNvGraphicFramePr>
          <p:nvPr/>
        </p:nvGraphicFramePr>
        <p:xfrm>
          <a:off x="304800" y="1905000"/>
          <a:ext cx="5181599" cy="380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CF8DA8-F663-4240-B61F-C9CC7FDCFC94}"/>
              </a:ext>
            </a:extLst>
          </p:cNvPr>
          <p:cNvGraphicFramePr>
            <a:graphicFrameLocks/>
          </p:cNvGraphicFramePr>
          <p:nvPr/>
        </p:nvGraphicFramePr>
        <p:xfrm>
          <a:off x="5943600" y="1804792"/>
          <a:ext cx="6096000" cy="390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788C3F6-203E-1002-E418-909F0A87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Distance Barrier (currently homeless) </a:t>
            </a:r>
          </a:p>
        </p:txBody>
      </p:sp>
    </p:spTree>
    <p:extLst>
      <p:ext uri="{BB962C8B-B14F-4D97-AF65-F5344CB8AC3E}">
        <p14:creationId xmlns:p14="http://schemas.microsoft.com/office/powerpoint/2010/main" val="147753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B27F-38A1-DB41-B4DD-718DC5D0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pic>
        <p:nvPicPr>
          <p:cNvPr id="6" name="Picture 7" descr="UAB_WORDMARK_flush_right.png">
            <a:extLst>
              <a:ext uri="{FF2B5EF4-FFF2-40B4-BE49-F238E27FC236}">
                <a16:creationId xmlns:a16="http://schemas.microsoft.com/office/drawing/2014/main" id="{195C936F-CD97-B64C-A5AF-2683B5598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3322" y="458085"/>
            <a:ext cx="2495550" cy="962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F92E23-3B01-4247-92C6-E1DD2A3BB2A7}"/>
              </a:ext>
            </a:extLst>
          </p:cNvPr>
          <p:cNvSpPr txBox="1">
            <a:spLocks/>
          </p:cNvSpPr>
          <p:nvPr/>
        </p:nvSpPr>
        <p:spPr>
          <a:xfrm>
            <a:off x="10624038" y="521288"/>
            <a:ext cx="362113" cy="4178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25DD0-23C9-1647-9C73-8CDB6428DDAE}"/>
              </a:ext>
            </a:extLst>
          </p:cNvPr>
          <p:cNvSpPr txBox="1"/>
          <p:nvPr/>
        </p:nvSpPr>
        <p:spPr>
          <a:xfrm>
            <a:off x="1752600" y="5638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Views do not represent formal positions of the United States Department of Veterans Affairs</a:t>
            </a:r>
          </a:p>
          <a:p>
            <a:endParaRPr lang="en-US" sz="1100" dirty="0"/>
          </a:p>
          <a:p>
            <a:r>
              <a:rPr lang="en-US" sz="1100" dirty="0"/>
              <a:t>Dr. Kertesz:</a:t>
            </a:r>
          </a:p>
          <a:p>
            <a:pPr lvl="1"/>
            <a:r>
              <a:rPr lang="en-US" sz="1100" dirty="0"/>
              <a:t>No pharmaceutical grants, honoraria, or history of such</a:t>
            </a:r>
          </a:p>
          <a:p>
            <a:pPr lvl="1"/>
            <a:r>
              <a:rPr lang="en-US" sz="1100" dirty="0"/>
              <a:t>Previously owned stock in Abbot &amp; Merck companies (&lt;3% of assets), sold in 12/2017. Dr. </a:t>
            </a:r>
            <a:r>
              <a:rPr lang="en-US" sz="1100" dirty="0" err="1"/>
              <a:t>Kertesz’s</a:t>
            </a:r>
            <a:r>
              <a:rPr lang="en-US" sz="1100" dirty="0"/>
              <a:t> wife has same + Johnson &amp; Johnson, has not sold her stock.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1872BFC-1B49-45A8-A4BB-E2AC7D72D091}"/>
              </a:ext>
            </a:extLst>
          </p:cNvPr>
          <p:cNvGraphicFramePr>
            <a:graphicFrameLocks/>
          </p:cNvGraphicFramePr>
          <p:nvPr/>
        </p:nvGraphicFramePr>
        <p:xfrm>
          <a:off x="381000" y="1524000"/>
          <a:ext cx="11430000" cy="4111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961">
                  <a:extLst>
                    <a:ext uri="{9D8B030D-6E8A-4147-A177-3AD203B41FA5}">
                      <a16:colId xmlns:a16="http://schemas.microsoft.com/office/drawing/2014/main" val="1022423155"/>
                    </a:ext>
                  </a:extLst>
                </a:gridCol>
                <a:gridCol w="1990077">
                  <a:extLst>
                    <a:ext uri="{9D8B030D-6E8A-4147-A177-3AD203B41FA5}">
                      <a16:colId xmlns:a16="http://schemas.microsoft.com/office/drawing/2014/main" val="2717740723"/>
                    </a:ext>
                  </a:extLst>
                </a:gridCol>
                <a:gridCol w="2129162">
                  <a:extLst>
                    <a:ext uri="{9D8B030D-6E8A-4147-A177-3AD203B41FA5}">
                      <a16:colId xmlns:a16="http://schemas.microsoft.com/office/drawing/2014/main" val="207806538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148302649"/>
                    </a:ext>
                  </a:extLst>
                </a:gridCol>
                <a:gridCol w="1653466">
                  <a:extLst>
                    <a:ext uri="{9D8B030D-6E8A-4147-A177-3AD203B41FA5}">
                      <a16:colId xmlns:a16="http://schemas.microsoft.com/office/drawing/2014/main" val="2474404487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299131534"/>
                    </a:ext>
                  </a:extLst>
                </a:gridCol>
              </a:tblGrid>
              <a:tr h="12601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Birmingham VA &amp; UAB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VA Salt Lake City</a:t>
                      </a:r>
                    </a:p>
                    <a:p>
                      <a:pPr algn="ctr"/>
                      <a:r>
                        <a:rPr lang="en-US" sz="2000" b="1" dirty="0"/>
                        <a:t>&amp; </a:t>
                      </a:r>
                    </a:p>
                    <a:p>
                      <a:pPr algn="ctr"/>
                      <a:r>
                        <a:rPr lang="en-US" sz="2000" b="1" dirty="0" err="1"/>
                        <a:t>UUtah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VA Greater Los Angeles</a:t>
                      </a:r>
                    </a:p>
                    <a:p>
                      <a:pPr algn="ctr"/>
                      <a:r>
                        <a:rPr lang="en-US" sz="2000" b="1" dirty="0"/>
                        <a:t>&amp;</a:t>
                      </a:r>
                    </a:p>
                    <a:p>
                      <a:pPr algn="ctr"/>
                      <a:r>
                        <a:rPr lang="en-US" sz="2000" b="1" dirty="0"/>
                        <a:t>UCLA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Pittsburgh VA</a:t>
                      </a:r>
                    </a:p>
                    <a:p>
                      <a:pPr algn="ctr"/>
                      <a:r>
                        <a:rPr lang="en-US" sz="2000" b="1" dirty="0"/>
                        <a:t>&amp; Pitt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Strategic Research Group</a:t>
                      </a:r>
                    </a:p>
                    <a:p>
                      <a:pPr algn="ctr"/>
                      <a:r>
                        <a:rPr lang="en-US" sz="2000" b="1" dirty="0"/>
                        <a:t>(SRG)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441117"/>
                  </a:ext>
                </a:extLst>
              </a:tr>
              <a:tr h="7754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Aerin </a:t>
                      </a:r>
                      <a:r>
                        <a:rPr lang="en-US" sz="1600" dirty="0" err="1"/>
                        <a:t>deRussy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April Hoge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Adam Gordon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Lillian Gelberg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John Blosnich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Tina </a:t>
                      </a:r>
                      <a:r>
                        <a:rPr lang="en-US" sz="1600" dirty="0" err="1"/>
                        <a:t>Kassebaum</a:t>
                      </a:r>
                      <a:r>
                        <a:rPr lang="en-US" sz="1600" dirty="0"/>
                        <a:t> (lead)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3500873"/>
                  </a:ext>
                </a:extLst>
              </a:tr>
              <a:tr h="5492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Erika Austin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Allyson Varley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Audrey Jones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Sonya Gabrielian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4752911"/>
                  </a:ext>
                </a:extLst>
              </a:tr>
              <a:tr h="550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David Pollio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 Elizabeth </a:t>
                      </a:r>
                    </a:p>
                    <a:p>
                      <a:pPr algn="ctr"/>
                      <a:r>
                        <a:rPr lang="en-US" sz="1600" dirty="0"/>
                        <a:t>Montgomery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Adi Gundlapalli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8428134"/>
                  </a:ext>
                </a:extLst>
              </a:tr>
              <a:tr h="549289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Young-il Kim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Kevin Riggs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7026447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Sally Holmes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646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5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982-4161-8446-A1E7-5A9E9E9D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0304-74E6-FA49-BB72-32AB2AF2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9550"/>
            <a:ext cx="102300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For many homeless persons, ending homelessness entails </a:t>
            </a:r>
          </a:p>
          <a:p>
            <a:pPr lvl="1"/>
            <a:r>
              <a:rPr lang="en-US" sz="2400" dirty="0"/>
              <a:t>Subsidized rental apartments</a:t>
            </a:r>
          </a:p>
          <a:p>
            <a:pPr lvl="1"/>
            <a:r>
              <a:rPr lang="en-US" sz="2400" dirty="0"/>
              <a:t>Buttressed by services</a:t>
            </a:r>
          </a:p>
          <a:p>
            <a:pPr lvl="1"/>
            <a:endParaRPr lang="en-US" sz="2400" dirty="0"/>
          </a:p>
          <a:p>
            <a:r>
              <a:rPr lang="en-US" sz="2400" dirty="0"/>
              <a:t>These are often in </a:t>
            </a:r>
            <a:r>
              <a:rPr lang="en-US" sz="2400" b="1" dirty="0"/>
              <a:t>low-rent areas far from</a:t>
            </a:r>
            <a:r>
              <a:rPr lang="en-US" sz="2400" dirty="0"/>
              <a:t> </a:t>
            </a:r>
            <a:r>
              <a:rPr lang="en-US" sz="2400" b="1" dirty="0"/>
              <a:t>medical centers</a:t>
            </a:r>
          </a:p>
          <a:p>
            <a:endParaRPr lang="en-US" sz="2400" b="1" dirty="0"/>
          </a:p>
          <a:p>
            <a:r>
              <a:rPr lang="en-US" sz="2400" dirty="0"/>
              <a:t>Impact of </a:t>
            </a:r>
            <a:r>
              <a:rPr lang="en-US" sz="2400" b="1" dirty="0"/>
              <a:t>distance on care </a:t>
            </a:r>
            <a:r>
              <a:rPr lang="en-US" sz="2400" dirty="0"/>
              <a:t>access </a:t>
            </a:r>
            <a:r>
              <a:rPr lang="en-US" sz="2400" b="1" dirty="0"/>
              <a:t>has not been studied</a:t>
            </a:r>
            <a:r>
              <a:rPr lang="en-US" sz="2400" dirty="0"/>
              <a:t> for this population</a:t>
            </a:r>
          </a:p>
          <a:p>
            <a:endParaRPr lang="en-US" sz="2400" dirty="0"/>
          </a:p>
          <a:p>
            <a:r>
              <a:rPr lang="en-US" sz="2400" dirty="0"/>
              <a:t>Distance can be </a:t>
            </a:r>
            <a:r>
              <a:rPr lang="en-US" sz="2400" b="1" dirty="0"/>
              <a:t>objective</a:t>
            </a:r>
            <a:r>
              <a:rPr lang="en-US" sz="2400" dirty="0"/>
              <a:t> or </a:t>
            </a:r>
            <a:r>
              <a:rPr lang="en-US" sz="2400" b="1" dirty="0"/>
              <a:t>subjective</a:t>
            </a:r>
            <a:r>
              <a:rPr lang="en-US" sz="2400" dirty="0"/>
              <a:t>, and both </a:t>
            </a:r>
            <a:r>
              <a:rPr lang="en-US" sz="2400" u="sng" dirty="0"/>
              <a:t>could</a:t>
            </a:r>
            <a:r>
              <a:rPr lang="en-US" sz="2400" dirty="0"/>
              <a:t> matter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2239-410A-3141-B3E9-E3C88BAB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228600"/>
            <a:ext cx="628813" cy="767687"/>
          </a:xfrm>
          <a:prstGeom prst="rect">
            <a:avLst/>
          </a:prstGeom>
        </p:spPr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phic 6" descr="City with solid fill">
            <a:extLst>
              <a:ext uri="{FF2B5EF4-FFF2-40B4-BE49-F238E27FC236}">
                <a16:creationId xmlns:a16="http://schemas.microsoft.com/office/drawing/2014/main" id="{DEFD75C3-4CF0-BD6A-684E-ACDB213A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312" y="765803"/>
            <a:ext cx="1867494" cy="1867494"/>
          </a:xfrm>
          <a:prstGeom prst="rect">
            <a:avLst/>
          </a:prstGeom>
        </p:spPr>
      </p:pic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4B52A3E5-99D7-CA17-D3A1-6040B5EEC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5752" y="3763658"/>
            <a:ext cx="658027" cy="658027"/>
          </a:xfrm>
          <a:prstGeom prst="rect">
            <a:avLst/>
          </a:prstGeom>
        </p:spPr>
      </p:pic>
      <p:pic>
        <p:nvPicPr>
          <p:cNvPr id="12" name="Graphic 11" descr="House with solid fill">
            <a:extLst>
              <a:ext uri="{FF2B5EF4-FFF2-40B4-BE49-F238E27FC236}">
                <a16:creationId xmlns:a16="http://schemas.microsoft.com/office/drawing/2014/main" id="{03DBEBC8-0C8A-F58E-91E2-EF545F779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4765" y="3139263"/>
            <a:ext cx="658027" cy="6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AFB6-6E5C-D443-87C7-F243901F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C900-1443-5945-A927-0F1E6B2A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9906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examined whether</a:t>
            </a:r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Geographic distance from residence to VA was associated with a Perceived Distance Barrier to care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Perceived Distance Barrier was associated lower primary care (2A), mental health (2B) and SUD visits (2C) over 12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5F0A4-4EE5-E944-9052-4D517A47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228600"/>
            <a:ext cx="628813" cy="767687"/>
          </a:xfrm>
          <a:prstGeom prst="rect">
            <a:avLst/>
          </a:prstGeom>
        </p:spPr>
        <p:txBody>
          <a:bodyPr/>
          <a:lstStyle/>
          <a:p>
            <a:fld id="{9B27D237-6C0D-5549-BE11-2040A22CBC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474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CA92-9738-0143-806D-03B3A5B3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C121-6AB7-414C-AA7F-BCAC4A03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676399"/>
            <a:ext cx="10153813" cy="276229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Cross-sectional large survey</a:t>
            </a:r>
          </a:p>
          <a:p>
            <a:r>
              <a:rPr lang="en-US" sz="2600" dirty="0"/>
              <a:t>Included: homeless-experienced Veterans (HEVs), primary care 26 VA medical centers, 2018 </a:t>
            </a:r>
          </a:p>
          <a:p>
            <a:r>
              <a:rPr lang="en-US" sz="2600" dirty="0"/>
              <a:t>Data: Surveys + VA utilization database</a:t>
            </a:r>
          </a:p>
          <a:p>
            <a:r>
              <a:rPr lang="en-US" sz="2600" dirty="0"/>
              <a:t>We focus here on 83% who affirmed </a:t>
            </a:r>
            <a:r>
              <a:rPr lang="en-US" sz="2600" b="1" dirty="0"/>
              <a:t>not being homeless on survey date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5B4FD6-DB5C-476F-A10A-7044011F1569}"/>
              </a:ext>
            </a:extLst>
          </p:cNvPr>
          <p:cNvSpPr txBox="1">
            <a:spLocks/>
          </p:cNvSpPr>
          <p:nvPr/>
        </p:nvSpPr>
        <p:spPr>
          <a:xfrm>
            <a:off x="10591800" y="533400"/>
            <a:ext cx="552613" cy="462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phic 5" descr="Mailbox with solid fill">
            <a:extLst>
              <a:ext uri="{FF2B5EF4-FFF2-40B4-BE49-F238E27FC236}">
                <a16:creationId xmlns:a16="http://schemas.microsoft.com/office/drawing/2014/main" id="{8121B59F-F138-7088-D1A9-189560833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800" y="3971953"/>
            <a:ext cx="914400" cy="914400"/>
          </a:xfrm>
          <a:prstGeom prst="rect">
            <a:avLst/>
          </a:prstGeom>
        </p:spPr>
      </p:pic>
      <p:pic>
        <p:nvPicPr>
          <p:cNvPr id="8" name="Graphic 7" descr="Telephone with solid fill">
            <a:extLst>
              <a:ext uri="{FF2B5EF4-FFF2-40B4-BE49-F238E27FC236}">
                <a16:creationId xmlns:a16="http://schemas.microsoft.com/office/drawing/2014/main" id="{13B478F3-B05A-4E33-22DC-7954934ED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0" y="3941473"/>
            <a:ext cx="914400" cy="9144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C5145C0A-6964-A71C-7DB0-FB16DD925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0200" y="3941473"/>
            <a:ext cx="914400" cy="914400"/>
          </a:xfrm>
          <a:prstGeom prst="rect">
            <a:avLst/>
          </a:prstGeom>
        </p:spPr>
      </p:pic>
      <p:pic>
        <p:nvPicPr>
          <p:cNvPr id="13" name="Graphic 12" descr="Clipboard with solid fill">
            <a:extLst>
              <a:ext uri="{FF2B5EF4-FFF2-40B4-BE49-F238E27FC236}">
                <a16:creationId xmlns:a16="http://schemas.microsoft.com/office/drawing/2014/main" id="{A778E29A-90B6-0EE2-6A7E-45CFE290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1400" y="3941473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0E3C03-2CD4-BE5A-CDE4-8BD1FC018D3F}"/>
              </a:ext>
            </a:extLst>
          </p:cNvPr>
          <p:cNvSpPr txBox="1"/>
          <p:nvPr/>
        </p:nvSpPr>
        <p:spPr>
          <a:xfrm>
            <a:off x="1257300" y="4996934"/>
            <a:ext cx="1295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B45FE8-9316-0DF6-0144-F47F4CC2A71B}"/>
              </a:ext>
            </a:extLst>
          </p:cNvPr>
          <p:cNvSpPr txBox="1"/>
          <p:nvPr/>
        </p:nvSpPr>
        <p:spPr>
          <a:xfrm>
            <a:off x="3467100" y="4996934"/>
            <a:ext cx="1295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6B7C2-DBCF-A731-1732-4BE25AB4ED29}"/>
              </a:ext>
            </a:extLst>
          </p:cNvPr>
          <p:cNvSpPr txBox="1"/>
          <p:nvPr/>
        </p:nvSpPr>
        <p:spPr>
          <a:xfrm>
            <a:off x="5410200" y="4996934"/>
            <a:ext cx="12954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 </a:t>
            </a:r>
            <a:r>
              <a:rPr lang="en-US" sz="1600" dirty="0" err="1"/>
              <a:t>preincentive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01D5B-274C-5055-F9A4-00245C637F37}"/>
              </a:ext>
            </a:extLst>
          </p:cNvPr>
          <p:cNvSpPr txBox="1"/>
          <p:nvPr/>
        </p:nvSpPr>
        <p:spPr>
          <a:xfrm>
            <a:off x="7292340" y="4996934"/>
            <a:ext cx="1295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98 </a:t>
            </a:r>
            <a:r>
              <a:rPr lang="en-US" sz="1400" dirty="0"/>
              <a:t>items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D9704-A273-B31F-6513-2BA740EB8F3A}"/>
              </a:ext>
            </a:extLst>
          </p:cNvPr>
          <p:cNvSpPr txBox="1"/>
          <p:nvPr/>
        </p:nvSpPr>
        <p:spPr>
          <a:xfrm>
            <a:off x="9182100" y="4966156"/>
            <a:ext cx="1295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$10 gift card</a:t>
            </a:r>
          </a:p>
        </p:txBody>
      </p:sp>
      <p:pic>
        <p:nvPicPr>
          <p:cNvPr id="20" name="Graphic 19" descr="Credit card with solid fill">
            <a:extLst>
              <a:ext uri="{FF2B5EF4-FFF2-40B4-BE49-F238E27FC236}">
                <a16:creationId xmlns:a16="http://schemas.microsoft.com/office/drawing/2014/main" id="{3BFBF425-DE1F-BE0B-08B5-2E7B0563C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6880" y="3959539"/>
            <a:ext cx="914400" cy="914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8C723E-652B-E41E-AE0A-0B1E0B1D6B5D}"/>
              </a:ext>
            </a:extLst>
          </p:cNvPr>
          <p:cNvCxnSpPr/>
          <p:nvPr/>
        </p:nvCxnSpPr>
        <p:spPr>
          <a:xfrm>
            <a:off x="2743200" y="4438706"/>
            <a:ext cx="533400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234A5-A380-A7B7-25E8-A4CDD41F1701}"/>
              </a:ext>
            </a:extLst>
          </p:cNvPr>
          <p:cNvCxnSpPr/>
          <p:nvPr/>
        </p:nvCxnSpPr>
        <p:spPr>
          <a:xfrm>
            <a:off x="4762500" y="4438706"/>
            <a:ext cx="533400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EB92F1-7CAB-7740-1B97-3DC43C62B559}"/>
              </a:ext>
            </a:extLst>
          </p:cNvPr>
          <p:cNvCxnSpPr/>
          <p:nvPr/>
        </p:nvCxnSpPr>
        <p:spPr>
          <a:xfrm>
            <a:off x="6705600" y="4442572"/>
            <a:ext cx="533400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0541BB-B291-44C9-E98C-94AE346D95FB}"/>
              </a:ext>
            </a:extLst>
          </p:cNvPr>
          <p:cNvCxnSpPr/>
          <p:nvPr/>
        </p:nvCxnSpPr>
        <p:spPr>
          <a:xfrm>
            <a:off x="8435340" y="4438706"/>
            <a:ext cx="533400" cy="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7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CA92-9738-0143-806D-03B3A5B3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Variables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5B4FD6-DB5C-476F-A10A-7044011F1569}"/>
              </a:ext>
            </a:extLst>
          </p:cNvPr>
          <p:cNvSpPr txBox="1">
            <a:spLocks/>
          </p:cNvSpPr>
          <p:nvPr/>
        </p:nvSpPr>
        <p:spPr>
          <a:xfrm>
            <a:off x="10591800" y="533400"/>
            <a:ext cx="552613" cy="462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B6F3E3D-4CA2-016D-DB89-24D8BB8A7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569898"/>
              </p:ext>
            </p:extLst>
          </p:nvPr>
        </p:nvGraphicFramePr>
        <p:xfrm>
          <a:off x="685800" y="1851898"/>
          <a:ext cx="11125200" cy="336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41516659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9291449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775448041"/>
                    </a:ext>
                  </a:extLst>
                </a:gridCol>
              </a:tblGrid>
              <a:tr h="1542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Predictor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08740"/>
                  </a:ext>
                </a:extLst>
              </a:tr>
              <a:tr h="3247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Perceived Distance Barrier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“Does the distance you have to travel make it difficult to receive care at __________?” (Yes/No)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Geographic Distance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“as the crow flies” from survey address to VAMC site of primary 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(Miles)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3499"/>
                  </a:ext>
                </a:extLst>
              </a:tr>
              <a:tr h="174970">
                <a:tc gridSpan="3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12-month primary care visit 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2000" b="1" dirty="0"/>
                        <a:t>Perceived Distance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18208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Covariates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….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30921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Model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Logistic regression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6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38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CA92-9738-0143-806D-03B3A5B3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 1 Variables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5B4FD6-DB5C-476F-A10A-7044011F1569}"/>
              </a:ext>
            </a:extLst>
          </p:cNvPr>
          <p:cNvSpPr txBox="1">
            <a:spLocks/>
          </p:cNvSpPr>
          <p:nvPr/>
        </p:nvSpPr>
        <p:spPr>
          <a:xfrm>
            <a:off x="10591800" y="533400"/>
            <a:ext cx="552613" cy="462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B6F3E3D-4CA2-016D-DB89-24D8BB8A7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99641"/>
              </p:ext>
            </p:extLst>
          </p:nvPr>
        </p:nvGraphicFramePr>
        <p:xfrm>
          <a:off x="762000" y="1443053"/>
          <a:ext cx="11125200" cy="411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41516659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9291449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775448041"/>
                    </a:ext>
                  </a:extLst>
                </a:gridCol>
              </a:tblGrid>
              <a:tr h="1542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Predictor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08740"/>
                  </a:ext>
                </a:extLst>
              </a:tr>
              <a:tr h="3247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Perceived Distance Barrier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Geographic Distance (</a:t>
                      </a:r>
                      <a:r>
                        <a:rPr lang="en-US" sz="2000" b="0" dirty="0"/>
                        <a:t>miles, as crow flies from address survey was received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63499"/>
                  </a:ext>
                </a:extLst>
              </a:tr>
              <a:tr h="174970">
                <a:tc gridSpan="3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12-month primary care visit 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2000" b="1" dirty="0"/>
                        <a:t>Perceived Distance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18208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Covariates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Predisposing: </a:t>
                      </a:r>
                      <a:r>
                        <a:rPr lang="en-US" b="0" dirty="0"/>
                        <a:t>gender, race/ethnicity, age (&lt;50, </a:t>
                      </a:r>
                      <a:r>
                        <a:rPr lang="en-US" b="0" u="sng" dirty="0"/>
                        <a:t>&gt;</a:t>
                      </a:r>
                      <a:r>
                        <a:rPr lang="en-US" b="0" u="none" dirty="0"/>
                        <a:t>50 to &lt;65, </a:t>
                      </a:r>
                      <a:r>
                        <a:rPr lang="en-US" b="0" u="sng" dirty="0"/>
                        <a:t>&gt;</a:t>
                      </a:r>
                      <a:r>
                        <a:rPr lang="en-US" b="0" u="none" dirty="0"/>
                        <a:t>65 years)</a:t>
                      </a:r>
                      <a:endParaRPr lang="en-US" b="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30921"/>
                  </a:ext>
                </a:extLst>
              </a:tr>
              <a:tr h="223273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Enabling/Impeding: </a:t>
                      </a:r>
                      <a:r>
                        <a:rPr lang="en-US" b="0" dirty="0"/>
                        <a:t>difficulty affording basic needs, employment, social support (6 item total), recent criminal justice experience, medical center station, clinic type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88940"/>
                  </a:ext>
                </a:extLst>
              </a:tr>
              <a:tr h="329953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Need: </a:t>
                      </a:r>
                      <a:r>
                        <a:rPr lang="en-US" dirty="0"/>
                        <a:t>emotional distress (6 items, # of days), chronic pain, general self-reported health, drug or alcohol problem (2-item self-report), chronic homelessness, 23 </a:t>
                      </a:r>
                      <a:r>
                        <a:rPr lang="en-US" dirty="0" err="1"/>
                        <a:t>Elixhauser</a:t>
                      </a:r>
                      <a:r>
                        <a:rPr lang="en-US" dirty="0"/>
                        <a:t> comorbidities, including drug dx, alcohol dx, TBI dx, PTSD dx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14903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Model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Logistic regression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699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B5ED8E-EE4A-E298-1556-08B15D298111}"/>
              </a:ext>
            </a:extLst>
          </p:cNvPr>
          <p:cNvSpPr txBox="1"/>
          <p:nvPr/>
        </p:nvSpPr>
        <p:spPr>
          <a:xfrm>
            <a:off x="838200" y="5562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random effect (n=29) included</a:t>
            </a:r>
          </a:p>
        </p:txBody>
      </p:sp>
    </p:spTree>
    <p:extLst>
      <p:ext uri="{BB962C8B-B14F-4D97-AF65-F5344CB8AC3E}">
        <p14:creationId xmlns:p14="http://schemas.microsoft.com/office/powerpoint/2010/main" val="27585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CA92-9738-0143-806D-03B3A5B3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 2A-2C Variables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5B4FD6-DB5C-476F-A10A-7044011F1569}"/>
              </a:ext>
            </a:extLst>
          </p:cNvPr>
          <p:cNvSpPr txBox="1">
            <a:spLocks/>
          </p:cNvSpPr>
          <p:nvPr/>
        </p:nvSpPr>
        <p:spPr>
          <a:xfrm>
            <a:off x="10591800" y="533400"/>
            <a:ext cx="552613" cy="462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B6F3E3D-4CA2-016D-DB89-24D8BB8A7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504465"/>
              </p:ext>
            </p:extLst>
          </p:nvPr>
        </p:nvGraphicFramePr>
        <p:xfrm>
          <a:off x="533400" y="1699550"/>
          <a:ext cx="11125200" cy="4215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41516659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9291449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775448041"/>
                    </a:ext>
                  </a:extLst>
                </a:gridCol>
              </a:tblGrid>
              <a:tr h="1542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Predictor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08740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primary care visit count (12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Perceived Distance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18208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mental health visit count (12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Perceived Distance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03222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substance use disorder visit count (12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Perceived Distance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66939"/>
                  </a:ext>
                </a:extLst>
              </a:tr>
              <a:tr h="484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Covariates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Same as before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30921"/>
                  </a:ext>
                </a:extLst>
              </a:tr>
              <a:tr h="5308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Model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Mixed linear model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95948"/>
                  </a:ext>
                </a:extLst>
              </a:tr>
              <a:tr h="53081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Visit count centered on date of survey response</a:t>
                      </a:r>
                    </a:p>
                    <a:p>
                      <a:pPr algn="ctr"/>
                      <a:r>
                        <a:rPr lang="en-US" sz="1800" b="0" dirty="0"/>
                        <a:t>2B &amp; 2C analyses are </a:t>
                      </a:r>
                      <a:r>
                        <a:rPr lang="en-US" sz="1800" b="1" dirty="0"/>
                        <a:t>restricted</a:t>
                      </a:r>
                      <a:r>
                        <a:rPr lang="en-US" sz="1800" b="0" dirty="0"/>
                        <a:t> to persons with applicable VA dx category 6 to 24 months prior to survey date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65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ABEF82-D082-56B1-A7CD-9B6AFC6BF31D}"/>
              </a:ext>
            </a:extLst>
          </p:cNvPr>
          <p:cNvSpPr txBox="1"/>
          <p:nvPr/>
        </p:nvSpPr>
        <p:spPr>
          <a:xfrm>
            <a:off x="838200" y="643388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random effect (n=29) included</a:t>
            </a:r>
          </a:p>
        </p:txBody>
      </p:sp>
      <p:pic>
        <p:nvPicPr>
          <p:cNvPr id="5" name="Graphic 4" descr="Mental Health with solid fill">
            <a:extLst>
              <a:ext uri="{FF2B5EF4-FFF2-40B4-BE49-F238E27FC236}">
                <a16:creationId xmlns:a16="http://schemas.microsoft.com/office/drawing/2014/main" id="{F7E3D022-74F3-611B-155F-64958635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0630" y="2895599"/>
            <a:ext cx="533400" cy="533400"/>
          </a:xfrm>
          <a:prstGeom prst="rect">
            <a:avLst/>
          </a:prstGeom>
        </p:spPr>
      </p:pic>
      <p:pic>
        <p:nvPicPr>
          <p:cNvPr id="6" name="Graphic 5" descr="Stethoscope with solid fill">
            <a:extLst>
              <a:ext uri="{FF2B5EF4-FFF2-40B4-BE49-F238E27FC236}">
                <a16:creationId xmlns:a16="http://schemas.microsoft.com/office/drawing/2014/main" id="{8F38F5E3-8B95-37E3-591C-6CEFBD269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0630" y="2192336"/>
            <a:ext cx="533400" cy="533400"/>
          </a:xfrm>
          <a:prstGeom prst="rect">
            <a:avLst/>
          </a:prstGeom>
        </p:spPr>
      </p:pic>
      <p:pic>
        <p:nvPicPr>
          <p:cNvPr id="8" name="Graphic 7" descr="Bottle with solid fill">
            <a:extLst>
              <a:ext uri="{FF2B5EF4-FFF2-40B4-BE49-F238E27FC236}">
                <a16:creationId xmlns:a16="http://schemas.microsoft.com/office/drawing/2014/main" id="{5BE42049-3897-0F07-29A3-BDD6DC74F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9202" y="3598862"/>
            <a:ext cx="533400" cy="533400"/>
          </a:xfrm>
          <a:prstGeom prst="rect">
            <a:avLst/>
          </a:prstGeom>
        </p:spPr>
      </p:pic>
      <p:pic>
        <p:nvPicPr>
          <p:cNvPr id="9" name="Graphic 8" descr="Needle with solid fill">
            <a:extLst>
              <a:ext uri="{FF2B5EF4-FFF2-40B4-BE49-F238E27FC236}">
                <a16:creationId xmlns:a16="http://schemas.microsoft.com/office/drawing/2014/main" id="{65DA66B2-ACFC-0631-F47C-1EEDD30998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2671" y="3598861"/>
            <a:ext cx="53340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6593"/>
      </p:ext>
    </p:extLst>
  </p:cSld>
  <p:clrMapOvr>
    <a:masterClrMapping/>
  </p:clrMapOvr>
</p:sld>
</file>

<file path=ppt/theme/theme1.xml><?xml version="1.0" encoding="utf-8"?>
<a:theme xmlns:a="http://schemas.openxmlformats.org/drawingml/2006/main" name="VIPO PowerPointTemplate v2">
  <a:themeElements>
    <a:clrScheme name="AIM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1A74BB"/>
      </a:accent1>
      <a:accent2>
        <a:srgbClr val="33ADE2"/>
      </a:accent2>
      <a:accent3>
        <a:srgbClr val="FF6600"/>
      </a:accent3>
      <a:accent4>
        <a:srgbClr val="000000"/>
      </a:accent4>
      <a:accent5>
        <a:srgbClr val="91C238"/>
      </a:accent5>
      <a:accent6>
        <a:srgbClr val="FFCC00"/>
      </a:accent6>
      <a:hlink>
        <a:srgbClr val="1A74BB"/>
      </a:hlink>
      <a:folHlink>
        <a:srgbClr val="1A74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PO Template v2.potx" id="{CCF8F617-A614-4E86-BFB0-7D1AE3046C4F}" vid="{85244719-9890-44C0-95F1-752F253A63F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T Saxon 2020" id="{6FA33442-5236-3C45-A7C3-78F9ADB13E71}" vid="{7CA9F8B7-FE74-E547-80D8-7549C578C9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43686</TotalTime>
  <Words>2019</Words>
  <Application>Microsoft Macintosh PowerPoint</Application>
  <PresentationFormat>Widescreen</PresentationFormat>
  <Paragraphs>343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Verdana</vt:lpstr>
      <vt:lpstr>VIPO PowerPointTemplate v2</vt:lpstr>
      <vt:lpstr>1_Office Theme</vt:lpstr>
      <vt:lpstr>Distance as a Barrier to Addiction, Mental Health and Primary Care for Persons with Recent Homeless Experience</vt:lpstr>
      <vt:lpstr>Disclosures</vt:lpstr>
      <vt:lpstr>Collaborators</vt:lpstr>
      <vt:lpstr>Background</vt:lpstr>
      <vt:lpstr>Objectives</vt:lpstr>
      <vt:lpstr>Methods</vt:lpstr>
      <vt:lpstr>Main Variables</vt:lpstr>
      <vt:lpstr>Hypothesis 1 Variables</vt:lpstr>
      <vt:lpstr>Hypothesis 2A-2C Variables</vt:lpstr>
      <vt:lpstr>Results</vt:lpstr>
      <vt:lpstr>Results: Distance Breakdown</vt:lpstr>
      <vt:lpstr>1. Perceived distance barrier and geographic distance among formerly homeless Veterans</vt:lpstr>
      <vt:lpstr>PowerPoint Presentation</vt:lpstr>
      <vt:lpstr>Disparities by race or gender</vt:lpstr>
      <vt:lpstr>Limitations  &amp; Strengths</vt:lpstr>
      <vt:lpstr>Conclusions</vt:lpstr>
      <vt:lpstr>Implications</vt:lpstr>
      <vt:lpstr>Extras</vt:lpstr>
      <vt:lpstr>Visits, with and without geographic distance</vt:lpstr>
      <vt:lpstr>Quotes from Unsolicited Written Comments </vt:lpstr>
      <vt:lpstr>Detailed Model</vt:lpstr>
      <vt:lpstr>1. Perceived Distance Barrier</vt:lpstr>
      <vt:lpstr>Social Support Detail </vt:lpstr>
      <vt:lpstr>Psychological Distress Detail </vt:lpstr>
      <vt:lpstr>Perceived Distance Barrier (currently homeless) 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Scorecard Review {FY and MONTH}</dc:title>
  <dc:creator>Liu, Shawn A.</dc:creator>
  <cp:lastModifiedBy>Kertesz, Stefan G (Campus)</cp:lastModifiedBy>
  <cp:revision>627</cp:revision>
  <cp:lastPrinted>2015-12-09T13:33:54Z</cp:lastPrinted>
  <dcterms:created xsi:type="dcterms:W3CDTF">2017-06-28T12:34:10Z</dcterms:created>
  <dcterms:modified xsi:type="dcterms:W3CDTF">2023-10-31T23:40:24Z</dcterms:modified>
</cp:coreProperties>
</file>