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56" r:id="rId2"/>
    <p:sldId id="659" r:id="rId3"/>
    <p:sldId id="823" r:id="rId4"/>
    <p:sldId id="825" r:id="rId5"/>
    <p:sldId id="665" r:id="rId6"/>
    <p:sldId id="836" r:id="rId7"/>
    <p:sldId id="826" r:id="rId8"/>
    <p:sldId id="828" r:id="rId9"/>
    <p:sldId id="827" r:id="rId10"/>
    <p:sldId id="829" r:id="rId11"/>
    <p:sldId id="830" r:id="rId12"/>
    <p:sldId id="837" r:id="rId13"/>
    <p:sldId id="832" r:id="rId14"/>
    <p:sldId id="833" r:id="rId15"/>
    <p:sldId id="834" r:id="rId16"/>
    <p:sldId id="843" r:id="rId17"/>
    <p:sldId id="844" r:id="rId18"/>
    <p:sldId id="840" r:id="rId19"/>
    <p:sldId id="838" r:id="rId20"/>
    <p:sldId id="839" r:id="rId21"/>
    <p:sldId id="841" r:id="rId22"/>
    <p:sldId id="842" r:id="rId23"/>
    <p:sldId id="56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44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Snyder" initials="" lastIdx="5" clrIdx="0"/>
  <p:cmAuthor id="1" name="Snyder, Hannah" initials="SH" lastIdx="18" clrIdx="1">
    <p:extLst>
      <p:ext uri="{19B8F6BF-5375-455C-9EA6-DF929625EA0E}">
        <p15:presenceInfo xmlns:p15="http://schemas.microsoft.com/office/powerpoint/2012/main" userId="S-1-5-21-2695169584-3817918341-3537416689-155351" providerId="AD"/>
      </p:ext>
    </p:extLst>
  </p:cmAuthor>
  <p:cmAuthor id="2" name="Era Kryzhanovskaya" initials="EK" lastIdx="8" clrIdx="2">
    <p:extLst>
      <p:ext uri="{19B8F6BF-5375-455C-9EA6-DF929625EA0E}">
        <p15:presenceInfo xmlns:p15="http://schemas.microsoft.com/office/powerpoint/2012/main" userId="b9056c3aca1b4b2a" providerId="Windows Live"/>
      </p:ext>
    </p:extLst>
  </p:cmAuthor>
  <p:cmAuthor id="3" name="Lowenstein, Margaret" initials="LM" lastIdx="12" clrIdx="3">
    <p:extLst>
      <p:ext uri="{19B8F6BF-5375-455C-9EA6-DF929625EA0E}">
        <p15:presenceInfo xmlns:p15="http://schemas.microsoft.com/office/powerpoint/2012/main" userId="S::margaw@pennmedicine.upenn.edu::85cadecd-2652-483e-85f1-58f8d4daf03b" providerId="AD"/>
      </p:ext>
    </p:extLst>
  </p:cmAuthor>
  <p:cmAuthor id="4" name="Marlene Martin" initials="MM" lastIdx="1" clrIdx="4">
    <p:extLst>
      <p:ext uri="{19B8F6BF-5375-455C-9EA6-DF929625EA0E}">
        <p15:presenceInfo xmlns:p15="http://schemas.microsoft.com/office/powerpoint/2012/main" userId="022739917b984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7"/>
    <a:srgbClr val="FF9210"/>
    <a:srgbClr val="FF9211"/>
    <a:srgbClr val="FF2600"/>
    <a:srgbClr val="2C83C6"/>
    <a:srgbClr val="FFFFFF"/>
    <a:srgbClr val="2583C6"/>
    <a:srgbClr val="00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B347CF-4F60-499D-B10A-124567E076F4}">
  <a:tblStyle styleId="{5CB347CF-4F60-499D-B10A-124567E076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1" autoAdjust="0"/>
    <p:restoredTop sz="90694" autoAdjust="0"/>
  </p:normalViewPr>
  <p:slideViewPr>
    <p:cSldViewPr snapToGrid="0">
      <p:cViewPr varScale="1">
        <p:scale>
          <a:sx n="122" d="100"/>
          <a:sy n="122" d="100"/>
        </p:scale>
        <p:origin x="168" y="656"/>
      </p:cViewPr>
      <p:guideLst>
        <p:guide orient="horz" pos="1044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5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0F9A3-DBF0-40E7-95DC-70CB0CF50D5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EDEEF-219F-453E-A053-2F8A5D2AF002}">
      <dgm:prSet/>
      <dgm:spPr>
        <a:solidFill>
          <a:srgbClr val="2683C7"/>
        </a:solidFill>
      </dgm:spPr>
      <dgm:t>
        <a:bodyPr/>
        <a:lstStyle/>
        <a:p>
          <a:r>
            <a:rPr lang="en-US" b="1" dirty="0"/>
            <a:t>Buprenorphine</a:t>
          </a:r>
          <a:r>
            <a:rPr lang="en-US" dirty="0"/>
            <a:t>: Low-dose, overlap and injection methods</a:t>
          </a:r>
        </a:p>
      </dgm:t>
    </dgm:pt>
    <dgm:pt modelId="{90342B5E-F807-462B-ADE5-9DD07B1718B1}" type="parTrans" cxnId="{2C85DE1F-7DC4-4F00-8DE7-927774A25799}">
      <dgm:prSet/>
      <dgm:spPr/>
      <dgm:t>
        <a:bodyPr/>
        <a:lstStyle/>
        <a:p>
          <a:endParaRPr lang="en-US"/>
        </a:p>
      </dgm:t>
    </dgm:pt>
    <dgm:pt modelId="{83B05324-A731-4C3C-9D40-C7C9625B09E0}" type="sibTrans" cxnId="{2C85DE1F-7DC4-4F00-8DE7-927774A25799}">
      <dgm:prSet/>
      <dgm:spPr/>
      <dgm:t>
        <a:bodyPr/>
        <a:lstStyle/>
        <a:p>
          <a:endParaRPr lang="en-US"/>
        </a:p>
      </dgm:t>
    </dgm:pt>
    <dgm:pt modelId="{8357D6A2-4BB1-4C7C-87A0-5A7C8446DAB0}">
      <dgm:prSet/>
      <dgm:spPr>
        <a:solidFill>
          <a:srgbClr val="2683C7"/>
        </a:solidFill>
      </dgm:spPr>
      <dgm:t>
        <a:bodyPr/>
        <a:lstStyle/>
        <a:p>
          <a:r>
            <a:rPr lang="en-US" b="1" dirty="0"/>
            <a:t>Methadone</a:t>
          </a:r>
          <a:r>
            <a:rPr lang="en-US" dirty="0"/>
            <a:t>: Rapid methadone titrations (RMT)</a:t>
          </a:r>
        </a:p>
      </dgm:t>
    </dgm:pt>
    <dgm:pt modelId="{FBFBAE5C-59A6-4BB6-B725-3003A3AE589B}" type="parTrans" cxnId="{B796151D-9AA9-4B0E-9440-558A56A013A1}">
      <dgm:prSet/>
      <dgm:spPr/>
      <dgm:t>
        <a:bodyPr/>
        <a:lstStyle/>
        <a:p>
          <a:endParaRPr lang="en-US"/>
        </a:p>
      </dgm:t>
    </dgm:pt>
    <dgm:pt modelId="{6E6482AA-23B9-4382-AC7C-DB590E4181E9}" type="sibTrans" cxnId="{B796151D-9AA9-4B0E-9440-558A56A013A1}">
      <dgm:prSet/>
      <dgm:spPr/>
      <dgm:t>
        <a:bodyPr/>
        <a:lstStyle/>
        <a:p>
          <a:endParaRPr lang="en-US"/>
        </a:p>
      </dgm:t>
    </dgm:pt>
    <dgm:pt modelId="{44442929-170A-4340-9B6C-7048C2AE4F12}">
      <dgm:prSet/>
      <dgm:spPr>
        <a:solidFill>
          <a:srgbClr val="2683C7"/>
        </a:solidFill>
      </dgm:spPr>
      <dgm:t>
        <a:bodyPr/>
        <a:lstStyle/>
        <a:p>
          <a:r>
            <a:rPr lang="en-US" dirty="0"/>
            <a:t>Full opioid agonists </a:t>
          </a:r>
        </a:p>
      </dgm:t>
    </dgm:pt>
    <dgm:pt modelId="{53FDFBD8-7304-6340-A757-9696AAFA258A}" type="parTrans" cxnId="{8E9CAFCA-1EF1-2845-A1C1-701C1BE2FC4C}">
      <dgm:prSet/>
      <dgm:spPr/>
      <dgm:t>
        <a:bodyPr/>
        <a:lstStyle/>
        <a:p>
          <a:endParaRPr lang="en-US"/>
        </a:p>
      </dgm:t>
    </dgm:pt>
    <dgm:pt modelId="{F7170E0D-F0D8-3E47-B5B6-B74D31193A8B}" type="sibTrans" cxnId="{8E9CAFCA-1EF1-2845-A1C1-701C1BE2FC4C}">
      <dgm:prSet/>
      <dgm:spPr/>
      <dgm:t>
        <a:bodyPr/>
        <a:lstStyle/>
        <a:p>
          <a:endParaRPr lang="en-US"/>
        </a:p>
      </dgm:t>
    </dgm:pt>
    <dgm:pt modelId="{7E9C8CE0-263D-F24E-9DE5-26138CD4B715}" type="pres">
      <dgm:prSet presAssocID="{1B70F9A3-DBF0-40E7-95DC-70CB0CF50D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DB90E1-0F88-394B-B0A2-F2F01F8BF2F3}" type="pres">
      <dgm:prSet presAssocID="{44442929-170A-4340-9B6C-7048C2AE4F12}" presName="vertOne" presStyleCnt="0"/>
      <dgm:spPr/>
    </dgm:pt>
    <dgm:pt modelId="{49F2F9D2-996F-3E4D-92E5-0F6E68B15254}" type="pres">
      <dgm:prSet presAssocID="{44442929-170A-4340-9B6C-7048C2AE4F12}" presName="txOne" presStyleLbl="node0" presStyleIdx="0" presStyleCnt="1" custScaleX="41923" custLinFactY="48632" custLinFactNeighborX="-30890" custLinFactNeighborY="100000">
        <dgm:presLayoutVars>
          <dgm:chPref val="3"/>
        </dgm:presLayoutVars>
      </dgm:prSet>
      <dgm:spPr/>
    </dgm:pt>
    <dgm:pt modelId="{0B048CCB-C7E3-DC41-8A53-4B611DB8629C}" type="pres">
      <dgm:prSet presAssocID="{44442929-170A-4340-9B6C-7048C2AE4F12}" presName="parTransOne" presStyleCnt="0"/>
      <dgm:spPr/>
    </dgm:pt>
    <dgm:pt modelId="{C8564418-4E77-4048-AF0B-2E52BE7287E7}" type="pres">
      <dgm:prSet presAssocID="{44442929-170A-4340-9B6C-7048C2AE4F12}" presName="horzOne" presStyleCnt="0"/>
      <dgm:spPr/>
    </dgm:pt>
    <dgm:pt modelId="{780E664B-2F9B-6744-84A2-45A9DE7CBAF4}" type="pres">
      <dgm:prSet presAssocID="{606EDEEF-219F-453E-A053-2F8A5D2AF002}" presName="vertTwo" presStyleCnt="0"/>
      <dgm:spPr/>
    </dgm:pt>
    <dgm:pt modelId="{757C6A63-AD19-DF48-B0F4-318A4EEE1EDB}" type="pres">
      <dgm:prSet presAssocID="{606EDEEF-219F-453E-A053-2F8A5D2AF002}" presName="txTwo" presStyleLbl="node2" presStyleIdx="0" presStyleCnt="2" custLinFactX="8522" custLinFactY="-22741" custLinFactNeighborX="100000" custLinFactNeighborY="-100000">
        <dgm:presLayoutVars>
          <dgm:chPref val="3"/>
        </dgm:presLayoutVars>
      </dgm:prSet>
      <dgm:spPr/>
    </dgm:pt>
    <dgm:pt modelId="{F10112A7-0622-494F-A0AA-82DD2D2005F3}" type="pres">
      <dgm:prSet presAssocID="{606EDEEF-219F-453E-A053-2F8A5D2AF002}" presName="horzTwo" presStyleCnt="0"/>
      <dgm:spPr/>
    </dgm:pt>
    <dgm:pt modelId="{0EE96B6A-10DB-9249-A886-1AA62887BAB3}" type="pres">
      <dgm:prSet presAssocID="{83B05324-A731-4C3C-9D40-C7C9625B09E0}" presName="sibSpaceTwo" presStyleCnt="0"/>
      <dgm:spPr/>
    </dgm:pt>
    <dgm:pt modelId="{9A51BE66-7F0B-7C42-9DF4-0608D86F36F2}" type="pres">
      <dgm:prSet presAssocID="{8357D6A2-4BB1-4C7C-87A0-5A7C8446DAB0}" presName="vertTwo" presStyleCnt="0"/>
      <dgm:spPr/>
    </dgm:pt>
    <dgm:pt modelId="{CABC2FE1-4AC8-8748-BEE8-552E3706472B}" type="pres">
      <dgm:prSet presAssocID="{8357D6A2-4BB1-4C7C-87A0-5A7C8446DAB0}" presName="txTwo" presStyleLbl="node2" presStyleIdx="1" presStyleCnt="2">
        <dgm:presLayoutVars>
          <dgm:chPref val="3"/>
        </dgm:presLayoutVars>
      </dgm:prSet>
      <dgm:spPr/>
    </dgm:pt>
    <dgm:pt modelId="{D9033466-985C-F547-8EC4-16E676E6823A}" type="pres">
      <dgm:prSet presAssocID="{8357D6A2-4BB1-4C7C-87A0-5A7C8446DAB0}" presName="horzTwo" presStyleCnt="0"/>
      <dgm:spPr/>
    </dgm:pt>
  </dgm:ptLst>
  <dgm:cxnLst>
    <dgm:cxn modelId="{9CE6F304-7C5D-4848-9994-01CCB1358DDF}" type="presOf" srcId="{1B70F9A3-DBF0-40E7-95DC-70CB0CF50D5A}" destId="{7E9C8CE0-263D-F24E-9DE5-26138CD4B715}" srcOrd="0" destOrd="0" presId="urn:microsoft.com/office/officeart/2005/8/layout/hierarchy4"/>
    <dgm:cxn modelId="{B796151D-9AA9-4B0E-9440-558A56A013A1}" srcId="{44442929-170A-4340-9B6C-7048C2AE4F12}" destId="{8357D6A2-4BB1-4C7C-87A0-5A7C8446DAB0}" srcOrd="1" destOrd="0" parTransId="{FBFBAE5C-59A6-4BB6-B725-3003A3AE589B}" sibTransId="{6E6482AA-23B9-4382-AC7C-DB590E4181E9}"/>
    <dgm:cxn modelId="{2C85DE1F-7DC4-4F00-8DE7-927774A25799}" srcId="{44442929-170A-4340-9B6C-7048C2AE4F12}" destId="{606EDEEF-219F-453E-A053-2F8A5D2AF002}" srcOrd="0" destOrd="0" parTransId="{90342B5E-F807-462B-ADE5-9DD07B1718B1}" sibTransId="{83B05324-A731-4C3C-9D40-C7C9625B09E0}"/>
    <dgm:cxn modelId="{5A9E9029-D273-B44C-B761-91AB2FBC41E0}" type="presOf" srcId="{44442929-170A-4340-9B6C-7048C2AE4F12}" destId="{49F2F9D2-996F-3E4D-92E5-0F6E68B15254}" srcOrd="0" destOrd="0" presId="urn:microsoft.com/office/officeart/2005/8/layout/hierarchy4"/>
    <dgm:cxn modelId="{26F07A38-3FC3-894E-A831-F5C5F315A2D0}" type="presOf" srcId="{606EDEEF-219F-453E-A053-2F8A5D2AF002}" destId="{757C6A63-AD19-DF48-B0F4-318A4EEE1EDB}" srcOrd="0" destOrd="0" presId="urn:microsoft.com/office/officeart/2005/8/layout/hierarchy4"/>
    <dgm:cxn modelId="{362F0145-3BFD-1243-A995-0BA21753EFF6}" type="presOf" srcId="{8357D6A2-4BB1-4C7C-87A0-5A7C8446DAB0}" destId="{CABC2FE1-4AC8-8748-BEE8-552E3706472B}" srcOrd="0" destOrd="0" presId="urn:microsoft.com/office/officeart/2005/8/layout/hierarchy4"/>
    <dgm:cxn modelId="{8E9CAFCA-1EF1-2845-A1C1-701C1BE2FC4C}" srcId="{1B70F9A3-DBF0-40E7-95DC-70CB0CF50D5A}" destId="{44442929-170A-4340-9B6C-7048C2AE4F12}" srcOrd="0" destOrd="0" parTransId="{53FDFBD8-7304-6340-A757-9696AAFA258A}" sibTransId="{F7170E0D-F0D8-3E47-B5B6-B74D31193A8B}"/>
    <dgm:cxn modelId="{7D01E266-4415-AE4A-A47C-465D1E1C6FD6}" type="presParOf" srcId="{7E9C8CE0-263D-F24E-9DE5-26138CD4B715}" destId="{0CDB90E1-0F88-394B-B0A2-F2F01F8BF2F3}" srcOrd="0" destOrd="0" presId="urn:microsoft.com/office/officeart/2005/8/layout/hierarchy4"/>
    <dgm:cxn modelId="{212C5B0C-B446-DC43-B526-7011BBDE2F32}" type="presParOf" srcId="{0CDB90E1-0F88-394B-B0A2-F2F01F8BF2F3}" destId="{49F2F9D2-996F-3E4D-92E5-0F6E68B15254}" srcOrd="0" destOrd="0" presId="urn:microsoft.com/office/officeart/2005/8/layout/hierarchy4"/>
    <dgm:cxn modelId="{E418E2A4-77C6-614B-B595-140333FA65B2}" type="presParOf" srcId="{0CDB90E1-0F88-394B-B0A2-F2F01F8BF2F3}" destId="{0B048CCB-C7E3-DC41-8A53-4B611DB8629C}" srcOrd="1" destOrd="0" presId="urn:microsoft.com/office/officeart/2005/8/layout/hierarchy4"/>
    <dgm:cxn modelId="{D0577B9A-ABAB-8949-868F-BCE0CAF19487}" type="presParOf" srcId="{0CDB90E1-0F88-394B-B0A2-F2F01F8BF2F3}" destId="{C8564418-4E77-4048-AF0B-2E52BE7287E7}" srcOrd="2" destOrd="0" presId="urn:microsoft.com/office/officeart/2005/8/layout/hierarchy4"/>
    <dgm:cxn modelId="{C6A88372-305F-184E-ABA3-B943892DED9C}" type="presParOf" srcId="{C8564418-4E77-4048-AF0B-2E52BE7287E7}" destId="{780E664B-2F9B-6744-84A2-45A9DE7CBAF4}" srcOrd="0" destOrd="0" presId="urn:microsoft.com/office/officeart/2005/8/layout/hierarchy4"/>
    <dgm:cxn modelId="{9E145CD8-A481-7242-94CB-4C322D239604}" type="presParOf" srcId="{780E664B-2F9B-6744-84A2-45A9DE7CBAF4}" destId="{757C6A63-AD19-DF48-B0F4-318A4EEE1EDB}" srcOrd="0" destOrd="0" presId="urn:microsoft.com/office/officeart/2005/8/layout/hierarchy4"/>
    <dgm:cxn modelId="{6DE4A451-EA51-1841-AA7D-6A70E6A95A76}" type="presParOf" srcId="{780E664B-2F9B-6744-84A2-45A9DE7CBAF4}" destId="{F10112A7-0622-494F-A0AA-82DD2D2005F3}" srcOrd="1" destOrd="0" presId="urn:microsoft.com/office/officeart/2005/8/layout/hierarchy4"/>
    <dgm:cxn modelId="{119BF068-AEC5-8A47-8A74-379BD5B2B306}" type="presParOf" srcId="{C8564418-4E77-4048-AF0B-2E52BE7287E7}" destId="{0EE96B6A-10DB-9249-A886-1AA62887BAB3}" srcOrd="1" destOrd="0" presId="urn:microsoft.com/office/officeart/2005/8/layout/hierarchy4"/>
    <dgm:cxn modelId="{61897084-2943-C347-882B-9C00992EFC2B}" type="presParOf" srcId="{C8564418-4E77-4048-AF0B-2E52BE7287E7}" destId="{9A51BE66-7F0B-7C42-9DF4-0608D86F36F2}" srcOrd="2" destOrd="0" presId="urn:microsoft.com/office/officeart/2005/8/layout/hierarchy4"/>
    <dgm:cxn modelId="{BB6C919F-75FF-F44B-A0E8-96F9F9B83315}" type="presParOf" srcId="{9A51BE66-7F0B-7C42-9DF4-0608D86F36F2}" destId="{CABC2FE1-4AC8-8748-BEE8-552E3706472B}" srcOrd="0" destOrd="0" presId="urn:microsoft.com/office/officeart/2005/8/layout/hierarchy4"/>
    <dgm:cxn modelId="{8A624E64-E155-8C40-B9EA-3E6F136F3CC6}" type="presParOf" srcId="{9A51BE66-7F0B-7C42-9DF4-0608D86F36F2}" destId="{D9033466-985C-F547-8EC4-16E676E682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DC90A-94E9-40C3-9B0F-0181B8EA71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30A1B-3A32-4223-9E28-A3258D2EE7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 opioid withdrawal and OUD treatment among hospitalized patients initiating methadone through RMT</a:t>
          </a:r>
        </a:p>
      </dgm:t>
    </dgm:pt>
    <dgm:pt modelId="{CC8B03D0-0A1D-406A-86F9-E73E40BDE5D5}" type="parTrans" cxnId="{2839186B-E7C0-4B79-84B7-E4EC6B0C388E}">
      <dgm:prSet/>
      <dgm:spPr/>
      <dgm:t>
        <a:bodyPr/>
        <a:lstStyle/>
        <a:p>
          <a:endParaRPr lang="en-US"/>
        </a:p>
      </dgm:t>
    </dgm:pt>
    <dgm:pt modelId="{11374BDC-0053-48C2-B370-703042FFF1D0}" type="sibTrans" cxnId="{2839186B-E7C0-4B79-84B7-E4EC6B0C388E}">
      <dgm:prSet/>
      <dgm:spPr/>
      <dgm:t>
        <a:bodyPr/>
        <a:lstStyle/>
        <a:p>
          <a:endParaRPr lang="en-US"/>
        </a:p>
      </dgm:t>
    </dgm:pt>
    <dgm:pt modelId="{69BBEABD-744A-407C-8436-ECE6C0E471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 RMT implementation and adverse events during the first 12 weeks of this pilot</a:t>
          </a:r>
        </a:p>
      </dgm:t>
    </dgm:pt>
    <dgm:pt modelId="{07469402-C802-43F5-9E1A-19F344389B07}" type="parTrans" cxnId="{ABB161FF-5ED2-4796-BCF2-92EE4FEF5417}">
      <dgm:prSet/>
      <dgm:spPr/>
      <dgm:t>
        <a:bodyPr/>
        <a:lstStyle/>
        <a:p>
          <a:endParaRPr lang="en-US"/>
        </a:p>
      </dgm:t>
    </dgm:pt>
    <dgm:pt modelId="{90806724-5DDC-46F4-B4AB-2C47C1C7BA20}" type="sibTrans" cxnId="{ABB161FF-5ED2-4796-BCF2-92EE4FEF5417}">
      <dgm:prSet/>
      <dgm:spPr/>
      <dgm:t>
        <a:bodyPr/>
        <a:lstStyle/>
        <a:p>
          <a:endParaRPr lang="en-US"/>
        </a:p>
      </dgm:t>
    </dgm:pt>
    <dgm:pt modelId="{79D3C264-F59A-44FA-9675-08D32F2AD1FC}" type="pres">
      <dgm:prSet presAssocID="{5B8DC90A-94E9-40C3-9B0F-0181B8EA7195}" presName="root" presStyleCnt="0">
        <dgm:presLayoutVars>
          <dgm:dir/>
          <dgm:resizeHandles val="exact"/>
        </dgm:presLayoutVars>
      </dgm:prSet>
      <dgm:spPr/>
    </dgm:pt>
    <dgm:pt modelId="{67236DE2-4972-4F41-B2C3-56480D1E24A1}" type="pres">
      <dgm:prSet presAssocID="{9A330A1B-3A32-4223-9E28-A3258D2EE755}" presName="compNode" presStyleCnt="0"/>
      <dgm:spPr/>
    </dgm:pt>
    <dgm:pt modelId="{2A7DE369-8351-41F7-ACF2-A0C24E98D3B6}" type="pres">
      <dgm:prSet presAssocID="{9A330A1B-3A32-4223-9E28-A3258D2EE755}" presName="bgRect" presStyleLbl="bgShp" presStyleIdx="0" presStyleCnt="2"/>
      <dgm:spPr/>
    </dgm:pt>
    <dgm:pt modelId="{CFEB3AD1-2C37-4F15-A50F-5ACF318F6CD7}" type="pres">
      <dgm:prSet presAssocID="{9A330A1B-3A32-4223-9E28-A3258D2EE755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3EE4755-E88A-417C-B4EE-BD842D6B77E5}" type="pres">
      <dgm:prSet presAssocID="{9A330A1B-3A32-4223-9E28-A3258D2EE755}" presName="spaceRect" presStyleCnt="0"/>
      <dgm:spPr/>
    </dgm:pt>
    <dgm:pt modelId="{40B3E376-FDED-4AFF-B6D7-175A0EE2C5D6}" type="pres">
      <dgm:prSet presAssocID="{9A330A1B-3A32-4223-9E28-A3258D2EE755}" presName="parTx" presStyleLbl="revTx" presStyleIdx="0" presStyleCnt="2">
        <dgm:presLayoutVars>
          <dgm:chMax val="0"/>
          <dgm:chPref val="0"/>
        </dgm:presLayoutVars>
      </dgm:prSet>
      <dgm:spPr/>
    </dgm:pt>
    <dgm:pt modelId="{A441A7AC-681D-4B70-AC16-FC19F896E8F5}" type="pres">
      <dgm:prSet presAssocID="{11374BDC-0053-48C2-B370-703042FFF1D0}" presName="sibTrans" presStyleCnt="0"/>
      <dgm:spPr/>
    </dgm:pt>
    <dgm:pt modelId="{7D34589E-9BAA-4F6F-949D-F0B0DAA587F6}" type="pres">
      <dgm:prSet presAssocID="{69BBEABD-744A-407C-8436-ECE6C0E471BD}" presName="compNode" presStyleCnt="0"/>
      <dgm:spPr/>
    </dgm:pt>
    <dgm:pt modelId="{EE5FFD2A-4571-4358-8472-8E15210662C4}" type="pres">
      <dgm:prSet presAssocID="{69BBEABD-744A-407C-8436-ECE6C0E471BD}" presName="bgRect" presStyleLbl="bgShp" presStyleIdx="1" presStyleCnt="2"/>
      <dgm:spPr/>
    </dgm:pt>
    <dgm:pt modelId="{EC19A0E2-2C89-43F8-9106-AC18EEB40D2C}" type="pres">
      <dgm:prSet presAssocID="{69BBEABD-744A-407C-8436-ECE6C0E471BD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CDB065F9-719B-4ECA-B5B2-BA93B4F1B195}" type="pres">
      <dgm:prSet presAssocID="{69BBEABD-744A-407C-8436-ECE6C0E471BD}" presName="spaceRect" presStyleCnt="0"/>
      <dgm:spPr/>
    </dgm:pt>
    <dgm:pt modelId="{FC7F56FE-CB66-4A0F-8BC6-093C4CE8CB54}" type="pres">
      <dgm:prSet presAssocID="{69BBEABD-744A-407C-8436-ECE6C0E471B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753920-0EB9-4A78-9594-33A8369CD8D1}" type="presOf" srcId="{69BBEABD-744A-407C-8436-ECE6C0E471BD}" destId="{FC7F56FE-CB66-4A0F-8BC6-093C4CE8CB54}" srcOrd="0" destOrd="0" presId="urn:microsoft.com/office/officeart/2018/2/layout/IconVerticalSolidList"/>
    <dgm:cxn modelId="{5C235B54-9448-45B5-A92E-AA7407C8141F}" type="presOf" srcId="{9A330A1B-3A32-4223-9E28-A3258D2EE755}" destId="{40B3E376-FDED-4AFF-B6D7-175A0EE2C5D6}" srcOrd="0" destOrd="0" presId="urn:microsoft.com/office/officeart/2018/2/layout/IconVerticalSolidList"/>
    <dgm:cxn modelId="{FAA1DE6A-29C3-482B-BE72-86417E912412}" type="presOf" srcId="{5B8DC90A-94E9-40C3-9B0F-0181B8EA7195}" destId="{79D3C264-F59A-44FA-9675-08D32F2AD1FC}" srcOrd="0" destOrd="0" presId="urn:microsoft.com/office/officeart/2018/2/layout/IconVerticalSolidList"/>
    <dgm:cxn modelId="{2839186B-E7C0-4B79-84B7-E4EC6B0C388E}" srcId="{5B8DC90A-94E9-40C3-9B0F-0181B8EA7195}" destId="{9A330A1B-3A32-4223-9E28-A3258D2EE755}" srcOrd="0" destOrd="0" parTransId="{CC8B03D0-0A1D-406A-86F9-E73E40BDE5D5}" sibTransId="{11374BDC-0053-48C2-B370-703042FFF1D0}"/>
    <dgm:cxn modelId="{ABB161FF-5ED2-4796-BCF2-92EE4FEF5417}" srcId="{5B8DC90A-94E9-40C3-9B0F-0181B8EA7195}" destId="{69BBEABD-744A-407C-8436-ECE6C0E471BD}" srcOrd="1" destOrd="0" parTransId="{07469402-C802-43F5-9E1A-19F344389B07}" sibTransId="{90806724-5DDC-46F4-B4AB-2C47C1C7BA20}"/>
    <dgm:cxn modelId="{26421172-C87D-4072-8E00-5019889CC8AE}" type="presParOf" srcId="{79D3C264-F59A-44FA-9675-08D32F2AD1FC}" destId="{67236DE2-4972-4F41-B2C3-56480D1E24A1}" srcOrd="0" destOrd="0" presId="urn:microsoft.com/office/officeart/2018/2/layout/IconVerticalSolidList"/>
    <dgm:cxn modelId="{500992E3-65CF-41DD-B135-DF7B3836EFB0}" type="presParOf" srcId="{67236DE2-4972-4F41-B2C3-56480D1E24A1}" destId="{2A7DE369-8351-41F7-ACF2-A0C24E98D3B6}" srcOrd="0" destOrd="0" presId="urn:microsoft.com/office/officeart/2018/2/layout/IconVerticalSolidList"/>
    <dgm:cxn modelId="{D7157901-6C01-4B72-A9D1-29B41FAED9E4}" type="presParOf" srcId="{67236DE2-4972-4F41-B2C3-56480D1E24A1}" destId="{CFEB3AD1-2C37-4F15-A50F-5ACF318F6CD7}" srcOrd="1" destOrd="0" presId="urn:microsoft.com/office/officeart/2018/2/layout/IconVerticalSolidList"/>
    <dgm:cxn modelId="{0CB3D5C7-C155-492B-81F8-4E3B3910E3EF}" type="presParOf" srcId="{67236DE2-4972-4F41-B2C3-56480D1E24A1}" destId="{13EE4755-E88A-417C-B4EE-BD842D6B77E5}" srcOrd="2" destOrd="0" presId="urn:microsoft.com/office/officeart/2018/2/layout/IconVerticalSolidList"/>
    <dgm:cxn modelId="{CDFAF7AE-A94F-4707-AC35-3742DFA29BB5}" type="presParOf" srcId="{67236DE2-4972-4F41-B2C3-56480D1E24A1}" destId="{40B3E376-FDED-4AFF-B6D7-175A0EE2C5D6}" srcOrd="3" destOrd="0" presId="urn:microsoft.com/office/officeart/2018/2/layout/IconVerticalSolidList"/>
    <dgm:cxn modelId="{A0BC4E29-C265-406B-B062-7115D4360B10}" type="presParOf" srcId="{79D3C264-F59A-44FA-9675-08D32F2AD1FC}" destId="{A441A7AC-681D-4B70-AC16-FC19F896E8F5}" srcOrd="1" destOrd="0" presId="urn:microsoft.com/office/officeart/2018/2/layout/IconVerticalSolidList"/>
    <dgm:cxn modelId="{E901A5B2-F83C-4DB6-9C63-F5D6E9AB11FB}" type="presParOf" srcId="{79D3C264-F59A-44FA-9675-08D32F2AD1FC}" destId="{7D34589E-9BAA-4F6F-949D-F0B0DAA587F6}" srcOrd="2" destOrd="0" presId="urn:microsoft.com/office/officeart/2018/2/layout/IconVerticalSolidList"/>
    <dgm:cxn modelId="{0D45825B-2B23-48F6-919F-726D511C82F5}" type="presParOf" srcId="{7D34589E-9BAA-4F6F-949D-F0B0DAA587F6}" destId="{EE5FFD2A-4571-4358-8472-8E15210662C4}" srcOrd="0" destOrd="0" presId="urn:microsoft.com/office/officeart/2018/2/layout/IconVerticalSolidList"/>
    <dgm:cxn modelId="{6B6FFCF4-38A1-40E9-B36B-8CFDE9B611C7}" type="presParOf" srcId="{7D34589E-9BAA-4F6F-949D-F0B0DAA587F6}" destId="{EC19A0E2-2C89-43F8-9106-AC18EEB40D2C}" srcOrd="1" destOrd="0" presId="urn:microsoft.com/office/officeart/2018/2/layout/IconVerticalSolidList"/>
    <dgm:cxn modelId="{7D4A2867-EF47-4420-B878-C7A7C65A4CAA}" type="presParOf" srcId="{7D34589E-9BAA-4F6F-949D-F0B0DAA587F6}" destId="{CDB065F9-719B-4ECA-B5B2-BA93B4F1B195}" srcOrd="2" destOrd="0" presId="urn:microsoft.com/office/officeart/2018/2/layout/IconVerticalSolidList"/>
    <dgm:cxn modelId="{9CCA4491-592D-4324-BB38-A07A70149CFA}" type="presParOf" srcId="{7D34589E-9BAA-4F6F-949D-F0B0DAA587F6}" destId="{FC7F56FE-CB66-4A0F-8BC6-093C4CE8CB54}" srcOrd="3" destOrd="0" presId="urn:microsoft.com/office/officeart/2018/2/layout/IconVerticalSoli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2F9D2-996F-3E4D-92E5-0F6E68B15254}">
      <dsp:nvSpPr>
        <dsp:cNvPr id="0" name=""/>
        <dsp:cNvSpPr/>
      </dsp:nvSpPr>
      <dsp:spPr>
        <a:xfrm>
          <a:off x="0" y="578386"/>
          <a:ext cx="3060230" cy="810227"/>
        </a:xfrm>
        <a:prstGeom prst="roundRect">
          <a:avLst>
            <a:gd name="adj" fmla="val 10000"/>
          </a:avLst>
        </a:prstGeom>
        <a:solidFill>
          <a:srgbClr val="2683C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Full opioid agonists </a:t>
          </a:r>
        </a:p>
      </dsp:txBody>
      <dsp:txXfrm>
        <a:off x="23731" y="602117"/>
        <a:ext cx="3012768" cy="762765"/>
      </dsp:txXfrm>
    </dsp:sp>
    <dsp:sp modelId="{757C6A63-AD19-DF48-B0F4-318A4EEE1EDB}">
      <dsp:nvSpPr>
        <dsp:cNvPr id="0" name=""/>
        <dsp:cNvSpPr/>
      </dsp:nvSpPr>
      <dsp:spPr>
        <a:xfrm>
          <a:off x="3802330" y="102"/>
          <a:ext cx="3502709" cy="810227"/>
        </a:xfrm>
        <a:prstGeom prst="roundRect">
          <a:avLst>
            <a:gd name="adj" fmla="val 10000"/>
          </a:avLst>
        </a:prstGeom>
        <a:solidFill>
          <a:srgbClr val="2683C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Buprenorphine</a:t>
          </a:r>
          <a:r>
            <a:rPr lang="en-US" sz="2000" kern="1200" dirty="0"/>
            <a:t>: Low-dose, overlap and injection methods</a:t>
          </a:r>
        </a:p>
      </dsp:txBody>
      <dsp:txXfrm>
        <a:off x="3826061" y="23833"/>
        <a:ext cx="3455247" cy="762765"/>
      </dsp:txXfrm>
    </dsp:sp>
    <dsp:sp modelId="{CABC2FE1-4AC8-8748-BEE8-552E3706472B}">
      <dsp:nvSpPr>
        <dsp:cNvPr id="0" name=""/>
        <dsp:cNvSpPr/>
      </dsp:nvSpPr>
      <dsp:spPr>
        <a:xfrm>
          <a:off x="3799633" y="994583"/>
          <a:ext cx="3502709" cy="810227"/>
        </a:xfrm>
        <a:prstGeom prst="roundRect">
          <a:avLst>
            <a:gd name="adj" fmla="val 10000"/>
          </a:avLst>
        </a:prstGeom>
        <a:solidFill>
          <a:srgbClr val="2683C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Methadone</a:t>
          </a:r>
          <a:r>
            <a:rPr lang="en-US" sz="2000" kern="1200" dirty="0"/>
            <a:t>: Rapid methadone titrations (RMT)</a:t>
          </a:r>
        </a:p>
      </dsp:txBody>
      <dsp:txXfrm>
        <a:off x="3823364" y="1018314"/>
        <a:ext cx="3455247" cy="762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E369-8351-41F7-ACF2-A0C24E98D3B6}">
      <dsp:nvSpPr>
        <dsp:cNvPr id="0" name=""/>
        <dsp:cNvSpPr/>
      </dsp:nvSpPr>
      <dsp:spPr>
        <a:xfrm>
          <a:off x="0" y="732631"/>
          <a:ext cx="7350104" cy="13525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B3AD1-2C37-4F15-A50F-5ACF318F6CD7}">
      <dsp:nvSpPr>
        <dsp:cNvPr id="0" name=""/>
        <dsp:cNvSpPr/>
      </dsp:nvSpPr>
      <dsp:spPr>
        <a:xfrm>
          <a:off x="409146" y="1036955"/>
          <a:ext cx="743902" cy="74390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E376-FDED-4AFF-B6D7-175A0EE2C5D6}">
      <dsp:nvSpPr>
        <dsp:cNvPr id="0" name=""/>
        <dsp:cNvSpPr/>
      </dsp:nvSpPr>
      <dsp:spPr>
        <a:xfrm>
          <a:off x="1562195" y="732631"/>
          <a:ext cx="5787908" cy="135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45" tIns="143145" rIns="143145" bIns="1431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Improve opioid withdrawal and OUD treatment among hospitalized patients initiating methadone through RMT</a:t>
          </a:r>
        </a:p>
      </dsp:txBody>
      <dsp:txXfrm>
        <a:off x="1562195" y="732631"/>
        <a:ext cx="5787908" cy="1352550"/>
      </dsp:txXfrm>
    </dsp:sp>
    <dsp:sp modelId="{EE5FFD2A-4571-4358-8472-8E15210662C4}">
      <dsp:nvSpPr>
        <dsp:cNvPr id="0" name=""/>
        <dsp:cNvSpPr/>
      </dsp:nvSpPr>
      <dsp:spPr>
        <a:xfrm>
          <a:off x="0" y="2423318"/>
          <a:ext cx="7350104" cy="13525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A0E2-2C89-43F8-9106-AC18EEB40D2C}">
      <dsp:nvSpPr>
        <dsp:cNvPr id="0" name=""/>
        <dsp:cNvSpPr/>
      </dsp:nvSpPr>
      <dsp:spPr>
        <a:xfrm>
          <a:off x="409146" y="2727642"/>
          <a:ext cx="743902" cy="74390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F56FE-CB66-4A0F-8BC6-093C4CE8CB54}">
      <dsp:nvSpPr>
        <dsp:cNvPr id="0" name=""/>
        <dsp:cNvSpPr/>
      </dsp:nvSpPr>
      <dsp:spPr>
        <a:xfrm>
          <a:off x="1562195" y="2423318"/>
          <a:ext cx="5787908" cy="135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45" tIns="143145" rIns="143145" bIns="1431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Understand RMT implementation and adverse events during the first 12 weeks of this pilot</a:t>
          </a:r>
        </a:p>
      </dsp:txBody>
      <dsp:txXfrm>
        <a:off x="1562195" y="2423318"/>
        <a:ext cx="5787908" cy="135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30F78-BB53-D947-A93F-82358024E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CAAA1-1F3B-CF4E-B4F5-DF89DE85E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4CB37-403D-7349-9FBC-F491BBCCF6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8352A-5DD1-974B-A728-C588109DC6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89F22E-7DF9-8148-98FC-C8749F2DA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6B70-562D-E244-83B1-DD7950E1190E}" type="datetimeFigureOut">
              <a:rPr lang="en-US" smtClean="0"/>
              <a:t>11/16/24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And what does this mean for us in hospitals. It's no surprise only risen with what is happening in our country, </a:t>
            </a:r>
          </a:p>
          <a:p>
            <a:r>
              <a:rPr lang="en-US" dirty="0"/>
              <a:t>How many of you regularly care for hospitalized patients with an opioid use disorder in the last last month</a:t>
            </a:r>
          </a:p>
          <a:p>
            <a:r>
              <a:rPr lang="en-US" dirty="0"/>
              <a:t>In this nationally representative study of hospitalizations, 1 in 9 hospitalizations, 1 in 11 ED visits was due to SUD and there was a 57% increase during the study period. </a:t>
            </a:r>
          </a:p>
          <a:p>
            <a:r>
              <a:rPr lang="en-US" dirty="0"/>
              <a:t>This touchpoint people have with hospitals is critical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$13.2 billion</a:t>
            </a:r>
            <a:r>
              <a:rPr lang="en-US" dirty="0">
                <a:effectLst/>
              </a:rPr>
              <a:t>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solidFill>
                  <a:srgbClr val="231F20"/>
                </a:solidFill>
                <a:effectLst/>
                <a:latin typeface="Times" pitchFamily="2" charset="0"/>
              </a:rPr>
              <a:t>Oregon Medicaid patients who were admitted to one of 62 Oregon hospitals at least once between April 2015 and December 2017 </a:t>
            </a:r>
            <a:r>
              <a:rPr lang="en-US" dirty="0">
                <a:effectLst/>
              </a:rPr>
              <a:t>study, all people discharged between 4/2015-12/2017. </a:t>
            </a:r>
            <a:r>
              <a:rPr lang="en-US" dirty="0"/>
              <a:t>7.8% died in 12 months – OUD, 13% from overdose ,42% non drug causes, comparable to heart attack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Systems of care, hospital dc for </a:t>
            </a:r>
            <a:r>
              <a:rPr lang="en-US" dirty="0" err="1"/>
              <a:t>sud</a:t>
            </a:r>
            <a:r>
              <a:rPr lang="en-US" dirty="0"/>
              <a:t> 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effectLst/>
              </a:rPr>
              <a:t>7  t </a:t>
            </a:r>
            <a:r>
              <a:rPr lang="en-US" dirty="0" err="1">
                <a:effectLst/>
              </a:rPr>
              <a:t>imes</a:t>
            </a:r>
            <a:r>
              <a:rPr lang="en-US" dirty="0">
                <a:effectLst/>
              </a:rPr>
              <a:t> more likely to be hospitalized - </a:t>
            </a:r>
            <a:r>
              <a:rPr lang="en-US" dirty="0" err="1">
                <a:solidFill>
                  <a:srgbClr val="231F20"/>
                </a:solidFill>
                <a:effectLst/>
                <a:latin typeface="Times" pitchFamily="2" charset="0"/>
              </a:rPr>
              <a:t>Lewer</a:t>
            </a:r>
            <a:r>
              <a:rPr lang="en-US" dirty="0">
                <a:solidFill>
                  <a:srgbClr val="231F20"/>
                </a:solidFill>
                <a:effectLst/>
                <a:latin typeface="Times" pitchFamily="2" charset="0"/>
              </a:rPr>
              <a:t> D, Freer J, King E, et al. Frequency of health-care utilization by adults who use illicit drugs: a systematic review and meta-analysis. Addiction. 2020;115(6):1011</a:t>
            </a:r>
            <a:r>
              <a:rPr lang="en-US" dirty="0">
                <a:solidFill>
                  <a:srgbClr val="231F20"/>
                </a:solidFill>
                <a:effectLst/>
                <a:latin typeface="Helvetica" pitchFamily="2" charset="0"/>
              </a:rPr>
              <a:t>–</a:t>
            </a:r>
            <a:r>
              <a:rPr lang="en-US" dirty="0">
                <a:solidFill>
                  <a:srgbClr val="231F20"/>
                </a:solidFill>
                <a:effectLst/>
                <a:latin typeface="Times" pitchFamily="2" charset="0"/>
              </a:rPr>
              <a:t>1023.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this was a retrospective, observational study using </a:t>
            </a:r>
            <a:r>
              <a:rPr lang="en-US" sz="1200" dirty="0"/>
              <a:t>National Hospital Ambulatory Medical Care Survey </a:t>
            </a:r>
            <a:r>
              <a:rPr lang="en-US" dirty="0"/>
              <a:t>NAHMCS as our dataset.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2014, NHAMCS identifies the presence of AUD and SUD through chart review of all available medical record data, not just ICD-9 and ICD-10 diagnoses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Not surprisingly, with what is happening in our country, SUD are also prevalent among hospitalizations.</a:t>
            </a:r>
          </a:p>
          <a:p>
            <a:r>
              <a:rPr lang="en-US" dirty="0"/>
              <a:t>In this nationally representative study of hospitalizations, 1 in 9 hospitalizations, 1 in 11 ED visits was due to SUD and there was a 57% increase during the study period.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$13.2 billion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I’m curious if the knowing nods in the room are because this is the same frequency of </a:t>
            </a:r>
            <a:r>
              <a:rPr lang="en-US" dirty="0" err="1">
                <a:effectLst/>
              </a:rPr>
              <a:t>hopsitalizations</a:t>
            </a:r>
            <a:r>
              <a:rPr lang="en-US" dirty="0">
                <a:effectLst/>
              </a:rPr>
              <a:t> for </a:t>
            </a:r>
            <a:r>
              <a:rPr lang="en-US" dirty="0" err="1">
                <a:effectLst/>
              </a:rPr>
              <a:t>sud</a:t>
            </a:r>
            <a:r>
              <a:rPr lang="en-US" dirty="0">
                <a:effectLst/>
              </a:rPr>
              <a:t> you see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this was a retrospective, observational study using </a:t>
            </a:r>
            <a:r>
              <a:rPr lang="en-US" sz="1200" dirty="0"/>
              <a:t>National Hospital Ambulatory Medical Care Survey </a:t>
            </a:r>
            <a:r>
              <a:rPr lang="en-US" dirty="0"/>
              <a:t>NAHMCS as our dataset.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2014, NHAMCS identifies the presence of AUD and SUD through chart review of all available medical record data, not just ICD-9 and ICD-10 diagnoses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6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Inclusion and exclusion criteria to reduce the risk of oversedation from methadone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To identify a representative sample of patients initiating methadone via the RMT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9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low rate of self directed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discharge compared to prior local data showing rates between 11-24% and national data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showing rates up to 44% among patients with substance use disorders, though may be due to overall adequate opioid withdrawal management which may reduce the rate of self directed</a:t>
            </a:r>
            <a:r>
              <a:rPr lang="en-US" i="0" dirty="0">
                <a:effectLst/>
                <a:latin typeface="Helvetica" pitchFamily="2" charset="0"/>
              </a:rPr>
              <a:t> d/c</a:t>
            </a:r>
            <a:endParaRPr lang="en-US" i="1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808d554a76_6_6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0" name="Google Shape;910;g808d554a76_6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97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5253455-C5B5-434A-A3B6-4AC74F0B3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774741"/>
            <a:ext cx="1954625" cy="3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5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78C7C5-E8BC-5044-8703-9213EC0E4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774741"/>
            <a:ext cx="1954625" cy="3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12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9A8D0-5007-9B4A-B49A-0CB184FE4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774741"/>
            <a:ext cx="1954625" cy="3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76CDEE-C52D-8686-DC80-5F69E6BAAD3A}"/>
              </a:ext>
            </a:extLst>
          </p:cNvPr>
          <p:cNvSpPr/>
          <p:nvPr userDrawn="1"/>
        </p:nvSpPr>
        <p:spPr>
          <a:xfrm>
            <a:off x="3078059" y="195791"/>
            <a:ext cx="6065928" cy="16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 sz="11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791634"/>
            <a:ext cx="9141619" cy="382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5810C-C2B5-434B-8D94-0D736CA2DE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769792"/>
            <a:ext cx="1954625" cy="385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88B86-BA38-BA26-8D93-B673ED6D7C7D}"/>
              </a:ext>
            </a:extLst>
          </p:cNvPr>
          <p:cNvSpPr txBox="1"/>
          <p:nvPr userDrawn="1"/>
        </p:nvSpPr>
        <p:spPr>
          <a:xfrm>
            <a:off x="5410200" y="482393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AMERSA 2024: Rapid Methadone Titration </a:t>
            </a:r>
          </a:p>
        </p:txBody>
      </p:sp>
    </p:spTree>
    <p:extLst>
      <p:ext uri="{BB962C8B-B14F-4D97-AF65-F5344CB8AC3E}">
        <p14:creationId xmlns:p14="http://schemas.microsoft.com/office/powerpoint/2010/main" val="451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88B802-9DBD-474A-A919-DD9744CBCDAC}"/>
              </a:ext>
            </a:extLst>
          </p:cNvPr>
          <p:cNvSpPr/>
          <p:nvPr/>
        </p:nvSpPr>
        <p:spPr>
          <a:xfrm>
            <a:off x="318052" y="1098875"/>
            <a:ext cx="8825948" cy="262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0573" y="111207"/>
            <a:ext cx="8256105" cy="24511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cs typeface="Calibri" panose="020F0502020204030204" pitchFamily="34" charset="0"/>
              </a:rPr>
              <a:t>Early Results of Implementing a Rapid Methadone Titration for Hospitalized Patients: A Case Series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2664179"/>
            <a:ext cx="9143999" cy="2045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Marlene Martín, MD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Director, Addiction Care Team, Division Of Hospital Medicine, San Francisco General Hospital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Director, Addiction Initiatives, Latinx Center Of Excellence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Associate Professor Of Clinical Medicine, UCSF</a:t>
            </a:r>
            <a:b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400" cap="non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Additional Authors: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Taylor </a:t>
            </a:r>
            <a:r>
              <a:rPr lang="en-US" sz="140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Baisey</a:t>
            </a: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MPH; Sasha Skinner, MPH; Leslie Ly, </a:t>
            </a:r>
            <a:r>
              <a:rPr lang="en-US" sz="140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Pharmd</a:t>
            </a: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Kristin </a:t>
            </a:r>
            <a:r>
              <a:rPr lang="en-US" sz="140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Slown</a:t>
            </a: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40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Pharmd</a:t>
            </a: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Kristin Harter, </a:t>
            </a:r>
            <a:r>
              <a:rPr lang="en-US" sz="140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Pharmd</a:t>
            </a:r>
            <a:r>
              <a:rPr lang="en-US" sz="14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Oanh K Nguyen, MD, MAS; Scott Steiger, MD; Leslie W. Suen, MD, MAS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cap="non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73974B10-B130-1542-B127-37057B8E7349}"/>
              </a:ext>
            </a:extLst>
          </p:cNvPr>
          <p:cNvSpPr txBox="1">
            <a:spLocks/>
          </p:cNvSpPr>
          <p:nvPr/>
        </p:nvSpPr>
        <p:spPr>
          <a:xfrm>
            <a:off x="0" y="3468101"/>
            <a:ext cx="9144000" cy="121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endParaRPr lang="en-US" sz="1800"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A486E-C32C-EA88-E136-E6C853F27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853D-4D35-60AA-CEE8-03439B69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7C57-F9D8-D37B-6CEC-14FAF488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017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Abstracted electronic health record data including demographic, clinical, and hospitalization characteristics</a:t>
            </a:r>
          </a:p>
          <a:p>
            <a:pPr lvl="1">
              <a:buFont typeface="Wingdings" pitchFamily="2" charset="2"/>
              <a:buChar char="§"/>
            </a:pPr>
            <a:r>
              <a:rPr lang="en-US" sz="1850" dirty="0"/>
              <a:t>Substance use disorders, daily hospital methadone doses, and additional full acting opioid doses in morphine milliequivalents (MME)</a:t>
            </a:r>
          </a:p>
          <a:p>
            <a:r>
              <a:rPr lang="en-US" sz="2000" b="1" dirty="0"/>
              <a:t>Primary outcome of interest: </a:t>
            </a:r>
            <a:r>
              <a:rPr lang="en-US" sz="2000" dirty="0"/>
              <a:t>adverse events</a:t>
            </a:r>
          </a:p>
          <a:p>
            <a:pPr lvl="1"/>
            <a:r>
              <a:rPr lang="en-US" sz="1800" dirty="0"/>
              <a:t>Chart documented adverse event of sedation, falls, naloxone administration, intensive care unit transfer, intubation, and death</a:t>
            </a:r>
            <a:endParaRPr lang="en-US" sz="1850" dirty="0"/>
          </a:p>
          <a:p>
            <a:r>
              <a:rPr lang="en-US" sz="2000" b="1" dirty="0"/>
              <a:t>Secondary outcomes: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Median time to 100mg of methadone,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Full agonist opioid doses during each hospital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Self-directed discharge</a:t>
            </a:r>
          </a:p>
          <a:p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15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87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6827F-C038-B60A-8A52-ED721CD03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D04C-F616-E53D-663F-285C533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E2930-EA0D-E904-64FD-2546A5343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017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For patients with adverse events, we reviewed: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dirty="0"/>
              <a:t>Additional sedating medications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dirty="0"/>
              <a:t>Acute kidney injury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dirty="0"/>
              <a:t>Day of occurrence of adverse event within hospitalization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dirty="0"/>
              <a:t>Subsequent clinician intervention</a:t>
            </a:r>
          </a:p>
          <a:p>
            <a:pPr>
              <a:buFont typeface="Wingdings" pitchFamily="2" charset="2"/>
              <a:buChar char="§"/>
            </a:pPr>
            <a:r>
              <a:rPr lang="en-US" sz="1850" dirty="0"/>
              <a:t>Author group determined likelihood of being related (unrelated, possibly, probably, or definitely related) to RMT by majority consensus</a:t>
            </a:r>
          </a:p>
          <a:p>
            <a:pPr marL="0" indent="0">
              <a:buNone/>
            </a:pPr>
            <a:endParaRPr lang="en-US" sz="1850" dirty="0"/>
          </a:p>
          <a:p>
            <a:pPr lvl="1">
              <a:buFont typeface="Wingdings" pitchFamily="2" charset="2"/>
              <a:buChar char="§"/>
            </a:pPr>
            <a:endParaRPr lang="en-US" sz="185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24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13D98-E5B0-9957-F514-A38177BD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3243834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F8BC40-2FD2-692C-10AB-C74789CC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569214"/>
            <a:ext cx="5489381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1C7C-EF40-8B72-2C9E-B5006D9B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3" y="445769"/>
            <a:ext cx="2672072" cy="2809496"/>
          </a:xfrm>
        </p:spPr>
        <p:txBody>
          <a:bodyPr>
            <a:noAutofit/>
          </a:bodyPr>
          <a:lstStyle/>
          <a:p>
            <a:r>
              <a:rPr lang="en-US" sz="2600" dirty="0"/>
              <a:t>Consort diagram of Hospitalizations Assessed for New Methadone Initiation &amp; those that Received Rapid Methadone Titration (RMT) </a:t>
            </a: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A2A5B138-1846-0D76-B11B-D06C25BEA250}"/>
              </a:ext>
            </a:extLst>
          </p:cNvPr>
          <p:cNvSpPr txBox="1"/>
          <p:nvPr/>
        </p:nvSpPr>
        <p:spPr>
          <a:xfrm>
            <a:off x="3172179" y="202881"/>
            <a:ext cx="2257778" cy="4857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/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Hospitalizations assessed for methadone initiation (n=85)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E8B650-59F4-C5E6-6474-16738D066B2A}"/>
              </a:ext>
            </a:extLst>
          </p:cNvPr>
          <p:cNvSpPr txBox="1"/>
          <p:nvPr/>
        </p:nvSpPr>
        <p:spPr>
          <a:xfrm>
            <a:off x="3172179" y="1757295"/>
            <a:ext cx="2257778" cy="7150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/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Assessed for RMT (n=55 hospitalizations representing 47 unique patients)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D0824F7-E02B-1C26-3F61-CB7865282826}"/>
              </a:ext>
            </a:extLst>
          </p:cNvPr>
          <p:cNvSpPr txBox="1"/>
          <p:nvPr/>
        </p:nvSpPr>
        <p:spPr>
          <a:xfrm>
            <a:off x="5723467" y="477418"/>
            <a:ext cx="3307644" cy="144169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/>
            <a:r>
              <a:rPr lang="en-U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Excluded from study (n=30 hospitalizations representing 25 unique patients)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Pregnant (n=16)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Incarcerated/in custody (n=4)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Received methadone </a:t>
            </a:r>
            <a:r>
              <a:rPr lang="en-US" sz="11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48 hours before ACT evaluation (n=5)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Began RMT </a:t>
            </a:r>
            <a:r>
              <a:rPr lang="en-US" sz="11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48 hours after ACT evaluation (n=3)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Received RMT but had contraindications (n=2)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B6921EDD-1690-8F89-2421-787B803923FC}"/>
              </a:ext>
            </a:extLst>
          </p:cNvPr>
          <p:cNvSpPr txBox="1"/>
          <p:nvPr/>
        </p:nvSpPr>
        <p:spPr>
          <a:xfrm>
            <a:off x="3172178" y="3800401"/>
            <a:ext cx="2551285" cy="7150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/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Eligible for and received RMT (n=19 hospitalizations representing 17 unique patients)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15FFAC47-932B-1496-72FE-0F720284495B}"/>
              </a:ext>
            </a:extLst>
          </p:cNvPr>
          <p:cNvSpPr txBox="1"/>
          <p:nvPr/>
        </p:nvSpPr>
        <p:spPr>
          <a:xfrm>
            <a:off x="5723467" y="2522146"/>
            <a:ext cx="3307644" cy="110864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/>
            <a:r>
              <a:rPr lang="en-U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Excluded, did not receive RMT (n=36 hospitalizations representing 30 unique patients)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 stage organ damage/severe illness (n=17)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 not report daily fentanyl use (n=12)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Somnolence (n=4)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Unknown (n=3)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0A82A5-1779-9F2A-08AB-C37C7FC924EE}"/>
              </a:ext>
            </a:extLst>
          </p:cNvPr>
          <p:cNvCxnSpPr>
            <a:cxnSpLocks/>
          </p:cNvCxnSpPr>
          <p:nvPr/>
        </p:nvCxnSpPr>
        <p:spPr>
          <a:xfrm>
            <a:off x="4334933" y="778933"/>
            <a:ext cx="0" cy="8403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872A8E-29A9-D9E9-759A-F0195A1BDEE8}"/>
              </a:ext>
            </a:extLst>
          </p:cNvPr>
          <p:cNvCxnSpPr>
            <a:cxnSpLocks/>
          </p:cNvCxnSpPr>
          <p:nvPr/>
        </p:nvCxnSpPr>
        <p:spPr>
          <a:xfrm>
            <a:off x="4343400" y="2571750"/>
            <a:ext cx="0" cy="11380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06D231-F27A-C29C-CDA5-1650C272274D}"/>
              </a:ext>
            </a:extLst>
          </p:cNvPr>
          <p:cNvCxnSpPr>
            <a:cxnSpLocks/>
          </p:cNvCxnSpPr>
          <p:nvPr/>
        </p:nvCxnSpPr>
        <p:spPr>
          <a:xfrm>
            <a:off x="4346223" y="1157109"/>
            <a:ext cx="12417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E8E34F-16E3-58F1-01A7-B5AE8B27D95A}"/>
              </a:ext>
            </a:extLst>
          </p:cNvPr>
          <p:cNvCxnSpPr>
            <a:cxnSpLocks/>
          </p:cNvCxnSpPr>
          <p:nvPr/>
        </p:nvCxnSpPr>
        <p:spPr>
          <a:xfrm>
            <a:off x="4343400" y="3172178"/>
            <a:ext cx="12417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9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A0847-2FB0-A949-86CA-8F8B7453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294D-C1F8-DC18-40F8-7CE97903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445769"/>
            <a:ext cx="2843784" cy="2125982"/>
          </a:xfrm>
        </p:spPr>
        <p:txBody>
          <a:bodyPr>
            <a:normAutofit/>
          </a:bodyPr>
          <a:lstStyle/>
          <a:p>
            <a:r>
              <a:rPr lang="en-US" sz="2600" dirty="0"/>
              <a:t>Sociodemographic &amp; Clinical Characteristics of Patients who received RMT (n=17)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22A770-BC89-9C38-ABE4-FFD152758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61314"/>
              </p:ext>
            </p:extLst>
          </p:nvPr>
        </p:nvGraphicFramePr>
        <p:xfrm>
          <a:off x="4003589" y="84524"/>
          <a:ext cx="4040660" cy="45567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23070">
                  <a:extLst>
                    <a:ext uri="{9D8B030D-6E8A-4147-A177-3AD203B41FA5}">
                      <a16:colId xmlns:a16="http://schemas.microsoft.com/office/drawing/2014/main" val="2570844355"/>
                    </a:ext>
                  </a:extLst>
                </a:gridCol>
                <a:gridCol w="1717590">
                  <a:extLst>
                    <a:ext uri="{9D8B030D-6E8A-4147-A177-3AD203B41FA5}">
                      <a16:colId xmlns:a16="http://schemas.microsoft.com/office/drawing/2014/main" val="3860809685"/>
                    </a:ext>
                  </a:extLst>
                </a:gridCol>
              </a:tblGrid>
              <a:tr h="149728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 dirty="0">
                          <a:effectLst/>
                        </a:rPr>
                        <a:t>Race/Ethnicity, n (%)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 dirty="0">
                          <a:effectLst/>
                        </a:rPr>
                        <a:t>N (%)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02889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 dirty="0">
                          <a:effectLst/>
                        </a:rPr>
                        <a:t>Black or African American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 dirty="0">
                          <a:effectLst/>
                        </a:rPr>
                        <a:t>1 (5.9)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855943286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Latine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0 (0.0)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3498321109"/>
                  </a:ext>
                </a:extLst>
              </a:tr>
              <a:tr h="159710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White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 dirty="0">
                          <a:effectLst/>
                        </a:rPr>
                        <a:t>14 (82.4)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557865475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Other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2 (11.8)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807943100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 dirty="0">
                          <a:effectLst/>
                        </a:rPr>
                        <a:t>Gender Identity, n (%)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822772224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Female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2 (11.8)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3685270457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 dirty="0">
                          <a:effectLst/>
                        </a:rPr>
                        <a:t>Male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15 (88.2)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666010902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>
                          <a:effectLst/>
                        </a:rPr>
                        <a:t>Age (years), median (IQR)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40.0 (34.0-43.0)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3101344540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 dirty="0">
                          <a:effectLst/>
                        </a:rPr>
                        <a:t>Housing status, n (%)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2464871612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Housed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4 (23.5)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912275229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Houseless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13 (76.5)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3826145605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 dirty="0">
                          <a:effectLst/>
                        </a:rPr>
                        <a:t>Concurrent SUD, n (%)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3009758854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Alcohol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3 (17.6)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399659026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Benzodiazepine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3 (17.6)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096034371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 dirty="0">
                          <a:effectLst/>
                        </a:rPr>
                        <a:t>Tobacco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11 (64.7)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1127633417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Stimulants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13 (76.5)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 anchor="b"/>
                </a:tc>
                <a:extLst>
                  <a:ext uri="{0D108BD9-81ED-4DB2-BD59-A6C34878D82A}">
                    <a16:rowId xmlns:a16="http://schemas.microsoft.com/office/drawing/2014/main" val="2893233791"/>
                  </a:ext>
                </a:extLst>
              </a:tr>
              <a:tr h="277392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300" kern="0" dirty="0">
                          <a:effectLst/>
                        </a:rPr>
                        <a:t>History of past medication for addiction treatment, n (%)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317155336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Both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10 (58.8)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2648326539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Buprenorphine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13 (76.5)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1117157573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Methadone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>
                          <a:effectLst/>
                        </a:rPr>
                        <a:t>14 (82.4)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1533291682"/>
                  </a:ext>
                </a:extLst>
              </a:tr>
              <a:tr h="149728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300" kern="0">
                          <a:effectLst/>
                        </a:rPr>
                        <a:t>Neither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300" kern="0" dirty="0">
                          <a:effectLst/>
                        </a:rPr>
                        <a:t>0 (0.0)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92" marR="45892" marT="0" marB="0"/>
                </a:tc>
                <a:extLst>
                  <a:ext uri="{0D108BD9-81ED-4DB2-BD59-A6C34878D82A}">
                    <a16:rowId xmlns:a16="http://schemas.microsoft.com/office/drawing/2014/main" val="320441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113A-4845-307A-F2E8-38AAE61B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0" y="214953"/>
            <a:ext cx="7384400" cy="1088068"/>
          </a:xfrm>
        </p:spPr>
        <p:txBody>
          <a:bodyPr>
            <a:noAutofit/>
          </a:bodyPr>
          <a:lstStyle/>
          <a:p>
            <a:r>
              <a:rPr lang="en-US" sz="2600" dirty="0"/>
              <a:t>Characterization of adverse events, responses, and likelihood of each resulting from RMT among hospitalizations who received RMT (n=19)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AD6081-0E31-4116-D4DF-D66FCF62C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99892"/>
              </p:ext>
            </p:extLst>
          </p:nvPr>
        </p:nvGraphicFramePr>
        <p:xfrm>
          <a:off x="717152" y="1424140"/>
          <a:ext cx="7709696" cy="29260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8158">
                  <a:extLst>
                    <a:ext uri="{9D8B030D-6E8A-4147-A177-3AD203B41FA5}">
                      <a16:colId xmlns:a16="http://schemas.microsoft.com/office/drawing/2014/main" val="4178749794"/>
                    </a:ext>
                  </a:extLst>
                </a:gridCol>
                <a:gridCol w="1018073">
                  <a:extLst>
                    <a:ext uri="{9D8B030D-6E8A-4147-A177-3AD203B41FA5}">
                      <a16:colId xmlns:a16="http://schemas.microsoft.com/office/drawing/2014/main" val="3096552822"/>
                    </a:ext>
                  </a:extLst>
                </a:gridCol>
                <a:gridCol w="945355">
                  <a:extLst>
                    <a:ext uri="{9D8B030D-6E8A-4147-A177-3AD203B41FA5}">
                      <a16:colId xmlns:a16="http://schemas.microsoft.com/office/drawing/2014/main" val="3528121575"/>
                    </a:ext>
                  </a:extLst>
                </a:gridCol>
                <a:gridCol w="906007">
                  <a:extLst>
                    <a:ext uri="{9D8B030D-6E8A-4147-A177-3AD203B41FA5}">
                      <a16:colId xmlns:a16="http://schemas.microsoft.com/office/drawing/2014/main" val="59606229"/>
                    </a:ext>
                  </a:extLst>
                </a:gridCol>
                <a:gridCol w="1349727">
                  <a:extLst>
                    <a:ext uri="{9D8B030D-6E8A-4147-A177-3AD203B41FA5}">
                      <a16:colId xmlns:a16="http://schemas.microsoft.com/office/drawing/2014/main" val="1855337352"/>
                    </a:ext>
                  </a:extLst>
                </a:gridCol>
                <a:gridCol w="1236230">
                  <a:extLst>
                    <a:ext uri="{9D8B030D-6E8A-4147-A177-3AD203B41FA5}">
                      <a16:colId xmlns:a16="http://schemas.microsoft.com/office/drawing/2014/main" val="2006071042"/>
                    </a:ext>
                  </a:extLst>
                </a:gridCol>
                <a:gridCol w="1236230">
                  <a:extLst>
                    <a:ext uri="{9D8B030D-6E8A-4147-A177-3AD203B41FA5}">
                      <a16:colId xmlns:a16="http://schemas.microsoft.com/office/drawing/2014/main" val="3586081305"/>
                    </a:ext>
                  </a:extLst>
                </a:gridCol>
                <a:gridCol w="799916">
                  <a:extLst>
                    <a:ext uri="{9D8B030D-6E8A-4147-A177-3AD203B41FA5}">
                      <a16:colId xmlns:a16="http://schemas.microsoft.com/office/drawing/2014/main" val="573487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#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Type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Day of methadone titration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Methadone dose during event (mg)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Concurrent Substance Use Disorders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Other sedating medications/</a:t>
                      </a:r>
                    </a:p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factors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Response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Likelihood related to RMT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4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1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Oversedation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2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60.0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Methamphetamine, Tobacco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Hydromorphone, Oxycodone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Monitoring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Possibly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161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2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Oversedation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40.0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Methamphetamine, Tobacco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Hydromorphone, Oxycodone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Methadone dose maintained for a day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Possibly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68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3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Oversedation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6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80.0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Methamphetamine, Benzodiazepines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Gabapentin, Hydromorphone, </a:t>
                      </a:r>
                    </a:p>
                    <a:p>
                      <a:pPr marL="0" marR="0"/>
                      <a:r>
                        <a:rPr lang="en-US" sz="1200" dirty="0">
                          <a:effectLst/>
                        </a:rPr>
                        <a:t>Acute Kidney Injury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Methadone dose decreased by 10 mg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Probably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569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4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Oversedation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14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>
                          <a:effectLst/>
                        </a:rPr>
                        <a:t>120.0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Alcohol, Methamphetamine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Gabapentin, Hydromorphone,</a:t>
                      </a:r>
                    </a:p>
                    <a:p>
                      <a:pPr marL="0" marR="0"/>
                      <a:r>
                        <a:rPr lang="en-US" sz="1200" dirty="0">
                          <a:effectLst/>
                        </a:rPr>
                        <a:t>Olanzapine, </a:t>
                      </a:r>
                    </a:p>
                    <a:p>
                      <a:pPr marL="0" marR="0"/>
                      <a:r>
                        <a:rPr lang="en-US" sz="1200" dirty="0">
                          <a:effectLst/>
                        </a:rPr>
                        <a:t>Oxycodone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Methadone dose decreased by 10mg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200" kern="0" dirty="0">
                          <a:effectLst/>
                        </a:rPr>
                        <a:t>Possibly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35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79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4D8F-E14B-543D-AB9F-07683CC6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456E2-5DCF-1E31-A3BA-E51F09AB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5" y="250540"/>
            <a:ext cx="7342570" cy="44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F8F64B0-24E5-CF80-FA85-8A67DC6D3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3355-7924-359C-42D0-BB7F758B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0" y="214953"/>
            <a:ext cx="7951573" cy="1088068"/>
          </a:xfrm>
        </p:spPr>
        <p:txBody>
          <a:bodyPr>
            <a:noAutofit/>
          </a:bodyPr>
          <a:lstStyle/>
          <a:p>
            <a:r>
              <a:rPr lang="en-US" sz="2600" dirty="0"/>
              <a:t>Median daily methadone doses and Morphine Milliequivalents (MMEs) of Additional Full Agonist Opioids (FAO) among hospitalizations who receive the RMT (n=19)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1DA4F6-64F9-1E2F-5234-AD0F6CA847C8}"/>
              </a:ext>
            </a:extLst>
          </p:cNvPr>
          <p:cNvGraphicFramePr>
            <a:graphicFrameLocks noGrp="1"/>
          </p:cNvGraphicFramePr>
          <p:nvPr/>
        </p:nvGraphicFramePr>
        <p:xfrm>
          <a:off x="797011" y="1303021"/>
          <a:ext cx="7587048" cy="29870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40388">
                  <a:extLst>
                    <a:ext uri="{9D8B030D-6E8A-4147-A177-3AD203B41FA5}">
                      <a16:colId xmlns:a16="http://schemas.microsoft.com/office/drawing/2014/main" val="1213118520"/>
                    </a:ext>
                  </a:extLst>
                </a:gridCol>
                <a:gridCol w="982479">
                  <a:extLst>
                    <a:ext uri="{9D8B030D-6E8A-4147-A177-3AD203B41FA5}">
                      <a16:colId xmlns:a16="http://schemas.microsoft.com/office/drawing/2014/main" val="888268741"/>
                    </a:ext>
                  </a:extLst>
                </a:gridCol>
                <a:gridCol w="1592634">
                  <a:extLst>
                    <a:ext uri="{9D8B030D-6E8A-4147-A177-3AD203B41FA5}">
                      <a16:colId xmlns:a16="http://schemas.microsoft.com/office/drawing/2014/main" val="376547036"/>
                    </a:ext>
                  </a:extLst>
                </a:gridCol>
                <a:gridCol w="1504492">
                  <a:extLst>
                    <a:ext uri="{9D8B030D-6E8A-4147-A177-3AD203B41FA5}">
                      <a16:colId xmlns:a16="http://schemas.microsoft.com/office/drawing/2014/main" val="1087050042"/>
                    </a:ext>
                  </a:extLst>
                </a:gridCol>
                <a:gridCol w="1230949">
                  <a:extLst>
                    <a:ext uri="{9D8B030D-6E8A-4147-A177-3AD203B41FA5}">
                      <a16:colId xmlns:a16="http://schemas.microsoft.com/office/drawing/2014/main" val="3104450284"/>
                    </a:ext>
                  </a:extLst>
                </a:gridCol>
                <a:gridCol w="1436106">
                  <a:extLst>
                    <a:ext uri="{9D8B030D-6E8A-4147-A177-3AD203B41FA5}">
                      <a16:colId xmlns:a16="http://schemas.microsoft.com/office/drawing/2014/main" val="3193763988"/>
                    </a:ext>
                  </a:extLst>
                </a:gridCol>
              </a:tblGrid>
              <a:tr h="135026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Methadone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FAO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71178"/>
                  </a:ext>
                </a:extLst>
              </a:tr>
              <a:tr h="405079">
                <a:tc>
                  <a:txBody>
                    <a:bodyPr/>
                    <a:lstStyle/>
                    <a:p>
                      <a:pPr marL="0" marR="0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Day*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Total N**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N who received methadone 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Median (IQR)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N who received FAO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Median (IQR)</a:t>
                      </a:r>
                      <a:endParaRPr lang="en-US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95802"/>
                  </a:ext>
                </a:extLst>
              </a:tr>
              <a:tr h="135026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1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19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19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40.0 (30.0-40.0)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90.0 (30.0-180.0)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593870"/>
                  </a:ext>
                </a:extLst>
              </a:tr>
              <a:tr h="270053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2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19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19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60.0 (50.0-60.0)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19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108.0 (61.9-255.0)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7183474"/>
                  </a:ext>
                </a:extLst>
              </a:tr>
              <a:tr h="270053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 dirty="0">
                          <a:effectLst/>
                        </a:rPr>
                        <a:t>3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18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80.0 (60.0-80.0)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121.3 (63.0-187.5)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9352683"/>
                  </a:ext>
                </a:extLst>
              </a:tr>
              <a:tr h="270053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4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18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80.0 (80.0-100.0)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17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116.6 (60.0-180.0)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528932"/>
                  </a:ext>
                </a:extLst>
              </a:tr>
              <a:tr h="270053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12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12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90.0 (77.5-100.0)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12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144.0 (60.0-180.0)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7755648"/>
                  </a:ext>
                </a:extLst>
              </a:tr>
              <a:tr h="135026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6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11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100.0 (80.0-100.0)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10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90.0 (57.0-190.0)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6459015"/>
                  </a:ext>
                </a:extLst>
              </a:tr>
              <a:tr h="135026">
                <a:tc>
                  <a:txBody>
                    <a:bodyPr/>
                    <a:lstStyle/>
                    <a:p>
                      <a:pPr marL="0" marR="0" algn="r" fontAlgn="base"/>
                      <a:r>
                        <a:rPr lang="en-US" sz="1400" kern="0">
                          <a:effectLst/>
                        </a:rPr>
                        <a:t>7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8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100.0 (87.5-105.0)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>
                          <a:effectLst/>
                        </a:rPr>
                        <a:t>8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68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ase"/>
                      <a:r>
                        <a:rPr lang="en-US" sz="1400" kern="0" dirty="0">
                          <a:effectLst/>
                        </a:rPr>
                        <a:t>67.5 (45.3-135.0)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66130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1FEB4D-17CC-6881-F147-960993AA6714}"/>
              </a:ext>
            </a:extLst>
          </p:cNvPr>
          <p:cNvSpPr txBox="1"/>
          <p:nvPr/>
        </p:nvSpPr>
        <p:spPr>
          <a:xfrm>
            <a:off x="797011" y="4290061"/>
            <a:ext cx="758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/>
            <a:r>
              <a:rPr lang="en-U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*Represents day in hospitalization first received methadone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**Represents number remaining hospitalized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4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90A0-A290-29EF-4DCF-CEFEE444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587B-9CBE-1BF2-A698-20D7BE0B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1 (5.3%) self-directed discharge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2 patients received RMT despite meeting exclusion criteria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1 had end-stage renal disease and had sedation that was thought to be possibly RMT-related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755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C470E-047B-D169-C5A5-2C64B4C1C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3243834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D6B194-D649-1A2A-C640-3B595593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569214"/>
            <a:ext cx="5489381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4C0C-8487-31E3-B9AE-5A40F939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4D525-C59D-78F1-1E30-2A49FC7E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2945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0CAF-C385-90D9-6D84-43E96C60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E2EE-FC27-5AB5-3682-CF04A9CF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1 in 3 assessed for RMT received it and those who did not receive it were appropriate excluded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1 in 4 patients who received RMT experienced sedation though no other adverse events witnessed during hospitalization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Median methadone dose 100mg by day 6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Low self-directed discharge rates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26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37A7-1120-CFAF-CD9E-D9C51FCA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C458-C83C-AFBB-2B92-5249DFC0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3B6C-3624-4800-D323-37DE0F5A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Small case series based on retrospective chart review reporting observational data, limiting causality and generalizability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No outcome and follow-up data to show impact (e.g., linkage, treatment retention) beyond hospitalization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In-hospital substance use could have contributed to some of the oversedation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RMT initiated by the ACT, potentially limiting implementation among hospitals without a consult service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261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37D0E-5814-C0E8-D10F-8578461B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4EB8-ECE8-D3F8-E856-A508B709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9467-6D18-13FF-DDED-3A08C450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Adds to the growing evidence for RMT with careful patient selection for patients with fentanyl use disorder initiating methadone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Well tolerated, even in patients receiving FAO and with high rates of concurrent substance use disorders without critical illness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RMT may relieve opioid withdrawal and help patients complete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108531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116" descr="A sunset over 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998"/>
          <a:stretch/>
        </p:blipFill>
        <p:spPr>
          <a:xfrm>
            <a:off x="-2285" y="9"/>
            <a:ext cx="914400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16"/>
          <p:cNvSpPr/>
          <p:nvPr/>
        </p:nvSpPr>
        <p:spPr>
          <a:xfrm>
            <a:off x="0" y="1655701"/>
            <a:ext cx="9144000" cy="2371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16"/>
          <p:cNvSpPr txBox="1">
            <a:spLocks noGrp="1"/>
          </p:cNvSpPr>
          <p:nvPr>
            <p:ph type="title"/>
          </p:nvPr>
        </p:nvSpPr>
        <p:spPr>
          <a:xfrm>
            <a:off x="1050404" y="1403747"/>
            <a:ext cx="6978696" cy="3259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2700"/>
            </a:pPr>
            <a:r>
              <a:rPr lang="en" sz="4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  <a:br>
              <a:rPr lang="en" sz="4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40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br>
              <a:rPr lang="en" sz="40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ACT.UCSF.EDU</a:t>
            </a:r>
            <a:b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marlene.martin@ucsf.edu</a:t>
            </a:r>
            <a:b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@</a:t>
            </a:r>
            <a:r>
              <a:rPr lang="en" sz="1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MarleneMartinMD</a:t>
            </a:r>
            <a:b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1CD093F-8297-A540-81F5-AF4F0030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36" y="3157702"/>
            <a:ext cx="205740" cy="20574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34848CF-72AB-4E4D-B98B-46BCA4F73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100" y="4672951"/>
            <a:ext cx="1018413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9963-93C7-0E9E-A46E-F159BB9F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67B7-4329-A13F-BF4E-55D9E9C5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Fentanyl and its potent analogues have complicated opioid withdrawal and opioid use disorder (OUD) treatment during hospitalization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Undertreated opioid withdrawal leads to negative outcomes—delayed hospitalizations, self-directed discharges, and in-hospital drug use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Management of opioid withdrawal and OUD during hospitalization is evolving to meet these challenges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592B6-D660-25DF-D0BC-B101EFAD7E3F}"/>
              </a:ext>
            </a:extLst>
          </p:cNvPr>
          <p:cNvSpPr txBox="1"/>
          <p:nvPr/>
        </p:nvSpPr>
        <p:spPr>
          <a:xfrm>
            <a:off x="777240" y="4401821"/>
            <a:ext cx="8238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Thakrar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 et al, JAMA 2023. Grewal HK et al, Drug Alcohol Rev 2015. Englander H et al, JAMA IM 2024.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B994-1AEC-7B99-9AEB-CFA88F11E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9B1E-1350-EBA1-F384-4D9CFD08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762240" cy="1088068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Changes in OUD/withdrawal Management among Hospitalized Patients using Fentanyl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D9A0B93-AD8D-8865-C41D-D335CAFEE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46001"/>
              </p:ext>
            </p:extLst>
          </p:nvPr>
        </p:nvGraphicFramePr>
        <p:xfrm>
          <a:off x="822960" y="1405642"/>
          <a:ext cx="7305040" cy="18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BA7F49-5381-9404-1B28-23347B64DCDE}"/>
              </a:ext>
            </a:extLst>
          </p:cNvPr>
          <p:cNvSpPr txBox="1"/>
          <p:nvPr/>
        </p:nvSpPr>
        <p:spPr>
          <a:xfrm>
            <a:off x="1214967" y="3360255"/>
            <a:ext cx="6521026" cy="8925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We developed and piloted a RMT for patients with OUD and daily fentanyl use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C4BAF-001B-8417-D914-D94ECEC48AAA}"/>
              </a:ext>
            </a:extLst>
          </p:cNvPr>
          <p:cNvSpPr txBox="1"/>
          <p:nvPr/>
        </p:nvSpPr>
        <p:spPr>
          <a:xfrm>
            <a:off x="521208" y="4401821"/>
            <a:ext cx="821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Sokolski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et al, JAM 2023.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Thakrar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 et al, Addiction Sci Clin Practice 2023. Liu P et al, JAM 2024.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D73416CE-BC84-D3E0-770C-1F8412CF414A}"/>
              </a:ext>
            </a:extLst>
          </p:cNvPr>
          <p:cNvSpPr/>
          <p:nvPr/>
        </p:nvSpPr>
        <p:spPr>
          <a:xfrm>
            <a:off x="4013200" y="2139950"/>
            <a:ext cx="462280" cy="4318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FFE50-3477-38F6-193F-1C8C57B82861}"/>
              </a:ext>
            </a:extLst>
          </p:cNvPr>
          <p:cNvSpPr txBox="1"/>
          <p:nvPr/>
        </p:nvSpPr>
        <p:spPr>
          <a:xfrm>
            <a:off x="6074755" y="215455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529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9BA03F-D079-3444-B07F-F322456872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Objectives</a:t>
            </a:r>
            <a:endParaRPr lang="en-US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1697A09-BD0B-2A80-A72C-D3F1FFDAA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04434"/>
              </p:ext>
            </p:extLst>
          </p:nvPr>
        </p:nvGraphicFramePr>
        <p:xfrm>
          <a:off x="1016656" y="762000"/>
          <a:ext cx="7350104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9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3243834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383EBE-F0AB-5853-36AC-B7073F78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569214"/>
            <a:ext cx="5489381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Methods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59217-76C1-39CA-9AD2-2EF439DF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8AE6-8E97-8405-423B-F465A6C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2B79-EBB2-06FD-2A5F-B176BA12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888740" cy="3017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Urban, safety-net academic hospital with an electronic health record (EHR) in San Francisco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Interprofessional Addiction Consult Team (ACT)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Fentanyl is the prominent opioid in the drug supply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 descr="A large building with a sign in front of it&#10;&#10;Description automatically generated">
            <a:extLst>
              <a:ext uri="{FF2B5EF4-FFF2-40B4-BE49-F238E27FC236}">
                <a16:creationId xmlns:a16="http://schemas.microsoft.com/office/drawing/2014/main" id="{78ADB2F5-3ED8-D629-789B-28F19750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56" r="8823"/>
          <a:stretch/>
        </p:blipFill>
        <p:spPr>
          <a:xfrm>
            <a:off x="4965700" y="1384301"/>
            <a:ext cx="3546776" cy="28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157E-AEF5-A615-0310-C5C688150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C9-EAE6-842D-88FE-E62684AC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RMT Development &amp;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1CDE-A87F-6A69-9D38-75C93139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017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Interprofessional Addiction Pharmacy &amp; Therapeutics Subcommittee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Limited to patients followed by Addiction Consult Team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608A08-AB2D-9D19-24D3-4ABBEAA6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87072"/>
              </p:ext>
            </p:extLst>
          </p:nvPr>
        </p:nvGraphicFramePr>
        <p:xfrm>
          <a:off x="822960" y="2189027"/>
          <a:ext cx="7138530" cy="221279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45664">
                  <a:extLst>
                    <a:ext uri="{9D8B030D-6E8A-4147-A177-3AD203B41FA5}">
                      <a16:colId xmlns:a16="http://schemas.microsoft.com/office/drawing/2014/main" val="3256874223"/>
                    </a:ext>
                  </a:extLst>
                </a:gridCol>
                <a:gridCol w="3061394">
                  <a:extLst>
                    <a:ext uri="{9D8B030D-6E8A-4147-A177-3AD203B41FA5}">
                      <a16:colId xmlns:a16="http://schemas.microsoft.com/office/drawing/2014/main" val="3368837196"/>
                    </a:ext>
                  </a:extLst>
                </a:gridCol>
                <a:gridCol w="3231472">
                  <a:extLst>
                    <a:ext uri="{9D8B030D-6E8A-4147-A177-3AD203B41FA5}">
                      <a16:colId xmlns:a16="http://schemas.microsoft.com/office/drawing/2014/main" val="2580420623"/>
                    </a:ext>
                  </a:extLst>
                </a:gridCol>
              </a:tblGrid>
              <a:tr h="141718"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Day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Traditional Methadone Dosing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Rapid Methadone Dosing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79697"/>
                  </a:ext>
                </a:extLst>
              </a:tr>
              <a:tr h="141718"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Up to 40mg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>
                          <a:effectLst/>
                        </a:rPr>
                        <a:t>Up to 60mg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236890"/>
                  </a:ext>
                </a:extLst>
              </a:tr>
              <a:tr h="141718"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>
                          <a:effectLst/>
                        </a:rPr>
                        <a:t>2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Up to 50mg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>
                          <a:effectLst/>
                        </a:rPr>
                        <a:t>Up to 80mg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575904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3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Up to 60mg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Up to 100mg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652794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Increase by 5-10mg up to every 3-5 days thereafter for opioid withdrawal/cravings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kern="0" dirty="0">
                          <a:effectLst/>
                        </a:rPr>
                        <a:t>Increase by 10-20mg up to every 3 days thereafter for opioid withdrawal/cravings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4843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2DC5E4-8EDA-D123-67D8-D0EA92170EE4}"/>
              </a:ext>
            </a:extLst>
          </p:cNvPr>
          <p:cNvSpPr txBox="1"/>
          <p:nvPr/>
        </p:nvSpPr>
        <p:spPr>
          <a:xfrm>
            <a:off x="822960" y="4420041"/>
            <a:ext cx="704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Note: Daily doses of methadone 80-100mg associated with improved outcomes (Strain, JAMA 1999) </a:t>
            </a:r>
          </a:p>
        </p:txBody>
      </p:sp>
    </p:spTree>
    <p:extLst>
      <p:ext uri="{BB962C8B-B14F-4D97-AF65-F5344CB8AC3E}">
        <p14:creationId xmlns:p14="http://schemas.microsoft.com/office/powerpoint/2010/main" val="225810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5B9E-2B5F-928B-9CB3-66A57468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CA5C-C4B8-426B-4DB5-246B2C60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and Exclusion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7D6CF-5D75-D6E0-BFF0-D40A3E918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6D8D-397F-A7FB-115B-A7E7CE478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Adults 18-64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Self-reported daily fentanyl use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Newly initiating methadone between 9/11/23 and 12/3/23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Followed by ACT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A2ED7-FA9C-DA9D-F0EB-9FC83C839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5DDF53-6972-5BC2-4394-A1E4FA21706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2000" dirty="0"/>
                  <a:t>End-stage organ damage (kidney, heart, lung) or critical illness (sepsis)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000" dirty="0"/>
                  <a:t>For this case series we also excluded: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1850" dirty="0"/>
                  <a:t>Pregnant, incarcerated, active opioid treatment program enrollment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1850" dirty="0"/>
                  <a:t>Started on methadone by primary team </a:t>
                </a:r>
                <a14:m>
                  <m:oMath xmlns:m="http://schemas.openxmlformats.org/officeDocument/2006/math">
                    <m:r>
                      <a:rPr lang="en-US" sz="18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50" dirty="0"/>
                  <a:t>48h before initial ACT visit or started RMT</a:t>
                </a:r>
                <a:r>
                  <a:rPr lang="en-US" sz="185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50" dirty="0"/>
                  <a:t>48h after ACT visit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1850" dirty="0"/>
                  <a:t> Received RMT but met exclusion criteria</a:t>
                </a:r>
              </a:p>
              <a:p>
                <a:pPr lvl="1">
                  <a:buFont typeface="Wingdings" pitchFamily="2" charset="2"/>
                  <a:buChar char="§"/>
                </a:pPr>
                <a:endParaRPr lang="en-US" sz="185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5DDF53-6972-5BC2-4394-A1E4FA217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3413" t="-3077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8489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42289</TotalTime>
  <Words>1896</Words>
  <Application>Microsoft Macintosh PowerPoint</Application>
  <PresentationFormat>On-screen Show (16:9)</PresentationFormat>
  <Paragraphs>292</Paragraphs>
  <Slides>23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Avenir Book</vt:lpstr>
      <vt:lpstr>Calibri</vt:lpstr>
      <vt:lpstr>Cambria Math</vt:lpstr>
      <vt:lpstr>Helvetica</vt:lpstr>
      <vt:lpstr>Symbol</vt:lpstr>
      <vt:lpstr>Times</vt:lpstr>
      <vt:lpstr>Wingdings</vt:lpstr>
      <vt:lpstr>Retrospect</vt:lpstr>
      <vt:lpstr>Early Results of Implementing a Rapid Methadone Titration for Hospitalized Patients: A Case Series</vt:lpstr>
      <vt:lpstr>Disclosures</vt:lpstr>
      <vt:lpstr>Background</vt:lpstr>
      <vt:lpstr>Background: Changes in OUD/withdrawal Management among Hospitalized Patients using Fentanyl</vt:lpstr>
      <vt:lpstr>Objectives</vt:lpstr>
      <vt:lpstr>Methods</vt:lpstr>
      <vt:lpstr>Setting</vt:lpstr>
      <vt:lpstr>RMT Development &amp; Implementation</vt:lpstr>
      <vt:lpstr>Inclusion and Exclusion Criteria</vt:lpstr>
      <vt:lpstr>Data Sources &amp; Outcomes</vt:lpstr>
      <vt:lpstr>Adverse Events</vt:lpstr>
      <vt:lpstr>Results</vt:lpstr>
      <vt:lpstr>Consort diagram of Hospitalizations Assessed for New Methadone Initiation &amp; those that Received Rapid Methadone Titration (RMT) </vt:lpstr>
      <vt:lpstr>Sociodemographic &amp; Clinical Characteristics of Patients who received RMT (n=17) </vt:lpstr>
      <vt:lpstr>Characterization of adverse events, responses, and likelihood of each resulting from RMT among hospitalizations who received RMT (n=19)</vt:lpstr>
      <vt:lpstr>PowerPoint Presentation</vt:lpstr>
      <vt:lpstr>Median daily methadone doses and Morphine Milliequivalents (MMEs) of Additional Full Agonist Opioids (FAO) among hospitalizations who receive the RMT (n=19) </vt:lpstr>
      <vt:lpstr>Additional Findings</vt:lpstr>
      <vt:lpstr>Conclusions</vt:lpstr>
      <vt:lpstr>Summary of Findings</vt:lpstr>
      <vt:lpstr>Limitations</vt:lpstr>
      <vt:lpstr>Conclusions</vt:lpstr>
      <vt:lpstr>Thank You!  Questions?  ACT.UCSF.EDU marlene.martin@ucsf.edu      @MarleneMartinMD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Hospitalists as First Responders in the Opioid Epidemic: A toolkit for harm reduction and treatment</dc:title>
  <dc:creator>Snyder, Hannah</dc:creator>
  <cp:lastModifiedBy>Suen, Leslie</cp:lastModifiedBy>
  <cp:revision>815</cp:revision>
  <dcterms:modified xsi:type="dcterms:W3CDTF">2024-11-16T18:09:36Z</dcterms:modified>
</cp:coreProperties>
</file>