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254_5744B93F.xml" ContentType="application/vnd.ms-powerpoint.comments+xml"/>
  <Override PartName="/ppt/notesSlides/notesSlide2.xml" ContentType="application/vnd.openxmlformats-officedocument.presentationml.notesSlide+xml"/>
  <Override PartName="/ppt/comments/modernComment_CD4_29746B29.xml" ContentType="application/vnd.ms-powerpoint.comments+xml"/>
  <Override PartName="/ppt/notesSlides/notesSlide3.xml" ContentType="application/vnd.openxmlformats-officedocument.presentationml.notesSlide+xml"/>
  <Override PartName="/ppt/comments/modernComment_255_73B182AA.xml" ContentType="application/vnd.ms-powerpoint.comments+xml"/>
  <Override PartName="/ppt/notesSlides/notesSlide4.xml" ContentType="application/vnd.openxmlformats-officedocument.presentationml.notesSlide+xml"/>
  <Override PartName="/ppt/comments/modernComment_151_406C000E.xml" ContentType="application/vnd.ms-powerpoint.comments+xml"/>
  <Override PartName="/ppt/notesSlides/notesSlide5.xml" ContentType="application/vnd.openxmlformats-officedocument.presentationml.notesSlide+xml"/>
  <Override PartName="/ppt/comments/modernComment_1806_CACCE43E.xml" ContentType="application/vnd.ms-powerpoint.comments+xml"/>
  <Override PartName="/ppt/notesSlides/notesSlide6.xml" ContentType="application/vnd.openxmlformats-officedocument.presentationml.notesSlide+xml"/>
  <Override PartName="/ppt/comments/modernComment_CD2_98CDDC6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omments/modernComment_1805_F9C739B5.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omments/modernComment_180B_6E8A5356.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omments/modernComment_180C_8CA20FDD.xml" ContentType="application/vnd.ms-powerpoint.comments+xml"/>
  <Override PartName="/ppt/notesSlides/notesSlide13.xml" ContentType="application/vnd.openxmlformats-officedocument.presentationml.notesSlide+xml"/>
  <Override PartName="/ppt/comments/modernComment_180D_228590D4.xml" ContentType="application/vnd.ms-powerpoint.comments+xml"/>
  <Override PartName="/ppt/notesSlides/notesSlide14.xml" ContentType="application/vnd.openxmlformats-officedocument.presentationml.notesSlide+xml"/>
  <Override PartName="/ppt/comments/modernComment_1811_BCA709FA.xml" ContentType="application/vnd.ms-powerpoint.comments+xml"/>
  <Override PartName="/ppt/notesSlides/notesSlide15.xml" ContentType="application/vnd.openxmlformats-officedocument.presentationml.notesSlide+xml"/>
  <Override PartName="/ppt/comments/modernComment_180E_5789103F.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80A_6D3B8DFD.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596" r:id="rId2"/>
    <p:sldId id="3284" r:id="rId3"/>
    <p:sldId id="597" r:id="rId4"/>
    <p:sldId id="337" r:id="rId5"/>
    <p:sldId id="6150" r:id="rId6"/>
    <p:sldId id="3282" r:id="rId7"/>
    <p:sldId id="6149" r:id="rId8"/>
    <p:sldId id="6151" r:id="rId9"/>
    <p:sldId id="6152" r:id="rId10"/>
    <p:sldId id="6153" r:id="rId11"/>
    <p:sldId id="6162" r:id="rId12"/>
    <p:sldId id="6155" r:id="rId13"/>
    <p:sldId id="6156" r:id="rId14"/>
    <p:sldId id="6157" r:id="rId15"/>
    <p:sldId id="6161" r:id="rId16"/>
    <p:sldId id="6158" r:id="rId17"/>
    <p:sldId id="6159" r:id="rId18"/>
    <p:sldId id="6154" r:id="rId19"/>
    <p:sldId id="61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E2BA84-1381-7643-8D08-F50E6EE421A5}" name="Gilly Gehri" initials="GG" userId="ITSp5gH2trTuz2vqYx8wwrWTu6CC0nVMOzBNUCnV3yo=" providerId="None"/>
  <p188:author id="{927719A9-E543-2513-68B4-E9F0C2BD3A1F}" name="Jeanmarie Perrone" initials="JP" userId="284c7f9e289fa097" providerId="Windows Live"/>
  <p188:author id="{B0D2FCB6-4156-56D2-1D70-CDE86F6D06FB}" name="Lowenstein, Margaret" initials="" userId="S::LowenstM@PennMedicine.upenn.edu::85cadecd-2652-483e-85f1-58f8d4daf03b" providerId="AD"/>
  <p188:author id="{CCF73ABA-ABF3-340F-933D-CE21DBDFE586}" name="MARGARET LOWENSTEIN" initials="ML" userId="RwQDYfJbk60T8comiQ0DjNeP0f4caUPW7ORnyLT2UOo=" providerId="None"/>
  <p188:author id="{B49CF5FB-BCAD-DF31-533D-36B8139BF0F4}" name="Barnes, Jasmine" initials="" userId="S::BarneJas@pennmedicine.upenn.edu::7f46190f-8878-4efe-bb31-ee58a40248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5B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9726"/>
  </p:normalViewPr>
  <p:slideViewPr>
    <p:cSldViewPr snapToGrid="0">
      <p:cViewPr varScale="1">
        <p:scale>
          <a:sx n="53" d="100"/>
          <a:sy n="53" d="100"/>
        </p:scale>
        <p:origin x="552" y="44"/>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6" d="100"/>
          <a:sy n="86" d="100"/>
        </p:scale>
        <p:origin x="3928"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50" baseline="0">
                <a:solidFill>
                  <a:schemeClr val="tx1"/>
                </a:solidFill>
                <a:latin typeface="+mn-lt"/>
                <a:ea typeface="+mn-ea"/>
                <a:cs typeface="+mn-cs"/>
              </a:defRPr>
            </a:pPr>
            <a:r>
              <a:rPr lang="en-US" sz="2800">
                <a:solidFill>
                  <a:schemeClr val="tx1"/>
                </a:solidFill>
              </a:rPr>
              <a:t>MOUD</a:t>
            </a:r>
          </a:p>
        </c:rich>
      </c:tx>
      <c:layout>
        <c:manualLayout>
          <c:xMode val="edge"/>
          <c:yMode val="edge"/>
          <c:x val="0.43968808106749269"/>
          <c:y val="4.1102912381586393E-2"/>
        </c:manualLayout>
      </c:layout>
      <c:overlay val="0"/>
      <c:spPr>
        <a:noFill/>
        <a:ln>
          <a:noFill/>
        </a:ln>
        <a:effectLst/>
      </c:spPr>
      <c:txPr>
        <a:bodyPr rot="0" spcFirstLastPara="1" vertOverflow="ellipsis" vert="horz" wrap="square" anchor="ctr" anchorCtr="1"/>
        <a:lstStyle/>
        <a:p>
          <a:pPr>
            <a:defRPr sz="2800" b="1" i="0" u="none" strike="noStrike" kern="1200" cap="all" spc="50" baseline="0">
              <a:solidFill>
                <a:schemeClr val="tx1"/>
              </a:solidFill>
              <a:latin typeface="+mn-lt"/>
              <a:ea typeface="+mn-ea"/>
              <a:cs typeface="+mn-cs"/>
            </a:defRPr>
          </a:pPr>
          <a:endParaRPr lang="en-US"/>
        </a:p>
      </c:txPr>
    </c:title>
    <c:autoTitleDeleted val="0"/>
    <c:plotArea>
      <c:layout>
        <c:manualLayout>
          <c:layoutTarget val="inner"/>
          <c:xMode val="edge"/>
          <c:yMode val="edge"/>
          <c:x val="0.2675576988969065"/>
          <c:y val="0.13299792095444402"/>
          <c:w val="0.4518949990027667"/>
          <c:h val="0.65996688364987888"/>
        </c:manualLayout>
      </c:layout>
      <c:doughnutChart>
        <c:varyColors val="1"/>
        <c:ser>
          <c:idx val="0"/>
          <c:order val="0"/>
          <c:spPr>
            <a:solidFill>
              <a:schemeClr val="accent1">
                <a:lumMod val="20000"/>
                <a:lumOff val="80000"/>
              </a:schemeClr>
            </a:solidFill>
          </c:spPr>
          <c:explosion val="1"/>
          <c:dPt>
            <c:idx val="0"/>
            <c:bubble3D val="0"/>
            <c:spPr>
              <a:solidFill>
                <a:schemeClr val="accent1">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2DA-5042-97C4-68752D59D3B6}"/>
              </c:ext>
            </c:extLst>
          </c:dPt>
          <c:dPt>
            <c:idx val="1"/>
            <c:bubble3D val="0"/>
            <c:spPr>
              <a:solidFill>
                <a:schemeClr val="accent1">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2DA-5042-97C4-68752D59D3B6}"/>
              </c:ext>
            </c:extLst>
          </c:dPt>
          <c:dPt>
            <c:idx val="2"/>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2DA-5042-97C4-68752D59D3B6}"/>
              </c:ext>
            </c:extLst>
          </c:dPt>
          <c:dPt>
            <c:idx val="3"/>
            <c:bubble3D val="0"/>
            <c:spPr>
              <a:solidFill>
                <a:schemeClr val="accent1">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2DA-5042-97C4-68752D59D3B6}"/>
              </c:ext>
            </c:extLst>
          </c:dPt>
          <c:dPt>
            <c:idx val="4"/>
            <c:bubble3D val="0"/>
            <c:spPr>
              <a:solidFill>
                <a:schemeClr val="accent1">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2DA-5042-97C4-68752D59D3B6}"/>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Sheet2!$A$1:$A$5</c:f>
              <c:strCache>
                <c:ptCount val="5"/>
                <c:pt idx="0">
                  <c:v>MOUD </c:v>
                </c:pt>
                <c:pt idx="1">
                  <c:v>Buprenorphine </c:v>
                </c:pt>
                <c:pt idx="2">
                  <c:v>Methadone </c:v>
                </c:pt>
                <c:pt idx="3">
                  <c:v>Naltrexone </c:v>
                </c:pt>
                <c:pt idx="4">
                  <c:v>No</c:v>
                </c:pt>
              </c:strCache>
            </c:strRef>
          </c:cat>
          <c:val>
            <c:numRef>
              <c:f>Sheet2!$B$1:$B$5</c:f>
              <c:numCache>
                <c:formatCode>0%</c:formatCode>
                <c:ptCount val="5"/>
                <c:pt idx="1">
                  <c:v>0.52</c:v>
                </c:pt>
                <c:pt idx="2">
                  <c:v>0.32</c:v>
                </c:pt>
                <c:pt idx="3">
                  <c:v>0.02</c:v>
                </c:pt>
                <c:pt idx="4">
                  <c:v>0.14000000000000001</c:v>
                </c:pt>
              </c:numCache>
            </c:numRef>
          </c:val>
          <c:extLst>
            <c:ext xmlns:c16="http://schemas.microsoft.com/office/drawing/2014/chart" uri="{C3380CC4-5D6E-409C-BE32-E72D297353CC}">
              <c16:uniqueId val="{0000000A-92DA-5042-97C4-68752D59D3B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delete val="1"/>
      </c:legendEntry>
      <c:layout>
        <c:manualLayout>
          <c:xMode val="edge"/>
          <c:yMode val="edge"/>
          <c:x val="0"/>
          <c:y val="0.86037722272057859"/>
          <c:w val="1"/>
          <c:h val="6.7208209629534013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solidFill>
                  <a:schemeClr val="tx1"/>
                </a:solidFill>
              </a:rPr>
              <a:t>Hispanic Ethnicity</a:t>
            </a:r>
            <a:r>
              <a:rPr lang="en-US" sz="1600" b="1" baseline="0">
                <a:solidFill>
                  <a:schemeClr val="tx1"/>
                </a:solidFill>
              </a:rPr>
              <a:t> </a:t>
            </a:r>
            <a:endParaRPr lang="en-US" sz="1600" b="1">
              <a:solidFill>
                <a:schemeClr val="tx1"/>
              </a:solidFill>
            </a:endParaRPr>
          </a:p>
        </c:rich>
      </c:tx>
      <c:layout>
        <c:manualLayout>
          <c:xMode val="edge"/>
          <c:yMode val="edge"/>
          <c:x val="0.34453751574411812"/>
          <c:y val="5.144061570771604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strCache>
            </c:strRef>
          </c:tx>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C433-AE47-B55B-023F40A3D876}"/>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C433-AE47-B55B-023F40A3D876}"/>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C433-AE47-B55B-023F40A3D876}"/>
              </c:ext>
            </c:extLst>
          </c:dPt>
          <c:dLbls>
            <c:dLbl>
              <c:idx val="0"/>
              <c:layout>
                <c:manualLayout>
                  <c:x val="-7.5155234873207383E-2"/>
                  <c:y val="0.1714658977486969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33-AE47-B55B-023F40A3D876}"/>
                </c:ext>
              </c:extLst>
            </c:dLbl>
            <c:dLbl>
              <c:idx val="1"/>
              <c:delete val="1"/>
              <c:extLst>
                <c:ext xmlns:c15="http://schemas.microsoft.com/office/drawing/2012/chart" uri="{CE6537A1-D6FC-4f65-9D91-7224C49458BB}">
                  <c15:layout>
                    <c:manualLayout>
                      <c:w val="0.13111209245232178"/>
                      <c:h val="0.14080292780303871"/>
                    </c:manualLayout>
                  </c15:layout>
                </c:ext>
                <c:ext xmlns:c16="http://schemas.microsoft.com/office/drawing/2014/chart" uri="{C3380CC4-5D6E-409C-BE32-E72D297353CC}">
                  <c16:uniqueId val="{00000003-C433-AE47-B55B-023F40A3D876}"/>
                </c:ext>
              </c:extLst>
            </c:dLbl>
            <c:dLbl>
              <c:idx val="2"/>
              <c:delete val="1"/>
              <c:extLst>
                <c:ext xmlns:c15="http://schemas.microsoft.com/office/drawing/2012/chart" uri="{CE6537A1-D6FC-4f65-9D91-7224C49458BB}"/>
                <c:ext xmlns:c16="http://schemas.microsoft.com/office/drawing/2014/chart" uri="{C3380CC4-5D6E-409C-BE32-E72D297353CC}">
                  <c16:uniqueId val="{00000005-C433-AE47-B55B-023F40A3D87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Hispanic/Latinx</c:v>
                </c:pt>
                <c:pt idx="1">
                  <c:v>Non-Hispanic</c:v>
                </c:pt>
                <c:pt idx="2">
                  <c:v>Unknown/Other</c:v>
                </c:pt>
              </c:strCache>
            </c:strRef>
          </c:cat>
          <c:val>
            <c:numRef>
              <c:f>Sheet1!$B$2:$B$4</c:f>
              <c:numCache>
                <c:formatCode>0%</c:formatCode>
                <c:ptCount val="3"/>
                <c:pt idx="0">
                  <c:v>0.13</c:v>
                </c:pt>
                <c:pt idx="1">
                  <c:v>0.83</c:v>
                </c:pt>
                <c:pt idx="2">
                  <c:v>0.04</c:v>
                </c:pt>
              </c:numCache>
            </c:numRef>
          </c:val>
          <c:extLst>
            <c:ext xmlns:c16="http://schemas.microsoft.com/office/drawing/2014/chart" uri="{C3380CC4-5D6E-409C-BE32-E72D297353CC}">
              <c16:uniqueId val="{00000006-C433-AE47-B55B-023F40A3D87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Race</a:t>
            </a:r>
          </a:p>
        </c:rich>
      </c:tx>
      <c:layout>
        <c:manualLayout>
          <c:xMode val="edge"/>
          <c:yMode val="edge"/>
          <c:x val="0.46684712192504302"/>
          <c:y val="6.996166564695906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Sheet3!$B$1</c:f>
              <c:strCache>
                <c:ptCount val="1"/>
              </c:strCache>
            </c:strRef>
          </c:tx>
          <c:spPr>
            <a:solidFill>
              <a:schemeClr val="accent5">
                <a:lumMod val="75000"/>
              </a:schemeClr>
            </a:solidFill>
          </c:spPr>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C736-764F-AFD8-DDFB97BAAF13}"/>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C736-764F-AFD8-DDFB97BAAF13}"/>
              </c:ext>
            </c:extLst>
          </c:dPt>
          <c:dPt>
            <c:idx val="2"/>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5-C736-764F-AFD8-DDFB97BAAF13}"/>
              </c:ext>
            </c:extLst>
          </c:dPt>
          <c:dLbls>
            <c:dLbl>
              <c:idx val="0"/>
              <c:layout>
                <c:manualLayout>
                  <c:x val="4.0051313810492793E-3"/>
                  <c:y val="1.367870618637995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36-764F-AFD8-DDFB97BAAF13}"/>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36-764F-AFD8-DDFB97BAAF13}"/>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36-764F-AFD8-DDFB97BAAF1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Sheet3!$A$2:$A$4</c:f>
              <c:strCache>
                <c:ptCount val="3"/>
                <c:pt idx="0">
                  <c:v>White </c:v>
                </c:pt>
                <c:pt idx="1">
                  <c:v>Black </c:v>
                </c:pt>
                <c:pt idx="2">
                  <c:v>Other/Unknown </c:v>
                </c:pt>
              </c:strCache>
            </c:strRef>
          </c:cat>
          <c:val>
            <c:numRef>
              <c:f>Sheet3!$B$2:$B$4</c:f>
              <c:numCache>
                <c:formatCode>0%</c:formatCode>
                <c:ptCount val="3"/>
                <c:pt idx="0">
                  <c:v>0.35</c:v>
                </c:pt>
                <c:pt idx="1">
                  <c:v>0.56000000000000005</c:v>
                </c:pt>
                <c:pt idx="2">
                  <c:v>0.09</c:v>
                </c:pt>
              </c:numCache>
            </c:numRef>
          </c:val>
          <c:extLst>
            <c:ext xmlns:c16="http://schemas.microsoft.com/office/drawing/2014/chart" uri="{C3380CC4-5D6E-409C-BE32-E72D297353CC}">
              <c16:uniqueId val="{00000006-C736-764F-AFD8-DDFB97BAAF1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Gender</a:t>
            </a:r>
          </a:p>
        </c:rich>
      </c:tx>
      <c:layout>
        <c:manualLayout>
          <c:xMode val="edge"/>
          <c:yMode val="edge"/>
          <c:x val="0.4616191552187921"/>
          <c:y val="2.557963587677403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3884582863248319"/>
          <c:y val="0.12234352286385697"/>
          <c:w val="0.40086051859541816"/>
          <c:h val="0.68097357728462526"/>
        </c:manualLayout>
      </c:layout>
      <c:doughnutChart>
        <c:varyColors val="1"/>
        <c:ser>
          <c:idx val="0"/>
          <c:order val="0"/>
          <c:spPr>
            <a:solidFill>
              <a:schemeClr val="tx2">
                <a:lumMod val="75000"/>
                <a:lumOff val="25000"/>
              </a:schemeClr>
            </a:solidFill>
          </c:spPr>
          <c:dPt>
            <c:idx val="0"/>
            <c:bubble3D val="0"/>
            <c:spPr>
              <a:solidFill>
                <a:schemeClr val="tx2">
                  <a:lumMod val="75000"/>
                  <a:lumOff val="25000"/>
                </a:schemeClr>
              </a:solidFill>
              <a:ln w="19050">
                <a:solidFill>
                  <a:schemeClr val="lt1"/>
                </a:solidFill>
              </a:ln>
              <a:effectLst/>
            </c:spPr>
            <c:extLst>
              <c:ext xmlns:c16="http://schemas.microsoft.com/office/drawing/2014/chart" uri="{C3380CC4-5D6E-409C-BE32-E72D297353CC}">
                <c16:uniqueId val="{00000001-668D-BD43-9BAD-BBD81961D16C}"/>
              </c:ext>
            </c:extLst>
          </c:dPt>
          <c:dPt>
            <c:idx val="1"/>
            <c:bubble3D val="0"/>
            <c:spPr>
              <a:solidFill>
                <a:schemeClr val="tx2">
                  <a:lumMod val="75000"/>
                  <a:lumOff val="25000"/>
                </a:schemeClr>
              </a:solidFill>
              <a:ln w="19050">
                <a:solidFill>
                  <a:schemeClr val="lt1"/>
                </a:solidFill>
              </a:ln>
              <a:effectLst/>
            </c:spPr>
            <c:extLst>
              <c:ext xmlns:c16="http://schemas.microsoft.com/office/drawing/2014/chart" uri="{C3380CC4-5D6E-409C-BE32-E72D297353CC}">
                <c16:uniqueId val="{00000003-668D-BD43-9BAD-BBD81961D16C}"/>
              </c:ext>
            </c:extLst>
          </c:dPt>
          <c:dPt>
            <c:idx val="2"/>
            <c:bubble3D val="0"/>
            <c:spPr>
              <a:solidFill>
                <a:schemeClr val="tx2">
                  <a:lumMod val="25000"/>
                  <a:lumOff val="75000"/>
                </a:schemeClr>
              </a:solidFill>
              <a:ln w="19050">
                <a:solidFill>
                  <a:schemeClr val="lt1"/>
                </a:solidFill>
              </a:ln>
              <a:effectLst/>
            </c:spPr>
            <c:extLst>
              <c:ext xmlns:c16="http://schemas.microsoft.com/office/drawing/2014/chart" uri="{C3380CC4-5D6E-409C-BE32-E72D297353CC}">
                <c16:uniqueId val="{00000005-668D-BD43-9BAD-BBD81961D16C}"/>
              </c:ext>
            </c:extLst>
          </c:dPt>
          <c:dLbls>
            <c:dLbl>
              <c:idx val="1"/>
              <c:layout>
                <c:manualLayout>
                  <c:x val="8.8888888888888781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8D-BD43-9BAD-BBD81961D16C}"/>
                </c:ext>
              </c:extLst>
            </c:dLbl>
            <c:dLbl>
              <c:idx val="2"/>
              <c:layout>
                <c:manualLayout>
                  <c:x val="-9.722222222222222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8D-BD43-9BAD-BBD81961D1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Sheet7!$A$1:$A$3</c:f>
              <c:strCache>
                <c:ptCount val="3"/>
                <c:pt idx="0">
                  <c:v>Gender</c:v>
                </c:pt>
                <c:pt idx="1">
                  <c:v>Male </c:v>
                </c:pt>
                <c:pt idx="2">
                  <c:v>Female</c:v>
                </c:pt>
              </c:strCache>
            </c:strRef>
          </c:cat>
          <c:val>
            <c:numRef>
              <c:f>Sheet7!$B$1:$B$3</c:f>
              <c:numCache>
                <c:formatCode>0%</c:formatCode>
                <c:ptCount val="3"/>
                <c:pt idx="1">
                  <c:v>0.56000000000000005</c:v>
                </c:pt>
                <c:pt idx="2">
                  <c:v>0.44</c:v>
                </c:pt>
              </c:numCache>
            </c:numRef>
          </c:val>
          <c:extLst>
            <c:ext xmlns:c16="http://schemas.microsoft.com/office/drawing/2014/chart" uri="{C3380CC4-5D6E-409C-BE32-E72D297353CC}">
              <c16:uniqueId val="{00000006-668D-BD43-9BAD-BBD81961D16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0"/>
        <c:delete val="1"/>
      </c:legendEntry>
      <c:layout>
        <c:manualLayout>
          <c:xMode val="edge"/>
          <c:yMode val="edge"/>
          <c:x val="0.32918336095821343"/>
          <c:y val="0.8893408962969418"/>
          <c:w val="0.36996185838673357"/>
          <c:h val="7.201440669878297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a:solidFill>
                  <a:schemeClr val="tx1"/>
                </a:solidFill>
              </a:rPr>
              <a:t>Insurance</a:t>
            </a:r>
            <a:r>
              <a:rPr lang="en-US" b="1" baseline="0">
                <a:solidFill>
                  <a:schemeClr val="tx1"/>
                </a:solidFill>
              </a:rPr>
              <a:t> Status </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Sheet5!$B$1</c:f>
              <c:strCache>
                <c:ptCount val="1"/>
              </c:strCache>
            </c:strRef>
          </c:tx>
          <c:spPr>
            <a:solidFill>
              <a:schemeClr val="accent1"/>
            </a:solidFill>
            <a:ln>
              <a:noFill/>
            </a:ln>
            <a:effectLst/>
          </c:spPr>
          <c:invertIfNegative val="0"/>
          <c:cat>
            <c:strRef>
              <c:f>Sheet5!$A$2:$A$5</c:f>
              <c:strCache>
                <c:ptCount val="4"/>
                <c:pt idx="0">
                  <c:v>Medicaid </c:v>
                </c:pt>
                <c:pt idx="1">
                  <c:v>Medicare </c:v>
                </c:pt>
                <c:pt idx="2">
                  <c:v>Private/Commercial</c:v>
                </c:pt>
                <c:pt idx="3">
                  <c:v>None/Unknown</c:v>
                </c:pt>
              </c:strCache>
            </c:strRef>
          </c:cat>
          <c:val>
            <c:numRef>
              <c:f>Sheet5!$B$2:$B$5</c:f>
              <c:numCache>
                <c:formatCode>0%</c:formatCode>
                <c:ptCount val="4"/>
                <c:pt idx="0">
                  <c:v>0.83</c:v>
                </c:pt>
                <c:pt idx="1">
                  <c:v>0.06</c:v>
                </c:pt>
                <c:pt idx="2">
                  <c:v>0.02</c:v>
                </c:pt>
                <c:pt idx="3">
                  <c:v>0.09</c:v>
                </c:pt>
              </c:numCache>
            </c:numRef>
          </c:val>
          <c:extLst>
            <c:ext xmlns:c16="http://schemas.microsoft.com/office/drawing/2014/chart" uri="{C3380CC4-5D6E-409C-BE32-E72D297353CC}">
              <c16:uniqueId val="{00000000-25E8-214D-A782-67EA29CD0791}"/>
            </c:ext>
          </c:extLst>
        </c:ser>
        <c:dLbls>
          <c:showLegendKey val="0"/>
          <c:showVal val="0"/>
          <c:showCatName val="0"/>
          <c:showSerName val="0"/>
          <c:showPercent val="0"/>
          <c:showBubbleSize val="0"/>
        </c:dLbls>
        <c:gapWidth val="219"/>
        <c:overlap val="-27"/>
        <c:axId val="501681872"/>
        <c:axId val="622454352"/>
      </c:barChart>
      <c:catAx>
        <c:axId val="50168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22454352"/>
        <c:crosses val="autoZero"/>
        <c:auto val="1"/>
        <c:lblAlgn val="ctr"/>
        <c:lblOffset val="100"/>
        <c:noMultiLvlLbl val="0"/>
      </c:catAx>
      <c:valAx>
        <c:axId val="622454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0168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b="1">
                <a:solidFill>
                  <a:schemeClr val="tx1"/>
                </a:solidFill>
              </a:rPr>
              <a:t>Housing Status </a:t>
            </a:r>
          </a:p>
        </c:rich>
      </c:tx>
      <c:layout>
        <c:manualLayout>
          <c:xMode val="edge"/>
          <c:yMode val="edge"/>
          <c:x val="0.3662728474211982"/>
          <c:y val="2.68134519680289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8222882800308424"/>
          <c:y val="0.18822926580552649"/>
          <c:w val="0.46209462815930369"/>
          <c:h val="0.62363655704571674"/>
        </c:manualLayout>
      </c:layout>
      <c:doughnutChart>
        <c:varyColors val="1"/>
        <c:ser>
          <c:idx val="0"/>
          <c:order val="0"/>
          <c:spPr>
            <a:solidFill>
              <a:schemeClr val="accent5">
                <a:lumMod val="50000"/>
              </a:schemeClr>
            </a:solidFill>
          </c:spPr>
          <c:explosion val="2"/>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4C1C-6F4A-9722-94EF134FEEF5}"/>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4C1C-6F4A-9722-94EF134FEEF5}"/>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4C1C-6F4A-9722-94EF134FEEF5}"/>
              </c:ext>
            </c:extLst>
          </c:dPt>
          <c:dPt>
            <c:idx val="3"/>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7-4C1C-6F4A-9722-94EF134FEEF5}"/>
              </c:ext>
            </c:extLst>
          </c:dPt>
          <c:dLbls>
            <c:dLbl>
              <c:idx val="1"/>
              <c:layout>
                <c:manualLayout>
                  <c:x val="7.0281124497991967E-2"/>
                  <c:y val="6.2305295950155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1C-6F4A-9722-94EF134FEEF5}"/>
                </c:ext>
              </c:extLst>
            </c:dLbl>
            <c:dLbl>
              <c:idx val="2"/>
              <c:layout>
                <c:manualLayout>
                  <c:x val="-7.2289156626506021E-2"/>
                  <c:y val="-6.23052959501557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1C-6F4A-9722-94EF134FEEF5}"/>
                </c:ext>
              </c:extLst>
            </c:dLbl>
            <c:dLbl>
              <c:idx val="3"/>
              <c:layout>
                <c:manualLayout>
                  <c:x val="-8.9015330954838962E-2"/>
                  <c:y val="-4.21282097866454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791836625721324"/>
                      <c:h val="5.4194635479659851E-2"/>
                    </c:manualLayout>
                  </c15:layout>
                </c:ext>
                <c:ext xmlns:c16="http://schemas.microsoft.com/office/drawing/2014/chart" uri="{C3380CC4-5D6E-409C-BE32-E72D297353CC}">
                  <c16:uniqueId val="{00000007-4C1C-6F4A-9722-94EF134FEEF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Sheet4!$A$1:$A$4</c:f>
              <c:strCache>
                <c:ptCount val="4"/>
                <c:pt idx="0">
                  <c:v>Housing Status </c:v>
                </c:pt>
                <c:pt idx="1">
                  <c:v>Permanently Housed </c:v>
                </c:pt>
                <c:pt idx="2">
                  <c:v>Unstably Housed </c:v>
                </c:pt>
                <c:pt idx="3">
                  <c:v>Unknown/Other</c:v>
                </c:pt>
              </c:strCache>
            </c:strRef>
          </c:cat>
          <c:val>
            <c:numRef>
              <c:f>Sheet4!$B$1:$B$4</c:f>
              <c:numCache>
                <c:formatCode>0%</c:formatCode>
                <c:ptCount val="4"/>
                <c:pt idx="1">
                  <c:v>0.57999999999999996</c:v>
                </c:pt>
                <c:pt idx="2">
                  <c:v>0.3</c:v>
                </c:pt>
                <c:pt idx="3">
                  <c:v>0.12</c:v>
                </c:pt>
              </c:numCache>
            </c:numRef>
          </c:val>
          <c:extLst>
            <c:ext xmlns:c16="http://schemas.microsoft.com/office/drawing/2014/chart" uri="{C3380CC4-5D6E-409C-BE32-E72D297353CC}">
              <c16:uniqueId val="{00000008-4C1C-6F4A-9722-94EF134FEEF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0"/>
        <c:delete val="1"/>
      </c:legendEntry>
      <c:layout>
        <c:manualLayout>
          <c:xMode val="edge"/>
          <c:yMode val="edge"/>
          <c:x val="6.6407361730386113E-5"/>
          <c:y val="0.87244805847867146"/>
          <c:w val="0.99993363979293037"/>
          <c:h val="0.1245828734025069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1_406C000E.xml><?xml version="1.0" encoding="utf-8"?>
<p188:cmLst xmlns:a="http://schemas.openxmlformats.org/drawingml/2006/main" xmlns:r="http://schemas.openxmlformats.org/officeDocument/2006/relationships" xmlns:p188="http://schemas.microsoft.com/office/powerpoint/2018/8/main">
  <p188:cm id="{3390CEA6-8283-444E-810C-F1FE89B2754E}" authorId="{CCF73ABA-ABF3-340F-933D-CE21DBDFE586}" created="2024-11-14T04:10:26.057">
    <pc:sldMkLst xmlns:pc="http://schemas.microsoft.com/office/powerpoint/2013/main/command">
      <pc:docMk/>
      <pc:sldMk cId="1080819726" sldId="337"/>
    </pc:sldMkLst>
    <p188:txBody>
      <a:bodyPr/>
      <a:lstStyle/>
      <a:p>
        <a:r>
          <a:rPr lang="en-US"/>
          <a:t>Would think about putting this first if it makes sense for your flow</a:t>
        </a:r>
      </a:p>
    </p188:txBody>
  </p188:cm>
</p188:cmLst>
</file>

<file path=ppt/comments/modernComment_1805_F9C739B5.xml><?xml version="1.0" encoding="utf-8"?>
<p188:cmLst xmlns:a="http://schemas.openxmlformats.org/drawingml/2006/main" xmlns:r="http://schemas.openxmlformats.org/officeDocument/2006/relationships" xmlns:p188="http://schemas.microsoft.com/office/powerpoint/2018/8/main">
  <p188:cm id="{596B133D-7D5D-1447-9210-CD32E3ABDECF}" authorId="{B0D2FCB6-4156-56D2-1D70-CDE86F6D06FB}" created="2024-11-12T02:54:43.036">
    <pc:sldMkLst xmlns:pc="http://schemas.microsoft.com/office/powerpoint/2013/main/command">
      <pc:docMk/>
      <pc:sldMk cId="4190583221" sldId="6149"/>
    </pc:sldMkLst>
    <p188:txBody>
      <a:bodyPr/>
      <a:lstStyle/>
      <a:p>
        <a:r>
          <a:rPr lang="en-US"/>
          <a:t>Would write out the whole title once before abbreviating</a:t>
        </a:r>
      </a:p>
    </p188:txBody>
  </p188:cm>
</p188:cmLst>
</file>

<file path=ppt/comments/modernComment_1806_CACCE43E.xml><?xml version="1.0" encoding="utf-8"?>
<p188:cmLst xmlns:a="http://schemas.openxmlformats.org/drawingml/2006/main" xmlns:r="http://schemas.openxmlformats.org/officeDocument/2006/relationships" xmlns:p188="http://schemas.microsoft.com/office/powerpoint/2018/8/main">
  <p188:cm id="{4B5FA02B-3AD6-8E4E-8086-747538657957}" authorId="{B0D2FCB6-4156-56D2-1D70-CDE86F6D06FB}" status="resolved" created="2024-11-12T03:05:12.275" complete="100000">
    <pc:sldMkLst xmlns:pc="http://schemas.microsoft.com/office/powerpoint/2013/main/command">
      <pc:docMk/>
      <pc:sldMk cId="3402425406" sldId="6150"/>
    </pc:sldMkLst>
    <p188:txBody>
      <a:bodyPr/>
      <a:lstStyle/>
      <a:p>
        <a:r>
          <a:rPr lang="en-US"/>
          <a:t>Would put this first to serve as background for why we did the project </a:t>
        </a:r>
      </a:p>
    </p188:txBody>
  </p188:cm>
</p188:cmLst>
</file>

<file path=ppt/comments/modernComment_180A_6D3B8DFD.xml><?xml version="1.0" encoding="utf-8"?>
<p188:cmLst xmlns:a="http://schemas.openxmlformats.org/drawingml/2006/main" xmlns:r="http://schemas.openxmlformats.org/officeDocument/2006/relationships" xmlns:p188="http://schemas.microsoft.com/office/powerpoint/2018/8/main">
  <p188:cm id="{3DA85B2E-A8B6-4744-AB82-9F8BD03E1F69}" authorId="{927719A9-E543-2513-68B4-E9F0C2BD3A1F}" created="2024-11-07T20:11:46.732">
    <pc:sldMkLst xmlns:pc="http://schemas.microsoft.com/office/powerpoint/2013/main/command">
      <pc:docMk/>
      <pc:sldMk cId="1832619517" sldId="6154"/>
    </pc:sldMkLst>
    <p188:replyLst>
      <p188:reply id="{98D452D8-6D1D-F448-B64B-9E703327DA0A}" authorId="{927719A9-E543-2513-68B4-E9F0C2BD3A1F}" created="2024-11-07T23:25:19.436">
        <p188:txBody>
          <a:bodyPr/>
          <a:lstStyle/>
          <a:p>
            <a:r>
              <a:rPr lang="en-US"/>
              <a:t>can you make the font bigger on the legends? this is better overall!</a:t>
            </a:r>
          </a:p>
        </p188:txBody>
      </p188:reply>
    </p188:replyLst>
    <p188:txBody>
      <a:bodyPr/>
      <a:lstStyle/>
      <a:p>
        <a:r>
          <a:rPr lang="en-US"/>
          <a:t>James had this in bigger circles/ pie charts; this is always too small to read in a room</a:t>
        </a:r>
      </a:p>
    </p188:txBody>
  </p188:cm>
  <p188:cm id="{1F9222A8-2EAD-3B49-8FA4-44C376955005}" authorId="{B0D2FCB6-4156-56D2-1D70-CDE86F6D06FB}" created="2024-11-12T02:56:09.442">
    <pc:sldMkLst xmlns:pc="http://schemas.microsoft.com/office/powerpoint/2013/main/command">
      <pc:docMk/>
      <pc:sldMk cId="1832619517" sldId="6154"/>
    </pc:sldMkLst>
    <p188:txBody>
      <a:bodyPr/>
      <a:lstStyle/>
      <a:p>
        <a:r>
          <a:rPr lang="en-US"/>
          <a:t>These are really patient characteriiscs not outcomes (as are housing and insurance status). 
For brevity and clarity, would recommend combining demographics, housing, insurance status into a single table on one slide </a:t>
        </a:r>
      </a:p>
    </p188:txBody>
  </p188:cm>
</p188:cmLst>
</file>

<file path=ppt/comments/modernComment_180B_6E8A5356.xml><?xml version="1.0" encoding="utf-8"?>
<p188:cmLst xmlns:a="http://schemas.openxmlformats.org/drawingml/2006/main" xmlns:r="http://schemas.openxmlformats.org/officeDocument/2006/relationships" xmlns:p188="http://schemas.microsoft.com/office/powerpoint/2018/8/main">
  <p188:cm id="{5D4B41D9-55B8-8C4C-9D3B-596A1253E814}" authorId="{927719A9-E543-2513-68B4-E9F0C2BD3A1F}" created="2024-11-07T20:11:58.590">
    <pc:sldMkLst xmlns:pc="http://schemas.microsoft.com/office/powerpoint/2013/main/command">
      <pc:docMk/>
      <pc:sldMk cId="1854559062" sldId="6155"/>
    </pc:sldMkLst>
    <p188:txBody>
      <a:bodyPr/>
      <a:lstStyle/>
      <a:p>
        <a:r>
          <a:rPr lang="en-US"/>
          <a:t>also pretty small</a:t>
        </a:r>
      </a:p>
    </p188:txBody>
  </p188:cm>
  <p188:cm id="{53B39678-8442-1E4B-995D-ECB411FD9046}" authorId="{B0D2FCB6-4156-56D2-1D70-CDE86F6D06FB}" created="2024-11-12T02:59:18.440">
    <pc:sldMkLst xmlns:pc="http://schemas.microsoft.com/office/powerpoint/2013/main/command">
      <pc:docMk/>
      <pc:sldMk cId="1854559062" sldId="6155"/>
    </pc:sldMkLst>
    <p188:txBody>
      <a:bodyPr/>
      <a:lstStyle/>
      <a:p>
        <a:r>
          <a:rPr lang="en-US"/>
          <a:t>MOUD starts is really the only outcomes you are showing (as opposed to patient characteristics) </a:t>
        </a:r>
      </a:p>
    </p188:txBody>
  </p188:cm>
</p188:cmLst>
</file>

<file path=ppt/comments/modernComment_180C_8CA20FDD.xml><?xml version="1.0" encoding="utf-8"?>
<p188:cmLst xmlns:a="http://schemas.openxmlformats.org/drawingml/2006/main" xmlns:r="http://schemas.openxmlformats.org/officeDocument/2006/relationships" xmlns:p188="http://schemas.microsoft.com/office/powerpoint/2018/8/main">
  <p188:cm id="{87CE354B-89DE-E740-8A8B-ED484ACFACF4}" authorId="{B0D2FCB6-4156-56D2-1D70-CDE86F6D06FB}" created="2024-11-12T02:59:37.492">
    <ac:txMkLst xmlns:ac="http://schemas.microsoft.com/office/drawing/2013/main/command">
      <pc:docMk xmlns:pc="http://schemas.microsoft.com/office/powerpoint/2013/main/command"/>
      <pc:sldMk xmlns:pc="http://schemas.microsoft.com/office/powerpoint/2013/main/command" cId="2359431133" sldId="6156"/>
      <ac:spMk id="21" creationId="{20AE4B38-2E42-2275-8C24-099DB71E76D7}"/>
      <ac:txMk cp="88" len="15">
        <ac:context len="104" hash="3204386928"/>
      </ac:txMk>
    </ac:txMkLst>
    <p188:pos x="3464134" y="1640049"/>
    <p188:txBody>
      <a:bodyPr/>
      <a:lstStyle/>
      <a:p>
        <a:r>
          <a:rPr lang="en-US"/>
          <a:t>You haven’t said what Careconnect is - would just say navigation services</a:t>
        </a:r>
      </a:p>
    </p188:txBody>
  </p188:cm>
  <p188:cm id="{325F506D-43F4-E242-9266-472321B3DB40}" authorId="{B0D2FCB6-4156-56D2-1D70-CDE86F6D06FB}" created="2024-11-12T03:01:10.508">
    <ac:deMkLst xmlns:ac="http://schemas.microsoft.com/office/drawing/2013/main/command">
      <pc:docMk xmlns:pc="http://schemas.microsoft.com/office/powerpoint/2013/main/command"/>
      <pc:sldMk xmlns:pc="http://schemas.microsoft.com/office/powerpoint/2013/main/command" cId="2359431133" sldId="6156"/>
      <ac:grpSpMk id="17" creationId="{44994E48-F8C3-D7E2-6BE4-722A1E6B0BE6}"/>
    </ac:deMkLst>
    <p188:txBody>
      <a:bodyPr/>
      <a:lstStyle/>
      <a:p>
        <a:r>
          <a:rPr lang="en-US"/>
          <a:t>Would include total retained at 30 days and then by MOUD</a:t>
        </a:r>
      </a:p>
    </p188:txBody>
  </p188:cm>
</p188:cmLst>
</file>

<file path=ppt/comments/modernComment_180D_228590D4.xml><?xml version="1.0" encoding="utf-8"?>
<p188:cmLst xmlns:a="http://schemas.openxmlformats.org/drawingml/2006/main" xmlns:r="http://schemas.openxmlformats.org/officeDocument/2006/relationships" xmlns:p188="http://schemas.microsoft.com/office/powerpoint/2018/8/main">
  <p188:cm id="{365C3EAC-86D8-FF47-8289-2C8C7929CEFA}" authorId="{B0D2FCB6-4156-56D2-1D70-CDE86F6D06FB}" status="resolved" created="2024-11-12T03:02:00.080" complete="100000">
    <ac:deMkLst xmlns:ac="http://schemas.microsoft.com/office/drawing/2013/main/command">
      <pc:docMk xmlns:pc="http://schemas.microsoft.com/office/powerpoint/2013/main/command"/>
      <pc:sldMk xmlns:pc="http://schemas.microsoft.com/office/powerpoint/2013/main/command" cId="579178708" sldId="6157"/>
      <ac:spMk id="3" creationId="{E36D0127-1E74-0FDB-64A2-9B23766619B0}"/>
    </ac:deMkLst>
    <p188:txBody>
      <a:bodyPr/>
      <a:lstStyle/>
      <a:p>
        <a:r>
          <a:rPr lang="en-US"/>
          <a:t>Would make it clear which are going on now (and start with those) and then add the future plans </a:t>
        </a:r>
      </a:p>
    </p188:txBody>
  </p188:cm>
</p188:cmLst>
</file>

<file path=ppt/comments/modernComment_180E_5789103F.xml><?xml version="1.0" encoding="utf-8"?>
<p188:cmLst xmlns:a="http://schemas.openxmlformats.org/drawingml/2006/main" xmlns:r="http://schemas.openxmlformats.org/officeDocument/2006/relationships" xmlns:p188="http://schemas.microsoft.com/office/powerpoint/2018/8/main">
  <p188:cm id="{CF593FAA-15E6-E84A-9DFD-E256D60E4C64}" authorId="{B49CF5FB-BCAD-DF31-533D-36B8139BF0F4}" status="resolved" created="2024-10-29T15:14:04.601" complete="100000">
    <ac:txMkLst xmlns:ac="http://schemas.microsoft.com/office/drawing/2013/main/command">
      <pc:docMk xmlns:pc="http://schemas.microsoft.com/office/powerpoint/2013/main/command"/>
      <pc:sldMk xmlns:pc="http://schemas.microsoft.com/office/powerpoint/2013/main/command" cId="2347159657" sldId="6141"/>
      <ac:spMk id="5" creationId="{43593C41-BCF1-D98A-8BE1-7DA747482E2E}"/>
      <ac:txMk cp="277" len="67">
        <ac:context len="347" hash="2453801638"/>
      </ac:txMk>
    </ac:txMkLst>
    <p188:pos x="9489636" y="4898887"/>
    <p188:replyLst>
      <p188:reply id="{29ACF8A5-0336-A04C-9364-D216E48074ED}" authorId="{927719A9-E543-2513-68B4-E9F0C2BD3A1F}" created="2024-11-07T20:13:03.345">
        <p188:txBody>
          <a:bodyPr/>
          <a:lstStyle/>
          <a:p>
            <a:r>
              <a:rPr lang="en-US"/>
              <a:t>maybe tell a story of an overdose patient started on methadone and remains in tx…</a:t>
            </a:r>
          </a:p>
        </p188:txBody>
      </p188:reply>
    </p188:replyLst>
    <p188:txBody>
      <a:bodyPr/>
      <a:lstStyle/>
      <a:p>
        <a:r>
          <a:rPr lang="en-US"/>
          <a:t>Add context here/maybe share some early outcomes for methadone patients on results slide…</a:t>
        </a:r>
      </a:p>
    </p188:txBody>
  </p188:cm>
</p188:cmLst>
</file>

<file path=ppt/comments/modernComment_1811_BCA709FA.xml><?xml version="1.0" encoding="utf-8"?>
<p188:cmLst xmlns:a="http://schemas.openxmlformats.org/drawingml/2006/main" xmlns:r="http://schemas.openxmlformats.org/officeDocument/2006/relationships" xmlns:p188="http://schemas.microsoft.com/office/powerpoint/2018/8/main">
  <p188:cm id="{C299CA93-23A4-514C-AB0E-726C04B3C202}" authorId="{927719A9-E543-2513-68B4-E9F0C2BD3A1F}" status="resolved" created="2024-11-07T23:27:56.877" complete="100000">
    <pc:sldMkLst xmlns:pc="http://schemas.microsoft.com/office/powerpoint/2013/main/command">
      <pc:docMk/>
      <pc:sldMk cId="3165063674" sldId="6161"/>
    </pc:sldMkLst>
    <p188:txBody>
      <a:bodyPr/>
      <a:lstStyle/>
      <a:p>
        <a:r>
          <a:rPr lang="en-US"/>
          <a:t>came in contact with CareConnect peer team …sounds odd…did you meet him in the ED, did he get referred, did he call WL?</a:t>
        </a:r>
      </a:p>
    </p188:txBody>
  </p188:cm>
  <p188:cm id="{09230E16-94B3-7942-B6D0-FA0B04A085D2}" authorId="{927719A9-E543-2513-68B4-E9F0C2BD3A1F}" status="resolved" created="2024-11-07T23:30:27.381" complete="100000">
    <ac:txMkLst xmlns:ac="http://schemas.microsoft.com/office/drawing/2013/main/command">
      <pc:docMk xmlns:pc="http://schemas.microsoft.com/office/powerpoint/2013/main/command"/>
      <pc:sldMk xmlns:pc="http://schemas.microsoft.com/office/powerpoint/2013/main/command" cId="3165063674" sldId="6161"/>
      <ac:spMk id="5" creationId="{F509DCEE-3D66-73DD-E6FC-4543D2AF9A11}"/>
      <ac:txMk cp="0" len="74">
        <ac:context len="733" hash="2674861383"/>
      </ac:txMk>
    </ac:txMkLst>
    <p188:pos x="10815918" y="678555"/>
    <p188:txBody>
      <a:bodyPr/>
      <a:lstStyle/>
      <a:p>
        <a:r>
          <a:rPr lang="en-US"/>
          <a:t>IDK if this is right but instead of “
36 year old man came in contact with CareConnect peer team after being admitted to the hospital for medical complications following an ED visit. 
Can we say:
36 y.o. male ED patient awaiting admission for complications of substance use. Care Connect peer engaged with the patient and partnered w SW and med team through his hospitalization to support….</a:t>
        </a:r>
      </a:p>
    </p188:txBody>
  </p188:cm>
  <p188:cm id="{46A8481F-C2EF-E94A-A78A-DFE50012BB36}" authorId="{B0D2FCB6-4156-56D2-1D70-CDE86F6D06FB}" status="resolved" created="2024-11-12T03:04:24.579" complete="100000">
    <pc:sldMkLst xmlns:pc="http://schemas.microsoft.com/office/powerpoint/2013/main/command">
      <pc:docMk/>
      <pc:sldMk cId="3165063674" sldId="6161"/>
    </pc:sldMkLst>
    <p188:txBody>
      <a:bodyPr/>
      <a:lstStyle/>
      <a:p>
        <a:r>
          <a:rPr lang="en-US"/>
          <a:t>Would just say peer team or S-PED peer team </a:t>
        </a:r>
      </a:p>
    </p188:txBody>
  </p188:cm>
</p188:cmLst>
</file>

<file path=ppt/comments/modernComment_254_5744B93F.xml><?xml version="1.0" encoding="utf-8"?>
<p188:cmLst xmlns:a="http://schemas.openxmlformats.org/drawingml/2006/main" xmlns:r="http://schemas.openxmlformats.org/officeDocument/2006/relationships" xmlns:p188="http://schemas.microsoft.com/office/powerpoint/2018/8/main">
  <p188:cm id="{CB663C3C-BE6C-AC42-AB5C-11D3A308D513}" authorId="{B0D2FCB6-4156-56D2-1D70-CDE86F6D06FB}" created="2024-11-12T03:07:29.753">
    <ac:txMkLst xmlns:ac="http://schemas.microsoft.com/office/drawing/2013/main/command">
      <pc:docMk xmlns:pc="http://schemas.microsoft.com/office/powerpoint/2013/main/command"/>
      <pc:sldMk xmlns:pc="http://schemas.microsoft.com/office/powerpoint/2013/main/command" cId="1464121663" sldId="596"/>
      <ac:spMk id="2" creationId="{AA55C881-B29A-E372-E1F5-18C8D662D5D0}"/>
      <ac:txMk cp="97" len="381">
        <ac:context len="521" hash="3029595463"/>
      </ac:txMk>
    </ac:txMkLst>
    <p188:pos x="9208424" y="2160338"/>
    <p188:txBody>
      <a:bodyPr/>
      <a:lstStyle/>
      <a:p>
        <a:r>
          <a:rPr lang="en-US"/>
          <a:t>Would just include the presenters here and all authors (names are fine or emails at the end)</a:t>
        </a:r>
      </a:p>
    </p188:txBody>
  </p188:cm>
</p188:cmLst>
</file>

<file path=ppt/comments/modernComment_255_73B182AA.xml><?xml version="1.0" encoding="utf-8"?>
<p188:cmLst xmlns:a="http://schemas.openxmlformats.org/drawingml/2006/main" xmlns:r="http://schemas.openxmlformats.org/officeDocument/2006/relationships" xmlns:p188="http://schemas.microsoft.com/office/powerpoint/2018/8/main">
  <p188:cm id="{E8AB7E64-93F6-CF40-B97A-A2E0AABAD891}" authorId="{927719A9-E543-2513-68B4-E9F0C2BD3A1F}" status="resolved" created="2024-11-07T20:05:54.501" complete="100000">
    <ac:deMkLst xmlns:ac="http://schemas.microsoft.com/office/drawing/2013/main/command">
      <pc:docMk xmlns:pc="http://schemas.microsoft.com/office/powerpoint/2013/main/command"/>
      <pc:sldMk xmlns:pc="http://schemas.microsoft.com/office/powerpoint/2013/main/command" cId="1941013162" sldId="597"/>
      <ac:picMk id="13" creationId="{BF77EA2B-745B-3759-D3D8-4FECB5C421DB}"/>
    </ac:deMkLst>
    <p188:txBody>
      <a:bodyPr/>
      <a:lstStyle/>
      <a:p>
        <a:r>
          <a:rPr lang="en-US"/>
          <a:t>maybe a top caption for the figure?</a:t>
        </a:r>
      </a:p>
    </p188:txBody>
  </p188:cm>
  <p188:cm id="{9D065E81-559B-244C-9CE4-6408B07A9BB4}" authorId="{B0D2FCB6-4156-56D2-1D70-CDE86F6D06FB}" created="2024-11-12T03:05:43.660">
    <ac:deMkLst xmlns:ac="http://schemas.microsoft.com/office/drawing/2013/main/command">
      <pc:docMk xmlns:pc="http://schemas.microsoft.com/office/powerpoint/2013/main/command"/>
      <pc:sldMk xmlns:pc="http://schemas.microsoft.com/office/powerpoint/2013/main/command" cId="1941013162" sldId="597"/>
      <ac:spMk id="11" creationId="{63E91999-8987-0F70-9BC5-5B02281F5B4F}"/>
    </ac:deMkLst>
    <p188:txBody>
      <a:bodyPr/>
      <a:lstStyle/>
      <a:p>
        <a:r>
          <a:rPr lang="en-US"/>
          <a:t>Might try to use less text
Also can you reference the national data when you’re speaking to show how this is relevant everywhere</a:t>
        </a:r>
      </a:p>
    </p188:txBody>
  </p188:cm>
</p188:cmLst>
</file>

<file path=ppt/comments/modernComment_CD2_98CDDC60.xml><?xml version="1.0" encoding="utf-8"?>
<p188:cmLst xmlns:a="http://schemas.openxmlformats.org/drawingml/2006/main" xmlns:r="http://schemas.openxmlformats.org/officeDocument/2006/relationships" xmlns:p188="http://schemas.microsoft.com/office/powerpoint/2018/8/main">
  <p188:cm id="{9B35D6C3-6031-DF4C-80D0-544C05CF7551}" authorId="{B0D2FCB6-4156-56D2-1D70-CDE86F6D06FB}" status="resolved" created="2024-11-12T02:51:29.838" complete="100000">
    <ac:deMkLst xmlns:ac="http://schemas.microsoft.com/office/drawing/2013/main/command">
      <pc:docMk xmlns:pc="http://schemas.microsoft.com/office/powerpoint/2013/main/command"/>
      <pc:sldMk xmlns:pc="http://schemas.microsoft.com/office/powerpoint/2013/main/command" cId="2563628128" sldId="3282"/>
      <ac:spMk id="2" creationId="{3A64A4D2-A3A2-E0F4-3F3E-E640BA8AA927}"/>
    </ac:deMkLst>
    <p188:txBody>
      <a:bodyPr/>
      <a:lstStyle/>
      <a:p>
        <a:r>
          <a:rPr lang="en-US"/>
          <a:t>These are really broad and not specific to the talk topic …. 
I edited to make them a little more focused on the topic 
Also small point but would just call these objectives as opposed to learning objectives since it’s more presenting results
</a:t>
        </a:r>
      </a:p>
    </p188:txBody>
  </p188:cm>
</p188:cmLst>
</file>

<file path=ppt/comments/modernComment_CD4_29746B29.xml><?xml version="1.0" encoding="utf-8"?>
<p188:cmLst xmlns:a="http://schemas.openxmlformats.org/drawingml/2006/main" xmlns:r="http://schemas.openxmlformats.org/officeDocument/2006/relationships" xmlns:p188="http://schemas.microsoft.com/office/powerpoint/2018/8/main">
  <p188:cm id="{6C951933-43F2-8142-B0F2-652D0826E2D7}" authorId="{927719A9-E543-2513-68B4-E9F0C2BD3A1F}" created="2024-11-07T20:04:42.666">
    <pc:sldMkLst xmlns:pc="http://schemas.microsoft.com/office/powerpoint/2013/main/command">
      <pc:docMk/>
      <pc:sldMk cId="695495465" sldId="3284"/>
    </pc:sldMkLst>
    <p188:txBody>
      <a:bodyPr/>
      <a:lstStyle/>
      <a:p>
        <a:r>
          <a:rPr lang="en-US"/>
          <a:t>Wasnt there grant funding for this?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99D49-6BCD-45C8-B90C-CD58AC6A4E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6AFEA3-B33D-4331-9B56-76ACFDF19BAF}">
      <dgm:prSet/>
      <dgm:spPr/>
      <dgm:t>
        <a:bodyPr/>
        <a:lstStyle/>
        <a:p>
          <a:pPr>
            <a:lnSpc>
              <a:spcPct val="100000"/>
            </a:lnSpc>
          </a:pPr>
          <a:r>
            <a:rPr lang="en-US" b="0" dirty="0"/>
            <a:t>Highlight strategies to integrate peers in acute care settings </a:t>
          </a:r>
        </a:p>
      </dgm:t>
    </dgm:pt>
    <dgm:pt modelId="{CA73899F-0FD1-449C-8036-69A1AE7C6A31}" type="parTrans" cxnId="{971EC708-844A-4D33-94AA-182D89F618E4}">
      <dgm:prSet/>
      <dgm:spPr/>
      <dgm:t>
        <a:bodyPr/>
        <a:lstStyle/>
        <a:p>
          <a:endParaRPr lang="en-US"/>
        </a:p>
      </dgm:t>
    </dgm:pt>
    <dgm:pt modelId="{4B718431-FC71-47EF-B51F-4F74D32A510F}" type="sibTrans" cxnId="{971EC708-844A-4D33-94AA-182D89F618E4}">
      <dgm:prSet phldrT="1" phldr="0"/>
      <dgm:spPr/>
      <dgm:t>
        <a:bodyPr/>
        <a:lstStyle/>
        <a:p>
          <a:endParaRPr lang="en-US"/>
        </a:p>
      </dgm:t>
    </dgm:pt>
    <dgm:pt modelId="{CE8C3A64-42EE-4719-BCF3-A52D93D1CD56}">
      <dgm:prSet/>
      <dgm:spPr/>
      <dgm:t>
        <a:bodyPr/>
        <a:lstStyle/>
        <a:p>
          <a:pPr>
            <a:lnSpc>
              <a:spcPct val="100000"/>
            </a:lnSpc>
          </a:pPr>
          <a:r>
            <a:rPr lang="en-US" b="0" dirty="0"/>
            <a:t>Describe implementation of peer recovery specialist support for warm handoffs to methadone and buprenorphine in an urban ED</a:t>
          </a:r>
        </a:p>
      </dgm:t>
    </dgm:pt>
    <dgm:pt modelId="{8B4715E4-3DA5-4C77-BDCF-DC4263B8F924}" type="sibTrans" cxnId="{A4CC07B2-DC41-4CDE-8162-9300829F3AE3}">
      <dgm:prSet phldrT="2" phldr="0"/>
      <dgm:spPr/>
      <dgm:t>
        <a:bodyPr/>
        <a:lstStyle/>
        <a:p>
          <a:endParaRPr lang="en-US"/>
        </a:p>
      </dgm:t>
    </dgm:pt>
    <dgm:pt modelId="{D990589B-5AB2-486E-9711-7A51D21B7C4D}" type="parTrans" cxnId="{A4CC07B2-DC41-4CDE-8162-9300829F3AE3}">
      <dgm:prSet/>
      <dgm:spPr/>
      <dgm:t>
        <a:bodyPr/>
        <a:lstStyle/>
        <a:p>
          <a:endParaRPr lang="en-US"/>
        </a:p>
      </dgm:t>
    </dgm:pt>
    <dgm:pt modelId="{8764FAC9-7648-438A-AD90-3944C849B145}" type="pres">
      <dgm:prSet presAssocID="{CB699D49-6BCD-45C8-B90C-CD58AC6A4E7E}" presName="root" presStyleCnt="0">
        <dgm:presLayoutVars>
          <dgm:dir/>
          <dgm:resizeHandles val="exact"/>
        </dgm:presLayoutVars>
      </dgm:prSet>
      <dgm:spPr/>
    </dgm:pt>
    <dgm:pt modelId="{8C191263-40DA-4CFB-86FC-EB132B5F9C78}" type="pres">
      <dgm:prSet presAssocID="{CE8C3A64-42EE-4719-BCF3-A52D93D1CD56}" presName="compNode" presStyleCnt="0"/>
      <dgm:spPr/>
    </dgm:pt>
    <dgm:pt modelId="{49A3962A-6A00-4DFA-9415-A06307F4CFA6}" type="pres">
      <dgm:prSet presAssocID="{CE8C3A64-42EE-4719-BCF3-A52D93D1CD56}" presName="bgRect" presStyleLbl="bgShp" presStyleIdx="0" presStyleCnt="2"/>
      <dgm:spPr/>
    </dgm:pt>
    <dgm:pt modelId="{43CCBD30-7504-4F30-988B-702D56DC69D1}" type="pres">
      <dgm:prSet presAssocID="{CE8C3A64-42EE-4719-BCF3-A52D93D1CD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AEB231E-E0D5-4743-A5D5-8A79BFF0A827}" type="pres">
      <dgm:prSet presAssocID="{CE8C3A64-42EE-4719-BCF3-A52D93D1CD56}" presName="spaceRect" presStyleCnt="0"/>
      <dgm:spPr/>
    </dgm:pt>
    <dgm:pt modelId="{C587A3F7-4C26-44DE-85F0-8D487EE30F96}" type="pres">
      <dgm:prSet presAssocID="{CE8C3A64-42EE-4719-BCF3-A52D93D1CD56}" presName="parTx" presStyleLbl="revTx" presStyleIdx="0" presStyleCnt="2">
        <dgm:presLayoutVars>
          <dgm:chMax val="0"/>
          <dgm:chPref val="0"/>
        </dgm:presLayoutVars>
      </dgm:prSet>
      <dgm:spPr/>
    </dgm:pt>
    <dgm:pt modelId="{88E5C6D1-31F3-734C-A3D9-56A8F5FBA1FF}" type="pres">
      <dgm:prSet presAssocID="{8B4715E4-3DA5-4C77-BDCF-DC4263B8F924}" presName="sibTrans" presStyleCnt="0"/>
      <dgm:spPr/>
    </dgm:pt>
    <dgm:pt modelId="{8DDD1B18-3696-4736-8BEA-1A89A30DC624}" type="pres">
      <dgm:prSet presAssocID="{FE6AFEA3-B33D-4331-9B56-76ACFDF19BAF}" presName="compNode" presStyleCnt="0"/>
      <dgm:spPr/>
    </dgm:pt>
    <dgm:pt modelId="{3BE6AB86-2FDD-481C-9949-D5BC4AD96679}" type="pres">
      <dgm:prSet presAssocID="{FE6AFEA3-B33D-4331-9B56-76ACFDF19BAF}" presName="bgRect" presStyleLbl="bgShp" presStyleIdx="1" presStyleCnt="2" custLinFactNeighborY="854"/>
      <dgm:spPr/>
    </dgm:pt>
    <dgm:pt modelId="{6FE5289F-AF87-4849-8417-58A7B54C2D6D}" type="pres">
      <dgm:prSet presAssocID="{FE6AFEA3-B33D-4331-9B56-76ACFDF19B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3A4915D-0EE8-487E-B352-065B316D5C1E}" type="pres">
      <dgm:prSet presAssocID="{FE6AFEA3-B33D-4331-9B56-76ACFDF19BAF}" presName="spaceRect" presStyleCnt="0"/>
      <dgm:spPr/>
    </dgm:pt>
    <dgm:pt modelId="{5CDB7F2F-BE10-496A-9452-24274ACF9B2B}" type="pres">
      <dgm:prSet presAssocID="{FE6AFEA3-B33D-4331-9B56-76ACFDF19BAF}" presName="parTx" presStyleLbl="revTx" presStyleIdx="1" presStyleCnt="2">
        <dgm:presLayoutVars>
          <dgm:chMax val="0"/>
          <dgm:chPref val="0"/>
        </dgm:presLayoutVars>
      </dgm:prSet>
      <dgm:spPr/>
    </dgm:pt>
  </dgm:ptLst>
  <dgm:cxnLst>
    <dgm:cxn modelId="{971EC708-844A-4D33-94AA-182D89F618E4}" srcId="{CB699D49-6BCD-45C8-B90C-CD58AC6A4E7E}" destId="{FE6AFEA3-B33D-4331-9B56-76ACFDF19BAF}" srcOrd="1" destOrd="0" parTransId="{CA73899F-0FD1-449C-8036-69A1AE7C6A31}" sibTransId="{4B718431-FC71-47EF-B51F-4F74D32A510F}"/>
    <dgm:cxn modelId="{E2A9B03C-3ED0-AE47-9E17-A42C0086EA2A}" type="presOf" srcId="{FE6AFEA3-B33D-4331-9B56-76ACFDF19BAF}" destId="{5CDB7F2F-BE10-496A-9452-24274ACF9B2B}" srcOrd="0" destOrd="0" presId="urn:microsoft.com/office/officeart/2018/2/layout/IconVerticalSolidList"/>
    <dgm:cxn modelId="{8B67E54B-88A3-D146-83A6-2E51C7483C90}" type="presOf" srcId="{CE8C3A64-42EE-4719-BCF3-A52D93D1CD56}" destId="{C587A3F7-4C26-44DE-85F0-8D487EE30F96}" srcOrd="0" destOrd="0" presId="urn:microsoft.com/office/officeart/2018/2/layout/IconVerticalSolidList"/>
    <dgm:cxn modelId="{3B25BD7A-30EA-426B-A8E9-86E763348A68}" type="presOf" srcId="{CB699D49-6BCD-45C8-B90C-CD58AC6A4E7E}" destId="{8764FAC9-7648-438A-AD90-3944C849B145}" srcOrd="0" destOrd="0" presId="urn:microsoft.com/office/officeart/2018/2/layout/IconVerticalSolidList"/>
    <dgm:cxn modelId="{A4CC07B2-DC41-4CDE-8162-9300829F3AE3}" srcId="{CB699D49-6BCD-45C8-B90C-CD58AC6A4E7E}" destId="{CE8C3A64-42EE-4719-BCF3-A52D93D1CD56}" srcOrd="0" destOrd="0" parTransId="{D990589B-5AB2-486E-9711-7A51D21B7C4D}" sibTransId="{8B4715E4-3DA5-4C77-BDCF-DC4263B8F924}"/>
    <dgm:cxn modelId="{D9325B01-EAEF-E140-A1EA-1A487DF59607}" type="presParOf" srcId="{8764FAC9-7648-438A-AD90-3944C849B145}" destId="{8C191263-40DA-4CFB-86FC-EB132B5F9C78}" srcOrd="0" destOrd="0" presId="urn:microsoft.com/office/officeart/2018/2/layout/IconVerticalSolidList"/>
    <dgm:cxn modelId="{9FBBE47A-D5D2-6C4F-887C-F008CB080A80}" type="presParOf" srcId="{8C191263-40DA-4CFB-86FC-EB132B5F9C78}" destId="{49A3962A-6A00-4DFA-9415-A06307F4CFA6}" srcOrd="0" destOrd="0" presId="urn:microsoft.com/office/officeart/2018/2/layout/IconVerticalSolidList"/>
    <dgm:cxn modelId="{CFDC1AF0-6EF3-C14E-82A3-8153FB03AE9B}" type="presParOf" srcId="{8C191263-40DA-4CFB-86FC-EB132B5F9C78}" destId="{43CCBD30-7504-4F30-988B-702D56DC69D1}" srcOrd="1" destOrd="0" presId="urn:microsoft.com/office/officeart/2018/2/layout/IconVerticalSolidList"/>
    <dgm:cxn modelId="{EB0BC7D0-04F1-8F45-AE34-BD16CD70512B}" type="presParOf" srcId="{8C191263-40DA-4CFB-86FC-EB132B5F9C78}" destId="{CAEB231E-E0D5-4743-A5D5-8A79BFF0A827}" srcOrd="2" destOrd="0" presId="urn:microsoft.com/office/officeart/2018/2/layout/IconVerticalSolidList"/>
    <dgm:cxn modelId="{BABB9C8B-EE26-894F-A425-0573F889B4BD}" type="presParOf" srcId="{8C191263-40DA-4CFB-86FC-EB132B5F9C78}" destId="{C587A3F7-4C26-44DE-85F0-8D487EE30F96}" srcOrd="3" destOrd="0" presId="urn:microsoft.com/office/officeart/2018/2/layout/IconVerticalSolidList"/>
    <dgm:cxn modelId="{B7868BF3-1F41-7B47-8D7C-E2652103A79C}" type="presParOf" srcId="{8764FAC9-7648-438A-AD90-3944C849B145}" destId="{88E5C6D1-31F3-734C-A3D9-56A8F5FBA1FF}" srcOrd="1" destOrd="0" presId="urn:microsoft.com/office/officeart/2018/2/layout/IconVerticalSolidList"/>
    <dgm:cxn modelId="{E51B344D-3978-7F44-8C81-34476E5D7692}" type="presParOf" srcId="{8764FAC9-7648-438A-AD90-3944C849B145}" destId="{8DDD1B18-3696-4736-8BEA-1A89A30DC624}" srcOrd="2" destOrd="0" presId="urn:microsoft.com/office/officeart/2018/2/layout/IconVerticalSolidList"/>
    <dgm:cxn modelId="{B0529B13-5B2F-5E4B-BAFF-911A4E8639AC}" type="presParOf" srcId="{8DDD1B18-3696-4736-8BEA-1A89A30DC624}" destId="{3BE6AB86-2FDD-481C-9949-D5BC4AD96679}" srcOrd="0" destOrd="0" presId="urn:microsoft.com/office/officeart/2018/2/layout/IconVerticalSolidList"/>
    <dgm:cxn modelId="{6BE26193-14D9-1B4D-8F62-6592C744B5A1}" type="presParOf" srcId="{8DDD1B18-3696-4736-8BEA-1A89A30DC624}" destId="{6FE5289F-AF87-4849-8417-58A7B54C2D6D}" srcOrd="1" destOrd="0" presId="urn:microsoft.com/office/officeart/2018/2/layout/IconVerticalSolidList"/>
    <dgm:cxn modelId="{B5F2E769-C91F-1C42-BECD-A561A201FF0B}" type="presParOf" srcId="{8DDD1B18-3696-4736-8BEA-1A89A30DC624}" destId="{93A4915D-0EE8-487E-B352-065B316D5C1E}" srcOrd="2" destOrd="0" presId="urn:microsoft.com/office/officeart/2018/2/layout/IconVerticalSolidList"/>
    <dgm:cxn modelId="{ABCE9171-BAFF-5842-AA4E-1265449F49F9}" type="presParOf" srcId="{8DDD1B18-3696-4736-8BEA-1A89A30DC624}" destId="{5CDB7F2F-BE10-496A-9452-24274ACF9B2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35582-63DD-6C42-9642-A0AA9669218E}" type="doc">
      <dgm:prSet loTypeId="urn:microsoft.com/office/officeart/2005/8/layout/process1" loCatId="" qsTypeId="urn:microsoft.com/office/officeart/2005/8/quickstyle/simple1" qsCatId="simple" csTypeId="urn:microsoft.com/office/officeart/2005/8/colors/accent1_2" csCatId="accent1" phldr="1"/>
      <dgm:spPr/>
    </dgm:pt>
    <dgm:pt modelId="{3C3443AA-AC5B-8C42-811E-B37EC7AC4156}">
      <dgm:prSet phldrT="[Text]" custT="1"/>
      <dgm:spPr>
        <a:solidFill>
          <a:srgbClr val="002060"/>
        </a:solidFill>
      </dgm:spPr>
      <dgm:t>
        <a:bodyPr/>
        <a:lstStyle/>
        <a:p>
          <a:r>
            <a:rPr lang="en-US" sz="1800" dirty="0"/>
            <a:t>ED provider initiates buprenorphine and writes prescription for a 7-day supply</a:t>
          </a:r>
        </a:p>
      </dgm:t>
    </dgm:pt>
    <dgm:pt modelId="{B92DE353-D36B-D746-A726-001A2353BF8F}" type="parTrans" cxnId="{D4D4DF5C-3E27-7D46-80EB-F1F72AB39036}">
      <dgm:prSet/>
      <dgm:spPr/>
      <dgm:t>
        <a:bodyPr/>
        <a:lstStyle/>
        <a:p>
          <a:endParaRPr lang="en-US"/>
        </a:p>
      </dgm:t>
    </dgm:pt>
    <dgm:pt modelId="{2A826F98-2CFD-5346-A4D7-2A614DB15BF7}" type="sibTrans" cxnId="{D4D4DF5C-3E27-7D46-80EB-F1F72AB39036}">
      <dgm:prSet/>
      <dgm:spPr>
        <a:solidFill>
          <a:schemeClr val="accent1">
            <a:lumMod val="60000"/>
            <a:lumOff val="40000"/>
          </a:schemeClr>
        </a:solidFill>
        <a:ln>
          <a:noFill/>
        </a:ln>
      </dgm:spPr>
      <dgm:t>
        <a:bodyPr/>
        <a:lstStyle/>
        <a:p>
          <a:endParaRPr lang="en-US">
            <a:solidFill>
              <a:schemeClr val="bg2">
                <a:lumMod val="25000"/>
              </a:schemeClr>
            </a:solidFill>
          </a:endParaRPr>
        </a:p>
      </dgm:t>
    </dgm:pt>
    <dgm:pt modelId="{5DE4D0AE-6C89-2A4D-A0ED-E810F1085A1C}">
      <dgm:prSet phldrT="[Text]" custT="1"/>
      <dgm:spPr>
        <a:solidFill>
          <a:srgbClr val="002060"/>
        </a:solidFill>
      </dgm:spPr>
      <dgm:t>
        <a:bodyPr/>
        <a:lstStyle/>
        <a:p>
          <a:r>
            <a:rPr lang="en-US" sz="1800" dirty="0"/>
            <a:t>On discharge, the patient is linked to the CareConnect Warmline</a:t>
          </a:r>
        </a:p>
      </dgm:t>
    </dgm:pt>
    <dgm:pt modelId="{F44C5141-D282-6F4E-AE1B-230470FCACE3}" type="parTrans" cxnId="{D589F7A4-55EB-2A47-926C-019833F0C94E}">
      <dgm:prSet/>
      <dgm:spPr/>
      <dgm:t>
        <a:bodyPr/>
        <a:lstStyle/>
        <a:p>
          <a:endParaRPr lang="en-US"/>
        </a:p>
      </dgm:t>
    </dgm:pt>
    <dgm:pt modelId="{DB3DA466-0803-6444-9FF6-C1ABE17271A4}" type="sibTrans" cxnId="{D589F7A4-55EB-2A47-926C-019833F0C94E}">
      <dgm:prSet/>
      <dgm:spPr/>
      <dgm:t>
        <a:bodyPr/>
        <a:lstStyle/>
        <a:p>
          <a:endParaRPr lang="en-US"/>
        </a:p>
      </dgm:t>
    </dgm:pt>
    <dgm:pt modelId="{0E8DEBAA-6A03-4145-A0FA-0D9A62BEBDE4}" type="pres">
      <dgm:prSet presAssocID="{F0635582-63DD-6C42-9642-A0AA9669218E}" presName="Name0" presStyleCnt="0">
        <dgm:presLayoutVars>
          <dgm:dir/>
          <dgm:resizeHandles val="exact"/>
        </dgm:presLayoutVars>
      </dgm:prSet>
      <dgm:spPr/>
    </dgm:pt>
    <dgm:pt modelId="{52459713-4DFE-C242-912D-CC6DD19D87D6}" type="pres">
      <dgm:prSet presAssocID="{3C3443AA-AC5B-8C42-811E-B37EC7AC4156}" presName="node" presStyleLbl="node1" presStyleIdx="0" presStyleCnt="2" custScaleX="107671" custScaleY="106359" custLinFactNeighborX="-4504" custLinFactNeighborY="-7328">
        <dgm:presLayoutVars>
          <dgm:bulletEnabled val="1"/>
        </dgm:presLayoutVars>
      </dgm:prSet>
      <dgm:spPr/>
    </dgm:pt>
    <dgm:pt modelId="{AAD1BD3C-54A0-204D-A5D0-26D11DECE770}" type="pres">
      <dgm:prSet presAssocID="{2A826F98-2CFD-5346-A4D7-2A614DB15BF7}" presName="sibTrans" presStyleLbl="sibTrans2D1" presStyleIdx="0" presStyleCnt="1" custScaleX="164583"/>
      <dgm:spPr/>
    </dgm:pt>
    <dgm:pt modelId="{D007CF35-57D3-4546-BF57-A9F7190F743E}" type="pres">
      <dgm:prSet presAssocID="{2A826F98-2CFD-5346-A4D7-2A614DB15BF7}" presName="connectorText" presStyleLbl="sibTrans2D1" presStyleIdx="0" presStyleCnt="1"/>
      <dgm:spPr/>
    </dgm:pt>
    <dgm:pt modelId="{0102FC08-C84E-A646-9D38-1FA7AEEAD0EB}" type="pres">
      <dgm:prSet presAssocID="{5DE4D0AE-6C89-2A4D-A0ED-E810F1085A1C}" presName="node" presStyleLbl="node1" presStyleIdx="1" presStyleCnt="2" custLinFactNeighborX="2016" custLinFactNeighborY="-7328">
        <dgm:presLayoutVars>
          <dgm:bulletEnabled val="1"/>
        </dgm:presLayoutVars>
      </dgm:prSet>
      <dgm:spPr/>
    </dgm:pt>
  </dgm:ptLst>
  <dgm:cxnLst>
    <dgm:cxn modelId="{62DE1304-1597-B844-9115-F639ED495358}" type="presOf" srcId="{2A826F98-2CFD-5346-A4D7-2A614DB15BF7}" destId="{AAD1BD3C-54A0-204D-A5D0-26D11DECE770}" srcOrd="0" destOrd="0" presId="urn:microsoft.com/office/officeart/2005/8/layout/process1"/>
    <dgm:cxn modelId="{70E44E13-6032-EB4F-B3B7-BD1D1F87F16E}" type="presOf" srcId="{5DE4D0AE-6C89-2A4D-A0ED-E810F1085A1C}" destId="{0102FC08-C84E-A646-9D38-1FA7AEEAD0EB}" srcOrd="0" destOrd="0" presId="urn:microsoft.com/office/officeart/2005/8/layout/process1"/>
    <dgm:cxn modelId="{005CAF24-5A7F-9F4D-A57E-555646F8AAFF}" type="presOf" srcId="{F0635582-63DD-6C42-9642-A0AA9669218E}" destId="{0E8DEBAA-6A03-4145-A0FA-0D9A62BEBDE4}" srcOrd="0" destOrd="0" presId="urn:microsoft.com/office/officeart/2005/8/layout/process1"/>
    <dgm:cxn modelId="{D4D4DF5C-3E27-7D46-80EB-F1F72AB39036}" srcId="{F0635582-63DD-6C42-9642-A0AA9669218E}" destId="{3C3443AA-AC5B-8C42-811E-B37EC7AC4156}" srcOrd="0" destOrd="0" parTransId="{B92DE353-D36B-D746-A726-001A2353BF8F}" sibTransId="{2A826F98-2CFD-5346-A4D7-2A614DB15BF7}"/>
    <dgm:cxn modelId="{BAAE4478-643E-5F40-AAD3-6266D2B046A2}" type="presOf" srcId="{3C3443AA-AC5B-8C42-811E-B37EC7AC4156}" destId="{52459713-4DFE-C242-912D-CC6DD19D87D6}" srcOrd="0" destOrd="0" presId="urn:microsoft.com/office/officeart/2005/8/layout/process1"/>
    <dgm:cxn modelId="{D589F7A4-55EB-2A47-926C-019833F0C94E}" srcId="{F0635582-63DD-6C42-9642-A0AA9669218E}" destId="{5DE4D0AE-6C89-2A4D-A0ED-E810F1085A1C}" srcOrd="1" destOrd="0" parTransId="{F44C5141-D282-6F4E-AE1B-230470FCACE3}" sibTransId="{DB3DA466-0803-6444-9FF6-C1ABE17271A4}"/>
    <dgm:cxn modelId="{EDA9EEF0-F599-F64B-925B-4E4268A7AF08}" type="presOf" srcId="{2A826F98-2CFD-5346-A4D7-2A614DB15BF7}" destId="{D007CF35-57D3-4546-BF57-A9F7190F743E}" srcOrd="1" destOrd="0" presId="urn:microsoft.com/office/officeart/2005/8/layout/process1"/>
    <dgm:cxn modelId="{744BE638-3AE3-F14E-BECD-F01CE46C1E3D}" type="presParOf" srcId="{0E8DEBAA-6A03-4145-A0FA-0D9A62BEBDE4}" destId="{52459713-4DFE-C242-912D-CC6DD19D87D6}" srcOrd="0" destOrd="0" presId="urn:microsoft.com/office/officeart/2005/8/layout/process1"/>
    <dgm:cxn modelId="{A19B7A90-45AF-F14A-8B68-8AF7DBC999E5}" type="presParOf" srcId="{0E8DEBAA-6A03-4145-A0FA-0D9A62BEBDE4}" destId="{AAD1BD3C-54A0-204D-A5D0-26D11DECE770}" srcOrd="1" destOrd="0" presId="urn:microsoft.com/office/officeart/2005/8/layout/process1"/>
    <dgm:cxn modelId="{B489BA44-9E68-8344-8AA8-343F98581F4E}" type="presParOf" srcId="{AAD1BD3C-54A0-204D-A5D0-26D11DECE770}" destId="{D007CF35-57D3-4546-BF57-A9F7190F743E}" srcOrd="0" destOrd="0" presId="urn:microsoft.com/office/officeart/2005/8/layout/process1"/>
    <dgm:cxn modelId="{D988BC5B-83C5-8C45-95D3-97C555325F1C}" type="presParOf" srcId="{0E8DEBAA-6A03-4145-A0FA-0D9A62BEBDE4}" destId="{0102FC08-C84E-A646-9D38-1FA7AEEAD0E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635582-63DD-6C42-9642-A0AA9669218E}" type="doc">
      <dgm:prSet loTypeId="urn:microsoft.com/office/officeart/2005/8/layout/process1" loCatId="" qsTypeId="urn:microsoft.com/office/officeart/2005/8/quickstyle/simple1" qsCatId="simple" csTypeId="urn:microsoft.com/office/officeart/2005/8/colors/accent1_2" csCatId="accent1" phldr="1"/>
      <dgm:spPr/>
    </dgm:pt>
    <dgm:pt modelId="{3C3443AA-AC5B-8C42-811E-B37EC7AC4156}">
      <dgm:prSet phldrT="[Text]" custT="1"/>
      <dgm:spPr>
        <a:solidFill>
          <a:srgbClr val="002060"/>
        </a:solidFill>
      </dgm:spPr>
      <dgm:t>
        <a:bodyPr/>
        <a:lstStyle/>
        <a:p>
          <a:r>
            <a:rPr lang="en-US" sz="1300" dirty="0"/>
            <a:t>ED provider orders EKG, urine drug screen, urine pregnancy</a:t>
          </a:r>
        </a:p>
      </dgm:t>
    </dgm:pt>
    <dgm:pt modelId="{B92DE353-D36B-D746-A726-001A2353BF8F}" type="parTrans" cxnId="{D4D4DF5C-3E27-7D46-80EB-F1F72AB39036}">
      <dgm:prSet/>
      <dgm:spPr/>
      <dgm:t>
        <a:bodyPr/>
        <a:lstStyle/>
        <a:p>
          <a:endParaRPr lang="en-US"/>
        </a:p>
      </dgm:t>
    </dgm:pt>
    <dgm:pt modelId="{2A826F98-2CFD-5346-A4D7-2A614DB15BF7}" type="sibTrans" cxnId="{D4D4DF5C-3E27-7D46-80EB-F1F72AB39036}">
      <dgm:prSet/>
      <dgm:spPr/>
      <dgm:t>
        <a:bodyPr/>
        <a:lstStyle/>
        <a:p>
          <a:endParaRPr lang="en-US"/>
        </a:p>
      </dgm:t>
    </dgm:pt>
    <dgm:pt modelId="{5DE4D0AE-6C89-2A4D-A0ED-E810F1085A1C}">
      <dgm:prSet phldrT="[Text]"/>
      <dgm:spPr>
        <a:solidFill>
          <a:srgbClr val="002060"/>
        </a:solidFill>
      </dgm:spPr>
      <dgm:t>
        <a:bodyPr/>
        <a:lstStyle/>
        <a:p>
          <a:r>
            <a:rPr lang="en-US" dirty="0"/>
            <a:t>Patient is given a first dose of methadone</a:t>
          </a:r>
        </a:p>
      </dgm:t>
    </dgm:pt>
    <dgm:pt modelId="{F44C5141-D282-6F4E-AE1B-230470FCACE3}" type="parTrans" cxnId="{D589F7A4-55EB-2A47-926C-019833F0C94E}">
      <dgm:prSet/>
      <dgm:spPr/>
      <dgm:t>
        <a:bodyPr/>
        <a:lstStyle/>
        <a:p>
          <a:endParaRPr lang="en-US"/>
        </a:p>
      </dgm:t>
    </dgm:pt>
    <dgm:pt modelId="{DB3DA466-0803-6444-9FF6-C1ABE17271A4}" type="sibTrans" cxnId="{D589F7A4-55EB-2A47-926C-019833F0C94E}">
      <dgm:prSet/>
      <dgm:spPr/>
      <dgm:t>
        <a:bodyPr/>
        <a:lstStyle/>
        <a:p>
          <a:endParaRPr lang="en-US"/>
        </a:p>
      </dgm:t>
    </dgm:pt>
    <dgm:pt modelId="{D99907C0-2802-7540-9A40-F2E89AEF844E}">
      <dgm:prSet phldrT="[Text]"/>
      <dgm:spPr>
        <a:solidFill>
          <a:srgbClr val="002060"/>
        </a:solidFill>
      </dgm:spPr>
      <dgm:t>
        <a:bodyPr/>
        <a:lstStyle/>
        <a:p>
          <a:r>
            <a:rPr lang="en-US" dirty="0"/>
            <a:t>ED provider sends patient information to CareConnect Warmline </a:t>
          </a:r>
        </a:p>
      </dgm:t>
    </dgm:pt>
    <dgm:pt modelId="{469569E1-5DA3-E144-91DB-45A7A271166F}" type="parTrans" cxnId="{A3BE7F17-1563-8441-BE84-A4622B4EE1DC}">
      <dgm:prSet/>
      <dgm:spPr/>
      <dgm:t>
        <a:bodyPr/>
        <a:lstStyle/>
        <a:p>
          <a:endParaRPr lang="en-US"/>
        </a:p>
      </dgm:t>
    </dgm:pt>
    <dgm:pt modelId="{9DF43131-B1BD-3B49-B706-CDD23935BDA8}" type="sibTrans" cxnId="{A3BE7F17-1563-8441-BE84-A4622B4EE1DC}">
      <dgm:prSet/>
      <dgm:spPr/>
      <dgm:t>
        <a:bodyPr/>
        <a:lstStyle/>
        <a:p>
          <a:endParaRPr lang="en-US"/>
        </a:p>
      </dgm:t>
    </dgm:pt>
    <dgm:pt modelId="{82C8B8F7-E952-C040-B20C-0FC831A6D313}">
      <dgm:prSet/>
      <dgm:spPr>
        <a:solidFill>
          <a:srgbClr val="002060"/>
        </a:solidFill>
      </dgm:spPr>
      <dgm:t>
        <a:bodyPr/>
        <a:lstStyle/>
        <a:p>
          <a:r>
            <a:rPr lang="en-US" dirty="0"/>
            <a:t>CareConnect Warmline sends referral to </a:t>
          </a:r>
          <a:r>
            <a:rPr lang="en-US" dirty="0" err="1"/>
            <a:t>Merakey</a:t>
          </a:r>
          <a:endParaRPr lang="en-US" dirty="0"/>
        </a:p>
      </dgm:t>
    </dgm:pt>
    <dgm:pt modelId="{A21FBE8C-AF5F-D545-8310-59E058F3714B}" type="parTrans" cxnId="{9C090788-3871-5845-BC2D-22876E8ABE3A}">
      <dgm:prSet/>
      <dgm:spPr/>
      <dgm:t>
        <a:bodyPr/>
        <a:lstStyle/>
        <a:p>
          <a:endParaRPr lang="en-US"/>
        </a:p>
      </dgm:t>
    </dgm:pt>
    <dgm:pt modelId="{C579E56B-8207-7047-96AC-6CEE66F24885}" type="sibTrans" cxnId="{9C090788-3871-5845-BC2D-22876E8ABE3A}">
      <dgm:prSet/>
      <dgm:spPr/>
      <dgm:t>
        <a:bodyPr/>
        <a:lstStyle/>
        <a:p>
          <a:endParaRPr lang="en-US"/>
        </a:p>
      </dgm:t>
    </dgm:pt>
    <dgm:pt modelId="{9AA8D792-3DDD-1E40-8352-1A559220B98E}">
      <dgm:prSet/>
      <dgm:spPr>
        <a:solidFill>
          <a:srgbClr val="002060"/>
        </a:solidFill>
      </dgm:spPr>
      <dgm:t>
        <a:bodyPr/>
        <a:lstStyle/>
        <a:p>
          <a:r>
            <a:rPr lang="en-US" dirty="0"/>
            <a:t>Patient returns to ED for “bridge dosing” over the weekend</a:t>
          </a:r>
        </a:p>
      </dgm:t>
    </dgm:pt>
    <dgm:pt modelId="{FDEAEEC5-B5B9-0C4E-9A41-ABB23DBE61B9}" type="parTrans" cxnId="{F25CF2AF-2B6E-814D-B330-E7E3582AAB14}">
      <dgm:prSet/>
      <dgm:spPr/>
      <dgm:t>
        <a:bodyPr/>
        <a:lstStyle/>
        <a:p>
          <a:endParaRPr lang="en-US"/>
        </a:p>
      </dgm:t>
    </dgm:pt>
    <dgm:pt modelId="{04D10BC9-07E1-DE45-B657-2D130FA60B3E}" type="sibTrans" cxnId="{F25CF2AF-2B6E-814D-B330-E7E3582AAB14}">
      <dgm:prSet/>
      <dgm:spPr/>
      <dgm:t>
        <a:bodyPr/>
        <a:lstStyle/>
        <a:p>
          <a:endParaRPr lang="en-US"/>
        </a:p>
      </dgm:t>
    </dgm:pt>
    <dgm:pt modelId="{94CCAEF8-BA8A-8D47-A0C7-A74B4B55A673}">
      <dgm:prSet/>
      <dgm:spPr>
        <a:solidFill>
          <a:srgbClr val="002060"/>
        </a:solidFill>
      </dgm:spPr>
      <dgm:t>
        <a:bodyPr/>
        <a:lstStyle/>
        <a:p>
          <a:r>
            <a:rPr lang="en-US" dirty="0"/>
            <a:t>Patient presents to Merakey on </a:t>
          </a:r>
          <a:r>
            <a:rPr lang="en-US" u="sng" dirty="0"/>
            <a:t>Monday for intake</a:t>
          </a:r>
        </a:p>
      </dgm:t>
    </dgm:pt>
    <dgm:pt modelId="{88813095-B551-9E46-906C-A351F8619DEA}" type="parTrans" cxnId="{988AA95F-7C33-244D-8300-F1B1E41E0980}">
      <dgm:prSet/>
      <dgm:spPr/>
      <dgm:t>
        <a:bodyPr/>
        <a:lstStyle/>
        <a:p>
          <a:endParaRPr lang="en-US"/>
        </a:p>
      </dgm:t>
    </dgm:pt>
    <dgm:pt modelId="{265844F7-F5A9-6243-ACE5-16041D6F03B5}" type="sibTrans" cxnId="{988AA95F-7C33-244D-8300-F1B1E41E0980}">
      <dgm:prSet/>
      <dgm:spPr/>
      <dgm:t>
        <a:bodyPr/>
        <a:lstStyle/>
        <a:p>
          <a:endParaRPr lang="en-US"/>
        </a:p>
      </dgm:t>
    </dgm:pt>
    <dgm:pt modelId="{0E8DEBAA-6A03-4145-A0FA-0D9A62BEBDE4}" type="pres">
      <dgm:prSet presAssocID="{F0635582-63DD-6C42-9642-A0AA9669218E}" presName="Name0" presStyleCnt="0">
        <dgm:presLayoutVars>
          <dgm:dir/>
          <dgm:resizeHandles val="exact"/>
        </dgm:presLayoutVars>
      </dgm:prSet>
      <dgm:spPr/>
    </dgm:pt>
    <dgm:pt modelId="{52459713-4DFE-C242-912D-CC6DD19D87D6}" type="pres">
      <dgm:prSet presAssocID="{3C3443AA-AC5B-8C42-811E-B37EC7AC4156}" presName="node" presStyleLbl="node1" presStyleIdx="0" presStyleCnt="6" custScaleX="132949" custScaleY="163112" custLinFactNeighborX="-66556" custLinFactNeighborY="-24790">
        <dgm:presLayoutVars>
          <dgm:bulletEnabled val="1"/>
        </dgm:presLayoutVars>
      </dgm:prSet>
      <dgm:spPr/>
    </dgm:pt>
    <dgm:pt modelId="{AAD1BD3C-54A0-204D-A5D0-26D11DECE770}" type="pres">
      <dgm:prSet presAssocID="{2A826F98-2CFD-5346-A4D7-2A614DB15BF7}" presName="sibTrans" presStyleLbl="sibTrans2D1" presStyleIdx="0" presStyleCnt="5"/>
      <dgm:spPr/>
    </dgm:pt>
    <dgm:pt modelId="{D007CF35-57D3-4546-BF57-A9F7190F743E}" type="pres">
      <dgm:prSet presAssocID="{2A826F98-2CFD-5346-A4D7-2A614DB15BF7}" presName="connectorText" presStyleLbl="sibTrans2D1" presStyleIdx="0" presStyleCnt="5"/>
      <dgm:spPr/>
    </dgm:pt>
    <dgm:pt modelId="{0102FC08-C84E-A646-9D38-1FA7AEEAD0EB}" type="pres">
      <dgm:prSet presAssocID="{5DE4D0AE-6C89-2A4D-A0ED-E810F1085A1C}" presName="node" presStyleLbl="node1" presStyleIdx="1" presStyleCnt="6" custScaleX="141545" custScaleY="158222" custLinFactNeighborX="18152" custLinFactNeighborY="-22697">
        <dgm:presLayoutVars>
          <dgm:bulletEnabled val="1"/>
        </dgm:presLayoutVars>
      </dgm:prSet>
      <dgm:spPr/>
    </dgm:pt>
    <dgm:pt modelId="{BBF2D927-E4B8-2042-A3D1-11D6E8B0FCE2}" type="pres">
      <dgm:prSet presAssocID="{DB3DA466-0803-6444-9FF6-C1ABE17271A4}" presName="sibTrans" presStyleLbl="sibTrans2D1" presStyleIdx="1" presStyleCnt="5"/>
      <dgm:spPr/>
    </dgm:pt>
    <dgm:pt modelId="{9CF86E5E-C10F-9B45-B827-425E05AA593F}" type="pres">
      <dgm:prSet presAssocID="{DB3DA466-0803-6444-9FF6-C1ABE17271A4}" presName="connectorText" presStyleLbl="sibTrans2D1" presStyleIdx="1" presStyleCnt="5"/>
      <dgm:spPr/>
    </dgm:pt>
    <dgm:pt modelId="{759AD988-F421-1D42-B9FE-AAE8394E9BF2}" type="pres">
      <dgm:prSet presAssocID="{D99907C0-2802-7540-9A40-F2E89AEF844E}" presName="node" presStyleLbl="node1" presStyleIdx="2" presStyleCnt="6" custScaleX="146298" custScaleY="154461" custLinFactNeighborX="6050" custLinFactNeighborY="-24765">
        <dgm:presLayoutVars>
          <dgm:bulletEnabled val="1"/>
        </dgm:presLayoutVars>
      </dgm:prSet>
      <dgm:spPr/>
    </dgm:pt>
    <dgm:pt modelId="{AD651587-4DB5-5541-B145-AD418EE6FA79}" type="pres">
      <dgm:prSet presAssocID="{9DF43131-B1BD-3B49-B706-CDD23935BDA8}" presName="sibTrans" presStyleLbl="sibTrans2D1" presStyleIdx="2" presStyleCnt="5"/>
      <dgm:spPr/>
    </dgm:pt>
    <dgm:pt modelId="{092E8237-1F95-4244-A201-208CDA47F2F3}" type="pres">
      <dgm:prSet presAssocID="{9DF43131-B1BD-3B49-B706-CDD23935BDA8}" presName="connectorText" presStyleLbl="sibTrans2D1" presStyleIdx="2" presStyleCnt="5"/>
      <dgm:spPr/>
    </dgm:pt>
    <dgm:pt modelId="{CB587259-4E64-7D4D-8E89-B1DFA8E0BA2D}" type="pres">
      <dgm:prSet presAssocID="{82C8B8F7-E952-C040-B20C-0FC831A6D313}" presName="node" presStyleLbl="node1" presStyleIdx="3" presStyleCnt="6" custScaleX="158183" custScaleY="167108" custLinFactNeighborX="6440" custLinFactNeighborY="-20625">
        <dgm:presLayoutVars>
          <dgm:bulletEnabled val="1"/>
        </dgm:presLayoutVars>
      </dgm:prSet>
      <dgm:spPr/>
    </dgm:pt>
    <dgm:pt modelId="{64BACBB6-9DD0-F444-8F69-3C773781D3F7}" type="pres">
      <dgm:prSet presAssocID="{C579E56B-8207-7047-96AC-6CEE66F24885}" presName="sibTrans" presStyleLbl="sibTrans2D1" presStyleIdx="3" presStyleCnt="5"/>
      <dgm:spPr/>
    </dgm:pt>
    <dgm:pt modelId="{60B51CBD-22F3-E243-A55A-6EE4157C617C}" type="pres">
      <dgm:prSet presAssocID="{C579E56B-8207-7047-96AC-6CEE66F24885}" presName="connectorText" presStyleLbl="sibTrans2D1" presStyleIdx="3" presStyleCnt="5"/>
      <dgm:spPr/>
    </dgm:pt>
    <dgm:pt modelId="{354B0D50-A224-3D44-96AA-D60CDF18DA24}" type="pres">
      <dgm:prSet presAssocID="{9AA8D792-3DDD-1E40-8352-1A559220B98E}" presName="node" presStyleLbl="node1" presStyleIdx="4" presStyleCnt="6" custScaleX="140627" custScaleY="116530" custLinFactY="-17687" custLinFactNeighborX="1252" custLinFactNeighborY="-100000">
        <dgm:presLayoutVars>
          <dgm:bulletEnabled val="1"/>
        </dgm:presLayoutVars>
      </dgm:prSet>
      <dgm:spPr/>
    </dgm:pt>
    <dgm:pt modelId="{C36E4CEA-D37F-574F-89C5-664F64760012}" type="pres">
      <dgm:prSet presAssocID="{04D10BC9-07E1-DE45-B657-2D130FA60B3E}" presName="sibTrans" presStyleLbl="sibTrans2D1" presStyleIdx="4" presStyleCnt="5"/>
      <dgm:spPr/>
    </dgm:pt>
    <dgm:pt modelId="{856499AD-2E27-FD4F-A8FD-437FA831F420}" type="pres">
      <dgm:prSet presAssocID="{04D10BC9-07E1-DE45-B657-2D130FA60B3E}" presName="connectorText" presStyleLbl="sibTrans2D1" presStyleIdx="4" presStyleCnt="5"/>
      <dgm:spPr/>
    </dgm:pt>
    <dgm:pt modelId="{4A89036A-AE60-AC4E-93B6-558CC3E0C9A3}" type="pres">
      <dgm:prSet presAssocID="{94CCAEF8-BA8A-8D47-A0C7-A74B4B55A673}" presName="node" presStyleLbl="node1" presStyleIdx="5" presStyleCnt="6" custScaleX="147336" custScaleY="118753" custLinFactY="-16626" custLinFactNeighborY="-100000">
        <dgm:presLayoutVars>
          <dgm:bulletEnabled val="1"/>
        </dgm:presLayoutVars>
      </dgm:prSet>
      <dgm:spPr/>
    </dgm:pt>
  </dgm:ptLst>
  <dgm:cxnLst>
    <dgm:cxn modelId="{62DE1304-1597-B844-9115-F639ED495358}" type="presOf" srcId="{2A826F98-2CFD-5346-A4D7-2A614DB15BF7}" destId="{AAD1BD3C-54A0-204D-A5D0-26D11DECE770}" srcOrd="0" destOrd="0" presId="urn:microsoft.com/office/officeart/2005/8/layout/process1"/>
    <dgm:cxn modelId="{70E44E13-6032-EB4F-B3B7-BD1D1F87F16E}" type="presOf" srcId="{5DE4D0AE-6C89-2A4D-A0ED-E810F1085A1C}" destId="{0102FC08-C84E-A646-9D38-1FA7AEEAD0EB}" srcOrd="0" destOrd="0" presId="urn:microsoft.com/office/officeart/2005/8/layout/process1"/>
    <dgm:cxn modelId="{8F1FE115-3A44-6C45-B3CD-42A58C71B0B5}" type="presOf" srcId="{9AA8D792-3DDD-1E40-8352-1A559220B98E}" destId="{354B0D50-A224-3D44-96AA-D60CDF18DA24}" srcOrd="0" destOrd="0" presId="urn:microsoft.com/office/officeart/2005/8/layout/process1"/>
    <dgm:cxn modelId="{A3BE7F17-1563-8441-BE84-A4622B4EE1DC}" srcId="{F0635582-63DD-6C42-9642-A0AA9669218E}" destId="{D99907C0-2802-7540-9A40-F2E89AEF844E}" srcOrd="2" destOrd="0" parTransId="{469569E1-5DA3-E144-91DB-45A7A271166F}" sibTransId="{9DF43131-B1BD-3B49-B706-CDD23935BDA8}"/>
    <dgm:cxn modelId="{10B8321B-CFEB-C943-9BF2-969F373D8FC3}" type="presOf" srcId="{82C8B8F7-E952-C040-B20C-0FC831A6D313}" destId="{CB587259-4E64-7D4D-8E89-B1DFA8E0BA2D}" srcOrd="0" destOrd="0" presId="urn:microsoft.com/office/officeart/2005/8/layout/process1"/>
    <dgm:cxn modelId="{005CAF24-5A7F-9F4D-A57E-555646F8AAFF}" type="presOf" srcId="{F0635582-63DD-6C42-9642-A0AA9669218E}" destId="{0E8DEBAA-6A03-4145-A0FA-0D9A62BEBDE4}" srcOrd="0" destOrd="0" presId="urn:microsoft.com/office/officeart/2005/8/layout/process1"/>
    <dgm:cxn modelId="{A3D26135-657F-FD46-8175-48A038BEBE7B}" type="presOf" srcId="{DB3DA466-0803-6444-9FF6-C1ABE17271A4}" destId="{9CF86E5E-C10F-9B45-B827-425E05AA593F}" srcOrd="1" destOrd="0" presId="urn:microsoft.com/office/officeart/2005/8/layout/process1"/>
    <dgm:cxn modelId="{D4D4DF5C-3E27-7D46-80EB-F1F72AB39036}" srcId="{F0635582-63DD-6C42-9642-A0AA9669218E}" destId="{3C3443AA-AC5B-8C42-811E-B37EC7AC4156}" srcOrd="0" destOrd="0" parTransId="{B92DE353-D36B-D746-A726-001A2353BF8F}" sibTransId="{2A826F98-2CFD-5346-A4D7-2A614DB15BF7}"/>
    <dgm:cxn modelId="{988AA95F-7C33-244D-8300-F1B1E41E0980}" srcId="{F0635582-63DD-6C42-9642-A0AA9669218E}" destId="{94CCAEF8-BA8A-8D47-A0C7-A74B4B55A673}" srcOrd="5" destOrd="0" parTransId="{88813095-B551-9E46-906C-A351F8619DEA}" sibTransId="{265844F7-F5A9-6243-ACE5-16041D6F03B5}"/>
    <dgm:cxn modelId="{D51C7963-1CAA-CA49-AF35-F3D6EF6A1977}" type="presOf" srcId="{DB3DA466-0803-6444-9FF6-C1ABE17271A4}" destId="{BBF2D927-E4B8-2042-A3D1-11D6E8B0FCE2}" srcOrd="0" destOrd="0" presId="urn:microsoft.com/office/officeart/2005/8/layout/process1"/>
    <dgm:cxn modelId="{980B5A4E-BD5E-6A46-9BE2-4BA878B57727}" type="presOf" srcId="{9DF43131-B1BD-3B49-B706-CDD23935BDA8}" destId="{092E8237-1F95-4244-A201-208CDA47F2F3}" srcOrd="1" destOrd="0" presId="urn:microsoft.com/office/officeart/2005/8/layout/process1"/>
    <dgm:cxn modelId="{65F7B36F-54BB-FE4F-9E0D-88BA1CBBCC62}" type="presOf" srcId="{C579E56B-8207-7047-96AC-6CEE66F24885}" destId="{60B51CBD-22F3-E243-A55A-6EE4157C617C}" srcOrd="1" destOrd="0" presId="urn:microsoft.com/office/officeart/2005/8/layout/process1"/>
    <dgm:cxn modelId="{BD604A71-94C8-7348-8258-BB7D58366FCD}" type="presOf" srcId="{C579E56B-8207-7047-96AC-6CEE66F24885}" destId="{64BACBB6-9DD0-F444-8F69-3C773781D3F7}" srcOrd="0" destOrd="0" presId="urn:microsoft.com/office/officeart/2005/8/layout/process1"/>
    <dgm:cxn modelId="{BAAE4478-643E-5F40-AAD3-6266D2B046A2}" type="presOf" srcId="{3C3443AA-AC5B-8C42-811E-B37EC7AC4156}" destId="{52459713-4DFE-C242-912D-CC6DD19D87D6}" srcOrd="0" destOrd="0" presId="urn:microsoft.com/office/officeart/2005/8/layout/process1"/>
    <dgm:cxn modelId="{F6317181-0FEA-9541-BCF6-92F93511BBD2}" type="presOf" srcId="{D99907C0-2802-7540-9A40-F2E89AEF844E}" destId="{759AD988-F421-1D42-B9FE-AAE8394E9BF2}" srcOrd="0" destOrd="0" presId="urn:microsoft.com/office/officeart/2005/8/layout/process1"/>
    <dgm:cxn modelId="{9C090788-3871-5845-BC2D-22876E8ABE3A}" srcId="{F0635582-63DD-6C42-9642-A0AA9669218E}" destId="{82C8B8F7-E952-C040-B20C-0FC831A6D313}" srcOrd="3" destOrd="0" parTransId="{A21FBE8C-AF5F-D545-8310-59E058F3714B}" sibTransId="{C579E56B-8207-7047-96AC-6CEE66F24885}"/>
    <dgm:cxn modelId="{D589F7A4-55EB-2A47-926C-019833F0C94E}" srcId="{F0635582-63DD-6C42-9642-A0AA9669218E}" destId="{5DE4D0AE-6C89-2A4D-A0ED-E810F1085A1C}" srcOrd="1" destOrd="0" parTransId="{F44C5141-D282-6F4E-AE1B-230470FCACE3}" sibTransId="{DB3DA466-0803-6444-9FF6-C1ABE17271A4}"/>
    <dgm:cxn modelId="{56B723A8-E7B2-E64F-8AC1-274CFF2F3179}" type="presOf" srcId="{94CCAEF8-BA8A-8D47-A0C7-A74B4B55A673}" destId="{4A89036A-AE60-AC4E-93B6-558CC3E0C9A3}" srcOrd="0" destOrd="0" presId="urn:microsoft.com/office/officeart/2005/8/layout/process1"/>
    <dgm:cxn modelId="{F25CF2AF-2B6E-814D-B330-E7E3582AAB14}" srcId="{F0635582-63DD-6C42-9642-A0AA9669218E}" destId="{9AA8D792-3DDD-1E40-8352-1A559220B98E}" srcOrd="4" destOrd="0" parTransId="{FDEAEEC5-B5B9-0C4E-9A41-ABB23DBE61B9}" sibTransId="{04D10BC9-07E1-DE45-B657-2D130FA60B3E}"/>
    <dgm:cxn modelId="{02FCEFCF-195D-D945-B4A1-B9D12D32899C}" type="presOf" srcId="{9DF43131-B1BD-3B49-B706-CDD23935BDA8}" destId="{AD651587-4DB5-5541-B145-AD418EE6FA79}" srcOrd="0" destOrd="0" presId="urn:microsoft.com/office/officeart/2005/8/layout/process1"/>
    <dgm:cxn modelId="{DCF425EA-4443-BC41-8E2E-5E2EF7B94206}" type="presOf" srcId="{04D10BC9-07E1-DE45-B657-2D130FA60B3E}" destId="{C36E4CEA-D37F-574F-89C5-664F64760012}" srcOrd="0" destOrd="0" presId="urn:microsoft.com/office/officeart/2005/8/layout/process1"/>
    <dgm:cxn modelId="{EDA9EEF0-F599-F64B-925B-4E4268A7AF08}" type="presOf" srcId="{2A826F98-2CFD-5346-A4D7-2A614DB15BF7}" destId="{D007CF35-57D3-4546-BF57-A9F7190F743E}" srcOrd="1" destOrd="0" presId="urn:microsoft.com/office/officeart/2005/8/layout/process1"/>
    <dgm:cxn modelId="{314D07F4-6611-9041-A95E-A5CBB4852E6E}" type="presOf" srcId="{04D10BC9-07E1-DE45-B657-2D130FA60B3E}" destId="{856499AD-2E27-FD4F-A8FD-437FA831F420}" srcOrd="1" destOrd="0" presId="urn:microsoft.com/office/officeart/2005/8/layout/process1"/>
    <dgm:cxn modelId="{744BE638-3AE3-F14E-BECD-F01CE46C1E3D}" type="presParOf" srcId="{0E8DEBAA-6A03-4145-A0FA-0D9A62BEBDE4}" destId="{52459713-4DFE-C242-912D-CC6DD19D87D6}" srcOrd="0" destOrd="0" presId="urn:microsoft.com/office/officeart/2005/8/layout/process1"/>
    <dgm:cxn modelId="{A19B7A90-45AF-F14A-8B68-8AF7DBC999E5}" type="presParOf" srcId="{0E8DEBAA-6A03-4145-A0FA-0D9A62BEBDE4}" destId="{AAD1BD3C-54A0-204D-A5D0-26D11DECE770}" srcOrd="1" destOrd="0" presId="urn:microsoft.com/office/officeart/2005/8/layout/process1"/>
    <dgm:cxn modelId="{B489BA44-9E68-8344-8AA8-343F98581F4E}" type="presParOf" srcId="{AAD1BD3C-54A0-204D-A5D0-26D11DECE770}" destId="{D007CF35-57D3-4546-BF57-A9F7190F743E}" srcOrd="0" destOrd="0" presId="urn:microsoft.com/office/officeart/2005/8/layout/process1"/>
    <dgm:cxn modelId="{D988BC5B-83C5-8C45-95D3-97C555325F1C}" type="presParOf" srcId="{0E8DEBAA-6A03-4145-A0FA-0D9A62BEBDE4}" destId="{0102FC08-C84E-A646-9D38-1FA7AEEAD0EB}" srcOrd="2" destOrd="0" presId="urn:microsoft.com/office/officeart/2005/8/layout/process1"/>
    <dgm:cxn modelId="{DEFA4D3C-A64E-074B-8E0B-CD63759D5695}" type="presParOf" srcId="{0E8DEBAA-6A03-4145-A0FA-0D9A62BEBDE4}" destId="{BBF2D927-E4B8-2042-A3D1-11D6E8B0FCE2}" srcOrd="3" destOrd="0" presId="urn:microsoft.com/office/officeart/2005/8/layout/process1"/>
    <dgm:cxn modelId="{46586A2C-EC49-A544-A0F3-C378560C1101}" type="presParOf" srcId="{BBF2D927-E4B8-2042-A3D1-11D6E8B0FCE2}" destId="{9CF86E5E-C10F-9B45-B827-425E05AA593F}" srcOrd="0" destOrd="0" presId="urn:microsoft.com/office/officeart/2005/8/layout/process1"/>
    <dgm:cxn modelId="{9DF160CE-F1AC-E74C-8F1E-63AED6286C2A}" type="presParOf" srcId="{0E8DEBAA-6A03-4145-A0FA-0D9A62BEBDE4}" destId="{759AD988-F421-1D42-B9FE-AAE8394E9BF2}" srcOrd="4" destOrd="0" presId="urn:microsoft.com/office/officeart/2005/8/layout/process1"/>
    <dgm:cxn modelId="{46312CD5-86CE-484E-A710-1B168CACD315}" type="presParOf" srcId="{0E8DEBAA-6A03-4145-A0FA-0D9A62BEBDE4}" destId="{AD651587-4DB5-5541-B145-AD418EE6FA79}" srcOrd="5" destOrd="0" presId="urn:microsoft.com/office/officeart/2005/8/layout/process1"/>
    <dgm:cxn modelId="{C35E45F3-78AE-AF49-B982-63E90C3EA8A4}" type="presParOf" srcId="{AD651587-4DB5-5541-B145-AD418EE6FA79}" destId="{092E8237-1F95-4244-A201-208CDA47F2F3}" srcOrd="0" destOrd="0" presId="urn:microsoft.com/office/officeart/2005/8/layout/process1"/>
    <dgm:cxn modelId="{0F19662D-2F5F-9847-BFB8-20A0FD56E1D5}" type="presParOf" srcId="{0E8DEBAA-6A03-4145-A0FA-0D9A62BEBDE4}" destId="{CB587259-4E64-7D4D-8E89-B1DFA8E0BA2D}" srcOrd="6" destOrd="0" presId="urn:microsoft.com/office/officeart/2005/8/layout/process1"/>
    <dgm:cxn modelId="{46B7A794-B801-F645-BBFF-216194378D45}" type="presParOf" srcId="{0E8DEBAA-6A03-4145-A0FA-0D9A62BEBDE4}" destId="{64BACBB6-9DD0-F444-8F69-3C773781D3F7}" srcOrd="7" destOrd="0" presId="urn:microsoft.com/office/officeart/2005/8/layout/process1"/>
    <dgm:cxn modelId="{29D5270B-1C23-EC49-A348-5A0406AD3C8C}" type="presParOf" srcId="{64BACBB6-9DD0-F444-8F69-3C773781D3F7}" destId="{60B51CBD-22F3-E243-A55A-6EE4157C617C}" srcOrd="0" destOrd="0" presId="urn:microsoft.com/office/officeart/2005/8/layout/process1"/>
    <dgm:cxn modelId="{415B22E6-A50E-6744-8264-F55FC927D324}" type="presParOf" srcId="{0E8DEBAA-6A03-4145-A0FA-0D9A62BEBDE4}" destId="{354B0D50-A224-3D44-96AA-D60CDF18DA24}" srcOrd="8" destOrd="0" presId="urn:microsoft.com/office/officeart/2005/8/layout/process1"/>
    <dgm:cxn modelId="{5D82B333-03FF-244C-B420-2E649E4DDF27}" type="presParOf" srcId="{0E8DEBAA-6A03-4145-A0FA-0D9A62BEBDE4}" destId="{C36E4CEA-D37F-574F-89C5-664F64760012}" srcOrd="9" destOrd="0" presId="urn:microsoft.com/office/officeart/2005/8/layout/process1"/>
    <dgm:cxn modelId="{D04D3098-5A9F-424C-813B-CC9D6EB02192}" type="presParOf" srcId="{C36E4CEA-D37F-574F-89C5-664F64760012}" destId="{856499AD-2E27-FD4F-A8FD-437FA831F420}" srcOrd="0" destOrd="0" presId="urn:microsoft.com/office/officeart/2005/8/layout/process1"/>
    <dgm:cxn modelId="{AD3B8F9A-5E71-214D-82E0-8F5D6E7A42F0}" type="presParOf" srcId="{0E8DEBAA-6A03-4145-A0FA-0D9A62BEBDE4}" destId="{4A89036A-AE60-AC4E-93B6-558CC3E0C9A3}"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3962A-6A00-4DFA-9415-A06307F4CFA6}">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CBD30-7504-4F30-988B-702D56DC69D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87A3F7-4C26-44DE-85F0-8D487EE30F96}">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0" kern="1200" dirty="0"/>
            <a:t>Describe implementation of peer recovery specialist support for warm handoffs to methadone and buprenorphine in an urban ED</a:t>
          </a:r>
        </a:p>
      </dsp:txBody>
      <dsp:txXfrm>
        <a:off x="1507738" y="707092"/>
        <a:ext cx="9007861" cy="1305401"/>
      </dsp:txXfrm>
    </dsp:sp>
    <dsp:sp modelId="{3BE6AB86-2FDD-481C-9949-D5BC4AD96679}">
      <dsp:nvSpPr>
        <dsp:cNvPr id="0" name=""/>
        <dsp:cNvSpPr/>
      </dsp:nvSpPr>
      <dsp:spPr>
        <a:xfrm>
          <a:off x="0" y="23499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5289F-AF87-4849-8417-58A7B54C2D6D}">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B7F2F-BE10-496A-9452-24274ACF9B2B}">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0" kern="1200" dirty="0"/>
            <a:t>Highlight strategies to integrate peers in acute care settings </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59713-4DFE-C242-912D-CC6DD19D87D6}">
      <dsp:nvSpPr>
        <dsp:cNvPr id="0" name=""/>
        <dsp:cNvSpPr/>
      </dsp:nvSpPr>
      <dsp:spPr>
        <a:xfrm>
          <a:off x="0" y="1475761"/>
          <a:ext cx="1928466" cy="189306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 provider initiates buprenorphine and writes prescription for a 7-day supply</a:t>
          </a:r>
        </a:p>
      </dsp:txBody>
      <dsp:txXfrm>
        <a:off x="55446" y="1531207"/>
        <a:ext cx="1817574" cy="1782169"/>
      </dsp:txXfrm>
    </dsp:sp>
    <dsp:sp modelId="{AAD1BD3C-54A0-204D-A5D0-26D11DECE770}">
      <dsp:nvSpPr>
        <dsp:cNvPr id="0" name=""/>
        <dsp:cNvSpPr/>
      </dsp:nvSpPr>
      <dsp:spPr>
        <a:xfrm>
          <a:off x="1985343" y="2200199"/>
          <a:ext cx="629166" cy="444186"/>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bg2">
                <a:lumMod val="25000"/>
              </a:schemeClr>
            </a:solidFill>
          </a:endParaRPr>
        </a:p>
      </dsp:txBody>
      <dsp:txXfrm>
        <a:off x="1985343" y="2289036"/>
        <a:ext cx="495910" cy="266512"/>
      </dsp:txXfrm>
    </dsp:sp>
    <dsp:sp modelId="{0102FC08-C84E-A646-9D38-1FA7AEEAD0EB}">
      <dsp:nvSpPr>
        <dsp:cNvPr id="0" name=""/>
        <dsp:cNvSpPr/>
      </dsp:nvSpPr>
      <dsp:spPr>
        <a:xfrm>
          <a:off x="2649747" y="1532352"/>
          <a:ext cx="1791073" cy="1779879"/>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 discharge, the patient is linked to the CareConnect Warmline</a:t>
          </a:r>
        </a:p>
      </dsp:txBody>
      <dsp:txXfrm>
        <a:off x="2701878" y="1584483"/>
        <a:ext cx="1686811" cy="1675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59713-4DFE-C242-912D-CC6DD19D87D6}">
      <dsp:nvSpPr>
        <dsp:cNvPr id="0" name=""/>
        <dsp:cNvSpPr/>
      </dsp:nvSpPr>
      <dsp:spPr>
        <a:xfrm>
          <a:off x="0" y="1695138"/>
          <a:ext cx="1169296" cy="203839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 provider orders EKG, urine drug screen, urine pregnancy</a:t>
          </a:r>
        </a:p>
      </dsp:txBody>
      <dsp:txXfrm>
        <a:off x="34248" y="1729386"/>
        <a:ext cx="1100800" cy="1969899"/>
      </dsp:txXfrm>
    </dsp:sp>
    <dsp:sp modelId="{AAD1BD3C-54A0-204D-A5D0-26D11DECE770}">
      <dsp:nvSpPr>
        <dsp:cNvPr id="0" name=""/>
        <dsp:cNvSpPr/>
      </dsp:nvSpPr>
      <dsp:spPr>
        <a:xfrm rot="55238">
          <a:off x="1274428" y="2618152"/>
          <a:ext cx="222938" cy="218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74432" y="2661249"/>
        <a:ext cx="157503" cy="130871"/>
      </dsp:txXfrm>
    </dsp:sp>
    <dsp:sp modelId="{0102FC08-C84E-A646-9D38-1FA7AEEAD0EB}">
      <dsp:nvSpPr>
        <dsp:cNvPr id="0" name=""/>
        <dsp:cNvSpPr/>
      </dsp:nvSpPr>
      <dsp:spPr>
        <a:xfrm>
          <a:off x="1589881" y="1751849"/>
          <a:ext cx="1244898" cy="19772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Patient is given a first dose of methadone</a:t>
          </a:r>
        </a:p>
      </dsp:txBody>
      <dsp:txXfrm>
        <a:off x="1626343" y="1788311"/>
        <a:ext cx="1171974" cy="1904361"/>
      </dsp:txXfrm>
    </dsp:sp>
    <dsp:sp modelId="{BBF2D927-E4B8-2042-A3D1-11D6E8B0FCE2}">
      <dsp:nvSpPr>
        <dsp:cNvPr id="0" name=""/>
        <dsp:cNvSpPr/>
      </dsp:nvSpPr>
      <dsp:spPr>
        <a:xfrm rot="21543597">
          <a:off x="2912076" y="2618606"/>
          <a:ext cx="163912" cy="218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912079" y="2662632"/>
        <a:ext cx="114738" cy="130871"/>
      </dsp:txXfrm>
    </dsp:sp>
    <dsp:sp modelId="{759AD988-F421-1D42-B9FE-AAE8394E9BF2}">
      <dsp:nvSpPr>
        <dsp:cNvPr id="0" name=""/>
        <dsp:cNvSpPr/>
      </dsp:nvSpPr>
      <dsp:spPr>
        <a:xfrm>
          <a:off x="3144007" y="1749506"/>
          <a:ext cx="1286701" cy="19302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ED provider sends patient information to CareConnect Warmline </a:t>
          </a:r>
        </a:p>
      </dsp:txBody>
      <dsp:txXfrm>
        <a:off x="3181693" y="1787192"/>
        <a:ext cx="1211329" cy="1854913"/>
      </dsp:txXfrm>
    </dsp:sp>
    <dsp:sp modelId="{AD651587-4DB5-5541-B145-AD418EE6FA79}">
      <dsp:nvSpPr>
        <dsp:cNvPr id="0" name=""/>
        <dsp:cNvSpPr/>
      </dsp:nvSpPr>
      <dsp:spPr>
        <a:xfrm rot="105076">
          <a:off x="4518959" y="2630821"/>
          <a:ext cx="187270" cy="218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518972" y="2673586"/>
        <a:ext cx="131089" cy="130871"/>
      </dsp:txXfrm>
    </dsp:sp>
    <dsp:sp modelId="{CB587259-4E64-7D4D-8E89-B1DFA8E0BA2D}">
      <dsp:nvSpPr>
        <dsp:cNvPr id="0" name=""/>
        <dsp:cNvSpPr/>
      </dsp:nvSpPr>
      <dsp:spPr>
        <a:xfrm>
          <a:off x="4783884" y="1722219"/>
          <a:ext cx="1391231" cy="208833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CareConnect Warmline sends referral to </a:t>
          </a:r>
          <a:r>
            <a:rPr lang="en-US" sz="1400" kern="1200" dirty="0" err="1"/>
            <a:t>Merakey</a:t>
          </a:r>
          <a:endParaRPr lang="en-US" sz="1400" kern="1200" dirty="0"/>
        </a:p>
      </dsp:txBody>
      <dsp:txXfrm>
        <a:off x="4824632" y="1762967"/>
        <a:ext cx="1309735" cy="2006837"/>
      </dsp:txXfrm>
    </dsp:sp>
    <dsp:sp modelId="{64BACBB6-9DD0-F444-8F69-3C773781D3F7}">
      <dsp:nvSpPr>
        <dsp:cNvPr id="0" name=""/>
        <dsp:cNvSpPr/>
      </dsp:nvSpPr>
      <dsp:spPr>
        <a:xfrm rot="19418334">
          <a:off x="6237133" y="2018736"/>
          <a:ext cx="219524" cy="218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243503" y="2081756"/>
        <a:ext cx="154089" cy="130871"/>
      </dsp:txXfrm>
    </dsp:sp>
    <dsp:sp modelId="{354B0D50-A224-3D44-96AA-D60CDF18DA24}">
      <dsp:nvSpPr>
        <dsp:cNvPr id="0" name=""/>
        <dsp:cNvSpPr/>
      </dsp:nvSpPr>
      <dsp:spPr>
        <a:xfrm>
          <a:off x="6508667" y="825278"/>
          <a:ext cx="1236825" cy="145626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Patient returns to ED for “bridge dosing” over the weekend</a:t>
          </a:r>
        </a:p>
      </dsp:txBody>
      <dsp:txXfrm>
        <a:off x="6544892" y="861503"/>
        <a:ext cx="1164375" cy="1383814"/>
      </dsp:txXfrm>
    </dsp:sp>
    <dsp:sp modelId="{C36E4CEA-D37F-574F-89C5-664F64760012}">
      <dsp:nvSpPr>
        <dsp:cNvPr id="0" name=""/>
        <dsp:cNvSpPr/>
      </dsp:nvSpPr>
      <dsp:spPr>
        <a:xfrm rot="28246">
          <a:off x="7832339" y="1450903"/>
          <a:ext cx="184127" cy="218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832340" y="1494299"/>
        <a:ext cx="128889" cy="130871"/>
      </dsp:txXfrm>
    </dsp:sp>
    <dsp:sp modelId="{4A89036A-AE60-AC4E-93B6-558CC3E0C9A3}">
      <dsp:nvSpPr>
        <dsp:cNvPr id="0" name=""/>
        <dsp:cNvSpPr/>
      </dsp:nvSpPr>
      <dsp:spPr>
        <a:xfrm>
          <a:off x="8092891" y="824647"/>
          <a:ext cx="1295831" cy="148404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Patient presents to Merakey on </a:t>
          </a:r>
          <a:r>
            <a:rPr lang="en-US" sz="1400" u="sng" kern="1200" dirty="0"/>
            <a:t>Monday for intake</a:t>
          </a:r>
        </a:p>
      </dsp:txBody>
      <dsp:txXfrm>
        <a:off x="8130845" y="862601"/>
        <a:ext cx="1219923" cy="14081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3BE22-3948-AC4D-A77D-6E045999AC3D}"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C19BD-99F7-9146-BC70-75C1299B4C1E}" type="slidenum">
              <a:rPr lang="en-US" smtClean="0"/>
              <a:t>‹#›</a:t>
            </a:fld>
            <a:endParaRPr lang="en-US"/>
          </a:p>
        </p:txBody>
      </p:sp>
    </p:spTree>
    <p:extLst>
      <p:ext uri="{BB962C8B-B14F-4D97-AF65-F5344CB8AC3E}">
        <p14:creationId xmlns:p14="http://schemas.microsoft.com/office/powerpoint/2010/main" val="382041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1</a:t>
            </a:fld>
            <a:endParaRPr lang="en-US"/>
          </a:p>
        </p:txBody>
      </p:sp>
    </p:spTree>
    <p:extLst>
      <p:ext uri="{BB962C8B-B14F-4D97-AF65-F5344CB8AC3E}">
        <p14:creationId xmlns:p14="http://schemas.microsoft.com/office/powerpoint/2010/main" val="408245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patients initiating methadone received intake testing and an initial methadone dose during </a:t>
            </a:r>
            <a:r>
              <a:rPr lang="en-US" dirty="0" err="1"/>
              <a:t>theor</a:t>
            </a:r>
            <a:r>
              <a:rPr lang="en-US" dirty="0"/>
              <a:t> ED visit. A peer recovery specialist would then send the required clinical information over to our partner OTP and patients would be scheduled for same or next day intake. I want to highlight one challenge that often presents itself as we are navigating patients over the weekend. In the event that a patient is expected to be discharged on Friday, peers would also coordinate weekend methadone bridge dosing in the ED, which we achieve by leveraging the 72 hour rule which allows for methadone to be dispensed for up to 72 consecutive hours to prevent gaps in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Mention standing 1pm appointment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We measured program feasibility and outcomes using chart review, review of state prescription data monitoring program data, and follow-up data from our partner OTP. </a:t>
            </a:r>
          </a:p>
          <a:p>
            <a:endParaRPr lang="en-US" dirty="0"/>
          </a:p>
        </p:txBody>
      </p:sp>
    </p:spTree>
    <p:extLst>
      <p:ext uri="{BB962C8B-B14F-4D97-AF65-F5344CB8AC3E}">
        <p14:creationId xmlns:p14="http://schemas.microsoft.com/office/powerpoint/2010/main" val="385986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Aptos" panose="020B0004020202020204" pitchFamily="34" charset="0"/>
                <a:ea typeface="Aptos" panose="020B0004020202020204" pitchFamily="34" charset="0"/>
                <a:cs typeface="Times New Roman" panose="02020603050405020304" pitchFamily="18" charset="0"/>
              </a:rPr>
              <a:t>Also, patients were more commonly insured through Medicaid and 30% of patients reported housing insecurity at the time of engagement. </a:t>
            </a:r>
          </a:p>
          <a:p>
            <a:pPr marL="0" marR="0">
              <a:spcBef>
                <a:spcPts val="0"/>
              </a:spcBef>
              <a:spcAft>
                <a:spcPts val="0"/>
              </a:spcAft>
            </a:pP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100" dirty="0">
                <a:effectLst/>
                <a:latin typeface="Aptos" panose="020B0004020202020204" pitchFamily="34" charset="0"/>
                <a:ea typeface="Aptos" panose="020B0004020202020204" pitchFamily="34" charset="0"/>
                <a:cs typeface="Times New Roman" panose="02020603050405020304" pitchFamily="18" charset="0"/>
              </a:rPr>
              <a:t>Patients accessed additional support services available through peers and substance use navigators. Of these services, patients utilized case management, pharmacy navigation and referrals to address their housing needs aside from MOUD more frequently than other services. </a:t>
            </a:r>
          </a:p>
          <a:p>
            <a:pPr marL="0" marR="0">
              <a:spcBef>
                <a:spcPts val="0"/>
              </a:spcBef>
              <a:spcAft>
                <a:spcPts val="0"/>
              </a:spcAft>
            </a:pP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100" dirty="0">
                <a:effectLst/>
                <a:latin typeface="Aptos" panose="020B0004020202020204" pitchFamily="34" charset="0"/>
                <a:ea typeface="Aptos" panose="020B0004020202020204" pitchFamily="34" charset="0"/>
                <a:cs typeface="Times New Roman" panose="02020603050405020304" pitchFamily="18" charset="0"/>
              </a:rPr>
              <a:t>In terms of MOUD pathway implementation,  about half of all patients were started on buprenorphine in the ED, roughly 32% of all patients initiated methadone treatment and about 2% of patients were started on Naltrexone for AUD. All patients were counseled on harm reduction techniques and offered drug checking supplies and Narcan at the point of discharge in addition to the ongoing support available through peers and substance use navigators. </a:t>
            </a:r>
          </a:p>
          <a:p>
            <a:pPr marL="0" marR="0">
              <a:spcBef>
                <a:spcPts val="0"/>
              </a:spcBef>
              <a:spcAft>
                <a:spcPts val="0"/>
              </a:spcAft>
            </a:pP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207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166 patients we engaged within the first year, 43% remained engaged in care at 30 days. </a:t>
            </a:r>
          </a:p>
          <a:p>
            <a:endParaRPr lang="en-US" dirty="0"/>
          </a:p>
          <a:p>
            <a:r>
              <a:rPr lang="en-US" dirty="0"/>
              <a:t> 55% of all patients who initiated methadone and 51% of all patients who initiated buprenorphine in the ED were engaged in care at 30 days. </a:t>
            </a:r>
          </a:p>
        </p:txBody>
      </p:sp>
      <p:sp>
        <p:nvSpPr>
          <p:cNvPr id="4" name="Slide Number Placeholder 3"/>
          <p:cNvSpPr>
            <a:spLocks noGrp="1"/>
          </p:cNvSpPr>
          <p:nvPr>
            <p:ph type="sldNum" sz="quarter" idx="5"/>
          </p:nvPr>
        </p:nvSpPr>
        <p:spPr/>
        <p:txBody>
          <a:bodyPr/>
          <a:lstStyle/>
          <a:p>
            <a:fld id="{BE1C19BD-99F7-9146-BC70-75C1299B4C1E}" type="slidenum">
              <a:rPr lang="en-US" smtClean="0"/>
              <a:t>13</a:t>
            </a:fld>
            <a:endParaRPr lang="en-US"/>
          </a:p>
        </p:txBody>
      </p:sp>
    </p:spTree>
    <p:extLst>
      <p:ext uri="{BB962C8B-B14F-4D97-AF65-F5344CB8AC3E}">
        <p14:creationId xmlns:p14="http://schemas.microsoft.com/office/powerpoint/2010/main" val="266068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plans to sustain this work include </a:t>
            </a:r>
          </a:p>
        </p:txBody>
      </p:sp>
      <p:sp>
        <p:nvSpPr>
          <p:cNvPr id="4" name="Slide Number Placeholder 3"/>
          <p:cNvSpPr>
            <a:spLocks noGrp="1"/>
          </p:cNvSpPr>
          <p:nvPr>
            <p:ph type="sldNum" sz="quarter" idx="5"/>
          </p:nvPr>
        </p:nvSpPr>
        <p:spPr/>
        <p:txBody>
          <a:bodyPr/>
          <a:lstStyle/>
          <a:p>
            <a:fld id="{3563381A-58ED-134D-9FD0-28CA965671F4}" type="slidenum">
              <a:rPr lang="en-US" smtClean="0"/>
              <a:t>14</a:t>
            </a:fld>
            <a:endParaRPr lang="en-US"/>
          </a:p>
        </p:txBody>
      </p:sp>
    </p:spTree>
    <p:extLst>
      <p:ext uri="{BB962C8B-B14F-4D97-AF65-F5344CB8AC3E}">
        <p14:creationId xmlns:p14="http://schemas.microsoft.com/office/powerpoint/2010/main" val="321839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15</a:t>
            </a:fld>
            <a:endParaRPr lang="en-US"/>
          </a:p>
        </p:txBody>
      </p:sp>
    </p:spTree>
    <p:extLst>
      <p:ext uri="{BB962C8B-B14F-4D97-AF65-F5344CB8AC3E}">
        <p14:creationId xmlns:p14="http://schemas.microsoft.com/office/powerpoint/2010/main" val="33992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rPr>
              <a:t>In summary,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solidFill>
                  <a:srgbClr val="002060"/>
                </a:solidFill>
              </a:rPr>
              <a:t>Embedding PRSs in EDs can </a:t>
            </a:r>
            <a:r>
              <a:rPr lang="en-US" sz="1200" b="1" dirty="0">
                <a:solidFill>
                  <a:srgbClr val="002060"/>
                </a:solidFill>
              </a:rPr>
              <a:t>enhance treatment</a:t>
            </a:r>
            <a:r>
              <a:rPr lang="en-US" sz="1200" b="0" dirty="0">
                <a:solidFill>
                  <a:srgbClr val="002060"/>
                </a:solidFill>
              </a:rPr>
              <a:t> for people who use drugs from marginalized groups and those disconnected from traditional healthcare settings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a:solidFill>
                  <a:srgbClr val="002060"/>
                </a:solidFill>
              </a:rPr>
              <a:t>Close collaboration with Opioid Treatment Program facilitates </a:t>
            </a:r>
            <a:r>
              <a:rPr lang="en-US" sz="1200" b="1" dirty="0">
                <a:solidFill>
                  <a:srgbClr val="002060"/>
                </a:solidFill>
              </a:rPr>
              <a:t>same-day intake and eases aftercare coordination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dirty="0">
              <a:solidFill>
                <a:srgbClr val="002060"/>
              </a:solidFill>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solidFill>
                  <a:srgbClr val="002060"/>
                </a:solidFill>
                <a:cs typeface="Calibri"/>
              </a:rPr>
              <a:t>Key barriers included variable clinician adoption and comfort with MOUD induction, often addressed through peer-peer consults with our clinician leadership </a:t>
            </a:r>
          </a:p>
          <a:p>
            <a:r>
              <a:rPr lang="en-US" dirty="0"/>
              <a:t>Why Methadone?</a:t>
            </a:r>
          </a:p>
          <a:p>
            <a:r>
              <a:rPr lang="en-US" dirty="0"/>
              <a:t>…methadone is an alternative to buprenorphine ….more about what we have learned </a:t>
            </a:r>
          </a:p>
          <a:p>
            <a:endParaRPr lang="en-US" dirty="0"/>
          </a:p>
        </p:txBody>
      </p:sp>
      <p:sp>
        <p:nvSpPr>
          <p:cNvPr id="4" name="Slide Number Placeholder 3"/>
          <p:cNvSpPr>
            <a:spLocks noGrp="1"/>
          </p:cNvSpPr>
          <p:nvPr>
            <p:ph type="sldNum" sz="quarter" idx="5"/>
          </p:nvPr>
        </p:nvSpPr>
        <p:spPr/>
        <p:txBody>
          <a:bodyPr/>
          <a:lstStyle/>
          <a:p>
            <a:fld id="{3563381A-58ED-134D-9FD0-28CA965671F4}" type="slidenum">
              <a:rPr lang="en-US" smtClean="0"/>
              <a:t>16</a:t>
            </a:fld>
            <a:endParaRPr lang="en-US"/>
          </a:p>
        </p:txBody>
      </p:sp>
    </p:spTree>
    <p:extLst>
      <p:ext uri="{BB962C8B-B14F-4D97-AF65-F5344CB8AC3E}">
        <p14:creationId xmlns:p14="http://schemas.microsoft.com/office/powerpoint/2010/main" val="285249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and questions</a:t>
            </a:r>
          </a:p>
        </p:txBody>
      </p:sp>
      <p:sp>
        <p:nvSpPr>
          <p:cNvPr id="4" name="Slide Number Placeholder 3"/>
          <p:cNvSpPr>
            <a:spLocks noGrp="1"/>
          </p:cNvSpPr>
          <p:nvPr>
            <p:ph type="sldNum" sz="quarter" idx="5"/>
          </p:nvPr>
        </p:nvSpPr>
        <p:spPr/>
        <p:txBody>
          <a:bodyPr/>
          <a:lstStyle/>
          <a:p>
            <a:fld id="{74CBEAC3-456D-F443-9B5E-CECE66CADEA0}" type="slidenum">
              <a:rPr lang="en-US" smtClean="0"/>
              <a:t>17</a:t>
            </a:fld>
            <a:endParaRPr lang="en-US"/>
          </a:p>
        </p:txBody>
      </p:sp>
    </p:spTree>
    <p:extLst>
      <p:ext uri="{BB962C8B-B14F-4D97-AF65-F5344CB8AC3E}">
        <p14:creationId xmlns:p14="http://schemas.microsoft.com/office/powerpoint/2010/main" val="68779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err="1">
                <a:effectLst/>
                <a:latin typeface="Aptos" panose="020B0004020202020204" pitchFamily="34" charset="0"/>
                <a:ea typeface="Aptos" panose="020B0004020202020204" pitchFamily="34" charset="0"/>
                <a:cs typeface="Times New Roman" panose="02020603050405020304" pitchFamily="18" charset="0"/>
              </a:rPr>
              <a:t>Tohighlight</a:t>
            </a:r>
            <a:r>
              <a:rPr lang="en-US" sz="1800" dirty="0">
                <a:effectLst/>
                <a:latin typeface="Aptos" panose="020B0004020202020204" pitchFamily="34" charset="0"/>
                <a:ea typeface="Aptos" panose="020B0004020202020204" pitchFamily="34" charset="0"/>
                <a:cs typeface="Times New Roman" panose="02020603050405020304" pitchFamily="18" charset="0"/>
              </a:rPr>
              <a:t> a few key outcomes of the S-PED program: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We have engaged a total of 163 patients within one year</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 little of ½ of those patients identified as black/AA, 13% reported Hispanic ethnicity	</a:t>
            </a:r>
          </a:p>
          <a:p>
            <a:endParaRPr lang="en-US" dirty="0"/>
          </a:p>
        </p:txBody>
      </p:sp>
    </p:spTree>
    <p:extLst>
      <p:ext uri="{BB962C8B-B14F-4D97-AF65-F5344CB8AC3E}">
        <p14:creationId xmlns:p14="http://schemas.microsoft.com/office/powerpoint/2010/main" val="419624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CBEAC3-456D-F443-9B5E-CECE66CADEA0}" type="slidenum">
              <a:rPr lang="en-US" smtClean="0"/>
              <a:t>2</a:t>
            </a:fld>
            <a:endParaRPr lang="en-US"/>
          </a:p>
        </p:txBody>
      </p:sp>
    </p:spTree>
    <p:extLst>
      <p:ext uri="{BB962C8B-B14F-4D97-AF65-F5344CB8AC3E}">
        <p14:creationId xmlns:p14="http://schemas.microsoft.com/office/powerpoint/2010/main" val="389398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dirty="0">
                <a:solidFill>
                  <a:srgbClr val="002060"/>
                </a:solidFill>
                <a:cs typeface="Al Nile" pitchFamily="2" charset="-78"/>
              </a:rPr>
              <a:t>Overdose fatalities peaked in Philadelphia in 2022 with 1,413 deaths, while overdose fatalities slightly decreased for NH Whites in 2023, overdose remains a top cause of death for black and Latinx Philadelphians as disparities in care access widen </a:t>
            </a:r>
          </a:p>
          <a:p>
            <a:pPr marL="0" indent="0">
              <a:lnSpc>
                <a:spcPct val="100000"/>
              </a:lnSpc>
              <a:buFont typeface="Arial" panose="020B0604020202020204" pitchFamily="34" charset="0"/>
              <a:buNone/>
            </a:pPr>
            <a:endParaRPr lang="en-US" sz="1200" dirty="0">
              <a:solidFill>
                <a:srgbClr val="002060"/>
              </a:solidFill>
              <a:cs typeface="Al Nile" pitchFamily="2" charset="-7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2060"/>
                </a:solidFill>
                <a:cs typeface="Al Nile" pitchFamily="2" charset="-78"/>
              </a:rPr>
              <a:t>Expanding recovery support in West and Southwest Philadelphia is a growing priority to address disparities in fatal overdoses and MOUD access</a:t>
            </a:r>
          </a:p>
          <a:p>
            <a:pPr marL="0" indent="0">
              <a:lnSpc>
                <a:spcPct val="100000"/>
              </a:lnSpc>
              <a:buFont typeface="Arial" panose="020B0604020202020204" pitchFamily="34" charset="0"/>
              <a:buNone/>
            </a:pPr>
            <a:endParaRPr lang="en-US" sz="1200" dirty="0">
              <a:solidFill>
                <a:srgbClr val="002060"/>
              </a:solidFill>
              <a:cs typeface="Al Nile" pitchFamily="2" charset="-78"/>
            </a:endParaRPr>
          </a:p>
          <a:p>
            <a:r>
              <a:rPr lang="en-US" dirty="0"/>
              <a:t>While peers in recovery offer enhanced support and advocacy to patients navigating recovery, there remains challenges to fully integrating peers as advocates within acute care settings.  </a:t>
            </a:r>
            <a:r>
              <a:rPr lang="en-US" sz="1200" dirty="0">
                <a:solidFill>
                  <a:srgbClr val="002060"/>
                </a:solidFill>
              </a:rPr>
              <a:t>Addressing the overdose crisis requires an “all hands on deck” approach, with Peers on the frontlines, peer support services include:</a:t>
            </a:r>
          </a:p>
          <a:p>
            <a:endParaRPr lang="en-US" sz="1200" dirty="0">
              <a:solidFill>
                <a:srgbClr val="002060"/>
              </a:solidFill>
            </a:endParaRPr>
          </a:p>
          <a:p>
            <a:r>
              <a:rPr lang="en-US" sz="1200" dirty="0">
                <a:solidFill>
                  <a:srgbClr val="002060"/>
                </a:solidFill>
              </a:rPr>
              <a:t>Counseling on multiple pathways to recovery </a:t>
            </a:r>
          </a:p>
          <a:p>
            <a:r>
              <a:rPr lang="en-US" sz="1200" dirty="0">
                <a:solidFill>
                  <a:srgbClr val="002060"/>
                </a:solidFill>
              </a:rPr>
              <a:t>Resource connection and support from those with lived experience </a:t>
            </a:r>
          </a:p>
          <a:p>
            <a:r>
              <a:rPr lang="en-US" sz="1200" dirty="0">
                <a:solidFill>
                  <a:srgbClr val="002060"/>
                </a:solidFill>
              </a:rPr>
              <a:t>Advocacy within the health system to make MOUD more accessible</a:t>
            </a:r>
          </a:p>
          <a:p>
            <a:r>
              <a:rPr lang="en-US" sz="1200" dirty="0">
                <a:solidFill>
                  <a:srgbClr val="002060"/>
                </a:solidFill>
              </a:rPr>
              <a:t>Warm-handoff and aftercare coordination </a:t>
            </a:r>
          </a:p>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3</a:t>
            </a:fld>
            <a:endParaRPr lang="en-US"/>
          </a:p>
        </p:txBody>
      </p:sp>
    </p:spTree>
    <p:extLst>
      <p:ext uri="{BB962C8B-B14F-4D97-AF65-F5344CB8AC3E}">
        <p14:creationId xmlns:p14="http://schemas.microsoft.com/office/powerpoint/2010/main" val="248591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utilization is high among PWUD, often the first line of care </a:t>
            </a:r>
          </a:p>
          <a:p>
            <a:r>
              <a:rPr lang="en-US" dirty="0"/>
              <a:t>Enables us to capture patients who experience overdose and other SUD-related complications </a:t>
            </a:r>
          </a:p>
          <a:p>
            <a:r>
              <a:rPr lang="en-US" dirty="0"/>
              <a:t>Offers 24 hour care in an environment that is well suited to support complex care needs and navigation </a:t>
            </a:r>
          </a:p>
          <a:p>
            <a:r>
              <a:rPr lang="en-US" dirty="0"/>
              <a:t>- Specifically relevant to methadone initiation because patients are generally unable to self-refer to clinics but pts are able to get intake testing in the ED</a:t>
            </a:r>
          </a:p>
        </p:txBody>
      </p:sp>
      <p:sp>
        <p:nvSpPr>
          <p:cNvPr id="4" name="Slide Number Placeholder 3"/>
          <p:cNvSpPr>
            <a:spLocks noGrp="1"/>
          </p:cNvSpPr>
          <p:nvPr>
            <p:ph type="sldNum" sz="quarter" idx="5"/>
          </p:nvPr>
        </p:nvSpPr>
        <p:spPr/>
        <p:txBody>
          <a:bodyPr/>
          <a:lstStyle/>
          <a:p>
            <a:fld id="{BE1C19BD-99F7-9146-BC70-75C1299B4C1E}" type="slidenum">
              <a:rPr lang="en-US" smtClean="0"/>
              <a:t>4</a:t>
            </a:fld>
            <a:endParaRPr lang="en-US"/>
          </a:p>
        </p:txBody>
      </p:sp>
    </p:spTree>
    <p:extLst>
      <p:ext uri="{BB962C8B-B14F-4D97-AF65-F5344CB8AC3E}">
        <p14:creationId xmlns:p14="http://schemas.microsoft.com/office/powerpoint/2010/main" val="411714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5</a:t>
            </a:fld>
            <a:endParaRPr lang="en-US"/>
          </a:p>
        </p:txBody>
      </p:sp>
    </p:spTree>
    <p:extLst>
      <p:ext uri="{BB962C8B-B14F-4D97-AF65-F5344CB8AC3E}">
        <p14:creationId xmlns:p14="http://schemas.microsoft.com/office/powerpoint/2010/main" val="109074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goals today are to highlight some strategies we’ve implemented to integrate peers in acute care settings and describe program components and outcomes for initiating MOUD through this initiative In an urban 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6</a:t>
            </a:fld>
            <a:endParaRPr lang="en-US"/>
          </a:p>
        </p:txBody>
      </p:sp>
    </p:spTree>
    <p:extLst>
      <p:ext uri="{BB962C8B-B14F-4D97-AF65-F5344CB8AC3E}">
        <p14:creationId xmlns:p14="http://schemas.microsoft.com/office/powerpoint/2010/main" val="333824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02060"/>
                </a:solidFill>
              </a:rPr>
              <a:t>Addressing the overdose crisis requires an “all hands on deck” approach, with Peers on the frontlines, peer support services include:</a:t>
            </a:r>
          </a:p>
          <a:p>
            <a:r>
              <a:rPr lang="en-US" sz="1200" dirty="0">
                <a:solidFill>
                  <a:srgbClr val="002060"/>
                </a:solidFill>
              </a:rPr>
              <a:t>Counseling on multiple pathways to recovery </a:t>
            </a:r>
          </a:p>
          <a:p>
            <a:r>
              <a:rPr lang="en-US" sz="1200" dirty="0">
                <a:solidFill>
                  <a:srgbClr val="002060"/>
                </a:solidFill>
              </a:rPr>
              <a:t>Resource connection and support from those with lived experience </a:t>
            </a:r>
          </a:p>
          <a:p>
            <a:r>
              <a:rPr lang="en-US" sz="1200" dirty="0">
                <a:solidFill>
                  <a:srgbClr val="002060"/>
                </a:solidFill>
              </a:rPr>
              <a:t>Advocacy within the health system to make MOUD more accessible</a:t>
            </a:r>
          </a:p>
          <a:p>
            <a:r>
              <a:rPr lang="en-US" sz="1200" dirty="0">
                <a:solidFill>
                  <a:srgbClr val="002060"/>
                </a:solidFill>
              </a:rPr>
              <a:t>Warm-handoff and aftercare coordination </a:t>
            </a:r>
          </a:p>
          <a:p>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Sustaining Peers in Emergency Departments (S-PED) </a:t>
            </a:r>
            <a:r>
              <a:rPr lang="en-US" sz="1200" dirty="0">
                <a:solidFill>
                  <a:srgbClr val="002060"/>
                </a:solidFill>
              </a:rPr>
              <a:t>project aimed to leverage partnership between the University of Pennsylvania Health System (UPHS), Philadelphia Department of Public Health (PDPH) and National Association of County and City Health Officials (NAACHO) to increase access to MOUD and address critical care gaps at HUP Cedar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endParaRPr lang="en-US" sz="1200"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7</a:t>
            </a:fld>
            <a:endParaRPr lang="en-US"/>
          </a:p>
        </p:txBody>
      </p:sp>
    </p:spTree>
    <p:extLst>
      <p:ext uri="{BB962C8B-B14F-4D97-AF65-F5344CB8AC3E}">
        <p14:creationId xmlns:p14="http://schemas.microsoft.com/office/powerpoint/2010/main" val="12225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begin by giving an overview of the steps we took to implement the S-PED program at HUP Cedar. Our first step was to meet leadership to identify stakeholders and care gaps. We worked closely with social work, nursing and ED leadership to generate buy-in and ensure that our workflow included close collaboration with all members of the care team. </a:t>
            </a:r>
          </a:p>
          <a:p>
            <a:endParaRPr lang="en-US" dirty="0"/>
          </a:p>
          <a:p>
            <a:r>
              <a:rPr lang="en-US" dirty="0"/>
              <a:t>Our clinical leadership then drafted and disseminated MOUD pathways to provide support to ED docs initiating Buprenorphine or methadone in the ED. Our providers were pretty comfortable prescribing buprenorphine but less familiar with the more novel aspect of this work, which was our methadone pathway. </a:t>
            </a:r>
          </a:p>
          <a:p>
            <a:endParaRPr lang="en-US" dirty="0"/>
          </a:p>
          <a:p>
            <a:r>
              <a:rPr lang="en-US" dirty="0"/>
              <a:t>Lastly, our Peer recovery specialists identified and engaged with patients who presented in the ED to offer care navigation and resource linkage. </a:t>
            </a:r>
          </a:p>
        </p:txBody>
      </p:sp>
      <p:sp>
        <p:nvSpPr>
          <p:cNvPr id="4" name="Slide Number Placeholder 3"/>
          <p:cNvSpPr>
            <a:spLocks noGrp="1"/>
          </p:cNvSpPr>
          <p:nvPr>
            <p:ph type="sldNum" sz="quarter" idx="5"/>
          </p:nvPr>
        </p:nvSpPr>
        <p:spPr/>
        <p:txBody>
          <a:bodyPr/>
          <a:lstStyle/>
          <a:p>
            <a:fld id="{3563381A-58ED-134D-9FD0-28CA965671F4}" type="slidenum">
              <a:rPr lang="en-US" smtClean="0"/>
              <a:t>8</a:t>
            </a:fld>
            <a:endParaRPr lang="en-US"/>
          </a:p>
        </p:txBody>
      </p:sp>
    </p:spTree>
    <p:extLst>
      <p:ext uri="{BB962C8B-B14F-4D97-AF65-F5344CB8AC3E}">
        <p14:creationId xmlns:p14="http://schemas.microsoft.com/office/powerpoint/2010/main" val="369653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initial engagement with our peer team, providers were made aware that a patient prefers to initiate buprenorphine. When appropriate, patients were started in the ED and discharged with a 7 day supply.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point of discharge, patients were provided with </a:t>
            </a:r>
          </a:p>
          <a:p>
            <a:endParaRPr lang="en-US" dirty="0"/>
          </a:p>
        </p:txBody>
      </p:sp>
    </p:spTree>
    <p:extLst>
      <p:ext uri="{BB962C8B-B14F-4D97-AF65-F5344CB8AC3E}">
        <p14:creationId xmlns:p14="http://schemas.microsoft.com/office/powerpoint/2010/main" val="3842079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154B-8F7D-CF04-8131-7CD63B045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82380-EDA7-CE12-4D98-D3D12A8CE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736E8ED-E819-1335-C6AE-39DC5026E18C}"/>
              </a:ext>
            </a:extLst>
          </p:cNvPr>
          <p:cNvSpPr>
            <a:spLocks noGrp="1"/>
          </p:cNvSpPr>
          <p:nvPr>
            <p:ph type="ftr" sz="quarter" idx="11"/>
          </p:nvPr>
        </p:nvSpPr>
        <p:spPr/>
        <p:txBody>
          <a:body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60019E0F-C540-428B-EC1C-684579720801}"/>
              </a:ext>
            </a:extLst>
          </p:cNvPr>
          <p:cNvPicPr>
            <a:picLocks noChangeAspect="1"/>
          </p:cNvPicPr>
          <p:nvPr userDrawn="1"/>
        </p:nvPicPr>
        <p:blipFill>
          <a:blip r:embed="rId2"/>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F182DC31-03D7-BAAB-39E6-8B1C2B78BAC2}"/>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645721F8-53B1-6FDA-1A6A-A4E0D24F9925}"/>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B9B5BF0-A0E4-60CF-7A90-C2A8832B25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sp>
        <p:nvSpPr>
          <p:cNvPr id="11" name="Rectangle 10">
            <a:extLst>
              <a:ext uri="{FF2B5EF4-FFF2-40B4-BE49-F238E27FC236}">
                <a16:creationId xmlns:a16="http://schemas.microsoft.com/office/drawing/2014/main" id="{BB68D29A-5548-D2EA-8E75-3F73EBE5BCA0}"/>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406E7CF-C69F-5093-1903-0DC0E75B2AC3}"/>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2D461D8D-6966-5EF8-84A2-3E6E1FB4D86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CC42D9D4-E0E8-316D-72AF-55D072B2430E}"/>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84515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18F-3F8D-B23F-2A5A-AE86A50EC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1CB8C-E1B2-3495-AC7D-2E599D616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290017-8C8E-DC9A-FBAF-4921D1D82D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0851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44A72-5B6C-17BB-4B63-BE83E9728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583C2C-271D-FD28-A46E-78AC4684E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049832C-5018-574C-2E5D-2D10A1C5E1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35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r>
              <a:rPr lang="en-US" noProof="0"/>
              <a:t>Click icon to add chart</a:t>
            </a:r>
          </a:p>
        </p:txBody>
      </p:sp>
      <p:sp>
        <p:nvSpPr>
          <p:cNvPr id="5" name="Date Placeholder 4">
            <a:extLst>
              <a:ext uri="{FF2B5EF4-FFF2-40B4-BE49-F238E27FC236}">
                <a16:creationId xmlns:a16="http://schemas.microsoft.com/office/drawing/2014/main" id="{ED921F47-5AC9-E046-A7A8-1B1F64C17835}"/>
              </a:ext>
            </a:extLst>
          </p:cNvPr>
          <p:cNvSpPr>
            <a:spLocks noGrp="1"/>
          </p:cNvSpPr>
          <p:nvPr>
            <p:ph type="dt" sz="half" idx="10"/>
          </p:nvPr>
        </p:nvSpPr>
        <p:spPr>
          <a:xfrm>
            <a:off x="914400" y="6248400"/>
            <a:ext cx="2540000" cy="457200"/>
          </a:xfrm>
        </p:spPr>
        <p:txBody>
          <a:bodyPr/>
          <a:lstStyle>
            <a:lvl1pPr>
              <a:defRPr/>
            </a:lvl1pPr>
          </a:lstStyle>
          <a:p>
            <a:pPr>
              <a:defRPr/>
            </a:pPr>
            <a:endParaRPr lang="x-none" altLang="x-none"/>
          </a:p>
        </p:txBody>
      </p:sp>
      <p:sp>
        <p:nvSpPr>
          <p:cNvPr id="6" name="Footer Placeholder 5">
            <a:extLst>
              <a:ext uri="{FF2B5EF4-FFF2-40B4-BE49-F238E27FC236}">
                <a16:creationId xmlns:a16="http://schemas.microsoft.com/office/drawing/2014/main" id="{A090DB5E-9AF4-3D41-A961-61CB3B6E8C79}"/>
              </a:ext>
            </a:extLst>
          </p:cNvPr>
          <p:cNvSpPr>
            <a:spLocks noGrp="1"/>
          </p:cNvSpPr>
          <p:nvPr>
            <p:ph type="ftr" sz="quarter" idx="11"/>
          </p:nvPr>
        </p:nvSpPr>
        <p:spPr>
          <a:xfrm>
            <a:off x="4165600" y="6248400"/>
            <a:ext cx="3860800" cy="457200"/>
          </a:xfrm>
        </p:spPr>
        <p:txBody>
          <a:bodyPr/>
          <a:lstStyle>
            <a:lvl1pPr>
              <a:defRPr/>
            </a:lvl1pPr>
          </a:lstStyle>
          <a:p>
            <a:pPr>
              <a:defRPr/>
            </a:pPr>
            <a:endParaRPr lang="x-none" altLang="x-none"/>
          </a:p>
        </p:txBody>
      </p:sp>
      <p:sp>
        <p:nvSpPr>
          <p:cNvPr id="7" name="Slide Number Placeholder 6">
            <a:extLst>
              <a:ext uri="{FF2B5EF4-FFF2-40B4-BE49-F238E27FC236}">
                <a16:creationId xmlns:a16="http://schemas.microsoft.com/office/drawing/2014/main" id="{2C434495-1E78-064E-8C41-1D0D9A90F63F}"/>
              </a:ext>
            </a:extLst>
          </p:cNvPr>
          <p:cNvSpPr>
            <a:spLocks noGrp="1"/>
          </p:cNvSpPr>
          <p:nvPr>
            <p:ph type="sldNum" sz="quarter" idx="12"/>
          </p:nvPr>
        </p:nvSpPr>
        <p:spPr>
          <a:xfrm>
            <a:off x="8737600" y="6248400"/>
            <a:ext cx="2540000" cy="457200"/>
          </a:xfrm>
        </p:spPr>
        <p:txBody>
          <a:bodyPr/>
          <a:lstStyle>
            <a:lvl1pPr>
              <a:defRPr/>
            </a:lvl1pPr>
          </a:lstStyle>
          <a:p>
            <a:pPr>
              <a:defRPr/>
            </a:pPr>
            <a:fld id="{C558DE29-4493-4745-8ECE-7F0AC4C794B1}" type="slidenum">
              <a:rPr lang="en-US" altLang="en-US"/>
              <a:pPr>
                <a:defRPr/>
              </a:pPr>
              <a:t>‹#›</a:t>
            </a:fld>
            <a:endParaRPr lang="en-US" altLang="en-US"/>
          </a:p>
        </p:txBody>
      </p:sp>
    </p:spTree>
    <p:extLst>
      <p:ext uri="{BB962C8B-B14F-4D97-AF65-F5344CB8AC3E}">
        <p14:creationId xmlns:p14="http://schemas.microsoft.com/office/powerpoint/2010/main" val="3325651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53" y="152401"/>
            <a:ext cx="10830983" cy="595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95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9671-D804-8DA1-A9AA-3E62BD545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F35C6-D35E-FACA-FAB8-59065B79E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624D1D6-5383-D852-02D4-4850D2EE1A0A}"/>
              </a:ext>
            </a:extLst>
          </p:cNvPr>
          <p:cNvSpPr>
            <a:spLocks noGrp="1"/>
          </p:cNvSpPr>
          <p:nvPr>
            <p:ph type="ftr" sz="quarter" idx="11"/>
          </p:nvPr>
        </p:nvSpPr>
        <p:spPr/>
        <p:txBody>
          <a:bodyPr/>
          <a:lstStyle/>
          <a:p>
            <a:endParaRPr lang="en-US"/>
          </a:p>
        </p:txBody>
      </p:sp>
      <p:grpSp>
        <p:nvGrpSpPr>
          <p:cNvPr id="8" name="Group 7">
            <a:extLst>
              <a:ext uri="{FF2B5EF4-FFF2-40B4-BE49-F238E27FC236}">
                <a16:creationId xmlns:a16="http://schemas.microsoft.com/office/drawing/2014/main" id="{3D3EAF0D-4569-6203-C19F-5DC0D6C4DB3A}"/>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DEE41C8E-B55D-563A-3DDB-4B4CE1E0CB10}"/>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5635E983-D406-8C3F-1909-96E51E03E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1137" y="6391823"/>
              <a:ext cx="2725737" cy="364088"/>
            </a:xfrm>
            <a:prstGeom prst="rect">
              <a:avLst/>
            </a:prstGeom>
          </p:spPr>
        </p:pic>
      </p:grpSp>
    </p:spTree>
    <p:extLst>
      <p:ext uri="{BB962C8B-B14F-4D97-AF65-F5344CB8AC3E}">
        <p14:creationId xmlns:p14="http://schemas.microsoft.com/office/powerpoint/2010/main" val="321223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11E6-142C-013F-1BE2-2F036AE27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D2537-D303-6532-85CC-CB1E52D1A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C008493-5935-3E9C-34F6-5D9E210199FF}"/>
              </a:ext>
            </a:extLst>
          </p:cNvPr>
          <p:cNvSpPr>
            <a:spLocks noGrp="1"/>
          </p:cNvSpPr>
          <p:nvPr>
            <p:ph type="ftr" sz="quarter" idx="11"/>
          </p:nvPr>
        </p:nvSpPr>
        <p:spPr/>
        <p:txBody>
          <a:body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36FD75BA-9076-BFB5-7188-BAF146000CD3}"/>
              </a:ext>
            </a:extLst>
          </p:cNvPr>
          <p:cNvPicPr>
            <a:picLocks noChangeAspect="1"/>
          </p:cNvPicPr>
          <p:nvPr userDrawn="1"/>
        </p:nvPicPr>
        <p:blipFill>
          <a:blip r:embed="rId2"/>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A3EB7BBD-F3D5-A4F4-5576-E274107AD45D}"/>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22B85CAF-58B1-8266-8EAD-116F17726F29}"/>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05487DB7-03A5-AD92-C9F6-256E775D0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spTree>
    <p:extLst>
      <p:ext uri="{BB962C8B-B14F-4D97-AF65-F5344CB8AC3E}">
        <p14:creationId xmlns:p14="http://schemas.microsoft.com/office/powerpoint/2010/main" val="229781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943A-F64F-445E-9B23-4DCCDB832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5CCC2-2649-7545-119B-9B1F6A7B1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3C47D-02A9-16A1-56CA-2D039C1F8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191C87-0B73-F190-13B8-8465B180F889}"/>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AB70B50B-B55A-DA65-5ECA-2AFF54656810}"/>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211954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B5D0-5E93-2542-FBD4-69B213AAF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11C9AB-DF37-F176-E815-BB337AE58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7EEF9-72A1-6BCC-6196-54E59D01A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E9D25-FDEE-7090-B828-F64566372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19350-E7CC-354C-2CD7-FD83426B6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8A2AE35-DE7B-D197-1FA0-68A460D69262}"/>
              </a:ext>
            </a:extLst>
          </p:cNvPr>
          <p:cNvSpPr>
            <a:spLocks noGrp="1"/>
          </p:cNvSpPr>
          <p:nvPr>
            <p:ph type="ftr" sz="quarter" idx="11"/>
          </p:nvPr>
        </p:nvSpPr>
        <p:spPr/>
        <p:txBody>
          <a:bodyPr/>
          <a:lstStyle/>
          <a:p>
            <a:endParaRPr lang="en-US"/>
          </a:p>
        </p:txBody>
      </p:sp>
      <p:pic>
        <p:nvPicPr>
          <p:cNvPr id="10" name="Picture 9" descr="A close-up of a logo&#10;&#10;Description automatically generated with medium confidence">
            <a:extLst>
              <a:ext uri="{FF2B5EF4-FFF2-40B4-BE49-F238E27FC236}">
                <a16:creationId xmlns:a16="http://schemas.microsoft.com/office/drawing/2014/main" id="{93CD1125-2742-137E-A0CE-031771D4EBF4}"/>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116490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67A6-9367-1CFE-1C98-23DFE7E1E8F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B613A7F-CEED-5211-F418-4AC1DC6982E4}"/>
              </a:ext>
            </a:extLst>
          </p:cNvPr>
          <p:cNvSpPr>
            <a:spLocks noGrp="1"/>
          </p:cNvSpPr>
          <p:nvPr>
            <p:ph type="ftr" sz="quarter" idx="11"/>
          </p:nvPr>
        </p:nvSpPr>
        <p:spPr/>
        <p:txBody>
          <a:bodyPr/>
          <a:lstStyle/>
          <a:p>
            <a:endParaRPr lang="en-US"/>
          </a:p>
        </p:txBody>
      </p:sp>
      <p:pic>
        <p:nvPicPr>
          <p:cNvPr id="6" name="Picture 5" descr="A close-up of a logo&#10;&#10;Description automatically generated with medium confidence">
            <a:extLst>
              <a:ext uri="{FF2B5EF4-FFF2-40B4-BE49-F238E27FC236}">
                <a16:creationId xmlns:a16="http://schemas.microsoft.com/office/drawing/2014/main" id="{6B69000C-BC5D-E26C-2B6B-01EBD8AACDF3}"/>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235511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B4D692-1EBF-77D0-323C-AF22889BF60F}"/>
              </a:ext>
            </a:extLst>
          </p:cNvPr>
          <p:cNvSpPr>
            <a:spLocks noGrp="1"/>
          </p:cNvSpPr>
          <p:nvPr>
            <p:ph type="ftr" sz="quarter" idx="11"/>
          </p:nvPr>
        </p:nvSpPr>
        <p:spPr/>
        <p:txBody>
          <a:bodyPr/>
          <a:lstStyle/>
          <a:p>
            <a:endParaRPr lang="en-US"/>
          </a:p>
        </p:txBody>
      </p:sp>
      <p:pic>
        <p:nvPicPr>
          <p:cNvPr id="5" name="Picture 4" descr="A close-up of a logo&#10;&#10;Description automatically generated with medium confidence">
            <a:extLst>
              <a:ext uri="{FF2B5EF4-FFF2-40B4-BE49-F238E27FC236}">
                <a16:creationId xmlns:a16="http://schemas.microsoft.com/office/drawing/2014/main" id="{2BE3905F-2660-29C8-7095-E3D2BE6A3BDC}"/>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374112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34D7-416A-C0E4-0A7D-CF82B51AD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C6B7C-6DAC-D7A1-438A-1702EC0A6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00B99-D618-4810-5357-B5D1B7D7E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ABEAA95-F54B-F3BD-F170-11D4A1E99E84}"/>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CC0319F5-C72D-2229-E5E9-6E90F46EBEDC}"/>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315994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0464-A053-2FA5-DDC6-8E13BBE15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C674F8-30CD-BFD9-749F-C655F5573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53B5E8-3D44-D496-934C-5DA288BFB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A03A993-8815-6D22-7D85-4CF2191AB0C2}"/>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CF640DA0-DE46-326E-F44E-4C370F66306F}"/>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69477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9F188-50AA-857C-99CA-0AF709EA1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A5171-253B-2BA6-0D9A-938314E1D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B5AAAA0-A37F-EE54-5E7B-D0F314A98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490E6181-8352-D0A8-1C75-5DF0B724235F}"/>
              </a:ext>
            </a:extLst>
          </p:cNvPr>
          <p:cNvPicPr>
            <a:picLocks noChangeAspect="1"/>
          </p:cNvPicPr>
          <p:nvPr userDrawn="1"/>
        </p:nvPicPr>
        <p:blipFill>
          <a:blip r:embed="rId15"/>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79274B24-7E8B-9A76-AC40-404F2869F686}"/>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686DE94C-85E9-9FE7-0134-7941882190F6}"/>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ED03CA25-6B70-0406-E6F2-029F1BE438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01137" y="6391823"/>
              <a:ext cx="2725737" cy="364088"/>
            </a:xfrm>
            <a:prstGeom prst="rect">
              <a:avLst/>
            </a:prstGeom>
          </p:spPr>
        </p:pic>
      </p:grpSp>
      <p:sp>
        <p:nvSpPr>
          <p:cNvPr id="11" name="Rectangle 10">
            <a:extLst>
              <a:ext uri="{FF2B5EF4-FFF2-40B4-BE49-F238E27FC236}">
                <a16:creationId xmlns:a16="http://schemas.microsoft.com/office/drawing/2014/main" id="{658DF895-5222-6328-81BA-04A32001327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8916C1B-7469-75BF-E4FB-E2CCD19A9D4B}"/>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1B390E89-53D6-93FA-D28F-1AC3D93D36B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8076B23E-ED3F-E364-E47B-5E836F7AD41A}"/>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63279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54_5744B93F.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80B_6E8A535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80C_8CA20FDD.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80D_228590D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811_BCA709FA.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80E_5789103F.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James.Sherman@pennmedicine.upenn.edu" TargetMode="External"/><Relationship Id="rId3" Type="http://schemas.openxmlformats.org/officeDocument/2006/relationships/hyperlink" Target="mailto:samantha.huo@pennmedicine.upenn.edu" TargetMode="External"/><Relationship Id="rId7" Type="http://schemas.openxmlformats.org/officeDocument/2006/relationships/hyperlink" Target="http://www.substanceusephilly.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penncamp.org/" TargetMode="External"/><Relationship Id="rId11" Type="http://schemas.openxmlformats.org/officeDocument/2006/relationships/image" Target="../media/image16.png"/><Relationship Id="rId5" Type="http://schemas.openxmlformats.org/officeDocument/2006/relationships/hyperlink" Target="mailto:lowenstm@pennmedicine.upenn.edu" TargetMode="External"/><Relationship Id="rId10" Type="http://schemas.openxmlformats.org/officeDocument/2006/relationships/hyperlink" Target="mailto:Jasmine.barnes@pennmedicine.upenn.edu" TargetMode="External"/><Relationship Id="rId4" Type="http://schemas.openxmlformats.org/officeDocument/2006/relationships/hyperlink" Target="mailto:Jeanmarie.Perrone@pennmedicine.upenn.edu" TargetMode="External"/><Relationship Id="rId9" Type="http://schemas.openxmlformats.org/officeDocument/2006/relationships/hyperlink" Target="mailto:daniel.tdasilva@phila.gov" TargetMode="External"/></Relationships>
</file>

<file path=ppt/slides/_rels/slide18.xml.rels><?xml version="1.0" encoding="UTF-8" standalone="yes"?>
<Relationships xmlns="http://schemas.openxmlformats.org/package/2006/relationships"><Relationship Id="rId8" Type="http://schemas.openxmlformats.org/officeDocument/2006/relationships/chart" Target="../charts/chart6.xml"/><Relationship Id="rId3" Type="http://schemas.microsoft.com/office/2018/10/relationships/comments" Target="../comments/modernComment_180A_6D3B8DFD.xml"/><Relationship Id="rId7"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CD4_29746B29.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255_73B182AA.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51_406C000E.xml"/><Relationship Id="rId7"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806_CACCE43E.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CD2_98CDDC60.xm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05_F9C739B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5C881-B29A-E372-E1F5-18C8D662D5D0}"/>
              </a:ext>
            </a:extLst>
          </p:cNvPr>
          <p:cNvSpPr txBox="1"/>
          <p:nvPr/>
        </p:nvSpPr>
        <p:spPr>
          <a:xfrm>
            <a:off x="572390" y="811462"/>
            <a:ext cx="11302408" cy="4616648"/>
          </a:xfrm>
          <a:prstGeom prst="rect">
            <a:avLst/>
          </a:prstGeom>
          <a:noFill/>
        </p:spPr>
        <p:txBody>
          <a:bodyPr wrap="square" rtlCol="0">
            <a:sp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Exploring Barriers and Facilitators to Embedding and Sustaining Peers in Emergency Departments </a:t>
            </a:r>
          </a:p>
          <a:p>
            <a:pPr marL="0" indent="0" algn="ctr">
              <a:buNone/>
            </a:pPr>
            <a:endParaRPr lang="en-US" sz="2000" dirty="0">
              <a:solidFill>
                <a:srgbClr val="002060"/>
              </a:solidFill>
            </a:endParaRPr>
          </a:p>
          <a:p>
            <a:pPr marL="0" indent="0" algn="ctr">
              <a:buNone/>
            </a:pPr>
            <a:endParaRPr lang="en-US" sz="2000" dirty="0">
              <a:solidFill>
                <a:srgbClr val="002060"/>
              </a:solidFill>
            </a:endParaRPr>
          </a:p>
          <a:p>
            <a:pPr marL="0" indent="0" algn="ctr">
              <a:buNone/>
            </a:pPr>
            <a:endParaRPr lang="en-US" sz="2000" dirty="0">
              <a:solidFill>
                <a:srgbClr val="002060"/>
              </a:solidFill>
            </a:endParaRPr>
          </a:p>
          <a:p>
            <a:pPr marL="0" indent="0" algn="ctr">
              <a:buNone/>
            </a:pPr>
            <a:r>
              <a:rPr lang="en-US" sz="1400" dirty="0">
                <a:solidFill>
                  <a:srgbClr val="002060"/>
                </a:solidFill>
              </a:rPr>
              <a:t>Nicole O’Donnell, BA, CRS, (she/her),</a:t>
            </a:r>
          </a:p>
          <a:p>
            <a:pPr marL="0" indent="0" algn="ctr">
              <a:buNone/>
            </a:pPr>
            <a:r>
              <a:rPr lang="en-US" sz="1400" dirty="0">
                <a:solidFill>
                  <a:srgbClr val="002060"/>
                </a:solidFill>
              </a:rPr>
              <a:t>Project Manager, Center for Addiction Medicine and Policy, University of Pennsylvania </a:t>
            </a:r>
          </a:p>
          <a:p>
            <a:pPr marL="0" indent="0" algn="ctr">
              <a:buNone/>
            </a:pPr>
            <a:endParaRPr lang="en-US" sz="1400" dirty="0">
              <a:solidFill>
                <a:srgbClr val="002060"/>
              </a:solidFill>
            </a:endParaRPr>
          </a:p>
          <a:p>
            <a:pPr marL="0" indent="0" algn="ctr">
              <a:buNone/>
            </a:pPr>
            <a:r>
              <a:rPr lang="en-US" sz="1400" dirty="0">
                <a:solidFill>
                  <a:srgbClr val="002060"/>
                </a:solidFill>
              </a:rPr>
              <a:t>James Sherman, CRS, CHW (he/him)</a:t>
            </a:r>
          </a:p>
          <a:p>
            <a:pPr algn="ctr"/>
            <a:r>
              <a:rPr lang="en-US" sz="1400" dirty="0">
                <a:solidFill>
                  <a:srgbClr val="002060"/>
                </a:solidFill>
              </a:rPr>
              <a:t>Substance Use Navigator, Center for Addiction Medicine and Policy, University of Pennsylvania </a:t>
            </a:r>
          </a:p>
          <a:p>
            <a:pPr marL="0" indent="0" algn="ctr">
              <a:buNone/>
            </a:pPr>
            <a:endParaRPr lang="en-US" sz="1400" dirty="0">
              <a:solidFill>
                <a:srgbClr val="002060"/>
              </a:solidFill>
            </a:endParaRPr>
          </a:p>
          <a:p>
            <a:pPr marL="0" indent="0" algn="ctr">
              <a:buNone/>
            </a:pPr>
            <a:r>
              <a:rPr lang="en-US" sz="1400" dirty="0">
                <a:solidFill>
                  <a:srgbClr val="002060"/>
                </a:solidFill>
              </a:rPr>
              <a:t>Jasmine Barnes, MPH, CFRS, (she/her) </a:t>
            </a:r>
          </a:p>
          <a:p>
            <a:pPr marL="0" indent="0" algn="ctr">
              <a:buNone/>
            </a:pPr>
            <a:r>
              <a:rPr lang="en-US" sz="1400" dirty="0">
                <a:solidFill>
                  <a:srgbClr val="002060"/>
                </a:solidFill>
              </a:rPr>
              <a:t>Project Manager, Center for Addiction Medicine and Policy, University of Pennsylvania </a:t>
            </a:r>
          </a:p>
          <a:p>
            <a:pPr marL="0" indent="0" algn="ctr">
              <a:buNone/>
            </a:pPr>
            <a:endParaRPr lang="en-US" sz="1400" dirty="0">
              <a:solidFill>
                <a:srgbClr val="002060"/>
              </a:solidFill>
            </a:endParaRPr>
          </a:p>
          <a:p>
            <a:pPr algn="ctr"/>
            <a:r>
              <a:rPr lang="en-US" sz="1400" dirty="0">
                <a:solidFill>
                  <a:srgbClr val="002060"/>
                </a:solidFill>
              </a:rPr>
              <a:t>AMERSA Annual Meeting </a:t>
            </a:r>
          </a:p>
          <a:p>
            <a:pPr algn="ctr"/>
            <a:r>
              <a:rPr lang="en-US" sz="1400" dirty="0">
                <a:solidFill>
                  <a:srgbClr val="002060"/>
                </a:solidFill>
              </a:rPr>
              <a:t>November 14, 2024</a:t>
            </a:r>
          </a:p>
        </p:txBody>
      </p:sp>
    </p:spTree>
    <p:extLst>
      <p:ext uri="{BB962C8B-B14F-4D97-AF65-F5344CB8AC3E}">
        <p14:creationId xmlns:p14="http://schemas.microsoft.com/office/powerpoint/2010/main" val="146412166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9550-7B2A-0849-BA28-484967DAA656}"/>
              </a:ext>
            </a:extLst>
          </p:cNvPr>
          <p:cNvSpPr>
            <a:spLocks noGrp="1"/>
          </p:cNvSpPr>
          <p:nvPr>
            <p:ph type="title"/>
          </p:nvPr>
        </p:nvSpPr>
        <p:spPr>
          <a:xfrm>
            <a:off x="177166" y="207592"/>
            <a:ext cx="10670613" cy="636072"/>
          </a:xfrm>
        </p:spPr>
        <p:txBody>
          <a:bodyPr>
            <a:noAutofit/>
          </a:bodyPr>
          <a:lstStyle/>
          <a:p>
            <a:r>
              <a:rPr lang="en-US" sz="4000" b="1" dirty="0">
                <a:solidFill>
                  <a:srgbClr val="002060"/>
                </a:solidFill>
                <a:latin typeface="Calibri" panose="020F0502020204030204" pitchFamily="34" charset="0"/>
                <a:cs typeface="Calibri" panose="020F0502020204030204" pitchFamily="34" charset="0"/>
              </a:rPr>
              <a:t>ED Methadone Initiation and Linkage</a:t>
            </a:r>
          </a:p>
        </p:txBody>
      </p:sp>
      <p:sp>
        <p:nvSpPr>
          <p:cNvPr id="4" name="Date Placeholder 1">
            <a:extLst>
              <a:ext uri="{FF2B5EF4-FFF2-40B4-BE49-F238E27FC236}">
                <a16:creationId xmlns:a16="http://schemas.microsoft.com/office/drawing/2014/main" id="{48CBFC2E-F075-064A-141C-32BFE6D38391}"/>
              </a:ext>
            </a:extLst>
          </p:cNvPr>
          <p:cNvSpPr txBox="1">
            <a:spLocks/>
          </p:cNvSpPr>
          <p:nvPr/>
        </p:nvSpPr>
        <p:spPr>
          <a:xfrm>
            <a:off x="-736399" y="6440609"/>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44" indent="-285744">
              <a:buClr>
                <a:schemeClr val="bg2"/>
              </a:buClr>
              <a:buFont typeface="Arial" panose="020B0604020202020204" pitchFamily="34" charset="0"/>
              <a:buChar char="•"/>
            </a:pPr>
            <a:endParaRPr lang="en-GB" dirty="0">
              <a:solidFill>
                <a:schemeClr val="bg2"/>
              </a:solidFill>
              <a:latin typeface="Avenir Book" panose="02000503020000020003" pitchFamily="2" charset="0"/>
            </a:endParaRPr>
          </a:p>
        </p:txBody>
      </p:sp>
      <p:sp>
        <p:nvSpPr>
          <p:cNvPr id="5" name="Footer Placeholder 2">
            <a:extLst>
              <a:ext uri="{FF2B5EF4-FFF2-40B4-BE49-F238E27FC236}">
                <a16:creationId xmlns:a16="http://schemas.microsoft.com/office/drawing/2014/main" id="{180E5E93-8800-D9FE-41B2-ABA8CFFEC8F2}"/>
              </a:ext>
            </a:extLst>
          </p:cNvPr>
          <p:cNvSpPr txBox="1">
            <a:spLocks/>
          </p:cNvSpPr>
          <p:nvPr/>
        </p:nvSpPr>
        <p:spPr>
          <a:xfrm>
            <a:off x="-736399" y="6440609"/>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bg2"/>
              </a:buClr>
            </a:pPr>
            <a:endParaRPr lang="en-GB" dirty="0">
              <a:solidFill>
                <a:schemeClr val="bg2"/>
              </a:solidFill>
              <a:latin typeface="Avenir Book" panose="02000503020000020003" pitchFamily="2" charset="0"/>
            </a:endParaRPr>
          </a:p>
        </p:txBody>
      </p:sp>
      <p:sp>
        <p:nvSpPr>
          <p:cNvPr id="7" name="Slide Number Placeholder 3">
            <a:extLst>
              <a:ext uri="{FF2B5EF4-FFF2-40B4-BE49-F238E27FC236}">
                <a16:creationId xmlns:a16="http://schemas.microsoft.com/office/drawing/2014/main" id="{B050966A-7290-228A-2189-F18A5B309480}"/>
              </a:ext>
            </a:extLst>
          </p:cNvPr>
          <p:cNvSpPr txBox="1">
            <a:spLocks/>
          </p:cNvSpPr>
          <p:nvPr/>
        </p:nvSpPr>
        <p:spPr>
          <a:xfrm flipV="1">
            <a:off x="-736399" y="6440609"/>
            <a:ext cx="0" cy="0"/>
          </a:xfrm>
          <a:prstGeom prst="rect">
            <a:avLst/>
          </a:prstGeom>
          <a:noFill/>
        </p:spPr>
        <p:txBody>
          <a:bodyPr vert="horz" wrap="none" lIns="0" tIns="0" rIns="0" bIns="0" rtlCol="0" anchor="ctr"/>
          <a:lstStyle>
            <a:defPPr>
              <a:defRPr lang="en-US"/>
            </a:defPPr>
            <a:lvl1pPr marL="0" algn="ctr" defTabSz="914400" rtl="0" eaLnBrk="1" latinLnBrk="0" hangingPunct="1">
              <a:defRPr lang="en-US" sz="1333" b="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chemeClr val="bg2"/>
              </a:buClr>
            </a:pPr>
            <a:endParaRPr lang="en-GB" dirty="0">
              <a:solidFill>
                <a:schemeClr val="bg2"/>
              </a:solidFill>
              <a:latin typeface="Avenir Book" panose="02000503020000020003" pitchFamily="2" charset="0"/>
            </a:endParaRPr>
          </a:p>
        </p:txBody>
      </p:sp>
      <p:pic>
        <p:nvPicPr>
          <p:cNvPr id="1026" name="Picture 2" descr="Merakey Parkside Recovery in the Community">
            <a:extLst>
              <a:ext uri="{FF2B5EF4-FFF2-40B4-BE49-F238E27FC236}">
                <a16:creationId xmlns:a16="http://schemas.microsoft.com/office/drawing/2014/main" id="{19BEF172-E203-652B-8D55-8E0884BAD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491" y="3182017"/>
            <a:ext cx="2084037" cy="15805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5F9976E0-5682-C2B2-AE17-0D5F1A905326}"/>
              </a:ext>
            </a:extLst>
          </p:cNvPr>
          <p:cNvGraphicFramePr/>
          <p:nvPr/>
        </p:nvGraphicFramePr>
        <p:xfrm>
          <a:off x="987381" y="948178"/>
          <a:ext cx="9393645" cy="6048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a:extLst>
              <a:ext uri="{FF2B5EF4-FFF2-40B4-BE49-F238E27FC236}">
                <a16:creationId xmlns:a16="http://schemas.microsoft.com/office/drawing/2014/main" id="{7D9374B3-DBFB-2C29-2D64-82A5A1B744AC}"/>
              </a:ext>
            </a:extLst>
          </p:cNvPr>
          <p:cNvSpPr/>
          <p:nvPr/>
        </p:nvSpPr>
        <p:spPr>
          <a:xfrm rot="2548755">
            <a:off x="7341133" y="4196716"/>
            <a:ext cx="316536" cy="198641"/>
          </a:xfrm>
          <a:prstGeom prst="rightArrow">
            <a:avLst/>
          </a:prstGeom>
          <a:solidFill>
            <a:srgbClr val="B5BDE8"/>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lnSpc>
                <a:spcPct val="90000"/>
              </a:lnSpc>
            </a:pPr>
            <a:endParaRPr lang="en-US" sz="2133" dirty="0" err="1">
              <a:latin typeface="+mj-lt"/>
            </a:endParaRPr>
          </a:p>
        </p:txBody>
      </p:sp>
      <p:sp>
        <p:nvSpPr>
          <p:cNvPr id="11" name="TextBox 10">
            <a:extLst>
              <a:ext uri="{FF2B5EF4-FFF2-40B4-BE49-F238E27FC236}">
                <a16:creationId xmlns:a16="http://schemas.microsoft.com/office/drawing/2014/main" id="{AF70B8AA-CDB8-EDDC-D515-E385B9C9AF9F}"/>
              </a:ext>
            </a:extLst>
          </p:cNvPr>
          <p:cNvSpPr txBox="1"/>
          <p:nvPr/>
        </p:nvSpPr>
        <p:spPr>
          <a:xfrm>
            <a:off x="6466117" y="1584250"/>
            <a:ext cx="1509485" cy="276999"/>
          </a:xfrm>
          <a:prstGeom prst="rect">
            <a:avLst/>
          </a:prstGeom>
          <a:noFill/>
        </p:spPr>
        <p:txBody>
          <a:bodyPr wrap="square" lIns="0" tIns="0" rIns="0" bIns="0" rtlCol="0">
            <a:spAutoFit/>
          </a:bodyPr>
          <a:lstStyle/>
          <a:p>
            <a:pPr algn="l">
              <a:lnSpc>
                <a:spcPct val="90000"/>
              </a:lnSpc>
            </a:pPr>
            <a:r>
              <a:rPr lang="en-US" sz="2000" b="1" dirty="0">
                <a:solidFill>
                  <a:srgbClr val="002060"/>
                </a:solidFill>
              </a:rPr>
              <a:t>Fri &amp; Sat</a:t>
            </a:r>
          </a:p>
        </p:txBody>
      </p:sp>
      <p:sp>
        <p:nvSpPr>
          <p:cNvPr id="12" name="TextBox 11">
            <a:extLst>
              <a:ext uri="{FF2B5EF4-FFF2-40B4-BE49-F238E27FC236}">
                <a16:creationId xmlns:a16="http://schemas.microsoft.com/office/drawing/2014/main" id="{813AFF62-009F-BE8E-58CC-FBACA862C4D9}"/>
              </a:ext>
            </a:extLst>
          </p:cNvPr>
          <p:cNvSpPr txBox="1"/>
          <p:nvPr/>
        </p:nvSpPr>
        <p:spPr>
          <a:xfrm>
            <a:off x="8072878" y="3654376"/>
            <a:ext cx="1509485" cy="249299"/>
          </a:xfrm>
          <a:prstGeom prst="rect">
            <a:avLst/>
          </a:prstGeom>
          <a:noFill/>
        </p:spPr>
        <p:txBody>
          <a:bodyPr wrap="square" lIns="0" tIns="0" rIns="0" bIns="0" rtlCol="0">
            <a:spAutoFit/>
          </a:bodyPr>
          <a:lstStyle/>
          <a:p>
            <a:pPr algn="l">
              <a:lnSpc>
                <a:spcPct val="90000"/>
              </a:lnSpc>
            </a:pPr>
            <a:r>
              <a:rPr lang="en-US" b="1" dirty="0">
                <a:solidFill>
                  <a:srgbClr val="002060"/>
                </a:solidFill>
              </a:rPr>
              <a:t>Mon - Thurs</a:t>
            </a:r>
          </a:p>
        </p:txBody>
      </p:sp>
      <p:sp>
        <p:nvSpPr>
          <p:cNvPr id="3" name="Rounded Rectangle 2">
            <a:extLst>
              <a:ext uri="{FF2B5EF4-FFF2-40B4-BE49-F238E27FC236}">
                <a16:creationId xmlns:a16="http://schemas.microsoft.com/office/drawing/2014/main" id="{06B7A81E-E75C-C2AE-509B-CFE674047375}"/>
              </a:ext>
            </a:extLst>
          </p:cNvPr>
          <p:cNvSpPr/>
          <p:nvPr/>
        </p:nvSpPr>
        <p:spPr>
          <a:xfrm>
            <a:off x="7785264" y="4080581"/>
            <a:ext cx="1797099" cy="1778898"/>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lnSpc>
                <a:spcPct val="90000"/>
              </a:lnSpc>
            </a:pPr>
            <a:r>
              <a:rPr lang="en-US" sz="1467" dirty="0"/>
              <a:t>Patient presents to Merakey </a:t>
            </a:r>
            <a:r>
              <a:rPr lang="en-US" sz="1467" u="sng" dirty="0"/>
              <a:t>next day, M-F for intake</a:t>
            </a:r>
          </a:p>
        </p:txBody>
      </p:sp>
    </p:spTree>
    <p:extLst>
      <p:ext uri="{BB962C8B-B14F-4D97-AF65-F5344CB8AC3E}">
        <p14:creationId xmlns:p14="http://schemas.microsoft.com/office/powerpoint/2010/main" val="244252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B538-9087-4B4E-3AE5-FAC97214DCE6}"/>
              </a:ext>
            </a:extLst>
          </p:cNvPr>
          <p:cNvSpPr>
            <a:spLocks noGrp="1"/>
          </p:cNvSpPr>
          <p:nvPr>
            <p:ph type="title"/>
          </p:nvPr>
        </p:nvSpPr>
        <p:spPr>
          <a:xfrm>
            <a:off x="954109" y="180304"/>
            <a:ext cx="10515600" cy="1093743"/>
          </a:xfrm>
        </p:spPr>
        <p:txBody>
          <a:bodyPr anchor="ctr">
            <a:normAutofit/>
          </a:bodyPr>
          <a:lstStyle/>
          <a:p>
            <a:pPr algn="ctr"/>
            <a:r>
              <a:rPr lang="en-US" b="1" dirty="0">
                <a:solidFill>
                  <a:srgbClr val="002060"/>
                </a:solidFill>
                <a:latin typeface="+mn-lt"/>
              </a:rPr>
              <a:t>S-PED Patient Characteristics (n=166)</a:t>
            </a:r>
            <a:endParaRPr lang="en-US" dirty="0">
              <a:solidFill>
                <a:srgbClr val="002060"/>
              </a:solidFill>
              <a:latin typeface="+mn-lt"/>
            </a:endParaRPr>
          </a:p>
        </p:txBody>
      </p:sp>
      <p:graphicFrame>
        <p:nvGraphicFramePr>
          <p:cNvPr id="3" name="Table 2">
            <a:extLst>
              <a:ext uri="{FF2B5EF4-FFF2-40B4-BE49-F238E27FC236}">
                <a16:creationId xmlns:a16="http://schemas.microsoft.com/office/drawing/2014/main" id="{BA318E54-83A1-40E8-6DAD-0D32741EA6B7}"/>
              </a:ext>
            </a:extLst>
          </p:cNvPr>
          <p:cNvGraphicFramePr>
            <a:graphicFrameLocks noGrp="1"/>
          </p:cNvGraphicFramePr>
          <p:nvPr>
            <p:extLst>
              <p:ext uri="{D42A27DB-BD31-4B8C-83A1-F6EECF244321}">
                <p14:modId xmlns:p14="http://schemas.microsoft.com/office/powerpoint/2010/main" val="1823593392"/>
              </p:ext>
            </p:extLst>
          </p:nvPr>
        </p:nvGraphicFramePr>
        <p:xfrm>
          <a:off x="2322285" y="1269999"/>
          <a:ext cx="7295003" cy="4411610"/>
        </p:xfrm>
        <a:graphic>
          <a:graphicData uri="http://schemas.openxmlformats.org/drawingml/2006/table">
            <a:tbl>
              <a:tblPr firstRow="1" firstCol="1" bandRow="1">
                <a:tableStyleId>{5C22544A-7EE6-4342-B048-85BDC9FD1C3A}</a:tableStyleId>
              </a:tblPr>
              <a:tblGrid>
                <a:gridCol w="3395565">
                  <a:extLst>
                    <a:ext uri="{9D8B030D-6E8A-4147-A177-3AD203B41FA5}">
                      <a16:colId xmlns:a16="http://schemas.microsoft.com/office/drawing/2014/main" val="398907636"/>
                    </a:ext>
                  </a:extLst>
                </a:gridCol>
                <a:gridCol w="3899438">
                  <a:extLst>
                    <a:ext uri="{9D8B030D-6E8A-4147-A177-3AD203B41FA5}">
                      <a16:colId xmlns:a16="http://schemas.microsoft.com/office/drawing/2014/main" val="785320747"/>
                    </a:ext>
                  </a:extLst>
                </a:gridCol>
              </a:tblGrid>
              <a:tr h="207145">
                <a:tc>
                  <a:txBody>
                    <a:bodyPr/>
                    <a:lstStyle/>
                    <a:p>
                      <a:pPr marL="0" marR="0" lvl="0">
                        <a:spcBef>
                          <a:spcPts val="0"/>
                        </a:spcBef>
                        <a:spcAft>
                          <a:spcPts val="0"/>
                        </a:spcAft>
                        <a:buNone/>
                      </a:pPr>
                      <a:r>
                        <a:rPr lang="en-US" sz="1700" kern="100" dirty="0">
                          <a:effectLst/>
                        </a:rPr>
                        <a:t>Characteristic, n (%)</a:t>
                      </a:r>
                      <a:endParaRPr lang="en-US" sz="1700" kern="100" dirty="0">
                        <a:effectLst/>
                        <a:latin typeface="Aptos"/>
                        <a:ea typeface="Aptos" panose="020B0004020202020204" pitchFamily="34" charset="0"/>
                        <a:cs typeface="Times New Roman"/>
                      </a:endParaRPr>
                    </a:p>
                  </a:txBody>
                  <a:tcPr marL="70054" marR="70054" marT="0" marB="0"/>
                </a:tc>
                <a:tc>
                  <a:txBody>
                    <a:bodyPr/>
                    <a:lstStyle/>
                    <a:p>
                      <a:pPr marL="0" marR="0" lvl="0" algn="ctr">
                        <a:spcBef>
                          <a:spcPts val="0"/>
                        </a:spcBef>
                        <a:spcAft>
                          <a:spcPts val="0"/>
                        </a:spcAft>
                        <a:buNone/>
                      </a:pPr>
                      <a:r>
                        <a:rPr lang="en-US" sz="1700" kern="100" dirty="0">
                          <a:effectLst/>
                        </a:rPr>
                        <a:t>Patients Engaged </a:t>
                      </a:r>
                      <a:endParaRPr lang="en-US" sz="1700" kern="100" dirty="0">
                        <a:effectLst/>
                        <a:latin typeface="Aptos"/>
                        <a:ea typeface="Aptos" panose="020B0004020202020204" pitchFamily="34" charset="0"/>
                        <a:cs typeface="Times New Roman"/>
                      </a:endParaRPr>
                    </a:p>
                  </a:txBody>
                  <a:tcPr marL="70054" marR="70054" marT="0" marB="0"/>
                </a:tc>
                <a:extLst>
                  <a:ext uri="{0D108BD9-81ED-4DB2-BD59-A6C34878D82A}">
                    <a16:rowId xmlns:a16="http://schemas.microsoft.com/office/drawing/2014/main" val="1073347762"/>
                  </a:ext>
                </a:extLst>
              </a:tr>
              <a:tr h="216724">
                <a:tc>
                  <a:txBody>
                    <a:bodyPr/>
                    <a:lstStyle/>
                    <a:p>
                      <a:pPr marL="0" marR="0" lvl="0">
                        <a:spcBef>
                          <a:spcPts val="0"/>
                        </a:spcBef>
                        <a:spcAft>
                          <a:spcPts val="0"/>
                        </a:spcAft>
                        <a:buNone/>
                      </a:pPr>
                      <a:r>
                        <a:rPr lang="en-US" sz="1700" kern="100" dirty="0">
                          <a:effectLst/>
                        </a:rPr>
                        <a:t>Mean Age</a:t>
                      </a:r>
                      <a:endParaRPr lang="en-US" sz="1700" kern="100" dirty="0">
                        <a:effectLst/>
                        <a:latin typeface="Aptos"/>
                        <a:ea typeface="Aptos" panose="020B0004020202020204" pitchFamily="34" charset="0"/>
                        <a:cs typeface="Times New Roman"/>
                      </a:endParaRPr>
                    </a:p>
                  </a:txBody>
                  <a:tcPr marL="70054" marR="70054" marT="0" marB="0"/>
                </a:tc>
                <a:tc>
                  <a:txBody>
                    <a:bodyPr/>
                    <a:lstStyle/>
                    <a:p>
                      <a:pPr marL="0" marR="0" lvl="0" algn="ctr">
                        <a:spcBef>
                          <a:spcPts val="0"/>
                        </a:spcBef>
                        <a:spcAft>
                          <a:spcPts val="0"/>
                        </a:spcAft>
                        <a:buNone/>
                      </a:pPr>
                      <a:r>
                        <a:rPr lang="en-US" sz="1700" kern="100" dirty="0">
                          <a:effectLst/>
                        </a:rPr>
                        <a:t>40 (SD 11)</a:t>
                      </a:r>
                      <a:endParaRPr lang="en-US" sz="1700" kern="100" dirty="0">
                        <a:effectLst/>
                        <a:latin typeface="Aptos"/>
                        <a:ea typeface="Aptos" panose="020B0004020202020204" pitchFamily="34" charset="0"/>
                        <a:cs typeface="Times New Roman"/>
                      </a:endParaRPr>
                    </a:p>
                  </a:txBody>
                  <a:tcPr marL="70054" marR="70054" marT="0" marB="0"/>
                </a:tc>
                <a:extLst>
                  <a:ext uri="{0D108BD9-81ED-4DB2-BD59-A6C34878D82A}">
                    <a16:rowId xmlns:a16="http://schemas.microsoft.com/office/drawing/2014/main" val="1491056767"/>
                  </a:ext>
                </a:extLst>
              </a:tr>
              <a:tr h="266330">
                <a:tc>
                  <a:txBody>
                    <a:bodyPr/>
                    <a:lstStyle/>
                    <a:p>
                      <a:pPr marL="0" marR="0" lvl="0">
                        <a:spcBef>
                          <a:spcPts val="0"/>
                        </a:spcBef>
                        <a:spcAft>
                          <a:spcPts val="0"/>
                        </a:spcAft>
                        <a:buNone/>
                      </a:pPr>
                      <a:r>
                        <a:rPr lang="en-US" sz="1700" kern="100" dirty="0">
                          <a:effectLst/>
                        </a:rPr>
                        <a:t>Female Gender</a:t>
                      </a:r>
                      <a:endParaRPr lang="en-US" sz="1700" kern="100" dirty="0">
                        <a:effectLst/>
                        <a:latin typeface="Aptos"/>
                        <a:ea typeface="Aptos" panose="020B0004020202020204" pitchFamily="34" charset="0"/>
                        <a:cs typeface="Times New Roman"/>
                      </a:endParaRPr>
                    </a:p>
                  </a:txBody>
                  <a:tcPr marL="70054" marR="70054" marT="0" marB="0"/>
                </a:tc>
                <a:tc>
                  <a:txBody>
                    <a:bodyPr/>
                    <a:lstStyle/>
                    <a:p>
                      <a:pPr marL="0" marR="0" lvl="0" algn="ctr">
                        <a:spcBef>
                          <a:spcPts val="0"/>
                        </a:spcBef>
                        <a:spcAft>
                          <a:spcPts val="0"/>
                        </a:spcAft>
                        <a:buNone/>
                      </a:pPr>
                      <a:r>
                        <a:rPr lang="en-US" sz="1700" kern="100" dirty="0">
                          <a:effectLst/>
                        </a:rPr>
                        <a:t>95 (57%) </a:t>
                      </a:r>
                      <a:endParaRPr lang="en-US" sz="1700" kern="100" dirty="0">
                        <a:effectLst/>
                        <a:latin typeface="Aptos"/>
                        <a:ea typeface="Aptos" panose="020B0004020202020204" pitchFamily="34" charset="0"/>
                        <a:cs typeface="Times New Roman"/>
                      </a:endParaRPr>
                    </a:p>
                  </a:txBody>
                  <a:tcPr marL="70054" marR="70054" marT="0" marB="0"/>
                </a:tc>
                <a:extLst>
                  <a:ext uri="{0D108BD9-81ED-4DB2-BD59-A6C34878D82A}">
                    <a16:rowId xmlns:a16="http://schemas.microsoft.com/office/drawing/2014/main" val="1572840750"/>
                  </a:ext>
                </a:extLst>
              </a:tr>
              <a:tr h="216724">
                <a:tc>
                  <a:txBody>
                    <a:bodyPr/>
                    <a:lstStyle/>
                    <a:p>
                      <a:pPr marL="0" marR="0">
                        <a:spcBef>
                          <a:spcPts val="0"/>
                        </a:spcBef>
                        <a:spcAft>
                          <a:spcPts val="0"/>
                        </a:spcAft>
                      </a:pPr>
                      <a:r>
                        <a:rPr lang="en-US" sz="1700" kern="100" dirty="0">
                          <a:effectLst/>
                        </a:rPr>
                        <a:t>Hispanic or Latino Ethnicity</a:t>
                      </a:r>
                      <a:endParaRPr lang="en-US" sz="1700" kern="100" dirty="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 21 (13%)</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100275665"/>
                  </a:ext>
                </a:extLst>
              </a:tr>
              <a:tr h="216724">
                <a:tc>
                  <a:txBody>
                    <a:bodyPr/>
                    <a:lstStyle/>
                    <a:p>
                      <a:pPr marL="0" marR="0">
                        <a:spcBef>
                          <a:spcPts val="0"/>
                        </a:spcBef>
                        <a:spcAft>
                          <a:spcPts val="0"/>
                        </a:spcAft>
                      </a:pPr>
                      <a:r>
                        <a:rPr lang="en-US" sz="1700" kern="100" dirty="0">
                          <a:effectLst/>
                        </a:rPr>
                        <a:t>Race*</a:t>
                      </a:r>
                      <a:endParaRPr lang="en-US" sz="1700" kern="100" dirty="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1817733734"/>
                  </a:ext>
                </a:extLst>
              </a:tr>
              <a:tr h="216724">
                <a:tc>
                  <a:txBody>
                    <a:bodyPr/>
                    <a:lstStyle/>
                    <a:p>
                      <a:pPr marL="0" marR="0">
                        <a:spcBef>
                          <a:spcPts val="0"/>
                        </a:spcBef>
                        <a:spcAft>
                          <a:spcPts val="0"/>
                        </a:spcAft>
                      </a:pPr>
                      <a:r>
                        <a:rPr lang="en-US" sz="1700" b="0" kern="100" dirty="0">
                          <a:effectLst/>
                        </a:rPr>
                        <a:t>   White</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59 (35%)</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4106966455"/>
                  </a:ext>
                </a:extLst>
              </a:tr>
              <a:tr h="216724">
                <a:tc>
                  <a:txBody>
                    <a:bodyPr/>
                    <a:lstStyle/>
                    <a:p>
                      <a:pPr marL="0" marR="0">
                        <a:spcBef>
                          <a:spcPts val="0"/>
                        </a:spcBef>
                        <a:spcAft>
                          <a:spcPts val="0"/>
                        </a:spcAft>
                      </a:pPr>
                      <a:r>
                        <a:rPr lang="en-US" sz="1700" b="0" kern="100" dirty="0">
                          <a:effectLst/>
                        </a:rPr>
                        <a:t>   Black</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93 (56%)</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1167119137"/>
                  </a:ext>
                </a:extLst>
              </a:tr>
              <a:tr h="216724">
                <a:tc>
                  <a:txBody>
                    <a:bodyPr/>
                    <a:lstStyle/>
                    <a:p>
                      <a:pPr marL="0" marR="0">
                        <a:spcBef>
                          <a:spcPts val="0"/>
                        </a:spcBef>
                        <a:spcAft>
                          <a:spcPts val="0"/>
                        </a:spcAft>
                      </a:pPr>
                      <a:r>
                        <a:rPr lang="en-US" sz="1700" b="0" kern="100" dirty="0">
                          <a:effectLst/>
                        </a:rPr>
                        <a:t>   Other/Unknown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14 (9%)</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1773581065"/>
                  </a:ext>
                </a:extLst>
              </a:tr>
              <a:tr h="216724">
                <a:tc>
                  <a:txBody>
                    <a:bodyPr/>
                    <a:lstStyle/>
                    <a:p>
                      <a:pPr marL="0" marR="0">
                        <a:spcBef>
                          <a:spcPts val="0"/>
                        </a:spcBef>
                        <a:spcAft>
                          <a:spcPts val="0"/>
                        </a:spcAft>
                      </a:pPr>
                      <a:r>
                        <a:rPr lang="en-US" sz="1700" kern="100" dirty="0">
                          <a:effectLst/>
                        </a:rPr>
                        <a:t>Housing Status  </a:t>
                      </a:r>
                      <a:endParaRPr lang="en-US" sz="1700" kern="100" dirty="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2586409403"/>
                  </a:ext>
                </a:extLst>
              </a:tr>
              <a:tr h="216724">
                <a:tc>
                  <a:txBody>
                    <a:bodyPr/>
                    <a:lstStyle/>
                    <a:p>
                      <a:pPr marL="0" marR="0">
                        <a:spcBef>
                          <a:spcPts val="0"/>
                        </a:spcBef>
                        <a:spcAft>
                          <a:spcPts val="0"/>
                        </a:spcAft>
                      </a:pPr>
                      <a:r>
                        <a:rPr lang="en-US" sz="1700" b="0" kern="100" dirty="0">
                          <a:effectLst/>
                        </a:rPr>
                        <a:t>    Permanently Housed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96 (58%)</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1377511045"/>
                  </a:ext>
                </a:extLst>
              </a:tr>
              <a:tr h="216724">
                <a:tc>
                  <a:txBody>
                    <a:bodyPr/>
                    <a:lstStyle/>
                    <a:p>
                      <a:pPr marL="0" marR="0">
                        <a:spcBef>
                          <a:spcPts val="0"/>
                        </a:spcBef>
                        <a:spcAft>
                          <a:spcPts val="0"/>
                        </a:spcAft>
                      </a:pPr>
                      <a:r>
                        <a:rPr lang="en-US" sz="1700" b="0" kern="100" dirty="0">
                          <a:effectLst/>
                        </a:rPr>
                        <a:t>    Unstably housed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50 (30%)</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374429778"/>
                  </a:ext>
                </a:extLst>
              </a:tr>
              <a:tr h="216724">
                <a:tc>
                  <a:txBody>
                    <a:bodyPr/>
                    <a:lstStyle/>
                    <a:p>
                      <a:pPr marL="0" marR="0">
                        <a:spcBef>
                          <a:spcPts val="0"/>
                        </a:spcBef>
                        <a:spcAft>
                          <a:spcPts val="0"/>
                        </a:spcAft>
                      </a:pPr>
                      <a:r>
                        <a:rPr lang="en-US" sz="1700" b="0" kern="100" dirty="0">
                          <a:effectLst/>
                        </a:rPr>
                        <a:t>    Unknown/Other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20 (12%)</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487730248"/>
                  </a:ext>
                </a:extLst>
              </a:tr>
              <a:tr h="216724">
                <a:tc>
                  <a:txBody>
                    <a:bodyPr/>
                    <a:lstStyle/>
                    <a:p>
                      <a:pPr marL="0" marR="0">
                        <a:spcBef>
                          <a:spcPts val="0"/>
                        </a:spcBef>
                        <a:spcAft>
                          <a:spcPts val="0"/>
                        </a:spcAft>
                      </a:pPr>
                      <a:r>
                        <a:rPr lang="en-US" sz="1700" kern="100" dirty="0">
                          <a:effectLst/>
                        </a:rPr>
                        <a:t>Insurance Status  </a:t>
                      </a:r>
                      <a:endParaRPr lang="en-US" sz="1700" kern="100" dirty="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712771339"/>
                  </a:ext>
                </a:extLst>
              </a:tr>
              <a:tr h="216724">
                <a:tc>
                  <a:txBody>
                    <a:bodyPr/>
                    <a:lstStyle/>
                    <a:p>
                      <a:pPr marL="0" marR="0">
                        <a:spcBef>
                          <a:spcPts val="0"/>
                        </a:spcBef>
                        <a:spcAft>
                          <a:spcPts val="0"/>
                        </a:spcAft>
                      </a:pPr>
                      <a:r>
                        <a:rPr lang="en-US" sz="1700" b="0" kern="100" dirty="0">
                          <a:effectLst/>
                        </a:rPr>
                        <a:t>    Medicaid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137 (83%)</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3642948736"/>
                  </a:ext>
                </a:extLst>
              </a:tr>
              <a:tr h="216724">
                <a:tc>
                  <a:txBody>
                    <a:bodyPr/>
                    <a:lstStyle/>
                    <a:p>
                      <a:pPr marL="0" marR="0">
                        <a:spcBef>
                          <a:spcPts val="0"/>
                        </a:spcBef>
                        <a:spcAft>
                          <a:spcPts val="0"/>
                        </a:spcAft>
                      </a:pPr>
                      <a:r>
                        <a:rPr lang="en-US" sz="1700" b="0" kern="100" dirty="0">
                          <a:effectLst/>
                        </a:rPr>
                        <a:t>    Medicare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9 (5%)</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1983986034"/>
                  </a:ext>
                </a:extLst>
              </a:tr>
              <a:tr h="216724">
                <a:tc>
                  <a:txBody>
                    <a:bodyPr/>
                    <a:lstStyle/>
                    <a:p>
                      <a:pPr marL="0" marR="0">
                        <a:spcBef>
                          <a:spcPts val="0"/>
                        </a:spcBef>
                        <a:spcAft>
                          <a:spcPts val="0"/>
                        </a:spcAft>
                      </a:pPr>
                      <a:r>
                        <a:rPr lang="en-US" sz="1700" b="0" kern="100" dirty="0">
                          <a:effectLst/>
                        </a:rPr>
                        <a:t>    Private/Commercial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4 (2%)</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3446993041"/>
                  </a:ext>
                </a:extLst>
              </a:tr>
              <a:tr h="216724">
                <a:tc>
                  <a:txBody>
                    <a:bodyPr/>
                    <a:lstStyle/>
                    <a:p>
                      <a:pPr marL="0" marR="0">
                        <a:spcBef>
                          <a:spcPts val="0"/>
                        </a:spcBef>
                        <a:spcAft>
                          <a:spcPts val="0"/>
                        </a:spcAft>
                      </a:pPr>
                      <a:r>
                        <a:rPr lang="en-US" sz="1700" b="0" kern="100" dirty="0">
                          <a:effectLst/>
                        </a:rPr>
                        <a:t>    Uninsured  </a:t>
                      </a:r>
                      <a:endParaRPr lang="en-US" sz="1700" b="0" kern="100">
                        <a:effectLst/>
                        <a:latin typeface="Aptos"/>
                        <a:ea typeface="Aptos" panose="020B0004020202020204" pitchFamily="34" charset="0"/>
                        <a:cs typeface="Times New Roman"/>
                      </a:endParaRPr>
                    </a:p>
                  </a:txBody>
                  <a:tcPr marL="70055" marR="70055" marT="0" marB="0"/>
                </a:tc>
                <a:tc>
                  <a:txBody>
                    <a:bodyPr/>
                    <a:lstStyle/>
                    <a:p>
                      <a:pPr marL="0" marR="0" algn="ctr">
                        <a:spcBef>
                          <a:spcPts val="0"/>
                        </a:spcBef>
                        <a:spcAft>
                          <a:spcPts val="0"/>
                        </a:spcAft>
                      </a:pPr>
                      <a:r>
                        <a:rPr lang="en-US" sz="1700" kern="100" dirty="0">
                          <a:effectLst/>
                        </a:rPr>
                        <a:t>16 (9%)</a:t>
                      </a:r>
                      <a:endParaRPr lang="en-US" sz="1700" kern="100" dirty="0">
                        <a:effectLst/>
                        <a:latin typeface="Aptos"/>
                        <a:ea typeface="Aptos" panose="020B0004020202020204" pitchFamily="34" charset="0"/>
                        <a:cs typeface="Times New Roman"/>
                      </a:endParaRPr>
                    </a:p>
                  </a:txBody>
                  <a:tcPr marL="70055" marR="70055" marT="0" marB="0"/>
                </a:tc>
                <a:extLst>
                  <a:ext uri="{0D108BD9-81ED-4DB2-BD59-A6C34878D82A}">
                    <a16:rowId xmlns:a16="http://schemas.microsoft.com/office/drawing/2014/main" val="4095712189"/>
                  </a:ext>
                </a:extLst>
              </a:tr>
            </a:tbl>
          </a:graphicData>
        </a:graphic>
      </p:graphicFrame>
    </p:spTree>
    <p:extLst>
      <p:ext uri="{BB962C8B-B14F-4D97-AF65-F5344CB8AC3E}">
        <p14:creationId xmlns:p14="http://schemas.microsoft.com/office/powerpoint/2010/main" val="428530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D738A-DC7D-A2C6-ECDE-071DAA12DC81}"/>
              </a:ext>
            </a:extLst>
          </p:cNvPr>
          <p:cNvSpPr txBox="1"/>
          <p:nvPr/>
        </p:nvSpPr>
        <p:spPr>
          <a:xfrm>
            <a:off x="10675435" y="541162"/>
            <a:ext cx="406400" cy="461665"/>
          </a:xfrm>
          <a:prstGeom prst="rect">
            <a:avLst/>
          </a:prstGeom>
          <a:solidFill>
            <a:schemeClr val="bg1"/>
          </a:solidFill>
        </p:spPr>
        <p:txBody>
          <a:bodyPr wrap="square" rtlCol="0">
            <a:spAutoFit/>
          </a:bodyPr>
          <a:lstStyle/>
          <a:p>
            <a:endParaRPr lang="en-US" sz="2400" dirty="0"/>
          </a:p>
        </p:txBody>
      </p:sp>
      <p:sp>
        <p:nvSpPr>
          <p:cNvPr id="10" name="Rectangle 9">
            <a:extLst>
              <a:ext uri="{FF2B5EF4-FFF2-40B4-BE49-F238E27FC236}">
                <a16:creationId xmlns:a16="http://schemas.microsoft.com/office/drawing/2014/main" id="{23E17193-355C-D1C8-0167-2A22562BEC1B}"/>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BF00278D-8D47-4AF6-6123-03AED035F476}"/>
              </a:ext>
            </a:extLst>
          </p:cNvPr>
          <p:cNvGraphicFramePr>
            <a:graphicFrameLocks/>
          </p:cNvGraphicFramePr>
          <p:nvPr>
            <p:extLst>
              <p:ext uri="{D42A27DB-BD31-4B8C-83A1-F6EECF244321}">
                <p14:modId xmlns:p14="http://schemas.microsoft.com/office/powerpoint/2010/main" val="3218481336"/>
              </p:ext>
            </p:extLst>
          </p:nvPr>
        </p:nvGraphicFramePr>
        <p:xfrm>
          <a:off x="881923" y="1007496"/>
          <a:ext cx="10421078" cy="4867524"/>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a:extLst>
              <a:ext uri="{FF2B5EF4-FFF2-40B4-BE49-F238E27FC236}">
                <a16:creationId xmlns:a16="http://schemas.microsoft.com/office/drawing/2014/main" id="{37E72146-E5AF-32BA-4914-CC060425F43D}"/>
              </a:ext>
            </a:extLst>
          </p:cNvPr>
          <p:cNvSpPr>
            <a:spLocks noGrp="1"/>
          </p:cNvSpPr>
          <p:nvPr>
            <p:ph type="title"/>
          </p:nvPr>
        </p:nvSpPr>
        <p:spPr>
          <a:xfrm>
            <a:off x="2716026" y="120917"/>
            <a:ext cx="7126514" cy="834786"/>
          </a:xfrm>
        </p:spPr>
        <p:txBody>
          <a:bodyPr>
            <a:normAutofit fontScale="90000"/>
          </a:bodyPr>
          <a:lstStyle/>
          <a:p>
            <a:pPr algn="ctr"/>
            <a:r>
              <a:rPr lang="en-US" sz="4000" b="1" dirty="0">
                <a:solidFill>
                  <a:srgbClr val="002060"/>
                </a:solidFill>
                <a:latin typeface="Calibri"/>
                <a:ea typeface="Calibri"/>
                <a:cs typeface="Calibri"/>
              </a:rPr>
              <a:t>S-PED ED Medication Starts (n=166)</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455906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629E2EC-761B-1FE2-5597-7BABBF8D2F5B}"/>
              </a:ext>
            </a:extLst>
          </p:cNvPr>
          <p:cNvGrpSpPr/>
          <p:nvPr/>
        </p:nvGrpSpPr>
        <p:grpSpPr>
          <a:xfrm>
            <a:off x="166339" y="212000"/>
            <a:ext cx="4283570" cy="2933612"/>
            <a:chOff x="-990876" y="2426823"/>
            <a:chExt cx="1236654" cy="2038395"/>
          </a:xfrm>
        </p:grpSpPr>
        <p:sp>
          <p:nvSpPr>
            <p:cNvPr id="15" name="Rectangle: Rounded Corners 14">
              <a:extLst>
                <a:ext uri="{FF2B5EF4-FFF2-40B4-BE49-F238E27FC236}">
                  <a16:creationId xmlns:a16="http://schemas.microsoft.com/office/drawing/2014/main" id="{98DB4322-50E6-2D38-0839-1478AD243872}"/>
                </a:ext>
              </a:extLst>
            </p:cNvPr>
            <p:cNvSpPr/>
            <p:nvPr/>
          </p:nvSpPr>
          <p:spPr>
            <a:xfrm>
              <a:off x="-990876" y="2426823"/>
              <a:ext cx="1169296" cy="2038395"/>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F6399854-8477-9C08-F3F5-44E5014E807F}"/>
                </a:ext>
              </a:extLst>
            </p:cNvPr>
            <p:cNvSpPr txBox="1"/>
            <p:nvPr/>
          </p:nvSpPr>
          <p:spPr>
            <a:xfrm>
              <a:off x="-938248" y="2557316"/>
              <a:ext cx="1184026" cy="1777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r>
                <a:rPr lang="en-US" sz="2200" b="1" dirty="0">
                  <a:solidFill>
                    <a:schemeClr val="bg1"/>
                  </a:solidFill>
                </a:rPr>
                <a:t>Care Trajectory:</a:t>
              </a:r>
            </a:p>
            <a:p>
              <a:endParaRPr lang="en-US" sz="2200" b="1" dirty="0">
                <a:solidFill>
                  <a:schemeClr val="bg1"/>
                </a:solidFill>
              </a:endParaRPr>
            </a:p>
            <a:p>
              <a:r>
                <a:rPr lang="en-US" sz="2200" b="1" dirty="0">
                  <a:solidFill>
                    <a:schemeClr val="bg1"/>
                  </a:solidFill>
                </a:rPr>
                <a:t>72% discharged to outpatient </a:t>
              </a:r>
            </a:p>
            <a:p>
              <a:r>
                <a:rPr lang="en-US" sz="2200" b="1" dirty="0">
                  <a:solidFill>
                    <a:schemeClr val="bg1"/>
                  </a:solidFill>
                </a:rPr>
                <a:t>care </a:t>
              </a:r>
            </a:p>
            <a:p>
              <a:r>
                <a:rPr lang="en-US" sz="2200" b="1" dirty="0">
                  <a:solidFill>
                    <a:schemeClr val="bg1"/>
                  </a:solidFill>
                </a:rPr>
                <a:t>16% Inpatient Detox/Rehab </a:t>
              </a:r>
            </a:p>
            <a:p>
              <a:r>
                <a:rPr lang="en-US" sz="2200" b="1" dirty="0">
                  <a:solidFill>
                    <a:schemeClr val="bg1"/>
                  </a:solidFill>
                </a:rPr>
                <a:t>13% Medical Admission </a:t>
              </a:r>
            </a:p>
            <a:p>
              <a:pPr marL="0" lvl="0" indent="0" algn="ctr" defTabSz="577850">
                <a:lnSpc>
                  <a:spcPct val="90000"/>
                </a:lnSpc>
                <a:spcBef>
                  <a:spcPct val="0"/>
                </a:spcBef>
                <a:spcAft>
                  <a:spcPct val="35000"/>
                </a:spcAft>
                <a:buNone/>
              </a:pPr>
              <a:endParaRPr lang="en-US" sz="1300" kern="1200" dirty="0"/>
            </a:p>
          </p:txBody>
        </p:sp>
      </p:grpSp>
      <p:grpSp>
        <p:nvGrpSpPr>
          <p:cNvPr id="17" name="Group 16">
            <a:extLst>
              <a:ext uri="{FF2B5EF4-FFF2-40B4-BE49-F238E27FC236}">
                <a16:creationId xmlns:a16="http://schemas.microsoft.com/office/drawing/2014/main" id="{44994E48-F8C3-D7E2-6BE4-722A1E6B0BE6}"/>
              </a:ext>
            </a:extLst>
          </p:cNvPr>
          <p:cNvGrpSpPr/>
          <p:nvPr/>
        </p:nvGrpSpPr>
        <p:grpSpPr>
          <a:xfrm>
            <a:off x="209173" y="3240570"/>
            <a:ext cx="4058442" cy="2789967"/>
            <a:chOff x="-990876" y="2426823"/>
            <a:chExt cx="1169296" cy="2038395"/>
          </a:xfrm>
        </p:grpSpPr>
        <p:sp>
          <p:nvSpPr>
            <p:cNvPr id="18" name="Rectangle: Rounded Corners 17">
              <a:extLst>
                <a:ext uri="{FF2B5EF4-FFF2-40B4-BE49-F238E27FC236}">
                  <a16:creationId xmlns:a16="http://schemas.microsoft.com/office/drawing/2014/main" id="{CEB878F8-5E58-4781-1708-41FFB8A7538A}"/>
                </a:ext>
              </a:extLst>
            </p:cNvPr>
            <p:cNvSpPr/>
            <p:nvPr/>
          </p:nvSpPr>
          <p:spPr>
            <a:xfrm>
              <a:off x="-990876" y="2426823"/>
              <a:ext cx="1169296" cy="2038395"/>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4">
              <a:extLst>
                <a:ext uri="{FF2B5EF4-FFF2-40B4-BE49-F238E27FC236}">
                  <a16:creationId xmlns:a16="http://schemas.microsoft.com/office/drawing/2014/main" id="{144D59AB-14AF-6EBC-6B56-1DA161B28D15}"/>
                </a:ext>
              </a:extLst>
            </p:cNvPr>
            <p:cNvSpPr txBox="1"/>
            <p:nvPr/>
          </p:nvSpPr>
          <p:spPr>
            <a:xfrm>
              <a:off x="-949308" y="2495319"/>
              <a:ext cx="1100800" cy="1969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sp>
        <p:nvSpPr>
          <p:cNvPr id="21" name="TextBox 20">
            <a:extLst>
              <a:ext uri="{FF2B5EF4-FFF2-40B4-BE49-F238E27FC236}">
                <a16:creationId xmlns:a16="http://schemas.microsoft.com/office/drawing/2014/main" id="{20AE4B38-2E42-2275-8C24-099DB71E76D7}"/>
              </a:ext>
            </a:extLst>
          </p:cNvPr>
          <p:cNvSpPr txBox="1"/>
          <p:nvPr/>
        </p:nvSpPr>
        <p:spPr>
          <a:xfrm>
            <a:off x="307766" y="3585094"/>
            <a:ext cx="4058442" cy="1785104"/>
          </a:xfrm>
          <a:prstGeom prst="rect">
            <a:avLst/>
          </a:prstGeom>
          <a:noFill/>
        </p:spPr>
        <p:txBody>
          <a:bodyPr wrap="square">
            <a:spAutoFit/>
          </a:bodyPr>
          <a:lstStyle/>
          <a:p>
            <a:r>
              <a:rPr lang="en-US" sz="2200" b="1" dirty="0">
                <a:solidFill>
                  <a:schemeClr val="bg1"/>
                </a:solidFill>
              </a:rPr>
              <a:t>Post-Discharge Engagement:</a:t>
            </a:r>
          </a:p>
          <a:p>
            <a:r>
              <a:rPr lang="en-US" sz="2200" b="1" dirty="0">
                <a:solidFill>
                  <a:schemeClr val="bg1"/>
                </a:solidFill>
              </a:rPr>
              <a:t> </a:t>
            </a:r>
          </a:p>
          <a:p>
            <a:r>
              <a:rPr lang="en-US" sz="2200" b="1" dirty="0">
                <a:solidFill>
                  <a:schemeClr val="bg1"/>
                </a:solidFill>
              </a:rPr>
              <a:t>83% of all patients engaged with S-PED navigation services post-discharge </a:t>
            </a:r>
          </a:p>
        </p:txBody>
      </p:sp>
      <p:grpSp>
        <p:nvGrpSpPr>
          <p:cNvPr id="24" name="Group 23">
            <a:extLst>
              <a:ext uri="{FF2B5EF4-FFF2-40B4-BE49-F238E27FC236}">
                <a16:creationId xmlns:a16="http://schemas.microsoft.com/office/drawing/2014/main" id="{542E7003-A1F3-63F6-BA42-69EACAE39A05}"/>
              </a:ext>
            </a:extLst>
          </p:cNvPr>
          <p:cNvGrpSpPr/>
          <p:nvPr/>
        </p:nvGrpSpPr>
        <p:grpSpPr>
          <a:xfrm>
            <a:off x="7096259" y="1442434"/>
            <a:ext cx="4787975" cy="3927763"/>
            <a:chOff x="-990876" y="2373072"/>
            <a:chExt cx="1169296" cy="2092145"/>
          </a:xfrm>
        </p:grpSpPr>
        <p:sp>
          <p:nvSpPr>
            <p:cNvPr id="25" name="Rectangle: Rounded Corners 24">
              <a:extLst>
                <a:ext uri="{FF2B5EF4-FFF2-40B4-BE49-F238E27FC236}">
                  <a16:creationId xmlns:a16="http://schemas.microsoft.com/office/drawing/2014/main" id="{E8F3BB0A-4C52-3616-BE4B-F483121F1CF0}"/>
                </a:ext>
              </a:extLst>
            </p:cNvPr>
            <p:cNvSpPr/>
            <p:nvPr/>
          </p:nvSpPr>
          <p:spPr>
            <a:xfrm>
              <a:off x="-990876" y="2373072"/>
              <a:ext cx="1169296" cy="2092145"/>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4">
              <a:extLst>
                <a:ext uri="{FF2B5EF4-FFF2-40B4-BE49-F238E27FC236}">
                  <a16:creationId xmlns:a16="http://schemas.microsoft.com/office/drawing/2014/main" id="{767D1BD3-3487-54F9-D7E4-71A95D506DD6}"/>
                </a:ext>
              </a:extLst>
            </p:cNvPr>
            <p:cNvSpPr txBox="1"/>
            <p:nvPr/>
          </p:nvSpPr>
          <p:spPr>
            <a:xfrm>
              <a:off x="-943147" y="2469745"/>
              <a:ext cx="1100800" cy="1969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indent="0">
                <a:buNone/>
              </a:pPr>
              <a:r>
                <a:rPr lang="en-US" sz="2200" b="1" dirty="0">
                  <a:solidFill>
                    <a:schemeClr val="bg1"/>
                  </a:solidFill>
                </a:rPr>
                <a:t>Care Retention: </a:t>
              </a:r>
            </a:p>
            <a:p>
              <a:pPr marL="0" indent="0">
                <a:buNone/>
              </a:pPr>
              <a:endParaRPr lang="en-US" sz="2200" b="1" dirty="0">
                <a:solidFill>
                  <a:schemeClr val="bg1"/>
                </a:solidFill>
              </a:endParaRPr>
            </a:p>
            <a:p>
              <a:pPr marL="0" indent="0">
                <a:buNone/>
              </a:pPr>
              <a:r>
                <a:rPr lang="en-US" sz="2200" b="1" dirty="0">
                  <a:solidFill>
                    <a:schemeClr val="bg1"/>
                  </a:solidFill>
                </a:rPr>
                <a:t>Overall, 43% of patients were retained in care at 30 days (n=70)</a:t>
              </a:r>
            </a:p>
            <a:p>
              <a:pPr marL="0" indent="0">
                <a:buNone/>
              </a:pPr>
              <a:endParaRPr lang="en-US" sz="2200" b="1" dirty="0">
                <a:solidFill>
                  <a:schemeClr val="bg1"/>
                </a:solidFill>
              </a:endParaRPr>
            </a:p>
            <a:p>
              <a:r>
                <a:rPr lang="en-US" sz="2200" b="1" dirty="0">
                  <a:solidFill>
                    <a:schemeClr val="bg1"/>
                  </a:solidFill>
                </a:rPr>
                <a:t>55% of patients started on methadone in the ED (n=28)</a:t>
              </a:r>
            </a:p>
            <a:p>
              <a:endParaRPr lang="en-US" sz="2200" b="1" dirty="0">
                <a:solidFill>
                  <a:schemeClr val="bg1"/>
                </a:solidFill>
              </a:endParaRPr>
            </a:p>
            <a:p>
              <a:r>
                <a:rPr lang="en-US" sz="2200" b="1" dirty="0">
                  <a:solidFill>
                    <a:schemeClr val="bg1"/>
                  </a:solidFill>
                </a:rPr>
                <a:t>51% of patients started on buprenorphine in ED (n=42)</a:t>
              </a:r>
            </a:p>
            <a:p>
              <a:pPr marL="0" lvl="0" indent="0" algn="ctr" defTabSz="577850">
                <a:lnSpc>
                  <a:spcPct val="90000"/>
                </a:lnSpc>
                <a:spcBef>
                  <a:spcPct val="0"/>
                </a:spcBef>
                <a:spcAft>
                  <a:spcPct val="35000"/>
                </a:spcAft>
                <a:buNone/>
              </a:pPr>
              <a:endParaRPr lang="en-US" sz="1300" kern="1200" dirty="0"/>
            </a:p>
          </p:txBody>
        </p:sp>
      </p:grpSp>
      <p:cxnSp>
        <p:nvCxnSpPr>
          <p:cNvPr id="29" name="Connector: Elbow 28">
            <a:extLst>
              <a:ext uri="{FF2B5EF4-FFF2-40B4-BE49-F238E27FC236}">
                <a16:creationId xmlns:a16="http://schemas.microsoft.com/office/drawing/2014/main" id="{0D9954A4-3375-0D05-04E0-F598B426485B}"/>
              </a:ext>
            </a:extLst>
          </p:cNvPr>
          <p:cNvCxnSpPr>
            <a:cxnSpLocks/>
          </p:cNvCxnSpPr>
          <p:nvPr/>
        </p:nvCxnSpPr>
        <p:spPr>
          <a:xfrm>
            <a:off x="4104696" y="1315844"/>
            <a:ext cx="3466982" cy="14162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486AF2F-63B9-1457-1CBD-AE0F6C599FB3}"/>
              </a:ext>
            </a:extLst>
          </p:cNvPr>
          <p:cNvCxnSpPr>
            <a:cxnSpLocks/>
          </p:cNvCxnSpPr>
          <p:nvPr/>
        </p:nvCxnSpPr>
        <p:spPr>
          <a:xfrm flipV="1">
            <a:off x="4363183" y="3822032"/>
            <a:ext cx="337523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9BB101A4-F10B-6B62-FB2B-8C4E5214EEFA}"/>
              </a:ext>
            </a:extLst>
          </p:cNvPr>
          <p:cNvSpPr>
            <a:spLocks noGrp="1"/>
          </p:cNvSpPr>
          <p:nvPr>
            <p:ph type="title"/>
          </p:nvPr>
        </p:nvSpPr>
        <p:spPr>
          <a:xfrm>
            <a:off x="3811689" y="89210"/>
            <a:ext cx="5384800" cy="825715"/>
          </a:xfrm>
        </p:spPr>
        <p:txBody>
          <a:bodyPr>
            <a:normAutofit/>
          </a:bodyPr>
          <a:lstStyle/>
          <a:p>
            <a:pPr algn="ctr"/>
            <a:r>
              <a:rPr lang="en-US" sz="4000" b="1" dirty="0">
                <a:solidFill>
                  <a:srgbClr val="002060"/>
                </a:solidFill>
                <a:latin typeface="Calibri" panose="020F0502020204030204" pitchFamily="34" charset="0"/>
                <a:cs typeface="Calibri" panose="020F0502020204030204" pitchFamily="34" charset="0"/>
              </a:rPr>
              <a:t>S-PED Outcomes</a:t>
            </a:r>
          </a:p>
        </p:txBody>
      </p:sp>
    </p:spTree>
    <p:extLst>
      <p:ext uri="{BB962C8B-B14F-4D97-AF65-F5344CB8AC3E}">
        <p14:creationId xmlns:p14="http://schemas.microsoft.com/office/powerpoint/2010/main" val="235943113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2E4E-55BA-EBC3-9338-9D289BD9A578}"/>
              </a:ext>
            </a:extLst>
          </p:cNvPr>
          <p:cNvSpPr>
            <a:spLocks noGrp="1"/>
          </p:cNvSpPr>
          <p:nvPr>
            <p:ph type="title"/>
          </p:nvPr>
        </p:nvSpPr>
        <p:spPr>
          <a:xfrm>
            <a:off x="571500" y="242849"/>
            <a:ext cx="10515600" cy="935038"/>
          </a:xfrm>
        </p:spPr>
        <p:txBody>
          <a:bodyPr anchor="t">
            <a:normAutofit/>
          </a:bodyPr>
          <a:lstStyle/>
          <a:p>
            <a:r>
              <a:rPr lang="en-US" b="1" dirty="0">
                <a:solidFill>
                  <a:srgbClr val="002060"/>
                </a:solidFill>
                <a:latin typeface="Calibri" panose="020F0502020204030204" pitchFamily="34" charset="0"/>
                <a:cs typeface="Calibri" panose="020F0502020204030204" pitchFamily="34" charset="0"/>
              </a:rPr>
              <a:t>Sustainability</a:t>
            </a:r>
            <a:r>
              <a:rPr lang="en-US" sz="4000" dirty="0">
                <a:solidFill>
                  <a:srgbClr val="002060"/>
                </a:solidFill>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E36D0127-1E74-0FDB-64A2-9B23766619B0}"/>
              </a:ext>
            </a:extLst>
          </p:cNvPr>
          <p:cNvSpPr>
            <a:spLocks noGrp="1"/>
          </p:cNvSpPr>
          <p:nvPr>
            <p:ph sz="half" idx="1"/>
          </p:nvPr>
        </p:nvSpPr>
        <p:spPr>
          <a:xfrm>
            <a:off x="100709" y="1415339"/>
            <a:ext cx="9778188" cy="3458679"/>
          </a:xfrm>
        </p:spPr>
        <p:txBody>
          <a:bodyPr vert="horz" lIns="91440" tIns="45720" rIns="91440" bIns="45720" rtlCol="0" anchor="t">
            <a:normAutofit/>
          </a:bodyPr>
          <a:lstStyle/>
          <a:p>
            <a:pPr lvl="1"/>
            <a:r>
              <a:rPr lang="en-US" dirty="0">
                <a:solidFill>
                  <a:srgbClr val="002060"/>
                </a:solidFill>
              </a:rPr>
              <a:t>Grant funding </a:t>
            </a:r>
          </a:p>
          <a:p>
            <a:pPr lvl="1"/>
            <a:r>
              <a:rPr lang="en-US" dirty="0">
                <a:solidFill>
                  <a:srgbClr val="002060"/>
                </a:solidFill>
              </a:rPr>
              <a:t>Partnering with MCOs for funding to support their members </a:t>
            </a:r>
          </a:p>
          <a:p>
            <a:pPr lvl="1"/>
            <a:r>
              <a:rPr lang="en-US" dirty="0">
                <a:solidFill>
                  <a:srgbClr val="002060"/>
                </a:solidFill>
              </a:rPr>
              <a:t>Insurance reimbursement </a:t>
            </a:r>
          </a:p>
          <a:p>
            <a:pPr lvl="1"/>
            <a:r>
              <a:rPr lang="en-US" dirty="0">
                <a:solidFill>
                  <a:srgbClr val="002060"/>
                </a:solidFill>
              </a:rPr>
              <a:t>Ongoing peer training to support peer workforce development </a:t>
            </a:r>
          </a:p>
          <a:p>
            <a:pPr lvl="2"/>
            <a:r>
              <a:rPr lang="en-US" sz="2400" dirty="0">
                <a:solidFill>
                  <a:srgbClr val="002060"/>
                </a:solidFill>
              </a:rPr>
              <a:t>PCB Accreditation </a:t>
            </a:r>
          </a:p>
        </p:txBody>
      </p:sp>
      <p:sp>
        <p:nvSpPr>
          <p:cNvPr id="8" name="Rectangle 7">
            <a:extLst>
              <a:ext uri="{FF2B5EF4-FFF2-40B4-BE49-F238E27FC236}">
                <a16:creationId xmlns:a16="http://schemas.microsoft.com/office/drawing/2014/main" id="{F1EA61BA-FF6E-A959-6207-5364D11F8076}"/>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17870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6F9A-451C-E6EF-8E18-AB5413DC526D}"/>
              </a:ext>
            </a:extLst>
          </p:cNvPr>
          <p:cNvSpPr>
            <a:spLocks noGrp="1"/>
          </p:cNvSpPr>
          <p:nvPr>
            <p:ph type="title"/>
          </p:nvPr>
        </p:nvSpPr>
        <p:spPr>
          <a:xfrm>
            <a:off x="838200" y="147411"/>
            <a:ext cx="10515600" cy="1325563"/>
          </a:xfrm>
        </p:spPr>
        <p:txBody>
          <a:bodyPr/>
          <a:lstStyle/>
          <a:p>
            <a:pPr algn="ctr"/>
            <a:r>
              <a:rPr lang="en-US" b="1" dirty="0">
                <a:solidFill>
                  <a:srgbClr val="002060"/>
                </a:solidFill>
                <a:latin typeface="Calibri" panose="020F0502020204030204" pitchFamily="34" charset="0"/>
                <a:cs typeface="Calibri" panose="020F0502020204030204" pitchFamily="34" charset="0"/>
              </a:rPr>
              <a:t>Patient Success Story </a:t>
            </a:r>
          </a:p>
        </p:txBody>
      </p:sp>
      <p:sp>
        <p:nvSpPr>
          <p:cNvPr id="5" name="TextBox 4">
            <a:extLst>
              <a:ext uri="{FF2B5EF4-FFF2-40B4-BE49-F238E27FC236}">
                <a16:creationId xmlns:a16="http://schemas.microsoft.com/office/drawing/2014/main" id="{F509DCEE-3D66-73DD-E6FC-4543D2AF9A11}"/>
              </a:ext>
            </a:extLst>
          </p:cNvPr>
          <p:cNvSpPr txBox="1"/>
          <p:nvPr/>
        </p:nvSpPr>
        <p:spPr>
          <a:xfrm>
            <a:off x="838200" y="1472974"/>
            <a:ext cx="10961913" cy="4154984"/>
          </a:xfrm>
          <a:prstGeom prst="rect">
            <a:avLst/>
          </a:prstGeom>
          <a:noFill/>
        </p:spPr>
        <p:txBody>
          <a:bodyPr wrap="square" rtlCol="0">
            <a:spAutoFit/>
          </a:bodyPr>
          <a:lstStyle/>
          <a:p>
            <a:r>
              <a:rPr lang="en-US" sz="2400" i="1" dirty="0">
                <a:solidFill>
                  <a:srgbClr val="002060"/>
                </a:solidFill>
              </a:rPr>
              <a:t>36</a:t>
            </a:r>
            <a:r>
              <a:rPr lang="en-US" sz="2400" b="0" i="1" u="none" strike="noStrike" dirty="0">
                <a:solidFill>
                  <a:srgbClr val="002060"/>
                </a:solidFill>
                <a:effectLst/>
              </a:rPr>
              <a:t> </a:t>
            </a:r>
            <a:r>
              <a:rPr lang="en-US" sz="2400" b="0" i="1" u="none" strike="noStrike" dirty="0" err="1">
                <a:solidFill>
                  <a:srgbClr val="002060"/>
                </a:solidFill>
                <a:effectLst/>
              </a:rPr>
              <a:t>y.o</a:t>
            </a:r>
            <a:r>
              <a:rPr lang="en-US" sz="2400" b="0" i="1" u="none" strike="noStrike" dirty="0">
                <a:solidFill>
                  <a:srgbClr val="002060"/>
                </a:solidFill>
                <a:effectLst/>
              </a:rPr>
              <a:t>. male awaiting medical admission for </a:t>
            </a:r>
            <a:r>
              <a:rPr lang="en-US" sz="2400" i="1" dirty="0">
                <a:solidFill>
                  <a:srgbClr val="002060"/>
                </a:solidFill>
              </a:rPr>
              <a:t>complications of substance use was engaged by the peer team in the ED. The S-PED peer team partnered with the social work and medical teams to support discharge planning to inpatient rehab, including securing documentation to ensure smooth transition to his OTP at discharge</a:t>
            </a:r>
            <a:r>
              <a:rPr lang="en-US" sz="2400" b="0" i="1" u="none" strike="noStrike" dirty="0">
                <a:solidFill>
                  <a:srgbClr val="002060"/>
                </a:solidFill>
                <a:effectLst/>
              </a:rPr>
              <a:t>. Patient transitioned to rehab and reac</a:t>
            </a:r>
            <a:r>
              <a:rPr lang="en-US" sz="2400" i="1" dirty="0">
                <a:solidFill>
                  <a:srgbClr val="002060"/>
                </a:solidFill>
              </a:rPr>
              <a:t>hed out to CareConnect following completion of inpatient treatment for support. </a:t>
            </a:r>
          </a:p>
          <a:p>
            <a:endParaRPr lang="en-US" sz="2400" i="1" dirty="0">
              <a:solidFill>
                <a:srgbClr val="002060"/>
              </a:solidFill>
            </a:endParaRPr>
          </a:p>
          <a:p>
            <a:r>
              <a:rPr lang="en-US" sz="2400" b="0" i="1" u="none" strike="noStrike" dirty="0">
                <a:solidFill>
                  <a:srgbClr val="002060"/>
                </a:solidFill>
                <a:effectLst/>
              </a:rPr>
              <a:t>Patient was </a:t>
            </a:r>
            <a:r>
              <a:rPr lang="en-US" sz="2400" i="1" dirty="0">
                <a:solidFill>
                  <a:srgbClr val="002060"/>
                </a:solidFill>
              </a:rPr>
              <a:t>provided with transportation, a cell phone and linkage to medical care and close follow-up. </a:t>
            </a:r>
            <a:r>
              <a:rPr lang="en-US" sz="2400" b="0" i="1" u="none" strike="noStrike" dirty="0">
                <a:solidFill>
                  <a:srgbClr val="002060"/>
                </a:solidFill>
                <a:effectLst/>
              </a:rPr>
              <a:t>Patient remains engaged in care with his OTP, has secured stable employment and is well on his recovery journey! He continues to engage with the CareConnect peer team for ongoing support. </a:t>
            </a:r>
            <a:endParaRPr lang="en-US" sz="2400" dirty="0">
              <a:solidFill>
                <a:srgbClr val="002060"/>
              </a:solidFill>
            </a:endParaRPr>
          </a:p>
        </p:txBody>
      </p:sp>
    </p:spTree>
    <p:extLst>
      <p:ext uri="{BB962C8B-B14F-4D97-AF65-F5344CB8AC3E}">
        <p14:creationId xmlns:p14="http://schemas.microsoft.com/office/powerpoint/2010/main" val="316506367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968-E78A-4192-833C-756A2A2D393E}"/>
              </a:ext>
            </a:extLst>
          </p:cNvPr>
          <p:cNvSpPr>
            <a:spLocks noGrp="1"/>
          </p:cNvSpPr>
          <p:nvPr>
            <p:ph type="title"/>
          </p:nvPr>
        </p:nvSpPr>
        <p:spPr>
          <a:xfrm>
            <a:off x="598283" y="353323"/>
            <a:ext cx="10515600" cy="1051476"/>
          </a:xfrm>
        </p:spPr>
        <p:txBody>
          <a:bodyPr>
            <a:normAutofit/>
          </a:bodyPr>
          <a:lstStyle/>
          <a:p>
            <a:pPr algn="ctr"/>
            <a:r>
              <a:rPr lang="en-US" b="1" dirty="0">
                <a:solidFill>
                  <a:srgbClr val="002060"/>
                </a:solidFill>
                <a:latin typeface="Calibri" panose="020F0502020204030204" pitchFamily="34" charset="0"/>
                <a:cs typeface="Calibri" panose="020F0502020204030204" pitchFamily="34" charset="0"/>
              </a:rPr>
              <a:t>Conclusions &amp; Future Directions  </a:t>
            </a:r>
            <a:endParaRPr lang="en-US"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3593C41-BCF1-D98A-8BE1-7DA747482E2E}"/>
              </a:ext>
            </a:extLst>
          </p:cNvPr>
          <p:cNvSpPr txBox="1"/>
          <p:nvPr/>
        </p:nvSpPr>
        <p:spPr>
          <a:xfrm>
            <a:off x="449845" y="1857159"/>
            <a:ext cx="11292310" cy="2985433"/>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dirty="0">
                <a:solidFill>
                  <a:srgbClr val="002060"/>
                </a:solidFill>
              </a:rPr>
              <a:t>Key facilitators of the program have been </a:t>
            </a:r>
            <a:r>
              <a:rPr lang="en-US" sz="2400" b="1" dirty="0">
                <a:solidFill>
                  <a:srgbClr val="002060"/>
                </a:solidFill>
              </a:rPr>
              <a:t>development of relationships</a:t>
            </a:r>
            <a:r>
              <a:rPr lang="en-US" sz="2400" dirty="0">
                <a:solidFill>
                  <a:srgbClr val="002060"/>
                </a:solidFill>
              </a:rPr>
              <a:t> with clinician and social work champions at HUP Cedar</a:t>
            </a:r>
            <a:endParaRPr lang="en-US" sz="2400" dirty="0">
              <a:solidFill>
                <a:srgbClr val="002060"/>
              </a:solidFill>
              <a:cs typeface="Calibri"/>
            </a:endParaRPr>
          </a:p>
          <a:p>
            <a:pPr marL="800100" lvl="1" indent="-342900">
              <a:buFont typeface="Arial" panose="020B0604020202020204" pitchFamily="34" charset="0"/>
              <a:buChar char="•"/>
            </a:pPr>
            <a:r>
              <a:rPr lang="en-US" sz="2400" dirty="0">
                <a:solidFill>
                  <a:srgbClr val="002060"/>
                </a:solidFill>
              </a:rPr>
              <a:t>Crucial for assisting patients with complex medical and social needs</a:t>
            </a:r>
            <a:endParaRPr lang="en-US" sz="2400" dirty="0">
              <a:solidFill>
                <a:srgbClr val="002060"/>
              </a:solidFill>
              <a:cs typeface="Calibri"/>
            </a:endParaRPr>
          </a:p>
          <a:p>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Barriers included variable ED clinician adoption and comfort with MOUD initiation</a:t>
            </a:r>
          </a:p>
          <a:p>
            <a:pPr marL="342900" indent="-342900">
              <a:buFont typeface="Arial" panose="020B0604020202020204" pitchFamily="34" charset="0"/>
              <a:buChar char="•"/>
            </a:pPr>
            <a:endParaRPr lang="en-US" sz="2400" b="0" dirty="0">
              <a:solidFill>
                <a:srgbClr val="002060"/>
              </a:solidFill>
            </a:endParaRPr>
          </a:p>
          <a:p>
            <a:pPr marL="342900" indent="-342900">
              <a:buFont typeface="Arial" panose="020B0604020202020204" pitchFamily="34" charset="0"/>
              <a:buChar char="•"/>
            </a:pPr>
            <a:r>
              <a:rPr lang="en-US" sz="2400" dirty="0">
                <a:solidFill>
                  <a:srgbClr val="002060"/>
                </a:solidFill>
              </a:rPr>
              <a:t>Ongoing evaluation work and methadone pathway toolkit dissemination</a:t>
            </a:r>
            <a:endParaRPr lang="en-US" sz="2400" b="0" dirty="0">
              <a:solidFill>
                <a:srgbClr val="002060"/>
              </a:solidFill>
              <a:cs typeface="Calibri"/>
            </a:endParaRPr>
          </a:p>
          <a:p>
            <a:r>
              <a:rPr lang="en-US" sz="2000" b="0" dirty="0">
                <a:solidFill>
                  <a:srgbClr val="002060"/>
                </a:solidFill>
              </a:rPr>
              <a:t> </a:t>
            </a:r>
            <a:endParaRPr lang="en-US" sz="2000" dirty="0">
              <a:solidFill>
                <a:srgbClr val="002060"/>
              </a:solidFill>
            </a:endParaRPr>
          </a:p>
        </p:txBody>
      </p:sp>
      <p:sp>
        <p:nvSpPr>
          <p:cNvPr id="8" name="Rectangle 7">
            <a:extLst>
              <a:ext uri="{FF2B5EF4-FFF2-40B4-BE49-F238E27FC236}">
                <a16:creationId xmlns:a16="http://schemas.microsoft.com/office/drawing/2014/main" id="{2535DC82-3FF4-169F-8F28-B8740B06F098}"/>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60038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F3B982-178F-5A47-890C-8DD3909F9738}" type="slidenum">
              <a:rPr lang="en-US" smtClean="0"/>
              <a:pPr/>
              <a:t>17</a:t>
            </a:fld>
            <a:endParaRPr lang="en-US" dirty="0"/>
          </a:p>
        </p:txBody>
      </p:sp>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26691DD-F9FB-05F0-3DBB-AC296842A75B}"/>
              </a:ext>
            </a:extLst>
          </p:cNvPr>
          <p:cNvSpPr txBox="1">
            <a:spLocks/>
          </p:cNvSpPr>
          <p:nvPr/>
        </p:nvSpPr>
        <p:spPr>
          <a:xfrm>
            <a:off x="605368" y="476873"/>
            <a:ext cx="11074576" cy="46166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8AB68999-126B-81F2-AA77-3AD80DE2A237}"/>
              </a:ext>
            </a:extLst>
          </p:cNvPr>
          <p:cNvSpPr txBox="1"/>
          <p:nvPr/>
        </p:nvSpPr>
        <p:spPr>
          <a:xfrm>
            <a:off x="136439" y="1520051"/>
            <a:ext cx="3820941" cy="4462760"/>
          </a:xfrm>
          <a:prstGeom prst="rect">
            <a:avLst/>
          </a:prstGeom>
          <a:noFill/>
        </p:spPr>
        <p:txBody>
          <a:bodyPr wrap="square" lIns="91440" tIns="45720" rIns="91440" bIns="45720" rtlCol="0" anchor="t">
            <a:spAutoFit/>
          </a:bodyPr>
          <a:lstStyle/>
          <a:p>
            <a:pPr algn="ctr"/>
            <a:endParaRPr lang="en-US" sz="1600" dirty="0">
              <a:solidFill>
                <a:srgbClr val="002060"/>
              </a:solidFill>
              <a:cs typeface="Al Nile" pitchFamily="2" charset="-78"/>
            </a:endParaRPr>
          </a:p>
          <a:p>
            <a:r>
              <a:rPr lang="en-US" sz="1600" dirty="0">
                <a:solidFill>
                  <a:srgbClr val="002060"/>
                </a:solidFill>
                <a:cs typeface="Al Nile" pitchFamily="2" charset="-78"/>
              </a:rPr>
              <a:t>Samantha Huo, MD 		</a:t>
            </a:r>
          </a:p>
          <a:p>
            <a:r>
              <a:rPr lang="en-US" sz="1600" dirty="0">
                <a:solidFill>
                  <a:srgbClr val="002060"/>
                </a:solidFill>
                <a:cs typeface="Al Nile" pitchFamily="2" charset="-78"/>
                <a:hlinkClick r:id="rId3">
                  <a:extLst>
                    <a:ext uri="{A12FA001-AC4F-418D-AE19-62706E023703}">
                      <ahyp:hlinkClr xmlns:ahyp="http://schemas.microsoft.com/office/drawing/2018/hyperlinkcolor" val="tx"/>
                    </a:ext>
                  </a:extLst>
                </a:hlinkClick>
              </a:rPr>
              <a:t>samantha.huo@pennmedicine.upenn.edu</a:t>
            </a:r>
            <a:endParaRPr lang="en-US" sz="1600" dirty="0">
              <a:solidFill>
                <a:srgbClr val="002060"/>
              </a:solidFill>
              <a:cs typeface="Al Nile" pitchFamily="2" charset="-78"/>
            </a:endParaRPr>
          </a:p>
          <a:p>
            <a:endParaRPr lang="en-US" sz="1600" dirty="0">
              <a:solidFill>
                <a:srgbClr val="002060"/>
              </a:solidFill>
              <a:cs typeface="Al Nile" pitchFamily="2" charset="-78"/>
            </a:endParaRPr>
          </a:p>
          <a:p>
            <a:r>
              <a:rPr lang="en-US" sz="1600" dirty="0">
                <a:solidFill>
                  <a:srgbClr val="002060"/>
                </a:solidFill>
                <a:cs typeface="Al Nile" pitchFamily="2" charset="-78"/>
              </a:rPr>
              <a:t>Jeanmarie Perrone, MD, FACMT</a:t>
            </a:r>
          </a:p>
          <a:p>
            <a:r>
              <a:rPr lang="en-US" sz="1600" dirty="0">
                <a:solidFill>
                  <a:srgbClr val="002060"/>
                </a:solidFill>
                <a:cs typeface="Al Nile" pitchFamily="2" charset="-78"/>
                <a:hlinkClick r:id="rId4">
                  <a:extLst>
                    <a:ext uri="{A12FA001-AC4F-418D-AE19-62706E023703}">
                      <ahyp:hlinkClr xmlns:ahyp="http://schemas.microsoft.com/office/drawing/2018/hyperlinkcolor" val="tx"/>
                    </a:ext>
                  </a:extLst>
                </a:hlinkClick>
              </a:rPr>
              <a:t>Jeanmarie.Perrone@pennmedicine.upenn.edu</a:t>
            </a:r>
            <a:endParaRPr lang="en-US" sz="1600" dirty="0">
              <a:solidFill>
                <a:srgbClr val="002060"/>
              </a:solidFill>
              <a:cs typeface="Al Nile" pitchFamily="2" charset="-78"/>
            </a:endParaRPr>
          </a:p>
          <a:p>
            <a:endParaRPr lang="en-US" sz="1600" dirty="0">
              <a:solidFill>
                <a:srgbClr val="002060"/>
              </a:solidFill>
              <a:cs typeface="Al Nile" pitchFamily="2" charset="-78"/>
            </a:endParaRPr>
          </a:p>
          <a:p>
            <a:r>
              <a:rPr lang="en-US" sz="1600" dirty="0">
                <a:solidFill>
                  <a:srgbClr val="002060"/>
                </a:solidFill>
                <a:cs typeface="Al Nile" pitchFamily="2" charset="-78"/>
              </a:rPr>
              <a:t>Margaret Lowenstein, MD, </a:t>
            </a:r>
            <a:r>
              <a:rPr lang="en-US" sz="1600" dirty="0" err="1">
                <a:solidFill>
                  <a:srgbClr val="002060"/>
                </a:solidFill>
                <a:cs typeface="Al Nile" pitchFamily="2" charset="-78"/>
              </a:rPr>
              <a:t>Mphil</a:t>
            </a:r>
            <a:endParaRPr lang="en-US" sz="1600" dirty="0">
              <a:solidFill>
                <a:srgbClr val="002060"/>
              </a:solidFill>
              <a:cs typeface="Al Nile" pitchFamily="2" charset="-78"/>
            </a:endParaRPr>
          </a:p>
          <a:p>
            <a:r>
              <a:rPr lang="en-US" sz="1600" dirty="0">
                <a:solidFill>
                  <a:srgbClr val="002060"/>
                </a:solidFill>
                <a:cs typeface="Al Nile" pitchFamily="2" charset="-78"/>
                <a:hlinkClick r:id="rId5">
                  <a:extLst>
                    <a:ext uri="{A12FA001-AC4F-418D-AE19-62706E023703}">
                      <ahyp:hlinkClr xmlns:ahyp="http://schemas.microsoft.com/office/drawing/2018/hyperlinkcolor" val="tx"/>
                    </a:ext>
                  </a:extLst>
                </a:hlinkClick>
              </a:rPr>
              <a:t>lowenstm@pennmedicine.upenn.edu</a:t>
            </a:r>
            <a:endParaRPr lang="en-US" sz="1600" dirty="0">
              <a:solidFill>
                <a:srgbClr val="002060"/>
              </a:solidFill>
              <a:cs typeface="Al Nile" pitchFamily="2" charset="-78"/>
            </a:endParaRPr>
          </a:p>
          <a:p>
            <a:endParaRPr lang="en-US" sz="1600" u="sng" dirty="0">
              <a:solidFill>
                <a:srgbClr val="002060"/>
              </a:solidFill>
              <a:cs typeface="Al Nile"/>
            </a:endParaRPr>
          </a:p>
          <a:p>
            <a:r>
              <a:rPr lang="en-US" sz="1600" dirty="0">
                <a:solidFill>
                  <a:srgbClr val="002060"/>
                </a:solidFill>
                <a:cs typeface="Al Nile"/>
              </a:rPr>
              <a:t>CAMP Team </a:t>
            </a:r>
          </a:p>
          <a:p>
            <a:endParaRPr lang="en-US" sz="1600" dirty="0">
              <a:solidFill>
                <a:srgbClr val="002060"/>
              </a:solidFill>
              <a:cs typeface="Al Nile"/>
            </a:endParaRPr>
          </a:p>
          <a:p>
            <a:r>
              <a:rPr lang="en-US" sz="1600" dirty="0">
                <a:solidFill>
                  <a:srgbClr val="002060"/>
                </a:solidFill>
                <a:cs typeface="Al Nile"/>
              </a:rPr>
              <a:t>Philadelphia Department of Public Health </a:t>
            </a:r>
          </a:p>
          <a:p>
            <a:endParaRPr lang="en-US" sz="1600" dirty="0">
              <a:solidFill>
                <a:srgbClr val="002060"/>
              </a:solidFill>
              <a:cs typeface="Al Nile"/>
            </a:endParaRPr>
          </a:p>
          <a:p>
            <a:r>
              <a:rPr lang="en-US" sz="1600" dirty="0">
                <a:solidFill>
                  <a:srgbClr val="002060"/>
                </a:solidFill>
                <a:cs typeface="Al Nile"/>
              </a:rPr>
              <a:t>NAACHO</a:t>
            </a:r>
          </a:p>
          <a:p>
            <a:endParaRPr lang="en-US" sz="1400" u="sng" dirty="0">
              <a:solidFill>
                <a:srgbClr val="002060"/>
              </a:solidFill>
              <a:cs typeface="Al Nile" pitchFamily="2" charset="-78"/>
            </a:endParaRPr>
          </a:p>
          <a:p>
            <a:pPr algn="ctr"/>
            <a:endParaRPr lang="en-US" sz="1400" dirty="0">
              <a:solidFill>
                <a:srgbClr val="002060"/>
              </a:solidFill>
              <a:cs typeface="Al Nile" pitchFamily="2" charset="-78"/>
            </a:endParaRPr>
          </a:p>
        </p:txBody>
      </p:sp>
      <p:sp>
        <p:nvSpPr>
          <p:cNvPr id="15" name="Title 1">
            <a:extLst>
              <a:ext uri="{FF2B5EF4-FFF2-40B4-BE49-F238E27FC236}">
                <a16:creationId xmlns:a16="http://schemas.microsoft.com/office/drawing/2014/main" id="{1CFEBC0B-3296-63C4-B09E-26442C25F89A}"/>
              </a:ext>
            </a:extLst>
          </p:cNvPr>
          <p:cNvSpPr>
            <a:spLocks noGrp="1"/>
          </p:cNvSpPr>
          <p:nvPr>
            <p:ph type="title"/>
          </p:nvPr>
        </p:nvSpPr>
        <p:spPr>
          <a:xfrm>
            <a:off x="928878" y="171176"/>
            <a:ext cx="10073217" cy="850783"/>
          </a:xfrm>
        </p:spPr>
        <p:txBody>
          <a:bodyPr>
            <a:noAutofit/>
          </a:bodyPr>
          <a:lstStyle/>
          <a:p>
            <a:pPr algn="ctr"/>
            <a:br>
              <a:rPr lang="en-US" sz="3600" b="1" dirty="0">
                <a:latin typeface="Calibri" panose="020F0502020204030204" pitchFamily="34" charset="0"/>
                <a:cs typeface="Calibri" panose="020F0502020204030204" pitchFamily="34" charset="0"/>
              </a:rPr>
            </a:br>
            <a:r>
              <a:rPr lang="en-US" sz="4000" b="1" dirty="0">
                <a:solidFill>
                  <a:srgbClr val="002060"/>
                </a:solidFill>
                <a:latin typeface="Calibri" panose="020F0502020204030204" pitchFamily="34" charset="0"/>
                <a:cs typeface="Calibri" panose="020F0502020204030204" pitchFamily="34" charset="0"/>
              </a:rPr>
              <a:t>Contacts &amp; Questions</a:t>
            </a:r>
            <a:br>
              <a:rPr lang="en-US" sz="3600" b="1" dirty="0">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CF29EAC-85F0-19CE-FE40-3954129B52DA}"/>
              </a:ext>
            </a:extLst>
          </p:cNvPr>
          <p:cNvSpPr txBox="1"/>
          <p:nvPr/>
        </p:nvSpPr>
        <p:spPr>
          <a:xfrm>
            <a:off x="1" y="1"/>
            <a:ext cx="1654519" cy="461665"/>
          </a:xfrm>
          <a:prstGeom prst="rect">
            <a:avLst/>
          </a:prstGeom>
          <a:solidFill>
            <a:schemeClr val="bg1"/>
          </a:solidFill>
        </p:spPr>
        <p:txBody>
          <a:bodyPr wrap="square" rtlCol="0">
            <a:spAutoFit/>
          </a:bodyPr>
          <a:lstStyle/>
          <a:p>
            <a:endParaRPr lang="en-US" sz="2400" dirty="0"/>
          </a:p>
        </p:txBody>
      </p:sp>
      <p:sp>
        <p:nvSpPr>
          <p:cNvPr id="2" name="TextBox 1">
            <a:extLst>
              <a:ext uri="{FF2B5EF4-FFF2-40B4-BE49-F238E27FC236}">
                <a16:creationId xmlns:a16="http://schemas.microsoft.com/office/drawing/2014/main" id="{C84E347B-E5BD-A4A1-13EF-4E2A7AA85886}"/>
              </a:ext>
            </a:extLst>
          </p:cNvPr>
          <p:cNvSpPr txBox="1"/>
          <p:nvPr/>
        </p:nvSpPr>
        <p:spPr>
          <a:xfrm>
            <a:off x="8234621" y="3832688"/>
            <a:ext cx="349515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cs typeface="Segoe UI"/>
              </a:rPr>
              <a:t>​</a:t>
            </a:r>
          </a:p>
          <a:p>
            <a:pPr algn="ctr"/>
            <a:r>
              <a:rPr lang="en-US" sz="1400" u="sng" dirty="0">
                <a:solidFill>
                  <a:srgbClr val="002060"/>
                </a:solidFill>
                <a:cs typeface="Segoe UI"/>
                <a:hlinkClick r:id="rId6">
                  <a:extLst>
                    <a:ext uri="{A12FA001-AC4F-418D-AE19-62706E023703}">
                      <ahyp:hlinkClr xmlns:ahyp="http://schemas.microsoft.com/office/drawing/2018/hyperlinkcolor" val="tx"/>
                    </a:ext>
                  </a:extLst>
                </a:hlinkClick>
              </a:rPr>
              <a:t>www.penncamp.org</a:t>
            </a:r>
            <a:r>
              <a:rPr lang="en-US" sz="1400" dirty="0">
                <a:cs typeface="Segoe UI"/>
              </a:rPr>
              <a:t>​</a:t>
            </a:r>
          </a:p>
          <a:p>
            <a:pPr algn="ctr"/>
            <a:r>
              <a:rPr lang="en-US" sz="1400" dirty="0">
                <a:cs typeface="Segoe UI"/>
              </a:rPr>
              <a:t>​</a:t>
            </a:r>
          </a:p>
          <a:p>
            <a:pPr algn="ctr"/>
            <a:r>
              <a:rPr lang="en-US" sz="1400" dirty="0">
                <a:solidFill>
                  <a:srgbClr val="002060"/>
                </a:solidFill>
                <a:cs typeface="Segoe UI"/>
              </a:rPr>
              <a:t>CareConnect Warmline 484-278-1679</a:t>
            </a:r>
            <a:r>
              <a:rPr lang="en-US" sz="1400" dirty="0">
                <a:cs typeface="Segoe UI"/>
              </a:rPr>
              <a:t>​</a:t>
            </a:r>
          </a:p>
          <a:p>
            <a:pPr algn="ctr"/>
            <a:r>
              <a:rPr lang="en-US" sz="1400" dirty="0">
                <a:solidFill>
                  <a:srgbClr val="002060"/>
                </a:solidFill>
                <a:cs typeface="Segoe UI"/>
              </a:rPr>
              <a:t>9am-9pm, 7 days/week</a:t>
            </a:r>
            <a:r>
              <a:rPr lang="en-US" sz="1400" dirty="0">
                <a:cs typeface="Segoe UI"/>
              </a:rPr>
              <a:t>​</a:t>
            </a:r>
          </a:p>
          <a:p>
            <a:pPr algn="ctr"/>
            <a:endParaRPr lang="en-US" sz="1400" dirty="0">
              <a:cs typeface="Segoe UI"/>
            </a:endParaRPr>
          </a:p>
          <a:p>
            <a:pPr algn="ctr"/>
            <a:r>
              <a:rPr lang="en-US" sz="1400" dirty="0">
                <a:solidFill>
                  <a:srgbClr val="002060"/>
                </a:solidFill>
                <a:hlinkClick r:id="rId7">
                  <a:extLst>
                    <a:ext uri="{A12FA001-AC4F-418D-AE19-62706E023703}">
                      <ahyp:hlinkClr xmlns:ahyp="http://schemas.microsoft.com/office/drawing/2018/hyperlinkcolor" val="tx"/>
                    </a:ext>
                  </a:extLst>
                </a:hlinkClick>
              </a:rPr>
              <a:t>www.substanceusephilly.com</a:t>
            </a:r>
            <a:r>
              <a:rPr lang="en-US" sz="1400" dirty="0">
                <a:solidFill>
                  <a:srgbClr val="002060"/>
                </a:solidFill>
              </a:rPr>
              <a:t> </a:t>
            </a:r>
            <a:endParaRPr lang="en-US" sz="1400" dirty="0">
              <a:solidFill>
                <a:srgbClr val="002060"/>
              </a:solidFill>
              <a:cs typeface="Al Nile" pitchFamily="2" charset="-78"/>
            </a:endParaRPr>
          </a:p>
          <a:p>
            <a:pPr algn="ctr"/>
            <a:endParaRPr lang="en-US" sz="1400" dirty="0">
              <a:cs typeface="Segoe UI"/>
            </a:endParaRPr>
          </a:p>
          <a:p>
            <a:pPr algn="ctr"/>
            <a:r>
              <a:rPr lang="en-US" sz="1400" dirty="0">
                <a:cs typeface="Segoe UI"/>
              </a:rPr>
              <a:t>​</a:t>
            </a:r>
          </a:p>
        </p:txBody>
      </p:sp>
      <p:sp>
        <p:nvSpPr>
          <p:cNvPr id="4" name="TextBox 3">
            <a:extLst>
              <a:ext uri="{FF2B5EF4-FFF2-40B4-BE49-F238E27FC236}">
                <a16:creationId xmlns:a16="http://schemas.microsoft.com/office/drawing/2014/main" id="{EC2CBE66-978A-3A66-3DA9-97BE630E3CD2}"/>
              </a:ext>
            </a:extLst>
          </p:cNvPr>
          <p:cNvSpPr txBox="1"/>
          <p:nvPr/>
        </p:nvSpPr>
        <p:spPr>
          <a:xfrm>
            <a:off x="3860499" y="1775602"/>
            <a:ext cx="3945282" cy="4247317"/>
          </a:xfrm>
          <a:prstGeom prst="rect">
            <a:avLst/>
          </a:prstGeom>
          <a:noFill/>
        </p:spPr>
        <p:txBody>
          <a:bodyPr wrap="square" rtlCol="0">
            <a:spAutoFit/>
          </a:bodyPr>
          <a:lstStyle/>
          <a:p>
            <a:r>
              <a:rPr lang="en-US" sz="1600" dirty="0">
                <a:solidFill>
                  <a:srgbClr val="002060"/>
                </a:solidFill>
                <a:cs typeface="Al Nile" pitchFamily="2" charset="-78"/>
              </a:rPr>
              <a:t>Nicole O’Donnell, CRS</a:t>
            </a:r>
          </a:p>
          <a:p>
            <a:r>
              <a:rPr lang="en-US" sz="1600" u="sng" dirty="0">
                <a:solidFill>
                  <a:srgbClr val="002060"/>
                </a:solidFill>
                <a:cs typeface="Al Nile"/>
              </a:rPr>
              <a:t>Nicole.o’donnell@pennmedicine.upenn.edu</a:t>
            </a:r>
          </a:p>
          <a:p>
            <a:endParaRPr lang="en-US" sz="1600" u="sng" dirty="0">
              <a:solidFill>
                <a:srgbClr val="002060"/>
              </a:solidFill>
              <a:cs typeface="Al Nile" pitchFamily="2" charset="-78"/>
            </a:endParaRPr>
          </a:p>
          <a:p>
            <a:r>
              <a:rPr lang="en-US" sz="1600" u="sng" dirty="0">
                <a:solidFill>
                  <a:srgbClr val="002060"/>
                </a:solidFill>
                <a:cs typeface="Al Nile" pitchFamily="2" charset="-78"/>
              </a:rPr>
              <a:t>Gilly </a:t>
            </a:r>
            <a:r>
              <a:rPr lang="en-US" sz="1600" u="sng" dirty="0" err="1">
                <a:solidFill>
                  <a:srgbClr val="002060"/>
                </a:solidFill>
                <a:cs typeface="Al Nile" pitchFamily="2" charset="-78"/>
              </a:rPr>
              <a:t>Gehri</a:t>
            </a:r>
            <a:r>
              <a:rPr lang="en-US" sz="1600" u="sng" dirty="0">
                <a:solidFill>
                  <a:srgbClr val="002060"/>
                </a:solidFill>
                <a:cs typeface="Al Nile" pitchFamily="2" charset="-78"/>
              </a:rPr>
              <a:t>, BA</a:t>
            </a:r>
          </a:p>
          <a:p>
            <a:r>
              <a:rPr lang="en-US" sz="1600" u="sng" dirty="0" err="1">
                <a:solidFill>
                  <a:srgbClr val="002060"/>
                </a:solidFill>
                <a:cs typeface="Al Nile" pitchFamily="2" charset="-78"/>
              </a:rPr>
              <a:t>Gilly.gehri@pennmedicine.upenn.edu</a:t>
            </a:r>
            <a:endParaRPr lang="en-US" sz="1600" u="sng" dirty="0">
              <a:solidFill>
                <a:srgbClr val="002060"/>
              </a:solidFill>
              <a:cs typeface="Al Nile" pitchFamily="2" charset="-78"/>
            </a:endParaRPr>
          </a:p>
          <a:p>
            <a:endParaRPr lang="en-US" sz="1600" u="sng" dirty="0">
              <a:solidFill>
                <a:srgbClr val="002060"/>
              </a:solidFill>
              <a:cs typeface="Al Nile" pitchFamily="2" charset="-78"/>
            </a:endParaRPr>
          </a:p>
          <a:p>
            <a:r>
              <a:rPr lang="en-US" sz="1600" u="sng" dirty="0">
                <a:solidFill>
                  <a:srgbClr val="002060"/>
                </a:solidFill>
                <a:cs typeface="Al Nile" pitchFamily="2" charset="-78"/>
              </a:rPr>
              <a:t>James Sherman, CRS, CHW</a:t>
            </a:r>
          </a:p>
          <a:p>
            <a:r>
              <a:rPr lang="en-US" sz="1600" u="sng" dirty="0">
                <a:solidFill>
                  <a:schemeClr val="accent1">
                    <a:lumMod val="50000"/>
                  </a:schemeClr>
                </a:solidFill>
                <a:cs typeface="Al Nile" pitchFamily="2" charset="-78"/>
                <a:hlinkClick r:id="rId8">
                  <a:extLst>
                    <a:ext uri="{A12FA001-AC4F-418D-AE19-62706E023703}">
                      <ahyp:hlinkClr xmlns:ahyp="http://schemas.microsoft.com/office/drawing/2018/hyperlinkcolor" val="tx"/>
                    </a:ext>
                  </a:extLst>
                </a:hlinkClick>
              </a:rPr>
              <a:t>James.Sherman@pennmedicine.upenn.edu</a:t>
            </a:r>
            <a:endParaRPr lang="en-US" sz="1600" u="sng" dirty="0">
              <a:solidFill>
                <a:schemeClr val="accent1">
                  <a:lumMod val="50000"/>
                </a:schemeClr>
              </a:solidFill>
              <a:cs typeface="Al Nile" pitchFamily="2" charset="-78"/>
            </a:endParaRPr>
          </a:p>
          <a:p>
            <a:endParaRPr lang="en-US" sz="1600" dirty="0">
              <a:solidFill>
                <a:srgbClr val="002060"/>
              </a:solidFill>
              <a:cs typeface="Al Nile" pitchFamily="2" charset="-78"/>
            </a:endParaRPr>
          </a:p>
          <a:p>
            <a:r>
              <a:rPr lang="en-US" sz="1600" dirty="0">
                <a:solidFill>
                  <a:srgbClr val="002060"/>
                </a:solidFill>
                <a:cs typeface="Al Nile" pitchFamily="2" charset="-78"/>
              </a:rPr>
              <a:t>Daniel Teixeira da Silva, MD, MSHP</a:t>
            </a:r>
          </a:p>
          <a:p>
            <a:r>
              <a:rPr lang="en-US" sz="1600" dirty="0">
                <a:solidFill>
                  <a:srgbClr val="002060"/>
                </a:solidFill>
                <a:cs typeface="Al Nile" pitchFamily="2" charset="-78"/>
                <a:hlinkClick r:id="rId9">
                  <a:extLst>
                    <a:ext uri="{A12FA001-AC4F-418D-AE19-62706E023703}">
                      <ahyp:hlinkClr xmlns:ahyp="http://schemas.microsoft.com/office/drawing/2018/hyperlinkcolor" val="tx"/>
                    </a:ext>
                  </a:extLst>
                </a:hlinkClick>
              </a:rPr>
              <a:t>daniel.tdasilva@phila.gov</a:t>
            </a:r>
            <a:endParaRPr lang="en-US" sz="1600" dirty="0">
              <a:solidFill>
                <a:srgbClr val="000000"/>
              </a:solidFill>
              <a:cs typeface="Calibri" panose="020F0502020204030204"/>
            </a:endParaRPr>
          </a:p>
          <a:p>
            <a:r>
              <a:rPr lang="en-US" sz="1600" dirty="0">
                <a:solidFill>
                  <a:srgbClr val="002060"/>
                </a:solidFill>
                <a:cs typeface="Al Nile" pitchFamily="2" charset="-78"/>
              </a:rPr>
              <a:t>Philadelphia Department of Public Health (PDPH)</a:t>
            </a:r>
          </a:p>
          <a:p>
            <a:endParaRPr lang="en-US" sz="1600" dirty="0">
              <a:solidFill>
                <a:srgbClr val="002060"/>
              </a:solidFill>
              <a:cs typeface="Al Nile" pitchFamily="2" charset="-78"/>
            </a:endParaRPr>
          </a:p>
          <a:p>
            <a:r>
              <a:rPr lang="en-US" sz="1600" dirty="0">
                <a:solidFill>
                  <a:srgbClr val="002060"/>
                </a:solidFill>
                <a:cs typeface="Al Nile" pitchFamily="2" charset="-78"/>
              </a:rPr>
              <a:t>Jasmine Barnes, MPH, CFRS</a:t>
            </a:r>
          </a:p>
          <a:p>
            <a:r>
              <a:rPr lang="en-US" sz="1600" dirty="0">
                <a:solidFill>
                  <a:srgbClr val="002060"/>
                </a:solidFill>
                <a:cs typeface="Al Nile" pitchFamily="2" charset="-78"/>
                <a:hlinkClick r:id="rId10">
                  <a:extLst>
                    <a:ext uri="{A12FA001-AC4F-418D-AE19-62706E023703}">
                      <ahyp:hlinkClr xmlns:ahyp="http://schemas.microsoft.com/office/drawing/2018/hyperlinkcolor" val="tx"/>
                    </a:ext>
                  </a:extLst>
                </a:hlinkClick>
              </a:rPr>
              <a:t>Jasmine.barnes@pennmedicine.upenn.edu</a:t>
            </a:r>
            <a:endParaRPr lang="en-US" sz="1600" dirty="0">
              <a:solidFill>
                <a:srgbClr val="002060"/>
              </a:solidFill>
              <a:cs typeface="Al Nile" pitchFamily="2" charset="-78"/>
            </a:endParaRPr>
          </a:p>
          <a:p>
            <a:endParaRPr lang="en-US" sz="1400" dirty="0"/>
          </a:p>
        </p:txBody>
      </p:sp>
      <p:sp>
        <p:nvSpPr>
          <p:cNvPr id="10" name="TextBox 9">
            <a:extLst>
              <a:ext uri="{FF2B5EF4-FFF2-40B4-BE49-F238E27FC236}">
                <a16:creationId xmlns:a16="http://schemas.microsoft.com/office/drawing/2014/main" id="{7BA67A32-948A-FD26-20CF-11F2F71B7CB7}"/>
              </a:ext>
            </a:extLst>
          </p:cNvPr>
          <p:cNvSpPr txBox="1"/>
          <p:nvPr/>
        </p:nvSpPr>
        <p:spPr>
          <a:xfrm>
            <a:off x="2320352" y="133620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rgbClr val="002060"/>
                </a:solidFill>
              </a:rPr>
              <a:t>Acknowledgements</a:t>
            </a:r>
          </a:p>
        </p:txBody>
      </p:sp>
      <p:pic>
        <p:nvPicPr>
          <p:cNvPr id="12" name="Google Shape;254;p15" descr="Website, timeline&#10;&#10;Description automatically generated">
            <a:extLst>
              <a:ext uri="{FF2B5EF4-FFF2-40B4-BE49-F238E27FC236}">
                <a16:creationId xmlns:a16="http://schemas.microsoft.com/office/drawing/2014/main" id="{D00C6FD5-EB09-EEBC-4F95-72A36EB322DF}"/>
              </a:ext>
            </a:extLst>
          </p:cNvPr>
          <p:cNvPicPr preferRelativeResize="0"/>
          <p:nvPr/>
        </p:nvPicPr>
        <p:blipFill rotWithShape="1">
          <a:blip r:embed="rId11">
            <a:alphaModFix/>
          </a:blip>
          <a:srcRect/>
          <a:stretch/>
        </p:blipFill>
        <p:spPr>
          <a:xfrm>
            <a:off x="7708900" y="1472768"/>
            <a:ext cx="4214641" cy="2320718"/>
          </a:xfrm>
          <a:prstGeom prst="rect">
            <a:avLst/>
          </a:prstGeom>
          <a:noFill/>
          <a:ln>
            <a:noFill/>
          </a:ln>
        </p:spPr>
      </p:pic>
    </p:spTree>
    <p:extLst>
      <p:ext uri="{BB962C8B-B14F-4D97-AF65-F5344CB8AC3E}">
        <p14:creationId xmlns:p14="http://schemas.microsoft.com/office/powerpoint/2010/main" val="366357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54EB-A43D-6009-F5E0-DFF577ED8F5C}"/>
              </a:ext>
            </a:extLst>
          </p:cNvPr>
          <p:cNvSpPr>
            <a:spLocks noGrp="1"/>
          </p:cNvSpPr>
          <p:nvPr>
            <p:ph type="title"/>
          </p:nvPr>
        </p:nvSpPr>
        <p:spPr>
          <a:xfrm>
            <a:off x="3378240" y="66488"/>
            <a:ext cx="6276347" cy="825715"/>
          </a:xfrm>
        </p:spPr>
        <p:txBody>
          <a:bodyPr>
            <a:normAutofit/>
          </a:bodyPr>
          <a:lstStyle/>
          <a:p>
            <a:pPr algn="ctr"/>
            <a:r>
              <a:rPr lang="en-US" sz="4000" b="1" dirty="0">
                <a:solidFill>
                  <a:srgbClr val="002060"/>
                </a:solidFill>
                <a:latin typeface="Calibri" panose="020F0502020204030204" pitchFamily="34" charset="0"/>
                <a:cs typeface="Calibri" panose="020F0502020204030204" pitchFamily="34" charset="0"/>
              </a:rPr>
              <a:t>S-PED Patient Characteristics</a:t>
            </a:r>
          </a:p>
        </p:txBody>
      </p:sp>
      <p:sp>
        <p:nvSpPr>
          <p:cNvPr id="9" name="TextBox 8">
            <a:extLst>
              <a:ext uri="{FF2B5EF4-FFF2-40B4-BE49-F238E27FC236}">
                <a16:creationId xmlns:a16="http://schemas.microsoft.com/office/drawing/2014/main" id="{3A7B54E4-0775-8A10-9AE3-BE93FCD7337B}"/>
              </a:ext>
            </a:extLst>
          </p:cNvPr>
          <p:cNvSpPr txBox="1"/>
          <p:nvPr/>
        </p:nvSpPr>
        <p:spPr>
          <a:xfrm>
            <a:off x="3198443" y="5477704"/>
            <a:ext cx="5163544" cy="400110"/>
          </a:xfrm>
          <a:prstGeom prst="rect">
            <a:avLst/>
          </a:prstGeom>
          <a:noFill/>
          <a:ln w="38100">
            <a:solidFill>
              <a:schemeClr val="accent1">
                <a:lumMod val="50000"/>
              </a:schemeClr>
            </a:solidFill>
          </a:ln>
        </p:spPr>
        <p:txBody>
          <a:bodyPr wrap="square" rtlCol="0">
            <a:spAutoFit/>
          </a:bodyPr>
          <a:lstStyle/>
          <a:p>
            <a:r>
              <a:rPr lang="en-US" sz="2000" b="1" i="1" dirty="0">
                <a:solidFill>
                  <a:srgbClr val="002060"/>
                </a:solidFill>
              </a:rPr>
              <a:t>163 Patients engaged within one year  </a:t>
            </a:r>
          </a:p>
        </p:txBody>
      </p:sp>
      <p:graphicFrame>
        <p:nvGraphicFramePr>
          <p:cNvPr id="24" name="Chart 23">
            <a:extLst>
              <a:ext uri="{FF2B5EF4-FFF2-40B4-BE49-F238E27FC236}">
                <a16:creationId xmlns:a16="http://schemas.microsoft.com/office/drawing/2014/main" id="{A591956F-64C0-F18E-17F2-C988B79BCBE6}"/>
              </a:ext>
            </a:extLst>
          </p:cNvPr>
          <p:cNvGraphicFramePr>
            <a:graphicFrameLocks/>
          </p:cNvGraphicFramePr>
          <p:nvPr>
            <p:extLst>
              <p:ext uri="{D42A27DB-BD31-4B8C-83A1-F6EECF244321}">
                <p14:modId xmlns:p14="http://schemas.microsoft.com/office/powerpoint/2010/main" val="2878287941"/>
              </p:ext>
            </p:extLst>
          </p:nvPr>
        </p:nvGraphicFramePr>
        <p:xfrm>
          <a:off x="6721472" y="590939"/>
          <a:ext cx="5776339" cy="3814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CC1E48CA-D794-0C3A-0E72-75303EAA4BFE}"/>
              </a:ext>
            </a:extLst>
          </p:cNvPr>
          <p:cNvGraphicFramePr>
            <a:graphicFrameLocks/>
          </p:cNvGraphicFramePr>
          <p:nvPr>
            <p:extLst>
              <p:ext uri="{D42A27DB-BD31-4B8C-83A1-F6EECF244321}">
                <p14:modId xmlns:p14="http://schemas.microsoft.com/office/powerpoint/2010/main" val="3245601304"/>
              </p:ext>
            </p:extLst>
          </p:nvPr>
        </p:nvGraphicFramePr>
        <p:xfrm>
          <a:off x="2486692" y="1280095"/>
          <a:ext cx="6276348" cy="39079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895F2053-CBE7-A26D-28C0-DA60B4731AA1}"/>
              </a:ext>
            </a:extLst>
          </p:cNvPr>
          <p:cNvGraphicFramePr>
            <a:graphicFrameLocks/>
          </p:cNvGraphicFramePr>
          <p:nvPr>
            <p:extLst>
              <p:ext uri="{D42A27DB-BD31-4B8C-83A1-F6EECF244321}">
                <p14:modId xmlns:p14="http://schemas.microsoft.com/office/powerpoint/2010/main" val="4168783359"/>
              </p:ext>
            </p:extLst>
          </p:nvPr>
        </p:nvGraphicFramePr>
        <p:xfrm>
          <a:off x="-1248079" y="790414"/>
          <a:ext cx="6276347" cy="36149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E0F7D620-F446-437F-AA47-43BB4AE0DE9B}"/>
              </a:ext>
            </a:extLst>
          </p:cNvPr>
          <p:cNvGraphicFramePr>
            <a:graphicFrameLocks/>
          </p:cNvGraphicFramePr>
          <p:nvPr>
            <p:extLst>
              <p:ext uri="{D42A27DB-BD31-4B8C-83A1-F6EECF244321}">
                <p14:modId xmlns:p14="http://schemas.microsoft.com/office/powerpoint/2010/main" val="885850352"/>
              </p:ext>
            </p:extLst>
          </p:nvPr>
        </p:nvGraphicFramePr>
        <p:xfrm>
          <a:off x="7771290" y="3242789"/>
          <a:ext cx="5037219" cy="30242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81030586-84F6-74A7-1292-5462D549265E}"/>
              </a:ext>
            </a:extLst>
          </p:cNvPr>
          <p:cNvGraphicFramePr>
            <a:graphicFrameLocks/>
          </p:cNvGraphicFramePr>
          <p:nvPr>
            <p:extLst>
              <p:ext uri="{D42A27DB-BD31-4B8C-83A1-F6EECF244321}">
                <p14:modId xmlns:p14="http://schemas.microsoft.com/office/powerpoint/2010/main" val="662564744"/>
              </p:ext>
            </p:extLst>
          </p:nvPr>
        </p:nvGraphicFramePr>
        <p:xfrm>
          <a:off x="-1248079" y="4017811"/>
          <a:ext cx="4764505" cy="306999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83261951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91CB8E-BBCA-CCF8-ECEE-BCCF029001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F6B549-A007-4031-DE7D-7684F95BF184}"/>
              </a:ext>
            </a:extLst>
          </p:cNvPr>
          <p:cNvSpPr txBox="1"/>
          <p:nvPr/>
        </p:nvSpPr>
        <p:spPr>
          <a:xfrm>
            <a:off x="418171" y="217444"/>
            <a:ext cx="6099716" cy="769441"/>
          </a:xfrm>
          <a:prstGeom prst="rect">
            <a:avLst/>
          </a:prstGeom>
          <a:noFill/>
        </p:spPr>
        <p:txBody>
          <a:bodyPr wrap="square">
            <a:spAutoFit/>
          </a:bodyPr>
          <a:lstStyle/>
          <a:p>
            <a:r>
              <a:rPr lang="en-US" sz="4400" b="1" dirty="0">
                <a:solidFill>
                  <a:srgbClr val="002060"/>
                </a:solidFill>
                <a:latin typeface="+mj-lt"/>
                <a:cs typeface="Al Nile" pitchFamily="2" charset="-78"/>
              </a:rPr>
              <a:t>CareConnect Warmline </a:t>
            </a:r>
            <a:endParaRPr lang="en-US" sz="4400" dirty="0">
              <a:solidFill>
                <a:srgbClr val="002060"/>
              </a:solidFill>
              <a:latin typeface="+mj-lt"/>
            </a:endParaRPr>
          </a:p>
        </p:txBody>
      </p:sp>
      <p:sp>
        <p:nvSpPr>
          <p:cNvPr id="4" name="TextBox 3">
            <a:extLst>
              <a:ext uri="{FF2B5EF4-FFF2-40B4-BE49-F238E27FC236}">
                <a16:creationId xmlns:a16="http://schemas.microsoft.com/office/drawing/2014/main" id="{AE087756-9F0B-965D-907C-0B10A183AC26}"/>
              </a:ext>
            </a:extLst>
          </p:cNvPr>
          <p:cNvSpPr txBox="1"/>
          <p:nvPr/>
        </p:nvSpPr>
        <p:spPr>
          <a:xfrm>
            <a:off x="418171" y="1186165"/>
            <a:ext cx="6496879" cy="5031311"/>
          </a:xfrm>
          <a:prstGeom prst="rect">
            <a:avLst/>
          </a:prstGeom>
        </p:spPr>
        <p:txBody>
          <a:bodyPr vert="horz" lIns="91440" tIns="45720" rIns="91440" bIns="45720" rtlCol="0" anchor="t">
            <a:noAutofit/>
          </a:bodyPr>
          <a:lstStyle/>
          <a:p>
            <a:pPr marL="257168" indent="-228594">
              <a:lnSpc>
                <a:spcPct val="90000"/>
              </a:lnSpc>
              <a:spcBef>
                <a:spcPts val="451"/>
              </a:spcBef>
              <a:spcAft>
                <a:spcPts val="451"/>
              </a:spcAft>
              <a:buFont typeface="Arial" panose="020B0604020202020204" pitchFamily="34" charset="0"/>
              <a:buChar char="•"/>
            </a:pPr>
            <a:r>
              <a:rPr lang="en-US" sz="2400" dirty="0">
                <a:solidFill>
                  <a:srgbClr val="002060"/>
                </a:solidFill>
                <a:cs typeface="Al Nile" pitchFamily="2" charset="-78"/>
              </a:rPr>
              <a:t>Available to patients, providers, family members</a:t>
            </a:r>
          </a:p>
          <a:p>
            <a:pPr marL="257168" indent="-228594">
              <a:lnSpc>
                <a:spcPct val="90000"/>
              </a:lnSpc>
              <a:spcBef>
                <a:spcPts val="451"/>
              </a:spcBef>
              <a:spcAft>
                <a:spcPts val="451"/>
              </a:spcAft>
              <a:buFont typeface="Arial" panose="020B0604020202020204" pitchFamily="34" charset="0"/>
              <a:buChar char="•"/>
            </a:pPr>
            <a:r>
              <a:rPr lang="en-US" sz="2400" dirty="0">
                <a:solidFill>
                  <a:srgbClr val="002060"/>
                </a:solidFill>
                <a:cs typeface="Al Nile" pitchFamily="2" charset="-78"/>
              </a:rPr>
              <a:t>Same day access to telehealth buprenorphine</a:t>
            </a:r>
          </a:p>
          <a:p>
            <a:pPr marL="714357" lvl="1" indent="-228594">
              <a:lnSpc>
                <a:spcPct val="90000"/>
              </a:lnSpc>
              <a:spcBef>
                <a:spcPts val="451"/>
              </a:spcBef>
              <a:spcAft>
                <a:spcPts val="451"/>
              </a:spcAft>
              <a:buFont typeface="Arial" panose="020B0604020202020204" pitchFamily="34" charset="0"/>
              <a:buChar char="•"/>
            </a:pPr>
            <a:r>
              <a:rPr lang="en-US" sz="2400" dirty="0">
                <a:solidFill>
                  <a:srgbClr val="002060"/>
                </a:solidFill>
                <a:cs typeface="Al Nile" pitchFamily="2" charset="-78"/>
              </a:rPr>
              <a:t>new starts or continuation of treatment</a:t>
            </a:r>
          </a:p>
          <a:p>
            <a:pPr marL="257168" indent="-228594">
              <a:lnSpc>
                <a:spcPct val="90000"/>
              </a:lnSpc>
              <a:spcBef>
                <a:spcPts val="451"/>
              </a:spcBef>
              <a:spcAft>
                <a:spcPts val="451"/>
              </a:spcAft>
              <a:buFont typeface="Arial" panose="020B0604020202020204" pitchFamily="34" charset="0"/>
              <a:buChar char="•"/>
            </a:pPr>
            <a:r>
              <a:rPr lang="en-US" sz="2400" dirty="0">
                <a:solidFill>
                  <a:srgbClr val="002060"/>
                </a:solidFill>
                <a:cs typeface="Al Nile" pitchFamily="2" charset="-78"/>
              </a:rPr>
              <a:t>Short-term case management (ID, transportation, etc.)</a:t>
            </a:r>
          </a:p>
          <a:p>
            <a:pPr marL="257168" indent="-228594">
              <a:lnSpc>
                <a:spcPct val="90000"/>
              </a:lnSpc>
              <a:spcBef>
                <a:spcPts val="451"/>
              </a:spcBef>
              <a:spcAft>
                <a:spcPts val="451"/>
              </a:spcAft>
              <a:buFont typeface="Arial" panose="020B0604020202020204" pitchFamily="34" charset="0"/>
              <a:buChar char="•"/>
            </a:pPr>
            <a:r>
              <a:rPr lang="en-US" sz="2400" dirty="0">
                <a:solidFill>
                  <a:srgbClr val="002060"/>
                </a:solidFill>
                <a:cs typeface="Al Nile" pitchFamily="2" charset="-78"/>
              </a:rPr>
              <a:t>Support navigating to other services (methadone, wound care)</a:t>
            </a:r>
          </a:p>
          <a:p>
            <a:pPr marL="257168" indent="-228594">
              <a:lnSpc>
                <a:spcPct val="90000"/>
              </a:lnSpc>
              <a:spcBef>
                <a:spcPts val="451"/>
              </a:spcBef>
              <a:spcAft>
                <a:spcPts val="451"/>
              </a:spcAft>
              <a:buFont typeface="Arial" panose="020B0604020202020204" pitchFamily="34" charset="0"/>
              <a:buChar char="•"/>
            </a:pPr>
            <a:r>
              <a:rPr lang="en-US" sz="2400" dirty="0">
                <a:solidFill>
                  <a:srgbClr val="002060"/>
                </a:solidFill>
                <a:cs typeface="Al Nile" pitchFamily="2" charset="-78"/>
              </a:rPr>
              <a:t>Tailored referral to longitudinal treatment</a:t>
            </a:r>
          </a:p>
          <a:p>
            <a:pPr marL="257168" indent="-228594">
              <a:lnSpc>
                <a:spcPct val="90000"/>
              </a:lnSpc>
              <a:spcBef>
                <a:spcPts val="451"/>
              </a:spcBef>
              <a:spcAft>
                <a:spcPts val="451"/>
              </a:spcAft>
              <a:buFont typeface="Arial" panose="020B0604020202020204" pitchFamily="34" charset="0"/>
              <a:buChar char="•"/>
            </a:pPr>
            <a:r>
              <a:rPr lang="en-US" sz="2400" dirty="0">
                <a:solidFill>
                  <a:srgbClr val="002060"/>
                </a:solidFill>
                <a:cs typeface="Al Nile" pitchFamily="2" charset="-78"/>
              </a:rPr>
              <a:t>Staffed by a group of trained, compassionate professionals (SUNs and CRSs)</a:t>
            </a:r>
          </a:p>
        </p:txBody>
      </p:sp>
      <p:pic>
        <p:nvPicPr>
          <p:cNvPr id="5" name="Picture 4" descr="A screenshot of a phone&#10;&#10;Description automatically generated">
            <a:extLst>
              <a:ext uri="{FF2B5EF4-FFF2-40B4-BE49-F238E27FC236}">
                <a16:creationId xmlns:a16="http://schemas.microsoft.com/office/drawing/2014/main" id="{27225DF3-035D-6733-6C37-C48782A2D0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13836" y="602165"/>
            <a:ext cx="3398368" cy="5248444"/>
          </a:xfrm>
          <a:prstGeom prst="rect">
            <a:avLst/>
          </a:prstGeom>
        </p:spPr>
      </p:pic>
    </p:spTree>
    <p:extLst>
      <p:ext uri="{BB962C8B-B14F-4D97-AF65-F5344CB8AC3E}">
        <p14:creationId xmlns:p14="http://schemas.microsoft.com/office/powerpoint/2010/main" val="129178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241953"/>
            <a:ext cx="10515600" cy="918287"/>
          </a:xfrm>
        </p:spPr>
        <p:txBody>
          <a:bodyPr>
            <a:noAutofit/>
          </a:bodyPr>
          <a:lstStyle/>
          <a:p>
            <a:br>
              <a:rPr lang="en-US" sz="3600" b="1" dirty="0"/>
            </a:br>
            <a:br>
              <a:rPr lang="en-US" sz="3600" b="1" dirty="0"/>
            </a:br>
            <a:br>
              <a:rPr lang="en-US" sz="3600" b="1" dirty="0"/>
            </a:br>
            <a:endParaRPr lang="en-US" sz="3600" b="1" dirty="0"/>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6"/>
          <a:stretch>
            <a:fillRect/>
          </a:stretch>
        </p:blipFill>
        <p:spPr>
          <a:xfrm>
            <a:off x="365126" y="6353711"/>
            <a:ext cx="1346522" cy="440313"/>
          </a:xfrm>
          <a:prstGeom prst="rect">
            <a:avLst/>
          </a:prstGeom>
        </p:spPr>
      </p:pic>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370D9-2DAA-BD42-8F95-8096A52F5E9D}" type="slidenum">
              <a:rPr lang="en-US" smtClean="0"/>
              <a:pPr/>
              <a:t>2</a:t>
            </a:fld>
            <a:endParaRPr lang="en-US" dirty="0"/>
          </a:p>
        </p:txBody>
      </p:sp>
      <p:sp>
        <p:nvSpPr>
          <p:cNvPr id="3" name="Title 1">
            <a:extLst>
              <a:ext uri="{FF2B5EF4-FFF2-40B4-BE49-F238E27FC236}">
                <a16:creationId xmlns:a16="http://schemas.microsoft.com/office/drawing/2014/main" id="{926691DD-F9FB-05F0-3DBB-AC296842A75B}"/>
              </a:ext>
            </a:extLst>
          </p:cNvPr>
          <p:cNvSpPr txBox="1">
            <a:spLocks/>
          </p:cNvSpPr>
          <p:nvPr/>
        </p:nvSpPr>
        <p:spPr>
          <a:xfrm>
            <a:off x="605368" y="476872"/>
            <a:ext cx="11074576" cy="46166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3" name="TextBox 12">
            <a:extLst>
              <a:ext uri="{FF2B5EF4-FFF2-40B4-BE49-F238E27FC236}">
                <a16:creationId xmlns:a16="http://schemas.microsoft.com/office/drawing/2014/main" id="{9AEACE7C-B9B5-CBF9-B176-A7335FB00E91}"/>
              </a:ext>
            </a:extLst>
          </p:cNvPr>
          <p:cNvSpPr txBox="1"/>
          <p:nvPr/>
        </p:nvSpPr>
        <p:spPr>
          <a:xfrm>
            <a:off x="365126" y="468715"/>
            <a:ext cx="2672270" cy="769441"/>
          </a:xfrm>
          <a:prstGeom prst="rect">
            <a:avLst/>
          </a:prstGeom>
          <a:noFill/>
        </p:spPr>
        <p:txBody>
          <a:bodyPr wrap="none" rtlCol="0">
            <a:spAutoFit/>
          </a:bodyPr>
          <a:lstStyle/>
          <a:p>
            <a:r>
              <a:rPr lang="en-US" sz="4400" b="1" dirty="0">
                <a:solidFill>
                  <a:schemeClr val="accent1">
                    <a:lumMod val="50000"/>
                  </a:schemeClr>
                </a:solidFill>
                <a:latin typeface="Calibri" panose="020F0502020204030204" pitchFamily="34" charset="0"/>
                <a:cs typeface="Calibri" panose="020F0502020204030204" pitchFamily="34" charset="0"/>
              </a:rPr>
              <a:t>Disclosure</a:t>
            </a:r>
            <a:r>
              <a:rPr lang="en-US" b="1" dirty="0"/>
              <a:t> </a:t>
            </a:r>
          </a:p>
        </p:txBody>
      </p:sp>
      <p:sp>
        <p:nvSpPr>
          <p:cNvPr id="6" name="TextBox 5">
            <a:extLst>
              <a:ext uri="{FF2B5EF4-FFF2-40B4-BE49-F238E27FC236}">
                <a16:creationId xmlns:a16="http://schemas.microsoft.com/office/drawing/2014/main" id="{B8FA696B-C343-374C-7ACE-A727FCB01B26}"/>
              </a:ext>
            </a:extLst>
          </p:cNvPr>
          <p:cNvSpPr txBox="1"/>
          <p:nvPr/>
        </p:nvSpPr>
        <p:spPr>
          <a:xfrm>
            <a:off x="416806" y="2310063"/>
            <a:ext cx="11775194" cy="1815882"/>
          </a:xfrm>
          <a:prstGeom prst="rect">
            <a:avLst/>
          </a:prstGeom>
          <a:noFill/>
        </p:spPr>
        <p:txBody>
          <a:bodyPr wrap="square" rtlCol="0">
            <a:spAutoFit/>
          </a:bodyPr>
          <a:lstStyle/>
          <a:p>
            <a:r>
              <a:rPr lang="en-US" sz="2800" dirty="0">
                <a:solidFill>
                  <a:srgbClr val="002060"/>
                </a:solidFill>
              </a:rPr>
              <a:t>This work was funded through the </a:t>
            </a:r>
            <a:r>
              <a:rPr lang="en-US" sz="2800" b="0" i="0" u="none" strike="noStrike" dirty="0">
                <a:solidFill>
                  <a:srgbClr val="002060"/>
                </a:solidFill>
                <a:effectLst/>
              </a:rPr>
              <a:t>National Association of County and City Health Officials (NAACHO) Sustaining Peers in Emergency Departments (S-PED) initiative and implemented in partnership with th</a:t>
            </a:r>
            <a:r>
              <a:rPr lang="en-US" sz="2800" dirty="0">
                <a:solidFill>
                  <a:srgbClr val="002060"/>
                </a:solidFill>
              </a:rPr>
              <a:t>e Philadelphia Department of Public Health (PDPH)</a:t>
            </a:r>
            <a:r>
              <a:rPr lang="en-US" sz="2800" b="0" i="0" u="none" strike="noStrike" dirty="0">
                <a:solidFill>
                  <a:srgbClr val="002060"/>
                </a:solidFill>
                <a:effectLst/>
              </a:rPr>
              <a:t> </a:t>
            </a:r>
            <a:endParaRPr lang="en-US" sz="2800" dirty="0">
              <a:solidFill>
                <a:srgbClr val="002060"/>
              </a:solidFill>
            </a:endParaRPr>
          </a:p>
        </p:txBody>
      </p:sp>
    </p:spTree>
    <p:extLst>
      <p:ext uri="{BB962C8B-B14F-4D97-AF65-F5344CB8AC3E}">
        <p14:creationId xmlns:p14="http://schemas.microsoft.com/office/powerpoint/2010/main" val="69549546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72F011-36D9-E97E-E5F1-AEB386CFF838}"/>
              </a:ext>
            </a:extLst>
          </p:cNvPr>
          <p:cNvSpPr txBox="1"/>
          <p:nvPr/>
        </p:nvSpPr>
        <p:spPr>
          <a:xfrm>
            <a:off x="233250" y="296786"/>
            <a:ext cx="6110416" cy="769441"/>
          </a:xfrm>
          <a:prstGeom prst="rect">
            <a:avLst/>
          </a:prstGeom>
          <a:noFill/>
        </p:spPr>
        <p:txBody>
          <a:bodyPr wrap="square">
            <a:spAutoFit/>
          </a:bodyPr>
          <a:lstStyle/>
          <a:p>
            <a:r>
              <a:rPr lang="en-US" sz="4400" b="1" dirty="0">
                <a:solidFill>
                  <a:srgbClr val="002060"/>
                </a:solidFill>
                <a:cs typeface="Calibri" panose="020F0502020204030204" pitchFamily="34" charset="0"/>
              </a:rPr>
              <a:t>Background</a:t>
            </a:r>
            <a:r>
              <a:rPr lang="en-US" sz="1800" b="1" dirty="0">
                <a:solidFill>
                  <a:srgbClr val="002060"/>
                </a:solidFill>
                <a:latin typeface="Calibri" panose="020F0502020204030204" pitchFamily="34" charset="0"/>
                <a:cs typeface="Calibri" panose="020F0502020204030204" pitchFamily="34" charset="0"/>
              </a:rPr>
              <a:t> </a:t>
            </a:r>
            <a:endParaRPr lang="en-US"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3E91999-8987-0F70-9BC5-5B02281F5B4F}"/>
              </a:ext>
            </a:extLst>
          </p:cNvPr>
          <p:cNvSpPr txBox="1"/>
          <p:nvPr/>
        </p:nvSpPr>
        <p:spPr>
          <a:xfrm>
            <a:off x="118805" y="1203129"/>
            <a:ext cx="6339306" cy="3170099"/>
          </a:xfrm>
          <a:prstGeom prst="rect">
            <a:avLst/>
          </a:prstGeom>
          <a:noFill/>
        </p:spPr>
        <p:txBody>
          <a:bodyPr wrap="square">
            <a:spAutoFit/>
          </a:bodyPr>
          <a:lstStyle/>
          <a:p>
            <a:pPr marL="342900" indent="-342900">
              <a:lnSpc>
                <a:spcPct val="100000"/>
              </a:lnSpc>
              <a:buFont typeface="Arial" panose="020B0604020202020204" pitchFamily="34" charset="0"/>
              <a:buChar char="•"/>
            </a:pPr>
            <a:endParaRPr lang="en-US" sz="2000" dirty="0">
              <a:solidFill>
                <a:srgbClr val="002060"/>
              </a:solidFill>
              <a:cs typeface="Al Nile" pitchFamily="2" charset="-78"/>
            </a:endParaRPr>
          </a:p>
          <a:p>
            <a:pPr>
              <a:lnSpc>
                <a:spcPct val="100000"/>
              </a:lnSpc>
            </a:pPr>
            <a:r>
              <a:rPr lang="en-US" sz="2000" dirty="0">
                <a:solidFill>
                  <a:srgbClr val="002060"/>
                </a:solidFill>
                <a:cs typeface="Al Nile" pitchFamily="2" charset="-78"/>
              </a:rPr>
              <a:t>The Hospital of the University of Pennsylvania Cedar Campus (HUP Cedar) is located within a predominantly black community with few care touchpoints and harm reduction services </a:t>
            </a:r>
          </a:p>
          <a:p>
            <a:pPr>
              <a:lnSpc>
                <a:spcPct val="100000"/>
              </a:lnSpc>
            </a:pPr>
            <a:endParaRPr lang="en-US" sz="2000" dirty="0">
              <a:solidFill>
                <a:srgbClr val="002060"/>
              </a:solidFill>
              <a:cs typeface="Al Nile" pitchFamily="2" charset="-78"/>
            </a:endParaRPr>
          </a:p>
          <a:p>
            <a:r>
              <a:rPr lang="en-US" sz="2000" dirty="0">
                <a:solidFill>
                  <a:srgbClr val="002060"/>
                </a:solidFill>
                <a:cs typeface="Al Nile" pitchFamily="2" charset="-78"/>
              </a:rPr>
              <a:t>Peer Recovery Specialists (PRSs) provide advocacy and support to initiate and sustain recovery; challenges remain to integration within acute care settings </a:t>
            </a:r>
          </a:p>
          <a:p>
            <a:pPr marL="342900" indent="-342900">
              <a:lnSpc>
                <a:spcPct val="100000"/>
              </a:lnSpc>
              <a:buFont typeface="Arial" panose="020B0604020202020204" pitchFamily="34" charset="0"/>
              <a:buChar char="•"/>
            </a:pPr>
            <a:endParaRPr lang="en-US" sz="2000" dirty="0">
              <a:solidFill>
                <a:srgbClr val="002060"/>
              </a:solidFill>
              <a:cs typeface="Al Nile" pitchFamily="2" charset="-78"/>
            </a:endParaRPr>
          </a:p>
        </p:txBody>
      </p:sp>
      <p:sp>
        <p:nvSpPr>
          <p:cNvPr id="8" name="TextBox 7">
            <a:extLst>
              <a:ext uri="{FF2B5EF4-FFF2-40B4-BE49-F238E27FC236}">
                <a16:creationId xmlns:a16="http://schemas.microsoft.com/office/drawing/2014/main" id="{4FCCA152-FFC8-051A-12A3-BB6B774B7183}"/>
              </a:ext>
            </a:extLst>
          </p:cNvPr>
          <p:cNvSpPr txBox="1"/>
          <p:nvPr/>
        </p:nvSpPr>
        <p:spPr>
          <a:xfrm>
            <a:off x="130550" y="5161270"/>
            <a:ext cx="11583357" cy="646331"/>
          </a:xfrm>
          <a:prstGeom prst="rect">
            <a:avLst/>
          </a:prstGeom>
          <a:noFill/>
        </p:spPr>
        <p:txBody>
          <a:bodyPr wrap="square">
            <a:spAutoFit/>
          </a:bodyPr>
          <a:lstStyle/>
          <a:p>
            <a:pPr>
              <a:lnSpc>
                <a:spcPct val="100000"/>
              </a:lnSpc>
            </a:pPr>
            <a:r>
              <a:rPr lang="en-US" sz="900" dirty="0">
                <a:solidFill>
                  <a:schemeClr val="accent1">
                    <a:lumMod val="50000"/>
                  </a:schemeClr>
                </a:solidFill>
                <a:cs typeface="Al Nile" pitchFamily="2" charset="-78"/>
              </a:rPr>
              <a:t>Sources: </a:t>
            </a:r>
            <a:r>
              <a:rPr lang="en-US" sz="900" b="0" i="0" dirty="0">
                <a:solidFill>
                  <a:schemeClr val="accent1">
                    <a:lumMod val="50000"/>
                  </a:schemeClr>
                </a:solidFill>
                <a:effectLst/>
              </a:rPr>
              <a:t>Gormley, M. A., </a:t>
            </a:r>
            <a:r>
              <a:rPr lang="en-US" sz="900" b="0" i="0" dirty="0" err="1">
                <a:solidFill>
                  <a:schemeClr val="accent1">
                    <a:lumMod val="50000"/>
                  </a:schemeClr>
                </a:solidFill>
                <a:effectLst/>
              </a:rPr>
              <a:t>Pericot</a:t>
            </a:r>
            <a:r>
              <a:rPr lang="en-US" sz="900" b="0" i="0" dirty="0">
                <a:solidFill>
                  <a:schemeClr val="accent1">
                    <a:lumMod val="50000"/>
                  </a:schemeClr>
                </a:solidFill>
                <a:effectLst/>
              </a:rPr>
              <a:t>-Valverde, I., Diaz, L., Coleman, A., Lancaster, J., Ortiz, E., ... &amp; Litwin, A. H. (2021). Effectiveness of peer recovery support services on stages of the opioid use disorder treatment cascade: a systematic review. </a:t>
            </a:r>
            <a:r>
              <a:rPr lang="en-US" sz="900" b="0" i="1" dirty="0">
                <a:solidFill>
                  <a:schemeClr val="accent1">
                    <a:lumMod val="50000"/>
                  </a:schemeClr>
                </a:solidFill>
                <a:effectLst/>
              </a:rPr>
              <a:t>Drug and Alcohol Dependence</a:t>
            </a:r>
            <a:r>
              <a:rPr lang="en-US" sz="900" b="0" i="0" dirty="0">
                <a:solidFill>
                  <a:schemeClr val="accent1">
                    <a:lumMod val="50000"/>
                  </a:schemeClr>
                </a:solidFill>
                <a:effectLst/>
              </a:rPr>
              <a:t>, </a:t>
            </a:r>
            <a:r>
              <a:rPr lang="en-US" sz="900" b="0" i="1" dirty="0">
                <a:solidFill>
                  <a:schemeClr val="accent1">
                    <a:lumMod val="50000"/>
                  </a:schemeClr>
                </a:solidFill>
                <a:effectLst/>
              </a:rPr>
              <a:t>229</a:t>
            </a:r>
            <a:r>
              <a:rPr lang="en-US" sz="900" b="0" i="0" dirty="0">
                <a:solidFill>
                  <a:schemeClr val="accent1">
                    <a:lumMod val="50000"/>
                  </a:schemeClr>
                </a:solidFill>
                <a:effectLst/>
              </a:rPr>
              <a:t>, 109123.</a:t>
            </a:r>
            <a:r>
              <a:rPr lang="en-US" sz="900" dirty="0">
                <a:solidFill>
                  <a:schemeClr val="accent1">
                    <a:lumMod val="50000"/>
                  </a:schemeClr>
                </a:solidFill>
                <a:cs typeface="Al Nile" pitchFamily="2" charset="-78"/>
              </a:rPr>
              <a:t> </a:t>
            </a:r>
          </a:p>
          <a:p>
            <a:pPr>
              <a:lnSpc>
                <a:spcPct val="100000"/>
              </a:lnSpc>
            </a:pPr>
            <a:r>
              <a:rPr lang="en-US" sz="900" dirty="0">
                <a:solidFill>
                  <a:schemeClr val="accent1">
                    <a:lumMod val="50000"/>
                  </a:schemeClr>
                </a:solidFill>
                <a:cs typeface="Al Nile" pitchFamily="2" charset="-78"/>
              </a:rPr>
              <a:t>Philadelphia Department of Public Health. Unintentional Drug Overdose Fatalities in Philadelphia, 2022. </a:t>
            </a:r>
          </a:p>
          <a:p>
            <a:pPr>
              <a:lnSpc>
                <a:spcPct val="100000"/>
              </a:lnSpc>
            </a:pPr>
            <a:r>
              <a:rPr lang="en-US" sz="900" dirty="0">
                <a:solidFill>
                  <a:schemeClr val="accent1">
                    <a:lumMod val="50000"/>
                  </a:schemeClr>
                </a:solidFill>
                <a:cs typeface="Al Nile" pitchFamily="2" charset="-78"/>
              </a:rPr>
              <a:t>CHART 2023; 8(3):1-7</a:t>
            </a:r>
          </a:p>
        </p:txBody>
      </p:sp>
      <p:pic>
        <p:nvPicPr>
          <p:cNvPr id="13" name="Picture 12" descr="A graph of growth in different colors">
            <a:extLst>
              <a:ext uri="{FF2B5EF4-FFF2-40B4-BE49-F238E27FC236}">
                <a16:creationId xmlns:a16="http://schemas.microsoft.com/office/drawing/2014/main" id="{BF77EA2B-745B-3759-D3D8-4FECB5C421DB}"/>
              </a:ext>
            </a:extLst>
          </p:cNvPr>
          <p:cNvPicPr>
            <a:picLocks noChangeAspect="1"/>
          </p:cNvPicPr>
          <p:nvPr/>
        </p:nvPicPr>
        <p:blipFill>
          <a:blip r:embed="rId4"/>
          <a:stretch>
            <a:fillRect/>
          </a:stretch>
        </p:blipFill>
        <p:spPr>
          <a:xfrm>
            <a:off x="6566906" y="1015881"/>
            <a:ext cx="5506289" cy="4005824"/>
          </a:xfrm>
          <a:prstGeom prst="rect">
            <a:avLst/>
          </a:prstGeom>
          <a:noFill/>
        </p:spPr>
      </p:pic>
      <p:sp>
        <p:nvSpPr>
          <p:cNvPr id="2" name="TextBox 1">
            <a:extLst>
              <a:ext uri="{FF2B5EF4-FFF2-40B4-BE49-F238E27FC236}">
                <a16:creationId xmlns:a16="http://schemas.microsoft.com/office/drawing/2014/main" id="{C88C187B-45D9-9F01-E5C3-44D909DA44D7}"/>
              </a:ext>
            </a:extLst>
          </p:cNvPr>
          <p:cNvSpPr txBox="1"/>
          <p:nvPr/>
        </p:nvSpPr>
        <p:spPr>
          <a:xfrm>
            <a:off x="7097486" y="502556"/>
            <a:ext cx="4862285" cy="646331"/>
          </a:xfrm>
          <a:prstGeom prst="rect">
            <a:avLst/>
          </a:prstGeom>
          <a:noFill/>
        </p:spPr>
        <p:txBody>
          <a:bodyPr wrap="square" rtlCol="0">
            <a:spAutoFit/>
          </a:bodyPr>
          <a:lstStyle/>
          <a:p>
            <a:pPr algn="ctr"/>
            <a:r>
              <a:rPr lang="en-US" b="1" i="1" dirty="0"/>
              <a:t>Overdose Mortality Rate in Philadelphia by Race/Ethnicity , 2012-2023</a:t>
            </a:r>
          </a:p>
        </p:txBody>
      </p:sp>
    </p:spTree>
    <p:extLst>
      <p:ext uri="{BB962C8B-B14F-4D97-AF65-F5344CB8AC3E}">
        <p14:creationId xmlns:p14="http://schemas.microsoft.com/office/powerpoint/2010/main" val="194101316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24 hours Royalty Free Vector Image - VectorStock">
            <a:extLst>
              <a:ext uri="{FF2B5EF4-FFF2-40B4-BE49-F238E27FC236}">
                <a16:creationId xmlns:a16="http://schemas.microsoft.com/office/drawing/2014/main" id="{AFBD7F25-55E2-6B49-8D50-D96BEBF4D4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040"/>
          <a:stretch/>
        </p:blipFill>
        <p:spPr bwMode="auto">
          <a:xfrm>
            <a:off x="4523977" y="1236887"/>
            <a:ext cx="2714732" cy="24390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6593375-1C5B-654D-A273-329CDFFA9308}"/>
              </a:ext>
            </a:extLst>
          </p:cNvPr>
          <p:cNvSpPr txBox="1"/>
          <p:nvPr/>
        </p:nvSpPr>
        <p:spPr>
          <a:xfrm>
            <a:off x="1019315" y="4306978"/>
            <a:ext cx="1956215" cy="492443"/>
          </a:xfrm>
          <a:prstGeom prst="rect">
            <a:avLst/>
          </a:prstGeom>
          <a:noFill/>
        </p:spPr>
        <p:txBody>
          <a:bodyPr wrap="square" rtlCol="0">
            <a:spAutoFit/>
          </a:bodyPr>
          <a:lstStyle/>
          <a:p>
            <a:r>
              <a:rPr lang="en-US" sz="2600" dirty="0">
                <a:solidFill>
                  <a:srgbClr val="002060"/>
                </a:solidFill>
              </a:rPr>
              <a:t>Overdose</a:t>
            </a:r>
          </a:p>
        </p:txBody>
      </p:sp>
      <p:sp>
        <p:nvSpPr>
          <p:cNvPr id="23" name="TextBox 22">
            <a:extLst>
              <a:ext uri="{FF2B5EF4-FFF2-40B4-BE49-F238E27FC236}">
                <a16:creationId xmlns:a16="http://schemas.microsoft.com/office/drawing/2014/main" id="{D4DF4050-F2D1-B940-8630-6E9A8CF75D2A}"/>
              </a:ext>
            </a:extLst>
          </p:cNvPr>
          <p:cNvSpPr txBox="1"/>
          <p:nvPr/>
        </p:nvSpPr>
        <p:spPr>
          <a:xfrm>
            <a:off x="4452593" y="5517042"/>
            <a:ext cx="3242755" cy="492443"/>
          </a:xfrm>
          <a:prstGeom prst="rect">
            <a:avLst/>
          </a:prstGeom>
          <a:noFill/>
        </p:spPr>
        <p:txBody>
          <a:bodyPr wrap="square" rtlCol="0">
            <a:spAutoFit/>
          </a:bodyPr>
          <a:lstStyle/>
          <a:p>
            <a:r>
              <a:rPr lang="en-US" sz="2600" dirty="0">
                <a:solidFill>
                  <a:srgbClr val="002060"/>
                </a:solidFill>
              </a:rPr>
              <a:t>Seeking Treatment</a:t>
            </a:r>
          </a:p>
        </p:txBody>
      </p:sp>
      <p:sp>
        <p:nvSpPr>
          <p:cNvPr id="24" name="TextBox 23">
            <a:extLst>
              <a:ext uri="{FF2B5EF4-FFF2-40B4-BE49-F238E27FC236}">
                <a16:creationId xmlns:a16="http://schemas.microsoft.com/office/drawing/2014/main" id="{F26B7531-948C-3442-BCD2-389FD3B5EC3C}"/>
              </a:ext>
            </a:extLst>
          </p:cNvPr>
          <p:cNvSpPr txBox="1"/>
          <p:nvPr/>
        </p:nvSpPr>
        <p:spPr>
          <a:xfrm>
            <a:off x="9358922" y="4262867"/>
            <a:ext cx="2077173" cy="492443"/>
          </a:xfrm>
          <a:prstGeom prst="rect">
            <a:avLst/>
          </a:prstGeom>
          <a:noFill/>
        </p:spPr>
        <p:txBody>
          <a:bodyPr wrap="square" rtlCol="0">
            <a:spAutoFit/>
          </a:bodyPr>
          <a:lstStyle/>
          <a:p>
            <a:r>
              <a:rPr lang="en-US" sz="2600" dirty="0">
                <a:solidFill>
                  <a:srgbClr val="002060"/>
                </a:solidFill>
              </a:rPr>
              <a:t>Screening</a:t>
            </a:r>
            <a:r>
              <a:rPr lang="en-US" sz="2600" dirty="0"/>
              <a:t> </a:t>
            </a:r>
          </a:p>
        </p:txBody>
      </p:sp>
      <p:pic>
        <p:nvPicPr>
          <p:cNvPr id="26" name="Picture 25">
            <a:extLst>
              <a:ext uri="{FF2B5EF4-FFF2-40B4-BE49-F238E27FC236}">
                <a16:creationId xmlns:a16="http://schemas.microsoft.com/office/drawing/2014/main" id="{3637024C-A2CB-B648-917A-9B4F4C28AC50}"/>
              </a:ext>
            </a:extLst>
          </p:cNvPr>
          <p:cNvPicPr>
            <a:picLocks noChangeAspect="1"/>
          </p:cNvPicPr>
          <p:nvPr/>
        </p:nvPicPr>
        <p:blipFill>
          <a:blip r:embed="rId5"/>
          <a:stretch>
            <a:fillRect/>
          </a:stretch>
        </p:blipFill>
        <p:spPr>
          <a:xfrm>
            <a:off x="415701" y="2179964"/>
            <a:ext cx="3121077" cy="2080719"/>
          </a:xfrm>
          <a:prstGeom prst="rect">
            <a:avLst/>
          </a:prstGeom>
        </p:spPr>
      </p:pic>
      <p:pic>
        <p:nvPicPr>
          <p:cNvPr id="27" name="Picture 26">
            <a:extLst>
              <a:ext uri="{FF2B5EF4-FFF2-40B4-BE49-F238E27FC236}">
                <a16:creationId xmlns:a16="http://schemas.microsoft.com/office/drawing/2014/main" id="{0F3E4AB0-1D83-1A4B-9E88-78901C8FCC7E}"/>
              </a:ext>
            </a:extLst>
          </p:cNvPr>
          <p:cNvPicPr>
            <a:picLocks noChangeAspect="1"/>
          </p:cNvPicPr>
          <p:nvPr/>
        </p:nvPicPr>
        <p:blipFill>
          <a:blip r:embed="rId6"/>
          <a:stretch>
            <a:fillRect/>
          </a:stretch>
        </p:blipFill>
        <p:spPr>
          <a:xfrm>
            <a:off x="4452593" y="3786898"/>
            <a:ext cx="2857500" cy="1730144"/>
          </a:xfrm>
          <a:prstGeom prst="rect">
            <a:avLst/>
          </a:prstGeom>
        </p:spPr>
      </p:pic>
      <p:pic>
        <p:nvPicPr>
          <p:cNvPr id="28" name="Picture 27">
            <a:extLst>
              <a:ext uri="{FF2B5EF4-FFF2-40B4-BE49-F238E27FC236}">
                <a16:creationId xmlns:a16="http://schemas.microsoft.com/office/drawing/2014/main" id="{7C154CA2-4AFD-8A49-B08C-C5C222A5AF4F}"/>
              </a:ext>
            </a:extLst>
          </p:cNvPr>
          <p:cNvPicPr>
            <a:picLocks noChangeAspect="1"/>
          </p:cNvPicPr>
          <p:nvPr/>
        </p:nvPicPr>
        <p:blipFill>
          <a:blip r:embed="rId7"/>
          <a:stretch>
            <a:fillRect/>
          </a:stretch>
        </p:blipFill>
        <p:spPr>
          <a:xfrm>
            <a:off x="8548868" y="2179964"/>
            <a:ext cx="3227431" cy="2080719"/>
          </a:xfrm>
          <a:prstGeom prst="rect">
            <a:avLst/>
          </a:prstGeom>
        </p:spPr>
      </p:pic>
      <p:sp>
        <p:nvSpPr>
          <p:cNvPr id="3" name="TextBox 2">
            <a:extLst>
              <a:ext uri="{FF2B5EF4-FFF2-40B4-BE49-F238E27FC236}">
                <a16:creationId xmlns:a16="http://schemas.microsoft.com/office/drawing/2014/main" id="{B728BEF0-4ADA-2057-BC71-B8258BBB1EFE}"/>
              </a:ext>
            </a:extLst>
          </p:cNvPr>
          <p:cNvSpPr txBox="1"/>
          <p:nvPr/>
        </p:nvSpPr>
        <p:spPr>
          <a:xfrm>
            <a:off x="326591" y="204857"/>
            <a:ext cx="11854375" cy="1446550"/>
          </a:xfrm>
          <a:prstGeom prst="rect">
            <a:avLst/>
          </a:prstGeom>
          <a:noFill/>
        </p:spPr>
        <p:txBody>
          <a:bodyPr wrap="square">
            <a:spAutoFit/>
          </a:bodyPr>
          <a:lstStyle/>
          <a:p>
            <a:r>
              <a:rPr lang="en-US" sz="4400" b="1" dirty="0">
                <a:solidFill>
                  <a:srgbClr val="002060"/>
                </a:solidFill>
                <a:cs typeface="Calibri" panose="020F0502020204030204" pitchFamily="34" charset="0"/>
              </a:rPr>
              <a:t>Why do we focus on the Emergency Department (ED)?</a:t>
            </a:r>
            <a:endParaRPr lang="en-US" sz="4400" dirty="0">
              <a:solidFill>
                <a:srgbClr val="002060"/>
              </a:solidFill>
              <a:cs typeface="Calibri" panose="020F0502020204030204" pitchFamily="34" charset="0"/>
            </a:endParaRPr>
          </a:p>
        </p:txBody>
      </p:sp>
    </p:spTree>
    <p:extLst>
      <p:ext uri="{BB962C8B-B14F-4D97-AF65-F5344CB8AC3E}">
        <p14:creationId xmlns:p14="http://schemas.microsoft.com/office/powerpoint/2010/main" val="10808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E89B-0C0A-30C9-CD72-5C6EDE8409C8}"/>
              </a:ext>
            </a:extLst>
          </p:cNvPr>
          <p:cNvSpPr txBox="1">
            <a:spLocks/>
          </p:cNvSpPr>
          <p:nvPr/>
        </p:nvSpPr>
        <p:spPr>
          <a:xfrm>
            <a:off x="2597690" y="69875"/>
            <a:ext cx="6996620" cy="1160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Calibri" panose="020F0502020204030204" pitchFamily="34" charset="0"/>
                <a:cs typeface="Calibri" panose="020F0502020204030204" pitchFamily="34" charset="0"/>
              </a:rPr>
              <a:t>Capturing Community Input </a:t>
            </a:r>
          </a:p>
        </p:txBody>
      </p:sp>
      <p:sp>
        <p:nvSpPr>
          <p:cNvPr id="4" name="TextBox 3">
            <a:extLst>
              <a:ext uri="{FF2B5EF4-FFF2-40B4-BE49-F238E27FC236}">
                <a16:creationId xmlns:a16="http://schemas.microsoft.com/office/drawing/2014/main" id="{6BD5CF62-0CAC-31F5-1F94-BF600DEA4648}"/>
              </a:ext>
            </a:extLst>
          </p:cNvPr>
          <p:cNvSpPr txBox="1"/>
          <p:nvPr/>
        </p:nvSpPr>
        <p:spPr>
          <a:xfrm>
            <a:off x="5428462" y="1325563"/>
            <a:ext cx="6763538" cy="4524315"/>
          </a:xfrm>
          <a:prstGeom prst="rect">
            <a:avLst/>
          </a:prstGeom>
          <a:noFill/>
        </p:spPr>
        <p:txBody>
          <a:bodyPr wrap="square">
            <a:spAutoFit/>
          </a:bodyPr>
          <a:lstStyle/>
          <a:p>
            <a:pPr marL="800100" lvl="1" indent="-342900">
              <a:buClr>
                <a:schemeClr val="tx1"/>
              </a:buClr>
              <a:buSzPct val="75000"/>
              <a:buFont typeface="Arial" panose="020B0604020202020204" pitchFamily="34" charset="0"/>
              <a:buChar char="•"/>
            </a:pPr>
            <a:r>
              <a:rPr lang="en-US" sz="2400" dirty="0">
                <a:solidFill>
                  <a:srgbClr val="002060"/>
                </a:solidFill>
              </a:rPr>
              <a:t>Qualitative Needs Assessment </a:t>
            </a:r>
          </a:p>
          <a:p>
            <a:pPr marL="1714500" lvl="3" indent="-342900">
              <a:buClr>
                <a:schemeClr val="tx1"/>
              </a:buClr>
              <a:buSzPct val="75000"/>
              <a:buFont typeface="Arial" panose="020B0604020202020204" pitchFamily="34" charset="0"/>
              <a:buChar char="•"/>
            </a:pPr>
            <a:r>
              <a:rPr lang="en-US" sz="2400" dirty="0">
                <a:solidFill>
                  <a:srgbClr val="002060"/>
                </a:solidFill>
              </a:rPr>
              <a:t>May-August 2022</a:t>
            </a:r>
          </a:p>
          <a:p>
            <a:pPr marL="800100" lvl="1" indent="-342900">
              <a:buClr>
                <a:schemeClr val="tx1"/>
              </a:buClr>
              <a:buSzPct val="75000"/>
              <a:buFont typeface="Arial" panose="020B0604020202020204" pitchFamily="34" charset="0"/>
              <a:buChar char="•"/>
            </a:pPr>
            <a:r>
              <a:rPr lang="en-US" sz="2400" dirty="0">
                <a:solidFill>
                  <a:srgbClr val="002060"/>
                </a:solidFill>
              </a:rPr>
              <a:t>Recommendations to improve care/SUD services:</a:t>
            </a:r>
          </a:p>
          <a:p>
            <a:pPr marL="1714500" lvl="3" indent="-342900">
              <a:buClr>
                <a:schemeClr val="tx1"/>
              </a:buClr>
              <a:buSzPct val="75000"/>
              <a:buFont typeface="Arial" panose="020B0604020202020204" pitchFamily="34" charset="0"/>
              <a:buChar char="•"/>
            </a:pPr>
            <a:r>
              <a:rPr lang="en-US" sz="2400" dirty="0">
                <a:solidFill>
                  <a:srgbClr val="002060"/>
                </a:solidFill>
              </a:rPr>
              <a:t>Emphasis on low barrier care, walk-in access </a:t>
            </a:r>
          </a:p>
          <a:p>
            <a:pPr marL="1714500" lvl="3" indent="-342900">
              <a:buClr>
                <a:schemeClr val="tx1"/>
              </a:buClr>
              <a:buSzPct val="75000"/>
              <a:buFont typeface="Arial" panose="020B0604020202020204" pitchFamily="34" charset="0"/>
              <a:buChar char="•"/>
            </a:pPr>
            <a:r>
              <a:rPr lang="en-US" sz="2400" dirty="0">
                <a:solidFill>
                  <a:srgbClr val="002060"/>
                </a:solidFill>
              </a:rPr>
              <a:t>Centrally located </a:t>
            </a:r>
          </a:p>
          <a:p>
            <a:pPr marL="1714500" lvl="3" indent="-342900">
              <a:buClr>
                <a:schemeClr val="tx1"/>
              </a:buClr>
              <a:buSzPct val="75000"/>
              <a:buFont typeface="Arial" panose="020B0604020202020204" pitchFamily="34" charset="0"/>
              <a:buChar char="•"/>
            </a:pPr>
            <a:r>
              <a:rPr lang="en-US" sz="2400" dirty="0">
                <a:solidFill>
                  <a:srgbClr val="002060"/>
                </a:solidFill>
              </a:rPr>
              <a:t>Addresses </a:t>
            </a:r>
            <a:r>
              <a:rPr lang="en-US" sz="2400" dirty="0" err="1">
                <a:solidFill>
                  <a:srgbClr val="002060"/>
                </a:solidFill>
              </a:rPr>
              <a:t>SDoH</a:t>
            </a:r>
            <a:endParaRPr lang="en-US" sz="2400" dirty="0">
              <a:solidFill>
                <a:srgbClr val="002060"/>
              </a:solidFill>
            </a:endParaRPr>
          </a:p>
          <a:p>
            <a:pPr marL="1714500" lvl="3" indent="-342900">
              <a:buClr>
                <a:schemeClr val="tx1"/>
              </a:buClr>
              <a:buSzPct val="75000"/>
              <a:buFont typeface="Arial" panose="020B0604020202020204" pitchFamily="34" charset="0"/>
              <a:buChar char="•"/>
            </a:pPr>
            <a:r>
              <a:rPr lang="en-US" sz="2400" dirty="0">
                <a:solidFill>
                  <a:srgbClr val="002060"/>
                </a:solidFill>
              </a:rPr>
              <a:t>Culture/safety/vulnerability</a:t>
            </a:r>
          </a:p>
          <a:p>
            <a:pPr marL="1714500" lvl="3" indent="-342900">
              <a:buClr>
                <a:schemeClr val="tx1"/>
              </a:buClr>
              <a:buSzPct val="75000"/>
              <a:buFont typeface="Arial" panose="020B0604020202020204" pitchFamily="34" charset="0"/>
              <a:buChar char="•"/>
            </a:pPr>
            <a:r>
              <a:rPr lang="en-US" sz="2400" dirty="0">
                <a:solidFill>
                  <a:srgbClr val="002060"/>
                </a:solidFill>
              </a:rPr>
              <a:t>Not just buprenorphine, not just opioids</a:t>
            </a:r>
          </a:p>
          <a:p>
            <a:pPr marL="1714500" lvl="3" indent="-342900">
              <a:buClr>
                <a:schemeClr val="tx1"/>
              </a:buClr>
              <a:buSzPct val="75000"/>
              <a:buFont typeface="Arial" panose="020B0604020202020204" pitchFamily="34" charset="0"/>
              <a:buChar char="•"/>
            </a:pPr>
            <a:r>
              <a:rPr lang="en-US" sz="2400" dirty="0">
                <a:solidFill>
                  <a:srgbClr val="002060"/>
                </a:solidFill>
              </a:rPr>
              <a:t>Confidentiality </a:t>
            </a:r>
          </a:p>
        </p:txBody>
      </p:sp>
      <p:sp>
        <p:nvSpPr>
          <p:cNvPr id="5" name="Oval Callout 4">
            <a:extLst>
              <a:ext uri="{FF2B5EF4-FFF2-40B4-BE49-F238E27FC236}">
                <a16:creationId xmlns:a16="http://schemas.microsoft.com/office/drawing/2014/main" id="{11CE2CA1-73FD-9904-3C1D-B2728E604E44}"/>
              </a:ext>
            </a:extLst>
          </p:cNvPr>
          <p:cNvSpPr/>
          <p:nvPr/>
        </p:nvSpPr>
        <p:spPr>
          <a:xfrm>
            <a:off x="610628" y="1325563"/>
            <a:ext cx="4817834" cy="3849113"/>
          </a:xfrm>
          <a:prstGeom prst="wedgeEllipseCallout">
            <a:avLst>
              <a:gd name="adj1" fmla="val -37634"/>
              <a:gd name="adj2" fmla="val 62880"/>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002060"/>
                </a:solidFill>
                <a:ea typeface="Calibri" panose="020F0502020204030204" pitchFamily="34" charset="0"/>
              </a:rPr>
              <a:t>“…you can put your buprenorphine truck in front of a crack house and they’ll walk out the door and won't use it.  Because they don't want the community to see them use that…” </a:t>
            </a:r>
          </a:p>
          <a:p>
            <a:pPr algn="ctr"/>
            <a:endParaRPr lang="en-US" sz="2000" i="1" dirty="0">
              <a:solidFill>
                <a:srgbClr val="002060"/>
              </a:solidFill>
              <a:ea typeface="Calibri" panose="020F0502020204030204" pitchFamily="34" charset="0"/>
            </a:endParaRPr>
          </a:p>
          <a:p>
            <a:pPr algn="ctr"/>
            <a:r>
              <a:rPr lang="en-US" sz="1600" i="1" dirty="0">
                <a:solidFill>
                  <a:srgbClr val="002060"/>
                </a:solidFill>
              </a:rPr>
              <a:t>- West Philadelphia Community Leader </a:t>
            </a:r>
          </a:p>
        </p:txBody>
      </p:sp>
    </p:spTree>
    <p:extLst>
      <p:ext uri="{BB962C8B-B14F-4D97-AF65-F5344CB8AC3E}">
        <p14:creationId xmlns:p14="http://schemas.microsoft.com/office/powerpoint/2010/main" val="340242540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A4D2-A3A2-E0F4-3F3E-E640BA8AA927}"/>
              </a:ext>
            </a:extLst>
          </p:cNvPr>
          <p:cNvSpPr>
            <a:spLocks noGrp="1"/>
          </p:cNvSpPr>
          <p:nvPr>
            <p:ph type="title"/>
          </p:nvPr>
        </p:nvSpPr>
        <p:spPr>
          <a:xfrm>
            <a:off x="369849" y="119798"/>
            <a:ext cx="10515600" cy="1325563"/>
          </a:xfrm>
        </p:spPr>
        <p:txBody>
          <a:bodyPr anchor="ctr">
            <a:normAutofit/>
          </a:bodyPr>
          <a:lstStyle/>
          <a:p>
            <a:r>
              <a:rPr lang="en-US" b="1" dirty="0">
                <a:solidFill>
                  <a:schemeClr val="accent1">
                    <a:lumMod val="50000"/>
                  </a:schemeClr>
                </a:solidFill>
                <a:latin typeface="Calibri" panose="020F0502020204030204" pitchFamily="34" charset="0"/>
                <a:cs typeface="Calibri" panose="020F0502020204030204" pitchFamily="34" charset="0"/>
              </a:rPr>
              <a:t>Objectives</a:t>
            </a:r>
          </a:p>
        </p:txBody>
      </p:sp>
      <p:graphicFrame>
        <p:nvGraphicFramePr>
          <p:cNvPr id="5" name="Content Placeholder 2">
            <a:extLst>
              <a:ext uri="{FF2B5EF4-FFF2-40B4-BE49-F238E27FC236}">
                <a16:creationId xmlns:a16="http://schemas.microsoft.com/office/drawing/2014/main" id="{E90AE413-713D-D480-855B-76A986E7CDE4}"/>
              </a:ext>
            </a:extLst>
          </p:cNvPr>
          <p:cNvGraphicFramePr>
            <a:graphicFrameLocks noGrp="1"/>
          </p:cNvGraphicFramePr>
          <p:nvPr>
            <p:ph idx="1"/>
            <p:extLst>
              <p:ext uri="{D42A27DB-BD31-4B8C-83A1-F6EECF244321}">
                <p14:modId xmlns:p14="http://schemas.microsoft.com/office/powerpoint/2010/main" val="3881487364"/>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362812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E333C47-1AD5-3522-BAC0-E6A4CC6194D9}"/>
              </a:ext>
            </a:extLst>
          </p:cNvPr>
          <p:cNvSpPr txBox="1">
            <a:spLocks/>
          </p:cNvSpPr>
          <p:nvPr/>
        </p:nvSpPr>
        <p:spPr>
          <a:xfrm>
            <a:off x="484335" y="1910603"/>
            <a:ext cx="7222496" cy="405904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solidFill>
                <a:srgbClr val="002060"/>
              </a:solidFill>
            </a:endParaRPr>
          </a:p>
          <a:p>
            <a:pPr marL="0" indent="0">
              <a:buNone/>
            </a:pPr>
            <a:r>
              <a:rPr lang="en-US" sz="4000" dirty="0">
                <a:solidFill>
                  <a:srgbClr val="002060"/>
                </a:solidFill>
                <a:latin typeface="+mn-lt"/>
              </a:rPr>
              <a:t>In-person substance use navigation services at HUP Cedar </a:t>
            </a:r>
            <a:endParaRPr lang="en-US" sz="4000" dirty="0">
              <a:cs typeface="Calibri" panose="020F0502020204030204"/>
            </a:endParaRPr>
          </a:p>
          <a:p>
            <a:pPr marL="0" indent="0">
              <a:buNone/>
            </a:pPr>
            <a:r>
              <a:rPr lang="en-US" sz="4000" dirty="0">
                <a:solidFill>
                  <a:srgbClr val="002060"/>
                </a:solidFill>
                <a:latin typeface="+mn-lt"/>
              </a:rPr>
              <a:t>Program components: </a:t>
            </a:r>
            <a:endParaRPr lang="en-US" sz="4000" dirty="0">
              <a:solidFill>
                <a:srgbClr val="002060"/>
              </a:solidFill>
              <a:latin typeface="+mn-lt"/>
              <a:cs typeface="Calibri" panose="020F0502020204030204"/>
            </a:endParaRPr>
          </a:p>
          <a:p>
            <a:pPr marL="837565" lvl="2" indent="-380365">
              <a:buFont typeface="Arial" panose="020B0604020202020204" pitchFamily="34" charset="0"/>
              <a:buChar char="•"/>
            </a:pPr>
            <a:r>
              <a:rPr lang="en-US" sz="4000" dirty="0">
                <a:solidFill>
                  <a:srgbClr val="002060"/>
                </a:solidFill>
              </a:rPr>
              <a:t>Care navigation to outpatient and inpatient treatment </a:t>
            </a:r>
            <a:endParaRPr lang="en-US" sz="4000" dirty="0">
              <a:solidFill>
                <a:srgbClr val="002060"/>
              </a:solidFill>
              <a:cs typeface="Calibri" panose="020F0502020204030204"/>
            </a:endParaRPr>
          </a:p>
          <a:p>
            <a:pPr marL="837565" lvl="2" indent="-380365">
              <a:buFont typeface="Arial" panose="020B0604020202020204" pitchFamily="34" charset="0"/>
              <a:buChar char="•"/>
            </a:pPr>
            <a:r>
              <a:rPr lang="en-US" sz="4000" dirty="0">
                <a:solidFill>
                  <a:srgbClr val="002060"/>
                </a:solidFill>
              </a:rPr>
              <a:t>Connection to MOUD</a:t>
            </a:r>
            <a:endParaRPr lang="en-US" sz="4000" dirty="0">
              <a:solidFill>
                <a:srgbClr val="002060"/>
              </a:solidFill>
              <a:cs typeface="Calibri"/>
            </a:endParaRPr>
          </a:p>
          <a:p>
            <a:pPr marL="837565" lvl="2" indent="-380365">
              <a:buFont typeface="Arial" panose="020B0604020202020204" pitchFamily="34" charset="0"/>
              <a:buChar char="•"/>
            </a:pPr>
            <a:r>
              <a:rPr lang="en-US" sz="4000" dirty="0">
                <a:solidFill>
                  <a:srgbClr val="002060"/>
                </a:solidFill>
              </a:rPr>
              <a:t>Linkage with support for social needs</a:t>
            </a:r>
            <a:endParaRPr lang="en-US" sz="4000" dirty="0">
              <a:solidFill>
                <a:srgbClr val="002060"/>
              </a:solidFill>
              <a:cs typeface="Calibri" panose="020F0502020204030204"/>
            </a:endParaRPr>
          </a:p>
          <a:p>
            <a:pPr marL="837565" lvl="2" indent="-380365">
              <a:buFont typeface="Arial" panose="020B0604020202020204" pitchFamily="34" charset="0"/>
              <a:buChar char="•"/>
            </a:pPr>
            <a:r>
              <a:rPr lang="en-US" sz="4000" dirty="0">
                <a:solidFill>
                  <a:srgbClr val="002060"/>
                </a:solidFill>
              </a:rPr>
              <a:t>Discharge planning and care coordination</a:t>
            </a:r>
            <a:endParaRPr lang="en-US" sz="4000" dirty="0">
              <a:solidFill>
                <a:srgbClr val="002060"/>
              </a:solidFill>
              <a:cs typeface="Calibri" panose="020F0502020204030204"/>
            </a:endParaRPr>
          </a:p>
          <a:p>
            <a:pPr marL="837565" lvl="2" indent="-380365">
              <a:buFont typeface="Arial" panose="020B0604020202020204" pitchFamily="34" charset="0"/>
              <a:buChar char="•"/>
            </a:pPr>
            <a:r>
              <a:rPr lang="en-US" sz="4000" dirty="0">
                <a:solidFill>
                  <a:srgbClr val="002060"/>
                </a:solidFill>
              </a:rPr>
              <a:t>Post-discharge follow-up</a:t>
            </a:r>
            <a:endParaRPr lang="en-US" sz="4000" dirty="0">
              <a:solidFill>
                <a:srgbClr val="002060"/>
              </a:solidFill>
              <a:cs typeface="Calibri" panose="020F0502020204030204"/>
            </a:endParaRPr>
          </a:p>
          <a:p>
            <a:pPr marL="0" indent="0">
              <a:buFont typeface="Arial" panose="020B0604020202020204" pitchFamily="34" charset="0"/>
              <a:buNone/>
            </a:pPr>
            <a:endParaRPr lang="en-US" sz="3400" dirty="0">
              <a:solidFill>
                <a:srgbClr val="002060"/>
              </a:solidFill>
            </a:endParaRPr>
          </a:p>
          <a:p>
            <a:pPr marL="0" indent="0">
              <a:buFont typeface="Arial" panose="020B0604020202020204" pitchFamily="34" charset="0"/>
              <a:buNone/>
            </a:pPr>
            <a:endParaRPr lang="en-US" sz="2200" dirty="0">
              <a:solidFill>
                <a:schemeClr val="tx2">
                  <a:lumMod val="90000"/>
                  <a:lumOff val="10000"/>
                </a:schemeClr>
              </a:solidFill>
            </a:endParaRPr>
          </a:p>
        </p:txBody>
      </p:sp>
      <p:sp>
        <p:nvSpPr>
          <p:cNvPr id="4" name="TextBox 3">
            <a:extLst>
              <a:ext uri="{FF2B5EF4-FFF2-40B4-BE49-F238E27FC236}">
                <a16:creationId xmlns:a16="http://schemas.microsoft.com/office/drawing/2014/main" id="{ED93BC52-B28B-41BA-6993-AFF7F74867D5}"/>
              </a:ext>
            </a:extLst>
          </p:cNvPr>
          <p:cNvSpPr txBox="1"/>
          <p:nvPr/>
        </p:nvSpPr>
        <p:spPr>
          <a:xfrm>
            <a:off x="272308" y="342496"/>
            <a:ext cx="7646551" cy="1446550"/>
          </a:xfrm>
          <a:prstGeom prst="rect">
            <a:avLst/>
          </a:prstGeom>
          <a:noFill/>
        </p:spPr>
        <p:txBody>
          <a:bodyPr wrap="square" lIns="91440" tIns="45720" rIns="91440" bIns="45720" anchor="t">
            <a:spAutoFit/>
          </a:bodyPr>
          <a:lstStyle/>
          <a:p>
            <a:r>
              <a:rPr lang="en-US" sz="4400" b="1" dirty="0">
                <a:solidFill>
                  <a:srgbClr val="002060"/>
                </a:solidFill>
                <a:latin typeface="Calibri" panose="020F0502020204030204" pitchFamily="34" charset="0"/>
                <a:cs typeface="Calibri" panose="020F0502020204030204" pitchFamily="34" charset="0"/>
              </a:rPr>
              <a:t>Sustaining Peers in Emergency Departments (S-PED) Overview </a:t>
            </a:r>
          </a:p>
        </p:txBody>
      </p:sp>
      <p:pic>
        <p:nvPicPr>
          <p:cNvPr id="3" name="Content Placeholder 4" descr="A close-up of a flyer&#10;&#10;Description automatically generated">
            <a:extLst>
              <a:ext uri="{FF2B5EF4-FFF2-40B4-BE49-F238E27FC236}">
                <a16:creationId xmlns:a16="http://schemas.microsoft.com/office/drawing/2014/main" id="{0A992C9E-A599-6CAD-1851-6B6BA27CF2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27046" y="741235"/>
            <a:ext cx="3273034" cy="504895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19058322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968-E78A-4192-833C-756A2A2D393E}"/>
              </a:ext>
            </a:extLst>
          </p:cNvPr>
          <p:cNvSpPr>
            <a:spLocks noGrp="1"/>
          </p:cNvSpPr>
          <p:nvPr>
            <p:ph type="title"/>
          </p:nvPr>
        </p:nvSpPr>
        <p:spPr>
          <a:xfrm>
            <a:off x="1839072" y="417332"/>
            <a:ext cx="8363641" cy="917575"/>
          </a:xfrm>
        </p:spPr>
        <p:txBody>
          <a:bodyPr/>
          <a:lstStyle/>
          <a:p>
            <a:pPr algn="ctr"/>
            <a:r>
              <a:rPr lang="en-US" b="1" dirty="0">
                <a:solidFill>
                  <a:srgbClr val="002060"/>
                </a:solidFill>
                <a:latin typeface="Calibri" panose="020F0502020204030204" pitchFamily="34" charset="0"/>
                <a:cs typeface="Calibri" panose="020F0502020204030204" pitchFamily="34" charset="0"/>
              </a:rPr>
              <a:t>Program Implementation </a:t>
            </a:r>
          </a:p>
        </p:txBody>
      </p:sp>
      <p:sp>
        <p:nvSpPr>
          <p:cNvPr id="9" name="Rounded Rectangle 8">
            <a:extLst>
              <a:ext uri="{FF2B5EF4-FFF2-40B4-BE49-F238E27FC236}">
                <a16:creationId xmlns:a16="http://schemas.microsoft.com/office/drawing/2014/main" id="{0E46D561-5762-DF4C-D286-93C91B8BD68F}"/>
              </a:ext>
            </a:extLst>
          </p:cNvPr>
          <p:cNvSpPr/>
          <p:nvPr/>
        </p:nvSpPr>
        <p:spPr>
          <a:xfrm>
            <a:off x="329219" y="1749092"/>
            <a:ext cx="2607553" cy="1834089"/>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46C43AC-C653-999D-5A53-5C82178CDAC7}"/>
              </a:ext>
            </a:extLst>
          </p:cNvPr>
          <p:cNvSpPr/>
          <p:nvPr/>
        </p:nvSpPr>
        <p:spPr>
          <a:xfrm>
            <a:off x="4694194" y="2475942"/>
            <a:ext cx="2653398" cy="1830221"/>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7EB8BEA4-38B1-F30E-4A5E-497342B322A3}"/>
              </a:ext>
            </a:extLst>
          </p:cNvPr>
          <p:cNvSpPr/>
          <p:nvPr/>
        </p:nvSpPr>
        <p:spPr>
          <a:xfrm>
            <a:off x="9201841" y="2875003"/>
            <a:ext cx="2552727" cy="175432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99D714-025F-A233-E7D7-5198FD64679A}"/>
              </a:ext>
            </a:extLst>
          </p:cNvPr>
          <p:cNvSpPr txBox="1"/>
          <p:nvPr/>
        </p:nvSpPr>
        <p:spPr>
          <a:xfrm>
            <a:off x="425040" y="1951672"/>
            <a:ext cx="2415910" cy="1600438"/>
          </a:xfrm>
          <a:prstGeom prst="rect">
            <a:avLst/>
          </a:prstGeom>
          <a:solidFill>
            <a:srgbClr val="002060"/>
          </a:solidFill>
        </p:spPr>
        <p:txBody>
          <a:bodyPr wrap="square" rtlCol="0">
            <a:spAutoFit/>
          </a:bodyPr>
          <a:lstStyle/>
          <a:p>
            <a:pPr algn="ctr"/>
            <a:r>
              <a:rPr lang="en-US" sz="2000" dirty="0">
                <a:solidFill>
                  <a:schemeClr val="bg1"/>
                </a:solidFill>
              </a:rPr>
              <a:t>Meeting HUP Cedar leadership to identify stakeholders and care gaps </a:t>
            </a:r>
          </a:p>
          <a:p>
            <a:endParaRPr lang="en-US" dirty="0"/>
          </a:p>
        </p:txBody>
      </p:sp>
      <p:sp>
        <p:nvSpPr>
          <p:cNvPr id="13" name="TextBox 12">
            <a:extLst>
              <a:ext uri="{FF2B5EF4-FFF2-40B4-BE49-F238E27FC236}">
                <a16:creationId xmlns:a16="http://schemas.microsoft.com/office/drawing/2014/main" id="{8E1420C4-ACAE-A636-95D5-51841A3DA7FB}"/>
              </a:ext>
            </a:extLst>
          </p:cNvPr>
          <p:cNvSpPr txBox="1"/>
          <p:nvPr/>
        </p:nvSpPr>
        <p:spPr>
          <a:xfrm>
            <a:off x="4658048" y="2666137"/>
            <a:ext cx="2786371" cy="1908215"/>
          </a:xfrm>
          <a:prstGeom prst="rect">
            <a:avLst/>
          </a:prstGeom>
          <a:noFill/>
        </p:spPr>
        <p:txBody>
          <a:bodyPr wrap="square" rtlCol="0">
            <a:spAutoFit/>
          </a:bodyPr>
          <a:lstStyle/>
          <a:p>
            <a:pPr algn="ctr"/>
            <a:r>
              <a:rPr lang="en-US" sz="2000" dirty="0">
                <a:solidFill>
                  <a:schemeClr val="bg1"/>
                </a:solidFill>
              </a:rPr>
              <a:t>Drafted &amp; disseminated clinical pathways for</a:t>
            </a:r>
          </a:p>
          <a:p>
            <a:pPr algn="ctr"/>
            <a:r>
              <a:rPr lang="en-US" sz="2000" dirty="0">
                <a:solidFill>
                  <a:schemeClr val="bg1"/>
                </a:solidFill>
              </a:rPr>
              <a:t>ED Buprenorphine </a:t>
            </a:r>
          </a:p>
          <a:p>
            <a:pPr algn="ctr"/>
            <a:r>
              <a:rPr lang="en-US" sz="2000" dirty="0">
                <a:solidFill>
                  <a:schemeClr val="bg1"/>
                </a:solidFill>
              </a:rPr>
              <a:t>and Methadone </a:t>
            </a:r>
          </a:p>
          <a:p>
            <a:pPr algn="ctr"/>
            <a:r>
              <a:rPr lang="en-US" sz="2000" dirty="0">
                <a:solidFill>
                  <a:schemeClr val="bg1"/>
                </a:solidFill>
              </a:rPr>
              <a:t>Initiation </a:t>
            </a:r>
          </a:p>
          <a:p>
            <a:endParaRPr lang="en-US" dirty="0"/>
          </a:p>
        </p:txBody>
      </p:sp>
      <p:sp>
        <p:nvSpPr>
          <p:cNvPr id="14" name="TextBox 13">
            <a:extLst>
              <a:ext uri="{FF2B5EF4-FFF2-40B4-BE49-F238E27FC236}">
                <a16:creationId xmlns:a16="http://schemas.microsoft.com/office/drawing/2014/main" id="{DBAF9CAA-9146-DEAF-EC0A-A59EF6779E45}"/>
              </a:ext>
            </a:extLst>
          </p:cNvPr>
          <p:cNvSpPr txBox="1"/>
          <p:nvPr/>
        </p:nvSpPr>
        <p:spPr>
          <a:xfrm>
            <a:off x="9569781" y="3220286"/>
            <a:ext cx="1816844" cy="1292662"/>
          </a:xfrm>
          <a:prstGeom prst="rect">
            <a:avLst/>
          </a:prstGeom>
          <a:noFill/>
        </p:spPr>
        <p:txBody>
          <a:bodyPr wrap="none" rtlCol="0">
            <a:spAutoFit/>
          </a:bodyPr>
          <a:lstStyle/>
          <a:p>
            <a:pPr algn="ctr"/>
            <a:r>
              <a:rPr lang="en-US" sz="2000" dirty="0">
                <a:solidFill>
                  <a:schemeClr val="bg1"/>
                </a:solidFill>
              </a:rPr>
              <a:t>PRSs identified </a:t>
            </a:r>
          </a:p>
          <a:p>
            <a:pPr algn="ctr"/>
            <a:r>
              <a:rPr lang="en-US" sz="2000" dirty="0">
                <a:solidFill>
                  <a:schemeClr val="bg1"/>
                </a:solidFill>
              </a:rPr>
              <a:t>and engaged </a:t>
            </a:r>
          </a:p>
          <a:p>
            <a:pPr algn="ctr"/>
            <a:r>
              <a:rPr lang="en-US" sz="2000" dirty="0">
                <a:solidFill>
                  <a:schemeClr val="bg1"/>
                </a:solidFill>
              </a:rPr>
              <a:t>patients </a:t>
            </a:r>
          </a:p>
          <a:p>
            <a:endParaRPr lang="en-US" dirty="0"/>
          </a:p>
        </p:txBody>
      </p:sp>
      <p:sp>
        <p:nvSpPr>
          <p:cNvPr id="15" name="Right Arrow 14">
            <a:extLst>
              <a:ext uri="{FF2B5EF4-FFF2-40B4-BE49-F238E27FC236}">
                <a16:creationId xmlns:a16="http://schemas.microsoft.com/office/drawing/2014/main" id="{669251BF-85E7-A707-C89B-768A17D16B1B}"/>
              </a:ext>
            </a:extLst>
          </p:cNvPr>
          <p:cNvSpPr/>
          <p:nvPr/>
        </p:nvSpPr>
        <p:spPr>
          <a:xfrm>
            <a:off x="3352800" y="2666136"/>
            <a:ext cx="941954" cy="724915"/>
          </a:xfrm>
          <a:prstGeom prst="rightArrow">
            <a:avLst/>
          </a:prstGeom>
          <a:solidFill>
            <a:schemeClr val="accent1">
              <a:lumMod val="60000"/>
              <a:lumOff val="4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2D1A30D2-3605-7EC8-EAD1-05492F1E1E81}"/>
              </a:ext>
            </a:extLst>
          </p:cNvPr>
          <p:cNvSpPr/>
          <p:nvPr/>
        </p:nvSpPr>
        <p:spPr>
          <a:xfrm>
            <a:off x="7807711" y="3271237"/>
            <a:ext cx="1003953" cy="724386"/>
          </a:xfrm>
          <a:prstGeom prst="rightArrow">
            <a:avLst/>
          </a:prstGeom>
          <a:solidFill>
            <a:schemeClr val="accent1">
              <a:lumMod val="60000"/>
              <a:lumOff val="4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9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9550-7B2A-0849-BA28-484967DAA656}"/>
              </a:ext>
            </a:extLst>
          </p:cNvPr>
          <p:cNvSpPr>
            <a:spLocks noGrp="1"/>
          </p:cNvSpPr>
          <p:nvPr>
            <p:ph type="title"/>
          </p:nvPr>
        </p:nvSpPr>
        <p:spPr>
          <a:xfrm>
            <a:off x="155213" y="147040"/>
            <a:ext cx="10670613" cy="636072"/>
          </a:xfrm>
        </p:spPr>
        <p:txBody>
          <a:bodyPr>
            <a:noAutofit/>
          </a:bodyPr>
          <a:lstStyle/>
          <a:p>
            <a:r>
              <a:rPr lang="en-US" sz="4000" b="1" dirty="0">
                <a:solidFill>
                  <a:srgbClr val="002060"/>
                </a:solidFill>
                <a:latin typeface="Calibri" panose="020F0502020204030204" pitchFamily="34" charset="0"/>
                <a:cs typeface="Calibri" panose="020F0502020204030204" pitchFamily="34" charset="0"/>
              </a:rPr>
              <a:t>ED Buprenorphine Initiation and Linkage</a:t>
            </a:r>
          </a:p>
        </p:txBody>
      </p:sp>
      <p:sp>
        <p:nvSpPr>
          <p:cNvPr id="4" name="Date Placeholder 1">
            <a:extLst>
              <a:ext uri="{FF2B5EF4-FFF2-40B4-BE49-F238E27FC236}">
                <a16:creationId xmlns:a16="http://schemas.microsoft.com/office/drawing/2014/main" id="{48CBFC2E-F075-064A-141C-32BFE6D38391}"/>
              </a:ext>
            </a:extLst>
          </p:cNvPr>
          <p:cNvSpPr txBox="1">
            <a:spLocks/>
          </p:cNvSpPr>
          <p:nvPr/>
        </p:nvSpPr>
        <p:spPr>
          <a:xfrm>
            <a:off x="-736399" y="6440609"/>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44" indent="-285744">
              <a:buClr>
                <a:schemeClr val="bg2"/>
              </a:buClr>
              <a:buFont typeface="Arial" panose="020B0604020202020204" pitchFamily="34" charset="0"/>
              <a:buChar char="•"/>
            </a:pPr>
            <a:endParaRPr lang="en-GB" dirty="0">
              <a:solidFill>
                <a:schemeClr val="bg2"/>
              </a:solidFill>
              <a:latin typeface="Avenir Book" panose="02000503020000020003" pitchFamily="2" charset="0"/>
            </a:endParaRPr>
          </a:p>
        </p:txBody>
      </p:sp>
      <p:sp>
        <p:nvSpPr>
          <p:cNvPr id="5" name="Footer Placeholder 2">
            <a:extLst>
              <a:ext uri="{FF2B5EF4-FFF2-40B4-BE49-F238E27FC236}">
                <a16:creationId xmlns:a16="http://schemas.microsoft.com/office/drawing/2014/main" id="{180E5E93-8800-D9FE-41B2-ABA8CFFEC8F2}"/>
              </a:ext>
            </a:extLst>
          </p:cNvPr>
          <p:cNvSpPr txBox="1">
            <a:spLocks/>
          </p:cNvSpPr>
          <p:nvPr/>
        </p:nvSpPr>
        <p:spPr>
          <a:xfrm>
            <a:off x="-736399" y="6440609"/>
            <a:ext cx="0" cy="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bg2"/>
              </a:buClr>
            </a:pPr>
            <a:endParaRPr lang="en-GB" dirty="0">
              <a:solidFill>
                <a:schemeClr val="bg2"/>
              </a:solidFill>
              <a:latin typeface="Avenir Book" panose="02000503020000020003" pitchFamily="2" charset="0"/>
            </a:endParaRPr>
          </a:p>
        </p:txBody>
      </p:sp>
      <p:sp>
        <p:nvSpPr>
          <p:cNvPr id="7" name="Slide Number Placeholder 3">
            <a:extLst>
              <a:ext uri="{FF2B5EF4-FFF2-40B4-BE49-F238E27FC236}">
                <a16:creationId xmlns:a16="http://schemas.microsoft.com/office/drawing/2014/main" id="{B050966A-7290-228A-2189-F18A5B309480}"/>
              </a:ext>
            </a:extLst>
          </p:cNvPr>
          <p:cNvSpPr txBox="1">
            <a:spLocks/>
          </p:cNvSpPr>
          <p:nvPr/>
        </p:nvSpPr>
        <p:spPr>
          <a:xfrm flipV="1">
            <a:off x="-736399" y="6440609"/>
            <a:ext cx="0" cy="0"/>
          </a:xfrm>
          <a:prstGeom prst="rect">
            <a:avLst/>
          </a:prstGeom>
          <a:noFill/>
        </p:spPr>
        <p:txBody>
          <a:bodyPr vert="horz" wrap="none" lIns="0" tIns="0" rIns="0" bIns="0" rtlCol="0" anchor="ctr"/>
          <a:lstStyle>
            <a:defPPr>
              <a:defRPr lang="en-US"/>
            </a:defPPr>
            <a:lvl1pPr marL="0" algn="ctr" defTabSz="914400" rtl="0" eaLnBrk="1" latinLnBrk="0" hangingPunct="1">
              <a:defRPr lang="en-US" sz="1333" b="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chemeClr val="bg2"/>
              </a:buClr>
            </a:pPr>
            <a:endParaRPr lang="en-GB" dirty="0">
              <a:solidFill>
                <a:schemeClr val="bg2"/>
              </a:solidFill>
              <a:latin typeface="Avenir Book" panose="02000503020000020003" pitchFamily="2" charset="0"/>
            </a:endParaRPr>
          </a:p>
        </p:txBody>
      </p:sp>
      <p:graphicFrame>
        <p:nvGraphicFramePr>
          <p:cNvPr id="3" name="Diagram 2">
            <a:extLst>
              <a:ext uri="{FF2B5EF4-FFF2-40B4-BE49-F238E27FC236}">
                <a16:creationId xmlns:a16="http://schemas.microsoft.com/office/drawing/2014/main" id="{A3DDE3F7-E340-C28D-6B8B-80CFC035E95C}"/>
              </a:ext>
            </a:extLst>
          </p:cNvPr>
          <p:cNvGraphicFramePr/>
          <p:nvPr/>
        </p:nvGraphicFramePr>
        <p:xfrm>
          <a:off x="1122660" y="1813065"/>
          <a:ext cx="4440821" cy="5105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a:extLst>
              <a:ext uri="{FF2B5EF4-FFF2-40B4-BE49-F238E27FC236}">
                <a16:creationId xmlns:a16="http://schemas.microsoft.com/office/drawing/2014/main" id="{6DEEFBE9-DBD7-A459-CF35-A76A9BFDFCF7}"/>
              </a:ext>
            </a:extLst>
          </p:cNvPr>
          <p:cNvSpPr/>
          <p:nvPr/>
        </p:nvSpPr>
        <p:spPr>
          <a:xfrm>
            <a:off x="9053772" y="3266768"/>
            <a:ext cx="1961819" cy="1937173"/>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defTabSz="1219170">
              <a:defRPr/>
            </a:pPr>
            <a:r>
              <a:rPr lang="en-US" sz="2000" dirty="0"/>
              <a:t>Patient is connected to long-term care</a:t>
            </a:r>
          </a:p>
        </p:txBody>
      </p:sp>
      <p:sp>
        <p:nvSpPr>
          <p:cNvPr id="10" name="Rounded Rectangle 9">
            <a:extLst>
              <a:ext uri="{FF2B5EF4-FFF2-40B4-BE49-F238E27FC236}">
                <a16:creationId xmlns:a16="http://schemas.microsoft.com/office/drawing/2014/main" id="{67D65A18-DA6F-501A-5786-824C6DDD5430}"/>
              </a:ext>
            </a:extLst>
          </p:cNvPr>
          <p:cNvSpPr/>
          <p:nvPr/>
        </p:nvSpPr>
        <p:spPr>
          <a:xfrm>
            <a:off x="6449617" y="1246527"/>
            <a:ext cx="1695264" cy="636072"/>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defTabSz="1219170">
              <a:defRPr/>
            </a:pPr>
            <a:r>
              <a:rPr lang="en-US" dirty="0"/>
              <a:t>Pharmacy navigation</a:t>
            </a:r>
          </a:p>
        </p:txBody>
      </p:sp>
      <p:sp>
        <p:nvSpPr>
          <p:cNvPr id="11" name="Rounded Rectangle 10">
            <a:extLst>
              <a:ext uri="{FF2B5EF4-FFF2-40B4-BE49-F238E27FC236}">
                <a16:creationId xmlns:a16="http://schemas.microsoft.com/office/drawing/2014/main" id="{E6DD7FFA-9F3F-3059-4953-77A21FADF4A7}"/>
              </a:ext>
            </a:extLst>
          </p:cNvPr>
          <p:cNvSpPr/>
          <p:nvPr/>
        </p:nvSpPr>
        <p:spPr>
          <a:xfrm>
            <a:off x="6464170" y="2120011"/>
            <a:ext cx="1695264" cy="364009"/>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defTabSz="1219170">
              <a:defRPr/>
            </a:pPr>
            <a:r>
              <a:rPr lang="en-US" dirty="0"/>
              <a:t>Cell phones</a:t>
            </a:r>
          </a:p>
        </p:txBody>
      </p:sp>
      <p:sp>
        <p:nvSpPr>
          <p:cNvPr id="12" name="Rounded Rectangle 11">
            <a:extLst>
              <a:ext uri="{FF2B5EF4-FFF2-40B4-BE49-F238E27FC236}">
                <a16:creationId xmlns:a16="http://schemas.microsoft.com/office/drawing/2014/main" id="{82E263D4-C3AB-FC26-E394-F415A0616255}"/>
              </a:ext>
            </a:extLst>
          </p:cNvPr>
          <p:cNvSpPr/>
          <p:nvPr/>
        </p:nvSpPr>
        <p:spPr>
          <a:xfrm>
            <a:off x="6449617" y="2612786"/>
            <a:ext cx="1776581" cy="527079"/>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defTabSz="1219170">
              <a:defRPr/>
            </a:pPr>
            <a:r>
              <a:rPr lang="en-US" dirty="0"/>
              <a:t>Wound care supplies</a:t>
            </a:r>
          </a:p>
        </p:txBody>
      </p:sp>
      <p:sp>
        <p:nvSpPr>
          <p:cNvPr id="13" name="Rounded Rectangle 12">
            <a:extLst>
              <a:ext uri="{FF2B5EF4-FFF2-40B4-BE49-F238E27FC236}">
                <a16:creationId xmlns:a16="http://schemas.microsoft.com/office/drawing/2014/main" id="{FFE9ADD5-BBF3-7F4A-D2F7-756EC4FA6A06}"/>
              </a:ext>
            </a:extLst>
          </p:cNvPr>
          <p:cNvSpPr/>
          <p:nvPr/>
        </p:nvSpPr>
        <p:spPr>
          <a:xfrm>
            <a:off x="6464170" y="3256700"/>
            <a:ext cx="1762029" cy="564219"/>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defTabSz="1219170">
              <a:defRPr/>
            </a:pPr>
            <a:r>
              <a:rPr lang="en-US" dirty="0"/>
              <a:t>Safer use supplies</a:t>
            </a:r>
          </a:p>
        </p:txBody>
      </p:sp>
      <p:sp>
        <p:nvSpPr>
          <p:cNvPr id="14" name="Rounded Rectangle 13">
            <a:extLst>
              <a:ext uri="{FF2B5EF4-FFF2-40B4-BE49-F238E27FC236}">
                <a16:creationId xmlns:a16="http://schemas.microsoft.com/office/drawing/2014/main" id="{1B5AB65C-66A5-12A4-6B24-5B6A68EACA2D}"/>
              </a:ext>
            </a:extLst>
          </p:cNvPr>
          <p:cNvSpPr/>
          <p:nvPr/>
        </p:nvSpPr>
        <p:spPr>
          <a:xfrm>
            <a:off x="6464170" y="3937755"/>
            <a:ext cx="1766662" cy="595878"/>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defTabSz="1219170">
              <a:defRPr/>
            </a:pPr>
            <a:r>
              <a:rPr lang="en-US" dirty="0"/>
              <a:t>Shelter /  Housing</a:t>
            </a:r>
          </a:p>
        </p:txBody>
      </p:sp>
      <p:sp>
        <p:nvSpPr>
          <p:cNvPr id="15" name="Rounded Rectangle 14">
            <a:extLst>
              <a:ext uri="{FF2B5EF4-FFF2-40B4-BE49-F238E27FC236}">
                <a16:creationId xmlns:a16="http://schemas.microsoft.com/office/drawing/2014/main" id="{107A15F2-9316-7DFF-2B41-ECB9FCEB48BD}"/>
              </a:ext>
            </a:extLst>
          </p:cNvPr>
          <p:cNvSpPr/>
          <p:nvPr/>
        </p:nvSpPr>
        <p:spPr>
          <a:xfrm>
            <a:off x="6464170" y="4639092"/>
            <a:ext cx="1695264" cy="364009"/>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defTabSz="1219170">
              <a:defRPr/>
            </a:pPr>
            <a:r>
              <a:rPr lang="en-US" dirty="0"/>
              <a:t>Transportation</a:t>
            </a:r>
          </a:p>
        </p:txBody>
      </p:sp>
      <p:sp>
        <p:nvSpPr>
          <p:cNvPr id="19" name="Right Arrow 18">
            <a:extLst>
              <a:ext uri="{FF2B5EF4-FFF2-40B4-BE49-F238E27FC236}">
                <a16:creationId xmlns:a16="http://schemas.microsoft.com/office/drawing/2014/main" id="{57FF0D05-985B-D34E-371A-1FD1B28A356E}"/>
              </a:ext>
            </a:extLst>
          </p:cNvPr>
          <p:cNvSpPr/>
          <p:nvPr/>
        </p:nvSpPr>
        <p:spPr>
          <a:xfrm flipV="1">
            <a:off x="5727831" y="3994891"/>
            <a:ext cx="632057" cy="516065"/>
          </a:xfrm>
          <a:prstGeom prst="rightArrow">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lnSpc>
                <a:spcPct val="90000"/>
              </a:lnSpc>
            </a:pPr>
            <a:endParaRPr lang="en-US" sz="2133" dirty="0" err="1">
              <a:latin typeface="+mj-lt"/>
            </a:endParaRPr>
          </a:p>
        </p:txBody>
      </p:sp>
      <p:sp>
        <p:nvSpPr>
          <p:cNvPr id="22" name="Rounded Rectangle 21">
            <a:extLst>
              <a:ext uri="{FF2B5EF4-FFF2-40B4-BE49-F238E27FC236}">
                <a16:creationId xmlns:a16="http://schemas.microsoft.com/office/drawing/2014/main" id="{A062735C-4815-6572-9A20-E8A50B156876}"/>
              </a:ext>
            </a:extLst>
          </p:cNvPr>
          <p:cNvSpPr/>
          <p:nvPr/>
        </p:nvSpPr>
        <p:spPr>
          <a:xfrm>
            <a:off x="6464170" y="5185267"/>
            <a:ext cx="1695264" cy="574476"/>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defTabSz="1219170">
              <a:defRPr/>
            </a:pPr>
            <a:r>
              <a:rPr lang="en-US" dirty="0"/>
              <a:t>Telehealth buprenorphine</a:t>
            </a:r>
          </a:p>
        </p:txBody>
      </p:sp>
      <p:sp>
        <p:nvSpPr>
          <p:cNvPr id="23" name="Right Arrow 22">
            <a:extLst>
              <a:ext uri="{FF2B5EF4-FFF2-40B4-BE49-F238E27FC236}">
                <a16:creationId xmlns:a16="http://schemas.microsoft.com/office/drawing/2014/main" id="{09936349-F70B-3B4B-6859-44EFB4967489}"/>
              </a:ext>
            </a:extLst>
          </p:cNvPr>
          <p:cNvSpPr/>
          <p:nvPr/>
        </p:nvSpPr>
        <p:spPr>
          <a:xfrm flipV="1">
            <a:off x="8342715" y="3970149"/>
            <a:ext cx="527776" cy="516065"/>
          </a:xfrm>
          <a:prstGeom prst="rightArrow">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lnSpc>
                <a:spcPct val="90000"/>
              </a:lnSpc>
            </a:pPr>
            <a:endParaRPr lang="en-US" sz="2133" dirty="0" err="1">
              <a:latin typeface="+mj-lt"/>
            </a:endParaRPr>
          </a:p>
        </p:txBody>
      </p:sp>
      <p:sp>
        <p:nvSpPr>
          <p:cNvPr id="24" name="Rounded Rectangle 23">
            <a:extLst>
              <a:ext uri="{FF2B5EF4-FFF2-40B4-BE49-F238E27FC236}">
                <a16:creationId xmlns:a16="http://schemas.microsoft.com/office/drawing/2014/main" id="{C6367D24-B4A9-BA91-C26F-E5FB16E62DE1}"/>
              </a:ext>
            </a:extLst>
          </p:cNvPr>
          <p:cNvSpPr/>
          <p:nvPr/>
        </p:nvSpPr>
        <p:spPr>
          <a:xfrm>
            <a:off x="2657183" y="1015340"/>
            <a:ext cx="1803305" cy="1476874"/>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defTabSz="1219170">
              <a:defRPr/>
            </a:pPr>
            <a:r>
              <a:rPr lang="en-US" dirty="0"/>
              <a:t>PRS available to answer questions, make discharge plan</a:t>
            </a:r>
          </a:p>
        </p:txBody>
      </p:sp>
      <p:sp>
        <p:nvSpPr>
          <p:cNvPr id="25" name="Right Arrow 24">
            <a:extLst>
              <a:ext uri="{FF2B5EF4-FFF2-40B4-BE49-F238E27FC236}">
                <a16:creationId xmlns:a16="http://schemas.microsoft.com/office/drawing/2014/main" id="{6BA2D750-04AC-ECEE-1BD0-E5A9804FFE1B}"/>
              </a:ext>
            </a:extLst>
          </p:cNvPr>
          <p:cNvSpPr/>
          <p:nvPr/>
        </p:nvSpPr>
        <p:spPr>
          <a:xfrm rot="18821600" flipV="1">
            <a:off x="2024298" y="2685636"/>
            <a:ext cx="618037" cy="305372"/>
          </a:xfrm>
          <a:prstGeom prst="rightArrow">
            <a:avLst>
              <a:gd name="adj1" fmla="val 51869"/>
              <a:gd name="adj2" fmla="val 50000"/>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lnSpc>
                <a:spcPct val="90000"/>
              </a:lnSpc>
            </a:pPr>
            <a:endParaRPr lang="en-US" sz="2133" dirty="0" err="1">
              <a:latin typeface="+mj-lt"/>
            </a:endParaRPr>
          </a:p>
        </p:txBody>
      </p:sp>
      <p:sp>
        <p:nvSpPr>
          <p:cNvPr id="26" name="Right Arrow 25">
            <a:extLst>
              <a:ext uri="{FF2B5EF4-FFF2-40B4-BE49-F238E27FC236}">
                <a16:creationId xmlns:a16="http://schemas.microsoft.com/office/drawing/2014/main" id="{B5F683B7-D845-6EF6-64A6-5FBF37DE4176}"/>
              </a:ext>
            </a:extLst>
          </p:cNvPr>
          <p:cNvSpPr/>
          <p:nvPr/>
        </p:nvSpPr>
        <p:spPr>
          <a:xfrm rot="2783125" flipV="1">
            <a:off x="4189245" y="2729309"/>
            <a:ext cx="619137" cy="305372"/>
          </a:xfrm>
          <a:prstGeom prst="rightArrow">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lnSpc>
                <a:spcPct val="90000"/>
              </a:lnSpc>
            </a:pPr>
            <a:endParaRPr lang="en-US" sz="2133" dirty="0" err="1">
              <a:latin typeface="+mj-lt"/>
            </a:endParaRPr>
          </a:p>
        </p:txBody>
      </p:sp>
    </p:spTree>
    <p:extLst>
      <p:ext uri="{BB962C8B-B14F-4D97-AF65-F5344CB8AC3E}">
        <p14:creationId xmlns:p14="http://schemas.microsoft.com/office/powerpoint/2010/main" val="3197606660"/>
      </p:ext>
    </p:extLst>
  </p:cSld>
  <p:clrMapOvr>
    <a:masterClrMapping/>
  </p:clrMapOvr>
</p:sld>
</file>

<file path=ppt/theme/theme1.xml><?xml version="1.0" encoding="utf-8"?>
<a:theme xmlns:a="http://schemas.openxmlformats.org/drawingml/2006/main" name="1_Office Theme">
  <a:themeElements>
    <a:clrScheme name="Custom 44">
      <a:dk1>
        <a:srgbClr val="000000"/>
      </a:dk1>
      <a:lt1>
        <a:srgbClr val="FFFFFF"/>
      </a:lt1>
      <a:dk2>
        <a:srgbClr val="44546A"/>
      </a:dk2>
      <a:lt2>
        <a:srgbClr val="E7E6E6"/>
      </a:lt2>
      <a:accent1>
        <a:srgbClr val="4472C4"/>
      </a:accent1>
      <a:accent2>
        <a:srgbClr val="ED7D31"/>
      </a:accent2>
      <a:accent3>
        <a:srgbClr val="A5A5A5"/>
      </a:accent3>
      <a:accent4>
        <a:srgbClr val="00919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9F23D5-3E16-5B47-9630-EB9EFD82A9A7}" vid="{D96013EF-E8F5-BD4E-AACD-E102558DD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8308</TotalTime>
  <Words>2301</Words>
  <Application>Microsoft Office PowerPoint</Application>
  <PresentationFormat>Widescreen</PresentationFormat>
  <Paragraphs>293</Paragraphs>
  <Slides>19</Slides>
  <Notes>17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Avenir Book</vt:lpstr>
      <vt:lpstr>Calibri</vt:lpstr>
      <vt:lpstr>Calibri Light</vt:lpstr>
      <vt:lpstr>1_Office Theme</vt:lpstr>
      <vt:lpstr>PowerPoint Presentation</vt:lpstr>
      <vt:lpstr>   </vt:lpstr>
      <vt:lpstr>PowerPoint Presentation</vt:lpstr>
      <vt:lpstr>PowerPoint Presentation</vt:lpstr>
      <vt:lpstr>PowerPoint Presentation</vt:lpstr>
      <vt:lpstr>Objectives</vt:lpstr>
      <vt:lpstr>PowerPoint Presentation</vt:lpstr>
      <vt:lpstr>Program Implementation </vt:lpstr>
      <vt:lpstr>ED Buprenorphine Initiation and Linkage</vt:lpstr>
      <vt:lpstr>ED Methadone Initiation and Linkage</vt:lpstr>
      <vt:lpstr>S-PED Patient Characteristics (n=166)</vt:lpstr>
      <vt:lpstr>S-PED ED Medication Starts (n=166)</vt:lpstr>
      <vt:lpstr>S-PED Outcomes</vt:lpstr>
      <vt:lpstr>Sustainability </vt:lpstr>
      <vt:lpstr>Patient Success Story </vt:lpstr>
      <vt:lpstr>Conclusions &amp; Future Directions  </vt:lpstr>
      <vt:lpstr> Contacts &amp; Questions </vt:lpstr>
      <vt:lpstr>S-PED Patient Characteristics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Jasmine</dc:creator>
  <cp:lastModifiedBy>Rental End User</cp:lastModifiedBy>
  <cp:revision>108</cp:revision>
  <dcterms:created xsi:type="dcterms:W3CDTF">2024-10-24T14:50:05Z</dcterms:created>
  <dcterms:modified xsi:type="dcterms:W3CDTF">2024-11-14T20:26:36Z</dcterms:modified>
</cp:coreProperties>
</file>