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3" r:id="rId3"/>
    <p:sldId id="275" r:id="rId4"/>
    <p:sldId id="258" r:id="rId5"/>
    <p:sldId id="274" r:id="rId6"/>
    <p:sldId id="278" r:id="rId7"/>
    <p:sldId id="259" r:id="rId8"/>
    <p:sldId id="260" r:id="rId9"/>
    <p:sldId id="262" r:id="rId10"/>
    <p:sldId id="263" r:id="rId11"/>
    <p:sldId id="265" r:id="rId12"/>
    <p:sldId id="264" r:id="rId13"/>
    <p:sldId id="267" r:id="rId14"/>
    <p:sldId id="268" r:id="rId15"/>
    <p:sldId id="270" r:id="rId16"/>
    <p:sldId id="271" r:id="rId17"/>
    <p:sldId id="272" r:id="rId18"/>
    <p:sldId id="277" r:id="rId19"/>
    <p:sldId id="276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0136"/>
    <p:restoredTop sz="96327"/>
  </p:normalViewPr>
  <p:slideViewPr>
    <p:cSldViewPr snapToGrid="0" snapToObjects="1">
      <p:cViewPr varScale="1">
        <p:scale>
          <a:sx n="41" d="100"/>
          <a:sy n="41" d="100"/>
        </p:scale>
        <p:origin x="216" y="1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0FE9A5-7C37-49C2-B2EC-C2756FC04DC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0FD6D82-98A5-4A90-AEF9-C4E512C51AAC}">
      <dgm:prSet/>
      <dgm:spPr/>
      <dgm:t>
        <a:bodyPr/>
        <a:lstStyle/>
        <a:p>
          <a:r>
            <a:rPr lang="en-US" dirty="0"/>
            <a:t>Lack of education/training</a:t>
          </a:r>
        </a:p>
      </dgm:t>
    </dgm:pt>
    <dgm:pt modelId="{28A02625-F668-44B3-AC02-AF7D009E444F}" type="parTrans" cxnId="{4AF2F8D6-077E-4E43-A73A-37E5E8A1B914}">
      <dgm:prSet/>
      <dgm:spPr/>
      <dgm:t>
        <a:bodyPr/>
        <a:lstStyle/>
        <a:p>
          <a:endParaRPr lang="en-US"/>
        </a:p>
      </dgm:t>
    </dgm:pt>
    <dgm:pt modelId="{3F1FB064-CF4F-4EBA-AC31-3B33C40452A4}" type="sibTrans" cxnId="{4AF2F8D6-077E-4E43-A73A-37E5E8A1B914}">
      <dgm:prSet/>
      <dgm:spPr/>
      <dgm:t>
        <a:bodyPr/>
        <a:lstStyle/>
        <a:p>
          <a:endParaRPr lang="en-US"/>
        </a:p>
      </dgm:t>
    </dgm:pt>
    <dgm:pt modelId="{3E2F84F9-E134-4CF6-95C4-760F3C473A41}">
      <dgm:prSet/>
      <dgm:spPr/>
      <dgm:t>
        <a:bodyPr/>
        <a:lstStyle/>
        <a:p>
          <a:r>
            <a:rPr lang="en-US" dirty="0"/>
            <a:t>No appropriate follow-up for patients</a:t>
          </a:r>
        </a:p>
      </dgm:t>
    </dgm:pt>
    <dgm:pt modelId="{96B6A6E2-1862-425A-B8CD-33C65519395D}" type="parTrans" cxnId="{FA9AFCF1-FC2F-48C8-934A-7D958555F1FB}">
      <dgm:prSet/>
      <dgm:spPr/>
      <dgm:t>
        <a:bodyPr/>
        <a:lstStyle/>
        <a:p>
          <a:endParaRPr lang="en-US"/>
        </a:p>
      </dgm:t>
    </dgm:pt>
    <dgm:pt modelId="{9859B6C1-B870-44B2-8A72-4C2DC44E48B9}" type="sibTrans" cxnId="{FA9AFCF1-FC2F-48C8-934A-7D958555F1FB}">
      <dgm:prSet/>
      <dgm:spPr/>
      <dgm:t>
        <a:bodyPr/>
        <a:lstStyle/>
        <a:p>
          <a:endParaRPr lang="en-US"/>
        </a:p>
      </dgm:t>
    </dgm:pt>
    <dgm:pt modelId="{5ABFA733-4788-409D-AD82-C1658556E19C}">
      <dgm:prSet/>
      <dgm:spPr/>
      <dgm:t>
        <a:bodyPr/>
        <a:lstStyle/>
        <a:p>
          <a:r>
            <a:rPr lang="en-US" dirty="0"/>
            <a:t>Insufficient amount of time to spend with patients</a:t>
          </a:r>
        </a:p>
      </dgm:t>
    </dgm:pt>
    <dgm:pt modelId="{62518584-B3E9-44A2-A5F8-9AC69536C1DA}" type="parTrans" cxnId="{10F92EFB-A4D0-46B1-BB85-ABE56DE324D2}">
      <dgm:prSet/>
      <dgm:spPr/>
      <dgm:t>
        <a:bodyPr/>
        <a:lstStyle/>
        <a:p>
          <a:endParaRPr lang="en-US"/>
        </a:p>
      </dgm:t>
    </dgm:pt>
    <dgm:pt modelId="{29E6FA61-71B4-49A8-A5CE-FC53478B6653}" type="sibTrans" cxnId="{10F92EFB-A4D0-46B1-BB85-ABE56DE324D2}">
      <dgm:prSet/>
      <dgm:spPr/>
      <dgm:t>
        <a:bodyPr/>
        <a:lstStyle/>
        <a:p>
          <a:endParaRPr lang="en-US"/>
        </a:p>
      </dgm:t>
    </dgm:pt>
    <dgm:pt modelId="{F0E56DF5-4C7B-4842-B99F-93FDE4C71B16}">
      <dgm:prSet/>
      <dgm:spPr/>
      <dgm:t>
        <a:bodyPr/>
        <a:lstStyle/>
        <a:p>
          <a:r>
            <a:rPr lang="en-US" dirty="0"/>
            <a:t>Lack of modeling from attendings/senior residents</a:t>
          </a:r>
        </a:p>
      </dgm:t>
    </dgm:pt>
    <dgm:pt modelId="{00417894-63DA-41F2-96FB-759309532387}" type="parTrans" cxnId="{E6DA24ED-DA9F-4828-AFD6-EEDF7B14F308}">
      <dgm:prSet/>
      <dgm:spPr/>
      <dgm:t>
        <a:bodyPr/>
        <a:lstStyle/>
        <a:p>
          <a:endParaRPr lang="en-US"/>
        </a:p>
      </dgm:t>
    </dgm:pt>
    <dgm:pt modelId="{F28BB608-78AD-431B-AAE4-3C278F22E2B8}" type="sibTrans" cxnId="{E6DA24ED-DA9F-4828-AFD6-EEDF7B14F308}">
      <dgm:prSet/>
      <dgm:spPr/>
      <dgm:t>
        <a:bodyPr/>
        <a:lstStyle/>
        <a:p>
          <a:endParaRPr lang="en-US"/>
        </a:p>
      </dgm:t>
    </dgm:pt>
    <dgm:pt modelId="{53FA97A0-907E-B144-8C1D-FC02179E8C03}" type="pres">
      <dgm:prSet presAssocID="{260FE9A5-7C37-49C2-B2EC-C2756FC04DCE}" presName="linear" presStyleCnt="0">
        <dgm:presLayoutVars>
          <dgm:animLvl val="lvl"/>
          <dgm:resizeHandles val="exact"/>
        </dgm:presLayoutVars>
      </dgm:prSet>
      <dgm:spPr/>
    </dgm:pt>
    <dgm:pt modelId="{C0FCD7B5-F8BA-D141-A9F7-43F282CD313F}" type="pres">
      <dgm:prSet presAssocID="{70FD6D82-98A5-4A90-AEF9-C4E512C51AA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68C5BA8-16C5-784F-9084-F3EC4A2BEB02}" type="pres">
      <dgm:prSet presAssocID="{3F1FB064-CF4F-4EBA-AC31-3B33C40452A4}" presName="spacer" presStyleCnt="0"/>
      <dgm:spPr/>
    </dgm:pt>
    <dgm:pt modelId="{5BAA9881-E4D6-B146-A2B9-98505ABE40C1}" type="pres">
      <dgm:prSet presAssocID="{3E2F84F9-E134-4CF6-95C4-760F3C473A4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48C4D44-DC5B-7B40-B0C5-4D8FAA239939}" type="pres">
      <dgm:prSet presAssocID="{9859B6C1-B870-44B2-8A72-4C2DC44E48B9}" presName="spacer" presStyleCnt="0"/>
      <dgm:spPr/>
    </dgm:pt>
    <dgm:pt modelId="{94A1A239-DC62-1147-B1F6-BAC06440AD17}" type="pres">
      <dgm:prSet presAssocID="{5ABFA733-4788-409D-AD82-C1658556E19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A91A504-BF20-B046-9578-3007B3DDA76F}" type="pres">
      <dgm:prSet presAssocID="{29E6FA61-71B4-49A8-A5CE-FC53478B6653}" presName="spacer" presStyleCnt="0"/>
      <dgm:spPr/>
    </dgm:pt>
    <dgm:pt modelId="{2F980C02-4643-8D41-9956-21C6EE6D6319}" type="pres">
      <dgm:prSet presAssocID="{F0E56DF5-4C7B-4842-B99F-93FDE4C71B1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0B4C1227-0EAB-EB43-8323-37A266CAA40A}" type="presOf" srcId="{3E2F84F9-E134-4CF6-95C4-760F3C473A41}" destId="{5BAA9881-E4D6-B146-A2B9-98505ABE40C1}" srcOrd="0" destOrd="0" presId="urn:microsoft.com/office/officeart/2005/8/layout/vList2"/>
    <dgm:cxn modelId="{FBD0AD2B-D6A6-F748-925E-BC36D19D9674}" type="presOf" srcId="{70FD6D82-98A5-4A90-AEF9-C4E512C51AAC}" destId="{C0FCD7B5-F8BA-D141-A9F7-43F282CD313F}" srcOrd="0" destOrd="0" presId="urn:microsoft.com/office/officeart/2005/8/layout/vList2"/>
    <dgm:cxn modelId="{77AAA79A-051A-3140-A138-2747AB82A08D}" type="presOf" srcId="{5ABFA733-4788-409D-AD82-C1658556E19C}" destId="{94A1A239-DC62-1147-B1F6-BAC06440AD17}" srcOrd="0" destOrd="0" presId="urn:microsoft.com/office/officeart/2005/8/layout/vList2"/>
    <dgm:cxn modelId="{BB762AD2-7145-EC46-B411-569C3B5E68D0}" type="presOf" srcId="{260FE9A5-7C37-49C2-B2EC-C2756FC04DCE}" destId="{53FA97A0-907E-B144-8C1D-FC02179E8C03}" srcOrd="0" destOrd="0" presId="urn:microsoft.com/office/officeart/2005/8/layout/vList2"/>
    <dgm:cxn modelId="{4AF2F8D6-077E-4E43-A73A-37E5E8A1B914}" srcId="{260FE9A5-7C37-49C2-B2EC-C2756FC04DCE}" destId="{70FD6D82-98A5-4A90-AEF9-C4E512C51AAC}" srcOrd="0" destOrd="0" parTransId="{28A02625-F668-44B3-AC02-AF7D009E444F}" sibTransId="{3F1FB064-CF4F-4EBA-AC31-3B33C40452A4}"/>
    <dgm:cxn modelId="{E6DA24ED-DA9F-4828-AFD6-EEDF7B14F308}" srcId="{260FE9A5-7C37-49C2-B2EC-C2756FC04DCE}" destId="{F0E56DF5-4C7B-4842-B99F-93FDE4C71B16}" srcOrd="3" destOrd="0" parTransId="{00417894-63DA-41F2-96FB-759309532387}" sibTransId="{F28BB608-78AD-431B-AAE4-3C278F22E2B8}"/>
    <dgm:cxn modelId="{FA9AFCF1-FC2F-48C8-934A-7D958555F1FB}" srcId="{260FE9A5-7C37-49C2-B2EC-C2756FC04DCE}" destId="{3E2F84F9-E134-4CF6-95C4-760F3C473A41}" srcOrd="1" destOrd="0" parTransId="{96B6A6E2-1862-425A-B8CD-33C65519395D}" sibTransId="{9859B6C1-B870-44B2-8A72-4C2DC44E48B9}"/>
    <dgm:cxn modelId="{BC3A2CF4-FEC7-494E-894C-2D1B84EAAD78}" type="presOf" srcId="{F0E56DF5-4C7B-4842-B99F-93FDE4C71B16}" destId="{2F980C02-4643-8D41-9956-21C6EE6D6319}" srcOrd="0" destOrd="0" presId="urn:microsoft.com/office/officeart/2005/8/layout/vList2"/>
    <dgm:cxn modelId="{10F92EFB-A4D0-46B1-BB85-ABE56DE324D2}" srcId="{260FE9A5-7C37-49C2-B2EC-C2756FC04DCE}" destId="{5ABFA733-4788-409D-AD82-C1658556E19C}" srcOrd="2" destOrd="0" parTransId="{62518584-B3E9-44A2-A5F8-9AC69536C1DA}" sibTransId="{29E6FA61-71B4-49A8-A5CE-FC53478B6653}"/>
    <dgm:cxn modelId="{71A4E235-DF97-1F4F-A9C2-2B05C1798500}" type="presParOf" srcId="{53FA97A0-907E-B144-8C1D-FC02179E8C03}" destId="{C0FCD7B5-F8BA-D141-A9F7-43F282CD313F}" srcOrd="0" destOrd="0" presId="urn:microsoft.com/office/officeart/2005/8/layout/vList2"/>
    <dgm:cxn modelId="{EE3D13DE-6120-3A43-A4A6-CC8FDB5B6D25}" type="presParOf" srcId="{53FA97A0-907E-B144-8C1D-FC02179E8C03}" destId="{368C5BA8-16C5-784F-9084-F3EC4A2BEB02}" srcOrd="1" destOrd="0" presId="urn:microsoft.com/office/officeart/2005/8/layout/vList2"/>
    <dgm:cxn modelId="{9A65445D-4362-F741-9428-C7CA5229A4A3}" type="presParOf" srcId="{53FA97A0-907E-B144-8C1D-FC02179E8C03}" destId="{5BAA9881-E4D6-B146-A2B9-98505ABE40C1}" srcOrd="2" destOrd="0" presId="urn:microsoft.com/office/officeart/2005/8/layout/vList2"/>
    <dgm:cxn modelId="{B0FD3B75-7B55-C64A-8702-5DD1F01CA6D6}" type="presParOf" srcId="{53FA97A0-907E-B144-8C1D-FC02179E8C03}" destId="{948C4D44-DC5B-7B40-B0C5-4D8FAA239939}" srcOrd="3" destOrd="0" presId="urn:microsoft.com/office/officeart/2005/8/layout/vList2"/>
    <dgm:cxn modelId="{7BF32B0B-3AED-CA42-9F83-D52E785E0557}" type="presParOf" srcId="{53FA97A0-907E-B144-8C1D-FC02179E8C03}" destId="{94A1A239-DC62-1147-B1F6-BAC06440AD17}" srcOrd="4" destOrd="0" presId="urn:microsoft.com/office/officeart/2005/8/layout/vList2"/>
    <dgm:cxn modelId="{FC43D65E-BD65-9C41-857B-6EABB2B02A07}" type="presParOf" srcId="{53FA97A0-907E-B144-8C1D-FC02179E8C03}" destId="{FA91A504-BF20-B046-9578-3007B3DDA76F}" srcOrd="5" destOrd="0" presId="urn:microsoft.com/office/officeart/2005/8/layout/vList2"/>
    <dgm:cxn modelId="{FCA63E40-9F7F-304B-BF1C-AE958F328D7F}" type="presParOf" srcId="{53FA97A0-907E-B144-8C1D-FC02179E8C03}" destId="{2F980C02-4643-8D41-9956-21C6EE6D631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FCD7B5-F8BA-D141-A9F7-43F282CD313F}">
      <dsp:nvSpPr>
        <dsp:cNvPr id="0" name=""/>
        <dsp:cNvSpPr/>
      </dsp:nvSpPr>
      <dsp:spPr>
        <a:xfrm>
          <a:off x="0" y="26463"/>
          <a:ext cx="6391275" cy="12314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Lack of education/training</a:t>
          </a:r>
        </a:p>
      </dsp:txBody>
      <dsp:txXfrm>
        <a:off x="60116" y="86579"/>
        <a:ext cx="6271043" cy="1111247"/>
      </dsp:txXfrm>
    </dsp:sp>
    <dsp:sp modelId="{5BAA9881-E4D6-B146-A2B9-98505ABE40C1}">
      <dsp:nvSpPr>
        <dsp:cNvPr id="0" name=""/>
        <dsp:cNvSpPr/>
      </dsp:nvSpPr>
      <dsp:spPr>
        <a:xfrm>
          <a:off x="0" y="1347223"/>
          <a:ext cx="6391275" cy="1231479"/>
        </a:xfrm>
        <a:prstGeom prst="roundRect">
          <a:avLst/>
        </a:prstGeom>
        <a:solidFill>
          <a:schemeClr val="accent2">
            <a:hueOff val="-6588574"/>
            <a:satOff val="30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No appropriate follow-up for patients</a:t>
          </a:r>
        </a:p>
      </dsp:txBody>
      <dsp:txXfrm>
        <a:off x="60116" y="1407339"/>
        <a:ext cx="6271043" cy="1111247"/>
      </dsp:txXfrm>
    </dsp:sp>
    <dsp:sp modelId="{94A1A239-DC62-1147-B1F6-BAC06440AD17}">
      <dsp:nvSpPr>
        <dsp:cNvPr id="0" name=""/>
        <dsp:cNvSpPr/>
      </dsp:nvSpPr>
      <dsp:spPr>
        <a:xfrm>
          <a:off x="0" y="2667983"/>
          <a:ext cx="6391275" cy="1231479"/>
        </a:xfrm>
        <a:prstGeom prst="roundRect">
          <a:avLst/>
        </a:prstGeom>
        <a:solidFill>
          <a:schemeClr val="accent2">
            <a:hueOff val="-13177148"/>
            <a:satOff val="601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Insufficient amount of time to spend with patients</a:t>
          </a:r>
        </a:p>
      </dsp:txBody>
      <dsp:txXfrm>
        <a:off x="60116" y="2728099"/>
        <a:ext cx="6271043" cy="1111247"/>
      </dsp:txXfrm>
    </dsp:sp>
    <dsp:sp modelId="{2F980C02-4643-8D41-9956-21C6EE6D6319}">
      <dsp:nvSpPr>
        <dsp:cNvPr id="0" name=""/>
        <dsp:cNvSpPr/>
      </dsp:nvSpPr>
      <dsp:spPr>
        <a:xfrm>
          <a:off x="0" y="3988743"/>
          <a:ext cx="6391275" cy="1231479"/>
        </a:xfrm>
        <a:prstGeom prst="roundRect">
          <a:avLst/>
        </a:prstGeom>
        <a:solidFill>
          <a:schemeClr val="accent2">
            <a:hueOff val="-19765721"/>
            <a:satOff val="901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Lack of modeling from attendings/senior residents</a:t>
          </a:r>
        </a:p>
      </dsp:txBody>
      <dsp:txXfrm>
        <a:off x="60116" y="4048859"/>
        <a:ext cx="6271043" cy="11112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11/1/23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11/1/23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11/1/23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11/1/23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11/1/23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11/1/23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11/1/23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11/1/23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11/1/23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11/1/23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11/1/23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11/1/23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11/1/23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11/1/23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11/1/23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11/1/23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11/1/23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11/1/23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9AFDEE-1CDB-7B44-8576-49091B616F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7827" y="1143000"/>
            <a:ext cx="10757825" cy="267764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4400" dirty="0">
                <a:solidFill>
                  <a:schemeClr val="tx2">
                    <a:lumMod val="75000"/>
                  </a:schemeClr>
                </a:solidFill>
              </a:rPr>
              <a:t>Emergency Medicine Resident Experiences, Perceptions, and Beliefs Regarding Medications for the Treatment of Alcohol Use Disorder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89D2A5-35F2-B641-8E63-F66D63DCD6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96493" y="4322473"/>
            <a:ext cx="8825658" cy="122702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</a:rPr>
              <a:t>Joshua Reed Bia, MD </a:t>
            </a:r>
          </a:p>
          <a:p>
            <a:pPr algn="ctr"/>
            <a:r>
              <a:rPr lang="en-US" sz="2800" b="1" dirty="0">
                <a:solidFill>
                  <a:schemeClr val="tx2"/>
                </a:solidFill>
              </a:rPr>
              <a:t>Kathryn Hawk, Md, MHS</a:t>
            </a:r>
          </a:p>
          <a:p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yellow and blue logo&#10;&#10;Description automatically generated">
            <a:extLst>
              <a:ext uri="{FF2B5EF4-FFF2-40B4-BE49-F238E27FC236}">
                <a16:creationId xmlns:a16="http://schemas.microsoft.com/office/drawing/2014/main" id="{364F6A1B-045F-D44C-8F25-7147D81DD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8450" y="3824778"/>
            <a:ext cx="2565035" cy="222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96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E29F8-99BB-2A4B-98AE-7D8D7FE426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7078" y="186268"/>
            <a:ext cx="8761413" cy="708025"/>
          </a:xfrm>
        </p:spPr>
        <p:txBody>
          <a:bodyPr/>
          <a:lstStyle/>
          <a:p>
            <a:r>
              <a:rPr lang="en-US" sz="4400" dirty="0">
                <a:solidFill>
                  <a:schemeClr val="tx1"/>
                </a:solidFill>
              </a:rPr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DBE18-C8FD-A045-92AF-CFF12DC74A7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83477" y="1208468"/>
            <a:ext cx="10096500" cy="34163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/>
              <a:t>1) It is important for Emergency medicine residents to be trained in the use of medication treatment for alcohol use disorder.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6846F0-D815-274E-8489-CD816DD6C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154" y="1963990"/>
            <a:ext cx="9885145" cy="428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73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E29F8-99BB-2A4B-98AE-7D8D7FE426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7078" y="186268"/>
            <a:ext cx="8761413" cy="708025"/>
          </a:xfrm>
        </p:spPr>
        <p:txBody>
          <a:bodyPr/>
          <a:lstStyle/>
          <a:p>
            <a:r>
              <a:rPr lang="en-US" sz="4400" dirty="0">
                <a:solidFill>
                  <a:schemeClr val="tx1"/>
                </a:solidFill>
              </a:rPr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DBE18-C8FD-A045-92AF-CFF12DC74A7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83477" y="1208468"/>
            <a:ext cx="10556462" cy="34163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/>
              <a:t>2) I feel confident in my ability to provide evidence-based treatment to ED patients with alcohol use disorder.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DF6AAF-0FB3-BB4A-B906-200107091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769" y="2309469"/>
            <a:ext cx="10556462" cy="411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872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E29F8-99BB-2A4B-98AE-7D8D7FE426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7078" y="186268"/>
            <a:ext cx="8761413" cy="708025"/>
          </a:xfrm>
        </p:spPr>
        <p:txBody>
          <a:bodyPr/>
          <a:lstStyle/>
          <a:p>
            <a:r>
              <a:rPr lang="en-US" sz="4400" dirty="0">
                <a:solidFill>
                  <a:schemeClr val="tx1"/>
                </a:solidFill>
              </a:rPr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DBE18-C8FD-A045-92AF-CFF12DC74A7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83477" y="1208468"/>
            <a:ext cx="10096500" cy="34163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/>
              <a:t>3) I feel comfortable prescribing naltrexone in the emergency department to treat alcohol use disorder.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BF12C3-3AEE-D046-8E6A-580A21786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316" y="2421281"/>
            <a:ext cx="10333368" cy="397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03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E29F8-99BB-2A4B-98AE-7D8D7FE426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7078" y="186268"/>
            <a:ext cx="8761413" cy="708025"/>
          </a:xfrm>
        </p:spPr>
        <p:txBody>
          <a:bodyPr/>
          <a:lstStyle/>
          <a:p>
            <a:r>
              <a:rPr lang="en-US" sz="4400" dirty="0">
                <a:solidFill>
                  <a:schemeClr val="tx1"/>
                </a:solidFill>
              </a:rPr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DBE18-C8FD-A045-92AF-CFF12DC74A7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83477" y="1208468"/>
            <a:ext cx="10096500" cy="34163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/>
              <a:t>4) I have received formal training in residency regarding the use of treatments for alcohol use disorder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EFCF3E-B32E-A54D-9944-EE8432431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336" y="2324376"/>
            <a:ext cx="10426186" cy="405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666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E29F8-99BB-2A4B-98AE-7D8D7FE426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7078" y="186268"/>
            <a:ext cx="8761413" cy="708025"/>
          </a:xfrm>
        </p:spPr>
        <p:txBody>
          <a:bodyPr/>
          <a:lstStyle/>
          <a:p>
            <a:r>
              <a:rPr lang="en-US" sz="4400" dirty="0">
                <a:solidFill>
                  <a:schemeClr val="tx1"/>
                </a:solidFill>
              </a:rPr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DBE18-C8FD-A045-92AF-CFF12DC74A7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83477" y="1208468"/>
            <a:ext cx="10096500" cy="34163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/>
              <a:t>5) I have prescribed naltrexone to treat alcohol use disorder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F20AD1-3A7A-5243-BA3F-98FFB059A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948" y="2107371"/>
            <a:ext cx="7922587" cy="399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00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75C20-257B-624B-AD2F-7D8044B3B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67" y="888542"/>
            <a:ext cx="8761413" cy="706964"/>
          </a:xfrm>
        </p:spPr>
        <p:txBody>
          <a:bodyPr/>
          <a:lstStyle/>
          <a:p>
            <a:pPr algn="ctr"/>
            <a:r>
              <a:rPr lang="en-US" sz="3600" dirty="0"/>
              <a:t>Open Ended Responses</a:t>
            </a:r>
            <a:br>
              <a:rPr lang="en-US" sz="3600" dirty="0"/>
            </a:br>
            <a:r>
              <a:rPr lang="en-US" sz="3600" dirty="0"/>
              <a:t>Barriers to Treatment: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8C6EE-0A8A-E342-BCAF-4B99DD488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468032"/>
            <a:ext cx="8825659" cy="3416300"/>
          </a:xfrm>
        </p:spPr>
        <p:txBody>
          <a:bodyPr>
            <a:noAutofit/>
          </a:bodyPr>
          <a:lstStyle/>
          <a:p>
            <a:r>
              <a:rPr lang="en-US" sz="2400" dirty="0"/>
              <a:t>“Lack of resources for follow up.”</a:t>
            </a:r>
          </a:p>
          <a:p>
            <a:r>
              <a:rPr lang="en-US" sz="2400" dirty="0"/>
              <a:t>“Attendings not being comfortable.”</a:t>
            </a:r>
          </a:p>
          <a:p>
            <a:r>
              <a:rPr lang="en-US" sz="2400" dirty="0"/>
              <a:t>“Time and education.”</a:t>
            </a:r>
          </a:p>
          <a:p>
            <a:r>
              <a:rPr lang="en-US" sz="2400" dirty="0"/>
              <a:t>“Many faculty and ancillary staff are very judgmental of patients with substance and mental health diagnoses.”</a:t>
            </a:r>
          </a:p>
          <a:p>
            <a:r>
              <a:rPr lang="en-US" sz="2400" dirty="0"/>
              <a:t>“When we are drowning in patients it is hard to not focus on those that are sick/dying acutely, even when knowing of the harm reduction that we could give to patients by addressing their substance use disorder.”</a:t>
            </a:r>
          </a:p>
        </p:txBody>
      </p:sp>
    </p:spTree>
    <p:extLst>
      <p:ext uri="{BB962C8B-B14F-4D97-AF65-F5344CB8AC3E}">
        <p14:creationId xmlns:p14="http://schemas.microsoft.com/office/powerpoint/2010/main" val="1111741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8BCF048-8940-4354-B9EC-5AD74E283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024C14A-78BD-44B0-82BE-6A0D0A270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09F3D29-EDB1-4F1C-A0E0-36F28CE17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282F4AB-C7B8-4A86-9927-AA106AA27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0B26874-5AFA-4D1E-94A9-53AF9790D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1DA6C95-40F8-4305-89F6-17F6167C0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2FA2D29-AEEE-4FFA-B233-94FBE84C9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6DA5143E-FA8E-4EC1-99F7-35AE5AD4E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5FAFAB3-F989-EB47-83EB-ECE8D8492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7"/>
            <a:ext cx="3099372" cy="4833745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rgbClr val="EBEBEB"/>
                </a:solidFill>
              </a:rPr>
              <a:t>Barriers to Treatment: Themes</a:t>
            </a:r>
            <a:endParaRPr lang="en-US" sz="4400" dirty="0">
              <a:solidFill>
                <a:srgbClr val="EBEBEB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28BCC9-4093-4FD5-83EB-7EC297F51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94601A0-DFDB-0049-B0F9-B0A675D6F0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2822470"/>
              </p:ext>
            </p:extLst>
          </p:nvPr>
        </p:nvGraphicFramePr>
        <p:xfrm>
          <a:off x="5194300" y="808038"/>
          <a:ext cx="6391275" cy="524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36126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6CA03-9EF9-824B-B5FE-DDA1644A4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48265-D5BC-F34B-B27B-E4773C436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Continued research regarding efficacy of AUD treatments initiated in the ED.</a:t>
            </a:r>
          </a:p>
          <a:p>
            <a:r>
              <a:rPr lang="en-US" sz="2400" dirty="0"/>
              <a:t>Focused integrated didactic sessions.</a:t>
            </a:r>
          </a:p>
          <a:p>
            <a:r>
              <a:rPr lang="en-US" sz="2400" dirty="0"/>
              <a:t>ED clinicians who are certified/knowledgeable in Addiction Medicine and can model care to junior residents.</a:t>
            </a:r>
          </a:p>
          <a:p>
            <a:r>
              <a:rPr lang="en-US" sz="2400" dirty="0"/>
              <a:t>Implementation of easy to navigate practice pathways.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277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medical flowchart&#10;&#10;Description automatically generated">
            <a:extLst>
              <a:ext uri="{FF2B5EF4-FFF2-40B4-BE49-F238E27FC236}">
                <a16:creationId xmlns:a16="http://schemas.microsoft.com/office/drawing/2014/main" id="{447E61F1-A495-6848-A0F6-D91A949A33F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616766" y="91316"/>
            <a:ext cx="9554541" cy="6675367"/>
          </a:xfrm>
        </p:spPr>
      </p:pic>
    </p:spTree>
    <p:extLst>
      <p:ext uri="{BB962C8B-B14F-4D97-AF65-F5344CB8AC3E}">
        <p14:creationId xmlns:p14="http://schemas.microsoft.com/office/powerpoint/2010/main" val="2135890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5B853-6604-354B-8DBB-6C8FF30EC2F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0629" y="3074987"/>
            <a:ext cx="8761413" cy="708025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Thank You!</a:t>
            </a:r>
          </a:p>
        </p:txBody>
      </p:sp>
      <p:pic>
        <p:nvPicPr>
          <p:cNvPr id="5" name="Picture 4" descr="A doctor helping a patient in flood waters&#10;&#10;Description automatically generated">
            <a:extLst>
              <a:ext uri="{FF2B5EF4-FFF2-40B4-BE49-F238E27FC236}">
                <a16:creationId xmlns:a16="http://schemas.microsoft.com/office/drawing/2014/main" id="{DABAA812-FBD2-D540-B391-9FF6C87D7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898" y="212898"/>
            <a:ext cx="6432204" cy="643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314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Rectangle 2073">
            <a:extLst>
              <a:ext uri="{FF2B5EF4-FFF2-40B4-BE49-F238E27FC236}">
                <a16:creationId xmlns:a16="http://schemas.microsoft.com/office/drawing/2014/main" id="{154D39DD-2F14-47CA-B4D7-3FCBA5D23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076" name="Rectangle 2075">
            <a:extLst>
              <a:ext uri="{FF2B5EF4-FFF2-40B4-BE49-F238E27FC236}">
                <a16:creationId xmlns:a16="http://schemas.microsoft.com/office/drawing/2014/main" id="{0F8869C9-EDD7-4330-BB50-CBD232CA23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YNHHS still eyes three new hospitals for now, despite loss and job cuts">
            <a:extLst>
              <a:ext uri="{FF2B5EF4-FFF2-40B4-BE49-F238E27FC236}">
                <a16:creationId xmlns:a16="http://schemas.microsoft.com/office/drawing/2014/main" id="{B2A1701D-1596-0B4D-853A-B78C67794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2" r="23212" b="1"/>
          <a:stretch/>
        </p:blipFill>
        <p:spPr bwMode="auto">
          <a:xfrm>
            <a:off x="643468" y="643467"/>
            <a:ext cx="4010828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o photo description available.">
            <a:extLst>
              <a:ext uri="{FF2B5EF4-FFF2-40B4-BE49-F238E27FC236}">
                <a16:creationId xmlns:a16="http://schemas.microsoft.com/office/drawing/2014/main" id="{DF8159C0-FFB4-E543-A12E-EFAB947DC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3" r="-1" b="-1"/>
          <a:stretch/>
        </p:blipFill>
        <p:spPr bwMode="auto">
          <a:xfrm>
            <a:off x="4815161" y="643467"/>
            <a:ext cx="6733371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569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FA54EAE-A949-FB4E-9C4E-CB1EAA6EB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58" y="687401"/>
            <a:ext cx="3162853" cy="474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72C1285-92D3-0341-AED8-B980F505A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109" y="687401"/>
            <a:ext cx="3162852" cy="474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B4DDC0-FC8F-E043-A57F-B7AD2B568BB3}"/>
              </a:ext>
            </a:extLst>
          </p:cNvPr>
          <p:cNvSpPr txBox="1"/>
          <p:nvPr/>
        </p:nvSpPr>
        <p:spPr>
          <a:xfrm>
            <a:off x="4036685" y="5662767"/>
            <a:ext cx="37257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Kathryn Hawk, MD, MHS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711C89-06BB-6448-9163-6181DCD80201}"/>
              </a:ext>
            </a:extLst>
          </p:cNvPr>
          <p:cNvSpPr txBox="1"/>
          <p:nvPr/>
        </p:nvSpPr>
        <p:spPr>
          <a:xfrm>
            <a:off x="243793" y="5662767"/>
            <a:ext cx="35557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Gail D'Onofrio, MD, MS</a:t>
            </a:r>
          </a:p>
          <a:p>
            <a:br>
              <a:rPr lang="en-US" dirty="0"/>
            </a:b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14E9DB1-99D9-D042-9A90-B742BE06E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959" y="687401"/>
            <a:ext cx="3360791" cy="470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9320F3-0286-B24C-8242-3F7D7542731D}"/>
              </a:ext>
            </a:extLst>
          </p:cNvPr>
          <p:cNvSpPr txBox="1"/>
          <p:nvPr/>
        </p:nvSpPr>
        <p:spPr>
          <a:xfrm>
            <a:off x="7999495" y="5662767"/>
            <a:ext cx="42870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Edouard </a:t>
            </a:r>
            <a:r>
              <a:rPr lang="en-US" sz="2400" dirty="0" err="1"/>
              <a:t>Coupet</a:t>
            </a:r>
            <a:r>
              <a:rPr lang="en-US" sz="2400" dirty="0"/>
              <a:t> II MD, 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236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6981798-4550-46DA-9172-4846E2FB6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82EB7D3-3AD8-4ED1-9E1A-2906E1463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flipH="1">
            <a:off x="423335" y="404829"/>
            <a:ext cx="44788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45327" y="190332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BD0A870-AFC9-4041-815F-E53FC9F42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82" y="2832613"/>
            <a:ext cx="3547675" cy="706964"/>
          </a:xfrm>
        </p:spPr>
        <p:txBody>
          <a:bodyPr/>
          <a:lstStyle/>
          <a:p>
            <a:r>
              <a:rPr lang="en-US" sz="4400" b="1" dirty="0">
                <a:solidFill>
                  <a:schemeClr val="tx2"/>
                </a:solidFill>
              </a:rPr>
              <a:t>EM in 2023: </a:t>
            </a:r>
            <a:br>
              <a:rPr lang="en-US" sz="4400" b="1" dirty="0">
                <a:solidFill>
                  <a:schemeClr val="tx2"/>
                </a:solidFill>
              </a:rPr>
            </a:br>
            <a:br>
              <a:rPr lang="en-US" sz="4400" b="1" dirty="0">
                <a:solidFill>
                  <a:schemeClr val="tx2"/>
                </a:solidFill>
              </a:rPr>
            </a:br>
            <a:r>
              <a:rPr lang="en-US" sz="4400" b="1" dirty="0">
                <a:solidFill>
                  <a:schemeClr val="tx2"/>
                </a:solidFill>
              </a:rPr>
              <a:t>A Resident’s Perspective</a:t>
            </a:r>
            <a:endParaRPr lang="en-US" sz="4400" b="1" dirty="0"/>
          </a:p>
        </p:txBody>
      </p:sp>
      <p:pic>
        <p:nvPicPr>
          <p:cNvPr id="15" name="Content Placeholder 6">
            <a:extLst>
              <a:ext uri="{FF2B5EF4-FFF2-40B4-BE49-F238E27FC236}">
                <a16:creationId xmlns:a16="http://schemas.microsoft.com/office/drawing/2014/main" id="{52349590-DF0D-A44D-9D8C-330058CDFC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84" r="1" b="1"/>
          <a:stretch/>
        </p:blipFill>
        <p:spPr>
          <a:xfrm>
            <a:off x="4558749" y="-1"/>
            <a:ext cx="7633252" cy="6878787"/>
          </a:xfrm>
          <a:custGeom>
            <a:avLst/>
            <a:gdLst/>
            <a:ahLst/>
            <a:cxnLst/>
            <a:rect l="l" t="t" r="r" b="b"/>
            <a:pathLst>
              <a:path w="6585549" h="5934638">
                <a:moveTo>
                  <a:pt x="225406" y="0"/>
                </a:moveTo>
                <a:lnTo>
                  <a:pt x="6585549" y="0"/>
                </a:lnTo>
                <a:lnTo>
                  <a:pt x="6585549" y="5934638"/>
                </a:lnTo>
                <a:lnTo>
                  <a:pt x="226600" y="5934638"/>
                </a:lnTo>
                <a:lnTo>
                  <a:pt x="214529" y="5856373"/>
                </a:lnTo>
                <a:lnTo>
                  <a:pt x="203238" y="5780097"/>
                </a:lnTo>
                <a:lnTo>
                  <a:pt x="191320" y="5689292"/>
                </a:lnTo>
                <a:lnTo>
                  <a:pt x="177049" y="5581536"/>
                </a:lnTo>
                <a:lnTo>
                  <a:pt x="161995" y="5462279"/>
                </a:lnTo>
                <a:lnTo>
                  <a:pt x="146156" y="5327888"/>
                </a:lnTo>
                <a:lnTo>
                  <a:pt x="129376" y="5181389"/>
                </a:lnTo>
                <a:lnTo>
                  <a:pt x="112596" y="5022177"/>
                </a:lnTo>
                <a:lnTo>
                  <a:pt x="95503" y="4852675"/>
                </a:lnTo>
                <a:lnTo>
                  <a:pt x="79664" y="4669854"/>
                </a:lnTo>
                <a:lnTo>
                  <a:pt x="64453" y="4478558"/>
                </a:lnTo>
                <a:lnTo>
                  <a:pt x="50652" y="4276365"/>
                </a:lnTo>
                <a:lnTo>
                  <a:pt x="37480" y="4065697"/>
                </a:lnTo>
                <a:lnTo>
                  <a:pt x="25091" y="3845949"/>
                </a:lnTo>
                <a:lnTo>
                  <a:pt x="20700" y="3733351"/>
                </a:lnTo>
                <a:lnTo>
                  <a:pt x="15838" y="3618331"/>
                </a:lnTo>
                <a:lnTo>
                  <a:pt x="11291" y="3501495"/>
                </a:lnTo>
                <a:lnTo>
                  <a:pt x="8311" y="3384054"/>
                </a:lnTo>
                <a:lnTo>
                  <a:pt x="5645" y="3264191"/>
                </a:lnTo>
                <a:lnTo>
                  <a:pt x="2822" y="3143118"/>
                </a:lnTo>
                <a:lnTo>
                  <a:pt x="941" y="3019623"/>
                </a:lnTo>
                <a:lnTo>
                  <a:pt x="941" y="2894918"/>
                </a:lnTo>
                <a:lnTo>
                  <a:pt x="0" y="2769001"/>
                </a:lnTo>
                <a:lnTo>
                  <a:pt x="941" y="2641874"/>
                </a:lnTo>
                <a:lnTo>
                  <a:pt x="2822" y="2512931"/>
                </a:lnTo>
                <a:lnTo>
                  <a:pt x="4547" y="2383988"/>
                </a:lnTo>
                <a:lnTo>
                  <a:pt x="8311" y="2253229"/>
                </a:lnTo>
                <a:lnTo>
                  <a:pt x="12232" y="2121259"/>
                </a:lnTo>
                <a:lnTo>
                  <a:pt x="16779" y="1989289"/>
                </a:lnTo>
                <a:lnTo>
                  <a:pt x="23209" y="1856108"/>
                </a:lnTo>
                <a:lnTo>
                  <a:pt x="30893" y="1721716"/>
                </a:lnTo>
                <a:lnTo>
                  <a:pt x="38264" y="1586720"/>
                </a:lnTo>
                <a:lnTo>
                  <a:pt x="47673" y="1451723"/>
                </a:lnTo>
                <a:lnTo>
                  <a:pt x="58964" y="1314910"/>
                </a:lnTo>
                <a:lnTo>
                  <a:pt x="70255" y="1179913"/>
                </a:lnTo>
                <a:lnTo>
                  <a:pt x="83271" y="1042495"/>
                </a:lnTo>
                <a:lnTo>
                  <a:pt x="97542" y="904471"/>
                </a:lnTo>
                <a:lnTo>
                  <a:pt x="112596" y="768263"/>
                </a:lnTo>
                <a:lnTo>
                  <a:pt x="130160" y="630240"/>
                </a:lnTo>
                <a:lnTo>
                  <a:pt x="148978" y="492821"/>
                </a:lnTo>
                <a:lnTo>
                  <a:pt x="167640" y="354798"/>
                </a:lnTo>
                <a:lnTo>
                  <a:pt x="189438" y="217380"/>
                </a:lnTo>
                <a:lnTo>
                  <a:pt x="211706" y="8056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13268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F380D-0034-2F44-A1FF-77181C296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Alcohol Use Disorder in the ED:</a:t>
            </a:r>
            <a:br>
              <a:rPr lang="en-US" b="1" dirty="0"/>
            </a:br>
            <a:r>
              <a:rPr lang="en-US" b="1" dirty="0"/>
              <a:t>An Underserved Population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407DF-D420-174F-9A47-49AAD7520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625" y="2468032"/>
            <a:ext cx="6733347" cy="3416300"/>
          </a:xfrm>
        </p:spPr>
        <p:txBody>
          <a:bodyPr>
            <a:noAutofit/>
          </a:bodyPr>
          <a:lstStyle/>
          <a:p>
            <a:r>
              <a:rPr lang="en-US" sz="2400" dirty="0"/>
              <a:t>AUD accounts for the majority of substance use-related ED visits and a massive number of total ED visits annually in the United States.</a:t>
            </a:r>
          </a:p>
          <a:p>
            <a:r>
              <a:rPr lang="en-US" sz="2400" dirty="0"/>
              <a:t>EM clinicians see countless manifestations of AUD’s sequalae, both acute and chronic.</a:t>
            </a:r>
          </a:p>
          <a:p>
            <a:r>
              <a:rPr lang="en-US" sz="2400" dirty="0"/>
              <a:t>Critical location to diagnose and intervene on patients who may otherwise not interact with healthcare system.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3FEF83-716F-A249-8DEB-BC76232C9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2388" y="3370545"/>
            <a:ext cx="4543874" cy="188220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38894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65B95-B688-704A-9501-94B4640A9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Pharmacotherapy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2BB3F-B759-6242-9654-94EF42CF0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579" y="2489200"/>
            <a:ext cx="5633159" cy="4211638"/>
          </a:xfrm>
        </p:spPr>
        <p:txBody>
          <a:bodyPr>
            <a:normAutofit/>
          </a:bodyPr>
          <a:lstStyle/>
          <a:p>
            <a:r>
              <a:rPr lang="en-US" sz="2400" dirty="0"/>
              <a:t>EM clinicians are very comfortable with treating </a:t>
            </a:r>
            <a:r>
              <a:rPr lang="en-US" sz="2400" u="sng" dirty="0"/>
              <a:t>alcohol withdrawal</a:t>
            </a:r>
            <a:r>
              <a:rPr lang="en-US" sz="2400" dirty="0"/>
              <a:t> using benzodiazepines or phenobarbital.</a:t>
            </a:r>
          </a:p>
          <a:p>
            <a:endParaRPr lang="en-US" sz="2400" dirty="0"/>
          </a:p>
          <a:p>
            <a:r>
              <a:rPr lang="en-US" sz="2400" dirty="0"/>
              <a:t>Despite improved outcomes including reduced craving and heavy drinking days with naltrexone, initiating treatment for AUD in the ED is still uncommon. </a:t>
            </a:r>
          </a:p>
        </p:txBody>
      </p:sp>
      <p:pic>
        <p:nvPicPr>
          <p:cNvPr id="1026" name="Picture 2" descr="Naltrexone Is Safe and Beneficial in AUD With Cirrhosis">
            <a:extLst>
              <a:ext uri="{FF2B5EF4-FFF2-40B4-BE49-F238E27FC236}">
                <a16:creationId xmlns:a16="http://schemas.microsoft.com/office/drawing/2014/main" id="{6A0C5BA2-04D4-A245-94A8-EC637344D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63" y="2715681"/>
            <a:ext cx="5633158" cy="316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712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BF4D7-B8B5-2646-8FDA-12471D57A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8917F-64D3-E04B-B267-E4AD274BA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538" y="2603500"/>
            <a:ext cx="7015010" cy="341630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Online survey distributed to Emergency Medicine residents between January 2023 and April 2023.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22 questions pertaining to resident knowledge, beliefs and experiences using pharmacotherapy for AUD in the ED.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Majority of questions were multiple choice, apart from the final two which allowed for open ended text responses.</a:t>
            </a:r>
          </a:p>
        </p:txBody>
      </p:sp>
      <p:pic>
        <p:nvPicPr>
          <p:cNvPr id="1026" name="Picture 2" descr="Your Home EMRA">
            <a:extLst>
              <a:ext uri="{FF2B5EF4-FFF2-40B4-BE49-F238E27FC236}">
                <a16:creationId xmlns:a16="http://schemas.microsoft.com/office/drawing/2014/main" id="{879D3447-5523-B34C-9A3C-83ECB80B8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804" y="2971800"/>
            <a:ext cx="3499126" cy="233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148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43780CE-2BE5-46F6-97B2-60DF30217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1A87A49-68E6-459E-A5A6-46229FF42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F6ACD5FC-CAFE-48EB-B765-60EED2E0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CEBAB7-16F5-A046-BA9A-F8384821A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3133725" cy="102023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EBEBEB"/>
                </a:solidFill>
              </a:rPr>
              <a:t>Demographics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33B405-D785-4738-B1C0-6A0AA5E98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233DC0E-DE6C-4FB6-A529-51B162641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870477F-E451-4BC3-863F-0E2FC5728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BA003-1FBB-194B-B317-646840135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78 individual responses from EM residents representing 24 different US States.</a:t>
            </a:r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B4A81DE1-E2BC-4A31-99EE-71350421B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EA9AAA-4108-D84A-BCB7-E8431D827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351" y="1160733"/>
            <a:ext cx="7272742" cy="460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224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8B97B-9FE7-F34C-AF76-5C3AFA92B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rgbClr val="EBEBEB"/>
                </a:solidFill>
              </a:rPr>
              <a:t>Demographics</a:t>
            </a:r>
            <a:endParaRPr lang="en-US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7347ED-DC94-4149-B57A-0DA4AB25D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569" y="2421281"/>
            <a:ext cx="3637659" cy="34630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2EC0EF-66EC-8747-9666-D5BA9D19B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5466" y="3429000"/>
            <a:ext cx="1816100" cy="1739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F8EF25-CFD0-C048-B1A6-734B3D1A6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0436" y="2361844"/>
            <a:ext cx="3536197" cy="35819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99DD9-70D9-B340-A861-306C552E4D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1738" y="3479706"/>
            <a:ext cx="1930400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509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6966</TotalTime>
  <Words>489</Words>
  <Application>Microsoft Macintosh PowerPoint</Application>
  <PresentationFormat>Widescreen</PresentationFormat>
  <Paragraphs>50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Century Gothic</vt:lpstr>
      <vt:lpstr>Wingdings 3</vt:lpstr>
      <vt:lpstr>Ion Boardroom</vt:lpstr>
      <vt:lpstr>Emergency Medicine Resident Experiences, Perceptions, and Beliefs Regarding Medications for the Treatment of Alcohol Use Disorder</vt:lpstr>
      <vt:lpstr>PowerPoint Presentation</vt:lpstr>
      <vt:lpstr>PowerPoint Presentation</vt:lpstr>
      <vt:lpstr>EM in 2023:   A Resident’s Perspective</vt:lpstr>
      <vt:lpstr>Alcohol Use Disorder in the ED: An Underserved Population</vt:lpstr>
      <vt:lpstr>Pharmacotherapy</vt:lpstr>
      <vt:lpstr>Methods</vt:lpstr>
      <vt:lpstr>Demographics</vt:lpstr>
      <vt:lpstr>Demographics</vt:lpstr>
      <vt:lpstr>Results</vt:lpstr>
      <vt:lpstr>Results</vt:lpstr>
      <vt:lpstr>Results</vt:lpstr>
      <vt:lpstr>Results</vt:lpstr>
      <vt:lpstr>Results</vt:lpstr>
      <vt:lpstr>Open Ended Responses Barriers to Treatment:</vt:lpstr>
      <vt:lpstr>Barriers to Treatment: Themes</vt:lpstr>
      <vt:lpstr>Next Steps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Emergency Medicine Resident Experiences, Perceptions, and Beliefs Regarding Medications for the Treatment of Alcohol Use Disorder</dc:title>
  <dc:creator>Bia, Joshua</dc:creator>
  <cp:lastModifiedBy>Bia, Joshua</cp:lastModifiedBy>
  <cp:revision>43</cp:revision>
  <dcterms:created xsi:type="dcterms:W3CDTF">2023-10-14T18:26:36Z</dcterms:created>
  <dcterms:modified xsi:type="dcterms:W3CDTF">2023-11-02T05:01:38Z</dcterms:modified>
</cp:coreProperties>
</file>