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86" r:id="rId2"/>
    <p:sldId id="355" r:id="rId3"/>
    <p:sldId id="356" r:id="rId4"/>
    <p:sldId id="341" r:id="rId5"/>
    <p:sldId id="322" r:id="rId6"/>
    <p:sldId id="374" r:id="rId7"/>
    <p:sldId id="323" r:id="rId8"/>
    <p:sldId id="324" r:id="rId9"/>
    <p:sldId id="344" r:id="rId10"/>
    <p:sldId id="363" r:id="rId11"/>
    <p:sldId id="327" r:id="rId12"/>
    <p:sldId id="360" r:id="rId13"/>
    <p:sldId id="376" r:id="rId14"/>
    <p:sldId id="364" r:id="rId15"/>
    <p:sldId id="358" r:id="rId16"/>
    <p:sldId id="378" r:id="rId17"/>
    <p:sldId id="368" r:id="rId18"/>
    <p:sldId id="333" r:id="rId19"/>
    <p:sldId id="332" r:id="rId20"/>
    <p:sldId id="33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126"/>
    <a:srgbClr val="EFEE8E"/>
    <a:srgbClr val="BEE1CF"/>
    <a:srgbClr val="F6EFCB"/>
    <a:srgbClr val="F2CD00"/>
    <a:srgbClr val="A5C26A"/>
    <a:srgbClr val="B52603"/>
    <a:srgbClr val="A3B875"/>
    <a:srgbClr val="FDFBF5"/>
    <a:srgbClr val="FBF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1" autoAdjust="0"/>
    <p:restoredTop sz="67647" autoAdjust="0"/>
  </p:normalViewPr>
  <p:slideViewPr>
    <p:cSldViewPr snapToGrid="0" snapToObjects="1">
      <p:cViewPr varScale="1">
        <p:scale>
          <a:sx n="52" d="100"/>
          <a:sy n="52" d="100"/>
        </p:scale>
        <p:origin x="1152"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DA4FB-FF3E-B74F-8D8A-02FBFF691736}"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BEA57-B478-A244-8045-469284E49C8D}" type="slidenum">
              <a:rPr lang="en-US" smtClean="0"/>
              <a:t>‹#›</a:t>
            </a:fld>
            <a:endParaRPr lang="en-US"/>
          </a:p>
        </p:txBody>
      </p:sp>
    </p:spTree>
    <p:extLst>
      <p:ext uri="{BB962C8B-B14F-4D97-AF65-F5344CB8AC3E}">
        <p14:creationId xmlns:p14="http://schemas.microsoft.com/office/powerpoint/2010/main" val="320193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Oki, </a:t>
            </a:r>
            <a:r>
              <a:rPr lang="en-CA" dirty="0" err="1"/>
              <a:t>niksikwa</a:t>
            </a:r>
            <a:r>
              <a:rPr lang="en-CA" dirty="0"/>
              <a:t>, </a:t>
            </a:r>
            <a:r>
              <a:rPr lang="en-CA" dirty="0" err="1"/>
              <a:t>nataniko</a:t>
            </a:r>
            <a:r>
              <a:rPr lang="en-CA" dirty="0"/>
              <a:t> </a:t>
            </a:r>
            <a:r>
              <a:rPr lang="en-CA" dirty="0" err="1"/>
              <a:t>nanastiko</a:t>
            </a:r>
            <a:r>
              <a:rPr lang="en-CA" dirty="0"/>
              <a:t> </a:t>
            </a:r>
            <a:r>
              <a:rPr lang="en-CA" dirty="0" err="1"/>
              <a:t>kiao</a:t>
            </a:r>
            <a:r>
              <a:rPr lang="en-CA" dirty="0"/>
              <a:t> </a:t>
            </a:r>
            <a:r>
              <a:rPr lang="en-CA" dirty="0" err="1"/>
              <a:t>aqui</a:t>
            </a:r>
            <a:r>
              <a:rPr lang="en-CA" dirty="0"/>
              <a:t>. Hi my name is Zoe Collins. I am a health policy and research candidate at the university of </a:t>
            </a:r>
            <a:r>
              <a:rPr lang="en-CA" dirty="0" err="1"/>
              <a:t>alberta</a:t>
            </a:r>
            <a:r>
              <a:rPr lang="en-CA" dirty="0"/>
              <a:t>, Canada. </a:t>
            </a:r>
          </a:p>
          <a:p>
            <a:r>
              <a:rPr lang="en-CA" dirty="0"/>
              <a:t>The </a:t>
            </a:r>
            <a:r>
              <a:rPr lang="en-CA" dirty="0" err="1"/>
              <a:t>blackfoot</a:t>
            </a:r>
            <a:r>
              <a:rPr lang="en-CA" dirty="0"/>
              <a:t> name I carry with honour is Chief Mountain Bear Woman. It was gifted to me on the Blood Reserve, close to the US border. </a:t>
            </a:r>
          </a:p>
        </p:txBody>
      </p:sp>
      <p:sp>
        <p:nvSpPr>
          <p:cNvPr id="4" name="Slide Number Placeholder 3"/>
          <p:cNvSpPr>
            <a:spLocks noGrp="1"/>
          </p:cNvSpPr>
          <p:nvPr>
            <p:ph type="sldNum" sz="quarter" idx="5"/>
          </p:nvPr>
        </p:nvSpPr>
        <p:spPr/>
        <p:txBody>
          <a:bodyPr/>
          <a:lstStyle/>
          <a:p>
            <a:fld id="{D97BEA57-B478-A244-8045-469284E49C8D}" type="slidenum">
              <a:rPr lang="en-US" smtClean="0"/>
              <a:t>1</a:t>
            </a:fld>
            <a:endParaRPr lang="en-US"/>
          </a:p>
        </p:txBody>
      </p:sp>
    </p:spTree>
    <p:extLst>
      <p:ext uri="{BB962C8B-B14F-4D97-AF65-F5344CB8AC3E}">
        <p14:creationId xmlns:p14="http://schemas.microsoft.com/office/powerpoint/2010/main" val="1543292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32 emergency physicians participated in interviews, that took place between June 2019 and February 2020. </a:t>
            </a:r>
          </a:p>
          <a:p>
            <a:r>
              <a:rPr lang="en-CA" dirty="0"/>
              <a:t>60% identified as male</a:t>
            </a:r>
          </a:p>
          <a:p>
            <a:r>
              <a:rPr lang="en-CA" dirty="0"/>
              <a:t>About three-quarters were between 30 and 49 years old </a:t>
            </a:r>
          </a:p>
          <a:p>
            <a:r>
              <a:rPr lang="en-CA" dirty="0"/>
              <a:t>Nearly all worked in urban centers </a:t>
            </a:r>
          </a:p>
          <a:p>
            <a:r>
              <a:rPr lang="en-CA" dirty="0"/>
              <a:t>And our sample had a median of 10 years experience as emergency physicians</a:t>
            </a:r>
          </a:p>
        </p:txBody>
      </p:sp>
      <p:sp>
        <p:nvSpPr>
          <p:cNvPr id="4" name="Slide Number Placeholder 3"/>
          <p:cNvSpPr>
            <a:spLocks noGrp="1"/>
          </p:cNvSpPr>
          <p:nvPr>
            <p:ph type="sldNum" sz="quarter" idx="5"/>
          </p:nvPr>
        </p:nvSpPr>
        <p:spPr/>
        <p:txBody>
          <a:bodyPr/>
          <a:lstStyle/>
          <a:p>
            <a:fld id="{D97BEA57-B478-A244-8045-469284E49C8D}" type="slidenum">
              <a:rPr lang="en-US" smtClean="0"/>
              <a:t>11</a:t>
            </a:fld>
            <a:endParaRPr lang="en-US"/>
          </a:p>
        </p:txBody>
      </p:sp>
    </p:spTree>
    <p:extLst>
      <p:ext uri="{BB962C8B-B14F-4D97-AF65-F5344CB8AC3E}">
        <p14:creationId xmlns:p14="http://schemas.microsoft.com/office/powerpoint/2010/main" val="425939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our first research objective, which was to describe emergency physicians experiences caring for PWUD, most highlighted the complexities of care. They noted chronic pain, comorbidities, polysubstance use, many social and structural determinants of health as adding to the complexity of caring for PWUD in </a:t>
            </a:r>
            <a:r>
              <a:rPr lang="en-CA" dirty="0" err="1"/>
              <a:t>EDs.</a:t>
            </a:r>
            <a:r>
              <a:rPr lang="en-CA" dirty="0"/>
              <a:t> Further, highlighting how intersectionality increases complexity of care. </a:t>
            </a:r>
          </a:p>
        </p:txBody>
      </p:sp>
      <p:sp>
        <p:nvSpPr>
          <p:cNvPr id="4" name="Slide Number Placeholder 3"/>
          <p:cNvSpPr>
            <a:spLocks noGrp="1"/>
          </p:cNvSpPr>
          <p:nvPr>
            <p:ph type="sldNum" sz="quarter" idx="5"/>
          </p:nvPr>
        </p:nvSpPr>
        <p:spPr/>
        <p:txBody>
          <a:bodyPr/>
          <a:lstStyle/>
          <a:p>
            <a:fld id="{D97BEA57-B478-A244-8045-469284E49C8D}" type="slidenum">
              <a:rPr lang="en-US" smtClean="0"/>
              <a:t>12</a:t>
            </a:fld>
            <a:endParaRPr lang="en-US"/>
          </a:p>
        </p:txBody>
      </p:sp>
    </p:spTree>
    <p:extLst>
      <p:ext uri="{BB962C8B-B14F-4D97-AF65-F5344CB8AC3E}">
        <p14:creationId xmlns:p14="http://schemas.microsoft.com/office/powerpoint/2010/main" val="10563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one physician noted, patients with SUD require a more tailored approach, which is more time intensive but it needs to be in order to give them the best help. </a:t>
            </a:r>
          </a:p>
        </p:txBody>
      </p:sp>
      <p:sp>
        <p:nvSpPr>
          <p:cNvPr id="4" name="Slide Number Placeholder 3"/>
          <p:cNvSpPr>
            <a:spLocks noGrp="1"/>
          </p:cNvSpPr>
          <p:nvPr>
            <p:ph type="sldNum" sz="quarter" idx="5"/>
          </p:nvPr>
        </p:nvSpPr>
        <p:spPr/>
        <p:txBody>
          <a:bodyPr/>
          <a:lstStyle/>
          <a:p>
            <a:fld id="{D97BEA57-B478-A244-8045-469284E49C8D}" type="slidenum">
              <a:rPr lang="en-US" smtClean="0"/>
              <a:t>13</a:t>
            </a:fld>
            <a:endParaRPr lang="en-US"/>
          </a:p>
        </p:txBody>
      </p:sp>
    </p:spTree>
    <p:extLst>
      <p:ext uri="{BB962C8B-B14F-4D97-AF65-F5344CB8AC3E}">
        <p14:creationId xmlns:p14="http://schemas.microsoft.com/office/powerpoint/2010/main" val="169757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effectLst/>
                <a:latin typeface="Times New Roman" panose="02020603050405020304" pitchFamily="18" charset="0"/>
                <a:ea typeface="Calibri" panose="020F0502020204030204" pitchFamily="34" charset="0"/>
              </a:rPr>
              <a:t>Many physicians also spoke about how care goals can appear discordant. They described a perceived lack of willingness or ability to engage with PWUD. </a:t>
            </a:r>
          </a:p>
          <a:p>
            <a:endParaRPr lang="en-US" sz="1200" i="1" dirty="0">
              <a:effectLst/>
              <a:latin typeface="Times New Roman" panose="02020603050405020304" pitchFamily="18" charset="0"/>
              <a:ea typeface="Calibri" panose="020F0502020204030204" pitchFamily="34" charset="0"/>
            </a:endParaRPr>
          </a:p>
          <a:p>
            <a:r>
              <a:rPr lang="en-US" sz="1200" i="1" dirty="0">
                <a:effectLst/>
                <a:latin typeface="Times New Roman" panose="02020603050405020304" pitchFamily="18" charset="0"/>
                <a:ea typeface="Calibri" panose="020F0502020204030204" pitchFamily="34" charset="0"/>
              </a:rPr>
              <a:t>With so many competing priorities as an emergency physician, it is hard to not only find the time </a:t>
            </a:r>
            <a:r>
              <a:rPr lang="en-US" sz="1200" i="1" u="sng" dirty="0">
                <a:effectLst/>
                <a:latin typeface="Times New Roman" panose="02020603050405020304" pitchFamily="18" charset="0"/>
                <a:ea typeface="Calibri" panose="020F0502020204030204" pitchFamily="34" charset="0"/>
              </a:rPr>
              <a:t>BUT THE RIGHT TIME </a:t>
            </a:r>
            <a:r>
              <a:rPr lang="en-US" sz="1200" i="1" dirty="0">
                <a:effectLst/>
                <a:latin typeface="Times New Roman" panose="02020603050405020304" pitchFamily="18" charset="0"/>
                <a:ea typeface="Calibri" panose="020F0502020204030204" pitchFamily="34" charset="0"/>
              </a:rPr>
              <a:t>to talk with PWUD – one physician stated that where they struggle is recognizing the ideal time to have harm reduction conversations with their patients, because their ability or willingness to engage in HR care can be influenced by so many additional factors (e.g., withdrawal/intoxication, prioritizing the arrangement of basic necessities - housing) </a:t>
            </a:r>
          </a:p>
          <a:p>
            <a:r>
              <a:rPr lang="en-US" sz="1200" i="1" dirty="0">
                <a:effectLst/>
                <a:latin typeface="Times New Roman" panose="02020603050405020304" pitchFamily="18" charset="0"/>
                <a:ea typeface="Calibri" panose="020F0502020204030204" pitchFamily="34" charset="0"/>
              </a:rPr>
              <a:t> </a:t>
            </a:r>
          </a:p>
          <a:p>
            <a:endParaRPr lang="en-US" sz="1200" i="1" dirty="0"/>
          </a:p>
          <a:p>
            <a:r>
              <a:rPr lang="en-US" dirty="0"/>
              <a:t>To help with this, physicians highlighted need to have open communication; and engage family and/or peer support workers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EA57-B478-A244-8045-469284E49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51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As for our second research objective, to describe barriers and facilitators to providing HR in the ED - We found a duality in most themes. Where, based on the physician’s experience, workplace and context, providing HR in the ED can be facilitated or hindered by:</a:t>
            </a:r>
          </a:p>
          <a:p>
            <a:pPr marL="171450" indent="-171450">
              <a:buFont typeface="Arial" panose="020B0604020202020204" pitchFamily="34" charset="0"/>
              <a:buChar char="•"/>
            </a:pPr>
            <a:r>
              <a:rPr lang="en-CA" dirty="0"/>
              <a:t>cultural context</a:t>
            </a:r>
          </a:p>
          <a:p>
            <a:pPr marL="171450" indent="-171450">
              <a:buFont typeface="Arial" panose="020B0604020202020204" pitchFamily="34" charset="0"/>
              <a:buChar char="•"/>
            </a:pPr>
            <a:r>
              <a:rPr lang="en-CA" dirty="0"/>
              <a:t>The physician’s education and training </a:t>
            </a:r>
          </a:p>
          <a:p>
            <a:pPr marL="171450" indent="-171450">
              <a:buFont typeface="Arial" panose="020B0604020202020204" pitchFamily="34" charset="0"/>
              <a:buChar char="•"/>
            </a:pPr>
            <a:r>
              <a:rPr lang="en-CA" b="1" dirty="0"/>
              <a:t>Access to </a:t>
            </a:r>
            <a:r>
              <a:rPr lang="en-CA" dirty="0"/>
              <a:t>standardized practices, follow-up care, and ED resources</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In the interest of time, the next slides will highlight a few key barriers and facilitators. </a:t>
            </a:r>
          </a:p>
          <a:p>
            <a:pPr marL="0" indent="0">
              <a:buFont typeface="Arial" panose="020B0604020202020204" pitchFamily="34" charset="0"/>
              <a:buNone/>
            </a:pPr>
            <a:endParaRPr lang="en-CA" dirty="0"/>
          </a:p>
          <a:p>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15</a:t>
            </a:fld>
            <a:endParaRPr lang="en-US"/>
          </a:p>
        </p:txBody>
      </p:sp>
    </p:spTree>
    <p:extLst>
      <p:ext uri="{BB962C8B-B14F-4D97-AF65-F5344CB8AC3E}">
        <p14:creationId xmlns:p14="http://schemas.microsoft.com/office/powerpoint/2010/main" val="4106161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In order to address stigma – physicians spoke about having </a:t>
            </a:r>
            <a:r>
              <a:rPr lang="en-CA" b="0" dirty="0"/>
              <a:t>all ED staff have the same goal of reducing </a:t>
            </a:r>
            <a:r>
              <a:rPr lang="en-CA" sz="1800" dirty="0">
                <a:effectLst/>
                <a:latin typeface="Times New Roman" panose="02020603050405020304" pitchFamily="18" charset="0"/>
                <a:ea typeface="Calibri" panose="020F0502020204030204" pitchFamily="34" charset="0"/>
              </a:rPr>
              <a:t>drug-related harms through patient-centered, empathetic, and trauma-informed care. They highlighted HR champions as facilitating culture change </a:t>
            </a:r>
          </a:p>
          <a:p>
            <a:endParaRPr lang="en-CA"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ED resources - </a:t>
            </a:r>
            <a:r>
              <a:rPr lang="en-CA" sz="1800" b="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Addiction consultation services, wraparound supports, e</a:t>
            </a:r>
            <a:r>
              <a:rPr lang="en-CA"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xperienced support staff, and  </a:t>
            </a:r>
            <a:r>
              <a:rPr lang="en-CA"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harm reduction services/resources</a:t>
            </a:r>
          </a:p>
          <a:p>
            <a:endParaRPr lang="en-CA" sz="1800" dirty="0">
              <a:effectLst/>
              <a:latin typeface="Times New Roman" panose="02020603050405020304" pitchFamily="18" charset="0"/>
              <a:ea typeface="Calibri" panose="020F0502020204030204" pitchFamily="34" charset="0"/>
            </a:endParaRPr>
          </a:p>
          <a:p>
            <a:endParaRPr lang="en-CA" sz="1800" dirty="0">
              <a:effectLst/>
              <a:latin typeface="Times New Roman" panose="02020603050405020304" pitchFamily="18" charset="0"/>
              <a:ea typeface="Calibri" panose="020F0502020204030204" pitchFamily="34" charset="0"/>
            </a:endParaRPr>
          </a:p>
          <a:p>
            <a:pPr>
              <a:lnSpc>
                <a:spcPct val="107000"/>
              </a:lnSpc>
              <a:spcAft>
                <a:spcPts val="800"/>
              </a:spcAft>
            </a:pPr>
            <a:r>
              <a:rPr lang="en-CA" b="1" dirty="0"/>
              <a:t>Supplemental education that facilitated HR in EDs was</a:t>
            </a:r>
            <a:r>
              <a:rPr lang="en-CA" b="0" dirty="0"/>
              <a:t>– having </a:t>
            </a:r>
            <a:r>
              <a:rPr lang="en-CA" sz="1800" b="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Addiction medicine training and </a:t>
            </a:r>
            <a:r>
              <a:rPr lang="en-CA"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Ancillary training (in harm reduction, compassion) </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b="0" dirty="0"/>
          </a:p>
          <a:p>
            <a:r>
              <a:rPr lang="en-CA" b="1" dirty="0"/>
              <a:t>Implementation of standardized practices </a:t>
            </a:r>
            <a:r>
              <a:rPr lang="en-CA" b="0" dirty="0"/>
              <a:t>– physicians </a:t>
            </a:r>
            <a:r>
              <a:rPr lang="en-CA" sz="1800" dirty="0">
                <a:effectLst/>
                <a:latin typeface="Times New Roman" panose="02020603050405020304" pitchFamily="18" charset="0"/>
                <a:ea typeface="Calibri" panose="020F0502020204030204" pitchFamily="34" charset="0"/>
              </a:rPr>
              <a:t>expressed how the implementation of harm reduction policies preceded practice and culture change; as highlighted with the quote, initial staff reluctance to an in-hospital sterile syringe program shifted over time towards favourable attitudes about the program and harm reduction principles.</a:t>
            </a:r>
            <a:endParaRPr lang="en-CA" b="1" dirty="0"/>
          </a:p>
          <a:p>
            <a:endParaRPr lang="en-CA" b="1" dirty="0"/>
          </a:p>
        </p:txBody>
      </p:sp>
      <p:sp>
        <p:nvSpPr>
          <p:cNvPr id="4" name="Slide Number Placeholder 3"/>
          <p:cNvSpPr>
            <a:spLocks noGrp="1"/>
          </p:cNvSpPr>
          <p:nvPr>
            <p:ph type="sldNum" sz="quarter" idx="5"/>
          </p:nvPr>
        </p:nvSpPr>
        <p:spPr/>
        <p:txBody>
          <a:bodyPr/>
          <a:lstStyle/>
          <a:p>
            <a:fld id="{D97BEA57-B478-A244-8045-469284E49C8D}" type="slidenum">
              <a:rPr lang="en-US" smtClean="0"/>
              <a:t>16</a:t>
            </a:fld>
            <a:endParaRPr lang="en-US"/>
          </a:p>
        </p:txBody>
      </p:sp>
    </p:spTree>
    <p:extLst>
      <p:ext uri="{BB962C8B-B14F-4D97-AF65-F5344CB8AC3E}">
        <p14:creationId xmlns:p14="http://schemas.microsoft.com/office/powerpoint/2010/main" val="70106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Aft>
                <a:spcPts val="800"/>
              </a:spcAft>
              <a:buFont typeface="Arial" panose="020B0604020202020204" pitchFamily="34" charset="0"/>
              <a:buChar char="•"/>
            </a:pPr>
            <a:r>
              <a:rPr lang="en-US" b="1" dirty="0"/>
              <a:t>Lack of or limited ED resources –</a:t>
            </a:r>
            <a:r>
              <a:rPr lang="en-US" b="0" dirty="0"/>
              <a:t> </a:t>
            </a:r>
          </a:p>
          <a:p>
            <a:pPr>
              <a:lnSpc>
                <a:spcPct val="107000"/>
              </a:lnSpc>
              <a:spcAft>
                <a:spcPts val="800"/>
              </a:spcAft>
            </a:pPr>
            <a:r>
              <a:rPr lang="en-CA" sz="1800" b="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Limited or no access to </a:t>
            </a:r>
          </a:p>
          <a:p>
            <a:pPr marL="285750" indent="-285750">
              <a:lnSpc>
                <a:spcPct val="107000"/>
              </a:lnSpc>
              <a:spcAft>
                <a:spcPts val="800"/>
              </a:spcAft>
              <a:buFont typeface="Arial" panose="020B0604020202020204" pitchFamily="34" charset="0"/>
              <a:buChar char="•"/>
            </a:pPr>
            <a:r>
              <a:rPr lang="en-CA" sz="1800" b="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Addiction consultation services, wraparound supports, e</a:t>
            </a:r>
            <a:r>
              <a:rPr lang="en-CA"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xperienced support staff, and  </a:t>
            </a:r>
            <a:r>
              <a:rPr lang="en-CA"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harm reduction services/resources</a:t>
            </a:r>
          </a:p>
          <a:p>
            <a:pPr indent="457200">
              <a:lnSpc>
                <a:spcPct val="200000"/>
              </a:lnSpc>
              <a:spcAft>
                <a:spcPts val="800"/>
              </a:spcAft>
            </a:pPr>
            <a:endParaRPr lang="en-US" b="1" dirty="0"/>
          </a:p>
          <a:p>
            <a:pPr indent="457200">
              <a:lnSpc>
                <a:spcPct val="200000"/>
              </a:lnSpc>
              <a:spcAft>
                <a:spcPts val="800"/>
              </a:spcAft>
            </a:pPr>
            <a:r>
              <a:rPr lang="en-US" b="1" dirty="0"/>
              <a:t>Perceived Cycle of stigma - </a:t>
            </a:r>
            <a:r>
              <a:rPr lang="en-CA" sz="1800" dirty="0">
                <a:effectLst/>
                <a:latin typeface="Times New Roman" panose="02020603050405020304" pitchFamily="18" charset="0"/>
                <a:ea typeface="Calibri" panose="020F0502020204030204" pitchFamily="34" charset="0"/>
              </a:rPr>
              <a:t>staff stigma towards PWUD contributing to negative patient experiences, patient mistrust in care providers, and disruptive patient behaviour in the ED. In turn, disruptive patient behaviour contributes to staff frustration with treating PWUD, which feeds back into the cycle of stigma</a:t>
            </a:r>
          </a:p>
          <a:p>
            <a:pPr indent="457200">
              <a:lnSpc>
                <a:spcPct val="200000"/>
              </a:lnSpc>
              <a:spcAft>
                <a:spcPts val="800"/>
              </a:spcAft>
            </a:pPr>
            <a:endParaRPr lang="en-CA" sz="1800" b="1" dirty="0">
              <a:effectLst/>
              <a:latin typeface="Times New Roman" panose="02020603050405020304" pitchFamily="18" charset="0"/>
              <a:ea typeface="Calibri" panose="020F0502020204030204" pitchFamily="34" charset="0"/>
            </a:endParaRPr>
          </a:p>
          <a:p>
            <a:pPr indent="457200">
              <a:lnSpc>
                <a:spcPct val="200000"/>
              </a:lnSpc>
              <a:spcAft>
                <a:spcPts val="800"/>
              </a:spcAft>
            </a:pPr>
            <a:r>
              <a:rPr lang="en-CA" sz="1800" b="0" dirty="0">
                <a:effectLst/>
                <a:latin typeface="Times New Roman" panose="02020603050405020304" pitchFamily="18" charset="0"/>
                <a:ea typeface="Calibri" panose="020F0502020204030204" pitchFamily="34" charset="0"/>
              </a:rPr>
              <a:t>Some physicians questioned </a:t>
            </a:r>
            <a:r>
              <a:rPr lang="en-CA" sz="1800" b="1" dirty="0">
                <a:effectLst/>
                <a:latin typeface="Times New Roman" panose="02020603050405020304" pitchFamily="18" charset="0"/>
                <a:ea typeface="Calibri" panose="020F0502020204030204" pitchFamily="34" charset="0"/>
              </a:rPr>
              <a:t>whether providing HR in the ED fell within the scope of practice of emergency medicine</a:t>
            </a:r>
            <a:r>
              <a:rPr lang="en-CA" sz="1800" b="0" dirty="0">
                <a:effectLst/>
                <a:latin typeface="Times New Roman" panose="02020603050405020304" pitchFamily="18" charset="0"/>
                <a:ea typeface="Calibri" panose="020F0502020204030204" pitchFamily="34" charset="0"/>
              </a:rPr>
              <a:t>, recommending the diversion of care to other health professionals or community supports. </a:t>
            </a:r>
          </a:p>
          <a:p>
            <a:pPr indent="457200">
              <a:lnSpc>
                <a:spcPct val="200000"/>
              </a:lnSpc>
              <a:spcAft>
                <a:spcPts val="800"/>
              </a:spcAft>
            </a:pPr>
            <a:r>
              <a:rPr lang="en-CA" sz="1800" b="0" dirty="0">
                <a:effectLst/>
                <a:latin typeface="Times New Roman" panose="02020603050405020304" pitchFamily="18" charset="0"/>
                <a:ea typeface="Calibri" panose="020F0502020204030204" pitchFamily="34" charset="0"/>
              </a:rPr>
              <a:t>One physician states [QUOTE] </a:t>
            </a:r>
          </a:p>
          <a:p>
            <a:pPr marL="285750" indent="-285750">
              <a:lnSpc>
                <a:spcPct val="200000"/>
              </a:lnSpc>
              <a:spcAft>
                <a:spcPts val="800"/>
              </a:spcAft>
              <a:buFont typeface="Arial" panose="020B0604020202020204" pitchFamily="34" charset="0"/>
              <a:buChar char="•"/>
            </a:pPr>
            <a:r>
              <a:rPr lang="en-CA" sz="1800" b="0" dirty="0">
                <a:effectLst/>
                <a:latin typeface="Times New Roman" panose="02020603050405020304" pitchFamily="18" charset="0"/>
                <a:ea typeface="Calibri" panose="020F0502020204030204" pitchFamily="34" charset="0"/>
              </a:rPr>
              <a:t>They go on to identify </a:t>
            </a:r>
            <a:r>
              <a:rPr lang="en-US" dirty="0"/>
              <a:t>pharmacists, peer support workers, nurses, social workers, or anyone who already has the appropriate training and isn’t being accessed or used to their maximum.</a:t>
            </a:r>
          </a:p>
          <a:p>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17</a:t>
            </a:fld>
            <a:endParaRPr lang="en-US"/>
          </a:p>
        </p:txBody>
      </p:sp>
    </p:spTree>
    <p:extLst>
      <p:ext uri="{BB962C8B-B14F-4D97-AF65-F5344CB8AC3E}">
        <p14:creationId xmlns:p14="http://schemas.microsoft.com/office/powerpoint/2010/main" val="380600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Limitations:</a:t>
            </a:r>
          </a:p>
          <a:p>
            <a:pPr marL="171450" indent="-171450">
              <a:buFont typeface="Arial" panose="020B0604020202020204" pitchFamily="34" charset="0"/>
              <a:buChar char="•"/>
            </a:pPr>
            <a:r>
              <a:rPr lang="en-US" dirty="0"/>
              <a:t>Interviews took place prior to COVID-19</a:t>
            </a:r>
          </a:p>
          <a:p>
            <a:pPr marL="171450" indent="-171450">
              <a:buFont typeface="Arial" panose="020B0604020202020204" pitchFamily="34" charset="0"/>
              <a:buChar char="•"/>
            </a:pPr>
            <a:r>
              <a:rPr lang="en-US" dirty="0"/>
              <a:t>Response bias</a:t>
            </a:r>
          </a:p>
          <a:p>
            <a:pPr marL="171450" indent="-171450">
              <a:buFont typeface="Arial" panose="020B0604020202020204" pitchFamily="34" charset="0"/>
              <a:buChar char="•"/>
            </a:pPr>
            <a:r>
              <a:rPr lang="en-US" dirty="0"/>
              <a:t>Selection bias</a:t>
            </a:r>
          </a:p>
          <a:p>
            <a:pPr marL="171450" indent="-171450">
              <a:buFont typeface="Arial" panose="020B0604020202020204" pitchFamily="34" charset="0"/>
              <a:buChar char="•"/>
            </a:pPr>
            <a:r>
              <a:rPr lang="en-US" dirty="0"/>
              <a:t>Included only physicians and not the perspectives of patients and other ED staff</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18</a:t>
            </a:fld>
            <a:endParaRPr lang="en-US"/>
          </a:p>
        </p:txBody>
      </p:sp>
    </p:spTree>
    <p:extLst>
      <p:ext uri="{BB962C8B-B14F-4D97-AF65-F5344CB8AC3E}">
        <p14:creationId xmlns:p14="http://schemas.microsoft.com/office/powerpoint/2010/main" val="407075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7BEA57-B478-A244-8045-469284E49C8D}" type="slidenum">
              <a:rPr lang="en-US" smtClean="0"/>
              <a:t>19</a:t>
            </a:fld>
            <a:endParaRPr lang="en-US"/>
          </a:p>
        </p:txBody>
      </p:sp>
    </p:spTree>
    <p:extLst>
      <p:ext uri="{BB962C8B-B14F-4D97-AF65-F5344CB8AC3E}">
        <p14:creationId xmlns:p14="http://schemas.microsoft.com/office/powerpoint/2010/main" val="68255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2</a:t>
            </a:fld>
            <a:endParaRPr lang="en-US"/>
          </a:p>
        </p:txBody>
      </p:sp>
    </p:spTree>
    <p:extLst>
      <p:ext uri="{BB962C8B-B14F-4D97-AF65-F5344CB8AC3E}">
        <p14:creationId xmlns:p14="http://schemas.microsoft.com/office/powerpoint/2010/main" val="416403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4</a:t>
            </a:fld>
            <a:endParaRPr lang="en-US"/>
          </a:p>
        </p:txBody>
      </p:sp>
    </p:spTree>
    <p:extLst>
      <p:ext uri="{BB962C8B-B14F-4D97-AF65-F5344CB8AC3E}">
        <p14:creationId xmlns:p14="http://schemas.microsoft.com/office/powerpoint/2010/main" val="338805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Lower rates of preventative care – greater need for unplanned, urgent care </a:t>
            </a:r>
          </a:p>
          <a:p>
            <a:endParaRPr lang="en-CA" dirty="0"/>
          </a:p>
          <a:p>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5</a:t>
            </a:fld>
            <a:endParaRPr lang="en-US"/>
          </a:p>
        </p:txBody>
      </p:sp>
    </p:spTree>
    <p:extLst>
      <p:ext uri="{BB962C8B-B14F-4D97-AF65-F5344CB8AC3E}">
        <p14:creationId xmlns:p14="http://schemas.microsoft.com/office/powerpoint/2010/main" val="340890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6</a:t>
            </a:fld>
            <a:endParaRPr lang="en-US"/>
          </a:p>
        </p:txBody>
      </p:sp>
    </p:spTree>
    <p:extLst>
      <p:ext uri="{BB962C8B-B14F-4D97-AF65-F5344CB8AC3E}">
        <p14:creationId xmlns:p14="http://schemas.microsoft.com/office/powerpoint/2010/main" val="386829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whether a patient is seeking to reduce or abstain from drug use</a:t>
            </a:r>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7</a:t>
            </a:fld>
            <a:endParaRPr lang="en-US"/>
          </a:p>
        </p:txBody>
      </p:sp>
    </p:spTree>
    <p:extLst>
      <p:ext uri="{BB962C8B-B14F-4D97-AF65-F5344CB8AC3E}">
        <p14:creationId xmlns:p14="http://schemas.microsoft.com/office/powerpoint/2010/main" val="262464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a larger program of research led by the Canadian Research Initiative in Substance Misuse (CRISM) ED Buprenorphine Work Group which aims to enhance opioid agonist treatment access in </a:t>
            </a:r>
            <a:r>
              <a:rPr lang="en-US" dirty="0" err="1"/>
              <a:t>EDs.</a:t>
            </a:r>
            <a:endParaRPr lang="en-US" dirty="0"/>
          </a:p>
          <a:p>
            <a:endParaRPr lang="en-US" dirty="0"/>
          </a:p>
        </p:txBody>
      </p:sp>
      <p:sp>
        <p:nvSpPr>
          <p:cNvPr id="4" name="Slide Number Placeholder 3"/>
          <p:cNvSpPr>
            <a:spLocks noGrp="1"/>
          </p:cNvSpPr>
          <p:nvPr>
            <p:ph type="sldNum" sz="quarter" idx="5"/>
          </p:nvPr>
        </p:nvSpPr>
        <p:spPr/>
        <p:txBody>
          <a:bodyPr/>
          <a:lstStyle/>
          <a:p>
            <a:fld id="{D97BEA57-B478-A244-8045-469284E49C8D}" type="slidenum">
              <a:rPr lang="en-US" smtClean="0"/>
              <a:t>8</a:t>
            </a:fld>
            <a:endParaRPr lang="en-US"/>
          </a:p>
        </p:txBody>
      </p:sp>
    </p:spTree>
    <p:extLst>
      <p:ext uri="{BB962C8B-B14F-4D97-AF65-F5344CB8AC3E}">
        <p14:creationId xmlns:p14="http://schemas.microsoft.com/office/powerpoint/2010/main" val="7485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97BEA57-B478-A244-8045-469284E49C8D}" type="slidenum">
              <a:rPr lang="en-US" smtClean="0"/>
              <a:t>9</a:t>
            </a:fld>
            <a:endParaRPr lang="en-US"/>
          </a:p>
        </p:txBody>
      </p:sp>
    </p:spTree>
    <p:extLst>
      <p:ext uri="{BB962C8B-B14F-4D97-AF65-F5344CB8AC3E}">
        <p14:creationId xmlns:p14="http://schemas.microsoft.com/office/powerpoint/2010/main" val="268969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existing national network</a:t>
            </a:r>
          </a:p>
          <a:p>
            <a:r>
              <a:rPr lang="en-US" dirty="0"/>
              <a:t>Focused ethnography – synthesizes shared practices and beliefs within a distinct sub-group of a community and is appropriate for healthcare research that aims to generate knowledge on a distinct phenomenon to inform clinical decision making</a:t>
            </a:r>
          </a:p>
        </p:txBody>
      </p:sp>
      <p:sp>
        <p:nvSpPr>
          <p:cNvPr id="4" name="Slide Number Placeholder 3"/>
          <p:cNvSpPr>
            <a:spLocks noGrp="1"/>
          </p:cNvSpPr>
          <p:nvPr>
            <p:ph type="sldNum" sz="quarter" idx="5"/>
          </p:nvPr>
        </p:nvSpPr>
        <p:spPr/>
        <p:txBody>
          <a:bodyPr/>
          <a:lstStyle/>
          <a:p>
            <a:fld id="{D97BEA57-B478-A244-8045-469284E49C8D}" type="slidenum">
              <a:rPr lang="en-US" smtClean="0"/>
              <a:t>10</a:t>
            </a:fld>
            <a:endParaRPr lang="en-US"/>
          </a:p>
        </p:txBody>
      </p:sp>
    </p:spTree>
    <p:extLst>
      <p:ext uri="{BB962C8B-B14F-4D97-AF65-F5344CB8AC3E}">
        <p14:creationId xmlns:p14="http://schemas.microsoft.com/office/powerpoint/2010/main" val="53770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F52686-6430-0B44-84C4-7041661DE13C}"/>
              </a:ext>
            </a:extLst>
          </p:cNvPr>
          <p:cNvSpPr/>
          <p:nvPr userDrawn="1"/>
        </p:nvSpPr>
        <p:spPr>
          <a:xfrm>
            <a:off x="6087376" y="0"/>
            <a:ext cx="6104623" cy="6858000"/>
          </a:xfrm>
          <a:prstGeom prst="rect">
            <a:avLst/>
          </a:prstGeom>
          <a:solidFill>
            <a:srgbClr val="F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4">
            <a:extLst>
              <a:ext uri="{FF2B5EF4-FFF2-40B4-BE49-F238E27FC236}">
                <a16:creationId xmlns:a16="http://schemas.microsoft.com/office/drawing/2014/main" id="{F89EAE0D-5D30-814F-B7A6-7C8BD2DE4023}"/>
              </a:ext>
            </a:extLst>
          </p:cNvPr>
          <p:cNvSpPr>
            <a:spLocks noGrp="1"/>
          </p:cNvSpPr>
          <p:nvPr>
            <p:ph type="title" hasCustomPrompt="1"/>
          </p:nvPr>
        </p:nvSpPr>
        <p:spPr>
          <a:xfrm>
            <a:off x="408629" y="2566609"/>
            <a:ext cx="5410279" cy="1412694"/>
          </a:xfrm>
        </p:spPr>
        <p:txBody>
          <a:bodyPr lIns="0" tIns="0" rIns="0" bIns="0" anchor="t">
            <a:noAutofit/>
          </a:bodyPr>
          <a:lstStyle>
            <a:lvl1pPr>
              <a:lnSpc>
                <a:spcPct val="85000"/>
              </a:lnSpc>
              <a:defRPr sz="5400" b="1" i="0" kern="0" cap="all" spc="-60" baseline="0">
                <a:solidFill>
                  <a:srgbClr val="F2CD00"/>
                </a:solidFill>
                <a:latin typeface="Roboto" panose="02000000000000000000" pitchFamily="2" charset="0"/>
                <a:ea typeface="Roboto" panose="02000000000000000000" pitchFamily="2" charset="0"/>
              </a:defRPr>
            </a:lvl1pPr>
          </a:lstStyle>
          <a:p>
            <a:r>
              <a:rPr lang="en-US" dirty="0"/>
              <a:t>PRESENTATION</a:t>
            </a:r>
            <a:br>
              <a:rPr lang="en-US" dirty="0"/>
            </a:br>
            <a:r>
              <a:rPr lang="en-US" dirty="0"/>
              <a:t>TITLE HERE</a:t>
            </a:r>
          </a:p>
        </p:txBody>
      </p:sp>
      <p:sp>
        <p:nvSpPr>
          <p:cNvPr id="9" name="Picture Placeholder 7">
            <a:extLst>
              <a:ext uri="{FF2B5EF4-FFF2-40B4-BE49-F238E27FC236}">
                <a16:creationId xmlns:a16="http://schemas.microsoft.com/office/drawing/2014/main" id="{3825FBE8-D501-F049-BB8C-2749379953A0}"/>
              </a:ext>
            </a:extLst>
          </p:cNvPr>
          <p:cNvSpPr>
            <a:spLocks noGrp="1"/>
          </p:cNvSpPr>
          <p:nvPr>
            <p:ph type="pic" sz="quarter" idx="10"/>
          </p:nvPr>
        </p:nvSpPr>
        <p:spPr>
          <a:xfrm>
            <a:off x="6599995" y="794695"/>
            <a:ext cx="5079387" cy="5346332"/>
          </a:xfrm>
        </p:spPr>
        <p:txBody>
          <a:bodyPr/>
          <a:lstStyle/>
          <a:p>
            <a:r>
              <a:rPr lang="en-US"/>
              <a:t>Click icon to add picture</a:t>
            </a:r>
            <a:endParaRPr lang="en-US" dirty="0"/>
          </a:p>
        </p:txBody>
      </p:sp>
      <p:pic>
        <p:nvPicPr>
          <p:cNvPr id="10" name="Picture 9">
            <a:extLst>
              <a:ext uri="{FF2B5EF4-FFF2-40B4-BE49-F238E27FC236}">
                <a16:creationId xmlns:a16="http://schemas.microsoft.com/office/drawing/2014/main" id="{4962880B-DFD3-D64C-92C3-67B32FFB0A20}"/>
              </a:ext>
            </a:extLst>
          </p:cNvPr>
          <p:cNvPicPr>
            <a:picLocks noChangeAspect="1"/>
          </p:cNvPicPr>
          <p:nvPr userDrawn="1"/>
        </p:nvPicPr>
        <p:blipFill>
          <a:blip r:embed="rId2"/>
          <a:stretch>
            <a:fillRect/>
          </a:stretch>
        </p:blipFill>
        <p:spPr>
          <a:xfrm>
            <a:off x="507312" y="5876636"/>
            <a:ext cx="2443706" cy="661837"/>
          </a:xfrm>
          <a:prstGeom prst="rect">
            <a:avLst/>
          </a:prstGeom>
        </p:spPr>
      </p:pic>
    </p:spTree>
    <p:extLst>
      <p:ext uri="{BB962C8B-B14F-4D97-AF65-F5344CB8AC3E}">
        <p14:creationId xmlns:p14="http://schemas.microsoft.com/office/powerpoint/2010/main" val="42278864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Number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C0E220-A2A2-C446-8DB8-C27C9A784183}"/>
              </a:ext>
            </a:extLst>
          </p:cNvPr>
          <p:cNvSpPr/>
          <p:nvPr userDrawn="1"/>
        </p:nvSpPr>
        <p:spPr>
          <a:xfrm>
            <a:off x="0" y="0"/>
            <a:ext cx="6099464" cy="6858000"/>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4F678153-9B2A-B248-A3B6-2B275BA35EBB}"/>
              </a:ext>
            </a:extLst>
          </p:cNvPr>
          <p:cNvSpPr>
            <a:spLocks noGrp="1"/>
          </p:cNvSpPr>
          <p:nvPr>
            <p:ph type="body" sz="quarter" idx="15" hasCustomPrompt="1"/>
          </p:nvPr>
        </p:nvSpPr>
        <p:spPr>
          <a:xfrm>
            <a:off x="455357" y="1565125"/>
            <a:ext cx="5415507" cy="4527845"/>
          </a:xfrm>
        </p:spPr>
        <p:txBody>
          <a:bodyPr anchor="ctr">
            <a:noAutofit/>
          </a:bodyPr>
          <a:lstStyle>
            <a:lvl1pPr marL="0" indent="0">
              <a:buNone/>
              <a:defRPr sz="35000" b="1" spc="-60" baseline="0"/>
            </a:lvl1pPr>
          </a:lstStyle>
          <a:p>
            <a:pPr lvl="0"/>
            <a:r>
              <a:rPr lang="en-US" dirty="0"/>
              <a:t>01</a:t>
            </a:r>
          </a:p>
        </p:txBody>
      </p:sp>
      <p:sp>
        <p:nvSpPr>
          <p:cNvPr id="6" name="Text Placeholder 6">
            <a:extLst>
              <a:ext uri="{FF2B5EF4-FFF2-40B4-BE49-F238E27FC236}">
                <a16:creationId xmlns:a16="http://schemas.microsoft.com/office/drawing/2014/main" id="{9C9E93D6-3D12-4A44-96CF-54D10D6B14EC}"/>
              </a:ext>
            </a:extLst>
          </p:cNvPr>
          <p:cNvSpPr>
            <a:spLocks noGrp="1"/>
          </p:cNvSpPr>
          <p:nvPr>
            <p:ph type="body" sz="quarter" idx="11" hasCustomPrompt="1"/>
          </p:nvPr>
        </p:nvSpPr>
        <p:spPr>
          <a:xfrm>
            <a:off x="7095960" y="1579417"/>
            <a:ext cx="4178176" cy="3875810"/>
          </a:xfrm>
        </p:spPr>
        <p:txBody>
          <a:bodyPr lIns="0" tIns="0" rIns="0" bIns="0">
            <a:noAutofit/>
          </a:bodyPr>
          <a:lstStyle>
            <a:lvl1pPr marL="0" marR="0" indent="0" algn="l" defTabSz="914400" rtl="0" eaLnBrk="1" fontAlgn="auto" latinLnBrk="0" hangingPunct="1">
              <a:lnSpc>
                <a:spcPct val="90000"/>
              </a:lnSpc>
              <a:spcBef>
                <a:spcPts val="0"/>
              </a:spcBef>
              <a:spcAft>
                <a:spcPts val="0"/>
              </a:spcAft>
              <a:buClr>
                <a:schemeClr val="dk2"/>
              </a:buClr>
              <a:buSzPts val="1800"/>
              <a:buFont typeface="Arial"/>
              <a:buNone/>
              <a:tabLst/>
              <a:defRPr sz="3200" b="0" i="0">
                <a:solidFill>
                  <a:schemeClr val="tx1"/>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
                <a:schemeClr val="dk2"/>
              </a:buClr>
              <a:buSzPts val="1800"/>
              <a:buFont typeface="Arial"/>
              <a:buNone/>
              <a:tabLst/>
              <a:defRPr/>
            </a:pPr>
            <a:r>
              <a:rPr lang="en-US" dirty="0"/>
              <a:t>Your Text Goes Here</a:t>
            </a:r>
          </a:p>
          <a:p>
            <a:pPr lvl="0"/>
            <a:r>
              <a:rPr lang="en-US" dirty="0"/>
              <a:t>Your Text Goes Here</a:t>
            </a:r>
          </a:p>
        </p:txBody>
      </p:sp>
      <p:sp>
        <p:nvSpPr>
          <p:cNvPr id="2" name="Date Placeholder 1">
            <a:extLst>
              <a:ext uri="{FF2B5EF4-FFF2-40B4-BE49-F238E27FC236}">
                <a16:creationId xmlns:a16="http://schemas.microsoft.com/office/drawing/2014/main" id="{DAAC56D3-060C-5343-83E6-11ED11198D34}"/>
              </a:ext>
            </a:extLst>
          </p:cNvPr>
          <p:cNvSpPr>
            <a:spLocks noGrp="1"/>
          </p:cNvSpPr>
          <p:nvPr>
            <p:ph type="dt" sz="half" idx="12"/>
          </p:nvPr>
        </p:nvSpPr>
        <p:spPr/>
        <p:txBody>
          <a:bodyPr/>
          <a:lstStyle/>
          <a:p>
            <a:fld id="{1535BD11-B08F-2E4E-8A2A-C0A6527C5A21}" type="datetime1">
              <a:rPr lang="en-CA" smtClean="0"/>
              <a:t>2023-11-04</a:t>
            </a:fld>
            <a:endParaRPr lang="en-US" dirty="0"/>
          </a:p>
        </p:txBody>
      </p:sp>
      <p:sp>
        <p:nvSpPr>
          <p:cNvPr id="3" name="Footer Placeholder 2">
            <a:extLst>
              <a:ext uri="{FF2B5EF4-FFF2-40B4-BE49-F238E27FC236}">
                <a16:creationId xmlns:a16="http://schemas.microsoft.com/office/drawing/2014/main" id="{E8232243-6432-BC48-AF51-684F2F206B6F}"/>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1FFE2CB9-A1DC-1E40-AC49-72A7A82E07CE}"/>
              </a:ext>
            </a:extLst>
          </p:cNvPr>
          <p:cNvSpPr>
            <a:spLocks noGrp="1"/>
          </p:cNvSpPr>
          <p:nvPr>
            <p:ph type="sldNum" sz="quarter" idx="14"/>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236370614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15" name="Google Shape;18;p4">
            <a:extLst>
              <a:ext uri="{FF2B5EF4-FFF2-40B4-BE49-F238E27FC236}">
                <a16:creationId xmlns:a16="http://schemas.microsoft.com/office/drawing/2014/main" id="{3DAC7B97-E2D8-A240-8F95-4D7259F8C770}"/>
              </a:ext>
            </a:extLst>
          </p:cNvPr>
          <p:cNvSpPr txBox="1">
            <a:spLocks noGrp="1"/>
          </p:cNvSpPr>
          <p:nvPr>
            <p:ph type="body" idx="1" hasCustomPrompt="1"/>
          </p:nvPr>
        </p:nvSpPr>
        <p:spPr>
          <a:xfrm>
            <a:off x="935337" y="2340855"/>
            <a:ext cx="10866071" cy="3384535"/>
          </a:xfrm>
          <a:prstGeom prst="rect">
            <a:avLst/>
          </a:prstGeom>
        </p:spPr>
        <p:txBody>
          <a:bodyPr spcFirstLastPara="1" wrap="square" lIns="0" tIns="0" rIns="0" bIns="0" numCol="2" anchor="t" anchorCtr="0">
            <a:normAutofit/>
          </a:bodyPr>
          <a:lstStyle>
            <a:lvl1pPr marL="0" lvl="0" indent="0" rtl="0">
              <a:lnSpc>
                <a:spcPct val="150000"/>
              </a:lnSpc>
              <a:spcBef>
                <a:spcPts val="0"/>
              </a:spcBef>
              <a:spcAft>
                <a:spcPts val="0"/>
              </a:spcAft>
              <a:buClr>
                <a:srgbClr val="000000"/>
              </a:buClr>
              <a:buSzPts val="1800"/>
              <a:buFont typeface="Arial" panose="020B0604020202020204" pitchFamily="34" charset="0"/>
              <a:buNone/>
              <a:defRPr sz="2400" b="0" i="0">
                <a:solidFill>
                  <a:schemeClr val="tx1"/>
                </a:solidFill>
                <a:latin typeface="Roboto Light" panose="02000000000000000000" pitchFamily="2" charset="0"/>
                <a:ea typeface="Roboto Light" panose="02000000000000000000" pitchFamily="2"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CA" dirty="0"/>
              <a:t>Your Text Here </a:t>
            </a:r>
          </a:p>
          <a:p>
            <a:endParaRPr lang="en-CA" dirty="0"/>
          </a:p>
          <a:p>
            <a:endParaRPr lang="en-CA" dirty="0"/>
          </a:p>
          <a:p>
            <a:endParaRPr lang="en-CA" dirty="0"/>
          </a:p>
          <a:p>
            <a:endParaRPr lang="en-CA" dirty="0"/>
          </a:p>
          <a:p>
            <a:r>
              <a:rPr lang="en-CA" dirty="0"/>
              <a:t>Your Text Here</a:t>
            </a:r>
          </a:p>
        </p:txBody>
      </p:sp>
      <p:sp>
        <p:nvSpPr>
          <p:cNvPr id="16" name="Text Placeholder 6">
            <a:extLst>
              <a:ext uri="{FF2B5EF4-FFF2-40B4-BE49-F238E27FC236}">
                <a16:creationId xmlns:a16="http://schemas.microsoft.com/office/drawing/2014/main" id="{D81B8BA2-1F4B-E349-8B72-C54B055380A0}"/>
              </a:ext>
            </a:extLst>
          </p:cNvPr>
          <p:cNvSpPr>
            <a:spLocks noGrp="1"/>
          </p:cNvSpPr>
          <p:nvPr>
            <p:ph type="body" sz="quarter" idx="11" hasCustomPrompt="1"/>
          </p:nvPr>
        </p:nvSpPr>
        <p:spPr>
          <a:xfrm>
            <a:off x="935338" y="1074258"/>
            <a:ext cx="10866070" cy="702587"/>
          </a:xfrm>
        </p:spPr>
        <p:txBody>
          <a:bodyPr lIns="0" tIns="0" rIns="0" bIns="0">
            <a:noAutofit/>
          </a:bodyPr>
          <a:lstStyle>
            <a:lvl1pPr marL="0" indent="0">
              <a:lnSpc>
                <a:spcPct val="80000"/>
              </a:lnSpc>
              <a:spcBef>
                <a:spcPts val="400"/>
              </a:spcBef>
              <a:buNone/>
              <a:defRPr sz="5400" b="1" i="0">
                <a:solidFill>
                  <a:schemeClr val="tx2"/>
                </a:solidFill>
                <a:latin typeface="Roboto" panose="02000000000000000000" pitchFamily="2" charset="0"/>
                <a:ea typeface="Roboto" panose="02000000000000000000" pitchFamily="2" charset="0"/>
              </a:defRPr>
            </a:lvl1pPr>
          </a:lstStyle>
          <a:p>
            <a:pPr lvl="0"/>
            <a:r>
              <a:rPr lang="en-US" dirty="0"/>
              <a:t>Your Title Goes Here</a:t>
            </a:r>
          </a:p>
        </p:txBody>
      </p:sp>
      <p:sp>
        <p:nvSpPr>
          <p:cNvPr id="3" name="Date Placeholder 2">
            <a:extLst>
              <a:ext uri="{FF2B5EF4-FFF2-40B4-BE49-F238E27FC236}">
                <a16:creationId xmlns:a16="http://schemas.microsoft.com/office/drawing/2014/main" id="{9A16CEDB-D656-694C-BA91-65ADFC3D2884}"/>
              </a:ext>
            </a:extLst>
          </p:cNvPr>
          <p:cNvSpPr>
            <a:spLocks noGrp="1"/>
          </p:cNvSpPr>
          <p:nvPr>
            <p:ph type="dt" sz="half" idx="12"/>
          </p:nvPr>
        </p:nvSpPr>
        <p:spPr/>
        <p:txBody>
          <a:bodyPr/>
          <a:lstStyle/>
          <a:p>
            <a:fld id="{1535BD11-B08F-2E4E-8A2A-C0A6527C5A21}" type="datetime1">
              <a:rPr lang="en-CA" smtClean="0"/>
              <a:t>2023-11-04</a:t>
            </a:fld>
            <a:endParaRPr lang="en-US" dirty="0"/>
          </a:p>
        </p:txBody>
      </p:sp>
      <p:sp>
        <p:nvSpPr>
          <p:cNvPr id="4" name="Footer Placeholder 3">
            <a:extLst>
              <a:ext uri="{FF2B5EF4-FFF2-40B4-BE49-F238E27FC236}">
                <a16:creationId xmlns:a16="http://schemas.microsoft.com/office/drawing/2014/main" id="{148F6AD3-74BC-6A46-8208-E4646CF992BB}"/>
              </a:ext>
            </a:extLst>
          </p:cNvPr>
          <p:cNvSpPr>
            <a:spLocks noGrp="1"/>
          </p:cNvSpPr>
          <p:nvPr>
            <p:ph type="ftr"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358DF7E4-AB1D-AB4F-9EB2-C891920D0267}"/>
              </a:ext>
            </a:extLst>
          </p:cNvPr>
          <p:cNvSpPr>
            <a:spLocks noGrp="1"/>
          </p:cNvSpPr>
          <p:nvPr>
            <p:ph type="sldNum" sz="quarter" idx="14"/>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22211995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53EC0B4-9DD0-3E42-8433-7FF2BCEBE109}"/>
              </a:ext>
            </a:extLst>
          </p:cNvPr>
          <p:cNvSpPr>
            <a:spLocks noGrp="1"/>
          </p:cNvSpPr>
          <p:nvPr>
            <p:ph type="chart" sz="quarter" idx="10" hasCustomPrompt="1"/>
          </p:nvPr>
        </p:nvSpPr>
        <p:spPr>
          <a:xfrm>
            <a:off x="390591" y="1343279"/>
            <a:ext cx="11383897" cy="4183582"/>
          </a:xfrm>
        </p:spPr>
        <p:txBody>
          <a:bodyPr/>
          <a:lstStyle/>
          <a:p>
            <a:r>
              <a:rPr lang="en-US" dirty="0"/>
              <a:t>Click icon to insert chart</a:t>
            </a:r>
          </a:p>
        </p:txBody>
      </p:sp>
      <p:sp>
        <p:nvSpPr>
          <p:cNvPr id="8" name="Text Placeholder 7">
            <a:extLst>
              <a:ext uri="{FF2B5EF4-FFF2-40B4-BE49-F238E27FC236}">
                <a16:creationId xmlns:a16="http://schemas.microsoft.com/office/drawing/2014/main" id="{999F9ECB-E455-B648-BC28-63F9169F62E3}"/>
              </a:ext>
            </a:extLst>
          </p:cNvPr>
          <p:cNvSpPr>
            <a:spLocks noGrp="1"/>
          </p:cNvSpPr>
          <p:nvPr>
            <p:ph type="body" sz="quarter" idx="11" hasCustomPrompt="1"/>
          </p:nvPr>
        </p:nvSpPr>
        <p:spPr>
          <a:xfrm>
            <a:off x="390591" y="498930"/>
            <a:ext cx="11383897" cy="687387"/>
          </a:xfrm>
        </p:spPr>
        <p:txBody>
          <a:bodyPr lIns="0" tIns="0" rIns="0" bIns="0"/>
          <a:lstStyle>
            <a:lvl1pPr marL="0" indent="0">
              <a:buNone/>
              <a:defRPr b="1">
                <a:solidFill>
                  <a:schemeClr val="tx2"/>
                </a:solidFill>
              </a:defRPr>
            </a:lvl1pPr>
          </a:lstStyle>
          <a:p>
            <a:pPr lvl="0"/>
            <a:r>
              <a:rPr lang="en-US" dirty="0"/>
              <a:t>Add chart title here</a:t>
            </a:r>
          </a:p>
        </p:txBody>
      </p:sp>
      <p:sp>
        <p:nvSpPr>
          <p:cNvPr id="9" name="Date Placeholder 8">
            <a:extLst>
              <a:ext uri="{FF2B5EF4-FFF2-40B4-BE49-F238E27FC236}">
                <a16:creationId xmlns:a16="http://schemas.microsoft.com/office/drawing/2014/main" id="{F198B815-91E0-F54F-8DBF-E1E115486F83}"/>
              </a:ext>
            </a:extLst>
          </p:cNvPr>
          <p:cNvSpPr>
            <a:spLocks noGrp="1"/>
          </p:cNvSpPr>
          <p:nvPr>
            <p:ph type="dt" sz="half" idx="12"/>
          </p:nvPr>
        </p:nvSpPr>
        <p:spPr/>
        <p:txBody>
          <a:bodyPr/>
          <a:lstStyle/>
          <a:p>
            <a:fld id="{1535BD11-B08F-2E4E-8A2A-C0A6527C5A21}" type="datetime1">
              <a:rPr lang="en-CA" smtClean="0"/>
              <a:t>2023-11-04</a:t>
            </a:fld>
            <a:endParaRPr lang="en-US" dirty="0"/>
          </a:p>
        </p:txBody>
      </p:sp>
      <p:sp>
        <p:nvSpPr>
          <p:cNvPr id="10" name="Footer Placeholder 9">
            <a:extLst>
              <a:ext uri="{FF2B5EF4-FFF2-40B4-BE49-F238E27FC236}">
                <a16:creationId xmlns:a16="http://schemas.microsoft.com/office/drawing/2014/main" id="{6D77A3A9-C12D-DA40-8219-2377C4987404}"/>
              </a:ext>
            </a:extLst>
          </p:cNvPr>
          <p:cNvSpPr>
            <a:spLocks noGrp="1"/>
          </p:cNvSpPr>
          <p:nvPr>
            <p:ph type="ftr"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DB0096DC-00BB-7144-8688-CF3D555BA455}"/>
              </a:ext>
            </a:extLst>
          </p:cNvPr>
          <p:cNvSpPr>
            <a:spLocks noGrp="1"/>
          </p:cNvSpPr>
          <p:nvPr>
            <p:ph type="sldNum" sz="quarter" idx="14"/>
          </p:nvPr>
        </p:nvSpPr>
        <p:spPr/>
        <p:txBody>
          <a:bodyPr/>
          <a:lstStyle/>
          <a:p>
            <a:fld id="{61130C78-B4AB-6843-B818-B4CC8CBE3619}" type="slidenum">
              <a:rPr lang="en-US" smtClean="0"/>
              <a:pPr/>
              <a:t>‹#›</a:t>
            </a:fld>
            <a:endParaRPr lang="en-US" dirty="0"/>
          </a:p>
        </p:txBody>
      </p:sp>
      <p:sp>
        <p:nvSpPr>
          <p:cNvPr id="13" name="Text Placeholder 12">
            <a:extLst>
              <a:ext uri="{FF2B5EF4-FFF2-40B4-BE49-F238E27FC236}">
                <a16:creationId xmlns:a16="http://schemas.microsoft.com/office/drawing/2014/main" id="{93D5752F-93E8-5640-B649-2F69D4E4B4FB}"/>
              </a:ext>
            </a:extLst>
          </p:cNvPr>
          <p:cNvSpPr>
            <a:spLocks noGrp="1"/>
          </p:cNvSpPr>
          <p:nvPr>
            <p:ph type="body" sz="quarter" idx="15" hasCustomPrompt="1"/>
          </p:nvPr>
        </p:nvSpPr>
        <p:spPr>
          <a:xfrm>
            <a:off x="390525" y="5688013"/>
            <a:ext cx="11410950" cy="373062"/>
          </a:xfrm>
        </p:spPr>
        <p:txBody>
          <a:bodyPr lIns="0" tIns="0" rIns="0" bIns="0">
            <a:noAutofit/>
          </a:bodyPr>
          <a:lstStyle>
            <a:lvl1pPr marL="0" indent="0">
              <a:buNone/>
              <a:defRPr sz="1200" b="0" i="0">
                <a:solidFill>
                  <a:schemeClr val="tx1"/>
                </a:solidFill>
                <a:latin typeface="Roboto Light" panose="02000000000000000000" pitchFamily="2" charset="0"/>
                <a:ea typeface="Roboto Light" panose="02000000000000000000" pitchFamily="2"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chart source text</a:t>
            </a:r>
          </a:p>
        </p:txBody>
      </p:sp>
    </p:spTree>
    <p:extLst>
      <p:ext uri="{BB962C8B-B14F-4D97-AF65-F5344CB8AC3E}">
        <p14:creationId xmlns:p14="http://schemas.microsoft.com/office/powerpoint/2010/main" val="15077843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1" name="Chart Placeholder 2">
            <a:extLst>
              <a:ext uri="{FF2B5EF4-FFF2-40B4-BE49-F238E27FC236}">
                <a16:creationId xmlns:a16="http://schemas.microsoft.com/office/drawing/2014/main" id="{DBDA81E4-D819-194B-A845-51E77961E251}"/>
              </a:ext>
            </a:extLst>
          </p:cNvPr>
          <p:cNvSpPr>
            <a:spLocks noGrp="1"/>
          </p:cNvSpPr>
          <p:nvPr>
            <p:ph type="chart" sz="quarter" idx="10" hasCustomPrompt="1"/>
          </p:nvPr>
        </p:nvSpPr>
        <p:spPr>
          <a:xfrm>
            <a:off x="390591" y="1343279"/>
            <a:ext cx="11383897" cy="4183582"/>
          </a:xfrm>
        </p:spPr>
        <p:txBody>
          <a:bodyPr/>
          <a:lstStyle>
            <a:lvl1pPr>
              <a:defRPr>
                <a:solidFill>
                  <a:schemeClr val="bg2"/>
                </a:solidFill>
              </a:defRPr>
            </a:lvl1pPr>
          </a:lstStyle>
          <a:p>
            <a:r>
              <a:rPr lang="en-US" dirty="0"/>
              <a:t>Click icon to insert chart</a:t>
            </a:r>
          </a:p>
        </p:txBody>
      </p:sp>
      <p:sp>
        <p:nvSpPr>
          <p:cNvPr id="12" name="Text Placeholder 7">
            <a:extLst>
              <a:ext uri="{FF2B5EF4-FFF2-40B4-BE49-F238E27FC236}">
                <a16:creationId xmlns:a16="http://schemas.microsoft.com/office/drawing/2014/main" id="{F6B907DA-D648-3848-B281-CF9A84B4C7AB}"/>
              </a:ext>
            </a:extLst>
          </p:cNvPr>
          <p:cNvSpPr>
            <a:spLocks noGrp="1"/>
          </p:cNvSpPr>
          <p:nvPr>
            <p:ph type="body" sz="quarter" idx="11" hasCustomPrompt="1"/>
          </p:nvPr>
        </p:nvSpPr>
        <p:spPr>
          <a:xfrm>
            <a:off x="390591" y="498930"/>
            <a:ext cx="11383897" cy="687387"/>
          </a:xfrm>
        </p:spPr>
        <p:txBody>
          <a:bodyPr lIns="0" tIns="0" rIns="0" bIns="0"/>
          <a:lstStyle>
            <a:lvl1pPr marL="0" indent="0">
              <a:buNone/>
              <a:defRPr b="1">
                <a:solidFill>
                  <a:schemeClr val="bg2"/>
                </a:solidFill>
              </a:defRPr>
            </a:lvl1pPr>
          </a:lstStyle>
          <a:p>
            <a:pPr lvl="0"/>
            <a:r>
              <a:rPr lang="en-US" dirty="0"/>
              <a:t>Add chart title here</a:t>
            </a:r>
          </a:p>
        </p:txBody>
      </p:sp>
      <p:sp>
        <p:nvSpPr>
          <p:cNvPr id="13" name="Text Placeholder 12">
            <a:extLst>
              <a:ext uri="{FF2B5EF4-FFF2-40B4-BE49-F238E27FC236}">
                <a16:creationId xmlns:a16="http://schemas.microsoft.com/office/drawing/2014/main" id="{C2333AAA-2953-3E42-89E5-E6D6786DA5B7}"/>
              </a:ext>
            </a:extLst>
          </p:cNvPr>
          <p:cNvSpPr>
            <a:spLocks noGrp="1"/>
          </p:cNvSpPr>
          <p:nvPr>
            <p:ph type="body" sz="quarter" idx="15" hasCustomPrompt="1"/>
          </p:nvPr>
        </p:nvSpPr>
        <p:spPr>
          <a:xfrm>
            <a:off x="390525" y="5688013"/>
            <a:ext cx="11410950" cy="373062"/>
          </a:xfrm>
        </p:spPr>
        <p:txBody>
          <a:bodyPr lIns="0" tIns="0" rIns="0" bIns="0">
            <a:noAutofit/>
          </a:bodyPr>
          <a:lstStyle>
            <a:lvl1pPr marL="0" indent="0">
              <a:buNone/>
              <a:defRPr sz="120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chart source text</a:t>
            </a:r>
          </a:p>
        </p:txBody>
      </p:sp>
      <p:sp>
        <p:nvSpPr>
          <p:cNvPr id="2" name="Date Placeholder 1">
            <a:extLst>
              <a:ext uri="{FF2B5EF4-FFF2-40B4-BE49-F238E27FC236}">
                <a16:creationId xmlns:a16="http://schemas.microsoft.com/office/drawing/2014/main" id="{2E96E9AE-1B93-944F-94E9-92B7D2B39F31}"/>
              </a:ext>
            </a:extLst>
          </p:cNvPr>
          <p:cNvSpPr>
            <a:spLocks noGrp="1"/>
          </p:cNvSpPr>
          <p:nvPr>
            <p:ph type="dt" sz="half" idx="16"/>
          </p:nvPr>
        </p:nvSpPr>
        <p:spPr/>
        <p:txBody>
          <a:bodyPr/>
          <a:lstStyle/>
          <a:p>
            <a:fld id="{1535BD11-B08F-2E4E-8A2A-C0A6527C5A21}" type="datetime1">
              <a:rPr lang="en-CA" smtClean="0"/>
              <a:t>2023-11-04</a:t>
            </a:fld>
            <a:endParaRPr lang="en-US" dirty="0"/>
          </a:p>
        </p:txBody>
      </p:sp>
      <p:sp>
        <p:nvSpPr>
          <p:cNvPr id="3" name="Footer Placeholder 2">
            <a:extLst>
              <a:ext uri="{FF2B5EF4-FFF2-40B4-BE49-F238E27FC236}">
                <a16:creationId xmlns:a16="http://schemas.microsoft.com/office/drawing/2014/main" id="{626A558C-3CFE-9F45-8C8F-90D0362E71BA}"/>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688BAD6E-366B-1E4E-B7F4-DD7B00DDA4C8}"/>
              </a:ext>
            </a:extLst>
          </p:cNvPr>
          <p:cNvSpPr>
            <a:spLocks noGrp="1"/>
          </p:cNvSpPr>
          <p:nvPr>
            <p:ph type="sldNum" sz="quarter" idx="18"/>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4580198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3962DB7E-0883-7945-8AA8-880B377F4D6B}"/>
              </a:ext>
            </a:extLst>
          </p:cNvPr>
          <p:cNvSpPr>
            <a:spLocks noGrp="1"/>
          </p:cNvSpPr>
          <p:nvPr>
            <p:ph type="pic" sz="quarter" idx="10"/>
          </p:nvPr>
        </p:nvSpPr>
        <p:spPr>
          <a:xfrm>
            <a:off x="1451120" y="1608138"/>
            <a:ext cx="3557298" cy="3327638"/>
          </a:xfrm>
        </p:spPr>
        <p:txBody>
          <a:bodyPr>
            <a:normAutofit/>
          </a:bodyPr>
          <a:lstStyle>
            <a:lvl1pPr>
              <a:defRPr sz="2000"/>
            </a:lvl1pPr>
          </a:lstStyle>
          <a:p>
            <a:r>
              <a:rPr lang="en-US"/>
              <a:t>Click icon to add picture</a:t>
            </a:r>
            <a:endParaRPr lang="en-US" dirty="0"/>
          </a:p>
        </p:txBody>
      </p:sp>
      <p:sp>
        <p:nvSpPr>
          <p:cNvPr id="10" name="Text Placeholder 4">
            <a:extLst>
              <a:ext uri="{FF2B5EF4-FFF2-40B4-BE49-F238E27FC236}">
                <a16:creationId xmlns:a16="http://schemas.microsoft.com/office/drawing/2014/main" id="{730FD155-F064-E242-90C2-6F80336985E3}"/>
              </a:ext>
            </a:extLst>
          </p:cNvPr>
          <p:cNvSpPr>
            <a:spLocks noGrp="1"/>
          </p:cNvSpPr>
          <p:nvPr>
            <p:ph type="body" sz="quarter" idx="12" hasCustomPrompt="1"/>
          </p:nvPr>
        </p:nvSpPr>
        <p:spPr>
          <a:xfrm>
            <a:off x="5857875" y="1608138"/>
            <a:ext cx="5322888" cy="4168775"/>
          </a:xfrm>
        </p:spPr>
        <p:txBody>
          <a:bodyPr lIns="0" tIns="0" rIns="0" bIns="0">
            <a:normAutofit/>
          </a:bodyPr>
          <a:lstStyle>
            <a:lvl1pPr marL="0" indent="0">
              <a:lnSpc>
                <a:spcPct val="114000"/>
              </a:lnSpc>
              <a:spcBef>
                <a:spcPts val="0"/>
              </a:spcBef>
              <a:buNone/>
              <a:defRPr sz="2800" b="1" i="0">
                <a:solidFill>
                  <a:schemeClr val="tx2"/>
                </a:solidFill>
                <a:latin typeface="Roboto" panose="02000000000000000000" pitchFamily="2" charset="0"/>
                <a:ea typeface="Roboto" panose="02000000000000000000" pitchFamily="2" charset="0"/>
              </a:defRPr>
            </a:lvl1pPr>
          </a:lstStyle>
          <a:p>
            <a:pPr lvl="0"/>
            <a:r>
              <a:rPr lang="en-US" dirty="0"/>
              <a:t>Click to add text</a:t>
            </a:r>
          </a:p>
        </p:txBody>
      </p:sp>
      <p:sp>
        <p:nvSpPr>
          <p:cNvPr id="6" name="Date Placeholder 5">
            <a:extLst>
              <a:ext uri="{FF2B5EF4-FFF2-40B4-BE49-F238E27FC236}">
                <a16:creationId xmlns:a16="http://schemas.microsoft.com/office/drawing/2014/main" id="{6ED51F88-AA70-F347-9489-C2435C814DEE}"/>
              </a:ext>
            </a:extLst>
          </p:cNvPr>
          <p:cNvSpPr>
            <a:spLocks noGrp="1"/>
          </p:cNvSpPr>
          <p:nvPr>
            <p:ph type="dt" sz="half" idx="13"/>
          </p:nvPr>
        </p:nvSpPr>
        <p:spPr/>
        <p:txBody>
          <a:bodyPr/>
          <a:lstStyle/>
          <a:p>
            <a:fld id="{1535BD11-B08F-2E4E-8A2A-C0A6527C5A21}" type="datetime1">
              <a:rPr lang="en-CA" smtClean="0"/>
              <a:t>2023-11-04</a:t>
            </a:fld>
            <a:endParaRPr lang="en-US" dirty="0"/>
          </a:p>
        </p:txBody>
      </p:sp>
      <p:sp>
        <p:nvSpPr>
          <p:cNvPr id="7" name="Footer Placeholder 6">
            <a:extLst>
              <a:ext uri="{FF2B5EF4-FFF2-40B4-BE49-F238E27FC236}">
                <a16:creationId xmlns:a16="http://schemas.microsoft.com/office/drawing/2014/main" id="{B3F34C8B-A24B-834E-97B0-23FD1B54B1B6}"/>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id="{98AD62E2-152C-CC4F-89F0-606EC63B9301}"/>
              </a:ext>
            </a:extLst>
          </p:cNvPr>
          <p:cNvSpPr>
            <a:spLocks noGrp="1"/>
          </p:cNvSpPr>
          <p:nvPr>
            <p:ph type="sldNum" sz="quarter" idx="15"/>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5377784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mis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6A1FA5-02DD-3D41-8634-67C3FF49380A}"/>
              </a:ext>
            </a:extLst>
          </p:cNvPr>
          <p:cNvPicPr>
            <a:picLocks noChangeAspect="1"/>
          </p:cNvPicPr>
          <p:nvPr userDrawn="1"/>
        </p:nvPicPr>
        <p:blipFill>
          <a:blip r:embed="rId2"/>
          <a:stretch>
            <a:fillRect/>
          </a:stretch>
        </p:blipFill>
        <p:spPr>
          <a:xfrm>
            <a:off x="9234013" y="5876636"/>
            <a:ext cx="2443706" cy="661837"/>
          </a:xfrm>
          <a:prstGeom prst="rect">
            <a:avLst/>
          </a:prstGeom>
        </p:spPr>
      </p:pic>
      <p:sp>
        <p:nvSpPr>
          <p:cNvPr id="6" name="Title 5">
            <a:extLst>
              <a:ext uri="{FF2B5EF4-FFF2-40B4-BE49-F238E27FC236}">
                <a16:creationId xmlns:a16="http://schemas.microsoft.com/office/drawing/2014/main" id="{C0132E0B-F5FA-A649-92CF-89A8BABC5BB9}"/>
              </a:ext>
            </a:extLst>
          </p:cNvPr>
          <p:cNvSpPr>
            <a:spLocks noGrp="1"/>
          </p:cNvSpPr>
          <p:nvPr>
            <p:ph type="title" hasCustomPrompt="1"/>
          </p:nvPr>
        </p:nvSpPr>
        <p:spPr>
          <a:xfrm>
            <a:off x="318654" y="2599170"/>
            <a:ext cx="11516592" cy="1325563"/>
          </a:xfrm>
        </p:spPr>
        <p:txBody>
          <a:bodyPr>
            <a:noAutofit/>
          </a:bodyPr>
          <a:lstStyle>
            <a:lvl1pPr>
              <a:defRPr sz="8900" b="1" i="0" spc="-140" baseline="0">
                <a:solidFill>
                  <a:srgbClr val="F2CD00"/>
                </a:solidFill>
                <a:latin typeface="Roboto" panose="02000000000000000000" pitchFamily="2" charset="0"/>
                <a:ea typeface="Roboto" panose="02000000000000000000" pitchFamily="2" charset="0"/>
              </a:defRPr>
            </a:lvl1pPr>
          </a:lstStyle>
          <a:p>
            <a:r>
              <a:rPr lang="en-US" dirty="0"/>
              <a:t>Leading with Purpose.</a:t>
            </a:r>
          </a:p>
        </p:txBody>
      </p:sp>
    </p:spTree>
    <p:extLst>
      <p:ext uri="{BB962C8B-B14F-4D97-AF65-F5344CB8AC3E}">
        <p14:creationId xmlns:p14="http://schemas.microsoft.com/office/powerpoint/2010/main" val="19036854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mis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6A1FA5-02DD-3D41-8634-67C3FF49380A}"/>
              </a:ext>
            </a:extLst>
          </p:cNvPr>
          <p:cNvPicPr>
            <a:picLocks noChangeAspect="1"/>
          </p:cNvPicPr>
          <p:nvPr userDrawn="1"/>
        </p:nvPicPr>
        <p:blipFill>
          <a:blip r:embed="rId2"/>
          <a:stretch>
            <a:fillRect/>
          </a:stretch>
        </p:blipFill>
        <p:spPr>
          <a:xfrm>
            <a:off x="9234013" y="5876636"/>
            <a:ext cx="2443706" cy="661837"/>
          </a:xfrm>
          <a:prstGeom prst="rect">
            <a:avLst/>
          </a:prstGeom>
        </p:spPr>
      </p:pic>
      <p:sp>
        <p:nvSpPr>
          <p:cNvPr id="6" name="Title 5">
            <a:extLst>
              <a:ext uri="{FF2B5EF4-FFF2-40B4-BE49-F238E27FC236}">
                <a16:creationId xmlns:a16="http://schemas.microsoft.com/office/drawing/2014/main" id="{C0132E0B-F5FA-A649-92CF-89A8BABC5BB9}"/>
              </a:ext>
            </a:extLst>
          </p:cNvPr>
          <p:cNvSpPr>
            <a:spLocks noGrp="1"/>
          </p:cNvSpPr>
          <p:nvPr>
            <p:ph type="title" hasCustomPrompt="1"/>
          </p:nvPr>
        </p:nvSpPr>
        <p:spPr>
          <a:xfrm>
            <a:off x="318654" y="2630343"/>
            <a:ext cx="9137073" cy="1325563"/>
          </a:xfrm>
        </p:spPr>
        <p:txBody>
          <a:bodyPr>
            <a:noAutofit/>
          </a:bodyPr>
          <a:lstStyle>
            <a:lvl1pPr>
              <a:defRPr sz="7200" b="1" i="0" spc="-140" baseline="0">
                <a:solidFill>
                  <a:srgbClr val="F2CD00"/>
                </a:solidFill>
                <a:latin typeface="Roboto" panose="02000000000000000000" pitchFamily="2" charset="0"/>
                <a:ea typeface="Roboto" panose="02000000000000000000" pitchFamily="2" charset="0"/>
              </a:defRPr>
            </a:lvl1pPr>
          </a:lstStyle>
          <a:p>
            <a:r>
              <a:rPr lang="en-US" dirty="0"/>
              <a:t>Leading with Purpose.</a:t>
            </a:r>
          </a:p>
        </p:txBody>
      </p:sp>
    </p:spTree>
    <p:extLst>
      <p:ext uri="{BB962C8B-B14F-4D97-AF65-F5344CB8AC3E}">
        <p14:creationId xmlns:p14="http://schemas.microsoft.com/office/powerpoint/2010/main" val="14807208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8A413-3734-3C4C-B113-2BB989517A6E}"/>
              </a:ext>
            </a:extLst>
          </p:cNvPr>
          <p:cNvPicPr>
            <a:picLocks noChangeAspect="1"/>
          </p:cNvPicPr>
          <p:nvPr userDrawn="1"/>
        </p:nvPicPr>
        <p:blipFill>
          <a:blip r:embed="rId2"/>
          <a:stretch>
            <a:fillRect/>
          </a:stretch>
        </p:blipFill>
        <p:spPr>
          <a:xfrm>
            <a:off x="9330379" y="5906804"/>
            <a:ext cx="2407631" cy="652067"/>
          </a:xfrm>
          <a:prstGeom prst="rect">
            <a:avLst/>
          </a:prstGeom>
        </p:spPr>
      </p:pic>
    </p:spTree>
    <p:extLst>
      <p:ext uri="{BB962C8B-B14F-4D97-AF65-F5344CB8AC3E}">
        <p14:creationId xmlns:p14="http://schemas.microsoft.com/office/powerpoint/2010/main" val="2747106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D906D3-8B7E-1149-8B20-A66E908F15B5}"/>
              </a:ext>
            </a:extLst>
          </p:cNvPr>
          <p:cNvSpPr>
            <a:spLocks noGrp="1"/>
          </p:cNvSpPr>
          <p:nvPr>
            <p:ph type="pic" sz="quarter" idx="10"/>
          </p:nvPr>
        </p:nvSpPr>
        <p:spPr>
          <a:xfrm>
            <a:off x="-1" y="0"/>
            <a:ext cx="6089073" cy="6858000"/>
          </a:xfrm>
        </p:spPr>
        <p:txBody>
          <a:bodyPr/>
          <a:lstStyle/>
          <a:p>
            <a:r>
              <a:rPr lang="en-US"/>
              <a:t>Click icon to add picture</a:t>
            </a:r>
            <a:endParaRPr lang="en-US" dirty="0"/>
          </a:p>
        </p:txBody>
      </p:sp>
      <p:sp>
        <p:nvSpPr>
          <p:cNvPr id="12" name="Title 4">
            <a:extLst>
              <a:ext uri="{FF2B5EF4-FFF2-40B4-BE49-F238E27FC236}">
                <a16:creationId xmlns:a16="http://schemas.microsoft.com/office/drawing/2014/main" id="{94D23AA6-1750-3D47-9E0A-6A94907D69C4}"/>
              </a:ext>
            </a:extLst>
          </p:cNvPr>
          <p:cNvSpPr>
            <a:spLocks noGrp="1"/>
          </p:cNvSpPr>
          <p:nvPr>
            <p:ph type="title" hasCustomPrompt="1"/>
          </p:nvPr>
        </p:nvSpPr>
        <p:spPr>
          <a:xfrm>
            <a:off x="6528874" y="2621371"/>
            <a:ext cx="5410279" cy="1615258"/>
          </a:xfrm>
        </p:spPr>
        <p:txBody>
          <a:bodyPr lIns="0" tIns="0" rIns="0" bIns="0" anchor="t">
            <a:noAutofit/>
          </a:bodyPr>
          <a:lstStyle>
            <a:lvl1pPr>
              <a:lnSpc>
                <a:spcPct val="85000"/>
              </a:lnSpc>
              <a:defRPr sz="5400" b="1" i="0" kern="0" cap="all" spc="-60" baseline="0">
                <a:solidFill>
                  <a:srgbClr val="F2CD00"/>
                </a:solidFill>
                <a:latin typeface="Roboto" panose="02000000000000000000" pitchFamily="2" charset="0"/>
                <a:ea typeface="Roboto" panose="02000000000000000000" pitchFamily="2" charset="0"/>
              </a:defRPr>
            </a:lvl1pPr>
          </a:lstStyle>
          <a:p>
            <a:r>
              <a:rPr lang="en-US" dirty="0"/>
              <a:t>PRESENTATION</a:t>
            </a:r>
            <a:br>
              <a:rPr lang="en-US" dirty="0"/>
            </a:br>
            <a:r>
              <a:rPr lang="en-US" dirty="0"/>
              <a:t>TITLE HERE</a:t>
            </a:r>
          </a:p>
        </p:txBody>
      </p:sp>
      <p:pic>
        <p:nvPicPr>
          <p:cNvPr id="13" name="Picture 12">
            <a:extLst>
              <a:ext uri="{FF2B5EF4-FFF2-40B4-BE49-F238E27FC236}">
                <a16:creationId xmlns:a16="http://schemas.microsoft.com/office/drawing/2014/main" id="{5800DFB4-9F59-7747-AA09-5658FC269E8C}"/>
              </a:ext>
            </a:extLst>
          </p:cNvPr>
          <p:cNvPicPr>
            <a:picLocks noChangeAspect="1"/>
          </p:cNvPicPr>
          <p:nvPr userDrawn="1"/>
        </p:nvPicPr>
        <p:blipFill>
          <a:blip r:embed="rId2"/>
          <a:stretch>
            <a:fillRect/>
          </a:stretch>
        </p:blipFill>
        <p:spPr>
          <a:xfrm>
            <a:off x="9234013" y="5876636"/>
            <a:ext cx="2443706" cy="661837"/>
          </a:xfrm>
          <a:prstGeom prst="rect">
            <a:avLst/>
          </a:prstGeom>
        </p:spPr>
      </p:pic>
    </p:spTree>
    <p:extLst>
      <p:ext uri="{BB962C8B-B14F-4D97-AF65-F5344CB8AC3E}">
        <p14:creationId xmlns:p14="http://schemas.microsoft.com/office/powerpoint/2010/main" val="148939718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2DD3DC5E-BB1F-CC49-8A6A-15B7AA059602}"/>
              </a:ext>
            </a:extLst>
          </p:cNvPr>
          <p:cNvSpPr>
            <a:spLocks noGrp="1"/>
          </p:cNvSpPr>
          <p:nvPr>
            <p:ph type="pic" sz="quarter" idx="10"/>
          </p:nvPr>
        </p:nvSpPr>
        <p:spPr>
          <a:xfrm>
            <a:off x="0" y="0"/>
            <a:ext cx="12192000" cy="4374573"/>
          </a:xfrm>
        </p:spPr>
        <p:txBody>
          <a:bodyPr/>
          <a:lstStyle/>
          <a:p>
            <a:r>
              <a:rPr lang="en-US"/>
              <a:t>Click icon to add picture</a:t>
            </a:r>
            <a:endParaRPr lang="en-US" dirty="0"/>
          </a:p>
        </p:txBody>
      </p:sp>
      <p:pic>
        <p:nvPicPr>
          <p:cNvPr id="9" name="Picture 8">
            <a:extLst>
              <a:ext uri="{FF2B5EF4-FFF2-40B4-BE49-F238E27FC236}">
                <a16:creationId xmlns:a16="http://schemas.microsoft.com/office/drawing/2014/main" id="{DD3E6B1A-8D98-FD42-A4CA-51E78A48F315}"/>
              </a:ext>
            </a:extLst>
          </p:cNvPr>
          <p:cNvPicPr>
            <a:picLocks noChangeAspect="1"/>
          </p:cNvPicPr>
          <p:nvPr userDrawn="1"/>
        </p:nvPicPr>
        <p:blipFill>
          <a:blip r:embed="rId2"/>
          <a:stretch>
            <a:fillRect/>
          </a:stretch>
        </p:blipFill>
        <p:spPr>
          <a:xfrm>
            <a:off x="9330379" y="5987724"/>
            <a:ext cx="2407631" cy="652067"/>
          </a:xfrm>
          <a:prstGeom prst="rect">
            <a:avLst/>
          </a:prstGeom>
        </p:spPr>
      </p:pic>
      <p:sp>
        <p:nvSpPr>
          <p:cNvPr id="14" name="Title 4">
            <a:extLst>
              <a:ext uri="{FF2B5EF4-FFF2-40B4-BE49-F238E27FC236}">
                <a16:creationId xmlns:a16="http://schemas.microsoft.com/office/drawing/2014/main" id="{920B4C46-B53F-D041-9D91-C4F5B83BC2ED}"/>
              </a:ext>
            </a:extLst>
          </p:cNvPr>
          <p:cNvSpPr>
            <a:spLocks noGrp="1"/>
          </p:cNvSpPr>
          <p:nvPr>
            <p:ph type="title" hasCustomPrompt="1"/>
          </p:nvPr>
        </p:nvSpPr>
        <p:spPr>
          <a:xfrm>
            <a:off x="315110" y="5024533"/>
            <a:ext cx="5410279" cy="1615258"/>
          </a:xfrm>
        </p:spPr>
        <p:txBody>
          <a:bodyPr lIns="0" tIns="0" rIns="0" bIns="0" anchor="t">
            <a:noAutofit/>
          </a:bodyPr>
          <a:lstStyle>
            <a:lvl1pPr>
              <a:lnSpc>
                <a:spcPct val="85000"/>
              </a:lnSpc>
              <a:defRPr sz="5400" b="1" i="0" kern="0" cap="all" spc="-60" baseline="0">
                <a:solidFill>
                  <a:srgbClr val="275D38"/>
                </a:solidFill>
                <a:latin typeface="Roboto" panose="02000000000000000000" pitchFamily="2" charset="0"/>
                <a:ea typeface="Roboto" panose="02000000000000000000" pitchFamily="2" charset="0"/>
              </a:defRPr>
            </a:lvl1pPr>
          </a:lstStyle>
          <a:p>
            <a:r>
              <a:rPr lang="en-US" dirty="0"/>
              <a:t>PRESENTATION</a:t>
            </a:r>
            <a:br>
              <a:rPr lang="en-US" dirty="0"/>
            </a:br>
            <a:r>
              <a:rPr lang="en-US" dirty="0"/>
              <a:t>TITLE HERE</a:t>
            </a:r>
          </a:p>
        </p:txBody>
      </p:sp>
    </p:spTree>
    <p:extLst>
      <p:ext uri="{BB962C8B-B14F-4D97-AF65-F5344CB8AC3E}">
        <p14:creationId xmlns:p14="http://schemas.microsoft.com/office/powerpoint/2010/main" val="50124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27D8E9-644D-9348-AE09-62079C534D98}"/>
              </a:ext>
            </a:extLst>
          </p:cNvPr>
          <p:cNvSpPr/>
          <p:nvPr userDrawn="1"/>
        </p:nvSpPr>
        <p:spPr>
          <a:xfrm>
            <a:off x="0" y="0"/>
            <a:ext cx="12192000" cy="1485900"/>
          </a:xfrm>
          <a:prstGeom prst="rect">
            <a:avLst/>
          </a:prstGeom>
          <a:solidFill>
            <a:srgbClr val="F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4B75D-85A6-A440-A2A4-6BE8238DC603}"/>
              </a:ext>
            </a:extLst>
          </p:cNvPr>
          <p:cNvSpPr>
            <a:spLocks noGrp="1"/>
          </p:cNvSpPr>
          <p:nvPr>
            <p:ph type="title"/>
          </p:nvPr>
        </p:nvSpPr>
        <p:spPr/>
        <p:txBody>
          <a:body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9EED9667-564A-9D42-B035-C9F46434330D}"/>
              </a:ext>
            </a:extLst>
          </p:cNvPr>
          <p:cNvSpPr>
            <a:spLocks noGrp="1"/>
          </p:cNvSpPr>
          <p:nvPr>
            <p:ph sz="quarter" idx="10"/>
          </p:nvPr>
        </p:nvSpPr>
        <p:spPr>
          <a:xfrm>
            <a:off x="390525" y="1965325"/>
            <a:ext cx="11410818" cy="41941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2CB782E-AFC9-E44D-BC30-747F09DD175B}"/>
              </a:ext>
            </a:extLst>
          </p:cNvPr>
          <p:cNvSpPr>
            <a:spLocks noGrp="1"/>
          </p:cNvSpPr>
          <p:nvPr>
            <p:ph type="dt" sz="half" idx="11"/>
          </p:nvPr>
        </p:nvSpPr>
        <p:spPr/>
        <p:txBody>
          <a:bodyPr/>
          <a:lstStyle/>
          <a:p>
            <a:fld id="{1535BD11-B08F-2E4E-8A2A-C0A6527C5A21}" type="datetime1">
              <a:rPr lang="en-CA" smtClean="0"/>
              <a:t>2023-11-04</a:t>
            </a:fld>
            <a:endParaRPr lang="en-US" dirty="0"/>
          </a:p>
        </p:txBody>
      </p:sp>
      <p:sp>
        <p:nvSpPr>
          <p:cNvPr id="4" name="Footer Placeholder 3">
            <a:extLst>
              <a:ext uri="{FF2B5EF4-FFF2-40B4-BE49-F238E27FC236}">
                <a16:creationId xmlns:a16="http://schemas.microsoft.com/office/drawing/2014/main" id="{898F5E64-4170-A048-B967-058F83A1D04B}"/>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EB3C2586-8877-EF4C-B528-8425113CEA5F}"/>
              </a:ext>
            </a:extLst>
          </p:cNvPr>
          <p:cNvSpPr>
            <a:spLocks noGrp="1"/>
          </p:cNvSpPr>
          <p:nvPr>
            <p:ph type="sldNum" sz="quarter" idx="13"/>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30368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46ADF0-4FA1-534E-AE2E-0BA9A26A6007}"/>
              </a:ext>
            </a:extLst>
          </p:cNvPr>
          <p:cNvSpPr/>
          <p:nvPr userDrawn="1"/>
        </p:nvSpPr>
        <p:spPr>
          <a:xfrm>
            <a:off x="-12086" y="0"/>
            <a:ext cx="61115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7">
            <a:extLst>
              <a:ext uri="{FF2B5EF4-FFF2-40B4-BE49-F238E27FC236}">
                <a16:creationId xmlns:a16="http://schemas.microsoft.com/office/drawing/2014/main" id="{A8446BC8-C722-4C42-9BEF-1FAB515AD2A0}"/>
              </a:ext>
            </a:extLst>
          </p:cNvPr>
          <p:cNvSpPr>
            <a:spLocks noGrp="1"/>
          </p:cNvSpPr>
          <p:nvPr>
            <p:ph type="pic" sz="quarter" idx="10" hasCustomPrompt="1"/>
          </p:nvPr>
        </p:nvSpPr>
        <p:spPr>
          <a:xfrm>
            <a:off x="6099464" y="0"/>
            <a:ext cx="6092536" cy="6858000"/>
          </a:xfrm>
        </p:spPr>
        <p:txBody>
          <a:bodyPr/>
          <a:lstStyle/>
          <a:p>
            <a:r>
              <a:rPr lang="en-US" dirty="0"/>
              <a:t>Click to add picture here</a:t>
            </a:r>
          </a:p>
        </p:txBody>
      </p:sp>
      <p:sp>
        <p:nvSpPr>
          <p:cNvPr id="11" name="Text Placeholder 6">
            <a:extLst>
              <a:ext uri="{FF2B5EF4-FFF2-40B4-BE49-F238E27FC236}">
                <a16:creationId xmlns:a16="http://schemas.microsoft.com/office/drawing/2014/main" id="{8DB62A6C-FCD9-F348-BC39-AC4EDF3EDF14}"/>
              </a:ext>
            </a:extLst>
          </p:cNvPr>
          <p:cNvSpPr>
            <a:spLocks noGrp="1"/>
          </p:cNvSpPr>
          <p:nvPr>
            <p:ph type="body" sz="quarter" idx="11" hasCustomPrompt="1"/>
          </p:nvPr>
        </p:nvSpPr>
        <p:spPr>
          <a:xfrm>
            <a:off x="390526" y="1965324"/>
            <a:ext cx="5249624" cy="4194175"/>
          </a:xfrm>
        </p:spPr>
        <p:txBody>
          <a:bodyPr wrap="square"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a:solidFill>
                  <a:schemeClr val="tx1"/>
                </a:solidFill>
                <a:latin typeface="Roboto" panose="02000000000000000000" pitchFamily="2" charset="0"/>
                <a:ea typeface="Roboto" panose="02000000000000000000"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Your Text Here</a:t>
            </a:r>
          </a:p>
        </p:txBody>
      </p:sp>
      <p:sp>
        <p:nvSpPr>
          <p:cNvPr id="2" name="Date Placeholder 1">
            <a:extLst>
              <a:ext uri="{FF2B5EF4-FFF2-40B4-BE49-F238E27FC236}">
                <a16:creationId xmlns:a16="http://schemas.microsoft.com/office/drawing/2014/main" id="{F68B36EC-AE6D-7B4C-9149-E278D2EE2F53}"/>
              </a:ext>
            </a:extLst>
          </p:cNvPr>
          <p:cNvSpPr>
            <a:spLocks noGrp="1"/>
          </p:cNvSpPr>
          <p:nvPr>
            <p:ph type="dt" sz="half" idx="12"/>
          </p:nvPr>
        </p:nvSpPr>
        <p:spPr/>
        <p:txBody>
          <a:bodyPr/>
          <a:lstStyle/>
          <a:p>
            <a:fld id="{1535BD11-B08F-2E4E-8A2A-C0A6527C5A21}" type="datetime1">
              <a:rPr lang="en-CA" smtClean="0"/>
              <a:t>2023-11-04</a:t>
            </a:fld>
            <a:endParaRPr lang="en-US" dirty="0"/>
          </a:p>
        </p:txBody>
      </p:sp>
      <p:sp>
        <p:nvSpPr>
          <p:cNvPr id="3" name="Footer Placeholder 2">
            <a:extLst>
              <a:ext uri="{FF2B5EF4-FFF2-40B4-BE49-F238E27FC236}">
                <a16:creationId xmlns:a16="http://schemas.microsoft.com/office/drawing/2014/main" id="{E49F6D64-6CA8-4E46-8078-EB7559BEADB9}"/>
              </a:ext>
            </a:extLst>
          </p:cNvPr>
          <p:cNvSpPr>
            <a:spLocks noGrp="1"/>
          </p:cNvSpPr>
          <p:nvPr>
            <p:ph type="ftr" sz="quarter" idx="13"/>
          </p:nvPr>
        </p:nvSpPr>
        <p:spPr/>
        <p:txBody>
          <a:bodyPr/>
          <a:lstStyle/>
          <a:p>
            <a:endParaRPr lang="en-US" dirty="0"/>
          </a:p>
        </p:txBody>
      </p:sp>
      <p:sp>
        <p:nvSpPr>
          <p:cNvPr id="6" name="Slide Number Placeholder 5">
            <a:extLst>
              <a:ext uri="{FF2B5EF4-FFF2-40B4-BE49-F238E27FC236}">
                <a16:creationId xmlns:a16="http://schemas.microsoft.com/office/drawing/2014/main" id="{F838C3E2-7AE8-8347-8C47-1414C00CC4C3}"/>
              </a:ext>
            </a:extLst>
          </p:cNvPr>
          <p:cNvSpPr>
            <a:spLocks noGrp="1"/>
          </p:cNvSpPr>
          <p:nvPr>
            <p:ph type="sldNum" sz="quarter" idx="14"/>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265935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70340F-E15F-094C-A6B3-4AC19D9AE0BD}"/>
              </a:ext>
            </a:extLst>
          </p:cNvPr>
          <p:cNvSpPr/>
          <p:nvPr userDrawn="1"/>
        </p:nvSpPr>
        <p:spPr>
          <a:xfrm>
            <a:off x="6096000" y="0"/>
            <a:ext cx="610462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6475157D-CDA2-4247-AABA-615B15AA6197}"/>
              </a:ext>
            </a:extLst>
          </p:cNvPr>
          <p:cNvSpPr>
            <a:spLocks noGrp="1"/>
          </p:cNvSpPr>
          <p:nvPr>
            <p:ph type="body" sz="quarter" idx="11" hasCustomPrompt="1"/>
          </p:nvPr>
        </p:nvSpPr>
        <p:spPr>
          <a:xfrm>
            <a:off x="6518563" y="513149"/>
            <a:ext cx="5239164" cy="1323743"/>
          </a:xfrm>
        </p:spPr>
        <p:txBody>
          <a:bodyPr>
            <a:noAutofit/>
          </a:bodyPr>
          <a:lstStyle>
            <a:lvl1pPr marL="0" indent="0">
              <a:lnSpc>
                <a:spcPct val="80000"/>
              </a:lnSpc>
              <a:spcBef>
                <a:spcPts val="0"/>
              </a:spcBef>
              <a:buNone/>
              <a:defRPr sz="4800" b="1" i="0">
                <a:solidFill>
                  <a:schemeClr val="tx2"/>
                </a:solidFill>
                <a:latin typeface="Roboto" panose="02000000000000000000" pitchFamily="2" charset="0"/>
                <a:ea typeface="Roboto" panose="02000000000000000000" pitchFamily="2" charset="0"/>
              </a:defRPr>
            </a:lvl1pPr>
          </a:lstStyle>
          <a:p>
            <a:pPr lvl="0"/>
            <a:r>
              <a:rPr lang="en-US" dirty="0"/>
              <a:t>Your Text </a:t>
            </a:r>
          </a:p>
          <a:p>
            <a:pPr lvl="0"/>
            <a:r>
              <a:rPr lang="en-US" dirty="0"/>
              <a:t>Goes Here</a:t>
            </a:r>
          </a:p>
        </p:txBody>
      </p:sp>
      <p:sp>
        <p:nvSpPr>
          <p:cNvPr id="9" name="Text Placeholder 4">
            <a:extLst>
              <a:ext uri="{FF2B5EF4-FFF2-40B4-BE49-F238E27FC236}">
                <a16:creationId xmlns:a16="http://schemas.microsoft.com/office/drawing/2014/main" id="{CB914A6D-8C2D-6F4D-8143-83856BA6F15F}"/>
              </a:ext>
            </a:extLst>
          </p:cNvPr>
          <p:cNvSpPr>
            <a:spLocks noGrp="1"/>
          </p:cNvSpPr>
          <p:nvPr>
            <p:ph type="body" sz="quarter" idx="12" hasCustomPrompt="1"/>
          </p:nvPr>
        </p:nvSpPr>
        <p:spPr>
          <a:xfrm>
            <a:off x="6518563" y="2269259"/>
            <a:ext cx="5239164" cy="3435350"/>
          </a:xfrm>
        </p:spPr>
        <p:txBody>
          <a:bodyPr lIns="0" tIns="0" rIns="0" bIns="0">
            <a:normAutofit/>
          </a:bodyPr>
          <a:lstStyle>
            <a:lvl1pPr marL="457200" marR="0" indent="-342900" algn="l" defTabSz="914400" rtl="0" eaLnBrk="1" fontAlgn="auto" latinLnBrk="0" hangingPunct="1">
              <a:lnSpc>
                <a:spcPct val="115000"/>
              </a:lnSpc>
              <a:spcBef>
                <a:spcPts val="0"/>
              </a:spcBef>
              <a:spcAft>
                <a:spcPts val="0"/>
              </a:spcAft>
              <a:buClr>
                <a:schemeClr val="tx1"/>
              </a:buClr>
              <a:buSzPts val="1800"/>
              <a:buFont typeface="Arial" panose="020B0604020202020204" pitchFamily="34" charset="0"/>
              <a:buChar char="•"/>
              <a:tabLst/>
              <a:defRPr sz="2400" b="0" i="0">
                <a:solidFill>
                  <a:schemeClr val="tx1"/>
                </a:solidFill>
                <a:latin typeface="Roboto Light" panose="02000000000000000000" pitchFamily="2" charset="0"/>
                <a:ea typeface="Roboto Light" panose="02000000000000000000" pitchFamily="2" charset="0"/>
              </a:defRPr>
            </a:lvl1pPr>
            <a:lvl4pPr marL="1511300" indent="0">
              <a:buNone/>
              <a:defRPr/>
            </a:lvl4pPr>
          </a:lstStyle>
          <a:p>
            <a:pPr lvl="0"/>
            <a:r>
              <a:rPr lang="en-US" dirty="0"/>
              <a:t>Your Text Here</a:t>
            </a:r>
          </a:p>
          <a:p>
            <a:pPr lvl="0"/>
            <a:r>
              <a:rPr lang="en-US" dirty="0"/>
              <a:t>Your Text Here</a:t>
            </a:r>
          </a:p>
          <a:p>
            <a:pPr marL="457200" marR="0" lvl="0" indent="-342900" algn="l" defTabSz="914400" rtl="0" eaLnBrk="1" fontAlgn="auto" latinLnBrk="0" hangingPunct="1">
              <a:lnSpc>
                <a:spcPct val="115000"/>
              </a:lnSpc>
              <a:spcBef>
                <a:spcPts val="0"/>
              </a:spcBef>
              <a:spcAft>
                <a:spcPts val="0"/>
              </a:spcAft>
              <a:buClr>
                <a:schemeClr val="tx1"/>
              </a:buClr>
              <a:buSzPts val="1800"/>
              <a:buFont typeface="Arial" panose="020B0604020202020204" pitchFamily="34" charset="0"/>
              <a:buChar char="•"/>
              <a:tabLst/>
              <a:defRPr/>
            </a:pPr>
            <a:r>
              <a:rPr lang="en-US" dirty="0"/>
              <a:t>Your Text Here</a:t>
            </a:r>
          </a:p>
        </p:txBody>
      </p:sp>
      <p:sp>
        <p:nvSpPr>
          <p:cNvPr id="6" name="Picture Placeholder 7">
            <a:extLst>
              <a:ext uri="{FF2B5EF4-FFF2-40B4-BE49-F238E27FC236}">
                <a16:creationId xmlns:a16="http://schemas.microsoft.com/office/drawing/2014/main" id="{63359BAD-3CB8-FE46-BA80-2394B58F9CA7}"/>
              </a:ext>
            </a:extLst>
          </p:cNvPr>
          <p:cNvSpPr>
            <a:spLocks noGrp="1"/>
          </p:cNvSpPr>
          <p:nvPr>
            <p:ph type="pic" sz="quarter" idx="10" hasCustomPrompt="1"/>
          </p:nvPr>
        </p:nvSpPr>
        <p:spPr>
          <a:xfrm>
            <a:off x="3464" y="0"/>
            <a:ext cx="6092536" cy="6858000"/>
          </a:xfrm>
        </p:spPr>
        <p:txBody>
          <a:bodyPr/>
          <a:lstStyle>
            <a:lvl1pPr>
              <a:defRPr>
                <a:solidFill>
                  <a:schemeClr val="bg1"/>
                </a:solidFill>
              </a:defRPr>
            </a:lvl1pPr>
          </a:lstStyle>
          <a:p>
            <a:r>
              <a:rPr lang="en-US" dirty="0"/>
              <a:t>Click to add picture here</a:t>
            </a:r>
          </a:p>
        </p:txBody>
      </p:sp>
      <p:sp>
        <p:nvSpPr>
          <p:cNvPr id="2" name="Date Placeholder 1">
            <a:extLst>
              <a:ext uri="{FF2B5EF4-FFF2-40B4-BE49-F238E27FC236}">
                <a16:creationId xmlns:a16="http://schemas.microsoft.com/office/drawing/2014/main" id="{3A7C0AC7-FA26-BA47-B571-28CC5C5F3F79}"/>
              </a:ext>
            </a:extLst>
          </p:cNvPr>
          <p:cNvSpPr>
            <a:spLocks noGrp="1"/>
          </p:cNvSpPr>
          <p:nvPr>
            <p:ph type="dt" sz="half" idx="13"/>
          </p:nvPr>
        </p:nvSpPr>
        <p:spPr/>
        <p:txBody>
          <a:bodyPr/>
          <a:lstStyle/>
          <a:p>
            <a:fld id="{1535BD11-B08F-2E4E-8A2A-C0A6527C5A21}" type="datetime1">
              <a:rPr lang="en-CA" smtClean="0"/>
              <a:t>2023-11-04</a:t>
            </a:fld>
            <a:endParaRPr lang="en-US" dirty="0"/>
          </a:p>
        </p:txBody>
      </p:sp>
      <p:sp>
        <p:nvSpPr>
          <p:cNvPr id="3" name="Footer Placeholder 2">
            <a:extLst>
              <a:ext uri="{FF2B5EF4-FFF2-40B4-BE49-F238E27FC236}">
                <a16:creationId xmlns:a16="http://schemas.microsoft.com/office/drawing/2014/main" id="{0B9B3EDE-4A11-5444-8ABD-68C908D7329C}"/>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AFDE9A02-8917-734C-9EA1-83C1D9E6EB92}"/>
              </a:ext>
            </a:extLst>
          </p:cNvPr>
          <p:cNvSpPr>
            <a:spLocks noGrp="1"/>
          </p:cNvSpPr>
          <p:nvPr>
            <p:ph type="sldNum" sz="quarter" idx="15"/>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41828609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1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96EDDE9-0D4B-A044-A12C-1688B006ED49}"/>
              </a:ext>
            </a:extLst>
          </p:cNvPr>
          <p:cNvSpPr>
            <a:spLocks noGrp="1"/>
          </p:cNvSpPr>
          <p:nvPr>
            <p:ph sz="quarter" idx="10"/>
          </p:nvPr>
        </p:nvSpPr>
        <p:spPr>
          <a:xfrm>
            <a:off x="390525" y="1965325"/>
            <a:ext cx="11410818" cy="41941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oogle Shape;17;p4">
            <a:extLst>
              <a:ext uri="{FF2B5EF4-FFF2-40B4-BE49-F238E27FC236}">
                <a16:creationId xmlns:a16="http://schemas.microsoft.com/office/drawing/2014/main" id="{9E787EB5-1C41-A34E-8CF2-43A8EB83503C}"/>
              </a:ext>
            </a:extLst>
          </p:cNvPr>
          <p:cNvSpPr txBox="1">
            <a:spLocks noGrp="1"/>
          </p:cNvSpPr>
          <p:nvPr>
            <p:ph type="title" hasCustomPrompt="1"/>
          </p:nvPr>
        </p:nvSpPr>
        <p:spPr>
          <a:xfrm>
            <a:off x="351487" y="556576"/>
            <a:ext cx="11449855" cy="760977"/>
          </a:xfrm>
          <a:prstGeom prst="rect">
            <a:avLst/>
          </a:prstGeom>
        </p:spPr>
        <p:txBody>
          <a:bodyPr spcFirstLastPara="1" wrap="square" lIns="0" tIns="0" rIns="0" bIns="0" anchor="t" anchorCtr="0">
            <a:noAutofit/>
          </a:bodyPr>
          <a:lstStyle>
            <a:lvl1pPr lvl="0" rtl="0">
              <a:spcBef>
                <a:spcPts val="0"/>
              </a:spcBef>
              <a:spcAft>
                <a:spcPts val="0"/>
              </a:spcAft>
              <a:buSzPts val="2800"/>
              <a:buNone/>
              <a:defRPr sz="5400" b="1" i="0">
                <a:solidFill>
                  <a:schemeClr val="tx1"/>
                </a:solidFill>
                <a:latin typeface="Roboto" panose="02000000000000000000" pitchFamily="2" charset="0"/>
                <a:ea typeface="Roboto" panose="02000000000000000000" pitchFamily="2"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Your Title Here</a:t>
            </a:r>
            <a:endParaRPr dirty="0"/>
          </a:p>
        </p:txBody>
      </p:sp>
      <p:sp>
        <p:nvSpPr>
          <p:cNvPr id="2" name="Date Placeholder 1">
            <a:extLst>
              <a:ext uri="{FF2B5EF4-FFF2-40B4-BE49-F238E27FC236}">
                <a16:creationId xmlns:a16="http://schemas.microsoft.com/office/drawing/2014/main" id="{C02EB020-6420-494B-95DB-E9AD8CE0C60A}"/>
              </a:ext>
            </a:extLst>
          </p:cNvPr>
          <p:cNvSpPr>
            <a:spLocks noGrp="1"/>
          </p:cNvSpPr>
          <p:nvPr>
            <p:ph type="dt" sz="half" idx="11"/>
          </p:nvPr>
        </p:nvSpPr>
        <p:spPr/>
        <p:txBody>
          <a:bodyPr/>
          <a:lstStyle/>
          <a:p>
            <a:fld id="{1535BD11-B08F-2E4E-8A2A-C0A6527C5A21}" type="datetime1">
              <a:rPr lang="en-CA" smtClean="0"/>
              <a:t>2023-11-04</a:t>
            </a:fld>
            <a:endParaRPr lang="en-US" dirty="0"/>
          </a:p>
        </p:txBody>
      </p:sp>
      <p:sp>
        <p:nvSpPr>
          <p:cNvPr id="3" name="Footer Placeholder 2">
            <a:extLst>
              <a:ext uri="{FF2B5EF4-FFF2-40B4-BE49-F238E27FC236}">
                <a16:creationId xmlns:a16="http://schemas.microsoft.com/office/drawing/2014/main" id="{DAAE9E22-20D4-F140-900D-D0C4110480B8}"/>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56E52ABC-BFE4-4D47-9151-B99D1850F361}"/>
              </a:ext>
            </a:extLst>
          </p:cNvPr>
          <p:cNvSpPr>
            <a:spLocks noGrp="1"/>
          </p:cNvSpPr>
          <p:nvPr>
            <p:ph type="sldNum" sz="quarter" idx="13"/>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260120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C4BE29-637A-8249-853A-17D0176371B3}"/>
              </a:ext>
            </a:extLst>
          </p:cNvPr>
          <p:cNvSpPr/>
          <p:nvPr userDrawn="1"/>
        </p:nvSpPr>
        <p:spPr>
          <a:xfrm>
            <a:off x="0" y="0"/>
            <a:ext cx="12192000" cy="14859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p4">
            <a:extLst>
              <a:ext uri="{FF2B5EF4-FFF2-40B4-BE49-F238E27FC236}">
                <a16:creationId xmlns:a16="http://schemas.microsoft.com/office/drawing/2014/main" id="{7745FA55-A17E-1442-B82C-EB919EC7125D}"/>
              </a:ext>
            </a:extLst>
          </p:cNvPr>
          <p:cNvSpPr txBox="1">
            <a:spLocks noGrp="1"/>
          </p:cNvSpPr>
          <p:nvPr>
            <p:ph type="title" hasCustomPrompt="1"/>
          </p:nvPr>
        </p:nvSpPr>
        <p:spPr>
          <a:xfrm>
            <a:off x="351487" y="556576"/>
            <a:ext cx="11449855" cy="760977"/>
          </a:xfrm>
          <a:prstGeom prst="rect">
            <a:avLst/>
          </a:prstGeom>
        </p:spPr>
        <p:txBody>
          <a:bodyPr spcFirstLastPara="1" wrap="square" lIns="0" tIns="0" rIns="0" bIns="0" anchor="t" anchorCtr="0">
            <a:noAutofit/>
          </a:bodyPr>
          <a:lstStyle>
            <a:lvl1pPr lvl="0" rtl="0">
              <a:spcBef>
                <a:spcPts val="0"/>
              </a:spcBef>
              <a:spcAft>
                <a:spcPts val="0"/>
              </a:spcAft>
              <a:buSzPts val="2800"/>
              <a:buNone/>
              <a:defRPr sz="5400" b="1" i="0">
                <a:solidFill>
                  <a:schemeClr val="bg2"/>
                </a:solidFill>
                <a:latin typeface="Roboto" panose="02000000000000000000" pitchFamily="2" charset="0"/>
                <a:ea typeface="Roboto" panose="02000000000000000000" pitchFamily="2"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Your Title Here</a:t>
            </a:r>
            <a:endParaRPr dirty="0"/>
          </a:p>
        </p:txBody>
      </p:sp>
      <p:sp>
        <p:nvSpPr>
          <p:cNvPr id="10" name="Content Placeholder 3">
            <a:extLst>
              <a:ext uri="{FF2B5EF4-FFF2-40B4-BE49-F238E27FC236}">
                <a16:creationId xmlns:a16="http://schemas.microsoft.com/office/drawing/2014/main" id="{D5C67B29-3361-7044-B10F-1D2880365E06}"/>
              </a:ext>
            </a:extLst>
          </p:cNvPr>
          <p:cNvSpPr>
            <a:spLocks noGrp="1"/>
          </p:cNvSpPr>
          <p:nvPr>
            <p:ph sz="quarter" idx="10"/>
          </p:nvPr>
        </p:nvSpPr>
        <p:spPr>
          <a:xfrm>
            <a:off x="390525" y="1965325"/>
            <a:ext cx="11410818" cy="41941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C060203-9422-4A4A-83AE-9349F3600C5A}"/>
              </a:ext>
            </a:extLst>
          </p:cNvPr>
          <p:cNvSpPr>
            <a:spLocks noGrp="1"/>
          </p:cNvSpPr>
          <p:nvPr>
            <p:ph type="dt" sz="half" idx="11"/>
          </p:nvPr>
        </p:nvSpPr>
        <p:spPr/>
        <p:txBody>
          <a:bodyPr/>
          <a:lstStyle/>
          <a:p>
            <a:fld id="{1535BD11-B08F-2E4E-8A2A-C0A6527C5A21}" type="datetime1">
              <a:rPr lang="en-CA" smtClean="0"/>
              <a:t>2023-11-04</a:t>
            </a:fld>
            <a:endParaRPr lang="en-US" dirty="0"/>
          </a:p>
        </p:txBody>
      </p:sp>
      <p:sp>
        <p:nvSpPr>
          <p:cNvPr id="3" name="Footer Placeholder 2">
            <a:extLst>
              <a:ext uri="{FF2B5EF4-FFF2-40B4-BE49-F238E27FC236}">
                <a16:creationId xmlns:a16="http://schemas.microsoft.com/office/drawing/2014/main" id="{AD531723-859E-6A40-B89A-CAD5E47EDE06}"/>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6AC3134F-C888-DF45-9DC4-837B89120783}"/>
              </a:ext>
            </a:extLst>
          </p:cNvPr>
          <p:cNvSpPr>
            <a:spLocks noGrp="1"/>
          </p:cNvSpPr>
          <p:nvPr>
            <p:ph type="sldNum" sz="quarter" idx="13"/>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195294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A04BE0-5C54-8543-A526-3B18831952A1}"/>
              </a:ext>
            </a:extLst>
          </p:cNvPr>
          <p:cNvSpPr/>
          <p:nvPr userDrawn="1"/>
        </p:nvSpPr>
        <p:spPr>
          <a:xfrm>
            <a:off x="6096000" y="0"/>
            <a:ext cx="610462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7">
            <a:extLst>
              <a:ext uri="{FF2B5EF4-FFF2-40B4-BE49-F238E27FC236}">
                <a16:creationId xmlns:a16="http://schemas.microsoft.com/office/drawing/2014/main" id="{ACA2EC1B-7F3B-E243-B93A-7186975219C7}"/>
              </a:ext>
            </a:extLst>
          </p:cNvPr>
          <p:cNvSpPr>
            <a:spLocks noGrp="1"/>
          </p:cNvSpPr>
          <p:nvPr>
            <p:ph type="pic" sz="quarter" idx="10"/>
          </p:nvPr>
        </p:nvSpPr>
        <p:spPr>
          <a:xfrm>
            <a:off x="1" y="0"/>
            <a:ext cx="6096000" cy="6858000"/>
          </a:xfrm>
        </p:spPr>
        <p:txBody>
          <a:bodyPr/>
          <a:lstStyle>
            <a:lvl1pPr>
              <a:defRPr>
                <a:solidFill>
                  <a:schemeClr val="bg1"/>
                </a:solidFill>
              </a:defRPr>
            </a:lvl1pPr>
          </a:lstStyle>
          <a:p>
            <a:r>
              <a:rPr lang="en-US"/>
              <a:t>Click icon to add picture</a:t>
            </a:r>
            <a:endParaRPr lang="en-US" dirty="0"/>
          </a:p>
        </p:txBody>
      </p:sp>
      <p:sp>
        <p:nvSpPr>
          <p:cNvPr id="11" name="Text Placeholder 6">
            <a:extLst>
              <a:ext uri="{FF2B5EF4-FFF2-40B4-BE49-F238E27FC236}">
                <a16:creationId xmlns:a16="http://schemas.microsoft.com/office/drawing/2014/main" id="{BA4C0F9C-1D5F-D14A-89EC-85CD14178400}"/>
              </a:ext>
            </a:extLst>
          </p:cNvPr>
          <p:cNvSpPr>
            <a:spLocks noGrp="1"/>
          </p:cNvSpPr>
          <p:nvPr>
            <p:ph type="body" sz="quarter" idx="11" hasCustomPrompt="1"/>
          </p:nvPr>
        </p:nvSpPr>
        <p:spPr>
          <a:xfrm>
            <a:off x="7095960" y="1579417"/>
            <a:ext cx="4178176" cy="3875810"/>
          </a:xfrm>
        </p:spPr>
        <p:txBody>
          <a:bodyPr lIns="0" tIns="0" rIns="0" bIns="0">
            <a:noAutofit/>
          </a:bodyPr>
          <a:lstStyle>
            <a:lvl1pPr marL="0" marR="0" indent="0" algn="l" defTabSz="914400" rtl="0" eaLnBrk="1" fontAlgn="auto" latinLnBrk="0" hangingPunct="1">
              <a:lnSpc>
                <a:spcPct val="90000"/>
              </a:lnSpc>
              <a:spcBef>
                <a:spcPts val="0"/>
              </a:spcBef>
              <a:spcAft>
                <a:spcPts val="0"/>
              </a:spcAft>
              <a:buClr>
                <a:schemeClr val="dk2"/>
              </a:buClr>
              <a:buSzPts val="1800"/>
              <a:buFont typeface="Arial"/>
              <a:buNone/>
              <a:tabLst/>
              <a:defRPr sz="3200" b="0" i="0">
                <a:solidFill>
                  <a:schemeClr val="tx1"/>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
                <a:schemeClr val="dk2"/>
              </a:buClr>
              <a:buSzPts val="1800"/>
              <a:buFont typeface="Arial"/>
              <a:buNone/>
              <a:tabLst/>
              <a:defRPr/>
            </a:pPr>
            <a:r>
              <a:rPr lang="en-US" dirty="0"/>
              <a:t>Your Text Goes Here</a:t>
            </a:r>
          </a:p>
          <a:p>
            <a:pPr lvl="0"/>
            <a:r>
              <a:rPr lang="en-US" dirty="0"/>
              <a:t>Your Text Goes Here</a:t>
            </a:r>
          </a:p>
        </p:txBody>
      </p:sp>
      <p:sp>
        <p:nvSpPr>
          <p:cNvPr id="2" name="Date Placeholder 1">
            <a:extLst>
              <a:ext uri="{FF2B5EF4-FFF2-40B4-BE49-F238E27FC236}">
                <a16:creationId xmlns:a16="http://schemas.microsoft.com/office/drawing/2014/main" id="{81615F37-35F6-DA4E-9480-0E302143DAF0}"/>
              </a:ext>
            </a:extLst>
          </p:cNvPr>
          <p:cNvSpPr>
            <a:spLocks noGrp="1"/>
          </p:cNvSpPr>
          <p:nvPr>
            <p:ph type="dt" sz="half" idx="12"/>
          </p:nvPr>
        </p:nvSpPr>
        <p:spPr/>
        <p:txBody>
          <a:bodyPr/>
          <a:lstStyle/>
          <a:p>
            <a:fld id="{1535BD11-B08F-2E4E-8A2A-C0A6527C5A21}" type="datetime1">
              <a:rPr lang="en-CA" smtClean="0"/>
              <a:t>2023-11-04</a:t>
            </a:fld>
            <a:endParaRPr lang="en-US" dirty="0"/>
          </a:p>
        </p:txBody>
      </p:sp>
      <p:sp>
        <p:nvSpPr>
          <p:cNvPr id="3" name="Footer Placeholder 2">
            <a:extLst>
              <a:ext uri="{FF2B5EF4-FFF2-40B4-BE49-F238E27FC236}">
                <a16:creationId xmlns:a16="http://schemas.microsoft.com/office/drawing/2014/main" id="{A0A362A8-AC39-A24B-A550-5B87DC5173AA}"/>
              </a:ext>
            </a:extLst>
          </p:cNvPr>
          <p:cNvSpPr>
            <a:spLocks noGrp="1"/>
          </p:cNvSpPr>
          <p:nvPr>
            <p:ph type="ftr"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529C9496-36B1-9A4E-9804-213B9A36F7CA}"/>
              </a:ext>
            </a:extLst>
          </p:cNvPr>
          <p:cNvSpPr>
            <a:spLocks noGrp="1"/>
          </p:cNvSpPr>
          <p:nvPr>
            <p:ph type="sldNum" sz="quarter" idx="14"/>
          </p:nvPr>
        </p:nvSpPr>
        <p:spPr/>
        <p:txBody>
          <a:body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329392814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555AB-A659-BD40-978B-F47AA54B19E5}"/>
              </a:ext>
            </a:extLst>
          </p:cNvPr>
          <p:cNvSpPr>
            <a:spLocks noGrp="1"/>
          </p:cNvSpPr>
          <p:nvPr>
            <p:ph type="title"/>
          </p:nvPr>
        </p:nvSpPr>
        <p:spPr>
          <a:xfrm>
            <a:off x="390591" y="365125"/>
            <a:ext cx="1141081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3DCE43-AFF8-8A43-98D1-00F3E9F422E4}"/>
              </a:ext>
            </a:extLst>
          </p:cNvPr>
          <p:cNvSpPr>
            <a:spLocks noGrp="1"/>
          </p:cNvSpPr>
          <p:nvPr>
            <p:ph type="body" idx="1"/>
          </p:nvPr>
        </p:nvSpPr>
        <p:spPr>
          <a:xfrm>
            <a:off x="390591" y="1825625"/>
            <a:ext cx="1141348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881EAD-ACA1-FE47-A8A5-C7966E097921}"/>
              </a:ext>
            </a:extLst>
          </p:cNvPr>
          <p:cNvSpPr>
            <a:spLocks noGrp="1"/>
          </p:cNvSpPr>
          <p:nvPr>
            <p:ph type="dt" sz="half" idx="2"/>
          </p:nvPr>
        </p:nvSpPr>
        <p:spPr>
          <a:xfrm>
            <a:off x="390591"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defRPr>
            </a:lvl1pPr>
          </a:lstStyle>
          <a:p>
            <a:fld id="{1535BD11-B08F-2E4E-8A2A-C0A6527C5A21}" type="datetime1">
              <a:rPr lang="en-CA" smtClean="0"/>
              <a:t>2023-11-04</a:t>
            </a:fld>
            <a:endParaRPr lang="en-US" dirty="0"/>
          </a:p>
        </p:txBody>
      </p:sp>
      <p:sp>
        <p:nvSpPr>
          <p:cNvPr id="5" name="Footer Placeholder 4">
            <a:extLst>
              <a:ext uri="{FF2B5EF4-FFF2-40B4-BE49-F238E27FC236}">
                <a16:creationId xmlns:a16="http://schemas.microsoft.com/office/drawing/2014/main" id="{8E76E2DD-2D19-1640-A6B3-94C55C6DD8C5}"/>
              </a:ext>
            </a:extLst>
          </p:cNvPr>
          <p:cNvSpPr>
            <a:spLocks noGrp="1"/>
          </p:cNvSpPr>
          <p:nvPr>
            <p:ph type="ftr" sz="quarter" idx="3"/>
          </p:nvPr>
        </p:nvSpPr>
        <p:spPr>
          <a:xfrm>
            <a:off x="39235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7F92D2B5-C3DE-A045-A1E5-C92623BB745F}"/>
              </a:ext>
            </a:extLst>
          </p:cNvPr>
          <p:cNvSpPr>
            <a:spLocks noGrp="1"/>
          </p:cNvSpPr>
          <p:nvPr>
            <p:ph type="sldNum" sz="quarter" idx="4"/>
          </p:nvPr>
        </p:nvSpPr>
        <p:spPr>
          <a:xfrm>
            <a:off x="8828009" y="6356350"/>
            <a:ext cx="29734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defRPr>
            </a:lvl1pPr>
          </a:lstStyle>
          <a:p>
            <a:fld id="{61130C78-B4AB-6843-B818-B4CC8CBE3619}" type="slidenum">
              <a:rPr lang="en-US" smtClean="0"/>
              <a:pPr/>
              <a:t>‹#›</a:t>
            </a:fld>
            <a:endParaRPr lang="en-US" dirty="0"/>
          </a:p>
        </p:txBody>
      </p:sp>
    </p:spTree>
    <p:extLst>
      <p:ext uri="{BB962C8B-B14F-4D97-AF65-F5344CB8AC3E}">
        <p14:creationId xmlns:p14="http://schemas.microsoft.com/office/powerpoint/2010/main" val="2446282044"/>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70" r:id="rId17"/>
  </p:sldLayoutIdLst>
  <p:hf hdr="0" ftr="0" dt="0"/>
  <p:txStyles>
    <p:titleStyle>
      <a:lvl1pPr algn="l" defTabSz="914400" rtl="0" eaLnBrk="1" latinLnBrk="0" hangingPunct="1">
        <a:lnSpc>
          <a:spcPct val="90000"/>
        </a:lnSpc>
        <a:spcBef>
          <a:spcPct val="0"/>
        </a:spcBef>
        <a:buNone/>
        <a:defRPr sz="4400" b="1" i="0" kern="1200" spc="-60" baseline="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hri.global/what-is-harm-reduction/"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F7416A-560F-65C0-C903-41B37CDD368E}"/>
              </a:ext>
            </a:extLst>
          </p:cNvPr>
          <p:cNvSpPr/>
          <p:nvPr/>
        </p:nvSpPr>
        <p:spPr>
          <a:xfrm>
            <a:off x="1" y="0"/>
            <a:ext cx="7593496"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C595C902-B100-3FF5-1150-9C6D0ACCD8EC}"/>
              </a:ext>
            </a:extLst>
          </p:cNvPr>
          <p:cNvSpPr/>
          <p:nvPr/>
        </p:nvSpPr>
        <p:spPr>
          <a:xfrm>
            <a:off x="7536700" y="0"/>
            <a:ext cx="125739"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Google Shape;92;p19">
            <a:extLst>
              <a:ext uri="{FF2B5EF4-FFF2-40B4-BE49-F238E27FC236}">
                <a16:creationId xmlns:a16="http://schemas.microsoft.com/office/drawing/2014/main" id="{E42305F9-6306-8F45-A805-8F56C6DFBFC5}"/>
              </a:ext>
            </a:extLst>
          </p:cNvPr>
          <p:cNvPicPr preferRelativeResize="0">
            <a:picLocks noChangeAspect="1"/>
          </p:cNvPicPr>
          <p:nvPr/>
        </p:nvPicPr>
        <p:blipFill>
          <a:blip r:embed="rId3">
            <a:alphaModFix/>
          </a:blip>
          <a:stretch>
            <a:fillRect/>
          </a:stretch>
        </p:blipFill>
        <p:spPr>
          <a:xfrm>
            <a:off x="7501218" y="668413"/>
            <a:ext cx="4907709" cy="5521173"/>
          </a:xfrm>
          <a:prstGeom prst="rect">
            <a:avLst/>
          </a:prstGeom>
          <a:noFill/>
          <a:ln>
            <a:noFill/>
          </a:ln>
        </p:spPr>
      </p:pic>
      <p:sp>
        <p:nvSpPr>
          <p:cNvPr id="2" name="Title 1">
            <a:extLst>
              <a:ext uri="{FF2B5EF4-FFF2-40B4-BE49-F238E27FC236}">
                <a16:creationId xmlns:a16="http://schemas.microsoft.com/office/drawing/2014/main" id="{A7DF597C-96FF-B44A-9822-1524585BE373}"/>
              </a:ext>
            </a:extLst>
          </p:cNvPr>
          <p:cNvSpPr>
            <a:spLocks noGrp="1"/>
          </p:cNvSpPr>
          <p:nvPr>
            <p:ph type="title"/>
          </p:nvPr>
        </p:nvSpPr>
        <p:spPr>
          <a:xfrm>
            <a:off x="496710" y="867602"/>
            <a:ext cx="6716768" cy="1412694"/>
          </a:xfrm>
        </p:spPr>
        <p:txBody>
          <a:bodyPr/>
          <a:lstStyle/>
          <a:p>
            <a:r>
              <a:rPr lang="en-US" sz="4400" dirty="0">
                <a:solidFill>
                  <a:schemeClr val="tx2"/>
                </a:solidFill>
                <a:latin typeface="Roboto Slab Medium" pitchFamily="2" charset="0"/>
                <a:ea typeface="Roboto Slab Medium" pitchFamily="2" charset="0"/>
              </a:rPr>
              <a:t>Emergency physician perspectives on harm reduction and supporting patients who use drugs</a:t>
            </a:r>
          </a:p>
        </p:txBody>
      </p:sp>
      <p:sp>
        <p:nvSpPr>
          <p:cNvPr id="3" name="TextBox 2">
            <a:extLst>
              <a:ext uri="{FF2B5EF4-FFF2-40B4-BE49-F238E27FC236}">
                <a16:creationId xmlns:a16="http://schemas.microsoft.com/office/drawing/2014/main" id="{37257F80-7787-AA84-60A8-B7276CA8C2D7}"/>
              </a:ext>
            </a:extLst>
          </p:cNvPr>
          <p:cNvSpPr txBox="1"/>
          <p:nvPr/>
        </p:nvSpPr>
        <p:spPr>
          <a:xfrm>
            <a:off x="496710" y="4261254"/>
            <a:ext cx="6716768" cy="954107"/>
          </a:xfrm>
          <a:prstGeom prst="rect">
            <a:avLst/>
          </a:prstGeom>
          <a:noFill/>
        </p:spPr>
        <p:txBody>
          <a:bodyPr wrap="square" rtlCol="0">
            <a:spAutoFit/>
          </a:bodyPr>
          <a:lstStyle/>
          <a:p>
            <a:r>
              <a:rPr lang="en-US" sz="2800" b="1" dirty="0">
                <a:latin typeface="Roboto Light" panose="02000000000000000000" pitchFamily="2" charset="0"/>
                <a:ea typeface="Roboto Light" panose="02000000000000000000" pitchFamily="2" charset="0"/>
                <a:cs typeface="Roboto Light" panose="02000000000000000000" pitchFamily="2" charset="0"/>
              </a:rPr>
              <a:t>Zoe KD Collins</a:t>
            </a:r>
            <a:r>
              <a:rPr lang="en-US" sz="2800" dirty="0">
                <a:latin typeface="Roboto Light" panose="02000000000000000000" pitchFamily="2" charset="0"/>
                <a:ea typeface="Roboto Light" panose="02000000000000000000" pitchFamily="2" charset="0"/>
                <a:cs typeface="Roboto Light" panose="02000000000000000000" pitchFamily="2" charset="0"/>
              </a:rPr>
              <a:t> </a:t>
            </a:r>
            <a:r>
              <a:rPr lang="en-US" sz="2400" dirty="0">
                <a:latin typeface="Roboto Light" panose="02000000000000000000" pitchFamily="2" charset="0"/>
                <a:ea typeface="Roboto Light" panose="02000000000000000000" pitchFamily="2" charset="0"/>
                <a:cs typeface="Roboto Light" panose="02000000000000000000" pitchFamily="2" charset="0"/>
              </a:rPr>
              <a:t>BS, MSc (Candidate)</a:t>
            </a:r>
          </a:p>
          <a:p>
            <a:r>
              <a:rPr lang="en-US" sz="2800" b="1" dirty="0">
                <a:latin typeface="Roboto Light" panose="02000000000000000000" pitchFamily="2" charset="0"/>
                <a:ea typeface="Roboto Light" panose="02000000000000000000" pitchFamily="2" charset="0"/>
                <a:cs typeface="Roboto Light" panose="02000000000000000000" pitchFamily="2" charset="0"/>
              </a:rPr>
              <a:t>Kathryn Dong </a:t>
            </a:r>
            <a:r>
              <a:rPr lang="en-US" sz="2400" dirty="0">
                <a:latin typeface="Roboto Light" panose="02000000000000000000" pitchFamily="2" charset="0"/>
                <a:ea typeface="Roboto Light" panose="02000000000000000000" pitchFamily="2" charset="0"/>
                <a:cs typeface="Roboto Light" panose="02000000000000000000" pitchFamily="2" charset="0"/>
              </a:rPr>
              <a:t>MD, MSc, FRCPC, DRCPSC</a:t>
            </a:r>
            <a:endParaRPr lang="en-US" sz="2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5" name="TextBox 4">
            <a:extLst>
              <a:ext uri="{FF2B5EF4-FFF2-40B4-BE49-F238E27FC236}">
                <a16:creationId xmlns:a16="http://schemas.microsoft.com/office/drawing/2014/main" id="{8D8A6D03-75A3-F950-8DEE-C9DAE62C6286}"/>
              </a:ext>
            </a:extLst>
          </p:cNvPr>
          <p:cNvSpPr txBox="1"/>
          <p:nvPr/>
        </p:nvSpPr>
        <p:spPr>
          <a:xfrm>
            <a:off x="504224" y="5278299"/>
            <a:ext cx="6716768" cy="800219"/>
          </a:xfrm>
          <a:prstGeom prst="rect">
            <a:avLst/>
          </a:prstGeom>
          <a:noFill/>
        </p:spPr>
        <p:txBody>
          <a:bodyPr wrap="square" rtlCol="0">
            <a:spAutoFit/>
          </a:bodyPr>
          <a:lstStyle/>
          <a:p>
            <a:r>
              <a:rPr lang="en-US" sz="2400" dirty="0">
                <a:solidFill>
                  <a:srgbClr val="A3B875"/>
                </a:solidFill>
                <a:latin typeface="Roboto Light" panose="02000000000000000000" pitchFamily="2" charset="0"/>
                <a:ea typeface="Roboto Light" panose="02000000000000000000" pitchFamily="2" charset="0"/>
                <a:cs typeface="Roboto Light" panose="02000000000000000000" pitchFamily="2" charset="0"/>
              </a:rPr>
              <a:t>AMERSA, Washington DC, November 4, 2023</a:t>
            </a:r>
          </a:p>
          <a:p>
            <a:endParaRPr lang="en-US" sz="2200" dirty="0">
              <a:solidFill>
                <a:srgbClr val="9CB170"/>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11" name="Picture 10" descr="A green text on a black background&#10;&#10;Description automatically generated">
            <a:extLst>
              <a:ext uri="{FF2B5EF4-FFF2-40B4-BE49-F238E27FC236}">
                <a16:creationId xmlns:a16="http://schemas.microsoft.com/office/drawing/2014/main" id="{6210F4D3-3441-99C7-07B9-F6B07B54DD66}"/>
              </a:ext>
            </a:extLst>
          </p:cNvPr>
          <p:cNvPicPr>
            <a:picLocks noChangeAspect="1"/>
          </p:cNvPicPr>
          <p:nvPr/>
        </p:nvPicPr>
        <p:blipFill>
          <a:blip r:embed="rId4">
            <a:duotone>
              <a:schemeClr val="accent3">
                <a:shade val="45000"/>
                <a:satMod val="135000"/>
              </a:schemeClr>
              <a:prstClr val="white"/>
            </a:duotone>
          </a:blip>
          <a:stretch>
            <a:fillRect/>
          </a:stretch>
        </p:blipFill>
        <p:spPr>
          <a:xfrm>
            <a:off x="588289" y="5763909"/>
            <a:ext cx="1995885" cy="545542"/>
          </a:xfrm>
          <a:prstGeom prst="rect">
            <a:avLst/>
          </a:prstGeom>
        </p:spPr>
      </p:pic>
    </p:spTree>
    <p:extLst>
      <p:ext uri="{BB962C8B-B14F-4D97-AF65-F5344CB8AC3E}">
        <p14:creationId xmlns:p14="http://schemas.microsoft.com/office/powerpoint/2010/main" val="2479803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D9D758A1-2B93-78AA-198B-E97C362850F7}"/>
              </a:ext>
            </a:extLst>
          </p:cNvPr>
          <p:cNvSpPr/>
          <p:nvPr/>
        </p:nvSpPr>
        <p:spPr>
          <a:xfrm>
            <a:off x="6502533" y="2271932"/>
            <a:ext cx="4985524" cy="1188000"/>
          </a:xfrm>
          <a:prstGeom prst="roundRect">
            <a:avLst/>
          </a:prstGeom>
          <a:solidFill>
            <a:srgbClr val="F0F4F2"/>
          </a:solidFill>
          <a:ln w="69850">
            <a:solidFill>
              <a:srgbClr val="CBDFD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Rounded Corners 44">
            <a:extLst>
              <a:ext uri="{FF2B5EF4-FFF2-40B4-BE49-F238E27FC236}">
                <a16:creationId xmlns:a16="http://schemas.microsoft.com/office/drawing/2014/main" id="{C9387529-650E-7D96-A8BD-467367C49055}"/>
              </a:ext>
            </a:extLst>
          </p:cNvPr>
          <p:cNvSpPr/>
          <p:nvPr/>
        </p:nvSpPr>
        <p:spPr>
          <a:xfrm>
            <a:off x="6514113" y="3653038"/>
            <a:ext cx="4985524" cy="1188000"/>
          </a:xfrm>
          <a:prstGeom prst="roundRect">
            <a:avLst/>
          </a:prstGeom>
          <a:solidFill>
            <a:srgbClr val="F0F4F2"/>
          </a:solidFill>
          <a:ln w="69850">
            <a:solidFill>
              <a:srgbClr val="CBDFD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Rounded Corners 45">
            <a:extLst>
              <a:ext uri="{FF2B5EF4-FFF2-40B4-BE49-F238E27FC236}">
                <a16:creationId xmlns:a16="http://schemas.microsoft.com/office/drawing/2014/main" id="{1E47617A-FE1D-5828-99F7-F58FB618835E}"/>
              </a:ext>
            </a:extLst>
          </p:cNvPr>
          <p:cNvSpPr/>
          <p:nvPr/>
        </p:nvSpPr>
        <p:spPr>
          <a:xfrm>
            <a:off x="635015" y="3655488"/>
            <a:ext cx="5607585" cy="1188000"/>
          </a:xfrm>
          <a:prstGeom prst="roundRect">
            <a:avLst/>
          </a:prstGeom>
          <a:solidFill>
            <a:srgbClr val="F0F4F2"/>
          </a:solidFill>
          <a:ln w="69850">
            <a:solidFill>
              <a:srgbClr val="CBDFD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Rounded Corners 46">
            <a:extLst>
              <a:ext uri="{FF2B5EF4-FFF2-40B4-BE49-F238E27FC236}">
                <a16:creationId xmlns:a16="http://schemas.microsoft.com/office/drawing/2014/main" id="{88D45A3A-8073-DB27-D7E7-47B9015937D6}"/>
              </a:ext>
            </a:extLst>
          </p:cNvPr>
          <p:cNvSpPr/>
          <p:nvPr/>
        </p:nvSpPr>
        <p:spPr>
          <a:xfrm>
            <a:off x="635015" y="5039044"/>
            <a:ext cx="5607585" cy="1188000"/>
          </a:xfrm>
          <a:prstGeom prst="roundRect">
            <a:avLst/>
          </a:prstGeom>
          <a:solidFill>
            <a:srgbClr val="F0F4F2"/>
          </a:solidFill>
          <a:ln w="69850">
            <a:solidFill>
              <a:srgbClr val="CBDFD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ectangle: Rounded Corners 42">
            <a:extLst>
              <a:ext uri="{FF2B5EF4-FFF2-40B4-BE49-F238E27FC236}">
                <a16:creationId xmlns:a16="http://schemas.microsoft.com/office/drawing/2014/main" id="{2A994BE7-6DDA-A103-FA01-BC2A5398F557}"/>
              </a:ext>
            </a:extLst>
          </p:cNvPr>
          <p:cNvSpPr/>
          <p:nvPr/>
        </p:nvSpPr>
        <p:spPr>
          <a:xfrm>
            <a:off x="635015" y="2271932"/>
            <a:ext cx="5607585" cy="1188000"/>
          </a:xfrm>
          <a:prstGeom prst="roundRect">
            <a:avLst/>
          </a:prstGeom>
          <a:solidFill>
            <a:srgbClr val="F0F4F2"/>
          </a:solidFill>
          <a:ln w="69850">
            <a:solidFill>
              <a:srgbClr val="CBDFD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B54296D-0912-D15F-458D-9631575250C6}"/>
              </a:ext>
            </a:extLst>
          </p:cNvPr>
          <p:cNvSpPr>
            <a:spLocks noGrp="1"/>
          </p:cNvSpPr>
          <p:nvPr>
            <p:ph type="title"/>
          </p:nvPr>
        </p:nvSpPr>
        <p:spPr/>
        <p:txBody>
          <a:bodyPr/>
          <a:lstStyle/>
          <a:p>
            <a:r>
              <a:rPr lang="en-US" sz="4400" dirty="0">
                <a:latin typeface="+mj-lt"/>
              </a:rPr>
              <a:t>METHODS</a:t>
            </a:r>
          </a:p>
        </p:txBody>
      </p:sp>
      <p:sp>
        <p:nvSpPr>
          <p:cNvPr id="4" name="Slide Number Placeholder 3">
            <a:extLst>
              <a:ext uri="{FF2B5EF4-FFF2-40B4-BE49-F238E27FC236}">
                <a16:creationId xmlns:a16="http://schemas.microsoft.com/office/drawing/2014/main" id="{531823FB-2C03-6543-6DB8-21CBCDC96DDB}"/>
              </a:ext>
            </a:extLst>
          </p:cNvPr>
          <p:cNvSpPr>
            <a:spLocks noGrp="1"/>
          </p:cNvSpPr>
          <p:nvPr>
            <p:ph type="sldNum" sz="quarter" idx="13"/>
          </p:nvPr>
        </p:nvSpPr>
        <p:spPr/>
        <p:txBody>
          <a:bodyPr/>
          <a:lstStyle/>
          <a:p>
            <a:fld id="{61130C78-B4AB-6843-B818-B4CC8CBE3619}" type="slidenum">
              <a:rPr lang="en-US" smtClean="0">
                <a:solidFill>
                  <a:schemeClr val="accent5">
                    <a:lumMod val="75000"/>
                  </a:schemeClr>
                </a:solidFill>
                <a:latin typeface="+mj-lt"/>
              </a:rPr>
              <a:pPr/>
              <a:t>10</a:t>
            </a:fld>
            <a:endParaRPr lang="en-US" dirty="0">
              <a:solidFill>
                <a:schemeClr val="accent5">
                  <a:lumMod val="75000"/>
                </a:schemeClr>
              </a:solidFill>
              <a:latin typeface="+mj-lt"/>
            </a:endParaRPr>
          </a:p>
        </p:txBody>
      </p:sp>
      <p:grpSp>
        <p:nvGrpSpPr>
          <p:cNvPr id="59" name="Group 58">
            <a:extLst>
              <a:ext uri="{FF2B5EF4-FFF2-40B4-BE49-F238E27FC236}">
                <a16:creationId xmlns:a16="http://schemas.microsoft.com/office/drawing/2014/main" id="{AE0FC69D-FB8B-1352-E2D3-20CFDBB5498B}"/>
              </a:ext>
            </a:extLst>
          </p:cNvPr>
          <p:cNvGrpSpPr/>
          <p:nvPr/>
        </p:nvGrpSpPr>
        <p:grpSpPr>
          <a:xfrm>
            <a:off x="6658971" y="2384488"/>
            <a:ext cx="4721649" cy="918184"/>
            <a:chOff x="10277701" y="2536719"/>
            <a:chExt cx="4721649" cy="918184"/>
          </a:xfrm>
        </p:grpSpPr>
        <p:grpSp>
          <p:nvGrpSpPr>
            <p:cNvPr id="14" name="Group 13">
              <a:extLst>
                <a:ext uri="{FF2B5EF4-FFF2-40B4-BE49-F238E27FC236}">
                  <a16:creationId xmlns:a16="http://schemas.microsoft.com/office/drawing/2014/main" id="{CBB0C152-E10A-D90C-FA6A-F2DC50AD182E}"/>
                </a:ext>
              </a:extLst>
            </p:cNvPr>
            <p:cNvGrpSpPr/>
            <p:nvPr/>
          </p:nvGrpSpPr>
          <p:grpSpPr>
            <a:xfrm>
              <a:off x="10277701" y="2536719"/>
              <a:ext cx="850384" cy="918184"/>
              <a:chOff x="4824098" y="3027613"/>
              <a:chExt cx="1438209" cy="1463422"/>
            </a:xfrm>
          </p:grpSpPr>
          <p:pic>
            <p:nvPicPr>
              <p:cNvPr id="12" name="Picture 11" descr="A group of green and white circles with people in them&#10;&#10;Description automatically generated">
                <a:extLst>
                  <a:ext uri="{FF2B5EF4-FFF2-40B4-BE49-F238E27FC236}">
                    <a16:creationId xmlns:a16="http://schemas.microsoft.com/office/drawing/2014/main" id="{EA289FEC-1DF4-1D48-DD39-58B3B7C89C1A}"/>
                  </a:ext>
                </a:extLst>
              </p:cNvPr>
              <p:cNvPicPr>
                <a:picLocks noChangeAspect="1"/>
              </p:cNvPicPr>
              <p:nvPr/>
            </p:nvPicPr>
            <p:blipFill>
              <a:blip r:embed="rId3"/>
              <a:stretch>
                <a:fillRect/>
              </a:stretch>
            </p:blipFill>
            <p:spPr>
              <a:xfrm>
                <a:off x="4824098" y="3027613"/>
                <a:ext cx="1438209" cy="1438209"/>
              </a:xfrm>
              <a:prstGeom prst="rect">
                <a:avLst/>
              </a:prstGeom>
            </p:spPr>
          </p:pic>
          <p:sp>
            <p:nvSpPr>
              <p:cNvPr id="13" name="Oval 12">
                <a:extLst>
                  <a:ext uri="{FF2B5EF4-FFF2-40B4-BE49-F238E27FC236}">
                    <a16:creationId xmlns:a16="http://schemas.microsoft.com/office/drawing/2014/main" id="{71B6D562-9EFA-B33B-94F8-B4BA9730405A}"/>
                  </a:ext>
                </a:extLst>
              </p:cNvPr>
              <p:cNvSpPr/>
              <p:nvPr/>
            </p:nvSpPr>
            <p:spPr>
              <a:xfrm>
                <a:off x="5360992" y="3874016"/>
                <a:ext cx="601232" cy="617019"/>
              </a:xfrm>
              <a:prstGeom prst="ellipse">
                <a:avLst/>
              </a:prstGeom>
              <a:noFill/>
              <a:ln w="38100">
                <a:solidFill>
                  <a:srgbClr val="F2C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CA"/>
              </a:p>
            </p:txBody>
          </p:sp>
        </p:grpSp>
        <p:sp>
          <p:nvSpPr>
            <p:cNvPr id="32" name="TextBox 31">
              <a:extLst>
                <a:ext uri="{FF2B5EF4-FFF2-40B4-BE49-F238E27FC236}">
                  <a16:creationId xmlns:a16="http://schemas.microsoft.com/office/drawing/2014/main" id="{DCE06E60-3548-E6FF-EF2B-77264F51538A}"/>
                </a:ext>
              </a:extLst>
            </p:cNvPr>
            <p:cNvSpPr txBox="1"/>
            <p:nvPr/>
          </p:nvSpPr>
          <p:spPr>
            <a:xfrm>
              <a:off x="11405884" y="2589958"/>
              <a:ext cx="3593466" cy="840230"/>
            </a:xfrm>
            <a:prstGeom prst="rect">
              <a:avLst/>
            </a:prstGeom>
            <a:noFill/>
          </p:spPr>
          <p:txBody>
            <a:bodyPr wrap="square">
              <a:spAutoFit/>
            </a:bodyPr>
            <a:lstStyle/>
            <a:p>
              <a:pPr marL="0" marR="0" lvl="0" indent="0" defTabSz="914400" rtl="0" eaLnBrk="1" fontAlgn="auto" latinLnBrk="0" hangingPunct="1">
                <a:lnSpc>
                  <a:spcPct val="90000"/>
                </a:lnSpc>
                <a:spcBef>
                  <a:spcPts val="4800"/>
                </a:spcBef>
                <a:spcAft>
                  <a:spcPts val="0"/>
                </a:spcAft>
                <a:buClr>
                  <a:srgbClr val="FFDC09"/>
                </a:buClr>
                <a:buSzPct val="200000"/>
                <a:buFont typeface="Arial" panose="020B0604020202020204" pitchFamily="34" charset="0"/>
                <a:buNone/>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Roboto" panose="02000000000000000000" pitchFamily="2" charset="0"/>
                </a:rPr>
                <a:t>Focused ethnography approach</a:t>
              </a:r>
            </a:p>
          </p:txBody>
        </p:sp>
      </p:grpSp>
      <p:grpSp>
        <p:nvGrpSpPr>
          <p:cNvPr id="57" name="Group 56">
            <a:extLst>
              <a:ext uri="{FF2B5EF4-FFF2-40B4-BE49-F238E27FC236}">
                <a16:creationId xmlns:a16="http://schemas.microsoft.com/office/drawing/2014/main" id="{B00F1753-30B5-A13C-759B-45BDCA964A8E}"/>
              </a:ext>
            </a:extLst>
          </p:cNvPr>
          <p:cNvGrpSpPr/>
          <p:nvPr/>
        </p:nvGrpSpPr>
        <p:grpSpPr>
          <a:xfrm>
            <a:off x="825978" y="3757241"/>
            <a:ext cx="4665161" cy="994722"/>
            <a:chOff x="825978" y="3820852"/>
            <a:chExt cx="4665161" cy="994722"/>
          </a:xfrm>
        </p:grpSpPr>
        <p:pic>
          <p:nvPicPr>
            <p:cNvPr id="8" name="Picture 7" descr="A phone and a speech bubble&#10;&#10;Description automatically generated">
              <a:extLst>
                <a:ext uri="{FF2B5EF4-FFF2-40B4-BE49-F238E27FC236}">
                  <a16:creationId xmlns:a16="http://schemas.microsoft.com/office/drawing/2014/main" id="{393A0DC9-F4E2-4729-08DD-32000281B493}"/>
                </a:ext>
              </a:extLst>
            </p:cNvPr>
            <p:cNvPicPr>
              <a:picLocks noChangeAspect="1"/>
            </p:cNvPicPr>
            <p:nvPr/>
          </p:nvPicPr>
          <p:blipFill>
            <a:blip r:embed="rId4"/>
            <a:stretch>
              <a:fillRect/>
            </a:stretch>
          </p:blipFill>
          <p:spPr>
            <a:xfrm>
              <a:off x="825978" y="3820852"/>
              <a:ext cx="994722" cy="994722"/>
            </a:xfrm>
            <a:prstGeom prst="rect">
              <a:avLst/>
            </a:prstGeom>
          </p:spPr>
        </p:pic>
        <p:sp>
          <p:nvSpPr>
            <p:cNvPr id="38" name="TextBox 37">
              <a:extLst>
                <a:ext uri="{FF2B5EF4-FFF2-40B4-BE49-F238E27FC236}">
                  <a16:creationId xmlns:a16="http://schemas.microsoft.com/office/drawing/2014/main" id="{A65E5C22-74D7-2301-D3F8-86D651CCDB21}"/>
                </a:ext>
              </a:extLst>
            </p:cNvPr>
            <p:cNvSpPr txBox="1"/>
            <p:nvPr/>
          </p:nvSpPr>
          <p:spPr>
            <a:xfrm>
              <a:off x="2074840" y="3898098"/>
              <a:ext cx="3416299" cy="840230"/>
            </a:xfrm>
            <a:prstGeom prst="rect">
              <a:avLst/>
            </a:prstGeom>
            <a:noFill/>
          </p:spPr>
          <p:txBody>
            <a:bodyPr wrap="square">
              <a:spAutoFit/>
            </a:bodyPr>
            <a:lstStyle/>
            <a:p>
              <a:pPr marL="0" marR="0" lvl="0" indent="0" algn="l" defTabSz="914400" rtl="0" eaLnBrk="1" fontAlgn="auto" latinLnBrk="0" hangingPunct="1">
                <a:lnSpc>
                  <a:spcPct val="90000"/>
                </a:lnSpc>
                <a:spcBef>
                  <a:spcPts val="4800"/>
                </a:spcBef>
                <a:spcAft>
                  <a:spcPts val="0"/>
                </a:spcAft>
                <a:buClr>
                  <a:srgbClr val="FFDC09"/>
                </a:buClr>
                <a:buSzPct val="200000"/>
                <a:buFont typeface="Arial" panose="020B0604020202020204" pitchFamily="34" charset="0"/>
                <a:buNone/>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Roboto" panose="02000000000000000000" pitchFamily="2" charset="0"/>
                </a:rPr>
                <a:t>One-on-one telephone interviews </a:t>
              </a:r>
            </a:p>
          </p:txBody>
        </p:sp>
      </p:grpSp>
      <p:grpSp>
        <p:nvGrpSpPr>
          <p:cNvPr id="58" name="Group 57">
            <a:extLst>
              <a:ext uri="{FF2B5EF4-FFF2-40B4-BE49-F238E27FC236}">
                <a16:creationId xmlns:a16="http://schemas.microsoft.com/office/drawing/2014/main" id="{6B9CE860-BD98-BEBA-893F-F9858708779C}"/>
              </a:ext>
            </a:extLst>
          </p:cNvPr>
          <p:cNvGrpSpPr/>
          <p:nvPr/>
        </p:nvGrpSpPr>
        <p:grpSpPr>
          <a:xfrm>
            <a:off x="862605" y="5143246"/>
            <a:ext cx="5176640" cy="958095"/>
            <a:chOff x="862605" y="5206857"/>
            <a:chExt cx="5176640" cy="958095"/>
          </a:xfrm>
        </p:grpSpPr>
        <p:pic>
          <p:nvPicPr>
            <p:cNvPr id="28" name="Picture 27" descr="A green and white book with a gear&#10;&#10;Description automatically generated">
              <a:extLst>
                <a:ext uri="{FF2B5EF4-FFF2-40B4-BE49-F238E27FC236}">
                  <a16:creationId xmlns:a16="http://schemas.microsoft.com/office/drawing/2014/main" id="{B30024A9-098C-D8A7-A816-3F24340D583A}"/>
                </a:ext>
              </a:extLst>
            </p:cNvPr>
            <p:cNvPicPr>
              <a:picLocks noChangeAspect="1"/>
            </p:cNvPicPr>
            <p:nvPr/>
          </p:nvPicPr>
          <p:blipFill>
            <a:blip r:embed="rId5"/>
            <a:stretch>
              <a:fillRect/>
            </a:stretch>
          </p:blipFill>
          <p:spPr>
            <a:xfrm>
              <a:off x="862605" y="5206857"/>
              <a:ext cx="958095" cy="958095"/>
            </a:xfrm>
            <a:prstGeom prst="rect">
              <a:avLst/>
            </a:prstGeom>
          </p:spPr>
        </p:pic>
        <p:sp>
          <p:nvSpPr>
            <p:cNvPr id="42" name="TextBox 41">
              <a:extLst>
                <a:ext uri="{FF2B5EF4-FFF2-40B4-BE49-F238E27FC236}">
                  <a16:creationId xmlns:a16="http://schemas.microsoft.com/office/drawing/2014/main" id="{6602BE24-64EA-F0CB-515D-2C8B4988D6A9}"/>
                </a:ext>
              </a:extLst>
            </p:cNvPr>
            <p:cNvSpPr txBox="1"/>
            <p:nvPr/>
          </p:nvSpPr>
          <p:spPr>
            <a:xfrm>
              <a:off x="2074840" y="5265789"/>
              <a:ext cx="3964405" cy="840230"/>
            </a:xfrm>
            <a:prstGeom prst="rect">
              <a:avLst/>
            </a:prstGeom>
            <a:noFill/>
          </p:spPr>
          <p:txBody>
            <a:bodyPr wrap="square">
              <a:spAutoFit/>
            </a:bodyPr>
            <a:lstStyle/>
            <a:p>
              <a:pPr marL="0" marR="0" lvl="0" indent="0" algn="l" defTabSz="914400" rtl="0" eaLnBrk="1" fontAlgn="auto" latinLnBrk="0" hangingPunct="1">
                <a:lnSpc>
                  <a:spcPct val="90000"/>
                </a:lnSpc>
                <a:spcBef>
                  <a:spcPts val="4800"/>
                </a:spcBef>
                <a:spcAft>
                  <a:spcPts val="0"/>
                </a:spcAft>
                <a:buClr>
                  <a:srgbClr val="FFDC09"/>
                </a:buClr>
                <a:buSzPct val="200000"/>
                <a:buFont typeface="Arial" panose="020B0604020202020204" pitchFamily="34" charset="0"/>
                <a:buNone/>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Roboto" panose="02000000000000000000" pitchFamily="2" charset="0"/>
                </a:rPr>
                <a:t>Semi-structured interview guide</a:t>
              </a:r>
            </a:p>
          </p:txBody>
        </p:sp>
      </p:grpSp>
      <p:grpSp>
        <p:nvGrpSpPr>
          <p:cNvPr id="60" name="Group 59">
            <a:extLst>
              <a:ext uri="{FF2B5EF4-FFF2-40B4-BE49-F238E27FC236}">
                <a16:creationId xmlns:a16="http://schemas.microsoft.com/office/drawing/2014/main" id="{6401F2B5-160C-8C45-69CC-07E8B8507296}"/>
              </a:ext>
            </a:extLst>
          </p:cNvPr>
          <p:cNvGrpSpPr/>
          <p:nvPr/>
        </p:nvGrpSpPr>
        <p:grpSpPr>
          <a:xfrm>
            <a:off x="6658971" y="3799493"/>
            <a:ext cx="3912555" cy="850384"/>
            <a:chOff x="6537937" y="3977128"/>
            <a:chExt cx="3912555" cy="850384"/>
          </a:xfrm>
        </p:grpSpPr>
        <p:pic>
          <p:nvPicPr>
            <p:cNvPr id="6" name="Picture 5" descr="A hand holding a dollar bill&#10;&#10;Description automatically generated">
              <a:extLst>
                <a:ext uri="{FF2B5EF4-FFF2-40B4-BE49-F238E27FC236}">
                  <a16:creationId xmlns:a16="http://schemas.microsoft.com/office/drawing/2014/main" id="{0B3F9AC1-7A43-FC80-3BB1-83BC5B51B363}"/>
                </a:ext>
              </a:extLst>
            </p:cNvPr>
            <p:cNvPicPr>
              <a:picLocks noChangeAspect="1"/>
            </p:cNvPicPr>
            <p:nvPr/>
          </p:nvPicPr>
          <p:blipFill>
            <a:blip r:embed="rId6"/>
            <a:stretch>
              <a:fillRect/>
            </a:stretch>
          </p:blipFill>
          <p:spPr>
            <a:xfrm>
              <a:off x="6537937" y="3977128"/>
              <a:ext cx="850384" cy="850384"/>
            </a:xfrm>
            <a:prstGeom prst="rect">
              <a:avLst/>
            </a:prstGeom>
          </p:spPr>
        </p:pic>
        <p:sp>
          <p:nvSpPr>
            <p:cNvPr id="51" name="TextBox 50">
              <a:extLst>
                <a:ext uri="{FF2B5EF4-FFF2-40B4-BE49-F238E27FC236}">
                  <a16:creationId xmlns:a16="http://schemas.microsoft.com/office/drawing/2014/main" id="{54E89114-7BF8-4F2A-87AD-36E83C400E14}"/>
                </a:ext>
              </a:extLst>
            </p:cNvPr>
            <p:cNvSpPr txBox="1"/>
            <p:nvPr/>
          </p:nvSpPr>
          <p:spPr>
            <a:xfrm>
              <a:off x="7659834" y="4199096"/>
              <a:ext cx="2790658" cy="466281"/>
            </a:xfrm>
            <a:prstGeom prst="rect">
              <a:avLst/>
            </a:prstGeom>
            <a:noFill/>
          </p:spPr>
          <p:txBody>
            <a:bodyPr wrap="square">
              <a:spAutoFit/>
            </a:bodyPr>
            <a:lstStyle/>
            <a:p>
              <a:pPr marL="0" marR="0" lvl="0" indent="0" defTabSz="914400" rtl="0" eaLnBrk="1" fontAlgn="auto" latinLnBrk="0" hangingPunct="1">
                <a:lnSpc>
                  <a:spcPct val="90000"/>
                </a:lnSpc>
                <a:spcBef>
                  <a:spcPts val="4800"/>
                </a:spcBef>
                <a:spcAft>
                  <a:spcPts val="0"/>
                </a:spcAft>
                <a:buClr>
                  <a:srgbClr val="FFDC09"/>
                </a:buClr>
                <a:buSzPct val="200000"/>
                <a:buFont typeface="Arial" panose="020B0604020202020204" pitchFamily="34" charset="0"/>
                <a:buNone/>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Roboto" panose="02000000000000000000" pitchFamily="2" charset="0"/>
                </a:rPr>
                <a:t>$50 honorarium</a:t>
              </a:r>
            </a:p>
          </p:txBody>
        </p:sp>
      </p:grpSp>
      <p:grpSp>
        <p:nvGrpSpPr>
          <p:cNvPr id="56" name="Group 55">
            <a:extLst>
              <a:ext uri="{FF2B5EF4-FFF2-40B4-BE49-F238E27FC236}">
                <a16:creationId xmlns:a16="http://schemas.microsoft.com/office/drawing/2014/main" id="{1D52E730-E80B-365E-6261-7A41DC32A6DB}"/>
              </a:ext>
            </a:extLst>
          </p:cNvPr>
          <p:cNvGrpSpPr/>
          <p:nvPr/>
        </p:nvGrpSpPr>
        <p:grpSpPr>
          <a:xfrm>
            <a:off x="818138" y="2342299"/>
            <a:ext cx="5201446" cy="1002562"/>
            <a:chOff x="818138" y="2405910"/>
            <a:chExt cx="5201446" cy="1002562"/>
          </a:xfrm>
        </p:grpSpPr>
        <p:pic>
          <p:nvPicPr>
            <p:cNvPr id="53" name="Picture 52" descr="A group of green and yellow people&#10;&#10;Description automatically generated">
              <a:extLst>
                <a:ext uri="{FF2B5EF4-FFF2-40B4-BE49-F238E27FC236}">
                  <a16:creationId xmlns:a16="http://schemas.microsoft.com/office/drawing/2014/main" id="{F6AD722A-DBCC-4475-AA4A-43DD11BC7428}"/>
                </a:ext>
              </a:extLst>
            </p:cNvPr>
            <p:cNvPicPr>
              <a:picLocks noChangeAspect="1"/>
            </p:cNvPicPr>
            <p:nvPr/>
          </p:nvPicPr>
          <p:blipFill>
            <a:blip r:embed="rId7"/>
            <a:stretch>
              <a:fillRect/>
            </a:stretch>
          </p:blipFill>
          <p:spPr>
            <a:xfrm>
              <a:off x="818138" y="2405910"/>
              <a:ext cx="1002562" cy="1002562"/>
            </a:xfrm>
            <a:prstGeom prst="rect">
              <a:avLst/>
            </a:prstGeom>
          </p:spPr>
        </p:pic>
        <p:sp>
          <p:nvSpPr>
            <p:cNvPr id="55" name="TextBox 54">
              <a:extLst>
                <a:ext uri="{FF2B5EF4-FFF2-40B4-BE49-F238E27FC236}">
                  <a16:creationId xmlns:a16="http://schemas.microsoft.com/office/drawing/2014/main" id="{EC18703F-9E96-E022-E579-AFD4BA53F180}"/>
                </a:ext>
              </a:extLst>
            </p:cNvPr>
            <p:cNvSpPr txBox="1"/>
            <p:nvPr/>
          </p:nvSpPr>
          <p:spPr>
            <a:xfrm>
              <a:off x="2056845" y="2487076"/>
              <a:ext cx="3962739" cy="840230"/>
            </a:xfrm>
            <a:prstGeom prst="rect">
              <a:avLst/>
            </a:prstGeom>
            <a:noFill/>
          </p:spPr>
          <p:txBody>
            <a:bodyPr wrap="square">
              <a:spAutoFit/>
            </a:bodyPr>
            <a:lstStyle/>
            <a:p>
              <a:pPr>
                <a:lnSpc>
                  <a:spcPct val="90000"/>
                </a:lnSpc>
                <a:spcBef>
                  <a:spcPts val="4800"/>
                </a:spcBef>
                <a:buClr>
                  <a:srgbClr val="FFDC09"/>
                </a:buClr>
                <a:buSzPct val="200000"/>
                <a:defRPr/>
              </a:pPr>
              <a:r>
                <a:rPr lang="en-US" sz="2700" dirty="0">
                  <a:solidFill>
                    <a:srgbClr val="000000"/>
                  </a:solidFill>
                  <a:latin typeface="Roboto Light"/>
                  <a:ea typeface="Roboto" panose="02000000000000000000" pitchFamily="2" charset="0"/>
                  <a:cs typeface="Roboto" panose="02000000000000000000" pitchFamily="2" charset="0"/>
                </a:rPr>
                <a:t>Purposive and snowball sampling techniques</a:t>
              </a:r>
            </a:p>
          </p:txBody>
        </p:sp>
      </p:grpSp>
    </p:spTree>
    <p:extLst>
      <p:ext uri="{BB962C8B-B14F-4D97-AF65-F5344CB8AC3E}">
        <p14:creationId xmlns:p14="http://schemas.microsoft.com/office/powerpoint/2010/main" val="92190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9AC9-2532-8665-7413-427E8F74B965}"/>
              </a:ext>
            </a:extLst>
          </p:cNvPr>
          <p:cNvSpPr>
            <a:spLocks noGrp="1"/>
          </p:cNvSpPr>
          <p:nvPr>
            <p:ph type="title"/>
          </p:nvPr>
        </p:nvSpPr>
        <p:spPr/>
        <p:txBody>
          <a:bodyPr>
            <a:normAutofit/>
          </a:bodyPr>
          <a:lstStyle/>
          <a:p>
            <a:r>
              <a:rPr lang="en-US" dirty="0">
                <a:solidFill>
                  <a:schemeClr val="tx2"/>
                </a:solidFill>
                <a:latin typeface="+mj-lt"/>
              </a:rPr>
              <a:t>RESULTS</a:t>
            </a:r>
          </a:p>
        </p:txBody>
      </p:sp>
      <p:sp>
        <p:nvSpPr>
          <p:cNvPr id="3" name="Content Placeholder 2">
            <a:extLst>
              <a:ext uri="{FF2B5EF4-FFF2-40B4-BE49-F238E27FC236}">
                <a16:creationId xmlns:a16="http://schemas.microsoft.com/office/drawing/2014/main" id="{A7C8C10C-D370-9344-ACB8-EC013CA20965}"/>
              </a:ext>
            </a:extLst>
          </p:cNvPr>
          <p:cNvSpPr>
            <a:spLocks noGrp="1"/>
          </p:cNvSpPr>
          <p:nvPr>
            <p:ph sz="quarter" idx="10"/>
          </p:nvPr>
        </p:nvSpPr>
        <p:spPr>
          <a:xfrm>
            <a:off x="2378242" y="1984781"/>
            <a:ext cx="6102953" cy="867930"/>
          </a:xfrm>
        </p:spPr>
        <p:txBody>
          <a:bodyPr/>
          <a:lstStyle/>
          <a:p>
            <a:pPr marL="0" indent="0">
              <a:buClr>
                <a:schemeClr val="bg2"/>
              </a:buClr>
              <a:buSzPct val="200000"/>
              <a:buNone/>
            </a:pPr>
            <a:r>
              <a:rPr lang="en-US" dirty="0">
                <a:latin typeface="+mn-lt"/>
              </a:rPr>
              <a:t>physicians met the inclusion criteria and participated in interviews</a:t>
            </a:r>
          </a:p>
        </p:txBody>
      </p:sp>
      <p:sp>
        <p:nvSpPr>
          <p:cNvPr id="4" name="Slide Number Placeholder 3">
            <a:extLst>
              <a:ext uri="{FF2B5EF4-FFF2-40B4-BE49-F238E27FC236}">
                <a16:creationId xmlns:a16="http://schemas.microsoft.com/office/drawing/2014/main" id="{DE7FDEB5-FBEB-364F-3A25-D70101D6FA40}"/>
              </a:ext>
            </a:extLst>
          </p:cNvPr>
          <p:cNvSpPr>
            <a:spLocks noGrp="1"/>
          </p:cNvSpPr>
          <p:nvPr>
            <p:ph type="sldNum" sz="quarter" idx="13"/>
          </p:nvPr>
        </p:nvSpPr>
        <p:spPr/>
        <p:txBody>
          <a:bodyPr/>
          <a:lstStyle/>
          <a:p>
            <a:fld id="{61130C78-B4AB-6843-B818-B4CC8CBE3619}" type="slidenum">
              <a:rPr lang="en-US" smtClean="0"/>
              <a:pPr/>
              <a:t>11</a:t>
            </a:fld>
            <a:endParaRPr lang="en-US" dirty="0"/>
          </a:p>
        </p:txBody>
      </p:sp>
      <p:sp>
        <p:nvSpPr>
          <p:cNvPr id="9" name="TextBox 8">
            <a:extLst>
              <a:ext uri="{FF2B5EF4-FFF2-40B4-BE49-F238E27FC236}">
                <a16:creationId xmlns:a16="http://schemas.microsoft.com/office/drawing/2014/main" id="{4666CA05-1F56-9919-9924-9A3EDE66F3FC}"/>
              </a:ext>
            </a:extLst>
          </p:cNvPr>
          <p:cNvSpPr txBox="1"/>
          <p:nvPr/>
        </p:nvSpPr>
        <p:spPr>
          <a:xfrm>
            <a:off x="834957" y="5926237"/>
            <a:ext cx="9524232" cy="46628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FFDC09"/>
              </a:buClr>
              <a:buSzPct val="200000"/>
              <a:buFont typeface="Arial" panose="020B0604020202020204" pitchFamily="34" charset="0"/>
              <a:buChar char="•"/>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mn-cs"/>
              </a:rPr>
              <a:t>Interviews took place between June 2019 – February 2020</a:t>
            </a:r>
          </a:p>
        </p:txBody>
      </p:sp>
      <p:pic>
        <p:nvPicPr>
          <p:cNvPr id="13" name="Picture 12" descr="A green number on a black background&#10;&#10;Description automatically generated">
            <a:extLst>
              <a:ext uri="{FF2B5EF4-FFF2-40B4-BE49-F238E27FC236}">
                <a16:creationId xmlns:a16="http://schemas.microsoft.com/office/drawing/2014/main" id="{3EAED8A5-725B-E347-3658-B4E85DDCD5F6}"/>
              </a:ext>
            </a:extLst>
          </p:cNvPr>
          <p:cNvPicPr>
            <a:picLocks noChangeAspect="1"/>
          </p:cNvPicPr>
          <p:nvPr/>
        </p:nvPicPr>
        <p:blipFill>
          <a:blip r:embed="rId4"/>
          <a:stretch>
            <a:fillRect/>
          </a:stretch>
        </p:blipFill>
        <p:spPr>
          <a:xfrm>
            <a:off x="685800" y="1387642"/>
            <a:ext cx="1692442" cy="1812758"/>
          </a:xfrm>
          <a:prstGeom prst="rect">
            <a:avLst/>
          </a:prstGeom>
        </p:spPr>
      </p:pic>
      <p:grpSp>
        <p:nvGrpSpPr>
          <p:cNvPr id="33" name="Group 32">
            <a:extLst>
              <a:ext uri="{FF2B5EF4-FFF2-40B4-BE49-F238E27FC236}">
                <a16:creationId xmlns:a16="http://schemas.microsoft.com/office/drawing/2014/main" id="{EB9F2C04-A927-AA0E-6E8B-7D15B0E6D234}"/>
              </a:ext>
            </a:extLst>
          </p:cNvPr>
          <p:cNvGrpSpPr/>
          <p:nvPr/>
        </p:nvGrpSpPr>
        <p:grpSpPr>
          <a:xfrm>
            <a:off x="834957" y="3022497"/>
            <a:ext cx="10966452" cy="2703214"/>
            <a:chOff x="834957" y="3287195"/>
            <a:chExt cx="10966452" cy="2703214"/>
          </a:xfrm>
        </p:grpSpPr>
        <p:grpSp>
          <p:nvGrpSpPr>
            <p:cNvPr id="30" name="Group 29">
              <a:extLst>
                <a:ext uri="{FF2B5EF4-FFF2-40B4-BE49-F238E27FC236}">
                  <a16:creationId xmlns:a16="http://schemas.microsoft.com/office/drawing/2014/main" id="{1BF6624D-E409-C66A-0700-5231D2E3656C}"/>
                </a:ext>
              </a:extLst>
            </p:cNvPr>
            <p:cNvGrpSpPr/>
            <p:nvPr/>
          </p:nvGrpSpPr>
          <p:grpSpPr>
            <a:xfrm>
              <a:off x="3369343" y="3331200"/>
              <a:ext cx="2269954" cy="2582552"/>
              <a:chOff x="4046625" y="3379217"/>
              <a:chExt cx="2269954" cy="2582552"/>
            </a:xfrm>
          </p:grpSpPr>
          <p:sp>
            <p:nvSpPr>
              <p:cNvPr id="5" name="Content Placeholder 2">
                <a:extLst>
                  <a:ext uri="{FF2B5EF4-FFF2-40B4-BE49-F238E27FC236}">
                    <a16:creationId xmlns:a16="http://schemas.microsoft.com/office/drawing/2014/main" id="{86B6C4BC-D20C-4D4E-6E0D-B47B5F261D88}"/>
                  </a:ext>
                </a:extLst>
              </p:cNvPr>
              <p:cNvSpPr txBox="1">
                <a:spLocks/>
              </p:cNvSpPr>
              <p:nvPr/>
            </p:nvSpPr>
            <p:spPr>
              <a:xfrm>
                <a:off x="4046625" y="4716560"/>
                <a:ext cx="2269954" cy="1245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n-lt"/>
                  </a:rPr>
                  <a:t>Between 30-49 years old (n=25, 78%)</a:t>
                </a:r>
              </a:p>
            </p:txBody>
          </p:sp>
          <p:pic>
            <p:nvPicPr>
              <p:cNvPr id="17" name="Picture 16" descr="A group of people in green&#10;&#10;Description automatically generated">
                <a:extLst>
                  <a:ext uri="{FF2B5EF4-FFF2-40B4-BE49-F238E27FC236}">
                    <a16:creationId xmlns:a16="http://schemas.microsoft.com/office/drawing/2014/main" id="{0F0D86CA-C04C-75F5-9ADA-31A6CA3B9C72}"/>
                  </a:ext>
                </a:extLst>
              </p:cNvPr>
              <p:cNvPicPr>
                <a:picLocks noChangeAspect="1"/>
              </p:cNvPicPr>
              <p:nvPr/>
            </p:nvPicPr>
            <p:blipFill>
              <a:blip r:embed="rId5"/>
              <a:stretch>
                <a:fillRect/>
              </a:stretch>
            </p:blipFill>
            <p:spPr>
              <a:xfrm>
                <a:off x="4610738" y="3379217"/>
                <a:ext cx="1149737" cy="1149737"/>
              </a:xfrm>
              <a:prstGeom prst="rect">
                <a:avLst/>
              </a:prstGeom>
            </p:spPr>
          </p:pic>
        </p:grpSp>
        <p:grpSp>
          <p:nvGrpSpPr>
            <p:cNvPr id="29" name="Group 28">
              <a:extLst>
                <a:ext uri="{FF2B5EF4-FFF2-40B4-BE49-F238E27FC236}">
                  <a16:creationId xmlns:a16="http://schemas.microsoft.com/office/drawing/2014/main" id="{500503DD-D493-478A-B554-C58E91E34550}"/>
                </a:ext>
              </a:extLst>
            </p:cNvPr>
            <p:cNvGrpSpPr/>
            <p:nvPr/>
          </p:nvGrpSpPr>
          <p:grpSpPr>
            <a:xfrm>
              <a:off x="834957" y="3371983"/>
              <a:ext cx="2165627" cy="2344577"/>
              <a:chOff x="983830" y="3440890"/>
              <a:chExt cx="2165627" cy="2344577"/>
            </a:xfrm>
          </p:grpSpPr>
          <p:pic>
            <p:nvPicPr>
              <p:cNvPr id="15" name="Picture 14" descr="A green symbol with a arrow&#10;&#10;Description automatically generated">
                <a:extLst>
                  <a:ext uri="{FF2B5EF4-FFF2-40B4-BE49-F238E27FC236}">
                    <a16:creationId xmlns:a16="http://schemas.microsoft.com/office/drawing/2014/main" id="{381D836E-A358-0E7E-03D0-68FE10B8A1C8}"/>
                  </a:ext>
                </a:extLst>
              </p:cNvPr>
              <p:cNvPicPr>
                <a:picLocks noChangeAspect="1"/>
              </p:cNvPicPr>
              <p:nvPr/>
            </p:nvPicPr>
            <p:blipFill>
              <a:blip r:embed="rId6"/>
              <a:stretch>
                <a:fillRect/>
              </a:stretch>
            </p:blipFill>
            <p:spPr>
              <a:xfrm>
                <a:off x="1471785" y="3440890"/>
                <a:ext cx="1149737" cy="1149737"/>
              </a:xfrm>
              <a:prstGeom prst="rect">
                <a:avLst/>
              </a:prstGeom>
            </p:spPr>
          </p:pic>
          <p:sp>
            <p:nvSpPr>
              <p:cNvPr id="26" name="Content Placeholder 2">
                <a:extLst>
                  <a:ext uri="{FF2B5EF4-FFF2-40B4-BE49-F238E27FC236}">
                    <a16:creationId xmlns:a16="http://schemas.microsoft.com/office/drawing/2014/main" id="{9E6D2A01-6E9D-71B4-9D7F-570D06C4F269}"/>
                  </a:ext>
                </a:extLst>
              </p:cNvPr>
              <p:cNvSpPr txBox="1">
                <a:spLocks/>
              </p:cNvSpPr>
              <p:nvPr/>
            </p:nvSpPr>
            <p:spPr>
              <a:xfrm>
                <a:off x="983830" y="4737450"/>
                <a:ext cx="2165627" cy="10480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n-lt"/>
                  </a:rPr>
                  <a:t>Male gender </a:t>
                </a:r>
              </a:p>
              <a:p>
                <a:pPr marL="0" indent="0" algn="ctr">
                  <a:buNone/>
                </a:pPr>
                <a:r>
                  <a:rPr lang="en-US" dirty="0">
                    <a:latin typeface="+mn-lt"/>
                  </a:rPr>
                  <a:t>(n=19, 60%)</a:t>
                </a:r>
              </a:p>
              <a:p>
                <a:pPr marL="0" indent="0" algn="ctr">
                  <a:buNone/>
                </a:pPr>
                <a:endParaRPr lang="en-US" dirty="0">
                  <a:latin typeface="+mn-lt"/>
                </a:endParaRPr>
              </a:p>
            </p:txBody>
          </p:sp>
        </p:grpSp>
        <p:grpSp>
          <p:nvGrpSpPr>
            <p:cNvPr id="31" name="Group 30">
              <a:extLst>
                <a:ext uri="{FF2B5EF4-FFF2-40B4-BE49-F238E27FC236}">
                  <a16:creationId xmlns:a16="http://schemas.microsoft.com/office/drawing/2014/main" id="{D6AE43BF-B11F-ED25-B864-E0D668293CFF}"/>
                </a:ext>
              </a:extLst>
            </p:cNvPr>
            <p:cNvGrpSpPr/>
            <p:nvPr/>
          </p:nvGrpSpPr>
          <p:grpSpPr>
            <a:xfrm>
              <a:off x="6096000" y="3287195"/>
              <a:ext cx="2269954" cy="2674685"/>
              <a:chOff x="6588003" y="3296508"/>
              <a:chExt cx="2269954" cy="2674685"/>
            </a:xfrm>
          </p:grpSpPr>
          <p:pic>
            <p:nvPicPr>
              <p:cNvPr id="19" name="Picture 18" descr="A green and yellow buildings&#10;&#10;Description automatically generated">
                <a:extLst>
                  <a:ext uri="{FF2B5EF4-FFF2-40B4-BE49-F238E27FC236}">
                    <a16:creationId xmlns:a16="http://schemas.microsoft.com/office/drawing/2014/main" id="{9CDEC118-C108-FA07-9734-8241312D614C}"/>
                  </a:ext>
                </a:extLst>
              </p:cNvPr>
              <p:cNvPicPr>
                <a:picLocks noChangeAspect="1"/>
              </p:cNvPicPr>
              <p:nvPr/>
            </p:nvPicPr>
            <p:blipFill>
              <a:blip r:embed="rId7"/>
              <a:stretch>
                <a:fillRect/>
              </a:stretch>
            </p:blipFill>
            <p:spPr>
              <a:xfrm>
                <a:off x="7148112" y="3296508"/>
                <a:ext cx="1149737" cy="1149737"/>
              </a:xfrm>
              <a:prstGeom prst="rect">
                <a:avLst/>
              </a:prstGeom>
            </p:spPr>
          </p:pic>
          <p:sp>
            <p:nvSpPr>
              <p:cNvPr id="27" name="Content Placeholder 2">
                <a:extLst>
                  <a:ext uri="{FF2B5EF4-FFF2-40B4-BE49-F238E27FC236}">
                    <a16:creationId xmlns:a16="http://schemas.microsoft.com/office/drawing/2014/main" id="{CB5E3672-DB6F-C7EE-06C1-0D06ACA45D03}"/>
                  </a:ext>
                </a:extLst>
              </p:cNvPr>
              <p:cNvSpPr txBox="1">
                <a:spLocks/>
              </p:cNvSpPr>
              <p:nvPr/>
            </p:nvSpPr>
            <p:spPr>
              <a:xfrm>
                <a:off x="6588003" y="4665864"/>
                <a:ext cx="2269954" cy="1305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n-lt"/>
                  </a:rPr>
                  <a:t>Worked in urban EDs (n=29, 91%)</a:t>
                </a:r>
              </a:p>
            </p:txBody>
          </p:sp>
        </p:grpSp>
        <p:grpSp>
          <p:nvGrpSpPr>
            <p:cNvPr id="32" name="Group 31">
              <a:extLst>
                <a:ext uri="{FF2B5EF4-FFF2-40B4-BE49-F238E27FC236}">
                  <a16:creationId xmlns:a16="http://schemas.microsoft.com/office/drawing/2014/main" id="{912F9C5D-B570-8BE3-2A90-A1E50B83BFC3}"/>
                </a:ext>
              </a:extLst>
            </p:cNvPr>
            <p:cNvGrpSpPr/>
            <p:nvPr/>
          </p:nvGrpSpPr>
          <p:grpSpPr>
            <a:xfrm>
              <a:off x="8481195" y="3372127"/>
              <a:ext cx="3320214" cy="2618282"/>
              <a:chOff x="8481195" y="3372127"/>
              <a:chExt cx="3320214" cy="2618282"/>
            </a:xfrm>
          </p:grpSpPr>
          <p:pic>
            <p:nvPicPr>
              <p:cNvPr id="21" name="Picture 20" descr="A green and white calendar with a number on it&#10;&#10;Description automatically generated">
                <a:extLst>
                  <a:ext uri="{FF2B5EF4-FFF2-40B4-BE49-F238E27FC236}">
                    <a16:creationId xmlns:a16="http://schemas.microsoft.com/office/drawing/2014/main" id="{73386EB1-20BE-0AB5-5228-4C7791F352FD}"/>
                  </a:ext>
                </a:extLst>
              </p:cNvPr>
              <p:cNvPicPr>
                <a:picLocks noChangeAspect="1"/>
              </p:cNvPicPr>
              <p:nvPr/>
            </p:nvPicPr>
            <p:blipFill>
              <a:blip r:embed="rId8"/>
              <a:stretch>
                <a:fillRect/>
              </a:stretch>
            </p:blipFill>
            <p:spPr>
              <a:xfrm>
                <a:off x="9693264" y="3372127"/>
                <a:ext cx="1149593" cy="1149593"/>
              </a:xfrm>
              <a:prstGeom prst="rect">
                <a:avLst/>
              </a:prstGeom>
            </p:spPr>
          </p:pic>
          <p:sp>
            <p:nvSpPr>
              <p:cNvPr id="28" name="Content Placeholder 2">
                <a:extLst>
                  <a:ext uri="{FF2B5EF4-FFF2-40B4-BE49-F238E27FC236}">
                    <a16:creationId xmlns:a16="http://schemas.microsoft.com/office/drawing/2014/main" id="{43C2B061-5385-FCD8-95A0-5EBE7F1E7E6E}"/>
                  </a:ext>
                </a:extLst>
              </p:cNvPr>
              <p:cNvSpPr txBox="1">
                <a:spLocks/>
              </p:cNvSpPr>
              <p:nvPr/>
            </p:nvSpPr>
            <p:spPr>
              <a:xfrm>
                <a:off x="8481195" y="4664846"/>
                <a:ext cx="3320214"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n-lt"/>
                  </a:rPr>
                  <a:t>Median 10 years experience </a:t>
                </a:r>
              </a:p>
              <a:p>
                <a:pPr marL="0" indent="0" algn="ctr">
                  <a:spcBef>
                    <a:spcPts val="0"/>
                  </a:spcBef>
                  <a:buNone/>
                </a:pPr>
                <a:r>
                  <a:rPr lang="en-US" dirty="0">
                    <a:latin typeface="+mn-lt"/>
                  </a:rPr>
                  <a:t>(range 1-33 years)</a:t>
                </a:r>
              </a:p>
              <a:p>
                <a:pPr marL="0" indent="0" algn="ctr">
                  <a:buNone/>
                </a:pPr>
                <a:endParaRPr lang="en-US" dirty="0">
                  <a:latin typeface="+mn-lt"/>
                </a:endParaRPr>
              </a:p>
              <a:p>
                <a:pPr marL="0" indent="0" algn="ctr">
                  <a:buNone/>
                </a:pPr>
                <a:endParaRPr lang="en-US" dirty="0">
                  <a:latin typeface="+mn-lt"/>
                </a:endParaRPr>
              </a:p>
            </p:txBody>
          </p:sp>
        </p:grpSp>
      </p:grpSp>
    </p:spTree>
    <p:extLst>
      <p:ext uri="{BB962C8B-B14F-4D97-AF65-F5344CB8AC3E}">
        <p14:creationId xmlns:p14="http://schemas.microsoft.com/office/powerpoint/2010/main" val="26387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70FEED3-6B98-3C5A-DC15-FA7A4F317248}"/>
              </a:ext>
            </a:extLst>
          </p:cNvPr>
          <p:cNvSpPr txBox="1">
            <a:spLocks/>
          </p:cNvSpPr>
          <p:nvPr/>
        </p:nvSpPr>
        <p:spPr>
          <a:xfrm>
            <a:off x="390590" y="365125"/>
            <a:ext cx="12202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60" baseline="0">
                <a:solidFill>
                  <a:schemeClr val="tx1"/>
                </a:solidFill>
                <a:latin typeface="Roboto" panose="02000000000000000000" pitchFamily="2" charset="0"/>
                <a:ea typeface="Roboto" panose="02000000000000000000" pitchFamily="2" charset="0"/>
                <a:cs typeface="+mj-cs"/>
              </a:defRPr>
            </a:lvl1pPr>
          </a:lstStyle>
          <a:p>
            <a:r>
              <a:rPr lang="en-US" dirty="0">
                <a:solidFill>
                  <a:schemeClr val="tx2"/>
                </a:solidFill>
                <a:latin typeface="+mj-lt"/>
              </a:rPr>
              <a:t>RESULTS: PHYSICIAN CARE EXPERIENCES</a:t>
            </a:r>
          </a:p>
        </p:txBody>
      </p:sp>
      <p:sp>
        <p:nvSpPr>
          <p:cNvPr id="3" name="Content Placeholder 2">
            <a:extLst>
              <a:ext uri="{FF2B5EF4-FFF2-40B4-BE49-F238E27FC236}">
                <a16:creationId xmlns:a16="http://schemas.microsoft.com/office/drawing/2014/main" id="{736EC903-2013-68F7-CFD3-FCFDF40BD579}"/>
              </a:ext>
            </a:extLst>
          </p:cNvPr>
          <p:cNvSpPr txBox="1">
            <a:spLocks/>
          </p:cNvSpPr>
          <p:nvPr/>
        </p:nvSpPr>
        <p:spPr>
          <a:xfrm>
            <a:off x="590196" y="2020020"/>
            <a:ext cx="9881267" cy="677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chemeClr val="bg2"/>
              </a:buClr>
              <a:buSzPct val="200000"/>
              <a:buFont typeface="Courier New" panose="02070309020205020404" pitchFamily="49" charset="0"/>
              <a:buChar char="o"/>
            </a:pPr>
            <a:r>
              <a:rPr lang="en-US" sz="3600" b="1" dirty="0">
                <a:latin typeface="+mn-lt"/>
              </a:rPr>
              <a:t>Caring for PWUD can be complex</a:t>
            </a:r>
          </a:p>
        </p:txBody>
      </p:sp>
      <p:sp>
        <p:nvSpPr>
          <p:cNvPr id="2" name="Title 1">
            <a:extLst>
              <a:ext uri="{FF2B5EF4-FFF2-40B4-BE49-F238E27FC236}">
                <a16:creationId xmlns:a16="http://schemas.microsoft.com/office/drawing/2014/main" id="{A0D79AC9-2532-8665-7413-427E8F74B965}"/>
              </a:ext>
            </a:extLst>
          </p:cNvPr>
          <p:cNvSpPr>
            <a:spLocks noGrp="1"/>
          </p:cNvSpPr>
          <p:nvPr>
            <p:ph type="title"/>
          </p:nvPr>
        </p:nvSpPr>
        <p:spPr/>
        <p:txBody>
          <a:bodyPr>
            <a:normAutofit/>
          </a:bodyPr>
          <a:lstStyle/>
          <a:p>
            <a:r>
              <a:rPr lang="en-US" dirty="0">
                <a:solidFill>
                  <a:schemeClr val="tx2"/>
                </a:solidFill>
                <a:latin typeface="+mj-lt"/>
              </a:rPr>
              <a:t>RESULTS</a:t>
            </a:r>
          </a:p>
        </p:txBody>
      </p:sp>
      <p:sp>
        <p:nvSpPr>
          <p:cNvPr id="23" name="Oval 22">
            <a:extLst>
              <a:ext uri="{FF2B5EF4-FFF2-40B4-BE49-F238E27FC236}">
                <a16:creationId xmlns:a16="http://schemas.microsoft.com/office/drawing/2014/main" id="{8365CB92-57C3-0612-FBBB-BB463F5D9FC2}"/>
              </a:ext>
            </a:extLst>
          </p:cNvPr>
          <p:cNvSpPr/>
          <p:nvPr/>
        </p:nvSpPr>
        <p:spPr>
          <a:xfrm>
            <a:off x="-141569" y="2073989"/>
            <a:ext cx="3021948" cy="2879863"/>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solidFill>
                  <a:schemeClr val="accent1">
                    <a:lumMod val="20000"/>
                    <a:lumOff val="80000"/>
                  </a:schemeClr>
                </a:solidFill>
              </a:rPr>
              <a:t>transportation</a:t>
            </a:r>
            <a:endParaRPr lang="en-CA" sz="2700" dirty="0">
              <a:solidFill>
                <a:schemeClr val="accent1">
                  <a:lumMod val="20000"/>
                  <a:lumOff val="80000"/>
                </a:schemeClr>
              </a:solidFill>
            </a:endParaRPr>
          </a:p>
        </p:txBody>
      </p:sp>
      <p:sp>
        <p:nvSpPr>
          <p:cNvPr id="22" name="Oval 21">
            <a:extLst>
              <a:ext uri="{FF2B5EF4-FFF2-40B4-BE49-F238E27FC236}">
                <a16:creationId xmlns:a16="http://schemas.microsoft.com/office/drawing/2014/main" id="{C6907BAD-293C-A80E-69C0-C31320D466FD}"/>
              </a:ext>
            </a:extLst>
          </p:cNvPr>
          <p:cNvSpPr/>
          <p:nvPr/>
        </p:nvSpPr>
        <p:spPr>
          <a:xfrm>
            <a:off x="1788034" y="367697"/>
            <a:ext cx="3021948" cy="30081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solidFill>
                  <a:schemeClr val="accent1">
                    <a:lumMod val="20000"/>
                    <a:lumOff val="80000"/>
                  </a:schemeClr>
                </a:solidFill>
              </a:rPr>
              <a:t>prescription costs</a:t>
            </a:r>
            <a:endParaRPr lang="en-CA" sz="2700" dirty="0">
              <a:solidFill>
                <a:schemeClr val="accent1">
                  <a:lumMod val="20000"/>
                  <a:lumOff val="80000"/>
                </a:schemeClr>
              </a:solidFill>
            </a:endParaRPr>
          </a:p>
        </p:txBody>
      </p:sp>
      <p:sp>
        <p:nvSpPr>
          <p:cNvPr id="6" name="Oval 5">
            <a:extLst>
              <a:ext uri="{FF2B5EF4-FFF2-40B4-BE49-F238E27FC236}">
                <a16:creationId xmlns:a16="http://schemas.microsoft.com/office/drawing/2014/main" id="{17B4B22C-048D-48FE-2339-D8EBA15934B2}"/>
              </a:ext>
            </a:extLst>
          </p:cNvPr>
          <p:cNvSpPr/>
          <p:nvPr/>
        </p:nvSpPr>
        <p:spPr>
          <a:xfrm>
            <a:off x="781957" y="4533122"/>
            <a:ext cx="3542958" cy="3520413"/>
          </a:xfrm>
          <a:prstGeom prst="ellipse">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CA" sz="2700" dirty="0">
                <a:solidFill>
                  <a:schemeClr val="tx2"/>
                </a:solidFill>
              </a:rPr>
              <a:t>comorbidities</a:t>
            </a:r>
          </a:p>
        </p:txBody>
      </p:sp>
      <p:sp>
        <p:nvSpPr>
          <p:cNvPr id="4" name="Slide Number Placeholder 3">
            <a:extLst>
              <a:ext uri="{FF2B5EF4-FFF2-40B4-BE49-F238E27FC236}">
                <a16:creationId xmlns:a16="http://schemas.microsoft.com/office/drawing/2014/main" id="{DE7FDEB5-FBEB-364F-3A25-D70101D6FA40}"/>
              </a:ext>
            </a:extLst>
          </p:cNvPr>
          <p:cNvSpPr>
            <a:spLocks noGrp="1"/>
          </p:cNvSpPr>
          <p:nvPr>
            <p:ph type="sldNum" sz="quarter" idx="13"/>
          </p:nvPr>
        </p:nvSpPr>
        <p:spPr/>
        <p:txBody>
          <a:bodyPr/>
          <a:lstStyle/>
          <a:p>
            <a:fld id="{61130C78-B4AB-6843-B818-B4CC8CBE3619}" type="slidenum">
              <a:rPr lang="en-US" smtClean="0">
                <a:solidFill>
                  <a:schemeClr val="tx2"/>
                </a:solidFill>
                <a:latin typeface="+mj-lt"/>
              </a:rPr>
              <a:pPr/>
              <a:t>12</a:t>
            </a:fld>
            <a:endParaRPr lang="en-US" dirty="0">
              <a:solidFill>
                <a:schemeClr val="tx2"/>
              </a:solidFill>
              <a:latin typeface="+mj-lt"/>
            </a:endParaRPr>
          </a:p>
        </p:txBody>
      </p:sp>
      <p:sp>
        <p:nvSpPr>
          <p:cNvPr id="5" name="Oval 4">
            <a:extLst>
              <a:ext uri="{FF2B5EF4-FFF2-40B4-BE49-F238E27FC236}">
                <a16:creationId xmlns:a16="http://schemas.microsoft.com/office/drawing/2014/main" id="{764D2DD6-D4E2-1647-6328-ABAAABD7430A}"/>
              </a:ext>
            </a:extLst>
          </p:cNvPr>
          <p:cNvSpPr/>
          <p:nvPr/>
        </p:nvSpPr>
        <p:spPr>
          <a:xfrm>
            <a:off x="-227754" y="4200633"/>
            <a:ext cx="2199309" cy="213326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CA" sz="2700" dirty="0"/>
              <a:t>Chronic pain</a:t>
            </a:r>
          </a:p>
        </p:txBody>
      </p:sp>
      <p:sp>
        <p:nvSpPr>
          <p:cNvPr id="7" name="Oval 6">
            <a:extLst>
              <a:ext uri="{FF2B5EF4-FFF2-40B4-BE49-F238E27FC236}">
                <a16:creationId xmlns:a16="http://schemas.microsoft.com/office/drawing/2014/main" id="{C55AD0E6-EC25-E72F-2B37-D8DAE96EA99C}"/>
              </a:ext>
            </a:extLst>
          </p:cNvPr>
          <p:cNvSpPr/>
          <p:nvPr/>
        </p:nvSpPr>
        <p:spPr>
          <a:xfrm>
            <a:off x="6177691" y="3831885"/>
            <a:ext cx="3801196" cy="387032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684000" rIns="0" bIns="0" rtlCol="0" anchor="ctr"/>
          <a:lstStyle/>
          <a:p>
            <a:pPr algn="ctr"/>
            <a:r>
              <a:rPr lang="en-CA" sz="2700" dirty="0">
                <a:solidFill>
                  <a:schemeClr val="tx2"/>
                </a:solidFill>
              </a:rPr>
              <a:t>polysubstance use </a:t>
            </a:r>
          </a:p>
        </p:txBody>
      </p:sp>
      <p:sp>
        <p:nvSpPr>
          <p:cNvPr id="16" name="Oval 15">
            <a:extLst>
              <a:ext uri="{FF2B5EF4-FFF2-40B4-BE49-F238E27FC236}">
                <a16:creationId xmlns:a16="http://schemas.microsoft.com/office/drawing/2014/main" id="{F67F6A8B-0BA2-3E83-67B9-DFD0028627D2}"/>
              </a:ext>
            </a:extLst>
          </p:cNvPr>
          <p:cNvSpPr/>
          <p:nvPr/>
        </p:nvSpPr>
        <p:spPr>
          <a:xfrm>
            <a:off x="9186687" y="3651691"/>
            <a:ext cx="3527484" cy="350112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solidFill>
                  <a:schemeClr val="tx2"/>
                </a:solidFill>
              </a:rPr>
              <a:t>unstable housing or homelessness</a:t>
            </a:r>
            <a:endParaRPr lang="en-CA" sz="2700" dirty="0">
              <a:solidFill>
                <a:schemeClr val="tx2"/>
              </a:solidFill>
            </a:endParaRPr>
          </a:p>
        </p:txBody>
      </p:sp>
      <p:sp>
        <p:nvSpPr>
          <p:cNvPr id="17" name="Oval 16">
            <a:extLst>
              <a:ext uri="{FF2B5EF4-FFF2-40B4-BE49-F238E27FC236}">
                <a16:creationId xmlns:a16="http://schemas.microsoft.com/office/drawing/2014/main" id="{6ECE1D76-9A42-9A7C-B01F-4A6BA5AD468E}"/>
              </a:ext>
            </a:extLst>
          </p:cNvPr>
          <p:cNvSpPr/>
          <p:nvPr/>
        </p:nvSpPr>
        <p:spPr>
          <a:xfrm>
            <a:off x="6722730" y="574772"/>
            <a:ext cx="3021947" cy="2770221"/>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solidFill>
                  <a:schemeClr val="tx2"/>
                </a:solidFill>
              </a:rPr>
              <a:t>food insecurity</a:t>
            </a:r>
            <a:endParaRPr lang="en-CA" sz="2700" dirty="0">
              <a:solidFill>
                <a:schemeClr val="tx2"/>
              </a:solidFill>
            </a:endParaRPr>
          </a:p>
        </p:txBody>
      </p:sp>
      <p:sp>
        <p:nvSpPr>
          <p:cNvPr id="18" name="Oval 17">
            <a:extLst>
              <a:ext uri="{FF2B5EF4-FFF2-40B4-BE49-F238E27FC236}">
                <a16:creationId xmlns:a16="http://schemas.microsoft.com/office/drawing/2014/main" id="{65CCC0C0-24B0-63CE-D965-0E436F38E304}"/>
              </a:ext>
            </a:extLst>
          </p:cNvPr>
          <p:cNvSpPr/>
          <p:nvPr/>
        </p:nvSpPr>
        <p:spPr>
          <a:xfrm>
            <a:off x="8966485" y="1591668"/>
            <a:ext cx="3240507" cy="3014750"/>
          </a:xfrm>
          <a:prstGeom prst="ellips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solidFill>
                  <a:schemeClr val="tx2"/>
                </a:solidFill>
              </a:rPr>
              <a:t>adverse childhood experiences</a:t>
            </a:r>
            <a:endParaRPr lang="en-CA" sz="2700" dirty="0">
              <a:solidFill>
                <a:schemeClr val="tx2"/>
              </a:solidFill>
            </a:endParaRPr>
          </a:p>
        </p:txBody>
      </p:sp>
      <p:sp>
        <p:nvSpPr>
          <p:cNvPr id="19" name="Oval 18">
            <a:extLst>
              <a:ext uri="{FF2B5EF4-FFF2-40B4-BE49-F238E27FC236}">
                <a16:creationId xmlns:a16="http://schemas.microsoft.com/office/drawing/2014/main" id="{816C668C-6D59-CA1C-478C-C680E2F9BBEF}"/>
              </a:ext>
            </a:extLst>
          </p:cNvPr>
          <p:cNvSpPr/>
          <p:nvPr/>
        </p:nvSpPr>
        <p:spPr>
          <a:xfrm>
            <a:off x="3870539" y="1486785"/>
            <a:ext cx="3418146" cy="360006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solidFill>
                  <a:schemeClr val="tx2"/>
                </a:solidFill>
              </a:rPr>
              <a:t>experiences of stigmatization/discrimination or trauma</a:t>
            </a:r>
            <a:endParaRPr lang="en-CA" sz="2700" dirty="0">
              <a:solidFill>
                <a:schemeClr val="tx2"/>
              </a:solidFill>
            </a:endParaRPr>
          </a:p>
        </p:txBody>
      </p:sp>
      <p:sp>
        <p:nvSpPr>
          <p:cNvPr id="9" name="Oval 8">
            <a:extLst>
              <a:ext uri="{FF2B5EF4-FFF2-40B4-BE49-F238E27FC236}">
                <a16:creationId xmlns:a16="http://schemas.microsoft.com/office/drawing/2014/main" id="{70199AB4-3F91-5ECE-17DD-67AAB4632562}"/>
              </a:ext>
            </a:extLst>
          </p:cNvPr>
          <p:cNvSpPr/>
          <p:nvPr/>
        </p:nvSpPr>
        <p:spPr>
          <a:xfrm>
            <a:off x="3731408" y="4165075"/>
            <a:ext cx="3176385" cy="298774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CA" sz="2700" dirty="0"/>
              <a:t>concurrent mental health disorders</a:t>
            </a:r>
          </a:p>
        </p:txBody>
      </p:sp>
      <p:sp>
        <p:nvSpPr>
          <p:cNvPr id="15" name="TextBox 14">
            <a:extLst>
              <a:ext uri="{FF2B5EF4-FFF2-40B4-BE49-F238E27FC236}">
                <a16:creationId xmlns:a16="http://schemas.microsoft.com/office/drawing/2014/main" id="{95D82740-42C3-359E-833B-42A508399E5D}"/>
              </a:ext>
            </a:extLst>
          </p:cNvPr>
          <p:cNvSpPr txBox="1"/>
          <p:nvPr/>
        </p:nvSpPr>
        <p:spPr>
          <a:xfrm>
            <a:off x="6583532" y="2786590"/>
            <a:ext cx="3088106" cy="2957024"/>
          </a:xfrm>
          <a:prstGeom prst="ellipse">
            <a:avLst/>
          </a:prstGeom>
          <a:solidFill>
            <a:schemeClr val="tx2"/>
          </a:solidFill>
        </p:spPr>
        <p:txBody>
          <a:bodyPr wrap="square" lIns="0" tIns="0" rIns="0" bIns="0" anchor="ctr" anchorCtr="0">
            <a:noAutofit/>
          </a:bodyPr>
          <a:lstStyle/>
          <a:p>
            <a:pPr algn="ctr"/>
            <a:r>
              <a:rPr lang="en-CA" sz="2800" dirty="0">
                <a:solidFill>
                  <a:schemeClr val="bg2">
                    <a:lumMod val="20000"/>
                    <a:lumOff val="80000"/>
                  </a:schemeClr>
                </a:solidFill>
              </a:rPr>
              <a:t>social determinants of health </a:t>
            </a:r>
          </a:p>
        </p:txBody>
      </p:sp>
      <p:sp>
        <p:nvSpPr>
          <p:cNvPr id="21" name="Oval 20">
            <a:extLst>
              <a:ext uri="{FF2B5EF4-FFF2-40B4-BE49-F238E27FC236}">
                <a16:creationId xmlns:a16="http://schemas.microsoft.com/office/drawing/2014/main" id="{6372640F-CEAB-7BCD-7A20-B177F23AE84C}"/>
              </a:ext>
            </a:extLst>
          </p:cNvPr>
          <p:cNvSpPr/>
          <p:nvPr/>
        </p:nvSpPr>
        <p:spPr>
          <a:xfrm>
            <a:off x="2346240" y="3154230"/>
            <a:ext cx="2153651" cy="216169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t>discharge barriers</a:t>
            </a:r>
            <a:endParaRPr lang="en-CA" sz="2700" dirty="0"/>
          </a:p>
        </p:txBody>
      </p:sp>
      <p:sp>
        <p:nvSpPr>
          <p:cNvPr id="20" name="Oval 19">
            <a:extLst>
              <a:ext uri="{FF2B5EF4-FFF2-40B4-BE49-F238E27FC236}">
                <a16:creationId xmlns:a16="http://schemas.microsoft.com/office/drawing/2014/main" id="{3A971E55-CEEB-FFCC-8D73-525B007D38C3}"/>
              </a:ext>
            </a:extLst>
          </p:cNvPr>
          <p:cNvSpPr/>
          <p:nvPr/>
        </p:nvSpPr>
        <p:spPr>
          <a:xfrm>
            <a:off x="85975" y="435493"/>
            <a:ext cx="2284461" cy="2133263"/>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t>perceived social stability</a:t>
            </a:r>
            <a:endParaRPr lang="en-CA" sz="2700" dirty="0"/>
          </a:p>
        </p:txBody>
      </p:sp>
      <p:sp>
        <p:nvSpPr>
          <p:cNvPr id="14" name="Oval 13">
            <a:extLst>
              <a:ext uri="{FF2B5EF4-FFF2-40B4-BE49-F238E27FC236}">
                <a16:creationId xmlns:a16="http://schemas.microsoft.com/office/drawing/2014/main" id="{18C55EB7-EB37-AFE5-9E06-268AB5FFCF0B}"/>
              </a:ext>
            </a:extLst>
          </p:cNvPr>
          <p:cNvSpPr/>
          <p:nvPr/>
        </p:nvSpPr>
        <p:spPr>
          <a:xfrm>
            <a:off x="8966485" y="-522381"/>
            <a:ext cx="2882196" cy="2770222"/>
          </a:xfrm>
          <a:prstGeom prst="ellipse">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CA" sz="2700" dirty="0">
                <a:solidFill>
                  <a:schemeClr val="tx2"/>
                </a:solidFill>
              </a:rPr>
              <a:t>ability to engage in care</a:t>
            </a:r>
          </a:p>
        </p:txBody>
      </p:sp>
      <p:sp>
        <p:nvSpPr>
          <p:cNvPr id="24" name="Oval 23">
            <a:extLst>
              <a:ext uri="{FF2B5EF4-FFF2-40B4-BE49-F238E27FC236}">
                <a16:creationId xmlns:a16="http://schemas.microsoft.com/office/drawing/2014/main" id="{C3741DE7-9779-6E7F-F65B-BDFBD080FD3A}"/>
              </a:ext>
            </a:extLst>
          </p:cNvPr>
          <p:cNvSpPr/>
          <p:nvPr/>
        </p:nvSpPr>
        <p:spPr>
          <a:xfrm>
            <a:off x="4362571" y="-648363"/>
            <a:ext cx="3240507" cy="3022187"/>
          </a:xfrm>
          <a:prstGeom prst="ellipse">
            <a:avLst/>
          </a:prstGeom>
          <a:solidFill>
            <a:srgbClr val="A5C26A"/>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CA" sz="2700" dirty="0">
                <a:solidFill>
                  <a:schemeClr val="tx2"/>
                </a:solidFill>
              </a:rPr>
              <a:t>willingness to engage in care</a:t>
            </a:r>
          </a:p>
        </p:txBody>
      </p:sp>
      <p:sp>
        <p:nvSpPr>
          <p:cNvPr id="27" name="Arrow: Curved Left 26">
            <a:extLst>
              <a:ext uri="{FF2B5EF4-FFF2-40B4-BE49-F238E27FC236}">
                <a16:creationId xmlns:a16="http://schemas.microsoft.com/office/drawing/2014/main" id="{56273E42-7A33-C05E-6D89-B097798D81F3}"/>
              </a:ext>
            </a:extLst>
          </p:cNvPr>
          <p:cNvSpPr/>
          <p:nvPr/>
        </p:nvSpPr>
        <p:spPr>
          <a:xfrm rot="930803">
            <a:off x="6774257" y="718942"/>
            <a:ext cx="797260" cy="2437998"/>
          </a:xfrm>
          <a:prstGeom prst="curvedLeftArrow">
            <a:avLst/>
          </a:prstGeom>
          <a:solidFill>
            <a:schemeClr val="accent2">
              <a:lumMod val="40000"/>
              <a:lumOff val="60000"/>
              <a:alpha val="7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solidFill>
                <a:schemeClr val="tx1"/>
              </a:solidFill>
            </a:endParaRPr>
          </a:p>
        </p:txBody>
      </p:sp>
      <p:sp>
        <p:nvSpPr>
          <p:cNvPr id="28" name="Arrow: Curved Left 27">
            <a:extLst>
              <a:ext uri="{FF2B5EF4-FFF2-40B4-BE49-F238E27FC236}">
                <a16:creationId xmlns:a16="http://schemas.microsoft.com/office/drawing/2014/main" id="{098EB69F-B972-A215-1750-0B8D094308A3}"/>
              </a:ext>
            </a:extLst>
          </p:cNvPr>
          <p:cNvSpPr/>
          <p:nvPr/>
        </p:nvSpPr>
        <p:spPr>
          <a:xfrm rot="17040753">
            <a:off x="2119623" y="1745589"/>
            <a:ext cx="797260" cy="2437998"/>
          </a:xfrm>
          <a:prstGeom prst="curvedLeftArrow">
            <a:avLst/>
          </a:prstGeom>
          <a:solidFill>
            <a:schemeClr val="accent2">
              <a:lumMod val="40000"/>
              <a:lumOff val="60000"/>
              <a:alpha val="69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solidFill>
                <a:schemeClr val="tx1"/>
              </a:solidFill>
            </a:endParaRPr>
          </a:p>
        </p:txBody>
      </p:sp>
      <p:sp>
        <p:nvSpPr>
          <p:cNvPr id="29" name="Arrow: Curved Left 28">
            <a:extLst>
              <a:ext uri="{FF2B5EF4-FFF2-40B4-BE49-F238E27FC236}">
                <a16:creationId xmlns:a16="http://schemas.microsoft.com/office/drawing/2014/main" id="{FBC70DBE-F362-A7F0-0F19-B2B5826C0643}"/>
              </a:ext>
            </a:extLst>
          </p:cNvPr>
          <p:cNvSpPr/>
          <p:nvPr/>
        </p:nvSpPr>
        <p:spPr>
          <a:xfrm rot="17646483">
            <a:off x="5381348" y="-3658793"/>
            <a:ext cx="2162789" cy="11193468"/>
          </a:xfrm>
          <a:prstGeom prst="curvedLeftArrow">
            <a:avLst>
              <a:gd name="adj1" fmla="val 25000"/>
              <a:gd name="adj2" fmla="val 50000"/>
              <a:gd name="adj3" fmla="val 38275"/>
            </a:avLst>
          </a:prstGeom>
          <a:solidFill>
            <a:schemeClr val="accent2">
              <a:lumMod val="40000"/>
              <a:lumOff val="60000"/>
              <a:alpha val="7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solidFill>
                <a:schemeClr val="tx1"/>
              </a:solidFill>
            </a:endParaRPr>
          </a:p>
        </p:txBody>
      </p:sp>
      <p:sp>
        <p:nvSpPr>
          <p:cNvPr id="30" name="Arrow: Curved Left 29">
            <a:extLst>
              <a:ext uri="{FF2B5EF4-FFF2-40B4-BE49-F238E27FC236}">
                <a16:creationId xmlns:a16="http://schemas.microsoft.com/office/drawing/2014/main" id="{64D7DF36-832D-E30B-D683-DDD411A9D239}"/>
              </a:ext>
            </a:extLst>
          </p:cNvPr>
          <p:cNvSpPr/>
          <p:nvPr/>
        </p:nvSpPr>
        <p:spPr>
          <a:xfrm rot="10434407" flipH="1">
            <a:off x="11475389" y="669374"/>
            <a:ext cx="1037642" cy="2231624"/>
          </a:xfrm>
          <a:prstGeom prst="curvedLeftArrow">
            <a:avLst/>
          </a:prstGeom>
          <a:solidFill>
            <a:schemeClr val="accent2">
              <a:lumMod val="40000"/>
              <a:lumOff val="60000"/>
              <a:alpha val="7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solidFill>
                <a:schemeClr val="tx1"/>
              </a:solidFill>
            </a:endParaRPr>
          </a:p>
        </p:txBody>
      </p:sp>
      <p:sp>
        <p:nvSpPr>
          <p:cNvPr id="31" name="Arrow: Curved Left 30">
            <a:extLst>
              <a:ext uri="{FF2B5EF4-FFF2-40B4-BE49-F238E27FC236}">
                <a16:creationId xmlns:a16="http://schemas.microsoft.com/office/drawing/2014/main" id="{5693BA11-C769-44E2-8EC1-73E9C7242DFD}"/>
              </a:ext>
            </a:extLst>
          </p:cNvPr>
          <p:cNvSpPr/>
          <p:nvPr/>
        </p:nvSpPr>
        <p:spPr>
          <a:xfrm rot="4622798">
            <a:off x="4591264" y="-619108"/>
            <a:ext cx="2984235" cy="10384673"/>
          </a:xfrm>
          <a:prstGeom prst="curvedLeftArrow">
            <a:avLst/>
          </a:prstGeom>
          <a:solidFill>
            <a:schemeClr val="accent2">
              <a:lumMod val="40000"/>
              <a:lumOff val="60000"/>
              <a:alpha val="70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CA">
              <a:solidFill>
                <a:schemeClr val="tx1"/>
              </a:solidFill>
            </a:endParaRPr>
          </a:p>
        </p:txBody>
      </p:sp>
      <p:sp>
        <p:nvSpPr>
          <p:cNvPr id="32" name="Arrow: Curved Left 31">
            <a:extLst>
              <a:ext uri="{FF2B5EF4-FFF2-40B4-BE49-F238E27FC236}">
                <a16:creationId xmlns:a16="http://schemas.microsoft.com/office/drawing/2014/main" id="{CEE19119-EDEA-F012-1B66-F7779838EF6A}"/>
              </a:ext>
            </a:extLst>
          </p:cNvPr>
          <p:cNvSpPr/>
          <p:nvPr/>
        </p:nvSpPr>
        <p:spPr>
          <a:xfrm rot="4823316" flipH="1">
            <a:off x="5879131" y="-3355774"/>
            <a:ext cx="940520" cy="7606294"/>
          </a:xfrm>
          <a:prstGeom prst="curvedLeftArrow">
            <a:avLst/>
          </a:prstGeom>
          <a:solidFill>
            <a:schemeClr val="accent2">
              <a:lumMod val="40000"/>
              <a:lumOff val="60000"/>
              <a:alpha val="7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solidFill>
                <a:schemeClr val="tx1"/>
              </a:solidFill>
            </a:endParaRPr>
          </a:p>
        </p:txBody>
      </p:sp>
      <p:cxnSp>
        <p:nvCxnSpPr>
          <p:cNvPr id="34" name="Connector: Curved 33">
            <a:extLst>
              <a:ext uri="{FF2B5EF4-FFF2-40B4-BE49-F238E27FC236}">
                <a16:creationId xmlns:a16="http://schemas.microsoft.com/office/drawing/2014/main" id="{5C275B5A-482E-1789-2D24-352C9C46D767}"/>
              </a:ext>
            </a:extLst>
          </p:cNvPr>
          <p:cNvCxnSpPr>
            <a:cxnSpLocks/>
          </p:cNvCxnSpPr>
          <p:nvPr/>
        </p:nvCxnSpPr>
        <p:spPr>
          <a:xfrm flipV="1">
            <a:off x="6583532" y="1955177"/>
            <a:ext cx="1398009" cy="418647"/>
          </a:xfrm>
          <a:prstGeom prst="curvedConnector3">
            <a:avLst/>
          </a:prstGeom>
          <a:ln w="66675">
            <a:solidFill>
              <a:schemeClr val="accent2">
                <a:lumMod val="60000"/>
                <a:lumOff val="40000"/>
                <a:alpha val="71000"/>
              </a:schemeClr>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36" name="Connector: Curved 35">
            <a:extLst>
              <a:ext uri="{FF2B5EF4-FFF2-40B4-BE49-F238E27FC236}">
                <a16:creationId xmlns:a16="http://schemas.microsoft.com/office/drawing/2014/main" id="{FEE3D02F-D999-3FE2-49D7-52388490E0D3}"/>
              </a:ext>
            </a:extLst>
          </p:cNvPr>
          <p:cNvCxnSpPr>
            <a:cxnSpLocks/>
          </p:cNvCxnSpPr>
          <p:nvPr/>
        </p:nvCxnSpPr>
        <p:spPr>
          <a:xfrm rot="5400000" flipH="1" flipV="1">
            <a:off x="7974957" y="2015246"/>
            <a:ext cx="2240225" cy="1183304"/>
          </a:xfrm>
          <a:prstGeom prst="curvedConnector3">
            <a:avLst/>
          </a:prstGeom>
          <a:ln w="66675">
            <a:solidFill>
              <a:schemeClr val="accent2">
                <a:lumMod val="60000"/>
                <a:lumOff val="40000"/>
                <a:alpha val="71000"/>
              </a:schemeClr>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40" name="Connector: Curved 39">
            <a:extLst>
              <a:ext uri="{FF2B5EF4-FFF2-40B4-BE49-F238E27FC236}">
                <a16:creationId xmlns:a16="http://schemas.microsoft.com/office/drawing/2014/main" id="{B8A6A9D5-824A-1CAA-6D2A-8510DD7CAC60}"/>
              </a:ext>
            </a:extLst>
          </p:cNvPr>
          <p:cNvCxnSpPr>
            <a:cxnSpLocks/>
          </p:cNvCxnSpPr>
          <p:nvPr/>
        </p:nvCxnSpPr>
        <p:spPr>
          <a:xfrm rot="10800000">
            <a:off x="3870541" y="2275666"/>
            <a:ext cx="3037253" cy="2012180"/>
          </a:xfrm>
          <a:prstGeom prst="curvedConnector3">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43" name="Connector: Curved 42">
            <a:extLst>
              <a:ext uri="{FF2B5EF4-FFF2-40B4-BE49-F238E27FC236}">
                <a16:creationId xmlns:a16="http://schemas.microsoft.com/office/drawing/2014/main" id="{70120DF7-A796-EA24-098B-D7F248B8AF27}"/>
              </a:ext>
            </a:extLst>
          </p:cNvPr>
          <p:cNvCxnSpPr>
            <a:cxnSpLocks/>
          </p:cNvCxnSpPr>
          <p:nvPr/>
        </p:nvCxnSpPr>
        <p:spPr>
          <a:xfrm rot="16200000" flipH="1">
            <a:off x="5445821" y="1792425"/>
            <a:ext cx="1082854" cy="451321"/>
          </a:xfrm>
          <a:prstGeom prst="curvedConnector3">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48" name="Connector: Curved 47">
            <a:extLst>
              <a:ext uri="{FF2B5EF4-FFF2-40B4-BE49-F238E27FC236}">
                <a16:creationId xmlns:a16="http://schemas.microsoft.com/office/drawing/2014/main" id="{A02D1655-9489-E61B-0B6A-37034104DEBC}"/>
              </a:ext>
            </a:extLst>
          </p:cNvPr>
          <p:cNvCxnSpPr>
            <a:cxnSpLocks/>
          </p:cNvCxnSpPr>
          <p:nvPr/>
        </p:nvCxnSpPr>
        <p:spPr>
          <a:xfrm rot="16200000" flipH="1">
            <a:off x="4402867" y="3140179"/>
            <a:ext cx="4114557" cy="1092316"/>
          </a:xfrm>
          <a:prstGeom prst="curvedConnector3">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50" name="Connector: Curved 49">
            <a:extLst>
              <a:ext uri="{FF2B5EF4-FFF2-40B4-BE49-F238E27FC236}">
                <a16:creationId xmlns:a16="http://schemas.microsoft.com/office/drawing/2014/main" id="{6C97FD2E-24E2-6AB2-FD70-808729F30FDB}"/>
              </a:ext>
            </a:extLst>
          </p:cNvPr>
          <p:cNvCxnSpPr>
            <a:cxnSpLocks/>
          </p:cNvCxnSpPr>
          <p:nvPr/>
        </p:nvCxnSpPr>
        <p:spPr>
          <a:xfrm rot="10800000" flipV="1">
            <a:off x="2475776" y="1646950"/>
            <a:ext cx="7766818" cy="1861255"/>
          </a:xfrm>
          <a:prstGeom prst="curvedConnector3">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53" name="Connector: Curved 52">
            <a:extLst>
              <a:ext uri="{FF2B5EF4-FFF2-40B4-BE49-F238E27FC236}">
                <a16:creationId xmlns:a16="http://schemas.microsoft.com/office/drawing/2014/main" id="{51069383-3F44-4971-690E-5C7115D9CE85}"/>
              </a:ext>
            </a:extLst>
          </p:cNvPr>
          <p:cNvCxnSpPr>
            <a:cxnSpLocks/>
          </p:cNvCxnSpPr>
          <p:nvPr/>
        </p:nvCxnSpPr>
        <p:spPr>
          <a:xfrm rot="10800000" flipV="1">
            <a:off x="4124039" y="1034210"/>
            <a:ext cx="5620641" cy="844303"/>
          </a:xfrm>
          <a:prstGeom prst="curvedConnector3">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56" name="Connector: Curved 55">
            <a:extLst>
              <a:ext uri="{FF2B5EF4-FFF2-40B4-BE49-F238E27FC236}">
                <a16:creationId xmlns:a16="http://schemas.microsoft.com/office/drawing/2014/main" id="{E28B0090-3A9F-9D67-02E9-143278BE6B45}"/>
              </a:ext>
            </a:extLst>
          </p:cNvPr>
          <p:cNvCxnSpPr>
            <a:cxnSpLocks/>
          </p:cNvCxnSpPr>
          <p:nvPr/>
        </p:nvCxnSpPr>
        <p:spPr>
          <a:xfrm flipV="1">
            <a:off x="1819958" y="1426888"/>
            <a:ext cx="3453091" cy="220061"/>
          </a:xfrm>
          <a:prstGeom prst="curvedConnector3">
            <a:avLst>
              <a:gd name="adj1" fmla="val 50000"/>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59" name="Connector: Curved 58">
            <a:extLst>
              <a:ext uri="{FF2B5EF4-FFF2-40B4-BE49-F238E27FC236}">
                <a16:creationId xmlns:a16="http://schemas.microsoft.com/office/drawing/2014/main" id="{BAB9B5FB-EB19-979F-1ACF-6789E8FCF3F5}"/>
              </a:ext>
            </a:extLst>
          </p:cNvPr>
          <p:cNvCxnSpPr>
            <a:cxnSpLocks/>
          </p:cNvCxnSpPr>
          <p:nvPr/>
        </p:nvCxnSpPr>
        <p:spPr>
          <a:xfrm>
            <a:off x="1311636" y="901803"/>
            <a:ext cx="8563552" cy="4469412"/>
          </a:xfrm>
          <a:prstGeom prst="curvedConnector3">
            <a:avLst>
              <a:gd name="adj1" fmla="val 50000"/>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62" name="Connector: Curved 61">
            <a:extLst>
              <a:ext uri="{FF2B5EF4-FFF2-40B4-BE49-F238E27FC236}">
                <a16:creationId xmlns:a16="http://schemas.microsoft.com/office/drawing/2014/main" id="{3595D4AE-5D53-89EB-F69C-A4D96DCD104C}"/>
              </a:ext>
            </a:extLst>
          </p:cNvPr>
          <p:cNvCxnSpPr>
            <a:cxnSpLocks/>
          </p:cNvCxnSpPr>
          <p:nvPr/>
        </p:nvCxnSpPr>
        <p:spPr>
          <a:xfrm rot="16200000" flipH="1">
            <a:off x="1515612" y="1590233"/>
            <a:ext cx="3638531" cy="3354709"/>
          </a:xfrm>
          <a:prstGeom prst="curvedConnector3">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65" name="Connector: Curved 64">
            <a:extLst>
              <a:ext uri="{FF2B5EF4-FFF2-40B4-BE49-F238E27FC236}">
                <a16:creationId xmlns:a16="http://schemas.microsoft.com/office/drawing/2014/main" id="{4BAC414D-32BD-6FC0-99F2-87AB81FE6274}"/>
              </a:ext>
            </a:extLst>
          </p:cNvPr>
          <p:cNvCxnSpPr>
            <a:cxnSpLocks/>
          </p:cNvCxnSpPr>
          <p:nvPr/>
        </p:nvCxnSpPr>
        <p:spPr>
          <a:xfrm flipV="1">
            <a:off x="1375141" y="1302693"/>
            <a:ext cx="8311581" cy="4302718"/>
          </a:xfrm>
          <a:prstGeom prst="curvedConnector3">
            <a:avLst/>
          </a:prstGeom>
          <a:ln w="66675">
            <a:solidFill>
              <a:schemeClr val="accent2">
                <a:lumMod val="60000"/>
                <a:lumOff val="40000"/>
                <a:alpha val="71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30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500"/>
                                        <p:tgtEl>
                                          <p:spTgt spid="9"/>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500"/>
                                        <p:tgtEl>
                                          <p:spTgt spid="15"/>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500"/>
                                        <p:tgtEl>
                                          <p:spTgt spid="19"/>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500"/>
                                        <p:tgtEl>
                                          <p:spTgt spid="17"/>
                                        </p:tgtEl>
                                      </p:cBhvr>
                                    </p:animEffect>
                                  </p:childTnLst>
                                </p:cTn>
                              </p:par>
                            </p:childTnLst>
                          </p:cTn>
                        </p:par>
                        <p:par>
                          <p:cTn id="32" fill="hold">
                            <p:stCondLst>
                              <p:cond delay="10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500"/>
                                        <p:tgtEl>
                                          <p:spTgt spid="18"/>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500"/>
                                        <p:tgtEl>
                                          <p:spTgt spid="16"/>
                                        </p:tgtEl>
                                      </p:cBhvr>
                                    </p:animEffect>
                                  </p:childTnLst>
                                </p:cTn>
                              </p:par>
                            </p:childTnLst>
                          </p:cTn>
                        </p:par>
                        <p:par>
                          <p:cTn id="40" fill="hold">
                            <p:stCondLst>
                              <p:cond delay="13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500"/>
                                        <p:tgtEl>
                                          <p:spTgt spid="21"/>
                                        </p:tgtEl>
                                      </p:cBhvr>
                                    </p:animEffect>
                                  </p:childTnLst>
                                </p:cTn>
                              </p:par>
                            </p:childTnLst>
                          </p:cTn>
                        </p:par>
                        <p:par>
                          <p:cTn id="44" fill="hold">
                            <p:stCondLst>
                              <p:cond delay="1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500"/>
                                        <p:tgtEl>
                                          <p:spTgt spid="23"/>
                                        </p:tgtEl>
                                      </p:cBhvr>
                                    </p:animEffect>
                                  </p:childTnLst>
                                </p:cTn>
                              </p:par>
                            </p:childTnLst>
                          </p:cTn>
                        </p:par>
                        <p:par>
                          <p:cTn id="48" fill="hold">
                            <p:stCondLst>
                              <p:cond delay="16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500"/>
                                        <p:tgtEl>
                                          <p:spTgt spid="22"/>
                                        </p:tgtEl>
                                      </p:cBhvr>
                                    </p:animEffect>
                                  </p:childTnLst>
                                </p:cTn>
                              </p:par>
                            </p:childTnLst>
                          </p:cTn>
                        </p:par>
                        <p:par>
                          <p:cTn id="52" fill="hold">
                            <p:stCondLst>
                              <p:cond delay="18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500"/>
                                        <p:tgtEl>
                                          <p:spTgt spid="20"/>
                                        </p:tgtEl>
                                      </p:cBhvr>
                                    </p:animEffect>
                                  </p:childTnLst>
                                </p:cTn>
                              </p:par>
                            </p:childTnLst>
                          </p:cTn>
                        </p:par>
                        <p:par>
                          <p:cTn id="56" fill="hold">
                            <p:stCondLst>
                              <p:cond delay="19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500"/>
                                        <p:tgtEl>
                                          <p:spTgt spid="14"/>
                                        </p:tgtEl>
                                      </p:cBhvr>
                                    </p:animEffect>
                                  </p:childTnLst>
                                </p:cTn>
                              </p:par>
                            </p:childTnLst>
                          </p:cTn>
                        </p:par>
                        <p:par>
                          <p:cTn id="60" fill="hold">
                            <p:stCondLst>
                              <p:cond delay="210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 calcmode="lin" valueType="num">
                                      <p:cBhvr>
                                        <p:cTn id="70" dur="1000" fill="hold"/>
                                        <p:tgtEl>
                                          <p:spTgt spid="31"/>
                                        </p:tgtEl>
                                        <p:attrNameLst>
                                          <p:attrName>style.rotation</p:attrName>
                                        </p:attrNameLst>
                                      </p:cBhvr>
                                      <p:tavLst>
                                        <p:tav tm="0">
                                          <p:val>
                                            <p:fltVal val="90"/>
                                          </p:val>
                                        </p:tav>
                                        <p:tav tm="100000">
                                          <p:val>
                                            <p:fltVal val="0"/>
                                          </p:val>
                                        </p:tav>
                                      </p:tavLst>
                                    </p:anim>
                                    <p:animEffect transition="in" filter="fade">
                                      <p:cBhvr>
                                        <p:cTn id="71" dur="1000"/>
                                        <p:tgtEl>
                                          <p:spTgt spid="31"/>
                                        </p:tgtEl>
                                      </p:cBhvr>
                                    </p:animEffect>
                                  </p:childTnLst>
                                </p:cTn>
                              </p:par>
                              <p:par>
                                <p:cTn id="72" presetID="3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000" fill="hold"/>
                                        <p:tgtEl>
                                          <p:spTgt spid="62"/>
                                        </p:tgtEl>
                                        <p:attrNameLst>
                                          <p:attrName>ppt_w</p:attrName>
                                        </p:attrNameLst>
                                      </p:cBhvr>
                                      <p:tavLst>
                                        <p:tav tm="0">
                                          <p:val>
                                            <p:fltVal val="0"/>
                                          </p:val>
                                        </p:tav>
                                        <p:tav tm="100000">
                                          <p:val>
                                            <p:strVal val="#ppt_w"/>
                                          </p:val>
                                        </p:tav>
                                      </p:tavLst>
                                    </p:anim>
                                    <p:anim calcmode="lin" valueType="num">
                                      <p:cBhvr>
                                        <p:cTn id="75" dur="1000" fill="hold"/>
                                        <p:tgtEl>
                                          <p:spTgt spid="62"/>
                                        </p:tgtEl>
                                        <p:attrNameLst>
                                          <p:attrName>ppt_h</p:attrName>
                                        </p:attrNameLst>
                                      </p:cBhvr>
                                      <p:tavLst>
                                        <p:tav tm="0">
                                          <p:val>
                                            <p:fltVal val="0"/>
                                          </p:val>
                                        </p:tav>
                                        <p:tav tm="100000">
                                          <p:val>
                                            <p:strVal val="#ppt_h"/>
                                          </p:val>
                                        </p:tav>
                                      </p:tavLst>
                                    </p:anim>
                                    <p:anim calcmode="lin" valueType="num">
                                      <p:cBhvr>
                                        <p:cTn id="76" dur="1000" fill="hold"/>
                                        <p:tgtEl>
                                          <p:spTgt spid="62"/>
                                        </p:tgtEl>
                                        <p:attrNameLst>
                                          <p:attrName>style.rotation</p:attrName>
                                        </p:attrNameLst>
                                      </p:cBhvr>
                                      <p:tavLst>
                                        <p:tav tm="0">
                                          <p:val>
                                            <p:fltVal val="90"/>
                                          </p:val>
                                        </p:tav>
                                        <p:tav tm="100000">
                                          <p:val>
                                            <p:fltVal val="0"/>
                                          </p:val>
                                        </p:tav>
                                      </p:tavLst>
                                    </p:anim>
                                    <p:animEffect transition="in" filter="fade">
                                      <p:cBhvr>
                                        <p:cTn id="77" dur="1000"/>
                                        <p:tgtEl>
                                          <p:spTgt spid="62"/>
                                        </p:tgtEl>
                                      </p:cBhvr>
                                    </p:animEffect>
                                  </p:childTnLst>
                                </p:cTn>
                              </p:par>
                              <p:par>
                                <p:cTn id="78" presetID="31" presetClass="entr" presetSubtype="0"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1000" fill="hold"/>
                                        <p:tgtEl>
                                          <p:spTgt spid="48"/>
                                        </p:tgtEl>
                                        <p:attrNameLst>
                                          <p:attrName>ppt_w</p:attrName>
                                        </p:attrNameLst>
                                      </p:cBhvr>
                                      <p:tavLst>
                                        <p:tav tm="0">
                                          <p:val>
                                            <p:fltVal val="0"/>
                                          </p:val>
                                        </p:tav>
                                        <p:tav tm="100000">
                                          <p:val>
                                            <p:strVal val="#ppt_w"/>
                                          </p:val>
                                        </p:tav>
                                      </p:tavLst>
                                    </p:anim>
                                    <p:anim calcmode="lin" valueType="num">
                                      <p:cBhvr>
                                        <p:cTn id="81" dur="1000" fill="hold"/>
                                        <p:tgtEl>
                                          <p:spTgt spid="48"/>
                                        </p:tgtEl>
                                        <p:attrNameLst>
                                          <p:attrName>ppt_h</p:attrName>
                                        </p:attrNameLst>
                                      </p:cBhvr>
                                      <p:tavLst>
                                        <p:tav tm="0">
                                          <p:val>
                                            <p:fltVal val="0"/>
                                          </p:val>
                                        </p:tav>
                                        <p:tav tm="100000">
                                          <p:val>
                                            <p:strVal val="#ppt_h"/>
                                          </p:val>
                                        </p:tav>
                                      </p:tavLst>
                                    </p:anim>
                                    <p:anim calcmode="lin" valueType="num">
                                      <p:cBhvr>
                                        <p:cTn id="82" dur="1000" fill="hold"/>
                                        <p:tgtEl>
                                          <p:spTgt spid="48"/>
                                        </p:tgtEl>
                                        <p:attrNameLst>
                                          <p:attrName>style.rotation</p:attrName>
                                        </p:attrNameLst>
                                      </p:cBhvr>
                                      <p:tavLst>
                                        <p:tav tm="0">
                                          <p:val>
                                            <p:fltVal val="90"/>
                                          </p:val>
                                        </p:tav>
                                        <p:tav tm="100000">
                                          <p:val>
                                            <p:fltVal val="0"/>
                                          </p:val>
                                        </p:tav>
                                      </p:tavLst>
                                    </p:anim>
                                    <p:animEffect transition="in" filter="fade">
                                      <p:cBhvr>
                                        <p:cTn id="83" dur="1000"/>
                                        <p:tgtEl>
                                          <p:spTgt spid="48"/>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90"/>
                                          </p:val>
                                        </p:tav>
                                        <p:tav tm="100000">
                                          <p:val>
                                            <p:fltVal val="0"/>
                                          </p:val>
                                        </p:tav>
                                      </p:tavLst>
                                    </p:anim>
                                    <p:animEffect transition="in" filter="fade">
                                      <p:cBhvr>
                                        <p:cTn id="89" dur="1000"/>
                                        <p:tgtEl>
                                          <p:spTgt spid="29"/>
                                        </p:tgtEl>
                                      </p:cBhvr>
                                    </p:animEffect>
                                  </p:childTnLst>
                                </p:cTn>
                              </p:par>
                              <p:par>
                                <p:cTn id="90" presetID="31"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1000" fill="hold"/>
                                        <p:tgtEl>
                                          <p:spTgt spid="36"/>
                                        </p:tgtEl>
                                        <p:attrNameLst>
                                          <p:attrName>ppt_w</p:attrName>
                                        </p:attrNameLst>
                                      </p:cBhvr>
                                      <p:tavLst>
                                        <p:tav tm="0">
                                          <p:val>
                                            <p:fltVal val="0"/>
                                          </p:val>
                                        </p:tav>
                                        <p:tav tm="100000">
                                          <p:val>
                                            <p:strVal val="#ppt_w"/>
                                          </p:val>
                                        </p:tav>
                                      </p:tavLst>
                                    </p:anim>
                                    <p:anim calcmode="lin" valueType="num">
                                      <p:cBhvr>
                                        <p:cTn id="93" dur="1000" fill="hold"/>
                                        <p:tgtEl>
                                          <p:spTgt spid="36"/>
                                        </p:tgtEl>
                                        <p:attrNameLst>
                                          <p:attrName>ppt_h</p:attrName>
                                        </p:attrNameLst>
                                      </p:cBhvr>
                                      <p:tavLst>
                                        <p:tav tm="0">
                                          <p:val>
                                            <p:fltVal val="0"/>
                                          </p:val>
                                        </p:tav>
                                        <p:tav tm="100000">
                                          <p:val>
                                            <p:strVal val="#ppt_h"/>
                                          </p:val>
                                        </p:tav>
                                      </p:tavLst>
                                    </p:anim>
                                    <p:anim calcmode="lin" valueType="num">
                                      <p:cBhvr>
                                        <p:cTn id="94" dur="1000" fill="hold"/>
                                        <p:tgtEl>
                                          <p:spTgt spid="36"/>
                                        </p:tgtEl>
                                        <p:attrNameLst>
                                          <p:attrName>style.rotation</p:attrName>
                                        </p:attrNameLst>
                                      </p:cBhvr>
                                      <p:tavLst>
                                        <p:tav tm="0">
                                          <p:val>
                                            <p:fltVal val="90"/>
                                          </p:val>
                                        </p:tav>
                                        <p:tav tm="100000">
                                          <p:val>
                                            <p:fltVal val="0"/>
                                          </p:val>
                                        </p:tav>
                                      </p:tavLst>
                                    </p:anim>
                                    <p:animEffect transition="in" filter="fade">
                                      <p:cBhvr>
                                        <p:cTn id="95" dur="1000"/>
                                        <p:tgtEl>
                                          <p:spTgt spid="36"/>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p:cTn id="98" dur="1000" fill="hold"/>
                                        <p:tgtEl>
                                          <p:spTgt spid="30"/>
                                        </p:tgtEl>
                                        <p:attrNameLst>
                                          <p:attrName>ppt_w</p:attrName>
                                        </p:attrNameLst>
                                      </p:cBhvr>
                                      <p:tavLst>
                                        <p:tav tm="0">
                                          <p:val>
                                            <p:fltVal val="0"/>
                                          </p:val>
                                        </p:tav>
                                        <p:tav tm="100000">
                                          <p:val>
                                            <p:strVal val="#ppt_w"/>
                                          </p:val>
                                        </p:tav>
                                      </p:tavLst>
                                    </p:anim>
                                    <p:anim calcmode="lin" valueType="num">
                                      <p:cBhvr>
                                        <p:cTn id="99" dur="1000" fill="hold"/>
                                        <p:tgtEl>
                                          <p:spTgt spid="30"/>
                                        </p:tgtEl>
                                        <p:attrNameLst>
                                          <p:attrName>ppt_h</p:attrName>
                                        </p:attrNameLst>
                                      </p:cBhvr>
                                      <p:tavLst>
                                        <p:tav tm="0">
                                          <p:val>
                                            <p:fltVal val="0"/>
                                          </p:val>
                                        </p:tav>
                                        <p:tav tm="100000">
                                          <p:val>
                                            <p:strVal val="#ppt_h"/>
                                          </p:val>
                                        </p:tav>
                                      </p:tavLst>
                                    </p:anim>
                                    <p:anim calcmode="lin" valueType="num">
                                      <p:cBhvr>
                                        <p:cTn id="100" dur="1000" fill="hold"/>
                                        <p:tgtEl>
                                          <p:spTgt spid="30"/>
                                        </p:tgtEl>
                                        <p:attrNameLst>
                                          <p:attrName>style.rotation</p:attrName>
                                        </p:attrNameLst>
                                      </p:cBhvr>
                                      <p:tavLst>
                                        <p:tav tm="0">
                                          <p:val>
                                            <p:fltVal val="90"/>
                                          </p:val>
                                        </p:tav>
                                        <p:tav tm="100000">
                                          <p:val>
                                            <p:fltVal val="0"/>
                                          </p:val>
                                        </p:tav>
                                      </p:tavLst>
                                    </p:anim>
                                    <p:animEffect transition="in" filter="fade">
                                      <p:cBhvr>
                                        <p:cTn id="101" dur="1000"/>
                                        <p:tgtEl>
                                          <p:spTgt spid="30"/>
                                        </p:tgtEl>
                                      </p:cBhvr>
                                    </p:animEffect>
                                  </p:childTnLst>
                                </p:cTn>
                              </p:par>
                              <p:par>
                                <p:cTn id="102" presetID="31" presetClass="entr" presetSubtype="0" fill="hold" nodeType="withEffect">
                                  <p:stCondLst>
                                    <p:cond delay="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1000" fill="hold"/>
                                        <p:tgtEl>
                                          <p:spTgt spid="50"/>
                                        </p:tgtEl>
                                        <p:attrNameLst>
                                          <p:attrName>ppt_w</p:attrName>
                                        </p:attrNameLst>
                                      </p:cBhvr>
                                      <p:tavLst>
                                        <p:tav tm="0">
                                          <p:val>
                                            <p:fltVal val="0"/>
                                          </p:val>
                                        </p:tav>
                                        <p:tav tm="100000">
                                          <p:val>
                                            <p:strVal val="#ppt_w"/>
                                          </p:val>
                                        </p:tav>
                                      </p:tavLst>
                                    </p:anim>
                                    <p:anim calcmode="lin" valueType="num">
                                      <p:cBhvr>
                                        <p:cTn id="105" dur="1000" fill="hold"/>
                                        <p:tgtEl>
                                          <p:spTgt spid="50"/>
                                        </p:tgtEl>
                                        <p:attrNameLst>
                                          <p:attrName>ppt_h</p:attrName>
                                        </p:attrNameLst>
                                      </p:cBhvr>
                                      <p:tavLst>
                                        <p:tav tm="0">
                                          <p:val>
                                            <p:fltVal val="0"/>
                                          </p:val>
                                        </p:tav>
                                        <p:tav tm="100000">
                                          <p:val>
                                            <p:strVal val="#ppt_h"/>
                                          </p:val>
                                        </p:tav>
                                      </p:tavLst>
                                    </p:anim>
                                    <p:anim calcmode="lin" valueType="num">
                                      <p:cBhvr>
                                        <p:cTn id="106" dur="1000" fill="hold"/>
                                        <p:tgtEl>
                                          <p:spTgt spid="50"/>
                                        </p:tgtEl>
                                        <p:attrNameLst>
                                          <p:attrName>style.rotation</p:attrName>
                                        </p:attrNameLst>
                                      </p:cBhvr>
                                      <p:tavLst>
                                        <p:tav tm="0">
                                          <p:val>
                                            <p:fltVal val="90"/>
                                          </p:val>
                                        </p:tav>
                                        <p:tav tm="100000">
                                          <p:val>
                                            <p:fltVal val="0"/>
                                          </p:val>
                                        </p:tav>
                                      </p:tavLst>
                                    </p:anim>
                                    <p:animEffect transition="in" filter="fade">
                                      <p:cBhvr>
                                        <p:cTn id="107" dur="1000"/>
                                        <p:tgtEl>
                                          <p:spTgt spid="50"/>
                                        </p:tgtEl>
                                      </p:cBhvr>
                                    </p:animEffect>
                                  </p:childTnLst>
                                </p:cTn>
                              </p:par>
                              <p:par>
                                <p:cTn id="108" presetID="31" presetClass="entr" presetSubtype="0"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p:cTn id="110" dur="1000" fill="hold"/>
                                        <p:tgtEl>
                                          <p:spTgt spid="53"/>
                                        </p:tgtEl>
                                        <p:attrNameLst>
                                          <p:attrName>ppt_w</p:attrName>
                                        </p:attrNameLst>
                                      </p:cBhvr>
                                      <p:tavLst>
                                        <p:tav tm="0">
                                          <p:val>
                                            <p:fltVal val="0"/>
                                          </p:val>
                                        </p:tav>
                                        <p:tav tm="100000">
                                          <p:val>
                                            <p:strVal val="#ppt_w"/>
                                          </p:val>
                                        </p:tav>
                                      </p:tavLst>
                                    </p:anim>
                                    <p:anim calcmode="lin" valueType="num">
                                      <p:cBhvr>
                                        <p:cTn id="111" dur="1000" fill="hold"/>
                                        <p:tgtEl>
                                          <p:spTgt spid="53"/>
                                        </p:tgtEl>
                                        <p:attrNameLst>
                                          <p:attrName>ppt_h</p:attrName>
                                        </p:attrNameLst>
                                      </p:cBhvr>
                                      <p:tavLst>
                                        <p:tav tm="0">
                                          <p:val>
                                            <p:fltVal val="0"/>
                                          </p:val>
                                        </p:tav>
                                        <p:tav tm="100000">
                                          <p:val>
                                            <p:strVal val="#ppt_h"/>
                                          </p:val>
                                        </p:tav>
                                      </p:tavLst>
                                    </p:anim>
                                    <p:anim calcmode="lin" valueType="num">
                                      <p:cBhvr>
                                        <p:cTn id="112" dur="1000" fill="hold"/>
                                        <p:tgtEl>
                                          <p:spTgt spid="53"/>
                                        </p:tgtEl>
                                        <p:attrNameLst>
                                          <p:attrName>style.rotation</p:attrName>
                                        </p:attrNameLst>
                                      </p:cBhvr>
                                      <p:tavLst>
                                        <p:tav tm="0">
                                          <p:val>
                                            <p:fltVal val="90"/>
                                          </p:val>
                                        </p:tav>
                                        <p:tav tm="100000">
                                          <p:val>
                                            <p:fltVal val="0"/>
                                          </p:val>
                                        </p:tav>
                                      </p:tavLst>
                                    </p:anim>
                                    <p:animEffect transition="in" filter="fade">
                                      <p:cBhvr>
                                        <p:cTn id="113" dur="1000"/>
                                        <p:tgtEl>
                                          <p:spTgt spid="53"/>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p:cTn id="116" dur="1000" fill="hold"/>
                                        <p:tgtEl>
                                          <p:spTgt spid="32"/>
                                        </p:tgtEl>
                                        <p:attrNameLst>
                                          <p:attrName>ppt_w</p:attrName>
                                        </p:attrNameLst>
                                      </p:cBhvr>
                                      <p:tavLst>
                                        <p:tav tm="0">
                                          <p:val>
                                            <p:fltVal val="0"/>
                                          </p:val>
                                        </p:tav>
                                        <p:tav tm="100000">
                                          <p:val>
                                            <p:strVal val="#ppt_w"/>
                                          </p:val>
                                        </p:tav>
                                      </p:tavLst>
                                    </p:anim>
                                    <p:anim calcmode="lin" valueType="num">
                                      <p:cBhvr>
                                        <p:cTn id="117" dur="1000" fill="hold"/>
                                        <p:tgtEl>
                                          <p:spTgt spid="32"/>
                                        </p:tgtEl>
                                        <p:attrNameLst>
                                          <p:attrName>ppt_h</p:attrName>
                                        </p:attrNameLst>
                                      </p:cBhvr>
                                      <p:tavLst>
                                        <p:tav tm="0">
                                          <p:val>
                                            <p:fltVal val="0"/>
                                          </p:val>
                                        </p:tav>
                                        <p:tav tm="100000">
                                          <p:val>
                                            <p:strVal val="#ppt_h"/>
                                          </p:val>
                                        </p:tav>
                                      </p:tavLst>
                                    </p:anim>
                                    <p:anim calcmode="lin" valueType="num">
                                      <p:cBhvr>
                                        <p:cTn id="118" dur="1000" fill="hold"/>
                                        <p:tgtEl>
                                          <p:spTgt spid="32"/>
                                        </p:tgtEl>
                                        <p:attrNameLst>
                                          <p:attrName>style.rotation</p:attrName>
                                        </p:attrNameLst>
                                      </p:cBhvr>
                                      <p:tavLst>
                                        <p:tav tm="0">
                                          <p:val>
                                            <p:fltVal val="90"/>
                                          </p:val>
                                        </p:tav>
                                        <p:tav tm="100000">
                                          <p:val>
                                            <p:fltVal val="0"/>
                                          </p:val>
                                        </p:tav>
                                      </p:tavLst>
                                    </p:anim>
                                    <p:animEffect transition="in" filter="fade">
                                      <p:cBhvr>
                                        <p:cTn id="119" dur="1000"/>
                                        <p:tgtEl>
                                          <p:spTgt spid="32"/>
                                        </p:tgtEl>
                                      </p:cBhvr>
                                    </p:animEffect>
                                  </p:childTnLst>
                                </p:cTn>
                              </p:par>
                              <p:par>
                                <p:cTn id="120" presetID="31" presetClass="entr" presetSubtype="0" fill="hold"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1000" fill="hold"/>
                                        <p:tgtEl>
                                          <p:spTgt spid="56"/>
                                        </p:tgtEl>
                                        <p:attrNameLst>
                                          <p:attrName>ppt_w</p:attrName>
                                        </p:attrNameLst>
                                      </p:cBhvr>
                                      <p:tavLst>
                                        <p:tav tm="0">
                                          <p:val>
                                            <p:fltVal val="0"/>
                                          </p:val>
                                        </p:tav>
                                        <p:tav tm="100000">
                                          <p:val>
                                            <p:strVal val="#ppt_w"/>
                                          </p:val>
                                        </p:tav>
                                      </p:tavLst>
                                    </p:anim>
                                    <p:anim calcmode="lin" valueType="num">
                                      <p:cBhvr>
                                        <p:cTn id="123" dur="1000" fill="hold"/>
                                        <p:tgtEl>
                                          <p:spTgt spid="56"/>
                                        </p:tgtEl>
                                        <p:attrNameLst>
                                          <p:attrName>ppt_h</p:attrName>
                                        </p:attrNameLst>
                                      </p:cBhvr>
                                      <p:tavLst>
                                        <p:tav tm="0">
                                          <p:val>
                                            <p:fltVal val="0"/>
                                          </p:val>
                                        </p:tav>
                                        <p:tav tm="100000">
                                          <p:val>
                                            <p:strVal val="#ppt_h"/>
                                          </p:val>
                                        </p:tav>
                                      </p:tavLst>
                                    </p:anim>
                                    <p:anim calcmode="lin" valueType="num">
                                      <p:cBhvr>
                                        <p:cTn id="124" dur="1000" fill="hold"/>
                                        <p:tgtEl>
                                          <p:spTgt spid="56"/>
                                        </p:tgtEl>
                                        <p:attrNameLst>
                                          <p:attrName>style.rotation</p:attrName>
                                        </p:attrNameLst>
                                      </p:cBhvr>
                                      <p:tavLst>
                                        <p:tav tm="0">
                                          <p:val>
                                            <p:fltVal val="90"/>
                                          </p:val>
                                        </p:tav>
                                        <p:tav tm="100000">
                                          <p:val>
                                            <p:fltVal val="0"/>
                                          </p:val>
                                        </p:tav>
                                      </p:tavLst>
                                    </p:anim>
                                    <p:animEffect transition="in" filter="fade">
                                      <p:cBhvr>
                                        <p:cTn id="125" dur="1000"/>
                                        <p:tgtEl>
                                          <p:spTgt spid="56"/>
                                        </p:tgtEl>
                                      </p:cBhvr>
                                    </p:animEffect>
                                  </p:childTnLst>
                                </p:cTn>
                              </p:par>
                              <p:par>
                                <p:cTn id="126" presetID="31" presetClass="entr" presetSubtype="0" fill="hold" nodeType="withEffect">
                                  <p:stCondLst>
                                    <p:cond delay="0"/>
                                  </p:stCondLst>
                                  <p:childTnLst>
                                    <p:set>
                                      <p:cBhvr>
                                        <p:cTn id="127" dur="1" fill="hold">
                                          <p:stCondLst>
                                            <p:cond delay="0"/>
                                          </p:stCondLst>
                                        </p:cTn>
                                        <p:tgtEl>
                                          <p:spTgt spid="59"/>
                                        </p:tgtEl>
                                        <p:attrNameLst>
                                          <p:attrName>style.visibility</p:attrName>
                                        </p:attrNameLst>
                                      </p:cBhvr>
                                      <p:to>
                                        <p:strVal val="visible"/>
                                      </p:to>
                                    </p:set>
                                    <p:anim calcmode="lin" valueType="num">
                                      <p:cBhvr>
                                        <p:cTn id="128" dur="1000" fill="hold"/>
                                        <p:tgtEl>
                                          <p:spTgt spid="59"/>
                                        </p:tgtEl>
                                        <p:attrNameLst>
                                          <p:attrName>ppt_w</p:attrName>
                                        </p:attrNameLst>
                                      </p:cBhvr>
                                      <p:tavLst>
                                        <p:tav tm="0">
                                          <p:val>
                                            <p:fltVal val="0"/>
                                          </p:val>
                                        </p:tav>
                                        <p:tav tm="100000">
                                          <p:val>
                                            <p:strVal val="#ppt_w"/>
                                          </p:val>
                                        </p:tav>
                                      </p:tavLst>
                                    </p:anim>
                                    <p:anim calcmode="lin" valueType="num">
                                      <p:cBhvr>
                                        <p:cTn id="129" dur="1000" fill="hold"/>
                                        <p:tgtEl>
                                          <p:spTgt spid="59"/>
                                        </p:tgtEl>
                                        <p:attrNameLst>
                                          <p:attrName>ppt_h</p:attrName>
                                        </p:attrNameLst>
                                      </p:cBhvr>
                                      <p:tavLst>
                                        <p:tav tm="0">
                                          <p:val>
                                            <p:fltVal val="0"/>
                                          </p:val>
                                        </p:tav>
                                        <p:tav tm="100000">
                                          <p:val>
                                            <p:strVal val="#ppt_h"/>
                                          </p:val>
                                        </p:tav>
                                      </p:tavLst>
                                    </p:anim>
                                    <p:anim calcmode="lin" valueType="num">
                                      <p:cBhvr>
                                        <p:cTn id="130" dur="1000" fill="hold"/>
                                        <p:tgtEl>
                                          <p:spTgt spid="59"/>
                                        </p:tgtEl>
                                        <p:attrNameLst>
                                          <p:attrName>style.rotation</p:attrName>
                                        </p:attrNameLst>
                                      </p:cBhvr>
                                      <p:tavLst>
                                        <p:tav tm="0">
                                          <p:val>
                                            <p:fltVal val="90"/>
                                          </p:val>
                                        </p:tav>
                                        <p:tav tm="100000">
                                          <p:val>
                                            <p:fltVal val="0"/>
                                          </p:val>
                                        </p:tav>
                                      </p:tavLst>
                                    </p:anim>
                                    <p:animEffect transition="in" filter="fade">
                                      <p:cBhvr>
                                        <p:cTn id="131" dur="1000"/>
                                        <p:tgtEl>
                                          <p:spTgt spid="59"/>
                                        </p:tgtEl>
                                      </p:cBhvr>
                                    </p:animEffect>
                                  </p:childTnLst>
                                </p:cTn>
                              </p:par>
                              <p:par>
                                <p:cTn id="132" presetID="31" presetClass="entr" presetSubtype="0" fill="hold" nodeType="withEffect">
                                  <p:stCondLst>
                                    <p:cond delay="0"/>
                                  </p:stCondLst>
                                  <p:childTnLst>
                                    <p:set>
                                      <p:cBhvr>
                                        <p:cTn id="133" dur="1" fill="hold">
                                          <p:stCondLst>
                                            <p:cond delay="0"/>
                                          </p:stCondLst>
                                        </p:cTn>
                                        <p:tgtEl>
                                          <p:spTgt spid="40"/>
                                        </p:tgtEl>
                                        <p:attrNameLst>
                                          <p:attrName>style.visibility</p:attrName>
                                        </p:attrNameLst>
                                      </p:cBhvr>
                                      <p:to>
                                        <p:strVal val="visible"/>
                                      </p:to>
                                    </p:set>
                                    <p:anim calcmode="lin" valueType="num">
                                      <p:cBhvr>
                                        <p:cTn id="134" dur="1000" fill="hold"/>
                                        <p:tgtEl>
                                          <p:spTgt spid="40"/>
                                        </p:tgtEl>
                                        <p:attrNameLst>
                                          <p:attrName>ppt_w</p:attrName>
                                        </p:attrNameLst>
                                      </p:cBhvr>
                                      <p:tavLst>
                                        <p:tav tm="0">
                                          <p:val>
                                            <p:fltVal val="0"/>
                                          </p:val>
                                        </p:tav>
                                        <p:tav tm="100000">
                                          <p:val>
                                            <p:strVal val="#ppt_w"/>
                                          </p:val>
                                        </p:tav>
                                      </p:tavLst>
                                    </p:anim>
                                    <p:anim calcmode="lin" valueType="num">
                                      <p:cBhvr>
                                        <p:cTn id="135" dur="1000" fill="hold"/>
                                        <p:tgtEl>
                                          <p:spTgt spid="40"/>
                                        </p:tgtEl>
                                        <p:attrNameLst>
                                          <p:attrName>ppt_h</p:attrName>
                                        </p:attrNameLst>
                                      </p:cBhvr>
                                      <p:tavLst>
                                        <p:tav tm="0">
                                          <p:val>
                                            <p:fltVal val="0"/>
                                          </p:val>
                                        </p:tav>
                                        <p:tav tm="100000">
                                          <p:val>
                                            <p:strVal val="#ppt_h"/>
                                          </p:val>
                                        </p:tav>
                                      </p:tavLst>
                                    </p:anim>
                                    <p:anim calcmode="lin" valueType="num">
                                      <p:cBhvr>
                                        <p:cTn id="136" dur="1000" fill="hold"/>
                                        <p:tgtEl>
                                          <p:spTgt spid="40"/>
                                        </p:tgtEl>
                                        <p:attrNameLst>
                                          <p:attrName>style.rotation</p:attrName>
                                        </p:attrNameLst>
                                      </p:cBhvr>
                                      <p:tavLst>
                                        <p:tav tm="0">
                                          <p:val>
                                            <p:fltVal val="90"/>
                                          </p:val>
                                        </p:tav>
                                        <p:tav tm="100000">
                                          <p:val>
                                            <p:fltVal val="0"/>
                                          </p:val>
                                        </p:tav>
                                      </p:tavLst>
                                    </p:anim>
                                    <p:animEffect transition="in" filter="fade">
                                      <p:cBhvr>
                                        <p:cTn id="137" dur="1000"/>
                                        <p:tgtEl>
                                          <p:spTgt spid="40"/>
                                        </p:tgtEl>
                                      </p:cBhvr>
                                    </p:animEffect>
                                  </p:childTnLst>
                                </p:cTn>
                              </p:par>
                              <p:par>
                                <p:cTn id="138" presetID="31" presetClass="entr" presetSubtype="0" fill="hold" grpId="0" nodeType="with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1000" fill="hold"/>
                                        <p:tgtEl>
                                          <p:spTgt spid="28"/>
                                        </p:tgtEl>
                                        <p:attrNameLst>
                                          <p:attrName>ppt_w</p:attrName>
                                        </p:attrNameLst>
                                      </p:cBhvr>
                                      <p:tavLst>
                                        <p:tav tm="0">
                                          <p:val>
                                            <p:fltVal val="0"/>
                                          </p:val>
                                        </p:tav>
                                        <p:tav tm="100000">
                                          <p:val>
                                            <p:strVal val="#ppt_w"/>
                                          </p:val>
                                        </p:tav>
                                      </p:tavLst>
                                    </p:anim>
                                    <p:anim calcmode="lin" valueType="num">
                                      <p:cBhvr>
                                        <p:cTn id="141" dur="1000" fill="hold"/>
                                        <p:tgtEl>
                                          <p:spTgt spid="28"/>
                                        </p:tgtEl>
                                        <p:attrNameLst>
                                          <p:attrName>ppt_h</p:attrName>
                                        </p:attrNameLst>
                                      </p:cBhvr>
                                      <p:tavLst>
                                        <p:tav tm="0">
                                          <p:val>
                                            <p:fltVal val="0"/>
                                          </p:val>
                                        </p:tav>
                                        <p:tav tm="100000">
                                          <p:val>
                                            <p:strVal val="#ppt_h"/>
                                          </p:val>
                                        </p:tav>
                                      </p:tavLst>
                                    </p:anim>
                                    <p:anim calcmode="lin" valueType="num">
                                      <p:cBhvr>
                                        <p:cTn id="142" dur="1000" fill="hold"/>
                                        <p:tgtEl>
                                          <p:spTgt spid="28"/>
                                        </p:tgtEl>
                                        <p:attrNameLst>
                                          <p:attrName>style.rotation</p:attrName>
                                        </p:attrNameLst>
                                      </p:cBhvr>
                                      <p:tavLst>
                                        <p:tav tm="0">
                                          <p:val>
                                            <p:fltVal val="90"/>
                                          </p:val>
                                        </p:tav>
                                        <p:tav tm="100000">
                                          <p:val>
                                            <p:fltVal val="0"/>
                                          </p:val>
                                        </p:tav>
                                      </p:tavLst>
                                    </p:anim>
                                    <p:animEffect transition="in" filter="fade">
                                      <p:cBhvr>
                                        <p:cTn id="143" dur="1000"/>
                                        <p:tgtEl>
                                          <p:spTgt spid="28"/>
                                        </p:tgtEl>
                                      </p:cBhvr>
                                    </p:animEffect>
                                  </p:childTnLst>
                                </p:cTn>
                              </p:par>
                              <p:par>
                                <p:cTn id="144" presetID="31" presetClass="entr" presetSubtype="0" fill="hold" nodeType="withEffect">
                                  <p:stCondLst>
                                    <p:cond delay="0"/>
                                  </p:stCondLst>
                                  <p:childTnLst>
                                    <p:set>
                                      <p:cBhvr>
                                        <p:cTn id="145" dur="1" fill="hold">
                                          <p:stCondLst>
                                            <p:cond delay="0"/>
                                          </p:stCondLst>
                                        </p:cTn>
                                        <p:tgtEl>
                                          <p:spTgt spid="65"/>
                                        </p:tgtEl>
                                        <p:attrNameLst>
                                          <p:attrName>style.visibility</p:attrName>
                                        </p:attrNameLst>
                                      </p:cBhvr>
                                      <p:to>
                                        <p:strVal val="visible"/>
                                      </p:to>
                                    </p:set>
                                    <p:anim calcmode="lin" valueType="num">
                                      <p:cBhvr>
                                        <p:cTn id="146" dur="1000" fill="hold"/>
                                        <p:tgtEl>
                                          <p:spTgt spid="65"/>
                                        </p:tgtEl>
                                        <p:attrNameLst>
                                          <p:attrName>ppt_w</p:attrName>
                                        </p:attrNameLst>
                                      </p:cBhvr>
                                      <p:tavLst>
                                        <p:tav tm="0">
                                          <p:val>
                                            <p:fltVal val="0"/>
                                          </p:val>
                                        </p:tav>
                                        <p:tav tm="100000">
                                          <p:val>
                                            <p:strVal val="#ppt_w"/>
                                          </p:val>
                                        </p:tav>
                                      </p:tavLst>
                                    </p:anim>
                                    <p:anim calcmode="lin" valueType="num">
                                      <p:cBhvr>
                                        <p:cTn id="147" dur="1000" fill="hold"/>
                                        <p:tgtEl>
                                          <p:spTgt spid="65"/>
                                        </p:tgtEl>
                                        <p:attrNameLst>
                                          <p:attrName>ppt_h</p:attrName>
                                        </p:attrNameLst>
                                      </p:cBhvr>
                                      <p:tavLst>
                                        <p:tav tm="0">
                                          <p:val>
                                            <p:fltVal val="0"/>
                                          </p:val>
                                        </p:tav>
                                        <p:tav tm="100000">
                                          <p:val>
                                            <p:strVal val="#ppt_h"/>
                                          </p:val>
                                        </p:tav>
                                      </p:tavLst>
                                    </p:anim>
                                    <p:anim calcmode="lin" valueType="num">
                                      <p:cBhvr>
                                        <p:cTn id="148" dur="1000" fill="hold"/>
                                        <p:tgtEl>
                                          <p:spTgt spid="65"/>
                                        </p:tgtEl>
                                        <p:attrNameLst>
                                          <p:attrName>style.rotation</p:attrName>
                                        </p:attrNameLst>
                                      </p:cBhvr>
                                      <p:tavLst>
                                        <p:tav tm="0">
                                          <p:val>
                                            <p:fltVal val="90"/>
                                          </p:val>
                                        </p:tav>
                                        <p:tav tm="100000">
                                          <p:val>
                                            <p:fltVal val="0"/>
                                          </p:val>
                                        </p:tav>
                                      </p:tavLst>
                                    </p:anim>
                                    <p:animEffect transition="in" filter="fade">
                                      <p:cBhvr>
                                        <p:cTn id="149" dur="1000"/>
                                        <p:tgtEl>
                                          <p:spTgt spid="65"/>
                                        </p:tgtEl>
                                      </p:cBhvr>
                                    </p:animEffect>
                                  </p:childTnLst>
                                </p:cTn>
                              </p:par>
                              <p:par>
                                <p:cTn id="150" presetID="31" presetClass="entr" presetSubtype="0" fill="hold" nodeType="with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p:cTn id="152" dur="1000" fill="hold"/>
                                        <p:tgtEl>
                                          <p:spTgt spid="43"/>
                                        </p:tgtEl>
                                        <p:attrNameLst>
                                          <p:attrName>ppt_w</p:attrName>
                                        </p:attrNameLst>
                                      </p:cBhvr>
                                      <p:tavLst>
                                        <p:tav tm="0">
                                          <p:val>
                                            <p:fltVal val="0"/>
                                          </p:val>
                                        </p:tav>
                                        <p:tav tm="100000">
                                          <p:val>
                                            <p:strVal val="#ppt_w"/>
                                          </p:val>
                                        </p:tav>
                                      </p:tavLst>
                                    </p:anim>
                                    <p:anim calcmode="lin" valueType="num">
                                      <p:cBhvr>
                                        <p:cTn id="153" dur="1000" fill="hold"/>
                                        <p:tgtEl>
                                          <p:spTgt spid="43"/>
                                        </p:tgtEl>
                                        <p:attrNameLst>
                                          <p:attrName>ppt_h</p:attrName>
                                        </p:attrNameLst>
                                      </p:cBhvr>
                                      <p:tavLst>
                                        <p:tav tm="0">
                                          <p:val>
                                            <p:fltVal val="0"/>
                                          </p:val>
                                        </p:tav>
                                        <p:tav tm="100000">
                                          <p:val>
                                            <p:strVal val="#ppt_h"/>
                                          </p:val>
                                        </p:tav>
                                      </p:tavLst>
                                    </p:anim>
                                    <p:anim calcmode="lin" valueType="num">
                                      <p:cBhvr>
                                        <p:cTn id="154" dur="1000" fill="hold"/>
                                        <p:tgtEl>
                                          <p:spTgt spid="43"/>
                                        </p:tgtEl>
                                        <p:attrNameLst>
                                          <p:attrName>style.rotation</p:attrName>
                                        </p:attrNameLst>
                                      </p:cBhvr>
                                      <p:tavLst>
                                        <p:tav tm="0">
                                          <p:val>
                                            <p:fltVal val="90"/>
                                          </p:val>
                                        </p:tav>
                                        <p:tav tm="100000">
                                          <p:val>
                                            <p:fltVal val="0"/>
                                          </p:val>
                                        </p:tav>
                                      </p:tavLst>
                                    </p:anim>
                                    <p:animEffect transition="in" filter="fade">
                                      <p:cBhvr>
                                        <p:cTn id="155" dur="1000"/>
                                        <p:tgtEl>
                                          <p:spTgt spid="43"/>
                                        </p:tgtEl>
                                      </p:cBhvr>
                                    </p:animEffect>
                                  </p:childTnLst>
                                </p:cTn>
                              </p:par>
                              <p:par>
                                <p:cTn id="156" presetID="31" presetClass="entr" presetSubtype="0" fill="hold" nodeType="withEffect">
                                  <p:stCondLst>
                                    <p:cond delay="0"/>
                                  </p:stCondLst>
                                  <p:childTnLst>
                                    <p:set>
                                      <p:cBhvr>
                                        <p:cTn id="157" dur="1" fill="hold">
                                          <p:stCondLst>
                                            <p:cond delay="0"/>
                                          </p:stCondLst>
                                        </p:cTn>
                                        <p:tgtEl>
                                          <p:spTgt spid="34"/>
                                        </p:tgtEl>
                                        <p:attrNameLst>
                                          <p:attrName>style.visibility</p:attrName>
                                        </p:attrNameLst>
                                      </p:cBhvr>
                                      <p:to>
                                        <p:strVal val="visible"/>
                                      </p:to>
                                    </p:set>
                                    <p:anim calcmode="lin" valueType="num">
                                      <p:cBhvr>
                                        <p:cTn id="158" dur="1000" fill="hold"/>
                                        <p:tgtEl>
                                          <p:spTgt spid="34"/>
                                        </p:tgtEl>
                                        <p:attrNameLst>
                                          <p:attrName>ppt_w</p:attrName>
                                        </p:attrNameLst>
                                      </p:cBhvr>
                                      <p:tavLst>
                                        <p:tav tm="0">
                                          <p:val>
                                            <p:fltVal val="0"/>
                                          </p:val>
                                        </p:tav>
                                        <p:tav tm="100000">
                                          <p:val>
                                            <p:strVal val="#ppt_w"/>
                                          </p:val>
                                        </p:tav>
                                      </p:tavLst>
                                    </p:anim>
                                    <p:anim calcmode="lin" valueType="num">
                                      <p:cBhvr>
                                        <p:cTn id="159" dur="1000" fill="hold"/>
                                        <p:tgtEl>
                                          <p:spTgt spid="34"/>
                                        </p:tgtEl>
                                        <p:attrNameLst>
                                          <p:attrName>ppt_h</p:attrName>
                                        </p:attrNameLst>
                                      </p:cBhvr>
                                      <p:tavLst>
                                        <p:tav tm="0">
                                          <p:val>
                                            <p:fltVal val="0"/>
                                          </p:val>
                                        </p:tav>
                                        <p:tav tm="100000">
                                          <p:val>
                                            <p:strVal val="#ppt_h"/>
                                          </p:val>
                                        </p:tav>
                                      </p:tavLst>
                                    </p:anim>
                                    <p:anim calcmode="lin" valueType="num">
                                      <p:cBhvr>
                                        <p:cTn id="160" dur="1000" fill="hold"/>
                                        <p:tgtEl>
                                          <p:spTgt spid="34"/>
                                        </p:tgtEl>
                                        <p:attrNameLst>
                                          <p:attrName>style.rotation</p:attrName>
                                        </p:attrNameLst>
                                      </p:cBhvr>
                                      <p:tavLst>
                                        <p:tav tm="0">
                                          <p:val>
                                            <p:fltVal val="90"/>
                                          </p:val>
                                        </p:tav>
                                        <p:tav tm="100000">
                                          <p:val>
                                            <p:fltVal val="0"/>
                                          </p:val>
                                        </p:tav>
                                      </p:tavLst>
                                    </p:anim>
                                    <p:animEffect transition="in" filter="fade">
                                      <p:cBhvr>
                                        <p:cTn id="161" dur="1000"/>
                                        <p:tgtEl>
                                          <p:spTgt spid="34"/>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27"/>
                                        </p:tgtEl>
                                        <p:attrNameLst>
                                          <p:attrName>style.visibility</p:attrName>
                                        </p:attrNameLst>
                                      </p:cBhvr>
                                      <p:to>
                                        <p:strVal val="visible"/>
                                      </p:to>
                                    </p:set>
                                    <p:anim calcmode="lin" valueType="num">
                                      <p:cBhvr>
                                        <p:cTn id="164" dur="1000" fill="hold"/>
                                        <p:tgtEl>
                                          <p:spTgt spid="27"/>
                                        </p:tgtEl>
                                        <p:attrNameLst>
                                          <p:attrName>ppt_w</p:attrName>
                                        </p:attrNameLst>
                                      </p:cBhvr>
                                      <p:tavLst>
                                        <p:tav tm="0">
                                          <p:val>
                                            <p:fltVal val="0"/>
                                          </p:val>
                                        </p:tav>
                                        <p:tav tm="100000">
                                          <p:val>
                                            <p:strVal val="#ppt_w"/>
                                          </p:val>
                                        </p:tav>
                                      </p:tavLst>
                                    </p:anim>
                                    <p:anim calcmode="lin" valueType="num">
                                      <p:cBhvr>
                                        <p:cTn id="165" dur="1000" fill="hold"/>
                                        <p:tgtEl>
                                          <p:spTgt spid="27"/>
                                        </p:tgtEl>
                                        <p:attrNameLst>
                                          <p:attrName>ppt_h</p:attrName>
                                        </p:attrNameLst>
                                      </p:cBhvr>
                                      <p:tavLst>
                                        <p:tav tm="0">
                                          <p:val>
                                            <p:fltVal val="0"/>
                                          </p:val>
                                        </p:tav>
                                        <p:tav tm="100000">
                                          <p:val>
                                            <p:strVal val="#ppt_h"/>
                                          </p:val>
                                        </p:tav>
                                      </p:tavLst>
                                    </p:anim>
                                    <p:anim calcmode="lin" valueType="num">
                                      <p:cBhvr>
                                        <p:cTn id="166" dur="1000" fill="hold"/>
                                        <p:tgtEl>
                                          <p:spTgt spid="27"/>
                                        </p:tgtEl>
                                        <p:attrNameLst>
                                          <p:attrName>style.rotation</p:attrName>
                                        </p:attrNameLst>
                                      </p:cBhvr>
                                      <p:tavLst>
                                        <p:tav tm="0">
                                          <p:val>
                                            <p:fltVal val="90"/>
                                          </p:val>
                                        </p:tav>
                                        <p:tav tm="100000">
                                          <p:val>
                                            <p:fltVal val="0"/>
                                          </p:val>
                                        </p:tav>
                                      </p:tavLst>
                                    </p:anim>
                                    <p:animEffect transition="in" filter="fade">
                                      <p:cBhvr>
                                        <p:cTn id="16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6" grpId="0" animBg="1"/>
      <p:bldP spid="5" grpId="0" animBg="1"/>
      <p:bldP spid="7" grpId="0" animBg="1"/>
      <p:bldP spid="16" grpId="0" animBg="1"/>
      <p:bldP spid="17" grpId="0" animBg="1"/>
      <p:bldP spid="18" grpId="0" animBg="1"/>
      <p:bldP spid="19" grpId="0" animBg="1"/>
      <p:bldP spid="9" grpId="0" animBg="1"/>
      <p:bldP spid="15" grpId="0" animBg="1"/>
      <p:bldP spid="21" grpId="0" animBg="1"/>
      <p:bldP spid="20" grpId="0" animBg="1"/>
      <p:bldP spid="14" grpId="0" animBg="1"/>
      <p:bldP spid="24" grpId="0" animBg="1"/>
      <p:bldP spid="27"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70FEED3-6B98-3C5A-DC15-FA7A4F317248}"/>
              </a:ext>
            </a:extLst>
          </p:cNvPr>
          <p:cNvSpPr txBox="1">
            <a:spLocks/>
          </p:cNvSpPr>
          <p:nvPr/>
        </p:nvSpPr>
        <p:spPr>
          <a:xfrm>
            <a:off x="390590" y="365125"/>
            <a:ext cx="12202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60" baseline="0">
                <a:solidFill>
                  <a:schemeClr val="tx1"/>
                </a:solidFill>
                <a:latin typeface="Roboto" panose="02000000000000000000" pitchFamily="2" charset="0"/>
                <a:ea typeface="Roboto" panose="02000000000000000000" pitchFamily="2" charset="0"/>
                <a:cs typeface="+mj-cs"/>
              </a:defRPr>
            </a:lvl1pPr>
          </a:lstStyle>
          <a:p>
            <a:r>
              <a:rPr lang="en-US" dirty="0">
                <a:solidFill>
                  <a:schemeClr val="tx2"/>
                </a:solidFill>
                <a:latin typeface="+mj-lt"/>
              </a:rPr>
              <a:t>RESULTS: PHYSICIAN CARE EXPERIENCES</a:t>
            </a:r>
          </a:p>
        </p:txBody>
      </p:sp>
      <p:sp>
        <p:nvSpPr>
          <p:cNvPr id="3" name="Content Placeholder 2">
            <a:extLst>
              <a:ext uri="{FF2B5EF4-FFF2-40B4-BE49-F238E27FC236}">
                <a16:creationId xmlns:a16="http://schemas.microsoft.com/office/drawing/2014/main" id="{736EC903-2013-68F7-CFD3-FCFDF40BD579}"/>
              </a:ext>
            </a:extLst>
          </p:cNvPr>
          <p:cNvSpPr txBox="1">
            <a:spLocks/>
          </p:cNvSpPr>
          <p:nvPr/>
        </p:nvSpPr>
        <p:spPr>
          <a:xfrm>
            <a:off x="590196" y="2020020"/>
            <a:ext cx="9881267" cy="677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chemeClr val="bg2"/>
              </a:buClr>
              <a:buSzPct val="200000"/>
              <a:buFont typeface="Courier New" panose="02070309020205020404" pitchFamily="49" charset="0"/>
              <a:buChar char="o"/>
            </a:pPr>
            <a:r>
              <a:rPr lang="en-US" sz="3600" b="1" dirty="0">
                <a:latin typeface="+mn-lt"/>
              </a:rPr>
              <a:t>Caring for PWUD can be complex</a:t>
            </a:r>
          </a:p>
        </p:txBody>
      </p:sp>
      <p:sp>
        <p:nvSpPr>
          <p:cNvPr id="2" name="Title 1">
            <a:extLst>
              <a:ext uri="{FF2B5EF4-FFF2-40B4-BE49-F238E27FC236}">
                <a16:creationId xmlns:a16="http://schemas.microsoft.com/office/drawing/2014/main" id="{A0D79AC9-2532-8665-7413-427E8F74B965}"/>
              </a:ext>
            </a:extLst>
          </p:cNvPr>
          <p:cNvSpPr>
            <a:spLocks noGrp="1"/>
          </p:cNvSpPr>
          <p:nvPr>
            <p:ph type="title"/>
          </p:nvPr>
        </p:nvSpPr>
        <p:spPr/>
        <p:txBody>
          <a:bodyPr>
            <a:normAutofit/>
          </a:bodyPr>
          <a:lstStyle/>
          <a:p>
            <a:r>
              <a:rPr lang="en-US" dirty="0">
                <a:solidFill>
                  <a:schemeClr val="tx2"/>
                </a:solidFill>
                <a:latin typeface="+mj-lt"/>
              </a:rPr>
              <a:t>RESULTS</a:t>
            </a:r>
          </a:p>
        </p:txBody>
      </p:sp>
      <p:sp>
        <p:nvSpPr>
          <p:cNvPr id="4" name="Slide Number Placeholder 3">
            <a:extLst>
              <a:ext uri="{FF2B5EF4-FFF2-40B4-BE49-F238E27FC236}">
                <a16:creationId xmlns:a16="http://schemas.microsoft.com/office/drawing/2014/main" id="{DE7FDEB5-FBEB-364F-3A25-D70101D6FA40}"/>
              </a:ext>
            </a:extLst>
          </p:cNvPr>
          <p:cNvSpPr>
            <a:spLocks noGrp="1"/>
          </p:cNvSpPr>
          <p:nvPr>
            <p:ph type="sldNum" sz="quarter" idx="13"/>
          </p:nvPr>
        </p:nvSpPr>
        <p:spPr/>
        <p:txBody>
          <a:bodyPr/>
          <a:lstStyle/>
          <a:p>
            <a:fld id="{61130C78-B4AB-6843-B818-B4CC8CBE3619}" type="slidenum">
              <a:rPr lang="en-US" smtClean="0">
                <a:solidFill>
                  <a:schemeClr val="tx2"/>
                </a:solidFill>
                <a:latin typeface="+mj-lt"/>
              </a:rPr>
              <a:pPr/>
              <a:t>13</a:t>
            </a:fld>
            <a:endParaRPr lang="en-US" dirty="0">
              <a:solidFill>
                <a:schemeClr val="tx2"/>
              </a:solidFill>
              <a:latin typeface="+mj-lt"/>
            </a:endParaRPr>
          </a:p>
        </p:txBody>
      </p:sp>
      <p:sp>
        <p:nvSpPr>
          <p:cNvPr id="26" name="Oval 25">
            <a:extLst>
              <a:ext uri="{FF2B5EF4-FFF2-40B4-BE49-F238E27FC236}">
                <a16:creationId xmlns:a16="http://schemas.microsoft.com/office/drawing/2014/main" id="{607D0853-E2E7-BBA5-9C68-9C3EB2A2EDAE}"/>
              </a:ext>
            </a:extLst>
          </p:cNvPr>
          <p:cNvSpPr/>
          <p:nvPr/>
        </p:nvSpPr>
        <p:spPr>
          <a:xfrm>
            <a:off x="64169" y="5917139"/>
            <a:ext cx="914400" cy="914400"/>
          </a:xfrm>
          <a:prstGeom prst="ellipse">
            <a:avLst/>
          </a:prstGeom>
          <a:solidFill>
            <a:srgbClr val="FDFC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235A307E-E008-2656-FE2B-0A2414F7ED43}"/>
              </a:ext>
            </a:extLst>
          </p:cNvPr>
          <p:cNvSpPr txBox="1"/>
          <p:nvPr/>
        </p:nvSpPr>
        <p:spPr>
          <a:xfrm>
            <a:off x="4662151" y="3091604"/>
            <a:ext cx="6145277" cy="2923877"/>
          </a:xfrm>
          <a:prstGeom prst="rect">
            <a:avLst/>
          </a:prstGeom>
          <a:noFill/>
        </p:spPr>
        <p:txBody>
          <a:bodyPr wrap="square">
            <a:spAutoFit/>
          </a:bodyPr>
          <a:lstStyle/>
          <a:p>
            <a:pPr marL="0" indent="0" algn="ctr">
              <a:buFont typeface="Arial" panose="020B0604020202020204" pitchFamily="34" charset="0"/>
              <a:buNone/>
            </a:pPr>
            <a:r>
              <a:rPr lang="en-CA" sz="2800" i="1" dirty="0">
                <a:latin typeface="+mn-lt"/>
              </a:rPr>
              <a:t>“[Patients] with substance use disorders require just a little bit more [of a] </a:t>
            </a:r>
            <a:r>
              <a:rPr lang="en-CA" sz="3200" b="1" i="1" dirty="0">
                <a:latin typeface="+mn-lt"/>
              </a:rPr>
              <a:t>tailored approach </a:t>
            </a:r>
            <a:r>
              <a:rPr lang="en-CA" sz="2800" i="1" dirty="0">
                <a:latin typeface="+mn-lt"/>
              </a:rPr>
              <a:t>[…] </a:t>
            </a:r>
          </a:p>
          <a:p>
            <a:pPr marL="0" indent="0" algn="ctr">
              <a:buFont typeface="Arial" panose="020B0604020202020204" pitchFamily="34" charset="0"/>
              <a:buNone/>
            </a:pPr>
            <a:r>
              <a:rPr lang="en-CA" sz="2800" i="1" dirty="0">
                <a:latin typeface="+mn-lt"/>
              </a:rPr>
              <a:t>It’s a little bit </a:t>
            </a:r>
            <a:r>
              <a:rPr lang="en-CA" sz="3200" b="1" i="1" dirty="0">
                <a:latin typeface="+mn-lt"/>
              </a:rPr>
              <a:t>more time intensive but it needs to be</a:t>
            </a:r>
            <a:r>
              <a:rPr lang="en-CA" sz="2800" i="1" dirty="0">
                <a:latin typeface="+mn-lt"/>
              </a:rPr>
              <a:t>, if you want to give them the </a:t>
            </a:r>
            <a:r>
              <a:rPr lang="en-CA" sz="3200" b="1" i="1" dirty="0">
                <a:latin typeface="+mn-lt"/>
              </a:rPr>
              <a:t>best help</a:t>
            </a:r>
            <a:r>
              <a:rPr lang="en-CA" sz="2800" i="1" dirty="0">
                <a:latin typeface="+mn-lt"/>
              </a:rPr>
              <a:t>.”</a:t>
            </a:r>
            <a:endParaRPr lang="en-US" sz="2800" i="1" dirty="0">
              <a:latin typeface="+mn-lt"/>
            </a:endParaRPr>
          </a:p>
        </p:txBody>
      </p:sp>
      <p:pic>
        <p:nvPicPr>
          <p:cNvPr id="6" name="Picture 5" descr="A person sewing on a sewing machine&#10;&#10;Description automatically generated">
            <a:extLst>
              <a:ext uri="{FF2B5EF4-FFF2-40B4-BE49-F238E27FC236}">
                <a16:creationId xmlns:a16="http://schemas.microsoft.com/office/drawing/2014/main" id="{1AA82A4A-DFC2-631C-E04B-A36DBC117FA3}"/>
              </a:ext>
            </a:extLst>
          </p:cNvPr>
          <p:cNvPicPr>
            <a:picLocks noChangeAspect="1"/>
          </p:cNvPicPr>
          <p:nvPr/>
        </p:nvPicPr>
        <p:blipFill>
          <a:blip r:embed="rId4"/>
          <a:stretch>
            <a:fillRect/>
          </a:stretch>
        </p:blipFill>
        <p:spPr>
          <a:xfrm>
            <a:off x="1738648" y="3091604"/>
            <a:ext cx="2660561" cy="2660561"/>
          </a:xfrm>
          <a:prstGeom prst="rect">
            <a:avLst/>
          </a:prstGeom>
        </p:spPr>
      </p:pic>
    </p:spTree>
    <p:extLst>
      <p:ext uri="{BB962C8B-B14F-4D97-AF65-F5344CB8AC3E}">
        <p14:creationId xmlns:p14="http://schemas.microsoft.com/office/powerpoint/2010/main" val="315747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9AC9-2532-8665-7413-427E8F74B965}"/>
              </a:ext>
            </a:extLst>
          </p:cNvPr>
          <p:cNvSpPr>
            <a:spLocks noGrp="1"/>
          </p:cNvSpPr>
          <p:nvPr>
            <p:ph type="title"/>
          </p:nvPr>
        </p:nvSpPr>
        <p:spPr>
          <a:xfrm>
            <a:off x="390591" y="365125"/>
            <a:ext cx="11944478" cy="1325563"/>
          </a:xfrm>
        </p:spPr>
        <p:txBody>
          <a:bodyPr>
            <a:normAutofit/>
          </a:bodyPr>
          <a:lstStyle/>
          <a:p>
            <a:r>
              <a:rPr lang="en-US" dirty="0">
                <a:solidFill>
                  <a:schemeClr val="tx2"/>
                </a:solidFill>
                <a:latin typeface="+mj-lt"/>
              </a:rPr>
              <a:t>RESULTS: PHYSICIAN CARE EXPERIENCES</a:t>
            </a:r>
          </a:p>
        </p:txBody>
      </p:sp>
      <p:sp>
        <p:nvSpPr>
          <p:cNvPr id="4" name="Slide Number Placeholder 3">
            <a:extLst>
              <a:ext uri="{FF2B5EF4-FFF2-40B4-BE49-F238E27FC236}">
                <a16:creationId xmlns:a16="http://schemas.microsoft.com/office/drawing/2014/main" id="{DE7FDEB5-FBEB-364F-3A25-D70101D6FA4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30C78-B4AB-6843-B818-B4CC8CBE3619}" type="slidenum">
              <a:rPr kumimoji="0" lang="en-US" sz="1200" b="0" i="0" u="none" strike="noStrike" kern="1200" cap="none" spc="0" normalizeH="0" baseline="0" noProof="0" smtClean="0">
                <a:ln>
                  <a:noFill/>
                </a:ln>
                <a:solidFill>
                  <a:srgbClr val="1E6B40"/>
                </a:solidFill>
                <a:effectLst/>
                <a:uLnTx/>
                <a:uFillTx/>
                <a:latin typeface="Roboto Slab Medium"/>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E6B40"/>
              </a:solidFill>
              <a:effectLst/>
              <a:uLnTx/>
              <a:uFillTx/>
              <a:latin typeface="Roboto Slab Medium"/>
              <a:ea typeface="Roboto" panose="02000000000000000000" pitchFamily="2" charset="0"/>
              <a:cs typeface="+mn-cs"/>
            </a:endParaRPr>
          </a:p>
        </p:txBody>
      </p:sp>
      <p:sp>
        <p:nvSpPr>
          <p:cNvPr id="26" name="Oval 25">
            <a:extLst>
              <a:ext uri="{FF2B5EF4-FFF2-40B4-BE49-F238E27FC236}">
                <a16:creationId xmlns:a16="http://schemas.microsoft.com/office/drawing/2014/main" id="{607D0853-E2E7-BBA5-9C68-9C3EB2A2EDAE}"/>
              </a:ext>
            </a:extLst>
          </p:cNvPr>
          <p:cNvSpPr/>
          <p:nvPr/>
        </p:nvSpPr>
        <p:spPr>
          <a:xfrm>
            <a:off x="64169" y="5917139"/>
            <a:ext cx="914400" cy="914400"/>
          </a:xfrm>
          <a:prstGeom prst="ellipse">
            <a:avLst/>
          </a:prstGeom>
          <a:solidFill>
            <a:srgbClr val="FDFC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9" name="Content Placeholder 2">
            <a:extLst>
              <a:ext uri="{FF2B5EF4-FFF2-40B4-BE49-F238E27FC236}">
                <a16:creationId xmlns:a16="http://schemas.microsoft.com/office/drawing/2014/main" id="{F418DD3E-66DE-5D6B-94BB-C33E9B4B85D3}"/>
              </a:ext>
            </a:extLst>
          </p:cNvPr>
          <p:cNvSpPr txBox="1">
            <a:spLocks/>
          </p:cNvSpPr>
          <p:nvPr/>
        </p:nvSpPr>
        <p:spPr>
          <a:xfrm>
            <a:off x="590196" y="2020020"/>
            <a:ext cx="9881267" cy="677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chemeClr val="bg2"/>
              </a:buClr>
              <a:buSzPct val="200000"/>
              <a:buFont typeface="Courier New" panose="02070309020205020404" pitchFamily="49" charset="0"/>
              <a:buChar char="o"/>
            </a:pPr>
            <a:r>
              <a:rPr lang="en-US" sz="3600" b="1" dirty="0">
                <a:latin typeface="+mn-lt"/>
              </a:rPr>
              <a:t>Care goals can appear discordant</a:t>
            </a:r>
          </a:p>
        </p:txBody>
      </p:sp>
      <p:sp>
        <p:nvSpPr>
          <p:cNvPr id="3" name="TextBox 2">
            <a:extLst>
              <a:ext uri="{FF2B5EF4-FFF2-40B4-BE49-F238E27FC236}">
                <a16:creationId xmlns:a16="http://schemas.microsoft.com/office/drawing/2014/main" id="{96B15138-AC1B-AAB8-EEF7-510268C77029}"/>
              </a:ext>
            </a:extLst>
          </p:cNvPr>
          <p:cNvSpPr txBox="1"/>
          <p:nvPr/>
        </p:nvSpPr>
        <p:spPr>
          <a:xfrm>
            <a:off x="4461821" y="2951946"/>
            <a:ext cx="5687671" cy="954107"/>
          </a:xfrm>
          <a:prstGeom prst="rect">
            <a:avLst/>
          </a:prstGeom>
          <a:noFill/>
        </p:spPr>
        <p:txBody>
          <a:bodyPr wrap="square" rtlCol="0">
            <a:spAutoFit/>
          </a:bodyPr>
          <a:lstStyle/>
          <a:p>
            <a:pPr>
              <a:buClr>
                <a:schemeClr val="bg2"/>
              </a:buClr>
              <a:buSzPct val="200000"/>
            </a:pPr>
            <a:r>
              <a:rPr lang="en-CA" sz="2800" dirty="0"/>
              <a:t>Perceived lack of willingness or ability to engage in care </a:t>
            </a:r>
          </a:p>
        </p:txBody>
      </p:sp>
      <p:pic>
        <p:nvPicPr>
          <p:cNvPr id="6" name="Picture 5" descr="A person with green shirt and tie&#10;&#10;Description automatically generated">
            <a:extLst>
              <a:ext uri="{FF2B5EF4-FFF2-40B4-BE49-F238E27FC236}">
                <a16:creationId xmlns:a16="http://schemas.microsoft.com/office/drawing/2014/main" id="{18EED5C5-BC8A-A55A-4CBA-23E79D57E7A8}"/>
              </a:ext>
            </a:extLst>
          </p:cNvPr>
          <p:cNvPicPr>
            <a:picLocks noChangeAspect="1"/>
          </p:cNvPicPr>
          <p:nvPr/>
        </p:nvPicPr>
        <p:blipFill>
          <a:blip r:embed="rId4"/>
          <a:stretch>
            <a:fillRect/>
          </a:stretch>
        </p:blipFill>
        <p:spPr>
          <a:xfrm>
            <a:off x="3078051" y="2821584"/>
            <a:ext cx="1016904" cy="1016904"/>
          </a:xfrm>
          <a:prstGeom prst="rect">
            <a:avLst/>
          </a:prstGeom>
        </p:spPr>
      </p:pic>
      <p:grpSp>
        <p:nvGrpSpPr>
          <p:cNvPr id="12" name="Group 11">
            <a:extLst>
              <a:ext uri="{FF2B5EF4-FFF2-40B4-BE49-F238E27FC236}">
                <a16:creationId xmlns:a16="http://schemas.microsoft.com/office/drawing/2014/main" id="{8678AB21-EEB7-35DA-49FC-F5E92C03A23C}"/>
              </a:ext>
            </a:extLst>
          </p:cNvPr>
          <p:cNvGrpSpPr/>
          <p:nvPr/>
        </p:nvGrpSpPr>
        <p:grpSpPr>
          <a:xfrm>
            <a:off x="978569" y="4431617"/>
            <a:ext cx="10879254" cy="2000548"/>
            <a:chOff x="978569" y="4431617"/>
            <a:chExt cx="10879254" cy="2000548"/>
          </a:xfrm>
        </p:grpSpPr>
        <p:pic>
          <p:nvPicPr>
            <p:cNvPr id="8" name="Picture 7" descr="A green and white clock&#10;&#10;Description automatically generated">
              <a:extLst>
                <a:ext uri="{FF2B5EF4-FFF2-40B4-BE49-F238E27FC236}">
                  <a16:creationId xmlns:a16="http://schemas.microsoft.com/office/drawing/2014/main" id="{069984E1-D01E-5EA4-FD6B-85CC7EF090B5}"/>
                </a:ext>
              </a:extLst>
            </p:cNvPr>
            <p:cNvPicPr>
              <a:picLocks noChangeAspect="1"/>
            </p:cNvPicPr>
            <p:nvPr/>
          </p:nvPicPr>
          <p:blipFill>
            <a:blip r:embed="rId5"/>
            <a:stretch>
              <a:fillRect/>
            </a:stretch>
          </p:blipFill>
          <p:spPr>
            <a:xfrm>
              <a:off x="978569" y="4628355"/>
              <a:ext cx="1288784" cy="1288784"/>
            </a:xfrm>
            <a:prstGeom prst="rect">
              <a:avLst/>
            </a:prstGeom>
          </p:spPr>
        </p:pic>
        <p:sp>
          <p:nvSpPr>
            <p:cNvPr id="10" name="TextBox 9">
              <a:extLst>
                <a:ext uri="{FF2B5EF4-FFF2-40B4-BE49-F238E27FC236}">
                  <a16:creationId xmlns:a16="http://schemas.microsoft.com/office/drawing/2014/main" id="{27A3E1D5-AEC7-920F-01FB-5FF4EB636E4A}"/>
                </a:ext>
              </a:extLst>
            </p:cNvPr>
            <p:cNvSpPr txBox="1"/>
            <p:nvPr/>
          </p:nvSpPr>
          <p:spPr>
            <a:xfrm>
              <a:off x="2345441" y="4431617"/>
              <a:ext cx="9512382" cy="20005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Roboto Light"/>
                  <a:ea typeface="+mn-ea"/>
                  <a:cs typeface="+mn-cs"/>
                </a:rPr>
                <a:t>“I think mostly </a:t>
              </a:r>
              <a:r>
                <a:rPr kumimoji="0" lang="en-US" sz="3200" b="1" i="1" u="none" strike="noStrike" kern="1200" cap="none" spc="0" normalizeH="0" baseline="0" noProof="0" dirty="0">
                  <a:ln>
                    <a:noFill/>
                  </a:ln>
                  <a:solidFill>
                    <a:srgbClr val="000000"/>
                  </a:solidFill>
                  <a:effectLst/>
                  <a:uLnTx/>
                  <a:uFillTx/>
                  <a:latin typeface="Roboto Light"/>
                  <a:ea typeface="+mn-ea"/>
                  <a:cs typeface="+mn-cs"/>
                </a:rPr>
                <a:t>where I struggle is the recognition that I should pull up a chair and sit down and talk to this patient </a:t>
              </a:r>
              <a:r>
                <a:rPr kumimoji="0" lang="en-US" sz="2800" b="0" i="1" u="none" strike="noStrike" kern="1200" cap="none" spc="0" normalizeH="0" baseline="0" noProof="0" dirty="0">
                  <a:ln>
                    <a:noFill/>
                  </a:ln>
                  <a:solidFill>
                    <a:srgbClr val="000000"/>
                  </a:solidFill>
                  <a:effectLst/>
                  <a:uLnTx/>
                  <a:uFillTx/>
                  <a:latin typeface="Roboto Light"/>
                  <a:ea typeface="+mn-ea"/>
                  <a:cs typeface="+mn-cs"/>
                </a:rPr>
                <a:t>[…] Because there’s like a period of time where you might have an engaged audience.”</a:t>
              </a:r>
            </a:p>
          </p:txBody>
        </p:sp>
      </p:grpSp>
    </p:spTree>
    <p:extLst>
      <p:ext uri="{BB962C8B-B14F-4D97-AF65-F5344CB8AC3E}">
        <p14:creationId xmlns:p14="http://schemas.microsoft.com/office/powerpoint/2010/main" val="5116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9AC9-2532-8665-7413-427E8F74B965}"/>
              </a:ext>
            </a:extLst>
          </p:cNvPr>
          <p:cNvSpPr>
            <a:spLocks noGrp="1"/>
          </p:cNvSpPr>
          <p:nvPr>
            <p:ph type="title"/>
          </p:nvPr>
        </p:nvSpPr>
        <p:spPr/>
        <p:txBody>
          <a:bodyPr>
            <a:normAutofit/>
          </a:bodyPr>
          <a:lstStyle/>
          <a:p>
            <a:r>
              <a:rPr lang="en-US" dirty="0">
                <a:solidFill>
                  <a:schemeClr val="tx2"/>
                </a:solidFill>
                <a:latin typeface="+mj-lt"/>
              </a:rPr>
              <a:t>RESULTS: FACILITATORS &amp; BARRIERS </a:t>
            </a:r>
          </a:p>
        </p:txBody>
      </p:sp>
      <p:sp>
        <p:nvSpPr>
          <p:cNvPr id="4" name="Slide Number Placeholder 3">
            <a:extLst>
              <a:ext uri="{FF2B5EF4-FFF2-40B4-BE49-F238E27FC236}">
                <a16:creationId xmlns:a16="http://schemas.microsoft.com/office/drawing/2014/main" id="{DE7FDEB5-FBEB-364F-3A25-D70101D6FA40}"/>
              </a:ext>
            </a:extLst>
          </p:cNvPr>
          <p:cNvSpPr>
            <a:spLocks noGrp="1"/>
          </p:cNvSpPr>
          <p:nvPr>
            <p:ph type="sldNum" sz="quarter" idx="13"/>
          </p:nvPr>
        </p:nvSpPr>
        <p:spPr/>
        <p:txBody>
          <a:bodyPr/>
          <a:lstStyle/>
          <a:p>
            <a:fld id="{61130C78-B4AB-6843-B818-B4CC8CBE3619}" type="slidenum">
              <a:rPr lang="en-US" smtClean="0">
                <a:solidFill>
                  <a:schemeClr val="tx2"/>
                </a:solidFill>
                <a:latin typeface="+mj-lt"/>
              </a:rPr>
              <a:pPr/>
              <a:t>15</a:t>
            </a:fld>
            <a:endParaRPr lang="en-US" dirty="0">
              <a:solidFill>
                <a:schemeClr val="tx2"/>
              </a:solidFill>
              <a:latin typeface="+mj-lt"/>
            </a:endParaRPr>
          </a:p>
        </p:txBody>
      </p:sp>
      <p:sp>
        <p:nvSpPr>
          <p:cNvPr id="3" name="Content Placeholder 2">
            <a:extLst>
              <a:ext uri="{FF2B5EF4-FFF2-40B4-BE49-F238E27FC236}">
                <a16:creationId xmlns:a16="http://schemas.microsoft.com/office/drawing/2014/main" id="{736EC903-2013-68F7-CFD3-FCFDF40BD579}"/>
              </a:ext>
            </a:extLst>
          </p:cNvPr>
          <p:cNvSpPr txBox="1">
            <a:spLocks/>
          </p:cNvSpPr>
          <p:nvPr/>
        </p:nvSpPr>
        <p:spPr>
          <a:xfrm>
            <a:off x="6475828" y="2494835"/>
            <a:ext cx="4927366" cy="342230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spcAft>
                <a:spcPts val="1200"/>
              </a:spcAft>
              <a:buClr>
                <a:schemeClr val="bg2"/>
              </a:buClr>
              <a:buSzPct val="200000"/>
            </a:pPr>
            <a:r>
              <a:rPr lang="en-US" sz="3300" b="1" dirty="0">
                <a:latin typeface="+mn-lt"/>
              </a:rPr>
              <a:t>Cultural context</a:t>
            </a:r>
          </a:p>
          <a:p>
            <a:pPr marL="361950" indent="-361950">
              <a:spcAft>
                <a:spcPts val="1200"/>
              </a:spcAft>
              <a:buClr>
                <a:schemeClr val="bg2"/>
              </a:buClr>
              <a:buSzPct val="200000"/>
            </a:pPr>
            <a:r>
              <a:rPr lang="en-US" sz="3300" b="1" dirty="0">
                <a:latin typeface="+mn-lt"/>
              </a:rPr>
              <a:t>Education </a:t>
            </a:r>
          </a:p>
          <a:p>
            <a:pPr marL="361950" indent="-361950">
              <a:spcAft>
                <a:spcPts val="1200"/>
              </a:spcAft>
              <a:buClr>
                <a:schemeClr val="bg2"/>
              </a:buClr>
              <a:buSzPct val="200000"/>
            </a:pPr>
            <a:r>
              <a:rPr lang="en-US" sz="3300" b="1" dirty="0">
                <a:latin typeface="+mn-lt"/>
              </a:rPr>
              <a:t>Standardized practices </a:t>
            </a:r>
          </a:p>
          <a:p>
            <a:pPr marL="361950" indent="-361950">
              <a:spcAft>
                <a:spcPts val="1200"/>
              </a:spcAft>
              <a:buClr>
                <a:schemeClr val="bg2"/>
              </a:buClr>
              <a:buSzPct val="200000"/>
            </a:pPr>
            <a:r>
              <a:rPr lang="en-US" sz="3300" b="1" dirty="0">
                <a:latin typeface="+mn-lt"/>
              </a:rPr>
              <a:t>Follow-up care </a:t>
            </a:r>
          </a:p>
          <a:p>
            <a:pPr marL="361950" indent="-361950">
              <a:spcAft>
                <a:spcPts val="1200"/>
              </a:spcAft>
              <a:buClr>
                <a:schemeClr val="bg2"/>
              </a:buClr>
              <a:buSzPct val="200000"/>
            </a:pPr>
            <a:r>
              <a:rPr lang="en-US" sz="3300" b="1" dirty="0">
                <a:latin typeface="+mn-lt"/>
              </a:rPr>
              <a:t>ED resources </a:t>
            </a:r>
          </a:p>
        </p:txBody>
      </p:sp>
      <p:sp>
        <p:nvSpPr>
          <p:cNvPr id="26" name="Oval 25">
            <a:extLst>
              <a:ext uri="{FF2B5EF4-FFF2-40B4-BE49-F238E27FC236}">
                <a16:creationId xmlns:a16="http://schemas.microsoft.com/office/drawing/2014/main" id="{607D0853-E2E7-BBA5-9C68-9C3EB2A2EDAE}"/>
              </a:ext>
            </a:extLst>
          </p:cNvPr>
          <p:cNvSpPr/>
          <p:nvPr/>
        </p:nvSpPr>
        <p:spPr>
          <a:xfrm>
            <a:off x="64169" y="5917139"/>
            <a:ext cx="914400" cy="914400"/>
          </a:xfrm>
          <a:prstGeom prst="ellipse">
            <a:avLst/>
          </a:prstGeom>
          <a:solidFill>
            <a:srgbClr val="FDFC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0" name="Group 19">
            <a:extLst>
              <a:ext uri="{FF2B5EF4-FFF2-40B4-BE49-F238E27FC236}">
                <a16:creationId xmlns:a16="http://schemas.microsoft.com/office/drawing/2014/main" id="{FF55B308-3DE3-D7F3-A046-CCD19E5185D3}"/>
              </a:ext>
            </a:extLst>
          </p:cNvPr>
          <p:cNvGrpSpPr>
            <a:grpSpLocks noChangeAspect="1"/>
          </p:cNvGrpSpPr>
          <p:nvPr/>
        </p:nvGrpSpPr>
        <p:grpSpPr>
          <a:xfrm>
            <a:off x="1357825" y="2196124"/>
            <a:ext cx="3925292" cy="3889093"/>
            <a:chOff x="3496472" y="1919481"/>
            <a:chExt cx="4496323" cy="4454858"/>
          </a:xfrm>
        </p:grpSpPr>
        <p:pic>
          <p:nvPicPr>
            <p:cNvPr id="12" name="Picture 11" descr="A green and yellow yin yang symbol&#10;&#10;Description automatically generated">
              <a:extLst>
                <a:ext uri="{FF2B5EF4-FFF2-40B4-BE49-F238E27FC236}">
                  <a16:creationId xmlns:a16="http://schemas.microsoft.com/office/drawing/2014/main" id="{98186B86-F990-AB3C-148A-E4717304DD3E}"/>
                </a:ext>
              </a:extLst>
            </p:cNvPr>
            <p:cNvPicPr>
              <a:picLocks noChangeAspect="1"/>
            </p:cNvPicPr>
            <p:nvPr/>
          </p:nvPicPr>
          <p:blipFill>
            <a:blip r:embed="rId4"/>
            <a:stretch>
              <a:fillRect/>
            </a:stretch>
          </p:blipFill>
          <p:spPr>
            <a:xfrm>
              <a:off x="3519376" y="1944505"/>
              <a:ext cx="4429834" cy="4429834"/>
            </a:xfrm>
            <a:prstGeom prst="rect">
              <a:avLst/>
            </a:prstGeom>
          </p:spPr>
        </p:pic>
        <p:grpSp>
          <p:nvGrpSpPr>
            <p:cNvPr id="18" name="Group 17">
              <a:extLst>
                <a:ext uri="{FF2B5EF4-FFF2-40B4-BE49-F238E27FC236}">
                  <a16:creationId xmlns:a16="http://schemas.microsoft.com/office/drawing/2014/main" id="{09111658-D04B-0896-7F5C-37CB86E01F79}"/>
                </a:ext>
              </a:extLst>
            </p:cNvPr>
            <p:cNvGrpSpPr/>
            <p:nvPr/>
          </p:nvGrpSpPr>
          <p:grpSpPr>
            <a:xfrm>
              <a:off x="7078395" y="1919481"/>
              <a:ext cx="914400" cy="925243"/>
              <a:chOff x="6782990" y="-1924704"/>
              <a:chExt cx="914400" cy="925243"/>
            </a:xfrm>
          </p:grpSpPr>
          <p:sp>
            <p:nvSpPr>
              <p:cNvPr id="16" name="Oval 15">
                <a:extLst>
                  <a:ext uri="{FF2B5EF4-FFF2-40B4-BE49-F238E27FC236}">
                    <a16:creationId xmlns:a16="http://schemas.microsoft.com/office/drawing/2014/main" id="{427D5DFE-BD6D-3726-0BA3-73FE2B85CD83}"/>
                  </a:ext>
                </a:extLst>
              </p:cNvPr>
              <p:cNvSpPr/>
              <p:nvPr/>
            </p:nvSpPr>
            <p:spPr>
              <a:xfrm>
                <a:off x="6782990" y="-1924704"/>
                <a:ext cx="914400" cy="914400"/>
              </a:xfrm>
              <a:prstGeom prst="ellipse">
                <a:avLst/>
              </a:prstGeom>
              <a:solidFill>
                <a:srgbClr val="F6EF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Minus Sign 12">
                <a:extLst>
                  <a:ext uri="{FF2B5EF4-FFF2-40B4-BE49-F238E27FC236}">
                    <a16:creationId xmlns:a16="http://schemas.microsoft.com/office/drawing/2014/main" id="{679F4439-18D6-9698-1BF3-AA1BC0554AC5}"/>
                  </a:ext>
                </a:extLst>
              </p:cNvPr>
              <p:cNvSpPr/>
              <p:nvPr/>
            </p:nvSpPr>
            <p:spPr>
              <a:xfrm>
                <a:off x="6879265" y="-1913861"/>
                <a:ext cx="744279" cy="914400"/>
              </a:xfrm>
              <a:prstGeom prst="mathMinus">
                <a:avLst/>
              </a:prstGeom>
              <a:solidFill>
                <a:srgbClr val="1661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7B4A16B6-B41F-C0A0-DCFC-08C695BACEDA}"/>
                </a:ext>
              </a:extLst>
            </p:cNvPr>
            <p:cNvGrpSpPr/>
            <p:nvPr/>
          </p:nvGrpSpPr>
          <p:grpSpPr>
            <a:xfrm>
              <a:off x="3496472" y="1921722"/>
              <a:ext cx="914400" cy="914400"/>
              <a:chOff x="3408915" y="-2268494"/>
              <a:chExt cx="914400" cy="914400"/>
            </a:xfrm>
          </p:grpSpPr>
          <p:sp>
            <p:nvSpPr>
              <p:cNvPr id="15" name="Oval 14">
                <a:extLst>
                  <a:ext uri="{FF2B5EF4-FFF2-40B4-BE49-F238E27FC236}">
                    <a16:creationId xmlns:a16="http://schemas.microsoft.com/office/drawing/2014/main" id="{CF24F0CE-6919-552F-A547-E6320BAE9A8B}"/>
                  </a:ext>
                </a:extLst>
              </p:cNvPr>
              <p:cNvSpPr/>
              <p:nvPr/>
            </p:nvSpPr>
            <p:spPr>
              <a:xfrm>
                <a:off x="3408915" y="-2268494"/>
                <a:ext cx="914400" cy="914400"/>
              </a:xfrm>
              <a:prstGeom prst="ellipse">
                <a:avLst/>
              </a:prstGeom>
              <a:solidFill>
                <a:srgbClr val="F6EF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Plus Sign 13">
                <a:extLst>
                  <a:ext uri="{FF2B5EF4-FFF2-40B4-BE49-F238E27FC236}">
                    <a16:creationId xmlns:a16="http://schemas.microsoft.com/office/drawing/2014/main" id="{623E4306-844D-2CCA-313E-958D4D86BEF1}"/>
                  </a:ext>
                </a:extLst>
              </p:cNvPr>
              <p:cNvSpPr/>
              <p:nvPr/>
            </p:nvSpPr>
            <p:spPr>
              <a:xfrm>
                <a:off x="3519376" y="-2194065"/>
                <a:ext cx="744279" cy="737404"/>
              </a:xfrm>
              <a:prstGeom prst="mathPlus">
                <a:avLst/>
              </a:prstGeom>
              <a:solidFill>
                <a:srgbClr val="1661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1689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9AC9-2532-8665-7413-427E8F74B965}"/>
              </a:ext>
            </a:extLst>
          </p:cNvPr>
          <p:cNvSpPr>
            <a:spLocks noGrp="1"/>
          </p:cNvSpPr>
          <p:nvPr>
            <p:ph type="title"/>
          </p:nvPr>
        </p:nvSpPr>
        <p:spPr/>
        <p:txBody>
          <a:bodyPr>
            <a:normAutofit/>
          </a:bodyPr>
          <a:lstStyle/>
          <a:p>
            <a:r>
              <a:rPr lang="en-US" dirty="0">
                <a:solidFill>
                  <a:schemeClr val="tx2"/>
                </a:solidFill>
                <a:latin typeface="+mj-lt"/>
              </a:rPr>
              <a:t>RESULTS: FACILITATORS</a:t>
            </a:r>
          </a:p>
        </p:txBody>
      </p:sp>
      <p:sp>
        <p:nvSpPr>
          <p:cNvPr id="4" name="Slide Number Placeholder 3">
            <a:extLst>
              <a:ext uri="{FF2B5EF4-FFF2-40B4-BE49-F238E27FC236}">
                <a16:creationId xmlns:a16="http://schemas.microsoft.com/office/drawing/2014/main" id="{DE7FDEB5-FBEB-364F-3A25-D70101D6FA40}"/>
              </a:ext>
            </a:extLst>
          </p:cNvPr>
          <p:cNvSpPr>
            <a:spLocks noGrp="1"/>
          </p:cNvSpPr>
          <p:nvPr>
            <p:ph type="sldNum" sz="quarter" idx="13"/>
          </p:nvPr>
        </p:nvSpPr>
        <p:spPr/>
        <p:txBody>
          <a:bodyPr/>
          <a:lstStyle/>
          <a:p>
            <a:fld id="{61130C78-B4AB-6843-B818-B4CC8CBE3619}" type="slidenum">
              <a:rPr lang="en-US" smtClean="0">
                <a:solidFill>
                  <a:schemeClr val="tx2"/>
                </a:solidFill>
                <a:latin typeface="+mj-lt"/>
              </a:rPr>
              <a:pPr/>
              <a:t>16</a:t>
            </a:fld>
            <a:endParaRPr lang="en-US" dirty="0">
              <a:solidFill>
                <a:schemeClr val="tx2"/>
              </a:solidFill>
              <a:latin typeface="+mj-lt"/>
            </a:endParaRPr>
          </a:p>
        </p:txBody>
      </p:sp>
      <p:sp>
        <p:nvSpPr>
          <p:cNvPr id="3" name="Content Placeholder 2">
            <a:extLst>
              <a:ext uri="{FF2B5EF4-FFF2-40B4-BE49-F238E27FC236}">
                <a16:creationId xmlns:a16="http://schemas.microsoft.com/office/drawing/2014/main" id="{736EC903-2013-68F7-CFD3-FCFDF40BD579}"/>
              </a:ext>
            </a:extLst>
          </p:cNvPr>
          <p:cNvSpPr txBox="1">
            <a:spLocks/>
          </p:cNvSpPr>
          <p:nvPr/>
        </p:nvSpPr>
        <p:spPr>
          <a:xfrm>
            <a:off x="1686906" y="2075933"/>
            <a:ext cx="4575012" cy="553303"/>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spcAft>
                <a:spcPts val="1200"/>
              </a:spcAft>
              <a:buClr>
                <a:schemeClr val="bg2"/>
              </a:buClr>
              <a:buSzPct val="200000"/>
            </a:pPr>
            <a:r>
              <a:rPr lang="en-US" sz="3300" b="1" dirty="0">
                <a:latin typeface="+mn-lt"/>
              </a:rPr>
              <a:t>Addressing stigma</a:t>
            </a:r>
          </a:p>
        </p:txBody>
      </p:sp>
      <p:sp>
        <p:nvSpPr>
          <p:cNvPr id="26" name="Oval 25">
            <a:extLst>
              <a:ext uri="{FF2B5EF4-FFF2-40B4-BE49-F238E27FC236}">
                <a16:creationId xmlns:a16="http://schemas.microsoft.com/office/drawing/2014/main" id="{607D0853-E2E7-BBA5-9C68-9C3EB2A2EDAE}"/>
              </a:ext>
            </a:extLst>
          </p:cNvPr>
          <p:cNvSpPr/>
          <p:nvPr/>
        </p:nvSpPr>
        <p:spPr>
          <a:xfrm>
            <a:off x="64169" y="5917139"/>
            <a:ext cx="914400" cy="914400"/>
          </a:xfrm>
          <a:prstGeom prst="ellipse">
            <a:avLst/>
          </a:prstGeom>
          <a:solidFill>
            <a:srgbClr val="FDFC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F3EA6754-9244-727B-2A87-7CFC7DA1ABB1}"/>
              </a:ext>
            </a:extLst>
          </p:cNvPr>
          <p:cNvSpPr txBox="1"/>
          <p:nvPr/>
        </p:nvSpPr>
        <p:spPr>
          <a:xfrm>
            <a:off x="1738422" y="2919681"/>
            <a:ext cx="4932833" cy="1107996"/>
          </a:xfrm>
          <a:prstGeom prst="rect">
            <a:avLst/>
          </a:prstGeom>
          <a:noFill/>
        </p:spPr>
        <p:txBody>
          <a:bodyPr wrap="square">
            <a:spAutoFit/>
          </a:bodyPr>
          <a:lstStyle/>
          <a:p>
            <a:pPr marL="361950" marR="0" lvl="0" indent="-361950" algn="l" defTabSz="914400" rtl="0" eaLnBrk="1" fontAlgn="auto" latinLnBrk="0" hangingPunct="1">
              <a:lnSpc>
                <a:spcPct val="100000"/>
              </a:lnSpc>
              <a:spcBef>
                <a:spcPts val="0"/>
              </a:spcBef>
              <a:spcAft>
                <a:spcPts val="1200"/>
              </a:spcAft>
              <a:buClr>
                <a:srgbClr val="FFDC09"/>
              </a:buClr>
              <a:buSzPct val="200000"/>
              <a:buFont typeface="Arial" panose="020B0604020202020204" pitchFamily="34" charset="0"/>
              <a:buChar char="•"/>
              <a:tabLst/>
              <a:defRPr/>
            </a:pPr>
            <a:r>
              <a:rPr kumimoji="0" lang="en-US" sz="3300" b="1" i="0" u="none" strike="noStrike" kern="1200" cap="none" spc="0" normalizeH="0" baseline="0" noProof="0" dirty="0">
                <a:ln>
                  <a:noFill/>
                </a:ln>
                <a:solidFill>
                  <a:srgbClr val="000000"/>
                </a:solidFill>
                <a:effectLst/>
                <a:uLnTx/>
                <a:uFillTx/>
                <a:latin typeface="Roboto Light"/>
                <a:ea typeface="+mn-ea"/>
                <a:cs typeface="+mn-cs"/>
              </a:rPr>
              <a:t>Adequate </a:t>
            </a:r>
            <a:r>
              <a:rPr lang="en-US" sz="3300" b="1" dirty="0">
                <a:solidFill>
                  <a:srgbClr val="000000"/>
                </a:solidFill>
                <a:latin typeface="Roboto Light"/>
              </a:rPr>
              <a:t>ED &amp; </a:t>
            </a:r>
            <a:r>
              <a:rPr kumimoji="0" lang="en-US" sz="3300" b="1" i="0" u="none" strike="noStrike" kern="1200" cap="none" spc="0" normalizeH="0" baseline="0" noProof="0" dirty="0">
                <a:ln>
                  <a:noFill/>
                </a:ln>
                <a:solidFill>
                  <a:srgbClr val="000000"/>
                </a:solidFill>
                <a:effectLst/>
                <a:uLnTx/>
                <a:uFillTx/>
                <a:latin typeface="Roboto Light"/>
                <a:ea typeface="+mn-ea"/>
                <a:cs typeface="+mn-cs"/>
              </a:rPr>
              <a:t>community resources</a:t>
            </a:r>
          </a:p>
        </p:txBody>
      </p:sp>
      <p:sp>
        <p:nvSpPr>
          <p:cNvPr id="28" name="TextBox 27">
            <a:extLst>
              <a:ext uri="{FF2B5EF4-FFF2-40B4-BE49-F238E27FC236}">
                <a16:creationId xmlns:a16="http://schemas.microsoft.com/office/drawing/2014/main" id="{4DDD67AA-0805-FDE1-C222-28B57812F9C2}"/>
              </a:ext>
            </a:extLst>
          </p:cNvPr>
          <p:cNvSpPr txBox="1"/>
          <p:nvPr/>
        </p:nvSpPr>
        <p:spPr>
          <a:xfrm>
            <a:off x="6538175" y="2919680"/>
            <a:ext cx="5336144" cy="1107996"/>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
                <a:srgbClr val="FFDC09"/>
              </a:buClr>
              <a:buSzPct val="200000"/>
              <a:buFont typeface="Arial" panose="020B0604020202020204" pitchFamily="34" charset="0"/>
              <a:buChar char="•"/>
              <a:tabLst/>
              <a:defRPr/>
            </a:pPr>
            <a:r>
              <a:rPr kumimoji="0" lang="en-US" sz="3300" b="1" i="0" u="none" strike="noStrike" kern="1200" cap="none" spc="0" normalizeH="0" baseline="0" noProof="0" dirty="0">
                <a:ln>
                  <a:noFill/>
                </a:ln>
                <a:solidFill>
                  <a:srgbClr val="000000"/>
                </a:solidFill>
                <a:effectLst/>
                <a:uLnTx/>
                <a:uFillTx/>
                <a:latin typeface="Roboto Light"/>
                <a:ea typeface="+mn-ea"/>
                <a:cs typeface="+mn-cs"/>
              </a:rPr>
              <a:t>Implementation of standardized practices</a:t>
            </a:r>
          </a:p>
        </p:txBody>
      </p:sp>
      <p:sp>
        <p:nvSpPr>
          <p:cNvPr id="19" name="TextBox 18">
            <a:extLst>
              <a:ext uri="{FF2B5EF4-FFF2-40B4-BE49-F238E27FC236}">
                <a16:creationId xmlns:a16="http://schemas.microsoft.com/office/drawing/2014/main" id="{85FB0959-B9EA-B121-D6E0-40E9B839DB0E}"/>
              </a:ext>
            </a:extLst>
          </p:cNvPr>
          <p:cNvSpPr txBox="1"/>
          <p:nvPr/>
        </p:nvSpPr>
        <p:spPr>
          <a:xfrm>
            <a:off x="6542240" y="2028233"/>
            <a:ext cx="5649760" cy="60016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
                <a:srgbClr val="FFDC09"/>
              </a:buClr>
              <a:buSzPct val="200000"/>
              <a:buFont typeface="Arial" panose="020B0604020202020204" pitchFamily="34" charset="0"/>
              <a:buChar char="•"/>
              <a:tabLst/>
              <a:defRPr/>
            </a:pPr>
            <a:r>
              <a:rPr kumimoji="0" lang="en-US" sz="3300" b="1" i="0" u="none" strike="noStrike" kern="1200" cap="none" spc="0" normalizeH="0" baseline="0" noProof="0" dirty="0">
                <a:ln>
                  <a:noFill/>
                </a:ln>
                <a:solidFill>
                  <a:srgbClr val="000000"/>
                </a:solidFill>
                <a:effectLst/>
                <a:uLnTx/>
                <a:uFillTx/>
                <a:latin typeface="Roboto Light"/>
                <a:ea typeface="+mn-ea"/>
                <a:cs typeface="+mn-cs"/>
              </a:rPr>
              <a:t>Supplemental</a:t>
            </a:r>
            <a:r>
              <a:rPr kumimoji="0" lang="en-US" sz="3300" b="1" i="0" u="none" strike="noStrike" kern="1200" cap="none" spc="0" normalizeH="0" noProof="0" dirty="0">
                <a:ln>
                  <a:noFill/>
                </a:ln>
                <a:solidFill>
                  <a:srgbClr val="000000"/>
                </a:solidFill>
                <a:effectLst/>
                <a:uLnTx/>
                <a:uFillTx/>
                <a:latin typeface="Roboto Light"/>
                <a:ea typeface="+mn-ea"/>
                <a:cs typeface="+mn-cs"/>
              </a:rPr>
              <a:t> </a:t>
            </a:r>
            <a:r>
              <a:rPr lang="en-US" sz="3300" b="1" dirty="0">
                <a:solidFill>
                  <a:srgbClr val="000000"/>
                </a:solidFill>
                <a:latin typeface="Roboto Light"/>
              </a:rPr>
              <a:t>e</a:t>
            </a:r>
            <a:r>
              <a:rPr kumimoji="0" lang="en-US" sz="3300" b="1" i="0" u="none" strike="noStrike" kern="1200" cap="none" spc="0" normalizeH="0" baseline="0" noProof="0" dirty="0" err="1">
                <a:ln>
                  <a:noFill/>
                </a:ln>
                <a:solidFill>
                  <a:srgbClr val="000000"/>
                </a:solidFill>
                <a:effectLst/>
                <a:uLnTx/>
                <a:uFillTx/>
                <a:latin typeface="Roboto Light"/>
                <a:ea typeface="+mn-ea"/>
                <a:cs typeface="+mn-cs"/>
              </a:rPr>
              <a:t>ducation</a:t>
            </a:r>
            <a:endParaRPr kumimoji="0" lang="en-US" sz="3300" b="1" i="0" u="none" strike="noStrike" kern="1200" cap="none" spc="0" normalizeH="0" baseline="0" noProof="0" dirty="0">
              <a:ln>
                <a:noFill/>
              </a:ln>
              <a:solidFill>
                <a:srgbClr val="000000"/>
              </a:solidFill>
              <a:effectLst/>
              <a:uLnTx/>
              <a:uFillTx/>
              <a:latin typeface="Roboto Light"/>
              <a:ea typeface="+mn-ea"/>
              <a:cs typeface="+mn-cs"/>
            </a:endParaRPr>
          </a:p>
        </p:txBody>
      </p:sp>
      <p:grpSp>
        <p:nvGrpSpPr>
          <p:cNvPr id="12" name="Group 11">
            <a:extLst>
              <a:ext uri="{FF2B5EF4-FFF2-40B4-BE49-F238E27FC236}">
                <a16:creationId xmlns:a16="http://schemas.microsoft.com/office/drawing/2014/main" id="{CC55FA27-C1D8-24E1-6886-5F6B843A7A80}"/>
              </a:ext>
            </a:extLst>
          </p:cNvPr>
          <p:cNvGrpSpPr/>
          <p:nvPr/>
        </p:nvGrpSpPr>
        <p:grpSpPr>
          <a:xfrm>
            <a:off x="185993" y="4306800"/>
            <a:ext cx="11773889" cy="2319943"/>
            <a:chOff x="353942" y="4139373"/>
            <a:chExt cx="11773889" cy="2319943"/>
          </a:xfrm>
        </p:grpSpPr>
        <p:sp>
          <p:nvSpPr>
            <p:cNvPr id="9" name="TextBox 8">
              <a:extLst>
                <a:ext uri="{FF2B5EF4-FFF2-40B4-BE49-F238E27FC236}">
                  <a16:creationId xmlns:a16="http://schemas.microsoft.com/office/drawing/2014/main" id="{FDA55ABD-5289-6042-BCAD-B13791702DB3}"/>
                </a:ext>
              </a:extLst>
            </p:cNvPr>
            <p:cNvSpPr txBox="1"/>
            <p:nvPr/>
          </p:nvSpPr>
          <p:spPr>
            <a:xfrm>
              <a:off x="1807235" y="4212547"/>
              <a:ext cx="10320596" cy="2246769"/>
            </a:xfrm>
            <a:prstGeom prst="rect">
              <a:avLst/>
            </a:prstGeom>
            <a:noFill/>
          </p:spPr>
          <p:txBody>
            <a:bodyPr wrap="square">
              <a:spAutoFit/>
            </a:bodyPr>
            <a:lstStyle/>
            <a:p>
              <a:pPr algn="ctr"/>
              <a:r>
                <a:rPr kumimoji="0" lang="en-CA" sz="2800"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a:t>
              </a:r>
              <a:r>
                <a:rPr kumimoji="0" lang="en-CA" sz="2800" b="1"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Hospital policy is</a:t>
              </a:r>
              <a:r>
                <a:rPr kumimoji="0" lang="en-CA" sz="2800"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a:t>
              </a:r>
              <a:r>
                <a:rPr kumimoji="0" lang="en-CA" sz="2800" b="1"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 getting to be a routine practice</a:t>
              </a:r>
              <a:r>
                <a:rPr lang="en-CA" sz="2800" i="1" dirty="0">
                  <a:solidFill>
                    <a:srgbClr val="000000"/>
                  </a:solidFill>
                  <a:latin typeface="Roboto Light"/>
                  <a:ea typeface="Roboto" panose="02000000000000000000" pitchFamily="2" charset="0"/>
                  <a:cs typeface="Times New Roman" panose="02020603050405020304" pitchFamily="18" charset="0"/>
                </a:rPr>
                <a:t> […] </a:t>
              </a:r>
            </a:p>
            <a:p>
              <a:pPr algn="ctr"/>
              <a:r>
                <a:rPr kumimoji="0" lang="en-CA" sz="2800"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it was a struggle for some people to come to terms with the fact that we’re giving needles out for patients to harm themselves but </a:t>
              </a:r>
              <a:r>
                <a:rPr lang="en-CA" sz="2800" i="1" dirty="0">
                  <a:solidFill>
                    <a:srgbClr val="000000"/>
                  </a:solidFill>
                  <a:latin typeface="Roboto Light"/>
                  <a:ea typeface="Roboto" panose="02000000000000000000" pitchFamily="2" charset="0"/>
                  <a:cs typeface="Times New Roman" panose="02020603050405020304" pitchFamily="18" charset="0"/>
                </a:rPr>
                <a:t>[are]</a:t>
              </a:r>
              <a:r>
                <a:rPr kumimoji="0" lang="en-CA" sz="2800"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 </a:t>
              </a:r>
              <a:r>
                <a:rPr kumimoji="0" lang="en-CA" sz="2800" b="1"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coming around to the idea </a:t>
              </a:r>
              <a:r>
                <a:rPr kumimoji="0" lang="en-US" sz="2800" b="1"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of harm reduction, it’s better to have a clean needle than a dirty needle</a:t>
              </a:r>
              <a:r>
                <a:rPr kumimoji="0" lang="en-US" sz="2800" i="1" u="none" strike="noStrike" kern="1200" cap="none" spc="0" normalizeH="0" baseline="0" noProof="0" dirty="0">
                  <a:ln>
                    <a:noFill/>
                  </a:ln>
                  <a:solidFill>
                    <a:srgbClr val="000000"/>
                  </a:solidFill>
                  <a:effectLst/>
                  <a:uLnTx/>
                  <a:uFillTx/>
                  <a:latin typeface="Roboto Light"/>
                  <a:ea typeface="Roboto" panose="02000000000000000000" pitchFamily="2" charset="0"/>
                  <a:cs typeface="Times New Roman" panose="02020603050405020304" pitchFamily="18" charset="0"/>
                </a:rPr>
                <a:t>.”</a:t>
              </a:r>
              <a:endParaRPr lang="en-CA" sz="2800" dirty="0"/>
            </a:p>
          </p:txBody>
        </p:sp>
        <p:pic>
          <p:nvPicPr>
            <p:cNvPr id="11" name="Picture 10" descr="A green syringe with a needle&#10;&#10;Description automatically generated">
              <a:extLst>
                <a:ext uri="{FF2B5EF4-FFF2-40B4-BE49-F238E27FC236}">
                  <a16:creationId xmlns:a16="http://schemas.microsoft.com/office/drawing/2014/main" id="{D5769E1E-3C7E-04B7-BE55-5A00A0DF8B66}"/>
                </a:ext>
              </a:extLst>
            </p:cNvPr>
            <p:cNvPicPr>
              <a:picLocks noChangeAspect="1"/>
            </p:cNvPicPr>
            <p:nvPr/>
          </p:nvPicPr>
          <p:blipFill>
            <a:blip r:embed="rId4"/>
            <a:stretch>
              <a:fillRect/>
            </a:stretch>
          </p:blipFill>
          <p:spPr>
            <a:xfrm>
              <a:off x="353942" y="4139373"/>
              <a:ext cx="1648496" cy="1648496"/>
            </a:xfrm>
            <a:prstGeom prst="rect">
              <a:avLst/>
            </a:prstGeom>
          </p:spPr>
        </p:pic>
      </p:grpSp>
    </p:spTree>
    <p:extLst>
      <p:ext uri="{BB962C8B-B14F-4D97-AF65-F5344CB8AC3E}">
        <p14:creationId xmlns:p14="http://schemas.microsoft.com/office/powerpoint/2010/main" val="17438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500"/>
                                        <p:tgtEl>
                                          <p:spTgt spid="28"/>
                                        </p:tgtEl>
                                      </p:cBhvr>
                                    </p:animEffect>
                                  </p:childTnLst>
                                </p:cTn>
                              </p:par>
                              <p:par>
                                <p:cTn id="23" presetID="10" presetClass="entr" presetSubtype="0" fill="hold" nodeType="withEffect">
                                  <p:stCondLst>
                                    <p:cond delay="2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9AC9-2532-8665-7413-427E8F74B965}"/>
              </a:ext>
            </a:extLst>
          </p:cNvPr>
          <p:cNvSpPr>
            <a:spLocks noGrp="1"/>
          </p:cNvSpPr>
          <p:nvPr>
            <p:ph type="title"/>
          </p:nvPr>
        </p:nvSpPr>
        <p:spPr/>
        <p:txBody>
          <a:bodyPr>
            <a:normAutofit/>
          </a:bodyPr>
          <a:lstStyle/>
          <a:p>
            <a:r>
              <a:rPr lang="en-US" dirty="0">
                <a:solidFill>
                  <a:schemeClr val="tx2"/>
                </a:solidFill>
                <a:latin typeface="+mj-lt"/>
              </a:rPr>
              <a:t>RESULTS: BARRIERS</a:t>
            </a:r>
          </a:p>
        </p:txBody>
      </p:sp>
      <p:sp>
        <p:nvSpPr>
          <p:cNvPr id="4" name="Slide Number Placeholder 3">
            <a:extLst>
              <a:ext uri="{FF2B5EF4-FFF2-40B4-BE49-F238E27FC236}">
                <a16:creationId xmlns:a16="http://schemas.microsoft.com/office/drawing/2014/main" id="{DE7FDEB5-FBEB-364F-3A25-D70101D6FA40}"/>
              </a:ext>
            </a:extLst>
          </p:cNvPr>
          <p:cNvSpPr>
            <a:spLocks noGrp="1"/>
          </p:cNvSpPr>
          <p:nvPr>
            <p:ph type="sldNum" sz="quarter" idx="13"/>
          </p:nvPr>
        </p:nvSpPr>
        <p:spPr/>
        <p:txBody>
          <a:bodyPr/>
          <a:lstStyle/>
          <a:p>
            <a:fld id="{61130C78-B4AB-6843-B818-B4CC8CBE3619}" type="slidenum">
              <a:rPr lang="en-US" smtClean="0">
                <a:solidFill>
                  <a:schemeClr val="tx2"/>
                </a:solidFill>
                <a:latin typeface="+mj-lt"/>
              </a:rPr>
              <a:pPr/>
              <a:t>17</a:t>
            </a:fld>
            <a:endParaRPr lang="en-US" dirty="0">
              <a:solidFill>
                <a:schemeClr val="tx2"/>
              </a:solidFill>
              <a:latin typeface="+mj-lt"/>
            </a:endParaRPr>
          </a:p>
        </p:txBody>
      </p:sp>
      <p:sp>
        <p:nvSpPr>
          <p:cNvPr id="3" name="Content Placeholder 2">
            <a:extLst>
              <a:ext uri="{FF2B5EF4-FFF2-40B4-BE49-F238E27FC236}">
                <a16:creationId xmlns:a16="http://schemas.microsoft.com/office/drawing/2014/main" id="{736EC903-2013-68F7-CFD3-FCFDF40BD579}"/>
              </a:ext>
            </a:extLst>
          </p:cNvPr>
          <p:cNvSpPr txBox="1">
            <a:spLocks/>
          </p:cNvSpPr>
          <p:nvPr/>
        </p:nvSpPr>
        <p:spPr>
          <a:xfrm>
            <a:off x="978568" y="2113048"/>
            <a:ext cx="5117431" cy="56440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spcAft>
                <a:spcPts val="1200"/>
              </a:spcAft>
              <a:buClr>
                <a:schemeClr val="bg2"/>
              </a:buClr>
              <a:buSzPct val="200000"/>
            </a:pPr>
            <a:r>
              <a:rPr lang="en-US" sz="3300" b="1" dirty="0">
                <a:latin typeface="+mn-lt"/>
              </a:rPr>
              <a:t>Lack of ED resources</a:t>
            </a:r>
          </a:p>
        </p:txBody>
      </p:sp>
      <p:sp>
        <p:nvSpPr>
          <p:cNvPr id="26" name="Oval 25">
            <a:extLst>
              <a:ext uri="{FF2B5EF4-FFF2-40B4-BE49-F238E27FC236}">
                <a16:creationId xmlns:a16="http://schemas.microsoft.com/office/drawing/2014/main" id="{607D0853-E2E7-BBA5-9C68-9C3EB2A2EDAE}"/>
              </a:ext>
            </a:extLst>
          </p:cNvPr>
          <p:cNvSpPr/>
          <p:nvPr/>
        </p:nvSpPr>
        <p:spPr>
          <a:xfrm>
            <a:off x="64169" y="5917139"/>
            <a:ext cx="914400" cy="914400"/>
          </a:xfrm>
          <a:prstGeom prst="ellipse">
            <a:avLst/>
          </a:prstGeom>
          <a:solidFill>
            <a:srgbClr val="FDFC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C5809F2-7A6C-A5B2-DD5D-BADB528619A9}"/>
              </a:ext>
            </a:extLst>
          </p:cNvPr>
          <p:cNvSpPr txBox="1"/>
          <p:nvPr/>
        </p:nvSpPr>
        <p:spPr>
          <a:xfrm>
            <a:off x="978569" y="3501439"/>
            <a:ext cx="10554068" cy="60016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
                <a:schemeClr val="bg2"/>
              </a:buClr>
              <a:buSzPct val="200000"/>
              <a:buFont typeface="Arial" panose="020B0604020202020204" pitchFamily="34" charset="0"/>
              <a:buChar char="•"/>
              <a:tabLst/>
              <a:defRPr/>
            </a:pPr>
            <a:r>
              <a:rPr kumimoji="0" lang="en-US" sz="3300" b="1" i="0" u="none" strike="noStrike" kern="1200" cap="none" spc="0" normalizeH="0" baseline="0" noProof="0" dirty="0">
                <a:ln>
                  <a:noFill/>
                </a:ln>
                <a:solidFill>
                  <a:srgbClr val="000000"/>
                </a:solidFill>
                <a:effectLst/>
                <a:uLnTx/>
                <a:uFillTx/>
                <a:latin typeface="Roboto Light"/>
                <a:ea typeface="+mn-ea"/>
                <a:cs typeface="+mn-cs"/>
              </a:rPr>
              <a:t>Care outside the scope of emergency medicine</a:t>
            </a:r>
          </a:p>
        </p:txBody>
      </p:sp>
      <p:sp>
        <p:nvSpPr>
          <p:cNvPr id="10" name="Content Placeholder 2">
            <a:extLst>
              <a:ext uri="{FF2B5EF4-FFF2-40B4-BE49-F238E27FC236}">
                <a16:creationId xmlns:a16="http://schemas.microsoft.com/office/drawing/2014/main" id="{A440789D-A06A-C734-4D9A-D0FB9DBA55C2}"/>
              </a:ext>
            </a:extLst>
          </p:cNvPr>
          <p:cNvSpPr txBox="1">
            <a:spLocks/>
          </p:cNvSpPr>
          <p:nvPr/>
        </p:nvSpPr>
        <p:spPr>
          <a:xfrm>
            <a:off x="978569" y="2835482"/>
            <a:ext cx="4372200" cy="60016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spcAft>
                <a:spcPts val="1200"/>
              </a:spcAft>
              <a:buClr>
                <a:schemeClr val="bg2"/>
              </a:buClr>
              <a:buSzPct val="200000"/>
            </a:pPr>
            <a:r>
              <a:rPr lang="en-US" sz="3300" b="1" dirty="0">
                <a:latin typeface="+mn-lt"/>
              </a:rPr>
              <a:t>Cycle of stigma</a:t>
            </a:r>
          </a:p>
        </p:txBody>
      </p:sp>
      <p:sp>
        <p:nvSpPr>
          <p:cNvPr id="11" name="Content Placeholder 2">
            <a:extLst>
              <a:ext uri="{FF2B5EF4-FFF2-40B4-BE49-F238E27FC236}">
                <a16:creationId xmlns:a16="http://schemas.microsoft.com/office/drawing/2014/main" id="{02CA11DB-A358-843C-2964-E1FD57B019DC}"/>
              </a:ext>
            </a:extLst>
          </p:cNvPr>
          <p:cNvSpPr>
            <a:spLocks noGrp="1"/>
          </p:cNvSpPr>
          <p:nvPr>
            <p:ph sz="quarter" idx="10"/>
          </p:nvPr>
        </p:nvSpPr>
        <p:spPr>
          <a:xfrm>
            <a:off x="2489847" y="4360350"/>
            <a:ext cx="9474626" cy="2214960"/>
          </a:xfrm>
        </p:spPr>
        <p:txBody>
          <a:bodyPr/>
          <a:lstStyle/>
          <a:p>
            <a:pPr marL="457200" marR="107950" indent="0" algn="ctr">
              <a:lnSpc>
                <a:spcPct val="100000"/>
              </a:lnSpc>
              <a:buNone/>
            </a:pPr>
            <a:r>
              <a:rPr lang="en-CA" sz="2700" i="1" dirty="0">
                <a:effectLst/>
                <a:latin typeface="+mn-lt"/>
              </a:rPr>
              <a:t>“I think that </a:t>
            </a:r>
            <a:r>
              <a:rPr lang="en-CA" b="1" i="1" dirty="0">
                <a:effectLst/>
                <a:latin typeface="+mn-lt"/>
              </a:rPr>
              <a:t>there’s a risk that the ED is becoming everything to everyone </a:t>
            </a:r>
            <a:r>
              <a:rPr lang="en-CA" sz="2700" i="1" dirty="0">
                <a:effectLst/>
                <a:latin typeface="+mn-lt"/>
              </a:rPr>
              <a:t>[...] probably more appropriate for people </a:t>
            </a:r>
            <a:r>
              <a:rPr lang="en-CA" b="1" i="1" dirty="0">
                <a:effectLst/>
                <a:latin typeface="+mn-lt"/>
              </a:rPr>
              <a:t>to sit down with somebody who can have the time</a:t>
            </a:r>
            <a:r>
              <a:rPr lang="en-CA" sz="2700" i="1" dirty="0">
                <a:effectLst/>
                <a:latin typeface="+mn-lt"/>
              </a:rPr>
              <a:t> to discuss some of these issues with them.” </a:t>
            </a:r>
          </a:p>
        </p:txBody>
      </p:sp>
      <p:pic>
        <p:nvPicPr>
          <p:cNvPr id="17" name="Picture 16" descr="A green paper in a target&#10;&#10;Description automatically generated">
            <a:extLst>
              <a:ext uri="{FF2B5EF4-FFF2-40B4-BE49-F238E27FC236}">
                <a16:creationId xmlns:a16="http://schemas.microsoft.com/office/drawing/2014/main" id="{771E8344-447D-8302-5C3B-351BED610DCC}"/>
              </a:ext>
            </a:extLst>
          </p:cNvPr>
          <p:cNvPicPr>
            <a:picLocks noChangeAspect="1"/>
          </p:cNvPicPr>
          <p:nvPr/>
        </p:nvPicPr>
        <p:blipFill>
          <a:blip r:embed="rId4"/>
          <a:stretch>
            <a:fillRect/>
          </a:stretch>
        </p:blipFill>
        <p:spPr>
          <a:xfrm>
            <a:off x="1140159" y="4360350"/>
            <a:ext cx="1772096" cy="1772096"/>
          </a:xfrm>
          <a:prstGeom prst="rect">
            <a:avLst/>
          </a:prstGeom>
        </p:spPr>
      </p:pic>
    </p:spTree>
    <p:extLst>
      <p:ext uri="{BB962C8B-B14F-4D97-AF65-F5344CB8AC3E}">
        <p14:creationId xmlns:p14="http://schemas.microsoft.com/office/powerpoint/2010/main" val="21985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25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2000"/>
                                        <p:tgtEl>
                                          <p:spTgt spid="11">
                                            <p:txEl>
                                              <p:pRg st="0" end="0"/>
                                            </p:txEl>
                                          </p:spTgt>
                                        </p:tgtEl>
                                      </p:cBhvr>
                                    </p:animEffect>
                                  </p:childTnLst>
                                </p:cTn>
                              </p:par>
                              <p:par>
                                <p:cTn id="22" presetID="10" presetClass="entr" presetSubtype="0" fill="hold" nodeType="withEffect">
                                  <p:stCondLst>
                                    <p:cond delay="2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2391EC-280A-F126-6C11-9829DC39BE29}"/>
              </a:ext>
            </a:extLst>
          </p:cNvPr>
          <p:cNvSpPr/>
          <p:nvPr/>
        </p:nvSpPr>
        <p:spPr>
          <a:xfrm>
            <a:off x="0" y="2623"/>
            <a:ext cx="12192000" cy="14816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7068922B-53C0-2F1F-D3A7-1671C2748790}"/>
              </a:ext>
            </a:extLst>
          </p:cNvPr>
          <p:cNvSpPr>
            <a:spLocks noGrp="1"/>
          </p:cNvSpPr>
          <p:nvPr>
            <p:ph type="title"/>
          </p:nvPr>
        </p:nvSpPr>
        <p:spPr/>
        <p:txBody>
          <a:bodyPr/>
          <a:lstStyle/>
          <a:p>
            <a:r>
              <a:rPr lang="en-US" sz="4400" dirty="0">
                <a:solidFill>
                  <a:schemeClr val="tx2"/>
                </a:solidFill>
                <a:latin typeface="+mj-lt"/>
              </a:rPr>
              <a:t>CONCLUSIONS</a:t>
            </a:r>
            <a:endParaRPr lang="en-US" sz="6000" dirty="0">
              <a:solidFill>
                <a:schemeClr val="tx2"/>
              </a:solidFill>
              <a:latin typeface="+mj-lt"/>
            </a:endParaRPr>
          </a:p>
        </p:txBody>
      </p:sp>
      <p:sp>
        <p:nvSpPr>
          <p:cNvPr id="3" name="Content Placeholder 2">
            <a:extLst>
              <a:ext uri="{FF2B5EF4-FFF2-40B4-BE49-F238E27FC236}">
                <a16:creationId xmlns:a16="http://schemas.microsoft.com/office/drawing/2014/main" id="{3143C1F9-6270-C9F2-B6C0-829B4FE617E1}"/>
              </a:ext>
            </a:extLst>
          </p:cNvPr>
          <p:cNvSpPr>
            <a:spLocks noGrp="1"/>
          </p:cNvSpPr>
          <p:nvPr>
            <p:ph sz="quarter" idx="10"/>
          </p:nvPr>
        </p:nvSpPr>
        <p:spPr>
          <a:xfrm>
            <a:off x="2658979" y="2175967"/>
            <a:ext cx="9006006" cy="1162886"/>
          </a:xfrm>
        </p:spPr>
        <p:txBody>
          <a:bodyPr/>
          <a:lstStyle/>
          <a:p>
            <a:pPr marL="0" indent="0">
              <a:buClr>
                <a:schemeClr val="accent5"/>
              </a:buClr>
              <a:buSzPct val="200000"/>
              <a:buNone/>
            </a:pPr>
            <a:r>
              <a:rPr lang="en-US" sz="2700" dirty="0">
                <a:latin typeface="+mn-lt"/>
              </a:rPr>
              <a:t>Though variability exists in current practice, participants were generally supportive of integrating a harm reduction approach in the ED</a:t>
            </a:r>
          </a:p>
          <a:p>
            <a:pPr marL="0" indent="0">
              <a:buClr>
                <a:schemeClr val="accent5"/>
              </a:buClr>
              <a:buSzPct val="200000"/>
              <a:buNone/>
            </a:pPr>
            <a:endParaRPr lang="en-US" sz="2700" dirty="0">
              <a:latin typeface="+mn-lt"/>
            </a:endParaRPr>
          </a:p>
        </p:txBody>
      </p:sp>
      <p:sp>
        <p:nvSpPr>
          <p:cNvPr id="4" name="Slide Number Placeholder 3">
            <a:extLst>
              <a:ext uri="{FF2B5EF4-FFF2-40B4-BE49-F238E27FC236}">
                <a16:creationId xmlns:a16="http://schemas.microsoft.com/office/drawing/2014/main" id="{0E0B9AE0-3C06-7CB3-C5E6-1EBC0C08AEF9}"/>
              </a:ext>
            </a:extLst>
          </p:cNvPr>
          <p:cNvSpPr>
            <a:spLocks noGrp="1"/>
          </p:cNvSpPr>
          <p:nvPr>
            <p:ph type="sldNum" sz="quarter" idx="13"/>
          </p:nvPr>
        </p:nvSpPr>
        <p:spPr/>
        <p:txBody>
          <a:bodyPr/>
          <a:lstStyle/>
          <a:p>
            <a:fld id="{61130C78-B4AB-6843-B818-B4CC8CBE3619}" type="slidenum">
              <a:rPr lang="en-US" smtClean="0"/>
              <a:pPr/>
              <a:t>18</a:t>
            </a:fld>
            <a:endParaRPr lang="en-US" dirty="0"/>
          </a:p>
        </p:txBody>
      </p:sp>
      <p:pic>
        <p:nvPicPr>
          <p:cNvPr id="7" name="Picture 6" descr="A heart with hands hugging&#10;&#10;Description automatically generated">
            <a:extLst>
              <a:ext uri="{FF2B5EF4-FFF2-40B4-BE49-F238E27FC236}">
                <a16:creationId xmlns:a16="http://schemas.microsoft.com/office/drawing/2014/main" id="{6AEBC6E4-E327-A925-5F20-FB3B9F0B11FF}"/>
              </a:ext>
            </a:extLst>
          </p:cNvPr>
          <p:cNvPicPr>
            <a:picLocks noChangeAspect="1"/>
          </p:cNvPicPr>
          <p:nvPr/>
        </p:nvPicPr>
        <p:blipFill>
          <a:blip r:embed="rId4"/>
          <a:stretch>
            <a:fillRect/>
          </a:stretch>
        </p:blipFill>
        <p:spPr>
          <a:xfrm>
            <a:off x="527015" y="1603067"/>
            <a:ext cx="2019669" cy="2019669"/>
          </a:xfrm>
          <a:prstGeom prst="rect">
            <a:avLst/>
          </a:prstGeom>
        </p:spPr>
      </p:pic>
      <p:sp>
        <p:nvSpPr>
          <p:cNvPr id="13" name="TextBox 12">
            <a:extLst>
              <a:ext uri="{FF2B5EF4-FFF2-40B4-BE49-F238E27FC236}">
                <a16:creationId xmlns:a16="http://schemas.microsoft.com/office/drawing/2014/main" id="{D8D5818E-9642-AE02-21A3-5A0600121183}"/>
              </a:ext>
            </a:extLst>
          </p:cNvPr>
          <p:cNvSpPr txBox="1"/>
          <p:nvPr/>
        </p:nvSpPr>
        <p:spPr>
          <a:xfrm>
            <a:off x="751966" y="3519148"/>
            <a:ext cx="6954252" cy="46628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54A67F"/>
              </a:buClr>
              <a:buSzPct val="200000"/>
              <a:buFontTx/>
              <a:buNone/>
              <a:tabLst/>
              <a:defRPr/>
            </a:pPr>
            <a:r>
              <a:rPr kumimoji="0" lang="en-US" sz="2700" b="0" i="0" u="none" strike="noStrike" kern="1200" cap="none" spc="0" normalizeH="0" baseline="0" noProof="0" dirty="0">
                <a:ln>
                  <a:noFill/>
                </a:ln>
                <a:solidFill>
                  <a:schemeClr val="tx2"/>
                </a:solidFill>
                <a:effectLst/>
                <a:uLnTx/>
                <a:uFillTx/>
                <a:latin typeface="Roboto Light"/>
                <a:ea typeface="Roboto" panose="02000000000000000000" pitchFamily="2" charset="0"/>
                <a:cs typeface="+mn-cs"/>
              </a:rPr>
              <a:t>This would require:</a:t>
            </a:r>
          </a:p>
        </p:txBody>
      </p:sp>
      <p:grpSp>
        <p:nvGrpSpPr>
          <p:cNvPr id="30" name="Group 29">
            <a:extLst>
              <a:ext uri="{FF2B5EF4-FFF2-40B4-BE49-F238E27FC236}">
                <a16:creationId xmlns:a16="http://schemas.microsoft.com/office/drawing/2014/main" id="{EFE36CB1-F1C4-6E94-523D-69615C46ED85}"/>
              </a:ext>
            </a:extLst>
          </p:cNvPr>
          <p:cNvGrpSpPr/>
          <p:nvPr/>
        </p:nvGrpSpPr>
        <p:grpSpPr>
          <a:xfrm>
            <a:off x="1437300" y="4144637"/>
            <a:ext cx="5895277" cy="1219410"/>
            <a:chOff x="537956" y="4133748"/>
            <a:chExt cx="5895277" cy="1219410"/>
          </a:xfrm>
        </p:grpSpPr>
        <p:sp>
          <p:nvSpPr>
            <p:cNvPr id="9" name="TextBox 8">
              <a:extLst>
                <a:ext uri="{FF2B5EF4-FFF2-40B4-BE49-F238E27FC236}">
                  <a16:creationId xmlns:a16="http://schemas.microsoft.com/office/drawing/2014/main" id="{ABD7E035-90D8-D578-3085-AD335EABDE62}"/>
                </a:ext>
              </a:extLst>
            </p:cNvPr>
            <p:cNvSpPr txBox="1"/>
            <p:nvPr/>
          </p:nvSpPr>
          <p:spPr>
            <a:xfrm>
              <a:off x="1288355" y="4133748"/>
              <a:ext cx="5144878" cy="1219410"/>
            </a:xfrm>
            <a:prstGeom prst="rect">
              <a:avLst/>
            </a:prstGeom>
            <a:noFill/>
          </p:spPr>
          <p:txBody>
            <a:bodyPr wrap="square">
              <a:spAutoFit/>
            </a:bodyPr>
            <a:lstStyle/>
            <a:p>
              <a:pPr marR="0" lvl="1" algn="l" defTabSz="914400" rtl="0" eaLnBrk="1" fontAlgn="auto" latinLnBrk="0" hangingPunct="1">
                <a:lnSpc>
                  <a:spcPct val="90000"/>
                </a:lnSpc>
                <a:spcBef>
                  <a:spcPts val="500"/>
                </a:spcBef>
                <a:spcAft>
                  <a:spcPts val="0"/>
                </a:spcAft>
                <a:buClr>
                  <a:srgbClr val="54A67F"/>
                </a:buClr>
                <a:buSzPct val="200000"/>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mn-cs"/>
                </a:rPr>
                <a:t>Standardized guidance with enough flexibility to adapt to local needs</a:t>
              </a:r>
            </a:p>
          </p:txBody>
        </p:sp>
        <p:pic>
          <p:nvPicPr>
            <p:cNvPr id="19" name="Picture 18" descr="A green and white sign with pointers and a path&#10;&#10;Description automatically generated with medium confidence">
              <a:extLst>
                <a:ext uri="{FF2B5EF4-FFF2-40B4-BE49-F238E27FC236}">
                  <a16:creationId xmlns:a16="http://schemas.microsoft.com/office/drawing/2014/main" id="{8E39E946-5EA8-12BB-0EE2-4B6E17BE3621}"/>
                </a:ext>
              </a:extLst>
            </p:cNvPr>
            <p:cNvPicPr>
              <a:picLocks noChangeAspect="1"/>
            </p:cNvPicPr>
            <p:nvPr/>
          </p:nvPicPr>
          <p:blipFill>
            <a:blip r:embed="rId5"/>
            <a:stretch>
              <a:fillRect/>
            </a:stretch>
          </p:blipFill>
          <p:spPr>
            <a:xfrm>
              <a:off x="537956" y="4260934"/>
              <a:ext cx="914400" cy="914400"/>
            </a:xfrm>
            <a:prstGeom prst="rect">
              <a:avLst/>
            </a:prstGeom>
          </p:spPr>
        </p:pic>
      </p:grpSp>
      <p:grpSp>
        <p:nvGrpSpPr>
          <p:cNvPr id="28" name="Group 27">
            <a:extLst>
              <a:ext uri="{FF2B5EF4-FFF2-40B4-BE49-F238E27FC236}">
                <a16:creationId xmlns:a16="http://schemas.microsoft.com/office/drawing/2014/main" id="{5DED1363-E72B-E0EC-235A-DC04CEF3F0F0}"/>
              </a:ext>
            </a:extLst>
          </p:cNvPr>
          <p:cNvGrpSpPr/>
          <p:nvPr/>
        </p:nvGrpSpPr>
        <p:grpSpPr>
          <a:xfrm>
            <a:off x="7765717" y="5107415"/>
            <a:ext cx="3504197" cy="966709"/>
            <a:chOff x="4303334" y="5488923"/>
            <a:chExt cx="3504197" cy="966709"/>
          </a:xfrm>
        </p:grpSpPr>
        <p:pic>
          <p:nvPicPr>
            <p:cNvPr id="15" name="Picture 14" descr="A green outline of a head with a brain inside&#10;&#10;Description automatically generated">
              <a:extLst>
                <a:ext uri="{FF2B5EF4-FFF2-40B4-BE49-F238E27FC236}">
                  <a16:creationId xmlns:a16="http://schemas.microsoft.com/office/drawing/2014/main" id="{55EE24D8-F996-B2FC-36FD-B6DC403BFA57}"/>
                </a:ext>
              </a:extLst>
            </p:cNvPr>
            <p:cNvPicPr>
              <a:picLocks noChangeAspect="1"/>
            </p:cNvPicPr>
            <p:nvPr/>
          </p:nvPicPr>
          <p:blipFill>
            <a:blip r:embed="rId6"/>
            <a:stretch>
              <a:fillRect/>
            </a:stretch>
          </p:blipFill>
          <p:spPr>
            <a:xfrm>
              <a:off x="4303334" y="5488923"/>
              <a:ext cx="914400" cy="914400"/>
            </a:xfrm>
            <a:prstGeom prst="rect">
              <a:avLst/>
            </a:prstGeom>
          </p:spPr>
        </p:pic>
        <p:sp>
          <p:nvSpPr>
            <p:cNvPr id="25" name="TextBox 24">
              <a:extLst>
                <a:ext uri="{FF2B5EF4-FFF2-40B4-BE49-F238E27FC236}">
                  <a16:creationId xmlns:a16="http://schemas.microsoft.com/office/drawing/2014/main" id="{64E44E59-BD70-6B8F-3B2D-0BBC496995CB}"/>
                </a:ext>
              </a:extLst>
            </p:cNvPr>
            <p:cNvSpPr txBox="1"/>
            <p:nvPr/>
          </p:nvSpPr>
          <p:spPr>
            <a:xfrm>
              <a:off x="4760534" y="5615402"/>
              <a:ext cx="3046997" cy="840230"/>
            </a:xfrm>
            <a:prstGeom prst="rect">
              <a:avLst/>
            </a:prstGeom>
            <a:noFill/>
          </p:spPr>
          <p:txBody>
            <a:bodyPr wrap="square">
              <a:spAutoFit/>
            </a:bodyPr>
            <a:lstStyle/>
            <a:p>
              <a:pPr marR="0" lvl="1" algn="l" defTabSz="914400" rtl="0" eaLnBrk="1" fontAlgn="auto" latinLnBrk="0" hangingPunct="1">
                <a:lnSpc>
                  <a:spcPct val="90000"/>
                </a:lnSpc>
                <a:spcBef>
                  <a:spcPts val="500"/>
                </a:spcBef>
                <a:spcAft>
                  <a:spcPts val="0"/>
                </a:spcAft>
                <a:buClr>
                  <a:srgbClr val="54A67F"/>
                </a:buClr>
                <a:buSzPct val="200000"/>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mn-cs"/>
                </a:rPr>
                <a:t>Facilitated culture change</a:t>
              </a:r>
            </a:p>
          </p:txBody>
        </p:sp>
      </p:grpSp>
      <p:grpSp>
        <p:nvGrpSpPr>
          <p:cNvPr id="29" name="Group 28">
            <a:extLst>
              <a:ext uri="{FF2B5EF4-FFF2-40B4-BE49-F238E27FC236}">
                <a16:creationId xmlns:a16="http://schemas.microsoft.com/office/drawing/2014/main" id="{B1ADD867-9592-3DAD-6785-30FB0FC97CF2}"/>
              </a:ext>
            </a:extLst>
          </p:cNvPr>
          <p:cNvGrpSpPr/>
          <p:nvPr/>
        </p:nvGrpSpPr>
        <p:grpSpPr>
          <a:xfrm>
            <a:off x="7765717" y="4133748"/>
            <a:ext cx="3737654" cy="914400"/>
            <a:chOff x="4303334" y="4260934"/>
            <a:chExt cx="3737654" cy="914400"/>
          </a:xfrm>
        </p:grpSpPr>
        <p:pic>
          <p:nvPicPr>
            <p:cNvPr id="17" name="Picture 16" descr="A green and white paper with a letter and a circle&#10;&#10;Description automatically generated">
              <a:extLst>
                <a:ext uri="{FF2B5EF4-FFF2-40B4-BE49-F238E27FC236}">
                  <a16:creationId xmlns:a16="http://schemas.microsoft.com/office/drawing/2014/main" id="{4514A344-60E8-BBAE-478C-533DF727CC52}"/>
                </a:ext>
              </a:extLst>
            </p:cNvPr>
            <p:cNvPicPr>
              <a:picLocks noChangeAspect="1"/>
            </p:cNvPicPr>
            <p:nvPr/>
          </p:nvPicPr>
          <p:blipFill>
            <a:blip r:embed="rId7"/>
            <a:stretch>
              <a:fillRect/>
            </a:stretch>
          </p:blipFill>
          <p:spPr>
            <a:xfrm>
              <a:off x="4303334" y="4260934"/>
              <a:ext cx="914400" cy="914400"/>
            </a:xfrm>
            <a:prstGeom prst="rect">
              <a:avLst/>
            </a:prstGeom>
          </p:spPr>
        </p:pic>
        <p:sp>
          <p:nvSpPr>
            <p:cNvPr id="26" name="TextBox 25">
              <a:extLst>
                <a:ext uri="{FF2B5EF4-FFF2-40B4-BE49-F238E27FC236}">
                  <a16:creationId xmlns:a16="http://schemas.microsoft.com/office/drawing/2014/main" id="{ADEDF633-2B53-0183-0693-B450F48100C6}"/>
                </a:ext>
              </a:extLst>
            </p:cNvPr>
            <p:cNvSpPr txBox="1"/>
            <p:nvPr/>
          </p:nvSpPr>
          <p:spPr>
            <a:xfrm>
              <a:off x="4760534" y="4323394"/>
              <a:ext cx="3280454" cy="851940"/>
            </a:xfrm>
            <a:prstGeom prst="rect">
              <a:avLst/>
            </a:prstGeom>
            <a:noFill/>
          </p:spPr>
          <p:txBody>
            <a:bodyPr wrap="square">
              <a:spAutoFit/>
            </a:bodyPr>
            <a:lstStyle/>
            <a:p>
              <a:pPr marR="0" lvl="1" algn="l" defTabSz="914400" rtl="0" eaLnBrk="1" fontAlgn="auto" latinLnBrk="0" hangingPunct="1">
                <a:lnSpc>
                  <a:spcPct val="90000"/>
                </a:lnSpc>
                <a:spcBef>
                  <a:spcPts val="500"/>
                </a:spcBef>
                <a:spcAft>
                  <a:spcPts val="0"/>
                </a:spcAft>
                <a:buClr>
                  <a:srgbClr val="54A67F"/>
                </a:buClr>
                <a:buSzPct val="200000"/>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mn-cs"/>
                </a:rPr>
                <a:t>Supplemental resources</a:t>
              </a:r>
            </a:p>
          </p:txBody>
        </p:sp>
      </p:grpSp>
      <p:grpSp>
        <p:nvGrpSpPr>
          <p:cNvPr id="31" name="Group 30">
            <a:extLst>
              <a:ext uri="{FF2B5EF4-FFF2-40B4-BE49-F238E27FC236}">
                <a16:creationId xmlns:a16="http://schemas.microsoft.com/office/drawing/2014/main" id="{A3946795-C249-FD70-1222-C2146CEE3AB7}"/>
              </a:ext>
            </a:extLst>
          </p:cNvPr>
          <p:cNvGrpSpPr/>
          <p:nvPr/>
        </p:nvGrpSpPr>
        <p:grpSpPr>
          <a:xfrm>
            <a:off x="1437300" y="5491233"/>
            <a:ext cx="5790655" cy="1214179"/>
            <a:chOff x="537956" y="5480344"/>
            <a:chExt cx="5790655" cy="1214179"/>
          </a:xfrm>
        </p:grpSpPr>
        <p:pic>
          <p:nvPicPr>
            <p:cNvPr id="21" name="Picture 20" descr="A logo of a group of people&#10;&#10;Description automatically generated">
              <a:extLst>
                <a:ext uri="{FF2B5EF4-FFF2-40B4-BE49-F238E27FC236}">
                  <a16:creationId xmlns:a16="http://schemas.microsoft.com/office/drawing/2014/main" id="{CBC370E8-D0C7-D60E-D129-87D2CDB34194}"/>
                </a:ext>
              </a:extLst>
            </p:cNvPr>
            <p:cNvPicPr>
              <a:picLocks noChangeAspect="1"/>
            </p:cNvPicPr>
            <p:nvPr/>
          </p:nvPicPr>
          <p:blipFill>
            <a:blip r:embed="rId8"/>
            <a:stretch>
              <a:fillRect/>
            </a:stretch>
          </p:blipFill>
          <p:spPr>
            <a:xfrm>
              <a:off x="537956" y="5571689"/>
              <a:ext cx="914400" cy="914400"/>
            </a:xfrm>
            <a:prstGeom prst="rect">
              <a:avLst/>
            </a:prstGeom>
          </p:spPr>
        </p:pic>
        <p:sp>
          <p:nvSpPr>
            <p:cNvPr id="27" name="TextBox 26">
              <a:extLst>
                <a:ext uri="{FF2B5EF4-FFF2-40B4-BE49-F238E27FC236}">
                  <a16:creationId xmlns:a16="http://schemas.microsoft.com/office/drawing/2014/main" id="{51373C39-652B-012E-42B9-5FFD93400138}"/>
                </a:ext>
              </a:extLst>
            </p:cNvPr>
            <p:cNvSpPr txBox="1"/>
            <p:nvPr/>
          </p:nvSpPr>
          <p:spPr>
            <a:xfrm>
              <a:off x="1183733" y="5480344"/>
              <a:ext cx="5144878" cy="1214179"/>
            </a:xfrm>
            <a:prstGeom prst="rect">
              <a:avLst/>
            </a:prstGeom>
            <a:noFill/>
          </p:spPr>
          <p:txBody>
            <a:bodyPr wrap="square">
              <a:spAutoFit/>
            </a:bodyPr>
            <a:lstStyle/>
            <a:p>
              <a:pPr marR="0" lvl="1" algn="l" defTabSz="914400" rtl="0" eaLnBrk="1" fontAlgn="auto" latinLnBrk="0" hangingPunct="1">
                <a:lnSpc>
                  <a:spcPct val="90000"/>
                </a:lnSpc>
                <a:spcBef>
                  <a:spcPts val="500"/>
                </a:spcBef>
                <a:spcAft>
                  <a:spcPts val="0"/>
                </a:spcAft>
                <a:buClr>
                  <a:srgbClr val="54A67F"/>
                </a:buClr>
                <a:buSzPct val="200000"/>
                <a:tabLst/>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mn-cs"/>
                </a:rPr>
                <a:t>Adequate community-based addiction treatment, harm reduction and social supports</a:t>
              </a:r>
            </a:p>
          </p:txBody>
        </p:sp>
      </p:grpSp>
    </p:spTree>
    <p:extLst>
      <p:ext uri="{BB962C8B-B14F-4D97-AF65-F5344CB8AC3E}">
        <p14:creationId xmlns:p14="http://schemas.microsoft.com/office/powerpoint/2010/main" val="232916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208474-3805-C76A-2132-D130DC98D6A7}"/>
              </a:ext>
            </a:extLst>
          </p:cNvPr>
          <p:cNvSpPr/>
          <p:nvPr/>
        </p:nvSpPr>
        <p:spPr>
          <a:xfrm>
            <a:off x="0" y="2623"/>
            <a:ext cx="12192000" cy="14816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0A882B7-7C50-0A03-8F2F-F95726B654B2}"/>
              </a:ext>
            </a:extLst>
          </p:cNvPr>
          <p:cNvSpPr>
            <a:spLocks noGrp="1"/>
          </p:cNvSpPr>
          <p:nvPr>
            <p:ph type="title"/>
          </p:nvPr>
        </p:nvSpPr>
        <p:spPr/>
        <p:txBody>
          <a:bodyPr/>
          <a:lstStyle/>
          <a:p>
            <a:r>
              <a:rPr lang="en-US" sz="4400" dirty="0">
                <a:solidFill>
                  <a:schemeClr val="tx2"/>
                </a:solidFill>
                <a:latin typeface="+mj-lt"/>
              </a:rPr>
              <a:t>NEXT STEPS</a:t>
            </a:r>
          </a:p>
        </p:txBody>
      </p:sp>
      <p:sp>
        <p:nvSpPr>
          <p:cNvPr id="3" name="Content Placeholder 2">
            <a:extLst>
              <a:ext uri="{FF2B5EF4-FFF2-40B4-BE49-F238E27FC236}">
                <a16:creationId xmlns:a16="http://schemas.microsoft.com/office/drawing/2014/main" id="{FA342694-11E0-6318-7ACB-EB1BF4B3252D}"/>
              </a:ext>
            </a:extLst>
          </p:cNvPr>
          <p:cNvSpPr>
            <a:spLocks noGrp="1"/>
          </p:cNvSpPr>
          <p:nvPr>
            <p:ph sz="quarter" idx="10"/>
          </p:nvPr>
        </p:nvSpPr>
        <p:spPr>
          <a:xfrm>
            <a:off x="4517603" y="4954028"/>
            <a:ext cx="7425854" cy="1481620"/>
          </a:xfrm>
        </p:spPr>
        <p:txBody>
          <a:bodyPr/>
          <a:lstStyle/>
          <a:p>
            <a:pPr marL="0" indent="0">
              <a:buClr>
                <a:schemeClr val="accent5"/>
              </a:buClr>
              <a:buSzPct val="200000"/>
              <a:buNone/>
            </a:pPr>
            <a:endParaRPr lang="en-US" sz="1000" dirty="0">
              <a:latin typeface="+mn-lt"/>
              <a:sym typeface="Wingdings" pitchFamily="2" charset="2"/>
            </a:endParaRPr>
          </a:p>
          <a:p>
            <a:pPr marL="0" indent="0">
              <a:buNone/>
            </a:pPr>
            <a:endParaRPr lang="en-US" sz="2700" dirty="0"/>
          </a:p>
        </p:txBody>
      </p:sp>
      <p:sp>
        <p:nvSpPr>
          <p:cNvPr id="4" name="Slide Number Placeholder 3">
            <a:extLst>
              <a:ext uri="{FF2B5EF4-FFF2-40B4-BE49-F238E27FC236}">
                <a16:creationId xmlns:a16="http://schemas.microsoft.com/office/drawing/2014/main" id="{DE1AF812-8721-2DC3-DB13-3D47A89541F6}"/>
              </a:ext>
            </a:extLst>
          </p:cNvPr>
          <p:cNvSpPr>
            <a:spLocks noGrp="1"/>
          </p:cNvSpPr>
          <p:nvPr>
            <p:ph type="sldNum" sz="quarter" idx="13"/>
          </p:nvPr>
        </p:nvSpPr>
        <p:spPr/>
        <p:txBody>
          <a:bodyPr/>
          <a:lstStyle/>
          <a:p>
            <a:fld id="{61130C78-B4AB-6843-B818-B4CC8CBE3619}" type="slidenum">
              <a:rPr lang="en-US" smtClean="0"/>
              <a:pPr/>
              <a:t>19</a:t>
            </a:fld>
            <a:endParaRPr lang="en-US" dirty="0"/>
          </a:p>
        </p:txBody>
      </p:sp>
      <p:sp>
        <p:nvSpPr>
          <p:cNvPr id="11" name="TextBox 10">
            <a:extLst>
              <a:ext uri="{FF2B5EF4-FFF2-40B4-BE49-F238E27FC236}">
                <a16:creationId xmlns:a16="http://schemas.microsoft.com/office/drawing/2014/main" id="{CE4FC59B-8276-3E8F-9528-9D110C42D4EA}"/>
              </a:ext>
            </a:extLst>
          </p:cNvPr>
          <p:cNvSpPr txBox="1"/>
          <p:nvPr/>
        </p:nvSpPr>
        <p:spPr>
          <a:xfrm>
            <a:off x="3818953" y="2411672"/>
            <a:ext cx="8124504" cy="3699474"/>
          </a:xfrm>
          <a:prstGeom prst="rect">
            <a:avLst/>
          </a:prstGeom>
          <a:noFill/>
        </p:spPr>
        <p:txBody>
          <a:bodyPr wrap="square">
            <a:spAutoFit/>
          </a:bodyPr>
          <a:lstStyle/>
          <a:p>
            <a:pPr marL="457200" indent="-457200">
              <a:lnSpc>
                <a:spcPct val="90000"/>
              </a:lnSpc>
              <a:spcBef>
                <a:spcPts val="2400"/>
              </a:spcBef>
              <a:buClr>
                <a:srgbClr val="54A67F"/>
              </a:buClr>
              <a:buSzPct val="200000"/>
              <a:buFont typeface="Arial" panose="020B0604020202020204" pitchFamily="34" charset="0"/>
              <a:buChar char="•"/>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mn-cs"/>
                <a:sym typeface="Wingdings" pitchFamily="2" charset="2"/>
              </a:rPr>
              <a:t>Development of standardized protocols, guidelines and education to support implementation</a:t>
            </a:r>
          </a:p>
          <a:p>
            <a:pPr marL="457200" indent="-457200">
              <a:lnSpc>
                <a:spcPct val="90000"/>
              </a:lnSpc>
              <a:spcBef>
                <a:spcPts val="2400"/>
              </a:spcBef>
              <a:buClr>
                <a:srgbClr val="54A67F"/>
              </a:buClr>
              <a:buSzPct val="200000"/>
              <a:buFont typeface="Arial" panose="020B0604020202020204" pitchFamily="34" charset="0"/>
              <a:buChar char="•"/>
              <a:defRPr/>
            </a:pPr>
            <a:r>
              <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mn-cs"/>
                <a:sym typeface="Wingdings" pitchFamily="2" charset="2"/>
              </a:rPr>
              <a:t>Ongoing advocacy for a robust and adequately resourced continuum of care for PWUD</a:t>
            </a:r>
          </a:p>
          <a:p>
            <a:pPr marL="457200" indent="-457200">
              <a:lnSpc>
                <a:spcPct val="90000"/>
              </a:lnSpc>
              <a:spcBef>
                <a:spcPts val="2400"/>
              </a:spcBef>
              <a:buClr>
                <a:srgbClr val="54A67F"/>
              </a:buClr>
              <a:buSzPct val="200000"/>
              <a:buFont typeface="Arial" panose="020B0604020202020204" pitchFamily="34" charset="0"/>
              <a:buChar char="•"/>
              <a:defRPr/>
            </a:pPr>
            <a:r>
              <a:rPr lang="en-US" sz="2700" dirty="0">
                <a:latin typeface="+mn-lt"/>
                <a:sym typeface="Wingdings" pitchFamily="2" charset="2"/>
              </a:rPr>
              <a:t>Change the narrative from “unwilling to engage” to a patient-centered and trauma-informed model of care</a:t>
            </a:r>
            <a:endParaRPr kumimoji="0" lang="en-US" sz="2700" b="0" i="0" u="none" strike="noStrike" kern="1200" cap="none" spc="0" normalizeH="0" baseline="0" noProof="0" dirty="0">
              <a:ln>
                <a:noFill/>
              </a:ln>
              <a:solidFill>
                <a:srgbClr val="000000"/>
              </a:solidFill>
              <a:effectLst/>
              <a:uLnTx/>
              <a:uFillTx/>
              <a:latin typeface="Roboto Light"/>
              <a:ea typeface="Roboto" panose="02000000000000000000" pitchFamily="2" charset="0"/>
              <a:cs typeface="+mn-cs"/>
              <a:sym typeface="Wingdings" pitchFamily="2" charset="2"/>
            </a:endParaRPr>
          </a:p>
        </p:txBody>
      </p:sp>
      <p:pic>
        <p:nvPicPr>
          <p:cNvPr id="17" name="Picture 16" descr="A person pointing at a checklist&#10;&#10;Description automatically generated">
            <a:extLst>
              <a:ext uri="{FF2B5EF4-FFF2-40B4-BE49-F238E27FC236}">
                <a16:creationId xmlns:a16="http://schemas.microsoft.com/office/drawing/2014/main" id="{B2CEE6D4-05FA-65FE-D865-14654BB83282}"/>
              </a:ext>
            </a:extLst>
          </p:cNvPr>
          <p:cNvPicPr>
            <a:picLocks noChangeAspect="1"/>
          </p:cNvPicPr>
          <p:nvPr/>
        </p:nvPicPr>
        <p:blipFill>
          <a:blip r:embed="rId4"/>
          <a:stretch>
            <a:fillRect/>
          </a:stretch>
        </p:blipFill>
        <p:spPr>
          <a:xfrm>
            <a:off x="248072" y="2411672"/>
            <a:ext cx="3570881" cy="3686160"/>
          </a:xfrm>
          <a:prstGeom prst="rect">
            <a:avLst/>
          </a:prstGeom>
        </p:spPr>
      </p:pic>
    </p:spTree>
    <p:extLst>
      <p:ext uri="{BB962C8B-B14F-4D97-AF65-F5344CB8AC3E}">
        <p14:creationId xmlns:p14="http://schemas.microsoft.com/office/powerpoint/2010/main" val="51273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turtle with black background&#10;&#10;Description automatically generated">
            <a:extLst>
              <a:ext uri="{FF2B5EF4-FFF2-40B4-BE49-F238E27FC236}">
                <a16:creationId xmlns:a16="http://schemas.microsoft.com/office/drawing/2014/main" id="{3B5EFB37-7C93-814E-04F0-F7763A415694}"/>
              </a:ext>
            </a:extLst>
          </p:cNvPr>
          <p:cNvPicPr>
            <a:picLocks noChangeAspect="1"/>
          </p:cNvPicPr>
          <p:nvPr/>
        </p:nvPicPr>
        <p:blipFill>
          <a:blip r:embed="rId3"/>
          <a:stretch>
            <a:fillRect/>
          </a:stretch>
        </p:blipFill>
        <p:spPr>
          <a:xfrm>
            <a:off x="8174982" y="3114691"/>
            <a:ext cx="3417773" cy="3417773"/>
          </a:xfrm>
          <a:prstGeom prst="rect">
            <a:avLst/>
          </a:prstGeom>
        </p:spPr>
      </p:pic>
      <p:sp>
        <p:nvSpPr>
          <p:cNvPr id="4" name="Slide Number Placeholder 3">
            <a:extLst>
              <a:ext uri="{FF2B5EF4-FFF2-40B4-BE49-F238E27FC236}">
                <a16:creationId xmlns:a16="http://schemas.microsoft.com/office/drawing/2014/main" id="{376A3E97-6E94-0042-B3E0-2D241F6106CB}"/>
              </a:ext>
            </a:extLst>
          </p:cNvPr>
          <p:cNvSpPr>
            <a:spLocks noGrp="1"/>
          </p:cNvSpPr>
          <p:nvPr>
            <p:ph type="sldNum" sz="quarter" idx="13"/>
          </p:nvPr>
        </p:nvSpPr>
        <p:spPr/>
        <p:txBody>
          <a:bodyPr/>
          <a:lstStyle/>
          <a:p>
            <a:fld id="{61130C78-B4AB-6843-B818-B4CC8CBE3619}" type="slidenum">
              <a:rPr lang="en-US" smtClean="0">
                <a:solidFill>
                  <a:schemeClr val="accent5">
                    <a:lumMod val="75000"/>
                  </a:schemeClr>
                </a:solidFill>
                <a:latin typeface="+mj-lt"/>
              </a:rPr>
              <a:pPr/>
              <a:t>2</a:t>
            </a:fld>
            <a:endParaRPr lang="en-US" dirty="0">
              <a:solidFill>
                <a:schemeClr val="accent5">
                  <a:lumMod val="75000"/>
                </a:schemeClr>
              </a:solidFill>
              <a:latin typeface="+mj-lt"/>
            </a:endParaRPr>
          </a:p>
        </p:txBody>
      </p:sp>
      <p:sp>
        <p:nvSpPr>
          <p:cNvPr id="16" name="Title 1">
            <a:extLst>
              <a:ext uri="{FF2B5EF4-FFF2-40B4-BE49-F238E27FC236}">
                <a16:creationId xmlns:a16="http://schemas.microsoft.com/office/drawing/2014/main" id="{EBD54C51-F8C3-D36A-B068-E811BBDDBF03}"/>
              </a:ext>
            </a:extLst>
          </p:cNvPr>
          <p:cNvSpPr txBox="1">
            <a:spLocks/>
          </p:cNvSpPr>
          <p:nvPr/>
        </p:nvSpPr>
        <p:spPr>
          <a:xfrm>
            <a:off x="390591" y="490079"/>
            <a:ext cx="11410818" cy="132556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5400" b="1" i="0" kern="0" cap="all" spc="-60" baseline="0">
                <a:solidFill>
                  <a:srgbClr val="F2CD00"/>
                </a:solidFill>
                <a:latin typeface="Roboto" panose="02000000000000000000" pitchFamily="2" charset="0"/>
                <a:ea typeface="Roboto" panose="02000000000000000000" pitchFamily="2" charset="0"/>
                <a:cs typeface="+mj-cs"/>
              </a:defRPr>
            </a:lvl1pPr>
          </a:lstStyle>
          <a:p>
            <a:r>
              <a:rPr lang="en-US" sz="4400" cap="none" dirty="0">
                <a:solidFill>
                  <a:schemeClr val="bg2"/>
                </a:solidFill>
                <a:latin typeface="Roboto Slab Medium" pitchFamily="2" charset="0"/>
                <a:ea typeface="Roboto Slab Medium" pitchFamily="2" charset="0"/>
              </a:rPr>
              <a:t>LAND ACKNOWLEDGEMENT</a:t>
            </a:r>
          </a:p>
        </p:txBody>
      </p:sp>
      <p:grpSp>
        <p:nvGrpSpPr>
          <p:cNvPr id="2" name="Group 1">
            <a:extLst>
              <a:ext uri="{FF2B5EF4-FFF2-40B4-BE49-F238E27FC236}">
                <a16:creationId xmlns:a16="http://schemas.microsoft.com/office/drawing/2014/main" id="{E638AA53-166A-1FDA-58CE-9CFB7C6695D6}"/>
              </a:ext>
            </a:extLst>
          </p:cNvPr>
          <p:cNvGrpSpPr/>
          <p:nvPr/>
        </p:nvGrpSpPr>
        <p:grpSpPr>
          <a:xfrm>
            <a:off x="733927" y="2251105"/>
            <a:ext cx="9717085" cy="3990701"/>
            <a:chOff x="1495717" y="2022090"/>
            <a:chExt cx="8822947" cy="3990701"/>
          </a:xfrm>
        </p:grpSpPr>
        <p:sp>
          <p:nvSpPr>
            <p:cNvPr id="14" name="Google Shape;240;p40">
              <a:extLst>
                <a:ext uri="{FF2B5EF4-FFF2-40B4-BE49-F238E27FC236}">
                  <a16:creationId xmlns:a16="http://schemas.microsoft.com/office/drawing/2014/main" id="{29EA33AA-6817-14BD-6504-7F2F723B4022}"/>
                </a:ext>
              </a:extLst>
            </p:cNvPr>
            <p:cNvSpPr txBox="1"/>
            <p:nvPr/>
          </p:nvSpPr>
          <p:spPr>
            <a:xfrm>
              <a:off x="1495717" y="3181287"/>
              <a:ext cx="6756351" cy="2831504"/>
            </a:xfrm>
            <a:prstGeom prst="rect">
              <a:avLst/>
            </a:prstGeom>
            <a:noFill/>
            <a:ln>
              <a:noFill/>
            </a:ln>
          </p:spPr>
          <p:txBody>
            <a:bodyPr spcFirstLastPara="1" wrap="square" lIns="121900" tIns="121900" rIns="121900" bIns="121900" anchor="t" anchorCtr="0">
              <a:spAutoFit/>
            </a:bodyPr>
            <a:lstStyle/>
            <a:p>
              <a:r>
                <a:rPr lang="en-US" sz="2400" dirty="0">
                  <a:solidFill>
                    <a:srgbClr val="333333"/>
                  </a:solidFill>
                  <a:ea typeface="Montserrat Light"/>
                  <a:cs typeface="Montserrat Light"/>
                  <a:sym typeface="Montserrat Light"/>
                </a:rPr>
                <a:t>As a national study, we acknowledge that participants spanned most of the traditional territories of our country, now called Canada. This land is a traditional gathering place for diverse Indigenous people whose spiritual and practical relationships to the land create a rich heritage for our learning and continues to influence our vibrant community and country.</a:t>
              </a:r>
            </a:p>
          </p:txBody>
        </p:sp>
        <p:sp>
          <p:nvSpPr>
            <p:cNvPr id="17" name="TextBox 16">
              <a:extLst>
                <a:ext uri="{FF2B5EF4-FFF2-40B4-BE49-F238E27FC236}">
                  <a16:creationId xmlns:a16="http://schemas.microsoft.com/office/drawing/2014/main" id="{CE2652D4-A952-111B-CA9A-CC32433CB2BB}"/>
                </a:ext>
              </a:extLst>
            </p:cNvPr>
            <p:cNvSpPr txBox="1"/>
            <p:nvPr/>
          </p:nvSpPr>
          <p:spPr>
            <a:xfrm>
              <a:off x="1495717" y="2022090"/>
              <a:ext cx="8822947" cy="1200329"/>
            </a:xfrm>
            <a:prstGeom prst="rect">
              <a:avLst/>
            </a:prstGeom>
            <a:noFill/>
          </p:spPr>
          <p:txBody>
            <a:bodyPr wrap="square">
              <a:spAutoFit/>
            </a:bodyPr>
            <a:lstStyle/>
            <a:p>
              <a:r>
                <a:rPr kumimoji="0" lang="en-US" sz="2400" b="0" i="0" u="none" strike="noStrike" kern="1200" cap="none" spc="0" normalizeH="0" baseline="0" noProof="0" dirty="0">
                  <a:ln>
                    <a:noFill/>
                  </a:ln>
                  <a:solidFill>
                    <a:srgbClr val="333333"/>
                  </a:solidFill>
                  <a:effectLst/>
                  <a:uLnTx/>
                  <a:uFillTx/>
                  <a:latin typeface="Roboto Light"/>
                  <a:ea typeface="Montserrat Light"/>
                  <a:cs typeface="Montserrat Light"/>
                  <a:sym typeface="Montserrat Light"/>
                </a:rPr>
                <a:t>The University of Alberta respectfully acknowledges that the research presented herein was conducted on Treaty 6 territory, traditional lands of First Nations and Métis people. </a:t>
              </a:r>
              <a:endParaRPr lang="en-CA" sz="1600" dirty="0"/>
            </a:p>
          </p:txBody>
        </p:sp>
      </p:grpSp>
      <p:pic>
        <p:nvPicPr>
          <p:cNvPr id="13" name="Picture 12">
            <a:extLst>
              <a:ext uri="{FF2B5EF4-FFF2-40B4-BE49-F238E27FC236}">
                <a16:creationId xmlns:a16="http://schemas.microsoft.com/office/drawing/2014/main" id="{CCFFF2A9-D176-C943-A6B7-933717FECDCD}"/>
              </a:ext>
            </a:extLst>
          </p:cNvPr>
          <p:cNvPicPr>
            <a:picLocks noChangeAspect="1"/>
          </p:cNvPicPr>
          <p:nvPr/>
        </p:nvPicPr>
        <p:blipFill rotWithShape="1">
          <a:blip r:embed="rId4"/>
          <a:srcRect l="20344" t="-1132" r="19822" b="1132"/>
          <a:stretch/>
        </p:blipFill>
        <p:spPr>
          <a:xfrm>
            <a:off x="8941381" y="3900021"/>
            <a:ext cx="1884975" cy="1813272"/>
          </a:xfrm>
          <a:prstGeom prst="rect">
            <a:avLst/>
          </a:prstGeom>
        </p:spPr>
      </p:pic>
    </p:spTree>
    <p:extLst>
      <p:ext uri="{BB962C8B-B14F-4D97-AF65-F5344CB8AC3E}">
        <p14:creationId xmlns:p14="http://schemas.microsoft.com/office/powerpoint/2010/main" val="2813241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B0AD68-7677-B108-8643-F0FEA4D32FBF}"/>
              </a:ext>
            </a:extLst>
          </p:cNvPr>
          <p:cNvGrpSpPr/>
          <p:nvPr/>
        </p:nvGrpSpPr>
        <p:grpSpPr>
          <a:xfrm>
            <a:off x="277486" y="4516889"/>
            <a:ext cx="11420458" cy="2959998"/>
            <a:chOff x="277486" y="4516889"/>
            <a:chExt cx="11420458" cy="2959998"/>
          </a:xfrm>
        </p:grpSpPr>
        <p:pic>
          <p:nvPicPr>
            <p:cNvPr id="11" name="Picture 10" descr="A group of people with different shapes&#10;&#10;Description automatically generated">
              <a:extLst>
                <a:ext uri="{FF2B5EF4-FFF2-40B4-BE49-F238E27FC236}">
                  <a16:creationId xmlns:a16="http://schemas.microsoft.com/office/drawing/2014/main" id="{BDDB62E7-9B51-7A8C-C42B-244895C66AA2}"/>
                </a:ext>
              </a:extLst>
            </p:cNvPr>
            <p:cNvPicPr>
              <a:picLocks noChangeAspect="1"/>
            </p:cNvPicPr>
            <p:nvPr/>
          </p:nvPicPr>
          <p:blipFill>
            <a:blip r:embed="rId2">
              <a:duotone>
                <a:schemeClr val="accent1">
                  <a:shade val="45000"/>
                  <a:satMod val="135000"/>
                </a:schemeClr>
                <a:prstClr val="white"/>
              </a:duotone>
            </a:blip>
            <a:stretch>
              <a:fillRect/>
            </a:stretch>
          </p:blipFill>
          <p:spPr>
            <a:xfrm>
              <a:off x="3196243" y="4516889"/>
              <a:ext cx="2959998" cy="2959998"/>
            </a:xfrm>
            <a:prstGeom prst="rect">
              <a:avLst/>
            </a:prstGeom>
          </p:spPr>
        </p:pic>
        <p:pic>
          <p:nvPicPr>
            <p:cNvPr id="12" name="Picture 11" descr="A group of people with different shapes&#10;&#10;Description automatically generated">
              <a:extLst>
                <a:ext uri="{FF2B5EF4-FFF2-40B4-BE49-F238E27FC236}">
                  <a16:creationId xmlns:a16="http://schemas.microsoft.com/office/drawing/2014/main" id="{B59985C5-CD67-95AB-DE81-2CE32764E37B}"/>
                </a:ext>
              </a:extLst>
            </p:cNvPr>
            <p:cNvPicPr>
              <a:picLocks noChangeAspect="1"/>
            </p:cNvPicPr>
            <p:nvPr/>
          </p:nvPicPr>
          <p:blipFill>
            <a:blip r:embed="rId2">
              <a:duotone>
                <a:schemeClr val="accent1">
                  <a:shade val="45000"/>
                  <a:satMod val="135000"/>
                </a:schemeClr>
                <a:prstClr val="white"/>
              </a:duotone>
            </a:blip>
            <a:stretch>
              <a:fillRect/>
            </a:stretch>
          </p:blipFill>
          <p:spPr>
            <a:xfrm>
              <a:off x="8737946" y="4516889"/>
              <a:ext cx="2959998" cy="2959998"/>
            </a:xfrm>
            <a:prstGeom prst="rect">
              <a:avLst/>
            </a:prstGeom>
          </p:spPr>
        </p:pic>
        <p:pic>
          <p:nvPicPr>
            <p:cNvPr id="13" name="Picture 12" descr="A group of people with different shapes&#10;&#10;Description automatically generated">
              <a:extLst>
                <a:ext uri="{FF2B5EF4-FFF2-40B4-BE49-F238E27FC236}">
                  <a16:creationId xmlns:a16="http://schemas.microsoft.com/office/drawing/2014/main" id="{5212D3B2-893E-7A9C-C0A5-D7BF434BE483}"/>
                </a:ext>
              </a:extLst>
            </p:cNvPr>
            <p:cNvPicPr>
              <a:picLocks noChangeAspect="1"/>
            </p:cNvPicPr>
            <p:nvPr/>
          </p:nvPicPr>
          <p:blipFill>
            <a:blip r:embed="rId2">
              <a:duotone>
                <a:schemeClr val="accent1">
                  <a:shade val="45000"/>
                  <a:satMod val="135000"/>
                </a:schemeClr>
                <a:prstClr val="white"/>
              </a:duotone>
            </a:blip>
            <a:stretch>
              <a:fillRect/>
            </a:stretch>
          </p:blipFill>
          <p:spPr>
            <a:xfrm flipH="1">
              <a:off x="6186500" y="4516889"/>
              <a:ext cx="2633929" cy="2959998"/>
            </a:xfrm>
            <a:prstGeom prst="rect">
              <a:avLst/>
            </a:prstGeom>
          </p:spPr>
        </p:pic>
        <p:pic>
          <p:nvPicPr>
            <p:cNvPr id="14" name="Picture 13" descr="A group of people with different shapes&#10;&#10;Description automatically generated">
              <a:extLst>
                <a:ext uri="{FF2B5EF4-FFF2-40B4-BE49-F238E27FC236}">
                  <a16:creationId xmlns:a16="http://schemas.microsoft.com/office/drawing/2014/main" id="{859F4AFC-D678-3147-2CF1-0F848906E5BA}"/>
                </a:ext>
              </a:extLst>
            </p:cNvPr>
            <p:cNvPicPr>
              <a:picLocks noChangeAspect="1"/>
            </p:cNvPicPr>
            <p:nvPr/>
          </p:nvPicPr>
          <p:blipFill>
            <a:blip r:embed="rId2">
              <a:duotone>
                <a:schemeClr val="accent1">
                  <a:shade val="45000"/>
                  <a:satMod val="135000"/>
                </a:schemeClr>
                <a:prstClr val="white"/>
              </a:duotone>
            </a:blip>
            <a:stretch>
              <a:fillRect/>
            </a:stretch>
          </p:blipFill>
          <p:spPr>
            <a:xfrm>
              <a:off x="277486" y="4516889"/>
              <a:ext cx="2959998" cy="2959998"/>
            </a:xfrm>
            <a:prstGeom prst="rect">
              <a:avLst/>
            </a:prstGeom>
          </p:spPr>
        </p:pic>
      </p:grpSp>
      <p:sp>
        <p:nvSpPr>
          <p:cNvPr id="5" name="Title 4">
            <a:extLst>
              <a:ext uri="{FF2B5EF4-FFF2-40B4-BE49-F238E27FC236}">
                <a16:creationId xmlns:a16="http://schemas.microsoft.com/office/drawing/2014/main" id="{A792A000-4BB9-5236-BE9A-AEEDD905006C}"/>
              </a:ext>
            </a:extLst>
          </p:cNvPr>
          <p:cNvSpPr>
            <a:spLocks noGrp="1"/>
          </p:cNvSpPr>
          <p:nvPr>
            <p:ph type="title"/>
          </p:nvPr>
        </p:nvSpPr>
        <p:spPr>
          <a:xfrm>
            <a:off x="337704" y="136525"/>
            <a:ext cx="11516592" cy="1325563"/>
          </a:xfrm>
        </p:spPr>
        <p:txBody>
          <a:bodyPr/>
          <a:lstStyle/>
          <a:p>
            <a:r>
              <a:rPr lang="en-US" sz="4400" b="0" dirty="0">
                <a:solidFill>
                  <a:srgbClr val="F6EFCB"/>
                </a:solidFill>
                <a:latin typeface="+mj-lt"/>
              </a:rPr>
              <a:t>QUESTIONS?</a:t>
            </a:r>
          </a:p>
        </p:txBody>
      </p:sp>
      <p:sp>
        <p:nvSpPr>
          <p:cNvPr id="4" name="Slide Number Placeholder 3">
            <a:extLst>
              <a:ext uri="{FF2B5EF4-FFF2-40B4-BE49-F238E27FC236}">
                <a16:creationId xmlns:a16="http://schemas.microsoft.com/office/drawing/2014/main" id="{E086D465-F115-740A-91E6-4EA46C62981E}"/>
              </a:ext>
            </a:extLst>
          </p:cNvPr>
          <p:cNvSpPr>
            <a:spLocks noGrp="1"/>
          </p:cNvSpPr>
          <p:nvPr>
            <p:ph type="sldNum" sz="quarter" idx="4294967295"/>
          </p:nvPr>
        </p:nvSpPr>
        <p:spPr>
          <a:xfrm>
            <a:off x="9218613" y="6356350"/>
            <a:ext cx="2973387" cy="365125"/>
          </a:xfrm>
        </p:spPr>
        <p:txBody>
          <a:bodyPr/>
          <a:lstStyle/>
          <a:p>
            <a:fld id="{61130C78-B4AB-6843-B818-B4CC8CBE3619}" type="slidenum">
              <a:rPr lang="en-US" smtClean="0"/>
              <a:pPr/>
              <a:t>20</a:t>
            </a:fld>
            <a:endParaRPr lang="en-US" dirty="0"/>
          </a:p>
        </p:txBody>
      </p:sp>
      <p:pic>
        <p:nvPicPr>
          <p:cNvPr id="3" name="Picture 2" descr="A group of green and white bubbles with question marks&#10;&#10;Description automatically generated">
            <a:extLst>
              <a:ext uri="{FF2B5EF4-FFF2-40B4-BE49-F238E27FC236}">
                <a16:creationId xmlns:a16="http://schemas.microsoft.com/office/drawing/2014/main" id="{4F7A16C1-DADF-98D0-D100-A2F123852F18}"/>
              </a:ext>
            </a:extLst>
          </p:cNvPr>
          <p:cNvPicPr>
            <a:picLocks noChangeAspect="1"/>
          </p:cNvPicPr>
          <p:nvPr/>
        </p:nvPicPr>
        <p:blipFill>
          <a:blip r:embed="rId3">
            <a:duotone>
              <a:schemeClr val="accent1">
                <a:shade val="45000"/>
                <a:satMod val="135000"/>
              </a:schemeClr>
              <a:prstClr val="white"/>
            </a:duotone>
          </a:blip>
          <a:stretch>
            <a:fillRect/>
          </a:stretch>
        </p:blipFill>
        <p:spPr>
          <a:xfrm>
            <a:off x="7680624" y="1368181"/>
            <a:ext cx="3866736" cy="3866736"/>
          </a:xfrm>
          <a:prstGeom prst="rect">
            <a:avLst/>
          </a:prstGeom>
        </p:spPr>
      </p:pic>
      <p:pic>
        <p:nvPicPr>
          <p:cNvPr id="9" name="Picture 8" descr="A green and white chat bubbles&#10;&#10;Description automatically generated">
            <a:extLst>
              <a:ext uri="{FF2B5EF4-FFF2-40B4-BE49-F238E27FC236}">
                <a16:creationId xmlns:a16="http://schemas.microsoft.com/office/drawing/2014/main" id="{693CA3E4-6CB5-BD57-F57D-457032D7C5F0}"/>
              </a:ext>
            </a:extLst>
          </p:cNvPr>
          <p:cNvPicPr>
            <a:picLocks noChangeAspect="1"/>
          </p:cNvPicPr>
          <p:nvPr/>
        </p:nvPicPr>
        <p:blipFill>
          <a:blip r:embed="rId4">
            <a:duotone>
              <a:schemeClr val="accent1">
                <a:shade val="45000"/>
                <a:satMod val="135000"/>
              </a:schemeClr>
              <a:prstClr val="white"/>
            </a:duotone>
          </a:blip>
          <a:stretch>
            <a:fillRect/>
          </a:stretch>
        </p:blipFill>
        <p:spPr>
          <a:xfrm>
            <a:off x="361858" y="1687264"/>
            <a:ext cx="3151363" cy="3151363"/>
          </a:xfrm>
          <a:prstGeom prst="rect">
            <a:avLst/>
          </a:prstGeom>
        </p:spPr>
      </p:pic>
      <p:pic>
        <p:nvPicPr>
          <p:cNvPr id="7" name="Picture 6" descr="A green and white icon with a question mark&#10;&#10;Description automatically generated">
            <a:extLst>
              <a:ext uri="{FF2B5EF4-FFF2-40B4-BE49-F238E27FC236}">
                <a16:creationId xmlns:a16="http://schemas.microsoft.com/office/drawing/2014/main" id="{4B0DA3E7-1AA1-A934-EF64-3D986CA76C73}"/>
              </a:ext>
            </a:extLst>
          </p:cNvPr>
          <p:cNvPicPr>
            <a:picLocks noChangeAspect="1"/>
          </p:cNvPicPr>
          <p:nvPr/>
        </p:nvPicPr>
        <p:blipFill>
          <a:blip r:embed="rId5"/>
          <a:stretch>
            <a:fillRect/>
          </a:stretch>
        </p:blipFill>
        <p:spPr>
          <a:xfrm>
            <a:off x="3350221" y="2431098"/>
            <a:ext cx="4876190" cy="4876190"/>
          </a:xfrm>
          <a:prstGeom prst="rect">
            <a:avLst/>
          </a:prstGeom>
        </p:spPr>
      </p:pic>
    </p:spTree>
    <p:extLst>
      <p:ext uri="{BB962C8B-B14F-4D97-AF65-F5344CB8AC3E}">
        <p14:creationId xmlns:p14="http://schemas.microsoft.com/office/powerpoint/2010/main" val="314867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hand holding a pen and writing on a paper&#10;&#10;Description automatically generated">
            <a:extLst>
              <a:ext uri="{FF2B5EF4-FFF2-40B4-BE49-F238E27FC236}">
                <a16:creationId xmlns:a16="http://schemas.microsoft.com/office/drawing/2014/main" id="{4EABB2E7-AAE1-500A-06B5-F57105B493EE}"/>
              </a:ext>
            </a:extLst>
          </p:cNvPr>
          <p:cNvPicPr>
            <a:picLocks noChangeAspect="1"/>
          </p:cNvPicPr>
          <p:nvPr/>
        </p:nvPicPr>
        <p:blipFill>
          <a:blip r:embed="rId2"/>
          <a:stretch>
            <a:fillRect/>
          </a:stretch>
        </p:blipFill>
        <p:spPr>
          <a:xfrm>
            <a:off x="142585" y="2057498"/>
            <a:ext cx="4155701" cy="4155701"/>
          </a:xfrm>
          <a:prstGeom prst="rect">
            <a:avLst/>
          </a:prstGeom>
        </p:spPr>
      </p:pic>
      <p:sp>
        <p:nvSpPr>
          <p:cNvPr id="4" name="Slide Number Placeholder 3">
            <a:extLst>
              <a:ext uri="{FF2B5EF4-FFF2-40B4-BE49-F238E27FC236}">
                <a16:creationId xmlns:a16="http://schemas.microsoft.com/office/drawing/2014/main" id="{376A3E97-6E94-0042-B3E0-2D241F6106CB}"/>
              </a:ext>
            </a:extLst>
          </p:cNvPr>
          <p:cNvSpPr>
            <a:spLocks noGrp="1"/>
          </p:cNvSpPr>
          <p:nvPr>
            <p:ph type="sldNum" sz="quarter" idx="13"/>
          </p:nvPr>
        </p:nvSpPr>
        <p:spPr/>
        <p:txBody>
          <a:bodyPr/>
          <a:lstStyle/>
          <a:p>
            <a:fld id="{61130C78-B4AB-6843-B818-B4CC8CBE3619}" type="slidenum">
              <a:rPr lang="en-US" smtClean="0">
                <a:solidFill>
                  <a:schemeClr val="accent5">
                    <a:lumMod val="75000"/>
                  </a:schemeClr>
                </a:solidFill>
                <a:latin typeface="+mj-lt"/>
              </a:rPr>
              <a:pPr/>
              <a:t>3</a:t>
            </a:fld>
            <a:endParaRPr lang="en-US" dirty="0">
              <a:solidFill>
                <a:schemeClr val="accent5">
                  <a:lumMod val="75000"/>
                </a:schemeClr>
              </a:solidFill>
              <a:latin typeface="+mj-lt"/>
            </a:endParaRPr>
          </a:p>
        </p:txBody>
      </p:sp>
      <p:pic>
        <p:nvPicPr>
          <p:cNvPr id="2" name="Picture 1" descr="A green and black check marks&#10;&#10;Description automatically generated">
            <a:extLst>
              <a:ext uri="{FF2B5EF4-FFF2-40B4-BE49-F238E27FC236}">
                <a16:creationId xmlns:a16="http://schemas.microsoft.com/office/drawing/2014/main" id="{E3F3516D-47C5-AB5A-44EC-972D2B3F3B06}"/>
              </a:ext>
            </a:extLst>
          </p:cNvPr>
          <p:cNvPicPr>
            <a:picLocks noChangeAspect="1"/>
          </p:cNvPicPr>
          <p:nvPr/>
        </p:nvPicPr>
        <p:blipFill rotWithShape="1">
          <a:blip r:embed="rId3"/>
          <a:srcRect r="63587" b="49738"/>
          <a:stretch/>
        </p:blipFill>
        <p:spPr>
          <a:xfrm>
            <a:off x="4615103" y="1491144"/>
            <a:ext cx="1926459" cy="2659149"/>
          </a:xfrm>
          <a:prstGeom prst="rect">
            <a:avLst/>
          </a:prstGeom>
        </p:spPr>
      </p:pic>
      <p:sp>
        <p:nvSpPr>
          <p:cNvPr id="3" name="Title 1">
            <a:extLst>
              <a:ext uri="{FF2B5EF4-FFF2-40B4-BE49-F238E27FC236}">
                <a16:creationId xmlns:a16="http://schemas.microsoft.com/office/drawing/2014/main" id="{03606085-26D0-4F4F-7D66-827644B1B78C}"/>
              </a:ext>
            </a:extLst>
          </p:cNvPr>
          <p:cNvSpPr txBox="1">
            <a:spLocks/>
          </p:cNvSpPr>
          <p:nvPr/>
        </p:nvSpPr>
        <p:spPr>
          <a:xfrm>
            <a:off x="390591" y="490079"/>
            <a:ext cx="11410818" cy="132556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5400" b="1" i="0" kern="0" cap="all" spc="-60" baseline="0">
                <a:solidFill>
                  <a:srgbClr val="F2CD00"/>
                </a:solidFill>
                <a:latin typeface="Roboto" panose="02000000000000000000" pitchFamily="2" charset="0"/>
                <a:ea typeface="Roboto" panose="02000000000000000000" pitchFamily="2" charset="0"/>
                <a:cs typeface="+mj-cs"/>
              </a:defRPr>
            </a:lvl1pPr>
          </a:lstStyle>
          <a:p>
            <a:r>
              <a:rPr lang="en-US" sz="4400" cap="none" dirty="0">
                <a:solidFill>
                  <a:srgbClr val="FFDC09"/>
                </a:solidFill>
                <a:latin typeface="Roboto Slab Medium" pitchFamily="2" charset="0"/>
                <a:ea typeface="Roboto Slab Medium" pitchFamily="2" charset="0"/>
              </a:rPr>
              <a:t>CONFLICTS OF INTEREST</a:t>
            </a:r>
          </a:p>
        </p:txBody>
      </p:sp>
      <p:sp>
        <p:nvSpPr>
          <p:cNvPr id="5" name="Rectangle: Rounded Corners 4">
            <a:extLst>
              <a:ext uri="{FF2B5EF4-FFF2-40B4-BE49-F238E27FC236}">
                <a16:creationId xmlns:a16="http://schemas.microsoft.com/office/drawing/2014/main" id="{B6168DAB-5EA1-DDB8-E2A7-1E340ACFCDBE}"/>
              </a:ext>
            </a:extLst>
          </p:cNvPr>
          <p:cNvSpPr/>
          <p:nvPr/>
        </p:nvSpPr>
        <p:spPr>
          <a:xfrm>
            <a:off x="6408827" y="2098229"/>
            <a:ext cx="5388591" cy="1811260"/>
          </a:xfrm>
          <a:prstGeom prst="roundRect">
            <a:avLst>
              <a:gd name="adj" fmla="val 1196"/>
            </a:avLst>
          </a:prstGeom>
          <a:solidFill>
            <a:srgbClr val="9BBB59">
              <a:lumMod val="40000"/>
              <a:lumOff val="60000"/>
            </a:srgbClr>
          </a:solidFill>
          <a:ln w="149225" cap="flat" cmpd="sng" algn="ctr">
            <a:solidFill>
              <a:srgbClr val="30893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Roboto Light"/>
              <a:ea typeface="+mn-ea"/>
              <a:cs typeface="+mn-cs"/>
            </a:endParaRPr>
          </a:p>
        </p:txBody>
      </p:sp>
      <p:pic>
        <p:nvPicPr>
          <p:cNvPr id="6" name="Picture 5" descr="A green and black check marks&#10;&#10;Description automatically generated">
            <a:extLst>
              <a:ext uri="{FF2B5EF4-FFF2-40B4-BE49-F238E27FC236}">
                <a16:creationId xmlns:a16="http://schemas.microsoft.com/office/drawing/2014/main" id="{EB7D9D90-F33A-5AE3-AD08-C934090C6FEF}"/>
              </a:ext>
            </a:extLst>
          </p:cNvPr>
          <p:cNvPicPr>
            <a:picLocks noChangeAspect="1"/>
          </p:cNvPicPr>
          <p:nvPr/>
        </p:nvPicPr>
        <p:blipFill rotWithShape="1">
          <a:blip r:embed="rId3">
            <a:duotone>
              <a:srgbClr val="9BBB59">
                <a:shade val="45000"/>
                <a:satMod val="135000"/>
              </a:srgbClr>
              <a:prstClr val="white"/>
            </a:duotone>
          </a:blip>
          <a:srcRect t="50262"/>
          <a:stretch/>
        </p:blipFill>
        <p:spPr>
          <a:xfrm>
            <a:off x="4615103" y="4204407"/>
            <a:ext cx="5290546" cy="2631397"/>
          </a:xfrm>
          <a:prstGeom prst="rect">
            <a:avLst/>
          </a:prstGeom>
        </p:spPr>
      </p:pic>
      <p:sp>
        <p:nvSpPr>
          <p:cNvPr id="7" name="Content Placeholder 2">
            <a:extLst>
              <a:ext uri="{FF2B5EF4-FFF2-40B4-BE49-F238E27FC236}">
                <a16:creationId xmlns:a16="http://schemas.microsoft.com/office/drawing/2014/main" id="{8EBDE7CB-EC8D-BE0C-5025-241949DA2975}"/>
              </a:ext>
            </a:extLst>
          </p:cNvPr>
          <p:cNvSpPr txBox="1">
            <a:spLocks/>
          </p:cNvSpPr>
          <p:nvPr/>
        </p:nvSpPr>
        <p:spPr>
          <a:xfrm>
            <a:off x="6580653" y="2272021"/>
            <a:ext cx="4960184" cy="14636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1E6B40"/>
                </a:solidFill>
                <a:latin typeface="Roboto Light" panose="02000000000000000000" pitchFamily="2" charset="0"/>
                <a:ea typeface="Roboto Light" panose="02000000000000000000" pitchFamily="2" charset="0"/>
                <a:cs typeface="Roboto Light" panose="02000000000000000000" pitchFamily="2" charset="0"/>
              </a:rPr>
              <a:t>Zoe Collins:</a:t>
            </a:r>
            <a:r>
              <a:rPr lang="en-US" dirty="0">
                <a:solidFill>
                  <a:srgbClr val="1E6B40"/>
                </a:solidFill>
                <a:latin typeface="Roboto Light" panose="02000000000000000000" pitchFamily="2" charset="0"/>
                <a:ea typeface="Roboto Light" panose="02000000000000000000" pitchFamily="2" charset="0"/>
                <a:cs typeface="Roboto Light" panose="02000000000000000000" pitchFamily="2" charset="0"/>
              </a:rPr>
              <a:t> None to Declare</a:t>
            </a:r>
          </a:p>
          <a:p>
            <a:pPr marL="0" indent="0">
              <a:buFont typeface="Arial" panose="020B0604020202020204" pitchFamily="34" charset="0"/>
              <a:buNone/>
            </a:pPr>
            <a:endParaRPr lang="en-US" sz="900" dirty="0">
              <a:solidFill>
                <a:srgbClr val="1E6B40"/>
              </a:solidFill>
              <a:latin typeface="Roboto Light" panose="02000000000000000000" pitchFamily="2" charset="0"/>
              <a:ea typeface="Roboto Light" panose="02000000000000000000" pitchFamily="2" charset="0"/>
              <a:cs typeface="Roboto Light" panose="02000000000000000000" pitchFamily="2" charset="0"/>
            </a:endParaRPr>
          </a:p>
          <a:p>
            <a:pPr marL="0" indent="0">
              <a:buFont typeface="Arial" panose="020B0604020202020204" pitchFamily="34" charset="0"/>
              <a:buNone/>
            </a:pPr>
            <a:r>
              <a:rPr lang="en-US" b="1" dirty="0">
                <a:solidFill>
                  <a:srgbClr val="1E6B40"/>
                </a:solidFill>
                <a:latin typeface="Roboto Light" panose="02000000000000000000" pitchFamily="2" charset="0"/>
                <a:ea typeface="Roboto Light" panose="02000000000000000000" pitchFamily="2" charset="0"/>
                <a:cs typeface="Roboto Light" panose="02000000000000000000" pitchFamily="2" charset="0"/>
              </a:rPr>
              <a:t>Kathryn Dong: </a:t>
            </a:r>
            <a:r>
              <a:rPr lang="en-US" dirty="0">
                <a:solidFill>
                  <a:srgbClr val="1E6B40"/>
                </a:solidFill>
                <a:latin typeface="Roboto Light" panose="02000000000000000000" pitchFamily="2" charset="0"/>
                <a:ea typeface="Roboto Light" panose="02000000000000000000" pitchFamily="2" charset="0"/>
                <a:cs typeface="Roboto Light" panose="02000000000000000000" pitchFamily="2" charset="0"/>
              </a:rPr>
              <a:t>None to Declare</a:t>
            </a:r>
          </a:p>
          <a:p>
            <a:pPr marL="0" indent="0">
              <a:buFont typeface="Arial" panose="020B0604020202020204" pitchFamily="34" charset="0"/>
              <a:buNone/>
            </a:pPr>
            <a:endParaRPr lang="en-US" dirty="0">
              <a:solidFill>
                <a:srgbClr val="1E6B40"/>
              </a:solidFill>
              <a:latin typeface="Roboto Light" panose="02000000000000000000" pitchFamily="2" charset="0"/>
              <a:ea typeface="Roboto Light" panose="02000000000000000000" pitchFamily="2" charset="0"/>
              <a:cs typeface="Roboto Light" panose="02000000000000000000" pitchFamily="2" charset="0"/>
            </a:endParaRPr>
          </a:p>
          <a:p>
            <a:pPr marL="0" indent="0">
              <a:buFont typeface="Arial" panose="020B0604020202020204" pitchFamily="34" charset="0"/>
              <a:buNone/>
            </a:pPr>
            <a:endParaRPr lang="en-US" dirty="0">
              <a:solidFill>
                <a:srgbClr val="1E6B40"/>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7133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B09D0AF-A308-67E9-257C-B89AA3E6AD8A}"/>
              </a:ext>
            </a:extLst>
          </p:cNvPr>
          <p:cNvSpPr txBox="1"/>
          <p:nvPr/>
        </p:nvSpPr>
        <p:spPr>
          <a:xfrm>
            <a:off x="1" y="6112041"/>
            <a:ext cx="12191999" cy="784830"/>
          </a:xfrm>
          <a:prstGeom prst="rect">
            <a:avLst/>
          </a:prstGeom>
          <a:solidFill>
            <a:srgbClr val="1E6B40"/>
          </a:solidFill>
        </p:spPr>
        <p:txBody>
          <a:bodyPr wrap="square" rtlCol="0">
            <a:spAutoFit/>
          </a:bodyPr>
          <a:lstStyle/>
          <a:p>
            <a:endParaRPr lang="en-US" sz="2700" b="1" dirty="0">
              <a:solidFill>
                <a:schemeClr val="bg2"/>
              </a:solidFill>
              <a:latin typeface="+mj-lt"/>
              <a:ea typeface="Roboto" panose="02000000000000000000" pitchFamily="2" charset="0"/>
            </a:endParaRPr>
          </a:p>
          <a:p>
            <a:endParaRPr lang="en-US" dirty="0">
              <a:solidFill>
                <a:schemeClr val="bg2"/>
              </a:solidFill>
              <a:latin typeface="+mj-lt"/>
            </a:endParaRPr>
          </a:p>
        </p:txBody>
      </p:sp>
      <p:sp>
        <p:nvSpPr>
          <p:cNvPr id="2" name="Picture Placeholder 1">
            <a:extLst>
              <a:ext uri="{FF2B5EF4-FFF2-40B4-BE49-F238E27FC236}">
                <a16:creationId xmlns:a16="http://schemas.microsoft.com/office/drawing/2014/main" id="{696A88F5-2BF7-06CA-FABE-47D6CF7F751F}"/>
              </a:ext>
            </a:extLst>
          </p:cNvPr>
          <p:cNvSpPr txBox="1">
            <a:spLocks/>
          </p:cNvSpPr>
          <p:nvPr/>
        </p:nvSpPr>
        <p:spPr>
          <a:xfrm>
            <a:off x="390591" y="0"/>
            <a:ext cx="5705410" cy="14558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sz="4400" b="1" dirty="0">
                <a:solidFill>
                  <a:schemeClr val="bg2"/>
                </a:solidFill>
                <a:latin typeface="+mj-lt"/>
              </a:rPr>
              <a:t>STUDY TEAM:</a:t>
            </a:r>
          </a:p>
          <a:p>
            <a:pPr marL="0" indent="0">
              <a:buFont typeface="Arial" panose="020B0604020202020204" pitchFamily="34" charset="0"/>
              <a:buNone/>
            </a:pPr>
            <a:endParaRPr lang="en-US" dirty="0"/>
          </a:p>
        </p:txBody>
      </p:sp>
      <p:sp>
        <p:nvSpPr>
          <p:cNvPr id="4" name="TextBox 3">
            <a:extLst>
              <a:ext uri="{FF2B5EF4-FFF2-40B4-BE49-F238E27FC236}">
                <a16:creationId xmlns:a16="http://schemas.microsoft.com/office/drawing/2014/main" id="{7C4A2937-E29F-0F26-9811-9533AB6004BB}"/>
              </a:ext>
            </a:extLst>
          </p:cNvPr>
          <p:cNvSpPr txBox="1"/>
          <p:nvPr/>
        </p:nvSpPr>
        <p:spPr>
          <a:xfrm>
            <a:off x="0" y="4847275"/>
            <a:ext cx="12191999" cy="1477328"/>
          </a:xfrm>
          <a:prstGeom prst="rect">
            <a:avLst/>
          </a:prstGeom>
          <a:solidFill>
            <a:srgbClr val="1E6B40"/>
          </a:solidFill>
        </p:spPr>
        <p:txBody>
          <a:bodyPr wrap="square" rtlCol="0">
            <a:spAutoFit/>
          </a:bodyPr>
          <a:lstStyle/>
          <a:p>
            <a:endParaRPr lang="en-US" sz="2600" b="1" dirty="0">
              <a:solidFill>
                <a:schemeClr val="bg2"/>
              </a:solidFill>
              <a:latin typeface="+mj-lt"/>
              <a:ea typeface="Roboto" panose="02000000000000000000" pitchFamily="2" charset="0"/>
            </a:endParaRPr>
          </a:p>
          <a:p>
            <a:pPr marL="360363"/>
            <a:r>
              <a:rPr lang="en-US" sz="4400" b="1" dirty="0">
                <a:solidFill>
                  <a:schemeClr val="bg2"/>
                </a:solidFill>
                <a:latin typeface="+mj-lt"/>
                <a:ea typeface="Roboto" panose="02000000000000000000" pitchFamily="2" charset="0"/>
              </a:rPr>
              <a:t>FUNDI</a:t>
            </a:r>
            <a:r>
              <a:rPr lang="en-US" sz="4400" dirty="0">
                <a:solidFill>
                  <a:schemeClr val="bg2"/>
                </a:solidFill>
                <a:latin typeface="+mj-lt"/>
              </a:rPr>
              <a:t>NG:</a:t>
            </a:r>
          </a:p>
          <a:p>
            <a:endParaRPr lang="en-US" dirty="0">
              <a:solidFill>
                <a:schemeClr val="bg2"/>
              </a:solidFill>
              <a:latin typeface="+mj-lt"/>
            </a:endParaRPr>
          </a:p>
        </p:txBody>
      </p:sp>
      <p:sp>
        <p:nvSpPr>
          <p:cNvPr id="13" name="TextBox 12">
            <a:extLst>
              <a:ext uri="{FF2B5EF4-FFF2-40B4-BE49-F238E27FC236}">
                <a16:creationId xmlns:a16="http://schemas.microsoft.com/office/drawing/2014/main" id="{9005FA22-52D7-73E0-AA6D-BCE062747120}"/>
              </a:ext>
            </a:extLst>
          </p:cNvPr>
          <p:cNvSpPr txBox="1"/>
          <p:nvPr/>
        </p:nvSpPr>
        <p:spPr>
          <a:xfrm>
            <a:off x="2977397" y="2147162"/>
            <a:ext cx="6093994" cy="2246769"/>
          </a:xfrm>
          <a:prstGeom prst="rect">
            <a:avLst/>
          </a:prstGeom>
          <a:noFill/>
        </p:spPr>
        <p:txBody>
          <a:bodyPr wrap="square">
            <a:spAutoFit/>
          </a:bodyPr>
          <a:lstStyle/>
          <a:p>
            <a:pPr marL="342900" marR="0" lvl="0" indent="-342900" algn="l" defTabSz="914400" rtl="0" eaLnBrk="1" fontAlgn="auto" latinLnBrk="0" hangingPunct="1">
              <a:spcBef>
                <a:spcPts val="0"/>
              </a:spcBef>
              <a:spcAft>
                <a:spcPts val="600"/>
              </a:spcAft>
              <a:buClr>
                <a:schemeClr val="bg2"/>
              </a:buClr>
              <a:buSzPct val="2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Roboto Light"/>
                <a:ea typeface="+mn-ea"/>
                <a:cs typeface="+mn-cs"/>
              </a:rPr>
              <a:t>Elaine Hyshka PhD</a:t>
            </a:r>
          </a:p>
          <a:p>
            <a:pPr marL="342900" marR="0" lvl="0" indent="-342900" algn="l" defTabSz="914400" rtl="0" eaLnBrk="1" fontAlgn="auto" latinLnBrk="0" hangingPunct="1">
              <a:spcBef>
                <a:spcPts val="0"/>
              </a:spcBef>
              <a:spcAft>
                <a:spcPts val="600"/>
              </a:spcAft>
              <a:buClr>
                <a:schemeClr val="bg2"/>
              </a:buClr>
              <a:buSzPct val="2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Roboto Light"/>
                <a:ea typeface="+mn-ea"/>
                <a:cs typeface="+mn-cs"/>
              </a:rPr>
              <a:t>Karine J. Lavergne PhD</a:t>
            </a:r>
          </a:p>
          <a:p>
            <a:pPr marL="342900" marR="0" lvl="0" indent="-342900" algn="l" defTabSz="914400" rtl="0" eaLnBrk="1" fontAlgn="auto" latinLnBrk="0" hangingPunct="1">
              <a:spcBef>
                <a:spcPts val="0"/>
              </a:spcBef>
              <a:spcAft>
                <a:spcPts val="600"/>
              </a:spcAft>
              <a:buClr>
                <a:schemeClr val="bg2"/>
              </a:buClr>
              <a:buSzPct val="2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Roboto Light"/>
                <a:ea typeface="+mn-ea"/>
                <a:cs typeface="+mn-cs"/>
              </a:rPr>
              <a:t>Savannah M. Weber BSc</a:t>
            </a:r>
          </a:p>
          <a:p>
            <a:pPr marL="342900" marR="0" lvl="0" indent="-342900" algn="l" defTabSz="914400" rtl="0" eaLnBrk="1" fontAlgn="auto" latinLnBrk="0" hangingPunct="1">
              <a:spcBef>
                <a:spcPts val="0"/>
              </a:spcBef>
              <a:spcAft>
                <a:spcPts val="600"/>
              </a:spcAft>
              <a:buClr>
                <a:schemeClr val="bg2"/>
              </a:buClr>
              <a:buSzPct val="200000"/>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Roboto Light"/>
                <a:ea typeface="+mn-ea"/>
                <a:cs typeface="+mn-cs"/>
              </a:rPr>
              <a:t>Ginetta</a:t>
            </a:r>
            <a:r>
              <a:rPr kumimoji="0" lang="en-US" sz="2400" b="0" i="0" u="none" strike="noStrike" kern="1200" cap="none" spc="0" normalizeH="0" baseline="0" noProof="0" dirty="0">
                <a:ln>
                  <a:noFill/>
                </a:ln>
                <a:solidFill>
                  <a:srgbClr val="000000"/>
                </a:solidFill>
                <a:effectLst/>
                <a:uLnTx/>
                <a:uFillTx/>
                <a:latin typeface="Roboto Light"/>
                <a:ea typeface="+mn-ea"/>
                <a:cs typeface="+mn-cs"/>
              </a:rPr>
              <a:t> </a:t>
            </a:r>
            <a:r>
              <a:rPr kumimoji="0" lang="en-US" sz="2400" b="0" i="0" u="none" strike="noStrike" kern="1200" cap="none" spc="0" normalizeH="0" baseline="0" noProof="0" dirty="0" err="1">
                <a:ln>
                  <a:noFill/>
                </a:ln>
                <a:solidFill>
                  <a:srgbClr val="000000"/>
                </a:solidFill>
                <a:effectLst/>
                <a:uLnTx/>
                <a:uFillTx/>
                <a:latin typeface="Roboto Light"/>
                <a:ea typeface="+mn-ea"/>
                <a:cs typeface="+mn-cs"/>
              </a:rPr>
              <a:t>Salvalaggio</a:t>
            </a:r>
            <a:r>
              <a:rPr kumimoji="0" lang="en-US" sz="2400" b="0" i="0" u="none" strike="noStrike" kern="1200" cap="none" spc="0" normalizeH="0" baseline="0" noProof="0" dirty="0">
                <a:ln>
                  <a:noFill/>
                </a:ln>
                <a:solidFill>
                  <a:srgbClr val="000000"/>
                </a:solidFill>
                <a:effectLst/>
                <a:uLnTx/>
                <a:uFillTx/>
                <a:latin typeface="Roboto Light"/>
                <a:ea typeface="+mn-ea"/>
                <a:cs typeface="+mn-cs"/>
              </a:rPr>
              <a:t> MD, MSc</a:t>
            </a:r>
          </a:p>
          <a:p>
            <a:pPr marL="342900" marR="0" lvl="0" indent="-342900" algn="l" defTabSz="914400" rtl="0" eaLnBrk="1" fontAlgn="auto" latinLnBrk="0" hangingPunct="1">
              <a:spcBef>
                <a:spcPts val="0"/>
              </a:spcBef>
              <a:spcAft>
                <a:spcPts val="600"/>
              </a:spcAft>
              <a:buClr>
                <a:schemeClr val="bg2"/>
              </a:buClr>
              <a:buSzPct val="2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Roboto Light"/>
                <a:ea typeface="+mn-ea"/>
                <a:cs typeface="+mn-cs"/>
              </a:rPr>
              <a:t>Cindy </a:t>
            </a:r>
            <a:r>
              <a:rPr kumimoji="0" lang="en-US" sz="2400" b="0" i="0" u="none" strike="noStrike" kern="1200" cap="none" spc="0" normalizeH="0" baseline="0" noProof="0" dirty="0" err="1">
                <a:ln>
                  <a:noFill/>
                </a:ln>
                <a:solidFill>
                  <a:srgbClr val="000000"/>
                </a:solidFill>
                <a:effectLst/>
                <a:uLnTx/>
                <a:uFillTx/>
                <a:latin typeface="Roboto Light"/>
                <a:ea typeface="+mn-ea"/>
                <a:cs typeface="+mn-cs"/>
              </a:rPr>
              <a:t>Jiaxin</a:t>
            </a:r>
            <a:r>
              <a:rPr kumimoji="0" lang="en-US" sz="2400" b="0" i="0" u="none" strike="noStrike" kern="1200" cap="none" spc="0" normalizeH="0" baseline="0" noProof="0" dirty="0">
                <a:ln>
                  <a:noFill/>
                </a:ln>
                <a:solidFill>
                  <a:srgbClr val="000000"/>
                </a:solidFill>
                <a:effectLst/>
                <a:uLnTx/>
                <a:uFillTx/>
                <a:latin typeface="Roboto Light"/>
                <a:ea typeface="+mn-ea"/>
                <a:cs typeface="+mn-cs"/>
              </a:rPr>
              <a:t> Xue MD</a:t>
            </a:r>
          </a:p>
        </p:txBody>
      </p:sp>
      <p:sp>
        <p:nvSpPr>
          <p:cNvPr id="17" name="TextBox 16">
            <a:extLst>
              <a:ext uri="{FF2B5EF4-FFF2-40B4-BE49-F238E27FC236}">
                <a16:creationId xmlns:a16="http://schemas.microsoft.com/office/drawing/2014/main" id="{FB13BA43-87CE-46AD-B27A-E2E2902FC034}"/>
              </a:ext>
            </a:extLst>
          </p:cNvPr>
          <p:cNvSpPr txBox="1"/>
          <p:nvPr/>
        </p:nvSpPr>
        <p:spPr>
          <a:xfrm>
            <a:off x="7427594" y="2147162"/>
            <a:ext cx="4500814" cy="1800493"/>
          </a:xfrm>
          <a:prstGeom prst="rect">
            <a:avLst/>
          </a:prstGeom>
          <a:noFill/>
        </p:spPr>
        <p:txBody>
          <a:bodyPr wrap="square">
            <a:spAutoFit/>
          </a:bodyPr>
          <a:lstStyle/>
          <a:p>
            <a:pPr marL="342900" marR="0" lvl="0" indent="-342900" algn="l" defTabSz="914400" rtl="0" eaLnBrk="1" fontAlgn="auto" latinLnBrk="0" hangingPunct="1">
              <a:spcBef>
                <a:spcPts val="0"/>
              </a:spcBef>
              <a:spcAft>
                <a:spcPts val="600"/>
              </a:spcAft>
              <a:buClr>
                <a:srgbClr val="FFDC09"/>
              </a:buClr>
              <a:buSzPct val="200000"/>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Roboto Light"/>
                <a:ea typeface="+mn-ea"/>
                <a:cs typeface="+mn-cs"/>
              </a:rPr>
              <a:t>Arlanna</a:t>
            </a:r>
            <a:r>
              <a:rPr kumimoji="0" lang="en-US" sz="2400" b="0" i="0" u="none" strike="noStrike" kern="1200" cap="none" spc="0" normalizeH="0" baseline="0" noProof="0" dirty="0">
                <a:ln>
                  <a:noFill/>
                </a:ln>
                <a:solidFill>
                  <a:srgbClr val="000000"/>
                </a:solidFill>
                <a:effectLst/>
                <a:uLnTx/>
                <a:uFillTx/>
                <a:latin typeface="Roboto Light"/>
                <a:ea typeface="+mn-ea"/>
                <a:cs typeface="+mn-cs"/>
              </a:rPr>
              <a:t> Pugh MSc</a:t>
            </a:r>
          </a:p>
          <a:p>
            <a:pPr marL="342900" marR="0" lvl="0" indent="-342900" algn="l" defTabSz="914400" rtl="0" eaLnBrk="1" fontAlgn="auto" latinLnBrk="0" hangingPunct="1">
              <a:spcBef>
                <a:spcPts val="0"/>
              </a:spcBef>
              <a:spcAft>
                <a:spcPts val="600"/>
              </a:spcAft>
              <a:buClr>
                <a:srgbClr val="FFDC09"/>
              </a:buClr>
              <a:buSzPct val="2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Roboto Light"/>
                <a:ea typeface="+mn-ea"/>
                <a:cs typeface="+mn-cs"/>
              </a:rPr>
              <a:t>Janusz </a:t>
            </a:r>
            <a:r>
              <a:rPr kumimoji="0" lang="en-US" sz="2400" b="0" i="0" u="none" strike="noStrike" kern="1200" cap="none" spc="0" normalizeH="0" baseline="0" noProof="0" dirty="0" err="1">
                <a:ln>
                  <a:noFill/>
                </a:ln>
                <a:solidFill>
                  <a:srgbClr val="000000"/>
                </a:solidFill>
                <a:effectLst/>
                <a:uLnTx/>
                <a:uFillTx/>
                <a:latin typeface="Roboto Light"/>
                <a:ea typeface="+mn-ea"/>
                <a:cs typeface="+mn-cs"/>
              </a:rPr>
              <a:t>Kaczorowski</a:t>
            </a:r>
            <a:r>
              <a:rPr kumimoji="0" lang="en-US" sz="2400" b="0" i="0" u="none" strike="noStrike" kern="1200" cap="none" spc="0" normalizeH="0" baseline="0" noProof="0" dirty="0">
                <a:ln>
                  <a:noFill/>
                </a:ln>
                <a:solidFill>
                  <a:srgbClr val="000000"/>
                </a:solidFill>
                <a:effectLst/>
                <a:uLnTx/>
                <a:uFillTx/>
                <a:latin typeface="Roboto Light"/>
                <a:ea typeface="+mn-ea"/>
                <a:cs typeface="+mn-cs"/>
              </a:rPr>
              <a:t> PhD</a:t>
            </a:r>
          </a:p>
          <a:p>
            <a:pPr marL="342900" marR="0" lvl="0" indent="-342900" algn="l" defTabSz="914400" rtl="0" eaLnBrk="1" fontAlgn="auto" latinLnBrk="0" hangingPunct="1">
              <a:spcBef>
                <a:spcPts val="0"/>
              </a:spcBef>
              <a:spcAft>
                <a:spcPts val="600"/>
              </a:spcAft>
              <a:buClr>
                <a:srgbClr val="FFDC09"/>
              </a:buClr>
              <a:buSzPct val="2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Roboto Light"/>
                <a:ea typeface="+mn-ea"/>
                <a:cs typeface="+mn-cs"/>
              </a:rPr>
              <a:t>Aaron M. Orkin MD, MSc</a:t>
            </a:r>
          </a:p>
          <a:p>
            <a:pPr marL="342900" marR="0" lvl="0" indent="-342900" algn="l" defTabSz="914400" rtl="0" eaLnBrk="1" fontAlgn="auto" latinLnBrk="0" hangingPunct="1">
              <a:spcBef>
                <a:spcPts val="0"/>
              </a:spcBef>
              <a:spcAft>
                <a:spcPts val="600"/>
              </a:spcAft>
              <a:buClr>
                <a:srgbClr val="FFDC09"/>
              </a:buClr>
              <a:buSzPct val="2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Roboto Light"/>
                <a:ea typeface="+mn-ea"/>
                <a:cs typeface="+mn-cs"/>
              </a:rPr>
              <a:t>Andrew </a:t>
            </a:r>
            <a:r>
              <a:rPr kumimoji="0" lang="en-US" sz="2400" b="0" i="0" u="none" strike="noStrike" kern="1200" cap="none" spc="0" normalizeH="0" baseline="0" noProof="0" dirty="0" err="1">
                <a:ln>
                  <a:noFill/>
                </a:ln>
                <a:solidFill>
                  <a:srgbClr val="000000"/>
                </a:solidFill>
                <a:effectLst/>
                <a:uLnTx/>
                <a:uFillTx/>
                <a:latin typeface="Roboto Light"/>
                <a:ea typeface="+mn-ea"/>
                <a:cs typeface="+mn-cs"/>
              </a:rPr>
              <a:t>Kestler</a:t>
            </a:r>
            <a:r>
              <a:rPr kumimoji="0" lang="en-US" sz="2400" b="0" i="0" u="none" strike="noStrike" kern="1200" cap="none" spc="0" normalizeH="0" baseline="0" noProof="0" dirty="0">
                <a:ln>
                  <a:noFill/>
                </a:ln>
                <a:solidFill>
                  <a:srgbClr val="000000"/>
                </a:solidFill>
                <a:effectLst/>
                <a:uLnTx/>
                <a:uFillTx/>
                <a:latin typeface="Roboto Light"/>
                <a:ea typeface="+mn-ea"/>
                <a:cs typeface="+mn-cs"/>
              </a:rPr>
              <a:t> MD, </a:t>
            </a:r>
            <a:r>
              <a:rPr kumimoji="0" lang="en-US" sz="2400" b="0" i="0" u="none" strike="noStrike" kern="1200" cap="none" spc="0" normalizeH="0" baseline="0" noProof="0" dirty="0" err="1">
                <a:ln>
                  <a:noFill/>
                </a:ln>
                <a:solidFill>
                  <a:srgbClr val="000000"/>
                </a:solidFill>
                <a:effectLst/>
                <a:uLnTx/>
                <a:uFillTx/>
                <a:latin typeface="Roboto Light"/>
                <a:ea typeface="+mn-ea"/>
                <a:cs typeface="+mn-cs"/>
              </a:rPr>
              <a:t>MScPH</a:t>
            </a:r>
            <a:endParaRPr kumimoji="0" lang="en-US" sz="2400" b="0" i="0" u="none" strike="noStrike" kern="1200" cap="none" spc="0" normalizeH="0" baseline="0" noProof="0" dirty="0">
              <a:ln>
                <a:noFill/>
              </a:ln>
              <a:solidFill>
                <a:srgbClr val="000000"/>
              </a:solidFill>
              <a:effectLst/>
              <a:uLnTx/>
              <a:uFillTx/>
              <a:latin typeface="Roboto Light"/>
              <a:ea typeface="+mn-ea"/>
              <a:cs typeface="+mn-cs"/>
            </a:endParaRPr>
          </a:p>
        </p:txBody>
      </p:sp>
      <p:grpSp>
        <p:nvGrpSpPr>
          <p:cNvPr id="34" name="Group 33">
            <a:extLst>
              <a:ext uri="{FF2B5EF4-FFF2-40B4-BE49-F238E27FC236}">
                <a16:creationId xmlns:a16="http://schemas.microsoft.com/office/drawing/2014/main" id="{280B093A-C302-8F53-07E0-7E2471D9231C}"/>
              </a:ext>
            </a:extLst>
          </p:cNvPr>
          <p:cNvGrpSpPr/>
          <p:nvPr/>
        </p:nvGrpSpPr>
        <p:grpSpPr>
          <a:xfrm>
            <a:off x="3583172" y="5194553"/>
            <a:ext cx="8560699" cy="1409196"/>
            <a:chOff x="2683463" y="4933177"/>
            <a:chExt cx="8560699" cy="1409196"/>
          </a:xfrm>
        </p:grpSpPr>
        <p:pic>
          <p:nvPicPr>
            <p:cNvPr id="3" name="Picture 2">
              <a:extLst>
                <a:ext uri="{FF2B5EF4-FFF2-40B4-BE49-F238E27FC236}">
                  <a16:creationId xmlns:a16="http://schemas.microsoft.com/office/drawing/2014/main" id="{CC17E093-4CAD-27F1-34CD-23F82B5D2D6C}"/>
                </a:ext>
              </a:extLst>
            </p:cNvPr>
            <p:cNvPicPr>
              <a:picLocks noChangeAspect="1"/>
            </p:cNvPicPr>
            <p:nvPr/>
          </p:nvPicPr>
          <p:blipFill rotWithShape="1">
            <a:blip r:embed="rId4"/>
            <a:srcRect l="-1707" t="-24077" b="-31475"/>
            <a:stretch/>
          </p:blipFill>
          <p:spPr>
            <a:xfrm>
              <a:off x="2683463" y="4933177"/>
              <a:ext cx="6891905" cy="1033403"/>
            </a:xfrm>
            <a:prstGeom prst="rect">
              <a:avLst/>
            </a:prstGeom>
          </p:spPr>
        </p:pic>
        <p:sp>
          <p:nvSpPr>
            <p:cNvPr id="31" name="TextBox 30">
              <a:extLst>
                <a:ext uri="{FF2B5EF4-FFF2-40B4-BE49-F238E27FC236}">
                  <a16:creationId xmlns:a16="http://schemas.microsoft.com/office/drawing/2014/main" id="{BF35753A-1313-81BF-ACD7-839883353B41}"/>
                </a:ext>
              </a:extLst>
            </p:cNvPr>
            <p:cNvSpPr txBox="1"/>
            <p:nvPr/>
          </p:nvSpPr>
          <p:spPr>
            <a:xfrm>
              <a:off x="4695202" y="5757598"/>
              <a:ext cx="3151909" cy="584775"/>
            </a:xfrm>
            <a:prstGeom prst="rect">
              <a:avLst/>
            </a:prstGeom>
            <a:noFill/>
          </p:spPr>
          <p:txBody>
            <a:bodyPr wrap="square">
              <a:spAutoFit/>
            </a:bodyPr>
            <a:lstStyle/>
            <a:p>
              <a:r>
                <a:rPr kumimoji="0" lang="en-US" sz="1600" i="0" u="none" strike="noStrike" kern="1200" cap="none" spc="0" normalizeH="0" baseline="0" noProof="0" dirty="0">
                  <a:ln>
                    <a:noFill/>
                  </a:ln>
                  <a:solidFill>
                    <a:schemeClr val="bg1"/>
                  </a:solidFill>
                  <a:effectLst/>
                  <a:uLnTx/>
                  <a:uFillTx/>
                  <a:latin typeface="Roboto Condensed Medium" panose="02000000000000000000" pitchFamily="2" charset="0"/>
                  <a:ea typeface="Roboto Condensed Medium" panose="02000000000000000000" pitchFamily="2" charset="0"/>
                  <a:cs typeface="Roboto Condensed Medium" panose="02000000000000000000" pitchFamily="2" charset="0"/>
                </a:rPr>
                <a:t>Canadian Research Initiative</a:t>
              </a:r>
            </a:p>
            <a:p>
              <a:r>
                <a:rPr lang="en-US" sz="1600" dirty="0">
                  <a:solidFill>
                    <a:schemeClr val="bg1"/>
                  </a:solidFill>
                  <a:latin typeface="Roboto Condensed Medium" panose="02000000000000000000" pitchFamily="2" charset="0"/>
                  <a:ea typeface="Roboto Condensed Medium" panose="02000000000000000000" pitchFamily="2" charset="0"/>
                  <a:cs typeface="Roboto Condensed Medium" panose="02000000000000000000" pitchFamily="2" charset="0"/>
                </a:rPr>
                <a:t>In Substance Misuse</a:t>
              </a:r>
              <a:endParaRPr lang="en-CA" sz="1600" dirty="0">
                <a:solidFill>
                  <a:schemeClr val="bg1"/>
                </a:solidFill>
                <a:latin typeface="Roboto Condensed Medium" panose="02000000000000000000" pitchFamily="2" charset="0"/>
                <a:ea typeface="Roboto Condensed Medium" panose="02000000000000000000" pitchFamily="2" charset="0"/>
                <a:cs typeface="Roboto Condensed Medium" panose="02000000000000000000" pitchFamily="2" charset="0"/>
              </a:endParaRPr>
            </a:p>
          </p:txBody>
        </p:sp>
        <p:sp>
          <p:nvSpPr>
            <p:cNvPr id="32" name="TextBox 31">
              <a:extLst>
                <a:ext uri="{FF2B5EF4-FFF2-40B4-BE49-F238E27FC236}">
                  <a16:creationId xmlns:a16="http://schemas.microsoft.com/office/drawing/2014/main" id="{34B29CBA-AD94-D2F3-D317-9C786CE100FF}"/>
                </a:ext>
              </a:extLst>
            </p:cNvPr>
            <p:cNvSpPr txBox="1"/>
            <p:nvPr/>
          </p:nvSpPr>
          <p:spPr>
            <a:xfrm>
              <a:off x="7385480" y="5742278"/>
              <a:ext cx="3858682" cy="584775"/>
            </a:xfrm>
            <a:prstGeom prst="rect">
              <a:avLst/>
            </a:prstGeom>
            <a:noFill/>
          </p:spPr>
          <p:txBody>
            <a:bodyPr wrap="square">
              <a:spAutoFit/>
            </a:bodyPr>
            <a:lstStyle/>
            <a:p>
              <a:r>
                <a:rPr kumimoji="0" lang="en-US" sz="1600" i="0" u="none" strike="noStrike" kern="1200" cap="none" spc="0" normalizeH="0" baseline="0" noProof="0" dirty="0">
                  <a:ln>
                    <a:noFill/>
                  </a:ln>
                  <a:solidFill>
                    <a:schemeClr val="bg1"/>
                  </a:solidFill>
                  <a:effectLst/>
                  <a:uLnTx/>
                  <a:uFillTx/>
                  <a:latin typeface="Roboto Condensed Medium" panose="02000000000000000000" pitchFamily="2" charset="0"/>
                  <a:ea typeface="Roboto Condensed Medium" panose="02000000000000000000" pitchFamily="2" charset="0"/>
                  <a:cs typeface="Roboto Condensed Medium" panose="02000000000000000000" pitchFamily="2" charset="0"/>
                </a:rPr>
                <a:t>Initiative Canadienne de</a:t>
              </a:r>
            </a:p>
            <a:p>
              <a:r>
                <a:rPr lang="en-US" sz="1600" dirty="0">
                  <a:solidFill>
                    <a:schemeClr val="bg1"/>
                  </a:solidFill>
                  <a:latin typeface="Roboto Condensed Medium" panose="02000000000000000000" pitchFamily="2" charset="0"/>
                  <a:ea typeface="Roboto Condensed Medium" panose="02000000000000000000" pitchFamily="2" charset="0"/>
                  <a:cs typeface="Roboto Condensed Medium" panose="02000000000000000000" pitchFamily="2" charset="0"/>
                </a:rPr>
                <a:t>Recherche </a:t>
              </a:r>
              <a:r>
                <a:rPr lang="en-US" sz="1600" dirty="0" err="1">
                  <a:solidFill>
                    <a:schemeClr val="bg1"/>
                  </a:solidFill>
                  <a:latin typeface="Roboto Condensed Medium" panose="02000000000000000000" pitchFamily="2" charset="0"/>
                  <a:ea typeface="Roboto Condensed Medium" panose="02000000000000000000" pitchFamily="2" charset="0"/>
                  <a:cs typeface="Roboto Condensed Medium" panose="02000000000000000000" pitchFamily="2" charset="0"/>
                </a:rPr>
                <a:t>en</a:t>
              </a:r>
              <a:r>
                <a:rPr lang="en-US" sz="1600" dirty="0">
                  <a:solidFill>
                    <a:schemeClr val="bg1"/>
                  </a:solidFill>
                  <a:latin typeface="Roboto Condensed Medium" panose="02000000000000000000" pitchFamily="2" charset="0"/>
                  <a:ea typeface="Roboto Condensed Medium" panose="02000000000000000000" pitchFamily="2" charset="0"/>
                  <a:cs typeface="Roboto Condensed Medium" panose="02000000000000000000" pitchFamily="2" charset="0"/>
                </a:rPr>
                <a:t> </a:t>
              </a:r>
              <a:r>
                <a:rPr lang="en-US" sz="1600" dirty="0" err="1">
                  <a:solidFill>
                    <a:schemeClr val="bg1"/>
                  </a:solidFill>
                  <a:latin typeface="Roboto Condensed Medium" panose="02000000000000000000" pitchFamily="2" charset="0"/>
                  <a:ea typeface="Roboto Condensed Medium" panose="02000000000000000000" pitchFamily="2" charset="0"/>
                  <a:cs typeface="Roboto Condensed Medium" panose="02000000000000000000" pitchFamily="2" charset="0"/>
                </a:rPr>
                <a:t>Abus</a:t>
              </a:r>
              <a:r>
                <a:rPr lang="en-US" sz="1600" dirty="0">
                  <a:solidFill>
                    <a:schemeClr val="bg1"/>
                  </a:solidFill>
                  <a:latin typeface="Roboto Condensed Medium" panose="02000000000000000000" pitchFamily="2" charset="0"/>
                  <a:ea typeface="Roboto Condensed Medium" panose="02000000000000000000" pitchFamily="2" charset="0"/>
                  <a:cs typeface="Roboto Condensed Medium" panose="02000000000000000000" pitchFamily="2" charset="0"/>
                </a:rPr>
                <a:t> de Substance</a:t>
              </a:r>
              <a:endParaRPr lang="en-CA" sz="1600" dirty="0">
                <a:solidFill>
                  <a:schemeClr val="bg1"/>
                </a:solidFill>
                <a:latin typeface="Roboto Condensed Medium" panose="02000000000000000000" pitchFamily="2" charset="0"/>
                <a:ea typeface="Roboto Condensed Medium" panose="02000000000000000000" pitchFamily="2" charset="0"/>
                <a:cs typeface="Roboto Condensed Medium" panose="02000000000000000000" pitchFamily="2" charset="0"/>
              </a:endParaRPr>
            </a:p>
          </p:txBody>
        </p:sp>
      </p:grpSp>
      <p:sp>
        <p:nvSpPr>
          <p:cNvPr id="6" name="Slide Number Placeholder 3">
            <a:extLst>
              <a:ext uri="{FF2B5EF4-FFF2-40B4-BE49-F238E27FC236}">
                <a16:creationId xmlns:a16="http://schemas.microsoft.com/office/drawing/2014/main" id="{95ADEEDA-C237-A4F4-8F43-208D9B554E75}"/>
              </a:ext>
            </a:extLst>
          </p:cNvPr>
          <p:cNvSpPr txBox="1">
            <a:spLocks/>
          </p:cNvSpPr>
          <p:nvPr/>
        </p:nvSpPr>
        <p:spPr>
          <a:xfrm>
            <a:off x="8828009" y="6356350"/>
            <a:ext cx="297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1130C78-B4AB-6843-B818-B4CC8CBE3619}" type="slidenum">
              <a:rPr lang="en-US" sz="1200" smtClean="0">
                <a:solidFill>
                  <a:schemeClr val="accent3"/>
                </a:solidFill>
                <a:latin typeface="+mj-lt"/>
              </a:rPr>
              <a:pPr algn="r"/>
              <a:t>4</a:t>
            </a:fld>
            <a:endParaRPr lang="en-US" dirty="0">
              <a:solidFill>
                <a:schemeClr val="accent3"/>
              </a:solidFill>
              <a:latin typeface="+mj-lt"/>
            </a:endParaRPr>
          </a:p>
        </p:txBody>
      </p:sp>
      <p:pic>
        <p:nvPicPr>
          <p:cNvPr id="8" name="Picture 7" descr="A green and white presentation board with people and a black background&#10;&#10;Description automatically generated">
            <a:extLst>
              <a:ext uri="{FF2B5EF4-FFF2-40B4-BE49-F238E27FC236}">
                <a16:creationId xmlns:a16="http://schemas.microsoft.com/office/drawing/2014/main" id="{4444D48A-4FAB-614B-23EB-7265C34DE627}"/>
              </a:ext>
            </a:extLst>
          </p:cNvPr>
          <p:cNvPicPr>
            <a:picLocks noChangeAspect="1"/>
          </p:cNvPicPr>
          <p:nvPr/>
        </p:nvPicPr>
        <p:blipFill>
          <a:blip r:embed="rId5"/>
          <a:stretch>
            <a:fillRect/>
          </a:stretch>
        </p:blipFill>
        <p:spPr>
          <a:xfrm>
            <a:off x="390591" y="1850478"/>
            <a:ext cx="2424529" cy="2424529"/>
          </a:xfrm>
          <a:prstGeom prst="rect">
            <a:avLst/>
          </a:prstGeom>
        </p:spPr>
      </p:pic>
    </p:spTree>
    <p:extLst>
      <p:ext uri="{BB962C8B-B14F-4D97-AF65-F5344CB8AC3E}">
        <p14:creationId xmlns:p14="http://schemas.microsoft.com/office/powerpoint/2010/main" val="86581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90ED594-902C-CF5C-780D-4976B73D16F7}"/>
              </a:ext>
            </a:extLst>
          </p:cNvPr>
          <p:cNvSpPr txBox="1"/>
          <p:nvPr/>
        </p:nvSpPr>
        <p:spPr>
          <a:xfrm>
            <a:off x="592773" y="2256430"/>
            <a:ext cx="7250698" cy="84023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FFDC09"/>
              </a:buClr>
              <a:buSzPct val="200000"/>
              <a:buFont typeface="Arial" panose="020B0604020202020204" pitchFamily="34" charset="0"/>
              <a:buChar char="•"/>
              <a:tabLst/>
              <a:defRPr/>
            </a:pPr>
            <a:r>
              <a:rPr kumimoji="0" lang="en-US" sz="27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People who use drugs (</a:t>
            </a:r>
            <a:r>
              <a:rPr kumimoji="0" lang="en-US" sz="270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PWUD</a:t>
            </a:r>
            <a:r>
              <a:rPr kumimoji="0" lang="en-US" sz="27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frequently seek care in the emergency department (ED)</a:t>
            </a:r>
          </a:p>
        </p:txBody>
      </p:sp>
      <p:sp>
        <p:nvSpPr>
          <p:cNvPr id="2" name="Title 1">
            <a:extLst>
              <a:ext uri="{FF2B5EF4-FFF2-40B4-BE49-F238E27FC236}">
                <a16:creationId xmlns:a16="http://schemas.microsoft.com/office/drawing/2014/main" id="{08094CD2-91D2-5DA8-A4EC-48BAD5A17DFE}"/>
              </a:ext>
            </a:extLst>
          </p:cNvPr>
          <p:cNvSpPr>
            <a:spLocks noGrp="1"/>
          </p:cNvSpPr>
          <p:nvPr>
            <p:ph type="title"/>
          </p:nvPr>
        </p:nvSpPr>
        <p:spPr/>
        <p:txBody>
          <a:bodyPr/>
          <a:lstStyle/>
          <a:p>
            <a:r>
              <a:rPr lang="en-US" sz="4400" dirty="0">
                <a:latin typeface="+mj-lt"/>
              </a:rPr>
              <a:t>BACKGROUND</a:t>
            </a:r>
          </a:p>
        </p:txBody>
      </p:sp>
      <p:sp>
        <p:nvSpPr>
          <p:cNvPr id="3" name="Content Placeholder 2">
            <a:extLst>
              <a:ext uri="{FF2B5EF4-FFF2-40B4-BE49-F238E27FC236}">
                <a16:creationId xmlns:a16="http://schemas.microsoft.com/office/drawing/2014/main" id="{E13BACE5-B768-BAA5-33F6-3F1AC79570A4}"/>
              </a:ext>
            </a:extLst>
          </p:cNvPr>
          <p:cNvSpPr>
            <a:spLocks noGrp="1"/>
          </p:cNvSpPr>
          <p:nvPr>
            <p:ph sz="quarter" idx="10"/>
          </p:nvPr>
        </p:nvSpPr>
        <p:spPr>
          <a:xfrm>
            <a:off x="2712617" y="4762980"/>
            <a:ext cx="8294218" cy="1424564"/>
          </a:xfrm>
        </p:spPr>
        <p:txBody>
          <a:bodyPr/>
          <a:lstStyle/>
          <a:p>
            <a:pPr>
              <a:buClr>
                <a:schemeClr val="bg2"/>
              </a:buClr>
              <a:buSzPct val="200000"/>
            </a:pPr>
            <a:r>
              <a:rPr lang="en-US" sz="2700" dirty="0">
                <a:latin typeface="Roboto Light" panose="02000000000000000000" pitchFamily="2" charset="0"/>
                <a:ea typeface="Roboto Light" panose="02000000000000000000" pitchFamily="2" charset="0"/>
                <a:cs typeface="Roboto Light" panose="02000000000000000000" pitchFamily="2" charset="0"/>
              </a:rPr>
              <a:t>Ongoing substance use related deaths and concurrent crises require the mobilization of comprehensive services to meet the needs of PWUD</a:t>
            </a:r>
          </a:p>
          <a:p>
            <a:pPr marL="0" indent="0">
              <a:buClr>
                <a:schemeClr val="bg2"/>
              </a:buClr>
              <a:buSzPct val="200000"/>
              <a:buNone/>
            </a:pPr>
            <a:endParaRPr lang="en-US" sz="27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Slide Number Placeholder 3">
            <a:extLst>
              <a:ext uri="{FF2B5EF4-FFF2-40B4-BE49-F238E27FC236}">
                <a16:creationId xmlns:a16="http://schemas.microsoft.com/office/drawing/2014/main" id="{376A3E97-6E94-0042-B3E0-2D241F6106CB}"/>
              </a:ext>
            </a:extLst>
          </p:cNvPr>
          <p:cNvSpPr>
            <a:spLocks noGrp="1"/>
          </p:cNvSpPr>
          <p:nvPr>
            <p:ph type="sldNum" sz="quarter" idx="13"/>
          </p:nvPr>
        </p:nvSpPr>
        <p:spPr/>
        <p:txBody>
          <a:bodyPr/>
          <a:lstStyle/>
          <a:p>
            <a:fld id="{61130C78-B4AB-6843-B818-B4CC8CBE3619}" type="slidenum">
              <a:rPr lang="en-US" smtClean="0">
                <a:solidFill>
                  <a:schemeClr val="accent5">
                    <a:lumMod val="75000"/>
                  </a:schemeClr>
                </a:solidFill>
                <a:latin typeface="+mj-lt"/>
              </a:rPr>
              <a:pPr/>
              <a:t>5</a:t>
            </a:fld>
            <a:endParaRPr lang="en-US" dirty="0">
              <a:solidFill>
                <a:schemeClr val="accent5">
                  <a:lumMod val="75000"/>
                </a:schemeClr>
              </a:solidFill>
              <a:latin typeface="+mj-lt"/>
            </a:endParaRPr>
          </a:p>
        </p:txBody>
      </p:sp>
      <p:pic>
        <p:nvPicPr>
          <p:cNvPr id="25" name="Picture 24" descr="A yellow triangle with a exclamation mark and a siren&#10;&#10;Description automatically generated">
            <a:extLst>
              <a:ext uri="{FF2B5EF4-FFF2-40B4-BE49-F238E27FC236}">
                <a16:creationId xmlns:a16="http://schemas.microsoft.com/office/drawing/2014/main" id="{2ADF158C-9B30-288A-5E21-B9F55A99D547}"/>
              </a:ext>
            </a:extLst>
          </p:cNvPr>
          <p:cNvPicPr>
            <a:picLocks noChangeAspect="1"/>
          </p:cNvPicPr>
          <p:nvPr/>
        </p:nvPicPr>
        <p:blipFill>
          <a:blip r:embed="rId3"/>
          <a:stretch>
            <a:fillRect/>
          </a:stretch>
        </p:blipFill>
        <p:spPr>
          <a:xfrm>
            <a:off x="393406" y="4275446"/>
            <a:ext cx="1996853" cy="1996853"/>
          </a:xfrm>
          <a:prstGeom prst="rect">
            <a:avLst/>
          </a:prstGeom>
        </p:spPr>
      </p:pic>
      <p:sp>
        <p:nvSpPr>
          <p:cNvPr id="47" name="TextBox 46">
            <a:extLst>
              <a:ext uri="{FF2B5EF4-FFF2-40B4-BE49-F238E27FC236}">
                <a16:creationId xmlns:a16="http://schemas.microsoft.com/office/drawing/2014/main" id="{682AB7E8-8A3F-1F13-F7DC-37489EC4AB09}"/>
              </a:ext>
            </a:extLst>
          </p:cNvPr>
          <p:cNvSpPr txBox="1"/>
          <p:nvPr/>
        </p:nvSpPr>
        <p:spPr>
          <a:xfrm>
            <a:off x="606262" y="3070611"/>
            <a:ext cx="6055519" cy="12177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FDC09"/>
              </a:buClr>
              <a:buSzPct val="2000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
                <a:srgbClr val="FFDC09"/>
              </a:buClr>
              <a:buSzPct val="200000"/>
              <a:buFont typeface="Arial" panose="020B0604020202020204" pitchFamily="34" charset="0"/>
              <a:buChar char="•"/>
              <a:tabLst/>
              <a:defRPr/>
            </a:pPr>
            <a:r>
              <a:rPr kumimoji="0" lang="en-US" sz="27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EDs are a critical point of contact with the healthcare system</a:t>
            </a:r>
          </a:p>
        </p:txBody>
      </p:sp>
      <p:grpSp>
        <p:nvGrpSpPr>
          <p:cNvPr id="5" name="Group 4">
            <a:extLst>
              <a:ext uri="{FF2B5EF4-FFF2-40B4-BE49-F238E27FC236}">
                <a16:creationId xmlns:a16="http://schemas.microsoft.com/office/drawing/2014/main" id="{9BE30565-6EC5-C76A-90D6-9B4CFFF9CA9F}"/>
              </a:ext>
            </a:extLst>
          </p:cNvPr>
          <p:cNvGrpSpPr/>
          <p:nvPr/>
        </p:nvGrpSpPr>
        <p:grpSpPr>
          <a:xfrm>
            <a:off x="7396411" y="1626453"/>
            <a:ext cx="4451720" cy="2800856"/>
            <a:chOff x="7725827" y="1626453"/>
            <a:chExt cx="4451720" cy="2800856"/>
          </a:xfrm>
        </p:grpSpPr>
        <p:pic>
          <p:nvPicPr>
            <p:cNvPr id="42" name="Picture 41" descr="A green building with a cross on top&#10;&#10;Description automatically generated">
              <a:extLst>
                <a:ext uri="{FF2B5EF4-FFF2-40B4-BE49-F238E27FC236}">
                  <a16:creationId xmlns:a16="http://schemas.microsoft.com/office/drawing/2014/main" id="{98AA3DA8-828D-0B15-537A-FA8AE410E558}"/>
                </a:ext>
              </a:extLst>
            </p:cNvPr>
            <p:cNvPicPr>
              <a:picLocks noChangeAspect="1"/>
            </p:cNvPicPr>
            <p:nvPr/>
          </p:nvPicPr>
          <p:blipFill>
            <a:blip r:embed="rId4"/>
            <a:stretch>
              <a:fillRect/>
            </a:stretch>
          </p:blipFill>
          <p:spPr>
            <a:xfrm>
              <a:off x="8423585" y="1626453"/>
              <a:ext cx="3082616" cy="2800856"/>
            </a:xfrm>
            <a:prstGeom prst="rect">
              <a:avLst/>
            </a:prstGeom>
          </p:spPr>
        </p:pic>
        <p:grpSp>
          <p:nvGrpSpPr>
            <p:cNvPr id="45" name="Group 44">
              <a:extLst>
                <a:ext uri="{FF2B5EF4-FFF2-40B4-BE49-F238E27FC236}">
                  <a16:creationId xmlns:a16="http://schemas.microsoft.com/office/drawing/2014/main" id="{4E1D84BC-1EF6-6856-183B-CEF25DBE055D}"/>
                </a:ext>
              </a:extLst>
            </p:cNvPr>
            <p:cNvGrpSpPr/>
            <p:nvPr/>
          </p:nvGrpSpPr>
          <p:grpSpPr>
            <a:xfrm>
              <a:off x="7725827" y="3243968"/>
              <a:ext cx="774518" cy="1123089"/>
              <a:chOff x="8603761" y="3306417"/>
              <a:chExt cx="774518" cy="1123089"/>
            </a:xfrm>
          </p:grpSpPr>
          <p:pic>
            <p:nvPicPr>
              <p:cNvPr id="28" name="Picture 27" descr="A group of people with speech bubbles&#10;&#10;Description automatically generated">
                <a:extLst>
                  <a:ext uri="{FF2B5EF4-FFF2-40B4-BE49-F238E27FC236}">
                    <a16:creationId xmlns:a16="http://schemas.microsoft.com/office/drawing/2014/main" id="{2D2B3F0E-AA41-6463-F4C2-F54656E30ED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61" b="95508" l="4883" r="95508">
                            <a14:foregroundMark x1="11133" y1="56250" x2="11133" y2="56250"/>
                            <a14:foregroundMark x1="17773" y1="88086" x2="17773" y2="88086"/>
                            <a14:foregroundMark x1="17969" y1="79102" x2="17969" y2="79102"/>
                            <a14:foregroundMark x1="27148" y1="84375" x2="14844" y2="90625"/>
                            <a14:foregroundMark x1="14844" y1="90625" x2="4883" y2="83789"/>
                            <a14:foregroundMark x1="4883" y1="83789" x2="5469" y2="81250"/>
                            <a14:foregroundMark x1="26367" y1="75781" x2="30469" y2="85156"/>
                            <a14:foregroundMark x1="30469" y1="85156" x2="20313" y2="95898"/>
                            <a14:foregroundMark x1="20313" y1="95898" x2="14844" y2="95898"/>
                            <a14:foregroundMark x1="22266" y1="63477" x2="17773" y2="81445"/>
                            <a14:foregroundMark x1="67773" y1="90430" x2="83203" y2="93359"/>
                            <a14:foregroundMark x1="83203" y1="93359" x2="88867" y2="76172"/>
                            <a14:foregroundMark x1="88867" y1="76172" x2="86719" y2="62109"/>
                            <a14:foregroundMark x1="86719" y1="62109" x2="76367" y2="66016"/>
                            <a14:foregroundMark x1="76367" y1="66016" x2="87695" y2="90820"/>
                            <a14:foregroundMark x1="87695" y1="90820" x2="89258" y2="91016"/>
                            <a14:foregroundMark x1="93555" y1="84375" x2="93555" y2="84961"/>
                            <a14:foregroundMark x1="91992" y1="70313" x2="91797" y2="93945"/>
                            <a14:foregroundMark x1="89844" y1="68555" x2="85156" y2="57813"/>
                            <a14:foregroundMark x1="85156" y1="57813" x2="78125" y2="63867"/>
                            <a14:foregroundMark x1="78516" y1="55859" x2="78516" y2="55859"/>
                            <a14:foregroundMark x1="95508" y1="88477" x2="95508" y2="88477"/>
                            <a14:foregroundMark x1="95313" y1="87891" x2="95313" y2="87891"/>
                            <a14:foregroundMark x1="61914" y1="68359" x2="61914" y2="68359"/>
                            <a14:foregroundMark x1="71377" y1="46680" x2="71484" y2="46094"/>
                            <a14:foregroundMark x1="68164" y1="64258" x2="71377" y2="46680"/>
                            <a14:foregroundMark x1="71484" y1="46094" x2="67275" y2="42681"/>
                            <a14:foregroundMark x1="42994" y1="36581" x2="34766" y2="43164"/>
                            <a14:foregroundMark x1="34766" y1="43164" x2="30469" y2="52344"/>
                            <a14:foregroundMark x1="30469" y1="52344" x2="34180" y2="65625"/>
                            <a14:foregroundMark x1="34180" y1="65625" x2="46875" y2="74805"/>
                            <a14:foregroundMark x1="46875" y1="74805" x2="66992" y2="68164"/>
                            <a14:foregroundMark x1="66992" y1="68164" x2="79297" y2="72656"/>
                            <a14:foregroundMark x1="79297" y1="72656" x2="81641" y2="74805"/>
                            <a14:foregroundMark x1="73242" y1="58008" x2="89453" y2="73047"/>
                            <a14:foregroundMark x1="89453" y1="73047" x2="90820" y2="75586"/>
                            <a14:foregroundMark x1="82617" y1="51758" x2="92773" y2="62305"/>
                            <a14:foregroundMark x1="92773" y1="62305" x2="93555" y2="69727"/>
                            <a14:foregroundMark x1="10547" y1="56641" x2="23242" y2="59961"/>
                            <a14:foregroundMark x1="23242" y1="59961" x2="24023" y2="70703"/>
                            <a14:foregroundMark x1="24023" y1="70703" x2="15039" y2="72266"/>
                            <a14:foregroundMark x1="29688" y1="50000" x2="34932" y2="40019"/>
                            <a14:foregroundMark x1="38672" y1="54883" x2="45703" y2="50391"/>
                            <a14:foregroundMark x1="54883" y1="51367" x2="60938" y2="51172"/>
                            <a14:backgroundMark x1="30078" y1="39844" x2="37669" y2="33940"/>
                            <a14:backgroundMark x1="58076" y1="30564" x2="59375" y2="31141"/>
                            <a14:backgroundMark x1="68750" y1="46680" x2="68750" y2="46680"/>
                            <a14:backgroundMark x1="31836" y1="38477" x2="39453" y2="32227"/>
                            <a14:backgroundMark x1="39453" y1="32227" x2="52539" y2="28125"/>
                            <a14:backgroundMark x1="52539" y1="28125" x2="63867" y2="33008"/>
                            <a14:backgroundMark x1="63867" y1="33008" x2="68359" y2="42188"/>
                          </a14:backgroundRemoval>
                        </a14:imgEffect>
                      </a14:imgLayer>
                    </a14:imgProps>
                  </a:ext>
                </a:extLst>
              </a:blip>
              <a:srcRect l="64561" t="52479" r="539" b="-932"/>
              <a:stretch/>
            </p:blipFill>
            <p:spPr>
              <a:xfrm>
                <a:off x="8615584" y="3370646"/>
                <a:ext cx="762695" cy="1058860"/>
              </a:xfrm>
              <a:prstGeom prst="rect">
                <a:avLst/>
              </a:prstGeom>
              <a:solidFill>
                <a:schemeClr val="bg1"/>
              </a:solidFill>
            </p:spPr>
          </p:pic>
          <p:sp>
            <p:nvSpPr>
              <p:cNvPr id="29" name="Rectangle: Rounded Corners 28">
                <a:extLst>
                  <a:ext uri="{FF2B5EF4-FFF2-40B4-BE49-F238E27FC236}">
                    <a16:creationId xmlns:a16="http://schemas.microsoft.com/office/drawing/2014/main" id="{6FC2599D-0912-7E50-4471-0D7E60C63142}"/>
                  </a:ext>
                </a:extLst>
              </p:cNvPr>
              <p:cNvSpPr/>
              <p:nvPr/>
            </p:nvSpPr>
            <p:spPr>
              <a:xfrm>
                <a:off x="8603761" y="3306417"/>
                <a:ext cx="169950" cy="494058"/>
              </a:xfrm>
              <a:prstGeom prst="roundRect">
                <a:avLst>
                  <a:gd name="adj" fmla="val 28975"/>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4" name="Group 43">
              <a:extLst>
                <a:ext uri="{FF2B5EF4-FFF2-40B4-BE49-F238E27FC236}">
                  <a16:creationId xmlns:a16="http://schemas.microsoft.com/office/drawing/2014/main" id="{E73CF1E8-7DF8-2366-ED01-0944B05B31DB}"/>
                </a:ext>
              </a:extLst>
            </p:cNvPr>
            <p:cNvGrpSpPr/>
            <p:nvPr/>
          </p:nvGrpSpPr>
          <p:grpSpPr>
            <a:xfrm>
              <a:off x="11456800" y="3243968"/>
              <a:ext cx="720747" cy="1094418"/>
              <a:chOff x="7407815" y="3280704"/>
              <a:chExt cx="720747" cy="1094418"/>
            </a:xfrm>
          </p:grpSpPr>
          <p:pic>
            <p:nvPicPr>
              <p:cNvPr id="27" name="Picture 26" descr="A group of people with speech bubbles&#10;&#10;Description automatically generated">
                <a:extLst>
                  <a:ext uri="{FF2B5EF4-FFF2-40B4-BE49-F238E27FC236}">
                    <a16:creationId xmlns:a16="http://schemas.microsoft.com/office/drawing/2014/main" id="{326BFC7E-7139-5E2E-2E9E-313D79E5964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61" b="95508" l="4883" r="95508">
                            <a14:foregroundMark x1="11133" y1="56250" x2="11133" y2="56250"/>
                            <a14:foregroundMark x1="17773" y1="88086" x2="17773" y2="88086"/>
                            <a14:foregroundMark x1="17969" y1="79102" x2="17969" y2="79102"/>
                            <a14:foregroundMark x1="27148" y1="84375" x2="14844" y2="90625"/>
                            <a14:foregroundMark x1="14844" y1="90625" x2="4883" y2="83789"/>
                            <a14:foregroundMark x1="4883" y1="83789" x2="5469" y2="81250"/>
                            <a14:foregroundMark x1="26367" y1="75781" x2="30469" y2="85156"/>
                            <a14:foregroundMark x1="30469" y1="85156" x2="20313" y2="95898"/>
                            <a14:foregroundMark x1="20313" y1="95898" x2="14844" y2="95898"/>
                            <a14:foregroundMark x1="22266" y1="63477" x2="17773" y2="81445"/>
                            <a14:foregroundMark x1="67773" y1="90430" x2="83203" y2="93359"/>
                            <a14:foregroundMark x1="83203" y1="93359" x2="88867" y2="76172"/>
                            <a14:foregroundMark x1="88867" y1="76172" x2="86719" y2="62109"/>
                            <a14:foregroundMark x1="86719" y1="62109" x2="76367" y2="66016"/>
                            <a14:foregroundMark x1="76367" y1="66016" x2="87695" y2="90820"/>
                            <a14:foregroundMark x1="87695" y1="90820" x2="89258" y2="91016"/>
                            <a14:foregroundMark x1="93555" y1="84375" x2="93555" y2="84961"/>
                            <a14:foregroundMark x1="91992" y1="70313" x2="91797" y2="93945"/>
                            <a14:foregroundMark x1="89844" y1="68555" x2="85156" y2="57813"/>
                            <a14:foregroundMark x1="85156" y1="57813" x2="78125" y2="63867"/>
                            <a14:foregroundMark x1="78516" y1="55859" x2="78516" y2="55859"/>
                            <a14:foregroundMark x1="95508" y1="88477" x2="95508" y2="88477"/>
                            <a14:foregroundMark x1="95313" y1="87891" x2="95313" y2="87891"/>
                            <a14:foregroundMark x1="61914" y1="68359" x2="61914" y2="68359"/>
                            <a14:foregroundMark x1="71377" y1="46680" x2="71484" y2="46094"/>
                            <a14:foregroundMark x1="68164" y1="64258" x2="71377" y2="46680"/>
                            <a14:foregroundMark x1="71484" y1="46094" x2="67275" y2="42681"/>
                            <a14:foregroundMark x1="42994" y1="36581" x2="34766" y2="43164"/>
                            <a14:foregroundMark x1="34766" y1="43164" x2="30469" y2="52344"/>
                            <a14:foregroundMark x1="30469" y1="52344" x2="34180" y2="65625"/>
                            <a14:foregroundMark x1="34180" y1="65625" x2="46875" y2="74805"/>
                            <a14:foregroundMark x1="46875" y1="74805" x2="66992" y2="68164"/>
                            <a14:foregroundMark x1="66992" y1="68164" x2="79297" y2="72656"/>
                            <a14:foregroundMark x1="79297" y1="72656" x2="81641" y2="74805"/>
                            <a14:foregroundMark x1="73242" y1="58008" x2="89453" y2="73047"/>
                            <a14:foregroundMark x1="89453" y1="73047" x2="90820" y2="75586"/>
                            <a14:foregroundMark x1="82617" y1="51758" x2="92773" y2="62305"/>
                            <a14:foregroundMark x1="92773" y1="62305" x2="93555" y2="69727"/>
                            <a14:foregroundMark x1="10547" y1="56641" x2="23242" y2="59961"/>
                            <a14:foregroundMark x1="23242" y1="59961" x2="24023" y2="70703"/>
                            <a14:foregroundMark x1="24023" y1="70703" x2="15039" y2="72266"/>
                            <a14:foregroundMark x1="29688" y1="50000" x2="34932" y2="40019"/>
                            <a14:foregroundMark x1="38672" y1="54883" x2="45703" y2="50391"/>
                            <a14:foregroundMark x1="54883" y1="51367" x2="60938" y2="51172"/>
                            <a14:backgroundMark x1="30078" y1="39844" x2="37669" y2="33940"/>
                            <a14:backgroundMark x1="58076" y1="30564" x2="59375" y2="31141"/>
                            <a14:backgroundMark x1="68750" y1="46680" x2="68750" y2="46680"/>
                            <a14:backgroundMark x1="31836" y1="38477" x2="39453" y2="32227"/>
                            <a14:backgroundMark x1="39453" y1="32227" x2="52539" y2="28125"/>
                            <a14:backgroundMark x1="52539" y1="28125" x2="63867" y2="33008"/>
                            <a14:backgroundMark x1="63867" y1="33008" x2="68359" y2="42188"/>
                          </a14:backgroundRemoval>
                        </a14:imgEffect>
                      </a14:imgLayer>
                    </a14:imgProps>
                  </a:ext>
                </a:extLst>
              </a:blip>
              <a:srcRect t="51547" r="65100"/>
              <a:stretch/>
            </p:blipFill>
            <p:spPr>
              <a:xfrm>
                <a:off x="7407815" y="3418271"/>
                <a:ext cx="689218" cy="956851"/>
              </a:xfrm>
              <a:prstGeom prst="rect">
                <a:avLst/>
              </a:prstGeom>
              <a:solidFill>
                <a:schemeClr val="bg1"/>
              </a:solidFill>
            </p:spPr>
          </p:pic>
          <p:sp>
            <p:nvSpPr>
              <p:cNvPr id="43" name="Rectangle: Rounded Corners 42">
                <a:extLst>
                  <a:ext uri="{FF2B5EF4-FFF2-40B4-BE49-F238E27FC236}">
                    <a16:creationId xmlns:a16="http://schemas.microsoft.com/office/drawing/2014/main" id="{614A6A58-5888-9466-00C5-AF24C5636FE4}"/>
                  </a:ext>
                </a:extLst>
              </p:cNvPr>
              <p:cNvSpPr/>
              <p:nvPr/>
            </p:nvSpPr>
            <p:spPr>
              <a:xfrm>
                <a:off x="7958612" y="3280704"/>
                <a:ext cx="169950" cy="494058"/>
              </a:xfrm>
              <a:prstGeom prst="roundRect">
                <a:avLst>
                  <a:gd name="adj" fmla="val 28975"/>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4" name="Oval 53">
              <a:extLst>
                <a:ext uri="{FF2B5EF4-FFF2-40B4-BE49-F238E27FC236}">
                  <a16:creationId xmlns:a16="http://schemas.microsoft.com/office/drawing/2014/main" id="{BAE57C83-85BA-7D55-BD2E-6E573DE9A8C5}"/>
                </a:ext>
              </a:extLst>
            </p:cNvPr>
            <p:cNvSpPr/>
            <p:nvPr/>
          </p:nvSpPr>
          <p:spPr>
            <a:xfrm>
              <a:off x="10314710" y="1848621"/>
              <a:ext cx="781916" cy="733607"/>
            </a:xfrm>
            <a:prstGeom prst="ellipse">
              <a:avLst/>
            </a:prstGeom>
            <a:solidFill>
              <a:srgbClr val="F9B8A8"/>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5" name="TextBox 54">
              <a:extLst>
                <a:ext uri="{FF2B5EF4-FFF2-40B4-BE49-F238E27FC236}">
                  <a16:creationId xmlns:a16="http://schemas.microsoft.com/office/drawing/2014/main" id="{8B086C7C-467B-0EA9-62A5-FCDA7819C753}"/>
                </a:ext>
              </a:extLst>
            </p:cNvPr>
            <p:cNvSpPr txBox="1"/>
            <p:nvPr/>
          </p:nvSpPr>
          <p:spPr>
            <a:xfrm>
              <a:off x="10295535" y="1893857"/>
              <a:ext cx="861133" cy="707886"/>
            </a:xfrm>
            <a:prstGeom prst="rect">
              <a:avLst/>
            </a:prstGeom>
            <a:noFill/>
          </p:spPr>
          <p:txBody>
            <a:bodyPr wrap="none" rtlCol="0">
              <a:spAutoFit/>
            </a:bodyPr>
            <a:lstStyle/>
            <a:p>
              <a:r>
                <a:rPr lang="en-CA" sz="4000" b="1" dirty="0">
                  <a:solidFill>
                    <a:srgbClr val="B52603"/>
                  </a:solidFill>
                  <a:latin typeface="+mj-lt"/>
                </a:rPr>
                <a:t>ED</a:t>
              </a:r>
            </a:p>
          </p:txBody>
        </p:sp>
      </p:grpSp>
    </p:spTree>
    <p:extLst>
      <p:ext uri="{BB962C8B-B14F-4D97-AF65-F5344CB8AC3E}">
        <p14:creationId xmlns:p14="http://schemas.microsoft.com/office/powerpoint/2010/main" val="307344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4CD2-91D2-5DA8-A4EC-48BAD5A17DFE}"/>
              </a:ext>
            </a:extLst>
          </p:cNvPr>
          <p:cNvSpPr>
            <a:spLocks noGrp="1"/>
          </p:cNvSpPr>
          <p:nvPr>
            <p:ph type="title"/>
          </p:nvPr>
        </p:nvSpPr>
        <p:spPr/>
        <p:txBody>
          <a:bodyPr/>
          <a:lstStyle/>
          <a:p>
            <a:r>
              <a:rPr lang="en-US" sz="4400" dirty="0">
                <a:latin typeface="+mj-lt"/>
              </a:rPr>
              <a:t>CANADIAN CONTEXT</a:t>
            </a:r>
          </a:p>
        </p:txBody>
      </p:sp>
      <p:sp>
        <p:nvSpPr>
          <p:cNvPr id="4" name="Slide Number Placeholder 3">
            <a:extLst>
              <a:ext uri="{FF2B5EF4-FFF2-40B4-BE49-F238E27FC236}">
                <a16:creationId xmlns:a16="http://schemas.microsoft.com/office/drawing/2014/main" id="{376A3E97-6E94-0042-B3E0-2D241F6106CB}"/>
              </a:ext>
            </a:extLst>
          </p:cNvPr>
          <p:cNvSpPr>
            <a:spLocks noGrp="1"/>
          </p:cNvSpPr>
          <p:nvPr>
            <p:ph type="sldNum" sz="quarter" idx="13"/>
          </p:nvPr>
        </p:nvSpPr>
        <p:spPr/>
        <p:txBody>
          <a:bodyPr/>
          <a:lstStyle/>
          <a:p>
            <a:fld id="{61130C78-B4AB-6843-B818-B4CC8CBE3619}" type="slidenum">
              <a:rPr lang="en-US" smtClean="0">
                <a:solidFill>
                  <a:schemeClr val="accent5">
                    <a:lumMod val="75000"/>
                  </a:schemeClr>
                </a:solidFill>
                <a:latin typeface="+mj-lt"/>
              </a:rPr>
              <a:pPr/>
              <a:t>6</a:t>
            </a:fld>
            <a:endParaRPr lang="en-US" dirty="0">
              <a:solidFill>
                <a:schemeClr val="accent5">
                  <a:lumMod val="75000"/>
                </a:schemeClr>
              </a:solidFill>
              <a:latin typeface="+mj-lt"/>
            </a:endParaRPr>
          </a:p>
        </p:txBody>
      </p:sp>
      <p:grpSp>
        <p:nvGrpSpPr>
          <p:cNvPr id="25" name="Group 24">
            <a:extLst>
              <a:ext uri="{FF2B5EF4-FFF2-40B4-BE49-F238E27FC236}">
                <a16:creationId xmlns:a16="http://schemas.microsoft.com/office/drawing/2014/main" id="{FC523B89-9A9C-261A-1B96-1D615F97858A}"/>
              </a:ext>
            </a:extLst>
          </p:cNvPr>
          <p:cNvGrpSpPr/>
          <p:nvPr/>
        </p:nvGrpSpPr>
        <p:grpSpPr>
          <a:xfrm>
            <a:off x="5506289" y="-184246"/>
            <a:ext cx="7761422" cy="7761422"/>
            <a:chOff x="4947298" y="-210890"/>
            <a:chExt cx="7761422" cy="7761422"/>
          </a:xfrm>
        </p:grpSpPr>
        <p:grpSp>
          <p:nvGrpSpPr>
            <p:cNvPr id="19" name="Group 18">
              <a:extLst>
                <a:ext uri="{FF2B5EF4-FFF2-40B4-BE49-F238E27FC236}">
                  <a16:creationId xmlns:a16="http://schemas.microsoft.com/office/drawing/2014/main" id="{2699EF43-FFB1-2FE3-961C-63206A37673A}"/>
                </a:ext>
              </a:extLst>
            </p:cNvPr>
            <p:cNvGrpSpPr/>
            <p:nvPr/>
          </p:nvGrpSpPr>
          <p:grpSpPr>
            <a:xfrm>
              <a:off x="4947298" y="-210890"/>
              <a:ext cx="7761422" cy="7761422"/>
              <a:chOff x="4947298" y="-210890"/>
              <a:chExt cx="7761422" cy="7761422"/>
            </a:xfrm>
          </p:grpSpPr>
          <p:pic>
            <p:nvPicPr>
              <p:cNvPr id="18" name="Picture 17" descr="A green and white map with a leaf&#10;&#10;Description automatically generated">
                <a:extLst>
                  <a:ext uri="{FF2B5EF4-FFF2-40B4-BE49-F238E27FC236}">
                    <a16:creationId xmlns:a16="http://schemas.microsoft.com/office/drawing/2014/main" id="{44AACE6F-667A-5A80-B779-D14ECCD8982B}"/>
                  </a:ext>
                </a:extLst>
              </p:cNvPr>
              <p:cNvPicPr>
                <a:picLocks noChangeAspect="1"/>
              </p:cNvPicPr>
              <p:nvPr/>
            </p:nvPicPr>
            <p:blipFill>
              <a:blip r:embed="rId3"/>
              <a:stretch>
                <a:fillRect/>
              </a:stretch>
            </p:blipFill>
            <p:spPr>
              <a:xfrm>
                <a:off x="4947298" y="-210890"/>
                <a:ext cx="7761422" cy="7761422"/>
              </a:xfrm>
              <a:prstGeom prst="rect">
                <a:avLst/>
              </a:prstGeom>
            </p:spPr>
          </p:pic>
          <p:grpSp>
            <p:nvGrpSpPr>
              <p:cNvPr id="21" name="Group 20">
                <a:extLst>
                  <a:ext uri="{FF2B5EF4-FFF2-40B4-BE49-F238E27FC236}">
                    <a16:creationId xmlns:a16="http://schemas.microsoft.com/office/drawing/2014/main" id="{E02AC9A9-EC52-917E-8F9D-BD067C605231}"/>
                  </a:ext>
                </a:extLst>
              </p:cNvPr>
              <p:cNvGrpSpPr/>
              <p:nvPr/>
            </p:nvGrpSpPr>
            <p:grpSpPr>
              <a:xfrm>
                <a:off x="5819461" y="4455367"/>
                <a:ext cx="631311" cy="664831"/>
                <a:chOff x="6076414" y="4378246"/>
                <a:chExt cx="631311" cy="664831"/>
              </a:xfrm>
            </p:grpSpPr>
            <p:pic>
              <p:nvPicPr>
                <p:cNvPr id="15" name="Picture 14" descr="A yellow and green heart&#10;&#10;Description automatically generated">
                  <a:extLst>
                    <a:ext uri="{FF2B5EF4-FFF2-40B4-BE49-F238E27FC236}">
                      <a16:creationId xmlns:a16="http://schemas.microsoft.com/office/drawing/2014/main" id="{F2AADCE9-C866-DB10-87DC-8FE9B34B45B6}"/>
                    </a:ext>
                  </a:extLst>
                </p:cNvPr>
                <p:cNvPicPr>
                  <a:picLocks noChangeAspect="1"/>
                </p:cNvPicPr>
                <p:nvPr/>
              </p:nvPicPr>
              <p:blipFill>
                <a:blip r:embed="rId4"/>
                <a:stretch>
                  <a:fillRect/>
                </a:stretch>
              </p:blipFill>
              <p:spPr>
                <a:xfrm>
                  <a:off x="6076414" y="4411766"/>
                  <a:ext cx="631311" cy="631311"/>
                </a:xfrm>
                <a:prstGeom prst="rect">
                  <a:avLst/>
                </a:prstGeom>
              </p:spPr>
            </p:pic>
            <p:sp>
              <p:nvSpPr>
                <p:cNvPr id="20" name="TextBox 19">
                  <a:extLst>
                    <a:ext uri="{FF2B5EF4-FFF2-40B4-BE49-F238E27FC236}">
                      <a16:creationId xmlns:a16="http://schemas.microsoft.com/office/drawing/2014/main" id="{C6251B50-8396-1AB9-68A5-EA396AE97E10}"/>
                    </a:ext>
                  </a:extLst>
                </p:cNvPr>
                <p:cNvSpPr txBox="1"/>
                <p:nvPr/>
              </p:nvSpPr>
              <p:spPr>
                <a:xfrm>
                  <a:off x="6158221" y="4378246"/>
                  <a:ext cx="402674" cy="584775"/>
                </a:xfrm>
                <a:prstGeom prst="rect">
                  <a:avLst/>
                </a:prstGeom>
                <a:noFill/>
              </p:spPr>
              <p:txBody>
                <a:bodyPr wrap="none" rtlCol="0">
                  <a:spAutoFit/>
                </a:bodyPr>
                <a:lstStyle/>
                <a:p>
                  <a:r>
                    <a:rPr lang="en-CA" sz="3200" b="1" dirty="0">
                      <a:solidFill>
                        <a:srgbClr val="FF0000"/>
                      </a:solidFill>
                      <a:latin typeface="+mj-lt"/>
                    </a:rPr>
                    <a:t>5</a:t>
                  </a:r>
                  <a:endParaRPr lang="en-CA" sz="2000" b="1" dirty="0">
                    <a:solidFill>
                      <a:srgbClr val="FF0000"/>
                    </a:solidFill>
                    <a:latin typeface="+mj-lt"/>
                  </a:endParaRPr>
                </a:p>
              </p:txBody>
            </p:sp>
          </p:grpSp>
          <p:grpSp>
            <p:nvGrpSpPr>
              <p:cNvPr id="22" name="Group 21">
                <a:extLst>
                  <a:ext uri="{FF2B5EF4-FFF2-40B4-BE49-F238E27FC236}">
                    <a16:creationId xmlns:a16="http://schemas.microsoft.com/office/drawing/2014/main" id="{4156F200-7BE2-81A9-75DD-DBD48E53F6A4}"/>
                  </a:ext>
                </a:extLst>
              </p:cNvPr>
              <p:cNvGrpSpPr/>
              <p:nvPr/>
            </p:nvGrpSpPr>
            <p:grpSpPr>
              <a:xfrm>
                <a:off x="6854792" y="3824056"/>
                <a:ext cx="631311" cy="664831"/>
                <a:chOff x="6076414" y="4378246"/>
                <a:chExt cx="631311" cy="664831"/>
              </a:xfrm>
            </p:grpSpPr>
            <p:pic>
              <p:nvPicPr>
                <p:cNvPr id="23" name="Picture 22" descr="A yellow and green heart&#10;&#10;Description automatically generated">
                  <a:extLst>
                    <a:ext uri="{FF2B5EF4-FFF2-40B4-BE49-F238E27FC236}">
                      <a16:creationId xmlns:a16="http://schemas.microsoft.com/office/drawing/2014/main" id="{B3E13291-D468-F405-C1A2-ED15197415FA}"/>
                    </a:ext>
                  </a:extLst>
                </p:cNvPr>
                <p:cNvPicPr>
                  <a:picLocks noChangeAspect="1"/>
                </p:cNvPicPr>
                <p:nvPr/>
              </p:nvPicPr>
              <p:blipFill>
                <a:blip r:embed="rId4"/>
                <a:stretch>
                  <a:fillRect/>
                </a:stretch>
              </p:blipFill>
              <p:spPr>
                <a:xfrm>
                  <a:off x="6076414" y="4411766"/>
                  <a:ext cx="631311" cy="631311"/>
                </a:xfrm>
                <a:prstGeom prst="rect">
                  <a:avLst/>
                </a:prstGeom>
              </p:spPr>
            </p:pic>
            <p:sp>
              <p:nvSpPr>
                <p:cNvPr id="24" name="TextBox 23">
                  <a:extLst>
                    <a:ext uri="{FF2B5EF4-FFF2-40B4-BE49-F238E27FC236}">
                      <a16:creationId xmlns:a16="http://schemas.microsoft.com/office/drawing/2014/main" id="{4A91B01B-22D5-0BF5-B228-767559A62606}"/>
                    </a:ext>
                  </a:extLst>
                </p:cNvPr>
                <p:cNvSpPr txBox="1"/>
                <p:nvPr/>
              </p:nvSpPr>
              <p:spPr>
                <a:xfrm>
                  <a:off x="6158221" y="4378246"/>
                  <a:ext cx="402674" cy="584775"/>
                </a:xfrm>
                <a:prstGeom prst="rect">
                  <a:avLst/>
                </a:prstGeom>
                <a:noFill/>
              </p:spPr>
              <p:txBody>
                <a:bodyPr wrap="none" rtlCol="0">
                  <a:spAutoFit/>
                </a:bodyPr>
                <a:lstStyle/>
                <a:p>
                  <a:r>
                    <a:rPr lang="en-CA" sz="3200" b="1" dirty="0">
                      <a:solidFill>
                        <a:srgbClr val="FF0000"/>
                      </a:solidFill>
                      <a:latin typeface="+mj-lt"/>
                    </a:rPr>
                    <a:t>5</a:t>
                  </a:r>
                  <a:endParaRPr lang="en-CA" sz="2000" b="1" dirty="0">
                    <a:solidFill>
                      <a:srgbClr val="FF0000"/>
                    </a:solidFill>
                    <a:latin typeface="+mj-lt"/>
                  </a:endParaRPr>
                </a:p>
              </p:txBody>
            </p:sp>
          </p:grpSp>
          <p:grpSp>
            <p:nvGrpSpPr>
              <p:cNvPr id="26" name="Group 25">
                <a:extLst>
                  <a:ext uri="{FF2B5EF4-FFF2-40B4-BE49-F238E27FC236}">
                    <a16:creationId xmlns:a16="http://schemas.microsoft.com/office/drawing/2014/main" id="{6551D4D8-91FA-410C-6D4F-65A57CBA14A5}"/>
                  </a:ext>
                </a:extLst>
              </p:cNvPr>
              <p:cNvGrpSpPr/>
              <p:nvPr/>
            </p:nvGrpSpPr>
            <p:grpSpPr>
              <a:xfrm>
                <a:off x="7869490" y="3955700"/>
                <a:ext cx="631311" cy="664831"/>
                <a:chOff x="6076414" y="4378246"/>
                <a:chExt cx="631311" cy="664831"/>
              </a:xfrm>
            </p:grpSpPr>
            <p:pic>
              <p:nvPicPr>
                <p:cNvPr id="30" name="Picture 29" descr="A yellow and green heart&#10;&#10;Description automatically generated">
                  <a:extLst>
                    <a:ext uri="{FF2B5EF4-FFF2-40B4-BE49-F238E27FC236}">
                      <a16:creationId xmlns:a16="http://schemas.microsoft.com/office/drawing/2014/main" id="{B65A4362-3499-8EE1-F292-E176B5C90B07}"/>
                    </a:ext>
                  </a:extLst>
                </p:cNvPr>
                <p:cNvPicPr>
                  <a:picLocks noChangeAspect="1"/>
                </p:cNvPicPr>
                <p:nvPr/>
              </p:nvPicPr>
              <p:blipFill>
                <a:blip r:embed="rId4"/>
                <a:stretch>
                  <a:fillRect/>
                </a:stretch>
              </p:blipFill>
              <p:spPr>
                <a:xfrm>
                  <a:off x="6076414" y="4411766"/>
                  <a:ext cx="631311" cy="631311"/>
                </a:xfrm>
                <a:prstGeom prst="rect">
                  <a:avLst/>
                </a:prstGeom>
              </p:spPr>
            </p:pic>
            <p:sp>
              <p:nvSpPr>
                <p:cNvPr id="31" name="TextBox 30">
                  <a:extLst>
                    <a:ext uri="{FF2B5EF4-FFF2-40B4-BE49-F238E27FC236}">
                      <a16:creationId xmlns:a16="http://schemas.microsoft.com/office/drawing/2014/main" id="{3735D260-2606-F148-D6CC-9B207D7684AE}"/>
                    </a:ext>
                  </a:extLst>
                </p:cNvPr>
                <p:cNvSpPr txBox="1"/>
                <p:nvPr/>
              </p:nvSpPr>
              <p:spPr>
                <a:xfrm>
                  <a:off x="6158221" y="4378246"/>
                  <a:ext cx="360996" cy="584775"/>
                </a:xfrm>
                <a:prstGeom prst="rect">
                  <a:avLst/>
                </a:prstGeom>
                <a:noFill/>
              </p:spPr>
              <p:txBody>
                <a:bodyPr wrap="none" rtlCol="0">
                  <a:spAutoFit/>
                </a:bodyPr>
                <a:lstStyle/>
                <a:p>
                  <a:r>
                    <a:rPr lang="en-CA" sz="3200" b="1" dirty="0">
                      <a:solidFill>
                        <a:srgbClr val="FF0000"/>
                      </a:solidFill>
                      <a:latin typeface="+mj-lt"/>
                    </a:rPr>
                    <a:t>1</a:t>
                  </a:r>
                  <a:endParaRPr lang="en-CA" sz="2000" b="1" dirty="0">
                    <a:solidFill>
                      <a:srgbClr val="FF0000"/>
                    </a:solidFill>
                    <a:latin typeface="+mj-lt"/>
                  </a:endParaRPr>
                </a:p>
              </p:txBody>
            </p:sp>
          </p:grpSp>
          <p:grpSp>
            <p:nvGrpSpPr>
              <p:cNvPr id="13" name="Group 12">
                <a:extLst>
                  <a:ext uri="{FF2B5EF4-FFF2-40B4-BE49-F238E27FC236}">
                    <a16:creationId xmlns:a16="http://schemas.microsoft.com/office/drawing/2014/main" id="{E09377DC-9D95-84DE-E8A0-E313361F2838}"/>
                  </a:ext>
                </a:extLst>
              </p:cNvPr>
              <p:cNvGrpSpPr/>
              <p:nvPr/>
            </p:nvGrpSpPr>
            <p:grpSpPr>
              <a:xfrm>
                <a:off x="9427935" y="5124771"/>
                <a:ext cx="646331" cy="664831"/>
                <a:chOff x="6061394" y="4378246"/>
                <a:chExt cx="646331" cy="664831"/>
              </a:xfrm>
            </p:grpSpPr>
            <p:pic>
              <p:nvPicPr>
                <p:cNvPr id="14" name="Picture 13" descr="A yellow and green heart&#10;&#10;Description automatically generated">
                  <a:extLst>
                    <a:ext uri="{FF2B5EF4-FFF2-40B4-BE49-F238E27FC236}">
                      <a16:creationId xmlns:a16="http://schemas.microsoft.com/office/drawing/2014/main" id="{124442DF-9FC0-6F7D-3D18-FC9709B48E7A}"/>
                    </a:ext>
                  </a:extLst>
                </p:cNvPr>
                <p:cNvPicPr>
                  <a:picLocks noChangeAspect="1"/>
                </p:cNvPicPr>
                <p:nvPr/>
              </p:nvPicPr>
              <p:blipFill>
                <a:blip r:embed="rId4"/>
                <a:stretch>
                  <a:fillRect/>
                </a:stretch>
              </p:blipFill>
              <p:spPr>
                <a:xfrm>
                  <a:off x="6076414" y="4411766"/>
                  <a:ext cx="631311" cy="631311"/>
                </a:xfrm>
                <a:prstGeom prst="rect">
                  <a:avLst/>
                </a:prstGeom>
              </p:spPr>
            </p:pic>
            <p:sp>
              <p:nvSpPr>
                <p:cNvPr id="16" name="TextBox 15">
                  <a:extLst>
                    <a:ext uri="{FF2B5EF4-FFF2-40B4-BE49-F238E27FC236}">
                      <a16:creationId xmlns:a16="http://schemas.microsoft.com/office/drawing/2014/main" id="{9EB85799-896E-2753-A5D1-A9687B08262C}"/>
                    </a:ext>
                  </a:extLst>
                </p:cNvPr>
                <p:cNvSpPr txBox="1"/>
                <p:nvPr/>
              </p:nvSpPr>
              <p:spPr>
                <a:xfrm>
                  <a:off x="6061394" y="4378246"/>
                  <a:ext cx="646331" cy="584775"/>
                </a:xfrm>
                <a:prstGeom prst="rect">
                  <a:avLst/>
                </a:prstGeom>
                <a:noFill/>
              </p:spPr>
              <p:txBody>
                <a:bodyPr wrap="none" rtlCol="0">
                  <a:spAutoFit/>
                </a:bodyPr>
                <a:lstStyle/>
                <a:p>
                  <a:r>
                    <a:rPr lang="en-CA" sz="3200" b="1" dirty="0">
                      <a:solidFill>
                        <a:srgbClr val="FF0000"/>
                      </a:solidFill>
                      <a:latin typeface="+mj-lt"/>
                    </a:rPr>
                    <a:t>24</a:t>
                  </a:r>
                  <a:endParaRPr lang="en-CA" sz="2000" b="1" dirty="0">
                    <a:solidFill>
                      <a:srgbClr val="FF0000"/>
                    </a:solidFill>
                    <a:latin typeface="+mj-lt"/>
                  </a:endParaRPr>
                </a:p>
              </p:txBody>
            </p:sp>
          </p:grpSp>
        </p:grpSp>
        <p:grpSp>
          <p:nvGrpSpPr>
            <p:cNvPr id="36" name="Group 35">
              <a:extLst>
                <a:ext uri="{FF2B5EF4-FFF2-40B4-BE49-F238E27FC236}">
                  <a16:creationId xmlns:a16="http://schemas.microsoft.com/office/drawing/2014/main" id="{53C03E3E-8D97-5913-CF43-18EFE4517A0B}"/>
                </a:ext>
              </a:extLst>
            </p:cNvPr>
            <p:cNvGrpSpPr/>
            <p:nvPr/>
          </p:nvGrpSpPr>
          <p:grpSpPr>
            <a:xfrm>
              <a:off x="10430620" y="4379243"/>
              <a:ext cx="631311" cy="664831"/>
              <a:chOff x="6192325" y="3283543"/>
              <a:chExt cx="631311" cy="664831"/>
            </a:xfrm>
          </p:grpSpPr>
          <p:pic>
            <p:nvPicPr>
              <p:cNvPr id="37" name="Picture 36" descr="A yellow and green heart&#10;&#10;Description automatically generated">
                <a:extLst>
                  <a:ext uri="{FF2B5EF4-FFF2-40B4-BE49-F238E27FC236}">
                    <a16:creationId xmlns:a16="http://schemas.microsoft.com/office/drawing/2014/main" id="{C4A21DCB-F9EC-B3D2-2C2C-3EACF35D07B9}"/>
                  </a:ext>
                </a:extLst>
              </p:cNvPr>
              <p:cNvPicPr>
                <a:picLocks noChangeAspect="1"/>
              </p:cNvPicPr>
              <p:nvPr/>
            </p:nvPicPr>
            <p:blipFill>
              <a:blip r:embed="rId4"/>
              <a:stretch>
                <a:fillRect/>
              </a:stretch>
            </p:blipFill>
            <p:spPr>
              <a:xfrm>
                <a:off x="6192325" y="3317063"/>
                <a:ext cx="631311" cy="631311"/>
              </a:xfrm>
              <a:prstGeom prst="rect">
                <a:avLst/>
              </a:prstGeom>
            </p:spPr>
          </p:pic>
          <p:sp>
            <p:nvSpPr>
              <p:cNvPr id="38" name="TextBox 37">
                <a:extLst>
                  <a:ext uri="{FF2B5EF4-FFF2-40B4-BE49-F238E27FC236}">
                    <a16:creationId xmlns:a16="http://schemas.microsoft.com/office/drawing/2014/main" id="{62FF397B-E316-F49B-784C-BD4C9511E147}"/>
                  </a:ext>
                </a:extLst>
              </p:cNvPr>
              <p:cNvSpPr txBox="1"/>
              <p:nvPr/>
            </p:nvSpPr>
            <p:spPr>
              <a:xfrm>
                <a:off x="6274132" y="3283543"/>
                <a:ext cx="418704" cy="584775"/>
              </a:xfrm>
              <a:prstGeom prst="rect">
                <a:avLst/>
              </a:prstGeom>
              <a:noFill/>
            </p:spPr>
            <p:txBody>
              <a:bodyPr wrap="none" rtlCol="0">
                <a:spAutoFit/>
              </a:bodyPr>
              <a:lstStyle/>
              <a:p>
                <a:r>
                  <a:rPr lang="en-CA" sz="3200" b="1" dirty="0">
                    <a:solidFill>
                      <a:srgbClr val="FF0000"/>
                    </a:solidFill>
                    <a:latin typeface="+mj-lt"/>
                  </a:rPr>
                  <a:t>4</a:t>
                </a:r>
                <a:endParaRPr lang="en-CA" sz="2000" b="1" dirty="0">
                  <a:solidFill>
                    <a:srgbClr val="FF0000"/>
                  </a:solidFill>
                  <a:latin typeface="+mj-lt"/>
                </a:endParaRPr>
              </a:p>
            </p:txBody>
          </p:sp>
        </p:grpSp>
      </p:grpSp>
      <p:sp>
        <p:nvSpPr>
          <p:cNvPr id="44" name="TextBox 43">
            <a:extLst>
              <a:ext uri="{FF2B5EF4-FFF2-40B4-BE49-F238E27FC236}">
                <a16:creationId xmlns:a16="http://schemas.microsoft.com/office/drawing/2014/main" id="{863A6F3B-3D65-F386-F247-2257628B78C6}"/>
              </a:ext>
            </a:extLst>
          </p:cNvPr>
          <p:cNvSpPr txBox="1"/>
          <p:nvPr/>
        </p:nvSpPr>
        <p:spPr>
          <a:xfrm>
            <a:off x="1414008" y="2082172"/>
            <a:ext cx="4961481" cy="8329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FFDC09"/>
              </a:buClr>
              <a:buSzPct val="200000"/>
              <a:tabLst/>
              <a:defRPr/>
            </a:pPr>
            <a:r>
              <a:rPr kumimoji="0" lang="en-US" sz="27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Federally approved Supervised Consumption Sites (SCSs) </a:t>
            </a:r>
          </a:p>
        </p:txBody>
      </p:sp>
      <p:grpSp>
        <p:nvGrpSpPr>
          <p:cNvPr id="45" name="Group 44">
            <a:extLst>
              <a:ext uri="{FF2B5EF4-FFF2-40B4-BE49-F238E27FC236}">
                <a16:creationId xmlns:a16="http://schemas.microsoft.com/office/drawing/2014/main" id="{3CCE87DB-F908-764F-33D6-77F87858D33E}"/>
              </a:ext>
            </a:extLst>
          </p:cNvPr>
          <p:cNvGrpSpPr/>
          <p:nvPr/>
        </p:nvGrpSpPr>
        <p:grpSpPr>
          <a:xfrm>
            <a:off x="312958" y="1839039"/>
            <a:ext cx="1124180" cy="1143000"/>
            <a:chOff x="5994248" y="4334481"/>
            <a:chExt cx="631311" cy="631311"/>
          </a:xfrm>
        </p:grpSpPr>
        <p:pic>
          <p:nvPicPr>
            <p:cNvPr id="46" name="Picture 45" descr="A yellow and green heart&#10;&#10;Description automatically generated">
              <a:extLst>
                <a:ext uri="{FF2B5EF4-FFF2-40B4-BE49-F238E27FC236}">
                  <a16:creationId xmlns:a16="http://schemas.microsoft.com/office/drawing/2014/main" id="{794725E9-C418-3132-0518-261859161EBF}"/>
                </a:ext>
              </a:extLst>
            </p:cNvPr>
            <p:cNvPicPr>
              <a:picLocks noChangeAspect="1"/>
            </p:cNvPicPr>
            <p:nvPr/>
          </p:nvPicPr>
          <p:blipFill>
            <a:blip r:embed="rId4"/>
            <a:stretch>
              <a:fillRect/>
            </a:stretch>
          </p:blipFill>
          <p:spPr>
            <a:xfrm>
              <a:off x="5994248" y="4334481"/>
              <a:ext cx="631311" cy="631311"/>
            </a:xfrm>
            <a:prstGeom prst="rect">
              <a:avLst/>
            </a:prstGeom>
          </p:spPr>
        </p:pic>
        <p:sp>
          <p:nvSpPr>
            <p:cNvPr id="47" name="TextBox 46">
              <a:extLst>
                <a:ext uri="{FF2B5EF4-FFF2-40B4-BE49-F238E27FC236}">
                  <a16:creationId xmlns:a16="http://schemas.microsoft.com/office/drawing/2014/main" id="{4C3ABA44-E983-7B98-9D59-94C6D2721218}"/>
                </a:ext>
              </a:extLst>
            </p:cNvPr>
            <p:cNvSpPr txBox="1"/>
            <p:nvPr/>
          </p:nvSpPr>
          <p:spPr>
            <a:xfrm>
              <a:off x="6057605" y="4443400"/>
              <a:ext cx="460555" cy="356987"/>
            </a:xfrm>
            <a:prstGeom prst="rect">
              <a:avLst/>
            </a:prstGeom>
            <a:noFill/>
          </p:spPr>
          <p:txBody>
            <a:bodyPr wrap="square" rtlCol="0">
              <a:spAutoFit/>
            </a:bodyPr>
            <a:lstStyle/>
            <a:p>
              <a:pPr algn="ctr"/>
              <a:r>
                <a:rPr lang="en-CA" sz="3600" b="1" dirty="0">
                  <a:solidFill>
                    <a:srgbClr val="B52603"/>
                  </a:solidFill>
                  <a:latin typeface="+mj-lt"/>
                </a:rPr>
                <a:t>39</a:t>
              </a:r>
              <a:endParaRPr lang="en-CA" sz="2400" b="1" dirty="0">
                <a:solidFill>
                  <a:srgbClr val="B52603"/>
                </a:solidFill>
                <a:latin typeface="+mj-lt"/>
              </a:endParaRPr>
            </a:p>
          </p:txBody>
        </p:sp>
      </p:grpSp>
      <p:grpSp>
        <p:nvGrpSpPr>
          <p:cNvPr id="62" name="Group 61">
            <a:extLst>
              <a:ext uri="{FF2B5EF4-FFF2-40B4-BE49-F238E27FC236}">
                <a16:creationId xmlns:a16="http://schemas.microsoft.com/office/drawing/2014/main" id="{F5430E2D-8109-9181-CC22-3E00E0B6F772}"/>
              </a:ext>
            </a:extLst>
          </p:cNvPr>
          <p:cNvGrpSpPr/>
          <p:nvPr/>
        </p:nvGrpSpPr>
        <p:grpSpPr>
          <a:xfrm>
            <a:off x="140464" y="3420425"/>
            <a:ext cx="5498202" cy="1279740"/>
            <a:chOff x="57378" y="3511990"/>
            <a:chExt cx="5498202" cy="1279740"/>
          </a:xfrm>
        </p:grpSpPr>
        <p:sp>
          <p:nvSpPr>
            <p:cNvPr id="32" name="TextBox 31">
              <a:extLst>
                <a:ext uri="{FF2B5EF4-FFF2-40B4-BE49-F238E27FC236}">
                  <a16:creationId xmlns:a16="http://schemas.microsoft.com/office/drawing/2014/main" id="{690ED594-902C-CF5C-780D-4976B73D16F7}"/>
                </a:ext>
              </a:extLst>
            </p:cNvPr>
            <p:cNvSpPr txBox="1"/>
            <p:nvPr/>
          </p:nvSpPr>
          <p:spPr>
            <a:xfrm>
              <a:off x="1414008" y="3511990"/>
              <a:ext cx="4141572" cy="121417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FFDC09"/>
                </a:buClr>
                <a:buSzPct val="200000"/>
                <a:tabLst/>
                <a:defRPr/>
              </a:pPr>
              <a:r>
                <a:rPr kumimoji="0" lang="en-US" sz="27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Naloxone is widely available across most Canadian provinces </a:t>
              </a:r>
            </a:p>
          </p:txBody>
        </p:sp>
        <p:pic>
          <p:nvPicPr>
            <p:cNvPr id="49" name="Picture 48" descr="A syringe and a bottle of liquid&#10;&#10;Description automatically generated">
              <a:extLst>
                <a:ext uri="{FF2B5EF4-FFF2-40B4-BE49-F238E27FC236}">
                  <a16:creationId xmlns:a16="http://schemas.microsoft.com/office/drawing/2014/main" id="{7BBDF990-027C-37E9-92EF-B41E8CDC7B06}"/>
                </a:ext>
              </a:extLst>
            </p:cNvPr>
            <p:cNvPicPr>
              <a:picLocks noChangeAspect="1"/>
            </p:cNvPicPr>
            <p:nvPr/>
          </p:nvPicPr>
          <p:blipFill>
            <a:blip r:embed="rId5"/>
            <a:stretch>
              <a:fillRect/>
            </a:stretch>
          </p:blipFill>
          <p:spPr>
            <a:xfrm flipH="1">
              <a:off x="57378" y="3517696"/>
              <a:ext cx="1124178" cy="1143000"/>
            </a:xfrm>
            <a:prstGeom prst="rect">
              <a:avLst/>
            </a:prstGeom>
          </p:spPr>
        </p:pic>
        <p:pic>
          <p:nvPicPr>
            <p:cNvPr id="54" name="Picture 53" descr="A red check mark in a yellow circle&#10;&#10;Description automatically generated">
              <a:extLst>
                <a:ext uri="{FF2B5EF4-FFF2-40B4-BE49-F238E27FC236}">
                  <a16:creationId xmlns:a16="http://schemas.microsoft.com/office/drawing/2014/main" id="{B68F5833-16BC-0D6C-D5BE-4E5EF20F1A9F}"/>
                </a:ext>
              </a:extLst>
            </p:cNvPr>
            <p:cNvPicPr>
              <a:picLocks noChangeAspect="1"/>
            </p:cNvPicPr>
            <p:nvPr/>
          </p:nvPicPr>
          <p:blipFill>
            <a:blip r:embed="rId6"/>
            <a:stretch>
              <a:fillRect/>
            </a:stretch>
          </p:blipFill>
          <p:spPr>
            <a:xfrm>
              <a:off x="561682" y="4014963"/>
              <a:ext cx="776767" cy="776767"/>
            </a:xfrm>
            <a:prstGeom prst="rect">
              <a:avLst/>
            </a:prstGeom>
          </p:spPr>
        </p:pic>
      </p:grpSp>
      <p:grpSp>
        <p:nvGrpSpPr>
          <p:cNvPr id="61" name="Group 60">
            <a:extLst>
              <a:ext uri="{FF2B5EF4-FFF2-40B4-BE49-F238E27FC236}">
                <a16:creationId xmlns:a16="http://schemas.microsoft.com/office/drawing/2014/main" id="{ED44619F-C153-B70A-F339-2B8DDA63E595}"/>
              </a:ext>
            </a:extLst>
          </p:cNvPr>
          <p:cNvGrpSpPr/>
          <p:nvPr/>
        </p:nvGrpSpPr>
        <p:grpSpPr>
          <a:xfrm>
            <a:off x="311305" y="4989275"/>
            <a:ext cx="5779881" cy="1338828"/>
            <a:chOff x="289830" y="5036767"/>
            <a:chExt cx="5779881" cy="1338828"/>
          </a:xfrm>
        </p:grpSpPr>
        <p:sp>
          <p:nvSpPr>
            <p:cNvPr id="56" name="TextBox 55">
              <a:extLst>
                <a:ext uri="{FF2B5EF4-FFF2-40B4-BE49-F238E27FC236}">
                  <a16:creationId xmlns:a16="http://schemas.microsoft.com/office/drawing/2014/main" id="{38D96B5B-7184-7BD0-5528-6735924983E9}"/>
                </a:ext>
              </a:extLst>
            </p:cNvPr>
            <p:cNvSpPr txBox="1"/>
            <p:nvPr/>
          </p:nvSpPr>
          <p:spPr>
            <a:xfrm>
              <a:off x="1437138" y="5036767"/>
              <a:ext cx="4632573" cy="1338828"/>
            </a:xfrm>
            <a:prstGeom prst="rect">
              <a:avLst/>
            </a:prstGeom>
            <a:noFill/>
          </p:spPr>
          <p:txBody>
            <a:bodyPr wrap="square">
              <a:spAutoFit/>
            </a:bodyPr>
            <a:lstStyle/>
            <a:p>
              <a:r>
                <a:rPr lang="en-US" sz="2700" dirty="0"/>
                <a:t>ED care is available at no cost, regardless of provincial healthcare card, etc.</a:t>
              </a:r>
              <a:endParaRPr lang="en-CA" sz="2700" dirty="0"/>
            </a:p>
          </p:txBody>
        </p:sp>
        <p:pic>
          <p:nvPicPr>
            <p:cNvPr id="60" name="Picture 59" descr="A yellow and green tag with green outline&#10;&#10;Description automatically generated">
              <a:extLst>
                <a:ext uri="{FF2B5EF4-FFF2-40B4-BE49-F238E27FC236}">
                  <a16:creationId xmlns:a16="http://schemas.microsoft.com/office/drawing/2014/main" id="{B7157B1C-6896-21CD-EC25-BEA3F1F7E44C}"/>
                </a:ext>
              </a:extLst>
            </p:cNvPr>
            <p:cNvPicPr>
              <a:picLocks noChangeAspect="1"/>
            </p:cNvPicPr>
            <p:nvPr/>
          </p:nvPicPr>
          <p:blipFill>
            <a:blip r:embed="rId7"/>
            <a:stretch>
              <a:fillRect/>
            </a:stretch>
          </p:blipFill>
          <p:spPr>
            <a:xfrm>
              <a:off x="289830" y="5146842"/>
              <a:ext cx="1124178" cy="1143000"/>
            </a:xfrm>
            <a:prstGeom prst="rect">
              <a:avLst/>
            </a:prstGeom>
          </p:spPr>
        </p:pic>
      </p:grpSp>
    </p:spTree>
    <p:extLst>
      <p:ext uri="{BB962C8B-B14F-4D97-AF65-F5344CB8AC3E}">
        <p14:creationId xmlns:p14="http://schemas.microsoft.com/office/powerpoint/2010/main" val="387112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4712-0C3C-B627-ACAF-19F2D15CAC7C}"/>
              </a:ext>
            </a:extLst>
          </p:cNvPr>
          <p:cNvSpPr>
            <a:spLocks noGrp="1"/>
          </p:cNvSpPr>
          <p:nvPr>
            <p:ph type="title"/>
          </p:nvPr>
        </p:nvSpPr>
        <p:spPr/>
        <p:txBody>
          <a:bodyPr/>
          <a:lstStyle/>
          <a:p>
            <a:r>
              <a:rPr lang="en-US" sz="4400" dirty="0">
                <a:latin typeface="+mj-lt"/>
              </a:rPr>
              <a:t>HARM REDUCTION</a:t>
            </a:r>
          </a:p>
        </p:txBody>
      </p:sp>
      <p:sp>
        <p:nvSpPr>
          <p:cNvPr id="3" name="Content Placeholder 2">
            <a:extLst>
              <a:ext uri="{FF2B5EF4-FFF2-40B4-BE49-F238E27FC236}">
                <a16:creationId xmlns:a16="http://schemas.microsoft.com/office/drawing/2014/main" id="{8938D90F-BC43-6E58-AF0D-F10E1038B585}"/>
              </a:ext>
            </a:extLst>
          </p:cNvPr>
          <p:cNvSpPr>
            <a:spLocks noGrp="1"/>
          </p:cNvSpPr>
          <p:nvPr>
            <p:ph sz="quarter" idx="10"/>
          </p:nvPr>
        </p:nvSpPr>
        <p:spPr>
          <a:xfrm>
            <a:off x="967039" y="2227013"/>
            <a:ext cx="9837319" cy="4194175"/>
          </a:xfrm>
        </p:spPr>
        <p:txBody>
          <a:bodyPr/>
          <a:lstStyle/>
          <a:p>
            <a:pPr marL="361950" indent="-361950">
              <a:spcBef>
                <a:spcPts val="5400"/>
              </a:spcBef>
              <a:buClr>
                <a:schemeClr val="bg2"/>
              </a:buClr>
              <a:buSzPct val="200000"/>
            </a:pPr>
            <a:r>
              <a:rPr lang="en-US" sz="2700" dirty="0">
                <a:latin typeface="+mn-lt"/>
              </a:rPr>
              <a:t>Pragmatic, evidence-based approach that focuses on reducing the health, social and legal harms of substance use </a:t>
            </a:r>
          </a:p>
          <a:p>
            <a:pPr marL="361950" indent="-361950">
              <a:spcBef>
                <a:spcPts val="5400"/>
              </a:spcBef>
              <a:buClr>
                <a:schemeClr val="bg2"/>
              </a:buClr>
              <a:buSzPct val="200000"/>
            </a:pPr>
            <a:r>
              <a:rPr lang="en-US" sz="2700" dirty="0">
                <a:latin typeface="+mn-lt"/>
              </a:rPr>
              <a:t>Social justice-oriented philosophy that emphasizes individuality, autonomy, and empowerment</a:t>
            </a:r>
          </a:p>
          <a:p>
            <a:pPr marL="361950" indent="-361950">
              <a:spcBef>
                <a:spcPts val="5400"/>
              </a:spcBef>
              <a:buClr>
                <a:schemeClr val="bg2"/>
              </a:buClr>
              <a:buSzPct val="200000"/>
            </a:pPr>
            <a:r>
              <a:rPr lang="en-US" sz="2700" dirty="0">
                <a:latin typeface="+mn-lt"/>
              </a:rPr>
              <a:t>Examples include naloxone kits, clean drug consumption supplies, supervised consumption services</a:t>
            </a:r>
          </a:p>
          <a:p>
            <a:pPr marL="0" indent="0">
              <a:spcBef>
                <a:spcPts val="5400"/>
              </a:spcBef>
              <a:buClr>
                <a:schemeClr val="bg2"/>
              </a:buClr>
              <a:buSzPct val="200000"/>
              <a:buNone/>
            </a:pPr>
            <a:endParaRPr lang="en-US" sz="2700" dirty="0">
              <a:latin typeface="+mn-lt"/>
            </a:endParaRPr>
          </a:p>
        </p:txBody>
      </p:sp>
      <p:sp>
        <p:nvSpPr>
          <p:cNvPr id="4" name="Slide Number Placeholder 3">
            <a:extLst>
              <a:ext uri="{FF2B5EF4-FFF2-40B4-BE49-F238E27FC236}">
                <a16:creationId xmlns:a16="http://schemas.microsoft.com/office/drawing/2014/main" id="{D7EA4862-CC7B-05EB-D7EA-3006ADD4EFD7}"/>
              </a:ext>
            </a:extLst>
          </p:cNvPr>
          <p:cNvSpPr>
            <a:spLocks noGrp="1"/>
          </p:cNvSpPr>
          <p:nvPr>
            <p:ph type="sldNum" sz="quarter" idx="13"/>
          </p:nvPr>
        </p:nvSpPr>
        <p:spPr/>
        <p:txBody>
          <a:bodyPr/>
          <a:lstStyle/>
          <a:p>
            <a:fld id="{61130C78-B4AB-6843-B818-B4CC8CBE3619}" type="slidenum">
              <a:rPr lang="en-US" smtClean="0">
                <a:solidFill>
                  <a:schemeClr val="accent5">
                    <a:lumMod val="75000"/>
                  </a:schemeClr>
                </a:solidFill>
                <a:latin typeface="+mj-lt"/>
              </a:rPr>
              <a:pPr/>
              <a:t>7</a:t>
            </a:fld>
            <a:endParaRPr lang="en-US" dirty="0">
              <a:solidFill>
                <a:schemeClr val="accent5">
                  <a:lumMod val="75000"/>
                </a:schemeClr>
              </a:solidFill>
              <a:latin typeface="+mj-lt"/>
            </a:endParaRPr>
          </a:p>
        </p:txBody>
      </p:sp>
      <p:sp>
        <p:nvSpPr>
          <p:cNvPr id="5" name="TextBox 4">
            <a:extLst>
              <a:ext uri="{FF2B5EF4-FFF2-40B4-BE49-F238E27FC236}">
                <a16:creationId xmlns:a16="http://schemas.microsoft.com/office/drawing/2014/main" id="{5CF35163-0141-5250-6D63-73DEE005D892}"/>
              </a:ext>
            </a:extLst>
          </p:cNvPr>
          <p:cNvSpPr txBox="1"/>
          <p:nvPr/>
        </p:nvSpPr>
        <p:spPr>
          <a:xfrm>
            <a:off x="158981" y="6421188"/>
            <a:ext cx="10344587" cy="369332"/>
          </a:xfrm>
          <a:prstGeom prst="rect">
            <a:avLst/>
          </a:prstGeom>
          <a:noFill/>
        </p:spPr>
        <p:txBody>
          <a:bodyPr wrap="square" rtlCol="0">
            <a:spAutoFit/>
          </a:bodyPr>
          <a:lstStyle/>
          <a:p>
            <a:r>
              <a:rPr lang="en-US" dirty="0">
                <a:solidFill>
                  <a:schemeClr val="accent5">
                    <a:lumMod val="50000"/>
                  </a:schemeClr>
                </a:solidFill>
              </a:rPr>
              <a:t>Harm Reduction International.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https://hri.global/what-is-harm-reduction/</a:t>
            </a:r>
            <a:r>
              <a:rPr lang="en-US" dirty="0">
                <a:solidFill>
                  <a:schemeClr val="accent5">
                    <a:lumMod val="50000"/>
                  </a:schemeClr>
                </a:solidFill>
              </a:rPr>
              <a:t>  Accessed Oct 20, 2023</a:t>
            </a:r>
          </a:p>
        </p:txBody>
      </p:sp>
    </p:spTree>
    <p:extLst>
      <p:ext uri="{BB962C8B-B14F-4D97-AF65-F5344CB8AC3E}">
        <p14:creationId xmlns:p14="http://schemas.microsoft.com/office/powerpoint/2010/main" val="44919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and white question marks and exclamation marks&#10;&#10;Description automatically generated">
            <a:extLst>
              <a:ext uri="{FF2B5EF4-FFF2-40B4-BE49-F238E27FC236}">
                <a16:creationId xmlns:a16="http://schemas.microsoft.com/office/drawing/2014/main" id="{CE86C905-1684-8E03-F127-87BFBB5A0C0E}"/>
              </a:ext>
            </a:extLst>
          </p:cNvPr>
          <p:cNvPicPr>
            <a:picLocks noChangeAspect="1"/>
          </p:cNvPicPr>
          <p:nvPr/>
        </p:nvPicPr>
        <p:blipFill>
          <a:blip r:embed="rId3"/>
          <a:stretch>
            <a:fillRect/>
          </a:stretch>
        </p:blipFill>
        <p:spPr>
          <a:xfrm>
            <a:off x="7365871" y="2211351"/>
            <a:ext cx="3952413" cy="3732249"/>
          </a:xfrm>
          <a:prstGeom prst="rect">
            <a:avLst/>
          </a:prstGeom>
        </p:spPr>
      </p:pic>
      <p:sp>
        <p:nvSpPr>
          <p:cNvPr id="2" name="Title 1">
            <a:extLst>
              <a:ext uri="{FF2B5EF4-FFF2-40B4-BE49-F238E27FC236}">
                <a16:creationId xmlns:a16="http://schemas.microsoft.com/office/drawing/2014/main" id="{4C3C671B-3159-20C2-6DE0-413F3D2214AB}"/>
              </a:ext>
            </a:extLst>
          </p:cNvPr>
          <p:cNvSpPr>
            <a:spLocks noGrp="1"/>
          </p:cNvSpPr>
          <p:nvPr>
            <p:ph type="title"/>
          </p:nvPr>
        </p:nvSpPr>
        <p:spPr/>
        <p:txBody>
          <a:bodyPr/>
          <a:lstStyle/>
          <a:p>
            <a:r>
              <a:rPr lang="en-US" sz="4400" dirty="0">
                <a:latin typeface="+mj-lt"/>
              </a:rPr>
              <a:t>OBJECTIVES</a:t>
            </a:r>
          </a:p>
        </p:txBody>
      </p:sp>
      <p:sp>
        <p:nvSpPr>
          <p:cNvPr id="3" name="Content Placeholder 2">
            <a:extLst>
              <a:ext uri="{FF2B5EF4-FFF2-40B4-BE49-F238E27FC236}">
                <a16:creationId xmlns:a16="http://schemas.microsoft.com/office/drawing/2014/main" id="{BF2E5163-F76E-E666-1EF9-A0802F212C07}"/>
              </a:ext>
            </a:extLst>
          </p:cNvPr>
          <p:cNvSpPr>
            <a:spLocks noGrp="1"/>
          </p:cNvSpPr>
          <p:nvPr>
            <p:ph sz="quarter" idx="10"/>
          </p:nvPr>
        </p:nvSpPr>
        <p:spPr>
          <a:xfrm>
            <a:off x="1568152" y="2470005"/>
            <a:ext cx="5797719" cy="3190875"/>
          </a:xfrm>
        </p:spPr>
        <p:txBody>
          <a:bodyPr/>
          <a:lstStyle/>
          <a:p>
            <a:pPr marL="0" indent="0">
              <a:buClr>
                <a:schemeClr val="bg2"/>
              </a:buClr>
              <a:buSzPct val="200000"/>
              <a:buNone/>
            </a:pPr>
            <a:r>
              <a:rPr lang="en-US" dirty="0">
                <a:latin typeface="+mn-lt"/>
              </a:rPr>
              <a:t>To examine the experiences of Canadian emergency physicians caring for PWUD.</a:t>
            </a:r>
          </a:p>
          <a:p>
            <a:pPr marL="0" indent="0">
              <a:buClr>
                <a:schemeClr val="bg2"/>
              </a:buClr>
              <a:buSzPct val="200000"/>
              <a:buNone/>
            </a:pPr>
            <a:endParaRPr lang="en-US" sz="3600" dirty="0">
              <a:latin typeface="+mn-lt"/>
            </a:endParaRPr>
          </a:p>
          <a:p>
            <a:pPr marL="0" indent="0">
              <a:buClr>
                <a:schemeClr val="bg2"/>
              </a:buClr>
              <a:buSzPct val="200000"/>
              <a:buNone/>
            </a:pPr>
            <a:r>
              <a:rPr lang="en-US" dirty="0">
                <a:latin typeface="+mn-lt"/>
              </a:rPr>
              <a:t>To determine the facilitators and barriers to incorporating harm reduction practices in the ED.</a:t>
            </a:r>
          </a:p>
        </p:txBody>
      </p:sp>
      <p:sp>
        <p:nvSpPr>
          <p:cNvPr id="4" name="Slide Number Placeholder 3">
            <a:extLst>
              <a:ext uri="{FF2B5EF4-FFF2-40B4-BE49-F238E27FC236}">
                <a16:creationId xmlns:a16="http://schemas.microsoft.com/office/drawing/2014/main" id="{1A37B2F8-D3E2-27C3-58E4-45BA042F0EA2}"/>
              </a:ext>
            </a:extLst>
          </p:cNvPr>
          <p:cNvSpPr>
            <a:spLocks noGrp="1"/>
          </p:cNvSpPr>
          <p:nvPr>
            <p:ph type="sldNum" sz="quarter" idx="13"/>
          </p:nvPr>
        </p:nvSpPr>
        <p:spPr/>
        <p:txBody>
          <a:bodyPr/>
          <a:lstStyle/>
          <a:p>
            <a:fld id="{61130C78-B4AB-6843-B818-B4CC8CBE3619}" type="slidenum">
              <a:rPr lang="en-US" smtClean="0">
                <a:solidFill>
                  <a:schemeClr val="accent5">
                    <a:lumMod val="75000"/>
                  </a:schemeClr>
                </a:solidFill>
                <a:latin typeface="+mj-lt"/>
              </a:rPr>
              <a:pPr/>
              <a:t>8</a:t>
            </a:fld>
            <a:endParaRPr lang="en-US" dirty="0">
              <a:solidFill>
                <a:schemeClr val="accent5">
                  <a:lumMod val="75000"/>
                </a:schemeClr>
              </a:solidFill>
              <a:latin typeface="+mj-lt"/>
            </a:endParaRPr>
          </a:p>
        </p:txBody>
      </p:sp>
      <p:pic>
        <p:nvPicPr>
          <p:cNvPr id="18" name="Picture 17" descr="A yellow and green number one&#10;&#10;Description automatically generated">
            <a:extLst>
              <a:ext uri="{FF2B5EF4-FFF2-40B4-BE49-F238E27FC236}">
                <a16:creationId xmlns:a16="http://schemas.microsoft.com/office/drawing/2014/main" id="{907FD5AC-F2B2-2EB7-798E-876EE75AD66C}"/>
              </a:ext>
            </a:extLst>
          </p:cNvPr>
          <p:cNvPicPr>
            <a:picLocks noChangeAspect="1"/>
          </p:cNvPicPr>
          <p:nvPr/>
        </p:nvPicPr>
        <p:blipFill>
          <a:blip r:embed="rId4"/>
          <a:stretch>
            <a:fillRect/>
          </a:stretch>
        </p:blipFill>
        <p:spPr>
          <a:xfrm>
            <a:off x="481568" y="2482037"/>
            <a:ext cx="1086584" cy="1086584"/>
          </a:xfrm>
          <a:prstGeom prst="rect">
            <a:avLst/>
          </a:prstGeom>
        </p:spPr>
      </p:pic>
      <p:pic>
        <p:nvPicPr>
          <p:cNvPr id="20" name="Picture 19" descr="A yellow number on a black background&#10;&#10;Description automatically generated">
            <a:extLst>
              <a:ext uri="{FF2B5EF4-FFF2-40B4-BE49-F238E27FC236}">
                <a16:creationId xmlns:a16="http://schemas.microsoft.com/office/drawing/2014/main" id="{658E4718-106A-B5D0-69D3-CD0C64A932B4}"/>
              </a:ext>
            </a:extLst>
          </p:cNvPr>
          <p:cNvPicPr>
            <a:picLocks noChangeAspect="1"/>
          </p:cNvPicPr>
          <p:nvPr/>
        </p:nvPicPr>
        <p:blipFill>
          <a:blip r:embed="rId5"/>
          <a:stretch>
            <a:fillRect/>
          </a:stretch>
        </p:blipFill>
        <p:spPr>
          <a:xfrm>
            <a:off x="481568" y="4357002"/>
            <a:ext cx="1086584" cy="1086584"/>
          </a:xfrm>
          <a:prstGeom prst="rect">
            <a:avLst/>
          </a:prstGeom>
        </p:spPr>
      </p:pic>
    </p:spTree>
    <p:extLst>
      <p:ext uri="{BB962C8B-B14F-4D97-AF65-F5344CB8AC3E}">
        <p14:creationId xmlns:p14="http://schemas.microsoft.com/office/powerpoint/2010/main" val="392040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B99B-D0CE-BD9B-898D-C2E7E622BEF5}"/>
              </a:ext>
            </a:extLst>
          </p:cNvPr>
          <p:cNvSpPr>
            <a:spLocks noGrp="1"/>
          </p:cNvSpPr>
          <p:nvPr>
            <p:ph type="title"/>
          </p:nvPr>
        </p:nvSpPr>
        <p:spPr/>
        <p:txBody>
          <a:bodyPr/>
          <a:lstStyle/>
          <a:p>
            <a:r>
              <a:rPr lang="en-US" sz="4400" dirty="0">
                <a:latin typeface="+mj-lt"/>
              </a:rPr>
              <a:t>DIVERSITY, EQUITY AND INCLUSION</a:t>
            </a:r>
          </a:p>
        </p:txBody>
      </p:sp>
      <p:sp>
        <p:nvSpPr>
          <p:cNvPr id="3" name="Content Placeholder 2">
            <a:extLst>
              <a:ext uri="{FF2B5EF4-FFF2-40B4-BE49-F238E27FC236}">
                <a16:creationId xmlns:a16="http://schemas.microsoft.com/office/drawing/2014/main" id="{B038F72D-BA46-4635-EB83-E4E6A4C54748}"/>
              </a:ext>
            </a:extLst>
          </p:cNvPr>
          <p:cNvSpPr>
            <a:spLocks noGrp="1"/>
          </p:cNvSpPr>
          <p:nvPr>
            <p:ph sz="quarter" idx="10"/>
          </p:nvPr>
        </p:nvSpPr>
        <p:spPr>
          <a:xfrm>
            <a:off x="902370" y="2286406"/>
            <a:ext cx="11213168" cy="1805231"/>
          </a:xfrm>
        </p:spPr>
        <p:txBody>
          <a:bodyPr/>
          <a:lstStyle/>
          <a:p>
            <a:pPr>
              <a:buClr>
                <a:schemeClr val="bg2"/>
              </a:buClr>
              <a:buSzPct val="200000"/>
            </a:pPr>
            <a:r>
              <a:rPr lang="en-US" sz="2700" dirty="0">
                <a:latin typeface="+mn-lt"/>
                <a:ea typeface="Roboto Thin" panose="020F0502020204030204" pitchFamily="2" charset="0"/>
                <a:cs typeface="Roboto Thin" panose="020F0502020204030204" pitchFamily="2" charset="0"/>
              </a:rPr>
              <a:t>Interviews were conducted in both official languages </a:t>
            </a:r>
          </a:p>
          <a:p>
            <a:pPr marL="0" indent="0">
              <a:buClr>
                <a:schemeClr val="bg2"/>
              </a:buClr>
              <a:buSzPct val="200000"/>
              <a:buNone/>
            </a:pPr>
            <a:endParaRPr lang="en-US" sz="1600" dirty="0">
              <a:latin typeface="+mn-lt"/>
              <a:ea typeface="Roboto Thin" panose="020F0502020204030204" pitchFamily="2" charset="0"/>
              <a:cs typeface="Roboto Thin" panose="020F0502020204030204" pitchFamily="2" charset="0"/>
            </a:endParaRPr>
          </a:p>
          <a:p>
            <a:pPr>
              <a:buClr>
                <a:schemeClr val="bg2"/>
              </a:buClr>
              <a:buSzPct val="200000"/>
            </a:pPr>
            <a:r>
              <a:rPr lang="en-US" sz="2700" dirty="0">
                <a:latin typeface="+mn-lt"/>
                <a:ea typeface="Roboto Thin" panose="020F0502020204030204" pitchFamily="2" charset="0"/>
                <a:cs typeface="Roboto Thin" panose="020F0502020204030204" pitchFamily="2" charset="0"/>
              </a:rPr>
              <a:t>Recruitment strategies aimed to include those with diverse views</a:t>
            </a:r>
          </a:p>
        </p:txBody>
      </p:sp>
      <p:sp>
        <p:nvSpPr>
          <p:cNvPr id="4" name="Slide Number Placeholder 3">
            <a:extLst>
              <a:ext uri="{FF2B5EF4-FFF2-40B4-BE49-F238E27FC236}">
                <a16:creationId xmlns:a16="http://schemas.microsoft.com/office/drawing/2014/main" id="{D960E2A4-7E69-0AD4-C28A-181AE74A393A}"/>
              </a:ext>
            </a:extLst>
          </p:cNvPr>
          <p:cNvSpPr>
            <a:spLocks noGrp="1"/>
          </p:cNvSpPr>
          <p:nvPr>
            <p:ph type="sldNum" sz="quarter" idx="13"/>
          </p:nvPr>
        </p:nvSpPr>
        <p:spPr/>
        <p:txBody>
          <a:bodyPr/>
          <a:lstStyle/>
          <a:p>
            <a:fld id="{61130C78-B4AB-6843-B818-B4CC8CBE3619}" type="slidenum">
              <a:rPr lang="en-US" smtClean="0">
                <a:solidFill>
                  <a:schemeClr val="accent5">
                    <a:lumMod val="75000"/>
                  </a:schemeClr>
                </a:solidFill>
                <a:latin typeface="+mj-lt"/>
              </a:rPr>
              <a:pPr/>
              <a:t>9</a:t>
            </a:fld>
            <a:endParaRPr lang="en-US" dirty="0">
              <a:solidFill>
                <a:schemeClr val="accent5">
                  <a:lumMod val="75000"/>
                </a:schemeClr>
              </a:solidFill>
              <a:latin typeface="+mj-lt"/>
            </a:endParaRPr>
          </a:p>
        </p:txBody>
      </p:sp>
      <p:grpSp>
        <p:nvGrpSpPr>
          <p:cNvPr id="18" name="Group 17">
            <a:extLst>
              <a:ext uri="{FF2B5EF4-FFF2-40B4-BE49-F238E27FC236}">
                <a16:creationId xmlns:a16="http://schemas.microsoft.com/office/drawing/2014/main" id="{0A87B956-D860-07F8-A01B-7DE7DBD0A879}"/>
              </a:ext>
            </a:extLst>
          </p:cNvPr>
          <p:cNvGrpSpPr/>
          <p:nvPr/>
        </p:nvGrpSpPr>
        <p:grpSpPr>
          <a:xfrm>
            <a:off x="2133180" y="4072884"/>
            <a:ext cx="7925639" cy="2785247"/>
            <a:chOff x="807294" y="4123547"/>
            <a:chExt cx="10666235" cy="3605796"/>
          </a:xfrm>
        </p:grpSpPr>
        <p:grpSp>
          <p:nvGrpSpPr>
            <p:cNvPr id="13" name="Group 12">
              <a:extLst>
                <a:ext uri="{FF2B5EF4-FFF2-40B4-BE49-F238E27FC236}">
                  <a16:creationId xmlns:a16="http://schemas.microsoft.com/office/drawing/2014/main" id="{F5E912A7-D63D-4005-44D9-05317C15F360}"/>
                </a:ext>
              </a:extLst>
            </p:cNvPr>
            <p:cNvGrpSpPr/>
            <p:nvPr/>
          </p:nvGrpSpPr>
          <p:grpSpPr>
            <a:xfrm>
              <a:off x="2677471" y="4123547"/>
              <a:ext cx="6447713" cy="3605796"/>
              <a:chOff x="2581230" y="3542390"/>
              <a:chExt cx="7503421" cy="4433768"/>
            </a:xfrm>
          </p:grpSpPr>
          <p:pic>
            <p:nvPicPr>
              <p:cNvPr id="8" name="Picture 7" descr="A group of people with different shapes&#10;&#10;Description automatically generated">
                <a:extLst>
                  <a:ext uri="{FF2B5EF4-FFF2-40B4-BE49-F238E27FC236}">
                    <a16:creationId xmlns:a16="http://schemas.microsoft.com/office/drawing/2014/main" id="{C34DA1D6-B3C4-C59C-56D3-04A577BD80C7}"/>
                  </a:ext>
                </a:extLst>
              </p:cNvPr>
              <p:cNvPicPr>
                <a:picLocks noChangeAspect="1"/>
              </p:cNvPicPr>
              <p:nvPr/>
            </p:nvPicPr>
            <p:blipFill>
              <a:blip r:embed="rId3"/>
              <a:stretch>
                <a:fillRect/>
              </a:stretch>
            </p:blipFill>
            <p:spPr>
              <a:xfrm>
                <a:off x="5486037" y="3542390"/>
                <a:ext cx="4598614" cy="4433768"/>
              </a:xfrm>
              <a:prstGeom prst="rect">
                <a:avLst/>
              </a:prstGeom>
            </p:spPr>
          </p:pic>
          <p:pic>
            <p:nvPicPr>
              <p:cNvPr id="10" name="Picture 9" descr="A group of people with different shapes&#10;&#10;Description automatically generated">
                <a:extLst>
                  <a:ext uri="{FF2B5EF4-FFF2-40B4-BE49-F238E27FC236}">
                    <a16:creationId xmlns:a16="http://schemas.microsoft.com/office/drawing/2014/main" id="{B703DB26-A898-827A-121F-8CBBDFEAAA96}"/>
                  </a:ext>
                </a:extLst>
              </p:cNvPr>
              <p:cNvPicPr>
                <a:picLocks noChangeAspect="1"/>
              </p:cNvPicPr>
              <p:nvPr/>
            </p:nvPicPr>
            <p:blipFill rotWithShape="1">
              <a:blip r:embed="rId4"/>
              <a:srcRect l="33002"/>
              <a:stretch/>
            </p:blipFill>
            <p:spPr>
              <a:xfrm flipH="1">
                <a:off x="2581230" y="3750611"/>
                <a:ext cx="3004751" cy="4149822"/>
              </a:xfrm>
              <a:prstGeom prst="rect">
                <a:avLst/>
              </a:prstGeom>
            </p:spPr>
          </p:pic>
        </p:grpSp>
        <p:pic>
          <p:nvPicPr>
            <p:cNvPr id="15" name="Picture 14" descr="A green and white bubble with text&#10;&#10;Description automatically generated">
              <a:extLst>
                <a:ext uri="{FF2B5EF4-FFF2-40B4-BE49-F238E27FC236}">
                  <a16:creationId xmlns:a16="http://schemas.microsoft.com/office/drawing/2014/main" id="{FF432664-654C-1673-684C-4186344277D1}"/>
                </a:ext>
              </a:extLst>
            </p:cNvPr>
            <p:cNvPicPr>
              <a:picLocks noChangeAspect="1"/>
            </p:cNvPicPr>
            <p:nvPr/>
          </p:nvPicPr>
          <p:blipFill>
            <a:blip r:embed="rId5"/>
            <a:stretch>
              <a:fillRect/>
            </a:stretch>
          </p:blipFill>
          <p:spPr>
            <a:xfrm>
              <a:off x="807294" y="4381156"/>
              <a:ext cx="1599165" cy="1599165"/>
            </a:xfrm>
            <a:prstGeom prst="rect">
              <a:avLst/>
            </a:prstGeom>
          </p:spPr>
        </p:pic>
        <p:pic>
          <p:nvPicPr>
            <p:cNvPr id="17" name="Picture 16" descr="A green and white bubble with text&#10;&#10;Description automatically generated">
              <a:extLst>
                <a:ext uri="{FF2B5EF4-FFF2-40B4-BE49-F238E27FC236}">
                  <a16:creationId xmlns:a16="http://schemas.microsoft.com/office/drawing/2014/main" id="{B2C49564-A684-E0A1-48ED-5DAB334F3C61}"/>
                </a:ext>
              </a:extLst>
            </p:cNvPr>
            <p:cNvPicPr>
              <a:picLocks noChangeAspect="1"/>
            </p:cNvPicPr>
            <p:nvPr/>
          </p:nvPicPr>
          <p:blipFill>
            <a:blip r:embed="rId6"/>
            <a:stretch>
              <a:fillRect/>
            </a:stretch>
          </p:blipFill>
          <p:spPr>
            <a:xfrm>
              <a:off x="9427346" y="4123933"/>
              <a:ext cx="2046183" cy="2046183"/>
            </a:xfrm>
            <a:prstGeom prst="rect">
              <a:avLst/>
            </a:prstGeom>
          </p:spPr>
        </p:pic>
      </p:grpSp>
    </p:spTree>
    <p:extLst>
      <p:ext uri="{BB962C8B-B14F-4D97-AF65-F5344CB8AC3E}">
        <p14:creationId xmlns:p14="http://schemas.microsoft.com/office/powerpoint/2010/main" val="3243669488"/>
      </p:ext>
    </p:extLst>
  </p:cSld>
  <p:clrMapOvr>
    <a:masterClrMapping/>
  </p:clrMapOvr>
</p:sld>
</file>

<file path=ppt/theme/theme1.xml><?xml version="1.0" encoding="utf-8"?>
<a:theme xmlns:a="http://schemas.openxmlformats.org/drawingml/2006/main" name="Office Theme">
  <a:themeElements>
    <a:clrScheme name="Ualberta">
      <a:dk1>
        <a:srgbClr val="000000"/>
      </a:dk1>
      <a:lt1>
        <a:srgbClr val="FFFFFF"/>
      </a:lt1>
      <a:dk2>
        <a:srgbClr val="1E6B40"/>
      </a:dk2>
      <a:lt2>
        <a:srgbClr val="FFDC09"/>
      </a:lt2>
      <a:accent1>
        <a:srgbClr val="97CAB2"/>
      </a:accent1>
      <a:accent2>
        <a:srgbClr val="C0504D"/>
      </a:accent2>
      <a:accent3>
        <a:srgbClr val="9BBB59"/>
      </a:accent3>
      <a:accent4>
        <a:srgbClr val="1F497D"/>
      </a:accent4>
      <a:accent5>
        <a:srgbClr val="54A67F"/>
      </a:accent5>
      <a:accent6>
        <a:srgbClr val="4F81BD"/>
      </a:accent6>
      <a:hlink>
        <a:srgbClr val="0000FF"/>
      </a:hlink>
      <a:folHlink>
        <a:srgbClr val="800080"/>
      </a:folHlink>
    </a:clrScheme>
    <a:fontScheme name="Custom 2">
      <a:majorFont>
        <a:latin typeface="Roboto Slab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_Presentation_Deck_Template_01" id="{35E27EF6-B0F1-174D-BE68-67717657FA8E}" vid="{27387C18-B4BA-5F47-A0CA-16F2E83BB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5600</TotalTime>
  <Words>1768</Words>
  <Application>Microsoft Office PowerPoint</Application>
  <PresentationFormat>Widescreen</PresentationFormat>
  <Paragraphs>214</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Roboto</vt:lpstr>
      <vt:lpstr>Roboto Condensed Medium</vt:lpstr>
      <vt:lpstr>Roboto Light</vt:lpstr>
      <vt:lpstr>Roboto Slab Medium</vt:lpstr>
      <vt:lpstr>Times New Roman</vt:lpstr>
      <vt:lpstr>Office Theme</vt:lpstr>
      <vt:lpstr>Emergency physician perspectives on harm reduction and supporting patients who use drugs</vt:lpstr>
      <vt:lpstr>PowerPoint Presentation</vt:lpstr>
      <vt:lpstr>PowerPoint Presentation</vt:lpstr>
      <vt:lpstr>PowerPoint Presentation</vt:lpstr>
      <vt:lpstr>BACKGROUND</vt:lpstr>
      <vt:lpstr>CANADIAN CONTEXT</vt:lpstr>
      <vt:lpstr>HARM REDUCTION</vt:lpstr>
      <vt:lpstr>OBJECTIVES</vt:lpstr>
      <vt:lpstr>DIVERSITY, EQUITY AND INCLUSION</vt:lpstr>
      <vt:lpstr>METHODS</vt:lpstr>
      <vt:lpstr>RESULTS</vt:lpstr>
      <vt:lpstr>RESULTS</vt:lpstr>
      <vt:lpstr>RESULTS</vt:lpstr>
      <vt:lpstr>RESULTS: PHYSICIAN CARE EXPERIENCES</vt:lpstr>
      <vt:lpstr>RESULTS: FACILITATORS &amp; BARRIERS </vt:lpstr>
      <vt:lpstr>RESULTS: FACILITATORS</vt:lpstr>
      <vt:lpstr>RESULTS: BARRIERS</vt:lpstr>
      <vt:lpstr>CONCLUSIONS</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physician perspectives on harm reduction and supporting patients who use drugs</dc:title>
  <dc:creator>Kathryn Dong</dc:creator>
  <cp:lastModifiedBy>Rental End User</cp:lastModifiedBy>
  <cp:revision>59</cp:revision>
  <dcterms:created xsi:type="dcterms:W3CDTF">2023-10-20T18:06:22Z</dcterms:created>
  <dcterms:modified xsi:type="dcterms:W3CDTF">2023-11-04T17:45:10Z</dcterms:modified>
</cp:coreProperties>
</file>