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2.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152" r:id="rId4"/>
    <p:sldMasterId id="2147484233" r:id="rId5"/>
    <p:sldMasterId id="2147484305" r:id="rId6"/>
  </p:sldMasterIdLst>
  <p:notesMasterIdLst>
    <p:notesMasterId r:id="rId27"/>
  </p:notesMasterIdLst>
  <p:handoutMasterIdLst>
    <p:handoutMasterId r:id="rId28"/>
  </p:handoutMasterIdLst>
  <p:sldIdLst>
    <p:sldId id="2077" r:id="rId7"/>
    <p:sldId id="2068" r:id="rId8"/>
    <p:sldId id="7173" r:id="rId9"/>
    <p:sldId id="7174" r:id="rId10"/>
    <p:sldId id="7175" r:id="rId11"/>
    <p:sldId id="7176" r:id="rId12"/>
    <p:sldId id="7184" r:id="rId13"/>
    <p:sldId id="7192" r:id="rId14"/>
    <p:sldId id="7193" r:id="rId15"/>
    <p:sldId id="7177" r:id="rId16"/>
    <p:sldId id="7178" r:id="rId17"/>
    <p:sldId id="7180" r:id="rId18"/>
    <p:sldId id="7186" r:id="rId19"/>
    <p:sldId id="7179" r:id="rId20"/>
    <p:sldId id="7188" r:id="rId21"/>
    <p:sldId id="7189" r:id="rId22"/>
    <p:sldId id="7190" r:id="rId23"/>
    <p:sldId id="7191" r:id="rId24"/>
    <p:sldId id="7181" r:id="rId25"/>
    <p:sldId id="7183" r:id="rId26"/>
  </p:sldIdLst>
  <p:sldSz cx="12192000" cy="6858000"/>
  <p:notesSz cx="7023100" cy="93091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394612-0EE0-280E-BEF8-4D2BAC37DCDF}" name="Hristova, Tavita" initials="HT" userId="S::tavita.hristova@bmc.org::a233f21d-26a7-4e36-88e4-2a435b84f3f5" providerId="AD"/>
  <p188:author id="{5A2C1C42-C86B-7652-4753-F27B19FB4547}" name="Hristova, Tavita" initials="TH" userId="S::Tavita.Hristova@bmc.org::a233f21d-26a7-4e36-88e4-2a435b84f3f5" providerId="AD"/>
  <p188:author id="{01127172-05DF-0014-80E3-61493EAD0289}" name="Borrill, Lauren" initials="BL" userId="S::lauren.borrill@bmc.org::b42aa042-2881-45f4-9774-42ccfa11b7ba" providerId="AD"/>
  <p188:author id="{8953EB82-463C-D3DD-72A0-E5719985E219}" name="Benatia, Ouarida" initials="BO" userId="S::ouarida.benatia@bmc.org::ef57928a-24c9-4812-b5f8-5b511c83ae81" providerId="AD"/>
  <p188:author id="{A7012ADA-31AD-7439-D5D5-DBBE520533B5}" name="Josh Read" initials="JR" userId="S::josh.read@bmccontent.onmicrosoft.com::ef20b371-6e0f-4954-b811-dd25923fe9c2" providerId="AD"/>
  <p188:author id="{DEA987E3-4249-CABE-38D2-4C478D2E706A}" name="Josh Read" initials="JR" userId="jHJpPVo+kuCufF80sneCSR4QQSWeptqz7rPH0gJdIdU=" providerId="None"/>
  <p188:author id="{1548FAED-3DE1-18C5-5E3F-51739F021303}" name="Rust, Victoria" initials="RV" userId="S::victoria.rust@bmc.org::9154255f-ec0c-4be8-a827-4658aa3901a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73BA"/>
    <a:srgbClr val="A64484"/>
    <a:srgbClr val="4668B0"/>
    <a:srgbClr val="FFE3E3"/>
    <a:srgbClr val="FEDBD9"/>
    <a:srgbClr val="FEDAD9"/>
    <a:srgbClr val="C7D2E9"/>
    <a:srgbClr val="552F77"/>
    <a:srgbClr val="4F74BA"/>
    <a:srgbClr val="4F73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3"/>
    <p:restoredTop sz="89398" autoAdjust="0"/>
  </p:normalViewPr>
  <p:slideViewPr>
    <p:cSldViewPr snapToGrid="0">
      <p:cViewPr varScale="1">
        <p:scale>
          <a:sx n="59" d="100"/>
          <a:sy n="59" d="100"/>
        </p:scale>
        <p:origin x="924" y="64"/>
      </p:cViewPr>
      <p:guideLst/>
    </p:cSldViewPr>
  </p:slideViewPr>
  <p:notesTextViewPr>
    <p:cViewPr>
      <p:scale>
        <a:sx n="1" d="1"/>
        <a:sy n="1" d="1"/>
      </p:scale>
      <p:origin x="0" y="0"/>
    </p:cViewPr>
  </p:notesTextViewPr>
  <p:notesViewPr>
    <p:cSldViewPr snapToGrid="0">
      <p:cViewPr>
        <p:scale>
          <a:sx n="1" d="2"/>
          <a:sy n="1" d="2"/>
        </p:scale>
        <p:origin x="864" y="-4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4422F7-BDBA-4799-8966-E11EFEDCD4F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412B62A7-1612-4F0D-832F-D78E151CC354}">
      <dgm:prSet phldrT="[Text]"/>
      <dgm:spPr/>
      <dgm:t>
        <a:bodyPr/>
        <a:lstStyle/>
        <a:p>
          <a:r>
            <a:rPr lang="en-US" dirty="0"/>
            <a:t>1. Intention to educate clients and colleagues</a:t>
          </a:r>
        </a:p>
      </dgm:t>
    </dgm:pt>
    <dgm:pt modelId="{1025C9C7-1CFE-4BF3-B7AE-407071F1F961}" type="parTrans" cxnId="{42ACC2A8-DB66-4B85-805C-838E0831C7E9}">
      <dgm:prSet/>
      <dgm:spPr/>
      <dgm:t>
        <a:bodyPr/>
        <a:lstStyle/>
        <a:p>
          <a:endParaRPr lang="en-US"/>
        </a:p>
      </dgm:t>
    </dgm:pt>
    <dgm:pt modelId="{7EE7C634-427D-462B-B696-BBF241441F7A}" type="sibTrans" cxnId="{42ACC2A8-DB66-4B85-805C-838E0831C7E9}">
      <dgm:prSet/>
      <dgm:spPr/>
      <dgm:t>
        <a:bodyPr/>
        <a:lstStyle/>
        <a:p>
          <a:endParaRPr lang="en-US"/>
        </a:p>
      </dgm:t>
    </dgm:pt>
    <dgm:pt modelId="{D4EBD714-1FC0-4C77-B4BF-37AC5B4CCF75}">
      <dgm:prSet phldrT="[Text]"/>
      <dgm:spPr/>
      <dgm:t>
        <a:bodyPr/>
        <a:lstStyle/>
        <a:p>
          <a:r>
            <a:rPr lang="en-US" dirty="0"/>
            <a:t>2. Understanding of the importance of family and social support</a:t>
          </a:r>
        </a:p>
      </dgm:t>
    </dgm:pt>
    <dgm:pt modelId="{0A08D98A-8F7F-46C5-A914-F4315AFCAEDE}" type="parTrans" cxnId="{A2691DBF-EED6-405A-9624-8F36894E8BBD}">
      <dgm:prSet/>
      <dgm:spPr/>
      <dgm:t>
        <a:bodyPr/>
        <a:lstStyle/>
        <a:p>
          <a:endParaRPr lang="en-US"/>
        </a:p>
      </dgm:t>
    </dgm:pt>
    <dgm:pt modelId="{8557A209-8F6F-4242-B89E-831515A87E56}" type="sibTrans" cxnId="{A2691DBF-EED6-405A-9624-8F36894E8BBD}">
      <dgm:prSet/>
      <dgm:spPr/>
      <dgm:t>
        <a:bodyPr/>
        <a:lstStyle/>
        <a:p>
          <a:endParaRPr lang="en-US"/>
        </a:p>
      </dgm:t>
    </dgm:pt>
    <dgm:pt modelId="{F8F26A3E-6242-4C32-B23E-90AC5C00651A}">
      <dgm:prSet phldrT="[Text]"/>
      <dgm:spPr/>
      <dgm:t>
        <a:bodyPr/>
        <a:lstStyle/>
        <a:p>
          <a:r>
            <a:rPr lang="en-US" dirty="0"/>
            <a:t>3. Awareness of stigma and bias toward family members</a:t>
          </a:r>
        </a:p>
      </dgm:t>
    </dgm:pt>
    <dgm:pt modelId="{CC55F832-52D6-407E-AF21-6A9227DD3CFB}" type="parTrans" cxnId="{EAED378B-1EEC-44E3-A562-3474FA4A25F0}">
      <dgm:prSet/>
      <dgm:spPr/>
      <dgm:t>
        <a:bodyPr/>
        <a:lstStyle/>
        <a:p>
          <a:endParaRPr lang="en-US"/>
        </a:p>
      </dgm:t>
    </dgm:pt>
    <dgm:pt modelId="{776416E2-4A47-4378-B254-0EBE7EF5C17E}" type="sibTrans" cxnId="{EAED378B-1EEC-44E3-A562-3474FA4A25F0}">
      <dgm:prSet/>
      <dgm:spPr/>
      <dgm:t>
        <a:bodyPr/>
        <a:lstStyle/>
        <a:p>
          <a:endParaRPr lang="en-US"/>
        </a:p>
      </dgm:t>
    </dgm:pt>
    <dgm:pt modelId="{F3CC220A-4DBB-433C-AE39-7949D2E15191}">
      <dgm:prSet phldrT="[Text]"/>
      <dgm:spPr/>
      <dgm:t>
        <a:bodyPr/>
        <a:lstStyle/>
        <a:p>
          <a:r>
            <a:rPr lang="en-US" dirty="0"/>
            <a:t>4. Intention to integrate family and social support into current SUD services</a:t>
          </a:r>
        </a:p>
      </dgm:t>
    </dgm:pt>
    <dgm:pt modelId="{B835DB6D-CB13-4407-B10C-BAED11A2FC40}" type="parTrans" cxnId="{CF178DD2-489F-4A6C-8847-9DB203904898}">
      <dgm:prSet/>
      <dgm:spPr/>
      <dgm:t>
        <a:bodyPr/>
        <a:lstStyle/>
        <a:p>
          <a:endParaRPr lang="en-US"/>
        </a:p>
      </dgm:t>
    </dgm:pt>
    <dgm:pt modelId="{E072DDDB-B71A-4D40-B40F-E249A2E40D3F}" type="sibTrans" cxnId="{CF178DD2-489F-4A6C-8847-9DB203904898}">
      <dgm:prSet/>
      <dgm:spPr/>
      <dgm:t>
        <a:bodyPr/>
        <a:lstStyle/>
        <a:p>
          <a:endParaRPr lang="en-US"/>
        </a:p>
      </dgm:t>
    </dgm:pt>
    <dgm:pt modelId="{0735E384-6CB0-4B96-BFB3-F0EC7DB4A684}" type="pres">
      <dgm:prSet presAssocID="{C04422F7-BDBA-4799-8966-E11EFEDCD4FF}" presName="linear" presStyleCnt="0">
        <dgm:presLayoutVars>
          <dgm:animLvl val="lvl"/>
          <dgm:resizeHandles val="exact"/>
        </dgm:presLayoutVars>
      </dgm:prSet>
      <dgm:spPr/>
    </dgm:pt>
    <dgm:pt modelId="{43C5BF57-D12B-45B0-8EA7-9637112E7A76}" type="pres">
      <dgm:prSet presAssocID="{412B62A7-1612-4F0D-832F-D78E151CC354}" presName="parentText" presStyleLbl="node1" presStyleIdx="0" presStyleCnt="4">
        <dgm:presLayoutVars>
          <dgm:chMax val="0"/>
          <dgm:bulletEnabled val="1"/>
        </dgm:presLayoutVars>
      </dgm:prSet>
      <dgm:spPr/>
    </dgm:pt>
    <dgm:pt modelId="{DF697127-FA7B-40E3-8F28-BD57B26E70E5}" type="pres">
      <dgm:prSet presAssocID="{7EE7C634-427D-462B-B696-BBF241441F7A}" presName="spacer" presStyleCnt="0"/>
      <dgm:spPr/>
    </dgm:pt>
    <dgm:pt modelId="{A7908FE8-0D08-40AD-822D-6DD530CE626D}" type="pres">
      <dgm:prSet presAssocID="{D4EBD714-1FC0-4C77-B4BF-37AC5B4CCF75}" presName="parentText" presStyleLbl="node1" presStyleIdx="1" presStyleCnt="4">
        <dgm:presLayoutVars>
          <dgm:chMax val="0"/>
          <dgm:bulletEnabled val="1"/>
        </dgm:presLayoutVars>
      </dgm:prSet>
      <dgm:spPr/>
    </dgm:pt>
    <dgm:pt modelId="{DBA0214C-BB9D-48DD-888E-8B3E8FA36544}" type="pres">
      <dgm:prSet presAssocID="{8557A209-8F6F-4242-B89E-831515A87E56}" presName="spacer" presStyleCnt="0"/>
      <dgm:spPr/>
    </dgm:pt>
    <dgm:pt modelId="{3D8B1A58-949B-4849-8BE1-81E175480E36}" type="pres">
      <dgm:prSet presAssocID="{F8F26A3E-6242-4C32-B23E-90AC5C00651A}" presName="parentText" presStyleLbl="node1" presStyleIdx="2" presStyleCnt="4">
        <dgm:presLayoutVars>
          <dgm:chMax val="0"/>
          <dgm:bulletEnabled val="1"/>
        </dgm:presLayoutVars>
      </dgm:prSet>
      <dgm:spPr/>
    </dgm:pt>
    <dgm:pt modelId="{D893EE27-25E5-43A3-971B-0689765764E0}" type="pres">
      <dgm:prSet presAssocID="{776416E2-4A47-4378-B254-0EBE7EF5C17E}" presName="spacer" presStyleCnt="0"/>
      <dgm:spPr/>
    </dgm:pt>
    <dgm:pt modelId="{1EB8DBF6-4819-4561-80E4-C4AA4039EAE8}" type="pres">
      <dgm:prSet presAssocID="{F3CC220A-4DBB-433C-AE39-7949D2E15191}" presName="parentText" presStyleLbl="node1" presStyleIdx="3" presStyleCnt="4">
        <dgm:presLayoutVars>
          <dgm:chMax val="0"/>
          <dgm:bulletEnabled val="1"/>
        </dgm:presLayoutVars>
      </dgm:prSet>
      <dgm:spPr/>
    </dgm:pt>
  </dgm:ptLst>
  <dgm:cxnLst>
    <dgm:cxn modelId="{CA5B7F08-CFEF-49AC-97D1-F6BEBCABD1EF}" type="presOf" srcId="{F3CC220A-4DBB-433C-AE39-7949D2E15191}" destId="{1EB8DBF6-4819-4561-80E4-C4AA4039EAE8}" srcOrd="0" destOrd="0" presId="urn:microsoft.com/office/officeart/2005/8/layout/vList2"/>
    <dgm:cxn modelId="{BCC9C669-A19E-4878-AFF3-E49F344FA26F}" type="presOf" srcId="{412B62A7-1612-4F0D-832F-D78E151CC354}" destId="{43C5BF57-D12B-45B0-8EA7-9637112E7A76}" srcOrd="0" destOrd="0" presId="urn:microsoft.com/office/officeart/2005/8/layout/vList2"/>
    <dgm:cxn modelId="{9F50EB57-02FE-4171-896B-4F356952FAB1}" type="presOf" srcId="{D4EBD714-1FC0-4C77-B4BF-37AC5B4CCF75}" destId="{A7908FE8-0D08-40AD-822D-6DD530CE626D}" srcOrd="0" destOrd="0" presId="urn:microsoft.com/office/officeart/2005/8/layout/vList2"/>
    <dgm:cxn modelId="{EAED378B-1EEC-44E3-A562-3474FA4A25F0}" srcId="{C04422F7-BDBA-4799-8966-E11EFEDCD4FF}" destId="{F8F26A3E-6242-4C32-B23E-90AC5C00651A}" srcOrd="2" destOrd="0" parTransId="{CC55F832-52D6-407E-AF21-6A9227DD3CFB}" sibTransId="{776416E2-4A47-4378-B254-0EBE7EF5C17E}"/>
    <dgm:cxn modelId="{7715B79A-0ECF-49F1-8CC8-765611EF0DB6}" type="presOf" srcId="{C04422F7-BDBA-4799-8966-E11EFEDCD4FF}" destId="{0735E384-6CB0-4B96-BFB3-F0EC7DB4A684}" srcOrd="0" destOrd="0" presId="urn:microsoft.com/office/officeart/2005/8/layout/vList2"/>
    <dgm:cxn modelId="{428ADEA2-3ECD-461C-B532-7290F80813CE}" type="presOf" srcId="{F8F26A3E-6242-4C32-B23E-90AC5C00651A}" destId="{3D8B1A58-949B-4849-8BE1-81E175480E36}" srcOrd="0" destOrd="0" presId="urn:microsoft.com/office/officeart/2005/8/layout/vList2"/>
    <dgm:cxn modelId="{42ACC2A8-DB66-4B85-805C-838E0831C7E9}" srcId="{C04422F7-BDBA-4799-8966-E11EFEDCD4FF}" destId="{412B62A7-1612-4F0D-832F-D78E151CC354}" srcOrd="0" destOrd="0" parTransId="{1025C9C7-1CFE-4BF3-B7AE-407071F1F961}" sibTransId="{7EE7C634-427D-462B-B696-BBF241441F7A}"/>
    <dgm:cxn modelId="{A2691DBF-EED6-405A-9624-8F36894E8BBD}" srcId="{C04422F7-BDBA-4799-8966-E11EFEDCD4FF}" destId="{D4EBD714-1FC0-4C77-B4BF-37AC5B4CCF75}" srcOrd="1" destOrd="0" parTransId="{0A08D98A-8F7F-46C5-A914-F4315AFCAEDE}" sibTransId="{8557A209-8F6F-4242-B89E-831515A87E56}"/>
    <dgm:cxn modelId="{CF178DD2-489F-4A6C-8847-9DB203904898}" srcId="{C04422F7-BDBA-4799-8966-E11EFEDCD4FF}" destId="{F3CC220A-4DBB-433C-AE39-7949D2E15191}" srcOrd="3" destOrd="0" parTransId="{B835DB6D-CB13-4407-B10C-BAED11A2FC40}" sibTransId="{E072DDDB-B71A-4D40-B40F-E249A2E40D3F}"/>
    <dgm:cxn modelId="{B4559554-267D-4EDF-A7E0-DF0C78D59018}" type="presParOf" srcId="{0735E384-6CB0-4B96-BFB3-F0EC7DB4A684}" destId="{43C5BF57-D12B-45B0-8EA7-9637112E7A76}" srcOrd="0" destOrd="0" presId="urn:microsoft.com/office/officeart/2005/8/layout/vList2"/>
    <dgm:cxn modelId="{DC027215-1B3B-4667-BD55-3C820D3CFCCD}" type="presParOf" srcId="{0735E384-6CB0-4B96-BFB3-F0EC7DB4A684}" destId="{DF697127-FA7B-40E3-8F28-BD57B26E70E5}" srcOrd="1" destOrd="0" presId="urn:microsoft.com/office/officeart/2005/8/layout/vList2"/>
    <dgm:cxn modelId="{090C3643-23CE-4BFF-8A46-ABA2573E4A7B}" type="presParOf" srcId="{0735E384-6CB0-4B96-BFB3-F0EC7DB4A684}" destId="{A7908FE8-0D08-40AD-822D-6DD530CE626D}" srcOrd="2" destOrd="0" presId="urn:microsoft.com/office/officeart/2005/8/layout/vList2"/>
    <dgm:cxn modelId="{93313EAB-BD12-4150-81B5-128CE0B1BF08}" type="presParOf" srcId="{0735E384-6CB0-4B96-BFB3-F0EC7DB4A684}" destId="{DBA0214C-BB9D-48DD-888E-8B3E8FA36544}" srcOrd="3" destOrd="0" presId="urn:microsoft.com/office/officeart/2005/8/layout/vList2"/>
    <dgm:cxn modelId="{7CC67F59-D91D-4961-8087-359D4ED51ED2}" type="presParOf" srcId="{0735E384-6CB0-4B96-BFB3-F0EC7DB4A684}" destId="{3D8B1A58-949B-4849-8BE1-81E175480E36}" srcOrd="4" destOrd="0" presId="urn:microsoft.com/office/officeart/2005/8/layout/vList2"/>
    <dgm:cxn modelId="{AEB1095E-FD56-48FD-8145-B4A632EA1CD7}" type="presParOf" srcId="{0735E384-6CB0-4B96-BFB3-F0EC7DB4A684}" destId="{D893EE27-25E5-43A3-971B-0689765764E0}" srcOrd="5" destOrd="0" presId="urn:microsoft.com/office/officeart/2005/8/layout/vList2"/>
    <dgm:cxn modelId="{9395B93E-AE39-47CF-A879-CB1E07D90202}" type="presParOf" srcId="{0735E384-6CB0-4B96-BFB3-F0EC7DB4A684}" destId="{1EB8DBF6-4819-4561-80E4-C4AA4039EAE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5BF57-D12B-45B0-8EA7-9637112E7A76}">
      <dsp:nvSpPr>
        <dsp:cNvPr id="0" name=""/>
        <dsp:cNvSpPr/>
      </dsp:nvSpPr>
      <dsp:spPr>
        <a:xfrm>
          <a:off x="0" y="35576"/>
          <a:ext cx="8128000" cy="102667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1. Intention to educate clients and colleagues</a:t>
          </a:r>
        </a:p>
      </dsp:txBody>
      <dsp:txXfrm>
        <a:off x="50118" y="85694"/>
        <a:ext cx="8027764" cy="926439"/>
      </dsp:txXfrm>
    </dsp:sp>
    <dsp:sp modelId="{A7908FE8-0D08-40AD-822D-6DD530CE626D}">
      <dsp:nvSpPr>
        <dsp:cNvPr id="0" name=""/>
        <dsp:cNvSpPr/>
      </dsp:nvSpPr>
      <dsp:spPr>
        <a:xfrm>
          <a:off x="0" y="1140011"/>
          <a:ext cx="8128000" cy="1026675"/>
        </a:xfrm>
        <a:prstGeom prst="roundRect">
          <a:avLst/>
        </a:prstGeom>
        <a:solidFill>
          <a:schemeClr val="accent2">
            <a:hueOff val="107214"/>
            <a:satOff val="-17233"/>
            <a:lumOff val="67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2. Understanding of the importance of family and social support</a:t>
          </a:r>
        </a:p>
      </dsp:txBody>
      <dsp:txXfrm>
        <a:off x="50118" y="1190129"/>
        <a:ext cx="8027764" cy="926439"/>
      </dsp:txXfrm>
    </dsp:sp>
    <dsp:sp modelId="{3D8B1A58-949B-4849-8BE1-81E175480E36}">
      <dsp:nvSpPr>
        <dsp:cNvPr id="0" name=""/>
        <dsp:cNvSpPr/>
      </dsp:nvSpPr>
      <dsp:spPr>
        <a:xfrm>
          <a:off x="0" y="2244446"/>
          <a:ext cx="8128000" cy="1026675"/>
        </a:xfrm>
        <a:prstGeom prst="roundRect">
          <a:avLst/>
        </a:prstGeom>
        <a:solidFill>
          <a:schemeClr val="accent2">
            <a:hueOff val="214428"/>
            <a:satOff val="-34467"/>
            <a:lumOff val="134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3. Awareness of stigma and bias toward family members</a:t>
          </a:r>
        </a:p>
      </dsp:txBody>
      <dsp:txXfrm>
        <a:off x="50118" y="2294564"/>
        <a:ext cx="8027764" cy="926439"/>
      </dsp:txXfrm>
    </dsp:sp>
    <dsp:sp modelId="{1EB8DBF6-4819-4561-80E4-C4AA4039EAE8}">
      <dsp:nvSpPr>
        <dsp:cNvPr id="0" name=""/>
        <dsp:cNvSpPr/>
      </dsp:nvSpPr>
      <dsp:spPr>
        <a:xfrm>
          <a:off x="0" y="3348881"/>
          <a:ext cx="8128000" cy="1026675"/>
        </a:xfrm>
        <a:prstGeom prst="roundRect">
          <a:avLst/>
        </a:prstGeom>
        <a:solidFill>
          <a:schemeClr val="accent2">
            <a:hueOff val="321642"/>
            <a:satOff val="-51700"/>
            <a:lumOff val="201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4. Intention to integrate family and social support into current SUD services</a:t>
          </a:r>
        </a:p>
      </dsp:txBody>
      <dsp:txXfrm>
        <a:off x="50118" y="3398999"/>
        <a:ext cx="8027764" cy="92643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C0D4633C-AFED-48EA-A0BF-F17A5F9A0EED}" type="datetimeFigureOut">
              <a:rPr lang="en-US" smtClean="0"/>
              <a:t>11/16/2024</a:t>
            </a:fld>
            <a:endParaRPr lang="en-US"/>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2BD4AC93-C0A9-41C5-A057-99931AF05F62}" type="slidenum">
              <a:rPr lang="en-US" smtClean="0"/>
              <a:t>‹#›</a:t>
            </a:fld>
            <a:endParaRPr lang="en-US"/>
          </a:p>
        </p:txBody>
      </p:sp>
    </p:spTree>
    <p:extLst>
      <p:ext uri="{BB962C8B-B14F-4D97-AF65-F5344CB8AC3E}">
        <p14:creationId xmlns:p14="http://schemas.microsoft.com/office/powerpoint/2010/main" val="39202907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2105E842-0B3E-DA41-99C8-20BB1468B426}" type="datetimeFigureOut">
              <a:rPr lang="en-US" smtClean="0"/>
              <a:t>11/16/2024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87B46134-1603-E345-9C12-54A9841A6A3A}" type="slidenum">
              <a:rPr lang="en-US" smtClean="0"/>
              <a:t>‹#›</a:t>
            </a:fld>
            <a:endParaRPr lang="en-US"/>
          </a:p>
        </p:txBody>
      </p:sp>
    </p:spTree>
    <p:extLst>
      <p:ext uri="{BB962C8B-B14F-4D97-AF65-F5344CB8AC3E}">
        <p14:creationId xmlns:p14="http://schemas.microsoft.com/office/powerpoint/2010/main" val="3751762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 away from blame and guilt by association</a:t>
            </a:r>
          </a:p>
          <a:p>
            <a:r>
              <a:rPr lang="en-US" dirty="0"/>
              <a:t>Move toward understanding family members as normal people, responding to stressful situations, with desire and ability to help loved ones with SUD</a:t>
            </a:r>
          </a:p>
          <a:p>
            <a:endParaRPr lang="en-US" dirty="0"/>
          </a:p>
        </p:txBody>
      </p:sp>
      <p:sp>
        <p:nvSpPr>
          <p:cNvPr id="4" name="Slide Number Placeholder 3"/>
          <p:cNvSpPr>
            <a:spLocks noGrp="1"/>
          </p:cNvSpPr>
          <p:nvPr>
            <p:ph type="sldNum" sz="quarter" idx="10"/>
          </p:nvPr>
        </p:nvSpPr>
        <p:spPr/>
        <p:txBody>
          <a:bodyPr/>
          <a:lstStyle/>
          <a:p>
            <a:fld id="{87B46134-1603-E345-9C12-54A9841A6A3A}" type="slidenum">
              <a:rPr lang="en-US" smtClean="0"/>
              <a:t>6</a:t>
            </a:fld>
            <a:endParaRPr lang="en-US"/>
          </a:p>
        </p:txBody>
      </p:sp>
    </p:spTree>
    <p:extLst>
      <p:ext uri="{BB962C8B-B14F-4D97-AF65-F5344CB8AC3E}">
        <p14:creationId xmlns:p14="http://schemas.microsoft.com/office/powerpoint/2010/main" val="3063601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likely that Pat would be looked upon with great sympathy, and even thought of as a hero for putting the needs of his family before his own.</a:t>
            </a:r>
          </a:p>
        </p:txBody>
      </p:sp>
    </p:spTree>
    <p:extLst>
      <p:ext uri="{BB962C8B-B14F-4D97-AF65-F5344CB8AC3E}">
        <p14:creationId xmlns:p14="http://schemas.microsoft.com/office/powerpoint/2010/main" val="4266445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Families dealing with substance use are treated differently than caregivers of people with other chronic health conditions. Family members affected by addiction remain a stigmatized population, rarely supported by the community, often assumed to be part of the problem rather than recognized for the potential they have to be part of the solution. </a:t>
            </a:r>
          </a:p>
        </p:txBody>
      </p:sp>
    </p:spTree>
    <p:extLst>
      <p:ext uri="{BB962C8B-B14F-4D97-AF65-F5344CB8AC3E}">
        <p14:creationId xmlns:p14="http://schemas.microsoft.com/office/powerpoint/2010/main" val="83981535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1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image" Target="../media/image2.tiff"/><Relationship Id="rId16" Type="http://schemas.openxmlformats.org/officeDocument/2006/relationships/image" Target="../media/image16.svg"/><Relationship Id="rId20" Type="http://schemas.microsoft.com/office/2007/relationships/hdphoto" Target="../media/hdphoto1.wdp"/><Relationship Id="rId1" Type="http://schemas.openxmlformats.org/officeDocument/2006/relationships/slideMaster" Target="../slideMasters/slideMaster1.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19" Type="http://schemas.openxmlformats.org/officeDocument/2006/relationships/image" Target="../media/image19.pn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tiff"/><Relationship Id="rId1" Type="http://schemas.openxmlformats.org/officeDocument/2006/relationships/slideMaster" Target="../slideMasters/slideMaster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svg"/><Relationship Id="rId2" Type="http://schemas.openxmlformats.org/officeDocument/2006/relationships/image" Target="../media/image2.tiff"/><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addictiontraining.org/training/register/index.php?category=148&amp;date=&amp;type=&amp;dea=0" TargetMode="Externa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hyperlink" Target="https://addictiontraining.org/training/pre-recorded/" TargetMode="External"/><Relationship Id="rId7" Type="http://schemas.openxmlformats.org/officeDocument/2006/relationships/image" Target="../media/image28.png"/><Relationship Id="rId2" Type="http://schemas.openxmlformats.org/officeDocument/2006/relationships/image" Target="../media/image2.tiff"/><Relationship Id="rId1" Type="http://schemas.openxmlformats.org/officeDocument/2006/relationships/slideMaster" Target="../slideMasters/slideMaster1.xml"/><Relationship Id="rId6" Type="http://schemas.openxmlformats.org/officeDocument/2006/relationships/image" Target="../media/image32.svg"/><Relationship Id="rId11" Type="http://schemas.openxmlformats.org/officeDocument/2006/relationships/image" Target="../media/image34.png"/><Relationship Id="rId5" Type="http://schemas.openxmlformats.org/officeDocument/2006/relationships/image" Target="../media/image31.png"/><Relationship Id="rId10" Type="http://schemas.openxmlformats.org/officeDocument/2006/relationships/hyperlink" Target="https://www.addictiontraining.org/training/pre-recorded/" TargetMode="External"/><Relationship Id="rId4" Type="http://schemas.openxmlformats.org/officeDocument/2006/relationships/image" Target="../media/image30.png"/><Relationship Id="rId9" Type="http://schemas.openxmlformats.org/officeDocument/2006/relationships/image" Target="../media/image33.png"/></Relationships>
</file>

<file path=ppt/slideLayouts/_rels/slideLayout26.xml.rels><?xml version="1.0" encoding="UTF-8" standalone="yes"?>
<Relationships xmlns="http://schemas.openxmlformats.org/package/2006/relationships"><Relationship Id="rId8" Type="http://schemas.openxmlformats.org/officeDocument/2006/relationships/hyperlink" Target="https://apps.apple.com/us/app/bmc-mat-quick-start/id1524468581" TargetMode="External"/><Relationship Id="rId13"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29.svg"/><Relationship Id="rId12" Type="http://schemas.openxmlformats.org/officeDocument/2006/relationships/image" Target="../media/image39.png"/><Relationship Id="rId2" Type="http://schemas.openxmlformats.org/officeDocument/2006/relationships/image" Target="../media/image2.tiff"/><Relationship Id="rId1" Type="http://schemas.openxmlformats.org/officeDocument/2006/relationships/slideMaster" Target="../slideMasters/slideMaster1.xml"/><Relationship Id="rId6" Type="http://schemas.openxmlformats.org/officeDocument/2006/relationships/image" Target="../media/image28.png"/><Relationship Id="rId11"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hyperlink" Target="https://addictiontraining.org/quick-start" TargetMode="External"/><Relationship Id="rId4" Type="http://schemas.openxmlformats.org/officeDocument/2006/relationships/image" Target="../media/image36.png"/><Relationship Id="rId9" Type="http://schemas.openxmlformats.org/officeDocument/2006/relationships/hyperlink" Target="https://play.google.com/store/apps/details?id=org.bmcobat.app" TargetMode="Externa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tiff"/><Relationship Id="rId1" Type="http://schemas.openxmlformats.org/officeDocument/2006/relationships/slideMaster" Target="../slideMasters/slideMaster1.xml"/><Relationship Id="rId4" Type="http://schemas.openxmlformats.org/officeDocument/2006/relationships/hyperlink" Target="mailto:EmpoweringFamilies@bmc.org" TargetMode="Externa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2.tiff"/><Relationship Id="rId1" Type="http://schemas.openxmlformats.org/officeDocument/2006/relationships/slideMaster" Target="../slideMasters/slideMaster1.xml"/><Relationship Id="rId6" Type="http://schemas.openxmlformats.org/officeDocument/2006/relationships/image" Target="../media/image43.png"/><Relationship Id="rId5" Type="http://schemas.openxmlformats.org/officeDocument/2006/relationships/hyperlink" Target="https://www.youtube.com/@GraykenTTA" TargetMode="External"/><Relationship Id="rId4" Type="http://schemas.openxmlformats.org/officeDocument/2006/relationships/hyperlink" Target="https://addictiontraining.org/resources/?category=8" TargetMode="Externa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addictiontraining.org/resources/?category=15" TargetMode="External"/><Relationship Id="rId2" Type="http://schemas.openxmlformats.org/officeDocument/2006/relationships/image" Target="../media/image2.tiff"/><Relationship Id="rId1" Type="http://schemas.openxmlformats.org/officeDocument/2006/relationships/slideMaster" Target="../slideMasters/slideMaster1.xml"/><Relationship Id="rId4" Type="http://schemas.openxmlformats.org/officeDocument/2006/relationships/image" Target="../media/image4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s://addictiontraining.org/training/register/" TargetMode="External"/><Relationship Id="rId7" Type="http://schemas.openxmlformats.org/officeDocument/2006/relationships/image" Target="../media/image47.png"/><Relationship Id="rId2" Type="http://schemas.openxmlformats.org/officeDocument/2006/relationships/image" Target="../media/image2.tiff"/><Relationship Id="rId1" Type="http://schemas.openxmlformats.org/officeDocument/2006/relationships/slideMaster" Target="../slideMasters/slideMaster1.xml"/><Relationship Id="rId6" Type="http://schemas.openxmlformats.org/officeDocument/2006/relationships/hyperlink" Target="https://addictiontraining.org/resources/" TargetMode="External"/><Relationship Id="rId5" Type="http://schemas.openxmlformats.org/officeDocument/2006/relationships/image" Target="../media/image46.png"/><Relationship Id="rId4" Type="http://schemas.openxmlformats.org/officeDocument/2006/relationships/hyperlink" Target="https://addictiontraining.org/training/pre-recorded/" TargetMode="External"/><Relationship Id="rId9" Type="http://schemas.openxmlformats.org/officeDocument/2006/relationships/hyperlink" Target="https://addictiontraining.org/about-us/join-our-mailing-list/" TargetMode="Externa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emf"/><Relationship Id="rId1" Type="http://schemas.openxmlformats.org/officeDocument/2006/relationships/slideMaster" Target="../slideMasters/slideMaster1.xml"/><Relationship Id="rId4" Type="http://schemas.openxmlformats.org/officeDocument/2006/relationships/hyperlink" Target="mailto:info@addictiontraining.org" TargetMode="Externa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tiff"/><Relationship Id="rId1" Type="http://schemas.openxmlformats.org/officeDocument/2006/relationships/slideMaster" Target="../slideMasters/slideMaster2.xml"/><Relationship Id="rId5" Type="http://schemas.openxmlformats.org/officeDocument/2006/relationships/image" Target="../media/image54.png"/><Relationship Id="rId4" Type="http://schemas.openxmlformats.org/officeDocument/2006/relationships/image" Target="../media/image5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tiff"/><Relationship Id="rId1" Type="http://schemas.openxmlformats.org/officeDocument/2006/relationships/slideMaster" Target="../slideMasters/slideMaster2.xml"/><Relationship Id="rId4" Type="http://schemas.openxmlformats.org/officeDocument/2006/relationships/image" Target="../media/image5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tiff"/><Relationship Id="rId1" Type="http://schemas.openxmlformats.org/officeDocument/2006/relationships/slideMaster" Target="../slideMasters/slideMaster2.xml"/><Relationship Id="rId4" Type="http://schemas.openxmlformats.org/officeDocument/2006/relationships/image" Target="../media/image5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tiff"/><Relationship Id="rId1" Type="http://schemas.openxmlformats.org/officeDocument/2006/relationships/slideMaster" Target="../slideMasters/slideMaster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1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image" Target="../media/image2.tiff"/><Relationship Id="rId16" Type="http://schemas.openxmlformats.org/officeDocument/2006/relationships/image" Target="../media/image16.svg"/><Relationship Id="rId1" Type="http://schemas.openxmlformats.org/officeDocument/2006/relationships/slideMaster" Target="../slideMasters/slideMaster3.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19" Type="http://schemas.openxmlformats.org/officeDocument/2006/relationships/image" Target="../media/image19.pn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Master" Target="../slideMasters/slideMaster3.xml"/><Relationship Id="rId4" Type="http://schemas.openxmlformats.org/officeDocument/2006/relationships/image" Target="../media/image51.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tiff"/><Relationship Id="rId1" Type="http://schemas.openxmlformats.org/officeDocument/2006/relationships/slideMaster" Target="../slideMasters/slideMaster3.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svg"/><Relationship Id="rId2" Type="http://schemas.openxmlformats.org/officeDocument/2006/relationships/image" Target="../media/image2.tiff"/><Relationship Id="rId1" Type="http://schemas.openxmlformats.org/officeDocument/2006/relationships/slideMaster" Target="../slideMasters/slideMaster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addictiontraining.org/training/register/index.php?category=148&amp;date=&amp;type=&amp;dea=0" TargetMode="Externa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hyperlink" Target="https://addictiontraining.org/training/pre-recorded/" TargetMode="External"/><Relationship Id="rId7" Type="http://schemas.openxmlformats.org/officeDocument/2006/relationships/image" Target="../media/image28.png"/><Relationship Id="rId2" Type="http://schemas.openxmlformats.org/officeDocument/2006/relationships/image" Target="../media/image2.tiff"/><Relationship Id="rId1" Type="http://schemas.openxmlformats.org/officeDocument/2006/relationships/slideMaster" Target="../slideMasters/slideMaster3.xml"/><Relationship Id="rId6" Type="http://schemas.openxmlformats.org/officeDocument/2006/relationships/image" Target="../media/image32.svg"/><Relationship Id="rId11" Type="http://schemas.openxmlformats.org/officeDocument/2006/relationships/image" Target="../media/image34.png"/><Relationship Id="rId5" Type="http://schemas.openxmlformats.org/officeDocument/2006/relationships/image" Target="../media/image31.png"/><Relationship Id="rId10" Type="http://schemas.openxmlformats.org/officeDocument/2006/relationships/hyperlink" Target="https://www.addictiontraining.org/training/pre-recorded/" TargetMode="External"/><Relationship Id="rId4" Type="http://schemas.openxmlformats.org/officeDocument/2006/relationships/image" Target="../media/image30.png"/><Relationship Id="rId9" Type="http://schemas.openxmlformats.org/officeDocument/2006/relationships/image" Target="../media/image3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tiff"/><Relationship Id="rId1" Type="http://schemas.openxmlformats.org/officeDocument/2006/relationships/slideMaster" Target="../slideMasters/slideMaster3.xml"/><Relationship Id="rId4" Type="http://schemas.openxmlformats.org/officeDocument/2006/relationships/hyperlink" Target="mailto:EmpoweringFamilies@bmc.org" TargetMode="Externa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2.tiff"/><Relationship Id="rId1" Type="http://schemas.openxmlformats.org/officeDocument/2006/relationships/slideMaster" Target="../slideMasters/slideMaster3.xml"/><Relationship Id="rId6" Type="http://schemas.openxmlformats.org/officeDocument/2006/relationships/image" Target="../media/image43.png"/><Relationship Id="rId5" Type="http://schemas.openxmlformats.org/officeDocument/2006/relationships/hyperlink" Target="https://www.youtube.com/@GraykenTTA" TargetMode="External"/><Relationship Id="rId4" Type="http://schemas.openxmlformats.org/officeDocument/2006/relationships/hyperlink" Target="https://addictiontraining.org/resources/?category=8" TargetMode="External"/></Relationships>
</file>

<file path=ppt/slideLayouts/_rels/slideLayout75.xml.rels><?xml version="1.0" encoding="UTF-8" standalone="yes"?>
<Relationships xmlns="http://schemas.openxmlformats.org/package/2006/relationships"><Relationship Id="rId8" Type="http://schemas.openxmlformats.org/officeDocument/2006/relationships/hyperlink" Target="https://apps.apple.com/us/app/bmc-mat-quick-start/id1524468581" TargetMode="External"/><Relationship Id="rId13"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29.svg"/><Relationship Id="rId12" Type="http://schemas.openxmlformats.org/officeDocument/2006/relationships/image" Target="../media/image39.png"/><Relationship Id="rId2" Type="http://schemas.openxmlformats.org/officeDocument/2006/relationships/image" Target="../media/image2.tiff"/><Relationship Id="rId1" Type="http://schemas.openxmlformats.org/officeDocument/2006/relationships/slideMaster" Target="../slideMasters/slideMaster3.xml"/><Relationship Id="rId6" Type="http://schemas.openxmlformats.org/officeDocument/2006/relationships/image" Target="../media/image28.png"/><Relationship Id="rId11"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hyperlink" Target="https://addictiontraining.org/quick-start" TargetMode="External"/><Relationship Id="rId4" Type="http://schemas.openxmlformats.org/officeDocument/2006/relationships/image" Target="../media/image36.png"/><Relationship Id="rId9" Type="http://schemas.openxmlformats.org/officeDocument/2006/relationships/hyperlink" Target="https://play.google.com/store/apps/details?id=org.bmcobat.app" TargetMode="External"/></Relationships>
</file>

<file path=ppt/slideLayouts/_rels/slideLayout76.xml.rels><?xml version="1.0" encoding="UTF-8" standalone="yes"?>
<Relationships xmlns="http://schemas.openxmlformats.org/package/2006/relationships"><Relationship Id="rId8" Type="http://schemas.openxmlformats.org/officeDocument/2006/relationships/hyperlink" Target="https://addictiontraining.org/resources/" TargetMode="External"/><Relationship Id="rId3" Type="http://schemas.openxmlformats.org/officeDocument/2006/relationships/hyperlink" Target="https://addictiontraining.org/training/request/" TargetMode="External"/><Relationship Id="rId7" Type="http://schemas.openxmlformats.org/officeDocument/2006/relationships/image" Target="../media/image46.png"/><Relationship Id="rId2" Type="http://schemas.openxmlformats.org/officeDocument/2006/relationships/image" Target="../media/image2.tiff"/><Relationship Id="rId1" Type="http://schemas.openxmlformats.org/officeDocument/2006/relationships/slideMaster" Target="../slideMasters/slideMaster3.xml"/><Relationship Id="rId6" Type="http://schemas.openxmlformats.org/officeDocument/2006/relationships/hyperlink" Target="https://addictiontraining.org/training/pre-recorded/" TargetMode="External"/><Relationship Id="rId11" Type="http://schemas.openxmlformats.org/officeDocument/2006/relationships/hyperlink" Target="https://addictiontraining.org/about-us/join-our-mailing-list/" TargetMode="External"/><Relationship Id="rId5" Type="http://schemas.openxmlformats.org/officeDocument/2006/relationships/hyperlink" Target="https://addictiontraining.org/training/register/" TargetMode="External"/><Relationship Id="rId10" Type="http://schemas.openxmlformats.org/officeDocument/2006/relationships/image" Target="../media/image48.png"/><Relationship Id="rId4" Type="http://schemas.openxmlformats.org/officeDocument/2006/relationships/image" Target="../media/image60.png"/><Relationship Id="rId9" Type="http://schemas.openxmlformats.org/officeDocument/2006/relationships/image" Target="../media/image47.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emf"/><Relationship Id="rId1" Type="http://schemas.openxmlformats.org/officeDocument/2006/relationships/slideMaster" Target="../slideMasters/slideMaster3.xml"/><Relationship Id="rId4" Type="http://schemas.openxmlformats.org/officeDocument/2006/relationships/hyperlink" Target="mailto:info@addictiontraining.org" TargetMode="Externa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lcome slide (virtual)">
    <p:spTree>
      <p:nvGrpSpPr>
        <p:cNvPr id="1" name=""/>
        <p:cNvGrpSpPr/>
        <p:nvPr/>
      </p:nvGrpSpPr>
      <p:grpSpPr>
        <a:xfrm>
          <a:off x="0" y="0"/>
          <a:ext cx="0" cy="0"/>
          <a:chOff x="0" y="0"/>
          <a:chExt cx="0" cy="0"/>
        </a:xfrm>
      </p:grpSpPr>
      <p:pic>
        <p:nvPicPr>
          <p:cNvPr id="25" name="Picture 24" descr="Grayken Center for Addiction Training &amp; Technical Assistance logo. Visit addictiontraining.org for more trainings and resources.">
            <a:extLst>
              <a:ext uri="{FF2B5EF4-FFF2-40B4-BE49-F238E27FC236}">
                <a16:creationId xmlns:a16="http://schemas.microsoft.com/office/drawing/2014/main" id="{7393C91B-23A3-DDF1-956C-48D014ECAFD9}"/>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36" name="Title 1">
            <a:extLst>
              <a:ext uri="{FF2B5EF4-FFF2-40B4-BE49-F238E27FC236}">
                <a16:creationId xmlns:a16="http://schemas.microsoft.com/office/drawing/2014/main" id="{81D465A4-EDCB-7F6E-7B32-A726148061E1}"/>
              </a:ext>
            </a:extLst>
          </p:cNvPr>
          <p:cNvSpPr txBox="1">
            <a:spLocks/>
          </p:cNvSpPr>
          <p:nvPr userDrawn="1"/>
        </p:nvSpPr>
        <p:spPr>
          <a:xfrm>
            <a:off x="497840" y="312662"/>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Welcome!</a:t>
            </a:r>
          </a:p>
        </p:txBody>
      </p:sp>
      <p:sp>
        <p:nvSpPr>
          <p:cNvPr id="35" name="Freeform 34">
            <a:extLst>
              <a:ext uri="{FF2B5EF4-FFF2-40B4-BE49-F238E27FC236}">
                <a16:creationId xmlns:a16="http://schemas.microsoft.com/office/drawing/2014/main" id="{7C99B330-D429-F74F-94B4-E8B7AF5379E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69EA2BC9-FB90-DA67-6D4D-7B580760C806}"/>
              </a:ext>
            </a:extLst>
          </p:cNvPr>
          <p:cNvGrpSpPr>
            <a:grpSpLocks noGrp="1" noUngrp="1" noRot="1" noMove="1" noResize="1"/>
          </p:cNvGrpSpPr>
          <p:nvPr userDrawn="1"/>
        </p:nvGrpSpPr>
        <p:grpSpPr>
          <a:xfrm>
            <a:off x="350910" y="1291339"/>
            <a:ext cx="11583878" cy="4644606"/>
            <a:chOff x="454046" y="1299316"/>
            <a:chExt cx="11583878" cy="4644606"/>
          </a:xfrm>
        </p:grpSpPr>
        <p:pic>
          <p:nvPicPr>
            <p:cNvPr id="4" name="Graphic 3" descr="Web cam icon">
              <a:extLst>
                <a:ext uri="{FF2B5EF4-FFF2-40B4-BE49-F238E27FC236}">
                  <a16:creationId xmlns:a16="http://schemas.microsoft.com/office/drawing/2014/main" id="{CD30F016-E0A8-CD9C-FB05-E5B33613B993}"/>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1858" y="2529766"/>
              <a:ext cx="682624" cy="682624"/>
            </a:xfrm>
            <a:prstGeom prst="rect">
              <a:avLst/>
            </a:prstGeom>
          </p:spPr>
        </p:pic>
        <p:pic>
          <p:nvPicPr>
            <p:cNvPr id="9" name="Graphic 8" descr="Employee badge icon">
              <a:extLst>
                <a:ext uri="{FF2B5EF4-FFF2-40B4-BE49-F238E27FC236}">
                  <a16:creationId xmlns:a16="http://schemas.microsoft.com/office/drawing/2014/main" id="{45516C42-4D00-7E1E-90F3-81868C6A4852}"/>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2683" y="1299317"/>
              <a:ext cx="682623" cy="682623"/>
            </a:xfrm>
            <a:prstGeom prst="rect">
              <a:avLst/>
            </a:prstGeom>
          </p:spPr>
        </p:pic>
        <p:sp>
          <p:nvSpPr>
            <p:cNvPr id="10" name="TextBox 9">
              <a:extLst>
                <a:ext uri="{FF2B5EF4-FFF2-40B4-BE49-F238E27FC236}">
                  <a16:creationId xmlns:a16="http://schemas.microsoft.com/office/drawing/2014/main" id="{8586A52E-F541-206D-586C-CBC1A48E28B9}"/>
                </a:ext>
              </a:extLst>
            </p:cNvPr>
            <p:cNvSpPr txBox="1">
              <a:spLocks noGrp="1" noRot="1" noMove="1" noResize="1" noEditPoints="1" noAdjustHandles="1" noChangeArrowheads="1" noChangeShapeType="1"/>
            </p:cNvSpPr>
            <p:nvPr userDrawn="1"/>
          </p:nvSpPr>
          <p:spPr>
            <a:xfrm>
              <a:off x="1419734" y="1508600"/>
              <a:ext cx="4554723" cy="369332"/>
            </a:xfrm>
            <a:prstGeom prst="rect">
              <a:avLst/>
            </a:prstGeom>
            <a:noFill/>
          </p:spPr>
          <p:txBody>
            <a:bodyPr wrap="square">
              <a:spAutoFit/>
            </a:bodyPr>
            <a:lstStyle/>
            <a:p>
              <a:pPr lvl="0">
                <a:lnSpc>
                  <a:spcPct val="100000"/>
                </a:lnSpc>
              </a:pPr>
              <a:r>
                <a:rPr lang="en-US" sz="1800">
                  <a:latin typeface="Arial" panose="020B0604020202020204" pitchFamily="34" charset="0"/>
                  <a:cs typeface="Arial" panose="020B0604020202020204" pitchFamily="34" charset="0"/>
                </a:rPr>
                <a:t>Ensure we can identify you for attendance.</a:t>
              </a:r>
            </a:p>
          </p:txBody>
        </p:sp>
        <p:sp>
          <p:nvSpPr>
            <p:cNvPr id="11" name="TextBox 10">
              <a:extLst>
                <a:ext uri="{FF2B5EF4-FFF2-40B4-BE49-F238E27FC236}">
                  <a16:creationId xmlns:a16="http://schemas.microsoft.com/office/drawing/2014/main" id="{B8A06D66-EB59-A116-702D-037BEB3F5D76}"/>
                </a:ext>
              </a:extLst>
            </p:cNvPr>
            <p:cNvSpPr txBox="1">
              <a:spLocks noGrp="1" noRot="1" noMove="1" noResize="1" noEditPoints="1" noAdjustHandles="1" noChangeArrowheads="1" noChangeShapeType="1"/>
            </p:cNvSpPr>
            <p:nvPr userDrawn="1"/>
          </p:nvSpPr>
          <p:spPr>
            <a:xfrm>
              <a:off x="1419734" y="2688978"/>
              <a:ext cx="4422917" cy="369332"/>
            </a:xfrm>
            <a:prstGeom prst="rect">
              <a:avLst/>
            </a:prstGeom>
            <a:noFill/>
          </p:spPr>
          <p:txBody>
            <a:bodyPr wrap="square">
              <a:spAutoFit/>
            </a:bodyPr>
            <a:lstStyle/>
            <a:p>
              <a:pPr lvl="0">
                <a:lnSpc>
                  <a:spcPct val="100000"/>
                </a:lnSpc>
              </a:pPr>
              <a:r>
                <a:rPr lang="en-US" sz="1800">
                  <a:latin typeface="Arial" panose="020B0604020202020204" pitchFamily="34" charset="0"/>
                  <a:cs typeface="Arial" panose="020B0604020202020204" pitchFamily="34" charset="0"/>
                </a:rPr>
                <a:t>Have your camera on, if possible.</a:t>
              </a:r>
            </a:p>
          </p:txBody>
        </p:sp>
        <p:sp>
          <p:nvSpPr>
            <p:cNvPr id="12" name="TextBox 11">
              <a:extLst>
                <a:ext uri="{FF2B5EF4-FFF2-40B4-BE49-F238E27FC236}">
                  <a16:creationId xmlns:a16="http://schemas.microsoft.com/office/drawing/2014/main" id="{DEDCD78A-EDA7-5179-A454-0F37476056B9}"/>
                </a:ext>
              </a:extLst>
            </p:cNvPr>
            <p:cNvSpPr txBox="1">
              <a:spLocks noGrp="1" noRot="1" noMove="1" noResize="1" noEditPoints="1" noAdjustHandles="1" noChangeArrowheads="1" noChangeShapeType="1"/>
            </p:cNvSpPr>
            <p:nvPr userDrawn="1"/>
          </p:nvSpPr>
          <p:spPr>
            <a:xfrm>
              <a:off x="1419734" y="3866626"/>
              <a:ext cx="4011023" cy="369332"/>
            </a:xfrm>
            <a:prstGeom prst="rect">
              <a:avLst/>
            </a:prstGeom>
            <a:noFill/>
          </p:spPr>
          <p:txBody>
            <a:bodyPr wrap="square">
              <a:spAutoFit/>
            </a:bodyPr>
            <a:lstStyle/>
            <a:p>
              <a:pPr marL="0" lvl="0" indent="0">
                <a:lnSpc>
                  <a:spcPct val="100000"/>
                </a:lnSpc>
                <a:tabLst>
                  <a:tab pos="739775" algn="l"/>
                </a:tabLst>
              </a:pPr>
              <a:r>
                <a:rPr lang="en-US" sz="1800">
                  <a:latin typeface="Arial" panose="020B0604020202020204" pitchFamily="34" charset="0"/>
                  <a:cs typeface="Arial" panose="020B0604020202020204" pitchFamily="34" charset="0"/>
                </a:rPr>
                <a:t>Remain muted when not speaking.</a:t>
              </a:r>
            </a:p>
          </p:txBody>
        </p:sp>
        <p:grpSp>
          <p:nvGrpSpPr>
            <p:cNvPr id="13" name="Group 12">
              <a:extLst>
                <a:ext uri="{FF2B5EF4-FFF2-40B4-BE49-F238E27FC236}">
                  <a16:creationId xmlns:a16="http://schemas.microsoft.com/office/drawing/2014/main" id="{74C974FC-DF67-70C9-B88F-B65C61ACAEB6}"/>
                </a:ext>
              </a:extLst>
            </p:cNvPr>
            <p:cNvGrpSpPr>
              <a:grpSpLocks noGrp="1" noUngrp="1" noRot="1" noMove="1" noResize="1"/>
            </p:cNvGrpSpPr>
            <p:nvPr userDrawn="1"/>
          </p:nvGrpSpPr>
          <p:grpSpPr>
            <a:xfrm>
              <a:off x="454046" y="4904022"/>
              <a:ext cx="11327906" cy="1039900"/>
              <a:chOff x="459952" y="5038734"/>
              <a:chExt cx="11327906" cy="1039900"/>
            </a:xfrm>
          </p:grpSpPr>
          <p:grpSp>
            <p:nvGrpSpPr>
              <p:cNvPr id="19" name="Group 18" descr="No recording icon">
                <a:extLst>
                  <a:ext uri="{FF2B5EF4-FFF2-40B4-BE49-F238E27FC236}">
                    <a16:creationId xmlns:a16="http://schemas.microsoft.com/office/drawing/2014/main" id="{D53B716E-0D3D-91D0-5333-27CAFFDF5760}"/>
                  </a:ext>
                </a:extLst>
              </p:cNvPr>
              <p:cNvGrpSpPr>
                <a:grpSpLocks noGrp="1" noUngrp="1" noRot="1" noMove="1" noResize="1"/>
              </p:cNvGrpSpPr>
              <p:nvPr userDrawn="1"/>
            </p:nvGrpSpPr>
            <p:grpSpPr>
              <a:xfrm>
                <a:off x="459952" y="5116495"/>
                <a:ext cx="866436" cy="884376"/>
                <a:chOff x="7263440" y="4334781"/>
                <a:chExt cx="914400" cy="914400"/>
              </a:xfrm>
            </p:grpSpPr>
            <p:pic>
              <p:nvPicPr>
                <p:cNvPr id="21" name="Graphic 20" descr="Video camera with solid fill">
                  <a:extLst>
                    <a:ext uri="{FF2B5EF4-FFF2-40B4-BE49-F238E27FC236}">
                      <a16:creationId xmlns:a16="http://schemas.microsoft.com/office/drawing/2014/main" id="{87D51485-19B3-5B41-3453-EFD0EEAC0868}"/>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456868" y="4523389"/>
                  <a:ext cx="527545" cy="527545"/>
                </a:xfrm>
                <a:prstGeom prst="rect">
                  <a:avLst/>
                </a:prstGeom>
              </p:spPr>
            </p:pic>
            <p:pic>
              <p:nvPicPr>
                <p:cNvPr id="22" name="Graphic 21" descr="No sign outline">
                  <a:extLst>
                    <a:ext uri="{FF2B5EF4-FFF2-40B4-BE49-F238E27FC236}">
                      <a16:creationId xmlns:a16="http://schemas.microsoft.com/office/drawing/2014/main" id="{E9939D20-EBBD-2B4F-3463-7FC22F63B905}"/>
                    </a:ext>
                  </a:extLst>
                </p:cNvPr>
                <p:cNvPicPr>
                  <a:picLocks noGrp="1" noRot="1" noChangeAspect="1" noMove="1" noResize="1" noEditPoints="1" noAdjustHandles="1" noChangeArrowheads="1" noChangeShapeType="1" noCrop="1"/>
                </p:cNvPicPr>
                <p:nvPr userDrawn="1"/>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263440" y="4334781"/>
                  <a:ext cx="914400" cy="914400"/>
                </a:xfrm>
                <a:prstGeom prst="rect">
                  <a:avLst/>
                </a:prstGeom>
              </p:spPr>
            </p:pic>
          </p:grpSp>
          <p:sp>
            <p:nvSpPr>
              <p:cNvPr id="26" name="TextBox 25">
                <a:extLst>
                  <a:ext uri="{FF2B5EF4-FFF2-40B4-BE49-F238E27FC236}">
                    <a16:creationId xmlns:a16="http://schemas.microsoft.com/office/drawing/2014/main" id="{D465377C-D1BA-8921-A1AC-E4839EC686A1}"/>
                  </a:ext>
                </a:extLst>
              </p:cNvPr>
              <p:cNvSpPr txBox="1">
                <a:spLocks noGrp="1" noRot="1" noMove="1" noResize="1" noEditPoints="1" noAdjustHandles="1" noChangeArrowheads="1" noChangeShapeType="1"/>
              </p:cNvSpPr>
              <p:nvPr userDrawn="1"/>
            </p:nvSpPr>
            <p:spPr>
              <a:xfrm>
                <a:off x="1419734" y="5038734"/>
                <a:ext cx="10368124" cy="10399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1800" b="0">
                    <a:latin typeface="Arial" panose="020B0604020202020204" pitchFamily="34" charset="0"/>
                    <a:cs typeface="Arial" panose="020B0604020202020204" pitchFamily="34" charset="0"/>
                  </a:rPr>
                  <a:t>DO NOT RECORD THIS PRESENTATION. </a:t>
                </a:r>
              </a:p>
              <a:p>
                <a:pPr marL="0" marR="0" lvl="0" indent="0" algn="l" defTabSz="914400" rtl="0" eaLnBrk="1" fontAlgn="auto" latinLnBrk="0" hangingPunct="1">
                  <a:lnSpc>
                    <a:spcPct val="109000"/>
                  </a:lnSpc>
                  <a:spcBef>
                    <a:spcPts val="300"/>
                  </a:spcBef>
                  <a:spcAft>
                    <a:spcPts val="0"/>
                  </a:spcAft>
                  <a:buClrTx/>
                  <a:buSzTx/>
                  <a:buFontTx/>
                  <a:buNone/>
                  <a:tabLst/>
                  <a:defRPr/>
                </a:pPr>
                <a:r>
                  <a:rPr lang="en-US" sz="1200" i="1">
                    <a:solidFill>
                      <a:prstClr val="black"/>
                    </a:solidFill>
                    <a:latin typeface="Arial" panose="020B0604020202020204" pitchFamily="34" charset="0"/>
                    <a:cs typeface="Arial" panose="020B0604020202020204" pitchFamily="34" charset="0"/>
                  </a:rPr>
                  <a:t>Massachusetts recording law stipulates that it is a two-party consent state. In Massachusetts, it is a criminal offense to use any device to record and/or disseminate communications, whether they’re wire, oral or electronic, without the consent of all contributing parties. Mass. Ann. Laws </a:t>
                </a:r>
                <a:r>
                  <a:rPr lang="en-US" sz="1200" i="1" err="1">
                    <a:solidFill>
                      <a:prstClr val="black"/>
                    </a:solidFill>
                    <a:latin typeface="Arial" panose="020B0604020202020204" pitchFamily="34" charset="0"/>
                    <a:cs typeface="Arial" panose="020B0604020202020204" pitchFamily="34" charset="0"/>
                  </a:rPr>
                  <a:t>ch.</a:t>
                </a:r>
                <a:r>
                  <a:rPr lang="en-US" sz="1200" i="1">
                    <a:solidFill>
                      <a:prstClr val="black"/>
                    </a:solidFill>
                    <a:latin typeface="Arial" panose="020B0604020202020204" pitchFamily="34" charset="0"/>
                    <a:cs typeface="Arial" panose="020B0604020202020204" pitchFamily="34" charset="0"/>
                  </a:rPr>
                  <a:t> 272, § 99(C). This means that in Massachusetts you are not legally allowed to record a conversation you are taking part in unless all parties are in agreement.</a:t>
                </a:r>
              </a:p>
            </p:txBody>
          </p:sp>
        </p:grpSp>
        <p:pic>
          <p:nvPicPr>
            <p:cNvPr id="27" name="Graphic 26" descr="Questions icon">
              <a:extLst>
                <a:ext uri="{FF2B5EF4-FFF2-40B4-BE49-F238E27FC236}">
                  <a16:creationId xmlns:a16="http://schemas.microsoft.com/office/drawing/2014/main" id="{45EAE3D5-1E64-2387-CF7A-2A8268FBD470}"/>
                </a:ext>
              </a:extLst>
            </p:cNvPr>
            <p:cNvPicPr>
              <a:picLocks noGrp="1" noRot="1" noChangeAspect="1" noMove="1" noResize="1" noEditPoints="1" noAdjustHandles="1" noChangeArrowheads="1" noChangeShapeType="1" noCrop="1"/>
            </p:cNvPicPr>
            <p:nvPr userDrawn="1"/>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336077" y="1299316"/>
              <a:ext cx="682623" cy="682623"/>
            </a:xfrm>
            <a:prstGeom prst="rect">
              <a:avLst/>
            </a:prstGeom>
          </p:spPr>
        </p:pic>
        <p:pic>
          <p:nvPicPr>
            <p:cNvPr id="28" name="Graphic 27" descr="Send icon">
              <a:extLst>
                <a:ext uri="{FF2B5EF4-FFF2-40B4-BE49-F238E27FC236}">
                  <a16:creationId xmlns:a16="http://schemas.microsoft.com/office/drawing/2014/main" id="{2179BF27-7187-BF17-5B44-EBA68B1993A7}"/>
                </a:ext>
              </a:extLst>
            </p:cNvPr>
            <p:cNvPicPr>
              <a:picLocks noGrp="1" noRot="1" noChangeAspect="1" noMove="1" noResize="1" noEditPoints="1" noAdjustHandles="1" noChangeArrowheads="1" noChangeShapeType="1" noCrop="1"/>
            </p:cNvPicPr>
            <p:nvPr userDrawn="1"/>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336078" y="2529767"/>
              <a:ext cx="682623" cy="682623"/>
            </a:xfrm>
            <a:prstGeom prst="rect">
              <a:avLst/>
            </a:prstGeom>
          </p:spPr>
        </p:pic>
        <p:pic>
          <p:nvPicPr>
            <p:cNvPr id="29" name="Graphic 28" descr="Certificate icon">
              <a:extLst>
                <a:ext uri="{FF2B5EF4-FFF2-40B4-BE49-F238E27FC236}">
                  <a16:creationId xmlns:a16="http://schemas.microsoft.com/office/drawing/2014/main" id="{82837D61-1017-C957-007C-E221B7B48A11}"/>
                </a:ext>
              </a:extLst>
            </p:cNvPr>
            <p:cNvPicPr>
              <a:picLocks noGrp="1" noRot="1" noChangeAspect="1" noMove="1" noResize="1" noEditPoints="1" noAdjustHandles="1" noChangeArrowheads="1" noChangeShapeType="1" noCrop="1"/>
            </p:cNvPicPr>
            <p:nvPr userDrawn="1"/>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6336077" y="3760218"/>
              <a:ext cx="682623" cy="682623"/>
            </a:xfrm>
            <a:prstGeom prst="rect">
              <a:avLst/>
            </a:prstGeom>
          </p:spPr>
        </p:pic>
        <p:sp>
          <p:nvSpPr>
            <p:cNvPr id="30" name="TextBox 29">
              <a:extLst>
                <a:ext uri="{FF2B5EF4-FFF2-40B4-BE49-F238E27FC236}">
                  <a16:creationId xmlns:a16="http://schemas.microsoft.com/office/drawing/2014/main" id="{5E103234-8895-EB20-8CD9-CF7175F7071A}"/>
                </a:ext>
              </a:extLst>
            </p:cNvPr>
            <p:cNvSpPr txBox="1">
              <a:spLocks noGrp="1" noRot="1" noMove="1" noResize="1" noEditPoints="1" noAdjustHandles="1" noChangeArrowheads="1" noChangeShapeType="1"/>
            </p:cNvSpPr>
            <p:nvPr userDrawn="1"/>
          </p:nvSpPr>
          <p:spPr>
            <a:xfrm>
              <a:off x="7203952" y="2687613"/>
              <a:ext cx="4736304" cy="369332"/>
            </a:xfrm>
            <a:prstGeom prst="rect">
              <a:avLst/>
            </a:prstGeom>
            <a:noFill/>
          </p:spPr>
          <p:txBody>
            <a:bodyPr wrap="square">
              <a:spAutoFit/>
            </a:bodyPr>
            <a:lstStyle/>
            <a:p>
              <a:pPr lvl="0">
                <a:lnSpc>
                  <a:spcPct val="100000"/>
                </a:lnSpc>
              </a:pPr>
              <a:r>
                <a:rPr lang="en-US" sz="1800">
                  <a:latin typeface="Arial" panose="020B0604020202020204" pitchFamily="34" charset="0"/>
                  <a:cs typeface="Arial" panose="020B0604020202020204" pitchFamily="34" charset="0"/>
                </a:rPr>
                <a:t>We’ll send you a copy of the slides.</a:t>
              </a:r>
            </a:p>
          </p:txBody>
        </p:sp>
        <p:sp>
          <p:nvSpPr>
            <p:cNvPr id="31" name="TextBox 30">
              <a:extLst>
                <a:ext uri="{FF2B5EF4-FFF2-40B4-BE49-F238E27FC236}">
                  <a16:creationId xmlns:a16="http://schemas.microsoft.com/office/drawing/2014/main" id="{CC1043E9-9A69-38A4-A12A-B4C9727A2B06}"/>
                </a:ext>
              </a:extLst>
            </p:cNvPr>
            <p:cNvSpPr txBox="1">
              <a:spLocks noGrp="1" noRot="1" noMove="1" noResize="1" noEditPoints="1" noAdjustHandles="1" noChangeArrowheads="1" noChangeShapeType="1"/>
            </p:cNvSpPr>
            <p:nvPr userDrawn="1"/>
          </p:nvSpPr>
          <p:spPr>
            <a:xfrm>
              <a:off x="7203951" y="1508600"/>
              <a:ext cx="4833973" cy="369332"/>
            </a:xfrm>
            <a:prstGeom prst="rect">
              <a:avLst/>
            </a:prstGeom>
            <a:noFill/>
          </p:spPr>
          <p:txBody>
            <a:bodyPr wrap="square">
              <a:spAutoFit/>
            </a:bodyPr>
            <a:lstStyle/>
            <a:p>
              <a:pPr lvl="0">
                <a:lnSpc>
                  <a:spcPct val="100000"/>
                </a:lnSpc>
              </a:pPr>
              <a:r>
                <a:rPr lang="en-US" sz="1800">
                  <a:latin typeface="Arial" panose="020B0604020202020204" pitchFamily="34" charset="0"/>
                  <a:cs typeface="Arial" panose="020B0604020202020204" pitchFamily="34" charset="0"/>
                </a:rPr>
                <a:t>Use the Zoom Q&amp;A function to ask questions.</a:t>
              </a:r>
            </a:p>
          </p:txBody>
        </p:sp>
        <p:sp>
          <p:nvSpPr>
            <p:cNvPr id="32" name="TextBox 31">
              <a:extLst>
                <a:ext uri="{FF2B5EF4-FFF2-40B4-BE49-F238E27FC236}">
                  <a16:creationId xmlns:a16="http://schemas.microsoft.com/office/drawing/2014/main" id="{EA1D33B6-115A-B6F2-470C-6DDA6E2E43DB}"/>
                </a:ext>
              </a:extLst>
            </p:cNvPr>
            <p:cNvSpPr txBox="1">
              <a:spLocks noGrp="1" noRot="1" noMove="1" noResize="1" noEditPoints="1" noAdjustHandles="1" noChangeArrowheads="1" noChangeShapeType="1"/>
            </p:cNvSpPr>
            <p:nvPr userDrawn="1"/>
          </p:nvSpPr>
          <p:spPr>
            <a:xfrm>
              <a:off x="7203952" y="3866626"/>
              <a:ext cx="4736304" cy="369332"/>
            </a:xfrm>
            <a:prstGeom prst="rect">
              <a:avLst/>
            </a:prstGeom>
            <a:noFill/>
          </p:spPr>
          <p:txBody>
            <a:bodyPr wrap="square">
              <a:spAutoFit/>
            </a:bodyPr>
            <a:lstStyle/>
            <a:p>
              <a:pPr lvl="0">
                <a:lnSpc>
                  <a:spcPct val="100000"/>
                </a:lnSpc>
              </a:pPr>
              <a:r>
                <a:rPr lang="en-US" sz="1800">
                  <a:latin typeface="Arial" panose="020B0604020202020204" pitchFamily="34" charset="0"/>
                  <a:cs typeface="Arial" panose="020B0604020202020204" pitchFamily="34" charset="0"/>
                </a:rPr>
                <a:t>Complete post-training eval within 2 weeks.</a:t>
              </a:r>
            </a:p>
          </p:txBody>
        </p:sp>
        <p:pic>
          <p:nvPicPr>
            <p:cNvPr id="2" name="Graphic 1" descr="Mute speaker icon">
              <a:extLst>
                <a:ext uri="{FF2B5EF4-FFF2-40B4-BE49-F238E27FC236}">
                  <a16:creationId xmlns:a16="http://schemas.microsoft.com/office/drawing/2014/main" id="{849073A5-BE32-ABBD-EAC1-847295556A3B}"/>
                </a:ext>
              </a:extLst>
            </p:cNvPr>
            <p:cNvPicPr>
              <a:picLocks noGrp="1" noRot="1" noChangeAspect="1" noMove="1" noResize="1" noEditPoints="1" noAdjustHandles="1" noChangeArrowheads="1" noChangeShapeType="1" noCrop="1"/>
            </p:cNvPicPr>
            <p:nvPr userDrawn="1"/>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570154" y="3689141"/>
              <a:ext cx="664328" cy="664328"/>
            </a:xfrm>
            <a:prstGeom prst="rect">
              <a:avLst/>
            </a:prstGeom>
          </p:spPr>
        </p:pic>
        <p:grpSp>
          <p:nvGrpSpPr>
            <p:cNvPr id="6" name="Group 5">
              <a:extLst>
                <a:ext uri="{FF2B5EF4-FFF2-40B4-BE49-F238E27FC236}">
                  <a16:creationId xmlns:a16="http://schemas.microsoft.com/office/drawing/2014/main" id="{76AEDFD9-2393-839A-4952-DEABFE5E6491}"/>
                </a:ext>
              </a:extLst>
            </p:cNvPr>
            <p:cNvGrpSpPr>
              <a:grpSpLocks noGrp="1" noUngrp="1" noRot="1" noMove="1" noResize="1"/>
            </p:cNvGrpSpPr>
            <p:nvPr userDrawn="1"/>
          </p:nvGrpSpPr>
          <p:grpSpPr>
            <a:xfrm>
              <a:off x="8330120" y="1919143"/>
              <a:ext cx="2477040" cy="442333"/>
              <a:chOff x="8487697" y="1918856"/>
              <a:chExt cx="2477040" cy="442333"/>
            </a:xfrm>
            <a:solidFill>
              <a:schemeClr val="accent1">
                <a:lumMod val="75000"/>
              </a:schemeClr>
            </a:solidFill>
          </p:grpSpPr>
          <p:pic>
            <p:nvPicPr>
              <p:cNvPr id="7" name="Picture 6" descr="Zoom Q&amp;A feature in Zoom navigation bar">
                <a:extLst>
                  <a:ext uri="{FF2B5EF4-FFF2-40B4-BE49-F238E27FC236}">
                    <a16:creationId xmlns:a16="http://schemas.microsoft.com/office/drawing/2014/main" id="{D9CD79F8-922F-8D59-01D6-6467F3456D56}"/>
                  </a:ext>
                </a:extLst>
              </p:cNvPr>
              <p:cNvPicPr>
                <a:picLocks noGrp="1" noRot="1" noChangeAspect="1" noMove="1" noResize="1" noEditPoints="1" noAdjustHandles="1" noChangeArrowheads="1" noChangeShapeType="1" noCrop="1"/>
              </p:cNvPicPr>
              <p:nvPr userDrawn="1"/>
            </p:nvPicPr>
            <p:blipFill>
              <a:blip r:embed="rId19">
                <a:extLst>
                  <a:ext uri="{BEBA8EAE-BF5A-486C-A8C5-ECC9F3942E4B}">
                    <a14:imgProps xmlns:a14="http://schemas.microsoft.com/office/drawing/2010/main">
                      <a14:imgLayer r:embed="rId20">
                        <a14:imgEffect>
                          <a14:sharpenSoften amount="100000"/>
                        </a14:imgEffect>
                      </a14:imgLayer>
                    </a14:imgProps>
                  </a:ext>
                  <a:ext uri="{28A0092B-C50C-407E-A947-70E740481C1C}">
                    <a14:useLocalDpi xmlns:a14="http://schemas.microsoft.com/office/drawing/2010/main"/>
                  </a:ext>
                </a:extLst>
              </a:blip>
              <a:stretch>
                <a:fillRect/>
              </a:stretch>
            </p:blipFill>
            <p:spPr>
              <a:xfrm>
                <a:off x="8487697" y="1918856"/>
                <a:ext cx="1825502" cy="442333"/>
              </a:xfrm>
              <a:prstGeom prst="roundRect">
                <a:avLst/>
              </a:prstGeom>
              <a:grpFill/>
            </p:spPr>
          </p:pic>
          <p:sp>
            <p:nvSpPr>
              <p:cNvPr id="8" name="Down Arrow 7" descr="Arrow pointing right to a picture of the Zoom Q&amp;A function">
                <a:extLst>
                  <a:ext uri="{FF2B5EF4-FFF2-40B4-BE49-F238E27FC236}">
                    <a16:creationId xmlns:a16="http://schemas.microsoft.com/office/drawing/2014/main" id="{933BA3BD-7AC9-726A-4AD4-1E32B5B7C0CF}"/>
                  </a:ext>
                </a:extLst>
              </p:cNvPr>
              <p:cNvSpPr>
                <a:spLocks noGrp="1" noRot="1" noMove="1" noResize="1" noEditPoints="1" noAdjustHandles="1" noChangeArrowheads="1" noChangeShapeType="1"/>
              </p:cNvSpPr>
              <p:nvPr userDrawn="1"/>
            </p:nvSpPr>
            <p:spPr>
              <a:xfrm rot="5400000">
                <a:off x="10602677" y="1865113"/>
                <a:ext cx="174302" cy="549818"/>
              </a:xfrm>
              <a:prstGeom prst="downArrow">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Slide Number Placeholder 1">
            <a:extLst>
              <a:ext uri="{FF2B5EF4-FFF2-40B4-BE49-F238E27FC236}">
                <a16:creationId xmlns:a16="http://schemas.microsoft.com/office/drawing/2014/main" id="{07D158EA-43C0-D13B-5525-C4090B310058}"/>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2946342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434867E7-A746-D8FE-9C5C-1C869AA05E50}"/>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pic>
        <p:nvPicPr>
          <p:cNvPr id="4" name="Picture 3" descr="Grayken Center for Addiction Training &amp; Technical Assistance logo. Visit addictiontraining.org for more trainings and resources.">
            <a:extLst>
              <a:ext uri="{FF2B5EF4-FFF2-40B4-BE49-F238E27FC236}">
                <a16:creationId xmlns:a16="http://schemas.microsoft.com/office/drawing/2014/main" id="{94532E9B-E9B3-656C-8586-9903BFCBB1B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2" name="Text Placeholder 11">
            <a:extLst>
              <a:ext uri="{FF2B5EF4-FFF2-40B4-BE49-F238E27FC236}">
                <a16:creationId xmlns:a16="http://schemas.microsoft.com/office/drawing/2014/main" id="{780DD42E-5D63-FE47-5028-9A1E557C82AC}"/>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11055534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image/chart/table w/ summary on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2BF75-C176-1C95-9109-8A633E07AC00}"/>
              </a:ext>
            </a:extLst>
          </p:cNvPr>
          <p:cNvSpPr>
            <a:spLocks noGrp="1"/>
          </p:cNvSpPr>
          <p:nvPr>
            <p:ph type="title"/>
          </p:nvPr>
        </p:nvSpPr>
        <p:spPr/>
        <p:txBody>
          <a:bodyPr/>
          <a:lstStyle/>
          <a:p>
            <a:endParaRPr lang="en-US"/>
          </a:p>
        </p:txBody>
      </p:sp>
      <p:sp>
        <p:nvSpPr>
          <p:cNvPr id="18" name="Content Placeholder 16">
            <a:extLst>
              <a:ext uri="{FF2B5EF4-FFF2-40B4-BE49-F238E27FC236}">
                <a16:creationId xmlns:a16="http://schemas.microsoft.com/office/drawing/2014/main" id="{65BAE8AF-9C4B-B7DC-A7F4-EB7A6DC08BB8}"/>
              </a:ext>
            </a:extLst>
          </p:cNvPr>
          <p:cNvSpPr>
            <a:spLocks noGrp="1"/>
          </p:cNvSpPr>
          <p:nvPr>
            <p:ph sz="quarter" idx="20" hasCustomPrompt="1"/>
          </p:nvPr>
        </p:nvSpPr>
        <p:spPr>
          <a:xfrm>
            <a:off x="497840" y="1213519"/>
            <a:ext cx="7350090" cy="4780649"/>
          </a:xfrm>
          <a:solidFill>
            <a:schemeClr val="bg2">
              <a:lumMod val="60000"/>
              <a:lumOff val="40000"/>
            </a:schemeClr>
          </a:solidFill>
        </p:spPr>
        <p:txBody>
          <a:bodyPr/>
          <a:lstStyle>
            <a:lvl1pPr>
              <a:defRPr>
                <a:solidFill>
                  <a:schemeClr val="tx1"/>
                </a:solidFill>
              </a:defRPr>
            </a:lvl1pPr>
          </a:lstStyle>
          <a:p>
            <a:pPr lvl="1"/>
            <a:r>
              <a:rPr lang="en-US"/>
              <a:t>Type here (highlight text &amp; press TAB to bullet list) or click the respective icon to add an image, chart, or table. </a:t>
            </a:r>
          </a:p>
          <a:p>
            <a:pPr marL="228600" marR="0" lvl="1" indent="-228600" algn="l" defTabSz="914400" rtl="0" eaLnBrk="1" fontAlgn="auto" latinLnBrk="0" hangingPunct="1">
              <a:lnSpc>
                <a:spcPct val="109000"/>
              </a:lnSpc>
              <a:spcBef>
                <a:spcPts val="600"/>
              </a:spcBef>
              <a:spcAft>
                <a:spcPts val="0"/>
              </a:spcAft>
              <a:buClrTx/>
              <a:buSzPct val="10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two</a:t>
            </a:r>
          </a:p>
          <a:p>
            <a:pPr marL="457200" marR="0" lvl="2" indent="-228600" algn="l" defTabSz="914400" rtl="0" eaLnBrk="1" fontAlgn="auto" latinLnBrk="0" hangingPunct="1">
              <a:lnSpc>
                <a:spcPct val="109000"/>
              </a:lnSpc>
              <a:spcBef>
                <a:spcPts val="600"/>
              </a:spcBef>
              <a:spcAft>
                <a:spcPts val="0"/>
              </a:spcAft>
              <a:buClrTx/>
              <a:buSzPct val="100000"/>
              <a:buFont typeface="System Font Regular"/>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three</a:t>
            </a:r>
          </a:p>
          <a:p>
            <a:pPr marL="685800" marR="0" lvl="3" indent="-228600" algn="l" defTabSz="914400" rtl="0" eaLnBrk="1" fontAlgn="auto" latinLnBrk="0" hangingPunct="1">
              <a:lnSpc>
                <a:spcPct val="109000"/>
              </a:lnSpc>
              <a:spcBef>
                <a:spcPts val="600"/>
              </a:spcBef>
              <a:spcAft>
                <a:spcPts val="0"/>
              </a:spcAft>
              <a:buClrTx/>
              <a:buSzPct val="60000"/>
              <a:buFont typeface="System Font Regular"/>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four</a:t>
            </a:r>
          </a:p>
          <a:p>
            <a:pPr marL="914400" marR="0" lvl="4" indent="-228600" algn="l" defTabSz="914400" rtl="0" eaLnBrk="1" fontAlgn="auto" latinLnBrk="0" hangingPunct="1">
              <a:lnSpc>
                <a:spcPct val="109000"/>
              </a:lnSpc>
              <a:spcBef>
                <a:spcPts val="600"/>
              </a:spcBef>
              <a:spcAft>
                <a:spcPts val="0"/>
              </a:spcAft>
              <a:buClrTx/>
              <a:buSzPct val="83000"/>
              <a:buFont typeface="Wingdings" pitchFamily="2" charset="2"/>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five</a:t>
            </a:r>
          </a:p>
        </p:txBody>
      </p:sp>
      <p:pic>
        <p:nvPicPr>
          <p:cNvPr id="12" name="Picture 11" descr="Grayken Center for Addiction Training &amp; Technical Assistance logo. Visit addictiontraining.org for more trainings and resources.">
            <a:extLst>
              <a:ext uri="{FF2B5EF4-FFF2-40B4-BE49-F238E27FC236}">
                <a16:creationId xmlns:a16="http://schemas.microsoft.com/office/drawing/2014/main" id="{846D1895-B2DD-6DD1-4BA4-78908422E2F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7" name="Content Placeholder 6">
            <a:extLst>
              <a:ext uri="{FF2B5EF4-FFF2-40B4-BE49-F238E27FC236}">
                <a16:creationId xmlns:a16="http://schemas.microsoft.com/office/drawing/2014/main" id="{00EA24BE-8C6B-F8BC-1440-D6D1A8D7A97C}"/>
              </a:ext>
            </a:extLst>
          </p:cNvPr>
          <p:cNvSpPr>
            <a:spLocks noGrp="1"/>
          </p:cNvSpPr>
          <p:nvPr>
            <p:ph sz="quarter" idx="21" hasCustomPrompt="1"/>
          </p:nvPr>
        </p:nvSpPr>
        <p:spPr>
          <a:xfrm>
            <a:off x="8224008" y="1213519"/>
            <a:ext cx="3563849" cy="4780649"/>
          </a:xfrm>
          <a:solidFill>
            <a:schemeClr val="accent1">
              <a:lumMod val="20000"/>
              <a:lumOff val="80000"/>
              <a:alpha val="59989"/>
            </a:schemeClr>
          </a:solidFill>
        </p:spPr>
        <p:txBody>
          <a:bodyPr/>
          <a:lstStyle/>
          <a:p>
            <a:pPr lvl="1"/>
            <a:r>
              <a:rPr lang="en-US"/>
              <a:t>Click to add summary</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a:extLst>
              <a:ext uri="{FF2B5EF4-FFF2-40B4-BE49-F238E27FC236}">
                <a16:creationId xmlns:a16="http://schemas.microsoft.com/office/drawing/2014/main" id="{D0D23B05-8604-FA4A-1603-2F24A1218BEE}"/>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8" name="Freeform 7">
            <a:extLst>
              <a:ext uri="{FF2B5EF4-FFF2-40B4-BE49-F238E27FC236}">
                <a16:creationId xmlns:a16="http://schemas.microsoft.com/office/drawing/2014/main" id="{28DAF523-65E8-993B-2E17-A8CB46F9F0E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11">
            <a:extLst>
              <a:ext uri="{FF2B5EF4-FFF2-40B4-BE49-F238E27FC236}">
                <a16:creationId xmlns:a16="http://schemas.microsoft.com/office/drawing/2014/main" id="{1628807B-8FCA-1AAC-1B73-78C19AFF653A}"/>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572810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image/chart/table w/summary on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2BF75-C176-1C95-9109-8A633E07AC00}"/>
              </a:ext>
            </a:extLst>
          </p:cNvPr>
          <p:cNvSpPr>
            <a:spLocks noGrp="1"/>
          </p:cNvSpPr>
          <p:nvPr>
            <p:ph type="title"/>
          </p:nvPr>
        </p:nvSpPr>
        <p:spPr/>
        <p:txBody>
          <a:bodyPr/>
          <a:lstStyle/>
          <a:p>
            <a:endParaRPr lang="en-US"/>
          </a:p>
        </p:txBody>
      </p:sp>
      <p:sp>
        <p:nvSpPr>
          <p:cNvPr id="6" name="Content Placeholder 16">
            <a:extLst>
              <a:ext uri="{FF2B5EF4-FFF2-40B4-BE49-F238E27FC236}">
                <a16:creationId xmlns:a16="http://schemas.microsoft.com/office/drawing/2014/main" id="{D713938B-B883-DC53-D315-EAA98C78DA49}"/>
              </a:ext>
            </a:extLst>
          </p:cNvPr>
          <p:cNvSpPr>
            <a:spLocks noGrp="1"/>
          </p:cNvSpPr>
          <p:nvPr>
            <p:ph sz="quarter" idx="20" hasCustomPrompt="1"/>
          </p:nvPr>
        </p:nvSpPr>
        <p:spPr>
          <a:xfrm>
            <a:off x="4429760" y="1213519"/>
            <a:ext cx="7358098" cy="4780650"/>
          </a:xfrm>
          <a:solidFill>
            <a:schemeClr val="bg2">
              <a:lumMod val="60000"/>
              <a:lumOff val="40000"/>
            </a:schemeClr>
          </a:solidFill>
        </p:spPr>
        <p:txBody>
          <a:bodyPr/>
          <a:lstStyle>
            <a:lvl1pPr>
              <a:defRPr>
                <a:solidFill>
                  <a:schemeClr val="tx1"/>
                </a:solidFill>
              </a:defRPr>
            </a:lvl1pPr>
          </a:lstStyle>
          <a:p>
            <a:pPr lvl="1"/>
            <a:r>
              <a:rPr lang="en-US"/>
              <a:t>Type here (highlight text &amp; press TAB to bullet list) or click the respective icon to add an image, chart, or table. </a:t>
            </a:r>
          </a:p>
          <a:p>
            <a:pPr marL="228600" marR="0" lvl="1" indent="-228600" algn="l" defTabSz="914400" rtl="0" eaLnBrk="1" fontAlgn="auto" latinLnBrk="0" hangingPunct="1">
              <a:lnSpc>
                <a:spcPct val="109000"/>
              </a:lnSpc>
              <a:spcBef>
                <a:spcPts val="600"/>
              </a:spcBef>
              <a:spcAft>
                <a:spcPts val="0"/>
              </a:spcAft>
              <a:buClrTx/>
              <a:buSzPct val="10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two</a:t>
            </a:r>
          </a:p>
          <a:p>
            <a:pPr marL="457200" marR="0" lvl="2" indent="-228600" algn="l" defTabSz="914400" rtl="0" eaLnBrk="1" fontAlgn="auto" latinLnBrk="0" hangingPunct="1">
              <a:lnSpc>
                <a:spcPct val="109000"/>
              </a:lnSpc>
              <a:spcBef>
                <a:spcPts val="600"/>
              </a:spcBef>
              <a:spcAft>
                <a:spcPts val="0"/>
              </a:spcAft>
              <a:buClrTx/>
              <a:buSzPct val="100000"/>
              <a:buFont typeface="System Font Regular"/>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three</a:t>
            </a:r>
          </a:p>
          <a:p>
            <a:pPr marL="685800" marR="0" lvl="3" indent="-228600" algn="l" defTabSz="914400" rtl="0" eaLnBrk="1" fontAlgn="auto" latinLnBrk="0" hangingPunct="1">
              <a:lnSpc>
                <a:spcPct val="109000"/>
              </a:lnSpc>
              <a:spcBef>
                <a:spcPts val="600"/>
              </a:spcBef>
              <a:spcAft>
                <a:spcPts val="0"/>
              </a:spcAft>
              <a:buClrTx/>
              <a:buSzPct val="60000"/>
              <a:buFont typeface="System Font Regular"/>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four</a:t>
            </a:r>
          </a:p>
          <a:p>
            <a:pPr marL="914400" marR="0" lvl="4" indent="-228600" algn="l" defTabSz="914400" rtl="0" eaLnBrk="1" fontAlgn="auto" latinLnBrk="0" hangingPunct="1">
              <a:lnSpc>
                <a:spcPct val="109000"/>
              </a:lnSpc>
              <a:spcBef>
                <a:spcPts val="600"/>
              </a:spcBef>
              <a:spcAft>
                <a:spcPts val="0"/>
              </a:spcAft>
              <a:buClrTx/>
              <a:buSzPct val="83000"/>
              <a:buFont typeface="Wingdings" pitchFamily="2" charset="2"/>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five</a:t>
            </a:r>
          </a:p>
        </p:txBody>
      </p:sp>
      <p:pic>
        <p:nvPicPr>
          <p:cNvPr id="13" name="Picture 12" descr="Grayken Center for Addiction Training &amp; Technical Assistance logo. Visit addictiontraining.org for more trainings and resources.">
            <a:extLst>
              <a:ext uri="{FF2B5EF4-FFF2-40B4-BE49-F238E27FC236}">
                <a16:creationId xmlns:a16="http://schemas.microsoft.com/office/drawing/2014/main" id="{DD1E63FF-BB7E-0DCC-4C9E-55EFF040C6B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Content Placeholder 6">
            <a:extLst>
              <a:ext uri="{FF2B5EF4-FFF2-40B4-BE49-F238E27FC236}">
                <a16:creationId xmlns:a16="http://schemas.microsoft.com/office/drawing/2014/main" id="{47DBC732-CDC8-13E8-4558-D70EE583595E}"/>
              </a:ext>
            </a:extLst>
          </p:cNvPr>
          <p:cNvSpPr>
            <a:spLocks noGrp="1"/>
          </p:cNvSpPr>
          <p:nvPr>
            <p:ph sz="quarter" idx="21" hasCustomPrompt="1"/>
          </p:nvPr>
        </p:nvSpPr>
        <p:spPr>
          <a:xfrm>
            <a:off x="497839" y="1213520"/>
            <a:ext cx="3563178" cy="4780650"/>
          </a:xfrm>
          <a:solidFill>
            <a:schemeClr val="accent1">
              <a:lumMod val="20000"/>
              <a:lumOff val="80000"/>
              <a:alpha val="59989"/>
            </a:schemeClr>
          </a:solidFill>
        </p:spPr>
        <p:txBody>
          <a:bodyPr/>
          <a:lstStyle/>
          <a:p>
            <a:pPr lvl="1"/>
            <a:r>
              <a:rPr lang="en-US"/>
              <a:t>Click to add summary</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
            <a:extLst>
              <a:ext uri="{FF2B5EF4-FFF2-40B4-BE49-F238E27FC236}">
                <a16:creationId xmlns:a16="http://schemas.microsoft.com/office/drawing/2014/main" id="{02C529D1-5B49-4091-7602-ABD4B315490B}"/>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10" name="Freeform 9">
            <a:extLst>
              <a:ext uri="{FF2B5EF4-FFF2-40B4-BE49-F238E27FC236}">
                <a16:creationId xmlns:a16="http://schemas.microsoft.com/office/drawing/2014/main" id="{AC906B6F-C097-21B8-6C73-F0EB9A525AF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 Placeholder 11">
            <a:extLst>
              <a:ext uri="{FF2B5EF4-FFF2-40B4-BE49-F238E27FC236}">
                <a16:creationId xmlns:a16="http://schemas.microsoft.com/office/drawing/2014/main" id="{9F41824A-8C03-CA6D-18E2-7223E576A644}"/>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624993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column basic slide">
    <p:spTree>
      <p:nvGrpSpPr>
        <p:cNvPr id="1" name=""/>
        <p:cNvGrpSpPr/>
        <p:nvPr/>
      </p:nvGrpSpPr>
      <p:grpSpPr>
        <a:xfrm>
          <a:off x="0" y="0"/>
          <a:ext cx="0" cy="0"/>
          <a:chOff x="0" y="0"/>
          <a:chExt cx="0" cy="0"/>
        </a:xfrm>
      </p:grpSpPr>
      <p:sp>
        <p:nvSpPr>
          <p:cNvPr id="17" name="Slide Number Placeholder 5">
            <a:extLst>
              <a:ext uri="{FF2B5EF4-FFF2-40B4-BE49-F238E27FC236}">
                <a16:creationId xmlns:a16="http://schemas.microsoft.com/office/drawing/2014/main" id="{B605FF3F-C2C3-C70B-3C5E-BB52F4EB530D}"/>
              </a:ext>
            </a:extLst>
          </p:cNvPr>
          <p:cNvSpPr>
            <a:spLocks noGrp="1"/>
          </p:cNvSpPr>
          <p:nvPr>
            <p:ph type="sldNum" sz="quarter" idx="4"/>
          </p:nvPr>
        </p:nvSpPr>
        <p:spPr>
          <a:xfrm>
            <a:off x="5893260" y="6268291"/>
            <a:ext cx="405480" cy="498124"/>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72DEB34E-DCF5-36BF-0D9B-0FF40C8AE11B}"/>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5" name="Title 1">
            <a:extLst>
              <a:ext uri="{FF2B5EF4-FFF2-40B4-BE49-F238E27FC236}">
                <a16:creationId xmlns:a16="http://schemas.microsoft.com/office/drawing/2014/main" id="{3B8E21E0-E2D5-D62A-220F-145002909DC1}"/>
              </a:ext>
            </a:extLst>
          </p:cNvPr>
          <p:cNvSpPr>
            <a:spLocks noGrp="1"/>
          </p:cNvSpPr>
          <p:nvPr>
            <p:ph type="title"/>
          </p:nvPr>
        </p:nvSpPr>
        <p:spPr>
          <a:xfrm>
            <a:off x="497840" y="327312"/>
            <a:ext cx="11290018" cy="620712"/>
          </a:xfrm>
        </p:spPr>
        <p:txBody>
          <a:bodyPr>
            <a:noAutofit/>
          </a:bodyPr>
          <a:lstStyle>
            <a:lvl1pPr>
              <a:defRPr sz="3600" b="1" i="0">
                <a:latin typeface="Arial" panose="020B0604020202020204" pitchFamily="34" charset="0"/>
                <a:cs typeface="Arial" panose="020B0604020202020204" pitchFamily="34" charset="0"/>
              </a:defRPr>
            </a:lvl1pPr>
          </a:lstStyle>
          <a:p>
            <a:endParaRPr lang="en-US"/>
          </a:p>
        </p:txBody>
      </p:sp>
      <p:sp>
        <p:nvSpPr>
          <p:cNvPr id="9" name="Content Placeholder 8">
            <a:extLst>
              <a:ext uri="{FF2B5EF4-FFF2-40B4-BE49-F238E27FC236}">
                <a16:creationId xmlns:a16="http://schemas.microsoft.com/office/drawing/2014/main" id="{8232409B-5C16-DCAE-8C24-8C8EE5B1ED47}"/>
              </a:ext>
            </a:extLst>
          </p:cNvPr>
          <p:cNvSpPr>
            <a:spLocks noGrp="1"/>
          </p:cNvSpPr>
          <p:nvPr>
            <p:ph sz="quarter" idx="12" hasCustomPrompt="1"/>
          </p:nvPr>
        </p:nvSpPr>
        <p:spPr>
          <a:xfrm>
            <a:off x="6282500" y="1217835"/>
            <a:ext cx="5505358" cy="4780646"/>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71F11892-CDDF-7E78-F5AE-ED890D97FA08}"/>
              </a:ext>
            </a:extLst>
          </p:cNvPr>
          <p:cNvSpPr>
            <a:spLocks noGrp="1"/>
          </p:cNvSpPr>
          <p:nvPr>
            <p:ph sz="quarter" idx="13" hasCustomPrompt="1"/>
          </p:nvPr>
        </p:nvSpPr>
        <p:spPr>
          <a:xfrm>
            <a:off x="496981" y="1217835"/>
            <a:ext cx="5505358" cy="4780646"/>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2" name="Freeform 1">
            <a:extLst>
              <a:ext uri="{FF2B5EF4-FFF2-40B4-BE49-F238E27FC236}">
                <a16:creationId xmlns:a16="http://schemas.microsoft.com/office/drawing/2014/main" id="{ED61F00E-FDCE-CBE6-ABC5-C4C7815FA5E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11">
            <a:extLst>
              <a:ext uri="{FF2B5EF4-FFF2-40B4-BE49-F238E27FC236}">
                <a16:creationId xmlns:a16="http://schemas.microsoft.com/office/drawing/2014/main" id="{2AEEBAD2-7F5A-1EE7-D1BE-08CB1BA9BD2E}"/>
              </a:ext>
            </a:extLst>
          </p:cNvPr>
          <p:cNvSpPr>
            <a:spLocks noGrp="1"/>
          </p:cNvSpPr>
          <p:nvPr>
            <p:ph type="body" sz="quarter" idx="14"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971980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column w/subhead highlight">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508BE0C-ABB7-58F0-C020-D6A81EE948CF}"/>
              </a:ext>
            </a:extLst>
          </p:cNvPr>
          <p:cNvSpPr>
            <a:spLocks noGrp="1"/>
          </p:cNvSpPr>
          <p:nvPr>
            <p:ph type="body" idx="13" hasCustomPrompt="1"/>
          </p:nvPr>
        </p:nvSpPr>
        <p:spPr>
          <a:xfrm>
            <a:off x="497651" y="1217834"/>
            <a:ext cx="5504688" cy="576648"/>
          </a:xfrm>
          <a:solidFill>
            <a:schemeClr val="accent1">
              <a:lumMod val="20000"/>
              <a:lumOff val="80000"/>
            </a:schemeClr>
          </a:solidFill>
        </p:spPr>
        <p:txBody>
          <a:bodyPr anchor="ctr">
            <a:noAutofit/>
          </a:bodyPr>
          <a:lstStyle>
            <a:lvl1pPr marL="0" indent="0" algn="l">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subheading</a:t>
            </a:r>
          </a:p>
        </p:txBody>
      </p:sp>
      <p:sp>
        <p:nvSpPr>
          <p:cNvPr id="9" name="Text Placeholder 4">
            <a:extLst>
              <a:ext uri="{FF2B5EF4-FFF2-40B4-BE49-F238E27FC236}">
                <a16:creationId xmlns:a16="http://schemas.microsoft.com/office/drawing/2014/main" id="{54B11C96-5C5C-CC34-C884-8D7B1587ABA4}"/>
              </a:ext>
            </a:extLst>
          </p:cNvPr>
          <p:cNvSpPr>
            <a:spLocks noGrp="1"/>
          </p:cNvSpPr>
          <p:nvPr>
            <p:ph type="body" sz="quarter" idx="3" hasCustomPrompt="1"/>
          </p:nvPr>
        </p:nvSpPr>
        <p:spPr>
          <a:xfrm>
            <a:off x="6283170" y="1217834"/>
            <a:ext cx="5504688" cy="576648"/>
          </a:xfrm>
          <a:solidFill>
            <a:schemeClr val="accent1">
              <a:lumMod val="20000"/>
              <a:lumOff val="80000"/>
            </a:schemeClr>
          </a:solidFill>
        </p:spPr>
        <p:txBody>
          <a:bodyPr anchor="ctr">
            <a:noAutofit/>
          </a:bodyPr>
          <a:lstStyle>
            <a:lvl1pPr marL="0" indent="0" algn="l">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subheading</a:t>
            </a:r>
          </a:p>
        </p:txBody>
      </p:sp>
      <p:pic>
        <p:nvPicPr>
          <p:cNvPr id="17" name="Picture 16" descr="Grayken Center for Addiction Training &amp; Technical Assistance logo. Visit addictiontraining.org for more trainings and resources.">
            <a:extLst>
              <a:ext uri="{FF2B5EF4-FFF2-40B4-BE49-F238E27FC236}">
                <a16:creationId xmlns:a16="http://schemas.microsoft.com/office/drawing/2014/main" id="{5AC3737C-99B2-0E2E-3FDD-30919FABF32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6" name="Title 1">
            <a:extLst>
              <a:ext uri="{FF2B5EF4-FFF2-40B4-BE49-F238E27FC236}">
                <a16:creationId xmlns:a16="http://schemas.microsoft.com/office/drawing/2014/main" id="{A2B99970-A73B-B508-E486-BFF73B336BB4}"/>
              </a:ext>
            </a:extLst>
          </p:cNvPr>
          <p:cNvSpPr>
            <a:spLocks noGrp="1"/>
          </p:cNvSpPr>
          <p:nvPr>
            <p:ph type="title"/>
          </p:nvPr>
        </p:nvSpPr>
        <p:spPr>
          <a:xfrm>
            <a:off x="497840" y="327312"/>
            <a:ext cx="11290018" cy="620712"/>
          </a:xfrm>
        </p:spPr>
        <p:txBody>
          <a:bodyPr>
            <a:noAutofit/>
          </a:bodyPr>
          <a:lstStyle>
            <a:lvl1pPr>
              <a:defRPr sz="3600" b="1" i="0">
                <a:latin typeface="Arial" panose="020B0604020202020204" pitchFamily="34" charset="0"/>
                <a:cs typeface="Arial" panose="020B0604020202020204" pitchFamily="34" charset="0"/>
              </a:defRPr>
            </a:lvl1pPr>
          </a:lstStyle>
          <a:p>
            <a:endParaRPr lang="en-US"/>
          </a:p>
        </p:txBody>
      </p:sp>
      <p:sp>
        <p:nvSpPr>
          <p:cNvPr id="8" name="Content Placeholder 7">
            <a:extLst>
              <a:ext uri="{FF2B5EF4-FFF2-40B4-BE49-F238E27FC236}">
                <a16:creationId xmlns:a16="http://schemas.microsoft.com/office/drawing/2014/main" id="{0E6243FD-3117-7CA8-70D1-88A2A4A1B432}"/>
              </a:ext>
            </a:extLst>
          </p:cNvPr>
          <p:cNvSpPr>
            <a:spLocks noGrp="1"/>
          </p:cNvSpPr>
          <p:nvPr>
            <p:ph sz="quarter" idx="14" hasCustomPrompt="1"/>
          </p:nvPr>
        </p:nvSpPr>
        <p:spPr>
          <a:xfrm>
            <a:off x="497651" y="2038205"/>
            <a:ext cx="5504688" cy="3960276"/>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BD618227-A176-7BE6-018F-F83F1DDF20C5}"/>
              </a:ext>
            </a:extLst>
          </p:cNvPr>
          <p:cNvSpPr>
            <a:spLocks noGrp="1"/>
          </p:cNvSpPr>
          <p:nvPr>
            <p:ph type="sldNum" sz="quarter" idx="16"/>
          </p:nvPr>
        </p:nvSpPr>
        <p:spPr/>
        <p:txBody>
          <a:bodyPr/>
          <a:lstStyle/>
          <a:p>
            <a:fld id="{F85CE818-7367-6A4C-AA8A-8ACF11B1523A}" type="slidenum">
              <a:rPr lang="en-US" smtClean="0"/>
              <a:pPr/>
              <a:t>‹#›</a:t>
            </a:fld>
            <a:endParaRPr lang="en-US"/>
          </a:p>
        </p:txBody>
      </p:sp>
      <p:sp>
        <p:nvSpPr>
          <p:cNvPr id="19" name="Content Placeholder 18">
            <a:extLst>
              <a:ext uri="{FF2B5EF4-FFF2-40B4-BE49-F238E27FC236}">
                <a16:creationId xmlns:a16="http://schemas.microsoft.com/office/drawing/2014/main" id="{DD24B534-91AB-F79D-855B-749D49854025}"/>
              </a:ext>
            </a:extLst>
          </p:cNvPr>
          <p:cNvSpPr>
            <a:spLocks noGrp="1"/>
          </p:cNvSpPr>
          <p:nvPr>
            <p:ph sz="quarter" idx="17" hasCustomPrompt="1"/>
          </p:nvPr>
        </p:nvSpPr>
        <p:spPr>
          <a:xfrm>
            <a:off x="6282501" y="2038350"/>
            <a:ext cx="5504687" cy="3960131"/>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3" name="Freeform 2">
            <a:extLst>
              <a:ext uri="{FF2B5EF4-FFF2-40B4-BE49-F238E27FC236}">
                <a16:creationId xmlns:a16="http://schemas.microsoft.com/office/drawing/2014/main" id="{4DDFB48B-609F-408E-CCDC-E3DA684610A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11">
            <a:extLst>
              <a:ext uri="{FF2B5EF4-FFF2-40B4-BE49-F238E27FC236}">
                <a16:creationId xmlns:a16="http://schemas.microsoft.com/office/drawing/2014/main" id="{0F9466B1-BD94-DEFA-2017-6EAE60D665D7}"/>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294788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column w/subhead (no highlight)">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508BE0C-ABB7-58F0-C020-D6A81EE948CF}"/>
              </a:ext>
            </a:extLst>
          </p:cNvPr>
          <p:cNvSpPr>
            <a:spLocks noGrp="1"/>
          </p:cNvSpPr>
          <p:nvPr>
            <p:ph type="body" idx="13" hasCustomPrompt="1"/>
          </p:nvPr>
        </p:nvSpPr>
        <p:spPr>
          <a:xfrm>
            <a:off x="497651" y="1217835"/>
            <a:ext cx="5504688" cy="576648"/>
          </a:xfrm>
        </p:spPr>
        <p:txBody>
          <a:bodyPr anchor="b">
            <a:noAutofit/>
          </a:bodyPr>
          <a:lstStyle>
            <a:lvl1pPr marL="0" indent="0" algn="l">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subheading</a:t>
            </a:r>
          </a:p>
        </p:txBody>
      </p:sp>
      <p:sp>
        <p:nvSpPr>
          <p:cNvPr id="9" name="Text Placeholder 4">
            <a:extLst>
              <a:ext uri="{FF2B5EF4-FFF2-40B4-BE49-F238E27FC236}">
                <a16:creationId xmlns:a16="http://schemas.microsoft.com/office/drawing/2014/main" id="{54B11C96-5C5C-CC34-C884-8D7B1587ABA4}"/>
              </a:ext>
            </a:extLst>
          </p:cNvPr>
          <p:cNvSpPr>
            <a:spLocks noGrp="1"/>
          </p:cNvSpPr>
          <p:nvPr>
            <p:ph type="body" sz="quarter" idx="3" hasCustomPrompt="1"/>
          </p:nvPr>
        </p:nvSpPr>
        <p:spPr>
          <a:xfrm>
            <a:off x="6282500" y="1217834"/>
            <a:ext cx="5504687" cy="576649"/>
          </a:xfrm>
        </p:spPr>
        <p:txBody>
          <a:bodyPr anchor="b">
            <a:noAutofit/>
          </a:bodyPr>
          <a:lstStyle>
            <a:lvl1pPr marL="0" indent="0">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subheading</a:t>
            </a:r>
          </a:p>
        </p:txBody>
      </p:sp>
      <p:sp>
        <p:nvSpPr>
          <p:cNvPr id="8" name="TextBox 7">
            <a:extLst>
              <a:ext uri="{FF2B5EF4-FFF2-40B4-BE49-F238E27FC236}">
                <a16:creationId xmlns:a16="http://schemas.microsoft.com/office/drawing/2014/main" id="{E620FF52-28BB-F426-7D60-FD85F5115628}"/>
              </a:ext>
            </a:extLst>
          </p:cNvPr>
          <p:cNvSpPr txBox="1"/>
          <p:nvPr userDrawn="1"/>
        </p:nvSpPr>
        <p:spPr>
          <a:xfrm>
            <a:off x="2565400" y="118533"/>
            <a:ext cx="184731" cy="369332"/>
          </a:xfrm>
          <a:prstGeom prst="rect">
            <a:avLst/>
          </a:prstGeom>
          <a:noFill/>
        </p:spPr>
        <p:txBody>
          <a:bodyPr wrap="none" rtlCol="0">
            <a:spAutoFit/>
          </a:bodyPr>
          <a:lstStyle/>
          <a:p>
            <a:endParaRPr lang="en-US"/>
          </a:p>
        </p:txBody>
      </p:sp>
      <p:pic>
        <p:nvPicPr>
          <p:cNvPr id="21" name="Picture 20" descr="Grayken Center for Addiction Training &amp; Technical Assistance logo. Visit addictiontraining.org for more trainings and resources.">
            <a:extLst>
              <a:ext uri="{FF2B5EF4-FFF2-40B4-BE49-F238E27FC236}">
                <a16:creationId xmlns:a16="http://schemas.microsoft.com/office/drawing/2014/main" id="{4A4BC2B6-573E-25CA-251D-3D947B7E9A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6" name="Title 1">
            <a:extLst>
              <a:ext uri="{FF2B5EF4-FFF2-40B4-BE49-F238E27FC236}">
                <a16:creationId xmlns:a16="http://schemas.microsoft.com/office/drawing/2014/main" id="{874B31EB-1A9D-3306-CC63-60B8C9FE19F2}"/>
              </a:ext>
            </a:extLst>
          </p:cNvPr>
          <p:cNvSpPr>
            <a:spLocks noGrp="1"/>
          </p:cNvSpPr>
          <p:nvPr>
            <p:ph type="title"/>
          </p:nvPr>
        </p:nvSpPr>
        <p:spPr>
          <a:xfrm>
            <a:off x="497840" y="327312"/>
            <a:ext cx="11290018" cy="620712"/>
          </a:xfrm>
        </p:spPr>
        <p:txBody>
          <a:bodyPr>
            <a:noAutofit/>
          </a:bodyPr>
          <a:lstStyle>
            <a:lvl1pPr>
              <a:defRPr sz="3600" b="1" i="0">
                <a:latin typeface="Arial" panose="020B0604020202020204" pitchFamily="34" charset="0"/>
                <a:cs typeface="Arial" panose="020B0604020202020204" pitchFamily="34" charset="0"/>
              </a:defRPr>
            </a:lvl1pPr>
          </a:lstStyle>
          <a:p>
            <a:endParaRPr lang="en-US"/>
          </a:p>
        </p:txBody>
      </p:sp>
      <p:sp>
        <p:nvSpPr>
          <p:cNvPr id="13" name="Content Placeholder 12">
            <a:extLst>
              <a:ext uri="{FF2B5EF4-FFF2-40B4-BE49-F238E27FC236}">
                <a16:creationId xmlns:a16="http://schemas.microsoft.com/office/drawing/2014/main" id="{42246E69-F9EA-75E2-B425-AB88AC0C2865}"/>
              </a:ext>
            </a:extLst>
          </p:cNvPr>
          <p:cNvSpPr>
            <a:spLocks noGrp="1"/>
          </p:cNvSpPr>
          <p:nvPr>
            <p:ph sz="quarter" idx="14" hasCustomPrompt="1"/>
          </p:nvPr>
        </p:nvSpPr>
        <p:spPr>
          <a:xfrm>
            <a:off x="497651" y="2037926"/>
            <a:ext cx="5504687" cy="3960555"/>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EAB57D49-02D0-8B16-2C05-40EE17F104DA}"/>
              </a:ext>
            </a:extLst>
          </p:cNvPr>
          <p:cNvSpPr>
            <a:spLocks noGrp="1"/>
          </p:cNvSpPr>
          <p:nvPr>
            <p:ph sz="quarter" idx="15" hasCustomPrompt="1"/>
          </p:nvPr>
        </p:nvSpPr>
        <p:spPr>
          <a:xfrm>
            <a:off x="6282500" y="2037924"/>
            <a:ext cx="5504687" cy="3960557"/>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ACAC1B31-DA04-83D3-6751-4B2C81F52151}"/>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3" name="Freeform 2">
            <a:extLst>
              <a:ext uri="{FF2B5EF4-FFF2-40B4-BE49-F238E27FC236}">
                <a16:creationId xmlns:a16="http://schemas.microsoft.com/office/drawing/2014/main" id="{6ED16A8F-EDD0-279A-1B51-335935770E2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11">
            <a:extLst>
              <a:ext uri="{FF2B5EF4-FFF2-40B4-BE49-F238E27FC236}">
                <a16:creationId xmlns:a16="http://schemas.microsoft.com/office/drawing/2014/main" id="{6A9B042F-5BC1-9971-00F2-619A92E3A1AD}"/>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41212746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column w/subhead highlight">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508BE0C-ABB7-58F0-C020-D6A81EE948CF}"/>
              </a:ext>
            </a:extLst>
          </p:cNvPr>
          <p:cNvSpPr>
            <a:spLocks noGrp="1"/>
          </p:cNvSpPr>
          <p:nvPr>
            <p:ph type="body" idx="13" hasCustomPrompt="1"/>
          </p:nvPr>
        </p:nvSpPr>
        <p:spPr>
          <a:xfrm>
            <a:off x="497839" y="1217828"/>
            <a:ext cx="3575304" cy="576648"/>
          </a:xfrm>
          <a:solidFill>
            <a:schemeClr val="accent1">
              <a:lumMod val="20000"/>
              <a:lumOff val="80000"/>
            </a:schemeClr>
          </a:solidFill>
        </p:spPr>
        <p:txBody>
          <a:bodyPr anchor="ctr">
            <a:noAutofit/>
          </a:bodyPr>
          <a:lstStyle>
            <a:lvl1pPr marL="0" indent="0" algn="l">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subheading</a:t>
            </a:r>
          </a:p>
        </p:txBody>
      </p:sp>
      <p:sp>
        <p:nvSpPr>
          <p:cNvPr id="9" name="Text Placeholder 4">
            <a:extLst>
              <a:ext uri="{FF2B5EF4-FFF2-40B4-BE49-F238E27FC236}">
                <a16:creationId xmlns:a16="http://schemas.microsoft.com/office/drawing/2014/main" id="{54B11C96-5C5C-CC34-C884-8D7B1587ABA4}"/>
              </a:ext>
            </a:extLst>
          </p:cNvPr>
          <p:cNvSpPr>
            <a:spLocks noGrp="1"/>
          </p:cNvSpPr>
          <p:nvPr>
            <p:ph type="body" sz="quarter" idx="3" hasCustomPrompt="1"/>
          </p:nvPr>
        </p:nvSpPr>
        <p:spPr>
          <a:xfrm>
            <a:off x="4354861" y="1217371"/>
            <a:ext cx="3575304" cy="576648"/>
          </a:xfrm>
          <a:solidFill>
            <a:schemeClr val="accent1">
              <a:lumMod val="20000"/>
              <a:lumOff val="80000"/>
            </a:schemeClr>
          </a:solidFill>
        </p:spPr>
        <p:txBody>
          <a:bodyPr anchor="ctr">
            <a:noAutofit/>
          </a:bodyPr>
          <a:lstStyle>
            <a:lvl1pPr marL="0" indent="0" algn="l">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subheading</a:t>
            </a:r>
          </a:p>
        </p:txBody>
      </p:sp>
      <p:sp>
        <p:nvSpPr>
          <p:cNvPr id="10" name="Text Placeholder 4">
            <a:extLst>
              <a:ext uri="{FF2B5EF4-FFF2-40B4-BE49-F238E27FC236}">
                <a16:creationId xmlns:a16="http://schemas.microsoft.com/office/drawing/2014/main" id="{4A60DB4B-4CA9-51A8-D223-B65DB5033C97}"/>
              </a:ext>
            </a:extLst>
          </p:cNvPr>
          <p:cNvSpPr>
            <a:spLocks noGrp="1"/>
          </p:cNvSpPr>
          <p:nvPr>
            <p:ph type="body" sz="quarter" idx="21" hasCustomPrompt="1"/>
          </p:nvPr>
        </p:nvSpPr>
        <p:spPr>
          <a:xfrm>
            <a:off x="8211234" y="1217371"/>
            <a:ext cx="3575954" cy="576648"/>
          </a:xfrm>
          <a:solidFill>
            <a:schemeClr val="accent1">
              <a:lumMod val="20000"/>
              <a:lumOff val="80000"/>
            </a:schemeClr>
          </a:solidFill>
        </p:spPr>
        <p:txBody>
          <a:bodyPr anchor="ctr">
            <a:noAutofit/>
          </a:bodyPr>
          <a:lstStyle>
            <a:lvl1pPr marL="0" indent="0" algn="l">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subheading</a:t>
            </a:r>
          </a:p>
        </p:txBody>
      </p:sp>
      <p:pic>
        <p:nvPicPr>
          <p:cNvPr id="20" name="Picture 19" descr="Grayken Center for Addiction Training &amp; Technical Assistance logo. Visit addictiontraining.org for more trainings and resources.">
            <a:extLst>
              <a:ext uri="{FF2B5EF4-FFF2-40B4-BE49-F238E27FC236}">
                <a16:creationId xmlns:a16="http://schemas.microsoft.com/office/drawing/2014/main" id="{1950525F-BB2A-444F-77AF-9BC546F8726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7" name="Title 1">
            <a:extLst>
              <a:ext uri="{FF2B5EF4-FFF2-40B4-BE49-F238E27FC236}">
                <a16:creationId xmlns:a16="http://schemas.microsoft.com/office/drawing/2014/main" id="{56DD42B7-273A-C78C-0AA1-6EAB2CA0A67D}"/>
              </a:ext>
            </a:extLst>
          </p:cNvPr>
          <p:cNvSpPr>
            <a:spLocks noGrp="1"/>
          </p:cNvSpPr>
          <p:nvPr>
            <p:ph type="title"/>
          </p:nvPr>
        </p:nvSpPr>
        <p:spPr>
          <a:xfrm>
            <a:off x="497840" y="327312"/>
            <a:ext cx="11290018" cy="620712"/>
          </a:xfrm>
        </p:spPr>
        <p:txBody>
          <a:bodyPr>
            <a:noAutofit/>
          </a:bodyPr>
          <a:lstStyle>
            <a:lvl1pPr>
              <a:defRPr sz="3600" b="1" i="0">
                <a:latin typeface="Arial" panose="020B0604020202020204" pitchFamily="34" charset="0"/>
                <a:cs typeface="Arial" panose="020B0604020202020204" pitchFamily="34" charset="0"/>
              </a:defRPr>
            </a:lvl1pPr>
          </a:lstStyle>
          <a:p>
            <a:endParaRPr lang="en-US"/>
          </a:p>
        </p:txBody>
      </p:sp>
      <p:sp>
        <p:nvSpPr>
          <p:cNvPr id="12" name="Content Placeholder 11">
            <a:extLst>
              <a:ext uri="{FF2B5EF4-FFF2-40B4-BE49-F238E27FC236}">
                <a16:creationId xmlns:a16="http://schemas.microsoft.com/office/drawing/2014/main" id="{E79CCA44-6A9B-DB4B-6C8C-A70FCF582FFF}"/>
              </a:ext>
            </a:extLst>
          </p:cNvPr>
          <p:cNvSpPr>
            <a:spLocks noGrp="1"/>
          </p:cNvSpPr>
          <p:nvPr>
            <p:ph sz="quarter" idx="22" hasCustomPrompt="1"/>
          </p:nvPr>
        </p:nvSpPr>
        <p:spPr>
          <a:xfrm>
            <a:off x="497840" y="2038204"/>
            <a:ext cx="3575303" cy="3953021"/>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926D045C-FD1F-BBD0-F08C-81D2BCBCAD1B}"/>
              </a:ext>
            </a:extLst>
          </p:cNvPr>
          <p:cNvSpPr>
            <a:spLocks noGrp="1"/>
          </p:cNvSpPr>
          <p:nvPr>
            <p:ph sz="quarter" idx="23" hasCustomPrompt="1"/>
          </p:nvPr>
        </p:nvSpPr>
        <p:spPr>
          <a:xfrm>
            <a:off x="4355196" y="2038204"/>
            <a:ext cx="3575954" cy="3953021"/>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5229FDD9-86C5-2028-D5A9-9FBE41E06F54}"/>
              </a:ext>
            </a:extLst>
          </p:cNvPr>
          <p:cNvSpPr>
            <a:spLocks noGrp="1"/>
          </p:cNvSpPr>
          <p:nvPr>
            <p:ph sz="quarter" idx="24" hasCustomPrompt="1"/>
          </p:nvPr>
        </p:nvSpPr>
        <p:spPr>
          <a:xfrm>
            <a:off x="8211234" y="2038204"/>
            <a:ext cx="3575954" cy="3953021"/>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1CB4AB4F-EEB7-3170-A201-11658F1B62D0}"/>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3" name="Freeform 2">
            <a:extLst>
              <a:ext uri="{FF2B5EF4-FFF2-40B4-BE49-F238E27FC236}">
                <a16:creationId xmlns:a16="http://schemas.microsoft.com/office/drawing/2014/main" id="{EC2B3E97-DDB2-366E-47E1-F052A8F3B8E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11">
            <a:extLst>
              <a:ext uri="{FF2B5EF4-FFF2-40B4-BE49-F238E27FC236}">
                <a16:creationId xmlns:a16="http://schemas.microsoft.com/office/drawing/2014/main" id="{E35D1ACB-4012-1CEA-840E-AE68F96166BD}"/>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2220810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column w/subhead (no highlight)">
    <p:spTree>
      <p:nvGrpSpPr>
        <p:cNvPr id="1" name=""/>
        <p:cNvGrpSpPr/>
        <p:nvPr/>
      </p:nvGrpSpPr>
      <p:grpSpPr>
        <a:xfrm>
          <a:off x="0" y="0"/>
          <a:ext cx="0" cy="0"/>
          <a:chOff x="0" y="0"/>
          <a:chExt cx="0" cy="0"/>
        </a:xfrm>
      </p:grpSpPr>
      <p:pic>
        <p:nvPicPr>
          <p:cNvPr id="20" name="Picture 19" descr="Grayken Center for Addiction Training &amp; Technical Assistance logo. Visit addictiontraining.org for more trainings and resources.">
            <a:extLst>
              <a:ext uri="{FF2B5EF4-FFF2-40B4-BE49-F238E27FC236}">
                <a16:creationId xmlns:a16="http://schemas.microsoft.com/office/drawing/2014/main" id="{1950525F-BB2A-444F-77AF-9BC546F8726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7" name="Title 1">
            <a:extLst>
              <a:ext uri="{FF2B5EF4-FFF2-40B4-BE49-F238E27FC236}">
                <a16:creationId xmlns:a16="http://schemas.microsoft.com/office/drawing/2014/main" id="{56DD42B7-273A-C78C-0AA1-6EAB2CA0A67D}"/>
              </a:ext>
            </a:extLst>
          </p:cNvPr>
          <p:cNvSpPr>
            <a:spLocks noGrp="1"/>
          </p:cNvSpPr>
          <p:nvPr>
            <p:ph type="title"/>
          </p:nvPr>
        </p:nvSpPr>
        <p:spPr>
          <a:xfrm>
            <a:off x="497840" y="327312"/>
            <a:ext cx="11290018" cy="620712"/>
          </a:xfrm>
        </p:spPr>
        <p:txBody>
          <a:bodyPr>
            <a:noAutofit/>
          </a:bodyPr>
          <a:lstStyle>
            <a:lvl1pPr>
              <a:defRPr sz="3600" b="1" i="0">
                <a:latin typeface="Arial" panose="020B0604020202020204" pitchFamily="34" charset="0"/>
                <a:cs typeface="Arial" panose="020B0604020202020204" pitchFamily="34" charset="0"/>
              </a:defRPr>
            </a:lvl1pPr>
          </a:lstStyle>
          <a:p>
            <a:endParaRPr lang="en-US"/>
          </a:p>
        </p:txBody>
      </p:sp>
      <p:sp>
        <p:nvSpPr>
          <p:cNvPr id="12" name="Content Placeholder 11">
            <a:extLst>
              <a:ext uri="{FF2B5EF4-FFF2-40B4-BE49-F238E27FC236}">
                <a16:creationId xmlns:a16="http://schemas.microsoft.com/office/drawing/2014/main" id="{E79CCA44-6A9B-DB4B-6C8C-A70FCF582FFF}"/>
              </a:ext>
            </a:extLst>
          </p:cNvPr>
          <p:cNvSpPr>
            <a:spLocks noGrp="1"/>
          </p:cNvSpPr>
          <p:nvPr>
            <p:ph sz="quarter" idx="22" hasCustomPrompt="1"/>
          </p:nvPr>
        </p:nvSpPr>
        <p:spPr>
          <a:xfrm>
            <a:off x="497840" y="2038204"/>
            <a:ext cx="3575303" cy="3953021"/>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926D045C-FD1F-BBD0-F08C-81D2BCBCAD1B}"/>
              </a:ext>
            </a:extLst>
          </p:cNvPr>
          <p:cNvSpPr>
            <a:spLocks noGrp="1"/>
          </p:cNvSpPr>
          <p:nvPr>
            <p:ph sz="quarter" idx="23" hasCustomPrompt="1"/>
          </p:nvPr>
        </p:nvSpPr>
        <p:spPr>
          <a:xfrm>
            <a:off x="4355196" y="2038204"/>
            <a:ext cx="3575954" cy="3953021"/>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5229FDD9-86C5-2028-D5A9-9FBE41E06F54}"/>
              </a:ext>
            </a:extLst>
          </p:cNvPr>
          <p:cNvSpPr>
            <a:spLocks noGrp="1"/>
          </p:cNvSpPr>
          <p:nvPr>
            <p:ph sz="quarter" idx="24" hasCustomPrompt="1"/>
          </p:nvPr>
        </p:nvSpPr>
        <p:spPr>
          <a:xfrm>
            <a:off x="8211234" y="2038204"/>
            <a:ext cx="3575954" cy="3953021"/>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2" name="Text Placeholder 2">
            <a:extLst>
              <a:ext uri="{FF2B5EF4-FFF2-40B4-BE49-F238E27FC236}">
                <a16:creationId xmlns:a16="http://schemas.microsoft.com/office/drawing/2014/main" id="{30B9FCD9-DAA6-B2BD-EDBF-227DFD7C4C33}"/>
              </a:ext>
            </a:extLst>
          </p:cNvPr>
          <p:cNvSpPr>
            <a:spLocks noGrp="1"/>
          </p:cNvSpPr>
          <p:nvPr>
            <p:ph type="body" idx="25" hasCustomPrompt="1"/>
          </p:nvPr>
        </p:nvSpPr>
        <p:spPr>
          <a:xfrm>
            <a:off x="497839" y="1217835"/>
            <a:ext cx="3575303" cy="575582"/>
          </a:xfrm>
          <a:noFill/>
        </p:spPr>
        <p:txBody>
          <a:bodyPr anchor="b">
            <a:noAutofit/>
          </a:bodyPr>
          <a:lstStyle>
            <a:lvl1pPr marL="0" indent="0" algn="l">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subheading</a:t>
            </a:r>
          </a:p>
        </p:txBody>
      </p:sp>
      <p:sp>
        <p:nvSpPr>
          <p:cNvPr id="3" name="Text Placeholder 2">
            <a:extLst>
              <a:ext uri="{FF2B5EF4-FFF2-40B4-BE49-F238E27FC236}">
                <a16:creationId xmlns:a16="http://schemas.microsoft.com/office/drawing/2014/main" id="{F6B3AE4A-8154-A08C-FE66-3D1A44113E85}"/>
              </a:ext>
            </a:extLst>
          </p:cNvPr>
          <p:cNvSpPr>
            <a:spLocks noGrp="1"/>
          </p:cNvSpPr>
          <p:nvPr>
            <p:ph type="body" idx="26" hasCustomPrompt="1"/>
          </p:nvPr>
        </p:nvSpPr>
        <p:spPr>
          <a:xfrm>
            <a:off x="4354212" y="1216769"/>
            <a:ext cx="3576288" cy="576648"/>
          </a:xfrm>
          <a:noFill/>
        </p:spPr>
        <p:txBody>
          <a:bodyPr anchor="b">
            <a:noAutofit/>
          </a:bodyPr>
          <a:lstStyle>
            <a:lvl1pPr marL="0" indent="0" algn="l">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subheading</a:t>
            </a:r>
          </a:p>
        </p:txBody>
      </p:sp>
      <p:sp>
        <p:nvSpPr>
          <p:cNvPr id="4" name="Text Placeholder 2">
            <a:extLst>
              <a:ext uri="{FF2B5EF4-FFF2-40B4-BE49-F238E27FC236}">
                <a16:creationId xmlns:a16="http://schemas.microsoft.com/office/drawing/2014/main" id="{74645DBB-1E53-A8F0-05D2-9624DF08D0B0}"/>
              </a:ext>
            </a:extLst>
          </p:cNvPr>
          <p:cNvSpPr>
            <a:spLocks noGrp="1"/>
          </p:cNvSpPr>
          <p:nvPr>
            <p:ph type="body" idx="27" hasCustomPrompt="1"/>
          </p:nvPr>
        </p:nvSpPr>
        <p:spPr>
          <a:xfrm>
            <a:off x="8211885" y="1216769"/>
            <a:ext cx="3575303" cy="576648"/>
          </a:xfrm>
          <a:noFill/>
        </p:spPr>
        <p:txBody>
          <a:bodyPr anchor="b">
            <a:noAutofit/>
          </a:bodyPr>
          <a:lstStyle>
            <a:lvl1pPr marL="0" indent="0" algn="l">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subheading</a:t>
            </a:r>
          </a:p>
        </p:txBody>
      </p:sp>
      <p:sp>
        <p:nvSpPr>
          <p:cNvPr id="5" name="Slide Number Placeholder 1">
            <a:extLst>
              <a:ext uri="{FF2B5EF4-FFF2-40B4-BE49-F238E27FC236}">
                <a16:creationId xmlns:a16="http://schemas.microsoft.com/office/drawing/2014/main" id="{629CAD26-0952-3A13-51A5-EB3EF887A2D2}"/>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10" name="Freeform 9">
            <a:extLst>
              <a:ext uri="{FF2B5EF4-FFF2-40B4-BE49-F238E27FC236}">
                <a16:creationId xmlns:a16="http://schemas.microsoft.com/office/drawing/2014/main" id="{A30149E3-5DC0-F4C1-88AA-1F241585994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11">
            <a:extLst>
              <a:ext uri="{FF2B5EF4-FFF2-40B4-BE49-F238E27FC236}">
                <a16:creationId xmlns:a16="http://schemas.microsoft.com/office/drawing/2014/main" id="{066513F2-590C-FBFE-D6DB-5842D243ECB5}"/>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1812532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alf Image">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9A9D9C35-88B8-16D7-078D-E17CF8590D88}"/>
              </a:ext>
            </a:extLst>
          </p:cNvPr>
          <p:cNvSpPr>
            <a:spLocks noGrp="1"/>
          </p:cNvSpPr>
          <p:nvPr>
            <p:ph type="pic" sz="quarter" idx="18" hasCustomPrompt="1"/>
          </p:nvPr>
        </p:nvSpPr>
        <p:spPr>
          <a:xfrm>
            <a:off x="6096000" y="0"/>
            <a:ext cx="6096000" cy="6858000"/>
          </a:xfrm>
          <a:solidFill>
            <a:schemeClr val="bg2">
              <a:lumMod val="60000"/>
              <a:lumOff val="40000"/>
            </a:schemeClr>
          </a:solidFill>
        </p:spPr>
        <p:txBody>
          <a:bodyPr/>
          <a:lstStyle>
            <a:lvl1pPr>
              <a:defRPr>
                <a:solidFill>
                  <a:schemeClr val="tx1"/>
                </a:solidFill>
              </a:defRPr>
            </a:lvl1pPr>
          </a:lstStyle>
          <a:p>
            <a:r>
              <a:rPr lang="en-US"/>
              <a:t>Drag &amp; drop picture or click the icon below</a:t>
            </a:r>
          </a:p>
        </p:txBody>
      </p:sp>
      <p:sp>
        <p:nvSpPr>
          <p:cNvPr id="2" name="Title 1">
            <a:extLst>
              <a:ext uri="{FF2B5EF4-FFF2-40B4-BE49-F238E27FC236}">
                <a16:creationId xmlns:a16="http://schemas.microsoft.com/office/drawing/2014/main" id="{06A2BF75-C176-1C95-9109-8A633E07AC00}"/>
              </a:ext>
            </a:extLst>
          </p:cNvPr>
          <p:cNvSpPr>
            <a:spLocks noGrp="1"/>
          </p:cNvSpPr>
          <p:nvPr>
            <p:ph type="title"/>
          </p:nvPr>
        </p:nvSpPr>
        <p:spPr>
          <a:xfrm>
            <a:off x="505742" y="324898"/>
            <a:ext cx="5224200" cy="620712"/>
          </a:xfrm>
        </p:spPr>
        <p:txBody>
          <a:bodyPr/>
          <a:lstStyle/>
          <a:p>
            <a:endParaRPr lang="en-US"/>
          </a:p>
        </p:txBody>
      </p:sp>
      <p:sp>
        <p:nvSpPr>
          <p:cNvPr id="9" name="Text Placeholder 11">
            <a:extLst>
              <a:ext uri="{FF2B5EF4-FFF2-40B4-BE49-F238E27FC236}">
                <a16:creationId xmlns:a16="http://schemas.microsoft.com/office/drawing/2014/main" id="{2BDFE78D-8FE9-AF52-BC77-3F00C7CD08B2}"/>
              </a:ext>
            </a:extLst>
          </p:cNvPr>
          <p:cNvSpPr>
            <a:spLocks noGrp="1"/>
          </p:cNvSpPr>
          <p:nvPr>
            <p:ph type="body" sz="quarter" idx="10" hasCustomPrompt="1"/>
          </p:nvPr>
        </p:nvSpPr>
        <p:spPr>
          <a:xfrm>
            <a:off x="3382931" y="6145703"/>
            <a:ext cx="2346358" cy="615243"/>
          </a:xfrm>
        </p:spPr>
        <p:txBody>
          <a:bodyPr anchor="b"/>
          <a:lstStyle>
            <a:lvl1pPr algn="r">
              <a:lnSpc>
                <a:spcPct val="109000"/>
              </a:lnSpc>
              <a:spcBef>
                <a:spcPts val="100"/>
              </a:spcBef>
              <a:defRPr sz="900">
                <a:solidFill>
                  <a:schemeClr val="tx1">
                    <a:lumMod val="65000"/>
                    <a:lumOff val="35000"/>
                  </a:schemeClr>
                </a:solidFill>
              </a:defRPr>
            </a:lvl1pPr>
          </a:lstStyle>
          <a:p>
            <a:pPr marL="0" marR="0" lvl="0" indent="0" algn="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a:t>Click to add citation, if applicable</a:t>
            </a:r>
          </a:p>
        </p:txBody>
      </p:sp>
      <p:sp>
        <p:nvSpPr>
          <p:cNvPr id="10" name="Slide Number Placeholder 5">
            <a:extLst>
              <a:ext uri="{FF2B5EF4-FFF2-40B4-BE49-F238E27FC236}">
                <a16:creationId xmlns:a16="http://schemas.microsoft.com/office/drawing/2014/main" id="{D4315479-C58C-E174-8BBD-C99D7AB5FEA6}"/>
              </a:ext>
            </a:extLst>
          </p:cNvPr>
          <p:cNvSpPr>
            <a:spLocks noGrp="1"/>
          </p:cNvSpPr>
          <p:nvPr>
            <p:ph type="sldNum" sz="quarter" idx="4"/>
          </p:nvPr>
        </p:nvSpPr>
        <p:spPr>
          <a:xfrm>
            <a:off x="2612718" y="6241990"/>
            <a:ext cx="405480" cy="518956"/>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1" name="Picture 10" descr="Grayken Center for Addiction Training &amp; Technical Assistance logo. Visit addictiontraining.org for more trainings and resources.">
            <a:extLst>
              <a:ext uri="{FF2B5EF4-FFF2-40B4-BE49-F238E27FC236}">
                <a16:creationId xmlns:a16="http://schemas.microsoft.com/office/drawing/2014/main" id="{22296253-96B7-880F-1B50-E3A3C1C2200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Content Placeholder 3">
            <a:extLst>
              <a:ext uri="{FF2B5EF4-FFF2-40B4-BE49-F238E27FC236}">
                <a16:creationId xmlns:a16="http://schemas.microsoft.com/office/drawing/2014/main" id="{86582405-DA2B-948C-B6CA-4575D9A39A1E}"/>
              </a:ext>
            </a:extLst>
          </p:cNvPr>
          <p:cNvSpPr>
            <a:spLocks noGrp="1"/>
          </p:cNvSpPr>
          <p:nvPr>
            <p:ph sz="quarter" idx="19" hasCustomPrompt="1"/>
          </p:nvPr>
        </p:nvSpPr>
        <p:spPr>
          <a:xfrm>
            <a:off x="505089" y="1213520"/>
            <a:ext cx="5224200" cy="4780650"/>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5" name="Freeform 4">
            <a:extLst>
              <a:ext uri="{FF2B5EF4-FFF2-40B4-BE49-F238E27FC236}">
                <a16:creationId xmlns:a16="http://schemas.microsoft.com/office/drawing/2014/main" id="{56AD997F-A29F-B5B1-3682-D624731D1AC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9293411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estion">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B861C1C-E9D3-0F7F-339A-93F8D13A068B}"/>
              </a:ext>
            </a:extLst>
          </p:cNvPr>
          <p:cNvSpPr txBox="1"/>
          <p:nvPr userDrawn="1"/>
        </p:nvSpPr>
        <p:spPr>
          <a:xfrm>
            <a:off x="497840" y="327312"/>
            <a:ext cx="11290017" cy="646331"/>
          </a:xfrm>
          <a:prstGeom prst="rect">
            <a:avLst/>
          </a:prstGeom>
          <a:noFill/>
        </p:spPr>
        <p:txBody>
          <a:bodyPr wrap="square" rtlCol="0">
            <a:spAutoFit/>
          </a:bodyPr>
          <a:lstStyle/>
          <a:p>
            <a:r>
              <a:rPr lang="en-US" sz="3600" b="1"/>
              <a:t>QUESTION:</a:t>
            </a:r>
          </a:p>
        </p:txBody>
      </p:sp>
      <p:pic>
        <p:nvPicPr>
          <p:cNvPr id="12" name="Picture 11" descr="Grayken Center for Addiction Training &amp; Technical Assistance logo. Visit addictiontraining.org for more trainings and resources.">
            <a:extLst>
              <a:ext uri="{FF2B5EF4-FFF2-40B4-BE49-F238E27FC236}">
                <a16:creationId xmlns:a16="http://schemas.microsoft.com/office/drawing/2014/main" id="{846D1895-B2DD-6DD1-4BA4-78908422E2F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Slide Number Placeholder 1">
            <a:extLst>
              <a:ext uri="{FF2B5EF4-FFF2-40B4-BE49-F238E27FC236}">
                <a16:creationId xmlns:a16="http://schemas.microsoft.com/office/drawing/2014/main" id="{D0D23B05-8604-FA4A-1603-2F24A1218BEE}"/>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8" name="Freeform 7">
            <a:extLst>
              <a:ext uri="{FF2B5EF4-FFF2-40B4-BE49-F238E27FC236}">
                <a16:creationId xmlns:a16="http://schemas.microsoft.com/office/drawing/2014/main" id="{28DAF523-65E8-993B-2E17-A8CB46F9F0E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5">
            <a:extLst>
              <a:ext uri="{FF2B5EF4-FFF2-40B4-BE49-F238E27FC236}">
                <a16:creationId xmlns:a16="http://schemas.microsoft.com/office/drawing/2014/main" id="{D25DCD50-975A-ABD1-CAC8-F82808F11E69}"/>
              </a:ext>
            </a:extLst>
          </p:cNvPr>
          <p:cNvSpPr>
            <a:spLocks noGrp="1"/>
          </p:cNvSpPr>
          <p:nvPr>
            <p:ph type="body" sz="quarter" idx="22" hasCustomPrompt="1"/>
          </p:nvPr>
        </p:nvSpPr>
        <p:spPr>
          <a:xfrm>
            <a:off x="497840" y="1212618"/>
            <a:ext cx="7350125" cy="4781550"/>
          </a:xfrm>
          <a:solidFill>
            <a:schemeClr val="bg2">
              <a:lumMod val="60000"/>
              <a:lumOff val="40000"/>
            </a:schemeClr>
          </a:solidFill>
        </p:spPr>
        <p:txBody>
          <a:bodyPr>
            <a:noAutofit/>
          </a:bodyPr>
          <a:lstStyle/>
          <a:p>
            <a:pPr lvl="0"/>
            <a:r>
              <a:rPr lang="en-US"/>
              <a:t>Add case details here (decrease font size as needed)</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9AE1963-09B3-BD2A-6208-79DBEFA6526B}"/>
              </a:ext>
            </a:extLst>
          </p:cNvPr>
          <p:cNvSpPr>
            <a:spLocks noGrp="1"/>
          </p:cNvSpPr>
          <p:nvPr>
            <p:ph type="body" sz="quarter" idx="23" hasCustomPrompt="1"/>
          </p:nvPr>
        </p:nvSpPr>
        <p:spPr>
          <a:xfrm>
            <a:off x="8223249" y="1212850"/>
            <a:ext cx="3564607" cy="4781550"/>
          </a:xfrm>
          <a:solidFill>
            <a:schemeClr val="accent1">
              <a:lumMod val="20000"/>
              <a:lumOff val="80000"/>
              <a:alpha val="60000"/>
            </a:schemeClr>
          </a:solidFill>
        </p:spPr>
        <p:txBody>
          <a:bodyPr/>
          <a:lstStyle>
            <a:lvl1pPr marL="457200" indent="-457200">
              <a:buFont typeface="+mj-lt"/>
              <a:buAutoNum type="arabicPeriod"/>
              <a:defRPr/>
            </a:lvl1pPr>
            <a:lvl2pPr marL="914400" indent="-457200">
              <a:buFont typeface="+mj-lt"/>
              <a:buAutoNum type="alphaUcPeriod"/>
              <a:defRPr sz="2000"/>
            </a:lvl2pPr>
            <a:lvl3pPr marL="228600" indent="0">
              <a:buFont typeface="+mj-lt"/>
              <a:buNone/>
              <a:defRPr/>
            </a:lvl3pPr>
            <a:lvl4pPr marL="457200" indent="0">
              <a:buNone/>
              <a:defRPr/>
            </a:lvl4pPr>
          </a:lstStyle>
          <a:p>
            <a:pPr lvl="0"/>
            <a:r>
              <a:rPr lang="en-US"/>
              <a:t>Add questions here</a:t>
            </a:r>
          </a:p>
          <a:p>
            <a:pPr lvl="1"/>
            <a:r>
              <a:rPr lang="en-US"/>
              <a:t>Answer</a:t>
            </a:r>
          </a:p>
          <a:p>
            <a:pPr lvl="1"/>
            <a:r>
              <a:rPr lang="en-US"/>
              <a:t>Answer</a:t>
            </a:r>
          </a:p>
          <a:p>
            <a:pPr lvl="1"/>
            <a:endParaRPr lang="en-US"/>
          </a:p>
          <a:p>
            <a:pPr lvl="1"/>
            <a:endParaRPr lang="en-US"/>
          </a:p>
        </p:txBody>
      </p:sp>
      <p:sp>
        <p:nvSpPr>
          <p:cNvPr id="2" name="Text Placeholder 11">
            <a:extLst>
              <a:ext uri="{FF2B5EF4-FFF2-40B4-BE49-F238E27FC236}">
                <a16:creationId xmlns:a16="http://schemas.microsoft.com/office/drawing/2014/main" id="{4AF38E87-2FED-94D7-E585-05F092E8CADF}"/>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2056079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de of Conduct (virtual)">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TextBox 3">
            <a:extLst>
              <a:ext uri="{FF2B5EF4-FFF2-40B4-BE49-F238E27FC236}">
                <a16:creationId xmlns:a16="http://schemas.microsoft.com/office/drawing/2014/main" id="{CE83E124-2DA8-267C-CD0F-CD22FB3574F5}"/>
              </a:ext>
            </a:extLst>
          </p:cNvPr>
          <p:cNvSpPr txBox="1"/>
          <p:nvPr userDrawn="1"/>
        </p:nvSpPr>
        <p:spPr>
          <a:xfrm>
            <a:off x="497839" y="1243914"/>
            <a:ext cx="11290018" cy="3103157"/>
          </a:xfrm>
          <a:prstGeom prst="rect">
            <a:avLst/>
          </a:prstGeom>
          <a:noFill/>
        </p:spPr>
        <p:txBody>
          <a:bodyPr wrap="square" rtlCol="0">
            <a:spAutoFit/>
          </a:bodyPr>
          <a:lstStyle/>
          <a:p>
            <a:pPr algn="l" defTabSz="609630">
              <a:lnSpc>
                <a:spcPct val="109000"/>
              </a:lnSpc>
              <a:spcBef>
                <a:spcPts val="2400"/>
              </a:spcBef>
            </a:pPr>
            <a:r>
              <a:rPr lang="en-US" sz="1600">
                <a:solidFill>
                  <a:prstClr val="black"/>
                </a:solidFill>
              </a:rPr>
              <a:t>Participation in our trainings is free and voluntary. We require responsible behavior and respect toward other participants, members of our staff, and all presenters. We treat all forms of abuse, bullying, intimidation, sexist and racist behavior very seriously. You must not engage in any antisocial behavior or abuse of any kind toward other learners, staff, and presenters.</a:t>
            </a:r>
          </a:p>
          <a:p>
            <a:pPr algn="l" defTabSz="609630">
              <a:lnSpc>
                <a:spcPct val="109000"/>
              </a:lnSpc>
              <a:spcBef>
                <a:spcPts val="2400"/>
              </a:spcBef>
            </a:pPr>
            <a:r>
              <a:rPr lang="en-US" sz="1600">
                <a:solidFill>
                  <a:prstClr val="black"/>
                </a:solidFill>
              </a:rPr>
              <a:t>If your behavior is inappropriate in any way, staff will immediately mute your microphone, stop your video and chat access, and place you in the waiting room to warn you that if the behavior continues, you will be removed from the session. If the behavior is serious enough, you will be immediately removed from the session, and your access to any future sessions may be withdrawn. </a:t>
            </a:r>
          </a:p>
          <a:p>
            <a:pPr algn="l" defTabSz="609630">
              <a:lnSpc>
                <a:spcPct val="109000"/>
              </a:lnSpc>
              <a:spcBef>
                <a:spcPts val="2400"/>
              </a:spcBef>
            </a:pPr>
            <a:r>
              <a:rPr lang="en-US" sz="1600">
                <a:solidFill>
                  <a:prstClr val="black"/>
                </a:solidFill>
              </a:rPr>
              <a:t>Boston Medical Center's Grayken Center for Addiction Training and Technical Assistance, in its sole discretion, reserves the right to remove any participant from or deny access to any program for inappropriate behavior.</a:t>
            </a:r>
          </a:p>
        </p:txBody>
      </p:sp>
      <p:sp>
        <p:nvSpPr>
          <p:cNvPr id="5" name="Title 1">
            <a:extLst>
              <a:ext uri="{FF2B5EF4-FFF2-40B4-BE49-F238E27FC236}">
                <a16:creationId xmlns:a16="http://schemas.microsoft.com/office/drawing/2014/main" id="{08353469-099D-7B62-5D68-E345355D849C}"/>
              </a:ext>
            </a:extLst>
          </p:cNvPr>
          <p:cNvSpPr txBox="1">
            <a:spLocks/>
          </p:cNvSpPr>
          <p:nvPr userDrawn="1"/>
        </p:nvSpPr>
        <p:spPr>
          <a:xfrm>
            <a:off x="497839" y="314502"/>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Code of Conduct</a:t>
            </a:r>
          </a:p>
        </p:txBody>
      </p:sp>
      <p:sp>
        <p:nvSpPr>
          <p:cNvPr id="2" name="Freeform 1">
            <a:extLst>
              <a:ext uri="{FF2B5EF4-FFF2-40B4-BE49-F238E27FC236}">
                <a16:creationId xmlns:a16="http://schemas.microsoft.com/office/drawing/2014/main" id="{2C6987BE-1411-DC7C-565F-0972752205C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2726"/>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lide Number Placeholder 1">
            <a:extLst>
              <a:ext uri="{FF2B5EF4-FFF2-40B4-BE49-F238E27FC236}">
                <a16:creationId xmlns:a16="http://schemas.microsoft.com/office/drawing/2014/main" id="{B6248B37-3714-53EF-EEFC-58219B43E51A}"/>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33665748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F or Y/N Question">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3C6592E9-2E7B-0B89-516C-2610CE0BC213}"/>
              </a:ext>
            </a:extLst>
          </p:cNvPr>
          <p:cNvSpPr>
            <a:spLocks noGrp="1"/>
          </p:cNvSpPr>
          <p:nvPr>
            <p:ph type="sldNum" sz="quarter" idx="4"/>
          </p:nvPr>
        </p:nvSpPr>
        <p:spPr>
          <a:xfrm>
            <a:off x="5893260" y="6268291"/>
            <a:ext cx="405480" cy="498124"/>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5" name="Text Placeholder 4">
            <a:extLst>
              <a:ext uri="{FF2B5EF4-FFF2-40B4-BE49-F238E27FC236}">
                <a16:creationId xmlns:a16="http://schemas.microsoft.com/office/drawing/2014/main" id="{62438A8A-9249-E279-F1BD-D5056E8F4E19}"/>
              </a:ext>
            </a:extLst>
          </p:cNvPr>
          <p:cNvSpPr>
            <a:spLocks noGrp="1"/>
          </p:cNvSpPr>
          <p:nvPr>
            <p:ph type="body" sz="quarter" idx="11" hasCustomPrompt="1"/>
          </p:nvPr>
        </p:nvSpPr>
        <p:spPr>
          <a:xfrm>
            <a:off x="497840" y="1243914"/>
            <a:ext cx="11290018" cy="2795651"/>
          </a:xfrm>
        </p:spPr>
        <p:txBody>
          <a:bodyPr>
            <a:noAutofit/>
          </a:bodyPr>
          <a:lstStyle/>
          <a:p>
            <a:pPr lvl="0"/>
            <a:r>
              <a:rPr lang="en-US"/>
              <a:t>Click to add question and answers</a:t>
            </a:r>
          </a:p>
          <a:p>
            <a:pPr marL="228600" marR="0" lvl="1" indent="-228600" algn="l" defTabSz="914400" rtl="0" eaLnBrk="1" fontAlgn="auto" latinLnBrk="0" hangingPunct="1">
              <a:lnSpc>
                <a:spcPct val="109000"/>
              </a:lnSpc>
              <a:spcBef>
                <a:spcPts val="600"/>
              </a:spcBef>
              <a:spcAft>
                <a:spcPts val="0"/>
              </a:spcAft>
              <a:buClrTx/>
              <a:buSzPct val="10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two</a:t>
            </a:r>
          </a:p>
          <a:p>
            <a:pPr marL="457200" marR="0" lvl="2" indent="-228600" algn="l" defTabSz="914400" rtl="0" eaLnBrk="1" fontAlgn="auto" latinLnBrk="0" hangingPunct="1">
              <a:lnSpc>
                <a:spcPct val="109000"/>
              </a:lnSpc>
              <a:spcBef>
                <a:spcPts val="600"/>
              </a:spcBef>
              <a:spcAft>
                <a:spcPts val="0"/>
              </a:spcAft>
              <a:buClrTx/>
              <a:buSzPct val="100000"/>
              <a:buFont typeface="System Font Regular"/>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three</a:t>
            </a:r>
          </a:p>
          <a:p>
            <a:pPr marL="685800" marR="0" lvl="3" indent="-228600" algn="l" defTabSz="914400" rtl="0" eaLnBrk="1" fontAlgn="auto" latinLnBrk="0" hangingPunct="1">
              <a:lnSpc>
                <a:spcPct val="109000"/>
              </a:lnSpc>
              <a:spcBef>
                <a:spcPts val="600"/>
              </a:spcBef>
              <a:spcAft>
                <a:spcPts val="0"/>
              </a:spcAft>
              <a:buClrTx/>
              <a:buSzPct val="60000"/>
              <a:buFont typeface="System Font Regular"/>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four</a:t>
            </a:r>
          </a:p>
          <a:p>
            <a:pPr marL="914400" marR="0" lvl="4" indent="-228600" algn="l" defTabSz="914400" rtl="0" eaLnBrk="1" fontAlgn="auto" latinLnBrk="0" hangingPunct="1">
              <a:lnSpc>
                <a:spcPct val="109000"/>
              </a:lnSpc>
              <a:spcBef>
                <a:spcPts val="600"/>
              </a:spcBef>
              <a:spcAft>
                <a:spcPts val="0"/>
              </a:spcAft>
              <a:buClrTx/>
              <a:buSzPct val="83000"/>
              <a:buFont typeface="Wingdings" pitchFamily="2" charset="2"/>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five</a:t>
            </a:r>
          </a:p>
        </p:txBody>
      </p:sp>
      <p:sp>
        <p:nvSpPr>
          <p:cNvPr id="8" name="Title 1">
            <a:extLst>
              <a:ext uri="{FF2B5EF4-FFF2-40B4-BE49-F238E27FC236}">
                <a16:creationId xmlns:a16="http://schemas.microsoft.com/office/drawing/2014/main" id="{98172D2A-6A42-1775-28C1-A0758CFACD16}"/>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endParaRPr lang="en-US" sz="3600">
              <a:solidFill>
                <a:schemeClr val="tx1"/>
              </a:solidFill>
            </a:endParaRPr>
          </a:p>
        </p:txBody>
      </p:sp>
      <p:grpSp>
        <p:nvGrpSpPr>
          <p:cNvPr id="11" name="Group 10" descr="Two circles (one green with a checkmark and one red with an X) indicating true or false">
            <a:extLst>
              <a:ext uri="{FF2B5EF4-FFF2-40B4-BE49-F238E27FC236}">
                <a16:creationId xmlns:a16="http://schemas.microsoft.com/office/drawing/2014/main" id="{E5119E78-F0A7-A987-1C6D-6F8BCB222CAB}"/>
              </a:ext>
            </a:extLst>
          </p:cNvPr>
          <p:cNvGrpSpPr/>
          <p:nvPr userDrawn="1"/>
        </p:nvGrpSpPr>
        <p:grpSpPr>
          <a:xfrm>
            <a:off x="3828068" y="3959438"/>
            <a:ext cx="4535864" cy="2180734"/>
            <a:chOff x="3740870" y="3322949"/>
            <a:chExt cx="4535864" cy="2180734"/>
          </a:xfrm>
        </p:grpSpPr>
        <p:pic>
          <p:nvPicPr>
            <p:cNvPr id="3" name="Graphic 2" descr="Green circle with a check mark in the middle">
              <a:extLst>
                <a:ext uri="{FF2B5EF4-FFF2-40B4-BE49-F238E27FC236}">
                  <a16:creationId xmlns:a16="http://schemas.microsoft.com/office/drawing/2014/main" id="{6E34A49C-4CB1-9F6F-1D79-94B83B2D7194}"/>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40870" y="3322949"/>
              <a:ext cx="2180734" cy="2180734"/>
            </a:xfrm>
            <a:prstGeom prst="rect">
              <a:avLst/>
            </a:prstGeom>
          </p:spPr>
        </p:pic>
        <p:pic>
          <p:nvPicPr>
            <p:cNvPr id="7" name="Graphic 6" descr="Red circle with an X in the middle">
              <a:extLst>
                <a:ext uri="{FF2B5EF4-FFF2-40B4-BE49-F238E27FC236}">
                  <a16:creationId xmlns:a16="http://schemas.microsoft.com/office/drawing/2014/main" id="{9FDBB6E2-E342-B0CF-AAFD-D3FD3C439756}"/>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096000" y="3322949"/>
              <a:ext cx="2180734" cy="2180734"/>
            </a:xfrm>
            <a:prstGeom prst="rect">
              <a:avLst/>
            </a:prstGeom>
          </p:spPr>
        </p:pic>
      </p:grpSp>
      <p:sp>
        <p:nvSpPr>
          <p:cNvPr id="2" name="Title 1">
            <a:extLst>
              <a:ext uri="{FF2B5EF4-FFF2-40B4-BE49-F238E27FC236}">
                <a16:creationId xmlns:a16="http://schemas.microsoft.com/office/drawing/2014/main" id="{CC21F125-FAF1-75CF-33F0-EB0D5178BD78}"/>
              </a:ext>
            </a:extLst>
          </p:cNvPr>
          <p:cNvSpPr>
            <a:spLocks noGrp="1"/>
          </p:cNvSpPr>
          <p:nvPr>
            <p:ph type="title" hasCustomPrompt="1"/>
          </p:nvPr>
        </p:nvSpPr>
        <p:spPr>
          <a:xfrm>
            <a:off x="3240910" y="327312"/>
            <a:ext cx="8546947" cy="620712"/>
          </a:xfrm>
        </p:spPr>
        <p:txBody>
          <a:bodyPr>
            <a:noAutofit/>
          </a:bodyPr>
          <a:lstStyle>
            <a:lvl1pPr>
              <a:defRPr sz="3600" b="1" i="0">
                <a:latin typeface="Arial" panose="020B0604020202020204" pitchFamily="34" charset="0"/>
                <a:cs typeface="Arial" panose="020B0604020202020204" pitchFamily="34" charset="0"/>
              </a:defRPr>
            </a:lvl1pPr>
          </a:lstStyle>
          <a:p>
            <a:r>
              <a:rPr lang="en-US"/>
              <a:t>Click to add ‘True or False’/‘Yes or No’</a:t>
            </a:r>
          </a:p>
        </p:txBody>
      </p:sp>
      <p:sp>
        <p:nvSpPr>
          <p:cNvPr id="4" name="Freeform 3">
            <a:extLst>
              <a:ext uri="{FF2B5EF4-FFF2-40B4-BE49-F238E27FC236}">
                <a16:creationId xmlns:a16="http://schemas.microsoft.com/office/drawing/2014/main" id="{B4D15FEA-B875-948F-23DD-9A70B214B24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716BE6D5-A7D4-B7F7-5665-03E46B976CA4}"/>
              </a:ext>
            </a:extLst>
          </p:cNvPr>
          <p:cNvSpPr txBox="1"/>
          <p:nvPr userDrawn="1"/>
        </p:nvSpPr>
        <p:spPr>
          <a:xfrm>
            <a:off x="497841" y="327312"/>
            <a:ext cx="2743070" cy="646331"/>
          </a:xfrm>
          <a:prstGeom prst="rect">
            <a:avLst/>
          </a:prstGeom>
          <a:noFill/>
        </p:spPr>
        <p:txBody>
          <a:bodyPr wrap="square" rtlCol="0">
            <a:spAutoFit/>
          </a:bodyPr>
          <a:lstStyle/>
          <a:p>
            <a:r>
              <a:rPr lang="en-US" sz="3600" b="1"/>
              <a:t>QUESTION:</a:t>
            </a:r>
          </a:p>
        </p:txBody>
      </p:sp>
      <p:sp>
        <p:nvSpPr>
          <p:cNvPr id="9" name="Text Placeholder 11">
            <a:extLst>
              <a:ext uri="{FF2B5EF4-FFF2-40B4-BE49-F238E27FC236}">
                <a16:creationId xmlns:a16="http://schemas.microsoft.com/office/drawing/2014/main" id="{FC76FCA1-4696-5445-14F1-5F4C04622AEA}"/>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2399068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rgbClr val="4668B0"/>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37C0CB5-2CE8-1605-4EE9-9BEBA15D0431}"/>
              </a:ext>
            </a:extLst>
          </p:cNvPr>
          <p:cNvSpPr>
            <a:spLocks noGrp="1"/>
          </p:cNvSpPr>
          <p:nvPr>
            <p:ph type="title" hasCustomPrompt="1"/>
          </p:nvPr>
        </p:nvSpPr>
        <p:spPr>
          <a:xfrm>
            <a:off x="1170432" y="1920240"/>
            <a:ext cx="10083892" cy="2576378"/>
          </a:xfrm>
        </p:spPr>
        <p:txBody>
          <a:bodyPr anchor="ctr"/>
          <a:lstStyle>
            <a:lvl1pPr>
              <a:defRPr sz="4000">
                <a:solidFill>
                  <a:schemeClr val="bg1"/>
                </a:solidFill>
              </a:defRPr>
            </a:lvl1pPr>
          </a:lstStyle>
          <a:p>
            <a:r>
              <a:rPr lang="en-US"/>
              <a:t>Click to add quote</a:t>
            </a:r>
          </a:p>
        </p:txBody>
      </p:sp>
      <p:sp>
        <p:nvSpPr>
          <p:cNvPr id="4" name="Text Placeholder 3">
            <a:extLst>
              <a:ext uri="{FF2B5EF4-FFF2-40B4-BE49-F238E27FC236}">
                <a16:creationId xmlns:a16="http://schemas.microsoft.com/office/drawing/2014/main" id="{00F30213-2BA6-232C-92D3-33989D628CC0}"/>
              </a:ext>
            </a:extLst>
          </p:cNvPr>
          <p:cNvSpPr>
            <a:spLocks noGrp="1"/>
          </p:cNvSpPr>
          <p:nvPr>
            <p:ph type="body" sz="half" idx="2" hasCustomPrompt="1"/>
          </p:nvPr>
        </p:nvSpPr>
        <p:spPr>
          <a:xfrm>
            <a:off x="1170431" y="4626864"/>
            <a:ext cx="4925569" cy="914401"/>
          </a:xfrm>
        </p:spPr>
        <p:txBody>
          <a:bodyPr/>
          <a:lstStyle>
            <a:lvl1pPr marL="0" indent="0">
              <a:buFont typeface="System Font Regular"/>
              <a:buNone/>
              <a:tabLst/>
              <a:defRPr sz="240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t>Click to add attribution</a:t>
            </a:r>
          </a:p>
        </p:txBody>
      </p:sp>
      <p:sp>
        <p:nvSpPr>
          <p:cNvPr id="8" name="Title 1" descr="Quotation mark">
            <a:extLst>
              <a:ext uri="{FF2B5EF4-FFF2-40B4-BE49-F238E27FC236}">
                <a16:creationId xmlns:a16="http://schemas.microsoft.com/office/drawing/2014/main" id="{F4C4572B-6CB3-24AE-2525-95171899E444}"/>
              </a:ext>
            </a:extLst>
          </p:cNvPr>
          <p:cNvSpPr txBox="1">
            <a:spLocks/>
          </p:cNvSpPr>
          <p:nvPr userDrawn="1"/>
        </p:nvSpPr>
        <p:spPr>
          <a:xfrm>
            <a:off x="937676" y="1468575"/>
            <a:ext cx="1173757" cy="7730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sz="20000">
                <a:solidFill>
                  <a:schemeClr val="bg1">
                    <a:alpha val="75000"/>
                  </a:schemeClr>
                </a:solidFill>
              </a:rPr>
              <a:t>“</a:t>
            </a:r>
          </a:p>
        </p:txBody>
      </p:sp>
      <p:sp>
        <p:nvSpPr>
          <p:cNvPr id="2" name="Slide Number Placeholder 1">
            <a:extLst>
              <a:ext uri="{FF2B5EF4-FFF2-40B4-BE49-F238E27FC236}">
                <a16:creationId xmlns:a16="http://schemas.microsoft.com/office/drawing/2014/main" id="{76907C32-8F04-05DB-2187-E54A27826C95}"/>
              </a:ext>
            </a:extLst>
          </p:cNvPr>
          <p:cNvSpPr>
            <a:spLocks noGrp="1"/>
          </p:cNvSpPr>
          <p:nvPr>
            <p:ph type="sldNum" sz="quarter" idx="16"/>
          </p:nvPr>
        </p:nvSpPr>
        <p:spPr>
          <a:xfrm>
            <a:off x="5893260" y="6268291"/>
            <a:ext cx="405480" cy="498124"/>
          </a:xfrm>
        </p:spPr>
        <p:txBody>
          <a:bodyPr/>
          <a:lstStyle>
            <a:lvl1pPr>
              <a:defRPr>
                <a:solidFill>
                  <a:schemeClr val="bg1"/>
                </a:solidFill>
              </a:defRPr>
            </a:lvl1pPr>
          </a:lstStyle>
          <a:p>
            <a:fld id="{F85CE818-7367-6A4C-AA8A-8ACF11B1523A}" type="slidenum">
              <a:rPr lang="en-US" smtClean="0"/>
              <a:pPr/>
              <a:t>‹#›</a:t>
            </a:fld>
            <a:endParaRPr lang="en-US"/>
          </a:p>
        </p:txBody>
      </p:sp>
    </p:spTree>
    <p:extLst>
      <p:ext uri="{BB962C8B-B14F-4D97-AF65-F5344CB8AC3E}">
        <p14:creationId xmlns:p14="http://schemas.microsoft.com/office/powerpoint/2010/main" val="370652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10"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8"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3DE2E8C2-FE9C-7505-0EF6-6ABF7DE5282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Grayken Center for Addiction Training &amp; Technical Assistance logo. Visit addictiontraining.org for more trainings and resources">
            <a:extLst>
              <a:ext uri="{FF2B5EF4-FFF2-40B4-BE49-F238E27FC236}">
                <a16:creationId xmlns:a16="http://schemas.microsoft.com/office/drawing/2014/main" id="{424988D4-5777-73A8-6371-39C82AD3F0A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Slide Number Placeholder 1">
            <a:extLst>
              <a:ext uri="{FF2B5EF4-FFF2-40B4-BE49-F238E27FC236}">
                <a16:creationId xmlns:a16="http://schemas.microsoft.com/office/drawing/2014/main" id="{0F434FF8-2B54-B1C6-00DE-14A474F7E1B9}"/>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5" name="Text Placeholder 4">
            <a:extLst>
              <a:ext uri="{FF2B5EF4-FFF2-40B4-BE49-F238E27FC236}">
                <a16:creationId xmlns:a16="http://schemas.microsoft.com/office/drawing/2014/main" id="{7906D0CD-D552-56E7-0E99-6324FAF0CCB1}"/>
              </a:ext>
            </a:extLst>
          </p:cNvPr>
          <p:cNvSpPr>
            <a:spLocks noGrp="1"/>
          </p:cNvSpPr>
          <p:nvPr>
            <p:ph type="body" sz="quarter" idx="17" hasCustomPrompt="1"/>
          </p:nvPr>
        </p:nvSpPr>
        <p:spPr>
          <a:xfrm>
            <a:off x="497170" y="1217613"/>
            <a:ext cx="11290017" cy="4781550"/>
          </a:xfrm>
        </p:spPr>
        <p:txBody>
          <a:bodyPr/>
          <a:lstStyle>
            <a:lvl1pPr marL="457200" indent="-457200">
              <a:buFont typeface="+mj-lt"/>
              <a:buAutoNum type="arabicPeriod"/>
              <a:defRPr/>
            </a:lvl1pPr>
          </a:lstStyle>
          <a:p>
            <a:pPr lvl="0"/>
            <a:r>
              <a:rPr lang="en-US"/>
              <a:t>Click to list references in APA format</a:t>
            </a:r>
          </a:p>
        </p:txBody>
      </p:sp>
      <p:sp>
        <p:nvSpPr>
          <p:cNvPr id="6" name="TextBox 5">
            <a:extLst>
              <a:ext uri="{FF2B5EF4-FFF2-40B4-BE49-F238E27FC236}">
                <a16:creationId xmlns:a16="http://schemas.microsoft.com/office/drawing/2014/main" id="{3118D910-AD1C-9FCF-4CB3-A900649C7E9F}"/>
              </a:ext>
            </a:extLst>
          </p:cNvPr>
          <p:cNvSpPr txBox="1"/>
          <p:nvPr userDrawn="1"/>
        </p:nvSpPr>
        <p:spPr>
          <a:xfrm>
            <a:off x="497170" y="327312"/>
            <a:ext cx="11290017" cy="646331"/>
          </a:xfrm>
          <a:prstGeom prst="rect">
            <a:avLst/>
          </a:prstGeom>
          <a:noFill/>
        </p:spPr>
        <p:txBody>
          <a:bodyPr wrap="square" rtlCol="0">
            <a:noAutofit/>
          </a:bodyPr>
          <a:lstStyle/>
          <a:p>
            <a:r>
              <a:rPr lang="en-US" sz="3600" b="1"/>
              <a:t>References</a:t>
            </a:r>
          </a:p>
        </p:txBody>
      </p:sp>
    </p:spTree>
    <p:extLst>
      <p:ext uri="{BB962C8B-B14F-4D97-AF65-F5344CB8AC3E}">
        <p14:creationId xmlns:p14="http://schemas.microsoft.com/office/powerpoint/2010/main" val="3378184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sources section header">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CF4958-9260-7DC8-0C58-54D5071FF02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a:ext>
            </a:extLst>
          </a:blip>
          <a:srcRect/>
          <a:stretch/>
        </p:blipFill>
        <p:spPr>
          <a:xfrm>
            <a:off x="-1" y="0"/>
            <a:ext cx="11621543" cy="6858000"/>
          </a:xfrm>
          <a:prstGeom prst="rect">
            <a:avLst/>
          </a:prstGeom>
        </p:spPr>
      </p:pic>
      <p:sp>
        <p:nvSpPr>
          <p:cNvPr id="2" name="TextBox 1">
            <a:extLst>
              <a:ext uri="{FF2B5EF4-FFF2-40B4-BE49-F238E27FC236}">
                <a16:creationId xmlns:a16="http://schemas.microsoft.com/office/drawing/2014/main" id="{57F9FB81-C63F-2B35-D18D-7FB54E4DCC07}"/>
              </a:ext>
            </a:extLst>
          </p:cNvPr>
          <p:cNvSpPr txBox="1"/>
          <p:nvPr userDrawn="1"/>
        </p:nvSpPr>
        <p:spPr>
          <a:xfrm>
            <a:off x="335279" y="2052321"/>
            <a:ext cx="8400758" cy="1650234"/>
          </a:xfrm>
          <a:prstGeom prst="rect">
            <a:avLst/>
          </a:prstGeom>
          <a:noFill/>
        </p:spPr>
        <p:txBody>
          <a:bodyPr wrap="square" rtlCol="0" anchor="b">
            <a:noAutofit/>
          </a:bodyPr>
          <a:lstStyle/>
          <a:p>
            <a:r>
              <a:rPr lang="en-US" sz="4800" b="1">
                <a:solidFill>
                  <a:schemeClr val="bg1"/>
                </a:solidFill>
              </a:rPr>
              <a:t>Resources</a:t>
            </a:r>
          </a:p>
        </p:txBody>
      </p:sp>
    </p:spTree>
    <p:extLst>
      <p:ext uri="{BB962C8B-B14F-4D97-AF65-F5344CB8AC3E}">
        <p14:creationId xmlns:p14="http://schemas.microsoft.com/office/powerpoint/2010/main" val="3870237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ffice Hours">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3C6592E9-2E7B-0B89-516C-2610CE0BC213}"/>
              </a:ext>
            </a:extLst>
          </p:cNvPr>
          <p:cNvSpPr>
            <a:spLocks noGrp="1"/>
          </p:cNvSpPr>
          <p:nvPr>
            <p:ph type="sldNum" sz="quarter" idx="4"/>
          </p:nvPr>
        </p:nvSpPr>
        <p:spPr>
          <a:xfrm>
            <a:off x="5893260" y="6268291"/>
            <a:ext cx="405480" cy="524794"/>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Title 1">
            <a:extLst>
              <a:ext uri="{FF2B5EF4-FFF2-40B4-BE49-F238E27FC236}">
                <a16:creationId xmlns:a16="http://schemas.microsoft.com/office/drawing/2014/main" id="{70F36B33-BE77-A12C-C6B9-20B5CF593628}"/>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accent1">
                    <a:lumMod val="75000"/>
                  </a:schemeClr>
                </a:solidFill>
              </a:rPr>
              <a:t>Virtual Drop-in Office Hours</a:t>
            </a:r>
          </a:p>
        </p:txBody>
      </p:sp>
      <p:pic>
        <p:nvPicPr>
          <p:cNvPr id="2" name="Picture 1" descr="Graphic of a laptop with its screen showing the Grayken TTA logo and three medical professionals. The first professional is asking, &quot;How can I support patients with addiction?&quot;. The third professional is asking, &quot;What are medications for alcohol use disorder?&quot;. These are examples of questions that can be asked at Grayken TTA's Office Hours.">
            <a:extLst>
              <a:ext uri="{FF2B5EF4-FFF2-40B4-BE49-F238E27FC236}">
                <a16:creationId xmlns:a16="http://schemas.microsoft.com/office/drawing/2014/main" id="{965E4A0B-1202-1CDB-D3F7-C0129E9A191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457043" y="1629236"/>
            <a:ext cx="5673475" cy="3423280"/>
          </a:xfrm>
          <a:prstGeom prst="rect">
            <a:avLst/>
          </a:prstGeom>
        </p:spPr>
      </p:pic>
      <p:sp>
        <p:nvSpPr>
          <p:cNvPr id="5" name="Content Placeholder 2">
            <a:extLst>
              <a:ext uri="{FF2B5EF4-FFF2-40B4-BE49-F238E27FC236}">
                <a16:creationId xmlns:a16="http://schemas.microsoft.com/office/drawing/2014/main" id="{4A541DB7-8CD8-6C06-9B26-7CE2E862F54C}"/>
              </a:ext>
            </a:extLst>
          </p:cNvPr>
          <p:cNvSpPr txBox="1">
            <a:spLocks/>
          </p:cNvSpPr>
          <p:nvPr userDrawn="1"/>
        </p:nvSpPr>
        <p:spPr>
          <a:xfrm>
            <a:off x="6495990" y="1629236"/>
            <a:ext cx="5291867" cy="167422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609630">
              <a:lnSpc>
                <a:spcPct val="110000"/>
              </a:lnSpc>
              <a:spcBef>
                <a:spcPts val="0"/>
              </a:spcBef>
            </a:pPr>
            <a:r>
              <a:rPr lang="en-US" sz="2000" b="1">
                <a:solidFill>
                  <a:prstClr val="black"/>
                </a:solidFill>
                <a:latin typeface="Arial"/>
                <a:cs typeface="Arial"/>
              </a:rPr>
              <a:t>General Office Hours: </a:t>
            </a:r>
            <a:endParaRPr lang="en-US" sz="2000">
              <a:solidFill>
                <a:prstClr val="black"/>
              </a:solidFill>
              <a:latin typeface="Arial"/>
              <a:cs typeface="Arial"/>
            </a:endParaRPr>
          </a:p>
          <a:p>
            <a:pPr algn="l" defTabSz="609630">
              <a:lnSpc>
                <a:spcPct val="110000"/>
              </a:lnSpc>
              <a:spcBef>
                <a:spcPts val="0"/>
              </a:spcBef>
            </a:pPr>
            <a:r>
              <a:rPr lang="en-US" sz="1600" b="0">
                <a:solidFill>
                  <a:prstClr val="black"/>
                </a:solidFill>
                <a:latin typeface="Arial"/>
                <a:cs typeface="Arial"/>
              </a:rPr>
              <a:t>2</a:t>
            </a:r>
            <a:r>
              <a:rPr lang="en-US" sz="1600" b="0" baseline="30000">
                <a:solidFill>
                  <a:prstClr val="black"/>
                </a:solidFill>
                <a:latin typeface="Arial"/>
                <a:cs typeface="Arial"/>
              </a:rPr>
              <a:t>nd</a:t>
            </a:r>
            <a:r>
              <a:rPr lang="en-US" sz="1600" b="0">
                <a:solidFill>
                  <a:prstClr val="black"/>
                </a:solidFill>
                <a:latin typeface="Arial"/>
                <a:cs typeface="Arial"/>
              </a:rPr>
              <a:t> Thursday of each month from 5 – 6pm EST</a:t>
            </a:r>
            <a:endParaRPr lang="en-US" sz="1600" b="0">
              <a:solidFill>
                <a:prstClr val="black"/>
              </a:solidFill>
            </a:endParaRPr>
          </a:p>
          <a:p>
            <a:pPr algn="l" defTabSz="609630">
              <a:lnSpc>
                <a:spcPct val="110000"/>
              </a:lnSpc>
              <a:spcBef>
                <a:spcPts val="0"/>
              </a:spcBef>
            </a:pPr>
            <a:endParaRPr lang="en-US" sz="1800" b="1">
              <a:solidFill>
                <a:prstClr val="black"/>
              </a:solidFill>
            </a:endParaRPr>
          </a:p>
          <a:p>
            <a:pPr algn="l" defTabSz="609630">
              <a:lnSpc>
                <a:spcPct val="110000"/>
              </a:lnSpc>
              <a:spcBef>
                <a:spcPts val="0"/>
              </a:spcBef>
            </a:pPr>
            <a:r>
              <a:rPr lang="en-US" sz="2000" b="1">
                <a:solidFill>
                  <a:prstClr val="black"/>
                </a:solidFill>
                <a:latin typeface="Arial"/>
                <a:cs typeface="Arial"/>
              </a:rPr>
              <a:t>Stimulant-Focused Office Hours: </a:t>
            </a:r>
            <a:endParaRPr lang="en-US" sz="2000" b="0">
              <a:solidFill>
                <a:prstClr val="black"/>
              </a:solidFill>
              <a:latin typeface="Arial"/>
              <a:cs typeface="Arial"/>
            </a:endParaRPr>
          </a:p>
          <a:p>
            <a:pPr algn="l" defTabSz="609630">
              <a:lnSpc>
                <a:spcPct val="110000"/>
              </a:lnSpc>
              <a:spcBef>
                <a:spcPts val="0"/>
              </a:spcBef>
            </a:pPr>
            <a:r>
              <a:rPr lang="en-US" sz="1600" b="0">
                <a:solidFill>
                  <a:prstClr val="black"/>
                </a:solidFill>
              </a:rPr>
              <a:t>3</a:t>
            </a:r>
            <a:r>
              <a:rPr lang="en-US" sz="1600" b="0" baseline="30000">
                <a:solidFill>
                  <a:prstClr val="black"/>
                </a:solidFill>
              </a:rPr>
              <a:t>rd</a:t>
            </a:r>
            <a:r>
              <a:rPr lang="en-US" sz="1600" b="0">
                <a:solidFill>
                  <a:prstClr val="black"/>
                </a:solidFill>
              </a:rPr>
              <a:t> Thursday of each month from 5– 6pm EST</a:t>
            </a:r>
          </a:p>
        </p:txBody>
      </p:sp>
      <p:pic>
        <p:nvPicPr>
          <p:cNvPr id="10" name="Picture 2" descr="QR code leading to office hours page on addictiontraining.org&#10;">
            <a:hlinkClick r:id="rId4"/>
            <a:extLst>
              <a:ext uri="{FF2B5EF4-FFF2-40B4-BE49-F238E27FC236}">
                <a16:creationId xmlns:a16="http://schemas.microsoft.com/office/drawing/2014/main" id="{47394D10-DF97-5856-0132-2D463A8BAE10}"/>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8280543" y="4953657"/>
            <a:ext cx="1722759" cy="17227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31B8856-84C8-4C3A-C362-185F57C3674C}"/>
              </a:ext>
            </a:extLst>
          </p:cNvPr>
          <p:cNvSpPr txBox="1"/>
          <p:nvPr userDrawn="1"/>
        </p:nvSpPr>
        <p:spPr>
          <a:xfrm>
            <a:off x="8964891" y="4958499"/>
            <a:ext cx="184731" cy="369332"/>
          </a:xfrm>
          <a:prstGeom prst="rect">
            <a:avLst/>
          </a:prstGeom>
          <a:noFill/>
        </p:spPr>
        <p:txBody>
          <a:bodyPr wrap="none" rtlCol="0">
            <a:spAutoFit/>
          </a:bodyPr>
          <a:lstStyle/>
          <a:p>
            <a:endParaRPr lang="en-US"/>
          </a:p>
        </p:txBody>
      </p:sp>
      <p:sp>
        <p:nvSpPr>
          <p:cNvPr id="6" name="Rectangle 5">
            <a:extLst>
              <a:ext uri="{FF2B5EF4-FFF2-40B4-BE49-F238E27FC236}">
                <a16:creationId xmlns:a16="http://schemas.microsoft.com/office/drawing/2014/main" id="{EA818861-1B2F-A453-766D-31A6BDA61474}"/>
              </a:ext>
            </a:extLst>
          </p:cNvPr>
          <p:cNvSpPr/>
          <p:nvPr userDrawn="1"/>
        </p:nvSpPr>
        <p:spPr>
          <a:xfrm>
            <a:off x="1025574" y="5234525"/>
            <a:ext cx="4723585" cy="707886"/>
          </a:xfrm>
          <a:prstGeom prst="rect">
            <a:avLst/>
          </a:prstGeom>
          <a:solidFill>
            <a:schemeClr val="accent1">
              <a:alpha val="10000"/>
            </a:schemeClr>
          </a:solidFill>
        </p:spPr>
        <p:txBody>
          <a:bodyPr wrap="square">
            <a:spAutoFit/>
          </a:bodyPr>
          <a:lstStyle/>
          <a:p>
            <a:pPr algn="ctr" defTabSz="609630"/>
            <a:r>
              <a:rPr lang="en-US" sz="2000" b="0">
                <a:solidFill>
                  <a:prstClr val="black"/>
                </a:solidFill>
                <a:latin typeface="Arial" panose="020B0604020202020204" pitchFamily="34" charset="0"/>
                <a:cs typeface="Arial" panose="020B0604020202020204" pitchFamily="34" charset="0"/>
              </a:rPr>
              <a:t>To learn more and join an upcoming session, </a:t>
            </a:r>
            <a:r>
              <a:rPr lang="en-US" sz="2000" b="0">
                <a:solidFill>
                  <a:prstClr val="black"/>
                </a:solidFill>
                <a:latin typeface="Arial" panose="020B0604020202020204" pitchFamily="34" charset="0"/>
                <a:cs typeface="Arial" panose="020B0604020202020204" pitchFamily="34" charset="0"/>
                <a:hlinkClick r:id="rId4"/>
              </a:rPr>
              <a:t>click here</a:t>
            </a:r>
            <a:r>
              <a:rPr lang="en-US" sz="2000" b="0">
                <a:solidFill>
                  <a:prstClr val="black"/>
                </a:solidFill>
                <a:latin typeface="Arial" panose="020B0604020202020204" pitchFamily="34" charset="0"/>
                <a:cs typeface="Arial" panose="020B0604020202020204" pitchFamily="34" charset="0"/>
              </a:rPr>
              <a:t> or scan QR code!</a:t>
            </a:r>
          </a:p>
        </p:txBody>
      </p:sp>
      <p:sp>
        <p:nvSpPr>
          <p:cNvPr id="14" name="TextBox 13">
            <a:extLst>
              <a:ext uri="{FF2B5EF4-FFF2-40B4-BE49-F238E27FC236}">
                <a16:creationId xmlns:a16="http://schemas.microsoft.com/office/drawing/2014/main" id="{564535C4-8CD3-9FD5-41A0-B52184EB85BF}"/>
              </a:ext>
            </a:extLst>
          </p:cNvPr>
          <p:cNvSpPr txBox="1"/>
          <p:nvPr userDrawn="1"/>
        </p:nvSpPr>
        <p:spPr>
          <a:xfrm>
            <a:off x="497839" y="923912"/>
            <a:ext cx="11290018" cy="435825"/>
          </a:xfrm>
          <a:prstGeom prst="rect">
            <a:avLst/>
          </a:prstGeom>
          <a:noFill/>
        </p:spPr>
        <p:txBody>
          <a:bodyPr wrap="square">
            <a:spAutoFit/>
          </a:bodyPr>
          <a:lstStyle/>
          <a:p>
            <a:pPr defTabSz="609630">
              <a:lnSpc>
                <a:spcPct val="110000"/>
              </a:lnSpc>
              <a:spcBef>
                <a:spcPts val="0"/>
              </a:spcBef>
            </a:pPr>
            <a:r>
              <a:rPr lang="en-US" sz="2200" b="1" i="1">
                <a:solidFill>
                  <a:schemeClr val="tx1">
                    <a:lumMod val="65000"/>
                    <a:lumOff val="35000"/>
                  </a:schemeClr>
                </a:solidFill>
              </a:rPr>
              <a:t>Monthly opportunities to ask your addiction-related questions</a:t>
            </a:r>
          </a:p>
        </p:txBody>
      </p:sp>
      <p:grpSp>
        <p:nvGrpSpPr>
          <p:cNvPr id="39" name="Group 38">
            <a:extLst>
              <a:ext uri="{FF2B5EF4-FFF2-40B4-BE49-F238E27FC236}">
                <a16:creationId xmlns:a16="http://schemas.microsoft.com/office/drawing/2014/main" id="{A5804002-3E12-59DD-47FB-EDF79BF3BD37}"/>
              </a:ext>
            </a:extLst>
          </p:cNvPr>
          <p:cNvGrpSpPr/>
          <p:nvPr userDrawn="1"/>
        </p:nvGrpSpPr>
        <p:grpSpPr>
          <a:xfrm>
            <a:off x="6495990" y="3479220"/>
            <a:ext cx="5325464" cy="1298682"/>
            <a:chOff x="6536073" y="1409200"/>
            <a:chExt cx="5325464" cy="1298682"/>
          </a:xfrm>
        </p:grpSpPr>
        <p:grpSp>
          <p:nvGrpSpPr>
            <p:cNvPr id="23" name="Group 22">
              <a:extLst>
                <a:ext uri="{FF2B5EF4-FFF2-40B4-BE49-F238E27FC236}">
                  <a16:creationId xmlns:a16="http://schemas.microsoft.com/office/drawing/2014/main" id="{F616BC40-A674-559F-15F4-75693F1BD466}"/>
                </a:ext>
              </a:extLst>
            </p:cNvPr>
            <p:cNvGrpSpPr/>
            <p:nvPr userDrawn="1"/>
          </p:nvGrpSpPr>
          <p:grpSpPr>
            <a:xfrm>
              <a:off x="6536073" y="1409200"/>
              <a:ext cx="5107692" cy="648878"/>
              <a:chOff x="6506067" y="1063422"/>
              <a:chExt cx="5107692" cy="648878"/>
            </a:xfrm>
          </p:grpSpPr>
          <p:sp>
            <p:nvSpPr>
              <p:cNvPr id="24" name="Content Placeholder 2">
                <a:extLst>
                  <a:ext uri="{FF2B5EF4-FFF2-40B4-BE49-F238E27FC236}">
                    <a16:creationId xmlns:a16="http://schemas.microsoft.com/office/drawing/2014/main" id="{DADD3137-9002-412E-63C1-E5F0932C0D0C}"/>
                  </a:ext>
                </a:extLst>
              </p:cNvPr>
              <p:cNvSpPr txBox="1">
                <a:spLocks/>
              </p:cNvSpPr>
              <p:nvPr userDrawn="1"/>
            </p:nvSpPr>
            <p:spPr>
              <a:xfrm>
                <a:off x="7076388" y="1159261"/>
                <a:ext cx="4537371" cy="4572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defTabSz="609630">
                  <a:lnSpc>
                    <a:spcPct val="110000"/>
                  </a:lnSpc>
                  <a:spcBef>
                    <a:spcPts val="667"/>
                  </a:spcBef>
                  <a:buFont typeface="Wingdings" pitchFamily="2" charset="2"/>
                  <a:buNone/>
                </a:pPr>
                <a:r>
                  <a:rPr lang="en-US" sz="1600" b="0">
                    <a:solidFill>
                      <a:prstClr val="black"/>
                    </a:solidFill>
                  </a:rPr>
                  <a:t>Hosted by BMC Grayken TTA Clinical Educators</a:t>
                </a:r>
              </a:p>
            </p:txBody>
          </p:sp>
          <p:pic>
            <p:nvPicPr>
              <p:cNvPr id="25" name="Graphic 24" descr="Checkbox Checked">
                <a:extLst>
                  <a:ext uri="{FF2B5EF4-FFF2-40B4-BE49-F238E27FC236}">
                    <a16:creationId xmlns:a16="http://schemas.microsoft.com/office/drawing/2014/main" id="{E7DCBA2E-715B-E2EA-27E4-35287CCBD81C}"/>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06067" y="1063422"/>
                <a:ext cx="648878" cy="648878"/>
              </a:xfrm>
              <a:prstGeom prst="rect">
                <a:avLst/>
              </a:prstGeom>
            </p:spPr>
          </p:pic>
        </p:grpSp>
        <p:grpSp>
          <p:nvGrpSpPr>
            <p:cNvPr id="32" name="Group 31">
              <a:extLst>
                <a:ext uri="{FF2B5EF4-FFF2-40B4-BE49-F238E27FC236}">
                  <a16:creationId xmlns:a16="http://schemas.microsoft.com/office/drawing/2014/main" id="{42BEF6D0-8B89-18FE-9BCA-0BFF6B55A4A8}"/>
                </a:ext>
              </a:extLst>
            </p:cNvPr>
            <p:cNvGrpSpPr/>
            <p:nvPr userDrawn="1"/>
          </p:nvGrpSpPr>
          <p:grpSpPr>
            <a:xfrm>
              <a:off x="6536073" y="2059004"/>
              <a:ext cx="5325464" cy="648878"/>
              <a:chOff x="6506067" y="1063422"/>
              <a:chExt cx="5325464" cy="648878"/>
            </a:xfrm>
          </p:grpSpPr>
          <p:sp>
            <p:nvSpPr>
              <p:cNvPr id="35" name="Content Placeholder 2">
                <a:extLst>
                  <a:ext uri="{FF2B5EF4-FFF2-40B4-BE49-F238E27FC236}">
                    <a16:creationId xmlns:a16="http://schemas.microsoft.com/office/drawing/2014/main" id="{2D3C95C4-1DF9-7916-D599-0C7156F04B14}"/>
                  </a:ext>
                </a:extLst>
              </p:cNvPr>
              <p:cNvSpPr txBox="1">
                <a:spLocks/>
              </p:cNvSpPr>
              <p:nvPr userDrawn="1"/>
            </p:nvSpPr>
            <p:spPr>
              <a:xfrm>
                <a:off x="7076389" y="1159261"/>
                <a:ext cx="4755142" cy="4572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defTabSz="609630">
                  <a:lnSpc>
                    <a:spcPct val="110000"/>
                  </a:lnSpc>
                  <a:spcBef>
                    <a:spcPts val="667"/>
                  </a:spcBef>
                  <a:buFont typeface="Wingdings" pitchFamily="2" charset="2"/>
                  <a:buNone/>
                </a:pPr>
                <a:r>
                  <a:rPr lang="en-US" sz="1600" b="0">
                    <a:solidFill>
                      <a:prstClr val="black"/>
                    </a:solidFill>
                  </a:rPr>
                  <a:t>Open to all clinical providers and staff supporting those with substance use</a:t>
                </a:r>
              </a:p>
            </p:txBody>
          </p:sp>
          <p:pic>
            <p:nvPicPr>
              <p:cNvPr id="36" name="Graphic 35" descr="Checkbox Checked">
                <a:extLst>
                  <a:ext uri="{FF2B5EF4-FFF2-40B4-BE49-F238E27FC236}">
                    <a16:creationId xmlns:a16="http://schemas.microsoft.com/office/drawing/2014/main" id="{45805071-F20D-B319-E330-910BCA35B622}"/>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06067" y="1063422"/>
                <a:ext cx="648878" cy="648878"/>
              </a:xfrm>
              <a:prstGeom prst="rect">
                <a:avLst/>
              </a:prstGeom>
            </p:spPr>
          </p:pic>
        </p:grpSp>
      </p:grpSp>
      <p:sp>
        <p:nvSpPr>
          <p:cNvPr id="11" name="Freeform 10">
            <a:extLst>
              <a:ext uri="{FF2B5EF4-FFF2-40B4-BE49-F238E27FC236}">
                <a16:creationId xmlns:a16="http://schemas.microsoft.com/office/drawing/2014/main" id="{B998B9A3-C0F2-361B-7269-86358112481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9797178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corded Trainings">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3C6592E9-2E7B-0B89-516C-2610CE0BC213}"/>
              </a:ext>
            </a:extLst>
          </p:cNvPr>
          <p:cNvSpPr>
            <a:spLocks noGrp="1"/>
          </p:cNvSpPr>
          <p:nvPr>
            <p:ph type="sldNum" sz="quarter" idx="4"/>
          </p:nvPr>
        </p:nvSpPr>
        <p:spPr>
          <a:xfrm>
            <a:off x="5893260" y="6392973"/>
            <a:ext cx="405480" cy="400111"/>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Title 1">
            <a:extLst>
              <a:ext uri="{FF2B5EF4-FFF2-40B4-BE49-F238E27FC236}">
                <a16:creationId xmlns:a16="http://schemas.microsoft.com/office/drawing/2014/main" id="{70F36B33-BE77-A12C-C6B9-20B5CF593628}"/>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accent1">
                    <a:lumMod val="75000"/>
                  </a:schemeClr>
                </a:solidFill>
              </a:rPr>
              <a:t>FREE Pre-Recorded Trainings</a:t>
            </a:r>
          </a:p>
        </p:txBody>
      </p:sp>
      <p:sp>
        <p:nvSpPr>
          <p:cNvPr id="33" name="Rectangle 32">
            <a:extLst>
              <a:ext uri="{FF2B5EF4-FFF2-40B4-BE49-F238E27FC236}">
                <a16:creationId xmlns:a16="http://schemas.microsoft.com/office/drawing/2014/main" id="{278EB5C9-077D-566C-4C37-2A774B4D2981}"/>
              </a:ext>
            </a:extLst>
          </p:cNvPr>
          <p:cNvSpPr/>
          <p:nvPr userDrawn="1"/>
        </p:nvSpPr>
        <p:spPr>
          <a:xfrm>
            <a:off x="551690" y="5481461"/>
            <a:ext cx="5747050" cy="707886"/>
          </a:xfrm>
          <a:prstGeom prst="rect">
            <a:avLst/>
          </a:prstGeom>
          <a:solidFill>
            <a:schemeClr val="accent1">
              <a:alpha val="10000"/>
            </a:schemeClr>
          </a:solidFill>
        </p:spPr>
        <p:txBody>
          <a:bodyPr wrap="square">
            <a:spAutoFit/>
          </a:bodyPr>
          <a:lstStyle/>
          <a:p>
            <a:pPr algn="ctr" defTabSz="609630"/>
            <a:r>
              <a:rPr lang="en-US" sz="2000" b="0">
                <a:solidFill>
                  <a:prstClr val="black"/>
                </a:solidFill>
                <a:latin typeface="Arial" panose="020B0604020202020204" pitchFamily="34" charset="0"/>
                <a:cs typeface="Arial" panose="020B0604020202020204" pitchFamily="34" charset="0"/>
              </a:rPr>
              <a:t>To access our free recorded trainings, </a:t>
            </a:r>
            <a:r>
              <a:rPr lang="en-US" sz="2000" b="0">
                <a:solidFill>
                  <a:prstClr val="black"/>
                </a:solidFill>
                <a:latin typeface="Arial" panose="020B0604020202020204" pitchFamily="34" charset="0"/>
                <a:cs typeface="Arial" panose="020B0604020202020204" pitchFamily="34" charset="0"/>
                <a:hlinkClick r:id="rId3"/>
              </a:rPr>
              <a:t>click here</a:t>
            </a:r>
            <a:r>
              <a:rPr lang="en-US" sz="2000" b="0">
                <a:solidFill>
                  <a:prstClr val="black"/>
                </a:solidFill>
                <a:latin typeface="Arial" panose="020B0604020202020204" pitchFamily="34" charset="0"/>
                <a:cs typeface="Arial" panose="020B0604020202020204" pitchFamily="34" charset="0"/>
              </a:rPr>
              <a:t> or scan the QR code!</a:t>
            </a:r>
          </a:p>
        </p:txBody>
      </p:sp>
      <p:pic>
        <p:nvPicPr>
          <p:cNvPr id="3" name="Picture 2" descr="Screenshot of Grayken TTA's website, addictiontraining.org. The webpage shown is Grayken TTA's pre-recorded trainings landing page, where people can go to register for a recorded training.">
            <a:extLst>
              <a:ext uri="{FF2B5EF4-FFF2-40B4-BE49-F238E27FC236}">
                <a16:creationId xmlns:a16="http://schemas.microsoft.com/office/drawing/2014/main" id="{1249B3D1-9E74-FE80-053C-238936AEF60E}"/>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1690" y="1903676"/>
            <a:ext cx="5747050" cy="3574118"/>
          </a:xfrm>
          <a:prstGeom prst="rect">
            <a:avLst/>
          </a:prstGeom>
        </p:spPr>
      </p:pic>
      <p:sp>
        <p:nvSpPr>
          <p:cNvPr id="30" name="TextBox 29">
            <a:extLst>
              <a:ext uri="{FF2B5EF4-FFF2-40B4-BE49-F238E27FC236}">
                <a16:creationId xmlns:a16="http://schemas.microsoft.com/office/drawing/2014/main" id="{39CA69A8-7B45-CBEF-886F-9B461672869E}"/>
              </a:ext>
            </a:extLst>
          </p:cNvPr>
          <p:cNvSpPr txBox="1"/>
          <p:nvPr userDrawn="1"/>
        </p:nvSpPr>
        <p:spPr>
          <a:xfrm>
            <a:off x="497839" y="923912"/>
            <a:ext cx="11290018" cy="769441"/>
          </a:xfrm>
          <a:prstGeom prst="rect">
            <a:avLst/>
          </a:prstGeom>
          <a:noFill/>
        </p:spPr>
        <p:txBody>
          <a:bodyPr wrap="square">
            <a:spAutoFit/>
          </a:bodyPr>
          <a:lstStyle/>
          <a:p>
            <a:r>
              <a:rPr lang="en-US" sz="2200" b="1" i="1">
                <a:solidFill>
                  <a:schemeClr val="tx1">
                    <a:lumMod val="65000"/>
                    <a:lumOff val="35000"/>
                  </a:schemeClr>
                </a:solidFill>
                <a:effectLst/>
              </a:rPr>
              <a:t>Advancing Addiction Treatment: Building Knowledge of Substance Use &amp; Specialty Topics; Substance Use Disorders 101; Nuts &amp; Bolts of Buprenorphine Treatment</a:t>
            </a:r>
            <a:endParaRPr lang="en-US" sz="2200" b="1" i="1">
              <a:solidFill>
                <a:schemeClr val="tx1">
                  <a:lumMod val="65000"/>
                  <a:lumOff val="35000"/>
                </a:schemeClr>
              </a:solidFill>
            </a:endParaRPr>
          </a:p>
        </p:txBody>
      </p:sp>
      <p:grpSp>
        <p:nvGrpSpPr>
          <p:cNvPr id="5" name="Group 4">
            <a:extLst>
              <a:ext uri="{FF2B5EF4-FFF2-40B4-BE49-F238E27FC236}">
                <a16:creationId xmlns:a16="http://schemas.microsoft.com/office/drawing/2014/main" id="{E1B6EFF3-F3C2-026E-C5C7-A31C89C91EA8}"/>
              </a:ext>
            </a:extLst>
          </p:cNvPr>
          <p:cNvGrpSpPr/>
          <p:nvPr userDrawn="1"/>
        </p:nvGrpSpPr>
        <p:grpSpPr>
          <a:xfrm>
            <a:off x="6517219" y="2086222"/>
            <a:ext cx="5270638" cy="2578929"/>
            <a:chOff x="6517219" y="2363441"/>
            <a:chExt cx="5270638" cy="2578929"/>
          </a:xfrm>
        </p:grpSpPr>
        <p:grpSp>
          <p:nvGrpSpPr>
            <p:cNvPr id="14" name="Group 13">
              <a:extLst>
                <a:ext uri="{FF2B5EF4-FFF2-40B4-BE49-F238E27FC236}">
                  <a16:creationId xmlns:a16="http://schemas.microsoft.com/office/drawing/2014/main" id="{E40FC366-E49C-B459-1FAC-4AE61802E1B7}"/>
                </a:ext>
              </a:extLst>
            </p:cNvPr>
            <p:cNvGrpSpPr/>
            <p:nvPr userDrawn="1"/>
          </p:nvGrpSpPr>
          <p:grpSpPr>
            <a:xfrm>
              <a:off x="6517219" y="2363441"/>
              <a:ext cx="5270638" cy="648878"/>
              <a:chOff x="6506067" y="1063422"/>
              <a:chExt cx="5270638" cy="648878"/>
            </a:xfrm>
          </p:grpSpPr>
          <p:sp>
            <p:nvSpPr>
              <p:cNvPr id="2" name="Content Placeholder 2">
                <a:extLst>
                  <a:ext uri="{FF2B5EF4-FFF2-40B4-BE49-F238E27FC236}">
                    <a16:creationId xmlns:a16="http://schemas.microsoft.com/office/drawing/2014/main" id="{4E9F98EF-4536-74A2-AAC4-F9C46D87AD78}"/>
                  </a:ext>
                </a:extLst>
              </p:cNvPr>
              <p:cNvSpPr txBox="1">
                <a:spLocks/>
              </p:cNvSpPr>
              <p:nvPr userDrawn="1"/>
            </p:nvSpPr>
            <p:spPr>
              <a:xfrm>
                <a:off x="7076389" y="1159261"/>
                <a:ext cx="4700316" cy="4572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defTabSz="609630">
                  <a:spcBef>
                    <a:spcPts val="667"/>
                  </a:spcBef>
                  <a:buFont typeface="Wingdings" pitchFamily="2" charset="2"/>
                  <a:buNone/>
                </a:pPr>
                <a:r>
                  <a:rPr lang="en-US" sz="1600" b="0">
                    <a:solidFill>
                      <a:prstClr val="black"/>
                    </a:solidFill>
                  </a:rPr>
                  <a:t>20 separate trainings on various </a:t>
                </a:r>
                <a:r>
                  <a:rPr lang="en-US" sz="1600" b="1">
                    <a:solidFill>
                      <a:prstClr val="black"/>
                    </a:solidFill>
                    <a:highlight>
                      <a:srgbClr val="FFCBC8"/>
                    </a:highlight>
                  </a:rPr>
                  <a:t>specialty topics</a:t>
                </a:r>
              </a:p>
            </p:txBody>
          </p:sp>
          <p:pic>
            <p:nvPicPr>
              <p:cNvPr id="6" name="Graphic 5" descr="Checkbox Checked">
                <a:extLst>
                  <a:ext uri="{FF2B5EF4-FFF2-40B4-BE49-F238E27FC236}">
                    <a16:creationId xmlns:a16="http://schemas.microsoft.com/office/drawing/2014/main" id="{9518EDC1-7F0B-BC40-18EA-1F73765A6C02}"/>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06067" y="1063422"/>
                <a:ext cx="648878" cy="648878"/>
              </a:xfrm>
              <a:prstGeom prst="rect">
                <a:avLst/>
              </a:prstGeom>
            </p:spPr>
          </p:pic>
        </p:grpSp>
        <p:grpSp>
          <p:nvGrpSpPr>
            <p:cNvPr id="15" name="Group 14">
              <a:extLst>
                <a:ext uri="{FF2B5EF4-FFF2-40B4-BE49-F238E27FC236}">
                  <a16:creationId xmlns:a16="http://schemas.microsoft.com/office/drawing/2014/main" id="{36591E80-F014-64DA-D325-D81B17B62255}"/>
                </a:ext>
              </a:extLst>
            </p:cNvPr>
            <p:cNvGrpSpPr/>
            <p:nvPr userDrawn="1"/>
          </p:nvGrpSpPr>
          <p:grpSpPr>
            <a:xfrm>
              <a:off x="6517219" y="4293492"/>
              <a:ext cx="4994634" cy="648878"/>
              <a:chOff x="6506067" y="1918006"/>
              <a:chExt cx="4994634" cy="648878"/>
            </a:xfrm>
          </p:grpSpPr>
          <p:pic>
            <p:nvPicPr>
              <p:cNvPr id="7" name="Graphic 6" descr="Checkbox Checked">
                <a:extLst>
                  <a:ext uri="{FF2B5EF4-FFF2-40B4-BE49-F238E27FC236}">
                    <a16:creationId xmlns:a16="http://schemas.microsoft.com/office/drawing/2014/main" id="{329697C8-2BBB-39EF-BB96-0C9BED533CFB}"/>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506067" y="1918006"/>
                <a:ext cx="648878" cy="648878"/>
              </a:xfrm>
              <a:prstGeom prst="rect">
                <a:avLst/>
              </a:prstGeom>
            </p:spPr>
          </p:pic>
          <p:sp>
            <p:nvSpPr>
              <p:cNvPr id="8" name="Content Placeholder 2">
                <a:extLst>
                  <a:ext uri="{FF2B5EF4-FFF2-40B4-BE49-F238E27FC236}">
                    <a16:creationId xmlns:a16="http://schemas.microsoft.com/office/drawing/2014/main" id="{26CEC9B6-BB71-C30F-51D9-B7F324BE418B}"/>
                  </a:ext>
                </a:extLst>
              </p:cNvPr>
              <p:cNvSpPr txBox="1">
                <a:spLocks/>
              </p:cNvSpPr>
              <p:nvPr userDrawn="1"/>
            </p:nvSpPr>
            <p:spPr>
              <a:xfrm>
                <a:off x="7076389" y="2013845"/>
                <a:ext cx="4424312" cy="4572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defTabSz="609630">
                  <a:spcBef>
                    <a:spcPts val="667"/>
                  </a:spcBef>
                  <a:buFont typeface="Wingdings" pitchFamily="2" charset="2"/>
                  <a:buNone/>
                </a:pPr>
                <a:r>
                  <a:rPr lang="en-US" sz="1600" b="0">
                    <a:solidFill>
                      <a:prstClr val="black"/>
                    </a:solidFill>
                    <a:highlight>
                      <a:srgbClr val="FFCBC8"/>
                    </a:highlight>
                  </a:rPr>
                  <a:t>On-demand</a:t>
                </a:r>
                <a:r>
                  <a:rPr lang="en-US" sz="1600" b="0">
                    <a:solidFill>
                      <a:prstClr val="black"/>
                    </a:solidFill>
                  </a:rPr>
                  <a:t> 24/7</a:t>
                </a:r>
              </a:p>
            </p:txBody>
          </p:sp>
        </p:grpSp>
        <p:grpSp>
          <p:nvGrpSpPr>
            <p:cNvPr id="16" name="Group 15">
              <a:extLst>
                <a:ext uri="{FF2B5EF4-FFF2-40B4-BE49-F238E27FC236}">
                  <a16:creationId xmlns:a16="http://schemas.microsoft.com/office/drawing/2014/main" id="{5496E5CC-3CA0-0984-EF10-8B7B3723D606}"/>
                </a:ext>
              </a:extLst>
            </p:cNvPr>
            <p:cNvGrpSpPr/>
            <p:nvPr userDrawn="1"/>
          </p:nvGrpSpPr>
          <p:grpSpPr>
            <a:xfrm>
              <a:off x="6517219" y="3662123"/>
              <a:ext cx="4994634" cy="648878"/>
              <a:chOff x="6506067" y="1063422"/>
              <a:chExt cx="4994634" cy="648878"/>
            </a:xfrm>
          </p:grpSpPr>
          <p:sp>
            <p:nvSpPr>
              <p:cNvPr id="17" name="Content Placeholder 2">
                <a:extLst>
                  <a:ext uri="{FF2B5EF4-FFF2-40B4-BE49-F238E27FC236}">
                    <a16:creationId xmlns:a16="http://schemas.microsoft.com/office/drawing/2014/main" id="{7673D21A-15CB-D2B6-DB8E-41D4C381F9A6}"/>
                  </a:ext>
                </a:extLst>
              </p:cNvPr>
              <p:cNvSpPr txBox="1">
                <a:spLocks/>
              </p:cNvSpPr>
              <p:nvPr userDrawn="1"/>
            </p:nvSpPr>
            <p:spPr>
              <a:xfrm>
                <a:off x="7076389" y="1159261"/>
                <a:ext cx="4424312" cy="4572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defTabSz="609630">
                  <a:spcBef>
                    <a:spcPts val="667"/>
                  </a:spcBef>
                  <a:buFont typeface="Wingdings" pitchFamily="2" charset="2"/>
                  <a:buNone/>
                </a:pPr>
                <a:r>
                  <a:rPr lang="en-US" sz="1600" b="1">
                    <a:solidFill>
                      <a:prstClr val="black"/>
                    </a:solidFill>
                  </a:rPr>
                  <a:t>FREE</a:t>
                </a:r>
                <a:r>
                  <a:rPr lang="en-US" sz="1600">
                    <a:solidFill>
                      <a:prstClr val="black"/>
                    </a:solidFill>
                  </a:rPr>
                  <a:t> </a:t>
                </a:r>
                <a:r>
                  <a:rPr lang="en-US" sz="1600" b="0">
                    <a:solidFill>
                      <a:prstClr val="black"/>
                    </a:solidFill>
                    <a:highlight>
                      <a:srgbClr val="FFCBC8"/>
                    </a:highlight>
                  </a:rPr>
                  <a:t>CME/CE &amp; completion certificates</a:t>
                </a:r>
              </a:p>
            </p:txBody>
          </p:sp>
          <p:pic>
            <p:nvPicPr>
              <p:cNvPr id="20" name="Graphic 19" descr="Checkbox Checked">
                <a:extLst>
                  <a:ext uri="{FF2B5EF4-FFF2-40B4-BE49-F238E27FC236}">
                    <a16:creationId xmlns:a16="http://schemas.microsoft.com/office/drawing/2014/main" id="{FD004FD8-156B-E63B-2447-601BCA2116FE}"/>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506067" y="1063422"/>
                <a:ext cx="648878" cy="648878"/>
              </a:xfrm>
              <a:prstGeom prst="rect">
                <a:avLst/>
              </a:prstGeom>
            </p:spPr>
          </p:pic>
        </p:grpSp>
        <p:grpSp>
          <p:nvGrpSpPr>
            <p:cNvPr id="21" name="Group 20">
              <a:extLst>
                <a:ext uri="{FF2B5EF4-FFF2-40B4-BE49-F238E27FC236}">
                  <a16:creationId xmlns:a16="http://schemas.microsoft.com/office/drawing/2014/main" id="{DCE84F88-CB78-86B2-0776-23FA4D976005}"/>
                </a:ext>
              </a:extLst>
            </p:cNvPr>
            <p:cNvGrpSpPr/>
            <p:nvPr userDrawn="1"/>
          </p:nvGrpSpPr>
          <p:grpSpPr>
            <a:xfrm>
              <a:off x="6517219" y="3013245"/>
              <a:ext cx="4994634" cy="648878"/>
              <a:chOff x="6506067" y="1063422"/>
              <a:chExt cx="4994634" cy="648878"/>
            </a:xfrm>
          </p:grpSpPr>
          <p:sp>
            <p:nvSpPr>
              <p:cNvPr id="22" name="Content Placeholder 2">
                <a:extLst>
                  <a:ext uri="{FF2B5EF4-FFF2-40B4-BE49-F238E27FC236}">
                    <a16:creationId xmlns:a16="http://schemas.microsoft.com/office/drawing/2014/main" id="{7F2078DD-CB0E-1BBB-CFD3-21D2A1611FC6}"/>
                  </a:ext>
                </a:extLst>
              </p:cNvPr>
              <p:cNvSpPr txBox="1">
                <a:spLocks/>
              </p:cNvSpPr>
              <p:nvPr userDrawn="1"/>
            </p:nvSpPr>
            <p:spPr>
              <a:xfrm>
                <a:off x="7076389" y="1159261"/>
                <a:ext cx="4424312" cy="4572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defTabSz="609630">
                  <a:spcBef>
                    <a:spcPts val="667"/>
                  </a:spcBef>
                  <a:buFont typeface="Wingdings" pitchFamily="2" charset="2"/>
                  <a:buNone/>
                </a:pPr>
                <a:r>
                  <a:rPr lang="en-US" sz="1600" b="0">
                    <a:solidFill>
                      <a:prstClr val="black"/>
                    </a:solidFill>
                  </a:rPr>
                  <a:t>Count towards </a:t>
                </a:r>
                <a:r>
                  <a:rPr lang="en-US" sz="1600" b="1">
                    <a:solidFill>
                      <a:prstClr val="black"/>
                    </a:solidFill>
                    <a:highlight>
                      <a:srgbClr val="FFCBC8"/>
                    </a:highlight>
                  </a:rPr>
                  <a:t>DEA MATE Act</a:t>
                </a:r>
                <a:r>
                  <a:rPr lang="en-US" sz="1600" b="1">
                    <a:solidFill>
                      <a:prstClr val="black"/>
                    </a:solidFill>
                  </a:rPr>
                  <a:t> </a:t>
                </a:r>
                <a:r>
                  <a:rPr lang="en-US" sz="1600" b="0">
                    <a:solidFill>
                      <a:prstClr val="black"/>
                    </a:solidFill>
                  </a:rPr>
                  <a:t>requirement</a:t>
                </a:r>
              </a:p>
            </p:txBody>
          </p:sp>
          <p:pic>
            <p:nvPicPr>
              <p:cNvPr id="23" name="Graphic 22" descr="Checkbox Checked">
                <a:extLst>
                  <a:ext uri="{FF2B5EF4-FFF2-40B4-BE49-F238E27FC236}">
                    <a16:creationId xmlns:a16="http://schemas.microsoft.com/office/drawing/2014/main" id="{48C9DCD8-D560-5CEA-CBFF-6813596C6C25}"/>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506067" y="1063422"/>
                <a:ext cx="648878" cy="648878"/>
              </a:xfrm>
              <a:prstGeom prst="rect">
                <a:avLst/>
              </a:prstGeom>
            </p:spPr>
          </p:pic>
        </p:grpSp>
        <p:pic>
          <p:nvPicPr>
            <p:cNvPr id="75" name="Picture 74" descr="Jointly Accredited Provider logo">
              <a:extLst>
                <a:ext uri="{FF2B5EF4-FFF2-40B4-BE49-F238E27FC236}">
                  <a16:creationId xmlns:a16="http://schemas.microsoft.com/office/drawing/2014/main" id="{80A12D96-31ED-BD17-7DAA-E32909637981}"/>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10967777" y="3647394"/>
              <a:ext cx="648878" cy="567768"/>
            </a:xfrm>
            <a:prstGeom prst="rect">
              <a:avLst/>
            </a:prstGeom>
          </p:spPr>
        </p:pic>
      </p:grpSp>
      <p:sp>
        <p:nvSpPr>
          <p:cNvPr id="77" name="Freeform 18" descr="QR code leading to recorded trainings page on addictiontraining.org">
            <a:hlinkClick r:id="rId10" tooltip="https://www.addictiontraining.org/training/pre-recorded/"/>
            <a:extLst>
              <a:ext uri="{FF2B5EF4-FFF2-40B4-BE49-F238E27FC236}">
                <a16:creationId xmlns:a16="http://schemas.microsoft.com/office/drawing/2014/main" id="{A400FC4B-B6E8-FCF4-0DEF-DC372965C7B8}"/>
              </a:ext>
            </a:extLst>
          </p:cNvPr>
          <p:cNvSpPr/>
          <p:nvPr userDrawn="1"/>
        </p:nvSpPr>
        <p:spPr>
          <a:xfrm>
            <a:off x="8350323" y="4665151"/>
            <a:ext cx="1898748" cy="1927877"/>
          </a:xfrm>
          <a:custGeom>
            <a:avLst/>
            <a:gdLst/>
            <a:ahLst/>
            <a:cxnLst/>
            <a:rect l="l" t="t" r="r" b="b"/>
            <a:pathLst>
              <a:path w="3010566" h="3010566">
                <a:moveTo>
                  <a:pt x="0" y="0"/>
                </a:moveTo>
                <a:lnTo>
                  <a:pt x="3010566" y="0"/>
                </a:lnTo>
                <a:lnTo>
                  <a:pt x="3010566" y="3010567"/>
                </a:lnTo>
                <a:lnTo>
                  <a:pt x="0" y="3010567"/>
                </a:lnTo>
                <a:lnTo>
                  <a:pt x="0" y="0"/>
                </a:lnTo>
                <a:close/>
              </a:path>
            </a:pathLst>
          </a:custGeom>
          <a:blipFill>
            <a:blip r:embed="rId11">
              <a:extLst>
                <a:ext uri="{28A0092B-C50C-407E-A947-70E740481C1C}">
                  <a14:useLocalDpi xmlns:a14="http://schemas.microsoft.com/office/drawing/2010/main"/>
                </a:ext>
              </a:extLst>
            </a:blip>
            <a:stretch>
              <a:fillRect/>
            </a:stretch>
          </a:blipFill>
        </p:spPr>
      </p:sp>
      <p:sp>
        <p:nvSpPr>
          <p:cNvPr id="11" name="Freeform 10">
            <a:extLst>
              <a:ext uri="{FF2B5EF4-FFF2-40B4-BE49-F238E27FC236}">
                <a16:creationId xmlns:a16="http://schemas.microsoft.com/office/drawing/2014/main" id="{B4B22215-7FF2-913D-5CE9-C4202F472B1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702891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MC MAT Quick Start app">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3C6592E9-2E7B-0B89-516C-2610CE0BC213}"/>
              </a:ext>
            </a:extLst>
          </p:cNvPr>
          <p:cNvSpPr>
            <a:spLocks noGrp="1"/>
          </p:cNvSpPr>
          <p:nvPr>
            <p:ph type="sldNum" sz="quarter" idx="4"/>
          </p:nvPr>
        </p:nvSpPr>
        <p:spPr>
          <a:xfrm>
            <a:off x="5893260" y="6376087"/>
            <a:ext cx="405480" cy="416998"/>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Title 1">
            <a:extLst>
              <a:ext uri="{FF2B5EF4-FFF2-40B4-BE49-F238E27FC236}">
                <a16:creationId xmlns:a16="http://schemas.microsoft.com/office/drawing/2014/main" id="{70F36B33-BE77-A12C-C6B9-20B5CF593628}"/>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accent1">
                    <a:lumMod val="75000"/>
                  </a:schemeClr>
                </a:solidFill>
              </a:rPr>
              <a:t>BMC MAT Quick Start App</a:t>
            </a:r>
          </a:p>
        </p:txBody>
      </p:sp>
      <p:sp>
        <p:nvSpPr>
          <p:cNvPr id="3" name="TextBox 2">
            <a:extLst>
              <a:ext uri="{FF2B5EF4-FFF2-40B4-BE49-F238E27FC236}">
                <a16:creationId xmlns:a16="http://schemas.microsoft.com/office/drawing/2014/main" id="{D31B8856-84C8-4C3A-C362-185F57C3674C}"/>
              </a:ext>
            </a:extLst>
          </p:cNvPr>
          <p:cNvSpPr txBox="1"/>
          <p:nvPr userDrawn="1"/>
        </p:nvSpPr>
        <p:spPr>
          <a:xfrm>
            <a:off x="8964891" y="4958499"/>
            <a:ext cx="184731" cy="369332"/>
          </a:xfrm>
          <a:prstGeom prst="rect">
            <a:avLst/>
          </a:prstGeom>
          <a:noFill/>
        </p:spPr>
        <p:txBody>
          <a:bodyPr wrap="none" rtlCol="0">
            <a:spAutoFit/>
          </a:bodyPr>
          <a:lstStyle/>
          <a:p>
            <a:endParaRPr lang="en-US"/>
          </a:p>
        </p:txBody>
      </p:sp>
      <p:sp>
        <p:nvSpPr>
          <p:cNvPr id="14" name="TextBox 13">
            <a:extLst>
              <a:ext uri="{FF2B5EF4-FFF2-40B4-BE49-F238E27FC236}">
                <a16:creationId xmlns:a16="http://schemas.microsoft.com/office/drawing/2014/main" id="{564535C4-8CD3-9FD5-41A0-B52184EB85BF}"/>
              </a:ext>
            </a:extLst>
          </p:cNvPr>
          <p:cNvSpPr txBox="1"/>
          <p:nvPr userDrawn="1"/>
        </p:nvSpPr>
        <p:spPr>
          <a:xfrm>
            <a:off x="497839" y="923912"/>
            <a:ext cx="11290018" cy="435825"/>
          </a:xfrm>
          <a:prstGeom prst="rect">
            <a:avLst/>
          </a:prstGeom>
          <a:noFill/>
        </p:spPr>
        <p:txBody>
          <a:bodyPr wrap="square">
            <a:spAutoFit/>
          </a:bodyPr>
          <a:lstStyle/>
          <a:p>
            <a:pPr marL="0" marR="0" indent="0" algn="l" defTabSz="609630" rtl="0" eaLnBrk="1" fontAlgn="auto" latinLnBrk="0" hangingPunct="1">
              <a:lnSpc>
                <a:spcPct val="110000"/>
              </a:lnSpc>
              <a:spcBef>
                <a:spcPts val="0"/>
              </a:spcBef>
              <a:spcAft>
                <a:spcPts val="0"/>
              </a:spcAft>
              <a:buClrTx/>
              <a:buSzTx/>
              <a:buFontTx/>
              <a:buNone/>
              <a:tabLst/>
              <a:defRPr/>
            </a:pPr>
            <a:r>
              <a:rPr lang="en-US" sz="2200" b="1" i="1">
                <a:solidFill>
                  <a:schemeClr val="tx1">
                    <a:lumMod val="65000"/>
                    <a:lumOff val="35000"/>
                  </a:schemeClr>
                </a:solidFill>
              </a:rPr>
              <a:t>Free interactive tools &amp; resources for medications for addiction treatment</a:t>
            </a:r>
          </a:p>
        </p:txBody>
      </p:sp>
      <p:pic>
        <p:nvPicPr>
          <p:cNvPr id="7" name="Google Shape;1605;g228862ce37a_0_1064" descr="Picture of a phone showing the MAT Quick Start app &quot;Initiation&quot; tool. Text reads, &quot;Guidelines for office-based addiction treatment at your fingertips&quot;.">
            <a:extLst>
              <a:ext uri="{FF2B5EF4-FFF2-40B4-BE49-F238E27FC236}">
                <a16:creationId xmlns:a16="http://schemas.microsoft.com/office/drawing/2014/main" id="{79404B6E-BEBC-E7D6-DE21-531FBA50FACE}"/>
              </a:ext>
            </a:extLst>
          </p:cNvPr>
          <p:cNvPicPr preferRelativeResize="0"/>
          <p:nvPr userDrawn="1"/>
        </p:nvPicPr>
        <p:blipFill rotWithShape="1">
          <a:blip r:embed="rId3">
            <a:alphaModFix/>
            <a:extLst>
              <a:ext uri="{28A0092B-C50C-407E-A947-70E740481C1C}">
                <a14:useLocalDpi xmlns:a14="http://schemas.microsoft.com/office/drawing/2010/main"/>
              </a:ext>
            </a:extLst>
          </a:blip>
          <a:srcRect/>
          <a:stretch/>
        </p:blipFill>
        <p:spPr>
          <a:xfrm>
            <a:off x="562638" y="1554687"/>
            <a:ext cx="1897494" cy="4363846"/>
          </a:xfrm>
          <a:prstGeom prst="rect">
            <a:avLst/>
          </a:prstGeom>
          <a:noFill/>
          <a:ln>
            <a:noFill/>
          </a:ln>
        </p:spPr>
      </p:pic>
      <p:pic>
        <p:nvPicPr>
          <p:cNvPr id="11" name="Google Shape;1606;g228862ce37a_0_1064" descr="Picture of a phone showing the MAT Quick Start app &quot;Initiation&quot; tool. Text reads, &quot;Up-to-date evidence based recommendations for treatment of opioid use disorder&quot;.">
            <a:extLst>
              <a:ext uri="{FF2B5EF4-FFF2-40B4-BE49-F238E27FC236}">
                <a16:creationId xmlns:a16="http://schemas.microsoft.com/office/drawing/2014/main" id="{30AC5021-337B-A3E2-B5E1-7ED93D4D5F4A}"/>
              </a:ext>
            </a:extLst>
          </p:cNvPr>
          <p:cNvPicPr preferRelativeResize="0"/>
          <p:nvPr userDrawn="1"/>
        </p:nvPicPr>
        <p:blipFill rotWithShape="1">
          <a:blip r:embed="rId4">
            <a:alphaModFix/>
            <a:extLst>
              <a:ext uri="{28A0092B-C50C-407E-A947-70E740481C1C}">
                <a14:useLocalDpi xmlns:a14="http://schemas.microsoft.com/office/drawing/2010/main"/>
              </a:ext>
            </a:extLst>
          </a:blip>
          <a:srcRect/>
          <a:stretch/>
        </p:blipFill>
        <p:spPr>
          <a:xfrm>
            <a:off x="2503864" y="1554688"/>
            <a:ext cx="1897494" cy="4363846"/>
          </a:xfrm>
          <a:prstGeom prst="rect">
            <a:avLst/>
          </a:prstGeom>
          <a:noFill/>
          <a:ln>
            <a:noFill/>
          </a:ln>
        </p:spPr>
      </p:pic>
      <p:pic>
        <p:nvPicPr>
          <p:cNvPr id="12" name="Google Shape;1607;g228862ce37a_0_1064" descr="Picture of a two phones showing the MAT Quick Start app &quot;Pain Management&quot; tool. Text reads, &quot;Interactive clinical algorithms walk you through the clinical decision-making process.&quot;.">
            <a:extLst>
              <a:ext uri="{FF2B5EF4-FFF2-40B4-BE49-F238E27FC236}">
                <a16:creationId xmlns:a16="http://schemas.microsoft.com/office/drawing/2014/main" id="{F6BC679A-63F0-FECA-6A0D-567D10F296F4}"/>
              </a:ext>
            </a:extLst>
          </p:cNvPr>
          <p:cNvPicPr preferRelativeResize="0"/>
          <p:nvPr userDrawn="1"/>
        </p:nvPicPr>
        <p:blipFill rotWithShape="1">
          <a:blip r:embed="rId5">
            <a:alphaModFix/>
            <a:extLst>
              <a:ext uri="{28A0092B-C50C-407E-A947-70E740481C1C}">
                <a14:useLocalDpi xmlns:a14="http://schemas.microsoft.com/office/drawing/2010/main"/>
              </a:ext>
            </a:extLst>
          </a:blip>
          <a:srcRect/>
          <a:stretch/>
        </p:blipFill>
        <p:spPr>
          <a:xfrm>
            <a:off x="4445090" y="1554688"/>
            <a:ext cx="1897494" cy="4363846"/>
          </a:xfrm>
          <a:prstGeom prst="rect">
            <a:avLst/>
          </a:prstGeom>
          <a:noFill/>
          <a:ln>
            <a:noFill/>
          </a:ln>
        </p:spPr>
      </p:pic>
      <p:grpSp>
        <p:nvGrpSpPr>
          <p:cNvPr id="45" name="Group 44">
            <a:extLst>
              <a:ext uri="{FF2B5EF4-FFF2-40B4-BE49-F238E27FC236}">
                <a16:creationId xmlns:a16="http://schemas.microsoft.com/office/drawing/2014/main" id="{3B9B7F7A-1882-0F01-1CC7-F8B5445820A0}"/>
              </a:ext>
            </a:extLst>
          </p:cNvPr>
          <p:cNvGrpSpPr/>
          <p:nvPr userDrawn="1"/>
        </p:nvGrpSpPr>
        <p:grpSpPr>
          <a:xfrm>
            <a:off x="6660671" y="3093258"/>
            <a:ext cx="5127184" cy="648878"/>
            <a:chOff x="6506067" y="1918006"/>
            <a:chExt cx="5457091" cy="648878"/>
          </a:xfrm>
        </p:grpSpPr>
        <p:pic>
          <p:nvPicPr>
            <p:cNvPr id="46" name="Graphic 45" descr="Checkbox Checked">
              <a:extLst>
                <a:ext uri="{FF2B5EF4-FFF2-40B4-BE49-F238E27FC236}">
                  <a16:creationId xmlns:a16="http://schemas.microsoft.com/office/drawing/2014/main" id="{31007215-EFA4-D10B-8483-E2FE27B48B57}"/>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06067" y="1918006"/>
              <a:ext cx="648878" cy="648878"/>
            </a:xfrm>
            <a:prstGeom prst="rect">
              <a:avLst/>
            </a:prstGeom>
          </p:spPr>
        </p:pic>
        <p:sp>
          <p:nvSpPr>
            <p:cNvPr id="47" name="Content Placeholder 2">
              <a:extLst>
                <a:ext uri="{FF2B5EF4-FFF2-40B4-BE49-F238E27FC236}">
                  <a16:creationId xmlns:a16="http://schemas.microsoft.com/office/drawing/2014/main" id="{3738C73F-1B66-1229-7FC2-5DC8F9C0BCF8}"/>
                </a:ext>
              </a:extLst>
            </p:cNvPr>
            <p:cNvSpPr txBox="1">
              <a:spLocks/>
            </p:cNvSpPr>
            <p:nvPr userDrawn="1"/>
          </p:nvSpPr>
          <p:spPr>
            <a:xfrm>
              <a:off x="7076389" y="2013845"/>
              <a:ext cx="4886769" cy="4572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defTabSz="609630">
                <a:spcBef>
                  <a:spcPts val="667"/>
                </a:spcBef>
                <a:buFont typeface="Wingdings" pitchFamily="2" charset="2"/>
                <a:buNone/>
              </a:pPr>
              <a:r>
                <a:rPr lang="en-US" sz="1600" b="0">
                  <a:solidFill>
                    <a:prstClr val="black"/>
                  </a:solidFill>
                  <a:latin typeface="+mn-lt"/>
                </a:rPr>
                <a:t>Guidelines, handouts and resources</a:t>
              </a:r>
            </a:p>
          </p:txBody>
        </p:sp>
      </p:grpSp>
      <p:grpSp>
        <p:nvGrpSpPr>
          <p:cNvPr id="51" name="Group 50">
            <a:extLst>
              <a:ext uri="{FF2B5EF4-FFF2-40B4-BE49-F238E27FC236}">
                <a16:creationId xmlns:a16="http://schemas.microsoft.com/office/drawing/2014/main" id="{2996AF28-D218-DE34-754A-B8457A7F7B1B}"/>
              </a:ext>
            </a:extLst>
          </p:cNvPr>
          <p:cNvGrpSpPr/>
          <p:nvPr userDrawn="1"/>
        </p:nvGrpSpPr>
        <p:grpSpPr>
          <a:xfrm>
            <a:off x="6660671" y="2473765"/>
            <a:ext cx="4966885" cy="648878"/>
            <a:chOff x="6506067" y="1063422"/>
            <a:chExt cx="5286478" cy="648878"/>
          </a:xfrm>
        </p:grpSpPr>
        <p:sp>
          <p:nvSpPr>
            <p:cNvPr id="52" name="Content Placeholder 2">
              <a:extLst>
                <a:ext uri="{FF2B5EF4-FFF2-40B4-BE49-F238E27FC236}">
                  <a16:creationId xmlns:a16="http://schemas.microsoft.com/office/drawing/2014/main" id="{DD769BFA-3CDD-733B-F365-E3657BBB4F1C}"/>
                </a:ext>
              </a:extLst>
            </p:cNvPr>
            <p:cNvSpPr txBox="1">
              <a:spLocks/>
            </p:cNvSpPr>
            <p:nvPr userDrawn="1"/>
          </p:nvSpPr>
          <p:spPr>
            <a:xfrm>
              <a:off x="7076389" y="1159261"/>
              <a:ext cx="4716156" cy="4572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defTabSz="609630">
                <a:spcBef>
                  <a:spcPts val="667"/>
                </a:spcBef>
                <a:buFont typeface="Wingdings" pitchFamily="2" charset="2"/>
                <a:buNone/>
              </a:pPr>
              <a:r>
                <a:rPr lang="en-US" sz="1600" b="0">
                  <a:solidFill>
                    <a:prstClr val="black"/>
                  </a:solidFill>
                  <a:latin typeface="+mn-lt"/>
                </a:rPr>
                <a:t>Pain management decision-making tools</a:t>
              </a:r>
            </a:p>
          </p:txBody>
        </p:sp>
        <p:pic>
          <p:nvPicPr>
            <p:cNvPr id="53" name="Graphic 52" descr="Checkbox Checked">
              <a:extLst>
                <a:ext uri="{FF2B5EF4-FFF2-40B4-BE49-F238E27FC236}">
                  <a16:creationId xmlns:a16="http://schemas.microsoft.com/office/drawing/2014/main" id="{C9C018B3-A412-E3DF-DA82-3F2526D38280}"/>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06067" y="1063422"/>
              <a:ext cx="648878" cy="648878"/>
            </a:xfrm>
            <a:prstGeom prst="rect">
              <a:avLst/>
            </a:prstGeom>
          </p:spPr>
        </p:pic>
      </p:grpSp>
      <p:grpSp>
        <p:nvGrpSpPr>
          <p:cNvPr id="54" name="Group 53">
            <a:extLst>
              <a:ext uri="{FF2B5EF4-FFF2-40B4-BE49-F238E27FC236}">
                <a16:creationId xmlns:a16="http://schemas.microsoft.com/office/drawing/2014/main" id="{E61A5349-4146-D180-E518-05E90B176E28}"/>
              </a:ext>
            </a:extLst>
          </p:cNvPr>
          <p:cNvGrpSpPr/>
          <p:nvPr userDrawn="1"/>
        </p:nvGrpSpPr>
        <p:grpSpPr>
          <a:xfrm>
            <a:off x="6660671" y="1886351"/>
            <a:ext cx="4692684" cy="648878"/>
            <a:chOff x="6506067" y="1063422"/>
            <a:chExt cx="4994634" cy="648878"/>
          </a:xfrm>
        </p:grpSpPr>
        <p:sp>
          <p:nvSpPr>
            <p:cNvPr id="55" name="Content Placeholder 2">
              <a:extLst>
                <a:ext uri="{FF2B5EF4-FFF2-40B4-BE49-F238E27FC236}">
                  <a16:creationId xmlns:a16="http://schemas.microsoft.com/office/drawing/2014/main" id="{153A8F03-C397-34ED-C1A0-777580BC298C}"/>
                </a:ext>
              </a:extLst>
            </p:cNvPr>
            <p:cNvSpPr txBox="1">
              <a:spLocks/>
            </p:cNvSpPr>
            <p:nvPr userDrawn="1"/>
          </p:nvSpPr>
          <p:spPr>
            <a:xfrm>
              <a:off x="7076389" y="1159261"/>
              <a:ext cx="4424312" cy="4572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defTabSz="609630">
                <a:spcBef>
                  <a:spcPts val="667"/>
                </a:spcBef>
                <a:buFont typeface="Wingdings" pitchFamily="2" charset="2"/>
                <a:buNone/>
              </a:pPr>
              <a:r>
                <a:rPr lang="en-US" sz="1600" b="0">
                  <a:solidFill>
                    <a:prstClr val="black"/>
                  </a:solidFill>
                  <a:latin typeface="+mn-lt"/>
                </a:rPr>
                <a:t>Algorithms for initiation of buprenorphine and naltrexone</a:t>
              </a:r>
            </a:p>
          </p:txBody>
        </p:sp>
        <p:pic>
          <p:nvPicPr>
            <p:cNvPr id="56" name="Graphic 55" descr="Checkbox Checked">
              <a:extLst>
                <a:ext uri="{FF2B5EF4-FFF2-40B4-BE49-F238E27FC236}">
                  <a16:creationId xmlns:a16="http://schemas.microsoft.com/office/drawing/2014/main" id="{282FECA7-432D-FA40-5850-EB73EEC404B8}"/>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06067" y="1063422"/>
              <a:ext cx="648878" cy="648878"/>
            </a:xfrm>
            <a:prstGeom prst="rect">
              <a:avLst/>
            </a:prstGeom>
          </p:spPr>
        </p:pic>
      </p:grpSp>
      <p:sp>
        <p:nvSpPr>
          <p:cNvPr id="60" name="Content Placeholder 2">
            <a:extLst>
              <a:ext uri="{FF2B5EF4-FFF2-40B4-BE49-F238E27FC236}">
                <a16:creationId xmlns:a16="http://schemas.microsoft.com/office/drawing/2014/main" id="{E848689E-196A-8237-4217-F43E7FB037D9}"/>
              </a:ext>
            </a:extLst>
          </p:cNvPr>
          <p:cNvSpPr txBox="1">
            <a:spLocks/>
          </p:cNvSpPr>
          <p:nvPr userDrawn="1"/>
        </p:nvSpPr>
        <p:spPr>
          <a:xfrm>
            <a:off x="6660672" y="1497802"/>
            <a:ext cx="4966886" cy="37177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609630">
              <a:lnSpc>
                <a:spcPct val="110000"/>
              </a:lnSpc>
              <a:spcBef>
                <a:spcPts val="0"/>
              </a:spcBef>
            </a:pPr>
            <a:r>
              <a:rPr lang="en-US" sz="1800" b="1">
                <a:solidFill>
                  <a:prstClr val="black"/>
                </a:solidFill>
                <a:latin typeface="+mn-lt"/>
                <a:cs typeface="Arial"/>
              </a:rPr>
              <a:t>Provides real-time access to:</a:t>
            </a:r>
          </a:p>
        </p:txBody>
      </p:sp>
      <p:sp>
        <p:nvSpPr>
          <p:cNvPr id="62" name="Content Placeholder 2">
            <a:extLst>
              <a:ext uri="{FF2B5EF4-FFF2-40B4-BE49-F238E27FC236}">
                <a16:creationId xmlns:a16="http://schemas.microsoft.com/office/drawing/2014/main" id="{48E41A72-5451-9DB5-CA99-346DAA451916}"/>
              </a:ext>
            </a:extLst>
          </p:cNvPr>
          <p:cNvSpPr txBox="1">
            <a:spLocks/>
          </p:cNvSpPr>
          <p:nvPr userDrawn="1"/>
        </p:nvSpPr>
        <p:spPr>
          <a:xfrm>
            <a:off x="6660670" y="3781495"/>
            <a:ext cx="5127185" cy="70353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609630">
              <a:lnSpc>
                <a:spcPct val="110000"/>
              </a:lnSpc>
              <a:spcBef>
                <a:spcPts val="0"/>
              </a:spcBef>
            </a:pPr>
            <a:r>
              <a:rPr lang="en-US" sz="1800" b="1">
                <a:solidFill>
                  <a:prstClr val="black"/>
                </a:solidFill>
                <a:latin typeface="+mn-lt"/>
                <a:cs typeface="Arial"/>
              </a:rPr>
              <a:t>Available for download on </a:t>
            </a:r>
            <a:r>
              <a:rPr lang="en-US" sz="1800" b="1">
                <a:solidFill>
                  <a:prstClr val="black"/>
                </a:solidFill>
                <a:latin typeface="+mn-lt"/>
                <a:cs typeface="Arial"/>
                <a:hlinkClick r:id="rId8"/>
              </a:rPr>
              <a:t>iOS</a:t>
            </a:r>
            <a:r>
              <a:rPr lang="en-US" sz="1800" b="1">
                <a:solidFill>
                  <a:prstClr val="black"/>
                </a:solidFill>
                <a:latin typeface="+mn-lt"/>
                <a:cs typeface="Arial"/>
              </a:rPr>
              <a:t> and </a:t>
            </a:r>
            <a:r>
              <a:rPr lang="en-US" sz="1800" b="1">
                <a:solidFill>
                  <a:prstClr val="black"/>
                </a:solidFill>
                <a:latin typeface="+mn-lt"/>
                <a:cs typeface="Arial"/>
                <a:hlinkClick r:id="rId9"/>
              </a:rPr>
              <a:t>Android</a:t>
            </a:r>
            <a:r>
              <a:rPr lang="en-US" sz="1800" b="1">
                <a:solidFill>
                  <a:prstClr val="black"/>
                </a:solidFill>
                <a:latin typeface="+mn-lt"/>
                <a:cs typeface="Arial"/>
              </a:rPr>
              <a:t>, free of charge! </a:t>
            </a:r>
            <a:r>
              <a:rPr lang="en-US" sz="1800" b="1">
                <a:solidFill>
                  <a:prstClr val="black"/>
                </a:solidFill>
                <a:latin typeface="+mn-lt"/>
                <a:cs typeface="Arial"/>
                <a:hlinkClick r:id="rId10"/>
              </a:rPr>
              <a:t>Web version</a:t>
            </a:r>
            <a:r>
              <a:rPr lang="en-US" sz="1800" b="1">
                <a:solidFill>
                  <a:prstClr val="black"/>
                </a:solidFill>
                <a:latin typeface="+mn-lt"/>
                <a:cs typeface="Arial"/>
              </a:rPr>
              <a:t> also available.</a:t>
            </a:r>
          </a:p>
        </p:txBody>
      </p:sp>
      <p:grpSp>
        <p:nvGrpSpPr>
          <p:cNvPr id="71" name="Group 70">
            <a:extLst>
              <a:ext uri="{FF2B5EF4-FFF2-40B4-BE49-F238E27FC236}">
                <a16:creationId xmlns:a16="http://schemas.microsoft.com/office/drawing/2014/main" id="{C0EB9506-DA30-FE8B-6D8C-488206BF4CB4}"/>
              </a:ext>
            </a:extLst>
          </p:cNvPr>
          <p:cNvGrpSpPr/>
          <p:nvPr userDrawn="1"/>
        </p:nvGrpSpPr>
        <p:grpSpPr>
          <a:xfrm>
            <a:off x="7558239" y="4554812"/>
            <a:ext cx="3171749" cy="1384815"/>
            <a:chOff x="7591597" y="4991181"/>
            <a:chExt cx="3171749" cy="1384815"/>
          </a:xfrm>
        </p:grpSpPr>
        <p:pic>
          <p:nvPicPr>
            <p:cNvPr id="68" name="Google Shape;1610;g228862ce37a_0_1064" descr="A QR code with the BMC MAT Quick Start app logo in the middle.">
              <a:hlinkClick r:id="rId10"/>
              <a:extLst>
                <a:ext uri="{FF2B5EF4-FFF2-40B4-BE49-F238E27FC236}">
                  <a16:creationId xmlns:a16="http://schemas.microsoft.com/office/drawing/2014/main" id="{C5D4C9C3-92BB-F85A-7F9B-697345EDA552}"/>
                </a:ext>
              </a:extLst>
            </p:cNvPr>
            <p:cNvPicPr preferRelativeResize="0"/>
            <p:nvPr userDrawn="1"/>
          </p:nvPicPr>
          <p:blipFill>
            <a:blip r:embed="rId11">
              <a:extLst>
                <a:ext uri="{28A0092B-C50C-407E-A947-70E740481C1C}">
                  <a14:useLocalDpi xmlns:a14="http://schemas.microsoft.com/office/drawing/2010/main"/>
                </a:ext>
              </a:extLst>
            </a:blip>
            <a:srcRect/>
            <a:stretch/>
          </p:blipFill>
          <p:spPr>
            <a:xfrm>
              <a:off x="9378531" y="4991181"/>
              <a:ext cx="1384815" cy="1384815"/>
            </a:xfrm>
            <a:prstGeom prst="rect">
              <a:avLst/>
            </a:prstGeom>
            <a:noFill/>
            <a:ln>
              <a:noFill/>
            </a:ln>
          </p:spPr>
        </p:pic>
        <p:pic>
          <p:nvPicPr>
            <p:cNvPr id="69" name="Google Shape;1608;g228862ce37a_0_1064" descr="Apple logo stating &quot;Download on the App Store&quot;">
              <a:hlinkClick r:id="rId8"/>
              <a:extLst>
                <a:ext uri="{FF2B5EF4-FFF2-40B4-BE49-F238E27FC236}">
                  <a16:creationId xmlns:a16="http://schemas.microsoft.com/office/drawing/2014/main" id="{F8DC0C00-AA80-8BAF-2C5B-44305AEE6C7B}"/>
                </a:ext>
              </a:extLst>
            </p:cNvPr>
            <p:cNvPicPr preferRelativeResize="0"/>
            <p:nvPr userDrawn="1"/>
          </p:nvPicPr>
          <p:blipFill rotWithShape="1">
            <a:blip r:embed="rId12">
              <a:alphaModFix/>
              <a:extLst>
                <a:ext uri="{28A0092B-C50C-407E-A947-70E740481C1C}">
                  <a14:useLocalDpi xmlns:a14="http://schemas.microsoft.com/office/drawing/2010/main"/>
                </a:ext>
              </a:extLst>
            </a:blip>
            <a:srcRect/>
            <a:stretch/>
          </p:blipFill>
          <p:spPr>
            <a:xfrm>
              <a:off x="7591597" y="5193491"/>
              <a:ext cx="1384815" cy="411293"/>
            </a:xfrm>
            <a:prstGeom prst="rect">
              <a:avLst/>
            </a:prstGeom>
            <a:noFill/>
            <a:ln>
              <a:noFill/>
            </a:ln>
          </p:spPr>
        </p:pic>
        <p:pic>
          <p:nvPicPr>
            <p:cNvPr id="70" name="Google Shape;1609;g228862ce37a_0_1064" descr="Google Play logo stating &quot;Get it on Google Play&quot;">
              <a:hlinkClick r:id="rId9"/>
              <a:extLst>
                <a:ext uri="{FF2B5EF4-FFF2-40B4-BE49-F238E27FC236}">
                  <a16:creationId xmlns:a16="http://schemas.microsoft.com/office/drawing/2014/main" id="{909818E0-7D58-5A82-FDDA-6E02FDA59FB1}"/>
                </a:ext>
              </a:extLst>
            </p:cNvPr>
            <p:cNvPicPr preferRelativeResize="0"/>
            <p:nvPr userDrawn="1"/>
          </p:nvPicPr>
          <p:blipFill rotWithShape="1">
            <a:blip r:embed="rId13">
              <a:alphaModFix/>
              <a:extLst>
                <a:ext uri="{28A0092B-C50C-407E-A947-70E740481C1C}">
                  <a14:useLocalDpi xmlns:a14="http://schemas.microsoft.com/office/drawing/2010/main"/>
                </a:ext>
              </a:extLst>
            </a:blip>
            <a:srcRect/>
            <a:stretch/>
          </p:blipFill>
          <p:spPr>
            <a:xfrm>
              <a:off x="7591597" y="5823377"/>
              <a:ext cx="1384863" cy="411299"/>
            </a:xfrm>
            <a:prstGeom prst="rect">
              <a:avLst/>
            </a:prstGeom>
            <a:noFill/>
            <a:ln>
              <a:noFill/>
            </a:ln>
          </p:spPr>
        </p:pic>
      </p:grpSp>
      <p:sp>
        <p:nvSpPr>
          <p:cNvPr id="72" name="Google Shape;1604;g228862ce37a_0_1064">
            <a:extLst>
              <a:ext uri="{FF2B5EF4-FFF2-40B4-BE49-F238E27FC236}">
                <a16:creationId xmlns:a16="http://schemas.microsoft.com/office/drawing/2014/main" id="{408B5AAC-DBFC-18F6-057E-7085710EB663}"/>
              </a:ext>
            </a:extLst>
          </p:cNvPr>
          <p:cNvSpPr txBox="1"/>
          <p:nvPr userDrawn="1"/>
        </p:nvSpPr>
        <p:spPr>
          <a:xfrm>
            <a:off x="6342584" y="6109850"/>
            <a:ext cx="5773216" cy="683234"/>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90000"/>
              </a:lnSpc>
              <a:spcBef>
                <a:spcPts val="0"/>
              </a:spcBef>
              <a:spcAft>
                <a:spcPts val="0"/>
              </a:spcAft>
              <a:buClr>
                <a:schemeClr val="dk1"/>
              </a:buClr>
              <a:buSzPts val="1100"/>
              <a:buFontTx/>
              <a:buNone/>
              <a:tabLst/>
              <a:defRPr/>
            </a:pPr>
            <a:r>
              <a:rPr lang="en-US" sz="900" b="0" i="1" u="none" strike="noStrike" cap="none">
                <a:solidFill>
                  <a:schemeClr val="dk1"/>
                </a:solidFill>
                <a:latin typeface="+mn-lt"/>
                <a:ea typeface="Gill Sans"/>
                <a:cs typeface="Gill Sans"/>
                <a:sym typeface="Gill Sans"/>
              </a:rPr>
              <a:t>This initiative was made possible with funding from the SAMHSA Opioid Response Network and the Massachusetts Department of Public Health. This app is not a substitute for individualized patient care and treatment decisions. It is the responsibility of the treating clinician to rely on their own experience and knowledge about their specific patient to determine dosages and the best treatment for that patient.</a:t>
            </a:r>
            <a:endParaRPr lang="en-US" sz="900" b="0" i="1" u="none" strike="noStrike" cap="none">
              <a:solidFill>
                <a:schemeClr val="dk1"/>
              </a:solidFill>
              <a:latin typeface="+mn-lt"/>
              <a:ea typeface="Gill Sans"/>
              <a:cs typeface="Gill Sans"/>
            </a:endParaRPr>
          </a:p>
        </p:txBody>
      </p:sp>
      <p:sp>
        <p:nvSpPr>
          <p:cNvPr id="2" name="Freeform 1">
            <a:extLst>
              <a:ext uri="{FF2B5EF4-FFF2-40B4-BE49-F238E27FC236}">
                <a16:creationId xmlns:a16="http://schemas.microsoft.com/office/drawing/2014/main" id="{12CF43DE-88CB-2341-978C-A9C8D63FBA5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076992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mpowering Loved Ones">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3C6592E9-2E7B-0B89-516C-2610CE0BC213}"/>
              </a:ext>
            </a:extLst>
          </p:cNvPr>
          <p:cNvSpPr>
            <a:spLocks noGrp="1"/>
          </p:cNvSpPr>
          <p:nvPr>
            <p:ph type="sldNum" sz="quarter" idx="4"/>
          </p:nvPr>
        </p:nvSpPr>
        <p:spPr>
          <a:xfrm>
            <a:off x="5893260" y="6392973"/>
            <a:ext cx="405480" cy="400111"/>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Title 1">
            <a:extLst>
              <a:ext uri="{FF2B5EF4-FFF2-40B4-BE49-F238E27FC236}">
                <a16:creationId xmlns:a16="http://schemas.microsoft.com/office/drawing/2014/main" id="{70F36B33-BE77-A12C-C6B9-20B5CF593628}"/>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accent1">
                    <a:lumMod val="75000"/>
                  </a:schemeClr>
                </a:solidFill>
              </a:rPr>
              <a:t>Empowering Loved Ones of People with Addiction</a:t>
            </a:r>
          </a:p>
        </p:txBody>
      </p:sp>
      <p:sp>
        <p:nvSpPr>
          <p:cNvPr id="30" name="TextBox 29">
            <a:extLst>
              <a:ext uri="{FF2B5EF4-FFF2-40B4-BE49-F238E27FC236}">
                <a16:creationId xmlns:a16="http://schemas.microsoft.com/office/drawing/2014/main" id="{39CA69A8-7B45-CBEF-886F-9B461672869E}"/>
              </a:ext>
            </a:extLst>
          </p:cNvPr>
          <p:cNvSpPr txBox="1"/>
          <p:nvPr userDrawn="1"/>
        </p:nvSpPr>
        <p:spPr>
          <a:xfrm>
            <a:off x="497839" y="923912"/>
            <a:ext cx="11290018" cy="430887"/>
          </a:xfrm>
          <a:prstGeom prst="rect">
            <a:avLst/>
          </a:prstGeom>
          <a:noFill/>
        </p:spPr>
        <p:txBody>
          <a:bodyPr wrap="square">
            <a:spAutoFit/>
          </a:bodyPr>
          <a:lstStyle/>
          <a:p>
            <a:r>
              <a:rPr lang="en-US" sz="2200" b="1" i="1">
                <a:solidFill>
                  <a:schemeClr val="tx1">
                    <a:lumMod val="65000"/>
                    <a:lumOff val="35000"/>
                  </a:schemeClr>
                </a:solidFill>
                <a:effectLst/>
              </a:rPr>
              <a:t>An Educational Group</a:t>
            </a:r>
            <a:endParaRPr lang="en-US" sz="2200" b="1" i="1">
              <a:solidFill>
                <a:schemeClr val="tx1">
                  <a:lumMod val="65000"/>
                  <a:lumOff val="35000"/>
                </a:schemeClr>
              </a:solidFill>
            </a:endParaRPr>
          </a:p>
        </p:txBody>
      </p:sp>
      <p:sp>
        <p:nvSpPr>
          <p:cNvPr id="11" name="Freeform 10">
            <a:extLst>
              <a:ext uri="{FF2B5EF4-FFF2-40B4-BE49-F238E27FC236}">
                <a16:creationId xmlns:a16="http://schemas.microsoft.com/office/drawing/2014/main" id="{B4B22215-7FF2-913D-5CE9-C4202F472B1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descr="A group of women sitting together&#10;&#10;Description automatically generated">
            <a:extLst>
              <a:ext uri="{FF2B5EF4-FFF2-40B4-BE49-F238E27FC236}">
                <a16:creationId xmlns:a16="http://schemas.microsoft.com/office/drawing/2014/main" id="{00EF8EE2-A76D-5054-61F3-D6EAC8E29504}"/>
              </a:ext>
            </a:extLst>
          </p:cNvPr>
          <p:cNvPicPr>
            <a:picLocks noChangeAspect="1"/>
          </p:cNvPicPr>
          <p:nvPr userDrawn="1"/>
        </p:nvPicPr>
        <p:blipFill>
          <a:blip r:embed="rId3"/>
          <a:stretch>
            <a:fillRect/>
          </a:stretch>
        </p:blipFill>
        <p:spPr>
          <a:xfrm>
            <a:off x="11083636" y="6120507"/>
            <a:ext cx="1032164" cy="672577"/>
          </a:xfrm>
          <a:prstGeom prst="rect">
            <a:avLst/>
          </a:prstGeom>
        </p:spPr>
      </p:pic>
      <p:sp>
        <p:nvSpPr>
          <p:cNvPr id="12" name="TextBox 11">
            <a:extLst>
              <a:ext uri="{FF2B5EF4-FFF2-40B4-BE49-F238E27FC236}">
                <a16:creationId xmlns:a16="http://schemas.microsoft.com/office/drawing/2014/main" id="{38F80DE9-E8A3-EA57-1958-865B595E00DD}"/>
              </a:ext>
            </a:extLst>
          </p:cNvPr>
          <p:cNvSpPr txBox="1"/>
          <p:nvPr userDrawn="1"/>
        </p:nvSpPr>
        <p:spPr>
          <a:xfrm>
            <a:off x="497839" y="1533245"/>
            <a:ext cx="11290018" cy="2127698"/>
          </a:xfrm>
          <a:prstGeom prst="rect">
            <a:avLst/>
          </a:prstGeom>
          <a:noFill/>
        </p:spPr>
        <p:txBody>
          <a:bodyPr wrap="square" rtlCol="0">
            <a:spAutoFit/>
          </a:bodyPr>
          <a:lstStyle/>
          <a:p>
            <a:pPr>
              <a:lnSpc>
                <a:spcPct val="110000"/>
              </a:lnSpc>
              <a:spcAft>
                <a:spcPts val="1800"/>
              </a:spcAft>
            </a:pPr>
            <a:r>
              <a:rPr lang="en-US" i="1">
                <a:effectLst/>
                <a:latin typeface="+mn-lt"/>
              </a:rPr>
              <a:t>Empowering Loved Ones </a:t>
            </a:r>
            <a:r>
              <a:rPr lang="en-US">
                <a:effectLst/>
                <a:latin typeface="+mn-lt"/>
              </a:rPr>
              <a:t>is a FREE educational program for family members, partners, and friends of people who use substances problematically. Information given to families can, directly and indirectly, impact the course of a loved one's substance use disorder. Just as the course of a loved one's substance use disorder can, directly and indirectly, impact family members and their wellbeing.</a:t>
            </a:r>
          </a:p>
          <a:p>
            <a:pPr>
              <a:lnSpc>
                <a:spcPct val="110000"/>
              </a:lnSpc>
            </a:pPr>
            <a:r>
              <a:rPr lang="en-US">
                <a:effectLst/>
                <a:latin typeface="+mn-lt"/>
              </a:rPr>
              <a:t>The group offers education, up-to-date information, and skill-building to promote the health of those impacted by a loved one's substance use.</a:t>
            </a:r>
          </a:p>
        </p:txBody>
      </p:sp>
      <p:grpSp>
        <p:nvGrpSpPr>
          <p:cNvPr id="25" name="Group 24">
            <a:extLst>
              <a:ext uri="{FF2B5EF4-FFF2-40B4-BE49-F238E27FC236}">
                <a16:creationId xmlns:a16="http://schemas.microsoft.com/office/drawing/2014/main" id="{7DD14361-E457-F434-5A0E-984DC04A0D10}"/>
              </a:ext>
            </a:extLst>
          </p:cNvPr>
          <p:cNvGrpSpPr/>
          <p:nvPr userDrawn="1"/>
        </p:nvGrpSpPr>
        <p:grpSpPr>
          <a:xfrm>
            <a:off x="978262" y="3787364"/>
            <a:ext cx="10235475" cy="2459245"/>
            <a:chOff x="584925" y="3686808"/>
            <a:chExt cx="10235475" cy="2459245"/>
          </a:xfrm>
        </p:grpSpPr>
        <p:sp>
          <p:nvSpPr>
            <p:cNvPr id="13" name="TextBox 12">
              <a:extLst>
                <a:ext uri="{FF2B5EF4-FFF2-40B4-BE49-F238E27FC236}">
                  <a16:creationId xmlns:a16="http://schemas.microsoft.com/office/drawing/2014/main" id="{7B42712A-8014-45F7-4C55-7D360C4D7551}"/>
                </a:ext>
              </a:extLst>
            </p:cNvPr>
            <p:cNvSpPr txBox="1"/>
            <p:nvPr userDrawn="1"/>
          </p:nvSpPr>
          <p:spPr>
            <a:xfrm>
              <a:off x="584925" y="3686808"/>
              <a:ext cx="5029200" cy="2459245"/>
            </a:xfrm>
            <a:prstGeom prst="rect">
              <a:avLst/>
            </a:prstGeom>
            <a:solidFill>
              <a:srgbClr val="EEF2F8"/>
            </a:solidFill>
            <a:ln w="38100">
              <a:noFill/>
            </a:ln>
          </p:spPr>
          <p:txBody>
            <a:bodyPr wrap="square" rtlCol="0" anchor="ctr"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a:effectLst/>
                  <a:latin typeface="+mn-lt"/>
                </a:rPr>
                <a:t>When? 	</a:t>
              </a:r>
              <a:r>
                <a:rPr lang="en-US" b="0" i="0">
                  <a:effectLst/>
                  <a:latin typeface="+mn-lt"/>
                </a:rPr>
                <a:t>2nd and 4th Wed of every month</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a:effectLst/>
                  <a:latin typeface="+mn-lt"/>
                </a:rPr>
                <a:t>	7:00 to 8:30 PM EST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a:effectLst/>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i="0">
                  <a:effectLst/>
                  <a:latin typeface="+mn-lt"/>
                </a:rPr>
                <a:t>Where?</a:t>
              </a:r>
              <a:r>
                <a:rPr lang="en-US" b="0" i="0">
                  <a:effectLst/>
                  <a:latin typeface="+mn-lt"/>
                </a:rPr>
                <a:t>	Virtual via Zoom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a:effectLst/>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i="0">
                  <a:effectLst/>
                  <a:latin typeface="+mn-lt"/>
                </a:rPr>
                <a:t>Who?	</a:t>
              </a:r>
              <a:r>
                <a:rPr lang="en-US" b="0" i="0">
                  <a:effectLst/>
                  <a:latin typeface="+mn-lt"/>
                </a:rPr>
                <a:t>This group is only for family members,</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a:effectLst/>
                  <a:latin typeface="+mn-lt"/>
                </a:rPr>
                <a:t>	partners, and friends impacted by the 	substance use of a loved one.</a:t>
              </a:r>
            </a:p>
          </p:txBody>
        </p:sp>
        <p:sp>
          <p:nvSpPr>
            <p:cNvPr id="24" name="TextBox 23">
              <a:extLst>
                <a:ext uri="{FF2B5EF4-FFF2-40B4-BE49-F238E27FC236}">
                  <a16:creationId xmlns:a16="http://schemas.microsoft.com/office/drawing/2014/main" id="{8461E72D-BCBD-14C8-2D0E-532EC223FEEA}"/>
                </a:ext>
              </a:extLst>
            </p:cNvPr>
            <p:cNvSpPr txBox="1"/>
            <p:nvPr userDrawn="1"/>
          </p:nvSpPr>
          <p:spPr>
            <a:xfrm>
              <a:off x="5791200" y="3686808"/>
              <a:ext cx="5029200" cy="2459245"/>
            </a:xfrm>
            <a:prstGeom prst="rect">
              <a:avLst/>
            </a:prstGeom>
            <a:solidFill>
              <a:srgbClr val="EEF2F8"/>
            </a:solidFill>
            <a:ln w="38100">
              <a:noFill/>
            </a:ln>
          </p:spPr>
          <p:txBody>
            <a:bodyPr wrap="square" rtlCol="0" anchor="t" anchorCtr="0">
              <a:noAutofit/>
            </a:bodyPr>
            <a:lstStyle/>
            <a:p>
              <a:pPr marL="0" marR="0" indent="0" algn="l" defTabSz="914400" rtl="0" eaLnBrk="1" fontAlgn="auto" latinLnBrk="0" hangingPunct="1">
                <a:lnSpc>
                  <a:spcPct val="110000"/>
                </a:lnSpc>
                <a:spcBef>
                  <a:spcPts val="0"/>
                </a:spcBef>
                <a:spcAft>
                  <a:spcPts val="400"/>
                </a:spcAft>
                <a:buClrTx/>
                <a:buSzTx/>
                <a:buFontTx/>
                <a:buNone/>
                <a:tabLst/>
                <a:defRPr/>
              </a:pPr>
              <a:r>
                <a:rPr lang="en-US" sz="2000" b="1" i="0" u="sng">
                  <a:effectLst/>
                  <a:latin typeface="+mn-lt"/>
                </a:rPr>
                <a:t>To sign up</a:t>
              </a:r>
              <a:endParaRPr lang="en-US" sz="2000" b="0" i="0" u="sng">
                <a:effectLst/>
                <a:latin typeface="+mn-lt"/>
              </a:endParaRPr>
            </a:p>
            <a:p>
              <a:pPr marL="0" marR="0" indent="0" algn="l" defTabSz="914400" rtl="0" eaLnBrk="1" fontAlgn="auto" latinLnBrk="0" hangingPunct="1">
                <a:lnSpc>
                  <a:spcPct val="110000"/>
                </a:lnSpc>
                <a:spcBef>
                  <a:spcPts val="600"/>
                </a:spcBef>
                <a:spcAft>
                  <a:spcPts val="400"/>
                </a:spcAft>
                <a:buClrTx/>
                <a:buSzTx/>
                <a:buFontTx/>
                <a:buNone/>
                <a:tabLst/>
                <a:defRPr/>
              </a:pPr>
              <a:r>
                <a:rPr lang="en-US" b="1" i="0">
                  <a:effectLst/>
                  <a:latin typeface="+mn-lt"/>
                </a:rPr>
                <a:t>Email: </a:t>
              </a:r>
              <a:r>
                <a:rPr lang="en-US" b="0" i="0">
                  <a:effectLst/>
                  <a:latin typeface="+mn-lt"/>
                  <a:hlinkClick r:id="rId4"/>
                </a:rPr>
                <a:t>EmpoweringFamilies@bmc.org</a:t>
              </a:r>
              <a:endParaRPr lang="en-US" b="0" i="0">
                <a:effectLst/>
                <a:latin typeface="+mn-lt"/>
              </a:endParaRPr>
            </a:p>
            <a:p>
              <a:pPr marL="0" marR="0" indent="0" algn="l" defTabSz="914400" rtl="0" eaLnBrk="1" fontAlgn="auto" latinLnBrk="0" hangingPunct="1">
                <a:lnSpc>
                  <a:spcPct val="110000"/>
                </a:lnSpc>
                <a:spcBef>
                  <a:spcPts val="0"/>
                </a:spcBef>
                <a:spcAft>
                  <a:spcPts val="400"/>
                </a:spcAft>
                <a:buClrTx/>
                <a:buSzTx/>
                <a:buFontTx/>
                <a:buNone/>
                <a:tabLst/>
                <a:defRPr/>
              </a:pPr>
              <a:r>
                <a:rPr lang="en-US" b="1" i="0">
                  <a:effectLst/>
                  <a:latin typeface="+mn-lt"/>
                </a:rPr>
                <a:t>Text:</a:t>
              </a:r>
              <a:r>
                <a:rPr lang="en-US" b="0" i="0">
                  <a:effectLst/>
                  <a:latin typeface="+mn-lt"/>
                </a:rPr>
                <a:t> </a:t>
              </a:r>
              <a:r>
                <a:rPr lang="en-US" b="0" i="0">
                  <a:solidFill>
                    <a:schemeClr val="accent2"/>
                  </a:solidFill>
                  <a:effectLst/>
                  <a:latin typeface="+mn-lt"/>
                </a:rPr>
                <a:t>FAMILYGROUP</a:t>
              </a:r>
              <a:r>
                <a:rPr lang="en-US" b="0" i="0">
                  <a:effectLst/>
                  <a:latin typeface="+mn-lt"/>
                </a:rPr>
                <a:t> to </a:t>
              </a:r>
              <a:r>
                <a:rPr lang="en-US" b="0" i="0">
                  <a:solidFill>
                    <a:schemeClr val="accent2"/>
                  </a:solidFill>
                  <a:effectLst/>
                  <a:latin typeface="+mn-lt"/>
                </a:rPr>
                <a:t>22828</a:t>
              </a:r>
            </a:p>
            <a:p>
              <a:pPr marL="0" marR="0" indent="0" algn="l" defTabSz="914400" rtl="0" eaLnBrk="1" fontAlgn="auto" latinLnBrk="0" hangingPunct="1">
                <a:lnSpc>
                  <a:spcPct val="110000"/>
                </a:lnSpc>
                <a:spcBef>
                  <a:spcPts val="600"/>
                </a:spcBef>
                <a:spcAft>
                  <a:spcPts val="400"/>
                </a:spcAft>
                <a:buClrTx/>
                <a:buSzTx/>
                <a:buFontTx/>
                <a:buNone/>
                <a:tabLst/>
                <a:defRPr/>
              </a:pPr>
              <a:r>
                <a:rPr lang="en-US" b="0" i="0">
                  <a:effectLst/>
                  <a:latin typeface="+mn-lt"/>
                </a:rPr>
                <a:t>Once added to our listserv, session registration and other resources will be emailed.</a:t>
              </a:r>
            </a:p>
          </p:txBody>
        </p:sp>
      </p:grpSp>
    </p:spTree>
    <p:extLst>
      <p:ext uri="{BB962C8B-B14F-4D97-AF65-F5344CB8AC3E}">
        <p14:creationId xmlns:p14="http://schemas.microsoft.com/office/powerpoint/2010/main" val="21462794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YouTube">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3C6592E9-2E7B-0B89-516C-2610CE0BC213}"/>
              </a:ext>
            </a:extLst>
          </p:cNvPr>
          <p:cNvSpPr>
            <a:spLocks noGrp="1"/>
          </p:cNvSpPr>
          <p:nvPr>
            <p:ph type="sldNum" sz="quarter" idx="4"/>
          </p:nvPr>
        </p:nvSpPr>
        <p:spPr>
          <a:xfrm>
            <a:off x="5893260" y="6392973"/>
            <a:ext cx="405480" cy="400111"/>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Title 1">
            <a:extLst>
              <a:ext uri="{FF2B5EF4-FFF2-40B4-BE49-F238E27FC236}">
                <a16:creationId xmlns:a16="http://schemas.microsoft.com/office/drawing/2014/main" id="{70F36B33-BE77-A12C-C6B9-20B5CF593628}"/>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accent1">
                    <a:lumMod val="75000"/>
                  </a:schemeClr>
                </a:solidFill>
              </a:rPr>
              <a:t>Short Explainer Videos</a:t>
            </a:r>
          </a:p>
        </p:txBody>
      </p:sp>
      <p:pic>
        <p:nvPicPr>
          <p:cNvPr id="10" name="Picture 9" descr="A screenshot of Grayken TTA's YouTube channel featuring eight short videos covering addiction-related topics.">
            <a:extLst>
              <a:ext uri="{FF2B5EF4-FFF2-40B4-BE49-F238E27FC236}">
                <a16:creationId xmlns:a16="http://schemas.microsoft.com/office/drawing/2014/main" id="{75F15E0D-6F85-0C7F-AE06-3FF28CE97660}"/>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497839" y="1871232"/>
            <a:ext cx="8904409" cy="3849848"/>
          </a:xfrm>
          <a:prstGeom prst="rect">
            <a:avLst/>
          </a:prstGeom>
        </p:spPr>
      </p:pic>
      <p:sp>
        <p:nvSpPr>
          <p:cNvPr id="24" name="TextBox 23">
            <a:extLst>
              <a:ext uri="{FF2B5EF4-FFF2-40B4-BE49-F238E27FC236}">
                <a16:creationId xmlns:a16="http://schemas.microsoft.com/office/drawing/2014/main" id="{498EB922-A38E-9AB8-134F-49F040B64A26}"/>
              </a:ext>
            </a:extLst>
          </p:cNvPr>
          <p:cNvSpPr txBox="1"/>
          <p:nvPr userDrawn="1"/>
        </p:nvSpPr>
        <p:spPr>
          <a:xfrm>
            <a:off x="497839" y="923912"/>
            <a:ext cx="11290018" cy="430887"/>
          </a:xfrm>
          <a:prstGeom prst="rect">
            <a:avLst/>
          </a:prstGeom>
          <a:noFill/>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i="1">
                <a:solidFill>
                  <a:schemeClr val="tx1">
                    <a:lumMod val="65000"/>
                    <a:lumOff val="35000"/>
                  </a:schemeClr>
                </a:solidFill>
                <a:effectLst/>
                <a:highlight>
                  <a:srgbClr val="FFFFFF"/>
                </a:highlight>
                <a:latin typeface="+mn-lt"/>
                <a:cs typeface="Arial" panose="020B0604020202020204" pitchFamily="34" charset="0"/>
              </a:rPr>
              <a:t>Expert-authored short videos covering a variety of substance use disorder topics</a:t>
            </a:r>
            <a:endParaRPr lang="en-US" sz="2200" b="1" i="1">
              <a:solidFill>
                <a:schemeClr val="tx1">
                  <a:lumMod val="65000"/>
                  <a:lumOff val="35000"/>
                </a:schemeClr>
              </a:solidFill>
              <a:latin typeface="+mn-lt"/>
              <a:cs typeface="Arial" panose="020B0604020202020204" pitchFamily="34" charset="0"/>
            </a:endParaRPr>
          </a:p>
        </p:txBody>
      </p:sp>
      <p:sp>
        <p:nvSpPr>
          <p:cNvPr id="35" name="Content Placeholder 2">
            <a:extLst>
              <a:ext uri="{FF2B5EF4-FFF2-40B4-BE49-F238E27FC236}">
                <a16:creationId xmlns:a16="http://schemas.microsoft.com/office/drawing/2014/main" id="{03DB5A4B-E753-7F25-766B-358204127A25}"/>
              </a:ext>
            </a:extLst>
          </p:cNvPr>
          <p:cNvSpPr txBox="1">
            <a:spLocks/>
          </p:cNvSpPr>
          <p:nvPr userDrawn="1"/>
        </p:nvSpPr>
        <p:spPr>
          <a:xfrm>
            <a:off x="9785917" y="1570243"/>
            <a:ext cx="1884061" cy="40011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defTabSz="609630">
              <a:lnSpc>
                <a:spcPct val="110000"/>
              </a:lnSpc>
              <a:spcBef>
                <a:spcPts val="0"/>
              </a:spcBef>
            </a:pPr>
            <a:r>
              <a:rPr lang="en-US" sz="2000" b="1">
                <a:solidFill>
                  <a:prstClr val="black"/>
                </a:solidFill>
                <a:latin typeface="Arial"/>
                <a:cs typeface="Arial"/>
              </a:rPr>
              <a:t>Available on:</a:t>
            </a:r>
          </a:p>
        </p:txBody>
      </p:sp>
      <p:sp>
        <p:nvSpPr>
          <p:cNvPr id="38" name="Content Placeholder 2">
            <a:extLst>
              <a:ext uri="{FF2B5EF4-FFF2-40B4-BE49-F238E27FC236}">
                <a16:creationId xmlns:a16="http://schemas.microsoft.com/office/drawing/2014/main" id="{E78C9E56-23C4-39D8-C600-EB9B03646E37}"/>
              </a:ext>
            </a:extLst>
          </p:cNvPr>
          <p:cNvSpPr txBox="1">
            <a:spLocks/>
          </p:cNvSpPr>
          <p:nvPr userDrawn="1"/>
        </p:nvSpPr>
        <p:spPr>
          <a:xfrm>
            <a:off x="9773706" y="4401790"/>
            <a:ext cx="2014151" cy="32364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defTabSz="609630">
              <a:lnSpc>
                <a:spcPct val="110000"/>
              </a:lnSpc>
              <a:spcBef>
                <a:spcPts val="0"/>
              </a:spcBef>
            </a:pPr>
            <a:r>
              <a:rPr lang="en-US" sz="1600" b="0">
                <a:solidFill>
                  <a:prstClr val="black"/>
                </a:solidFill>
                <a:latin typeface="Arial"/>
                <a:cs typeface="Arial"/>
                <a:hlinkClick r:id="rId4"/>
              </a:rPr>
              <a:t>addictiontraining.org</a:t>
            </a:r>
            <a:endParaRPr lang="en-US" sz="1600" b="0">
              <a:solidFill>
                <a:prstClr val="black"/>
              </a:solidFill>
              <a:latin typeface="Arial"/>
              <a:cs typeface="Arial"/>
            </a:endParaRPr>
          </a:p>
        </p:txBody>
      </p:sp>
      <p:pic>
        <p:nvPicPr>
          <p:cNvPr id="42" name="Picture 41">
            <a:hlinkClick r:id="rId5"/>
            <a:extLst>
              <a:ext uri="{FF2B5EF4-FFF2-40B4-BE49-F238E27FC236}">
                <a16:creationId xmlns:a16="http://schemas.microsoft.com/office/drawing/2014/main" id="{263CFB5E-1FF1-E256-678F-3BAA90778946}"/>
              </a:ext>
            </a:extLst>
          </p:cNvPr>
          <p:cNvPicPr>
            <a:picLocks noChangeAspect="1"/>
          </p:cNvPicPr>
          <p:nvPr userDrawn="1"/>
        </p:nvPicPr>
        <p:blipFill>
          <a:blip r:embed="rId6"/>
          <a:srcRect/>
          <a:stretch/>
        </p:blipFill>
        <p:spPr>
          <a:xfrm>
            <a:off x="9891588" y="2423351"/>
            <a:ext cx="1778391" cy="1778391"/>
          </a:xfrm>
          <a:prstGeom prst="rect">
            <a:avLst/>
          </a:prstGeom>
        </p:spPr>
      </p:pic>
      <p:pic>
        <p:nvPicPr>
          <p:cNvPr id="44" name="Picture 43" descr="A QR code with the Grayken TTA logo in the middle.">
            <a:hlinkClick r:id="rId4"/>
            <a:extLst>
              <a:ext uri="{FF2B5EF4-FFF2-40B4-BE49-F238E27FC236}">
                <a16:creationId xmlns:a16="http://schemas.microsoft.com/office/drawing/2014/main" id="{DA072D7E-B2DD-CC14-D253-E94259A4F882}"/>
              </a:ext>
            </a:extLst>
          </p:cNvPr>
          <p:cNvPicPr>
            <a:picLocks noChangeAspect="1"/>
          </p:cNvPicPr>
          <p:nvPr userDrawn="1"/>
        </p:nvPicPr>
        <p:blipFill>
          <a:blip r:embed="rId7">
            <a:extLst>
              <a:ext uri="{28A0092B-C50C-407E-A947-70E740481C1C}">
                <a14:useLocalDpi xmlns:a14="http://schemas.microsoft.com/office/drawing/2010/main"/>
              </a:ext>
            </a:extLst>
          </a:blip>
          <a:srcRect/>
          <a:stretch/>
        </p:blipFill>
        <p:spPr>
          <a:xfrm>
            <a:off x="9891587" y="4772385"/>
            <a:ext cx="1778391" cy="1778391"/>
          </a:xfrm>
          <a:prstGeom prst="rect">
            <a:avLst/>
          </a:prstGeom>
        </p:spPr>
      </p:pic>
      <p:sp>
        <p:nvSpPr>
          <p:cNvPr id="45" name="Content Placeholder 2">
            <a:extLst>
              <a:ext uri="{FF2B5EF4-FFF2-40B4-BE49-F238E27FC236}">
                <a16:creationId xmlns:a16="http://schemas.microsoft.com/office/drawing/2014/main" id="{9053011B-DC75-B680-CA85-216BD0395997}"/>
              </a:ext>
            </a:extLst>
          </p:cNvPr>
          <p:cNvSpPr txBox="1">
            <a:spLocks/>
          </p:cNvSpPr>
          <p:nvPr userDrawn="1"/>
        </p:nvSpPr>
        <p:spPr>
          <a:xfrm>
            <a:off x="9891587" y="2061480"/>
            <a:ext cx="1778391" cy="38731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defTabSz="609630">
              <a:lnSpc>
                <a:spcPct val="110000"/>
              </a:lnSpc>
              <a:spcBef>
                <a:spcPts val="0"/>
              </a:spcBef>
            </a:pPr>
            <a:r>
              <a:rPr lang="en-US" sz="1600" b="0">
                <a:solidFill>
                  <a:prstClr val="black"/>
                </a:solidFill>
                <a:latin typeface="Arial"/>
                <a:cs typeface="Arial"/>
                <a:hlinkClick r:id="rId5"/>
              </a:rPr>
              <a:t>YouTube</a:t>
            </a:r>
            <a:endParaRPr lang="en-US" sz="1600" b="0">
              <a:solidFill>
                <a:prstClr val="black"/>
              </a:solidFill>
              <a:latin typeface="Arial"/>
              <a:cs typeface="Arial"/>
            </a:endParaRPr>
          </a:p>
        </p:txBody>
      </p:sp>
      <p:sp>
        <p:nvSpPr>
          <p:cNvPr id="3" name="Freeform 2">
            <a:extLst>
              <a:ext uri="{FF2B5EF4-FFF2-40B4-BE49-F238E27FC236}">
                <a16:creationId xmlns:a16="http://schemas.microsoft.com/office/drawing/2014/main" id="{70C14219-9C7A-149A-42F8-B210625AE64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866520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R Short Videos">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3C6592E9-2E7B-0B89-516C-2610CE0BC213}"/>
              </a:ext>
            </a:extLst>
          </p:cNvPr>
          <p:cNvSpPr>
            <a:spLocks noGrp="1"/>
          </p:cNvSpPr>
          <p:nvPr>
            <p:ph type="sldNum" sz="quarter" idx="4"/>
          </p:nvPr>
        </p:nvSpPr>
        <p:spPr>
          <a:xfrm>
            <a:off x="5893260" y="6392973"/>
            <a:ext cx="405480" cy="400111"/>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Title 1">
            <a:extLst>
              <a:ext uri="{FF2B5EF4-FFF2-40B4-BE49-F238E27FC236}">
                <a16:creationId xmlns:a16="http://schemas.microsoft.com/office/drawing/2014/main" id="{70F36B33-BE77-A12C-C6B9-20B5CF593628}"/>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accent1">
                    <a:lumMod val="75000"/>
                  </a:schemeClr>
                </a:solidFill>
              </a:rPr>
              <a:t>Harm Reduction Short Videos</a:t>
            </a:r>
          </a:p>
        </p:txBody>
      </p:sp>
      <p:sp>
        <p:nvSpPr>
          <p:cNvPr id="3" name="Freeform 2">
            <a:extLst>
              <a:ext uri="{FF2B5EF4-FFF2-40B4-BE49-F238E27FC236}">
                <a16:creationId xmlns:a16="http://schemas.microsoft.com/office/drawing/2014/main" id="{70C14219-9C7A-149A-42F8-B210625AE64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close-up of a screen&#10;&#10;Description automatically generated">
            <a:hlinkClick r:id="rId3"/>
            <a:extLst>
              <a:ext uri="{FF2B5EF4-FFF2-40B4-BE49-F238E27FC236}">
                <a16:creationId xmlns:a16="http://schemas.microsoft.com/office/drawing/2014/main" id="{C954192E-7C35-7196-7F5B-79FE636FBD23}"/>
              </a:ext>
            </a:extLst>
          </p:cNvPr>
          <p:cNvPicPr>
            <a:picLocks noChangeAspect="1"/>
          </p:cNvPicPr>
          <p:nvPr userDrawn="1"/>
        </p:nvPicPr>
        <p:blipFill>
          <a:blip r:embed="rId4"/>
          <a:stretch>
            <a:fillRect/>
          </a:stretch>
        </p:blipFill>
        <p:spPr>
          <a:xfrm>
            <a:off x="594918" y="953555"/>
            <a:ext cx="11099243" cy="5319981"/>
          </a:xfrm>
          <a:prstGeom prst="rect">
            <a:avLst/>
          </a:prstGeom>
        </p:spPr>
      </p:pic>
    </p:spTree>
    <p:extLst>
      <p:ext uri="{BB962C8B-B14F-4D97-AF65-F5344CB8AC3E}">
        <p14:creationId xmlns:p14="http://schemas.microsoft.com/office/powerpoint/2010/main" val="40946616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84D5C-3478-89A5-E448-2F16DAB64CE4}"/>
              </a:ext>
            </a:extLst>
          </p:cNvPr>
          <p:cNvSpPr>
            <a:spLocks noGrp="1"/>
          </p:cNvSpPr>
          <p:nvPr>
            <p:ph type="ctrTitle" hasCustomPrompt="1"/>
          </p:nvPr>
        </p:nvSpPr>
        <p:spPr>
          <a:xfrm>
            <a:off x="1524000" y="1320144"/>
            <a:ext cx="9144000" cy="1845733"/>
          </a:xfrm>
        </p:spPr>
        <p:txBody>
          <a:bodyPr anchor="ctr">
            <a:normAutofit/>
          </a:bodyPr>
          <a:lstStyle>
            <a:lvl1pPr algn="l">
              <a:defRPr sz="4800">
                <a:solidFill>
                  <a:schemeClr val="tx1"/>
                </a:solidFill>
              </a:defRPr>
            </a:lvl1pPr>
          </a:lstStyle>
          <a:p>
            <a:r>
              <a:rPr lang="en-US"/>
              <a:t>Click to add training title</a:t>
            </a:r>
          </a:p>
        </p:txBody>
      </p:sp>
      <p:sp>
        <p:nvSpPr>
          <p:cNvPr id="3" name="Subtitle 2">
            <a:extLst>
              <a:ext uri="{FF2B5EF4-FFF2-40B4-BE49-F238E27FC236}">
                <a16:creationId xmlns:a16="http://schemas.microsoft.com/office/drawing/2014/main" id="{4F86DF4D-B76E-37FD-6F3C-B293C47DFE28}"/>
              </a:ext>
            </a:extLst>
          </p:cNvPr>
          <p:cNvSpPr>
            <a:spLocks noGrp="1"/>
          </p:cNvSpPr>
          <p:nvPr>
            <p:ph type="subTitle" idx="1" hasCustomPrompt="1"/>
          </p:nvPr>
        </p:nvSpPr>
        <p:spPr>
          <a:xfrm>
            <a:off x="1524000" y="3230619"/>
            <a:ext cx="9144000" cy="1547121"/>
          </a:xfrm>
        </p:spPr>
        <p:txBody>
          <a:bodyPr>
            <a:normAutofit/>
          </a:bodyPr>
          <a:lstStyle>
            <a:lvl1pPr marL="0" indent="0" algn="l">
              <a:buNone/>
              <a:defRPr sz="2400" b="1">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presenter names, credentials &amp; the training date</a:t>
            </a:r>
          </a:p>
        </p:txBody>
      </p:sp>
      <p:pic>
        <p:nvPicPr>
          <p:cNvPr id="5" name="Picture 4"/>
          <p:cNvPicPr>
            <a:picLocks noChangeAspect="1"/>
          </p:cNvPicPr>
          <p:nvPr userDrawn="1"/>
        </p:nvPicPr>
        <p:blipFill>
          <a:blip r:embed="rId2"/>
          <a:stretch>
            <a:fillRect/>
          </a:stretch>
        </p:blipFill>
        <p:spPr>
          <a:xfrm rot="5400000">
            <a:off x="5399252" y="-696747"/>
            <a:ext cx="1393496" cy="2786991"/>
          </a:xfrm>
          <a:prstGeom prst="rect">
            <a:avLst/>
          </a:prstGeom>
        </p:spPr>
      </p:pic>
    </p:spTree>
    <p:extLst>
      <p:ext uri="{BB962C8B-B14F-4D97-AF65-F5344CB8AC3E}">
        <p14:creationId xmlns:p14="http://schemas.microsoft.com/office/powerpoint/2010/main" val="35548900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ayken TTA">
    <p:spTree>
      <p:nvGrpSpPr>
        <p:cNvPr id="1" name=""/>
        <p:cNvGrpSpPr/>
        <p:nvPr/>
      </p:nvGrpSpPr>
      <p:grpSpPr>
        <a:xfrm>
          <a:off x="0" y="0"/>
          <a:ext cx="0" cy="0"/>
          <a:chOff x="0" y="0"/>
          <a:chExt cx="0" cy="0"/>
        </a:xfrm>
      </p:grpSpPr>
      <p:sp>
        <p:nvSpPr>
          <p:cNvPr id="17" name="Slide Number Placeholder 5">
            <a:extLst>
              <a:ext uri="{FF2B5EF4-FFF2-40B4-BE49-F238E27FC236}">
                <a16:creationId xmlns:a16="http://schemas.microsoft.com/office/drawing/2014/main" id="{B605FF3F-C2C3-C70B-3C5E-BB52F4EB530D}"/>
              </a:ext>
            </a:extLst>
          </p:cNvPr>
          <p:cNvSpPr>
            <a:spLocks noGrp="1"/>
          </p:cNvSpPr>
          <p:nvPr>
            <p:ph type="sldNum" sz="quarter" idx="4"/>
          </p:nvPr>
        </p:nvSpPr>
        <p:spPr>
          <a:xfrm>
            <a:off x="5893260" y="6268291"/>
            <a:ext cx="405480" cy="524794"/>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72DEB34E-DCF5-36BF-0D9B-0FF40C8AE11B}"/>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2" name="Title 1">
            <a:extLst>
              <a:ext uri="{FF2B5EF4-FFF2-40B4-BE49-F238E27FC236}">
                <a16:creationId xmlns:a16="http://schemas.microsoft.com/office/drawing/2014/main" id="{8B2DE75E-4227-4F19-CFDE-D8720C05595C}"/>
              </a:ext>
            </a:extLst>
          </p:cNvPr>
          <p:cNvSpPr txBox="1">
            <a:spLocks/>
          </p:cNvSpPr>
          <p:nvPr userDrawn="1"/>
        </p:nvSpPr>
        <p:spPr>
          <a:xfrm>
            <a:off x="497839" y="307224"/>
            <a:ext cx="11196322"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accent1">
                    <a:lumMod val="75000"/>
                  </a:schemeClr>
                </a:solidFill>
              </a:rPr>
              <a:t>More from Grayken Center for Addiction TTA</a:t>
            </a:r>
          </a:p>
        </p:txBody>
      </p:sp>
      <p:sp>
        <p:nvSpPr>
          <p:cNvPr id="3" name="TextBox 2">
            <a:extLst>
              <a:ext uri="{FF2B5EF4-FFF2-40B4-BE49-F238E27FC236}">
                <a16:creationId xmlns:a16="http://schemas.microsoft.com/office/drawing/2014/main" id="{7B3F97E0-9833-B75F-FE32-BCED3E15A4CF}"/>
              </a:ext>
            </a:extLst>
          </p:cNvPr>
          <p:cNvSpPr txBox="1"/>
          <p:nvPr userDrawn="1"/>
        </p:nvSpPr>
        <p:spPr>
          <a:xfrm>
            <a:off x="497838" y="953555"/>
            <a:ext cx="11196323" cy="769441"/>
          </a:xfrm>
          <a:prstGeom prst="rect">
            <a:avLst/>
          </a:prstGeom>
          <a:noFill/>
        </p:spPr>
        <p:txBody>
          <a:bodyPr wrap="square">
            <a:spAutoFit/>
          </a:bodyPr>
          <a:lstStyle/>
          <a:p>
            <a:pPr marL="0" marR="0" indent="0" algn="l" defTabSz="609630" rtl="0" eaLnBrk="1" fontAlgn="auto" latinLnBrk="0" hangingPunct="1">
              <a:lnSpc>
                <a:spcPct val="100000"/>
              </a:lnSpc>
              <a:spcBef>
                <a:spcPts val="0"/>
              </a:spcBef>
              <a:spcAft>
                <a:spcPts val="0"/>
              </a:spcAft>
              <a:buClrTx/>
              <a:buSzTx/>
              <a:buFontTx/>
              <a:buNone/>
              <a:tabLst/>
              <a:defRPr/>
            </a:pPr>
            <a:r>
              <a:rPr lang="en-US" sz="2200" b="1" i="1">
                <a:solidFill>
                  <a:schemeClr val="tx1">
                    <a:lumMod val="65000"/>
                    <a:lumOff val="35000"/>
                  </a:schemeClr>
                </a:solidFill>
                <a:latin typeface="+mn-lt"/>
              </a:rPr>
              <a:t>A free education, support and capacity building resource on best practices for caring for patients with substance use disorder</a:t>
            </a:r>
          </a:p>
        </p:txBody>
      </p:sp>
      <p:grpSp>
        <p:nvGrpSpPr>
          <p:cNvPr id="21" name="Group 20">
            <a:extLst>
              <a:ext uri="{FF2B5EF4-FFF2-40B4-BE49-F238E27FC236}">
                <a16:creationId xmlns:a16="http://schemas.microsoft.com/office/drawing/2014/main" id="{F442221B-3728-8957-D1EB-C7B38EA20642}"/>
              </a:ext>
            </a:extLst>
          </p:cNvPr>
          <p:cNvGrpSpPr/>
          <p:nvPr userDrawn="1"/>
        </p:nvGrpSpPr>
        <p:grpSpPr>
          <a:xfrm>
            <a:off x="787790" y="2369327"/>
            <a:ext cx="10906371" cy="2870710"/>
            <a:chOff x="787790" y="3088641"/>
            <a:chExt cx="10906371" cy="2870710"/>
          </a:xfrm>
        </p:grpSpPr>
        <p:sp>
          <p:nvSpPr>
            <p:cNvPr id="10" name="TextBox 9">
              <a:extLst>
                <a:ext uri="{FF2B5EF4-FFF2-40B4-BE49-F238E27FC236}">
                  <a16:creationId xmlns:a16="http://schemas.microsoft.com/office/drawing/2014/main" id="{C5A2AE94-039A-A202-EC18-CCECD79C5F26}"/>
                </a:ext>
              </a:extLst>
            </p:cNvPr>
            <p:cNvSpPr txBox="1"/>
            <p:nvPr userDrawn="1"/>
          </p:nvSpPr>
          <p:spPr>
            <a:xfrm>
              <a:off x="1679528" y="3195473"/>
              <a:ext cx="10014633" cy="467051"/>
            </a:xfrm>
            <a:prstGeom prst="rect">
              <a:avLst/>
            </a:prstGeom>
            <a:noFill/>
          </p:spPr>
          <p:txBody>
            <a:bodyPr wrap="square" rtlCol="0">
              <a:spAutoFit/>
            </a:bodyPr>
            <a:lstStyle/>
            <a:p>
              <a:pPr marL="0" lvl="0" indent="0">
                <a:lnSpc>
                  <a:spcPct val="110000"/>
                </a:lnSpc>
                <a:spcBef>
                  <a:spcPts val="1200"/>
                </a:spcBef>
                <a:buFont typeface="Arial" panose="020B0604020202020204" pitchFamily="34" charset="0"/>
                <a:buNone/>
              </a:pPr>
              <a:r>
                <a:rPr lang="en-US" sz="2400"/>
                <a:t>Register for </a:t>
              </a:r>
              <a:r>
                <a:rPr lang="en-US" sz="2400" b="0"/>
                <a:t>free</a:t>
              </a:r>
              <a:r>
                <a:rPr lang="en-US" sz="2400"/>
                <a:t> </a:t>
              </a:r>
              <a:r>
                <a:rPr lang="en-US" sz="2400">
                  <a:hlinkClick r:id="rId3"/>
                </a:rPr>
                <a:t>live</a:t>
              </a:r>
              <a:r>
                <a:rPr lang="en-US" sz="2400"/>
                <a:t> and </a:t>
              </a:r>
              <a:r>
                <a:rPr lang="en-US" sz="2400">
                  <a:hlinkClick r:id="rId4"/>
                </a:rPr>
                <a:t>recorded</a:t>
              </a:r>
              <a:r>
                <a:rPr lang="en-US" sz="2400"/>
                <a:t> trainings</a:t>
              </a:r>
            </a:p>
          </p:txBody>
        </p:sp>
        <p:pic>
          <p:nvPicPr>
            <p:cNvPr id="12" name="Picture 11" descr="A white board with a yellow and grey talk bubble on it">
              <a:extLst>
                <a:ext uri="{FF2B5EF4-FFF2-40B4-BE49-F238E27FC236}">
                  <a16:creationId xmlns:a16="http://schemas.microsoft.com/office/drawing/2014/main" id="{EB977030-B4E6-FC63-5161-1B6AFE68D86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87790" y="3088641"/>
              <a:ext cx="680717" cy="680717"/>
            </a:xfrm>
            <a:prstGeom prst="rect">
              <a:avLst/>
            </a:prstGeom>
          </p:spPr>
        </p:pic>
        <p:sp>
          <p:nvSpPr>
            <p:cNvPr id="13" name="TextBox 12">
              <a:extLst>
                <a:ext uri="{FF2B5EF4-FFF2-40B4-BE49-F238E27FC236}">
                  <a16:creationId xmlns:a16="http://schemas.microsoft.com/office/drawing/2014/main" id="{23269637-7677-62E3-332E-256C3A3D6F4F}"/>
                </a:ext>
              </a:extLst>
            </p:cNvPr>
            <p:cNvSpPr txBox="1"/>
            <p:nvPr userDrawn="1"/>
          </p:nvSpPr>
          <p:spPr>
            <a:xfrm>
              <a:off x="1679529" y="4289306"/>
              <a:ext cx="10014632" cy="467051"/>
            </a:xfrm>
            <a:prstGeom prst="rect">
              <a:avLst/>
            </a:prstGeom>
            <a:noFill/>
          </p:spPr>
          <p:txBody>
            <a:bodyPr wrap="square" rtlCol="0">
              <a:spAutoFit/>
            </a:bodyPr>
            <a:lstStyle/>
            <a:p>
              <a:pPr marL="0" lvl="0" indent="0">
                <a:lnSpc>
                  <a:spcPct val="110000"/>
                </a:lnSpc>
                <a:spcBef>
                  <a:spcPts val="1200"/>
                </a:spcBef>
                <a:buFont typeface="Arial" panose="020B0604020202020204" pitchFamily="34" charset="0"/>
                <a:buNone/>
              </a:pPr>
              <a:r>
                <a:rPr lang="en-US" sz="2400"/>
                <a:t>Access </a:t>
              </a:r>
              <a:r>
                <a:rPr lang="en-US" sz="2400" b="0"/>
                <a:t>free</a:t>
              </a:r>
              <a:r>
                <a:rPr lang="en-US" sz="2400"/>
                <a:t> </a:t>
              </a:r>
              <a:r>
                <a:rPr lang="en-US" sz="2400">
                  <a:hlinkClick r:id="rId6"/>
                </a:rPr>
                <a:t>resources</a:t>
              </a:r>
              <a:endParaRPr lang="en-US" sz="2400"/>
            </a:p>
          </p:txBody>
        </p:sp>
        <p:pic>
          <p:nvPicPr>
            <p:cNvPr id="15" name="Picture 14" descr="A light bulb on a book">
              <a:extLst>
                <a:ext uri="{FF2B5EF4-FFF2-40B4-BE49-F238E27FC236}">
                  <a16:creationId xmlns:a16="http://schemas.microsoft.com/office/drawing/2014/main" id="{E1A1CF3F-C384-D37F-FA42-063FC7DB06E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787790" y="4183638"/>
              <a:ext cx="680717" cy="680717"/>
            </a:xfrm>
            <a:prstGeom prst="rect">
              <a:avLst/>
            </a:prstGeom>
          </p:spPr>
        </p:pic>
        <p:pic>
          <p:nvPicPr>
            <p:cNvPr id="18" name="Picture 17" descr="A megaphone coming out of an envelope">
              <a:extLst>
                <a:ext uri="{FF2B5EF4-FFF2-40B4-BE49-F238E27FC236}">
                  <a16:creationId xmlns:a16="http://schemas.microsoft.com/office/drawing/2014/main" id="{B5AE71B8-4125-4A8B-DC75-F338A73D49BE}"/>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787790" y="5278635"/>
              <a:ext cx="680715" cy="680716"/>
            </a:xfrm>
            <a:prstGeom prst="rect">
              <a:avLst/>
            </a:prstGeom>
          </p:spPr>
        </p:pic>
        <p:sp>
          <p:nvSpPr>
            <p:cNvPr id="20" name="TextBox 19">
              <a:extLst>
                <a:ext uri="{FF2B5EF4-FFF2-40B4-BE49-F238E27FC236}">
                  <a16:creationId xmlns:a16="http://schemas.microsoft.com/office/drawing/2014/main" id="{DE9A8803-FBD4-EE37-E178-5EDCE01A43D5}"/>
                </a:ext>
              </a:extLst>
            </p:cNvPr>
            <p:cNvSpPr txBox="1"/>
            <p:nvPr userDrawn="1"/>
          </p:nvSpPr>
          <p:spPr>
            <a:xfrm>
              <a:off x="1679529" y="5383139"/>
              <a:ext cx="10014632" cy="467051"/>
            </a:xfrm>
            <a:prstGeom prst="rect">
              <a:avLst/>
            </a:prstGeom>
            <a:noFill/>
          </p:spPr>
          <p:txBody>
            <a:bodyPr wrap="square" rtlCol="0">
              <a:spAutoFit/>
            </a:bodyPr>
            <a:lstStyle/>
            <a:p>
              <a:pPr marL="0" lvl="0" indent="0">
                <a:lnSpc>
                  <a:spcPct val="110000"/>
                </a:lnSpc>
                <a:spcBef>
                  <a:spcPts val="1200"/>
                </a:spcBef>
                <a:buFont typeface="Arial" panose="020B0604020202020204" pitchFamily="34" charset="0"/>
                <a:buNone/>
              </a:pPr>
              <a:r>
                <a:rPr lang="en-US" sz="2400" dirty="0">
                  <a:hlinkClick r:id="rId9"/>
                </a:rPr>
                <a:t>Join our mailing list</a:t>
              </a:r>
              <a:r>
                <a:rPr lang="en-US" sz="2400" dirty="0"/>
                <a:t> to stay in touch and informed about our offerings!</a:t>
              </a:r>
            </a:p>
          </p:txBody>
        </p:sp>
      </p:grpSp>
      <p:sp>
        <p:nvSpPr>
          <p:cNvPr id="5" name="Freeform 4">
            <a:extLst>
              <a:ext uri="{FF2B5EF4-FFF2-40B4-BE49-F238E27FC236}">
                <a16:creationId xmlns:a16="http://schemas.microsoft.com/office/drawing/2014/main" id="{9E361CB5-CA84-F4DA-BF65-13D62694960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310571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AD Save the Da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E72015-3A10-9806-25F9-874DEA43E724}"/>
              </a:ext>
            </a:extLst>
          </p:cNvPr>
          <p:cNvPicPr>
            <a:picLocks noChangeAspect="1"/>
          </p:cNvPicPr>
          <p:nvPr userDrawn="1"/>
        </p:nvPicPr>
        <p:blipFill>
          <a:blip r:embed="rId2"/>
          <a:stretch>
            <a:fillRect/>
          </a:stretch>
        </p:blipFill>
        <p:spPr>
          <a:xfrm>
            <a:off x="0" y="0"/>
            <a:ext cx="12192000" cy="6858001"/>
          </a:xfrm>
          <a:prstGeom prst="rect">
            <a:avLst/>
          </a:prstGeom>
        </p:spPr>
      </p:pic>
      <p:sp>
        <p:nvSpPr>
          <p:cNvPr id="3" name="Slide Number Placeholder 2">
            <a:extLst>
              <a:ext uri="{FF2B5EF4-FFF2-40B4-BE49-F238E27FC236}">
                <a16:creationId xmlns:a16="http://schemas.microsoft.com/office/drawing/2014/main" id="{2D1BBB4F-C82B-FA83-5198-C4971E2D9998}"/>
              </a:ext>
            </a:extLst>
          </p:cNvPr>
          <p:cNvSpPr>
            <a:spLocks noGrp="1"/>
          </p:cNvSpPr>
          <p:nvPr>
            <p:ph type="sldNum" sz="quarter" idx="10"/>
          </p:nvPr>
        </p:nvSpPr>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19876090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Last slide and email">
    <p:bg>
      <p:bgPr>
        <a:solidFill>
          <a:srgbClr val="4668B0"/>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A7C7D48-85E4-8032-7AD7-D3BBDE07A1FD}"/>
              </a:ext>
            </a:extLst>
          </p:cNvPr>
          <p:cNvGrpSpPr>
            <a:grpSpLocks noGrp="1" noUngrp="1" noRot="1" noMove="1" noResize="1"/>
          </p:cNvGrpSpPr>
          <p:nvPr userDrawn="1"/>
        </p:nvGrpSpPr>
        <p:grpSpPr>
          <a:xfrm>
            <a:off x="1030213" y="2753029"/>
            <a:ext cx="10131573" cy="1351942"/>
            <a:chOff x="1508294" y="2737057"/>
            <a:chExt cx="10131573" cy="1351942"/>
          </a:xfrm>
        </p:grpSpPr>
        <p:pic>
          <p:nvPicPr>
            <p:cNvPr id="4" name="Picture 3" descr="Boston Medical Center logo">
              <a:extLst>
                <a:ext uri="{FF2B5EF4-FFF2-40B4-BE49-F238E27FC236}">
                  <a16:creationId xmlns:a16="http://schemas.microsoft.com/office/drawing/2014/main" id="{D5CE58BE-9CAA-1879-FAFA-722C9D6B2F08}"/>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1508294" y="2737057"/>
              <a:ext cx="3137846" cy="1351942"/>
            </a:xfrm>
            <a:prstGeom prst="rect">
              <a:avLst/>
            </a:prstGeom>
          </p:spPr>
        </p:pic>
        <p:pic>
          <p:nvPicPr>
            <p:cNvPr id="6" name="Picture 5" descr="Grayken Center for Addiction Training &amp; Technical Assistance logo.">
              <a:extLst>
                <a:ext uri="{FF2B5EF4-FFF2-40B4-BE49-F238E27FC236}">
                  <a16:creationId xmlns:a16="http://schemas.microsoft.com/office/drawing/2014/main" id="{F3779496-48E0-D2EB-0E0C-9B0676FF0933}"/>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a:ext>
              </a:extLst>
            </a:blip>
            <a:stretch>
              <a:fillRect/>
            </a:stretch>
          </p:blipFill>
          <p:spPr>
            <a:xfrm>
              <a:off x="5500699" y="2769000"/>
              <a:ext cx="6139168" cy="1319999"/>
            </a:xfrm>
            <a:prstGeom prst="rect">
              <a:avLst/>
            </a:prstGeom>
          </p:spPr>
        </p:pic>
      </p:grpSp>
      <p:sp>
        <p:nvSpPr>
          <p:cNvPr id="8" name="TextBox 7">
            <a:extLst>
              <a:ext uri="{FF2B5EF4-FFF2-40B4-BE49-F238E27FC236}">
                <a16:creationId xmlns:a16="http://schemas.microsoft.com/office/drawing/2014/main" id="{146250F1-3034-A9FC-99B8-9E1B7C367775}"/>
              </a:ext>
            </a:extLst>
          </p:cNvPr>
          <p:cNvSpPr txBox="1"/>
          <p:nvPr userDrawn="1"/>
        </p:nvSpPr>
        <p:spPr>
          <a:xfrm>
            <a:off x="461319" y="5819082"/>
            <a:ext cx="11269362" cy="898242"/>
          </a:xfrm>
          <a:prstGeom prst="rect">
            <a:avLst/>
          </a:prstGeom>
          <a:noFill/>
        </p:spPr>
        <p:txBody>
          <a:bodyPr wrap="square" rtlCol="0" anchor="b" anchorCtr="0">
            <a:noAutofit/>
          </a:bodyPr>
          <a:lstStyle/>
          <a:p>
            <a:pPr algn="ctr">
              <a:lnSpc>
                <a:spcPct val="110000"/>
              </a:lnSpc>
            </a:pPr>
            <a:r>
              <a:rPr lang="en-US" sz="2000" b="1" i="0" kern="1200">
                <a:solidFill>
                  <a:schemeClr val="bg1"/>
                </a:solidFill>
                <a:latin typeface="Arial" panose="020B0604020202020204" pitchFamily="34" charset="0"/>
                <a:ea typeface="Verdana" panose="020B0604030504040204" pitchFamily="34" charset="0"/>
                <a:cs typeface="Arial" panose="020B0604020202020204" pitchFamily="34" charset="0"/>
              </a:rPr>
              <a:t>Questions? Email </a:t>
            </a:r>
            <a:r>
              <a:rPr lang="en-US" sz="2000" b="1" i="0" kern="1200">
                <a:solidFill>
                  <a:schemeClr val="bg1"/>
                </a:solidFill>
                <a:latin typeface="Arial" panose="020B0604020202020204" pitchFamily="34" charset="0"/>
                <a:ea typeface="Verdana" panose="020B060403050404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info@addictiontraining.org</a:t>
            </a:r>
            <a:endParaRPr lang="en-US" sz="900">
              <a:solidFill>
                <a:schemeClr val="bg1"/>
              </a:solidFill>
            </a:endParaRPr>
          </a:p>
        </p:txBody>
      </p:sp>
    </p:spTree>
    <p:extLst>
      <p:ext uri="{BB962C8B-B14F-4D97-AF65-F5344CB8AC3E}">
        <p14:creationId xmlns:p14="http://schemas.microsoft.com/office/powerpoint/2010/main" val="3035648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nders: BSAS, ORN, Grayken">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grpSp>
        <p:nvGrpSpPr>
          <p:cNvPr id="14" name="Group 13">
            <a:extLst>
              <a:ext uri="{FF2B5EF4-FFF2-40B4-BE49-F238E27FC236}">
                <a16:creationId xmlns:a16="http://schemas.microsoft.com/office/drawing/2014/main" id="{3C9A202A-AF5D-B476-7A5A-DC8E01E1C96B}"/>
              </a:ext>
            </a:extLst>
          </p:cNvPr>
          <p:cNvGrpSpPr/>
          <p:nvPr userDrawn="1"/>
        </p:nvGrpSpPr>
        <p:grpSpPr>
          <a:xfrm>
            <a:off x="450991" y="2077169"/>
            <a:ext cx="11290018" cy="2746558"/>
            <a:chOff x="497839" y="2089994"/>
            <a:chExt cx="11290018" cy="2746558"/>
          </a:xfrm>
        </p:grpSpPr>
        <p:grpSp>
          <p:nvGrpSpPr>
            <p:cNvPr id="10" name="Group 9" descr="BSAS, Grayken TTA, and ORN logos">
              <a:extLst>
                <a:ext uri="{FF2B5EF4-FFF2-40B4-BE49-F238E27FC236}">
                  <a16:creationId xmlns:a16="http://schemas.microsoft.com/office/drawing/2014/main" id="{2B458C08-636B-7348-6382-DBC8D139F15F}"/>
                </a:ext>
              </a:extLst>
            </p:cNvPr>
            <p:cNvGrpSpPr/>
            <p:nvPr userDrawn="1"/>
          </p:nvGrpSpPr>
          <p:grpSpPr>
            <a:xfrm>
              <a:off x="566057" y="2089994"/>
              <a:ext cx="11059886" cy="1768773"/>
              <a:chOff x="612906" y="2104127"/>
              <a:chExt cx="11059886" cy="1768773"/>
            </a:xfrm>
          </p:grpSpPr>
          <p:pic>
            <p:nvPicPr>
              <p:cNvPr id="5" name="Picture 4" descr="BSAS logo">
                <a:extLst>
                  <a:ext uri="{FF2B5EF4-FFF2-40B4-BE49-F238E27FC236}">
                    <a16:creationId xmlns:a16="http://schemas.microsoft.com/office/drawing/2014/main" id="{96F3683B-ED18-A23B-6B5A-0E5F7E3050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2906" y="2104127"/>
                <a:ext cx="2505433" cy="1768773"/>
              </a:xfrm>
              <a:prstGeom prst="rect">
                <a:avLst/>
              </a:prstGeom>
            </p:spPr>
          </p:pic>
          <p:pic>
            <p:nvPicPr>
              <p:cNvPr id="6" name="Picture 5" descr="ORN logo">
                <a:extLst>
                  <a:ext uri="{FF2B5EF4-FFF2-40B4-BE49-F238E27FC236}">
                    <a16:creationId xmlns:a16="http://schemas.microsoft.com/office/drawing/2014/main" id="{A9BB1D55-7AA8-7EC3-C0C7-B407412E33B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23574" y="2323957"/>
                <a:ext cx="2749218" cy="1329114"/>
              </a:xfrm>
              <a:prstGeom prst="rect">
                <a:avLst/>
              </a:prstGeom>
            </p:spPr>
          </p:pic>
          <p:pic>
            <p:nvPicPr>
              <p:cNvPr id="7" name="Google Shape;358;p88" descr="Grayken Center for Addiction Training &amp; Technical Assistance logo">
                <a:extLst>
                  <a:ext uri="{FF2B5EF4-FFF2-40B4-BE49-F238E27FC236}">
                    <a16:creationId xmlns:a16="http://schemas.microsoft.com/office/drawing/2014/main" id="{5708A9E0-E07C-6251-6313-D4C519304F1E}"/>
                  </a:ext>
                </a:extLst>
              </p:cNvPr>
              <p:cNvPicPr preferRelativeResize="0">
                <a:picLocks noChangeAspect="1"/>
              </p:cNvPicPr>
              <p:nvPr/>
            </p:nvPicPr>
            <p:blipFill rotWithShape="1">
              <a:blip r:embed="rId5">
                <a:alphaModFix/>
                <a:extLst>
                  <a:ext uri="{28A0092B-C50C-407E-A947-70E740481C1C}">
                    <a14:useLocalDpi xmlns:a14="http://schemas.microsoft.com/office/drawing/2010/main"/>
                  </a:ext>
                </a:extLst>
              </a:blip>
              <a:stretch/>
            </p:blipFill>
            <p:spPr>
              <a:xfrm>
                <a:off x="3732409" y="2488734"/>
                <a:ext cx="4577095" cy="999557"/>
              </a:xfrm>
              <a:prstGeom prst="rect">
                <a:avLst/>
              </a:prstGeom>
              <a:noFill/>
              <a:ln>
                <a:noFill/>
              </a:ln>
            </p:spPr>
          </p:pic>
        </p:grpSp>
        <p:sp>
          <p:nvSpPr>
            <p:cNvPr id="8" name="Rectangle 7">
              <a:extLst>
                <a:ext uri="{FF2B5EF4-FFF2-40B4-BE49-F238E27FC236}">
                  <a16:creationId xmlns:a16="http://schemas.microsoft.com/office/drawing/2014/main" id="{592AEEC4-DBE0-CF93-A4B2-C555A144C360}"/>
                </a:ext>
              </a:extLst>
            </p:cNvPr>
            <p:cNvSpPr/>
            <p:nvPr userDrawn="1"/>
          </p:nvSpPr>
          <p:spPr>
            <a:xfrm>
              <a:off x="497839" y="4101158"/>
              <a:ext cx="11290018" cy="735394"/>
            </a:xfrm>
            <a:prstGeom prst="rect">
              <a:avLst/>
            </a:prstGeom>
          </p:spPr>
          <p:txBody>
            <a:bodyPr wrap="square" lIns="91440" tIns="45720" rIns="91440" bIns="45720" anchor="t">
              <a:spAutoFit/>
            </a:bodyPr>
            <a:lstStyle/>
            <a:p>
              <a:pPr algn="ctr" defTabSz="609630">
                <a:lnSpc>
                  <a:spcPct val="109000"/>
                </a:lnSpc>
              </a:pPr>
              <a:r>
                <a:rPr lang="en-US" sz="1300" i="1">
                  <a:solidFill>
                    <a:prstClr val="black"/>
                  </a:solidFill>
                  <a:latin typeface="Arial"/>
                  <a:cs typeface="Arial"/>
                </a:rPr>
                <a:t>Funding for this initiative was made possible (in part) by grant no.</a:t>
              </a:r>
              <a:r>
                <a:rPr lang="en-US" sz="1300" i="1">
                  <a:solidFill>
                    <a:prstClr val="black"/>
                  </a:solidFill>
                  <a:latin typeface="Arial"/>
                  <a:ea typeface="+mn-lt"/>
                  <a:cs typeface="Arial"/>
                </a:rPr>
                <a:t> 1H79TI085588-02 </a:t>
              </a:r>
              <a:r>
                <a:rPr lang="en-US" sz="1300" i="1">
                  <a:solidFill>
                    <a:prstClr val="black"/>
                  </a:solidFill>
                  <a:latin typeface="Arial"/>
                  <a:cs typeface="Arial"/>
                </a:rPr>
                <a:t>from SAMHSA. The views expressed in written conference materials or publications and by speakers and moderators do not necessarily reflect the official policies of the Department of Health and Human Services; nor does mention of trade names, commercial practices, or organizations imply endorsement by the U.S. Government.</a:t>
              </a:r>
              <a:endParaRPr lang="en-US" sz="1300"/>
            </a:p>
          </p:txBody>
        </p:sp>
      </p:grpSp>
      <p:sp>
        <p:nvSpPr>
          <p:cNvPr id="11" name="Title 1">
            <a:extLst>
              <a:ext uri="{FF2B5EF4-FFF2-40B4-BE49-F238E27FC236}">
                <a16:creationId xmlns:a16="http://schemas.microsoft.com/office/drawing/2014/main" id="{4B5E65D3-272D-705E-91A9-CA944B5EE443}"/>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Funders</a:t>
            </a:r>
          </a:p>
        </p:txBody>
      </p:sp>
      <p:sp>
        <p:nvSpPr>
          <p:cNvPr id="4" name="Freeform 3">
            <a:extLst>
              <a:ext uri="{FF2B5EF4-FFF2-40B4-BE49-F238E27FC236}">
                <a16:creationId xmlns:a16="http://schemas.microsoft.com/office/drawing/2014/main" id="{0670345E-0BE3-FF72-B0EF-F115B93307A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2726"/>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F1C82891-370D-1F55-63D3-02677994E5AF}"/>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159359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unders: BSAS, Grayken">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3" name="Title 1">
            <a:extLst>
              <a:ext uri="{FF2B5EF4-FFF2-40B4-BE49-F238E27FC236}">
                <a16:creationId xmlns:a16="http://schemas.microsoft.com/office/drawing/2014/main" id="{38C4E45E-9BE2-EDA3-054E-DF8DB0FAA6B6}"/>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Funders</a:t>
            </a:r>
          </a:p>
        </p:txBody>
      </p:sp>
      <p:sp>
        <p:nvSpPr>
          <p:cNvPr id="2" name="Freeform 1">
            <a:extLst>
              <a:ext uri="{FF2B5EF4-FFF2-40B4-BE49-F238E27FC236}">
                <a16:creationId xmlns:a16="http://schemas.microsoft.com/office/drawing/2014/main" id="{394CA81C-4860-CAB8-6D6F-98E74F27547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2726"/>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 name="Group 3" descr="BSAS, Grayken TTA, and ORN logos">
            <a:extLst>
              <a:ext uri="{FF2B5EF4-FFF2-40B4-BE49-F238E27FC236}">
                <a16:creationId xmlns:a16="http://schemas.microsoft.com/office/drawing/2014/main" id="{4FF29337-6864-7D70-587E-19A6CEAC76DC}"/>
              </a:ext>
            </a:extLst>
          </p:cNvPr>
          <p:cNvGrpSpPr/>
          <p:nvPr userDrawn="1"/>
        </p:nvGrpSpPr>
        <p:grpSpPr>
          <a:xfrm>
            <a:off x="2247701" y="2544613"/>
            <a:ext cx="7696598" cy="1768773"/>
            <a:chOff x="612906" y="2104127"/>
            <a:chExt cx="7696598" cy="1768773"/>
          </a:xfrm>
        </p:grpSpPr>
        <p:pic>
          <p:nvPicPr>
            <p:cNvPr id="6" name="Picture 5" descr="BSAS logo">
              <a:extLst>
                <a:ext uri="{FF2B5EF4-FFF2-40B4-BE49-F238E27FC236}">
                  <a16:creationId xmlns:a16="http://schemas.microsoft.com/office/drawing/2014/main" id="{8164DEC9-6DF5-3D59-A963-C5EB03BB3FE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2906" y="2104127"/>
              <a:ext cx="2505433" cy="1768773"/>
            </a:xfrm>
            <a:prstGeom prst="rect">
              <a:avLst/>
            </a:prstGeom>
          </p:spPr>
        </p:pic>
        <p:pic>
          <p:nvPicPr>
            <p:cNvPr id="11" name="Google Shape;358;p88" descr="Grayken Center for Addiction Training &amp; Technical Assistance logo">
              <a:extLst>
                <a:ext uri="{FF2B5EF4-FFF2-40B4-BE49-F238E27FC236}">
                  <a16:creationId xmlns:a16="http://schemas.microsoft.com/office/drawing/2014/main" id="{F88A9B00-2322-5DB7-631D-DDE676A6706E}"/>
                </a:ext>
              </a:extLst>
            </p:cNvPr>
            <p:cNvPicPr preferRelativeResize="0">
              <a:picLocks noChangeAspect="1"/>
            </p:cNvPicPr>
            <p:nvPr/>
          </p:nvPicPr>
          <p:blipFill rotWithShape="1">
            <a:blip r:embed="rId4">
              <a:alphaModFix/>
              <a:extLst>
                <a:ext uri="{28A0092B-C50C-407E-A947-70E740481C1C}">
                  <a14:useLocalDpi xmlns:a14="http://schemas.microsoft.com/office/drawing/2010/main"/>
                </a:ext>
              </a:extLst>
            </a:blip>
            <a:stretch/>
          </p:blipFill>
          <p:spPr>
            <a:xfrm>
              <a:off x="3732409" y="2488734"/>
              <a:ext cx="4577095" cy="999557"/>
            </a:xfrm>
            <a:prstGeom prst="rect">
              <a:avLst/>
            </a:prstGeom>
            <a:noFill/>
            <a:ln>
              <a:noFill/>
            </a:ln>
          </p:spPr>
        </p:pic>
      </p:grpSp>
      <p:sp>
        <p:nvSpPr>
          <p:cNvPr id="5" name="Slide Number Placeholder 1">
            <a:extLst>
              <a:ext uri="{FF2B5EF4-FFF2-40B4-BE49-F238E27FC236}">
                <a16:creationId xmlns:a16="http://schemas.microsoft.com/office/drawing/2014/main" id="{D3D5C6BB-5A05-8FCD-00CB-D724C4DEE57C}"/>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25001750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unders: ORN, Grayken">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grpSp>
        <p:nvGrpSpPr>
          <p:cNvPr id="14" name="Group 13">
            <a:extLst>
              <a:ext uri="{FF2B5EF4-FFF2-40B4-BE49-F238E27FC236}">
                <a16:creationId xmlns:a16="http://schemas.microsoft.com/office/drawing/2014/main" id="{3C9A202A-AF5D-B476-7A5A-DC8E01E1C96B}"/>
              </a:ext>
            </a:extLst>
          </p:cNvPr>
          <p:cNvGrpSpPr/>
          <p:nvPr userDrawn="1"/>
        </p:nvGrpSpPr>
        <p:grpSpPr>
          <a:xfrm>
            <a:off x="450991" y="2204072"/>
            <a:ext cx="11290018" cy="2492753"/>
            <a:chOff x="497839" y="2343799"/>
            <a:chExt cx="11290018" cy="2492753"/>
          </a:xfrm>
        </p:grpSpPr>
        <p:grpSp>
          <p:nvGrpSpPr>
            <p:cNvPr id="10" name="Group 9" descr="BSAS, Grayken TTA, and ORN logos">
              <a:extLst>
                <a:ext uri="{FF2B5EF4-FFF2-40B4-BE49-F238E27FC236}">
                  <a16:creationId xmlns:a16="http://schemas.microsoft.com/office/drawing/2014/main" id="{2B458C08-636B-7348-6382-DBC8D139F15F}"/>
                </a:ext>
              </a:extLst>
            </p:cNvPr>
            <p:cNvGrpSpPr/>
            <p:nvPr userDrawn="1"/>
          </p:nvGrpSpPr>
          <p:grpSpPr>
            <a:xfrm>
              <a:off x="2021797" y="2343799"/>
              <a:ext cx="7940383" cy="1329114"/>
              <a:chOff x="2068646" y="2357932"/>
              <a:chExt cx="7940383" cy="1329114"/>
            </a:xfrm>
          </p:grpSpPr>
          <p:pic>
            <p:nvPicPr>
              <p:cNvPr id="6" name="Picture 5" descr="ORN logo">
                <a:extLst>
                  <a:ext uri="{FF2B5EF4-FFF2-40B4-BE49-F238E27FC236}">
                    <a16:creationId xmlns:a16="http://schemas.microsoft.com/office/drawing/2014/main" id="{A9BB1D55-7AA8-7EC3-C0C7-B407412E33B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59811" y="2357932"/>
                <a:ext cx="2749218" cy="1329114"/>
              </a:xfrm>
              <a:prstGeom prst="rect">
                <a:avLst/>
              </a:prstGeom>
            </p:spPr>
          </p:pic>
          <p:pic>
            <p:nvPicPr>
              <p:cNvPr id="7" name="Google Shape;358;p88" descr="Grayken Center for Addiction Training &amp; Technical Assistance logo">
                <a:extLst>
                  <a:ext uri="{FF2B5EF4-FFF2-40B4-BE49-F238E27FC236}">
                    <a16:creationId xmlns:a16="http://schemas.microsoft.com/office/drawing/2014/main" id="{5708A9E0-E07C-6251-6313-D4C519304F1E}"/>
                  </a:ext>
                </a:extLst>
              </p:cNvPr>
              <p:cNvPicPr preferRelativeResize="0">
                <a:picLocks noChangeAspect="1"/>
              </p:cNvPicPr>
              <p:nvPr/>
            </p:nvPicPr>
            <p:blipFill rotWithShape="1">
              <a:blip r:embed="rId4">
                <a:alphaModFix/>
                <a:extLst>
                  <a:ext uri="{28A0092B-C50C-407E-A947-70E740481C1C}">
                    <a14:useLocalDpi xmlns:a14="http://schemas.microsoft.com/office/drawing/2010/main"/>
                  </a:ext>
                </a:extLst>
              </a:blip>
              <a:stretch/>
            </p:blipFill>
            <p:spPr>
              <a:xfrm>
                <a:off x="2068646" y="2522711"/>
                <a:ext cx="4577095" cy="999557"/>
              </a:xfrm>
              <a:prstGeom prst="rect">
                <a:avLst/>
              </a:prstGeom>
              <a:noFill/>
              <a:ln>
                <a:noFill/>
              </a:ln>
            </p:spPr>
          </p:pic>
        </p:grpSp>
        <p:sp>
          <p:nvSpPr>
            <p:cNvPr id="8" name="Rectangle 7">
              <a:extLst>
                <a:ext uri="{FF2B5EF4-FFF2-40B4-BE49-F238E27FC236}">
                  <a16:creationId xmlns:a16="http://schemas.microsoft.com/office/drawing/2014/main" id="{592AEEC4-DBE0-CF93-A4B2-C555A144C360}"/>
                </a:ext>
              </a:extLst>
            </p:cNvPr>
            <p:cNvSpPr/>
            <p:nvPr userDrawn="1"/>
          </p:nvSpPr>
          <p:spPr>
            <a:xfrm>
              <a:off x="497839" y="4101158"/>
              <a:ext cx="11290018" cy="735394"/>
            </a:xfrm>
            <a:prstGeom prst="rect">
              <a:avLst/>
            </a:prstGeom>
          </p:spPr>
          <p:txBody>
            <a:bodyPr wrap="square" lIns="91440" tIns="45720" rIns="91440" bIns="45720" anchor="t">
              <a:spAutoFit/>
            </a:bodyPr>
            <a:lstStyle/>
            <a:p>
              <a:pPr algn="ctr" defTabSz="609630">
                <a:lnSpc>
                  <a:spcPct val="109000"/>
                </a:lnSpc>
              </a:pPr>
              <a:r>
                <a:rPr lang="en-US" sz="1300" i="1">
                  <a:solidFill>
                    <a:prstClr val="black"/>
                  </a:solidFill>
                  <a:latin typeface="Arial"/>
                  <a:cs typeface="Arial"/>
                </a:rPr>
                <a:t>Funding for this initiative was made possible (in part) by grant no.</a:t>
              </a:r>
              <a:r>
                <a:rPr lang="en-US" sz="1300" i="1">
                  <a:solidFill>
                    <a:prstClr val="black"/>
                  </a:solidFill>
                  <a:latin typeface="Arial"/>
                  <a:ea typeface="+mn-lt"/>
                  <a:cs typeface="Arial"/>
                </a:rPr>
                <a:t> 1H79TI085588-02 </a:t>
              </a:r>
              <a:r>
                <a:rPr lang="en-US" sz="1300" i="1">
                  <a:solidFill>
                    <a:prstClr val="black"/>
                  </a:solidFill>
                  <a:latin typeface="Arial"/>
                  <a:cs typeface="Arial"/>
                </a:rPr>
                <a:t>from SAMHSA. The views expressed in written conference materials or publications and by speakers and moderators do not necessarily reflect the official policies of the Department of Health and Human Services; nor does mention of trade names, commercial practices, or organizations imply endorsement by the U.S. Government.</a:t>
              </a:r>
              <a:endParaRPr lang="en-US" sz="1300"/>
            </a:p>
          </p:txBody>
        </p:sp>
      </p:grpSp>
      <p:sp>
        <p:nvSpPr>
          <p:cNvPr id="11" name="Title 1">
            <a:extLst>
              <a:ext uri="{FF2B5EF4-FFF2-40B4-BE49-F238E27FC236}">
                <a16:creationId xmlns:a16="http://schemas.microsoft.com/office/drawing/2014/main" id="{4B5E65D3-272D-705E-91A9-CA944B5EE443}"/>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Funders</a:t>
            </a:r>
          </a:p>
        </p:txBody>
      </p:sp>
      <p:sp>
        <p:nvSpPr>
          <p:cNvPr id="4" name="Freeform 3">
            <a:extLst>
              <a:ext uri="{FF2B5EF4-FFF2-40B4-BE49-F238E27FC236}">
                <a16:creationId xmlns:a16="http://schemas.microsoft.com/office/drawing/2014/main" id="{0670345E-0BE3-FF72-B0EF-F115B93307A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2726"/>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3E0D4338-8BBC-147D-E2BF-82DA6E3B2A31}"/>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8233509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unders: AMERSA, BSAS, ORN, Grayken">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grpSp>
        <p:nvGrpSpPr>
          <p:cNvPr id="22" name="Group 21">
            <a:extLst>
              <a:ext uri="{FF2B5EF4-FFF2-40B4-BE49-F238E27FC236}">
                <a16:creationId xmlns:a16="http://schemas.microsoft.com/office/drawing/2014/main" id="{A7668CC2-BC24-B737-F288-3B980E04E143}"/>
              </a:ext>
            </a:extLst>
          </p:cNvPr>
          <p:cNvGrpSpPr/>
          <p:nvPr userDrawn="1"/>
        </p:nvGrpSpPr>
        <p:grpSpPr>
          <a:xfrm>
            <a:off x="414542" y="1581951"/>
            <a:ext cx="11362916" cy="4209896"/>
            <a:chOff x="424942" y="1501840"/>
            <a:chExt cx="11362916" cy="4209896"/>
          </a:xfrm>
        </p:grpSpPr>
        <p:sp>
          <p:nvSpPr>
            <p:cNvPr id="8" name="Rectangle 7">
              <a:extLst>
                <a:ext uri="{FF2B5EF4-FFF2-40B4-BE49-F238E27FC236}">
                  <a16:creationId xmlns:a16="http://schemas.microsoft.com/office/drawing/2014/main" id="{592AEEC4-DBE0-CF93-A4B2-C555A144C360}"/>
                </a:ext>
              </a:extLst>
            </p:cNvPr>
            <p:cNvSpPr/>
            <p:nvPr userDrawn="1"/>
          </p:nvSpPr>
          <p:spPr>
            <a:xfrm>
              <a:off x="424942" y="4976342"/>
              <a:ext cx="11362916" cy="735394"/>
            </a:xfrm>
            <a:prstGeom prst="rect">
              <a:avLst/>
            </a:prstGeom>
          </p:spPr>
          <p:txBody>
            <a:bodyPr wrap="square" lIns="91440" tIns="45720" rIns="91440" bIns="45720" anchor="t">
              <a:spAutoFit/>
            </a:bodyPr>
            <a:lstStyle/>
            <a:p>
              <a:pPr algn="ctr" defTabSz="609630">
                <a:lnSpc>
                  <a:spcPct val="109000"/>
                </a:lnSpc>
              </a:pPr>
              <a:r>
                <a:rPr lang="en-US" sz="1300" i="1">
                  <a:solidFill>
                    <a:prstClr val="black"/>
                  </a:solidFill>
                  <a:latin typeface="Arial"/>
                  <a:cs typeface="Arial"/>
                </a:rPr>
                <a:t>Funding for this initiative was made possible (in part) by grant no.</a:t>
              </a:r>
              <a:r>
                <a:rPr lang="en-US" sz="1300" i="1">
                  <a:solidFill>
                    <a:prstClr val="black"/>
                  </a:solidFill>
                  <a:latin typeface="Arial"/>
                  <a:ea typeface="+mn-lt"/>
                  <a:cs typeface="Arial"/>
                </a:rPr>
                <a:t> 1H79TI085588-02 </a:t>
              </a:r>
              <a:r>
                <a:rPr lang="en-US" sz="1300" i="1">
                  <a:solidFill>
                    <a:prstClr val="black"/>
                  </a:solidFill>
                  <a:latin typeface="Arial"/>
                  <a:cs typeface="Arial"/>
                </a:rPr>
                <a:t>from SAMHSA. The views expressed in written conference materials or publications and by speakers and moderators do not necessarily reflect the official policies of the Department of Health and Human Services; nor does mention of trade names, commercial practices, or organizations imply endorsement by the U.S. Government.</a:t>
              </a:r>
              <a:endParaRPr lang="en-US" sz="1300"/>
            </a:p>
          </p:txBody>
        </p:sp>
        <p:grpSp>
          <p:nvGrpSpPr>
            <p:cNvPr id="21" name="Group 20">
              <a:extLst>
                <a:ext uri="{FF2B5EF4-FFF2-40B4-BE49-F238E27FC236}">
                  <a16:creationId xmlns:a16="http://schemas.microsoft.com/office/drawing/2014/main" id="{8AD92730-0F88-63F6-F59F-A6920689E944}"/>
                </a:ext>
              </a:extLst>
            </p:cNvPr>
            <p:cNvGrpSpPr/>
            <p:nvPr userDrawn="1"/>
          </p:nvGrpSpPr>
          <p:grpSpPr>
            <a:xfrm>
              <a:off x="1090768" y="1501840"/>
              <a:ext cx="10010464" cy="3121416"/>
              <a:chOff x="1090768" y="1501840"/>
              <a:chExt cx="10010464" cy="3121416"/>
            </a:xfrm>
          </p:grpSpPr>
          <p:grpSp>
            <p:nvGrpSpPr>
              <p:cNvPr id="20" name="Group 19">
                <a:extLst>
                  <a:ext uri="{FF2B5EF4-FFF2-40B4-BE49-F238E27FC236}">
                    <a16:creationId xmlns:a16="http://schemas.microsoft.com/office/drawing/2014/main" id="{F62CFD0B-96F0-524E-71CB-C3B4705299F4}"/>
                  </a:ext>
                </a:extLst>
              </p:cNvPr>
              <p:cNvGrpSpPr/>
              <p:nvPr userDrawn="1"/>
            </p:nvGrpSpPr>
            <p:grpSpPr>
              <a:xfrm>
                <a:off x="1090768" y="1501840"/>
                <a:ext cx="10010464" cy="1768773"/>
                <a:chOff x="1090768" y="1501840"/>
                <a:chExt cx="10010464" cy="1768773"/>
              </a:xfrm>
            </p:grpSpPr>
            <p:pic>
              <p:nvPicPr>
                <p:cNvPr id="5" name="Picture 4" descr="BSAS logo">
                  <a:extLst>
                    <a:ext uri="{FF2B5EF4-FFF2-40B4-BE49-F238E27FC236}">
                      <a16:creationId xmlns:a16="http://schemas.microsoft.com/office/drawing/2014/main" id="{96F3683B-ED18-A23B-6B5A-0E5F7E3050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99878" y="1501840"/>
                  <a:ext cx="2620499" cy="1768773"/>
                </a:xfrm>
                <a:prstGeom prst="rect">
                  <a:avLst/>
                </a:prstGeom>
              </p:spPr>
            </p:pic>
            <p:pic>
              <p:nvPicPr>
                <p:cNvPr id="3" name="Picture 2" descr="AMERSA logo">
                  <a:extLst>
                    <a:ext uri="{FF2B5EF4-FFF2-40B4-BE49-F238E27FC236}">
                      <a16:creationId xmlns:a16="http://schemas.microsoft.com/office/drawing/2014/main" id="{20A7D953-AED3-7C80-10D0-A99FD81A64D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90768" y="1549468"/>
                  <a:ext cx="3329066" cy="1478319"/>
                </a:xfrm>
                <a:prstGeom prst="rect">
                  <a:avLst/>
                </a:prstGeom>
              </p:spPr>
            </p:pic>
            <p:pic>
              <p:nvPicPr>
                <p:cNvPr id="4" name="Picture 3" descr="ORN logo">
                  <a:extLst>
                    <a:ext uri="{FF2B5EF4-FFF2-40B4-BE49-F238E27FC236}">
                      <a16:creationId xmlns:a16="http://schemas.microsoft.com/office/drawing/2014/main" id="{6F11E01C-48CE-B33D-C191-FBD538014DDB}"/>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8400421" y="1624070"/>
                  <a:ext cx="2700811" cy="1329114"/>
                </a:xfrm>
                <a:prstGeom prst="rect">
                  <a:avLst/>
                </a:prstGeom>
              </p:spPr>
            </p:pic>
          </p:grpSp>
          <p:pic>
            <p:nvPicPr>
              <p:cNvPr id="10" name="Google Shape;358;p88" descr="Grayken Center for Addiction Training &amp; Technical Assistance logo">
                <a:extLst>
                  <a:ext uri="{FF2B5EF4-FFF2-40B4-BE49-F238E27FC236}">
                    <a16:creationId xmlns:a16="http://schemas.microsoft.com/office/drawing/2014/main" id="{F95FC54F-62B2-4879-E5CF-CDA80199658B}"/>
                  </a:ext>
                </a:extLst>
              </p:cNvPr>
              <p:cNvPicPr preferRelativeResize="0">
                <a:picLocks noChangeAspect="1"/>
              </p:cNvPicPr>
              <p:nvPr userDrawn="1"/>
            </p:nvPicPr>
            <p:blipFill rotWithShape="1">
              <a:blip r:embed="rId6">
                <a:alphaModFix/>
                <a:extLst>
                  <a:ext uri="{28A0092B-C50C-407E-A947-70E740481C1C}">
                    <a14:useLocalDpi xmlns:a14="http://schemas.microsoft.com/office/drawing/2010/main"/>
                  </a:ext>
                </a:extLst>
              </a:blip>
              <a:stretch/>
            </p:blipFill>
            <p:spPr>
              <a:xfrm>
                <a:off x="4121579" y="3623699"/>
                <a:ext cx="4577095" cy="999557"/>
              </a:xfrm>
              <a:prstGeom prst="rect">
                <a:avLst/>
              </a:prstGeom>
              <a:noFill/>
              <a:ln>
                <a:noFill/>
              </a:ln>
            </p:spPr>
          </p:pic>
        </p:grpSp>
      </p:grpSp>
      <p:sp>
        <p:nvSpPr>
          <p:cNvPr id="15" name="Title 1">
            <a:extLst>
              <a:ext uri="{FF2B5EF4-FFF2-40B4-BE49-F238E27FC236}">
                <a16:creationId xmlns:a16="http://schemas.microsoft.com/office/drawing/2014/main" id="{9B0D4167-24DF-6219-C54E-321E1A1F339A}"/>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Funders</a:t>
            </a:r>
          </a:p>
        </p:txBody>
      </p:sp>
      <p:sp>
        <p:nvSpPr>
          <p:cNvPr id="16" name="Freeform 15">
            <a:extLst>
              <a:ext uri="{FF2B5EF4-FFF2-40B4-BE49-F238E27FC236}">
                <a16:creationId xmlns:a16="http://schemas.microsoft.com/office/drawing/2014/main" id="{7803588E-69D7-4F22-FB93-0FAD7FC7350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2726"/>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F8164425-BC5A-97CE-E480-C202D5F46AF1}"/>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40049039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Es: BU- CME, Nursing, SW">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6" name="Google Shape;282;g2436ea7a337_0_31">
            <a:extLst>
              <a:ext uri="{FF2B5EF4-FFF2-40B4-BE49-F238E27FC236}">
                <a16:creationId xmlns:a16="http://schemas.microsoft.com/office/drawing/2014/main" id="{1F73A9E1-16A1-D395-919B-FC4C69FF370A}"/>
              </a:ext>
            </a:extLst>
          </p:cNvPr>
          <p:cNvSpPr txBox="1">
            <a:spLocks/>
          </p:cNvSpPr>
          <p:nvPr userDrawn="1"/>
        </p:nvSpPr>
        <p:spPr>
          <a:xfrm>
            <a:off x="497840" y="2927217"/>
            <a:ext cx="11290018" cy="3032051"/>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algn="l" defTabSz="609630">
              <a:lnSpc>
                <a:spcPct val="110000"/>
              </a:lnSpc>
              <a:spcBef>
                <a:spcPts val="0"/>
              </a:spcBef>
              <a:spcAft>
                <a:spcPts val="2400"/>
              </a:spcAft>
            </a:pPr>
            <a:r>
              <a:rPr lang="en-US" sz="1600" b="1">
                <a:solidFill>
                  <a:schemeClr val="tx1"/>
                </a:solidFill>
              </a:rPr>
              <a:t>CME: </a:t>
            </a:r>
            <a:r>
              <a:rPr lang="en-US" sz="1600">
                <a:solidFill>
                  <a:schemeClr val="tx1"/>
                </a:solidFill>
              </a:rPr>
              <a:t>Boston University Chobanian &amp; Avedisian School of Medicine designates this live activity for a maximum of </a:t>
            </a:r>
            <a:r>
              <a:rPr lang="en-US" sz="1600" i="0">
                <a:solidFill>
                  <a:schemeClr val="tx1"/>
                </a:solidFill>
              </a:rPr>
              <a:t>         </a:t>
            </a:r>
            <a:r>
              <a:rPr lang="en-US" sz="1600" i="1">
                <a:solidFill>
                  <a:schemeClr val="tx1"/>
                </a:solidFill>
              </a:rPr>
              <a:t>AMA PRA Category 1 Credit(s)™</a:t>
            </a:r>
            <a:r>
              <a:rPr lang="en-US" sz="1600">
                <a:solidFill>
                  <a:schemeClr val="tx1"/>
                </a:solidFill>
              </a:rPr>
              <a:t>. Physicians should claim only the credit commensurate with the extent of their participation in the activity.</a:t>
            </a:r>
          </a:p>
          <a:p>
            <a:pPr marL="0" algn="l" defTabSz="609630">
              <a:lnSpc>
                <a:spcPct val="110000"/>
              </a:lnSpc>
              <a:spcBef>
                <a:spcPts val="0"/>
              </a:spcBef>
              <a:spcAft>
                <a:spcPts val="2400"/>
              </a:spcAft>
            </a:pPr>
            <a:r>
              <a:rPr lang="en-US" sz="1600" b="1">
                <a:solidFill>
                  <a:schemeClr val="tx1"/>
                </a:solidFill>
              </a:rPr>
              <a:t>Nursing Contact Hours:     </a:t>
            </a:r>
            <a:r>
              <a:rPr lang="en-US" sz="1600">
                <a:solidFill>
                  <a:schemeClr val="tx1"/>
                </a:solidFill>
              </a:rPr>
              <a:t>    of which         are eligible for pharmacology credit.</a:t>
            </a:r>
          </a:p>
          <a:p>
            <a:pPr marL="0" algn="l" defTabSz="609630">
              <a:lnSpc>
                <a:spcPct val="110000"/>
              </a:lnSpc>
              <a:spcBef>
                <a:spcPts val="0"/>
              </a:spcBef>
              <a:spcAft>
                <a:spcPts val="2400"/>
              </a:spcAft>
            </a:pPr>
            <a:r>
              <a:rPr lang="en-US" sz="1600" b="1">
                <a:solidFill>
                  <a:schemeClr val="tx1"/>
                </a:solidFill>
              </a:rPr>
              <a:t>Social Work:</a:t>
            </a:r>
            <a:r>
              <a:rPr lang="en-US" sz="1600">
                <a:solidFill>
                  <a:schemeClr val="tx1"/>
                </a:solidFill>
              </a:rPr>
              <a:t> As a Jointly Accredited Organization, Boston University Chobanian &amp; Avedisian School of Medicine is approved to offer social work continuing education by the Association of Social Work Boards (ASWB) Approved Continuing Education (ACE) program. Organizations, not individual courses, are approved under this program. Regulatory boards are the final authority on courses accepted for continuing education credit. Social workers completing this course receive general continuing education credit.</a:t>
            </a:r>
          </a:p>
        </p:txBody>
      </p:sp>
      <p:sp>
        <p:nvSpPr>
          <p:cNvPr id="8" name="Text Placeholder 7">
            <a:extLst>
              <a:ext uri="{FF2B5EF4-FFF2-40B4-BE49-F238E27FC236}">
                <a16:creationId xmlns:a16="http://schemas.microsoft.com/office/drawing/2014/main" id="{F4448CEE-E84A-A936-22D6-ED41D48D6451}"/>
              </a:ext>
            </a:extLst>
          </p:cNvPr>
          <p:cNvSpPr>
            <a:spLocks noGrp="1"/>
          </p:cNvSpPr>
          <p:nvPr>
            <p:ph type="body" sz="quarter" idx="10" hasCustomPrompt="1"/>
          </p:nvPr>
        </p:nvSpPr>
        <p:spPr>
          <a:xfrm>
            <a:off x="10737309" y="2927217"/>
            <a:ext cx="956851" cy="278562"/>
          </a:xfrm>
        </p:spPr>
        <p:txBody>
          <a:bodyPr/>
          <a:lstStyle>
            <a:lvl2pPr marL="0" indent="0">
              <a:buNone/>
              <a:defRPr sz="1600">
                <a:solidFill>
                  <a:srgbClr val="C00000"/>
                </a:solidFill>
              </a:defRPr>
            </a:lvl2pPr>
          </a:lstStyle>
          <a:p>
            <a:pPr lvl="1"/>
            <a:r>
              <a:rPr lang="en-US"/>
              <a:t>0.00</a:t>
            </a:r>
          </a:p>
        </p:txBody>
      </p:sp>
      <p:sp>
        <p:nvSpPr>
          <p:cNvPr id="10" name="Text Placeholder 7">
            <a:extLst>
              <a:ext uri="{FF2B5EF4-FFF2-40B4-BE49-F238E27FC236}">
                <a16:creationId xmlns:a16="http://schemas.microsoft.com/office/drawing/2014/main" id="{6BFE8B0E-B2ED-656D-BD17-325764026A87}"/>
              </a:ext>
            </a:extLst>
          </p:cNvPr>
          <p:cNvSpPr>
            <a:spLocks noGrp="1"/>
          </p:cNvSpPr>
          <p:nvPr>
            <p:ph type="body" sz="quarter" idx="11" hasCustomPrompt="1"/>
          </p:nvPr>
        </p:nvSpPr>
        <p:spPr>
          <a:xfrm>
            <a:off x="2829111" y="4047805"/>
            <a:ext cx="581063" cy="278562"/>
          </a:xfrm>
        </p:spPr>
        <p:txBody>
          <a:bodyPr/>
          <a:lstStyle>
            <a:lvl2pPr marL="0" indent="0">
              <a:buNone/>
              <a:defRPr sz="1600">
                <a:solidFill>
                  <a:srgbClr val="C00000"/>
                </a:solidFill>
              </a:defRPr>
            </a:lvl2pPr>
          </a:lstStyle>
          <a:p>
            <a:pPr lvl="1"/>
            <a:r>
              <a:rPr lang="en-US"/>
              <a:t>0.00</a:t>
            </a:r>
          </a:p>
        </p:txBody>
      </p:sp>
      <p:sp>
        <p:nvSpPr>
          <p:cNvPr id="11" name="Text Placeholder 7">
            <a:extLst>
              <a:ext uri="{FF2B5EF4-FFF2-40B4-BE49-F238E27FC236}">
                <a16:creationId xmlns:a16="http://schemas.microsoft.com/office/drawing/2014/main" id="{D78FE883-B2B7-AACD-6AA3-86FC01A4ECCA}"/>
              </a:ext>
            </a:extLst>
          </p:cNvPr>
          <p:cNvSpPr>
            <a:spLocks noGrp="1"/>
          </p:cNvSpPr>
          <p:nvPr>
            <p:ph type="body" sz="quarter" idx="12" hasCustomPrompt="1"/>
          </p:nvPr>
        </p:nvSpPr>
        <p:spPr>
          <a:xfrm>
            <a:off x="4100306" y="4047805"/>
            <a:ext cx="581063" cy="278562"/>
          </a:xfrm>
        </p:spPr>
        <p:txBody>
          <a:bodyPr/>
          <a:lstStyle>
            <a:lvl2pPr marL="0" indent="0">
              <a:buNone/>
              <a:defRPr sz="1600">
                <a:solidFill>
                  <a:srgbClr val="C00000"/>
                </a:solidFill>
              </a:defRPr>
            </a:lvl2pPr>
          </a:lstStyle>
          <a:p>
            <a:pPr lvl="1"/>
            <a:r>
              <a:rPr lang="en-US"/>
              <a:t>0.00</a:t>
            </a:r>
          </a:p>
        </p:txBody>
      </p:sp>
      <p:sp>
        <p:nvSpPr>
          <p:cNvPr id="12" name="Text Placeholder 7">
            <a:extLst>
              <a:ext uri="{FF2B5EF4-FFF2-40B4-BE49-F238E27FC236}">
                <a16:creationId xmlns:a16="http://schemas.microsoft.com/office/drawing/2014/main" id="{206B263B-2AF0-3346-CC34-769D59B3670D}"/>
              </a:ext>
            </a:extLst>
          </p:cNvPr>
          <p:cNvSpPr>
            <a:spLocks noGrp="1"/>
          </p:cNvSpPr>
          <p:nvPr>
            <p:ph type="body" sz="quarter" idx="13" hasCustomPrompt="1"/>
          </p:nvPr>
        </p:nvSpPr>
        <p:spPr>
          <a:xfrm>
            <a:off x="11081336" y="5415436"/>
            <a:ext cx="584825" cy="278562"/>
          </a:xfrm>
        </p:spPr>
        <p:txBody>
          <a:bodyPr/>
          <a:lstStyle>
            <a:lvl2pPr marL="0" indent="0">
              <a:buNone/>
              <a:defRPr sz="1600">
                <a:solidFill>
                  <a:srgbClr val="C00000"/>
                </a:solidFill>
              </a:defRPr>
            </a:lvl2pPr>
          </a:lstStyle>
          <a:p>
            <a:pPr lvl="1"/>
            <a:r>
              <a:rPr lang="en-US"/>
              <a:t>0.00</a:t>
            </a:r>
          </a:p>
        </p:txBody>
      </p:sp>
      <p:sp>
        <p:nvSpPr>
          <p:cNvPr id="13" name="Freeform 12">
            <a:extLst>
              <a:ext uri="{FF2B5EF4-FFF2-40B4-BE49-F238E27FC236}">
                <a16:creationId xmlns:a16="http://schemas.microsoft.com/office/drawing/2014/main" id="{21B2069B-FDCA-551A-CBC5-A72A34751C4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0544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itle 1">
            <a:extLst>
              <a:ext uri="{FF2B5EF4-FFF2-40B4-BE49-F238E27FC236}">
                <a16:creationId xmlns:a16="http://schemas.microsoft.com/office/drawing/2014/main" id="{7BD0EF35-FB1F-D937-0EA5-D3CC1B55E948}"/>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Accreditation Information</a:t>
            </a:r>
          </a:p>
        </p:txBody>
      </p:sp>
      <p:grpSp>
        <p:nvGrpSpPr>
          <p:cNvPr id="16" name="Group 15">
            <a:extLst>
              <a:ext uri="{FF2B5EF4-FFF2-40B4-BE49-F238E27FC236}">
                <a16:creationId xmlns:a16="http://schemas.microsoft.com/office/drawing/2014/main" id="{22393E35-F6E7-A199-186B-448566324539}"/>
              </a:ext>
            </a:extLst>
          </p:cNvPr>
          <p:cNvGrpSpPr/>
          <p:nvPr userDrawn="1"/>
        </p:nvGrpSpPr>
        <p:grpSpPr>
          <a:xfrm>
            <a:off x="497840" y="1196985"/>
            <a:ext cx="11290017" cy="1609292"/>
            <a:chOff x="497840" y="1196985"/>
            <a:chExt cx="11290018" cy="1609292"/>
          </a:xfrm>
        </p:grpSpPr>
        <p:pic>
          <p:nvPicPr>
            <p:cNvPr id="17" name="Picture 16" descr="Jointly Accredited Provider logo">
              <a:extLst>
                <a:ext uri="{FF2B5EF4-FFF2-40B4-BE49-F238E27FC236}">
                  <a16:creationId xmlns:a16="http://schemas.microsoft.com/office/drawing/2014/main" id="{756F5DE8-3F62-C754-167A-BE45BA20AC7A}"/>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5772"/>
            <a:stretch/>
          </p:blipFill>
          <p:spPr>
            <a:xfrm>
              <a:off x="497840" y="1196985"/>
              <a:ext cx="1951849" cy="1609292"/>
            </a:xfrm>
            <a:prstGeom prst="rect">
              <a:avLst/>
            </a:prstGeom>
          </p:spPr>
        </p:pic>
        <p:sp>
          <p:nvSpPr>
            <p:cNvPr id="20" name="TextBox 19">
              <a:extLst>
                <a:ext uri="{FF2B5EF4-FFF2-40B4-BE49-F238E27FC236}">
                  <a16:creationId xmlns:a16="http://schemas.microsoft.com/office/drawing/2014/main" id="{1A77757A-DD70-06A9-0416-4DBBF765D2CB}"/>
                </a:ext>
              </a:extLst>
            </p:cNvPr>
            <p:cNvSpPr txBox="1"/>
            <p:nvPr userDrawn="1"/>
          </p:nvSpPr>
          <p:spPr>
            <a:xfrm>
              <a:off x="2449689" y="1363048"/>
              <a:ext cx="9338169" cy="1154675"/>
            </a:xfrm>
            <a:prstGeom prst="rect">
              <a:avLst/>
            </a:prstGeom>
            <a:noFill/>
          </p:spPr>
          <p:txBody>
            <a:bodyPr wrap="square" rtlCol="0">
              <a:noAutofit/>
            </a:bodyPr>
            <a:lstStyle/>
            <a:p>
              <a:pPr>
                <a:lnSpc>
                  <a:spcPct val="110000"/>
                </a:lnSpc>
              </a:pPr>
              <a:r>
                <a:rPr lang="en-US" sz="1600"/>
                <a:t>In support of improving patient care, Boston University Chobanian &amp; Avedisian School of Medicine is jointly accredited by the Accreditation Council for Continuing Medical Education (ACCME), the Accreditation Council for Pharmacy Education (ACPE), and the American Nurses Credentialing Center (ANCC), to provide continuing education for the healthcare team.</a:t>
              </a:r>
            </a:p>
          </p:txBody>
        </p:sp>
      </p:grpSp>
      <p:sp>
        <p:nvSpPr>
          <p:cNvPr id="2" name="Slide Number Placeholder 1">
            <a:extLst>
              <a:ext uri="{FF2B5EF4-FFF2-40B4-BE49-F238E27FC236}">
                <a16:creationId xmlns:a16="http://schemas.microsoft.com/office/drawing/2014/main" id="{1DE0848E-3E95-9486-22EA-AD57D961095A}"/>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16820134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Es: BU- CME, Nursing">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6" name="Google Shape;282;g2436ea7a337_0_31">
            <a:extLst>
              <a:ext uri="{FF2B5EF4-FFF2-40B4-BE49-F238E27FC236}">
                <a16:creationId xmlns:a16="http://schemas.microsoft.com/office/drawing/2014/main" id="{1F73A9E1-16A1-D395-919B-FC4C69FF370A}"/>
              </a:ext>
            </a:extLst>
          </p:cNvPr>
          <p:cNvSpPr txBox="1">
            <a:spLocks/>
          </p:cNvSpPr>
          <p:nvPr userDrawn="1"/>
        </p:nvSpPr>
        <p:spPr>
          <a:xfrm>
            <a:off x="497840" y="2927217"/>
            <a:ext cx="11290018" cy="3032051"/>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algn="l" defTabSz="609630">
              <a:lnSpc>
                <a:spcPct val="110000"/>
              </a:lnSpc>
              <a:spcBef>
                <a:spcPts val="0"/>
              </a:spcBef>
              <a:spcAft>
                <a:spcPts val="2400"/>
              </a:spcAft>
            </a:pPr>
            <a:r>
              <a:rPr lang="en-US" sz="1600" b="1">
                <a:solidFill>
                  <a:schemeClr val="tx1"/>
                </a:solidFill>
              </a:rPr>
              <a:t>CME: </a:t>
            </a:r>
            <a:r>
              <a:rPr lang="en-US" sz="1600">
                <a:solidFill>
                  <a:schemeClr val="tx1"/>
                </a:solidFill>
              </a:rPr>
              <a:t>Boston University Chobanian &amp; Avedisian School of Medicine designates this live activity for a maximum of </a:t>
            </a:r>
            <a:r>
              <a:rPr lang="en-US" sz="1600" i="0">
                <a:solidFill>
                  <a:schemeClr val="tx1"/>
                </a:solidFill>
              </a:rPr>
              <a:t>         </a:t>
            </a:r>
            <a:r>
              <a:rPr lang="en-US" sz="1600" i="1">
                <a:solidFill>
                  <a:schemeClr val="tx1"/>
                </a:solidFill>
              </a:rPr>
              <a:t>AMA PRA Category 1 Credit(s)™</a:t>
            </a:r>
            <a:r>
              <a:rPr lang="en-US" sz="1600">
                <a:solidFill>
                  <a:schemeClr val="tx1"/>
                </a:solidFill>
              </a:rPr>
              <a:t>. Physicians should claim only the credit commensurate with the extent of their participation in the activity.</a:t>
            </a:r>
          </a:p>
          <a:p>
            <a:pPr marL="0" algn="l" defTabSz="609630">
              <a:lnSpc>
                <a:spcPct val="110000"/>
              </a:lnSpc>
              <a:spcBef>
                <a:spcPts val="0"/>
              </a:spcBef>
              <a:spcAft>
                <a:spcPts val="2400"/>
              </a:spcAft>
            </a:pPr>
            <a:r>
              <a:rPr lang="en-US" sz="1600" b="1">
                <a:solidFill>
                  <a:schemeClr val="tx1"/>
                </a:solidFill>
              </a:rPr>
              <a:t>Nursing Contact Hours:     </a:t>
            </a:r>
            <a:r>
              <a:rPr lang="en-US" sz="1600">
                <a:solidFill>
                  <a:schemeClr val="tx1"/>
                </a:solidFill>
              </a:rPr>
              <a:t>    of which         are eligible for pharmacology credit.</a:t>
            </a:r>
          </a:p>
        </p:txBody>
      </p:sp>
      <p:sp>
        <p:nvSpPr>
          <p:cNvPr id="8" name="Text Placeholder 7">
            <a:extLst>
              <a:ext uri="{FF2B5EF4-FFF2-40B4-BE49-F238E27FC236}">
                <a16:creationId xmlns:a16="http://schemas.microsoft.com/office/drawing/2014/main" id="{F4448CEE-E84A-A936-22D6-ED41D48D6451}"/>
              </a:ext>
            </a:extLst>
          </p:cNvPr>
          <p:cNvSpPr>
            <a:spLocks noGrp="1"/>
          </p:cNvSpPr>
          <p:nvPr>
            <p:ph type="body" sz="quarter" idx="10" hasCustomPrompt="1"/>
          </p:nvPr>
        </p:nvSpPr>
        <p:spPr>
          <a:xfrm>
            <a:off x="10737309" y="2927217"/>
            <a:ext cx="956851" cy="278562"/>
          </a:xfrm>
        </p:spPr>
        <p:txBody>
          <a:bodyPr/>
          <a:lstStyle>
            <a:lvl2pPr marL="0" indent="0">
              <a:buNone/>
              <a:defRPr sz="1600">
                <a:solidFill>
                  <a:srgbClr val="C00000"/>
                </a:solidFill>
              </a:defRPr>
            </a:lvl2pPr>
          </a:lstStyle>
          <a:p>
            <a:pPr lvl="1"/>
            <a:r>
              <a:rPr lang="en-US"/>
              <a:t>0.00</a:t>
            </a:r>
          </a:p>
        </p:txBody>
      </p:sp>
      <p:sp>
        <p:nvSpPr>
          <p:cNvPr id="10" name="Text Placeholder 7">
            <a:extLst>
              <a:ext uri="{FF2B5EF4-FFF2-40B4-BE49-F238E27FC236}">
                <a16:creationId xmlns:a16="http://schemas.microsoft.com/office/drawing/2014/main" id="{6BFE8B0E-B2ED-656D-BD17-325764026A87}"/>
              </a:ext>
            </a:extLst>
          </p:cNvPr>
          <p:cNvSpPr>
            <a:spLocks noGrp="1"/>
          </p:cNvSpPr>
          <p:nvPr>
            <p:ph type="body" sz="quarter" idx="11" hasCustomPrompt="1"/>
          </p:nvPr>
        </p:nvSpPr>
        <p:spPr>
          <a:xfrm>
            <a:off x="2829111" y="4047805"/>
            <a:ext cx="581063" cy="278562"/>
          </a:xfrm>
        </p:spPr>
        <p:txBody>
          <a:bodyPr/>
          <a:lstStyle>
            <a:lvl2pPr marL="0" indent="0">
              <a:buNone/>
              <a:defRPr sz="1600">
                <a:solidFill>
                  <a:srgbClr val="C00000"/>
                </a:solidFill>
              </a:defRPr>
            </a:lvl2pPr>
          </a:lstStyle>
          <a:p>
            <a:pPr lvl="1"/>
            <a:r>
              <a:rPr lang="en-US"/>
              <a:t>0.00</a:t>
            </a:r>
          </a:p>
        </p:txBody>
      </p:sp>
      <p:sp>
        <p:nvSpPr>
          <p:cNvPr id="11" name="Text Placeholder 7">
            <a:extLst>
              <a:ext uri="{FF2B5EF4-FFF2-40B4-BE49-F238E27FC236}">
                <a16:creationId xmlns:a16="http://schemas.microsoft.com/office/drawing/2014/main" id="{D78FE883-B2B7-AACD-6AA3-86FC01A4ECCA}"/>
              </a:ext>
            </a:extLst>
          </p:cNvPr>
          <p:cNvSpPr>
            <a:spLocks noGrp="1"/>
          </p:cNvSpPr>
          <p:nvPr>
            <p:ph type="body" sz="quarter" idx="12" hasCustomPrompt="1"/>
          </p:nvPr>
        </p:nvSpPr>
        <p:spPr>
          <a:xfrm>
            <a:off x="4100306" y="4047805"/>
            <a:ext cx="581063" cy="278562"/>
          </a:xfrm>
        </p:spPr>
        <p:txBody>
          <a:bodyPr/>
          <a:lstStyle>
            <a:lvl2pPr marL="0" indent="0">
              <a:buNone/>
              <a:defRPr sz="1600">
                <a:solidFill>
                  <a:srgbClr val="C00000"/>
                </a:solidFill>
              </a:defRPr>
            </a:lvl2pPr>
          </a:lstStyle>
          <a:p>
            <a:pPr lvl="1"/>
            <a:r>
              <a:rPr lang="en-US"/>
              <a:t>0.00</a:t>
            </a:r>
          </a:p>
        </p:txBody>
      </p:sp>
      <p:sp>
        <p:nvSpPr>
          <p:cNvPr id="13" name="Freeform 12">
            <a:extLst>
              <a:ext uri="{FF2B5EF4-FFF2-40B4-BE49-F238E27FC236}">
                <a16:creationId xmlns:a16="http://schemas.microsoft.com/office/drawing/2014/main" id="{21B2069B-FDCA-551A-CBC5-A72A34751C4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0544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itle 1">
            <a:extLst>
              <a:ext uri="{FF2B5EF4-FFF2-40B4-BE49-F238E27FC236}">
                <a16:creationId xmlns:a16="http://schemas.microsoft.com/office/drawing/2014/main" id="{7BD0EF35-FB1F-D937-0EA5-D3CC1B55E948}"/>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Accreditation Information</a:t>
            </a:r>
          </a:p>
        </p:txBody>
      </p:sp>
      <p:grpSp>
        <p:nvGrpSpPr>
          <p:cNvPr id="2" name="Group 1">
            <a:extLst>
              <a:ext uri="{FF2B5EF4-FFF2-40B4-BE49-F238E27FC236}">
                <a16:creationId xmlns:a16="http://schemas.microsoft.com/office/drawing/2014/main" id="{4DCC2EDB-8E7F-7CF8-9D3B-1E4F9ED58FC2}"/>
              </a:ext>
            </a:extLst>
          </p:cNvPr>
          <p:cNvGrpSpPr/>
          <p:nvPr userDrawn="1"/>
        </p:nvGrpSpPr>
        <p:grpSpPr>
          <a:xfrm>
            <a:off x="497840" y="1196985"/>
            <a:ext cx="11290017" cy="1609292"/>
            <a:chOff x="497840" y="1196985"/>
            <a:chExt cx="11290018" cy="1609292"/>
          </a:xfrm>
        </p:grpSpPr>
        <p:pic>
          <p:nvPicPr>
            <p:cNvPr id="3" name="Picture 2" descr="Jointly Accredited Provider logo">
              <a:extLst>
                <a:ext uri="{FF2B5EF4-FFF2-40B4-BE49-F238E27FC236}">
                  <a16:creationId xmlns:a16="http://schemas.microsoft.com/office/drawing/2014/main" id="{D01E0CE9-538E-2440-D063-FD2779BFBC48}"/>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5772"/>
            <a:stretch/>
          </p:blipFill>
          <p:spPr>
            <a:xfrm>
              <a:off x="497840" y="1196985"/>
              <a:ext cx="1951849" cy="1609292"/>
            </a:xfrm>
            <a:prstGeom prst="rect">
              <a:avLst/>
            </a:prstGeom>
          </p:spPr>
        </p:pic>
        <p:sp>
          <p:nvSpPr>
            <p:cNvPr id="4" name="TextBox 3">
              <a:extLst>
                <a:ext uri="{FF2B5EF4-FFF2-40B4-BE49-F238E27FC236}">
                  <a16:creationId xmlns:a16="http://schemas.microsoft.com/office/drawing/2014/main" id="{1E67684E-E72A-EC24-6C5A-761AF1A91CDF}"/>
                </a:ext>
              </a:extLst>
            </p:cNvPr>
            <p:cNvSpPr txBox="1"/>
            <p:nvPr userDrawn="1"/>
          </p:nvSpPr>
          <p:spPr>
            <a:xfrm>
              <a:off x="2449689" y="1363048"/>
              <a:ext cx="9338169" cy="1154675"/>
            </a:xfrm>
            <a:prstGeom prst="rect">
              <a:avLst/>
            </a:prstGeom>
            <a:noFill/>
          </p:spPr>
          <p:txBody>
            <a:bodyPr wrap="square" rtlCol="0">
              <a:spAutoFit/>
            </a:bodyPr>
            <a:lstStyle/>
            <a:p>
              <a:pPr>
                <a:lnSpc>
                  <a:spcPct val="110000"/>
                </a:lnSpc>
              </a:pPr>
              <a:r>
                <a:rPr lang="en-US" sz="1600"/>
                <a:t>In support of improving patient care, Boston University Chobanian &amp; Avedisian School of Medicine is jointly accredited by the Accreditation Council for Continuing Medical Education (ACCME), the Accreditation Council for Pharmacy Education (ACPE), and the American Nurses Credentialing Center (ANCC), to provide continuing education for the healthcare team.</a:t>
              </a:r>
            </a:p>
          </p:txBody>
        </p:sp>
      </p:grpSp>
      <p:sp>
        <p:nvSpPr>
          <p:cNvPr id="5" name="Slide Number Placeholder 1">
            <a:extLst>
              <a:ext uri="{FF2B5EF4-FFF2-40B4-BE49-F238E27FC236}">
                <a16:creationId xmlns:a16="http://schemas.microsoft.com/office/drawing/2014/main" id="{30D0337B-56B4-DBD3-6CF0-1CD2E4423892}"/>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18420684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Es: BU- CME, SW (NO NURSING)">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6" name="Google Shape;282;g2436ea7a337_0_31">
            <a:extLst>
              <a:ext uri="{FF2B5EF4-FFF2-40B4-BE49-F238E27FC236}">
                <a16:creationId xmlns:a16="http://schemas.microsoft.com/office/drawing/2014/main" id="{1F73A9E1-16A1-D395-919B-FC4C69FF370A}"/>
              </a:ext>
            </a:extLst>
          </p:cNvPr>
          <p:cNvSpPr txBox="1">
            <a:spLocks/>
          </p:cNvSpPr>
          <p:nvPr userDrawn="1"/>
        </p:nvSpPr>
        <p:spPr>
          <a:xfrm>
            <a:off x="497840" y="2927217"/>
            <a:ext cx="11290018" cy="3032051"/>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algn="l" defTabSz="609630">
              <a:lnSpc>
                <a:spcPct val="110000"/>
              </a:lnSpc>
              <a:spcBef>
                <a:spcPts val="0"/>
              </a:spcBef>
              <a:spcAft>
                <a:spcPts val="2400"/>
              </a:spcAft>
            </a:pPr>
            <a:r>
              <a:rPr lang="en-US" sz="1600" b="1">
                <a:solidFill>
                  <a:schemeClr val="tx1"/>
                </a:solidFill>
              </a:rPr>
              <a:t>CME: </a:t>
            </a:r>
            <a:r>
              <a:rPr lang="en-US" sz="1600">
                <a:solidFill>
                  <a:schemeClr val="tx1"/>
                </a:solidFill>
              </a:rPr>
              <a:t>Boston University Chobanian &amp; Avedisian School of Medicine designates this live activity for a maximum of </a:t>
            </a:r>
            <a:r>
              <a:rPr lang="en-US" sz="1600" i="0">
                <a:solidFill>
                  <a:schemeClr val="tx1"/>
                </a:solidFill>
              </a:rPr>
              <a:t>         </a:t>
            </a:r>
            <a:r>
              <a:rPr lang="en-US" sz="1600" i="1">
                <a:solidFill>
                  <a:schemeClr val="tx1"/>
                </a:solidFill>
              </a:rPr>
              <a:t>AMA PRA Category 1 Credit(s)™</a:t>
            </a:r>
            <a:r>
              <a:rPr lang="en-US" sz="1600">
                <a:solidFill>
                  <a:schemeClr val="tx1"/>
                </a:solidFill>
              </a:rPr>
              <a:t>. Physicians should claim only the credit commensurate with the extent of their participation in the activity.</a:t>
            </a:r>
          </a:p>
          <a:p>
            <a:pPr marL="0" algn="l" defTabSz="609630">
              <a:lnSpc>
                <a:spcPct val="110000"/>
              </a:lnSpc>
              <a:spcBef>
                <a:spcPts val="0"/>
              </a:spcBef>
              <a:spcAft>
                <a:spcPts val="2400"/>
              </a:spcAft>
            </a:pPr>
            <a:r>
              <a:rPr lang="en-US" sz="1600" b="1">
                <a:solidFill>
                  <a:schemeClr val="tx1"/>
                </a:solidFill>
              </a:rPr>
              <a:t>Social Work:</a:t>
            </a:r>
            <a:r>
              <a:rPr lang="en-US" sz="1600">
                <a:solidFill>
                  <a:schemeClr val="tx1"/>
                </a:solidFill>
              </a:rPr>
              <a:t> As a Jointly Accredited Organization, Boston University Chobanian &amp; Avedisian School of Medicine is approved to offer social work continuing education by the Association of Social Work Boards (ASWB) Approved Continuing Education (ACE) program. Organizations, not individual courses, are approved under this program. Regulatory boards are the final authority on courses accepted for continuing education credit. Social workers completing this course receive general continuing education credit.</a:t>
            </a:r>
          </a:p>
        </p:txBody>
      </p:sp>
      <p:sp>
        <p:nvSpPr>
          <p:cNvPr id="8" name="Text Placeholder 7">
            <a:extLst>
              <a:ext uri="{FF2B5EF4-FFF2-40B4-BE49-F238E27FC236}">
                <a16:creationId xmlns:a16="http://schemas.microsoft.com/office/drawing/2014/main" id="{F4448CEE-E84A-A936-22D6-ED41D48D6451}"/>
              </a:ext>
            </a:extLst>
          </p:cNvPr>
          <p:cNvSpPr>
            <a:spLocks noGrp="1"/>
          </p:cNvSpPr>
          <p:nvPr>
            <p:ph type="body" sz="quarter" idx="10" hasCustomPrompt="1"/>
          </p:nvPr>
        </p:nvSpPr>
        <p:spPr>
          <a:xfrm>
            <a:off x="10737309" y="2927217"/>
            <a:ext cx="956851" cy="278562"/>
          </a:xfrm>
        </p:spPr>
        <p:txBody>
          <a:bodyPr/>
          <a:lstStyle>
            <a:lvl2pPr marL="0" indent="0">
              <a:buNone/>
              <a:defRPr sz="1600">
                <a:solidFill>
                  <a:srgbClr val="C00000"/>
                </a:solidFill>
              </a:defRPr>
            </a:lvl2pPr>
          </a:lstStyle>
          <a:p>
            <a:pPr lvl="1"/>
            <a:r>
              <a:rPr lang="en-US"/>
              <a:t>0.00</a:t>
            </a:r>
          </a:p>
        </p:txBody>
      </p:sp>
      <p:sp>
        <p:nvSpPr>
          <p:cNvPr id="12" name="Text Placeholder 7">
            <a:extLst>
              <a:ext uri="{FF2B5EF4-FFF2-40B4-BE49-F238E27FC236}">
                <a16:creationId xmlns:a16="http://schemas.microsoft.com/office/drawing/2014/main" id="{206B263B-2AF0-3346-CC34-769D59B3670D}"/>
              </a:ext>
            </a:extLst>
          </p:cNvPr>
          <p:cNvSpPr>
            <a:spLocks noGrp="1"/>
          </p:cNvSpPr>
          <p:nvPr>
            <p:ph type="body" sz="quarter" idx="13" hasCustomPrompt="1"/>
          </p:nvPr>
        </p:nvSpPr>
        <p:spPr>
          <a:xfrm>
            <a:off x="11053730" y="4846879"/>
            <a:ext cx="584825" cy="278562"/>
          </a:xfrm>
        </p:spPr>
        <p:txBody>
          <a:bodyPr/>
          <a:lstStyle>
            <a:lvl2pPr marL="0" indent="0">
              <a:buNone/>
              <a:defRPr sz="1600">
                <a:solidFill>
                  <a:srgbClr val="C00000"/>
                </a:solidFill>
              </a:defRPr>
            </a:lvl2pPr>
          </a:lstStyle>
          <a:p>
            <a:pPr lvl="1"/>
            <a:r>
              <a:rPr lang="en-US"/>
              <a:t>0.00</a:t>
            </a:r>
          </a:p>
        </p:txBody>
      </p:sp>
      <p:sp>
        <p:nvSpPr>
          <p:cNvPr id="7" name="Freeform 6">
            <a:extLst>
              <a:ext uri="{FF2B5EF4-FFF2-40B4-BE49-F238E27FC236}">
                <a16:creationId xmlns:a16="http://schemas.microsoft.com/office/drawing/2014/main" id="{E6A6349A-FE34-194F-BF6C-59F59BA5583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0544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itle 1">
            <a:extLst>
              <a:ext uri="{FF2B5EF4-FFF2-40B4-BE49-F238E27FC236}">
                <a16:creationId xmlns:a16="http://schemas.microsoft.com/office/drawing/2014/main" id="{99D142F2-2100-E449-2A51-63D7F754F279}"/>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Accreditation Information</a:t>
            </a:r>
          </a:p>
        </p:txBody>
      </p:sp>
      <p:grpSp>
        <p:nvGrpSpPr>
          <p:cNvPr id="2" name="Group 1">
            <a:extLst>
              <a:ext uri="{FF2B5EF4-FFF2-40B4-BE49-F238E27FC236}">
                <a16:creationId xmlns:a16="http://schemas.microsoft.com/office/drawing/2014/main" id="{28DD802B-07DD-0C62-AA8C-93882C8C368D}"/>
              </a:ext>
            </a:extLst>
          </p:cNvPr>
          <p:cNvGrpSpPr/>
          <p:nvPr userDrawn="1"/>
        </p:nvGrpSpPr>
        <p:grpSpPr>
          <a:xfrm>
            <a:off x="497840" y="1196985"/>
            <a:ext cx="11290017" cy="1609292"/>
            <a:chOff x="497840" y="1196985"/>
            <a:chExt cx="11290018" cy="1609292"/>
          </a:xfrm>
        </p:grpSpPr>
        <p:pic>
          <p:nvPicPr>
            <p:cNvPr id="3" name="Picture 2" descr="Jointly Accredited Provider logo">
              <a:extLst>
                <a:ext uri="{FF2B5EF4-FFF2-40B4-BE49-F238E27FC236}">
                  <a16:creationId xmlns:a16="http://schemas.microsoft.com/office/drawing/2014/main" id="{6269CECB-1DF5-7EDE-1E73-1815EEA5968F}"/>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5772"/>
            <a:stretch/>
          </p:blipFill>
          <p:spPr>
            <a:xfrm>
              <a:off x="497840" y="1196985"/>
              <a:ext cx="1951849" cy="1609292"/>
            </a:xfrm>
            <a:prstGeom prst="rect">
              <a:avLst/>
            </a:prstGeom>
          </p:spPr>
        </p:pic>
        <p:sp>
          <p:nvSpPr>
            <p:cNvPr id="4" name="TextBox 3">
              <a:extLst>
                <a:ext uri="{FF2B5EF4-FFF2-40B4-BE49-F238E27FC236}">
                  <a16:creationId xmlns:a16="http://schemas.microsoft.com/office/drawing/2014/main" id="{1C023BC6-1648-4428-8376-56D762708A4D}"/>
                </a:ext>
              </a:extLst>
            </p:cNvPr>
            <p:cNvSpPr txBox="1"/>
            <p:nvPr userDrawn="1"/>
          </p:nvSpPr>
          <p:spPr>
            <a:xfrm>
              <a:off x="2449689" y="1363048"/>
              <a:ext cx="9338169" cy="1154675"/>
            </a:xfrm>
            <a:prstGeom prst="rect">
              <a:avLst/>
            </a:prstGeom>
            <a:noFill/>
          </p:spPr>
          <p:txBody>
            <a:bodyPr wrap="square" rtlCol="0">
              <a:spAutoFit/>
            </a:bodyPr>
            <a:lstStyle/>
            <a:p>
              <a:pPr>
                <a:lnSpc>
                  <a:spcPct val="110000"/>
                </a:lnSpc>
              </a:pPr>
              <a:r>
                <a:rPr lang="en-US" sz="1600"/>
                <a:t>In support of improving patient care, Boston University Chobanian &amp; Avedisian School of Medicine is jointly accredited by the Accreditation Council for Continuing Medical Education (ACCME), the Accreditation Council for Pharmacy Education (ACPE), and the American Nurses Credentialing Center (ANCC), to provide continuing education for the healthcare team.</a:t>
              </a:r>
            </a:p>
          </p:txBody>
        </p:sp>
      </p:grpSp>
      <p:sp>
        <p:nvSpPr>
          <p:cNvPr id="5" name="Slide Number Placeholder 1">
            <a:extLst>
              <a:ext uri="{FF2B5EF4-FFF2-40B4-BE49-F238E27FC236}">
                <a16:creationId xmlns:a16="http://schemas.microsoft.com/office/drawing/2014/main" id="{6E3B8FF0-18DE-2D91-8221-80D55B56C6E9}"/>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40273203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closure and Disclaimer">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TextBox 3">
            <a:extLst>
              <a:ext uri="{FF2B5EF4-FFF2-40B4-BE49-F238E27FC236}">
                <a16:creationId xmlns:a16="http://schemas.microsoft.com/office/drawing/2014/main" id="{CE83E124-2DA8-267C-CD0F-CD22FB3574F5}"/>
              </a:ext>
            </a:extLst>
          </p:cNvPr>
          <p:cNvSpPr txBox="1"/>
          <p:nvPr userDrawn="1"/>
        </p:nvSpPr>
        <p:spPr>
          <a:xfrm>
            <a:off x="497839" y="1243914"/>
            <a:ext cx="11290018" cy="2539670"/>
          </a:xfrm>
          <a:prstGeom prst="rect">
            <a:avLst/>
          </a:prstGeom>
          <a:noFill/>
        </p:spPr>
        <p:txBody>
          <a:bodyPr wrap="square" rtlCol="0">
            <a:spAutoFit/>
          </a:bodyPr>
          <a:lstStyle/>
          <a:p>
            <a:pPr algn="l" defTabSz="609630">
              <a:lnSpc>
                <a:spcPct val="109000"/>
              </a:lnSpc>
              <a:spcBef>
                <a:spcPts val="2467"/>
              </a:spcBef>
            </a:pPr>
            <a:r>
              <a:rPr lang="en-US" sz="2400" b="1">
                <a:solidFill>
                  <a:prstClr val="black"/>
                </a:solidFill>
              </a:rPr>
              <a:t>The faculty and planning committee have no relevant financial relationships to disclose.</a:t>
            </a:r>
          </a:p>
          <a:p>
            <a:pPr algn="l" defTabSz="609630">
              <a:lnSpc>
                <a:spcPct val="110000"/>
              </a:lnSpc>
              <a:spcBef>
                <a:spcPts val="2467"/>
              </a:spcBef>
            </a:pPr>
            <a:r>
              <a:rPr lang="en-US" sz="1600">
                <a:solidFill>
                  <a:prstClr val="black"/>
                </a:solidFill>
              </a:rPr>
              <a:t>This content and the content presented by Grayken Center for Addiction TTA (Grayken TTA) is intended solely to inform and educate qualified healthcare professionals, shall not be used for medical advice, and is not a substitute for the advice or treatment of a qualified medical professional. Boston Medical Center, Grayken TTA, and contributors are not acting as healthcare providers or professional consultants on behalf of any specific patient and disclaim establishing a provider-patient relationship with any specific patient.</a:t>
            </a:r>
          </a:p>
        </p:txBody>
      </p:sp>
      <p:sp>
        <p:nvSpPr>
          <p:cNvPr id="6" name="Title 1">
            <a:extLst>
              <a:ext uri="{FF2B5EF4-FFF2-40B4-BE49-F238E27FC236}">
                <a16:creationId xmlns:a16="http://schemas.microsoft.com/office/drawing/2014/main" id="{6C485E95-1689-C16C-4A70-80A797F48AB3}"/>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Disclosure and Disclaimer</a:t>
            </a:r>
          </a:p>
        </p:txBody>
      </p:sp>
      <p:sp>
        <p:nvSpPr>
          <p:cNvPr id="2" name="Slide Number Placeholder 1">
            <a:extLst>
              <a:ext uri="{FF2B5EF4-FFF2-40B4-BE49-F238E27FC236}">
                <a16:creationId xmlns:a16="http://schemas.microsoft.com/office/drawing/2014/main" id="{A2ADC307-EFED-217C-F4D5-439A36305247}"/>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5" name="Freeform 4">
            <a:extLst>
              <a:ext uri="{FF2B5EF4-FFF2-40B4-BE49-F238E27FC236}">
                <a16:creationId xmlns:a16="http://schemas.microsoft.com/office/drawing/2014/main" id="{F6D04A6C-F2DC-56B3-A1B2-B3DEAE5BE93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2726"/>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5279479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Es: BU- CME (NO CME OR NURSING)">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6" name="Google Shape;282;g2436ea7a337_0_31">
            <a:extLst>
              <a:ext uri="{FF2B5EF4-FFF2-40B4-BE49-F238E27FC236}">
                <a16:creationId xmlns:a16="http://schemas.microsoft.com/office/drawing/2014/main" id="{1F73A9E1-16A1-D395-919B-FC4C69FF370A}"/>
              </a:ext>
            </a:extLst>
          </p:cNvPr>
          <p:cNvSpPr txBox="1">
            <a:spLocks/>
          </p:cNvSpPr>
          <p:nvPr userDrawn="1"/>
        </p:nvSpPr>
        <p:spPr>
          <a:xfrm>
            <a:off x="497840" y="2927217"/>
            <a:ext cx="11290018" cy="3032051"/>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algn="l" defTabSz="609630">
              <a:lnSpc>
                <a:spcPct val="110000"/>
              </a:lnSpc>
              <a:spcBef>
                <a:spcPts val="0"/>
              </a:spcBef>
              <a:spcAft>
                <a:spcPts val="2400"/>
              </a:spcAft>
            </a:pPr>
            <a:r>
              <a:rPr lang="en-US" sz="1600" b="1">
                <a:solidFill>
                  <a:schemeClr val="tx1"/>
                </a:solidFill>
              </a:rPr>
              <a:t>CME: </a:t>
            </a:r>
            <a:r>
              <a:rPr lang="en-US" sz="1600">
                <a:solidFill>
                  <a:schemeClr val="tx1"/>
                </a:solidFill>
              </a:rPr>
              <a:t>Boston University Chobanian &amp; Avedisian School of Medicine designates this live activity for a maximum of </a:t>
            </a:r>
            <a:r>
              <a:rPr lang="en-US" sz="1600" i="0">
                <a:solidFill>
                  <a:schemeClr val="tx1"/>
                </a:solidFill>
              </a:rPr>
              <a:t>         </a:t>
            </a:r>
            <a:r>
              <a:rPr lang="en-US" sz="1600" i="1">
                <a:solidFill>
                  <a:schemeClr val="tx1"/>
                </a:solidFill>
              </a:rPr>
              <a:t>AMA PRA Category 1 Credit(s)™</a:t>
            </a:r>
            <a:r>
              <a:rPr lang="en-US" sz="1600">
                <a:solidFill>
                  <a:schemeClr val="tx1"/>
                </a:solidFill>
              </a:rPr>
              <a:t>. Physicians should claim only the credit commensurate with the extent of their participation in the activity.</a:t>
            </a:r>
          </a:p>
        </p:txBody>
      </p:sp>
      <p:sp>
        <p:nvSpPr>
          <p:cNvPr id="8" name="Text Placeholder 7">
            <a:extLst>
              <a:ext uri="{FF2B5EF4-FFF2-40B4-BE49-F238E27FC236}">
                <a16:creationId xmlns:a16="http://schemas.microsoft.com/office/drawing/2014/main" id="{F4448CEE-E84A-A936-22D6-ED41D48D6451}"/>
              </a:ext>
            </a:extLst>
          </p:cNvPr>
          <p:cNvSpPr>
            <a:spLocks noGrp="1"/>
          </p:cNvSpPr>
          <p:nvPr>
            <p:ph type="body" sz="quarter" idx="10" hasCustomPrompt="1"/>
          </p:nvPr>
        </p:nvSpPr>
        <p:spPr>
          <a:xfrm>
            <a:off x="10737309" y="2927217"/>
            <a:ext cx="956851" cy="278562"/>
          </a:xfrm>
        </p:spPr>
        <p:txBody>
          <a:bodyPr/>
          <a:lstStyle>
            <a:lvl2pPr marL="0" indent="0">
              <a:buNone/>
              <a:defRPr sz="1600">
                <a:solidFill>
                  <a:srgbClr val="C00000"/>
                </a:solidFill>
              </a:defRPr>
            </a:lvl2pPr>
          </a:lstStyle>
          <a:p>
            <a:pPr lvl="1"/>
            <a:r>
              <a:rPr lang="en-US"/>
              <a:t>0.00</a:t>
            </a:r>
          </a:p>
        </p:txBody>
      </p:sp>
      <p:sp>
        <p:nvSpPr>
          <p:cNvPr id="7" name="Title 1">
            <a:extLst>
              <a:ext uri="{FF2B5EF4-FFF2-40B4-BE49-F238E27FC236}">
                <a16:creationId xmlns:a16="http://schemas.microsoft.com/office/drawing/2014/main" id="{63DE85EC-18AD-FB8B-3629-E36B1EA641FC}"/>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Accreditation Information</a:t>
            </a:r>
          </a:p>
        </p:txBody>
      </p:sp>
      <p:sp>
        <p:nvSpPr>
          <p:cNvPr id="10" name="Freeform 9">
            <a:extLst>
              <a:ext uri="{FF2B5EF4-FFF2-40B4-BE49-F238E27FC236}">
                <a16:creationId xmlns:a16="http://schemas.microsoft.com/office/drawing/2014/main" id="{ED6BA434-AF9A-20E8-A2E1-2E39169F879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0544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00CB51B2-A9F0-DE3B-0CB1-BA89093D41B5}"/>
              </a:ext>
            </a:extLst>
          </p:cNvPr>
          <p:cNvGrpSpPr/>
          <p:nvPr userDrawn="1"/>
        </p:nvGrpSpPr>
        <p:grpSpPr>
          <a:xfrm>
            <a:off x="497840" y="1196985"/>
            <a:ext cx="11290017" cy="1609292"/>
            <a:chOff x="497840" y="1196985"/>
            <a:chExt cx="11290018" cy="1609292"/>
          </a:xfrm>
        </p:grpSpPr>
        <p:pic>
          <p:nvPicPr>
            <p:cNvPr id="3" name="Picture 2" descr="Jointly Accredited Provider logo">
              <a:extLst>
                <a:ext uri="{FF2B5EF4-FFF2-40B4-BE49-F238E27FC236}">
                  <a16:creationId xmlns:a16="http://schemas.microsoft.com/office/drawing/2014/main" id="{519CFD5E-08F0-919A-EE5A-1E6C4DC6D6E5}"/>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5772"/>
            <a:stretch/>
          </p:blipFill>
          <p:spPr>
            <a:xfrm>
              <a:off x="497840" y="1196985"/>
              <a:ext cx="1951849" cy="1609292"/>
            </a:xfrm>
            <a:prstGeom prst="rect">
              <a:avLst/>
            </a:prstGeom>
          </p:spPr>
        </p:pic>
        <p:sp>
          <p:nvSpPr>
            <p:cNvPr id="4" name="TextBox 3">
              <a:extLst>
                <a:ext uri="{FF2B5EF4-FFF2-40B4-BE49-F238E27FC236}">
                  <a16:creationId xmlns:a16="http://schemas.microsoft.com/office/drawing/2014/main" id="{A4A60991-D909-F78F-2FF9-721C4952F5B7}"/>
                </a:ext>
              </a:extLst>
            </p:cNvPr>
            <p:cNvSpPr txBox="1"/>
            <p:nvPr userDrawn="1"/>
          </p:nvSpPr>
          <p:spPr>
            <a:xfrm>
              <a:off x="2449689" y="1363048"/>
              <a:ext cx="9338169" cy="1154675"/>
            </a:xfrm>
            <a:prstGeom prst="rect">
              <a:avLst/>
            </a:prstGeom>
            <a:noFill/>
          </p:spPr>
          <p:txBody>
            <a:bodyPr wrap="square" rtlCol="0">
              <a:spAutoFit/>
            </a:bodyPr>
            <a:lstStyle/>
            <a:p>
              <a:pPr>
                <a:lnSpc>
                  <a:spcPct val="110000"/>
                </a:lnSpc>
              </a:pPr>
              <a:r>
                <a:rPr lang="en-US" sz="1600"/>
                <a:t>In support of improving patient care, Boston University Chobanian &amp; Avedisian School of Medicine is jointly accredited by the Accreditation Council for Continuing Medical Education (ACCME), the Accreditation Council for Pharmacy Education (ACPE), and the American Nurses Credentialing Center (ANCC), to provide continuing education for the healthcare team.</a:t>
              </a:r>
            </a:p>
          </p:txBody>
        </p:sp>
      </p:grpSp>
      <p:sp>
        <p:nvSpPr>
          <p:cNvPr id="5" name="Slide Number Placeholder 1">
            <a:extLst>
              <a:ext uri="{FF2B5EF4-FFF2-40B4-BE49-F238E27FC236}">
                <a16:creationId xmlns:a16="http://schemas.microsoft.com/office/drawing/2014/main" id="{294E8494-809F-2B3A-C270-899801603388}"/>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15378053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Es: BU- Nursing, SW (NO CME)">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6" name="Google Shape;282;g2436ea7a337_0_31">
            <a:extLst>
              <a:ext uri="{FF2B5EF4-FFF2-40B4-BE49-F238E27FC236}">
                <a16:creationId xmlns:a16="http://schemas.microsoft.com/office/drawing/2014/main" id="{1F73A9E1-16A1-D395-919B-FC4C69FF370A}"/>
              </a:ext>
            </a:extLst>
          </p:cNvPr>
          <p:cNvSpPr txBox="1">
            <a:spLocks/>
          </p:cNvSpPr>
          <p:nvPr userDrawn="1"/>
        </p:nvSpPr>
        <p:spPr>
          <a:xfrm>
            <a:off x="497840" y="2927217"/>
            <a:ext cx="11290018" cy="3032051"/>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algn="l" defTabSz="609630">
              <a:lnSpc>
                <a:spcPct val="110000"/>
              </a:lnSpc>
              <a:spcBef>
                <a:spcPts val="0"/>
              </a:spcBef>
              <a:spcAft>
                <a:spcPts val="2400"/>
              </a:spcAft>
            </a:pPr>
            <a:r>
              <a:rPr lang="en-US" sz="1600" b="1">
                <a:solidFill>
                  <a:schemeClr val="tx1"/>
                </a:solidFill>
              </a:rPr>
              <a:t>Nursing Contact Hours:     </a:t>
            </a:r>
            <a:r>
              <a:rPr lang="en-US" sz="1600">
                <a:solidFill>
                  <a:schemeClr val="tx1"/>
                </a:solidFill>
              </a:rPr>
              <a:t>    of which         are eligible for pharmacology credit.</a:t>
            </a:r>
          </a:p>
          <a:p>
            <a:pPr marL="0" algn="l" defTabSz="609630">
              <a:lnSpc>
                <a:spcPct val="110000"/>
              </a:lnSpc>
              <a:spcBef>
                <a:spcPts val="0"/>
              </a:spcBef>
              <a:spcAft>
                <a:spcPts val="2400"/>
              </a:spcAft>
            </a:pPr>
            <a:r>
              <a:rPr lang="en-US" sz="1600" b="1">
                <a:solidFill>
                  <a:schemeClr val="tx1"/>
                </a:solidFill>
              </a:rPr>
              <a:t>Social Work:</a:t>
            </a:r>
            <a:r>
              <a:rPr lang="en-US" sz="1600">
                <a:solidFill>
                  <a:schemeClr val="tx1"/>
                </a:solidFill>
              </a:rPr>
              <a:t> As a Jointly Accredited Organization, Boston University Chobanian &amp; Avedisian School of Medicine is approved to offer social work continuing education by the Association of Social Work Boards (ASWB) Approved Continuing Education (ACE) program. Organizations, not individual courses, are approved under this program. Regulatory boards are the final authority on courses accepted for continuing education credit. Social workers completing this course receive general continuing education credit.</a:t>
            </a:r>
          </a:p>
        </p:txBody>
      </p:sp>
      <p:sp>
        <p:nvSpPr>
          <p:cNvPr id="10" name="Text Placeholder 7">
            <a:extLst>
              <a:ext uri="{FF2B5EF4-FFF2-40B4-BE49-F238E27FC236}">
                <a16:creationId xmlns:a16="http://schemas.microsoft.com/office/drawing/2014/main" id="{6BFE8B0E-B2ED-656D-BD17-325764026A87}"/>
              </a:ext>
            </a:extLst>
          </p:cNvPr>
          <p:cNvSpPr>
            <a:spLocks noGrp="1"/>
          </p:cNvSpPr>
          <p:nvPr>
            <p:ph type="body" sz="quarter" idx="11" hasCustomPrompt="1"/>
          </p:nvPr>
        </p:nvSpPr>
        <p:spPr>
          <a:xfrm>
            <a:off x="2829111" y="2927217"/>
            <a:ext cx="581063" cy="278562"/>
          </a:xfrm>
        </p:spPr>
        <p:txBody>
          <a:bodyPr/>
          <a:lstStyle>
            <a:lvl2pPr marL="0" indent="0">
              <a:buNone/>
              <a:defRPr sz="1600">
                <a:solidFill>
                  <a:srgbClr val="C00000"/>
                </a:solidFill>
              </a:defRPr>
            </a:lvl2pPr>
          </a:lstStyle>
          <a:p>
            <a:pPr lvl="1"/>
            <a:r>
              <a:rPr lang="en-US"/>
              <a:t>0.00</a:t>
            </a:r>
          </a:p>
        </p:txBody>
      </p:sp>
      <p:sp>
        <p:nvSpPr>
          <p:cNvPr id="11" name="Text Placeholder 7">
            <a:extLst>
              <a:ext uri="{FF2B5EF4-FFF2-40B4-BE49-F238E27FC236}">
                <a16:creationId xmlns:a16="http://schemas.microsoft.com/office/drawing/2014/main" id="{D78FE883-B2B7-AACD-6AA3-86FC01A4ECCA}"/>
              </a:ext>
            </a:extLst>
          </p:cNvPr>
          <p:cNvSpPr>
            <a:spLocks noGrp="1"/>
          </p:cNvSpPr>
          <p:nvPr>
            <p:ph type="body" sz="quarter" idx="12" hasCustomPrompt="1"/>
          </p:nvPr>
        </p:nvSpPr>
        <p:spPr>
          <a:xfrm>
            <a:off x="4100306" y="2927217"/>
            <a:ext cx="581063" cy="278562"/>
          </a:xfrm>
        </p:spPr>
        <p:txBody>
          <a:bodyPr/>
          <a:lstStyle>
            <a:lvl2pPr marL="0" indent="0">
              <a:buNone/>
              <a:defRPr sz="1600">
                <a:solidFill>
                  <a:srgbClr val="C00000"/>
                </a:solidFill>
              </a:defRPr>
            </a:lvl2pPr>
          </a:lstStyle>
          <a:p>
            <a:pPr lvl="1"/>
            <a:r>
              <a:rPr lang="en-US"/>
              <a:t>0.00</a:t>
            </a:r>
          </a:p>
        </p:txBody>
      </p:sp>
      <p:sp>
        <p:nvSpPr>
          <p:cNvPr id="12" name="Text Placeholder 7">
            <a:extLst>
              <a:ext uri="{FF2B5EF4-FFF2-40B4-BE49-F238E27FC236}">
                <a16:creationId xmlns:a16="http://schemas.microsoft.com/office/drawing/2014/main" id="{206B263B-2AF0-3346-CC34-769D59B3670D}"/>
              </a:ext>
            </a:extLst>
          </p:cNvPr>
          <p:cNvSpPr>
            <a:spLocks noGrp="1"/>
          </p:cNvSpPr>
          <p:nvPr>
            <p:ph type="body" sz="quarter" idx="13" hasCustomPrompt="1"/>
          </p:nvPr>
        </p:nvSpPr>
        <p:spPr>
          <a:xfrm>
            <a:off x="11109335" y="4303961"/>
            <a:ext cx="584825" cy="278562"/>
          </a:xfrm>
        </p:spPr>
        <p:txBody>
          <a:bodyPr/>
          <a:lstStyle>
            <a:lvl2pPr marL="0" indent="0">
              <a:buNone/>
              <a:defRPr sz="1600">
                <a:solidFill>
                  <a:srgbClr val="C00000"/>
                </a:solidFill>
              </a:defRPr>
            </a:lvl2pPr>
          </a:lstStyle>
          <a:p>
            <a:pPr lvl="1"/>
            <a:r>
              <a:rPr lang="en-US"/>
              <a:t>0.00</a:t>
            </a:r>
          </a:p>
        </p:txBody>
      </p:sp>
      <p:sp>
        <p:nvSpPr>
          <p:cNvPr id="13" name="Title 1">
            <a:extLst>
              <a:ext uri="{FF2B5EF4-FFF2-40B4-BE49-F238E27FC236}">
                <a16:creationId xmlns:a16="http://schemas.microsoft.com/office/drawing/2014/main" id="{75ED379C-4509-948E-6932-47518A09C55F}"/>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Accreditation Information</a:t>
            </a:r>
          </a:p>
        </p:txBody>
      </p:sp>
      <p:sp>
        <p:nvSpPr>
          <p:cNvPr id="14" name="Freeform 13">
            <a:extLst>
              <a:ext uri="{FF2B5EF4-FFF2-40B4-BE49-F238E27FC236}">
                <a16:creationId xmlns:a16="http://schemas.microsoft.com/office/drawing/2014/main" id="{068B27CA-7AEC-35E2-8796-663FECB2A2E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0544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A319D001-D2A7-128A-9BDF-3E8FCFEE67BF}"/>
              </a:ext>
            </a:extLst>
          </p:cNvPr>
          <p:cNvGrpSpPr/>
          <p:nvPr userDrawn="1"/>
        </p:nvGrpSpPr>
        <p:grpSpPr>
          <a:xfrm>
            <a:off x="497840" y="1196985"/>
            <a:ext cx="11290017" cy="1609292"/>
            <a:chOff x="497840" y="1196985"/>
            <a:chExt cx="11290018" cy="1609292"/>
          </a:xfrm>
        </p:grpSpPr>
        <p:pic>
          <p:nvPicPr>
            <p:cNvPr id="3" name="Picture 2" descr="Jointly Accredited Provider logo">
              <a:extLst>
                <a:ext uri="{FF2B5EF4-FFF2-40B4-BE49-F238E27FC236}">
                  <a16:creationId xmlns:a16="http://schemas.microsoft.com/office/drawing/2014/main" id="{CC2BC2F9-3E90-2AC8-854D-9313DCDB579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5772"/>
            <a:stretch/>
          </p:blipFill>
          <p:spPr>
            <a:xfrm>
              <a:off x="497840" y="1196985"/>
              <a:ext cx="1951849" cy="1609292"/>
            </a:xfrm>
            <a:prstGeom prst="rect">
              <a:avLst/>
            </a:prstGeom>
          </p:spPr>
        </p:pic>
        <p:sp>
          <p:nvSpPr>
            <p:cNvPr id="4" name="TextBox 3">
              <a:extLst>
                <a:ext uri="{FF2B5EF4-FFF2-40B4-BE49-F238E27FC236}">
                  <a16:creationId xmlns:a16="http://schemas.microsoft.com/office/drawing/2014/main" id="{1DCC0D16-18D3-72AB-D883-B0AA23228F2A}"/>
                </a:ext>
              </a:extLst>
            </p:cNvPr>
            <p:cNvSpPr txBox="1"/>
            <p:nvPr userDrawn="1"/>
          </p:nvSpPr>
          <p:spPr>
            <a:xfrm>
              <a:off x="2449689" y="1363048"/>
              <a:ext cx="9338169" cy="1154675"/>
            </a:xfrm>
            <a:prstGeom prst="rect">
              <a:avLst/>
            </a:prstGeom>
            <a:noFill/>
          </p:spPr>
          <p:txBody>
            <a:bodyPr wrap="square" rtlCol="0">
              <a:spAutoFit/>
            </a:bodyPr>
            <a:lstStyle/>
            <a:p>
              <a:pPr>
                <a:lnSpc>
                  <a:spcPct val="110000"/>
                </a:lnSpc>
              </a:pPr>
              <a:r>
                <a:rPr lang="en-US" sz="1600"/>
                <a:t>In support of improving patient care, Boston University Chobanian &amp; Avedisian School of Medicine is jointly accredited by the Accreditation Council for Continuing Medical Education (ACCME), the Accreditation Council for Pharmacy Education (ACPE), and the American Nurses Credentialing Center (ANCC), to provide continuing education for the healthcare team.</a:t>
              </a:r>
            </a:p>
          </p:txBody>
        </p:sp>
      </p:grpSp>
      <p:sp>
        <p:nvSpPr>
          <p:cNvPr id="5" name="Slide Number Placeholder 1">
            <a:extLst>
              <a:ext uri="{FF2B5EF4-FFF2-40B4-BE49-F238E27FC236}">
                <a16:creationId xmlns:a16="http://schemas.microsoft.com/office/drawing/2014/main" id="{BD511DAE-06BA-7B64-FD10-7311947A2F33}"/>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25886022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Es: BU- Nursing (NO CME or SW)">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6" name="Google Shape;282;g2436ea7a337_0_31">
            <a:extLst>
              <a:ext uri="{FF2B5EF4-FFF2-40B4-BE49-F238E27FC236}">
                <a16:creationId xmlns:a16="http://schemas.microsoft.com/office/drawing/2014/main" id="{1F73A9E1-16A1-D395-919B-FC4C69FF370A}"/>
              </a:ext>
            </a:extLst>
          </p:cNvPr>
          <p:cNvSpPr txBox="1">
            <a:spLocks/>
          </p:cNvSpPr>
          <p:nvPr userDrawn="1"/>
        </p:nvSpPr>
        <p:spPr>
          <a:xfrm>
            <a:off x="497840" y="2927217"/>
            <a:ext cx="11290018" cy="3032051"/>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algn="l" defTabSz="609630">
              <a:lnSpc>
                <a:spcPct val="110000"/>
              </a:lnSpc>
              <a:spcBef>
                <a:spcPts val="0"/>
              </a:spcBef>
              <a:spcAft>
                <a:spcPts val="2400"/>
              </a:spcAft>
            </a:pPr>
            <a:r>
              <a:rPr lang="en-US" sz="1600" b="1">
                <a:solidFill>
                  <a:schemeClr val="tx1"/>
                </a:solidFill>
              </a:rPr>
              <a:t>Nursing Contact Hours:     </a:t>
            </a:r>
            <a:r>
              <a:rPr lang="en-US" sz="1600">
                <a:solidFill>
                  <a:schemeClr val="tx1"/>
                </a:solidFill>
              </a:rPr>
              <a:t>    of which         are eligible for pharmacology credit.</a:t>
            </a:r>
          </a:p>
        </p:txBody>
      </p:sp>
      <p:sp>
        <p:nvSpPr>
          <p:cNvPr id="10" name="Text Placeholder 7">
            <a:extLst>
              <a:ext uri="{FF2B5EF4-FFF2-40B4-BE49-F238E27FC236}">
                <a16:creationId xmlns:a16="http://schemas.microsoft.com/office/drawing/2014/main" id="{6BFE8B0E-B2ED-656D-BD17-325764026A87}"/>
              </a:ext>
            </a:extLst>
          </p:cNvPr>
          <p:cNvSpPr>
            <a:spLocks noGrp="1"/>
          </p:cNvSpPr>
          <p:nvPr>
            <p:ph type="body" sz="quarter" idx="11" hasCustomPrompt="1"/>
          </p:nvPr>
        </p:nvSpPr>
        <p:spPr>
          <a:xfrm>
            <a:off x="2829111" y="2927217"/>
            <a:ext cx="581063" cy="278562"/>
          </a:xfrm>
        </p:spPr>
        <p:txBody>
          <a:bodyPr/>
          <a:lstStyle>
            <a:lvl2pPr marL="0" indent="0">
              <a:buNone/>
              <a:defRPr sz="1600">
                <a:solidFill>
                  <a:srgbClr val="C00000"/>
                </a:solidFill>
              </a:defRPr>
            </a:lvl2pPr>
          </a:lstStyle>
          <a:p>
            <a:pPr lvl="1"/>
            <a:r>
              <a:rPr lang="en-US"/>
              <a:t>0.00</a:t>
            </a:r>
          </a:p>
        </p:txBody>
      </p:sp>
      <p:sp>
        <p:nvSpPr>
          <p:cNvPr id="11" name="Text Placeholder 7">
            <a:extLst>
              <a:ext uri="{FF2B5EF4-FFF2-40B4-BE49-F238E27FC236}">
                <a16:creationId xmlns:a16="http://schemas.microsoft.com/office/drawing/2014/main" id="{D78FE883-B2B7-AACD-6AA3-86FC01A4ECCA}"/>
              </a:ext>
            </a:extLst>
          </p:cNvPr>
          <p:cNvSpPr>
            <a:spLocks noGrp="1"/>
          </p:cNvSpPr>
          <p:nvPr>
            <p:ph type="body" sz="quarter" idx="12" hasCustomPrompt="1"/>
          </p:nvPr>
        </p:nvSpPr>
        <p:spPr>
          <a:xfrm>
            <a:off x="4100306" y="2927217"/>
            <a:ext cx="581063" cy="278562"/>
          </a:xfrm>
        </p:spPr>
        <p:txBody>
          <a:bodyPr/>
          <a:lstStyle>
            <a:lvl2pPr marL="0" indent="0">
              <a:buNone/>
              <a:defRPr sz="1600">
                <a:solidFill>
                  <a:srgbClr val="C00000"/>
                </a:solidFill>
              </a:defRPr>
            </a:lvl2pPr>
          </a:lstStyle>
          <a:p>
            <a:pPr lvl="1"/>
            <a:r>
              <a:rPr lang="en-US"/>
              <a:t>0.00</a:t>
            </a:r>
          </a:p>
        </p:txBody>
      </p:sp>
      <p:sp>
        <p:nvSpPr>
          <p:cNvPr id="13" name="Title 1">
            <a:extLst>
              <a:ext uri="{FF2B5EF4-FFF2-40B4-BE49-F238E27FC236}">
                <a16:creationId xmlns:a16="http://schemas.microsoft.com/office/drawing/2014/main" id="{75ED379C-4509-948E-6932-47518A09C55F}"/>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Accreditation Information</a:t>
            </a:r>
          </a:p>
        </p:txBody>
      </p:sp>
      <p:sp>
        <p:nvSpPr>
          <p:cNvPr id="14" name="Freeform 13">
            <a:extLst>
              <a:ext uri="{FF2B5EF4-FFF2-40B4-BE49-F238E27FC236}">
                <a16:creationId xmlns:a16="http://schemas.microsoft.com/office/drawing/2014/main" id="{068B27CA-7AEC-35E2-8796-663FECB2A2E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0544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6890E3AD-CCCC-DFBF-10CB-E35A29B40D0B}"/>
              </a:ext>
            </a:extLst>
          </p:cNvPr>
          <p:cNvGrpSpPr/>
          <p:nvPr userDrawn="1"/>
        </p:nvGrpSpPr>
        <p:grpSpPr>
          <a:xfrm>
            <a:off x="497840" y="1196985"/>
            <a:ext cx="11290017" cy="1609292"/>
            <a:chOff x="497840" y="1196985"/>
            <a:chExt cx="11290018" cy="1609292"/>
          </a:xfrm>
        </p:grpSpPr>
        <p:pic>
          <p:nvPicPr>
            <p:cNvPr id="3" name="Picture 2" descr="Jointly Accredited Provider logo">
              <a:extLst>
                <a:ext uri="{FF2B5EF4-FFF2-40B4-BE49-F238E27FC236}">
                  <a16:creationId xmlns:a16="http://schemas.microsoft.com/office/drawing/2014/main" id="{00AEC447-32F3-3AE1-9AA9-785178B176FC}"/>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5772"/>
            <a:stretch/>
          </p:blipFill>
          <p:spPr>
            <a:xfrm>
              <a:off x="497840" y="1196985"/>
              <a:ext cx="1951849" cy="1609292"/>
            </a:xfrm>
            <a:prstGeom prst="rect">
              <a:avLst/>
            </a:prstGeom>
          </p:spPr>
        </p:pic>
        <p:sp>
          <p:nvSpPr>
            <p:cNvPr id="4" name="TextBox 3">
              <a:extLst>
                <a:ext uri="{FF2B5EF4-FFF2-40B4-BE49-F238E27FC236}">
                  <a16:creationId xmlns:a16="http://schemas.microsoft.com/office/drawing/2014/main" id="{1924DCF3-C36A-29AB-A21F-2E236635CF96}"/>
                </a:ext>
              </a:extLst>
            </p:cNvPr>
            <p:cNvSpPr txBox="1"/>
            <p:nvPr userDrawn="1"/>
          </p:nvSpPr>
          <p:spPr>
            <a:xfrm>
              <a:off x="2449689" y="1363048"/>
              <a:ext cx="9338169" cy="1154675"/>
            </a:xfrm>
            <a:prstGeom prst="rect">
              <a:avLst/>
            </a:prstGeom>
            <a:noFill/>
          </p:spPr>
          <p:txBody>
            <a:bodyPr wrap="square" rtlCol="0">
              <a:spAutoFit/>
            </a:bodyPr>
            <a:lstStyle/>
            <a:p>
              <a:pPr>
                <a:lnSpc>
                  <a:spcPct val="110000"/>
                </a:lnSpc>
              </a:pPr>
              <a:r>
                <a:rPr lang="en-US" sz="1600"/>
                <a:t>In support of improving patient care, Boston University Chobanian &amp; Avedisian School of Medicine is jointly accredited by the Accreditation Council for Continuing Medical Education (ACCME), the Accreditation Council for Pharmacy Education (ACPE), and the American Nurses Credentialing Center (ANCC), to provide continuing education for the healthcare team.</a:t>
              </a:r>
            </a:p>
          </p:txBody>
        </p:sp>
      </p:grpSp>
      <p:sp>
        <p:nvSpPr>
          <p:cNvPr id="5" name="Slide Number Placeholder 1">
            <a:extLst>
              <a:ext uri="{FF2B5EF4-FFF2-40B4-BE49-F238E27FC236}">
                <a16:creationId xmlns:a16="http://schemas.microsoft.com/office/drawing/2014/main" id="{899021AB-2E05-61A9-FA3E-AA701028A8B9}"/>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41043983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Es: BU- SW (NO CME OR NURSING)">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6" name="Google Shape;282;g2436ea7a337_0_31">
            <a:extLst>
              <a:ext uri="{FF2B5EF4-FFF2-40B4-BE49-F238E27FC236}">
                <a16:creationId xmlns:a16="http://schemas.microsoft.com/office/drawing/2014/main" id="{1F73A9E1-16A1-D395-919B-FC4C69FF370A}"/>
              </a:ext>
            </a:extLst>
          </p:cNvPr>
          <p:cNvSpPr txBox="1">
            <a:spLocks/>
          </p:cNvSpPr>
          <p:nvPr userDrawn="1"/>
        </p:nvSpPr>
        <p:spPr>
          <a:xfrm>
            <a:off x="497840" y="2927217"/>
            <a:ext cx="11290018" cy="3032051"/>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algn="l" defTabSz="609630">
              <a:lnSpc>
                <a:spcPct val="110000"/>
              </a:lnSpc>
              <a:spcBef>
                <a:spcPts val="0"/>
              </a:spcBef>
              <a:spcAft>
                <a:spcPts val="2400"/>
              </a:spcAft>
            </a:pPr>
            <a:r>
              <a:rPr lang="en-US" sz="1600" b="1">
                <a:solidFill>
                  <a:schemeClr val="tx1"/>
                </a:solidFill>
              </a:rPr>
              <a:t>Social Work:</a:t>
            </a:r>
            <a:r>
              <a:rPr lang="en-US" sz="1600">
                <a:solidFill>
                  <a:schemeClr val="tx1"/>
                </a:solidFill>
              </a:rPr>
              <a:t> As a Jointly Accredited Organization, Boston University Chobanian &amp; Avedisian School of Medicine is approved to offer social work continuing education by the Association of Social Work Boards (ASWB) Approved Continuing Education (ACE) program. Organizations, not individual courses, are approved under this program. Regulatory boards are the final authority on courses accepted for continuing education credit. Social workers completing this course receive general continuing education credit.</a:t>
            </a:r>
          </a:p>
        </p:txBody>
      </p:sp>
      <p:sp>
        <p:nvSpPr>
          <p:cNvPr id="12" name="Text Placeholder 7">
            <a:extLst>
              <a:ext uri="{FF2B5EF4-FFF2-40B4-BE49-F238E27FC236}">
                <a16:creationId xmlns:a16="http://schemas.microsoft.com/office/drawing/2014/main" id="{206B263B-2AF0-3346-CC34-769D59B3670D}"/>
              </a:ext>
            </a:extLst>
          </p:cNvPr>
          <p:cNvSpPr>
            <a:spLocks noGrp="1"/>
          </p:cNvSpPr>
          <p:nvPr>
            <p:ph type="body" sz="quarter" idx="13" hasCustomPrompt="1"/>
          </p:nvPr>
        </p:nvSpPr>
        <p:spPr>
          <a:xfrm>
            <a:off x="11036599" y="3722070"/>
            <a:ext cx="584825" cy="278562"/>
          </a:xfrm>
        </p:spPr>
        <p:txBody>
          <a:bodyPr/>
          <a:lstStyle>
            <a:lvl2pPr marL="0" indent="0">
              <a:buNone/>
              <a:defRPr sz="1600">
                <a:solidFill>
                  <a:srgbClr val="C00000"/>
                </a:solidFill>
              </a:defRPr>
            </a:lvl2pPr>
          </a:lstStyle>
          <a:p>
            <a:pPr lvl="1"/>
            <a:r>
              <a:rPr lang="en-US"/>
              <a:t>0.00</a:t>
            </a:r>
          </a:p>
        </p:txBody>
      </p:sp>
      <p:sp>
        <p:nvSpPr>
          <p:cNvPr id="7" name="Freeform 6">
            <a:extLst>
              <a:ext uri="{FF2B5EF4-FFF2-40B4-BE49-F238E27FC236}">
                <a16:creationId xmlns:a16="http://schemas.microsoft.com/office/drawing/2014/main" id="{AF4D5223-C362-4FD2-0CC9-475054030E5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0544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itle 1">
            <a:extLst>
              <a:ext uri="{FF2B5EF4-FFF2-40B4-BE49-F238E27FC236}">
                <a16:creationId xmlns:a16="http://schemas.microsoft.com/office/drawing/2014/main" id="{8C361667-FB15-12C6-7C5C-3F5ADC1159DB}"/>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Accreditation Information</a:t>
            </a:r>
          </a:p>
        </p:txBody>
      </p:sp>
      <p:grpSp>
        <p:nvGrpSpPr>
          <p:cNvPr id="2" name="Group 1">
            <a:extLst>
              <a:ext uri="{FF2B5EF4-FFF2-40B4-BE49-F238E27FC236}">
                <a16:creationId xmlns:a16="http://schemas.microsoft.com/office/drawing/2014/main" id="{2E016E9E-4EA3-9361-D5EA-7ABCBAB041C8}"/>
              </a:ext>
            </a:extLst>
          </p:cNvPr>
          <p:cNvGrpSpPr/>
          <p:nvPr userDrawn="1"/>
        </p:nvGrpSpPr>
        <p:grpSpPr>
          <a:xfrm>
            <a:off x="497840" y="1196985"/>
            <a:ext cx="11290017" cy="1609292"/>
            <a:chOff x="497840" y="1196985"/>
            <a:chExt cx="11290018" cy="1609292"/>
          </a:xfrm>
        </p:grpSpPr>
        <p:pic>
          <p:nvPicPr>
            <p:cNvPr id="3" name="Picture 2" descr="Jointly Accredited Provider logo">
              <a:extLst>
                <a:ext uri="{FF2B5EF4-FFF2-40B4-BE49-F238E27FC236}">
                  <a16:creationId xmlns:a16="http://schemas.microsoft.com/office/drawing/2014/main" id="{3E170FA6-D149-DBA8-BB49-F6EFD1A8E27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5772"/>
            <a:stretch/>
          </p:blipFill>
          <p:spPr>
            <a:xfrm>
              <a:off x="497840" y="1196985"/>
              <a:ext cx="1951849" cy="1609292"/>
            </a:xfrm>
            <a:prstGeom prst="rect">
              <a:avLst/>
            </a:prstGeom>
          </p:spPr>
        </p:pic>
        <p:sp>
          <p:nvSpPr>
            <p:cNvPr id="4" name="TextBox 3">
              <a:extLst>
                <a:ext uri="{FF2B5EF4-FFF2-40B4-BE49-F238E27FC236}">
                  <a16:creationId xmlns:a16="http://schemas.microsoft.com/office/drawing/2014/main" id="{B7841788-A986-4E4A-D9D4-0DCED7A50990}"/>
                </a:ext>
              </a:extLst>
            </p:cNvPr>
            <p:cNvSpPr txBox="1"/>
            <p:nvPr userDrawn="1"/>
          </p:nvSpPr>
          <p:spPr>
            <a:xfrm>
              <a:off x="2449689" y="1363048"/>
              <a:ext cx="9338169" cy="1154675"/>
            </a:xfrm>
            <a:prstGeom prst="rect">
              <a:avLst/>
            </a:prstGeom>
            <a:noFill/>
          </p:spPr>
          <p:txBody>
            <a:bodyPr wrap="square" rtlCol="0">
              <a:spAutoFit/>
            </a:bodyPr>
            <a:lstStyle/>
            <a:p>
              <a:pPr>
                <a:lnSpc>
                  <a:spcPct val="110000"/>
                </a:lnSpc>
              </a:pPr>
              <a:r>
                <a:rPr lang="en-US" sz="1600"/>
                <a:t>In support of improving patient care, Boston University Chobanian &amp; Avedisian School of Medicine is jointly accredited by the Accreditation Council for Continuing Medical Education (ACCME), the Accreditation Council for Pharmacy Education (ACPE), and the American Nurses Credentialing Center (ANCC), to provide continuing education for the healthcare team.</a:t>
              </a:r>
            </a:p>
          </p:txBody>
        </p:sp>
      </p:grpSp>
      <p:sp>
        <p:nvSpPr>
          <p:cNvPr id="5" name="Slide Number Placeholder 1">
            <a:extLst>
              <a:ext uri="{FF2B5EF4-FFF2-40B4-BE49-F238E27FC236}">
                <a16:creationId xmlns:a16="http://schemas.microsoft.com/office/drawing/2014/main" id="{C779241A-3DA2-1E4B-EEAA-2696A0C20F3D}"/>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19413028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Es: APA psychologist credi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0CEF03-81C7-DD79-E297-6417B15F1016}"/>
              </a:ext>
            </a:extLst>
          </p:cNvPr>
          <p:cNvSpPr>
            <a:spLocks noGrp="1"/>
          </p:cNvSpPr>
          <p:nvPr>
            <p:ph type="sldNum" sz="quarter" idx="10"/>
          </p:nvPr>
        </p:nvSpPr>
        <p:spPr/>
        <p:txBody>
          <a:bodyPr/>
          <a:lstStyle/>
          <a:p>
            <a:fld id="{F85CE818-7367-6A4C-AA8A-8ACF11B1523A}" type="slidenum">
              <a:rPr lang="en-US" smtClean="0"/>
              <a:pPr/>
              <a:t>‹#›</a:t>
            </a:fld>
            <a:endParaRPr lang="en-US"/>
          </a:p>
        </p:txBody>
      </p:sp>
      <p:sp>
        <p:nvSpPr>
          <p:cNvPr id="5" name="TextBox 4">
            <a:extLst>
              <a:ext uri="{FF2B5EF4-FFF2-40B4-BE49-F238E27FC236}">
                <a16:creationId xmlns:a16="http://schemas.microsoft.com/office/drawing/2014/main" id="{1FCE8200-05A1-0F59-4B5C-D88190B7CB8C}"/>
              </a:ext>
            </a:extLst>
          </p:cNvPr>
          <p:cNvSpPr txBox="1"/>
          <p:nvPr userDrawn="1"/>
        </p:nvSpPr>
        <p:spPr>
          <a:xfrm>
            <a:off x="439342" y="2831354"/>
            <a:ext cx="1132825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ea typeface="+mn-lt"/>
                <a:cs typeface="+mn-lt"/>
              </a:rPr>
              <a:t>New York State Psychology Credit: </a:t>
            </a:r>
          </a:p>
          <a:p>
            <a:r>
              <a:rPr lang="en-US" sz="1600">
                <a:ea typeface="+mn-lt"/>
                <a:cs typeface="+mn-lt"/>
              </a:rPr>
              <a:t>Boston University Chobanian &amp; Avedisian School of Medicine Barry M. Manuel Center for Continuing Education is recognized by the New York State Education Department’s State Board for Psychology as an approved provider of continuing education for licensed psychologists #PSY-0181. Note: NYS psychologists must attend all sessions for credit. Partial credit is not allowed. </a:t>
            </a:r>
          </a:p>
          <a:p>
            <a:endParaRPr lang="en-US" sz="1600">
              <a:ea typeface="+mn-lt"/>
              <a:cs typeface="+mn-lt"/>
            </a:endParaRPr>
          </a:p>
          <a:p>
            <a:r>
              <a:rPr lang="en-US" sz="1600" i="1">
                <a:ea typeface="+mn-lt"/>
                <a:cs typeface="+mn-lt"/>
              </a:rPr>
              <a:t>The Department’s approval of a provider of continuing education does not constitute the Department’s endorsement of the content, positions or practices that may be addressed in any specific continuing education course offered by the approved provider</a:t>
            </a:r>
            <a:endParaRPr lang="en-US" sz="1600" i="1">
              <a:cs typeface="Arial"/>
            </a:endParaRPr>
          </a:p>
        </p:txBody>
      </p:sp>
      <p:sp>
        <p:nvSpPr>
          <p:cNvPr id="6" name="TextBox 5">
            <a:extLst>
              <a:ext uri="{FF2B5EF4-FFF2-40B4-BE49-F238E27FC236}">
                <a16:creationId xmlns:a16="http://schemas.microsoft.com/office/drawing/2014/main" id="{09507E38-80E8-4D1F-AC30-F3E8AE91262D}"/>
              </a:ext>
            </a:extLst>
          </p:cNvPr>
          <p:cNvSpPr txBox="1"/>
          <p:nvPr userDrawn="1"/>
        </p:nvSpPr>
        <p:spPr>
          <a:xfrm>
            <a:off x="3385457" y="1501019"/>
            <a:ext cx="828523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t>APA CE Designation Statement:</a:t>
            </a:r>
            <a:r>
              <a:rPr lang="en-US" sz="1600"/>
              <a:t> Continuing Education (CE) credits for psychologists are provided through the co-sponsorship of the American Psychological Association (APA) Office of Continuing Education in Psychology (CEP). The APA CEP Office maintains responsibility for the content of the programs.</a:t>
            </a:r>
          </a:p>
        </p:txBody>
      </p:sp>
      <p:pic>
        <p:nvPicPr>
          <p:cNvPr id="7" name="Picture 6" descr="American Psychological Association logo">
            <a:extLst>
              <a:ext uri="{FF2B5EF4-FFF2-40B4-BE49-F238E27FC236}">
                <a16:creationId xmlns:a16="http://schemas.microsoft.com/office/drawing/2014/main" id="{F5EBA6D1-A28F-1F34-CC4F-6888D81E381F}"/>
              </a:ext>
            </a:extLst>
          </p:cNvPr>
          <p:cNvPicPr>
            <a:picLocks noChangeAspect="1"/>
          </p:cNvPicPr>
          <p:nvPr userDrawn="1"/>
        </p:nvPicPr>
        <p:blipFill>
          <a:blip r:embed="rId2"/>
          <a:stretch>
            <a:fillRect/>
          </a:stretch>
        </p:blipFill>
        <p:spPr>
          <a:xfrm>
            <a:off x="439342" y="1468260"/>
            <a:ext cx="2826372" cy="1109977"/>
          </a:xfrm>
          <a:prstGeom prst="rect">
            <a:avLst/>
          </a:prstGeom>
        </p:spPr>
      </p:pic>
      <p:sp>
        <p:nvSpPr>
          <p:cNvPr id="8" name="Title 1">
            <a:extLst>
              <a:ext uri="{FF2B5EF4-FFF2-40B4-BE49-F238E27FC236}">
                <a16:creationId xmlns:a16="http://schemas.microsoft.com/office/drawing/2014/main" id="{75580C8E-8666-3F7F-CE80-A73A9F3C0403}"/>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Accreditation Information</a:t>
            </a:r>
          </a:p>
        </p:txBody>
      </p:sp>
      <p:pic>
        <p:nvPicPr>
          <p:cNvPr id="2" name="Picture 1" descr="Grayken Center for Addiction Training &amp; Technical Assistance logo. Visit addictiontraining.org for more trainings and resources.">
            <a:extLst>
              <a:ext uri="{FF2B5EF4-FFF2-40B4-BE49-F238E27FC236}">
                <a16:creationId xmlns:a16="http://schemas.microsoft.com/office/drawing/2014/main" id="{DE7ACC70-0B3C-41FE-4CE9-21AF079B7907}"/>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Tree>
    <p:extLst>
      <p:ext uri="{BB962C8B-B14F-4D97-AF65-F5344CB8AC3E}">
        <p14:creationId xmlns:p14="http://schemas.microsoft.com/office/powerpoint/2010/main" val="19966292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Es: LMHC, LADC/CADC, RC, CHW">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5" name="TextBox 4">
            <a:extLst>
              <a:ext uri="{FF2B5EF4-FFF2-40B4-BE49-F238E27FC236}">
                <a16:creationId xmlns:a16="http://schemas.microsoft.com/office/drawing/2014/main" id="{57D199EA-A23A-AA72-A1D8-5A1616F2C4B5}"/>
              </a:ext>
            </a:extLst>
          </p:cNvPr>
          <p:cNvSpPr txBox="1"/>
          <p:nvPr userDrawn="1"/>
        </p:nvSpPr>
        <p:spPr>
          <a:xfrm>
            <a:off x="2074127" y="1301467"/>
            <a:ext cx="9713730" cy="1425518"/>
          </a:xfrm>
          <a:prstGeom prst="rect">
            <a:avLst/>
          </a:prstGeom>
          <a:noFill/>
        </p:spPr>
        <p:txBody>
          <a:bodyPr wrap="square" rtlCol="0">
            <a:spAutoFit/>
          </a:bodyPr>
          <a:lstStyle/>
          <a:p>
            <a:pPr>
              <a:lnSpc>
                <a:spcPct val="110000"/>
              </a:lnSpc>
            </a:pPr>
            <a:r>
              <a:rPr lang="en-US" sz="1600" b="1"/>
              <a:t>LMHC: </a:t>
            </a:r>
            <a:r>
              <a:rPr lang="en-US" sz="1600"/>
              <a:t>BMC Grayken Center of Addiction TTA has been approved by NBCC as an Approved Continuing Education Provider, ACEP No. 7188. Programs that do not qualify for NBCC credit are clearly identified. BMC Grayken Center of Addiction TTA is solely responsible for all aspects of the programs. For this program,          contact hours will be offered to participants who attend the training and complete the evaluation.</a:t>
            </a:r>
          </a:p>
        </p:txBody>
      </p:sp>
      <p:sp>
        <p:nvSpPr>
          <p:cNvPr id="12" name="Text Placeholder 7">
            <a:extLst>
              <a:ext uri="{FF2B5EF4-FFF2-40B4-BE49-F238E27FC236}">
                <a16:creationId xmlns:a16="http://schemas.microsoft.com/office/drawing/2014/main" id="{206B263B-2AF0-3346-CC34-769D59B3670D}"/>
              </a:ext>
            </a:extLst>
          </p:cNvPr>
          <p:cNvSpPr>
            <a:spLocks noGrp="1"/>
          </p:cNvSpPr>
          <p:nvPr>
            <p:ph type="body" sz="quarter" idx="13" hasCustomPrompt="1"/>
          </p:nvPr>
        </p:nvSpPr>
        <p:spPr>
          <a:xfrm>
            <a:off x="3731790" y="3289719"/>
            <a:ext cx="584825" cy="278562"/>
          </a:xfrm>
        </p:spPr>
        <p:txBody>
          <a:bodyPr/>
          <a:lstStyle>
            <a:lvl2pPr marL="0" indent="0">
              <a:buNone/>
              <a:defRPr sz="1600">
                <a:solidFill>
                  <a:srgbClr val="C00000"/>
                </a:solidFill>
              </a:defRPr>
            </a:lvl2pPr>
          </a:lstStyle>
          <a:p>
            <a:pPr lvl="1"/>
            <a:r>
              <a:rPr lang="en-US"/>
              <a:t>0.00</a:t>
            </a:r>
          </a:p>
        </p:txBody>
      </p:sp>
      <p:pic>
        <p:nvPicPr>
          <p:cNvPr id="2" name="Picture 1" descr="NBCC Approved Continuing Education Provider (ACEP) logo">
            <a:extLst>
              <a:ext uri="{FF2B5EF4-FFF2-40B4-BE49-F238E27FC236}">
                <a16:creationId xmlns:a16="http://schemas.microsoft.com/office/drawing/2014/main" id="{887CC19F-BB36-9958-68AD-6B99930A63D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0951" y="1379918"/>
            <a:ext cx="1268616" cy="1268616"/>
          </a:xfrm>
          <a:prstGeom prst="rect">
            <a:avLst/>
          </a:prstGeom>
        </p:spPr>
      </p:pic>
      <p:sp>
        <p:nvSpPr>
          <p:cNvPr id="7" name="Text Placeholder 7">
            <a:extLst>
              <a:ext uri="{FF2B5EF4-FFF2-40B4-BE49-F238E27FC236}">
                <a16:creationId xmlns:a16="http://schemas.microsoft.com/office/drawing/2014/main" id="{D441D1A0-5FA9-7F00-9FF6-96D3E730D54B}"/>
              </a:ext>
            </a:extLst>
          </p:cNvPr>
          <p:cNvSpPr>
            <a:spLocks noGrp="1"/>
          </p:cNvSpPr>
          <p:nvPr>
            <p:ph type="body" sz="quarter" idx="11" hasCustomPrompt="1"/>
          </p:nvPr>
        </p:nvSpPr>
        <p:spPr>
          <a:xfrm>
            <a:off x="2933623" y="2130316"/>
            <a:ext cx="605038" cy="278562"/>
          </a:xfrm>
        </p:spPr>
        <p:txBody>
          <a:bodyPr/>
          <a:lstStyle>
            <a:lvl2pPr marL="0" indent="0">
              <a:buNone/>
              <a:defRPr sz="1600">
                <a:solidFill>
                  <a:srgbClr val="C00000"/>
                </a:solidFill>
              </a:defRPr>
            </a:lvl2pPr>
          </a:lstStyle>
          <a:p>
            <a:pPr lvl="1"/>
            <a:r>
              <a:rPr lang="en-US"/>
              <a:t>0.00</a:t>
            </a:r>
          </a:p>
        </p:txBody>
      </p:sp>
      <p:sp>
        <p:nvSpPr>
          <p:cNvPr id="10" name="Title 1">
            <a:extLst>
              <a:ext uri="{FF2B5EF4-FFF2-40B4-BE49-F238E27FC236}">
                <a16:creationId xmlns:a16="http://schemas.microsoft.com/office/drawing/2014/main" id="{05158A33-EC02-31C9-5A17-7A75B27400E8}"/>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Accreditation Information</a:t>
            </a:r>
          </a:p>
        </p:txBody>
      </p:sp>
      <p:sp>
        <p:nvSpPr>
          <p:cNvPr id="11" name="Freeform 10">
            <a:extLst>
              <a:ext uri="{FF2B5EF4-FFF2-40B4-BE49-F238E27FC236}">
                <a16:creationId xmlns:a16="http://schemas.microsoft.com/office/drawing/2014/main" id="{7EA421C2-4A21-E2A5-2246-974D92336BA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0544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Google Shape;282;g2436ea7a337_0_31">
            <a:extLst>
              <a:ext uri="{FF2B5EF4-FFF2-40B4-BE49-F238E27FC236}">
                <a16:creationId xmlns:a16="http://schemas.microsoft.com/office/drawing/2014/main" id="{B51DF132-3AB8-19B8-4D3B-F22BF076BF67}"/>
              </a:ext>
            </a:extLst>
          </p:cNvPr>
          <p:cNvSpPr txBox="1">
            <a:spLocks/>
          </p:cNvSpPr>
          <p:nvPr userDrawn="1"/>
        </p:nvSpPr>
        <p:spPr>
          <a:xfrm>
            <a:off x="497839" y="2888328"/>
            <a:ext cx="11290018" cy="3032051"/>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914423">
              <a:lnSpc>
                <a:spcPct val="110000"/>
              </a:lnSpc>
              <a:buClr>
                <a:srgbClr val="000000"/>
              </a:buClr>
            </a:pPr>
            <a:r>
              <a:rPr lang="en-US" sz="1600" b="1" kern="0">
                <a:solidFill>
                  <a:srgbClr val="232528"/>
                </a:solidFill>
                <a:latin typeface="Arial" panose="020B0604020202020204" pitchFamily="34" charset="0"/>
                <a:ea typeface="Gill Sans"/>
                <a:cs typeface="Arial" panose="020B0604020202020204" pitchFamily="34" charset="0"/>
                <a:sym typeface="Gill Sans"/>
              </a:rPr>
              <a:t>LADC/CADC &amp; Recovery Coach: </a:t>
            </a:r>
            <a:r>
              <a:rPr lang="en-US" sz="1600" kern="0">
                <a:solidFill>
                  <a:srgbClr val="000000"/>
                </a:solidFill>
                <a:latin typeface="Arial" panose="020B0604020202020204" pitchFamily="34" charset="0"/>
                <a:ea typeface="Gill Sans"/>
                <a:cs typeface="Arial" panose="020B0604020202020204" pitchFamily="34" charset="0"/>
                <a:sym typeface="Gill Sans"/>
              </a:rPr>
              <a:t>Grayken Center for Addiction TTA is approved to offer LADC/CADCs and recovery coaches who complete this </a:t>
            </a:r>
            <a:r>
              <a:rPr lang="en-US" sz="1600" kern="0">
                <a:solidFill>
                  <a:schemeClr val="tx1"/>
                </a:solidFill>
                <a:latin typeface="Arial" panose="020B0604020202020204" pitchFamily="34" charset="0"/>
                <a:ea typeface="Gill Sans"/>
                <a:cs typeface="Arial" panose="020B0604020202020204" pitchFamily="34" charset="0"/>
                <a:sym typeface="Gill Sans"/>
              </a:rPr>
              <a:t>course           general continuing education credits.</a:t>
            </a:r>
          </a:p>
          <a:p>
            <a:pPr marL="0" marR="0" indent="0" algn="l" defTabSz="914423" rtl="0" eaLnBrk="1" fontAlgn="auto" latinLnBrk="0" hangingPunct="1">
              <a:lnSpc>
                <a:spcPct val="110000"/>
              </a:lnSpc>
              <a:spcBef>
                <a:spcPts val="2400"/>
              </a:spcBef>
              <a:spcAft>
                <a:spcPts val="0"/>
              </a:spcAft>
              <a:buClr>
                <a:srgbClr val="000000"/>
              </a:buClr>
              <a:buSzTx/>
              <a:buFont typeface="Arial" panose="020B0604020202020204" pitchFamily="34" charset="0"/>
              <a:buNone/>
              <a:tabLst/>
              <a:defRPr/>
            </a:pPr>
            <a:r>
              <a:rPr lang="en-US" sz="1600" b="1" kern="0">
                <a:solidFill>
                  <a:schemeClr val="tx1"/>
                </a:solidFill>
                <a:latin typeface="Arial" panose="020B0604020202020204" pitchFamily="34" charset="0"/>
                <a:ea typeface="Gill Sans"/>
                <a:cs typeface="Arial" panose="020B0604020202020204" pitchFamily="34" charset="0"/>
                <a:sym typeface="Gill Sans"/>
              </a:rPr>
              <a:t>Community Health Worker: </a:t>
            </a:r>
            <a:r>
              <a:rPr lang="en-US" sz="1600" kern="0">
                <a:solidFill>
                  <a:schemeClr val="tx1"/>
                </a:solidFill>
                <a:latin typeface="Arial" panose="020B0604020202020204" pitchFamily="34" charset="0"/>
                <a:ea typeface="Gill Sans"/>
                <a:cs typeface="Arial" panose="020B0604020202020204" pitchFamily="34" charset="0"/>
                <a:sym typeface="Gill Sans"/>
              </a:rPr>
              <a:t>Grayken Center for Addiction TTA is approved to offer Community Health Workers who complete this course          continuing education credits.</a:t>
            </a:r>
            <a:br>
              <a:rPr lang="en-US" sz="1600" kern="0">
                <a:solidFill>
                  <a:schemeClr val="tx1"/>
                </a:solidFill>
                <a:latin typeface="Arial" panose="020B0604020202020204" pitchFamily="34" charset="0"/>
                <a:ea typeface="Gill Sans"/>
                <a:cs typeface="Arial" panose="020B0604020202020204" pitchFamily="34" charset="0"/>
                <a:sym typeface="Gill Sans"/>
              </a:rPr>
            </a:br>
            <a:endParaRPr lang="en-US" sz="1600" kern="0">
              <a:solidFill>
                <a:schemeClr val="tx1"/>
              </a:solidFill>
              <a:latin typeface="Arial" panose="020B0604020202020204" pitchFamily="34" charset="0"/>
              <a:ea typeface="Gill Sans"/>
              <a:cs typeface="Arial" panose="020B0604020202020204" pitchFamily="34" charset="0"/>
              <a:sym typeface="Gill Sans"/>
            </a:endParaRPr>
          </a:p>
        </p:txBody>
      </p:sp>
      <p:sp>
        <p:nvSpPr>
          <p:cNvPr id="8" name="Text Placeholder 7">
            <a:extLst>
              <a:ext uri="{FF2B5EF4-FFF2-40B4-BE49-F238E27FC236}">
                <a16:creationId xmlns:a16="http://schemas.microsoft.com/office/drawing/2014/main" id="{BBE95836-FDE8-3B23-A2BC-B4007EFC720E}"/>
              </a:ext>
            </a:extLst>
          </p:cNvPr>
          <p:cNvSpPr>
            <a:spLocks noGrp="1"/>
          </p:cNvSpPr>
          <p:nvPr>
            <p:ph type="body" sz="quarter" idx="14" hasCustomPrompt="1"/>
          </p:nvPr>
        </p:nvSpPr>
        <p:spPr>
          <a:xfrm>
            <a:off x="2449688" y="4125791"/>
            <a:ext cx="584825" cy="278562"/>
          </a:xfrm>
        </p:spPr>
        <p:txBody>
          <a:bodyPr/>
          <a:lstStyle>
            <a:lvl2pPr marL="0" indent="0">
              <a:buNone/>
              <a:defRPr sz="1600">
                <a:solidFill>
                  <a:srgbClr val="C00000"/>
                </a:solidFill>
              </a:defRPr>
            </a:lvl2pPr>
          </a:lstStyle>
          <a:p>
            <a:pPr lvl="1"/>
            <a:r>
              <a:rPr lang="en-US"/>
              <a:t>0.00</a:t>
            </a:r>
          </a:p>
        </p:txBody>
      </p:sp>
      <p:sp>
        <p:nvSpPr>
          <p:cNvPr id="4" name="Slide Number Placeholder 1">
            <a:extLst>
              <a:ext uri="{FF2B5EF4-FFF2-40B4-BE49-F238E27FC236}">
                <a16:creationId xmlns:a16="http://schemas.microsoft.com/office/drawing/2014/main" id="{6962BDFF-CAD4-C453-BB81-7D0D7CACB570}"/>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2778036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Es: LMHC, LADC/CADC, RC (no CHW)">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5" name="TextBox 4">
            <a:extLst>
              <a:ext uri="{FF2B5EF4-FFF2-40B4-BE49-F238E27FC236}">
                <a16:creationId xmlns:a16="http://schemas.microsoft.com/office/drawing/2014/main" id="{57D199EA-A23A-AA72-A1D8-5A1616F2C4B5}"/>
              </a:ext>
            </a:extLst>
          </p:cNvPr>
          <p:cNvSpPr txBox="1"/>
          <p:nvPr userDrawn="1"/>
        </p:nvSpPr>
        <p:spPr>
          <a:xfrm>
            <a:off x="2074127" y="1301467"/>
            <a:ext cx="9713730" cy="1425518"/>
          </a:xfrm>
          <a:prstGeom prst="rect">
            <a:avLst/>
          </a:prstGeom>
          <a:noFill/>
        </p:spPr>
        <p:txBody>
          <a:bodyPr wrap="square" rtlCol="0">
            <a:spAutoFit/>
          </a:bodyPr>
          <a:lstStyle/>
          <a:p>
            <a:pPr>
              <a:lnSpc>
                <a:spcPct val="110000"/>
              </a:lnSpc>
            </a:pPr>
            <a:r>
              <a:rPr lang="en-US" sz="1600" b="1"/>
              <a:t>LMHC: </a:t>
            </a:r>
            <a:r>
              <a:rPr lang="en-US" sz="1600"/>
              <a:t>BMC Grayken Center of Addiction TTA has been approved by NBCC as an Approved Continuing Education Provider, ACEP No. 7188. Programs that do not qualify for NBCC credit are clearly identified. BMC Grayken Center of Addiction TTA is solely responsible for all aspects of the programs. For this program,          contact hours will be offered to participants who attend the training and complete the evaluation.</a:t>
            </a:r>
          </a:p>
        </p:txBody>
      </p:sp>
      <p:sp>
        <p:nvSpPr>
          <p:cNvPr id="12" name="Text Placeholder 7">
            <a:extLst>
              <a:ext uri="{FF2B5EF4-FFF2-40B4-BE49-F238E27FC236}">
                <a16:creationId xmlns:a16="http://schemas.microsoft.com/office/drawing/2014/main" id="{206B263B-2AF0-3346-CC34-769D59B3670D}"/>
              </a:ext>
            </a:extLst>
          </p:cNvPr>
          <p:cNvSpPr>
            <a:spLocks noGrp="1"/>
          </p:cNvSpPr>
          <p:nvPr>
            <p:ph type="body" sz="quarter" idx="13" hasCustomPrompt="1"/>
          </p:nvPr>
        </p:nvSpPr>
        <p:spPr>
          <a:xfrm>
            <a:off x="3731790" y="3289719"/>
            <a:ext cx="584825" cy="278562"/>
          </a:xfrm>
        </p:spPr>
        <p:txBody>
          <a:bodyPr/>
          <a:lstStyle>
            <a:lvl2pPr marL="0" indent="0">
              <a:buNone/>
              <a:defRPr sz="1600">
                <a:solidFill>
                  <a:srgbClr val="C00000"/>
                </a:solidFill>
              </a:defRPr>
            </a:lvl2pPr>
          </a:lstStyle>
          <a:p>
            <a:pPr lvl="1"/>
            <a:r>
              <a:rPr lang="en-US"/>
              <a:t>0.00</a:t>
            </a:r>
          </a:p>
        </p:txBody>
      </p:sp>
      <p:pic>
        <p:nvPicPr>
          <p:cNvPr id="2" name="Picture 1" descr="NBCC Approved Continuing Education Provider (ACEP) logo">
            <a:extLst>
              <a:ext uri="{FF2B5EF4-FFF2-40B4-BE49-F238E27FC236}">
                <a16:creationId xmlns:a16="http://schemas.microsoft.com/office/drawing/2014/main" id="{887CC19F-BB36-9958-68AD-6B99930A63D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0951" y="1379918"/>
            <a:ext cx="1268616" cy="1268616"/>
          </a:xfrm>
          <a:prstGeom prst="rect">
            <a:avLst/>
          </a:prstGeom>
        </p:spPr>
      </p:pic>
      <p:sp>
        <p:nvSpPr>
          <p:cNvPr id="7" name="Text Placeholder 7">
            <a:extLst>
              <a:ext uri="{FF2B5EF4-FFF2-40B4-BE49-F238E27FC236}">
                <a16:creationId xmlns:a16="http://schemas.microsoft.com/office/drawing/2014/main" id="{D441D1A0-5FA9-7F00-9FF6-96D3E730D54B}"/>
              </a:ext>
            </a:extLst>
          </p:cNvPr>
          <p:cNvSpPr>
            <a:spLocks noGrp="1"/>
          </p:cNvSpPr>
          <p:nvPr>
            <p:ph type="body" sz="quarter" idx="11" hasCustomPrompt="1"/>
          </p:nvPr>
        </p:nvSpPr>
        <p:spPr>
          <a:xfrm>
            <a:off x="2933623" y="2130316"/>
            <a:ext cx="605038" cy="278562"/>
          </a:xfrm>
        </p:spPr>
        <p:txBody>
          <a:bodyPr/>
          <a:lstStyle>
            <a:lvl2pPr marL="0" indent="0">
              <a:buNone/>
              <a:defRPr sz="1600">
                <a:solidFill>
                  <a:srgbClr val="C00000"/>
                </a:solidFill>
              </a:defRPr>
            </a:lvl2pPr>
          </a:lstStyle>
          <a:p>
            <a:pPr lvl="1"/>
            <a:r>
              <a:rPr lang="en-US"/>
              <a:t>0.00</a:t>
            </a:r>
          </a:p>
        </p:txBody>
      </p:sp>
      <p:sp>
        <p:nvSpPr>
          <p:cNvPr id="10" name="Title 1">
            <a:extLst>
              <a:ext uri="{FF2B5EF4-FFF2-40B4-BE49-F238E27FC236}">
                <a16:creationId xmlns:a16="http://schemas.microsoft.com/office/drawing/2014/main" id="{05158A33-EC02-31C9-5A17-7A75B27400E8}"/>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Accreditation Information</a:t>
            </a:r>
          </a:p>
        </p:txBody>
      </p:sp>
      <p:sp>
        <p:nvSpPr>
          <p:cNvPr id="11" name="Freeform 10">
            <a:extLst>
              <a:ext uri="{FF2B5EF4-FFF2-40B4-BE49-F238E27FC236}">
                <a16:creationId xmlns:a16="http://schemas.microsoft.com/office/drawing/2014/main" id="{7EA421C2-4A21-E2A5-2246-974D92336BA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0544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Google Shape;282;g2436ea7a337_0_31">
            <a:extLst>
              <a:ext uri="{FF2B5EF4-FFF2-40B4-BE49-F238E27FC236}">
                <a16:creationId xmlns:a16="http://schemas.microsoft.com/office/drawing/2014/main" id="{B51DF132-3AB8-19B8-4D3B-F22BF076BF67}"/>
              </a:ext>
            </a:extLst>
          </p:cNvPr>
          <p:cNvSpPr txBox="1">
            <a:spLocks/>
          </p:cNvSpPr>
          <p:nvPr userDrawn="1"/>
        </p:nvSpPr>
        <p:spPr>
          <a:xfrm>
            <a:off x="497839" y="2888328"/>
            <a:ext cx="11290018" cy="3032051"/>
          </a:xfrm>
          <a:prstGeom prst="rect">
            <a:avLst/>
          </a:prstGeom>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914423">
              <a:lnSpc>
                <a:spcPct val="110000"/>
              </a:lnSpc>
              <a:buClr>
                <a:srgbClr val="000000"/>
              </a:buClr>
            </a:pPr>
            <a:r>
              <a:rPr lang="en-US" sz="1600" b="1" kern="0">
                <a:solidFill>
                  <a:srgbClr val="232528"/>
                </a:solidFill>
                <a:latin typeface="Arial" panose="020B0604020202020204" pitchFamily="34" charset="0"/>
                <a:ea typeface="Gill Sans"/>
                <a:cs typeface="Arial" panose="020B0604020202020204" pitchFamily="34" charset="0"/>
                <a:sym typeface="Gill Sans"/>
              </a:rPr>
              <a:t>LADC/CADC &amp; Recovery Coach: </a:t>
            </a:r>
            <a:r>
              <a:rPr lang="en-US" sz="1600" kern="0">
                <a:solidFill>
                  <a:srgbClr val="000000"/>
                </a:solidFill>
                <a:latin typeface="Arial" panose="020B0604020202020204" pitchFamily="34" charset="0"/>
                <a:ea typeface="Gill Sans"/>
                <a:cs typeface="Arial" panose="020B0604020202020204" pitchFamily="34" charset="0"/>
                <a:sym typeface="Gill Sans"/>
              </a:rPr>
              <a:t>Grayken Center for Addiction TTA is approved to offer LADC/CADCs and recovery coaches who complete this </a:t>
            </a:r>
            <a:r>
              <a:rPr lang="en-US" sz="1600" kern="0">
                <a:solidFill>
                  <a:schemeClr val="tx1"/>
                </a:solidFill>
                <a:latin typeface="Arial" panose="020B0604020202020204" pitchFamily="34" charset="0"/>
                <a:ea typeface="Gill Sans"/>
                <a:cs typeface="Arial" panose="020B0604020202020204" pitchFamily="34" charset="0"/>
                <a:sym typeface="Gill Sans"/>
              </a:rPr>
              <a:t>course           general continuing education credits.</a:t>
            </a:r>
          </a:p>
        </p:txBody>
      </p:sp>
      <p:sp>
        <p:nvSpPr>
          <p:cNvPr id="4" name="Slide Number Placeholder 1">
            <a:extLst>
              <a:ext uri="{FF2B5EF4-FFF2-40B4-BE49-F238E27FC236}">
                <a16:creationId xmlns:a16="http://schemas.microsoft.com/office/drawing/2014/main" id="{B1B89A9C-F0F6-A8E7-0C89-50822F9F6E45}"/>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2009418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elcome slide (virtual)">
    <p:spTree>
      <p:nvGrpSpPr>
        <p:cNvPr id="1" name=""/>
        <p:cNvGrpSpPr/>
        <p:nvPr/>
      </p:nvGrpSpPr>
      <p:grpSpPr>
        <a:xfrm>
          <a:off x="0" y="0"/>
          <a:ext cx="0" cy="0"/>
          <a:chOff x="0" y="0"/>
          <a:chExt cx="0" cy="0"/>
        </a:xfrm>
      </p:grpSpPr>
      <p:pic>
        <p:nvPicPr>
          <p:cNvPr id="25" name="Picture 24" descr="Grayken Center for Addiction Training &amp; Technical Assistance logo. Visit addictiontraining.org for more trainings and resources.">
            <a:extLst>
              <a:ext uri="{FF2B5EF4-FFF2-40B4-BE49-F238E27FC236}">
                <a16:creationId xmlns:a16="http://schemas.microsoft.com/office/drawing/2014/main" id="{7393C91B-23A3-DDF1-956C-48D014ECAFD9}"/>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36" name="Title 1">
            <a:extLst>
              <a:ext uri="{FF2B5EF4-FFF2-40B4-BE49-F238E27FC236}">
                <a16:creationId xmlns:a16="http://schemas.microsoft.com/office/drawing/2014/main" id="{81D465A4-EDCB-7F6E-7B32-A726148061E1}"/>
              </a:ext>
            </a:extLst>
          </p:cNvPr>
          <p:cNvSpPr txBox="1">
            <a:spLocks/>
          </p:cNvSpPr>
          <p:nvPr userDrawn="1"/>
        </p:nvSpPr>
        <p:spPr>
          <a:xfrm>
            <a:off x="497840" y="312662"/>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Welcome!</a:t>
            </a:r>
          </a:p>
        </p:txBody>
      </p:sp>
      <p:sp>
        <p:nvSpPr>
          <p:cNvPr id="35" name="Freeform 34">
            <a:extLst>
              <a:ext uri="{FF2B5EF4-FFF2-40B4-BE49-F238E27FC236}">
                <a16:creationId xmlns:a16="http://schemas.microsoft.com/office/drawing/2014/main" id="{7C99B330-D429-F74F-94B4-E8B7AF5379E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69EA2BC9-FB90-DA67-6D4D-7B580760C806}"/>
              </a:ext>
            </a:extLst>
          </p:cNvPr>
          <p:cNvGrpSpPr>
            <a:grpSpLocks noGrp="1" noUngrp="1" noRot="1" noMove="1" noResize="1"/>
          </p:cNvGrpSpPr>
          <p:nvPr userDrawn="1"/>
        </p:nvGrpSpPr>
        <p:grpSpPr>
          <a:xfrm>
            <a:off x="350910" y="1291339"/>
            <a:ext cx="11583878" cy="4644606"/>
            <a:chOff x="454046" y="1299316"/>
            <a:chExt cx="11583878" cy="4644606"/>
          </a:xfrm>
        </p:grpSpPr>
        <p:pic>
          <p:nvPicPr>
            <p:cNvPr id="4" name="Graphic 3" descr="Web cam icon">
              <a:extLst>
                <a:ext uri="{FF2B5EF4-FFF2-40B4-BE49-F238E27FC236}">
                  <a16:creationId xmlns:a16="http://schemas.microsoft.com/office/drawing/2014/main" id="{CD30F016-E0A8-CD9C-FB05-E5B33613B993}"/>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1858" y="2529766"/>
              <a:ext cx="682624" cy="682624"/>
            </a:xfrm>
            <a:prstGeom prst="rect">
              <a:avLst/>
            </a:prstGeom>
          </p:spPr>
        </p:pic>
        <p:pic>
          <p:nvPicPr>
            <p:cNvPr id="9" name="Graphic 8" descr="Employee badge icon">
              <a:extLst>
                <a:ext uri="{FF2B5EF4-FFF2-40B4-BE49-F238E27FC236}">
                  <a16:creationId xmlns:a16="http://schemas.microsoft.com/office/drawing/2014/main" id="{45516C42-4D00-7E1E-90F3-81868C6A4852}"/>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2683" y="1299317"/>
              <a:ext cx="682623" cy="682623"/>
            </a:xfrm>
            <a:prstGeom prst="rect">
              <a:avLst/>
            </a:prstGeom>
          </p:spPr>
        </p:pic>
        <p:sp>
          <p:nvSpPr>
            <p:cNvPr id="10" name="TextBox 9">
              <a:extLst>
                <a:ext uri="{FF2B5EF4-FFF2-40B4-BE49-F238E27FC236}">
                  <a16:creationId xmlns:a16="http://schemas.microsoft.com/office/drawing/2014/main" id="{8586A52E-F541-206D-586C-CBC1A48E28B9}"/>
                </a:ext>
              </a:extLst>
            </p:cNvPr>
            <p:cNvSpPr txBox="1">
              <a:spLocks noGrp="1" noRot="1" noMove="1" noResize="1" noEditPoints="1" noAdjustHandles="1" noChangeArrowheads="1" noChangeShapeType="1"/>
            </p:cNvSpPr>
            <p:nvPr userDrawn="1"/>
          </p:nvSpPr>
          <p:spPr>
            <a:xfrm>
              <a:off x="1419734" y="1508600"/>
              <a:ext cx="4554723" cy="369332"/>
            </a:xfrm>
            <a:prstGeom prst="rect">
              <a:avLst/>
            </a:prstGeom>
            <a:noFill/>
          </p:spPr>
          <p:txBody>
            <a:bodyPr wrap="square">
              <a:spAutoFit/>
            </a:bodyPr>
            <a:lstStyle/>
            <a:p>
              <a:pPr lvl="0">
                <a:lnSpc>
                  <a:spcPct val="100000"/>
                </a:lnSpc>
              </a:pPr>
              <a:r>
                <a:rPr lang="en-US" sz="1800">
                  <a:latin typeface="Arial" panose="020B0604020202020204" pitchFamily="34" charset="0"/>
                  <a:cs typeface="Arial" panose="020B0604020202020204" pitchFamily="34" charset="0"/>
                </a:rPr>
                <a:t>Ensure we can identify you for attendance.</a:t>
              </a:r>
            </a:p>
          </p:txBody>
        </p:sp>
        <p:sp>
          <p:nvSpPr>
            <p:cNvPr id="11" name="TextBox 10">
              <a:extLst>
                <a:ext uri="{FF2B5EF4-FFF2-40B4-BE49-F238E27FC236}">
                  <a16:creationId xmlns:a16="http://schemas.microsoft.com/office/drawing/2014/main" id="{B8A06D66-EB59-A116-702D-037BEB3F5D76}"/>
                </a:ext>
              </a:extLst>
            </p:cNvPr>
            <p:cNvSpPr txBox="1">
              <a:spLocks noGrp="1" noRot="1" noMove="1" noResize="1" noEditPoints="1" noAdjustHandles="1" noChangeArrowheads="1" noChangeShapeType="1"/>
            </p:cNvSpPr>
            <p:nvPr userDrawn="1"/>
          </p:nvSpPr>
          <p:spPr>
            <a:xfrm>
              <a:off x="1419734" y="2688978"/>
              <a:ext cx="4422917" cy="369332"/>
            </a:xfrm>
            <a:prstGeom prst="rect">
              <a:avLst/>
            </a:prstGeom>
            <a:noFill/>
          </p:spPr>
          <p:txBody>
            <a:bodyPr wrap="square">
              <a:spAutoFit/>
            </a:bodyPr>
            <a:lstStyle/>
            <a:p>
              <a:pPr lvl="0">
                <a:lnSpc>
                  <a:spcPct val="100000"/>
                </a:lnSpc>
              </a:pPr>
              <a:r>
                <a:rPr lang="en-US" sz="1800">
                  <a:latin typeface="Arial" panose="020B0604020202020204" pitchFamily="34" charset="0"/>
                  <a:cs typeface="Arial" panose="020B0604020202020204" pitchFamily="34" charset="0"/>
                </a:rPr>
                <a:t>Have your camera on, if possible.</a:t>
              </a:r>
            </a:p>
          </p:txBody>
        </p:sp>
        <p:sp>
          <p:nvSpPr>
            <p:cNvPr id="12" name="TextBox 11">
              <a:extLst>
                <a:ext uri="{FF2B5EF4-FFF2-40B4-BE49-F238E27FC236}">
                  <a16:creationId xmlns:a16="http://schemas.microsoft.com/office/drawing/2014/main" id="{DEDCD78A-EDA7-5179-A454-0F37476056B9}"/>
                </a:ext>
              </a:extLst>
            </p:cNvPr>
            <p:cNvSpPr txBox="1">
              <a:spLocks noGrp="1" noRot="1" noMove="1" noResize="1" noEditPoints="1" noAdjustHandles="1" noChangeArrowheads="1" noChangeShapeType="1"/>
            </p:cNvSpPr>
            <p:nvPr userDrawn="1"/>
          </p:nvSpPr>
          <p:spPr>
            <a:xfrm>
              <a:off x="1419734" y="3866626"/>
              <a:ext cx="4011023" cy="369332"/>
            </a:xfrm>
            <a:prstGeom prst="rect">
              <a:avLst/>
            </a:prstGeom>
            <a:noFill/>
          </p:spPr>
          <p:txBody>
            <a:bodyPr wrap="square">
              <a:spAutoFit/>
            </a:bodyPr>
            <a:lstStyle/>
            <a:p>
              <a:pPr marL="0" lvl="0" indent="0">
                <a:lnSpc>
                  <a:spcPct val="100000"/>
                </a:lnSpc>
                <a:tabLst>
                  <a:tab pos="739775" algn="l"/>
                </a:tabLst>
              </a:pPr>
              <a:r>
                <a:rPr lang="en-US" sz="1800">
                  <a:latin typeface="Arial" panose="020B0604020202020204" pitchFamily="34" charset="0"/>
                  <a:cs typeface="Arial" panose="020B0604020202020204" pitchFamily="34" charset="0"/>
                </a:rPr>
                <a:t>Remain muted when not speaking.</a:t>
              </a:r>
            </a:p>
          </p:txBody>
        </p:sp>
        <p:grpSp>
          <p:nvGrpSpPr>
            <p:cNvPr id="13" name="Group 12">
              <a:extLst>
                <a:ext uri="{FF2B5EF4-FFF2-40B4-BE49-F238E27FC236}">
                  <a16:creationId xmlns:a16="http://schemas.microsoft.com/office/drawing/2014/main" id="{74C974FC-DF67-70C9-B88F-B65C61ACAEB6}"/>
                </a:ext>
              </a:extLst>
            </p:cNvPr>
            <p:cNvGrpSpPr>
              <a:grpSpLocks noGrp="1" noUngrp="1" noRot="1" noMove="1" noResize="1"/>
            </p:cNvGrpSpPr>
            <p:nvPr userDrawn="1"/>
          </p:nvGrpSpPr>
          <p:grpSpPr>
            <a:xfrm>
              <a:off x="454046" y="4904022"/>
              <a:ext cx="11327906" cy="1039900"/>
              <a:chOff x="459952" y="5038734"/>
              <a:chExt cx="11327906" cy="1039900"/>
            </a:xfrm>
          </p:grpSpPr>
          <p:grpSp>
            <p:nvGrpSpPr>
              <p:cNvPr id="19" name="Group 18" descr="No recording icon">
                <a:extLst>
                  <a:ext uri="{FF2B5EF4-FFF2-40B4-BE49-F238E27FC236}">
                    <a16:creationId xmlns:a16="http://schemas.microsoft.com/office/drawing/2014/main" id="{D53B716E-0D3D-91D0-5333-27CAFFDF5760}"/>
                  </a:ext>
                </a:extLst>
              </p:cNvPr>
              <p:cNvGrpSpPr>
                <a:grpSpLocks noGrp="1" noUngrp="1" noRot="1" noMove="1" noResize="1"/>
              </p:cNvGrpSpPr>
              <p:nvPr userDrawn="1"/>
            </p:nvGrpSpPr>
            <p:grpSpPr>
              <a:xfrm>
                <a:off x="459952" y="5116495"/>
                <a:ext cx="866436" cy="884376"/>
                <a:chOff x="7263440" y="4334781"/>
                <a:chExt cx="914400" cy="914400"/>
              </a:xfrm>
            </p:grpSpPr>
            <p:pic>
              <p:nvPicPr>
                <p:cNvPr id="21" name="Graphic 20" descr="Video camera with solid fill">
                  <a:extLst>
                    <a:ext uri="{FF2B5EF4-FFF2-40B4-BE49-F238E27FC236}">
                      <a16:creationId xmlns:a16="http://schemas.microsoft.com/office/drawing/2014/main" id="{87D51485-19B3-5B41-3453-EFD0EEAC0868}"/>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456868" y="4523389"/>
                  <a:ext cx="527545" cy="527545"/>
                </a:xfrm>
                <a:prstGeom prst="rect">
                  <a:avLst/>
                </a:prstGeom>
              </p:spPr>
            </p:pic>
            <p:pic>
              <p:nvPicPr>
                <p:cNvPr id="22" name="Graphic 21" descr="No sign outline">
                  <a:extLst>
                    <a:ext uri="{FF2B5EF4-FFF2-40B4-BE49-F238E27FC236}">
                      <a16:creationId xmlns:a16="http://schemas.microsoft.com/office/drawing/2014/main" id="{E9939D20-EBBD-2B4F-3463-7FC22F63B905}"/>
                    </a:ext>
                  </a:extLst>
                </p:cNvPr>
                <p:cNvPicPr>
                  <a:picLocks noGrp="1" noRot="1" noChangeAspect="1" noMove="1" noResize="1" noEditPoints="1" noAdjustHandles="1" noChangeArrowheads="1" noChangeShapeType="1" noCrop="1"/>
                </p:cNvPicPr>
                <p:nvPr userDrawn="1"/>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263440" y="4334781"/>
                  <a:ext cx="914400" cy="914400"/>
                </a:xfrm>
                <a:prstGeom prst="rect">
                  <a:avLst/>
                </a:prstGeom>
              </p:spPr>
            </p:pic>
          </p:grpSp>
          <p:sp>
            <p:nvSpPr>
              <p:cNvPr id="26" name="TextBox 25">
                <a:extLst>
                  <a:ext uri="{FF2B5EF4-FFF2-40B4-BE49-F238E27FC236}">
                    <a16:creationId xmlns:a16="http://schemas.microsoft.com/office/drawing/2014/main" id="{D465377C-D1BA-8921-A1AC-E4839EC686A1}"/>
                  </a:ext>
                </a:extLst>
              </p:cNvPr>
              <p:cNvSpPr txBox="1">
                <a:spLocks noGrp="1" noRot="1" noMove="1" noResize="1" noEditPoints="1" noAdjustHandles="1" noChangeArrowheads="1" noChangeShapeType="1"/>
              </p:cNvSpPr>
              <p:nvPr userDrawn="1"/>
            </p:nvSpPr>
            <p:spPr>
              <a:xfrm>
                <a:off x="1419734" y="5038734"/>
                <a:ext cx="10368124" cy="10399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1800" b="0">
                    <a:latin typeface="Arial" panose="020B0604020202020204" pitchFamily="34" charset="0"/>
                    <a:cs typeface="Arial" panose="020B0604020202020204" pitchFamily="34" charset="0"/>
                  </a:rPr>
                  <a:t>DO NOT RECORD THIS PRESENTATION. </a:t>
                </a:r>
              </a:p>
              <a:p>
                <a:pPr marL="0" marR="0" lvl="0" indent="0" algn="l" defTabSz="914400" rtl="0" eaLnBrk="1" fontAlgn="auto" latinLnBrk="0" hangingPunct="1">
                  <a:lnSpc>
                    <a:spcPct val="109000"/>
                  </a:lnSpc>
                  <a:spcBef>
                    <a:spcPts val="300"/>
                  </a:spcBef>
                  <a:spcAft>
                    <a:spcPts val="0"/>
                  </a:spcAft>
                  <a:buClrTx/>
                  <a:buSzTx/>
                  <a:buFontTx/>
                  <a:buNone/>
                  <a:tabLst/>
                  <a:defRPr/>
                </a:pPr>
                <a:r>
                  <a:rPr lang="en-US" sz="1200" i="1">
                    <a:solidFill>
                      <a:prstClr val="black"/>
                    </a:solidFill>
                    <a:latin typeface="Arial" panose="020B0604020202020204" pitchFamily="34" charset="0"/>
                    <a:cs typeface="Arial" panose="020B0604020202020204" pitchFamily="34" charset="0"/>
                  </a:rPr>
                  <a:t>Massachusetts recording law stipulates that it is a two-party consent state. In Massachusetts, it is a criminal offense to use any device to record and/or disseminate communications, whether they’re wire, oral or electronic, without the consent of all contributing parties. Mass. Ann. Laws </a:t>
                </a:r>
                <a:r>
                  <a:rPr lang="en-US" sz="1200" i="1" err="1">
                    <a:solidFill>
                      <a:prstClr val="black"/>
                    </a:solidFill>
                    <a:latin typeface="Arial" panose="020B0604020202020204" pitchFamily="34" charset="0"/>
                    <a:cs typeface="Arial" panose="020B0604020202020204" pitchFamily="34" charset="0"/>
                  </a:rPr>
                  <a:t>ch.</a:t>
                </a:r>
                <a:r>
                  <a:rPr lang="en-US" sz="1200" i="1">
                    <a:solidFill>
                      <a:prstClr val="black"/>
                    </a:solidFill>
                    <a:latin typeface="Arial" panose="020B0604020202020204" pitchFamily="34" charset="0"/>
                    <a:cs typeface="Arial" panose="020B0604020202020204" pitchFamily="34" charset="0"/>
                  </a:rPr>
                  <a:t> 272, § 99(C). This means that in Massachusetts you are not legally allowed to record a conversation you are taking part in unless all parties are in agreement.</a:t>
                </a:r>
              </a:p>
            </p:txBody>
          </p:sp>
        </p:grpSp>
        <p:pic>
          <p:nvPicPr>
            <p:cNvPr id="27" name="Graphic 26" descr="Questions icon">
              <a:extLst>
                <a:ext uri="{FF2B5EF4-FFF2-40B4-BE49-F238E27FC236}">
                  <a16:creationId xmlns:a16="http://schemas.microsoft.com/office/drawing/2014/main" id="{45EAE3D5-1E64-2387-CF7A-2A8268FBD470}"/>
                </a:ext>
              </a:extLst>
            </p:cNvPr>
            <p:cNvPicPr>
              <a:picLocks noGrp="1" noRot="1" noChangeAspect="1" noMove="1" noResize="1" noEditPoints="1" noAdjustHandles="1" noChangeArrowheads="1" noChangeShapeType="1" noCrop="1"/>
            </p:cNvPicPr>
            <p:nvPr userDrawn="1"/>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336077" y="1299316"/>
              <a:ext cx="682623" cy="682623"/>
            </a:xfrm>
            <a:prstGeom prst="rect">
              <a:avLst/>
            </a:prstGeom>
          </p:spPr>
        </p:pic>
        <p:pic>
          <p:nvPicPr>
            <p:cNvPr id="28" name="Graphic 27" descr="Send icon">
              <a:extLst>
                <a:ext uri="{FF2B5EF4-FFF2-40B4-BE49-F238E27FC236}">
                  <a16:creationId xmlns:a16="http://schemas.microsoft.com/office/drawing/2014/main" id="{2179BF27-7187-BF17-5B44-EBA68B1993A7}"/>
                </a:ext>
              </a:extLst>
            </p:cNvPr>
            <p:cNvPicPr>
              <a:picLocks noGrp="1" noRot="1" noChangeAspect="1" noMove="1" noResize="1" noEditPoints="1" noAdjustHandles="1" noChangeArrowheads="1" noChangeShapeType="1" noCrop="1"/>
            </p:cNvPicPr>
            <p:nvPr userDrawn="1"/>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336078" y="2529767"/>
              <a:ext cx="682623" cy="682623"/>
            </a:xfrm>
            <a:prstGeom prst="rect">
              <a:avLst/>
            </a:prstGeom>
          </p:spPr>
        </p:pic>
        <p:pic>
          <p:nvPicPr>
            <p:cNvPr id="29" name="Graphic 28" descr="Certificate icon">
              <a:extLst>
                <a:ext uri="{FF2B5EF4-FFF2-40B4-BE49-F238E27FC236}">
                  <a16:creationId xmlns:a16="http://schemas.microsoft.com/office/drawing/2014/main" id="{82837D61-1017-C957-007C-E221B7B48A11}"/>
                </a:ext>
              </a:extLst>
            </p:cNvPr>
            <p:cNvPicPr>
              <a:picLocks noGrp="1" noRot="1" noChangeAspect="1" noMove="1" noResize="1" noEditPoints="1" noAdjustHandles="1" noChangeArrowheads="1" noChangeShapeType="1" noCrop="1"/>
            </p:cNvPicPr>
            <p:nvPr userDrawn="1"/>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6336077" y="3760218"/>
              <a:ext cx="682623" cy="682623"/>
            </a:xfrm>
            <a:prstGeom prst="rect">
              <a:avLst/>
            </a:prstGeom>
          </p:spPr>
        </p:pic>
        <p:sp>
          <p:nvSpPr>
            <p:cNvPr id="30" name="TextBox 29">
              <a:extLst>
                <a:ext uri="{FF2B5EF4-FFF2-40B4-BE49-F238E27FC236}">
                  <a16:creationId xmlns:a16="http://schemas.microsoft.com/office/drawing/2014/main" id="{5E103234-8895-EB20-8CD9-CF7175F7071A}"/>
                </a:ext>
              </a:extLst>
            </p:cNvPr>
            <p:cNvSpPr txBox="1">
              <a:spLocks noGrp="1" noRot="1" noMove="1" noResize="1" noEditPoints="1" noAdjustHandles="1" noChangeArrowheads="1" noChangeShapeType="1"/>
            </p:cNvSpPr>
            <p:nvPr userDrawn="1"/>
          </p:nvSpPr>
          <p:spPr>
            <a:xfrm>
              <a:off x="7203952" y="2687613"/>
              <a:ext cx="4736304" cy="369332"/>
            </a:xfrm>
            <a:prstGeom prst="rect">
              <a:avLst/>
            </a:prstGeom>
            <a:noFill/>
          </p:spPr>
          <p:txBody>
            <a:bodyPr wrap="square">
              <a:spAutoFit/>
            </a:bodyPr>
            <a:lstStyle/>
            <a:p>
              <a:pPr lvl="0">
                <a:lnSpc>
                  <a:spcPct val="100000"/>
                </a:lnSpc>
              </a:pPr>
              <a:r>
                <a:rPr lang="en-US" sz="1800">
                  <a:latin typeface="Arial" panose="020B0604020202020204" pitchFamily="34" charset="0"/>
                  <a:cs typeface="Arial" panose="020B0604020202020204" pitchFamily="34" charset="0"/>
                </a:rPr>
                <a:t>We’ll send you a copy of the slides.</a:t>
              </a:r>
            </a:p>
          </p:txBody>
        </p:sp>
        <p:sp>
          <p:nvSpPr>
            <p:cNvPr id="31" name="TextBox 30">
              <a:extLst>
                <a:ext uri="{FF2B5EF4-FFF2-40B4-BE49-F238E27FC236}">
                  <a16:creationId xmlns:a16="http://schemas.microsoft.com/office/drawing/2014/main" id="{CC1043E9-9A69-38A4-A12A-B4C9727A2B06}"/>
                </a:ext>
              </a:extLst>
            </p:cNvPr>
            <p:cNvSpPr txBox="1">
              <a:spLocks noGrp="1" noRot="1" noMove="1" noResize="1" noEditPoints="1" noAdjustHandles="1" noChangeArrowheads="1" noChangeShapeType="1"/>
            </p:cNvSpPr>
            <p:nvPr userDrawn="1"/>
          </p:nvSpPr>
          <p:spPr>
            <a:xfrm>
              <a:off x="7203951" y="1508600"/>
              <a:ext cx="4833973" cy="369332"/>
            </a:xfrm>
            <a:prstGeom prst="rect">
              <a:avLst/>
            </a:prstGeom>
            <a:noFill/>
          </p:spPr>
          <p:txBody>
            <a:bodyPr wrap="square">
              <a:spAutoFit/>
            </a:bodyPr>
            <a:lstStyle/>
            <a:p>
              <a:pPr lvl="0">
                <a:lnSpc>
                  <a:spcPct val="100000"/>
                </a:lnSpc>
              </a:pPr>
              <a:r>
                <a:rPr lang="en-US" sz="1800">
                  <a:latin typeface="Arial" panose="020B0604020202020204" pitchFamily="34" charset="0"/>
                  <a:cs typeface="Arial" panose="020B0604020202020204" pitchFamily="34" charset="0"/>
                </a:rPr>
                <a:t>Use the Zoom Q&amp;A function to ask questions.</a:t>
              </a:r>
            </a:p>
          </p:txBody>
        </p:sp>
        <p:sp>
          <p:nvSpPr>
            <p:cNvPr id="32" name="TextBox 31">
              <a:extLst>
                <a:ext uri="{FF2B5EF4-FFF2-40B4-BE49-F238E27FC236}">
                  <a16:creationId xmlns:a16="http://schemas.microsoft.com/office/drawing/2014/main" id="{EA1D33B6-115A-B6F2-470C-6DDA6E2E43DB}"/>
                </a:ext>
              </a:extLst>
            </p:cNvPr>
            <p:cNvSpPr txBox="1">
              <a:spLocks noGrp="1" noRot="1" noMove="1" noResize="1" noEditPoints="1" noAdjustHandles="1" noChangeArrowheads="1" noChangeShapeType="1"/>
            </p:cNvSpPr>
            <p:nvPr userDrawn="1"/>
          </p:nvSpPr>
          <p:spPr>
            <a:xfrm>
              <a:off x="7203952" y="3866626"/>
              <a:ext cx="4736304" cy="369332"/>
            </a:xfrm>
            <a:prstGeom prst="rect">
              <a:avLst/>
            </a:prstGeom>
            <a:noFill/>
          </p:spPr>
          <p:txBody>
            <a:bodyPr wrap="square">
              <a:spAutoFit/>
            </a:bodyPr>
            <a:lstStyle/>
            <a:p>
              <a:pPr lvl="0">
                <a:lnSpc>
                  <a:spcPct val="100000"/>
                </a:lnSpc>
              </a:pPr>
              <a:r>
                <a:rPr lang="en-US" sz="1800">
                  <a:latin typeface="Arial" panose="020B0604020202020204" pitchFamily="34" charset="0"/>
                  <a:cs typeface="Arial" panose="020B0604020202020204" pitchFamily="34" charset="0"/>
                </a:rPr>
                <a:t>Complete post-training eval within 2 weeks.</a:t>
              </a:r>
            </a:p>
          </p:txBody>
        </p:sp>
        <p:pic>
          <p:nvPicPr>
            <p:cNvPr id="2" name="Graphic 1" descr="Mute speaker icon">
              <a:extLst>
                <a:ext uri="{FF2B5EF4-FFF2-40B4-BE49-F238E27FC236}">
                  <a16:creationId xmlns:a16="http://schemas.microsoft.com/office/drawing/2014/main" id="{849073A5-BE32-ABBD-EAC1-847295556A3B}"/>
                </a:ext>
              </a:extLst>
            </p:cNvPr>
            <p:cNvPicPr>
              <a:picLocks noGrp="1" noRot="1" noChangeAspect="1" noMove="1" noResize="1" noEditPoints="1" noAdjustHandles="1" noChangeArrowheads="1" noChangeShapeType="1" noCrop="1"/>
            </p:cNvPicPr>
            <p:nvPr userDrawn="1"/>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570154" y="3689141"/>
              <a:ext cx="664328" cy="664328"/>
            </a:xfrm>
            <a:prstGeom prst="rect">
              <a:avLst/>
            </a:prstGeom>
          </p:spPr>
        </p:pic>
        <p:grpSp>
          <p:nvGrpSpPr>
            <p:cNvPr id="6" name="Group 5">
              <a:extLst>
                <a:ext uri="{FF2B5EF4-FFF2-40B4-BE49-F238E27FC236}">
                  <a16:creationId xmlns:a16="http://schemas.microsoft.com/office/drawing/2014/main" id="{76AEDFD9-2393-839A-4952-DEABFE5E6491}"/>
                </a:ext>
              </a:extLst>
            </p:cNvPr>
            <p:cNvGrpSpPr>
              <a:grpSpLocks noGrp="1" noUngrp="1" noRot="1" noMove="1" noResize="1"/>
            </p:cNvGrpSpPr>
            <p:nvPr userDrawn="1"/>
          </p:nvGrpSpPr>
          <p:grpSpPr>
            <a:xfrm>
              <a:off x="8330120" y="1919143"/>
              <a:ext cx="2477040" cy="442333"/>
              <a:chOff x="8487697" y="1918856"/>
              <a:chExt cx="2477040" cy="442333"/>
            </a:xfrm>
            <a:solidFill>
              <a:schemeClr val="accent1">
                <a:lumMod val="75000"/>
              </a:schemeClr>
            </a:solidFill>
          </p:grpSpPr>
          <p:pic>
            <p:nvPicPr>
              <p:cNvPr id="7" name="Picture 6" descr="Zoom Q&amp;A feature in Zoom navigation bar">
                <a:extLst>
                  <a:ext uri="{FF2B5EF4-FFF2-40B4-BE49-F238E27FC236}">
                    <a16:creationId xmlns:a16="http://schemas.microsoft.com/office/drawing/2014/main" id="{D9CD79F8-922F-8D59-01D6-6467F3456D56}"/>
                  </a:ext>
                </a:extLst>
              </p:cNvPr>
              <p:cNvPicPr>
                <a:picLocks noGrp="1" noRot="1" noChangeAspect="1" noMove="1" noResize="1" noEditPoints="1" noAdjustHandles="1" noChangeArrowheads="1" noChangeShapeType="1" noCrop="1"/>
              </p:cNvPicPr>
              <p:nvPr userDrawn="1"/>
            </p:nvPicPr>
            <p:blipFill>
              <a:blip r:embed="rId19">
                <a:extLst>
                  <a:ext uri="{28A0092B-C50C-407E-A947-70E740481C1C}">
                    <a14:useLocalDpi xmlns:a14="http://schemas.microsoft.com/office/drawing/2010/main"/>
                  </a:ext>
                </a:extLst>
              </a:blip>
              <a:stretch>
                <a:fillRect/>
              </a:stretch>
            </p:blipFill>
            <p:spPr>
              <a:xfrm>
                <a:off x="8487697" y="1918856"/>
                <a:ext cx="1825502" cy="442333"/>
              </a:xfrm>
              <a:prstGeom prst="roundRect">
                <a:avLst/>
              </a:prstGeom>
              <a:grpFill/>
            </p:spPr>
          </p:pic>
          <p:sp>
            <p:nvSpPr>
              <p:cNvPr id="8" name="Down Arrow 7" descr="Arrow pointing right to a picture of the Zoom Q&amp;A function">
                <a:extLst>
                  <a:ext uri="{FF2B5EF4-FFF2-40B4-BE49-F238E27FC236}">
                    <a16:creationId xmlns:a16="http://schemas.microsoft.com/office/drawing/2014/main" id="{933BA3BD-7AC9-726A-4AD4-1E32B5B7C0CF}"/>
                  </a:ext>
                </a:extLst>
              </p:cNvPr>
              <p:cNvSpPr>
                <a:spLocks noGrp="1" noRot="1" noMove="1" noResize="1" noEditPoints="1" noAdjustHandles="1" noChangeArrowheads="1" noChangeShapeType="1"/>
              </p:cNvSpPr>
              <p:nvPr userDrawn="1"/>
            </p:nvSpPr>
            <p:spPr>
              <a:xfrm rot="5400000">
                <a:off x="10602677" y="1865113"/>
                <a:ext cx="174302" cy="549818"/>
              </a:xfrm>
              <a:prstGeom prst="downArrow">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Slide Number Placeholder 1">
            <a:extLst>
              <a:ext uri="{FF2B5EF4-FFF2-40B4-BE49-F238E27FC236}">
                <a16:creationId xmlns:a16="http://schemas.microsoft.com/office/drawing/2014/main" id="{07D158EA-43C0-D13B-5525-C4090B310058}"/>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1493039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de of Conduct (virtual)">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TextBox 3">
            <a:extLst>
              <a:ext uri="{FF2B5EF4-FFF2-40B4-BE49-F238E27FC236}">
                <a16:creationId xmlns:a16="http://schemas.microsoft.com/office/drawing/2014/main" id="{CE83E124-2DA8-267C-CD0F-CD22FB3574F5}"/>
              </a:ext>
            </a:extLst>
          </p:cNvPr>
          <p:cNvSpPr txBox="1"/>
          <p:nvPr userDrawn="1"/>
        </p:nvSpPr>
        <p:spPr>
          <a:xfrm>
            <a:off x="497839" y="1243914"/>
            <a:ext cx="11290018" cy="3103157"/>
          </a:xfrm>
          <a:prstGeom prst="rect">
            <a:avLst/>
          </a:prstGeom>
          <a:noFill/>
        </p:spPr>
        <p:txBody>
          <a:bodyPr wrap="square" rtlCol="0">
            <a:spAutoFit/>
          </a:bodyPr>
          <a:lstStyle/>
          <a:p>
            <a:pPr algn="l" defTabSz="609630">
              <a:lnSpc>
                <a:spcPct val="109000"/>
              </a:lnSpc>
              <a:spcBef>
                <a:spcPts val="2400"/>
              </a:spcBef>
            </a:pPr>
            <a:r>
              <a:rPr lang="en-US" sz="1600">
                <a:solidFill>
                  <a:prstClr val="black"/>
                </a:solidFill>
              </a:rPr>
              <a:t>Participation in our trainings is free and voluntary. We require responsible behavior and respect toward other participants, members of our staff, and all presenters. We treat all forms of abuse, bullying, intimidation, sexist and racist behavior very seriously. You must not engage in any antisocial behavior or abuse of any kind toward other learners, staff, and presenters.</a:t>
            </a:r>
          </a:p>
          <a:p>
            <a:pPr algn="l" defTabSz="609630">
              <a:lnSpc>
                <a:spcPct val="109000"/>
              </a:lnSpc>
              <a:spcBef>
                <a:spcPts val="2400"/>
              </a:spcBef>
            </a:pPr>
            <a:r>
              <a:rPr lang="en-US" sz="1600">
                <a:solidFill>
                  <a:prstClr val="black"/>
                </a:solidFill>
              </a:rPr>
              <a:t>If your behavior is inappropriate in any way, staff will immediately mute your microphone, stop your video and chat access, and place you in the waiting room to warn you that if the behavior continues, you will be removed from the session. If the behavior is serious enough, you will be immediately removed from the session, and your access to any future sessions may be withdrawn. </a:t>
            </a:r>
          </a:p>
          <a:p>
            <a:pPr algn="l" defTabSz="609630">
              <a:lnSpc>
                <a:spcPct val="109000"/>
              </a:lnSpc>
              <a:spcBef>
                <a:spcPts val="2400"/>
              </a:spcBef>
            </a:pPr>
            <a:r>
              <a:rPr lang="en-US" sz="1600">
                <a:solidFill>
                  <a:prstClr val="black"/>
                </a:solidFill>
              </a:rPr>
              <a:t>Boston Medical Center's Grayken Center for Addiction Training and Technical Assistance, in its sole discretion, reserves the right to remove any participant from or deny access to any program for inappropriate behavior.</a:t>
            </a:r>
          </a:p>
        </p:txBody>
      </p:sp>
      <p:sp>
        <p:nvSpPr>
          <p:cNvPr id="5" name="Title 1">
            <a:extLst>
              <a:ext uri="{FF2B5EF4-FFF2-40B4-BE49-F238E27FC236}">
                <a16:creationId xmlns:a16="http://schemas.microsoft.com/office/drawing/2014/main" id="{08353469-099D-7B62-5D68-E345355D849C}"/>
              </a:ext>
            </a:extLst>
          </p:cNvPr>
          <p:cNvSpPr txBox="1">
            <a:spLocks/>
          </p:cNvSpPr>
          <p:nvPr userDrawn="1"/>
        </p:nvSpPr>
        <p:spPr>
          <a:xfrm>
            <a:off x="497839" y="314502"/>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Code of Conduct</a:t>
            </a:r>
          </a:p>
        </p:txBody>
      </p:sp>
      <p:sp>
        <p:nvSpPr>
          <p:cNvPr id="2" name="Freeform 1">
            <a:extLst>
              <a:ext uri="{FF2B5EF4-FFF2-40B4-BE49-F238E27FC236}">
                <a16:creationId xmlns:a16="http://schemas.microsoft.com/office/drawing/2014/main" id="{2C6987BE-1411-DC7C-565F-0972752205C7}"/>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2726"/>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lide Number Placeholder 1">
            <a:extLst>
              <a:ext uri="{FF2B5EF4-FFF2-40B4-BE49-F238E27FC236}">
                <a16:creationId xmlns:a16="http://schemas.microsoft.com/office/drawing/2014/main" id="{B6248B37-3714-53EF-EEFC-58219B43E51A}"/>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38527117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28F6E36-4486-75EF-49F5-5A47B721261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a:ext>
            </a:extLst>
          </a:blip>
          <a:srcRect/>
          <a:stretch/>
        </p:blipFill>
        <p:spPr>
          <a:xfrm>
            <a:off x="0" y="1384885"/>
            <a:ext cx="922866" cy="1841500"/>
          </a:xfrm>
          <a:prstGeom prst="rect">
            <a:avLst/>
          </a:prstGeom>
        </p:spPr>
      </p:pic>
      <p:sp>
        <p:nvSpPr>
          <p:cNvPr id="7" name="Freeform 3">
            <a:extLst>
              <a:ext uri="{FF2B5EF4-FFF2-40B4-BE49-F238E27FC236}">
                <a16:creationId xmlns:a16="http://schemas.microsoft.com/office/drawing/2014/main" id="{37A769D4-C3CC-52BF-90F3-07FDB0F862B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3178" y="5084889"/>
            <a:ext cx="12188822" cy="1773111"/>
          </a:xfrm>
          <a:custGeom>
            <a:avLst/>
            <a:gdLst/>
            <a:ahLst/>
            <a:cxnLst/>
            <a:rect l="l" t="t" r="r" b="b"/>
            <a:pathLst>
              <a:path w="4816592" h="719951">
                <a:moveTo>
                  <a:pt x="0" y="0"/>
                </a:moveTo>
                <a:lnTo>
                  <a:pt x="4816592" y="0"/>
                </a:lnTo>
                <a:lnTo>
                  <a:pt x="4816592" y="719951"/>
                </a:lnTo>
                <a:lnTo>
                  <a:pt x="0" y="719951"/>
                </a:lnTo>
                <a:close/>
              </a:path>
            </a:pathLst>
          </a:custGeom>
          <a:gradFill rotWithShape="1">
            <a:gsLst>
              <a:gs pos="0">
                <a:srgbClr val="3F63A1">
                  <a:alpha val="100000"/>
                </a:srgbClr>
              </a:gs>
              <a:gs pos="25000">
                <a:srgbClr val="4061A4">
                  <a:alpha val="100000"/>
                </a:srgbClr>
              </a:gs>
              <a:gs pos="50000">
                <a:srgbClr val="4F73BA">
                  <a:alpha val="100000"/>
                </a:srgbClr>
              </a:gs>
              <a:gs pos="75000">
                <a:srgbClr val="6283C2">
                  <a:alpha val="100000"/>
                </a:srgbClr>
              </a:gs>
              <a:gs pos="100000">
                <a:srgbClr val="839DCF">
                  <a:alpha val="100000"/>
                </a:srgbClr>
              </a:gs>
            </a:gsLst>
            <a:lin ang="0"/>
          </a:gradFill>
        </p:spPr>
        <p:txBody>
          <a:bodyPr/>
          <a:lstStyle/>
          <a:p>
            <a:endParaRPr lang="en-US"/>
          </a:p>
        </p:txBody>
      </p:sp>
      <p:sp>
        <p:nvSpPr>
          <p:cNvPr id="2" name="Title 1">
            <a:extLst>
              <a:ext uri="{FF2B5EF4-FFF2-40B4-BE49-F238E27FC236}">
                <a16:creationId xmlns:a16="http://schemas.microsoft.com/office/drawing/2014/main" id="{D3C84D5C-3478-89A5-E448-2F16DAB64CE4}"/>
              </a:ext>
            </a:extLst>
          </p:cNvPr>
          <p:cNvSpPr>
            <a:spLocks noGrp="1"/>
          </p:cNvSpPr>
          <p:nvPr>
            <p:ph type="ctrTitle" hasCustomPrompt="1"/>
          </p:nvPr>
        </p:nvSpPr>
        <p:spPr>
          <a:xfrm>
            <a:off x="1524000" y="1320144"/>
            <a:ext cx="9144000" cy="1845733"/>
          </a:xfrm>
        </p:spPr>
        <p:txBody>
          <a:bodyPr anchor="ctr">
            <a:normAutofit/>
          </a:bodyPr>
          <a:lstStyle>
            <a:lvl1pPr algn="l">
              <a:defRPr sz="4800">
                <a:solidFill>
                  <a:schemeClr val="tx1"/>
                </a:solidFill>
              </a:defRPr>
            </a:lvl1pPr>
          </a:lstStyle>
          <a:p>
            <a:r>
              <a:rPr lang="en-US"/>
              <a:t>Click to add training title</a:t>
            </a:r>
          </a:p>
        </p:txBody>
      </p:sp>
      <p:sp>
        <p:nvSpPr>
          <p:cNvPr id="3" name="Subtitle 2">
            <a:extLst>
              <a:ext uri="{FF2B5EF4-FFF2-40B4-BE49-F238E27FC236}">
                <a16:creationId xmlns:a16="http://schemas.microsoft.com/office/drawing/2014/main" id="{4F86DF4D-B76E-37FD-6F3C-B293C47DFE28}"/>
              </a:ext>
            </a:extLst>
          </p:cNvPr>
          <p:cNvSpPr>
            <a:spLocks noGrp="1"/>
          </p:cNvSpPr>
          <p:nvPr>
            <p:ph type="subTitle" idx="1" hasCustomPrompt="1"/>
          </p:nvPr>
        </p:nvSpPr>
        <p:spPr>
          <a:xfrm>
            <a:off x="1524000" y="3230619"/>
            <a:ext cx="9144000" cy="1547121"/>
          </a:xfrm>
        </p:spPr>
        <p:txBody>
          <a:bodyPr>
            <a:normAutofit/>
          </a:bodyPr>
          <a:lstStyle>
            <a:lvl1pPr marL="0" indent="0" algn="l">
              <a:buNone/>
              <a:defRPr sz="2400" b="1">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Enter presenter names, credentials &amp; the training date</a:t>
            </a:r>
          </a:p>
        </p:txBody>
      </p:sp>
      <p:grpSp>
        <p:nvGrpSpPr>
          <p:cNvPr id="53" name="Group 52">
            <a:extLst>
              <a:ext uri="{FF2B5EF4-FFF2-40B4-BE49-F238E27FC236}">
                <a16:creationId xmlns:a16="http://schemas.microsoft.com/office/drawing/2014/main" id="{C08308AF-F78F-9B47-8433-7F07686255C0}"/>
              </a:ext>
            </a:extLst>
          </p:cNvPr>
          <p:cNvGrpSpPr>
            <a:grpSpLocks noGrp="1" noUngrp="1" noRot="1" noChangeAspect="1" noMove="1" noResize="1"/>
          </p:cNvGrpSpPr>
          <p:nvPr userDrawn="1"/>
        </p:nvGrpSpPr>
        <p:grpSpPr>
          <a:xfrm>
            <a:off x="235372" y="5708357"/>
            <a:ext cx="6458693" cy="914400"/>
            <a:chOff x="226227" y="5654932"/>
            <a:chExt cx="7169149" cy="1014984"/>
          </a:xfrm>
        </p:grpSpPr>
        <p:pic>
          <p:nvPicPr>
            <p:cNvPr id="50" name="Picture 49" descr="Boston Medical Center logo">
              <a:extLst>
                <a:ext uri="{FF2B5EF4-FFF2-40B4-BE49-F238E27FC236}">
                  <a16:creationId xmlns:a16="http://schemas.microsoft.com/office/drawing/2014/main" id="{E222836B-A818-EBC3-3C86-EC0162244FA1}"/>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a:ext>
              </a:extLst>
            </a:blip>
            <a:stretch>
              <a:fillRect/>
            </a:stretch>
          </p:blipFill>
          <p:spPr>
            <a:xfrm>
              <a:off x="5022851" y="5654932"/>
              <a:ext cx="2372525" cy="1014984"/>
            </a:xfrm>
            <a:prstGeom prst="rect">
              <a:avLst/>
            </a:prstGeom>
          </p:spPr>
        </p:pic>
        <p:pic>
          <p:nvPicPr>
            <p:cNvPr id="52" name="Picture 51" descr="Boston Medical Center, Grayken Center for Addiction Training and Technical Assistance logo">
              <a:extLst>
                <a:ext uri="{FF2B5EF4-FFF2-40B4-BE49-F238E27FC236}">
                  <a16:creationId xmlns:a16="http://schemas.microsoft.com/office/drawing/2014/main" id="{74408006-722C-1E6E-072B-EE7DF0E22C00}"/>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a:ext>
              </a:extLst>
            </a:blip>
            <a:stretch>
              <a:fillRect/>
            </a:stretch>
          </p:blipFill>
          <p:spPr>
            <a:xfrm>
              <a:off x="226227" y="5709796"/>
              <a:ext cx="4465412" cy="960120"/>
            </a:xfrm>
            <a:prstGeom prst="rect">
              <a:avLst/>
            </a:prstGeom>
          </p:spPr>
        </p:pic>
      </p:grpSp>
    </p:spTree>
    <p:extLst>
      <p:ext uri="{BB962C8B-B14F-4D97-AF65-F5344CB8AC3E}">
        <p14:creationId xmlns:p14="http://schemas.microsoft.com/office/powerpoint/2010/main" val="26754622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3DE2E8C2-FE9C-7505-0EF6-6ABF7DE5282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Grayken Center for Addiction Training &amp; Technical Assistance logo. Visit addictiontraining.org for more trainings and resources">
            <a:extLst>
              <a:ext uri="{FF2B5EF4-FFF2-40B4-BE49-F238E27FC236}">
                <a16:creationId xmlns:a16="http://schemas.microsoft.com/office/drawing/2014/main" id="{424988D4-5777-73A8-6371-39C82AD3F0A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10" name="Text Placeholder 11">
            <a:extLst>
              <a:ext uri="{FF2B5EF4-FFF2-40B4-BE49-F238E27FC236}">
                <a16:creationId xmlns:a16="http://schemas.microsoft.com/office/drawing/2014/main" id="{B1A94FA6-771B-1CF5-B281-4F1F8C06DED4}"/>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
        <p:nvSpPr>
          <p:cNvPr id="4" name="Slide Number Placeholder 1">
            <a:extLst>
              <a:ext uri="{FF2B5EF4-FFF2-40B4-BE49-F238E27FC236}">
                <a16:creationId xmlns:a16="http://schemas.microsoft.com/office/drawing/2014/main" id="{0F434FF8-2B54-B1C6-00DE-14A474F7E1B9}"/>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5" name="Title 1">
            <a:extLst>
              <a:ext uri="{FF2B5EF4-FFF2-40B4-BE49-F238E27FC236}">
                <a16:creationId xmlns:a16="http://schemas.microsoft.com/office/drawing/2014/main" id="{9902DA24-D170-4E9D-C0C9-572F0A6F1344}"/>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Objectives</a:t>
            </a:r>
          </a:p>
        </p:txBody>
      </p:sp>
      <p:sp>
        <p:nvSpPr>
          <p:cNvPr id="11" name="Text Placeholder 10">
            <a:extLst>
              <a:ext uri="{FF2B5EF4-FFF2-40B4-BE49-F238E27FC236}">
                <a16:creationId xmlns:a16="http://schemas.microsoft.com/office/drawing/2014/main" id="{F1DC102A-A837-2348-D701-885E4C544CB1}"/>
              </a:ext>
            </a:extLst>
          </p:cNvPr>
          <p:cNvSpPr>
            <a:spLocks noGrp="1"/>
          </p:cNvSpPr>
          <p:nvPr>
            <p:ph type="body" sz="quarter" idx="17" hasCustomPrompt="1"/>
          </p:nvPr>
        </p:nvSpPr>
        <p:spPr>
          <a:xfrm>
            <a:off x="497171" y="1217833"/>
            <a:ext cx="11290017" cy="4780648"/>
          </a:xfrm>
        </p:spPr>
        <p:txBody>
          <a:bodyPr/>
          <a:lstStyle/>
          <a:p>
            <a:pPr lvl="1"/>
            <a:r>
              <a:rPr lang="en-US"/>
              <a:t>Click to add objectives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62028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sclosure and Disclaimer">
    <p:spTree>
      <p:nvGrpSpPr>
        <p:cNvPr id="1" name=""/>
        <p:cNvGrpSpPr/>
        <p:nvPr/>
      </p:nvGrpSpPr>
      <p:grpSpPr>
        <a:xfrm>
          <a:off x="0" y="0"/>
          <a:ext cx="0" cy="0"/>
          <a:chOff x="0" y="0"/>
          <a:chExt cx="0" cy="0"/>
        </a:xfrm>
      </p:grpSpPr>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TextBox 3">
            <a:extLst>
              <a:ext uri="{FF2B5EF4-FFF2-40B4-BE49-F238E27FC236}">
                <a16:creationId xmlns:a16="http://schemas.microsoft.com/office/drawing/2014/main" id="{CE83E124-2DA8-267C-CD0F-CD22FB3574F5}"/>
              </a:ext>
            </a:extLst>
          </p:cNvPr>
          <p:cNvSpPr txBox="1"/>
          <p:nvPr userDrawn="1"/>
        </p:nvSpPr>
        <p:spPr>
          <a:xfrm>
            <a:off x="497839" y="1243914"/>
            <a:ext cx="11290018" cy="2539670"/>
          </a:xfrm>
          <a:prstGeom prst="rect">
            <a:avLst/>
          </a:prstGeom>
          <a:noFill/>
        </p:spPr>
        <p:txBody>
          <a:bodyPr wrap="square" rtlCol="0">
            <a:spAutoFit/>
          </a:bodyPr>
          <a:lstStyle/>
          <a:p>
            <a:pPr algn="l" defTabSz="609630">
              <a:lnSpc>
                <a:spcPct val="109000"/>
              </a:lnSpc>
              <a:spcBef>
                <a:spcPts val="2467"/>
              </a:spcBef>
            </a:pPr>
            <a:r>
              <a:rPr lang="en-US" sz="2400" b="1">
                <a:solidFill>
                  <a:prstClr val="black"/>
                </a:solidFill>
              </a:rPr>
              <a:t>The faculty and planning committee have no relevant financial relationships to disclose.</a:t>
            </a:r>
          </a:p>
          <a:p>
            <a:pPr algn="l" defTabSz="609630">
              <a:lnSpc>
                <a:spcPct val="110000"/>
              </a:lnSpc>
              <a:spcBef>
                <a:spcPts val="2467"/>
              </a:spcBef>
            </a:pPr>
            <a:r>
              <a:rPr lang="en-US" sz="1600">
                <a:solidFill>
                  <a:prstClr val="black"/>
                </a:solidFill>
              </a:rPr>
              <a:t>This content and the content presented by Grayken Center for Addiction TTA (Grayken TTA) is intended solely to inform and educate qualified healthcare professionals, shall not be used for medical advice, and is not a substitute for the advice or treatment of a qualified medical professional. Boston Medical Center, Grayken TTA, and contributors are not acting as healthcare providers or professional consultants on behalf of any specific patient and disclaim establishing a provider-patient relationship with any specific patient.</a:t>
            </a:r>
          </a:p>
        </p:txBody>
      </p:sp>
      <p:sp>
        <p:nvSpPr>
          <p:cNvPr id="6" name="Title 1">
            <a:extLst>
              <a:ext uri="{FF2B5EF4-FFF2-40B4-BE49-F238E27FC236}">
                <a16:creationId xmlns:a16="http://schemas.microsoft.com/office/drawing/2014/main" id="{6C485E95-1689-C16C-4A70-80A797F48AB3}"/>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Disclosure and Disclaimer</a:t>
            </a:r>
          </a:p>
        </p:txBody>
      </p:sp>
      <p:sp>
        <p:nvSpPr>
          <p:cNvPr id="2" name="Slide Number Placeholder 1">
            <a:extLst>
              <a:ext uri="{FF2B5EF4-FFF2-40B4-BE49-F238E27FC236}">
                <a16:creationId xmlns:a16="http://schemas.microsoft.com/office/drawing/2014/main" id="{A2ADC307-EFED-217C-F4D5-439A36305247}"/>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5" name="Freeform 4">
            <a:extLst>
              <a:ext uri="{FF2B5EF4-FFF2-40B4-BE49-F238E27FC236}">
                <a16:creationId xmlns:a16="http://schemas.microsoft.com/office/drawing/2014/main" id="{F6D04A6C-F2DC-56B3-A1B2-B3DEAE5BE93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2726"/>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008691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3DE2E8C2-FE9C-7505-0EF6-6ABF7DE5282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Grayken Center for Addiction Training &amp; Technical Assistance logo. Visit addictiontraining.org for more trainings and resources">
            <a:extLst>
              <a:ext uri="{FF2B5EF4-FFF2-40B4-BE49-F238E27FC236}">
                <a16:creationId xmlns:a16="http://schemas.microsoft.com/office/drawing/2014/main" id="{424988D4-5777-73A8-6371-39C82AD3F0A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10" name="Text Placeholder 11">
            <a:extLst>
              <a:ext uri="{FF2B5EF4-FFF2-40B4-BE49-F238E27FC236}">
                <a16:creationId xmlns:a16="http://schemas.microsoft.com/office/drawing/2014/main" id="{B1A94FA6-771B-1CF5-B281-4F1F8C06DED4}"/>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
        <p:nvSpPr>
          <p:cNvPr id="4" name="Slide Number Placeholder 1">
            <a:extLst>
              <a:ext uri="{FF2B5EF4-FFF2-40B4-BE49-F238E27FC236}">
                <a16:creationId xmlns:a16="http://schemas.microsoft.com/office/drawing/2014/main" id="{0F434FF8-2B54-B1C6-00DE-14A474F7E1B9}"/>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5" name="Title 1">
            <a:extLst>
              <a:ext uri="{FF2B5EF4-FFF2-40B4-BE49-F238E27FC236}">
                <a16:creationId xmlns:a16="http://schemas.microsoft.com/office/drawing/2014/main" id="{9902DA24-D170-4E9D-C0C9-572F0A6F1344}"/>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tx1"/>
                </a:solidFill>
              </a:rPr>
              <a:t>Objectives</a:t>
            </a:r>
          </a:p>
        </p:txBody>
      </p:sp>
      <p:sp>
        <p:nvSpPr>
          <p:cNvPr id="11" name="Text Placeholder 10">
            <a:extLst>
              <a:ext uri="{FF2B5EF4-FFF2-40B4-BE49-F238E27FC236}">
                <a16:creationId xmlns:a16="http://schemas.microsoft.com/office/drawing/2014/main" id="{F1DC102A-A837-2348-D701-885E4C544CB1}"/>
              </a:ext>
            </a:extLst>
          </p:cNvPr>
          <p:cNvSpPr>
            <a:spLocks noGrp="1"/>
          </p:cNvSpPr>
          <p:nvPr>
            <p:ph type="body" sz="quarter" idx="17" hasCustomPrompt="1"/>
          </p:nvPr>
        </p:nvSpPr>
        <p:spPr>
          <a:xfrm>
            <a:off x="497171" y="1217833"/>
            <a:ext cx="11290017" cy="4780648"/>
          </a:xfrm>
        </p:spPr>
        <p:txBody>
          <a:bodyPr/>
          <a:lstStyle/>
          <a:p>
            <a:pPr lvl="1"/>
            <a:r>
              <a:rPr lang="en-US"/>
              <a:t>Click to add objectives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54516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CF4958-9260-7DC8-0C58-54D5071FF02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a:ext>
            </a:extLst>
          </a:blip>
          <a:srcRect/>
          <a:stretch/>
        </p:blipFill>
        <p:spPr>
          <a:xfrm>
            <a:off x="-1" y="0"/>
            <a:ext cx="11621543" cy="6858000"/>
          </a:xfrm>
          <a:prstGeom prst="rect">
            <a:avLst/>
          </a:prstGeom>
        </p:spPr>
      </p:pic>
      <p:sp>
        <p:nvSpPr>
          <p:cNvPr id="13" name="Text Placeholder 16">
            <a:extLst>
              <a:ext uri="{FF2B5EF4-FFF2-40B4-BE49-F238E27FC236}">
                <a16:creationId xmlns:a16="http://schemas.microsoft.com/office/drawing/2014/main" id="{5F777FB7-6816-1441-96EF-E365C9D162DF}"/>
              </a:ext>
            </a:extLst>
          </p:cNvPr>
          <p:cNvSpPr>
            <a:spLocks noGrp="1"/>
          </p:cNvSpPr>
          <p:nvPr>
            <p:ph type="body" sz="quarter" idx="12" hasCustomPrompt="1"/>
          </p:nvPr>
        </p:nvSpPr>
        <p:spPr>
          <a:xfrm>
            <a:off x="335279" y="2052320"/>
            <a:ext cx="8536872" cy="1638475"/>
          </a:xfrm>
        </p:spPr>
        <p:txBody>
          <a:bodyPr anchor="b" anchorCtr="0">
            <a:normAutofit/>
          </a:bodyPr>
          <a:lstStyle>
            <a:lvl1pPr algn="l">
              <a:buNone/>
              <a:defRPr sz="4800" b="1">
                <a:solidFill>
                  <a:schemeClr val="bg1"/>
                </a:solidFill>
              </a:defRPr>
            </a:lvl1pPr>
          </a:lstStyle>
          <a:p>
            <a:pPr lvl="0"/>
            <a:r>
              <a:rPr lang="en-US"/>
              <a:t>Click to add section divider title</a:t>
            </a:r>
          </a:p>
        </p:txBody>
      </p:sp>
      <p:sp>
        <p:nvSpPr>
          <p:cNvPr id="14" name="Text Placeholder 16">
            <a:extLst>
              <a:ext uri="{FF2B5EF4-FFF2-40B4-BE49-F238E27FC236}">
                <a16:creationId xmlns:a16="http://schemas.microsoft.com/office/drawing/2014/main" id="{52BD0380-73BC-7F40-AFD7-A305E6FDDB4F}"/>
              </a:ext>
            </a:extLst>
          </p:cNvPr>
          <p:cNvSpPr>
            <a:spLocks noGrp="1"/>
          </p:cNvSpPr>
          <p:nvPr>
            <p:ph type="body" sz="quarter" idx="13" hasCustomPrompt="1"/>
          </p:nvPr>
        </p:nvSpPr>
        <p:spPr>
          <a:xfrm>
            <a:off x="335280" y="3812260"/>
            <a:ext cx="8536871" cy="1209905"/>
          </a:xfrm>
        </p:spPr>
        <p:txBody>
          <a:bodyPr>
            <a:normAutofit/>
          </a:bodyPr>
          <a:lstStyle>
            <a:lvl1pPr algn="l">
              <a:buNone/>
              <a:defRPr sz="2400" b="1">
                <a:solidFill>
                  <a:schemeClr val="bg1"/>
                </a:solidFill>
              </a:defRPr>
            </a:lvl1pPr>
          </a:lstStyle>
          <a:p>
            <a:r>
              <a:rPr lang="en-US"/>
              <a:t>Subheading or short section description (if desired)</a:t>
            </a:r>
          </a:p>
        </p:txBody>
      </p:sp>
    </p:spTree>
    <p:extLst>
      <p:ext uri="{BB962C8B-B14F-4D97-AF65-F5344CB8AC3E}">
        <p14:creationId xmlns:p14="http://schemas.microsoft.com/office/powerpoint/2010/main" val="22068797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column 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C497E-DDCE-C190-806E-5395EA6D5910}"/>
              </a:ext>
            </a:extLst>
          </p:cNvPr>
          <p:cNvSpPr>
            <a:spLocks noGrp="1"/>
          </p:cNvSpPr>
          <p:nvPr>
            <p:ph type="title" hasCustomPrompt="1"/>
          </p:nvPr>
        </p:nvSpPr>
        <p:spPr/>
        <p:txBody>
          <a:bodyPr/>
          <a:lstStyle/>
          <a:p>
            <a:r>
              <a:rPr lang="en-US"/>
              <a:t>Click to add title</a:t>
            </a:r>
          </a:p>
        </p:txBody>
      </p:sp>
      <p:sp>
        <p:nvSpPr>
          <p:cNvPr id="7" name="Content Placeholder 6">
            <a:extLst>
              <a:ext uri="{FF2B5EF4-FFF2-40B4-BE49-F238E27FC236}">
                <a16:creationId xmlns:a16="http://schemas.microsoft.com/office/drawing/2014/main" id="{23AC3DC7-16C9-1B35-3DDC-0B8D225FA88B}"/>
              </a:ext>
            </a:extLst>
          </p:cNvPr>
          <p:cNvSpPr>
            <a:spLocks noGrp="1"/>
          </p:cNvSpPr>
          <p:nvPr>
            <p:ph sz="quarter" idx="11" hasCustomPrompt="1"/>
          </p:nvPr>
        </p:nvSpPr>
        <p:spPr>
          <a:xfrm>
            <a:off x="497171" y="1217832"/>
            <a:ext cx="11290018" cy="4780649"/>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8" name="Freeform 7">
            <a:extLst>
              <a:ext uri="{FF2B5EF4-FFF2-40B4-BE49-F238E27FC236}">
                <a16:creationId xmlns:a16="http://schemas.microsoft.com/office/drawing/2014/main" id="{3DE2E8C2-FE9C-7505-0EF6-6ABF7DE5282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Grayken Center for Addiction Training &amp; Technical Assistance logo. Visit addictiontraining.org for more trainings and resources">
            <a:extLst>
              <a:ext uri="{FF2B5EF4-FFF2-40B4-BE49-F238E27FC236}">
                <a16:creationId xmlns:a16="http://schemas.microsoft.com/office/drawing/2014/main" id="{424988D4-5777-73A8-6371-39C82AD3F0A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Slide Number Placeholder 1">
            <a:extLst>
              <a:ext uri="{FF2B5EF4-FFF2-40B4-BE49-F238E27FC236}">
                <a16:creationId xmlns:a16="http://schemas.microsoft.com/office/drawing/2014/main" id="{0F434FF8-2B54-B1C6-00DE-14A474F7E1B9}"/>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3" name="Text Placeholder 11">
            <a:extLst>
              <a:ext uri="{FF2B5EF4-FFF2-40B4-BE49-F238E27FC236}">
                <a16:creationId xmlns:a16="http://schemas.microsoft.com/office/drawing/2014/main" id="{D4B8DAEE-EE70-D58C-6B38-80623F7D5C5D}"/>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13027407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 large image/chart/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p:txBody>
          <a:bodyPr>
            <a:noAutofit/>
          </a:bodyPr>
          <a:lstStyle>
            <a:lvl1pPr>
              <a:defRPr sz="3600" b="1" i="0">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hasCustomPrompt="1"/>
          </p:nvPr>
        </p:nvSpPr>
        <p:spPr>
          <a:xfrm>
            <a:off x="497839" y="1217834"/>
            <a:ext cx="11290018" cy="4110254"/>
          </a:xfrm>
        </p:spPr>
        <p:txBody>
          <a:bodyPr/>
          <a:lstStyle>
            <a:lvl1pPr>
              <a:defRPr>
                <a:solidFill>
                  <a:schemeClr val="tx1"/>
                </a:solidFill>
              </a:defRPr>
            </a:lvl1pPr>
          </a:lstStyle>
          <a:p>
            <a:pPr lvl="1"/>
            <a:r>
              <a:rPr lang="en-US"/>
              <a:t>Type here (highlight text &amp; press TAB to bullet list) or click the respective icon to add an image, chart, or table. </a:t>
            </a:r>
          </a:p>
          <a:p>
            <a:pPr lvl="1"/>
            <a:r>
              <a:rPr lang="en-US"/>
              <a:t>Level two</a:t>
            </a:r>
          </a:p>
          <a:p>
            <a:pPr lvl="2"/>
            <a:r>
              <a:rPr lang="en-US"/>
              <a:t>Level three</a:t>
            </a:r>
          </a:p>
          <a:p>
            <a:pPr lvl="3"/>
            <a:r>
              <a:rPr lang="en-US"/>
              <a:t>Level four</a:t>
            </a:r>
          </a:p>
          <a:p>
            <a:pPr lvl="4"/>
            <a:r>
              <a:rPr lang="en-US"/>
              <a:t>Level five</a:t>
            </a:r>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Text Placeholder 11">
            <a:extLst>
              <a:ext uri="{FF2B5EF4-FFF2-40B4-BE49-F238E27FC236}">
                <a16:creationId xmlns:a16="http://schemas.microsoft.com/office/drawing/2014/main" id="{AE85FD4F-97BA-5491-8B04-75A2E17D9465}"/>
              </a:ext>
            </a:extLst>
          </p:cNvPr>
          <p:cNvSpPr>
            <a:spLocks noGrp="1"/>
          </p:cNvSpPr>
          <p:nvPr>
            <p:ph type="body" sz="quarter" idx="18" hasCustomPrompt="1"/>
          </p:nvPr>
        </p:nvSpPr>
        <p:spPr>
          <a:xfrm>
            <a:off x="497840" y="5449227"/>
            <a:ext cx="11290017" cy="549254"/>
          </a:xfrm>
          <a:solidFill>
            <a:schemeClr val="bg2">
              <a:lumMod val="60000"/>
              <a:lumOff val="40000"/>
            </a:schemeClr>
          </a:solidFill>
        </p:spPr>
        <p:txBody>
          <a:bodyPr/>
          <a:lstStyle>
            <a:lvl1pPr>
              <a:defRPr sz="1400">
                <a:solidFill>
                  <a:schemeClr val="tx1"/>
                </a:solidFill>
              </a:defRPr>
            </a:lvl1pPr>
            <a:lvl2pPr marL="4763" indent="0">
              <a:buNone/>
              <a:defRPr sz="1600"/>
            </a:lvl2pPr>
            <a:lvl3pPr>
              <a:defRPr sz="1600"/>
            </a:lvl3pPr>
            <a:lvl4pPr>
              <a:defRPr sz="1600"/>
            </a:lvl4pPr>
            <a:lvl5pPr>
              <a:defRPr sz="1600"/>
            </a:lvl5pPr>
          </a:lstStyle>
          <a:p>
            <a:pPr lvl="0"/>
            <a:r>
              <a:rPr lang="en-US"/>
              <a:t>Summary/key points. Keep the messaging clear and concise.</a:t>
            </a:r>
          </a:p>
        </p:txBody>
      </p:sp>
      <p:sp>
        <p:nvSpPr>
          <p:cNvPr id="5" name="Slide Number Placeholder 1">
            <a:extLst>
              <a:ext uri="{FF2B5EF4-FFF2-40B4-BE49-F238E27FC236}">
                <a16:creationId xmlns:a16="http://schemas.microsoft.com/office/drawing/2014/main" id="{434867E7-A746-D8FE-9C5C-1C869AA05E50}"/>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7" name="Freeform 6">
            <a:extLst>
              <a:ext uri="{FF2B5EF4-FFF2-40B4-BE49-F238E27FC236}">
                <a16:creationId xmlns:a16="http://schemas.microsoft.com/office/drawing/2014/main" id="{90485DB7-B268-1315-CAA0-4A8D7E4CDC2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11">
            <a:extLst>
              <a:ext uri="{FF2B5EF4-FFF2-40B4-BE49-F238E27FC236}">
                <a16:creationId xmlns:a16="http://schemas.microsoft.com/office/drawing/2014/main" id="{BF4EC23D-DFC0-50A7-B16B-09886C95D1B9}"/>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17370786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p:txBody>
          <a:bodyPr>
            <a:noAutofit/>
          </a:bodyPr>
          <a:lstStyle>
            <a:lvl1pPr>
              <a:defRPr sz="3600" b="1" i="0">
                <a:latin typeface="Arial" panose="020B0604020202020204" pitchFamily="34" charset="0"/>
                <a:cs typeface="Arial" panose="020B0604020202020204" pitchFamily="34" charset="0"/>
              </a:defRPr>
            </a:lvl1pPr>
          </a:lstStyle>
          <a:p>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5" name="Slide Number Placeholder 1">
            <a:extLst>
              <a:ext uri="{FF2B5EF4-FFF2-40B4-BE49-F238E27FC236}">
                <a16:creationId xmlns:a16="http://schemas.microsoft.com/office/drawing/2014/main" id="{434867E7-A746-D8FE-9C5C-1C869AA05E50}"/>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7" name="Freeform 6">
            <a:extLst>
              <a:ext uri="{FF2B5EF4-FFF2-40B4-BE49-F238E27FC236}">
                <a16:creationId xmlns:a16="http://schemas.microsoft.com/office/drawing/2014/main" id="{90485DB7-B268-1315-CAA0-4A8D7E4CDC2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11">
            <a:extLst>
              <a:ext uri="{FF2B5EF4-FFF2-40B4-BE49-F238E27FC236}">
                <a16:creationId xmlns:a16="http://schemas.microsoft.com/office/drawing/2014/main" id="{ECEA5BE7-5D98-9DC8-4D63-C3C3471007CE}"/>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5673500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434867E7-A746-D8FE-9C5C-1C869AA05E50}"/>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pic>
        <p:nvPicPr>
          <p:cNvPr id="4" name="Picture 3" descr="Grayken Center for Addiction Training &amp; Technical Assistance logo. Visit addictiontraining.org for more trainings and resources.">
            <a:extLst>
              <a:ext uri="{FF2B5EF4-FFF2-40B4-BE49-F238E27FC236}">
                <a16:creationId xmlns:a16="http://schemas.microsoft.com/office/drawing/2014/main" id="{94532E9B-E9B3-656C-8586-9903BFCBB1B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2" name="Text Placeholder 11">
            <a:extLst>
              <a:ext uri="{FF2B5EF4-FFF2-40B4-BE49-F238E27FC236}">
                <a16:creationId xmlns:a16="http://schemas.microsoft.com/office/drawing/2014/main" id="{780DD42E-5D63-FE47-5028-9A1E557C82AC}"/>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22538790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image/chart/table w/ summary on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2BF75-C176-1C95-9109-8A633E07AC00}"/>
              </a:ext>
            </a:extLst>
          </p:cNvPr>
          <p:cNvSpPr>
            <a:spLocks noGrp="1"/>
          </p:cNvSpPr>
          <p:nvPr>
            <p:ph type="title"/>
          </p:nvPr>
        </p:nvSpPr>
        <p:spPr/>
        <p:txBody>
          <a:bodyPr/>
          <a:lstStyle/>
          <a:p>
            <a:endParaRPr lang="en-US"/>
          </a:p>
        </p:txBody>
      </p:sp>
      <p:sp>
        <p:nvSpPr>
          <p:cNvPr id="18" name="Content Placeholder 16">
            <a:extLst>
              <a:ext uri="{FF2B5EF4-FFF2-40B4-BE49-F238E27FC236}">
                <a16:creationId xmlns:a16="http://schemas.microsoft.com/office/drawing/2014/main" id="{65BAE8AF-9C4B-B7DC-A7F4-EB7A6DC08BB8}"/>
              </a:ext>
            </a:extLst>
          </p:cNvPr>
          <p:cNvSpPr>
            <a:spLocks noGrp="1"/>
          </p:cNvSpPr>
          <p:nvPr>
            <p:ph sz="quarter" idx="20" hasCustomPrompt="1"/>
          </p:nvPr>
        </p:nvSpPr>
        <p:spPr>
          <a:xfrm>
            <a:off x="497840" y="1213519"/>
            <a:ext cx="7350090" cy="4780649"/>
          </a:xfrm>
          <a:solidFill>
            <a:schemeClr val="bg2">
              <a:lumMod val="60000"/>
              <a:lumOff val="40000"/>
            </a:schemeClr>
          </a:solidFill>
        </p:spPr>
        <p:txBody>
          <a:bodyPr/>
          <a:lstStyle>
            <a:lvl1pPr>
              <a:defRPr>
                <a:solidFill>
                  <a:schemeClr val="tx1"/>
                </a:solidFill>
              </a:defRPr>
            </a:lvl1pPr>
          </a:lstStyle>
          <a:p>
            <a:pPr lvl="1"/>
            <a:r>
              <a:rPr lang="en-US"/>
              <a:t>Type here (highlight text &amp; press TAB to bullet list) or click the respective icon to add an image, chart, or table. </a:t>
            </a:r>
          </a:p>
          <a:p>
            <a:pPr marL="228600" marR="0" lvl="1" indent="-228600" algn="l" defTabSz="914400" rtl="0" eaLnBrk="1" fontAlgn="auto" latinLnBrk="0" hangingPunct="1">
              <a:lnSpc>
                <a:spcPct val="109000"/>
              </a:lnSpc>
              <a:spcBef>
                <a:spcPts val="600"/>
              </a:spcBef>
              <a:spcAft>
                <a:spcPts val="0"/>
              </a:spcAft>
              <a:buClrTx/>
              <a:buSzPct val="10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two</a:t>
            </a:r>
          </a:p>
          <a:p>
            <a:pPr marL="457200" marR="0" lvl="2" indent="-228600" algn="l" defTabSz="914400" rtl="0" eaLnBrk="1" fontAlgn="auto" latinLnBrk="0" hangingPunct="1">
              <a:lnSpc>
                <a:spcPct val="109000"/>
              </a:lnSpc>
              <a:spcBef>
                <a:spcPts val="600"/>
              </a:spcBef>
              <a:spcAft>
                <a:spcPts val="0"/>
              </a:spcAft>
              <a:buClrTx/>
              <a:buSzPct val="100000"/>
              <a:buFont typeface="System Font Regular"/>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three</a:t>
            </a:r>
          </a:p>
          <a:p>
            <a:pPr marL="685800" marR="0" lvl="3" indent="-228600" algn="l" defTabSz="914400" rtl="0" eaLnBrk="1" fontAlgn="auto" latinLnBrk="0" hangingPunct="1">
              <a:lnSpc>
                <a:spcPct val="109000"/>
              </a:lnSpc>
              <a:spcBef>
                <a:spcPts val="600"/>
              </a:spcBef>
              <a:spcAft>
                <a:spcPts val="0"/>
              </a:spcAft>
              <a:buClrTx/>
              <a:buSzPct val="60000"/>
              <a:buFont typeface="System Font Regular"/>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four</a:t>
            </a:r>
          </a:p>
          <a:p>
            <a:pPr marL="914400" marR="0" lvl="4" indent="-228600" algn="l" defTabSz="914400" rtl="0" eaLnBrk="1" fontAlgn="auto" latinLnBrk="0" hangingPunct="1">
              <a:lnSpc>
                <a:spcPct val="109000"/>
              </a:lnSpc>
              <a:spcBef>
                <a:spcPts val="600"/>
              </a:spcBef>
              <a:spcAft>
                <a:spcPts val="0"/>
              </a:spcAft>
              <a:buClrTx/>
              <a:buSzPct val="83000"/>
              <a:buFont typeface="Wingdings" pitchFamily="2" charset="2"/>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five</a:t>
            </a:r>
          </a:p>
        </p:txBody>
      </p:sp>
      <p:pic>
        <p:nvPicPr>
          <p:cNvPr id="12" name="Picture 11" descr="Grayken Center for Addiction Training &amp; Technical Assistance logo. Visit addictiontraining.org for more trainings and resources.">
            <a:extLst>
              <a:ext uri="{FF2B5EF4-FFF2-40B4-BE49-F238E27FC236}">
                <a16:creationId xmlns:a16="http://schemas.microsoft.com/office/drawing/2014/main" id="{846D1895-B2DD-6DD1-4BA4-78908422E2F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7" name="Content Placeholder 6">
            <a:extLst>
              <a:ext uri="{FF2B5EF4-FFF2-40B4-BE49-F238E27FC236}">
                <a16:creationId xmlns:a16="http://schemas.microsoft.com/office/drawing/2014/main" id="{00EA24BE-8C6B-F8BC-1440-D6D1A8D7A97C}"/>
              </a:ext>
            </a:extLst>
          </p:cNvPr>
          <p:cNvSpPr>
            <a:spLocks noGrp="1"/>
          </p:cNvSpPr>
          <p:nvPr>
            <p:ph sz="quarter" idx="21" hasCustomPrompt="1"/>
          </p:nvPr>
        </p:nvSpPr>
        <p:spPr>
          <a:xfrm>
            <a:off x="8224008" y="1213519"/>
            <a:ext cx="3563849" cy="4780649"/>
          </a:xfrm>
          <a:solidFill>
            <a:schemeClr val="accent1">
              <a:lumMod val="20000"/>
              <a:lumOff val="80000"/>
              <a:alpha val="59989"/>
            </a:schemeClr>
          </a:solidFill>
        </p:spPr>
        <p:txBody>
          <a:bodyPr/>
          <a:lstStyle/>
          <a:p>
            <a:pPr lvl="1"/>
            <a:r>
              <a:rPr lang="en-US"/>
              <a:t>Click to add summary</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a:extLst>
              <a:ext uri="{FF2B5EF4-FFF2-40B4-BE49-F238E27FC236}">
                <a16:creationId xmlns:a16="http://schemas.microsoft.com/office/drawing/2014/main" id="{D0D23B05-8604-FA4A-1603-2F24A1218BEE}"/>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8" name="Freeform 7">
            <a:extLst>
              <a:ext uri="{FF2B5EF4-FFF2-40B4-BE49-F238E27FC236}">
                <a16:creationId xmlns:a16="http://schemas.microsoft.com/office/drawing/2014/main" id="{28DAF523-65E8-993B-2E17-A8CB46F9F0E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11">
            <a:extLst>
              <a:ext uri="{FF2B5EF4-FFF2-40B4-BE49-F238E27FC236}">
                <a16:creationId xmlns:a16="http://schemas.microsoft.com/office/drawing/2014/main" id="{1628807B-8FCA-1AAC-1B73-78C19AFF653A}"/>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27391942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image/chart/table w/summary on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2BF75-C176-1C95-9109-8A633E07AC00}"/>
              </a:ext>
            </a:extLst>
          </p:cNvPr>
          <p:cNvSpPr>
            <a:spLocks noGrp="1"/>
          </p:cNvSpPr>
          <p:nvPr>
            <p:ph type="title"/>
          </p:nvPr>
        </p:nvSpPr>
        <p:spPr/>
        <p:txBody>
          <a:bodyPr/>
          <a:lstStyle/>
          <a:p>
            <a:endParaRPr lang="en-US"/>
          </a:p>
        </p:txBody>
      </p:sp>
      <p:sp>
        <p:nvSpPr>
          <p:cNvPr id="6" name="Content Placeholder 16">
            <a:extLst>
              <a:ext uri="{FF2B5EF4-FFF2-40B4-BE49-F238E27FC236}">
                <a16:creationId xmlns:a16="http://schemas.microsoft.com/office/drawing/2014/main" id="{D713938B-B883-DC53-D315-EAA98C78DA49}"/>
              </a:ext>
            </a:extLst>
          </p:cNvPr>
          <p:cNvSpPr>
            <a:spLocks noGrp="1"/>
          </p:cNvSpPr>
          <p:nvPr>
            <p:ph sz="quarter" idx="20" hasCustomPrompt="1"/>
          </p:nvPr>
        </p:nvSpPr>
        <p:spPr>
          <a:xfrm>
            <a:off x="4429760" y="1213519"/>
            <a:ext cx="7358098" cy="4780650"/>
          </a:xfrm>
          <a:solidFill>
            <a:schemeClr val="bg2">
              <a:lumMod val="60000"/>
              <a:lumOff val="40000"/>
            </a:schemeClr>
          </a:solidFill>
        </p:spPr>
        <p:txBody>
          <a:bodyPr/>
          <a:lstStyle>
            <a:lvl1pPr>
              <a:defRPr>
                <a:solidFill>
                  <a:schemeClr val="tx1"/>
                </a:solidFill>
              </a:defRPr>
            </a:lvl1pPr>
          </a:lstStyle>
          <a:p>
            <a:pPr lvl="1"/>
            <a:r>
              <a:rPr lang="en-US"/>
              <a:t>Type here (highlight text &amp; press TAB to bullet list) or click the respective icon to add an image, chart, or table. </a:t>
            </a:r>
          </a:p>
          <a:p>
            <a:pPr marL="228600" marR="0" lvl="1" indent="-228600" algn="l" defTabSz="914400" rtl="0" eaLnBrk="1" fontAlgn="auto" latinLnBrk="0" hangingPunct="1">
              <a:lnSpc>
                <a:spcPct val="109000"/>
              </a:lnSpc>
              <a:spcBef>
                <a:spcPts val="600"/>
              </a:spcBef>
              <a:spcAft>
                <a:spcPts val="0"/>
              </a:spcAft>
              <a:buClrTx/>
              <a:buSzPct val="10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two</a:t>
            </a:r>
          </a:p>
          <a:p>
            <a:pPr marL="457200" marR="0" lvl="2" indent="-228600" algn="l" defTabSz="914400" rtl="0" eaLnBrk="1" fontAlgn="auto" latinLnBrk="0" hangingPunct="1">
              <a:lnSpc>
                <a:spcPct val="109000"/>
              </a:lnSpc>
              <a:spcBef>
                <a:spcPts val="600"/>
              </a:spcBef>
              <a:spcAft>
                <a:spcPts val="0"/>
              </a:spcAft>
              <a:buClrTx/>
              <a:buSzPct val="100000"/>
              <a:buFont typeface="System Font Regular"/>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three</a:t>
            </a:r>
          </a:p>
          <a:p>
            <a:pPr marL="685800" marR="0" lvl="3" indent="-228600" algn="l" defTabSz="914400" rtl="0" eaLnBrk="1" fontAlgn="auto" latinLnBrk="0" hangingPunct="1">
              <a:lnSpc>
                <a:spcPct val="109000"/>
              </a:lnSpc>
              <a:spcBef>
                <a:spcPts val="600"/>
              </a:spcBef>
              <a:spcAft>
                <a:spcPts val="0"/>
              </a:spcAft>
              <a:buClrTx/>
              <a:buSzPct val="60000"/>
              <a:buFont typeface="System Font Regular"/>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four</a:t>
            </a:r>
          </a:p>
          <a:p>
            <a:pPr marL="914400" marR="0" lvl="4" indent="-228600" algn="l" defTabSz="914400" rtl="0" eaLnBrk="1" fontAlgn="auto" latinLnBrk="0" hangingPunct="1">
              <a:lnSpc>
                <a:spcPct val="109000"/>
              </a:lnSpc>
              <a:spcBef>
                <a:spcPts val="600"/>
              </a:spcBef>
              <a:spcAft>
                <a:spcPts val="0"/>
              </a:spcAft>
              <a:buClrTx/>
              <a:buSzPct val="83000"/>
              <a:buFont typeface="Wingdings" pitchFamily="2" charset="2"/>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five</a:t>
            </a:r>
          </a:p>
        </p:txBody>
      </p:sp>
      <p:pic>
        <p:nvPicPr>
          <p:cNvPr id="13" name="Picture 12" descr="Grayken Center for Addiction Training &amp; Technical Assistance logo. Visit addictiontraining.org for more trainings and resources.">
            <a:extLst>
              <a:ext uri="{FF2B5EF4-FFF2-40B4-BE49-F238E27FC236}">
                <a16:creationId xmlns:a16="http://schemas.microsoft.com/office/drawing/2014/main" id="{DD1E63FF-BB7E-0DCC-4C9E-55EFF040C6B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Content Placeholder 6">
            <a:extLst>
              <a:ext uri="{FF2B5EF4-FFF2-40B4-BE49-F238E27FC236}">
                <a16:creationId xmlns:a16="http://schemas.microsoft.com/office/drawing/2014/main" id="{47DBC732-CDC8-13E8-4558-D70EE583595E}"/>
              </a:ext>
            </a:extLst>
          </p:cNvPr>
          <p:cNvSpPr>
            <a:spLocks noGrp="1"/>
          </p:cNvSpPr>
          <p:nvPr>
            <p:ph sz="quarter" idx="21" hasCustomPrompt="1"/>
          </p:nvPr>
        </p:nvSpPr>
        <p:spPr>
          <a:xfrm>
            <a:off x="497839" y="1213520"/>
            <a:ext cx="3563178" cy="4780650"/>
          </a:xfrm>
          <a:solidFill>
            <a:schemeClr val="accent1">
              <a:lumMod val="20000"/>
              <a:lumOff val="80000"/>
              <a:alpha val="59989"/>
            </a:schemeClr>
          </a:solidFill>
        </p:spPr>
        <p:txBody>
          <a:bodyPr/>
          <a:lstStyle/>
          <a:p>
            <a:pPr lvl="1"/>
            <a:r>
              <a:rPr lang="en-US"/>
              <a:t>Click to add summary</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
            <a:extLst>
              <a:ext uri="{FF2B5EF4-FFF2-40B4-BE49-F238E27FC236}">
                <a16:creationId xmlns:a16="http://schemas.microsoft.com/office/drawing/2014/main" id="{02C529D1-5B49-4091-7602-ABD4B315490B}"/>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10" name="Freeform 9">
            <a:extLst>
              <a:ext uri="{FF2B5EF4-FFF2-40B4-BE49-F238E27FC236}">
                <a16:creationId xmlns:a16="http://schemas.microsoft.com/office/drawing/2014/main" id="{AC906B6F-C097-21B8-6C73-F0EB9A525AF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 Placeholder 11">
            <a:extLst>
              <a:ext uri="{FF2B5EF4-FFF2-40B4-BE49-F238E27FC236}">
                <a16:creationId xmlns:a16="http://schemas.microsoft.com/office/drawing/2014/main" id="{9F41824A-8C03-CA6D-18E2-7223E576A644}"/>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3016405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column basic slide">
    <p:spTree>
      <p:nvGrpSpPr>
        <p:cNvPr id="1" name=""/>
        <p:cNvGrpSpPr/>
        <p:nvPr/>
      </p:nvGrpSpPr>
      <p:grpSpPr>
        <a:xfrm>
          <a:off x="0" y="0"/>
          <a:ext cx="0" cy="0"/>
          <a:chOff x="0" y="0"/>
          <a:chExt cx="0" cy="0"/>
        </a:xfrm>
      </p:grpSpPr>
      <p:sp>
        <p:nvSpPr>
          <p:cNvPr id="17" name="Slide Number Placeholder 5">
            <a:extLst>
              <a:ext uri="{FF2B5EF4-FFF2-40B4-BE49-F238E27FC236}">
                <a16:creationId xmlns:a16="http://schemas.microsoft.com/office/drawing/2014/main" id="{B605FF3F-C2C3-C70B-3C5E-BB52F4EB530D}"/>
              </a:ext>
            </a:extLst>
          </p:cNvPr>
          <p:cNvSpPr>
            <a:spLocks noGrp="1"/>
          </p:cNvSpPr>
          <p:nvPr>
            <p:ph type="sldNum" sz="quarter" idx="4"/>
          </p:nvPr>
        </p:nvSpPr>
        <p:spPr>
          <a:xfrm>
            <a:off x="5893260" y="6268291"/>
            <a:ext cx="405480" cy="498124"/>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72DEB34E-DCF5-36BF-0D9B-0FF40C8AE11B}"/>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5" name="Title 1">
            <a:extLst>
              <a:ext uri="{FF2B5EF4-FFF2-40B4-BE49-F238E27FC236}">
                <a16:creationId xmlns:a16="http://schemas.microsoft.com/office/drawing/2014/main" id="{3B8E21E0-E2D5-D62A-220F-145002909DC1}"/>
              </a:ext>
            </a:extLst>
          </p:cNvPr>
          <p:cNvSpPr>
            <a:spLocks noGrp="1"/>
          </p:cNvSpPr>
          <p:nvPr>
            <p:ph type="title"/>
          </p:nvPr>
        </p:nvSpPr>
        <p:spPr>
          <a:xfrm>
            <a:off x="497840" y="327312"/>
            <a:ext cx="11290018" cy="620712"/>
          </a:xfrm>
        </p:spPr>
        <p:txBody>
          <a:bodyPr>
            <a:noAutofit/>
          </a:bodyPr>
          <a:lstStyle>
            <a:lvl1pPr>
              <a:defRPr sz="3600" b="1" i="0">
                <a:latin typeface="Arial" panose="020B0604020202020204" pitchFamily="34" charset="0"/>
                <a:cs typeface="Arial" panose="020B0604020202020204" pitchFamily="34" charset="0"/>
              </a:defRPr>
            </a:lvl1pPr>
          </a:lstStyle>
          <a:p>
            <a:endParaRPr lang="en-US"/>
          </a:p>
        </p:txBody>
      </p:sp>
      <p:sp>
        <p:nvSpPr>
          <p:cNvPr id="9" name="Content Placeholder 8">
            <a:extLst>
              <a:ext uri="{FF2B5EF4-FFF2-40B4-BE49-F238E27FC236}">
                <a16:creationId xmlns:a16="http://schemas.microsoft.com/office/drawing/2014/main" id="{8232409B-5C16-DCAE-8C24-8C8EE5B1ED47}"/>
              </a:ext>
            </a:extLst>
          </p:cNvPr>
          <p:cNvSpPr>
            <a:spLocks noGrp="1"/>
          </p:cNvSpPr>
          <p:nvPr>
            <p:ph sz="quarter" idx="12" hasCustomPrompt="1"/>
          </p:nvPr>
        </p:nvSpPr>
        <p:spPr>
          <a:xfrm>
            <a:off x="6282500" y="1217835"/>
            <a:ext cx="5505358" cy="4780646"/>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71F11892-CDDF-7E78-F5AE-ED890D97FA08}"/>
              </a:ext>
            </a:extLst>
          </p:cNvPr>
          <p:cNvSpPr>
            <a:spLocks noGrp="1"/>
          </p:cNvSpPr>
          <p:nvPr>
            <p:ph sz="quarter" idx="13" hasCustomPrompt="1"/>
          </p:nvPr>
        </p:nvSpPr>
        <p:spPr>
          <a:xfrm>
            <a:off x="496981" y="1217835"/>
            <a:ext cx="5505358" cy="4780646"/>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2" name="Freeform 1">
            <a:extLst>
              <a:ext uri="{FF2B5EF4-FFF2-40B4-BE49-F238E27FC236}">
                <a16:creationId xmlns:a16="http://schemas.microsoft.com/office/drawing/2014/main" id="{ED61F00E-FDCE-CBE6-ABC5-C4C7815FA5E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11">
            <a:extLst>
              <a:ext uri="{FF2B5EF4-FFF2-40B4-BE49-F238E27FC236}">
                <a16:creationId xmlns:a16="http://schemas.microsoft.com/office/drawing/2014/main" id="{2AEEBAD2-7F5A-1EE7-D1BE-08CB1BA9BD2E}"/>
              </a:ext>
            </a:extLst>
          </p:cNvPr>
          <p:cNvSpPr>
            <a:spLocks noGrp="1"/>
          </p:cNvSpPr>
          <p:nvPr>
            <p:ph type="body" sz="quarter" idx="14"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1819314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CF4958-9260-7DC8-0C58-54D5071FF02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a:ext>
            </a:extLst>
          </a:blip>
          <a:srcRect/>
          <a:stretch/>
        </p:blipFill>
        <p:spPr>
          <a:xfrm>
            <a:off x="-1" y="0"/>
            <a:ext cx="11621543" cy="6858000"/>
          </a:xfrm>
          <a:prstGeom prst="rect">
            <a:avLst/>
          </a:prstGeom>
        </p:spPr>
      </p:pic>
      <p:sp>
        <p:nvSpPr>
          <p:cNvPr id="13" name="Text Placeholder 16">
            <a:extLst>
              <a:ext uri="{FF2B5EF4-FFF2-40B4-BE49-F238E27FC236}">
                <a16:creationId xmlns:a16="http://schemas.microsoft.com/office/drawing/2014/main" id="{5F777FB7-6816-1441-96EF-E365C9D162DF}"/>
              </a:ext>
            </a:extLst>
          </p:cNvPr>
          <p:cNvSpPr>
            <a:spLocks noGrp="1"/>
          </p:cNvSpPr>
          <p:nvPr>
            <p:ph type="body" sz="quarter" idx="12" hasCustomPrompt="1"/>
          </p:nvPr>
        </p:nvSpPr>
        <p:spPr>
          <a:xfrm>
            <a:off x="335279" y="2052320"/>
            <a:ext cx="8536872" cy="1638475"/>
          </a:xfrm>
        </p:spPr>
        <p:txBody>
          <a:bodyPr anchor="b" anchorCtr="0">
            <a:normAutofit/>
          </a:bodyPr>
          <a:lstStyle>
            <a:lvl1pPr algn="l">
              <a:buNone/>
              <a:defRPr sz="4800" b="1">
                <a:solidFill>
                  <a:schemeClr val="bg1"/>
                </a:solidFill>
              </a:defRPr>
            </a:lvl1pPr>
          </a:lstStyle>
          <a:p>
            <a:pPr lvl="0"/>
            <a:r>
              <a:rPr lang="en-US"/>
              <a:t>Click to add section divider title</a:t>
            </a:r>
          </a:p>
        </p:txBody>
      </p:sp>
      <p:sp>
        <p:nvSpPr>
          <p:cNvPr id="14" name="Text Placeholder 16">
            <a:extLst>
              <a:ext uri="{FF2B5EF4-FFF2-40B4-BE49-F238E27FC236}">
                <a16:creationId xmlns:a16="http://schemas.microsoft.com/office/drawing/2014/main" id="{52BD0380-73BC-7F40-AFD7-A305E6FDDB4F}"/>
              </a:ext>
            </a:extLst>
          </p:cNvPr>
          <p:cNvSpPr>
            <a:spLocks noGrp="1"/>
          </p:cNvSpPr>
          <p:nvPr>
            <p:ph type="body" sz="quarter" idx="13" hasCustomPrompt="1"/>
          </p:nvPr>
        </p:nvSpPr>
        <p:spPr>
          <a:xfrm>
            <a:off x="335280" y="3812260"/>
            <a:ext cx="8536871" cy="1209905"/>
          </a:xfrm>
        </p:spPr>
        <p:txBody>
          <a:bodyPr>
            <a:normAutofit/>
          </a:bodyPr>
          <a:lstStyle>
            <a:lvl1pPr algn="l">
              <a:buNone/>
              <a:defRPr sz="2400" b="1">
                <a:solidFill>
                  <a:schemeClr val="bg1"/>
                </a:solidFill>
              </a:defRPr>
            </a:lvl1pPr>
          </a:lstStyle>
          <a:p>
            <a:r>
              <a:rPr lang="en-US"/>
              <a:t>Subheading or short section description (if desired)</a:t>
            </a:r>
          </a:p>
        </p:txBody>
      </p:sp>
    </p:spTree>
    <p:extLst>
      <p:ext uri="{BB962C8B-B14F-4D97-AF65-F5344CB8AC3E}">
        <p14:creationId xmlns:p14="http://schemas.microsoft.com/office/powerpoint/2010/main" val="16385292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column w/subhead highlight">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508BE0C-ABB7-58F0-C020-D6A81EE948CF}"/>
              </a:ext>
            </a:extLst>
          </p:cNvPr>
          <p:cNvSpPr>
            <a:spLocks noGrp="1"/>
          </p:cNvSpPr>
          <p:nvPr>
            <p:ph type="body" idx="13" hasCustomPrompt="1"/>
          </p:nvPr>
        </p:nvSpPr>
        <p:spPr>
          <a:xfrm>
            <a:off x="497651" y="1217834"/>
            <a:ext cx="5504688" cy="576648"/>
          </a:xfrm>
          <a:solidFill>
            <a:schemeClr val="accent1">
              <a:lumMod val="20000"/>
              <a:lumOff val="80000"/>
            </a:schemeClr>
          </a:solidFill>
        </p:spPr>
        <p:txBody>
          <a:bodyPr anchor="ctr">
            <a:noAutofit/>
          </a:bodyPr>
          <a:lstStyle>
            <a:lvl1pPr marL="0" indent="0" algn="l">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subheading</a:t>
            </a:r>
          </a:p>
        </p:txBody>
      </p:sp>
      <p:sp>
        <p:nvSpPr>
          <p:cNvPr id="9" name="Text Placeholder 4">
            <a:extLst>
              <a:ext uri="{FF2B5EF4-FFF2-40B4-BE49-F238E27FC236}">
                <a16:creationId xmlns:a16="http://schemas.microsoft.com/office/drawing/2014/main" id="{54B11C96-5C5C-CC34-C884-8D7B1587ABA4}"/>
              </a:ext>
            </a:extLst>
          </p:cNvPr>
          <p:cNvSpPr>
            <a:spLocks noGrp="1"/>
          </p:cNvSpPr>
          <p:nvPr>
            <p:ph type="body" sz="quarter" idx="3" hasCustomPrompt="1"/>
          </p:nvPr>
        </p:nvSpPr>
        <p:spPr>
          <a:xfrm>
            <a:off x="6283170" y="1217834"/>
            <a:ext cx="5504688" cy="576648"/>
          </a:xfrm>
          <a:solidFill>
            <a:schemeClr val="accent1">
              <a:lumMod val="20000"/>
              <a:lumOff val="80000"/>
            </a:schemeClr>
          </a:solidFill>
        </p:spPr>
        <p:txBody>
          <a:bodyPr anchor="ctr">
            <a:noAutofit/>
          </a:bodyPr>
          <a:lstStyle>
            <a:lvl1pPr marL="0" indent="0" algn="l">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subheading</a:t>
            </a:r>
          </a:p>
        </p:txBody>
      </p:sp>
      <p:pic>
        <p:nvPicPr>
          <p:cNvPr id="17" name="Picture 16" descr="Grayken Center for Addiction Training &amp; Technical Assistance logo. Visit addictiontraining.org for more trainings and resources.">
            <a:extLst>
              <a:ext uri="{FF2B5EF4-FFF2-40B4-BE49-F238E27FC236}">
                <a16:creationId xmlns:a16="http://schemas.microsoft.com/office/drawing/2014/main" id="{5AC3737C-99B2-0E2E-3FDD-30919FABF32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6" name="Title 1">
            <a:extLst>
              <a:ext uri="{FF2B5EF4-FFF2-40B4-BE49-F238E27FC236}">
                <a16:creationId xmlns:a16="http://schemas.microsoft.com/office/drawing/2014/main" id="{A2B99970-A73B-B508-E486-BFF73B336BB4}"/>
              </a:ext>
            </a:extLst>
          </p:cNvPr>
          <p:cNvSpPr>
            <a:spLocks noGrp="1"/>
          </p:cNvSpPr>
          <p:nvPr>
            <p:ph type="title"/>
          </p:nvPr>
        </p:nvSpPr>
        <p:spPr>
          <a:xfrm>
            <a:off x="497840" y="327312"/>
            <a:ext cx="11290018" cy="620712"/>
          </a:xfrm>
        </p:spPr>
        <p:txBody>
          <a:bodyPr>
            <a:noAutofit/>
          </a:bodyPr>
          <a:lstStyle>
            <a:lvl1pPr>
              <a:defRPr sz="3600" b="1" i="0">
                <a:latin typeface="Arial" panose="020B0604020202020204" pitchFamily="34" charset="0"/>
                <a:cs typeface="Arial" panose="020B0604020202020204" pitchFamily="34" charset="0"/>
              </a:defRPr>
            </a:lvl1pPr>
          </a:lstStyle>
          <a:p>
            <a:endParaRPr lang="en-US"/>
          </a:p>
        </p:txBody>
      </p:sp>
      <p:sp>
        <p:nvSpPr>
          <p:cNvPr id="8" name="Content Placeholder 7">
            <a:extLst>
              <a:ext uri="{FF2B5EF4-FFF2-40B4-BE49-F238E27FC236}">
                <a16:creationId xmlns:a16="http://schemas.microsoft.com/office/drawing/2014/main" id="{0E6243FD-3117-7CA8-70D1-88A2A4A1B432}"/>
              </a:ext>
            </a:extLst>
          </p:cNvPr>
          <p:cNvSpPr>
            <a:spLocks noGrp="1"/>
          </p:cNvSpPr>
          <p:nvPr>
            <p:ph sz="quarter" idx="14" hasCustomPrompt="1"/>
          </p:nvPr>
        </p:nvSpPr>
        <p:spPr>
          <a:xfrm>
            <a:off x="497651" y="2038205"/>
            <a:ext cx="5504688" cy="3960276"/>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BD618227-A176-7BE6-018F-F83F1DDF20C5}"/>
              </a:ext>
            </a:extLst>
          </p:cNvPr>
          <p:cNvSpPr>
            <a:spLocks noGrp="1"/>
          </p:cNvSpPr>
          <p:nvPr>
            <p:ph type="sldNum" sz="quarter" idx="16"/>
          </p:nvPr>
        </p:nvSpPr>
        <p:spPr/>
        <p:txBody>
          <a:bodyPr/>
          <a:lstStyle/>
          <a:p>
            <a:fld id="{F85CE818-7367-6A4C-AA8A-8ACF11B1523A}" type="slidenum">
              <a:rPr lang="en-US" smtClean="0"/>
              <a:pPr/>
              <a:t>‹#›</a:t>
            </a:fld>
            <a:endParaRPr lang="en-US"/>
          </a:p>
        </p:txBody>
      </p:sp>
      <p:sp>
        <p:nvSpPr>
          <p:cNvPr id="19" name="Content Placeholder 18">
            <a:extLst>
              <a:ext uri="{FF2B5EF4-FFF2-40B4-BE49-F238E27FC236}">
                <a16:creationId xmlns:a16="http://schemas.microsoft.com/office/drawing/2014/main" id="{DD24B534-91AB-F79D-855B-749D49854025}"/>
              </a:ext>
            </a:extLst>
          </p:cNvPr>
          <p:cNvSpPr>
            <a:spLocks noGrp="1"/>
          </p:cNvSpPr>
          <p:nvPr>
            <p:ph sz="quarter" idx="17" hasCustomPrompt="1"/>
          </p:nvPr>
        </p:nvSpPr>
        <p:spPr>
          <a:xfrm>
            <a:off x="6282501" y="2038350"/>
            <a:ext cx="5504687" cy="3960131"/>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3" name="Freeform 2">
            <a:extLst>
              <a:ext uri="{FF2B5EF4-FFF2-40B4-BE49-F238E27FC236}">
                <a16:creationId xmlns:a16="http://schemas.microsoft.com/office/drawing/2014/main" id="{4DDFB48B-609F-408E-CCDC-E3DA684610A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11">
            <a:extLst>
              <a:ext uri="{FF2B5EF4-FFF2-40B4-BE49-F238E27FC236}">
                <a16:creationId xmlns:a16="http://schemas.microsoft.com/office/drawing/2014/main" id="{0F9466B1-BD94-DEFA-2017-6EAE60D665D7}"/>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25894464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column w/subhead (no highlight)">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508BE0C-ABB7-58F0-C020-D6A81EE948CF}"/>
              </a:ext>
            </a:extLst>
          </p:cNvPr>
          <p:cNvSpPr>
            <a:spLocks noGrp="1"/>
          </p:cNvSpPr>
          <p:nvPr>
            <p:ph type="body" idx="13" hasCustomPrompt="1"/>
          </p:nvPr>
        </p:nvSpPr>
        <p:spPr>
          <a:xfrm>
            <a:off x="497651" y="1217835"/>
            <a:ext cx="5504688" cy="576648"/>
          </a:xfrm>
        </p:spPr>
        <p:txBody>
          <a:bodyPr anchor="b">
            <a:noAutofit/>
          </a:bodyPr>
          <a:lstStyle>
            <a:lvl1pPr marL="0" indent="0" algn="l">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subheading</a:t>
            </a:r>
          </a:p>
        </p:txBody>
      </p:sp>
      <p:sp>
        <p:nvSpPr>
          <p:cNvPr id="9" name="Text Placeholder 4">
            <a:extLst>
              <a:ext uri="{FF2B5EF4-FFF2-40B4-BE49-F238E27FC236}">
                <a16:creationId xmlns:a16="http://schemas.microsoft.com/office/drawing/2014/main" id="{54B11C96-5C5C-CC34-C884-8D7B1587ABA4}"/>
              </a:ext>
            </a:extLst>
          </p:cNvPr>
          <p:cNvSpPr>
            <a:spLocks noGrp="1"/>
          </p:cNvSpPr>
          <p:nvPr>
            <p:ph type="body" sz="quarter" idx="3" hasCustomPrompt="1"/>
          </p:nvPr>
        </p:nvSpPr>
        <p:spPr>
          <a:xfrm>
            <a:off x="6282500" y="1217834"/>
            <a:ext cx="5504687" cy="576649"/>
          </a:xfrm>
        </p:spPr>
        <p:txBody>
          <a:bodyPr anchor="b">
            <a:noAutofit/>
          </a:bodyPr>
          <a:lstStyle>
            <a:lvl1pPr marL="0" indent="0">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subheading</a:t>
            </a:r>
          </a:p>
        </p:txBody>
      </p:sp>
      <p:sp>
        <p:nvSpPr>
          <p:cNvPr id="8" name="TextBox 7">
            <a:extLst>
              <a:ext uri="{FF2B5EF4-FFF2-40B4-BE49-F238E27FC236}">
                <a16:creationId xmlns:a16="http://schemas.microsoft.com/office/drawing/2014/main" id="{E620FF52-28BB-F426-7D60-FD85F5115628}"/>
              </a:ext>
            </a:extLst>
          </p:cNvPr>
          <p:cNvSpPr txBox="1"/>
          <p:nvPr userDrawn="1"/>
        </p:nvSpPr>
        <p:spPr>
          <a:xfrm>
            <a:off x="2565400" y="118533"/>
            <a:ext cx="184731" cy="369332"/>
          </a:xfrm>
          <a:prstGeom prst="rect">
            <a:avLst/>
          </a:prstGeom>
          <a:noFill/>
        </p:spPr>
        <p:txBody>
          <a:bodyPr wrap="none" rtlCol="0">
            <a:spAutoFit/>
          </a:bodyPr>
          <a:lstStyle/>
          <a:p>
            <a:endParaRPr lang="en-US"/>
          </a:p>
        </p:txBody>
      </p:sp>
      <p:pic>
        <p:nvPicPr>
          <p:cNvPr id="21" name="Picture 20" descr="Grayken Center for Addiction Training &amp; Technical Assistance logo. Visit addictiontraining.org for more trainings and resources.">
            <a:extLst>
              <a:ext uri="{FF2B5EF4-FFF2-40B4-BE49-F238E27FC236}">
                <a16:creationId xmlns:a16="http://schemas.microsoft.com/office/drawing/2014/main" id="{4A4BC2B6-573E-25CA-251D-3D947B7E9A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6" name="Title 1">
            <a:extLst>
              <a:ext uri="{FF2B5EF4-FFF2-40B4-BE49-F238E27FC236}">
                <a16:creationId xmlns:a16="http://schemas.microsoft.com/office/drawing/2014/main" id="{874B31EB-1A9D-3306-CC63-60B8C9FE19F2}"/>
              </a:ext>
            </a:extLst>
          </p:cNvPr>
          <p:cNvSpPr>
            <a:spLocks noGrp="1"/>
          </p:cNvSpPr>
          <p:nvPr>
            <p:ph type="title"/>
          </p:nvPr>
        </p:nvSpPr>
        <p:spPr>
          <a:xfrm>
            <a:off x="497840" y="327312"/>
            <a:ext cx="11290018" cy="620712"/>
          </a:xfrm>
        </p:spPr>
        <p:txBody>
          <a:bodyPr>
            <a:noAutofit/>
          </a:bodyPr>
          <a:lstStyle>
            <a:lvl1pPr>
              <a:defRPr sz="3600" b="1" i="0">
                <a:latin typeface="Arial" panose="020B0604020202020204" pitchFamily="34" charset="0"/>
                <a:cs typeface="Arial" panose="020B0604020202020204" pitchFamily="34" charset="0"/>
              </a:defRPr>
            </a:lvl1pPr>
          </a:lstStyle>
          <a:p>
            <a:endParaRPr lang="en-US"/>
          </a:p>
        </p:txBody>
      </p:sp>
      <p:sp>
        <p:nvSpPr>
          <p:cNvPr id="13" name="Content Placeholder 12">
            <a:extLst>
              <a:ext uri="{FF2B5EF4-FFF2-40B4-BE49-F238E27FC236}">
                <a16:creationId xmlns:a16="http://schemas.microsoft.com/office/drawing/2014/main" id="{42246E69-F9EA-75E2-B425-AB88AC0C2865}"/>
              </a:ext>
            </a:extLst>
          </p:cNvPr>
          <p:cNvSpPr>
            <a:spLocks noGrp="1"/>
          </p:cNvSpPr>
          <p:nvPr>
            <p:ph sz="quarter" idx="14" hasCustomPrompt="1"/>
          </p:nvPr>
        </p:nvSpPr>
        <p:spPr>
          <a:xfrm>
            <a:off x="497651" y="2037926"/>
            <a:ext cx="5504687" cy="3960555"/>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EAB57D49-02D0-8B16-2C05-40EE17F104DA}"/>
              </a:ext>
            </a:extLst>
          </p:cNvPr>
          <p:cNvSpPr>
            <a:spLocks noGrp="1"/>
          </p:cNvSpPr>
          <p:nvPr>
            <p:ph sz="quarter" idx="15" hasCustomPrompt="1"/>
          </p:nvPr>
        </p:nvSpPr>
        <p:spPr>
          <a:xfrm>
            <a:off x="6282500" y="2037924"/>
            <a:ext cx="5504687" cy="3960557"/>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ACAC1B31-DA04-83D3-6751-4B2C81F52151}"/>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3" name="Freeform 2">
            <a:extLst>
              <a:ext uri="{FF2B5EF4-FFF2-40B4-BE49-F238E27FC236}">
                <a16:creationId xmlns:a16="http://schemas.microsoft.com/office/drawing/2014/main" id="{6ED16A8F-EDD0-279A-1B51-335935770E2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11">
            <a:extLst>
              <a:ext uri="{FF2B5EF4-FFF2-40B4-BE49-F238E27FC236}">
                <a16:creationId xmlns:a16="http://schemas.microsoft.com/office/drawing/2014/main" id="{6A9B042F-5BC1-9971-00F2-619A92E3A1AD}"/>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15059096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column w/subhead highlight">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508BE0C-ABB7-58F0-C020-D6A81EE948CF}"/>
              </a:ext>
            </a:extLst>
          </p:cNvPr>
          <p:cNvSpPr>
            <a:spLocks noGrp="1"/>
          </p:cNvSpPr>
          <p:nvPr>
            <p:ph type="body" idx="13" hasCustomPrompt="1"/>
          </p:nvPr>
        </p:nvSpPr>
        <p:spPr>
          <a:xfrm>
            <a:off x="497839" y="1217828"/>
            <a:ext cx="3575304" cy="576648"/>
          </a:xfrm>
          <a:solidFill>
            <a:schemeClr val="accent1">
              <a:lumMod val="20000"/>
              <a:lumOff val="80000"/>
            </a:schemeClr>
          </a:solidFill>
        </p:spPr>
        <p:txBody>
          <a:bodyPr anchor="ctr">
            <a:noAutofit/>
          </a:bodyPr>
          <a:lstStyle>
            <a:lvl1pPr marL="0" indent="0" algn="l">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subheading</a:t>
            </a:r>
          </a:p>
        </p:txBody>
      </p:sp>
      <p:sp>
        <p:nvSpPr>
          <p:cNvPr id="9" name="Text Placeholder 4">
            <a:extLst>
              <a:ext uri="{FF2B5EF4-FFF2-40B4-BE49-F238E27FC236}">
                <a16:creationId xmlns:a16="http://schemas.microsoft.com/office/drawing/2014/main" id="{54B11C96-5C5C-CC34-C884-8D7B1587ABA4}"/>
              </a:ext>
            </a:extLst>
          </p:cNvPr>
          <p:cNvSpPr>
            <a:spLocks noGrp="1"/>
          </p:cNvSpPr>
          <p:nvPr>
            <p:ph type="body" sz="quarter" idx="3" hasCustomPrompt="1"/>
          </p:nvPr>
        </p:nvSpPr>
        <p:spPr>
          <a:xfrm>
            <a:off x="4354861" y="1217371"/>
            <a:ext cx="3575304" cy="576648"/>
          </a:xfrm>
          <a:solidFill>
            <a:schemeClr val="accent1">
              <a:lumMod val="20000"/>
              <a:lumOff val="80000"/>
            </a:schemeClr>
          </a:solidFill>
        </p:spPr>
        <p:txBody>
          <a:bodyPr anchor="ctr">
            <a:noAutofit/>
          </a:bodyPr>
          <a:lstStyle>
            <a:lvl1pPr marL="0" indent="0" algn="l">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subheading</a:t>
            </a:r>
          </a:p>
        </p:txBody>
      </p:sp>
      <p:sp>
        <p:nvSpPr>
          <p:cNvPr id="10" name="Text Placeholder 4">
            <a:extLst>
              <a:ext uri="{FF2B5EF4-FFF2-40B4-BE49-F238E27FC236}">
                <a16:creationId xmlns:a16="http://schemas.microsoft.com/office/drawing/2014/main" id="{4A60DB4B-4CA9-51A8-D223-B65DB5033C97}"/>
              </a:ext>
            </a:extLst>
          </p:cNvPr>
          <p:cNvSpPr>
            <a:spLocks noGrp="1"/>
          </p:cNvSpPr>
          <p:nvPr>
            <p:ph type="body" sz="quarter" idx="21" hasCustomPrompt="1"/>
          </p:nvPr>
        </p:nvSpPr>
        <p:spPr>
          <a:xfrm>
            <a:off x="8211234" y="1217371"/>
            <a:ext cx="3575954" cy="576648"/>
          </a:xfrm>
          <a:solidFill>
            <a:schemeClr val="accent1">
              <a:lumMod val="20000"/>
              <a:lumOff val="80000"/>
            </a:schemeClr>
          </a:solidFill>
        </p:spPr>
        <p:txBody>
          <a:bodyPr anchor="ctr">
            <a:noAutofit/>
          </a:bodyPr>
          <a:lstStyle>
            <a:lvl1pPr marL="0" indent="0" algn="l">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subheading</a:t>
            </a:r>
          </a:p>
        </p:txBody>
      </p:sp>
      <p:pic>
        <p:nvPicPr>
          <p:cNvPr id="20" name="Picture 19" descr="Grayken Center for Addiction Training &amp; Technical Assistance logo. Visit addictiontraining.org for more trainings and resources.">
            <a:extLst>
              <a:ext uri="{FF2B5EF4-FFF2-40B4-BE49-F238E27FC236}">
                <a16:creationId xmlns:a16="http://schemas.microsoft.com/office/drawing/2014/main" id="{1950525F-BB2A-444F-77AF-9BC546F8726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7" name="Title 1">
            <a:extLst>
              <a:ext uri="{FF2B5EF4-FFF2-40B4-BE49-F238E27FC236}">
                <a16:creationId xmlns:a16="http://schemas.microsoft.com/office/drawing/2014/main" id="{56DD42B7-273A-C78C-0AA1-6EAB2CA0A67D}"/>
              </a:ext>
            </a:extLst>
          </p:cNvPr>
          <p:cNvSpPr>
            <a:spLocks noGrp="1"/>
          </p:cNvSpPr>
          <p:nvPr>
            <p:ph type="title"/>
          </p:nvPr>
        </p:nvSpPr>
        <p:spPr>
          <a:xfrm>
            <a:off x="497840" y="327312"/>
            <a:ext cx="11290018" cy="620712"/>
          </a:xfrm>
        </p:spPr>
        <p:txBody>
          <a:bodyPr>
            <a:noAutofit/>
          </a:bodyPr>
          <a:lstStyle>
            <a:lvl1pPr>
              <a:defRPr sz="3600" b="1" i="0">
                <a:latin typeface="Arial" panose="020B0604020202020204" pitchFamily="34" charset="0"/>
                <a:cs typeface="Arial" panose="020B0604020202020204" pitchFamily="34" charset="0"/>
              </a:defRPr>
            </a:lvl1pPr>
          </a:lstStyle>
          <a:p>
            <a:endParaRPr lang="en-US"/>
          </a:p>
        </p:txBody>
      </p:sp>
      <p:sp>
        <p:nvSpPr>
          <p:cNvPr id="12" name="Content Placeholder 11">
            <a:extLst>
              <a:ext uri="{FF2B5EF4-FFF2-40B4-BE49-F238E27FC236}">
                <a16:creationId xmlns:a16="http://schemas.microsoft.com/office/drawing/2014/main" id="{E79CCA44-6A9B-DB4B-6C8C-A70FCF582FFF}"/>
              </a:ext>
            </a:extLst>
          </p:cNvPr>
          <p:cNvSpPr>
            <a:spLocks noGrp="1"/>
          </p:cNvSpPr>
          <p:nvPr>
            <p:ph sz="quarter" idx="22" hasCustomPrompt="1"/>
          </p:nvPr>
        </p:nvSpPr>
        <p:spPr>
          <a:xfrm>
            <a:off x="497840" y="2038204"/>
            <a:ext cx="3575303" cy="3953021"/>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926D045C-FD1F-BBD0-F08C-81D2BCBCAD1B}"/>
              </a:ext>
            </a:extLst>
          </p:cNvPr>
          <p:cNvSpPr>
            <a:spLocks noGrp="1"/>
          </p:cNvSpPr>
          <p:nvPr>
            <p:ph sz="quarter" idx="23" hasCustomPrompt="1"/>
          </p:nvPr>
        </p:nvSpPr>
        <p:spPr>
          <a:xfrm>
            <a:off x="4355196" y="2038204"/>
            <a:ext cx="3575954" cy="3953021"/>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5229FDD9-86C5-2028-D5A9-9FBE41E06F54}"/>
              </a:ext>
            </a:extLst>
          </p:cNvPr>
          <p:cNvSpPr>
            <a:spLocks noGrp="1"/>
          </p:cNvSpPr>
          <p:nvPr>
            <p:ph sz="quarter" idx="24" hasCustomPrompt="1"/>
          </p:nvPr>
        </p:nvSpPr>
        <p:spPr>
          <a:xfrm>
            <a:off x="8211234" y="2038204"/>
            <a:ext cx="3575954" cy="3953021"/>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1CB4AB4F-EEB7-3170-A201-11658F1B62D0}"/>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3" name="Freeform 2">
            <a:extLst>
              <a:ext uri="{FF2B5EF4-FFF2-40B4-BE49-F238E27FC236}">
                <a16:creationId xmlns:a16="http://schemas.microsoft.com/office/drawing/2014/main" id="{EC2B3E97-DDB2-366E-47E1-F052A8F3B8E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11">
            <a:extLst>
              <a:ext uri="{FF2B5EF4-FFF2-40B4-BE49-F238E27FC236}">
                <a16:creationId xmlns:a16="http://schemas.microsoft.com/office/drawing/2014/main" id="{E35D1ACB-4012-1CEA-840E-AE68F96166BD}"/>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29855087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column w/subhead (no highlight)">
    <p:spTree>
      <p:nvGrpSpPr>
        <p:cNvPr id="1" name=""/>
        <p:cNvGrpSpPr/>
        <p:nvPr/>
      </p:nvGrpSpPr>
      <p:grpSpPr>
        <a:xfrm>
          <a:off x="0" y="0"/>
          <a:ext cx="0" cy="0"/>
          <a:chOff x="0" y="0"/>
          <a:chExt cx="0" cy="0"/>
        </a:xfrm>
      </p:grpSpPr>
      <p:pic>
        <p:nvPicPr>
          <p:cNvPr id="20" name="Picture 19" descr="Grayken Center for Addiction Training &amp; Technical Assistance logo. Visit addictiontraining.org for more trainings and resources.">
            <a:extLst>
              <a:ext uri="{FF2B5EF4-FFF2-40B4-BE49-F238E27FC236}">
                <a16:creationId xmlns:a16="http://schemas.microsoft.com/office/drawing/2014/main" id="{1950525F-BB2A-444F-77AF-9BC546F8726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7" name="Title 1">
            <a:extLst>
              <a:ext uri="{FF2B5EF4-FFF2-40B4-BE49-F238E27FC236}">
                <a16:creationId xmlns:a16="http://schemas.microsoft.com/office/drawing/2014/main" id="{56DD42B7-273A-C78C-0AA1-6EAB2CA0A67D}"/>
              </a:ext>
            </a:extLst>
          </p:cNvPr>
          <p:cNvSpPr>
            <a:spLocks noGrp="1"/>
          </p:cNvSpPr>
          <p:nvPr>
            <p:ph type="title"/>
          </p:nvPr>
        </p:nvSpPr>
        <p:spPr>
          <a:xfrm>
            <a:off x="497840" y="327312"/>
            <a:ext cx="11290018" cy="620712"/>
          </a:xfrm>
        </p:spPr>
        <p:txBody>
          <a:bodyPr>
            <a:noAutofit/>
          </a:bodyPr>
          <a:lstStyle>
            <a:lvl1pPr>
              <a:defRPr sz="3600" b="1" i="0">
                <a:latin typeface="Arial" panose="020B0604020202020204" pitchFamily="34" charset="0"/>
                <a:cs typeface="Arial" panose="020B0604020202020204" pitchFamily="34" charset="0"/>
              </a:defRPr>
            </a:lvl1pPr>
          </a:lstStyle>
          <a:p>
            <a:endParaRPr lang="en-US"/>
          </a:p>
        </p:txBody>
      </p:sp>
      <p:sp>
        <p:nvSpPr>
          <p:cNvPr id="12" name="Content Placeholder 11">
            <a:extLst>
              <a:ext uri="{FF2B5EF4-FFF2-40B4-BE49-F238E27FC236}">
                <a16:creationId xmlns:a16="http://schemas.microsoft.com/office/drawing/2014/main" id="{E79CCA44-6A9B-DB4B-6C8C-A70FCF582FFF}"/>
              </a:ext>
            </a:extLst>
          </p:cNvPr>
          <p:cNvSpPr>
            <a:spLocks noGrp="1"/>
          </p:cNvSpPr>
          <p:nvPr>
            <p:ph sz="quarter" idx="22" hasCustomPrompt="1"/>
          </p:nvPr>
        </p:nvSpPr>
        <p:spPr>
          <a:xfrm>
            <a:off x="497840" y="2038204"/>
            <a:ext cx="3575303" cy="3953021"/>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926D045C-FD1F-BBD0-F08C-81D2BCBCAD1B}"/>
              </a:ext>
            </a:extLst>
          </p:cNvPr>
          <p:cNvSpPr>
            <a:spLocks noGrp="1"/>
          </p:cNvSpPr>
          <p:nvPr>
            <p:ph sz="quarter" idx="23" hasCustomPrompt="1"/>
          </p:nvPr>
        </p:nvSpPr>
        <p:spPr>
          <a:xfrm>
            <a:off x="4355196" y="2038204"/>
            <a:ext cx="3575954" cy="3953021"/>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5229FDD9-86C5-2028-D5A9-9FBE41E06F54}"/>
              </a:ext>
            </a:extLst>
          </p:cNvPr>
          <p:cNvSpPr>
            <a:spLocks noGrp="1"/>
          </p:cNvSpPr>
          <p:nvPr>
            <p:ph sz="quarter" idx="24" hasCustomPrompt="1"/>
          </p:nvPr>
        </p:nvSpPr>
        <p:spPr>
          <a:xfrm>
            <a:off x="8211234" y="2038204"/>
            <a:ext cx="3575954" cy="3953021"/>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2" name="Text Placeholder 2">
            <a:extLst>
              <a:ext uri="{FF2B5EF4-FFF2-40B4-BE49-F238E27FC236}">
                <a16:creationId xmlns:a16="http://schemas.microsoft.com/office/drawing/2014/main" id="{30B9FCD9-DAA6-B2BD-EDBF-227DFD7C4C33}"/>
              </a:ext>
            </a:extLst>
          </p:cNvPr>
          <p:cNvSpPr>
            <a:spLocks noGrp="1"/>
          </p:cNvSpPr>
          <p:nvPr>
            <p:ph type="body" idx="25" hasCustomPrompt="1"/>
          </p:nvPr>
        </p:nvSpPr>
        <p:spPr>
          <a:xfrm>
            <a:off x="497839" y="1217835"/>
            <a:ext cx="3575303" cy="575582"/>
          </a:xfrm>
          <a:noFill/>
        </p:spPr>
        <p:txBody>
          <a:bodyPr anchor="b">
            <a:noAutofit/>
          </a:bodyPr>
          <a:lstStyle>
            <a:lvl1pPr marL="0" indent="0" algn="l">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subheading</a:t>
            </a:r>
          </a:p>
        </p:txBody>
      </p:sp>
      <p:sp>
        <p:nvSpPr>
          <p:cNvPr id="3" name="Text Placeholder 2">
            <a:extLst>
              <a:ext uri="{FF2B5EF4-FFF2-40B4-BE49-F238E27FC236}">
                <a16:creationId xmlns:a16="http://schemas.microsoft.com/office/drawing/2014/main" id="{F6B3AE4A-8154-A08C-FE66-3D1A44113E85}"/>
              </a:ext>
            </a:extLst>
          </p:cNvPr>
          <p:cNvSpPr>
            <a:spLocks noGrp="1"/>
          </p:cNvSpPr>
          <p:nvPr>
            <p:ph type="body" idx="26" hasCustomPrompt="1"/>
          </p:nvPr>
        </p:nvSpPr>
        <p:spPr>
          <a:xfrm>
            <a:off x="4354212" y="1216769"/>
            <a:ext cx="3576288" cy="576648"/>
          </a:xfrm>
          <a:noFill/>
        </p:spPr>
        <p:txBody>
          <a:bodyPr anchor="b">
            <a:noAutofit/>
          </a:bodyPr>
          <a:lstStyle>
            <a:lvl1pPr marL="0" indent="0" algn="l">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subheading</a:t>
            </a:r>
          </a:p>
        </p:txBody>
      </p:sp>
      <p:sp>
        <p:nvSpPr>
          <p:cNvPr id="4" name="Text Placeholder 2">
            <a:extLst>
              <a:ext uri="{FF2B5EF4-FFF2-40B4-BE49-F238E27FC236}">
                <a16:creationId xmlns:a16="http://schemas.microsoft.com/office/drawing/2014/main" id="{74645DBB-1E53-A8F0-05D2-9624DF08D0B0}"/>
              </a:ext>
            </a:extLst>
          </p:cNvPr>
          <p:cNvSpPr>
            <a:spLocks noGrp="1"/>
          </p:cNvSpPr>
          <p:nvPr>
            <p:ph type="body" idx="27" hasCustomPrompt="1"/>
          </p:nvPr>
        </p:nvSpPr>
        <p:spPr>
          <a:xfrm>
            <a:off x="8211885" y="1216769"/>
            <a:ext cx="3575303" cy="576648"/>
          </a:xfrm>
          <a:noFill/>
        </p:spPr>
        <p:txBody>
          <a:bodyPr anchor="b">
            <a:noAutofit/>
          </a:bodyPr>
          <a:lstStyle>
            <a:lvl1pPr marL="0" indent="0" algn="l">
              <a:buNone/>
              <a:defRPr sz="24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subheading</a:t>
            </a:r>
          </a:p>
        </p:txBody>
      </p:sp>
      <p:sp>
        <p:nvSpPr>
          <p:cNvPr id="5" name="Slide Number Placeholder 1">
            <a:extLst>
              <a:ext uri="{FF2B5EF4-FFF2-40B4-BE49-F238E27FC236}">
                <a16:creationId xmlns:a16="http://schemas.microsoft.com/office/drawing/2014/main" id="{629CAD26-0952-3A13-51A5-EB3EF887A2D2}"/>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10" name="Freeform 9">
            <a:extLst>
              <a:ext uri="{FF2B5EF4-FFF2-40B4-BE49-F238E27FC236}">
                <a16:creationId xmlns:a16="http://schemas.microsoft.com/office/drawing/2014/main" id="{A30149E3-5DC0-F4C1-88AA-1F241585994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11">
            <a:extLst>
              <a:ext uri="{FF2B5EF4-FFF2-40B4-BE49-F238E27FC236}">
                <a16:creationId xmlns:a16="http://schemas.microsoft.com/office/drawing/2014/main" id="{066513F2-590C-FBFE-D6DB-5842D243ECB5}"/>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32725173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alf Image">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9A9D9C35-88B8-16D7-078D-E17CF8590D88}"/>
              </a:ext>
            </a:extLst>
          </p:cNvPr>
          <p:cNvSpPr>
            <a:spLocks noGrp="1"/>
          </p:cNvSpPr>
          <p:nvPr>
            <p:ph type="pic" sz="quarter" idx="18" hasCustomPrompt="1"/>
          </p:nvPr>
        </p:nvSpPr>
        <p:spPr>
          <a:xfrm>
            <a:off x="6096000" y="0"/>
            <a:ext cx="6096000" cy="6858000"/>
          </a:xfrm>
          <a:solidFill>
            <a:schemeClr val="bg2">
              <a:lumMod val="60000"/>
              <a:lumOff val="40000"/>
            </a:schemeClr>
          </a:solidFill>
        </p:spPr>
        <p:txBody>
          <a:bodyPr/>
          <a:lstStyle>
            <a:lvl1pPr>
              <a:defRPr>
                <a:solidFill>
                  <a:schemeClr val="tx1"/>
                </a:solidFill>
              </a:defRPr>
            </a:lvl1pPr>
          </a:lstStyle>
          <a:p>
            <a:r>
              <a:rPr lang="en-US"/>
              <a:t>Drag &amp; drop picture or click the icon below</a:t>
            </a:r>
          </a:p>
        </p:txBody>
      </p:sp>
      <p:sp>
        <p:nvSpPr>
          <p:cNvPr id="2" name="Title 1">
            <a:extLst>
              <a:ext uri="{FF2B5EF4-FFF2-40B4-BE49-F238E27FC236}">
                <a16:creationId xmlns:a16="http://schemas.microsoft.com/office/drawing/2014/main" id="{06A2BF75-C176-1C95-9109-8A633E07AC00}"/>
              </a:ext>
            </a:extLst>
          </p:cNvPr>
          <p:cNvSpPr>
            <a:spLocks noGrp="1"/>
          </p:cNvSpPr>
          <p:nvPr>
            <p:ph type="title"/>
          </p:nvPr>
        </p:nvSpPr>
        <p:spPr>
          <a:xfrm>
            <a:off x="505742" y="324898"/>
            <a:ext cx="5224200" cy="620712"/>
          </a:xfrm>
        </p:spPr>
        <p:txBody>
          <a:bodyPr/>
          <a:lstStyle/>
          <a:p>
            <a:endParaRPr lang="en-US"/>
          </a:p>
        </p:txBody>
      </p:sp>
      <p:sp>
        <p:nvSpPr>
          <p:cNvPr id="9" name="Text Placeholder 11">
            <a:extLst>
              <a:ext uri="{FF2B5EF4-FFF2-40B4-BE49-F238E27FC236}">
                <a16:creationId xmlns:a16="http://schemas.microsoft.com/office/drawing/2014/main" id="{2BDFE78D-8FE9-AF52-BC77-3F00C7CD08B2}"/>
              </a:ext>
            </a:extLst>
          </p:cNvPr>
          <p:cNvSpPr>
            <a:spLocks noGrp="1"/>
          </p:cNvSpPr>
          <p:nvPr>
            <p:ph type="body" sz="quarter" idx="10" hasCustomPrompt="1"/>
          </p:nvPr>
        </p:nvSpPr>
        <p:spPr>
          <a:xfrm>
            <a:off x="3382931" y="6145703"/>
            <a:ext cx="2346358" cy="615243"/>
          </a:xfrm>
        </p:spPr>
        <p:txBody>
          <a:bodyPr anchor="b"/>
          <a:lstStyle>
            <a:lvl1pPr algn="r">
              <a:lnSpc>
                <a:spcPct val="109000"/>
              </a:lnSpc>
              <a:spcBef>
                <a:spcPts val="100"/>
              </a:spcBef>
              <a:defRPr sz="900">
                <a:solidFill>
                  <a:schemeClr val="tx1">
                    <a:lumMod val="65000"/>
                    <a:lumOff val="35000"/>
                  </a:schemeClr>
                </a:solidFill>
              </a:defRPr>
            </a:lvl1pPr>
          </a:lstStyle>
          <a:p>
            <a:pPr marL="0" marR="0" lvl="0" indent="0" algn="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a:t>Click to add citation, if applicable</a:t>
            </a:r>
          </a:p>
        </p:txBody>
      </p:sp>
      <p:sp>
        <p:nvSpPr>
          <p:cNvPr id="10" name="Slide Number Placeholder 5">
            <a:extLst>
              <a:ext uri="{FF2B5EF4-FFF2-40B4-BE49-F238E27FC236}">
                <a16:creationId xmlns:a16="http://schemas.microsoft.com/office/drawing/2014/main" id="{D4315479-C58C-E174-8BBD-C99D7AB5FEA6}"/>
              </a:ext>
            </a:extLst>
          </p:cNvPr>
          <p:cNvSpPr>
            <a:spLocks noGrp="1"/>
          </p:cNvSpPr>
          <p:nvPr>
            <p:ph type="sldNum" sz="quarter" idx="4"/>
          </p:nvPr>
        </p:nvSpPr>
        <p:spPr>
          <a:xfrm>
            <a:off x="2612718" y="6241990"/>
            <a:ext cx="405480" cy="518956"/>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1" name="Picture 10" descr="Grayken Center for Addiction Training &amp; Technical Assistance logo. Visit addictiontraining.org for more trainings and resources.">
            <a:extLst>
              <a:ext uri="{FF2B5EF4-FFF2-40B4-BE49-F238E27FC236}">
                <a16:creationId xmlns:a16="http://schemas.microsoft.com/office/drawing/2014/main" id="{22296253-96B7-880F-1B50-E3A3C1C2200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Content Placeholder 3">
            <a:extLst>
              <a:ext uri="{FF2B5EF4-FFF2-40B4-BE49-F238E27FC236}">
                <a16:creationId xmlns:a16="http://schemas.microsoft.com/office/drawing/2014/main" id="{86582405-DA2B-948C-B6CA-4575D9A39A1E}"/>
              </a:ext>
            </a:extLst>
          </p:cNvPr>
          <p:cNvSpPr>
            <a:spLocks noGrp="1"/>
          </p:cNvSpPr>
          <p:nvPr>
            <p:ph sz="quarter" idx="19" hasCustomPrompt="1"/>
          </p:nvPr>
        </p:nvSpPr>
        <p:spPr>
          <a:xfrm>
            <a:off x="505089" y="1213520"/>
            <a:ext cx="5224200" cy="4780650"/>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5" name="Freeform 4">
            <a:extLst>
              <a:ext uri="{FF2B5EF4-FFF2-40B4-BE49-F238E27FC236}">
                <a16:creationId xmlns:a16="http://schemas.microsoft.com/office/drawing/2014/main" id="{56AD997F-A29F-B5B1-3682-D624731D1AC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9319306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estion">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B861C1C-E9D3-0F7F-339A-93F8D13A068B}"/>
              </a:ext>
            </a:extLst>
          </p:cNvPr>
          <p:cNvSpPr txBox="1"/>
          <p:nvPr userDrawn="1"/>
        </p:nvSpPr>
        <p:spPr>
          <a:xfrm>
            <a:off x="497840" y="327312"/>
            <a:ext cx="11290017" cy="646331"/>
          </a:xfrm>
          <a:prstGeom prst="rect">
            <a:avLst/>
          </a:prstGeom>
          <a:noFill/>
        </p:spPr>
        <p:txBody>
          <a:bodyPr wrap="square" rtlCol="0">
            <a:spAutoFit/>
          </a:bodyPr>
          <a:lstStyle/>
          <a:p>
            <a:r>
              <a:rPr lang="en-US" sz="3600" b="1"/>
              <a:t>QUESTION:</a:t>
            </a:r>
          </a:p>
        </p:txBody>
      </p:sp>
      <p:pic>
        <p:nvPicPr>
          <p:cNvPr id="12" name="Picture 11" descr="Grayken Center for Addiction Training &amp; Technical Assistance logo. Visit addictiontraining.org for more trainings and resources.">
            <a:extLst>
              <a:ext uri="{FF2B5EF4-FFF2-40B4-BE49-F238E27FC236}">
                <a16:creationId xmlns:a16="http://schemas.microsoft.com/office/drawing/2014/main" id="{846D1895-B2DD-6DD1-4BA4-78908422E2F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Slide Number Placeholder 1">
            <a:extLst>
              <a:ext uri="{FF2B5EF4-FFF2-40B4-BE49-F238E27FC236}">
                <a16:creationId xmlns:a16="http://schemas.microsoft.com/office/drawing/2014/main" id="{D0D23B05-8604-FA4A-1603-2F24A1218BEE}"/>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8" name="Freeform 7">
            <a:extLst>
              <a:ext uri="{FF2B5EF4-FFF2-40B4-BE49-F238E27FC236}">
                <a16:creationId xmlns:a16="http://schemas.microsoft.com/office/drawing/2014/main" id="{28DAF523-65E8-993B-2E17-A8CB46F9F0E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5">
            <a:extLst>
              <a:ext uri="{FF2B5EF4-FFF2-40B4-BE49-F238E27FC236}">
                <a16:creationId xmlns:a16="http://schemas.microsoft.com/office/drawing/2014/main" id="{D25DCD50-975A-ABD1-CAC8-F82808F11E69}"/>
              </a:ext>
            </a:extLst>
          </p:cNvPr>
          <p:cNvSpPr>
            <a:spLocks noGrp="1"/>
          </p:cNvSpPr>
          <p:nvPr>
            <p:ph type="body" sz="quarter" idx="22" hasCustomPrompt="1"/>
          </p:nvPr>
        </p:nvSpPr>
        <p:spPr>
          <a:xfrm>
            <a:off x="497840" y="1212618"/>
            <a:ext cx="7350125" cy="4781550"/>
          </a:xfrm>
          <a:solidFill>
            <a:schemeClr val="bg2">
              <a:lumMod val="60000"/>
              <a:lumOff val="40000"/>
            </a:schemeClr>
          </a:solidFill>
        </p:spPr>
        <p:txBody>
          <a:bodyPr>
            <a:noAutofit/>
          </a:bodyPr>
          <a:lstStyle/>
          <a:p>
            <a:pPr lvl="0"/>
            <a:r>
              <a:rPr lang="en-US"/>
              <a:t>Add case details here (decrease font size as needed)</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9AE1963-09B3-BD2A-6208-79DBEFA6526B}"/>
              </a:ext>
            </a:extLst>
          </p:cNvPr>
          <p:cNvSpPr>
            <a:spLocks noGrp="1"/>
          </p:cNvSpPr>
          <p:nvPr>
            <p:ph type="body" sz="quarter" idx="23" hasCustomPrompt="1"/>
          </p:nvPr>
        </p:nvSpPr>
        <p:spPr>
          <a:xfrm>
            <a:off x="8223249" y="1212850"/>
            <a:ext cx="3564607" cy="4781550"/>
          </a:xfrm>
          <a:solidFill>
            <a:schemeClr val="accent1">
              <a:lumMod val="20000"/>
              <a:lumOff val="80000"/>
              <a:alpha val="60000"/>
            </a:schemeClr>
          </a:solidFill>
        </p:spPr>
        <p:txBody>
          <a:bodyPr/>
          <a:lstStyle>
            <a:lvl1pPr marL="457200" indent="-457200">
              <a:buFont typeface="+mj-lt"/>
              <a:buAutoNum type="arabicPeriod"/>
              <a:defRPr/>
            </a:lvl1pPr>
            <a:lvl2pPr marL="914400" indent="-457200">
              <a:buFont typeface="+mj-lt"/>
              <a:buAutoNum type="alphaUcPeriod"/>
              <a:defRPr sz="2000"/>
            </a:lvl2pPr>
            <a:lvl3pPr marL="228600" indent="0">
              <a:buFont typeface="+mj-lt"/>
              <a:buNone/>
              <a:defRPr/>
            </a:lvl3pPr>
            <a:lvl4pPr marL="457200" indent="0">
              <a:buNone/>
              <a:defRPr/>
            </a:lvl4pPr>
          </a:lstStyle>
          <a:p>
            <a:pPr lvl="0"/>
            <a:r>
              <a:rPr lang="en-US"/>
              <a:t>Add questions here</a:t>
            </a:r>
          </a:p>
          <a:p>
            <a:pPr lvl="1"/>
            <a:r>
              <a:rPr lang="en-US"/>
              <a:t>Answer</a:t>
            </a:r>
          </a:p>
          <a:p>
            <a:pPr lvl="1"/>
            <a:r>
              <a:rPr lang="en-US"/>
              <a:t>Answer</a:t>
            </a:r>
          </a:p>
          <a:p>
            <a:pPr lvl="1"/>
            <a:endParaRPr lang="en-US"/>
          </a:p>
          <a:p>
            <a:pPr lvl="1"/>
            <a:endParaRPr lang="en-US"/>
          </a:p>
        </p:txBody>
      </p:sp>
      <p:sp>
        <p:nvSpPr>
          <p:cNvPr id="2" name="Text Placeholder 11">
            <a:extLst>
              <a:ext uri="{FF2B5EF4-FFF2-40B4-BE49-F238E27FC236}">
                <a16:creationId xmlns:a16="http://schemas.microsoft.com/office/drawing/2014/main" id="{4AF38E87-2FED-94D7-E585-05F092E8CADF}"/>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30220647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F or Y/N Question">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3C6592E9-2E7B-0B89-516C-2610CE0BC213}"/>
              </a:ext>
            </a:extLst>
          </p:cNvPr>
          <p:cNvSpPr>
            <a:spLocks noGrp="1"/>
          </p:cNvSpPr>
          <p:nvPr>
            <p:ph type="sldNum" sz="quarter" idx="4"/>
          </p:nvPr>
        </p:nvSpPr>
        <p:spPr>
          <a:xfrm>
            <a:off x="5893260" y="6268291"/>
            <a:ext cx="405480" cy="498124"/>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5" name="Text Placeholder 4">
            <a:extLst>
              <a:ext uri="{FF2B5EF4-FFF2-40B4-BE49-F238E27FC236}">
                <a16:creationId xmlns:a16="http://schemas.microsoft.com/office/drawing/2014/main" id="{62438A8A-9249-E279-F1BD-D5056E8F4E19}"/>
              </a:ext>
            </a:extLst>
          </p:cNvPr>
          <p:cNvSpPr>
            <a:spLocks noGrp="1"/>
          </p:cNvSpPr>
          <p:nvPr>
            <p:ph type="body" sz="quarter" idx="11" hasCustomPrompt="1"/>
          </p:nvPr>
        </p:nvSpPr>
        <p:spPr>
          <a:xfrm>
            <a:off x="497840" y="1243914"/>
            <a:ext cx="11290018" cy="2795651"/>
          </a:xfrm>
        </p:spPr>
        <p:txBody>
          <a:bodyPr>
            <a:noAutofit/>
          </a:bodyPr>
          <a:lstStyle/>
          <a:p>
            <a:pPr lvl="0"/>
            <a:r>
              <a:rPr lang="en-US"/>
              <a:t>Click to add question and answers</a:t>
            </a:r>
          </a:p>
          <a:p>
            <a:pPr marL="228600" marR="0" lvl="1" indent="-228600" algn="l" defTabSz="914400" rtl="0" eaLnBrk="1" fontAlgn="auto" latinLnBrk="0" hangingPunct="1">
              <a:lnSpc>
                <a:spcPct val="109000"/>
              </a:lnSpc>
              <a:spcBef>
                <a:spcPts val="600"/>
              </a:spcBef>
              <a:spcAft>
                <a:spcPts val="0"/>
              </a:spcAft>
              <a:buClrTx/>
              <a:buSzPct val="100000"/>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two</a:t>
            </a:r>
          </a:p>
          <a:p>
            <a:pPr marL="457200" marR="0" lvl="2" indent="-228600" algn="l" defTabSz="914400" rtl="0" eaLnBrk="1" fontAlgn="auto" latinLnBrk="0" hangingPunct="1">
              <a:lnSpc>
                <a:spcPct val="109000"/>
              </a:lnSpc>
              <a:spcBef>
                <a:spcPts val="600"/>
              </a:spcBef>
              <a:spcAft>
                <a:spcPts val="0"/>
              </a:spcAft>
              <a:buClrTx/>
              <a:buSzPct val="100000"/>
              <a:buFont typeface="System Font Regular"/>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three</a:t>
            </a:r>
          </a:p>
          <a:p>
            <a:pPr marL="685800" marR="0" lvl="3" indent="-228600" algn="l" defTabSz="914400" rtl="0" eaLnBrk="1" fontAlgn="auto" latinLnBrk="0" hangingPunct="1">
              <a:lnSpc>
                <a:spcPct val="109000"/>
              </a:lnSpc>
              <a:spcBef>
                <a:spcPts val="600"/>
              </a:spcBef>
              <a:spcAft>
                <a:spcPts val="0"/>
              </a:spcAft>
              <a:buClrTx/>
              <a:buSzPct val="60000"/>
              <a:buFont typeface="System Font Regular"/>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four</a:t>
            </a:r>
          </a:p>
          <a:p>
            <a:pPr marL="914400" marR="0" lvl="4" indent="-228600" algn="l" defTabSz="914400" rtl="0" eaLnBrk="1" fontAlgn="auto" latinLnBrk="0" hangingPunct="1">
              <a:lnSpc>
                <a:spcPct val="109000"/>
              </a:lnSpc>
              <a:spcBef>
                <a:spcPts val="600"/>
              </a:spcBef>
              <a:spcAft>
                <a:spcPts val="0"/>
              </a:spcAft>
              <a:buClrTx/>
              <a:buSzPct val="83000"/>
              <a:buFont typeface="Wingdings" pitchFamily="2" charset="2"/>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Level five</a:t>
            </a:r>
          </a:p>
        </p:txBody>
      </p:sp>
      <p:sp>
        <p:nvSpPr>
          <p:cNvPr id="8" name="Title 1">
            <a:extLst>
              <a:ext uri="{FF2B5EF4-FFF2-40B4-BE49-F238E27FC236}">
                <a16:creationId xmlns:a16="http://schemas.microsoft.com/office/drawing/2014/main" id="{98172D2A-6A42-1775-28C1-A0758CFACD16}"/>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endParaRPr lang="en-US" sz="3600">
              <a:solidFill>
                <a:schemeClr val="tx1"/>
              </a:solidFill>
            </a:endParaRPr>
          </a:p>
        </p:txBody>
      </p:sp>
      <p:grpSp>
        <p:nvGrpSpPr>
          <p:cNvPr id="11" name="Group 10" descr="Two circles (one green with a checkmark and one red with an X) indicating true or false">
            <a:extLst>
              <a:ext uri="{FF2B5EF4-FFF2-40B4-BE49-F238E27FC236}">
                <a16:creationId xmlns:a16="http://schemas.microsoft.com/office/drawing/2014/main" id="{E5119E78-F0A7-A987-1C6D-6F8BCB222CAB}"/>
              </a:ext>
            </a:extLst>
          </p:cNvPr>
          <p:cNvGrpSpPr/>
          <p:nvPr userDrawn="1"/>
        </p:nvGrpSpPr>
        <p:grpSpPr>
          <a:xfrm>
            <a:off x="3828068" y="3959438"/>
            <a:ext cx="4535864" cy="2180734"/>
            <a:chOff x="3740870" y="3322949"/>
            <a:chExt cx="4535864" cy="2180734"/>
          </a:xfrm>
        </p:grpSpPr>
        <p:pic>
          <p:nvPicPr>
            <p:cNvPr id="3" name="Graphic 2" descr="Green circle with a check mark in the middle">
              <a:extLst>
                <a:ext uri="{FF2B5EF4-FFF2-40B4-BE49-F238E27FC236}">
                  <a16:creationId xmlns:a16="http://schemas.microsoft.com/office/drawing/2014/main" id="{6E34A49C-4CB1-9F6F-1D79-94B83B2D7194}"/>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40870" y="3322949"/>
              <a:ext cx="2180734" cy="2180734"/>
            </a:xfrm>
            <a:prstGeom prst="rect">
              <a:avLst/>
            </a:prstGeom>
          </p:spPr>
        </p:pic>
        <p:pic>
          <p:nvPicPr>
            <p:cNvPr id="7" name="Graphic 6" descr="Red circle with an X in the middle">
              <a:extLst>
                <a:ext uri="{FF2B5EF4-FFF2-40B4-BE49-F238E27FC236}">
                  <a16:creationId xmlns:a16="http://schemas.microsoft.com/office/drawing/2014/main" id="{9FDBB6E2-E342-B0CF-AAFD-D3FD3C439756}"/>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096000" y="3322949"/>
              <a:ext cx="2180734" cy="2180734"/>
            </a:xfrm>
            <a:prstGeom prst="rect">
              <a:avLst/>
            </a:prstGeom>
          </p:spPr>
        </p:pic>
      </p:grpSp>
      <p:sp>
        <p:nvSpPr>
          <p:cNvPr id="2" name="Title 1">
            <a:extLst>
              <a:ext uri="{FF2B5EF4-FFF2-40B4-BE49-F238E27FC236}">
                <a16:creationId xmlns:a16="http://schemas.microsoft.com/office/drawing/2014/main" id="{CC21F125-FAF1-75CF-33F0-EB0D5178BD78}"/>
              </a:ext>
            </a:extLst>
          </p:cNvPr>
          <p:cNvSpPr>
            <a:spLocks noGrp="1"/>
          </p:cNvSpPr>
          <p:nvPr>
            <p:ph type="title" hasCustomPrompt="1"/>
          </p:nvPr>
        </p:nvSpPr>
        <p:spPr>
          <a:xfrm>
            <a:off x="3240910" y="327312"/>
            <a:ext cx="8546947" cy="620712"/>
          </a:xfrm>
        </p:spPr>
        <p:txBody>
          <a:bodyPr>
            <a:noAutofit/>
          </a:bodyPr>
          <a:lstStyle>
            <a:lvl1pPr>
              <a:defRPr sz="3600" b="1" i="0">
                <a:latin typeface="Arial" panose="020B0604020202020204" pitchFamily="34" charset="0"/>
                <a:cs typeface="Arial" panose="020B0604020202020204" pitchFamily="34" charset="0"/>
              </a:defRPr>
            </a:lvl1pPr>
          </a:lstStyle>
          <a:p>
            <a:r>
              <a:rPr lang="en-US"/>
              <a:t>Click to add ‘True or False’/‘Yes or No’</a:t>
            </a:r>
          </a:p>
        </p:txBody>
      </p:sp>
      <p:sp>
        <p:nvSpPr>
          <p:cNvPr id="4" name="Freeform 3">
            <a:extLst>
              <a:ext uri="{FF2B5EF4-FFF2-40B4-BE49-F238E27FC236}">
                <a16:creationId xmlns:a16="http://schemas.microsoft.com/office/drawing/2014/main" id="{B4D15FEA-B875-948F-23DD-9A70B214B24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716BE6D5-A7D4-B7F7-5665-03E46B976CA4}"/>
              </a:ext>
            </a:extLst>
          </p:cNvPr>
          <p:cNvSpPr txBox="1"/>
          <p:nvPr userDrawn="1"/>
        </p:nvSpPr>
        <p:spPr>
          <a:xfrm>
            <a:off x="497841" y="327312"/>
            <a:ext cx="2743070" cy="646331"/>
          </a:xfrm>
          <a:prstGeom prst="rect">
            <a:avLst/>
          </a:prstGeom>
          <a:noFill/>
        </p:spPr>
        <p:txBody>
          <a:bodyPr wrap="square" rtlCol="0">
            <a:spAutoFit/>
          </a:bodyPr>
          <a:lstStyle/>
          <a:p>
            <a:r>
              <a:rPr lang="en-US" sz="3600" b="1"/>
              <a:t>QUESTION:</a:t>
            </a:r>
          </a:p>
        </p:txBody>
      </p:sp>
      <p:sp>
        <p:nvSpPr>
          <p:cNvPr id="9" name="Text Placeholder 11">
            <a:extLst>
              <a:ext uri="{FF2B5EF4-FFF2-40B4-BE49-F238E27FC236}">
                <a16:creationId xmlns:a16="http://schemas.microsoft.com/office/drawing/2014/main" id="{FC76FCA1-4696-5445-14F1-5F4C04622AEA}"/>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12088363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rgbClr val="4668B0"/>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37C0CB5-2CE8-1605-4EE9-9BEBA15D0431}"/>
              </a:ext>
            </a:extLst>
          </p:cNvPr>
          <p:cNvSpPr>
            <a:spLocks noGrp="1"/>
          </p:cNvSpPr>
          <p:nvPr>
            <p:ph type="title" hasCustomPrompt="1"/>
          </p:nvPr>
        </p:nvSpPr>
        <p:spPr>
          <a:xfrm>
            <a:off x="1170432" y="1920240"/>
            <a:ext cx="10083892" cy="2576378"/>
          </a:xfrm>
        </p:spPr>
        <p:txBody>
          <a:bodyPr anchor="ctr"/>
          <a:lstStyle>
            <a:lvl1pPr>
              <a:defRPr sz="4000">
                <a:solidFill>
                  <a:schemeClr val="bg1"/>
                </a:solidFill>
              </a:defRPr>
            </a:lvl1pPr>
          </a:lstStyle>
          <a:p>
            <a:r>
              <a:rPr lang="en-US"/>
              <a:t>Click to add quote</a:t>
            </a:r>
          </a:p>
        </p:txBody>
      </p:sp>
      <p:sp>
        <p:nvSpPr>
          <p:cNvPr id="4" name="Text Placeholder 3">
            <a:extLst>
              <a:ext uri="{FF2B5EF4-FFF2-40B4-BE49-F238E27FC236}">
                <a16:creationId xmlns:a16="http://schemas.microsoft.com/office/drawing/2014/main" id="{00F30213-2BA6-232C-92D3-33989D628CC0}"/>
              </a:ext>
            </a:extLst>
          </p:cNvPr>
          <p:cNvSpPr>
            <a:spLocks noGrp="1"/>
          </p:cNvSpPr>
          <p:nvPr>
            <p:ph type="body" sz="half" idx="2" hasCustomPrompt="1"/>
          </p:nvPr>
        </p:nvSpPr>
        <p:spPr>
          <a:xfrm>
            <a:off x="1170431" y="4626864"/>
            <a:ext cx="4925569" cy="914401"/>
          </a:xfrm>
        </p:spPr>
        <p:txBody>
          <a:bodyPr/>
          <a:lstStyle>
            <a:lvl1pPr marL="0" indent="0">
              <a:buFont typeface="System Font Regular"/>
              <a:buNone/>
              <a:tabLst/>
              <a:defRPr sz="240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t>Click to add attribution</a:t>
            </a:r>
          </a:p>
        </p:txBody>
      </p:sp>
      <p:sp>
        <p:nvSpPr>
          <p:cNvPr id="8" name="Title 1" descr="Quotation mark">
            <a:extLst>
              <a:ext uri="{FF2B5EF4-FFF2-40B4-BE49-F238E27FC236}">
                <a16:creationId xmlns:a16="http://schemas.microsoft.com/office/drawing/2014/main" id="{F4C4572B-6CB3-24AE-2525-95171899E444}"/>
              </a:ext>
            </a:extLst>
          </p:cNvPr>
          <p:cNvSpPr txBox="1">
            <a:spLocks/>
          </p:cNvSpPr>
          <p:nvPr userDrawn="1"/>
        </p:nvSpPr>
        <p:spPr>
          <a:xfrm>
            <a:off x="937676" y="1468575"/>
            <a:ext cx="1173757" cy="7730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sz="20000">
                <a:solidFill>
                  <a:schemeClr val="bg1">
                    <a:alpha val="75000"/>
                  </a:schemeClr>
                </a:solidFill>
              </a:rPr>
              <a:t>“</a:t>
            </a:r>
          </a:p>
        </p:txBody>
      </p:sp>
      <p:sp>
        <p:nvSpPr>
          <p:cNvPr id="2" name="Slide Number Placeholder 1">
            <a:extLst>
              <a:ext uri="{FF2B5EF4-FFF2-40B4-BE49-F238E27FC236}">
                <a16:creationId xmlns:a16="http://schemas.microsoft.com/office/drawing/2014/main" id="{76907C32-8F04-05DB-2187-E54A27826C95}"/>
              </a:ext>
            </a:extLst>
          </p:cNvPr>
          <p:cNvSpPr>
            <a:spLocks noGrp="1"/>
          </p:cNvSpPr>
          <p:nvPr>
            <p:ph type="sldNum" sz="quarter" idx="16"/>
          </p:nvPr>
        </p:nvSpPr>
        <p:spPr>
          <a:xfrm>
            <a:off x="5893260" y="6268291"/>
            <a:ext cx="405480" cy="498124"/>
          </a:xfrm>
        </p:spPr>
        <p:txBody>
          <a:bodyPr/>
          <a:lstStyle>
            <a:lvl1pPr>
              <a:defRPr>
                <a:solidFill>
                  <a:schemeClr val="bg1"/>
                </a:solidFill>
              </a:defRPr>
            </a:lvl1pPr>
          </a:lstStyle>
          <a:p>
            <a:fld id="{F85CE818-7367-6A4C-AA8A-8ACF11B1523A}" type="slidenum">
              <a:rPr lang="en-US" smtClean="0"/>
              <a:pPr/>
              <a:t>‹#›</a:t>
            </a:fld>
            <a:endParaRPr lang="en-US"/>
          </a:p>
        </p:txBody>
      </p:sp>
    </p:spTree>
    <p:extLst>
      <p:ext uri="{BB962C8B-B14F-4D97-AF65-F5344CB8AC3E}">
        <p14:creationId xmlns:p14="http://schemas.microsoft.com/office/powerpoint/2010/main" val="307757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10"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8"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3DE2E8C2-FE9C-7505-0EF6-6ABF7DE5282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Grayken Center for Addiction Training &amp; Technical Assistance logo. Visit addictiontraining.org for more trainings and resources">
            <a:extLst>
              <a:ext uri="{FF2B5EF4-FFF2-40B4-BE49-F238E27FC236}">
                <a16:creationId xmlns:a16="http://schemas.microsoft.com/office/drawing/2014/main" id="{424988D4-5777-73A8-6371-39C82AD3F0A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Slide Number Placeholder 1">
            <a:extLst>
              <a:ext uri="{FF2B5EF4-FFF2-40B4-BE49-F238E27FC236}">
                <a16:creationId xmlns:a16="http://schemas.microsoft.com/office/drawing/2014/main" id="{0F434FF8-2B54-B1C6-00DE-14A474F7E1B9}"/>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5" name="Text Placeholder 4">
            <a:extLst>
              <a:ext uri="{FF2B5EF4-FFF2-40B4-BE49-F238E27FC236}">
                <a16:creationId xmlns:a16="http://schemas.microsoft.com/office/drawing/2014/main" id="{7906D0CD-D552-56E7-0E99-6324FAF0CCB1}"/>
              </a:ext>
            </a:extLst>
          </p:cNvPr>
          <p:cNvSpPr>
            <a:spLocks noGrp="1"/>
          </p:cNvSpPr>
          <p:nvPr>
            <p:ph type="body" sz="quarter" idx="17" hasCustomPrompt="1"/>
          </p:nvPr>
        </p:nvSpPr>
        <p:spPr>
          <a:xfrm>
            <a:off x="497170" y="1217613"/>
            <a:ext cx="11290017" cy="4781550"/>
          </a:xfrm>
        </p:spPr>
        <p:txBody>
          <a:bodyPr/>
          <a:lstStyle>
            <a:lvl1pPr marL="457200" indent="-457200">
              <a:buFont typeface="+mj-lt"/>
              <a:buAutoNum type="arabicPeriod"/>
              <a:defRPr/>
            </a:lvl1pPr>
          </a:lstStyle>
          <a:p>
            <a:pPr lvl="0"/>
            <a:r>
              <a:rPr lang="en-US"/>
              <a:t>Click to list references in APA format</a:t>
            </a:r>
          </a:p>
        </p:txBody>
      </p:sp>
      <p:sp>
        <p:nvSpPr>
          <p:cNvPr id="6" name="TextBox 5">
            <a:extLst>
              <a:ext uri="{FF2B5EF4-FFF2-40B4-BE49-F238E27FC236}">
                <a16:creationId xmlns:a16="http://schemas.microsoft.com/office/drawing/2014/main" id="{3118D910-AD1C-9FCF-4CB3-A900649C7E9F}"/>
              </a:ext>
            </a:extLst>
          </p:cNvPr>
          <p:cNvSpPr txBox="1"/>
          <p:nvPr userDrawn="1"/>
        </p:nvSpPr>
        <p:spPr>
          <a:xfrm>
            <a:off x="497170" y="327312"/>
            <a:ext cx="11290017" cy="646331"/>
          </a:xfrm>
          <a:prstGeom prst="rect">
            <a:avLst/>
          </a:prstGeom>
          <a:noFill/>
        </p:spPr>
        <p:txBody>
          <a:bodyPr wrap="square" rtlCol="0">
            <a:noAutofit/>
          </a:bodyPr>
          <a:lstStyle/>
          <a:p>
            <a:r>
              <a:rPr lang="en-US" sz="3600" b="1"/>
              <a:t>References</a:t>
            </a:r>
          </a:p>
        </p:txBody>
      </p:sp>
    </p:spTree>
    <p:extLst>
      <p:ext uri="{BB962C8B-B14F-4D97-AF65-F5344CB8AC3E}">
        <p14:creationId xmlns:p14="http://schemas.microsoft.com/office/powerpoint/2010/main" val="15630765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esources section header">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CF4958-9260-7DC8-0C58-54D5071FF02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a:ext>
            </a:extLst>
          </a:blip>
          <a:srcRect/>
          <a:stretch/>
        </p:blipFill>
        <p:spPr>
          <a:xfrm>
            <a:off x="-1" y="0"/>
            <a:ext cx="11621543" cy="6858000"/>
          </a:xfrm>
          <a:prstGeom prst="rect">
            <a:avLst/>
          </a:prstGeom>
        </p:spPr>
      </p:pic>
      <p:sp>
        <p:nvSpPr>
          <p:cNvPr id="2" name="TextBox 1">
            <a:extLst>
              <a:ext uri="{FF2B5EF4-FFF2-40B4-BE49-F238E27FC236}">
                <a16:creationId xmlns:a16="http://schemas.microsoft.com/office/drawing/2014/main" id="{57F9FB81-C63F-2B35-D18D-7FB54E4DCC07}"/>
              </a:ext>
            </a:extLst>
          </p:cNvPr>
          <p:cNvSpPr txBox="1"/>
          <p:nvPr userDrawn="1"/>
        </p:nvSpPr>
        <p:spPr>
          <a:xfrm>
            <a:off x="335279" y="2052321"/>
            <a:ext cx="8400758" cy="1650234"/>
          </a:xfrm>
          <a:prstGeom prst="rect">
            <a:avLst/>
          </a:prstGeom>
          <a:noFill/>
        </p:spPr>
        <p:txBody>
          <a:bodyPr wrap="square" rtlCol="0" anchor="b">
            <a:noAutofit/>
          </a:bodyPr>
          <a:lstStyle/>
          <a:p>
            <a:r>
              <a:rPr lang="en-US" sz="4800" b="1">
                <a:solidFill>
                  <a:schemeClr val="bg1"/>
                </a:solidFill>
              </a:rPr>
              <a:t>Resources</a:t>
            </a:r>
          </a:p>
        </p:txBody>
      </p:sp>
    </p:spTree>
    <p:extLst>
      <p:ext uri="{BB962C8B-B14F-4D97-AF65-F5344CB8AC3E}">
        <p14:creationId xmlns:p14="http://schemas.microsoft.com/office/powerpoint/2010/main" val="2366411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umn 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C497E-DDCE-C190-806E-5395EA6D5910}"/>
              </a:ext>
            </a:extLst>
          </p:cNvPr>
          <p:cNvSpPr>
            <a:spLocks noGrp="1"/>
          </p:cNvSpPr>
          <p:nvPr>
            <p:ph type="title" hasCustomPrompt="1"/>
          </p:nvPr>
        </p:nvSpPr>
        <p:spPr/>
        <p:txBody>
          <a:bodyPr/>
          <a:lstStyle/>
          <a:p>
            <a:r>
              <a:rPr lang="en-US"/>
              <a:t>Click to add title</a:t>
            </a:r>
          </a:p>
        </p:txBody>
      </p:sp>
      <p:sp>
        <p:nvSpPr>
          <p:cNvPr id="7" name="Content Placeholder 6">
            <a:extLst>
              <a:ext uri="{FF2B5EF4-FFF2-40B4-BE49-F238E27FC236}">
                <a16:creationId xmlns:a16="http://schemas.microsoft.com/office/drawing/2014/main" id="{23AC3DC7-16C9-1B35-3DDC-0B8D225FA88B}"/>
              </a:ext>
            </a:extLst>
          </p:cNvPr>
          <p:cNvSpPr>
            <a:spLocks noGrp="1"/>
          </p:cNvSpPr>
          <p:nvPr>
            <p:ph sz="quarter" idx="11" hasCustomPrompt="1"/>
          </p:nvPr>
        </p:nvSpPr>
        <p:spPr>
          <a:xfrm>
            <a:off x="497171" y="1217832"/>
            <a:ext cx="11290018" cy="4780649"/>
          </a:xfrm>
        </p:spPr>
        <p:txBody>
          <a:bodyPr/>
          <a:lstStyle/>
          <a:p>
            <a:pPr lvl="1"/>
            <a:r>
              <a:rPr lang="en-US"/>
              <a:t>Type here (highlight text &amp; press TAB to bullet list) or click the respective icon to add an image, chart, or table. </a:t>
            </a:r>
          </a:p>
          <a:p>
            <a:pPr lvl="1"/>
            <a:r>
              <a:rPr lang="en-US"/>
              <a:t>Second level</a:t>
            </a:r>
          </a:p>
          <a:p>
            <a:pPr lvl="2"/>
            <a:r>
              <a:rPr lang="en-US"/>
              <a:t>Third level</a:t>
            </a:r>
          </a:p>
          <a:p>
            <a:pPr lvl="3"/>
            <a:r>
              <a:rPr lang="en-US"/>
              <a:t>Fourth level</a:t>
            </a:r>
          </a:p>
          <a:p>
            <a:pPr lvl="4"/>
            <a:r>
              <a:rPr lang="en-US"/>
              <a:t>Fifth level</a:t>
            </a:r>
          </a:p>
        </p:txBody>
      </p:sp>
      <p:sp>
        <p:nvSpPr>
          <p:cNvPr id="8" name="Freeform 7">
            <a:extLst>
              <a:ext uri="{FF2B5EF4-FFF2-40B4-BE49-F238E27FC236}">
                <a16:creationId xmlns:a16="http://schemas.microsoft.com/office/drawing/2014/main" id="{3DE2E8C2-FE9C-7505-0EF6-6ABF7DE5282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Grayken Center for Addiction Training &amp; Technical Assistance logo. Visit addictiontraining.org for more trainings and resources">
            <a:extLst>
              <a:ext uri="{FF2B5EF4-FFF2-40B4-BE49-F238E27FC236}">
                <a16:creationId xmlns:a16="http://schemas.microsoft.com/office/drawing/2014/main" id="{424988D4-5777-73A8-6371-39C82AD3F0A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Slide Number Placeholder 1">
            <a:extLst>
              <a:ext uri="{FF2B5EF4-FFF2-40B4-BE49-F238E27FC236}">
                <a16:creationId xmlns:a16="http://schemas.microsoft.com/office/drawing/2014/main" id="{0F434FF8-2B54-B1C6-00DE-14A474F7E1B9}"/>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3" name="Text Placeholder 11">
            <a:extLst>
              <a:ext uri="{FF2B5EF4-FFF2-40B4-BE49-F238E27FC236}">
                <a16:creationId xmlns:a16="http://schemas.microsoft.com/office/drawing/2014/main" id="{D4B8DAEE-EE70-D58C-6B38-80623F7D5C5D}"/>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4910573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AD Save the Da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E72015-3A10-9806-25F9-874DEA43E724}"/>
              </a:ext>
            </a:extLst>
          </p:cNvPr>
          <p:cNvPicPr>
            <a:picLocks noChangeAspect="1"/>
          </p:cNvPicPr>
          <p:nvPr userDrawn="1"/>
        </p:nvPicPr>
        <p:blipFill>
          <a:blip r:embed="rId2"/>
          <a:stretch>
            <a:fillRect/>
          </a:stretch>
        </p:blipFill>
        <p:spPr>
          <a:xfrm>
            <a:off x="0" y="0"/>
            <a:ext cx="12192000" cy="6858001"/>
          </a:xfrm>
          <a:prstGeom prst="rect">
            <a:avLst/>
          </a:prstGeom>
        </p:spPr>
      </p:pic>
      <p:sp>
        <p:nvSpPr>
          <p:cNvPr id="3" name="Slide Number Placeholder 2">
            <a:extLst>
              <a:ext uri="{FF2B5EF4-FFF2-40B4-BE49-F238E27FC236}">
                <a16:creationId xmlns:a16="http://schemas.microsoft.com/office/drawing/2014/main" id="{2D1BBB4F-C82B-FA83-5198-C4971E2D9998}"/>
              </a:ext>
            </a:extLst>
          </p:cNvPr>
          <p:cNvSpPr>
            <a:spLocks noGrp="1"/>
          </p:cNvSpPr>
          <p:nvPr>
            <p:ph type="sldNum" sz="quarter" idx="10"/>
          </p:nvPr>
        </p:nvSpPr>
        <p:spPr/>
        <p:txBody>
          <a:bodyPr/>
          <a:lstStyle/>
          <a:p>
            <a:fld id="{F85CE818-7367-6A4C-AA8A-8ACF11B1523A}" type="slidenum">
              <a:rPr lang="en-US" smtClean="0"/>
              <a:pPr/>
              <a:t>‹#›</a:t>
            </a:fld>
            <a:endParaRPr lang="en-US"/>
          </a:p>
        </p:txBody>
      </p:sp>
    </p:spTree>
    <p:extLst>
      <p:ext uri="{BB962C8B-B14F-4D97-AF65-F5344CB8AC3E}">
        <p14:creationId xmlns:p14="http://schemas.microsoft.com/office/powerpoint/2010/main" val="34930810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Office Hours">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3C6592E9-2E7B-0B89-516C-2610CE0BC213}"/>
              </a:ext>
            </a:extLst>
          </p:cNvPr>
          <p:cNvSpPr>
            <a:spLocks noGrp="1"/>
          </p:cNvSpPr>
          <p:nvPr>
            <p:ph type="sldNum" sz="quarter" idx="4"/>
          </p:nvPr>
        </p:nvSpPr>
        <p:spPr>
          <a:xfrm>
            <a:off x="5893260" y="6268291"/>
            <a:ext cx="405480" cy="524794"/>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Title 1">
            <a:extLst>
              <a:ext uri="{FF2B5EF4-FFF2-40B4-BE49-F238E27FC236}">
                <a16:creationId xmlns:a16="http://schemas.microsoft.com/office/drawing/2014/main" id="{70F36B33-BE77-A12C-C6B9-20B5CF593628}"/>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accent1">
                    <a:lumMod val="75000"/>
                  </a:schemeClr>
                </a:solidFill>
              </a:rPr>
              <a:t>Virtual Drop-in Office Hours</a:t>
            </a:r>
          </a:p>
        </p:txBody>
      </p:sp>
      <p:pic>
        <p:nvPicPr>
          <p:cNvPr id="2" name="Picture 1" descr="Graphic of a laptop with its screen showing the Grayken TTA logo and three medical professionals. The first professional is asking, &quot;How can I support patients with addiction?&quot;. The third professional is asking, &quot;What are medications for alcohol use disorder?&quot;. These are examples of questions that can be asked at Grayken TTA's Office Hours.">
            <a:extLst>
              <a:ext uri="{FF2B5EF4-FFF2-40B4-BE49-F238E27FC236}">
                <a16:creationId xmlns:a16="http://schemas.microsoft.com/office/drawing/2014/main" id="{965E4A0B-1202-1CDB-D3F7-C0129E9A191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457043" y="1629236"/>
            <a:ext cx="5673475" cy="3423280"/>
          </a:xfrm>
          <a:prstGeom prst="rect">
            <a:avLst/>
          </a:prstGeom>
        </p:spPr>
      </p:pic>
      <p:sp>
        <p:nvSpPr>
          <p:cNvPr id="5" name="Content Placeholder 2">
            <a:extLst>
              <a:ext uri="{FF2B5EF4-FFF2-40B4-BE49-F238E27FC236}">
                <a16:creationId xmlns:a16="http://schemas.microsoft.com/office/drawing/2014/main" id="{4A541DB7-8CD8-6C06-9B26-7CE2E862F54C}"/>
              </a:ext>
            </a:extLst>
          </p:cNvPr>
          <p:cNvSpPr txBox="1">
            <a:spLocks/>
          </p:cNvSpPr>
          <p:nvPr userDrawn="1"/>
        </p:nvSpPr>
        <p:spPr>
          <a:xfrm>
            <a:off x="6495990" y="1629236"/>
            <a:ext cx="5291867" cy="167422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609630">
              <a:lnSpc>
                <a:spcPct val="110000"/>
              </a:lnSpc>
              <a:spcBef>
                <a:spcPts val="0"/>
              </a:spcBef>
            </a:pPr>
            <a:r>
              <a:rPr lang="en-US" sz="2000" b="1">
                <a:solidFill>
                  <a:prstClr val="black"/>
                </a:solidFill>
                <a:latin typeface="Arial"/>
                <a:cs typeface="Arial"/>
              </a:rPr>
              <a:t>General Office Hours: </a:t>
            </a:r>
            <a:endParaRPr lang="en-US" sz="2000">
              <a:solidFill>
                <a:prstClr val="black"/>
              </a:solidFill>
              <a:latin typeface="Arial"/>
              <a:cs typeface="Arial"/>
            </a:endParaRPr>
          </a:p>
          <a:p>
            <a:pPr algn="l" defTabSz="609630">
              <a:lnSpc>
                <a:spcPct val="110000"/>
              </a:lnSpc>
              <a:spcBef>
                <a:spcPts val="0"/>
              </a:spcBef>
            </a:pPr>
            <a:r>
              <a:rPr lang="en-US" sz="1600" b="0">
                <a:solidFill>
                  <a:prstClr val="black"/>
                </a:solidFill>
                <a:latin typeface="Arial"/>
                <a:cs typeface="Arial"/>
              </a:rPr>
              <a:t>2</a:t>
            </a:r>
            <a:r>
              <a:rPr lang="en-US" sz="1600" b="0" baseline="30000">
                <a:solidFill>
                  <a:prstClr val="black"/>
                </a:solidFill>
                <a:latin typeface="Arial"/>
                <a:cs typeface="Arial"/>
              </a:rPr>
              <a:t>nd</a:t>
            </a:r>
            <a:r>
              <a:rPr lang="en-US" sz="1600" b="0">
                <a:solidFill>
                  <a:prstClr val="black"/>
                </a:solidFill>
                <a:latin typeface="Arial"/>
                <a:cs typeface="Arial"/>
              </a:rPr>
              <a:t> Thursday of each month from 5 – 6pm EST</a:t>
            </a:r>
            <a:endParaRPr lang="en-US" sz="1600" b="0">
              <a:solidFill>
                <a:prstClr val="black"/>
              </a:solidFill>
            </a:endParaRPr>
          </a:p>
          <a:p>
            <a:pPr algn="l" defTabSz="609630">
              <a:lnSpc>
                <a:spcPct val="110000"/>
              </a:lnSpc>
              <a:spcBef>
                <a:spcPts val="0"/>
              </a:spcBef>
            </a:pPr>
            <a:endParaRPr lang="en-US" sz="1800" b="1">
              <a:solidFill>
                <a:prstClr val="black"/>
              </a:solidFill>
            </a:endParaRPr>
          </a:p>
          <a:p>
            <a:pPr algn="l" defTabSz="609630">
              <a:lnSpc>
                <a:spcPct val="110000"/>
              </a:lnSpc>
              <a:spcBef>
                <a:spcPts val="0"/>
              </a:spcBef>
            </a:pPr>
            <a:r>
              <a:rPr lang="en-US" sz="2000" b="1">
                <a:solidFill>
                  <a:prstClr val="black"/>
                </a:solidFill>
                <a:latin typeface="Arial"/>
                <a:cs typeface="Arial"/>
              </a:rPr>
              <a:t>Stimulant-Focused Office Hours: </a:t>
            </a:r>
            <a:endParaRPr lang="en-US" sz="2000" b="0">
              <a:solidFill>
                <a:prstClr val="black"/>
              </a:solidFill>
              <a:latin typeface="Arial"/>
              <a:cs typeface="Arial"/>
            </a:endParaRPr>
          </a:p>
          <a:p>
            <a:pPr algn="l" defTabSz="609630">
              <a:lnSpc>
                <a:spcPct val="110000"/>
              </a:lnSpc>
              <a:spcBef>
                <a:spcPts val="0"/>
              </a:spcBef>
            </a:pPr>
            <a:r>
              <a:rPr lang="en-US" sz="1600" b="0">
                <a:solidFill>
                  <a:prstClr val="black"/>
                </a:solidFill>
              </a:rPr>
              <a:t>3</a:t>
            </a:r>
            <a:r>
              <a:rPr lang="en-US" sz="1600" b="0" baseline="30000">
                <a:solidFill>
                  <a:prstClr val="black"/>
                </a:solidFill>
              </a:rPr>
              <a:t>rd</a:t>
            </a:r>
            <a:r>
              <a:rPr lang="en-US" sz="1600" b="0">
                <a:solidFill>
                  <a:prstClr val="black"/>
                </a:solidFill>
              </a:rPr>
              <a:t> Thursday of each month from 5– 6pm EST</a:t>
            </a:r>
          </a:p>
        </p:txBody>
      </p:sp>
      <p:pic>
        <p:nvPicPr>
          <p:cNvPr id="10" name="Picture 2" descr="QR code leading to office hours page on addictiontraining.org&#10;">
            <a:hlinkClick r:id="rId4"/>
            <a:extLst>
              <a:ext uri="{FF2B5EF4-FFF2-40B4-BE49-F238E27FC236}">
                <a16:creationId xmlns:a16="http://schemas.microsoft.com/office/drawing/2014/main" id="{47394D10-DF97-5856-0132-2D463A8BAE10}"/>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8280543" y="4953657"/>
            <a:ext cx="1722759" cy="17227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31B8856-84C8-4C3A-C362-185F57C3674C}"/>
              </a:ext>
            </a:extLst>
          </p:cNvPr>
          <p:cNvSpPr txBox="1"/>
          <p:nvPr userDrawn="1"/>
        </p:nvSpPr>
        <p:spPr>
          <a:xfrm>
            <a:off x="8964891" y="4958499"/>
            <a:ext cx="184731" cy="369332"/>
          </a:xfrm>
          <a:prstGeom prst="rect">
            <a:avLst/>
          </a:prstGeom>
          <a:noFill/>
        </p:spPr>
        <p:txBody>
          <a:bodyPr wrap="none" rtlCol="0">
            <a:spAutoFit/>
          </a:bodyPr>
          <a:lstStyle/>
          <a:p>
            <a:endParaRPr lang="en-US"/>
          </a:p>
        </p:txBody>
      </p:sp>
      <p:sp>
        <p:nvSpPr>
          <p:cNvPr id="6" name="Rectangle 5">
            <a:extLst>
              <a:ext uri="{FF2B5EF4-FFF2-40B4-BE49-F238E27FC236}">
                <a16:creationId xmlns:a16="http://schemas.microsoft.com/office/drawing/2014/main" id="{EA818861-1B2F-A453-766D-31A6BDA61474}"/>
              </a:ext>
            </a:extLst>
          </p:cNvPr>
          <p:cNvSpPr/>
          <p:nvPr userDrawn="1"/>
        </p:nvSpPr>
        <p:spPr>
          <a:xfrm>
            <a:off x="1025574" y="5234525"/>
            <a:ext cx="4723585" cy="707886"/>
          </a:xfrm>
          <a:prstGeom prst="rect">
            <a:avLst/>
          </a:prstGeom>
          <a:solidFill>
            <a:schemeClr val="accent1">
              <a:alpha val="10000"/>
            </a:schemeClr>
          </a:solidFill>
        </p:spPr>
        <p:txBody>
          <a:bodyPr wrap="square">
            <a:spAutoFit/>
          </a:bodyPr>
          <a:lstStyle/>
          <a:p>
            <a:pPr algn="ctr" defTabSz="609630"/>
            <a:r>
              <a:rPr lang="en-US" sz="2000" b="0">
                <a:solidFill>
                  <a:prstClr val="black"/>
                </a:solidFill>
                <a:latin typeface="Arial" panose="020B0604020202020204" pitchFamily="34" charset="0"/>
                <a:cs typeface="Arial" panose="020B0604020202020204" pitchFamily="34" charset="0"/>
              </a:rPr>
              <a:t>To learn more and join an upcoming session, </a:t>
            </a:r>
            <a:r>
              <a:rPr lang="en-US" sz="2000" b="0">
                <a:solidFill>
                  <a:prstClr val="black"/>
                </a:solidFill>
                <a:latin typeface="Arial" panose="020B0604020202020204" pitchFamily="34" charset="0"/>
                <a:cs typeface="Arial" panose="020B0604020202020204" pitchFamily="34" charset="0"/>
                <a:hlinkClick r:id="rId4"/>
              </a:rPr>
              <a:t>click here</a:t>
            </a:r>
            <a:r>
              <a:rPr lang="en-US" sz="2000" b="0">
                <a:solidFill>
                  <a:prstClr val="black"/>
                </a:solidFill>
                <a:latin typeface="Arial" panose="020B0604020202020204" pitchFamily="34" charset="0"/>
                <a:cs typeface="Arial" panose="020B0604020202020204" pitchFamily="34" charset="0"/>
              </a:rPr>
              <a:t> or scan QR code!</a:t>
            </a:r>
          </a:p>
        </p:txBody>
      </p:sp>
      <p:sp>
        <p:nvSpPr>
          <p:cNvPr id="14" name="TextBox 13">
            <a:extLst>
              <a:ext uri="{FF2B5EF4-FFF2-40B4-BE49-F238E27FC236}">
                <a16:creationId xmlns:a16="http://schemas.microsoft.com/office/drawing/2014/main" id="{564535C4-8CD3-9FD5-41A0-B52184EB85BF}"/>
              </a:ext>
            </a:extLst>
          </p:cNvPr>
          <p:cNvSpPr txBox="1"/>
          <p:nvPr userDrawn="1"/>
        </p:nvSpPr>
        <p:spPr>
          <a:xfrm>
            <a:off x="497839" y="923912"/>
            <a:ext cx="11290018" cy="435825"/>
          </a:xfrm>
          <a:prstGeom prst="rect">
            <a:avLst/>
          </a:prstGeom>
          <a:noFill/>
        </p:spPr>
        <p:txBody>
          <a:bodyPr wrap="square">
            <a:spAutoFit/>
          </a:bodyPr>
          <a:lstStyle/>
          <a:p>
            <a:pPr defTabSz="609630">
              <a:lnSpc>
                <a:spcPct val="110000"/>
              </a:lnSpc>
              <a:spcBef>
                <a:spcPts val="0"/>
              </a:spcBef>
            </a:pPr>
            <a:r>
              <a:rPr lang="en-US" sz="2200" b="1" i="1">
                <a:solidFill>
                  <a:schemeClr val="tx1">
                    <a:lumMod val="65000"/>
                    <a:lumOff val="35000"/>
                  </a:schemeClr>
                </a:solidFill>
              </a:rPr>
              <a:t>Monthly opportunities to ask your addiction-related questions</a:t>
            </a:r>
          </a:p>
        </p:txBody>
      </p:sp>
      <p:grpSp>
        <p:nvGrpSpPr>
          <p:cNvPr id="39" name="Group 38">
            <a:extLst>
              <a:ext uri="{FF2B5EF4-FFF2-40B4-BE49-F238E27FC236}">
                <a16:creationId xmlns:a16="http://schemas.microsoft.com/office/drawing/2014/main" id="{A5804002-3E12-59DD-47FB-EDF79BF3BD37}"/>
              </a:ext>
            </a:extLst>
          </p:cNvPr>
          <p:cNvGrpSpPr/>
          <p:nvPr userDrawn="1"/>
        </p:nvGrpSpPr>
        <p:grpSpPr>
          <a:xfrm>
            <a:off x="6495990" y="3479220"/>
            <a:ext cx="5325464" cy="1298682"/>
            <a:chOff x="6536073" y="1409200"/>
            <a:chExt cx="5325464" cy="1298682"/>
          </a:xfrm>
        </p:grpSpPr>
        <p:grpSp>
          <p:nvGrpSpPr>
            <p:cNvPr id="23" name="Group 22">
              <a:extLst>
                <a:ext uri="{FF2B5EF4-FFF2-40B4-BE49-F238E27FC236}">
                  <a16:creationId xmlns:a16="http://schemas.microsoft.com/office/drawing/2014/main" id="{F616BC40-A674-559F-15F4-75693F1BD466}"/>
                </a:ext>
              </a:extLst>
            </p:cNvPr>
            <p:cNvGrpSpPr/>
            <p:nvPr userDrawn="1"/>
          </p:nvGrpSpPr>
          <p:grpSpPr>
            <a:xfrm>
              <a:off x="6536073" y="1409200"/>
              <a:ext cx="5107692" cy="648878"/>
              <a:chOff x="6506067" y="1063422"/>
              <a:chExt cx="5107692" cy="648878"/>
            </a:xfrm>
          </p:grpSpPr>
          <p:sp>
            <p:nvSpPr>
              <p:cNvPr id="24" name="Content Placeholder 2">
                <a:extLst>
                  <a:ext uri="{FF2B5EF4-FFF2-40B4-BE49-F238E27FC236}">
                    <a16:creationId xmlns:a16="http://schemas.microsoft.com/office/drawing/2014/main" id="{DADD3137-9002-412E-63C1-E5F0932C0D0C}"/>
                  </a:ext>
                </a:extLst>
              </p:cNvPr>
              <p:cNvSpPr txBox="1">
                <a:spLocks/>
              </p:cNvSpPr>
              <p:nvPr userDrawn="1"/>
            </p:nvSpPr>
            <p:spPr>
              <a:xfrm>
                <a:off x="7076388" y="1159261"/>
                <a:ext cx="4537371" cy="4572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defTabSz="609630">
                  <a:lnSpc>
                    <a:spcPct val="110000"/>
                  </a:lnSpc>
                  <a:spcBef>
                    <a:spcPts val="667"/>
                  </a:spcBef>
                  <a:buFont typeface="Wingdings" pitchFamily="2" charset="2"/>
                  <a:buNone/>
                </a:pPr>
                <a:r>
                  <a:rPr lang="en-US" sz="1600" b="0">
                    <a:solidFill>
                      <a:prstClr val="black"/>
                    </a:solidFill>
                  </a:rPr>
                  <a:t>Hosted by BMC Grayken TTA Clinical Educators</a:t>
                </a:r>
              </a:p>
            </p:txBody>
          </p:sp>
          <p:pic>
            <p:nvPicPr>
              <p:cNvPr id="25" name="Graphic 24" descr="Checkbox Checked">
                <a:extLst>
                  <a:ext uri="{FF2B5EF4-FFF2-40B4-BE49-F238E27FC236}">
                    <a16:creationId xmlns:a16="http://schemas.microsoft.com/office/drawing/2014/main" id="{E7DCBA2E-715B-E2EA-27E4-35287CCBD81C}"/>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06067" y="1063422"/>
                <a:ext cx="648878" cy="648878"/>
              </a:xfrm>
              <a:prstGeom prst="rect">
                <a:avLst/>
              </a:prstGeom>
            </p:spPr>
          </p:pic>
        </p:grpSp>
        <p:grpSp>
          <p:nvGrpSpPr>
            <p:cNvPr id="32" name="Group 31">
              <a:extLst>
                <a:ext uri="{FF2B5EF4-FFF2-40B4-BE49-F238E27FC236}">
                  <a16:creationId xmlns:a16="http://schemas.microsoft.com/office/drawing/2014/main" id="{42BEF6D0-8B89-18FE-9BCA-0BFF6B55A4A8}"/>
                </a:ext>
              </a:extLst>
            </p:cNvPr>
            <p:cNvGrpSpPr/>
            <p:nvPr userDrawn="1"/>
          </p:nvGrpSpPr>
          <p:grpSpPr>
            <a:xfrm>
              <a:off x="6536073" y="2059004"/>
              <a:ext cx="5325464" cy="648878"/>
              <a:chOff x="6506067" y="1063422"/>
              <a:chExt cx="5325464" cy="648878"/>
            </a:xfrm>
          </p:grpSpPr>
          <p:sp>
            <p:nvSpPr>
              <p:cNvPr id="35" name="Content Placeholder 2">
                <a:extLst>
                  <a:ext uri="{FF2B5EF4-FFF2-40B4-BE49-F238E27FC236}">
                    <a16:creationId xmlns:a16="http://schemas.microsoft.com/office/drawing/2014/main" id="{2D3C95C4-1DF9-7916-D599-0C7156F04B14}"/>
                  </a:ext>
                </a:extLst>
              </p:cNvPr>
              <p:cNvSpPr txBox="1">
                <a:spLocks/>
              </p:cNvSpPr>
              <p:nvPr userDrawn="1"/>
            </p:nvSpPr>
            <p:spPr>
              <a:xfrm>
                <a:off x="7076389" y="1159261"/>
                <a:ext cx="4755142" cy="4572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defTabSz="609630">
                  <a:lnSpc>
                    <a:spcPct val="110000"/>
                  </a:lnSpc>
                  <a:spcBef>
                    <a:spcPts val="667"/>
                  </a:spcBef>
                  <a:buFont typeface="Wingdings" pitchFamily="2" charset="2"/>
                  <a:buNone/>
                </a:pPr>
                <a:r>
                  <a:rPr lang="en-US" sz="1600" b="0">
                    <a:solidFill>
                      <a:prstClr val="black"/>
                    </a:solidFill>
                  </a:rPr>
                  <a:t>Open to all clinical providers and staff supporting those with substance use</a:t>
                </a:r>
              </a:p>
            </p:txBody>
          </p:sp>
          <p:pic>
            <p:nvPicPr>
              <p:cNvPr id="36" name="Graphic 35" descr="Checkbox Checked">
                <a:extLst>
                  <a:ext uri="{FF2B5EF4-FFF2-40B4-BE49-F238E27FC236}">
                    <a16:creationId xmlns:a16="http://schemas.microsoft.com/office/drawing/2014/main" id="{45805071-F20D-B319-E330-910BCA35B622}"/>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06067" y="1063422"/>
                <a:ext cx="648878" cy="648878"/>
              </a:xfrm>
              <a:prstGeom prst="rect">
                <a:avLst/>
              </a:prstGeom>
            </p:spPr>
          </p:pic>
        </p:grpSp>
      </p:grpSp>
      <p:sp>
        <p:nvSpPr>
          <p:cNvPr id="11" name="Freeform 10">
            <a:extLst>
              <a:ext uri="{FF2B5EF4-FFF2-40B4-BE49-F238E27FC236}">
                <a16:creationId xmlns:a16="http://schemas.microsoft.com/office/drawing/2014/main" id="{B998B9A3-C0F2-361B-7269-86358112481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0729451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Recorded Trainings">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3C6592E9-2E7B-0B89-516C-2610CE0BC213}"/>
              </a:ext>
            </a:extLst>
          </p:cNvPr>
          <p:cNvSpPr>
            <a:spLocks noGrp="1"/>
          </p:cNvSpPr>
          <p:nvPr>
            <p:ph type="sldNum" sz="quarter" idx="4"/>
          </p:nvPr>
        </p:nvSpPr>
        <p:spPr>
          <a:xfrm>
            <a:off x="5893260" y="6392973"/>
            <a:ext cx="405480" cy="400111"/>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Title 1">
            <a:extLst>
              <a:ext uri="{FF2B5EF4-FFF2-40B4-BE49-F238E27FC236}">
                <a16:creationId xmlns:a16="http://schemas.microsoft.com/office/drawing/2014/main" id="{70F36B33-BE77-A12C-C6B9-20B5CF593628}"/>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accent1">
                    <a:lumMod val="75000"/>
                  </a:schemeClr>
                </a:solidFill>
              </a:rPr>
              <a:t>FREE Pre-Recorded Trainings</a:t>
            </a:r>
          </a:p>
        </p:txBody>
      </p:sp>
      <p:sp>
        <p:nvSpPr>
          <p:cNvPr id="33" name="Rectangle 32">
            <a:extLst>
              <a:ext uri="{FF2B5EF4-FFF2-40B4-BE49-F238E27FC236}">
                <a16:creationId xmlns:a16="http://schemas.microsoft.com/office/drawing/2014/main" id="{278EB5C9-077D-566C-4C37-2A774B4D2981}"/>
              </a:ext>
            </a:extLst>
          </p:cNvPr>
          <p:cNvSpPr/>
          <p:nvPr userDrawn="1"/>
        </p:nvSpPr>
        <p:spPr>
          <a:xfrm>
            <a:off x="551690" y="5481461"/>
            <a:ext cx="5747050" cy="707886"/>
          </a:xfrm>
          <a:prstGeom prst="rect">
            <a:avLst/>
          </a:prstGeom>
          <a:solidFill>
            <a:schemeClr val="accent1">
              <a:alpha val="10000"/>
            </a:schemeClr>
          </a:solidFill>
        </p:spPr>
        <p:txBody>
          <a:bodyPr wrap="square">
            <a:spAutoFit/>
          </a:bodyPr>
          <a:lstStyle/>
          <a:p>
            <a:pPr algn="ctr" defTabSz="609630"/>
            <a:r>
              <a:rPr lang="en-US" sz="2000" b="0">
                <a:solidFill>
                  <a:prstClr val="black"/>
                </a:solidFill>
                <a:latin typeface="Arial" panose="020B0604020202020204" pitchFamily="34" charset="0"/>
                <a:cs typeface="Arial" panose="020B0604020202020204" pitchFamily="34" charset="0"/>
              </a:rPr>
              <a:t>To access our free recorded trainings, </a:t>
            </a:r>
            <a:r>
              <a:rPr lang="en-US" sz="2000" b="0">
                <a:solidFill>
                  <a:prstClr val="black"/>
                </a:solidFill>
                <a:latin typeface="Arial" panose="020B0604020202020204" pitchFamily="34" charset="0"/>
                <a:cs typeface="Arial" panose="020B0604020202020204" pitchFamily="34" charset="0"/>
                <a:hlinkClick r:id="rId3"/>
              </a:rPr>
              <a:t>click here</a:t>
            </a:r>
            <a:r>
              <a:rPr lang="en-US" sz="2000" b="0">
                <a:solidFill>
                  <a:prstClr val="black"/>
                </a:solidFill>
                <a:latin typeface="Arial" panose="020B0604020202020204" pitchFamily="34" charset="0"/>
                <a:cs typeface="Arial" panose="020B0604020202020204" pitchFamily="34" charset="0"/>
              </a:rPr>
              <a:t> or scan the QR code!</a:t>
            </a:r>
          </a:p>
        </p:txBody>
      </p:sp>
      <p:pic>
        <p:nvPicPr>
          <p:cNvPr id="3" name="Picture 2" descr="Screenshot of Grayken TTA's website, addictiontraining.org. The webpage shown is Grayken TTA's pre-recorded trainings landing page, where people can go to register for a recorded training.">
            <a:extLst>
              <a:ext uri="{FF2B5EF4-FFF2-40B4-BE49-F238E27FC236}">
                <a16:creationId xmlns:a16="http://schemas.microsoft.com/office/drawing/2014/main" id="{1249B3D1-9E74-FE80-053C-238936AEF60E}"/>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1690" y="1903676"/>
            <a:ext cx="5747050" cy="3574118"/>
          </a:xfrm>
          <a:prstGeom prst="rect">
            <a:avLst/>
          </a:prstGeom>
        </p:spPr>
      </p:pic>
      <p:sp>
        <p:nvSpPr>
          <p:cNvPr id="30" name="TextBox 29">
            <a:extLst>
              <a:ext uri="{FF2B5EF4-FFF2-40B4-BE49-F238E27FC236}">
                <a16:creationId xmlns:a16="http://schemas.microsoft.com/office/drawing/2014/main" id="{39CA69A8-7B45-CBEF-886F-9B461672869E}"/>
              </a:ext>
            </a:extLst>
          </p:cNvPr>
          <p:cNvSpPr txBox="1"/>
          <p:nvPr userDrawn="1"/>
        </p:nvSpPr>
        <p:spPr>
          <a:xfrm>
            <a:off x="497839" y="923912"/>
            <a:ext cx="11290018" cy="769441"/>
          </a:xfrm>
          <a:prstGeom prst="rect">
            <a:avLst/>
          </a:prstGeom>
          <a:noFill/>
        </p:spPr>
        <p:txBody>
          <a:bodyPr wrap="square">
            <a:spAutoFit/>
          </a:bodyPr>
          <a:lstStyle/>
          <a:p>
            <a:r>
              <a:rPr lang="en-US" sz="2200" b="1" i="1">
                <a:solidFill>
                  <a:schemeClr val="tx1">
                    <a:lumMod val="65000"/>
                    <a:lumOff val="35000"/>
                  </a:schemeClr>
                </a:solidFill>
                <a:effectLst/>
              </a:rPr>
              <a:t>Advancing Addiction Treatment: Building Knowledge of Substance Use &amp; Specialty Topics; Substance Use Disorders 101; Nuts &amp; Bolts of Buprenorphine Treatment</a:t>
            </a:r>
            <a:endParaRPr lang="en-US" sz="2200" b="1" i="1">
              <a:solidFill>
                <a:schemeClr val="tx1">
                  <a:lumMod val="65000"/>
                  <a:lumOff val="35000"/>
                </a:schemeClr>
              </a:solidFill>
            </a:endParaRPr>
          </a:p>
        </p:txBody>
      </p:sp>
      <p:grpSp>
        <p:nvGrpSpPr>
          <p:cNvPr id="5" name="Group 4">
            <a:extLst>
              <a:ext uri="{FF2B5EF4-FFF2-40B4-BE49-F238E27FC236}">
                <a16:creationId xmlns:a16="http://schemas.microsoft.com/office/drawing/2014/main" id="{E1B6EFF3-F3C2-026E-C5C7-A31C89C91EA8}"/>
              </a:ext>
            </a:extLst>
          </p:cNvPr>
          <p:cNvGrpSpPr/>
          <p:nvPr userDrawn="1"/>
        </p:nvGrpSpPr>
        <p:grpSpPr>
          <a:xfrm>
            <a:off x="6517219" y="2086222"/>
            <a:ext cx="5270638" cy="2578929"/>
            <a:chOff x="6517219" y="2363441"/>
            <a:chExt cx="5270638" cy="2578929"/>
          </a:xfrm>
        </p:grpSpPr>
        <p:grpSp>
          <p:nvGrpSpPr>
            <p:cNvPr id="14" name="Group 13">
              <a:extLst>
                <a:ext uri="{FF2B5EF4-FFF2-40B4-BE49-F238E27FC236}">
                  <a16:creationId xmlns:a16="http://schemas.microsoft.com/office/drawing/2014/main" id="{E40FC366-E49C-B459-1FAC-4AE61802E1B7}"/>
                </a:ext>
              </a:extLst>
            </p:cNvPr>
            <p:cNvGrpSpPr/>
            <p:nvPr userDrawn="1"/>
          </p:nvGrpSpPr>
          <p:grpSpPr>
            <a:xfrm>
              <a:off x="6517219" y="2363441"/>
              <a:ext cx="5270638" cy="648878"/>
              <a:chOff x="6506067" y="1063422"/>
              <a:chExt cx="5270638" cy="648878"/>
            </a:xfrm>
          </p:grpSpPr>
          <p:sp>
            <p:nvSpPr>
              <p:cNvPr id="2" name="Content Placeholder 2">
                <a:extLst>
                  <a:ext uri="{FF2B5EF4-FFF2-40B4-BE49-F238E27FC236}">
                    <a16:creationId xmlns:a16="http://schemas.microsoft.com/office/drawing/2014/main" id="{4E9F98EF-4536-74A2-AAC4-F9C46D87AD78}"/>
                  </a:ext>
                </a:extLst>
              </p:cNvPr>
              <p:cNvSpPr txBox="1">
                <a:spLocks/>
              </p:cNvSpPr>
              <p:nvPr userDrawn="1"/>
            </p:nvSpPr>
            <p:spPr>
              <a:xfrm>
                <a:off x="7076389" y="1159261"/>
                <a:ext cx="4700316" cy="4572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defTabSz="609630">
                  <a:spcBef>
                    <a:spcPts val="667"/>
                  </a:spcBef>
                  <a:buFont typeface="Wingdings" pitchFamily="2" charset="2"/>
                  <a:buNone/>
                </a:pPr>
                <a:r>
                  <a:rPr lang="en-US" sz="1600" b="0">
                    <a:solidFill>
                      <a:prstClr val="black"/>
                    </a:solidFill>
                  </a:rPr>
                  <a:t>20 separate trainings on various </a:t>
                </a:r>
                <a:r>
                  <a:rPr lang="en-US" sz="1600" b="1">
                    <a:solidFill>
                      <a:prstClr val="black"/>
                    </a:solidFill>
                    <a:highlight>
                      <a:srgbClr val="FFCBC8"/>
                    </a:highlight>
                  </a:rPr>
                  <a:t>specialty topics</a:t>
                </a:r>
              </a:p>
            </p:txBody>
          </p:sp>
          <p:pic>
            <p:nvPicPr>
              <p:cNvPr id="6" name="Graphic 5" descr="Checkbox Checked">
                <a:extLst>
                  <a:ext uri="{FF2B5EF4-FFF2-40B4-BE49-F238E27FC236}">
                    <a16:creationId xmlns:a16="http://schemas.microsoft.com/office/drawing/2014/main" id="{9518EDC1-7F0B-BC40-18EA-1F73765A6C02}"/>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06067" y="1063422"/>
                <a:ext cx="648878" cy="648878"/>
              </a:xfrm>
              <a:prstGeom prst="rect">
                <a:avLst/>
              </a:prstGeom>
            </p:spPr>
          </p:pic>
        </p:grpSp>
        <p:grpSp>
          <p:nvGrpSpPr>
            <p:cNvPr id="15" name="Group 14">
              <a:extLst>
                <a:ext uri="{FF2B5EF4-FFF2-40B4-BE49-F238E27FC236}">
                  <a16:creationId xmlns:a16="http://schemas.microsoft.com/office/drawing/2014/main" id="{36591E80-F014-64DA-D325-D81B17B62255}"/>
                </a:ext>
              </a:extLst>
            </p:cNvPr>
            <p:cNvGrpSpPr/>
            <p:nvPr userDrawn="1"/>
          </p:nvGrpSpPr>
          <p:grpSpPr>
            <a:xfrm>
              <a:off x="6517219" y="4293492"/>
              <a:ext cx="4994634" cy="648878"/>
              <a:chOff x="6506067" y="1918006"/>
              <a:chExt cx="4994634" cy="648878"/>
            </a:xfrm>
          </p:grpSpPr>
          <p:pic>
            <p:nvPicPr>
              <p:cNvPr id="7" name="Graphic 6" descr="Checkbox Checked">
                <a:extLst>
                  <a:ext uri="{FF2B5EF4-FFF2-40B4-BE49-F238E27FC236}">
                    <a16:creationId xmlns:a16="http://schemas.microsoft.com/office/drawing/2014/main" id="{329697C8-2BBB-39EF-BB96-0C9BED533CFB}"/>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506067" y="1918006"/>
                <a:ext cx="648878" cy="648878"/>
              </a:xfrm>
              <a:prstGeom prst="rect">
                <a:avLst/>
              </a:prstGeom>
            </p:spPr>
          </p:pic>
          <p:sp>
            <p:nvSpPr>
              <p:cNvPr id="8" name="Content Placeholder 2">
                <a:extLst>
                  <a:ext uri="{FF2B5EF4-FFF2-40B4-BE49-F238E27FC236}">
                    <a16:creationId xmlns:a16="http://schemas.microsoft.com/office/drawing/2014/main" id="{26CEC9B6-BB71-C30F-51D9-B7F324BE418B}"/>
                  </a:ext>
                </a:extLst>
              </p:cNvPr>
              <p:cNvSpPr txBox="1">
                <a:spLocks/>
              </p:cNvSpPr>
              <p:nvPr userDrawn="1"/>
            </p:nvSpPr>
            <p:spPr>
              <a:xfrm>
                <a:off x="7076389" y="2013845"/>
                <a:ext cx="4424312" cy="4572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defTabSz="609630">
                  <a:spcBef>
                    <a:spcPts val="667"/>
                  </a:spcBef>
                  <a:buFont typeface="Wingdings" pitchFamily="2" charset="2"/>
                  <a:buNone/>
                </a:pPr>
                <a:r>
                  <a:rPr lang="en-US" sz="1600" b="0">
                    <a:solidFill>
                      <a:prstClr val="black"/>
                    </a:solidFill>
                    <a:highlight>
                      <a:srgbClr val="FFCBC8"/>
                    </a:highlight>
                  </a:rPr>
                  <a:t>On-demand</a:t>
                </a:r>
                <a:r>
                  <a:rPr lang="en-US" sz="1600" b="0">
                    <a:solidFill>
                      <a:prstClr val="black"/>
                    </a:solidFill>
                  </a:rPr>
                  <a:t> 24/7</a:t>
                </a:r>
              </a:p>
            </p:txBody>
          </p:sp>
        </p:grpSp>
        <p:grpSp>
          <p:nvGrpSpPr>
            <p:cNvPr id="16" name="Group 15">
              <a:extLst>
                <a:ext uri="{FF2B5EF4-FFF2-40B4-BE49-F238E27FC236}">
                  <a16:creationId xmlns:a16="http://schemas.microsoft.com/office/drawing/2014/main" id="{5496E5CC-3CA0-0984-EF10-8B7B3723D606}"/>
                </a:ext>
              </a:extLst>
            </p:cNvPr>
            <p:cNvGrpSpPr/>
            <p:nvPr userDrawn="1"/>
          </p:nvGrpSpPr>
          <p:grpSpPr>
            <a:xfrm>
              <a:off x="6517219" y="3662123"/>
              <a:ext cx="4994634" cy="648878"/>
              <a:chOff x="6506067" y="1063422"/>
              <a:chExt cx="4994634" cy="648878"/>
            </a:xfrm>
          </p:grpSpPr>
          <p:sp>
            <p:nvSpPr>
              <p:cNvPr id="17" name="Content Placeholder 2">
                <a:extLst>
                  <a:ext uri="{FF2B5EF4-FFF2-40B4-BE49-F238E27FC236}">
                    <a16:creationId xmlns:a16="http://schemas.microsoft.com/office/drawing/2014/main" id="{7673D21A-15CB-D2B6-DB8E-41D4C381F9A6}"/>
                  </a:ext>
                </a:extLst>
              </p:cNvPr>
              <p:cNvSpPr txBox="1">
                <a:spLocks/>
              </p:cNvSpPr>
              <p:nvPr userDrawn="1"/>
            </p:nvSpPr>
            <p:spPr>
              <a:xfrm>
                <a:off x="7076389" y="1159261"/>
                <a:ext cx="4424312" cy="4572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defTabSz="609630">
                  <a:spcBef>
                    <a:spcPts val="667"/>
                  </a:spcBef>
                  <a:buFont typeface="Wingdings" pitchFamily="2" charset="2"/>
                  <a:buNone/>
                </a:pPr>
                <a:r>
                  <a:rPr lang="en-US" sz="1600" b="1">
                    <a:solidFill>
                      <a:prstClr val="black"/>
                    </a:solidFill>
                  </a:rPr>
                  <a:t>FREE</a:t>
                </a:r>
                <a:r>
                  <a:rPr lang="en-US" sz="1600">
                    <a:solidFill>
                      <a:prstClr val="black"/>
                    </a:solidFill>
                  </a:rPr>
                  <a:t> </a:t>
                </a:r>
                <a:r>
                  <a:rPr lang="en-US" sz="1600" b="0">
                    <a:solidFill>
                      <a:prstClr val="black"/>
                    </a:solidFill>
                    <a:highlight>
                      <a:srgbClr val="FFCBC8"/>
                    </a:highlight>
                  </a:rPr>
                  <a:t>CME/CE &amp; completion certificates</a:t>
                </a:r>
              </a:p>
            </p:txBody>
          </p:sp>
          <p:pic>
            <p:nvPicPr>
              <p:cNvPr id="20" name="Graphic 19" descr="Checkbox Checked">
                <a:extLst>
                  <a:ext uri="{FF2B5EF4-FFF2-40B4-BE49-F238E27FC236}">
                    <a16:creationId xmlns:a16="http://schemas.microsoft.com/office/drawing/2014/main" id="{FD004FD8-156B-E63B-2447-601BCA2116FE}"/>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506067" y="1063422"/>
                <a:ext cx="648878" cy="648878"/>
              </a:xfrm>
              <a:prstGeom prst="rect">
                <a:avLst/>
              </a:prstGeom>
            </p:spPr>
          </p:pic>
        </p:grpSp>
        <p:grpSp>
          <p:nvGrpSpPr>
            <p:cNvPr id="21" name="Group 20">
              <a:extLst>
                <a:ext uri="{FF2B5EF4-FFF2-40B4-BE49-F238E27FC236}">
                  <a16:creationId xmlns:a16="http://schemas.microsoft.com/office/drawing/2014/main" id="{DCE84F88-CB78-86B2-0776-23FA4D976005}"/>
                </a:ext>
              </a:extLst>
            </p:cNvPr>
            <p:cNvGrpSpPr/>
            <p:nvPr userDrawn="1"/>
          </p:nvGrpSpPr>
          <p:grpSpPr>
            <a:xfrm>
              <a:off x="6517219" y="3013245"/>
              <a:ext cx="4994634" cy="648878"/>
              <a:chOff x="6506067" y="1063422"/>
              <a:chExt cx="4994634" cy="648878"/>
            </a:xfrm>
          </p:grpSpPr>
          <p:sp>
            <p:nvSpPr>
              <p:cNvPr id="22" name="Content Placeholder 2">
                <a:extLst>
                  <a:ext uri="{FF2B5EF4-FFF2-40B4-BE49-F238E27FC236}">
                    <a16:creationId xmlns:a16="http://schemas.microsoft.com/office/drawing/2014/main" id="{7F2078DD-CB0E-1BBB-CFD3-21D2A1611FC6}"/>
                  </a:ext>
                </a:extLst>
              </p:cNvPr>
              <p:cNvSpPr txBox="1">
                <a:spLocks/>
              </p:cNvSpPr>
              <p:nvPr userDrawn="1"/>
            </p:nvSpPr>
            <p:spPr>
              <a:xfrm>
                <a:off x="7076389" y="1159261"/>
                <a:ext cx="4424312" cy="4572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defTabSz="609630">
                  <a:spcBef>
                    <a:spcPts val="667"/>
                  </a:spcBef>
                  <a:buFont typeface="Wingdings" pitchFamily="2" charset="2"/>
                  <a:buNone/>
                </a:pPr>
                <a:r>
                  <a:rPr lang="en-US" sz="1600" b="0">
                    <a:solidFill>
                      <a:prstClr val="black"/>
                    </a:solidFill>
                  </a:rPr>
                  <a:t>Count towards </a:t>
                </a:r>
                <a:r>
                  <a:rPr lang="en-US" sz="1600" b="1">
                    <a:solidFill>
                      <a:prstClr val="black"/>
                    </a:solidFill>
                    <a:highlight>
                      <a:srgbClr val="FFCBC8"/>
                    </a:highlight>
                  </a:rPr>
                  <a:t>DEA MATE Act</a:t>
                </a:r>
                <a:r>
                  <a:rPr lang="en-US" sz="1600" b="1">
                    <a:solidFill>
                      <a:prstClr val="black"/>
                    </a:solidFill>
                  </a:rPr>
                  <a:t> </a:t>
                </a:r>
                <a:r>
                  <a:rPr lang="en-US" sz="1600" b="0">
                    <a:solidFill>
                      <a:prstClr val="black"/>
                    </a:solidFill>
                  </a:rPr>
                  <a:t>requirement</a:t>
                </a:r>
              </a:p>
            </p:txBody>
          </p:sp>
          <p:pic>
            <p:nvPicPr>
              <p:cNvPr id="23" name="Graphic 22" descr="Checkbox Checked">
                <a:extLst>
                  <a:ext uri="{FF2B5EF4-FFF2-40B4-BE49-F238E27FC236}">
                    <a16:creationId xmlns:a16="http://schemas.microsoft.com/office/drawing/2014/main" id="{48C9DCD8-D560-5CEA-CBFF-6813596C6C25}"/>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506067" y="1063422"/>
                <a:ext cx="648878" cy="648878"/>
              </a:xfrm>
              <a:prstGeom prst="rect">
                <a:avLst/>
              </a:prstGeom>
            </p:spPr>
          </p:pic>
        </p:grpSp>
        <p:pic>
          <p:nvPicPr>
            <p:cNvPr id="75" name="Picture 74" descr="Jointly Accredited Provider logo">
              <a:extLst>
                <a:ext uri="{FF2B5EF4-FFF2-40B4-BE49-F238E27FC236}">
                  <a16:creationId xmlns:a16="http://schemas.microsoft.com/office/drawing/2014/main" id="{80A12D96-31ED-BD17-7DAA-E32909637981}"/>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10967777" y="3647394"/>
              <a:ext cx="648878" cy="567768"/>
            </a:xfrm>
            <a:prstGeom prst="rect">
              <a:avLst/>
            </a:prstGeom>
          </p:spPr>
        </p:pic>
      </p:grpSp>
      <p:sp>
        <p:nvSpPr>
          <p:cNvPr id="77" name="Freeform 18" descr="QR code leading to recorded trainings page on addictiontraining.org">
            <a:hlinkClick r:id="rId10" tooltip="https://www.addictiontraining.org/training/pre-recorded/"/>
            <a:extLst>
              <a:ext uri="{FF2B5EF4-FFF2-40B4-BE49-F238E27FC236}">
                <a16:creationId xmlns:a16="http://schemas.microsoft.com/office/drawing/2014/main" id="{A400FC4B-B6E8-FCF4-0DEF-DC372965C7B8}"/>
              </a:ext>
            </a:extLst>
          </p:cNvPr>
          <p:cNvSpPr/>
          <p:nvPr userDrawn="1"/>
        </p:nvSpPr>
        <p:spPr>
          <a:xfrm>
            <a:off x="8350323" y="4665151"/>
            <a:ext cx="1898748" cy="1927877"/>
          </a:xfrm>
          <a:custGeom>
            <a:avLst/>
            <a:gdLst/>
            <a:ahLst/>
            <a:cxnLst/>
            <a:rect l="l" t="t" r="r" b="b"/>
            <a:pathLst>
              <a:path w="3010566" h="3010566">
                <a:moveTo>
                  <a:pt x="0" y="0"/>
                </a:moveTo>
                <a:lnTo>
                  <a:pt x="3010566" y="0"/>
                </a:lnTo>
                <a:lnTo>
                  <a:pt x="3010566" y="3010567"/>
                </a:lnTo>
                <a:lnTo>
                  <a:pt x="0" y="3010567"/>
                </a:lnTo>
                <a:lnTo>
                  <a:pt x="0" y="0"/>
                </a:lnTo>
                <a:close/>
              </a:path>
            </a:pathLst>
          </a:custGeom>
          <a:blipFill>
            <a:blip r:embed="rId11">
              <a:extLst>
                <a:ext uri="{28A0092B-C50C-407E-A947-70E740481C1C}">
                  <a14:useLocalDpi xmlns:a14="http://schemas.microsoft.com/office/drawing/2010/main"/>
                </a:ext>
              </a:extLst>
            </a:blip>
            <a:stretch>
              <a:fillRect/>
            </a:stretch>
          </a:blipFill>
        </p:spPr>
      </p:sp>
      <p:sp>
        <p:nvSpPr>
          <p:cNvPr id="11" name="Freeform 10">
            <a:extLst>
              <a:ext uri="{FF2B5EF4-FFF2-40B4-BE49-F238E27FC236}">
                <a16:creationId xmlns:a16="http://schemas.microsoft.com/office/drawing/2014/main" id="{B4B22215-7FF2-913D-5CE9-C4202F472B1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001077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Empowering Loved Ones">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3C6592E9-2E7B-0B89-516C-2610CE0BC213}"/>
              </a:ext>
            </a:extLst>
          </p:cNvPr>
          <p:cNvSpPr>
            <a:spLocks noGrp="1"/>
          </p:cNvSpPr>
          <p:nvPr>
            <p:ph type="sldNum" sz="quarter" idx="4"/>
          </p:nvPr>
        </p:nvSpPr>
        <p:spPr>
          <a:xfrm>
            <a:off x="5893260" y="6392973"/>
            <a:ext cx="405480" cy="400111"/>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Title 1">
            <a:extLst>
              <a:ext uri="{FF2B5EF4-FFF2-40B4-BE49-F238E27FC236}">
                <a16:creationId xmlns:a16="http://schemas.microsoft.com/office/drawing/2014/main" id="{70F36B33-BE77-A12C-C6B9-20B5CF593628}"/>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accent1">
                    <a:lumMod val="75000"/>
                  </a:schemeClr>
                </a:solidFill>
              </a:rPr>
              <a:t>Empowering Loved Ones of People with Addiction</a:t>
            </a:r>
          </a:p>
        </p:txBody>
      </p:sp>
      <p:sp>
        <p:nvSpPr>
          <p:cNvPr id="30" name="TextBox 29">
            <a:extLst>
              <a:ext uri="{FF2B5EF4-FFF2-40B4-BE49-F238E27FC236}">
                <a16:creationId xmlns:a16="http://schemas.microsoft.com/office/drawing/2014/main" id="{39CA69A8-7B45-CBEF-886F-9B461672869E}"/>
              </a:ext>
            </a:extLst>
          </p:cNvPr>
          <p:cNvSpPr txBox="1"/>
          <p:nvPr userDrawn="1"/>
        </p:nvSpPr>
        <p:spPr>
          <a:xfrm>
            <a:off x="497839" y="923912"/>
            <a:ext cx="11290018" cy="430887"/>
          </a:xfrm>
          <a:prstGeom prst="rect">
            <a:avLst/>
          </a:prstGeom>
          <a:noFill/>
        </p:spPr>
        <p:txBody>
          <a:bodyPr wrap="square">
            <a:spAutoFit/>
          </a:bodyPr>
          <a:lstStyle/>
          <a:p>
            <a:r>
              <a:rPr lang="en-US" sz="2200" b="1" i="1">
                <a:solidFill>
                  <a:schemeClr val="tx1">
                    <a:lumMod val="65000"/>
                    <a:lumOff val="35000"/>
                  </a:schemeClr>
                </a:solidFill>
                <a:effectLst/>
              </a:rPr>
              <a:t>An Educational Group</a:t>
            </a:r>
            <a:endParaRPr lang="en-US" sz="2200" b="1" i="1">
              <a:solidFill>
                <a:schemeClr val="tx1">
                  <a:lumMod val="65000"/>
                  <a:lumOff val="35000"/>
                </a:schemeClr>
              </a:solidFill>
            </a:endParaRPr>
          </a:p>
        </p:txBody>
      </p:sp>
      <p:sp>
        <p:nvSpPr>
          <p:cNvPr id="11" name="Freeform 10">
            <a:extLst>
              <a:ext uri="{FF2B5EF4-FFF2-40B4-BE49-F238E27FC236}">
                <a16:creationId xmlns:a16="http://schemas.microsoft.com/office/drawing/2014/main" id="{B4B22215-7FF2-913D-5CE9-C4202F472B1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descr="A group of women sitting together&#10;&#10;Description automatically generated">
            <a:extLst>
              <a:ext uri="{FF2B5EF4-FFF2-40B4-BE49-F238E27FC236}">
                <a16:creationId xmlns:a16="http://schemas.microsoft.com/office/drawing/2014/main" id="{00EF8EE2-A76D-5054-61F3-D6EAC8E29504}"/>
              </a:ext>
            </a:extLst>
          </p:cNvPr>
          <p:cNvPicPr>
            <a:picLocks noChangeAspect="1"/>
          </p:cNvPicPr>
          <p:nvPr userDrawn="1"/>
        </p:nvPicPr>
        <p:blipFill>
          <a:blip r:embed="rId3"/>
          <a:stretch>
            <a:fillRect/>
          </a:stretch>
        </p:blipFill>
        <p:spPr>
          <a:xfrm>
            <a:off x="11083636" y="6120507"/>
            <a:ext cx="1032164" cy="672577"/>
          </a:xfrm>
          <a:prstGeom prst="rect">
            <a:avLst/>
          </a:prstGeom>
        </p:spPr>
      </p:pic>
      <p:sp>
        <p:nvSpPr>
          <p:cNvPr id="12" name="TextBox 11">
            <a:extLst>
              <a:ext uri="{FF2B5EF4-FFF2-40B4-BE49-F238E27FC236}">
                <a16:creationId xmlns:a16="http://schemas.microsoft.com/office/drawing/2014/main" id="{38F80DE9-E8A3-EA57-1958-865B595E00DD}"/>
              </a:ext>
            </a:extLst>
          </p:cNvPr>
          <p:cNvSpPr txBox="1"/>
          <p:nvPr userDrawn="1"/>
        </p:nvSpPr>
        <p:spPr>
          <a:xfrm>
            <a:off x="497839" y="1533245"/>
            <a:ext cx="11290018" cy="2127698"/>
          </a:xfrm>
          <a:prstGeom prst="rect">
            <a:avLst/>
          </a:prstGeom>
          <a:noFill/>
        </p:spPr>
        <p:txBody>
          <a:bodyPr wrap="square" rtlCol="0">
            <a:spAutoFit/>
          </a:bodyPr>
          <a:lstStyle/>
          <a:p>
            <a:pPr>
              <a:lnSpc>
                <a:spcPct val="110000"/>
              </a:lnSpc>
              <a:spcAft>
                <a:spcPts val="1800"/>
              </a:spcAft>
            </a:pPr>
            <a:r>
              <a:rPr lang="en-US" i="1">
                <a:effectLst/>
                <a:latin typeface="+mn-lt"/>
              </a:rPr>
              <a:t>Empowering Loved Ones </a:t>
            </a:r>
            <a:r>
              <a:rPr lang="en-US">
                <a:effectLst/>
                <a:latin typeface="+mn-lt"/>
              </a:rPr>
              <a:t>is a FREE educational program for family members, partners, and friends of people who use substances problematically. Information given to families can, directly and indirectly, impact the course of a loved one's substance use disorder. Just as the course of a loved one's substance use disorder can, directly and indirectly, impact family members and their wellbeing.</a:t>
            </a:r>
          </a:p>
          <a:p>
            <a:pPr>
              <a:lnSpc>
                <a:spcPct val="110000"/>
              </a:lnSpc>
            </a:pPr>
            <a:r>
              <a:rPr lang="en-US">
                <a:effectLst/>
                <a:latin typeface="+mn-lt"/>
              </a:rPr>
              <a:t>The group offers education, up-to-date information, and skill-building to promote the health of those impacted by a loved one's substance use.</a:t>
            </a:r>
          </a:p>
        </p:txBody>
      </p:sp>
      <p:grpSp>
        <p:nvGrpSpPr>
          <p:cNvPr id="25" name="Group 24">
            <a:extLst>
              <a:ext uri="{FF2B5EF4-FFF2-40B4-BE49-F238E27FC236}">
                <a16:creationId xmlns:a16="http://schemas.microsoft.com/office/drawing/2014/main" id="{7DD14361-E457-F434-5A0E-984DC04A0D10}"/>
              </a:ext>
            </a:extLst>
          </p:cNvPr>
          <p:cNvGrpSpPr/>
          <p:nvPr userDrawn="1"/>
        </p:nvGrpSpPr>
        <p:grpSpPr>
          <a:xfrm>
            <a:off x="978262" y="3787364"/>
            <a:ext cx="10235475" cy="2459245"/>
            <a:chOff x="584925" y="3686808"/>
            <a:chExt cx="10235475" cy="2459245"/>
          </a:xfrm>
        </p:grpSpPr>
        <p:sp>
          <p:nvSpPr>
            <p:cNvPr id="13" name="TextBox 12">
              <a:extLst>
                <a:ext uri="{FF2B5EF4-FFF2-40B4-BE49-F238E27FC236}">
                  <a16:creationId xmlns:a16="http://schemas.microsoft.com/office/drawing/2014/main" id="{7B42712A-8014-45F7-4C55-7D360C4D7551}"/>
                </a:ext>
              </a:extLst>
            </p:cNvPr>
            <p:cNvSpPr txBox="1"/>
            <p:nvPr userDrawn="1"/>
          </p:nvSpPr>
          <p:spPr>
            <a:xfrm>
              <a:off x="584925" y="3686808"/>
              <a:ext cx="5029200" cy="2459245"/>
            </a:xfrm>
            <a:prstGeom prst="rect">
              <a:avLst/>
            </a:prstGeom>
            <a:solidFill>
              <a:srgbClr val="EEF2F8"/>
            </a:solidFill>
            <a:ln w="38100">
              <a:noFill/>
            </a:ln>
          </p:spPr>
          <p:txBody>
            <a:bodyPr wrap="square" rtlCol="0" anchor="ctr"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a:effectLst/>
                  <a:latin typeface="+mn-lt"/>
                </a:rPr>
                <a:t>When? 	</a:t>
              </a:r>
              <a:r>
                <a:rPr lang="en-US" b="0" i="0">
                  <a:effectLst/>
                  <a:latin typeface="+mn-lt"/>
                </a:rPr>
                <a:t>2nd and 4th Wed of every month</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a:effectLst/>
                  <a:latin typeface="+mn-lt"/>
                </a:rPr>
                <a:t>	7:00 to 8:30 PM EST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a:effectLst/>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i="0">
                  <a:effectLst/>
                  <a:latin typeface="+mn-lt"/>
                </a:rPr>
                <a:t>Where?</a:t>
              </a:r>
              <a:r>
                <a:rPr lang="en-US" b="0" i="0">
                  <a:effectLst/>
                  <a:latin typeface="+mn-lt"/>
                </a:rPr>
                <a:t>	Virtual via Zoom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a:effectLst/>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i="0">
                  <a:effectLst/>
                  <a:latin typeface="+mn-lt"/>
                </a:rPr>
                <a:t>Who?	</a:t>
              </a:r>
              <a:r>
                <a:rPr lang="en-US" b="0" i="0">
                  <a:effectLst/>
                  <a:latin typeface="+mn-lt"/>
                </a:rPr>
                <a:t>This group is only for family members,</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a:effectLst/>
                  <a:latin typeface="+mn-lt"/>
                </a:rPr>
                <a:t>	partners, and friends impacted by the 	substance use of a loved one.</a:t>
              </a:r>
            </a:p>
          </p:txBody>
        </p:sp>
        <p:sp>
          <p:nvSpPr>
            <p:cNvPr id="24" name="TextBox 23">
              <a:extLst>
                <a:ext uri="{FF2B5EF4-FFF2-40B4-BE49-F238E27FC236}">
                  <a16:creationId xmlns:a16="http://schemas.microsoft.com/office/drawing/2014/main" id="{8461E72D-BCBD-14C8-2D0E-532EC223FEEA}"/>
                </a:ext>
              </a:extLst>
            </p:cNvPr>
            <p:cNvSpPr txBox="1"/>
            <p:nvPr userDrawn="1"/>
          </p:nvSpPr>
          <p:spPr>
            <a:xfrm>
              <a:off x="5791200" y="3686808"/>
              <a:ext cx="5029200" cy="2459245"/>
            </a:xfrm>
            <a:prstGeom prst="rect">
              <a:avLst/>
            </a:prstGeom>
            <a:solidFill>
              <a:srgbClr val="EEF2F8"/>
            </a:solidFill>
            <a:ln w="38100">
              <a:noFill/>
            </a:ln>
          </p:spPr>
          <p:txBody>
            <a:bodyPr wrap="square" rtlCol="0" anchor="t" anchorCtr="0">
              <a:noAutofit/>
            </a:bodyPr>
            <a:lstStyle/>
            <a:p>
              <a:pPr marL="0" marR="0" indent="0" algn="l" defTabSz="914400" rtl="0" eaLnBrk="1" fontAlgn="auto" latinLnBrk="0" hangingPunct="1">
                <a:lnSpc>
                  <a:spcPct val="110000"/>
                </a:lnSpc>
                <a:spcBef>
                  <a:spcPts val="0"/>
                </a:spcBef>
                <a:spcAft>
                  <a:spcPts val="400"/>
                </a:spcAft>
                <a:buClrTx/>
                <a:buSzTx/>
                <a:buFontTx/>
                <a:buNone/>
                <a:tabLst/>
                <a:defRPr/>
              </a:pPr>
              <a:r>
                <a:rPr lang="en-US" sz="2000" b="1" i="0" u="sng">
                  <a:effectLst/>
                  <a:latin typeface="+mn-lt"/>
                </a:rPr>
                <a:t>To sign up</a:t>
              </a:r>
              <a:endParaRPr lang="en-US" sz="2000" b="0" i="0" u="sng">
                <a:effectLst/>
                <a:latin typeface="+mn-lt"/>
              </a:endParaRPr>
            </a:p>
            <a:p>
              <a:pPr marL="0" marR="0" indent="0" algn="l" defTabSz="914400" rtl="0" eaLnBrk="1" fontAlgn="auto" latinLnBrk="0" hangingPunct="1">
                <a:lnSpc>
                  <a:spcPct val="110000"/>
                </a:lnSpc>
                <a:spcBef>
                  <a:spcPts val="600"/>
                </a:spcBef>
                <a:spcAft>
                  <a:spcPts val="400"/>
                </a:spcAft>
                <a:buClrTx/>
                <a:buSzTx/>
                <a:buFontTx/>
                <a:buNone/>
                <a:tabLst/>
                <a:defRPr/>
              </a:pPr>
              <a:r>
                <a:rPr lang="en-US" b="1" i="0">
                  <a:effectLst/>
                  <a:latin typeface="+mn-lt"/>
                </a:rPr>
                <a:t>Email: </a:t>
              </a:r>
              <a:r>
                <a:rPr lang="en-US" b="0" i="0">
                  <a:effectLst/>
                  <a:latin typeface="+mn-lt"/>
                  <a:hlinkClick r:id="rId4"/>
                </a:rPr>
                <a:t>EmpoweringFamilies@bmc.org</a:t>
              </a:r>
              <a:endParaRPr lang="en-US" b="0" i="0">
                <a:effectLst/>
                <a:latin typeface="+mn-lt"/>
              </a:endParaRPr>
            </a:p>
            <a:p>
              <a:pPr marL="0" marR="0" indent="0" algn="l" defTabSz="914400" rtl="0" eaLnBrk="1" fontAlgn="auto" latinLnBrk="0" hangingPunct="1">
                <a:lnSpc>
                  <a:spcPct val="110000"/>
                </a:lnSpc>
                <a:spcBef>
                  <a:spcPts val="0"/>
                </a:spcBef>
                <a:spcAft>
                  <a:spcPts val="400"/>
                </a:spcAft>
                <a:buClrTx/>
                <a:buSzTx/>
                <a:buFontTx/>
                <a:buNone/>
                <a:tabLst/>
                <a:defRPr/>
              </a:pPr>
              <a:r>
                <a:rPr lang="en-US" b="1" i="0">
                  <a:effectLst/>
                  <a:latin typeface="+mn-lt"/>
                </a:rPr>
                <a:t>Text:</a:t>
              </a:r>
              <a:r>
                <a:rPr lang="en-US" b="0" i="0">
                  <a:effectLst/>
                  <a:latin typeface="+mn-lt"/>
                </a:rPr>
                <a:t> </a:t>
              </a:r>
              <a:r>
                <a:rPr lang="en-US" b="0" i="0">
                  <a:solidFill>
                    <a:schemeClr val="accent2"/>
                  </a:solidFill>
                  <a:effectLst/>
                  <a:latin typeface="+mn-lt"/>
                </a:rPr>
                <a:t>FAMILYGROUP</a:t>
              </a:r>
              <a:r>
                <a:rPr lang="en-US" b="0" i="0">
                  <a:effectLst/>
                  <a:latin typeface="+mn-lt"/>
                </a:rPr>
                <a:t> to </a:t>
              </a:r>
              <a:r>
                <a:rPr lang="en-US" b="0" i="0">
                  <a:solidFill>
                    <a:schemeClr val="accent2"/>
                  </a:solidFill>
                  <a:effectLst/>
                  <a:latin typeface="+mn-lt"/>
                </a:rPr>
                <a:t>22828</a:t>
              </a:r>
            </a:p>
            <a:p>
              <a:pPr marL="0" marR="0" indent="0" algn="l" defTabSz="914400" rtl="0" eaLnBrk="1" fontAlgn="auto" latinLnBrk="0" hangingPunct="1">
                <a:lnSpc>
                  <a:spcPct val="110000"/>
                </a:lnSpc>
                <a:spcBef>
                  <a:spcPts val="600"/>
                </a:spcBef>
                <a:spcAft>
                  <a:spcPts val="400"/>
                </a:spcAft>
                <a:buClrTx/>
                <a:buSzTx/>
                <a:buFontTx/>
                <a:buNone/>
                <a:tabLst/>
                <a:defRPr/>
              </a:pPr>
              <a:r>
                <a:rPr lang="en-US" b="0" i="0">
                  <a:effectLst/>
                  <a:latin typeface="+mn-lt"/>
                </a:rPr>
                <a:t>Once added to our listserv, session registration and other resources will be emailed.</a:t>
              </a:r>
            </a:p>
          </p:txBody>
        </p:sp>
      </p:grpSp>
    </p:spTree>
    <p:extLst>
      <p:ext uri="{BB962C8B-B14F-4D97-AF65-F5344CB8AC3E}">
        <p14:creationId xmlns:p14="http://schemas.microsoft.com/office/powerpoint/2010/main" val="34232787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YouTube">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3C6592E9-2E7B-0B89-516C-2610CE0BC213}"/>
              </a:ext>
            </a:extLst>
          </p:cNvPr>
          <p:cNvSpPr>
            <a:spLocks noGrp="1"/>
          </p:cNvSpPr>
          <p:nvPr>
            <p:ph type="sldNum" sz="quarter" idx="4"/>
          </p:nvPr>
        </p:nvSpPr>
        <p:spPr>
          <a:xfrm>
            <a:off x="5893260" y="6392973"/>
            <a:ext cx="405480" cy="400111"/>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Title 1">
            <a:extLst>
              <a:ext uri="{FF2B5EF4-FFF2-40B4-BE49-F238E27FC236}">
                <a16:creationId xmlns:a16="http://schemas.microsoft.com/office/drawing/2014/main" id="{70F36B33-BE77-A12C-C6B9-20B5CF593628}"/>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accent1">
                    <a:lumMod val="75000"/>
                  </a:schemeClr>
                </a:solidFill>
              </a:rPr>
              <a:t>Short Explainer Videos</a:t>
            </a:r>
          </a:p>
        </p:txBody>
      </p:sp>
      <p:pic>
        <p:nvPicPr>
          <p:cNvPr id="10" name="Picture 9" descr="A screenshot of Grayken TTA's YouTube channel featuring eight short videos covering addiction-related topics.">
            <a:extLst>
              <a:ext uri="{FF2B5EF4-FFF2-40B4-BE49-F238E27FC236}">
                <a16:creationId xmlns:a16="http://schemas.microsoft.com/office/drawing/2014/main" id="{75F15E0D-6F85-0C7F-AE06-3FF28CE97660}"/>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497839" y="1871232"/>
            <a:ext cx="8904409" cy="3849848"/>
          </a:xfrm>
          <a:prstGeom prst="rect">
            <a:avLst/>
          </a:prstGeom>
        </p:spPr>
      </p:pic>
      <p:sp>
        <p:nvSpPr>
          <p:cNvPr id="24" name="TextBox 23">
            <a:extLst>
              <a:ext uri="{FF2B5EF4-FFF2-40B4-BE49-F238E27FC236}">
                <a16:creationId xmlns:a16="http://schemas.microsoft.com/office/drawing/2014/main" id="{498EB922-A38E-9AB8-134F-49F040B64A26}"/>
              </a:ext>
            </a:extLst>
          </p:cNvPr>
          <p:cNvSpPr txBox="1"/>
          <p:nvPr userDrawn="1"/>
        </p:nvSpPr>
        <p:spPr>
          <a:xfrm>
            <a:off x="497839" y="923912"/>
            <a:ext cx="11290018" cy="430887"/>
          </a:xfrm>
          <a:prstGeom prst="rect">
            <a:avLst/>
          </a:prstGeom>
          <a:noFill/>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i="1">
                <a:solidFill>
                  <a:schemeClr val="tx1">
                    <a:lumMod val="65000"/>
                    <a:lumOff val="35000"/>
                  </a:schemeClr>
                </a:solidFill>
                <a:effectLst/>
                <a:highlight>
                  <a:srgbClr val="FFFFFF"/>
                </a:highlight>
                <a:latin typeface="+mn-lt"/>
                <a:cs typeface="Arial" panose="020B0604020202020204" pitchFamily="34" charset="0"/>
              </a:rPr>
              <a:t>Expert-authored short videos covering a variety of substance use disorder topics</a:t>
            </a:r>
            <a:endParaRPr lang="en-US" sz="2200" b="1" i="1">
              <a:solidFill>
                <a:schemeClr val="tx1">
                  <a:lumMod val="65000"/>
                  <a:lumOff val="35000"/>
                </a:schemeClr>
              </a:solidFill>
              <a:latin typeface="+mn-lt"/>
              <a:cs typeface="Arial" panose="020B0604020202020204" pitchFamily="34" charset="0"/>
            </a:endParaRPr>
          </a:p>
        </p:txBody>
      </p:sp>
      <p:sp>
        <p:nvSpPr>
          <p:cNvPr id="35" name="Content Placeholder 2">
            <a:extLst>
              <a:ext uri="{FF2B5EF4-FFF2-40B4-BE49-F238E27FC236}">
                <a16:creationId xmlns:a16="http://schemas.microsoft.com/office/drawing/2014/main" id="{03DB5A4B-E753-7F25-766B-358204127A25}"/>
              </a:ext>
            </a:extLst>
          </p:cNvPr>
          <p:cNvSpPr txBox="1">
            <a:spLocks/>
          </p:cNvSpPr>
          <p:nvPr userDrawn="1"/>
        </p:nvSpPr>
        <p:spPr>
          <a:xfrm>
            <a:off x="9785917" y="1570243"/>
            <a:ext cx="1884061" cy="40011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defTabSz="609630">
              <a:lnSpc>
                <a:spcPct val="110000"/>
              </a:lnSpc>
              <a:spcBef>
                <a:spcPts val="0"/>
              </a:spcBef>
            </a:pPr>
            <a:r>
              <a:rPr lang="en-US" sz="2000" b="1">
                <a:solidFill>
                  <a:prstClr val="black"/>
                </a:solidFill>
                <a:latin typeface="Arial"/>
                <a:cs typeface="Arial"/>
              </a:rPr>
              <a:t>Available on:</a:t>
            </a:r>
          </a:p>
        </p:txBody>
      </p:sp>
      <p:sp>
        <p:nvSpPr>
          <p:cNvPr id="38" name="Content Placeholder 2">
            <a:extLst>
              <a:ext uri="{FF2B5EF4-FFF2-40B4-BE49-F238E27FC236}">
                <a16:creationId xmlns:a16="http://schemas.microsoft.com/office/drawing/2014/main" id="{E78C9E56-23C4-39D8-C600-EB9B03646E37}"/>
              </a:ext>
            </a:extLst>
          </p:cNvPr>
          <p:cNvSpPr txBox="1">
            <a:spLocks/>
          </p:cNvSpPr>
          <p:nvPr userDrawn="1"/>
        </p:nvSpPr>
        <p:spPr>
          <a:xfrm>
            <a:off x="9773706" y="4401790"/>
            <a:ext cx="2014151" cy="32364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defTabSz="609630">
              <a:lnSpc>
                <a:spcPct val="110000"/>
              </a:lnSpc>
              <a:spcBef>
                <a:spcPts val="0"/>
              </a:spcBef>
            </a:pPr>
            <a:r>
              <a:rPr lang="en-US" sz="1600" b="0">
                <a:solidFill>
                  <a:prstClr val="black"/>
                </a:solidFill>
                <a:latin typeface="Arial"/>
                <a:cs typeface="Arial"/>
                <a:hlinkClick r:id="rId4"/>
              </a:rPr>
              <a:t>addictiontraining.org</a:t>
            </a:r>
            <a:endParaRPr lang="en-US" sz="1600" b="0">
              <a:solidFill>
                <a:prstClr val="black"/>
              </a:solidFill>
              <a:latin typeface="Arial"/>
              <a:cs typeface="Arial"/>
            </a:endParaRPr>
          </a:p>
        </p:txBody>
      </p:sp>
      <p:pic>
        <p:nvPicPr>
          <p:cNvPr id="42" name="Picture 41">
            <a:hlinkClick r:id="rId5"/>
            <a:extLst>
              <a:ext uri="{FF2B5EF4-FFF2-40B4-BE49-F238E27FC236}">
                <a16:creationId xmlns:a16="http://schemas.microsoft.com/office/drawing/2014/main" id="{263CFB5E-1FF1-E256-678F-3BAA90778946}"/>
              </a:ext>
            </a:extLst>
          </p:cNvPr>
          <p:cNvPicPr>
            <a:picLocks noChangeAspect="1"/>
          </p:cNvPicPr>
          <p:nvPr userDrawn="1"/>
        </p:nvPicPr>
        <p:blipFill>
          <a:blip r:embed="rId6"/>
          <a:srcRect/>
          <a:stretch/>
        </p:blipFill>
        <p:spPr>
          <a:xfrm>
            <a:off x="9891588" y="2423351"/>
            <a:ext cx="1778391" cy="1778391"/>
          </a:xfrm>
          <a:prstGeom prst="rect">
            <a:avLst/>
          </a:prstGeom>
        </p:spPr>
      </p:pic>
      <p:pic>
        <p:nvPicPr>
          <p:cNvPr id="44" name="Picture 43" descr="A QR code with the Grayken TTA logo in the middle.">
            <a:hlinkClick r:id="rId4"/>
            <a:extLst>
              <a:ext uri="{FF2B5EF4-FFF2-40B4-BE49-F238E27FC236}">
                <a16:creationId xmlns:a16="http://schemas.microsoft.com/office/drawing/2014/main" id="{DA072D7E-B2DD-CC14-D253-E94259A4F882}"/>
              </a:ext>
            </a:extLst>
          </p:cNvPr>
          <p:cNvPicPr>
            <a:picLocks noChangeAspect="1"/>
          </p:cNvPicPr>
          <p:nvPr userDrawn="1"/>
        </p:nvPicPr>
        <p:blipFill>
          <a:blip r:embed="rId7">
            <a:extLst>
              <a:ext uri="{28A0092B-C50C-407E-A947-70E740481C1C}">
                <a14:useLocalDpi xmlns:a14="http://schemas.microsoft.com/office/drawing/2010/main"/>
              </a:ext>
            </a:extLst>
          </a:blip>
          <a:srcRect/>
          <a:stretch/>
        </p:blipFill>
        <p:spPr>
          <a:xfrm>
            <a:off x="9891587" y="4772385"/>
            <a:ext cx="1778391" cy="1778391"/>
          </a:xfrm>
          <a:prstGeom prst="rect">
            <a:avLst/>
          </a:prstGeom>
        </p:spPr>
      </p:pic>
      <p:sp>
        <p:nvSpPr>
          <p:cNvPr id="45" name="Content Placeholder 2">
            <a:extLst>
              <a:ext uri="{FF2B5EF4-FFF2-40B4-BE49-F238E27FC236}">
                <a16:creationId xmlns:a16="http://schemas.microsoft.com/office/drawing/2014/main" id="{9053011B-DC75-B680-CA85-216BD0395997}"/>
              </a:ext>
            </a:extLst>
          </p:cNvPr>
          <p:cNvSpPr txBox="1">
            <a:spLocks/>
          </p:cNvSpPr>
          <p:nvPr userDrawn="1"/>
        </p:nvSpPr>
        <p:spPr>
          <a:xfrm>
            <a:off x="9891587" y="2061480"/>
            <a:ext cx="1778391" cy="38731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defTabSz="609630">
              <a:lnSpc>
                <a:spcPct val="110000"/>
              </a:lnSpc>
              <a:spcBef>
                <a:spcPts val="0"/>
              </a:spcBef>
            </a:pPr>
            <a:r>
              <a:rPr lang="en-US" sz="1600" b="0" dirty="0">
                <a:solidFill>
                  <a:prstClr val="black"/>
                </a:solidFill>
                <a:latin typeface="Arial"/>
                <a:cs typeface="Arial"/>
                <a:hlinkClick r:id="rId5"/>
              </a:rPr>
              <a:t>YouTube</a:t>
            </a:r>
            <a:endParaRPr lang="en-US" sz="1600" b="0" dirty="0">
              <a:solidFill>
                <a:prstClr val="black"/>
              </a:solidFill>
              <a:latin typeface="Arial"/>
              <a:cs typeface="Arial"/>
            </a:endParaRPr>
          </a:p>
        </p:txBody>
      </p:sp>
      <p:sp>
        <p:nvSpPr>
          <p:cNvPr id="3" name="Freeform 2">
            <a:extLst>
              <a:ext uri="{FF2B5EF4-FFF2-40B4-BE49-F238E27FC236}">
                <a16:creationId xmlns:a16="http://schemas.microsoft.com/office/drawing/2014/main" id="{70C14219-9C7A-149A-42F8-B210625AE64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5980440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MC MAT Quick Start app">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3C6592E9-2E7B-0B89-516C-2610CE0BC213}"/>
              </a:ext>
            </a:extLst>
          </p:cNvPr>
          <p:cNvSpPr>
            <a:spLocks noGrp="1"/>
          </p:cNvSpPr>
          <p:nvPr>
            <p:ph type="sldNum" sz="quarter" idx="4"/>
          </p:nvPr>
        </p:nvSpPr>
        <p:spPr>
          <a:xfrm>
            <a:off x="5893260" y="6376087"/>
            <a:ext cx="405480" cy="416998"/>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Title 1">
            <a:extLst>
              <a:ext uri="{FF2B5EF4-FFF2-40B4-BE49-F238E27FC236}">
                <a16:creationId xmlns:a16="http://schemas.microsoft.com/office/drawing/2014/main" id="{70F36B33-BE77-A12C-C6B9-20B5CF593628}"/>
              </a:ext>
            </a:extLst>
          </p:cNvPr>
          <p:cNvSpPr txBox="1">
            <a:spLocks/>
          </p:cNvSpPr>
          <p:nvPr userDrawn="1"/>
        </p:nvSpPr>
        <p:spPr>
          <a:xfrm>
            <a:off x="497839" y="307224"/>
            <a:ext cx="11290018"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accent1">
                    <a:lumMod val="75000"/>
                  </a:schemeClr>
                </a:solidFill>
              </a:rPr>
              <a:t>BMC MAT Quick Start App</a:t>
            </a:r>
          </a:p>
        </p:txBody>
      </p:sp>
      <p:sp>
        <p:nvSpPr>
          <p:cNvPr id="3" name="TextBox 2">
            <a:extLst>
              <a:ext uri="{FF2B5EF4-FFF2-40B4-BE49-F238E27FC236}">
                <a16:creationId xmlns:a16="http://schemas.microsoft.com/office/drawing/2014/main" id="{D31B8856-84C8-4C3A-C362-185F57C3674C}"/>
              </a:ext>
            </a:extLst>
          </p:cNvPr>
          <p:cNvSpPr txBox="1"/>
          <p:nvPr userDrawn="1"/>
        </p:nvSpPr>
        <p:spPr>
          <a:xfrm>
            <a:off x="8964891" y="4958499"/>
            <a:ext cx="184731" cy="369332"/>
          </a:xfrm>
          <a:prstGeom prst="rect">
            <a:avLst/>
          </a:prstGeom>
          <a:noFill/>
        </p:spPr>
        <p:txBody>
          <a:bodyPr wrap="none" rtlCol="0">
            <a:spAutoFit/>
          </a:bodyPr>
          <a:lstStyle/>
          <a:p>
            <a:endParaRPr lang="en-US"/>
          </a:p>
        </p:txBody>
      </p:sp>
      <p:sp>
        <p:nvSpPr>
          <p:cNvPr id="14" name="TextBox 13">
            <a:extLst>
              <a:ext uri="{FF2B5EF4-FFF2-40B4-BE49-F238E27FC236}">
                <a16:creationId xmlns:a16="http://schemas.microsoft.com/office/drawing/2014/main" id="{564535C4-8CD3-9FD5-41A0-B52184EB85BF}"/>
              </a:ext>
            </a:extLst>
          </p:cNvPr>
          <p:cNvSpPr txBox="1"/>
          <p:nvPr userDrawn="1"/>
        </p:nvSpPr>
        <p:spPr>
          <a:xfrm>
            <a:off x="497839" y="923912"/>
            <a:ext cx="11290018" cy="435825"/>
          </a:xfrm>
          <a:prstGeom prst="rect">
            <a:avLst/>
          </a:prstGeom>
          <a:noFill/>
        </p:spPr>
        <p:txBody>
          <a:bodyPr wrap="square">
            <a:spAutoFit/>
          </a:bodyPr>
          <a:lstStyle/>
          <a:p>
            <a:pPr marL="0" marR="0" indent="0" algn="l" defTabSz="609630" rtl="0" eaLnBrk="1" fontAlgn="auto" latinLnBrk="0" hangingPunct="1">
              <a:lnSpc>
                <a:spcPct val="110000"/>
              </a:lnSpc>
              <a:spcBef>
                <a:spcPts val="0"/>
              </a:spcBef>
              <a:spcAft>
                <a:spcPts val="0"/>
              </a:spcAft>
              <a:buClrTx/>
              <a:buSzTx/>
              <a:buFontTx/>
              <a:buNone/>
              <a:tabLst/>
              <a:defRPr/>
            </a:pPr>
            <a:r>
              <a:rPr lang="en-US" sz="2200" b="1" i="1">
                <a:solidFill>
                  <a:schemeClr val="tx1">
                    <a:lumMod val="65000"/>
                    <a:lumOff val="35000"/>
                  </a:schemeClr>
                </a:solidFill>
              </a:rPr>
              <a:t>Free interactive tools &amp; resources for medications for addiction treatment</a:t>
            </a:r>
          </a:p>
        </p:txBody>
      </p:sp>
      <p:pic>
        <p:nvPicPr>
          <p:cNvPr id="7" name="Google Shape;1605;g228862ce37a_0_1064" descr="Picture of a phone showing the MAT Quick Start app &quot;Initiation&quot; tool. Text reads, &quot;Guidelines for office-based addiction treatment at your fingertips&quot;.">
            <a:extLst>
              <a:ext uri="{FF2B5EF4-FFF2-40B4-BE49-F238E27FC236}">
                <a16:creationId xmlns:a16="http://schemas.microsoft.com/office/drawing/2014/main" id="{79404B6E-BEBC-E7D6-DE21-531FBA50FACE}"/>
              </a:ext>
            </a:extLst>
          </p:cNvPr>
          <p:cNvPicPr preferRelativeResize="0"/>
          <p:nvPr userDrawn="1"/>
        </p:nvPicPr>
        <p:blipFill rotWithShape="1">
          <a:blip r:embed="rId3">
            <a:alphaModFix/>
            <a:extLst>
              <a:ext uri="{28A0092B-C50C-407E-A947-70E740481C1C}">
                <a14:useLocalDpi xmlns:a14="http://schemas.microsoft.com/office/drawing/2010/main"/>
              </a:ext>
            </a:extLst>
          </a:blip>
          <a:srcRect/>
          <a:stretch/>
        </p:blipFill>
        <p:spPr>
          <a:xfrm>
            <a:off x="562638" y="1554687"/>
            <a:ext cx="1897494" cy="4363846"/>
          </a:xfrm>
          <a:prstGeom prst="rect">
            <a:avLst/>
          </a:prstGeom>
          <a:noFill/>
          <a:ln>
            <a:noFill/>
          </a:ln>
        </p:spPr>
      </p:pic>
      <p:pic>
        <p:nvPicPr>
          <p:cNvPr id="11" name="Google Shape;1606;g228862ce37a_0_1064" descr="Picture of a phone showing the MAT Quick Start app &quot;Initiation&quot; tool. Text reads, &quot;Up-to-date evidence based recommendations for treatment of opioid use disorder&quot;.">
            <a:extLst>
              <a:ext uri="{FF2B5EF4-FFF2-40B4-BE49-F238E27FC236}">
                <a16:creationId xmlns:a16="http://schemas.microsoft.com/office/drawing/2014/main" id="{30AC5021-337B-A3E2-B5E1-7ED93D4D5F4A}"/>
              </a:ext>
            </a:extLst>
          </p:cNvPr>
          <p:cNvPicPr preferRelativeResize="0"/>
          <p:nvPr userDrawn="1"/>
        </p:nvPicPr>
        <p:blipFill rotWithShape="1">
          <a:blip r:embed="rId4">
            <a:alphaModFix/>
            <a:extLst>
              <a:ext uri="{28A0092B-C50C-407E-A947-70E740481C1C}">
                <a14:useLocalDpi xmlns:a14="http://schemas.microsoft.com/office/drawing/2010/main"/>
              </a:ext>
            </a:extLst>
          </a:blip>
          <a:srcRect/>
          <a:stretch/>
        </p:blipFill>
        <p:spPr>
          <a:xfrm>
            <a:off x="2503864" y="1554688"/>
            <a:ext cx="1897494" cy="4363846"/>
          </a:xfrm>
          <a:prstGeom prst="rect">
            <a:avLst/>
          </a:prstGeom>
          <a:noFill/>
          <a:ln>
            <a:noFill/>
          </a:ln>
        </p:spPr>
      </p:pic>
      <p:pic>
        <p:nvPicPr>
          <p:cNvPr id="12" name="Google Shape;1607;g228862ce37a_0_1064" descr="Picture of a two phones showing the MAT Quick Start app &quot;Pain Management&quot; tool. Text reads, &quot;Interactive clinical algorithms walk you through the clinical decision-making process.&quot;.">
            <a:extLst>
              <a:ext uri="{FF2B5EF4-FFF2-40B4-BE49-F238E27FC236}">
                <a16:creationId xmlns:a16="http://schemas.microsoft.com/office/drawing/2014/main" id="{F6BC679A-63F0-FECA-6A0D-567D10F296F4}"/>
              </a:ext>
            </a:extLst>
          </p:cNvPr>
          <p:cNvPicPr preferRelativeResize="0"/>
          <p:nvPr userDrawn="1"/>
        </p:nvPicPr>
        <p:blipFill rotWithShape="1">
          <a:blip r:embed="rId5">
            <a:alphaModFix/>
            <a:extLst>
              <a:ext uri="{28A0092B-C50C-407E-A947-70E740481C1C}">
                <a14:useLocalDpi xmlns:a14="http://schemas.microsoft.com/office/drawing/2010/main"/>
              </a:ext>
            </a:extLst>
          </a:blip>
          <a:srcRect/>
          <a:stretch/>
        </p:blipFill>
        <p:spPr>
          <a:xfrm>
            <a:off x="4445090" y="1554688"/>
            <a:ext cx="1897494" cy="4363846"/>
          </a:xfrm>
          <a:prstGeom prst="rect">
            <a:avLst/>
          </a:prstGeom>
          <a:noFill/>
          <a:ln>
            <a:noFill/>
          </a:ln>
        </p:spPr>
      </p:pic>
      <p:grpSp>
        <p:nvGrpSpPr>
          <p:cNvPr id="45" name="Group 44">
            <a:extLst>
              <a:ext uri="{FF2B5EF4-FFF2-40B4-BE49-F238E27FC236}">
                <a16:creationId xmlns:a16="http://schemas.microsoft.com/office/drawing/2014/main" id="{3B9B7F7A-1882-0F01-1CC7-F8B5445820A0}"/>
              </a:ext>
            </a:extLst>
          </p:cNvPr>
          <p:cNvGrpSpPr/>
          <p:nvPr userDrawn="1"/>
        </p:nvGrpSpPr>
        <p:grpSpPr>
          <a:xfrm>
            <a:off x="6660671" y="3093258"/>
            <a:ext cx="5127184" cy="648878"/>
            <a:chOff x="6506067" y="1918006"/>
            <a:chExt cx="5457091" cy="648878"/>
          </a:xfrm>
        </p:grpSpPr>
        <p:pic>
          <p:nvPicPr>
            <p:cNvPr id="46" name="Graphic 45" descr="Checkbox Checked">
              <a:extLst>
                <a:ext uri="{FF2B5EF4-FFF2-40B4-BE49-F238E27FC236}">
                  <a16:creationId xmlns:a16="http://schemas.microsoft.com/office/drawing/2014/main" id="{31007215-EFA4-D10B-8483-E2FE27B48B57}"/>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06067" y="1918006"/>
              <a:ext cx="648878" cy="648878"/>
            </a:xfrm>
            <a:prstGeom prst="rect">
              <a:avLst/>
            </a:prstGeom>
          </p:spPr>
        </p:pic>
        <p:sp>
          <p:nvSpPr>
            <p:cNvPr id="47" name="Content Placeholder 2">
              <a:extLst>
                <a:ext uri="{FF2B5EF4-FFF2-40B4-BE49-F238E27FC236}">
                  <a16:creationId xmlns:a16="http://schemas.microsoft.com/office/drawing/2014/main" id="{3738C73F-1B66-1229-7FC2-5DC8F9C0BCF8}"/>
                </a:ext>
              </a:extLst>
            </p:cNvPr>
            <p:cNvSpPr txBox="1">
              <a:spLocks/>
            </p:cNvSpPr>
            <p:nvPr userDrawn="1"/>
          </p:nvSpPr>
          <p:spPr>
            <a:xfrm>
              <a:off x="7076389" y="2013845"/>
              <a:ext cx="4886769" cy="4572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defTabSz="609630">
                <a:spcBef>
                  <a:spcPts val="667"/>
                </a:spcBef>
                <a:buFont typeface="Wingdings" pitchFamily="2" charset="2"/>
                <a:buNone/>
              </a:pPr>
              <a:r>
                <a:rPr lang="en-US" sz="1600" b="0">
                  <a:solidFill>
                    <a:prstClr val="black"/>
                  </a:solidFill>
                  <a:latin typeface="+mn-lt"/>
                </a:rPr>
                <a:t>Guidelines, handouts and resources</a:t>
              </a:r>
            </a:p>
          </p:txBody>
        </p:sp>
      </p:grpSp>
      <p:grpSp>
        <p:nvGrpSpPr>
          <p:cNvPr id="51" name="Group 50">
            <a:extLst>
              <a:ext uri="{FF2B5EF4-FFF2-40B4-BE49-F238E27FC236}">
                <a16:creationId xmlns:a16="http://schemas.microsoft.com/office/drawing/2014/main" id="{2996AF28-D218-DE34-754A-B8457A7F7B1B}"/>
              </a:ext>
            </a:extLst>
          </p:cNvPr>
          <p:cNvGrpSpPr/>
          <p:nvPr userDrawn="1"/>
        </p:nvGrpSpPr>
        <p:grpSpPr>
          <a:xfrm>
            <a:off x="6660671" y="2473765"/>
            <a:ext cx="4966885" cy="648878"/>
            <a:chOff x="6506067" y="1063422"/>
            <a:chExt cx="5286478" cy="648878"/>
          </a:xfrm>
        </p:grpSpPr>
        <p:sp>
          <p:nvSpPr>
            <p:cNvPr id="52" name="Content Placeholder 2">
              <a:extLst>
                <a:ext uri="{FF2B5EF4-FFF2-40B4-BE49-F238E27FC236}">
                  <a16:creationId xmlns:a16="http://schemas.microsoft.com/office/drawing/2014/main" id="{DD769BFA-3CDD-733B-F365-E3657BBB4F1C}"/>
                </a:ext>
              </a:extLst>
            </p:cNvPr>
            <p:cNvSpPr txBox="1">
              <a:spLocks/>
            </p:cNvSpPr>
            <p:nvPr userDrawn="1"/>
          </p:nvSpPr>
          <p:spPr>
            <a:xfrm>
              <a:off x="7076389" y="1159261"/>
              <a:ext cx="4716156" cy="4572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defTabSz="609630">
                <a:spcBef>
                  <a:spcPts val="667"/>
                </a:spcBef>
                <a:buFont typeface="Wingdings" pitchFamily="2" charset="2"/>
                <a:buNone/>
              </a:pPr>
              <a:r>
                <a:rPr lang="en-US" sz="1600" b="0">
                  <a:solidFill>
                    <a:prstClr val="black"/>
                  </a:solidFill>
                  <a:latin typeface="+mn-lt"/>
                </a:rPr>
                <a:t>Pain management decision-making tools</a:t>
              </a:r>
            </a:p>
          </p:txBody>
        </p:sp>
        <p:pic>
          <p:nvPicPr>
            <p:cNvPr id="53" name="Graphic 52" descr="Checkbox Checked">
              <a:extLst>
                <a:ext uri="{FF2B5EF4-FFF2-40B4-BE49-F238E27FC236}">
                  <a16:creationId xmlns:a16="http://schemas.microsoft.com/office/drawing/2014/main" id="{C9C018B3-A412-E3DF-DA82-3F2526D38280}"/>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06067" y="1063422"/>
              <a:ext cx="648878" cy="648878"/>
            </a:xfrm>
            <a:prstGeom prst="rect">
              <a:avLst/>
            </a:prstGeom>
          </p:spPr>
        </p:pic>
      </p:grpSp>
      <p:grpSp>
        <p:nvGrpSpPr>
          <p:cNvPr id="54" name="Group 53">
            <a:extLst>
              <a:ext uri="{FF2B5EF4-FFF2-40B4-BE49-F238E27FC236}">
                <a16:creationId xmlns:a16="http://schemas.microsoft.com/office/drawing/2014/main" id="{E61A5349-4146-D180-E518-05E90B176E28}"/>
              </a:ext>
            </a:extLst>
          </p:cNvPr>
          <p:cNvGrpSpPr/>
          <p:nvPr userDrawn="1"/>
        </p:nvGrpSpPr>
        <p:grpSpPr>
          <a:xfrm>
            <a:off x="6660671" y="1886351"/>
            <a:ext cx="4692684" cy="648878"/>
            <a:chOff x="6506067" y="1063422"/>
            <a:chExt cx="4994634" cy="648878"/>
          </a:xfrm>
        </p:grpSpPr>
        <p:sp>
          <p:nvSpPr>
            <p:cNvPr id="55" name="Content Placeholder 2">
              <a:extLst>
                <a:ext uri="{FF2B5EF4-FFF2-40B4-BE49-F238E27FC236}">
                  <a16:creationId xmlns:a16="http://schemas.microsoft.com/office/drawing/2014/main" id="{153A8F03-C397-34ED-C1A0-777580BC298C}"/>
                </a:ext>
              </a:extLst>
            </p:cNvPr>
            <p:cNvSpPr txBox="1">
              <a:spLocks/>
            </p:cNvSpPr>
            <p:nvPr userDrawn="1"/>
          </p:nvSpPr>
          <p:spPr>
            <a:xfrm>
              <a:off x="7076389" y="1159261"/>
              <a:ext cx="4424312" cy="4572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defTabSz="609630">
                <a:spcBef>
                  <a:spcPts val="667"/>
                </a:spcBef>
                <a:buFont typeface="Wingdings" pitchFamily="2" charset="2"/>
                <a:buNone/>
              </a:pPr>
              <a:r>
                <a:rPr lang="en-US" sz="1600" b="0">
                  <a:solidFill>
                    <a:prstClr val="black"/>
                  </a:solidFill>
                  <a:latin typeface="+mn-lt"/>
                </a:rPr>
                <a:t>Algorithms for initiation of buprenorphine and naltrexone</a:t>
              </a:r>
            </a:p>
          </p:txBody>
        </p:sp>
        <p:pic>
          <p:nvPicPr>
            <p:cNvPr id="56" name="Graphic 55" descr="Checkbox Checked">
              <a:extLst>
                <a:ext uri="{FF2B5EF4-FFF2-40B4-BE49-F238E27FC236}">
                  <a16:creationId xmlns:a16="http://schemas.microsoft.com/office/drawing/2014/main" id="{282FECA7-432D-FA40-5850-EB73EEC404B8}"/>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06067" y="1063422"/>
              <a:ext cx="648878" cy="648878"/>
            </a:xfrm>
            <a:prstGeom prst="rect">
              <a:avLst/>
            </a:prstGeom>
          </p:spPr>
        </p:pic>
      </p:grpSp>
      <p:sp>
        <p:nvSpPr>
          <p:cNvPr id="60" name="Content Placeholder 2">
            <a:extLst>
              <a:ext uri="{FF2B5EF4-FFF2-40B4-BE49-F238E27FC236}">
                <a16:creationId xmlns:a16="http://schemas.microsoft.com/office/drawing/2014/main" id="{E848689E-196A-8237-4217-F43E7FB037D9}"/>
              </a:ext>
            </a:extLst>
          </p:cNvPr>
          <p:cNvSpPr txBox="1">
            <a:spLocks/>
          </p:cNvSpPr>
          <p:nvPr userDrawn="1"/>
        </p:nvSpPr>
        <p:spPr>
          <a:xfrm>
            <a:off x="6660672" y="1497802"/>
            <a:ext cx="4966886" cy="37177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609630">
              <a:lnSpc>
                <a:spcPct val="110000"/>
              </a:lnSpc>
              <a:spcBef>
                <a:spcPts val="0"/>
              </a:spcBef>
            </a:pPr>
            <a:r>
              <a:rPr lang="en-US" sz="1800" b="1">
                <a:solidFill>
                  <a:prstClr val="black"/>
                </a:solidFill>
                <a:latin typeface="+mn-lt"/>
                <a:cs typeface="Arial"/>
              </a:rPr>
              <a:t>Provides real-time access to:</a:t>
            </a:r>
          </a:p>
        </p:txBody>
      </p:sp>
      <p:sp>
        <p:nvSpPr>
          <p:cNvPr id="62" name="Content Placeholder 2">
            <a:extLst>
              <a:ext uri="{FF2B5EF4-FFF2-40B4-BE49-F238E27FC236}">
                <a16:creationId xmlns:a16="http://schemas.microsoft.com/office/drawing/2014/main" id="{48E41A72-5451-9DB5-CA99-346DAA451916}"/>
              </a:ext>
            </a:extLst>
          </p:cNvPr>
          <p:cNvSpPr txBox="1">
            <a:spLocks/>
          </p:cNvSpPr>
          <p:nvPr userDrawn="1"/>
        </p:nvSpPr>
        <p:spPr>
          <a:xfrm>
            <a:off x="6660670" y="3781495"/>
            <a:ext cx="5127185" cy="70353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609630">
              <a:lnSpc>
                <a:spcPct val="110000"/>
              </a:lnSpc>
              <a:spcBef>
                <a:spcPts val="0"/>
              </a:spcBef>
            </a:pPr>
            <a:r>
              <a:rPr lang="en-US" sz="1800" b="1">
                <a:solidFill>
                  <a:prstClr val="black"/>
                </a:solidFill>
                <a:latin typeface="+mn-lt"/>
                <a:cs typeface="Arial"/>
              </a:rPr>
              <a:t>Available for download on </a:t>
            </a:r>
            <a:r>
              <a:rPr lang="en-US" sz="1800" b="1">
                <a:solidFill>
                  <a:prstClr val="black"/>
                </a:solidFill>
                <a:latin typeface="+mn-lt"/>
                <a:cs typeface="Arial"/>
                <a:hlinkClick r:id="rId8"/>
              </a:rPr>
              <a:t>iOS</a:t>
            </a:r>
            <a:r>
              <a:rPr lang="en-US" sz="1800" b="1">
                <a:solidFill>
                  <a:prstClr val="black"/>
                </a:solidFill>
                <a:latin typeface="+mn-lt"/>
                <a:cs typeface="Arial"/>
              </a:rPr>
              <a:t> and </a:t>
            </a:r>
            <a:r>
              <a:rPr lang="en-US" sz="1800" b="1">
                <a:solidFill>
                  <a:prstClr val="black"/>
                </a:solidFill>
                <a:latin typeface="+mn-lt"/>
                <a:cs typeface="Arial"/>
                <a:hlinkClick r:id="rId9"/>
              </a:rPr>
              <a:t>Android</a:t>
            </a:r>
            <a:r>
              <a:rPr lang="en-US" sz="1800" b="1">
                <a:solidFill>
                  <a:prstClr val="black"/>
                </a:solidFill>
                <a:latin typeface="+mn-lt"/>
                <a:cs typeface="Arial"/>
              </a:rPr>
              <a:t>, free of charge! </a:t>
            </a:r>
            <a:r>
              <a:rPr lang="en-US" sz="1800" b="1">
                <a:solidFill>
                  <a:prstClr val="black"/>
                </a:solidFill>
                <a:latin typeface="+mn-lt"/>
                <a:cs typeface="Arial"/>
                <a:hlinkClick r:id="rId10"/>
              </a:rPr>
              <a:t>Web version</a:t>
            </a:r>
            <a:r>
              <a:rPr lang="en-US" sz="1800" b="1">
                <a:solidFill>
                  <a:prstClr val="black"/>
                </a:solidFill>
                <a:latin typeface="+mn-lt"/>
                <a:cs typeface="Arial"/>
              </a:rPr>
              <a:t> also available.</a:t>
            </a:r>
          </a:p>
        </p:txBody>
      </p:sp>
      <p:grpSp>
        <p:nvGrpSpPr>
          <p:cNvPr id="71" name="Group 70">
            <a:extLst>
              <a:ext uri="{FF2B5EF4-FFF2-40B4-BE49-F238E27FC236}">
                <a16:creationId xmlns:a16="http://schemas.microsoft.com/office/drawing/2014/main" id="{C0EB9506-DA30-FE8B-6D8C-488206BF4CB4}"/>
              </a:ext>
            </a:extLst>
          </p:cNvPr>
          <p:cNvGrpSpPr/>
          <p:nvPr userDrawn="1"/>
        </p:nvGrpSpPr>
        <p:grpSpPr>
          <a:xfrm>
            <a:off x="7558239" y="4554812"/>
            <a:ext cx="3171749" cy="1384815"/>
            <a:chOff x="7591597" y="4991181"/>
            <a:chExt cx="3171749" cy="1384815"/>
          </a:xfrm>
        </p:grpSpPr>
        <p:pic>
          <p:nvPicPr>
            <p:cNvPr id="68" name="Google Shape;1610;g228862ce37a_0_1064" descr="A QR code with the BMC MAT Quick Start app logo in the middle.">
              <a:hlinkClick r:id="rId10"/>
              <a:extLst>
                <a:ext uri="{FF2B5EF4-FFF2-40B4-BE49-F238E27FC236}">
                  <a16:creationId xmlns:a16="http://schemas.microsoft.com/office/drawing/2014/main" id="{C5D4C9C3-92BB-F85A-7F9B-697345EDA552}"/>
                </a:ext>
              </a:extLst>
            </p:cNvPr>
            <p:cNvPicPr preferRelativeResize="0"/>
            <p:nvPr userDrawn="1"/>
          </p:nvPicPr>
          <p:blipFill>
            <a:blip r:embed="rId11">
              <a:extLst>
                <a:ext uri="{28A0092B-C50C-407E-A947-70E740481C1C}">
                  <a14:useLocalDpi xmlns:a14="http://schemas.microsoft.com/office/drawing/2010/main"/>
                </a:ext>
              </a:extLst>
            </a:blip>
            <a:srcRect/>
            <a:stretch/>
          </p:blipFill>
          <p:spPr>
            <a:xfrm>
              <a:off x="9378531" y="4991181"/>
              <a:ext cx="1384815" cy="1384815"/>
            </a:xfrm>
            <a:prstGeom prst="rect">
              <a:avLst/>
            </a:prstGeom>
            <a:noFill/>
            <a:ln>
              <a:noFill/>
            </a:ln>
          </p:spPr>
        </p:pic>
        <p:pic>
          <p:nvPicPr>
            <p:cNvPr id="69" name="Google Shape;1608;g228862ce37a_0_1064" descr="Apple logo stating &quot;Download on the App Store&quot;">
              <a:hlinkClick r:id="rId8"/>
              <a:extLst>
                <a:ext uri="{FF2B5EF4-FFF2-40B4-BE49-F238E27FC236}">
                  <a16:creationId xmlns:a16="http://schemas.microsoft.com/office/drawing/2014/main" id="{F8DC0C00-AA80-8BAF-2C5B-44305AEE6C7B}"/>
                </a:ext>
              </a:extLst>
            </p:cNvPr>
            <p:cNvPicPr preferRelativeResize="0"/>
            <p:nvPr userDrawn="1"/>
          </p:nvPicPr>
          <p:blipFill rotWithShape="1">
            <a:blip r:embed="rId12">
              <a:alphaModFix/>
              <a:extLst>
                <a:ext uri="{28A0092B-C50C-407E-A947-70E740481C1C}">
                  <a14:useLocalDpi xmlns:a14="http://schemas.microsoft.com/office/drawing/2010/main"/>
                </a:ext>
              </a:extLst>
            </a:blip>
            <a:srcRect/>
            <a:stretch/>
          </p:blipFill>
          <p:spPr>
            <a:xfrm>
              <a:off x="7591597" y="5193491"/>
              <a:ext cx="1384815" cy="411293"/>
            </a:xfrm>
            <a:prstGeom prst="rect">
              <a:avLst/>
            </a:prstGeom>
            <a:noFill/>
            <a:ln>
              <a:noFill/>
            </a:ln>
          </p:spPr>
        </p:pic>
        <p:pic>
          <p:nvPicPr>
            <p:cNvPr id="70" name="Google Shape;1609;g228862ce37a_0_1064" descr="Google Play logo stating &quot;Get it on Google Play&quot;">
              <a:hlinkClick r:id="rId9"/>
              <a:extLst>
                <a:ext uri="{FF2B5EF4-FFF2-40B4-BE49-F238E27FC236}">
                  <a16:creationId xmlns:a16="http://schemas.microsoft.com/office/drawing/2014/main" id="{909818E0-7D58-5A82-FDDA-6E02FDA59FB1}"/>
                </a:ext>
              </a:extLst>
            </p:cNvPr>
            <p:cNvPicPr preferRelativeResize="0"/>
            <p:nvPr userDrawn="1"/>
          </p:nvPicPr>
          <p:blipFill rotWithShape="1">
            <a:blip r:embed="rId13">
              <a:alphaModFix/>
              <a:extLst>
                <a:ext uri="{28A0092B-C50C-407E-A947-70E740481C1C}">
                  <a14:useLocalDpi xmlns:a14="http://schemas.microsoft.com/office/drawing/2010/main"/>
                </a:ext>
              </a:extLst>
            </a:blip>
            <a:srcRect/>
            <a:stretch/>
          </p:blipFill>
          <p:spPr>
            <a:xfrm>
              <a:off x="7591597" y="5823377"/>
              <a:ext cx="1384863" cy="411299"/>
            </a:xfrm>
            <a:prstGeom prst="rect">
              <a:avLst/>
            </a:prstGeom>
            <a:noFill/>
            <a:ln>
              <a:noFill/>
            </a:ln>
          </p:spPr>
        </p:pic>
      </p:grpSp>
      <p:sp>
        <p:nvSpPr>
          <p:cNvPr id="72" name="Google Shape;1604;g228862ce37a_0_1064">
            <a:extLst>
              <a:ext uri="{FF2B5EF4-FFF2-40B4-BE49-F238E27FC236}">
                <a16:creationId xmlns:a16="http://schemas.microsoft.com/office/drawing/2014/main" id="{408B5AAC-DBFC-18F6-057E-7085710EB663}"/>
              </a:ext>
            </a:extLst>
          </p:cNvPr>
          <p:cNvSpPr txBox="1"/>
          <p:nvPr userDrawn="1"/>
        </p:nvSpPr>
        <p:spPr>
          <a:xfrm>
            <a:off x="6342584" y="6109850"/>
            <a:ext cx="5773216" cy="683234"/>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90000"/>
              </a:lnSpc>
              <a:spcBef>
                <a:spcPts val="0"/>
              </a:spcBef>
              <a:spcAft>
                <a:spcPts val="0"/>
              </a:spcAft>
              <a:buClr>
                <a:schemeClr val="dk1"/>
              </a:buClr>
              <a:buSzPts val="1100"/>
              <a:buFontTx/>
              <a:buNone/>
              <a:tabLst/>
              <a:defRPr/>
            </a:pPr>
            <a:r>
              <a:rPr lang="en-US" sz="900" b="0" i="1" u="none" strike="noStrike" cap="none">
                <a:solidFill>
                  <a:schemeClr val="dk1"/>
                </a:solidFill>
                <a:latin typeface="+mn-lt"/>
                <a:ea typeface="Gill Sans"/>
                <a:cs typeface="Gill Sans"/>
                <a:sym typeface="Gill Sans"/>
              </a:rPr>
              <a:t>This initiative was made possible with funding from the SAMHSA Opioid Response Network and the Massachusetts Department of Public Health. This app is not a substitute for individualized patient care and treatment decisions. It is the responsibility of the treating clinician to rely on their own experience and knowledge about their specific patient to determine dosages and the best treatment for that patient.</a:t>
            </a:r>
            <a:endParaRPr lang="en-US" sz="900" b="0" i="1" u="none" strike="noStrike" cap="none">
              <a:solidFill>
                <a:schemeClr val="dk1"/>
              </a:solidFill>
              <a:latin typeface="+mn-lt"/>
              <a:ea typeface="Gill Sans"/>
              <a:cs typeface="Gill Sans"/>
            </a:endParaRPr>
          </a:p>
        </p:txBody>
      </p:sp>
      <p:sp>
        <p:nvSpPr>
          <p:cNvPr id="2" name="Freeform 1">
            <a:extLst>
              <a:ext uri="{FF2B5EF4-FFF2-40B4-BE49-F238E27FC236}">
                <a16:creationId xmlns:a16="http://schemas.microsoft.com/office/drawing/2014/main" id="{12CF43DE-88CB-2341-978C-A9C8D63FBA5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759010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Grayken TTA">
    <p:spTree>
      <p:nvGrpSpPr>
        <p:cNvPr id="1" name=""/>
        <p:cNvGrpSpPr/>
        <p:nvPr/>
      </p:nvGrpSpPr>
      <p:grpSpPr>
        <a:xfrm>
          <a:off x="0" y="0"/>
          <a:ext cx="0" cy="0"/>
          <a:chOff x="0" y="0"/>
          <a:chExt cx="0" cy="0"/>
        </a:xfrm>
      </p:grpSpPr>
      <p:sp>
        <p:nvSpPr>
          <p:cNvPr id="17" name="Slide Number Placeholder 5">
            <a:extLst>
              <a:ext uri="{FF2B5EF4-FFF2-40B4-BE49-F238E27FC236}">
                <a16:creationId xmlns:a16="http://schemas.microsoft.com/office/drawing/2014/main" id="{B605FF3F-C2C3-C70B-3C5E-BB52F4EB530D}"/>
              </a:ext>
            </a:extLst>
          </p:cNvPr>
          <p:cNvSpPr>
            <a:spLocks noGrp="1"/>
          </p:cNvSpPr>
          <p:nvPr>
            <p:ph type="sldNum" sz="quarter" idx="4"/>
          </p:nvPr>
        </p:nvSpPr>
        <p:spPr>
          <a:xfrm>
            <a:off x="5893260" y="6268291"/>
            <a:ext cx="405480" cy="524794"/>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72DEB34E-DCF5-36BF-0D9B-0FF40C8AE11B}"/>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2" name="Title 1">
            <a:extLst>
              <a:ext uri="{FF2B5EF4-FFF2-40B4-BE49-F238E27FC236}">
                <a16:creationId xmlns:a16="http://schemas.microsoft.com/office/drawing/2014/main" id="{8B2DE75E-4227-4F19-CFDE-D8720C05595C}"/>
              </a:ext>
            </a:extLst>
          </p:cNvPr>
          <p:cNvSpPr txBox="1">
            <a:spLocks/>
          </p:cNvSpPr>
          <p:nvPr userDrawn="1"/>
        </p:nvSpPr>
        <p:spPr>
          <a:xfrm>
            <a:off x="497839" y="307224"/>
            <a:ext cx="11196322" cy="64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sz="3600">
                <a:solidFill>
                  <a:schemeClr val="accent1">
                    <a:lumMod val="75000"/>
                  </a:schemeClr>
                </a:solidFill>
              </a:rPr>
              <a:t>More from Grayken Center for Addiction TTA</a:t>
            </a:r>
          </a:p>
        </p:txBody>
      </p:sp>
      <p:sp>
        <p:nvSpPr>
          <p:cNvPr id="3" name="TextBox 2">
            <a:extLst>
              <a:ext uri="{FF2B5EF4-FFF2-40B4-BE49-F238E27FC236}">
                <a16:creationId xmlns:a16="http://schemas.microsoft.com/office/drawing/2014/main" id="{7B3F97E0-9833-B75F-FE32-BCED3E15A4CF}"/>
              </a:ext>
            </a:extLst>
          </p:cNvPr>
          <p:cNvSpPr txBox="1"/>
          <p:nvPr userDrawn="1"/>
        </p:nvSpPr>
        <p:spPr>
          <a:xfrm>
            <a:off x="497838" y="953555"/>
            <a:ext cx="11196323" cy="769441"/>
          </a:xfrm>
          <a:prstGeom prst="rect">
            <a:avLst/>
          </a:prstGeom>
          <a:noFill/>
        </p:spPr>
        <p:txBody>
          <a:bodyPr wrap="square">
            <a:spAutoFit/>
          </a:bodyPr>
          <a:lstStyle/>
          <a:p>
            <a:pPr marL="0" marR="0" indent="0" algn="l" defTabSz="609630" rtl="0" eaLnBrk="1" fontAlgn="auto" latinLnBrk="0" hangingPunct="1">
              <a:lnSpc>
                <a:spcPct val="100000"/>
              </a:lnSpc>
              <a:spcBef>
                <a:spcPts val="0"/>
              </a:spcBef>
              <a:spcAft>
                <a:spcPts val="0"/>
              </a:spcAft>
              <a:buClrTx/>
              <a:buSzTx/>
              <a:buFontTx/>
              <a:buNone/>
              <a:tabLst/>
              <a:defRPr/>
            </a:pPr>
            <a:r>
              <a:rPr lang="en-US" sz="2200" b="1" i="1">
                <a:solidFill>
                  <a:schemeClr val="tx1">
                    <a:lumMod val="65000"/>
                    <a:lumOff val="35000"/>
                  </a:schemeClr>
                </a:solidFill>
                <a:latin typeface="+mn-lt"/>
              </a:rPr>
              <a:t>A free education, support and capacity building resource on best practices for caring for patients with substance use disorder</a:t>
            </a:r>
          </a:p>
        </p:txBody>
      </p:sp>
      <p:grpSp>
        <p:nvGrpSpPr>
          <p:cNvPr id="21" name="Group 20">
            <a:extLst>
              <a:ext uri="{FF2B5EF4-FFF2-40B4-BE49-F238E27FC236}">
                <a16:creationId xmlns:a16="http://schemas.microsoft.com/office/drawing/2014/main" id="{F442221B-3728-8957-D1EB-C7B38EA20642}"/>
              </a:ext>
            </a:extLst>
          </p:cNvPr>
          <p:cNvGrpSpPr/>
          <p:nvPr userDrawn="1"/>
        </p:nvGrpSpPr>
        <p:grpSpPr>
          <a:xfrm>
            <a:off x="787790" y="1993645"/>
            <a:ext cx="10906371" cy="3965706"/>
            <a:chOff x="787790" y="1993645"/>
            <a:chExt cx="10906371" cy="3965706"/>
          </a:xfrm>
        </p:grpSpPr>
        <p:sp>
          <p:nvSpPr>
            <p:cNvPr id="4" name="TextBox 3">
              <a:extLst>
                <a:ext uri="{FF2B5EF4-FFF2-40B4-BE49-F238E27FC236}">
                  <a16:creationId xmlns:a16="http://schemas.microsoft.com/office/drawing/2014/main" id="{6768EC7B-5DC7-C5FD-B966-428541E12CBE}"/>
                </a:ext>
              </a:extLst>
            </p:cNvPr>
            <p:cNvSpPr txBox="1"/>
            <p:nvPr userDrawn="1"/>
          </p:nvSpPr>
          <p:spPr>
            <a:xfrm>
              <a:off x="1679527" y="2101640"/>
              <a:ext cx="10014633" cy="467051"/>
            </a:xfrm>
            <a:prstGeom prst="rect">
              <a:avLst/>
            </a:prstGeom>
            <a:noFill/>
          </p:spPr>
          <p:txBody>
            <a:bodyPr wrap="square" rtlCol="0">
              <a:spAutoFit/>
            </a:bodyPr>
            <a:lstStyle/>
            <a:p>
              <a:pPr marL="0" lvl="0" indent="0">
                <a:lnSpc>
                  <a:spcPct val="110000"/>
                </a:lnSpc>
                <a:spcBef>
                  <a:spcPts val="1200"/>
                </a:spcBef>
                <a:buFont typeface="Arial" panose="020B0604020202020204" pitchFamily="34" charset="0"/>
                <a:buNone/>
              </a:pPr>
              <a:r>
                <a:rPr lang="en-US" sz="2400">
                  <a:hlinkClick r:id="rId3"/>
                </a:rPr>
                <a:t>Request </a:t>
              </a:r>
              <a:r>
                <a:rPr lang="en-US" sz="2400" b="0">
                  <a:hlinkClick r:id="rId3"/>
                </a:rPr>
                <a:t>free</a:t>
              </a:r>
              <a:r>
                <a:rPr lang="en-US" sz="2400">
                  <a:hlinkClick r:id="rId3"/>
                </a:rPr>
                <a:t> training &amp; technical assistance </a:t>
              </a:r>
              <a:r>
                <a:rPr lang="en-US" sz="2400"/>
                <a:t>(TTA) for your organization</a:t>
              </a:r>
            </a:p>
          </p:txBody>
        </p:sp>
        <p:pic>
          <p:nvPicPr>
            <p:cNvPr id="9" name="Picture 8" descr="Two hands doing a handshake to indicate support">
              <a:extLst>
                <a:ext uri="{FF2B5EF4-FFF2-40B4-BE49-F238E27FC236}">
                  <a16:creationId xmlns:a16="http://schemas.microsoft.com/office/drawing/2014/main" id="{8E58A2BD-3310-ABF1-200C-269B1301DE5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87791" y="1993645"/>
              <a:ext cx="680716" cy="680716"/>
            </a:xfrm>
            <a:prstGeom prst="rect">
              <a:avLst/>
            </a:prstGeom>
          </p:spPr>
        </p:pic>
        <p:sp>
          <p:nvSpPr>
            <p:cNvPr id="10" name="TextBox 9">
              <a:extLst>
                <a:ext uri="{FF2B5EF4-FFF2-40B4-BE49-F238E27FC236}">
                  <a16:creationId xmlns:a16="http://schemas.microsoft.com/office/drawing/2014/main" id="{C5A2AE94-039A-A202-EC18-CCECD79C5F26}"/>
                </a:ext>
              </a:extLst>
            </p:cNvPr>
            <p:cNvSpPr txBox="1"/>
            <p:nvPr userDrawn="1"/>
          </p:nvSpPr>
          <p:spPr>
            <a:xfrm>
              <a:off x="1679528" y="3195473"/>
              <a:ext cx="10014633" cy="467051"/>
            </a:xfrm>
            <a:prstGeom prst="rect">
              <a:avLst/>
            </a:prstGeom>
            <a:noFill/>
          </p:spPr>
          <p:txBody>
            <a:bodyPr wrap="square" rtlCol="0">
              <a:spAutoFit/>
            </a:bodyPr>
            <a:lstStyle/>
            <a:p>
              <a:pPr marL="0" lvl="0" indent="0">
                <a:lnSpc>
                  <a:spcPct val="110000"/>
                </a:lnSpc>
                <a:spcBef>
                  <a:spcPts val="1200"/>
                </a:spcBef>
                <a:buFont typeface="Arial" panose="020B0604020202020204" pitchFamily="34" charset="0"/>
                <a:buNone/>
              </a:pPr>
              <a:r>
                <a:rPr lang="en-US" sz="2400"/>
                <a:t>Register for </a:t>
              </a:r>
              <a:r>
                <a:rPr lang="en-US" sz="2400" b="0"/>
                <a:t>free</a:t>
              </a:r>
              <a:r>
                <a:rPr lang="en-US" sz="2400"/>
                <a:t> </a:t>
              </a:r>
              <a:r>
                <a:rPr lang="en-US" sz="2400">
                  <a:hlinkClick r:id="rId5"/>
                </a:rPr>
                <a:t>live</a:t>
              </a:r>
              <a:r>
                <a:rPr lang="en-US" sz="2400"/>
                <a:t> and </a:t>
              </a:r>
              <a:r>
                <a:rPr lang="en-US" sz="2400">
                  <a:hlinkClick r:id="rId6"/>
                </a:rPr>
                <a:t>recorded</a:t>
              </a:r>
              <a:r>
                <a:rPr lang="en-US" sz="2400"/>
                <a:t> trainings</a:t>
              </a:r>
            </a:p>
          </p:txBody>
        </p:sp>
        <p:pic>
          <p:nvPicPr>
            <p:cNvPr id="12" name="Picture 11" descr="A white board with a yellow and grey talk bubble on it">
              <a:extLst>
                <a:ext uri="{FF2B5EF4-FFF2-40B4-BE49-F238E27FC236}">
                  <a16:creationId xmlns:a16="http://schemas.microsoft.com/office/drawing/2014/main" id="{EB977030-B4E6-FC63-5161-1B6AFE68D86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787790" y="3088641"/>
              <a:ext cx="680717" cy="680717"/>
            </a:xfrm>
            <a:prstGeom prst="rect">
              <a:avLst/>
            </a:prstGeom>
          </p:spPr>
        </p:pic>
        <p:sp>
          <p:nvSpPr>
            <p:cNvPr id="13" name="TextBox 12">
              <a:extLst>
                <a:ext uri="{FF2B5EF4-FFF2-40B4-BE49-F238E27FC236}">
                  <a16:creationId xmlns:a16="http://schemas.microsoft.com/office/drawing/2014/main" id="{23269637-7677-62E3-332E-256C3A3D6F4F}"/>
                </a:ext>
              </a:extLst>
            </p:cNvPr>
            <p:cNvSpPr txBox="1"/>
            <p:nvPr userDrawn="1"/>
          </p:nvSpPr>
          <p:spPr>
            <a:xfrm>
              <a:off x="1679529" y="4289306"/>
              <a:ext cx="10014632" cy="467051"/>
            </a:xfrm>
            <a:prstGeom prst="rect">
              <a:avLst/>
            </a:prstGeom>
            <a:noFill/>
          </p:spPr>
          <p:txBody>
            <a:bodyPr wrap="square" rtlCol="0">
              <a:spAutoFit/>
            </a:bodyPr>
            <a:lstStyle/>
            <a:p>
              <a:pPr marL="0" lvl="0" indent="0">
                <a:lnSpc>
                  <a:spcPct val="110000"/>
                </a:lnSpc>
                <a:spcBef>
                  <a:spcPts val="1200"/>
                </a:spcBef>
                <a:buFont typeface="Arial" panose="020B0604020202020204" pitchFamily="34" charset="0"/>
                <a:buNone/>
              </a:pPr>
              <a:r>
                <a:rPr lang="en-US" sz="2400"/>
                <a:t>Access </a:t>
              </a:r>
              <a:r>
                <a:rPr lang="en-US" sz="2400" b="0"/>
                <a:t>free</a:t>
              </a:r>
              <a:r>
                <a:rPr lang="en-US" sz="2400"/>
                <a:t> </a:t>
              </a:r>
              <a:r>
                <a:rPr lang="en-US" sz="2400">
                  <a:hlinkClick r:id="rId8"/>
                </a:rPr>
                <a:t>resources</a:t>
              </a:r>
              <a:endParaRPr lang="en-US" sz="2400"/>
            </a:p>
          </p:txBody>
        </p:sp>
        <p:pic>
          <p:nvPicPr>
            <p:cNvPr id="15" name="Picture 14" descr="A light bulb on a book">
              <a:extLst>
                <a:ext uri="{FF2B5EF4-FFF2-40B4-BE49-F238E27FC236}">
                  <a16:creationId xmlns:a16="http://schemas.microsoft.com/office/drawing/2014/main" id="{E1A1CF3F-C384-D37F-FA42-063FC7DB06E6}"/>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787790" y="4183638"/>
              <a:ext cx="680717" cy="680717"/>
            </a:xfrm>
            <a:prstGeom prst="rect">
              <a:avLst/>
            </a:prstGeom>
          </p:spPr>
        </p:pic>
        <p:pic>
          <p:nvPicPr>
            <p:cNvPr id="18" name="Picture 17" descr="A megaphone coming out of an envelope">
              <a:extLst>
                <a:ext uri="{FF2B5EF4-FFF2-40B4-BE49-F238E27FC236}">
                  <a16:creationId xmlns:a16="http://schemas.microsoft.com/office/drawing/2014/main" id="{B5AE71B8-4125-4A8B-DC75-F338A73D49BE}"/>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787790" y="5278635"/>
              <a:ext cx="680715" cy="680716"/>
            </a:xfrm>
            <a:prstGeom prst="rect">
              <a:avLst/>
            </a:prstGeom>
          </p:spPr>
        </p:pic>
        <p:sp>
          <p:nvSpPr>
            <p:cNvPr id="20" name="TextBox 19">
              <a:extLst>
                <a:ext uri="{FF2B5EF4-FFF2-40B4-BE49-F238E27FC236}">
                  <a16:creationId xmlns:a16="http://schemas.microsoft.com/office/drawing/2014/main" id="{DE9A8803-FBD4-EE37-E178-5EDCE01A43D5}"/>
                </a:ext>
              </a:extLst>
            </p:cNvPr>
            <p:cNvSpPr txBox="1"/>
            <p:nvPr userDrawn="1"/>
          </p:nvSpPr>
          <p:spPr>
            <a:xfrm>
              <a:off x="1679529" y="5383139"/>
              <a:ext cx="10014632" cy="467051"/>
            </a:xfrm>
            <a:prstGeom prst="rect">
              <a:avLst/>
            </a:prstGeom>
            <a:noFill/>
          </p:spPr>
          <p:txBody>
            <a:bodyPr wrap="square" rtlCol="0">
              <a:spAutoFit/>
            </a:bodyPr>
            <a:lstStyle/>
            <a:p>
              <a:pPr marL="0" lvl="0" indent="0">
                <a:lnSpc>
                  <a:spcPct val="110000"/>
                </a:lnSpc>
                <a:spcBef>
                  <a:spcPts val="1200"/>
                </a:spcBef>
                <a:buFont typeface="Arial" panose="020B0604020202020204" pitchFamily="34" charset="0"/>
                <a:buNone/>
              </a:pPr>
              <a:r>
                <a:rPr lang="en-US" sz="2400">
                  <a:hlinkClick r:id="rId11"/>
                </a:rPr>
                <a:t>Join our mailing list</a:t>
              </a:r>
              <a:r>
                <a:rPr lang="en-US" sz="2400"/>
                <a:t> to stay in touch and informed about our offerings!</a:t>
              </a:r>
            </a:p>
          </p:txBody>
        </p:sp>
      </p:grpSp>
      <p:sp>
        <p:nvSpPr>
          <p:cNvPr id="5" name="Freeform 4">
            <a:extLst>
              <a:ext uri="{FF2B5EF4-FFF2-40B4-BE49-F238E27FC236}">
                <a16:creationId xmlns:a16="http://schemas.microsoft.com/office/drawing/2014/main" id="{9E361CB5-CA84-F4DA-BF65-13D62694960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1230312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Last slide and email">
    <p:bg>
      <p:bgPr>
        <a:solidFill>
          <a:srgbClr val="4668B0"/>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A7C7D48-85E4-8032-7AD7-D3BBDE07A1FD}"/>
              </a:ext>
            </a:extLst>
          </p:cNvPr>
          <p:cNvGrpSpPr>
            <a:grpSpLocks noGrp="1" noUngrp="1" noRot="1" noMove="1" noResize="1"/>
          </p:cNvGrpSpPr>
          <p:nvPr userDrawn="1"/>
        </p:nvGrpSpPr>
        <p:grpSpPr>
          <a:xfrm>
            <a:off x="1030213" y="2753029"/>
            <a:ext cx="10131573" cy="1351942"/>
            <a:chOff x="1508294" y="2737057"/>
            <a:chExt cx="10131573" cy="1351942"/>
          </a:xfrm>
        </p:grpSpPr>
        <p:pic>
          <p:nvPicPr>
            <p:cNvPr id="4" name="Picture 3" descr="Boston Medical Center logo">
              <a:extLst>
                <a:ext uri="{FF2B5EF4-FFF2-40B4-BE49-F238E27FC236}">
                  <a16:creationId xmlns:a16="http://schemas.microsoft.com/office/drawing/2014/main" id="{D5CE58BE-9CAA-1879-FAFA-722C9D6B2F08}"/>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1508294" y="2737057"/>
              <a:ext cx="3137846" cy="1351942"/>
            </a:xfrm>
            <a:prstGeom prst="rect">
              <a:avLst/>
            </a:prstGeom>
          </p:spPr>
        </p:pic>
        <p:pic>
          <p:nvPicPr>
            <p:cNvPr id="6" name="Picture 5" descr="Grayken Center for Addiction Training &amp; Technical Assistance logo.">
              <a:extLst>
                <a:ext uri="{FF2B5EF4-FFF2-40B4-BE49-F238E27FC236}">
                  <a16:creationId xmlns:a16="http://schemas.microsoft.com/office/drawing/2014/main" id="{F3779496-48E0-D2EB-0E0C-9B0676FF0933}"/>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a:ext>
              </a:extLst>
            </a:blip>
            <a:stretch>
              <a:fillRect/>
            </a:stretch>
          </p:blipFill>
          <p:spPr>
            <a:xfrm>
              <a:off x="5500699" y="2769000"/>
              <a:ext cx="6139168" cy="1319999"/>
            </a:xfrm>
            <a:prstGeom prst="rect">
              <a:avLst/>
            </a:prstGeom>
          </p:spPr>
        </p:pic>
      </p:grpSp>
      <p:sp>
        <p:nvSpPr>
          <p:cNvPr id="8" name="TextBox 7">
            <a:extLst>
              <a:ext uri="{FF2B5EF4-FFF2-40B4-BE49-F238E27FC236}">
                <a16:creationId xmlns:a16="http://schemas.microsoft.com/office/drawing/2014/main" id="{146250F1-3034-A9FC-99B8-9E1B7C367775}"/>
              </a:ext>
            </a:extLst>
          </p:cNvPr>
          <p:cNvSpPr txBox="1"/>
          <p:nvPr userDrawn="1"/>
        </p:nvSpPr>
        <p:spPr>
          <a:xfrm>
            <a:off x="461319" y="5819082"/>
            <a:ext cx="11269362" cy="898242"/>
          </a:xfrm>
          <a:prstGeom prst="rect">
            <a:avLst/>
          </a:prstGeom>
          <a:noFill/>
        </p:spPr>
        <p:txBody>
          <a:bodyPr wrap="square" rtlCol="0" anchor="b" anchorCtr="0">
            <a:noAutofit/>
          </a:bodyPr>
          <a:lstStyle/>
          <a:p>
            <a:pPr algn="ctr">
              <a:lnSpc>
                <a:spcPct val="110000"/>
              </a:lnSpc>
            </a:pPr>
            <a:r>
              <a:rPr lang="en-US" sz="2000" b="1" i="0" kern="1200">
                <a:solidFill>
                  <a:schemeClr val="bg1"/>
                </a:solidFill>
                <a:latin typeface="Arial" panose="020B0604020202020204" pitchFamily="34" charset="0"/>
                <a:ea typeface="Verdana" panose="020B0604030504040204" pitchFamily="34" charset="0"/>
                <a:cs typeface="Arial" panose="020B0604020202020204" pitchFamily="34" charset="0"/>
              </a:rPr>
              <a:t>Questions? Email </a:t>
            </a:r>
            <a:r>
              <a:rPr lang="en-US" sz="2000" b="1" i="0" kern="1200">
                <a:solidFill>
                  <a:schemeClr val="bg1"/>
                </a:solidFill>
                <a:latin typeface="Arial" panose="020B0604020202020204" pitchFamily="34" charset="0"/>
                <a:ea typeface="Verdana" panose="020B060403050404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info@addictiontraining.org</a:t>
            </a:r>
            <a:endParaRPr lang="en-US" sz="900">
              <a:solidFill>
                <a:schemeClr val="bg1"/>
              </a:solidFill>
            </a:endParaRPr>
          </a:p>
        </p:txBody>
      </p:sp>
    </p:spTree>
    <p:extLst>
      <p:ext uri="{BB962C8B-B14F-4D97-AF65-F5344CB8AC3E}">
        <p14:creationId xmlns:p14="http://schemas.microsoft.com/office/powerpoint/2010/main" val="2473508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large image/chart/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p:txBody>
          <a:bodyPr>
            <a:noAutofit/>
          </a:bodyPr>
          <a:lstStyle>
            <a:lvl1pPr>
              <a:defRPr sz="3600" b="1" i="0">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hasCustomPrompt="1"/>
          </p:nvPr>
        </p:nvSpPr>
        <p:spPr>
          <a:xfrm>
            <a:off x="497839" y="1217834"/>
            <a:ext cx="11290018" cy="4110254"/>
          </a:xfrm>
        </p:spPr>
        <p:txBody>
          <a:bodyPr/>
          <a:lstStyle>
            <a:lvl1pPr>
              <a:defRPr>
                <a:solidFill>
                  <a:schemeClr val="tx1"/>
                </a:solidFill>
              </a:defRPr>
            </a:lvl1pPr>
          </a:lstStyle>
          <a:p>
            <a:pPr lvl="1"/>
            <a:r>
              <a:rPr lang="en-US"/>
              <a:t>Type here (highlight text &amp; press TAB to bullet list) or click the respective icon to add an image, chart, or table. </a:t>
            </a:r>
          </a:p>
          <a:p>
            <a:pPr lvl="1"/>
            <a:r>
              <a:rPr lang="en-US"/>
              <a:t>Level two</a:t>
            </a:r>
          </a:p>
          <a:p>
            <a:pPr lvl="2"/>
            <a:r>
              <a:rPr lang="en-US"/>
              <a:t>Level three</a:t>
            </a:r>
          </a:p>
          <a:p>
            <a:pPr lvl="3"/>
            <a:r>
              <a:rPr lang="en-US"/>
              <a:t>Level four</a:t>
            </a:r>
          </a:p>
          <a:p>
            <a:pPr lvl="4"/>
            <a:r>
              <a:rPr lang="en-US"/>
              <a:t>Level five</a:t>
            </a:r>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4" name="Text Placeholder 11">
            <a:extLst>
              <a:ext uri="{FF2B5EF4-FFF2-40B4-BE49-F238E27FC236}">
                <a16:creationId xmlns:a16="http://schemas.microsoft.com/office/drawing/2014/main" id="{AE85FD4F-97BA-5491-8B04-75A2E17D9465}"/>
              </a:ext>
            </a:extLst>
          </p:cNvPr>
          <p:cNvSpPr>
            <a:spLocks noGrp="1"/>
          </p:cNvSpPr>
          <p:nvPr>
            <p:ph type="body" sz="quarter" idx="18" hasCustomPrompt="1"/>
          </p:nvPr>
        </p:nvSpPr>
        <p:spPr>
          <a:xfrm>
            <a:off x="497840" y="5449227"/>
            <a:ext cx="11290017" cy="549254"/>
          </a:xfrm>
          <a:solidFill>
            <a:schemeClr val="bg2">
              <a:lumMod val="60000"/>
              <a:lumOff val="40000"/>
            </a:schemeClr>
          </a:solidFill>
        </p:spPr>
        <p:txBody>
          <a:bodyPr/>
          <a:lstStyle>
            <a:lvl1pPr>
              <a:defRPr sz="1400">
                <a:solidFill>
                  <a:schemeClr val="tx1"/>
                </a:solidFill>
              </a:defRPr>
            </a:lvl1pPr>
            <a:lvl2pPr marL="4763" indent="0">
              <a:buNone/>
              <a:defRPr sz="1600"/>
            </a:lvl2pPr>
            <a:lvl3pPr>
              <a:defRPr sz="1600"/>
            </a:lvl3pPr>
            <a:lvl4pPr>
              <a:defRPr sz="1600"/>
            </a:lvl4pPr>
            <a:lvl5pPr>
              <a:defRPr sz="1600"/>
            </a:lvl5pPr>
          </a:lstStyle>
          <a:p>
            <a:pPr lvl="0"/>
            <a:r>
              <a:rPr lang="en-US"/>
              <a:t>Summary/key points. Keep the messaging clear and concise.</a:t>
            </a:r>
          </a:p>
        </p:txBody>
      </p:sp>
      <p:sp>
        <p:nvSpPr>
          <p:cNvPr id="5" name="Slide Number Placeholder 1">
            <a:extLst>
              <a:ext uri="{FF2B5EF4-FFF2-40B4-BE49-F238E27FC236}">
                <a16:creationId xmlns:a16="http://schemas.microsoft.com/office/drawing/2014/main" id="{434867E7-A746-D8FE-9C5C-1C869AA05E50}"/>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7" name="Freeform 6">
            <a:extLst>
              <a:ext uri="{FF2B5EF4-FFF2-40B4-BE49-F238E27FC236}">
                <a16:creationId xmlns:a16="http://schemas.microsoft.com/office/drawing/2014/main" id="{90485DB7-B268-1315-CAA0-4A8D7E4CDC2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11">
            <a:extLst>
              <a:ext uri="{FF2B5EF4-FFF2-40B4-BE49-F238E27FC236}">
                <a16:creationId xmlns:a16="http://schemas.microsoft.com/office/drawing/2014/main" id="{BF4EC23D-DFC0-50A7-B16B-09886C95D1B9}"/>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27272305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p:txBody>
          <a:bodyPr>
            <a:noAutofit/>
          </a:bodyPr>
          <a:lstStyle>
            <a:lvl1pPr>
              <a:defRPr sz="3600" b="1" i="0">
                <a:latin typeface="Arial" panose="020B0604020202020204" pitchFamily="34" charset="0"/>
                <a:cs typeface="Arial" panose="020B0604020202020204" pitchFamily="34" charset="0"/>
              </a:defRPr>
            </a:lvl1pPr>
          </a:lstStyle>
          <a:p>
            <a:endParaRPr lang="en-US"/>
          </a:p>
        </p:txBody>
      </p:sp>
      <p:pic>
        <p:nvPicPr>
          <p:cNvPr id="19" name="Picture 18" descr="Grayken Center for Addiction Training &amp; Technical Assistance logo. Visit addictiontraining.org for more trainings and resources.">
            <a:extLst>
              <a:ext uri="{FF2B5EF4-FFF2-40B4-BE49-F238E27FC236}">
                <a16:creationId xmlns:a16="http://schemas.microsoft.com/office/drawing/2014/main" id="{C3E2ECFA-E23C-7EC0-D28C-85B6910309B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76200" y="6268291"/>
            <a:ext cx="1898749" cy="524793"/>
          </a:xfrm>
          <a:prstGeom prst="rect">
            <a:avLst/>
          </a:prstGeom>
        </p:spPr>
      </p:pic>
      <p:sp>
        <p:nvSpPr>
          <p:cNvPr id="5" name="Slide Number Placeholder 1">
            <a:extLst>
              <a:ext uri="{FF2B5EF4-FFF2-40B4-BE49-F238E27FC236}">
                <a16:creationId xmlns:a16="http://schemas.microsoft.com/office/drawing/2014/main" id="{434867E7-A746-D8FE-9C5C-1C869AA05E50}"/>
              </a:ext>
            </a:extLst>
          </p:cNvPr>
          <p:cNvSpPr>
            <a:spLocks noGrp="1"/>
          </p:cNvSpPr>
          <p:nvPr>
            <p:ph type="sldNum" sz="quarter" idx="16"/>
          </p:nvPr>
        </p:nvSpPr>
        <p:spPr>
          <a:xfrm>
            <a:off x="5893260" y="6268291"/>
            <a:ext cx="405480" cy="498124"/>
          </a:xfrm>
        </p:spPr>
        <p:txBody>
          <a:bodyPr/>
          <a:lstStyle/>
          <a:p>
            <a:fld id="{F85CE818-7367-6A4C-AA8A-8ACF11B1523A}" type="slidenum">
              <a:rPr lang="en-US" smtClean="0"/>
              <a:pPr/>
              <a:t>‹#›</a:t>
            </a:fld>
            <a:endParaRPr lang="en-US"/>
          </a:p>
        </p:txBody>
      </p:sp>
      <p:sp>
        <p:nvSpPr>
          <p:cNvPr id="7" name="Freeform 6">
            <a:extLst>
              <a:ext uri="{FF2B5EF4-FFF2-40B4-BE49-F238E27FC236}">
                <a16:creationId xmlns:a16="http://schemas.microsoft.com/office/drawing/2014/main" id="{90485DB7-B268-1315-CAA0-4A8D7E4CDC2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11">
            <a:extLst>
              <a:ext uri="{FF2B5EF4-FFF2-40B4-BE49-F238E27FC236}">
                <a16:creationId xmlns:a16="http://schemas.microsoft.com/office/drawing/2014/main" id="{ECEA5BE7-5D98-9DC8-4D63-C3C3471007CE}"/>
              </a:ext>
            </a:extLst>
          </p:cNvPr>
          <p:cNvSpPr>
            <a:spLocks noGrp="1"/>
          </p:cNvSpPr>
          <p:nvPr>
            <p:ph type="body" sz="quarter" idx="12" hasCustomPrompt="1"/>
          </p:nvPr>
        </p:nvSpPr>
        <p:spPr>
          <a:xfrm>
            <a:off x="7017745" y="6145703"/>
            <a:ext cx="4770114" cy="620712"/>
          </a:xfrm>
        </p:spPr>
        <p:txBody>
          <a:bodyPr anchor="b"/>
          <a:lstStyle>
            <a:lvl1pPr algn="r">
              <a:spcBef>
                <a:spcPts val="0"/>
              </a:spcBef>
              <a:spcAft>
                <a:spcPts val="100"/>
              </a:spcAft>
              <a:defRPr sz="900">
                <a:solidFill>
                  <a:schemeClr val="tx1">
                    <a:lumMod val="65000"/>
                    <a:lumOff val="35000"/>
                  </a:schemeClr>
                </a:solidFill>
              </a:defRPr>
            </a:lvl1pPr>
          </a:lstStyle>
          <a:p>
            <a:pPr lvl="0"/>
            <a:r>
              <a:rPr lang="en-US"/>
              <a:t>Click to add citation, if applicable (remember to cite fully on references slide)</a:t>
            </a:r>
          </a:p>
        </p:txBody>
      </p:sp>
    </p:spTree>
    <p:extLst>
      <p:ext uri="{BB962C8B-B14F-4D97-AF65-F5344CB8AC3E}">
        <p14:creationId xmlns:p14="http://schemas.microsoft.com/office/powerpoint/2010/main" val="36281502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vmlDrawing" Target="../drawings/vmlDrawing1.v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2.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oleObject" Target="../embeddings/oleObject2.bin"/><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ags" Target="../tags/tag3.xml"/><Relationship Id="rId2" Type="http://schemas.openxmlformats.org/officeDocument/2006/relationships/slideLayout" Target="../slideLayouts/slideLayout34.xml"/><Relationship Id="rId16" Type="http://schemas.openxmlformats.org/officeDocument/2006/relationships/vmlDrawing" Target="../drawings/vmlDrawing2.v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2.xml"/><Relationship Id="rId10" Type="http://schemas.openxmlformats.org/officeDocument/2006/relationships/slideLayout" Target="../slideLayouts/slideLayout42.xml"/><Relationship Id="rId19" Type="http://schemas.openxmlformats.org/officeDocument/2006/relationships/image" Target="../media/image1.emf"/><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34" Type="http://schemas.openxmlformats.org/officeDocument/2006/relationships/tags" Target="../tags/tag4.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vmlDrawing" Target="../drawings/vmlDrawing3.v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theme" Target="../theme/theme3.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image" Target="../media/image1.emf"/><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oleObject" Target="../embeddings/oleObject3.bin"/><Relationship Id="rId8"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7CBC8515-0D30-F4E3-4D2B-9476E8E42889}"/>
              </a:ext>
            </a:extLst>
          </p:cNvPr>
          <p:cNvGraphicFramePr>
            <a:graphicFrameLocks noChangeAspect="1"/>
          </p:cNvGraphicFramePr>
          <p:nvPr userDrawn="1">
            <p:custDataLst>
              <p:tags r:id="rId35"/>
            </p:custDataLst>
            <p:extLst>
              <p:ext uri="{D42A27DB-BD31-4B8C-83A1-F6EECF244321}">
                <p14:modId xmlns:p14="http://schemas.microsoft.com/office/powerpoint/2010/main" val="302962543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027" name="think-cell Slide" r:id="rId36" imgW="7772400" imgH="10058400" progId="TCLayout.ActiveDocument.1">
                  <p:embed/>
                </p:oleObj>
              </mc:Choice>
              <mc:Fallback>
                <p:oleObj name="think-cell Slide" r:id="rId36" imgW="7772400" imgH="10058400" progId="TCLayout.ActiveDocument.1">
                  <p:embed/>
                  <p:pic>
                    <p:nvPicPr>
                      <p:cNvPr id="5" name="think-cell data - do not delete" hidden="1">
                        <a:extLst>
                          <a:ext uri="{FF2B5EF4-FFF2-40B4-BE49-F238E27FC236}">
                            <a16:creationId xmlns:a16="http://schemas.microsoft.com/office/drawing/2014/main" id="{7CBC8515-0D30-F4E3-4D2B-9476E8E42889}"/>
                          </a:ext>
                        </a:extLst>
                      </p:cNvPr>
                      <p:cNvPicPr/>
                      <p:nvPr/>
                    </p:nvPicPr>
                    <p:blipFill>
                      <a:blip r:embed="rId37"/>
                      <a:stretch>
                        <a:fillRect/>
                      </a:stretch>
                    </p:blipFill>
                    <p:spPr>
                      <a:xfrm>
                        <a:off x="1588" y="1588"/>
                        <a:ext cx="1227"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D50D1497-6F44-103D-DFB7-22FCE5D03481}"/>
              </a:ext>
            </a:extLst>
          </p:cNvPr>
          <p:cNvSpPr>
            <a:spLocks noGrp="1"/>
          </p:cNvSpPr>
          <p:nvPr>
            <p:ph type="title"/>
          </p:nvPr>
        </p:nvSpPr>
        <p:spPr>
          <a:xfrm>
            <a:off x="497840" y="327312"/>
            <a:ext cx="11290018" cy="62071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D4A95452-8902-12A0-DB05-9692F3606723}"/>
              </a:ext>
            </a:extLst>
          </p:cNvPr>
          <p:cNvSpPr>
            <a:spLocks noGrp="1"/>
          </p:cNvSpPr>
          <p:nvPr>
            <p:ph type="body" idx="1"/>
          </p:nvPr>
        </p:nvSpPr>
        <p:spPr>
          <a:xfrm>
            <a:off x="497839" y="1217833"/>
            <a:ext cx="11290018" cy="4780649"/>
          </a:xfrm>
          <a:prstGeom prst="rect">
            <a:avLst/>
          </a:prstGeom>
        </p:spPr>
        <p:txBody>
          <a:bodyPr vert="horz" lIns="91440" tIns="45720" rIns="91440" bIns="45720" rtlCol="0">
            <a:noAutofit/>
          </a:bodyPr>
          <a:lstStyle/>
          <a:p>
            <a:pPr lvl="0"/>
            <a:r>
              <a:rPr lang="en-US"/>
              <a:t>Master text styles</a:t>
            </a:r>
          </a:p>
          <a:p>
            <a:pPr lvl="1"/>
            <a:r>
              <a:rPr lang="en-US"/>
              <a:t>Level two</a:t>
            </a:r>
          </a:p>
          <a:p>
            <a:pPr lvl="2"/>
            <a:r>
              <a:rPr lang="en-US"/>
              <a:t>Level three</a:t>
            </a:r>
          </a:p>
          <a:p>
            <a:pPr lvl="3"/>
            <a:r>
              <a:rPr lang="en-US"/>
              <a:t>Level four</a:t>
            </a:r>
          </a:p>
          <a:p>
            <a:pPr lvl="4"/>
            <a:r>
              <a:rPr lang="en-US"/>
              <a:t>Level five</a:t>
            </a:r>
          </a:p>
          <a:p>
            <a:pPr lvl="5"/>
            <a:r>
              <a:rPr lang="en-US"/>
              <a:t>Level six</a:t>
            </a:r>
          </a:p>
          <a:p>
            <a:pPr lvl="6"/>
            <a:r>
              <a:rPr lang="en-US"/>
              <a:t>Level six </a:t>
            </a:r>
          </a:p>
          <a:p>
            <a:pPr lvl="7"/>
            <a:r>
              <a:rPr lang="en-US"/>
              <a:t>Level seven</a:t>
            </a:r>
          </a:p>
          <a:p>
            <a:pPr lvl="1"/>
            <a:endParaRPr lang="en-US"/>
          </a:p>
        </p:txBody>
      </p:sp>
      <p:sp>
        <p:nvSpPr>
          <p:cNvPr id="4" name="Slide Number Placeholder 5">
            <a:extLst>
              <a:ext uri="{FF2B5EF4-FFF2-40B4-BE49-F238E27FC236}">
                <a16:creationId xmlns:a16="http://schemas.microsoft.com/office/drawing/2014/main" id="{55240E37-5CA3-DEE2-86A5-77F02B9324B8}"/>
              </a:ext>
            </a:extLst>
          </p:cNvPr>
          <p:cNvSpPr>
            <a:spLocks noGrp="1"/>
          </p:cNvSpPr>
          <p:nvPr>
            <p:ph type="sldNum" sz="quarter" idx="4"/>
          </p:nvPr>
        </p:nvSpPr>
        <p:spPr>
          <a:xfrm>
            <a:off x="5893260" y="6268291"/>
            <a:ext cx="405480" cy="498124"/>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spTree>
    <p:extLst>
      <p:ext uri="{BB962C8B-B14F-4D97-AF65-F5344CB8AC3E}">
        <p14:creationId xmlns:p14="http://schemas.microsoft.com/office/powerpoint/2010/main" val="3540273786"/>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222" r:id="rId3"/>
    <p:sldLayoutId id="2147484174" r:id="rId4"/>
    <p:sldLayoutId id="2147484295" r:id="rId5"/>
    <p:sldLayoutId id="2147484223" r:id="rId6"/>
    <p:sldLayoutId id="2147484153" r:id="rId7"/>
    <p:sldLayoutId id="2147484189" r:id="rId8"/>
    <p:sldLayoutId id="2147484225" r:id="rId9"/>
    <p:sldLayoutId id="2147484226" r:id="rId10"/>
    <p:sldLayoutId id="2147484190" r:id="rId11"/>
    <p:sldLayoutId id="2147484191" r:id="rId12"/>
    <p:sldLayoutId id="2147484181" r:id="rId13"/>
    <p:sldLayoutId id="2147484183" r:id="rId14"/>
    <p:sldLayoutId id="2147484182" r:id="rId15"/>
    <p:sldLayoutId id="2147484186" r:id="rId16"/>
    <p:sldLayoutId id="2147484221" r:id="rId17"/>
    <p:sldLayoutId id="2147484192" r:id="rId18"/>
    <p:sldLayoutId id="2147484294" r:id="rId19"/>
    <p:sldLayoutId id="2147484201" r:id="rId20"/>
    <p:sldLayoutId id="2147484199" r:id="rId21"/>
    <p:sldLayoutId id="2147484279" r:id="rId22"/>
    <p:sldLayoutId id="2147484277" r:id="rId23"/>
    <p:sldLayoutId id="2147484210" r:id="rId24"/>
    <p:sldLayoutId id="2147484211" r:id="rId25"/>
    <p:sldLayoutId id="2147484213" r:id="rId26"/>
    <p:sldLayoutId id="2147484300" r:id="rId27"/>
    <p:sldLayoutId id="2147484212" r:id="rId28"/>
    <p:sldLayoutId id="2147484304" r:id="rId29"/>
    <p:sldLayoutId id="2147484214" r:id="rId30"/>
    <p:sldLayoutId id="2147484301" r:id="rId31"/>
    <p:sldLayoutId id="2147484224" r:id="rId32"/>
  </p:sldLayoutIdLst>
  <p:hf hdr="0" ftr="0" dt="0"/>
  <p:txStyles>
    <p:titleStyle>
      <a:lvl1pPr algn="l" defTabSz="914400" rtl="0" eaLnBrk="1" latinLnBrk="0" hangingPunct="1">
        <a:lnSpc>
          <a:spcPct val="90000"/>
        </a:lnSpc>
        <a:spcBef>
          <a:spcPct val="0"/>
        </a:spcBef>
        <a:buNone/>
        <a:defRPr sz="36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109000"/>
        </a:lnSpc>
        <a:spcBef>
          <a:spcPts val="600"/>
        </a:spcBef>
        <a:buFont typeface="Arial" panose="020B0604020202020204" pitchFamily="34" charset="0"/>
        <a:buNone/>
        <a:defRPr sz="2400" b="0" i="0" kern="1200">
          <a:solidFill>
            <a:schemeClr val="tx1"/>
          </a:solidFill>
          <a:latin typeface="+mn-lt"/>
          <a:ea typeface="+mn-ea"/>
          <a:cs typeface="Arial" panose="020B0604020202020204" pitchFamily="34" charset="0"/>
        </a:defRPr>
      </a:lvl1pPr>
      <a:lvl2pPr marL="228600" indent="-228600" algn="l" defTabSz="914400" rtl="0" eaLnBrk="1" latinLnBrk="0" hangingPunct="1">
        <a:lnSpc>
          <a:spcPct val="109000"/>
        </a:lnSpc>
        <a:spcBef>
          <a:spcPts val="600"/>
        </a:spcBef>
        <a:buClrTx/>
        <a:buSzPct val="100000"/>
        <a:buFont typeface="Arial" panose="020B0604020202020204" pitchFamily="34" charset="0"/>
        <a:buChar char="•"/>
        <a:tabLst/>
        <a:defRPr sz="2400" b="0" i="0" kern="1200">
          <a:solidFill>
            <a:schemeClr val="tx1"/>
          </a:solidFill>
          <a:latin typeface="+mn-lt"/>
          <a:ea typeface="+mn-ea"/>
          <a:cs typeface="Arial" panose="020B0604020202020204" pitchFamily="34" charset="0"/>
        </a:defRPr>
      </a:lvl2pPr>
      <a:lvl3pPr marL="457200" indent="-228600" algn="l" defTabSz="914400" rtl="0" eaLnBrk="1" latinLnBrk="0" hangingPunct="1">
        <a:lnSpc>
          <a:spcPct val="109000"/>
        </a:lnSpc>
        <a:spcBef>
          <a:spcPts val="600"/>
        </a:spcBef>
        <a:buClrTx/>
        <a:buSzPct val="100000"/>
        <a:buFont typeface="System Font Regular"/>
        <a:buChar char="−"/>
        <a:tabLst/>
        <a:defRPr sz="2000" b="0" i="0" kern="1200">
          <a:solidFill>
            <a:schemeClr val="tx1"/>
          </a:solidFill>
          <a:latin typeface="+mn-lt"/>
          <a:ea typeface="+mn-ea"/>
          <a:cs typeface="Arial" panose="020B0604020202020204" pitchFamily="34" charset="0"/>
        </a:defRPr>
      </a:lvl3pPr>
      <a:lvl4pPr marL="685800" indent="-228600" algn="l" defTabSz="914400" rtl="0" eaLnBrk="1" latinLnBrk="0" hangingPunct="1">
        <a:lnSpc>
          <a:spcPct val="109000"/>
        </a:lnSpc>
        <a:spcBef>
          <a:spcPts val="600"/>
        </a:spcBef>
        <a:buClrTx/>
        <a:buSzPct val="60000"/>
        <a:buFont typeface="System Font Regular"/>
        <a:buChar char="○"/>
        <a:tabLst/>
        <a:defRPr sz="1800" b="0" i="0" kern="1200">
          <a:solidFill>
            <a:schemeClr val="tx1"/>
          </a:solidFill>
          <a:latin typeface="+mn-lt"/>
          <a:ea typeface="+mn-ea"/>
          <a:cs typeface="Arial" panose="020B0604020202020204" pitchFamily="34" charset="0"/>
        </a:defRPr>
      </a:lvl4pPr>
      <a:lvl5pPr marL="914400" indent="-228600" algn="l" defTabSz="914400" rtl="0" eaLnBrk="1" latinLnBrk="0" hangingPunct="1">
        <a:lnSpc>
          <a:spcPct val="109000"/>
        </a:lnSpc>
        <a:spcBef>
          <a:spcPts val="600"/>
        </a:spcBef>
        <a:buClrTx/>
        <a:buSzPct val="83000"/>
        <a:buFont typeface="Wingdings" pitchFamily="2" charset="2"/>
        <a:buChar char="§"/>
        <a:tabLst/>
        <a:defRPr sz="1600" b="0" i="0" kern="1200">
          <a:solidFill>
            <a:schemeClr val="tx1"/>
          </a:solidFill>
          <a:latin typeface="+mn-lt"/>
          <a:ea typeface="+mn-ea"/>
          <a:cs typeface="Arial" panose="020B0604020202020204" pitchFamily="34" charset="0"/>
        </a:defRPr>
      </a:lvl5pPr>
      <a:lvl6pPr marL="1143000" indent="-228600" algn="l" defTabSz="914400" rtl="0" eaLnBrk="1" latinLnBrk="0" hangingPunct="1">
        <a:lnSpc>
          <a:spcPct val="109000"/>
        </a:lnSpc>
        <a:spcBef>
          <a:spcPts val="600"/>
        </a:spcBef>
        <a:buFont typeface="System Font Regular"/>
        <a:buChar char="−"/>
        <a:defRPr sz="1600" b="0" i="0" kern="1200">
          <a:solidFill>
            <a:schemeClr val="tx1"/>
          </a:solidFill>
          <a:latin typeface="+mn-lt"/>
          <a:ea typeface="+mn-ea"/>
          <a:cs typeface="Arial" panose="020B0604020202020204" pitchFamily="34" charset="0"/>
        </a:defRPr>
      </a:lvl6pPr>
      <a:lvl7pPr marL="1371600" indent="-228600" algn="l" defTabSz="914400" rtl="0" eaLnBrk="1" latinLnBrk="0" hangingPunct="1">
        <a:lnSpc>
          <a:spcPct val="109000"/>
        </a:lnSpc>
        <a:spcBef>
          <a:spcPts val="600"/>
        </a:spcBef>
        <a:buClr>
          <a:schemeClr val="tx1"/>
        </a:buClr>
        <a:buSzPct val="65000"/>
        <a:buFont typeface="System Font Regular"/>
        <a:buChar char="□"/>
        <a:defRPr sz="1600" b="0" i="0" kern="1200">
          <a:solidFill>
            <a:schemeClr val="tx1"/>
          </a:solidFill>
          <a:latin typeface="+mn-lt"/>
          <a:ea typeface="+mn-ea"/>
          <a:cs typeface="Arial" panose="020B0604020202020204" pitchFamily="34" charset="0"/>
        </a:defRPr>
      </a:lvl7pPr>
      <a:lvl8pPr marL="1600200" indent="-228600" algn="l" defTabSz="914400" rtl="0" eaLnBrk="1" latinLnBrk="0" hangingPunct="1">
        <a:lnSpc>
          <a:spcPct val="109000"/>
        </a:lnSpc>
        <a:spcBef>
          <a:spcPts val="6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7CBC8515-0D30-F4E3-4D2B-9476E8E42889}"/>
              </a:ext>
            </a:extLst>
          </p:cNvPr>
          <p:cNvGraphicFramePr>
            <a:graphicFrameLocks noChangeAspect="1"/>
          </p:cNvGraphicFramePr>
          <p:nvPr userDrawn="1">
            <p:custDataLst>
              <p:tags r:id="rId17"/>
            </p:custDataLst>
            <p:extLst>
              <p:ext uri="{D42A27DB-BD31-4B8C-83A1-F6EECF244321}">
                <p14:modId xmlns:p14="http://schemas.microsoft.com/office/powerpoint/2010/main" val="302962543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051" name="think-cell Slide" r:id="rId18" imgW="7772400" imgH="10058400" progId="TCLayout.ActiveDocument.1">
                  <p:embed/>
                </p:oleObj>
              </mc:Choice>
              <mc:Fallback>
                <p:oleObj name="think-cell Slide" r:id="rId18" imgW="7772400" imgH="10058400" progId="TCLayout.ActiveDocument.1">
                  <p:embed/>
                  <p:pic>
                    <p:nvPicPr>
                      <p:cNvPr id="5" name="think-cell data - do not delete" hidden="1">
                        <a:extLst>
                          <a:ext uri="{FF2B5EF4-FFF2-40B4-BE49-F238E27FC236}">
                            <a16:creationId xmlns:a16="http://schemas.microsoft.com/office/drawing/2014/main" id="{7CBC8515-0D30-F4E3-4D2B-9476E8E42889}"/>
                          </a:ext>
                        </a:extLst>
                      </p:cNvPr>
                      <p:cNvPicPr/>
                      <p:nvPr/>
                    </p:nvPicPr>
                    <p:blipFill>
                      <a:blip r:embed="rId19"/>
                      <a:stretch>
                        <a:fillRect/>
                      </a:stretch>
                    </p:blipFill>
                    <p:spPr>
                      <a:xfrm>
                        <a:off x="1588" y="1588"/>
                        <a:ext cx="1227"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D50D1497-6F44-103D-DFB7-22FCE5D03481}"/>
              </a:ext>
            </a:extLst>
          </p:cNvPr>
          <p:cNvSpPr>
            <a:spLocks noGrp="1"/>
          </p:cNvSpPr>
          <p:nvPr>
            <p:ph type="title"/>
          </p:nvPr>
        </p:nvSpPr>
        <p:spPr>
          <a:xfrm>
            <a:off x="497840" y="327312"/>
            <a:ext cx="11290018" cy="62071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D4A95452-8902-12A0-DB05-9692F3606723}"/>
              </a:ext>
            </a:extLst>
          </p:cNvPr>
          <p:cNvSpPr>
            <a:spLocks noGrp="1"/>
          </p:cNvSpPr>
          <p:nvPr>
            <p:ph type="body" idx="1"/>
          </p:nvPr>
        </p:nvSpPr>
        <p:spPr>
          <a:xfrm>
            <a:off x="497839" y="1217833"/>
            <a:ext cx="11290018" cy="4780649"/>
          </a:xfrm>
          <a:prstGeom prst="rect">
            <a:avLst/>
          </a:prstGeom>
        </p:spPr>
        <p:txBody>
          <a:bodyPr vert="horz" lIns="91440" tIns="45720" rIns="91440" bIns="45720" rtlCol="0">
            <a:noAutofit/>
          </a:bodyPr>
          <a:lstStyle/>
          <a:p>
            <a:pPr lvl="0"/>
            <a:r>
              <a:rPr lang="en-US"/>
              <a:t>Master text styles</a:t>
            </a:r>
          </a:p>
          <a:p>
            <a:pPr lvl="1"/>
            <a:r>
              <a:rPr lang="en-US"/>
              <a:t>Level two</a:t>
            </a:r>
          </a:p>
          <a:p>
            <a:pPr lvl="2"/>
            <a:r>
              <a:rPr lang="en-US"/>
              <a:t>Level three</a:t>
            </a:r>
          </a:p>
          <a:p>
            <a:pPr lvl="3"/>
            <a:r>
              <a:rPr lang="en-US"/>
              <a:t>Level four</a:t>
            </a:r>
          </a:p>
          <a:p>
            <a:pPr lvl="4"/>
            <a:r>
              <a:rPr lang="en-US"/>
              <a:t>Level five</a:t>
            </a:r>
          </a:p>
          <a:p>
            <a:pPr lvl="5"/>
            <a:r>
              <a:rPr lang="en-US"/>
              <a:t>Level six</a:t>
            </a:r>
          </a:p>
          <a:p>
            <a:pPr lvl="6"/>
            <a:r>
              <a:rPr lang="en-US"/>
              <a:t>Level six </a:t>
            </a:r>
          </a:p>
          <a:p>
            <a:pPr lvl="7"/>
            <a:r>
              <a:rPr lang="en-US"/>
              <a:t>Level seven</a:t>
            </a:r>
          </a:p>
          <a:p>
            <a:pPr lvl="1"/>
            <a:endParaRPr lang="en-US"/>
          </a:p>
        </p:txBody>
      </p:sp>
      <p:sp>
        <p:nvSpPr>
          <p:cNvPr id="4" name="Slide Number Placeholder 5">
            <a:extLst>
              <a:ext uri="{FF2B5EF4-FFF2-40B4-BE49-F238E27FC236}">
                <a16:creationId xmlns:a16="http://schemas.microsoft.com/office/drawing/2014/main" id="{55240E37-5CA3-DEE2-86A5-77F02B9324B8}"/>
              </a:ext>
            </a:extLst>
          </p:cNvPr>
          <p:cNvSpPr>
            <a:spLocks noGrp="1"/>
          </p:cNvSpPr>
          <p:nvPr>
            <p:ph type="sldNum" sz="quarter" idx="4"/>
          </p:nvPr>
        </p:nvSpPr>
        <p:spPr>
          <a:xfrm>
            <a:off x="5893260" y="6268291"/>
            <a:ext cx="405480" cy="498124"/>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sp>
        <p:nvSpPr>
          <p:cNvPr id="6" name="Freeform 5">
            <a:extLst>
              <a:ext uri="{FF2B5EF4-FFF2-40B4-BE49-F238E27FC236}">
                <a16:creationId xmlns:a16="http://schemas.microsoft.com/office/drawing/2014/main" id="{E7C4470A-FA3A-DC7B-5CA7-43E465350C0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10885"/>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28727302"/>
      </p:ext>
    </p:extLst>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266" r:id="rId5"/>
    <p:sldLayoutId id="2147484267" r:id="rId6"/>
    <p:sldLayoutId id="2147484268" r:id="rId7"/>
    <p:sldLayoutId id="2147484269" r:id="rId8"/>
    <p:sldLayoutId id="2147484270" r:id="rId9"/>
    <p:sldLayoutId id="2147484271" r:id="rId10"/>
    <p:sldLayoutId id="2147484272" r:id="rId11"/>
    <p:sldLayoutId id="2147484302" r:id="rId12"/>
    <p:sldLayoutId id="2147484273" r:id="rId13"/>
    <p:sldLayoutId id="2147484274" r:id="rId14"/>
  </p:sldLayoutIdLst>
  <p:hf hdr="0" ftr="0" dt="0"/>
  <p:txStyles>
    <p:titleStyle>
      <a:lvl1pPr algn="l" defTabSz="914400" rtl="0" eaLnBrk="1" latinLnBrk="0" hangingPunct="1">
        <a:lnSpc>
          <a:spcPct val="90000"/>
        </a:lnSpc>
        <a:spcBef>
          <a:spcPct val="0"/>
        </a:spcBef>
        <a:buNone/>
        <a:defRPr sz="36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109000"/>
        </a:lnSpc>
        <a:spcBef>
          <a:spcPts val="600"/>
        </a:spcBef>
        <a:buFont typeface="Arial" panose="020B0604020202020204" pitchFamily="34" charset="0"/>
        <a:buNone/>
        <a:defRPr sz="1600" b="0" i="0" kern="1200">
          <a:solidFill>
            <a:schemeClr val="tx1"/>
          </a:solidFill>
          <a:latin typeface="+mn-lt"/>
          <a:ea typeface="+mn-ea"/>
          <a:cs typeface="Arial" panose="020B0604020202020204" pitchFamily="34" charset="0"/>
        </a:defRPr>
      </a:lvl1pPr>
      <a:lvl2pPr marL="228600" indent="-228600" algn="l" defTabSz="914400" rtl="0" eaLnBrk="1" latinLnBrk="0" hangingPunct="1">
        <a:lnSpc>
          <a:spcPct val="109000"/>
        </a:lnSpc>
        <a:spcBef>
          <a:spcPts val="600"/>
        </a:spcBef>
        <a:buClrTx/>
        <a:buSzPct val="100000"/>
        <a:buFont typeface="Arial" panose="020B0604020202020204" pitchFamily="34" charset="0"/>
        <a:buChar char="•"/>
        <a:tabLst/>
        <a:defRPr sz="1600" b="0" i="0" kern="1200">
          <a:solidFill>
            <a:schemeClr val="tx1"/>
          </a:solidFill>
          <a:latin typeface="+mn-lt"/>
          <a:ea typeface="+mn-ea"/>
          <a:cs typeface="Arial" panose="020B0604020202020204" pitchFamily="34" charset="0"/>
        </a:defRPr>
      </a:lvl2pPr>
      <a:lvl3pPr marL="457200" indent="-228600" algn="l" defTabSz="914400" rtl="0" eaLnBrk="1" latinLnBrk="0" hangingPunct="1">
        <a:lnSpc>
          <a:spcPct val="109000"/>
        </a:lnSpc>
        <a:spcBef>
          <a:spcPts val="600"/>
        </a:spcBef>
        <a:buClrTx/>
        <a:buSzPct val="100000"/>
        <a:buFont typeface="System Font Regular"/>
        <a:buChar char="−"/>
        <a:tabLst/>
        <a:defRPr sz="1600" b="0" i="0" kern="1200">
          <a:solidFill>
            <a:schemeClr val="tx1"/>
          </a:solidFill>
          <a:latin typeface="+mn-lt"/>
          <a:ea typeface="+mn-ea"/>
          <a:cs typeface="Arial" panose="020B0604020202020204" pitchFamily="34" charset="0"/>
        </a:defRPr>
      </a:lvl3pPr>
      <a:lvl4pPr marL="685800" indent="-228600" algn="l" defTabSz="914400" rtl="0" eaLnBrk="1" latinLnBrk="0" hangingPunct="1">
        <a:lnSpc>
          <a:spcPct val="109000"/>
        </a:lnSpc>
        <a:spcBef>
          <a:spcPts val="600"/>
        </a:spcBef>
        <a:buClrTx/>
        <a:buSzPct val="60000"/>
        <a:buFont typeface="System Font Regular"/>
        <a:buChar char="○"/>
        <a:tabLst/>
        <a:defRPr sz="1600" b="0" i="0" kern="1200">
          <a:solidFill>
            <a:schemeClr val="tx1"/>
          </a:solidFill>
          <a:latin typeface="+mn-lt"/>
          <a:ea typeface="+mn-ea"/>
          <a:cs typeface="Arial" panose="020B0604020202020204" pitchFamily="34" charset="0"/>
        </a:defRPr>
      </a:lvl4pPr>
      <a:lvl5pPr marL="914400" indent="-228600" algn="l" defTabSz="914400" rtl="0" eaLnBrk="1" latinLnBrk="0" hangingPunct="1">
        <a:lnSpc>
          <a:spcPct val="109000"/>
        </a:lnSpc>
        <a:spcBef>
          <a:spcPts val="600"/>
        </a:spcBef>
        <a:buClrTx/>
        <a:buSzPct val="83000"/>
        <a:buFont typeface="Wingdings" pitchFamily="2" charset="2"/>
        <a:buChar char="§"/>
        <a:tabLst/>
        <a:defRPr sz="1600" b="0" i="0" kern="1200">
          <a:solidFill>
            <a:schemeClr val="tx1"/>
          </a:solidFill>
          <a:latin typeface="+mn-lt"/>
          <a:ea typeface="+mn-ea"/>
          <a:cs typeface="Arial" panose="020B0604020202020204" pitchFamily="34" charset="0"/>
        </a:defRPr>
      </a:lvl5pPr>
      <a:lvl6pPr marL="1143000" indent="-228600" algn="l" defTabSz="914400" rtl="0" eaLnBrk="1" latinLnBrk="0" hangingPunct="1">
        <a:lnSpc>
          <a:spcPct val="109000"/>
        </a:lnSpc>
        <a:spcBef>
          <a:spcPts val="600"/>
        </a:spcBef>
        <a:buFont typeface="System Font Regular"/>
        <a:buChar char="−"/>
        <a:defRPr sz="1600" b="0" i="0" kern="1200">
          <a:solidFill>
            <a:schemeClr val="tx1"/>
          </a:solidFill>
          <a:latin typeface="+mn-lt"/>
          <a:ea typeface="+mn-ea"/>
          <a:cs typeface="Arial" panose="020B0604020202020204" pitchFamily="34" charset="0"/>
        </a:defRPr>
      </a:lvl6pPr>
      <a:lvl7pPr marL="1371600" indent="-228600" algn="l" defTabSz="914400" rtl="0" eaLnBrk="1" latinLnBrk="0" hangingPunct="1">
        <a:lnSpc>
          <a:spcPct val="109000"/>
        </a:lnSpc>
        <a:spcBef>
          <a:spcPts val="600"/>
        </a:spcBef>
        <a:buClr>
          <a:schemeClr val="tx1"/>
        </a:buClr>
        <a:buSzPct val="65000"/>
        <a:buFont typeface="System Font Regular"/>
        <a:buChar char="□"/>
        <a:defRPr sz="1600" b="0" i="0" kern="1200">
          <a:solidFill>
            <a:schemeClr val="tx1"/>
          </a:solidFill>
          <a:latin typeface="+mn-lt"/>
          <a:ea typeface="+mn-ea"/>
          <a:cs typeface="Arial" panose="020B0604020202020204" pitchFamily="34" charset="0"/>
        </a:defRPr>
      </a:lvl7pPr>
      <a:lvl8pPr marL="1600200" indent="-228600" algn="l" defTabSz="914400" rtl="0" eaLnBrk="1" latinLnBrk="0" hangingPunct="1">
        <a:lnSpc>
          <a:spcPct val="109000"/>
        </a:lnSpc>
        <a:spcBef>
          <a:spcPts val="6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7CBC8515-0D30-F4E3-4D2B-9476E8E42889}"/>
              </a:ext>
            </a:extLst>
          </p:cNvPr>
          <p:cNvGraphicFramePr>
            <a:graphicFrameLocks noChangeAspect="1"/>
          </p:cNvGraphicFramePr>
          <p:nvPr userDrawn="1">
            <p:custDataLst>
              <p:tags r:id="rId34"/>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075" name="think-cell Slide" r:id="rId35" imgW="7772400" imgH="10058400" progId="TCLayout.ActiveDocument.1">
                  <p:embed/>
                </p:oleObj>
              </mc:Choice>
              <mc:Fallback>
                <p:oleObj name="think-cell Slide" r:id="rId35" imgW="7772400" imgH="10058400" progId="TCLayout.ActiveDocument.1">
                  <p:embed/>
                  <p:pic>
                    <p:nvPicPr>
                      <p:cNvPr id="5" name="think-cell data - do not delete" hidden="1">
                        <a:extLst>
                          <a:ext uri="{FF2B5EF4-FFF2-40B4-BE49-F238E27FC236}">
                            <a16:creationId xmlns:a16="http://schemas.microsoft.com/office/drawing/2014/main" id="{7CBC8515-0D30-F4E3-4D2B-9476E8E42889}"/>
                          </a:ext>
                        </a:extLst>
                      </p:cNvPr>
                      <p:cNvPicPr/>
                      <p:nvPr/>
                    </p:nvPicPr>
                    <p:blipFill>
                      <a:blip r:embed="rId36"/>
                      <a:stretch>
                        <a:fillRect/>
                      </a:stretch>
                    </p:blipFill>
                    <p:spPr>
                      <a:xfrm>
                        <a:off x="1588" y="1588"/>
                        <a:ext cx="1227"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D50D1497-6F44-103D-DFB7-22FCE5D03481}"/>
              </a:ext>
            </a:extLst>
          </p:cNvPr>
          <p:cNvSpPr>
            <a:spLocks noGrp="1"/>
          </p:cNvSpPr>
          <p:nvPr>
            <p:ph type="title"/>
          </p:nvPr>
        </p:nvSpPr>
        <p:spPr>
          <a:xfrm>
            <a:off x="497840" y="327312"/>
            <a:ext cx="11290018" cy="62071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D4A95452-8902-12A0-DB05-9692F3606723}"/>
              </a:ext>
            </a:extLst>
          </p:cNvPr>
          <p:cNvSpPr>
            <a:spLocks noGrp="1"/>
          </p:cNvSpPr>
          <p:nvPr>
            <p:ph type="body" idx="1"/>
          </p:nvPr>
        </p:nvSpPr>
        <p:spPr>
          <a:xfrm>
            <a:off x="497839" y="1217833"/>
            <a:ext cx="11290018" cy="4780649"/>
          </a:xfrm>
          <a:prstGeom prst="rect">
            <a:avLst/>
          </a:prstGeom>
        </p:spPr>
        <p:txBody>
          <a:bodyPr vert="horz" lIns="91440" tIns="45720" rIns="91440" bIns="45720" rtlCol="0">
            <a:noAutofit/>
          </a:bodyPr>
          <a:lstStyle/>
          <a:p>
            <a:pPr lvl="0"/>
            <a:r>
              <a:rPr lang="en-US"/>
              <a:t>Master text styles</a:t>
            </a:r>
          </a:p>
          <a:p>
            <a:pPr lvl="1"/>
            <a:r>
              <a:rPr lang="en-US"/>
              <a:t>Level two</a:t>
            </a:r>
          </a:p>
          <a:p>
            <a:pPr lvl="2"/>
            <a:r>
              <a:rPr lang="en-US"/>
              <a:t>Level three</a:t>
            </a:r>
          </a:p>
          <a:p>
            <a:pPr lvl="3"/>
            <a:r>
              <a:rPr lang="en-US"/>
              <a:t>Level four</a:t>
            </a:r>
          </a:p>
          <a:p>
            <a:pPr lvl="4"/>
            <a:r>
              <a:rPr lang="en-US"/>
              <a:t>Level five</a:t>
            </a:r>
          </a:p>
          <a:p>
            <a:pPr lvl="5"/>
            <a:r>
              <a:rPr lang="en-US"/>
              <a:t>Level six</a:t>
            </a:r>
          </a:p>
          <a:p>
            <a:pPr lvl="6"/>
            <a:r>
              <a:rPr lang="en-US"/>
              <a:t>Level six </a:t>
            </a:r>
          </a:p>
          <a:p>
            <a:pPr lvl="7"/>
            <a:r>
              <a:rPr lang="en-US"/>
              <a:t>Level seven</a:t>
            </a:r>
          </a:p>
          <a:p>
            <a:pPr lvl="1"/>
            <a:endParaRPr lang="en-US"/>
          </a:p>
        </p:txBody>
      </p:sp>
      <p:sp>
        <p:nvSpPr>
          <p:cNvPr id="4" name="Slide Number Placeholder 5">
            <a:extLst>
              <a:ext uri="{FF2B5EF4-FFF2-40B4-BE49-F238E27FC236}">
                <a16:creationId xmlns:a16="http://schemas.microsoft.com/office/drawing/2014/main" id="{55240E37-5CA3-DEE2-86A5-77F02B9324B8}"/>
              </a:ext>
            </a:extLst>
          </p:cNvPr>
          <p:cNvSpPr>
            <a:spLocks noGrp="1"/>
          </p:cNvSpPr>
          <p:nvPr>
            <p:ph type="sldNum" sz="quarter" idx="4"/>
          </p:nvPr>
        </p:nvSpPr>
        <p:spPr>
          <a:xfrm>
            <a:off x="5893260" y="6268291"/>
            <a:ext cx="405480" cy="498124"/>
          </a:xfrm>
          <a:prstGeom prst="rect">
            <a:avLst/>
          </a:prstGeom>
        </p:spPr>
        <p:txBody>
          <a:bodyPr vert="horz" lIns="91440" tIns="45720" rIns="91440" bIns="45720" rtlCol="0" anchor="b"/>
          <a:lstStyle>
            <a:lvl1pPr algn="r">
              <a:defRPr sz="900">
                <a:solidFill>
                  <a:schemeClr val="tx1">
                    <a:lumMod val="65000"/>
                    <a:lumOff val="35000"/>
                  </a:schemeClr>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spTree>
    <p:extLst>
      <p:ext uri="{BB962C8B-B14F-4D97-AF65-F5344CB8AC3E}">
        <p14:creationId xmlns:p14="http://schemas.microsoft.com/office/powerpoint/2010/main" val="2908008117"/>
      </p:ext>
    </p:extLst>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 id="2147484317" r:id="rId12"/>
    <p:sldLayoutId id="2147484318" r:id="rId13"/>
    <p:sldLayoutId id="2147484319" r:id="rId14"/>
    <p:sldLayoutId id="2147484320" r:id="rId15"/>
    <p:sldLayoutId id="2147484321" r:id="rId16"/>
    <p:sldLayoutId id="2147484322" r:id="rId17"/>
    <p:sldLayoutId id="2147484323" r:id="rId18"/>
    <p:sldLayoutId id="2147484324" r:id="rId19"/>
    <p:sldLayoutId id="2147484325" r:id="rId20"/>
    <p:sldLayoutId id="2147484326" r:id="rId21"/>
    <p:sldLayoutId id="2147484327" r:id="rId22"/>
    <p:sldLayoutId id="2147484328" r:id="rId23"/>
    <p:sldLayoutId id="2147484329" r:id="rId24"/>
    <p:sldLayoutId id="2147484330" r:id="rId25"/>
    <p:sldLayoutId id="2147484331" r:id="rId26"/>
    <p:sldLayoutId id="2147484332" r:id="rId27"/>
    <p:sldLayoutId id="2147484333" r:id="rId28"/>
    <p:sldLayoutId id="2147484334" r:id="rId29"/>
    <p:sldLayoutId id="2147484335" r:id="rId30"/>
    <p:sldLayoutId id="2147484336" r:id="rId31"/>
  </p:sldLayoutIdLst>
  <p:hf hdr="0" ftr="0" dt="0"/>
  <p:txStyles>
    <p:titleStyle>
      <a:lvl1pPr algn="l" defTabSz="914400" rtl="0" eaLnBrk="1" latinLnBrk="0" hangingPunct="1">
        <a:lnSpc>
          <a:spcPct val="90000"/>
        </a:lnSpc>
        <a:spcBef>
          <a:spcPct val="0"/>
        </a:spcBef>
        <a:buNone/>
        <a:defRPr sz="36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109000"/>
        </a:lnSpc>
        <a:spcBef>
          <a:spcPts val="600"/>
        </a:spcBef>
        <a:buFont typeface="Arial" panose="020B0604020202020204" pitchFamily="34" charset="0"/>
        <a:buNone/>
        <a:defRPr sz="2400" b="0" i="0" kern="1200">
          <a:solidFill>
            <a:schemeClr val="tx1"/>
          </a:solidFill>
          <a:latin typeface="+mn-lt"/>
          <a:ea typeface="+mn-ea"/>
          <a:cs typeface="Arial" panose="020B0604020202020204" pitchFamily="34" charset="0"/>
        </a:defRPr>
      </a:lvl1pPr>
      <a:lvl2pPr marL="228600" indent="-228600" algn="l" defTabSz="914400" rtl="0" eaLnBrk="1" latinLnBrk="0" hangingPunct="1">
        <a:lnSpc>
          <a:spcPct val="109000"/>
        </a:lnSpc>
        <a:spcBef>
          <a:spcPts val="600"/>
        </a:spcBef>
        <a:buClrTx/>
        <a:buSzPct val="100000"/>
        <a:buFont typeface="Arial" panose="020B0604020202020204" pitchFamily="34" charset="0"/>
        <a:buChar char="•"/>
        <a:tabLst/>
        <a:defRPr sz="2400" b="0" i="0" kern="1200">
          <a:solidFill>
            <a:schemeClr val="tx1"/>
          </a:solidFill>
          <a:latin typeface="+mn-lt"/>
          <a:ea typeface="+mn-ea"/>
          <a:cs typeface="Arial" panose="020B0604020202020204" pitchFamily="34" charset="0"/>
        </a:defRPr>
      </a:lvl2pPr>
      <a:lvl3pPr marL="457200" indent="-228600" algn="l" defTabSz="914400" rtl="0" eaLnBrk="1" latinLnBrk="0" hangingPunct="1">
        <a:lnSpc>
          <a:spcPct val="109000"/>
        </a:lnSpc>
        <a:spcBef>
          <a:spcPts val="600"/>
        </a:spcBef>
        <a:buClrTx/>
        <a:buSzPct val="100000"/>
        <a:buFont typeface="System Font Regular"/>
        <a:buChar char="−"/>
        <a:tabLst/>
        <a:defRPr sz="2000" b="0" i="0" kern="1200">
          <a:solidFill>
            <a:schemeClr val="tx1"/>
          </a:solidFill>
          <a:latin typeface="+mn-lt"/>
          <a:ea typeface="+mn-ea"/>
          <a:cs typeface="Arial" panose="020B0604020202020204" pitchFamily="34" charset="0"/>
        </a:defRPr>
      </a:lvl3pPr>
      <a:lvl4pPr marL="685800" indent="-228600" algn="l" defTabSz="914400" rtl="0" eaLnBrk="1" latinLnBrk="0" hangingPunct="1">
        <a:lnSpc>
          <a:spcPct val="109000"/>
        </a:lnSpc>
        <a:spcBef>
          <a:spcPts val="600"/>
        </a:spcBef>
        <a:buClrTx/>
        <a:buSzPct val="60000"/>
        <a:buFont typeface="System Font Regular"/>
        <a:buChar char="○"/>
        <a:tabLst/>
        <a:defRPr sz="1800" b="0" i="0" kern="1200">
          <a:solidFill>
            <a:schemeClr val="tx1"/>
          </a:solidFill>
          <a:latin typeface="+mn-lt"/>
          <a:ea typeface="+mn-ea"/>
          <a:cs typeface="Arial" panose="020B0604020202020204" pitchFamily="34" charset="0"/>
        </a:defRPr>
      </a:lvl4pPr>
      <a:lvl5pPr marL="914400" indent="-228600" algn="l" defTabSz="914400" rtl="0" eaLnBrk="1" latinLnBrk="0" hangingPunct="1">
        <a:lnSpc>
          <a:spcPct val="109000"/>
        </a:lnSpc>
        <a:spcBef>
          <a:spcPts val="600"/>
        </a:spcBef>
        <a:buClrTx/>
        <a:buSzPct val="83000"/>
        <a:buFont typeface="Wingdings" pitchFamily="2" charset="2"/>
        <a:buChar char="§"/>
        <a:tabLst/>
        <a:defRPr sz="1600" b="0" i="0" kern="1200">
          <a:solidFill>
            <a:schemeClr val="tx1"/>
          </a:solidFill>
          <a:latin typeface="+mn-lt"/>
          <a:ea typeface="+mn-ea"/>
          <a:cs typeface="Arial" panose="020B0604020202020204" pitchFamily="34" charset="0"/>
        </a:defRPr>
      </a:lvl5pPr>
      <a:lvl6pPr marL="1143000" indent="-228600" algn="l" defTabSz="914400" rtl="0" eaLnBrk="1" latinLnBrk="0" hangingPunct="1">
        <a:lnSpc>
          <a:spcPct val="109000"/>
        </a:lnSpc>
        <a:spcBef>
          <a:spcPts val="600"/>
        </a:spcBef>
        <a:buFont typeface="System Font Regular"/>
        <a:buChar char="−"/>
        <a:defRPr sz="1600" b="0" i="0" kern="1200">
          <a:solidFill>
            <a:schemeClr val="tx1"/>
          </a:solidFill>
          <a:latin typeface="+mn-lt"/>
          <a:ea typeface="+mn-ea"/>
          <a:cs typeface="Arial" panose="020B0604020202020204" pitchFamily="34" charset="0"/>
        </a:defRPr>
      </a:lvl6pPr>
      <a:lvl7pPr marL="1371600" indent="-228600" algn="l" defTabSz="914400" rtl="0" eaLnBrk="1" latinLnBrk="0" hangingPunct="1">
        <a:lnSpc>
          <a:spcPct val="109000"/>
        </a:lnSpc>
        <a:spcBef>
          <a:spcPts val="600"/>
        </a:spcBef>
        <a:buClr>
          <a:schemeClr val="tx1"/>
        </a:buClr>
        <a:buSzPct val="65000"/>
        <a:buFont typeface="System Font Regular"/>
        <a:buChar char="□"/>
        <a:defRPr sz="1600" b="0" i="0" kern="1200">
          <a:solidFill>
            <a:schemeClr val="tx1"/>
          </a:solidFill>
          <a:latin typeface="+mn-lt"/>
          <a:ea typeface="+mn-ea"/>
          <a:cs typeface="Arial" panose="020B0604020202020204" pitchFamily="34" charset="0"/>
        </a:defRPr>
      </a:lvl7pPr>
      <a:lvl8pPr marL="1600200" indent="-228600" algn="l" defTabSz="914400" rtl="0" eaLnBrk="1" latinLnBrk="0" hangingPunct="1">
        <a:lnSpc>
          <a:spcPct val="109000"/>
        </a:lnSpc>
        <a:spcBef>
          <a:spcPts val="6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 Id="rId4" Type="http://schemas.openxmlformats.org/officeDocument/2006/relationships/image" Target="../media/image6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mailto:Alicia.Ventura@bmc.org" TargetMode="External"/><Relationship Id="rId1" Type="http://schemas.openxmlformats.org/officeDocument/2006/relationships/slideLayout" Target="../slideLayouts/slideLayout7.xml"/><Relationship Id="rId4" Type="http://schemas.openxmlformats.org/officeDocument/2006/relationships/image" Target="../media/image67.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hyperlink" Target="https://www.maxpixel.net/Sad-Sadness-Man-Depression-Depressive-Loneliness-607392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hyperlink" Target="https://www.maxpixel.net/Sad-Sadness-Man-Depression-Depressive-Loneliness-607392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67B63-AD63-7CF4-2FBC-323D70FDE664}"/>
              </a:ext>
            </a:extLst>
          </p:cNvPr>
          <p:cNvSpPr>
            <a:spLocks noGrp="1"/>
          </p:cNvSpPr>
          <p:nvPr>
            <p:ph type="ctrTitle"/>
          </p:nvPr>
        </p:nvSpPr>
        <p:spPr>
          <a:xfrm>
            <a:off x="833919" y="1557448"/>
            <a:ext cx="10629900" cy="1845733"/>
          </a:xfrm>
        </p:spPr>
        <p:txBody>
          <a:bodyPr anchor="t">
            <a:normAutofit/>
          </a:bodyPr>
          <a:lstStyle/>
          <a:p>
            <a:pPr algn="ctr">
              <a:lnSpc>
                <a:spcPct val="100000"/>
              </a:lnSpc>
            </a:pPr>
            <a:r>
              <a:rPr lang="en-US" sz="3200" b="0" dirty="0"/>
              <a:t>Enhancing Family Engagement in </a:t>
            </a:r>
            <a:br>
              <a:rPr lang="en-US" sz="3200" b="0" dirty="0"/>
            </a:br>
            <a:r>
              <a:rPr lang="en-US" sz="3200" b="0" dirty="0"/>
              <a:t>Substance Use Disorder Treatment: </a:t>
            </a:r>
            <a:br>
              <a:rPr lang="en-US" sz="3200" b="0" dirty="0"/>
            </a:br>
            <a:r>
              <a:rPr lang="en-US" sz="3200" b="0" dirty="0"/>
              <a:t>A Training Intervention for Addiction Professionals</a:t>
            </a:r>
          </a:p>
        </p:txBody>
      </p:sp>
      <p:sp>
        <p:nvSpPr>
          <p:cNvPr id="3" name="Subtitle 2">
            <a:extLst>
              <a:ext uri="{FF2B5EF4-FFF2-40B4-BE49-F238E27FC236}">
                <a16:creationId xmlns:a16="http://schemas.microsoft.com/office/drawing/2014/main" id="{1EB7ED03-26B5-698E-9F1D-E41F6C1678D3}"/>
              </a:ext>
            </a:extLst>
          </p:cNvPr>
          <p:cNvSpPr>
            <a:spLocks noGrp="1"/>
          </p:cNvSpPr>
          <p:nvPr>
            <p:ph type="subTitle" idx="1"/>
          </p:nvPr>
        </p:nvSpPr>
        <p:spPr>
          <a:xfrm>
            <a:off x="833919" y="3303639"/>
            <a:ext cx="10629900" cy="1244764"/>
          </a:xfrm>
        </p:spPr>
        <p:txBody>
          <a:bodyPr>
            <a:normAutofit fontScale="55000" lnSpcReduction="20000"/>
          </a:bodyPr>
          <a:lstStyle/>
          <a:p>
            <a:pPr algn="ctr">
              <a:lnSpc>
                <a:spcPct val="100000"/>
              </a:lnSpc>
            </a:pPr>
            <a:r>
              <a:rPr lang="en-US" sz="2800" dirty="0"/>
              <a:t>Alicia S. Ventura, MPH</a:t>
            </a:r>
          </a:p>
          <a:p>
            <a:pPr algn="ctr">
              <a:lnSpc>
                <a:spcPct val="100000"/>
              </a:lnSpc>
            </a:pPr>
            <a:r>
              <a:rPr lang="en-US" sz="2800" b="0" dirty="0"/>
              <a:t>Co-authors: Matthew Heerema, MS, LMHC; Justin Alves, MSN, FNP-BC, CARN; Samantha Blakemore, MPH; Kira Goodwin, BS; Tavita Hristova, BS; Andrea Jodat, DNP, FNP-BC, CARN-AP; Vanessa L. Loukas, MSN, FNP, CARN-AP; Jeff Pham, BS; Annie Potter, MSN, MPH, FNP-BC, CARN-AP; Nancy Regan-Brooks, FNP, CNM, CARN-AP; Victoria Rust, BS; Colleen T. LaBelle, MSN, RN-BC, CARN</a:t>
            </a:r>
          </a:p>
        </p:txBody>
      </p:sp>
      <p:grpSp>
        <p:nvGrpSpPr>
          <p:cNvPr id="12" name="Group 11"/>
          <p:cNvGrpSpPr>
            <a:grpSpLocks noChangeAspect="1"/>
          </p:cNvGrpSpPr>
          <p:nvPr/>
        </p:nvGrpSpPr>
        <p:grpSpPr>
          <a:xfrm>
            <a:off x="1306297" y="5646362"/>
            <a:ext cx="9579407" cy="1005840"/>
            <a:chOff x="479186" y="5303454"/>
            <a:chExt cx="11321117" cy="1188720"/>
          </a:xfrm>
        </p:grpSpPr>
        <p:pic>
          <p:nvPicPr>
            <p:cNvPr id="9" name="Picture 8"/>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41735" y="5303454"/>
              <a:ext cx="5520983" cy="118872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86" y="5303454"/>
              <a:ext cx="2774863" cy="118872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0404" y="5303454"/>
              <a:ext cx="2649899" cy="1188720"/>
            </a:xfrm>
            <a:prstGeom prst="rect">
              <a:avLst/>
            </a:prstGeom>
          </p:spPr>
        </p:pic>
      </p:grpSp>
      <p:sp>
        <p:nvSpPr>
          <p:cNvPr id="13" name="Subtitle 2">
            <a:extLst>
              <a:ext uri="{FF2B5EF4-FFF2-40B4-BE49-F238E27FC236}">
                <a16:creationId xmlns:a16="http://schemas.microsoft.com/office/drawing/2014/main" id="{1EB7ED03-26B5-698E-9F1D-E41F6C1678D3}"/>
              </a:ext>
            </a:extLst>
          </p:cNvPr>
          <p:cNvSpPr txBox="1">
            <a:spLocks/>
          </p:cNvSpPr>
          <p:nvPr/>
        </p:nvSpPr>
        <p:spPr>
          <a:xfrm>
            <a:off x="833919" y="4492114"/>
            <a:ext cx="10629900" cy="769881"/>
          </a:xfrm>
          <a:prstGeom prst="rect">
            <a:avLst/>
          </a:prstGeom>
        </p:spPr>
        <p:txBody>
          <a:bodyPr vert="horz" lIns="91440" tIns="45720" rIns="91440" bIns="45720" rtlCol="0">
            <a:noAutofit/>
          </a:bodyPr>
          <a:lstStyle>
            <a:lvl1pPr marL="0" indent="0" algn="l" defTabSz="914400" rtl="0" eaLnBrk="1" latinLnBrk="0" hangingPunct="1">
              <a:lnSpc>
                <a:spcPct val="109000"/>
              </a:lnSpc>
              <a:spcBef>
                <a:spcPts val="600"/>
              </a:spcBef>
              <a:buFont typeface="Arial" panose="020B0604020202020204" pitchFamily="34" charset="0"/>
              <a:buNone/>
              <a:defRPr sz="2400" b="1" i="0" kern="1200">
                <a:solidFill>
                  <a:schemeClr val="tx1">
                    <a:lumMod val="65000"/>
                    <a:lumOff val="35000"/>
                  </a:schemeClr>
                </a:solidFill>
                <a:latin typeface="+mn-lt"/>
                <a:ea typeface="+mn-ea"/>
                <a:cs typeface="Arial" panose="020B0604020202020204" pitchFamily="34" charset="0"/>
              </a:defRPr>
            </a:lvl1pPr>
            <a:lvl2pPr marL="457200" indent="0" algn="ctr" defTabSz="914400" rtl="0" eaLnBrk="1" latinLnBrk="0" hangingPunct="1">
              <a:lnSpc>
                <a:spcPct val="109000"/>
              </a:lnSpc>
              <a:spcBef>
                <a:spcPts val="600"/>
              </a:spcBef>
              <a:buClrTx/>
              <a:buSzPct val="100000"/>
              <a:buFont typeface="Arial" panose="020B0604020202020204" pitchFamily="34" charset="0"/>
              <a:buNone/>
              <a:tabLst/>
              <a:defRPr sz="2000" b="0" i="0" kern="1200">
                <a:solidFill>
                  <a:schemeClr val="tx1"/>
                </a:solidFill>
                <a:latin typeface="+mn-lt"/>
                <a:ea typeface="+mn-ea"/>
                <a:cs typeface="Arial" panose="020B0604020202020204" pitchFamily="34" charset="0"/>
              </a:defRPr>
            </a:lvl2pPr>
            <a:lvl3pPr marL="914400" indent="0" algn="ctr" defTabSz="914400" rtl="0" eaLnBrk="1" latinLnBrk="0" hangingPunct="1">
              <a:lnSpc>
                <a:spcPct val="109000"/>
              </a:lnSpc>
              <a:spcBef>
                <a:spcPts val="600"/>
              </a:spcBef>
              <a:buClrTx/>
              <a:buSzPct val="100000"/>
              <a:buFont typeface="System Font Regular"/>
              <a:buNone/>
              <a:tabLst/>
              <a:defRPr sz="1800" b="0" i="0" kern="1200">
                <a:solidFill>
                  <a:schemeClr val="tx1"/>
                </a:solidFill>
                <a:latin typeface="+mn-lt"/>
                <a:ea typeface="+mn-ea"/>
                <a:cs typeface="Arial" panose="020B0604020202020204" pitchFamily="34" charset="0"/>
              </a:defRPr>
            </a:lvl3pPr>
            <a:lvl4pPr marL="1371600" indent="0" algn="ctr" defTabSz="914400" rtl="0" eaLnBrk="1" latinLnBrk="0" hangingPunct="1">
              <a:lnSpc>
                <a:spcPct val="109000"/>
              </a:lnSpc>
              <a:spcBef>
                <a:spcPts val="600"/>
              </a:spcBef>
              <a:buClrTx/>
              <a:buSzPct val="60000"/>
              <a:buFont typeface="System Font Regular"/>
              <a:buNone/>
              <a:tabLst/>
              <a:defRPr sz="1600" b="0" i="0" kern="1200">
                <a:solidFill>
                  <a:schemeClr val="tx1"/>
                </a:solidFill>
                <a:latin typeface="+mn-lt"/>
                <a:ea typeface="+mn-ea"/>
                <a:cs typeface="Arial" panose="020B0604020202020204" pitchFamily="34" charset="0"/>
              </a:defRPr>
            </a:lvl4pPr>
            <a:lvl5pPr marL="1828800" indent="0" algn="ctr" defTabSz="914400" rtl="0" eaLnBrk="1" latinLnBrk="0" hangingPunct="1">
              <a:lnSpc>
                <a:spcPct val="109000"/>
              </a:lnSpc>
              <a:spcBef>
                <a:spcPts val="600"/>
              </a:spcBef>
              <a:buClrTx/>
              <a:buSzPct val="83000"/>
              <a:buFont typeface="Wingdings" pitchFamily="2" charset="2"/>
              <a:buNone/>
              <a:tabLst/>
              <a:defRPr sz="1600" b="0" i="0" kern="1200">
                <a:solidFill>
                  <a:schemeClr val="tx1"/>
                </a:solidFill>
                <a:latin typeface="+mn-lt"/>
                <a:ea typeface="+mn-ea"/>
                <a:cs typeface="Arial" panose="020B0604020202020204" pitchFamily="34" charset="0"/>
              </a:defRPr>
            </a:lvl5pPr>
            <a:lvl6pPr marL="2286000" indent="0" algn="ctr" defTabSz="914400" rtl="0" eaLnBrk="1" latinLnBrk="0" hangingPunct="1">
              <a:lnSpc>
                <a:spcPct val="109000"/>
              </a:lnSpc>
              <a:spcBef>
                <a:spcPts val="600"/>
              </a:spcBef>
              <a:buFont typeface="System Font Regular"/>
              <a:buNone/>
              <a:defRPr sz="1600" b="0" i="0" kern="1200">
                <a:solidFill>
                  <a:schemeClr val="tx1"/>
                </a:solidFill>
                <a:latin typeface="+mn-lt"/>
                <a:ea typeface="+mn-ea"/>
                <a:cs typeface="Arial" panose="020B0604020202020204" pitchFamily="34" charset="0"/>
              </a:defRPr>
            </a:lvl6pPr>
            <a:lvl7pPr marL="2743200" indent="0" algn="ctr" defTabSz="914400" rtl="0" eaLnBrk="1" latinLnBrk="0" hangingPunct="1">
              <a:lnSpc>
                <a:spcPct val="109000"/>
              </a:lnSpc>
              <a:spcBef>
                <a:spcPts val="600"/>
              </a:spcBef>
              <a:buClr>
                <a:schemeClr val="tx1"/>
              </a:buClr>
              <a:buSzPct val="65000"/>
              <a:buFont typeface="System Font Regular"/>
              <a:buNone/>
              <a:defRPr sz="1600" b="0" i="0" kern="1200">
                <a:solidFill>
                  <a:schemeClr val="tx1"/>
                </a:solidFill>
                <a:latin typeface="+mn-lt"/>
                <a:ea typeface="+mn-ea"/>
                <a:cs typeface="Arial" panose="020B0604020202020204" pitchFamily="34" charset="0"/>
              </a:defRPr>
            </a:lvl7pPr>
            <a:lvl8pPr marL="3200400" indent="0" algn="ctr" defTabSz="914400" rtl="0" eaLnBrk="1" latinLnBrk="0" hangingPunct="1">
              <a:lnSpc>
                <a:spcPct val="109000"/>
              </a:lnSpc>
              <a:spcBef>
                <a:spcPts val="600"/>
              </a:spcBef>
              <a:buFont typeface="Arial" panose="020B0604020202020204" pitchFamily="34" charset="0"/>
              <a:buNone/>
              <a:defRPr sz="1600" b="0" i="0" kern="1200">
                <a:solidFill>
                  <a:schemeClr val="tx1"/>
                </a:solidFill>
                <a:latin typeface="+mn-lt"/>
                <a:ea typeface="+mn-ea"/>
                <a:cs typeface="Arial" panose="020B0604020202020204" pitchFamily="34" charset="0"/>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00000"/>
              </a:lnSpc>
            </a:pPr>
            <a:r>
              <a:rPr lang="en-US" sz="1800" b="0" dirty="0"/>
              <a:t>2024 AMERSA National Conference</a:t>
            </a:r>
          </a:p>
          <a:p>
            <a:pPr algn="ctr">
              <a:lnSpc>
                <a:spcPct val="100000"/>
              </a:lnSpc>
            </a:pPr>
            <a:r>
              <a:rPr lang="en-US" sz="1800" b="0" dirty="0"/>
              <a:t>November 16, 2024</a:t>
            </a:r>
          </a:p>
        </p:txBody>
      </p:sp>
    </p:spTree>
    <p:extLst>
      <p:ext uri="{BB962C8B-B14F-4D97-AF65-F5344CB8AC3E}">
        <p14:creationId xmlns:p14="http://schemas.microsoft.com/office/powerpoint/2010/main" val="1848416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Training Evaluation</a:t>
            </a:r>
          </a:p>
        </p:txBody>
      </p:sp>
      <p:sp>
        <p:nvSpPr>
          <p:cNvPr id="3" name="Content Placeholder 2"/>
          <p:cNvSpPr>
            <a:spLocks noGrp="1"/>
          </p:cNvSpPr>
          <p:nvPr>
            <p:ph sz="quarter" idx="11"/>
          </p:nvPr>
        </p:nvSpPr>
        <p:spPr/>
        <p:txBody>
          <a:bodyPr/>
          <a:lstStyle/>
          <a:p>
            <a:pPr marL="342900" indent="-342900">
              <a:spcAft>
                <a:spcPts val="600"/>
              </a:spcAft>
              <a:buFont typeface="Arial" panose="020B0604020202020204" pitchFamily="34" charset="0"/>
              <a:buChar char="•"/>
            </a:pPr>
            <a:r>
              <a:rPr lang="en-US" dirty="0"/>
              <a:t>Demographic data (registration system) analyzed to assess program reach</a:t>
            </a:r>
          </a:p>
          <a:p>
            <a:pPr marL="342900" indent="-342900">
              <a:spcAft>
                <a:spcPts val="600"/>
              </a:spcAft>
              <a:buFont typeface="Arial" panose="020B0604020202020204" pitchFamily="34" charset="0"/>
              <a:buChar char="•"/>
            </a:pPr>
            <a:r>
              <a:rPr lang="en-US" dirty="0"/>
              <a:t>All participants emailed post-training survey to gauge perceptions of impact on professional development, clinical practice, and patient outcomes</a:t>
            </a:r>
          </a:p>
          <a:p>
            <a:pPr marL="342900" indent="-342900">
              <a:spcAft>
                <a:spcPts val="600"/>
              </a:spcAft>
              <a:buFont typeface="Arial" panose="020B0604020202020204" pitchFamily="34" charset="0"/>
              <a:buChar char="•"/>
            </a:pPr>
            <a:r>
              <a:rPr lang="en-US" dirty="0"/>
              <a:t>Post-training survey responses were analyzed using inductive and deductive thematic analysis</a:t>
            </a:r>
          </a:p>
          <a:p>
            <a:pPr marL="800100" lvl="2" indent="-342900">
              <a:spcAft>
                <a:spcPts val="600"/>
              </a:spcAft>
            </a:pPr>
            <a:r>
              <a:rPr lang="en-US" sz="2400" i="1" dirty="0"/>
              <a:t>What impact do you predict participation in this educational experience will have on your professional development, practice or patient outcomes? </a:t>
            </a:r>
          </a:p>
          <a:p>
            <a:pPr marL="342900" indent="-342900">
              <a:spcAft>
                <a:spcPts val="600"/>
              </a:spcAft>
              <a:buFont typeface="Arial" panose="020B0604020202020204" pitchFamily="34" charset="0"/>
              <a:buChar char="•"/>
            </a:pPr>
            <a:r>
              <a:rPr lang="en-US" dirty="0"/>
              <a:t>Framework and codebook created and updated </a:t>
            </a:r>
          </a:p>
          <a:p>
            <a:pPr marL="342900" indent="-342900">
              <a:spcAft>
                <a:spcPts val="600"/>
              </a:spcAft>
              <a:buFont typeface="Arial" panose="020B0604020202020204" pitchFamily="34" charset="0"/>
              <a:buChar char="•"/>
            </a:pPr>
            <a:r>
              <a:rPr lang="en-US" dirty="0"/>
              <a:t>50% reviewed by both coders (ASV and MH), 100% reviewed by ASV</a:t>
            </a:r>
          </a:p>
          <a:p>
            <a:endParaRPr lang="en-US" dirty="0"/>
          </a:p>
          <a:p>
            <a:endParaRPr lang="en-US" dirty="0"/>
          </a:p>
        </p:txBody>
      </p:sp>
      <p:sp>
        <p:nvSpPr>
          <p:cNvPr id="4" name="Slide Number Placeholder 3"/>
          <p:cNvSpPr>
            <a:spLocks noGrp="1"/>
          </p:cNvSpPr>
          <p:nvPr>
            <p:ph type="sldNum" sz="quarter" idx="16"/>
          </p:nvPr>
        </p:nvSpPr>
        <p:spPr/>
        <p:txBody>
          <a:bodyPr/>
          <a:lstStyle/>
          <a:p>
            <a:fld id="{F85CE818-7367-6A4C-AA8A-8ACF11B1523A}" type="slidenum">
              <a:rPr lang="en-US" smtClean="0"/>
              <a:pPr/>
              <a:t>10</a:t>
            </a:fld>
            <a:endParaRPr lang="en-US"/>
          </a:p>
        </p:txBody>
      </p:sp>
    </p:spTree>
    <p:extLst>
      <p:ext uri="{BB962C8B-B14F-4D97-AF65-F5344CB8AC3E}">
        <p14:creationId xmlns:p14="http://schemas.microsoft.com/office/powerpoint/2010/main" val="2831328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Training Attendance 5/10/2022 to 4/8/2024</a:t>
            </a:r>
          </a:p>
        </p:txBody>
      </p:sp>
      <p:sp>
        <p:nvSpPr>
          <p:cNvPr id="4" name="Slide Number Placeholder 3"/>
          <p:cNvSpPr>
            <a:spLocks noGrp="1"/>
          </p:cNvSpPr>
          <p:nvPr>
            <p:ph type="sldNum" sz="quarter" idx="16"/>
          </p:nvPr>
        </p:nvSpPr>
        <p:spPr/>
        <p:txBody>
          <a:bodyPr/>
          <a:lstStyle/>
          <a:p>
            <a:fld id="{F85CE818-7367-6A4C-AA8A-8ACF11B1523A}" type="slidenum">
              <a:rPr lang="en-US" smtClean="0"/>
              <a:pPr/>
              <a:t>11</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111218559"/>
              </p:ext>
            </p:extLst>
          </p:nvPr>
        </p:nvGraphicFramePr>
        <p:xfrm>
          <a:off x="1348510" y="1828800"/>
          <a:ext cx="9494980" cy="3200400"/>
        </p:xfrm>
        <a:graphic>
          <a:graphicData uri="http://schemas.openxmlformats.org/drawingml/2006/table">
            <a:tbl>
              <a:tblPr firstRow="1" bandRow="1">
                <a:tableStyleId>{69CF1AB2-1976-4502-BF36-3FF5EA218861}</a:tableStyleId>
              </a:tblPr>
              <a:tblGrid>
                <a:gridCol w="6771949">
                  <a:extLst>
                    <a:ext uri="{9D8B030D-6E8A-4147-A177-3AD203B41FA5}">
                      <a16:colId xmlns:a16="http://schemas.microsoft.com/office/drawing/2014/main" val="2907506905"/>
                    </a:ext>
                  </a:extLst>
                </a:gridCol>
                <a:gridCol w="2723031">
                  <a:extLst>
                    <a:ext uri="{9D8B030D-6E8A-4147-A177-3AD203B41FA5}">
                      <a16:colId xmlns:a16="http://schemas.microsoft.com/office/drawing/2014/main" val="1935660737"/>
                    </a:ext>
                  </a:extLst>
                </a:gridCol>
              </a:tblGrid>
              <a:tr h="640080">
                <a:tc>
                  <a:txBody>
                    <a:bodyPr/>
                    <a:lstStyle/>
                    <a:p>
                      <a:r>
                        <a:rPr lang="en-US" sz="2200" b="0" dirty="0"/>
                        <a:t>Total</a:t>
                      </a:r>
                      <a:r>
                        <a:rPr lang="en-US" sz="2200" b="0" baseline="0" dirty="0"/>
                        <a:t> no. of trainings</a:t>
                      </a:r>
                      <a:endParaRPr lang="en-US" sz="2200" b="0" dirty="0"/>
                    </a:p>
                  </a:txBody>
                  <a:tcPr>
                    <a:lnR w="12700" cap="flat" cmpd="sng" algn="ctr">
                      <a:solidFill>
                        <a:schemeClr val="tx1"/>
                      </a:solidFill>
                      <a:prstDash val="solid"/>
                      <a:round/>
                      <a:headEnd type="none" w="med" len="med"/>
                      <a:tailEnd type="none" w="med" len="med"/>
                    </a:lnR>
                  </a:tcPr>
                </a:tc>
                <a:tc>
                  <a:txBody>
                    <a:bodyPr/>
                    <a:lstStyle/>
                    <a:p>
                      <a:r>
                        <a:rPr lang="en-US" sz="2200" b="0" dirty="0"/>
                        <a:t>31</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4490349"/>
                  </a:ext>
                </a:extLst>
              </a:tr>
              <a:tr h="640080">
                <a:tc>
                  <a:txBody>
                    <a:bodyPr/>
                    <a:lstStyle/>
                    <a:p>
                      <a:r>
                        <a:rPr lang="en-US" sz="2200" dirty="0"/>
                        <a:t>Total no. of participants</a:t>
                      </a:r>
                    </a:p>
                  </a:txBody>
                  <a:tcPr/>
                </a:tc>
                <a:tc>
                  <a:txBody>
                    <a:bodyPr/>
                    <a:lstStyle/>
                    <a:p>
                      <a:r>
                        <a:rPr lang="en-US" sz="2200" dirty="0"/>
                        <a:t>2,135</a:t>
                      </a:r>
                    </a:p>
                  </a:txBody>
                  <a:tcPr/>
                </a:tc>
                <a:extLst>
                  <a:ext uri="{0D108BD9-81ED-4DB2-BD59-A6C34878D82A}">
                    <a16:rowId xmlns:a16="http://schemas.microsoft.com/office/drawing/2014/main" val="4199346958"/>
                  </a:ext>
                </a:extLst>
              </a:tr>
              <a:tr h="640080">
                <a:tc>
                  <a:txBody>
                    <a:bodyPr/>
                    <a:lstStyle/>
                    <a:p>
                      <a:r>
                        <a:rPr lang="en-US" sz="2200" dirty="0"/>
                        <a:t>Median</a:t>
                      </a:r>
                      <a:r>
                        <a:rPr lang="en-US" sz="2200" baseline="0" dirty="0"/>
                        <a:t> no. of participants per training (IQR)</a:t>
                      </a:r>
                      <a:endParaRPr lang="en-US" sz="2200" dirty="0"/>
                    </a:p>
                  </a:txBody>
                  <a:tcPr/>
                </a:tc>
                <a:tc>
                  <a:txBody>
                    <a:bodyPr/>
                    <a:lstStyle/>
                    <a:p>
                      <a:r>
                        <a:rPr lang="en-US" sz="2200" dirty="0"/>
                        <a:t>64 (56-88)</a:t>
                      </a:r>
                    </a:p>
                  </a:txBody>
                  <a:tcPr/>
                </a:tc>
                <a:extLst>
                  <a:ext uri="{0D108BD9-81ED-4DB2-BD59-A6C34878D82A}">
                    <a16:rowId xmlns:a16="http://schemas.microsoft.com/office/drawing/2014/main" val="816926175"/>
                  </a:ext>
                </a:extLst>
              </a:tr>
              <a:tr h="640080">
                <a:tc>
                  <a:txBody>
                    <a:bodyPr/>
                    <a:lstStyle/>
                    <a:p>
                      <a:r>
                        <a:rPr lang="en-US" sz="2200" dirty="0"/>
                        <a:t>No. of US</a:t>
                      </a:r>
                      <a:r>
                        <a:rPr lang="en-US" sz="2200" baseline="0" dirty="0"/>
                        <a:t> states represented</a:t>
                      </a:r>
                      <a:endParaRPr lang="en-US" sz="2200" dirty="0"/>
                    </a:p>
                  </a:txBody>
                  <a:tcPr/>
                </a:tc>
                <a:tc>
                  <a:txBody>
                    <a:bodyPr/>
                    <a:lstStyle/>
                    <a:p>
                      <a:r>
                        <a:rPr lang="en-US" sz="2200" dirty="0"/>
                        <a:t>48</a:t>
                      </a:r>
                    </a:p>
                  </a:txBody>
                  <a:tcPr/>
                </a:tc>
                <a:extLst>
                  <a:ext uri="{0D108BD9-81ED-4DB2-BD59-A6C34878D82A}">
                    <a16:rowId xmlns:a16="http://schemas.microsoft.com/office/drawing/2014/main" val="2189540480"/>
                  </a:ext>
                </a:extLst>
              </a:tr>
              <a:tr h="640080">
                <a:tc>
                  <a:txBody>
                    <a:bodyPr/>
                    <a:lstStyle/>
                    <a:p>
                      <a:r>
                        <a:rPr lang="en-US" sz="2200" dirty="0"/>
                        <a:t>% of participants</a:t>
                      </a:r>
                      <a:r>
                        <a:rPr lang="en-US" sz="2200" baseline="0" dirty="0"/>
                        <a:t> who completed post-training survey</a:t>
                      </a:r>
                      <a:endParaRPr lang="en-US" sz="2200" dirty="0"/>
                    </a:p>
                  </a:txBody>
                  <a:tcPr/>
                </a:tc>
                <a:tc>
                  <a:txBody>
                    <a:bodyPr/>
                    <a:lstStyle/>
                    <a:p>
                      <a:r>
                        <a:rPr lang="en-US" sz="2200" dirty="0"/>
                        <a:t>70%</a:t>
                      </a:r>
                    </a:p>
                  </a:txBody>
                  <a:tcPr/>
                </a:tc>
                <a:extLst>
                  <a:ext uri="{0D108BD9-81ED-4DB2-BD59-A6C34878D82A}">
                    <a16:rowId xmlns:a16="http://schemas.microsoft.com/office/drawing/2014/main" val="1999612875"/>
                  </a:ext>
                </a:extLst>
              </a:tr>
            </a:tbl>
          </a:graphicData>
        </a:graphic>
      </p:graphicFrame>
    </p:spTree>
    <p:extLst>
      <p:ext uri="{BB962C8B-B14F-4D97-AF65-F5344CB8AC3E}">
        <p14:creationId xmlns:p14="http://schemas.microsoft.com/office/powerpoint/2010/main" val="3486409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Results: Professional Role and Location of Participants</a:t>
            </a:r>
          </a:p>
        </p:txBody>
      </p:sp>
      <p:sp>
        <p:nvSpPr>
          <p:cNvPr id="4" name="Slide Number Placeholder 3"/>
          <p:cNvSpPr>
            <a:spLocks noGrp="1"/>
          </p:cNvSpPr>
          <p:nvPr>
            <p:ph type="sldNum" sz="quarter" idx="16"/>
          </p:nvPr>
        </p:nvSpPr>
        <p:spPr/>
        <p:txBody>
          <a:bodyPr/>
          <a:lstStyle/>
          <a:p>
            <a:fld id="{F85CE818-7367-6A4C-AA8A-8ACF11B1523A}" type="slidenum">
              <a:rPr lang="en-US" smtClean="0"/>
              <a:pPr/>
              <a:t>12</a:t>
            </a:fld>
            <a:endParaRPr lang="en-US"/>
          </a:p>
        </p:txBody>
      </p:sp>
      <p:graphicFrame>
        <p:nvGraphicFramePr>
          <p:cNvPr id="5" name="Table 4">
            <a:extLst>
              <a:ext uri="{FF2B5EF4-FFF2-40B4-BE49-F238E27FC236}">
                <a16:creationId xmlns:a16="http://schemas.microsoft.com/office/drawing/2014/main" id="{A19DDAE2-A696-D08E-AD93-5C9180E9388C}"/>
              </a:ext>
            </a:extLst>
          </p:cNvPr>
          <p:cNvGraphicFramePr>
            <a:graphicFrameLocks noGrp="1"/>
          </p:cNvGraphicFramePr>
          <p:nvPr>
            <p:extLst>
              <p:ext uri="{D42A27DB-BD31-4B8C-83A1-F6EECF244321}">
                <p14:modId xmlns:p14="http://schemas.microsoft.com/office/powerpoint/2010/main" val="2778240262"/>
              </p:ext>
            </p:extLst>
          </p:nvPr>
        </p:nvGraphicFramePr>
        <p:xfrm>
          <a:off x="2151633" y="1028219"/>
          <a:ext cx="7982432" cy="4445000"/>
        </p:xfrm>
        <a:graphic>
          <a:graphicData uri="http://schemas.openxmlformats.org/drawingml/2006/table">
            <a:tbl>
              <a:tblPr firstRow="1" bandRow="1">
                <a:tableStyleId>{8EC20E35-A176-4012-BC5E-935CFFF8708E}</a:tableStyleId>
              </a:tblPr>
              <a:tblGrid>
                <a:gridCol w="4347535">
                  <a:extLst>
                    <a:ext uri="{9D8B030D-6E8A-4147-A177-3AD203B41FA5}">
                      <a16:colId xmlns:a16="http://schemas.microsoft.com/office/drawing/2014/main" val="1239519815"/>
                    </a:ext>
                  </a:extLst>
                </a:gridCol>
                <a:gridCol w="3634897">
                  <a:extLst>
                    <a:ext uri="{9D8B030D-6E8A-4147-A177-3AD203B41FA5}">
                      <a16:colId xmlns:a16="http://schemas.microsoft.com/office/drawing/2014/main" val="766972500"/>
                    </a:ext>
                  </a:extLst>
                </a:gridCol>
              </a:tblGrid>
              <a:tr h="264333">
                <a:tc>
                  <a:txBody>
                    <a:bodyPr/>
                    <a:lstStyle/>
                    <a:p>
                      <a:r>
                        <a:rPr lang="en-US" sz="1800" dirty="0">
                          <a:latin typeface="+mn-lt"/>
                        </a:rPr>
                        <a:t>Characteristic</a:t>
                      </a:r>
                    </a:p>
                  </a:txBody>
                  <a:tcPr/>
                </a:tc>
                <a:tc>
                  <a:txBody>
                    <a:bodyPr/>
                    <a:lstStyle/>
                    <a:p>
                      <a:pPr algn="r"/>
                      <a:r>
                        <a:rPr lang="en-US" sz="1800" dirty="0">
                          <a:latin typeface="+mn-lt"/>
                        </a:rPr>
                        <a:t>n (%)</a:t>
                      </a:r>
                    </a:p>
                  </a:txBody>
                  <a:tcPr/>
                </a:tc>
                <a:extLst>
                  <a:ext uri="{0D108BD9-81ED-4DB2-BD59-A6C34878D82A}">
                    <a16:rowId xmlns:a16="http://schemas.microsoft.com/office/drawing/2014/main" val="725035645"/>
                  </a:ext>
                </a:extLst>
              </a:tr>
              <a:tr h="370840">
                <a:tc>
                  <a:txBody>
                    <a:bodyPr/>
                    <a:lstStyle/>
                    <a:p>
                      <a:r>
                        <a:rPr lang="en-US" sz="1800" b="1" dirty="0">
                          <a:latin typeface="+mn-lt"/>
                        </a:rPr>
                        <a:t>Professional role </a:t>
                      </a:r>
                      <a:r>
                        <a:rPr lang="en-US" sz="1800" dirty="0">
                          <a:latin typeface="+mn-lt"/>
                        </a:rPr>
                        <a:t>(n=2,135)</a:t>
                      </a:r>
                    </a:p>
                  </a:txBody>
                  <a:tcPr/>
                </a:tc>
                <a:tc>
                  <a:txBody>
                    <a:bodyPr/>
                    <a:lstStyle/>
                    <a:p>
                      <a:endParaRPr lang="en-US" sz="1800" dirty="0">
                        <a:latin typeface="+mn-lt"/>
                      </a:endParaRPr>
                    </a:p>
                  </a:txBody>
                  <a:tcPr/>
                </a:tc>
                <a:extLst>
                  <a:ext uri="{0D108BD9-81ED-4DB2-BD59-A6C34878D82A}">
                    <a16:rowId xmlns:a16="http://schemas.microsoft.com/office/drawing/2014/main" val="492293313"/>
                  </a:ext>
                </a:extLst>
              </a:tr>
              <a:tr h="370840">
                <a:tc>
                  <a:txBody>
                    <a:bodyPr/>
                    <a:lstStyle/>
                    <a:p>
                      <a:pPr algn="l" fontAlgn="b"/>
                      <a:r>
                        <a:rPr lang="en-US" sz="1800" b="0" i="0" u="none" strike="noStrike" dirty="0">
                          <a:solidFill>
                            <a:srgbClr val="000000"/>
                          </a:solidFill>
                          <a:effectLst/>
                          <a:latin typeface="+mn-lt"/>
                        </a:rPr>
                        <a:t>          Advanced Practice</a:t>
                      </a:r>
                      <a:r>
                        <a:rPr lang="en-US" sz="1800" b="0" i="0" u="none" strike="noStrike" baseline="0" dirty="0">
                          <a:solidFill>
                            <a:srgbClr val="000000"/>
                          </a:solidFill>
                          <a:effectLst/>
                          <a:latin typeface="+mn-lt"/>
                        </a:rPr>
                        <a:t> Provider </a:t>
                      </a:r>
                      <a:r>
                        <a:rPr lang="en-US" sz="1800" b="0" i="0" u="none" strike="noStrike" baseline="30000" dirty="0">
                          <a:solidFill>
                            <a:srgbClr val="000000"/>
                          </a:solidFill>
                          <a:effectLst/>
                          <a:latin typeface="+mn-lt"/>
                        </a:rPr>
                        <a:t>a</a:t>
                      </a:r>
                    </a:p>
                  </a:txBody>
                  <a:tcPr anchor="ctr"/>
                </a:tc>
                <a:tc>
                  <a:txBody>
                    <a:bodyPr/>
                    <a:lstStyle/>
                    <a:p>
                      <a:pPr algn="r" fontAlgn="b"/>
                      <a:r>
                        <a:rPr lang="en-US" sz="1800" b="0" i="0" u="none" strike="noStrike" dirty="0">
                          <a:solidFill>
                            <a:srgbClr val="000000"/>
                          </a:solidFill>
                          <a:effectLst/>
                          <a:latin typeface="+mn-lt"/>
                        </a:rPr>
                        <a:t>113 (5)</a:t>
                      </a:r>
                    </a:p>
                  </a:txBody>
                  <a:tcPr anchor="ctr"/>
                </a:tc>
                <a:extLst>
                  <a:ext uri="{0D108BD9-81ED-4DB2-BD59-A6C34878D82A}">
                    <a16:rowId xmlns:a16="http://schemas.microsoft.com/office/drawing/2014/main" val="3428540299"/>
                  </a:ext>
                </a:extLst>
              </a:tr>
              <a:tr h="370840">
                <a:tc>
                  <a:txBody>
                    <a:bodyPr/>
                    <a:lstStyle/>
                    <a:p>
                      <a:pPr algn="l" fontAlgn="b"/>
                      <a:r>
                        <a:rPr lang="en-US" sz="1800" b="0" i="0" u="none" strike="noStrike" dirty="0">
                          <a:solidFill>
                            <a:srgbClr val="000000"/>
                          </a:solidFill>
                          <a:effectLst/>
                          <a:latin typeface="+mn-lt"/>
                        </a:rPr>
                        <a:t>          Community/Peer Support </a:t>
                      </a:r>
                      <a:r>
                        <a:rPr lang="en-US" sz="1800" b="0" i="0" u="none" strike="noStrike" baseline="30000" dirty="0">
                          <a:solidFill>
                            <a:srgbClr val="000000"/>
                          </a:solidFill>
                          <a:effectLst/>
                          <a:latin typeface="+mn-lt"/>
                        </a:rPr>
                        <a:t>b</a:t>
                      </a:r>
                    </a:p>
                  </a:txBody>
                  <a:tcPr anchor="ctr"/>
                </a:tc>
                <a:tc>
                  <a:txBody>
                    <a:bodyPr/>
                    <a:lstStyle/>
                    <a:p>
                      <a:pPr algn="r" fontAlgn="b"/>
                      <a:r>
                        <a:rPr lang="en-US" sz="1800" b="0" i="0" u="none" strike="noStrike" dirty="0">
                          <a:solidFill>
                            <a:srgbClr val="000000"/>
                          </a:solidFill>
                          <a:effectLst/>
                          <a:latin typeface="+mn-lt"/>
                        </a:rPr>
                        <a:t>554 (26)</a:t>
                      </a:r>
                    </a:p>
                  </a:txBody>
                  <a:tcPr anchor="ctr"/>
                </a:tc>
                <a:extLst>
                  <a:ext uri="{0D108BD9-81ED-4DB2-BD59-A6C34878D82A}">
                    <a16:rowId xmlns:a16="http://schemas.microsoft.com/office/drawing/2014/main" val="2668039708"/>
                  </a:ext>
                </a:extLst>
              </a:tr>
              <a:tr h="370840">
                <a:tc>
                  <a:txBody>
                    <a:bodyPr/>
                    <a:lstStyle/>
                    <a:p>
                      <a:pPr algn="l" fontAlgn="b"/>
                      <a:r>
                        <a:rPr lang="en-US" sz="1800" b="0" i="0" u="none" strike="noStrike" dirty="0">
                          <a:solidFill>
                            <a:srgbClr val="000000"/>
                          </a:solidFill>
                          <a:effectLst/>
                          <a:latin typeface="+mn-lt"/>
                        </a:rPr>
                        <a:t>          MD/DO</a:t>
                      </a:r>
                    </a:p>
                  </a:txBody>
                  <a:tcPr anchor="ctr"/>
                </a:tc>
                <a:tc>
                  <a:txBody>
                    <a:bodyPr/>
                    <a:lstStyle/>
                    <a:p>
                      <a:pPr algn="r" fontAlgn="b"/>
                      <a:r>
                        <a:rPr lang="en-US" sz="1800" b="0" i="0" u="none" strike="noStrike" dirty="0">
                          <a:solidFill>
                            <a:srgbClr val="000000"/>
                          </a:solidFill>
                          <a:effectLst/>
                          <a:latin typeface="+mn-lt"/>
                        </a:rPr>
                        <a:t>46 (2)</a:t>
                      </a:r>
                    </a:p>
                  </a:txBody>
                  <a:tcPr anchor="ctr"/>
                </a:tc>
                <a:extLst>
                  <a:ext uri="{0D108BD9-81ED-4DB2-BD59-A6C34878D82A}">
                    <a16:rowId xmlns:a16="http://schemas.microsoft.com/office/drawing/2014/main" val="2811929834"/>
                  </a:ext>
                </a:extLst>
              </a:tr>
              <a:tr h="370840">
                <a:tc>
                  <a:txBody>
                    <a:bodyPr/>
                    <a:lstStyle/>
                    <a:p>
                      <a:pPr algn="l" fontAlgn="b"/>
                      <a:r>
                        <a:rPr lang="en-US" sz="1800" b="0" i="0" u="none" strike="noStrike" dirty="0">
                          <a:solidFill>
                            <a:srgbClr val="000000"/>
                          </a:solidFill>
                          <a:effectLst/>
                          <a:latin typeface="+mn-lt"/>
                        </a:rPr>
                        <a:t>          Mental Health Professional </a:t>
                      </a:r>
                      <a:r>
                        <a:rPr lang="en-US" sz="1800" b="0" i="0" u="none" strike="noStrike" baseline="30000" dirty="0">
                          <a:solidFill>
                            <a:srgbClr val="000000"/>
                          </a:solidFill>
                          <a:effectLst/>
                          <a:latin typeface="+mn-lt"/>
                        </a:rPr>
                        <a:t>c</a:t>
                      </a:r>
                    </a:p>
                  </a:txBody>
                  <a:tcPr anchor="ctr"/>
                </a:tc>
                <a:tc>
                  <a:txBody>
                    <a:bodyPr/>
                    <a:lstStyle/>
                    <a:p>
                      <a:pPr algn="r" fontAlgn="b"/>
                      <a:r>
                        <a:rPr lang="en-US" sz="1800" b="0" i="0" u="none" strike="noStrike" dirty="0">
                          <a:solidFill>
                            <a:srgbClr val="000000"/>
                          </a:solidFill>
                          <a:effectLst/>
                          <a:latin typeface="+mn-lt"/>
                        </a:rPr>
                        <a:t>585 (27)</a:t>
                      </a:r>
                    </a:p>
                  </a:txBody>
                  <a:tcPr anchor="ctr"/>
                </a:tc>
                <a:extLst>
                  <a:ext uri="{0D108BD9-81ED-4DB2-BD59-A6C34878D82A}">
                    <a16:rowId xmlns:a16="http://schemas.microsoft.com/office/drawing/2014/main" val="4146137665"/>
                  </a:ext>
                </a:extLst>
              </a:tr>
              <a:tr h="370840">
                <a:tc>
                  <a:txBody>
                    <a:bodyPr/>
                    <a:lstStyle/>
                    <a:p>
                      <a:pPr algn="l" fontAlgn="b"/>
                      <a:r>
                        <a:rPr lang="en-US" sz="1800" b="0" i="0" u="none" strike="noStrike" dirty="0">
                          <a:solidFill>
                            <a:srgbClr val="000000"/>
                          </a:solidFill>
                          <a:effectLst/>
                          <a:latin typeface="+mn-lt"/>
                        </a:rPr>
                        <a:t>          Other Clinical </a:t>
                      </a:r>
                      <a:r>
                        <a:rPr lang="en-US" sz="1800" b="0" i="0" u="none" strike="noStrike" baseline="30000" dirty="0">
                          <a:solidFill>
                            <a:srgbClr val="000000"/>
                          </a:solidFill>
                          <a:effectLst/>
                          <a:latin typeface="+mn-lt"/>
                        </a:rPr>
                        <a:t>d</a:t>
                      </a:r>
                    </a:p>
                  </a:txBody>
                  <a:tcPr anchor="ctr"/>
                </a:tc>
                <a:tc>
                  <a:txBody>
                    <a:bodyPr/>
                    <a:lstStyle/>
                    <a:p>
                      <a:pPr algn="r" fontAlgn="b"/>
                      <a:r>
                        <a:rPr lang="en-US" sz="1800" b="0" i="0" u="none" strike="noStrike" dirty="0">
                          <a:solidFill>
                            <a:srgbClr val="000000"/>
                          </a:solidFill>
                          <a:effectLst/>
                          <a:latin typeface="+mn-lt"/>
                        </a:rPr>
                        <a:t>99 (5)</a:t>
                      </a:r>
                    </a:p>
                  </a:txBody>
                  <a:tcPr anchor="ctr"/>
                </a:tc>
                <a:extLst>
                  <a:ext uri="{0D108BD9-81ED-4DB2-BD59-A6C34878D82A}">
                    <a16:rowId xmlns:a16="http://schemas.microsoft.com/office/drawing/2014/main" val="2370132658"/>
                  </a:ext>
                </a:extLst>
              </a:tr>
              <a:tr h="370840">
                <a:tc>
                  <a:txBody>
                    <a:bodyPr/>
                    <a:lstStyle/>
                    <a:p>
                      <a:pPr algn="l" fontAlgn="b"/>
                      <a:r>
                        <a:rPr lang="en-US" sz="1800" b="0" i="0" u="none" strike="noStrike" dirty="0">
                          <a:solidFill>
                            <a:srgbClr val="000000"/>
                          </a:solidFill>
                          <a:effectLst/>
                          <a:latin typeface="+mn-lt"/>
                        </a:rPr>
                        <a:t>          Nurse</a:t>
                      </a:r>
                    </a:p>
                  </a:txBody>
                  <a:tcPr anchor="ctr"/>
                </a:tc>
                <a:tc>
                  <a:txBody>
                    <a:bodyPr/>
                    <a:lstStyle/>
                    <a:p>
                      <a:pPr algn="r" fontAlgn="b"/>
                      <a:r>
                        <a:rPr lang="en-US" sz="1800" b="0" i="0" u="none" strike="noStrike" dirty="0">
                          <a:solidFill>
                            <a:srgbClr val="000000"/>
                          </a:solidFill>
                          <a:effectLst/>
                          <a:latin typeface="+mn-lt"/>
                        </a:rPr>
                        <a:t>353 (17)</a:t>
                      </a:r>
                    </a:p>
                  </a:txBody>
                  <a:tcPr anchor="ctr"/>
                </a:tc>
                <a:extLst>
                  <a:ext uri="{0D108BD9-81ED-4DB2-BD59-A6C34878D82A}">
                    <a16:rowId xmlns:a16="http://schemas.microsoft.com/office/drawing/2014/main" val="1826461820"/>
                  </a:ext>
                </a:extLst>
              </a:tr>
              <a:tr h="370840">
                <a:tc>
                  <a:txBody>
                    <a:bodyPr/>
                    <a:lstStyle/>
                    <a:p>
                      <a:pPr algn="l" fontAlgn="b"/>
                      <a:r>
                        <a:rPr lang="en-US" sz="1800" b="0" i="0" u="none" strike="noStrike" dirty="0">
                          <a:solidFill>
                            <a:srgbClr val="000000"/>
                          </a:solidFill>
                          <a:effectLst/>
                          <a:latin typeface="+mn-lt"/>
                        </a:rPr>
                        <a:t>          Other</a:t>
                      </a:r>
                      <a:endParaRPr lang="en-US" sz="1800" b="0" i="0" u="none" strike="noStrike" baseline="30000" dirty="0">
                        <a:solidFill>
                          <a:srgbClr val="000000"/>
                        </a:solidFill>
                        <a:effectLst/>
                        <a:latin typeface="+mn-lt"/>
                      </a:endParaRPr>
                    </a:p>
                  </a:txBody>
                  <a:tcPr anchor="ctr"/>
                </a:tc>
                <a:tc>
                  <a:txBody>
                    <a:bodyPr/>
                    <a:lstStyle/>
                    <a:p>
                      <a:pPr algn="r" fontAlgn="b"/>
                      <a:r>
                        <a:rPr lang="en-US" sz="1800" b="0" i="0" u="none" strike="noStrike" dirty="0">
                          <a:solidFill>
                            <a:srgbClr val="000000"/>
                          </a:solidFill>
                          <a:effectLst/>
                          <a:latin typeface="+mn-lt"/>
                        </a:rPr>
                        <a:t>385 (18)</a:t>
                      </a:r>
                    </a:p>
                  </a:txBody>
                  <a:tcPr anchor="ctr"/>
                </a:tc>
                <a:extLst>
                  <a:ext uri="{0D108BD9-81ED-4DB2-BD59-A6C34878D82A}">
                    <a16:rowId xmlns:a16="http://schemas.microsoft.com/office/drawing/2014/main" val="21654456"/>
                  </a:ext>
                </a:extLst>
              </a:tr>
              <a:tr h="370840">
                <a:tc>
                  <a:txBody>
                    <a:bodyPr/>
                    <a:lstStyle/>
                    <a:p>
                      <a:pPr algn="l" fontAlgn="b"/>
                      <a:r>
                        <a:rPr lang="en-US" sz="1800" b="1" i="0" u="none" strike="noStrike" dirty="0">
                          <a:solidFill>
                            <a:srgbClr val="000000"/>
                          </a:solidFill>
                          <a:effectLst/>
                          <a:latin typeface="+mn-lt"/>
                        </a:rPr>
                        <a:t>Location</a:t>
                      </a:r>
                      <a:r>
                        <a:rPr lang="en-US" sz="1800" b="0" i="0" u="none" strike="noStrike" dirty="0">
                          <a:solidFill>
                            <a:srgbClr val="000000"/>
                          </a:solidFill>
                          <a:effectLst/>
                          <a:latin typeface="+mn-lt"/>
                        </a:rPr>
                        <a:t> (n=2,135)</a:t>
                      </a:r>
                    </a:p>
                  </a:txBody>
                  <a:tcPr anchor="ctr"/>
                </a:tc>
                <a:tc>
                  <a:txBody>
                    <a:bodyPr/>
                    <a:lstStyle/>
                    <a:p>
                      <a:pPr algn="r" fontAlgn="b"/>
                      <a:endParaRPr lang="en-US" sz="1800" b="0" i="0" u="none" strike="noStrike" dirty="0">
                        <a:solidFill>
                          <a:srgbClr val="000000"/>
                        </a:solidFill>
                        <a:effectLst/>
                        <a:latin typeface="+mn-lt"/>
                      </a:endParaRPr>
                    </a:p>
                  </a:txBody>
                  <a:tcPr anchor="ctr"/>
                </a:tc>
                <a:extLst>
                  <a:ext uri="{0D108BD9-81ED-4DB2-BD59-A6C34878D82A}">
                    <a16:rowId xmlns:a16="http://schemas.microsoft.com/office/drawing/2014/main" val="3572851950"/>
                  </a:ext>
                </a:extLst>
              </a:tr>
              <a:tr h="370840">
                <a:tc>
                  <a:txBody>
                    <a:bodyPr/>
                    <a:lstStyle/>
                    <a:p>
                      <a:pPr algn="l" fontAlgn="b"/>
                      <a:r>
                        <a:rPr lang="en-US" sz="1800" b="0" i="0" u="none" strike="noStrike" dirty="0">
                          <a:solidFill>
                            <a:srgbClr val="000000"/>
                          </a:solidFill>
                          <a:effectLst/>
                          <a:latin typeface="+mn-lt"/>
                        </a:rPr>
                        <a:t>          Massachusetts</a:t>
                      </a:r>
                    </a:p>
                  </a:txBody>
                  <a:tcPr anchor="ctr"/>
                </a:tc>
                <a:tc>
                  <a:txBody>
                    <a:bodyPr/>
                    <a:lstStyle/>
                    <a:p>
                      <a:pPr algn="r" fontAlgn="b"/>
                      <a:r>
                        <a:rPr lang="en-US" sz="1800" b="0" i="0" u="none" strike="noStrike" dirty="0">
                          <a:solidFill>
                            <a:srgbClr val="000000"/>
                          </a:solidFill>
                          <a:effectLst/>
                          <a:latin typeface="+mn-lt"/>
                        </a:rPr>
                        <a:t>1115 (52)</a:t>
                      </a:r>
                    </a:p>
                  </a:txBody>
                  <a:tcPr anchor="ctr"/>
                </a:tc>
                <a:extLst>
                  <a:ext uri="{0D108BD9-81ED-4DB2-BD59-A6C34878D82A}">
                    <a16:rowId xmlns:a16="http://schemas.microsoft.com/office/drawing/2014/main" val="4008113746"/>
                  </a:ext>
                </a:extLst>
              </a:tr>
              <a:tr h="370840">
                <a:tc>
                  <a:txBody>
                    <a:bodyPr/>
                    <a:lstStyle/>
                    <a:p>
                      <a:pPr algn="l" fontAlgn="b"/>
                      <a:r>
                        <a:rPr lang="en-US" sz="1800" b="0" i="0" u="none" strike="noStrike" dirty="0">
                          <a:solidFill>
                            <a:srgbClr val="000000"/>
                          </a:solidFill>
                          <a:effectLst/>
                          <a:latin typeface="+mn-lt"/>
                        </a:rPr>
                        <a:t>          Other state</a:t>
                      </a:r>
                    </a:p>
                  </a:txBody>
                  <a:tcPr anchor="ctr"/>
                </a:tc>
                <a:tc>
                  <a:txBody>
                    <a:bodyPr/>
                    <a:lstStyle/>
                    <a:p>
                      <a:pPr algn="r" fontAlgn="b"/>
                      <a:r>
                        <a:rPr lang="en-US" sz="1800" b="0" i="0" u="none" strike="noStrike" dirty="0">
                          <a:solidFill>
                            <a:srgbClr val="000000"/>
                          </a:solidFill>
                          <a:effectLst/>
                          <a:latin typeface="+mn-lt"/>
                        </a:rPr>
                        <a:t>1020 (48)</a:t>
                      </a:r>
                    </a:p>
                  </a:txBody>
                  <a:tcPr anchor="ctr"/>
                </a:tc>
                <a:extLst>
                  <a:ext uri="{0D108BD9-81ED-4DB2-BD59-A6C34878D82A}">
                    <a16:rowId xmlns:a16="http://schemas.microsoft.com/office/drawing/2014/main" val="3618098672"/>
                  </a:ext>
                </a:extLst>
              </a:tr>
            </a:tbl>
          </a:graphicData>
        </a:graphic>
      </p:graphicFrame>
      <p:sp>
        <p:nvSpPr>
          <p:cNvPr id="3" name="TextBox 2"/>
          <p:cNvSpPr txBox="1"/>
          <p:nvPr/>
        </p:nvSpPr>
        <p:spPr>
          <a:xfrm>
            <a:off x="2082231" y="5501974"/>
            <a:ext cx="8027537" cy="1015663"/>
          </a:xfrm>
          <a:prstGeom prst="rect">
            <a:avLst/>
          </a:prstGeom>
          <a:noFill/>
        </p:spPr>
        <p:txBody>
          <a:bodyPr wrap="square" rtlCol="0">
            <a:spAutoFit/>
          </a:bodyPr>
          <a:lstStyle/>
          <a:p>
            <a:pPr marL="228600" indent="-228600">
              <a:buAutoNum type="alphaLcPeriod"/>
            </a:pPr>
            <a:r>
              <a:rPr lang="en-US" sz="1200" dirty="0"/>
              <a:t>Includes APRN, CNM, CNS, DNP, MSN, NP, PA</a:t>
            </a:r>
          </a:p>
          <a:p>
            <a:pPr marL="228600" indent="-228600">
              <a:buAutoNum type="alphaLcPeriod"/>
            </a:pPr>
            <a:r>
              <a:rPr lang="en-US" sz="1200" dirty="0"/>
              <a:t>Includes CADC, CARC, CHW, LADC, CADAC, CASAC, Recovery Coach, Peer/Patient Navigator, Outreach Worker, Harm Reduction Specialist </a:t>
            </a:r>
          </a:p>
          <a:p>
            <a:pPr marL="228600" indent="-228600">
              <a:buAutoNum type="alphaLcPeriod"/>
            </a:pPr>
            <a:r>
              <a:rPr lang="en-US" sz="1200" dirty="0"/>
              <a:t>Includes LCSW, LICSW, LMHC, MSW, LDC, LMFT, LPC, LSW, Psychologist, </a:t>
            </a:r>
            <a:r>
              <a:rPr lang="en-US" sz="1200" dirty="0" err="1"/>
              <a:t>PsyD</a:t>
            </a:r>
            <a:endParaRPr lang="en-US" sz="1200" dirty="0"/>
          </a:p>
          <a:p>
            <a:pPr marL="228600" indent="-228600">
              <a:buAutoNum type="alphaLcPeriod"/>
            </a:pPr>
            <a:r>
              <a:rPr lang="en-US" sz="1200" dirty="0"/>
              <a:t>Includes MA, OT, PT, Case Manager, RPN, RPH, </a:t>
            </a:r>
            <a:r>
              <a:rPr lang="en-US" sz="1200" dirty="0" err="1"/>
              <a:t>PharmD</a:t>
            </a:r>
            <a:endParaRPr lang="en-US" sz="1200" dirty="0"/>
          </a:p>
        </p:txBody>
      </p:sp>
    </p:spTree>
    <p:extLst>
      <p:ext uri="{BB962C8B-B14F-4D97-AF65-F5344CB8AC3E}">
        <p14:creationId xmlns:p14="http://schemas.microsoft.com/office/powerpoint/2010/main" val="512206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Demographics of Training Participants</a:t>
            </a:r>
          </a:p>
        </p:txBody>
      </p:sp>
      <p:sp>
        <p:nvSpPr>
          <p:cNvPr id="4" name="Slide Number Placeholder 3"/>
          <p:cNvSpPr>
            <a:spLocks noGrp="1"/>
          </p:cNvSpPr>
          <p:nvPr>
            <p:ph type="sldNum" sz="quarter" idx="16"/>
          </p:nvPr>
        </p:nvSpPr>
        <p:spPr/>
        <p:txBody>
          <a:bodyPr/>
          <a:lstStyle/>
          <a:p>
            <a:fld id="{F85CE818-7367-6A4C-AA8A-8ACF11B1523A}" type="slidenum">
              <a:rPr lang="en-US" smtClean="0"/>
              <a:pPr/>
              <a:t>13</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446696622"/>
              </p:ext>
            </p:extLst>
          </p:nvPr>
        </p:nvGraphicFramePr>
        <p:xfrm>
          <a:off x="2046794" y="1014192"/>
          <a:ext cx="7692932" cy="5699760"/>
        </p:xfrm>
        <a:graphic>
          <a:graphicData uri="http://schemas.openxmlformats.org/drawingml/2006/table">
            <a:tbl>
              <a:tblPr firstRow="1" bandRow="1">
                <a:tableStyleId>{8EC20E35-A176-4012-BC5E-935CFFF8708E}</a:tableStyleId>
              </a:tblPr>
              <a:tblGrid>
                <a:gridCol w="4058035">
                  <a:extLst>
                    <a:ext uri="{9D8B030D-6E8A-4147-A177-3AD203B41FA5}">
                      <a16:colId xmlns:a16="http://schemas.microsoft.com/office/drawing/2014/main" val="1239519815"/>
                    </a:ext>
                  </a:extLst>
                </a:gridCol>
                <a:gridCol w="3634897">
                  <a:extLst>
                    <a:ext uri="{9D8B030D-6E8A-4147-A177-3AD203B41FA5}">
                      <a16:colId xmlns:a16="http://schemas.microsoft.com/office/drawing/2014/main" val="766972500"/>
                    </a:ext>
                  </a:extLst>
                </a:gridCol>
              </a:tblGrid>
              <a:tr h="274320">
                <a:tc>
                  <a:txBody>
                    <a:bodyPr/>
                    <a:lstStyle/>
                    <a:p>
                      <a:r>
                        <a:rPr lang="en-US" sz="1600" dirty="0">
                          <a:latin typeface="+mn-lt"/>
                        </a:rPr>
                        <a:t>Characteristic</a:t>
                      </a:r>
                    </a:p>
                  </a:txBody>
                  <a:tcPr anchor="ctr"/>
                </a:tc>
                <a:tc>
                  <a:txBody>
                    <a:bodyPr/>
                    <a:lstStyle/>
                    <a:p>
                      <a:pPr algn="r"/>
                      <a:r>
                        <a:rPr lang="en-US" sz="1600" dirty="0">
                          <a:latin typeface="+mn-lt"/>
                        </a:rPr>
                        <a:t>n (%)</a:t>
                      </a:r>
                    </a:p>
                  </a:txBody>
                  <a:tcPr anchor="ctr"/>
                </a:tc>
                <a:extLst>
                  <a:ext uri="{0D108BD9-81ED-4DB2-BD59-A6C34878D82A}">
                    <a16:rowId xmlns:a16="http://schemas.microsoft.com/office/drawing/2014/main" val="725035645"/>
                  </a:ext>
                </a:extLst>
              </a:tr>
              <a:tr h="274320">
                <a:tc>
                  <a:txBody>
                    <a:bodyPr/>
                    <a:lstStyle/>
                    <a:p>
                      <a:r>
                        <a:rPr lang="en-US" sz="1600" b="1" dirty="0">
                          <a:latin typeface="+mn-lt"/>
                        </a:rPr>
                        <a:t>Gender </a:t>
                      </a:r>
                      <a:r>
                        <a:rPr lang="en-US" sz="1600" dirty="0">
                          <a:latin typeface="+mn-lt"/>
                        </a:rPr>
                        <a:t>(n=950)</a:t>
                      </a:r>
                    </a:p>
                  </a:txBody>
                  <a:tcPr anchor="ctr"/>
                </a:tc>
                <a:tc>
                  <a:txBody>
                    <a:bodyPr/>
                    <a:lstStyle/>
                    <a:p>
                      <a:pPr algn="r"/>
                      <a:endParaRPr lang="en-US" sz="1600" dirty="0">
                        <a:latin typeface="+mn-lt"/>
                      </a:endParaRPr>
                    </a:p>
                  </a:txBody>
                  <a:tcPr anchor="ctr"/>
                </a:tc>
                <a:extLst>
                  <a:ext uri="{0D108BD9-81ED-4DB2-BD59-A6C34878D82A}">
                    <a16:rowId xmlns:a16="http://schemas.microsoft.com/office/drawing/2014/main" val="3267729100"/>
                  </a:ext>
                </a:extLst>
              </a:tr>
              <a:tr h="274320">
                <a:tc>
                  <a:txBody>
                    <a:bodyPr/>
                    <a:lstStyle/>
                    <a:p>
                      <a:pPr algn="l" fontAlgn="b"/>
                      <a:r>
                        <a:rPr lang="en-US" sz="1600" b="0" i="0" u="none" strike="noStrike" dirty="0">
                          <a:solidFill>
                            <a:srgbClr val="000000"/>
                          </a:solidFill>
                          <a:effectLst/>
                          <a:latin typeface="+mn-lt"/>
                        </a:rPr>
                        <a:t>          Female</a:t>
                      </a:r>
                    </a:p>
                  </a:txBody>
                  <a:tcPr anchor="ctr"/>
                </a:tc>
                <a:tc>
                  <a:txBody>
                    <a:bodyPr/>
                    <a:lstStyle/>
                    <a:p>
                      <a:pPr algn="r" fontAlgn="b"/>
                      <a:r>
                        <a:rPr lang="en-US" sz="1600" b="0" i="0" u="none" strike="noStrike" dirty="0">
                          <a:solidFill>
                            <a:srgbClr val="000000"/>
                          </a:solidFill>
                          <a:effectLst/>
                          <a:latin typeface="+mn-lt"/>
                        </a:rPr>
                        <a:t>765 (81)</a:t>
                      </a:r>
                    </a:p>
                  </a:txBody>
                  <a:tcPr anchor="ctr"/>
                </a:tc>
                <a:extLst>
                  <a:ext uri="{0D108BD9-81ED-4DB2-BD59-A6C34878D82A}">
                    <a16:rowId xmlns:a16="http://schemas.microsoft.com/office/drawing/2014/main" val="1477526672"/>
                  </a:ext>
                </a:extLst>
              </a:tr>
              <a:tr h="274320">
                <a:tc>
                  <a:txBody>
                    <a:bodyPr/>
                    <a:lstStyle/>
                    <a:p>
                      <a:pPr algn="l" fontAlgn="b"/>
                      <a:r>
                        <a:rPr lang="en-US" sz="1600" b="0" i="0" u="none" strike="noStrike" dirty="0">
                          <a:solidFill>
                            <a:srgbClr val="000000"/>
                          </a:solidFill>
                          <a:effectLst/>
                          <a:latin typeface="+mn-lt"/>
                        </a:rPr>
                        <a:t>          Male</a:t>
                      </a:r>
                    </a:p>
                  </a:txBody>
                  <a:tcPr anchor="ctr"/>
                </a:tc>
                <a:tc>
                  <a:txBody>
                    <a:bodyPr/>
                    <a:lstStyle/>
                    <a:p>
                      <a:pPr algn="r" fontAlgn="b"/>
                      <a:r>
                        <a:rPr lang="en-US" sz="1600" b="0" i="0" u="none" strike="noStrike" dirty="0">
                          <a:solidFill>
                            <a:srgbClr val="000000"/>
                          </a:solidFill>
                          <a:effectLst/>
                          <a:latin typeface="+mn-lt"/>
                        </a:rPr>
                        <a:t>130 (14)</a:t>
                      </a:r>
                    </a:p>
                  </a:txBody>
                  <a:tcPr anchor="ctr"/>
                </a:tc>
                <a:extLst>
                  <a:ext uri="{0D108BD9-81ED-4DB2-BD59-A6C34878D82A}">
                    <a16:rowId xmlns:a16="http://schemas.microsoft.com/office/drawing/2014/main" val="3252662517"/>
                  </a:ext>
                </a:extLst>
              </a:tr>
              <a:tr h="274320">
                <a:tc>
                  <a:txBody>
                    <a:bodyPr/>
                    <a:lstStyle/>
                    <a:p>
                      <a:pPr algn="l" fontAlgn="b"/>
                      <a:r>
                        <a:rPr lang="en-US" sz="1600" b="0" i="0" u="none" strike="noStrike" dirty="0">
                          <a:solidFill>
                            <a:srgbClr val="000000"/>
                          </a:solidFill>
                          <a:effectLst/>
                          <a:latin typeface="+mn-lt"/>
                        </a:rPr>
                        <a:t>          Other</a:t>
                      </a:r>
                    </a:p>
                  </a:txBody>
                  <a:tcPr anchor="ctr"/>
                </a:tc>
                <a:tc>
                  <a:txBody>
                    <a:bodyPr/>
                    <a:lstStyle/>
                    <a:p>
                      <a:pPr algn="r" fontAlgn="b"/>
                      <a:r>
                        <a:rPr lang="en-US" sz="1600" b="0" i="0" u="none" strike="noStrike" dirty="0">
                          <a:solidFill>
                            <a:srgbClr val="000000"/>
                          </a:solidFill>
                          <a:effectLst/>
                          <a:latin typeface="+mn-lt"/>
                        </a:rPr>
                        <a:t>17 (2)</a:t>
                      </a:r>
                    </a:p>
                  </a:txBody>
                  <a:tcPr anchor="ctr"/>
                </a:tc>
                <a:extLst>
                  <a:ext uri="{0D108BD9-81ED-4DB2-BD59-A6C34878D82A}">
                    <a16:rowId xmlns:a16="http://schemas.microsoft.com/office/drawing/2014/main" val="552431719"/>
                  </a:ext>
                </a:extLst>
              </a:tr>
              <a:tr h="274320">
                <a:tc>
                  <a:txBody>
                    <a:bodyPr/>
                    <a:lstStyle/>
                    <a:p>
                      <a:pPr algn="l" fontAlgn="b"/>
                      <a:r>
                        <a:rPr lang="en-US" sz="1600" b="0" i="0" u="none" strike="noStrike" dirty="0">
                          <a:solidFill>
                            <a:srgbClr val="000000"/>
                          </a:solidFill>
                          <a:effectLst/>
                          <a:latin typeface="+mn-lt"/>
                        </a:rPr>
                        <a:t>          Prefer not to answer</a:t>
                      </a:r>
                    </a:p>
                  </a:txBody>
                  <a:tcPr anchor="ctr"/>
                </a:tc>
                <a:tc>
                  <a:txBody>
                    <a:bodyPr/>
                    <a:lstStyle/>
                    <a:p>
                      <a:pPr algn="r" fontAlgn="b"/>
                      <a:r>
                        <a:rPr lang="en-US" sz="1600" b="0" i="0" u="none" strike="noStrike" dirty="0">
                          <a:solidFill>
                            <a:srgbClr val="000000"/>
                          </a:solidFill>
                          <a:effectLst/>
                          <a:latin typeface="+mn-lt"/>
                        </a:rPr>
                        <a:t>38 (4)</a:t>
                      </a:r>
                    </a:p>
                  </a:txBody>
                  <a:tcPr anchor="ctr"/>
                </a:tc>
                <a:extLst>
                  <a:ext uri="{0D108BD9-81ED-4DB2-BD59-A6C34878D82A}">
                    <a16:rowId xmlns:a16="http://schemas.microsoft.com/office/drawing/2014/main" val="733084845"/>
                  </a:ext>
                </a:extLst>
              </a:tr>
              <a:tr h="274320">
                <a:tc>
                  <a:txBody>
                    <a:bodyPr/>
                    <a:lstStyle/>
                    <a:p>
                      <a:r>
                        <a:rPr lang="en-US" sz="1600" b="1" dirty="0">
                          <a:latin typeface="+mn-lt"/>
                        </a:rPr>
                        <a:t>Race</a:t>
                      </a:r>
                      <a:r>
                        <a:rPr lang="en-US" sz="1600" dirty="0">
                          <a:latin typeface="+mn-lt"/>
                        </a:rPr>
                        <a:t> (n=950)</a:t>
                      </a:r>
                    </a:p>
                  </a:txBody>
                  <a:tcPr anchor="ctr"/>
                </a:tc>
                <a:tc>
                  <a:txBody>
                    <a:bodyPr/>
                    <a:lstStyle/>
                    <a:p>
                      <a:pPr algn="r"/>
                      <a:endParaRPr lang="en-US" sz="1600" dirty="0">
                        <a:latin typeface="+mn-lt"/>
                      </a:endParaRPr>
                    </a:p>
                  </a:txBody>
                  <a:tcPr anchor="ctr"/>
                </a:tc>
                <a:extLst>
                  <a:ext uri="{0D108BD9-81ED-4DB2-BD59-A6C34878D82A}">
                    <a16:rowId xmlns:a16="http://schemas.microsoft.com/office/drawing/2014/main" val="991043726"/>
                  </a:ext>
                </a:extLst>
              </a:tr>
              <a:tr h="274320">
                <a:tc>
                  <a:txBody>
                    <a:bodyPr/>
                    <a:lstStyle/>
                    <a:p>
                      <a:pPr algn="l" fontAlgn="b"/>
                      <a:r>
                        <a:rPr lang="en-US" sz="1600" b="0" i="0" u="none" strike="noStrike" dirty="0">
                          <a:solidFill>
                            <a:srgbClr val="000000"/>
                          </a:solidFill>
                          <a:effectLst/>
                          <a:latin typeface="+mn-lt"/>
                        </a:rPr>
                        <a:t>          Asian</a:t>
                      </a:r>
                    </a:p>
                  </a:txBody>
                  <a:tcPr anchor="ctr"/>
                </a:tc>
                <a:tc>
                  <a:txBody>
                    <a:bodyPr/>
                    <a:lstStyle/>
                    <a:p>
                      <a:pPr algn="r" fontAlgn="b"/>
                      <a:r>
                        <a:rPr lang="en-US" sz="1600" b="0" i="0" u="none" strike="noStrike">
                          <a:solidFill>
                            <a:srgbClr val="000000"/>
                          </a:solidFill>
                          <a:effectLst/>
                          <a:latin typeface="+mn-lt"/>
                        </a:rPr>
                        <a:t>27 (3)</a:t>
                      </a:r>
                    </a:p>
                  </a:txBody>
                  <a:tcPr anchor="ctr"/>
                </a:tc>
                <a:extLst>
                  <a:ext uri="{0D108BD9-81ED-4DB2-BD59-A6C34878D82A}">
                    <a16:rowId xmlns:a16="http://schemas.microsoft.com/office/drawing/2014/main" val="925755204"/>
                  </a:ext>
                </a:extLst>
              </a:tr>
              <a:tr h="274320">
                <a:tc>
                  <a:txBody>
                    <a:bodyPr/>
                    <a:lstStyle/>
                    <a:p>
                      <a:pPr algn="l" fontAlgn="b"/>
                      <a:r>
                        <a:rPr lang="en-US" sz="1600" b="0" i="0" u="none" strike="noStrike" dirty="0">
                          <a:solidFill>
                            <a:srgbClr val="000000"/>
                          </a:solidFill>
                          <a:effectLst/>
                          <a:latin typeface="+mn-lt"/>
                        </a:rPr>
                        <a:t>          Black</a:t>
                      </a:r>
                    </a:p>
                  </a:txBody>
                  <a:tcPr anchor="ctr"/>
                </a:tc>
                <a:tc>
                  <a:txBody>
                    <a:bodyPr/>
                    <a:lstStyle/>
                    <a:p>
                      <a:pPr algn="r" fontAlgn="b"/>
                      <a:r>
                        <a:rPr lang="en-US" sz="1600" b="0" i="0" u="none" strike="noStrike">
                          <a:solidFill>
                            <a:srgbClr val="000000"/>
                          </a:solidFill>
                          <a:effectLst/>
                          <a:latin typeface="+mn-lt"/>
                        </a:rPr>
                        <a:t>122 (13)</a:t>
                      </a:r>
                    </a:p>
                  </a:txBody>
                  <a:tcPr anchor="ctr"/>
                </a:tc>
                <a:extLst>
                  <a:ext uri="{0D108BD9-81ED-4DB2-BD59-A6C34878D82A}">
                    <a16:rowId xmlns:a16="http://schemas.microsoft.com/office/drawing/2014/main" val="2515267524"/>
                  </a:ext>
                </a:extLst>
              </a:tr>
              <a:tr h="274320">
                <a:tc>
                  <a:txBody>
                    <a:bodyPr/>
                    <a:lstStyle/>
                    <a:p>
                      <a:pPr algn="l" fontAlgn="b"/>
                      <a:r>
                        <a:rPr lang="en-US" sz="1600" b="0" i="0" u="none" strike="noStrike" dirty="0">
                          <a:solidFill>
                            <a:srgbClr val="000000"/>
                          </a:solidFill>
                          <a:effectLst/>
                          <a:latin typeface="+mn-lt"/>
                        </a:rPr>
                        <a:t>          White</a:t>
                      </a:r>
                    </a:p>
                  </a:txBody>
                  <a:tcPr anchor="ctr"/>
                </a:tc>
                <a:tc>
                  <a:txBody>
                    <a:bodyPr/>
                    <a:lstStyle/>
                    <a:p>
                      <a:pPr algn="r" fontAlgn="b"/>
                      <a:r>
                        <a:rPr lang="en-US" sz="1600" b="0" i="0" u="none" strike="noStrike" dirty="0">
                          <a:solidFill>
                            <a:srgbClr val="000000"/>
                          </a:solidFill>
                          <a:effectLst/>
                          <a:latin typeface="+mn-lt"/>
                        </a:rPr>
                        <a:t>667 (70)</a:t>
                      </a:r>
                    </a:p>
                  </a:txBody>
                  <a:tcPr anchor="ctr"/>
                </a:tc>
                <a:extLst>
                  <a:ext uri="{0D108BD9-81ED-4DB2-BD59-A6C34878D82A}">
                    <a16:rowId xmlns:a16="http://schemas.microsoft.com/office/drawing/2014/main" val="2302491316"/>
                  </a:ext>
                </a:extLst>
              </a:tr>
              <a:tr h="274320">
                <a:tc>
                  <a:txBody>
                    <a:bodyPr/>
                    <a:lstStyle/>
                    <a:p>
                      <a:pPr algn="l" fontAlgn="b"/>
                      <a:r>
                        <a:rPr lang="en-US" sz="1600" b="0" i="0" u="none" strike="noStrike" dirty="0">
                          <a:solidFill>
                            <a:srgbClr val="000000"/>
                          </a:solidFill>
                          <a:effectLst/>
                          <a:latin typeface="+mn-lt"/>
                        </a:rPr>
                        <a:t>          More than one race</a:t>
                      </a:r>
                    </a:p>
                  </a:txBody>
                  <a:tcPr anchor="ctr"/>
                </a:tc>
                <a:tc>
                  <a:txBody>
                    <a:bodyPr/>
                    <a:lstStyle/>
                    <a:p>
                      <a:pPr algn="r" fontAlgn="b"/>
                      <a:r>
                        <a:rPr lang="en-US" sz="1600" b="0" i="0" u="none" strike="noStrike" dirty="0">
                          <a:solidFill>
                            <a:srgbClr val="000000"/>
                          </a:solidFill>
                          <a:effectLst/>
                          <a:latin typeface="+mn-lt"/>
                        </a:rPr>
                        <a:t>27 (3)</a:t>
                      </a:r>
                    </a:p>
                  </a:txBody>
                  <a:tcPr anchor="ctr"/>
                </a:tc>
                <a:extLst>
                  <a:ext uri="{0D108BD9-81ED-4DB2-BD59-A6C34878D82A}">
                    <a16:rowId xmlns:a16="http://schemas.microsoft.com/office/drawing/2014/main" val="2380332698"/>
                  </a:ext>
                </a:extLst>
              </a:tr>
              <a:tr h="274320">
                <a:tc>
                  <a:txBody>
                    <a:bodyPr/>
                    <a:lstStyle/>
                    <a:p>
                      <a:pPr algn="l" fontAlgn="b"/>
                      <a:r>
                        <a:rPr lang="en-US" sz="1600" b="0" i="0" u="none" strike="noStrike" dirty="0">
                          <a:solidFill>
                            <a:srgbClr val="000000"/>
                          </a:solidFill>
                          <a:effectLst/>
                          <a:latin typeface="+mn-lt"/>
                        </a:rPr>
                        <a:t>          Other</a:t>
                      </a:r>
                    </a:p>
                  </a:txBody>
                  <a:tcPr anchor="ctr"/>
                </a:tc>
                <a:tc>
                  <a:txBody>
                    <a:bodyPr/>
                    <a:lstStyle/>
                    <a:p>
                      <a:pPr algn="r" fontAlgn="b"/>
                      <a:r>
                        <a:rPr lang="en-US" sz="1600" b="0" i="0" u="none" strike="noStrike" dirty="0">
                          <a:solidFill>
                            <a:srgbClr val="000000"/>
                          </a:solidFill>
                          <a:effectLst/>
                          <a:latin typeface="+mn-lt"/>
                        </a:rPr>
                        <a:t>31 (3)</a:t>
                      </a:r>
                    </a:p>
                  </a:txBody>
                  <a:tcPr anchor="ctr"/>
                </a:tc>
                <a:extLst>
                  <a:ext uri="{0D108BD9-81ED-4DB2-BD59-A6C34878D82A}">
                    <a16:rowId xmlns:a16="http://schemas.microsoft.com/office/drawing/2014/main" val="284495218"/>
                  </a:ext>
                </a:extLst>
              </a:tr>
              <a:tr h="274320">
                <a:tc>
                  <a:txBody>
                    <a:bodyPr/>
                    <a:lstStyle/>
                    <a:p>
                      <a:pPr algn="l" fontAlgn="b"/>
                      <a:r>
                        <a:rPr lang="en-US" sz="1600" b="0" i="0" u="none" strike="noStrike" dirty="0">
                          <a:solidFill>
                            <a:srgbClr val="000000"/>
                          </a:solidFill>
                          <a:effectLst/>
                          <a:latin typeface="+mn-lt"/>
                        </a:rPr>
                        <a:t>          Prefer not to answer</a:t>
                      </a:r>
                    </a:p>
                  </a:txBody>
                  <a:tcPr anchor="ctr"/>
                </a:tc>
                <a:tc>
                  <a:txBody>
                    <a:bodyPr/>
                    <a:lstStyle/>
                    <a:p>
                      <a:pPr algn="r" fontAlgn="b"/>
                      <a:r>
                        <a:rPr lang="en-US" sz="1600" b="0" i="0" u="none" strike="noStrike" dirty="0">
                          <a:solidFill>
                            <a:srgbClr val="000000"/>
                          </a:solidFill>
                          <a:effectLst/>
                          <a:latin typeface="+mn-lt"/>
                        </a:rPr>
                        <a:t>76 (8)</a:t>
                      </a:r>
                    </a:p>
                  </a:txBody>
                  <a:tcPr anchor="ctr"/>
                </a:tc>
                <a:extLst>
                  <a:ext uri="{0D108BD9-81ED-4DB2-BD59-A6C34878D82A}">
                    <a16:rowId xmlns:a16="http://schemas.microsoft.com/office/drawing/2014/main" val="1300287856"/>
                  </a:ext>
                </a:extLst>
              </a:tr>
              <a:tr h="274320">
                <a:tc>
                  <a:txBody>
                    <a:bodyPr/>
                    <a:lstStyle/>
                    <a:p>
                      <a:r>
                        <a:rPr lang="en-US" sz="1600" b="1" dirty="0">
                          <a:latin typeface="+mn-lt"/>
                        </a:rPr>
                        <a:t>Ethnicity</a:t>
                      </a:r>
                      <a:r>
                        <a:rPr lang="en-US" sz="1600" dirty="0">
                          <a:latin typeface="+mn-lt"/>
                        </a:rPr>
                        <a:t> (n=798)</a:t>
                      </a:r>
                    </a:p>
                  </a:txBody>
                  <a:tcPr anchor="ctr"/>
                </a:tc>
                <a:tc>
                  <a:txBody>
                    <a:bodyPr/>
                    <a:lstStyle/>
                    <a:p>
                      <a:pPr algn="r"/>
                      <a:endParaRPr lang="en-US" sz="1600" dirty="0">
                        <a:latin typeface="+mn-lt"/>
                      </a:endParaRPr>
                    </a:p>
                  </a:txBody>
                  <a:tcPr anchor="ctr"/>
                </a:tc>
                <a:extLst>
                  <a:ext uri="{0D108BD9-81ED-4DB2-BD59-A6C34878D82A}">
                    <a16:rowId xmlns:a16="http://schemas.microsoft.com/office/drawing/2014/main" val="4167585048"/>
                  </a:ext>
                </a:extLst>
              </a:tr>
              <a:tr h="274320">
                <a:tc>
                  <a:txBody>
                    <a:bodyPr/>
                    <a:lstStyle/>
                    <a:p>
                      <a:r>
                        <a:rPr lang="en-US" sz="1600" dirty="0">
                          <a:latin typeface="+mn-lt"/>
                        </a:rPr>
                        <a:t>          Hispanic</a:t>
                      </a:r>
                    </a:p>
                  </a:txBody>
                  <a:tcPr anchor="ctr"/>
                </a:tc>
                <a:tc>
                  <a:txBody>
                    <a:bodyPr/>
                    <a:lstStyle/>
                    <a:p>
                      <a:pPr algn="r" fontAlgn="b"/>
                      <a:r>
                        <a:rPr lang="en-US" sz="1600" b="0" i="0" u="none" strike="noStrike" dirty="0">
                          <a:solidFill>
                            <a:srgbClr val="000000"/>
                          </a:solidFill>
                          <a:effectLst/>
                          <a:latin typeface="+mn-lt"/>
                        </a:rPr>
                        <a:t>94 (12)</a:t>
                      </a:r>
                    </a:p>
                  </a:txBody>
                  <a:tcPr anchor="ctr"/>
                </a:tc>
                <a:extLst>
                  <a:ext uri="{0D108BD9-81ED-4DB2-BD59-A6C34878D82A}">
                    <a16:rowId xmlns:a16="http://schemas.microsoft.com/office/drawing/2014/main" val="1891520024"/>
                  </a:ext>
                </a:extLst>
              </a:tr>
              <a:tr h="274320">
                <a:tc>
                  <a:txBody>
                    <a:bodyPr/>
                    <a:lstStyle/>
                    <a:p>
                      <a:r>
                        <a:rPr lang="en-US" sz="1600" dirty="0">
                          <a:latin typeface="+mn-lt"/>
                        </a:rPr>
                        <a:t>          Not Hispanic</a:t>
                      </a:r>
                    </a:p>
                  </a:txBody>
                  <a:tcPr anchor="ctr"/>
                </a:tc>
                <a:tc>
                  <a:txBody>
                    <a:bodyPr/>
                    <a:lstStyle/>
                    <a:p>
                      <a:pPr algn="r" fontAlgn="b"/>
                      <a:r>
                        <a:rPr lang="en-US" sz="1600" b="0" i="0" u="none" strike="noStrike" dirty="0">
                          <a:solidFill>
                            <a:srgbClr val="000000"/>
                          </a:solidFill>
                          <a:effectLst/>
                          <a:latin typeface="+mn-lt"/>
                        </a:rPr>
                        <a:t>658 (63)</a:t>
                      </a:r>
                    </a:p>
                  </a:txBody>
                  <a:tcPr anchor="ctr"/>
                </a:tc>
                <a:extLst>
                  <a:ext uri="{0D108BD9-81ED-4DB2-BD59-A6C34878D82A}">
                    <a16:rowId xmlns:a16="http://schemas.microsoft.com/office/drawing/2014/main" val="758477308"/>
                  </a:ext>
                </a:extLst>
              </a:tr>
              <a:tr h="274320">
                <a:tc>
                  <a:txBody>
                    <a:bodyPr/>
                    <a:lstStyle/>
                    <a:p>
                      <a:r>
                        <a:rPr lang="en-US" sz="1600" dirty="0">
                          <a:latin typeface="+mn-lt"/>
                        </a:rPr>
                        <a:t>          Prefer not to answer</a:t>
                      </a:r>
                    </a:p>
                  </a:txBody>
                  <a:tcPr anchor="ctr"/>
                </a:tc>
                <a:tc>
                  <a:txBody>
                    <a:bodyPr/>
                    <a:lstStyle/>
                    <a:p>
                      <a:pPr algn="r" fontAlgn="b"/>
                      <a:r>
                        <a:rPr lang="en-US" sz="1600" b="0" i="0" u="none" strike="noStrike" dirty="0">
                          <a:solidFill>
                            <a:srgbClr val="000000"/>
                          </a:solidFill>
                          <a:effectLst/>
                          <a:latin typeface="+mn-lt"/>
                        </a:rPr>
                        <a:t>46 (6)</a:t>
                      </a:r>
                    </a:p>
                  </a:txBody>
                  <a:tcPr anchor="ctr"/>
                </a:tc>
                <a:extLst>
                  <a:ext uri="{0D108BD9-81ED-4DB2-BD59-A6C34878D82A}">
                    <a16:rowId xmlns:a16="http://schemas.microsoft.com/office/drawing/2014/main" val="3288597035"/>
                  </a:ext>
                </a:extLst>
              </a:tr>
            </a:tbl>
          </a:graphicData>
        </a:graphic>
      </p:graphicFrame>
    </p:spTree>
    <p:extLst>
      <p:ext uri="{BB962C8B-B14F-4D97-AF65-F5344CB8AC3E}">
        <p14:creationId xmlns:p14="http://schemas.microsoft.com/office/powerpoint/2010/main" val="8817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Post-session survey themes</a:t>
            </a:r>
          </a:p>
        </p:txBody>
      </p:sp>
      <p:sp>
        <p:nvSpPr>
          <p:cNvPr id="4" name="Slide Number Placeholder 3"/>
          <p:cNvSpPr>
            <a:spLocks noGrp="1"/>
          </p:cNvSpPr>
          <p:nvPr>
            <p:ph type="sldNum" sz="quarter" idx="16"/>
          </p:nvPr>
        </p:nvSpPr>
        <p:spPr/>
        <p:txBody>
          <a:bodyPr/>
          <a:lstStyle/>
          <a:p>
            <a:fld id="{F85CE818-7367-6A4C-AA8A-8ACF11B1523A}" type="slidenum">
              <a:rPr lang="en-US" smtClean="0"/>
              <a:pPr/>
              <a:t>14</a:t>
            </a:fld>
            <a:endParaRPr lang="en-US"/>
          </a:p>
        </p:txBody>
      </p:sp>
      <p:graphicFrame>
        <p:nvGraphicFramePr>
          <p:cNvPr id="5" name="Diagram 4">
            <a:extLst>
              <a:ext uri="{FF2B5EF4-FFF2-40B4-BE49-F238E27FC236}">
                <a16:creationId xmlns:a16="http://schemas.microsoft.com/office/drawing/2014/main" id="{0BBD0DA3-89D9-7FD8-7927-4BD0FA309987}"/>
              </a:ext>
            </a:extLst>
          </p:cNvPr>
          <p:cNvGraphicFramePr/>
          <p:nvPr>
            <p:extLst>
              <p:ext uri="{D42A27DB-BD31-4B8C-83A1-F6EECF244321}">
                <p14:modId xmlns:p14="http://schemas.microsoft.com/office/powerpoint/2010/main" val="2234804883"/>
              </p:ext>
            </p:extLst>
          </p:nvPr>
        </p:nvGraphicFramePr>
        <p:xfrm>
          <a:off x="2032000" y="1857158"/>
          <a:ext cx="8128000" cy="44111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22502D74-26AA-C931-4ED0-446582D02670}"/>
              </a:ext>
            </a:extLst>
          </p:cNvPr>
          <p:cNvSpPr txBox="1"/>
          <p:nvPr/>
        </p:nvSpPr>
        <p:spPr>
          <a:xfrm>
            <a:off x="608471" y="952147"/>
            <a:ext cx="10975058" cy="830997"/>
          </a:xfrm>
          <a:prstGeom prst="rect">
            <a:avLst/>
          </a:prstGeom>
          <a:noFill/>
        </p:spPr>
        <p:txBody>
          <a:bodyPr wrap="square">
            <a:spAutoFit/>
          </a:bodyPr>
          <a:lstStyle/>
          <a:p>
            <a:r>
              <a:rPr lang="en-US" sz="2400" i="1" dirty="0"/>
              <a:t>What impact do you predict participation in this educational experience will have on your professional development, practice or patient outcomes?</a:t>
            </a:r>
            <a:endParaRPr lang="en-US" sz="2400" dirty="0"/>
          </a:p>
        </p:txBody>
      </p:sp>
    </p:spTree>
    <p:extLst>
      <p:ext uri="{BB962C8B-B14F-4D97-AF65-F5344CB8AC3E}">
        <p14:creationId xmlns:p14="http://schemas.microsoft.com/office/powerpoint/2010/main" val="4050170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Post-session survey themes</a:t>
            </a:r>
          </a:p>
        </p:txBody>
      </p:sp>
      <p:sp>
        <p:nvSpPr>
          <p:cNvPr id="4" name="Slide Number Placeholder 3"/>
          <p:cNvSpPr>
            <a:spLocks noGrp="1"/>
          </p:cNvSpPr>
          <p:nvPr>
            <p:ph type="sldNum" sz="quarter" idx="16"/>
          </p:nvPr>
        </p:nvSpPr>
        <p:spPr/>
        <p:txBody>
          <a:bodyPr/>
          <a:lstStyle/>
          <a:p>
            <a:fld id="{F85CE818-7367-6A4C-AA8A-8ACF11B1523A}" type="slidenum">
              <a:rPr lang="en-US" smtClean="0"/>
              <a:pPr/>
              <a:t>15</a:t>
            </a:fld>
            <a:endParaRPr lang="en-US"/>
          </a:p>
        </p:txBody>
      </p:sp>
      <p:grpSp>
        <p:nvGrpSpPr>
          <p:cNvPr id="3" name="Group 2">
            <a:extLst>
              <a:ext uri="{FF2B5EF4-FFF2-40B4-BE49-F238E27FC236}">
                <a16:creationId xmlns:a16="http://schemas.microsoft.com/office/drawing/2014/main" id="{6DF15085-76FF-BBAF-60C4-E30C6FBA93FF}"/>
              </a:ext>
            </a:extLst>
          </p:cNvPr>
          <p:cNvGrpSpPr/>
          <p:nvPr/>
        </p:nvGrpSpPr>
        <p:grpSpPr>
          <a:xfrm>
            <a:off x="608471" y="1278840"/>
            <a:ext cx="10975058" cy="731520"/>
            <a:chOff x="0" y="35576"/>
            <a:chExt cx="8128000" cy="1026675"/>
          </a:xfrm>
        </p:grpSpPr>
        <p:sp>
          <p:nvSpPr>
            <p:cNvPr id="6" name="Rectangle: Rounded Corners 5">
              <a:extLst>
                <a:ext uri="{FF2B5EF4-FFF2-40B4-BE49-F238E27FC236}">
                  <a16:creationId xmlns:a16="http://schemas.microsoft.com/office/drawing/2014/main" id="{92B8D41B-FEA0-E19D-F7A5-64735C54468B}"/>
                </a:ext>
              </a:extLst>
            </p:cNvPr>
            <p:cNvSpPr/>
            <p:nvPr/>
          </p:nvSpPr>
          <p:spPr>
            <a:xfrm>
              <a:off x="0" y="35576"/>
              <a:ext cx="8128000" cy="1026675"/>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792992B3-DD48-7790-740D-1C7A9BF31455}"/>
                </a:ext>
              </a:extLst>
            </p:cNvPr>
            <p:cNvSpPr txBox="1"/>
            <p:nvPr/>
          </p:nvSpPr>
          <p:spPr>
            <a:xfrm>
              <a:off x="50118" y="85694"/>
              <a:ext cx="8027764" cy="914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800" kern="1200" dirty="0"/>
                <a:t>1. Intention to educate clients and colleagues</a:t>
              </a:r>
            </a:p>
          </p:txBody>
        </p:sp>
      </p:grpSp>
      <p:sp>
        <p:nvSpPr>
          <p:cNvPr id="19" name="TextBox 18">
            <a:extLst>
              <a:ext uri="{FF2B5EF4-FFF2-40B4-BE49-F238E27FC236}">
                <a16:creationId xmlns:a16="http://schemas.microsoft.com/office/drawing/2014/main" id="{5461CD64-9930-5659-CEEB-CE14840C5EBA}"/>
              </a:ext>
            </a:extLst>
          </p:cNvPr>
          <p:cNvSpPr txBox="1"/>
          <p:nvPr/>
        </p:nvSpPr>
        <p:spPr>
          <a:xfrm>
            <a:off x="655320" y="2084504"/>
            <a:ext cx="10975058" cy="3664273"/>
          </a:xfrm>
          <a:prstGeom prst="rect">
            <a:avLst/>
          </a:prstGeom>
          <a:noFill/>
        </p:spPr>
        <p:txBody>
          <a:bodyPr wrap="square">
            <a:spAutoFit/>
          </a:bodyPr>
          <a:lstStyle/>
          <a:p>
            <a:pPr>
              <a:lnSpc>
                <a:spcPct val="120000"/>
              </a:lnSpc>
            </a:pPr>
            <a:r>
              <a:rPr lang="en-US" sz="2800" dirty="0"/>
              <a:t>“I loved the breakdown of "co-dependent" behavior and that "rock-bottom" is not a reliable or healthy mechanism of desire to make change. I also loved the comparisons to how we would advise support systems to help folks manage other chronic diseases. I will pass these insights along to the families of our patients, when involved in care, and my coworkers.”</a:t>
            </a:r>
          </a:p>
          <a:p>
            <a:pPr algn="r">
              <a:lnSpc>
                <a:spcPct val="120000"/>
              </a:lnSpc>
            </a:pPr>
            <a:r>
              <a:rPr lang="en-US" sz="2800" dirty="0"/>
              <a:t>RN, Vermont</a:t>
            </a:r>
          </a:p>
        </p:txBody>
      </p:sp>
    </p:spTree>
    <p:extLst>
      <p:ext uri="{BB962C8B-B14F-4D97-AF65-F5344CB8AC3E}">
        <p14:creationId xmlns:p14="http://schemas.microsoft.com/office/powerpoint/2010/main" val="1604058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Post-session survey themes</a:t>
            </a:r>
          </a:p>
        </p:txBody>
      </p:sp>
      <p:sp>
        <p:nvSpPr>
          <p:cNvPr id="4" name="Slide Number Placeholder 3"/>
          <p:cNvSpPr>
            <a:spLocks noGrp="1"/>
          </p:cNvSpPr>
          <p:nvPr>
            <p:ph type="sldNum" sz="quarter" idx="16"/>
          </p:nvPr>
        </p:nvSpPr>
        <p:spPr/>
        <p:txBody>
          <a:bodyPr/>
          <a:lstStyle/>
          <a:p>
            <a:fld id="{F85CE818-7367-6A4C-AA8A-8ACF11B1523A}" type="slidenum">
              <a:rPr lang="en-US" smtClean="0"/>
              <a:pPr/>
              <a:t>16</a:t>
            </a:fld>
            <a:endParaRPr lang="en-US"/>
          </a:p>
        </p:txBody>
      </p:sp>
      <p:grpSp>
        <p:nvGrpSpPr>
          <p:cNvPr id="8" name="Group 7">
            <a:extLst>
              <a:ext uri="{FF2B5EF4-FFF2-40B4-BE49-F238E27FC236}">
                <a16:creationId xmlns:a16="http://schemas.microsoft.com/office/drawing/2014/main" id="{5D556081-301F-5635-9FF9-C3E13EB633DB}"/>
              </a:ext>
            </a:extLst>
          </p:cNvPr>
          <p:cNvGrpSpPr/>
          <p:nvPr/>
        </p:nvGrpSpPr>
        <p:grpSpPr>
          <a:xfrm>
            <a:off x="608471" y="1224122"/>
            <a:ext cx="10975058" cy="731520"/>
            <a:chOff x="0" y="1140011"/>
            <a:chExt cx="8128000" cy="1026675"/>
          </a:xfrm>
        </p:grpSpPr>
        <p:sp>
          <p:nvSpPr>
            <p:cNvPr id="10" name="Rectangle: Rounded Corners 9">
              <a:extLst>
                <a:ext uri="{FF2B5EF4-FFF2-40B4-BE49-F238E27FC236}">
                  <a16:creationId xmlns:a16="http://schemas.microsoft.com/office/drawing/2014/main" id="{BF73F13E-4943-2E72-F3D5-D0C0BF8B370E}"/>
                </a:ext>
              </a:extLst>
            </p:cNvPr>
            <p:cNvSpPr/>
            <p:nvPr/>
          </p:nvSpPr>
          <p:spPr>
            <a:xfrm>
              <a:off x="0" y="1140011"/>
              <a:ext cx="8128000" cy="1026675"/>
            </a:xfrm>
            <a:prstGeom prst="roundRect">
              <a:avLst/>
            </a:prstGeom>
          </p:spPr>
          <p:style>
            <a:lnRef idx="2">
              <a:schemeClr val="lt1">
                <a:hueOff val="0"/>
                <a:satOff val="0"/>
                <a:lumOff val="0"/>
                <a:alphaOff val="0"/>
              </a:schemeClr>
            </a:lnRef>
            <a:fillRef idx="1">
              <a:schemeClr val="accent2">
                <a:hueOff val="107214"/>
                <a:satOff val="-17233"/>
                <a:lumOff val="6732"/>
                <a:alphaOff val="0"/>
              </a:schemeClr>
            </a:fillRef>
            <a:effectRef idx="0">
              <a:schemeClr val="accent2">
                <a:hueOff val="107214"/>
                <a:satOff val="-17233"/>
                <a:lumOff val="6732"/>
                <a:alphaOff val="0"/>
              </a:schemeClr>
            </a:effectRef>
            <a:fontRef idx="minor">
              <a:schemeClr val="lt1"/>
            </a:fontRef>
          </p:style>
          <p:txBody>
            <a:bodyPr/>
            <a:lstStyle/>
            <a:p>
              <a:endParaRPr lang="en-US" sz="2600"/>
            </a:p>
          </p:txBody>
        </p:sp>
        <p:sp>
          <p:nvSpPr>
            <p:cNvPr id="11" name="Rectangle: Rounded Corners 4">
              <a:extLst>
                <a:ext uri="{FF2B5EF4-FFF2-40B4-BE49-F238E27FC236}">
                  <a16:creationId xmlns:a16="http://schemas.microsoft.com/office/drawing/2014/main" id="{830FFF2D-5191-2608-B940-7EE4F23AB46A}"/>
                </a:ext>
              </a:extLst>
            </p:cNvPr>
            <p:cNvSpPr txBox="1"/>
            <p:nvPr/>
          </p:nvSpPr>
          <p:spPr>
            <a:xfrm>
              <a:off x="50118" y="1190129"/>
              <a:ext cx="8027764" cy="9264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800" kern="1200" dirty="0"/>
                <a:t>2. Understanding of the importance of family and social support</a:t>
              </a:r>
            </a:p>
          </p:txBody>
        </p:sp>
      </p:grpSp>
      <p:sp>
        <p:nvSpPr>
          <p:cNvPr id="6" name="TextBox 5">
            <a:extLst>
              <a:ext uri="{FF2B5EF4-FFF2-40B4-BE49-F238E27FC236}">
                <a16:creationId xmlns:a16="http://schemas.microsoft.com/office/drawing/2014/main" id="{D61B4C5F-AC2D-6C65-7D95-55D5390AAA8F}"/>
              </a:ext>
            </a:extLst>
          </p:cNvPr>
          <p:cNvSpPr txBox="1"/>
          <p:nvPr/>
        </p:nvSpPr>
        <p:spPr>
          <a:xfrm>
            <a:off x="676144" y="2023194"/>
            <a:ext cx="10907385" cy="4181337"/>
          </a:xfrm>
          <a:prstGeom prst="rect">
            <a:avLst/>
          </a:prstGeom>
          <a:noFill/>
        </p:spPr>
        <p:txBody>
          <a:bodyPr wrap="square">
            <a:spAutoFit/>
          </a:bodyPr>
          <a:lstStyle/>
          <a:p>
            <a:pPr>
              <a:lnSpc>
                <a:spcPct val="120000"/>
              </a:lnSpc>
            </a:pPr>
            <a:r>
              <a:rPr lang="en-US" sz="2800" b="0" i="0" u="none" strike="noStrike" baseline="0" dirty="0"/>
              <a:t>“As clinical staff in a recovery residential program, we have to approve passes for weekend outings. A lot of them want to go with their families, but we often get hung up on how many hours they are granted based on their current "phase." I want to bring back to the team a reminder that social supports increase the likelihood of successful outcomes, because I think this gets overlooked when we are making decisions.”</a:t>
            </a:r>
          </a:p>
          <a:p>
            <a:pPr algn="r">
              <a:lnSpc>
                <a:spcPct val="120000"/>
              </a:lnSpc>
            </a:pPr>
            <a:r>
              <a:rPr lang="en-US" sz="2800" b="0" i="0" u="none" strike="noStrike" baseline="0" dirty="0"/>
              <a:t>LCSW, Massachusetts</a:t>
            </a:r>
          </a:p>
        </p:txBody>
      </p:sp>
    </p:spTree>
    <p:extLst>
      <p:ext uri="{BB962C8B-B14F-4D97-AF65-F5344CB8AC3E}">
        <p14:creationId xmlns:p14="http://schemas.microsoft.com/office/powerpoint/2010/main" val="3221928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Post-session survey themes</a:t>
            </a:r>
          </a:p>
        </p:txBody>
      </p:sp>
      <p:sp>
        <p:nvSpPr>
          <p:cNvPr id="4" name="Slide Number Placeholder 3"/>
          <p:cNvSpPr>
            <a:spLocks noGrp="1"/>
          </p:cNvSpPr>
          <p:nvPr>
            <p:ph type="sldNum" sz="quarter" idx="16"/>
          </p:nvPr>
        </p:nvSpPr>
        <p:spPr/>
        <p:txBody>
          <a:bodyPr/>
          <a:lstStyle/>
          <a:p>
            <a:fld id="{F85CE818-7367-6A4C-AA8A-8ACF11B1523A}" type="slidenum">
              <a:rPr lang="en-US" smtClean="0"/>
              <a:pPr/>
              <a:t>17</a:t>
            </a:fld>
            <a:endParaRPr lang="en-US"/>
          </a:p>
        </p:txBody>
      </p:sp>
      <p:grpSp>
        <p:nvGrpSpPr>
          <p:cNvPr id="3" name="Group 2">
            <a:extLst>
              <a:ext uri="{FF2B5EF4-FFF2-40B4-BE49-F238E27FC236}">
                <a16:creationId xmlns:a16="http://schemas.microsoft.com/office/drawing/2014/main" id="{A18C1766-5A71-0A53-D41F-2F3B56023109}"/>
              </a:ext>
            </a:extLst>
          </p:cNvPr>
          <p:cNvGrpSpPr/>
          <p:nvPr/>
        </p:nvGrpSpPr>
        <p:grpSpPr>
          <a:xfrm>
            <a:off x="608471" y="1300322"/>
            <a:ext cx="10975058" cy="731520"/>
            <a:chOff x="0" y="2244446"/>
            <a:chExt cx="8128000" cy="1026675"/>
          </a:xfrm>
        </p:grpSpPr>
        <p:sp>
          <p:nvSpPr>
            <p:cNvPr id="6" name="Rectangle: Rounded Corners 5">
              <a:extLst>
                <a:ext uri="{FF2B5EF4-FFF2-40B4-BE49-F238E27FC236}">
                  <a16:creationId xmlns:a16="http://schemas.microsoft.com/office/drawing/2014/main" id="{2588E548-E31B-0522-E1B8-B8EF2692E80B}"/>
                </a:ext>
              </a:extLst>
            </p:cNvPr>
            <p:cNvSpPr/>
            <p:nvPr/>
          </p:nvSpPr>
          <p:spPr>
            <a:xfrm>
              <a:off x="0" y="2244446"/>
              <a:ext cx="8128000" cy="1026675"/>
            </a:xfrm>
            <a:prstGeom prst="roundRect">
              <a:avLst/>
            </a:prstGeom>
          </p:spPr>
          <p:style>
            <a:lnRef idx="2">
              <a:schemeClr val="lt1">
                <a:hueOff val="0"/>
                <a:satOff val="0"/>
                <a:lumOff val="0"/>
                <a:alphaOff val="0"/>
              </a:schemeClr>
            </a:lnRef>
            <a:fillRef idx="1">
              <a:schemeClr val="accent2">
                <a:hueOff val="214428"/>
                <a:satOff val="-34467"/>
                <a:lumOff val="13465"/>
                <a:alphaOff val="0"/>
              </a:schemeClr>
            </a:fillRef>
            <a:effectRef idx="0">
              <a:schemeClr val="accent2">
                <a:hueOff val="214428"/>
                <a:satOff val="-34467"/>
                <a:lumOff val="13465"/>
                <a:alphaOff val="0"/>
              </a:schemeClr>
            </a:effectRef>
            <a:fontRef idx="minor">
              <a:schemeClr val="lt1"/>
            </a:fontRef>
          </p:style>
          <p:txBody>
            <a:bodyPr/>
            <a:lstStyle/>
            <a:p>
              <a:endParaRPr lang="en-US" sz="2600" dirty="0"/>
            </a:p>
          </p:txBody>
        </p:sp>
        <p:sp>
          <p:nvSpPr>
            <p:cNvPr id="14" name="Rectangle: Rounded Corners 4">
              <a:extLst>
                <a:ext uri="{FF2B5EF4-FFF2-40B4-BE49-F238E27FC236}">
                  <a16:creationId xmlns:a16="http://schemas.microsoft.com/office/drawing/2014/main" id="{4BB46FCF-001A-1243-F472-9F3F4CC50022}"/>
                </a:ext>
              </a:extLst>
            </p:cNvPr>
            <p:cNvSpPr txBox="1"/>
            <p:nvPr/>
          </p:nvSpPr>
          <p:spPr>
            <a:xfrm>
              <a:off x="50118" y="2294564"/>
              <a:ext cx="8027764" cy="9264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800" kern="1200" dirty="0"/>
                <a:t>3. Awareness of stigma and bias toward family members</a:t>
              </a:r>
            </a:p>
          </p:txBody>
        </p:sp>
      </p:grpSp>
      <p:sp>
        <p:nvSpPr>
          <p:cNvPr id="8" name="TextBox 7">
            <a:extLst>
              <a:ext uri="{FF2B5EF4-FFF2-40B4-BE49-F238E27FC236}">
                <a16:creationId xmlns:a16="http://schemas.microsoft.com/office/drawing/2014/main" id="{5113FA66-68C9-C5A3-7C80-44E0511DAA65}"/>
              </a:ext>
            </a:extLst>
          </p:cNvPr>
          <p:cNvSpPr txBox="1"/>
          <p:nvPr/>
        </p:nvSpPr>
        <p:spPr>
          <a:xfrm>
            <a:off x="608471" y="2317930"/>
            <a:ext cx="10975058" cy="4181337"/>
          </a:xfrm>
          <a:prstGeom prst="rect">
            <a:avLst/>
          </a:prstGeom>
          <a:noFill/>
        </p:spPr>
        <p:txBody>
          <a:bodyPr wrap="square">
            <a:spAutoFit/>
          </a:bodyPr>
          <a:lstStyle/>
          <a:p>
            <a:pPr>
              <a:lnSpc>
                <a:spcPct val="120000"/>
              </a:lnSpc>
            </a:pPr>
            <a:r>
              <a:rPr lang="en-US" sz="2800" dirty="0"/>
              <a:t>“…I knew there was bias and stigma with families of those struggling with SUD but this presentation greatly expanded on my current knowledge. I never realized how the term "codependency" is harmful, especially to family members of those with SUD. I will improve my practice by reflecting on my possible biases with SUD families and reflecting on how I can better incorporate them into treatment plans.”</a:t>
            </a:r>
          </a:p>
          <a:p>
            <a:pPr algn="r">
              <a:lnSpc>
                <a:spcPct val="120000"/>
              </a:lnSpc>
            </a:pPr>
            <a:r>
              <a:rPr lang="en-US" sz="2800" dirty="0"/>
              <a:t>RN, Massachusetts</a:t>
            </a:r>
          </a:p>
        </p:txBody>
      </p:sp>
    </p:spTree>
    <p:extLst>
      <p:ext uri="{BB962C8B-B14F-4D97-AF65-F5344CB8AC3E}">
        <p14:creationId xmlns:p14="http://schemas.microsoft.com/office/powerpoint/2010/main" val="41008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Post-session survey themes</a:t>
            </a:r>
          </a:p>
        </p:txBody>
      </p:sp>
      <p:sp>
        <p:nvSpPr>
          <p:cNvPr id="4" name="Slide Number Placeholder 3"/>
          <p:cNvSpPr>
            <a:spLocks noGrp="1"/>
          </p:cNvSpPr>
          <p:nvPr>
            <p:ph type="sldNum" sz="quarter" idx="16"/>
          </p:nvPr>
        </p:nvSpPr>
        <p:spPr/>
        <p:txBody>
          <a:bodyPr/>
          <a:lstStyle/>
          <a:p>
            <a:fld id="{F85CE818-7367-6A4C-AA8A-8ACF11B1523A}" type="slidenum">
              <a:rPr lang="en-US" smtClean="0"/>
              <a:pPr/>
              <a:t>18</a:t>
            </a:fld>
            <a:endParaRPr lang="en-US"/>
          </a:p>
        </p:txBody>
      </p:sp>
      <p:grpSp>
        <p:nvGrpSpPr>
          <p:cNvPr id="15" name="Group 14">
            <a:extLst>
              <a:ext uri="{FF2B5EF4-FFF2-40B4-BE49-F238E27FC236}">
                <a16:creationId xmlns:a16="http://schemas.microsoft.com/office/drawing/2014/main" id="{BA655AF4-C51E-21F5-7ABF-2A5A0E4BF30F}"/>
              </a:ext>
            </a:extLst>
          </p:cNvPr>
          <p:cNvGrpSpPr/>
          <p:nvPr/>
        </p:nvGrpSpPr>
        <p:grpSpPr>
          <a:xfrm>
            <a:off x="608471" y="1313022"/>
            <a:ext cx="10975058" cy="914400"/>
            <a:chOff x="0" y="3348881"/>
            <a:chExt cx="8128000" cy="1026675"/>
          </a:xfrm>
        </p:grpSpPr>
        <p:sp>
          <p:nvSpPr>
            <p:cNvPr id="16" name="Rectangle: Rounded Corners 15">
              <a:extLst>
                <a:ext uri="{FF2B5EF4-FFF2-40B4-BE49-F238E27FC236}">
                  <a16:creationId xmlns:a16="http://schemas.microsoft.com/office/drawing/2014/main" id="{DCC7D768-39CA-1D30-0EC0-2DAD48C42930}"/>
                </a:ext>
              </a:extLst>
            </p:cNvPr>
            <p:cNvSpPr/>
            <p:nvPr/>
          </p:nvSpPr>
          <p:spPr>
            <a:xfrm>
              <a:off x="0" y="3348881"/>
              <a:ext cx="8128000" cy="1026675"/>
            </a:xfrm>
            <a:prstGeom prst="roundRect">
              <a:avLst/>
            </a:prstGeom>
          </p:spPr>
          <p:style>
            <a:lnRef idx="2">
              <a:schemeClr val="lt1">
                <a:hueOff val="0"/>
                <a:satOff val="0"/>
                <a:lumOff val="0"/>
                <a:alphaOff val="0"/>
              </a:schemeClr>
            </a:lnRef>
            <a:fillRef idx="1">
              <a:schemeClr val="accent2">
                <a:hueOff val="321642"/>
                <a:satOff val="-51700"/>
                <a:lumOff val="20197"/>
                <a:alphaOff val="0"/>
              </a:schemeClr>
            </a:fillRef>
            <a:effectRef idx="0">
              <a:schemeClr val="accent2">
                <a:hueOff val="321642"/>
                <a:satOff val="-51700"/>
                <a:lumOff val="20197"/>
                <a:alphaOff val="0"/>
              </a:schemeClr>
            </a:effectRef>
            <a:fontRef idx="minor">
              <a:schemeClr val="lt1"/>
            </a:fontRef>
          </p:style>
          <p:txBody>
            <a:bodyPr/>
            <a:lstStyle/>
            <a:p>
              <a:endParaRPr lang="en-US"/>
            </a:p>
          </p:txBody>
        </p:sp>
        <p:sp>
          <p:nvSpPr>
            <p:cNvPr id="17" name="Rectangle: Rounded Corners 4">
              <a:extLst>
                <a:ext uri="{FF2B5EF4-FFF2-40B4-BE49-F238E27FC236}">
                  <a16:creationId xmlns:a16="http://schemas.microsoft.com/office/drawing/2014/main" id="{3E3B3A94-ABFE-A9A4-41CB-FD43648CFE76}"/>
                </a:ext>
              </a:extLst>
            </p:cNvPr>
            <p:cNvSpPr txBox="1"/>
            <p:nvPr/>
          </p:nvSpPr>
          <p:spPr>
            <a:xfrm>
              <a:off x="50118" y="3398999"/>
              <a:ext cx="8027764" cy="9264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800" kern="1200" dirty="0"/>
                <a:t>4. Intention to integrate family &amp; social support into current SUD services</a:t>
              </a:r>
            </a:p>
          </p:txBody>
        </p:sp>
      </p:grpSp>
      <p:sp>
        <p:nvSpPr>
          <p:cNvPr id="6" name="TextBox 5">
            <a:extLst>
              <a:ext uri="{FF2B5EF4-FFF2-40B4-BE49-F238E27FC236}">
                <a16:creationId xmlns:a16="http://schemas.microsoft.com/office/drawing/2014/main" id="{BF8C54A7-792C-A492-8009-9C5112F71A56}"/>
              </a:ext>
            </a:extLst>
          </p:cNvPr>
          <p:cNvSpPr txBox="1"/>
          <p:nvPr/>
        </p:nvSpPr>
        <p:spPr>
          <a:xfrm>
            <a:off x="689156" y="2409540"/>
            <a:ext cx="10907385" cy="3147208"/>
          </a:xfrm>
          <a:prstGeom prst="rect">
            <a:avLst/>
          </a:prstGeom>
          <a:noFill/>
        </p:spPr>
        <p:txBody>
          <a:bodyPr wrap="square">
            <a:spAutoFit/>
          </a:bodyPr>
          <a:lstStyle/>
          <a:p>
            <a:pPr>
              <a:lnSpc>
                <a:spcPct val="120000"/>
              </a:lnSpc>
            </a:pPr>
            <a:r>
              <a:rPr lang="en-US" sz="2800" b="0" i="0" u="none" strike="noStrike" baseline="0" dirty="0"/>
              <a:t>“I will incorporate my new perspective on family support for people with SUD. Instead of pathologizing them, however unconsciously, I will keep in mind what a resource they are…I will thank them more and include them in education…I will view them as part of the team.”</a:t>
            </a:r>
          </a:p>
          <a:p>
            <a:pPr algn="r">
              <a:lnSpc>
                <a:spcPct val="120000"/>
              </a:lnSpc>
            </a:pPr>
            <a:r>
              <a:rPr lang="en-US" sz="2800" dirty="0"/>
              <a:t>RN, California</a:t>
            </a:r>
            <a:endParaRPr lang="en-US" sz="2800" b="0" i="0" u="none" strike="noStrike" baseline="0" dirty="0"/>
          </a:p>
        </p:txBody>
      </p:sp>
    </p:spTree>
    <p:extLst>
      <p:ext uri="{BB962C8B-B14F-4D97-AF65-F5344CB8AC3E}">
        <p14:creationId xmlns:p14="http://schemas.microsoft.com/office/powerpoint/2010/main" val="1282089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sz="quarter" idx="11"/>
          </p:nvPr>
        </p:nvSpPr>
        <p:spPr>
          <a:xfrm>
            <a:off x="497171" y="1217833"/>
            <a:ext cx="11290018" cy="2630268"/>
          </a:xfrm>
        </p:spPr>
        <p:txBody>
          <a:bodyPr/>
          <a:lstStyle/>
          <a:p>
            <a:r>
              <a:rPr lang="en-US" dirty="0"/>
              <a:t>Addiction professionals need education to:</a:t>
            </a:r>
          </a:p>
          <a:p>
            <a:pPr marL="342900" indent="-342900">
              <a:buFont typeface="Wingdings" panose="05000000000000000000" pitchFamily="2" charset="2"/>
              <a:buChar char="ü"/>
            </a:pPr>
            <a:r>
              <a:rPr lang="en-US" dirty="0"/>
              <a:t>Recognize the importance of family and social support</a:t>
            </a:r>
          </a:p>
          <a:p>
            <a:pPr marL="342900" indent="-342900">
              <a:buFont typeface="Wingdings" panose="05000000000000000000" pitchFamily="2" charset="2"/>
              <a:buChar char="ü"/>
            </a:pPr>
            <a:r>
              <a:rPr lang="en-US" dirty="0"/>
              <a:t>Understand the impact of pervasive stigmatizing views about family members and SUD</a:t>
            </a:r>
          </a:p>
          <a:p>
            <a:pPr marL="342900" indent="-342900">
              <a:buFont typeface="Wingdings" panose="05000000000000000000" pitchFamily="2" charset="2"/>
              <a:buChar char="ü"/>
            </a:pPr>
            <a:r>
              <a:rPr lang="en-US" dirty="0"/>
              <a:t>Engage supports in meaningful ways</a:t>
            </a:r>
          </a:p>
        </p:txBody>
      </p:sp>
      <p:sp>
        <p:nvSpPr>
          <p:cNvPr id="4" name="Slide Number Placeholder 3"/>
          <p:cNvSpPr>
            <a:spLocks noGrp="1"/>
          </p:cNvSpPr>
          <p:nvPr>
            <p:ph type="sldNum" sz="quarter" idx="16"/>
          </p:nvPr>
        </p:nvSpPr>
        <p:spPr/>
        <p:txBody>
          <a:bodyPr/>
          <a:lstStyle/>
          <a:p>
            <a:fld id="{F85CE818-7367-6A4C-AA8A-8ACF11B1523A}" type="slidenum">
              <a:rPr lang="en-US" smtClean="0"/>
              <a:pPr/>
              <a:t>19</a:t>
            </a:fld>
            <a:endParaRPr lang="en-US"/>
          </a:p>
        </p:txBody>
      </p:sp>
      <p:sp>
        <p:nvSpPr>
          <p:cNvPr id="6" name="TextBox 5">
            <a:extLst>
              <a:ext uri="{FF2B5EF4-FFF2-40B4-BE49-F238E27FC236}">
                <a16:creationId xmlns:a16="http://schemas.microsoft.com/office/drawing/2014/main" id="{81A01100-EF15-E28E-9126-B11315CEB675}"/>
              </a:ext>
            </a:extLst>
          </p:cNvPr>
          <p:cNvSpPr txBox="1"/>
          <p:nvPr/>
        </p:nvSpPr>
        <p:spPr>
          <a:xfrm>
            <a:off x="622300" y="4032120"/>
            <a:ext cx="10947400" cy="1692771"/>
          </a:xfrm>
          <a:prstGeom prst="rect">
            <a:avLst/>
          </a:prstGeom>
          <a:ln w="57150"/>
        </p:spPr>
        <p:style>
          <a:lnRef idx="2">
            <a:schemeClr val="dk1"/>
          </a:lnRef>
          <a:fillRef idx="1">
            <a:schemeClr val="lt1"/>
          </a:fillRef>
          <a:effectRef idx="0">
            <a:schemeClr val="dk1"/>
          </a:effectRef>
          <a:fontRef idx="minor">
            <a:schemeClr val="dk1"/>
          </a:fontRef>
        </p:style>
        <p:txBody>
          <a:bodyPr wrap="square">
            <a:spAutoFit/>
          </a:bodyPr>
          <a:lstStyle/>
          <a:p>
            <a:r>
              <a:rPr lang="en-US" sz="2600" dirty="0"/>
              <a:t>A single training session within an existing virtual TTA platform can enhance knowledge, challenge stigma, inspire practice changes, and boost the confidence of SUD professionals to incorporate family and social support into SUD care.</a:t>
            </a:r>
          </a:p>
        </p:txBody>
      </p:sp>
    </p:spTree>
    <p:extLst>
      <p:ext uri="{BB962C8B-B14F-4D97-AF65-F5344CB8AC3E}">
        <p14:creationId xmlns:p14="http://schemas.microsoft.com/office/powerpoint/2010/main" val="4294708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2B12E-8688-3848-91AA-C037CEF824ED}"/>
              </a:ext>
            </a:extLst>
          </p:cNvPr>
          <p:cNvSpPr>
            <a:spLocks noGrp="1"/>
          </p:cNvSpPr>
          <p:nvPr>
            <p:ph type="title"/>
          </p:nvPr>
        </p:nvSpPr>
        <p:spPr/>
        <p:txBody>
          <a:bodyPr/>
          <a:lstStyle/>
          <a:p>
            <a:r>
              <a:rPr lang="en-US" dirty="0"/>
              <a:t>Funding provided by</a:t>
            </a:r>
          </a:p>
        </p:txBody>
      </p:sp>
      <p:sp>
        <p:nvSpPr>
          <p:cNvPr id="5" name="Slide Number Placeholder 4">
            <a:extLst>
              <a:ext uri="{FF2B5EF4-FFF2-40B4-BE49-F238E27FC236}">
                <a16:creationId xmlns:a16="http://schemas.microsoft.com/office/drawing/2014/main" id="{B98449AA-9A92-EB46-BF3F-B9C3575904AC}"/>
              </a:ext>
            </a:extLst>
          </p:cNvPr>
          <p:cNvSpPr>
            <a:spLocks noGrp="1"/>
          </p:cNvSpPr>
          <p:nvPr>
            <p:ph type="sldNum" sz="quarter" idx="16"/>
          </p:nvPr>
        </p:nvSpPr>
        <p:spPr/>
        <p:txBody>
          <a:bodyPr/>
          <a:lstStyle/>
          <a:p>
            <a:fld id="{F85CE818-7367-6A4C-AA8A-8ACF11B1523A}" type="slidenum">
              <a:rPr lang="en-US" smtClean="0"/>
              <a:pPr/>
              <a:t>2</a:t>
            </a:fld>
            <a:endParaRPr lang="en-US"/>
          </a:p>
        </p:txBody>
      </p:sp>
      <p:grpSp>
        <p:nvGrpSpPr>
          <p:cNvPr id="3" name="Group 2"/>
          <p:cNvGrpSpPr/>
          <p:nvPr/>
        </p:nvGrpSpPr>
        <p:grpSpPr>
          <a:xfrm>
            <a:off x="1684666" y="1910964"/>
            <a:ext cx="8822668" cy="2286000"/>
            <a:chOff x="2204571" y="1910964"/>
            <a:chExt cx="8822668" cy="2286000"/>
          </a:xfrm>
        </p:grpSpPr>
        <p:pic>
          <p:nvPicPr>
            <p:cNvPr id="6" name="Picture 5" descr="BSAS logo">
              <a:extLst>
                <a:ext uri="{FF2B5EF4-FFF2-40B4-BE49-F238E27FC236}">
                  <a16:creationId xmlns:a16="http://schemas.microsoft.com/office/drawing/2014/main" id="{1E66074F-1E86-D149-880E-519831F52EF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04571" y="1910964"/>
              <a:ext cx="3238075" cy="2286000"/>
            </a:xfrm>
            <a:prstGeom prst="rect">
              <a:avLst/>
            </a:prstGeom>
          </p:spPr>
        </p:pic>
        <p:pic>
          <p:nvPicPr>
            <p:cNvPr id="7" name="Picture 6" descr="ORN logo">
              <a:extLst>
                <a:ext uri="{FF2B5EF4-FFF2-40B4-BE49-F238E27FC236}">
                  <a16:creationId xmlns:a16="http://schemas.microsoft.com/office/drawing/2014/main" id="{25C00D80-5773-3C4C-B82F-0C979C297AD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98740" y="1910964"/>
              <a:ext cx="4728499" cy="2286000"/>
            </a:xfrm>
            <a:prstGeom prst="rect">
              <a:avLst/>
            </a:prstGeom>
          </p:spPr>
        </p:pic>
      </p:grpSp>
      <p:sp>
        <p:nvSpPr>
          <p:cNvPr id="9" name="Rectangle 8">
            <a:extLst>
              <a:ext uri="{FF2B5EF4-FFF2-40B4-BE49-F238E27FC236}">
                <a16:creationId xmlns:a16="http://schemas.microsoft.com/office/drawing/2014/main" id="{3B92BDF1-5BF6-DD44-9057-D8A3ACF5554E}"/>
              </a:ext>
            </a:extLst>
          </p:cNvPr>
          <p:cNvSpPr/>
          <p:nvPr/>
        </p:nvSpPr>
        <p:spPr>
          <a:xfrm>
            <a:off x="450991" y="4675809"/>
            <a:ext cx="11290018" cy="735394"/>
          </a:xfrm>
          <a:prstGeom prst="rect">
            <a:avLst/>
          </a:prstGeom>
        </p:spPr>
        <p:txBody>
          <a:bodyPr wrap="square" lIns="91440" tIns="45720" rIns="91440" bIns="45720" anchor="t">
            <a:spAutoFit/>
          </a:bodyPr>
          <a:lstStyle/>
          <a:p>
            <a:pPr algn="ctr" defTabSz="609630">
              <a:lnSpc>
                <a:spcPct val="109000"/>
              </a:lnSpc>
            </a:pPr>
            <a:r>
              <a:rPr lang="en-US" sz="1300" i="1" dirty="0">
                <a:solidFill>
                  <a:prstClr val="black"/>
                </a:solidFill>
                <a:latin typeface="Arial"/>
                <a:cs typeface="Arial"/>
              </a:rPr>
              <a:t>Funding for this initiative was made possible (in part) by grant no.</a:t>
            </a:r>
            <a:r>
              <a:rPr lang="en-US" sz="1300" i="1" dirty="0">
                <a:solidFill>
                  <a:prstClr val="black"/>
                </a:solidFill>
                <a:latin typeface="Arial"/>
                <a:ea typeface="+mn-lt"/>
                <a:cs typeface="Arial"/>
              </a:rPr>
              <a:t> 1H79TI085588-02 </a:t>
            </a:r>
            <a:r>
              <a:rPr lang="en-US" sz="1300" i="1" dirty="0">
                <a:solidFill>
                  <a:prstClr val="black"/>
                </a:solidFill>
                <a:latin typeface="Arial"/>
                <a:cs typeface="Arial"/>
              </a:rPr>
              <a:t>from SAMHSA. The views expressed in written conference materials or publications and by speakers and moderators do not necessarily reflect the official policies of the Department of Health and Human Services; nor does mention of trade names, commercial practices, or organizations imply endorsement by the U.S. Government.</a:t>
            </a:r>
            <a:endParaRPr lang="en-US" sz="1300" dirty="0"/>
          </a:p>
        </p:txBody>
      </p:sp>
    </p:spTree>
    <p:extLst>
      <p:ext uri="{BB962C8B-B14F-4D97-AF65-F5344CB8AC3E}">
        <p14:creationId xmlns:p14="http://schemas.microsoft.com/office/powerpoint/2010/main" val="627005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and Contact Information</a:t>
            </a:r>
          </a:p>
        </p:txBody>
      </p:sp>
      <p:sp>
        <p:nvSpPr>
          <p:cNvPr id="3" name="Content Placeholder 2"/>
          <p:cNvSpPr>
            <a:spLocks noGrp="1"/>
          </p:cNvSpPr>
          <p:nvPr>
            <p:ph sz="quarter" idx="11"/>
          </p:nvPr>
        </p:nvSpPr>
        <p:spPr>
          <a:xfrm>
            <a:off x="497171" y="1217832"/>
            <a:ext cx="11290018" cy="823239"/>
          </a:xfrm>
        </p:spPr>
        <p:txBody>
          <a:bodyPr/>
          <a:lstStyle/>
          <a:p>
            <a:r>
              <a:rPr lang="en-US" dirty="0">
                <a:hlinkClick r:id="rId2"/>
              </a:rPr>
              <a:t>Alicia.Ventura@bmc.org</a:t>
            </a:r>
            <a:r>
              <a:rPr lang="en-US" dirty="0"/>
              <a:t> </a:t>
            </a:r>
          </a:p>
        </p:txBody>
      </p:sp>
      <p:sp>
        <p:nvSpPr>
          <p:cNvPr id="4" name="Slide Number Placeholder 3"/>
          <p:cNvSpPr>
            <a:spLocks noGrp="1"/>
          </p:cNvSpPr>
          <p:nvPr>
            <p:ph type="sldNum" sz="quarter" idx="16"/>
          </p:nvPr>
        </p:nvSpPr>
        <p:spPr/>
        <p:txBody>
          <a:bodyPr/>
          <a:lstStyle/>
          <a:p>
            <a:fld id="{F85CE818-7367-6A4C-AA8A-8ACF11B1523A}" type="slidenum">
              <a:rPr lang="en-US" smtClean="0"/>
              <a:pPr/>
              <a:t>20</a:t>
            </a:fld>
            <a:endParaRPr lang="en-US"/>
          </a:p>
        </p:txBody>
      </p:sp>
      <p:pic>
        <p:nvPicPr>
          <p:cNvPr id="6" name="Graphic 2" descr="Help with solid fill">
            <a:extLst>
              <a:ext uri="{FF2B5EF4-FFF2-40B4-BE49-F238E27FC236}">
                <a16:creationId xmlns:a16="http://schemas.microsoft.com/office/drawing/2014/main" id="{9E1C9E27-E449-195E-47D2-066ECA198568}"/>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03830" y="2116331"/>
            <a:ext cx="4076700" cy="4076700"/>
          </a:xfrm>
          <a:prstGeom prst="rect">
            <a:avLst/>
          </a:prstGeom>
        </p:spPr>
      </p:pic>
    </p:spTree>
    <p:extLst>
      <p:ext uri="{BB962C8B-B14F-4D97-AF65-F5344CB8AC3E}">
        <p14:creationId xmlns:p14="http://schemas.microsoft.com/office/powerpoint/2010/main" val="2168201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3" name="Content Placeholder 2"/>
          <p:cNvSpPr>
            <a:spLocks noGrp="1"/>
          </p:cNvSpPr>
          <p:nvPr>
            <p:ph sz="quarter" idx="11"/>
          </p:nvPr>
        </p:nvSpPr>
        <p:spPr/>
        <p:txBody>
          <a:bodyPr/>
          <a:lstStyle/>
          <a:p>
            <a:r>
              <a:rPr lang="en-US" sz="2600" dirty="0"/>
              <a:t>None of the authors have any relevant financial or other conflicts of interest to disclose relating to this presentation. </a:t>
            </a:r>
          </a:p>
          <a:p>
            <a:endParaRPr lang="en-US" dirty="0"/>
          </a:p>
          <a:p>
            <a:endParaRPr lang="en-US" dirty="0"/>
          </a:p>
        </p:txBody>
      </p:sp>
      <p:sp>
        <p:nvSpPr>
          <p:cNvPr id="4" name="Slide Number Placeholder 3"/>
          <p:cNvSpPr>
            <a:spLocks noGrp="1"/>
          </p:cNvSpPr>
          <p:nvPr>
            <p:ph type="sldNum" sz="quarter" idx="16"/>
          </p:nvPr>
        </p:nvSpPr>
        <p:spPr/>
        <p:txBody>
          <a:bodyPr/>
          <a:lstStyle/>
          <a:p>
            <a:fld id="{F85CE818-7367-6A4C-AA8A-8ACF11B1523A}" type="slidenum">
              <a:rPr lang="en-US" smtClean="0"/>
              <a:pPr/>
              <a:t>3</a:t>
            </a:fld>
            <a:endParaRPr lang="en-US"/>
          </a:p>
        </p:txBody>
      </p:sp>
    </p:spTree>
    <p:extLst>
      <p:ext uri="{BB962C8B-B14F-4D97-AF65-F5344CB8AC3E}">
        <p14:creationId xmlns:p14="http://schemas.microsoft.com/office/powerpoint/2010/main" val="2741978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sz="quarter" idx="11"/>
          </p:nvPr>
        </p:nvSpPr>
        <p:spPr/>
        <p:txBody>
          <a:bodyPr/>
          <a:lstStyle/>
          <a:p>
            <a:pPr marL="342900" indent="-342900">
              <a:spcAft>
                <a:spcPts val="600"/>
              </a:spcAft>
              <a:buFont typeface="Arial" panose="020B0604020202020204" pitchFamily="34" charset="0"/>
              <a:buChar char="•"/>
            </a:pPr>
            <a:r>
              <a:rPr lang="en-US" sz="2600" dirty="0"/>
              <a:t>Social support, particularly from biological and chosen family, is crucial for improving health outcomes in individuals with substance use disorder (SUD).</a:t>
            </a:r>
            <a:r>
              <a:rPr lang="en-US" sz="2600" baseline="30000" dirty="0"/>
              <a:t>1-3</a:t>
            </a:r>
          </a:p>
          <a:p>
            <a:pPr marL="342900" indent="-342900">
              <a:spcAft>
                <a:spcPts val="600"/>
              </a:spcAft>
              <a:buFont typeface="Arial" panose="020B0604020202020204" pitchFamily="34" charset="0"/>
              <a:buChar char="•"/>
            </a:pPr>
            <a:r>
              <a:rPr lang="en-US" sz="2600" dirty="0"/>
              <a:t>Many SUD professionals lack the training to engage families effectively, compounded by stigma and misconceptions about family involvement in SUD.</a:t>
            </a:r>
            <a:r>
              <a:rPr lang="en-US" sz="2600" baseline="30000" dirty="0"/>
              <a:t>4</a:t>
            </a:r>
          </a:p>
          <a:p>
            <a:pPr marL="342900" indent="-342900">
              <a:spcAft>
                <a:spcPts val="600"/>
              </a:spcAft>
              <a:buFont typeface="Arial" panose="020B0604020202020204" pitchFamily="34" charset="0"/>
              <a:buChar char="•"/>
            </a:pPr>
            <a:r>
              <a:rPr lang="en-US" sz="2600" dirty="0"/>
              <a:t>Family members often receive inadequate attention and information from SUD treatment systems, undermining their ability and desire to improve SUD health outcomes.</a:t>
            </a:r>
            <a:r>
              <a:rPr lang="en-US" sz="2600" baseline="30000" dirty="0"/>
              <a:t>5,6</a:t>
            </a:r>
          </a:p>
        </p:txBody>
      </p:sp>
      <p:sp>
        <p:nvSpPr>
          <p:cNvPr id="4" name="Slide Number Placeholder 3"/>
          <p:cNvSpPr>
            <a:spLocks noGrp="1"/>
          </p:cNvSpPr>
          <p:nvPr>
            <p:ph type="sldNum" sz="quarter" idx="16"/>
          </p:nvPr>
        </p:nvSpPr>
        <p:spPr/>
        <p:txBody>
          <a:bodyPr/>
          <a:lstStyle/>
          <a:p>
            <a:fld id="{F85CE818-7367-6A4C-AA8A-8ACF11B1523A}" type="slidenum">
              <a:rPr lang="en-US" smtClean="0"/>
              <a:pPr/>
              <a:t>4</a:t>
            </a:fld>
            <a:endParaRPr lang="en-US"/>
          </a:p>
        </p:txBody>
      </p:sp>
      <p:sp>
        <p:nvSpPr>
          <p:cNvPr id="5" name="Text Placeholder 4"/>
          <p:cNvSpPr>
            <a:spLocks noGrp="1"/>
          </p:cNvSpPr>
          <p:nvPr>
            <p:ph type="body" sz="quarter" idx="12"/>
          </p:nvPr>
        </p:nvSpPr>
        <p:spPr/>
        <p:txBody>
          <a:bodyPr/>
          <a:lstStyle/>
          <a:p>
            <a:pPr marL="228600" indent="-228600">
              <a:buAutoNum type="arabicPeriod"/>
            </a:pPr>
            <a:r>
              <a:rPr lang="en-US" dirty="0" err="1"/>
              <a:t>Dobkin</a:t>
            </a:r>
            <a:r>
              <a:rPr lang="en-US" dirty="0"/>
              <a:t> PL, et al. </a:t>
            </a:r>
            <a:r>
              <a:rPr lang="en-US" i="1" dirty="0"/>
              <a:t>Addiction. </a:t>
            </a:r>
            <a:r>
              <a:rPr lang="en-US" dirty="0"/>
              <a:t>2002.</a:t>
            </a:r>
          </a:p>
          <a:p>
            <a:pPr marL="228600" indent="-228600">
              <a:buAutoNum type="arabicPeriod"/>
            </a:pPr>
            <a:r>
              <a:rPr lang="en-US" dirty="0" err="1"/>
              <a:t>Petterson</a:t>
            </a:r>
            <a:r>
              <a:rPr lang="en-US" dirty="0"/>
              <a:t> H, et al. </a:t>
            </a:r>
            <a:r>
              <a:rPr lang="en-US" i="1" dirty="0" err="1"/>
              <a:t>Subst</a:t>
            </a:r>
            <a:r>
              <a:rPr lang="en-US" i="1" dirty="0"/>
              <a:t> Abuse. </a:t>
            </a:r>
            <a:r>
              <a:rPr lang="en-US" dirty="0"/>
              <a:t>2019.</a:t>
            </a:r>
          </a:p>
          <a:p>
            <a:pPr marL="228600" indent="-228600">
              <a:buAutoNum type="arabicPeriod"/>
            </a:pPr>
            <a:r>
              <a:rPr lang="en-US" dirty="0"/>
              <a:t>Kumar N, et al. </a:t>
            </a:r>
            <a:r>
              <a:rPr lang="en-US" i="1" dirty="0"/>
              <a:t>J </a:t>
            </a:r>
            <a:r>
              <a:rPr lang="en-US" i="1" dirty="0" err="1"/>
              <a:t>Subst</a:t>
            </a:r>
            <a:r>
              <a:rPr lang="en-US" i="1" dirty="0"/>
              <a:t> Abuse Treat. </a:t>
            </a:r>
            <a:r>
              <a:rPr lang="en-US" dirty="0"/>
              <a:t>2021</a:t>
            </a:r>
          </a:p>
          <a:p>
            <a:pPr marL="228600" indent="-228600">
              <a:buAutoNum type="arabicPeriod"/>
            </a:pPr>
            <a:r>
              <a:rPr lang="en-US" dirty="0" err="1"/>
              <a:t>Pielech</a:t>
            </a:r>
            <a:r>
              <a:rPr lang="en-US" dirty="0"/>
              <a:t> M, et al. </a:t>
            </a:r>
            <a:r>
              <a:rPr lang="en-US" i="1" dirty="0"/>
              <a:t>Addict </a:t>
            </a:r>
            <a:r>
              <a:rPr lang="en-US" i="1" dirty="0" err="1"/>
              <a:t>Sci</a:t>
            </a:r>
            <a:r>
              <a:rPr lang="en-US" i="1" dirty="0"/>
              <a:t> </a:t>
            </a:r>
            <a:r>
              <a:rPr lang="en-US" i="1" dirty="0" err="1"/>
              <a:t>Clin</a:t>
            </a:r>
            <a:r>
              <a:rPr lang="en-US" i="1" dirty="0"/>
              <a:t> </a:t>
            </a:r>
            <a:r>
              <a:rPr lang="en-US" i="1" dirty="0" err="1"/>
              <a:t>Pract</a:t>
            </a:r>
            <a:r>
              <a:rPr lang="en-US" i="1" dirty="0"/>
              <a:t>. </a:t>
            </a:r>
            <a:r>
              <a:rPr lang="en-US" dirty="0"/>
              <a:t>2024.</a:t>
            </a:r>
          </a:p>
          <a:p>
            <a:pPr marL="228600" indent="-228600">
              <a:buAutoNum type="arabicPeriod"/>
            </a:pPr>
            <a:r>
              <a:rPr lang="en-US" dirty="0"/>
              <a:t>McCann TV, et al. </a:t>
            </a:r>
            <a:r>
              <a:rPr lang="en-US" i="1" dirty="0" err="1"/>
              <a:t>Int</a:t>
            </a:r>
            <a:r>
              <a:rPr lang="en-US" i="1" dirty="0"/>
              <a:t> J </a:t>
            </a:r>
            <a:r>
              <a:rPr lang="en-US" i="1" dirty="0" err="1"/>
              <a:t>Ment</a:t>
            </a:r>
            <a:r>
              <a:rPr lang="en-US" i="1" dirty="0"/>
              <a:t> Health </a:t>
            </a:r>
            <a:r>
              <a:rPr lang="en-US" i="1" dirty="0" err="1"/>
              <a:t>Nurs</a:t>
            </a:r>
            <a:r>
              <a:rPr lang="en-US" i="1" dirty="0"/>
              <a:t>. </a:t>
            </a:r>
            <a:r>
              <a:rPr lang="en-US" dirty="0"/>
              <a:t>2018.</a:t>
            </a:r>
          </a:p>
          <a:p>
            <a:pPr marL="228600" indent="-228600">
              <a:buAutoNum type="arabicPeriod"/>
            </a:pPr>
            <a:r>
              <a:rPr lang="en-US" dirty="0"/>
              <a:t>Corrigan PW, et al. </a:t>
            </a:r>
            <a:r>
              <a:rPr lang="en-US" i="1" dirty="0"/>
              <a:t>J Fam Psychol. </a:t>
            </a:r>
            <a:r>
              <a:rPr lang="en-US" dirty="0"/>
              <a:t>2006.</a:t>
            </a:r>
            <a:endParaRPr lang="en-US" i="1" dirty="0"/>
          </a:p>
        </p:txBody>
      </p:sp>
    </p:spTree>
    <p:extLst>
      <p:ext uri="{BB962C8B-B14F-4D97-AF65-F5344CB8AC3E}">
        <p14:creationId xmlns:p14="http://schemas.microsoft.com/office/powerpoint/2010/main" val="1176900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a:t>
            </a:r>
          </a:p>
        </p:txBody>
      </p:sp>
      <p:sp>
        <p:nvSpPr>
          <p:cNvPr id="3" name="Content Placeholder 2"/>
          <p:cNvSpPr>
            <a:spLocks noGrp="1"/>
          </p:cNvSpPr>
          <p:nvPr>
            <p:ph sz="quarter" idx="11"/>
          </p:nvPr>
        </p:nvSpPr>
        <p:spPr/>
        <p:txBody>
          <a:bodyPr/>
          <a:lstStyle/>
          <a:p>
            <a:r>
              <a:rPr lang="en-US" sz="2600" dirty="0"/>
              <a:t>To assess the impact of a one-hour virtual training session for SUD professionals focused on integrating family members into SUD treatment.</a:t>
            </a:r>
          </a:p>
        </p:txBody>
      </p:sp>
      <p:sp>
        <p:nvSpPr>
          <p:cNvPr id="4" name="Slide Number Placeholder 3"/>
          <p:cNvSpPr>
            <a:spLocks noGrp="1"/>
          </p:cNvSpPr>
          <p:nvPr>
            <p:ph type="sldNum" sz="quarter" idx="16"/>
          </p:nvPr>
        </p:nvSpPr>
        <p:spPr/>
        <p:txBody>
          <a:bodyPr/>
          <a:lstStyle/>
          <a:p>
            <a:fld id="{F85CE818-7367-6A4C-AA8A-8ACF11B1523A}" type="slidenum">
              <a:rPr lang="en-US" smtClean="0"/>
              <a:pPr/>
              <a:t>5</a:t>
            </a:fld>
            <a:endParaRPr lang="en-US"/>
          </a:p>
        </p:txBody>
      </p:sp>
    </p:spTree>
    <p:extLst>
      <p:ext uri="{BB962C8B-B14F-4D97-AF65-F5344CB8AC3E}">
        <p14:creationId xmlns:p14="http://schemas.microsoft.com/office/powerpoint/2010/main" val="2582199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Description of Training</a:t>
            </a:r>
          </a:p>
        </p:txBody>
      </p:sp>
      <p:sp>
        <p:nvSpPr>
          <p:cNvPr id="3" name="Content Placeholder 2"/>
          <p:cNvSpPr>
            <a:spLocks noGrp="1"/>
          </p:cNvSpPr>
          <p:nvPr>
            <p:ph sz="quarter" idx="11"/>
          </p:nvPr>
        </p:nvSpPr>
        <p:spPr/>
        <p:txBody>
          <a:bodyPr/>
          <a:lstStyle/>
          <a:p>
            <a:pPr marL="342900" indent="-342900">
              <a:spcAft>
                <a:spcPts val="600"/>
              </a:spcAft>
              <a:buFont typeface="Arial" panose="020B0604020202020204" pitchFamily="34" charset="0"/>
              <a:buChar char="•"/>
            </a:pPr>
            <a:r>
              <a:rPr lang="en-US" sz="2600" dirty="0"/>
              <a:t>Developed as part of an existing training and technical assistance (TTA) program</a:t>
            </a:r>
          </a:p>
          <a:p>
            <a:pPr marL="800100" lvl="2" indent="-342900">
              <a:spcAft>
                <a:spcPts val="600"/>
              </a:spcAft>
            </a:pPr>
            <a:r>
              <a:rPr lang="en-US" sz="2400" dirty="0"/>
              <a:t>Advertised through large listserv</a:t>
            </a:r>
          </a:p>
          <a:p>
            <a:pPr marL="800100" lvl="2" indent="-342900">
              <a:spcAft>
                <a:spcPts val="600"/>
              </a:spcAft>
            </a:pPr>
            <a:r>
              <a:rPr lang="en-US" sz="2400" dirty="0"/>
              <a:t>Online system for registration, evaluation, and continuing education credits</a:t>
            </a:r>
          </a:p>
          <a:p>
            <a:pPr marL="342900" indent="-342900">
              <a:spcAft>
                <a:spcPts val="600"/>
              </a:spcAft>
              <a:buFont typeface="Arial" panose="020B0604020202020204" pitchFamily="34" charset="0"/>
              <a:buChar char="•"/>
            </a:pPr>
            <a:r>
              <a:rPr lang="en-US" sz="2600" dirty="0"/>
              <a:t>Conducted virtually via Zoom</a:t>
            </a:r>
          </a:p>
          <a:p>
            <a:pPr marL="342900" indent="-342900">
              <a:spcAft>
                <a:spcPts val="600"/>
              </a:spcAft>
              <a:buFont typeface="Arial" panose="020B0604020202020204" pitchFamily="34" charset="0"/>
              <a:buChar char="•"/>
            </a:pPr>
            <a:r>
              <a:rPr lang="en-US" sz="2600" dirty="0"/>
              <a:t>60 minutes (45 minute didactic, 15 minute Q&amp;A)</a:t>
            </a:r>
          </a:p>
          <a:p>
            <a:pPr marL="342900" indent="-342900">
              <a:spcAft>
                <a:spcPts val="600"/>
              </a:spcAft>
              <a:buFont typeface="Arial" panose="020B0604020202020204" pitchFamily="34" charset="0"/>
              <a:buChar char="•"/>
            </a:pPr>
            <a:r>
              <a:rPr lang="en-US" sz="2600" dirty="0"/>
              <a:t>Free to attend and free continuing education credits </a:t>
            </a:r>
          </a:p>
          <a:p>
            <a:endParaRPr lang="en-US" dirty="0"/>
          </a:p>
        </p:txBody>
      </p:sp>
      <p:sp>
        <p:nvSpPr>
          <p:cNvPr id="4" name="Slide Number Placeholder 3"/>
          <p:cNvSpPr>
            <a:spLocks noGrp="1"/>
          </p:cNvSpPr>
          <p:nvPr>
            <p:ph type="sldNum" sz="quarter" idx="16"/>
          </p:nvPr>
        </p:nvSpPr>
        <p:spPr/>
        <p:txBody>
          <a:bodyPr/>
          <a:lstStyle/>
          <a:p>
            <a:fld id="{F85CE818-7367-6A4C-AA8A-8ACF11B1523A}" type="slidenum">
              <a:rPr lang="en-US" smtClean="0"/>
              <a:pPr/>
              <a:t>6</a:t>
            </a:fld>
            <a:endParaRPr lang="en-US"/>
          </a:p>
        </p:txBody>
      </p:sp>
    </p:spTree>
    <p:extLst>
      <p:ext uri="{BB962C8B-B14F-4D97-AF65-F5344CB8AC3E}">
        <p14:creationId xmlns:p14="http://schemas.microsoft.com/office/powerpoint/2010/main" val="3475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Training Objectives</a:t>
            </a:r>
          </a:p>
        </p:txBody>
      </p:sp>
      <p:sp>
        <p:nvSpPr>
          <p:cNvPr id="3" name="Content Placeholder 2"/>
          <p:cNvSpPr>
            <a:spLocks noGrp="1"/>
          </p:cNvSpPr>
          <p:nvPr>
            <p:ph sz="quarter" idx="11"/>
          </p:nvPr>
        </p:nvSpPr>
        <p:spPr>
          <a:xfrm>
            <a:off x="497171" y="1217832"/>
            <a:ext cx="11290018" cy="4780649"/>
          </a:xfrm>
        </p:spPr>
        <p:txBody>
          <a:bodyPr/>
          <a:lstStyle/>
          <a:p>
            <a:pPr marL="742950" lvl="1" indent="-514350">
              <a:spcAft>
                <a:spcPts val="1200"/>
              </a:spcAft>
              <a:buFont typeface="+mj-lt"/>
              <a:buAutoNum type="romanUcPeriod"/>
            </a:pPr>
            <a:r>
              <a:rPr lang="en-US" sz="2600" dirty="0"/>
              <a:t>Emphasize the influence of family members on individuals with SUD</a:t>
            </a:r>
          </a:p>
          <a:p>
            <a:pPr marL="742950" lvl="1" indent="-514350">
              <a:spcAft>
                <a:spcPts val="1200"/>
              </a:spcAft>
              <a:buFont typeface="+mj-lt"/>
              <a:buAutoNum type="romanUcPeriod"/>
            </a:pPr>
            <a:r>
              <a:rPr lang="en-US" sz="2600" dirty="0"/>
              <a:t>Dispel myths related to family members and SUD (e.g., codependency, enabling)</a:t>
            </a:r>
          </a:p>
          <a:p>
            <a:pPr marL="742950" lvl="1" indent="-514350">
              <a:spcAft>
                <a:spcPts val="1200"/>
              </a:spcAft>
              <a:buFont typeface="+mj-lt"/>
              <a:buAutoNum type="romanUcPeriod"/>
            </a:pPr>
            <a:r>
              <a:rPr lang="en-US" sz="2600" dirty="0"/>
              <a:t>Illustrate the impact of information provided to family members on SUD outcomes</a:t>
            </a:r>
          </a:p>
          <a:p>
            <a:pPr marL="742950" lvl="1" indent="-514350">
              <a:spcAft>
                <a:spcPts val="1200"/>
              </a:spcAft>
              <a:buFont typeface="+mj-lt"/>
              <a:buAutoNum type="romanUcPeriod"/>
            </a:pPr>
            <a:r>
              <a:rPr lang="en-US" sz="2600" dirty="0"/>
              <a:t>Introduce strategies to engage families in SUD care</a:t>
            </a:r>
          </a:p>
          <a:p>
            <a:pPr>
              <a:spcAft>
                <a:spcPts val="1200"/>
              </a:spcAft>
            </a:pPr>
            <a:endParaRPr lang="en-US" dirty="0"/>
          </a:p>
        </p:txBody>
      </p:sp>
      <p:sp>
        <p:nvSpPr>
          <p:cNvPr id="4" name="Slide Number Placeholder 3"/>
          <p:cNvSpPr>
            <a:spLocks noGrp="1"/>
          </p:cNvSpPr>
          <p:nvPr>
            <p:ph type="sldNum" sz="quarter" idx="16"/>
          </p:nvPr>
        </p:nvSpPr>
        <p:spPr/>
        <p:txBody>
          <a:bodyPr/>
          <a:lstStyle/>
          <a:p>
            <a:fld id="{F85CE818-7367-6A4C-AA8A-8ACF11B1523A}" type="slidenum">
              <a:rPr lang="en-US" smtClean="0"/>
              <a:pPr/>
              <a:t>7</a:t>
            </a:fld>
            <a:endParaRPr lang="en-US"/>
          </a:p>
        </p:txBody>
      </p:sp>
    </p:spTree>
    <p:extLst>
      <p:ext uri="{BB962C8B-B14F-4D97-AF65-F5344CB8AC3E}">
        <p14:creationId xmlns:p14="http://schemas.microsoft.com/office/powerpoint/2010/main" val="2531256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in a doorway&#10;&#10;Description automatically generated with low confidence">
            <a:extLst>
              <a:ext uri="{FF2B5EF4-FFF2-40B4-BE49-F238E27FC236}">
                <a16:creationId xmlns:a16="http://schemas.microsoft.com/office/drawing/2014/main" id="{274FE365-DCA6-66FE-47FE-810074B35828}"/>
              </a:ext>
            </a:extLst>
          </p:cNvPr>
          <p:cNvPicPr>
            <a:picLocks noChangeAspect="1"/>
          </p:cNvPicPr>
          <p:nvPr/>
        </p:nvPicPr>
        <p:blipFill rotWithShape="1">
          <a:blip r:embed="rId3" cstate="hq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1"/>
          <a:stretch/>
        </p:blipFill>
        <p:spPr>
          <a:xfrm>
            <a:off x="20" y="10"/>
            <a:ext cx="4657325" cy="6857990"/>
          </a:xfrm>
          <a:prstGeom prst="rect">
            <a:avLst/>
          </a:prstGeom>
        </p:spPr>
      </p:pic>
      <p:sp>
        <p:nvSpPr>
          <p:cNvPr id="4" name="TextBox 3">
            <a:extLst>
              <a:ext uri="{FF2B5EF4-FFF2-40B4-BE49-F238E27FC236}">
                <a16:creationId xmlns:a16="http://schemas.microsoft.com/office/drawing/2014/main" id="{B7D91653-3344-1818-8887-218C4532B2B2}"/>
              </a:ext>
            </a:extLst>
          </p:cNvPr>
          <p:cNvSpPr txBox="1"/>
          <p:nvPr/>
        </p:nvSpPr>
        <p:spPr>
          <a:xfrm>
            <a:off x="4888875" y="270933"/>
            <a:ext cx="7038549" cy="5455677"/>
          </a:xfrm>
          <a:prstGeom prst="rect">
            <a:avLst/>
          </a:prstGeom>
        </p:spPr>
        <p:txBody>
          <a:bodyPr vert="horz" lIns="91440" tIns="45720" rIns="91440" bIns="45720" rtlCol="0">
            <a:noAutofit/>
          </a:bodyPr>
          <a:lstStyle/>
          <a:p>
            <a:pPr defTabSz="914400">
              <a:lnSpc>
                <a:spcPct val="90000"/>
              </a:lnSpc>
              <a:spcBef>
                <a:spcPts val="1000"/>
              </a:spcBef>
              <a:buClr>
                <a:schemeClr val="accent2"/>
              </a:buClr>
            </a:pPr>
            <a:r>
              <a:rPr lang="en-US" sz="2200" dirty="0">
                <a:solidFill>
                  <a:schemeClr val="tx1">
                    <a:lumMod val="85000"/>
                    <a:lumOff val="15000"/>
                  </a:schemeClr>
                </a:solidFill>
              </a:rPr>
              <a:t>Pat’s beloved wife of 12 years just recently received a </a:t>
            </a:r>
            <a:r>
              <a:rPr lang="en-US" sz="2200" b="1" i="1" dirty="0">
                <a:solidFill>
                  <a:schemeClr val="tx1">
                    <a:lumMod val="85000"/>
                    <a:lumOff val="15000"/>
                  </a:schemeClr>
                </a:solidFill>
              </a:rPr>
              <a:t>cancer diagnosis</a:t>
            </a:r>
            <a:r>
              <a:rPr lang="en-US" sz="2200" dirty="0">
                <a:solidFill>
                  <a:schemeClr val="tx1">
                    <a:lumMod val="85000"/>
                    <a:lumOff val="15000"/>
                  </a:schemeClr>
                </a:solidFill>
              </a:rPr>
              <a:t>. He and his wife have two kids under the age of seven. Pat has taken on two jobs, quit his exercise program, resigned from the company softball team, and stopped seeing friends to address this unexpected family crisis. He finds himself constantly obsessing over her cancer diagnosis.  </a:t>
            </a:r>
          </a:p>
          <a:p>
            <a:pPr defTabSz="914400">
              <a:lnSpc>
                <a:spcPct val="90000"/>
              </a:lnSpc>
              <a:spcBef>
                <a:spcPts val="1000"/>
              </a:spcBef>
              <a:buClr>
                <a:schemeClr val="accent2"/>
              </a:buClr>
            </a:pPr>
            <a:endParaRPr lang="en-US" sz="1000" dirty="0">
              <a:solidFill>
                <a:schemeClr val="tx1">
                  <a:lumMod val="85000"/>
                  <a:lumOff val="15000"/>
                </a:schemeClr>
              </a:solidFill>
            </a:endParaRPr>
          </a:p>
          <a:p>
            <a:pPr algn="ctr" defTabSz="914400">
              <a:lnSpc>
                <a:spcPct val="90000"/>
              </a:lnSpc>
              <a:spcBef>
                <a:spcPts val="1000"/>
              </a:spcBef>
              <a:buClr>
                <a:schemeClr val="accent2"/>
              </a:buClr>
            </a:pPr>
            <a:r>
              <a:rPr lang="en-US" sz="2000" dirty="0">
                <a:solidFill>
                  <a:schemeClr val="tx1">
                    <a:lumMod val="65000"/>
                    <a:lumOff val="35000"/>
                  </a:schemeClr>
                </a:solidFill>
              </a:rPr>
              <a:t>Would anyone in Pat’s life call him enmeshed or enabling?</a:t>
            </a:r>
          </a:p>
          <a:p>
            <a:pPr algn="ctr" defTabSz="914400">
              <a:lnSpc>
                <a:spcPct val="90000"/>
              </a:lnSpc>
              <a:spcBef>
                <a:spcPts val="1000"/>
              </a:spcBef>
              <a:buClr>
                <a:schemeClr val="accent2"/>
              </a:buClr>
            </a:pPr>
            <a:r>
              <a:rPr lang="en-US" sz="2000" dirty="0">
                <a:solidFill>
                  <a:schemeClr val="tx1">
                    <a:lumMod val="65000"/>
                    <a:lumOff val="35000"/>
                  </a:schemeClr>
                </a:solidFill>
              </a:rPr>
              <a:t>If Pat went to a therapist for support, would they ask him to explore the ways in which his dysfunctional childhood might be pushing him into an “unhealthy obsession” with his wife’s cancer diagnosis? </a:t>
            </a:r>
          </a:p>
          <a:p>
            <a:pPr algn="ctr" defTabSz="914400">
              <a:lnSpc>
                <a:spcPct val="90000"/>
              </a:lnSpc>
              <a:spcBef>
                <a:spcPts val="1000"/>
              </a:spcBef>
              <a:buClr>
                <a:schemeClr val="accent2"/>
              </a:buClr>
            </a:pPr>
            <a:r>
              <a:rPr lang="en-US" sz="2000" dirty="0">
                <a:solidFill>
                  <a:schemeClr val="tx1">
                    <a:lumMod val="65000"/>
                    <a:lumOff val="35000"/>
                  </a:schemeClr>
                </a:solidFill>
              </a:rPr>
              <a:t>Would anyone label or judge him for doing everything possible—even to the point of giving up important parts of his life—to keep his family stable and relatively happy?</a:t>
            </a:r>
          </a:p>
        </p:txBody>
      </p:sp>
      <p:sp>
        <p:nvSpPr>
          <p:cNvPr id="9" name="Rectangle 8">
            <a:extLst>
              <a:ext uri="{FF2B5EF4-FFF2-40B4-BE49-F238E27FC236}">
                <a16:creationId xmlns:a16="http://schemas.microsoft.com/office/drawing/2014/main" id="{9D13844C-3AE8-1873-7AF8-CDDCBF44A8A5}"/>
              </a:ext>
            </a:extLst>
          </p:cNvPr>
          <p:cNvSpPr/>
          <p:nvPr/>
        </p:nvSpPr>
        <p:spPr>
          <a:xfrm>
            <a:off x="6084436" y="5409737"/>
            <a:ext cx="4647426"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solidFill>
                  <a:schemeClr val="accent1"/>
                </a:solidFill>
                <a:effectLst>
                  <a:outerShdw dist="38100" dir="2640000" algn="bl" rotWithShape="0">
                    <a:schemeClr val="tx2">
                      <a:lumMod val="75000"/>
                    </a:schemeClr>
                  </a:outerShdw>
                </a:effectLst>
              </a:rPr>
              <a:t>Probably not!</a:t>
            </a:r>
          </a:p>
        </p:txBody>
      </p:sp>
      <p:sp>
        <p:nvSpPr>
          <p:cNvPr id="2" name="Text Placeholder 1">
            <a:extLst>
              <a:ext uri="{FF2B5EF4-FFF2-40B4-BE49-F238E27FC236}">
                <a16:creationId xmlns:a16="http://schemas.microsoft.com/office/drawing/2014/main" id="{FC3077D4-45B5-9A5D-EAAE-5F5424481D8C}"/>
              </a:ext>
            </a:extLst>
          </p:cNvPr>
          <p:cNvSpPr>
            <a:spLocks noGrp="1"/>
          </p:cNvSpPr>
          <p:nvPr>
            <p:ph type="body" sz="quarter" idx="12"/>
          </p:nvPr>
        </p:nvSpPr>
        <p:spPr>
          <a:xfrm>
            <a:off x="4888875" y="6145703"/>
            <a:ext cx="6898984" cy="620712"/>
          </a:xfrm>
        </p:spPr>
        <p:txBody>
          <a:bodyPr/>
          <a:lstStyle/>
          <a:p>
            <a:r>
              <a:rPr lang="en-US" dirty="0"/>
              <a:t>Adapted from: Weiss, R. (2018). </a:t>
            </a:r>
            <a:r>
              <a:rPr lang="en-US" dirty="0" err="1"/>
              <a:t>Prodependence</a:t>
            </a:r>
            <a:r>
              <a:rPr lang="en-US" dirty="0"/>
              <a:t>: Moving Beyond Codependency. Simon and Schuster.</a:t>
            </a:r>
          </a:p>
        </p:txBody>
      </p:sp>
      <p:sp>
        <p:nvSpPr>
          <p:cNvPr id="7" name="Title 1"/>
          <p:cNvSpPr txBox="1">
            <a:spLocks/>
          </p:cNvSpPr>
          <p:nvPr/>
        </p:nvSpPr>
        <p:spPr>
          <a:xfrm>
            <a:off x="20" y="22512"/>
            <a:ext cx="4657325" cy="1018888"/>
          </a:xfrm>
          <a:prstGeom prst="rect">
            <a:avLst/>
          </a:prstGeom>
        </p:spPr>
        <p:txBody>
          <a:bodyPr/>
          <a:lstStyle>
            <a:lvl1pPr algn="l" defTabSz="914400" rtl="0" eaLnBrk="1" latinLnBrk="0" hangingPunct="1">
              <a:lnSpc>
                <a:spcPct val="90000"/>
              </a:lnSpc>
              <a:spcBef>
                <a:spcPct val="0"/>
              </a:spcBef>
              <a:buNone/>
              <a:defRPr sz="36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r>
              <a:rPr lang="en-US" dirty="0">
                <a:solidFill>
                  <a:schemeClr val="accent4"/>
                </a:solidFill>
              </a:rPr>
              <a:t>Methods: </a:t>
            </a:r>
          </a:p>
          <a:p>
            <a:r>
              <a:rPr lang="en-US" dirty="0">
                <a:solidFill>
                  <a:schemeClr val="accent4"/>
                </a:solidFill>
              </a:rPr>
              <a:t>Training Curriculum</a:t>
            </a:r>
          </a:p>
        </p:txBody>
      </p:sp>
    </p:spTree>
    <p:extLst>
      <p:ext uri="{BB962C8B-B14F-4D97-AF65-F5344CB8AC3E}">
        <p14:creationId xmlns:p14="http://schemas.microsoft.com/office/powerpoint/2010/main" val="317620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in a doorway&#10;&#10;Description automatically generated with low confidence">
            <a:extLst>
              <a:ext uri="{FF2B5EF4-FFF2-40B4-BE49-F238E27FC236}">
                <a16:creationId xmlns:a16="http://schemas.microsoft.com/office/drawing/2014/main" id="{274FE365-DCA6-66FE-47FE-810074B35828}"/>
              </a:ext>
            </a:extLst>
          </p:cNvPr>
          <p:cNvPicPr>
            <a:picLocks noChangeAspect="1"/>
          </p:cNvPicPr>
          <p:nvPr/>
        </p:nvPicPr>
        <p:blipFill rotWithShape="1">
          <a:blip r:embed="rId3" cstate="hq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b="-1"/>
          <a:stretch/>
        </p:blipFill>
        <p:spPr>
          <a:xfrm>
            <a:off x="20" y="10"/>
            <a:ext cx="4657325" cy="6857990"/>
          </a:xfrm>
          <a:prstGeom prst="rect">
            <a:avLst/>
          </a:prstGeom>
        </p:spPr>
      </p:pic>
      <p:sp>
        <p:nvSpPr>
          <p:cNvPr id="4" name="TextBox 3">
            <a:extLst>
              <a:ext uri="{FF2B5EF4-FFF2-40B4-BE49-F238E27FC236}">
                <a16:creationId xmlns:a16="http://schemas.microsoft.com/office/drawing/2014/main" id="{B7D91653-3344-1818-8887-218C4532B2B2}"/>
              </a:ext>
            </a:extLst>
          </p:cNvPr>
          <p:cNvSpPr txBox="1"/>
          <p:nvPr/>
        </p:nvSpPr>
        <p:spPr>
          <a:xfrm>
            <a:off x="4888876" y="203204"/>
            <a:ext cx="7038548" cy="5455677"/>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1000"/>
              </a:spcBef>
              <a:spcAft>
                <a:spcPts val="0"/>
              </a:spcAft>
              <a:buClr>
                <a:srgbClr val="B2B2B2"/>
              </a:buClr>
              <a:buSzTx/>
              <a:buFontTx/>
              <a:buNone/>
              <a:tabLst/>
              <a:defRPr/>
            </a:pPr>
            <a:r>
              <a:rPr kumimoji="0" lang="en-US" sz="2200" b="0" i="0" u="none" strike="noStrike" kern="1200" cap="none" spc="0" normalizeH="0" baseline="0" noProof="0" dirty="0">
                <a:ln>
                  <a:noFill/>
                </a:ln>
                <a:solidFill>
                  <a:prstClr val="black">
                    <a:lumMod val="85000"/>
                    <a:lumOff val="15000"/>
                  </a:prstClr>
                </a:solidFill>
                <a:effectLst/>
                <a:uLnTx/>
                <a:uFillTx/>
                <a:ea typeface="+mn-ea"/>
                <a:cs typeface="+mn-cs"/>
              </a:rPr>
              <a:t>Pat’s beloved wife of 12 years is </a:t>
            </a:r>
            <a:r>
              <a:rPr kumimoji="0" lang="en-US" sz="2200" b="1" i="1" u="none" strike="noStrike" kern="1200" cap="none" spc="0" normalizeH="0" baseline="0" noProof="0" dirty="0">
                <a:ln>
                  <a:noFill/>
                </a:ln>
                <a:solidFill>
                  <a:prstClr val="black">
                    <a:lumMod val="85000"/>
                    <a:lumOff val="15000"/>
                  </a:prstClr>
                </a:solidFill>
                <a:effectLst/>
                <a:uLnTx/>
                <a:uFillTx/>
                <a:ea typeface="+mn-ea"/>
                <a:cs typeface="+mn-cs"/>
              </a:rPr>
              <a:t>addicted to alcohol and opioids</a:t>
            </a:r>
            <a:r>
              <a:rPr kumimoji="0" lang="en-US" sz="2200" i="0" u="none" strike="noStrike" kern="1200" cap="none" spc="0" normalizeH="0" baseline="0" noProof="0" dirty="0">
                <a:ln>
                  <a:noFill/>
                </a:ln>
                <a:solidFill>
                  <a:prstClr val="black">
                    <a:lumMod val="85000"/>
                    <a:lumOff val="15000"/>
                  </a:prstClr>
                </a:solidFill>
                <a:effectLst/>
                <a:uLnTx/>
                <a:uFillTx/>
                <a:ea typeface="+mn-ea"/>
                <a:cs typeface="+mn-cs"/>
              </a:rPr>
              <a:t>. His wife</a:t>
            </a:r>
            <a:r>
              <a:rPr kumimoji="0" lang="en-US" sz="2200" i="0" u="none" strike="noStrike" kern="1200" cap="none" spc="0" normalizeH="0" noProof="0" dirty="0">
                <a:ln>
                  <a:noFill/>
                </a:ln>
                <a:solidFill>
                  <a:prstClr val="black">
                    <a:lumMod val="85000"/>
                    <a:lumOff val="15000"/>
                  </a:prstClr>
                </a:solidFill>
                <a:effectLst/>
                <a:uLnTx/>
                <a:uFillTx/>
                <a:ea typeface="+mn-ea"/>
                <a:cs typeface="+mn-cs"/>
              </a:rPr>
              <a:t> lost her job for using at work. Because she is often intoxicated, Pat can no longer trust his wife to care for their two children. </a:t>
            </a:r>
            <a:r>
              <a:rPr kumimoji="0" lang="en-US" sz="2200" b="0" i="0" u="none" strike="noStrike" kern="1200" cap="none" spc="0" normalizeH="0" baseline="0" noProof="0" dirty="0">
                <a:ln>
                  <a:noFill/>
                </a:ln>
                <a:solidFill>
                  <a:prstClr val="black">
                    <a:lumMod val="85000"/>
                    <a:lumOff val="15000"/>
                  </a:prstClr>
                </a:solidFill>
                <a:effectLst/>
                <a:uLnTx/>
                <a:uFillTx/>
                <a:ea typeface="+mn-ea"/>
                <a:cs typeface="+mn-cs"/>
              </a:rPr>
              <a:t>Pat has taken on two jobs, quit his exercise program, resigned from the company softball team, and stopped seeing friends to address this unexpected family crisis. He finds himself constantly obsessing</a:t>
            </a:r>
            <a:r>
              <a:rPr kumimoji="0" lang="en-US" sz="2200" b="0" i="0" u="none" strike="noStrike" kern="1200" cap="none" spc="0" normalizeH="0" noProof="0" dirty="0">
                <a:ln>
                  <a:noFill/>
                </a:ln>
                <a:solidFill>
                  <a:prstClr val="black">
                    <a:lumMod val="85000"/>
                    <a:lumOff val="15000"/>
                  </a:prstClr>
                </a:solidFill>
                <a:effectLst/>
                <a:uLnTx/>
                <a:uFillTx/>
                <a:ea typeface="+mn-ea"/>
                <a:cs typeface="+mn-cs"/>
              </a:rPr>
              <a:t> over her alcohol and drug use. </a:t>
            </a:r>
          </a:p>
          <a:p>
            <a:pPr marL="0" marR="0" lvl="0" indent="0" algn="l" defTabSz="914400" rtl="0" eaLnBrk="1" fontAlgn="auto" latinLnBrk="0" hangingPunct="1">
              <a:lnSpc>
                <a:spcPct val="90000"/>
              </a:lnSpc>
              <a:spcBef>
                <a:spcPts val="1000"/>
              </a:spcBef>
              <a:spcAft>
                <a:spcPts val="0"/>
              </a:spcAft>
              <a:buClr>
                <a:srgbClr val="B2B2B2"/>
              </a:buClr>
              <a:buSzTx/>
              <a:buFontTx/>
              <a:buNone/>
              <a:tabLst/>
              <a:defRPr/>
            </a:pPr>
            <a:endParaRPr kumimoji="0" lang="en-US" sz="900" b="0" i="0" u="none" strike="noStrike" kern="1200" cap="none" spc="0" normalizeH="0" baseline="0" noProof="0" dirty="0">
              <a:ln>
                <a:noFill/>
              </a:ln>
              <a:solidFill>
                <a:prstClr val="black">
                  <a:lumMod val="85000"/>
                  <a:lumOff val="15000"/>
                </a:prstClr>
              </a:solidFill>
              <a:effectLst/>
              <a:uLnTx/>
              <a:uFillTx/>
              <a:ea typeface="+mn-ea"/>
              <a:cs typeface="+mn-cs"/>
            </a:endParaRPr>
          </a:p>
          <a:p>
            <a:pPr marL="0" marR="0" lvl="0" indent="0" algn="ctr" defTabSz="914400" rtl="0" eaLnBrk="1" fontAlgn="auto" latinLnBrk="0" hangingPunct="1">
              <a:lnSpc>
                <a:spcPct val="90000"/>
              </a:lnSpc>
              <a:spcBef>
                <a:spcPts val="1000"/>
              </a:spcBef>
              <a:spcAft>
                <a:spcPts val="0"/>
              </a:spcAft>
              <a:buClr>
                <a:srgbClr val="B2B2B2"/>
              </a:buClr>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ea typeface="+mn-ea"/>
                <a:cs typeface="+mn-cs"/>
              </a:rPr>
              <a:t>Would anyone in Pat’s life call him enmeshed or enabling?</a:t>
            </a:r>
          </a:p>
          <a:p>
            <a:pPr marL="0" marR="0" lvl="0" indent="0" algn="ctr" defTabSz="914400" rtl="0" eaLnBrk="1" fontAlgn="auto" latinLnBrk="0" hangingPunct="1">
              <a:lnSpc>
                <a:spcPct val="90000"/>
              </a:lnSpc>
              <a:spcBef>
                <a:spcPts val="1000"/>
              </a:spcBef>
              <a:spcAft>
                <a:spcPts val="0"/>
              </a:spcAft>
              <a:buClr>
                <a:srgbClr val="B2B2B2"/>
              </a:buClr>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ea typeface="+mn-ea"/>
                <a:cs typeface="+mn-cs"/>
              </a:rPr>
              <a:t>If Pat went to a therapist for support, would they ask him to explore the ways in which his dysfunctional childhood might be pushing him into an “unhealthy obsession” with his wife’s substance</a:t>
            </a:r>
            <a:r>
              <a:rPr kumimoji="0" lang="en-US" sz="2000" b="0" i="0" u="none" strike="noStrike" kern="1200" cap="none" spc="0" normalizeH="0" noProof="0" dirty="0">
                <a:ln>
                  <a:noFill/>
                </a:ln>
                <a:solidFill>
                  <a:prstClr val="black">
                    <a:lumMod val="65000"/>
                    <a:lumOff val="35000"/>
                  </a:prstClr>
                </a:solidFill>
                <a:effectLst/>
                <a:uLnTx/>
                <a:uFillTx/>
                <a:ea typeface="+mn-ea"/>
                <a:cs typeface="+mn-cs"/>
              </a:rPr>
              <a:t> use disorder</a:t>
            </a:r>
            <a:r>
              <a:rPr kumimoji="0" lang="en-US" sz="2000" b="0" i="0" u="none" strike="noStrike" kern="1200" cap="none" spc="0" normalizeH="0" baseline="0" noProof="0" dirty="0">
                <a:ln>
                  <a:noFill/>
                </a:ln>
                <a:solidFill>
                  <a:prstClr val="black">
                    <a:lumMod val="65000"/>
                    <a:lumOff val="35000"/>
                  </a:prstClr>
                </a:solidFill>
                <a:effectLst/>
                <a:uLnTx/>
                <a:uFillTx/>
                <a:ea typeface="+mn-ea"/>
                <a:cs typeface="+mn-cs"/>
              </a:rPr>
              <a:t> diagnosis? </a:t>
            </a:r>
          </a:p>
          <a:p>
            <a:pPr marL="0" marR="0" lvl="0" indent="0" algn="ctr" defTabSz="914400" rtl="0" eaLnBrk="1" fontAlgn="auto" latinLnBrk="0" hangingPunct="1">
              <a:lnSpc>
                <a:spcPct val="90000"/>
              </a:lnSpc>
              <a:spcBef>
                <a:spcPts val="1000"/>
              </a:spcBef>
              <a:spcAft>
                <a:spcPts val="0"/>
              </a:spcAft>
              <a:buClr>
                <a:srgbClr val="B2B2B2"/>
              </a:buClr>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ea typeface="+mn-ea"/>
                <a:cs typeface="+mn-cs"/>
              </a:rPr>
              <a:t>Would anyone label or judge him for doing everything possible—even to the point of giving up important parts of his life—to keep his family stable and relatively happy?</a:t>
            </a:r>
          </a:p>
        </p:txBody>
      </p:sp>
      <p:sp>
        <p:nvSpPr>
          <p:cNvPr id="9" name="Rectangle 8">
            <a:extLst>
              <a:ext uri="{FF2B5EF4-FFF2-40B4-BE49-F238E27FC236}">
                <a16:creationId xmlns:a16="http://schemas.microsoft.com/office/drawing/2014/main" id="{9D13844C-3AE8-1873-7AF8-CDDCBF44A8A5}"/>
              </a:ext>
            </a:extLst>
          </p:cNvPr>
          <p:cNvSpPr/>
          <p:nvPr/>
        </p:nvSpPr>
        <p:spPr>
          <a:xfrm>
            <a:off x="6767316" y="5731466"/>
            <a:ext cx="3281668"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000000">
                      <a:lumMod val="75000"/>
                    </a:srgbClr>
                  </a:solidFill>
                  <a:prstDash val="solid"/>
                </a:ln>
                <a:solidFill>
                  <a:schemeClr val="accent1"/>
                </a:solidFill>
                <a:effectLst>
                  <a:outerShdw dist="38100" dir="2640000" algn="bl" rotWithShape="0">
                    <a:srgbClr val="000000">
                      <a:lumMod val="75000"/>
                    </a:srgbClr>
                  </a:outerShdw>
                </a:effectLst>
                <a:uLnTx/>
                <a:uFillTx/>
                <a:latin typeface="Trebuchet MS" panose="020B0603020202020204"/>
                <a:ea typeface="+mn-ea"/>
                <a:cs typeface="+mn-cs"/>
              </a:rPr>
              <a:t>Probably!</a:t>
            </a:r>
          </a:p>
        </p:txBody>
      </p:sp>
      <p:sp>
        <p:nvSpPr>
          <p:cNvPr id="2" name="Text Placeholder 1">
            <a:extLst>
              <a:ext uri="{FF2B5EF4-FFF2-40B4-BE49-F238E27FC236}">
                <a16:creationId xmlns:a16="http://schemas.microsoft.com/office/drawing/2014/main" id="{1A18F16F-FF39-B14F-A366-6E5C1E352424}"/>
              </a:ext>
            </a:extLst>
          </p:cNvPr>
          <p:cNvSpPr>
            <a:spLocks noGrp="1"/>
          </p:cNvSpPr>
          <p:nvPr>
            <p:ph type="body" sz="quarter" idx="12"/>
          </p:nvPr>
        </p:nvSpPr>
        <p:spPr>
          <a:xfrm>
            <a:off x="4888876" y="6145703"/>
            <a:ext cx="6898983" cy="620712"/>
          </a:xfrm>
        </p:spPr>
        <p:txBody>
          <a:bodyPr/>
          <a:lstStyle/>
          <a:p>
            <a:r>
              <a:rPr lang="en-US" dirty="0"/>
              <a:t>Adapted from: Weiss, R. (2018). </a:t>
            </a:r>
            <a:r>
              <a:rPr lang="en-US" dirty="0" err="1"/>
              <a:t>Prodependence</a:t>
            </a:r>
            <a:r>
              <a:rPr lang="en-US" dirty="0"/>
              <a:t>: Moving Beyond Codependency. Simon and Schuster.</a:t>
            </a:r>
          </a:p>
        </p:txBody>
      </p:sp>
    </p:spTree>
    <p:extLst>
      <p:ext uri="{BB962C8B-B14F-4D97-AF65-F5344CB8AC3E}">
        <p14:creationId xmlns:p14="http://schemas.microsoft.com/office/powerpoint/2010/main" val="266078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Grayken TTA Slides">
  <a:themeElements>
    <a:clrScheme name="Grayken TTA - primary">
      <a:dk1>
        <a:srgbClr val="000000"/>
      </a:dk1>
      <a:lt1>
        <a:srgbClr val="FFFFFF"/>
      </a:lt1>
      <a:dk2>
        <a:srgbClr val="65656E"/>
      </a:dk2>
      <a:lt2>
        <a:srgbClr val="C3C8D1"/>
      </a:lt2>
      <a:accent1>
        <a:srgbClr val="4E74BA"/>
      </a:accent1>
      <a:accent2>
        <a:srgbClr val="193D79"/>
      </a:accent2>
      <a:accent3>
        <a:srgbClr val="6B758E"/>
      </a:accent3>
      <a:accent4>
        <a:srgbClr val="CBD3EB"/>
      </a:accent4>
      <a:accent5>
        <a:srgbClr val="00867B"/>
      </a:accent5>
      <a:accent6>
        <a:srgbClr val="FFD8D7"/>
      </a:accent6>
      <a:hlink>
        <a:srgbClr val="552F77"/>
      </a:hlink>
      <a:folHlink>
        <a:srgbClr val="20154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Funders and Continuing Education">
  <a:themeElements>
    <a:clrScheme name="Grayken TTA - primary">
      <a:dk1>
        <a:srgbClr val="000000"/>
      </a:dk1>
      <a:lt1>
        <a:srgbClr val="FFFFFF"/>
      </a:lt1>
      <a:dk2>
        <a:srgbClr val="65656E"/>
      </a:dk2>
      <a:lt2>
        <a:srgbClr val="C3C8D1"/>
      </a:lt2>
      <a:accent1>
        <a:srgbClr val="4E74BA"/>
      </a:accent1>
      <a:accent2>
        <a:srgbClr val="193D79"/>
      </a:accent2>
      <a:accent3>
        <a:srgbClr val="6B758E"/>
      </a:accent3>
      <a:accent4>
        <a:srgbClr val="CBD3EB"/>
      </a:accent4>
      <a:accent5>
        <a:srgbClr val="00867B"/>
      </a:accent5>
      <a:accent6>
        <a:srgbClr val="FFE5EC"/>
      </a:accent6>
      <a:hlink>
        <a:srgbClr val="552F77"/>
      </a:hlink>
      <a:folHlink>
        <a:srgbClr val="20154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1_Grayken TTA Slides">
  <a:themeElements>
    <a:clrScheme name="Grayken TTA - primary">
      <a:dk1>
        <a:srgbClr val="000000"/>
      </a:dk1>
      <a:lt1>
        <a:srgbClr val="FFFFFF"/>
      </a:lt1>
      <a:dk2>
        <a:srgbClr val="65656E"/>
      </a:dk2>
      <a:lt2>
        <a:srgbClr val="C3C8D1"/>
      </a:lt2>
      <a:accent1>
        <a:srgbClr val="4E74BA"/>
      </a:accent1>
      <a:accent2>
        <a:srgbClr val="193D79"/>
      </a:accent2>
      <a:accent3>
        <a:srgbClr val="6B758E"/>
      </a:accent3>
      <a:accent4>
        <a:srgbClr val="CBD3EB"/>
      </a:accent4>
      <a:accent5>
        <a:srgbClr val="00867B"/>
      </a:accent5>
      <a:accent6>
        <a:srgbClr val="FFD8D7"/>
      </a:accent6>
      <a:hlink>
        <a:srgbClr val="552F77"/>
      </a:hlink>
      <a:folHlink>
        <a:srgbClr val="20154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30006766F9DB24C915345DC86C3C089" ma:contentTypeVersion="15" ma:contentTypeDescription="Create a new document." ma:contentTypeScope="" ma:versionID="1d3a6725c608a22cc9070c34466e9d48">
  <xsd:schema xmlns:xsd="http://www.w3.org/2001/XMLSchema" xmlns:xs="http://www.w3.org/2001/XMLSchema" xmlns:p="http://schemas.microsoft.com/office/2006/metadata/properties" xmlns:ns3="826c2d0c-25f1-4ada-9945-2af3c7630b03" xmlns:ns4="2e7e66dc-4535-4d08-8c7f-4f02b8c9b4fd" targetNamespace="http://schemas.microsoft.com/office/2006/metadata/properties" ma:root="true" ma:fieldsID="7e3c6786ec82e7a1e0e18309abdec8fd" ns3:_="" ns4:_="">
    <xsd:import namespace="826c2d0c-25f1-4ada-9945-2af3c7630b03"/>
    <xsd:import namespace="2e7e66dc-4535-4d08-8c7f-4f02b8c9b4fd"/>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element ref="ns3:MediaServiceSystem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6c2d0c-25f1-4ada-9945-2af3c7630b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SystemTags" ma:index="16" nillable="true" ma:displayName="MediaServiceSystemTags" ma:hidden="true" ma:internalName="MediaServiceSystemTags" ma:readOnly="true">
      <xsd:simpleType>
        <xsd:restriction base="dms:Note"/>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7e66dc-4535-4d08-8c7f-4f02b8c9b4f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826c2d0c-25f1-4ada-9945-2af3c7630b03" xsi:nil="true"/>
  </documentManagement>
</p:properties>
</file>

<file path=customXml/itemProps1.xml><?xml version="1.0" encoding="utf-8"?>
<ds:datastoreItem xmlns:ds="http://schemas.openxmlformats.org/officeDocument/2006/customXml" ds:itemID="{DE773E90-63F7-469D-97F6-E1F03D2CE064}">
  <ds:schemaRefs>
    <ds:schemaRef ds:uri="http://schemas.microsoft.com/sharepoint/v3/contenttype/forms"/>
  </ds:schemaRefs>
</ds:datastoreItem>
</file>

<file path=customXml/itemProps2.xml><?xml version="1.0" encoding="utf-8"?>
<ds:datastoreItem xmlns:ds="http://schemas.openxmlformats.org/officeDocument/2006/customXml" ds:itemID="{68C51C25-69D1-4489-AF19-1E10812C27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6c2d0c-25f1-4ada-9945-2af3c7630b03"/>
    <ds:schemaRef ds:uri="2e7e66dc-4535-4d08-8c7f-4f02b8c9b4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DE5645-A3AB-4452-BBF0-1900409997FE}">
  <ds:schemaRefs>
    <ds:schemaRef ds:uri="http://purl.org/dc/elements/1.1/"/>
    <ds:schemaRef ds:uri="http://purl.org/dc/terms/"/>
    <ds:schemaRef ds:uri="http://schemas.microsoft.com/office/2006/metadata/properties"/>
    <ds:schemaRef ds:uri="http://schemas.openxmlformats.org/package/2006/metadata/core-properties"/>
    <ds:schemaRef ds:uri="826c2d0c-25f1-4ada-9945-2af3c7630b03"/>
    <ds:schemaRef ds:uri="http://schemas.microsoft.com/office/infopath/2007/PartnerControls"/>
    <ds:schemaRef ds:uri="http://schemas.microsoft.com/office/2006/documentManagement/types"/>
    <ds:schemaRef ds:uri="2e7e66dc-4535-4d08-8c7f-4f02b8c9b4fd"/>
    <ds:schemaRef ds:uri="http://www.w3.org/XML/1998/namespace"/>
    <ds:schemaRef ds:uri="http://purl.org/dc/dcmitype/"/>
  </ds:schemaRefs>
</ds:datastoreItem>
</file>

<file path=docMetadata/LabelInfo.xml><?xml version="1.0" encoding="utf-8"?>
<clbl:labelList xmlns:clbl="http://schemas.microsoft.com/office/2020/mipLabelMetadata">
  <clbl:label id="{7ff12a0c-2791-49e2-8d6b-96e5d775c32f}" enabled="0" method="" siteId="{7ff12a0c-2791-49e2-8d6b-96e5d775c32f}" removed="1"/>
</clbl:labelList>
</file>

<file path=docProps/app.xml><?xml version="1.0" encoding="utf-8"?>
<Properties xmlns="http://schemas.openxmlformats.org/officeDocument/2006/extended-properties" xmlns:vt="http://schemas.openxmlformats.org/officeDocument/2006/docPropsVTypes">
  <Template>Office Theme 2013 - 2022</Template>
  <TotalTime>11906</TotalTime>
  <Words>1933</Words>
  <Application>Microsoft Office PowerPoint</Application>
  <PresentationFormat>Widescreen</PresentationFormat>
  <Paragraphs>178</Paragraphs>
  <Slides>20</Slides>
  <Notes>3</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20</vt:i4>
      </vt:variant>
    </vt:vector>
  </HeadingPairs>
  <TitlesOfParts>
    <vt:vector size="29" baseType="lpstr">
      <vt:lpstr>Arial</vt:lpstr>
      <vt:lpstr>Calibri</vt:lpstr>
      <vt:lpstr>System Font Regular</vt:lpstr>
      <vt:lpstr>Trebuchet MS</vt:lpstr>
      <vt:lpstr>Wingdings</vt:lpstr>
      <vt:lpstr>Grayken TTA Slides</vt:lpstr>
      <vt:lpstr>Funders and Continuing Education</vt:lpstr>
      <vt:lpstr>1_Grayken TTA Slides</vt:lpstr>
      <vt:lpstr>think-cell Slide</vt:lpstr>
      <vt:lpstr>Enhancing Family Engagement in  Substance Use Disorder Treatment:  A Training Intervention for Addiction Professionals</vt:lpstr>
      <vt:lpstr>Funding provided by</vt:lpstr>
      <vt:lpstr>Disclosures</vt:lpstr>
      <vt:lpstr>Introduction</vt:lpstr>
      <vt:lpstr>Objective</vt:lpstr>
      <vt:lpstr>Methods: Description of Training</vt:lpstr>
      <vt:lpstr>Methods: Training Objectives</vt:lpstr>
      <vt:lpstr>PowerPoint Presentation</vt:lpstr>
      <vt:lpstr>PowerPoint Presentation</vt:lpstr>
      <vt:lpstr>Methods: Training Evaluation</vt:lpstr>
      <vt:lpstr>Results: Training Attendance 5/10/2022 to 4/8/2024</vt:lpstr>
      <vt:lpstr>Results: Professional Role and Location of Participants</vt:lpstr>
      <vt:lpstr>Results: Demographics of Training Participants</vt:lpstr>
      <vt:lpstr>Results: Post-session survey themes</vt:lpstr>
      <vt:lpstr>Results: Post-session survey themes</vt:lpstr>
      <vt:lpstr>Results: Post-session survey themes</vt:lpstr>
      <vt:lpstr>Results: Post-session survey themes</vt:lpstr>
      <vt:lpstr>Results: Post-session survey themes</vt:lpstr>
      <vt:lpstr>Conclusions</vt:lpstr>
      <vt:lpstr>Questions and Contact Information</vt:lpstr>
    </vt:vector>
  </TitlesOfParts>
  <Manager/>
  <Company>Boston Medical Center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Grayken TTA Slides Template</dc:title>
  <dc:subject/>
  <dc:creator>Ouarida Benatia, Tavita Hristova</dc:creator>
  <cp:keywords/>
  <dc:description/>
  <cp:lastModifiedBy>Rental End User</cp:lastModifiedBy>
  <cp:revision>41</cp:revision>
  <cp:lastPrinted>2023-03-30T12:43:20Z</cp:lastPrinted>
  <dcterms:created xsi:type="dcterms:W3CDTF">2023-01-03T21:51:38Z</dcterms:created>
  <dcterms:modified xsi:type="dcterms:W3CDTF">2024-11-16T16:53:07Z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0x010100330006766F9DB24C915345DC86C3C089</vt:lpwstr>
  </property>
</Properties>
</file>