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00" r:id="rId1"/>
  </p:sldMasterIdLst>
  <p:notesMasterIdLst>
    <p:notesMasterId r:id="rId15"/>
  </p:notesMasterIdLst>
  <p:sldIdLst>
    <p:sldId id="256" r:id="rId2"/>
    <p:sldId id="258" r:id="rId3"/>
    <p:sldId id="259" r:id="rId4"/>
    <p:sldId id="260" r:id="rId5"/>
    <p:sldId id="272" r:id="rId6"/>
    <p:sldId id="261" r:id="rId7"/>
    <p:sldId id="266" r:id="rId8"/>
    <p:sldId id="264" r:id="rId9"/>
    <p:sldId id="275" r:id="rId10"/>
    <p:sldId id="269" r:id="rId11"/>
    <p:sldId id="263" r:id="rId12"/>
    <p:sldId id="268"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549090-C0C3-6C19-DA87-A5A858F4D632}" name="Caroline Brunelle" initials="CB" userId="S::cbrunell@unb.ca::772eb244-f64f-486e-880f-1edd36a6e6a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10"/>
    <p:restoredTop sz="74552"/>
  </p:normalViewPr>
  <p:slideViewPr>
    <p:cSldViewPr snapToGrid="0">
      <p:cViewPr varScale="1">
        <p:scale>
          <a:sx n="85" d="100"/>
          <a:sy n="85" d="100"/>
        </p:scale>
        <p:origin x="92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FBFDE9-FE97-3949-9530-40F5925A745D}" type="doc">
      <dgm:prSet loTypeId="urn:microsoft.com/office/officeart/2005/8/layout/vList4" loCatId="list" qsTypeId="urn:microsoft.com/office/officeart/2005/8/quickstyle/simple1" qsCatId="simple" csTypeId="urn:microsoft.com/office/officeart/2005/8/colors/accent0_2" csCatId="mainScheme" phldr="1"/>
      <dgm:spPr/>
      <dgm:t>
        <a:bodyPr/>
        <a:lstStyle/>
        <a:p>
          <a:endParaRPr lang="en-US"/>
        </a:p>
      </dgm:t>
    </dgm:pt>
    <dgm:pt modelId="{D2022042-8F16-4F4C-915B-ED33E0420AFF}">
      <dgm:prSet custT="1"/>
      <dgm:spPr/>
      <dgm:t>
        <a:bodyPr/>
        <a:lstStyle/>
        <a:p>
          <a:r>
            <a:rPr lang="en-US" sz="3200" dirty="0">
              <a:latin typeface="Aptos" panose="020B0004020202020204" pitchFamily="34" charset="0"/>
            </a:rPr>
            <a:t>Opioid toxicity crisis</a:t>
          </a:r>
          <a:endParaRPr lang="en-CA" sz="3200" dirty="0">
            <a:latin typeface="Aptos" panose="020B0004020202020204" pitchFamily="34" charset="0"/>
          </a:endParaRPr>
        </a:p>
      </dgm:t>
    </dgm:pt>
    <dgm:pt modelId="{E8B77D25-7037-094F-A782-B139120D948D}" type="parTrans" cxnId="{E0310763-4FA6-464C-89AF-38963E2C3FA2}">
      <dgm:prSet/>
      <dgm:spPr/>
      <dgm:t>
        <a:bodyPr/>
        <a:lstStyle/>
        <a:p>
          <a:endParaRPr lang="en-US"/>
        </a:p>
      </dgm:t>
    </dgm:pt>
    <dgm:pt modelId="{6173476D-179C-074E-90BF-4C34A65003AE}" type="sibTrans" cxnId="{E0310763-4FA6-464C-89AF-38963E2C3FA2}">
      <dgm:prSet/>
      <dgm:spPr/>
      <dgm:t>
        <a:bodyPr/>
        <a:lstStyle/>
        <a:p>
          <a:endParaRPr lang="en-US"/>
        </a:p>
      </dgm:t>
    </dgm:pt>
    <dgm:pt modelId="{90AD3AF9-9769-964C-A4DA-5471098DE7CE}">
      <dgm:prSet custT="1"/>
      <dgm:spPr/>
      <dgm:t>
        <a:bodyPr/>
        <a:lstStyle/>
        <a:p>
          <a:r>
            <a:rPr lang="en-US" sz="2800" dirty="0">
              <a:latin typeface="Aptos" panose="020B0004020202020204" pitchFamily="34" charset="0"/>
            </a:rPr>
            <a:t>4th wave – opioids &amp; stimulants</a:t>
          </a:r>
          <a:endParaRPr lang="en-CA" sz="2800" dirty="0">
            <a:latin typeface="Aptos" panose="020B0004020202020204" pitchFamily="34" charset="0"/>
          </a:endParaRPr>
        </a:p>
      </dgm:t>
    </dgm:pt>
    <dgm:pt modelId="{EFDB02AE-4DCA-854C-9BE4-FE9740579A10}" type="parTrans" cxnId="{ECD720D0-7B1D-A842-B4DF-A4802C0D9DA7}">
      <dgm:prSet/>
      <dgm:spPr/>
      <dgm:t>
        <a:bodyPr/>
        <a:lstStyle/>
        <a:p>
          <a:endParaRPr lang="en-US"/>
        </a:p>
      </dgm:t>
    </dgm:pt>
    <dgm:pt modelId="{C4C9B130-BDC0-2744-BFC6-27326460AB7E}" type="sibTrans" cxnId="{ECD720D0-7B1D-A842-B4DF-A4802C0D9DA7}">
      <dgm:prSet/>
      <dgm:spPr/>
      <dgm:t>
        <a:bodyPr/>
        <a:lstStyle/>
        <a:p>
          <a:endParaRPr lang="en-US"/>
        </a:p>
      </dgm:t>
    </dgm:pt>
    <dgm:pt modelId="{4F3BE9BE-A018-A94A-A069-9BC3036DDFA5}">
      <dgm:prSet custT="1"/>
      <dgm:spPr/>
      <dgm:t>
        <a:bodyPr/>
        <a:lstStyle/>
        <a:p>
          <a:r>
            <a:rPr lang="en-US" sz="3200" dirty="0">
              <a:latin typeface="Aptos" panose="020B0004020202020204" pitchFamily="34" charset="0"/>
            </a:rPr>
            <a:t>Safer supply programs</a:t>
          </a:r>
          <a:endParaRPr lang="en-CA" sz="3200" dirty="0">
            <a:latin typeface="Aptos" panose="020B0004020202020204" pitchFamily="34" charset="0"/>
          </a:endParaRPr>
        </a:p>
      </dgm:t>
    </dgm:pt>
    <dgm:pt modelId="{20F56D4B-9C12-B149-9CA4-0F1C99BF0E43}" type="parTrans" cxnId="{5BC26B39-CA4E-6747-A86B-1036400BFFED}">
      <dgm:prSet/>
      <dgm:spPr/>
      <dgm:t>
        <a:bodyPr/>
        <a:lstStyle/>
        <a:p>
          <a:endParaRPr lang="en-US"/>
        </a:p>
      </dgm:t>
    </dgm:pt>
    <dgm:pt modelId="{604C8141-B8FA-3C42-8D1C-4631508A526E}" type="sibTrans" cxnId="{5BC26B39-CA4E-6747-A86B-1036400BFFED}">
      <dgm:prSet/>
      <dgm:spPr/>
      <dgm:t>
        <a:bodyPr/>
        <a:lstStyle/>
        <a:p>
          <a:endParaRPr lang="en-US"/>
        </a:p>
      </dgm:t>
    </dgm:pt>
    <dgm:pt modelId="{FFC5824B-A14E-FD4B-898A-B50518827D80}">
      <dgm:prSet custT="1"/>
      <dgm:spPr/>
      <dgm:t>
        <a:bodyPr/>
        <a:lstStyle/>
        <a:p>
          <a:r>
            <a:rPr lang="en-US" sz="2800" dirty="0">
              <a:latin typeface="Aptos" panose="020B0004020202020204" pitchFamily="34" charset="0"/>
            </a:rPr>
            <a:t>Injectable Opioid Agonist Treatment (</a:t>
          </a:r>
          <a:r>
            <a:rPr lang="en-US" sz="2800" dirty="0" err="1">
              <a:latin typeface="Aptos" panose="020B0004020202020204" pitchFamily="34" charset="0"/>
            </a:rPr>
            <a:t>iOAT</a:t>
          </a:r>
          <a:r>
            <a:rPr lang="en-US" sz="2800" dirty="0">
              <a:latin typeface="Aptos" panose="020B0004020202020204" pitchFamily="34" charset="0"/>
            </a:rPr>
            <a:t>) programs </a:t>
          </a:r>
          <a:endParaRPr lang="en-CA" sz="2800" dirty="0">
            <a:latin typeface="Aptos" panose="020B0004020202020204" pitchFamily="34" charset="0"/>
          </a:endParaRPr>
        </a:p>
      </dgm:t>
    </dgm:pt>
    <dgm:pt modelId="{7EB99E46-AA2F-A743-8AE0-7943DA3336F2}" type="parTrans" cxnId="{BA375D39-5A68-BA4C-AC62-BAFF613FBBFF}">
      <dgm:prSet/>
      <dgm:spPr/>
      <dgm:t>
        <a:bodyPr/>
        <a:lstStyle/>
        <a:p>
          <a:endParaRPr lang="en-US"/>
        </a:p>
      </dgm:t>
    </dgm:pt>
    <dgm:pt modelId="{9D597382-D811-FA4F-BDA1-28F88B537000}" type="sibTrans" cxnId="{BA375D39-5A68-BA4C-AC62-BAFF613FBBFF}">
      <dgm:prSet/>
      <dgm:spPr/>
      <dgm:t>
        <a:bodyPr/>
        <a:lstStyle/>
        <a:p>
          <a:endParaRPr lang="en-US"/>
        </a:p>
      </dgm:t>
    </dgm:pt>
    <dgm:pt modelId="{A5169CCD-D8D4-7949-AE75-34B11D128E07}" type="pres">
      <dgm:prSet presAssocID="{32FBFDE9-FE97-3949-9530-40F5925A745D}" presName="linear" presStyleCnt="0">
        <dgm:presLayoutVars>
          <dgm:dir/>
          <dgm:resizeHandles val="exact"/>
        </dgm:presLayoutVars>
      </dgm:prSet>
      <dgm:spPr/>
    </dgm:pt>
    <dgm:pt modelId="{71D3FF84-30D2-574C-A18E-C78551D83A64}" type="pres">
      <dgm:prSet presAssocID="{D2022042-8F16-4F4C-915B-ED33E0420AFF}" presName="comp" presStyleCnt="0"/>
      <dgm:spPr/>
    </dgm:pt>
    <dgm:pt modelId="{CF78F355-2CFA-3F41-B22F-FF6526D1E587}" type="pres">
      <dgm:prSet presAssocID="{D2022042-8F16-4F4C-915B-ED33E0420AFF}" presName="box" presStyleLbl="node1" presStyleIdx="0" presStyleCnt="2"/>
      <dgm:spPr/>
    </dgm:pt>
    <dgm:pt modelId="{3D329A71-EF82-854A-A9C0-828A2A8DC283}" type="pres">
      <dgm:prSet presAssocID="{D2022042-8F16-4F4C-915B-ED33E0420AFF}"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edicine"/>
        </a:ext>
      </dgm:extLst>
    </dgm:pt>
    <dgm:pt modelId="{A7640379-36DA-C246-AB33-C22633FC1FB6}" type="pres">
      <dgm:prSet presAssocID="{D2022042-8F16-4F4C-915B-ED33E0420AFF}" presName="text" presStyleLbl="node1" presStyleIdx="0" presStyleCnt="2">
        <dgm:presLayoutVars>
          <dgm:bulletEnabled val="1"/>
        </dgm:presLayoutVars>
      </dgm:prSet>
      <dgm:spPr/>
    </dgm:pt>
    <dgm:pt modelId="{7B34A70D-BEFC-784A-BDE7-E2FE5495BC1F}" type="pres">
      <dgm:prSet presAssocID="{6173476D-179C-074E-90BF-4C34A65003AE}" presName="spacer" presStyleCnt="0"/>
      <dgm:spPr/>
    </dgm:pt>
    <dgm:pt modelId="{E40CBD7C-2D8C-EF43-9908-F322FC0D4A4A}" type="pres">
      <dgm:prSet presAssocID="{4F3BE9BE-A018-A94A-A069-9BC3036DDFA5}" presName="comp" presStyleCnt="0"/>
      <dgm:spPr/>
    </dgm:pt>
    <dgm:pt modelId="{E91844EC-C848-9245-8BD2-792ACDD9818A}" type="pres">
      <dgm:prSet presAssocID="{4F3BE9BE-A018-A94A-A069-9BC3036DDFA5}" presName="box" presStyleLbl="node1" presStyleIdx="1" presStyleCnt="2"/>
      <dgm:spPr/>
    </dgm:pt>
    <dgm:pt modelId="{C0BF0243-5F34-E443-9F01-C70630CE2C53}" type="pres">
      <dgm:prSet presAssocID="{4F3BE9BE-A018-A94A-A069-9BC3036DDFA5}" presName="img"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Needle"/>
        </a:ext>
      </dgm:extLst>
    </dgm:pt>
    <dgm:pt modelId="{A8B745EF-70EB-634D-A3A2-186C92EA20D9}" type="pres">
      <dgm:prSet presAssocID="{4F3BE9BE-A018-A94A-A069-9BC3036DDFA5}" presName="text" presStyleLbl="node1" presStyleIdx="1" presStyleCnt="2">
        <dgm:presLayoutVars>
          <dgm:bulletEnabled val="1"/>
        </dgm:presLayoutVars>
      </dgm:prSet>
      <dgm:spPr/>
    </dgm:pt>
  </dgm:ptLst>
  <dgm:cxnLst>
    <dgm:cxn modelId="{CE42611D-688B-B742-9214-0688841781B2}" type="presOf" srcId="{4F3BE9BE-A018-A94A-A069-9BC3036DDFA5}" destId="{A8B745EF-70EB-634D-A3A2-186C92EA20D9}" srcOrd="1" destOrd="0" presId="urn:microsoft.com/office/officeart/2005/8/layout/vList4"/>
    <dgm:cxn modelId="{DD121331-58B9-6C43-A5B0-E5DB73EAF338}" type="presOf" srcId="{4F3BE9BE-A018-A94A-A069-9BC3036DDFA5}" destId="{E91844EC-C848-9245-8BD2-792ACDD9818A}" srcOrd="0" destOrd="0" presId="urn:microsoft.com/office/officeart/2005/8/layout/vList4"/>
    <dgm:cxn modelId="{8F6CE233-2102-684C-A3F8-62EBA0A46087}" type="presOf" srcId="{FFC5824B-A14E-FD4B-898A-B50518827D80}" destId="{E91844EC-C848-9245-8BD2-792ACDD9818A}" srcOrd="0" destOrd="1" presId="urn:microsoft.com/office/officeart/2005/8/layout/vList4"/>
    <dgm:cxn modelId="{BA375D39-5A68-BA4C-AC62-BAFF613FBBFF}" srcId="{4F3BE9BE-A018-A94A-A069-9BC3036DDFA5}" destId="{FFC5824B-A14E-FD4B-898A-B50518827D80}" srcOrd="0" destOrd="0" parTransId="{7EB99E46-AA2F-A743-8AE0-7943DA3336F2}" sibTransId="{9D597382-D811-FA4F-BDA1-28F88B537000}"/>
    <dgm:cxn modelId="{5BC26B39-CA4E-6747-A86B-1036400BFFED}" srcId="{32FBFDE9-FE97-3949-9530-40F5925A745D}" destId="{4F3BE9BE-A018-A94A-A069-9BC3036DDFA5}" srcOrd="1" destOrd="0" parTransId="{20F56D4B-9C12-B149-9CA4-0F1C99BF0E43}" sibTransId="{604C8141-B8FA-3C42-8D1C-4631508A526E}"/>
    <dgm:cxn modelId="{E0310763-4FA6-464C-89AF-38963E2C3FA2}" srcId="{32FBFDE9-FE97-3949-9530-40F5925A745D}" destId="{D2022042-8F16-4F4C-915B-ED33E0420AFF}" srcOrd="0" destOrd="0" parTransId="{E8B77D25-7037-094F-A782-B139120D948D}" sibTransId="{6173476D-179C-074E-90BF-4C34A65003AE}"/>
    <dgm:cxn modelId="{38919CA9-EF09-F841-8120-03BD3F0E706A}" type="presOf" srcId="{90AD3AF9-9769-964C-A4DA-5471098DE7CE}" destId="{CF78F355-2CFA-3F41-B22F-FF6526D1E587}" srcOrd="0" destOrd="1" presId="urn:microsoft.com/office/officeart/2005/8/layout/vList4"/>
    <dgm:cxn modelId="{7DF5B0B4-A7B2-C842-AE5A-E8FC5855498E}" type="presOf" srcId="{D2022042-8F16-4F4C-915B-ED33E0420AFF}" destId="{A7640379-36DA-C246-AB33-C22633FC1FB6}" srcOrd="1" destOrd="0" presId="urn:microsoft.com/office/officeart/2005/8/layout/vList4"/>
    <dgm:cxn modelId="{C579C6BE-0C34-3B49-B406-EFE3CAFB982E}" type="presOf" srcId="{D2022042-8F16-4F4C-915B-ED33E0420AFF}" destId="{CF78F355-2CFA-3F41-B22F-FF6526D1E587}" srcOrd="0" destOrd="0" presId="urn:microsoft.com/office/officeart/2005/8/layout/vList4"/>
    <dgm:cxn modelId="{553BC6C5-B542-4246-AFF2-D77AB85B0EE1}" type="presOf" srcId="{90AD3AF9-9769-964C-A4DA-5471098DE7CE}" destId="{A7640379-36DA-C246-AB33-C22633FC1FB6}" srcOrd="1" destOrd="1" presId="urn:microsoft.com/office/officeart/2005/8/layout/vList4"/>
    <dgm:cxn modelId="{C6B837C9-DC6A-D041-A4A0-14D52DE670E8}" type="presOf" srcId="{FFC5824B-A14E-FD4B-898A-B50518827D80}" destId="{A8B745EF-70EB-634D-A3A2-186C92EA20D9}" srcOrd="1" destOrd="1" presId="urn:microsoft.com/office/officeart/2005/8/layout/vList4"/>
    <dgm:cxn modelId="{C65F82CA-5897-0841-92A4-514B2036469E}" type="presOf" srcId="{32FBFDE9-FE97-3949-9530-40F5925A745D}" destId="{A5169CCD-D8D4-7949-AE75-34B11D128E07}" srcOrd="0" destOrd="0" presId="urn:microsoft.com/office/officeart/2005/8/layout/vList4"/>
    <dgm:cxn modelId="{ECD720D0-7B1D-A842-B4DF-A4802C0D9DA7}" srcId="{D2022042-8F16-4F4C-915B-ED33E0420AFF}" destId="{90AD3AF9-9769-964C-A4DA-5471098DE7CE}" srcOrd="0" destOrd="0" parTransId="{EFDB02AE-4DCA-854C-9BE4-FE9740579A10}" sibTransId="{C4C9B130-BDC0-2744-BFC6-27326460AB7E}"/>
    <dgm:cxn modelId="{8C4F2CB9-EB08-CC48-B0AB-A6DBF39F2A81}" type="presParOf" srcId="{A5169CCD-D8D4-7949-AE75-34B11D128E07}" destId="{71D3FF84-30D2-574C-A18E-C78551D83A64}" srcOrd="0" destOrd="0" presId="urn:microsoft.com/office/officeart/2005/8/layout/vList4"/>
    <dgm:cxn modelId="{9D31E095-F065-F44B-9BCE-EC4A09A2C5D6}" type="presParOf" srcId="{71D3FF84-30D2-574C-A18E-C78551D83A64}" destId="{CF78F355-2CFA-3F41-B22F-FF6526D1E587}" srcOrd="0" destOrd="0" presId="urn:microsoft.com/office/officeart/2005/8/layout/vList4"/>
    <dgm:cxn modelId="{01678C02-3A1C-F543-A321-1E68AF9A5442}" type="presParOf" srcId="{71D3FF84-30D2-574C-A18E-C78551D83A64}" destId="{3D329A71-EF82-854A-A9C0-828A2A8DC283}" srcOrd="1" destOrd="0" presId="urn:microsoft.com/office/officeart/2005/8/layout/vList4"/>
    <dgm:cxn modelId="{38469022-8F41-664E-B860-57356429BF98}" type="presParOf" srcId="{71D3FF84-30D2-574C-A18E-C78551D83A64}" destId="{A7640379-36DA-C246-AB33-C22633FC1FB6}" srcOrd="2" destOrd="0" presId="urn:microsoft.com/office/officeart/2005/8/layout/vList4"/>
    <dgm:cxn modelId="{F4FC8252-1ADD-CB40-AAB8-86ED89CB2B13}" type="presParOf" srcId="{A5169CCD-D8D4-7949-AE75-34B11D128E07}" destId="{7B34A70D-BEFC-784A-BDE7-E2FE5495BC1F}" srcOrd="1" destOrd="0" presId="urn:microsoft.com/office/officeart/2005/8/layout/vList4"/>
    <dgm:cxn modelId="{7F9B25AF-E884-6C4E-B894-20EC1823FAEA}" type="presParOf" srcId="{A5169CCD-D8D4-7949-AE75-34B11D128E07}" destId="{E40CBD7C-2D8C-EF43-9908-F322FC0D4A4A}" srcOrd="2" destOrd="0" presId="urn:microsoft.com/office/officeart/2005/8/layout/vList4"/>
    <dgm:cxn modelId="{9CEEB101-478A-7A40-8841-6C5F398860B9}" type="presParOf" srcId="{E40CBD7C-2D8C-EF43-9908-F322FC0D4A4A}" destId="{E91844EC-C848-9245-8BD2-792ACDD9818A}" srcOrd="0" destOrd="0" presId="urn:microsoft.com/office/officeart/2005/8/layout/vList4"/>
    <dgm:cxn modelId="{3B17D626-7114-C14D-B4A4-FC960AADD839}" type="presParOf" srcId="{E40CBD7C-2D8C-EF43-9908-F322FC0D4A4A}" destId="{C0BF0243-5F34-E443-9F01-C70630CE2C53}" srcOrd="1" destOrd="0" presId="urn:microsoft.com/office/officeart/2005/8/layout/vList4"/>
    <dgm:cxn modelId="{A05B9F7E-3EC7-BE42-A466-1DAF8CCB7F0E}" type="presParOf" srcId="{E40CBD7C-2D8C-EF43-9908-F322FC0D4A4A}" destId="{A8B745EF-70EB-634D-A3A2-186C92EA20D9}"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ABAB79-A1BD-43CD-BC7B-252A7F8E4898}" type="doc">
      <dgm:prSet loTypeId="urn:microsoft.com/office/officeart/2005/8/layout/process4" loCatId="process" qsTypeId="urn:microsoft.com/office/officeart/2005/8/quickstyle/simple1" qsCatId="simple" csTypeId="urn:microsoft.com/office/officeart/2005/8/colors/accent0_2" csCatId="mainScheme" phldr="1"/>
      <dgm:spPr/>
      <dgm:t>
        <a:bodyPr/>
        <a:lstStyle/>
        <a:p>
          <a:endParaRPr lang="en-US"/>
        </a:p>
      </dgm:t>
    </dgm:pt>
    <dgm:pt modelId="{DA013E40-F652-4E09-8626-8496626F0E6B}">
      <dgm:prSet custT="1"/>
      <dgm:spPr/>
      <dgm:t>
        <a:bodyPr/>
        <a:lstStyle/>
        <a:p>
          <a:r>
            <a:rPr lang="en-US" sz="2400" dirty="0">
              <a:latin typeface="Aptos" panose="020B0004020202020204" pitchFamily="34" charset="0"/>
            </a:rPr>
            <a:t>Qualitative evaluation of New Brunswick, Canada’s first safer supply program</a:t>
          </a:r>
        </a:p>
      </dgm:t>
    </dgm:pt>
    <dgm:pt modelId="{91A96909-8B9C-4446-B908-374C650F9873}" type="parTrans" cxnId="{A3E512D7-41F9-4697-8402-12B0CA003A12}">
      <dgm:prSet/>
      <dgm:spPr/>
      <dgm:t>
        <a:bodyPr/>
        <a:lstStyle/>
        <a:p>
          <a:endParaRPr lang="en-US"/>
        </a:p>
      </dgm:t>
    </dgm:pt>
    <dgm:pt modelId="{C6AF2B72-31DA-4006-83D9-6401864691C9}" type="sibTrans" cxnId="{A3E512D7-41F9-4697-8402-12B0CA003A12}">
      <dgm:prSet/>
      <dgm:spPr/>
      <dgm:t>
        <a:bodyPr/>
        <a:lstStyle/>
        <a:p>
          <a:endParaRPr lang="en-US"/>
        </a:p>
      </dgm:t>
    </dgm:pt>
    <dgm:pt modelId="{A96A3685-0738-4AD8-8B6E-5A88162F25D6}">
      <dgm:prSet custT="1"/>
      <dgm:spPr/>
      <dgm:t>
        <a:bodyPr/>
        <a:lstStyle/>
        <a:p>
          <a:r>
            <a:rPr lang="en-US" sz="2400" dirty="0">
              <a:latin typeface="Aptos" panose="020B0004020202020204" pitchFamily="34" charset="0"/>
            </a:rPr>
            <a:t>Semi-structured interviews with </a:t>
          </a:r>
          <a:r>
            <a:rPr lang="en-US" sz="2400" dirty="0" err="1">
              <a:latin typeface="Aptos" panose="020B0004020202020204" pitchFamily="34" charset="0"/>
            </a:rPr>
            <a:t>iOAT</a:t>
          </a:r>
          <a:r>
            <a:rPr lang="en-US" sz="2400" dirty="0">
              <a:latin typeface="Aptos" panose="020B0004020202020204" pitchFamily="34" charset="0"/>
            </a:rPr>
            <a:t> clients (November 2022)</a:t>
          </a:r>
        </a:p>
      </dgm:t>
    </dgm:pt>
    <dgm:pt modelId="{219AF874-41CB-4EDA-B621-CD9540334B4E}" type="parTrans" cxnId="{5A7C82A5-175A-4A07-8142-15DA471A57AE}">
      <dgm:prSet/>
      <dgm:spPr/>
      <dgm:t>
        <a:bodyPr/>
        <a:lstStyle/>
        <a:p>
          <a:endParaRPr lang="en-US"/>
        </a:p>
      </dgm:t>
    </dgm:pt>
    <dgm:pt modelId="{CE41A7EF-33E2-4035-9545-C3053941BAFD}" type="sibTrans" cxnId="{5A7C82A5-175A-4A07-8142-15DA471A57AE}">
      <dgm:prSet/>
      <dgm:spPr/>
      <dgm:t>
        <a:bodyPr/>
        <a:lstStyle/>
        <a:p>
          <a:endParaRPr lang="en-US"/>
        </a:p>
      </dgm:t>
    </dgm:pt>
    <dgm:pt modelId="{514CF126-8EA8-4D15-B19D-F0504E5D32F7}">
      <dgm:prSet custT="1"/>
      <dgm:spPr/>
      <dgm:t>
        <a:bodyPr/>
        <a:lstStyle/>
        <a:p>
          <a:r>
            <a:rPr lang="en-US" sz="2400" dirty="0" err="1">
              <a:latin typeface="Aptos" panose="020B0004020202020204" pitchFamily="34" charset="0"/>
            </a:rPr>
            <a:t>iOAT</a:t>
          </a:r>
          <a:r>
            <a:rPr lang="en-US" sz="2400" dirty="0">
              <a:latin typeface="Aptos" panose="020B0004020202020204" pitchFamily="34" charset="0"/>
            </a:rPr>
            <a:t> program experiences and impacts</a:t>
          </a:r>
        </a:p>
      </dgm:t>
    </dgm:pt>
    <dgm:pt modelId="{5A40B768-5B19-4084-96F4-B4D7B3C2351C}" type="parTrans" cxnId="{05245533-B7F4-4CC3-8499-2C8D63409732}">
      <dgm:prSet/>
      <dgm:spPr/>
      <dgm:t>
        <a:bodyPr/>
        <a:lstStyle/>
        <a:p>
          <a:endParaRPr lang="en-US"/>
        </a:p>
      </dgm:t>
    </dgm:pt>
    <dgm:pt modelId="{65E94A6D-3A31-41FB-86E6-BFF7A7476AD2}" type="sibTrans" cxnId="{05245533-B7F4-4CC3-8499-2C8D63409732}">
      <dgm:prSet/>
      <dgm:spPr/>
      <dgm:t>
        <a:bodyPr/>
        <a:lstStyle/>
        <a:p>
          <a:endParaRPr lang="en-US"/>
        </a:p>
      </dgm:t>
    </dgm:pt>
    <dgm:pt modelId="{A3391DA2-D73A-4685-B367-0D2C65DAF6B4}">
      <dgm:prSet custT="1"/>
      <dgm:spPr/>
      <dgm:t>
        <a:bodyPr/>
        <a:lstStyle/>
        <a:p>
          <a:r>
            <a:rPr lang="en-US" sz="2400" dirty="0">
              <a:latin typeface="Aptos" panose="020B0004020202020204" pitchFamily="34" charset="0"/>
            </a:rPr>
            <a:t>Interpretive Phenomenological Analysis</a:t>
          </a:r>
        </a:p>
        <a:p>
          <a:r>
            <a:rPr lang="en-US" sz="1800" dirty="0">
              <a:latin typeface="Aptos" panose="020B0004020202020204" pitchFamily="34" charset="0"/>
            </a:rPr>
            <a:t>(Murray &amp; Chamberlain, 1999)</a:t>
          </a:r>
        </a:p>
      </dgm:t>
    </dgm:pt>
    <dgm:pt modelId="{586BB7FA-76C5-42AC-9787-B161B07230B0}" type="parTrans" cxnId="{46E7C0B8-BDEA-4EA9-8A12-9A263C75F0BE}">
      <dgm:prSet/>
      <dgm:spPr/>
      <dgm:t>
        <a:bodyPr/>
        <a:lstStyle/>
        <a:p>
          <a:endParaRPr lang="en-US"/>
        </a:p>
      </dgm:t>
    </dgm:pt>
    <dgm:pt modelId="{F92B34AC-6A3B-4C3F-B823-29453AE06D3F}" type="sibTrans" cxnId="{46E7C0B8-BDEA-4EA9-8A12-9A263C75F0BE}">
      <dgm:prSet/>
      <dgm:spPr/>
      <dgm:t>
        <a:bodyPr/>
        <a:lstStyle/>
        <a:p>
          <a:endParaRPr lang="en-US"/>
        </a:p>
      </dgm:t>
    </dgm:pt>
    <dgm:pt modelId="{E3A915BC-C7BF-4349-B31D-F4AE88CFCAE9}" type="pres">
      <dgm:prSet presAssocID="{64ABAB79-A1BD-43CD-BC7B-252A7F8E4898}" presName="Name0" presStyleCnt="0">
        <dgm:presLayoutVars>
          <dgm:dir/>
          <dgm:animLvl val="lvl"/>
          <dgm:resizeHandles val="exact"/>
        </dgm:presLayoutVars>
      </dgm:prSet>
      <dgm:spPr/>
    </dgm:pt>
    <dgm:pt modelId="{AC163FAA-D8A7-AA4E-BEED-D9FA44D81768}" type="pres">
      <dgm:prSet presAssocID="{A3391DA2-D73A-4685-B367-0D2C65DAF6B4}" presName="boxAndChildren" presStyleCnt="0"/>
      <dgm:spPr/>
    </dgm:pt>
    <dgm:pt modelId="{FC68075C-7726-DD4C-9996-D0C4BB634A17}" type="pres">
      <dgm:prSet presAssocID="{A3391DA2-D73A-4685-B367-0D2C65DAF6B4}" presName="parentTextBox" presStyleLbl="node1" presStyleIdx="0" presStyleCnt="3"/>
      <dgm:spPr/>
    </dgm:pt>
    <dgm:pt modelId="{9EA66A0C-59C1-9A4A-97D1-142326AA9A8F}" type="pres">
      <dgm:prSet presAssocID="{CE41A7EF-33E2-4035-9545-C3053941BAFD}" presName="sp" presStyleCnt="0"/>
      <dgm:spPr/>
    </dgm:pt>
    <dgm:pt modelId="{19996F37-F20A-5D44-A342-21A063CBA537}" type="pres">
      <dgm:prSet presAssocID="{A96A3685-0738-4AD8-8B6E-5A88162F25D6}" presName="arrowAndChildren" presStyleCnt="0"/>
      <dgm:spPr/>
    </dgm:pt>
    <dgm:pt modelId="{C499B34B-179A-404C-9048-5D3F54724D8D}" type="pres">
      <dgm:prSet presAssocID="{A96A3685-0738-4AD8-8B6E-5A88162F25D6}" presName="parentTextArrow" presStyleLbl="node1" presStyleIdx="0" presStyleCnt="3"/>
      <dgm:spPr/>
    </dgm:pt>
    <dgm:pt modelId="{8D4BCA71-CDFA-EA49-B240-FF81F5C49F24}" type="pres">
      <dgm:prSet presAssocID="{A96A3685-0738-4AD8-8B6E-5A88162F25D6}" presName="arrow" presStyleLbl="node1" presStyleIdx="1" presStyleCnt="3"/>
      <dgm:spPr/>
    </dgm:pt>
    <dgm:pt modelId="{AB06F92D-A6AB-5844-9137-F04567B3C015}" type="pres">
      <dgm:prSet presAssocID="{A96A3685-0738-4AD8-8B6E-5A88162F25D6}" presName="descendantArrow" presStyleCnt="0"/>
      <dgm:spPr/>
    </dgm:pt>
    <dgm:pt modelId="{9881C654-7AE5-3C42-B64C-A1608FE10B08}" type="pres">
      <dgm:prSet presAssocID="{514CF126-8EA8-4D15-B19D-F0504E5D32F7}" presName="childTextArrow" presStyleLbl="fgAccFollowNode1" presStyleIdx="0" presStyleCnt="1">
        <dgm:presLayoutVars>
          <dgm:bulletEnabled val="1"/>
        </dgm:presLayoutVars>
      </dgm:prSet>
      <dgm:spPr/>
    </dgm:pt>
    <dgm:pt modelId="{B10D82DC-5636-DC42-9D2E-8348833C3FFE}" type="pres">
      <dgm:prSet presAssocID="{C6AF2B72-31DA-4006-83D9-6401864691C9}" presName="sp" presStyleCnt="0"/>
      <dgm:spPr/>
    </dgm:pt>
    <dgm:pt modelId="{36D2A643-76E5-E44E-8EDE-62DA5EC54195}" type="pres">
      <dgm:prSet presAssocID="{DA013E40-F652-4E09-8626-8496626F0E6B}" presName="arrowAndChildren" presStyleCnt="0"/>
      <dgm:spPr/>
    </dgm:pt>
    <dgm:pt modelId="{75ED3380-A618-9644-BA1A-078E84719288}" type="pres">
      <dgm:prSet presAssocID="{DA013E40-F652-4E09-8626-8496626F0E6B}" presName="parentTextArrow" presStyleLbl="node1" presStyleIdx="2" presStyleCnt="3"/>
      <dgm:spPr/>
    </dgm:pt>
  </dgm:ptLst>
  <dgm:cxnLst>
    <dgm:cxn modelId="{60F0CB0C-135D-F142-AE5C-7FAB72FBA455}" type="presOf" srcId="{A3391DA2-D73A-4685-B367-0D2C65DAF6B4}" destId="{FC68075C-7726-DD4C-9996-D0C4BB634A17}" srcOrd="0" destOrd="0" presId="urn:microsoft.com/office/officeart/2005/8/layout/process4"/>
    <dgm:cxn modelId="{05245533-B7F4-4CC3-8499-2C8D63409732}" srcId="{A96A3685-0738-4AD8-8B6E-5A88162F25D6}" destId="{514CF126-8EA8-4D15-B19D-F0504E5D32F7}" srcOrd="0" destOrd="0" parTransId="{5A40B768-5B19-4084-96F4-B4D7B3C2351C}" sibTransId="{65E94A6D-3A31-41FB-86E6-BFF7A7476AD2}"/>
    <dgm:cxn modelId="{3D666D42-DF9B-D247-8EEA-1666B3613AAC}" type="presOf" srcId="{514CF126-8EA8-4D15-B19D-F0504E5D32F7}" destId="{9881C654-7AE5-3C42-B64C-A1608FE10B08}" srcOrd="0" destOrd="0" presId="urn:microsoft.com/office/officeart/2005/8/layout/process4"/>
    <dgm:cxn modelId="{A4FE7899-6326-3F4C-9257-DBC34A65CD9A}" type="presOf" srcId="{A96A3685-0738-4AD8-8B6E-5A88162F25D6}" destId="{8D4BCA71-CDFA-EA49-B240-FF81F5C49F24}" srcOrd="1" destOrd="0" presId="urn:microsoft.com/office/officeart/2005/8/layout/process4"/>
    <dgm:cxn modelId="{5A7C82A5-175A-4A07-8142-15DA471A57AE}" srcId="{64ABAB79-A1BD-43CD-BC7B-252A7F8E4898}" destId="{A96A3685-0738-4AD8-8B6E-5A88162F25D6}" srcOrd="1" destOrd="0" parTransId="{219AF874-41CB-4EDA-B621-CD9540334B4E}" sibTransId="{CE41A7EF-33E2-4035-9545-C3053941BAFD}"/>
    <dgm:cxn modelId="{46E7C0B8-BDEA-4EA9-8A12-9A263C75F0BE}" srcId="{64ABAB79-A1BD-43CD-BC7B-252A7F8E4898}" destId="{A3391DA2-D73A-4685-B367-0D2C65DAF6B4}" srcOrd="2" destOrd="0" parTransId="{586BB7FA-76C5-42AC-9787-B161B07230B0}" sibTransId="{F92B34AC-6A3B-4C3F-B823-29453AE06D3F}"/>
    <dgm:cxn modelId="{9F59DFB9-9F98-5F41-89A1-346DAAE029E4}" type="presOf" srcId="{DA013E40-F652-4E09-8626-8496626F0E6B}" destId="{75ED3380-A618-9644-BA1A-078E84719288}" srcOrd="0" destOrd="0" presId="urn:microsoft.com/office/officeart/2005/8/layout/process4"/>
    <dgm:cxn modelId="{052C22C3-8F0E-5B47-9CF5-E7677A7BBAA0}" type="presOf" srcId="{A96A3685-0738-4AD8-8B6E-5A88162F25D6}" destId="{C499B34B-179A-404C-9048-5D3F54724D8D}" srcOrd="0" destOrd="0" presId="urn:microsoft.com/office/officeart/2005/8/layout/process4"/>
    <dgm:cxn modelId="{A3E512D7-41F9-4697-8402-12B0CA003A12}" srcId="{64ABAB79-A1BD-43CD-BC7B-252A7F8E4898}" destId="{DA013E40-F652-4E09-8626-8496626F0E6B}" srcOrd="0" destOrd="0" parTransId="{91A96909-8B9C-4446-B908-374C650F9873}" sibTransId="{C6AF2B72-31DA-4006-83D9-6401864691C9}"/>
    <dgm:cxn modelId="{994E8BE3-F190-E24A-AD3B-1B59E3946EF0}" type="presOf" srcId="{64ABAB79-A1BD-43CD-BC7B-252A7F8E4898}" destId="{E3A915BC-C7BF-4349-B31D-F4AE88CFCAE9}" srcOrd="0" destOrd="0" presId="urn:microsoft.com/office/officeart/2005/8/layout/process4"/>
    <dgm:cxn modelId="{FCB0B121-1989-DF47-B2BB-15840B0C2C0E}" type="presParOf" srcId="{E3A915BC-C7BF-4349-B31D-F4AE88CFCAE9}" destId="{AC163FAA-D8A7-AA4E-BEED-D9FA44D81768}" srcOrd="0" destOrd="0" presId="urn:microsoft.com/office/officeart/2005/8/layout/process4"/>
    <dgm:cxn modelId="{D296D7E8-A211-FE47-A5FF-282C0125E9D7}" type="presParOf" srcId="{AC163FAA-D8A7-AA4E-BEED-D9FA44D81768}" destId="{FC68075C-7726-DD4C-9996-D0C4BB634A17}" srcOrd="0" destOrd="0" presId="urn:microsoft.com/office/officeart/2005/8/layout/process4"/>
    <dgm:cxn modelId="{7B73DBEA-94D1-CF4F-A553-9B5F35557032}" type="presParOf" srcId="{E3A915BC-C7BF-4349-B31D-F4AE88CFCAE9}" destId="{9EA66A0C-59C1-9A4A-97D1-142326AA9A8F}" srcOrd="1" destOrd="0" presId="urn:microsoft.com/office/officeart/2005/8/layout/process4"/>
    <dgm:cxn modelId="{C88F7859-FEE0-1E45-9C58-786DD3E64AC1}" type="presParOf" srcId="{E3A915BC-C7BF-4349-B31D-F4AE88CFCAE9}" destId="{19996F37-F20A-5D44-A342-21A063CBA537}" srcOrd="2" destOrd="0" presId="urn:microsoft.com/office/officeart/2005/8/layout/process4"/>
    <dgm:cxn modelId="{1F41375C-C6A3-D34B-9AFE-0B46E9702B88}" type="presParOf" srcId="{19996F37-F20A-5D44-A342-21A063CBA537}" destId="{C499B34B-179A-404C-9048-5D3F54724D8D}" srcOrd="0" destOrd="0" presId="urn:microsoft.com/office/officeart/2005/8/layout/process4"/>
    <dgm:cxn modelId="{4000033E-339F-8F4B-ADE5-BF4971981BDC}" type="presParOf" srcId="{19996F37-F20A-5D44-A342-21A063CBA537}" destId="{8D4BCA71-CDFA-EA49-B240-FF81F5C49F24}" srcOrd="1" destOrd="0" presId="urn:microsoft.com/office/officeart/2005/8/layout/process4"/>
    <dgm:cxn modelId="{31237A8B-EE94-4E40-8AE4-2B7E61DF0006}" type="presParOf" srcId="{19996F37-F20A-5D44-A342-21A063CBA537}" destId="{AB06F92D-A6AB-5844-9137-F04567B3C015}" srcOrd="2" destOrd="0" presId="urn:microsoft.com/office/officeart/2005/8/layout/process4"/>
    <dgm:cxn modelId="{6C0EDD66-9ADB-0241-B6AB-C407C41DA6E2}" type="presParOf" srcId="{AB06F92D-A6AB-5844-9137-F04567B3C015}" destId="{9881C654-7AE5-3C42-B64C-A1608FE10B08}" srcOrd="0" destOrd="0" presId="urn:microsoft.com/office/officeart/2005/8/layout/process4"/>
    <dgm:cxn modelId="{6559ED9F-E0B0-9344-91ED-EAA8668F7C8B}" type="presParOf" srcId="{E3A915BC-C7BF-4349-B31D-F4AE88CFCAE9}" destId="{B10D82DC-5636-DC42-9D2E-8348833C3FFE}" srcOrd="3" destOrd="0" presId="urn:microsoft.com/office/officeart/2005/8/layout/process4"/>
    <dgm:cxn modelId="{1F5AA235-E241-534F-8538-15AD3340CBEE}" type="presParOf" srcId="{E3A915BC-C7BF-4349-B31D-F4AE88CFCAE9}" destId="{36D2A643-76E5-E44E-8EDE-62DA5EC54195}" srcOrd="4" destOrd="0" presId="urn:microsoft.com/office/officeart/2005/8/layout/process4"/>
    <dgm:cxn modelId="{2C153C80-6596-6B47-893C-E020F9376524}" type="presParOf" srcId="{36D2A643-76E5-E44E-8EDE-62DA5EC54195}" destId="{75ED3380-A618-9644-BA1A-078E84719288}"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E4D29D-8181-E647-8850-79325694C674}" type="doc">
      <dgm:prSet loTypeId="urn:microsoft.com/office/officeart/2005/8/layout/default" loCatId="list" qsTypeId="urn:microsoft.com/office/officeart/2005/8/quickstyle/simple1" qsCatId="simple" csTypeId="urn:microsoft.com/office/officeart/2005/8/colors/accent0_2" csCatId="mainScheme" phldr="1"/>
      <dgm:spPr/>
      <dgm:t>
        <a:bodyPr/>
        <a:lstStyle/>
        <a:p>
          <a:endParaRPr lang="en-US"/>
        </a:p>
      </dgm:t>
    </dgm:pt>
    <dgm:pt modelId="{5E68E77D-A2A6-A143-AF3F-395A4020CBF6}">
      <dgm:prSet custT="1"/>
      <dgm:spPr/>
      <dgm:t>
        <a:bodyPr/>
        <a:lstStyle/>
        <a:p>
          <a:r>
            <a:rPr lang="en-US" sz="2800" b="0" i="1" dirty="0">
              <a:latin typeface="Aptos" panose="020B0004020202020204" pitchFamily="34" charset="0"/>
            </a:rPr>
            <a:t>N </a:t>
          </a:r>
          <a:r>
            <a:rPr lang="en-US" sz="2800" b="0" i="0" dirty="0">
              <a:latin typeface="Aptos" panose="020B0004020202020204" pitchFamily="34" charset="0"/>
            </a:rPr>
            <a:t>= 21</a:t>
          </a:r>
        </a:p>
        <a:p>
          <a:r>
            <a:rPr lang="en-US" sz="2800" b="0" i="1" dirty="0">
              <a:latin typeface="Aptos" panose="020B0004020202020204" pitchFamily="34" charset="0"/>
            </a:rPr>
            <a:t>M</a:t>
          </a:r>
          <a:r>
            <a:rPr lang="en-US" sz="2800" b="0" i="1" baseline="-25000" dirty="0">
              <a:latin typeface="Aptos" panose="020B0004020202020204" pitchFamily="34" charset="0"/>
            </a:rPr>
            <a:t>age</a:t>
          </a:r>
          <a:r>
            <a:rPr lang="en-US" sz="2800" b="0" i="1" dirty="0">
              <a:latin typeface="Aptos" panose="020B0004020202020204" pitchFamily="34" charset="0"/>
            </a:rPr>
            <a:t> = </a:t>
          </a:r>
          <a:r>
            <a:rPr lang="en-US" sz="2800" b="0" i="0" dirty="0">
              <a:latin typeface="Aptos" panose="020B0004020202020204" pitchFamily="34" charset="0"/>
            </a:rPr>
            <a:t>34.10 (</a:t>
          </a:r>
          <a:r>
            <a:rPr lang="en-US" sz="2800" b="0" i="1" dirty="0">
              <a:latin typeface="Aptos" panose="020B0004020202020204" pitchFamily="34" charset="0"/>
            </a:rPr>
            <a:t>SD </a:t>
          </a:r>
          <a:r>
            <a:rPr lang="en-US" sz="2800" b="0" i="0" dirty="0">
              <a:latin typeface="Aptos" panose="020B0004020202020204" pitchFamily="34" charset="0"/>
            </a:rPr>
            <a:t>= 6.34)</a:t>
          </a:r>
          <a:endParaRPr lang="en-CA" sz="2800" dirty="0">
            <a:latin typeface="Aptos" panose="020B0004020202020204" pitchFamily="34" charset="0"/>
          </a:endParaRPr>
        </a:p>
      </dgm:t>
    </dgm:pt>
    <dgm:pt modelId="{2B540A08-363B-B94A-8040-B81EE46D5B6F}" type="parTrans" cxnId="{DBF3962B-4D2E-3C48-A0EE-86E17677C11F}">
      <dgm:prSet/>
      <dgm:spPr/>
      <dgm:t>
        <a:bodyPr/>
        <a:lstStyle/>
        <a:p>
          <a:endParaRPr lang="en-US" sz="2400"/>
        </a:p>
      </dgm:t>
    </dgm:pt>
    <dgm:pt modelId="{013B03EE-032A-584C-B74B-B6B2AE4F3797}" type="sibTrans" cxnId="{DBF3962B-4D2E-3C48-A0EE-86E17677C11F}">
      <dgm:prSet/>
      <dgm:spPr/>
      <dgm:t>
        <a:bodyPr/>
        <a:lstStyle/>
        <a:p>
          <a:endParaRPr lang="en-US" sz="2400"/>
        </a:p>
      </dgm:t>
    </dgm:pt>
    <dgm:pt modelId="{E4947B02-BE81-C64B-917F-7AAE62712CD7}" type="pres">
      <dgm:prSet presAssocID="{87E4D29D-8181-E647-8850-79325694C674}" presName="diagram" presStyleCnt="0">
        <dgm:presLayoutVars>
          <dgm:dir/>
          <dgm:resizeHandles val="exact"/>
        </dgm:presLayoutVars>
      </dgm:prSet>
      <dgm:spPr/>
    </dgm:pt>
    <dgm:pt modelId="{4287D4B1-8D9D-1640-A506-47C8D724E8E4}" type="pres">
      <dgm:prSet presAssocID="{5E68E77D-A2A6-A143-AF3F-395A4020CBF6}" presName="node" presStyleLbl="node1" presStyleIdx="0" presStyleCnt="1" custScaleX="148191">
        <dgm:presLayoutVars>
          <dgm:bulletEnabled val="1"/>
        </dgm:presLayoutVars>
      </dgm:prSet>
      <dgm:spPr/>
    </dgm:pt>
  </dgm:ptLst>
  <dgm:cxnLst>
    <dgm:cxn modelId="{976B8616-65BB-B440-8BB0-3BCED93A1D7B}" type="presOf" srcId="{87E4D29D-8181-E647-8850-79325694C674}" destId="{E4947B02-BE81-C64B-917F-7AAE62712CD7}" srcOrd="0" destOrd="0" presId="urn:microsoft.com/office/officeart/2005/8/layout/default"/>
    <dgm:cxn modelId="{DBF3962B-4D2E-3C48-A0EE-86E17677C11F}" srcId="{87E4D29D-8181-E647-8850-79325694C674}" destId="{5E68E77D-A2A6-A143-AF3F-395A4020CBF6}" srcOrd="0" destOrd="0" parTransId="{2B540A08-363B-B94A-8040-B81EE46D5B6F}" sibTransId="{013B03EE-032A-584C-B74B-B6B2AE4F3797}"/>
    <dgm:cxn modelId="{B0556B62-B63E-C34E-AC9B-EF0A89A77A89}" type="presOf" srcId="{5E68E77D-A2A6-A143-AF3F-395A4020CBF6}" destId="{4287D4B1-8D9D-1640-A506-47C8D724E8E4}" srcOrd="0" destOrd="0" presId="urn:microsoft.com/office/officeart/2005/8/layout/default"/>
    <dgm:cxn modelId="{AB09CFCC-1359-6946-B658-EC625BC159C1}" type="presParOf" srcId="{E4947B02-BE81-C64B-917F-7AAE62712CD7}" destId="{4287D4B1-8D9D-1640-A506-47C8D724E8E4}"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2A814F-DE61-6740-9C83-836F838DCAC0}"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en-US"/>
        </a:p>
      </dgm:t>
    </dgm:pt>
    <dgm:pt modelId="{CD9AA04B-4F93-8047-9AC7-E8D78B00BA60}">
      <dgm:prSet custT="1"/>
      <dgm:spPr/>
      <dgm:t>
        <a:bodyPr/>
        <a:lstStyle/>
        <a:p>
          <a:r>
            <a:rPr lang="en-US" sz="2800" b="0" i="0" dirty="0">
              <a:latin typeface="Aptos" panose="020B0004020202020204" pitchFamily="34" charset="0"/>
            </a:rPr>
            <a:t>Low-threshold &amp; harm reduction approach</a:t>
          </a:r>
          <a:endParaRPr lang="en-CA" sz="2800" dirty="0">
            <a:latin typeface="Aptos" panose="020B0004020202020204" pitchFamily="34" charset="0"/>
          </a:endParaRPr>
        </a:p>
      </dgm:t>
    </dgm:pt>
    <dgm:pt modelId="{78C4E3B2-8364-0B4C-97CE-706D2ED3AE49}" type="parTrans" cxnId="{861C4CF9-6520-6548-8100-89A6FD7663FC}">
      <dgm:prSet/>
      <dgm:spPr/>
      <dgm:t>
        <a:bodyPr/>
        <a:lstStyle/>
        <a:p>
          <a:endParaRPr lang="en-US" sz="2400">
            <a:latin typeface="Aptos" panose="020B0004020202020204" pitchFamily="34" charset="0"/>
          </a:endParaRPr>
        </a:p>
      </dgm:t>
    </dgm:pt>
    <dgm:pt modelId="{3D92BDEB-06A9-0041-B4F7-175DF21F5A45}" type="sibTrans" cxnId="{861C4CF9-6520-6548-8100-89A6FD7663FC}">
      <dgm:prSet/>
      <dgm:spPr/>
      <dgm:t>
        <a:bodyPr/>
        <a:lstStyle/>
        <a:p>
          <a:endParaRPr lang="en-US" sz="2400">
            <a:latin typeface="Aptos" panose="020B0004020202020204" pitchFamily="34" charset="0"/>
          </a:endParaRPr>
        </a:p>
      </dgm:t>
    </dgm:pt>
    <dgm:pt modelId="{4E17535F-CCD7-5844-9C13-7641D7F8DBB9}">
      <dgm:prSet custT="1"/>
      <dgm:spPr/>
      <dgm:t>
        <a:bodyPr/>
        <a:lstStyle/>
        <a:p>
          <a:r>
            <a:rPr lang="en-US" sz="2400" b="0" i="1" baseline="0" dirty="0">
              <a:solidFill>
                <a:schemeClr val="tx2"/>
              </a:solidFill>
              <a:latin typeface="Aptos" panose="020B0004020202020204" pitchFamily="34" charset="0"/>
            </a:rPr>
            <a:t>“I</a:t>
          </a:r>
          <a:r>
            <a:rPr lang="en-CA" sz="2400" b="0" i="1" dirty="0">
              <a:solidFill>
                <a:schemeClr val="tx2"/>
              </a:solidFill>
              <a:latin typeface="Aptos" panose="020B0004020202020204" pitchFamily="34" charset="0"/>
            </a:rPr>
            <a:t>t’s just more comfortable environment…it’s more laid back and you don’t get persecuted for your choices”</a:t>
          </a:r>
          <a:r>
            <a:rPr lang="en-CA" sz="2400" b="0" i="0" dirty="0">
              <a:solidFill>
                <a:schemeClr val="tx2"/>
              </a:solidFill>
              <a:latin typeface="Aptos" panose="020B0004020202020204" pitchFamily="34" charset="0"/>
            </a:rPr>
            <a:t> (Participant 18)</a:t>
          </a:r>
          <a:endParaRPr lang="en-CA" sz="2400" dirty="0">
            <a:solidFill>
              <a:schemeClr val="tx2"/>
            </a:solidFill>
            <a:latin typeface="Aptos" panose="020B0004020202020204" pitchFamily="34" charset="0"/>
          </a:endParaRPr>
        </a:p>
      </dgm:t>
    </dgm:pt>
    <dgm:pt modelId="{0D7E64C9-2453-6044-998A-C0A3FC4E7DE5}" type="parTrans" cxnId="{81A8EA42-A3C7-1944-92CB-031FE3D9C4E6}">
      <dgm:prSet/>
      <dgm:spPr/>
      <dgm:t>
        <a:bodyPr/>
        <a:lstStyle/>
        <a:p>
          <a:endParaRPr lang="en-US" sz="2400">
            <a:latin typeface="Aptos" panose="020B0004020202020204" pitchFamily="34" charset="0"/>
          </a:endParaRPr>
        </a:p>
      </dgm:t>
    </dgm:pt>
    <dgm:pt modelId="{58940308-CA5F-C44B-AD17-EE4F10E6EADA}" type="sibTrans" cxnId="{81A8EA42-A3C7-1944-92CB-031FE3D9C4E6}">
      <dgm:prSet/>
      <dgm:spPr/>
      <dgm:t>
        <a:bodyPr/>
        <a:lstStyle/>
        <a:p>
          <a:endParaRPr lang="en-US" sz="2400">
            <a:latin typeface="Aptos" panose="020B0004020202020204" pitchFamily="34" charset="0"/>
          </a:endParaRPr>
        </a:p>
      </dgm:t>
    </dgm:pt>
    <dgm:pt modelId="{D9B92A5D-6D37-974B-8645-00E3A27AA8FF}">
      <dgm:prSet custT="1"/>
      <dgm:spPr/>
      <dgm:t>
        <a:bodyPr/>
        <a:lstStyle/>
        <a:p>
          <a:r>
            <a:rPr lang="en-US" sz="2800" b="0" i="0" dirty="0">
              <a:latin typeface="Aptos" panose="020B0004020202020204" pitchFamily="34" charset="0"/>
            </a:rPr>
            <a:t>Interruptions to safer supply from being arrested &amp; hospitalized</a:t>
          </a:r>
          <a:endParaRPr lang="en-CA" sz="2800" dirty="0">
            <a:latin typeface="Aptos" panose="020B0004020202020204" pitchFamily="34" charset="0"/>
          </a:endParaRPr>
        </a:p>
      </dgm:t>
    </dgm:pt>
    <dgm:pt modelId="{FF563359-DC02-0346-A5EC-FB6E21CEE66D}" type="parTrans" cxnId="{D9105303-1EDA-844E-978A-14CB4C5BCD63}">
      <dgm:prSet/>
      <dgm:spPr/>
      <dgm:t>
        <a:bodyPr/>
        <a:lstStyle/>
        <a:p>
          <a:endParaRPr lang="en-US" sz="2400">
            <a:latin typeface="Aptos" panose="020B0004020202020204" pitchFamily="34" charset="0"/>
          </a:endParaRPr>
        </a:p>
      </dgm:t>
    </dgm:pt>
    <dgm:pt modelId="{D4C17282-4AC3-CA4B-A824-3DAC4304C454}" type="sibTrans" cxnId="{D9105303-1EDA-844E-978A-14CB4C5BCD63}">
      <dgm:prSet/>
      <dgm:spPr/>
      <dgm:t>
        <a:bodyPr/>
        <a:lstStyle/>
        <a:p>
          <a:endParaRPr lang="en-US" sz="2400">
            <a:latin typeface="Aptos" panose="020B0004020202020204" pitchFamily="34" charset="0"/>
          </a:endParaRPr>
        </a:p>
      </dgm:t>
    </dgm:pt>
    <dgm:pt modelId="{E3F2214F-0A14-B044-8CB1-0BD1F94DF335}">
      <dgm:prSet custT="1"/>
      <dgm:spPr/>
      <dgm:t>
        <a:bodyPr/>
        <a:lstStyle/>
        <a:p>
          <a:r>
            <a:rPr lang="en-CA" sz="2400" b="0" i="1" dirty="0">
              <a:solidFill>
                <a:schemeClr val="tx2"/>
              </a:solidFill>
              <a:latin typeface="Aptos" panose="020B0004020202020204" pitchFamily="34" charset="0"/>
            </a:rPr>
            <a:t>“I went four to five days without anything…that was brutal, brutal…it was inhumane…they didn’t know what I was talking about, the program, they didn’t even know about the program” </a:t>
          </a:r>
          <a:r>
            <a:rPr lang="en-CA" sz="2400" b="0" i="0" dirty="0">
              <a:solidFill>
                <a:schemeClr val="tx2"/>
              </a:solidFill>
              <a:latin typeface="Aptos" panose="020B0004020202020204" pitchFamily="34" charset="0"/>
            </a:rPr>
            <a:t>(Participant 8)</a:t>
          </a:r>
          <a:endParaRPr lang="en-CA" sz="2400" dirty="0">
            <a:solidFill>
              <a:schemeClr val="tx2"/>
            </a:solidFill>
            <a:latin typeface="Aptos" panose="020B0004020202020204" pitchFamily="34" charset="0"/>
          </a:endParaRPr>
        </a:p>
      </dgm:t>
    </dgm:pt>
    <dgm:pt modelId="{50564AAE-927E-824D-AF3C-16A268BC1AC5}" type="parTrans" cxnId="{8887AB84-56AF-AF42-A534-2D1F06C58D35}">
      <dgm:prSet/>
      <dgm:spPr/>
      <dgm:t>
        <a:bodyPr/>
        <a:lstStyle/>
        <a:p>
          <a:endParaRPr lang="en-US" sz="2400">
            <a:latin typeface="Aptos" panose="020B0004020202020204" pitchFamily="34" charset="0"/>
          </a:endParaRPr>
        </a:p>
      </dgm:t>
    </dgm:pt>
    <dgm:pt modelId="{5EDB53DD-BC8E-704C-8B62-4CF9B9CF7BDC}" type="sibTrans" cxnId="{8887AB84-56AF-AF42-A534-2D1F06C58D35}">
      <dgm:prSet/>
      <dgm:spPr/>
      <dgm:t>
        <a:bodyPr/>
        <a:lstStyle/>
        <a:p>
          <a:endParaRPr lang="en-US" sz="2400">
            <a:latin typeface="Aptos" panose="020B0004020202020204" pitchFamily="34" charset="0"/>
          </a:endParaRPr>
        </a:p>
      </dgm:t>
    </dgm:pt>
    <dgm:pt modelId="{7D2F2453-2E18-3C46-802A-A5861B931AB0}" type="pres">
      <dgm:prSet presAssocID="{E12A814F-DE61-6740-9C83-836F838DCAC0}" presName="linear" presStyleCnt="0">
        <dgm:presLayoutVars>
          <dgm:animLvl val="lvl"/>
          <dgm:resizeHandles val="exact"/>
        </dgm:presLayoutVars>
      </dgm:prSet>
      <dgm:spPr/>
    </dgm:pt>
    <dgm:pt modelId="{6C81EB63-B0E2-6840-8931-56651036DB12}" type="pres">
      <dgm:prSet presAssocID="{CD9AA04B-4F93-8047-9AC7-E8D78B00BA60}" presName="parentText" presStyleLbl="node1" presStyleIdx="0" presStyleCnt="2">
        <dgm:presLayoutVars>
          <dgm:chMax val="0"/>
          <dgm:bulletEnabled val="1"/>
        </dgm:presLayoutVars>
      </dgm:prSet>
      <dgm:spPr/>
    </dgm:pt>
    <dgm:pt modelId="{A343D72A-4974-FC4A-B56C-6B46D0D67071}" type="pres">
      <dgm:prSet presAssocID="{CD9AA04B-4F93-8047-9AC7-E8D78B00BA60}" presName="childText" presStyleLbl="revTx" presStyleIdx="0" presStyleCnt="2">
        <dgm:presLayoutVars>
          <dgm:bulletEnabled val="1"/>
        </dgm:presLayoutVars>
      </dgm:prSet>
      <dgm:spPr/>
    </dgm:pt>
    <dgm:pt modelId="{DC77A0E7-9560-614D-B06A-67D0B9C33352}" type="pres">
      <dgm:prSet presAssocID="{D9B92A5D-6D37-974B-8645-00E3A27AA8FF}" presName="parentText" presStyleLbl="node1" presStyleIdx="1" presStyleCnt="2">
        <dgm:presLayoutVars>
          <dgm:chMax val="0"/>
          <dgm:bulletEnabled val="1"/>
        </dgm:presLayoutVars>
      </dgm:prSet>
      <dgm:spPr/>
    </dgm:pt>
    <dgm:pt modelId="{CF994A77-BF3C-744B-BF8A-2206465ABC8A}" type="pres">
      <dgm:prSet presAssocID="{D9B92A5D-6D37-974B-8645-00E3A27AA8FF}" presName="childText" presStyleLbl="revTx" presStyleIdx="1" presStyleCnt="2">
        <dgm:presLayoutVars>
          <dgm:bulletEnabled val="1"/>
        </dgm:presLayoutVars>
      </dgm:prSet>
      <dgm:spPr/>
    </dgm:pt>
  </dgm:ptLst>
  <dgm:cxnLst>
    <dgm:cxn modelId="{D9105303-1EDA-844E-978A-14CB4C5BCD63}" srcId="{E12A814F-DE61-6740-9C83-836F838DCAC0}" destId="{D9B92A5D-6D37-974B-8645-00E3A27AA8FF}" srcOrd="1" destOrd="0" parTransId="{FF563359-DC02-0346-A5EC-FB6E21CEE66D}" sibTransId="{D4C17282-4AC3-CA4B-A824-3DAC4304C454}"/>
    <dgm:cxn modelId="{D512182E-F7FB-C748-A9C1-940CC57F5596}" type="presOf" srcId="{4E17535F-CCD7-5844-9C13-7641D7F8DBB9}" destId="{A343D72A-4974-FC4A-B56C-6B46D0D67071}" srcOrd="0" destOrd="0" presId="urn:microsoft.com/office/officeart/2005/8/layout/vList2"/>
    <dgm:cxn modelId="{81A8EA42-A3C7-1944-92CB-031FE3D9C4E6}" srcId="{CD9AA04B-4F93-8047-9AC7-E8D78B00BA60}" destId="{4E17535F-CCD7-5844-9C13-7641D7F8DBB9}" srcOrd="0" destOrd="0" parTransId="{0D7E64C9-2453-6044-998A-C0A3FC4E7DE5}" sibTransId="{58940308-CA5F-C44B-AD17-EE4F10E6EADA}"/>
    <dgm:cxn modelId="{98DBFA7A-1A07-6340-BF38-2E926014F207}" type="presOf" srcId="{E3F2214F-0A14-B044-8CB1-0BD1F94DF335}" destId="{CF994A77-BF3C-744B-BF8A-2206465ABC8A}" srcOrd="0" destOrd="0" presId="urn:microsoft.com/office/officeart/2005/8/layout/vList2"/>
    <dgm:cxn modelId="{8887AB84-56AF-AF42-A534-2D1F06C58D35}" srcId="{D9B92A5D-6D37-974B-8645-00E3A27AA8FF}" destId="{E3F2214F-0A14-B044-8CB1-0BD1F94DF335}" srcOrd="0" destOrd="0" parTransId="{50564AAE-927E-824D-AF3C-16A268BC1AC5}" sibTransId="{5EDB53DD-BC8E-704C-8B62-4CF9B9CF7BDC}"/>
    <dgm:cxn modelId="{42778A87-0DBE-CA4F-A230-4634F86FB313}" type="presOf" srcId="{CD9AA04B-4F93-8047-9AC7-E8D78B00BA60}" destId="{6C81EB63-B0E2-6840-8931-56651036DB12}" srcOrd="0" destOrd="0" presId="urn:microsoft.com/office/officeart/2005/8/layout/vList2"/>
    <dgm:cxn modelId="{D2C176B8-6F60-7E43-A83C-59D5BF97120B}" type="presOf" srcId="{D9B92A5D-6D37-974B-8645-00E3A27AA8FF}" destId="{DC77A0E7-9560-614D-B06A-67D0B9C33352}" srcOrd="0" destOrd="0" presId="urn:microsoft.com/office/officeart/2005/8/layout/vList2"/>
    <dgm:cxn modelId="{3DCB8EF4-C834-B44F-BBF9-027436778049}" type="presOf" srcId="{E12A814F-DE61-6740-9C83-836F838DCAC0}" destId="{7D2F2453-2E18-3C46-802A-A5861B931AB0}" srcOrd="0" destOrd="0" presId="urn:microsoft.com/office/officeart/2005/8/layout/vList2"/>
    <dgm:cxn modelId="{861C4CF9-6520-6548-8100-89A6FD7663FC}" srcId="{E12A814F-DE61-6740-9C83-836F838DCAC0}" destId="{CD9AA04B-4F93-8047-9AC7-E8D78B00BA60}" srcOrd="0" destOrd="0" parTransId="{78C4E3B2-8364-0B4C-97CE-706D2ED3AE49}" sibTransId="{3D92BDEB-06A9-0041-B4F7-175DF21F5A45}"/>
    <dgm:cxn modelId="{7E833027-998D-8741-B461-560EAEA3A396}" type="presParOf" srcId="{7D2F2453-2E18-3C46-802A-A5861B931AB0}" destId="{6C81EB63-B0E2-6840-8931-56651036DB12}" srcOrd="0" destOrd="0" presId="urn:microsoft.com/office/officeart/2005/8/layout/vList2"/>
    <dgm:cxn modelId="{A0181851-1575-DD4A-8FB8-DFE414D04F58}" type="presParOf" srcId="{7D2F2453-2E18-3C46-802A-A5861B931AB0}" destId="{A343D72A-4974-FC4A-B56C-6B46D0D67071}" srcOrd="1" destOrd="0" presId="urn:microsoft.com/office/officeart/2005/8/layout/vList2"/>
    <dgm:cxn modelId="{7502D0D1-CB08-D940-AB38-F8109E8491A7}" type="presParOf" srcId="{7D2F2453-2E18-3C46-802A-A5861B931AB0}" destId="{DC77A0E7-9560-614D-B06A-67D0B9C33352}" srcOrd="2" destOrd="0" presId="urn:microsoft.com/office/officeart/2005/8/layout/vList2"/>
    <dgm:cxn modelId="{C6495179-4277-8E4B-9B33-6EC917EE2B50}" type="presParOf" srcId="{7D2F2453-2E18-3C46-802A-A5861B931AB0}" destId="{CF994A77-BF3C-744B-BF8A-2206465ABC8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C016290-7C8B-7F41-B38A-1D4DFBE9A5F6}" type="doc">
      <dgm:prSet loTypeId="urn:microsoft.com/office/officeart/2008/layout/RadialCluster" loCatId="relationship" qsTypeId="urn:microsoft.com/office/officeart/2005/8/quickstyle/simple1" qsCatId="simple" csTypeId="urn:microsoft.com/office/officeart/2005/8/colors/accent0_3" csCatId="mainScheme" phldr="1"/>
      <dgm:spPr/>
      <dgm:t>
        <a:bodyPr/>
        <a:lstStyle/>
        <a:p>
          <a:endParaRPr lang="en-US"/>
        </a:p>
      </dgm:t>
    </dgm:pt>
    <dgm:pt modelId="{7E4D8670-C226-8D46-B2B6-6AC9CDEBC95B}">
      <dgm:prSet custT="1"/>
      <dgm:spPr/>
      <dgm:t>
        <a:bodyPr/>
        <a:lstStyle/>
        <a:p>
          <a:r>
            <a:rPr lang="en-US" sz="2400" b="0" i="0" dirty="0">
              <a:latin typeface="Aptos" panose="020B0004020202020204" pitchFamily="34" charset="0"/>
            </a:rPr>
            <a:t>Importance of non-stigmatizing care at River Stone</a:t>
          </a:r>
          <a:endParaRPr lang="en-CA" sz="2400" dirty="0">
            <a:latin typeface="Aptos" panose="020B0004020202020204" pitchFamily="34" charset="0"/>
          </a:endParaRPr>
        </a:p>
      </dgm:t>
    </dgm:pt>
    <dgm:pt modelId="{CDE7EDEA-74B8-564A-8D7F-08E8E463FA9D}" type="parTrans" cxnId="{5DFF833A-0E52-D44D-9356-D57A0F5D3EDF}">
      <dgm:prSet/>
      <dgm:spPr/>
      <dgm:t>
        <a:bodyPr/>
        <a:lstStyle/>
        <a:p>
          <a:endParaRPr lang="en-US"/>
        </a:p>
      </dgm:t>
    </dgm:pt>
    <dgm:pt modelId="{5996B8C7-C35A-294B-9DA1-2F1A73734861}" type="sibTrans" cxnId="{5DFF833A-0E52-D44D-9356-D57A0F5D3EDF}">
      <dgm:prSet/>
      <dgm:spPr/>
      <dgm:t>
        <a:bodyPr/>
        <a:lstStyle/>
        <a:p>
          <a:endParaRPr lang="en-US"/>
        </a:p>
      </dgm:t>
    </dgm:pt>
    <dgm:pt modelId="{70A54C2C-7210-1542-8E78-BB9F6689351F}">
      <dgm:prSet custT="1"/>
      <dgm:spPr/>
      <dgm:t>
        <a:bodyPr/>
        <a:lstStyle/>
        <a:p>
          <a:r>
            <a:rPr lang="en-US" sz="2400" b="0" i="0" dirty="0">
              <a:latin typeface="Aptos" panose="020B0004020202020204" pitchFamily="34" charset="0"/>
            </a:rPr>
            <a:t>Stigma in healthcare and criminal justice settings</a:t>
          </a:r>
          <a:endParaRPr lang="en-CA" sz="2400" dirty="0">
            <a:latin typeface="Aptos" panose="020B0004020202020204" pitchFamily="34" charset="0"/>
          </a:endParaRPr>
        </a:p>
      </dgm:t>
    </dgm:pt>
    <dgm:pt modelId="{2FD028FD-09C7-CF42-871A-F0382DC637D7}" type="parTrans" cxnId="{608638D7-0C1D-894A-A719-24CEB7E0AB29}">
      <dgm:prSet/>
      <dgm:spPr/>
      <dgm:t>
        <a:bodyPr/>
        <a:lstStyle/>
        <a:p>
          <a:endParaRPr lang="en-US"/>
        </a:p>
      </dgm:t>
    </dgm:pt>
    <dgm:pt modelId="{EE1066F0-76BC-1D43-B3A2-B4CD24D830DC}" type="sibTrans" cxnId="{608638D7-0C1D-894A-A719-24CEB7E0AB29}">
      <dgm:prSet/>
      <dgm:spPr/>
      <dgm:t>
        <a:bodyPr/>
        <a:lstStyle/>
        <a:p>
          <a:endParaRPr lang="en-US"/>
        </a:p>
      </dgm:t>
    </dgm:pt>
    <dgm:pt modelId="{C760E814-49B2-D244-90BC-9C5B7B1AA539}">
      <dgm:prSet custT="1"/>
      <dgm:spPr/>
      <dgm:t>
        <a:bodyPr/>
        <a:lstStyle/>
        <a:p>
          <a:r>
            <a:rPr lang="en-US" sz="2400" b="0" i="0" dirty="0">
              <a:latin typeface="Aptos" panose="020B0004020202020204" pitchFamily="34" charset="0"/>
            </a:rPr>
            <a:t>Community stigma</a:t>
          </a:r>
          <a:endParaRPr lang="en-CA" sz="2400" dirty="0">
            <a:latin typeface="Aptos" panose="020B0004020202020204" pitchFamily="34" charset="0"/>
          </a:endParaRPr>
        </a:p>
      </dgm:t>
    </dgm:pt>
    <dgm:pt modelId="{F0700A3E-AF85-9B4B-884F-0BCD9EC8F47E}" type="parTrans" cxnId="{642DE5D5-9453-804C-A6A8-91CE67E2E00C}">
      <dgm:prSet/>
      <dgm:spPr/>
      <dgm:t>
        <a:bodyPr/>
        <a:lstStyle/>
        <a:p>
          <a:endParaRPr lang="en-US"/>
        </a:p>
      </dgm:t>
    </dgm:pt>
    <dgm:pt modelId="{1DE0D2CD-9A95-2E4C-AD92-EFDB25F0FA85}" type="sibTrans" cxnId="{642DE5D5-9453-804C-A6A8-91CE67E2E00C}">
      <dgm:prSet/>
      <dgm:spPr/>
      <dgm:t>
        <a:bodyPr/>
        <a:lstStyle/>
        <a:p>
          <a:endParaRPr lang="en-US"/>
        </a:p>
      </dgm:t>
    </dgm:pt>
    <dgm:pt modelId="{AC407F6E-B64F-D44B-A8FA-F793221DA8DF}">
      <dgm:prSet custT="1"/>
      <dgm:spPr/>
      <dgm:t>
        <a:bodyPr/>
        <a:lstStyle/>
        <a:p>
          <a:r>
            <a:rPr lang="en-CA" sz="2400" dirty="0">
              <a:latin typeface="Aptos" panose="020B0004020202020204" pitchFamily="34" charset="0"/>
            </a:rPr>
            <a:t>Stigma</a:t>
          </a:r>
        </a:p>
      </dgm:t>
    </dgm:pt>
    <dgm:pt modelId="{7A97C468-F249-7D4C-BEFE-925EC2A2A7B6}" type="parTrans" cxnId="{EFCB85BD-A9E3-F647-BABA-4DE769749A91}">
      <dgm:prSet/>
      <dgm:spPr/>
      <dgm:t>
        <a:bodyPr/>
        <a:lstStyle/>
        <a:p>
          <a:endParaRPr lang="en-US"/>
        </a:p>
      </dgm:t>
    </dgm:pt>
    <dgm:pt modelId="{D19B78C8-D03E-7A44-A2D7-FE9183EAA24E}" type="sibTrans" cxnId="{EFCB85BD-A9E3-F647-BABA-4DE769749A91}">
      <dgm:prSet/>
      <dgm:spPr/>
      <dgm:t>
        <a:bodyPr/>
        <a:lstStyle/>
        <a:p>
          <a:endParaRPr lang="en-US"/>
        </a:p>
      </dgm:t>
    </dgm:pt>
    <dgm:pt modelId="{953B44AE-17DF-7A42-A2DD-4251BEE5C0C0}" type="pres">
      <dgm:prSet presAssocID="{5C016290-7C8B-7F41-B38A-1D4DFBE9A5F6}" presName="Name0" presStyleCnt="0">
        <dgm:presLayoutVars>
          <dgm:chMax val="1"/>
          <dgm:chPref val="1"/>
          <dgm:dir/>
          <dgm:animOne val="branch"/>
          <dgm:animLvl val="lvl"/>
        </dgm:presLayoutVars>
      </dgm:prSet>
      <dgm:spPr/>
    </dgm:pt>
    <dgm:pt modelId="{4E863A1F-8A0D-E14A-9F35-5A3F7C702CD6}" type="pres">
      <dgm:prSet presAssocID="{AC407F6E-B64F-D44B-A8FA-F793221DA8DF}" presName="singleCycle" presStyleCnt="0"/>
      <dgm:spPr/>
    </dgm:pt>
    <dgm:pt modelId="{1E65524E-8751-BE44-B4DD-7A8E1755C0A0}" type="pres">
      <dgm:prSet presAssocID="{AC407F6E-B64F-D44B-A8FA-F793221DA8DF}" presName="singleCenter" presStyleLbl="node1" presStyleIdx="0" presStyleCnt="4" custScaleX="132779" custScaleY="132779">
        <dgm:presLayoutVars>
          <dgm:chMax val="7"/>
          <dgm:chPref val="7"/>
        </dgm:presLayoutVars>
      </dgm:prSet>
      <dgm:spPr/>
    </dgm:pt>
    <dgm:pt modelId="{7D038F30-7671-BE49-BF88-2E45348E66B5}" type="pres">
      <dgm:prSet presAssocID="{CDE7EDEA-74B8-564A-8D7F-08E8E463FA9D}" presName="Name56" presStyleLbl="parChTrans1D2" presStyleIdx="0" presStyleCnt="3"/>
      <dgm:spPr/>
    </dgm:pt>
    <dgm:pt modelId="{888371DB-F237-7340-914A-A1792491AA4C}" type="pres">
      <dgm:prSet presAssocID="{7E4D8670-C226-8D46-B2B6-6AC9CDEBC95B}" presName="text0" presStyleLbl="node1" presStyleIdx="1" presStyleCnt="4" custScaleX="188505" custScaleY="188505">
        <dgm:presLayoutVars>
          <dgm:bulletEnabled val="1"/>
        </dgm:presLayoutVars>
      </dgm:prSet>
      <dgm:spPr/>
    </dgm:pt>
    <dgm:pt modelId="{535C56CC-F6E6-DF40-8B22-0FB0563A165E}" type="pres">
      <dgm:prSet presAssocID="{2FD028FD-09C7-CF42-871A-F0382DC637D7}" presName="Name56" presStyleLbl="parChTrans1D2" presStyleIdx="1" presStyleCnt="3"/>
      <dgm:spPr/>
    </dgm:pt>
    <dgm:pt modelId="{DC5B5807-98E0-DE48-BA0E-8A915C5D54F5}" type="pres">
      <dgm:prSet presAssocID="{70A54C2C-7210-1542-8E78-BB9F6689351F}" presName="text0" presStyleLbl="node1" presStyleIdx="2" presStyleCnt="4" custScaleX="188505" custScaleY="188505" custRadScaleRad="128894" custRadScaleInc="-18497">
        <dgm:presLayoutVars>
          <dgm:bulletEnabled val="1"/>
        </dgm:presLayoutVars>
      </dgm:prSet>
      <dgm:spPr/>
    </dgm:pt>
    <dgm:pt modelId="{8CF9CF15-56F8-6D4F-B381-448870D3D864}" type="pres">
      <dgm:prSet presAssocID="{F0700A3E-AF85-9B4B-884F-0BCD9EC8F47E}" presName="Name56" presStyleLbl="parChTrans1D2" presStyleIdx="2" presStyleCnt="3"/>
      <dgm:spPr/>
    </dgm:pt>
    <dgm:pt modelId="{B1A24D36-3D8E-C14F-A33A-48F4484DBA98}" type="pres">
      <dgm:prSet presAssocID="{C760E814-49B2-D244-90BC-9C5B7B1AA539}" presName="text0" presStyleLbl="node1" presStyleIdx="3" presStyleCnt="4" custScaleX="188505" custScaleY="188505" custRadScaleRad="122023" custRadScaleInc="15977">
        <dgm:presLayoutVars>
          <dgm:bulletEnabled val="1"/>
        </dgm:presLayoutVars>
      </dgm:prSet>
      <dgm:spPr/>
    </dgm:pt>
  </dgm:ptLst>
  <dgm:cxnLst>
    <dgm:cxn modelId="{FA8B4D0C-4E36-2545-A2DF-77FACA66F352}" type="presOf" srcId="{5C016290-7C8B-7F41-B38A-1D4DFBE9A5F6}" destId="{953B44AE-17DF-7A42-A2DD-4251BEE5C0C0}" srcOrd="0" destOrd="0" presId="urn:microsoft.com/office/officeart/2008/layout/RadialCluster"/>
    <dgm:cxn modelId="{0802B81B-C8EF-E24E-85A6-842DE28D8E92}" type="presOf" srcId="{CDE7EDEA-74B8-564A-8D7F-08E8E463FA9D}" destId="{7D038F30-7671-BE49-BF88-2E45348E66B5}" srcOrd="0" destOrd="0" presId="urn:microsoft.com/office/officeart/2008/layout/RadialCluster"/>
    <dgm:cxn modelId="{77861E28-6CC2-DA4A-8F59-836AC7E2BC6D}" type="presOf" srcId="{AC407F6E-B64F-D44B-A8FA-F793221DA8DF}" destId="{1E65524E-8751-BE44-B4DD-7A8E1755C0A0}" srcOrd="0" destOrd="0" presId="urn:microsoft.com/office/officeart/2008/layout/RadialCluster"/>
    <dgm:cxn modelId="{5DFF833A-0E52-D44D-9356-D57A0F5D3EDF}" srcId="{AC407F6E-B64F-D44B-A8FA-F793221DA8DF}" destId="{7E4D8670-C226-8D46-B2B6-6AC9CDEBC95B}" srcOrd="0" destOrd="0" parTransId="{CDE7EDEA-74B8-564A-8D7F-08E8E463FA9D}" sibTransId="{5996B8C7-C35A-294B-9DA1-2F1A73734861}"/>
    <dgm:cxn modelId="{0D9D7549-FE3F-EA4C-881C-6F2D82B45DFD}" type="presOf" srcId="{7E4D8670-C226-8D46-B2B6-6AC9CDEBC95B}" destId="{888371DB-F237-7340-914A-A1792491AA4C}" srcOrd="0" destOrd="0" presId="urn:microsoft.com/office/officeart/2008/layout/RadialCluster"/>
    <dgm:cxn modelId="{2F813C56-0C64-1E49-9E6F-A9772BA3C1DD}" type="presOf" srcId="{2FD028FD-09C7-CF42-871A-F0382DC637D7}" destId="{535C56CC-F6E6-DF40-8B22-0FB0563A165E}" srcOrd="0" destOrd="0" presId="urn:microsoft.com/office/officeart/2008/layout/RadialCluster"/>
    <dgm:cxn modelId="{995D0687-1741-B74E-89C5-FF46BF45FA86}" type="presOf" srcId="{70A54C2C-7210-1542-8E78-BB9F6689351F}" destId="{DC5B5807-98E0-DE48-BA0E-8A915C5D54F5}" srcOrd="0" destOrd="0" presId="urn:microsoft.com/office/officeart/2008/layout/RadialCluster"/>
    <dgm:cxn modelId="{F6E8FCAA-31D9-E643-A14F-BC1F78724DC0}" type="presOf" srcId="{C760E814-49B2-D244-90BC-9C5B7B1AA539}" destId="{B1A24D36-3D8E-C14F-A33A-48F4484DBA98}" srcOrd="0" destOrd="0" presId="urn:microsoft.com/office/officeart/2008/layout/RadialCluster"/>
    <dgm:cxn modelId="{EFCB85BD-A9E3-F647-BABA-4DE769749A91}" srcId="{5C016290-7C8B-7F41-B38A-1D4DFBE9A5F6}" destId="{AC407F6E-B64F-D44B-A8FA-F793221DA8DF}" srcOrd="0" destOrd="0" parTransId="{7A97C468-F249-7D4C-BEFE-925EC2A2A7B6}" sibTransId="{D19B78C8-D03E-7A44-A2D7-FE9183EAA24E}"/>
    <dgm:cxn modelId="{642DE5D5-9453-804C-A6A8-91CE67E2E00C}" srcId="{AC407F6E-B64F-D44B-A8FA-F793221DA8DF}" destId="{C760E814-49B2-D244-90BC-9C5B7B1AA539}" srcOrd="2" destOrd="0" parTransId="{F0700A3E-AF85-9B4B-884F-0BCD9EC8F47E}" sibTransId="{1DE0D2CD-9A95-2E4C-AD92-EFDB25F0FA85}"/>
    <dgm:cxn modelId="{608638D7-0C1D-894A-A719-24CEB7E0AB29}" srcId="{AC407F6E-B64F-D44B-A8FA-F793221DA8DF}" destId="{70A54C2C-7210-1542-8E78-BB9F6689351F}" srcOrd="1" destOrd="0" parTransId="{2FD028FD-09C7-CF42-871A-F0382DC637D7}" sibTransId="{EE1066F0-76BC-1D43-B3A2-B4CD24D830DC}"/>
    <dgm:cxn modelId="{0C2058FB-1A21-AE47-A93B-4A7B85394922}" type="presOf" srcId="{F0700A3E-AF85-9B4B-884F-0BCD9EC8F47E}" destId="{8CF9CF15-56F8-6D4F-B381-448870D3D864}" srcOrd="0" destOrd="0" presId="urn:microsoft.com/office/officeart/2008/layout/RadialCluster"/>
    <dgm:cxn modelId="{C2D884C8-CBD3-C445-A440-67240005DDB3}" type="presParOf" srcId="{953B44AE-17DF-7A42-A2DD-4251BEE5C0C0}" destId="{4E863A1F-8A0D-E14A-9F35-5A3F7C702CD6}" srcOrd="0" destOrd="0" presId="urn:microsoft.com/office/officeart/2008/layout/RadialCluster"/>
    <dgm:cxn modelId="{6BEE6EC4-C7A3-5B47-AF81-24CD22186965}" type="presParOf" srcId="{4E863A1F-8A0D-E14A-9F35-5A3F7C702CD6}" destId="{1E65524E-8751-BE44-B4DD-7A8E1755C0A0}" srcOrd="0" destOrd="0" presId="urn:microsoft.com/office/officeart/2008/layout/RadialCluster"/>
    <dgm:cxn modelId="{3C8ADFAC-CC3B-634B-B2E3-748917976D2A}" type="presParOf" srcId="{4E863A1F-8A0D-E14A-9F35-5A3F7C702CD6}" destId="{7D038F30-7671-BE49-BF88-2E45348E66B5}" srcOrd="1" destOrd="0" presId="urn:microsoft.com/office/officeart/2008/layout/RadialCluster"/>
    <dgm:cxn modelId="{ED6DCC3F-DCCE-8B43-A059-7AC1CF1B7AF8}" type="presParOf" srcId="{4E863A1F-8A0D-E14A-9F35-5A3F7C702CD6}" destId="{888371DB-F237-7340-914A-A1792491AA4C}" srcOrd="2" destOrd="0" presId="urn:microsoft.com/office/officeart/2008/layout/RadialCluster"/>
    <dgm:cxn modelId="{DE71F90E-B31E-2B49-96B9-866819B7DB23}" type="presParOf" srcId="{4E863A1F-8A0D-E14A-9F35-5A3F7C702CD6}" destId="{535C56CC-F6E6-DF40-8B22-0FB0563A165E}" srcOrd="3" destOrd="0" presId="urn:microsoft.com/office/officeart/2008/layout/RadialCluster"/>
    <dgm:cxn modelId="{F5B1EF2B-AE1B-6B4B-A792-5526BB7B6D0A}" type="presParOf" srcId="{4E863A1F-8A0D-E14A-9F35-5A3F7C702CD6}" destId="{DC5B5807-98E0-DE48-BA0E-8A915C5D54F5}" srcOrd="4" destOrd="0" presId="urn:microsoft.com/office/officeart/2008/layout/RadialCluster"/>
    <dgm:cxn modelId="{836DE2B6-5EA3-ED44-B246-8E103F8A1C8F}" type="presParOf" srcId="{4E863A1F-8A0D-E14A-9F35-5A3F7C702CD6}" destId="{8CF9CF15-56F8-6D4F-B381-448870D3D864}" srcOrd="5" destOrd="0" presId="urn:microsoft.com/office/officeart/2008/layout/RadialCluster"/>
    <dgm:cxn modelId="{450C8CA4-AA25-B34E-AD42-7319F2155A3F}" type="presParOf" srcId="{4E863A1F-8A0D-E14A-9F35-5A3F7C702CD6}" destId="{B1A24D36-3D8E-C14F-A33A-48F4484DBA98}"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C8EEFE-0852-F74C-A42B-70DC06FC1B48}" type="doc">
      <dgm:prSet loTypeId="urn:microsoft.com/office/officeart/2005/8/layout/list1" loCatId="list" qsTypeId="urn:microsoft.com/office/officeart/2005/8/quickstyle/simple1" qsCatId="simple" csTypeId="urn:microsoft.com/office/officeart/2005/8/colors/accent0_2" csCatId="mainScheme" phldr="1"/>
      <dgm:spPr/>
      <dgm:t>
        <a:bodyPr/>
        <a:lstStyle/>
        <a:p>
          <a:endParaRPr lang="en-US"/>
        </a:p>
      </dgm:t>
    </dgm:pt>
    <dgm:pt modelId="{11093190-EAC1-CB4C-AD83-34EA83E8743D}">
      <dgm:prSet custT="1"/>
      <dgm:spPr/>
      <dgm:t>
        <a:bodyPr/>
        <a:lstStyle/>
        <a:p>
          <a:r>
            <a:rPr lang="en-US" sz="2800" b="0" i="0" dirty="0">
              <a:latin typeface="Aptos" panose="020B0004020202020204" pitchFamily="34" charset="0"/>
            </a:rPr>
            <a:t>Impacts</a:t>
          </a:r>
          <a:endParaRPr lang="en-CA" sz="2800" dirty="0">
            <a:latin typeface="Aptos" panose="020B0004020202020204" pitchFamily="34" charset="0"/>
          </a:endParaRPr>
        </a:p>
      </dgm:t>
    </dgm:pt>
    <dgm:pt modelId="{9492D6E4-7FDB-BC46-B299-A0E94523A154}" type="parTrans" cxnId="{2BEC8E45-1F73-1744-A76B-23ABBA5E19C4}">
      <dgm:prSet/>
      <dgm:spPr/>
      <dgm:t>
        <a:bodyPr/>
        <a:lstStyle/>
        <a:p>
          <a:endParaRPr lang="en-US" sz="2400">
            <a:latin typeface="Aptos" panose="020B0004020202020204" pitchFamily="34" charset="0"/>
          </a:endParaRPr>
        </a:p>
      </dgm:t>
    </dgm:pt>
    <dgm:pt modelId="{E68961F9-4588-C145-A9C6-BED4DB162CBD}" type="sibTrans" cxnId="{2BEC8E45-1F73-1744-A76B-23ABBA5E19C4}">
      <dgm:prSet/>
      <dgm:spPr/>
      <dgm:t>
        <a:bodyPr/>
        <a:lstStyle/>
        <a:p>
          <a:endParaRPr lang="en-US" sz="2400">
            <a:latin typeface="Aptos" panose="020B0004020202020204" pitchFamily="34" charset="0"/>
          </a:endParaRPr>
        </a:p>
      </dgm:t>
    </dgm:pt>
    <dgm:pt modelId="{9D95DB5E-704F-0544-ABDD-35B53FF84978}">
      <dgm:prSet custT="1"/>
      <dgm:spPr>
        <a:solidFill>
          <a:schemeClr val="bg1">
            <a:alpha val="90000"/>
          </a:schemeClr>
        </a:solidFill>
      </dgm:spPr>
      <dgm:t>
        <a:bodyPr/>
        <a:lstStyle/>
        <a:p>
          <a:r>
            <a:rPr lang="en-US" sz="2400" b="0" i="0" dirty="0">
              <a:latin typeface="Aptos" panose="020B0004020202020204" pitchFamily="34" charset="0"/>
            </a:rPr>
            <a:t>Physical &amp; mental health</a:t>
          </a:r>
          <a:endParaRPr lang="en-CA" sz="2400" dirty="0">
            <a:latin typeface="Aptos" panose="020B0004020202020204" pitchFamily="34" charset="0"/>
          </a:endParaRPr>
        </a:p>
      </dgm:t>
    </dgm:pt>
    <dgm:pt modelId="{F80B7888-1225-2C48-93E1-57523FD30857}" type="parTrans" cxnId="{063C4E80-40F6-D34E-BCA3-FA517F660563}">
      <dgm:prSet/>
      <dgm:spPr/>
      <dgm:t>
        <a:bodyPr/>
        <a:lstStyle/>
        <a:p>
          <a:endParaRPr lang="en-US" sz="2400">
            <a:latin typeface="Aptos" panose="020B0004020202020204" pitchFamily="34" charset="0"/>
          </a:endParaRPr>
        </a:p>
      </dgm:t>
    </dgm:pt>
    <dgm:pt modelId="{531D3D4F-1D9B-2B45-BECB-B68C283F47D9}" type="sibTrans" cxnId="{063C4E80-40F6-D34E-BCA3-FA517F660563}">
      <dgm:prSet/>
      <dgm:spPr/>
      <dgm:t>
        <a:bodyPr/>
        <a:lstStyle/>
        <a:p>
          <a:endParaRPr lang="en-US" sz="2400">
            <a:latin typeface="Aptos" panose="020B0004020202020204" pitchFamily="34" charset="0"/>
          </a:endParaRPr>
        </a:p>
      </dgm:t>
    </dgm:pt>
    <dgm:pt modelId="{9334D297-34D6-6E49-B8FB-A61C4E58195D}">
      <dgm:prSet custT="1"/>
      <dgm:spPr>
        <a:solidFill>
          <a:schemeClr val="bg1">
            <a:alpha val="90000"/>
          </a:schemeClr>
        </a:solidFill>
      </dgm:spPr>
      <dgm:t>
        <a:bodyPr/>
        <a:lstStyle/>
        <a:p>
          <a:r>
            <a:rPr lang="en-CA" sz="2400" b="0" i="1" dirty="0">
              <a:latin typeface="Aptos" panose="020B0004020202020204" pitchFamily="34" charset="0"/>
            </a:rPr>
            <a:t>“My mental health is a lot better, because I’m not always stressed and worried about where I’m going to find something [substances]…life’s a lot less stressful” </a:t>
          </a:r>
          <a:r>
            <a:rPr lang="en-CA" sz="2400" b="0" i="0" dirty="0">
              <a:latin typeface="Aptos" panose="020B0004020202020204" pitchFamily="34" charset="0"/>
            </a:rPr>
            <a:t>(Participant 7)</a:t>
          </a:r>
          <a:endParaRPr lang="en-CA" sz="2400" dirty="0">
            <a:latin typeface="Aptos" panose="020B0004020202020204" pitchFamily="34" charset="0"/>
          </a:endParaRPr>
        </a:p>
      </dgm:t>
    </dgm:pt>
    <dgm:pt modelId="{57660DC7-1C58-F04A-9189-9366A75E395C}" type="parTrans" cxnId="{70F458C4-92F8-104F-841C-D9FBAFA7338E}">
      <dgm:prSet/>
      <dgm:spPr/>
      <dgm:t>
        <a:bodyPr/>
        <a:lstStyle/>
        <a:p>
          <a:endParaRPr lang="en-US" sz="2400">
            <a:latin typeface="Aptos" panose="020B0004020202020204" pitchFamily="34" charset="0"/>
          </a:endParaRPr>
        </a:p>
      </dgm:t>
    </dgm:pt>
    <dgm:pt modelId="{C1A1DDF7-99AC-F145-AF48-5BD62A7DCC2C}" type="sibTrans" cxnId="{70F458C4-92F8-104F-841C-D9FBAFA7338E}">
      <dgm:prSet/>
      <dgm:spPr/>
      <dgm:t>
        <a:bodyPr/>
        <a:lstStyle/>
        <a:p>
          <a:endParaRPr lang="en-US" sz="2400">
            <a:latin typeface="Aptos" panose="020B0004020202020204" pitchFamily="34" charset="0"/>
          </a:endParaRPr>
        </a:p>
      </dgm:t>
    </dgm:pt>
    <dgm:pt modelId="{65EA92EF-AA02-B140-8560-E13BB87F5F6D}">
      <dgm:prSet custT="1"/>
      <dgm:spPr>
        <a:solidFill>
          <a:schemeClr val="bg1">
            <a:alpha val="90000"/>
          </a:schemeClr>
        </a:solidFill>
      </dgm:spPr>
      <dgm:t>
        <a:bodyPr/>
        <a:lstStyle/>
        <a:p>
          <a:r>
            <a:rPr lang="en-US" sz="2400" b="0" i="0" dirty="0">
              <a:latin typeface="Aptos" panose="020B0004020202020204" pitchFamily="34" charset="0"/>
            </a:rPr>
            <a:t>Engagement in criminal activities </a:t>
          </a:r>
          <a:endParaRPr lang="en-CA" sz="2400" dirty="0">
            <a:latin typeface="Aptos" panose="020B0004020202020204" pitchFamily="34" charset="0"/>
          </a:endParaRPr>
        </a:p>
      </dgm:t>
    </dgm:pt>
    <dgm:pt modelId="{4649741E-F2EC-9040-9BAE-2FFD82C7E729}" type="parTrans" cxnId="{CBA63C3D-4612-8942-A418-A6FA6283E9BC}">
      <dgm:prSet/>
      <dgm:spPr/>
      <dgm:t>
        <a:bodyPr/>
        <a:lstStyle/>
        <a:p>
          <a:endParaRPr lang="en-US" sz="2400">
            <a:latin typeface="Aptos" panose="020B0004020202020204" pitchFamily="34" charset="0"/>
          </a:endParaRPr>
        </a:p>
      </dgm:t>
    </dgm:pt>
    <dgm:pt modelId="{41909432-9851-F74B-86C8-F3FD24F2386D}" type="sibTrans" cxnId="{CBA63C3D-4612-8942-A418-A6FA6283E9BC}">
      <dgm:prSet/>
      <dgm:spPr/>
      <dgm:t>
        <a:bodyPr/>
        <a:lstStyle/>
        <a:p>
          <a:endParaRPr lang="en-US" sz="2400">
            <a:latin typeface="Aptos" panose="020B0004020202020204" pitchFamily="34" charset="0"/>
          </a:endParaRPr>
        </a:p>
      </dgm:t>
    </dgm:pt>
    <dgm:pt modelId="{162CE35F-2D0E-8C44-AE6E-48B75B54E875}">
      <dgm:prSet custT="1"/>
      <dgm:spPr>
        <a:solidFill>
          <a:schemeClr val="bg1">
            <a:alpha val="90000"/>
          </a:schemeClr>
        </a:solidFill>
      </dgm:spPr>
      <dgm:t>
        <a:bodyPr/>
        <a:lstStyle/>
        <a:p>
          <a:r>
            <a:rPr lang="en-US" sz="2400" b="0" i="0">
              <a:latin typeface="Aptos" panose="020B0004020202020204" pitchFamily="34" charset="0"/>
            </a:rPr>
            <a:t>Financial stability</a:t>
          </a:r>
          <a:endParaRPr lang="en-CA" sz="2400">
            <a:latin typeface="Aptos" panose="020B0004020202020204" pitchFamily="34" charset="0"/>
          </a:endParaRPr>
        </a:p>
      </dgm:t>
    </dgm:pt>
    <dgm:pt modelId="{C7E7260E-871D-294D-94CE-1655087091B5}" type="parTrans" cxnId="{5E710167-2705-9B42-BEEC-726624D23F7D}">
      <dgm:prSet/>
      <dgm:spPr/>
      <dgm:t>
        <a:bodyPr/>
        <a:lstStyle/>
        <a:p>
          <a:endParaRPr lang="en-US" sz="2400">
            <a:latin typeface="Aptos" panose="020B0004020202020204" pitchFamily="34" charset="0"/>
          </a:endParaRPr>
        </a:p>
      </dgm:t>
    </dgm:pt>
    <dgm:pt modelId="{986BCDD7-E6A0-0745-ACB2-FA1B8F16F76D}" type="sibTrans" cxnId="{5E710167-2705-9B42-BEEC-726624D23F7D}">
      <dgm:prSet/>
      <dgm:spPr/>
      <dgm:t>
        <a:bodyPr/>
        <a:lstStyle/>
        <a:p>
          <a:endParaRPr lang="en-US" sz="2400">
            <a:latin typeface="Aptos" panose="020B0004020202020204" pitchFamily="34" charset="0"/>
          </a:endParaRPr>
        </a:p>
      </dgm:t>
    </dgm:pt>
    <dgm:pt modelId="{A316DA93-AD35-0244-9D4B-72EBD7AD9EEA}">
      <dgm:prSet custT="1"/>
      <dgm:spPr/>
      <dgm:t>
        <a:bodyPr/>
        <a:lstStyle/>
        <a:p>
          <a:r>
            <a:rPr lang="en-US" sz="2800" b="0" i="0" dirty="0">
              <a:latin typeface="Aptos" panose="020B0004020202020204" pitchFamily="34" charset="0"/>
            </a:rPr>
            <a:t>Barriers</a:t>
          </a:r>
          <a:endParaRPr lang="en-CA" sz="2800" dirty="0">
            <a:latin typeface="Aptos" panose="020B0004020202020204" pitchFamily="34" charset="0"/>
          </a:endParaRPr>
        </a:p>
      </dgm:t>
    </dgm:pt>
    <dgm:pt modelId="{71BE7B25-B26E-EC45-A4C9-0E628101AEC9}" type="parTrans" cxnId="{0F35E17D-73CE-3044-A012-AF7C504CFE17}">
      <dgm:prSet/>
      <dgm:spPr/>
      <dgm:t>
        <a:bodyPr/>
        <a:lstStyle/>
        <a:p>
          <a:endParaRPr lang="en-US" sz="2400">
            <a:latin typeface="Aptos" panose="020B0004020202020204" pitchFamily="34" charset="0"/>
          </a:endParaRPr>
        </a:p>
      </dgm:t>
    </dgm:pt>
    <dgm:pt modelId="{99A627DE-B34B-1E4C-9842-A3D8FCE1963A}" type="sibTrans" cxnId="{0F35E17D-73CE-3044-A012-AF7C504CFE17}">
      <dgm:prSet/>
      <dgm:spPr/>
      <dgm:t>
        <a:bodyPr/>
        <a:lstStyle/>
        <a:p>
          <a:endParaRPr lang="en-US" sz="2400">
            <a:latin typeface="Aptos" panose="020B0004020202020204" pitchFamily="34" charset="0"/>
          </a:endParaRPr>
        </a:p>
      </dgm:t>
    </dgm:pt>
    <dgm:pt modelId="{9F9C5068-2A26-8642-9D7C-9501E20F97D1}">
      <dgm:prSet custT="1"/>
      <dgm:spPr>
        <a:solidFill>
          <a:schemeClr val="bg1">
            <a:alpha val="90000"/>
          </a:schemeClr>
        </a:solidFill>
      </dgm:spPr>
      <dgm:t>
        <a:bodyPr/>
        <a:lstStyle/>
        <a:p>
          <a:r>
            <a:rPr lang="en-US" sz="2400" b="0" i="0" dirty="0">
              <a:latin typeface="Aptos" panose="020B0004020202020204" pitchFamily="34" charset="0"/>
            </a:rPr>
            <a:t>Transportation &amp; time constraints</a:t>
          </a:r>
          <a:endParaRPr lang="en-CA" sz="2400" dirty="0">
            <a:latin typeface="Aptos" panose="020B0004020202020204" pitchFamily="34" charset="0"/>
          </a:endParaRPr>
        </a:p>
      </dgm:t>
    </dgm:pt>
    <dgm:pt modelId="{73FD11DE-D7A7-034B-AB4B-7FA93F490EF2}" type="parTrans" cxnId="{1FC57070-D4E0-7144-8DE0-4157F32E8C2C}">
      <dgm:prSet/>
      <dgm:spPr/>
      <dgm:t>
        <a:bodyPr/>
        <a:lstStyle/>
        <a:p>
          <a:endParaRPr lang="en-US" sz="2400">
            <a:latin typeface="Aptos" panose="020B0004020202020204" pitchFamily="34" charset="0"/>
          </a:endParaRPr>
        </a:p>
      </dgm:t>
    </dgm:pt>
    <dgm:pt modelId="{3293BDB6-D462-2646-9F63-1F0A5F0E93C6}" type="sibTrans" cxnId="{1FC57070-D4E0-7144-8DE0-4157F32E8C2C}">
      <dgm:prSet/>
      <dgm:spPr/>
      <dgm:t>
        <a:bodyPr/>
        <a:lstStyle/>
        <a:p>
          <a:endParaRPr lang="en-US" sz="2400">
            <a:latin typeface="Aptos" panose="020B0004020202020204" pitchFamily="34" charset="0"/>
          </a:endParaRPr>
        </a:p>
      </dgm:t>
    </dgm:pt>
    <dgm:pt modelId="{F1954ABA-FA4E-844A-953C-2D5EA22893F4}" type="pres">
      <dgm:prSet presAssocID="{BAC8EEFE-0852-F74C-A42B-70DC06FC1B48}" presName="linear" presStyleCnt="0">
        <dgm:presLayoutVars>
          <dgm:dir/>
          <dgm:animLvl val="lvl"/>
          <dgm:resizeHandles val="exact"/>
        </dgm:presLayoutVars>
      </dgm:prSet>
      <dgm:spPr/>
    </dgm:pt>
    <dgm:pt modelId="{399BB84E-78EB-5C44-BBAB-3BF3774FDA49}" type="pres">
      <dgm:prSet presAssocID="{11093190-EAC1-CB4C-AD83-34EA83E8743D}" presName="parentLin" presStyleCnt="0"/>
      <dgm:spPr/>
    </dgm:pt>
    <dgm:pt modelId="{2D0A596D-8338-5C4D-8486-B1EBC6128023}" type="pres">
      <dgm:prSet presAssocID="{11093190-EAC1-CB4C-AD83-34EA83E8743D}" presName="parentLeftMargin" presStyleLbl="node1" presStyleIdx="0" presStyleCnt="2"/>
      <dgm:spPr/>
    </dgm:pt>
    <dgm:pt modelId="{2FF7D07F-EE6E-954B-8EFC-18CEC5277366}" type="pres">
      <dgm:prSet presAssocID="{11093190-EAC1-CB4C-AD83-34EA83E8743D}" presName="parentText" presStyleLbl="node1" presStyleIdx="0" presStyleCnt="2">
        <dgm:presLayoutVars>
          <dgm:chMax val="0"/>
          <dgm:bulletEnabled val="1"/>
        </dgm:presLayoutVars>
      </dgm:prSet>
      <dgm:spPr/>
    </dgm:pt>
    <dgm:pt modelId="{8D94B0C8-3F1C-4142-BB29-52513B4C3DCD}" type="pres">
      <dgm:prSet presAssocID="{11093190-EAC1-CB4C-AD83-34EA83E8743D}" presName="negativeSpace" presStyleCnt="0"/>
      <dgm:spPr/>
    </dgm:pt>
    <dgm:pt modelId="{90746015-F17E-834C-8DDE-ACE5FE26CB65}" type="pres">
      <dgm:prSet presAssocID="{11093190-EAC1-CB4C-AD83-34EA83E8743D}" presName="childText" presStyleLbl="conFgAcc1" presStyleIdx="0" presStyleCnt="2">
        <dgm:presLayoutVars>
          <dgm:bulletEnabled val="1"/>
        </dgm:presLayoutVars>
      </dgm:prSet>
      <dgm:spPr/>
    </dgm:pt>
    <dgm:pt modelId="{9B698911-CD6C-444D-935E-D9742D6A5740}" type="pres">
      <dgm:prSet presAssocID="{E68961F9-4588-C145-A9C6-BED4DB162CBD}" presName="spaceBetweenRectangles" presStyleCnt="0"/>
      <dgm:spPr/>
    </dgm:pt>
    <dgm:pt modelId="{06407546-84C6-D04F-A64D-68DF0F98BD3F}" type="pres">
      <dgm:prSet presAssocID="{A316DA93-AD35-0244-9D4B-72EBD7AD9EEA}" presName="parentLin" presStyleCnt="0"/>
      <dgm:spPr/>
    </dgm:pt>
    <dgm:pt modelId="{02465045-0BF7-2842-A350-B860299AD42D}" type="pres">
      <dgm:prSet presAssocID="{A316DA93-AD35-0244-9D4B-72EBD7AD9EEA}" presName="parentLeftMargin" presStyleLbl="node1" presStyleIdx="0" presStyleCnt="2"/>
      <dgm:spPr/>
    </dgm:pt>
    <dgm:pt modelId="{0E948BFD-F6DA-8E45-9CEF-0CDC3B23118D}" type="pres">
      <dgm:prSet presAssocID="{A316DA93-AD35-0244-9D4B-72EBD7AD9EEA}" presName="parentText" presStyleLbl="node1" presStyleIdx="1" presStyleCnt="2">
        <dgm:presLayoutVars>
          <dgm:chMax val="0"/>
          <dgm:bulletEnabled val="1"/>
        </dgm:presLayoutVars>
      </dgm:prSet>
      <dgm:spPr/>
    </dgm:pt>
    <dgm:pt modelId="{8038B044-847A-5A44-B08D-C42BC76E2C9A}" type="pres">
      <dgm:prSet presAssocID="{A316DA93-AD35-0244-9D4B-72EBD7AD9EEA}" presName="negativeSpace" presStyleCnt="0"/>
      <dgm:spPr/>
    </dgm:pt>
    <dgm:pt modelId="{F9EDCB5B-17E8-C24B-B616-9C7FA7AA4C70}" type="pres">
      <dgm:prSet presAssocID="{A316DA93-AD35-0244-9D4B-72EBD7AD9EEA}" presName="childText" presStyleLbl="conFgAcc1" presStyleIdx="1" presStyleCnt="2">
        <dgm:presLayoutVars>
          <dgm:bulletEnabled val="1"/>
        </dgm:presLayoutVars>
      </dgm:prSet>
      <dgm:spPr/>
    </dgm:pt>
  </dgm:ptLst>
  <dgm:cxnLst>
    <dgm:cxn modelId="{9A044610-FF6B-2849-A4DB-4809DB93ADB9}" type="presOf" srcId="{11093190-EAC1-CB4C-AD83-34EA83E8743D}" destId="{2FF7D07F-EE6E-954B-8EFC-18CEC5277366}" srcOrd="1" destOrd="0" presId="urn:microsoft.com/office/officeart/2005/8/layout/list1"/>
    <dgm:cxn modelId="{FA485F2D-BF08-B843-8C34-E44C4AE4C9F7}" type="presOf" srcId="{65EA92EF-AA02-B140-8560-E13BB87F5F6D}" destId="{90746015-F17E-834C-8DDE-ACE5FE26CB65}" srcOrd="0" destOrd="2" presId="urn:microsoft.com/office/officeart/2005/8/layout/list1"/>
    <dgm:cxn modelId="{CBA63C3D-4612-8942-A418-A6FA6283E9BC}" srcId="{11093190-EAC1-CB4C-AD83-34EA83E8743D}" destId="{65EA92EF-AA02-B140-8560-E13BB87F5F6D}" srcOrd="1" destOrd="0" parTransId="{4649741E-F2EC-9040-9BAE-2FFD82C7E729}" sibTransId="{41909432-9851-F74B-86C8-F3FD24F2386D}"/>
    <dgm:cxn modelId="{36C32244-EC98-064B-AAD5-6F24E14D0B5C}" type="presOf" srcId="{9F9C5068-2A26-8642-9D7C-9501E20F97D1}" destId="{F9EDCB5B-17E8-C24B-B616-9C7FA7AA4C70}" srcOrd="0" destOrd="0" presId="urn:microsoft.com/office/officeart/2005/8/layout/list1"/>
    <dgm:cxn modelId="{2BEC8E45-1F73-1744-A76B-23ABBA5E19C4}" srcId="{BAC8EEFE-0852-F74C-A42B-70DC06FC1B48}" destId="{11093190-EAC1-CB4C-AD83-34EA83E8743D}" srcOrd="0" destOrd="0" parTransId="{9492D6E4-7FDB-BC46-B299-A0E94523A154}" sibTransId="{E68961F9-4588-C145-A9C6-BED4DB162CBD}"/>
    <dgm:cxn modelId="{1779C94F-5820-A742-8158-F8E64A8C8E47}" type="presOf" srcId="{BAC8EEFE-0852-F74C-A42B-70DC06FC1B48}" destId="{F1954ABA-FA4E-844A-953C-2D5EA22893F4}" srcOrd="0" destOrd="0" presId="urn:microsoft.com/office/officeart/2005/8/layout/list1"/>
    <dgm:cxn modelId="{96B56D54-991C-F24D-8531-410EF15EBB21}" type="presOf" srcId="{9D95DB5E-704F-0544-ABDD-35B53FF84978}" destId="{90746015-F17E-834C-8DDE-ACE5FE26CB65}" srcOrd="0" destOrd="0" presId="urn:microsoft.com/office/officeart/2005/8/layout/list1"/>
    <dgm:cxn modelId="{5E710167-2705-9B42-BEEC-726624D23F7D}" srcId="{11093190-EAC1-CB4C-AD83-34EA83E8743D}" destId="{162CE35F-2D0E-8C44-AE6E-48B75B54E875}" srcOrd="2" destOrd="0" parTransId="{C7E7260E-871D-294D-94CE-1655087091B5}" sibTransId="{986BCDD7-E6A0-0745-ACB2-FA1B8F16F76D}"/>
    <dgm:cxn modelId="{1FC57070-D4E0-7144-8DE0-4157F32E8C2C}" srcId="{A316DA93-AD35-0244-9D4B-72EBD7AD9EEA}" destId="{9F9C5068-2A26-8642-9D7C-9501E20F97D1}" srcOrd="0" destOrd="0" parTransId="{73FD11DE-D7A7-034B-AB4B-7FA93F490EF2}" sibTransId="{3293BDB6-D462-2646-9F63-1F0A5F0E93C6}"/>
    <dgm:cxn modelId="{0F35E17D-73CE-3044-A012-AF7C504CFE17}" srcId="{BAC8EEFE-0852-F74C-A42B-70DC06FC1B48}" destId="{A316DA93-AD35-0244-9D4B-72EBD7AD9EEA}" srcOrd="1" destOrd="0" parTransId="{71BE7B25-B26E-EC45-A4C9-0E628101AEC9}" sibTransId="{99A627DE-B34B-1E4C-9842-A3D8FCE1963A}"/>
    <dgm:cxn modelId="{063C4E80-40F6-D34E-BCA3-FA517F660563}" srcId="{11093190-EAC1-CB4C-AD83-34EA83E8743D}" destId="{9D95DB5E-704F-0544-ABDD-35B53FF84978}" srcOrd="0" destOrd="0" parTransId="{F80B7888-1225-2C48-93E1-57523FD30857}" sibTransId="{531D3D4F-1D9B-2B45-BECB-B68C283F47D9}"/>
    <dgm:cxn modelId="{FF3DED86-E339-B84B-B1C4-AFD23E9033C9}" type="presOf" srcId="{9334D297-34D6-6E49-B8FB-A61C4E58195D}" destId="{90746015-F17E-834C-8DDE-ACE5FE26CB65}" srcOrd="0" destOrd="1" presId="urn:microsoft.com/office/officeart/2005/8/layout/list1"/>
    <dgm:cxn modelId="{82DFD1C1-4000-F342-BCBA-95CC7819B2B2}" type="presOf" srcId="{A316DA93-AD35-0244-9D4B-72EBD7AD9EEA}" destId="{0E948BFD-F6DA-8E45-9CEF-0CDC3B23118D}" srcOrd="1" destOrd="0" presId="urn:microsoft.com/office/officeart/2005/8/layout/list1"/>
    <dgm:cxn modelId="{70F458C4-92F8-104F-841C-D9FBAFA7338E}" srcId="{9D95DB5E-704F-0544-ABDD-35B53FF84978}" destId="{9334D297-34D6-6E49-B8FB-A61C4E58195D}" srcOrd="0" destOrd="0" parTransId="{57660DC7-1C58-F04A-9189-9366A75E395C}" sibTransId="{C1A1DDF7-99AC-F145-AF48-5BD62A7DCC2C}"/>
    <dgm:cxn modelId="{24180FD4-1C09-404C-B6CF-B4550CFBF094}" type="presOf" srcId="{162CE35F-2D0E-8C44-AE6E-48B75B54E875}" destId="{90746015-F17E-834C-8DDE-ACE5FE26CB65}" srcOrd="0" destOrd="3" presId="urn:microsoft.com/office/officeart/2005/8/layout/list1"/>
    <dgm:cxn modelId="{5150FEE5-D71A-1A4F-8B5B-066C51852254}" type="presOf" srcId="{11093190-EAC1-CB4C-AD83-34EA83E8743D}" destId="{2D0A596D-8338-5C4D-8486-B1EBC6128023}" srcOrd="0" destOrd="0" presId="urn:microsoft.com/office/officeart/2005/8/layout/list1"/>
    <dgm:cxn modelId="{A7EFF3FB-78B6-F042-A90A-9F51BE004715}" type="presOf" srcId="{A316DA93-AD35-0244-9D4B-72EBD7AD9EEA}" destId="{02465045-0BF7-2842-A350-B860299AD42D}" srcOrd="0" destOrd="0" presId="urn:microsoft.com/office/officeart/2005/8/layout/list1"/>
    <dgm:cxn modelId="{9536E79D-D141-7449-BD95-940956B2D56D}" type="presParOf" srcId="{F1954ABA-FA4E-844A-953C-2D5EA22893F4}" destId="{399BB84E-78EB-5C44-BBAB-3BF3774FDA49}" srcOrd="0" destOrd="0" presId="urn:microsoft.com/office/officeart/2005/8/layout/list1"/>
    <dgm:cxn modelId="{26B36C9F-5BE5-C246-B3D0-94DD76EDEF18}" type="presParOf" srcId="{399BB84E-78EB-5C44-BBAB-3BF3774FDA49}" destId="{2D0A596D-8338-5C4D-8486-B1EBC6128023}" srcOrd="0" destOrd="0" presId="urn:microsoft.com/office/officeart/2005/8/layout/list1"/>
    <dgm:cxn modelId="{8DB5F8E7-C618-C14C-8FD9-969FC2A9BA7F}" type="presParOf" srcId="{399BB84E-78EB-5C44-BBAB-3BF3774FDA49}" destId="{2FF7D07F-EE6E-954B-8EFC-18CEC5277366}" srcOrd="1" destOrd="0" presId="urn:microsoft.com/office/officeart/2005/8/layout/list1"/>
    <dgm:cxn modelId="{D3E21ED4-0B5C-F54E-8893-579CCDFAF257}" type="presParOf" srcId="{F1954ABA-FA4E-844A-953C-2D5EA22893F4}" destId="{8D94B0C8-3F1C-4142-BB29-52513B4C3DCD}" srcOrd="1" destOrd="0" presId="urn:microsoft.com/office/officeart/2005/8/layout/list1"/>
    <dgm:cxn modelId="{8ECA17B6-91B1-8840-839C-7CFBB8370086}" type="presParOf" srcId="{F1954ABA-FA4E-844A-953C-2D5EA22893F4}" destId="{90746015-F17E-834C-8DDE-ACE5FE26CB65}" srcOrd="2" destOrd="0" presId="urn:microsoft.com/office/officeart/2005/8/layout/list1"/>
    <dgm:cxn modelId="{99379342-F0B0-F743-9DFE-CE0470C4912D}" type="presParOf" srcId="{F1954ABA-FA4E-844A-953C-2D5EA22893F4}" destId="{9B698911-CD6C-444D-935E-D9742D6A5740}" srcOrd="3" destOrd="0" presId="urn:microsoft.com/office/officeart/2005/8/layout/list1"/>
    <dgm:cxn modelId="{BB7537B5-78C5-1A43-BEE4-3D23875F3389}" type="presParOf" srcId="{F1954ABA-FA4E-844A-953C-2D5EA22893F4}" destId="{06407546-84C6-D04F-A64D-68DF0F98BD3F}" srcOrd="4" destOrd="0" presId="urn:microsoft.com/office/officeart/2005/8/layout/list1"/>
    <dgm:cxn modelId="{A758BF7C-A8B0-DC41-AC70-E5B5E4855325}" type="presParOf" srcId="{06407546-84C6-D04F-A64D-68DF0F98BD3F}" destId="{02465045-0BF7-2842-A350-B860299AD42D}" srcOrd="0" destOrd="0" presId="urn:microsoft.com/office/officeart/2005/8/layout/list1"/>
    <dgm:cxn modelId="{BAB86E75-FF24-5A4B-9659-C3694B57CAC9}" type="presParOf" srcId="{06407546-84C6-D04F-A64D-68DF0F98BD3F}" destId="{0E948BFD-F6DA-8E45-9CEF-0CDC3B23118D}" srcOrd="1" destOrd="0" presId="urn:microsoft.com/office/officeart/2005/8/layout/list1"/>
    <dgm:cxn modelId="{F7E3C1B4-6516-464A-A103-5158236F78E5}" type="presParOf" srcId="{F1954ABA-FA4E-844A-953C-2D5EA22893F4}" destId="{8038B044-847A-5A44-B08D-C42BC76E2C9A}" srcOrd="5" destOrd="0" presId="urn:microsoft.com/office/officeart/2005/8/layout/list1"/>
    <dgm:cxn modelId="{F76E41EC-DE85-AB45-AB7A-3CF3EF116CD1}" type="presParOf" srcId="{F1954ABA-FA4E-844A-953C-2D5EA22893F4}" destId="{F9EDCB5B-17E8-C24B-B616-9C7FA7AA4C7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3B76251-0E19-F04B-8862-74DAE437AA4C}"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US"/>
        </a:p>
      </dgm:t>
    </dgm:pt>
    <dgm:pt modelId="{857DDA90-1CC5-B04E-B0FB-7149F86924D2}">
      <dgm:prSet custT="1"/>
      <dgm:spPr/>
      <dgm:t>
        <a:bodyPr/>
        <a:lstStyle/>
        <a:p>
          <a:r>
            <a:rPr lang="en-US" sz="2400" b="0" i="0" dirty="0">
              <a:latin typeface="Aptos" panose="020B0004020202020204" pitchFamily="34" charset="0"/>
            </a:rPr>
            <a:t>L</a:t>
          </a:r>
          <a:r>
            <a:rPr lang="en-US" sz="2400" b="0" i="0" baseline="0" dirty="0">
              <a:latin typeface="Aptos" panose="020B0004020202020204" pitchFamily="34" charset="0"/>
            </a:rPr>
            <a:t>ow-threshold, harm reduction approach and non-stigmatizing care</a:t>
          </a:r>
          <a:endParaRPr lang="en-CA" sz="2400" dirty="0">
            <a:latin typeface="Aptos" panose="020B0004020202020204" pitchFamily="34" charset="0"/>
          </a:endParaRPr>
        </a:p>
      </dgm:t>
    </dgm:pt>
    <dgm:pt modelId="{008617D7-BB80-944E-9CE5-1133ABBD2D92}" type="parTrans" cxnId="{F8D3F3BF-41BD-C645-B068-2287A7414579}">
      <dgm:prSet/>
      <dgm:spPr/>
      <dgm:t>
        <a:bodyPr/>
        <a:lstStyle/>
        <a:p>
          <a:endParaRPr lang="en-US" sz="2400">
            <a:latin typeface="Aptos" panose="020B0004020202020204" pitchFamily="34" charset="0"/>
          </a:endParaRPr>
        </a:p>
      </dgm:t>
    </dgm:pt>
    <dgm:pt modelId="{5845598E-B03E-A24F-87B4-FBA0DB1A3CED}" type="sibTrans" cxnId="{F8D3F3BF-41BD-C645-B068-2287A7414579}">
      <dgm:prSet/>
      <dgm:spPr/>
      <dgm:t>
        <a:bodyPr/>
        <a:lstStyle/>
        <a:p>
          <a:endParaRPr lang="en-US" sz="2400">
            <a:latin typeface="Aptos" panose="020B0004020202020204" pitchFamily="34" charset="0"/>
          </a:endParaRPr>
        </a:p>
      </dgm:t>
    </dgm:pt>
    <dgm:pt modelId="{33B5413D-F8C2-C84D-BD3F-16C4DCEDD620}">
      <dgm:prSet custT="1"/>
      <dgm:spPr/>
      <dgm:t>
        <a:bodyPr/>
        <a:lstStyle/>
        <a:p>
          <a:r>
            <a:rPr lang="en-US" sz="2400" b="0" i="0" baseline="0" dirty="0">
              <a:latin typeface="Aptos" panose="020B0004020202020204" pitchFamily="34" charset="0"/>
            </a:rPr>
            <a:t>Safer supply as an emergency response </a:t>
          </a:r>
          <a:endParaRPr lang="en-CA" sz="2400" dirty="0">
            <a:latin typeface="Aptos" panose="020B0004020202020204" pitchFamily="34" charset="0"/>
          </a:endParaRPr>
        </a:p>
      </dgm:t>
    </dgm:pt>
    <dgm:pt modelId="{3BC08B86-9F49-FB4C-B8A2-F665C0B19513}" type="parTrans" cxnId="{B8D235E2-E1E7-DA4D-9A8E-948DF01CA085}">
      <dgm:prSet/>
      <dgm:spPr/>
      <dgm:t>
        <a:bodyPr/>
        <a:lstStyle/>
        <a:p>
          <a:endParaRPr lang="en-US" sz="2400">
            <a:latin typeface="Aptos" panose="020B0004020202020204" pitchFamily="34" charset="0"/>
          </a:endParaRPr>
        </a:p>
      </dgm:t>
    </dgm:pt>
    <dgm:pt modelId="{49C23EBF-81C8-7340-9C49-38474B5D7E45}" type="sibTrans" cxnId="{B8D235E2-E1E7-DA4D-9A8E-948DF01CA085}">
      <dgm:prSet/>
      <dgm:spPr/>
      <dgm:t>
        <a:bodyPr/>
        <a:lstStyle/>
        <a:p>
          <a:endParaRPr lang="en-US" sz="2400">
            <a:latin typeface="Aptos" panose="020B0004020202020204" pitchFamily="34" charset="0"/>
          </a:endParaRPr>
        </a:p>
      </dgm:t>
    </dgm:pt>
    <dgm:pt modelId="{53C60B85-EE89-B04B-893E-FDC9AD8F1760}">
      <dgm:prSet custT="1"/>
      <dgm:spPr/>
      <dgm:t>
        <a:bodyPr/>
        <a:lstStyle/>
        <a:p>
          <a:r>
            <a:rPr lang="en-US" sz="2400" b="0" i="0" baseline="0" dirty="0">
              <a:latin typeface="Aptos" panose="020B0004020202020204" pitchFamily="34" charset="0"/>
            </a:rPr>
            <a:t>Safer supply in healthcare and criminal justice settings</a:t>
          </a:r>
          <a:endParaRPr lang="en-CA" sz="2400" dirty="0">
            <a:latin typeface="Aptos" panose="020B0004020202020204" pitchFamily="34" charset="0"/>
          </a:endParaRPr>
        </a:p>
      </dgm:t>
    </dgm:pt>
    <dgm:pt modelId="{DAC3F265-E8F5-1C46-8D34-AB8369B9EEAF}" type="parTrans" cxnId="{CA49780E-187D-E24B-96AE-8EA9A26C2EB7}">
      <dgm:prSet/>
      <dgm:spPr/>
      <dgm:t>
        <a:bodyPr/>
        <a:lstStyle/>
        <a:p>
          <a:endParaRPr lang="en-US" sz="2400">
            <a:latin typeface="Aptos" panose="020B0004020202020204" pitchFamily="34" charset="0"/>
          </a:endParaRPr>
        </a:p>
      </dgm:t>
    </dgm:pt>
    <dgm:pt modelId="{4D368C65-E269-4747-998E-BF976C4BBE92}" type="sibTrans" cxnId="{CA49780E-187D-E24B-96AE-8EA9A26C2EB7}">
      <dgm:prSet/>
      <dgm:spPr/>
      <dgm:t>
        <a:bodyPr/>
        <a:lstStyle/>
        <a:p>
          <a:endParaRPr lang="en-US" sz="2400">
            <a:latin typeface="Aptos" panose="020B0004020202020204" pitchFamily="34" charset="0"/>
          </a:endParaRPr>
        </a:p>
      </dgm:t>
    </dgm:pt>
    <dgm:pt modelId="{24A7909D-16EF-0E40-8ABF-18576D5E92AF}" type="pres">
      <dgm:prSet presAssocID="{B3B76251-0E19-F04B-8862-74DAE437AA4C}" presName="linear" presStyleCnt="0">
        <dgm:presLayoutVars>
          <dgm:animLvl val="lvl"/>
          <dgm:resizeHandles val="exact"/>
        </dgm:presLayoutVars>
      </dgm:prSet>
      <dgm:spPr/>
    </dgm:pt>
    <dgm:pt modelId="{87DACC08-DE73-EA47-9908-C765FE0012B8}" type="pres">
      <dgm:prSet presAssocID="{857DDA90-1CC5-B04E-B0FB-7149F86924D2}" presName="parentText" presStyleLbl="node1" presStyleIdx="0" presStyleCnt="3">
        <dgm:presLayoutVars>
          <dgm:chMax val="0"/>
          <dgm:bulletEnabled val="1"/>
        </dgm:presLayoutVars>
      </dgm:prSet>
      <dgm:spPr/>
    </dgm:pt>
    <dgm:pt modelId="{28FE43E7-F029-834F-BF34-BDCD69AA70EF}" type="pres">
      <dgm:prSet presAssocID="{5845598E-B03E-A24F-87B4-FBA0DB1A3CED}" presName="spacer" presStyleCnt="0"/>
      <dgm:spPr/>
    </dgm:pt>
    <dgm:pt modelId="{8CA60FEC-D0A3-BA46-9E8B-67ED12487E22}" type="pres">
      <dgm:prSet presAssocID="{33B5413D-F8C2-C84D-BD3F-16C4DCEDD620}" presName="parentText" presStyleLbl="node1" presStyleIdx="1" presStyleCnt="3">
        <dgm:presLayoutVars>
          <dgm:chMax val="0"/>
          <dgm:bulletEnabled val="1"/>
        </dgm:presLayoutVars>
      </dgm:prSet>
      <dgm:spPr/>
    </dgm:pt>
    <dgm:pt modelId="{92A862F3-3066-9646-AF12-FE1DF5ADC69C}" type="pres">
      <dgm:prSet presAssocID="{49C23EBF-81C8-7340-9C49-38474B5D7E45}" presName="spacer" presStyleCnt="0"/>
      <dgm:spPr/>
    </dgm:pt>
    <dgm:pt modelId="{3953A0C4-C738-334E-AE92-28C4D9F3B2A0}" type="pres">
      <dgm:prSet presAssocID="{53C60B85-EE89-B04B-893E-FDC9AD8F1760}" presName="parentText" presStyleLbl="node1" presStyleIdx="2" presStyleCnt="3">
        <dgm:presLayoutVars>
          <dgm:chMax val="0"/>
          <dgm:bulletEnabled val="1"/>
        </dgm:presLayoutVars>
      </dgm:prSet>
      <dgm:spPr/>
    </dgm:pt>
  </dgm:ptLst>
  <dgm:cxnLst>
    <dgm:cxn modelId="{CA49780E-187D-E24B-96AE-8EA9A26C2EB7}" srcId="{B3B76251-0E19-F04B-8862-74DAE437AA4C}" destId="{53C60B85-EE89-B04B-893E-FDC9AD8F1760}" srcOrd="2" destOrd="0" parTransId="{DAC3F265-E8F5-1C46-8D34-AB8369B9EEAF}" sibTransId="{4D368C65-E269-4747-998E-BF976C4BBE92}"/>
    <dgm:cxn modelId="{131F0F2D-600A-624B-97A2-CA32803C91ED}" type="presOf" srcId="{857DDA90-1CC5-B04E-B0FB-7149F86924D2}" destId="{87DACC08-DE73-EA47-9908-C765FE0012B8}" srcOrd="0" destOrd="0" presId="urn:microsoft.com/office/officeart/2005/8/layout/vList2"/>
    <dgm:cxn modelId="{F8D3F3BF-41BD-C645-B068-2287A7414579}" srcId="{B3B76251-0E19-F04B-8862-74DAE437AA4C}" destId="{857DDA90-1CC5-B04E-B0FB-7149F86924D2}" srcOrd="0" destOrd="0" parTransId="{008617D7-BB80-944E-9CE5-1133ABBD2D92}" sibTransId="{5845598E-B03E-A24F-87B4-FBA0DB1A3CED}"/>
    <dgm:cxn modelId="{CEFF47C5-5A12-DF4B-B2E9-C372C38CA015}" type="presOf" srcId="{33B5413D-F8C2-C84D-BD3F-16C4DCEDD620}" destId="{8CA60FEC-D0A3-BA46-9E8B-67ED12487E22}" srcOrd="0" destOrd="0" presId="urn:microsoft.com/office/officeart/2005/8/layout/vList2"/>
    <dgm:cxn modelId="{338107C8-9FB3-8644-B311-EF14BA2894F4}" type="presOf" srcId="{53C60B85-EE89-B04B-893E-FDC9AD8F1760}" destId="{3953A0C4-C738-334E-AE92-28C4D9F3B2A0}" srcOrd="0" destOrd="0" presId="urn:microsoft.com/office/officeart/2005/8/layout/vList2"/>
    <dgm:cxn modelId="{1C3B0EC8-5C56-6A47-9A9D-9DE5966C1398}" type="presOf" srcId="{B3B76251-0E19-F04B-8862-74DAE437AA4C}" destId="{24A7909D-16EF-0E40-8ABF-18576D5E92AF}" srcOrd="0" destOrd="0" presId="urn:microsoft.com/office/officeart/2005/8/layout/vList2"/>
    <dgm:cxn modelId="{B8D235E2-E1E7-DA4D-9A8E-948DF01CA085}" srcId="{B3B76251-0E19-F04B-8862-74DAE437AA4C}" destId="{33B5413D-F8C2-C84D-BD3F-16C4DCEDD620}" srcOrd="1" destOrd="0" parTransId="{3BC08B86-9F49-FB4C-B8A2-F665C0B19513}" sibTransId="{49C23EBF-81C8-7340-9C49-38474B5D7E45}"/>
    <dgm:cxn modelId="{FA0D6464-A96D-2B4B-BD69-6E05C6A039F5}" type="presParOf" srcId="{24A7909D-16EF-0E40-8ABF-18576D5E92AF}" destId="{87DACC08-DE73-EA47-9908-C765FE0012B8}" srcOrd="0" destOrd="0" presId="urn:microsoft.com/office/officeart/2005/8/layout/vList2"/>
    <dgm:cxn modelId="{96E1F818-066A-C142-85B8-E5110A8B50E1}" type="presParOf" srcId="{24A7909D-16EF-0E40-8ABF-18576D5E92AF}" destId="{28FE43E7-F029-834F-BF34-BDCD69AA70EF}" srcOrd="1" destOrd="0" presId="urn:microsoft.com/office/officeart/2005/8/layout/vList2"/>
    <dgm:cxn modelId="{D5ADFD98-2C0C-C841-8CB6-C5132F8E3508}" type="presParOf" srcId="{24A7909D-16EF-0E40-8ABF-18576D5E92AF}" destId="{8CA60FEC-D0A3-BA46-9E8B-67ED12487E22}" srcOrd="2" destOrd="0" presId="urn:microsoft.com/office/officeart/2005/8/layout/vList2"/>
    <dgm:cxn modelId="{230D90E9-74AB-4E40-924C-E844087AC87D}" type="presParOf" srcId="{24A7909D-16EF-0E40-8ABF-18576D5E92AF}" destId="{92A862F3-3066-9646-AF12-FE1DF5ADC69C}" srcOrd="3" destOrd="0" presId="urn:microsoft.com/office/officeart/2005/8/layout/vList2"/>
    <dgm:cxn modelId="{F656FD9E-4775-5646-9E5A-8B6C1AE202EF}" type="presParOf" srcId="{24A7909D-16EF-0E40-8ABF-18576D5E92AF}" destId="{3953A0C4-C738-334E-AE92-28C4D9F3B2A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8F355-2CFA-3F41-B22F-FF6526D1E587}">
      <dsp:nvSpPr>
        <dsp:cNvPr id="0" name=""/>
        <dsp:cNvSpPr/>
      </dsp:nvSpPr>
      <dsp:spPr>
        <a:xfrm>
          <a:off x="0" y="0"/>
          <a:ext cx="10052495" cy="1751021"/>
        </a:xfrm>
        <a:prstGeom prst="roundRect">
          <a:avLst>
            <a:gd name="adj" fmla="val 10000"/>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latin typeface="Aptos" panose="020B0004020202020204" pitchFamily="34" charset="0"/>
            </a:rPr>
            <a:t>Opioid toxicity crisis</a:t>
          </a:r>
          <a:endParaRPr lang="en-CA" sz="3200" kern="1200" dirty="0">
            <a:latin typeface="Aptos" panose="020B0004020202020204" pitchFamily="34" charset="0"/>
          </a:endParaRPr>
        </a:p>
        <a:p>
          <a:pPr marL="285750" lvl="1" indent="-285750" algn="l" defTabSz="1244600">
            <a:lnSpc>
              <a:spcPct val="90000"/>
            </a:lnSpc>
            <a:spcBef>
              <a:spcPct val="0"/>
            </a:spcBef>
            <a:spcAft>
              <a:spcPct val="15000"/>
            </a:spcAft>
            <a:buChar char="•"/>
          </a:pPr>
          <a:r>
            <a:rPr lang="en-US" sz="2800" kern="1200" dirty="0">
              <a:latin typeface="Aptos" panose="020B0004020202020204" pitchFamily="34" charset="0"/>
            </a:rPr>
            <a:t>4th wave – opioids &amp; stimulants</a:t>
          </a:r>
          <a:endParaRPr lang="en-CA" sz="2800" kern="1200" dirty="0">
            <a:latin typeface="Aptos" panose="020B0004020202020204" pitchFamily="34" charset="0"/>
          </a:endParaRPr>
        </a:p>
      </dsp:txBody>
      <dsp:txXfrm>
        <a:off x="2185601" y="0"/>
        <a:ext cx="7866893" cy="1751021"/>
      </dsp:txXfrm>
    </dsp:sp>
    <dsp:sp modelId="{3D329A71-EF82-854A-A9C0-828A2A8DC283}">
      <dsp:nvSpPr>
        <dsp:cNvPr id="0" name=""/>
        <dsp:cNvSpPr/>
      </dsp:nvSpPr>
      <dsp:spPr>
        <a:xfrm>
          <a:off x="175102" y="175102"/>
          <a:ext cx="2010499" cy="140081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1844EC-C848-9245-8BD2-792ACDD9818A}">
      <dsp:nvSpPr>
        <dsp:cNvPr id="0" name=""/>
        <dsp:cNvSpPr/>
      </dsp:nvSpPr>
      <dsp:spPr>
        <a:xfrm>
          <a:off x="0" y="1926123"/>
          <a:ext cx="10052495" cy="1751021"/>
        </a:xfrm>
        <a:prstGeom prst="roundRect">
          <a:avLst>
            <a:gd name="adj" fmla="val 10000"/>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latin typeface="Aptos" panose="020B0004020202020204" pitchFamily="34" charset="0"/>
            </a:rPr>
            <a:t>Safer supply programs</a:t>
          </a:r>
          <a:endParaRPr lang="en-CA" sz="3200" kern="1200" dirty="0">
            <a:latin typeface="Aptos" panose="020B0004020202020204" pitchFamily="34" charset="0"/>
          </a:endParaRPr>
        </a:p>
        <a:p>
          <a:pPr marL="285750" lvl="1" indent="-285750" algn="l" defTabSz="1244600">
            <a:lnSpc>
              <a:spcPct val="90000"/>
            </a:lnSpc>
            <a:spcBef>
              <a:spcPct val="0"/>
            </a:spcBef>
            <a:spcAft>
              <a:spcPct val="15000"/>
            </a:spcAft>
            <a:buChar char="•"/>
          </a:pPr>
          <a:r>
            <a:rPr lang="en-US" sz="2800" kern="1200" dirty="0">
              <a:latin typeface="Aptos" panose="020B0004020202020204" pitchFamily="34" charset="0"/>
            </a:rPr>
            <a:t>Injectable Opioid Agonist Treatment (</a:t>
          </a:r>
          <a:r>
            <a:rPr lang="en-US" sz="2800" kern="1200" dirty="0" err="1">
              <a:latin typeface="Aptos" panose="020B0004020202020204" pitchFamily="34" charset="0"/>
            </a:rPr>
            <a:t>iOAT</a:t>
          </a:r>
          <a:r>
            <a:rPr lang="en-US" sz="2800" kern="1200" dirty="0">
              <a:latin typeface="Aptos" panose="020B0004020202020204" pitchFamily="34" charset="0"/>
            </a:rPr>
            <a:t>) programs </a:t>
          </a:r>
          <a:endParaRPr lang="en-CA" sz="2800" kern="1200" dirty="0">
            <a:latin typeface="Aptos" panose="020B0004020202020204" pitchFamily="34" charset="0"/>
          </a:endParaRPr>
        </a:p>
      </dsp:txBody>
      <dsp:txXfrm>
        <a:off x="2185601" y="1926123"/>
        <a:ext cx="7866893" cy="1751021"/>
      </dsp:txXfrm>
    </dsp:sp>
    <dsp:sp modelId="{C0BF0243-5F34-E443-9F01-C70630CE2C53}">
      <dsp:nvSpPr>
        <dsp:cNvPr id="0" name=""/>
        <dsp:cNvSpPr/>
      </dsp:nvSpPr>
      <dsp:spPr>
        <a:xfrm>
          <a:off x="175102" y="2101225"/>
          <a:ext cx="2010499" cy="1400817"/>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68075C-7726-DD4C-9996-D0C4BB634A17}">
      <dsp:nvSpPr>
        <dsp:cNvPr id="0" name=""/>
        <dsp:cNvSpPr/>
      </dsp:nvSpPr>
      <dsp:spPr>
        <a:xfrm>
          <a:off x="0" y="4109749"/>
          <a:ext cx="6391275" cy="1348911"/>
        </a:xfrm>
        <a:prstGeom prst="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ptos" panose="020B0004020202020204" pitchFamily="34" charset="0"/>
            </a:rPr>
            <a:t>Interpretive Phenomenological Analysis</a:t>
          </a:r>
        </a:p>
        <a:p>
          <a:pPr marL="0" lvl="0" indent="0" algn="ctr" defTabSz="1066800">
            <a:lnSpc>
              <a:spcPct val="90000"/>
            </a:lnSpc>
            <a:spcBef>
              <a:spcPct val="0"/>
            </a:spcBef>
            <a:spcAft>
              <a:spcPct val="35000"/>
            </a:spcAft>
            <a:buNone/>
          </a:pPr>
          <a:r>
            <a:rPr lang="en-US" sz="1800" kern="1200" dirty="0">
              <a:latin typeface="Aptos" panose="020B0004020202020204" pitchFamily="34" charset="0"/>
            </a:rPr>
            <a:t>(Murray &amp; Chamberlain, 1999)</a:t>
          </a:r>
        </a:p>
      </dsp:txBody>
      <dsp:txXfrm>
        <a:off x="0" y="4109749"/>
        <a:ext cx="6391275" cy="1348911"/>
      </dsp:txXfrm>
    </dsp:sp>
    <dsp:sp modelId="{8D4BCA71-CDFA-EA49-B240-FF81F5C49F24}">
      <dsp:nvSpPr>
        <dsp:cNvPr id="0" name=""/>
        <dsp:cNvSpPr/>
      </dsp:nvSpPr>
      <dsp:spPr>
        <a:xfrm rot="10800000">
          <a:off x="0" y="2055357"/>
          <a:ext cx="6391275" cy="2074625"/>
        </a:xfrm>
        <a:prstGeom prst="upArrowCallou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ptos" panose="020B0004020202020204" pitchFamily="34" charset="0"/>
            </a:rPr>
            <a:t>Semi-structured interviews with </a:t>
          </a:r>
          <a:r>
            <a:rPr lang="en-US" sz="2400" kern="1200" dirty="0" err="1">
              <a:latin typeface="Aptos" panose="020B0004020202020204" pitchFamily="34" charset="0"/>
            </a:rPr>
            <a:t>iOAT</a:t>
          </a:r>
          <a:r>
            <a:rPr lang="en-US" sz="2400" kern="1200" dirty="0">
              <a:latin typeface="Aptos" panose="020B0004020202020204" pitchFamily="34" charset="0"/>
            </a:rPr>
            <a:t> clients (November 2022)</a:t>
          </a:r>
        </a:p>
      </dsp:txBody>
      <dsp:txXfrm rot="-10800000">
        <a:off x="0" y="2055357"/>
        <a:ext cx="6391275" cy="728193"/>
      </dsp:txXfrm>
    </dsp:sp>
    <dsp:sp modelId="{9881C654-7AE5-3C42-B64C-A1608FE10B08}">
      <dsp:nvSpPr>
        <dsp:cNvPr id="0" name=""/>
        <dsp:cNvSpPr/>
      </dsp:nvSpPr>
      <dsp:spPr>
        <a:xfrm>
          <a:off x="0" y="2783550"/>
          <a:ext cx="6391275" cy="620313"/>
        </a:xfrm>
        <a:prstGeom prst="rect">
          <a:avLst/>
        </a:prstGeom>
        <a:solidFill>
          <a:schemeClr val="lt1">
            <a:alpha val="90000"/>
            <a:tint val="40000"/>
            <a:hueOff val="0"/>
            <a:satOff val="0"/>
            <a:lumOff val="0"/>
            <a:alphaOff val="0"/>
          </a:schemeClr>
        </a:solidFill>
        <a:ln w="19050" cap="rnd"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Aptos" panose="020B0004020202020204" pitchFamily="34" charset="0"/>
            </a:rPr>
            <a:t>iOAT</a:t>
          </a:r>
          <a:r>
            <a:rPr lang="en-US" sz="2400" kern="1200" dirty="0">
              <a:latin typeface="Aptos" panose="020B0004020202020204" pitchFamily="34" charset="0"/>
            </a:rPr>
            <a:t> program experiences and impacts</a:t>
          </a:r>
        </a:p>
      </dsp:txBody>
      <dsp:txXfrm>
        <a:off x="0" y="2783550"/>
        <a:ext cx="6391275" cy="620313"/>
      </dsp:txXfrm>
    </dsp:sp>
    <dsp:sp modelId="{75ED3380-A618-9644-BA1A-078E84719288}">
      <dsp:nvSpPr>
        <dsp:cNvPr id="0" name=""/>
        <dsp:cNvSpPr/>
      </dsp:nvSpPr>
      <dsp:spPr>
        <a:xfrm rot="10800000">
          <a:off x="0" y="965"/>
          <a:ext cx="6391275" cy="2074625"/>
        </a:xfrm>
        <a:prstGeom prst="upArrowCallou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ptos" panose="020B0004020202020204" pitchFamily="34" charset="0"/>
            </a:rPr>
            <a:t>Qualitative evaluation of New Brunswick, Canada’s first safer supply program</a:t>
          </a:r>
        </a:p>
      </dsp:txBody>
      <dsp:txXfrm rot="10800000">
        <a:off x="0" y="965"/>
        <a:ext cx="6391275" cy="13480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7D4B1-8D9D-1640-A506-47C8D724E8E4}">
      <dsp:nvSpPr>
        <dsp:cNvPr id="0" name=""/>
        <dsp:cNvSpPr/>
      </dsp:nvSpPr>
      <dsp:spPr>
        <a:xfrm>
          <a:off x="0" y="1144"/>
          <a:ext cx="4153161" cy="1681543"/>
        </a:xfrm>
        <a:prstGeom prst="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0" i="1" kern="1200" dirty="0">
              <a:latin typeface="Aptos" panose="020B0004020202020204" pitchFamily="34" charset="0"/>
            </a:rPr>
            <a:t>N </a:t>
          </a:r>
          <a:r>
            <a:rPr lang="en-US" sz="2800" b="0" i="0" kern="1200" dirty="0">
              <a:latin typeface="Aptos" panose="020B0004020202020204" pitchFamily="34" charset="0"/>
            </a:rPr>
            <a:t>= 21</a:t>
          </a:r>
        </a:p>
        <a:p>
          <a:pPr marL="0" lvl="0" indent="0" algn="ctr" defTabSz="1244600">
            <a:lnSpc>
              <a:spcPct val="90000"/>
            </a:lnSpc>
            <a:spcBef>
              <a:spcPct val="0"/>
            </a:spcBef>
            <a:spcAft>
              <a:spcPct val="35000"/>
            </a:spcAft>
            <a:buNone/>
          </a:pPr>
          <a:r>
            <a:rPr lang="en-US" sz="2800" b="0" i="1" kern="1200" dirty="0">
              <a:latin typeface="Aptos" panose="020B0004020202020204" pitchFamily="34" charset="0"/>
            </a:rPr>
            <a:t>M</a:t>
          </a:r>
          <a:r>
            <a:rPr lang="en-US" sz="2800" b="0" i="1" kern="1200" baseline="-25000" dirty="0">
              <a:latin typeface="Aptos" panose="020B0004020202020204" pitchFamily="34" charset="0"/>
            </a:rPr>
            <a:t>age</a:t>
          </a:r>
          <a:r>
            <a:rPr lang="en-US" sz="2800" b="0" i="1" kern="1200" dirty="0">
              <a:latin typeface="Aptos" panose="020B0004020202020204" pitchFamily="34" charset="0"/>
            </a:rPr>
            <a:t> = </a:t>
          </a:r>
          <a:r>
            <a:rPr lang="en-US" sz="2800" b="0" i="0" kern="1200" dirty="0">
              <a:latin typeface="Aptos" panose="020B0004020202020204" pitchFamily="34" charset="0"/>
            </a:rPr>
            <a:t>34.10 (</a:t>
          </a:r>
          <a:r>
            <a:rPr lang="en-US" sz="2800" b="0" i="1" kern="1200" dirty="0">
              <a:latin typeface="Aptos" panose="020B0004020202020204" pitchFamily="34" charset="0"/>
            </a:rPr>
            <a:t>SD </a:t>
          </a:r>
          <a:r>
            <a:rPr lang="en-US" sz="2800" b="0" i="0" kern="1200" dirty="0">
              <a:latin typeface="Aptos" panose="020B0004020202020204" pitchFamily="34" charset="0"/>
            </a:rPr>
            <a:t>= 6.34)</a:t>
          </a:r>
          <a:endParaRPr lang="en-CA" sz="2800" kern="1200" dirty="0">
            <a:latin typeface="Aptos" panose="020B0004020202020204" pitchFamily="34" charset="0"/>
          </a:endParaRPr>
        </a:p>
      </dsp:txBody>
      <dsp:txXfrm>
        <a:off x="0" y="1144"/>
        <a:ext cx="4153161" cy="16815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81EB63-B0E2-6840-8931-56651036DB12}">
      <dsp:nvSpPr>
        <dsp:cNvPr id="0" name=""/>
        <dsp:cNvSpPr/>
      </dsp:nvSpPr>
      <dsp:spPr>
        <a:xfrm>
          <a:off x="0" y="3694"/>
          <a:ext cx="11301761" cy="104832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0" i="0" kern="1200" dirty="0">
              <a:latin typeface="Aptos" panose="020B0004020202020204" pitchFamily="34" charset="0"/>
            </a:rPr>
            <a:t>Low-threshold &amp; harm reduction approach</a:t>
          </a:r>
          <a:endParaRPr lang="en-CA" sz="2800" kern="1200" dirty="0">
            <a:latin typeface="Aptos" panose="020B0004020202020204" pitchFamily="34" charset="0"/>
          </a:endParaRPr>
        </a:p>
      </dsp:txBody>
      <dsp:txXfrm>
        <a:off x="51175" y="54869"/>
        <a:ext cx="11199411" cy="945970"/>
      </dsp:txXfrm>
    </dsp:sp>
    <dsp:sp modelId="{A343D72A-4974-FC4A-B56C-6B46D0D67071}">
      <dsp:nvSpPr>
        <dsp:cNvPr id="0" name=""/>
        <dsp:cNvSpPr/>
      </dsp:nvSpPr>
      <dsp:spPr>
        <a:xfrm>
          <a:off x="0" y="1052014"/>
          <a:ext cx="11301761" cy="927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831"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b="0" i="1" kern="1200" baseline="0" dirty="0">
              <a:solidFill>
                <a:schemeClr val="tx2"/>
              </a:solidFill>
              <a:latin typeface="Aptos" panose="020B0004020202020204" pitchFamily="34" charset="0"/>
            </a:rPr>
            <a:t>“I</a:t>
          </a:r>
          <a:r>
            <a:rPr lang="en-CA" sz="2400" b="0" i="1" kern="1200" dirty="0">
              <a:solidFill>
                <a:schemeClr val="tx2"/>
              </a:solidFill>
              <a:latin typeface="Aptos" panose="020B0004020202020204" pitchFamily="34" charset="0"/>
            </a:rPr>
            <a:t>t’s just more comfortable environment…it’s more laid back and you don’t get persecuted for your choices”</a:t>
          </a:r>
          <a:r>
            <a:rPr lang="en-CA" sz="2400" b="0" i="0" kern="1200" dirty="0">
              <a:solidFill>
                <a:schemeClr val="tx2"/>
              </a:solidFill>
              <a:latin typeface="Aptos" panose="020B0004020202020204" pitchFamily="34" charset="0"/>
            </a:rPr>
            <a:t> (Participant 18)</a:t>
          </a:r>
          <a:endParaRPr lang="en-CA" sz="2400" kern="1200" dirty="0">
            <a:solidFill>
              <a:schemeClr val="tx2"/>
            </a:solidFill>
            <a:latin typeface="Aptos" panose="020B0004020202020204" pitchFamily="34" charset="0"/>
          </a:endParaRPr>
        </a:p>
      </dsp:txBody>
      <dsp:txXfrm>
        <a:off x="0" y="1052014"/>
        <a:ext cx="11301761" cy="927360"/>
      </dsp:txXfrm>
    </dsp:sp>
    <dsp:sp modelId="{DC77A0E7-9560-614D-B06A-67D0B9C33352}">
      <dsp:nvSpPr>
        <dsp:cNvPr id="0" name=""/>
        <dsp:cNvSpPr/>
      </dsp:nvSpPr>
      <dsp:spPr>
        <a:xfrm>
          <a:off x="0" y="1979374"/>
          <a:ext cx="11301761" cy="104832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0" i="0" kern="1200" dirty="0">
              <a:latin typeface="Aptos" panose="020B0004020202020204" pitchFamily="34" charset="0"/>
            </a:rPr>
            <a:t>Interruptions to safer supply from being arrested &amp; hospitalized</a:t>
          </a:r>
          <a:endParaRPr lang="en-CA" sz="2800" kern="1200" dirty="0">
            <a:latin typeface="Aptos" panose="020B0004020202020204" pitchFamily="34" charset="0"/>
          </a:endParaRPr>
        </a:p>
      </dsp:txBody>
      <dsp:txXfrm>
        <a:off x="51175" y="2030549"/>
        <a:ext cx="11199411" cy="945970"/>
      </dsp:txXfrm>
    </dsp:sp>
    <dsp:sp modelId="{CF994A77-BF3C-744B-BF8A-2206465ABC8A}">
      <dsp:nvSpPr>
        <dsp:cNvPr id="0" name=""/>
        <dsp:cNvSpPr/>
      </dsp:nvSpPr>
      <dsp:spPr>
        <a:xfrm>
          <a:off x="0" y="3027694"/>
          <a:ext cx="11301761" cy="107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831"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CA" sz="2400" b="0" i="1" kern="1200" dirty="0">
              <a:solidFill>
                <a:schemeClr val="tx2"/>
              </a:solidFill>
              <a:latin typeface="Aptos" panose="020B0004020202020204" pitchFamily="34" charset="0"/>
            </a:rPr>
            <a:t>“I went four to five days without anything…that was brutal, brutal…it was inhumane…they didn’t know what I was talking about, the program, they didn’t even know about the program” </a:t>
          </a:r>
          <a:r>
            <a:rPr lang="en-CA" sz="2400" b="0" i="0" kern="1200" dirty="0">
              <a:solidFill>
                <a:schemeClr val="tx2"/>
              </a:solidFill>
              <a:latin typeface="Aptos" panose="020B0004020202020204" pitchFamily="34" charset="0"/>
            </a:rPr>
            <a:t>(Participant 8)</a:t>
          </a:r>
          <a:endParaRPr lang="en-CA" sz="2400" kern="1200" dirty="0">
            <a:solidFill>
              <a:schemeClr val="tx2"/>
            </a:solidFill>
            <a:latin typeface="Aptos" panose="020B0004020202020204" pitchFamily="34" charset="0"/>
          </a:endParaRPr>
        </a:p>
      </dsp:txBody>
      <dsp:txXfrm>
        <a:off x="0" y="3027694"/>
        <a:ext cx="11301761" cy="10722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65524E-8751-BE44-B4DD-7A8E1755C0A0}">
      <dsp:nvSpPr>
        <dsp:cNvPr id="0" name=""/>
        <dsp:cNvSpPr/>
      </dsp:nvSpPr>
      <dsp:spPr>
        <a:xfrm>
          <a:off x="3522490" y="2591405"/>
          <a:ext cx="2480983" cy="2480983"/>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en-CA" sz="2400" kern="1200" dirty="0">
              <a:latin typeface="Aptos" panose="020B0004020202020204" pitchFamily="34" charset="0"/>
            </a:rPr>
            <a:t>Stigma</a:t>
          </a:r>
        </a:p>
      </dsp:txBody>
      <dsp:txXfrm>
        <a:off x="3643602" y="2712517"/>
        <a:ext cx="2238759" cy="2238759"/>
      </dsp:txXfrm>
    </dsp:sp>
    <dsp:sp modelId="{7D038F30-7671-BE49-BF88-2E45348E66B5}">
      <dsp:nvSpPr>
        <dsp:cNvPr id="0" name=""/>
        <dsp:cNvSpPr/>
      </dsp:nvSpPr>
      <dsp:spPr>
        <a:xfrm rot="16200000">
          <a:off x="4537760" y="2366183"/>
          <a:ext cx="450443" cy="0"/>
        </a:xfrm>
        <a:custGeom>
          <a:avLst/>
          <a:gdLst/>
          <a:ahLst/>
          <a:cxnLst/>
          <a:rect l="0" t="0" r="0" b="0"/>
          <a:pathLst>
            <a:path>
              <a:moveTo>
                <a:pt x="0" y="0"/>
              </a:moveTo>
              <a:lnTo>
                <a:pt x="450443" y="0"/>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8371DB-F237-7340-914A-A1792491AA4C}">
      <dsp:nvSpPr>
        <dsp:cNvPr id="0" name=""/>
        <dsp:cNvSpPr/>
      </dsp:nvSpPr>
      <dsp:spPr>
        <a:xfrm>
          <a:off x="3583036" y="-218930"/>
          <a:ext cx="2359892" cy="2359892"/>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b="0" i="0" kern="1200" dirty="0">
              <a:latin typeface="Aptos" panose="020B0004020202020204" pitchFamily="34" charset="0"/>
            </a:rPr>
            <a:t>Importance of non-stigmatizing care at River Stone</a:t>
          </a:r>
          <a:endParaRPr lang="en-CA" sz="2400" kern="1200" dirty="0">
            <a:latin typeface="Aptos" panose="020B0004020202020204" pitchFamily="34" charset="0"/>
          </a:endParaRPr>
        </a:p>
      </dsp:txBody>
      <dsp:txXfrm>
        <a:off x="3698236" y="-103730"/>
        <a:ext cx="2129492" cy="2129492"/>
      </dsp:txXfrm>
    </dsp:sp>
    <dsp:sp modelId="{535C56CC-F6E6-DF40-8B22-0FB0563A165E}">
      <dsp:nvSpPr>
        <dsp:cNvPr id="0" name=""/>
        <dsp:cNvSpPr/>
      </dsp:nvSpPr>
      <dsp:spPr>
        <a:xfrm rot="1134108">
          <a:off x="5972683" y="4441628"/>
          <a:ext cx="1141994" cy="0"/>
        </a:xfrm>
        <a:custGeom>
          <a:avLst/>
          <a:gdLst/>
          <a:ahLst/>
          <a:cxnLst/>
          <a:rect l="0" t="0" r="0" b="0"/>
          <a:pathLst>
            <a:path>
              <a:moveTo>
                <a:pt x="0" y="0"/>
              </a:moveTo>
              <a:lnTo>
                <a:pt x="1141994" y="0"/>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5B5807-98E0-DE48-BA0E-8A915C5D54F5}">
      <dsp:nvSpPr>
        <dsp:cNvPr id="0" name=""/>
        <dsp:cNvSpPr/>
      </dsp:nvSpPr>
      <dsp:spPr>
        <a:xfrm>
          <a:off x="7083887" y="3850682"/>
          <a:ext cx="2359892" cy="2359892"/>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b="0" i="0" kern="1200" dirty="0">
              <a:latin typeface="Aptos" panose="020B0004020202020204" pitchFamily="34" charset="0"/>
            </a:rPr>
            <a:t>Stigma in healthcare and criminal justice settings</a:t>
          </a:r>
          <a:endParaRPr lang="en-CA" sz="2400" kern="1200" dirty="0">
            <a:latin typeface="Aptos" panose="020B0004020202020204" pitchFamily="34" charset="0"/>
          </a:endParaRPr>
        </a:p>
      </dsp:txBody>
      <dsp:txXfrm>
        <a:off x="7199087" y="3965882"/>
        <a:ext cx="2129492" cy="2129492"/>
      </dsp:txXfrm>
    </dsp:sp>
    <dsp:sp modelId="{8CF9CF15-56F8-6D4F-B381-448870D3D864}">
      <dsp:nvSpPr>
        <dsp:cNvPr id="0" name=""/>
        <dsp:cNvSpPr/>
      </dsp:nvSpPr>
      <dsp:spPr>
        <a:xfrm rot="9575172">
          <a:off x="2630892" y="4454106"/>
          <a:ext cx="920503" cy="0"/>
        </a:xfrm>
        <a:custGeom>
          <a:avLst/>
          <a:gdLst/>
          <a:ahLst/>
          <a:cxnLst/>
          <a:rect l="0" t="0" r="0" b="0"/>
          <a:pathLst>
            <a:path>
              <a:moveTo>
                <a:pt x="0" y="0"/>
              </a:moveTo>
              <a:lnTo>
                <a:pt x="920503" y="0"/>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A24D36-3D8E-C14F-A33A-48F4484DBA98}">
      <dsp:nvSpPr>
        <dsp:cNvPr id="0" name=""/>
        <dsp:cNvSpPr/>
      </dsp:nvSpPr>
      <dsp:spPr>
        <a:xfrm>
          <a:off x="299904" y="3873836"/>
          <a:ext cx="2359892" cy="2359892"/>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b="0" i="0" kern="1200" dirty="0">
              <a:latin typeface="Aptos" panose="020B0004020202020204" pitchFamily="34" charset="0"/>
            </a:rPr>
            <a:t>Community stigma</a:t>
          </a:r>
          <a:endParaRPr lang="en-CA" sz="2400" kern="1200" dirty="0">
            <a:latin typeface="Aptos" panose="020B0004020202020204" pitchFamily="34" charset="0"/>
          </a:endParaRPr>
        </a:p>
      </dsp:txBody>
      <dsp:txXfrm>
        <a:off x="415104" y="3989036"/>
        <a:ext cx="2129492" cy="21294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46015-F17E-834C-8DDE-ACE5FE26CB65}">
      <dsp:nvSpPr>
        <dsp:cNvPr id="0" name=""/>
        <dsp:cNvSpPr/>
      </dsp:nvSpPr>
      <dsp:spPr>
        <a:xfrm>
          <a:off x="0" y="314467"/>
          <a:ext cx="11842595" cy="2772000"/>
        </a:xfrm>
        <a:prstGeom prst="rect">
          <a:avLst/>
        </a:prstGeom>
        <a:solidFill>
          <a:schemeClr val="bg1">
            <a:alpha val="9000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117" tIns="416560" rIns="919117" bIns="170688" numCol="1" spcCol="1270" anchor="t" anchorCtr="0">
          <a:noAutofit/>
        </a:bodyPr>
        <a:lstStyle/>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Physical &amp; mental health</a:t>
          </a:r>
          <a:endParaRPr lang="en-CA" sz="2400" kern="1200" dirty="0">
            <a:latin typeface="Aptos" panose="020B0004020202020204" pitchFamily="34" charset="0"/>
          </a:endParaRPr>
        </a:p>
        <a:p>
          <a:pPr marL="457200" lvl="2" indent="-228600" algn="l" defTabSz="1066800">
            <a:lnSpc>
              <a:spcPct val="90000"/>
            </a:lnSpc>
            <a:spcBef>
              <a:spcPct val="0"/>
            </a:spcBef>
            <a:spcAft>
              <a:spcPct val="15000"/>
            </a:spcAft>
            <a:buChar char="•"/>
          </a:pPr>
          <a:r>
            <a:rPr lang="en-CA" sz="2400" b="0" i="1" kern="1200" dirty="0">
              <a:latin typeface="Aptos" panose="020B0004020202020204" pitchFamily="34" charset="0"/>
            </a:rPr>
            <a:t>“My mental health is a lot better, because I’m not always stressed and worried about where I’m going to find something [substances]…life’s a lot less stressful” </a:t>
          </a:r>
          <a:r>
            <a:rPr lang="en-CA" sz="2400" b="0" i="0" kern="1200" dirty="0">
              <a:latin typeface="Aptos" panose="020B0004020202020204" pitchFamily="34" charset="0"/>
            </a:rPr>
            <a:t>(Participant 7)</a:t>
          </a:r>
          <a:endParaRPr lang="en-CA" sz="2400" kern="1200" dirty="0">
            <a:latin typeface="Aptos" panose="020B0004020202020204" pitchFamily="34" charset="0"/>
          </a:endParaRPr>
        </a:p>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Engagement in criminal activities </a:t>
          </a:r>
          <a:endParaRPr lang="en-CA" sz="2400" kern="1200" dirty="0">
            <a:latin typeface="Aptos" panose="020B0004020202020204" pitchFamily="34" charset="0"/>
          </a:endParaRPr>
        </a:p>
        <a:p>
          <a:pPr marL="228600" lvl="1" indent="-228600" algn="l" defTabSz="1066800">
            <a:lnSpc>
              <a:spcPct val="90000"/>
            </a:lnSpc>
            <a:spcBef>
              <a:spcPct val="0"/>
            </a:spcBef>
            <a:spcAft>
              <a:spcPct val="15000"/>
            </a:spcAft>
            <a:buChar char="•"/>
          </a:pPr>
          <a:r>
            <a:rPr lang="en-US" sz="2400" b="0" i="0" kern="1200">
              <a:latin typeface="Aptos" panose="020B0004020202020204" pitchFamily="34" charset="0"/>
            </a:rPr>
            <a:t>Financial stability</a:t>
          </a:r>
          <a:endParaRPr lang="en-CA" sz="2400" kern="1200">
            <a:latin typeface="Aptos" panose="020B0004020202020204" pitchFamily="34" charset="0"/>
          </a:endParaRPr>
        </a:p>
      </dsp:txBody>
      <dsp:txXfrm>
        <a:off x="0" y="314467"/>
        <a:ext cx="11842595" cy="2772000"/>
      </dsp:txXfrm>
    </dsp:sp>
    <dsp:sp modelId="{2FF7D07F-EE6E-954B-8EFC-18CEC5277366}">
      <dsp:nvSpPr>
        <dsp:cNvPr id="0" name=""/>
        <dsp:cNvSpPr/>
      </dsp:nvSpPr>
      <dsp:spPr>
        <a:xfrm>
          <a:off x="592129" y="19267"/>
          <a:ext cx="8289816" cy="590399"/>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35" tIns="0" rIns="313335" bIns="0" numCol="1" spcCol="1270" anchor="ctr" anchorCtr="0">
          <a:noAutofit/>
        </a:bodyPr>
        <a:lstStyle/>
        <a:p>
          <a:pPr marL="0" lvl="0" indent="0" algn="l" defTabSz="1244600">
            <a:lnSpc>
              <a:spcPct val="90000"/>
            </a:lnSpc>
            <a:spcBef>
              <a:spcPct val="0"/>
            </a:spcBef>
            <a:spcAft>
              <a:spcPct val="35000"/>
            </a:spcAft>
            <a:buNone/>
          </a:pPr>
          <a:r>
            <a:rPr lang="en-US" sz="2800" b="0" i="0" kern="1200" dirty="0">
              <a:latin typeface="Aptos" panose="020B0004020202020204" pitchFamily="34" charset="0"/>
            </a:rPr>
            <a:t>Impacts</a:t>
          </a:r>
          <a:endParaRPr lang="en-CA" sz="2800" kern="1200" dirty="0">
            <a:latin typeface="Aptos" panose="020B0004020202020204" pitchFamily="34" charset="0"/>
          </a:endParaRPr>
        </a:p>
      </dsp:txBody>
      <dsp:txXfrm>
        <a:off x="620950" y="48088"/>
        <a:ext cx="8232174" cy="532757"/>
      </dsp:txXfrm>
    </dsp:sp>
    <dsp:sp modelId="{F9EDCB5B-17E8-C24B-B616-9C7FA7AA4C70}">
      <dsp:nvSpPr>
        <dsp:cNvPr id="0" name=""/>
        <dsp:cNvSpPr/>
      </dsp:nvSpPr>
      <dsp:spPr>
        <a:xfrm>
          <a:off x="0" y="3489667"/>
          <a:ext cx="11842595" cy="929250"/>
        </a:xfrm>
        <a:prstGeom prst="rect">
          <a:avLst/>
        </a:prstGeom>
        <a:solidFill>
          <a:schemeClr val="bg1">
            <a:alpha val="9000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117" tIns="416560" rIns="919117" bIns="170688" numCol="1" spcCol="1270" anchor="t" anchorCtr="0">
          <a:noAutofit/>
        </a:bodyPr>
        <a:lstStyle/>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Transportation &amp; time constraints</a:t>
          </a:r>
          <a:endParaRPr lang="en-CA" sz="2400" kern="1200" dirty="0">
            <a:latin typeface="Aptos" panose="020B0004020202020204" pitchFamily="34" charset="0"/>
          </a:endParaRPr>
        </a:p>
      </dsp:txBody>
      <dsp:txXfrm>
        <a:off x="0" y="3489667"/>
        <a:ext cx="11842595" cy="929250"/>
      </dsp:txXfrm>
    </dsp:sp>
    <dsp:sp modelId="{0E948BFD-F6DA-8E45-9CEF-0CDC3B23118D}">
      <dsp:nvSpPr>
        <dsp:cNvPr id="0" name=""/>
        <dsp:cNvSpPr/>
      </dsp:nvSpPr>
      <dsp:spPr>
        <a:xfrm>
          <a:off x="592129" y="3194467"/>
          <a:ext cx="8289816" cy="590399"/>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35" tIns="0" rIns="313335" bIns="0" numCol="1" spcCol="1270" anchor="ctr" anchorCtr="0">
          <a:noAutofit/>
        </a:bodyPr>
        <a:lstStyle/>
        <a:p>
          <a:pPr marL="0" lvl="0" indent="0" algn="l" defTabSz="1244600">
            <a:lnSpc>
              <a:spcPct val="90000"/>
            </a:lnSpc>
            <a:spcBef>
              <a:spcPct val="0"/>
            </a:spcBef>
            <a:spcAft>
              <a:spcPct val="35000"/>
            </a:spcAft>
            <a:buNone/>
          </a:pPr>
          <a:r>
            <a:rPr lang="en-US" sz="2800" b="0" i="0" kern="1200" dirty="0">
              <a:latin typeface="Aptos" panose="020B0004020202020204" pitchFamily="34" charset="0"/>
            </a:rPr>
            <a:t>Barriers</a:t>
          </a:r>
          <a:endParaRPr lang="en-CA" sz="2800" kern="1200" dirty="0">
            <a:latin typeface="Aptos" panose="020B0004020202020204" pitchFamily="34" charset="0"/>
          </a:endParaRPr>
        </a:p>
      </dsp:txBody>
      <dsp:txXfrm>
        <a:off x="620950" y="3223288"/>
        <a:ext cx="8232174" cy="5327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ACC08-DE73-EA47-9908-C765FE0012B8}">
      <dsp:nvSpPr>
        <dsp:cNvPr id="0" name=""/>
        <dsp:cNvSpPr/>
      </dsp:nvSpPr>
      <dsp:spPr>
        <a:xfrm>
          <a:off x="0" y="8123"/>
          <a:ext cx="10364256" cy="119808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dirty="0">
              <a:latin typeface="Aptos" panose="020B0004020202020204" pitchFamily="34" charset="0"/>
            </a:rPr>
            <a:t>L</a:t>
          </a:r>
          <a:r>
            <a:rPr lang="en-US" sz="2400" b="0" i="0" kern="1200" baseline="0" dirty="0">
              <a:latin typeface="Aptos" panose="020B0004020202020204" pitchFamily="34" charset="0"/>
            </a:rPr>
            <a:t>ow-threshold, harm reduction approach and non-stigmatizing care</a:t>
          </a:r>
          <a:endParaRPr lang="en-CA" sz="2400" kern="1200" dirty="0">
            <a:latin typeface="Aptos" panose="020B0004020202020204" pitchFamily="34" charset="0"/>
          </a:endParaRPr>
        </a:p>
      </dsp:txBody>
      <dsp:txXfrm>
        <a:off x="58485" y="66608"/>
        <a:ext cx="10247286" cy="1081110"/>
      </dsp:txXfrm>
    </dsp:sp>
    <dsp:sp modelId="{8CA60FEC-D0A3-BA46-9E8B-67ED12487E22}">
      <dsp:nvSpPr>
        <dsp:cNvPr id="0" name=""/>
        <dsp:cNvSpPr/>
      </dsp:nvSpPr>
      <dsp:spPr>
        <a:xfrm>
          <a:off x="0" y="1390523"/>
          <a:ext cx="10364256" cy="119808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baseline="0" dirty="0">
              <a:latin typeface="Aptos" panose="020B0004020202020204" pitchFamily="34" charset="0"/>
            </a:rPr>
            <a:t>Safer supply as an emergency response </a:t>
          </a:r>
          <a:endParaRPr lang="en-CA" sz="2400" kern="1200" dirty="0">
            <a:latin typeface="Aptos" panose="020B0004020202020204" pitchFamily="34" charset="0"/>
          </a:endParaRPr>
        </a:p>
      </dsp:txBody>
      <dsp:txXfrm>
        <a:off x="58485" y="1449008"/>
        <a:ext cx="10247286" cy="1081110"/>
      </dsp:txXfrm>
    </dsp:sp>
    <dsp:sp modelId="{3953A0C4-C738-334E-AE92-28C4D9F3B2A0}">
      <dsp:nvSpPr>
        <dsp:cNvPr id="0" name=""/>
        <dsp:cNvSpPr/>
      </dsp:nvSpPr>
      <dsp:spPr>
        <a:xfrm>
          <a:off x="0" y="2772923"/>
          <a:ext cx="10364256" cy="119808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baseline="0" dirty="0">
              <a:latin typeface="Aptos" panose="020B0004020202020204" pitchFamily="34" charset="0"/>
            </a:rPr>
            <a:t>Safer supply in healthcare and criminal justice settings</a:t>
          </a:r>
          <a:endParaRPr lang="en-CA" sz="2400" kern="1200" dirty="0">
            <a:latin typeface="Aptos" panose="020B0004020202020204" pitchFamily="34" charset="0"/>
          </a:endParaRPr>
        </a:p>
      </dsp:txBody>
      <dsp:txXfrm>
        <a:off x="58485" y="2831408"/>
        <a:ext cx="10247286" cy="1081110"/>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CD3D38-B6AE-2F42-B9F8-D84A53A55D0A}" type="datetimeFigureOut">
              <a:rPr lang="en-US" smtClean="0"/>
              <a:t>11/10/24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40B64F-ECC0-874E-9706-B2A2EB35DE2F}" type="slidenum">
              <a:rPr lang="en-US" smtClean="0"/>
              <a:t>‹#›</a:t>
            </a:fld>
            <a:endParaRPr lang="en-US"/>
          </a:p>
        </p:txBody>
      </p:sp>
    </p:spTree>
    <p:extLst>
      <p:ext uri="{BB962C8B-B14F-4D97-AF65-F5344CB8AC3E}">
        <p14:creationId xmlns:p14="http://schemas.microsoft.com/office/powerpoint/2010/main" val="1799830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Study was made possible </a:t>
            </a:r>
          </a:p>
        </p:txBody>
      </p:sp>
      <p:sp>
        <p:nvSpPr>
          <p:cNvPr id="4" name="Slide Number Placeholder 3"/>
          <p:cNvSpPr>
            <a:spLocks noGrp="1"/>
          </p:cNvSpPr>
          <p:nvPr>
            <p:ph type="sldNum" sz="quarter" idx="5"/>
          </p:nvPr>
        </p:nvSpPr>
        <p:spPr/>
        <p:txBody>
          <a:bodyPr/>
          <a:lstStyle/>
          <a:p>
            <a:fld id="{3D40B64F-ECC0-874E-9706-B2A2EB35DE2F}" type="slidenum">
              <a:rPr lang="en-US" smtClean="0"/>
              <a:t>2</a:t>
            </a:fld>
            <a:endParaRPr lang="en-US"/>
          </a:p>
        </p:txBody>
      </p:sp>
    </p:spTree>
    <p:extLst>
      <p:ext uri="{BB962C8B-B14F-4D97-AF65-F5344CB8AC3E}">
        <p14:creationId xmlns:p14="http://schemas.microsoft.com/office/powerpoint/2010/main" val="948417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ct val="102000"/>
              </a:lnSpc>
              <a:spcAft>
                <a:spcPts val="600"/>
              </a:spcAft>
            </a:pPr>
            <a:r>
              <a:rPr lang="en-US" sz="1200" b="0" i="0" u="none" strike="noStrike" dirty="0">
                <a:effectLst/>
                <a:latin typeface="Arial" panose="020B0604020202020204" pitchFamily="34" charset="0"/>
                <a:cs typeface="Arial" panose="020B0604020202020204" pitchFamily="34" charset="0"/>
              </a:rPr>
              <a:t>We respectfully acknowledge that UNB stands on the </a:t>
            </a:r>
            <a:r>
              <a:rPr lang="en-US" sz="1200" b="0" i="0" u="none" strike="noStrike" dirty="0" err="1">
                <a:effectLst/>
                <a:latin typeface="Arial" panose="020B0604020202020204" pitchFamily="34" charset="0"/>
                <a:cs typeface="Arial" panose="020B0604020202020204" pitchFamily="34" charset="0"/>
              </a:rPr>
              <a:t>unsurrendered</a:t>
            </a:r>
            <a:r>
              <a:rPr lang="en-US" sz="1200" b="0" i="0" u="none" strike="noStrike" dirty="0">
                <a:effectLst/>
                <a:latin typeface="Arial" panose="020B0604020202020204" pitchFamily="34" charset="0"/>
                <a:cs typeface="Arial" panose="020B0604020202020204" pitchFamily="34" charset="0"/>
              </a:rPr>
              <a:t> and unceded traditional </a:t>
            </a:r>
            <a:r>
              <a:rPr lang="en-US" sz="1200" b="0" i="0" u="none" strike="noStrike" dirty="0" err="1">
                <a:effectLst/>
                <a:latin typeface="Arial" panose="020B0604020202020204" pitchFamily="34" charset="0"/>
                <a:cs typeface="Arial" panose="020B0604020202020204" pitchFamily="34" charset="0"/>
              </a:rPr>
              <a:t>Wolastoqey</a:t>
            </a:r>
            <a:r>
              <a:rPr lang="en-US" sz="1200" b="0" i="0" u="none" strike="noStrike" dirty="0">
                <a:effectLst/>
                <a:latin typeface="Arial" panose="020B0604020202020204" pitchFamily="34" charset="0"/>
                <a:cs typeface="Arial" panose="020B0604020202020204" pitchFamily="34" charset="0"/>
              </a:rPr>
              <a:t> (WOOL-US-TOOK-WAY) land.</a:t>
            </a:r>
          </a:p>
          <a:p>
            <a:pPr algn="l">
              <a:lnSpc>
                <a:spcPct val="102000"/>
              </a:lnSpc>
              <a:spcAft>
                <a:spcPts val="600"/>
              </a:spcAft>
            </a:pPr>
            <a:r>
              <a:rPr lang="en-US" sz="1200" b="0" i="0" u="none" strike="noStrike" dirty="0">
                <a:effectLst/>
                <a:latin typeface="Arial" panose="020B0604020202020204" pitchFamily="34" charset="0"/>
                <a:cs typeface="Arial" panose="020B0604020202020204" pitchFamily="34" charset="0"/>
              </a:rPr>
              <a:t>The lands of Wabanaki (WAH-BAH-NAH-KEE) people are recognized in a series of Peace and Friendship Treaties to establish an ongoing relationship of peace, friendship and mutual respect between equal nations.</a:t>
            </a:r>
          </a:p>
          <a:p>
            <a:pPr algn="l">
              <a:lnSpc>
                <a:spcPct val="102000"/>
              </a:lnSpc>
              <a:spcAft>
                <a:spcPts val="600"/>
              </a:spcAft>
            </a:pPr>
            <a:r>
              <a:rPr lang="en-US" sz="1200" b="0" i="0" u="none" strike="noStrike" dirty="0">
                <a:effectLst/>
                <a:latin typeface="Arial" panose="020B0604020202020204" pitchFamily="34" charset="0"/>
                <a:cs typeface="Arial" panose="020B0604020202020204" pitchFamily="34" charset="0"/>
              </a:rPr>
              <a:t>The river that runs by our university is known as </a:t>
            </a:r>
            <a:r>
              <a:rPr lang="en-US" sz="1200" b="0" i="0" u="none" strike="noStrike" dirty="0" err="1">
                <a:effectLst/>
                <a:latin typeface="Arial" panose="020B0604020202020204" pitchFamily="34" charset="0"/>
                <a:cs typeface="Arial" panose="020B0604020202020204" pitchFamily="34" charset="0"/>
              </a:rPr>
              <a:t>Wolastoq</a:t>
            </a:r>
            <a:r>
              <a:rPr lang="en-US" sz="1200" b="0" i="0" u="none" strike="noStrike" dirty="0">
                <a:effectLst/>
                <a:latin typeface="Arial" panose="020B0604020202020204" pitchFamily="34" charset="0"/>
                <a:cs typeface="Arial" panose="020B0604020202020204" pitchFamily="34" charset="0"/>
              </a:rPr>
              <a:t> (WOOL-LUSS-TOOK), along which live </a:t>
            </a:r>
            <a:r>
              <a:rPr lang="en-US" sz="1200" b="0" i="0" u="none" strike="noStrike" dirty="0" err="1">
                <a:effectLst/>
                <a:latin typeface="Arial" panose="020B0604020202020204" pitchFamily="34" charset="0"/>
                <a:cs typeface="Arial" panose="020B0604020202020204" pitchFamily="34" charset="0"/>
              </a:rPr>
              <a:t>Wolastoqiyik</a:t>
            </a:r>
            <a:r>
              <a:rPr lang="en-US" sz="1200" b="0" i="0" u="none" strike="noStrike" dirty="0">
                <a:effectLst/>
                <a:latin typeface="Arial" panose="020B0604020202020204" pitchFamily="34" charset="0"/>
                <a:cs typeface="Arial" panose="020B0604020202020204" pitchFamily="34" charset="0"/>
              </a:rPr>
              <a:t> (WOOL-US-TOO-GWEEG) – the people of the beautiful and bountiful river. </a:t>
            </a:r>
            <a:r>
              <a:rPr lang="en-US" sz="1200" b="0" i="0" u="none" strike="noStrike" dirty="0" err="1">
                <a:effectLst/>
                <a:latin typeface="Arial" panose="020B0604020202020204" pitchFamily="34" charset="0"/>
                <a:cs typeface="Arial" panose="020B0604020202020204" pitchFamily="34" charset="0"/>
              </a:rPr>
              <a:t>Wolastoq</a:t>
            </a:r>
            <a:r>
              <a:rPr lang="en-US" sz="1200" b="0" i="0" u="none" strike="noStrike" dirty="0">
                <a:effectLst/>
                <a:latin typeface="Arial" panose="020B0604020202020204" pitchFamily="34" charset="0"/>
                <a:cs typeface="Arial" panose="020B0604020202020204" pitchFamily="34" charset="0"/>
              </a:rPr>
              <a:t> (WOOL-LUSS-TOOK) is also called the St. John River.</a:t>
            </a:r>
          </a:p>
          <a:p>
            <a:endParaRPr lang="en-US" dirty="0"/>
          </a:p>
        </p:txBody>
      </p:sp>
      <p:sp>
        <p:nvSpPr>
          <p:cNvPr id="4" name="Slide Number Placeholder 3"/>
          <p:cNvSpPr>
            <a:spLocks noGrp="1"/>
          </p:cNvSpPr>
          <p:nvPr>
            <p:ph type="sldNum" sz="quarter" idx="5"/>
          </p:nvPr>
        </p:nvSpPr>
        <p:spPr/>
        <p:txBody>
          <a:bodyPr/>
          <a:lstStyle/>
          <a:p>
            <a:fld id="{3D40B64F-ECC0-874E-9706-B2A2EB35DE2F}" type="slidenum">
              <a:rPr lang="en-US" smtClean="0"/>
              <a:t>3</a:t>
            </a:fld>
            <a:endParaRPr lang="en-US"/>
          </a:p>
        </p:txBody>
      </p:sp>
    </p:spTree>
    <p:extLst>
      <p:ext uri="{BB962C8B-B14F-4D97-AF65-F5344CB8AC3E}">
        <p14:creationId xmlns:p14="http://schemas.microsoft.com/office/powerpoint/2010/main" val="2360633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solidFill>
                  <a:srgbClr val="000000"/>
                </a:solidFill>
                <a:effectLst/>
                <a:latin typeface="Times New Roman" panose="02020603050405020304" pitchFamily="18" charset="0"/>
                <a:ea typeface="Aptos" panose="020B0004020202020204" pitchFamily="34" charset="0"/>
              </a:rPr>
              <a:t>In response to the opioid toxicity crisis, safer supply programs have emerged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solidFill>
                  <a:srgbClr val="000000"/>
                </a:solidFill>
                <a:effectLst/>
                <a:latin typeface="Times New Roman" panose="02020603050405020304" pitchFamily="18" charset="0"/>
                <a:ea typeface="Aptos" panose="020B0004020202020204" pitchFamily="34" charset="0"/>
              </a:rPr>
              <a:t>Injectable opioid agonist treatment - In Canada - </a:t>
            </a:r>
            <a:r>
              <a:rPr lang="en-CA" sz="1200" dirty="0" err="1">
                <a:solidFill>
                  <a:srgbClr val="000000"/>
                </a:solidFill>
                <a:effectLst/>
                <a:latin typeface="Times New Roman" panose="02020603050405020304" pitchFamily="18" charset="0"/>
                <a:ea typeface="Aptos" panose="020B0004020202020204" pitchFamily="34" charset="0"/>
              </a:rPr>
              <a:t>iOAT</a:t>
            </a:r>
            <a:r>
              <a:rPr lang="en-CA" sz="1200" dirty="0">
                <a:solidFill>
                  <a:srgbClr val="000000"/>
                </a:solidFill>
                <a:effectLst/>
                <a:latin typeface="Times New Roman" panose="02020603050405020304" pitchFamily="18" charset="0"/>
                <a:ea typeface="Aptos" panose="020B0004020202020204" pitchFamily="34" charset="0"/>
              </a:rPr>
              <a:t> would be hydromorphone dispensed 3 times a day </a:t>
            </a:r>
          </a:p>
          <a:p>
            <a:endParaRPr lang="en-US" dirty="0"/>
          </a:p>
        </p:txBody>
      </p:sp>
      <p:sp>
        <p:nvSpPr>
          <p:cNvPr id="4" name="Slide Number Placeholder 3"/>
          <p:cNvSpPr>
            <a:spLocks noGrp="1"/>
          </p:cNvSpPr>
          <p:nvPr>
            <p:ph type="sldNum" sz="quarter" idx="5"/>
          </p:nvPr>
        </p:nvSpPr>
        <p:spPr/>
        <p:txBody>
          <a:bodyPr/>
          <a:lstStyle/>
          <a:p>
            <a:fld id="{3D40B64F-ECC0-874E-9706-B2A2EB35DE2F}" type="slidenum">
              <a:rPr lang="en-US" smtClean="0"/>
              <a:t>4</a:t>
            </a:fld>
            <a:endParaRPr lang="en-US"/>
          </a:p>
        </p:txBody>
      </p:sp>
    </p:spTree>
    <p:extLst>
      <p:ext uri="{BB962C8B-B14F-4D97-AF65-F5344CB8AC3E}">
        <p14:creationId xmlns:p14="http://schemas.microsoft.com/office/powerpoint/2010/main" val="3478791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brings me to the River stone recovery center is a treatment center located in Fredericton, NB that offers outpatient treatment programs to individuals with substance use disorders. They use a harm reduction approach to their program operations, along with practicing individual centered and trauma-informed care.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River Stone was developed during COVID pandemic, opening (in 2020), in downtown Fredericton (which is the capital of NB, with a population of 120,000).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They also have stimulant replacement therapy, opioid agonist therapy, wraparound supports – such as HIV/HCV testing and treatment)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River Stone’s </a:t>
            </a:r>
            <a:r>
              <a:rPr lang="en-US" dirty="0" err="1"/>
              <a:t>iOAT</a:t>
            </a:r>
            <a:r>
              <a:rPr lang="en-US" dirty="0"/>
              <a:t> program is NB Canada’s first (and only) safer supply program. The </a:t>
            </a:r>
            <a:r>
              <a:rPr lang="en-US" dirty="0" err="1"/>
              <a:t>iOAT</a:t>
            </a:r>
            <a:r>
              <a:rPr lang="en-US" dirty="0"/>
              <a:t> program has around 60 people currently enrolled in it  </a:t>
            </a:r>
          </a:p>
          <a:p>
            <a:endParaRPr lang="en-US" dirty="0"/>
          </a:p>
        </p:txBody>
      </p:sp>
      <p:sp>
        <p:nvSpPr>
          <p:cNvPr id="4" name="Slide Number Placeholder 3"/>
          <p:cNvSpPr>
            <a:spLocks noGrp="1"/>
          </p:cNvSpPr>
          <p:nvPr>
            <p:ph type="sldNum" sz="quarter" idx="5"/>
          </p:nvPr>
        </p:nvSpPr>
        <p:spPr/>
        <p:txBody>
          <a:bodyPr/>
          <a:lstStyle/>
          <a:p>
            <a:fld id="{3D40B64F-ECC0-874E-9706-B2A2EB35DE2F}" type="slidenum">
              <a:rPr lang="en-US" smtClean="0"/>
              <a:t>5</a:t>
            </a:fld>
            <a:endParaRPr lang="en-US"/>
          </a:p>
        </p:txBody>
      </p:sp>
    </p:spTree>
    <p:extLst>
      <p:ext uri="{BB962C8B-B14F-4D97-AF65-F5344CB8AC3E}">
        <p14:creationId xmlns:p14="http://schemas.microsoft.com/office/powerpoint/2010/main" val="3138778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rgbClr val="000000"/>
                </a:solidFill>
                <a:effectLst/>
                <a:latin typeface="Times New Roman" panose="02020603050405020304" pitchFamily="18" charset="0"/>
                <a:ea typeface="Aptos" panose="020B0004020202020204" pitchFamily="34" charset="0"/>
              </a:rPr>
              <a:t>To evaluate an Atlantic Canadian </a:t>
            </a:r>
            <a:r>
              <a:rPr lang="en-CA" sz="1800" dirty="0" err="1">
                <a:solidFill>
                  <a:srgbClr val="000000"/>
                </a:solidFill>
                <a:effectLst/>
                <a:latin typeface="Times New Roman" panose="02020603050405020304" pitchFamily="18" charset="0"/>
                <a:ea typeface="Aptos" panose="020B0004020202020204" pitchFamily="34" charset="0"/>
              </a:rPr>
              <a:t>iOAT</a:t>
            </a:r>
            <a:r>
              <a:rPr lang="en-CA" sz="1800" dirty="0">
                <a:solidFill>
                  <a:srgbClr val="000000"/>
                </a:solidFill>
                <a:effectLst/>
                <a:latin typeface="Times New Roman" panose="02020603050405020304" pitchFamily="18" charset="0"/>
                <a:ea typeface="Aptos" panose="020B0004020202020204" pitchFamily="34" charset="0"/>
              </a:rPr>
              <a:t> program, aiming to better understand the barriers and facilitators of success in the program, and the overall program experience, from the perspective of program users. </a:t>
            </a:r>
            <a:endParaRPr lang="en-CA" sz="18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The current study was part of mixed-methods evaluation of Health Canada’s funded SSPs. Semi-structured interviews were completed in November 2022 with participants (</a:t>
            </a:r>
            <a:r>
              <a:rPr lang="en-CA" sz="1800" i="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N </a:t>
            </a:r>
            <a:r>
              <a:rPr lang="en-CA" sz="18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22) receiving </a:t>
            </a:r>
            <a:r>
              <a:rPr lang="en-CA" sz="1800" kern="100" dirty="0" err="1">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iOAT</a:t>
            </a:r>
            <a:r>
              <a:rPr lang="en-CA" sz="18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the River Stone Recovery Centre, located in New Brunswick, Canada. Participants were asked about their experiences accessing the </a:t>
            </a:r>
            <a:r>
              <a:rPr lang="en-CA" sz="1800" kern="100" dirty="0" err="1">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iOAT</a:t>
            </a:r>
            <a:r>
              <a:rPr lang="en-CA" sz="18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program and about the programs’ impacts on their lives. Interviews were recorded, transcribed, and analyzed using an Interpretive Phenomenological Analysis.</a:t>
            </a: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D40B64F-ECC0-874E-9706-B2A2EB35DE2F}" type="slidenum">
              <a:rPr lang="en-US" smtClean="0"/>
              <a:t>6</a:t>
            </a:fld>
            <a:endParaRPr lang="en-US"/>
          </a:p>
        </p:txBody>
      </p:sp>
    </p:spTree>
    <p:extLst>
      <p:ext uri="{BB962C8B-B14F-4D97-AF65-F5344CB8AC3E}">
        <p14:creationId xmlns:p14="http://schemas.microsoft.com/office/powerpoint/2010/main" val="3766309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40B64F-ECC0-874E-9706-B2A2EB35DE2F}" type="slidenum">
              <a:rPr lang="en-US" smtClean="0"/>
              <a:t>7</a:t>
            </a:fld>
            <a:endParaRPr lang="en-US"/>
          </a:p>
        </p:txBody>
      </p:sp>
    </p:spTree>
    <p:extLst>
      <p:ext uri="{BB962C8B-B14F-4D97-AF65-F5344CB8AC3E}">
        <p14:creationId xmlns:p14="http://schemas.microsoft.com/office/powerpoint/2010/main" val="2104095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solidFill>
                  <a:srgbClr val="FFFFFF"/>
                </a:solidFill>
                <a:effectLst/>
                <a:latin typeface="Helvetica" pitchFamily="2" charset="0"/>
              </a:rPr>
              <a:t>Stigma was recurring theme that was commonly reported in many of the interviews. Importance of care…..as opposed to stigmatizing experiences reported within……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solidFill>
                <a:srgbClr val="FFFFF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solidFill>
                <a:srgbClr val="FFFFF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solidFill>
                  <a:srgbClr val="FFFFFF"/>
                </a:solidFill>
                <a:effectLst/>
                <a:latin typeface="Helvetica" pitchFamily="2" charset="0"/>
              </a:rPr>
              <a:t> - stigma and how stigma intersected in many of the themes. It comes out in how they appreciate the non stigmatizing care, how it contrasts to car outside the setting (hospital, jail), and it comes out also in barriers (stigma of being a client when wanting work). Do you think it might be worth having a slide that could have a square at the top with the word stigma and then three  boxes below with arrows pointing to them (non stigmatizing care at River Stone,  , Stigma in health care and justice and community stigma? What do you think?  </a:t>
            </a:r>
          </a:p>
          <a:p>
            <a:endParaRPr lang="en-US" dirty="0"/>
          </a:p>
        </p:txBody>
      </p:sp>
      <p:sp>
        <p:nvSpPr>
          <p:cNvPr id="4" name="Slide Number Placeholder 3"/>
          <p:cNvSpPr>
            <a:spLocks noGrp="1"/>
          </p:cNvSpPr>
          <p:nvPr>
            <p:ph type="sldNum" sz="quarter" idx="5"/>
          </p:nvPr>
        </p:nvSpPr>
        <p:spPr/>
        <p:txBody>
          <a:bodyPr/>
          <a:lstStyle/>
          <a:p>
            <a:fld id="{3D40B64F-ECC0-874E-9706-B2A2EB35DE2F}" type="slidenum">
              <a:rPr lang="en-US" smtClean="0"/>
              <a:t>9</a:t>
            </a:fld>
            <a:endParaRPr lang="en-US"/>
          </a:p>
        </p:txBody>
      </p:sp>
    </p:spTree>
    <p:extLst>
      <p:ext uri="{BB962C8B-B14F-4D97-AF65-F5344CB8AC3E}">
        <p14:creationId xmlns:p14="http://schemas.microsoft.com/office/powerpoint/2010/main" val="2366921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solidFill>
                  <a:srgbClr val="000000"/>
                </a:solidFill>
                <a:effectLst/>
                <a:latin typeface="Times New Roman" panose="02020603050405020304" pitchFamily="18" charset="0"/>
              </a:rPr>
              <a:t>Safer supply programs were implemented as an emergency response to the crisis, and they, along with having a variety of other treatment options, have an important place in the continuum of care for people who use substances  </a:t>
            </a:r>
          </a:p>
          <a:p>
            <a:r>
              <a:rPr lang="en-CA" sz="1800">
                <a:solidFill>
                  <a:srgbClr val="000000"/>
                </a:solidFill>
                <a:effectLst/>
                <a:latin typeface="Times New Roman" panose="02020603050405020304" pitchFamily="18" charset="0"/>
              </a:rPr>
              <a:t>Within healthcare </a:t>
            </a:r>
            <a:r>
              <a:rPr lang="en-CA" sz="1800" dirty="0">
                <a:solidFill>
                  <a:srgbClr val="000000"/>
                </a:solidFill>
                <a:effectLst/>
                <a:latin typeface="Times New Roman" panose="02020603050405020304" pitchFamily="18" charset="0"/>
              </a:rPr>
              <a:t>and criminal justice settings, increasing the communication between public safety and department of health to address the dangerous interruptions that occur in these settings is needed</a:t>
            </a:r>
            <a:endParaRPr lang="en-US" dirty="0"/>
          </a:p>
        </p:txBody>
      </p:sp>
      <p:sp>
        <p:nvSpPr>
          <p:cNvPr id="4" name="Slide Number Placeholder 3"/>
          <p:cNvSpPr>
            <a:spLocks noGrp="1"/>
          </p:cNvSpPr>
          <p:nvPr>
            <p:ph type="sldNum" sz="quarter" idx="5"/>
          </p:nvPr>
        </p:nvSpPr>
        <p:spPr/>
        <p:txBody>
          <a:bodyPr/>
          <a:lstStyle/>
          <a:p>
            <a:fld id="{3D40B64F-ECC0-874E-9706-B2A2EB35DE2F}" type="slidenum">
              <a:rPr lang="en-US" smtClean="0"/>
              <a:t>11</a:t>
            </a:fld>
            <a:endParaRPr lang="en-US"/>
          </a:p>
        </p:txBody>
      </p:sp>
    </p:spTree>
    <p:extLst>
      <p:ext uri="{BB962C8B-B14F-4D97-AF65-F5344CB8AC3E}">
        <p14:creationId xmlns:p14="http://schemas.microsoft.com/office/powerpoint/2010/main" val="7805585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310305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E90BC8-EE8C-0747-B423-16D7F97315EF}" type="datetimeFigureOut">
              <a:rPr lang="en-US" smtClean="0"/>
              <a:t>11/10/24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1034778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2604160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2149858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3663714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0E90BC8-EE8C-0747-B423-16D7F97315EF}" type="datetimeFigureOut">
              <a:rPr lang="en-US" smtClean="0"/>
              <a:t>11/10/24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2417950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0E90BC8-EE8C-0747-B423-16D7F97315EF}" type="datetimeFigureOut">
              <a:rPr lang="en-US" smtClean="0"/>
              <a:t>11/10/24</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4015718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3792286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62059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33154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E90BC8-EE8C-0747-B423-16D7F97315EF}" type="datetimeFigureOut">
              <a:rPr lang="en-US" smtClean="0"/>
              <a:t>11/10/24</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3713174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E90BC8-EE8C-0747-B423-16D7F97315EF}" type="datetimeFigureOut">
              <a:rPr lang="en-US" smtClean="0"/>
              <a:t>11/10/24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2969558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E90BC8-EE8C-0747-B423-16D7F97315EF}" type="datetimeFigureOut">
              <a:rPr lang="en-US" smtClean="0"/>
              <a:t>11/10/24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516383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E90BC8-EE8C-0747-B423-16D7F97315EF}" type="datetimeFigureOut">
              <a:rPr lang="en-US" smtClean="0"/>
              <a:t>11/10/24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226746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90BC8-EE8C-0747-B423-16D7F97315EF}" type="datetimeFigureOut">
              <a:rPr lang="en-US" smtClean="0"/>
              <a:t>11/10/24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1058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E90BC8-EE8C-0747-B423-16D7F97315EF}" type="datetimeFigureOut">
              <a:rPr lang="en-US" smtClean="0"/>
              <a:t>11/10/24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2306749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E90BC8-EE8C-0747-B423-16D7F97315EF}" type="datetimeFigureOut">
              <a:rPr lang="en-US" smtClean="0"/>
              <a:t>11/10/24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537FBBD-51E4-4E40-9583-13FADEE151F3}" type="slidenum">
              <a:rPr lang="en-US" smtClean="0"/>
              <a:t>‹#›</a:t>
            </a:fld>
            <a:endParaRPr lang="en-US"/>
          </a:p>
        </p:txBody>
      </p:sp>
    </p:spTree>
    <p:extLst>
      <p:ext uri="{BB962C8B-B14F-4D97-AF65-F5344CB8AC3E}">
        <p14:creationId xmlns:p14="http://schemas.microsoft.com/office/powerpoint/2010/main" val="169824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0E90BC8-EE8C-0747-B423-16D7F97315EF}" type="datetimeFigureOut">
              <a:rPr lang="en-US" smtClean="0"/>
              <a:t>11/10/24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537FBBD-51E4-4E40-9583-13FADEE151F3}" type="slidenum">
              <a:rPr lang="en-US" smtClean="0"/>
              <a:t>‹#›</a:t>
            </a:fld>
            <a:endParaRPr lang="en-US"/>
          </a:p>
        </p:txBody>
      </p:sp>
    </p:spTree>
    <p:extLst>
      <p:ext uri="{BB962C8B-B14F-4D97-AF65-F5344CB8AC3E}">
        <p14:creationId xmlns:p14="http://schemas.microsoft.com/office/powerpoint/2010/main" val="168446176"/>
      </p:ext>
    </p:extLst>
  </p:cSld>
  <p:clrMap bg1="lt1" tx1="dk1" bg2="lt2" tx2="dk2" accent1="accent1" accent2="accent2" accent3="accent3" accent4="accent4" accent5="accent5" accent6="accent6" hlink="hlink" folHlink="folHlink"/>
  <p:sldLayoutIdLst>
    <p:sldLayoutId id="2147484101" r:id="rId1"/>
    <p:sldLayoutId id="2147484102" r:id="rId2"/>
    <p:sldLayoutId id="2147484103" r:id="rId3"/>
    <p:sldLayoutId id="2147484104" r:id="rId4"/>
    <p:sldLayoutId id="2147484105" r:id="rId5"/>
    <p:sldLayoutId id="2147484106" r:id="rId6"/>
    <p:sldLayoutId id="2147484107" r:id="rId7"/>
    <p:sldLayoutId id="2147484108" r:id="rId8"/>
    <p:sldLayoutId id="2147484109" r:id="rId9"/>
    <p:sldLayoutId id="2147484110" r:id="rId10"/>
    <p:sldLayoutId id="2147484111" r:id="rId11"/>
    <p:sldLayoutId id="2147484112" r:id="rId12"/>
    <p:sldLayoutId id="2147484113" r:id="rId13"/>
    <p:sldLayoutId id="2147484114" r:id="rId14"/>
    <p:sldLayoutId id="2147484115" r:id="rId15"/>
    <p:sldLayoutId id="2147484116" r:id="rId16"/>
    <p:sldLayoutId id="214748411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adrienne.thornton@unb.ca" TargetMode="External"/><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8" Type="http://schemas.openxmlformats.org/officeDocument/2006/relationships/hyperlink" Target="https://doi.org/10.1016%20/j.drugpo.2022.103849" TargetMode="External"/><Relationship Id="rId3" Type="http://schemas.openxmlformats.org/officeDocument/2006/relationships/hyperlink" Target="https://doi.org/10.1016/j.drugpo.2022.103742" TargetMode="External"/><Relationship Id="rId7" Type="http://schemas.openxmlformats.org/officeDocument/2006/relationships/hyperlink" Target="https://doi.org/10.1186/s12954-024-01029-3" TargetMode="External"/><Relationship Id="rId2" Type="http://schemas.openxmlformats.org/officeDocument/2006/relationships/hyperlink" Target="https://doi.org/10.15288/jsad.23-00195" TargetMode="External"/><Relationship Id="rId1" Type="http://schemas.openxmlformats.org/officeDocument/2006/relationships/slideLayout" Target="../slideLayouts/slideLayout7.xml"/><Relationship Id="rId6" Type="http://schemas.openxmlformats.org/officeDocument/2006/relationships/hyperlink" Target="https://doi.org/10.1016/j.drugpo.2023.104157" TargetMode="External"/><Relationship Id="rId11" Type="http://schemas.openxmlformats.org/officeDocument/2006/relationships/hyperlink" Target="https://doi.org/10.1038/s41380-020-0661-4" TargetMode="External"/><Relationship Id="rId5" Type="http://schemas.openxmlformats.org/officeDocument/2006/relationships/hyperlink" Target="https://doi.org/10.1016/j.drugpo.2020.102769" TargetMode="External"/><Relationship Id="rId10" Type="http://schemas.openxmlformats.org/officeDocument/2006/relationships/hyperlink" Target="https://www.riverstone.recoverynb.ca/" TargetMode="External"/><Relationship Id="rId4" Type="http://schemas.openxmlformats.org/officeDocument/2006/relationships/hyperlink" Target="https://doi.org/10.1371/journal.pone.0299801" TargetMode="External"/><Relationship Id="rId9" Type="http://schemas.openxmlformats.org/officeDocument/2006/relationships/hyperlink" Target="https://health-infobase.canada.ca/substance-related-harms/opioids-stimulant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2E451E-151A-4910-BF41-6A040B659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296EFE4-A70C-4388-9A15-3F657B6615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6250" y="473745"/>
            <a:ext cx="11227090" cy="5902829"/>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D225795-2876-BFE7-9171-B51991EDA5E1}"/>
              </a:ext>
            </a:extLst>
          </p:cNvPr>
          <p:cNvSpPr>
            <a:spLocks noGrp="1"/>
          </p:cNvSpPr>
          <p:nvPr>
            <p:ph type="ctrTitle"/>
          </p:nvPr>
        </p:nvSpPr>
        <p:spPr>
          <a:xfrm>
            <a:off x="476250" y="1356138"/>
            <a:ext cx="11227090" cy="2677648"/>
          </a:xfrm>
        </p:spPr>
        <p:txBody>
          <a:bodyPr>
            <a:normAutofit/>
          </a:bodyPr>
          <a:lstStyle/>
          <a:p>
            <a:pPr algn="ctr">
              <a:lnSpc>
                <a:spcPct val="90000"/>
              </a:lnSpc>
            </a:pPr>
            <a:r>
              <a:rPr lang="en-CA" sz="4600" b="0" i="0" u="none" strike="noStrike">
                <a:solidFill>
                  <a:schemeClr val="tx2">
                    <a:lumMod val="75000"/>
                  </a:schemeClr>
                </a:solidFill>
                <a:effectLst/>
                <a:latin typeface="Aptos" panose="020B0004020202020204" pitchFamily="34" charset="0"/>
              </a:rPr>
              <a:t>Evaluating An Atlantic Canadian Injectable Opioid Agonist Treatment Program from the Perspective of Program Users</a:t>
            </a:r>
            <a:endParaRPr lang="en-US" sz="4600" dirty="0">
              <a:solidFill>
                <a:schemeClr val="tx2">
                  <a:lumMod val="75000"/>
                </a:schemeClr>
              </a:solidFill>
            </a:endParaRPr>
          </a:p>
        </p:txBody>
      </p:sp>
      <p:sp>
        <p:nvSpPr>
          <p:cNvPr id="13" name="Rectangle 12">
            <a:extLst>
              <a:ext uri="{FF2B5EF4-FFF2-40B4-BE49-F238E27FC236}">
                <a16:creationId xmlns:a16="http://schemas.microsoft.com/office/drawing/2014/main" id="{425EBAFC-9388-432A-BCFD-EEA2F410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3" descr="Logo&#10;&#10;Description automatically generated">
            <a:extLst>
              <a:ext uri="{FF2B5EF4-FFF2-40B4-BE49-F238E27FC236}">
                <a16:creationId xmlns:a16="http://schemas.microsoft.com/office/drawing/2014/main" id="{9B3E2EA6-AC0B-FC34-179C-2EA00625C366}"/>
              </a:ext>
            </a:extLst>
          </p:cNvPr>
          <p:cNvPicPr>
            <a:picLocks noChangeAspect="1"/>
          </p:cNvPicPr>
          <p:nvPr/>
        </p:nvPicPr>
        <p:blipFill>
          <a:blip r:embed="rId2"/>
          <a:stretch>
            <a:fillRect/>
          </a:stretch>
        </p:blipFill>
        <p:spPr>
          <a:xfrm>
            <a:off x="9772708" y="5424717"/>
            <a:ext cx="1952857" cy="978652"/>
          </a:xfrm>
          <a:prstGeom prst="rect">
            <a:avLst/>
          </a:prstGeom>
        </p:spPr>
      </p:pic>
      <p:sp>
        <p:nvSpPr>
          <p:cNvPr id="5" name="Title 1">
            <a:extLst>
              <a:ext uri="{FF2B5EF4-FFF2-40B4-BE49-F238E27FC236}">
                <a16:creationId xmlns:a16="http://schemas.microsoft.com/office/drawing/2014/main" id="{7ABDB939-4470-2D27-4FA4-78CC026FDFB9}"/>
              </a:ext>
            </a:extLst>
          </p:cNvPr>
          <p:cNvSpPr txBox="1">
            <a:spLocks/>
          </p:cNvSpPr>
          <p:nvPr/>
        </p:nvSpPr>
        <p:spPr bwMode="gray">
          <a:xfrm>
            <a:off x="487363" y="3531496"/>
            <a:ext cx="11227090" cy="2677648"/>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90000"/>
              </a:lnSpc>
            </a:pPr>
            <a:r>
              <a:rPr lang="en-US" sz="2600" dirty="0">
                <a:solidFill>
                  <a:schemeClr val="tx2"/>
                </a:solidFill>
                <a:latin typeface="Aptos" panose="020B0004020202020204" pitchFamily="34" charset="0"/>
              </a:rPr>
              <a:t>Adrienne Thornton (B.Sc.), Caroline Brunelle (Ph.D.), Julia Scherf</a:t>
            </a:r>
          </a:p>
          <a:p>
            <a:pPr algn="ctr">
              <a:lnSpc>
                <a:spcPct val="90000"/>
              </a:lnSpc>
            </a:pPr>
            <a:r>
              <a:rPr lang="en-US" sz="2600" dirty="0">
                <a:solidFill>
                  <a:schemeClr val="tx2"/>
                </a:solidFill>
                <a:latin typeface="Aptos" panose="020B0004020202020204" pitchFamily="34" charset="0"/>
              </a:rPr>
              <a:t>UNB Saint John, New Brunswick, Canada</a:t>
            </a:r>
          </a:p>
          <a:p>
            <a:pPr algn="ctr">
              <a:lnSpc>
                <a:spcPct val="90000"/>
              </a:lnSpc>
            </a:pPr>
            <a:r>
              <a:rPr lang="en-US" sz="2600" dirty="0">
                <a:solidFill>
                  <a:schemeClr val="tx2"/>
                </a:solidFill>
                <a:latin typeface="Aptos" panose="020B0004020202020204" pitchFamily="34" charset="0"/>
              </a:rPr>
              <a:t>AMERSA’s 48</a:t>
            </a:r>
            <a:r>
              <a:rPr lang="en-US" sz="2600" baseline="30000" dirty="0">
                <a:solidFill>
                  <a:schemeClr val="tx2"/>
                </a:solidFill>
                <a:latin typeface="Aptos" panose="020B0004020202020204" pitchFamily="34" charset="0"/>
              </a:rPr>
              <a:t>th</a:t>
            </a:r>
            <a:r>
              <a:rPr lang="en-US" sz="2600" dirty="0">
                <a:solidFill>
                  <a:schemeClr val="tx2"/>
                </a:solidFill>
                <a:latin typeface="Aptos" panose="020B0004020202020204" pitchFamily="34" charset="0"/>
              </a:rPr>
              <a:t> Annual Conference</a:t>
            </a:r>
          </a:p>
          <a:p>
            <a:pPr algn="ctr">
              <a:lnSpc>
                <a:spcPct val="90000"/>
              </a:lnSpc>
            </a:pPr>
            <a:endParaRPr lang="en-US" sz="2600" dirty="0">
              <a:solidFill>
                <a:schemeClr val="tx2"/>
              </a:solidFill>
              <a:latin typeface="Aptos" panose="020B0004020202020204" pitchFamily="34" charset="0"/>
            </a:endParaRPr>
          </a:p>
          <a:p>
            <a:pPr algn="ctr">
              <a:lnSpc>
                <a:spcPct val="90000"/>
              </a:lnSpc>
            </a:pPr>
            <a:endParaRPr lang="en-US" sz="2400" dirty="0">
              <a:solidFill>
                <a:schemeClr val="tx2">
                  <a:lumMod val="75000"/>
                </a:schemeClr>
              </a:solidFill>
            </a:endParaRPr>
          </a:p>
        </p:txBody>
      </p:sp>
    </p:spTree>
    <p:extLst>
      <p:ext uri="{BB962C8B-B14F-4D97-AF65-F5344CB8AC3E}">
        <p14:creationId xmlns:p14="http://schemas.microsoft.com/office/powerpoint/2010/main" val="3181874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8E8CA-3E10-0DFB-A4D9-E2077260FA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B620E0-C883-C4C3-94AF-C8C0932CF152}"/>
              </a:ext>
            </a:extLst>
          </p:cNvPr>
          <p:cNvSpPr>
            <a:spLocks noGrp="1"/>
          </p:cNvSpPr>
          <p:nvPr>
            <p:ph type="title"/>
          </p:nvPr>
        </p:nvSpPr>
        <p:spPr>
          <a:xfrm>
            <a:off x="1715293" y="917911"/>
            <a:ext cx="8761413" cy="706964"/>
          </a:xfrm>
        </p:spPr>
        <p:txBody>
          <a:bodyPr/>
          <a:lstStyle/>
          <a:p>
            <a:pPr algn="ctr"/>
            <a:r>
              <a:rPr lang="en-US" sz="4000" dirty="0">
                <a:solidFill>
                  <a:schemeClr val="bg1"/>
                </a:solidFill>
                <a:latin typeface="Aptos" panose="020B0004020202020204" pitchFamily="34" charset="0"/>
              </a:rPr>
              <a:t>Results: Program Impacts</a:t>
            </a:r>
          </a:p>
        </p:txBody>
      </p:sp>
      <p:graphicFrame>
        <p:nvGraphicFramePr>
          <p:cNvPr id="4" name="Content Placeholder 3">
            <a:extLst>
              <a:ext uri="{FF2B5EF4-FFF2-40B4-BE49-F238E27FC236}">
                <a16:creationId xmlns:a16="http://schemas.microsoft.com/office/drawing/2014/main" id="{BF58BA93-E317-2960-B4DF-C45114919178}"/>
              </a:ext>
            </a:extLst>
          </p:cNvPr>
          <p:cNvGraphicFramePr>
            <a:graphicFrameLocks noGrp="1"/>
          </p:cNvGraphicFramePr>
          <p:nvPr>
            <p:ph idx="1"/>
            <p:extLst>
              <p:ext uri="{D42A27DB-BD31-4B8C-83A1-F6EECF244321}">
                <p14:modId xmlns:p14="http://schemas.microsoft.com/office/powerpoint/2010/main" val="556729372"/>
              </p:ext>
            </p:extLst>
          </p:nvPr>
        </p:nvGraphicFramePr>
        <p:xfrm>
          <a:off x="174702" y="2286000"/>
          <a:ext cx="11842595"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6653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54350-1E37-CC78-5716-C7E44F23C890}"/>
              </a:ext>
            </a:extLst>
          </p:cNvPr>
          <p:cNvSpPr>
            <a:spLocks noGrp="1"/>
          </p:cNvSpPr>
          <p:nvPr>
            <p:ph type="title"/>
          </p:nvPr>
        </p:nvSpPr>
        <p:spPr>
          <a:xfrm>
            <a:off x="1715293" y="972015"/>
            <a:ext cx="8761413" cy="706964"/>
          </a:xfrm>
        </p:spPr>
        <p:txBody>
          <a:bodyPr/>
          <a:lstStyle/>
          <a:p>
            <a:pPr algn="ctr"/>
            <a:r>
              <a:rPr lang="en-US" sz="4000" dirty="0">
                <a:solidFill>
                  <a:schemeClr val="bg1"/>
                </a:solidFill>
                <a:latin typeface="Aptos" panose="020B0004020202020204" pitchFamily="34" charset="0"/>
              </a:rPr>
              <a:t>Discussion</a:t>
            </a:r>
          </a:p>
        </p:txBody>
      </p:sp>
      <p:graphicFrame>
        <p:nvGraphicFramePr>
          <p:cNvPr id="6" name="Content Placeholder 5">
            <a:extLst>
              <a:ext uri="{FF2B5EF4-FFF2-40B4-BE49-F238E27FC236}">
                <a16:creationId xmlns:a16="http://schemas.microsoft.com/office/drawing/2014/main" id="{A9BC4711-27B7-7E39-B640-3276809E755C}"/>
              </a:ext>
            </a:extLst>
          </p:cNvPr>
          <p:cNvGraphicFramePr>
            <a:graphicFrameLocks noGrp="1"/>
          </p:cNvGraphicFramePr>
          <p:nvPr>
            <p:ph idx="1"/>
            <p:extLst>
              <p:ext uri="{D42A27DB-BD31-4B8C-83A1-F6EECF244321}">
                <p14:modId xmlns:p14="http://schemas.microsoft.com/office/powerpoint/2010/main" val="2128794686"/>
              </p:ext>
            </p:extLst>
          </p:nvPr>
        </p:nvGraphicFramePr>
        <p:xfrm>
          <a:off x="913871" y="2386361"/>
          <a:ext cx="10364256" cy="39791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A0E12494-82BF-81AA-C529-8100E623A817}"/>
              </a:ext>
            </a:extLst>
          </p:cNvPr>
          <p:cNvSpPr txBox="1"/>
          <p:nvPr/>
        </p:nvSpPr>
        <p:spPr>
          <a:xfrm>
            <a:off x="1848794" y="6519446"/>
            <a:ext cx="10087377" cy="338554"/>
          </a:xfrm>
          <a:prstGeom prst="rect">
            <a:avLst/>
          </a:prstGeom>
          <a:noFill/>
        </p:spPr>
        <p:txBody>
          <a:bodyPr wrap="none" rtlCol="0">
            <a:spAutoFit/>
          </a:bodyPr>
          <a:lstStyle/>
          <a:p>
            <a:r>
              <a:rPr lang="en-CA" sz="1600" dirty="0">
                <a:solidFill>
                  <a:schemeClr val="tx2"/>
                </a:solidFill>
                <a:effectLst/>
                <a:latin typeface="Aptos" panose="020B0004020202020204" pitchFamily="34" charset="0"/>
                <a:ea typeface="Times New Roman" panose="02020603050405020304" pitchFamily="18" charset="0"/>
              </a:rPr>
              <a:t>(Fischer &amp; Robinson, 2023; Henderson et al., 2024; </a:t>
            </a:r>
            <a:r>
              <a:rPr lang="en-CA" sz="1600" dirty="0" err="1">
                <a:solidFill>
                  <a:schemeClr val="tx2"/>
                </a:solidFill>
                <a:effectLst/>
                <a:latin typeface="Aptos" panose="020B0004020202020204" pitchFamily="34" charset="0"/>
                <a:ea typeface="Times New Roman" panose="02020603050405020304" pitchFamily="18" charset="0"/>
              </a:rPr>
              <a:t>Karamouzian</a:t>
            </a:r>
            <a:r>
              <a:rPr lang="en-CA" sz="1600" dirty="0">
                <a:solidFill>
                  <a:schemeClr val="tx2"/>
                </a:solidFill>
                <a:effectLst/>
                <a:latin typeface="Aptos" panose="020B0004020202020204" pitchFamily="34" charset="0"/>
                <a:ea typeface="Times New Roman" panose="02020603050405020304" pitchFamily="18" charset="0"/>
              </a:rPr>
              <a:t> et al., 2023; Kolla et al., 2024; Pauly et al., 2022)</a:t>
            </a:r>
            <a:endParaRPr lang="en-US" sz="1600" dirty="0">
              <a:solidFill>
                <a:schemeClr val="tx2"/>
              </a:solidFill>
              <a:latin typeface="Aptos" panose="020B0004020202020204" pitchFamily="34" charset="0"/>
            </a:endParaRPr>
          </a:p>
        </p:txBody>
      </p:sp>
    </p:spTree>
    <p:extLst>
      <p:ext uri="{BB962C8B-B14F-4D97-AF65-F5344CB8AC3E}">
        <p14:creationId xmlns:p14="http://schemas.microsoft.com/office/powerpoint/2010/main" val="1550885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1C37F-5171-DF58-2621-279C069910AF}"/>
              </a:ext>
            </a:extLst>
          </p:cNvPr>
          <p:cNvSpPr>
            <a:spLocks noGrp="1"/>
          </p:cNvSpPr>
          <p:nvPr>
            <p:ph type="title"/>
          </p:nvPr>
        </p:nvSpPr>
        <p:spPr>
          <a:xfrm>
            <a:off x="1326331" y="536692"/>
            <a:ext cx="8825660" cy="2208264"/>
          </a:xfrm>
        </p:spPr>
        <p:txBody>
          <a:bodyPr anchor="ctr"/>
          <a:lstStyle/>
          <a:p>
            <a:pPr algn="ctr"/>
            <a:r>
              <a:rPr lang="en-US" sz="4400">
                <a:solidFill>
                  <a:schemeClr val="bg1"/>
                </a:solidFill>
                <a:latin typeface="Aptos" panose="020B0004020202020204" pitchFamily="34" charset="0"/>
                <a:cs typeface="Times New Roman" panose="02020603050405020304" pitchFamily="18" charset="0"/>
              </a:rPr>
              <a:t>Thank you!</a:t>
            </a:r>
            <a:br>
              <a:rPr lang="en-US" sz="4400">
                <a:solidFill>
                  <a:schemeClr val="bg1"/>
                </a:solidFill>
                <a:latin typeface="Aptos" panose="020B0004020202020204" pitchFamily="34" charset="0"/>
                <a:cs typeface="Times New Roman" panose="02020603050405020304" pitchFamily="18" charset="0"/>
              </a:rPr>
            </a:br>
            <a:r>
              <a:rPr lang="en-US" sz="4400">
                <a:solidFill>
                  <a:schemeClr val="bg1"/>
                </a:solidFill>
                <a:latin typeface="Aptos" panose="020B0004020202020204" pitchFamily="34" charset="0"/>
                <a:cs typeface="Times New Roman" panose="02020603050405020304" pitchFamily="18" charset="0"/>
              </a:rPr>
              <a:t>Questions?</a:t>
            </a:r>
            <a:endParaRPr lang="en-US" sz="4400" dirty="0">
              <a:solidFill>
                <a:schemeClr val="bg1"/>
              </a:solidFill>
              <a:latin typeface="Aptos" panose="020B000402020202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CD41DDA9-1C41-88A0-92A0-03302E75C72D}"/>
              </a:ext>
            </a:extLst>
          </p:cNvPr>
          <p:cNvSpPr>
            <a:spLocks noGrp="1"/>
          </p:cNvSpPr>
          <p:nvPr>
            <p:ph type="body" idx="1"/>
          </p:nvPr>
        </p:nvSpPr>
        <p:spPr>
          <a:xfrm>
            <a:off x="1683170" y="2791316"/>
            <a:ext cx="8825660" cy="1122761"/>
          </a:xfrm>
        </p:spPr>
        <p:txBody>
          <a:bodyPr/>
          <a:lstStyle/>
          <a:p>
            <a:pPr algn="ctr"/>
            <a:r>
              <a:rPr lang="en-US" sz="2400" dirty="0">
                <a:solidFill>
                  <a:schemeClr val="bg1"/>
                </a:solidFill>
                <a:latin typeface="Aptos" panose="020B0004020202020204" pitchFamily="34" charset="0"/>
                <a:cs typeface="Arial" panose="020B0604020202020204" pitchFamily="34" charset="0"/>
              </a:rPr>
              <a:t>If you have any further questions, please contact us at: </a:t>
            </a:r>
            <a:r>
              <a:rPr lang="en-US" sz="2400" dirty="0">
                <a:solidFill>
                  <a:schemeClr val="bg1"/>
                </a:solidFill>
                <a:latin typeface="Aptos" panose="020B00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adrienne.thornton@unb.ca</a:t>
            </a:r>
            <a:endParaRPr lang="en-US" sz="2400" dirty="0">
              <a:solidFill>
                <a:schemeClr val="bg1"/>
              </a:solidFill>
              <a:latin typeface="Aptos" panose="020B0004020202020204" pitchFamily="34" charset="0"/>
              <a:cs typeface="Arial" panose="020B0604020202020204" pitchFamily="34" charset="0"/>
            </a:endParaRPr>
          </a:p>
          <a:p>
            <a:pPr algn="ctr"/>
            <a:endParaRPr lang="en-US" dirty="0"/>
          </a:p>
        </p:txBody>
      </p:sp>
      <p:pic>
        <p:nvPicPr>
          <p:cNvPr id="4" name="Picture 6" descr="Maritime SPOR SUPPORT Unit - Horizon Health Network">
            <a:extLst>
              <a:ext uri="{FF2B5EF4-FFF2-40B4-BE49-F238E27FC236}">
                <a16:creationId xmlns:a16="http://schemas.microsoft.com/office/drawing/2014/main" id="{CB725BE8-12BC-1FD4-3CFB-B55D3043A1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0009" y="4690958"/>
            <a:ext cx="2177405" cy="2021392"/>
          </a:xfrm>
          <a:prstGeom prst="rect">
            <a:avLst/>
          </a:prstGeom>
          <a:noFill/>
        </p:spPr>
      </p:pic>
      <p:pic>
        <p:nvPicPr>
          <p:cNvPr id="5" name="Picture 4" descr="A logo with colorful triangles&#10;&#10;Description automatically generated">
            <a:extLst>
              <a:ext uri="{FF2B5EF4-FFF2-40B4-BE49-F238E27FC236}">
                <a16:creationId xmlns:a16="http://schemas.microsoft.com/office/drawing/2014/main" id="{861CAB53-58B1-0BE2-ADF0-4D312DA0FA08}"/>
              </a:ext>
            </a:extLst>
          </p:cNvPr>
          <p:cNvPicPr>
            <a:picLocks noChangeAspect="1"/>
          </p:cNvPicPr>
          <p:nvPr/>
        </p:nvPicPr>
        <p:blipFill>
          <a:blip r:embed="rId4"/>
          <a:stretch>
            <a:fillRect/>
          </a:stretch>
        </p:blipFill>
        <p:spPr>
          <a:xfrm>
            <a:off x="4924101" y="4940352"/>
            <a:ext cx="2343797" cy="1640657"/>
          </a:xfrm>
          <a:prstGeom prst="rect">
            <a:avLst/>
          </a:prstGeom>
          <a:solidFill>
            <a:schemeClr val="bg1"/>
          </a:solidFill>
        </p:spPr>
      </p:pic>
      <p:pic>
        <p:nvPicPr>
          <p:cNvPr id="6" name="Picture 6" descr="CIHR's visual identity - CIHR">
            <a:extLst>
              <a:ext uri="{FF2B5EF4-FFF2-40B4-BE49-F238E27FC236}">
                <a16:creationId xmlns:a16="http://schemas.microsoft.com/office/drawing/2014/main" id="{0E0437EE-4B5A-497B-CFF6-0B8945E33E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8306" y="4826184"/>
            <a:ext cx="2723685" cy="175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67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4811271-1846-64FC-1486-0BF529161FA8}"/>
              </a:ext>
            </a:extLst>
          </p:cNvPr>
          <p:cNvSpPr txBox="1">
            <a:spLocks/>
          </p:cNvSpPr>
          <p:nvPr/>
        </p:nvSpPr>
        <p:spPr>
          <a:xfrm>
            <a:off x="72483" y="1163217"/>
            <a:ext cx="12119517" cy="5879895"/>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Fischer, B., &amp; Robinson, T. (2023). “Safer drug supply” measures in Canada to reduce the drug overdose fatality toll: Clarifying concepts, practices and evidence within a public health intervention framework.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Journal of Studies on Alcohol and Drugs</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84</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(6), 801–807.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https://doi.org/10.15288/jsad.23-00195</a:t>
            </a:r>
            <a:endPar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Glegg</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S., McCrae, K., Kolla, G.,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Touesnard</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N., Turnbull, J., Brothers, T. D., Brar, R., Sutherland, C., Le Foll, B.,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Sereda</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 Goyer, M.-È., Rai, N., Bernstein, S., &amp; Fairbairn, N. (2022). “Covid just kind of opened a can of whoop-ass”: The rapid growth of safer supply prescribing during the pandemic documented through an environmental scan of addiction and harm reduction services in Canada.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International Journal of Drug Policy</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106</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(2022), Article e103742.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https://doi.org/10.1016/j.drugpo.2022.103742</a:t>
            </a:r>
            <a:endPar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Henderson, N., Marris, J., &amp; Woodend, K. (2024). “And this is the life jacket, the lifeline they’ve been wanting”: Participant perspectives on navigating challenges and successes of prescribed safer supply.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PLOS ONE</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19</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(3), Article e0299801. </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https://doi.org/10.1371/journal.pone.0299801</a:t>
            </a:r>
            <a:endPar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Ivsins</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 Boyd, J.,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Beletsky</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L., &amp; McNeil, R. (2020). Tackling the overdose crisis: The role of safe supply.</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International Journal of Drug Policy</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80</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(2020), Article e102769.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https://doi.org/10.1016/j.drugpo.2020.102769</a:t>
            </a:r>
            <a:endPar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Karamouzian</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M., Rafat, B., Kolla, G.,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Urbanoski</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K., Atkinson, K., Bardwell, G., Bonn, M.,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Touesnard</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N., Henderson, N., Bowles, J., Boyd, J., Brunelle, C.,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Eeuwes</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J.,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Fikowski</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J., Gomes, T.,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Guta</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Hyshka</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E.,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Ivsins</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 Kennedy, M. C., …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Werb</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D. (2023). Challenges of implementing safer supply initiatives in Canada during the COVID-19 pandemic: A qualitative analysis.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International Journal of Drug Policy</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120</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(2023), Article e104157.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https://doi.org/10.1016/j.drugpo.2023.104157</a:t>
            </a:r>
            <a:endPar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Kolla, G., Pauly, B., Cameron, F., Hobbs, H., Ranger, C., McCall, J.,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Majalahti</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J., Toombs, K.,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LeMaistre</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J., Selfridge, M., &amp;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Urbanoski</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K. (2024). “If it wasn’t for them, I don’t think I would be here”: Experiences of the first year of a safer supply program during the dual public health emergencies of COVID-19 and the drug toxicity crisis.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Harm Reduction Journal</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21</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(1), Article e111.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https://doi.org/10.1186/s12954-024-01029-3</a:t>
            </a:r>
            <a:endPar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Murray, M., &amp; Chamberlain, K. (1999).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Qualitative health psychology: Theories and methods</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Sage Publications.</a:t>
            </a:r>
          </a:p>
          <a:p>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Pauly, B., McCall, J., Cameron, F., Stuart, H., Hobbs, H., Sullivan, G., Ranger, C., &amp; </a:t>
            </a:r>
            <a:r>
              <a:rPr lang="en-CA"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Urbanoski</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K. (2022). A concept mapping study of service user design of safer supply as an alternative to the illicit drug market.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International Journal of Drug Policy</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110</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Article e103849.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https://doi.org/10.1016 /j.drugpo.2022.103849</a:t>
            </a:r>
            <a:endPar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Public Health Agency of Canada. (2024, June)</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Opioid- and stimulant-related harms in Canada.</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Special Advisory Committee on the Epidemic of Opioid Overdoses.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https://health-infobase.canada.ca/substance-related-harms/opioids-stimulants</a:t>
            </a:r>
            <a:endPar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en-CA" sz="1200"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River Stone Recovery Centre. (2021). </a:t>
            </a:r>
            <a:r>
              <a:rPr lang="en-CA" sz="1200" u="sng"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https://www.riverstone.recoverynb.ca/</a:t>
            </a:r>
            <a:endPar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r>
              <a:rPr lang="fr-FR"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Volkow</a:t>
            </a:r>
            <a:r>
              <a:rPr lang="fr-F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N. D., &amp; Blanco, C. (2021). </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The changing opioid crisis: Development, challenges and opportunities.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Molecular psychiatry</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en-CA" sz="12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26</a:t>
            </a:r>
            <a:r>
              <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(1), 218–233. </a:t>
            </a:r>
            <a:r>
              <a:rPr lang="en-CA"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https://doi.org/10.1038/s41380-020-0661-4</a:t>
            </a:r>
            <a:endPar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pPr marL="0" indent="0">
              <a:buFont typeface="Wingdings 3" charset="2"/>
              <a:buNone/>
            </a:pPr>
            <a:endPar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endParaRPr lang="en-CA"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endParaRPr lang="en-US" sz="1200" dirty="0">
              <a:solidFill>
                <a:schemeClr val="tx1"/>
              </a:solidFill>
              <a:latin typeface="Aptos" panose="020B0004020202020204" pitchFamily="34" charset="0"/>
            </a:endParaRPr>
          </a:p>
        </p:txBody>
      </p:sp>
      <p:sp>
        <p:nvSpPr>
          <p:cNvPr id="3" name="Title 1">
            <a:extLst>
              <a:ext uri="{FF2B5EF4-FFF2-40B4-BE49-F238E27FC236}">
                <a16:creationId xmlns:a16="http://schemas.microsoft.com/office/drawing/2014/main" id="{7E41403D-8F8A-958D-521F-C539FED0163F}"/>
              </a:ext>
            </a:extLst>
          </p:cNvPr>
          <p:cNvSpPr txBox="1">
            <a:spLocks/>
          </p:cNvSpPr>
          <p:nvPr/>
        </p:nvSpPr>
        <p:spPr>
          <a:xfrm>
            <a:off x="1715293" y="360352"/>
            <a:ext cx="8761413" cy="706964"/>
          </a:xfrm>
          <a:prstGeom prst="rect">
            <a:avLst/>
          </a:prstGeom>
        </p:spPr>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solidFill>
                  <a:schemeClr val="tx2"/>
                </a:solidFill>
                <a:latin typeface="Aptos" panose="020B0004020202020204" pitchFamily="34" charset="0"/>
                <a:cs typeface="Times New Roman" panose="02020603050405020304" pitchFamily="18" charset="0"/>
              </a:rPr>
              <a:t>References</a:t>
            </a:r>
            <a:endParaRPr lang="en-US" dirty="0">
              <a:solidFill>
                <a:schemeClr val="tx2"/>
              </a:solidFill>
              <a:latin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14844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US"/>
          </a:p>
        </p:txBody>
      </p:sp>
      <p:sp>
        <p:nvSpPr>
          <p:cNvPr id="27"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29" name="Freeform: Shape 28">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txBody>
          <a:bodyPr/>
          <a:lstStyle/>
          <a:p>
            <a:endParaRPr lang="en-US"/>
          </a:p>
        </p:txBody>
      </p:sp>
      <p:sp>
        <p:nvSpPr>
          <p:cNvPr id="31"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sp>
        <p:nvSpPr>
          <p:cNvPr id="2" name="Title 1">
            <a:extLst>
              <a:ext uri="{FF2B5EF4-FFF2-40B4-BE49-F238E27FC236}">
                <a16:creationId xmlns:a16="http://schemas.microsoft.com/office/drawing/2014/main" id="{9B009418-956E-80D9-E9A9-A89F719712BD}"/>
              </a:ext>
            </a:extLst>
          </p:cNvPr>
          <p:cNvSpPr>
            <a:spLocks noGrp="1"/>
          </p:cNvSpPr>
          <p:nvPr>
            <p:ph type="title"/>
          </p:nvPr>
        </p:nvSpPr>
        <p:spPr>
          <a:xfrm>
            <a:off x="5047202" y="1624981"/>
            <a:ext cx="6817221" cy="3608036"/>
          </a:xfrm>
        </p:spPr>
        <p:txBody>
          <a:bodyPr vert="horz" lIns="91440" tIns="45720" rIns="91440" bIns="45720" rtlCol="0" anchor="ctr">
            <a:normAutofit fontScale="90000"/>
          </a:bodyPr>
          <a:lstStyle/>
          <a:p>
            <a:pPr algn="ctr"/>
            <a:r>
              <a:rPr lang="en-US" dirty="0">
                <a:solidFill>
                  <a:schemeClr val="tx2"/>
                </a:solidFill>
                <a:latin typeface="Aptos" panose="020B0004020202020204" pitchFamily="34" charset="0"/>
              </a:rPr>
              <a:t>The authors have no conflicts of interest to declare.</a:t>
            </a:r>
            <a:br>
              <a:rPr lang="en-US" sz="3200" dirty="0">
                <a:solidFill>
                  <a:schemeClr val="tx2"/>
                </a:solidFill>
                <a:latin typeface="Aptos" panose="020B0004020202020204" pitchFamily="34" charset="0"/>
              </a:rPr>
            </a:br>
            <a:br>
              <a:rPr lang="en-US" sz="3200" dirty="0">
                <a:solidFill>
                  <a:schemeClr val="tx2"/>
                </a:solidFill>
                <a:latin typeface="Aptos" panose="020B0004020202020204" pitchFamily="34" charset="0"/>
              </a:rPr>
            </a:br>
            <a:br>
              <a:rPr lang="en-US" sz="3200" dirty="0">
                <a:solidFill>
                  <a:schemeClr val="tx2"/>
                </a:solidFill>
                <a:latin typeface="Aptos" panose="020B0004020202020204" pitchFamily="34" charset="0"/>
              </a:rPr>
            </a:br>
            <a:br>
              <a:rPr lang="en-US" sz="3200" dirty="0">
                <a:solidFill>
                  <a:schemeClr val="tx2"/>
                </a:solidFill>
                <a:latin typeface="Aptos" panose="020B0004020202020204" pitchFamily="34" charset="0"/>
              </a:rPr>
            </a:br>
            <a:r>
              <a:rPr lang="en-US" sz="3200" dirty="0">
                <a:solidFill>
                  <a:schemeClr val="tx2"/>
                </a:solidFill>
                <a:latin typeface="Aptos" panose="020B0004020202020204" pitchFamily="34" charset="0"/>
              </a:rPr>
              <a:t>Canadian Institutes of Health Research (CIHR) Operating Grant (EV1-174804)</a:t>
            </a:r>
          </a:p>
        </p:txBody>
      </p:sp>
      <p:sp>
        <p:nvSpPr>
          <p:cNvPr id="7" name="Title 1">
            <a:extLst>
              <a:ext uri="{FF2B5EF4-FFF2-40B4-BE49-F238E27FC236}">
                <a16:creationId xmlns:a16="http://schemas.microsoft.com/office/drawing/2014/main" id="{05EEDEA6-5AFE-03D3-3103-03B78A52D510}"/>
              </a:ext>
            </a:extLst>
          </p:cNvPr>
          <p:cNvSpPr txBox="1">
            <a:spLocks/>
          </p:cNvSpPr>
          <p:nvPr/>
        </p:nvSpPr>
        <p:spPr bwMode="gray">
          <a:xfrm>
            <a:off x="689287" y="1860700"/>
            <a:ext cx="4737640" cy="2727719"/>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solidFill>
                  <a:schemeClr val="bg1"/>
                </a:solidFill>
                <a:latin typeface="Aptos" panose="020B0004020202020204" pitchFamily="34" charset="0"/>
              </a:rPr>
              <a:t>Conflict of Interest</a:t>
            </a:r>
          </a:p>
        </p:txBody>
      </p:sp>
    </p:spTree>
    <p:extLst>
      <p:ext uri="{BB962C8B-B14F-4D97-AF65-F5344CB8AC3E}">
        <p14:creationId xmlns:p14="http://schemas.microsoft.com/office/powerpoint/2010/main" val="1313854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17A34-F8C5-3F6C-722F-A29A68BCB56A}"/>
              </a:ext>
            </a:extLst>
          </p:cNvPr>
          <p:cNvSpPr>
            <a:spLocks noGrp="1"/>
          </p:cNvSpPr>
          <p:nvPr>
            <p:ph type="title"/>
          </p:nvPr>
        </p:nvSpPr>
        <p:spPr>
          <a:xfrm>
            <a:off x="1797665" y="643054"/>
            <a:ext cx="8596668" cy="1320800"/>
          </a:xfrm>
        </p:spPr>
        <p:txBody>
          <a:bodyPr/>
          <a:lstStyle/>
          <a:p>
            <a:pPr algn="ctr"/>
            <a:r>
              <a:rPr lang="en-US" sz="4000" dirty="0">
                <a:solidFill>
                  <a:schemeClr val="bg1"/>
                </a:solidFill>
                <a:latin typeface="Aptos" panose="020B0004020202020204" pitchFamily="34" charset="0"/>
              </a:rPr>
              <a:t>Traditional Land Acknowledgement </a:t>
            </a:r>
          </a:p>
        </p:txBody>
      </p:sp>
      <p:sp>
        <p:nvSpPr>
          <p:cNvPr id="3" name="Content Placeholder 2">
            <a:extLst>
              <a:ext uri="{FF2B5EF4-FFF2-40B4-BE49-F238E27FC236}">
                <a16:creationId xmlns:a16="http://schemas.microsoft.com/office/drawing/2014/main" id="{476F9360-27A1-DA15-190B-B76928669272}"/>
              </a:ext>
            </a:extLst>
          </p:cNvPr>
          <p:cNvSpPr>
            <a:spLocks noGrp="1"/>
          </p:cNvSpPr>
          <p:nvPr>
            <p:ph idx="1"/>
          </p:nvPr>
        </p:nvSpPr>
        <p:spPr>
          <a:xfrm>
            <a:off x="721111" y="2442118"/>
            <a:ext cx="10749775" cy="4159405"/>
          </a:xfrm>
        </p:spPr>
        <p:txBody>
          <a:bodyPr>
            <a:normAutofit/>
          </a:bodyPr>
          <a:lstStyle/>
          <a:p>
            <a:pPr algn="l">
              <a:lnSpc>
                <a:spcPct val="102000"/>
              </a:lnSpc>
              <a:spcAft>
                <a:spcPts val="600"/>
              </a:spcAft>
            </a:pPr>
            <a:r>
              <a:rPr lang="en-US" sz="2800" b="0" i="0" u="none" strike="noStrike" dirty="0">
                <a:solidFill>
                  <a:schemeClr val="tx2"/>
                </a:solidFill>
                <a:effectLst/>
                <a:latin typeface="Aptos" panose="020B0004020202020204" pitchFamily="34" charset="0"/>
                <a:cs typeface="Arial" panose="020B0604020202020204" pitchFamily="34" charset="0"/>
              </a:rPr>
              <a:t>We respectfully acknowledge that UNB stands on the </a:t>
            </a:r>
            <a:r>
              <a:rPr lang="en-US" sz="2800" b="0" i="0" u="none" strike="noStrike" dirty="0" err="1">
                <a:solidFill>
                  <a:schemeClr val="tx2"/>
                </a:solidFill>
                <a:effectLst/>
                <a:latin typeface="Aptos" panose="020B0004020202020204" pitchFamily="34" charset="0"/>
                <a:cs typeface="Arial" panose="020B0604020202020204" pitchFamily="34" charset="0"/>
              </a:rPr>
              <a:t>unsurrendered</a:t>
            </a:r>
            <a:r>
              <a:rPr lang="en-US" sz="2800" b="0" i="0" u="none" strike="noStrike" dirty="0">
                <a:solidFill>
                  <a:schemeClr val="tx2"/>
                </a:solidFill>
                <a:effectLst/>
                <a:latin typeface="Aptos" panose="020B0004020202020204" pitchFamily="34" charset="0"/>
                <a:cs typeface="Arial" panose="020B0604020202020204" pitchFamily="34" charset="0"/>
              </a:rPr>
              <a:t> and unceded traditional </a:t>
            </a:r>
            <a:r>
              <a:rPr lang="en-US" sz="2800" b="0" i="0" u="none" strike="noStrike" dirty="0" err="1">
                <a:solidFill>
                  <a:schemeClr val="tx2"/>
                </a:solidFill>
                <a:effectLst/>
                <a:latin typeface="Aptos" panose="020B0004020202020204" pitchFamily="34" charset="0"/>
                <a:cs typeface="Arial" panose="020B0604020202020204" pitchFamily="34" charset="0"/>
              </a:rPr>
              <a:t>Wolastoqey</a:t>
            </a:r>
            <a:r>
              <a:rPr lang="en-US" sz="2800" b="0" i="0" u="none" strike="noStrike" dirty="0">
                <a:solidFill>
                  <a:schemeClr val="tx2"/>
                </a:solidFill>
                <a:effectLst/>
                <a:latin typeface="Aptos" panose="020B0004020202020204" pitchFamily="34" charset="0"/>
                <a:cs typeface="Arial" panose="020B0604020202020204" pitchFamily="34" charset="0"/>
              </a:rPr>
              <a:t> land.</a:t>
            </a:r>
          </a:p>
          <a:p>
            <a:pPr algn="l">
              <a:lnSpc>
                <a:spcPct val="102000"/>
              </a:lnSpc>
              <a:spcAft>
                <a:spcPts val="600"/>
              </a:spcAft>
            </a:pPr>
            <a:r>
              <a:rPr lang="en-US" sz="2800" b="0" i="0" u="none" strike="noStrike" dirty="0">
                <a:solidFill>
                  <a:schemeClr val="tx2"/>
                </a:solidFill>
                <a:effectLst/>
                <a:latin typeface="Aptos" panose="020B0004020202020204" pitchFamily="34" charset="0"/>
                <a:cs typeface="Arial" panose="020B0604020202020204" pitchFamily="34" charset="0"/>
              </a:rPr>
              <a:t>The lands of Wabanaki people are recognized in a series of Peace and Friendship Treaties to establish an ongoing relationship of peace, friendship and mutual respect between equal nations.</a:t>
            </a:r>
          </a:p>
          <a:p>
            <a:pPr algn="l">
              <a:lnSpc>
                <a:spcPct val="102000"/>
              </a:lnSpc>
              <a:spcAft>
                <a:spcPts val="600"/>
              </a:spcAft>
            </a:pPr>
            <a:r>
              <a:rPr lang="en-US" sz="2800" b="0" i="0" u="none" strike="noStrike" dirty="0">
                <a:solidFill>
                  <a:schemeClr val="tx2"/>
                </a:solidFill>
                <a:effectLst/>
                <a:latin typeface="Aptos" panose="020B0004020202020204" pitchFamily="34" charset="0"/>
                <a:cs typeface="Arial" panose="020B0604020202020204" pitchFamily="34" charset="0"/>
              </a:rPr>
              <a:t>The river that runs by our university is known as </a:t>
            </a:r>
            <a:r>
              <a:rPr lang="en-US" sz="2800" b="0" i="0" u="none" strike="noStrike" dirty="0" err="1">
                <a:solidFill>
                  <a:schemeClr val="tx2"/>
                </a:solidFill>
                <a:effectLst/>
                <a:latin typeface="Aptos" panose="020B0004020202020204" pitchFamily="34" charset="0"/>
                <a:cs typeface="Arial" panose="020B0604020202020204" pitchFamily="34" charset="0"/>
              </a:rPr>
              <a:t>Wolastoq</a:t>
            </a:r>
            <a:r>
              <a:rPr lang="en-US" sz="2800" dirty="0">
                <a:solidFill>
                  <a:schemeClr val="tx2"/>
                </a:solidFill>
                <a:latin typeface="Aptos" panose="020B0004020202020204" pitchFamily="34" charset="0"/>
                <a:cs typeface="Arial" panose="020B0604020202020204" pitchFamily="34" charset="0"/>
              </a:rPr>
              <a:t>,</a:t>
            </a:r>
            <a:r>
              <a:rPr lang="en-US" sz="2800" b="0" i="0" u="none" strike="noStrike" dirty="0">
                <a:solidFill>
                  <a:schemeClr val="tx2"/>
                </a:solidFill>
                <a:effectLst/>
                <a:latin typeface="Aptos" panose="020B0004020202020204" pitchFamily="34" charset="0"/>
                <a:cs typeface="Arial" panose="020B0604020202020204" pitchFamily="34" charset="0"/>
              </a:rPr>
              <a:t> along which live </a:t>
            </a:r>
            <a:r>
              <a:rPr lang="en-US" sz="2800" b="0" i="0" u="none" strike="noStrike" dirty="0" err="1">
                <a:solidFill>
                  <a:schemeClr val="tx2"/>
                </a:solidFill>
                <a:effectLst/>
                <a:latin typeface="Aptos" panose="020B0004020202020204" pitchFamily="34" charset="0"/>
                <a:cs typeface="Arial" panose="020B0604020202020204" pitchFamily="34" charset="0"/>
              </a:rPr>
              <a:t>Wolastoqiyik</a:t>
            </a:r>
            <a:r>
              <a:rPr lang="en-US" sz="2800" b="0" i="0" u="none" strike="noStrike" dirty="0">
                <a:solidFill>
                  <a:schemeClr val="tx2"/>
                </a:solidFill>
                <a:effectLst/>
                <a:latin typeface="Aptos" panose="020B0004020202020204" pitchFamily="34" charset="0"/>
                <a:cs typeface="Arial" panose="020B0604020202020204" pitchFamily="34" charset="0"/>
              </a:rPr>
              <a:t> – the people of the beautiful and bountiful river. </a:t>
            </a:r>
            <a:endParaRPr lang="en-US" sz="2800" dirty="0">
              <a:solidFill>
                <a:schemeClr val="tx2"/>
              </a:solidFill>
              <a:latin typeface="Aptos" panose="020B00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22853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0BBC2-AE9A-7187-2CDA-02F2A78BE63E}"/>
              </a:ext>
            </a:extLst>
          </p:cNvPr>
          <p:cNvSpPr>
            <a:spLocks noGrp="1"/>
          </p:cNvSpPr>
          <p:nvPr>
            <p:ph type="title"/>
          </p:nvPr>
        </p:nvSpPr>
        <p:spPr>
          <a:xfrm>
            <a:off x="838200" y="604671"/>
            <a:ext cx="10515600" cy="1325563"/>
          </a:xfrm>
        </p:spPr>
        <p:txBody>
          <a:bodyPr/>
          <a:lstStyle/>
          <a:p>
            <a:pPr algn="ctr"/>
            <a:r>
              <a:rPr lang="en-US" sz="4000" dirty="0">
                <a:solidFill>
                  <a:schemeClr val="bg1"/>
                </a:solidFill>
                <a:latin typeface="Aptos" panose="020B0004020202020204" pitchFamily="34" charset="0"/>
              </a:rPr>
              <a:t>Background</a:t>
            </a:r>
          </a:p>
        </p:txBody>
      </p:sp>
      <p:graphicFrame>
        <p:nvGraphicFramePr>
          <p:cNvPr id="5" name="Content Placeholder 4">
            <a:extLst>
              <a:ext uri="{FF2B5EF4-FFF2-40B4-BE49-F238E27FC236}">
                <a16:creationId xmlns:a16="http://schemas.microsoft.com/office/drawing/2014/main" id="{CA28523F-82D5-0123-ACFF-71FC8D558FF4}"/>
              </a:ext>
            </a:extLst>
          </p:cNvPr>
          <p:cNvGraphicFramePr>
            <a:graphicFrameLocks noGrp="1"/>
          </p:cNvGraphicFramePr>
          <p:nvPr>
            <p:ph idx="1"/>
            <p:extLst>
              <p:ext uri="{D42A27DB-BD31-4B8C-83A1-F6EECF244321}">
                <p14:modId xmlns:p14="http://schemas.microsoft.com/office/powerpoint/2010/main" val="3203448328"/>
              </p:ext>
            </p:extLst>
          </p:nvPr>
        </p:nvGraphicFramePr>
        <p:xfrm>
          <a:off x="1069752" y="2430966"/>
          <a:ext cx="10052495" cy="36780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F0960A53-E6D4-5A47-9721-66A710BB9CA5}"/>
              </a:ext>
            </a:extLst>
          </p:cNvPr>
          <p:cNvSpPr txBox="1"/>
          <p:nvPr/>
        </p:nvSpPr>
        <p:spPr>
          <a:xfrm>
            <a:off x="2220951" y="6488668"/>
            <a:ext cx="10052495" cy="369332"/>
          </a:xfrm>
          <a:prstGeom prst="rect">
            <a:avLst/>
          </a:prstGeom>
          <a:noFill/>
        </p:spPr>
        <p:txBody>
          <a:bodyPr wrap="none" rtlCol="0">
            <a:spAutoFit/>
          </a:bodyPr>
          <a:lstStyle/>
          <a:p>
            <a:r>
              <a:rPr lang="en-US" dirty="0">
                <a:solidFill>
                  <a:schemeClr val="tx2"/>
                </a:solidFill>
                <a:latin typeface="Aptos" panose="020B0004020202020204" pitchFamily="34" charset="0"/>
              </a:rPr>
              <a:t>(</a:t>
            </a:r>
            <a:r>
              <a:rPr lang="en-US" dirty="0" err="1">
                <a:solidFill>
                  <a:schemeClr val="tx2"/>
                </a:solidFill>
                <a:latin typeface="Aptos" panose="020B0004020202020204" pitchFamily="34" charset="0"/>
              </a:rPr>
              <a:t>Glegg</a:t>
            </a:r>
            <a:r>
              <a:rPr lang="en-US" dirty="0">
                <a:solidFill>
                  <a:schemeClr val="tx2"/>
                </a:solidFill>
                <a:latin typeface="Aptos" panose="020B0004020202020204" pitchFamily="34" charset="0"/>
              </a:rPr>
              <a:t> et al., 2022; </a:t>
            </a:r>
            <a:r>
              <a:rPr lang="en-US" dirty="0" err="1">
                <a:solidFill>
                  <a:schemeClr val="tx2"/>
                </a:solidFill>
                <a:latin typeface="Aptos" panose="020B0004020202020204" pitchFamily="34" charset="0"/>
              </a:rPr>
              <a:t>Ivsins</a:t>
            </a:r>
            <a:r>
              <a:rPr lang="en-US" dirty="0">
                <a:solidFill>
                  <a:schemeClr val="tx2"/>
                </a:solidFill>
                <a:latin typeface="Aptos" panose="020B0004020202020204" pitchFamily="34" charset="0"/>
              </a:rPr>
              <a:t> et al., 2020; Public Health Agency of Canada, 2024; Volkow &amp; Blanco, 2021)</a:t>
            </a:r>
          </a:p>
        </p:txBody>
      </p:sp>
    </p:spTree>
    <p:extLst>
      <p:ext uri="{BB962C8B-B14F-4D97-AF65-F5344CB8AC3E}">
        <p14:creationId xmlns:p14="http://schemas.microsoft.com/office/powerpoint/2010/main" val="328986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txBody>
          <a:bodyPr/>
          <a:lstStyle/>
          <a:p>
            <a:endParaRPr lang="en-US"/>
          </a:p>
        </p:txBody>
      </p:sp>
      <p:sp>
        <p:nvSpPr>
          <p:cNvPr id="12"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14"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txBody>
          <a:bodyPr/>
          <a:lstStyle/>
          <a:p>
            <a:endParaRPr lang="en-US"/>
          </a:p>
        </p:txBody>
      </p:sp>
      <p:sp>
        <p:nvSpPr>
          <p:cNvPr id="2" name="Title 1">
            <a:extLst>
              <a:ext uri="{FF2B5EF4-FFF2-40B4-BE49-F238E27FC236}">
                <a16:creationId xmlns:a16="http://schemas.microsoft.com/office/drawing/2014/main" id="{4AC985E5-2758-038E-EFE5-642DDBECF618}"/>
              </a:ext>
            </a:extLst>
          </p:cNvPr>
          <p:cNvSpPr>
            <a:spLocks noGrp="1"/>
          </p:cNvSpPr>
          <p:nvPr>
            <p:ph type="title"/>
          </p:nvPr>
        </p:nvSpPr>
        <p:spPr>
          <a:xfrm>
            <a:off x="487681" y="563336"/>
            <a:ext cx="6740139" cy="1622322"/>
          </a:xfrm>
        </p:spPr>
        <p:txBody>
          <a:bodyPr>
            <a:normAutofit/>
          </a:bodyPr>
          <a:lstStyle/>
          <a:p>
            <a:r>
              <a:rPr lang="en-US" sz="4000" dirty="0">
                <a:solidFill>
                  <a:schemeClr val="tx1"/>
                </a:solidFill>
                <a:latin typeface="Aptos" panose="020B0004020202020204" pitchFamily="34" charset="0"/>
              </a:rPr>
              <a:t>River Stone Recovery Centre</a:t>
            </a:r>
          </a:p>
        </p:txBody>
      </p:sp>
      <p:pic>
        <p:nvPicPr>
          <p:cNvPr id="4" name="Picture 2" descr="Inside a Fredericton opioid program, where dozens of people 'are getting  their lives back' | CBC News">
            <a:extLst>
              <a:ext uri="{FF2B5EF4-FFF2-40B4-BE49-F238E27FC236}">
                <a16:creationId xmlns:a16="http://schemas.microsoft.com/office/drawing/2014/main" id="{33C0A661-4750-E566-C42F-B10057EC23B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909" r="25074" b="1"/>
          <a:stretch/>
        </p:blipFill>
        <p:spPr bwMode="auto">
          <a:xfrm>
            <a:off x="6774511" y="480060"/>
            <a:ext cx="4929808" cy="5897880"/>
          </a:xfrm>
          <a:custGeom>
            <a:avLst/>
            <a:gdLst/>
            <a:ahLst/>
            <a:cxnLst/>
            <a:rect l="l" t="t" r="r" b="b"/>
            <a:pathLst>
              <a:path w="4929808" h="5897880">
                <a:moveTo>
                  <a:pt x="104535" y="0"/>
                </a:moveTo>
                <a:lnTo>
                  <a:pt x="2751151" y="0"/>
                </a:lnTo>
                <a:lnTo>
                  <a:pt x="4769032" y="0"/>
                </a:lnTo>
                <a:lnTo>
                  <a:pt x="4929808" y="0"/>
                </a:lnTo>
                <a:lnTo>
                  <a:pt x="4929808" y="5897880"/>
                </a:lnTo>
                <a:lnTo>
                  <a:pt x="4769032" y="5897880"/>
                </a:lnTo>
                <a:lnTo>
                  <a:pt x="2751151" y="5897880"/>
                </a:lnTo>
                <a:lnTo>
                  <a:pt x="0" y="5897880"/>
                </a:lnTo>
                <a:lnTo>
                  <a:pt x="0" y="5896985"/>
                </a:lnTo>
                <a:lnTo>
                  <a:pt x="103291" y="5896985"/>
                </a:lnTo>
                <a:lnTo>
                  <a:pt x="112340" y="5838313"/>
                </a:lnTo>
                <a:lnTo>
                  <a:pt x="123631" y="5762037"/>
                </a:lnTo>
                <a:lnTo>
                  <a:pt x="135550" y="5671232"/>
                </a:lnTo>
                <a:lnTo>
                  <a:pt x="149820" y="5563476"/>
                </a:lnTo>
                <a:lnTo>
                  <a:pt x="164875" y="5444219"/>
                </a:lnTo>
                <a:lnTo>
                  <a:pt x="180714" y="5309828"/>
                </a:lnTo>
                <a:lnTo>
                  <a:pt x="197494" y="5163329"/>
                </a:lnTo>
                <a:lnTo>
                  <a:pt x="214273" y="5004117"/>
                </a:lnTo>
                <a:lnTo>
                  <a:pt x="231367" y="4834615"/>
                </a:lnTo>
                <a:lnTo>
                  <a:pt x="247205" y="4651794"/>
                </a:lnTo>
                <a:lnTo>
                  <a:pt x="262417" y="4460498"/>
                </a:lnTo>
                <a:lnTo>
                  <a:pt x="276217" y="4258305"/>
                </a:lnTo>
                <a:lnTo>
                  <a:pt x="289390" y="4047637"/>
                </a:lnTo>
                <a:lnTo>
                  <a:pt x="301779" y="3827889"/>
                </a:lnTo>
                <a:lnTo>
                  <a:pt x="306170" y="3715291"/>
                </a:lnTo>
                <a:lnTo>
                  <a:pt x="311031" y="3600271"/>
                </a:lnTo>
                <a:lnTo>
                  <a:pt x="315579" y="3483435"/>
                </a:lnTo>
                <a:lnTo>
                  <a:pt x="318558" y="3365994"/>
                </a:lnTo>
                <a:lnTo>
                  <a:pt x="321224" y="3246131"/>
                </a:lnTo>
                <a:lnTo>
                  <a:pt x="324047" y="3125058"/>
                </a:lnTo>
                <a:lnTo>
                  <a:pt x="325929" y="3001563"/>
                </a:lnTo>
                <a:lnTo>
                  <a:pt x="325929" y="2876858"/>
                </a:lnTo>
                <a:lnTo>
                  <a:pt x="326870" y="2750941"/>
                </a:lnTo>
                <a:lnTo>
                  <a:pt x="325929" y="2623814"/>
                </a:lnTo>
                <a:lnTo>
                  <a:pt x="324047" y="2494871"/>
                </a:lnTo>
                <a:lnTo>
                  <a:pt x="322322" y="2365928"/>
                </a:lnTo>
                <a:lnTo>
                  <a:pt x="318558" y="2235169"/>
                </a:lnTo>
                <a:lnTo>
                  <a:pt x="314638" y="2103199"/>
                </a:lnTo>
                <a:lnTo>
                  <a:pt x="310090" y="1971229"/>
                </a:lnTo>
                <a:lnTo>
                  <a:pt x="303660" y="1838048"/>
                </a:lnTo>
                <a:lnTo>
                  <a:pt x="295976" y="1703656"/>
                </a:lnTo>
                <a:lnTo>
                  <a:pt x="288606" y="1568660"/>
                </a:lnTo>
                <a:lnTo>
                  <a:pt x="279197" y="1433663"/>
                </a:lnTo>
                <a:lnTo>
                  <a:pt x="267906" y="1296850"/>
                </a:lnTo>
                <a:lnTo>
                  <a:pt x="256615" y="1161853"/>
                </a:lnTo>
                <a:lnTo>
                  <a:pt x="243598" y="1024435"/>
                </a:lnTo>
                <a:lnTo>
                  <a:pt x="229328" y="886411"/>
                </a:lnTo>
                <a:lnTo>
                  <a:pt x="214273" y="750203"/>
                </a:lnTo>
                <a:lnTo>
                  <a:pt x="196709" y="612180"/>
                </a:lnTo>
                <a:lnTo>
                  <a:pt x="177891" y="474761"/>
                </a:lnTo>
                <a:lnTo>
                  <a:pt x="159229" y="336738"/>
                </a:lnTo>
                <a:lnTo>
                  <a:pt x="137432" y="199320"/>
                </a:lnTo>
                <a:lnTo>
                  <a:pt x="115163" y="62507"/>
                </a:lnTo>
                <a:close/>
              </a:path>
            </a:pathLst>
          </a:cu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Oval 17">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Oval 19">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17AAF40D-AE60-AF06-B388-7FC064DC727C}"/>
              </a:ext>
            </a:extLst>
          </p:cNvPr>
          <p:cNvSpPr>
            <a:spLocks noGrp="1"/>
          </p:cNvSpPr>
          <p:nvPr>
            <p:ph idx="1"/>
          </p:nvPr>
        </p:nvSpPr>
        <p:spPr>
          <a:xfrm>
            <a:off x="487681" y="2364563"/>
            <a:ext cx="7159428" cy="3095389"/>
          </a:xfrm>
        </p:spPr>
        <p:txBody>
          <a:bodyPr anchor="ctr">
            <a:normAutofit/>
          </a:bodyPr>
          <a:lstStyle/>
          <a:p>
            <a:r>
              <a:rPr lang="en-US" sz="2600" dirty="0">
                <a:solidFill>
                  <a:srgbClr val="FFFFFF"/>
                </a:solidFill>
                <a:latin typeface="Aptos" panose="020B0004020202020204" pitchFamily="34" charset="0"/>
              </a:rPr>
              <a:t>Outpatient treatment programs</a:t>
            </a:r>
          </a:p>
          <a:p>
            <a:r>
              <a:rPr lang="en-US" sz="2600" dirty="0">
                <a:solidFill>
                  <a:srgbClr val="FFFFFF"/>
                </a:solidFill>
                <a:latin typeface="Aptos" panose="020B0004020202020204" pitchFamily="34" charset="0"/>
              </a:rPr>
              <a:t>Harm reduction approach</a:t>
            </a:r>
          </a:p>
          <a:p>
            <a:r>
              <a:rPr lang="en-US" sz="2600" dirty="0">
                <a:solidFill>
                  <a:srgbClr val="FFFFFF"/>
                </a:solidFill>
                <a:latin typeface="Aptos" panose="020B0004020202020204" pitchFamily="34" charset="0"/>
              </a:rPr>
              <a:t>Individual-centered, trauma-informed care</a:t>
            </a:r>
          </a:p>
          <a:p>
            <a:r>
              <a:rPr lang="en-US" sz="2600" dirty="0">
                <a:solidFill>
                  <a:srgbClr val="FFFFFF"/>
                </a:solidFill>
                <a:latin typeface="Aptos" panose="020B0004020202020204" pitchFamily="34" charset="0"/>
              </a:rPr>
              <a:t>Injectable </a:t>
            </a:r>
            <a:r>
              <a:rPr lang="en-US" sz="2600" dirty="0">
                <a:latin typeface="Aptos" panose="020B0004020202020204" pitchFamily="34" charset="0"/>
              </a:rPr>
              <a:t>Opioid Agonist Treatment (</a:t>
            </a:r>
            <a:r>
              <a:rPr lang="en-US" sz="2600" dirty="0" err="1">
                <a:latin typeface="Aptos" panose="020B0004020202020204" pitchFamily="34" charset="0"/>
              </a:rPr>
              <a:t>iOAT</a:t>
            </a:r>
            <a:r>
              <a:rPr lang="en-US" sz="2600" dirty="0">
                <a:latin typeface="Aptos" panose="020B0004020202020204" pitchFamily="34" charset="0"/>
              </a:rPr>
              <a:t>)</a:t>
            </a:r>
            <a:endParaRPr lang="en-US" sz="2600" dirty="0">
              <a:solidFill>
                <a:srgbClr val="FFFFFF"/>
              </a:solidFill>
              <a:latin typeface="Aptos" panose="020B0004020202020204" pitchFamily="34" charset="0"/>
            </a:endParaRPr>
          </a:p>
        </p:txBody>
      </p:sp>
      <p:sp>
        <p:nvSpPr>
          <p:cNvPr id="5" name="TextBox 4">
            <a:extLst>
              <a:ext uri="{FF2B5EF4-FFF2-40B4-BE49-F238E27FC236}">
                <a16:creationId xmlns:a16="http://schemas.microsoft.com/office/drawing/2014/main" id="{A41EA4F5-5B13-6195-624A-C3D564C0603F}"/>
              </a:ext>
            </a:extLst>
          </p:cNvPr>
          <p:cNvSpPr txBox="1"/>
          <p:nvPr/>
        </p:nvSpPr>
        <p:spPr>
          <a:xfrm>
            <a:off x="8145417" y="6432907"/>
            <a:ext cx="3727174" cy="369332"/>
          </a:xfrm>
          <a:prstGeom prst="rect">
            <a:avLst/>
          </a:prstGeom>
          <a:noFill/>
        </p:spPr>
        <p:txBody>
          <a:bodyPr wrap="none" rtlCol="0">
            <a:spAutoFit/>
          </a:bodyPr>
          <a:lstStyle/>
          <a:p>
            <a:pPr>
              <a:spcAft>
                <a:spcPts val="600"/>
              </a:spcAft>
            </a:pPr>
            <a:r>
              <a:rPr lang="en-US" dirty="0">
                <a:solidFill>
                  <a:schemeClr val="bg2"/>
                </a:solidFill>
                <a:latin typeface="Aptos" panose="020B0004020202020204" pitchFamily="34" charset="0"/>
              </a:rPr>
              <a:t>(River Stone Recovery Centre, 2021)</a:t>
            </a:r>
          </a:p>
        </p:txBody>
      </p:sp>
    </p:spTree>
    <p:extLst>
      <p:ext uri="{BB962C8B-B14F-4D97-AF65-F5344CB8AC3E}">
        <p14:creationId xmlns:p14="http://schemas.microsoft.com/office/powerpoint/2010/main" val="280170807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6" name="Rectangle 25">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Oval 26">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Oval 27">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8">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31"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US"/>
            </a:p>
          </p:txBody>
        </p:sp>
        <p:sp>
          <p:nvSpPr>
            <p:cNvPr id="32"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2" name="Title 1">
            <a:extLst>
              <a:ext uri="{FF2B5EF4-FFF2-40B4-BE49-F238E27FC236}">
                <a16:creationId xmlns:a16="http://schemas.microsoft.com/office/drawing/2014/main" id="{418D5CB7-B776-59D3-C57D-3F754A57FE48}"/>
              </a:ext>
            </a:extLst>
          </p:cNvPr>
          <p:cNvSpPr>
            <a:spLocks noGrp="1"/>
          </p:cNvSpPr>
          <p:nvPr>
            <p:ph type="title"/>
          </p:nvPr>
        </p:nvSpPr>
        <p:spPr>
          <a:xfrm>
            <a:off x="1003494" y="973666"/>
            <a:ext cx="2942210" cy="4833745"/>
          </a:xfrm>
        </p:spPr>
        <p:txBody>
          <a:bodyPr>
            <a:normAutofit/>
          </a:bodyPr>
          <a:lstStyle/>
          <a:p>
            <a:pPr algn="ctr"/>
            <a:r>
              <a:rPr lang="en-US" sz="4000" dirty="0">
                <a:solidFill>
                  <a:schemeClr val="bg1"/>
                </a:solidFill>
                <a:latin typeface="Aptos" panose="020B0004020202020204" pitchFamily="34" charset="0"/>
              </a:rPr>
              <a:t>Method</a:t>
            </a:r>
          </a:p>
        </p:txBody>
      </p:sp>
      <p:sp>
        <p:nvSpPr>
          <p:cNvPr id="34" name="Rectangle 33">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6" name="Content Placeholder 2">
            <a:extLst>
              <a:ext uri="{FF2B5EF4-FFF2-40B4-BE49-F238E27FC236}">
                <a16:creationId xmlns:a16="http://schemas.microsoft.com/office/drawing/2014/main" id="{9C1CEA68-071C-E861-455F-645E8602B8FF}"/>
              </a:ext>
            </a:extLst>
          </p:cNvPr>
          <p:cNvGraphicFramePr>
            <a:graphicFrameLocks noGrp="1"/>
          </p:cNvGraphicFramePr>
          <p:nvPr>
            <p:ph idx="1"/>
            <p:extLst>
              <p:ext uri="{D42A27DB-BD31-4B8C-83A1-F6EECF244321}">
                <p14:modId xmlns:p14="http://schemas.microsoft.com/office/powerpoint/2010/main" val="750494924"/>
              </p:ext>
            </p:extLst>
          </p:nvPr>
        </p:nvGraphicFramePr>
        <p:xfrm>
          <a:off x="5142960" y="699186"/>
          <a:ext cx="6391275" cy="54596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91795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DE65-3EC0-C91D-1675-AFBD3728647A}"/>
              </a:ext>
            </a:extLst>
          </p:cNvPr>
          <p:cNvSpPr>
            <a:spLocks noGrp="1"/>
          </p:cNvSpPr>
          <p:nvPr>
            <p:ph type="title"/>
          </p:nvPr>
        </p:nvSpPr>
        <p:spPr>
          <a:xfrm>
            <a:off x="1188407" y="863042"/>
            <a:ext cx="2793158" cy="927906"/>
          </a:xfrm>
        </p:spPr>
        <p:txBody>
          <a:bodyPr/>
          <a:lstStyle/>
          <a:p>
            <a:pPr algn="ctr"/>
            <a:r>
              <a:rPr lang="en-US" sz="4000" dirty="0">
                <a:solidFill>
                  <a:schemeClr val="bg1"/>
                </a:solidFill>
                <a:latin typeface="Aptos" panose="020B0004020202020204" pitchFamily="34" charset="0"/>
              </a:rPr>
              <a:t>Results</a:t>
            </a:r>
          </a:p>
        </p:txBody>
      </p:sp>
      <p:graphicFrame>
        <p:nvGraphicFramePr>
          <p:cNvPr id="6" name="Diagram 5">
            <a:extLst>
              <a:ext uri="{FF2B5EF4-FFF2-40B4-BE49-F238E27FC236}">
                <a16:creationId xmlns:a16="http://schemas.microsoft.com/office/drawing/2014/main" id="{A66F556C-C45A-D6AE-215B-62EAC7369493}"/>
              </a:ext>
            </a:extLst>
          </p:cNvPr>
          <p:cNvGraphicFramePr/>
          <p:nvPr>
            <p:extLst>
              <p:ext uri="{D42A27DB-BD31-4B8C-83A1-F6EECF244321}">
                <p14:modId xmlns:p14="http://schemas.microsoft.com/office/powerpoint/2010/main" val="2813356880"/>
              </p:ext>
            </p:extLst>
          </p:nvPr>
        </p:nvGraphicFramePr>
        <p:xfrm>
          <a:off x="508405" y="2587083"/>
          <a:ext cx="4153162" cy="1683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Table 4">
            <a:extLst>
              <a:ext uri="{FF2B5EF4-FFF2-40B4-BE49-F238E27FC236}">
                <a16:creationId xmlns:a16="http://schemas.microsoft.com/office/drawing/2014/main" id="{FEB0D092-B02C-161B-D115-F34A1CE8D981}"/>
              </a:ext>
            </a:extLst>
          </p:cNvPr>
          <p:cNvGraphicFramePr>
            <a:graphicFrameLocks noGrp="1"/>
          </p:cNvGraphicFramePr>
          <p:nvPr>
            <p:extLst>
              <p:ext uri="{D42A27DB-BD31-4B8C-83A1-F6EECF244321}">
                <p14:modId xmlns:p14="http://schemas.microsoft.com/office/powerpoint/2010/main" val="3375212314"/>
              </p:ext>
            </p:extLst>
          </p:nvPr>
        </p:nvGraphicFramePr>
        <p:xfrm>
          <a:off x="5417056" y="916389"/>
          <a:ext cx="5979490" cy="5025220"/>
        </p:xfrm>
        <a:graphic>
          <a:graphicData uri="http://schemas.openxmlformats.org/drawingml/2006/table">
            <a:tbl>
              <a:tblPr firstRow="1">
                <a:tableStyleId>{BC89EF96-8CEA-46FF-86C4-4CE0E7609802}</a:tableStyleId>
              </a:tblPr>
              <a:tblGrid>
                <a:gridCol w="3384982">
                  <a:extLst>
                    <a:ext uri="{9D8B030D-6E8A-4147-A177-3AD203B41FA5}">
                      <a16:colId xmlns:a16="http://schemas.microsoft.com/office/drawing/2014/main" val="427935320"/>
                    </a:ext>
                  </a:extLst>
                </a:gridCol>
                <a:gridCol w="1363242">
                  <a:extLst>
                    <a:ext uri="{9D8B030D-6E8A-4147-A177-3AD203B41FA5}">
                      <a16:colId xmlns:a16="http://schemas.microsoft.com/office/drawing/2014/main" val="2700033133"/>
                    </a:ext>
                  </a:extLst>
                </a:gridCol>
                <a:gridCol w="1231266">
                  <a:extLst>
                    <a:ext uri="{9D8B030D-6E8A-4147-A177-3AD203B41FA5}">
                      <a16:colId xmlns:a16="http://schemas.microsoft.com/office/drawing/2014/main" val="1796582844"/>
                    </a:ext>
                  </a:extLst>
                </a:gridCol>
              </a:tblGrid>
              <a:tr h="502522">
                <a:tc>
                  <a:txBody>
                    <a:bodyPr/>
                    <a:lstStyle/>
                    <a:p>
                      <a:r>
                        <a:rPr lang="en-US" sz="2400" dirty="0">
                          <a:solidFill>
                            <a:schemeClr val="bg1"/>
                          </a:solidFill>
                          <a:latin typeface="Aptos" panose="020B0004020202020204" pitchFamily="34" charset="0"/>
                        </a:rPr>
                        <a:t>Variable</a:t>
                      </a:r>
                    </a:p>
                  </a:txBody>
                  <a:tcPr marL="104400" marR="103628" marT="51814" marB="51814">
                    <a:solidFill>
                      <a:schemeClr val="tx2"/>
                    </a:solidFill>
                  </a:tcPr>
                </a:tc>
                <a:tc>
                  <a:txBody>
                    <a:bodyPr/>
                    <a:lstStyle/>
                    <a:p>
                      <a:pPr algn="ctr"/>
                      <a:r>
                        <a:rPr lang="en-US" sz="2400" i="1" dirty="0">
                          <a:solidFill>
                            <a:schemeClr val="bg1"/>
                          </a:solidFill>
                          <a:latin typeface="Aptos" panose="020B0004020202020204" pitchFamily="34" charset="0"/>
                        </a:rPr>
                        <a:t>%</a:t>
                      </a:r>
                    </a:p>
                  </a:txBody>
                  <a:tcPr marL="103628" marR="103628" marT="51814" marB="51814">
                    <a:solidFill>
                      <a:schemeClr val="tx2"/>
                    </a:solidFill>
                  </a:tcPr>
                </a:tc>
                <a:tc>
                  <a:txBody>
                    <a:bodyPr/>
                    <a:lstStyle/>
                    <a:p>
                      <a:pPr algn="ctr"/>
                      <a:r>
                        <a:rPr lang="en-US" sz="2400" i="1" dirty="0">
                          <a:solidFill>
                            <a:schemeClr val="bg1"/>
                          </a:solidFill>
                          <a:latin typeface="Aptos" panose="020B0004020202020204" pitchFamily="34" charset="0"/>
                        </a:rPr>
                        <a:t>n</a:t>
                      </a:r>
                    </a:p>
                  </a:txBody>
                  <a:tcPr marL="103628" marR="103628" marT="51814" marB="51814">
                    <a:solidFill>
                      <a:schemeClr val="tx2"/>
                    </a:solidFill>
                  </a:tcPr>
                </a:tc>
                <a:extLst>
                  <a:ext uri="{0D108BD9-81ED-4DB2-BD59-A6C34878D82A}">
                    <a16:rowId xmlns:a16="http://schemas.microsoft.com/office/drawing/2014/main" val="2001822315"/>
                  </a:ext>
                </a:extLst>
              </a:tr>
              <a:tr h="502522">
                <a:tc>
                  <a:txBody>
                    <a:bodyPr/>
                    <a:lstStyle/>
                    <a:p>
                      <a:r>
                        <a:rPr lang="en-US" sz="2400" dirty="0">
                          <a:latin typeface="Aptos" panose="020B0004020202020204" pitchFamily="34" charset="0"/>
                        </a:rPr>
                        <a:t>Gender</a:t>
                      </a:r>
                    </a:p>
                  </a:txBody>
                  <a:tcPr marL="103628" marR="103628" marT="51814" marB="51814"/>
                </a:tc>
                <a:tc>
                  <a:txBody>
                    <a:bodyPr/>
                    <a:lstStyle/>
                    <a:p>
                      <a:endParaRPr lang="en-US" sz="2400">
                        <a:latin typeface="Aptos" panose="020B0004020202020204" pitchFamily="34" charset="0"/>
                      </a:endParaRPr>
                    </a:p>
                  </a:txBody>
                  <a:tcPr marL="103628" marR="103628" marT="51814" marB="51814"/>
                </a:tc>
                <a:tc>
                  <a:txBody>
                    <a:bodyPr/>
                    <a:lstStyle/>
                    <a:p>
                      <a:endParaRPr lang="en-US" sz="2400" dirty="0">
                        <a:latin typeface="Aptos" panose="020B0004020202020204" pitchFamily="34" charset="0"/>
                      </a:endParaRPr>
                    </a:p>
                  </a:txBody>
                  <a:tcPr marL="103628" marR="103628" marT="51814" marB="51814"/>
                </a:tc>
                <a:extLst>
                  <a:ext uri="{0D108BD9-81ED-4DB2-BD59-A6C34878D82A}">
                    <a16:rowId xmlns:a16="http://schemas.microsoft.com/office/drawing/2014/main" val="3960045006"/>
                  </a:ext>
                </a:extLst>
              </a:tr>
              <a:tr h="502522">
                <a:tc>
                  <a:txBody>
                    <a:bodyPr/>
                    <a:lstStyle/>
                    <a:p>
                      <a:r>
                        <a:rPr lang="en-US" sz="2400" dirty="0">
                          <a:latin typeface="Aptos" panose="020B0004020202020204" pitchFamily="34" charset="0"/>
                        </a:rPr>
                        <a:t>     Woman</a:t>
                      </a:r>
                    </a:p>
                  </a:txBody>
                  <a:tcPr marL="103628" marR="103628" marT="51814" marB="51814"/>
                </a:tc>
                <a:tc>
                  <a:txBody>
                    <a:bodyPr/>
                    <a:lstStyle/>
                    <a:p>
                      <a:pPr algn="ctr"/>
                      <a:r>
                        <a:rPr lang="en-US" sz="2400" dirty="0">
                          <a:latin typeface="Aptos" panose="020B0004020202020204" pitchFamily="34" charset="0"/>
                        </a:rPr>
                        <a:t>52.4</a:t>
                      </a:r>
                    </a:p>
                  </a:txBody>
                  <a:tcPr marL="103628" marR="103628" marT="51814" marB="51814"/>
                </a:tc>
                <a:tc>
                  <a:txBody>
                    <a:bodyPr/>
                    <a:lstStyle/>
                    <a:p>
                      <a:pPr algn="ctr"/>
                      <a:r>
                        <a:rPr lang="en-US" sz="2400">
                          <a:latin typeface="Aptos" panose="020B0004020202020204" pitchFamily="34" charset="0"/>
                        </a:rPr>
                        <a:t>11</a:t>
                      </a:r>
                    </a:p>
                  </a:txBody>
                  <a:tcPr marL="103628" marR="103628" marT="51814" marB="51814"/>
                </a:tc>
                <a:extLst>
                  <a:ext uri="{0D108BD9-81ED-4DB2-BD59-A6C34878D82A}">
                    <a16:rowId xmlns:a16="http://schemas.microsoft.com/office/drawing/2014/main" val="1742986058"/>
                  </a:ext>
                </a:extLst>
              </a:tr>
              <a:tr h="502522">
                <a:tc>
                  <a:txBody>
                    <a:bodyPr/>
                    <a:lstStyle/>
                    <a:p>
                      <a:r>
                        <a:rPr lang="en-US" sz="2400">
                          <a:latin typeface="Aptos" panose="020B0004020202020204" pitchFamily="34" charset="0"/>
                        </a:rPr>
                        <a:t>     Man</a:t>
                      </a:r>
                    </a:p>
                  </a:txBody>
                  <a:tcPr marL="103628" marR="103628" marT="51814" marB="51814"/>
                </a:tc>
                <a:tc>
                  <a:txBody>
                    <a:bodyPr/>
                    <a:lstStyle/>
                    <a:p>
                      <a:pPr algn="ctr"/>
                      <a:r>
                        <a:rPr lang="en-US" sz="2400">
                          <a:latin typeface="Aptos" panose="020B0004020202020204" pitchFamily="34" charset="0"/>
                        </a:rPr>
                        <a:t>47.6</a:t>
                      </a:r>
                    </a:p>
                  </a:txBody>
                  <a:tcPr marL="103628" marR="103628" marT="51814" marB="51814"/>
                </a:tc>
                <a:tc>
                  <a:txBody>
                    <a:bodyPr/>
                    <a:lstStyle/>
                    <a:p>
                      <a:pPr algn="ctr"/>
                      <a:r>
                        <a:rPr lang="en-US" sz="2400">
                          <a:latin typeface="Aptos" panose="020B0004020202020204" pitchFamily="34" charset="0"/>
                        </a:rPr>
                        <a:t>10</a:t>
                      </a:r>
                    </a:p>
                  </a:txBody>
                  <a:tcPr marL="103628" marR="103628" marT="51814" marB="51814"/>
                </a:tc>
                <a:extLst>
                  <a:ext uri="{0D108BD9-81ED-4DB2-BD59-A6C34878D82A}">
                    <a16:rowId xmlns:a16="http://schemas.microsoft.com/office/drawing/2014/main" val="1075795263"/>
                  </a:ext>
                </a:extLst>
              </a:tr>
              <a:tr h="502522">
                <a:tc>
                  <a:txBody>
                    <a:bodyPr/>
                    <a:lstStyle/>
                    <a:p>
                      <a:r>
                        <a:rPr lang="en-US" sz="2400" dirty="0">
                          <a:latin typeface="Aptos" panose="020B0004020202020204" pitchFamily="34" charset="0"/>
                        </a:rPr>
                        <a:t>Ethnicity</a:t>
                      </a:r>
                    </a:p>
                  </a:txBody>
                  <a:tcPr marL="103628" marR="103628" marT="51814" marB="51814"/>
                </a:tc>
                <a:tc>
                  <a:txBody>
                    <a:bodyPr/>
                    <a:lstStyle/>
                    <a:p>
                      <a:pPr algn="ctr"/>
                      <a:endParaRPr lang="en-US" sz="2400">
                        <a:latin typeface="Aptos" panose="020B0004020202020204" pitchFamily="34" charset="0"/>
                      </a:endParaRPr>
                    </a:p>
                  </a:txBody>
                  <a:tcPr marL="103628" marR="103628" marT="51814" marB="51814"/>
                </a:tc>
                <a:tc>
                  <a:txBody>
                    <a:bodyPr/>
                    <a:lstStyle/>
                    <a:p>
                      <a:pPr algn="ctr"/>
                      <a:endParaRPr lang="en-US" sz="2400">
                        <a:latin typeface="Aptos" panose="020B0004020202020204" pitchFamily="34" charset="0"/>
                      </a:endParaRPr>
                    </a:p>
                  </a:txBody>
                  <a:tcPr marL="103628" marR="103628" marT="51814" marB="51814"/>
                </a:tc>
                <a:extLst>
                  <a:ext uri="{0D108BD9-81ED-4DB2-BD59-A6C34878D82A}">
                    <a16:rowId xmlns:a16="http://schemas.microsoft.com/office/drawing/2014/main" val="1868054426"/>
                  </a:ext>
                </a:extLst>
              </a:tr>
              <a:tr h="502522">
                <a:tc>
                  <a:txBody>
                    <a:bodyPr/>
                    <a:lstStyle/>
                    <a:p>
                      <a:r>
                        <a:rPr lang="en-US" sz="2400" dirty="0">
                          <a:latin typeface="Aptos" panose="020B0004020202020204" pitchFamily="34" charset="0"/>
                        </a:rPr>
                        <a:t>     European origin</a:t>
                      </a:r>
                    </a:p>
                  </a:txBody>
                  <a:tcPr marL="103628" marR="103628" marT="51814" marB="51814"/>
                </a:tc>
                <a:tc>
                  <a:txBody>
                    <a:bodyPr/>
                    <a:lstStyle/>
                    <a:p>
                      <a:pPr algn="ctr"/>
                      <a:r>
                        <a:rPr lang="en-US" sz="2400" dirty="0">
                          <a:latin typeface="Aptos" panose="020B0004020202020204" pitchFamily="34" charset="0"/>
                        </a:rPr>
                        <a:t>81.0</a:t>
                      </a:r>
                    </a:p>
                  </a:txBody>
                  <a:tcPr marL="103628" marR="103628" marT="51814" marB="51814"/>
                </a:tc>
                <a:tc>
                  <a:txBody>
                    <a:bodyPr/>
                    <a:lstStyle/>
                    <a:p>
                      <a:pPr algn="ctr"/>
                      <a:r>
                        <a:rPr lang="en-US" sz="2400">
                          <a:latin typeface="Aptos" panose="020B0004020202020204" pitchFamily="34" charset="0"/>
                        </a:rPr>
                        <a:t>17</a:t>
                      </a:r>
                    </a:p>
                  </a:txBody>
                  <a:tcPr marL="103628" marR="103628" marT="51814" marB="51814"/>
                </a:tc>
                <a:extLst>
                  <a:ext uri="{0D108BD9-81ED-4DB2-BD59-A6C34878D82A}">
                    <a16:rowId xmlns:a16="http://schemas.microsoft.com/office/drawing/2014/main" val="460333579"/>
                  </a:ext>
                </a:extLst>
              </a:tr>
              <a:tr h="502522">
                <a:tc>
                  <a:txBody>
                    <a:bodyPr/>
                    <a:lstStyle/>
                    <a:p>
                      <a:r>
                        <a:rPr lang="en-US" sz="2400">
                          <a:latin typeface="Aptos" panose="020B0004020202020204" pitchFamily="34" charset="0"/>
                        </a:rPr>
                        <a:t>     BIPOC</a:t>
                      </a:r>
                    </a:p>
                  </a:txBody>
                  <a:tcPr marL="103628" marR="103628" marT="51814" marB="51814"/>
                </a:tc>
                <a:tc>
                  <a:txBody>
                    <a:bodyPr/>
                    <a:lstStyle/>
                    <a:p>
                      <a:pPr algn="ctr"/>
                      <a:r>
                        <a:rPr lang="en-US" sz="2400">
                          <a:latin typeface="Aptos" panose="020B0004020202020204" pitchFamily="34" charset="0"/>
                        </a:rPr>
                        <a:t>19.0</a:t>
                      </a:r>
                    </a:p>
                  </a:txBody>
                  <a:tcPr marL="103628" marR="103628" marT="51814" marB="51814"/>
                </a:tc>
                <a:tc>
                  <a:txBody>
                    <a:bodyPr/>
                    <a:lstStyle/>
                    <a:p>
                      <a:pPr algn="ctr"/>
                      <a:r>
                        <a:rPr lang="en-US" sz="2400">
                          <a:latin typeface="Aptos" panose="020B0004020202020204" pitchFamily="34" charset="0"/>
                        </a:rPr>
                        <a:t>4</a:t>
                      </a:r>
                    </a:p>
                  </a:txBody>
                  <a:tcPr marL="103628" marR="103628" marT="51814" marB="51814"/>
                </a:tc>
                <a:extLst>
                  <a:ext uri="{0D108BD9-81ED-4DB2-BD59-A6C34878D82A}">
                    <a16:rowId xmlns:a16="http://schemas.microsoft.com/office/drawing/2014/main" val="4140110463"/>
                  </a:ext>
                </a:extLst>
              </a:tr>
              <a:tr h="502522">
                <a:tc>
                  <a:txBody>
                    <a:bodyPr/>
                    <a:lstStyle/>
                    <a:p>
                      <a:r>
                        <a:rPr lang="en-US" sz="2400">
                          <a:latin typeface="Aptos" panose="020B0004020202020204" pitchFamily="34" charset="0"/>
                        </a:rPr>
                        <a:t>Housing</a:t>
                      </a:r>
                    </a:p>
                  </a:txBody>
                  <a:tcPr marL="103628" marR="103628" marT="51814" marB="51814"/>
                </a:tc>
                <a:tc>
                  <a:txBody>
                    <a:bodyPr/>
                    <a:lstStyle/>
                    <a:p>
                      <a:pPr algn="ctr"/>
                      <a:endParaRPr lang="en-US" sz="2400">
                        <a:latin typeface="Aptos" panose="020B0004020202020204" pitchFamily="34" charset="0"/>
                      </a:endParaRPr>
                    </a:p>
                  </a:txBody>
                  <a:tcPr marL="103628" marR="103628" marT="51814" marB="51814"/>
                </a:tc>
                <a:tc>
                  <a:txBody>
                    <a:bodyPr/>
                    <a:lstStyle/>
                    <a:p>
                      <a:pPr algn="ctr"/>
                      <a:endParaRPr lang="en-US" sz="2400">
                        <a:latin typeface="Aptos" panose="020B0004020202020204" pitchFamily="34" charset="0"/>
                      </a:endParaRPr>
                    </a:p>
                  </a:txBody>
                  <a:tcPr marL="103628" marR="103628" marT="51814" marB="51814"/>
                </a:tc>
                <a:extLst>
                  <a:ext uri="{0D108BD9-81ED-4DB2-BD59-A6C34878D82A}">
                    <a16:rowId xmlns:a16="http://schemas.microsoft.com/office/drawing/2014/main" val="2033239735"/>
                  </a:ext>
                </a:extLst>
              </a:tr>
              <a:tr h="502522">
                <a:tc>
                  <a:txBody>
                    <a:bodyPr/>
                    <a:lstStyle/>
                    <a:p>
                      <a:r>
                        <a:rPr lang="en-US" sz="2400">
                          <a:latin typeface="Aptos" panose="020B0004020202020204" pitchFamily="34" charset="0"/>
                        </a:rPr>
                        <a:t>     Unhoused</a:t>
                      </a:r>
                    </a:p>
                  </a:txBody>
                  <a:tcPr marL="103628" marR="103628" marT="51814" marB="51814"/>
                </a:tc>
                <a:tc>
                  <a:txBody>
                    <a:bodyPr/>
                    <a:lstStyle/>
                    <a:p>
                      <a:pPr algn="ctr"/>
                      <a:r>
                        <a:rPr lang="en-US" sz="2400">
                          <a:latin typeface="Aptos" panose="020B0004020202020204" pitchFamily="34" charset="0"/>
                        </a:rPr>
                        <a:t>42.9</a:t>
                      </a:r>
                    </a:p>
                  </a:txBody>
                  <a:tcPr marL="103628" marR="103628" marT="51814" marB="51814"/>
                </a:tc>
                <a:tc>
                  <a:txBody>
                    <a:bodyPr/>
                    <a:lstStyle/>
                    <a:p>
                      <a:pPr algn="ctr"/>
                      <a:r>
                        <a:rPr lang="en-US" sz="2400">
                          <a:latin typeface="Aptos" panose="020B0004020202020204" pitchFamily="34" charset="0"/>
                        </a:rPr>
                        <a:t>9</a:t>
                      </a:r>
                    </a:p>
                  </a:txBody>
                  <a:tcPr marL="103628" marR="103628" marT="51814" marB="51814"/>
                </a:tc>
                <a:extLst>
                  <a:ext uri="{0D108BD9-81ED-4DB2-BD59-A6C34878D82A}">
                    <a16:rowId xmlns:a16="http://schemas.microsoft.com/office/drawing/2014/main" val="2560116064"/>
                  </a:ext>
                </a:extLst>
              </a:tr>
              <a:tr h="502522">
                <a:tc>
                  <a:txBody>
                    <a:bodyPr/>
                    <a:lstStyle/>
                    <a:p>
                      <a:r>
                        <a:rPr lang="en-US" sz="2400" dirty="0">
                          <a:latin typeface="Aptos" panose="020B0004020202020204" pitchFamily="34" charset="0"/>
                        </a:rPr>
                        <a:t>     Housed</a:t>
                      </a:r>
                    </a:p>
                  </a:txBody>
                  <a:tcPr marL="103628" marR="103628" marT="51814" marB="51814"/>
                </a:tc>
                <a:tc>
                  <a:txBody>
                    <a:bodyPr/>
                    <a:lstStyle/>
                    <a:p>
                      <a:pPr algn="ctr"/>
                      <a:r>
                        <a:rPr lang="en-US" sz="2400">
                          <a:latin typeface="Aptos" panose="020B0004020202020204" pitchFamily="34" charset="0"/>
                        </a:rPr>
                        <a:t>57.1</a:t>
                      </a:r>
                    </a:p>
                  </a:txBody>
                  <a:tcPr marL="103628" marR="103628" marT="51814" marB="51814"/>
                </a:tc>
                <a:tc>
                  <a:txBody>
                    <a:bodyPr/>
                    <a:lstStyle/>
                    <a:p>
                      <a:pPr algn="ctr"/>
                      <a:r>
                        <a:rPr lang="en-US" sz="2400" dirty="0">
                          <a:latin typeface="Aptos" panose="020B0004020202020204" pitchFamily="34" charset="0"/>
                        </a:rPr>
                        <a:t>12</a:t>
                      </a:r>
                    </a:p>
                  </a:txBody>
                  <a:tcPr marL="103628" marR="103628" marT="51814" marB="51814"/>
                </a:tc>
                <a:extLst>
                  <a:ext uri="{0D108BD9-81ED-4DB2-BD59-A6C34878D82A}">
                    <a16:rowId xmlns:a16="http://schemas.microsoft.com/office/drawing/2014/main" val="667463497"/>
                  </a:ext>
                </a:extLst>
              </a:tr>
            </a:tbl>
          </a:graphicData>
        </a:graphic>
      </p:graphicFrame>
    </p:spTree>
    <p:extLst>
      <p:ext uri="{BB962C8B-B14F-4D97-AF65-F5344CB8AC3E}">
        <p14:creationId xmlns:p14="http://schemas.microsoft.com/office/powerpoint/2010/main" val="3579682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5905C-FFEB-A019-AB8C-CC45C6001E2F}"/>
              </a:ext>
            </a:extLst>
          </p:cNvPr>
          <p:cNvSpPr>
            <a:spLocks noGrp="1"/>
          </p:cNvSpPr>
          <p:nvPr>
            <p:ph type="title"/>
          </p:nvPr>
        </p:nvSpPr>
        <p:spPr>
          <a:xfrm>
            <a:off x="1715293" y="917911"/>
            <a:ext cx="8761413" cy="706964"/>
          </a:xfrm>
        </p:spPr>
        <p:txBody>
          <a:bodyPr/>
          <a:lstStyle/>
          <a:p>
            <a:pPr algn="ctr"/>
            <a:r>
              <a:rPr lang="en-US" sz="4000" dirty="0">
                <a:solidFill>
                  <a:schemeClr val="bg1"/>
                </a:solidFill>
                <a:latin typeface="Aptos" panose="020B0004020202020204" pitchFamily="34" charset="0"/>
              </a:rPr>
              <a:t>Results: Program Experience</a:t>
            </a:r>
          </a:p>
        </p:txBody>
      </p:sp>
      <p:graphicFrame>
        <p:nvGraphicFramePr>
          <p:cNvPr id="4" name="Content Placeholder 3">
            <a:extLst>
              <a:ext uri="{FF2B5EF4-FFF2-40B4-BE49-F238E27FC236}">
                <a16:creationId xmlns:a16="http://schemas.microsoft.com/office/drawing/2014/main" id="{AA190B43-6579-1707-DB58-2CD06E43C87C}"/>
              </a:ext>
            </a:extLst>
          </p:cNvPr>
          <p:cNvGraphicFramePr>
            <a:graphicFrameLocks noGrp="1"/>
          </p:cNvGraphicFramePr>
          <p:nvPr>
            <p:ph idx="1"/>
            <p:extLst>
              <p:ext uri="{D42A27DB-BD31-4B8C-83A1-F6EECF244321}">
                <p14:modId xmlns:p14="http://schemas.microsoft.com/office/powerpoint/2010/main" val="3453713064"/>
              </p:ext>
            </p:extLst>
          </p:nvPr>
        </p:nvGraphicFramePr>
        <p:xfrm>
          <a:off x="445119" y="2364058"/>
          <a:ext cx="11301761" cy="4103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969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id="{5C35B3F5-1610-A780-5977-D1ED1A39A129}"/>
              </a:ext>
            </a:extLst>
          </p:cNvPr>
          <p:cNvGraphicFramePr>
            <a:graphicFrameLocks/>
          </p:cNvGraphicFramePr>
          <p:nvPr>
            <p:extLst>
              <p:ext uri="{D42A27DB-BD31-4B8C-83A1-F6EECF244321}">
                <p14:modId xmlns:p14="http://schemas.microsoft.com/office/powerpoint/2010/main" val="2900949133"/>
              </p:ext>
            </p:extLst>
          </p:nvPr>
        </p:nvGraphicFramePr>
        <p:xfrm>
          <a:off x="1333017" y="399198"/>
          <a:ext cx="9525965" cy="62283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3FBDA250-BCDE-7426-AC99-7B9BC1CCF432}"/>
              </a:ext>
            </a:extLst>
          </p:cNvPr>
          <p:cNvSpPr txBox="1"/>
          <p:nvPr/>
        </p:nvSpPr>
        <p:spPr>
          <a:xfrm>
            <a:off x="231493" y="137852"/>
            <a:ext cx="3632341" cy="707886"/>
          </a:xfrm>
          <a:prstGeom prst="rect">
            <a:avLst/>
          </a:prstGeom>
          <a:noFill/>
        </p:spPr>
        <p:txBody>
          <a:bodyPr wrap="none" rtlCol="0">
            <a:spAutoFit/>
          </a:bodyPr>
          <a:lstStyle/>
          <a:p>
            <a:r>
              <a:rPr lang="en-US" sz="4000" dirty="0">
                <a:solidFill>
                  <a:schemeClr val="tx2"/>
                </a:solidFill>
                <a:latin typeface="Aptos" panose="020B0004020202020204" pitchFamily="34" charset="0"/>
              </a:rPr>
              <a:t>Results: Stigma</a:t>
            </a:r>
          </a:p>
        </p:txBody>
      </p:sp>
    </p:spTree>
    <p:extLst>
      <p:ext uri="{BB962C8B-B14F-4D97-AF65-F5344CB8AC3E}">
        <p14:creationId xmlns:p14="http://schemas.microsoft.com/office/powerpoint/2010/main" val="3354215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8584</TotalTime>
  <Words>1873</Words>
  <Application>Microsoft Macintosh PowerPoint</Application>
  <PresentationFormat>Widescreen</PresentationFormat>
  <Paragraphs>120</Paragraphs>
  <Slides>13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Century Gothic</vt:lpstr>
      <vt:lpstr>Helvetica</vt:lpstr>
      <vt:lpstr>Times New Roman</vt:lpstr>
      <vt:lpstr>Wingdings 3</vt:lpstr>
      <vt:lpstr>Ion Boardroom</vt:lpstr>
      <vt:lpstr>Evaluating An Atlantic Canadian Injectable Opioid Agonist Treatment Program from the Perspective of Program Users</vt:lpstr>
      <vt:lpstr>The authors have no conflicts of interest to declare.    Canadian Institutes of Health Research (CIHR) Operating Grant (EV1-174804)</vt:lpstr>
      <vt:lpstr>Traditional Land Acknowledgement </vt:lpstr>
      <vt:lpstr>Background</vt:lpstr>
      <vt:lpstr>River Stone Recovery Centre</vt:lpstr>
      <vt:lpstr>Method</vt:lpstr>
      <vt:lpstr>Results</vt:lpstr>
      <vt:lpstr>Results: Program Experience</vt:lpstr>
      <vt:lpstr>PowerPoint Presentation</vt:lpstr>
      <vt:lpstr>Results: Program Impacts</vt:lpstr>
      <vt:lpstr>Discussion</vt:lpstr>
      <vt:lpstr>Thank you! 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Adrienne Nicole Thornton</dc:creator>
  <cp:lastModifiedBy>Adrienne Nicole Thornton</cp:lastModifiedBy>
  <cp:revision>45</cp:revision>
  <dcterms:created xsi:type="dcterms:W3CDTF">2024-11-02T14:20:35Z</dcterms:created>
  <dcterms:modified xsi:type="dcterms:W3CDTF">2024-11-15T03:51:28Z</dcterms:modified>
</cp:coreProperties>
</file>