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1" r:id="rId3"/>
    <p:sldId id="257" r:id="rId4"/>
    <p:sldId id="280" r:id="rId5"/>
    <p:sldId id="279" r:id="rId6"/>
    <p:sldId id="260" r:id="rId7"/>
    <p:sldId id="267" r:id="rId8"/>
    <p:sldId id="268" r:id="rId9"/>
    <p:sldId id="261" r:id="rId10"/>
    <p:sldId id="264" r:id="rId11"/>
    <p:sldId id="283" r:id="rId12"/>
    <p:sldId id="282" r:id="rId13"/>
    <p:sldId id="265" r:id="rId14"/>
    <p:sldId id="266" r:id="rId15"/>
    <p:sldId id="276" r:id="rId16"/>
    <p:sldId id="270" r:id="rId17"/>
    <p:sldId id="271" r:id="rId18"/>
    <p:sldId id="274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83455" autoAdjust="0"/>
  </p:normalViewPr>
  <p:slideViewPr>
    <p:cSldViewPr snapToGrid="0">
      <p:cViewPr varScale="1">
        <p:scale>
          <a:sx n="62" d="100"/>
          <a:sy n="62" d="100"/>
        </p:scale>
        <p:origin x="6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7606C5-C28B-42B6-A45B-48A7B27EEE97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51CE9EEE-A95C-48B6-B3A5-DF61923A23DD}">
      <dgm:prSet/>
      <dgm:spPr/>
      <dgm:t>
        <a:bodyPr/>
        <a:lstStyle/>
        <a:p>
          <a:r>
            <a:rPr lang="en-US" dirty="0"/>
            <a:t>Opioid use disorder (OUD) is widespread among adults who have been involved in the criminal-legal system.</a:t>
          </a:r>
          <a:r>
            <a:rPr lang="en-US" baseline="30000" dirty="0"/>
            <a:t>1-3</a:t>
          </a:r>
          <a:endParaRPr lang="en-US" dirty="0"/>
        </a:p>
      </dgm:t>
    </dgm:pt>
    <dgm:pt modelId="{6E8C0B83-1F1B-4628-A5E1-D39B868D6FAC}" type="parTrans" cxnId="{9A2191B6-42E5-41D2-819F-EFF8A3491B6D}">
      <dgm:prSet/>
      <dgm:spPr/>
      <dgm:t>
        <a:bodyPr/>
        <a:lstStyle/>
        <a:p>
          <a:endParaRPr lang="en-US"/>
        </a:p>
      </dgm:t>
    </dgm:pt>
    <dgm:pt modelId="{6EABDCA6-00BB-4A52-83F4-20AFFFD58657}" type="sibTrans" cxnId="{9A2191B6-42E5-41D2-819F-EFF8A3491B6D}">
      <dgm:prSet/>
      <dgm:spPr/>
      <dgm:t>
        <a:bodyPr/>
        <a:lstStyle/>
        <a:p>
          <a:endParaRPr lang="en-US"/>
        </a:p>
      </dgm:t>
    </dgm:pt>
    <dgm:pt modelId="{1ACFAC1F-341D-45B8-9DF1-BA160F4A7425}">
      <dgm:prSet/>
      <dgm:spPr/>
      <dgm:t>
        <a:bodyPr/>
        <a:lstStyle/>
        <a:p>
          <a:r>
            <a:rPr lang="en-US" dirty="0"/>
            <a:t>Incarcerated individuals are at high risk </a:t>
          </a:r>
          <a:r>
            <a:rPr lang="en-US" b="1" dirty="0"/>
            <a:t>of dying of an opioid overdose</a:t>
          </a:r>
          <a:r>
            <a:rPr lang="en-US" dirty="0"/>
            <a:t>, especially within the first few weeks after reentering society.</a:t>
          </a:r>
          <a:r>
            <a:rPr lang="en-US" baseline="30000" dirty="0"/>
            <a:t>4</a:t>
          </a:r>
          <a:endParaRPr lang="en-US" dirty="0"/>
        </a:p>
      </dgm:t>
    </dgm:pt>
    <dgm:pt modelId="{8B24435A-4F2E-45F9-A3FB-389019F2345E}" type="parTrans" cxnId="{E7AF0AA8-952A-4CF7-80B7-83F6F42A9A2B}">
      <dgm:prSet/>
      <dgm:spPr/>
      <dgm:t>
        <a:bodyPr/>
        <a:lstStyle/>
        <a:p>
          <a:endParaRPr lang="en-US"/>
        </a:p>
      </dgm:t>
    </dgm:pt>
    <dgm:pt modelId="{341CDC31-9722-4F10-9572-31629D9033BF}" type="sibTrans" cxnId="{E7AF0AA8-952A-4CF7-80B7-83F6F42A9A2B}">
      <dgm:prSet/>
      <dgm:spPr/>
      <dgm:t>
        <a:bodyPr/>
        <a:lstStyle/>
        <a:p>
          <a:endParaRPr lang="en-US"/>
        </a:p>
      </dgm:t>
    </dgm:pt>
    <dgm:pt modelId="{4B61F7CD-F2B3-4700-B2A0-F183EFCCE2F8}">
      <dgm:prSet/>
      <dgm:spPr/>
      <dgm:t>
        <a:bodyPr/>
        <a:lstStyle/>
        <a:p>
          <a:r>
            <a:rPr lang="en-US" dirty="0"/>
            <a:t>Medication for Opioid Use Disorder (MOUD) is widely recognized as the most effective treatment for individuals with opioid use disorder (OUD).</a:t>
          </a:r>
        </a:p>
      </dgm:t>
    </dgm:pt>
    <dgm:pt modelId="{E373BBA2-CAF7-424D-8938-779BEF9D0961}" type="parTrans" cxnId="{39DA39AF-073B-44E3-B6D4-E205D1506259}">
      <dgm:prSet/>
      <dgm:spPr/>
      <dgm:t>
        <a:bodyPr/>
        <a:lstStyle/>
        <a:p>
          <a:endParaRPr lang="en-US"/>
        </a:p>
      </dgm:t>
    </dgm:pt>
    <dgm:pt modelId="{1C4F0517-C4D6-45DE-A740-BD6909BDBAF9}" type="sibTrans" cxnId="{39DA39AF-073B-44E3-B6D4-E205D1506259}">
      <dgm:prSet/>
      <dgm:spPr/>
      <dgm:t>
        <a:bodyPr/>
        <a:lstStyle/>
        <a:p>
          <a:endParaRPr lang="en-US"/>
        </a:p>
      </dgm:t>
    </dgm:pt>
    <dgm:pt modelId="{17052809-EA03-481E-9AF3-3A2FD23AFC44}">
      <dgm:prSet/>
      <dgm:spPr/>
      <dgm:t>
        <a:bodyPr/>
        <a:lstStyle/>
        <a:p>
          <a:r>
            <a:rPr lang="en-US" dirty="0"/>
            <a:t>Of the nation’s 3,163 local and county jails,</a:t>
          </a:r>
          <a:r>
            <a:rPr lang="en-US" b="1" dirty="0"/>
            <a:t> less than 200 county and local jails in 30 states </a:t>
          </a:r>
          <a:r>
            <a:rPr lang="en-US" dirty="0"/>
            <a:t>have implemented MOUD.</a:t>
          </a:r>
          <a:r>
            <a:rPr lang="en-US" baseline="30000" dirty="0"/>
            <a:t>5-6</a:t>
          </a:r>
          <a:endParaRPr lang="en-US" dirty="0"/>
        </a:p>
      </dgm:t>
    </dgm:pt>
    <dgm:pt modelId="{1D53708B-B119-47FF-8963-A964782B3BB0}" type="parTrans" cxnId="{29E5A3F5-15C7-43D7-8AAF-90967A8AA687}">
      <dgm:prSet/>
      <dgm:spPr/>
      <dgm:t>
        <a:bodyPr/>
        <a:lstStyle/>
        <a:p>
          <a:endParaRPr lang="en-US"/>
        </a:p>
      </dgm:t>
    </dgm:pt>
    <dgm:pt modelId="{C4BA7416-50A2-4CEC-BA4C-9536A375C620}" type="sibTrans" cxnId="{29E5A3F5-15C7-43D7-8AAF-90967A8AA687}">
      <dgm:prSet/>
      <dgm:spPr/>
      <dgm:t>
        <a:bodyPr/>
        <a:lstStyle/>
        <a:p>
          <a:endParaRPr lang="en-US"/>
        </a:p>
      </dgm:t>
    </dgm:pt>
    <dgm:pt modelId="{748F0B1C-6867-4164-AD86-DD7AC417C75E}">
      <dgm:prSet/>
      <dgm:spPr/>
      <dgm:t>
        <a:bodyPr/>
        <a:lstStyle/>
        <a:p>
          <a:r>
            <a:rPr lang="en-US" dirty="0"/>
            <a:t>Given that the adoption of MOUD programs in county jails across the US vary, it is important to examine</a:t>
          </a:r>
          <a:r>
            <a:rPr lang="en-US" b="1" dirty="0"/>
            <a:t> the effectiveness of MOUD</a:t>
          </a:r>
          <a:r>
            <a:rPr lang="en-US" dirty="0"/>
            <a:t>, </a:t>
          </a:r>
          <a:r>
            <a:rPr lang="en-US" b="1" dirty="0"/>
            <a:t>transition to care </a:t>
          </a:r>
          <a:r>
            <a:rPr lang="en-US" dirty="0"/>
            <a:t>in the community, and </a:t>
          </a:r>
          <a:r>
            <a:rPr lang="en-US" b="1" dirty="0"/>
            <a:t>healthcare coordination</a:t>
          </a:r>
          <a:r>
            <a:rPr lang="en-US" dirty="0"/>
            <a:t> in correctional facilities. </a:t>
          </a:r>
        </a:p>
      </dgm:t>
    </dgm:pt>
    <dgm:pt modelId="{2610B34E-C298-4EB5-B023-B736FFEB396E}" type="parTrans" cxnId="{F702F535-1CDF-41A8-B93F-ADE58E485E38}">
      <dgm:prSet/>
      <dgm:spPr/>
      <dgm:t>
        <a:bodyPr/>
        <a:lstStyle/>
        <a:p>
          <a:endParaRPr lang="en-US"/>
        </a:p>
      </dgm:t>
    </dgm:pt>
    <dgm:pt modelId="{232E8373-585D-42AC-89D1-9B4F34C19690}" type="sibTrans" cxnId="{F702F535-1CDF-41A8-B93F-ADE58E485E38}">
      <dgm:prSet/>
      <dgm:spPr/>
      <dgm:t>
        <a:bodyPr/>
        <a:lstStyle/>
        <a:p>
          <a:endParaRPr lang="en-US"/>
        </a:p>
      </dgm:t>
    </dgm:pt>
    <dgm:pt modelId="{A3755FED-F595-423D-9699-8B82D465F0C8}" type="pres">
      <dgm:prSet presAssocID="{C07606C5-C28B-42B6-A45B-48A7B27EEE97}" presName="vert0" presStyleCnt="0">
        <dgm:presLayoutVars>
          <dgm:dir/>
          <dgm:animOne val="branch"/>
          <dgm:animLvl val="lvl"/>
        </dgm:presLayoutVars>
      </dgm:prSet>
      <dgm:spPr/>
    </dgm:pt>
    <dgm:pt modelId="{8346C333-D927-4F09-ADBE-7EB518B9635F}" type="pres">
      <dgm:prSet presAssocID="{51CE9EEE-A95C-48B6-B3A5-DF61923A23DD}" presName="thickLine" presStyleLbl="alignNode1" presStyleIdx="0" presStyleCnt="5"/>
      <dgm:spPr/>
    </dgm:pt>
    <dgm:pt modelId="{FA24AC03-AFF9-4485-AFFD-8F8ECFDD33AE}" type="pres">
      <dgm:prSet presAssocID="{51CE9EEE-A95C-48B6-B3A5-DF61923A23DD}" presName="horz1" presStyleCnt="0"/>
      <dgm:spPr/>
    </dgm:pt>
    <dgm:pt modelId="{6743C889-C804-4B13-BE10-D6B4994FB4A8}" type="pres">
      <dgm:prSet presAssocID="{51CE9EEE-A95C-48B6-B3A5-DF61923A23DD}" presName="tx1" presStyleLbl="revTx" presStyleIdx="0" presStyleCnt="5"/>
      <dgm:spPr/>
    </dgm:pt>
    <dgm:pt modelId="{7D224272-1957-4672-8F96-FFB3E30D07D2}" type="pres">
      <dgm:prSet presAssocID="{51CE9EEE-A95C-48B6-B3A5-DF61923A23DD}" presName="vert1" presStyleCnt="0"/>
      <dgm:spPr/>
    </dgm:pt>
    <dgm:pt modelId="{D1B232A3-CF87-4DDB-B8E6-878815065F0B}" type="pres">
      <dgm:prSet presAssocID="{1ACFAC1F-341D-45B8-9DF1-BA160F4A7425}" presName="thickLine" presStyleLbl="alignNode1" presStyleIdx="1" presStyleCnt="5"/>
      <dgm:spPr/>
    </dgm:pt>
    <dgm:pt modelId="{1EE3F35E-7B65-4DD6-A11F-834F033FF7D3}" type="pres">
      <dgm:prSet presAssocID="{1ACFAC1F-341D-45B8-9DF1-BA160F4A7425}" presName="horz1" presStyleCnt="0"/>
      <dgm:spPr/>
    </dgm:pt>
    <dgm:pt modelId="{F6444718-7EBE-4CB3-A75F-11115526ED0E}" type="pres">
      <dgm:prSet presAssocID="{1ACFAC1F-341D-45B8-9DF1-BA160F4A7425}" presName="tx1" presStyleLbl="revTx" presStyleIdx="1" presStyleCnt="5"/>
      <dgm:spPr/>
    </dgm:pt>
    <dgm:pt modelId="{919DE87D-8A32-4492-8D0E-0CB929905564}" type="pres">
      <dgm:prSet presAssocID="{1ACFAC1F-341D-45B8-9DF1-BA160F4A7425}" presName="vert1" presStyleCnt="0"/>
      <dgm:spPr/>
    </dgm:pt>
    <dgm:pt modelId="{0E29A7FD-99EC-4224-9A5F-EA5874589E95}" type="pres">
      <dgm:prSet presAssocID="{4B61F7CD-F2B3-4700-B2A0-F183EFCCE2F8}" presName="thickLine" presStyleLbl="alignNode1" presStyleIdx="2" presStyleCnt="5"/>
      <dgm:spPr/>
    </dgm:pt>
    <dgm:pt modelId="{92CED8B6-6C57-43F6-A853-D93BC444F730}" type="pres">
      <dgm:prSet presAssocID="{4B61F7CD-F2B3-4700-B2A0-F183EFCCE2F8}" presName="horz1" presStyleCnt="0"/>
      <dgm:spPr/>
    </dgm:pt>
    <dgm:pt modelId="{8EC8428B-5609-41C9-B549-F615F5CEE014}" type="pres">
      <dgm:prSet presAssocID="{4B61F7CD-F2B3-4700-B2A0-F183EFCCE2F8}" presName="tx1" presStyleLbl="revTx" presStyleIdx="2" presStyleCnt="5"/>
      <dgm:spPr/>
    </dgm:pt>
    <dgm:pt modelId="{BE74F49A-35DB-4862-9F5C-910FFBEFF215}" type="pres">
      <dgm:prSet presAssocID="{4B61F7CD-F2B3-4700-B2A0-F183EFCCE2F8}" presName="vert1" presStyleCnt="0"/>
      <dgm:spPr/>
    </dgm:pt>
    <dgm:pt modelId="{3A46C740-5636-4D53-A6AF-D0C5809693B7}" type="pres">
      <dgm:prSet presAssocID="{17052809-EA03-481E-9AF3-3A2FD23AFC44}" presName="thickLine" presStyleLbl="alignNode1" presStyleIdx="3" presStyleCnt="5"/>
      <dgm:spPr/>
    </dgm:pt>
    <dgm:pt modelId="{9CC10068-9BE1-4BE8-8B13-662485A98BBB}" type="pres">
      <dgm:prSet presAssocID="{17052809-EA03-481E-9AF3-3A2FD23AFC44}" presName="horz1" presStyleCnt="0"/>
      <dgm:spPr/>
    </dgm:pt>
    <dgm:pt modelId="{08847661-A390-418F-8122-E7AE0653BF45}" type="pres">
      <dgm:prSet presAssocID="{17052809-EA03-481E-9AF3-3A2FD23AFC44}" presName="tx1" presStyleLbl="revTx" presStyleIdx="3" presStyleCnt="5"/>
      <dgm:spPr/>
    </dgm:pt>
    <dgm:pt modelId="{C3D498C0-3C05-4EEB-9F95-EA485E34D214}" type="pres">
      <dgm:prSet presAssocID="{17052809-EA03-481E-9AF3-3A2FD23AFC44}" presName="vert1" presStyleCnt="0"/>
      <dgm:spPr/>
    </dgm:pt>
    <dgm:pt modelId="{41D8CA49-78E8-4952-94F6-396ABD77AD9C}" type="pres">
      <dgm:prSet presAssocID="{748F0B1C-6867-4164-AD86-DD7AC417C75E}" presName="thickLine" presStyleLbl="alignNode1" presStyleIdx="4" presStyleCnt="5"/>
      <dgm:spPr/>
    </dgm:pt>
    <dgm:pt modelId="{0E46E60D-B24B-4279-9F68-500EB94DB526}" type="pres">
      <dgm:prSet presAssocID="{748F0B1C-6867-4164-AD86-DD7AC417C75E}" presName="horz1" presStyleCnt="0"/>
      <dgm:spPr/>
    </dgm:pt>
    <dgm:pt modelId="{2E151A7A-F969-4BFD-8CC7-30F7A607EE8E}" type="pres">
      <dgm:prSet presAssocID="{748F0B1C-6867-4164-AD86-DD7AC417C75E}" presName="tx1" presStyleLbl="revTx" presStyleIdx="4" presStyleCnt="5"/>
      <dgm:spPr/>
    </dgm:pt>
    <dgm:pt modelId="{D3670741-B15A-47EF-9FB8-1887A5B81243}" type="pres">
      <dgm:prSet presAssocID="{748F0B1C-6867-4164-AD86-DD7AC417C75E}" presName="vert1" presStyleCnt="0"/>
      <dgm:spPr/>
    </dgm:pt>
  </dgm:ptLst>
  <dgm:cxnLst>
    <dgm:cxn modelId="{9C0ECA1A-BED6-475D-9206-0463CC137BEF}" type="presOf" srcId="{748F0B1C-6867-4164-AD86-DD7AC417C75E}" destId="{2E151A7A-F969-4BFD-8CC7-30F7A607EE8E}" srcOrd="0" destOrd="0" presId="urn:microsoft.com/office/officeart/2008/layout/LinedList"/>
    <dgm:cxn modelId="{F702F535-1CDF-41A8-B93F-ADE58E485E38}" srcId="{C07606C5-C28B-42B6-A45B-48A7B27EEE97}" destId="{748F0B1C-6867-4164-AD86-DD7AC417C75E}" srcOrd="4" destOrd="0" parTransId="{2610B34E-C298-4EB5-B023-B736FFEB396E}" sibTransId="{232E8373-585D-42AC-89D1-9B4F34C19690}"/>
    <dgm:cxn modelId="{D7613938-4F3F-4F08-BBA5-2BC02E5210CE}" type="presOf" srcId="{C07606C5-C28B-42B6-A45B-48A7B27EEE97}" destId="{A3755FED-F595-423D-9699-8B82D465F0C8}" srcOrd="0" destOrd="0" presId="urn:microsoft.com/office/officeart/2008/layout/LinedList"/>
    <dgm:cxn modelId="{7BA8D13D-1063-4476-B926-880A4E6D3B36}" type="presOf" srcId="{51CE9EEE-A95C-48B6-B3A5-DF61923A23DD}" destId="{6743C889-C804-4B13-BE10-D6B4994FB4A8}" srcOrd="0" destOrd="0" presId="urn:microsoft.com/office/officeart/2008/layout/LinedList"/>
    <dgm:cxn modelId="{ECA4A247-FF60-4F07-8A33-0E7958BC58B6}" type="presOf" srcId="{17052809-EA03-481E-9AF3-3A2FD23AFC44}" destId="{08847661-A390-418F-8122-E7AE0653BF45}" srcOrd="0" destOrd="0" presId="urn:microsoft.com/office/officeart/2008/layout/LinedList"/>
    <dgm:cxn modelId="{55F24D73-C972-4852-ACA0-3EF2AA745950}" type="presOf" srcId="{1ACFAC1F-341D-45B8-9DF1-BA160F4A7425}" destId="{F6444718-7EBE-4CB3-A75F-11115526ED0E}" srcOrd="0" destOrd="0" presId="urn:microsoft.com/office/officeart/2008/layout/LinedList"/>
    <dgm:cxn modelId="{E7AF0AA8-952A-4CF7-80B7-83F6F42A9A2B}" srcId="{C07606C5-C28B-42B6-A45B-48A7B27EEE97}" destId="{1ACFAC1F-341D-45B8-9DF1-BA160F4A7425}" srcOrd="1" destOrd="0" parTransId="{8B24435A-4F2E-45F9-A3FB-389019F2345E}" sibTransId="{341CDC31-9722-4F10-9572-31629D9033BF}"/>
    <dgm:cxn modelId="{39DA39AF-073B-44E3-B6D4-E205D1506259}" srcId="{C07606C5-C28B-42B6-A45B-48A7B27EEE97}" destId="{4B61F7CD-F2B3-4700-B2A0-F183EFCCE2F8}" srcOrd="2" destOrd="0" parTransId="{E373BBA2-CAF7-424D-8938-779BEF9D0961}" sibTransId="{1C4F0517-C4D6-45DE-A740-BD6909BDBAF9}"/>
    <dgm:cxn modelId="{9A2191B6-42E5-41D2-819F-EFF8A3491B6D}" srcId="{C07606C5-C28B-42B6-A45B-48A7B27EEE97}" destId="{51CE9EEE-A95C-48B6-B3A5-DF61923A23DD}" srcOrd="0" destOrd="0" parTransId="{6E8C0B83-1F1B-4628-A5E1-D39B868D6FAC}" sibTransId="{6EABDCA6-00BB-4A52-83F4-20AFFFD58657}"/>
    <dgm:cxn modelId="{A98A9DD1-9649-4ADE-9661-F36D96D839D1}" type="presOf" srcId="{4B61F7CD-F2B3-4700-B2A0-F183EFCCE2F8}" destId="{8EC8428B-5609-41C9-B549-F615F5CEE014}" srcOrd="0" destOrd="0" presId="urn:microsoft.com/office/officeart/2008/layout/LinedList"/>
    <dgm:cxn modelId="{29E5A3F5-15C7-43D7-8AAF-90967A8AA687}" srcId="{C07606C5-C28B-42B6-A45B-48A7B27EEE97}" destId="{17052809-EA03-481E-9AF3-3A2FD23AFC44}" srcOrd="3" destOrd="0" parTransId="{1D53708B-B119-47FF-8963-A964782B3BB0}" sibTransId="{C4BA7416-50A2-4CEC-BA4C-9536A375C620}"/>
    <dgm:cxn modelId="{81D01FD4-11F7-4386-AB82-5B8BC94C36F0}" type="presParOf" srcId="{A3755FED-F595-423D-9699-8B82D465F0C8}" destId="{8346C333-D927-4F09-ADBE-7EB518B9635F}" srcOrd="0" destOrd="0" presId="urn:microsoft.com/office/officeart/2008/layout/LinedList"/>
    <dgm:cxn modelId="{1278570C-B988-4869-B377-AF1A431EA9E0}" type="presParOf" srcId="{A3755FED-F595-423D-9699-8B82D465F0C8}" destId="{FA24AC03-AFF9-4485-AFFD-8F8ECFDD33AE}" srcOrd="1" destOrd="0" presId="urn:microsoft.com/office/officeart/2008/layout/LinedList"/>
    <dgm:cxn modelId="{86A31582-9416-4FE1-A00D-E32265F88447}" type="presParOf" srcId="{FA24AC03-AFF9-4485-AFFD-8F8ECFDD33AE}" destId="{6743C889-C804-4B13-BE10-D6B4994FB4A8}" srcOrd="0" destOrd="0" presId="urn:microsoft.com/office/officeart/2008/layout/LinedList"/>
    <dgm:cxn modelId="{7A0F2783-E4DE-4D55-B5EA-FE5D6FB3C8D0}" type="presParOf" srcId="{FA24AC03-AFF9-4485-AFFD-8F8ECFDD33AE}" destId="{7D224272-1957-4672-8F96-FFB3E30D07D2}" srcOrd="1" destOrd="0" presId="urn:microsoft.com/office/officeart/2008/layout/LinedList"/>
    <dgm:cxn modelId="{5B4B2C9B-A283-4144-A663-F871F7B80EF2}" type="presParOf" srcId="{A3755FED-F595-423D-9699-8B82D465F0C8}" destId="{D1B232A3-CF87-4DDB-B8E6-878815065F0B}" srcOrd="2" destOrd="0" presId="urn:microsoft.com/office/officeart/2008/layout/LinedList"/>
    <dgm:cxn modelId="{28A4A143-6E82-4F61-902D-8EE10EA87B88}" type="presParOf" srcId="{A3755FED-F595-423D-9699-8B82D465F0C8}" destId="{1EE3F35E-7B65-4DD6-A11F-834F033FF7D3}" srcOrd="3" destOrd="0" presId="urn:microsoft.com/office/officeart/2008/layout/LinedList"/>
    <dgm:cxn modelId="{A33B0062-6F96-40E2-B4D1-A1558B798550}" type="presParOf" srcId="{1EE3F35E-7B65-4DD6-A11F-834F033FF7D3}" destId="{F6444718-7EBE-4CB3-A75F-11115526ED0E}" srcOrd="0" destOrd="0" presId="urn:microsoft.com/office/officeart/2008/layout/LinedList"/>
    <dgm:cxn modelId="{CBC2E0FB-8DFD-4C0A-826B-7BF31EC04497}" type="presParOf" srcId="{1EE3F35E-7B65-4DD6-A11F-834F033FF7D3}" destId="{919DE87D-8A32-4492-8D0E-0CB929905564}" srcOrd="1" destOrd="0" presId="urn:microsoft.com/office/officeart/2008/layout/LinedList"/>
    <dgm:cxn modelId="{E7E14280-172E-41E0-942A-3008488D3468}" type="presParOf" srcId="{A3755FED-F595-423D-9699-8B82D465F0C8}" destId="{0E29A7FD-99EC-4224-9A5F-EA5874589E95}" srcOrd="4" destOrd="0" presId="urn:microsoft.com/office/officeart/2008/layout/LinedList"/>
    <dgm:cxn modelId="{61FFDE4B-BBE3-42A1-9761-6DC8078D4C2D}" type="presParOf" srcId="{A3755FED-F595-423D-9699-8B82D465F0C8}" destId="{92CED8B6-6C57-43F6-A853-D93BC444F730}" srcOrd="5" destOrd="0" presId="urn:microsoft.com/office/officeart/2008/layout/LinedList"/>
    <dgm:cxn modelId="{BB3EC5E2-59F0-447E-A404-7137449D1484}" type="presParOf" srcId="{92CED8B6-6C57-43F6-A853-D93BC444F730}" destId="{8EC8428B-5609-41C9-B549-F615F5CEE014}" srcOrd="0" destOrd="0" presId="urn:microsoft.com/office/officeart/2008/layout/LinedList"/>
    <dgm:cxn modelId="{BCC7D55E-90D0-4B5F-9F39-0EB0CFA0E513}" type="presParOf" srcId="{92CED8B6-6C57-43F6-A853-D93BC444F730}" destId="{BE74F49A-35DB-4862-9F5C-910FFBEFF215}" srcOrd="1" destOrd="0" presId="urn:microsoft.com/office/officeart/2008/layout/LinedList"/>
    <dgm:cxn modelId="{A95373F8-9F1C-4E3F-81E7-3C172EE5F6F2}" type="presParOf" srcId="{A3755FED-F595-423D-9699-8B82D465F0C8}" destId="{3A46C740-5636-4D53-A6AF-D0C5809693B7}" srcOrd="6" destOrd="0" presId="urn:microsoft.com/office/officeart/2008/layout/LinedList"/>
    <dgm:cxn modelId="{F57A4233-70C2-4DE2-AB6A-FA04F044A17A}" type="presParOf" srcId="{A3755FED-F595-423D-9699-8B82D465F0C8}" destId="{9CC10068-9BE1-4BE8-8B13-662485A98BBB}" srcOrd="7" destOrd="0" presId="urn:microsoft.com/office/officeart/2008/layout/LinedList"/>
    <dgm:cxn modelId="{4A15D885-6208-47A4-9A99-90B8A8CF613B}" type="presParOf" srcId="{9CC10068-9BE1-4BE8-8B13-662485A98BBB}" destId="{08847661-A390-418F-8122-E7AE0653BF45}" srcOrd="0" destOrd="0" presId="urn:microsoft.com/office/officeart/2008/layout/LinedList"/>
    <dgm:cxn modelId="{811B71E3-DFE3-40CA-977F-F6C6551C965F}" type="presParOf" srcId="{9CC10068-9BE1-4BE8-8B13-662485A98BBB}" destId="{C3D498C0-3C05-4EEB-9F95-EA485E34D214}" srcOrd="1" destOrd="0" presId="urn:microsoft.com/office/officeart/2008/layout/LinedList"/>
    <dgm:cxn modelId="{A47F1FCF-A51C-4E8B-A5FC-F005E7C03B05}" type="presParOf" srcId="{A3755FED-F595-423D-9699-8B82D465F0C8}" destId="{41D8CA49-78E8-4952-94F6-396ABD77AD9C}" srcOrd="8" destOrd="0" presId="urn:microsoft.com/office/officeart/2008/layout/LinedList"/>
    <dgm:cxn modelId="{8759624D-FFE6-4BB0-AA8D-DEB792A68E5E}" type="presParOf" srcId="{A3755FED-F595-423D-9699-8B82D465F0C8}" destId="{0E46E60D-B24B-4279-9F68-500EB94DB526}" srcOrd="9" destOrd="0" presId="urn:microsoft.com/office/officeart/2008/layout/LinedList"/>
    <dgm:cxn modelId="{E5BD8B0C-6B59-4959-8B80-5344270F3FD8}" type="presParOf" srcId="{0E46E60D-B24B-4279-9F68-500EB94DB526}" destId="{2E151A7A-F969-4BFD-8CC7-30F7A607EE8E}" srcOrd="0" destOrd="0" presId="urn:microsoft.com/office/officeart/2008/layout/LinedList"/>
    <dgm:cxn modelId="{536BB1D9-9E40-4808-A1E3-7608EAD8DE7D}" type="presParOf" srcId="{0E46E60D-B24B-4279-9F68-500EB94DB526}" destId="{D3670741-B15A-47EF-9FB8-1887A5B8124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03E8E7-C758-4AD7-8F11-6BA2B0EEBBF1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4909FA20-6939-4005-BC95-8B6D4DC928F1}">
      <dgm:prSet phldrT="[Text]"/>
      <dgm:spPr/>
      <dgm:t>
        <a:bodyPr/>
        <a:lstStyle/>
        <a:p>
          <a:r>
            <a:rPr lang="en-US" dirty="0"/>
            <a:t>Centers of Excellence</a:t>
          </a:r>
        </a:p>
      </dgm:t>
    </dgm:pt>
    <dgm:pt modelId="{392FEC7F-8BDF-4B75-9866-D08951BAD9C1}" type="parTrans" cxnId="{3BF2E610-4871-4477-BD26-9750AC40805C}">
      <dgm:prSet/>
      <dgm:spPr/>
      <dgm:t>
        <a:bodyPr/>
        <a:lstStyle/>
        <a:p>
          <a:endParaRPr lang="en-US"/>
        </a:p>
      </dgm:t>
    </dgm:pt>
    <dgm:pt modelId="{0DFFE721-FFFC-493F-928B-0F2865031312}" type="sibTrans" cxnId="{3BF2E610-4871-4477-BD26-9750AC40805C}">
      <dgm:prSet/>
      <dgm:spPr/>
      <dgm:t>
        <a:bodyPr/>
        <a:lstStyle/>
        <a:p>
          <a:endParaRPr lang="en-US"/>
        </a:p>
      </dgm:t>
    </dgm:pt>
    <dgm:pt modelId="{E3A6C582-7F48-44FB-B7F0-641CF1BF42AE}">
      <dgm:prSet phldrT="[Text]"/>
      <dgm:spPr/>
      <dgm:t>
        <a:bodyPr/>
        <a:lstStyle/>
        <a:p>
          <a:r>
            <a:rPr lang="en-US" dirty="0"/>
            <a:t>SUD Providers</a:t>
          </a:r>
        </a:p>
      </dgm:t>
    </dgm:pt>
    <dgm:pt modelId="{5FD0863E-A71E-4F1C-85BE-80E8F73D8755}" type="parTrans" cxnId="{ECF080AC-F907-452C-9FD4-0EE83136D554}">
      <dgm:prSet/>
      <dgm:spPr/>
      <dgm:t>
        <a:bodyPr/>
        <a:lstStyle/>
        <a:p>
          <a:endParaRPr lang="en-US"/>
        </a:p>
      </dgm:t>
    </dgm:pt>
    <dgm:pt modelId="{A3F9EFDC-2465-4761-9ADD-FE88D15417DC}" type="sibTrans" cxnId="{ECF080AC-F907-452C-9FD4-0EE83136D554}">
      <dgm:prSet/>
      <dgm:spPr/>
      <dgm:t>
        <a:bodyPr/>
        <a:lstStyle/>
        <a:p>
          <a:endParaRPr lang="en-US"/>
        </a:p>
      </dgm:t>
    </dgm:pt>
    <dgm:pt modelId="{539E098C-2BA1-4CB9-8802-D5AF25A5934B}">
      <dgm:prSet phldrT="[Text]"/>
      <dgm:spPr/>
      <dgm:t>
        <a:bodyPr/>
        <a:lstStyle/>
        <a:p>
          <a:r>
            <a:rPr lang="en-US" dirty="0"/>
            <a:t>OBAT</a:t>
          </a:r>
        </a:p>
      </dgm:t>
    </dgm:pt>
    <dgm:pt modelId="{820D9100-1625-4E91-A3EF-EF67D401243E}" type="parTrans" cxnId="{DD099A8D-9255-4755-8B09-F20671781516}">
      <dgm:prSet/>
      <dgm:spPr/>
      <dgm:t>
        <a:bodyPr/>
        <a:lstStyle/>
        <a:p>
          <a:endParaRPr lang="en-US"/>
        </a:p>
      </dgm:t>
    </dgm:pt>
    <dgm:pt modelId="{030A5470-F513-42B8-A547-EF49A7DB2EB2}" type="sibTrans" cxnId="{DD099A8D-9255-4755-8B09-F20671781516}">
      <dgm:prSet/>
      <dgm:spPr/>
      <dgm:t>
        <a:bodyPr/>
        <a:lstStyle/>
        <a:p>
          <a:endParaRPr lang="en-US"/>
        </a:p>
      </dgm:t>
    </dgm:pt>
    <dgm:pt modelId="{E01DC0CC-4F3B-469B-B4B8-2FEE4DA1E5D5}" type="pres">
      <dgm:prSet presAssocID="{3A03E8E7-C758-4AD7-8F11-6BA2B0EEBBF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885D08D-E643-4647-9A7D-25AE4914276E}" type="pres">
      <dgm:prSet presAssocID="{4909FA20-6939-4005-BC95-8B6D4DC928F1}" presName="gear1" presStyleLbl="node1" presStyleIdx="0" presStyleCnt="3" custLinFactNeighborY="14555">
        <dgm:presLayoutVars>
          <dgm:chMax val="1"/>
          <dgm:bulletEnabled val="1"/>
        </dgm:presLayoutVars>
      </dgm:prSet>
      <dgm:spPr/>
    </dgm:pt>
    <dgm:pt modelId="{EC1413ED-4FF1-43BD-B370-9EF54EEBBA74}" type="pres">
      <dgm:prSet presAssocID="{4909FA20-6939-4005-BC95-8B6D4DC928F1}" presName="gear1srcNode" presStyleLbl="node1" presStyleIdx="0" presStyleCnt="3"/>
      <dgm:spPr/>
    </dgm:pt>
    <dgm:pt modelId="{9C690DA9-C7C6-4C51-ADD4-FCD71AD9D8B7}" type="pres">
      <dgm:prSet presAssocID="{4909FA20-6939-4005-BC95-8B6D4DC928F1}" presName="gear1dstNode" presStyleLbl="node1" presStyleIdx="0" presStyleCnt="3"/>
      <dgm:spPr/>
    </dgm:pt>
    <dgm:pt modelId="{391D10D8-0FD1-461C-B5D8-B9E362AB2A83}" type="pres">
      <dgm:prSet presAssocID="{E3A6C582-7F48-44FB-B7F0-641CF1BF42AE}" presName="gear2" presStyleLbl="node1" presStyleIdx="1" presStyleCnt="3" custLinFactNeighborY="29163">
        <dgm:presLayoutVars>
          <dgm:chMax val="1"/>
          <dgm:bulletEnabled val="1"/>
        </dgm:presLayoutVars>
      </dgm:prSet>
      <dgm:spPr/>
    </dgm:pt>
    <dgm:pt modelId="{D04ECB12-072E-4048-B7D0-B5084A9B8890}" type="pres">
      <dgm:prSet presAssocID="{E3A6C582-7F48-44FB-B7F0-641CF1BF42AE}" presName="gear2srcNode" presStyleLbl="node1" presStyleIdx="1" presStyleCnt="3"/>
      <dgm:spPr/>
    </dgm:pt>
    <dgm:pt modelId="{EBB96ACE-EE94-4844-B58E-F88F6367CDBC}" type="pres">
      <dgm:prSet presAssocID="{E3A6C582-7F48-44FB-B7F0-641CF1BF42AE}" presName="gear2dstNode" presStyleLbl="node1" presStyleIdx="1" presStyleCnt="3"/>
      <dgm:spPr/>
    </dgm:pt>
    <dgm:pt modelId="{DFB6E8D6-EE30-4E87-BB3A-6E146CE9A52A}" type="pres">
      <dgm:prSet presAssocID="{539E098C-2BA1-4CB9-8802-D5AF25A5934B}" presName="gear3" presStyleLbl="node1" presStyleIdx="2" presStyleCnt="3" custLinFactNeighborY="24303"/>
      <dgm:spPr/>
    </dgm:pt>
    <dgm:pt modelId="{01C7440E-7CB3-4A96-97F8-F389CF013F24}" type="pres">
      <dgm:prSet presAssocID="{539E098C-2BA1-4CB9-8802-D5AF25A5934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1C74AE51-51DF-478F-AC80-A1FA15E91A05}" type="pres">
      <dgm:prSet presAssocID="{539E098C-2BA1-4CB9-8802-D5AF25A5934B}" presName="gear3srcNode" presStyleLbl="node1" presStyleIdx="2" presStyleCnt="3"/>
      <dgm:spPr/>
    </dgm:pt>
    <dgm:pt modelId="{FDD7CBC7-5F95-4641-A987-1FEF0F8FB8DC}" type="pres">
      <dgm:prSet presAssocID="{539E098C-2BA1-4CB9-8802-D5AF25A5934B}" presName="gear3dstNode" presStyleLbl="node1" presStyleIdx="2" presStyleCnt="3"/>
      <dgm:spPr/>
    </dgm:pt>
    <dgm:pt modelId="{EFE3CC4B-2BF5-45D1-ADC1-83EEFD10FBDA}" type="pres">
      <dgm:prSet presAssocID="{0DFFE721-FFFC-493F-928B-0F2865031312}" presName="connector1" presStyleLbl="sibTrans2D1" presStyleIdx="0" presStyleCnt="3"/>
      <dgm:spPr/>
    </dgm:pt>
    <dgm:pt modelId="{76E147BC-0563-4DFA-8635-2F359861E360}" type="pres">
      <dgm:prSet presAssocID="{A3F9EFDC-2465-4761-9ADD-FE88D15417DC}" presName="connector2" presStyleLbl="sibTrans2D1" presStyleIdx="1" presStyleCnt="3" custLinFactNeighborY="22804"/>
      <dgm:spPr/>
    </dgm:pt>
    <dgm:pt modelId="{49BAF52B-D0FC-4206-B0B6-2B8A50D81558}" type="pres">
      <dgm:prSet presAssocID="{030A5470-F513-42B8-A547-EF49A7DB2EB2}" presName="connector3" presStyleLbl="sibTrans2D1" presStyleIdx="2" presStyleCnt="3" custLinFactNeighborY="21151"/>
      <dgm:spPr/>
    </dgm:pt>
  </dgm:ptLst>
  <dgm:cxnLst>
    <dgm:cxn modelId="{39F2890B-1586-49B8-B979-4A754A4365D2}" type="presOf" srcId="{539E098C-2BA1-4CB9-8802-D5AF25A5934B}" destId="{1C74AE51-51DF-478F-AC80-A1FA15E91A05}" srcOrd="2" destOrd="0" presId="urn:microsoft.com/office/officeart/2005/8/layout/gear1"/>
    <dgm:cxn modelId="{3BF2E610-4871-4477-BD26-9750AC40805C}" srcId="{3A03E8E7-C758-4AD7-8F11-6BA2B0EEBBF1}" destId="{4909FA20-6939-4005-BC95-8B6D4DC928F1}" srcOrd="0" destOrd="0" parTransId="{392FEC7F-8BDF-4B75-9866-D08951BAD9C1}" sibTransId="{0DFFE721-FFFC-493F-928B-0F2865031312}"/>
    <dgm:cxn modelId="{BB03741E-5B60-4068-A1A4-6607116DBBDE}" type="presOf" srcId="{E3A6C582-7F48-44FB-B7F0-641CF1BF42AE}" destId="{EBB96ACE-EE94-4844-B58E-F88F6367CDBC}" srcOrd="2" destOrd="0" presId="urn:microsoft.com/office/officeart/2005/8/layout/gear1"/>
    <dgm:cxn modelId="{57EE4C37-CFAA-4D60-BB0D-0BFBB71011B9}" type="presOf" srcId="{4909FA20-6939-4005-BC95-8B6D4DC928F1}" destId="{9C690DA9-C7C6-4C51-ADD4-FCD71AD9D8B7}" srcOrd="2" destOrd="0" presId="urn:microsoft.com/office/officeart/2005/8/layout/gear1"/>
    <dgm:cxn modelId="{BECF1439-EEA3-4D59-BD82-8136504A6730}" type="presOf" srcId="{4909FA20-6939-4005-BC95-8B6D4DC928F1}" destId="{3885D08D-E643-4647-9A7D-25AE4914276E}" srcOrd="0" destOrd="0" presId="urn:microsoft.com/office/officeart/2005/8/layout/gear1"/>
    <dgm:cxn modelId="{8F5CD45B-C3CB-4DFF-8F05-4823FD06827C}" type="presOf" srcId="{0DFFE721-FFFC-493F-928B-0F2865031312}" destId="{EFE3CC4B-2BF5-45D1-ADC1-83EEFD10FBDA}" srcOrd="0" destOrd="0" presId="urn:microsoft.com/office/officeart/2005/8/layout/gear1"/>
    <dgm:cxn modelId="{6C8C0141-9FB4-4A0B-AF04-89D9345DBF47}" type="presOf" srcId="{E3A6C582-7F48-44FB-B7F0-641CF1BF42AE}" destId="{391D10D8-0FD1-461C-B5D8-B9E362AB2A83}" srcOrd="0" destOrd="0" presId="urn:microsoft.com/office/officeart/2005/8/layout/gear1"/>
    <dgm:cxn modelId="{78766461-CA9D-4571-9125-EA13D3D4C7FE}" type="presOf" srcId="{539E098C-2BA1-4CB9-8802-D5AF25A5934B}" destId="{01C7440E-7CB3-4A96-97F8-F389CF013F24}" srcOrd="1" destOrd="0" presId="urn:microsoft.com/office/officeart/2005/8/layout/gear1"/>
    <dgm:cxn modelId="{1E584149-368E-4053-9BFD-4F545B68FC0B}" type="presOf" srcId="{539E098C-2BA1-4CB9-8802-D5AF25A5934B}" destId="{FDD7CBC7-5F95-4641-A987-1FEF0F8FB8DC}" srcOrd="3" destOrd="0" presId="urn:microsoft.com/office/officeart/2005/8/layout/gear1"/>
    <dgm:cxn modelId="{271DD34F-78D7-439C-AF2E-3F585ABFF2BC}" type="presOf" srcId="{4909FA20-6939-4005-BC95-8B6D4DC928F1}" destId="{EC1413ED-4FF1-43BD-B370-9EF54EEBBA74}" srcOrd="1" destOrd="0" presId="urn:microsoft.com/office/officeart/2005/8/layout/gear1"/>
    <dgm:cxn modelId="{A1676A55-0B8E-450B-91AF-1008AFFE4148}" type="presOf" srcId="{E3A6C582-7F48-44FB-B7F0-641CF1BF42AE}" destId="{D04ECB12-072E-4048-B7D0-B5084A9B8890}" srcOrd="1" destOrd="0" presId="urn:microsoft.com/office/officeart/2005/8/layout/gear1"/>
    <dgm:cxn modelId="{DD099A8D-9255-4755-8B09-F20671781516}" srcId="{3A03E8E7-C758-4AD7-8F11-6BA2B0EEBBF1}" destId="{539E098C-2BA1-4CB9-8802-D5AF25A5934B}" srcOrd="2" destOrd="0" parTransId="{820D9100-1625-4E91-A3EF-EF67D401243E}" sibTransId="{030A5470-F513-42B8-A547-EF49A7DB2EB2}"/>
    <dgm:cxn modelId="{F76919A9-811F-44D8-BA03-8DACB825282D}" type="presOf" srcId="{3A03E8E7-C758-4AD7-8F11-6BA2B0EEBBF1}" destId="{E01DC0CC-4F3B-469B-B4B8-2FEE4DA1E5D5}" srcOrd="0" destOrd="0" presId="urn:microsoft.com/office/officeart/2005/8/layout/gear1"/>
    <dgm:cxn modelId="{ECF080AC-F907-452C-9FD4-0EE83136D554}" srcId="{3A03E8E7-C758-4AD7-8F11-6BA2B0EEBBF1}" destId="{E3A6C582-7F48-44FB-B7F0-641CF1BF42AE}" srcOrd="1" destOrd="0" parTransId="{5FD0863E-A71E-4F1C-85BE-80E8F73D8755}" sibTransId="{A3F9EFDC-2465-4761-9ADD-FE88D15417DC}"/>
    <dgm:cxn modelId="{7F783AAE-DFD9-4D4D-9BED-3571E6A5905A}" type="presOf" srcId="{A3F9EFDC-2465-4761-9ADD-FE88D15417DC}" destId="{76E147BC-0563-4DFA-8635-2F359861E360}" srcOrd="0" destOrd="0" presId="urn:microsoft.com/office/officeart/2005/8/layout/gear1"/>
    <dgm:cxn modelId="{32274EBD-A02A-48D4-A258-32637C3060F4}" type="presOf" srcId="{539E098C-2BA1-4CB9-8802-D5AF25A5934B}" destId="{DFB6E8D6-EE30-4E87-BB3A-6E146CE9A52A}" srcOrd="0" destOrd="0" presId="urn:microsoft.com/office/officeart/2005/8/layout/gear1"/>
    <dgm:cxn modelId="{1A6CF7F0-FF64-4EE6-A02F-8BE8A38698DB}" type="presOf" srcId="{030A5470-F513-42B8-A547-EF49A7DB2EB2}" destId="{49BAF52B-D0FC-4206-B0B6-2B8A50D81558}" srcOrd="0" destOrd="0" presId="urn:microsoft.com/office/officeart/2005/8/layout/gear1"/>
    <dgm:cxn modelId="{8ECFE15B-C6EF-4A10-A96B-A07DB1E6E78E}" type="presParOf" srcId="{E01DC0CC-4F3B-469B-B4B8-2FEE4DA1E5D5}" destId="{3885D08D-E643-4647-9A7D-25AE4914276E}" srcOrd="0" destOrd="0" presId="urn:microsoft.com/office/officeart/2005/8/layout/gear1"/>
    <dgm:cxn modelId="{ECA3F936-5D63-4927-9C1C-C489E57EECFA}" type="presParOf" srcId="{E01DC0CC-4F3B-469B-B4B8-2FEE4DA1E5D5}" destId="{EC1413ED-4FF1-43BD-B370-9EF54EEBBA74}" srcOrd="1" destOrd="0" presId="urn:microsoft.com/office/officeart/2005/8/layout/gear1"/>
    <dgm:cxn modelId="{6885DC03-20B3-4DC8-A54F-60CB5633AC25}" type="presParOf" srcId="{E01DC0CC-4F3B-469B-B4B8-2FEE4DA1E5D5}" destId="{9C690DA9-C7C6-4C51-ADD4-FCD71AD9D8B7}" srcOrd="2" destOrd="0" presId="urn:microsoft.com/office/officeart/2005/8/layout/gear1"/>
    <dgm:cxn modelId="{1130FEB7-2DE3-48E1-B0BA-99B6591B68D2}" type="presParOf" srcId="{E01DC0CC-4F3B-469B-B4B8-2FEE4DA1E5D5}" destId="{391D10D8-0FD1-461C-B5D8-B9E362AB2A83}" srcOrd="3" destOrd="0" presId="urn:microsoft.com/office/officeart/2005/8/layout/gear1"/>
    <dgm:cxn modelId="{13FE7516-D4B4-4458-BCDB-73FED71D70FB}" type="presParOf" srcId="{E01DC0CC-4F3B-469B-B4B8-2FEE4DA1E5D5}" destId="{D04ECB12-072E-4048-B7D0-B5084A9B8890}" srcOrd="4" destOrd="0" presId="urn:microsoft.com/office/officeart/2005/8/layout/gear1"/>
    <dgm:cxn modelId="{3B688D87-DB55-41C5-9273-487F081ED684}" type="presParOf" srcId="{E01DC0CC-4F3B-469B-B4B8-2FEE4DA1E5D5}" destId="{EBB96ACE-EE94-4844-B58E-F88F6367CDBC}" srcOrd="5" destOrd="0" presId="urn:microsoft.com/office/officeart/2005/8/layout/gear1"/>
    <dgm:cxn modelId="{91459BB8-4B4D-486B-942E-261639AF17FA}" type="presParOf" srcId="{E01DC0CC-4F3B-469B-B4B8-2FEE4DA1E5D5}" destId="{DFB6E8D6-EE30-4E87-BB3A-6E146CE9A52A}" srcOrd="6" destOrd="0" presId="urn:microsoft.com/office/officeart/2005/8/layout/gear1"/>
    <dgm:cxn modelId="{3EDD658F-E70E-4718-8903-D91331A19F15}" type="presParOf" srcId="{E01DC0CC-4F3B-469B-B4B8-2FEE4DA1E5D5}" destId="{01C7440E-7CB3-4A96-97F8-F389CF013F24}" srcOrd="7" destOrd="0" presId="urn:microsoft.com/office/officeart/2005/8/layout/gear1"/>
    <dgm:cxn modelId="{7AFC38B3-68EC-4815-A69B-9607D5530B3B}" type="presParOf" srcId="{E01DC0CC-4F3B-469B-B4B8-2FEE4DA1E5D5}" destId="{1C74AE51-51DF-478F-AC80-A1FA15E91A05}" srcOrd="8" destOrd="0" presId="urn:microsoft.com/office/officeart/2005/8/layout/gear1"/>
    <dgm:cxn modelId="{9ACDC28E-E2AA-4453-A3D9-D2D3ADD58086}" type="presParOf" srcId="{E01DC0CC-4F3B-469B-B4B8-2FEE4DA1E5D5}" destId="{FDD7CBC7-5F95-4641-A987-1FEF0F8FB8DC}" srcOrd="9" destOrd="0" presId="urn:microsoft.com/office/officeart/2005/8/layout/gear1"/>
    <dgm:cxn modelId="{FF54AFE5-3AED-478D-8599-066B4F31FA6C}" type="presParOf" srcId="{E01DC0CC-4F3B-469B-B4B8-2FEE4DA1E5D5}" destId="{EFE3CC4B-2BF5-45D1-ADC1-83EEFD10FBDA}" srcOrd="10" destOrd="0" presId="urn:microsoft.com/office/officeart/2005/8/layout/gear1"/>
    <dgm:cxn modelId="{FF95A06B-B117-4435-B992-CF8DA0C60FCD}" type="presParOf" srcId="{E01DC0CC-4F3B-469B-B4B8-2FEE4DA1E5D5}" destId="{76E147BC-0563-4DFA-8635-2F359861E360}" srcOrd="11" destOrd="0" presId="urn:microsoft.com/office/officeart/2005/8/layout/gear1"/>
    <dgm:cxn modelId="{2756026A-7105-4B04-95DD-36E80DF32CE3}" type="presParOf" srcId="{E01DC0CC-4F3B-469B-B4B8-2FEE4DA1E5D5}" destId="{49BAF52B-D0FC-4206-B0B6-2B8A50D8155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AB066E-422F-4700-AF52-2DF358B2275C}" type="doc">
      <dgm:prSet loTypeId="urn:microsoft.com/office/officeart/2005/8/layout/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2D08DA4-6493-47E3-A843-B29F17DCEC64}">
      <dgm:prSet custT="1"/>
      <dgm:spPr/>
      <dgm:t>
        <a:bodyPr/>
        <a:lstStyle/>
        <a:p>
          <a:r>
            <a:rPr lang="en-US" sz="2400" dirty="0"/>
            <a:t>Examine the </a:t>
          </a:r>
          <a:r>
            <a:rPr lang="en-US" sz="2400" dirty="0">
              <a:latin typeface="Aptos Display" panose="020F0302020204030204"/>
            </a:rPr>
            <a:t>quality</a:t>
          </a:r>
          <a:r>
            <a:rPr lang="en-US" sz="2400" dirty="0"/>
            <a:t> of MOUD program</a:t>
          </a:r>
        </a:p>
      </dgm:t>
    </dgm:pt>
    <dgm:pt modelId="{F5446748-1C9D-4FFE-B16F-DA84ECB2AB2B}" type="parTrans" cxnId="{EC476524-AB64-43CF-A57C-BE70C6767190}">
      <dgm:prSet/>
      <dgm:spPr/>
      <dgm:t>
        <a:bodyPr/>
        <a:lstStyle/>
        <a:p>
          <a:endParaRPr lang="en-US"/>
        </a:p>
      </dgm:t>
    </dgm:pt>
    <dgm:pt modelId="{BA5D30A1-79F7-497C-9A7F-2A41EFB691B2}" type="sibTrans" cxnId="{EC476524-AB64-43CF-A57C-BE70C6767190}">
      <dgm:prSet/>
      <dgm:spPr/>
      <dgm:t>
        <a:bodyPr/>
        <a:lstStyle/>
        <a:p>
          <a:endParaRPr lang="en-US"/>
        </a:p>
      </dgm:t>
    </dgm:pt>
    <dgm:pt modelId="{888191EB-8AA8-4796-872A-FD7DDDCD8762}">
      <dgm:prSet custT="1"/>
      <dgm:spPr/>
      <dgm:t>
        <a:bodyPr/>
        <a:lstStyle/>
        <a:p>
          <a:pPr algn="ctr"/>
          <a:r>
            <a:rPr lang="en-US" sz="1800" dirty="0">
              <a:latin typeface="Aptos Display" panose="020F0302020204030204"/>
            </a:rPr>
            <a:t>Focused on examining screening</a:t>
          </a:r>
          <a:r>
            <a:rPr lang="en-US" sz="1800" dirty="0"/>
            <a:t> patients with SUD </a:t>
          </a:r>
          <a:r>
            <a:rPr lang="en-US" sz="1800" dirty="0">
              <a:latin typeface="Aptos Display" panose="020F0302020204030204"/>
            </a:rPr>
            <a:t>withdrawal</a:t>
          </a:r>
          <a:r>
            <a:rPr lang="en-US" sz="1800" dirty="0"/>
            <a:t> </a:t>
          </a:r>
          <a:r>
            <a:rPr lang="en-US" sz="1800" dirty="0">
              <a:latin typeface="Aptos Display" panose="020F0302020204030204"/>
            </a:rPr>
            <a:t>management</a:t>
          </a:r>
          <a:r>
            <a:rPr lang="en-US" sz="1800" dirty="0"/>
            <a:t> </a:t>
          </a:r>
          <a:r>
            <a:rPr lang="en-US" sz="1800" dirty="0">
              <a:latin typeface="Aptos Display" panose="020F0302020204030204"/>
            </a:rPr>
            <a:t>evidence-based</a:t>
          </a:r>
          <a:r>
            <a:rPr lang="en-US" sz="1800" dirty="0"/>
            <a:t> MOUD, dosing, induction, </a:t>
          </a:r>
          <a:r>
            <a:rPr lang="en-US" sz="1800" dirty="0">
              <a:latin typeface="Aptos Display" panose="020F0302020204030204"/>
            </a:rPr>
            <a:t>treatment</a:t>
          </a:r>
          <a:r>
            <a:rPr lang="en-US" sz="1800" dirty="0"/>
            <a:t> for pregnant patients, </a:t>
          </a:r>
          <a:r>
            <a:rPr lang="en-US" sz="1800" dirty="0">
              <a:latin typeface="Aptos Display" panose="020F0302020204030204"/>
            </a:rPr>
            <a:t>availability</a:t>
          </a:r>
          <a:r>
            <a:rPr lang="en-US" sz="1800" dirty="0"/>
            <a:t> of naloxone kit, and </a:t>
          </a:r>
          <a:r>
            <a:rPr lang="en-US" sz="1800" dirty="0">
              <a:latin typeface="Aptos Display" panose="020F0302020204030204"/>
            </a:rPr>
            <a:t>re-entry</a:t>
          </a:r>
          <a:r>
            <a:rPr lang="en-US" sz="1800" dirty="0"/>
            <a:t> services</a:t>
          </a:r>
        </a:p>
      </dgm:t>
    </dgm:pt>
    <dgm:pt modelId="{1C55A53E-2C36-448E-9BA8-B3820DEEA911}" type="parTrans" cxnId="{1D62719B-6169-4A25-A9CE-115566BEDF21}">
      <dgm:prSet/>
      <dgm:spPr/>
      <dgm:t>
        <a:bodyPr/>
        <a:lstStyle/>
        <a:p>
          <a:endParaRPr lang="en-US"/>
        </a:p>
      </dgm:t>
    </dgm:pt>
    <dgm:pt modelId="{EB00C831-C25C-4F27-8208-2E70960983EC}" type="sibTrans" cxnId="{1D62719B-6169-4A25-A9CE-115566BEDF21}">
      <dgm:prSet/>
      <dgm:spPr/>
      <dgm:t>
        <a:bodyPr/>
        <a:lstStyle/>
        <a:p>
          <a:endParaRPr lang="en-US"/>
        </a:p>
      </dgm:t>
    </dgm:pt>
    <dgm:pt modelId="{18885CEB-C263-4916-BE1C-65250BC40C05}">
      <dgm:prSet/>
      <dgm:spPr/>
      <dgm:t>
        <a:bodyPr/>
        <a:lstStyle/>
        <a:p>
          <a:r>
            <a:rPr lang="en-US" i="0" dirty="0"/>
            <a:t> To inform correctional facilities regarding well-performing areas of their MOUD program and suggested areas for enhancement</a:t>
          </a:r>
        </a:p>
      </dgm:t>
    </dgm:pt>
    <dgm:pt modelId="{D60BCB60-82F3-4A8A-8B6F-A63A709EC310}" type="parTrans" cxnId="{E4334520-BB2E-4642-A069-01C57145AC71}">
      <dgm:prSet/>
      <dgm:spPr/>
      <dgm:t>
        <a:bodyPr/>
        <a:lstStyle/>
        <a:p>
          <a:endParaRPr lang="en-US"/>
        </a:p>
      </dgm:t>
    </dgm:pt>
    <dgm:pt modelId="{CA4CCFE2-0E52-41E8-AC48-DE5E6B36E605}" type="sibTrans" cxnId="{E4334520-BB2E-4642-A069-01C57145AC71}">
      <dgm:prSet/>
      <dgm:spPr/>
      <dgm:t>
        <a:bodyPr/>
        <a:lstStyle/>
        <a:p>
          <a:endParaRPr lang="en-US"/>
        </a:p>
      </dgm:t>
    </dgm:pt>
    <dgm:pt modelId="{F78182D5-0890-4768-A996-694B024C006B}" type="pres">
      <dgm:prSet presAssocID="{B2AB066E-422F-4700-AF52-2DF358B2275C}" presName="diagram" presStyleCnt="0">
        <dgm:presLayoutVars>
          <dgm:dir/>
          <dgm:resizeHandles val="exact"/>
        </dgm:presLayoutVars>
      </dgm:prSet>
      <dgm:spPr/>
    </dgm:pt>
    <dgm:pt modelId="{162A61D7-914C-401F-82F3-A05FD2C99E06}" type="pres">
      <dgm:prSet presAssocID="{F2D08DA4-6493-47E3-A843-B29F17DCEC64}" presName="node" presStyleLbl="node1" presStyleIdx="0" presStyleCnt="3">
        <dgm:presLayoutVars>
          <dgm:bulletEnabled val="1"/>
        </dgm:presLayoutVars>
      </dgm:prSet>
      <dgm:spPr/>
    </dgm:pt>
    <dgm:pt modelId="{19FCE7D6-A14E-49EF-B1C9-253BB8C363FE}" type="pres">
      <dgm:prSet presAssocID="{BA5D30A1-79F7-497C-9A7F-2A41EFB691B2}" presName="sibTrans" presStyleLbl="sibTrans2D1" presStyleIdx="0" presStyleCnt="2"/>
      <dgm:spPr/>
    </dgm:pt>
    <dgm:pt modelId="{761BD7C0-A216-43F8-8EE2-6DDD4EF91676}" type="pres">
      <dgm:prSet presAssocID="{BA5D30A1-79F7-497C-9A7F-2A41EFB691B2}" presName="connectorText" presStyleLbl="sibTrans2D1" presStyleIdx="0" presStyleCnt="2"/>
      <dgm:spPr/>
    </dgm:pt>
    <dgm:pt modelId="{CF66F8BB-9894-4276-8376-391A0C88F2EB}" type="pres">
      <dgm:prSet presAssocID="{888191EB-8AA8-4796-872A-FD7DDDCD8762}" presName="node" presStyleLbl="node1" presStyleIdx="1" presStyleCnt="3" custScaleY="196537">
        <dgm:presLayoutVars>
          <dgm:bulletEnabled val="1"/>
        </dgm:presLayoutVars>
      </dgm:prSet>
      <dgm:spPr/>
    </dgm:pt>
    <dgm:pt modelId="{7B466422-75B6-4D8F-BAD6-3E2CD6982BAC}" type="pres">
      <dgm:prSet presAssocID="{EB00C831-C25C-4F27-8208-2E70960983EC}" presName="sibTrans" presStyleLbl="sibTrans2D1" presStyleIdx="1" presStyleCnt="2"/>
      <dgm:spPr/>
    </dgm:pt>
    <dgm:pt modelId="{968113ED-00C2-4EC3-970D-B9169EB6B5DD}" type="pres">
      <dgm:prSet presAssocID="{EB00C831-C25C-4F27-8208-2E70960983EC}" presName="connectorText" presStyleLbl="sibTrans2D1" presStyleIdx="1" presStyleCnt="2"/>
      <dgm:spPr/>
    </dgm:pt>
    <dgm:pt modelId="{C34E63C6-A3A2-4863-81E1-5BFC35877A4F}" type="pres">
      <dgm:prSet presAssocID="{18885CEB-C263-4916-BE1C-65250BC40C05}" presName="node" presStyleLbl="node1" presStyleIdx="2" presStyleCnt="3" custScaleY="188299">
        <dgm:presLayoutVars>
          <dgm:bulletEnabled val="1"/>
        </dgm:presLayoutVars>
      </dgm:prSet>
      <dgm:spPr/>
    </dgm:pt>
  </dgm:ptLst>
  <dgm:cxnLst>
    <dgm:cxn modelId="{08856100-61B5-4C18-89B8-60DF147D0101}" type="presOf" srcId="{EB00C831-C25C-4F27-8208-2E70960983EC}" destId="{7B466422-75B6-4D8F-BAD6-3E2CD6982BAC}" srcOrd="0" destOrd="0" presId="urn:microsoft.com/office/officeart/2005/8/layout/process5"/>
    <dgm:cxn modelId="{E4334520-BB2E-4642-A069-01C57145AC71}" srcId="{B2AB066E-422F-4700-AF52-2DF358B2275C}" destId="{18885CEB-C263-4916-BE1C-65250BC40C05}" srcOrd="2" destOrd="0" parTransId="{D60BCB60-82F3-4A8A-8B6F-A63A709EC310}" sibTransId="{CA4CCFE2-0E52-41E8-AC48-DE5E6B36E605}"/>
    <dgm:cxn modelId="{EC476524-AB64-43CF-A57C-BE70C6767190}" srcId="{B2AB066E-422F-4700-AF52-2DF358B2275C}" destId="{F2D08DA4-6493-47E3-A843-B29F17DCEC64}" srcOrd="0" destOrd="0" parTransId="{F5446748-1C9D-4FFE-B16F-DA84ECB2AB2B}" sibTransId="{BA5D30A1-79F7-497C-9A7F-2A41EFB691B2}"/>
    <dgm:cxn modelId="{7151635C-BF7A-4702-8471-D8D374835F77}" type="presOf" srcId="{BA5D30A1-79F7-497C-9A7F-2A41EFB691B2}" destId="{761BD7C0-A216-43F8-8EE2-6DDD4EF91676}" srcOrd="1" destOrd="0" presId="urn:microsoft.com/office/officeart/2005/8/layout/process5"/>
    <dgm:cxn modelId="{2F6CC570-B047-4B3A-9956-187626A42655}" type="presOf" srcId="{B2AB066E-422F-4700-AF52-2DF358B2275C}" destId="{F78182D5-0890-4768-A996-694B024C006B}" srcOrd="0" destOrd="0" presId="urn:microsoft.com/office/officeart/2005/8/layout/process5"/>
    <dgm:cxn modelId="{44EE638A-0C7C-49C2-8D05-47BCB532FCE1}" type="presOf" srcId="{18885CEB-C263-4916-BE1C-65250BC40C05}" destId="{C34E63C6-A3A2-4863-81E1-5BFC35877A4F}" srcOrd="0" destOrd="0" presId="urn:microsoft.com/office/officeart/2005/8/layout/process5"/>
    <dgm:cxn modelId="{1D62719B-6169-4A25-A9CE-115566BEDF21}" srcId="{B2AB066E-422F-4700-AF52-2DF358B2275C}" destId="{888191EB-8AA8-4796-872A-FD7DDDCD8762}" srcOrd="1" destOrd="0" parTransId="{1C55A53E-2C36-448E-9BA8-B3820DEEA911}" sibTransId="{EB00C831-C25C-4F27-8208-2E70960983EC}"/>
    <dgm:cxn modelId="{57B341A6-BDEB-4013-9849-1BA6D683244F}" type="presOf" srcId="{888191EB-8AA8-4796-872A-FD7DDDCD8762}" destId="{CF66F8BB-9894-4276-8376-391A0C88F2EB}" srcOrd="0" destOrd="0" presId="urn:microsoft.com/office/officeart/2005/8/layout/process5"/>
    <dgm:cxn modelId="{D7BC5EAB-AEC9-4A16-8A61-33C6B6AC6A2F}" type="presOf" srcId="{BA5D30A1-79F7-497C-9A7F-2A41EFB691B2}" destId="{19FCE7D6-A14E-49EF-B1C9-253BB8C363FE}" srcOrd="0" destOrd="0" presId="urn:microsoft.com/office/officeart/2005/8/layout/process5"/>
    <dgm:cxn modelId="{FC6CEDDD-5DC7-4687-8F8E-EBE69C7006C1}" type="presOf" srcId="{F2D08DA4-6493-47E3-A843-B29F17DCEC64}" destId="{162A61D7-914C-401F-82F3-A05FD2C99E06}" srcOrd="0" destOrd="0" presId="urn:microsoft.com/office/officeart/2005/8/layout/process5"/>
    <dgm:cxn modelId="{B3D09AFA-53F7-4CFE-A3AC-2144EFF171E6}" type="presOf" srcId="{EB00C831-C25C-4F27-8208-2E70960983EC}" destId="{968113ED-00C2-4EC3-970D-B9169EB6B5DD}" srcOrd="1" destOrd="0" presId="urn:microsoft.com/office/officeart/2005/8/layout/process5"/>
    <dgm:cxn modelId="{40A25C12-5657-40DE-A84F-4E5EED67CD97}" type="presParOf" srcId="{F78182D5-0890-4768-A996-694B024C006B}" destId="{162A61D7-914C-401F-82F3-A05FD2C99E06}" srcOrd="0" destOrd="0" presId="urn:microsoft.com/office/officeart/2005/8/layout/process5"/>
    <dgm:cxn modelId="{A861A327-9FAA-45A9-B798-240883173B83}" type="presParOf" srcId="{F78182D5-0890-4768-A996-694B024C006B}" destId="{19FCE7D6-A14E-49EF-B1C9-253BB8C363FE}" srcOrd="1" destOrd="0" presId="urn:microsoft.com/office/officeart/2005/8/layout/process5"/>
    <dgm:cxn modelId="{5226B618-8E39-404C-AB98-9F3BE684052D}" type="presParOf" srcId="{19FCE7D6-A14E-49EF-B1C9-253BB8C363FE}" destId="{761BD7C0-A216-43F8-8EE2-6DDD4EF91676}" srcOrd="0" destOrd="0" presId="urn:microsoft.com/office/officeart/2005/8/layout/process5"/>
    <dgm:cxn modelId="{EBFB81BC-E80D-4A02-B092-89809CE252DE}" type="presParOf" srcId="{F78182D5-0890-4768-A996-694B024C006B}" destId="{CF66F8BB-9894-4276-8376-391A0C88F2EB}" srcOrd="2" destOrd="0" presId="urn:microsoft.com/office/officeart/2005/8/layout/process5"/>
    <dgm:cxn modelId="{F8026901-B22C-472D-B2CB-255CF611E61A}" type="presParOf" srcId="{F78182D5-0890-4768-A996-694B024C006B}" destId="{7B466422-75B6-4D8F-BAD6-3E2CD6982BAC}" srcOrd="3" destOrd="0" presId="urn:microsoft.com/office/officeart/2005/8/layout/process5"/>
    <dgm:cxn modelId="{95486D10-1DC5-4019-9AEB-FBA0910EECCD}" type="presParOf" srcId="{7B466422-75B6-4D8F-BAD6-3E2CD6982BAC}" destId="{968113ED-00C2-4EC3-970D-B9169EB6B5DD}" srcOrd="0" destOrd="0" presId="urn:microsoft.com/office/officeart/2005/8/layout/process5"/>
    <dgm:cxn modelId="{5D10EDB9-2A79-4756-A43D-EBE5A4473570}" type="presParOf" srcId="{F78182D5-0890-4768-A996-694B024C006B}" destId="{C34E63C6-A3A2-4863-81E1-5BFC35877A4F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6C333-D927-4F09-ADBE-7EB518B9635F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3C889-C804-4B13-BE10-D6B4994FB4A8}">
      <dsp:nvSpPr>
        <dsp:cNvPr id="0" name=""/>
        <dsp:cNvSpPr/>
      </dsp:nvSpPr>
      <dsp:spPr>
        <a:xfrm>
          <a:off x="0" y="531"/>
          <a:ext cx="10515600" cy="87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Opioid use disorder (OUD) is widespread among adults who have been involved in the criminal-legal system.</a:t>
          </a:r>
          <a:r>
            <a:rPr lang="en-US" sz="1700" kern="1200" baseline="30000" dirty="0"/>
            <a:t>1-3</a:t>
          </a:r>
          <a:endParaRPr lang="en-US" sz="1700" kern="1200" dirty="0"/>
        </a:p>
      </dsp:txBody>
      <dsp:txXfrm>
        <a:off x="0" y="531"/>
        <a:ext cx="10515600" cy="870296"/>
      </dsp:txXfrm>
    </dsp:sp>
    <dsp:sp modelId="{D1B232A3-CF87-4DDB-B8E6-878815065F0B}">
      <dsp:nvSpPr>
        <dsp:cNvPr id="0" name=""/>
        <dsp:cNvSpPr/>
      </dsp:nvSpPr>
      <dsp:spPr>
        <a:xfrm>
          <a:off x="0" y="870827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444718-7EBE-4CB3-A75F-11115526ED0E}">
      <dsp:nvSpPr>
        <dsp:cNvPr id="0" name=""/>
        <dsp:cNvSpPr/>
      </dsp:nvSpPr>
      <dsp:spPr>
        <a:xfrm>
          <a:off x="0" y="870827"/>
          <a:ext cx="10515600" cy="87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Incarcerated individuals are at high risk </a:t>
          </a:r>
          <a:r>
            <a:rPr lang="en-US" sz="1700" b="1" kern="1200" dirty="0"/>
            <a:t>of dying of an opioid overdose</a:t>
          </a:r>
          <a:r>
            <a:rPr lang="en-US" sz="1700" kern="1200" dirty="0"/>
            <a:t>, especially within the first few weeks after reentering society.</a:t>
          </a:r>
          <a:r>
            <a:rPr lang="en-US" sz="1700" kern="1200" baseline="30000" dirty="0"/>
            <a:t>4</a:t>
          </a:r>
          <a:endParaRPr lang="en-US" sz="1700" kern="1200" dirty="0"/>
        </a:p>
      </dsp:txBody>
      <dsp:txXfrm>
        <a:off x="0" y="870827"/>
        <a:ext cx="10515600" cy="870296"/>
      </dsp:txXfrm>
    </dsp:sp>
    <dsp:sp modelId="{0E29A7FD-99EC-4224-9A5F-EA5874589E95}">
      <dsp:nvSpPr>
        <dsp:cNvPr id="0" name=""/>
        <dsp:cNvSpPr/>
      </dsp:nvSpPr>
      <dsp:spPr>
        <a:xfrm>
          <a:off x="0" y="1741123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8428B-5609-41C9-B549-F615F5CEE014}">
      <dsp:nvSpPr>
        <dsp:cNvPr id="0" name=""/>
        <dsp:cNvSpPr/>
      </dsp:nvSpPr>
      <dsp:spPr>
        <a:xfrm>
          <a:off x="0" y="1741123"/>
          <a:ext cx="10515600" cy="87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Medication for Opioid Use Disorder (MOUD) is widely recognized as the most effective treatment for individuals with opioid use disorder (OUD).</a:t>
          </a:r>
        </a:p>
      </dsp:txBody>
      <dsp:txXfrm>
        <a:off x="0" y="1741123"/>
        <a:ext cx="10515600" cy="870296"/>
      </dsp:txXfrm>
    </dsp:sp>
    <dsp:sp modelId="{3A46C740-5636-4D53-A6AF-D0C5809693B7}">
      <dsp:nvSpPr>
        <dsp:cNvPr id="0" name=""/>
        <dsp:cNvSpPr/>
      </dsp:nvSpPr>
      <dsp:spPr>
        <a:xfrm>
          <a:off x="0" y="2611420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847661-A390-418F-8122-E7AE0653BF45}">
      <dsp:nvSpPr>
        <dsp:cNvPr id="0" name=""/>
        <dsp:cNvSpPr/>
      </dsp:nvSpPr>
      <dsp:spPr>
        <a:xfrm>
          <a:off x="0" y="2611420"/>
          <a:ext cx="10515600" cy="87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Of the nation’s 3,163 local and county jails,</a:t>
          </a:r>
          <a:r>
            <a:rPr lang="en-US" sz="1700" b="1" kern="1200" dirty="0"/>
            <a:t> less than 200 county and local jails in 30 states </a:t>
          </a:r>
          <a:r>
            <a:rPr lang="en-US" sz="1700" kern="1200" dirty="0"/>
            <a:t>have implemented MOUD.</a:t>
          </a:r>
          <a:r>
            <a:rPr lang="en-US" sz="1700" kern="1200" baseline="30000" dirty="0"/>
            <a:t>5-6</a:t>
          </a:r>
          <a:endParaRPr lang="en-US" sz="1700" kern="1200" dirty="0"/>
        </a:p>
      </dsp:txBody>
      <dsp:txXfrm>
        <a:off x="0" y="2611420"/>
        <a:ext cx="10515600" cy="870296"/>
      </dsp:txXfrm>
    </dsp:sp>
    <dsp:sp modelId="{41D8CA49-78E8-4952-94F6-396ABD77AD9C}">
      <dsp:nvSpPr>
        <dsp:cNvPr id="0" name=""/>
        <dsp:cNvSpPr/>
      </dsp:nvSpPr>
      <dsp:spPr>
        <a:xfrm>
          <a:off x="0" y="348171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51A7A-F969-4BFD-8CC7-30F7A607EE8E}">
      <dsp:nvSpPr>
        <dsp:cNvPr id="0" name=""/>
        <dsp:cNvSpPr/>
      </dsp:nvSpPr>
      <dsp:spPr>
        <a:xfrm>
          <a:off x="0" y="3481716"/>
          <a:ext cx="10515600" cy="870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Given that the adoption of MOUD programs in county jails across the US vary, it is important to examine</a:t>
          </a:r>
          <a:r>
            <a:rPr lang="en-US" sz="1700" b="1" kern="1200" dirty="0"/>
            <a:t> the effectiveness of MOUD</a:t>
          </a:r>
          <a:r>
            <a:rPr lang="en-US" sz="1700" kern="1200" dirty="0"/>
            <a:t>, </a:t>
          </a:r>
          <a:r>
            <a:rPr lang="en-US" sz="1700" b="1" kern="1200" dirty="0"/>
            <a:t>transition to care </a:t>
          </a:r>
          <a:r>
            <a:rPr lang="en-US" sz="1700" kern="1200" dirty="0"/>
            <a:t>in the community, and </a:t>
          </a:r>
          <a:r>
            <a:rPr lang="en-US" sz="1700" b="1" kern="1200" dirty="0"/>
            <a:t>healthcare coordination</a:t>
          </a:r>
          <a:r>
            <a:rPr lang="en-US" sz="1700" kern="1200" dirty="0"/>
            <a:t> in correctional facilities. </a:t>
          </a:r>
        </a:p>
      </dsp:txBody>
      <dsp:txXfrm>
        <a:off x="0" y="3481716"/>
        <a:ext cx="10515600" cy="870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5D08D-E643-4647-9A7D-25AE4914276E}">
      <dsp:nvSpPr>
        <dsp:cNvPr id="0" name=""/>
        <dsp:cNvSpPr/>
      </dsp:nvSpPr>
      <dsp:spPr>
        <a:xfrm>
          <a:off x="2823707" y="1894070"/>
          <a:ext cx="2314974" cy="231497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Centers of Excellence</a:t>
          </a:r>
        </a:p>
      </dsp:txBody>
      <dsp:txXfrm>
        <a:off x="3289120" y="2436342"/>
        <a:ext cx="1384148" cy="1189944"/>
      </dsp:txXfrm>
    </dsp:sp>
    <dsp:sp modelId="{391D10D8-0FD1-461C-B5D8-B9E362AB2A83}">
      <dsp:nvSpPr>
        <dsp:cNvPr id="0" name=""/>
        <dsp:cNvSpPr/>
      </dsp:nvSpPr>
      <dsp:spPr>
        <a:xfrm>
          <a:off x="1476813" y="1837887"/>
          <a:ext cx="1683618" cy="168361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SUD Providers</a:t>
          </a:r>
        </a:p>
      </dsp:txBody>
      <dsp:txXfrm>
        <a:off x="1900669" y="2264305"/>
        <a:ext cx="835906" cy="830782"/>
      </dsp:txXfrm>
    </dsp:sp>
    <dsp:sp modelId="{DFB6E8D6-EE30-4E87-BB3A-6E146CE9A52A}">
      <dsp:nvSpPr>
        <dsp:cNvPr id="0" name=""/>
        <dsp:cNvSpPr/>
      </dsp:nvSpPr>
      <dsp:spPr>
        <a:xfrm rot="20700000">
          <a:off x="2419811" y="676373"/>
          <a:ext cx="1649602" cy="164960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OBAT</a:t>
          </a:r>
        </a:p>
      </dsp:txBody>
      <dsp:txXfrm rot="-20700000">
        <a:off x="2781617" y="1038179"/>
        <a:ext cx="925989" cy="925989"/>
      </dsp:txXfrm>
    </dsp:sp>
    <dsp:sp modelId="{EFE3CC4B-2BF5-45D1-ADC1-83EEFD10FBDA}">
      <dsp:nvSpPr>
        <dsp:cNvPr id="0" name=""/>
        <dsp:cNvSpPr/>
      </dsp:nvSpPr>
      <dsp:spPr>
        <a:xfrm>
          <a:off x="2645863" y="1544653"/>
          <a:ext cx="2963167" cy="2963167"/>
        </a:xfrm>
        <a:prstGeom prst="circularArrow">
          <a:avLst>
            <a:gd name="adj1" fmla="val 4687"/>
            <a:gd name="adj2" fmla="val 299029"/>
            <a:gd name="adj3" fmla="val 2516593"/>
            <a:gd name="adj4" fmla="val 1586035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147BC-0563-4DFA-8635-2F359861E360}">
      <dsp:nvSpPr>
        <dsp:cNvPr id="0" name=""/>
        <dsp:cNvSpPr/>
      </dsp:nvSpPr>
      <dsp:spPr>
        <a:xfrm>
          <a:off x="1178647" y="1465263"/>
          <a:ext cx="2152926" cy="215292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AF52B-D0FC-4206-B0B6-2B8A50D81558}">
      <dsp:nvSpPr>
        <dsp:cNvPr id="0" name=""/>
        <dsp:cNvSpPr/>
      </dsp:nvSpPr>
      <dsp:spPr>
        <a:xfrm>
          <a:off x="2038241" y="314957"/>
          <a:ext cx="2321288" cy="232128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A61D7-914C-401F-82F3-A05FD2C99E06}">
      <dsp:nvSpPr>
        <dsp:cNvPr id="0" name=""/>
        <dsp:cNvSpPr/>
      </dsp:nvSpPr>
      <dsp:spPr>
        <a:xfrm>
          <a:off x="8609" y="825562"/>
          <a:ext cx="2573213" cy="154392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Examine the </a:t>
          </a:r>
          <a:r>
            <a:rPr lang="en-US" sz="2400" kern="1200" dirty="0">
              <a:latin typeface="Aptos Display" panose="020F0302020204030204"/>
            </a:rPr>
            <a:t>quality</a:t>
          </a:r>
          <a:r>
            <a:rPr lang="en-US" sz="2400" kern="1200" dirty="0"/>
            <a:t> of MOUD program</a:t>
          </a:r>
        </a:p>
      </dsp:txBody>
      <dsp:txXfrm>
        <a:off x="53829" y="870782"/>
        <a:ext cx="2482773" cy="1453487"/>
      </dsp:txXfrm>
    </dsp:sp>
    <dsp:sp modelId="{19FCE7D6-A14E-49EF-B1C9-253BB8C363FE}">
      <dsp:nvSpPr>
        <dsp:cNvPr id="0" name=""/>
        <dsp:cNvSpPr/>
      </dsp:nvSpPr>
      <dsp:spPr>
        <a:xfrm>
          <a:off x="2808265" y="1278447"/>
          <a:ext cx="545521" cy="63815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808265" y="1406078"/>
        <a:ext cx="381865" cy="382894"/>
      </dsp:txXfrm>
    </dsp:sp>
    <dsp:sp modelId="{CF66F8BB-9894-4276-8376-391A0C88F2EB}">
      <dsp:nvSpPr>
        <dsp:cNvPr id="0" name=""/>
        <dsp:cNvSpPr/>
      </dsp:nvSpPr>
      <dsp:spPr>
        <a:xfrm>
          <a:off x="3611107" y="80331"/>
          <a:ext cx="2573213" cy="30343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ptos Display" panose="020F0302020204030204"/>
            </a:rPr>
            <a:t>Focused on examining screening</a:t>
          </a:r>
          <a:r>
            <a:rPr lang="en-US" sz="1800" kern="1200" dirty="0"/>
            <a:t> patients with SUD </a:t>
          </a:r>
          <a:r>
            <a:rPr lang="en-US" sz="1800" kern="1200" dirty="0">
              <a:latin typeface="Aptos Display" panose="020F0302020204030204"/>
            </a:rPr>
            <a:t>withdrawal</a:t>
          </a:r>
          <a:r>
            <a:rPr lang="en-US" sz="1800" kern="1200" dirty="0"/>
            <a:t> </a:t>
          </a:r>
          <a:r>
            <a:rPr lang="en-US" sz="1800" kern="1200" dirty="0">
              <a:latin typeface="Aptos Display" panose="020F0302020204030204"/>
            </a:rPr>
            <a:t>management</a:t>
          </a:r>
          <a:r>
            <a:rPr lang="en-US" sz="1800" kern="1200" dirty="0"/>
            <a:t> </a:t>
          </a:r>
          <a:r>
            <a:rPr lang="en-US" sz="1800" kern="1200" dirty="0">
              <a:latin typeface="Aptos Display" panose="020F0302020204030204"/>
            </a:rPr>
            <a:t>evidence-based</a:t>
          </a:r>
          <a:r>
            <a:rPr lang="en-US" sz="1800" kern="1200" dirty="0"/>
            <a:t> MOUD, dosing, induction, </a:t>
          </a:r>
          <a:r>
            <a:rPr lang="en-US" sz="1800" kern="1200" dirty="0">
              <a:latin typeface="Aptos Display" panose="020F0302020204030204"/>
            </a:rPr>
            <a:t>treatment</a:t>
          </a:r>
          <a:r>
            <a:rPr lang="en-US" sz="1800" kern="1200" dirty="0"/>
            <a:t> for pregnant patients, </a:t>
          </a:r>
          <a:r>
            <a:rPr lang="en-US" sz="1800" kern="1200" dirty="0">
              <a:latin typeface="Aptos Display" panose="020F0302020204030204"/>
            </a:rPr>
            <a:t>availability</a:t>
          </a:r>
          <a:r>
            <a:rPr lang="en-US" sz="1800" kern="1200" dirty="0"/>
            <a:t> of naloxone kit, and </a:t>
          </a:r>
          <a:r>
            <a:rPr lang="en-US" sz="1800" kern="1200" dirty="0">
              <a:latin typeface="Aptos Display" panose="020F0302020204030204"/>
            </a:rPr>
            <a:t>re-entry</a:t>
          </a:r>
          <a:r>
            <a:rPr lang="en-US" sz="1800" kern="1200" dirty="0"/>
            <a:t> services</a:t>
          </a:r>
        </a:p>
      </dsp:txBody>
      <dsp:txXfrm>
        <a:off x="3686474" y="155698"/>
        <a:ext cx="2422479" cy="2883655"/>
      </dsp:txXfrm>
    </dsp:sp>
    <dsp:sp modelId="{7B466422-75B6-4D8F-BAD6-3E2CD6982BAC}">
      <dsp:nvSpPr>
        <dsp:cNvPr id="0" name=""/>
        <dsp:cNvSpPr/>
      </dsp:nvSpPr>
      <dsp:spPr>
        <a:xfrm>
          <a:off x="6410763" y="1278447"/>
          <a:ext cx="545521" cy="63815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6410763" y="1406078"/>
        <a:ext cx="381865" cy="382894"/>
      </dsp:txXfrm>
    </dsp:sp>
    <dsp:sp modelId="{C34E63C6-A3A2-4863-81E1-5BFC35877A4F}">
      <dsp:nvSpPr>
        <dsp:cNvPr id="0" name=""/>
        <dsp:cNvSpPr/>
      </dsp:nvSpPr>
      <dsp:spPr>
        <a:xfrm>
          <a:off x="7213606" y="143925"/>
          <a:ext cx="2573213" cy="290720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0" kern="1200" dirty="0"/>
            <a:t> To inform correctional facilities regarding well-performing areas of their MOUD program and suggested areas for enhancement</a:t>
          </a:r>
        </a:p>
      </dsp:txBody>
      <dsp:txXfrm>
        <a:off x="7288973" y="219292"/>
        <a:ext cx="2422479" cy="2756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8C73D-FBF3-4228-A2D7-0212F25B05CD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E6761-FBFB-4702-B3F0-DCF03B7C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7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46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/>
                </a:solidFill>
                <a:cs typeface="Times New Roman" panose="02020603050405020304" pitchFamily="18" charset="0"/>
              </a:rPr>
              <a:t>Provide education, training and mentoring for treatment providers</a:t>
            </a:r>
          </a:p>
          <a:p>
            <a:pPr marL="114300" indent="0">
              <a:buNone/>
            </a:pPr>
            <a:endParaRPr lang="en-US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chemeClr val="tx1"/>
                </a:solidFill>
                <a:cs typeface="Times New Roman" panose="02020603050405020304" pitchFamily="18" charset="0"/>
              </a:rPr>
              <a:t>Develop and maintain a network of providers to increase access to evidence-based addictions treatment and resources including </a:t>
            </a:r>
            <a:r>
              <a:rPr lang="en-US" sz="1200" dirty="0">
                <a:cs typeface="Times New Roman" panose="02020603050405020304" pitchFamily="18" charset="0"/>
              </a:rPr>
              <a:t>MOUD</a:t>
            </a:r>
            <a:r>
              <a:rPr lang="en-US" sz="1200" dirty="0">
                <a:solidFill>
                  <a:schemeClr val="tx1"/>
                </a:solidFill>
                <a:cs typeface="Times New Roman" panose="02020603050405020304" pitchFamily="18" charset="0"/>
              </a:rPr>
              <a:t>, harm reduction approaches, and recovery support services </a:t>
            </a:r>
          </a:p>
          <a:p>
            <a:pPr marL="114300" indent="0">
              <a:buNone/>
            </a:pPr>
            <a:endParaRPr lang="en-US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n-US" sz="1200" dirty="0">
                <a:cs typeface="Times New Roman" panose="02020603050405020304" pitchFamily="18" charset="0"/>
              </a:rPr>
              <a:t>Provide access to </a:t>
            </a:r>
            <a:r>
              <a:rPr lang="en-US" sz="1200" dirty="0">
                <a:solidFill>
                  <a:schemeClr val="tx1"/>
                </a:solidFill>
                <a:cs typeface="Times New Roman" panose="02020603050405020304" pitchFamily="18" charset="0"/>
              </a:rPr>
              <a:t>evidence-based addiction treatment care while also enhancing research and innovation in the field of addiction medicine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40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46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whether they are providing evidence-based MOUD was the main 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03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The American Society of Addiction Medicine National Practice Guideline for the Treatment of Opioid Use Disorder (2020)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National Commission on Correctional Health Care (2021) and the </a:t>
            </a: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National Council for Mental Wellbeing MAT for OUD in Jails and Prisons toolkit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were used to create the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MOUD Quality checklist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9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65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66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E6761-FBFB-4702-B3F0-DCF03B7CE5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5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abuse.gov/drugs-abuse/opioid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heriffs.org/publications/Jail-Based-MAT-PPG.pdf" TargetMode="External"/><Relationship Id="rId5" Type="http://schemas.openxmlformats.org/officeDocument/2006/relationships/hyperlink" Target="https://www.prisonpolicy.org/reports/pie2019.html" TargetMode="External"/><Relationship Id="rId4" Type="http://schemas.openxmlformats.org/officeDocument/2006/relationships/hyperlink" Target="https://www.drugabuse.gov/drugs-abuse/opioids/opioid-overdose-crisi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Triangle 5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240" y="1050595"/>
            <a:ext cx="9687560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Evaluating the Quality of Medications for Opioid Use Disorder (MOUD) Treatment in New Jersey County Jails: A Comprehensive Needs Assessment Approach </a:t>
            </a:r>
          </a:p>
          <a:p>
            <a:pPr algn="l"/>
            <a:endParaRPr lang="en-US" sz="2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774" y="2969469"/>
            <a:ext cx="10138521" cy="280039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800" dirty="0"/>
              <a:t>Pamela Valera, PhD, MSW, Clement Chen, PharmD, MPH Candidate, Ernest </a:t>
            </a:r>
            <a:r>
              <a:rPr lang="en-US" sz="2800" dirty="0" err="1"/>
              <a:t>Egu</a:t>
            </a:r>
            <a:r>
              <a:rPr lang="en-US" sz="2800" dirty="0"/>
              <a:t>, MD, </a:t>
            </a:r>
            <a:r>
              <a:rPr lang="en-US" sz="2800" dirty="0" err="1"/>
              <a:t>Amesika</a:t>
            </a:r>
            <a:r>
              <a:rPr lang="en-US" sz="2800" dirty="0"/>
              <a:t> </a:t>
            </a:r>
            <a:r>
              <a:rPr lang="en-US" sz="2800" dirty="0" err="1"/>
              <a:t>Nyaku</a:t>
            </a:r>
            <a:r>
              <a:rPr lang="en-US" sz="2800" dirty="0"/>
              <a:t>, MD</a:t>
            </a:r>
          </a:p>
          <a:p>
            <a:r>
              <a:rPr lang="en-US" sz="2800" dirty="0"/>
              <a:t>New Jersey MAT Centers of Excellence</a:t>
            </a:r>
          </a:p>
          <a:p>
            <a:endParaRPr lang="en-US" sz="2800" dirty="0"/>
          </a:p>
          <a:p>
            <a:r>
              <a:rPr lang="en-US" sz="2800"/>
              <a:t>AMERSA ANNUAL CONFERENCE 2024</a:t>
            </a:r>
            <a:endParaRPr lang="en-US" sz="2800" dirty="0"/>
          </a:p>
          <a:p>
            <a:r>
              <a:rPr lang="en-US" sz="2800" dirty="0"/>
              <a:t>NOVEMBER 14-16, 2024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94E7D98-2990-F1F9-6617-E9FA5D820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97624"/>
              </p:ext>
            </p:extLst>
          </p:nvPr>
        </p:nvGraphicFramePr>
        <p:xfrm>
          <a:off x="643467" y="1711871"/>
          <a:ext cx="10905067" cy="4546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0666">
                  <a:extLst>
                    <a:ext uri="{9D8B030D-6E8A-4147-A177-3AD203B41FA5}">
                      <a16:colId xmlns:a16="http://schemas.microsoft.com/office/drawing/2014/main" val="583412269"/>
                    </a:ext>
                  </a:extLst>
                </a:gridCol>
                <a:gridCol w="1314401">
                  <a:extLst>
                    <a:ext uri="{9D8B030D-6E8A-4147-A177-3AD203B41FA5}">
                      <a16:colId xmlns:a16="http://schemas.microsoft.com/office/drawing/2014/main" val="4161236884"/>
                    </a:ext>
                  </a:extLst>
                </a:gridCol>
              </a:tblGrid>
              <a:tr h="484112">
                <a:tc gridSpan="2">
                  <a:txBody>
                    <a:bodyPr/>
                    <a:lstStyle/>
                    <a:p>
                      <a:pPr algn="ctr" rtl="0" fontAlgn="base">
                        <a:lnSpc>
                          <a:spcPts val="1650"/>
                        </a:lnSpc>
                      </a:pPr>
                      <a:r>
                        <a:rPr lang="en-US" sz="21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                                                                        </a:t>
                      </a:r>
                      <a:r>
                        <a:rPr lang="en-US" sz="21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         SCREENING  </a:t>
                      </a:r>
                      <a:r>
                        <a:rPr lang="en-US" sz="21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                                                                     </a:t>
                      </a:r>
                      <a:r>
                        <a:rPr lang="en-US" sz="21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 Yes (%)</a:t>
                      </a:r>
                      <a:endParaRPr lang="en-US" sz="1900" b="0" dirty="0">
                        <a:effectLst/>
                        <a:latin typeface="Aptos"/>
                      </a:endParaRPr>
                    </a:p>
                  </a:txBody>
                  <a:tcPr marL="48287" marR="48287" marT="6706" marB="47690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F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478074"/>
                  </a:ext>
                </a:extLst>
              </a:tr>
              <a:tr h="820887">
                <a:tc>
                  <a:txBody>
                    <a:bodyPr/>
                    <a:lstStyle/>
                    <a:p>
                      <a:pPr rtl="0" fontAlgn="base">
                        <a:lnSpc>
                          <a:spcPts val="1650"/>
                        </a:lnSpc>
                      </a:pP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The facility has a screening protocol to identify people who likely have opioid use disorder.</a:t>
                      </a:r>
                      <a:endParaRPr lang="en-US" sz="2100" b="1" dirty="0">
                        <a:solidFill>
                          <a:srgbClr val="205C96"/>
                        </a:solidFill>
                        <a:effectLst/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650"/>
                        </a:lnSpc>
                      </a:pPr>
                      <a:r>
                        <a:rPr lang="en-US" sz="210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100</a:t>
                      </a: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65474"/>
                  </a:ext>
                </a:extLst>
              </a:tr>
              <a:tr h="820887">
                <a:tc>
                  <a:txBody>
                    <a:bodyPr/>
                    <a:lstStyle/>
                    <a:p>
                      <a:pPr lvl="0">
                        <a:lnSpc>
                          <a:spcPts val="1650"/>
                        </a:lnSpc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The facility uses a validated screening tool for OUD.</a:t>
                      </a:r>
                      <a:endParaRPr lang="en-US" dirty="0"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650"/>
                        </a:lnSpc>
                      </a:pPr>
                      <a:r>
                        <a:rPr lang="en-US" sz="210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43.75</a:t>
                      </a:r>
                      <a:endParaRPr lang="en-US" sz="19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066258"/>
                  </a:ext>
                </a:extLst>
              </a:tr>
              <a:tr h="484112"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650"/>
                        </a:lnSpc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WITHDRAWAL (INCLUDING DETOX &amp; INDUCTION)</a:t>
                      </a:r>
                      <a:endParaRPr lang="en-US" dirty="0"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F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513754"/>
                  </a:ext>
                </a:extLst>
              </a:tr>
              <a:tr h="484112">
                <a:tc>
                  <a:txBody>
                    <a:bodyPr/>
                    <a:lstStyle/>
                    <a:p>
                      <a:pPr lvl="0">
                        <a:lnSpc>
                          <a:spcPts val="1300"/>
                        </a:lnSpc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The facility has a protocol for identifying withdrawal.</a:t>
                      </a:r>
                      <a:endParaRPr lang="en-US" dirty="0"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650"/>
                        </a:lnSpc>
                      </a:pPr>
                      <a:r>
                        <a:rPr lang="en-US" sz="210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93.75</a:t>
                      </a: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960155"/>
                  </a:ext>
                </a:extLst>
              </a:tr>
              <a:tr h="484112">
                <a:tc>
                  <a:txBody>
                    <a:bodyPr/>
                    <a:lstStyle/>
                    <a:p>
                      <a:pPr lvl="0">
                        <a:lnSpc>
                          <a:spcPts val="1650"/>
                        </a:lnSpc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The facility treats withdrawal with an opioid (Buprenorphine </a:t>
                      </a:r>
                      <a:r>
                        <a:rPr lang="en-US" sz="2000" b="0" i="0" u="sng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OR</a:t>
                      </a: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 Methadone).</a:t>
                      </a:r>
                      <a:endParaRPr lang="en-US" dirty="0"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650"/>
                        </a:lnSpc>
                      </a:pPr>
                      <a:r>
                        <a:rPr lang="en-US" sz="2100" b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87.5</a:t>
                      </a:r>
                      <a:endParaRPr lang="en-US" sz="1900" b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050960"/>
                  </a:ext>
                </a:extLst>
              </a:tr>
              <a:tr h="484112">
                <a:tc>
                  <a:txBody>
                    <a:bodyPr/>
                    <a:lstStyle/>
                    <a:p>
                      <a:pPr lvl="0">
                        <a:lnSpc>
                          <a:spcPts val="1650"/>
                        </a:lnSpc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The facility treats withdrawal with an opioid (Buprenorphine </a:t>
                      </a:r>
                      <a:r>
                        <a:rPr lang="en-US" sz="2000" b="0" i="0" u="sng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AND </a:t>
                      </a: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 Methadone).</a:t>
                      </a:r>
                      <a:endParaRPr lang="en-US" dirty="0">
                        <a:latin typeface="Aptos"/>
                      </a:endParaRP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650"/>
                        </a:lnSpc>
                      </a:pPr>
                      <a:r>
                        <a:rPr lang="en-US" sz="2100" b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43.75</a:t>
                      </a:r>
                    </a:p>
                  </a:txBody>
                  <a:tcPr marL="48287" marR="48287" marT="6706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063662"/>
                  </a:ext>
                </a:extLst>
              </a:tr>
              <a:tr h="484112">
                <a:tc>
                  <a:txBody>
                    <a:bodyPr/>
                    <a:lstStyle/>
                    <a:p>
                      <a:pPr lvl="0">
                        <a:lnSpc>
                          <a:spcPts val="1650"/>
                        </a:lnSpc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205C96"/>
                          </a:solidFill>
                          <a:effectLst/>
                          <a:latin typeface="Aptos"/>
                        </a:rPr>
                        <a:t>The jail uses a physician-approved protocol to address withdrawal symptoms.</a:t>
                      </a:r>
                      <a:endParaRPr lang="en-US" dirty="0">
                        <a:latin typeface="Aptos"/>
                      </a:endParaRPr>
                    </a:p>
                  </a:txBody>
                  <a:tcPr marL="48287" marR="48287" marT="6705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50"/>
                        </a:lnSpc>
                        <a:buNone/>
                      </a:pPr>
                      <a:r>
                        <a:rPr lang="en-US" sz="2100" b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100</a:t>
                      </a:r>
                    </a:p>
                  </a:txBody>
                  <a:tcPr marL="48287" marR="48287" marT="6705" marB="476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300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C5DAB8-113F-A357-B2D5-8562C8708D5C}"/>
              </a:ext>
            </a:extLst>
          </p:cNvPr>
          <p:cNvSpPr txBox="1"/>
          <p:nvPr/>
        </p:nvSpPr>
        <p:spPr>
          <a:xfrm>
            <a:off x="1770499" y="737886"/>
            <a:ext cx="900431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baseline="0" dirty="0">
                <a:solidFill>
                  <a:schemeClr val="tx2">
                    <a:lumMod val="76000"/>
                    <a:lumOff val="24000"/>
                  </a:schemeClr>
                </a:solidFill>
                <a:latin typeface="Aptos"/>
              </a:rPr>
              <a:t>MAT Quality Checklist for New Jersey County Correctional Facilities (N=16)</a:t>
            </a:r>
            <a:endParaRPr lang="en-US" dirty="0">
              <a:solidFill>
                <a:schemeClr val="tx2">
                  <a:lumMod val="76000"/>
                  <a:lumOff val="24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2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49A99E-3887-331E-4D88-DB6DECE9FC6E}"/>
              </a:ext>
            </a:extLst>
          </p:cNvPr>
          <p:cNvGraphicFramePr>
            <a:graphicFrameLocks noGrp="1"/>
          </p:cNvGraphicFramePr>
          <p:nvPr/>
        </p:nvGraphicFramePr>
        <p:xfrm>
          <a:off x="643467" y="989505"/>
          <a:ext cx="10905067" cy="487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9015">
                  <a:extLst>
                    <a:ext uri="{9D8B030D-6E8A-4147-A177-3AD203B41FA5}">
                      <a16:colId xmlns:a16="http://schemas.microsoft.com/office/drawing/2014/main" val="1571857796"/>
                    </a:ext>
                  </a:extLst>
                </a:gridCol>
                <a:gridCol w="2276052">
                  <a:extLst>
                    <a:ext uri="{9D8B030D-6E8A-4147-A177-3AD203B41FA5}">
                      <a16:colId xmlns:a16="http://schemas.microsoft.com/office/drawing/2014/main" val="3534610009"/>
                    </a:ext>
                  </a:extLst>
                </a:gridCol>
              </a:tblGrid>
              <a:tr h="334044">
                <a:tc gridSpan="2"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                                                                      </a:t>
                      </a:r>
                      <a:r>
                        <a:rPr lang="en-US" sz="19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           MEDICATIONS </a:t>
                      </a:r>
                      <a:r>
                        <a:rPr lang="en-US" sz="1900" b="1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                                                                  </a:t>
                      </a:r>
                      <a:r>
                        <a:rPr lang="en-US" sz="1900" b="0" dirty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Yes (%)</a:t>
                      </a:r>
                      <a:endParaRPr lang="en-US" sz="1700" b="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161012"/>
                  </a:ext>
                </a:extLst>
              </a:tr>
              <a:tr h="624201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inducts individuals with opioid use disorder with Buprenorphine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OR</a:t>
                      </a: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 Methadone during incarceration.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87.5</a:t>
                      </a:r>
                      <a:endParaRPr lang="en-US" sz="170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68564"/>
                  </a:ext>
                </a:extLst>
              </a:tr>
              <a:tr h="624201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</a:rPr>
                        <a:t>The facility inducts individuals with opioid use disorder with Buprenorphine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</a:rPr>
                        <a:t>AND</a:t>
                      </a: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</a:rPr>
                        <a:t> Methadone during incarceration.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141B19"/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</a:rPr>
                        <a:t>18.75</a:t>
                      </a:r>
                      <a:endParaRPr lang="en-US" sz="1700" dirty="0">
                        <a:effectLst/>
                        <a:highlight>
                          <a:srgbClr val="FFFF00"/>
                        </a:highlight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235644"/>
                  </a:ext>
                </a:extLst>
              </a:tr>
              <a:tr h="334044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Facility administers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Methadone</a:t>
                      </a: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.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93.75</a:t>
                      </a:r>
                      <a:endParaRPr lang="en-US" sz="170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27528"/>
                  </a:ext>
                </a:extLst>
              </a:tr>
              <a:tr h="334044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Facility administers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Naltrexone.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87.5</a:t>
                      </a:r>
                      <a:endParaRPr lang="en-US" sz="170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284907"/>
                  </a:ext>
                </a:extLst>
              </a:tr>
              <a:tr h="334044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Facility administers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Buprenorphine (sublingual)</a:t>
                      </a: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.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100</a:t>
                      </a:r>
                      <a:endParaRPr lang="en-US" sz="170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654823"/>
                  </a:ext>
                </a:extLst>
              </a:tr>
              <a:tr h="334044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Facility administers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Buprenorphine (injection)</a:t>
                      </a: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.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25</a:t>
                      </a:r>
                      <a:endParaRPr lang="en-US" sz="170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267654"/>
                  </a:ext>
                </a:extLst>
              </a:tr>
              <a:tr h="624201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Facility provides a combination of MOUD and therapy (e.g. CBT, DBT, MI) to improve treatment outcomes.</a:t>
                      </a:r>
                      <a:r>
                        <a:rPr lang="en-US" sz="1900" b="1" baseline="3000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 a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62.5</a:t>
                      </a:r>
                      <a:endParaRPr lang="en-US" sz="170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79384"/>
                  </a:ext>
                </a:extLst>
              </a:tr>
              <a:tr h="334044">
                <a:tc gridSpan="2"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b="0" dirty="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DOSING</a:t>
                      </a: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186300"/>
                  </a:ext>
                </a:extLst>
              </a:tr>
              <a:tr h="334044">
                <a:tc>
                  <a:txBody>
                    <a:bodyPr/>
                    <a:lstStyle/>
                    <a:p>
                      <a:pPr marL="0" marR="0" rtl="0" fontAlgn="ctr" latinLnBrk="0">
                        <a:lnSpc>
                          <a:spcPts val="1926"/>
                        </a:lnSpc>
                        <a:spcAft>
                          <a:spcPts val="800"/>
                        </a:spcAft>
                      </a:pP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inducts inmates on MAT a month prior to release.</a:t>
                      </a:r>
                      <a:endParaRPr lang="en-US" sz="17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81.25</a:t>
                      </a:r>
                      <a:endParaRPr lang="en-US" sz="1700" dirty="0"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381320"/>
                  </a:ext>
                </a:extLst>
              </a:tr>
              <a:tr h="334044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has dosing limits on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Buprenorphine</a:t>
                      </a: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.</a:t>
                      </a:r>
                      <a:endParaRPr lang="en-US" sz="1700" b="1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b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75</a:t>
                      </a:r>
                      <a:endParaRPr lang="en-US" sz="1700" b="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69219"/>
                  </a:ext>
                </a:extLst>
              </a:tr>
              <a:tr h="334044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has dosing limits on </a:t>
                      </a:r>
                      <a:r>
                        <a:rPr lang="en-US" sz="19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Methadone</a:t>
                      </a:r>
                      <a:r>
                        <a:rPr lang="en-US" sz="19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.</a:t>
                      </a:r>
                      <a:endParaRPr lang="en-US" sz="1700" b="1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b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12.5</a:t>
                      </a:r>
                      <a:endParaRPr lang="en-US" sz="1700" b="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285" marR="65285" marT="9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30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193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0D30D1-5515-EECD-93AB-1AF1E3A77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264010"/>
              </p:ext>
            </p:extLst>
          </p:nvPr>
        </p:nvGraphicFramePr>
        <p:xfrm>
          <a:off x="962163" y="1158170"/>
          <a:ext cx="9964338" cy="4500088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30196"/>
                  </a:srgbClr>
                </a:solidFill>
                <a:tableStyleId>{5C22544A-7EE6-4342-B048-85BDC9FD1C3A}</a:tableStyleId>
              </a:tblPr>
              <a:tblGrid>
                <a:gridCol w="8514667">
                  <a:extLst>
                    <a:ext uri="{9D8B030D-6E8A-4147-A177-3AD203B41FA5}">
                      <a16:colId xmlns:a16="http://schemas.microsoft.com/office/drawing/2014/main" val="1756700064"/>
                    </a:ext>
                  </a:extLst>
                </a:gridCol>
                <a:gridCol w="1449671">
                  <a:extLst>
                    <a:ext uri="{9D8B030D-6E8A-4147-A177-3AD203B41FA5}">
                      <a16:colId xmlns:a16="http://schemas.microsoft.com/office/drawing/2014/main" val="2782302590"/>
                    </a:ext>
                  </a:extLst>
                </a:gridCol>
              </a:tblGrid>
              <a:tr h="962125">
                <a:tc gridSpan="2"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000" b="0" cap="none" spc="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                                                    NALOXONE KITS                                                                                                   Yes(%)</a:t>
                      </a:r>
                    </a:p>
                  </a:txBody>
                  <a:tcPr marL="197460" marR="182022" marT="151892" marB="151892" anchor="ctr">
                    <a:lnL w="19050" cap="flat" cmpd="sng" algn="ctr">
                      <a:noFill/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822992305"/>
                  </a:ext>
                </a:extLst>
              </a:tr>
              <a:tr h="962125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2000" b="1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provides </a:t>
                      </a:r>
                      <a:r>
                        <a:rPr lang="en-US" sz="2000" b="1" u="sng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staff </a:t>
                      </a:r>
                      <a:r>
                        <a:rPr lang="en-US" sz="2000" b="1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training</a:t>
                      </a:r>
                      <a:r>
                        <a:rPr lang="en-US" sz="2000" b="1" u="sng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 </a:t>
                      </a:r>
                      <a:r>
                        <a:rPr lang="en-US" sz="2000" b="1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on how to use Naloxone.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000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93.75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375085"/>
                  </a:ext>
                </a:extLst>
              </a:tr>
              <a:tr h="651588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2000" b="1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makes naloxone available to the staff.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000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100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805480"/>
                  </a:ext>
                </a:extLst>
              </a:tr>
              <a:tr h="962125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2000" b="1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provides</a:t>
                      </a:r>
                      <a:r>
                        <a:rPr lang="en-US" sz="2000" b="1" u="sng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 people who are confined in jail </a:t>
                      </a:r>
                      <a:r>
                        <a:rPr lang="en-US" sz="2000" b="1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training on how to use naloxone.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000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37.5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451770"/>
                  </a:ext>
                </a:extLst>
              </a:tr>
              <a:tr h="962125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2000" b="1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 The facility provides naloxone kits at release to only individuals with OUD.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000" cap="none" spc="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56.25</a:t>
                      </a:r>
                    </a:p>
                  </a:txBody>
                  <a:tcPr marL="197460" marR="182022" marT="151892" marB="151892" anchor="ctr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18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47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ight Triangle 3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D29E01-18C0-9C67-CC31-0F43B419B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139400"/>
              </p:ext>
            </p:extLst>
          </p:nvPr>
        </p:nvGraphicFramePr>
        <p:xfrm>
          <a:off x="962163" y="2127865"/>
          <a:ext cx="10149533" cy="256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1960">
                  <a:extLst>
                    <a:ext uri="{9D8B030D-6E8A-4147-A177-3AD203B41FA5}">
                      <a16:colId xmlns:a16="http://schemas.microsoft.com/office/drawing/2014/main" val="1976808349"/>
                    </a:ext>
                  </a:extLst>
                </a:gridCol>
                <a:gridCol w="2397573">
                  <a:extLst>
                    <a:ext uri="{9D8B030D-6E8A-4147-A177-3AD203B41FA5}">
                      <a16:colId xmlns:a16="http://schemas.microsoft.com/office/drawing/2014/main" val="4258674819"/>
                    </a:ext>
                  </a:extLst>
                </a:gridCol>
              </a:tblGrid>
              <a:tr h="335033">
                <a:tc gridSpan="2"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b="1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                                                            </a:t>
                      </a:r>
                      <a:r>
                        <a:rPr lang="en-US" sz="1900" b="0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REENTRY                                                         Yes(%)</a:t>
                      </a:r>
                      <a:endParaRPr lang="en-US" sz="1900" b="0">
                        <a:effectLst/>
                        <a:latin typeface="Aptos"/>
                      </a:endParaRP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653362"/>
                  </a:ext>
                </a:extLst>
              </a:tr>
              <a:tr h="335033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has a reentry coordinator.</a:t>
                      </a:r>
                      <a:endParaRPr lang="en-US" sz="190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>
                          <a:solidFill>
                            <a:srgbClr val="004579"/>
                          </a:solidFill>
                          <a:effectLst/>
                          <a:latin typeface="Aptos"/>
                        </a:rPr>
                        <a:t>75</a:t>
                      </a:r>
                      <a:endParaRPr lang="en-US" sz="1900">
                        <a:effectLst/>
                        <a:latin typeface="Aptos"/>
                      </a:endParaRP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449954"/>
                  </a:ext>
                </a:extLst>
              </a:tr>
              <a:tr h="335033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helps in reactivating Medicaid.</a:t>
                      </a:r>
                      <a:endParaRPr lang="en-US" sz="190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75</a:t>
                      </a: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751329"/>
                  </a:ext>
                </a:extLst>
              </a:tr>
              <a:tr h="630211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provides a bridge supply of multiple does/days of MAT.</a:t>
                      </a:r>
                      <a:endParaRPr lang="en-US" sz="190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68.75</a:t>
                      </a: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88039"/>
                  </a:ext>
                </a:extLst>
              </a:tr>
              <a:tr h="925390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1900" b="1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The facility has established partnerships with community partners that ensure continuity of care for individuals after release.</a:t>
                      </a:r>
                      <a:endParaRPr lang="en-US" sz="190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latin typeface="Aptos"/>
                      </a:endParaRP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190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latin typeface="Aptos"/>
                        </a:rPr>
                        <a:t>56.25</a:t>
                      </a:r>
                    </a:p>
                  </a:txBody>
                  <a:tcPr marL="65179" marR="65179" marT="9053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624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0FBE9E-9501-BC9F-627F-4B81E186D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317176"/>
              </p:ext>
            </p:extLst>
          </p:nvPr>
        </p:nvGraphicFramePr>
        <p:xfrm>
          <a:off x="962163" y="1458908"/>
          <a:ext cx="9211984" cy="389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8163">
                  <a:extLst>
                    <a:ext uri="{9D8B030D-6E8A-4147-A177-3AD203B41FA5}">
                      <a16:colId xmlns:a16="http://schemas.microsoft.com/office/drawing/2014/main" val="2671805113"/>
                    </a:ext>
                  </a:extLst>
                </a:gridCol>
                <a:gridCol w="1823821">
                  <a:extLst>
                    <a:ext uri="{9D8B030D-6E8A-4147-A177-3AD203B41FA5}">
                      <a16:colId xmlns:a16="http://schemas.microsoft.com/office/drawing/2014/main" val="1554505166"/>
                    </a:ext>
                  </a:extLst>
                </a:gridCol>
              </a:tblGrid>
              <a:tr h="789475">
                <a:tc gridSpan="2"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</a:rPr>
                        <a:t>                                                                  </a:t>
                      </a:r>
                      <a:r>
                        <a:rPr lang="en-US" sz="2400" b="0" dirty="0">
                          <a:solidFill>
                            <a:srgbClr val="FFFFFF"/>
                          </a:solidFill>
                          <a:effectLst/>
                        </a:rPr>
                        <a:t> PREGNANT Female </a:t>
                      </a: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</a:rPr>
                        <a:t>                                                       </a:t>
                      </a:r>
                      <a:r>
                        <a:rPr lang="en-US" sz="2400" b="0" dirty="0">
                          <a:solidFill>
                            <a:srgbClr val="FFFFFF"/>
                          </a:solidFill>
                          <a:effectLst/>
                        </a:rPr>
                        <a:t>  Yes(%)</a:t>
                      </a:r>
                      <a:endParaRPr lang="en-US" sz="2200" b="0" dirty="0">
                        <a:effectLst/>
                        <a:latin typeface="Aptos"/>
                      </a:endParaRPr>
                    </a:p>
                  </a:txBody>
                  <a:tcPr marL="84450" marR="84450" marT="1173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029889"/>
                  </a:ext>
                </a:extLst>
              </a:tr>
              <a:tr h="1159830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2400" b="1" dirty="0">
                          <a:solidFill>
                            <a:srgbClr val="004579"/>
                          </a:solidFill>
                          <a:effectLst/>
                        </a:rPr>
                        <a:t>The facility initiates pregnant women on Buprenorphine </a:t>
                      </a:r>
                      <a:r>
                        <a:rPr lang="en-US" sz="2400" b="1" u="sng" dirty="0">
                          <a:solidFill>
                            <a:srgbClr val="004579"/>
                          </a:solidFill>
                          <a:effectLst/>
                        </a:rPr>
                        <a:t>OR</a:t>
                      </a:r>
                      <a:r>
                        <a:rPr lang="en-US" sz="2400" b="1" dirty="0">
                          <a:solidFill>
                            <a:srgbClr val="004579"/>
                          </a:solidFill>
                          <a:effectLst/>
                        </a:rPr>
                        <a:t> Methadone for opioid use disorder.</a:t>
                      </a:r>
                      <a:endParaRPr lang="en-US" sz="2200" dirty="0">
                        <a:effectLst/>
                        <a:latin typeface="Aptos"/>
                      </a:endParaRPr>
                    </a:p>
                  </a:txBody>
                  <a:tcPr marL="84450" marR="84450" marT="11730" marB="0" anchor="ctr"/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400">
                          <a:solidFill>
                            <a:srgbClr val="004579"/>
                          </a:solidFill>
                          <a:effectLst/>
                        </a:rPr>
                        <a:t>87.5</a:t>
                      </a:r>
                      <a:endParaRPr lang="en-US" sz="2200">
                        <a:effectLst/>
                        <a:latin typeface="Aptos"/>
                      </a:endParaRPr>
                    </a:p>
                  </a:txBody>
                  <a:tcPr marL="84450" marR="84450" marT="11730" marB="0" anchor="ctr"/>
                </a:tc>
                <a:extLst>
                  <a:ext uri="{0D108BD9-81ED-4DB2-BD59-A6C34878D82A}">
                    <a16:rowId xmlns:a16="http://schemas.microsoft.com/office/drawing/2014/main" val="2080682876"/>
                  </a:ext>
                </a:extLst>
              </a:tr>
              <a:tr h="1159830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24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The facility initiates pregnant women on Buprenorphine </a:t>
                      </a:r>
                      <a:r>
                        <a:rPr lang="en-US" sz="2400" b="1" u="sng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AND </a:t>
                      </a:r>
                      <a:r>
                        <a:rPr lang="en-US" sz="2400" b="1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Methadone for opioid use disorder.</a:t>
                      </a:r>
                      <a:endParaRPr lang="en-US" sz="22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Aptos"/>
                      </a:endParaRPr>
                    </a:p>
                  </a:txBody>
                  <a:tcPr marL="84450" marR="84450" marT="1173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400" dirty="0">
                          <a:solidFill>
                            <a:schemeClr val="tx2">
                              <a:lumMod val="76000"/>
                              <a:lumOff val="24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43.75</a:t>
                      </a:r>
                      <a:endParaRPr lang="en-US" sz="2200" dirty="0">
                        <a:solidFill>
                          <a:schemeClr val="tx2">
                            <a:lumMod val="76000"/>
                            <a:lumOff val="24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Aptos"/>
                      </a:endParaRPr>
                    </a:p>
                  </a:txBody>
                  <a:tcPr marL="84450" marR="84450" marT="1173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322423"/>
                  </a:ext>
                </a:extLst>
              </a:tr>
              <a:tr h="789475">
                <a:tc>
                  <a:txBody>
                    <a:bodyPr/>
                    <a:lstStyle/>
                    <a:p>
                      <a:pPr marL="0" marR="0" rtl="0" fontAlgn="ctr" latinLnBrk="0"/>
                      <a:r>
                        <a:rPr lang="en-US" sz="2400" b="1">
                          <a:solidFill>
                            <a:srgbClr val="004579"/>
                          </a:solidFill>
                          <a:effectLst/>
                        </a:rPr>
                        <a:t>The facility tapers pregnant women from MAT treatment after pregnancy.</a:t>
                      </a:r>
                      <a:endParaRPr lang="en-US" sz="2200">
                        <a:effectLst/>
                        <a:latin typeface="Aptos"/>
                      </a:endParaRPr>
                    </a:p>
                  </a:txBody>
                  <a:tcPr marL="84450" marR="84450" marT="11730" marB="0" anchor="ctr"/>
                </a:tc>
                <a:tc>
                  <a:txBody>
                    <a:bodyPr/>
                    <a:lstStyle/>
                    <a:p>
                      <a:pPr marL="0" marR="0" algn="ctr" rtl="0" fontAlgn="ctr" latinLnBrk="0"/>
                      <a:r>
                        <a:rPr lang="en-US" sz="2400" dirty="0">
                          <a:solidFill>
                            <a:srgbClr val="004579"/>
                          </a:solidFill>
                          <a:effectLst/>
                        </a:rPr>
                        <a:t>6.25</a:t>
                      </a:r>
                      <a:endParaRPr lang="en-US" sz="2200" dirty="0">
                        <a:effectLst/>
                        <a:latin typeface="Aptos"/>
                      </a:endParaRPr>
                    </a:p>
                  </a:txBody>
                  <a:tcPr marL="84450" marR="84450" marT="11730" marB="0" anchor="ctr"/>
                </a:tc>
                <a:extLst>
                  <a:ext uri="{0D108BD9-81ED-4DB2-BD59-A6C34878D82A}">
                    <a16:rowId xmlns:a16="http://schemas.microsoft.com/office/drawing/2014/main" val="2620433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266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Triangle 4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4CBD08-A584-AF38-CAF4-FA90D7377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1036674"/>
            <a:ext cx="3689096" cy="3514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Overview of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Sublocade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Usage for County Correctional Facilities (N=16)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3B58D0-E075-7047-ED6E-737DD1A464A0}"/>
              </a:ext>
            </a:extLst>
          </p:cNvPr>
          <p:cNvSpPr txBox="1"/>
          <p:nvPr/>
        </p:nvSpPr>
        <p:spPr>
          <a:xfrm>
            <a:off x="965202" y="4582814"/>
            <a:ext cx="3689094" cy="131265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**participants selected multiple responses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407565-605A-8FD6-AA06-1FF68C3A8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5396"/>
              </p:ext>
            </p:extLst>
          </p:nvPr>
        </p:nvGraphicFramePr>
        <p:xfrm>
          <a:off x="5728461" y="958961"/>
          <a:ext cx="4201213" cy="5272196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3291577">
                  <a:extLst>
                    <a:ext uri="{9D8B030D-6E8A-4147-A177-3AD203B41FA5}">
                      <a16:colId xmlns:a16="http://schemas.microsoft.com/office/drawing/2014/main" val="48880672"/>
                    </a:ext>
                  </a:extLst>
                </a:gridCol>
                <a:gridCol w="909636">
                  <a:extLst>
                    <a:ext uri="{9D8B030D-6E8A-4147-A177-3AD203B41FA5}">
                      <a16:colId xmlns:a16="http://schemas.microsoft.com/office/drawing/2014/main" val="911956981"/>
                    </a:ext>
                  </a:extLst>
                </a:gridCol>
              </a:tblGrid>
              <a:tr h="320706">
                <a:tc>
                  <a:txBody>
                    <a:bodyPr/>
                    <a:lstStyle/>
                    <a:p>
                      <a:r>
                        <a:rPr lang="en-US" sz="800" b="0" cap="none" spc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marL="46021" marR="46021" marT="32215" marB="32215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cap="none" spc="0">
                          <a:solidFill>
                            <a:schemeClr val="tx1"/>
                          </a:solidFill>
                        </a:rPr>
                        <a:t>N(%)</a:t>
                      </a:r>
                    </a:p>
                  </a:txBody>
                  <a:tcPr marL="46021" marR="46021" marT="32215" marB="32215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257356"/>
                  </a:ext>
                </a:extLst>
              </a:tr>
              <a:tr h="67877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800" b="1" i="1" u="none" strike="noStrike" cap="none" spc="0" noProof="0" dirty="0">
                          <a:solidFill>
                            <a:schemeClr val="tx1"/>
                          </a:solidFill>
                        </a:rPr>
                        <a:t>Currently Provide </a:t>
                      </a:r>
                      <a:r>
                        <a:rPr lang="en-US" sz="800" b="1" i="1" u="none" strike="noStrike" cap="none" spc="0" noProof="0" dirty="0" err="1">
                          <a:solidFill>
                            <a:schemeClr val="tx1"/>
                          </a:solidFill>
                        </a:rPr>
                        <a:t>Sublocade</a:t>
                      </a:r>
                      <a:endParaRPr lang="en-US" sz="800" b="1" i="1" u="none" strike="noStrike" cap="none" spc="0" noProof="0" dirty="0">
                        <a:solidFill>
                          <a:schemeClr val="tx1"/>
                        </a:solidFill>
                      </a:endParaRP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No**</a:t>
                      </a: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 dirty="0">
                          <a:solidFill>
                            <a:schemeClr val="tx1"/>
                          </a:solidFill>
                        </a:rPr>
                        <a:t>Yes*</a:t>
                      </a:r>
                    </a:p>
                  </a:txBody>
                  <a:tcPr marL="46021" marR="46021" marT="32215" marB="3221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800" cap="none" spc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13(81.25)</a:t>
                      </a:r>
                    </a:p>
                    <a:p>
                      <a:pPr lvl="0">
                        <a:buNone/>
                      </a:pPr>
                      <a:r>
                        <a:rPr lang="en-US" sz="800" cap="none" spc="0">
                          <a:solidFill>
                            <a:schemeClr val="tx1"/>
                          </a:solidFill>
                        </a:rPr>
                        <a:t>3(18.75)</a:t>
                      </a:r>
                    </a:p>
                  </a:txBody>
                  <a:tcPr marL="46021" marR="46021" marT="32215" marB="3221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332639"/>
                  </a:ext>
                </a:extLst>
              </a:tr>
              <a:tr h="7861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700" b="1" i="1" u="none" strike="noStrike" cap="none" spc="0" noProof="0">
                          <a:solidFill>
                            <a:schemeClr val="tx1"/>
                          </a:solidFill>
                        </a:rPr>
                        <a:t>nterested in Providing Sublocade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No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Yes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Not applicable</a:t>
                      </a:r>
                    </a:p>
                  </a:txBody>
                  <a:tcPr marL="46021" marR="46021" marT="32215" marB="3221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700" cap="none" spc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6(37.5)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7(43.75)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>
                          <a:solidFill>
                            <a:schemeClr val="tx1"/>
                          </a:solidFill>
                        </a:rPr>
                        <a:t>3(18.75)</a:t>
                      </a:r>
                    </a:p>
                  </a:txBody>
                  <a:tcPr marL="46021" marR="46021" marT="32215" marB="3221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900319"/>
                  </a:ext>
                </a:extLst>
              </a:tr>
              <a:tr h="85781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800" b="1" i="1" u="none" strike="noStrike" cap="none" spc="0" noProof="0">
                          <a:solidFill>
                            <a:schemeClr val="tx1"/>
                          </a:solidFill>
                        </a:rPr>
                        <a:t>Use of Sublocade (based on "yes" responses to variable 1)*</a:t>
                      </a: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>
                          <a:solidFill>
                            <a:schemeClr val="tx1"/>
                          </a:solidFill>
                        </a:rPr>
                        <a:t>Continuity of Care </a:t>
                      </a: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>
                          <a:solidFill>
                            <a:schemeClr val="tx1"/>
                          </a:solidFill>
                        </a:rPr>
                        <a:t>Induction and treatment during confinement</a:t>
                      </a: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>
                          <a:solidFill>
                            <a:schemeClr val="tx1"/>
                          </a:solidFill>
                        </a:rPr>
                        <a:t>Pre-release induction</a:t>
                      </a:r>
                      <a:endParaRPr lang="en-US" sz="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6021" marR="46021" marT="32215" marB="3221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800" cap="none" spc="0">
                          <a:solidFill>
                            <a:schemeClr val="tx1"/>
                          </a:solidFill>
                        </a:rPr>
                        <a:t>2(66.6)</a:t>
                      </a:r>
                    </a:p>
                    <a:p>
                      <a:pPr lvl="0">
                        <a:buNone/>
                      </a:pPr>
                      <a:r>
                        <a:rPr lang="en-US" sz="800" cap="none" spc="0">
                          <a:solidFill>
                            <a:schemeClr val="tx1"/>
                          </a:solidFill>
                        </a:rPr>
                        <a:t>3(100)</a:t>
                      </a:r>
                    </a:p>
                    <a:p>
                      <a:pPr lvl="0">
                        <a:buNone/>
                      </a:pPr>
                      <a:r>
                        <a:rPr lang="en-US" sz="800" cap="none" spc="0">
                          <a:solidFill>
                            <a:schemeClr val="tx1"/>
                          </a:solidFill>
                        </a:rPr>
                        <a:t>2(66.6)</a:t>
                      </a:r>
                    </a:p>
                  </a:txBody>
                  <a:tcPr marL="46021" marR="46021" marT="32215" marB="3221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471502"/>
                  </a:ext>
                </a:extLst>
              </a:tr>
              <a:tr h="159185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700" b="1" i="1" u="none" strike="noStrike" cap="none" spc="0" noProof="0">
                          <a:solidFill>
                            <a:schemeClr val="tx1"/>
                          </a:solidFill>
                        </a:rPr>
                        <a:t>Reasons For Not Providing Sublocade (based on "no" responses to variable 1)**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Cost</a:t>
                      </a: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Not enough demand from patients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Have other forms of medication to treat patients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Length of Stay too short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Concerns about continuity of care upon release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Lack of staff to administer Sublocade</a:t>
                      </a:r>
                    </a:p>
                    <a:p>
                      <a:pPr lvl="1">
                        <a:buNone/>
                      </a:pPr>
                      <a:r>
                        <a:rPr lang="en-US" sz="700" u="none" strike="noStrike" cap="none" spc="0" noProof="0">
                          <a:solidFill>
                            <a:schemeClr val="tx1"/>
                          </a:solidFill>
                        </a:rPr>
                        <a:t>Lack of knowledge of Sublocade</a:t>
                      </a:r>
                    </a:p>
                  </a:txBody>
                  <a:tcPr marL="46021" marR="46021" marT="32215" marB="3221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7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700" cap="none" spc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6(46.2)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 dirty="0">
                          <a:solidFill>
                            <a:schemeClr val="tx1"/>
                          </a:solidFill>
                        </a:rPr>
                        <a:t>2(15.4)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 dirty="0">
                          <a:solidFill>
                            <a:schemeClr val="tx1"/>
                          </a:solidFill>
                        </a:rPr>
                        <a:t>2(15.4)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 dirty="0">
                          <a:solidFill>
                            <a:schemeClr val="tx1"/>
                          </a:solidFill>
                        </a:rPr>
                        <a:t>2(15.4)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 dirty="0">
                          <a:solidFill>
                            <a:schemeClr val="tx1"/>
                          </a:solidFill>
                        </a:rPr>
                        <a:t>1(7.7)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 dirty="0">
                          <a:solidFill>
                            <a:schemeClr val="tx1"/>
                          </a:solidFill>
                        </a:rPr>
                        <a:t>1(7.7)</a:t>
                      </a:r>
                    </a:p>
                    <a:p>
                      <a:pPr lvl="0">
                        <a:buNone/>
                      </a:pPr>
                      <a:r>
                        <a:rPr lang="en-US" sz="700" cap="none" spc="0" dirty="0">
                          <a:solidFill>
                            <a:schemeClr val="tx1"/>
                          </a:solidFill>
                        </a:rPr>
                        <a:t>1(7.7)</a:t>
                      </a:r>
                    </a:p>
                  </a:txBody>
                  <a:tcPr marL="46021" marR="46021" marT="32215" marB="3221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160789"/>
                  </a:ext>
                </a:extLst>
              </a:tr>
              <a:tr h="103684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800" b="1" i="1" u="none" strike="noStrike" cap="none" spc="0" noProof="0">
                          <a:solidFill>
                            <a:schemeClr val="tx1"/>
                          </a:solidFill>
                        </a:rPr>
                        <a:t>Plans On Use of Sublocade Treatment If Facility Became A Provider </a:t>
                      </a: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>
                          <a:solidFill>
                            <a:schemeClr val="tx1"/>
                          </a:solidFill>
                        </a:rPr>
                        <a:t>Continuity of Care</a:t>
                      </a: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>
                          <a:solidFill>
                            <a:schemeClr val="tx1"/>
                          </a:solidFill>
                        </a:rPr>
                        <a:t>Induction and treatment during confinement</a:t>
                      </a:r>
                    </a:p>
                    <a:p>
                      <a:pPr lvl="1">
                        <a:buNone/>
                      </a:pPr>
                      <a:r>
                        <a:rPr lang="en-US" sz="800" u="none" strike="noStrike" cap="none" spc="0" noProof="0">
                          <a:solidFill>
                            <a:schemeClr val="tx1"/>
                          </a:solidFill>
                        </a:rPr>
                        <a:t>Pre-release induction</a:t>
                      </a:r>
                      <a:endParaRPr lang="en-US" sz="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6021" marR="46021" marT="32215" marB="32215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800" cap="none" spc="0" dirty="0">
                          <a:solidFill>
                            <a:schemeClr val="tx1"/>
                          </a:solidFill>
                        </a:rPr>
                        <a:t>6(85.7)</a:t>
                      </a:r>
                    </a:p>
                    <a:p>
                      <a:pPr lvl="0">
                        <a:buNone/>
                      </a:pPr>
                      <a:r>
                        <a:rPr lang="en-US" sz="800" cap="none" spc="0" dirty="0">
                          <a:solidFill>
                            <a:schemeClr val="tx1"/>
                          </a:solidFill>
                        </a:rPr>
                        <a:t>6(85.7)</a:t>
                      </a:r>
                    </a:p>
                    <a:p>
                      <a:pPr lvl="0">
                        <a:buNone/>
                      </a:pPr>
                      <a:r>
                        <a:rPr lang="en-US" sz="800" cap="none" spc="0" dirty="0">
                          <a:solidFill>
                            <a:schemeClr val="tx1"/>
                          </a:solidFill>
                        </a:rPr>
                        <a:t>6(85.7)</a:t>
                      </a:r>
                    </a:p>
                  </a:txBody>
                  <a:tcPr marL="46021" marR="46021" marT="32215" marB="32215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982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584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2AA2D-CD78-F4F9-A8B5-B7B527D7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28" y="858689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dirty="0">
                <a:latin typeface="Aptos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8BA45-F6B8-8A62-D8F7-743305038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28" y="2326511"/>
            <a:ext cx="9942653" cy="34433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Significant variability in MOUD programs across county jails</a:t>
            </a:r>
            <a:endParaRPr lang="en-US" sz="2000" dirty="0">
              <a:latin typeface="Aptos"/>
              <a:cs typeface="Arial"/>
            </a:endParaRPr>
          </a:p>
          <a:p>
            <a:r>
              <a:rPr lang="en-US" sz="2000" dirty="0">
                <a:latin typeface="Aptos"/>
                <a:cs typeface="Arial"/>
              </a:rPr>
              <a:t>Variability may be due to barriers:</a:t>
            </a:r>
          </a:p>
          <a:p>
            <a:pPr lvl="2">
              <a:buFont typeface="Courier New,monospace" panose="020B0604020202020204" pitchFamily="34" charset="0"/>
              <a:buChar char="o"/>
            </a:pPr>
            <a:r>
              <a:rPr lang="en-US" dirty="0">
                <a:latin typeface="Aptos"/>
                <a:cs typeface="Arial"/>
              </a:rPr>
              <a:t>Lack of training/knowledge</a:t>
            </a:r>
          </a:p>
          <a:p>
            <a:pPr lvl="2">
              <a:buFont typeface="Courier New,monospace" panose="020B0604020202020204" pitchFamily="34" charset="0"/>
              <a:buChar char="o"/>
            </a:pPr>
            <a:r>
              <a:rPr lang="en-US" dirty="0">
                <a:latin typeface="Aptos"/>
                <a:cs typeface="Arial"/>
              </a:rPr>
              <a:t>Coordination issues between correctional and medical staff</a:t>
            </a:r>
          </a:p>
          <a:p>
            <a:pPr lvl="2">
              <a:buFont typeface="Courier New,monospace" panose="020B0604020202020204" pitchFamily="34" charset="0"/>
              <a:buChar char="o"/>
            </a:pPr>
            <a:r>
              <a:rPr lang="en-US" dirty="0">
                <a:latin typeface="Aptos"/>
                <a:cs typeface="Arial"/>
              </a:rPr>
              <a:t>Stigma</a:t>
            </a:r>
          </a:p>
          <a:p>
            <a:pPr lvl="2">
              <a:buFont typeface="Courier New,monospace" panose="020B0604020202020204" pitchFamily="34" charset="0"/>
              <a:buChar char="o"/>
            </a:pPr>
            <a:r>
              <a:rPr lang="en-US" dirty="0">
                <a:latin typeface="Aptos"/>
                <a:cs typeface="Arial"/>
              </a:rPr>
              <a:t>Induction and bridge supply challenges</a:t>
            </a:r>
          </a:p>
          <a:p>
            <a:pPr lvl="2">
              <a:buFont typeface="Courier New,monospace" panose="020B0604020202020204" pitchFamily="34" charset="0"/>
              <a:buChar char="o"/>
            </a:pPr>
            <a:r>
              <a:rPr lang="en-US" dirty="0">
                <a:latin typeface="Aptos"/>
                <a:cs typeface="Arial"/>
              </a:rPr>
              <a:t>Limited Funding</a:t>
            </a:r>
            <a:endParaRPr lang="en-US" dirty="0"/>
          </a:p>
          <a:p>
            <a:pPr marL="457200" indent="-457200"/>
            <a:r>
              <a:rPr lang="en-US" sz="2000" dirty="0">
                <a:latin typeface="Aptos"/>
                <a:cs typeface="Arial"/>
              </a:rPr>
              <a:t>Enhancing the care of people incarcerated with OUD is critical </a:t>
            </a:r>
          </a:p>
        </p:txBody>
      </p:sp>
    </p:spTree>
    <p:extLst>
      <p:ext uri="{BB962C8B-B14F-4D97-AF65-F5344CB8AC3E}">
        <p14:creationId xmlns:p14="http://schemas.microsoft.com/office/powerpoint/2010/main" val="713902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5ABC85-21CA-1DA4-CA14-E9E3C7AC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193" y="750664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F9900-C82E-FA44-0E2E-B88AEC5E6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263" y="2496541"/>
            <a:ext cx="9294021" cy="2800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b="1" dirty="0"/>
              <a:t>Ongoing Technical Assistance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Standardization of validated screening tools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Provide in Person MOUD Trainings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Standardize the reentry process</a:t>
            </a:r>
          </a:p>
          <a:p>
            <a:r>
              <a:rPr lang="en-US" sz="1800" b="1" dirty="0"/>
              <a:t>Follow-up with Action Plans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Discuss goals with MAT and medical team regarding OUD program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/>
              <a:t>Work to address gaps and challenges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800" dirty="0">
                <a:latin typeface="Aptos"/>
                <a:cs typeface="Calibri"/>
              </a:rPr>
              <a:t>Individualize follow-up</a:t>
            </a:r>
            <a:endParaRPr lang="en-US" sz="1800" dirty="0">
              <a:latin typeface="Aptos"/>
            </a:endParaRPr>
          </a:p>
          <a:p>
            <a:r>
              <a:rPr lang="en-US" sz="1800" b="1" dirty="0"/>
              <a:t>Forge collaborations across facility staff and community providers </a:t>
            </a:r>
          </a:p>
          <a:p>
            <a:r>
              <a:rPr lang="en-US" sz="1800" b="1" dirty="0"/>
              <a:t>Develop online MOUD module trainings</a:t>
            </a:r>
          </a:p>
        </p:txBody>
      </p:sp>
    </p:spTree>
    <p:extLst>
      <p:ext uri="{BB962C8B-B14F-4D97-AF65-F5344CB8AC3E}">
        <p14:creationId xmlns:p14="http://schemas.microsoft.com/office/powerpoint/2010/main" val="1192091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ED4B1-45DB-7A8F-C34B-3FCF584E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623275"/>
            <a:ext cx="8074815" cy="1618489"/>
          </a:xfrm>
        </p:spPr>
        <p:txBody>
          <a:bodyPr anchor="ctr">
            <a:normAutofit fontScale="90000"/>
          </a:bodyPr>
          <a:lstStyle/>
          <a:p>
            <a:r>
              <a:rPr lang="en-US" sz="7200" dirty="0"/>
              <a:t>References</a:t>
            </a:r>
            <a:br>
              <a:rPr lang="en-US" sz="7200" dirty="0"/>
            </a:b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5B722-CE47-667C-4FF7-A4BC64977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4" y="1892969"/>
            <a:ext cx="10504533" cy="4001614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>
              <a:buAutoNum type="arabicPeriod"/>
            </a:pPr>
            <a:r>
              <a:rPr lang="en-US" sz="3200" dirty="0">
                <a:latin typeface="Aptos"/>
                <a:cs typeface="Times New Roman"/>
              </a:rPr>
              <a:t>National Institute on Drug Abuse. Opioid Overdose Crisis. Published 2018. Accessed March 2020.</a:t>
            </a:r>
            <a:endParaRPr lang="en-US" sz="3200" dirty="0">
              <a:latin typeface="Aptos"/>
            </a:endParaRP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2.  National Institute on Drug Abuse. Opioids. </a:t>
            </a:r>
            <a:r>
              <a:rPr lang="en-US" sz="3200" dirty="0">
                <a:latin typeface="Aptos"/>
                <a:cs typeface="Times New Roman"/>
                <a:hlinkClick r:id="rId3"/>
              </a:rPr>
              <a:t>https://www.drugabuse.gov/drugs-abuse/opioids</a:t>
            </a:r>
            <a:r>
              <a:rPr lang="en-US" sz="3200" dirty="0">
                <a:latin typeface="Aptos"/>
                <a:cs typeface="Times New Roman"/>
              </a:rPr>
              <a:t>. Published March 2024. Accessed March 23, 2024.</a:t>
            </a:r>
            <a:endParaRPr lang="en-US" sz="3200" dirty="0">
              <a:latin typeface="Aptos"/>
            </a:endParaRP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3. National Institute on Drug Abuse. Opioid Overdose Crisis. </a:t>
            </a:r>
            <a:r>
              <a:rPr lang="en-US" sz="3200" dirty="0">
                <a:latin typeface="Aptos"/>
                <a:cs typeface="Times New Roman"/>
                <a:hlinkClick r:id="rId4"/>
              </a:rPr>
              <a:t>https://www.drugabuse.gov/drugs-abuse/opioids/opioid-overdose-crisis</a:t>
            </a:r>
            <a:r>
              <a:rPr lang="en-US" sz="3200" dirty="0">
                <a:latin typeface="Aptos"/>
                <a:cs typeface="Times New Roman"/>
              </a:rPr>
              <a:t>. Published 2020. Accessed March 2020.</a:t>
            </a: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4. Substance Abuse and Mental Health Services Administration. </a:t>
            </a:r>
            <a:r>
              <a:rPr lang="en-US" sz="3200" i="1" dirty="0">
                <a:latin typeface="Aptos"/>
                <a:cs typeface="Times New Roman"/>
              </a:rPr>
              <a:t>Use of Medication-Assisted Treatment of Opioid Use Disorder in Criminal Justice Settings. </a:t>
            </a:r>
            <a:r>
              <a:rPr lang="en-US" sz="3200" dirty="0">
                <a:latin typeface="Aptos"/>
                <a:cs typeface="Times New Roman"/>
              </a:rPr>
              <a:t>Rockville, MD: National Mental Health and Substance Use Policy Laboratory; 2019.</a:t>
            </a: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5. Sawyer W, Wanger P. Mass Incarceration: The Whole Pie 2019. </a:t>
            </a:r>
            <a:r>
              <a:rPr lang="en-US" sz="3200" dirty="0">
                <a:latin typeface="Aptos"/>
                <a:cs typeface="Times New Roman"/>
                <a:hlinkClick r:id="rId5"/>
              </a:rPr>
              <a:t>https://www.prisonpolicy.org/reports/pie2019.html</a:t>
            </a:r>
            <a:r>
              <a:rPr lang="en-US" sz="3200" dirty="0">
                <a:latin typeface="Aptos"/>
                <a:cs typeface="Times New Roman"/>
              </a:rPr>
              <a:t>. Published 2019. Accessed March 16, 2020.</a:t>
            </a:r>
            <a:endParaRPr lang="en-US" sz="3200" dirty="0">
              <a:latin typeface="Aptos"/>
            </a:endParaRP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6.  National Sheriffs' Association. Jail based medication-assisted treatment: promising practices, guidelines, and resources for the field. National Commission on Correctional Healthcare Web site. </a:t>
            </a:r>
            <a:r>
              <a:rPr lang="en-US" sz="3200" dirty="0">
                <a:latin typeface="Aptos"/>
                <a:cs typeface="Times New Roman"/>
                <a:hlinkClick r:id="rId6"/>
              </a:rPr>
              <a:t>https://www.sheriffs.org/publications/Jail-Based-MAT-PPG.pdf</a:t>
            </a:r>
            <a:r>
              <a:rPr lang="en-US" sz="3200" dirty="0">
                <a:latin typeface="Aptos"/>
                <a:cs typeface="Times New Roman"/>
              </a:rPr>
              <a:t>. Published 2018. Accessed March 5, 2020.</a:t>
            </a:r>
            <a:endParaRPr lang="en-US" sz="3200" dirty="0">
              <a:latin typeface="Aptos"/>
            </a:endParaRP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7. Substance Abuse and Mental Health Services Administration. </a:t>
            </a:r>
            <a:r>
              <a:rPr lang="en-US" sz="3200" i="1" dirty="0">
                <a:latin typeface="Aptos"/>
                <a:cs typeface="Times New Roman"/>
              </a:rPr>
              <a:t>Key substance use and mental health indicators in the United States: Results from the 2016 National Survey on Drug Use and Health (HHS Publication No. SMA 17-5044, NSDUH Series H-52). </a:t>
            </a:r>
            <a:r>
              <a:rPr lang="en-US" sz="3200" dirty="0">
                <a:latin typeface="Aptos"/>
                <a:cs typeface="Times New Roman"/>
              </a:rPr>
              <a:t>Rockville, MD: Center for Behavioral Health Statistics and Quality; 2017.</a:t>
            </a:r>
            <a:endParaRPr lang="en-US" sz="3200" dirty="0">
              <a:latin typeface="Aptos"/>
            </a:endParaRP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8.  Legal Action Center. </a:t>
            </a:r>
            <a:r>
              <a:rPr lang="en-US" sz="3200" i="1" dirty="0">
                <a:latin typeface="Aptos"/>
                <a:cs typeface="Times New Roman"/>
              </a:rPr>
              <a:t>Legality of Denying Access to Medication Assisted Treatment In the Criminal Justice System. </a:t>
            </a:r>
            <a:r>
              <a:rPr lang="en-US" sz="3200" dirty="0">
                <a:latin typeface="Aptos"/>
                <a:cs typeface="Times New Roman"/>
              </a:rPr>
              <a:t>2011.</a:t>
            </a:r>
            <a:endParaRPr lang="en-US" sz="3200" dirty="0">
              <a:latin typeface="Aptos"/>
            </a:endParaRPr>
          </a:p>
          <a:p>
            <a:pPr>
              <a:buNone/>
            </a:pPr>
            <a:r>
              <a:rPr lang="en-US" sz="3200" dirty="0">
                <a:latin typeface="Aptos"/>
                <a:cs typeface="Times New Roman"/>
              </a:rPr>
              <a:t>9.   Nunn A, </a:t>
            </a:r>
            <a:r>
              <a:rPr lang="en-US" sz="3200" dirty="0" err="1">
                <a:latin typeface="Aptos"/>
                <a:cs typeface="Times New Roman"/>
              </a:rPr>
              <a:t>Zaller</a:t>
            </a:r>
            <a:r>
              <a:rPr lang="en-US" sz="3200" dirty="0">
                <a:latin typeface="Aptos"/>
                <a:cs typeface="Times New Roman"/>
              </a:rPr>
              <a:t>, N., Dickman, S., </a:t>
            </a:r>
            <a:r>
              <a:rPr lang="en-US" sz="3200" dirty="0" err="1">
                <a:latin typeface="Aptos"/>
                <a:cs typeface="Times New Roman"/>
              </a:rPr>
              <a:t>Trimbur</a:t>
            </a:r>
            <a:r>
              <a:rPr lang="en-US" sz="3200" dirty="0">
                <a:latin typeface="Aptos"/>
                <a:cs typeface="Times New Roman"/>
              </a:rPr>
              <a:t>, C., Nijhawan, A., &amp; Rich, J. D.,. Methadone and buprenorphine prescribing and referral practices in US prison systems: results from a nationwide survey. </a:t>
            </a:r>
            <a:r>
              <a:rPr lang="en-US" sz="3200" i="1" dirty="0">
                <a:latin typeface="Aptos"/>
                <a:cs typeface="Times New Roman"/>
              </a:rPr>
              <a:t>Drug Alcohol Depend. </a:t>
            </a:r>
            <a:r>
              <a:rPr lang="en-US" sz="3200" dirty="0">
                <a:latin typeface="Aptos"/>
                <a:cs typeface="Times New Roman"/>
              </a:rPr>
              <a:t>2009;105(1-2):83-88.</a:t>
            </a:r>
            <a:endParaRPr lang="en-US" sz="3200" dirty="0">
              <a:latin typeface="Aptos"/>
            </a:endParaRPr>
          </a:p>
          <a:p>
            <a:pPr>
              <a:buNone/>
            </a:pPr>
            <a:endParaRPr lang="en-US" sz="3200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sz="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9101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5EE327-775C-1745-A2B5-8F885681B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 dirty="0"/>
              <a:t>Thank you!</a:t>
            </a:r>
            <a:endParaRPr lang="en-US" sz="115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819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A6226B32-38F4-D4EF-1376-57D03942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51D4C-1F8B-9C44-127A-0449F528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2400" dirty="0"/>
              <a:t>Background</a:t>
            </a:r>
          </a:p>
          <a:p>
            <a:r>
              <a:rPr lang="en-US" sz="2400" dirty="0"/>
              <a:t>Description of the New Jersey MAT Centers of Excellence</a:t>
            </a:r>
          </a:p>
          <a:p>
            <a:r>
              <a:rPr lang="en-US" sz="2400" dirty="0"/>
              <a:t>Jail-MAT Program and Data from NJ County Jails</a:t>
            </a:r>
          </a:p>
          <a:p>
            <a:r>
              <a:rPr lang="en-US" sz="2400" dirty="0"/>
              <a:t>Discussion </a:t>
            </a:r>
          </a:p>
          <a:p>
            <a:r>
              <a:rPr lang="en-US" sz="2400" dirty="0"/>
              <a:t>Next Steps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351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B33651-F1E7-BD65-D050-88C353898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Background</a:t>
            </a:r>
          </a:p>
        </p:txBody>
      </p:sp>
      <p:graphicFrame>
        <p:nvGraphicFramePr>
          <p:cNvPr id="62" name="Content Placeholder 2">
            <a:extLst>
              <a:ext uri="{FF2B5EF4-FFF2-40B4-BE49-F238E27FC236}">
                <a16:creationId xmlns:a16="http://schemas.microsoft.com/office/drawing/2014/main" id="{0D53146C-4449-AF61-3AE8-542AF14B9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47956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819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29A71C-578B-C15A-18A1-C8EF329D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New Jersey MAT Centers of Excellence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FB49F-0795-4FE9-89FC-4E9EACFA7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708781"/>
            <a:ext cx="4918027" cy="3433399"/>
          </a:xfrm>
        </p:spPr>
        <p:txBody>
          <a:bodyPr anchor="ctr">
            <a:normAutofit/>
          </a:bodyPr>
          <a:lstStyle/>
          <a:p>
            <a:pPr marL="114300" indent="0">
              <a:buFont typeface="Arial" panose="020B0604020202020204" pitchFamily="34" charset="0"/>
              <a:buNone/>
            </a:pPr>
            <a:r>
              <a:rPr lang="en-US" sz="2400" dirty="0">
                <a:cs typeface="Times New Roman" panose="02020603050405020304" pitchFamily="18" charset="0"/>
              </a:rPr>
              <a:t>In 2019, New Jersey launched the </a:t>
            </a:r>
            <a:r>
              <a:rPr lang="en-US" sz="2400" dirty="0" err="1">
                <a:cs typeface="Times New Roman" panose="02020603050405020304" pitchFamily="18" charset="0"/>
              </a:rPr>
              <a:t>MATrx</a:t>
            </a:r>
            <a:r>
              <a:rPr lang="en-US" sz="2400" dirty="0">
                <a:cs typeface="Times New Roman" panose="02020603050405020304" pitchFamily="18" charset="0"/>
              </a:rPr>
              <a:t> model of care with the goals of:</a:t>
            </a:r>
          </a:p>
          <a:p>
            <a:pPr marL="571500" indent="-457200"/>
            <a:r>
              <a:rPr lang="en-US" sz="2400" dirty="0">
                <a:cs typeface="Times New Roman" panose="02020603050405020304" pitchFamily="18" charset="0"/>
              </a:rPr>
              <a:t>Increasing prescribers treating Medicaid patients with SUD</a:t>
            </a:r>
          </a:p>
          <a:p>
            <a:pPr marL="571500" indent="-457200"/>
            <a:r>
              <a:rPr lang="en-US" sz="2400" dirty="0">
                <a:cs typeface="Times New Roman" panose="02020603050405020304" pitchFamily="18" charset="0"/>
              </a:rPr>
              <a:t>Alleviating barriers to evidence-based treatment for SUD</a:t>
            </a:r>
          </a:p>
          <a:p>
            <a:pPr marL="571500" indent="-457200"/>
            <a:r>
              <a:rPr lang="en-US" sz="2400" dirty="0">
                <a:cs typeface="Times New Roman" panose="02020603050405020304" pitchFamily="18" charset="0"/>
              </a:rPr>
              <a:t>*Increasing access to MOUD*</a:t>
            </a:r>
          </a:p>
          <a:p>
            <a:endParaRPr lang="en-US" sz="24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D5E1219-F642-858F-8FBC-DECF41B4B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2095413"/>
              </p:ext>
            </p:extLst>
          </p:nvPr>
        </p:nvGraphicFramePr>
        <p:xfrm>
          <a:off x="5285480" y="2035001"/>
          <a:ext cx="6068320" cy="4209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192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29A71C-578B-C15A-18A1-C8EF329D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700"/>
              <a:t>Jail-MAT Project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FB49F-0795-4FE9-89FC-4E9EACFA7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Aptos"/>
                <a:cs typeface="Calibri"/>
              </a:rPr>
              <a:t>Promote MOUD evidence-based treatment for OUD in county jails</a:t>
            </a:r>
            <a:endParaRPr lang="en-US" sz="2400" dirty="0">
              <a:latin typeface="Aptos"/>
            </a:endParaRPr>
          </a:p>
          <a:p>
            <a:r>
              <a:rPr lang="en-US" sz="2400" dirty="0">
                <a:latin typeface="Aptos"/>
                <a:cs typeface="Calibri"/>
              </a:rPr>
              <a:t>Conduct needs assessments of MOUD programs</a:t>
            </a:r>
          </a:p>
          <a:p>
            <a:r>
              <a:rPr lang="en-US" sz="2400" dirty="0">
                <a:latin typeface="Aptos"/>
                <a:cs typeface="Calibri"/>
              </a:rPr>
              <a:t>Provide tailored technical assistance and trainings through collaboration with MOUD providers and custody staff</a:t>
            </a:r>
            <a:endParaRPr lang="en-US" sz="2400" dirty="0">
              <a:latin typeface="Aptos"/>
            </a:endParaRPr>
          </a:p>
          <a:p>
            <a:r>
              <a:rPr lang="en-US" sz="2400" dirty="0">
                <a:latin typeface="Aptos"/>
                <a:cs typeface="Calibri"/>
              </a:rPr>
              <a:t>Collect data on MOUD treatment and service provision</a:t>
            </a:r>
          </a:p>
          <a:p>
            <a:pPr marL="0" indent="0">
              <a:buNone/>
            </a:pPr>
            <a:endParaRPr lang="en-US" sz="2400" dirty="0"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3095077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799D8-29E1-CA0B-503D-4EC9E2C63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/>
              <a:t>Needs Assessment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DB8C0-6975-48CF-2DAA-10E86ADF5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496541"/>
            <a:ext cx="9621520" cy="2800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December 2022 to March 2023</a:t>
            </a:r>
          </a:p>
          <a:p>
            <a:r>
              <a:rPr lang="en-US" sz="2000" dirty="0">
                <a:latin typeface="Aptos"/>
                <a:cs typeface="Calibri"/>
              </a:rPr>
              <a:t>Assessed the MOUD services and key characteristics of 16 county correctional facilities</a:t>
            </a:r>
          </a:p>
          <a:p>
            <a:r>
              <a:rPr lang="en-US" sz="2000" dirty="0">
                <a:latin typeface="Aptos"/>
                <a:cs typeface="Calibri"/>
              </a:rPr>
              <a:t> Discussed: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Aptos"/>
                <a:cs typeface="Calibri"/>
              </a:rPr>
              <a:t>Respondent characteristics,  jails/system characteristics, profile of incarcerated persons, screening tools, withdrawal management, MOUD utilization,  MOUD for pregnant women, non-MOUD Treatment Services, overdose prevention, continuity of care, technical assistance needs, and future plans</a:t>
            </a:r>
          </a:p>
          <a:p>
            <a:r>
              <a:rPr lang="en-US" sz="2000" dirty="0">
                <a:latin typeface="Aptos"/>
                <a:cs typeface="Calibri"/>
              </a:rPr>
              <a:t>Developed MAT quality checklist derived from  the needs assessment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909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Triangle 5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A561BB-C1C2-C88A-75EE-BFF2CA8E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1036674"/>
            <a:ext cx="3689096" cy="3514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b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Cumulative Demographics for the New Jersey County Correctional Facilities (N=16)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555AEBE-3DEF-5242-38B4-54253923E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889323"/>
              </p:ext>
            </p:extLst>
          </p:nvPr>
        </p:nvGraphicFramePr>
        <p:xfrm>
          <a:off x="5093471" y="1096492"/>
          <a:ext cx="5398444" cy="3394728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4162857">
                  <a:extLst>
                    <a:ext uri="{9D8B030D-6E8A-4147-A177-3AD203B41FA5}">
                      <a16:colId xmlns:a16="http://schemas.microsoft.com/office/drawing/2014/main" val="2717900341"/>
                    </a:ext>
                  </a:extLst>
                </a:gridCol>
                <a:gridCol w="1235587">
                  <a:extLst>
                    <a:ext uri="{9D8B030D-6E8A-4147-A177-3AD203B41FA5}">
                      <a16:colId xmlns:a16="http://schemas.microsoft.com/office/drawing/2014/main" val="1931822368"/>
                    </a:ext>
                  </a:extLst>
                </a:gridCol>
              </a:tblGrid>
              <a:tr h="315282">
                <a:tc>
                  <a:txBody>
                    <a:bodyPr/>
                    <a:lstStyle/>
                    <a:p>
                      <a:r>
                        <a:rPr lang="en-US" sz="1000" b="0" cap="none" spc="0" dirty="0">
                          <a:solidFill>
                            <a:schemeClr val="bg1"/>
                          </a:solidFill>
                        </a:rPr>
                        <a:t>Variable </a:t>
                      </a:r>
                    </a:p>
                  </a:txBody>
                  <a:tcPr marL="82098" marR="60990" marT="63153" marB="6315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cap="none" spc="0">
                          <a:solidFill>
                            <a:schemeClr val="bg1"/>
                          </a:solidFill>
                        </a:rPr>
                        <a:t>N(%)</a:t>
                      </a:r>
                    </a:p>
                  </a:txBody>
                  <a:tcPr marL="82098" marR="60990" marT="63153" marB="6315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447697"/>
                  </a:ext>
                </a:extLst>
              </a:tr>
              <a:tr h="772482">
                <a:tc>
                  <a:txBody>
                    <a:bodyPr/>
                    <a:lstStyle/>
                    <a:p>
                      <a:r>
                        <a:rPr lang="en-US" sz="1000" b="1" i="1" cap="none" spc="0">
                          <a:solidFill>
                            <a:schemeClr val="tx1"/>
                          </a:solidFill>
                        </a:rPr>
                        <a:t>Gender of Jail Population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Male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Female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Transgender</a:t>
                      </a:r>
                    </a:p>
                  </a:txBody>
                  <a:tcPr marL="82098" marR="60990" marT="63153" marB="63153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16(100)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15(93.75)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14(87.5)</a:t>
                      </a:r>
                    </a:p>
                  </a:txBody>
                  <a:tcPr marL="82098" marR="60990" marT="63153" marB="63153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779628"/>
                  </a:ext>
                </a:extLst>
              </a:tr>
              <a:tr h="1077282">
                <a:tc>
                  <a:txBody>
                    <a:bodyPr/>
                    <a:lstStyle/>
                    <a:p>
                      <a:r>
                        <a:rPr lang="en-US" sz="1000" b="1" i="1" cap="none" spc="0" dirty="0">
                          <a:solidFill>
                            <a:schemeClr val="tx1"/>
                          </a:solidFill>
                        </a:rPr>
                        <a:t>Populations that are provided MOUD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Those admitted on any type of MAT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Pregnant Women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Court-ordered MAT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People close to release or with a release date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Anyone with OUD</a:t>
                      </a:r>
                    </a:p>
                  </a:txBody>
                  <a:tcPr marL="82098" marR="60990" marT="63153" marB="63153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14(87.5)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14(87.5)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12(75)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10(62.5)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>
                          <a:solidFill>
                            <a:schemeClr val="tx1"/>
                          </a:solidFill>
                        </a:rPr>
                        <a:t>14(87.5)</a:t>
                      </a:r>
                    </a:p>
                  </a:txBody>
                  <a:tcPr marL="82098" marR="60990" marT="63153" marB="63153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671590"/>
                  </a:ext>
                </a:extLst>
              </a:tr>
              <a:tr h="1229682">
                <a:tc>
                  <a:txBody>
                    <a:bodyPr/>
                    <a:lstStyle/>
                    <a:p>
                      <a:r>
                        <a:rPr lang="en-US" sz="1000" b="1" i="1" cap="none" spc="0" dirty="0">
                          <a:solidFill>
                            <a:schemeClr val="tx1"/>
                          </a:solidFill>
                        </a:rPr>
                        <a:t>Ranges of people confined based on age, past 12 months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17 or younger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18 – 24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25 – 34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35 – 44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45 – 54</a:t>
                      </a:r>
                    </a:p>
                    <a:p>
                      <a:pPr lvl="1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55 and older</a:t>
                      </a:r>
                    </a:p>
                  </a:txBody>
                  <a:tcPr marL="82098" marR="60990" marT="63153" marB="63153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0 – 251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65 – 1057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175 – 1501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59 – 1982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60 – 853</a:t>
                      </a:r>
                    </a:p>
                    <a:p>
                      <a:pPr lvl="0">
                        <a:buNone/>
                      </a:pPr>
                      <a:r>
                        <a:rPr lang="en-US" sz="1000" cap="none" spc="0" dirty="0">
                          <a:solidFill>
                            <a:schemeClr val="tx1"/>
                          </a:solidFill>
                        </a:rPr>
                        <a:t>10 - 412</a:t>
                      </a:r>
                    </a:p>
                  </a:txBody>
                  <a:tcPr marL="82098" marR="60990" marT="63153" marB="63153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85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226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F519447-D276-129E-DF0F-A134FF04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819068"/>
              </p:ext>
            </p:extLst>
          </p:nvPr>
        </p:nvGraphicFramePr>
        <p:xfrm>
          <a:off x="935887" y="884984"/>
          <a:ext cx="10384154" cy="4922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6415">
                  <a:extLst>
                    <a:ext uri="{9D8B030D-6E8A-4147-A177-3AD203B41FA5}">
                      <a16:colId xmlns:a16="http://schemas.microsoft.com/office/drawing/2014/main" val="2505515004"/>
                    </a:ext>
                  </a:extLst>
                </a:gridCol>
                <a:gridCol w="2777739">
                  <a:extLst>
                    <a:ext uri="{9D8B030D-6E8A-4147-A177-3AD203B41FA5}">
                      <a16:colId xmlns:a16="http://schemas.microsoft.com/office/drawing/2014/main" val="4147098887"/>
                    </a:ext>
                  </a:extLst>
                </a:gridCol>
              </a:tblGrid>
              <a:tr h="36384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768" marR="72768" marT="36384" marB="3638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2768" marR="72768" marT="36384" marB="36384"/>
                </a:tc>
                <a:extLst>
                  <a:ext uri="{0D108BD9-81ED-4DB2-BD59-A6C34878D82A}">
                    <a16:rowId xmlns:a16="http://schemas.microsoft.com/office/drawing/2014/main" val="4000645265"/>
                  </a:ext>
                </a:extLst>
              </a:tr>
              <a:tr h="2236413"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Most Common drugs used by people prior to confinement based on screening, past 12 months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Alcohol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Marijuana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Prescription opioids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Heroin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Fentanyl (including </a:t>
                      </a:r>
                      <a:r>
                        <a:rPr lang="en-US" sz="1400" dirty="0" err="1">
                          <a:highlight>
                            <a:srgbClr val="FFFF00"/>
                          </a:highlight>
                        </a:rPr>
                        <a:t>carfentanil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)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Cocaine or crack cocaine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Methamphetamines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PCP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Hallucinogens</a:t>
                      </a:r>
                    </a:p>
                  </a:txBody>
                  <a:tcPr marL="72768" marR="72768" marT="36384" marB="3638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pPr lvl="0">
                        <a:buNone/>
                      </a:pPr>
                      <a:endParaRPr lang="en-US" sz="1400" dirty="0"/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15(93.75)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13(81.25)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4(25)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13(81.25)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14(87.5)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11(68.75)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5(31.25)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0(0)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0(0)</a:t>
                      </a:r>
                    </a:p>
                  </a:txBody>
                  <a:tcPr marL="72768" marR="72768" marT="36384" marB="36384"/>
                </a:tc>
                <a:extLst>
                  <a:ext uri="{0D108BD9-81ED-4DB2-BD59-A6C34878D82A}">
                    <a16:rowId xmlns:a16="http://schemas.microsoft.com/office/drawing/2014/main" val="1178297309"/>
                  </a:ext>
                </a:extLst>
              </a:tr>
              <a:tr h="1266169"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Ranges of people confined based on race, past 12 months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Hispanic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Only white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Only black 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Only one other race</a:t>
                      </a:r>
                    </a:p>
                    <a:p>
                      <a:pPr lvl="1">
                        <a:buNone/>
                      </a:pPr>
                      <a:r>
                        <a:rPr lang="en-US" sz="1400" dirty="0"/>
                        <a:t>Mixed or multiple races</a:t>
                      </a:r>
                    </a:p>
                  </a:txBody>
                  <a:tcPr marL="72768" marR="72768" marT="36384" marB="3638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1 – 1282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82 –1730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319 – 1701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3 – 259</a:t>
                      </a:r>
                    </a:p>
                    <a:p>
                      <a:pPr lvl="0">
                        <a:buNone/>
                      </a:pPr>
                      <a:r>
                        <a:rPr lang="en-US" sz="1400" dirty="0"/>
                        <a:t>3 -110</a:t>
                      </a:r>
                    </a:p>
                  </a:txBody>
                  <a:tcPr marL="72768" marR="72768" marT="36384" marB="36384"/>
                </a:tc>
                <a:extLst>
                  <a:ext uri="{0D108BD9-81ED-4DB2-BD59-A6C34878D82A}">
                    <a16:rowId xmlns:a16="http://schemas.microsoft.com/office/drawing/2014/main" val="3415125956"/>
                  </a:ext>
                </a:extLst>
              </a:tr>
              <a:tr h="489974"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Ranges of people incarcerated who came in with an opioid use problem, past 12 months</a:t>
                      </a:r>
                    </a:p>
                  </a:txBody>
                  <a:tcPr marL="72768" marR="72768" marT="36384" marB="3638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25 - 8250</a:t>
                      </a:r>
                    </a:p>
                  </a:txBody>
                  <a:tcPr marL="72768" marR="72768" marT="36384" marB="36384"/>
                </a:tc>
                <a:extLst>
                  <a:ext uri="{0D108BD9-81ED-4DB2-BD59-A6C34878D82A}">
                    <a16:rowId xmlns:a16="http://schemas.microsoft.com/office/drawing/2014/main" val="1242313109"/>
                  </a:ext>
                </a:extLst>
              </a:tr>
              <a:tr h="295925"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Ranges of people receiving MOUD prior to booking, past 12 months</a:t>
                      </a:r>
                    </a:p>
                  </a:txBody>
                  <a:tcPr marL="72768" marR="72768" marT="36384" marB="3638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74 - 4760</a:t>
                      </a:r>
                    </a:p>
                  </a:txBody>
                  <a:tcPr marL="72768" marR="72768" marT="36384" marB="36384"/>
                </a:tc>
                <a:extLst>
                  <a:ext uri="{0D108BD9-81ED-4DB2-BD59-A6C34878D82A}">
                    <a16:rowId xmlns:a16="http://schemas.microsoft.com/office/drawing/2014/main" val="3314773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271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Triangle 36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9330F7-BE38-C3A8-FA70-8F4BE9F4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en-US" sz="6000">
                <a:latin typeface="Aptos"/>
                <a:cs typeface="Calibri"/>
              </a:rPr>
              <a:t>MAT Quality Checklist</a:t>
            </a:r>
            <a:endParaRPr lang="en-US" sz="6000">
              <a:latin typeface="Aptos"/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981EA688-ECFC-2DE5-8AF9-B0B0410844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840873"/>
              </p:ext>
            </p:extLst>
          </p:nvPr>
        </p:nvGraphicFramePr>
        <p:xfrm>
          <a:off x="799916" y="2528551"/>
          <a:ext cx="9795429" cy="3195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3147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1215</TotalTime>
  <Words>1806</Words>
  <Application>Microsoft Office PowerPoint</Application>
  <PresentationFormat>Widescreen</PresentationFormat>
  <Paragraphs>273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Aptos</vt:lpstr>
      <vt:lpstr>Aptos Display</vt:lpstr>
      <vt:lpstr>Arial</vt:lpstr>
      <vt:lpstr>Courier New</vt:lpstr>
      <vt:lpstr>Courier New,monospace</vt:lpstr>
      <vt:lpstr>Times New Roman</vt:lpstr>
      <vt:lpstr>office theme</vt:lpstr>
      <vt:lpstr>Evaluating the Quality of Medications for Opioid Use Disorder (MOUD) Treatment in New Jersey County Jails: A Comprehensive Needs Assessment Approach  </vt:lpstr>
      <vt:lpstr>Outline</vt:lpstr>
      <vt:lpstr>Background</vt:lpstr>
      <vt:lpstr>New Jersey MAT Centers of Excellence</vt:lpstr>
      <vt:lpstr>Jail-MAT Project Goals</vt:lpstr>
      <vt:lpstr>Needs Assessment </vt:lpstr>
      <vt:lpstr> Cumulative Demographics for the New Jersey County Correctional Facilities (N=16)</vt:lpstr>
      <vt:lpstr>PowerPoint Presentation</vt:lpstr>
      <vt:lpstr>MAT Quality Checklist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 of Sublocade Usage for County Correctional Facilities (N=16)</vt:lpstr>
      <vt:lpstr>Discussion</vt:lpstr>
      <vt:lpstr>Next Steps</vt:lpstr>
      <vt:lpstr>References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the Quality of Medications for Opioid Use Disorder (MOUD) Treatment in New Jersey County Jails: A Comprehensive Needs Assessment Approach</dc:title>
  <dc:creator>Clement Chen</dc:creator>
  <cp:lastModifiedBy>Clement Chen</cp:lastModifiedBy>
  <cp:revision>1499</cp:revision>
  <dcterms:created xsi:type="dcterms:W3CDTF">2024-11-04T19:48:26Z</dcterms:created>
  <dcterms:modified xsi:type="dcterms:W3CDTF">2024-11-14T16:12:04Z</dcterms:modified>
</cp:coreProperties>
</file>