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700" r:id="rId2"/>
  </p:sldMasterIdLst>
  <p:notesMasterIdLst>
    <p:notesMasterId r:id="rId19"/>
  </p:notesMasterIdLst>
  <p:sldIdLst>
    <p:sldId id="281" r:id="rId3"/>
    <p:sldId id="298" r:id="rId4"/>
    <p:sldId id="282" r:id="rId5"/>
    <p:sldId id="284" r:id="rId6"/>
    <p:sldId id="285" r:id="rId7"/>
    <p:sldId id="299" r:id="rId8"/>
    <p:sldId id="287" r:id="rId9"/>
    <p:sldId id="289" r:id="rId10"/>
    <p:sldId id="292" r:id="rId11"/>
    <p:sldId id="294" r:id="rId12"/>
    <p:sldId id="297" r:id="rId13"/>
    <p:sldId id="305" r:id="rId14"/>
    <p:sldId id="304" r:id="rId15"/>
    <p:sldId id="303" r:id="rId16"/>
    <p:sldId id="302" r:id="rId17"/>
    <p:sldId id="301" r:id="rId18"/>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19">
          <p15:clr>
            <a:srgbClr val="A4A3A4"/>
          </p15:clr>
        </p15:guide>
        <p15:guide id="2" pos="287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9321B8-3CB1-4D7E-8CA3-BF05E6DD60AE}" v="32" dt="2023-10-30T23:15:05.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83" autoAdjust="0"/>
  </p:normalViewPr>
  <p:slideViewPr>
    <p:cSldViewPr snapToGrid="0" snapToObjects="1">
      <p:cViewPr varScale="1">
        <p:scale>
          <a:sx n="61" d="100"/>
          <a:sy n="61" d="100"/>
        </p:scale>
        <p:origin x="1440" y="56"/>
      </p:cViewPr>
      <p:guideLst>
        <p:guide orient="horz" pos="1619"/>
        <p:guide pos="2878"/>
      </p:guideLst>
    </p:cSldViewPr>
  </p:slideViewPr>
  <p:notesTextViewPr>
    <p:cViewPr>
      <p:scale>
        <a:sx n="100" d="100"/>
        <a:sy n="100" d="100"/>
      </p:scale>
      <p:origin x="0" y="0"/>
    </p:cViewPr>
  </p:notesText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sman, Eve" userId="362fa9c3-2c92-4e9b-b578-6a370097f543" providerId="ADAL" clId="{C59321B8-3CB1-4D7E-8CA3-BF05E6DD60AE}"/>
    <pc:docChg chg="custSel modSld">
      <pc:chgData name="Losman, Eve" userId="362fa9c3-2c92-4e9b-b578-6a370097f543" providerId="ADAL" clId="{C59321B8-3CB1-4D7E-8CA3-BF05E6DD60AE}" dt="2023-11-02T16:38:02.526" v="160" actId="122"/>
      <pc:docMkLst>
        <pc:docMk/>
      </pc:docMkLst>
      <pc:sldChg chg="modSp mod">
        <pc:chgData name="Losman, Eve" userId="362fa9c3-2c92-4e9b-b578-6a370097f543" providerId="ADAL" clId="{C59321B8-3CB1-4D7E-8CA3-BF05E6DD60AE}" dt="2023-11-02T16:35:04.656" v="136" actId="255"/>
        <pc:sldMkLst>
          <pc:docMk/>
          <pc:sldMk cId="1307609136" sldId="284"/>
        </pc:sldMkLst>
        <pc:spChg chg="mod">
          <ac:chgData name="Losman, Eve" userId="362fa9c3-2c92-4e9b-b578-6a370097f543" providerId="ADAL" clId="{C59321B8-3CB1-4D7E-8CA3-BF05E6DD60AE}" dt="2023-11-02T16:33:20.755" v="109" actId="20577"/>
          <ac:spMkLst>
            <pc:docMk/>
            <pc:sldMk cId="1307609136" sldId="284"/>
            <ac:spMk id="2" creationId="{A6CC21F0-2345-B38D-C707-8613C9CB7CD2}"/>
          </ac:spMkLst>
        </pc:spChg>
        <pc:spChg chg="mod">
          <ac:chgData name="Losman, Eve" userId="362fa9c3-2c92-4e9b-b578-6a370097f543" providerId="ADAL" clId="{C59321B8-3CB1-4D7E-8CA3-BF05E6DD60AE}" dt="2023-11-02T16:35:04.656" v="136" actId="255"/>
          <ac:spMkLst>
            <pc:docMk/>
            <pc:sldMk cId="1307609136" sldId="284"/>
            <ac:spMk id="8" creationId="{1F8CA35F-8ECA-A7B7-18B7-16CF85DD9FC2}"/>
          </ac:spMkLst>
        </pc:spChg>
      </pc:sldChg>
      <pc:sldChg chg="modSp mod">
        <pc:chgData name="Losman, Eve" userId="362fa9c3-2c92-4e9b-b578-6a370097f543" providerId="ADAL" clId="{C59321B8-3CB1-4D7E-8CA3-BF05E6DD60AE}" dt="2023-11-02T16:36:26.089" v="139" actId="1076"/>
        <pc:sldMkLst>
          <pc:docMk/>
          <pc:sldMk cId="196812450" sldId="287"/>
        </pc:sldMkLst>
        <pc:spChg chg="mod">
          <ac:chgData name="Losman, Eve" userId="362fa9c3-2c92-4e9b-b578-6a370097f543" providerId="ADAL" clId="{C59321B8-3CB1-4D7E-8CA3-BF05E6DD60AE}" dt="2023-11-02T16:36:26.089" v="139" actId="1076"/>
          <ac:spMkLst>
            <pc:docMk/>
            <pc:sldMk cId="196812450" sldId="287"/>
            <ac:spMk id="5" creationId="{ECA50D2D-5E5B-3F1F-4FE7-7899056C9DCE}"/>
          </ac:spMkLst>
        </pc:spChg>
      </pc:sldChg>
      <pc:sldChg chg="modNotesTx">
        <pc:chgData name="Losman, Eve" userId="362fa9c3-2c92-4e9b-b578-6a370097f543" providerId="ADAL" clId="{C59321B8-3CB1-4D7E-8CA3-BF05E6DD60AE}" dt="2023-11-02T16:36:56.861" v="151" actId="20577"/>
        <pc:sldMkLst>
          <pc:docMk/>
          <pc:sldMk cId="608846805" sldId="292"/>
        </pc:sldMkLst>
      </pc:sldChg>
      <pc:sldChg chg="modNotesTx">
        <pc:chgData name="Losman, Eve" userId="362fa9c3-2c92-4e9b-b578-6a370097f543" providerId="ADAL" clId="{C59321B8-3CB1-4D7E-8CA3-BF05E6DD60AE}" dt="2023-11-02T16:37:19.432" v="152" actId="6549"/>
        <pc:sldMkLst>
          <pc:docMk/>
          <pc:sldMk cId="206966991" sldId="294"/>
        </pc:sldMkLst>
      </pc:sldChg>
      <pc:sldChg chg="modSp mod">
        <pc:chgData name="Losman, Eve" userId="362fa9c3-2c92-4e9b-b578-6a370097f543" providerId="ADAL" clId="{C59321B8-3CB1-4D7E-8CA3-BF05E6DD60AE}" dt="2023-11-02T16:36:13.685" v="138" actId="255"/>
        <pc:sldMkLst>
          <pc:docMk/>
          <pc:sldMk cId="1504545099" sldId="299"/>
        </pc:sldMkLst>
        <pc:spChg chg="mod">
          <ac:chgData name="Losman, Eve" userId="362fa9c3-2c92-4e9b-b578-6a370097f543" providerId="ADAL" clId="{C59321B8-3CB1-4D7E-8CA3-BF05E6DD60AE}" dt="2023-11-02T16:36:13.685" v="138" actId="255"/>
          <ac:spMkLst>
            <pc:docMk/>
            <pc:sldMk cId="1504545099" sldId="299"/>
            <ac:spMk id="5" creationId="{955A4D25-8541-E9D4-561B-28C486B27340}"/>
          </ac:spMkLst>
        </pc:spChg>
      </pc:sldChg>
      <pc:sldChg chg="modSp mod">
        <pc:chgData name="Losman, Eve" userId="362fa9c3-2c92-4e9b-b578-6a370097f543" providerId="ADAL" clId="{C59321B8-3CB1-4D7E-8CA3-BF05E6DD60AE}" dt="2023-11-02T16:38:02.526" v="160" actId="122"/>
        <pc:sldMkLst>
          <pc:docMk/>
          <pc:sldMk cId="1671507296" sldId="304"/>
        </pc:sldMkLst>
        <pc:spChg chg="mod">
          <ac:chgData name="Losman, Eve" userId="362fa9c3-2c92-4e9b-b578-6a370097f543" providerId="ADAL" clId="{C59321B8-3CB1-4D7E-8CA3-BF05E6DD60AE}" dt="2023-11-02T16:38:02.526" v="160" actId="122"/>
          <ac:spMkLst>
            <pc:docMk/>
            <pc:sldMk cId="1671507296" sldId="304"/>
            <ac:spMk id="5" creationId="{8E272E71-B032-FA78-B24F-A792DF4F3F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F632A-BA44-49C9-AB7A-61B0EDC3C620}"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F418C-6203-44C7-BEE0-3C4C8F245997}" type="slidenum">
              <a:rPr lang="en-US" smtClean="0"/>
              <a:t>‹#›</a:t>
            </a:fld>
            <a:endParaRPr lang="en-US"/>
          </a:p>
        </p:txBody>
      </p:sp>
    </p:spTree>
    <p:extLst>
      <p:ext uri="{BB962C8B-B14F-4D97-AF65-F5344CB8AC3E}">
        <p14:creationId xmlns:p14="http://schemas.microsoft.com/office/powerpoint/2010/main" val="2530180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purpose of this talk is to describe our efforts at developing a curriculum for EM residents regarding the management of patients with opioid use disorder and use of buprenorphine to treat OUD.</a:t>
            </a:r>
          </a:p>
          <a:p>
            <a:endParaRPr lang="en-US" sz="1600" dirty="0"/>
          </a:p>
        </p:txBody>
      </p:sp>
      <p:sp>
        <p:nvSpPr>
          <p:cNvPr id="4" name="Slide Number Placeholder 3"/>
          <p:cNvSpPr>
            <a:spLocks noGrp="1"/>
          </p:cNvSpPr>
          <p:nvPr>
            <p:ph type="sldNum" sz="quarter" idx="5"/>
          </p:nvPr>
        </p:nvSpPr>
        <p:spPr/>
        <p:txBody>
          <a:bodyPr/>
          <a:lstStyle/>
          <a:p>
            <a:fld id="{810F418C-6203-44C7-BEE0-3C4C8F245997}" type="slidenum">
              <a:rPr lang="en-US" smtClean="0"/>
              <a:t>1</a:t>
            </a:fld>
            <a:endParaRPr lang="en-US"/>
          </a:p>
        </p:txBody>
      </p:sp>
    </p:spTree>
    <p:extLst>
      <p:ext uri="{BB962C8B-B14F-4D97-AF65-F5344CB8AC3E}">
        <p14:creationId xmlns:p14="http://schemas.microsoft.com/office/powerpoint/2010/main" val="1862468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defined several outcomes that were most relevant to our educational intervention, and we set out to analyze patient data regarding how our department performed. The three main outcomes were related to buprenorphine, naloxone and linking patients to outpatient providers to continue their care.</a:t>
            </a:r>
          </a:p>
          <a:p>
            <a:endParaRPr lang="en-US" dirty="0"/>
          </a:p>
        </p:txBody>
      </p:sp>
      <p:sp>
        <p:nvSpPr>
          <p:cNvPr id="4" name="Slide Number Placeholder 3"/>
          <p:cNvSpPr>
            <a:spLocks noGrp="1"/>
          </p:cNvSpPr>
          <p:nvPr>
            <p:ph type="sldNum" sz="quarter" idx="5"/>
          </p:nvPr>
        </p:nvSpPr>
        <p:spPr/>
        <p:txBody>
          <a:bodyPr/>
          <a:lstStyle/>
          <a:p>
            <a:fld id="{810F418C-6203-44C7-BEE0-3C4C8F245997}" type="slidenum">
              <a:rPr lang="en-US" smtClean="0"/>
              <a:t>10</a:t>
            </a:fld>
            <a:endParaRPr lang="en-US"/>
          </a:p>
        </p:txBody>
      </p:sp>
    </p:spTree>
    <p:extLst>
      <p:ext uri="{BB962C8B-B14F-4D97-AF65-F5344CB8AC3E}">
        <p14:creationId xmlns:p14="http://schemas.microsoft.com/office/powerpoint/2010/main" val="1278687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define our population, we developed a set of search terms. These included ICD10 codes from the F11 range.</a:t>
            </a:r>
          </a:p>
          <a:p>
            <a:endParaRPr lang="en-US" dirty="0"/>
          </a:p>
        </p:txBody>
      </p:sp>
      <p:sp>
        <p:nvSpPr>
          <p:cNvPr id="4" name="Slide Number Placeholder 3"/>
          <p:cNvSpPr>
            <a:spLocks noGrp="1"/>
          </p:cNvSpPr>
          <p:nvPr>
            <p:ph type="sldNum" sz="quarter" idx="5"/>
          </p:nvPr>
        </p:nvSpPr>
        <p:spPr/>
        <p:txBody>
          <a:bodyPr/>
          <a:lstStyle/>
          <a:p>
            <a:fld id="{810F418C-6203-44C7-BEE0-3C4C8F245997}" type="slidenum">
              <a:rPr lang="en-US" smtClean="0"/>
              <a:t>11</a:t>
            </a:fld>
            <a:endParaRPr lang="en-US"/>
          </a:p>
        </p:txBody>
      </p:sp>
    </p:spTree>
    <p:extLst>
      <p:ext uri="{BB962C8B-B14F-4D97-AF65-F5344CB8AC3E}">
        <p14:creationId xmlns:p14="http://schemas.microsoft.com/office/powerpoint/2010/main" val="925872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As well as natural language from triage notes.</a:t>
            </a:r>
          </a:p>
          <a:p>
            <a:endParaRPr lang="en-US" dirty="0"/>
          </a:p>
        </p:txBody>
      </p:sp>
      <p:sp>
        <p:nvSpPr>
          <p:cNvPr id="4" name="Slide Number Placeholder 3"/>
          <p:cNvSpPr>
            <a:spLocks noGrp="1"/>
          </p:cNvSpPr>
          <p:nvPr>
            <p:ph type="sldNum" sz="quarter" idx="5"/>
          </p:nvPr>
        </p:nvSpPr>
        <p:spPr/>
        <p:txBody>
          <a:bodyPr/>
          <a:lstStyle/>
          <a:p>
            <a:fld id="{810F418C-6203-44C7-BEE0-3C4C8F245997}" type="slidenum">
              <a:rPr lang="en-US" smtClean="0"/>
              <a:t>12</a:t>
            </a:fld>
            <a:endParaRPr lang="en-US"/>
          </a:p>
        </p:txBody>
      </p:sp>
    </p:spTree>
    <p:extLst>
      <p:ext uri="{BB962C8B-B14F-4D97-AF65-F5344CB8AC3E}">
        <p14:creationId xmlns:p14="http://schemas.microsoft.com/office/powerpoint/2010/main" val="4131077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started with 145,714 charts for one year before and one year after the start of our curriculum. </a:t>
            </a:r>
          </a:p>
          <a:p>
            <a:endParaRPr lang="en-US" dirty="0"/>
          </a:p>
          <a:p>
            <a:r>
              <a:rPr lang="en-US" dirty="0"/>
              <a:t>2,307 met our inclusion criteria</a:t>
            </a:r>
          </a:p>
          <a:p>
            <a:endParaRPr lang="en-US" dirty="0"/>
          </a:p>
          <a:p>
            <a:r>
              <a:rPr lang="en-US" dirty="0"/>
              <a:t>We excluded those patients who were admitted to the hospital. We also excluded AMAs, those who left before being seen or before their treatment was complete, and those who were transferred to the psychiatric ED. This was because we wanted to focus on only those patients who the ED primarily cared for.</a:t>
            </a:r>
          </a:p>
          <a:p>
            <a:endParaRPr lang="en-US" dirty="0"/>
          </a:p>
          <a:p>
            <a:r>
              <a:rPr lang="en-US" dirty="0"/>
              <a:t>There was a two-examiner review for eligibility, conducted by myself and our Co-PI, assessing whether the presentation was one in which the patient would be eligible for an OUD intervention such as distribution of take-home Naloxone or initiation of MOUD. Our wider chart review team also included other residents, attendings and a few medical students.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did a double review of the eligibility and a third reviewer broke ties. The kappa and raw agreement were high, with 93% of charts in agreement. </a:t>
            </a:r>
          </a:p>
          <a:p>
            <a:endParaRPr lang="en-US" dirty="0"/>
          </a:p>
          <a:p>
            <a:endParaRPr lang="en-US" dirty="0"/>
          </a:p>
        </p:txBody>
      </p:sp>
      <p:sp>
        <p:nvSpPr>
          <p:cNvPr id="4" name="Slide Number Placeholder 3"/>
          <p:cNvSpPr>
            <a:spLocks noGrp="1"/>
          </p:cNvSpPr>
          <p:nvPr>
            <p:ph type="sldNum" sz="quarter" idx="5"/>
          </p:nvPr>
        </p:nvSpPr>
        <p:spPr/>
        <p:txBody>
          <a:bodyPr/>
          <a:lstStyle/>
          <a:p>
            <a:fld id="{810F418C-6203-44C7-BEE0-3C4C8F245997}" type="slidenum">
              <a:rPr lang="en-US" smtClean="0"/>
              <a:t>13</a:t>
            </a:fld>
            <a:endParaRPr lang="en-US"/>
          </a:p>
        </p:txBody>
      </p:sp>
    </p:spTree>
    <p:extLst>
      <p:ext uri="{BB962C8B-B14F-4D97-AF65-F5344CB8AC3E}">
        <p14:creationId xmlns:p14="http://schemas.microsoft.com/office/powerpoint/2010/main" val="1613340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were the main clinical process measures we analyzed from both before and after we started our educational intervention.</a:t>
            </a:r>
          </a:p>
          <a:p>
            <a:endParaRPr lang="en-US" dirty="0"/>
          </a:p>
          <a:p>
            <a:r>
              <a:rPr lang="en-US" dirty="0"/>
              <a:t>The first grouping deals with buprenorphine. We identified significant change in the percent of eligible patients that were either given or offered buprenorphine. There were also increased requests for buprenorphine across this time scale.</a:t>
            </a:r>
          </a:p>
          <a:p>
            <a:endParaRPr lang="en-US" dirty="0"/>
          </a:p>
          <a:p>
            <a:r>
              <a:rPr lang="en-US" dirty="0"/>
              <a:t>The second grouping details naloxone distribution. There was no significant change in the rate of rescue kits offered. In our initial needs assessment, residents indicated they were already quite comfortable identifying patients who were at risk of opioid overdose, so this did not come as much of a surprise. </a:t>
            </a:r>
          </a:p>
          <a:p>
            <a:endParaRPr lang="en-US" dirty="0"/>
          </a:p>
          <a:p>
            <a:r>
              <a:rPr lang="en-US" dirty="0"/>
              <a:t>The third grouping was not an outcome so much as a description of our patient population. More patients presented to the ED requesting doses of their maintenance methadone, often from missing the window on their clinic hours.</a:t>
            </a:r>
          </a:p>
          <a:p>
            <a:endParaRPr lang="en-US" dirty="0"/>
          </a:p>
          <a:p>
            <a:r>
              <a:rPr lang="en-US" dirty="0"/>
              <a:t>Finally, the fourth grouping analyzes the care we provided patients for after their discharge. There was a significant increase in the consultation and referral to our addiction medicine colleagues. There was also an increase in the development of a specific plan for connecting a patient to outpatient addiction services. </a:t>
            </a:r>
          </a:p>
          <a:p>
            <a:endParaRPr lang="en-US" dirty="0"/>
          </a:p>
        </p:txBody>
      </p:sp>
      <p:sp>
        <p:nvSpPr>
          <p:cNvPr id="4" name="Slide Number Placeholder 3"/>
          <p:cNvSpPr>
            <a:spLocks noGrp="1"/>
          </p:cNvSpPr>
          <p:nvPr>
            <p:ph type="sldNum" sz="quarter" idx="5"/>
          </p:nvPr>
        </p:nvSpPr>
        <p:spPr/>
        <p:txBody>
          <a:bodyPr/>
          <a:lstStyle/>
          <a:p>
            <a:fld id="{810F418C-6203-44C7-BEE0-3C4C8F245997}" type="slidenum">
              <a:rPr lang="en-US" smtClean="0"/>
              <a:t>14</a:t>
            </a:fld>
            <a:endParaRPr lang="en-US"/>
          </a:p>
        </p:txBody>
      </p:sp>
    </p:spTree>
    <p:extLst>
      <p:ext uri="{BB962C8B-B14F-4D97-AF65-F5344CB8AC3E}">
        <p14:creationId xmlns:p14="http://schemas.microsoft.com/office/powerpoint/2010/main" val="703486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Arial" panose="020B0604020202020204" pitchFamily="34" charset="0"/>
              </a:rPr>
              <a:t>The legislative changes surrounding the X-Waiver presented the perfect opportunity to revisit the subject, and we hope we can help fill the needs that the X-waiver left unmet, specifically through an institution-specific curriculum.</a:t>
            </a:r>
          </a:p>
          <a:p>
            <a:endParaRPr lang="en-US" sz="1200" b="0" i="0" u="none" strike="noStrike" dirty="0">
              <a:solidFill>
                <a:srgbClr val="000000"/>
              </a:solidFill>
              <a:effectLst/>
              <a:latin typeface="Arial" panose="020B0604020202020204" pitchFamily="34" charset="0"/>
            </a:endParaRPr>
          </a:p>
          <a:p>
            <a:pPr algn="l"/>
            <a:endParaRPr lang="en-US" sz="1200" b="0" i="0" u="none" strike="noStrike" baseline="0" dirty="0">
              <a:solidFill>
                <a:srgbClr val="000000"/>
              </a:solidFill>
              <a:latin typeface="Karmina Rg" panose="02000503060000020004" pitchFamily="50" charset="0"/>
            </a:endParaRPr>
          </a:p>
          <a:p>
            <a:r>
              <a:rPr lang="en-US" sz="1200" b="0" i="0" u="none" strike="noStrike" baseline="0" dirty="0">
                <a:solidFill>
                  <a:srgbClr val="000000"/>
                </a:solidFill>
                <a:latin typeface="Karmina Rg" panose="02000503060000020004" pitchFamily="50" charset="0"/>
              </a:rPr>
              <a:t> </a:t>
            </a:r>
            <a:r>
              <a:rPr lang="en-US" sz="1200" b="0" i="0" u="none" strike="noStrike" baseline="0" dirty="0">
                <a:solidFill>
                  <a:srgbClr val="211D1E"/>
                </a:solidFill>
                <a:latin typeface="Karmina Rg" panose="02000503060000020004" pitchFamily="50" charset="0"/>
              </a:rPr>
              <a:t>After targeted educational interventions, EM residents offered buprenorphine to more patients with OUD and connected more patients to outpatient addiction providers. </a:t>
            </a:r>
          </a:p>
          <a:p>
            <a:endParaRPr lang="en-US" dirty="0"/>
          </a:p>
        </p:txBody>
      </p:sp>
      <p:sp>
        <p:nvSpPr>
          <p:cNvPr id="4" name="Slide Number Placeholder 3"/>
          <p:cNvSpPr>
            <a:spLocks noGrp="1"/>
          </p:cNvSpPr>
          <p:nvPr>
            <p:ph type="sldNum" sz="quarter" idx="5"/>
          </p:nvPr>
        </p:nvSpPr>
        <p:spPr/>
        <p:txBody>
          <a:bodyPr/>
          <a:lstStyle/>
          <a:p>
            <a:fld id="{810F418C-6203-44C7-BEE0-3C4C8F245997}" type="slidenum">
              <a:rPr lang="en-US" smtClean="0"/>
              <a:t>15</a:t>
            </a:fld>
            <a:endParaRPr lang="en-US"/>
          </a:p>
        </p:txBody>
      </p:sp>
    </p:spTree>
    <p:extLst>
      <p:ext uri="{BB962C8B-B14F-4D97-AF65-F5344CB8AC3E}">
        <p14:creationId xmlns:p14="http://schemas.microsoft.com/office/powerpoint/2010/main" val="46104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0F418C-6203-44C7-BEE0-3C4C8F245997}" type="slidenum">
              <a:rPr lang="en-US" smtClean="0"/>
              <a:t>16</a:t>
            </a:fld>
            <a:endParaRPr lang="en-US"/>
          </a:p>
        </p:txBody>
      </p:sp>
    </p:spTree>
    <p:extLst>
      <p:ext uri="{BB962C8B-B14F-4D97-AF65-F5344CB8AC3E}">
        <p14:creationId xmlns:p14="http://schemas.microsoft.com/office/powerpoint/2010/main" val="105376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are a large team of residents, medical students and faculty. </a:t>
            </a:r>
          </a:p>
        </p:txBody>
      </p:sp>
      <p:sp>
        <p:nvSpPr>
          <p:cNvPr id="4" name="Slide Number Placeholder 3"/>
          <p:cNvSpPr>
            <a:spLocks noGrp="1"/>
          </p:cNvSpPr>
          <p:nvPr>
            <p:ph type="sldNum" sz="quarter" idx="5"/>
          </p:nvPr>
        </p:nvSpPr>
        <p:spPr/>
        <p:txBody>
          <a:bodyPr/>
          <a:lstStyle/>
          <a:p>
            <a:fld id="{810F418C-6203-44C7-BEE0-3C4C8F245997}" type="slidenum">
              <a:rPr lang="en-US" smtClean="0"/>
              <a:t>2</a:t>
            </a:fld>
            <a:endParaRPr lang="en-US"/>
          </a:p>
        </p:txBody>
      </p:sp>
    </p:spTree>
    <p:extLst>
      <p:ext uri="{BB962C8B-B14F-4D97-AF65-F5344CB8AC3E}">
        <p14:creationId xmlns:p14="http://schemas.microsoft.com/office/powerpoint/2010/main" val="1446707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F418C-6203-44C7-BEE0-3C4C8F245997}" type="slidenum">
              <a:rPr lang="en-US" smtClean="0"/>
              <a:t>3</a:t>
            </a:fld>
            <a:endParaRPr lang="en-US"/>
          </a:p>
        </p:txBody>
      </p:sp>
    </p:spTree>
    <p:extLst>
      <p:ext uri="{BB962C8B-B14F-4D97-AF65-F5344CB8AC3E}">
        <p14:creationId xmlns:p14="http://schemas.microsoft.com/office/powerpoint/2010/main" val="273923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Often, the ED functions as a gateway to healthcare for vulnerable and marginalized populations. </a:t>
            </a:r>
            <a:r>
              <a:rPr lang="en-US" sz="1600" b="0" i="0" u="none" strike="noStrike" baseline="0" dirty="0">
                <a:solidFill>
                  <a:srgbClr val="000000"/>
                </a:solidFill>
              </a:rPr>
              <a:t>This includes people who use drugs.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baseline="0" dirty="0">
                <a:solidFill>
                  <a:srgbClr val="000000"/>
                </a:solidFill>
              </a:rPr>
              <a:t>Our ED started Take Home Naloxone (THN) initiatives.  Despite these resources, the fatal opioid overdose rate in our country has only increased.</a:t>
            </a:r>
            <a:endParaRPr lang="en-US" sz="1600" dirty="0"/>
          </a:p>
          <a:p>
            <a:endParaRPr lang="en-US" dirty="0"/>
          </a:p>
        </p:txBody>
      </p:sp>
      <p:sp>
        <p:nvSpPr>
          <p:cNvPr id="4" name="Slide Number Placeholder 3"/>
          <p:cNvSpPr>
            <a:spLocks noGrp="1"/>
          </p:cNvSpPr>
          <p:nvPr>
            <p:ph type="sldNum" sz="quarter" idx="5"/>
          </p:nvPr>
        </p:nvSpPr>
        <p:spPr/>
        <p:txBody>
          <a:bodyPr/>
          <a:lstStyle/>
          <a:p>
            <a:fld id="{810F418C-6203-44C7-BEE0-3C4C8F245997}" type="slidenum">
              <a:rPr lang="en-US" smtClean="0"/>
              <a:t>4</a:t>
            </a:fld>
            <a:endParaRPr lang="en-US"/>
          </a:p>
        </p:txBody>
      </p:sp>
    </p:spTree>
    <p:extLst>
      <p:ext uri="{BB962C8B-B14F-4D97-AF65-F5344CB8AC3E}">
        <p14:creationId xmlns:p14="http://schemas.microsoft.com/office/powerpoint/2010/main" val="372502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baseline="0" dirty="0">
                <a:solidFill>
                  <a:srgbClr val="000000"/>
                </a:solidFill>
              </a:rPr>
              <a:t>This is the Yale / ACEP flow chart – there are many others as well. </a:t>
            </a:r>
            <a:endParaRPr lang="en-US" sz="1600" dirty="0"/>
          </a:p>
          <a:p>
            <a:endParaRPr lang="en-US" dirty="0"/>
          </a:p>
        </p:txBody>
      </p:sp>
      <p:sp>
        <p:nvSpPr>
          <p:cNvPr id="4" name="Slide Number Placeholder 3"/>
          <p:cNvSpPr>
            <a:spLocks noGrp="1"/>
          </p:cNvSpPr>
          <p:nvPr>
            <p:ph type="sldNum" sz="quarter" idx="5"/>
          </p:nvPr>
        </p:nvSpPr>
        <p:spPr/>
        <p:txBody>
          <a:bodyPr/>
          <a:lstStyle/>
          <a:p>
            <a:fld id="{810F418C-6203-44C7-BEE0-3C4C8F245997}" type="slidenum">
              <a:rPr lang="en-US" smtClean="0"/>
              <a:t>5</a:t>
            </a:fld>
            <a:endParaRPr lang="en-US"/>
          </a:p>
        </p:txBody>
      </p:sp>
    </p:spTree>
    <p:extLst>
      <p:ext uri="{BB962C8B-B14F-4D97-AF65-F5344CB8AC3E}">
        <p14:creationId xmlns:p14="http://schemas.microsoft.com/office/powerpoint/2010/main" val="21110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0447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We distributed surveys to our residents, measuring knowledge as well as attitudes and opinions at the beginning, midpoint, and end of our curriculum.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r>
              <a:rPr lang="en-US" sz="1600" dirty="0"/>
              <a:t>There were several domains that we analyzed. These included:</a:t>
            </a:r>
          </a:p>
          <a:p>
            <a:r>
              <a:rPr lang="en-US" sz="1600" dirty="0"/>
              <a:t>- Use of Naloxone and Buprenorphine in the ED, along with legal aspects of prescribing</a:t>
            </a:r>
          </a:p>
          <a:p>
            <a:r>
              <a:rPr lang="en-US" sz="1600" dirty="0"/>
              <a:t>- Harm reduction strategies for people who use opiates</a:t>
            </a:r>
          </a:p>
          <a:p>
            <a:r>
              <a:rPr lang="en-US" sz="1600" dirty="0"/>
              <a:t>- Familiarity with our institutional policies and outpatient referral clinics</a:t>
            </a:r>
          </a:p>
          <a:p>
            <a:r>
              <a:rPr lang="en-US" sz="1600" dirty="0"/>
              <a:t>- Counseling patients and leading conversations about MOUD</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We then used descriptive statistics to examine our results with regression models to evaluate changes over time</a:t>
            </a:r>
          </a:p>
          <a:p>
            <a:endParaRPr lang="en-US" sz="1600" dirty="0"/>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sz="1600" dirty="0"/>
          </a:p>
        </p:txBody>
      </p:sp>
      <p:sp>
        <p:nvSpPr>
          <p:cNvPr id="4" name="Slide Number Placeholder 3"/>
          <p:cNvSpPr>
            <a:spLocks noGrp="1"/>
          </p:cNvSpPr>
          <p:nvPr>
            <p:ph type="sldNum" sz="quarter" idx="5"/>
          </p:nvPr>
        </p:nvSpPr>
        <p:spPr/>
        <p:txBody>
          <a:bodyPr/>
          <a:lstStyle/>
          <a:p>
            <a:fld id="{810F418C-6203-44C7-BEE0-3C4C8F245997}" type="slidenum">
              <a:rPr lang="en-US" smtClean="0"/>
              <a:t>6</a:t>
            </a:fld>
            <a:endParaRPr lang="en-US"/>
          </a:p>
        </p:txBody>
      </p:sp>
    </p:spTree>
    <p:extLst>
      <p:ext uri="{BB962C8B-B14F-4D97-AF65-F5344CB8AC3E}">
        <p14:creationId xmlns:p14="http://schemas.microsoft.com/office/powerpoint/2010/main" val="3215270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2735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We conducted a needs assessment to understand residents’ perceived barriers for treatment of patients with OUD. Our survey was based on a 4-point Likert scale, assessing residents’ comfort level and level of concern with various aspects of OUD and harm reduction, and </a:t>
            </a:r>
            <a:r>
              <a:rPr lang="en-US" sz="1600" b="1" dirty="0"/>
              <a:t>87% (56 of 64) of EM residents completed it</a:t>
            </a:r>
            <a:r>
              <a:rPr lang="en-US" sz="16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rPr>
              <a:t>Results showed that residents already feel confident in their ability to identify patients at risk for opioid overdose. They are comfortable with airway management for patients with respiratory failure secondary to opioids, and they know how to safely treat patients with naloxone.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rPr>
              <a:t>Yet there were several areas of significant discomfort that residents routinely expressed, and these</a:t>
            </a:r>
            <a:r>
              <a:rPr lang="en-US" sz="1600" dirty="0"/>
              <a:t> results mirrored the barriers illustrated in the existing literature.</a:t>
            </a:r>
          </a:p>
          <a:p>
            <a:endParaRPr lang="en-US" dirty="0"/>
          </a:p>
        </p:txBody>
      </p:sp>
      <p:sp>
        <p:nvSpPr>
          <p:cNvPr id="4" name="Slide Number Placeholder 3"/>
          <p:cNvSpPr>
            <a:spLocks noGrp="1"/>
          </p:cNvSpPr>
          <p:nvPr>
            <p:ph type="sldNum" sz="quarter" idx="5"/>
          </p:nvPr>
        </p:nvSpPr>
        <p:spPr/>
        <p:txBody>
          <a:bodyPr/>
          <a:lstStyle/>
          <a:p>
            <a:fld id="{810F418C-6203-44C7-BEE0-3C4C8F245997}" type="slidenum">
              <a:rPr lang="en-US" smtClean="0"/>
              <a:t>7</a:t>
            </a:fld>
            <a:endParaRPr lang="en-US"/>
          </a:p>
        </p:txBody>
      </p:sp>
    </p:spTree>
    <p:extLst>
      <p:ext uri="{BB962C8B-B14F-4D97-AF65-F5344CB8AC3E}">
        <p14:creationId xmlns:p14="http://schemas.microsoft.com/office/powerpoint/2010/main" val="2100907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5422" y="4400550"/>
            <a:ext cx="6378766" cy="3600450"/>
          </a:xfrm>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600" b="0" i="0" u="none" strike="noStrike" baseline="0" dirty="0">
                <a:solidFill>
                  <a:srgbClr val="000000"/>
                </a:solidFill>
              </a:rPr>
              <a:t>Just a quick reminder . . .</a:t>
            </a:r>
            <a:endParaRPr lang="en-US" sz="1600"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fld id="{810F418C-6203-44C7-BEE0-3C4C8F245997}" type="slidenum">
              <a:rPr lang="en-US" smtClean="0"/>
              <a:t>8</a:t>
            </a:fld>
            <a:endParaRPr lang="en-US"/>
          </a:p>
        </p:txBody>
      </p:sp>
    </p:spTree>
    <p:extLst>
      <p:ext uri="{BB962C8B-B14F-4D97-AF65-F5344CB8AC3E}">
        <p14:creationId xmlns:p14="http://schemas.microsoft.com/office/powerpoint/2010/main" val="2034224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Again . . . There was a statistically significant increase in levels of comfort with the main components of prescribing MOUD, such as arranging follow-up for patients started on </a:t>
            </a:r>
            <a:r>
              <a:rPr lang="en-US" sz="1600" dirty="0" err="1"/>
              <a:t>bup</a:t>
            </a:r>
            <a:r>
              <a:rPr lang="en-US" sz="1600" dirty="0"/>
              <a:t>, managing acute pain in patients already on </a:t>
            </a:r>
            <a:r>
              <a:rPr lang="en-US" sz="1600" dirty="0" err="1"/>
              <a:t>bup</a:t>
            </a:r>
            <a:r>
              <a:rPr lang="en-US" sz="1600" dirty="0"/>
              <a:t>, managing precipitated withdrawal, dosing buprenorphine for patients in withdrawal, and the indications for initiating </a:t>
            </a:r>
            <a:r>
              <a:rPr lang="en-US" sz="1600" dirty="0" err="1"/>
              <a:t>bup</a:t>
            </a:r>
            <a:r>
              <a:rPr lang="en-US" sz="1600" dirty="0"/>
              <a:t> in the ED.</a:t>
            </a:r>
          </a:p>
          <a:p>
            <a:endParaRPr lang="en-US" sz="1600" dirty="0"/>
          </a:p>
        </p:txBody>
      </p:sp>
      <p:sp>
        <p:nvSpPr>
          <p:cNvPr id="4" name="Slide Number Placeholder 3"/>
          <p:cNvSpPr>
            <a:spLocks noGrp="1"/>
          </p:cNvSpPr>
          <p:nvPr>
            <p:ph type="sldNum" sz="quarter" idx="5"/>
          </p:nvPr>
        </p:nvSpPr>
        <p:spPr/>
        <p:txBody>
          <a:bodyPr/>
          <a:lstStyle/>
          <a:p>
            <a:fld id="{810F418C-6203-44C7-BEE0-3C4C8F245997}" type="slidenum">
              <a:rPr lang="en-US" smtClean="0"/>
              <a:t>9</a:t>
            </a:fld>
            <a:endParaRPr lang="en-US"/>
          </a:p>
        </p:txBody>
      </p:sp>
    </p:spTree>
    <p:extLst>
      <p:ext uri="{BB962C8B-B14F-4D97-AF65-F5344CB8AC3E}">
        <p14:creationId xmlns:p14="http://schemas.microsoft.com/office/powerpoint/2010/main" val="386370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19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347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8" descr="10white-web.jpg">
            <a:extLst>
              <a:ext uri="{FF2B5EF4-FFF2-40B4-BE49-F238E27FC236}">
                <a16:creationId xmlns:a16="http://schemas.microsoft.com/office/drawing/2014/main" id="{BCF96072-2305-42E9-20B8-ADC2C2E0173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1"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1" descr="10white-web.jpg">
            <a:extLst>
              <a:ext uri="{FF2B5EF4-FFF2-40B4-BE49-F238E27FC236}">
                <a16:creationId xmlns:a16="http://schemas.microsoft.com/office/drawing/2014/main" id="{65048731-7CF3-D50C-0D14-BA2639ECF9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horiz-ppt.pdf">
            <a:extLst>
              <a:ext uri="{FF2B5EF4-FFF2-40B4-BE49-F238E27FC236}">
                <a16:creationId xmlns:a16="http://schemas.microsoft.com/office/drawing/2014/main" id="{3974597D-5CCD-A8FB-EDA1-95A037D942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5593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2"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wsj.com/articles/do-younger-or-older-doctors-get-better-results-25800b7c"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package" Target="../embeddings/Microsoft_Excel_Worksheet.xlsx"/></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package" Target="../embeddings/Microsoft_Excel_Worksheet1.xlsx"/></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5">
            <a:extLst>
              <a:ext uri="{FF2B5EF4-FFF2-40B4-BE49-F238E27FC236}">
                <a16:creationId xmlns:a16="http://schemas.microsoft.com/office/drawing/2014/main" id="{06D05553-72A5-26EE-7B3B-F2DEB802A8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7875" y="437079"/>
            <a:ext cx="25082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38D07CC4-61BC-FB5A-ED0B-257C63AD273B}"/>
              </a:ext>
            </a:extLst>
          </p:cNvPr>
          <p:cNvSpPr txBox="1">
            <a:spLocks/>
          </p:cNvSpPr>
          <p:nvPr/>
        </p:nvSpPr>
        <p:spPr>
          <a:xfrm>
            <a:off x="685800" y="2858572"/>
            <a:ext cx="7772400" cy="1641991"/>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400" dirty="0">
                <a:latin typeface="PT Sans Narrow" panose="020B0506020203020204" pitchFamily="34" charset="0"/>
                <a:ea typeface="Karmina Rg" panose="02000503060000020004" pitchFamily="50" charset="0"/>
              </a:rPr>
              <a:t>Impact of a Medication for Opioid Use Disorder Curriculum for Emergency Residents</a:t>
            </a:r>
            <a:endParaRPr lang="en-US" sz="2900" dirty="0">
              <a:solidFill>
                <a:schemeClr val="tx1">
                  <a:lumMod val="65000"/>
                  <a:lumOff val="35000"/>
                </a:schemeClr>
              </a:solidFill>
              <a:latin typeface="PT Sans Narrow" panose="020B0506020203020204" pitchFamily="34" charset="0"/>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D1BCFB-AEC7-38EB-D783-1A831AFDF859}"/>
              </a:ext>
            </a:extLst>
          </p:cNvPr>
          <p:cNvSpPr txBox="1">
            <a:spLocks/>
          </p:cNvSpPr>
          <p:nvPr/>
        </p:nvSpPr>
        <p:spPr bwMode="auto">
          <a:xfrm>
            <a:off x="0" y="0"/>
            <a:ext cx="9144000" cy="548640"/>
          </a:xfrm>
          <a:prstGeom prst="rect">
            <a:avLst/>
          </a:prstGeom>
          <a:solidFill>
            <a:schemeClr val="tx2">
              <a:lumMod val="50000"/>
            </a:schemeClr>
          </a:solidFill>
          <a:ln>
            <a:noFill/>
          </a:ln>
        </p:spPr>
        <p:txBody>
          <a:bodyPr anchor="ctr"/>
          <a:lstStyle>
            <a:lvl1pPr eaLnBrk="0" hangingPunct="0">
              <a:tabLst>
                <a:tab pos="230188" algn="l"/>
              </a:tabLst>
              <a:defRPr>
                <a:solidFill>
                  <a:schemeClr val="tx1"/>
                </a:solidFill>
                <a:latin typeface="Calibri" pitchFamily="34" charset="0"/>
                <a:ea typeface="ＭＳ Ｐゴシック" pitchFamily="34" charset="-128"/>
              </a:defRPr>
            </a:lvl1pPr>
            <a:lvl2pPr marL="742950" indent="-285750" eaLnBrk="0" hangingPunct="0">
              <a:tabLst>
                <a:tab pos="230188" algn="l"/>
              </a:tabLst>
              <a:defRPr>
                <a:solidFill>
                  <a:schemeClr val="tx1"/>
                </a:solidFill>
                <a:latin typeface="Calibri" pitchFamily="34" charset="0"/>
                <a:ea typeface="ＭＳ Ｐゴシック" pitchFamily="34" charset="-128"/>
              </a:defRPr>
            </a:lvl2pPr>
            <a:lvl3pPr marL="1143000" indent="-228600" eaLnBrk="0" hangingPunct="0">
              <a:tabLst>
                <a:tab pos="230188" algn="l"/>
              </a:tabLst>
              <a:defRPr>
                <a:solidFill>
                  <a:schemeClr val="tx1"/>
                </a:solidFill>
                <a:latin typeface="Calibri" pitchFamily="34" charset="0"/>
                <a:ea typeface="ＭＳ Ｐゴシック" pitchFamily="34" charset="-128"/>
              </a:defRPr>
            </a:lvl3pPr>
            <a:lvl4pPr marL="1600200" indent="-228600" eaLnBrk="0" hangingPunct="0">
              <a:tabLst>
                <a:tab pos="230188" algn="l"/>
              </a:tabLst>
              <a:defRPr>
                <a:solidFill>
                  <a:schemeClr val="tx1"/>
                </a:solidFill>
                <a:latin typeface="Calibri" pitchFamily="34" charset="0"/>
                <a:ea typeface="ＭＳ Ｐゴシック" pitchFamily="34" charset="-128"/>
              </a:defRPr>
            </a:lvl4pPr>
            <a:lvl5pPr marL="2057400" indent="-228600" eaLnBrk="0" hangingPunct="0">
              <a:tabLst>
                <a:tab pos="230188" algn="l"/>
              </a:tabLst>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9pPr>
          </a:lstStyle>
          <a:p>
            <a:pPr eaLnBrk="1" hangingPunct="1">
              <a:defRPr/>
            </a:pPr>
            <a:endParaRPr lang="en-US" altLang="en-US" sz="2800" dirty="0">
              <a:solidFill>
                <a:schemeClr val="bg1"/>
              </a:solidFill>
              <a:latin typeface="Arial" charset="0"/>
            </a:endParaRPr>
          </a:p>
        </p:txBody>
      </p:sp>
      <p:pic>
        <p:nvPicPr>
          <p:cNvPr id="4100" name="Picture 6">
            <a:extLst>
              <a:ext uri="{FF2B5EF4-FFF2-40B4-BE49-F238E27FC236}">
                <a16:creationId xmlns:a16="http://schemas.microsoft.com/office/drawing/2014/main" id="{7071A585-2C28-CF78-A7C9-398B814C45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1425" y="4681538"/>
            <a:ext cx="25257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a:extLst>
              <a:ext uri="{FF2B5EF4-FFF2-40B4-BE49-F238E27FC236}">
                <a16:creationId xmlns:a16="http://schemas.microsoft.com/office/drawing/2014/main" id="{CE2F9DCD-2571-D550-3D03-1DAC400546CA}"/>
              </a:ext>
            </a:extLst>
          </p:cNvPr>
          <p:cNvSpPr txBox="1">
            <a:spLocks noChangeArrowheads="1"/>
          </p:cNvSpPr>
          <p:nvPr/>
        </p:nvSpPr>
        <p:spPr bwMode="auto">
          <a:xfrm flipH="1">
            <a:off x="0" y="4646613"/>
            <a:ext cx="3971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dirty="0">
                <a:solidFill>
                  <a:schemeClr val="bg1"/>
                </a:solidFill>
                <a:latin typeface="PT Sans Narrow" panose="020B0506020203020204" pitchFamily="34" charset="0"/>
              </a:rPr>
              <a:t>Department of Emergency Medicine</a:t>
            </a:r>
          </a:p>
        </p:txBody>
      </p:sp>
      <p:sp>
        <p:nvSpPr>
          <p:cNvPr id="2" name="Content Placeholder 2">
            <a:extLst>
              <a:ext uri="{FF2B5EF4-FFF2-40B4-BE49-F238E27FC236}">
                <a16:creationId xmlns:a16="http://schemas.microsoft.com/office/drawing/2014/main" id="{0E8A5017-1155-9241-7C88-4670CA7735F7}"/>
              </a:ext>
            </a:extLst>
          </p:cNvPr>
          <p:cNvSpPr txBox="1">
            <a:spLocks/>
          </p:cNvSpPr>
          <p:nvPr/>
        </p:nvSpPr>
        <p:spPr>
          <a:xfrm>
            <a:off x="457200" y="1200151"/>
            <a:ext cx="8229600" cy="3394472"/>
          </a:xfrm>
          <a:prstGeom prst="rect">
            <a:avLst/>
          </a:prstGeom>
        </p:spPr>
        <p:txBody>
          <a:bodyPr>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PT Sans Narrow" panose="020B0506020203020204" pitchFamily="34" charset="0"/>
            </a:endParaRPr>
          </a:p>
        </p:txBody>
      </p:sp>
      <p:sp>
        <p:nvSpPr>
          <p:cNvPr id="6" name="TextBox 5">
            <a:extLst>
              <a:ext uri="{FF2B5EF4-FFF2-40B4-BE49-F238E27FC236}">
                <a16:creationId xmlns:a16="http://schemas.microsoft.com/office/drawing/2014/main" id="{02C19D49-F156-30E7-3A54-45262D5CFEDC}"/>
              </a:ext>
            </a:extLst>
          </p:cNvPr>
          <p:cNvSpPr txBox="1"/>
          <p:nvPr/>
        </p:nvSpPr>
        <p:spPr>
          <a:xfrm>
            <a:off x="168439" y="676295"/>
            <a:ext cx="5091113" cy="3724096"/>
          </a:xfrm>
          <a:prstGeom prst="rect">
            <a:avLst/>
          </a:prstGeom>
          <a:noFill/>
        </p:spPr>
        <p:txBody>
          <a:bodyPr wrap="square">
            <a:spAutoFit/>
          </a:bodyPr>
          <a:lstStyle/>
          <a:p>
            <a:r>
              <a:rPr lang="en-US" sz="2800" dirty="0">
                <a:latin typeface="PT Sans Narrow" panose="020B0506020203020204" pitchFamily="34" charset="0"/>
              </a:rPr>
              <a:t>Attitudes &amp; comfort related to OUD and MOUD demonstrated positive change.</a:t>
            </a:r>
          </a:p>
          <a:p>
            <a:r>
              <a:rPr lang="en-US" sz="1200" dirty="0">
                <a:latin typeface="PT Sans Narrow" panose="020B0506020203020204" pitchFamily="34" charset="0"/>
              </a:rPr>
              <a:t>  </a:t>
            </a:r>
          </a:p>
          <a:p>
            <a:r>
              <a:rPr lang="en-US" sz="2800" dirty="0">
                <a:latin typeface="PT Sans Narrow" panose="020B0506020203020204" pitchFamily="34" charset="0"/>
              </a:rPr>
              <a:t>We then looked at clinical process measures . . . </a:t>
            </a:r>
          </a:p>
          <a:p>
            <a:pPr marL="457200" indent="-457200">
              <a:buFont typeface="Wingdings" panose="05000000000000000000" pitchFamily="2" charset="2"/>
              <a:buChar char="q"/>
            </a:pPr>
            <a:r>
              <a:rPr lang="en-US" sz="2800" dirty="0">
                <a:latin typeface="PT Sans Narrow" panose="020B0506020203020204" pitchFamily="34" charset="0"/>
              </a:rPr>
              <a:t>Buprenorphine given / offered</a:t>
            </a:r>
          </a:p>
          <a:p>
            <a:pPr marL="457200" indent="-457200">
              <a:buFont typeface="Wingdings" panose="05000000000000000000" pitchFamily="2" charset="2"/>
              <a:buChar char="q"/>
            </a:pPr>
            <a:r>
              <a:rPr lang="en-US" sz="2800" dirty="0">
                <a:latin typeface="PT Sans Narrow" panose="020B0506020203020204" pitchFamily="34" charset="0"/>
              </a:rPr>
              <a:t>Take Home Naloxone kit offered</a:t>
            </a:r>
          </a:p>
          <a:p>
            <a:pPr marL="457200" indent="-457200">
              <a:buFont typeface="Wingdings" panose="05000000000000000000" pitchFamily="2" charset="2"/>
              <a:buChar char="q"/>
            </a:pPr>
            <a:r>
              <a:rPr lang="en-US" sz="2800" dirty="0">
                <a:latin typeface="PT Sans Narrow" panose="020B0506020203020204" pitchFamily="34" charset="0"/>
              </a:rPr>
              <a:t>MOUD outpatient referral / linkage to services provided</a:t>
            </a:r>
          </a:p>
        </p:txBody>
      </p:sp>
      <p:pic>
        <p:nvPicPr>
          <p:cNvPr id="7" name="Picture 6">
            <a:extLst>
              <a:ext uri="{FF2B5EF4-FFF2-40B4-BE49-F238E27FC236}">
                <a16:creationId xmlns:a16="http://schemas.microsoft.com/office/drawing/2014/main" id="{D96F57C1-52CB-D7C6-FC8C-6B3DCB23DB98}"/>
              </a:ext>
            </a:extLst>
          </p:cNvPr>
          <p:cNvPicPr>
            <a:picLocks noChangeAspect="1"/>
          </p:cNvPicPr>
          <p:nvPr/>
        </p:nvPicPr>
        <p:blipFill rotWithShape="1">
          <a:blip r:embed="rId4"/>
          <a:srcRect t="13333" b="10671"/>
          <a:stretch/>
        </p:blipFill>
        <p:spPr>
          <a:xfrm>
            <a:off x="5365867" y="635555"/>
            <a:ext cx="3609693" cy="2743200"/>
          </a:xfrm>
          <a:prstGeom prst="rect">
            <a:avLst/>
          </a:prstGeom>
        </p:spPr>
      </p:pic>
      <p:sp>
        <p:nvSpPr>
          <p:cNvPr id="9" name="TextBox 8">
            <a:extLst>
              <a:ext uri="{FF2B5EF4-FFF2-40B4-BE49-F238E27FC236}">
                <a16:creationId xmlns:a16="http://schemas.microsoft.com/office/drawing/2014/main" id="{248791C1-54DF-D362-5D4C-751D06656B82}"/>
              </a:ext>
            </a:extLst>
          </p:cNvPr>
          <p:cNvSpPr txBox="1"/>
          <p:nvPr/>
        </p:nvSpPr>
        <p:spPr>
          <a:xfrm>
            <a:off x="5259552" y="3420129"/>
            <a:ext cx="3716008" cy="523220"/>
          </a:xfrm>
          <a:prstGeom prst="rect">
            <a:avLst/>
          </a:prstGeom>
          <a:noFill/>
        </p:spPr>
        <p:txBody>
          <a:bodyPr wrap="square">
            <a:spAutoFit/>
          </a:bodyPr>
          <a:lstStyle/>
          <a:p>
            <a:r>
              <a:rPr lang="en-US" sz="1400" dirty="0">
                <a:latin typeface="PT Sans Narrow" panose="020B0506020203020204" pitchFamily="34" charset="0"/>
                <a:hlinkClick r:id="rId5"/>
              </a:rPr>
              <a:t>https://www.wsj.com/articles/do-younger-or-older-doctors-get-better-results-25800b7c</a:t>
            </a:r>
            <a:r>
              <a:rPr lang="en-US" sz="1400" dirty="0">
                <a:latin typeface="PT Sans Narrow" panose="020B0506020203020204" pitchFamily="34" charset="0"/>
              </a:rPr>
              <a:t> </a:t>
            </a:r>
          </a:p>
        </p:txBody>
      </p:sp>
    </p:spTree>
    <p:extLst>
      <p:ext uri="{BB962C8B-B14F-4D97-AF65-F5344CB8AC3E}">
        <p14:creationId xmlns:p14="http://schemas.microsoft.com/office/powerpoint/2010/main" val="206966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D1BCFB-AEC7-38EB-D783-1A831AFDF859}"/>
              </a:ext>
            </a:extLst>
          </p:cNvPr>
          <p:cNvSpPr txBox="1">
            <a:spLocks/>
          </p:cNvSpPr>
          <p:nvPr/>
        </p:nvSpPr>
        <p:spPr bwMode="auto">
          <a:xfrm>
            <a:off x="0" y="0"/>
            <a:ext cx="9144000" cy="548640"/>
          </a:xfrm>
          <a:prstGeom prst="rect">
            <a:avLst/>
          </a:prstGeom>
          <a:solidFill>
            <a:schemeClr val="tx2">
              <a:lumMod val="50000"/>
            </a:schemeClr>
          </a:solidFill>
          <a:ln>
            <a:noFill/>
          </a:ln>
        </p:spPr>
        <p:txBody>
          <a:bodyPr anchor="ctr"/>
          <a:lstStyle>
            <a:lvl1pPr eaLnBrk="0" hangingPunct="0">
              <a:tabLst>
                <a:tab pos="230188" algn="l"/>
              </a:tabLst>
              <a:defRPr>
                <a:solidFill>
                  <a:schemeClr val="tx1"/>
                </a:solidFill>
                <a:latin typeface="Calibri" pitchFamily="34" charset="0"/>
                <a:ea typeface="ＭＳ Ｐゴシック" pitchFamily="34" charset="-128"/>
              </a:defRPr>
            </a:lvl1pPr>
            <a:lvl2pPr marL="742950" indent="-285750" eaLnBrk="0" hangingPunct="0">
              <a:tabLst>
                <a:tab pos="230188" algn="l"/>
              </a:tabLst>
              <a:defRPr>
                <a:solidFill>
                  <a:schemeClr val="tx1"/>
                </a:solidFill>
                <a:latin typeface="Calibri" pitchFamily="34" charset="0"/>
                <a:ea typeface="ＭＳ Ｐゴシック" pitchFamily="34" charset="-128"/>
              </a:defRPr>
            </a:lvl2pPr>
            <a:lvl3pPr marL="1143000" indent="-228600" eaLnBrk="0" hangingPunct="0">
              <a:tabLst>
                <a:tab pos="230188" algn="l"/>
              </a:tabLst>
              <a:defRPr>
                <a:solidFill>
                  <a:schemeClr val="tx1"/>
                </a:solidFill>
                <a:latin typeface="Calibri" pitchFamily="34" charset="0"/>
                <a:ea typeface="ＭＳ Ｐゴシック" pitchFamily="34" charset="-128"/>
              </a:defRPr>
            </a:lvl3pPr>
            <a:lvl4pPr marL="1600200" indent="-228600" eaLnBrk="0" hangingPunct="0">
              <a:tabLst>
                <a:tab pos="230188" algn="l"/>
              </a:tabLst>
              <a:defRPr>
                <a:solidFill>
                  <a:schemeClr val="tx1"/>
                </a:solidFill>
                <a:latin typeface="Calibri" pitchFamily="34" charset="0"/>
                <a:ea typeface="ＭＳ Ｐゴシック" pitchFamily="34" charset="-128"/>
              </a:defRPr>
            </a:lvl4pPr>
            <a:lvl5pPr marL="2057400" indent="-228600" eaLnBrk="0" hangingPunct="0">
              <a:tabLst>
                <a:tab pos="230188" algn="l"/>
              </a:tabLst>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9pPr>
          </a:lstStyle>
          <a:p>
            <a:pPr eaLnBrk="1" hangingPunct="1">
              <a:defRPr/>
            </a:pPr>
            <a:r>
              <a:rPr lang="en-US" altLang="en-US" sz="2800" dirty="0">
                <a:solidFill>
                  <a:schemeClr val="bg1"/>
                </a:solidFill>
                <a:latin typeface="PT Sans Narrow" panose="020B0506020203020204" pitchFamily="34" charset="0"/>
              </a:rPr>
              <a:t>First, we defined our population </a:t>
            </a:r>
          </a:p>
        </p:txBody>
      </p:sp>
      <p:pic>
        <p:nvPicPr>
          <p:cNvPr id="4100" name="Picture 6">
            <a:extLst>
              <a:ext uri="{FF2B5EF4-FFF2-40B4-BE49-F238E27FC236}">
                <a16:creationId xmlns:a16="http://schemas.microsoft.com/office/drawing/2014/main" id="{7071A585-2C28-CF78-A7C9-398B814C45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1425" y="4681538"/>
            <a:ext cx="25257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a:extLst>
              <a:ext uri="{FF2B5EF4-FFF2-40B4-BE49-F238E27FC236}">
                <a16:creationId xmlns:a16="http://schemas.microsoft.com/office/drawing/2014/main" id="{CE2F9DCD-2571-D550-3D03-1DAC400546CA}"/>
              </a:ext>
            </a:extLst>
          </p:cNvPr>
          <p:cNvSpPr txBox="1">
            <a:spLocks noChangeArrowheads="1"/>
          </p:cNvSpPr>
          <p:nvPr/>
        </p:nvSpPr>
        <p:spPr bwMode="auto">
          <a:xfrm flipH="1">
            <a:off x="0" y="4646613"/>
            <a:ext cx="3971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dirty="0">
                <a:solidFill>
                  <a:schemeClr val="bg1"/>
                </a:solidFill>
                <a:latin typeface="PT Sans Narrow" panose="020B0506020203020204" pitchFamily="34" charset="0"/>
              </a:rPr>
              <a:t>Department of Emergency Medicine</a:t>
            </a:r>
          </a:p>
        </p:txBody>
      </p:sp>
      <p:graphicFrame>
        <p:nvGraphicFramePr>
          <p:cNvPr id="5" name="Object 4">
            <a:extLst>
              <a:ext uri="{FF2B5EF4-FFF2-40B4-BE49-F238E27FC236}">
                <a16:creationId xmlns:a16="http://schemas.microsoft.com/office/drawing/2014/main" id="{C96605BC-1138-7F75-C8F2-7703E7AFD9EC}"/>
              </a:ext>
            </a:extLst>
          </p:cNvPr>
          <p:cNvGraphicFramePr>
            <a:graphicFrameLocks noChangeAspect="1"/>
          </p:cNvGraphicFramePr>
          <p:nvPr>
            <p:extLst>
              <p:ext uri="{D42A27DB-BD31-4B8C-83A1-F6EECF244321}">
                <p14:modId xmlns:p14="http://schemas.microsoft.com/office/powerpoint/2010/main" val="546587814"/>
              </p:ext>
            </p:extLst>
          </p:nvPr>
        </p:nvGraphicFramePr>
        <p:xfrm>
          <a:off x="288924" y="1000125"/>
          <a:ext cx="8686800" cy="3049446"/>
        </p:xfrm>
        <a:graphic>
          <a:graphicData uri="http://schemas.openxmlformats.org/presentationml/2006/ole">
            <mc:AlternateContent xmlns:mc="http://schemas.openxmlformats.org/markup-compatibility/2006">
              <mc:Choice xmlns:v="urn:schemas-microsoft-com:vml" Requires="v">
                <p:oleObj name="Worksheet" r:id="rId4" imgW="4638828" imgH="1628655" progId="Excel.Sheet.12">
                  <p:embed/>
                </p:oleObj>
              </mc:Choice>
              <mc:Fallback>
                <p:oleObj name="Worksheet" r:id="rId4" imgW="4638828" imgH="1628655" progId="Excel.Sheet.12">
                  <p:embed/>
                  <p:pic>
                    <p:nvPicPr>
                      <p:cNvPr id="5" name="Object 4">
                        <a:extLst>
                          <a:ext uri="{FF2B5EF4-FFF2-40B4-BE49-F238E27FC236}">
                            <a16:creationId xmlns:a16="http://schemas.microsoft.com/office/drawing/2014/main" id="{C96605BC-1138-7F75-C8F2-7703E7AFD9EC}"/>
                          </a:ext>
                        </a:extLst>
                      </p:cNvPr>
                      <p:cNvPicPr/>
                      <p:nvPr/>
                    </p:nvPicPr>
                    <p:blipFill>
                      <a:blip r:embed="rId5"/>
                      <a:stretch>
                        <a:fillRect/>
                      </a:stretch>
                    </p:blipFill>
                    <p:spPr>
                      <a:xfrm>
                        <a:off x="288924" y="1000125"/>
                        <a:ext cx="8686800" cy="3049446"/>
                      </a:xfrm>
                      <a:prstGeom prst="rect">
                        <a:avLst/>
                      </a:prstGeom>
                    </p:spPr>
                  </p:pic>
                </p:oleObj>
              </mc:Fallback>
            </mc:AlternateContent>
          </a:graphicData>
        </a:graphic>
      </p:graphicFrame>
    </p:spTree>
    <p:extLst>
      <p:ext uri="{BB962C8B-B14F-4D97-AF65-F5344CB8AC3E}">
        <p14:creationId xmlns:p14="http://schemas.microsoft.com/office/powerpoint/2010/main" val="2124954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D1BCFB-AEC7-38EB-D783-1A831AFDF859}"/>
              </a:ext>
            </a:extLst>
          </p:cNvPr>
          <p:cNvSpPr txBox="1">
            <a:spLocks/>
          </p:cNvSpPr>
          <p:nvPr/>
        </p:nvSpPr>
        <p:spPr bwMode="auto">
          <a:xfrm>
            <a:off x="0" y="0"/>
            <a:ext cx="9144000" cy="548640"/>
          </a:xfrm>
          <a:prstGeom prst="rect">
            <a:avLst/>
          </a:prstGeom>
          <a:solidFill>
            <a:schemeClr val="tx2">
              <a:lumMod val="50000"/>
            </a:schemeClr>
          </a:solidFill>
          <a:ln>
            <a:noFill/>
          </a:ln>
        </p:spPr>
        <p:txBody>
          <a:bodyPr anchor="ctr"/>
          <a:lstStyle>
            <a:lvl1pPr eaLnBrk="0" hangingPunct="0">
              <a:tabLst>
                <a:tab pos="230188" algn="l"/>
              </a:tabLst>
              <a:defRPr>
                <a:solidFill>
                  <a:schemeClr val="tx1"/>
                </a:solidFill>
                <a:latin typeface="Calibri" pitchFamily="34" charset="0"/>
                <a:ea typeface="ＭＳ Ｐゴシック" pitchFamily="34" charset="-128"/>
              </a:defRPr>
            </a:lvl1pPr>
            <a:lvl2pPr marL="742950" indent="-285750" eaLnBrk="0" hangingPunct="0">
              <a:tabLst>
                <a:tab pos="230188" algn="l"/>
              </a:tabLst>
              <a:defRPr>
                <a:solidFill>
                  <a:schemeClr val="tx1"/>
                </a:solidFill>
                <a:latin typeface="Calibri" pitchFamily="34" charset="0"/>
                <a:ea typeface="ＭＳ Ｐゴシック" pitchFamily="34" charset="-128"/>
              </a:defRPr>
            </a:lvl2pPr>
            <a:lvl3pPr marL="1143000" indent="-228600" eaLnBrk="0" hangingPunct="0">
              <a:tabLst>
                <a:tab pos="230188" algn="l"/>
              </a:tabLst>
              <a:defRPr>
                <a:solidFill>
                  <a:schemeClr val="tx1"/>
                </a:solidFill>
                <a:latin typeface="Calibri" pitchFamily="34" charset="0"/>
                <a:ea typeface="ＭＳ Ｐゴシック" pitchFamily="34" charset="-128"/>
              </a:defRPr>
            </a:lvl3pPr>
            <a:lvl4pPr marL="1600200" indent="-228600" eaLnBrk="0" hangingPunct="0">
              <a:tabLst>
                <a:tab pos="230188" algn="l"/>
              </a:tabLst>
              <a:defRPr>
                <a:solidFill>
                  <a:schemeClr val="tx1"/>
                </a:solidFill>
                <a:latin typeface="Calibri" pitchFamily="34" charset="0"/>
                <a:ea typeface="ＭＳ Ｐゴシック" pitchFamily="34" charset="-128"/>
              </a:defRPr>
            </a:lvl4pPr>
            <a:lvl5pPr marL="2057400" indent="-228600" eaLnBrk="0" hangingPunct="0">
              <a:tabLst>
                <a:tab pos="230188" algn="l"/>
              </a:tabLst>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9pPr>
          </a:lstStyle>
          <a:p>
            <a:pPr eaLnBrk="1" hangingPunct="1">
              <a:defRPr/>
            </a:pPr>
            <a:endParaRPr lang="en-US" altLang="en-US" sz="2800" dirty="0">
              <a:solidFill>
                <a:schemeClr val="bg1"/>
              </a:solidFill>
              <a:latin typeface="PT Sans Narrow" panose="020B0506020203020204" pitchFamily="34" charset="0"/>
            </a:endParaRPr>
          </a:p>
        </p:txBody>
      </p:sp>
      <p:pic>
        <p:nvPicPr>
          <p:cNvPr id="4100" name="Picture 6">
            <a:extLst>
              <a:ext uri="{FF2B5EF4-FFF2-40B4-BE49-F238E27FC236}">
                <a16:creationId xmlns:a16="http://schemas.microsoft.com/office/drawing/2014/main" id="{7071A585-2C28-CF78-A7C9-398B814C45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1425" y="4681538"/>
            <a:ext cx="25257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a:extLst>
              <a:ext uri="{FF2B5EF4-FFF2-40B4-BE49-F238E27FC236}">
                <a16:creationId xmlns:a16="http://schemas.microsoft.com/office/drawing/2014/main" id="{CE2F9DCD-2571-D550-3D03-1DAC400546CA}"/>
              </a:ext>
            </a:extLst>
          </p:cNvPr>
          <p:cNvSpPr txBox="1">
            <a:spLocks noChangeArrowheads="1"/>
          </p:cNvSpPr>
          <p:nvPr/>
        </p:nvSpPr>
        <p:spPr bwMode="auto">
          <a:xfrm flipH="1">
            <a:off x="0" y="4646613"/>
            <a:ext cx="3971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dirty="0">
                <a:solidFill>
                  <a:schemeClr val="bg1"/>
                </a:solidFill>
                <a:latin typeface="PT Sans Narrow" panose="020B0506020203020204" pitchFamily="34" charset="0"/>
              </a:rPr>
              <a:t>Department of Emergency Medicine</a:t>
            </a:r>
          </a:p>
        </p:txBody>
      </p:sp>
      <p:graphicFrame>
        <p:nvGraphicFramePr>
          <p:cNvPr id="2" name="Object 1">
            <a:extLst>
              <a:ext uri="{FF2B5EF4-FFF2-40B4-BE49-F238E27FC236}">
                <a16:creationId xmlns:a16="http://schemas.microsoft.com/office/drawing/2014/main" id="{40F282CB-CB02-826C-16B7-3AAA768CF201}"/>
              </a:ext>
            </a:extLst>
          </p:cNvPr>
          <p:cNvGraphicFramePr>
            <a:graphicFrameLocks noChangeAspect="1"/>
          </p:cNvGraphicFramePr>
          <p:nvPr>
            <p:extLst>
              <p:ext uri="{D42A27DB-BD31-4B8C-83A1-F6EECF244321}">
                <p14:modId xmlns:p14="http://schemas.microsoft.com/office/powerpoint/2010/main" val="2391132080"/>
              </p:ext>
            </p:extLst>
          </p:nvPr>
        </p:nvGraphicFramePr>
        <p:xfrm>
          <a:off x="238124" y="733425"/>
          <a:ext cx="8352367" cy="1981200"/>
        </p:xfrm>
        <a:graphic>
          <a:graphicData uri="http://schemas.openxmlformats.org/presentationml/2006/ole">
            <mc:AlternateContent xmlns:mc="http://schemas.openxmlformats.org/markup-compatibility/2006">
              <mc:Choice xmlns:v="urn:schemas-microsoft-com:vml" Requires="v">
                <p:oleObj name="Worksheet" r:id="rId4" imgW="6263774" imgH="1485927" progId="Excel.Sheet.12">
                  <p:embed/>
                </p:oleObj>
              </mc:Choice>
              <mc:Fallback>
                <p:oleObj name="Worksheet" r:id="rId4" imgW="6263774" imgH="1485927" progId="Excel.Sheet.12">
                  <p:embed/>
                  <p:pic>
                    <p:nvPicPr>
                      <p:cNvPr id="2" name="Object 1">
                        <a:extLst>
                          <a:ext uri="{FF2B5EF4-FFF2-40B4-BE49-F238E27FC236}">
                            <a16:creationId xmlns:a16="http://schemas.microsoft.com/office/drawing/2014/main" id="{40F282CB-CB02-826C-16B7-3AAA768CF201}"/>
                          </a:ext>
                        </a:extLst>
                      </p:cNvPr>
                      <p:cNvPicPr/>
                      <p:nvPr/>
                    </p:nvPicPr>
                    <p:blipFill>
                      <a:blip r:embed="rId5"/>
                      <a:stretch>
                        <a:fillRect/>
                      </a:stretch>
                    </p:blipFill>
                    <p:spPr>
                      <a:xfrm>
                        <a:off x="238124" y="733425"/>
                        <a:ext cx="8352367" cy="19812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3B156970-D50E-85CF-0B2A-006D7B100F1C}"/>
              </a:ext>
            </a:extLst>
          </p:cNvPr>
          <p:cNvSpPr txBox="1">
            <a:spLocks/>
          </p:cNvSpPr>
          <p:nvPr/>
        </p:nvSpPr>
        <p:spPr>
          <a:xfrm>
            <a:off x="259821" y="2781301"/>
            <a:ext cx="8229600" cy="1724024"/>
          </a:xfrm>
          <a:prstGeom prst="rect">
            <a:avLst/>
          </a:prstGeom>
        </p:spPr>
        <p:txBody>
          <a:bodyPr>
            <a:normAutofit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latin typeface="PT Sans Narrow" panose="020B0506020203020204" pitchFamily="34" charset="0"/>
              </a:rPr>
              <a:t>“naloxone”</a:t>
            </a:r>
          </a:p>
          <a:p>
            <a:pPr marL="0" indent="0">
              <a:buNone/>
            </a:pPr>
            <a:r>
              <a:rPr lang="en-US" sz="2400" dirty="0">
                <a:latin typeface="PT Sans Narrow" panose="020B0506020203020204" pitchFamily="34" charset="0"/>
              </a:rPr>
              <a:t>“opioid overdose”</a:t>
            </a:r>
          </a:p>
          <a:p>
            <a:pPr marL="0" indent="0">
              <a:buNone/>
            </a:pPr>
            <a:r>
              <a:rPr lang="en-US" sz="2400" dirty="0">
                <a:latin typeface="PT Sans Narrow" panose="020B0506020203020204" pitchFamily="34" charset="0"/>
              </a:rPr>
              <a:t>“heroin”</a:t>
            </a:r>
          </a:p>
          <a:p>
            <a:pPr marL="0" indent="0">
              <a:buNone/>
            </a:pPr>
            <a:r>
              <a:rPr lang="en-US" sz="2400" dirty="0">
                <a:latin typeface="PT Sans Narrow" panose="020B0506020203020204" pitchFamily="34" charset="0"/>
              </a:rPr>
              <a:t>“Narcan”</a:t>
            </a:r>
          </a:p>
        </p:txBody>
      </p:sp>
    </p:spTree>
    <p:extLst>
      <p:ext uri="{BB962C8B-B14F-4D97-AF65-F5344CB8AC3E}">
        <p14:creationId xmlns:p14="http://schemas.microsoft.com/office/powerpoint/2010/main" val="1626574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D1BCFB-AEC7-38EB-D783-1A831AFDF859}"/>
              </a:ext>
            </a:extLst>
          </p:cNvPr>
          <p:cNvSpPr txBox="1">
            <a:spLocks/>
          </p:cNvSpPr>
          <p:nvPr/>
        </p:nvSpPr>
        <p:spPr bwMode="auto">
          <a:xfrm>
            <a:off x="0" y="0"/>
            <a:ext cx="9144000" cy="548640"/>
          </a:xfrm>
          <a:prstGeom prst="rect">
            <a:avLst/>
          </a:prstGeom>
          <a:solidFill>
            <a:schemeClr val="tx2">
              <a:lumMod val="50000"/>
            </a:schemeClr>
          </a:solidFill>
          <a:ln>
            <a:noFill/>
          </a:ln>
        </p:spPr>
        <p:txBody>
          <a:bodyPr anchor="ctr"/>
          <a:lstStyle>
            <a:lvl1pPr eaLnBrk="0" hangingPunct="0">
              <a:tabLst>
                <a:tab pos="230188" algn="l"/>
              </a:tabLst>
              <a:defRPr>
                <a:solidFill>
                  <a:schemeClr val="tx1"/>
                </a:solidFill>
                <a:latin typeface="Calibri" pitchFamily="34" charset="0"/>
                <a:ea typeface="ＭＳ Ｐゴシック" pitchFamily="34" charset="-128"/>
              </a:defRPr>
            </a:lvl1pPr>
            <a:lvl2pPr marL="742950" indent="-285750" eaLnBrk="0" hangingPunct="0">
              <a:tabLst>
                <a:tab pos="230188" algn="l"/>
              </a:tabLst>
              <a:defRPr>
                <a:solidFill>
                  <a:schemeClr val="tx1"/>
                </a:solidFill>
                <a:latin typeface="Calibri" pitchFamily="34" charset="0"/>
                <a:ea typeface="ＭＳ Ｐゴシック" pitchFamily="34" charset="-128"/>
              </a:defRPr>
            </a:lvl2pPr>
            <a:lvl3pPr marL="1143000" indent="-228600" eaLnBrk="0" hangingPunct="0">
              <a:tabLst>
                <a:tab pos="230188" algn="l"/>
              </a:tabLst>
              <a:defRPr>
                <a:solidFill>
                  <a:schemeClr val="tx1"/>
                </a:solidFill>
                <a:latin typeface="Calibri" pitchFamily="34" charset="0"/>
                <a:ea typeface="ＭＳ Ｐゴシック" pitchFamily="34" charset="-128"/>
              </a:defRPr>
            </a:lvl3pPr>
            <a:lvl4pPr marL="1600200" indent="-228600" eaLnBrk="0" hangingPunct="0">
              <a:tabLst>
                <a:tab pos="230188" algn="l"/>
              </a:tabLst>
              <a:defRPr>
                <a:solidFill>
                  <a:schemeClr val="tx1"/>
                </a:solidFill>
                <a:latin typeface="Calibri" pitchFamily="34" charset="0"/>
                <a:ea typeface="ＭＳ Ｐゴシック" pitchFamily="34" charset="-128"/>
              </a:defRPr>
            </a:lvl4pPr>
            <a:lvl5pPr marL="2057400" indent="-228600" eaLnBrk="0" hangingPunct="0">
              <a:tabLst>
                <a:tab pos="230188" algn="l"/>
              </a:tabLst>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9pPr>
          </a:lstStyle>
          <a:p>
            <a:pPr eaLnBrk="1" hangingPunct="1">
              <a:defRPr/>
            </a:pPr>
            <a:endParaRPr lang="en-US" altLang="en-US" sz="2800" dirty="0">
              <a:solidFill>
                <a:schemeClr val="bg1"/>
              </a:solidFill>
              <a:latin typeface="PT Sans Narrow" panose="020B0506020203020204" pitchFamily="34" charset="0"/>
            </a:endParaRPr>
          </a:p>
        </p:txBody>
      </p:sp>
      <p:pic>
        <p:nvPicPr>
          <p:cNvPr id="4100" name="Picture 6">
            <a:extLst>
              <a:ext uri="{FF2B5EF4-FFF2-40B4-BE49-F238E27FC236}">
                <a16:creationId xmlns:a16="http://schemas.microsoft.com/office/drawing/2014/main" id="{7071A585-2C28-CF78-A7C9-398B814C45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1425" y="4681538"/>
            <a:ext cx="25257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a:extLst>
              <a:ext uri="{FF2B5EF4-FFF2-40B4-BE49-F238E27FC236}">
                <a16:creationId xmlns:a16="http://schemas.microsoft.com/office/drawing/2014/main" id="{CE2F9DCD-2571-D550-3D03-1DAC400546CA}"/>
              </a:ext>
            </a:extLst>
          </p:cNvPr>
          <p:cNvSpPr txBox="1">
            <a:spLocks noChangeArrowheads="1"/>
          </p:cNvSpPr>
          <p:nvPr/>
        </p:nvSpPr>
        <p:spPr bwMode="auto">
          <a:xfrm flipH="1">
            <a:off x="0" y="4646613"/>
            <a:ext cx="3971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dirty="0">
                <a:solidFill>
                  <a:schemeClr val="bg1"/>
                </a:solidFill>
                <a:latin typeface="PT Sans Narrow" panose="020B0506020203020204" pitchFamily="34" charset="0"/>
              </a:rPr>
              <a:t>Department of Emergency Medicine</a:t>
            </a:r>
          </a:p>
        </p:txBody>
      </p:sp>
      <p:pic>
        <p:nvPicPr>
          <p:cNvPr id="2" name="Picture 1" descr="Diagram&#10;&#10;Description automatically generated">
            <a:extLst>
              <a:ext uri="{FF2B5EF4-FFF2-40B4-BE49-F238E27FC236}">
                <a16:creationId xmlns:a16="http://schemas.microsoft.com/office/drawing/2014/main" id="{EF22BE5F-BB1D-B9C0-4B39-FF0B1D38F657}"/>
              </a:ext>
            </a:extLst>
          </p:cNvPr>
          <p:cNvPicPr>
            <a:picLocks noChangeAspect="1"/>
          </p:cNvPicPr>
          <p:nvPr/>
        </p:nvPicPr>
        <p:blipFill rotWithShape="1">
          <a:blip r:embed="rId4">
            <a:extLst>
              <a:ext uri="{28A0092B-C50C-407E-A947-70E740481C1C}">
                <a14:useLocalDpi xmlns:a14="http://schemas.microsoft.com/office/drawing/2010/main" val="0"/>
              </a:ext>
            </a:extLst>
          </a:blip>
          <a:srcRect b="15370"/>
          <a:stretch/>
        </p:blipFill>
        <p:spPr>
          <a:xfrm>
            <a:off x="276549" y="128587"/>
            <a:ext cx="3618851" cy="4352925"/>
          </a:xfrm>
          <a:prstGeom prst="rect">
            <a:avLst/>
          </a:prstGeom>
        </p:spPr>
      </p:pic>
      <p:pic>
        <p:nvPicPr>
          <p:cNvPr id="3" name="Picture 2" descr="Diagram&#10;&#10;Description automatically generated">
            <a:extLst>
              <a:ext uri="{FF2B5EF4-FFF2-40B4-BE49-F238E27FC236}">
                <a16:creationId xmlns:a16="http://schemas.microsoft.com/office/drawing/2014/main" id="{09BE8BC4-04EE-ABD6-50B4-E88D6A510577}"/>
              </a:ext>
            </a:extLst>
          </p:cNvPr>
          <p:cNvPicPr>
            <a:picLocks noChangeAspect="1"/>
          </p:cNvPicPr>
          <p:nvPr/>
        </p:nvPicPr>
        <p:blipFill rotWithShape="1">
          <a:blip r:embed="rId4">
            <a:extLst>
              <a:ext uri="{28A0092B-C50C-407E-A947-70E740481C1C}">
                <a14:useLocalDpi xmlns:a14="http://schemas.microsoft.com/office/drawing/2010/main" val="0"/>
              </a:ext>
            </a:extLst>
          </a:blip>
          <a:srcRect t="85278" r="23149"/>
          <a:stretch/>
        </p:blipFill>
        <p:spPr>
          <a:xfrm>
            <a:off x="4088687" y="3724274"/>
            <a:ext cx="2781138" cy="757238"/>
          </a:xfrm>
          <a:prstGeom prst="rect">
            <a:avLst/>
          </a:prstGeom>
        </p:spPr>
      </p:pic>
      <p:sp>
        <p:nvSpPr>
          <p:cNvPr id="5" name="Content Placeholder 2">
            <a:extLst>
              <a:ext uri="{FF2B5EF4-FFF2-40B4-BE49-F238E27FC236}">
                <a16:creationId xmlns:a16="http://schemas.microsoft.com/office/drawing/2014/main" id="{8E272E71-B032-FA78-B24F-A792DF4F3FFD}"/>
              </a:ext>
            </a:extLst>
          </p:cNvPr>
          <p:cNvSpPr txBox="1">
            <a:spLocks/>
          </p:cNvSpPr>
          <p:nvPr/>
        </p:nvSpPr>
        <p:spPr>
          <a:xfrm>
            <a:off x="4276725" y="708420"/>
            <a:ext cx="4590726" cy="2581317"/>
          </a:xfrm>
          <a:prstGeom prst="rect">
            <a:avLst/>
          </a:prstGeom>
        </p:spPr>
        <p:txBody>
          <a:bodyPr>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latin typeface="PT Sans Narrow" panose="020B0506020203020204" pitchFamily="34" charset="0"/>
              </a:rPr>
              <a:t>N=579 </a:t>
            </a:r>
          </a:p>
          <a:p>
            <a:pPr marL="0" indent="0">
              <a:buNone/>
            </a:pPr>
            <a:r>
              <a:rPr lang="en-US" dirty="0">
                <a:latin typeface="PT Sans Narrow" panose="020B0506020203020204" pitchFamily="34" charset="0"/>
              </a:rPr>
              <a:t>Interrater reliability:</a:t>
            </a:r>
          </a:p>
          <a:p>
            <a:pPr>
              <a:buFont typeface="Wingdings" panose="05000000000000000000" pitchFamily="2" charset="2"/>
              <a:buChar char="§"/>
            </a:pPr>
            <a:r>
              <a:rPr lang="en-US" dirty="0">
                <a:latin typeface="PT Sans Narrow" panose="020B0506020203020204" pitchFamily="34" charset="0"/>
              </a:rPr>
              <a:t>Agreement: 93%</a:t>
            </a:r>
          </a:p>
          <a:p>
            <a:pPr>
              <a:buFont typeface="Wingdings" panose="05000000000000000000" pitchFamily="2" charset="2"/>
              <a:buChar char="§"/>
            </a:pPr>
            <a:r>
              <a:rPr lang="en-US" dirty="0">
                <a:latin typeface="PT Sans Narrow" panose="020B0506020203020204" pitchFamily="34" charset="0"/>
              </a:rPr>
              <a:t>Kappa 0.85</a:t>
            </a:r>
          </a:p>
          <a:p>
            <a:endParaRPr lang="en-US" sz="2800" dirty="0">
              <a:latin typeface="PT Sans Narrow" panose="020B0506020203020204" pitchFamily="34" charset="0"/>
            </a:endParaRPr>
          </a:p>
        </p:txBody>
      </p:sp>
    </p:spTree>
    <p:extLst>
      <p:ext uri="{BB962C8B-B14F-4D97-AF65-F5344CB8AC3E}">
        <p14:creationId xmlns:p14="http://schemas.microsoft.com/office/powerpoint/2010/main" val="1671507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D1BCFB-AEC7-38EB-D783-1A831AFDF859}"/>
              </a:ext>
            </a:extLst>
          </p:cNvPr>
          <p:cNvSpPr txBox="1">
            <a:spLocks/>
          </p:cNvSpPr>
          <p:nvPr/>
        </p:nvSpPr>
        <p:spPr bwMode="auto">
          <a:xfrm>
            <a:off x="0" y="0"/>
            <a:ext cx="9144000" cy="548640"/>
          </a:xfrm>
          <a:prstGeom prst="rect">
            <a:avLst/>
          </a:prstGeom>
          <a:solidFill>
            <a:schemeClr val="tx2">
              <a:lumMod val="50000"/>
            </a:schemeClr>
          </a:solidFill>
          <a:ln>
            <a:noFill/>
          </a:ln>
        </p:spPr>
        <p:txBody>
          <a:bodyPr anchor="ctr"/>
          <a:lstStyle>
            <a:lvl1pPr eaLnBrk="0" hangingPunct="0">
              <a:tabLst>
                <a:tab pos="230188" algn="l"/>
              </a:tabLst>
              <a:defRPr>
                <a:solidFill>
                  <a:schemeClr val="tx1"/>
                </a:solidFill>
                <a:latin typeface="Calibri" pitchFamily="34" charset="0"/>
                <a:ea typeface="ＭＳ Ｐゴシック" pitchFamily="34" charset="-128"/>
              </a:defRPr>
            </a:lvl1pPr>
            <a:lvl2pPr marL="742950" indent="-285750" eaLnBrk="0" hangingPunct="0">
              <a:tabLst>
                <a:tab pos="230188" algn="l"/>
              </a:tabLst>
              <a:defRPr>
                <a:solidFill>
                  <a:schemeClr val="tx1"/>
                </a:solidFill>
                <a:latin typeface="Calibri" pitchFamily="34" charset="0"/>
                <a:ea typeface="ＭＳ Ｐゴシック" pitchFamily="34" charset="-128"/>
              </a:defRPr>
            </a:lvl2pPr>
            <a:lvl3pPr marL="1143000" indent="-228600" eaLnBrk="0" hangingPunct="0">
              <a:tabLst>
                <a:tab pos="230188" algn="l"/>
              </a:tabLst>
              <a:defRPr>
                <a:solidFill>
                  <a:schemeClr val="tx1"/>
                </a:solidFill>
                <a:latin typeface="Calibri" pitchFamily="34" charset="0"/>
                <a:ea typeface="ＭＳ Ｐゴシック" pitchFamily="34" charset="-128"/>
              </a:defRPr>
            </a:lvl3pPr>
            <a:lvl4pPr marL="1600200" indent="-228600" eaLnBrk="0" hangingPunct="0">
              <a:tabLst>
                <a:tab pos="230188" algn="l"/>
              </a:tabLst>
              <a:defRPr>
                <a:solidFill>
                  <a:schemeClr val="tx1"/>
                </a:solidFill>
                <a:latin typeface="Calibri" pitchFamily="34" charset="0"/>
                <a:ea typeface="ＭＳ Ｐゴシック" pitchFamily="34" charset="-128"/>
              </a:defRPr>
            </a:lvl4pPr>
            <a:lvl5pPr marL="2057400" indent="-228600" eaLnBrk="0" hangingPunct="0">
              <a:tabLst>
                <a:tab pos="230188" algn="l"/>
              </a:tabLst>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9pPr>
          </a:lstStyle>
          <a:p>
            <a:pPr eaLnBrk="1" hangingPunct="1">
              <a:defRPr/>
            </a:pPr>
            <a:r>
              <a:rPr lang="en-US" altLang="en-US" sz="2800">
                <a:solidFill>
                  <a:schemeClr val="bg1"/>
                </a:solidFill>
                <a:latin typeface="PT Sans Narrow" panose="020B0506020203020204" pitchFamily="34" charset="0"/>
              </a:rPr>
              <a:t>Clinical Process Measures Before and After Educational Intervention</a:t>
            </a:r>
            <a:endParaRPr lang="en-US" altLang="en-US" sz="2800" dirty="0">
              <a:solidFill>
                <a:schemeClr val="bg1"/>
              </a:solidFill>
              <a:latin typeface="PT Sans Narrow" panose="020B0506020203020204" pitchFamily="34" charset="0"/>
            </a:endParaRPr>
          </a:p>
        </p:txBody>
      </p:sp>
      <p:pic>
        <p:nvPicPr>
          <p:cNvPr id="4100" name="Picture 6">
            <a:extLst>
              <a:ext uri="{FF2B5EF4-FFF2-40B4-BE49-F238E27FC236}">
                <a16:creationId xmlns:a16="http://schemas.microsoft.com/office/drawing/2014/main" id="{7071A585-2C28-CF78-A7C9-398B814C45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1425" y="4681538"/>
            <a:ext cx="25257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a:extLst>
              <a:ext uri="{FF2B5EF4-FFF2-40B4-BE49-F238E27FC236}">
                <a16:creationId xmlns:a16="http://schemas.microsoft.com/office/drawing/2014/main" id="{CE2F9DCD-2571-D550-3D03-1DAC400546CA}"/>
              </a:ext>
            </a:extLst>
          </p:cNvPr>
          <p:cNvSpPr txBox="1">
            <a:spLocks noChangeArrowheads="1"/>
          </p:cNvSpPr>
          <p:nvPr/>
        </p:nvSpPr>
        <p:spPr bwMode="auto">
          <a:xfrm flipH="1">
            <a:off x="0" y="4646613"/>
            <a:ext cx="3971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dirty="0">
                <a:solidFill>
                  <a:schemeClr val="bg1"/>
                </a:solidFill>
                <a:latin typeface="PT Sans Narrow" panose="020B0506020203020204" pitchFamily="34" charset="0"/>
              </a:rPr>
              <a:t>Department of Emergency Medicine</a:t>
            </a:r>
          </a:p>
        </p:txBody>
      </p:sp>
      <p:pic>
        <p:nvPicPr>
          <p:cNvPr id="2" name="Content Placeholder 4" descr="Table&#10;&#10;Description automatically generated">
            <a:extLst>
              <a:ext uri="{FF2B5EF4-FFF2-40B4-BE49-F238E27FC236}">
                <a16:creationId xmlns:a16="http://schemas.microsoft.com/office/drawing/2014/main" id="{161115EA-E376-C77E-1CE7-7AD5F02F8A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8857" y="438150"/>
            <a:ext cx="6386286" cy="4572000"/>
          </a:xfrm>
          <a:prstGeom prst="rect">
            <a:avLst/>
          </a:prstGeom>
        </p:spPr>
      </p:pic>
    </p:spTree>
    <p:extLst>
      <p:ext uri="{BB962C8B-B14F-4D97-AF65-F5344CB8AC3E}">
        <p14:creationId xmlns:p14="http://schemas.microsoft.com/office/powerpoint/2010/main" val="702754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D1BCFB-AEC7-38EB-D783-1A831AFDF859}"/>
              </a:ext>
            </a:extLst>
          </p:cNvPr>
          <p:cNvSpPr txBox="1">
            <a:spLocks/>
          </p:cNvSpPr>
          <p:nvPr/>
        </p:nvSpPr>
        <p:spPr bwMode="auto">
          <a:xfrm>
            <a:off x="0" y="0"/>
            <a:ext cx="9144000" cy="548640"/>
          </a:xfrm>
          <a:prstGeom prst="rect">
            <a:avLst/>
          </a:prstGeom>
          <a:solidFill>
            <a:schemeClr val="tx2">
              <a:lumMod val="50000"/>
            </a:schemeClr>
          </a:solidFill>
          <a:ln>
            <a:noFill/>
          </a:ln>
        </p:spPr>
        <p:txBody>
          <a:bodyPr anchor="ctr"/>
          <a:lstStyle>
            <a:lvl1pPr eaLnBrk="0" hangingPunct="0">
              <a:tabLst>
                <a:tab pos="230188" algn="l"/>
              </a:tabLst>
              <a:defRPr>
                <a:solidFill>
                  <a:schemeClr val="tx1"/>
                </a:solidFill>
                <a:latin typeface="Calibri" pitchFamily="34" charset="0"/>
                <a:ea typeface="ＭＳ Ｐゴシック" pitchFamily="34" charset="-128"/>
              </a:defRPr>
            </a:lvl1pPr>
            <a:lvl2pPr marL="742950" indent="-285750" eaLnBrk="0" hangingPunct="0">
              <a:tabLst>
                <a:tab pos="230188" algn="l"/>
              </a:tabLst>
              <a:defRPr>
                <a:solidFill>
                  <a:schemeClr val="tx1"/>
                </a:solidFill>
                <a:latin typeface="Calibri" pitchFamily="34" charset="0"/>
                <a:ea typeface="ＭＳ Ｐゴシック" pitchFamily="34" charset="-128"/>
              </a:defRPr>
            </a:lvl2pPr>
            <a:lvl3pPr marL="1143000" indent="-228600" eaLnBrk="0" hangingPunct="0">
              <a:tabLst>
                <a:tab pos="230188" algn="l"/>
              </a:tabLst>
              <a:defRPr>
                <a:solidFill>
                  <a:schemeClr val="tx1"/>
                </a:solidFill>
                <a:latin typeface="Calibri" pitchFamily="34" charset="0"/>
                <a:ea typeface="ＭＳ Ｐゴシック" pitchFamily="34" charset="-128"/>
              </a:defRPr>
            </a:lvl3pPr>
            <a:lvl4pPr marL="1600200" indent="-228600" eaLnBrk="0" hangingPunct="0">
              <a:tabLst>
                <a:tab pos="230188" algn="l"/>
              </a:tabLst>
              <a:defRPr>
                <a:solidFill>
                  <a:schemeClr val="tx1"/>
                </a:solidFill>
                <a:latin typeface="Calibri" pitchFamily="34" charset="0"/>
                <a:ea typeface="ＭＳ Ｐゴシック" pitchFamily="34" charset="-128"/>
              </a:defRPr>
            </a:lvl4pPr>
            <a:lvl5pPr marL="2057400" indent="-228600" eaLnBrk="0" hangingPunct="0">
              <a:tabLst>
                <a:tab pos="230188" algn="l"/>
              </a:tabLst>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9pPr>
          </a:lstStyle>
          <a:p>
            <a:pPr eaLnBrk="1" hangingPunct="1">
              <a:defRPr/>
            </a:pPr>
            <a:r>
              <a:rPr lang="en-US" sz="2800" dirty="0">
                <a:solidFill>
                  <a:schemeClr val="bg1"/>
                </a:solidFill>
                <a:latin typeface="PT Sans Narrow" panose="020B0506020203020204" pitchFamily="34" charset="0"/>
              </a:rPr>
              <a:t>Conclusions</a:t>
            </a:r>
            <a:endParaRPr lang="en-US" altLang="en-US" sz="2800" dirty="0">
              <a:solidFill>
                <a:schemeClr val="bg1"/>
              </a:solidFill>
              <a:latin typeface="PT Sans Narrow" panose="020B0506020203020204" pitchFamily="34" charset="0"/>
            </a:endParaRPr>
          </a:p>
        </p:txBody>
      </p:sp>
      <p:pic>
        <p:nvPicPr>
          <p:cNvPr id="4100" name="Picture 6">
            <a:extLst>
              <a:ext uri="{FF2B5EF4-FFF2-40B4-BE49-F238E27FC236}">
                <a16:creationId xmlns:a16="http://schemas.microsoft.com/office/drawing/2014/main" id="{7071A585-2C28-CF78-A7C9-398B814C45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1425" y="4681538"/>
            <a:ext cx="25257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a:extLst>
              <a:ext uri="{FF2B5EF4-FFF2-40B4-BE49-F238E27FC236}">
                <a16:creationId xmlns:a16="http://schemas.microsoft.com/office/drawing/2014/main" id="{CE2F9DCD-2571-D550-3D03-1DAC400546CA}"/>
              </a:ext>
            </a:extLst>
          </p:cNvPr>
          <p:cNvSpPr txBox="1">
            <a:spLocks noChangeArrowheads="1"/>
          </p:cNvSpPr>
          <p:nvPr/>
        </p:nvSpPr>
        <p:spPr bwMode="auto">
          <a:xfrm flipH="1">
            <a:off x="0" y="4646613"/>
            <a:ext cx="3971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dirty="0">
                <a:solidFill>
                  <a:schemeClr val="bg1"/>
                </a:solidFill>
                <a:latin typeface="PT Sans Narrow" panose="020B0506020203020204" pitchFamily="34" charset="0"/>
              </a:rPr>
              <a:t>Department of Emergency Medicine</a:t>
            </a:r>
          </a:p>
        </p:txBody>
      </p:sp>
      <p:sp>
        <p:nvSpPr>
          <p:cNvPr id="3" name="TextBox 2">
            <a:extLst>
              <a:ext uri="{FF2B5EF4-FFF2-40B4-BE49-F238E27FC236}">
                <a16:creationId xmlns:a16="http://schemas.microsoft.com/office/drawing/2014/main" id="{95891E21-ADEB-ED98-EB75-C99D7E95FD53}"/>
              </a:ext>
            </a:extLst>
          </p:cNvPr>
          <p:cNvSpPr txBox="1"/>
          <p:nvPr/>
        </p:nvSpPr>
        <p:spPr>
          <a:xfrm>
            <a:off x="364330" y="860763"/>
            <a:ext cx="8482807" cy="2677656"/>
          </a:xfrm>
          <a:prstGeom prst="rect">
            <a:avLst/>
          </a:prstGeom>
          <a:noFill/>
        </p:spPr>
        <p:txBody>
          <a:bodyPr wrap="square">
            <a:spAutoFit/>
          </a:bodyPr>
          <a:lstStyle/>
          <a:p>
            <a:r>
              <a:rPr lang="en-US" sz="2800" b="0" i="0" u="none" strike="noStrike" baseline="0" dirty="0">
                <a:solidFill>
                  <a:srgbClr val="211D1E"/>
                </a:solidFill>
                <a:latin typeface="PT Sans Narrow" panose="020B0506020203020204" pitchFamily="34" charset="0"/>
              </a:rPr>
              <a:t>After targeted educational interventions, EM residents offered buprenorphine to more patients with OUD and connected more patients to outpatient addiction providers. </a:t>
            </a:r>
          </a:p>
          <a:p>
            <a:endParaRPr lang="en-US" sz="2800" b="0" i="0" u="none" strike="noStrike" baseline="0" dirty="0">
              <a:solidFill>
                <a:srgbClr val="211D1E"/>
              </a:solidFill>
              <a:latin typeface="PT Sans Narrow" panose="020B0506020203020204" pitchFamily="34" charset="0"/>
            </a:endParaRPr>
          </a:p>
          <a:p>
            <a:r>
              <a:rPr lang="en-US" sz="2800" b="0" i="0" u="none" strike="noStrike" baseline="0" dirty="0">
                <a:solidFill>
                  <a:srgbClr val="211D1E"/>
                </a:solidFill>
                <a:latin typeface="PT Sans Narrow" panose="020B0506020203020204" pitchFamily="34" charset="0"/>
              </a:rPr>
              <a:t>This chart review dataset can be used to revise and target ongoing educational interventions to improve care delivery. </a:t>
            </a:r>
            <a:endParaRPr lang="en-US" sz="2800" dirty="0">
              <a:latin typeface="PT Sans Narrow" panose="020B0506020203020204" pitchFamily="34" charset="0"/>
            </a:endParaRPr>
          </a:p>
        </p:txBody>
      </p:sp>
    </p:spTree>
    <p:extLst>
      <p:ext uri="{BB962C8B-B14F-4D97-AF65-F5344CB8AC3E}">
        <p14:creationId xmlns:p14="http://schemas.microsoft.com/office/powerpoint/2010/main" val="2145944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D1BCFB-AEC7-38EB-D783-1A831AFDF859}"/>
              </a:ext>
            </a:extLst>
          </p:cNvPr>
          <p:cNvSpPr txBox="1">
            <a:spLocks/>
          </p:cNvSpPr>
          <p:nvPr/>
        </p:nvSpPr>
        <p:spPr bwMode="auto">
          <a:xfrm>
            <a:off x="0" y="0"/>
            <a:ext cx="9144000" cy="548640"/>
          </a:xfrm>
          <a:prstGeom prst="rect">
            <a:avLst/>
          </a:prstGeom>
          <a:solidFill>
            <a:schemeClr val="tx2">
              <a:lumMod val="50000"/>
            </a:schemeClr>
          </a:solidFill>
          <a:ln>
            <a:noFill/>
          </a:ln>
        </p:spPr>
        <p:txBody>
          <a:bodyPr anchor="ctr"/>
          <a:lstStyle>
            <a:lvl1pPr eaLnBrk="0" hangingPunct="0">
              <a:tabLst>
                <a:tab pos="230188" algn="l"/>
              </a:tabLst>
              <a:defRPr>
                <a:solidFill>
                  <a:schemeClr val="tx1"/>
                </a:solidFill>
                <a:latin typeface="Calibri" pitchFamily="34" charset="0"/>
                <a:ea typeface="ＭＳ Ｐゴシック" pitchFamily="34" charset="-128"/>
              </a:defRPr>
            </a:lvl1pPr>
            <a:lvl2pPr marL="742950" indent="-285750" eaLnBrk="0" hangingPunct="0">
              <a:tabLst>
                <a:tab pos="230188" algn="l"/>
              </a:tabLst>
              <a:defRPr>
                <a:solidFill>
                  <a:schemeClr val="tx1"/>
                </a:solidFill>
                <a:latin typeface="Calibri" pitchFamily="34" charset="0"/>
                <a:ea typeface="ＭＳ Ｐゴシック" pitchFamily="34" charset="-128"/>
              </a:defRPr>
            </a:lvl2pPr>
            <a:lvl3pPr marL="1143000" indent="-228600" eaLnBrk="0" hangingPunct="0">
              <a:tabLst>
                <a:tab pos="230188" algn="l"/>
              </a:tabLst>
              <a:defRPr>
                <a:solidFill>
                  <a:schemeClr val="tx1"/>
                </a:solidFill>
                <a:latin typeface="Calibri" pitchFamily="34" charset="0"/>
                <a:ea typeface="ＭＳ Ｐゴシック" pitchFamily="34" charset="-128"/>
              </a:defRPr>
            </a:lvl3pPr>
            <a:lvl4pPr marL="1600200" indent="-228600" eaLnBrk="0" hangingPunct="0">
              <a:tabLst>
                <a:tab pos="230188" algn="l"/>
              </a:tabLst>
              <a:defRPr>
                <a:solidFill>
                  <a:schemeClr val="tx1"/>
                </a:solidFill>
                <a:latin typeface="Calibri" pitchFamily="34" charset="0"/>
                <a:ea typeface="ＭＳ Ｐゴシック" pitchFamily="34" charset="-128"/>
              </a:defRPr>
            </a:lvl4pPr>
            <a:lvl5pPr marL="2057400" indent="-228600" eaLnBrk="0" hangingPunct="0">
              <a:tabLst>
                <a:tab pos="230188" algn="l"/>
              </a:tabLst>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9pPr>
          </a:lstStyle>
          <a:p>
            <a:pPr eaLnBrk="1" hangingPunct="1">
              <a:defRPr/>
            </a:pPr>
            <a:r>
              <a:rPr lang="en-US" altLang="en-US" sz="2800" dirty="0">
                <a:solidFill>
                  <a:schemeClr val="bg1"/>
                </a:solidFill>
                <a:latin typeface="PT Sans Narrow" panose="020B0506020203020204" pitchFamily="34" charset="0"/>
              </a:rPr>
              <a:t>References</a:t>
            </a:r>
          </a:p>
        </p:txBody>
      </p:sp>
      <p:pic>
        <p:nvPicPr>
          <p:cNvPr id="4100" name="Picture 6">
            <a:extLst>
              <a:ext uri="{FF2B5EF4-FFF2-40B4-BE49-F238E27FC236}">
                <a16:creationId xmlns:a16="http://schemas.microsoft.com/office/drawing/2014/main" id="{7071A585-2C28-CF78-A7C9-398B814C45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1425" y="4681538"/>
            <a:ext cx="25257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a:extLst>
              <a:ext uri="{FF2B5EF4-FFF2-40B4-BE49-F238E27FC236}">
                <a16:creationId xmlns:a16="http://schemas.microsoft.com/office/drawing/2014/main" id="{CE2F9DCD-2571-D550-3D03-1DAC400546CA}"/>
              </a:ext>
            </a:extLst>
          </p:cNvPr>
          <p:cNvSpPr txBox="1">
            <a:spLocks noChangeArrowheads="1"/>
          </p:cNvSpPr>
          <p:nvPr/>
        </p:nvSpPr>
        <p:spPr bwMode="auto">
          <a:xfrm flipH="1">
            <a:off x="0" y="4646613"/>
            <a:ext cx="3971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dirty="0">
                <a:solidFill>
                  <a:schemeClr val="bg1"/>
                </a:solidFill>
                <a:latin typeface="PT Sans Narrow" panose="020B0506020203020204" pitchFamily="34" charset="0"/>
              </a:rPr>
              <a:t>Department of Emergency Medicine</a:t>
            </a:r>
          </a:p>
        </p:txBody>
      </p:sp>
      <p:sp>
        <p:nvSpPr>
          <p:cNvPr id="2" name="Content Placeholder 2">
            <a:extLst>
              <a:ext uri="{FF2B5EF4-FFF2-40B4-BE49-F238E27FC236}">
                <a16:creationId xmlns:a16="http://schemas.microsoft.com/office/drawing/2014/main" id="{0A51AD81-1AAC-A1B6-909B-C3172D428642}"/>
              </a:ext>
            </a:extLst>
          </p:cNvPr>
          <p:cNvSpPr txBox="1">
            <a:spLocks/>
          </p:cNvSpPr>
          <p:nvPr/>
        </p:nvSpPr>
        <p:spPr>
          <a:xfrm>
            <a:off x="107878" y="593845"/>
            <a:ext cx="8923106" cy="3911479"/>
          </a:xfrm>
          <a:prstGeom prst="rect">
            <a:avLst/>
          </a:prstGeom>
        </p:spPr>
        <p:txBody>
          <a:bodyPr>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600" dirty="0" err="1">
                <a:latin typeface="PT Sans Narrow" panose="020B0506020203020204" pitchFamily="34" charset="0"/>
                <a:ea typeface="Karmina Rg" panose="02000503060000020004" pitchFamily="50" charset="0"/>
              </a:rPr>
              <a:t>Vivolo</a:t>
            </a:r>
            <a:r>
              <a:rPr lang="en-US" sz="1600" dirty="0">
                <a:latin typeface="PT Sans Narrow" panose="020B0506020203020204" pitchFamily="34" charset="0"/>
                <a:ea typeface="Karmina Rg" panose="02000503060000020004" pitchFamily="50" charset="0"/>
              </a:rPr>
              <a:t>-Kantor AM, et al. Vital Signs: Trends in Emergency Department Visits For Suspected Opioid Overdoses—United States, July 2016–September 2017. </a:t>
            </a:r>
            <a:r>
              <a:rPr lang="en-US" sz="1600" i="1" dirty="0">
                <a:latin typeface="PT Sans Narrow" panose="020B0506020203020204" pitchFamily="34" charset="0"/>
                <a:ea typeface="Karmina Rg" panose="02000503060000020004" pitchFamily="50" charset="0"/>
              </a:rPr>
              <a:t>Morbidity and Mortality Weekly Report</a:t>
            </a:r>
            <a:r>
              <a:rPr lang="en-US" sz="1600" dirty="0">
                <a:latin typeface="PT Sans Narrow" panose="020B0506020203020204" pitchFamily="34" charset="0"/>
                <a:ea typeface="Karmina Rg" panose="02000503060000020004" pitchFamily="50" charset="0"/>
              </a:rPr>
              <a:t>. 2018; 67(9): p.279.</a:t>
            </a:r>
          </a:p>
          <a:p>
            <a:pPr marL="0" indent="0">
              <a:spcBef>
                <a:spcPts val="0"/>
              </a:spcBef>
              <a:buNone/>
            </a:pPr>
            <a:r>
              <a:rPr lang="en-US" sz="1600" dirty="0">
                <a:latin typeface="PT Sans Narrow" panose="020B0506020203020204" pitchFamily="34" charset="0"/>
                <a:ea typeface="Karmina Rg" panose="02000503060000020004" pitchFamily="50" charset="0"/>
              </a:rPr>
              <a:t>Samuels EA, </a:t>
            </a:r>
            <a:r>
              <a:rPr lang="en-US" sz="1600" dirty="0" err="1">
                <a:latin typeface="PT Sans Narrow" panose="020B0506020203020204" pitchFamily="34" charset="0"/>
                <a:ea typeface="Karmina Rg" panose="02000503060000020004" pitchFamily="50" charset="0"/>
              </a:rPr>
              <a:t>Coupet</a:t>
            </a:r>
            <a:r>
              <a:rPr lang="en-US" sz="1600" dirty="0">
                <a:latin typeface="PT Sans Narrow" panose="020B0506020203020204" pitchFamily="34" charset="0"/>
                <a:ea typeface="Karmina Rg" panose="02000503060000020004" pitchFamily="50" charset="0"/>
              </a:rPr>
              <a:t> E, D’Onofrio G. (2021) Emergency Department Treatment of Opioid Use Disorder. In: Wakeman SE, Rich JD. (eds) Treating Opioid Use Disorder in General Medical Settings. Springer, Cham.</a:t>
            </a:r>
          </a:p>
          <a:p>
            <a:pPr marL="0" indent="0">
              <a:spcBef>
                <a:spcPts val="0"/>
              </a:spcBef>
              <a:buNone/>
            </a:pPr>
            <a:r>
              <a:rPr lang="en-US" sz="1600" dirty="0">
                <a:latin typeface="PT Sans Narrow" panose="020B0506020203020204" pitchFamily="34" charset="0"/>
                <a:ea typeface="Karmina Rg" panose="02000503060000020004" pitchFamily="50" charset="0"/>
              </a:rPr>
              <a:t>Larochelle MR, et al. Medication for Opioid Use Disorder After Nonfatal Opioid Overdose and Association with Mortality: A Cohort Study. </a:t>
            </a:r>
            <a:r>
              <a:rPr lang="en-US" sz="1600" i="1" dirty="0">
                <a:latin typeface="PT Sans Narrow" panose="020B0506020203020204" pitchFamily="34" charset="0"/>
                <a:ea typeface="Karmina Rg" panose="02000503060000020004" pitchFamily="50" charset="0"/>
              </a:rPr>
              <a:t>Annals of Internal Medicine. </a:t>
            </a:r>
            <a:r>
              <a:rPr lang="en-US" sz="1600" dirty="0">
                <a:latin typeface="PT Sans Narrow" panose="020B0506020203020204" pitchFamily="34" charset="0"/>
                <a:ea typeface="Karmina Rg" panose="02000503060000020004" pitchFamily="50" charset="0"/>
              </a:rPr>
              <a:t>2018; 169 (3): 137-145.</a:t>
            </a:r>
          </a:p>
          <a:p>
            <a:pPr marL="0" indent="0">
              <a:spcBef>
                <a:spcPts val="0"/>
              </a:spcBef>
              <a:buNone/>
            </a:pPr>
            <a:r>
              <a:rPr lang="en-US" sz="1600" dirty="0">
                <a:latin typeface="PT Sans Narrow" panose="020B0506020203020204" pitchFamily="34" charset="0"/>
                <a:ea typeface="Karmina Rg" panose="02000503060000020004" pitchFamily="50" charset="0"/>
              </a:rPr>
              <a:t>Morgan JR, et al. Overdose Following Initiation Of Naltrexone And Buprenorphine Medication Treatment For Opioid Use Disorder In A United States Commercially Insured Cohort. </a:t>
            </a:r>
            <a:r>
              <a:rPr lang="en-US" sz="1600" i="1" dirty="0">
                <a:latin typeface="PT Sans Narrow" panose="020B0506020203020204" pitchFamily="34" charset="0"/>
                <a:ea typeface="Karmina Rg" panose="02000503060000020004" pitchFamily="50" charset="0"/>
              </a:rPr>
              <a:t>Drug and </a:t>
            </a:r>
            <a:r>
              <a:rPr lang="pt-BR" sz="1600" i="1" dirty="0">
                <a:latin typeface="PT Sans Narrow" panose="020B0506020203020204" pitchFamily="34" charset="0"/>
                <a:ea typeface="Karmina Rg" panose="02000503060000020004" pitchFamily="50" charset="0"/>
              </a:rPr>
              <a:t>Alcohol Dependence</a:t>
            </a:r>
            <a:r>
              <a:rPr lang="pt-BR" sz="1600" dirty="0">
                <a:latin typeface="PT Sans Narrow" panose="020B0506020203020204" pitchFamily="34" charset="0"/>
                <a:ea typeface="Karmina Rg" panose="02000503060000020004" pitchFamily="50" charset="0"/>
              </a:rPr>
              <a:t>. 2019; 200: 34-39.</a:t>
            </a:r>
          </a:p>
          <a:p>
            <a:pPr marL="0" indent="0">
              <a:spcBef>
                <a:spcPts val="0"/>
              </a:spcBef>
              <a:buNone/>
            </a:pPr>
            <a:r>
              <a:rPr lang="en-US" sz="1600" dirty="0">
                <a:latin typeface="PT Sans Narrow" panose="020B0506020203020204" pitchFamily="34" charset="0"/>
                <a:ea typeface="Karmina Rg" panose="02000503060000020004" pitchFamily="50" charset="0"/>
              </a:rPr>
              <a:t>Weiner SG, Baker O, </a:t>
            </a:r>
            <a:r>
              <a:rPr lang="en-US" sz="1600" dirty="0" err="1">
                <a:latin typeface="PT Sans Narrow" panose="020B0506020203020204" pitchFamily="34" charset="0"/>
                <a:ea typeface="Karmina Rg" panose="02000503060000020004" pitchFamily="50" charset="0"/>
              </a:rPr>
              <a:t>Bernson</a:t>
            </a:r>
            <a:r>
              <a:rPr lang="en-US" sz="1600" dirty="0">
                <a:latin typeface="PT Sans Narrow" panose="020B0506020203020204" pitchFamily="34" charset="0"/>
                <a:ea typeface="Karmina Rg" panose="02000503060000020004" pitchFamily="50" charset="0"/>
              </a:rPr>
              <a:t> D, Schuur JD. One-year mortality of patients after emergency department treatment for nonfatal opioid overdose. </a:t>
            </a:r>
            <a:r>
              <a:rPr lang="en-US" sz="1600" i="1" dirty="0">
                <a:latin typeface="PT Sans Narrow" panose="020B0506020203020204" pitchFamily="34" charset="0"/>
                <a:ea typeface="Karmina Rg" panose="02000503060000020004" pitchFamily="50" charset="0"/>
              </a:rPr>
              <a:t>Annals of Emergency Medicine</a:t>
            </a:r>
            <a:r>
              <a:rPr lang="en-US" sz="1600" dirty="0">
                <a:latin typeface="PT Sans Narrow" panose="020B0506020203020204" pitchFamily="34" charset="0"/>
                <a:ea typeface="Karmina Rg" panose="02000503060000020004" pitchFamily="50" charset="0"/>
              </a:rPr>
              <a:t>. 2020; 75(1): pp.13-17.</a:t>
            </a:r>
          </a:p>
          <a:p>
            <a:pPr marL="0" indent="0">
              <a:spcBef>
                <a:spcPts val="0"/>
              </a:spcBef>
              <a:buNone/>
            </a:pPr>
            <a:r>
              <a:rPr lang="en-US" sz="1600" dirty="0" err="1">
                <a:latin typeface="PT Sans Narrow" panose="020B0506020203020204" pitchFamily="34" charset="0"/>
                <a:ea typeface="Karmina Rg" panose="02000503060000020004" pitchFamily="50" charset="0"/>
              </a:rPr>
              <a:t>Olfson</a:t>
            </a:r>
            <a:r>
              <a:rPr lang="en-US" sz="1600" dirty="0">
                <a:latin typeface="PT Sans Narrow" panose="020B0506020203020204" pitchFamily="34" charset="0"/>
                <a:ea typeface="Karmina Rg" panose="02000503060000020004" pitchFamily="50" charset="0"/>
              </a:rPr>
              <a:t> M, et al. Causes of Death After Nonfatal Opioid Overdose. </a:t>
            </a:r>
            <a:r>
              <a:rPr lang="en-US" sz="1600" i="1" dirty="0">
                <a:latin typeface="PT Sans Narrow" panose="020B0506020203020204" pitchFamily="34" charset="0"/>
                <a:ea typeface="Karmina Rg" panose="02000503060000020004" pitchFamily="50" charset="0"/>
              </a:rPr>
              <a:t>JAMA Psychiatry</a:t>
            </a:r>
            <a:r>
              <a:rPr lang="en-US" sz="1600" dirty="0">
                <a:latin typeface="PT Sans Narrow" panose="020B0506020203020204" pitchFamily="34" charset="0"/>
                <a:ea typeface="Karmina Rg" panose="02000503060000020004" pitchFamily="50" charset="0"/>
              </a:rPr>
              <a:t>. 2018; 75(8): 820–827.</a:t>
            </a:r>
          </a:p>
          <a:p>
            <a:pPr marL="0" indent="0">
              <a:spcBef>
                <a:spcPts val="0"/>
              </a:spcBef>
              <a:buNone/>
            </a:pPr>
            <a:r>
              <a:rPr lang="en-US" sz="1600" dirty="0">
                <a:latin typeface="PT Sans Narrow" panose="020B0506020203020204" pitchFamily="34" charset="0"/>
                <a:ea typeface="Karmina Rg" panose="02000503060000020004" pitchFamily="50" charset="0"/>
              </a:rPr>
              <a:t>D'Onofrio G, et al. Emergency department-initiated buprenorphine/naloxone treatment for opioid dependence: a randomized clinical trial. </a:t>
            </a:r>
            <a:r>
              <a:rPr lang="en-US" sz="1600" i="1" dirty="0">
                <a:latin typeface="PT Sans Narrow" panose="020B0506020203020204" pitchFamily="34" charset="0"/>
                <a:ea typeface="Karmina Rg" panose="02000503060000020004" pitchFamily="50" charset="0"/>
              </a:rPr>
              <a:t>JAMA</a:t>
            </a:r>
            <a:r>
              <a:rPr lang="en-US" sz="1600" dirty="0">
                <a:latin typeface="PT Sans Narrow" panose="020B0506020203020204" pitchFamily="34" charset="0"/>
                <a:ea typeface="Karmina Rg" panose="02000503060000020004" pitchFamily="50" charset="0"/>
              </a:rPr>
              <a:t>. 2015; 313(16): 1636-44.</a:t>
            </a:r>
          </a:p>
          <a:p>
            <a:pPr marL="0" indent="0">
              <a:spcBef>
                <a:spcPts val="0"/>
              </a:spcBef>
              <a:buNone/>
            </a:pPr>
            <a:r>
              <a:rPr lang="en-US" sz="1600" dirty="0" err="1">
                <a:latin typeface="PT Sans Narrow" panose="020B0506020203020204" pitchFamily="34" charset="0"/>
                <a:ea typeface="Karmina Rg" panose="02000503060000020004" pitchFamily="50" charset="0"/>
              </a:rPr>
              <a:t>Kaczorowski</a:t>
            </a:r>
            <a:r>
              <a:rPr lang="en-US" sz="1600" dirty="0">
                <a:latin typeface="PT Sans Narrow" panose="020B0506020203020204" pitchFamily="34" charset="0"/>
                <a:ea typeface="Karmina Rg" panose="02000503060000020004" pitchFamily="50" charset="0"/>
              </a:rPr>
              <a:t> J, et al. Emergency Department–Initiated Interventions for Patients With Opioid Use Disorder: A Systematic Review. </a:t>
            </a:r>
            <a:r>
              <a:rPr lang="en-US" sz="1600" i="1" dirty="0">
                <a:latin typeface="PT Sans Narrow" panose="020B0506020203020204" pitchFamily="34" charset="0"/>
                <a:ea typeface="Karmina Rg" panose="02000503060000020004" pitchFamily="50" charset="0"/>
              </a:rPr>
              <a:t>Academic Emergency Medicine</a:t>
            </a:r>
            <a:r>
              <a:rPr lang="en-US" sz="1600" dirty="0">
                <a:latin typeface="PT Sans Narrow" panose="020B0506020203020204" pitchFamily="34" charset="0"/>
                <a:ea typeface="Karmina Rg" panose="02000503060000020004" pitchFamily="50" charset="0"/>
              </a:rPr>
              <a:t>. 2020; 27(11): 1173-1182.</a:t>
            </a:r>
          </a:p>
        </p:txBody>
      </p:sp>
    </p:spTree>
    <p:extLst>
      <p:ext uri="{BB962C8B-B14F-4D97-AF65-F5344CB8AC3E}">
        <p14:creationId xmlns:p14="http://schemas.microsoft.com/office/powerpoint/2010/main" val="333242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D1BCFB-AEC7-38EB-D783-1A831AFDF859}"/>
              </a:ext>
            </a:extLst>
          </p:cNvPr>
          <p:cNvSpPr txBox="1">
            <a:spLocks/>
          </p:cNvSpPr>
          <p:nvPr/>
        </p:nvSpPr>
        <p:spPr bwMode="auto">
          <a:xfrm>
            <a:off x="0" y="0"/>
            <a:ext cx="9144000" cy="548877"/>
          </a:xfrm>
          <a:prstGeom prst="rect">
            <a:avLst/>
          </a:prstGeom>
          <a:solidFill>
            <a:schemeClr val="tx2">
              <a:lumMod val="50000"/>
            </a:schemeClr>
          </a:solidFill>
          <a:ln>
            <a:noFill/>
          </a:ln>
        </p:spPr>
        <p:txBody>
          <a:bodyPr anchor="ctr"/>
          <a:lstStyle>
            <a:lvl1pPr eaLnBrk="0" hangingPunct="0">
              <a:tabLst>
                <a:tab pos="230188" algn="l"/>
              </a:tabLst>
              <a:defRPr>
                <a:solidFill>
                  <a:schemeClr val="tx1"/>
                </a:solidFill>
                <a:latin typeface="Calibri" pitchFamily="34" charset="0"/>
                <a:ea typeface="ＭＳ Ｐゴシック" pitchFamily="34" charset="-128"/>
              </a:defRPr>
            </a:lvl1pPr>
            <a:lvl2pPr marL="742950" indent="-285750" eaLnBrk="0" hangingPunct="0">
              <a:tabLst>
                <a:tab pos="230188" algn="l"/>
              </a:tabLst>
              <a:defRPr>
                <a:solidFill>
                  <a:schemeClr val="tx1"/>
                </a:solidFill>
                <a:latin typeface="Calibri" pitchFamily="34" charset="0"/>
                <a:ea typeface="ＭＳ Ｐゴシック" pitchFamily="34" charset="-128"/>
              </a:defRPr>
            </a:lvl2pPr>
            <a:lvl3pPr marL="1143000" indent="-228600" eaLnBrk="0" hangingPunct="0">
              <a:tabLst>
                <a:tab pos="230188" algn="l"/>
              </a:tabLst>
              <a:defRPr>
                <a:solidFill>
                  <a:schemeClr val="tx1"/>
                </a:solidFill>
                <a:latin typeface="Calibri" pitchFamily="34" charset="0"/>
                <a:ea typeface="ＭＳ Ｐゴシック" pitchFamily="34" charset="-128"/>
              </a:defRPr>
            </a:lvl3pPr>
            <a:lvl4pPr marL="1600200" indent="-228600" eaLnBrk="0" hangingPunct="0">
              <a:tabLst>
                <a:tab pos="230188" algn="l"/>
              </a:tabLst>
              <a:defRPr>
                <a:solidFill>
                  <a:schemeClr val="tx1"/>
                </a:solidFill>
                <a:latin typeface="Calibri" pitchFamily="34" charset="0"/>
                <a:ea typeface="ＭＳ Ｐゴシック" pitchFamily="34" charset="-128"/>
              </a:defRPr>
            </a:lvl4pPr>
            <a:lvl5pPr marL="2057400" indent="-228600" eaLnBrk="0" hangingPunct="0">
              <a:tabLst>
                <a:tab pos="230188" algn="l"/>
              </a:tabLst>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9pPr>
          </a:lstStyle>
          <a:p>
            <a:pPr eaLnBrk="1" hangingPunct="1">
              <a:defRPr/>
            </a:pPr>
            <a:r>
              <a:rPr lang="en-US" altLang="en-US" sz="2800" dirty="0">
                <a:solidFill>
                  <a:schemeClr val="bg1"/>
                </a:solidFill>
                <a:latin typeface="PT Sans Narrow" panose="020B0506020203020204" pitchFamily="34" charset="0"/>
              </a:rPr>
              <a:t>Authors &amp; Affiliations </a:t>
            </a:r>
          </a:p>
        </p:txBody>
      </p:sp>
      <p:pic>
        <p:nvPicPr>
          <p:cNvPr id="4100" name="Picture 6">
            <a:extLst>
              <a:ext uri="{FF2B5EF4-FFF2-40B4-BE49-F238E27FC236}">
                <a16:creationId xmlns:a16="http://schemas.microsoft.com/office/drawing/2014/main" id="{7071A585-2C28-CF78-A7C9-398B814C45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1425" y="4681538"/>
            <a:ext cx="25257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a:extLst>
              <a:ext uri="{FF2B5EF4-FFF2-40B4-BE49-F238E27FC236}">
                <a16:creationId xmlns:a16="http://schemas.microsoft.com/office/drawing/2014/main" id="{CE2F9DCD-2571-D550-3D03-1DAC400546CA}"/>
              </a:ext>
            </a:extLst>
          </p:cNvPr>
          <p:cNvSpPr txBox="1">
            <a:spLocks noChangeArrowheads="1"/>
          </p:cNvSpPr>
          <p:nvPr/>
        </p:nvSpPr>
        <p:spPr bwMode="auto">
          <a:xfrm flipH="1">
            <a:off x="0" y="4646613"/>
            <a:ext cx="3971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dirty="0">
                <a:solidFill>
                  <a:schemeClr val="bg1"/>
                </a:solidFill>
                <a:latin typeface="PT Sans Narrow" panose="020B0506020203020204" pitchFamily="34" charset="0"/>
              </a:rPr>
              <a:t>Department of Emergency Medicine</a:t>
            </a:r>
          </a:p>
        </p:txBody>
      </p:sp>
      <p:sp>
        <p:nvSpPr>
          <p:cNvPr id="2" name="Content Placeholder 2">
            <a:extLst>
              <a:ext uri="{FF2B5EF4-FFF2-40B4-BE49-F238E27FC236}">
                <a16:creationId xmlns:a16="http://schemas.microsoft.com/office/drawing/2014/main" id="{50782619-29AD-F6FA-8970-C8B9DA2A56AB}"/>
              </a:ext>
            </a:extLst>
          </p:cNvPr>
          <p:cNvSpPr txBox="1">
            <a:spLocks/>
          </p:cNvSpPr>
          <p:nvPr/>
        </p:nvSpPr>
        <p:spPr>
          <a:xfrm>
            <a:off x="97603" y="561227"/>
            <a:ext cx="9046397" cy="3979951"/>
          </a:xfrm>
          <a:prstGeom prst="rect">
            <a:avLst/>
          </a:prstGeom>
        </p:spPr>
        <p:txBody>
          <a:bodyPr>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600" dirty="0">
                <a:latin typeface="PT Sans Narrow" panose="020B0506020203020204" pitchFamily="34" charset="0"/>
              </a:rPr>
              <a:t>Aaron Krumheuer, MD	   Emergency Medicine Resident, University of Michigan</a:t>
            </a:r>
          </a:p>
          <a:p>
            <a:pPr marL="0" indent="0">
              <a:spcBef>
                <a:spcPts val="0"/>
              </a:spcBef>
              <a:buNone/>
            </a:pPr>
            <a:r>
              <a:rPr lang="en-US" sz="1600" dirty="0">
                <a:latin typeface="PT Sans Narrow" panose="020B0506020203020204" pitchFamily="34" charset="0"/>
              </a:rPr>
              <a:t>Alex M. Nickel, MD		   PM&amp;R Resident, </a:t>
            </a:r>
            <a:r>
              <a:rPr lang="en-US" sz="1600" dirty="0" err="1">
                <a:latin typeface="PT Sans Narrow" panose="020B0506020203020204" pitchFamily="34" charset="0"/>
              </a:rPr>
              <a:t>Corewell</a:t>
            </a:r>
            <a:r>
              <a:rPr lang="en-US" sz="1600" dirty="0">
                <a:latin typeface="PT Sans Narrow" panose="020B0506020203020204" pitchFamily="34" charset="0"/>
              </a:rPr>
              <a:t> Health</a:t>
            </a:r>
          </a:p>
          <a:p>
            <a:pPr marL="0" indent="0">
              <a:spcBef>
                <a:spcPts val="0"/>
              </a:spcBef>
              <a:buNone/>
            </a:pPr>
            <a:r>
              <a:rPr lang="en-US" sz="1600" dirty="0">
                <a:latin typeface="PT Sans Narrow" panose="020B0506020203020204" pitchFamily="34" charset="0"/>
              </a:rPr>
              <a:t>Erin Kim 			   Medical Student, University of Michigan</a:t>
            </a:r>
          </a:p>
          <a:p>
            <a:pPr marL="0" indent="0">
              <a:spcBef>
                <a:spcPts val="0"/>
              </a:spcBef>
              <a:buNone/>
            </a:pPr>
            <a:r>
              <a:rPr lang="en-US" sz="1600" dirty="0">
                <a:latin typeface="PT Sans Narrow" panose="020B0506020203020204" pitchFamily="34" charset="0"/>
              </a:rPr>
              <a:t>Carrie Bailes, MD 		   Emergency Medicine Resident, University of Michigan</a:t>
            </a:r>
          </a:p>
          <a:p>
            <a:pPr marL="0" indent="0">
              <a:spcBef>
                <a:spcPts val="0"/>
              </a:spcBef>
              <a:buNone/>
            </a:pPr>
            <a:r>
              <a:rPr lang="en-US" sz="1600" dirty="0">
                <a:latin typeface="PT Sans Narrow" panose="020B0506020203020204" pitchFamily="34" charset="0"/>
              </a:rPr>
              <a:t>Emily E. Ager, MD, MPH 	   Emergency Medicine Resident, University of Michigan</a:t>
            </a:r>
          </a:p>
          <a:p>
            <a:pPr marL="0" indent="0">
              <a:spcBef>
                <a:spcPts val="0"/>
              </a:spcBef>
              <a:buNone/>
            </a:pPr>
            <a:r>
              <a:rPr lang="en-US" sz="1600" dirty="0">
                <a:latin typeface="PT Sans Narrow" panose="020B0506020203020204" pitchFamily="34" charset="0"/>
              </a:rPr>
              <a:t>Ella Purington, MD 		   Emergency Medicine Resident, University of Michigan</a:t>
            </a:r>
          </a:p>
          <a:p>
            <a:pPr marL="0" indent="0">
              <a:spcBef>
                <a:spcPts val="0"/>
              </a:spcBef>
              <a:buNone/>
            </a:pPr>
            <a:r>
              <a:rPr lang="en-US" sz="1600" dirty="0">
                <a:latin typeface="PT Sans Narrow" panose="020B0506020203020204" pitchFamily="34" charset="0"/>
              </a:rPr>
              <a:t>Syed M. J. Mahmood, MD 	   Assistant Professor, Department of Emergency Medicine, Division of Pain Medicine, UC-Davis</a:t>
            </a:r>
          </a:p>
          <a:p>
            <a:pPr marL="0" indent="0">
              <a:spcBef>
                <a:spcPts val="0"/>
              </a:spcBef>
              <a:buNone/>
            </a:pPr>
            <a:r>
              <a:rPr lang="en-US" sz="1600" dirty="0">
                <a:latin typeface="PT Sans Narrow" panose="020B0506020203020204" pitchFamily="34" charset="0"/>
              </a:rPr>
              <a:t>Mitchell T. Hooyer, MD 	   Emergency Medicine Resident, University of Michigan</a:t>
            </a:r>
          </a:p>
          <a:p>
            <a:pPr marL="0" indent="0">
              <a:spcBef>
                <a:spcPts val="0"/>
              </a:spcBef>
              <a:buNone/>
            </a:pPr>
            <a:r>
              <a:rPr lang="en-US" sz="1600" dirty="0">
                <a:latin typeface="PT Sans Narrow" panose="020B0506020203020204" pitchFamily="34" charset="0"/>
              </a:rPr>
              <a:t>ML Ryan, MD			   Emergency Medicine Resident, St. Luke's University Health Network</a:t>
            </a:r>
          </a:p>
          <a:p>
            <a:pPr marL="0" indent="0">
              <a:spcBef>
                <a:spcPts val="0"/>
              </a:spcBef>
              <a:buNone/>
            </a:pPr>
            <a:r>
              <a:rPr lang="en-US" sz="1600" dirty="0">
                <a:latin typeface="PT Sans Narrow" panose="020B0506020203020204" pitchFamily="34" charset="0"/>
              </a:rPr>
              <a:t>Jessica Baker			   Medical Student, University of Michigan</a:t>
            </a:r>
          </a:p>
          <a:p>
            <a:pPr marL="0" indent="0">
              <a:spcBef>
                <a:spcPts val="0"/>
              </a:spcBef>
              <a:buNone/>
            </a:pPr>
            <a:r>
              <a:rPr lang="en-US" sz="1600" dirty="0">
                <a:latin typeface="PT Sans Narrow" panose="020B0506020203020204" pitchFamily="34" charset="0"/>
              </a:rPr>
              <a:t>Megan Purdy, MD		   Emergency Medicine Resident, Denver Health</a:t>
            </a:r>
          </a:p>
          <a:p>
            <a:pPr marL="0" indent="0">
              <a:spcBef>
                <a:spcPts val="0"/>
              </a:spcBef>
              <a:buNone/>
            </a:pPr>
            <a:r>
              <a:rPr lang="en-US" sz="1600" dirty="0">
                <a:latin typeface="PT Sans Narrow" panose="020B0506020203020204" pitchFamily="34" charset="0"/>
              </a:rPr>
              <a:t>Carolyn Commissaris, MD	   Assistant Residency Program Director, Brigham &amp; </a:t>
            </a:r>
            <a:r>
              <a:rPr lang="en-US" sz="1600" dirty="0" err="1">
                <a:latin typeface="PT Sans Narrow" panose="020B0506020203020204" pitchFamily="34" charset="0"/>
              </a:rPr>
              <a:t>Womens</a:t>
            </a:r>
            <a:r>
              <a:rPr lang="en-US" sz="1600" dirty="0">
                <a:latin typeface="PT Sans Narrow" panose="020B0506020203020204" pitchFamily="34" charset="0"/>
              </a:rPr>
              <a:t> Hospital/Harvard Medical School</a:t>
            </a:r>
          </a:p>
          <a:p>
            <a:pPr marL="0" indent="0">
              <a:spcBef>
                <a:spcPts val="0"/>
              </a:spcBef>
              <a:buNone/>
            </a:pPr>
            <a:r>
              <a:rPr lang="en-US" sz="1600" dirty="0">
                <a:latin typeface="PT Sans Narrow" panose="020B0506020203020204" pitchFamily="34" charset="0"/>
              </a:rPr>
              <a:t>Shawna Smith, PhD 	   Assistant Professor, School of Public Health, University of Michigan</a:t>
            </a:r>
          </a:p>
          <a:p>
            <a:pPr marL="0" indent="0">
              <a:spcBef>
                <a:spcPts val="0"/>
              </a:spcBef>
              <a:buNone/>
            </a:pPr>
            <a:r>
              <a:rPr lang="en-US" sz="1600" dirty="0">
                <a:latin typeface="PT Sans Narrow" panose="020B0506020203020204" pitchFamily="34" charset="0"/>
              </a:rPr>
              <a:t>Alexander Janke, MD, MHS   Fellow, National Clinician Scholars Program, University of Michigan</a:t>
            </a:r>
          </a:p>
          <a:p>
            <a:pPr marL="0" indent="0">
              <a:spcBef>
                <a:spcPts val="0"/>
              </a:spcBef>
              <a:buNone/>
            </a:pPr>
            <a:r>
              <a:rPr lang="en-US" sz="1600" dirty="0">
                <a:latin typeface="PT Sans Narrow" panose="020B0506020203020204" pitchFamily="34" charset="0"/>
              </a:rPr>
              <a:t>Christopher Fung, MD, MS    Assistant Professor, Department of Emergency Medicine, University of Michigan</a:t>
            </a:r>
          </a:p>
          <a:p>
            <a:pPr marL="0" indent="0">
              <a:spcBef>
                <a:spcPts val="0"/>
              </a:spcBef>
              <a:buNone/>
            </a:pPr>
            <a:r>
              <a:rPr lang="en-US" sz="1600" dirty="0">
                <a:latin typeface="PT Sans Narrow" panose="020B0506020203020204" pitchFamily="34" charset="0"/>
              </a:rPr>
              <a:t>Eve D. Losman, MD, MHSA 	   Clinical Associate Professor, Department of Emergency Medicine, University of Michigan</a:t>
            </a:r>
          </a:p>
        </p:txBody>
      </p:sp>
    </p:spTree>
    <p:extLst>
      <p:ext uri="{BB962C8B-B14F-4D97-AF65-F5344CB8AC3E}">
        <p14:creationId xmlns:p14="http://schemas.microsoft.com/office/powerpoint/2010/main" val="140165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D1BCFB-AEC7-38EB-D783-1A831AFDF859}"/>
              </a:ext>
            </a:extLst>
          </p:cNvPr>
          <p:cNvSpPr txBox="1">
            <a:spLocks/>
          </p:cNvSpPr>
          <p:nvPr/>
        </p:nvSpPr>
        <p:spPr bwMode="auto">
          <a:xfrm>
            <a:off x="0" y="0"/>
            <a:ext cx="9144000" cy="548640"/>
          </a:xfrm>
          <a:prstGeom prst="rect">
            <a:avLst/>
          </a:prstGeom>
          <a:solidFill>
            <a:schemeClr val="tx2">
              <a:lumMod val="50000"/>
            </a:schemeClr>
          </a:solidFill>
          <a:ln>
            <a:noFill/>
          </a:ln>
        </p:spPr>
        <p:txBody>
          <a:bodyPr anchor="ctr"/>
          <a:lstStyle>
            <a:lvl1pPr eaLnBrk="0" hangingPunct="0">
              <a:tabLst>
                <a:tab pos="230188" algn="l"/>
              </a:tabLst>
              <a:defRPr>
                <a:solidFill>
                  <a:schemeClr val="tx1"/>
                </a:solidFill>
                <a:latin typeface="Calibri" pitchFamily="34" charset="0"/>
                <a:ea typeface="ＭＳ Ｐゴシック" pitchFamily="34" charset="-128"/>
              </a:defRPr>
            </a:lvl1pPr>
            <a:lvl2pPr marL="742950" indent="-285750" eaLnBrk="0" hangingPunct="0">
              <a:tabLst>
                <a:tab pos="230188" algn="l"/>
              </a:tabLst>
              <a:defRPr>
                <a:solidFill>
                  <a:schemeClr val="tx1"/>
                </a:solidFill>
                <a:latin typeface="Calibri" pitchFamily="34" charset="0"/>
                <a:ea typeface="ＭＳ Ｐゴシック" pitchFamily="34" charset="-128"/>
              </a:defRPr>
            </a:lvl2pPr>
            <a:lvl3pPr marL="1143000" indent="-228600" eaLnBrk="0" hangingPunct="0">
              <a:tabLst>
                <a:tab pos="230188" algn="l"/>
              </a:tabLst>
              <a:defRPr>
                <a:solidFill>
                  <a:schemeClr val="tx1"/>
                </a:solidFill>
                <a:latin typeface="Calibri" pitchFamily="34" charset="0"/>
                <a:ea typeface="ＭＳ Ｐゴシック" pitchFamily="34" charset="-128"/>
              </a:defRPr>
            </a:lvl3pPr>
            <a:lvl4pPr marL="1600200" indent="-228600" eaLnBrk="0" hangingPunct="0">
              <a:tabLst>
                <a:tab pos="230188" algn="l"/>
              </a:tabLst>
              <a:defRPr>
                <a:solidFill>
                  <a:schemeClr val="tx1"/>
                </a:solidFill>
                <a:latin typeface="Calibri" pitchFamily="34" charset="0"/>
                <a:ea typeface="ＭＳ Ｐゴシック" pitchFamily="34" charset="-128"/>
              </a:defRPr>
            </a:lvl4pPr>
            <a:lvl5pPr marL="2057400" indent="-228600" eaLnBrk="0" hangingPunct="0">
              <a:tabLst>
                <a:tab pos="230188" algn="l"/>
              </a:tabLst>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9pPr>
          </a:lstStyle>
          <a:p>
            <a:pPr eaLnBrk="1" hangingPunct="1">
              <a:defRPr/>
            </a:pPr>
            <a:r>
              <a:rPr lang="en-US" altLang="en-US" sz="2800" dirty="0">
                <a:solidFill>
                  <a:schemeClr val="bg1"/>
                </a:solidFill>
                <a:latin typeface="PT Sans Narrow" panose="020B0506020203020204" pitchFamily="34" charset="0"/>
              </a:rPr>
              <a:t>Disclosures</a:t>
            </a:r>
          </a:p>
        </p:txBody>
      </p:sp>
      <p:pic>
        <p:nvPicPr>
          <p:cNvPr id="4100" name="Picture 6">
            <a:extLst>
              <a:ext uri="{FF2B5EF4-FFF2-40B4-BE49-F238E27FC236}">
                <a16:creationId xmlns:a16="http://schemas.microsoft.com/office/drawing/2014/main" id="{7071A585-2C28-CF78-A7C9-398B814C45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1425" y="4681538"/>
            <a:ext cx="25257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a:extLst>
              <a:ext uri="{FF2B5EF4-FFF2-40B4-BE49-F238E27FC236}">
                <a16:creationId xmlns:a16="http://schemas.microsoft.com/office/drawing/2014/main" id="{CE2F9DCD-2571-D550-3D03-1DAC400546CA}"/>
              </a:ext>
            </a:extLst>
          </p:cNvPr>
          <p:cNvSpPr txBox="1">
            <a:spLocks noChangeArrowheads="1"/>
          </p:cNvSpPr>
          <p:nvPr/>
        </p:nvSpPr>
        <p:spPr bwMode="auto">
          <a:xfrm flipH="1">
            <a:off x="0" y="4646613"/>
            <a:ext cx="3971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dirty="0">
                <a:solidFill>
                  <a:schemeClr val="bg1"/>
                </a:solidFill>
                <a:latin typeface="PT Sans Narrow" panose="020B0506020203020204" pitchFamily="34" charset="0"/>
              </a:rPr>
              <a:t>Department of Emergency Medicine</a:t>
            </a:r>
          </a:p>
        </p:txBody>
      </p:sp>
      <p:sp>
        <p:nvSpPr>
          <p:cNvPr id="3" name="TextBox 2">
            <a:extLst>
              <a:ext uri="{FF2B5EF4-FFF2-40B4-BE49-F238E27FC236}">
                <a16:creationId xmlns:a16="http://schemas.microsoft.com/office/drawing/2014/main" id="{CD6E5B28-5D0D-4910-6072-591AB1C842DD}"/>
              </a:ext>
            </a:extLst>
          </p:cNvPr>
          <p:cNvSpPr txBox="1"/>
          <p:nvPr/>
        </p:nvSpPr>
        <p:spPr>
          <a:xfrm>
            <a:off x="621586" y="971312"/>
            <a:ext cx="7900827" cy="2554545"/>
          </a:xfrm>
          <a:prstGeom prst="rect">
            <a:avLst/>
          </a:prstGeom>
          <a:noFill/>
        </p:spPr>
        <p:txBody>
          <a:bodyPr wrap="square">
            <a:spAutoFit/>
          </a:bodyPr>
          <a:lstStyle/>
          <a:p>
            <a:r>
              <a:rPr lang="en-US" sz="3200" i="1" dirty="0">
                <a:latin typeface="PT Sans Narrow" panose="020B0506020203020204" pitchFamily="34" charset="0"/>
                <a:ea typeface="Karmina Rg" panose="02000503060000020004" pitchFamily="50" charset="0"/>
              </a:rPr>
              <a:t>No listed authors have financial relationships to disclose.</a:t>
            </a:r>
          </a:p>
          <a:p>
            <a:endParaRPr lang="en-US" sz="3200" i="1" dirty="0">
              <a:latin typeface="PT Sans Narrow" panose="020B0506020203020204" pitchFamily="34" charset="0"/>
              <a:ea typeface="Karmina Rg" panose="02000503060000020004" pitchFamily="50" charset="0"/>
            </a:endParaRPr>
          </a:p>
          <a:p>
            <a:r>
              <a:rPr lang="en-US" sz="3200" i="1" dirty="0">
                <a:latin typeface="PT Sans Narrow" panose="020B0506020203020204" pitchFamily="34" charset="0"/>
                <a:ea typeface="Karmina Rg" panose="02000503060000020004" pitchFamily="50" charset="0"/>
              </a:rPr>
              <a:t>This work was supported by a SAEMF / NIDA Mentor-Facilitated Training Award.</a:t>
            </a:r>
          </a:p>
        </p:txBody>
      </p:sp>
      <p:pic>
        <p:nvPicPr>
          <p:cNvPr id="4103" name="Picture 7" descr="SAEM Foundation Logo | SAEM">
            <a:extLst>
              <a:ext uri="{FF2B5EF4-FFF2-40B4-BE49-F238E27FC236}">
                <a16:creationId xmlns:a16="http://schemas.microsoft.com/office/drawing/2014/main" id="{22796A33-D0B7-6DD2-480E-6F8172FA25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4863" y="3143250"/>
            <a:ext cx="2962275"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6">
            <a:extLst>
              <a:ext uri="{FF2B5EF4-FFF2-40B4-BE49-F238E27FC236}">
                <a16:creationId xmlns:a16="http://schemas.microsoft.com/office/drawing/2014/main" id="{7071A585-2C28-CF78-A7C9-398B814C45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1425" y="4681538"/>
            <a:ext cx="25257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a:extLst>
              <a:ext uri="{FF2B5EF4-FFF2-40B4-BE49-F238E27FC236}">
                <a16:creationId xmlns:a16="http://schemas.microsoft.com/office/drawing/2014/main" id="{CE2F9DCD-2571-D550-3D03-1DAC400546CA}"/>
              </a:ext>
            </a:extLst>
          </p:cNvPr>
          <p:cNvSpPr txBox="1">
            <a:spLocks noChangeArrowheads="1"/>
          </p:cNvSpPr>
          <p:nvPr/>
        </p:nvSpPr>
        <p:spPr bwMode="auto">
          <a:xfrm flipH="1">
            <a:off x="0" y="4646613"/>
            <a:ext cx="3971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dirty="0">
                <a:solidFill>
                  <a:schemeClr val="bg1"/>
                </a:solidFill>
                <a:latin typeface="PT Sans Narrow" panose="020B0506020203020204" pitchFamily="34" charset="0"/>
              </a:rPr>
              <a:t>Department of Emergency Medicine</a:t>
            </a:r>
          </a:p>
        </p:txBody>
      </p:sp>
      <p:sp>
        <p:nvSpPr>
          <p:cNvPr id="2" name="Content Placeholder 2">
            <a:extLst>
              <a:ext uri="{FF2B5EF4-FFF2-40B4-BE49-F238E27FC236}">
                <a16:creationId xmlns:a16="http://schemas.microsoft.com/office/drawing/2014/main" id="{A6CC21F0-2345-B38D-C707-8613C9CB7CD2}"/>
              </a:ext>
            </a:extLst>
          </p:cNvPr>
          <p:cNvSpPr txBox="1">
            <a:spLocks/>
          </p:cNvSpPr>
          <p:nvPr/>
        </p:nvSpPr>
        <p:spPr>
          <a:xfrm>
            <a:off x="313361" y="741164"/>
            <a:ext cx="4876538" cy="3394472"/>
          </a:xfrm>
          <a:prstGeom prst="rect">
            <a:avLst/>
          </a:prstGeom>
        </p:spPr>
        <p:txBody>
          <a:bodyPr>
            <a:normAutofit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a:latin typeface="PT Sans Narrow" panose="020B0506020203020204" pitchFamily="34" charset="0"/>
              </a:rPr>
              <a:t>For many patients, the ED is a potential point of entry for initiating Opioid Use Disorder treatment.</a:t>
            </a:r>
          </a:p>
          <a:p>
            <a:pPr marL="0" indent="0">
              <a:buFont typeface="Arial" panose="020B0604020202020204" pitchFamily="34" charset="0"/>
              <a:buNone/>
            </a:pPr>
            <a:r>
              <a:rPr lang="en-US" sz="1300" dirty="0">
                <a:latin typeface="PT Sans Narrow" panose="020B0506020203020204" pitchFamily="34" charset="0"/>
              </a:rPr>
              <a:t>  </a:t>
            </a:r>
          </a:p>
          <a:p>
            <a:pPr marL="0" indent="0">
              <a:buFont typeface="Arial" panose="020B0604020202020204" pitchFamily="34" charset="0"/>
              <a:buNone/>
            </a:pPr>
            <a:r>
              <a:rPr lang="en-US" sz="2800" dirty="0">
                <a:latin typeface="PT Sans Narrow" panose="020B0506020203020204" pitchFamily="34" charset="0"/>
              </a:rPr>
              <a:t>Post ED visit for opioid OD, 5.5% of patients died within one year; of those patients, 20% of deaths occurred within 1 month of discharge.</a:t>
            </a:r>
          </a:p>
        </p:txBody>
      </p:sp>
      <p:sp>
        <p:nvSpPr>
          <p:cNvPr id="6" name="Title 1">
            <a:extLst>
              <a:ext uri="{FF2B5EF4-FFF2-40B4-BE49-F238E27FC236}">
                <a16:creationId xmlns:a16="http://schemas.microsoft.com/office/drawing/2014/main" id="{80C25E9C-3B8F-A8F8-E281-546DAFB2D30A}"/>
              </a:ext>
            </a:extLst>
          </p:cNvPr>
          <p:cNvSpPr txBox="1">
            <a:spLocks/>
          </p:cNvSpPr>
          <p:nvPr/>
        </p:nvSpPr>
        <p:spPr bwMode="auto">
          <a:xfrm>
            <a:off x="0" y="0"/>
            <a:ext cx="9144000" cy="548640"/>
          </a:xfrm>
          <a:prstGeom prst="rect">
            <a:avLst/>
          </a:prstGeom>
          <a:solidFill>
            <a:schemeClr val="tx2">
              <a:lumMod val="50000"/>
            </a:schemeClr>
          </a:solidFill>
          <a:ln>
            <a:noFill/>
          </a:ln>
        </p:spPr>
        <p:txBody>
          <a:bodyPr anchor="ctr"/>
          <a:lstStyle>
            <a:lvl1pPr eaLnBrk="0" hangingPunct="0">
              <a:tabLst>
                <a:tab pos="230188" algn="l"/>
              </a:tabLst>
              <a:defRPr>
                <a:solidFill>
                  <a:schemeClr val="tx1"/>
                </a:solidFill>
                <a:latin typeface="Calibri" pitchFamily="34" charset="0"/>
                <a:ea typeface="ＭＳ Ｐゴシック" pitchFamily="34" charset="-128"/>
              </a:defRPr>
            </a:lvl1pPr>
            <a:lvl2pPr marL="742950" indent="-285750" eaLnBrk="0" hangingPunct="0">
              <a:tabLst>
                <a:tab pos="230188" algn="l"/>
              </a:tabLst>
              <a:defRPr>
                <a:solidFill>
                  <a:schemeClr val="tx1"/>
                </a:solidFill>
                <a:latin typeface="Calibri" pitchFamily="34" charset="0"/>
                <a:ea typeface="ＭＳ Ｐゴシック" pitchFamily="34" charset="-128"/>
              </a:defRPr>
            </a:lvl2pPr>
            <a:lvl3pPr marL="1143000" indent="-228600" eaLnBrk="0" hangingPunct="0">
              <a:tabLst>
                <a:tab pos="230188" algn="l"/>
              </a:tabLst>
              <a:defRPr>
                <a:solidFill>
                  <a:schemeClr val="tx1"/>
                </a:solidFill>
                <a:latin typeface="Calibri" pitchFamily="34" charset="0"/>
                <a:ea typeface="ＭＳ Ｐゴシック" pitchFamily="34" charset="-128"/>
              </a:defRPr>
            </a:lvl3pPr>
            <a:lvl4pPr marL="1600200" indent="-228600" eaLnBrk="0" hangingPunct="0">
              <a:tabLst>
                <a:tab pos="230188" algn="l"/>
              </a:tabLst>
              <a:defRPr>
                <a:solidFill>
                  <a:schemeClr val="tx1"/>
                </a:solidFill>
                <a:latin typeface="Calibri" pitchFamily="34" charset="0"/>
                <a:ea typeface="ＭＳ Ｐゴシック" pitchFamily="34" charset="-128"/>
              </a:defRPr>
            </a:lvl4pPr>
            <a:lvl5pPr marL="2057400" indent="-228600" eaLnBrk="0" hangingPunct="0">
              <a:tabLst>
                <a:tab pos="230188" algn="l"/>
              </a:tabLst>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9pPr>
          </a:lstStyle>
          <a:p>
            <a:pPr eaLnBrk="1" hangingPunct="1">
              <a:defRPr/>
            </a:pPr>
            <a:endParaRPr lang="en-US" altLang="en-US" sz="2800" dirty="0">
              <a:solidFill>
                <a:schemeClr val="bg1"/>
              </a:solidFill>
              <a:latin typeface="Arial" charset="0"/>
            </a:endParaRPr>
          </a:p>
        </p:txBody>
      </p:sp>
      <p:sp>
        <p:nvSpPr>
          <p:cNvPr id="8" name="TextBox 7">
            <a:extLst>
              <a:ext uri="{FF2B5EF4-FFF2-40B4-BE49-F238E27FC236}">
                <a16:creationId xmlns:a16="http://schemas.microsoft.com/office/drawing/2014/main" id="{1F8CA35F-8ECA-A7B7-18B7-16CF85DD9FC2}"/>
              </a:ext>
            </a:extLst>
          </p:cNvPr>
          <p:cNvSpPr txBox="1"/>
          <p:nvPr/>
        </p:nvSpPr>
        <p:spPr>
          <a:xfrm>
            <a:off x="34756" y="4237236"/>
            <a:ext cx="5010210" cy="338554"/>
          </a:xfrm>
          <a:prstGeom prst="rect">
            <a:avLst/>
          </a:prstGeom>
          <a:noFill/>
        </p:spPr>
        <p:txBody>
          <a:bodyPr wrap="square">
            <a:spAutoFit/>
          </a:bodyPr>
          <a:lstStyle/>
          <a:p>
            <a:r>
              <a:rPr lang="en-US" sz="1600" b="0" i="0" dirty="0">
                <a:solidFill>
                  <a:srgbClr val="222222"/>
                </a:solidFill>
                <a:effectLst/>
                <a:latin typeface="PT Sans Narrow" panose="020B0506020203020204" pitchFamily="34" charset="0"/>
              </a:rPr>
              <a:t>SG Weiner et al. </a:t>
            </a:r>
            <a:r>
              <a:rPr lang="sv-SE" sz="1600" b="0" i="1" dirty="0">
                <a:solidFill>
                  <a:srgbClr val="222222"/>
                </a:solidFill>
                <a:effectLst/>
                <a:latin typeface="PT Sans Narrow" panose="020B0506020203020204" pitchFamily="34" charset="0"/>
              </a:rPr>
              <a:t>AnnEmergMed</a:t>
            </a:r>
            <a:r>
              <a:rPr lang="sv-SE" sz="1600" b="0" i="0" dirty="0">
                <a:solidFill>
                  <a:srgbClr val="222222"/>
                </a:solidFill>
                <a:effectLst/>
                <a:latin typeface="PT Sans Narrow" panose="020B0506020203020204" pitchFamily="34" charset="0"/>
              </a:rPr>
              <a:t>. 2020 Jan; 75(1): 13–17.</a:t>
            </a:r>
            <a:endParaRPr lang="en-US" sz="1600" dirty="0">
              <a:latin typeface="PT Sans Narrow" panose="020B0506020203020204" pitchFamily="34" charset="0"/>
            </a:endParaRPr>
          </a:p>
        </p:txBody>
      </p:sp>
      <p:pic>
        <p:nvPicPr>
          <p:cNvPr id="9" name="Picture 8">
            <a:extLst>
              <a:ext uri="{FF2B5EF4-FFF2-40B4-BE49-F238E27FC236}">
                <a16:creationId xmlns:a16="http://schemas.microsoft.com/office/drawing/2014/main" id="{8A43FC92-F7CC-D8F9-5642-B4D584570777}"/>
              </a:ext>
            </a:extLst>
          </p:cNvPr>
          <p:cNvPicPr>
            <a:picLocks noChangeAspect="1"/>
          </p:cNvPicPr>
          <p:nvPr/>
        </p:nvPicPr>
        <p:blipFill>
          <a:blip r:embed="rId4"/>
          <a:stretch>
            <a:fillRect/>
          </a:stretch>
        </p:blipFill>
        <p:spPr>
          <a:xfrm>
            <a:off x="6524625" y="609600"/>
            <a:ext cx="2438400" cy="3657600"/>
          </a:xfrm>
          <a:prstGeom prst="rect">
            <a:avLst/>
          </a:prstGeom>
        </p:spPr>
      </p:pic>
    </p:spTree>
    <p:extLst>
      <p:ext uri="{BB962C8B-B14F-4D97-AF65-F5344CB8AC3E}">
        <p14:creationId xmlns:p14="http://schemas.microsoft.com/office/powerpoint/2010/main" val="130760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D1BCFB-AEC7-38EB-D783-1A831AFDF859}"/>
              </a:ext>
            </a:extLst>
          </p:cNvPr>
          <p:cNvSpPr txBox="1">
            <a:spLocks/>
          </p:cNvSpPr>
          <p:nvPr/>
        </p:nvSpPr>
        <p:spPr bwMode="auto">
          <a:xfrm>
            <a:off x="0" y="0"/>
            <a:ext cx="9144000" cy="548640"/>
          </a:xfrm>
          <a:prstGeom prst="rect">
            <a:avLst/>
          </a:prstGeom>
          <a:solidFill>
            <a:schemeClr val="tx2">
              <a:lumMod val="50000"/>
            </a:schemeClr>
          </a:solidFill>
          <a:ln>
            <a:noFill/>
          </a:ln>
        </p:spPr>
        <p:txBody>
          <a:bodyPr anchor="ctr"/>
          <a:lstStyle>
            <a:lvl1pPr eaLnBrk="0" hangingPunct="0">
              <a:tabLst>
                <a:tab pos="230188" algn="l"/>
              </a:tabLst>
              <a:defRPr>
                <a:solidFill>
                  <a:schemeClr val="tx1"/>
                </a:solidFill>
                <a:latin typeface="Calibri" pitchFamily="34" charset="0"/>
                <a:ea typeface="ＭＳ Ｐゴシック" pitchFamily="34" charset="-128"/>
              </a:defRPr>
            </a:lvl1pPr>
            <a:lvl2pPr marL="742950" indent="-285750" eaLnBrk="0" hangingPunct="0">
              <a:tabLst>
                <a:tab pos="230188" algn="l"/>
              </a:tabLst>
              <a:defRPr>
                <a:solidFill>
                  <a:schemeClr val="tx1"/>
                </a:solidFill>
                <a:latin typeface="Calibri" pitchFamily="34" charset="0"/>
                <a:ea typeface="ＭＳ Ｐゴシック" pitchFamily="34" charset="-128"/>
              </a:defRPr>
            </a:lvl2pPr>
            <a:lvl3pPr marL="1143000" indent="-228600" eaLnBrk="0" hangingPunct="0">
              <a:tabLst>
                <a:tab pos="230188" algn="l"/>
              </a:tabLst>
              <a:defRPr>
                <a:solidFill>
                  <a:schemeClr val="tx1"/>
                </a:solidFill>
                <a:latin typeface="Calibri" pitchFamily="34" charset="0"/>
                <a:ea typeface="ＭＳ Ｐゴシック" pitchFamily="34" charset="-128"/>
              </a:defRPr>
            </a:lvl3pPr>
            <a:lvl4pPr marL="1600200" indent="-228600" eaLnBrk="0" hangingPunct="0">
              <a:tabLst>
                <a:tab pos="230188" algn="l"/>
              </a:tabLst>
              <a:defRPr>
                <a:solidFill>
                  <a:schemeClr val="tx1"/>
                </a:solidFill>
                <a:latin typeface="Calibri" pitchFamily="34" charset="0"/>
                <a:ea typeface="ＭＳ Ｐゴシック" pitchFamily="34" charset="-128"/>
              </a:defRPr>
            </a:lvl4pPr>
            <a:lvl5pPr marL="2057400" indent="-228600" eaLnBrk="0" hangingPunct="0">
              <a:tabLst>
                <a:tab pos="230188" algn="l"/>
              </a:tabLst>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9pPr>
          </a:lstStyle>
          <a:p>
            <a:pPr eaLnBrk="1" hangingPunct="1">
              <a:defRPr/>
            </a:pPr>
            <a:r>
              <a:rPr lang="en-US" sz="2800" dirty="0">
                <a:solidFill>
                  <a:schemeClr val="bg1"/>
                </a:solidFill>
                <a:latin typeface="PT Sans Narrow" panose="020B0506020203020204" pitchFamily="34" charset="0"/>
              </a:rPr>
              <a:t>MOUD is the evidence based, gold standard treatment for OUD</a:t>
            </a:r>
            <a:r>
              <a:rPr lang="en-US" altLang="en-US" sz="2800" dirty="0">
                <a:solidFill>
                  <a:schemeClr val="bg1"/>
                </a:solidFill>
                <a:latin typeface="PT Sans Narrow" panose="020B0506020203020204" pitchFamily="34" charset="0"/>
              </a:rPr>
              <a:t> </a:t>
            </a:r>
          </a:p>
        </p:txBody>
      </p:sp>
      <p:pic>
        <p:nvPicPr>
          <p:cNvPr id="4100" name="Picture 6">
            <a:extLst>
              <a:ext uri="{FF2B5EF4-FFF2-40B4-BE49-F238E27FC236}">
                <a16:creationId xmlns:a16="http://schemas.microsoft.com/office/drawing/2014/main" id="{7071A585-2C28-CF78-A7C9-398B814C45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1425" y="4681538"/>
            <a:ext cx="25257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a:extLst>
              <a:ext uri="{FF2B5EF4-FFF2-40B4-BE49-F238E27FC236}">
                <a16:creationId xmlns:a16="http://schemas.microsoft.com/office/drawing/2014/main" id="{CE2F9DCD-2571-D550-3D03-1DAC400546CA}"/>
              </a:ext>
            </a:extLst>
          </p:cNvPr>
          <p:cNvSpPr txBox="1">
            <a:spLocks noChangeArrowheads="1"/>
          </p:cNvSpPr>
          <p:nvPr/>
        </p:nvSpPr>
        <p:spPr bwMode="auto">
          <a:xfrm flipH="1">
            <a:off x="0" y="4646613"/>
            <a:ext cx="3971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dirty="0">
                <a:solidFill>
                  <a:schemeClr val="bg1"/>
                </a:solidFill>
                <a:latin typeface="PT Sans Narrow" panose="020B0506020203020204" pitchFamily="34" charset="0"/>
              </a:rPr>
              <a:t>Department of Emergency Medicine</a:t>
            </a:r>
          </a:p>
        </p:txBody>
      </p:sp>
      <p:pic>
        <p:nvPicPr>
          <p:cNvPr id="17" name="Picture 16">
            <a:extLst>
              <a:ext uri="{FF2B5EF4-FFF2-40B4-BE49-F238E27FC236}">
                <a16:creationId xmlns:a16="http://schemas.microsoft.com/office/drawing/2014/main" id="{FE8248B1-46A1-5778-0A69-41079B9C96B9}"/>
              </a:ext>
            </a:extLst>
          </p:cNvPr>
          <p:cNvPicPr>
            <a:picLocks noChangeAspect="1"/>
          </p:cNvPicPr>
          <p:nvPr/>
        </p:nvPicPr>
        <p:blipFill>
          <a:blip r:embed="rId4"/>
          <a:stretch>
            <a:fillRect/>
          </a:stretch>
        </p:blipFill>
        <p:spPr>
          <a:xfrm>
            <a:off x="1805748" y="514350"/>
            <a:ext cx="5532504" cy="4114800"/>
          </a:xfrm>
          <a:prstGeom prst="rect">
            <a:avLst/>
          </a:prstGeom>
        </p:spPr>
      </p:pic>
    </p:spTree>
    <p:extLst>
      <p:ext uri="{BB962C8B-B14F-4D97-AF65-F5344CB8AC3E}">
        <p14:creationId xmlns:p14="http://schemas.microsoft.com/office/powerpoint/2010/main" val="60727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D1BCFB-AEC7-38EB-D783-1A831AFDF859}"/>
              </a:ext>
            </a:extLst>
          </p:cNvPr>
          <p:cNvSpPr txBox="1">
            <a:spLocks/>
          </p:cNvSpPr>
          <p:nvPr/>
        </p:nvSpPr>
        <p:spPr bwMode="auto">
          <a:xfrm>
            <a:off x="0" y="0"/>
            <a:ext cx="9144000" cy="548640"/>
          </a:xfrm>
          <a:prstGeom prst="rect">
            <a:avLst/>
          </a:prstGeom>
          <a:solidFill>
            <a:schemeClr val="tx2">
              <a:lumMod val="50000"/>
            </a:schemeClr>
          </a:solidFill>
          <a:ln>
            <a:noFill/>
          </a:ln>
        </p:spPr>
        <p:txBody>
          <a:bodyPr anchor="ctr"/>
          <a:lstStyle>
            <a:lvl1pPr eaLnBrk="0" hangingPunct="0">
              <a:tabLst>
                <a:tab pos="230188" algn="l"/>
              </a:tabLst>
              <a:defRPr>
                <a:solidFill>
                  <a:schemeClr val="tx1"/>
                </a:solidFill>
                <a:latin typeface="Calibri" pitchFamily="34" charset="0"/>
                <a:ea typeface="ＭＳ Ｐゴシック" pitchFamily="34" charset="-128"/>
              </a:defRPr>
            </a:lvl1pPr>
            <a:lvl2pPr marL="742950" indent="-285750" eaLnBrk="0" hangingPunct="0">
              <a:tabLst>
                <a:tab pos="230188" algn="l"/>
              </a:tabLst>
              <a:defRPr>
                <a:solidFill>
                  <a:schemeClr val="tx1"/>
                </a:solidFill>
                <a:latin typeface="Calibri" pitchFamily="34" charset="0"/>
                <a:ea typeface="ＭＳ Ｐゴシック" pitchFamily="34" charset="-128"/>
              </a:defRPr>
            </a:lvl2pPr>
            <a:lvl3pPr marL="1143000" indent="-228600" eaLnBrk="0" hangingPunct="0">
              <a:tabLst>
                <a:tab pos="230188" algn="l"/>
              </a:tabLst>
              <a:defRPr>
                <a:solidFill>
                  <a:schemeClr val="tx1"/>
                </a:solidFill>
                <a:latin typeface="Calibri" pitchFamily="34" charset="0"/>
                <a:ea typeface="ＭＳ Ｐゴシック" pitchFamily="34" charset="-128"/>
              </a:defRPr>
            </a:lvl3pPr>
            <a:lvl4pPr marL="1600200" indent="-228600" eaLnBrk="0" hangingPunct="0">
              <a:tabLst>
                <a:tab pos="230188" algn="l"/>
              </a:tabLst>
              <a:defRPr>
                <a:solidFill>
                  <a:schemeClr val="tx1"/>
                </a:solidFill>
                <a:latin typeface="Calibri" pitchFamily="34" charset="0"/>
                <a:ea typeface="ＭＳ Ｐゴシック" pitchFamily="34" charset="-128"/>
              </a:defRPr>
            </a:lvl4pPr>
            <a:lvl5pPr marL="2057400" indent="-228600" eaLnBrk="0" hangingPunct="0">
              <a:tabLst>
                <a:tab pos="230188" algn="l"/>
              </a:tabLst>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9pPr>
          </a:lstStyle>
          <a:p>
            <a:pPr eaLnBrk="1" hangingPunct="1">
              <a:defRPr/>
            </a:pPr>
            <a:r>
              <a:rPr lang="en-US" altLang="en-US" sz="2800" dirty="0">
                <a:solidFill>
                  <a:schemeClr val="bg1"/>
                </a:solidFill>
                <a:latin typeface="PT Sans Narrow" panose="020B0506020203020204" pitchFamily="34" charset="0"/>
              </a:rPr>
              <a:t>Our ED was slow to adopt MOUD . . .</a:t>
            </a:r>
          </a:p>
        </p:txBody>
      </p:sp>
      <p:pic>
        <p:nvPicPr>
          <p:cNvPr id="4100" name="Picture 6">
            <a:extLst>
              <a:ext uri="{FF2B5EF4-FFF2-40B4-BE49-F238E27FC236}">
                <a16:creationId xmlns:a16="http://schemas.microsoft.com/office/drawing/2014/main" id="{7071A585-2C28-CF78-A7C9-398B814C45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1425" y="4681538"/>
            <a:ext cx="25257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a:extLst>
              <a:ext uri="{FF2B5EF4-FFF2-40B4-BE49-F238E27FC236}">
                <a16:creationId xmlns:a16="http://schemas.microsoft.com/office/drawing/2014/main" id="{CE2F9DCD-2571-D550-3D03-1DAC400546CA}"/>
              </a:ext>
            </a:extLst>
          </p:cNvPr>
          <p:cNvSpPr txBox="1">
            <a:spLocks noChangeArrowheads="1"/>
          </p:cNvSpPr>
          <p:nvPr/>
        </p:nvSpPr>
        <p:spPr bwMode="auto">
          <a:xfrm flipH="1">
            <a:off x="0" y="4646613"/>
            <a:ext cx="3971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dirty="0">
                <a:solidFill>
                  <a:schemeClr val="bg1"/>
                </a:solidFill>
                <a:latin typeface="PT Sans Narrow" panose="020B0506020203020204" pitchFamily="34" charset="0"/>
              </a:rPr>
              <a:t>Department of Emergency Medicine</a:t>
            </a:r>
          </a:p>
        </p:txBody>
      </p:sp>
      <p:sp>
        <p:nvSpPr>
          <p:cNvPr id="5" name="TextBox 4">
            <a:extLst>
              <a:ext uri="{FF2B5EF4-FFF2-40B4-BE49-F238E27FC236}">
                <a16:creationId xmlns:a16="http://schemas.microsoft.com/office/drawing/2014/main" id="{955A4D25-8541-E9D4-561B-28C486B27340}"/>
              </a:ext>
            </a:extLst>
          </p:cNvPr>
          <p:cNvSpPr txBox="1"/>
          <p:nvPr/>
        </p:nvSpPr>
        <p:spPr>
          <a:xfrm>
            <a:off x="220314" y="772187"/>
            <a:ext cx="4969224" cy="4216539"/>
          </a:xfrm>
          <a:prstGeom prst="rect">
            <a:avLst/>
          </a:prstGeom>
          <a:noFill/>
        </p:spPr>
        <p:txBody>
          <a:bodyPr wrap="square" rtlCol="0">
            <a:spAutoFit/>
          </a:bodyPr>
          <a:lstStyle/>
          <a:p>
            <a:r>
              <a:rPr lang="en-US" sz="3200" dirty="0">
                <a:latin typeface="PT Sans Narrow" panose="020B0506020203020204" pitchFamily="34" charset="0"/>
              </a:rPr>
              <a:t>We started dispensing free Take Home Naloxone kits in June 2020.</a:t>
            </a:r>
          </a:p>
          <a:p>
            <a:r>
              <a:rPr lang="en-US" sz="1200" dirty="0">
                <a:latin typeface="PT Sans Narrow" panose="020B0506020203020204" pitchFamily="34" charset="0"/>
              </a:rPr>
              <a:t>  </a:t>
            </a:r>
          </a:p>
          <a:p>
            <a:r>
              <a:rPr lang="en-US" sz="3200" dirty="0">
                <a:latin typeface="PT Sans Narrow" panose="020B0506020203020204" pitchFamily="34" charset="0"/>
              </a:rPr>
              <a:t>We started conversations regarding the need for ED based MOUD in Spring 2020 and our MOUD initiation order set went live in October 2021.  </a:t>
            </a:r>
          </a:p>
          <a:p>
            <a:endParaRPr lang="en-US" sz="3200" dirty="0">
              <a:latin typeface="PT Sans Narrow" panose="020B0506020203020204" pitchFamily="34" charset="0"/>
            </a:endParaRPr>
          </a:p>
        </p:txBody>
      </p:sp>
      <p:pic>
        <p:nvPicPr>
          <p:cNvPr id="2" name="Picture 1">
            <a:extLst>
              <a:ext uri="{FF2B5EF4-FFF2-40B4-BE49-F238E27FC236}">
                <a16:creationId xmlns:a16="http://schemas.microsoft.com/office/drawing/2014/main" id="{F30ECCEF-4720-7055-B711-8F56066713E2}"/>
              </a:ext>
            </a:extLst>
          </p:cNvPr>
          <p:cNvPicPr>
            <a:picLocks noChangeAspect="1"/>
          </p:cNvPicPr>
          <p:nvPr/>
        </p:nvPicPr>
        <p:blipFill>
          <a:blip r:embed="rId4"/>
          <a:stretch>
            <a:fillRect/>
          </a:stretch>
        </p:blipFill>
        <p:spPr>
          <a:xfrm>
            <a:off x="5189538" y="3353623"/>
            <a:ext cx="3657600" cy="1097280"/>
          </a:xfrm>
          <a:prstGeom prst="rect">
            <a:avLst/>
          </a:prstGeom>
        </p:spPr>
      </p:pic>
      <p:pic>
        <p:nvPicPr>
          <p:cNvPr id="6" name="Google Shape;460;p16">
            <a:extLst>
              <a:ext uri="{FF2B5EF4-FFF2-40B4-BE49-F238E27FC236}">
                <a16:creationId xmlns:a16="http://schemas.microsoft.com/office/drawing/2014/main" id="{A8C34F67-0A87-E661-2579-7B2D4B0E6609}"/>
              </a:ext>
            </a:extLst>
          </p:cNvPr>
          <p:cNvPicPr preferRelativeResize="0"/>
          <p:nvPr/>
        </p:nvPicPr>
        <p:blipFill rotWithShape="1">
          <a:blip r:embed="rId5">
            <a:alphaModFix/>
          </a:blip>
          <a:srcRect/>
          <a:stretch/>
        </p:blipFill>
        <p:spPr>
          <a:xfrm rot="-5400000">
            <a:off x="6392769" y="524113"/>
            <a:ext cx="1855796" cy="3306050"/>
          </a:xfrm>
          <a:prstGeom prst="rect">
            <a:avLst/>
          </a:prstGeom>
          <a:noFill/>
          <a:ln>
            <a:noFill/>
          </a:ln>
        </p:spPr>
      </p:pic>
    </p:spTree>
    <p:extLst>
      <p:ext uri="{BB962C8B-B14F-4D97-AF65-F5344CB8AC3E}">
        <p14:creationId xmlns:p14="http://schemas.microsoft.com/office/powerpoint/2010/main" val="1504545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D1BCFB-AEC7-38EB-D783-1A831AFDF859}"/>
              </a:ext>
            </a:extLst>
          </p:cNvPr>
          <p:cNvSpPr txBox="1">
            <a:spLocks/>
          </p:cNvSpPr>
          <p:nvPr/>
        </p:nvSpPr>
        <p:spPr bwMode="auto">
          <a:xfrm>
            <a:off x="0" y="0"/>
            <a:ext cx="9144000" cy="548640"/>
          </a:xfrm>
          <a:prstGeom prst="rect">
            <a:avLst/>
          </a:prstGeom>
          <a:solidFill>
            <a:schemeClr val="tx2">
              <a:lumMod val="50000"/>
            </a:schemeClr>
          </a:solidFill>
          <a:ln>
            <a:noFill/>
          </a:ln>
        </p:spPr>
        <p:txBody>
          <a:bodyPr anchor="ctr"/>
          <a:lstStyle>
            <a:lvl1pPr eaLnBrk="0" hangingPunct="0">
              <a:tabLst>
                <a:tab pos="230188" algn="l"/>
              </a:tabLst>
              <a:defRPr>
                <a:solidFill>
                  <a:schemeClr val="tx1"/>
                </a:solidFill>
                <a:latin typeface="Calibri" pitchFamily="34" charset="0"/>
                <a:ea typeface="ＭＳ Ｐゴシック" pitchFamily="34" charset="-128"/>
              </a:defRPr>
            </a:lvl1pPr>
            <a:lvl2pPr marL="742950" indent="-285750" eaLnBrk="0" hangingPunct="0">
              <a:tabLst>
                <a:tab pos="230188" algn="l"/>
              </a:tabLst>
              <a:defRPr>
                <a:solidFill>
                  <a:schemeClr val="tx1"/>
                </a:solidFill>
                <a:latin typeface="Calibri" pitchFamily="34" charset="0"/>
                <a:ea typeface="ＭＳ Ｐゴシック" pitchFamily="34" charset="-128"/>
              </a:defRPr>
            </a:lvl2pPr>
            <a:lvl3pPr marL="1143000" indent="-228600" eaLnBrk="0" hangingPunct="0">
              <a:tabLst>
                <a:tab pos="230188" algn="l"/>
              </a:tabLst>
              <a:defRPr>
                <a:solidFill>
                  <a:schemeClr val="tx1"/>
                </a:solidFill>
                <a:latin typeface="Calibri" pitchFamily="34" charset="0"/>
                <a:ea typeface="ＭＳ Ｐゴシック" pitchFamily="34" charset="-128"/>
              </a:defRPr>
            </a:lvl3pPr>
            <a:lvl4pPr marL="1600200" indent="-228600" eaLnBrk="0" hangingPunct="0">
              <a:tabLst>
                <a:tab pos="230188" algn="l"/>
              </a:tabLst>
              <a:defRPr>
                <a:solidFill>
                  <a:schemeClr val="tx1"/>
                </a:solidFill>
                <a:latin typeface="Calibri" pitchFamily="34" charset="0"/>
                <a:ea typeface="ＭＳ Ｐゴシック" pitchFamily="34" charset="-128"/>
              </a:defRPr>
            </a:lvl4pPr>
            <a:lvl5pPr marL="2057400" indent="-228600" eaLnBrk="0" hangingPunct="0">
              <a:tabLst>
                <a:tab pos="230188" algn="l"/>
              </a:tabLst>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9pPr>
          </a:lstStyle>
          <a:p>
            <a:pPr eaLnBrk="1" hangingPunct="1">
              <a:defRPr/>
            </a:pPr>
            <a:r>
              <a:rPr lang="en-US" altLang="en-US" sz="2800" dirty="0">
                <a:solidFill>
                  <a:schemeClr val="bg1"/>
                </a:solidFill>
                <a:latin typeface="PT Sans Narrow" panose="020B0506020203020204" pitchFamily="34" charset="0"/>
              </a:rPr>
              <a:t>Residents as Change Agents</a:t>
            </a:r>
          </a:p>
        </p:txBody>
      </p:sp>
      <p:pic>
        <p:nvPicPr>
          <p:cNvPr id="4100" name="Picture 6">
            <a:extLst>
              <a:ext uri="{FF2B5EF4-FFF2-40B4-BE49-F238E27FC236}">
                <a16:creationId xmlns:a16="http://schemas.microsoft.com/office/drawing/2014/main" id="{7071A585-2C28-CF78-A7C9-398B814C45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1425" y="4681538"/>
            <a:ext cx="25257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a:extLst>
              <a:ext uri="{FF2B5EF4-FFF2-40B4-BE49-F238E27FC236}">
                <a16:creationId xmlns:a16="http://schemas.microsoft.com/office/drawing/2014/main" id="{CE2F9DCD-2571-D550-3D03-1DAC400546CA}"/>
              </a:ext>
            </a:extLst>
          </p:cNvPr>
          <p:cNvSpPr txBox="1">
            <a:spLocks noChangeArrowheads="1"/>
          </p:cNvSpPr>
          <p:nvPr/>
        </p:nvSpPr>
        <p:spPr bwMode="auto">
          <a:xfrm flipH="1">
            <a:off x="0" y="4646613"/>
            <a:ext cx="3971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dirty="0">
                <a:solidFill>
                  <a:schemeClr val="bg1"/>
                </a:solidFill>
                <a:latin typeface="PT Sans Narrow" panose="020B0506020203020204" pitchFamily="34" charset="0"/>
              </a:rPr>
              <a:t>Department of Emergency Medicine</a:t>
            </a:r>
          </a:p>
        </p:txBody>
      </p:sp>
      <p:sp>
        <p:nvSpPr>
          <p:cNvPr id="5" name="TextBox 4">
            <a:extLst>
              <a:ext uri="{FF2B5EF4-FFF2-40B4-BE49-F238E27FC236}">
                <a16:creationId xmlns:a16="http://schemas.microsoft.com/office/drawing/2014/main" id="{ECA50D2D-5E5B-3F1F-4FE7-7899056C9DCE}"/>
              </a:ext>
            </a:extLst>
          </p:cNvPr>
          <p:cNvSpPr txBox="1"/>
          <p:nvPr/>
        </p:nvSpPr>
        <p:spPr>
          <a:xfrm>
            <a:off x="181248" y="753854"/>
            <a:ext cx="4618038" cy="2246769"/>
          </a:xfrm>
          <a:prstGeom prst="rect">
            <a:avLst/>
          </a:prstGeom>
          <a:noFill/>
        </p:spPr>
        <p:txBody>
          <a:bodyPr wrap="square" rtlCol="0">
            <a:spAutoFit/>
          </a:bodyPr>
          <a:lstStyle/>
          <a:p>
            <a:r>
              <a:rPr lang="en-US" sz="2800" dirty="0">
                <a:latin typeface="PT Sans Narrow" panose="020B0506020203020204" pitchFamily="34" charset="0"/>
              </a:rPr>
              <a:t>4 year training program; 64 residents who were already exposed to the concept of overdose risk reduction via an ED based Take Home Naloxone program.</a:t>
            </a:r>
          </a:p>
        </p:txBody>
      </p:sp>
      <p:pic>
        <p:nvPicPr>
          <p:cNvPr id="9" name="Picture 8">
            <a:extLst>
              <a:ext uri="{FF2B5EF4-FFF2-40B4-BE49-F238E27FC236}">
                <a16:creationId xmlns:a16="http://schemas.microsoft.com/office/drawing/2014/main" id="{FFC7D780-C79C-E66D-99AC-649F2F9DB8E0}"/>
              </a:ext>
            </a:extLst>
          </p:cNvPr>
          <p:cNvPicPr>
            <a:picLocks noChangeAspect="1"/>
          </p:cNvPicPr>
          <p:nvPr/>
        </p:nvPicPr>
        <p:blipFill>
          <a:blip r:embed="rId4"/>
          <a:stretch>
            <a:fillRect/>
          </a:stretch>
        </p:blipFill>
        <p:spPr>
          <a:xfrm>
            <a:off x="5189538" y="681037"/>
            <a:ext cx="3657600" cy="2033626"/>
          </a:xfrm>
          <a:prstGeom prst="rect">
            <a:avLst/>
          </a:prstGeom>
        </p:spPr>
      </p:pic>
      <p:sp>
        <p:nvSpPr>
          <p:cNvPr id="11" name="TextBox 10">
            <a:extLst>
              <a:ext uri="{FF2B5EF4-FFF2-40B4-BE49-F238E27FC236}">
                <a16:creationId xmlns:a16="http://schemas.microsoft.com/office/drawing/2014/main" id="{80708086-93F6-9F32-6CE3-E27321B715E2}"/>
              </a:ext>
            </a:extLst>
          </p:cNvPr>
          <p:cNvSpPr txBox="1"/>
          <p:nvPr/>
        </p:nvSpPr>
        <p:spPr>
          <a:xfrm>
            <a:off x="76201" y="3046159"/>
            <a:ext cx="8943974" cy="1384995"/>
          </a:xfrm>
          <a:prstGeom prst="rect">
            <a:avLst/>
          </a:prstGeom>
          <a:noFill/>
        </p:spPr>
        <p:txBody>
          <a:bodyPr wrap="square">
            <a:spAutoFit/>
          </a:bodyPr>
          <a:lstStyle/>
          <a:p>
            <a:r>
              <a:rPr lang="en-US" sz="2800" dirty="0">
                <a:latin typeface="PT Sans Narrow" panose="020B0506020203020204" pitchFamily="34" charset="0"/>
              </a:rPr>
              <a:t>What might happen at the bedside if our residents were given the knowledge and skills to be agents of change for patients with OUD. </a:t>
            </a:r>
            <a:r>
              <a:rPr lang="en-US" sz="2800" b="1" dirty="0">
                <a:latin typeface="PT Sans Narrow" panose="020B0506020203020204" pitchFamily="34" charset="0"/>
              </a:rPr>
              <a:t>Could a MOUD / Harm Reduction curriculum change clinical practice? </a:t>
            </a:r>
            <a:endParaRPr lang="en-US" sz="2800" b="1" dirty="0"/>
          </a:p>
        </p:txBody>
      </p:sp>
    </p:spTree>
    <p:extLst>
      <p:ext uri="{BB962C8B-B14F-4D97-AF65-F5344CB8AC3E}">
        <p14:creationId xmlns:p14="http://schemas.microsoft.com/office/powerpoint/2010/main" val="196812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D1BCFB-AEC7-38EB-D783-1A831AFDF859}"/>
              </a:ext>
            </a:extLst>
          </p:cNvPr>
          <p:cNvSpPr txBox="1">
            <a:spLocks/>
          </p:cNvSpPr>
          <p:nvPr/>
        </p:nvSpPr>
        <p:spPr bwMode="auto">
          <a:xfrm>
            <a:off x="0" y="0"/>
            <a:ext cx="9144000" cy="548640"/>
          </a:xfrm>
          <a:prstGeom prst="rect">
            <a:avLst/>
          </a:prstGeom>
          <a:solidFill>
            <a:schemeClr val="tx2">
              <a:lumMod val="50000"/>
            </a:schemeClr>
          </a:solidFill>
          <a:ln>
            <a:noFill/>
          </a:ln>
        </p:spPr>
        <p:txBody>
          <a:bodyPr anchor="ctr"/>
          <a:lstStyle>
            <a:lvl1pPr eaLnBrk="0" hangingPunct="0">
              <a:tabLst>
                <a:tab pos="230188" algn="l"/>
              </a:tabLst>
              <a:defRPr>
                <a:solidFill>
                  <a:schemeClr val="tx1"/>
                </a:solidFill>
                <a:latin typeface="Calibri" pitchFamily="34" charset="0"/>
                <a:ea typeface="ＭＳ Ｐゴシック" pitchFamily="34" charset="-128"/>
              </a:defRPr>
            </a:lvl1pPr>
            <a:lvl2pPr marL="742950" indent="-285750" eaLnBrk="0" hangingPunct="0">
              <a:tabLst>
                <a:tab pos="230188" algn="l"/>
              </a:tabLst>
              <a:defRPr>
                <a:solidFill>
                  <a:schemeClr val="tx1"/>
                </a:solidFill>
                <a:latin typeface="Calibri" pitchFamily="34" charset="0"/>
                <a:ea typeface="ＭＳ Ｐゴシック" pitchFamily="34" charset="-128"/>
              </a:defRPr>
            </a:lvl2pPr>
            <a:lvl3pPr marL="1143000" indent="-228600" eaLnBrk="0" hangingPunct="0">
              <a:tabLst>
                <a:tab pos="230188" algn="l"/>
              </a:tabLst>
              <a:defRPr>
                <a:solidFill>
                  <a:schemeClr val="tx1"/>
                </a:solidFill>
                <a:latin typeface="Calibri" pitchFamily="34" charset="0"/>
                <a:ea typeface="ＭＳ Ｐゴシック" pitchFamily="34" charset="-128"/>
              </a:defRPr>
            </a:lvl3pPr>
            <a:lvl4pPr marL="1600200" indent="-228600" eaLnBrk="0" hangingPunct="0">
              <a:tabLst>
                <a:tab pos="230188" algn="l"/>
              </a:tabLst>
              <a:defRPr>
                <a:solidFill>
                  <a:schemeClr val="tx1"/>
                </a:solidFill>
                <a:latin typeface="Calibri" pitchFamily="34" charset="0"/>
                <a:ea typeface="ＭＳ Ｐゴシック" pitchFamily="34" charset="-128"/>
              </a:defRPr>
            </a:lvl4pPr>
            <a:lvl5pPr marL="2057400" indent="-228600" eaLnBrk="0" hangingPunct="0">
              <a:tabLst>
                <a:tab pos="230188" algn="l"/>
              </a:tabLst>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9pPr>
          </a:lstStyle>
          <a:p>
            <a:pPr eaLnBrk="1" hangingPunct="1">
              <a:defRPr/>
            </a:pPr>
            <a:r>
              <a:rPr lang="en-US" altLang="en-US" sz="2800" dirty="0">
                <a:solidFill>
                  <a:schemeClr val="bg1"/>
                </a:solidFill>
                <a:latin typeface="PT Sans Narrow" panose="020B0506020203020204" pitchFamily="34" charset="0"/>
              </a:rPr>
              <a:t>The curriculum and # of residents in attendance at each session</a:t>
            </a:r>
          </a:p>
        </p:txBody>
      </p:sp>
      <p:pic>
        <p:nvPicPr>
          <p:cNvPr id="4100" name="Picture 6">
            <a:extLst>
              <a:ext uri="{FF2B5EF4-FFF2-40B4-BE49-F238E27FC236}">
                <a16:creationId xmlns:a16="http://schemas.microsoft.com/office/drawing/2014/main" id="{7071A585-2C28-CF78-A7C9-398B814C45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1425" y="4681538"/>
            <a:ext cx="25257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a:extLst>
              <a:ext uri="{FF2B5EF4-FFF2-40B4-BE49-F238E27FC236}">
                <a16:creationId xmlns:a16="http://schemas.microsoft.com/office/drawing/2014/main" id="{CE2F9DCD-2571-D550-3D03-1DAC400546CA}"/>
              </a:ext>
            </a:extLst>
          </p:cNvPr>
          <p:cNvSpPr txBox="1">
            <a:spLocks noChangeArrowheads="1"/>
          </p:cNvSpPr>
          <p:nvPr/>
        </p:nvSpPr>
        <p:spPr bwMode="auto">
          <a:xfrm flipH="1">
            <a:off x="0" y="4646613"/>
            <a:ext cx="3971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dirty="0">
                <a:solidFill>
                  <a:schemeClr val="bg1"/>
                </a:solidFill>
                <a:latin typeface="PT Sans Narrow" panose="020B0506020203020204" pitchFamily="34" charset="0"/>
              </a:rPr>
              <a:t>Department of Emergency Medicine</a:t>
            </a:r>
          </a:p>
        </p:txBody>
      </p:sp>
      <p:pic>
        <p:nvPicPr>
          <p:cNvPr id="3" name="Content Placeholder 6" descr="Table&#10;&#10;Description automatically generated">
            <a:extLst>
              <a:ext uri="{FF2B5EF4-FFF2-40B4-BE49-F238E27FC236}">
                <a16:creationId xmlns:a16="http://schemas.microsoft.com/office/drawing/2014/main" id="{6E5DDF86-3D7E-A67A-14F8-83AC3676DF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829718"/>
            <a:ext cx="8229600" cy="3484064"/>
          </a:xfrm>
          <a:prstGeom prst="rect">
            <a:avLst/>
          </a:prstGeom>
        </p:spPr>
      </p:pic>
    </p:spTree>
    <p:extLst>
      <p:ext uri="{BB962C8B-B14F-4D97-AF65-F5344CB8AC3E}">
        <p14:creationId xmlns:p14="http://schemas.microsoft.com/office/powerpoint/2010/main" val="382244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D1BCFB-AEC7-38EB-D783-1A831AFDF859}"/>
              </a:ext>
            </a:extLst>
          </p:cNvPr>
          <p:cNvSpPr txBox="1">
            <a:spLocks/>
          </p:cNvSpPr>
          <p:nvPr/>
        </p:nvSpPr>
        <p:spPr bwMode="auto">
          <a:xfrm>
            <a:off x="0" y="0"/>
            <a:ext cx="9144000" cy="548640"/>
          </a:xfrm>
          <a:prstGeom prst="rect">
            <a:avLst/>
          </a:prstGeom>
          <a:solidFill>
            <a:schemeClr val="tx2">
              <a:lumMod val="50000"/>
            </a:schemeClr>
          </a:solidFill>
          <a:ln>
            <a:noFill/>
          </a:ln>
        </p:spPr>
        <p:txBody>
          <a:bodyPr anchor="ctr"/>
          <a:lstStyle>
            <a:lvl1pPr eaLnBrk="0" hangingPunct="0">
              <a:tabLst>
                <a:tab pos="230188" algn="l"/>
              </a:tabLst>
              <a:defRPr>
                <a:solidFill>
                  <a:schemeClr val="tx1"/>
                </a:solidFill>
                <a:latin typeface="Calibri" pitchFamily="34" charset="0"/>
                <a:ea typeface="ＭＳ Ｐゴシック" pitchFamily="34" charset="-128"/>
              </a:defRPr>
            </a:lvl1pPr>
            <a:lvl2pPr marL="742950" indent="-285750" eaLnBrk="0" hangingPunct="0">
              <a:tabLst>
                <a:tab pos="230188" algn="l"/>
              </a:tabLst>
              <a:defRPr>
                <a:solidFill>
                  <a:schemeClr val="tx1"/>
                </a:solidFill>
                <a:latin typeface="Calibri" pitchFamily="34" charset="0"/>
                <a:ea typeface="ＭＳ Ｐゴシック" pitchFamily="34" charset="-128"/>
              </a:defRPr>
            </a:lvl2pPr>
            <a:lvl3pPr marL="1143000" indent="-228600" eaLnBrk="0" hangingPunct="0">
              <a:tabLst>
                <a:tab pos="230188" algn="l"/>
              </a:tabLst>
              <a:defRPr>
                <a:solidFill>
                  <a:schemeClr val="tx1"/>
                </a:solidFill>
                <a:latin typeface="Calibri" pitchFamily="34" charset="0"/>
                <a:ea typeface="ＭＳ Ｐゴシック" pitchFamily="34" charset="-128"/>
              </a:defRPr>
            </a:lvl3pPr>
            <a:lvl4pPr marL="1600200" indent="-228600" eaLnBrk="0" hangingPunct="0">
              <a:tabLst>
                <a:tab pos="230188" algn="l"/>
              </a:tabLst>
              <a:defRPr>
                <a:solidFill>
                  <a:schemeClr val="tx1"/>
                </a:solidFill>
                <a:latin typeface="Calibri" pitchFamily="34" charset="0"/>
                <a:ea typeface="ＭＳ Ｐゴシック" pitchFamily="34" charset="-128"/>
              </a:defRPr>
            </a:lvl4pPr>
            <a:lvl5pPr marL="2057400" indent="-228600" eaLnBrk="0" hangingPunct="0">
              <a:tabLst>
                <a:tab pos="230188" algn="l"/>
              </a:tabLst>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tabLst>
                <a:tab pos="230188" algn="l"/>
              </a:tabLst>
              <a:defRPr>
                <a:solidFill>
                  <a:schemeClr val="tx1"/>
                </a:solidFill>
                <a:latin typeface="Calibri" pitchFamily="34" charset="0"/>
                <a:ea typeface="ＭＳ Ｐゴシック" pitchFamily="34" charset="-128"/>
              </a:defRPr>
            </a:lvl9pPr>
          </a:lstStyle>
          <a:p>
            <a:pPr eaLnBrk="1" hangingPunct="1">
              <a:defRPr/>
            </a:pPr>
            <a:endParaRPr lang="en-US" altLang="en-US" sz="2800" dirty="0">
              <a:solidFill>
                <a:schemeClr val="bg1"/>
              </a:solidFill>
              <a:latin typeface="Arial" charset="0"/>
            </a:endParaRPr>
          </a:p>
        </p:txBody>
      </p:sp>
      <p:pic>
        <p:nvPicPr>
          <p:cNvPr id="4100" name="Picture 6">
            <a:extLst>
              <a:ext uri="{FF2B5EF4-FFF2-40B4-BE49-F238E27FC236}">
                <a16:creationId xmlns:a16="http://schemas.microsoft.com/office/drawing/2014/main" id="{7071A585-2C28-CF78-A7C9-398B814C45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1425" y="4681538"/>
            <a:ext cx="25257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a:extLst>
              <a:ext uri="{FF2B5EF4-FFF2-40B4-BE49-F238E27FC236}">
                <a16:creationId xmlns:a16="http://schemas.microsoft.com/office/drawing/2014/main" id="{CE2F9DCD-2571-D550-3D03-1DAC400546CA}"/>
              </a:ext>
            </a:extLst>
          </p:cNvPr>
          <p:cNvSpPr txBox="1">
            <a:spLocks noChangeArrowheads="1"/>
          </p:cNvSpPr>
          <p:nvPr/>
        </p:nvSpPr>
        <p:spPr bwMode="auto">
          <a:xfrm flipH="1">
            <a:off x="0" y="4646613"/>
            <a:ext cx="3971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dirty="0">
                <a:solidFill>
                  <a:schemeClr val="bg1"/>
                </a:solidFill>
                <a:latin typeface="PT Sans Narrow" panose="020B0506020203020204" pitchFamily="34" charset="0"/>
              </a:rPr>
              <a:t>Department of Emergency Medicine</a:t>
            </a:r>
          </a:p>
        </p:txBody>
      </p:sp>
      <p:pic>
        <p:nvPicPr>
          <p:cNvPr id="2" name="Content Placeholder 4" descr="Chart, bar chart&#10;&#10;Description automatically generated">
            <a:extLst>
              <a:ext uri="{FF2B5EF4-FFF2-40B4-BE49-F238E27FC236}">
                <a16:creationId xmlns:a16="http://schemas.microsoft.com/office/drawing/2014/main" id="{DF05FD13-5491-BD98-6CA6-59364E84A4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037" y="44810"/>
            <a:ext cx="7193510" cy="4663440"/>
          </a:xfrm>
          <a:prstGeom prst="rect">
            <a:avLst/>
          </a:prstGeom>
        </p:spPr>
      </p:pic>
    </p:spTree>
    <p:extLst>
      <p:ext uri="{BB962C8B-B14F-4D97-AF65-F5344CB8AC3E}">
        <p14:creationId xmlns:p14="http://schemas.microsoft.com/office/powerpoint/2010/main" val="608846805"/>
      </p:ext>
    </p:extLst>
  </p:cSld>
  <p:clrMapOvr>
    <a:masterClrMapping/>
  </p:clrMapOvr>
</p:sld>
</file>

<file path=ppt/theme/theme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2434</TotalTime>
  <Words>1920</Words>
  <Application>Microsoft Office PowerPoint</Application>
  <PresentationFormat>On-screen Show (16:9)</PresentationFormat>
  <Paragraphs>146</Paragraphs>
  <Slides>16</Slides>
  <Notes>16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Karmina Rg</vt:lpstr>
      <vt:lpstr>PT Sans Narrow</vt:lpstr>
      <vt:lpstr>Wingdings</vt:lpstr>
      <vt:lpstr>12_Office Theme</vt:lpstr>
      <vt:lpstr>12_Custom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Michigan Marketing &amp;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Martin Soave</dc:creator>
  <cp:lastModifiedBy>Losman, Eve</cp:lastModifiedBy>
  <cp:revision>60</cp:revision>
  <cp:lastPrinted>2013-04-23T18:06:38Z</cp:lastPrinted>
  <dcterms:created xsi:type="dcterms:W3CDTF">2013-07-25T14:06:28Z</dcterms:created>
  <dcterms:modified xsi:type="dcterms:W3CDTF">2023-11-02T16:38:03Z</dcterms:modified>
</cp:coreProperties>
</file>