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media/image79.jpg" ContentType="image/png"/>
  <Override PartName="/ppt/media/image80.jpg" ContentType="image/png"/>
  <Override PartName="/ppt/media/image81.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52" r:id="rId4"/>
    <p:sldMasterId id="2147484233" r:id="rId5"/>
  </p:sldMasterIdLst>
  <p:notesMasterIdLst>
    <p:notesMasterId r:id="rId21"/>
  </p:notesMasterIdLst>
  <p:handoutMasterIdLst>
    <p:handoutMasterId r:id="rId22"/>
  </p:handoutMasterIdLst>
  <p:sldIdLst>
    <p:sldId id="2077" r:id="rId6"/>
    <p:sldId id="2068" r:id="rId7"/>
    <p:sldId id="7173" r:id="rId8"/>
    <p:sldId id="7174" r:id="rId9"/>
    <p:sldId id="7188" r:id="rId10"/>
    <p:sldId id="7189" r:id="rId11"/>
    <p:sldId id="7175" r:id="rId12"/>
    <p:sldId id="7176" r:id="rId13"/>
    <p:sldId id="7178" r:id="rId14"/>
    <p:sldId id="7179" r:id="rId15"/>
    <p:sldId id="7190" r:id="rId16"/>
    <p:sldId id="7180" r:id="rId17"/>
    <p:sldId id="7187" r:id="rId18"/>
    <p:sldId id="7181" r:id="rId19"/>
    <p:sldId id="7183" r:id="rId20"/>
  </p:sldIdLst>
  <p:sldSz cx="12192000" cy="6858000"/>
  <p:notesSz cx="7023100" cy="93091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394612-0EE0-280E-BEF8-4D2BAC37DCDF}" name="Hristova, Tavita" initials="HT" userId="S::tavita.hristova@bmc.org::a233f21d-26a7-4e36-88e4-2a435b84f3f5" providerId="AD"/>
  <p188:author id="{5A2C1C42-C86B-7652-4753-F27B19FB4547}" name="Hristova, Tavita" initials="TH" userId="S::Tavita.Hristova@bmc.org::a233f21d-26a7-4e36-88e4-2a435b84f3f5" providerId="AD"/>
  <p188:author id="{01127172-05DF-0014-80E3-61493EAD0289}" name="Borrill, Lauren" initials="BL" userId="S::lauren.borrill@bmc.org::b42aa042-2881-45f4-9774-42ccfa11b7ba" providerId="AD"/>
  <p188:author id="{8953EB82-463C-D3DD-72A0-E5719985E219}" name="Benatia, Ouarida" initials="BO" userId="S::ouarida.benatia@bmc.org::ef57928a-24c9-4812-b5f8-5b511c83ae81" providerId="AD"/>
  <p188:author id="{A7012ADA-31AD-7439-D5D5-DBBE520533B5}" name="Josh Read" initials="JR" userId="S::josh.read@bmccontent.onmicrosoft.com::ef20b371-6e0f-4954-b811-dd25923fe9c2" providerId="AD"/>
  <p188:author id="{DEA987E3-4249-CABE-38D2-4C478D2E706A}" name="Josh Read" initials="JR" userId="jHJpPVo+kuCufF80sneCSR4QQSWeptqz7rPH0gJdIdU=" providerId="None"/>
  <p188:author id="{1548FAED-3DE1-18C5-5E3F-51739F021303}" name="Rust, Victoria" initials="RV" userId="S::victoria.rust@bmc.org::9154255f-ec0c-4be8-a827-4658aa3901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73BA"/>
    <a:srgbClr val="A64484"/>
    <a:srgbClr val="4668B0"/>
    <a:srgbClr val="FFE3E3"/>
    <a:srgbClr val="FEDBD9"/>
    <a:srgbClr val="FEDAD9"/>
    <a:srgbClr val="C7D2E9"/>
    <a:srgbClr val="552F77"/>
    <a:srgbClr val="4F74BA"/>
    <a:srgbClr val="4F73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9" autoAdjust="0"/>
    <p:restoredTop sz="74868" autoAdjust="0"/>
  </p:normalViewPr>
  <p:slideViewPr>
    <p:cSldViewPr snapToGrid="0">
      <p:cViewPr varScale="1">
        <p:scale>
          <a:sx n="61" d="100"/>
          <a:sy n="61" d="100"/>
        </p:scale>
        <p:origin x="1742" y="67"/>
      </p:cViewPr>
      <p:guideLst/>
    </p:cSldViewPr>
  </p:slideViewPr>
  <p:notesTextViewPr>
    <p:cViewPr>
      <p:scale>
        <a:sx n="125" d="100"/>
        <a:sy n="125" d="100"/>
      </p:scale>
      <p:origin x="0" y="0"/>
    </p:cViewPr>
  </p:notesTextViewPr>
  <p:notesViewPr>
    <p:cSldViewPr snapToGrid="0">
      <p:cViewPr>
        <p:scale>
          <a:sx n="1" d="2"/>
          <a:sy n="1" d="2"/>
        </p:scale>
        <p:origin x="864" y="-4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09230864217532"/>
          <c:y val="0.13573069904100765"/>
          <c:w val="0.72314106945731926"/>
          <c:h val="0.76754416270701331"/>
        </c:manualLayout>
      </c:layout>
      <c:barChart>
        <c:barDir val="bar"/>
        <c:grouping val="percentStacked"/>
        <c:varyColors val="0"/>
        <c:ser>
          <c:idx val="0"/>
          <c:order val="0"/>
          <c:tx>
            <c:strRef>
              <c:f>Sheet1!$B$1</c:f>
              <c:strCache>
                <c:ptCount val="1"/>
                <c:pt idx="0">
                  <c:v>N/A</c:v>
                </c:pt>
              </c:strCache>
            </c:strRef>
          </c:tx>
          <c:spPr>
            <a:solidFill>
              <a:schemeClr val="accent6">
                <a:alpha val="70000"/>
              </a:schemeClr>
            </a:solidFill>
            <a:ln>
              <a:noFill/>
            </a:ln>
            <a:effectLst/>
          </c:spPr>
          <c:invertIfNegative val="0"/>
          <c:dLbls>
            <c:dLbl>
              <c:idx val="0"/>
              <c:layout>
                <c:manualLayout>
                  <c:x val="-5.4549355678172332E-2"/>
                  <c:y val="-0.20629467805695606"/>
                </c:manualLayout>
              </c:layout>
              <c:tx>
                <c:rich>
                  <a:bodyPr/>
                  <a:lstStyle/>
                  <a:p>
                    <a:fld id="{C85424E3-CA1A-4DC0-BA8B-F4372C50ADB7}" type="SERIESNAME">
                      <a:rPr lang="en-US" b="1" smtClean="0"/>
                      <a:pPr/>
                      <a:t>[SERIES NAME]</a:t>
                    </a:fld>
                    <a:endParaRPr lang="en-US" b="1" dirty="0"/>
                  </a:p>
                  <a:p>
                    <a:fld id="{B9B51ACB-D2F3-479B-B89E-8BE8145E0CDD}" type="VALUE">
                      <a:rPr lang="en-US" smtClean="0"/>
                      <a:pPr/>
                      <a:t>[VALUE]</a:t>
                    </a:fld>
                    <a:endParaRPr lang="en-US" dirty="0"/>
                  </a:p>
                  <a:p>
                    <a:r>
                      <a:rPr lang="en-US" dirty="0"/>
                      <a:t>(2.4%)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E121-4DFF-A602-C2ED11DF7022}"/>
                </c:ext>
              </c:extLst>
            </c:dLbl>
            <c:dLbl>
              <c:idx val="1"/>
              <c:layout>
                <c:manualLayout>
                  <c:x val="-6.5482049236355255E-2"/>
                  <c:y val="-0.19208637456977395"/>
                </c:manualLayout>
              </c:layout>
              <c:tx>
                <c:rich>
                  <a:bodyPr/>
                  <a:lstStyle/>
                  <a:p>
                    <a:fld id="{16C2DB96-F5FB-4B42-BA05-C22857193CFE}" type="SERIESNAME">
                      <a:rPr lang="en-US" sz="1400" b="1" smtClean="0"/>
                      <a:pPr/>
                      <a:t>[SERIES NAME]</a:t>
                    </a:fld>
                    <a:endParaRPr lang="en-US" sz="1400" b="1" dirty="0"/>
                  </a:p>
                  <a:p>
                    <a:fld id="{92C5F9E2-1FE5-418D-939D-387F7AE80762}" type="VALUE">
                      <a:rPr lang="en-US" sz="1400" smtClean="0"/>
                      <a:pPr/>
                      <a:t>[VALUE]</a:t>
                    </a:fld>
                    <a:endParaRPr lang="en-US" sz="1400" dirty="0"/>
                  </a:p>
                  <a:p>
                    <a:r>
                      <a:rPr lang="en-US" sz="1400" dirty="0"/>
                      <a:t>(2.4%)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impact_practice</c:v>
                </c:pt>
                <c:pt idx="1">
                  <c:v>impact_field</c:v>
                </c:pt>
              </c:strCache>
            </c:strRef>
          </c:cat>
          <c:val>
            <c:numRef>
              <c:f>Sheet1!$B$2:$B$3</c:f>
              <c:numCache>
                <c:formatCode>General</c:formatCode>
                <c:ptCount val="2"/>
                <c:pt idx="0">
                  <c:v>1</c:v>
                </c:pt>
                <c:pt idx="1">
                  <c:v>1</c:v>
                </c:pt>
              </c:numCache>
            </c:numRef>
          </c:val>
          <c:extLst>
            <c:ext xmlns:c16="http://schemas.microsoft.com/office/drawing/2014/chart" uri="{C3380CC4-5D6E-409C-BE32-E72D297353CC}">
              <c16:uniqueId val="{00000000-E121-4DFF-A602-C2ED11DF7022}"/>
            </c:ext>
          </c:extLst>
        </c:ser>
        <c:ser>
          <c:idx val="1"/>
          <c:order val="1"/>
          <c:tx>
            <c:strRef>
              <c:f>Sheet1!$C$1</c:f>
              <c:strCache>
                <c:ptCount val="1"/>
                <c:pt idx="0">
                  <c:v>Strongly disagree</c:v>
                </c:pt>
              </c:strCache>
            </c:strRef>
          </c:tx>
          <c:spPr>
            <a:solidFill>
              <a:schemeClr val="accent1">
                <a:alpha val="70000"/>
              </a:schemeClr>
            </a:solidFill>
            <a:ln>
              <a:noFill/>
            </a:ln>
            <a:effectLst/>
          </c:spPr>
          <c:invertIfNegative val="0"/>
          <c:dLbls>
            <c:dLbl>
              <c:idx val="0"/>
              <c:layout>
                <c:manualLayout>
                  <c:x val="2.8538624935904987E-2"/>
                  <c:y val="-0.20375765923257588"/>
                </c:manualLayout>
              </c:layout>
              <c:tx>
                <c:rich>
                  <a:bodyPr/>
                  <a:lstStyle/>
                  <a:p>
                    <a:fld id="{4B651947-62F5-419E-B0BD-178D7FBF773B}" type="SERIESNAME">
                      <a:rPr lang="en-US" b="1" smtClean="0"/>
                      <a:pPr/>
                      <a:t>[SERIES NAME]</a:t>
                    </a:fld>
                    <a:endParaRPr lang="en-US" b="1" dirty="0"/>
                  </a:p>
                  <a:p>
                    <a:fld id="{1A6760E0-8663-41C9-BDB6-76AB6BA640A1}" type="VALUE">
                      <a:rPr lang="en-US" smtClean="0"/>
                      <a:pPr/>
                      <a:t>[VALUE]</a:t>
                    </a:fld>
                    <a:endParaRPr lang="en-US" dirty="0"/>
                  </a:p>
                  <a:p>
                    <a:r>
                      <a:rPr lang="en-US" dirty="0"/>
                      <a:t>(2.4%)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E121-4DFF-A602-C2ED11DF7022}"/>
                </c:ext>
              </c:extLst>
            </c:dLbl>
            <c:dLbl>
              <c:idx val="1"/>
              <c:layout>
                <c:manualLayout>
                  <c:x val="-1.4913831342647713E-2"/>
                  <c:y val="-0.26509236376143652"/>
                </c:manualLayout>
              </c:layout>
              <c:tx>
                <c:rich>
                  <a:bodyPr/>
                  <a:lstStyle/>
                  <a:p>
                    <a:fld id="{6506CF6D-8126-4DC4-BB70-C00FF841B673}" type="SERIESNAME">
                      <a:rPr lang="en-US" b="1" smtClean="0"/>
                      <a:pPr/>
                      <a:t>[SERIES NAME]</a:t>
                    </a:fld>
                    <a:endParaRPr lang="en-US" b="1" dirty="0"/>
                  </a:p>
                  <a:p>
                    <a:fld id="{CF634F7A-B737-4718-8C2C-C9BED3BFFB0F}" type="VALUE">
                      <a:rPr lang="en-US" smtClean="0"/>
                      <a:pPr/>
                      <a:t>[VALUE]</a:t>
                    </a:fld>
                    <a:endParaRPr lang="en-US" dirty="0"/>
                  </a:p>
                  <a:p>
                    <a:r>
                      <a:rPr lang="en-US" dirty="0"/>
                      <a:t>(2.4%)</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impact_practice</c:v>
                </c:pt>
                <c:pt idx="1">
                  <c:v>impact_field</c:v>
                </c:pt>
              </c:strCache>
            </c:strRef>
          </c:cat>
          <c:val>
            <c:numRef>
              <c:f>Sheet1!$C$2:$C$3</c:f>
              <c:numCache>
                <c:formatCode>General</c:formatCode>
                <c:ptCount val="2"/>
                <c:pt idx="0">
                  <c:v>1</c:v>
                </c:pt>
                <c:pt idx="1">
                  <c:v>1</c:v>
                </c:pt>
              </c:numCache>
            </c:numRef>
          </c:val>
          <c:extLst>
            <c:ext xmlns:c16="http://schemas.microsoft.com/office/drawing/2014/chart" uri="{C3380CC4-5D6E-409C-BE32-E72D297353CC}">
              <c16:uniqueId val="{00000006-E121-4DFF-A602-C2ED11DF7022}"/>
            </c:ext>
          </c:extLst>
        </c:ser>
        <c:ser>
          <c:idx val="2"/>
          <c:order val="2"/>
          <c:tx>
            <c:strRef>
              <c:f>Sheet1!$D$1</c:f>
              <c:strCache>
                <c:ptCount val="1"/>
                <c:pt idx="0">
                  <c:v>Disagree</c:v>
                </c:pt>
              </c:strCache>
            </c:strRef>
          </c:tx>
          <c:spPr>
            <a:solidFill>
              <a:schemeClr val="accent2">
                <a:alpha val="70000"/>
              </a:schemeClr>
            </a:solidFill>
            <a:ln>
              <a:noFill/>
            </a:ln>
            <a:effectLst/>
          </c:spPr>
          <c:invertIfNegative val="0"/>
          <c:dLbls>
            <c:dLbl>
              <c:idx val="0"/>
              <c:layout>
                <c:manualLayout>
                  <c:x val="0.13045843205753421"/>
                  <c:y val="-0.17953294899935748"/>
                </c:manualLayout>
              </c:layout>
              <c:tx>
                <c:rich>
                  <a:bodyPr/>
                  <a:lstStyle/>
                  <a:p>
                    <a:fld id="{0DBE876B-92E9-42FB-9754-9D2B3455F6D5}" type="SERIESNAME">
                      <a:rPr lang="en-US" b="1" smtClean="0"/>
                      <a:pPr/>
                      <a:t>[SERIES NAME]</a:t>
                    </a:fld>
                    <a:endParaRPr lang="en-US" b="1" dirty="0"/>
                  </a:p>
                  <a:p>
                    <a:fld id="{776C0E89-5041-44B1-847B-C7D2EA99BF20}" type="VALUE">
                      <a:rPr lang="en-US" smtClean="0"/>
                      <a:pPr/>
                      <a:t>[VALUE]</a:t>
                    </a:fld>
                    <a:endParaRPr lang="en-US" dirty="0"/>
                  </a:p>
                  <a:p>
                    <a:r>
                      <a:rPr lang="en-US" dirty="0"/>
                      <a:t>(2.4%)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E121-4DFF-A602-C2ED11DF7022}"/>
                </c:ext>
              </c:extLst>
            </c:dLbl>
            <c:dLbl>
              <c:idx val="1"/>
              <c:delete val="1"/>
              <c:extLst>
                <c:ext xmlns:c15="http://schemas.microsoft.com/office/drawing/2012/chart" uri="{CE6537A1-D6FC-4f65-9D91-7224C49458BB}"/>
                <c:ext xmlns:c16="http://schemas.microsoft.com/office/drawing/2014/chart" uri="{C3380CC4-5D6E-409C-BE32-E72D297353CC}">
                  <c16:uniqueId val="{0000000D-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impact_practice</c:v>
                </c:pt>
                <c:pt idx="1">
                  <c:v>impact_field</c:v>
                </c:pt>
              </c:strCache>
            </c:strRef>
          </c:cat>
          <c:val>
            <c:numRef>
              <c:f>Sheet1!$D$2:$D$3</c:f>
              <c:numCache>
                <c:formatCode>General</c:formatCode>
                <c:ptCount val="2"/>
                <c:pt idx="0">
                  <c:v>1</c:v>
                </c:pt>
                <c:pt idx="1">
                  <c:v>0</c:v>
                </c:pt>
              </c:numCache>
            </c:numRef>
          </c:val>
          <c:extLst>
            <c:ext xmlns:c16="http://schemas.microsoft.com/office/drawing/2014/chart" uri="{C3380CC4-5D6E-409C-BE32-E72D297353CC}">
              <c16:uniqueId val="{00000007-E121-4DFF-A602-C2ED11DF7022}"/>
            </c:ext>
          </c:extLst>
        </c:ser>
        <c:ser>
          <c:idx val="3"/>
          <c:order val="3"/>
          <c:tx>
            <c:strRef>
              <c:f>Sheet1!$E$1</c:f>
              <c:strCache>
                <c:ptCount val="1"/>
                <c:pt idx="0">
                  <c:v>Neither agree nor disagree</c:v>
                </c:pt>
              </c:strCache>
            </c:strRef>
          </c:tx>
          <c:spPr>
            <a:solidFill>
              <a:schemeClr val="accent3">
                <a:alpha val="70000"/>
              </a:schemeClr>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23F93099-4DC5-4F54-A0BD-5FE3D5678BF0}" type="SERIESNAME">
                      <a:rPr lang="en-US" sz="1400" b="1" smtClean="0"/>
                      <a:pPr>
                        <a:defRPr sz="1400" b="0" i="0" u="none" strike="noStrike" kern="1200" baseline="0">
                          <a:solidFill>
                            <a:schemeClr val="tx1">
                              <a:lumMod val="75000"/>
                              <a:lumOff val="25000"/>
                            </a:schemeClr>
                          </a:solidFill>
                          <a:latin typeface="+mn-lt"/>
                          <a:ea typeface="+mn-ea"/>
                          <a:cs typeface="+mn-cs"/>
                        </a:defRPr>
                      </a:pPr>
                      <a:t>[SERIES NAME]</a:t>
                    </a:fld>
                    <a:endParaRPr lang="en-US" sz="1400" b="1" dirty="0"/>
                  </a:p>
                  <a:p>
                    <a:pPr>
                      <a:defRPr sz="1400" b="0" i="0" u="none" strike="noStrike" kern="1200" baseline="0">
                        <a:solidFill>
                          <a:schemeClr val="tx1">
                            <a:lumMod val="75000"/>
                            <a:lumOff val="25000"/>
                          </a:schemeClr>
                        </a:solidFill>
                        <a:latin typeface="+mn-lt"/>
                        <a:ea typeface="+mn-ea"/>
                        <a:cs typeface="+mn-cs"/>
                      </a:defRPr>
                    </a:pPr>
                    <a:fld id="{1E7C81D5-36EC-4C73-B09D-AE4E107F4553}" type="VALUE">
                      <a:rPr lang="en-US" sz="1400" smtClean="0"/>
                      <a:pPr>
                        <a:defRPr sz="1400" b="0" i="0" u="none" strike="noStrike" kern="1200" baseline="0">
                          <a:solidFill>
                            <a:schemeClr val="tx1">
                              <a:lumMod val="75000"/>
                              <a:lumOff val="25000"/>
                            </a:schemeClr>
                          </a:solidFill>
                          <a:latin typeface="+mn-lt"/>
                          <a:ea typeface="+mn-ea"/>
                          <a:cs typeface="+mn-cs"/>
                        </a:defRPr>
                      </a:pPr>
                      <a:t>[VALUE]</a:t>
                    </a:fld>
                    <a:endParaRPr lang="en-US" sz="1400" dirty="0"/>
                  </a:p>
                  <a:p>
                    <a:pPr>
                      <a:defRPr sz="1400" b="0" i="0" u="none" strike="noStrike" kern="1200" baseline="0">
                        <a:solidFill>
                          <a:schemeClr val="tx1">
                            <a:lumMod val="75000"/>
                            <a:lumOff val="25000"/>
                          </a:schemeClr>
                        </a:solidFill>
                        <a:latin typeface="+mn-lt"/>
                        <a:ea typeface="+mn-ea"/>
                        <a:cs typeface="+mn-cs"/>
                      </a:defRPr>
                    </a:pPr>
                    <a:r>
                      <a:rPr lang="en-US" sz="1400" dirty="0"/>
                      <a:t>(11.9%)</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4-E121-4DFF-A602-C2ED11DF7022}"/>
                </c:ext>
              </c:extLst>
            </c:dLbl>
            <c:dLbl>
              <c:idx val="1"/>
              <c:layout>
                <c:manualLayout>
                  <c:x val="0.12550396962148141"/>
                  <c:y val="-0.19306141282275111"/>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EE7831F1-D907-4A69-B458-A64E8EA6097E}" type="SERIESNAME">
                      <a:rPr lang="en-US" b="1" smtClean="0"/>
                      <a:pPr>
                        <a:defRPr sz="1400" b="0" i="0" u="none" strike="noStrike" kern="1200" baseline="0">
                          <a:solidFill>
                            <a:schemeClr val="tx1">
                              <a:lumMod val="75000"/>
                              <a:lumOff val="25000"/>
                            </a:schemeClr>
                          </a:solidFill>
                          <a:latin typeface="+mn-lt"/>
                          <a:ea typeface="+mn-ea"/>
                          <a:cs typeface="+mn-cs"/>
                        </a:defRPr>
                      </a:pPr>
                      <a:t>[SERIES NAME]</a:t>
                    </a:fld>
                    <a:endParaRPr lang="en-US" b="1" dirty="0"/>
                  </a:p>
                  <a:p>
                    <a:pPr>
                      <a:defRPr sz="1400" b="0" i="0" u="none" strike="noStrike" kern="1200" baseline="0">
                        <a:solidFill>
                          <a:schemeClr val="tx1">
                            <a:lumMod val="75000"/>
                            <a:lumOff val="25000"/>
                          </a:schemeClr>
                        </a:solidFill>
                        <a:latin typeface="+mn-lt"/>
                        <a:ea typeface="+mn-ea"/>
                        <a:cs typeface="+mn-cs"/>
                      </a:defRPr>
                    </a:pPr>
                    <a:fld id="{AAFE1EE9-4779-48F4-B0D3-A204C24A3837}" type="VALUE">
                      <a:rPr lang="en-US" smtClean="0"/>
                      <a:pPr>
                        <a:defRPr sz="1400" b="0" i="0" u="none" strike="noStrike" kern="1200" baseline="0">
                          <a:solidFill>
                            <a:schemeClr val="tx1">
                              <a:lumMod val="75000"/>
                              <a:lumOff val="25000"/>
                            </a:schemeClr>
                          </a:solidFill>
                          <a:latin typeface="+mn-lt"/>
                          <a:ea typeface="+mn-ea"/>
                          <a:cs typeface="+mn-cs"/>
                        </a:defRPr>
                      </a:pPr>
                      <a:t>[VALUE]</a:t>
                    </a:fld>
                    <a:endParaRPr lang="en-US" dirty="0"/>
                  </a:p>
                  <a:p>
                    <a:pPr>
                      <a:defRPr sz="1400" b="0" i="0" u="none" strike="noStrike" kern="1200" baseline="0">
                        <a:solidFill>
                          <a:schemeClr val="tx1">
                            <a:lumMod val="75000"/>
                            <a:lumOff val="25000"/>
                          </a:schemeClr>
                        </a:solidFill>
                        <a:latin typeface="+mn-lt"/>
                        <a:ea typeface="+mn-ea"/>
                        <a:cs typeface="+mn-cs"/>
                      </a:defRPr>
                    </a:pPr>
                    <a:r>
                      <a:rPr lang="en-US" dirty="0"/>
                      <a:t>(2.4%)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20789081318673625"/>
                      <c:h val="0.13260520240488963"/>
                    </c:manualLayout>
                  </c15:layout>
                  <c15:dlblFieldTable/>
                  <c15:showDataLabelsRange val="0"/>
                </c:ext>
                <c:ext xmlns:c16="http://schemas.microsoft.com/office/drawing/2014/chart" uri="{C3380CC4-5D6E-409C-BE32-E72D297353CC}">
                  <c16:uniqueId val="{0000000E-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impact_practice</c:v>
                </c:pt>
                <c:pt idx="1">
                  <c:v>impact_field</c:v>
                </c:pt>
              </c:strCache>
            </c:strRef>
          </c:cat>
          <c:val>
            <c:numRef>
              <c:f>Sheet1!$E$2:$E$3</c:f>
              <c:numCache>
                <c:formatCode>General</c:formatCode>
                <c:ptCount val="2"/>
                <c:pt idx="0">
                  <c:v>5</c:v>
                </c:pt>
                <c:pt idx="1">
                  <c:v>1</c:v>
                </c:pt>
              </c:numCache>
            </c:numRef>
          </c:val>
          <c:extLst>
            <c:ext xmlns:c16="http://schemas.microsoft.com/office/drawing/2014/chart" uri="{C3380CC4-5D6E-409C-BE32-E72D297353CC}">
              <c16:uniqueId val="{00000008-E121-4DFF-A602-C2ED11DF7022}"/>
            </c:ext>
          </c:extLst>
        </c:ser>
        <c:ser>
          <c:idx val="4"/>
          <c:order val="4"/>
          <c:tx>
            <c:strRef>
              <c:f>Sheet1!$F$1</c:f>
              <c:strCache>
                <c:ptCount val="1"/>
                <c:pt idx="0">
                  <c:v>Agree</c:v>
                </c:pt>
              </c:strCache>
            </c:strRef>
          </c:tx>
          <c:spPr>
            <a:solidFill>
              <a:schemeClr val="accent4">
                <a:alpha val="70000"/>
              </a:schemeClr>
            </a:solidFill>
            <a:ln>
              <a:noFill/>
            </a:ln>
            <a:effectLst/>
          </c:spPr>
          <c:invertIfNegative val="0"/>
          <c:dLbls>
            <c:dLbl>
              <c:idx val="0"/>
              <c:layout>
                <c:manualLayout>
                  <c:x val="-2.2244417986626202E-3"/>
                  <c:y val="1.7063169427099678E-2"/>
                </c:manualLayout>
              </c:layout>
              <c:tx>
                <c:rich>
                  <a:bodyPr/>
                  <a:lstStyle/>
                  <a:p>
                    <a:fld id="{18765C09-BEED-4A9F-95A1-FE53699A8B95}" type="SERIESNAME">
                      <a:rPr lang="en-US" b="1" smtClean="0"/>
                      <a:pPr/>
                      <a:t>[SERIES NAME]</a:t>
                    </a:fld>
                    <a:endParaRPr lang="en-US" b="1" dirty="0"/>
                  </a:p>
                  <a:p>
                    <a:fld id="{A295433F-931D-40F8-A176-430AF097182C}" type="VALUE">
                      <a:rPr lang="en-US" smtClean="0"/>
                      <a:pPr/>
                      <a:t>[VALUE]</a:t>
                    </a:fld>
                    <a:endParaRPr lang="en-US" dirty="0"/>
                  </a:p>
                  <a:p>
                    <a:r>
                      <a:rPr lang="en-US" dirty="0"/>
                      <a:t>(38.1%)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E121-4DFF-A602-C2ED11DF7022}"/>
                </c:ext>
              </c:extLst>
            </c:dLbl>
            <c:dLbl>
              <c:idx val="1"/>
              <c:tx>
                <c:rich>
                  <a:bodyPr/>
                  <a:lstStyle/>
                  <a:p>
                    <a:fld id="{487F256E-7EE7-4E90-B490-BE98D80923ED}" type="SERIESNAME">
                      <a:rPr lang="en-US" b="1" smtClean="0"/>
                      <a:pPr/>
                      <a:t>[SERIES NAME]</a:t>
                    </a:fld>
                    <a:endParaRPr lang="en-US" b="1" dirty="0"/>
                  </a:p>
                  <a:p>
                    <a:fld id="{28EAF663-E084-45D6-97B7-D167B7A36EF7}" type="VALUE">
                      <a:rPr lang="en-US" smtClean="0"/>
                      <a:pPr/>
                      <a:t>[VALUE]</a:t>
                    </a:fld>
                    <a:endParaRPr lang="en-US" dirty="0"/>
                  </a:p>
                  <a:p>
                    <a:r>
                      <a:rPr lang="en-US" dirty="0"/>
                      <a:t>(45.2%)</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impact_practice</c:v>
                </c:pt>
                <c:pt idx="1">
                  <c:v>impact_field</c:v>
                </c:pt>
              </c:strCache>
            </c:strRef>
          </c:cat>
          <c:val>
            <c:numRef>
              <c:f>Sheet1!$F$2:$F$3</c:f>
              <c:numCache>
                <c:formatCode>General</c:formatCode>
                <c:ptCount val="2"/>
                <c:pt idx="0">
                  <c:v>16</c:v>
                </c:pt>
                <c:pt idx="1">
                  <c:v>19</c:v>
                </c:pt>
              </c:numCache>
            </c:numRef>
          </c:val>
          <c:extLst>
            <c:ext xmlns:c16="http://schemas.microsoft.com/office/drawing/2014/chart" uri="{C3380CC4-5D6E-409C-BE32-E72D297353CC}">
              <c16:uniqueId val="{00000009-E121-4DFF-A602-C2ED11DF7022}"/>
            </c:ext>
          </c:extLst>
        </c:ser>
        <c:ser>
          <c:idx val="5"/>
          <c:order val="5"/>
          <c:tx>
            <c:strRef>
              <c:f>Sheet1!$G$1</c:f>
              <c:strCache>
                <c:ptCount val="1"/>
                <c:pt idx="0">
                  <c:v>Strongly Agree</c:v>
                </c:pt>
              </c:strCache>
            </c:strRef>
          </c:tx>
          <c:spPr>
            <a:solidFill>
              <a:schemeClr val="accent5">
                <a:alpha val="70000"/>
              </a:schemeClr>
            </a:solidFill>
            <a:ln>
              <a:noFill/>
            </a:ln>
            <a:effectLst/>
          </c:spPr>
          <c:invertIfNegative val="0"/>
          <c:dLbls>
            <c:dLbl>
              <c:idx val="0"/>
              <c:tx>
                <c:rich>
                  <a:bodyPr/>
                  <a:lstStyle/>
                  <a:p>
                    <a:fld id="{0ABF94BA-FCEE-4B12-AE0D-E8BE6F039B27}" type="SERIESNAME">
                      <a:rPr lang="en-US" b="1" smtClean="0"/>
                      <a:pPr/>
                      <a:t>[SERIES NAME]</a:t>
                    </a:fld>
                    <a:endParaRPr lang="en-US" b="1" dirty="0"/>
                  </a:p>
                  <a:p>
                    <a:fld id="{00717BDA-70FF-42E8-959C-FFFC030CA747}" type="VALUE">
                      <a:rPr lang="en-US" smtClean="0"/>
                      <a:pPr/>
                      <a:t>[VALUE]</a:t>
                    </a:fld>
                    <a:endParaRPr lang="en-US" dirty="0"/>
                  </a:p>
                  <a:p>
                    <a:r>
                      <a:rPr lang="en-US" dirty="0"/>
                      <a:t>(42.9%)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E121-4DFF-A602-C2ED11DF7022}"/>
                </c:ext>
              </c:extLst>
            </c:dLbl>
            <c:dLbl>
              <c:idx val="1"/>
              <c:tx>
                <c:rich>
                  <a:bodyPr/>
                  <a:lstStyle/>
                  <a:p>
                    <a:fld id="{964107E8-07FF-4983-8F86-0B50EBA562F8}" type="SERIESNAME">
                      <a:rPr lang="en-US" b="1" smtClean="0"/>
                      <a:pPr/>
                      <a:t>[SERIES NAME]</a:t>
                    </a:fld>
                    <a:endParaRPr lang="en-US" b="1" dirty="0"/>
                  </a:p>
                  <a:p>
                    <a:fld id="{D2825A7E-09CE-423A-8A84-3CE9B2E878A2}" type="VALUE">
                      <a:rPr lang="en-US" smtClean="0"/>
                      <a:pPr/>
                      <a:t>[VALUE]</a:t>
                    </a:fld>
                    <a:endParaRPr lang="en-US" dirty="0"/>
                  </a:p>
                  <a:p>
                    <a:r>
                      <a:rPr lang="en-US" dirty="0"/>
                      <a:t>(47.6%)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impact_practice</c:v>
                </c:pt>
                <c:pt idx="1">
                  <c:v>impact_field</c:v>
                </c:pt>
              </c:strCache>
            </c:strRef>
          </c:cat>
          <c:val>
            <c:numRef>
              <c:f>Sheet1!$G$2:$G$3</c:f>
              <c:numCache>
                <c:formatCode>General</c:formatCode>
                <c:ptCount val="2"/>
                <c:pt idx="0">
                  <c:v>18</c:v>
                </c:pt>
                <c:pt idx="1">
                  <c:v>20</c:v>
                </c:pt>
              </c:numCache>
            </c:numRef>
          </c:val>
          <c:extLst>
            <c:ext xmlns:c16="http://schemas.microsoft.com/office/drawing/2014/chart" uri="{C3380CC4-5D6E-409C-BE32-E72D297353CC}">
              <c16:uniqueId val="{0000000A-E121-4DFF-A602-C2ED11DF7022}"/>
            </c:ext>
          </c:extLst>
        </c:ser>
        <c:dLbls>
          <c:showLegendKey val="0"/>
          <c:showVal val="0"/>
          <c:showCatName val="0"/>
          <c:showSerName val="0"/>
          <c:showPercent val="0"/>
          <c:showBubbleSize val="0"/>
        </c:dLbls>
        <c:gapWidth val="70"/>
        <c:overlap val="100"/>
        <c:axId val="954828959"/>
        <c:axId val="954833535"/>
      </c:barChart>
      <c:catAx>
        <c:axId val="954828959"/>
        <c:scaling>
          <c:orientation val="minMax"/>
        </c:scaling>
        <c:delete val="1"/>
        <c:axPos val="l"/>
        <c:numFmt formatCode="General" sourceLinked="1"/>
        <c:majorTickMark val="none"/>
        <c:minorTickMark val="none"/>
        <c:tickLblPos val="nextTo"/>
        <c:crossAx val="954833535"/>
        <c:crosses val="autoZero"/>
        <c:auto val="1"/>
        <c:lblAlgn val="ctr"/>
        <c:lblOffset val="100"/>
        <c:noMultiLvlLbl val="0"/>
      </c:catAx>
      <c:valAx>
        <c:axId val="954833535"/>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548289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09230864217532"/>
          <c:y val="0.14017376627384759"/>
          <c:w val="0.72314106945731926"/>
          <c:h val="0.78369864788043198"/>
        </c:manualLayout>
      </c:layout>
      <c:barChart>
        <c:barDir val="bar"/>
        <c:grouping val="percentStacked"/>
        <c:varyColors val="0"/>
        <c:ser>
          <c:idx val="0"/>
          <c:order val="0"/>
          <c:tx>
            <c:strRef>
              <c:f>Sheet1!$B$1</c:f>
              <c:strCache>
                <c:ptCount val="1"/>
                <c:pt idx="0">
                  <c:v>N/A</c:v>
                </c:pt>
              </c:strCache>
            </c:strRef>
          </c:tx>
          <c:spPr>
            <a:solidFill>
              <a:schemeClr val="accent6">
                <a:alpha val="7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1-E121-4DFF-A602-C2ED11DF7022}"/>
                </c:ext>
              </c:extLst>
            </c:dLbl>
            <c:dLbl>
              <c:idx val="1"/>
              <c:layout>
                <c:manualLayout>
                  <c:x val="-6.816151937309757E-2"/>
                  <c:y val="-0.20485898730553936"/>
                </c:manualLayout>
              </c:layout>
              <c:tx>
                <c:rich>
                  <a:bodyPr/>
                  <a:lstStyle/>
                  <a:p>
                    <a:fld id="{657907B0-4049-40D8-B06B-6CAD713F3771}" type="SERIESNAME">
                      <a:rPr lang="en-US" sz="1400" b="1" smtClean="0"/>
                      <a:pPr/>
                      <a:t>[SERIES NAME]</a:t>
                    </a:fld>
                    <a:endParaRPr lang="en-US" sz="1400" b="1" dirty="0"/>
                  </a:p>
                  <a:p>
                    <a:fld id="{92C5F9E2-1FE5-418D-939D-387F7AE80762}" type="VALUE">
                      <a:rPr lang="en-US" sz="1400" smtClean="0"/>
                      <a:pPr/>
                      <a:t>[VALUE]</a:t>
                    </a:fld>
                    <a:endParaRPr lang="en-US" sz="1400" dirty="0"/>
                  </a:p>
                  <a:p>
                    <a:r>
                      <a:rPr lang="en-US" sz="1400" dirty="0"/>
                      <a:t>(2.4%)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comfort</c:v>
                </c:pt>
                <c:pt idx="1">
                  <c:v>satisfaction</c:v>
                </c:pt>
              </c:strCache>
            </c:strRef>
          </c:cat>
          <c:val>
            <c:numRef>
              <c:f>Sheet1!$B$2:$B$3</c:f>
              <c:numCache>
                <c:formatCode>General</c:formatCode>
                <c:ptCount val="2"/>
                <c:pt idx="0">
                  <c:v>0</c:v>
                </c:pt>
                <c:pt idx="1">
                  <c:v>1</c:v>
                </c:pt>
              </c:numCache>
            </c:numRef>
          </c:val>
          <c:extLst>
            <c:ext xmlns:c16="http://schemas.microsoft.com/office/drawing/2014/chart" uri="{C3380CC4-5D6E-409C-BE32-E72D297353CC}">
              <c16:uniqueId val="{00000000-E121-4DFF-A602-C2ED11DF7022}"/>
            </c:ext>
          </c:extLst>
        </c:ser>
        <c:ser>
          <c:idx val="1"/>
          <c:order val="1"/>
          <c:tx>
            <c:strRef>
              <c:f>Sheet1!$C$1</c:f>
              <c:strCache>
                <c:ptCount val="1"/>
                <c:pt idx="0">
                  <c:v>Strongly disagree</c:v>
                </c:pt>
              </c:strCache>
            </c:strRef>
          </c:tx>
          <c:spPr>
            <a:solidFill>
              <a:schemeClr val="accent1">
                <a:alpha val="70000"/>
              </a:schemeClr>
            </a:solidFill>
            <a:ln>
              <a:noFill/>
            </a:ln>
            <a:effectLst/>
          </c:spPr>
          <c:invertIfNegative val="0"/>
          <c:dLbls>
            <c:dLbl>
              <c:idx val="0"/>
              <c:layout>
                <c:manualLayout>
                  <c:x val="6.0793031016512976E-2"/>
                  <c:y val="-0.20933966737107051"/>
                </c:manualLayout>
              </c:layout>
              <c:tx>
                <c:rich>
                  <a:bodyPr/>
                  <a:lstStyle/>
                  <a:p>
                    <a:fld id="{DF38BFC6-611D-412B-8CE1-52F48F752C3D}" type="SERIESNAME">
                      <a:rPr lang="en-US" b="1" smtClean="0"/>
                      <a:pPr/>
                      <a:t>[SERIES NAME]</a:t>
                    </a:fld>
                    <a:endParaRPr lang="en-US" b="1" dirty="0"/>
                  </a:p>
                  <a:p>
                    <a:fld id="{1A6760E0-8663-41C9-BDB6-76AB6BA640A1}" type="VALUE">
                      <a:rPr lang="en-US" smtClean="0"/>
                      <a:pPr/>
                      <a:t>[VALUE]</a:t>
                    </a:fld>
                    <a:endParaRPr lang="en-US" dirty="0"/>
                  </a:p>
                  <a:p>
                    <a:r>
                      <a:rPr lang="en-US" dirty="0"/>
                      <a:t>(2.4%)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E121-4DFF-A602-C2ED11DF7022}"/>
                </c:ext>
              </c:extLst>
            </c:dLbl>
            <c:dLbl>
              <c:idx val="1"/>
              <c:layout>
                <c:manualLayout>
                  <c:x val="-2.3630291942167796E-2"/>
                  <c:y val="-0.2443289893763747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B3339E7D-58C0-44CA-BB1B-9F00075C0E94}" type="SERIESNAME">
                      <a:rPr lang="en-US" b="1" smtClean="0"/>
                      <a:pPr>
                        <a:defRPr sz="1400" b="0" i="0" u="none" strike="noStrike" kern="1200" baseline="0">
                          <a:solidFill>
                            <a:schemeClr val="tx1">
                              <a:lumMod val="75000"/>
                              <a:lumOff val="25000"/>
                            </a:schemeClr>
                          </a:solidFill>
                          <a:latin typeface="+mn-lt"/>
                          <a:ea typeface="+mn-ea"/>
                          <a:cs typeface="+mn-cs"/>
                        </a:defRPr>
                      </a:pPr>
                      <a:t>[SERIES NAME]</a:t>
                    </a:fld>
                    <a:endParaRPr lang="en-US" b="1" dirty="0"/>
                  </a:p>
                  <a:p>
                    <a:pPr>
                      <a:defRPr sz="1400" b="0" i="0" u="none" strike="noStrike" kern="1200" baseline="0">
                        <a:solidFill>
                          <a:schemeClr val="tx1">
                            <a:lumMod val="75000"/>
                            <a:lumOff val="25000"/>
                          </a:schemeClr>
                        </a:solidFill>
                        <a:latin typeface="+mn-lt"/>
                        <a:ea typeface="+mn-ea"/>
                        <a:cs typeface="+mn-cs"/>
                      </a:defRPr>
                    </a:pPr>
                    <a:fld id="{CF634F7A-B737-4718-8C2C-C9BED3BFFB0F}" type="VALUE">
                      <a:rPr lang="en-US" smtClean="0"/>
                      <a:pPr>
                        <a:defRPr sz="1400" b="0" i="0" u="none" strike="noStrike" kern="1200" baseline="0">
                          <a:solidFill>
                            <a:schemeClr val="tx1">
                              <a:lumMod val="75000"/>
                              <a:lumOff val="25000"/>
                            </a:schemeClr>
                          </a:solidFill>
                          <a:latin typeface="+mn-lt"/>
                          <a:ea typeface="+mn-ea"/>
                          <a:cs typeface="+mn-cs"/>
                        </a:defRPr>
                      </a:pPr>
                      <a:t>[VALUE]</a:t>
                    </a:fld>
                    <a:endParaRPr lang="en-US" dirty="0"/>
                  </a:p>
                  <a:p>
                    <a:pPr>
                      <a:defRPr sz="1400" b="0" i="0" u="none" strike="noStrike" kern="1200" baseline="0">
                        <a:solidFill>
                          <a:schemeClr val="tx1">
                            <a:lumMod val="75000"/>
                            <a:lumOff val="25000"/>
                          </a:schemeClr>
                        </a:solidFill>
                        <a:latin typeface="+mn-lt"/>
                        <a:ea typeface="+mn-ea"/>
                        <a:cs typeface="+mn-cs"/>
                      </a:defRPr>
                    </a:pPr>
                    <a:r>
                      <a:rPr lang="en-US" dirty="0"/>
                      <a:t>(2.4%)</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0.12595341195654983"/>
                      <c:h val="0.18353877779137012"/>
                    </c:manualLayout>
                  </c15:layout>
                  <c15:dlblFieldTable/>
                  <c15:showDataLabelsRange val="0"/>
                </c:ext>
                <c:ext xmlns:c16="http://schemas.microsoft.com/office/drawing/2014/chart" uri="{C3380CC4-5D6E-409C-BE32-E72D297353CC}">
                  <c16:uniqueId val="{0000000B-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comfort</c:v>
                </c:pt>
                <c:pt idx="1">
                  <c:v>satisfaction</c:v>
                </c:pt>
              </c:strCache>
            </c:strRef>
          </c:cat>
          <c:val>
            <c:numRef>
              <c:f>Sheet1!$C$2:$C$3</c:f>
              <c:numCache>
                <c:formatCode>General</c:formatCode>
                <c:ptCount val="2"/>
                <c:pt idx="0">
                  <c:v>1</c:v>
                </c:pt>
                <c:pt idx="1">
                  <c:v>1</c:v>
                </c:pt>
              </c:numCache>
            </c:numRef>
          </c:val>
          <c:extLst>
            <c:ext xmlns:c16="http://schemas.microsoft.com/office/drawing/2014/chart" uri="{C3380CC4-5D6E-409C-BE32-E72D297353CC}">
              <c16:uniqueId val="{00000006-E121-4DFF-A602-C2ED11DF7022}"/>
            </c:ext>
          </c:extLst>
        </c:ser>
        <c:ser>
          <c:idx val="2"/>
          <c:order val="2"/>
          <c:tx>
            <c:strRef>
              <c:f>Sheet1!$D$1</c:f>
              <c:strCache>
                <c:ptCount val="1"/>
                <c:pt idx="0">
                  <c:v>Disagree</c:v>
                </c:pt>
              </c:strCache>
            </c:strRef>
          </c:tx>
          <c:spPr>
            <a:solidFill>
              <a:schemeClr val="accent2">
                <a:alpha val="7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3-E121-4DFF-A602-C2ED11DF7022}"/>
                </c:ext>
              </c:extLst>
            </c:dLbl>
            <c:dLbl>
              <c:idx val="1"/>
              <c:layout>
                <c:manualLayout>
                  <c:x val="3.9798998204645157E-2"/>
                  <c:y val="-0.26412985337046446"/>
                </c:manualLayout>
              </c:layout>
              <c:tx>
                <c:rich>
                  <a:bodyPr/>
                  <a:lstStyle/>
                  <a:p>
                    <a:fld id="{B54F5B7E-B969-4855-823D-853D4E9C4C93}" type="SERIESNAME">
                      <a:rPr lang="en-US" b="1" smtClean="0"/>
                      <a:pPr/>
                      <a:t>[SERIES NAME]</a:t>
                    </a:fld>
                    <a:endParaRPr lang="en-US" b="1" dirty="0"/>
                  </a:p>
                  <a:p>
                    <a:fld id="{B5ABA693-66A0-4C09-AEF8-AE69FF6D6582}" type="VALUE">
                      <a:rPr lang="en-US" smtClean="0"/>
                      <a:pPr/>
                      <a:t>[VALUE]</a:t>
                    </a:fld>
                    <a:endParaRPr lang="en-US" dirty="0"/>
                  </a:p>
                  <a:p>
                    <a:r>
                      <a:rPr lang="en-US" dirty="0"/>
                      <a:t>(2.4%)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comfort</c:v>
                </c:pt>
                <c:pt idx="1">
                  <c:v>satisfaction</c:v>
                </c:pt>
              </c:strCache>
            </c:strRef>
          </c:cat>
          <c:val>
            <c:numRef>
              <c:f>Sheet1!$D$2:$D$3</c:f>
              <c:numCache>
                <c:formatCode>General</c:formatCode>
                <c:ptCount val="2"/>
                <c:pt idx="0">
                  <c:v>0</c:v>
                </c:pt>
                <c:pt idx="1">
                  <c:v>1</c:v>
                </c:pt>
              </c:numCache>
            </c:numRef>
          </c:val>
          <c:extLst>
            <c:ext xmlns:c16="http://schemas.microsoft.com/office/drawing/2014/chart" uri="{C3380CC4-5D6E-409C-BE32-E72D297353CC}">
              <c16:uniqueId val="{00000007-E121-4DFF-A602-C2ED11DF7022}"/>
            </c:ext>
          </c:extLst>
        </c:ser>
        <c:ser>
          <c:idx val="3"/>
          <c:order val="3"/>
          <c:tx>
            <c:strRef>
              <c:f>Sheet1!$E$1</c:f>
              <c:strCache>
                <c:ptCount val="1"/>
                <c:pt idx="0">
                  <c:v>Neither agree nor disagree</c:v>
                </c:pt>
              </c:strCache>
            </c:strRef>
          </c:tx>
          <c:spPr>
            <a:solidFill>
              <a:schemeClr val="accent3">
                <a:alpha val="70000"/>
              </a:schemeClr>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1296E0A4-E4E8-4F61-BA90-309F3229E9D2}" type="SERIESNAME">
                      <a:rPr lang="en-US" sz="1400" b="1" smtClean="0"/>
                      <a:pPr>
                        <a:defRPr sz="1400" b="0" i="0" u="none" strike="noStrike" kern="1200" baseline="0">
                          <a:solidFill>
                            <a:schemeClr val="tx1">
                              <a:lumMod val="75000"/>
                              <a:lumOff val="25000"/>
                            </a:schemeClr>
                          </a:solidFill>
                          <a:latin typeface="+mn-lt"/>
                          <a:ea typeface="+mn-ea"/>
                          <a:cs typeface="+mn-cs"/>
                        </a:defRPr>
                      </a:pPr>
                      <a:t>[SERIES NAME]</a:t>
                    </a:fld>
                    <a:endParaRPr lang="en-US" sz="1400" b="1" dirty="0"/>
                  </a:p>
                  <a:p>
                    <a:pPr>
                      <a:defRPr sz="1400" b="0" i="0" u="none" strike="noStrike" kern="1200" baseline="0">
                        <a:solidFill>
                          <a:schemeClr val="tx1">
                            <a:lumMod val="75000"/>
                            <a:lumOff val="25000"/>
                          </a:schemeClr>
                        </a:solidFill>
                        <a:latin typeface="+mn-lt"/>
                        <a:ea typeface="+mn-ea"/>
                        <a:cs typeface="+mn-cs"/>
                      </a:defRPr>
                    </a:pPr>
                    <a:fld id="{1E7C81D5-36EC-4C73-B09D-AE4E107F4553}" type="VALUE">
                      <a:rPr lang="en-US" sz="1400" smtClean="0"/>
                      <a:pPr>
                        <a:defRPr sz="1400" b="0" i="0" u="none" strike="noStrike" kern="1200" baseline="0">
                          <a:solidFill>
                            <a:schemeClr val="tx1">
                              <a:lumMod val="75000"/>
                              <a:lumOff val="25000"/>
                            </a:schemeClr>
                          </a:solidFill>
                          <a:latin typeface="+mn-lt"/>
                          <a:ea typeface="+mn-ea"/>
                          <a:cs typeface="+mn-cs"/>
                        </a:defRPr>
                      </a:pPr>
                      <a:t>[VALUE]</a:t>
                    </a:fld>
                    <a:endParaRPr lang="en-US" sz="1400" dirty="0"/>
                  </a:p>
                  <a:p>
                    <a:pPr>
                      <a:defRPr sz="1400" b="0" i="0" u="none" strike="noStrike" kern="1200" baseline="0">
                        <a:solidFill>
                          <a:schemeClr val="tx1">
                            <a:lumMod val="75000"/>
                            <a:lumOff val="25000"/>
                          </a:schemeClr>
                        </a:solidFill>
                        <a:latin typeface="+mn-lt"/>
                        <a:ea typeface="+mn-ea"/>
                        <a:cs typeface="+mn-cs"/>
                      </a:defRPr>
                    </a:pPr>
                    <a:r>
                      <a:rPr lang="en-US" sz="1400" dirty="0"/>
                      <a:t>(11.9%)</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4-E121-4DFF-A602-C2ED11DF7022}"/>
                </c:ext>
              </c:extLst>
            </c:dLbl>
            <c:dLbl>
              <c:idx val="1"/>
              <c:layout>
                <c:manualLayout>
                  <c:x val="0.11326958351706143"/>
                  <c:y val="-0.22351259651571956"/>
                </c:manualLayout>
              </c:layout>
              <c:tx>
                <c:rich>
                  <a:bodyPr/>
                  <a:lstStyle/>
                  <a:p>
                    <a:fld id="{743EC65F-A35E-4310-8581-58B59420EBDE}" type="SERIESNAME">
                      <a:rPr lang="en-US" b="1" smtClean="0"/>
                      <a:pPr/>
                      <a:t>[SERIES NAME]</a:t>
                    </a:fld>
                    <a:endParaRPr lang="en-US" b="1" dirty="0"/>
                  </a:p>
                  <a:p>
                    <a:fld id="{AAFE1EE9-4779-48F4-B0D3-A204C24A3837}" type="VALUE">
                      <a:rPr lang="en-US" smtClean="0"/>
                      <a:pPr/>
                      <a:t>[VALUE]</a:t>
                    </a:fld>
                    <a:endParaRPr lang="en-US" dirty="0"/>
                  </a:p>
                  <a:p>
                    <a:r>
                      <a:rPr lang="en-US" dirty="0"/>
                      <a:t>(2.4%)</a:t>
                    </a:r>
                  </a:p>
                </c:rich>
              </c:tx>
              <c:showLegendKey val="0"/>
              <c:showVal val="1"/>
              <c:showCatName val="0"/>
              <c:showSerName val="0"/>
              <c:showPercent val="0"/>
              <c:showBubbleSize val="0"/>
              <c:extLst>
                <c:ext xmlns:c15="http://schemas.microsoft.com/office/drawing/2012/chart" uri="{CE6537A1-D6FC-4f65-9D91-7224C49458BB}">
                  <c15:layout>
                    <c:manualLayout>
                      <c:w val="0.12336202483755661"/>
                      <c:h val="0.17109977348739067"/>
                    </c:manualLayout>
                  </c15:layout>
                  <c15:dlblFieldTable/>
                  <c15:showDataLabelsRange val="0"/>
                </c:ext>
                <c:ext xmlns:c16="http://schemas.microsoft.com/office/drawing/2014/chart" uri="{C3380CC4-5D6E-409C-BE32-E72D297353CC}">
                  <c16:uniqueId val="{0000000E-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comfort</c:v>
                </c:pt>
                <c:pt idx="1">
                  <c:v>satisfaction</c:v>
                </c:pt>
              </c:strCache>
            </c:strRef>
          </c:cat>
          <c:val>
            <c:numRef>
              <c:f>Sheet1!$E$2:$E$3</c:f>
              <c:numCache>
                <c:formatCode>General</c:formatCode>
                <c:ptCount val="2"/>
                <c:pt idx="0">
                  <c:v>4</c:v>
                </c:pt>
                <c:pt idx="1">
                  <c:v>2</c:v>
                </c:pt>
              </c:numCache>
            </c:numRef>
          </c:val>
          <c:extLst>
            <c:ext xmlns:c16="http://schemas.microsoft.com/office/drawing/2014/chart" uri="{C3380CC4-5D6E-409C-BE32-E72D297353CC}">
              <c16:uniqueId val="{00000008-E121-4DFF-A602-C2ED11DF7022}"/>
            </c:ext>
          </c:extLst>
        </c:ser>
        <c:ser>
          <c:idx val="4"/>
          <c:order val="4"/>
          <c:tx>
            <c:strRef>
              <c:f>Sheet1!$F$1</c:f>
              <c:strCache>
                <c:ptCount val="1"/>
                <c:pt idx="0">
                  <c:v>Agree</c:v>
                </c:pt>
              </c:strCache>
            </c:strRef>
          </c:tx>
          <c:spPr>
            <a:solidFill>
              <a:schemeClr val="accent4">
                <a:alpha val="70000"/>
              </a:schemeClr>
            </a:solidFill>
            <a:ln>
              <a:noFill/>
            </a:ln>
            <a:effectLst/>
          </c:spPr>
          <c:invertIfNegative val="0"/>
          <c:dLbls>
            <c:dLbl>
              <c:idx val="0"/>
              <c:tx>
                <c:rich>
                  <a:bodyPr/>
                  <a:lstStyle/>
                  <a:p>
                    <a:fld id="{C7B857F4-75BE-4461-964B-28E064B74912}" type="SERIESNAME">
                      <a:rPr lang="en-US" b="1" smtClean="0"/>
                      <a:pPr/>
                      <a:t>[SERIES NAME]</a:t>
                    </a:fld>
                    <a:endParaRPr lang="en-US" b="1" dirty="0"/>
                  </a:p>
                  <a:p>
                    <a:fld id="{A295433F-931D-40F8-A176-430AF097182C}" type="VALUE">
                      <a:rPr lang="en-US" smtClean="0"/>
                      <a:pPr/>
                      <a:t>[VALUE]</a:t>
                    </a:fld>
                    <a:endParaRPr lang="en-US" dirty="0"/>
                  </a:p>
                  <a:p>
                    <a:r>
                      <a:rPr lang="en-US" dirty="0"/>
                      <a:t>(38.1%)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E121-4DFF-A602-C2ED11DF7022}"/>
                </c:ext>
              </c:extLst>
            </c:dLbl>
            <c:dLbl>
              <c:idx val="1"/>
              <c:tx>
                <c:rich>
                  <a:bodyPr/>
                  <a:lstStyle/>
                  <a:p>
                    <a:fld id="{27D95D5F-6D83-4B97-9197-8900324A286B}" type="SERIESNAME">
                      <a:rPr lang="en-US" b="1" smtClean="0"/>
                      <a:pPr/>
                      <a:t>[SERIES NAME]</a:t>
                    </a:fld>
                    <a:endParaRPr lang="en-US" b="1" dirty="0"/>
                  </a:p>
                  <a:p>
                    <a:fld id="{28EAF663-E084-45D6-97B7-D167B7A36EF7}" type="VALUE">
                      <a:rPr lang="en-US" smtClean="0"/>
                      <a:pPr/>
                      <a:t>[VALUE]</a:t>
                    </a:fld>
                    <a:endParaRPr lang="en-US" dirty="0"/>
                  </a:p>
                  <a:p>
                    <a:r>
                      <a:rPr lang="en-US" dirty="0"/>
                      <a:t>(45.2%)</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comfort</c:v>
                </c:pt>
                <c:pt idx="1">
                  <c:v>satisfaction</c:v>
                </c:pt>
              </c:strCache>
            </c:strRef>
          </c:cat>
          <c:val>
            <c:numRef>
              <c:f>Sheet1!$F$2:$F$3</c:f>
              <c:numCache>
                <c:formatCode>General</c:formatCode>
                <c:ptCount val="2"/>
                <c:pt idx="0">
                  <c:v>23</c:v>
                </c:pt>
                <c:pt idx="1">
                  <c:v>19</c:v>
                </c:pt>
              </c:numCache>
            </c:numRef>
          </c:val>
          <c:extLst>
            <c:ext xmlns:c16="http://schemas.microsoft.com/office/drawing/2014/chart" uri="{C3380CC4-5D6E-409C-BE32-E72D297353CC}">
              <c16:uniqueId val="{00000009-E121-4DFF-A602-C2ED11DF7022}"/>
            </c:ext>
          </c:extLst>
        </c:ser>
        <c:ser>
          <c:idx val="5"/>
          <c:order val="5"/>
          <c:tx>
            <c:strRef>
              <c:f>Sheet1!$G$1</c:f>
              <c:strCache>
                <c:ptCount val="1"/>
                <c:pt idx="0">
                  <c:v>Strongly Agree</c:v>
                </c:pt>
              </c:strCache>
            </c:strRef>
          </c:tx>
          <c:spPr>
            <a:solidFill>
              <a:schemeClr val="accent5">
                <a:alpha val="70000"/>
              </a:schemeClr>
            </a:solidFill>
            <a:ln>
              <a:noFill/>
            </a:ln>
            <a:effectLst/>
          </c:spPr>
          <c:invertIfNegative val="0"/>
          <c:dLbls>
            <c:dLbl>
              <c:idx val="0"/>
              <c:tx>
                <c:rich>
                  <a:bodyPr/>
                  <a:lstStyle/>
                  <a:p>
                    <a:fld id="{59D47C0F-749C-4978-871A-094D347609E4}" type="SERIESNAME">
                      <a:rPr lang="en-US" b="1" smtClean="0"/>
                      <a:pPr/>
                      <a:t>[SERIES NAME]</a:t>
                    </a:fld>
                    <a:endParaRPr lang="en-US" b="1" dirty="0"/>
                  </a:p>
                  <a:p>
                    <a:fld id="{00717BDA-70FF-42E8-959C-FFFC030CA747}" type="VALUE">
                      <a:rPr lang="en-US" smtClean="0"/>
                      <a:pPr/>
                      <a:t>[VALUE]</a:t>
                    </a:fld>
                    <a:endParaRPr lang="en-US" dirty="0"/>
                  </a:p>
                  <a:p>
                    <a:r>
                      <a:rPr lang="en-US" dirty="0"/>
                      <a:t>(42.9%)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E121-4DFF-A602-C2ED11DF7022}"/>
                </c:ext>
              </c:extLst>
            </c:dLbl>
            <c:dLbl>
              <c:idx val="1"/>
              <c:tx>
                <c:rich>
                  <a:bodyPr/>
                  <a:lstStyle/>
                  <a:p>
                    <a:fld id="{3E29B65D-C9D5-40C9-9AAB-59870C05CA0F}" type="SERIESNAME">
                      <a:rPr lang="en-US" b="1" smtClean="0"/>
                      <a:pPr/>
                      <a:t>[SERIES NAME]</a:t>
                    </a:fld>
                    <a:endParaRPr lang="en-US" b="1" dirty="0"/>
                  </a:p>
                  <a:p>
                    <a:fld id="{D2825A7E-09CE-423A-8A84-3CE9B2E878A2}" type="VALUE">
                      <a:rPr lang="en-US" smtClean="0"/>
                      <a:pPr/>
                      <a:t>[VALUE]</a:t>
                    </a:fld>
                    <a:endParaRPr lang="en-US" dirty="0"/>
                  </a:p>
                  <a:p>
                    <a:r>
                      <a:rPr lang="en-US" dirty="0"/>
                      <a:t>(47.6%)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E121-4DFF-A602-C2ED11DF702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comfort</c:v>
                </c:pt>
                <c:pt idx="1">
                  <c:v>satisfaction</c:v>
                </c:pt>
              </c:strCache>
            </c:strRef>
          </c:cat>
          <c:val>
            <c:numRef>
              <c:f>Sheet1!$G$2:$G$3</c:f>
              <c:numCache>
                <c:formatCode>General</c:formatCode>
                <c:ptCount val="2"/>
                <c:pt idx="0">
                  <c:v>14</c:v>
                </c:pt>
                <c:pt idx="1">
                  <c:v>18</c:v>
                </c:pt>
              </c:numCache>
            </c:numRef>
          </c:val>
          <c:extLst>
            <c:ext xmlns:c16="http://schemas.microsoft.com/office/drawing/2014/chart" uri="{C3380CC4-5D6E-409C-BE32-E72D297353CC}">
              <c16:uniqueId val="{0000000A-E121-4DFF-A602-C2ED11DF7022}"/>
            </c:ext>
          </c:extLst>
        </c:ser>
        <c:dLbls>
          <c:showLegendKey val="0"/>
          <c:showVal val="0"/>
          <c:showCatName val="0"/>
          <c:showSerName val="0"/>
          <c:showPercent val="0"/>
          <c:showBubbleSize val="0"/>
        </c:dLbls>
        <c:gapWidth val="70"/>
        <c:overlap val="100"/>
        <c:axId val="954828959"/>
        <c:axId val="954833535"/>
      </c:barChart>
      <c:catAx>
        <c:axId val="954828959"/>
        <c:scaling>
          <c:orientation val="minMax"/>
        </c:scaling>
        <c:delete val="1"/>
        <c:axPos val="l"/>
        <c:numFmt formatCode="General" sourceLinked="1"/>
        <c:majorTickMark val="none"/>
        <c:minorTickMark val="none"/>
        <c:tickLblPos val="nextTo"/>
        <c:crossAx val="954833535"/>
        <c:crosses val="autoZero"/>
        <c:auto val="1"/>
        <c:lblAlgn val="ctr"/>
        <c:lblOffset val="100"/>
        <c:noMultiLvlLbl val="0"/>
      </c:catAx>
      <c:valAx>
        <c:axId val="954833535"/>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548289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918B1-25E4-461D-9873-7195A331318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0414DDB-158E-4B19-B731-3AF4BEFB307B}">
      <dgm:prSet/>
      <dgm:spPr/>
      <dgm:t>
        <a:bodyPr/>
        <a:lstStyle/>
        <a:p>
          <a:pPr>
            <a:lnSpc>
              <a:spcPct val="100000"/>
            </a:lnSpc>
          </a:pPr>
          <a:r>
            <a:rPr lang="en-US" dirty="0"/>
            <a:t>In May 2023, 1,186 prescribers who completed a BMC waiver training between January 2019 and December 2022 were emailed about the BMC MAT app and encouraged to use it</a:t>
          </a:r>
          <a:r>
            <a:rPr lang="en-US" dirty="0">
              <a:latin typeface="Arial" panose="020B0604020202020204"/>
            </a:rPr>
            <a:t>.</a:t>
          </a:r>
          <a:endParaRPr lang="en-US" dirty="0"/>
        </a:p>
      </dgm:t>
    </dgm:pt>
    <dgm:pt modelId="{3AFF8592-ED7A-4C7D-AC2A-8B4FBB0AB6FF}" type="parTrans" cxnId="{C6070DF2-3AD6-41B8-9828-4B856060A491}">
      <dgm:prSet/>
      <dgm:spPr/>
      <dgm:t>
        <a:bodyPr/>
        <a:lstStyle/>
        <a:p>
          <a:endParaRPr lang="en-US"/>
        </a:p>
      </dgm:t>
    </dgm:pt>
    <dgm:pt modelId="{2FF67A5D-8340-4545-9FD5-9E0CBCC373C0}" type="sibTrans" cxnId="{C6070DF2-3AD6-41B8-9828-4B856060A491}">
      <dgm:prSet/>
      <dgm:spPr/>
      <dgm:t>
        <a:bodyPr/>
        <a:lstStyle/>
        <a:p>
          <a:endParaRPr lang="en-US"/>
        </a:p>
      </dgm:t>
    </dgm:pt>
    <dgm:pt modelId="{D453DE57-8638-4CAA-8CBC-ED3E098DE2CD}">
      <dgm:prSet/>
      <dgm:spPr/>
      <dgm:t>
        <a:bodyPr/>
        <a:lstStyle/>
        <a:p>
          <a:pPr>
            <a:lnSpc>
              <a:spcPct val="100000"/>
            </a:lnSpc>
          </a:pPr>
          <a:r>
            <a:rPr lang="en-US" dirty="0"/>
            <a:t>Four weeks later, a follow-up email with an electronic survey link was sent requesting feedback on the app</a:t>
          </a:r>
          <a:r>
            <a:rPr lang="en-US" dirty="0">
              <a:latin typeface="Arial" panose="020B0604020202020204"/>
            </a:rPr>
            <a:t>.</a:t>
          </a:r>
          <a:endParaRPr lang="en-US" dirty="0"/>
        </a:p>
      </dgm:t>
    </dgm:pt>
    <dgm:pt modelId="{BFC827DF-C7E5-43EE-9940-450138F50423}" type="parTrans" cxnId="{02A0B063-A678-4C1A-9598-F0AD9EF645EC}">
      <dgm:prSet/>
      <dgm:spPr/>
      <dgm:t>
        <a:bodyPr/>
        <a:lstStyle/>
        <a:p>
          <a:endParaRPr lang="en-US"/>
        </a:p>
      </dgm:t>
    </dgm:pt>
    <dgm:pt modelId="{4BD15448-1C9A-4206-9BF0-D615EF68B852}" type="sibTrans" cxnId="{02A0B063-A678-4C1A-9598-F0AD9EF645EC}">
      <dgm:prSet/>
      <dgm:spPr/>
      <dgm:t>
        <a:bodyPr/>
        <a:lstStyle/>
        <a:p>
          <a:endParaRPr lang="en-US"/>
        </a:p>
      </dgm:t>
    </dgm:pt>
    <dgm:pt modelId="{DDA8DD7D-1A4D-44B6-B1ED-48D6049ABCDF}">
      <dgm:prSet/>
      <dgm:spPr/>
      <dgm:t>
        <a:bodyPr/>
        <a:lstStyle/>
        <a:p>
          <a:pPr>
            <a:lnSpc>
              <a:spcPct val="100000"/>
            </a:lnSpc>
          </a:pPr>
          <a:r>
            <a:rPr lang="en-US" dirty="0"/>
            <a:t>Reminder emails were sent between June and August 2023</a:t>
          </a:r>
          <a:r>
            <a:rPr lang="en-US" dirty="0">
              <a:latin typeface="Arial" panose="020B0604020202020204"/>
            </a:rPr>
            <a:t>.</a:t>
          </a:r>
          <a:endParaRPr lang="en-US" dirty="0"/>
        </a:p>
      </dgm:t>
    </dgm:pt>
    <dgm:pt modelId="{797C4F3E-BBB9-4184-AAD3-84E08B2103D1}" type="parTrans" cxnId="{FED0F7BC-8663-49BC-B9ED-84BFC4609125}">
      <dgm:prSet/>
      <dgm:spPr/>
      <dgm:t>
        <a:bodyPr/>
        <a:lstStyle/>
        <a:p>
          <a:endParaRPr lang="en-US"/>
        </a:p>
      </dgm:t>
    </dgm:pt>
    <dgm:pt modelId="{553A9050-1663-48F5-992B-E1E7D7843993}" type="sibTrans" cxnId="{FED0F7BC-8663-49BC-B9ED-84BFC4609125}">
      <dgm:prSet/>
      <dgm:spPr/>
      <dgm:t>
        <a:bodyPr/>
        <a:lstStyle/>
        <a:p>
          <a:endParaRPr lang="en-US"/>
        </a:p>
      </dgm:t>
    </dgm:pt>
    <dgm:pt modelId="{5A85B531-6EAD-469F-8B31-C42C19B700ED}" type="pres">
      <dgm:prSet presAssocID="{1B8918B1-25E4-461D-9873-7195A3313188}" presName="root" presStyleCnt="0">
        <dgm:presLayoutVars>
          <dgm:dir/>
          <dgm:resizeHandles val="exact"/>
        </dgm:presLayoutVars>
      </dgm:prSet>
      <dgm:spPr/>
    </dgm:pt>
    <dgm:pt modelId="{4235E78D-024E-437D-B327-6F4F94E5AE10}" type="pres">
      <dgm:prSet presAssocID="{B0414DDB-158E-4B19-B731-3AF4BEFB307B}" presName="compNode" presStyleCnt="0"/>
      <dgm:spPr/>
    </dgm:pt>
    <dgm:pt modelId="{239D9FB7-19E8-459A-8324-BB18A2DFAEF4}" type="pres">
      <dgm:prSet presAssocID="{B0414DDB-158E-4B19-B731-3AF4BEFB307B}" presName="bgRect" presStyleLbl="bgShp" presStyleIdx="0" presStyleCnt="3"/>
      <dgm:spPr/>
    </dgm:pt>
    <dgm:pt modelId="{EA8457DC-C00C-4242-A0BE-41516C30E456}" type="pres">
      <dgm:prSet presAssocID="{B0414DDB-158E-4B19-B731-3AF4BEFB30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D9B29160-55F9-42D5-8F8C-8C2B81D242DE}" type="pres">
      <dgm:prSet presAssocID="{B0414DDB-158E-4B19-B731-3AF4BEFB307B}" presName="spaceRect" presStyleCnt="0"/>
      <dgm:spPr/>
    </dgm:pt>
    <dgm:pt modelId="{63078637-D6DF-471F-84C6-64BAE2875DBD}" type="pres">
      <dgm:prSet presAssocID="{B0414DDB-158E-4B19-B731-3AF4BEFB307B}" presName="parTx" presStyleLbl="revTx" presStyleIdx="0" presStyleCnt="3">
        <dgm:presLayoutVars>
          <dgm:chMax val="0"/>
          <dgm:chPref val="0"/>
        </dgm:presLayoutVars>
      </dgm:prSet>
      <dgm:spPr/>
    </dgm:pt>
    <dgm:pt modelId="{4C82D0DA-98FA-4B84-BF05-CE0F0DA33B54}" type="pres">
      <dgm:prSet presAssocID="{2FF67A5D-8340-4545-9FD5-9E0CBCC373C0}" presName="sibTrans" presStyleCnt="0"/>
      <dgm:spPr/>
    </dgm:pt>
    <dgm:pt modelId="{7888C9C9-B772-4D51-95FD-3945DF2EC3F9}" type="pres">
      <dgm:prSet presAssocID="{D453DE57-8638-4CAA-8CBC-ED3E098DE2CD}" presName="compNode" presStyleCnt="0"/>
      <dgm:spPr/>
    </dgm:pt>
    <dgm:pt modelId="{B2F5D33B-CA64-4586-9635-C512A697837E}" type="pres">
      <dgm:prSet presAssocID="{D453DE57-8638-4CAA-8CBC-ED3E098DE2CD}" presName="bgRect" presStyleLbl="bgShp" presStyleIdx="1" presStyleCnt="3"/>
      <dgm:spPr/>
    </dgm:pt>
    <dgm:pt modelId="{AF1F1BF3-BEE6-44F4-B91D-F2BCD103A7F1}" type="pres">
      <dgm:prSet presAssocID="{D453DE57-8638-4CAA-8CBC-ED3E098DE2C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nvelope"/>
        </a:ext>
      </dgm:extLst>
    </dgm:pt>
    <dgm:pt modelId="{35730879-B9B1-47F3-AE8E-3BD4AAA5121C}" type="pres">
      <dgm:prSet presAssocID="{D453DE57-8638-4CAA-8CBC-ED3E098DE2CD}" presName="spaceRect" presStyleCnt="0"/>
      <dgm:spPr/>
    </dgm:pt>
    <dgm:pt modelId="{48100974-F758-446D-8027-2BC86182CE11}" type="pres">
      <dgm:prSet presAssocID="{D453DE57-8638-4CAA-8CBC-ED3E098DE2CD}" presName="parTx" presStyleLbl="revTx" presStyleIdx="1" presStyleCnt="3">
        <dgm:presLayoutVars>
          <dgm:chMax val="0"/>
          <dgm:chPref val="0"/>
        </dgm:presLayoutVars>
      </dgm:prSet>
      <dgm:spPr/>
    </dgm:pt>
    <dgm:pt modelId="{8F2C8783-91FB-4D97-B9F4-8718C99D4EE4}" type="pres">
      <dgm:prSet presAssocID="{4BD15448-1C9A-4206-9BF0-D615EF68B852}" presName="sibTrans" presStyleCnt="0"/>
      <dgm:spPr/>
    </dgm:pt>
    <dgm:pt modelId="{0481BDB0-79CC-4CD2-B77F-E3526E3AA369}" type="pres">
      <dgm:prSet presAssocID="{DDA8DD7D-1A4D-44B6-B1ED-48D6049ABCDF}" presName="compNode" presStyleCnt="0"/>
      <dgm:spPr/>
    </dgm:pt>
    <dgm:pt modelId="{9B0BFC26-D066-46B3-A9A6-73FF31A5BFC8}" type="pres">
      <dgm:prSet presAssocID="{DDA8DD7D-1A4D-44B6-B1ED-48D6049ABCDF}" presName="bgRect" presStyleLbl="bgShp" presStyleIdx="2" presStyleCnt="3"/>
      <dgm:spPr/>
    </dgm:pt>
    <dgm:pt modelId="{2DD39D6F-B7E4-44AA-9A45-43FC3CBBAC5A}" type="pres">
      <dgm:prSet presAssocID="{DDA8DD7D-1A4D-44B6-B1ED-48D6049ABCD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ADC98CF9-E270-403E-8512-0FDC49A576C8}" type="pres">
      <dgm:prSet presAssocID="{DDA8DD7D-1A4D-44B6-B1ED-48D6049ABCDF}" presName="spaceRect" presStyleCnt="0"/>
      <dgm:spPr/>
    </dgm:pt>
    <dgm:pt modelId="{BB4C4F04-E51E-473D-986D-52FC0BF6ACE0}" type="pres">
      <dgm:prSet presAssocID="{DDA8DD7D-1A4D-44B6-B1ED-48D6049ABCDF}" presName="parTx" presStyleLbl="revTx" presStyleIdx="2" presStyleCnt="3">
        <dgm:presLayoutVars>
          <dgm:chMax val="0"/>
          <dgm:chPref val="0"/>
        </dgm:presLayoutVars>
      </dgm:prSet>
      <dgm:spPr/>
    </dgm:pt>
  </dgm:ptLst>
  <dgm:cxnLst>
    <dgm:cxn modelId="{D276F406-6D5A-48E4-AC30-272E7D7601F1}" type="presOf" srcId="{1B8918B1-25E4-461D-9873-7195A3313188}" destId="{5A85B531-6EAD-469F-8B31-C42C19B700ED}" srcOrd="0" destOrd="0" presId="urn:microsoft.com/office/officeart/2018/2/layout/IconVerticalSolidList"/>
    <dgm:cxn modelId="{02A0B063-A678-4C1A-9598-F0AD9EF645EC}" srcId="{1B8918B1-25E4-461D-9873-7195A3313188}" destId="{D453DE57-8638-4CAA-8CBC-ED3E098DE2CD}" srcOrd="1" destOrd="0" parTransId="{BFC827DF-C7E5-43EE-9940-450138F50423}" sibTransId="{4BD15448-1C9A-4206-9BF0-D615EF68B852}"/>
    <dgm:cxn modelId="{806D4A51-87EC-4C14-B0CA-53FBA64A3FA0}" type="presOf" srcId="{D453DE57-8638-4CAA-8CBC-ED3E098DE2CD}" destId="{48100974-F758-446D-8027-2BC86182CE11}" srcOrd="0" destOrd="0" presId="urn:microsoft.com/office/officeart/2018/2/layout/IconVerticalSolidList"/>
    <dgm:cxn modelId="{DD875F8E-44C5-4C35-A27D-01E54631864D}" type="presOf" srcId="{B0414DDB-158E-4B19-B731-3AF4BEFB307B}" destId="{63078637-D6DF-471F-84C6-64BAE2875DBD}" srcOrd="0" destOrd="0" presId="urn:microsoft.com/office/officeart/2018/2/layout/IconVerticalSolidList"/>
    <dgm:cxn modelId="{AEBE2AAD-309B-4C44-AA2D-F8BB996900B3}" type="presOf" srcId="{DDA8DD7D-1A4D-44B6-B1ED-48D6049ABCDF}" destId="{BB4C4F04-E51E-473D-986D-52FC0BF6ACE0}" srcOrd="0" destOrd="0" presId="urn:microsoft.com/office/officeart/2018/2/layout/IconVerticalSolidList"/>
    <dgm:cxn modelId="{FED0F7BC-8663-49BC-B9ED-84BFC4609125}" srcId="{1B8918B1-25E4-461D-9873-7195A3313188}" destId="{DDA8DD7D-1A4D-44B6-B1ED-48D6049ABCDF}" srcOrd="2" destOrd="0" parTransId="{797C4F3E-BBB9-4184-AAD3-84E08B2103D1}" sibTransId="{553A9050-1663-48F5-992B-E1E7D7843993}"/>
    <dgm:cxn modelId="{C6070DF2-3AD6-41B8-9828-4B856060A491}" srcId="{1B8918B1-25E4-461D-9873-7195A3313188}" destId="{B0414DDB-158E-4B19-B731-3AF4BEFB307B}" srcOrd="0" destOrd="0" parTransId="{3AFF8592-ED7A-4C7D-AC2A-8B4FBB0AB6FF}" sibTransId="{2FF67A5D-8340-4545-9FD5-9E0CBCC373C0}"/>
    <dgm:cxn modelId="{5F73DD85-2839-4AF9-95AF-90335CD97E27}" type="presParOf" srcId="{5A85B531-6EAD-469F-8B31-C42C19B700ED}" destId="{4235E78D-024E-437D-B327-6F4F94E5AE10}" srcOrd="0" destOrd="0" presId="urn:microsoft.com/office/officeart/2018/2/layout/IconVerticalSolidList"/>
    <dgm:cxn modelId="{E79737FD-6485-42B5-853B-6307DF23A2E8}" type="presParOf" srcId="{4235E78D-024E-437D-B327-6F4F94E5AE10}" destId="{239D9FB7-19E8-459A-8324-BB18A2DFAEF4}" srcOrd="0" destOrd="0" presId="urn:microsoft.com/office/officeart/2018/2/layout/IconVerticalSolidList"/>
    <dgm:cxn modelId="{99222833-AA7B-4366-BFF7-429C8918E9DD}" type="presParOf" srcId="{4235E78D-024E-437D-B327-6F4F94E5AE10}" destId="{EA8457DC-C00C-4242-A0BE-41516C30E456}" srcOrd="1" destOrd="0" presId="urn:microsoft.com/office/officeart/2018/2/layout/IconVerticalSolidList"/>
    <dgm:cxn modelId="{A1E54606-539A-45F3-814A-AF0E3338ACD1}" type="presParOf" srcId="{4235E78D-024E-437D-B327-6F4F94E5AE10}" destId="{D9B29160-55F9-42D5-8F8C-8C2B81D242DE}" srcOrd="2" destOrd="0" presId="urn:microsoft.com/office/officeart/2018/2/layout/IconVerticalSolidList"/>
    <dgm:cxn modelId="{0CEC4E6F-F9A6-468D-AF6A-E426865884DD}" type="presParOf" srcId="{4235E78D-024E-437D-B327-6F4F94E5AE10}" destId="{63078637-D6DF-471F-84C6-64BAE2875DBD}" srcOrd="3" destOrd="0" presId="urn:microsoft.com/office/officeart/2018/2/layout/IconVerticalSolidList"/>
    <dgm:cxn modelId="{FF293198-9AE8-41F0-B30B-3FC5A1705E05}" type="presParOf" srcId="{5A85B531-6EAD-469F-8B31-C42C19B700ED}" destId="{4C82D0DA-98FA-4B84-BF05-CE0F0DA33B54}" srcOrd="1" destOrd="0" presId="urn:microsoft.com/office/officeart/2018/2/layout/IconVerticalSolidList"/>
    <dgm:cxn modelId="{8D757D38-FEB8-4413-963C-496A5BDB133A}" type="presParOf" srcId="{5A85B531-6EAD-469F-8B31-C42C19B700ED}" destId="{7888C9C9-B772-4D51-95FD-3945DF2EC3F9}" srcOrd="2" destOrd="0" presId="urn:microsoft.com/office/officeart/2018/2/layout/IconVerticalSolidList"/>
    <dgm:cxn modelId="{43459A12-B169-4C33-8F3A-FF4DFA80D0BD}" type="presParOf" srcId="{7888C9C9-B772-4D51-95FD-3945DF2EC3F9}" destId="{B2F5D33B-CA64-4586-9635-C512A697837E}" srcOrd="0" destOrd="0" presId="urn:microsoft.com/office/officeart/2018/2/layout/IconVerticalSolidList"/>
    <dgm:cxn modelId="{A92E2CBE-6ED5-4B95-8FAA-C954B9F543B6}" type="presParOf" srcId="{7888C9C9-B772-4D51-95FD-3945DF2EC3F9}" destId="{AF1F1BF3-BEE6-44F4-B91D-F2BCD103A7F1}" srcOrd="1" destOrd="0" presId="urn:microsoft.com/office/officeart/2018/2/layout/IconVerticalSolidList"/>
    <dgm:cxn modelId="{4BFA63FB-7669-4C2C-820C-2FCECC7B88A2}" type="presParOf" srcId="{7888C9C9-B772-4D51-95FD-3945DF2EC3F9}" destId="{35730879-B9B1-47F3-AE8E-3BD4AAA5121C}" srcOrd="2" destOrd="0" presId="urn:microsoft.com/office/officeart/2018/2/layout/IconVerticalSolidList"/>
    <dgm:cxn modelId="{BA62BD4B-0DE3-46F2-AB3D-7970F78BFC9E}" type="presParOf" srcId="{7888C9C9-B772-4D51-95FD-3945DF2EC3F9}" destId="{48100974-F758-446D-8027-2BC86182CE11}" srcOrd="3" destOrd="0" presId="urn:microsoft.com/office/officeart/2018/2/layout/IconVerticalSolidList"/>
    <dgm:cxn modelId="{374725E2-C3F1-4CE0-8C5A-AF37ACFA293C}" type="presParOf" srcId="{5A85B531-6EAD-469F-8B31-C42C19B700ED}" destId="{8F2C8783-91FB-4D97-B9F4-8718C99D4EE4}" srcOrd="3" destOrd="0" presId="urn:microsoft.com/office/officeart/2018/2/layout/IconVerticalSolidList"/>
    <dgm:cxn modelId="{AF583A92-7C01-486D-9481-CB57928BA024}" type="presParOf" srcId="{5A85B531-6EAD-469F-8B31-C42C19B700ED}" destId="{0481BDB0-79CC-4CD2-B77F-E3526E3AA369}" srcOrd="4" destOrd="0" presId="urn:microsoft.com/office/officeart/2018/2/layout/IconVerticalSolidList"/>
    <dgm:cxn modelId="{C8CA00A4-C1B3-46F7-BDAC-6D5AFA420889}" type="presParOf" srcId="{0481BDB0-79CC-4CD2-B77F-E3526E3AA369}" destId="{9B0BFC26-D066-46B3-A9A6-73FF31A5BFC8}" srcOrd="0" destOrd="0" presId="urn:microsoft.com/office/officeart/2018/2/layout/IconVerticalSolidList"/>
    <dgm:cxn modelId="{DE82D771-BCA5-4801-A58F-87B21AED471D}" type="presParOf" srcId="{0481BDB0-79CC-4CD2-B77F-E3526E3AA369}" destId="{2DD39D6F-B7E4-44AA-9A45-43FC3CBBAC5A}" srcOrd="1" destOrd="0" presId="urn:microsoft.com/office/officeart/2018/2/layout/IconVerticalSolidList"/>
    <dgm:cxn modelId="{B7FF0980-1D58-4EB9-A30F-DE1E69BB04A6}" type="presParOf" srcId="{0481BDB0-79CC-4CD2-B77F-E3526E3AA369}" destId="{ADC98CF9-E270-403E-8512-0FDC49A576C8}" srcOrd="2" destOrd="0" presId="urn:microsoft.com/office/officeart/2018/2/layout/IconVerticalSolidList"/>
    <dgm:cxn modelId="{2C420C40-F467-4290-9608-C662129F6A39}" type="presParOf" srcId="{0481BDB0-79CC-4CD2-B77F-E3526E3AA369}" destId="{BB4C4F04-E51E-473D-986D-52FC0BF6AC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D9FB7-19E8-459A-8324-BB18A2DFAEF4}">
      <dsp:nvSpPr>
        <dsp:cNvPr id="0" name=""/>
        <dsp:cNvSpPr/>
      </dsp:nvSpPr>
      <dsp:spPr>
        <a:xfrm>
          <a:off x="0" y="646"/>
          <a:ext cx="7031843" cy="15118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8457DC-C00C-4242-A0BE-41516C30E456}">
      <dsp:nvSpPr>
        <dsp:cNvPr id="0" name=""/>
        <dsp:cNvSpPr/>
      </dsp:nvSpPr>
      <dsp:spPr>
        <a:xfrm>
          <a:off x="457338" y="340815"/>
          <a:ext cx="831524" cy="8315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078637-D6DF-471F-84C6-64BAE2875DBD}">
      <dsp:nvSpPr>
        <dsp:cNvPr id="0" name=""/>
        <dsp:cNvSpPr/>
      </dsp:nvSpPr>
      <dsp:spPr>
        <a:xfrm>
          <a:off x="1746201" y="646"/>
          <a:ext cx="5285641" cy="1511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06" tIns="160006" rIns="160006" bIns="160006" numCol="1" spcCol="1270" anchor="ctr" anchorCtr="0">
          <a:noAutofit/>
        </a:bodyPr>
        <a:lstStyle/>
        <a:p>
          <a:pPr marL="0" lvl="0" indent="0" algn="l" defTabSz="800100">
            <a:lnSpc>
              <a:spcPct val="100000"/>
            </a:lnSpc>
            <a:spcBef>
              <a:spcPct val="0"/>
            </a:spcBef>
            <a:spcAft>
              <a:spcPct val="35000"/>
            </a:spcAft>
            <a:buNone/>
          </a:pPr>
          <a:r>
            <a:rPr lang="en-US" sz="1800" kern="1200" dirty="0"/>
            <a:t>In May 2023, 1,186 prescribers who completed a BMC waiver training between January 2019 and December 2022 were emailed about the BMC MAT app and encouraged to use it</a:t>
          </a:r>
          <a:r>
            <a:rPr lang="en-US" sz="1800" kern="1200" dirty="0">
              <a:latin typeface="Arial" panose="020B0604020202020204"/>
            </a:rPr>
            <a:t>.</a:t>
          </a:r>
          <a:endParaRPr lang="en-US" sz="1800" kern="1200" dirty="0"/>
        </a:p>
      </dsp:txBody>
      <dsp:txXfrm>
        <a:off x="1746201" y="646"/>
        <a:ext cx="5285641" cy="1511863"/>
      </dsp:txXfrm>
    </dsp:sp>
    <dsp:sp modelId="{B2F5D33B-CA64-4586-9635-C512A697837E}">
      <dsp:nvSpPr>
        <dsp:cNvPr id="0" name=""/>
        <dsp:cNvSpPr/>
      </dsp:nvSpPr>
      <dsp:spPr>
        <a:xfrm>
          <a:off x="0" y="1890474"/>
          <a:ext cx="7031843" cy="15118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1F1BF3-BEE6-44F4-B91D-F2BCD103A7F1}">
      <dsp:nvSpPr>
        <dsp:cNvPr id="0" name=""/>
        <dsp:cNvSpPr/>
      </dsp:nvSpPr>
      <dsp:spPr>
        <a:xfrm>
          <a:off x="457338" y="2230644"/>
          <a:ext cx="831524" cy="8315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100974-F758-446D-8027-2BC86182CE11}">
      <dsp:nvSpPr>
        <dsp:cNvPr id="0" name=""/>
        <dsp:cNvSpPr/>
      </dsp:nvSpPr>
      <dsp:spPr>
        <a:xfrm>
          <a:off x="1746201" y="1890474"/>
          <a:ext cx="5285641" cy="1511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06" tIns="160006" rIns="160006" bIns="160006" numCol="1" spcCol="1270" anchor="ctr" anchorCtr="0">
          <a:noAutofit/>
        </a:bodyPr>
        <a:lstStyle/>
        <a:p>
          <a:pPr marL="0" lvl="0" indent="0" algn="l" defTabSz="800100">
            <a:lnSpc>
              <a:spcPct val="100000"/>
            </a:lnSpc>
            <a:spcBef>
              <a:spcPct val="0"/>
            </a:spcBef>
            <a:spcAft>
              <a:spcPct val="35000"/>
            </a:spcAft>
            <a:buNone/>
          </a:pPr>
          <a:r>
            <a:rPr lang="en-US" sz="1800" kern="1200" dirty="0"/>
            <a:t>Four weeks later, a follow-up email with an electronic survey link was sent requesting feedback on the app</a:t>
          </a:r>
          <a:r>
            <a:rPr lang="en-US" sz="1800" kern="1200" dirty="0">
              <a:latin typeface="Arial" panose="020B0604020202020204"/>
            </a:rPr>
            <a:t>.</a:t>
          </a:r>
          <a:endParaRPr lang="en-US" sz="1800" kern="1200" dirty="0"/>
        </a:p>
      </dsp:txBody>
      <dsp:txXfrm>
        <a:off x="1746201" y="1890474"/>
        <a:ext cx="5285641" cy="1511863"/>
      </dsp:txXfrm>
    </dsp:sp>
    <dsp:sp modelId="{9B0BFC26-D066-46B3-A9A6-73FF31A5BFC8}">
      <dsp:nvSpPr>
        <dsp:cNvPr id="0" name=""/>
        <dsp:cNvSpPr/>
      </dsp:nvSpPr>
      <dsp:spPr>
        <a:xfrm>
          <a:off x="0" y="3780303"/>
          <a:ext cx="7031843" cy="15118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D39D6F-B7E4-44AA-9A45-43FC3CBBAC5A}">
      <dsp:nvSpPr>
        <dsp:cNvPr id="0" name=""/>
        <dsp:cNvSpPr/>
      </dsp:nvSpPr>
      <dsp:spPr>
        <a:xfrm>
          <a:off x="457338" y="4120473"/>
          <a:ext cx="831524" cy="8315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4C4F04-E51E-473D-986D-52FC0BF6ACE0}">
      <dsp:nvSpPr>
        <dsp:cNvPr id="0" name=""/>
        <dsp:cNvSpPr/>
      </dsp:nvSpPr>
      <dsp:spPr>
        <a:xfrm>
          <a:off x="1746201" y="3780303"/>
          <a:ext cx="5285641" cy="1511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06" tIns="160006" rIns="160006" bIns="160006" numCol="1" spcCol="1270" anchor="ctr" anchorCtr="0">
          <a:noAutofit/>
        </a:bodyPr>
        <a:lstStyle/>
        <a:p>
          <a:pPr marL="0" lvl="0" indent="0" algn="l" defTabSz="800100">
            <a:lnSpc>
              <a:spcPct val="100000"/>
            </a:lnSpc>
            <a:spcBef>
              <a:spcPct val="0"/>
            </a:spcBef>
            <a:spcAft>
              <a:spcPct val="35000"/>
            </a:spcAft>
            <a:buNone/>
          </a:pPr>
          <a:r>
            <a:rPr lang="en-US" sz="1800" kern="1200" dirty="0"/>
            <a:t>Reminder emails were sent between June and August 2023</a:t>
          </a:r>
          <a:r>
            <a:rPr lang="en-US" sz="1800" kern="1200" dirty="0">
              <a:latin typeface="Arial" panose="020B0604020202020204"/>
            </a:rPr>
            <a:t>.</a:t>
          </a:r>
          <a:endParaRPr lang="en-US" sz="1800" kern="1200" dirty="0"/>
        </a:p>
      </dsp:txBody>
      <dsp:txXfrm>
        <a:off x="1746201" y="3780303"/>
        <a:ext cx="5285641" cy="15118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cdr:x>
      <cdr:y>0.22338</cdr:y>
    </cdr:from>
    <cdr:to>
      <cdr:x>0.22132</cdr:x>
      <cdr:y>0.58751</cdr:y>
    </cdr:to>
    <cdr:sp macro="" textlink="">
      <cdr:nvSpPr>
        <cdr:cNvPr id="2" name="TextBox 1"/>
        <cdr:cNvSpPr txBox="1"/>
      </cdr:nvSpPr>
      <cdr:spPr>
        <a:xfrm xmlns:a="http://schemas.openxmlformats.org/drawingml/2006/main">
          <a:off x="-188738" y="1117511"/>
          <a:ext cx="2635485" cy="1821668"/>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algn="l"/>
          <a:r>
            <a:rPr lang="en-US" sz="1800" b="1" i="1" dirty="0"/>
            <a:t>I am satisfied with the MAT Quick Start app as a tool for caring for patients with opioid and/or alcohol use disorder.</a:t>
          </a:r>
        </a:p>
        <a:p xmlns:a="http://schemas.openxmlformats.org/drawingml/2006/main">
          <a:pPr algn="ctr"/>
          <a:endParaRPr lang="en-US" sz="1800" b="1" i="1" dirty="0"/>
        </a:p>
        <a:p xmlns:a="http://schemas.openxmlformats.org/drawingml/2006/main">
          <a:pPr algn="ctr"/>
          <a:endParaRPr lang="en-US" sz="1800" b="1" i="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C0D4633C-AFED-48EA-A0BF-F17A5F9A0EED}" type="datetimeFigureOut">
              <a:rPr lang="en-US" smtClean="0"/>
              <a:t>11/16/2024</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2BD4AC93-C0A9-41C5-A057-99931AF05F62}" type="slidenum">
              <a:rPr lang="en-US" smtClean="0"/>
              <a:t>‹#›</a:t>
            </a:fld>
            <a:endParaRPr lang="en-US"/>
          </a:p>
        </p:txBody>
      </p:sp>
    </p:spTree>
    <p:extLst>
      <p:ext uri="{BB962C8B-B14F-4D97-AF65-F5344CB8AC3E}">
        <p14:creationId xmlns:p14="http://schemas.microsoft.com/office/powerpoint/2010/main" val="3920290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105E842-0B3E-DA41-99C8-20BB1468B426}" type="datetimeFigureOut">
              <a:rPr lang="en-US" smtClean="0"/>
              <a:t>11/16/2024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7B46134-1603-E345-9C12-54A9841A6A3A}" type="slidenum">
              <a:rPr lang="en-US" smtClean="0"/>
              <a:t>‹#›</a:t>
            </a:fld>
            <a:endParaRPr lang="en-US"/>
          </a:p>
        </p:txBody>
      </p:sp>
    </p:spTree>
    <p:extLst>
      <p:ext uri="{BB962C8B-B14F-4D97-AF65-F5344CB8AC3E}">
        <p14:creationId xmlns:p14="http://schemas.microsoft.com/office/powerpoint/2010/main" val="3751762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know that MAT is underutilized despite their remarkable benefits in terms of reducing mortality, reducing illicit substance use, and retaining people in treatment. </a:t>
            </a:r>
          </a:p>
          <a:p>
            <a:pPr marL="171450" indent="-171450">
              <a:buFontTx/>
              <a:buChar char="-"/>
            </a:pPr>
            <a:r>
              <a:rPr lang="en-US" dirty="0"/>
              <a:t>Data from the 2023 NSDUH study indicates that only about 1 in 5 received any MOUD in the past year, and far fewer received MAUD (about 2% of the almost 29 million people aged 12 and older meeting criteria for a past-year AUD.)</a:t>
            </a:r>
          </a:p>
          <a:p>
            <a:pPr marL="171450" indent="-171450">
              <a:buFontTx/>
              <a:buChar char="-"/>
            </a:pPr>
            <a:r>
              <a:rPr lang="en-US" dirty="0"/>
              <a:t>The perceived barriers of MAT prescribing are also well documented in the literature and include factors such as inadequate training, education on addiction and these meds, and lack of clinical support. Other barriers include lack of time and also administrative and institutional support. </a:t>
            </a:r>
          </a:p>
        </p:txBody>
      </p:sp>
      <p:sp>
        <p:nvSpPr>
          <p:cNvPr id="4" name="Slide Number Placeholder 3"/>
          <p:cNvSpPr>
            <a:spLocks noGrp="1"/>
          </p:cNvSpPr>
          <p:nvPr>
            <p:ph type="sldNum" sz="quarter" idx="5"/>
          </p:nvPr>
        </p:nvSpPr>
        <p:spPr/>
        <p:txBody>
          <a:bodyPr/>
          <a:lstStyle/>
          <a:p>
            <a:fld id="{87B46134-1603-E345-9C12-54A9841A6A3A}" type="slidenum">
              <a:rPr lang="en-US" smtClean="0"/>
              <a:t>4</a:t>
            </a:fld>
            <a:endParaRPr lang="en-US"/>
          </a:p>
        </p:txBody>
      </p:sp>
    </p:spTree>
    <p:extLst>
      <p:ext uri="{BB962C8B-B14F-4D97-AF65-F5344CB8AC3E}">
        <p14:creationId xmlns:p14="http://schemas.microsoft.com/office/powerpoint/2010/main" val="1505650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Additionally, most agreed or strongly agreed that they were (1) satisfied with the app as a tool for caring for patients with addiction (86%) and (2) were comfortable with their ability to use the app (86%). These questions allowed us to evaluate the satisfaction of the app. </a:t>
            </a:r>
          </a:p>
          <a:p>
            <a:pPr marL="171450" indent="-171450">
              <a:buFontTx/>
              <a:buChar char="-"/>
            </a:pPr>
            <a:r>
              <a:rPr lang="en-US" sz="1200" kern="1200" dirty="0">
                <a:solidFill>
                  <a:schemeClr val="tx1"/>
                </a:solidFill>
                <a:effectLst/>
                <a:latin typeface="+mn-lt"/>
                <a:ea typeface="+mn-ea"/>
                <a:cs typeface="+mn-cs"/>
              </a:rPr>
              <a:t>It would have been very helpful but outside the scope of this project so we did not ask people WHY they were not satisfied with the app. </a:t>
            </a:r>
          </a:p>
          <a:p>
            <a:pPr marL="171450" indent="-171450">
              <a:buFontTx/>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One participant did not respond to user satisfaction</a:t>
            </a:r>
            <a:r>
              <a:rPr lang="en-US" sz="1200" kern="1200" baseline="0" dirty="0">
                <a:solidFill>
                  <a:schemeClr val="tx1"/>
                </a:solidFill>
                <a:effectLst/>
                <a:latin typeface="+mn-lt"/>
                <a:ea typeface="+mn-ea"/>
                <a:cs typeface="+mn-cs"/>
              </a:rPr>
              <a:t> and comfort</a:t>
            </a:r>
            <a:r>
              <a:rPr lang="en-US" sz="1200" kern="1200" dirty="0">
                <a:solidFill>
                  <a:schemeClr val="tx1"/>
                </a:solidFill>
                <a:effectLst/>
                <a:latin typeface="+mn-lt"/>
                <a:ea typeface="+mn-ea"/>
                <a:cs typeface="+mn-cs"/>
              </a:rPr>
              <a:t> questions (N=42)</a:t>
            </a:r>
          </a:p>
        </p:txBody>
      </p:sp>
      <p:sp>
        <p:nvSpPr>
          <p:cNvPr id="4" name="Slide Number Placeholder 3"/>
          <p:cNvSpPr>
            <a:spLocks noGrp="1"/>
          </p:cNvSpPr>
          <p:nvPr>
            <p:ph type="sldNum" sz="quarter" idx="10"/>
          </p:nvPr>
        </p:nvSpPr>
        <p:spPr/>
        <p:txBody>
          <a:bodyPr/>
          <a:lstStyle/>
          <a:p>
            <a:fld id="{87B46134-1603-E345-9C12-54A9841A6A3A}" type="slidenum">
              <a:rPr lang="en-US" smtClean="0"/>
              <a:t>13</a:t>
            </a:fld>
            <a:endParaRPr lang="en-US"/>
          </a:p>
        </p:txBody>
      </p:sp>
    </p:spTree>
    <p:extLst>
      <p:ext uri="{BB962C8B-B14F-4D97-AF65-F5344CB8AC3E}">
        <p14:creationId xmlns:p14="http://schemas.microsoft.com/office/powerpoint/2010/main" val="2413006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To give an overview of the application, there are 4 main tabs – management, which is the bulk of the app – but also clinical tools, resources, and an About Us section which directs you to our main training page.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there are tabs for Clinical Tools with helpful resources like the DSM-5 </a:t>
            </a:r>
            <a:r>
              <a:rPr lang="en-US" dirty="0" err="1"/>
              <a:t>critieria</a:t>
            </a:r>
            <a:r>
              <a:rPr lang="en-US" dirty="0"/>
              <a:t> and the COWS scale to assess for opioid withdrawal. So they are embedded directly within the app. There are also helpful resources and addiction-related organizations in the app too. </a:t>
            </a:r>
          </a:p>
          <a:p>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5</a:t>
            </a:fld>
            <a:endParaRPr lang="en-US"/>
          </a:p>
        </p:txBody>
      </p:sp>
    </p:spTree>
    <p:extLst>
      <p:ext uri="{BB962C8B-B14F-4D97-AF65-F5344CB8AC3E}">
        <p14:creationId xmlns:p14="http://schemas.microsoft.com/office/powerpoint/2010/main" val="2652103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main tab is labeled as “Management” and within this section there are interactive clinical algorithms to help assist in clinical decision making for starting patients on meds for OUD – specifically buprenorphine and naltrexone – as they are the only ones that can be </a:t>
            </a:r>
            <a:r>
              <a:rPr lang="en-US" dirty="0" err="1"/>
              <a:t>Rxed</a:t>
            </a:r>
            <a:r>
              <a:rPr lang="en-US" dirty="0"/>
              <a:t> in the outpatient setting.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There is also clinical guidance offered for people with concurrent SUD and pain, as well as patients with AUD.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way that you would utilize this part of the app is by going through each question, inputting the relative information for your patient, such as – “Is this person in active opioid withdrawal – YES OR NO.” If you respond yes, it will continue with initiation support. If NO, it provides guidance on the importance of waiting to be mild to moderate withdrawal before buprenorphine initiation.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are in the process of updating the app right now to add in guidance on high dose or </a:t>
            </a:r>
            <a:r>
              <a:rPr lang="en-US" dirty="0" err="1"/>
              <a:t>macrodosing</a:t>
            </a:r>
            <a:r>
              <a:rPr lang="en-US" dirty="0"/>
              <a:t> for </a:t>
            </a:r>
            <a:r>
              <a:rPr lang="en-US" dirty="0" err="1"/>
              <a:t>bupe</a:t>
            </a:r>
            <a:r>
              <a:rPr lang="en-US" dirty="0"/>
              <a:t> initiations. And we do have the ability for a pretty quick turnaround with that in working with our app developer – within a few weeks. </a:t>
            </a:r>
          </a:p>
          <a:p>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6</a:t>
            </a:fld>
            <a:endParaRPr lang="en-US"/>
          </a:p>
        </p:txBody>
      </p:sp>
    </p:spTree>
    <p:extLst>
      <p:ext uri="{BB962C8B-B14F-4D97-AF65-F5344CB8AC3E}">
        <p14:creationId xmlns:p14="http://schemas.microsoft.com/office/powerpoint/2010/main" val="343447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know if this was actually helpful to providers, and we also continue to make iterations to the application with our an app developer, integrating changes as buprenorphine initiations evolve with the contamination of the illicit drug supply with high-potency synthetic opioids such as fentanyl. </a:t>
            </a:r>
          </a:p>
        </p:txBody>
      </p:sp>
      <p:sp>
        <p:nvSpPr>
          <p:cNvPr id="4" name="Slide Number Placeholder 3"/>
          <p:cNvSpPr>
            <a:spLocks noGrp="1"/>
          </p:cNvSpPr>
          <p:nvPr>
            <p:ph type="sldNum" sz="quarter" idx="5"/>
          </p:nvPr>
        </p:nvSpPr>
        <p:spPr/>
        <p:txBody>
          <a:bodyPr/>
          <a:lstStyle/>
          <a:p>
            <a:fld id="{87B46134-1603-E345-9C12-54A9841A6A3A}" type="slidenum">
              <a:rPr lang="en-US" smtClean="0"/>
              <a:t>7</a:t>
            </a:fld>
            <a:endParaRPr lang="en-US"/>
          </a:p>
        </p:txBody>
      </p:sp>
    </p:spTree>
    <p:extLst>
      <p:ext uri="{BB962C8B-B14F-4D97-AF65-F5344CB8AC3E}">
        <p14:creationId xmlns:p14="http://schemas.microsoft.com/office/powerpoint/2010/main" val="212589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waiver trainings were previously required in order for physicians, NPs and PAs to prescribe buprenorphine. </a:t>
            </a:r>
          </a:p>
          <a:p>
            <a:pPr marL="171450" indent="-171450">
              <a:buFontTx/>
              <a:buChar char="-"/>
            </a:pPr>
            <a:r>
              <a:rPr lang="en-US" dirty="0"/>
              <a:t>And this waiver requirement was removed in Dec of 2022. </a:t>
            </a:r>
          </a:p>
          <a:p>
            <a:pPr marL="171450" indent="-171450">
              <a:buFontTx/>
              <a:buChar char="-"/>
            </a:pPr>
            <a:r>
              <a:rPr lang="en-US" dirty="0"/>
              <a:t>We emailed providers who completed this training as we had their emails from our </a:t>
            </a:r>
            <a:r>
              <a:rPr lang="en-US" dirty="0" err="1"/>
              <a:t>listerv</a:t>
            </a:r>
            <a:r>
              <a:rPr lang="en-US" dirty="0"/>
              <a:t> of attendees to the training, and we briefly explained the purpose of the app, how to access it, and encouraged use of it. </a:t>
            </a:r>
          </a:p>
          <a:p>
            <a:pPr marL="171450" indent="-171450">
              <a:buFontTx/>
              <a:buChar char="-"/>
            </a:pPr>
            <a:r>
              <a:rPr lang="en-US" dirty="0"/>
              <a:t>4 weeks after the initial email, we sent a follow-up email wit a link to a feedback survey. </a:t>
            </a:r>
          </a:p>
          <a:p>
            <a:pPr marL="171450" indent="-171450">
              <a:buFontTx/>
              <a:buChar char="-"/>
            </a:pPr>
            <a:r>
              <a:rPr lang="en-US" dirty="0"/>
              <a:t>Reminder emails were sent between June and August of 2023.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8</a:t>
            </a:fld>
            <a:endParaRPr lang="en-US"/>
          </a:p>
        </p:txBody>
      </p:sp>
    </p:spTree>
    <p:extLst>
      <p:ext uri="{BB962C8B-B14F-4D97-AF65-F5344CB8AC3E}">
        <p14:creationId xmlns:p14="http://schemas.microsoft.com/office/powerpoint/2010/main" val="2246441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Of the 120 respondents, 43 had used the BMC MAT app in clinical practice and were included in analyses. </a:t>
            </a:r>
          </a:p>
          <a:p>
            <a:pPr marL="171450" indent="-171450">
              <a:buFontTx/>
              <a:buChar char="-"/>
            </a:pPr>
            <a:r>
              <a:rPr lang="en-US" sz="1200" kern="1200" dirty="0">
                <a:solidFill>
                  <a:schemeClr val="tx1"/>
                </a:solidFill>
                <a:effectLst/>
                <a:latin typeface="+mn-lt"/>
                <a:ea typeface="+mn-ea"/>
                <a:cs typeface="+mn-cs"/>
              </a:rPr>
              <a:t>Most participants were advanced practice providers (67%),</a:t>
            </a:r>
          </a:p>
          <a:p>
            <a:pPr marL="171450" indent="-171450">
              <a:buFontTx/>
              <a:buChar char="-"/>
            </a:pPr>
            <a:r>
              <a:rPr lang="en-US" sz="1200" kern="1200" dirty="0">
                <a:solidFill>
                  <a:schemeClr val="tx1"/>
                </a:solidFill>
                <a:effectLst/>
                <a:latin typeface="+mn-lt"/>
                <a:ea typeface="+mn-ea"/>
                <a:cs typeface="+mn-cs"/>
              </a:rPr>
              <a:t> 40% worked in outpatient addiction treatment settings and this included OBAT setting, CHCs, psych or dual diagnosis programs, private practice, and other outpatient addition treatment. </a:t>
            </a:r>
          </a:p>
          <a:p>
            <a:pPr marL="171450" indent="-171450">
              <a:buFontTx/>
              <a:buChar char="-"/>
            </a:pPr>
            <a:r>
              <a:rPr lang="en-US" sz="1200" kern="1200" dirty="0">
                <a:solidFill>
                  <a:schemeClr val="tx1"/>
                </a:solidFill>
                <a:effectLst/>
                <a:latin typeface="+mn-lt"/>
                <a:ea typeface="+mn-ea"/>
                <a:cs typeface="+mn-cs"/>
              </a:rPr>
              <a:t>Lower numbers were working in ED, urgent care, and bridge clinics – places where we know people with SUD may seek care. </a:t>
            </a:r>
          </a:p>
          <a:p>
            <a:pPr marL="171450" indent="-171450">
              <a:buFontTx/>
              <a:buChar char="-"/>
            </a:pPr>
            <a:r>
              <a:rPr lang="en-US" sz="1200" kern="1200" dirty="0">
                <a:solidFill>
                  <a:schemeClr val="tx1"/>
                </a:solidFill>
                <a:effectLst/>
                <a:latin typeface="+mn-lt"/>
                <a:ea typeface="+mn-ea"/>
                <a:cs typeface="+mn-cs"/>
              </a:rPr>
              <a:t>The median number of years in the profession was 8.5. </a:t>
            </a:r>
          </a:p>
          <a:p>
            <a:pPr marL="171450" indent="-171450">
              <a:buFontTx/>
              <a:buChar char="-"/>
            </a:pPr>
            <a:r>
              <a:rPr lang="en-US" sz="1200" kern="1200" dirty="0">
                <a:solidFill>
                  <a:schemeClr val="tx1"/>
                </a:solidFill>
                <a:effectLst/>
                <a:latin typeface="+mn-lt"/>
                <a:ea typeface="+mn-ea"/>
                <a:cs typeface="+mn-cs"/>
              </a:rPr>
              <a:t>95% of respondents had a DEA license and almost 91% had a DEA x waiver to prescribe buprenorphine (before removal of the waiver). </a:t>
            </a:r>
          </a:p>
          <a:p>
            <a:pPr marL="628650" lvl="1" indent="-171450">
              <a:buFontTx/>
              <a:buChar char="-"/>
            </a:pPr>
            <a:r>
              <a:rPr lang="en-US" sz="1200" kern="1200" dirty="0">
                <a:solidFill>
                  <a:schemeClr val="tx1"/>
                </a:solidFill>
                <a:effectLst/>
                <a:latin typeface="+mn-lt"/>
                <a:ea typeface="+mn-ea"/>
                <a:cs typeface="+mn-cs"/>
              </a:rPr>
              <a:t>So in theory, this group had a foundational knowledge of addiction and meds for addition treatment, based on having to complete 8 or 24 </a:t>
            </a:r>
            <a:r>
              <a:rPr lang="en-US" sz="1200" kern="1200" dirty="0" err="1">
                <a:solidFill>
                  <a:schemeClr val="tx1"/>
                </a:solidFill>
                <a:effectLst/>
                <a:latin typeface="+mn-lt"/>
                <a:ea typeface="+mn-ea"/>
                <a:cs typeface="+mn-cs"/>
              </a:rPr>
              <a:t>hrs</a:t>
            </a:r>
            <a:r>
              <a:rPr lang="en-US" sz="1200" kern="1200" dirty="0">
                <a:solidFill>
                  <a:schemeClr val="tx1"/>
                </a:solidFill>
                <a:effectLst/>
                <a:latin typeface="+mn-lt"/>
                <a:ea typeface="+mn-ea"/>
                <a:cs typeface="+mn-cs"/>
              </a:rPr>
              <a:t> of training to obtain a waiver, as well as the settings in which many were practicing in. </a:t>
            </a:r>
          </a:p>
          <a:p>
            <a:pPr marL="0" indent="0">
              <a:buFontTx/>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B46134-1603-E345-9C12-54A9841A6A3A}" type="slidenum">
              <a:rPr lang="en-US" smtClean="0"/>
              <a:t>9</a:t>
            </a:fld>
            <a:endParaRPr lang="en-US"/>
          </a:p>
        </p:txBody>
      </p:sp>
    </p:spTree>
    <p:extLst>
      <p:ext uri="{BB962C8B-B14F-4D97-AF65-F5344CB8AC3E}">
        <p14:creationId xmlns:p14="http://schemas.microsoft.com/office/powerpoint/2010/main" val="315491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than 81% of respondents were currently </a:t>
            </a:r>
            <a:r>
              <a:rPr lang="en-US" dirty="0" err="1"/>
              <a:t>Rxing</a:t>
            </a:r>
            <a:r>
              <a:rPr lang="en-US" dirty="0"/>
              <a:t> </a:t>
            </a:r>
            <a:r>
              <a:rPr lang="en-US" dirty="0" err="1"/>
              <a:t>bupe</a:t>
            </a:r>
            <a:r>
              <a:rPr lang="en-US" dirty="0"/>
              <a:t> </a:t>
            </a:r>
          </a:p>
          <a:p>
            <a:pPr marL="628650" lvl="1" indent="-171450">
              <a:buFontTx/>
              <a:buChar char="-"/>
            </a:pPr>
            <a:r>
              <a:rPr lang="en-US" dirty="0"/>
              <a:t>and about half of those were prescribing to more than 20 patients at any particular time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37% were </a:t>
            </a:r>
            <a:r>
              <a:rPr lang="en-US" dirty="0" err="1"/>
              <a:t>Rxing</a:t>
            </a:r>
            <a:r>
              <a:rPr lang="en-US" dirty="0"/>
              <a:t> naltrexone for OUD</a:t>
            </a:r>
          </a:p>
          <a:p>
            <a:pPr marL="171450" indent="-171450">
              <a:buFontTx/>
              <a:buChar char="-"/>
            </a:pPr>
            <a:endParaRPr lang="en-US" dirty="0"/>
          </a:p>
          <a:p>
            <a:pPr algn="just">
              <a:lnSpc>
                <a:spcPct val="107000"/>
              </a:lnSpc>
            </a:pPr>
            <a:r>
              <a:rPr lang="en-US" sz="1200" baseline="30000" dirty="0">
                <a:ea typeface="Calibri" panose="020F0502020204030204" pitchFamily="34" charset="0"/>
                <a:cs typeface="Calibri" panose="020F0502020204030204" pitchFamily="34" charset="0"/>
              </a:rPr>
              <a:t>a </a:t>
            </a:r>
            <a:r>
              <a:rPr lang="en-US" sz="1200" dirty="0">
                <a:ea typeface="Calibri" panose="020F0502020204030204" pitchFamily="34" charset="0"/>
                <a:cs typeface="Calibri" panose="020F0502020204030204" pitchFamily="34" charset="0"/>
              </a:rPr>
              <a:t>Only asked for those prescribing Buprenorphine for OUD (N=35)</a:t>
            </a:r>
            <a:endParaRPr lang="en-US" sz="1200" dirty="0">
              <a:ea typeface="Calibri" panose="020F0502020204030204" pitchFamily="34" charset="0"/>
              <a:cs typeface="Times New Roman" panose="02020603050405020304" pitchFamily="18" charset="0"/>
            </a:endParaRPr>
          </a:p>
          <a:p>
            <a:pPr algn="just">
              <a:lnSpc>
                <a:spcPct val="107000"/>
              </a:lnSpc>
            </a:pPr>
            <a:r>
              <a:rPr lang="en-US" sz="1200" baseline="30000" dirty="0">
                <a:ea typeface="Calibri" panose="020F0502020204030204" pitchFamily="34" charset="0"/>
                <a:cs typeface="Calibri" panose="020F0502020204030204" pitchFamily="34" charset="0"/>
              </a:rPr>
              <a:t>b </a:t>
            </a:r>
            <a:r>
              <a:rPr lang="en-US" sz="1200" dirty="0">
                <a:ea typeface="Calibri" panose="020F0502020204030204" pitchFamily="34" charset="0"/>
                <a:cs typeface="Calibri" panose="020F0502020204030204" pitchFamily="34" charset="0"/>
              </a:rPr>
              <a:t>Only asked for those prescribing Naltrexone for OUD (N=16)</a:t>
            </a:r>
            <a:endParaRPr lang="en-US" sz="1200" dirty="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10</a:t>
            </a:fld>
            <a:endParaRPr lang="en-US"/>
          </a:p>
        </p:txBody>
      </p:sp>
    </p:spTree>
    <p:extLst>
      <p:ext uri="{BB962C8B-B14F-4D97-AF65-F5344CB8AC3E}">
        <p14:creationId xmlns:p14="http://schemas.microsoft.com/office/powerpoint/2010/main" val="942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Approximately 54% of providers (23 in total) were </a:t>
            </a:r>
            <a:r>
              <a:rPr lang="en-US" dirty="0" err="1"/>
              <a:t>Rxing</a:t>
            </a:r>
            <a:r>
              <a:rPr lang="en-US" dirty="0"/>
              <a:t> naltrexone for AUD, typically </a:t>
            </a:r>
            <a:r>
              <a:rPr lang="en-US" dirty="0" err="1"/>
              <a:t>Rxing</a:t>
            </a:r>
            <a:r>
              <a:rPr lang="en-US" dirty="0"/>
              <a:t> for 10 or fewer patients at one time. </a:t>
            </a:r>
          </a:p>
          <a:p>
            <a:pPr marL="171450" indent="-171450">
              <a:buFontTx/>
              <a:buChar char="-"/>
            </a:pPr>
            <a:r>
              <a:rPr lang="en-US" dirty="0"/>
              <a:t>This finding is particularly encouraging, as only around 2% of individuals with AUD received any MAUD in the past year. </a:t>
            </a:r>
          </a:p>
          <a:p>
            <a:pPr marL="628650" lvl="1" indent="-171450">
              <a:buFontTx/>
              <a:buChar char="-"/>
            </a:pPr>
            <a:r>
              <a:rPr lang="en-US" dirty="0"/>
              <a:t>It was outside the scope of this study but we did not capture those who were </a:t>
            </a:r>
            <a:r>
              <a:rPr lang="en-US" dirty="0" err="1"/>
              <a:t>Rxing</a:t>
            </a:r>
            <a:r>
              <a:rPr lang="en-US" dirty="0"/>
              <a:t> </a:t>
            </a:r>
            <a:r>
              <a:rPr lang="en-US" dirty="0" err="1"/>
              <a:t>campral</a:t>
            </a:r>
            <a:r>
              <a:rPr lang="en-US" dirty="0"/>
              <a:t> or disulfiram for AUD.</a:t>
            </a:r>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aseline="30000" dirty="0" err="1">
                <a:ea typeface="Calibri" panose="020F0502020204030204" pitchFamily="34" charset="0"/>
                <a:cs typeface="Calibri" panose="020F0502020204030204" pitchFamily="34" charset="0"/>
              </a:rPr>
              <a:t>c</a:t>
            </a:r>
            <a:r>
              <a:rPr lang="en-US" sz="1200" dirty="0" err="1">
                <a:ea typeface="Calibri" panose="020F0502020204030204" pitchFamily="34" charset="0"/>
                <a:cs typeface="Calibri" panose="020F0502020204030204" pitchFamily="34" charset="0"/>
              </a:rPr>
              <a:t>Only</a:t>
            </a:r>
            <a:r>
              <a:rPr lang="en-US" sz="1200" dirty="0">
                <a:ea typeface="Calibri" panose="020F0502020204030204" pitchFamily="34" charset="0"/>
                <a:cs typeface="Calibri" panose="020F0502020204030204" pitchFamily="34" charset="0"/>
              </a:rPr>
              <a:t> asked for those prescribing Naltrexone for AUD (N=23)</a:t>
            </a:r>
            <a:endParaRPr lang="en-US" sz="1200" dirty="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11</a:t>
            </a:fld>
            <a:endParaRPr lang="en-US"/>
          </a:p>
        </p:txBody>
      </p:sp>
    </p:spTree>
    <p:extLst>
      <p:ext uri="{BB962C8B-B14F-4D97-AF65-F5344CB8AC3E}">
        <p14:creationId xmlns:p14="http://schemas.microsoft.com/office/powerpoint/2010/main" val="141963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majority (or 91%) agreed or strongly agreed that the app was (1) a useful tool for treating substance use disorder and (2) was a positive addition to their clinical practice (79%).  SO this allowed us to evaluate the clinical utility of the tool. </a:t>
            </a:r>
          </a:p>
          <a:p>
            <a:r>
              <a:rPr lang="en-US" sz="1200" kern="1200" dirty="0">
                <a:solidFill>
                  <a:schemeClr val="tx1"/>
                </a:solidFill>
                <a:effectLst/>
                <a:latin typeface="+mn-lt"/>
                <a:ea typeface="+mn-ea"/>
                <a:cs typeface="+mn-cs"/>
              </a:rPr>
              <a:t>** orient people to the graphs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One participant did not respond to impact questions so this is why we have an N of 1 less (N=42) than the bulk of our analyses with an n of 43. </a:t>
            </a:r>
          </a:p>
        </p:txBody>
      </p:sp>
      <p:sp>
        <p:nvSpPr>
          <p:cNvPr id="4" name="Slide Number Placeholder 3"/>
          <p:cNvSpPr>
            <a:spLocks noGrp="1"/>
          </p:cNvSpPr>
          <p:nvPr>
            <p:ph type="sldNum" sz="quarter" idx="10"/>
          </p:nvPr>
        </p:nvSpPr>
        <p:spPr/>
        <p:txBody>
          <a:bodyPr/>
          <a:lstStyle/>
          <a:p>
            <a:fld id="{87B46134-1603-E345-9C12-54A9841A6A3A}" type="slidenum">
              <a:rPr lang="en-US" smtClean="0"/>
              <a:t>12</a:t>
            </a:fld>
            <a:endParaRPr lang="en-US"/>
          </a:p>
        </p:txBody>
      </p:sp>
    </p:spTree>
    <p:extLst>
      <p:ext uri="{BB962C8B-B14F-4D97-AF65-F5344CB8AC3E}">
        <p14:creationId xmlns:p14="http://schemas.microsoft.com/office/powerpoint/2010/main" val="31063496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tiff"/><Relationship Id="rId16" Type="http://schemas.openxmlformats.org/officeDocument/2006/relationships/image" Target="../media/image16.svg"/><Relationship Id="rId20" Type="http://schemas.microsoft.com/office/2007/relationships/hdphoto" Target="../media/hdphoto1.wdp"/><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addictiontraining.org/training/register/index.php?category=148&amp;date=&amp;type=&amp;dea=0"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addictiontraining.org/training/pre-recorded/" TargetMode="External"/><Relationship Id="rId7" Type="http://schemas.openxmlformats.org/officeDocument/2006/relationships/image" Target="../media/image28.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32.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hyperlink" Target="https://www.addictiontraining.org/training/pre-recorded/" TargetMode="External"/><Relationship Id="rId4" Type="http://schemas.openxmlformats.org/officeDocument/2006/relationships/image" Target="../media/image30.png"/><Relationship Id="rId9" Type="http://schemas.openxmlformats.org/officeDocument/2006/relationships/image" Target="../media/image33.png"/></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apps.apple.com/us/app/bmc-mat-quick-start/id1524468581" TargetMode="External"/><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29.svg"/><Relationship Id="rId12" Type="http://schemas.openxmlformats.org/officeDocument/2006/relationships/image" Target="../media/image39.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hyperlink" Target="https://addictiontraining.org/quick-start" TargetMode="External"/><Relationship Id="rId4" Type="http://schemas.openxmlformats.org/officeDocument/2006/relationships/image" Target="../media/image36.png"/><Relationship Id="rId9" Type="http://schemas.openxmlformats.org/officeDocument/2006/relationships/hyperlink" Target="https://play.google.com/store/apps/details?id=org.bmcobat.app"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hyperlink" Target="mailto:EmpoweringFamilies@bmc.org"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hyperlink" Target="https://www.youtube.com/@GraykenTTA" TargetMode="External"/><Relationship Id="rId4" Type="http://schemas.openxmlformats.org/officeDocument/2006/relationships/hyperlink" Target="https://addictiontraining.org/resources/?category=8"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addictiontraining.org/resources/?category=15" TargetMode="External"/><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addictiontraining.org/training/register/" TargetMode="External"/><Relationship Id="rId7" Type="http://schemas.openxmlformats.org/officeDocument/2006/relationships/image" Target="../media/image47.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hyperlink" Target="https://addictiontraining.org/resources/" TargetMode="External"/><Relationship Id="rId5" Type="http://schemas.openxmlformats.org/officeDocument/2006/relationships/image" Target="../media/image46.png"/><Relationship Id="rId4" Type="http://schemas.openxmlformats.org/officeDocument/2006/relationships/hyperlink" Target="https://addictiontraining.org/training/pre-recorded/" TargetMode="External"/><Relationship Id="rId9" Type="http://schemas.openxmlformats.org/officeDocument/2006/relationships/hyperlink" Target="https://addictiontraining.org/about-us/join-our-mailing-list/"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Master" Target="../slideMasters/slideMaster1.xml"/><Relationship Id="rId4" Type="http://schemas.openxmlformats.org/officeDocument/2006/relationships/hyperlink" Target="mailto:info@addictiontraining.org"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tiff"/><Relationship Id="rId1" Type="http://schemas.openxmlformats.org/officeDocument/2006/relationships/slideMaster" Target="../slideMasters/slideMaster2.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5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5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tiff"/><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slide (virtual)">
    <p:spTree>
      <p:nvGrpSpPr>
        <p:cNvPr id="1" name=""/>
        <p:cNvGrpSpPr/>
        <p:nvPr/>
      </p:nvGrpSpPr>
      <p:grpSpPr>
        <a:xfrm>
          <a:off x="0" y="0"/>
          <a:ext cx="0" cy="0"/>
          <a:chOff x="0" y="0"/>
          <a:chExt cx="0" cy="0"/>
        </a:xfrm>
      </p:grpSpPr>
      <p:pic>
        <p:nvPicPr>
          <p:cNvPr id="25" name="Picture 24" descr="Grayken Center for Addiction Training &amp; Technical Assistance logo. Visit addictiontraining.org for more trainings and resources.">
            <a:extLst>
              <a:ext uri="{FF2B5EF4-FFF2-40B4-BE49-F238E27FC236}">
                <a16:creationId xmlns:a16="http://schemas.microsoft.com/office/drawing/2014/main" id="{7393C91B-23A3-DDF1-956C-48D014ECAFD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36" name="Title 1">
            <a:extLst>
              <a:ext uri="{FF2B5EF4-FFF2-40B4-BE49-F238E27FC236}">
                <a16:creationId xmlns:a16="http://schemas.microsoft.com/office/drawing/2014/main" id="{81D465A4-EDCB-7F6E-7B32-A726148061E1}"/>
              </a:ext>
            </a:extLst>
          </p:cNvPr>
          <p:cNvSpPr txBox="1">
            <a:spLocks/>
          </p:cNvSpPr>
          <p:nvPr userDrawn="1"/>
        </p:nvSpPr>
        <p:spPr>
          <a:xfrm>
            <a:off x="497840" y="312662"/>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Welcome!</a:t>
            </a:r>
          </a:p>
        </p:txBody>
      </p:sp>
      <p:sp>
        <p:nvSpPr>
          <p:cNvPr id="35" name="Freeform 34">
            <a:extLst>
              <a:ext uri="{FF2B5EF4-FFF2-40B4-BE49-F238E27FC236}">
                <a16:creationId xmlns:a16="http://schemas.microsoft.com/office/drawing/2014/main" id="{7C99B330-D429-F74F-94B4-E8B7AF5379E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69EA2BC9-FB90-DA67-6D4D-7B580760C806}"/>
              </a:ext>
            </a:extLst>
          </p:cNvPr>
          <p:cNvGrpSpPr>
            <a:grpSpLocks noGrp="1" noUngrp="1" noRot="1" noMove="1" noResize="1"/>
          </p:cNvGrpSpPr>
          <p:nvPr userDrawn="1"/>
        </p:nvGrpSpPr>
        <p:grpSpPr>
          <a:xfrm>
            <a:off x="350910" y="1291339"/>
            <a:ext cx="11583878" cy="4644606"/>
            <a:chOff x="454046" y="1299316"/>
            <a:chExt cx="11583878" cy="4644606"/>
          </a:xfrm>
        </p:grpSpPr>
        <p:pic>
          <p:nvPicPr>
            <p:cNvPr id="4" name="Graphic 3" descr="Web cam icon">
              <a:extLst>
                <a:ext uri="{FF2B5EF4-FFF2-40B4-BE49-F238E27FC236}">
                  <a16:creationId xmlns:a16="http://schemas.microsoft.com/office/drawing/2014/main" id="{CD30F016-E0A8-CD9C-FB05-E5B33613B99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1858" y="2529766"/>
              <a:ext cx="682624" cy="682624"/>
            </a:xfrm>
            <a:prstGeom prst="rect">
              <a:avLst/>
            </a:prstGeom>
          </p:spPr>
        </p:pic>
        <p:pic>
          <p:nvPicPr>
            <p:cNvPr id="9" name="Graphic 8" descr="Employee badge icon">
              <a:extLst>
                <a:ext uri="{FF2B5EF4-FFF2-40B4-BE49-F238E27FC236}">
                  <a16:creationId xmlns:a16="http://schemas.microsoft.com/office/drawing/2014/main" id="{45516C42-4D00-7E1E-90F3-81868C6A4852}"/>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2683" y="1299317"/>
              <a:ext cx="682623" cy="682623"/>
            </a:xfrm>
            <a:prstGeom prst="rect">
              <a:avLst/>
            </a:prstGeom>
          </p:spPr>
        </p:pic>
        <p:sp>
          <p:nvSpPr>
            <p:cNvPr id="10" name="TextBox 9">
              <a:extLst>
                <a:ext uri="{FF2B5EF4-FFF2-40B4-BE49-F238E27FC236}">
                  <a16:creationId xmlns:a16="http://schemas.microsoft.com/office/drawing/2014/main" id="{8586A52E-F541-206D-586C-CBC1A48E28B9}"/>
                </a:ext>
              </a:extLst>
            </p:cNvPr>
            <p:cNvSpPr txBox="1">
              <a:spLocks noGrp="1" noRot="1" noMove="1" noResize="1" noEditPoints="1" noAdjustHandles="1" noChangeArrowheads="1" noChangeShapeType="1"/>
            </p:cNvSpPr>
            <p:nvPr userDrawn="1"/>
          </p:nvSpPr>
          <p:spPr>
            <a:xfrm>
              <a:off x="1419734" y="1508600"/>
              <a:ext cx="4554723"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Ensure we can identify you for attendance.</a:t>
              </a:r>
            </a:p>
          </p:txBody>
        </p:sp>
        <p:sp>
          <p:nvSpPr>
            <p:cNvPr id="11" name="TextBox 10">
              <a:extLst>
                <a:ext uri="{FF2B5EF4-FFF2-40B4-BE49-F238E27FC236}">
                  <a16:creationId xmlns:a16="http://schemas.microsoft.com/office/drawing/2014/main" id="{B8A06D66-EB59-A116-702D-037BEB3F5D76}"/>
                </a:ext>
              </a:extLst>
            </p:cNvPr>
            <p:cNvSpPr txBox="1">
              <a:spLocks noGrp="1" noRot="1" noMove="1" noResize="1" noEditPoints="1" noAdjustHandles="1" noChangeArrowheads="1" noChangeShapeType="1"/>
            </p:cNvSpPr>
            <p:nvPr userDrawn="1"/>
          </p:nvSpPr>
          <p:spPr>
            <a:xfrm>
              <a:off x="1419734" y="2688978"/>
              <a:ext cx="4422917"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Have your camera on, if possible.</a:t>
              </a:r>
            </a:p>
          </p:txBody>
        </p:sp>
        <p:sp>
          <p:nvSpPr>
            <p:cNvPr id="12" name="TextBox 11">
              <a:extLst>
                <a:ext uri="{FF2B5EF4-FFF2-40B4-BE49-F238E27FC236}">
                  <a16:creationId xmlns:a16="http://schemas.microsoft.com/office/drawing/2014/main" id="{DEDCD78A-EDA7-5179-A454-0F37476056B9}"/>
                </a:ext>
              </a:extLst>
            </p:cNvPr>
            <p:cNvSpPr txBox="1">
              <a:spLocks noGrp="1" noRot="1" noMove="1" noResize="1" noEditPoints="1" noAdjustHandles="1" noChangeArrowheads="1" noChangeShapeType="1"/>
            </p:cNvSpPr>
            <p:nvPr userDrawn="1"/>
          </p:nvSpPr>
          <p:spPr>
            <a:xfrm>
              <a:off x="1419734" y="3866626"/>
              <a:ext cx="4011023" cy="369332"/>
            </a:xfrm>
            <a:prstGeom prst="rect">
              <a:avLst/>
            </a:prstGeom>
            <a:noFill/>
          </p:spPr>
          <p:txBody>
            <a:bodyPr wrap="square">
              <a:spAutoFit/>
            </a:bodyPr>
            <a:lstStyle/>
            <a:p>
              <a:pPr marL="0" lvl="0" indent="0">
                <a:lnSpc>
                  <a:spcPct val="100000"/>
                </a:lnSpc>
                <a:tabLst>
                  <a:tab pos="739775" algn="l"/>
                </a:tabLst>
              </a:pPr>
              <a:r>
                <a:rPr lang="en-US" sz="1800">
                  <a:latin typeface="Arial" panose="020B0604020202020204" pitchFamily="34" charset="0"/>
                  <a:cs typeface="Arial" panose="020B0604020202020204" pitchFamily="34" charset="0"/>
                </a:rPr>
                <a:t>Remain muted when not speaking.</a:t>
              </a:r>
            </a:p>
          </p:txBody>
        </p:sp>
        <p:grpSp>
          <p:nvGrpSpPr>
            <p:cNvPr id="13" name="Group 12">
              <a:extLst>
                <a:ext uri="{FF2B5EF4-FFF2-40B4-BE49-F238E27FC236}">
                  <a16:creationId xmlns:a16="http://schemas.microsoft.com/office/drawing/2014/main" id="{74C974FC-DF67-70C9-B88F-B65C61ACAEB6}"/>
                </a:ext>
              </a:extLst>
            </p:cNvPr>
            <p:cNvGrpSpPr>
              <a:grpSpLocks noGrp="1" noUngrp="1" noRot="1" noMove="1" noResize="1"/>
            </p:cNvGrpSpPr>
            <p:nvPr userDrawn="1"/>
          </p:nvGrpSpPr>
          <p:grpSpPr>
            <a:xfrm>
              <a:off x="454046" y="4904022"/>
              <a:ext cx="11327906" cy="1039900"/>
              <a:chOff x="459952" y="5038734"/>
              <a:chExt cx="11327906" cy="1039900"/>
            </a:xfrm>
          </p:grpSpPr>
          <p:grpSp>
            <p:nvGrpSpPr>
              <p:cNvPr id="19" name="Group 18" descr="No recording icon">
                <a:extLst>
                  <a:ext uri="{FF2B5EF4-FFF2-40B4-BE49-F238E27FC236}">
                    <a16:creationId xmlns:a16="http://schemas.microsoft.com/office/drawing/2014/main" id="{D53B716E-0D3D-91D0-5333-27CAFFDF5760}"/>
                  </a:ext>
                </a:extLst>
              </p:cNvPr>
              <p:cNvGrpSpPr>
                <a:grpSpLocks noGrp="1" noUngrp="1" noRot="1" noMove="1" noResize="1"/>
              </p:cNvGrpSpPr>
              <p:nvPr userDrawn="1"/>
            </p:nvGrpSpPr>
            <p:grpSpPr>
              <a:xfrm>
                <a:off x="459952" y="5116495"/>
                <a:ext cx="866436" cy="884376"/>
                <a:chOff x="7263440" y="4334781"/>
                <a:chExt cx="914400" cy="914400"/>
              </a:xfrm>
            </p:grpSpPr>
            <p:pic>
              <p:nvPicPr>
                <p:cNvPr id="21" name="Graphic 20" descr="Video camera with solid fill">
                  <a:extLst>
                    <a:ext uri="{FF2B5EF4-FFF2-40B4-BE49-F238E27FC236}">
                      <a16:creationId xmlns:a16="http://schemas.microsoft.com/office/drawing/2014/main" id="{87D51485-19B3-5B41-3453-EFD0EEAC0868}"/>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56868" y="4523389"/>
                  <a:ext cx="527545" cy="527545"/>
                </a:xfrm>
                <a:prstGeom prst="rect">
                  <a:avLst/>
                </a:prstGeom>
              </p:spPr>
            </p:pic>
            <p:pic>
              <p:nvPicPr>
                <p:cNvPr id="22" name="Graphic 21" descr="No sign outline">
                  <a:extLst>
                    <a:ext uri="{FF2B5EF4-FFF2-40B4-BE49-F238E27FC236}">
                      <a16:creationId xmlns:a16="http://schemas.microsoft.com/office/drawing/2014/main" id="{E9939D20-EBBD-2B4F-3463-7FC22F63B905}"/>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63440" y="4334781"/>
                  <a:ext cx="914400" cy="914400"/>
                </a:xfrm>
                <a:prstGeom prst="rect">
                  <a:avLst/>
                </a:prstGeom>
              </p:spPr>
            </p:pic>
          </p:grpSp>
          <p:sp>
            <p:nvSpPr>
              <p:cNvPr id="26" name="TextBox 25">
                <a:extLst>
                  <a:ext uri="{FF2B5EF4-FFF2-40B4-BE49-F238E27FC236}">
                    <a16:creationId xmlns:a16="http://schemas.microsoft.com/office/drawing/2014/main" id="{D465377C-D1BA-8921-A1AC-E4839EC686A1}"/>
                  </a:ext>
                </a:extLst>
              </p:cNvPr>
              <p:cNvSpPr txBox="1">
                <a:spLocks noGrp="1" noRot="1" noMove="1" noResize="1" noEditPoints="1" noAdjustHandles="1" noChangeArrowheads="1" noChangeShapeType="1"/>
              </p:cNvSpPr>
              <p:nvPr userDrawn="1"/>
            </p:nvSpPr>
            <p:spPr>
              <a:xfrm>
                <a:off x="1419734" y="5038734"/>
                <a:ext cx="10368124" cy="10399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800" b="0">
                    <a:latin typeface="Arial" panose="020B0604020202020204" pitchFamily="34" charset="0"/>
                    <a:cs typeface="Arial" panose="020B0604020202020204" pitchFamily="34" charset="0"/>
                  </a:rPr>
                  <a:t>DO NOT RECORD THIS PRESENTATION. </a:t>
                </a:r>
              </a:p>
              <a:p>
                <a:pPr marL="0" marR="0" lvl="0" indent="0" algn="l" defTabSz="914400" rtl="0" eaLnBrk="1" fontAlgn="auto" latinLnBrk="0" hangingPunct="1">
                  <a:lnSpc>
                    <a:spcPct val="109000"/>
                  </a:lnSpc>
                  <a:spcBef>
                    <a:spcPts val="300"/>
                  </a:spcBef>
                  <a:spcAft>
                    <a:spcPts val="0"/>
                  </a:spcAft>
                  <a:buClrTx/>
                  <a:buSzTx/>
                  <a:buFontTx/>
                  <a:buNone/>
                  <a:tabLst/>
                  <a:defRPr/>
                </a:pPr>
                <a:r>
                  <a:rPr lang="en-US" sz="1200" i="1">
                    <a:solidFill>
                      <a:prstClr val="black"/>
                    </a:solidFill>
                    <a:latin typeface="Arial" panose="020B0604020202020204" pitchFamily="34" charset="0"/>
                    <a:cs typeface="Arial" panose="020B0604020202020204" pitchFamily="34" charset="0"/>
                  </a:rPr>
                  <a:t>Massachusetts recording law stipulates that it is a two-party consent state. In Massachusetts, it is a criminal offense to use any device to record and/or disseminate communications, whether they’re wire, oral or electronic, without the consent of all contributing parties. Mass. Ann. Laws </a:t>
                </a:r>
                <a:r>
                  <a:rPr lang="en-US" sz="1200" i="1" err="1">
                    <a:solidFill>
                      <a:prstClr val="black"/>
                    </a:solidFill>
                    <a:latin typeface="Arial" panose="020B0604020202020204" pitchFamily="34" charset="0"/>
                    <a:cs typeface="Arial" panose="020B0604020202020204" pitchFamily="34" charset="0"/>
                  </a:rPr>
                  <a:t>ch.</a:t>
                </a:r>
                <a:r>
                  <a:rPr lang="en-US" sz="1200" i="1">
                    <a:solidFill>
                      <a:prstClr val="black"/>
                    </a:solidFill>
                    <a:latin typeface="Arial" panose="020B0604020202020204" pitchFamily="34" charset="0"/>
                    <a:cs typeface="Arial" panose="020B0604020202020204" pitchFamily="34" charset="0"/>
                  </a:rPr>
                  <a:t> 272, § 99(C). This means that in Massachusetts you are not legally allowed to record a conversation you are taking part in unless all parties are in agreement.</a:t>
                </a:r>
              </a:p>
            </p:txBody>
          </p:sp>
        </p:grpSp>
        <p:pic>
          <p:nvPicPr>
            <p:cNvPr id="27" name="Graphic 26" descr="Questions icon">
              <a:extLst>
                <a:ext uri="{FF2B5EF4-FFF2-40B4-BE49-F238E27FC236}">
                  <a16:creationId xmlns:a16="http://schemas.microsoft.com/office/drawing/2014/main" id="{45EAE3D5-1E64-2387-CF7A-2A8268FBD470}"/>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336077" y="1299316"/>
              <a:ext cx="682623" cy="682623"/>
            </a:xfrm>
            <a:prstGeom prst="rect">
              <a:avLst/>
            </a:prstGeom>
          </p:spPr>
        </p:pic>
        <p:pic>
          <p:nvPicPr>
            <p:cNvPr id="28" name="Graphic 27" descr="Send icon">
              <a:extLst>
                <a:ext uri="{FF2B5EF4-FFF2-40B4-BE49-F238E27FC236}">
                  <a16:creationId xmlns:a16="http://schemas.microsoft.com/office/drawing/2014/main" id="{2179BF27-7187-BF17-5B44-EBA68B1993A7}"/>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336078" y="2529767"/>
              <a:ext cx="682623" cy="682623"/>
            </a:xfrm>
            <a:prstGeom prst="rect">
              <a:avLst/>
            </a:prstGeom>
          </p:spPr>
        </p:pic>
        <p:pic>
          <p:nvPicPr>
            <p:cNvPr id="29" name="Graphic 28" descr="Certificate icon">
              <a:extLst>
                <a:ext uri="{FF2B5EF4-FFF2-40B4-BE49-F238E27FC236}">
                  <a16:creationId xmlns:a16="http://schemas.microsoft.com/office/drawing/2014/main" id="{82837D61-1017-C957-007C-E221B7B48A11}"/>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336077" y="3760218"/>
              <a:ext cx="682623" cy="682623"/>
            </a:xfrm>
            <a:prstGeom prst="rect">
              <a:avLst/>
            </a:prstGeom>
          </p:spPr>
        </p:pic>
        <p:sp>
          <p:nvSpPr>
            <p:cNvPr id="30" name="TextBox 29">
              <a:extLst>
                <a:ext uri="{FF2B5EF4-FFF2-40B4-BE49-F238E27FC236}">
                  <a16:creationId xmlns:a16="http://schemas.microsoft.com/office/drawing/2014/main" id="{5E103234-8895-EB20-8CD9-CF7175F7071A}"/>
                </a:ext>
              </a:extLst>
            </p:cNvPr>
            <p:cNvSpPr txBox="1">
              <a:spLocks noGrp="1" noRot="1" noMove="1" noResize="1" noEditPoints="1" noAdjustHandles="1" noChangeArrowheads="1" noChangeShapeType="1"/>
            </p:cNvSpPr>
            <p:nvPr userDrawn="1"/>
          </p:nvSpPr>
          <p:spPr>
            <a:xfrm>
              <a:off x="7203952" y="2687613"/>
              <a:ext cx="4736304"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We’ll send you a copy of the slides.</a:t>
              </a:r>
            </a:p>
          </p:txBody>
        </p:sp>
        <p:sp>
          <p:nvSpPr>
            <p:cNvPr id="31" name="TextBox 30">
              <a:extLst>
                <a:ext uri="{FF2B5EF4-FFF2-40B4-BE49-F238E27FC236}">
                  <a16:creationId xmlns:a16="http://schemas.microsoft.com/office/drawing/2014/main" id="{CC1043E9-9A69-38A4-A12A-B4C9727A2B06}"/>
                </a:ext>
              </a:extLst>
            </p:cNvPr>
            <p:cNvSpPr txBox="1">
              <a:spLocks noGrp="1" noRot="1" noMove="1" noResize="1" noEditPoints="1" noAdjustHandles="1" noChangeArrowheads="1" noChangeShapeType="1"/>
            </p:cNvSpPr>
            <p:nvPr userDrawn="1"/>
          </p:nvSpPr>
          <p:spPr>
            <a:xfrm>
              <a:off x="7203951" y="1508600"/>
              <a:ext cx="4833973"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Use the Zoom Q&amp;A function to ask questions.</a:t>
              </a:r>
            </a:p>
          </p:txBody>
        </p:sp>
        <p:sp>
          <p:nvSpPr>
            <p:cNvPr id="32" name="TextBox 31">
              <a:extLst>
                <a:ext uri="{FF2B5EF4-FFF2-40B4-BE49-F238E27FC236}">
                  <a16:creationId xmlns:a16="http://schemas.microsoft.com/office/drawing/2014/main" id="{EA1D33B6-115A-B6F2-470C-6DDA6E2E43DB}"/>
                </a:ext>
              </a:extLst>
            </p:cNvPr>
            <p:cNvSpPr txBox="1">
              <a:spLocks noGrp="1" noRot="1" noMove="1" noResize="1" noEditPoints="1" noAdjustHandles="1" noChangeArrowheads="1" noChangeShapeType="1"/>
            </p:cNvSpPr>
            <p:nvPr userDrawn="1"/>
          </p:nvSpPr>
          <p:spPr>
            <a:xfrm>
              <a:off x="7203952" y="3866626"/>
              <a:ext cx="4736304"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Complete post-training eval within 2 weeks.</a:t>
              </a:r>
            </a:p>
          </p:txBody>
        </p:sp>
        <p:pic>
          <p:nvPicPr>
            <p:cNvPr id="2" name="Graphic 1" descr="Mute speaker icon">
              <a:extLst>
                <a:ext uri="{FF2B5EF4-FFF2-40B4-BE49-F238E27FC236}">
                  <a16:creationId xmlns:a16="http://schemas.microsoft.com/office/drawing/2014/main" id="{849073A5-BE32-ABBD-EAC1-847295556A3B}"/>
                </a:ext>
              </a:extLst>
            </p:cNvPr>
            <p:cNvPicPr>
              <a:picLocks noGrp="1" noRot="1" noChangeAspect="1" noMove="1" noResize="1" noEditPoints="1" noAdjustHandles="1" noChangeArrowheads="1" noChangeShapeType="1" noCrop="1"/>
            </p:cNvPicPr>
            <p:nvPr userDrawn="1"/>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70154" y="3689141"/>
              <a:ext cx="664328" cy="664328"/>
            </a:xfrm>
            <a:prstGeom prst="rect">
              <a:avLst/>
            </a:prstGeom>
          </p:spPr>
        </p:pic>
        <p:grpSp>
          <p:nvGrpSpPr>
            <p:cNvPr id="6" name="Group 5">
              <a:extLst>
                <a:ext uri="{FF2B5EF4-FFF2-40B4-BE49-F238E27FC236}">
                  <a16:creationId xmlns:a16="http://schemas.microsoft.com/office/drawing/2014/main" id="{76AEDFD9-2393-839A-4952-DEABFE5E6491}"/>
                </a:ext>
              </a:extLst>
            </p:cNvPr>
            <p:cNvGrpSpPr>
              <a:grpSpLocks noGrp="1" noUngrp="1" noRot="1" noMove="1" noResize="1"/>
            </p:cNvGrpSpPr>
            <p:nvPr userDrawn="1"/>
          </p:nvGrpSpPr>
          <p:grpSpPr>
            <a:xfrm>
              <a:off x="8330120" y="1919143"/>
              <a:ext cx="2477040" cy="442333"/>
              <a:chOff x="8487697" y="1918856"/>
              <a:chExt cx="2477040" cy="442333"/>
            </a:xfrm>
            <a:solidFill>
              <a:schemeClr val="accent1">
                <a:lumMod val="75000"/>
              </a:schemeClr>
            </a:solidFill>
          </p:grpSpPr>
          <p:pic>
            <p:nvPicPr>
              <p:cNvPr id="7" name="Picture 6" descr="Zoom Q&amp;A feature in Zoom navigation bar">
                <a:extLst>
                  <a:ext uri="{FF2B5EF4-FFF2-40B4-BE49-F238E27FC236}">
                    <a16:creationId xmlns:a16="http://schemas.microsoft.com/office/drawing/2014/main" id="{D9CD79F8-922F-8D59-01D6-6467F3456D56}"/>
                  </a:ext>
                </a:extLst>
              </p:cNvPr>
              <p:cNvPicPr>
                <a:picLocks noGrp="1" noRot="1" noChangeAspect="1" noMove="1" noResize="1" noEditPoints="1" noAdjustHandles="1" noChangeArrowheads="1" noChangeShapeType="1" noCrop="1"/>
              </p:cNvPicPr>
              <p:nvPr userDrawn="1"/>
            </p:nvPicPr>
            <p:blipFill>
              <a:blip r:embed="rId19">
                <a:extLst>
                  <a:ext uri="{BEBA8EAE-BF5A-486C-A8C5-ECC9F3942E4B}">
                    <a14:imgProps xmlns:a14="http://schemas.microsoft.com/office/drawing/2010/main">
                      <a14:imgLayer r:embed="rId20">
                        <a14:imgEffect>
                          <a14:sharpenSoften amount="100000"/>
                        </a14:imgEffect>
                      </a14:imgLayer>
                    </a14:imgProps>
                  </a:ext>
                  <a:ext uri="{28A0092B-C50C-407E-A947-70E740481C1C}">
                    <a14:useLocalDpi xmlns:a14="http://schemas.microsoft.com/office/drawing/2010/main"/>
                  </a:ext>
                </a:extLst>
              </a:blip>
              <a:stretch>
                <a:fillRect/>
              </a:stretch>
            </p:blipFill>
            <p:spPr>
              <a:xfrm>
                <a:off x="8487697" y="1918856"/>
                <a:ext cx="1825502" cy="442333"/>
              </a:xfrm>
              <a:prstGeom prst="roundRect">
                <a:avLst/>
              </a:prstGeom>
              <a:grpFill/>
            </p:spPr>
          </p:pic>
          <p:sp>
            <p:nvSpPr>
              <p:cNvPr id="8" name="Down Arrow 7" descr="Arrow pointing right to a picture of the Zoom Q&amp;A function">
                <a:extLst>
                  <a:ext uri="{FF2B5EF4-FFF2-40B4-BE49-F238E27FC236}">
                    <a16:creationId xmlns:a16="http://schemas.microsoft.com/office/drawing/2014/main" id="{933BA3BD-7AC9-726A-4AD4-1E32B5B7C0CF}"/>
                  </a:ext>
                </a:extLst>
              </p:cNvPr>
              <p:cNvSpPr>
                <a:spLocks noGrp="1" noRot="1" noMove="1" noResize="1" noEditPoints="1" noAdjustHandles="1" noChangeArrowheads="1" noChangeShapeType="1"/>
              </p:cNvSpPr>
              <p:nvPr userDrawn="1"/>
            </p:nvSpPr>
            <p:spPr>
              <a:xfrm rot="5400000">
                <a:off x="10602677" y="1865113"/>
                <a:ext cx="174302" cy="549818"/>
              </a:xfrm>
              <a:prstGeom prst="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Slide Number Placeholder 1">
            <a:extLst>
              <a:ext uri="{FF2B5EF4-FFF2-40B4-BE49-F238E27FC236}">
                <a16:creationId xmlns:a16="http://schemas.microsoft.com/office/drawing/2014/main" id="{07D158EA-43C0-D13B-5525-C4090B310058}"/>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946342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pic>
        <p:nvPicPr>
          <p:cNvPr id="4" name="Picture 3" descr="Grayken Center for Addiction Training &amp; Technical Assistance logo. Visit addictiontraining.org for more trainings and resources.">
            <a:extLst>
              <a:ext uri="{FF2B5EF4-FFF2-40B4-BE49-F238E27FC236}">
                <a16:creationId xmlns:a16="http://schemas.microsoft.com/office/drawing/2014/main" id="{94532E9B-E9B3-656C-8586-9903BFCBB1B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2" name="Text Placeholder 11">
            <a:extLst>
              <a:ext uri="{FF2B5EF4-FFF2-40B4-BE49-F238E27FC236}">
                <a16:creationId xmlns:a16="http://schemas.microsoft.com/office/drawing/2014/main" id="{780DD42E-5D63-FE47-5028-9A1E557C82AC}"/>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105553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image/chart/table w/ summary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endParaRPr lang="en-US"/>
          </a:p>
        </p:txBody>
      </p:sp>
      <p:sp>
        <p:nvSpPr>
          <p:cNvPr id="18" name="Content Placeholder 16">
            <a:extLst>
              <a:ext uri="{FF2B5EF4-FFF2-40B4-BE49-F238E27FC236}">
                <a16:creationId xmlns:a16="http://schemas.microsoft.com/office/drawing/2014/main" id="{65BAE8AF-9C4B-B7DC-A7F4-EB7A6DC08BB8}"/>
              </a:ext>
            </a:extLst>
          </p:cNvPr>
          <p:cNvSpPr>
            <a:spLocks noGrp="1"/>
          </p:cNvSpPr>
          <p:nvPr>
            <p:ph sz="quarter" idx="20" hasCustomPrompt="1"/>
          </p:nvPr>
        </p:nvSpPr>
        <p:spPr>
          <a:xfrm>
            <a:off x="497840" y="1213519"/>
            <a:ext cx="7350090" cy="4780649"/>
          </a:xfrm>
          <a:solidFill>
            <a:schemeClr val="bg2">
              <a:lumMod val="60000"/>
              <a:lumOff val="40000"/>
            </a:schemeClr>
          </a:solidFill>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pic>
        <p:nvPicPr>
          <p:cNvPr id="12" name="Picture 11" descr="Grayken Center for Addiction Training &amp; Technical Assistance logo. Visit addictiontraining.org for more trainings and resources.">
            <a:extLst>
              <a:ext uri="{FF2B5EF4-FFF2-40B4-BE49-F238E27FC236}">
                <a16:creationId xmlns:a16="http://schemas.microsoft.com/office/drawing/2014/main" id="{846D1895-B2DD-6DD1-4BA4-78908422E2F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Content Placeholder 6">
            <a:extLst>
              <a:ext uri="{FF2B5EF4-FFF2-40B4-BE49-F238E27FC236}">
                <a16:creationId xmlns:a16="http://schemas.microsoft.com/office/drawing/2014/main" id="{00EA24BE-8C6B-F8BC-1440-D6D1A8D7A97C}"/>
              </a:ext>
            </a:extLst>
          </p:cNvPr>
          <p:cNvSpPr>
            <a:spLocks noGrp="1"/>
          </p:cNvSpPr>
          <p:nvPr>
            <p:ph sz="quarter" idx="21" hasCustomPrompt="1"/>
          </p:nvPr>
        </p:nvSpPr>
        <p:spPr>
          <a:xfrm>
            <a:off x="8224008" y="1213519"/>
            <a:ext cx="3563849" cy="4780649"/>
          </a:xfrm>
          <a:solidFill>
            <a:schemeClr val="accent1">
              <a:lumMod val="20000"/>
              <a:lumOff val="80000"/>
              <a:alpha val="59989"/>
            </a:schemeClr>
          </a:solidFill>
        </p:spPr>
        <p:txBody>
          <a:bodyPr/>
          <a:lstStyle/>
          <a:p>
            <a:pPr lvl="1"/>
            <a:r>
              <a:rPr lang="en-US"/>
              <a:t>Click to add summary</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a:extLst>
              <a:ext uri="{FF2B5EF4-FFF2-40B4-BE49-F238E27FC236}">
                <a16:creationId xmlns:a16="http://schemas.microsoft.com/office/drawing/2014/main" id="{D0D23B05-8604-FA4A-1603-2F24A1218BEE}"/>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8" name="Freeform 7">
            <a:extLst>
              <a:ext uri="{FF2B5EF4-FFF2-40B4-BE49-F238E27FC236}">
                <a16:creationId xmlns:a16="http://schemas.microsoft.com/office/drawing/2014/main" id="{28DAF523-65E8-993B-2E17-A8CB46F9F0E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11">
            <a:extLst>
              <a:ext uri="{FF2B5EF4-FFF2-40B4-BE49-F238E27FC236}">
                <a16:creationId xmlns:a16="http://schemas.microsoft.com/office/drawing/2014/main" id="{1628807B-8FCA-1AAC-1B73-78C19AFF653A}"/>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572810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image/chart/table w/summary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endParaRPr lang="en-US"/>
          </a:p>
        </p:txBody>
      </p:sp>
      <p:sp>
        <p:nvSpPr>
          <p:cNvPr id="6" name="Content Placeholder 16">
            <a:extLst>
              <a:ext uri="{FF2B5EF4-FFF2-40B4-BE49-F238E27FC236}">
                <a16:creationId xmlns:a16="http://schemas.microsoft.com/office/drawing/2014/main" id="{D713938B-B883-DC53-D315-EAA98C78DA49}"/>
              </a:ext>
            </a:extLst>
          </p:cNvPr>
          <p:cNvSpPr>
            <a:spLocks noGrp="1"/>
          </p:cNvSpPr>
          <p:nvPr>
            <p:ph sz="quarter" idx="20" hasCustomPrompt="1"/>
          </p:nvPr>
        </p:nvSpPr>
        <p:spPr>
          <a:xfrm>
            <a:off x="4429760" y="1213519"/>
            <a:ext cx="7358098" cy="4780650"/>
          </a:xfrm>
          <a:solidFill>
            <a:schemeClr val="bg2">
              <a:lumMod val="60000"/>
              <a:lumOff val="40000"/>
            </a:schemeClr>
          </a:solidFill>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pic>
        <p:nvPicPr>
          <p:cNvPr id="13" name="Picture 12" descr="Grayken Center for Addiction Training &amp; Technical Assistance logo. Visit addictiontraining.org for more trainings and resources.">
            <a:extLst>
              <a:ext uri="{FF2B5EF4-FFF2-40B4-BE49-F238E27FC236}">
                <a16:creationId xmlns:a16="http://schemas.microsoft.com/office/drawing/2014/main" id="{DD1E63FF-BB7E-0DCC-4C9E-55EFF040C6B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Content Placeholder 6">
            <a:extLst>
              <a:ext uri="{FF2B5EF4-FFF2-40B4-BE49-F238E27FC236}">
                <a16:creationId xmlns:a16="http://schemas.microsoft.com/office/drawing/2014/main" id="{47DBC732-CDC8-13E8-4558-D70EE583595E}"/>
              </a:ext>
            </a:extLst>
          </p:cNvPr>
          <p:cNvSpPr>
            <a:spLocks noGrp="1"/>
          </p:cNvSpPr>
          <p:nvPr>
            <p:ph sz="quarter" idx="21" hasCustomPrompt="1"/>
          </p:nvPr>
        </p:nvSpPr>
        <p:spPr>
          <a:xfrm>
            <a:off x="497839" y="1213520"/>
            <a:ext cx="3563178" cy="4780650"/>
          </a:xfrm>
          <a:solidFill>
            <a:schemeClr val="accent1">
              <a:lumMod val="20000"/>
              <a:lumOff val="80000"/>
              <a:alpha val="59989"/>
            </a:schemeClr>
          </a:solidFill>
        </p:spPr>
        <p:txBody>
          <a:bodyPr/>
          <a:lstStyle/>
          <a:p>
            <a:pPr lvl="1"/>
            <a:r>
              <a:rPr lang="en-US"/>
              <a:t>Click to add summary</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a:extLst>
              <a:ext uri="{FF2B5EF4-FFF2-40B4-BE49-F238E27FC236}">
                <a16:creationId xmlns:a16="http://schemas.microsoft.com/office/drawing/2014/main" id="{02C529D1-5B49-4091-7602-ABD4B315490B}"/>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10" name="Freeform 9">
            <a:extLst>
              <a:ext uri="{FF2B5EF4-FFF2-40B4-BE49-F238E27FC236}">
                <a16:creationId xmlns:a16="http://schemas.microsoft.com/office/drawing/2014/main" id="{AC906B6F-C097-21B8-6C73-F0EB9A525AF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11">
            <a:extLst>
              <a:ext uri="{FF2B5EF4-FFF2-40B4-BE49-F238E27FC236}">
                <a16:creationId xmlns:a16="http://schemas.microsoft.com/office/drawing/2014/main" id="{9F41824A-8C03-CA6D-18E2-7223E576A644}"/>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624993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basic slide">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B605FF3F-C2C3-C70B-3C5E-BB52F4EB530D}"/>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72DEB34E-DCF5-36BF-0D9B-0FF40C8AE11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itle 1">
            <a:extLst>
              <a:ext uri="{FF2B5EF4-FFF2-40B4-BE49-F238E27FC236}">
                <a16:creationId xmlns:a16="http://schemas.microsoft.com/office/drawing/2014/main" id="{3B8E21E0-E2D5-D62A-220F-145002909DC1}"/>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9" name="Content Placeholder 8">
            <a:extLst>
              <a:ext uri="{FF2B5EF4-FFF2-40B4-BE49-F238E27FC236}">
                <a16:creationId xmlns:a16="http://schemas.microsoft.com/office/drawing/2014/main" id="{8232409B-5C16-DCAE-8C24-8C8EE5B1ED47}"/>
              </a:ext>
            </a:extLst>
          </p:cNvPr>
          <p:cNvSpPr>
            <a:spLocks noGrp="1"/>
          </p:cNvSpPr>
          <p:nvPr>
            <p:ph sz="quarter" idx="12" hasCustomPrompt="1"/>
          </p:nvPr>
        </p:nvSpPr>
        <p:spPr>
          <a:xfrm>
            <a:off x="6282500" y="1217835"/>
            <a:ext cx="5505358" cy="478064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71F11892-CDDF-7E78-F5AE-ED890D97FA08}"/>
              </a:ext>
            </a:extLst>
          </p:cNvPr>
          <p:cNvSpPr>
            <a:spLocks noGrp="1"/>
          </p:cNvSpPr>
          <p:nvPr>
            <p:ph sz="quarter" idx="13" hasCustomPrompt="1"/>
          </p:nvPr>
        </p:nvSpPr>
        <p:spPr>
          <a:xfrm>
            <a:off x="496981" y="1217835"/>
            <a:ext cx="5505358" cy="478064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ED61F00E-FDCE-CBE6-ABC5-C4C7815FA5E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11">
            <a:extLst>
              <a:ext uri="{FF2B5EF4-FFF2-40B4-BE49-F238E27FC236}">
                <a16:creationId xmlns:a16="http://schemas.microsoft.com/office/drawing/2014/main" id="{2AEEBAD2-7F5A-1EE7-D1BE-08CB1BA9BD2E}"/>
              </a:ext>
            </a:extLst>
          </p:cNvPr>
          <p:cNvSpPr>
            <a:spLocks noGrp="1"/>
          </p:cNvSpPr>
          <p:nvPr>
            <p:ph type="body" sz="quarter" idx="14"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971980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umn w/subhead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651" y="1217834"/>
            <a:ext cx="5504688"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6283170" y="1217834"/>
            <a:ext cx="5504688"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pic>
        <p:nvPicPr>
          <p:cNvPr id="17" name="Picture 16" descr="Grayken Center for Addiction Training &amp; Technical Assistance logo. Visit addictiontraining.org for more trainings and resources.">
            <a:extLst>
              <a:ext uri="{FF2B5EF4-FFF2-40B4-BE49-F238E27FC236}">
                <a16:creationId xmlns:a16="http://schemas.microsoft.com/office/drawing/2014/main" id="{5AC3737C-99B2-0E2E-3FDD-30919FABF32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Title 1">
            <a:extLst>
              <a:ext uri="{FF2B5EF4-FFF2-40B4-BE49-F238E27FC236}">
                <a16:creationId xmlns:a16="http://schemas.microsoft.com/office/drawing/2014/main" id="{A2B99970-A73B-B508-E486-BFF73B336BB4}"/>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8" name="Content Placeholder 7">
            <a:extLst>
              <a:ext uri="{FF2B5EF4-FFF2-40B4-BE49-F238E27FC236}">
                <a16:creationId xmlns:a16="http://schemas.microsoft.com/office/drawing/2014/main" id="{0E6243FD-3117-7CA8-70D1-88A2A4A1B432}"/>
              </a:ext>
            </a:extLst>
          </p:cNvPr>
          <p:cNvSpPr>
            <a:spLocks noGrp="1"/>
          </p:cNvSpPr>
          <p:nvPr>
            <p:ph sz="quarter" idx="14" hasCustomPrompt="1"/>
          </p:nvPr>
        </p:nvSpPr>
        <p:spPr>
          <a:xfrm>
            <a:off x="497651" y="2038205"/>
            <a:ext cx="5504688" cy="396027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BD618227-A176-7BE6-018F-F83F1DDF20C5}"/>
              </a:ext>
            </a:extLst>
          </p:cNvPr>
          <p:cNvSpPr>
            <a:spLocks noGrp="1"/>
          </p:cNvSpPr>
          <p:nvPr>
            <p:ph type="sldNum" sz="quarter" idx="16"/>
          </p:nvPr>
        </p:nvSpPr>
        <p:spPr/>
        <p:txBody>
          <a:bodyPr/>
          <a:lstStyle/>
          <a:p>
            <a:fld id="{F85CE818-7367-6A4C-AA8A-8ACF11B1523A}" type="slidenum">
              <a:rPr lang="en-US" smtClean="0"/>
              <a:pPr/>
              <a:t>‹#›</a:t>
            </a:fld>
            <a:endParaRPr lang="en-US"/>
          </a:p>
        </p:txBody>
      </p:sp>
      <p:sp>
        <p:nvSpPr>
          <p:cNvPr id="19" name="Content Placeholder 18">
            <a:extLst>
              <a:ext uri="{FF2B5EF4-FFF2-40B4-BE49-F238E27FC236}">
                <a16:creationId xmlns:a16="http://schemas.microsoft.com/office/drawing/2014/main" id="{DD24B534-91AB-F79D-855B-749D49854025}"/>
              </a:ext>
            </a:extLst>
          </p:cNvPr>
          <p:cNvSpPr>
            <a:spLocks noGrp="1"/>
          </p:cNvSpPr>
          <p:nvPr>
            <p:ph sz="quarter" idx="17" hasCustomPrompt="1"/>
          </p:nvPr>
        </p:nvSpPr>
        <p:spPr>
          <a:xfrm>
            <a:off x="6282501" y="2038350"/>
            <a:ext cx="5504687" cy="396013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3" name="Freeform 2">
            <a:extLst>
              <a:ext uri="{FF2B5EF4-FFF2-40B4-BE49-F238E27FC236}">
                <a16:creationId xmlns:a16="http://schemas.microsoft.com/office/drawing/2014/main" id="{4DDFB48B-609F-408E-CCDC-E3DA684610A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0F9466B1-BD94-DEFA-2017-6EAE60D665D7}"/>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94788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w/subhead (no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651" y="1217835"/>
            <a:ext cx="5504688" cy="576648"/>
          </a:xfrm>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6282500" y="1217834"/>
            <a:ext cx="5504687" cy="576649"/>
          </a:xfrm>
        </p:spPr>
        <p:txBody>
          <a:bodyPr anchor="b">
            <a:noAutofit/>
          </a:bodyPr>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8" name="TextBox 7">
            <a:extLst>
              <a:ext uri="{FF2B5EF4-FFF2-40B4-BE49-F238E27FC236}">
                <a16:creationId xmlns:a16="http://schemas.microsoft.com/office/drawing/2014/main" id="{E620FF52-28BB-F426-7D60-FD85F5115628}"/>
              </a:ext>
            </a:extLst>
          </p:cNvPr>
          <p:cNvSpPr txBox="1"/>
          <p:nvPr userDrawn="1"/>
        </p:nvSpPr>
        <p:spPr>
          <a:xfrm>
            <a:off x="2565400" y="118533"/>
            <a:ext cx="184731" cy="369332"/>
          </a:xfrm>
          <a:prstGeom prst="rect">
            <a:avLst/>
          </a:prstGeom>
          <a:noFill/>
        </p:spPr>
        <p:txBody>
          <a:bodyPr wrap="none" rtlCol="0">
            <a:spAutoFit/>
          </a:bodyPr>
          <a:lstStyle/>
          <a:p>
            <a:endParaRPr lang="en-US"/>
          </a:p>
        </p:txBody>
      </p:sp>
      <p:pic>
        <p:nvPicPr>
          <p:cNvPr id="21" name="Picture 20" descr="Grayken Center for Addiction Training &amp; Technical Assistance logo. Visit addictiontraining.org for more trainings and resources.">
            <a:extLst>
              <a:ext uri="{FF2B5EF4-FFF2-40B4-BE49-F238E27FC236}">
                <a16:creationId xmlns:a16="http://schemas.microsoft.com/office/drawing/2014/main" id="{4A4BC2B6-573E-25CA-251D-3D947B7E9A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Title 1">
            <a:extLst>
              <a:ext uri="{FF2B5EF4-FFF2-40B4-BE49-F238E27FC236}">
                <a16:creationId xmlns:a16="http://schemas.microsoft.com/office/drawing/2014/main" id="{874B31EB-1A9D-3306-CC63-60B8C9FE19F2}"/>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3" name="Content Placeholder 12">
            <a:extLst>
              <a:ext uri="{FF2B5EF4-FFF2-40B4-BE49-F238E27FC236}">
                <a16:creationId xmlns:a16="http://schemas.microsoft.com/office/drawing/2014/main" id="{42246E69-F9EA-75E2-B425-AB88AC0C2865}"/>
              </a:ext>
            </a:extLst>
          </p:cNvPr>
          <p:cNvSpPr>
            <a:spLocks noGrp="1"/>
          </p:cNvSpPr>
          <p:nvPr>
            <p:ph sz="quarter" idx="14" hasCustomPrompt="1"/>
          </p:nvPr>
        </p:nvSpPr>
        <p:spPr>
          <a:xfrm>
            <a:off x="497651" y="2037926"/>
            <a:ext cx="5504687" cy="3960555"/>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EAB57D49-02D0-8B16-2C05-40EE17F104DA}"/>
              </a:ext>
            </a:extLst>
          </p:cNvPr>
          <p:cNvSpPr>
            <a:spLocks noGrp="1"/>
          </p:cNvSpPr>
          <p:nvPr>
            <p:ph sz="quarter" idx="15" hasCustomPrompt="1"/>
          </p:nvPr>
        </p:nvSpPr>
        <p:spPr>
          <a:xfrm>
            <a:off x="6282500" y="2037924"/>
            <a:ext cx="5504687" cy="3960557"/>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CAC1B31-DA04-83D3-6751-4B2C81F52151}"/>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Freeform 2">
            <a:extLst>
              <a:ext uri="{FF2B5EF4-FFF2-40B4-BE49-F238E27FC236}">
                <a16:creationId xmlns:a16="http://schemas.microsoft.com/office/drawing/2014/main" id="{6ED16A8F-EDD0-279A-1B51-335935770E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6A9B042F-5BC1-9971-00F2-619A92E3A1A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4121274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column w/subhead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839" y="1217828"/>
            <a:ext cx="357530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4354861" y="1217371"/>
            <a:ext cx="357530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10" name="Text Placeholder 4">
            <a:extLst>
              <a:ext uri="{FF2B5EF4-FFF2-40B4-BE49-F238E27FC236}">
                <a16:creationId xmlns:a16="http://schemas.microsoft.com/office/drawing/2014/main" id="{4A60DB4B-4CA9-51A8-D223-B65DB5033C97}"/>
              </a:ext>
            </a:extLst>
          </p:cNvPr>
          <p:cNvSpPr>
            <a:spLocks noGrp="1"/>
          </p:cNvSpPr>
          <p:nvPr>
            <p:ph type="body" sz="quarter" idx="21" hasCustomPrompt="1"/>
          </p:nvPr>
        </p:nvSpPr>
        <p:spPr>
          <a:xfrm>
            <a:off x="8211234" y="1217371"/>
            <a:ext cx="357595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pic>
        <p:nvPicPr>
          <p:cNvPr id="20" name="Picture 19" descr="Grayken Center for Addiction Training &amp; Technical Assistance logo. Visit addictiontraining.org for more trainings and resources.">
            <a:extLst>
              <a:ext uri="{FF2B5EF4-FFF2-40B4-BE49-F238E27FC236}">
                <a16:creationId xmlns:a16="http://schemas.microsoft.com/office/drawing/2014/main" id="{1950525F-BB2A-444F-77AF-9BC546F8726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Title 1">
            <a:extLst>
              <a:ext uri="{FF2B5EF4-FFF2-40B4-BE49-F238E27FC236}">
                <a16:creationId xmlns:a16="http://schemas.microsoft.com/office/drawing/2014/main" id="{56DD42B7-273A-C78C-0AA1-6EAB2CA0A67D}"/>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2" name="Content Placeholder 11">
            <a:extLst>
              <a:ext uri="{FF2B5EF4-FFF2-40B4-BE49-F238E27FC236}">
                <a16:creationId xmlns:a16="http://schemas.microsoft.com/office/drawing/2014/main" id="{E79CCA44-6A9B-DB4B-6C8C-A70FCF582FFF}"/>
              </a:ext>
            </a:extLst>
          </p:cNvPr>
          <p:cNvSpPr>
            <a:spLocks noGrp="1"/>
          </p:cNvSpPr>
          <p:nvPr>
            <p:ph sz="quarter" idx="22" hasCustomPrompt="1"/>
          </p:nvPr>
        </p:nvSpPr>
        <p:spPr>
          <a:xfrm>
            <a:off x="497840" y="2038204"/>
            <a:ext cx="3575303"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26D045C-FD1F-BBD0-F08C-81D2BCBCAD1B}"/>
              </a:ext>
            </a:extLst>
          </p:cNvPr>
          <p:cNvSpPr>
            <a:spLocks noGrp="1"/>
          </p:cNvSpPr>
          <p:nvPr>
            <p:ph sz="quarter" idx="23" hasCustomPrompt="1"/>
          </p:nvPr>
        </p:nvSpPr>
        <p:spPr>
          <a:xfrm>
            <a:off x="4355196"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5229FDD9-86C5-2028-D5A9-9FBE41E06F54}"/>
              </a:ext>
            </a:extLst>
          </p:cNvPr>
          <p:cNvSpPr>
            <a:spLocks noGrp="1"/>
          </p:cNvSpPr>
          <p:nvPr>
            <p:ph sz="quarter" idx="24" hasCustomPrompt="1"/>
          </p:nvPr>
        </p:nvSpPr>
        <p:spPr>
          <a:xfrm>
            <a:off x="8211234"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1CB4AB4F-EEB7-3170-A201-11658F1B62D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Freeform 2">
            <a:extLst>
              <a:ext uri="{FF2B5EF4-FFF2-40B4-BE49-F238E27FC236}">
                <a16:creationId xmlns:a16="http://schemas.microsoft.com/office/drawing/2014/main" id="{EC2B3E97-DDB2-366E-47E1-F052A8F3B8E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E35D1ACB-4012-1CEA-840E-AE68F96166B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220810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w/subhead (no highlight)">
    <p:spTree>
      <p:nvGrpSpPr>
        <p:cNvPr id="1" name=""/>
        <p:cNvGrpSpPr/>
        <p:nvPr/>
      </p:nvGrpSpPr>
      <p:grpSpPr>
        <a:xfrm>
          <a:off x="0" y="0"/>
          <a:ext cx="0" cy="0"/>
          <a:chOff x="0" y="0"/>
          <a:chExt cx="0" cy="0"/>
        </a:xfrm>
      </p:grpSpPr>
      <p:pic>
        <p:nvPicPr>
          <p:cNvPr id="20" name="Picture 19" descr="Grayken Center for Addiction Training &amp; Technical Assistance logo. Visit addictiontraining.org for more trainings and resources.">
            <a:extLst>
              <a:ext uri="{FF2B5EF4-FFF2-40B4-BE49-F238E27FC236}">
                <a16:creationId xmlns:a16="http://schemas.microsoft.com/office/drawing/2014/main" id="{1950525F-BB2A-444F-77AF-9BC546F8726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Title 1">
            <a:extLst>
              <a:ext uri="{FF2B5EF4-FFF2-40B4-BE49-F238E27FC236}">
                <a16:creationId xmlns:a16="http://schemas.microsoft.com/office/drawing/2014/main" id="{56DD42B7-273A-C78C-0AA1-6EAB2CA0A67D}"/>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2" name="Content Placeholder 11">
            <a:extLst>
              <a:ext uri="{FF2B5EF4-FFF2-40B4-BE49-F238E27FC236}">
                <a16:creationId xmlns:a16="http://schemas.microsoft.com/office/drawing/2014/main" id="{E79CCA44-6A9B-DB4B-6C8C-A70FCF582FFF}"/>
              </a:ext>
            </a:extLst>
          </p:cNvPr>
          <p:cNvSpPr>
            <a:spLocks noGrp="1"/>
          </p:cNvSpPr>
          <p:nvPr>
            <p:ph sz="quarter" idx="22" hasCustomPrompt="1"/>
          </p:nvPr>
        </p:nvSpPr>
        <p:spPr>
          <a:xfrm>
            <a:off x="497840" y="2038204"/>
            <a:ext cx="3575303"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26D045C-FD1F-BBD0-F08C-81D2BCBCAD1B}"/>
              </a:ext>
            </a:extLst>
          </p:cNvPr>
          <p:cNvSpPr>
            <a:spLocks noGrp="1"/>
          </p:cNvSpPr>
          <p:nvPr>
            <p:ph sz="quarter" idx="23" hasCustomPrompt="1"/>
          </p:nvPr>
        </p:nvSpPr>
        <p:spPr>
          <a:xfrm>
            <a:off x="4355196"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5229FDD9-86C5-2028-D5A9-9FBE41E06F54}"/>
              </a:ext>
            </a:extLst>
          </p:cNvPr>
          <p:cNvSpPr>
            <a:spLocks noGrp="1"/>
          </p:cNvSpPr>
          <p:nvPr>
            <p:ph sz="quarter" idx="24" hasCustomPrompt="1"/>
          </p:nvPr>
        </p:nvSpPr>
        <p:spPr>
          <a:xfrm>
            <a:off x="8211234"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30B9FCD9-DAA6-B2BD-EDBF-227DFD7C4C33}"/>
              </a:ext>
            </a:extLst>
          </p:cNvPr>
          <p:cNvSpPr>
            <a:spLocks noGrp="1"/>
          </p:cNvSpPr>
          <p:nvPr>
            <p:ph type="body" idx="25" hasCustomPrompt="1"/>
          </p:nvPr>
        </p:nvSpPr>
        <p:spPr>
          <a:xfrm>
            <a:off x="497839" y="1217835"/>
            <a:ext cx="3575303" cy="575582"/>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3" name="Text Placeholder 2">
            <a:extLst>
              <a:ext uri="{FF2B5EF4-FFF2-40B4-BE49-F238E27FC236}">
                <a16:creationId xmlns:a16="http://schemas.microsoft.com/office/drawing/2014/main" id="{F6B3AE4A-8154-A08C-FE66-3D1A44113E85}"/>
              </a:ext>
            </a:extLst>
          </p:cNvPr>
          <p:cNvSpPr>
            <a:spLocks noGrp="1"/>
          </p:cNvSpPr>
          <p:nvPr>
            <p:ph type="body" idx="26" hasCustomPrompt="1"/>
          </p:nvPr>
        </p:nvSpPr>
        <p:spPr>
          <a:xfrm>
            <a:off x="4354212" y="1216769"/>
            <a:ext cx="3576288" cy="576648"/>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4" name="Text Placeholder 2">
            <a:extLst>
              <a:ext uri="{FF2B5EF4-FFF2-40B4-BE49-F238E27FC236}">
                <a16:creationId xmlns:a16="http://schemas.microsoft.com/office/drawing/2014/main" id="{74645DBB-1E53-A8F0-05D2-9624DF08D0B0}"/>
              </a:ext>
            </a:extLst>
          </p:cNvPr>
          <p:cNvSpPr>
            <a:spLocks noGrp="1"/>
          </p:cNvSpPr>
          <p:nvPr>
            <p:ph type="body" idx="27" hasCustomPrompt="1"/>
          </p:nvPr>
        </p:nvSpPr>
        <p:spPr>
          <a:xfrm>
            <a:off x="8211885" y="1216769"/>
            <a:ext cx="3575303" cy="576648"/>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5" name="Slide Number Placeholder 1">
            <a:extLst>
              <a:ext uri="{FF2B5EF4-FFF2-40B4-BE49-F238E27FC236}">
                <a16:creationId xmlns:a16="http://schemas.microsoft.com/office/drawing/2014/main" id="{629CAD26-0952-3A13-51A5-EB3EF887A2D2}"/>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10" name="Freeform 9">
            <a:extLst>
              <a:ext uri="{FF2B5EF4-FFF2-40B4-BE49-F238E27FC236}">
                <a16:creationId xmlns:a16="http://schemas.microsoft.com/office/drawing/2014/main" id="{A30149E3-5DC0-F4C1-88AA-1F241585994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1">
            <a:extLst>
              <a:ext uri="{FF2B5EF4-FFF2-40B4-BE49-F238E27FC236}">
                <a16:creationId xmlns:a16="http://schemas.microsoft.com/office/drawing/2014/main" id="{066513F2-590C-FBFE-D6DB-5842D243ECB5}"/>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81253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lumMod val="60000"/>
              <a:lumOff val="40000"/>
            </a:schemeClr>
          </a:solidFill>
        </p:spPr>
        <p:txBody>
          <a:bodyPr/>
          <a:lstStyle>
            <a:lvl1pPr>
              <a:defRPr>
                <a:solidFill>
                  <a:schemeClr val="tx1"/>
                </a:solidFill>
              </a:defRPr>
            </a:lvl1pPr>
          </a:lstStyle>
          <a:p>
            <a:r>
              <a:rPr lang="en-US"/>
              <a:t>Drag &amp; drop picture or click the icon below</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05742" y="324898"/>
            <a:ext cx="5224200" cy="620712"/>
          </a:xfrm>
        </p:spPr>
        <p:txBody>
          <a:bodyPr/>
          <a:lstStyle/>
          <a:p>
            <a:endParaRPr lang="en-US"/>
          </a:p>
        </p:txBody>
      </p:sp>
      <p:sp>
        <p:nvSpPr>
          <p:cNvPr id="9" name="Text Placeholder 11">
            <a:extLst>
              <a:ext uri="{FF2B5EF4-FFF2-40B4-BE49-F238E27FC236}">
                <a16:creationId xmlns:a16="http://schemas.microsoft.com/office/drawing/2014/main" id="{2BDFE78D-8FE9-AF52-BC77-3F00C7CD08B2}"/>
              </a:ext>
            </a:extLst>
          </p:cNvPr>
          <p:cNvSpPr>
            <a:spLocks noGrp="1"/>
          </p:cNvSpPr>
          <p:nvPr>
            <p:ph type="body" sz="quarter" idx="10" hasCustomPrompt="1"/>
          </p:nvPr>
        </p:nvSpPr>
        <p:spPr>
          <a:xfrm>
            <a:off x="3382931" y="6145703"/>
            <a:ext cx="2346358" cy="615243"/>
          </a:xfrm>
        </p:spPr>
        <p:txBody>
          <a:bodyPr anchor="b"/>
          <a:lstStyle>
            <a:lvl1pPr algn="r">
              <a:lnSpc>
                <a:spcPct val="109000"/>
              </a:lnSpc>
              <a:spcBef>
                <a:spcPts val="100"/>
              </a:spcBef>
              <a:defRPr sz="900">
                <a:solidFill>
                  <a:schemeClr val="tx1">
                    <a:lumMod val="65000"/>
                    <a:lumOff val="35000"/>
                  </a:schemeClr>
                </a:solidFill>
              </a:defRPr>
            </a:lvl1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a:t>Click to add citation, if applicable</a:t>
            </a:r>
          </a:p>
        </p:txBody>
      </p:sp>
      <p:sp>
        <p:nvSpPr>
          <p:cNvPr id="10" name="Slide Number Placeholder 5">
            <a:extLst>
              <a:ext uri="{FF2B5EF4-FFF2-40B4-BE49-F238E27FC236}">
                <a16:creationId xmlns:a16="http://schemas.microsoft.com/office/drawing/2014/main" id="{D4315479-C58C-E174-8BBD-C99D7AB5FEA6}"/>
              </a:ext>
            </a:extLst>
          </p:cNvPr>
          <p:cNvSpPr>
            <a:spLocks noGrp="1"/>
          </p:cNvSpPr>
          <p:nvPr>
            <p:ph type="sldNum" sz="quarter" idx="4"/>
          </p:nvPr>
        </p:nvSpPr>
        <p:spPr>
          <a:xfrm>
            <a:off x="2612718" y="6241990"/>
            <a:ext cx="405480" cy="518956"/>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1" name="Picture 10" descr="Grayken Center for Addiction Training &amp; Technical Assistance logo. Visit addictiontraining.org for more trainings and resources.">
            <a:extLst>
              <a:ext uri="{FF2B5EF4-FFF2-40B4-BE49-F238E27FC236}">
                <a16:creationId xmlns:a16="http://schemas.microsoft.com/office/drawing/2014/main" id="{22296253-96B7-880F-1B50-E3A3C1C2200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Content Placeholder 3">
            <a:extLst>
              <a:ext uri="{FF2B5EF4-FFF2-40B4-BE49-F238E27FC236}">
                <a16:creationId xmlns:a16="http://schemas.microsoft.com/office/drawing/2014/main" id="{86582405-DA2B-948C-B6CA-4575D9A39A1E}"/>
              </a:ext>
            </a:extLst>
          </p:cNvPr>
          <p:cNvSpPr>
            <a:spLocks noGrp="1"/>
          </p:cNvSpPr>
          <p:nvPr>
            <p:ph sz="quarter" idx="19" hasCustomPrompt="1"/>
          </p:nvPr>
        </p:nvSpPr>
        <p:spPr>
          <a:xfrm>
            <a:off x="505089" y="1213520"/>
            <a:ext cx="5224200" cy="4780650"/>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56AD997F-A29F-B5B1-3682-D624731D1AC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29341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B861C1C-E9D3-0F7F-339A-93F8D13A068B}"/>
              </a:ext>
            </a:extLst>
          </p:cNvPr>
          <p:cNvSpPr txBox="1"/>
          <p:nvPr userDrawn="1"/>
        </p:nvSpPr>
        <p:spPr>
          <a:xfrm>
            <a:off x="497840" y="327312"/>
            <a:ext cx="11290017" cy="646331"/>
          </a:xfrm>
          <a:prstGeom prst="rect">
            <a:avLst/>
          </a:prstGeom>
          <a:noFill/>
        </p:spPr>
        <p:txBody>
          <a:bodyPr wrap="square" rtlCol="0">
            <a:spAutoFit/>
          </a:bodyPr>
          <a:lstStyle/>
          <a:p>
            <a:r>
              <a:rPr lang="en-US" sz="3600" b="1"/>
              <a:t>QUESTION:</a:t>
            </a:r>
          </a:p>
        </p:txBody>
      </p:sp>
      <p:pic>
        <p:nvPicPr>
          <p:cNvPr id="12" name="Picture 11" descr="Grayken Center for Addiction Training &amp; Technical Assistance logo. Visit addictiontraining.org for more trainings and resources.">
            <a:extLst>
              <a:ext uri="{FF2B5EF4-FFF2-40B4-BE49-F238E27FC236}">
                <a16:creationId xmlns:a16="http://schemas.microsoft.com/office/drawing/2014/main" id="{846D1895-B2DD-6DD1-4BA4-78908422E2F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D0D23B05-8604-FA4A-1603-2F24A1218BEE}"/>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8" name="Freeform 7">
            <a:extLst>
              <a:ext uri="{FF2B5EF4-FFF2-40B4-BE49-F238E27FC236}">
                <a16:creationId xmlns:a16="http://schemas.microsoft.com/office/drawing/2014/main" id="{28DAF523-65E8-993B-2E17-A8CB46F9F0E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D25DCD50-975A-ABD1-CAC8-F82808F11E69}"/>
              </a:ext>
            </a:extLst>
          </p:cNvPr>
          <p:cNvSpPr>
            <a:spLocks noGrp="1"/>
          </p:cNvSpPr>
          <p:nvPr>
            <p:ph type="body" sz="quarter" idx="22" hasCustomPrompt="1"/>
          </p:nvPr>
        </p:nvSpPr>
        <p:spPr>
          <a:xfrm>
            <a:off x="497840" y="1212618"/>
            <a:ext cx="7350125" cy="4781550"/>
          </a:xfrm>
          <a:solidFill>
            <a:schemeClr val="bg2">
              <a:lumMod val="60000"/>
              <a:lumOff val="40000"/>
            </a:schemeClr>
          </a:solidFill>
        </p:spPr>
        <p:txBody>
          <a:bodyPr>
            <a:noAutofit/>
          </a:bodyPr>
          <a:lstStyle/>
          <a:p>
            <a:pPr lvl="0"/>
            <a:r>
              <a:rPr lang="en-US"/>
              <a:t>Add case details here (decrease font size as needed)</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9AE1963-09B3-BD2A-6208-79DBEFA6526B}"/>
              </a:ext>
            </a:extLst>
          </p:cNvPr>
          <p:cNvSpPr>
            <a:spLocks noGrp="1"/>
          </p:cNvSpPr>
          <p:nvPr>
            <p:ph type="body" sz="quarter" idx="23" hasCustomPrompt="1"/>
          </p:nvPr>
        </p:nvSpPr>
        <p:spPr>
          <a:xfrm>
            <a:off x="8223249" y="1212850"/>
            <a:ext cx="3564607" cy="4781550"/>
          </a:xfrm>
          <a:solidFill>
            <a:schemeClr val="accent1">
              <a:lumMod val="20000"/>
              <a:lumOff val="80000"/>
              <a:alpha val="60000"/>
            </a:schemeClr>
          </a:solidFill>
        </p:spPr>
        <p:txBody>
          <a:bodyPr/>
          <a:lstStyle>
            <a:lvl1pPr marL="457200" indent="-457200">
              <a:buFont typeface="+mj-lt"/>
              <a:buAutoNum type="arabicPeriod"/>
              <a:defRPr/>
            </a:lvl1pPr>
            <a:lvl2pPr marL="914400" indent="-457200">
              <a:buFont typeface="+mj-lt"/>
              <a:buAutoNum type="alphaUcPeriod"/>
              <a:defRPr sz="2000"/>
            </a:lvl2pPr>
            <a:lvl3pPr marL="228600" indent="0">
              <a:buFont typeface="+mj-lt"/>
              <a:buNone/>
              <a:defRPr/>
            </a:lvl3pPr>
            <a:lvl4pPr marL="457200" indent="0">
              <a:buNone/>
              <a:defRPr/>
            </a:lvl4pPr>
          </a:lstStyle>
          <a:p>
            <a:pPr lvl="0"/>
            <a:r>
              <a:rPr lang="en-US"/>
              <a:t>Add questions here</a:t>
            </a:r>
          </a:p>
          <a:p>
            <a:pPr lvl="1"/>
            <a:r>
              <a:rPr lang="en-US"/>
              <a:t>Answer</a:t>
            </a:r>
          </a:p>
          <a:p>
            <a:pPr lvl="1"/>
            <a:r>
              <a:rPr lang="en-US"/>
              <a:t>Answer</a:t>
            </a:r>
          </a:p>
          <a:p>
            <a:pPr lvl="1"/>
            <a:endParaRPr lang="en-US"/>
          </a:p>
          <a:p>
            <a:pPr lvl="1"/>
            <a:endParaRPr lang="en-US"/>
          </a:p>
        </p:txBody>
      </p:sp>
      <p:sp>
        <p:nvSpPr>
          <p:cNvPr id="2" name="Text Placeholder 11">
            <a:extLst>
              <a:ext uri="{FF2B5EF4-FFF2-40B4-BE49-F238E27FC236}">
                <a16:creationId xmlns:a16="http://schemas.microsoft.com/office/drawing/2014/main" id="{4AF38E87-2FED-94D7-E585-05F092E8CADF}"/>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05607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de of Conduct (virtual)">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Box 3">
            <a:extLst>
              <a:ext uri="{FF2B5EF4-FFF2-40B4-BE49-F238E27FC236}">
                <a16:creationId xmlns:a16="http://schemas.microsoft.com/office/drawing/2014/main" id="{CE83E124-2DA8-267C-CD0F-CD22FB3574F5}"/>
              </a:ext>
            </a:extLst>
          </p:cNvPr>
          <p:cNvSpPr txBox="1"/>
          <p:nvPr userDrawn="1"/>
        </p:nvSpPr>
        <p:spPr>
          <a:xfrm>
            <a:off x="497839" y="1243914"/>
            <a:ext cx="11290018" cy="3103157"/>
          </a:xfrm>
          <a:prstGeom prst="rect">
            <a:avLst/>
          </a:prstGeom>
          <a:noFill/>
        </p:spPr>
        <p:txBody>
          <a:bodyPr wrap="square" rtlCol="0">
            <a:spAutoFit/>
          </a:bodyPr>
          <a:lstStyle/>
          <a:p>
            <a:pPr algn="l" defTabSz="609630">
              <a:lnSpc>
                <a:spcPct val="109000"/>
              </a:lnSpc>
              <a:spcBef>
                <a:spcPts val="2400"/>
              </a:spcBef>
            </a:pPr>
            <a:r>
              <a:rPr lang="en-US" sz="1600">
                <a:solidFill>
                  <a:prstClr val="black"/>
                </a:solidFill>
              </a:rPr>
              <a:t>Participation in our trainings is free and voluntary. We require responsible behavior and respect toward other participants, members of our staff, and all presenters. We treat all forms of abuse, bullying, intimidation, sexist and racist behavior very seriously. You must not engage in any antisocial behavior or abuse of any kind toward other learners, staff, and presenters.</a:t>
            </a:r>
          </a:p>
          <a:p>
            <a:pPr algn="l" defTabSz="609630">
              <a:lnSpc>
                <a:spcPct val="109000"/>
              </a:lnSpc>
              <a:spcBef>
                <a:spcPts val="2400"/>
              </a:spcBef>
            </a:pPr>
            <a:r>
              <a:rPr lang="en-US" sz="1600">
                <a:solidFill>
                  <a:prstClr val="black"/>
                </a:solidFill>
              </a:rPr>
              <a:t>If your behavior is inappropriate in any way, staff will immediately mute your microphone, stop your video and chat access, and place you in the waiting room to warn you that if the behavior continues, you will be removed from the session. If the behavior is serious enough, you will be immediately removed from the session, and your access to any future sessions may be withdrawn. </a:t>
            </a:r>
          </a:p>
          <a:p>
            <a:pPr algn="l" defTabSz="609630">
              <a:lnSpc>
                <a:spcPct val="109000"/>
              </a:lnSpc>
              <a:spcBef>
                <a:spcPts val="2400"/>
              </a:spcBef>
            </a:pPr>
            <a:r>
              <a:rPr lang="en-US" sz="1600">
                <a:solidFill>
                  <a:prstClr val="black"/>
                </a:solidFill>
              </a:rPr>
              <a:t>Boston Medical Center's Grayken Center for Addiction Training and Technical Assistance, in its sole discretion, reserves the right to remove any participant from or deny access to any program for inappropriate behavior.</a:t>
            </a:r>
          </a:p>
        </p:txBody>
      </p:sp>
      <p:sp>
        <p:nvSpPr>
          <p:cNvPr id="5" name="Title 1">
            <a:extLst>
              <a:ext uri="{FF2B5EF4-FFF2-40B4-BE49-F238E27FC236}">
                <a16:creationId xmlns:a16="http://schemas.microsoft.com/office/drawing/2014/main" id="{08353469-099D-7B62-5D68-E345355D849C}"/>
              </a:ext>
            </a:extLst>
          </p:cNvPr>
          <p:cNvSpPr txBox="1">
            <a:spLocks/>
          </p:cNvSpPr>
          <p:nvPr userDrawn="1"/>
        </p:nvSpPr>
        <p:spPr>
          <a:xfrm>
            <a:off x="497839" y="314502"/>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Code of Conduct</a:t>
            </a:r>
          </a:p>
        </p:txBody>
      </p:sp>
      <p:sp>
        <p:nvSpPr>
          <p:cNvPr id="2" name="Freeform 1">
            <a:extLst>
              <a:ext uri="{FF2B5EF4-FFF2-40B4-BE49-F238E27FC236}">
                <a16:creationId xmlns:a16="http://schemas.microsoft.com/office/drawing/2014/main" id="{2C6987BE-1411-DC7C-565F-0972752205C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1">
            <a:extLst>
              <a:ext uri="{FF2B5EF4-FFF2-40B4-BE49-F238E27FC236}">
                <a16:creationId xmlns:a16="http://schemas.microsoft.com/office/drawing/2014/main" id="{B6248B37-3714-53EF-EEFC-58219B43E51A}"/>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3366574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F or Y/N Question">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ext Placeholder 4">
            <a:extLst>
              <a:ext uri="{FF2B5EF4-FFF2-40B4-BE49-F238E27FC236}">
                <a16:creationId xmlns:a16="http://schemas.microsoft.com/office/drawing/2014/main" id="{62438A8A-9249-E279-F1BD-D5056E8F4E19}"/>
              </a:ext>
            </a:extLst>
          </p:cNvPr>
          <p:cNvSpPr>
            <a:spLocks noGrp="1"/>
          </p:cNvSpPr>
          <p:nvPr>
            <p:ph type="body" sz="quarter" idx="11" hasCustomPrompt="1"/>
          </p:nvPr>
        </p:nvSpPr>
        <p:spPr>
          <a:xfrm>
            <a:off x="497840" y="1243914"/>
            <a:ext cx="11290018" cy="2795651"/>
          </a:xfrm>
        </p:spPr>
        <p:txBody>
          <a:bodyPr>
            <a:noAutofit/>
          </a:bodyPr>
          <a:lstStyle/>
          <a:p>
            <a:pPr lvl="0"/>
            <a:r>
              <a:rPr lang="en-US"/>
              <a:t>Click to add question and answers</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sp>
        <p:nvSpPr>
          <p:cNvPr id="8" name="Title 1">
            <a:extLst>
              <a:ext uri="{FF2B5EF4-FFF2-40B4-BE49-F238E27FC236}">
                <a16:creationId xmlns:a16="http://schemas.microsoft.com/office/drawing/2014/main" id="{98172D2A-6A42-1775-28C1-A0758CFACD16}"/>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endParaRPr lang="en-US" sz="3600">
              <a:solidFill>
                <a:schemeClr val="tx1"/>
              </a:solidFill>
            </a:endParaRPr>
          </a:p>
        </p:txBody>
      </p:sp>
      <p:grpSp>
        <p:nvGrpSpPr>
          <p:cNvPr id="11" name="Group 10" descr="Two circles (one green with a checkmark and one red with an X) indicating true or false">
            <a:extLst>
              <a:ext uri="{FF2B5EF4-FFF2-40B4-BE49-F238E27FC236}">
                <a16:creationId xmlns:a16="http://schemas.microsoft.com/office/drawing/2014/main" id="{E5119E78-F0A7-A987-1C6D-6F8BCB222CAB}"/>
              </a:ext>
            </a:extLst>
          </p:cNvPr>
          <p:cNvGrpSpPr/>
          <p:nvPr userDrawn="1"/>
        </p:nvGrpSpPr>
        <p:grpSpPr>
          <a:xfrm>
            <a:off x="3828068" y="3959438"/>
            <a:ext cx="4535864" cy="2180734"/>
            <a:chOff x="3740870" y="3322949"/>
            <a:chExt cx="4535864" cy="2180734"/>
          </a:xfrm>
        </p:grpSpPr>
        <p:pic>
          <p:nvPicPr>
            <p:cNvPr id="3" name="Graphic 2" descr="Green circle with a check mark in the middle">
              <a:extLst>
                <a:ext uri="{FF2B5EF4-FFF2-40B4-BE49-F238E27FC236}">
                  <a16:creationId xmlns:a16="http://schemas.microsoft.com/office/drawing/2014/main" id="{6E34A49C-4CB1-9F6F-1D79-94B83B2D719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40870" y="3322949"/>
              <a:ext cx="2180734" cy="2180734"/>
            </a:xfrm>
            <a:prstGeom prst="rect">
              <a:avLst/>
            </a:prstGeom>
          </p:spPr>
        </p:pic>
        <p:pic>
          <p:nvPicPr>
            <p:cNvPr id="7" name="Graphic 6" descr="Red circle with an X in the middle">
              <a:extLst>
                <a:ext uri="{FF2B5EF4-FFF2-40B4-BE49-F238E27FC236}">
                  <a16:creationId xmlns:a16="http://schemas.microsoft.com/office/drawing/2014/main" id="{9FDBB6E2-E342-B0CF-AAFD-D3FD3C43975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96000" y="3322949"/>
              <a:ext cx="2180734" cy="2180734"/>
            </a:xfrm>
            <a:prstGeom prst="rect">
              <a:avLst/>
            </a:prstGeom>
          </p:spPr>
        </p:pic>
      </p:grpSp>
      <p:sp>
        <p:nvSpPr>
          <p:cNvPr id="2" name="Title 1">
            <a:extLst>
              <a:ext uri="{FF2B5EF4-FFF2-40B4-BE49-F238E27FC236}">
                <a16:creationId xmlns:a16="http://schemas.microsoft.com/office/drawing/2014/main" id="{CC21F125-FAF1-75CF-33F0-EB0D5178BD78}"/>
              </a:ext>
            </a:extLst>
          </p:cNvPr>
          <p:cNvSpPr>
            <a:spLocks noGrp="1"/>
          </p:cNvSpPr>
          <p:nvPr>
            <p:ph type="title" hasCustomPrompt="1"/>
          </p:nvPr>
        </p:nvSpPr>
        <p:spPr>
          <a:xfrm>
            <a:off x="3240910" y="327312"/>
            <a:ext cx="8546947" cy="620712"/>
          </a:xfrm>
        </p:spPr>
        <p:txBody>
          <a:bodyPr>
            <a:noAutofit/>
          </a:bodyPr>
          <a:lstStyle>
            <a:lvl1pPr>
              <a:defRPr sz="3600" b="1" i="0">
                <a:latin typeface="Arial" panose="020B0604020202020204" pitchFamily="34" charset="0"/>
                <a:cs typeface="Arial" panose="020B0604020202020204" pitchFamily="34" charset="0"/>
              </a:defRPr>
            </a:lvl1pPr>
          </a:lstStyle>
          <a:p>
            <a:r>
              <a:rPr lang="en-US"/>
              <a:t>Click to add ‘True or False’/‘Yes or No’</a:t>
            </a:r>
          </a:p>
        </p:txBody>
      </p:sp>
      <p:sp>
        <p:nvSpPr>
          <p:cNvPr id="4" name="Freeform 3">
            <a:extLst>
              <a:ext uri="{FF2B5EF4-FFF2-40B4-BE49-F238E27FC236}">
                <a16:creationId xmlns:a16="http://schemas.microsoft.com/office/drawing/2014/main" id="{B4D15FEA-B875-948F-23DD-9A70B214B2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716BE6D5-A7D4-B7F7-5665-03E46B976CA4}"/>
              </a:ext>
            </a:extLst>
          </p:cNvPr>
          <p:cNvSpPr txBox="1"/>
          <p:nvPr userDrawn="1"/>
        </p:nvSpPr>
        <p:spPr>
          <a:xfrm>
            <a:off x="497841" y="327312"/>
            <a:ext cx="2743070" cy="646331"/>
          </a:xfrm>
          <a:prstGeom prst="rect">
            <a:avLst/>
          </a:prstGeom>
          <a:noFill/>
        </p:spPr>
        <p:txBody>
          <a:bodyPr wrap="square" rtlCol="0">
            <a:spAutoFit/>
          </a:bodyPr>
          <a:lstStyle/>
          <a:p>
            <a:r>
              <a:rPr lang="en-US" sz="3600" b="1"/>
              <a:t>QUESTION:</a:t>
            </a:r>
          </a:p>
        </p:txBody>
      </p:sp>
      <p:sp>
        <p:nvSpPr>
          <p:cNvPr id="9" name="Text Placeholder 11">
            <a:extLst>
              <a:ext uri="{FF2B5EF4-FFF2-40B4-BE49-F238E27FC236}">
                <a16:creationId xmlns:a16="http://schemas.microsoft.com/office/drawing/2014/main" id="{FC76FCA1-4696-5445-14F1-5F4C04622AEA}"/>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399068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4668B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10083892" cy="2576378"/>
          </a:xfrm>
        </p:spPr>
        <p:txBody>
          <a:bodyPr anchor="ctr"/>
          <a:lstStyle>
            <a:lvl1pPr>
              <a:defRPr sz="4000">
                <a:solidFill>
                  <a:schemeClr val="bg1"/>
                </a:solidFill>
              </a:defRPr>
            </a:lvl1pPr>
          </a:lstStyle>
          <a:p>
            <a:r>
              <a:rPr lang="en-US"/>
              <a:t>Click to add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1" y="4626864"/>
            <a:ext cx="4925569" cy="914401"/>
          </a:xfrm>
        </p:spPr>
        <p:txBody>
          <a:bodyPr/>
          <a:lstStyle>
            <a:lvl1pPr marL="0" indent="0">
              <a:buFont typeface="System Font Regular"/>
              <a:buNone/>
              <a:tabLst/>
              <a:defRPr sz="24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add attribution</a:t>
            </a:r>
          </a:p>
        </p:txBody>
      </p:sp>
      <p:sp>
        <p:nvSpPr>
          <p:cNvPr id="8" name="Title 1" descr="Quotation mark">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a:solidFill>
                  <a:schemeClr val="bg1">
                    <a:alpha val="75000"/>
                  </a:schemeClr>
                </a:solidFill>
              </a:rPr>
              <a:t>“</a:t>
            </a:r>
          </a:p>
        </p:txBody>
      </p:sp>
      <p:sp>
        <p:nvSpPr>
          <p:cNvPr id="2" name="Slide Number Placeholder 1">
            <a:extLst>
              <a:ext uri="{FF2B5EF4-FFF2-40B4-BE49-F238E27FC236}">
                <a16:creationId xmlns:a16="http://schemas.microsoft.com/office/drawing/2014/main" id="{76907C32-8F04-05DB-2187-E54A27826C95}"/>
              </a:ext>
            </a:extLst>
          </p:cNvPr>
          <p:cNvSpPr>
            <a:spLocks noGrp="1"/>
          </p:cNvSpPr>
          <p:nvPr>
            <p:ph type="sldNum" sz="quarter" idx="16"/>
          </p:nvPr>
        </p:nvSpPr>
        <p:spPr>
          <a:xfrm>
            <a:off x="5893260" y="6268291"/>
            <a:ext cx="405480" cy="498124"/>
          </a:xfrm>
        </p:spPr>
        <p:txBody>
          <a:bodyPr/>
          <a:lstStyle>
            <a:lvl1pPr>
              <a:defRPr>
                <a:solidFill>
                  <a:schemeClr val="bg1"/>
                </a:solidFill>
              </a:defRPr>
            </a:lvl1pPr>
          </a:lstStyle>
          <a:p>
            <a:fld id="{F85CE818-7367-6A4C-AA8A-8ACF11B1523A}" type="slidenum">
              <a:rPr lang="en-US" smtClean="0"/>
              <a:pPr/>
              <a:t>‹#›</a:t>
            </a:fld>
            <a:endParaRPr lang="en-US"/>
          </a:p>
        </p:txBody>
      </p:sp>
    </p:spTree>
    <p:extLst>
      <p:ext uri="{BB962C8B-B14F-4D97-AF65-F5344CB8AC3E}">
        <p14:creationId xmlns:p14="http://schemas.microsoft.com/office/powerpoint/2010/main" val="370652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Text Placeholder 4">
            <a:extLst>
              <a:ext uri="{FF2B5EF4-FFF2-40B4-BE49-F238E27FC236}">
                <a16:creationId xmlns:a16="http://schemas.microsoft.com/office/drawing/2014/main" id="{7906D0CD-D552-56E7-0E99-6324FAF0CCB1}"/>
              </a:ext>
            </a:extLst>
          </p:cNvPr>
          <p:cNvSpPr>
            <a:spLocks noGrp="1"/>
          </p:cNvSpPr>
          <p:nvPr>
            <p:ph type="body" sz="quarter" idx="17" hasCustomPrompt="1"/>
          </p:nvPr>
        </p:nvSpPr>
        <p:spPr>
          <a:xfrm>
            <a:off x="497170" y="1217613"/>
            <a:ext cx="11290017" cy="4781550"/>
          </a:xfrm>
        </p:spPr>
        <p:txBody>
          <a:bodyPr/>
          <a:lstStyle>
            <a:lvl1pPr marL="457200" indent="-457200">
              <a:buFont typeface="+mj-lt"/>
              <a:buAutoNum type="arabicPeriod"/>
              <a:defRPr/>
            </a:lvl1pPr>
          </a:lstStyle>
          <a:p>
            <a:pPr lvl="0"/>
            <a:r>
              <a:rPr lang="en-US"/>
              <a:t>Click to list references in APA format</a:t>
            </a:r>
          </a:p>
        </p:txBody>
      </p:sp>
      <p:sp>
        <p:nvSpPr>
          <p:cNvPr id="6" name="TextBox 5">
            <a:extLst>
              <a:ext uri="{FF2B5EF4-FFF2-40B4-BE49-F238E27FC236}">
                <a16:creationId xmlns:a16="http://schemas.microsoft.com/office/drawing/2014/main" id="{3118D910-AD1C-9FCF-4CB3-A900649C7E9F}"/>
              </a:ext>
            </a:extLst>
          </p:cNvPr>
          <p:cNvSpPr txBox="1"/>
          <p:nvPr userDrawn="1"/>
        </p:nvSpPr>
        <p:spPr>
          <a:xfrm>
            <a:off x="497170" y="327312"/>
            <a:ext cx="11290017" cy="646331"/>
          </a:xfrm>
          <a:prstGeom prst="rect">
            <a:avLst/>
          </a:prstGeom>
          <a:noFill/>
        </p:spPr>
        <p:txBody>
          <a:bodyPr wrap="square" rtlCol="0">
            <a:noAutofit/>
          </a:bodyPr>
          <a:lstStyle/>
          <a:p>
            <a:r>
              <a:rPr lang="en-US" sz="3600" b="1"/>
              <a:t>References</a:t>
            </a:r>
          </a:p>
        </p:txBody>
      </p:sp>
    </p:spTree>
    <p:extLst>
      <p:ext uri="{BB962C8B-B14F-4D97-AF65-F5344CB8AC3E}">
        <p14:creationId xmlns:p14="http://schemas.microsoft.com/office/powerpoint/2010/main" val="3378184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sources section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F4958-9260-7DC8-0C58-54D5071FF0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a:stretch/>
        </p:blipFill>
        <p:spPr>
          <a:xfrm>
            <a:off x="-1" y="0"/>
            <a:ext cx="11621543" cy="6858000"/>
          </a:xfrm>
          <a:prstGeom prst="rect">
            <a:avLst/>
          </a:prstGeom>
        </p:spPr>
      </p:pic>
      <p:sp>
        <p:nvSpPr>
          <p:cNvPr id="2" name="TextBox 1">
            <a:extLst>
              <a:ext uri="{FF2B5EF4-FFF2-40B4-BE49-F238E27FC236}">
                <a16:creationId xmlns:a16="http://schemas.microsoft.com/office/drawing/2014/main" id="{57F9FB81-C63F-2B35-D18D-7FB54E4DCC07}"/>
              </a:ext>
            </a:extLst>
          </p:cNvPr>
          <p:cNvSpPr txBox="1"/>
          <p:nvPr userDrawn="1"/>
        </p:nvSpPr>
        <p:spPr>
          <a:xfrm>
            <a:off x="335279" y="2052321"/>
            <a:ext cx="8400758" cy="1650234"/>
          </a:xfrm>
          <a:prstGeom prst="rect">
            <a:avLst/>
          </a:prstGeom>
          <a:noFill/>
        </p:spPr>
        <p:txBody>
          <a:bodyPr wrap="square" rtlCol="0" anchor="b">
            <a:noAutofit/>
          </a:bodyPr>
          <a:lstStyle/>
          <a:p>
            <a:r>
              <a:rPr lang="en-US" sz="4800" b="1">
                <a:solidFill>
                  <a:schemeClr val="bg1"/>
                </a:solidFill>
              </a:rPr>
              <a:t>Resources</a:t>
            </a:r>
          </a:p>
        </p:txBody>
      </p:sp>
    </p:spTree>
    <p:extLst>
      <p:ext uri="{BB962C8B-B14F-4D97-AF65-F5344CB8AC3E}">
        <p14:creationId xmlns:p14="http://schemas.microsoft.com/office/powerpoint/2010/main" val="3870237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ffice Hour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268291"/>
            <a:ext cx="405480" cy="52479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Virtual Drop-in Office Hours</a:t>
            </a:r>
          </a:p>
        </p:txBody>
      </p:sp>
      <p:pic>
        <p:nvPicPr>
          <p:cNvPr id="2" name="Picture 1" descr="Graphic of a laptop with its screen showing the Grayken TTA logo and three medical professionals. The first professional is asking, &quot;How can I support patients with addiction?&quot;. The third professional is asking, &quot;What are medications for alcohol use disorder?&quot;. These are examples of questions that can be asked at Grayken TTA's Office Hours.">
            <a:extLst>
              <a:ext uri="{FF2B5EF4-FFF2-40B4-BE49-F238E27FC236}">
                <a16:creationId xmlns:a16="http://schemas.microsoft.com/office/drawing/2014/main" id="{965E4A0B-1202-1CDB-D3F7-C0129E9A191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57043" y="1629236"/>
            <a:ext cx="5673475" cy="3423280"/>
          </a:xfrm>
          <a:prstGeom prst="rect">
            <a:avLst/>
          </a:prstGeom>
        </p:spPr>
      </p:pic>
      <p:sp>
        <p:nvSpPr>
          <p:cNvPr id="5" name="Content Placeholder 2">
            <a:extLst>
              <a:ext uri="{FF2B5EF4-FFF2-40B4-BE49-F238E27FC236}">
                <a16:creationId xmlns:a16="http://schemas.microsoft.com/office/drawing/2014/main" id="{4A541DB7-8CD8-6C06-9B26-7CE2E862F54C}"/>
              </a:ext>
            </a:extLst>
          </p:cNvPr>
          <p:cNvSpPr txBox="1">
            <a:spLocks/>
          </p:cNvSpPr>
          <p:nvPr userDrawn="1"/>
        </p:nvSpPr>
        <p:spPr>
          <a:xfrm>
            <a:off x="6495990" y="1629236"/>
            <a:ext cx="5291867" cy="167422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2000" b="1">
                <a:solidFill>
                  <a:prstClr val="black"/>
                </a:solidFill>
                <a:latin typeface="Arial"/>
                <a:cs typeface="Arial"/>
              </a:rPr>
              <a:t>General Office Hours: </a:t>
            </a:r>
            <a:endParaRPr lang="en-US" sz="2000">
              <a:solidFill>
                <a:prstClr val="black"/>
              </a:solidFill>
              <a:latin typeface="Arial"/>
              <a:cs typeface="Arial"/>
            </a:endParaRPr>
          </a:p>
          <a:p>
            <a:pPr algn="l" defTabSz="609630">
              <a:lnSpc>
                <a:spcPct val="110000"/>
              </a:lnSpc>
              <a:spcBef>
                <a:spcPts val="0"/>
              </a:spcBef>
            </a:pPr>
            <a:r>
              <a:rPr lang="en-US" sz="1600" b="0">
                <a:solidFill>
                  <a:prstClr val="black"/>
                </a:solidFill>
                <a:latin typeface="Arial"/>
                <a:cs typeface="Arial"/>
              </a:rPr>
              <a:t>2</a:t>
            </a:r>
            <a:r>
              <a:rPr lang="en-US" sz="1600" b="0" baseline="30000">
                <a:solidFill>
                  <a:prstClr val="black"/>
                </a:solidFill>
                <a:latin typeface="Arial"/>
                <a:cs typeface="Arial"/>
              </a:rPr>
              <a:t>nd</a:t>
            </a:r>
            <a:r>
              <a:rPr lang="en-US" sz="1600" b="0">
                <a:solidFill>
                  <a:prstClr val="black"/>
                </a:solidFill>
                <a:latin typeface="Arial"/>
                <a:cs typeface="Arial"/>
              </a:rPr>
              <a:t> Thursday of each month from 5 – 6pm EST</a:t>
            </a:r>
            <a:endParaRPr lang="en-US" sz="1600" b="0">
              <a:solidFill>
                <a:prstClr val="black"/>
              </a:solidFill>
            </a:endParaRPr>
          </a:p>
          <a:p>
            <a:pPr algn="l" defTabSz="609630">
              <a:lnSpc>
                <a:spcPct val="110000"/>
              </a:lnSpc>
              <a:spcBef>
                <a:spcPts val="0"/>
              </a:spcBef>
            </a:pPr>
            <a:endParaRPr lang="en-US" sz="1800" b="1">
              <a:solidFill>
                <a:prstClr val="black"/>
              </a:solidFill>
            </a:endParaRPr>
          </a:p>
          <a:p>
            <a:pPr algn="l" defTabSz="609630">
              <a:lnSpc>
                <a:spcPct val="110000"/>
              </a:lnSpc>
              <a:spcBef>
                <a:spcPts val="0"/>
              </a:spcBef>
            </a:pPr>
            <a:r>
              <a:rPr lang="en-US" sz="2000" b="1">
                <a:solidFill>
                  <a:prstClr val="black"/>
                </a:solidFill>
                <a:latin typeface="Arial"/>
                <a:cs typeface="Arial"/>
              </a:rPr>
              <a:t>Stimulant-Focused Office Hours: </a:t>
            </a:r>
            <a:endParaRPr lang="en-US" sz="2000" b="0">
              <a:solidFill>
                <a:prstClr val="black"/>
              </a:solidFill>
              <a:latin typeface="Arial"/>
              <a:cs typeface="Arial"/>
            </a:endParaRPr>
          </a:p>
          <a:p>
            <a:pPr algn="l" defTabSz="609630">
              <a:lnSpc>
                <a:spcPct val="110000"/>
              </a:lnSpc>
              <a:spcBef>
                <a:spcPts val="0"/>
              </a:spcBef>
            </a:pPr>
            <a:r>
              <a:rPr lang="en-US" sz="1600" b="0">
                <a:solidFill>
                  <a:prstClr val="black"/>
                </a:solidFill>
              </a:rPr>
              <a:t>3</a:t>
            </a:r>
            <a:r>
              <a:rPr lang="en-US" sz="1600" b="0" baseline="30000">
                <a:solidFill>
                  <a:prstClr val="black"/>
                </a:solidFill>
              </a:rPr>
              <a:t>rd</a:t>
            </a:r>
            <a:r>
              <a:rPr lang="en-US" sz="1600" b="0">
                <a:solidFill>
                  <a:prstClr val="black"/>
                </a:solidFill>
              </a:rPr>
              <a:t> Thursday of each month from 5– 6pm EST</a:t>
            </a:r>
          </a:p>
        </p:txBody>
      </p:sp>
      <p:pic>
        <p:nvPicPr>
          <p:cNvPr id="10" name="Picture 2" descr="QR code leading to office hours page on addictiontraining.org&#10;">
            <a:hlinkClick r:id="rId4"/>
            <a:extLst>
              <a:ext uri="{FF2B5EF4-FFF2-40B4-BE49-F238E27FC236}">
                <a16:creationId xmlns:a16="http://schemas.microsoft.com/office/drawing/2014/main" id="{47394D10-DF97-5856-0132-2D463A8BAE10}"/>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280543" y="4953657"/>
            <a:ext cx="1722759" cy="17227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1B8856-84C8-4C3A-C362-185F57C3674C}"/>
              </a:ext>
            </a:extLst>
          </p:cNvPr>
          <p:cNvSpPr txBox="1"/>
          <p:nvPr userDrawn="1"/>
        </p:nvSpPr>
        <p:spPr>
          <a:xfrm>
            <a:off x="8964891" y="4958499"/>
            <a:ext cx="184731" cy="369332"/>
          </a:xfrm>
          <a:prstGeom prst="rect">
            <a:avLst/>
          </a:prstGeom>
          <a:noFill/>
        </p:spPr>
        <p:txBody>
          <a:bodyPr wrap="none" rtlCol="0">
            <a:spAutoFit/>
          </a:bodyPr>
          <a:lstStyle/>
          <a:p>
            <a:endParaRPr lang="en-US"/>
          </a:p>
        </p:txBody>
      </p:sp>
      <p:sp>
        <p:nvSpPr>
          <p:cNvPr id="6" name="Rectangle 5">
            <a:extLst>
              <a:ext uri="{FF2B5EF4-FFF2-40B4-BE49-F238E27FC236}">
                <a16:creationId xmlns:a16="http://schemas.microsoft.com/office/drawing/2014/main" id="{EA818861-1B2F-A453-766D-31A6BDA61474}"/>
              </a:ext>
            </a:extLst>
          </p:cNvPr>
          <p:cNvSpPr/>
          <p:nvPr userDrawn="1"/>
        </p:nvSpPr>
        <p:spPr>
          <a:xfrm>
            <a:off x="1025574" y="5234525"/>
            <a:ext cx="4723585" cy="707886"/>
          </a:xfrm>
          <a:prstGeom prst="rect">
            <a:avLst/>
          </a:prstGeom>
          <a:solidFill>
            <a:schemeClr val="accent1">
              <a:alpha val="10000"/>
            </a:schemeClr>
          </a:solidFill>
        </p:spPr>
        <p:txBody>
          <a:bodyPr wrap="square">
            <a:spAutoFit/>
          </a:bodyPr>
          <a:lstStyle/>
          <a:p>
            <a:pPr algn="ctr" defTabSz="609630"/>
            <a:r>
              <a:rPr lang="en-US" sz="2000" b="0">
                <a:solidFill>
                  <a:prstClr val="black"/>
                </a:solidFill>
                <a:latin typeface="Arial" panose="020B0604020202020204" pitchFamily="34" charset="0"/>
                <a:cs typeface="Arial" panose="020B0604020202020204" pitchFamily="34" charset="0"/>
              </a:rPr>
              <a:t>To learn more and join an upcoming session, </a:t>
            </a:r>
            <a:r>
              <a:rPr lang="en-US" sz="2000" b="0">
                <a:solidFill>
                  <a:prstClr val="black"/>
                </a:solidFill>
                <a:latin typeface="Arial" panose="020B0604020202020204" pitchFamily="34" charset="0"/>
                <a:cs typeface="Arial" panose="020B0604020202020204" pitchFamily="34" charset="0"/>
                <a:hlinkClick r:id="rId4"/>
              </a:rPr>
              <a:t>click here</a:t>
            </a:r>
            <a:r>
              <a:rPr lang="en-US" sz="2000" b="0">
                <a:solidFill>
                  <a:prstClr val="black"/>
                </a:solidFill>
                <a:latin typeface="Arial" panose="020B0604020202020204" pitchFamily="34" charset="0"/>
                <a:cs typeface="Arial" panose="020B0604020202020204" pitchFamily="34" charset="0"/>
              </a:rPr>
              <a:t> or scan QR code!</a:t>
            </a:r>
          </a:p>
        </p:txBody>
      </p:sp>
      <p:sp>
        <p:nvSpPr>
          <p:cNvPr id="14" name="TextBox 13">
            <a:extLst>
              <a:ext uri="{FF2B5EF4-FFF2-40B4-BE49-F238E27FC236}">
                <a16:creationId xmlns:a16="http://schemas.microsoft.com/office/drawing/2014/main" id="{564535C4-8CD3-9FD5-41A0-B52184EB85BF}"/>
              </a:ext>
            </a:extLst>
          </p:cNvPr>
          <p:cNvSpPr txBox="1"/>
          <p:nvPr userDrawn="1"/>
        </p:nvSpPr>
        <p:spPr>
          <a:xfrm>
            <a:off x="497839" y="923912"/>
            <a:ext cx="11290018" cy="435825"/>
          </a:xfrm>
          <a:prstGeom prst="rect">
            <a:avLst/>
          </a:prstGeom>
          <a:noFill/>
        </p:spPr>
        <p:txBody>
          <a:bodyPr wrap="square">
            <a:spAutoFit/>
          </a:bodyPr>
          <a:lstStyle/>
          <a:p>
            <a:pPr defTabSz="609630">
              <a:lnSpc>
                <a:spcPct val="110000"/>
              </a:lnSpc>
              <a:spcBef>
                <a:spcPts val="0"/>
              </a:spcBef>
            </a:pPr>
            <a:r>
              <a:rPr lang="en-US" sz="2200" b="1" i="1">
                <a:solidFill>
                  <a:schemeClr val="tx1">
                    <a:lumMod val="65000"/>
                    <a:lumOff val="35000"/>
                  </a:schemeClr>
                </a:solidFill>
              </a:rPr>
              <a:t>Monthly opportunities to ask your addiction-related questions</a:t>
            </a:r>
          </a:p>
        </p:txBody>
      </p:sp>
      <p:grpSp>
        <p:nvGrpSpPr>
          <p:cNvPr id="39" name="Group 38">
            <a:extLst>
              <a:ext uri="{FF2B5EF4-FFF2-40B4-BE49-F238E27FC236}">
                <a16:creationId xmlns:a16="http://schemas.microsoft.com/office/drawing/2014/main" id="{A5804002-3E12-59DD-47FB-EDF79BF3BD37}"/>
              </a:ext>
            </a:extLst>
          </p:cNvPr>
          <p:cNvGrpSpPr/>
          <p:nvPr userDrawn="1"/>
        </p:nvGrpSpPr>
        <p:grpSpPr>
          <a:xfrm>
            <a:off x="6495990" y="3479220"/>
            <a:ext cx="5325464" cy="1298682"/>
            <a:chOff x="6536073" y="1409200"/>
            <a:chExt cx="5325464" cy="1298682"/>
          </a:xfrm>
        </p:grpSpPr>
        <p:grpSp>
          <p:nvGrpSpPr>
            <p:cNvPr id="23" name="Group 22">
              <a:extLst>
                <a:ext uri="{FF2B5EF4-FFF2-40B4-BE49-F238E27FC236}">
                  <a16:creationId xmlns:a16="http://schemas.microsoft.com/office/drawing/2014/main" id="{F616BC40-A674-559F-15F4-75693F1BD466}"/>
                </a:ext>
              </a:extLst>
            </p:cNvPr>
            <p:cNvGrpSpPr/>
            <p:nvPr userDrawn="1"/>
          </p:nvGrpSpPr>
          <p:grpSpPr>
            <a:xfrm>
              <a:off x="6536073" y="1409200"/>
              <a:ext cx="5107692" cy="648878"/>
              <a:chOff x="6506067" y="1063422"/>
              <a:chExt cx="5107692" cy="648878"/>
            </a:xfrm>
          </p:grpSpPr>
          <p:sp>
            <p:nvSpPr>
              <p:cNvPr id="24" name="Content Placeholder 2">
                <a:extLst>
                  <a:ext uri="{FF2B5EF4-FFF2-40B4-BE49-F238E27FC236}">
                    <a16:creationId xmlns:a16="http://schemas.microsoft.com/office/drawing/2014/main" id="{DADD3137-9002-412E-63C1-E5F0932C0D0C}"/>
                  </a:ext>
                </a:extLst>
              </p:cNvPr>
              <p:cNvSpPr txBox="1">
                <a:spLocks/>
              </p:cNvSpPr>
              <p:nvPr userDrawn="1"/>
            </p:nvSpPr>
            <p:spPr>
              <a:xfrm>
                <a:off x="7076388" y="1159261"/>
                <a:ext cx="4537371"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lnSpc>
                    <a:spcPct val="110000"/>
                  </a:lnSpc>
                  <a:spcBef>
                    <a:spcPts val="667"/>
                  </a:spcBef>
                  <a:buFont typeface="Wingdings" pitchFamily="2" charset="2"/>
                  <a:buNone/>
                </a:pPr>
                <a:r>
                  <a:rPr lang="en-US" sz="1600" b="0">
                    <a:solidFill>
                      <a:prstClr val="black"/>
                    </a:solidFill>
                  </a:rPr>
                  <a:t>Hosted by BMC Grayken TTA Clinical Educators</a:t>
                </a:r>
              </a:p>
            </p:txBody>
          </p:sp>
          <p:pic>
            <p:nvPicPr>
              <p:cNvPr id="25" name="Graphic 24" descr="Checkbox Checked">
                <a:extLst>
                  <a:ext uri="{FF2B5EF4-FFF2-40B4-BE49-F238E27FC236}">
                    <a16:creationId xmlns:a16="http://schemas.microsoft.com/office/drawing/2014/main" id="{E7DCBA2E-715B-E2EA-27E4-35287CCBD81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grpSp>
          <p:nvGrpSpPr>
            <p:cNvPr id="32" name="Group 31">
              <a:extLst>
                <a:ext uri="{FF2B5EF4-FFF2-40B4-BE49-F238E27FC236}">
                  <a16:creationId xmlns:a16="http://schemas.microsoft.com/office/drawing/2014/main" id="{42BEF6D0-8B89-18FE-9BCA-0BFF6B55A4A8}"/>
                </a:ext>
              </a:extLst>
            </p:cNvPr>
            <p:cNvGrpSpPr/>
            <p:nvPr userDrawn="1"/>
          </p:nvGrpSpPr>
          <p:grpSpPr>
            <a:xfrm>
              <a:off x="6536073" y="2059004"/>
              <a:ext cx="5325464" cy="648878"/>
              <a:chOff x="6506067" y="1063422"/>
              <a:chExt cx="5325464" cy="648878"/>
            </a:xfrm>
          </p:grpSpPr>
          <p:sp>
            <p:nvSpPr>
              <p:cNvPr id="35" name="Content Placeholder 2">
                <a:extLst>
                  <a:ext uri="{FF2B5EF4-FFF2-40B4-BE49-F238E27FC236}">
                    <a16:creationId xmlns:a16="http://schemas.microsoft.com/office/drawing/2014/main" id="{2D3C95C4-1DF9-7916-D599-0C7156F04B14}"/>
                  </a:ext>
                </a:extLst>
              </p:cNvPr>
              <p:cNvSpPr txBox="1">
                <a:spLocks/>
              </p:cNvSpPr>
              <p:nvPr userDrawn="1"/>
            </p:nvSpPr>
            <p:spPr>
              <a:xfrm>
                <a:off x="7076389" y="1159261"/>
                <a:ext cx="475514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lnSpc>
                    <a:spcPct val="110000"/>
                  </a:lnSpc>
                  <a:spcBef>
                    <a:spcPts val="667"/>
                  </a:spcBef>
                  <a:buFont typeface="Wingdings" pitchFamily="2" charset="2"/>
                  <a:buNone/>
                </a:pPr>
                <a:r>
                  <a:rPr lang="en-US" sz="1600" b="0">
                    <a:solidFill>
                      <a:prstClr val="black"/>
                    </a:solidFill>
                  </a:rPr>
                  <a:t>Open to all clinical providers and staff supporting those with substance use</a:t>
                </a:r>
              </a:p>
            </p:txBody>
          </p:sp>
          <p:pic>
            <p:nvPicPr>
              <p:cNvPr id="36" name="Graphic 35" descr="Checkbox Checked">
                <a:extLst>
                  <a:ext uri="{FF2B5EF4-FFF2-40B4-BE49-F238E27FC236}">
                    <a16:creationId xmlns:a16="http://schemas.microsoft.com/office/drawing/2014/main" id="{45805071-F20D-B319-E330-910BCA35B62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grpSp>
      <p:sp>
        <p:nvSpPr>
          <p:cNvPr id="11" name="Freeform 10">
            <a:extLst>
              <a:ext uri="{FF2B5EF4-FFF2-40B4-BE49-F238E27FC236}">
                <a16:creationId xmlns:a16="http://schemas.microsoft.com/office/drawing/2014/main" id="{B998B9A3-C0F2-361B-7269-86358112481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79717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corded Training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FREE Pre-Recorded Trainings</a:t>
            </a:r>
          </a:p>
        </p:txBody>
      </p:sp>
      <p:sp>
        <p:nvSpPr>
          <p:cNvPr id="33" name="Rectangle 32">
            <a:extLst>
              <a:ext uri="{FF2B5EF4-FFF2-40B4-BE49-F238E27FC236}">
                <a16:creationId xmlns:a16="http://schemas.microsoft.com/office/drawing/2014/main" id="{278EB5C9-077D-566C-4C37-2A774B4D2981}"/>
              </a:ext>
            </a:extLst>
          </p:cNvPr>
          <p:cNvSpPr/>
          <p:nvPr userDrawn="1"/>
        </p:nvSpPr>
        <p:spPr>
          <a:xfrm>
            <a:off x="551690" y="5481461"/>
            <a:ext cx="5747050" cy="707886"/>
          </a:xfrm>
          <a:prstGeom prst="rect">
            <a:avLst/>
          </a:prstGeom>
          <a:solidFill>
            <a:schemeClr val="accent1">
              <a:alpha val="10000"/>
            </a:schemeClr>
          </a:solidFill>
        </p:spPr>
        <p:txBody>
          <a:bodyPr wrap="square">
            <a:spAutoFit/>
          </a:bodyPr>
          <a:lstStyle/>
          <a:p>
            <a:pPr algn="ctr" defTabSz="609630"/>
            <a:r>
              <a:rPr lang="en-US" sz="2000" b="0">
                <a:solidFill>
                  <a:prstClr val="black"/>
                </a:solidFill>
                <a:latin typeface="Arial" panose="020B0604020202020204" pitchFamily="34" charset="0"/>
                <a:cs typeface="Arial" panose="020B0604020202020204" pitchFamily="34" charset="0"/>
              </a:rPr>
              <a:t>To access our free recorded trainings, </a:t>
            </a:r>
            <a:r>
              <a:rPr lang="en-US" sz="2000" b="0">
                <a:solidFill>
                  <a:prstClr val="black"/>
                </a:solidFill>
                <a:latin typeface="Arial" panose="020B0604020202020204" pitchFamily="34" charset="0"/>
                <a:cs typeface="Arial" panose="020B0604020202020204" pitchFamily="34" charset="0"/>
                <a:hlinkClick r:id="rId3"/>
              </a:rPr>
              <a:t>click here</a:t>
            </a:r>
            <a:r>
              <a:rPr lang="en-US" sz="2000" b="0">
                <a:solidFill>
                  <a:prstClr val="black"/>
                </a:solidFill>
                <a:latin typeface="Arial" panose="020B0604020202020204" pitchFamily="34" charset="0"/>
                <a:cs typeface="Arial" panose="020B0604020202020204" pitchFamily="34" charset="0"/>
              </a:rPr>
              <a:t> or scan the QR code!</a:t>
            </a:r>
          </a:p>
        </p:txBody>
      </p:sp>
      <p:pic>
        <p:nvPicPr>
          <p:cNvPr id="3" name="Picture 2" descr="Screenshot of Grayken TTA's website, addictiontraining.org. The webpage shown is Grayken TTA's pre-recorded trainings landing page, where people can go to register for a recorded training.">
            <a:extLst>
              <a:ext uri="{FF2B5EF4-FFF2-40B4-BE49-F238E27FC236}">
                <a16:creationId xmlns:a16="http://schemas.microsoft.com/office/drawing/2014/main" id="{1249B3D1-9E74-FE80-053C-238936AEF60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1690" y="1903676"/>
            <a:ext cx="5747050" cy="3574118"/>
          </a:xfrm>
          <a:prstGeom prst="rect">
            <a:avLst/>
          </a:prstGeom>
        </p:spPr>
      </p:pic>
      <p:sp>
        <p:nvSpPr>
          <p:cNvPr id="30" name="TextBox 29">
            <a:extLst>
              <a:ext uri="{FF2B5EF4-FFF2-40B4-BE49-F238E27FC236}">
                <a16:creationId xmlns:a16="http://schemas.microsoft.com/office/drawing/2014/main" id="{39CA69A8-7B45-CBEF-886F-9B461672869E}"/>
              </a:ext>
            </a:extLst>
          </p:cNvPr>
          <p:cNvSpPr txBox="1"/>
          <p:nvPr userDrawn="1"/>
        </p:nvSpPr>
        <p:spPr>
          <a:xfrm>
            <a:off x="497839" y="923912"/>
            <a:ext cx="11290018" cy="769441"/>
          </a:xfrm>
          <a:prstGeom prst="rect">
            <a:avLst/>
          </a:prstGeom>
          <a:noFill/>
        </p:spPr>
        <p:txBody>
          <a:bodyPr wrap="square">
            <a:spAutoFit/>
          </a:bodyPr>
          <a:lstStyle/>
          <a:p>
            <a:r>
              <a:rPr lang="en-US" sz="2200" b="1" i="1">
                <a:solidFill>
                  <a:schemeClr val="tx1">
                    <a:lumMod val="65000"/>
                    <a:lumOff val="35000"/>
                  </a:schemeClr>
                </a:solidFill>
                <a:effectLst/>
              </a:rPr>
              <a:t>Advancing Addiction Treatment: Building Knowledge of Substance Use &amp; Specialty Topics; Substance Use Disorders 101; Nuts &amp; Bolts of Buprenorphine Treatment</a:t>
            </a:r>
            <a:endParaRPr lang="en-US" sz="2200" b="1" i="1">
              <a:solidFill>
                <a:schemeClr val="tx1">
                  <a:lumMod val="65000"/>
                  <a:lumOff val="35000"/>
                </a:schemeClr>
              </a:solidFill>
            </a:endParaRPr>
          </a:p>
        </p:txBody>
      </p:sp>
      <p:grpSp>
        <p:nvGrpSpPr>
          <p:cNvPr id="5" name="Group 4">
            <a:extLst>
              <a:ext uri="{FF2B5EF4-FFF2-40B4-BE49-F238E27FC236}">
                <a16:creationId xmlns:a16="http://schemas.microsoft.com/office/drawing/2014/main" id="{E1B6EFF3-F3C2-026E-C5C7-A31C89C91EA8}"/>
              </a:ext>
            </a:extLst>
          </p:cNvPr>
          <p:cNvGrpSpPr/>
          <p:nvPr userDrawn="1"/>
        </p:nvGrpSpPr>
        <p:grpSpPr>
          <a:xfrm>
            <a:off x="6517219" y="2086222"/>
            <a:ext cx="5270638" cy="2578929"/>
            <a:chOff x="6517219" y="2363441"/>
            <a:chExt cx="5270638" cy="2578929"/>
          </a:xfrm>
        </p:grpSpPr>
        <p:grpSp>
          <p:nvGrpSpPr>
            <p:cNvPr id="14" name="Group 13">
              <a:extLst>
                <a:ext uri="{FF2B5EF4-FFF2-40B4-BE49-F238E27FC236}">
                  <a16:creationId xmlns:a16="http://schemas.microsoft.com/office/drawing/2014/main" id="{E40FC366-E49C-B459-1FAC-4AE61802E1B7}"/>
                </a:ext>
              </a:extLst>
            </p:cNvPr>
            <p:cNvGrpSpPr/>
            <p:nvPr userDrawn="1"/>
          </p:nvGrpSpPr>
          <p:grpSpPr>
            <a:xfrm>
              <a:off x="6517219" y="2363441"/>
              <a:ext cx="5270638" cy="648878"/>
              <a:chOff x="6506067" y="1063422"/>
              <a:chExt cx="5270638" cy="648878"/>
            </a:xfrm>
          </p:grpSpPr>
          <p:sp>
            <p:nvSpPr>
              <p:cNvPr id="2" name="Content Placeholder 2">
                <a:extLst>
                  <a:ext uri="{FF2B5EF4-FFF2-40B4-BE49-F238E27FC236}">
                    <a16:creationId xmlns:a16="http://schemas.microsoft.com/office/drawing/2014/main" id="{4E9F98EF-4536-74A2-AAC4-F9C46D87AD78}"/>
                  </a:ext>
                </a:extLst>
              </p:cNvPr>
              <p:cNvSpPr txBox="1">
                <a:spLocks/>
              </p:cNvSpPr>
              <p:nvPr userDrawn="1"/>
            </p:nvSpPr>
            <p:spPr>
              <a:xfrm>
                <a:off x="7076389" y="1159261"/>
                <a:ext cx="4700316"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rPr>
                  <a:t>20 separate trainings on various </a:t>
                </a:r>
                <a:r>
                  <a:rPr lang="en-US" sz="1600" b="1">
                    <a:solidFill>
                      <a:prstClr val="black"/>
                    </a:solidFill>
                    <a:highlight>
                      <a:srgbClr val="FFCBC8"/>
                    </a:highlight>
                  </a:rPr>
                  <a:t>specialty topics</a:t>
                </a:r>
              </a:p>
            </p:txBody>
          </p:sp>
          <p:pic>
            <p:nvPicPr>
              <p:cNvPr id="6" name="Graphic 5" descr="Checkbox Checked">
                <a:extLst>
                  <a:ext uri="{FF2B5EF4-FFF2-40B4-BE49-F238E27FC236}">
                    <a16:creationId xmlns:a16="http://schemas.microsoft.com/office/drawing/2014/main" id="{9518EDC1-7F0B-BC40-18EA-1F73765A6C0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06067" y="1063422"/>
                <a:ext cx="648878" cy="648878"/>
              </a:xfrm>
              <a:prstGeom prst="rect">
                <a:avLst/>
              </a:prstGeom>
            </p:spPr>
          </p:pic>
        </p:grpSp>
        <p:grpSp>
          <p:nvGrpSpPr>
            <p:cNvPr id="15" name="Group 14">
              <a:extLst>
                <a:ext uri="{FF2B5EF4-FFF2-40B4-BE49-F238E27FC236}">
                  <a16:creationId xmlns:a16="http://schemas.microsoft.com/office/drawing/2014/main" id="{36591E80-F014-64DA-D325-D81B17B62255}"/>
                </a:ext>
              </a:extLst>
            </p:cNvPr>
            <p:cNvGrpSpPr/>
            <p:nvPr userDrawn="1"/>
          </p:nvGrpSpPr>
          <p:grpSpPr>
            <a:xfrm>
              <a:off x="6517219" y="4293492"/>
              <a:ext cx="4994634" cy="648878"/>
              <a:chOff x="6506067" y="1918006"/>
              <a:chExt cx="4994634" cy="648878"/>
            </a:xfrm>
          </p:grpSpPr>
          <p:pic>
            <p:nvPicPr>
              <p:cNvPr id="7" name="Graphic 6" descr="Checkbox Checked">
                <a:extLst>
                  <a:ext uri="{FF2B5EF4-FFF2-40B4-BE49-F238E27FC236}">
                    <a16:creationId xmlns:a16="http://schemas.microsoft.com/office/drawing/2014/main" id="{329697C8-2BBB-39EF-BB96-0C9BED533CF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06067" y="1918006"/>
                <a:ext cx="648878" cy="648878"/>
              </a:xfrm>
              <a:prstGeom prst="rect">
                <a:avLst/>
              </a:prstGeom>
            </p:spPr>
          </p:pic>
          <p:sp>
            <p:nvSpPr>
              <p:cNvPr id="8" name="Content Placeholder 2">
                <a:extLst>
                  <a:ext uri="{FF2B5EF4-FFF2-40B4-BE49-F238E27FC236}">
                    <a16:creationId xmlns:a16="http://schemas.microsoft.com/office/drawing/2014/main" id="{26CEC9B6-BB71-C30F-51D9-B7F324BE418B}"/>
                  </a:ext>
                </a:extLst>
              </p:cNvPr>
              <p:cNvSpPr txBox="1">
                <a:spLocks/>
              </p:cNvSpPr>
              <p:nvPr userDrawn="1"/>
            </p:nvSpPr>
            <p:spPr>
              <a:xfrm>
                <a:off x="7076389" y="2013845"/>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highlight>
                      <a:srgbClr val="FFCBC8"/>
                    </a:highlight>
                  </a:rPr>
                  <a:t>On-demand</a:t>
                </a:r>
                <a:r>
                  <a:rPr lang="en-US" sz="1600" b="0">
                    <a:solidFill>
                      <a:prstClr val="black"/>
                    </a:solidFill>
                  </a:rPr>
                  <a:t> 24/7</a:t>
                </a:r>
              </a:p>
            </p:txBody>
          </p:sp>
        </p:grpSp>
        <p:grpSp>
          <p:nvGrpSpPr>
            <p:cNvPr id="16" name="Group 15">
              <a:extLst>
                <a:ext uri="{FF2B5EF4-FFF2-40B4-BE49-F238E27FC236}">
                  <a16:creationId xmlns:a16="http://schemas.microsoft.com/office/drawing/2014/main" id="{5496E5CC-3CA0-0984-EF10-8B7B3723D606}"/>
                </a:ext>
              </a:extLst>
            </p:cNvPr>
            <p:cNvGrpSpPr/>
            <p:nvPr userDrawn="1"/>
          </p:nvGrpSpPr>
          <p:grpSpPr>
            <a:xfrm>
              <a:off x="6517219" y="3662123"/>
              <a:ext cx="4994634" cy="648878"/>
              <a:chOff x="6506067" y="1063422"/>
              <a:chExt cx="4994634" cy="648878"/>
            </a:xfrm>
          </p:grpSpPr>
          <p:sp>
            <p:nvSpPr>
              <p:cNvPr id="17" name="Content Placeholder 2">
                <a:extLst>
                  <a:ext uri="{FF2B5EF4-FFF2-40B4-BE49-F238E27FC236}">
                    <a16:creationId xmlns:a16="http://schemas.microsoft.com/office/drawing/2014/main" id="{7673D21A-15CB-D2B6-DB8E-41D4C381F9A6}"/>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1">
                    <a:solidFill>
                      <a:prstClr val="black"/>
                    </a:solidFill>
                  </a:rPr>
                  <a:t>FREE</a:t>
                </a:r>
                <a:r>
                  <a:rPr lang="en-US" sz="1600">
                    <a:solidFill>
                      <a:prstClr val="black"/>
                    </a:solidFill>
                  </a:rPr>
                  <a:t> </a:t>
                </a:r>
                <a:r>
                  <a:rPr lang="en-US" sz="1600" b="0">
                    <a:solidFill>
                      <a:prstClr val="black"/>
                    </a:solidFill>
                    <a:highlight>
                      <a:srgbClr val="FFCBC8"/>
                    </a:highlight>
                  </a:rPr>
                  <a:t>CME/CE &amp; completion certificates</a:t>
                </a:r>
              </a:p>
            </p:txBody>
          </p:sp>
          <p:pic>
            <p:nvPicPr>
              <p:cNvPr id="20" name="Graphic 19" descr="Checkbox Checked">
                <a:extLst>
                  <a:ext uri="{FF2B5EF4-FFF2-40B4-BE49-F238E27FC236}">
                    <a16:creationId xmlns:a16="http://schemas.microsoft.com/office/drawing/2014/main" id="{FD004FD8-156B-E63B-2447-601BCA2116FE}"/>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06067" y="1063422"/>
                <a:ext cx="648878" cy="648878"/>
              </a:xfrm>
              <a:prstGeom prst="rect">
                <a:avLst/>
              </a:prstGeom>
            </p:spPr>
          </p:pic>
        </p:grpSp>
        <p:grpSp>
          <p:nvGrpSpPr>
            <p:cNvPr id="21" name="Group 20">
              <a:extLst>
                <a:ext uri="{FF2B5EF4-FFF2-40B4-BE49-F238E27FC236}">
                  <a16:creationId xmlns:a16="http://schemas.microsoft.com/office/drawing/2014/main" id="{DCE84F88-CB78-86B2-0776-23FA4D976005}"/>
                </a:ext>
              </a:extLst>
            </p:cNvPr>
            <p:cNvGrpSpPr/>
            <p:nvPr userDrawn="1"/>
          </p:nvGrpSpPr>
          <p:grpSpPr>
            <a:xfrm>
              <a:off x="6517219" y="3013245"/>
              <a:ext cx="4994634" cy="648878"/>
              <a:chOff x="6506067" y="1063422"/>
              <a:chExt cx="4994634" cy="648878"/>
            </a:xfrm>
          </p:grpSpPr>
          <p:sp>
            <p:nvSpPr>
              <p:cNvPr id="22" name="Content Placeholder 2">
                <a:extLst>
                  <a:ext uri="{FF2B5EF4-FFF2-40B4-BE49-F238E27FC236}">
                    <a16:creationId xmlns:a16="http://schemas.microsoft.com/office/drawing/2014/main" id="{7F2078DD-CB0E-1BBB-CFD3-21D2A1611FC6}"/>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rPr>
                  <a:t>Count towards </a:t>
                </a:r>
                <a:r>
                  <a:rPr lang="en-US" sz="1600" b="1">
                    <a:solidFill>
                      <a:prstClr val="black"/>
                    </a:solidFill>
                    <a:highlight>
                      <a:srgbClr val="FFCBC8"/>
                    </a:highlight>
                  </a:rPr>
                  <a:t>DEA MATE Act</a:t>
                </a:r>
                <a:r>
                  <a:rPr lang="en-US" sz="1600" b="1">
                    <a:solidFill>
                      <a:prstClr val="black"/>
                    </a:solidFill>
                  </a:rPr>
                  <a:t> </a:t>
                </a:r>
                <a:r>
                  <a:rPr lang="en-US" sz="1600" b="0">
                    <a:solidFill>
                      <a:prstClr val="black"/>
                    </a:solidFill>
                  </a:rPr>
                  <a:t>requirement</a:t>
                </a:r>
              </a:p>
            </p:txBody>
          </p:sp>
          <p:pic>
            <p:nvPicPr>
              <p:cNvPr id="23" name="Graphic 22" descr="Checkbox Checked">
                <a:extLst>
                  <a:ext uri="{FF2B5EF4-FFF2-40B4-BE49-F238E27FC236}">
                    <a16:creationId xmlns:a16="http://schemas.microsoft.com/office/drawing/2014/main" id="{48C9DCD8-D560-5CEA-CBFF-6813596C6C25}"/>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06067" y="1063422"/>
                <a:ext cx="648878" cy="648878"/>
              </a:xfrm>
              <a:prstGeom prst="rect">
                <a:avLst/>
              </a:prstGeom>
            </p:spPr>
          </p:pic>
        </p:grpSp>
        <p:pic>
          <p:nvPicPr>
            <p:cNvPr id="75" name="Picture 74" descr="Jointly Accredited Provider logo">
              <a:extLst>
                <a:ext uri="{FF2B5EF4-FFF2-40B4-BE49-F238E27FC236}">
                  <a16:creationId xmlns:a16="http://schemas.microsoft.com/office/drawing/2014/main" id="{80A12D96-31ED-BD17-7DAA-E32909637981}"/>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0967777" y="3647394"/>
              <a:ext cx="648878" cy="567768"/>
            </a:xfrm>
            <a:prstGeom prst="rect">
              <a:avLst/>
            </a:prstGeom>
          </p:spPr>
        </p:pic>
      </p:grpSp>
      <p:sp>
        <p:nvSpPr>
          <p:cNvPr id="77" name="Freeform 18" descr="QR code leading to recorded trainings page on addictiontraining.org">
            <a:hlinkClick r:id="rId10" tooltip="https://www.addictiontraining.org/training/pre-recorded/"/>
            <a:extLst>
              <a:ext uri="{FF2B5EF4-FFF2-40B4-BE49-F238E27FC236}">
                <a16:creationId xmlns:a16="http://schemas.microsoft.com/office/drawing/2014/main" id="{A400FC4B-B6E8-FCF4-0DEF-DC372965C7B8}"/>
              </a:ext>
            </a:extLst>
          </p:cNvPr>
          <p:cNvSpPr/>
          <p:nvPr userDrawn="1"/>
        </p:nvSpPr>
        <p:spPr>
          <a:xfrm>
            <a:off x="8350323" y="4665151"/>
            <a:ext cx="1898748" cy="1927877"/>
          </a:xfrm>
          <a:custGeom>
            <a:avLst/>
            <a:gdLst/>
            <a:ahLst/>
            <a:cxnLst/>
            <a:rect l="l" t="t" r="r" b="b"/>
            <a:pathLst>
              <a:path w="3010566" h="3010566">
                <a:moveTo>
                  <a:pt x="0" y="0"/>
                </a:moveTo>
                <a:lnTo>
                  <a:pt x="3010566" y="0"/>
                </a:lnTo>
                <a:lnTo>
                  <a:pt x="3010566" y="3010567"/>
                </a:lnTo>
                <a:lnTo>
                  <a:pt x="0" y="3010567"/>
                </a:lnTo>
                <a:lnTo>
                  <a:pt x="0" y="0"/>
                </a:lnTo>
                <a:close/>
              </a:path>
            </a:pathLst>
          </a:custGeom>
          <a:blipFill>
            <a:blip r:embed="rId11">
              <a:extLst>
                <a:ext uri="{28A0092B-C50C-407E-A947-70E740481C1C}">
                  <a14:useLocalDpi xmlns:a14="http://schemas.microsoft.com/office/drawing/2010/main"/>
                </a:ext>
              </a:extLst>
            </a:blip>
            <a:stretch>
              <a:fillRect/>
            </a:stretch>
          </a:blipFill>
        </p:spPr>
      </p:sp>
      <p:sp>
        <p:nvSpPr>
          <p:cNvPr id="11" name="Freeform 10">
            <a:extLst>
              <a:ext uri="{FF2B5EF4-FFF2-40B4-BE49-F238E27FC236}">
                <a16:creationId xmlns:a16="http://schemas.microsoft.com/office/drawing/2014/main" id="{B4B22215-7FF2-913D-5CE9-C4202F472B1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70289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MC MAT Quick Start app">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76087"/>
            <a:ext cx="405480" cy="416998"/>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BMC MAT Quick Start App</a:t>
            </a:r>
          </a:p>
        </p:txBody>
      </p:sp>
      <p:sp>
        <p:nvSpPr>
          <p:cNvPr id="3" name="TextBox 2">
            <a:extLst>
              <a:ext uri="{FF2B5EF4-FFF2-40B4-BE49-F238E27FC236}">
                <a16:creationId xmlns:a16="http://schemas.microsoft.com/office/drawing/2014/main" id="{D31B8856-84C8-4C3A-C362-185F57C3674C}"/>
              </a:ext>
            </a:extLst>
          </p:cNvPr>
          <p:cNvSpPr txBox="1"/>
          <p:nvPr userDrawn="1"/>
        </p:nvSpPr>
        <p:spPr>
          <a:xfrm>
            <a:off x="8964891" y="4958499"/>
            <a:ext cx="184731" cy="369332"/>
          </a:xfrm>
          <a:prstGeom prst="rect">
            <a:avLst/>
          </a:prstGeom>
          <a:noFill/>
        </p:spPr>
        <p:txBody>
          <a:bodyPr wrap="none" rtlCol="0">
            <a:spAutoFit/>
          </a:bodyPr>
          <a:lstStyle/>
          <a:p>
            <a:endParaRPr lang="en-US"/>
          </a:p>
        </p:txBody>
      </p:sp>
      <p:sp>
        <p:nvSpPr>
          <p:cNvPr id="14" name="TextBox 13">
            <a:extLst>
              <a:ext uri="{FF2B5EF4-FFF2-40B4-BE49-F238E27FC236}">
                <a16:creationId xmlns:a16="http://schemas.microsoft.com/office/drawing/2014/main" id="{564535C4-8CD3-9FD5-41A0-B52184EB85BF}"/>
              </a:ext>
            </a:extLst>
          </p:cNvPr>
          <p:cNvSpPr txBox="1"/>
          <p:nvPr userDrawn="1"/>
        </p:nvSpPr>
        <p:spPr>
          <a:xfrm>
            <a:off x="497839" y="923912"/>
            <a:ext cx="11290018" cy="435825"/>
          </a:xfrm>
          <a:prstGeom prst="rect">
            <a:avLst/>
          </a:prstGeom>
          <a:noFill/>
        </p:spPr>
        <p:txBody>
          <a:bodyPr wrap="square">
            <a:spAutoFit/>
          </a:bodyPr>
          <a:lstStyle/>
          <a:p>
            <a:pPr marL="0" marR="0" indent="0" algn="l" defTabSz="609630" rtl="0" eaLnBrk="1" fontAlgn="auto" latinLnBrk="0" hangingPunct="1">
              <a:lnSpc>
                <a:spcPct val="110000"/>
              </a:lnSpc>
              <a:spcBef>
                <a:spcPts val="0"/>
              </a:spcBef>
              <a:spcAft>
                <a:spcPts val="0"/>
              </a:spcAft>
              <a:buClrTx/>
              <a:buSzTx/>
              <a:buFontTx/>
              <a:buNone/>
              <a:tabLst/>
              <a:defRPr/>
            </a:pPr>
            <a:r>
              <a:rPr lang="en-US" sz="2200" b="1" i="1">
                <a:solidFill>
                  <a:schemeClr val="tx1">
                    <a:lumMod val="65000"/>
                    <a:lumOff val="35000"/>
                  </a:schemeClr>
                </a:solidFill>
              </a:rPr>
              <a:t>Free interactive tools &amp; resources for medications for addiction treatment</a:t>
            </a:r>
          </a:p>
        </p:txBody>
      </p:sp>
      <p:pic>
        <p:nvPicPr>
          <p:cNvPr id="7" name="Google Shape;1605;g228862ce37a_0_1064" descr="Picture of a phone showing the MAT Quick Start app &quot;Initiation&quot; tool. Text reads, &quot;Guidelines for office-based addiction treatment at your fingertips&quot;.">
            <a:extLst>
              <a:ext uri="{FF2B5EF4-FFF2-40B4-BE49-F238E27FC236}">
                <a16:creationId xmlns:a16="http://schemas.microsoft.com/office/drawing/2014/main" id="{79404B6E-BEBC-E7D6-DE21-531FBA50FACE}"/>
              </a:ext>
            </a:extLst>
          </p:cNvPr>
          <p:cNvPicPr preferRelativeResize="0"/>
          <p:nvPr userDrawn="1"/>
        </p:nvPicPr>
        <p:blipFill rotWithShape="1">
          <a:blip r:embed="rId3">
            <a:alphaModFix/>
            <a:extLst>
              <a:ext uri="{28A0092B-C50C-407E-A947-70E740481C1C}">
                <a14:useLocalDpi xmlns:a14="http://schemas.microsoft.com/office/drawing/2010/main"/>
              </a:ext>
            </a:extLst>
          </a:blip>
          <a:srcRect/>
          <a:stretch/>
        </p:blipFill>
        <p:spPr>
          <a:xfrm>
            <a:off x="562638" y="1554687"/>
            <a:ext cx="1897494" cy="4363846"/>
          </a:xfrm>
          <a:prstGeom prst="rect">
            <a:avLst/>
          </a:prstGeom>
          <a:noFill/>
          <a:ln>
            <a:noFill/>
          </a:ln>
        </p:spPr>
      </p:pic>
      <p:pic>
        <p:nvPicPr>
          <p:cNvPr id="11" name="Google Shape;1606;g228862ce37a_0_1064" descr="Picture of a phone showing the MAT Quick Start app &quot;Initiation&quot; tool. Text reads, &quot;Up-to-date evidence based recommendations for treatment of opioid use disorder&quot;.">
            <a:extLst>
              <a:ext uri="{FF2B5EF4-FFF2-40B4-BE49-F238E27FC236}">
                <a16:creationId xmlns:a16="http://schemas.microsoft.com/office/drawing/2014/main" id="{30AC5021-337B-A3E2-B5E1-7ED93D4D5F4A}"/>
              </a:ext>
            </a:extLst>
          </p:cNvPr>
          <p:cNvPicPr preferRelativeResize="0"/>
          <p:nvPr userDrawn="1"/>
        </p:nvPicPr>
        <p:blipFill rotWithShape="1">
          <a:blip r:embed="rId4">
            <a:alphaModFix/>
            <a:extLst>
              <a:ext uri="{28A0092B-C50C-407E-A947-70E740481C1C}">
                <a14:useLocalDpi xmlns:a14="http://schemas.microsoft.com/office/drawing/2010/main"/>
              </a:ext>
            </a:extLst>
          </a:blip>
          <a:srcRect/>
          <a:stretch/>
        </p:blipFill>
        <p:spPr>
          <a:xfrm>
            <a:off x="2503864" y="1554688"/>
            <a:ext cx="1897494" cy="4363846"/>
          </a:xfrm>
          <a:prstGeom prst="rect">
            <a:avLst/>
          </a:prstGeom>
          <a:noFill/>
          <a:ln>
            <a:noFill/>
          </a:ln>
        </p:spPr>
      </p:pic>
      <p:pic>
        <p:nvPicPr>
          <p:cNvPr id="12" name="Google Shape;1607;g228862ce37a_0_1064" descr="Picture of a two phones showing the MAT Quick Start app &quot;Pain Management&quot; tool. Text reads, &quot;Interactive clinical algorithms walk you through the clinical decision-making process.&quot;.">
            <a:extLst>
              <a:ext uri="{FF2B5EF4-FFF2-40B4-BE49-F238E27FC236}">
                <a16:creationId xmlns:a16="http://schemas.microsoft.com/office/drawing/2014/main" id="{F6BC679A-63F0-FECA-6A0D-567D10F296F4}"/>
              </a:ext>
            </a:extLst>
          </p:cNvPr>
          <p:cNvPicPr preferRelativeResize="0"/>
          <p:nvPr userDrawn="1"/>
        </p:nvPicPr>
        <p:blipFill rotWithShape="1">
          <a:blip r:embed="rId5">
            <a:alphaModFix/>
            <a:extLst>
              <a:ext uri="{28A0092B-C50C-407E-A947-70E740481C1C}">
                <a14:useLocalDpi xmlns:a14="http://schemas.microsoft.com/office/drawing/2010/main"/>
              </a:ext>
            </a:extLst>
          </a:blip>
          <a:srcRect/>
          <a:stretch/>
        </p:blipFill>
        <p:spPr>
          <a:xfrm>
            <a:off x="4445090" y="1554688"/>
            <a:ext cx="1897494" cy="4363846"/>
          </a:xfrm>
          <a:prstGeom prst="rect">
            <a:avLst/>
          </a:prstGeom>
          <a:noFill/>
          <a:ln>
            <a:noFill/>
          </a:ln>
        </p:spPr>
      </p:pic>
      <p:grpSp>
        <p:nvGrpSpPr>
          <p:cNvPr id="45" name="Group 44">
            <a:extLst>
              <a:ext uri="{FF2B5EF4-FFF2-40B4-BE49-F238E27FC236}">
                <a16:creationId xmlns:a16="http://schemas.microsoft.com/office/drawing/2014/main" id="{3B9B7F7A-1882-0F01-1CC7-F8B5445820A0}"/>
              </a:ext>
            </a:extLst>
          </p:cNvPr>
          <p:cNvGrpSpPr/>
          <p:nvPr userDrawn="1"/>
        </p:nvGrpSpPr>
        <p:grpSpPr>
          <a:xfrm>
            <a:off x="6660671" y="3093258"/>
            <a:ext cx="5127184" cy="648878"/>
            <a:chOff x="6506067" y="1918006"/>
            <a:chExt cx="5457091" cy="648878"/>
          </a:xfrm>
        </p:grpSpPr>
        <p:pic>
          <p:nvPicPr>
            <p:cNvPr id="46" name="Graphic 45" descr="Checkbox Checked">
              <a:extLst>
                <a:ext uri="{FF2B5EF4-FFF2-40B4-BE49-F238E27FC236}">
                  <a16:creationId xmlns:a16="http://schemas.microsoft.com/office/drawing/2014/main" id="{31007215-EFA4-D10B-8483-E2FE27B48B57}"/>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918006"/>
              <a:ext cx="648878" cy="648878"/>
            </a:xfrm>
            <a:prstGeom prst="rect">
              <a:avLst/>
            </a:prstGeom>
          </p:spPr>
        </p:pic>
        <p:sp>
          <p:nvSpPr>
            <p:cNvPr id="47" name="Content Placeholder 2">
              <a:extLst>
                <a:ext uri="{FF2B5EF4-FFF2-40B4-BE49-F238E27FC236}">
                  <a16:creationId xmlns:a16="http://schemas.microsoft.com/office/drawing/2014/main" id="{3738C73F-1B66-1229-7FC2-5DC8F9C0BCF8}"/>
                </a:ext>
              </a:extLst>
            </p:cNvPr>
            <p:cNvSpPr txBox="1">
              <a:spLocks/>
            </p:cNvSpPr>
            <p:nvPr userDrawn="1"/>
          </p:nvSpPr>
          <p:spPr>
            <a:xfrm>
              <a:off x="7076389" y="2013845"/>
              <a:ext cx="4886769"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Guidelines, handouts and resources</a:t>
              </a:r>
            </a:p>
          </p:txBody>
        </p:sp>
      </p:grpSp>
      <p:grpSp>
        <p:nvGrpSpPr>
          <p:cNvPr id="51" name="Group 50">
            <a:extLst>
              <a:ext uri="{FF2B5EF4-FFF2-40B4-BE49-F238E27FC236}">
                <a16:creationId xmlns:a16="http://schemas.microsoft.com/office/drawing/2014/main" id="{2996AF28-D218-DE34-754A-B8457A7F7B1B}"/>
              </a:ext>
            </a:extLst>
          </p:cNvPr>
          <p:cNvGrpSpPr/>
          <p:nvPr userDrawn="1"/>
        </p:nvGrpSpPr>
        <p:grpSpPr>
          <a:xfrm>
            <a:off x="6660671" y="2473765"/>
            <a:ext cx="4966885" cy="648878"/>
            <a:chOff x="6506067" y="1063422"/>
            <a:chExt cx="5286478" cy="648878"/>
          </a:xfrm>
        </p:grpSpPr>
        <p:sp>
          <p:nvSpPr>
            <p:cNvPr id="52" name="Content Placeholder 2">
              <a:extLst>
                <a:ext uri="{FF2B5EF4-FFF2-40B4-BE49-F238E27FC236}">
                  <a16:creationId xmlns:a16="http://schemas.microsoft.com/office/drawing/2014/main" id="{DD769BFA-3CDD-733B-F365-E3657BBB4F1C}"/>
                </a:ext>
              </a:extLst>
            </p:cNvPr>
            <p:cNvSpPr txBox="1">
              <a:spLocks/>
            </p:cNvSpPr>
            <p:nvPr userDrawn="1"/>
          </p:nvSpPr>
          <p:spPr>
            <a:xfrm>
              <a:off x="7076389" y="1159261"/>
              <a:ext cx="4716156"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Pain management decision-making tools</a:t>
              </a:r>
            </a:p>
          </p:txBody>
        </p:sp>
        <p:pic>
          <p:nvPicPr>
            <p:cNvPr id="53" name="Graphic 52" descr="Checkbox Checked">
              <a:extLst>
                <a:ext uri="{FF2B5EF4-FFF2-40B4-BE49-F238E27FC236}">
                  <a16:creationId xmlns:a16="http://schemas.microsoft.com/office/drawing/2014/main" id="{C9C018B3-A412-E3DF-DA82-3F2526D38280}"/>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grpSp>
        <p:nvGrpSpPr>
          <p:cNvPr id="54" name="Group 53">
            <a:extLst>
              <a:ext uri="{FF2B5EF4-FFF2-40B4-BE49-F238E27FC236}">
                <a16:creationId xmlns:a16="http://schemas.microsoft.com/office/drawing/2014/main" id="{E61A5349-4146-D180-E518-05E90B176E28}"/>
              </a:ext>
            </a:extLst>
          </p:cNvPr>
          <p:cNvGrpSpPr/>
          <p:nvPr userDrawn="1"/>
        </p:nvGrpSpPr>
        <p:grpSpPr>
          <a:xfrm>
            <a:off x="6660671" y="1886351"/>
            <a:ext cx="4692684" cy="648878"/>
            <a:chOff x="6506067" y="1063422"/>
            <a:chExt cx="4994634" cy="648878"/>
          </a:xfrm>
        </p:grpSpPr>
        <p:sp>
          <p:nvSpPr>
            <p:cNvPr id="55" name="Content Placeholder 2">
              <a:extLst>
                <a:ext uri="{FF2B5EF4-FFF2-40B4-BE49-F238E27FC236}">
                  <a16:creationId xmlns:a16="http://schemas.microsoft.com/office/drawing/2014/main" id="{153A8F03-C397-34ED-C1A0-777580BC298C}"/>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Algorithms for initiation of buprenorphine and naltrexone</a:t>
              </a:r>
            </a:p>
          </p:txBody>
        </p:sp>
        <p:pic>
          <p:nvPicPr>
            <p:cNvPr id="56" name="Graphic 55" descr="Checkbox Checked">
              <a:extLst>
                <a:ext uri="{FF2B5EF4-FFF2-40B4-BE49-F238E27FC236}">
                  <a16:creationId xmlns:a16="http://schemas.microsoft.com/office/drawing/2014/main" id="{282FECA7-432D-FA40-5850-EB73EEC404B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sp>
        <p:nvSpPr>
          <p:cNvPr id="60" name="Content Placeholder 2">
            <a:extLst>
              <a:ext uri="{FF2B5EF4-FFF2-40B4-BE49-F238E27FC236}">
                <a16:creationId xmlns:a16="http://schemas.microsoft.com/office/drawing/2014/main" id="{E848689E-196A-8237-4217-F43E7FB037D9}"/>
              </a:ext>
            </a:extLst>
          </p:cNvPr>
          <p:cNvSpPr txBox="1">
            <a:spLocks/>
          </p:cNvSpPr>
          <p:nvPr userDrawn="1"/>
        </p:nvSpPr>
        <p:spPr>
          <a:xfrm>
            <a:off x="6660672" y="1497802"/>
            <a:ext cx="4966886" cy="3717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1800" b="1">
                <a:solidFill>
                  <a:prstClr val="black"/>
                </a:solidFill>
                <a:latin typeface="+mn-lt"/>
                <a:cs typeface="Arial"/>
              </a:rPr>
              <a:t>Provides real-time access to:</a:t>
            </a:r>
          </a:p>
        </p:txBody>
      </p:sp>
      <p:sp>
        <p:nvSpPr>
          <p:cNvPr id="62" name="Content Placeholder 2">
            <a:extLst>
              <a:ext uri="{FF2B5EF4-FFF2-40B4-BE49-F238E27FC236}">
                <a16:creationId xmlns:a16="http://schemas.microsoft.com/office/drawing/2014/main" id="{48E41A72-5451-9DB5-CA99-346DAA451916}"/>
              </a:ext>
            </a:extLst>
          </p:cNvPr>
          <p:cNvSpPr txBox="1">
            <a:spLocks/>
          </p:cNvSpPr>
          <p:nvPr userDrawn="1"/>
        </p:nvSpPr>
        <p:spPr>
          <a:xfrm>
            <a:off x="6660670" y="3781495"/>
            <a:ext cx="5127185" cy="70353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1800" b="1">
                <a:solidFill>
                  <a:prstClr val="black"/>
                </a:solidFill>
                <a:latin typeface="+mn-lt"/>
                <a:cs typeface="Arial"/>
              </a:rPr>
              <a:t>Available for download on </a:t>
            </a:r>
            <a:r>
              <a:rPr lang="en-US" sz="1800" b="1">
                <a:solidFill>
                  <a:prstClr val="black"/>
                </a:solidFill>
                <a:latin typeface="+mn-lt"/>
                <a:cs typeface="Arial"/>
                <a:hlinkClick r:id="rId8"/>
              </a:rPr>
              <a:t>iOS</a:t>
            </a:r>
            <a:r>
              <a:rPr lang="en-US" sz="1800" b="1">
                <a:solidFill>
                  <a:prstClr val="black"/>
                </a:solidFill>
                <a:latin typeface="+mn-lt"/>
                <a:cs typeface="Arial"/>
              </a:rPr>
              <a:t> and </a:t>
            </a:r>
            <a:r>
              <a:rPr lang="en-US" sz="1800" b="1">
                <a:solidFill>
                  <a:prstClr val="black"/>
                </a:solidFill>
                <a:latin typeface="+mn-lt"/>
                <a:cs typeface="Arial"/>
                <a:hlinkClick r:id="rId9"/>
              </a:rPr>
              <a:t>Android</a:t>
            </a:r>
            <a:r>
              <a:rPr lang="en-US" sz="1800" b="1">
                <a:solidFill>
                  <a:prstClr val="black"/>
                </a:solidFill>
                <a:latin typeface="+mn-lt"/>
                <a:cs typeface="Arial"/>
              </a:rPr>
              <a:t>, free of charge! </a:t>
            </a:r>
            <a:r>
              <a:rPr lang="en-US" sz="1800" b="1">
                <a:solidFill>
                  <a:prstClr val="black"/>
                </a:solidFill>
                <a:latin typeface="+mn-lt"/>
                <a:cs typeface="Arial"/>
                <a:hlinkClick r:id="rId10"/>
              </a:rPr>
              <a:t>Web version</a:t>
            </a:r>
            <a:r>
              <a:rPr lang="en-US" sz="1800" b="1">
                <a:solidFill>
                  <a:prstClr val="black"/>
                </a:solidFill>
                <a:latin typeface="+mn-lt"/>
                <a:cs typeface="Arial"/>
              </a:rPr>
              <a:t> also available.</a:t>
            </a:r>
          </a:p>
        </p:txBody>
      </p:sp>
      <p:grpSp>
        <p:nvGrpSpPr>
          <p:cNvPr id="71" name="Group 70">
            <a:extLst>
              <a:ext uri="{FF2B5EF4-FFF2-40B4-BE49-F238E27FC236}">
                <a16:creationId xmlns:a16="http://schemas.microsoft.com/office/drawing/2014/main" id="{C0EB9506-DA30-FE8B-6D8C-488206BF4CB4}"/>
              </a:ext>
            </a:extLst>
          </p:cNvPr>
          <p:cNvGrpSpPr/>
          <p:nvPr userDrawn="1"/>
        </p:nvGrpSpPr>
        <p:grpSpPr>
          <a:xfrm>
            <a:off x="7558239" y="4554812"/>
            <a:ext cx="3171749" cy="1384815"/>
            <a:chOff x="7591597" y="4991181"/>
            <a:chExt cx="3171749" cy="1384815"/>
          </a:xfrm>
        </p:grpSpPr>
        <p:pic>
          <p:nvPicPr>
            <p:cNvPr id="68" name="Google Shape;1610;g228862ce37a_0_1064" descr="A QR code with the BMC MAT Quick Start app logo in the middle.">
              <a:hlinkClick r:id="rId10"/>
              <a:extLst>
                <a:ext uri="{FF2B5EF4-FFF2-40B4-BE49-F238E27FC236}">
                  <a16:creationId xmlns:a16="http://schemas.microsoft.com/office/drawing/2014/main" id="{C5D4C9C3-92BB-F85A-7F9B-697345EDA552}"/>
                </a:ext>
              </a:extLst>
            </p:cNvPr>
            <p:cNvPicPr preferRelativeResize="0"/>
            <p:nvPr userDrawn="1"/>
          </p:nvPicPr>
          <p:blipFill>
            <a:blip r:embed="rId11">
              <a:extLst>
                <a:ext uri="{28A0092B-C50C-407E-A947-70E740481C1C}">
                  <a14:useLocalDpi xmlns:a14="http://schemas.microsoft.com/office/drawing/2010/main"/>
                </a:ext>
              </a:extLst>
            </a:blip>
            <a:srcRect/>
            <a:stretch/>
          </p:blipFill>
          <p:spPr>
            <a:xfrm>
              <a:off x="9378531" y="4991181"/>
              <a:ext cx="1384815" cy="1384815"/>
            </a:xfrm>
            <a:prstGeom prst="rect">
              <a:avLst/>
            </a:prstGeom>
            <a:noFill/>
            <a:ln>
              <a:noFill/>
            </a:ln>
          </p:spPr>
        </p:pic>
        <p:pic>
          <p:nvPicPr>
            <p:cNvPr id="69" name="Google Shape;1608;g228862ce37a_0_1064" descr="Apple logo stating &quot;Download on the App Store&quot;">
              <a:hlinkClick r:id="rId8"/>
              <a:extLst>
                <a:ext uri="{FF2B5EF4-FFF2-40B4-BE49-F238E27FC236}">
                  <a16:creationId xmlns:a16="http://schemas.microsoft.com/office/drawing/2014/main" id="{F8DC0C00-AA80-8BAF-2C5B-44305AEE6C7B}"/>
                </a:ext>
              </a:extLst>
            </p:cNvPr>
            <p:cNvPicPr preferRelativeResize="0"/>
            <p:nvPr userDrawn="1"/>
          </p:nvPicPr>
          <p:blipFill rotWithShape="1">
            <a:blip r:embed="rId12">
              <a:alphaModFix/>
              <a:extLst>
                <a:ext uri="{28A0092B-C50C-407E-A947-70E740481C1C}">
                  <a14:useLocalDpi xmlns:a14="http://schemas.microsoft.com/office/drawing/2010/main"/>
                </a:ext>
              </a:extLst>
            </a:blip>
            <a:srcRect/>
            <a:stretch/>
          </p:blipFill>
          <p:spPr>
            <a:xfrm>
              <a:off x="7591597" y="5193491"/>
              <a:ext cx="1384815" cy="411293"/>
            </a:xfrm>
            <a:prstGeom prst="rect">
              <a:avLst/>
            </a:prstGeom>
            <a:noFill/>
            <a:ln>
              <a:noFill/>
            </a:ln>
          </p:spPr>
        </p:pic>
        <p:pic>
          <p:nvPicPr>
            <p:cNvPr id="70" name="Google Shape;1609;g228862ce37a_0_1064" descr="Google Play logo stating &quot;Get it on Google Play&quot;">
              <a:hlinkClick r:id="rId9"/>
              <a:extLst>
                <a:ext uri="{FF2B5EF4-FFF2-40B4-BE49-F238E27FC236}">
                  <a16:creationId xmlns:a16="http://schemas.microsoft.com/office/drawing/2014/main" id="{909818E0-7D58-5A82-FDDA-6E02FDA59FB1}"/>
                </a:ext>
              </a:extLst>
            </p:cNvPr>
            <p:cNvPicPr preferRelativeResize="0"/>
            <p:nvPr userDrawn="1"/>
          </p:nvPicPr>
          <p:blipFill rotWithShape="1">
            <a:blip r:embed="rId13">
              <a:alphaModFix/>
              <a:extLst>
                <a:ext uri="{28A0092B-C50C-407E-A947-70E740481C1C}">
                  <a14:useLocalDpi xmlns:a14="http://schemas.microsoft.com/office/drawing/2010/main"/>
                </a:ext>
              </a:extLst>
            </a:blip>
            <a:srcRect/>
            <a:stretch/>
          </p:blipFill>
          <p:spPr>
            <a:xfrm>
              <a:off x="7591597" y="5823377"/>
              <a:ext cx="1384863" cy="411299"/>
            </a:xfrm>
            <a:prstGeom prst="rect">
              <a:avLst/>
            </a:prstGeom>
            <a:noFill/>
            <a:ln>
              <a:noFill/>
            </a:ln>
          </p:spPr>
        </p:pic>
      </p:grpSp>
      <p:sp>
        <p:nvSpPr>
          <p:cNvPr id="72" name="Google Shape;1604;g228862ce37a_0_1064">
            <a:extLst>
              <a:ext uri="{FF2B5EF4-FFF2-40B4-BE49-F238E27FC236}">
                <a16:creationId xmlns:a16="http://schemas.microsoft.com/office/drawing/2014/main" id="{408B5AAC-DBFC-18F6-057E-7085710EB663}"/>
              </a:ext>
            </a:extLst>
          </p:cNvPr>
          <p:cNvSpPr txBox="1"/>
          <p:nvPr userDrawn="1"/>
        </p:nvSpPr>
        <p:spPr>
          <a:xfrm>
            <a:off x="6342584" y="6109850"/>
            <a:ext cx="5773216" cy="68323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chemeClr val="dk1"/>
              </a:buClr>
              <a:buSzPts val="1100"/>
              <a:buFontTx/>
              <a:buNone/>
              <a:tabLst/>
              <a:defRPr/>
            </a:pPr>
            <a:r>
              <a:rPr lang="en-US" sz="900" b="0" i="1" u="none" strike="noStrike" cap="none">
                <a:solidFill>
                  <a:schemeClr val="dk1"/>
                </a:solidFill>
                <a:latin typeface="+mn-lt"/>
                <a:ea typeface="Gill Sans"/>
                <a:cs typeface="Gill Sans"/>
                <a:sym typeface="Gill Sans"/>
              </a:rPr>
              <a:t>This initiative was made possible with funding from the SAMHSA Opioid Response Network and the Massachusetts Department of Public Health. This app is not a substitute for individualized patient care and treatment decisions. It is the responsibility of the treating clinician to rely on their own experience and knowledge about their specific patient to determine dosages and the best treatment for that patient.</a:t>
            </a:r>
            <a:endParaRPr lang="en-US" sz="900" b="0" i="1" u="none" strike="noStrike" cap="none">
              <a:solidFill>
                <a:schemeClr val="dk1"/>
              </a:solidFill>
              <a:latin typeface="+mn-lt"/>
              <a:ea typeface="Gill Sans"/>
              <a:cs typeface="Gill Sans"/>
            </a:endParaRPr>
          </a:p>
        </p:txBody>
      </p:sp>
      <p:sp>
        <p:nvSpPr>
          <p:cNvPr id="2" name="Freeform 1">
            <a:extLst>
              <a:ext uri="{FF2B5EF4-FFF2-40B4-BE49-F238E27FC236}">
                <a16:creationId xmlns:a16="http://schemas.microsoft.com/office/drawing/2014/main" id="{12CF43DE-88CB-2341-978C-A9C8D63FBA5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76992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mpowering Loved One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Empowering Loved Ones of People with Addiction</a:t>
            </a:r>
          </a:p>
        </p:txBody>
      </p:sp>
      <p:sp>
        <p:nvSpPr>
          <p:cNvPr id="30" name="TextBox 29">
            <a:extLst>
              <a:ext uri="{FF2B5EF4-FFF2-40B4-BE49-F238E27FC236}">
                <a16:creationId xmlns:a16="http://schemas.microsoft.com/office/drawing/2014/main" id="{39CA69A8-7B45-CBEF-886F-9B461672869E}"/>
              </a:ext>
            </a:extLst>
          </p:cNvPr>
          <p:cNvSpPr txBox="1"/>
          <p:nvPr userDrawn="1"/>
        </p:nvSpPr>
        <p:spPr>
          <a:xfrm>
            <a:off x="497839" y="923912"/>
            <a:ext cx="11290018" cy="430887"/>
          </a:xfrm>
          <a:prstGeom prst="rect">
            <a:avLst/>
          </a:prstGeom>
          <a:noFill/>
        </p:spPr>
        <p:txBody>
          <a:bodyPr wrap="square">
            <a:spAutoFit/>
          </a:bodyPr>
          <a:lstStyle/>
          <a:p>
            <a:r>
              <a:rPr lang="en-US" sz="2200" b="1" i="1">
                <a:solidFill>
                  <a:schemeClr val="tx1">
                    <a:lumMod val="65000"/>
                    <a:lumOff val="35000"/>
                  </a:schemeClr>
                </a:solidFill>
                <a:effectLst/>
              </a:rPr>
              <a:t>An Educational Group</a:t>
            </a:r>
            <a:endParaRPr lang="en-US" sz="2200" b="1" i="1">
              <a:solidFill>
                <a:schemeClr val="tx1">
                  <a:lumMod val="65000"/>
                  <a:lumOff val="35000"/>
                </a:schemeClr>
              </a:solidFill>
            </a:endParaRPr>
          </a:p>
        </p:txBody>
      </p:sp>
      <p:sp>
        <p:nvSpPr>
          <p:cNvPr id="11" name="Freeform 10">
            <a:extLst>
              <a:ext uri="{FF2B5EF4-FFF2-40B4-BE49-F238E27FC236}">
                <a16:creationId xmlns:a16="http://schemas.microsoft.com/office/drawing/2014/main" id="{B4B22215-7FF2-913D-5CE9-C4202F472B1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group of women sitting together&#10;&#10;Description automatically generated">
            <a:extLst>
              <a:ext uri="{FF2B5EF4-FFF2-40B4-BE49-F238E27FC236}">
                <a16:creationId xmlns:a16="http://schemas.microsoft.com/office/drawing/2014/main" id="{00EF8EE2-A76D-5054-61F3-D6EAC8E29504}"/>
              </a:ext>
            </a:extLst>
          </p:cNvPr>
          <p:cNvPicPr>
            <a:picLocks noChangeAspect="1"/>
          </p:cNvPicPr>
          <p:nvPr userDrawn="1"/>
        </p:nvPicPr>
        <p:blipFill>
          <a:blip r:embed="rId3"/>
          <a:stretch>
            <a:fillRect/>
          </a:stretch>
        </p:blipFill>
        <p:spPr>
          <a:xfrm>
            <a:off x="11083636" y="6120507"/>
            <a:ext cx="1032164" cy="672577"/>
          </a:xfrm>
          <a:prstGeom prst="rect">
            <a:avLst/>
          </a:prstGeom>
        </p:spPr>
      </p:pic>
      <p:sp>
        <p:nvSpPr>
          <p:cNvPr id="12" name="TextBox 11">
            <a:extLst>
              <a:ext uri="{FF2B5EF4-FFF2-40B4-BE49-F238E27FC236}">
                <a16:creationId xmlns:a16="http://schemas.microsoft.com/office/drawing/2014/main" id="{38F80DE9-E8A3-EA57-1958-865B595E00DD}"/>
              </a:ext>
            </a:extLst>
          </p:cNvPr>
          <p:cNvSpPr txBox="1"/>
          <p:nvPr userDrawn="1"/>
        </p:nvSpPr>
        <p:spPr>
          <a:xfrm>
            <a:off x="497839" y="1533245"/>
            <a:ext cx="11290018" cy="2127698"/>
          </a:xfrm>
          <a:prstGeom prst="rect">
            <a:avLst/>
          </a:prstGeom>
          <a:noFill/>
        </p:spPr>
        <p:txBody>
          <a:bodyPr wrap="square" rtlCol="0">
            <a:spAutoFit/>
          </a:bodyPr>
          <a:lstStyle/>
          <a:p>
            <a:pPr>
              <a:lnSpc>
                <a:spcPct val="110000"/>
              </a:lnSpc>
              <a:spcAft>
                <a:spcPts val="1800"/>
              </a:spcAft>
            </a:pPr>
            <a:r>
              <a:rPr lang="en-US" i="1">
                <a:effectLst/>
                <a:latin typeface="+mn-lt"/>
              </a:rPr>
              <a:t>Empowering Loved Ones </a:t>
            </a:r>
            <a:r>
              <a:rPr lang="en-US">
                <a:effectLst/>
                <a:latin typeface="+mn-lt"/>
              </a:rPr>
              <a:t>is a FREE educational program for family members, partners, and friends of people who use substances problematically. Information given to families can, directly and indirectly, impact the course of a loved one's substance use disorder. Just as the course of a loved one's substance use disorder can, directly and indirectly, impact family members and their wellbeing.</a:t>
            </a:r>
          </a:p>
          <a:p>
            <a:pPr>
              <a:lnSpc>
                <a:spcPct val="110000"/>
              </a:lnSpc>
            </a:pPr>
            <a:r>
              <a:rPr lang="en-US">
                <a:effectLst/>
                <a:latin typeface="+mn-lt"/>
              </a:rPr>
              <a:t>The group offers education, up-to-date information, and skill-building to promote the health of those impacted by a loved one's substance use.</a:t>
            </a:r>
          </a:p>
        </p:txBody>
      </p:sp>
      <p:grpSp>
        <p:nvGrpSpPr>
          <p:cNvPr id="25" name="Group 24">
            <a:extLst>
              <a:ext uri="{FF2B5EF4-FFF2-40B4-BE49-F238E27FC236}">
                <a16:creationId xmlns:a16="http://schemas.microsoft.com/office/drawing/2014/main" id="{7DD14361-E457-F434-5A0E-984DC04A0D10}"/>
              </a:ext>
            </a:extLst>
          </p:cNvPr>
          <p:cNvGrpSpPr/>
          <p:nvPr userDrawn="1"/>
        </p:nvGrpSpPr>
        <p:grpSpPr>
          <a:xfrm>
            <a:off x="978262" y="3787364"/>
            <a:ext cx="10235475" cy="2459245"/>
            <a:chOff x="584925" y="3686808"/>
            <a:chExt cx="10235475" cy="2459245"/>
          </a:xfrm>
        </p:grpSpPr>
        <p:sp>
          <p:nvSpPr>
            <p:cNvPr id="13" name="TextBox 12">
              <a:extLst>
                <a:ext uri="{FF2B5EF4-FFF2-40B4-BE49-F238E27FC236}">
                  <a16:creationId xmlns:a16="http://schemas.microsoft.com/office/drawing/2014/main" id="{7B42712A-8014-45F7-4C55-7D360C4D7551}"/>
                </a:ext>
              </a:extLst>
            </p:cNvPr>
            <p:cNvSpPr txBox="1"/>
            <p:nvPr userDrawn="1"/>
          </p:nvSpPr>
          <p:spPr>
            <a:xfrm>
              <a:off x="584925" y="3686808"/>
              <a:ext cx="5029200" cy="2459245"/>
            </a:xfrm>
            <a:prstGeom prst="rect">
              <a:avLst/>
            </a:prstGeom>
            <a:solidFill>
              <a:srgbClr val="EEF2F8"/>
            </a:solidFill>
            <a:ln w="38100">
              <a:noFill/>
            </a:ln>
          </p:spPr>
          <p:txBody>
            <a:bodyPr wrap="square"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When? 	</a:t>
              </a:r>
              <a:r>
                <a:rPr lang="en-US" b="0" i="0">
                  <a:effectLst/>
                  <a:latin typeface="+mn-lt"/>
                </a:rPr>
                <a:t>2nd and 4th Wed of every month</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	7:00 to 8:30 PM 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Where?</a:t>
              </a:r>
              <a:r>
                <a:rPr lang="en-US" b="0" i="0">
                  <a:effectLst/>
                  <a:latin typeface="+mn-lt"/>
                </a:rPr>
                <a:t>	Virtual via Zoom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Who?	</a:t>
              </a:r>
              <a:r>
                <a:rPr lang="en-US" b="0" i="0">
                  <a:effectLst/>
                  <a:latin typeface="+mn-lt"/>
                </a:rPr>
                <a:t>This group is only for family members,</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	partners, and friends impacted by the 	substance use of a loved one.</a:t>
              </a:r>
            </a:p>
          </p:txBody>
        </p:sp>
        <p:sp>
          <p:nvSpPr>
            <p:cNvPr id="24" name="TextBox 23">
              <a:extLst>
                <a:ext uri="{FF2B5EF4-FFF2-40B4-BE49-F238E27FC236}">
                  <a16:creationId xmlns:a16="http://schemas.microsoft.com/office/drawing/2014/main" id="{8461E72D-BCBD-14C8-2D0E-532EC223FEEA}"/>
                </a:ext>
              </a:extLst>
            </p:cNvPr>
            <p:cNvSpPr txBox="1"/>
            <p:nvPr userDrawn="1"/>
          </p:nvSpPr>
          <p:spPr>
            <a:xfrm>
              <a:off x="5791200" y="3686808"/>
              <a:ext cx="5029200" cy="2459245"/>
            </a:xfrm>
            <a:prstGeom prst="rect">
              <a:avLst/>
            </a:prstGeom>
            <a:solidFill>
              <a:srgbClr val="EEF2F8"/>
            </a:solidFill>
            <a:ln w="38100">
              <a:noFill/>
            </a:ln>
          </p:spPr>
          <p:txBody>
            <a:bodyPr wrap="square" rtlCol="0" anchor="t" anchorCtr="0">
              <a:noAutofit/>
            </a:bodyPr>
            <a:lstStyle/>
            <a:p>
              <a:pPr marL="0" marR="0" indent="0" algn="l" defTabSz="914400" rtl="0" eaLnBrk="1" fontAlgn="auto" latinLnBrk="0" hangingPunct="1">
                <a:lnSpc>
                  <a:spcPct val="110000"/>
                </a:lnSpc>
                <a:spcBef>
                  <a:spcPts val="0"/>
                </a:spcBef>
                <a:spcAft>
                  <a:spcPts val="400"/>
                </a:spcAft>
                <a:buClrTx/>
                <a:buSzTx/>
                <a:buFontTx/>
                <a:buNone/>
                <a:tabLst/>
                <a:defRPr/>
              </a:pPr>
              <a:r>
                <a:rPr lang="en-US" sz="2000" b="1" i="0" u="sng">
                  <a:effectLst/>
                  <a:latin typeface="+mn-lt"/>
                </a:rPr>
                <a:t>To sign up</a:t>
              </a:r>
              <a:endParaRPr lang="en-US" sz="2000" b="0" i="0" u="sng">
                <a:effectLst/>
                <a:latin typeface="+mn-lt"/>
              </a:endParaRPr>
            </a:p>
            <a:p>
              <a:pPr marL="0" marR="0" indent="0" algn="l" defTabSz="914400" rtl="0" eaLnBrk="1" fontAlgn="auto" latinLnBrk="0" hangingPunct="1">
                <a:lnSpc>
                  <a:spcPct val="110000"/>
                </a:lnSpc>
                <a:spcBef>
                  <a:spcPts val="600"/>
                </a:spcBef>
                <a:spcAft>
                  <a:spcPts val="400"/>
                </a:spcAft>
                <a:buClrTx/>
                <a:buSzTx/>
                <a:buFontTx/>
                <a:buNone/>
                <a:tabLst/>
                <a:defRPr/>
              </a:pPr>
              <a:r>
                <a:rPr lang="en-US" b="1" i="0">
                  <a:effectLst/>
                  <a:latin typeface="+mn-lt"/>
                </a:rPr>
                <a:t>Email: </a:t>
              </a:r>
              <a:r>
                <a:rPr lang="en-US" b="0" i="0">
                  <a:effectLst/>
                  <a:latin typeface="+mn-lt"/>
                  <a:hlinkClick r:id="rId4"/>
                </a:rPr>
                <a:t>EmpoweringFamilies@bmc.org</a:t>
              </a:r>
              <a:endParaRPr lang="en-US" b="0" i="0">
                <a:effectLst/>
                <a:latin typeface="+mn-lt"/>
              </a:endParaRPr>
            </a:p>
            <a:p>
              <a:pPr marL="0" marR="0" indent="0" algn="l" defTabSz="914400" rtl="0" eaLnBrk="1" fontAlgn="auto" latinLnBrk="0" hangingPunct="1">
                <a:lnSpc>
                  <a:spcPct val="110000"/>
                </a:lnSpc>
                <a:spcBef>
                  <a:spcPts val="0"/>
                </a:spcBef>
                <a:spcAft>
                  <a:spcPts val="400"/>
                </a:spcAft>
                <a:buClrTx/>
                <a:buSzTx/>
                <a:buFontTx/>
                <a:buNone/>
                <a:tabLst/>
                <a:defRPr/>
              </a:pPr>
              <a:r>
                <a:rPr lang="en-US" b="1" i="0">
                  <a:effectLst/>
                  <a:latin typeface="+mn-lt"/>
                </a:rPr>
                <a:t>Text:</a:t>
              </a:r>
              <a:r>
                <a:rPr lang="en-US" b="0" i="0">
                  <a:effectLst/>
                  <a:latin typeface="+mn-lt"/>
                </a:rPr>
                <a:t> </a:t>
              </a:r>
              <a:r>
                <a:rPr lang="en-US" b="0" i="0">
                  <a:solidFill>
                    <a:schemeClr val="accent2"/>
                  </a:solidFill>
                  <a:effectLst/>
                  <a:latin typeface="+mn-lt"/>
                </a:rPr>
                <a:t>FAMILYGROUP</a:t>
              </a:r>
              <a:r>
                <a:rPr lang="en-US" b="0" i="0">
                  <a:effectLst/>
                  <a:latin typeface="+mn-lt"/>
                </a:rPr>
                <a:t> to </a:t>
              </a:r>
              <a:r>
                <a:rPr lang="en-US" b="0" i="0">
                  <a:solidFill>
                    <a:schemeClr val="accent2"/>
                  </a:solidFill>
                  <a:effectLst/>
                  <a:latin typeface="+mn-lt"/>
                </a:rPr>
                <a:t>22828</a:t>
              </a:r>
            </a:p>
            <a:p>
              <a:pPr marL="0" marR="0" indent="0" algn="l" defTabSz="914400" rtl="0" eaLnBrk="1" fontAlgn="auto" latinLnBrk="0" hangingPunct="1">
                <a:lnSpc>
                  <a:spcPct val="110000"/>
                </a:lnSpc>
                <a:spcBef>
                  <a:spcPts val="600"/>
                </a:spcBef>
                <a:spcAft>
                  <a:spcPts val="400"/>
                </a:spcAft>
                <a:buClrTx/>
                <a:buSzTx/>
                <a:buFontTx/>
                <a:buNone/>
                <a:tabLst/>
                <a:defRPr/>
              </a:pPr>
              <a:r>
                <a:rPr lang="en-US" b="0" i="0">
                  <a:effectLst/>
                  <a:latin typeface="+mn-lt"/>
                </a:rPr>
                <a:t>Once added to our listserv, session registration and other resources will be emailed.</a:t>
              </a:r>
            </a:p>
          </p:txBody>
        </p:sp>
      </p:grpSp>
    </p:spTree>
    <p:extLst>
      <p:ext uri="{BB962C8B-B14F-4D97-AF65-F5344CB8AC3E}">
        <p14:creationId xmlns:p14="http://schemas.microsoft.com/office/powerpoint/2010/main" val="2146279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YouTube">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Short Explainer Videos</a:t>
            </a:r>
          </a:p>
        </p:txBody>
      </p:sp>
      <p:pic>
        <p:nvPicPr>
          <p:cNvPr id="10" name="Picture 9" descr="A screenshot of Grayken TTA's YouTube channel featuring eight short videos covering addiction-related topics.">
            <a:extLst>
              <a:ext uri="{FF2B5EF4-FFF2-40B4-BE49-F238E27FC236}">
                <a16:creationId xmlns:a16="http://schemas.microsoft.com/office/drawing/2014/main" id="{75F15E0D-6F85-0C7F-AE06-3FF28CE9766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97839" y="1871232"/>
            <a:ext cx="8904409" cy="3849848"/>
          </a:xfrm>
          <a:prstGeom prst="rect">
            <a:avLst/>
          </a:prstGeom>
        </p:spPr>
      </p:pic>
      <p:sp>
        <p:nvSpPr>
          <p:cNvPr id="24" name="TextBox 23">
            <a:extLst>
              <a:ext uri="{FF2B5EF4-FFF2-40B4-BE49-F238E27FC236}">
                <a16:creationId xmlns:a16="http://schemas.microsoft.com/office/drawing/2014/main" id="{498EB922-A38E-9AB8-134F-49F040B64A26}"/>
              </a:ext>
            </a:extLst>
          </p:cNvPr>
          <p:cNvSpPr txBox="1"/>
          <p:nvPr userDrawn="1"/>
        </p:nvSpPr>
        <p:spPr>
          <a:xfrm>
            <a:off x="497839" y="923912"/>
            <a:ext cx="11290018" cy="430887"/>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i="1">
                <a:solidFill>
                  <a:schemeClr val="tx1">
                    <a:lumMod val="65000"/>
                    <a:lumOff val="35000"/>
                  </a:schemeClr>
                </a:solidFill>
                <a:effectLst/>
                <a:highlight>
                  <a:srgbClr val="FFFFFF"/>
                </a:highlight>
                <a:latin typeface="+mn-lt"/>
                <a:cs typeface="Arial" panose="020B0604020202020204" pitchFamily="34" charset="0"/>
              </a:rPr>
              <a:t>Expert-authored short videos covering a variety of substance use disorder topics</a:t>
            </a:r>
            <a:endParaRPr lang="en-US" sz="2200" b="1" i="1">
              <a:solidFill>
                <a:schemeClr val="tx1">
                  <a:lumMod val="65000"/>
                  <a:lumOff val="35000"/>
                </a:schemeClr>
              </a:solidFill>
              <a:latin typeface="+mn-lt"/>
              <a:cs typeface="Arial" panose="020B0604020202020204" pitchFamily="34" charset="0"/>
            </a:endParaRPr>
          </a:p>
        </p:txBody>
      </p:sp>
      <p:sp>
        <p:nvSpPr>
          <p:cNvPr id="35" name="Content Placeholder 2">
            <a:extLst>
              <a:ext uri="{FF2B5EF4-FFF2-40B4-BE49-F238E27FC236}">
                <a16:creationId xmlns:a16="http://schemas.microsoft.com/office/drawing/2014/main" id="{03DB5A4B-E753-7F25-766B-358204127A25}"/>
              </a:ext>
            </a:extLst>
          </p:cNvPr>
          <p:cNvSpPr txBox="1">
            <a:spLocks/>
          </p:cNvSpPr>
          <p:nvPr userDrawn="1"/>
        </p:nvSpPr>
        <p:spPr>
          <a:xfrm>
            <a:off x="9785917" y="1570243"/>
            <a:ext cx="1884061" cy="40011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2000" b="1">
                <a:solidFill>
                  <a:prstClr val="black"/>
                </a:solidFill>
                <a:latin typeface="Arial"/>
                <a:cs typeface="Arial"/>
              </a:rPr>
              <a:t>Available on:</a:t>
            </a:r>
          </a:p>
        </p:txBody>
      </p:sp>
      <p:sp>
        <p:nvSpPr>
          <p:cNvPr id="38" name="Content Placeholder 2">
            <a:extLst>
              <a:ext uri="{FF2B5EF4-FFF2-40B4-BE49-F238E27FC236}">
                <a16:creationId xmlns:a16="http://schemas.microsoft.com/office/drawing/2014/main" id="{E78C9E56-23C4-39D8-C600-EB9B03646E37}"/>
              </a:ext>
            </a:extLst>
          </p:cNvPr>
          <p:cNvSpPr txBox="1">
            <a:spLocks/>
          </p:cNvSpPr>
          <p:nvPr userDrawn="1"/>
        </p:nvSpPr>
        <p:spPr>
          <a:xfrm>
            <a:off x="9773706" y="4401790"/>
            <a:ext cx="2014151" cy="32364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1600" b="0">
                <a:solidFill>
                  <a:prstClr val="black"/>
                </a:solidFill>
                <a:latin typeface="Arial"/>
                <a:cs typeface="Arial"/>
                <a:hlinkClick r:id="rId4"/>
              </a:rPr>
              <a:t>addictiontraining.org</a:t>
            </a:r>
            <a:endParaRPr lang="en-US" sz="1600" b="0">
              <a:solidFill>
                <a:prstClr val="black"/>
              </a:solidFill>
              <a:latin typeface="Arial"/>
              <a:cs typeface="Arial"/>
            </a:endParaRPr>
          </a:p>
        </p:txBody>
      </p:sp>
      <p:pic>
        <p:nvPicPr>
          <p:cNvPr id="42" name="Picture 41">
            <a:hlinkClick r:id="rId5"/>
            <a:extLst>
              <a:ext uri="{FF2B5EF4-FFF2-40B4-BE49-F238E27FC236}">
                <a16:creationId xmlns:a16="http://schemas.microsoft.com/office/drawing/2014/main" id="{263CFB5E-1FF1-E256-678F-3BAA90778946}"/>
              </a:ext>
            </a:extLst>
          </p:cNvPr>
          <p:cNvPicPr>
            <a:picLocks noChangeAspect="1"/>
          </p:cNvPicPr>
          <p:nvPr userDrawn="1"/>
        </p:nvPicPr>
        <p:blipFill>
          <a:blip r:embed="rId6"/>
          <a:srcRect/>
          <a:stretch/>
        </p:blipFill>
        <p:spPr>
          <a:xfrm>
            <a:off x="9891588" y="2423351"/>
            <a:ext cx="1778391" cy="1778391"/>
          </a:xfrm>
          <a:prstGeom prst="rect">
            <a:avLst/>
          </a:prstGeom>
        </p:spPr>
      </p:pic>
      <p:pic>
        <p:nvPicPr>
          <p:cNvPr id="44" name="Picture 43" descr="A QR code with the Grayken TTA logo in the middle.">
            <a:hlinkClick r:id="rId4"/>
            <a:extLst>
              <a:ext uri="{FF2B5EF4-FFF2-40B4-BE49-F238E27FC236}">
                <a16:creationId xmlns:a16="http://schemas.microsoft.com/office/drawing/2014/main" id="{DA072D7E-B2DD-CC14-D253-E94259A4F882}"/>
              </a:ext>
            </a:extLst>
          </p:cNvPr>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9891587" y="4772385"/>
            <a:ext cx="1778391" cy="1778391"/>
          </a:xfrm>
          <a:prstGeom prst="rect">
            <a:avLst/>
          </a:prstGeom>
        </p:spPr>
      </p:pic>
      <p:sp>
        <p:nvSpPr>
          <p:cNvPr id="45" name="Content Placeholder 2">
            <a:extLst>
              <a:ext uri="{FF2B5EF4-FFF2-40B4-BE49-F238E27FC236}">
                <a16:creationId xmlns:a16="http://schemas.microsoft.com/office/drawing/2014/main" id="{9053011B-DC75-B680-CA85-216BD0395997}"/>
              </a:ext>
            </a:extLst>
          </p:cNvPr>
          <p:cNvSpPr txBox="1">
            <a:spLocks/>
          </p:cNvSpPr>
          <p:nvPr userDrawn="1"/>
        </p:nvSpPr>
        <p:spPr>
          <a:xfrm>
            <a:off x="9891587" y="2061480"/>
            <a:ext cx="1778391" cy="3873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1600" b="0">
                <a:solidFill>
                  <a:prstClr val="black"/>
                </a:solidFill>
                <a:latin typeface="Arial"/>
                <a:cs typeface="Arial"/>
                <a:hlinkClick r:id="rId5"/>
              </a:rPr>
              <a:t>YouTube</a:t>
            </a:r>
            <a:endParaRPr lang="en-US" sz="1600" b="0">
              <a:solidFill>
                <a:prstClr val="black"/>
              </a:solidFill>
              <a:latin typeface="Arial"/>
              <a:cs typeface="Arial"/>
            </a:endParaRPr>
          </a:p>
        </p:txBody>
      </p:sp>
      <p:sp>
        <p:nvSpPr>
          <p:cNvPr id="3" name="Freeform 2">
            <a:extLst>
              <a:ext uri="{FF2B5EF4-FFF2-40B4-BE49-F238E27FC236}">
                <a16:creationId xmlns:a16="http://schemas.microsoft.com/office/drawing/2014/main" id="{70C14219-9C7A-149A-42F8-B210625AE6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66520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R Short Video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Harm Reduction Short Videos</a:t>
            </a:r>
          </a:p>
        </p:txBody>
      </p:sp>
      <p:sp>
        <p:nvSpPr>
          <p:cNvPr id="3" name="Freeform 2">
            <a:extLst>
              <a:ext uri="{FF2B5EF4-FFF2-40B4-BE49-F238E27FC236}">
                <a16:creationId xmlns:a16="http://schemas.microsoft.com/office/drawing/2014/main" id="{70C14219-9C7A-149A-42F8-B210625AE6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up of a screen&#10;&#10;Description automatically generated">
            <a:hlinkClick r:id="rId3"/>
            <a:extLst>
              <a:ext uri="{FF2B5EF4-FFF2-40B4-BE49-F238E27FC236}">
                <a16:creationId xmlns:a16="http://schemas.microsoft.com/office/drawing/2014/main" id="{C954192E-7C35-7196-7F5B-79FE636FBD23}"/>
              </a:ext>
            </a:extLst>
          </p:cNvPr>
          <p:cNvPicPr>
            <a:picLocks noChangeAspect="1"/>
          </p:cNvPicPr>
          <p:nvPr userDrawn="1"/>
        </p:nvPicPr>
        <p:blipFill>
          <a:blip r:embed="rId4"/>
          <a:stretch>
            <a:fillRect/>
          </a:stretch>
        </p:blipFill>
        <p:spPr>
          <a:xfrm>
            <a:off x="594918" y="953555"/>
            <a:ext cx="11099243" cy="5319981"/>
          </a:xfrm>
          <a:prstGeom prst="rect">
            <a:avLst/>
          </a:prstGeom>
        </p:spPr>
      </p:pic>
    </p:spTree>
    <p:extLst>
      <p:ext uri="{BB962C8B-B14F-4D97-AF65-F5344CB8AC3E}">
        <p14:creationId xmlns:p14="http://schemas.microsoft.com/office/powerpoint/2010/main" val="4094661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4D5C-3478-89A5-E448-2F16DAB64CE4}"/>
              </a:ext>
            </a:extLst>
          </p:cNvPr>
          <p:cNvSpPr>
            <a:spLocks noGrp="1"/>
          </p:cNvSpPr>
          <p:nvPr>
            <p:ph type="ctrTitle" hasCustomPrompt="1"/>
          </p:nvPr>
        </p:nvSpPr>
        <p:spPr>
          <a:xfrm>
            <a:off x="1524000" y="1320144"/>
            <a:ext cx="9144000" cy="1845733"/>
          </a:xfrm>
        </p:spPr>
        <p:txBody>
          <a:bodyPr anchor="ctr">
            <a:normAutofit/>
          </a:bodyPr>
          <a:lstStyle>
            <a:lvl1pPr algn="l">
              <a:defRPr sz="4800">
                <a:solidFill>
                  <a:schemeClr val="tx1"/>
                </a:solidFill>
              </a:defRPr>
            </a:lvl1pPr>
          </a:lstStyle>
          <a:p>
            <a:r>
              <a:rPr lang="en-US"/>
              <a:t>Click to add training title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hasCustomPrompt="1"/>
          </p:nvPr>
        </p:nvSpPr>
        <p:spPr>
          <a:xfrm>
            <a:off x="1524000" y="3230619"/>
            <a:ext cx="9144000" cy="1547121"/>
          </a:xfrm>
        </p:spPr>
        <p:txBody>
          <a:bodyPr>
            <a:normAutofit/>
          </a:bodyPr>
          <a:lstStyle>
            <a:lvl1pPr marL="0" indent="0" algn="l">
              <a:buNone/>
              <a:defRPr sz="2400" b="1">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presenter names, credentials &amp; the training date</a:t>
            </a:r>
          </a:p>
        </p:txBody>
      </p:sp>
      <p:pic>
        <p:nvPicPr>
          <p:cNvPr id="5" name="Picture 4"/>
          <p:cNvPicPr>
            <a:picLocks noChangeAspect="1"/>
          </p:cNvPicPr>
          <p:nvPr userDrawn="1"/>
        </p:nvPicPr>
        <p:blipFill>
          <a:blip r:embed="rId2"/>
          <a:stretch>
            <a:fillRect/>
          </a:stretch>
        </p:blipFill>
        <p:spPr>
          <a:xfrm rot="5400000">
            <a:off x="5399252" y="-696747"/>
            <a:ext cx="1393496" cy="2786991"/>
          </a:xfrm>
          <a:prstGeom prst="rect">
            <a:avLst/>
          </a:prstGeom>
        </p:spPr>
      </p:pic>
    </p:spTree>
    <p:extLst>
      <p:ext uri="{BB962C8B-B14F-4D97-AF65-F5344CB8AC3E}">
        <p14:creationId xmlns:p14="http://schemas.microsoft.com/office/powerpoint/2010/main" val="3554890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yken TTA">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B605FF3F-C2C3-C70B-3C5E-BB52F4EB530D}"/>
              </a:ext>
            </a:extLst>
          </p:cNvPr>
          <p:cNvSpPr>
            <a:spLocks noGrp="1"/>
          </p:cNvSpPr>
          <p:nvPr>
            <p:ph type="sldNum" sz="quarter" idx="4"/>
          </p:nvPr>
        </p:nvSpPr>
        <p:spPr>
          <a:xfrm>
            <a:off x="5893260" y="6268291"/>
            <a:ext cx="405480" cy="52479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72DEB34E-DCF5-36BF-0D9B-0FF40C8AE11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2" name="Title 1">
            <a:extLst>
              <a:ext uri="{FF2B5EF4-FFF2-40B4-BE49-F238E27FC236}">
                <a16:creationId xmlns:a16="http://schemas.microsoft.com/office/drawing/2014/main" id="{8B2DE75E-4227-4F19-CFDE-D8720C05595C}"/>
              </a:ext>
            </a:extLst>
          </p:cNvPr>
          <p:cNvSpPr txBox="1">
            <a:spLocks/>
          </p:cNvSpPr>
          <p:nvPr userDrawn="1"/>
        </p:nvSpPr>
        <p:spPr>
          <a:xfrm>
            <a:off x="497839" y="307224"/>
            <a:ext cx="11196322"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More from Grayken Center for Addiction TTA</a:t>
            </a:r>
          </a:p>
        </p:txBody>
      </p:sp>
      <p:sp>
        <p:nvSpPr>
          <p:cNvPr id="3" name="TextBox 2">
            <a:extLst>
              <a:ext uri="{FF2B5EF4-FFF2-40B4-BE49-F238E27FC236}">
                <a16:creationId xmlns:a16="http://schemas.microsoft.com/office/drawing/2014/main" id="{7B3F97E0-9833-B75F-FE32-BCED3E15A4CF}"/>
              </a:ext>
            </a:extLst>
          </p:cNvPr>
          <p:cNvSpPr txBox="1"/>
          <p:nvPr userDrawn="1"/>
        </p:nvSpPr>
        <p:spPr>
          <a:xfrm>
            <a:off x="497838" y="953555"/>
            <a:ext cx="11196323" cy="769441"/>
          </a:xfrm>
          <a:prstGeom prst="rect">
            <a:avLst/>
          </a:prstGeom>
          <a:noFill/>
        </p:spPr>
        <p:txBody>
          <a:bodyPr wrap="square">
            <a:spAutoFit/>
          </a:bodyPr>
          <a:lstStyle/>
          <a:p>
            <a:pPr marL="0" marR="0" indent="0" algn="l" defTabSz="609630" rtl="0" eaLnBrk="1" fontAlgn="auto" latinLnBrk="0" hangingPunct="1">
              <a:lnSpc>
                <a:spcPct val="100000"/>
              </a:lnSpc>
              <a:spcBef>
                <a:spcPts val="0"/>
              </a:spcBef>
              <a:spcAft>
                <a:spcPts val="0"/>
              </a:spcAft>
              <a:buClrTx/>
              <a:buSzTx/>
              <a:buFontTx/>
              <a:buNone/>
              <a:tabLst/>
              <a:defRPr/>
            </a:pPr>
            <a:r>
              <a:rPr lang="en-US" sz="2200" b="1" i="1">
                <a:solidFill>
                  <a:schemeClr val="tx1">
                    <a:lumMod val="65000"/>
                    <a:lumOff val="35000"/>
                  </a:schemeClr>
                </a:solidFill>
                <a:latin typeface="+mn-lt"/>
              </a:rPr>
              <a:t>A free education, support and capacity building resource on best practices for caring for patients with substance use disorder</a:t>
            </a:r>
          </a:p>
        </p:txBody>
      </p:sp>
      <p:grpSp>
        <p:nvGrpSpPr>
          <p:cNvPr id="21" name="Group 20">
            <a:extLst>
              <a:ext uri="{FF2B5EF4-FFF2-40B4-BE49-F238E27FC236}">
                <a16:creationId xmlns:a16="http://schemas.microsoft.com/office/drawing/2014/main" id="{F442221B-3728-8957-D1EB-C7B38EA20642}"/>
              </a:ext>
            </a:extLst>
          </p:cNvPr>
          <p:cNvGrpSpPr/>
          <p:nvPr userDrawn="1"/>
        </p:nvGrpSpPr>
        <p:grpSpPr>
          <a:xfrm>
            <a:off x="787790" y="2369327"/>
            <a:ext cx="10906371" cy="2870710"/>
            <a:chOff x="787790" y="3088641"/>
            <a:chExt cx="10906371" cy="2870710"/>
          </a:xfrm>
        </p:grpSpPr>
        <p:sp>
          <p:nvSpPr>
            <p:cNvPr id="10" name="TextBox 9">
              <a:extLst>
                <a:ext uri="{FF2B5EF4-FFF2-40B4-BE49-F238E27FC236}">
                  <a16:creationId xmlns:a16="http://schemas.microsoft.com/office/drawing/2014/main" id="{C5A2AE94-039A-A202-EC18-CCECD79C5F26}"/>
                </a:ext>
              </a:extLst>
            </p:cNvPr>
            <p:cNvSpPr txBox="1"/>
            <p:nvPr userDrawn="1"/>
          </p:nvSpPr>
          <p:spPr>
            <a:xfrm>
              <a:off x="1679528" y="3195473"/>
              <a:ext cx="10014633"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a:t>Register for </a:t>
              </a:r>
              <a:r>
                <a:rPr lang="en-US" sz="2400" b="0"/>
                <a:t>free</a:t>
              </a:r>
              <a:r>
                <a:rPr lang="en-US" sz="2400"/>
                <a:t> </a:t>
              </a:r>
              <a:r>
                <a:rPr lang="en-US" sz="2400">
                  <a:hlinkClick r:id="rId3"/>
                </a:rPr>
                <a:t>live</a:t>
              </a:r>
              <a:r>
                <a:rPr lang="en-US" sz="2400"/>
                <a:t> and </a:t>
              </a:r>
              <a:r>
                <a:rPr lang="en-US" sz="2400">
                  <a:hlinkClick r:id="rId4"/>
                </a:rPr>
                <a:t>recorded</a:t>
              </a:r>
              <a:r>
                <a:rPr lang="en-US" sz="2400"/>
                <a:t> trainings</a:t>
              </a:r>
            </a:p>
          </p:txBody>
        </p:sp>
        <p:pic>
          <p:nvPicPr>
            <p:cNvPr id="12" name="Picture 11" descr="A white board with a yellow and grey talk bubble on it">
              <a:extLst>
                <a:ext uri="{FF2B5EF4-FFF2-40B4-BE49-F238E27FC236}">
                  <a16:creationId xmlns:a16="http://schemas.microsoft.com/office/drawing/2014/main" id="{EB977030-B4E6-FC63-5161-1B6AFE68D86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87790" y="3088641"/>
              <a:ext cx="680717" cy="680717"/>
            </a:xfrm>
            <a:prstGeom prst="rect">
              <a:avLst/>
            </a:prstGeom>
          </p:spPr>
        </p:pic>
        <p:sp>
          <p:nvSpPr>
            <p:cNvPr id="13" name="TextBox 12">
              <a:extLst>
                <a:ext uri="{FF2B5EF4-FFF2-40B4-BE49-F238E27FC236}">
                  <a16:creationId xmlns:a16="http://schemas.microsoft.com/office/drawing/2014/main" id="{23269637-7677-62E3-332E-256C3A3D6F4F}"/>
                </a:ext>
              </a:extLst>
            </p:cNvPr>
            <p:cNvSpPr txBox="1"/>
            <p:nvPr userDrawn="1"/>
          </p:nvSpPr>
          <p:spPr>
            <a:xfrm>
              <a:off x="1679529" y="4289306"/>
              <a:ext cx="10014632"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a:t>Access </a:t>
              </a:r>
              <a:r>
                <a:rPr lang="en-US" sz="2400" b="0"/>
                <a:t>free</a:t>
              </a:r>
              <a:r>
                <a:rPr lang="en-US" sz="2400"/>
                <a:t> </a:t>
              </a:r>
              <a:r>
                <a:rPr lang="en-US" sz="2400">
                  <a:hlinkClick r:id="rId6"/>
                </a:rPr>
                <a:t>resources</a:t>
              </a:r>
              <a:endParaRPr lang="en-US" sz="2400"/>
            </a:p>
          </p:txBody>
        </p:sp>
        <p:pic>
          <p:nvPicPr>
            <p:cNvPr id="15" name="Picture 14" descr="A light bulb on a book">
              <a:extLst>
                <a:ext uri="{FF2B5EF4-FFF2-40B4-BE49-F238E27FC236}">
                  <a16:creationId xmlns:a16="http://schemas.microsoft.com/office/drawing/2014/main" id="{E1A1CF3F-C384-D37F-FA42-063FC7DB06E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87790" y="4183638"/>
              <a:ext cx="680717" cy="680717"/>
            </a:xfrm>
            <a:prstGeom prst="rect">
              <a:avLst/>
            </a:prstGeom>
          </p:spPr>
        </p:pic>
        <p:pic>
          <p:nvPicPr>
            <p:cNvPr id="18" name="Picture 17" descr="A megaphone coming out of an envelope">
              <a:extLst>
                <a:ext uri="{FF2B5EF4-FFF2-40B4-BE49-F238E27FC236}">
                  <a16:creationId xmlns:a16="http://schemas.microsoft.com/office/drawing/2014/main" id="{B5AE71B8-4125-4A8B-DC75-F338A73D49BE}"/>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87790" y="5278635"/>
              <a:ext cx="680715" cy="680716"/>
            </a:xfrm>
            <a:prstGeom prst="rect">
              <a:avLst/>
            </a:prstGeom>
          </p:spPr>
        </p:pic>
        <p:sp>
          <p:nvSpPr>
            <p:cNvPr id="20" name="TextBox 19">
              <a:extLst>
                <a:ext uri="{FF2B5EF4-FFF2-40B4-BE49-F238E27FC236}">
                  <a16:creationId xmlns:a16="http://schemas.microsoft.com/office/drawing/2014/main" id="{DE9A8803-FBD4-EE37-E178-5EDCE01A43D5}"/>
                </a:ext>
              </a:extLst>
            </p:cNvPr>
            <p:cNvSpPr txBox="1"/>
            <p:nvPr userDrawn="1"/>
          </p:nvSpPr>
          <p:spPr>
            <a:xfrm>
              <a:off x="1679529" y="5383139"/>
              <a:ext cx="10014632"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dirty="0">
                  <a:hlinkClick r:id="rId9"/>
                </a:rPr>
                <a:t>Join our mailing list</a:t>
              </a:r>
              <a:r>
                <a:rPr lang="en-US" sz="2400" dirty="0"/>
                <a:t> to stay in touch and informed about our offerings!</a:t>
              </a:r>
            </a:p>
          </p:txBody>
        </p:sp>
      </p:grpSp>
      <p:sp>
        <p:nvSpPr>
          <p:cNvPr id="5" name="Freeform 4">
            <a:extLst>
              <a:ext uri="{FF2B5EF4-FFF2-40B4-BE49-F238E27FC236}">
                <a16:creationId xmlns:a16="http://schemas.microsoft.com/office/drawing/2014/main" id="{9E361CB5-CA84-F4DA-BF65-13D6269496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31057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AD Save the Da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72015-3A10-9806-25F9-874DEA43E724}"/>
              </a:ext>
            </a:extLst>
          </p:cNvPr>
          <p:cNvPicPr>
            <a:picLocks noChangeAspect="1"/>
          </p:cNvPicPr>
          <p:nvPr userDrawn="1"/>
        </p:nvPicPr>
        <p:blipFill>
          <a:blip r:embed="rId2"/>
          <a:stretch>
            <a:fillRect/>
          </a:stretch>
        </p:blipFill>
        <p:spPr>
          <a:xfrm>
            <a:off x="0" y="0"/>
            <a:ext cx="12192000" cy="6858001"/>
          </a:xfrm>
          <a:prstGeom prst="rect">
            <a:avLst/>
          </a:prstGeom>
        </p:spPr>
      </p:pic>
      <p:sp>
        <p:nvSpPr>
          <p:cNvPr id="3" name="Slide Number Placeholder 2">
            <a:extLst>
              <a:ext uri="{FF2B5EF4-FFF2-40B4-BE49-F238E27FC236}">
                <a16:creationId xmlns:a16="http://schemas.microsoft.com/office/drawing/2014/main" id="{2D1BBB4F-C82B-FA83-5198-C4971E2D9998}"/>
              </a:ext>
            </a:extLst>
          </p:cNvPr>
          <p:cNvSpPr>
            <a:spLocks noGrp="1"/>
          </p:cNvSpPr>
          <p:nvPr>
            <p:ph type="sldNum" sz="quarter" idx="10"/>
          </p:nvPr>
        </p:nvSpPr>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987609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ast slide and email">
    <p:bg>
      <p:bgPr>
        <a:solidFill>
          <a:srgbClr val="4668B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A7C7D48-85E4-8032-7AD7-D3BBDE07A1FD}"/>
              </a:ext>
            </a:extLst>
          </p:cNvPr>
          <p:cNvGrpSpPr>
            <a:grpSpLocks noGrp="1" noUngrp="1" noRot="1" noMove="1" noResize="1"/>
          </p:cNvGrpSpPr>
          <p:nvPr userDrawn="1"/>
        </p:nvGrpSpPr>
        <p:grpSpPr>
          <a:xfrm>
            <a:off x="1030213" y="2753029"/>
            <a:ext cx="10131573" cy="1351942"/>
            <a:chOff x="1508294" y="2737057"/>
            <a:chExt cx="10131573" cy="1351942"/>
          </a:xfrm>
        </p:grpSpPr>
        <p:pic>
          <p:nvPicPr>
            <p:cNvPr id="4" name="Picture 3" descr="Boston Medical Center logo">
              <a:extLst>
                <a:ext uri="{FF2B5EF4-FFF2-40B4-BE49-F238E27FC236}">
                  <a16:creationId xmlns:a16="http://schemas.microsoft.com/office/drawing/2014/main" id="{D5CE58BE-9CAA-1879-FAFA-722C9D6B2F0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1508294" y="2737057"/>
              <a:ext cx="3137846" cy="1351942"/>
            </a:xfrm>
            <a:prstGeom prst="rect">
              <a:avLst/>
            </a:prstGeom>
          </p:spPr>
        </p:pic>
        <p:pic>
          <p:nvPicPr>
            <p:cNvPr id="6" name="Picture 5" descr="Grayken Center for Addiction Training &amp; Technical Assistance logo.">
              <a:extLst>
                <a:ext uri="{FF2B5EF4-FFF2-40B4-BE49-F238E27FC236}">
                  <a16:creationId xmlns:a16="http://schemas.microsoft.com/office/drawing/2014/main" id="{F3779496-48E0-D2EB-0E0C-9B0676FF093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tretch>
              <a:fillRect/>
            </a:stretch>
          </p:blipFill>
          <p:spPr>
            <a:xfrm>
              <a:off x="5500699" y="2769000"/>
              <a:ext cx="6139168" cy="1319999"/>
            </a:xfrm>
            <a:prstGeom prst="rect">
              <a:avLst/>
            </a:prstGeom>
          </p:spPr>
        </p:pic>
      </p:grpSp>
      <p:sp>
        <p:nvSpPr>
          <p:cNvPr id="8" name="TextBox 7">
            <a:extLst>
              <a:ext uri="{FF2B5EF4-FFF2-40B4-BE49-F238E27FC236}">
                <a16:creationId xmlns:a16="http://schemas.microsoft.com/office/drawing/2014/main" id="{146250F1-3034-A9FC-99B8-9E1B7C367775}"/>
              </a:ext>
            </a:extLst>
          </p:cNvPr>
          <p:cNvSpPr txBox="1"/>
          <p:nvPr userDrawn="1"/>
        </p:nvSpPr>
        <p:spPr>
          <a:xfrm>
            <a:off x="461319" y="5819082"/>
            <a:ext cx="11269362" cy="898242"/>
          </a:xfrm>
          <a:prstGeom prst="rect">
            <a:avLst/>
          </a:prstGeom>
          <a:noFill/>
        </p:spPr>
        <p:txBody>
          <a:bodyPr wrap="square" rtlCol="0" anchor="b" anchorCtr="0">
            <a:noAutofit/>
          </a:bodyPr>
          <a:lstStyle/>
          <a:p>
            <a:pPr algn="ctr">
              <a:lnSpc>
                <a:spcPct val="110000"/>
              </a:lnSpc>
            </a:pPr>
            <a:r>
              <a:rPr lang="en-US" sz="2000" b="1" i="0" kern="1200">
                <a:solidFill>
                  <a:schemeClr val="bg1"/>
                </a:solidFill>
                <a:latin typeface="Arial" panose="020B0604020202020204" pitchFamily="34" charset="0"/>
                <a:ea typeface="Verdana" panose="020B0604030504040204" pitchFamily="34" charset="0"/>
                <a:cs typeface="Arial" panose="020B0604020202020204" pitchFamily="34" charset="0"/>
              </a:rPr>
              <a:t>Questions? Email </a:t>
            </a:r>
            <a:r>
              <a:rPr lang="en-US" sz="2000" b="1" i="0" kern="1200">
                <a:solidFill>
                  <a:schemeClr val="bg1"/>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info@addictiontraining.org</a:t>
            </a:r>
            <a:endParaRPr lang="en-US" sz="900">
              <a:solidFill>
                <a:schemeClr val="bg1"/>
              </a:solidFill>
            </a:endParaRPr>
          </a:p>
        </p:txBody>
      </p:sp>
    </p:spTree>
    <p:extLst>
      <p:ext uri="{BB962C8B-B14F-4D97-AF65-F5344CB8AC3E}">
        <p14:creationId xmlns:p14="http://schemas.microsoft.com/office/powerpoint/2010/main" val="3035648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nders: BSAS, ORN,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grpSp>
        <p:nvGrpSpPr>
          <p:cNvPr id="14" name="Group 13">
            <a:extLst>
              <a:ext uri="{FF2B5EF4-FFF2-40B4-BE49-F238E27FC236}">
                <a16:creationId xmlns:a16="http://schemas.microsoft.com/office/drawing/2014/main" id="{3C9A202A-AF5D-B476-7A5A-DC8E01E1C96B}"/>
              </a:ext>
            </a:extLst>
          </p:cNvPr>
          <p:cNvGrpSpPr/>
          <p:nvPr userDrawn="1"/>
        </p:nvGrpSpPr>
        <p:grpSpPr>
          <a:xfrm>
            <a:off x="450991" y="2077169"/>
            <a:ext cx="11290018" cy="2746558"/>
            <a:chOff x="497839" y="2089994"/>
            <a:chExt cx="11290018" cy="2746558"/>
          </a:xfrm>
        </p:grpSpPr>
        <p:grpSp>
          <p:nvGrpSpPr>
            <p:cNvPr id="10" name="Group 9" descr="BSAS, Grayken TTA, and ORN logos">
              <a:extLst>
                <a:ext uri="{FF2B5EF4-FFF2-40B4-BE49-F238E27FC236}">
                  <a16:creationId xmlns:a16="http://schemas.microsoft.com/office/drawing/2014/main" id="{2B458C08-636B-7348-6382-DBC8D139F15F}"/>
                </a:ext>
              </a:extLst>
            </p:cNvPr>
            <p:cNvGrpSpPr/>
            <p:nvPr userDrawn="1"/>
          </p:nvGrpSpPr>
          <p:grpSpPr>
            <a:xfrm>
              <a:off x="566057" y="2089994"/>
              <a:ext cx="11059886" cy="1768773"/>
              <a:chOff x="612906" y="2104127"/>
              <a:chExt cx="11059886" cy="1768773"/>
            </a:xfrm>
          </p:grpSpPr>
          <p:pic>
            <p:nvPicPr>
              <p:cNvPr id="5" name="Picture 4" descr="BSAS logo">
                <a:extLst>
                  <a:ext uri="{FF2B5EF4-FFF2-40B4-BE49-F238E27FC236}">
                    <a16:creationId xmlns:a16="http://schemas.microsoft.com/office/drawing/2014/main" id="{96F3683B-ED18-A23B-6B5A-0E5F7E3050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906" y="2104127"/>
                <a:ext cx="2505433" cy="1768773"/>
              </a:xfrm>
              <a:prstGeom prst="rect">
                <a:avLst/>
              </a:prstGeom>
            </p:spPr>
          </p:pic>
          <p:pic>
            <p:nvPicPr>
              <p:cNvPr id="6" name="Picture 5" descr="ORN logo">
                <a:extLst>
                  <a:ext uri="{FF2B5EF4-FFF2-40B4-BE49-F238E27FC236}">
                    <a16:creationId xmlns:a16="http://schemas.microsoft.com/office/drawing/2014/main" id="{A9BB1D55-7AA8-7EC3-C0C7-B407412E33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23574" y="2323957"/>
                <a:ext cx="2749218" cy="1329114"/>
              </a:xfrm>
              <a:prstGeom prst="rect">
                <a:avLst/>
              </a:prstGeom>
            </p:spPr>
          </p:pic>
          <p:pic>
            <p:nvPicPr>
              <p:cNvPr id="7" name="Google Shape;358;p88" descr="Grayken Center for Addiction Training &amp; Technical Assistance logo">
                <a:extLst>
                  <a:ext uri="{FF2B5EF4-FFF2-40B4-BE49-F238E27FC236}">
                    <a16:creationId xmlns:a16="http://schemas.microsoft.com/office/drawing/2014/main" id="{5708A9E0-E07C-6251-6313-D4C519304F1E}"/>
                  </a:ext>
                </a:extLst>
              </p:cNvPr>
              <p:cNvPicPr preferRelativeResize="0">
                <a:picLocks noChangeAspect="1"/>
              </p:cNvPicPr>
              <p:nvPr/>
            </p:nvPicPr>
            <p:blipFill rotWithShape="1">
              <a:blip r:embed="rId5">
                <a:alphaModFix/>
                <a:extLst>
                  <a:ext uri="{28A0092B-C50C-407E-A947-70E740481C1C}">
                    <a14:useLocalDpi xmlns:a14="http://schemas.microsoft.com/office/drawing/2010/main"/>
                  </a:ext>
                </a:extLst>
              </a:blip>
              <a:stretch/>
            </p:blipFill>
            <p:spPr>
              <a:xfrm>
                <a:off x="3732409" y="2488734"/>
                <a:ext cx="4577095" cy="999557"/>
              </a:xfrm>
              <a:prstGeom prst="rect">
                <a:avLst/>
              </a:prstGeom>
              <a:noFill/>
              <a:ln>
                <a:noFill/>
              </a:ln>
            </p:spPr>
          </p:pic>
        </p:grpSp>
        <p:sp>
          <p:nvSpPr>
            <p:cNvPr id="8" name="Rectangle 7">
              <a:extLst>
                <a:ext uri="{FF2B5EF4-FFF2-40B4-BE49-F238E27FC236}">
                  <a16:creationId xmlns:a16="http://schemas.microsoft.com/office/drawing/2014/main" id="{592AEEC4-DBE0-CF93-A4B2-C555A144C360}"/>
                </a:ext>
              </a:extLst>
            </p:cNvPr>
            <p:cNvSpPr/>
            <p:nvPr userDrawn="1"/>
          </p:nvSpPr>
          <p:spPr>
            <a:xfrm>
              <a:off x="497839" y="4101158"/>
              <a:ext cx="11290018" cy="735394"/>
            </a:xfrm>
            <a:prstGeom prst="rect">
              <a:avLst/>
            </a:prstGeom>
          </p:spPr>
          <p:txBody>
            <a:bodyPr wrap="square" lIns="91440" tIns="45720" rIns="91440" bIns="45720" anchor="t">
              <a:spAutoFit/>
            </a:bodyPr>
            <a:lstStyle/>
            <a:p>
              <a:pPr algn="ctr" defTabSz="609630">
                <a:lnSpc>
                  <a:spcPct val="109000"/>
                </a:lnSpc>
              </a:pPr>
              <a:r>
                <a:rPr lang="en-US" sz="1300" i="1">
                  <a:solidFill>
                    <a:prstClr val="black"/>
                  </a:solidFill>
                  <a:latin typeface="Arial"/>
                  <a:cs typeface="Arial"/>
                </a:rPr>
                <a:t>Funding for this initiative was made possible (in part) by grant no.</a:t>
              </a:r>
              <a:r>
                <a:rPr lang="en-US" sz="1300" i="1">
                  <a:solidFill>
                    <a:prstClr val="black"/>
                  </a:solidFill>
                  <a:latin typeface="Arial"/>
                  <a:ea typeface="+mn-lt"/>
                  <a:cs typeface="Arial"/>
                </a:rPr>
                <a:t> 1H79TI085588-02 </a:t>
              </a:r>
              <a:r>
                <a:rPr lang="en-US" sz="1300" i="1">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a:p>
          </p:txBody>
        </p:sp>
      </p:grpSp>
      <p:sp>
        <p:nvSpPr>
          <p:cNvPr id="11" name="Title 1">
            <a:extLst>
              <a:ext uri="{FF2B5EF4-FFF2-40B4-BE49-F238E27FC236}">
                <a16:creationId xmlns:a16="http://schemas.microsoft.com/office/drawing/2014/main" id="{4B5E65D3-272D-705E-91A9-CA944B5EE44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4" name="Freeform 3">
            <a:extLst>
              <a:ext uri="{FF2B5EF4-FFF2-40B4-BE49-F238E27FC236}">
                <a16:creationId xmlns:a16="http://schemas.microsoft.com/office/drawing/2014/main" id="{0670345E-0BE3-FF72-B0EF-F115B93307A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F1C82891-370D-1F55-63D3-02677994E5AF}"/>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5935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nders: BSAS,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3" name="Title 1">
            <a:extLst>
              <a:ext uri="{FF2B5EF4-FFF2-40B4-BE49-F238E27FC236}">
                <a16:creationId xmlns:a16="http://schemas.microsoft.com/office/drawing/2014/main" id="{38C4E45E-9BE2-EDA3-054E-DF8DB0FAA6B6}"/>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2" name="Freeform 1">
            <a:extLst>
              <a:ext uri="{FF2B5EF4-FFF2-40B4-BE49-F238E27FC236}">
                <a16:creationId xmlns:a16="http://schemas.microsoft.com/office/drawing/2014/main" id="{394CA81C-4860-CAB8-6D6F-98E74F2754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descr="BSAS, Grayken TTA, and ORN logos">
            <a:extLst>
              <a:ext uri="{FF2B5EF4-FFF2-40B4-BE49-F238E27FC236}">
                <a16:creationId xmlns:a16="http://schemas.microsoft.com/office/drawing/2014/main" id="{4FF29337-6864-7D70-587E-19A6CEAC76DC}"/>
              </a:ext>
            </a:extLst>
          </p:cNvPr>
          <p:cNvGrpSpPr/>
          <p:nvPr userDrawn="1"/>
        </p:nvGrpSpPr>
        <p:grpSpPr>
          <a:xfrm>
            <a:off x="2247701" y="2544613"/>
            <a:ext cx="7696598" cy="1768773"/>
            <a:chOff x="612906" y="2104127"/>
            <a:chExt cx="7696598" cy="1768773"/>
          </a:xfrm>
        </p:grpSpPr>
        <p:pic>
          <p:nvPicPr>
            <p:cNvPr id="6" name="Picture 5" descr="BSAS logo">
              <a:extLst>
                <a:ext uri="{FF2B5EF4-FFF2-40B4-BE49-F238E27FC236}">
                  <a16:creationId xmlns:a16="http://schemas.microsoft.com/office/drawing/2014/main" id="{8164DEC9-6DF5-3D59-A963-C5EB03BB3F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906" y="2104127"/>
              <a:ext cx="2505433" cy="1768773"/>
            </a:xfrm>
            <a:prstGeom prst="rect">
              <a:avLst/>
            </a:prstGeom>
          </p:spPr>
        </p:pic>
        <p:pic>
          <p:nvPicPr>
            <p:cNvPr id="11" name="Google Shape;358;p88" descr="Grayken Center for Addiction Training &amp; Technical Assistance logo">
              <a:extLst>
                <a:ext uri="{FF2B5EF4-FFF2-40B4-BE49-F238E27FC236}">
                  <a16:creationId xmlns:a16="http://schemas.microsoft.com/office/drawing/2014/main" id="{F88A9B00-2322-5DB7-631D-DDE676A6706E}"/>
                </a:ext>
              </a:extLst>
            </p:cNvPr>
            <p:cNvPicPr preferRelativeResize="0">
              <a:picLocks noChangeAspect="1"/>
            </p:cNvPicPr>
            <p:nvPr/>
          </p:nvPicPr>
          <p:blipFill rotWithShape="1">
            <a:blip r:embed="rId4">
              <a:alphaModFix/>
              <a:extLst>
                <a:ext uri="{28A0092B-C50C-407E-A947-70E740481C1C}">
                  <a14:useLocalDpi xmlns:a14="http://schemas.microsoft.com/office/drawing/2010/main"/>
                </a:ext>
              </a:extLst>
            </a:blip>
            <a:stretch/>
          </p:blipFill>
          <p:spPr>
            <a:xfrm>
              <a:off x="3732409" y="2488734"/>
              <a:ext cx="4577095" cy="999557"/>
            </a:xfrm>
            <a:prstGeom prst="rect">
              <a:avLst/>
            </a:prstGeom>
            <a:noFill/>
            <a:ln>
              <a:noFill/>
            </a:ln>
          </p:spPr>
        </p:pic>
      </p:grpSp>
      <p:sp>
        <p:nvSpPr>
          <p:cNvPr id="5" name="Slide Number Placeholder 1">
            <a:extLst>
              <a:ext uri="{FF2B5EF4-FFF2-40B4-BE49-F238E27FC236}">
                <a16:creationId xmlns:a16="http://schemas.microsoft.com/office/drawing/2014/main" id="{D3D5C6BB-5A05-8FCD-00CB-D724C4DEE57C}"/>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50017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nders: ORN,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grpSp>
        <p:nvGrpSpPr>
          <p:cNvPr id="14" name="Group 13">
            <a:extLst>
              <a:ext uri="{FF2B5EF4-FFF2-40B4-BE49-F238E27FC236}">
                <a16:creationId xmlns:a16="http://schemas.microsoft.com/office/drawing/2014/main" id="{3C9A202A-AF5D-B476-7A5A-DC8E01E1C96B}"/>
              </a:ext>
            </a:extLst>
          </p:cNvPr>
          <p:cNvGrpSpPr/>
          <p:nvPr userDrawn="1"/>
        </p:nvGrpSpPr>
        <p:grpSpPr>
          <a:xfrm>
            <a:off x="450991" y="2204072"/>
            <a:ext cx="11290018" cy="2492753"/>
            <a:chOff x="497839" y="2343799"/>
            <a:chExt cx="11290018" cy="2492753"/>
          </a:xfrm>
        </p:grpSpPr>
        <p:grpSp>
          <p:nvGrpSpPr>
            <p:cNvPr id="10" name="Group 9" descr="BSAS, Grayken TTA, and ORN logos">
              <a:extLst>
                <a:ext uri="{FF2B5EF4-FFF2-40B4-BE49-F238E27FC236}">
                  <a16:creationId xmlns:a16="http://schemas.microsoft.com/office/drawing/2014/main" id="{2B458C08-636B-7348-6382-DBC8D139F15F}"/>
                </a:ext>
              </a:extLst>
            </p:cNvPr>
            <p:cNvGrpSpPr/>
            <p:nvPr userDrawn="1"/>
          </p:nvGrpSpPr>
          <p:grpSpPr>
            <a:xfrm>
              <a:off x="2021797" y="2343799"/>
              <a:ext cx="7940383" cy="1329114"/>
              <a:chOff x="2068646" y="2357932"/>
              <a:chExt cx="7940383" cy="1329114"/>
            </a:xfrm>
          </p:grpSpPr>
          <p:pic>
            <p:nvPicPr>
              <p:cNvPr id="6" name="Picture 5" descr="ORN logo">
                <a:extLst>
                  <a:ext uri="{FF2B5EF4-FFF2-40B4-BE49-F238E27FC236}">
                    <a16:creationId xmlns:a16="http://schemas.microsoft.com/office/drawing/2014/main" id="{A9BB1D55-7AA8-7EC3-C0C7-B407412E33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59811" y="2357932"/>
                <a:ext cx="2749218" cy="1329114"/>
              </a:xfrm>
              <a:prstGeom prst="rect">
                <a:avLst/>
              </a:prstGeom>
            </p:spPr>
          </p:pic>
          <p:pic>
            <p:nvPicPr>
              <p:cNvPr id="7" name="Google Shape;358;p88" descr="Grayken Center for Addiction Training &amp; Technical Assistance logo">
                <a:extLst>
                  <a:ext uri="{FF2B5EF4-FFF2-40B4-BE49-F238E27FC236}">
                    <a16:creationId xmlns:a16="http://schemas.microsoft.com/office/drawing/2014/main" id="{5708A9E0-E07C-6251-6313-D4C519304F1E}"/>
                  </a:ext>
                </a:extLst>
              </p:cNvPr>
              <p:cNvPicPr preferRelativeResize="0">
                <a:picLocks noChangeAspect="1"/>
              </p:cNvPicPr>
              <p:nvPr/>
            </p:nvPicPr>
            <p:blipFill rotWithShape="1">
              <a:blip r:embed="rId4">
                <a:alphaModFix/>
                <a:extLst>
                  <a:ext uri="{28A0092B-C50C-407E-A947-70E740481C1C}">
                    <a14:useLocalDpi xmlns:a14="http://schemas.microsoft.com/office/drawing/2010/main"/>
                  </a:ext>
                </a:extLst>
              </a:blip>
              <a:stretch/>
            </p:blipFill>
            <p:spPr>
              <a:xfrm>
                <a:off x="2068646" y="2522711"/>
                <a:ext cx="4577095" cy="999557"/>
              </a:xfrm>
              <a:prstGeom prst="rect">
                <a:avLst/>
              </a:prstGeom>
              <a:noFill/>
              <a:ln>
                <a:noFill/>
              </a:ln>
            </p:spPr>
          </p:pic>
        </p:grpSp>
        <p:sp>
          <p:nvSpPr>
            <p:cNvPr id="8" name="Rectangle 7">
              <a:extLst>
                <a:ext uri="{FF2B5EF4-FFF2-40B4-BE49-F238E27FC236}">
                  <a16:creationId xmlns:a16="http://schemas.microsoft.com/office/drawing/2014/main" id="{592AEEC4-DBE0-CF93-A4B2-C555A144C360}"/>
                </a:ext>
              </a:extLst>
            </p:cNvPr>
            <p:cNvSpPr/>
            <p:nvPr userDrawn="1"/>
          </p:nvSpPr>
          <p:spPr>
            <a:xfrm>
              <a:off x="497839" y="4101158"/>
              <a:ext cx="11290018" cy="735394"/>
            </a:xfrm>
            <a:prstGeom prst="rect">
              <a:avLst/>
            </a:prstGeom>
          </p:spPr>
          <p:txBody>
            <a:bodyPr wrap="square" lIns="91440" tIns="45720" rIns="91440" bIns="45720" anchor="t">
              <a:spAutoFit/>
            </a:bodyPr>
            <a:lstStyle/>
            <a:p>
              <a:pPr algn="ctr" defTabSz="609630">
                <a:lnSpc>
                  <a:spcPct val="109000"/>
                </a:lnSpc>
              </a:pPr>
              <a:r>
                <a:rPr lang="en-US" sz="1300" i="1">
                  <a:solidFill>
                    <a:prstClr val="black"/>
                  </a:solidFill>
                  <a:latin typeface="Arial"/>
                  <a:cs typeface="Arial"/>
                </a:rPr>
                <a:t>Funding for this initiative was made possible (in part) by grant no.</a:t>
              </a:r>
              <a:r>
                <a:rPr lang="en-US" sz="1300" i="1">
                  <a:solidFill>
                    <a:prstClr val="black"/>
                  </a:solidFill>
                  <a:latin typeface="Arial"/>
                  <a:ea typeface="+mn-lt"/>
                  <a:cs typeface="Arial"/>
                </a:rPr>
                <a:t> 1H79TI085588-02 </a:t>
              </a:r>
              <a:r>
                <a:rPr lang="en-US" sz="1300" i="1">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a:p>
          </p:txBody>
        </p:sp>
      </p:grpSp>
      <p:sp>
        <p:nvSpPr>
          <p:cNvPr id="11" name="Title 1">
            <a:extLst>
              <a:ext uri="{FF2B5EF4-FFF2-40B4-BE49-F238E27FC236}">
                <a16:creationId xmlns:a16="http://schemas.microsoft.com/office/drawing/2014/main" id="{4B5E65D3-272D-705E-91A9-CA944B5EE44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4" name="Freeform 3">
            <a:extLst>
              <a:ext uri="{FF2B5EF4-FFF2-40B4-BE49-F238E27FC236}">
                <a16:creationId xmlns:a16="http://schemas.microsoft.com/office/drawing/2014/main" id="{0670345E-0BE3-FF72-B0EF-F115B93307A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3E0D4338-8BBC-147D-E2BF-82DA6E3B2A31}"/>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823350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nders: AMERSA, BSAS, ORN,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grpSp>
        <p:nvGrpSpPr>
          <p:cNvPr id="22" name="Group 21">
            <a:extLst>
              <a:ext uri="{FF2B5EF4-FFF2-40B4-BE49-F238E27FC236}">
                <a16:creationId xmlns:a16="http://schemas.microsoft.com/office/drawing/2014/main" id="{A7668CC2-BC24-B737-F288-3B980E04E143}"/>
              </a:ext>
            </a:extLst>
          </p:cNvPr>
          <p:cNvGrpSpPr/>
          <p:nvPr userDrawn="1"/>
        </p:nvGrpSpPr>
        <p:grpSpPr>
          <a:xfrm>
            <a:off x="414542" y="1581951"/>
            <a:ext cx="11362916" cy="4209896"/>
            <a:chOff x="424942" y="1501840"/>
            <a:chExt cx="11362916" cy="4209896"/>
          </a:xfrm>
        </p:grpSpPr>
        <p:sp>
          <p:nvSpPr>
            <p:cNvPr id="8" name="Rectangle 7">
              <a:extLst>
                <a:ext uri="{FF2B5EF4-FFF2-40B4-BE49-F238E27FC236}">
                  <a16:creationId xmlns:a16="http://schemas.microsoft.com/office/drawing/2014/main" id="{592AEEC4-DBE0-CF93-A4B2-C555A144C360}"/>
                </a:ext>
              </a:extLst>
            </p:cNvPr>
            <p:cNvSpPr/>
            <p:nvPr userDrawn="1"/>
          </p:nvSpPr>
          <p:spPr>
            <a:xfrm>
              <a:off x="424942" y="4976342"/>
              <a:ext cx="11362916" cy="735394"/>
            </a:xfrm>
            <a:prstGeom prst="rect">
              <a:avLst/>
            </a:prstGeom>
          </p:spPr>
          <p:txBody>
            <a:bodyPr wrap="square" lIns="91440" tIns="45720" rIns="91440" bIns="45720" anchor="t">
              <a:spAutoFit/>
            </a:bodyPr>
            <a:lstStyle/>
            <a:p>
              <a:pPr algn="ctr" defTabSz="609630">
                <a:lnSpc>
                  <a:spcPct val="109000"/>
                </a:lnSpc>
              </a:pPr>
              <a:r>
                <a:rPr lang="en-US" sz="1300" i="1">
                  <a:solidFill>
                    <a:prstClr val="black"/>
                  </a:solidFill>
                  <a:latin typeface="Arial"/>
                  <a:cs typeface="Arial"/>
                </a:rPr>
                <a:t>Funding for this initiative was made possible (in part) by grant no.</a:t>
              </a:r>
              <a:r>
                <a:rPr lang="en-US" sz="1300" i="1">
                  <a:solidFill>
                    <a:prstClr val="black"/>
                  </a:solidFill>
                  <a:latin typeface="Arial"/>
                  <a:ea typeface="+mn-lt"/>
                  <a:cs typeface="Arial"/>
                </a:rPr>
                <a:t> 1H79TI085588-02 </a:t>
              </a:r>
              <a:r>
                <a:rPr lang="en-US" sz="1300" i="1">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a:p>
          </p:txBody>
        </p:sp>
        <p:grpSp>
          <p:nvGrpSpPr>
            <p:cNvPr id="21" name="Group 20">
              <a:extLst>
                <a:ext uri="{FF2B5EF4-FFF2-40B4-BE49-F238E27FC236}">
                  <a16:creationId xmlns:a16="http://schemas.microsoft.com/office/drawing/2014/main" id="{8AD92730-0F88-63F6-F59F-A6920689E944}"/>
                </a:ext>
              </a:extLst>
            </p:cNvPr>
            <p:cNvGrpSpPr/>
            <p:nvPr userDrawn="1"/>
          </p:nvGrpSpPr>
          <p:grpSpPr>
            <a:xfrm>
              <a:off x="1090768" y="1501840"/>
              <a:ext cx="10010464" cy="3121416"/>
              <a:chOff x="1090768" y="1501840"/>
              <a:chExt cx="10010464" cy="3121416"/>
            </a:xfrm>
          </p:grpSpPr>
          <p:grpSp>
            <p:nvGrpSpPr>
              <p:cNvPr id="20" name="Group 19">
                <a:extLst>
                  <a:ext uri="{FF2B5EF4-FFF2-40B4-BE49-F238E27FC236}">
                    <a16:creationId xmlns:a16="http://schemas.microsoft.com/office/drawing/2014/main" id="{F62CFD0B-96F0-524E-71CB-C3B4705299F4}"/>
                  </a:ext>
                </a:extLst>
              </p:cNvPr>
              <p:cNvGrpSpPr/>
              <p:nvPr userDrawn="1"/>
            </p:nvGrpSpPr>
            <p:grpSpPr>
              <a:xfrm>
                <a:off x="1090768" y="1501840"/>
                <a:ext cx="10010464" cy="1768773"/>
                <a:chOff x="1090768" y="1501840"/>
                <a:chExt cx="10010464" cy="1768773"/>
              </a:xfrm>
            </p:grpSpPr>
            <p:pic>
              <p:nvPicPr>
                <p:cNvPr id="5" name="Picture 4" descr="BSAS logo">
                  <a:extLst>
                    <a:ext uri="{FF2B5EF4-FFF2-40B4-BE49-F238E27FC236}">
                      <a16:creationId xmlns:a16="http://schemas.microsoft.com/office/drawing/2014/main" id="{96F3683B-ED18-A23B-6B5A-0E5F7E3050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99878" y="1501840"/>
                  <a:ext cx="2620499" cy="1768773"/>
                </a:xfrm>
                <a:prstGeom prst="rect">
                  <a:avLst/>
                </a:prstGeom>
              </p:spPr>
            </p:pic>
            <p:pic>
              <p:nvPicPr>
                <p:cNvPr id="3" name="Picture 2" descr="AMERSA logo">
                  <a:extLst>
                    <a:ext uri="{FF2B5EF4-FFF2-40B4-BE49-F238E27FC236}">
                      <a16:creationId xmlns:a16="http://schemas.microsoft.com/office/drawing/2014/main" id="{20A7D953-AED3-7C80-10D0-A99FD81A64D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90768" y="1549468"/>
                  <a:ext cx="3329066" cy="1478319"/>
                </a:xfrm>
                <a:prstGeom prst="rect">
                  <a:avLst/>
                </a:prstGeom>
              </p:spPr>
            </p:pic>
            <p:pic>
              <p:nvPicPr>
                <p:cNvPr id="4" name="Picture 3" descr="ORN logo">
                  <a:extLst>
                    <a:ext uri="{FF2B5EF4-FFF2-40B4-BE49-F238E27FC236}">
                      <a16:creationId xmlns:a16="http://schemas.microsoft.com/office/drawing/2014/main" id="{6F11E01C-48CE-B33D-C191-FBD538014DD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400421" y="1624070"/>
                  <a:ext cx="2700811" cy="1329114"/>
                </a:xfrm>
                <a:prstGeom prst="rect">
                  <a:avLst/>
                </a:prstGeom>
              </p:spPr>
            </p:pic>
          </p:grpSp>
          <p:pic>
            <p:nvPicPr>
              <p:cNvPr id="10" name="Google Shape;358;p88" descr="Grayken Center for Addiction Training &amp; Technical Assistance logo">
                <a:extLst>
                  <a:ext uri="{FF2B5EF4-FFF2-40B4-BE49-F238E27FC236}">
                    <a16:creationId xmlns:a16="http://schemas.microsoft.com/office/drawing/2014/main" id="{F95FC54F-62B2-4879-E5CF-CDA80199658B}"/>
                  </a:ext>
                </a:extLst>
              </p:cNvPr>
              <p:cNvPicPr preferRelativeResize="0">
                <a:picLocks noChangeAspect="1"/>
              </p:cNvPicPr>
              <p:nvPr userDrawn="1"/>
            </p:nvPicPr>
            <p:blipFill rotWithShape="1">
              <a:blip r:embed="rId6">
                <a:alphaModFix/>
                <a:extLst>
                  <a:ext uri="{28A0092B-C50C-407E-A947-70E740481C1C}">
                    <a14:useLocalDpi xmlns:a14="http://schemas.microsoft.com/office/drawing/2010/main"/>
                  </a:ext>
                </a:extLst>
              </a:blip>
              <a:stretch/>
            </p:blipFill>
            <p:spPr>
              <a:xfrm>
                <a:off x="4121579" y="3623699"/>
                <a:ext cx="4577095" cy="999557"/>
              </a:xfrm>
              <a:prstGeom prst="rect">
                <a:avLst/>
              </a:prstGeom>
              <a:noFill/>
              <a:ln>
                <a:noFill/>
              </a:ln>
            </p:spPr>
          </p:pic>
        </p:grpSp>
      </p:grpSp>
      <p:sp>
        <p:nvSpPr>
          <p:cNvPr id="15" name="Title 1">
            <a:extLst>
              <a:ext uri="{FF2B5EF4-FFF2-40B4-BE49-F238E27FC236}">
                <a16:creationId xmlns:a16="http://schemas.microsoft.com/office/drawing/2014/main" id="{9B0D4167-24DF-6219-C54E-321E1A1F339A}"/>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16" name="Freeform 15">
            <a:extLst>
              <a:ext uri="{FF2B5EF4-FFF2-40B4-BE49-F238E27FC236}">
                <a16:creationId xmlns:a16="http://schemas.microsoft.com/office/drawing/2014/main" id="{7803588E-69D7-4F22-FB93-0FAD7FC735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F8164425-BC5A-97CE-E480-C202D5F46AF1}"/>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4004903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Es: BU- CME, Nursing, S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4047805"/>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4047805"/>
            <a:ext cx="581063" cy="278562"/>
          </a:xfrm>
        </p:spPr>
        <p:txBody>
          <a:bodyPr/>
          <a:lstStyle>
            <a:lvl2pPr marL="0" indent="0">
              <a:buNone/>
              <a:defRPr sz="1600">
                <a:solidFill>
                  <a:srgbClr val="C00000"/>
                </a:solidFill>
              </a:defRPr>
            </a:lvl2pPr>
          </a:lstStyle>
          <a:p>
            <a:pPr lvl="1"/>
            <a:r>
              <a:rPr lang="en-US"/>
              <a:t>0.00</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081336" y="5415436"/>
            <a:ext cx="584825" cy="278562"/>
          </a:xfrm>
        </p:spPr>
        <p:txBody>
          <a:bodyPr/>
          <a:lstStyle>
            <a:lvl2pPr marL="0" indent="0">
              <a:buNone/>
              <a:defRPr sz="1600">
                <a:solidFill>
                  <a:srgbClr val="C00000"/>
                </a:solidFill>
              </a:defRPr>
            </a:lvl2pPr>
          </a:lstStyle>
          <a:p>
            <a:pPr lvl="1"/>
            <a:r>
              <a:rPr lang="en-US"/>
              <a:t>0.00</a:t>
            </a:r>
          </a:p>
        </p:txBody>
      </p:sp>
      <p:sp>
        <p:nvSpPr>
          <p:cNvPr id="13" name="Freeform 12">
            <a:extLst>
              <a:ext uri="{FF2B5EF4-FFF2-40B4-BE49-F238E27FC236}">
                <a16:creationId xmlns:a16="http://schemas.microsoft.com/office/drawing/2014/main" id="{21B2069B-FDCA-551A-CBC5-A72A34751C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1">
            <a:extLst>
              <a:ext uri="{FF2B5EF4-FFF2-40B4-BE49-F238E27FC236}">
                <a16:creationId xmlns:a16="http://schemas.microsoft.com/office/drawing/2014/main" id="{7BD0EF35-FB1F-D937-0EA5-D3CC1B55E94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16" name="Group 15">
            <a:extLst>
              <a:ext uri="{FF2B5EF4-FFF2-40B4-BE49-F238E27FC236}">
                <a16:creationId xmlns:a16="http://schemas.microsoft.com/office/drawing/2014/main" id="{22393E35-F6E7-A199-186B-448566324539}"/>
              </a:ext>
            </a:extLst>
          </p:cNvPr>
          <p:cNvGrpSpPr/>
          <p:nvPr userDrawn="1"/>
        </p:nvGrpSpPr>
        <p:grpSpPr>
          <a:xfrm>
            <a:off x="497840" y="1196985"/>
            <a:ext cx="11290017" cy="1609292"/>
            <a:chOff x="497840" y="1196985"/>
            <a:chExt cx="11290018" cy="1609292"/>
          </a:xfrm>
        </p:grpSpPr>
        <p:pic>
          <p:nvPicPr>
            <p:cNvPr id="17" name="Picture 16" descr="Jointly Accredited Provider logo">
              <a:extLst>
                <a:ext uri="{FF2B5EF4-FFF2-40B4-BE49-F238E27FC236}">
                  <a16:creationId xmlns:a16="http://schemas.microsoft.com/office/drawing/2014/main" id="{756F5DE8-3F62-C754-167A-BE45BA20AC7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20" name="TextBox 19">
              <a:extLst>
                <a:ext uri="{FF2B5EF4-FFF2-40B4-BE49-F238E27FC236}">
                  <a16:creationId xmlns:a16="http://schemas.microsoft.com/office/drawing/2014/main" id="{1A77757A-DD70-06A9-0416-4DBBF765D2CB}"/>
                </a:ext>
              </a:extLst>
            </p:cNvPr>
            <p:cNvSpPr txBox="1"/>
            <p:nvPr userDrawn="1"/>
          </p:nvSpPr>
          <p:spPr>
            <a:xfrm>
              <a:off x="2449689" y="1363048"/>
              <a:ext cx="9338169" cy="1154675"/>
            </a:xfrm>
            <a:prstGeom prst="rect">
              <a:avLst/>
            </a:prstGeom>
            <a:noFill/>
          </p:spPr>
          <p:txBody>
            <a:bodyPr wrap="square" rtlCol="0">
              <a:no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2" name="Slide Number Placeholder 1">
            <a:extLst>
              <a:ext uri="{FF2B5EF4-FFF2-40B4-BE49-F238E27FC236}">
                <a16:creationId xmlns:a16="http://schemas.microsoft.com/office/drawing/2014/main" id="{1DE0848E-3E95-9486-22EA-AD57D961095A}"/>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682013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Es: BU- CME,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4047805"/>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4047805"/>
            <a:ext cx="581063" cy="278562"/>
          </a:xfrm>
        </p:spPr>
        <p:txBody>
          <a:bodyPr/>
          <a:lstStyle>
            <a:lvl2pPr marL="0" indent="0">
              <a:buNone/>
              <a:defRPr sz="1600">
                <a:solidFill>
                  <a:srgbClr val="C00000"/>
                </a:solidFill>
              </a:defRPr>
            </a:lvl2pPr>
          </a:lstStyle>
          <a:p>
            <a:pPr lvl="1"/>
            <a:r>
              <a:rPr lang="en-US"/>
              <a:t>0.00</a:t>
            </a:r>
          </a:p>
        </p:txBody>
      </p:sp>
      <p:sp>
        <p:nvSpPr>
          <p:cNvPr id="13" name="Freeform 12">
            <a:extLst>
              <a:ext uri="{FF2B5EF4-FFF2-40B4-BE49-F238E27FC236}">
                <a16:creationId xmlns:a16="http://schemas.microsoft.com/office/drawing/2014/main" id="{21B2069B-FDCA-551A-CBC5-A72A34751C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1">
            <a:extLst>
              <a:ext uri="{FF2B5EF4-FFF2-40B4-BE49-F238E27FC236}">
                <a16:creationId xmlns:a16="http://schemas.microsoft.com/office/drawing/2014/main" id="{7BD0EF35-FB1F-D937-0EA5-D3CC1B55E94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2" name="Group 1">
            <a:extLst>
              <a:ext uri="{FF2B5EF4-FFF2-40B4-BE49-F238E27FC236}">
                <a16:creationId xmlns:a16="http://schemas.microsoft.com/office/drawing/2014/main" id="{4DCC2EDB-8E7F-7CF8-9D3B-1E4F9ED58FC2}"/>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D01E0CE9-538E-2440-D063-FD2779BFBC4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E67684E-E72A-EC24-6C5A-761AF1A91CDF}"/>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30D0337B-56B4-DBD3-6CF0-1CD2E4423892}"/>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842068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Es: BU- CME, SW (NO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053730" y="4846879"/>
            <a:ext cx="584825" cy="278562"/>
          </a:xfrm>
        </p:spPr>
        <p:txBody>
          <a:bodyPr/>
          <a:lstStyle>
            <a:lvl2pPr marL="0" indent="0">
              <a:buNone/>
              <a:defRPr sz="1600">
                <a:solidFill>
                  <a:srgbClr val="C00000"/>
                </a:solidFill>
              </a:defRPr>
            </a:lvl2pPr>
          </a:lstStyle>
          <a:p>
            <a:pPr lvl="1"/>
            <a:r>
              <a:rPr lang="en-US"/>
              <a:t>0.00</a:t>
            </a:r>
          </a:p>
        </p:txBody>
      </p:sp>
      <p:sp>
        <p:nvSpPr>
          <p:cNvPr id="7" name="Freeform 6">
            <a:extLst>
              <a:ext uri="{FF2B5EF4-FFF2-40B4-BE49-F238E27FC236}">
                <a16:creationId xmlns:a16="http://schemas.microsoft.com/office/drawing/2014/main" id="{E6A6349A-FE34-194F-BF6C-59F59BA558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99D142F2-2100-E449-2A51-63D7F754F279}"/>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2" name="Group 1">
            <a:extLst>
              <a:ext uri="{FF2B5EF4-FFF2-40B4-BE49-F238E27FC236}">
                <a16:creationId xmlns:a16="http://schemas.microsoft.com/office/drawing/2014/main" id="{28DD802B-07DD-0C62-AA8C-93882C8C368D}"/>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6269CECB-1DF5-7EDE-1E73-1815EEA5968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C023BC6-1648-4428-8376-56D762708A4D}"/>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6E3B8FF0-18DE-2D91-8221-80D55B56C6E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4027320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losure and Disclaimer">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Box 3">
            <a:extLst>
              <a:ext uri="{FF2B5EF4-FFF2-40B4-BE49-F238E27FC236}">
                <a16:creationId xmlns:a16="http://schemas.microsoft.com/office/drawing/2014/main" id="{CE83E124-2DA8-267C-CD0F-CD22FB3574F5}"/>
              </a:ext>
            </a:extLst>
          </p:cNvPr>
          <p:cNvSpPr txBox="1"/>
          <p:nvPr userDrawn="1"/>
        </p:nvSpPr>
        <p:spPr>
          <a:xfrm>
            <a:off x="497839" y="1243914"/>
            <a:ext cx="11290018" cy="2539670"/>
          </a:xfrm>
          <a:prstGeom prst="rect">
            <a:avLst/>
          </a:prstGeom>
          <a:noFill/>
        </p:spPr>
        <p:txBody>
          <a:bodyPr wrap="square" rtlCol="0">
            <a:spAutoFit/>
          </a:bodyPr>
          <a:lstStyle/>
          <a:p>
            <a:pPr algn="l" defTabSz="609630">
              <a:lnSpc>
                <a:spcPct val="109000"/>
              </a:lnSpc>
              <a:spcBef>
                <a:spcPts val="2467"/>
              </a:spcBef>
            </a:pPr>
            <a:r>
              <a:rPr lang="en-US" sz="2400" b="1">
                <a:solidFill>
                  <a:prstClr val="black"/>
                </a:solidFill>
              </a:rPr>
              <a:t>The faculty and planning committee have no relevant financial relationships to disclose.</a:t>
            </a:r>
          </a:p>
          <a:p>
            <a:pPr algn="l" defTabSz="609630">
              <a:lnSpc>
                <a:spcPct val="110000"/>
              </a:lnSpc>
              <a:spcBef>
                <a:spcPts val="2467"/>
              </a:spcBef>
            </a:pPr>
            <a:r>
              <a:rPr lang="en-US" sz="1600">
                <a:solidFill>
                  <a:prstClr val="black"/>
                </a:solidFill>
              </a:rPr>
              <a:t>This content and the content presented by Grayken Center for Addiction TTA (Grayken TTA) is intended solely to inform and educate qualified healthcare professionals, shall not be used for medical advice, and is not a substitute for the advice or treatment of a qualified medical professional. Boston Medical Center, Grayken TTA, and contributors are not acting as healthcare providers or professional consultants on behalf of any specific patient and disclaim establishing a provider-patient relationship with any specific patient.</a:t>
            </a:r>
          </a:p>
        </p:txBody>
      </p:sp>
      <p:sp>
        <p:nvSpPr>
          <p:cNvPr id="6" name="Title 1">
            <a:extLst>
              <a:ext uri="{FF2B5EF4-FFF2-40B4-BE49-F238E27FC236}">
                <a16:creationId xmlns:a16="http://schemas.microsoft.com/office/drawing/2014/main" id="{6C485E95-1689-C16C-4A70-80A797F48AB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Disclosure and Disclaimer</a:t>
            </a:r>
          </a:p>
        </p:txBody>
      </p:sp>
      <p:sp>
        <p:nvSpPr>
          <p:cNvPr id="2" name="Slide Number Placeholder 1">
            <a:extLst>
              <a:ext uri="{FF2B5EF4-FFF2-40B4-BE49-F238E27FC236}">
                <a16:creationId xmlns:a16="http://schemas.microsoft.com/office/drawing/2014/main" id="{A2ADC307-EFED-217C-F4D5-439A36305247}"/>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Freeform 4">
            <a:extLst>
              <a:ext uri="{FF2B5EF4-FFF2-40B4-BE49-F238E27FC236}">
                <a16:creationId xmlns:a16="http://schemas.microsoft.com/office/drawing/2014/main" id="{F6D04A6C-F2DC-56B3-A1B2-B3DEAE5BE9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27947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Es: BU- CME (NO CME OR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7" name="Title 1">
            <a:extLst>
              <a:ext uri="{FF2B5EF4-FFF2-40B4-BE49-F238E27FC236}">
                <a16:creationId xmlns:a16="http://schemas.microsoft.com/office/drawing/2014/main" id="{63DE85EC-18AD-FB8B-3629-E36B1EA641FC}"/>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0" name="Freeform 9">
            <a:extLst>
              <a:ext uri="{FF2B5EF4-FFF2-40B4-BE49-F238E27FC236}">
                <a16:creationId xmlns:a16="http://schemas.microsoft.com/office/drawing/2014/main" id="{ED6BA434-AF9A-20E8-A2E1-2E39169F87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00CB51B2-A9F0-DE3B-0CB1-BA89093D41B5}"/>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519CFD5E-08F0-919A-EE5A-1E6C4DC6D6E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A4A60991-D909-F78F-2FF9-721C4952F5B7}"/>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294E8494-809F-2B3A-C270-899801603388}"/>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537805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s: BU- Nursing, SW (NO CME)">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2927217"/>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2927217"/>
            <a:ext cx="581063" cy="278562"/>
          </a:xfrm>
        </p:spPr>
        <p:txBody>
          <a:bodyPr/>
          <a:lstStyle>
            <a:lvl2pPr marL="0" indent="0">
              <a:buNone/>
              <a:defRPr sz="1600">
                <a:solidFill>
                  <a:srgbClr val="C00000"/>
                </a:solidFill>
              </a:defRPr>
            </a:lvl2pPr>
          </a:lstStyle>
          <a:p>
            <a:pPr lvl="1"/>
            <a:r>
              <a:rPr lang="en-US"/>
              <a:t>0.00</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109335" y="4303961"/>
            <a:ext cx="584825" cy="278562"/>
          </a:xfrm>
        </p:spPr>
        <p:txBody>
          <a:bodyPr/>
          <a:lstStyle>
            <a:lvl2pPr marL="0" indent="0">
              <a:buNone/>
              <a:defRPr sz="1600">
                <a:solidFill>
                  <a:srgbClr val="C00000"/>
                </a:solidFill>
              </a:defRPr>
            </a:lvl2pPr>
          </a:lstStyle>
          <a:p>
            <a:pPr lvl="1"/>
            <a:r>
              <a:rPr lang="en-US"/>
              <a:t>0.00</a:t>
            </a:r>
          </a:p>
        </p:txBody>
      </p:sp>
      <p:sp>
        <p:nvSpPr>
          <p:cNvPr id="13" name="Title 1">
            <a:extLst>
              <a:ext uri="{FF2B5EF4-FFF2-40B4-BE49-F238E27FC236}">
                <a16:creationId xmlns:a16="http://schemas.microsoft.com/office/drawing/2014/main" id="{75ED379C-4509-948E-6932-47518A09C55F}"/>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4" name="Freeform 13">
            <a:extLst>
              <a:ext uri="{FF2B5EF4-FFF2-40B4-BE49-F238E27FC236}">
                <a16:creationId xmlns:a16="http://schemas.microsoft.com/office/drawing/2014/main" id="{068B27CA-7AEC-35E2-8796-663FECB2A2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A319D001-D2A7-128A-9BDF-3E8FCFEE67BF}"/>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CC2BC2F9-3E90-2AC8-854D-9313DCDB579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DCC0D16-18D3-72AB-D883-B0AA23228F2A}"/>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BD511DAE-06BA-7B64-FD10-7311947A2F33}"/>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588602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Es: BU- Nursing (NO CME or S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2927217"/>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2927217"/>
            <a:ext cx="581063" cy="278562"/>
          </a:xfrm>
        </p:spPr>
        <p:txBody>
          <a:bodyPr/>
          <a:lstStyle>
            <a:lvl2pPr marL="0" indent="0">
              <a:buNone/>
              <a:defRPr sz="1600">
                <a:solidFill>
                  <a:srgbClr val="C00000"/>
                </a:solidFill>
              </a:defRPr>
            </a:lvl2pPr>
          </a:lstStyle>
          <a:p>
            <a:pPr lvl="1"/>
            <a:r>
              <a:rPr lang="en-US"/>
              <a:t>0.00</a:t>
            </a:r>
          </a:p>
        </p:txBody>
      </p:sp>
      <p:sp>
        <p:nvSpPr>
          <p:cNvPr id="13" name="Title 1">
            <a:extLst>
              <a:ext uri="{FF2B5EF4-FFF2-40B4-BE49-F238E27FC236}">
                <a16:creationId xmlns:a16="http://schemas.microsoft.com/office/drawing/2014/main" id="{75ED379C-4509-948E-6932-47518A09C55F}"/>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4" name="Freeform 13">
            <a:extLst>
              <a:ext uri="{FF2B5EF4-FFF2-40B4-BE49-F238E27FC236}">
                <a16:creationId xmlns:a16="http://schemas.microsoft.com/office/drawing/2014/main" id="{068B27CA-7AEC-35E2-8796-663FECB2A2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6890E3AD-CCCC-DFBF-10CB-E35A29B40D0B}"/>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00AEC447-32F3-3AE1-9AA9-785178B176F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924DCF3-C36A-29AB-A21F-2E236635CF96}"/>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899021AB-2E05-61A9-FA3E-AA701028A8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4104398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Es: BU- SW (NO CME OR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036599" y="3722070"/>
            <a:ext cx="584825" cy="278562"/>
          </a:xfrm>
        </p:spPr>
        <p:txBody>
          <a:bodyPr/>
          <a:lstStyle>
            <a:lvl2pPr marL="0" indent="0">
              <a:buNone/>
              <a:defRPr sz="1600">
                <a:solidFill>
                  <a:srgbClr val="C00000"/>
                </a:solidFill>
              </a:defRPr>
            </a:lvl2pPr>
          </a:lstStyle>
          <a:p>
            <a:pPr lvl="1"/>
            <a:r>
              <a:rPr lang="en-US"/>
              <a:t>0.00</a:t>
            </a:r>
          </a:p>
        </p:txBody>
      </p:sp>
      <p:sp>
        <p:nvSpPr>
          <p:cNvPr id="7" name="Freeform 6">
            <a:extLst>
              <a:ext uri="{FF2B5EF4-FFF2-40B4-BE49-F238E27FC236}">
                <a16:creationId xmlns:a16="http://schemas.microsoft.com/office/drawing/2014/main" id="{AF4D5223-C362-4FD2-0CC9-475054030E5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8C361667-FB15-12C6-7C5C-3F5ADC1159DB}"/>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2" name="Group 1">
            <a:extLst>
              <a:ext uri="{FF2B5EF4-FFF2-40B4-BE49-F238E27FC236}">
                <a16:creationId xmlns:a16="http://schemas.microsoft.com/office/drawing/2014/main" id="{2E016E9E-4EA3-9361-D5EA-7ABCBAB041C8}"/>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3E170FA6-D149-DBA8-BB49-F6EFD1A8E27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B7841788-A986-4E4A-D9D4-0DCED7A50990}"/>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C779241A-3DA2-1E4B-EEAA-2696A0C20F3D}"/>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941302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Es: APA psychologist credi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CEF03-81C7-DD79-E297-6417B15F1016}"/>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TextBox 4">
            <a:extLst>
              <a:ext uri="{FF2B5EF4-FFF2-40B4-BE49-F238E27FC236}">
                <a16:creationId xmlns:a16="http://schemas.microsoft.com/office/drawing/2014/main" id="{1FCE8200-05A1-0F59-4B5C-D88190B7CB8C}"/>
              </a:ext>
            </a:extLst>
          </p:cNvPr>
          <p:cNvSpPr txBox="1"/>
          <p:nvPr userDrawn="1"/>
        </p:nvSpPr>
        <p:spPr>
          <a:xfrm>
            <a:off x="439342" y="2831354"/>
            <a:ext cx="1132825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ea typeface="+mn-lt"/>
                <a:cs typeface="+mn-lt"/>
              </a:rPr>
              <a:t>New York State Psychology Credit: </a:t>
            </a:r>
          </a:p>
          <a:p>
            <a:r>
              <a:rPr lang="en-US" sz="1600">
                <a:ea typeface="+mn-lt"/>
                <a:cs typeface="+mn-lt"/>
              </a:rPr>
              <a:t>Boston University Chobanian &amp; Avedisian School of Medicine Barry M. Manuel Center for Continuing Education is recognized by the New York State Education Department’s State Board for Psychology as an approved provider of continuing education for licensed psychologists #PSY-0181. Note: NYS psychologists must attend all sessions for credit. Partial credit is not allowed. </a:t>
            </a:r>
          </a:p>
          <a:p>
            <a:endParaRPr lang="en-US" sz="1600">
              <a:ea typeface="+mn-lt"/>
              <a:cs typeface="+mn-lt"/>
            </a:endParaRPr>
          </a:p>
          <a:p>
            <a:r>
              <a:rPr lang="en-US" sz="1600" i="1">
                <a:ea typeface="+mn-lt"/>
                <a:cs typeface="+mn-lt"/>
              </a:rPr>
              <a:t>The Department’s approval of a provider of continuing education does not constitute the Department’s endorsement of the content, positions or practices that may be addressed in any specific continuing education course offered by the approved provider</a:t>
            </a:r>
            <a:endParaRPr lang="en-US" sz="1600" i="1">
              <a:cs typeface="Arial"/>
            </a:endParaRPr>
          </a:p>
        </p:txBody>
      </p:sp>
      <p:sp>
        <p:nvSpPr>
          <p:cNvPr id="6" name="TextBox 5">
            <a:extLst>
              <a:ext uri="{FF2B5EF4-FFF2-40B4-BE49-F238E27FC236}">
                <a16:creationId xmlns:a16="http://schemas.microsoft.com/office/drawing/2014/main" id="{09507E38-80E8-4D1F-AC30-F3E8AE91262D}"/>
              </a:ext>
            </a:extLst>
          </p:cNvPr>
          <p:cNvSpPr txBox="1"/>
          <p:nvPr userDrawn="1"/>
        </p:nvSpPr>
        <p:spPr>
          <a:xfrm>
            <a:off x="3385457" y="1501019"/>
            <a:ext cx="828523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APA CE Designation Statement:</a:t>
            </a:r>
            <a:r>
              <a:rPr lang="en-US" sz="1600"/>
              <a:t> Continuing Education (CE) credits for psychologists are provided through the co-sponsorship of the American Psychological Association (APA) Office of Continuing Education in Psychology (CEP). The APA CEP Office maintains responsibility for the content of the programs.</a:t>
            </a:r>
          </a:p>
        </p:txBody>
      </p:sp>
      <p:pic>
        <p:nvPicPr>
          <p:cNvPr id="7" name="Picture 6" descr="American Psychological Association logo">
            <a:extLst>
              <a:ext uri="{FF2B5EF4-FFF2-40B4-BE49-F238E27FC236}">
                <a16:creationId xmlns:a16="http://schemas.microsoft.com/office/drawing/2014/main" id="{F5EBA6D1-A28F-1F34-CC4F-6888D81E381F}"/>
              </a:ext>
            </a:extLst>
          </p:cNvPr>
          <p:cNvPicPr>
            <a:picLocks noChangeAspect="1"/>
          </p:cNvPicPr>
          <p:nvPr userDrawn="1"/>
        </p:nvPicPr>
        <p:blipFill>
          <a:blip r:embed="rId2"/>
          <a:stretch>
            <a:fillRect/>
          </a:stretch>
        </p:blipFill>
        <p:spPr>
          <a:xfrm>
            <a:off x="439342" y="1468260"/>
            <a:ext cx="2826372" cy="1109977"/>
          </a:xfrm>
          <a:prstGeom prst="rect">
            <a:avLst/>
          </a:prstGeom>
        </p:spPr>
      </p:pic>
      <p:sp>
        <p:nvSpPr>
          <p:cNvPr id="8" name="Title 1">
            <a:extLst>
              <a:ext uri="{FF2B5EF4-FFF2-40B4-BE49-F238E27FC236}">
                <a16:creationId xmlns:a16="http://schemas.microsoft.com/office/drawing/2014/main" id="{75580C8E-8666-3F7F-CE80-A73A9F3C040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pic>
        <p:nvPicPr>
          <p:cNvPr id="2" name="Picture 1" descr="Grayken Center for Addiction Training &amp; Technical Assistance logo. Visit addictiontraining.org for more trainings and resources.">
            <a:extLst>
              <a:ext uri="{FF2B5EF4-FFF2-40B4-BE49-F238E27FC236}">
                <a16:creationId xmlns:a16="http://schemas.microsoft.com/office/drawing/2014/main" id="{DE7ACC70-0B3C-41FE-4CE9-21AF079B7907}"/>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Tree>
    <p:extLst>
      <p:ext uri="{BB962C8B-B14F-4D97-AF65-F5344CB8AC3E}">
        <p14:creationId xmlns:p14="http://schemas.microsoft.com/office/powerpoint/2010/main" val="1996629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Es: LMHC, LADC/CADC, RC, CH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extBox 4">
            <a:extLst>
              <a:ext uri="{FF2B5EF4-FFF2-40B4-BE49-F238E27FC236}">
                <a16:creationId xmlns:a16="http://schemas.microsoft.com/office/drawing/2014/main" id="{57D199EA-A23A-AA72-A1D8-5A1616F2C4B5}"/>
              </a:ext>
            </a:extLst>
          </p:cNvPr>
          <p:cNvSpPr txBox="1"/>
          <p:nvPr userDrawn="1"/>
        </p:nvSpPr>
        <p:spPr>
          <a:xfrm>
            <a:off x="2074127" y="1301467"/>
            <a:ext cx="9713730" cy="1425518"/>
          </a:xfrm>
          <a:prstGeom prst="rect">
            <a:avLst/>
          </a:prstGeom>
          <a:noFill/>
        </p:spPr>
        <p:txBody>
          <a:bodyPr wrap="square" rtlCol="0">
            <a:spAutoFit/>
          </a:bodyPr>
          <a:lstStyle/>
          <a:p>
            <a:pPr>
              <a:lnSpc>
                <a:spcPct val="110000"/>
              </a:lnSpc>
            </a:pPr>
            <a:r>
              <a:rPr lang="en-US" sz="1600" b="1"/>
              <a:t>LMHC: </a:t>
            </a:r>
            <a:r>
              <a:rPr lang="en-US" sz="1600"/>
              <a:t>BMC Grayken Center of Addiction TTA has been approved by NBCC as an Approved Continuing Education Provider, ACEP No. 7188. Programs that do not qualify for NBCC credit are clearly identified. BMC Grayken Center of Addiction TTA is solely responsible for all aspects of the programs. For this program,          contact hours will be offered to participants who attend the training and complete the evaluation.</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3731790" y="3289719"/>
            <a:ext cx="584825" cy="278562"/>
          </a:xfrm>
        </p:spPr>
        <p:txBody>
          <a:bodyPr/>
          <a:lstStyle>
            <a:lvl2pPr marL="0" indent="0">
              <a:buNone/>
              <a:defRPr sz="1600">
                <a:solidFill>
                  <a:srgbClr val="C00000"/>
                </a:solidFill>
              </a:defRPr>
            </a:lvl2pPr>
          </a:lstStyle>
          <a:p>
            <a:pPr lvl="1"/>
            <a:r>
              <a:rPr lang="en-US"/>
              <a:t>0.00</a:t>
            </a:r>
          </a:p>
        </p:txBody>
      </p:sp>
      <p:pic>
        <p:nvPicPr>
          <p:cNvPr id="2" name="Picture 1" descr="NBCC Approved Continuing Education Provider (ACEP) logo">
            <a:extLst>
              <a:ext uri="{FF2B5EF4-FFF2-40B4-BE49-F238E27FC236}">
                <a16:creationId xmlns:a16="http://schemas.microsoft.com/office/drawing/2014/main" id="{887CC19F-BB36-9958-68AD-6B99930A63D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951" y="1379918"/>
            <a:ext cx="1268616" cy="1268616"/>
          </a:xfrm>
          <a:prstGeom prst="rect">
            <a:avLst/>
          </a:prstGeom>
        </p:spPr>
      </p:pic>
      <p:sp>
        <p:nvSpPr>
          <p:cNvPr id="7" name="Text Placeholder 7">
            <a:extLst>
              <a:ext uri="{FF2B5EF4-FFF2-40B4-BE49-F238E27FC236}">
                <a16:creationId xmlns:a16="http://schemas.microsoft.com/office/drawing/2014/main" id="{D441D1A0-5FA9-7F00-9FF6-96D3E730D54B}"/>
              </a:ext>
            </a:extLst>
          </p:cNvPr>
          <p:cNvSpPr>
            <a:spLocks noGrp="1"/>
          </p:cNvSpPr>
          <p:nvPr>
            <p:ph type="body" sz="quarter" idx="11" hasCustomPrompt="1"/>
          </p:nvPr>
        </p:nvSpPr>
        <p:spPr>
          <a:xfrm>
            <a:off x="2933623" y="2130316"/>
            <a:ext cx="605038" cy="278562"/>
          </a:xfrm>
        </p:spPr>
        <p:txBody>
          <a:bodyPr/>
          <a:lstStyle>
            <a:lvl2pPr marL="0" indent="0">
              <a:buNone/>
              <a:defRPr sz="1600">
                <a:solidFill>
                  <a:srgbClr val="C00000"/>
                </a:solidFill>
              </a:defRPr>
            </a:lvl2pPr>
          </a:lstStyle>
          <a:p>
            <a:pPr lvl="1"/>
            <a:r>
              <a:rPr lang="en-US"/>
              <a:t>0.00</a:t>
            </a:r>
          </a:p>
        </p:txBody>
      </p:sp>
      <p:sp>
        <p:nvSpPr>
          <p:cNvPr id="10" name="Title 1">
            <a:extLst>
              <a:ext uri="{FF2B5EF4-FFF2-40B4-BE49-F238E27FC236}">
                <a16:creationId xmlns:a16="http://schemas.microsoft.com/office/drawing/2014/main" id="{05158A33-EC02-31C9-5A17-7A75B27400E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1" name="Freeform 10">
            <a:extLst>
              <a:ext uri="{FF2B5EF4-FFF2-40B4-BE49-F238E27FC236}">
                <a16:creationId xmlns:a16="http://schemas.microsoft.com/office/drawing/2014/main" id="{7EA421C2-4A21-E2A5-2246-974D92336B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oogle Shape;282;g2436ea7a337_0_31">
            <a:extLst>
              <a:ext uri="{FF2B5EF4-FFF2-40B4-BE49-F238E27FC236}">
                <a16:creationId xmlns:a16="http://schemas.microsoft.com/office/drawing/2014/main" id="{B51DF132-3AB8-19B8-4D3B-F22BF076BF67}"/>
              </a:ext>
            </a:extLst>
          </p:cNvPr>
          <p:cNvSpPr txBox="1">
            <a:spLocks/>
          </p:cNvSpPr>
          <p:nvPr userDrawn="1"/>
        </p:nvSpPr>
        <p:spPr>
          <a:xfrm>
            <a:off x="497839" y="2888328"/>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423">
              <a:lnSpc>
                <a:spcPct val="110000"/>
              </a:lnSpc>
              <a:buClr>
                <a:srgbClr val="000000"/>
              </a:buClr>
            </a:pPr>
            <a:r>
              <a:rPr lang="en-US" sz="1600" b="1" kern="0">
                <a:solidFill>
                  <a:srgbClr val="232528"/>
                </a:solidFill>
                <a:latin typeface="Arial" panose="020B0604020202020204" pitchFamily="34" charset="0"/>
                <a:ea typeface="Gill Sans"/>
                <a:cs typeface="Arial" panose="020B0604020202020204" pitchFamily="34" charset="0"/>
                <a:sym typeface="Gill Sans"/>
              </a:rPr>
              <a:t>LADC/CADC &amp; Recovery Coach: </a:t>
            </a:r>
            <a:r>
              <a:rPr lang="en-US" sz="1600" kern="0">
                <a:solidFill>
                  <a:srgbClr val="000000"/>
                </a:solidFill>
                <a:latin typeface="Arial" panose="020B0604020202020204" pitchFamily="34" charset="0"/>
                <a:ea typeface="Gill Sans"/>
                <a:cs typeface="Arial" panose="020B0604020202020204" pitchFamily="34" charset="0"/>
                <a:sym typeface="Gill Sans"/>
              </a:rPr>
              <a:t>Grayken Center for Addiction TTA is approved to offer LADC/CADCs and recovery coaches who complete this </a:t>
            </a:r>
            <a:r>
              <a:rPr lang="en-US" sz="1600" kern="0">
                <a:solidFill>
                  <a:schemeClr val="tx1"/>
                </a:solidFill>
                <a:latin typeface="Arial" panose="020B0604020202020204" pitchFamily="34" charset="0"/>
                <a:ea typeface="Gill Sans"/>
                <a:cs typeface="Arial" panose="020B0604020202020204" pitchFamily="34" charset="0"/>
                <a:sym typeface="Gill Sans"/>
              </a:rPr>
              <a:t>course           general continuing education credits.</a:t>
            </a:r>
          </a:p>
          <a:p>
            <a:pPr marL="0" marR="0" indent="0" algn="l" defTabSz="914423" rtl="0" eaLnBrk="1" fontAlgn="auto" latinLnBrk="0" hangingPunct="1">
              <a:lnSpc>
                <a:spcPct val="110000"/>
              </a:lnSpc>
              <a:spcBef>
                <a:spcPts val="2400"/>
              </a:spcBef>
              <a:spcAft>
                <a:spcPts val="0"/>
              </a:spcAft>
              <a:buClr>
                <a:srgbClr val="000000"/>
              </a:buClr>
              <a:buSzTx/>
              <a:buFont typeface="Arial" panose="020B0604020202020204" pitchFamily="34" charset="0"/>
              <a:buNone/>
              <a:tabLst/>
              <a:defRPr/>
            </a:pPr>
            <a:r>
              <a:rPr lang="en-US" sz="1600" b="1" kern="0">
                <a:solidFill>
                  <a:schemeClr val="tx1"/>
                </a:solidFill>
                <a:latin typeface="Arial" panose="020B0604020202020204" pitchFamily="34" charset="0"/>
                <a:ea typeface="Gill Sans"/>
                <a:cs typeface="Arial" panose="020B0604020202020204" pitchFamily="34" charset="0"/>
                <a:sym typeface="Gill Sans"/>
              </a:rPr>
              <a:t>Community Health Worker: </a:t>
            </a:r>
            <a:r>
              <a:rPr lang="en-US" sz="1600" kern="0">
                <a:solidFill>
                  <a:schemeClr val="tx1"/>
                </a:solidFill>
                <a:latin typeface="Arial" panose="020B0604020202020204" pitchFamily="34" charset="0"/>
                <a:ea typeface="Gill Sans"/>
                <a:cs typeface="Arial" panose="020B0604020202020204" pitchFamily="34" charset="0"/>
                <a:sym typeface="Gill Sans"/>
              </a:rPr>
              <a:t>Grayken Center for Addiction TTA is approved to offer Community Health Workers who complete this course          continuing education credits.</a:t>
            </a:r>
            <a:br>
              <a:rPr lang="en-US" sz="1600" kern="0">
                <a:solidFill>
                  <a:schemeClr val="tx1"/>
                </a:solidFill>
                <a:latin typeface="Arial" panose="020B0604020202020204" pitchFamily="34" charset="0"/>
                <a:ea typeface="Gill Sans"/>
                <a:cs typeface="Arial" panose="020B0604020202020204" pitchFamily="34" charset="0"/>
                <a:sym typeface="Gill Sans"/>
              </a:rPr>
            </a:br>
            <a:endParaRPr lang="en-US" sz="1600" kern="0">
              <a:solidFill>
                <a:schemeClr val="tx1"/>
              </a:solidFill>
              <a:latin typeface="Arial" panose="020B0604020202020204" pitchFamily="34" charset="0"/>
              <a:ea typeface="Gill Sans"/>
              <a:cs typeface="Arial" panose="020B0604020202020204" pitchFamily="34" charset="0"/>
              <a:sym typeface="Gill Sans"/>
            </a:endParaRPr>
          </a:p>
        </p:txBody>
      </p:sp>
      <p:sp>
        <p:nvSpPr>
          <p:cNvPr id="8" name="Text Placeholder 7">
            <a:extLst>
              <a:ext uri="{FF2B5EF4-FFF2-40B4-BE49-F238E27FC236}">
                <a16:creationId xmlns:a16="http://schemas.microsoft.com/office/drawing/2014/main" id="{BBE95836-FDE8-3B23-A2BC-B4007EFC720E}"/>
              </a:ext>
            </a:extLst>
          </p:cNvPr>
          <p:cNvSpPr>
            <a:spLocks noGrp="1"/>
          </p:cNvSpPr>
          <p:nvPr>
            <p:ph type="body" sz="quarter" idx="14" hasCustomPrompt="1"/>
          </p:nvPr>
        </p:nvSpPr>
        <p:spPr>
          <a:xfrm>
            <a:off x="2449688" y="4125791"/>
            <a:ext cx="584825" cy="278562"/>
          </a:xfrm>
        </p:spPr>
        <p:txBody>
          <a:bodyPr/>
          <a:lstStyle>
            <a:lvl2pPr marL="0" indent="0">
              <a:buNone/>
              <a:defRPr sz="1600">
                <a:solidFill>
                  <a:srgbClr val="C00000"/>
                </a:solidFill>
              </a:defRPr>
            </a:lvl2pPr>
          </a:lstStyle>
          <a:p>
            <a:pPr lvl="1"/>
            <a:r>
              <a:rPr lang="en-US"/>
              <a:t>0.00</a:t>
            </a:r>
          </a:p>
        </p:txBody>
      </p:sp>
      <p:sp>
        <p:nvSpPr>
          <p:cNvPr id="4" name="Slide Number Placeholder 1">
            <a:extLst>
              <a:ext uri="{FF2B5EF4-FFF2-40B4-BE49-F238E27FC236}">
                <a16:creationId xmlns:a16="http://schemas.microsoft.com/office/drawing/2014/main" id="{6962BDFF-CAD4-C453-BB81-7D0D7CACB57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77803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Es: LMHC, LADC/CADC, RC (no CH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extBox 4">
            <a:extLst>
              <a:ext uri="{FF2B5EF4-FFF2-40B4-BE49-F238E27FC236}">
                <a16:creationId xmlns:a16="http://schemas.microsoft.com/office/drawing/2014/main" id="{57D199EA-A23A-AA72-A1D8-5A1616F2C4B5}"/>
              </a:ext>
            </a:extLst>
          </p:cNvPr>
          <p:cNvSpPr txBox="1"/>
          <p:nvPr userDrawn="1"/>
        </p:nvSpPr>
        <p:spPr>
          <a:xfrm>
            <a:off x="2074127" y="1301467"/>
            <a:ext cx="9713730" cy="1425518"/>
          </a:xfrm>
          <a:prstGeom prst="rect">
            <a:avLst/>
          </a:prstGeom>
          <a:noFill/>
        </p:spPr>
        <p:txBody>
          <a:bodyPr wrap="square" rtlCol="0">
            <a:spAutoFit/>
          </a:bodyPr>
          <a:lstStyle/>
          <a:p>
            <a:pPr>
              <a:lnSpc>
                <a:spcPct val="110000"/>
              </a:lnSpc>
            </a:pPr>
            <a:r>
              <a:rPr lang="en-US" sz="1600" b="1"/>
              <a:t>LMHC: </a:t>
            </a:r>
            <a:r>
              <a:rPr lang="en-US" sz="1600"/>
              <a:t>BMC Grayken Center of Addiction TTA has been approved by NBCC as an Approved Continuing Education Provider, ACEP No. 7188. Programs that do not qualify for NBCC credit are clearly identified. BMC Grayken Center of Addiction TTA is solely responsible for all aspects of the programs. For this program,          contact hours will be offered to participants who attend the training and complete the evaluation.</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3731790" y="3289719"/>
            <a:ext cx="584825" cy="278562"/>
          </a:xfrm>
        </p:spPr>
        <p:txBody>
          <a:bodyPr/>
          <a:lstStyle>
            <a:lvl2pPr marL="0" indent="0">
              <a:buNone/>
              <a:defRPr sz="1600">
                <a:solidFill>
                  <a:srgbClr val="C00000"/>
                </a:solidFill>
              </a:defRPr>
            </a:lvl2pPr>
          </a:lstStyle>
          <a:p>
            <a:pPr lvl="1"/>
            <a:r>
              <a:rPr lang="en-US"/>
              <a:t>0.00</a:t>
            </a:r>
          </a:p>
        </p:txBody>
      </p:sp>
      <p:pic>
        <p:nvPicPr>
          <p:cNvPr id="2" name="Picture 1" descr="NBCC Approved Continuing Education Provider (ACEP) logo">
            <a:extLst>
              <a:ext uri="{FF2B5EF4-FFF2-40B4-BE49-F238E27FC236}">
                <a16:creationId xmlns:a16="http://schemas.microsoft.com/office/drawing/2014/main" id="{887CC19F-BB36-9958-68AD-6B99930A63D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951" y="1379918"/>
            <a:ext cx="1268616" cy="1268616"/>
          </a:xfrm>
          <a:prstGeom prst="rect">
            <a:avLst/>
          </a:prstGeom>
        </p:spPr>
      </p:pic>
      <p:sp>
        <p:nvSpPr>
          <p:cNvPr id="7" name="Text Placeholder 7">
            <a:extLst>
              <a:ext uri="{FF2B5EF4-FFF2-40B4-BE49-F238E27FC236}">
                <a16:creationId xmlns:a16="http://schemas.microsoft.com/office/drawing/2014/main" id="{D441D1A0-5FA9-7F00-9FF6-96D3E730D54B}"/>
              </a:ext>
            </a:extLst>
          </p:cNvPr>
          <p:cNvSpPr>
            <a:spLocks noGrp="1"/>
          </p:cNvSpPr>
          <p:nvPr>
            <p:ph type="body" sz="quarter" idx="11" hasCustomPrompt="1"/>
          </p:nvPr>
        </p:nvSpPr>
        <p:spPr>
          <a:xfrm>
            <a:off x="2933623" y="2130316"/>
            <a:ext cx="605038" cy="278562"/>
          </a:xfrm>
        </p:spPr>
        <p:txBody>
          <a:bodyPr/>
          <a:lstStyle>
            <a:lvl2pPr marL="0" indent="0">
              <a:buNone/>
              <a:defRPr sz="1600">
                <a:solidFill>
                  <a:srgbClr val="C00000"/>
                </a:solidFill>
              </a:defRPr>
            </a:lvl2pPr>
          </a:lstStyle>
          <a:p>
            <a:pPr lvl="1"/>
            <a:r>
              <a:rPr lang="en-US"/>
              <a:t>0.00</a:t>
            </a:r>
          </a:p>
        </p:txBody>
      </p:sp>
      <p:sp>
        <p:nvSpPr>
          <p:cNvPr id="10" name="Title 1">
            <a:extLst>
              <a:ext uri="{FF2B5EF4-FFF2-40B4-BE49-F238E27FC236}">
                <a16:creationId xmlns:a16="http://schemas.microsoft.com/office/drawing/2014/main" id="{05158A33-EC02-31C9-5A17-7A75B27400E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1" name="Freeform 10">
            <a:extLst>
              <a:ext uri="{FF2B5EF4-FFF2-40B4-BE49-F238E27FC236}">
                <a16:creationId xmlns:a16="http://schemas.microsoft.com/office/drawing/2014/main" id="{7EA421C2-4A21-E2A5-2246-974D92336B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oogle Shape;282;g2436ea7a337_0_31">
            <a:extLst>
              <a:ext uri="{FF2B5EF4-FFF2-40B4-BE49-F238E27FC236}">
                <a16:creationId xmlns:a16="http://schemas.microsoft.com/office/drawing/2014/main" id="{B51DF132-3AB8-19B8-4D3B-F22BF076BF67}"/>
              </a:ext>
            </a:extLst>
          </p:cNvPr>
          <p:cNvSpPr txBox="1">
            <a:spLocks/>
          </p:cNvSpPr>
          <p:nvPr userDrawn="1"/>
        </p:nvSpPr>
        <p:spPr>
          <a:xfrm>
            <a:off x="497839" y="2888328"/>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423">
              <a:lnSpc>
                <a:spcPct val="110000"/>
              </a:lnSpc>
              <a:buClr>
                <a:srgbClr val="000000"/>
              </a:buClr>
            </a:pPr>
            <a:r>
              <a:rPr lang="en-US" sz="1600" b="1" kern="0">
                <a:solidFill>
                  <a:srgbClr val="232528"/>
                </a:solidFill>
                <a:latin typeface="Arial" panose="020B0604020202020204" pitchFamily="34" charset="0"/>
                <a:ea typeface="Gill Sans"/>
                <a:cs typeface="Arial" panose="020B0604020202020204" pitchFamily="34" charset="0"/>
                <a:sym typeface="Gill Sans"/>
              </a:rPr>
              <a:t>LADC/CADC &amp; Recovery Coach: </a:t>
            </a:r>
            <a:r>
              <a:rPr lang="en-US" sz="1600" kern="0">
                <a:solidFill>
                  <a:srgbClr val="000000"/>
                </a:solidFill>
                <a:latin typeface="Arial" panose="020B0604020202020204" pitchFamily="34" charset="0"/>
                <a:ea typeface="Gill Sans"/>
                <a:cs typeface="Arial" panose="020B0604020202020204" pitchFamily="34" charset="0"/>
                <a:sym typeface="Gill Sans"/>
              </a:rPr>
              <a:t>Grayken Center for Addiction TTA is approved to offer LADC/CADCs and recovery coaches who complete this </a:t>
            </a:r>
            <a:r>
              <a:rPr lang="en-US" sz="1600" kern="0">
                <a:solidFill>
                  <a:schemeClr val="tx1"/>
                </a:solidFill>
                <a:latin typeface="Arial" panose="020B0604020202020204" pitchFamily="34" charset="0"/>
                <a:ea typeface="Gill Sans"/>
                <a:cs typeface="Arial" panose="020B0604020202020204" pitchFamily="34" charset="0"/>
                <a:sym typeface="Gill Sans"/>
              </a:rPr>
              <a:t>course           general continuing education credits.</a:t>
            </a:r>
          </a:p>
        </p:txBody>
      </p:sp>
      <p:sp>
        <p:nvSpPr>
          <p:cNvPr id="4" name="Slide Number Placeholder 1">
            <a:extLst>
              <a:ext uri="{FF2B5EF4-FFF2-40B4-BE49-F238E27FC236}">
                <a16:creationId xmlns:a16="http://schemas.microsoft.com/office/drawing/2014/main" id="{B1B89A9C-F0F6-A8E7-0C89-50822F9F6E45}"/>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009418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10" name="Text Placeholder 11">
            <a:extLst>
              <a:ext uri="{FF2B5EF4-FFF2-40B4-BE49-F238E27FC236}">
                <a16:creationId xmlns:a16="http://schemas.microsoft.com/office/drawing/2014/main" id="{B1A94FA6-771B-1CF5-B281-4F1F8C06DED4}"/>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Title 1">
            <a:extLst>
              <a:ext uri="{FF2B5EF4-FFF2-40B4-BE49-F238E27FC236}">
                <a16:creationId xmlns:a16="http://schemas.microsoft.com/office/drawing/2014/main" id="{9902DA24-D170-4E9D-C0C9-572F0A6F1344}"/>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Objectives</a:t>
            </a:r>
          </a:p>
        </p:txBody>
      </p:sp>
      <p:sp>
        <p:nvSpPr>
          <p:cNvPr id="11" name="Text Placeholder 10">
            <a:extLst>
              <a:ext uri="{FF2B5EF4-FFF2-40B4-BE49-F238E27FC236}">
                <a16:creationId xmlns:a16="http://schemas.microsoft.com/office/drawing/2014/main" id="{F1DC102A-A837-2348-D701-885E4C544CB1}"/>
              </a:ext>
            </a:extLst>
          </p:cNvPr>
          <p:cNvSpPr>
            <a:spLocks noGrp="1"/>
          </p:cNvSpPr>
          <p:nvPr>
            <p:ph type="body" sz="quarter" idx="17" hasCustomPrompt="1"/>
          </p:nvPr>
        </p:nvSpPr>
        <p:spPr>
          <a:xfrm>
            <a:off x="497171" y="1217833"/>
            <a:ext cx="11290017" cy="4780648"/>
          </a:xfrm>
        </p:spPr>
        <p:txBody>
          <a:bodyPr/>
          <a:lstStyle/>
          <a:p>
            <a:pPr lvl="1"/>
            <a:r>
              <a:rPr lang="en-US"/>
              <a:t>Click to add objectives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202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F4958-9260-7DC8-0C58-54D5071FF0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a:stretch/>
        </p:blipFill>
        <p:spPr>
          <a:xfrm>
            <a:off x="-1" y="0"/>
            <a:ext cx="11621543" cy="6858000"/>
          </a:xfrm>
          <a:prstGeom prst="rect">
            <a:avLst/>
          </a:prstGeom>
        </p:spPr>
      </p:pic>
      <p:sp>
        <p:nvSpPr>
          <p:cNvPr id="13" name="Text Placeholder 16">
            <a:extLst>
              <a:ext uri="{FF2B5EF4-FFF2-40B4-BE49-F238E27FC236}">
                <a16:creationId xmlns:a16="http://schemas.microsoft.com/office/drawing/2014/main" id="{5F777FB7-6816-1441-96EF-E365C9D162DF}"/>
              </a:ext>
            </a:extLst>
          </p:cNvPr>
          <p:cNvSpPr>
            <a:spLocks noGrp="1"/>
          </p:cNvSpPr>
          <p:nvPr>
            <p:ph type="body" sz="quarter" idx="12" hasCustomPrompt="1"/>
          </p:nvPr>
        </p:nvSpPr>
        <p:spPr>
          <a:xfrm>
            <a:off x="335279" y="2052320"/>
            <a:ext cx="8536872" cy="1638475"/>
          </a:xfrm>
        </p:spPr>
        <p:txBody>
          <a:bodyPr anchor="b" anchorCtr="0">
            <a:normAutofit/>
          </a:bodyPr>
          <a:lstStyle>
            <a:lvl1pPr algn="l">
              <a:buNone/>
              <a:defRPr sz="4800" b="1">
                <a:solidFill>
                  <a:schemeClr val="bg1"/>
                </a:solidFill>
              </a:defRPr>
            </a:lvl1pPr>
          </a:lstStyle>
          <a:p>
            <a:pPr lvl="0"/>
            <a:r>
              <a:rPr lang="en-US"/>
              <a:t>Click to add section divider title</a:t>
            </a:r>
          </a:p>
        </p:txBody>
      </p:sp>
      <p:sp>
        <p:nvSpPr>
          <p:cNvPr id="14" name="Text Placeholder 16">
            <a:extLst>
              <a:ext uri="{FF2B5EF4-FFF2-40B4-BE49-F238E27FC236}">
                <a16:creationId xmlns:a16="http://schemas.microsoft.com/office/drawing/2014/main" id="{52BD0380-73BC-7F40-AFD7-A305E6FDDB4F}"/>
              </a:ext>
            </a:extLst>
          </p:cNvPr>
          <p:cNvSpPr>
            <a:spLocks noGrp="1"/>
          </p:cNvSpPr>
          <p:nvPr>
            <p:ph type="body" sz="quarter" idx="13" hasCustomPrompt="1"/>
          </p:nvPr>
        </p:nvSpPr>
        <p:spPr>
          <a:xfrm>
            <a:off x="335280" y="3812260"/>
            <a:ext cx="8536871" cy="1209905"/>
          </a:xfrm>
        </p:spPr>
        <p:txBody>
          <a:bodyPr>
            <a:normAutofit/>
          </a:bodyPr>
          <a:lstStyle>
            <a:lvl1pPr algn="l">
              <a:buNone/>
              <a:defRPr sz="2400" b="1">
                <a:solidFill>
                  <a:schemeClr val="bg1"/>
                </a:solidFill>
              </a:defRPr>
            </a:lvl1pPr>
          </a:lstStyle>
          <a:p>
            <a:r>
              <a:rPr lang="en-US"/>
              <a:t>Subheading or short section description (if desired)</a:t>
            </a:r>
          </a:p>
        </p:txBody>
      </p:sp>
    </p:spTree>
    <p:extLst>
      <p:ext uri="{BB962C8B-B14F-4D97-AF65-F5344CB8AC3E}">
        <p14:creationId xmlns:p14="http://schemas.microsoft.com/office/powerpoint/2010/main" val="163852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497E-DDCE-C190-806E-5395EA6D5910}"/>
              </a:ext>
            </a:extLst>
          </p:cNvPr>
          <p:cNvSpPr>
            <a:spLocks noGrp="1"/>
          </p:cNvSpPr>
          <p:nvPr>
            <p:ph type="title" hasCustomPrompt="1"/>
          </p:nvPr>
        </p:nvSpPr>
        <p:spPr/>
        <p:txBody>
          <a:bodyPr/>
          <a:lstStyle/>
          <a:p>
            <a:r>
              <a:rPr lang="en-US"/>
              <a:t>Click to add title</a:t>
            </a:r>
          </a:p>
        </p:txBody>
      </p:sp>
      <p:sp>
        <p:nvSpPr>
          <p:cNvPr id="7" name="Content Placeholder 6">
            <a:extLst>
              <a:ext uri="{FF2B5EF4-FFF2-40B4-BE49-F238E27FC236}">
                <a16:creationId xmlns:a16="http://schemas.microsoft.com/office/drawing/2014/main" id="{23AC3DC7-16C9-1B35-3DDC-0B8D225FA88B}"/>
              </a:ext>
            </a:extLst>
          </p:cNvPr>
          <p:cNvSpPr>
            <a:spLocks noGrp="1"/>
          </p:cNvSpPr>
          <p:nvPr>
            <p:ph sz="quarter" idx="11" hasCustomPrompt="1"/>
          </p:nvPr>
        </p:nvSpPr>
        <p:spPr>
          <a:xfrm>
            <a:off x="497171" y="1217832"/>
            <a:ext cx="11290018" cy="4780649"/>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Text Placeholder 11">
            <a:extLst>
              <a:ext uri="{FF2B5EF4-FFF2-40B4-BE49-F238E27FC236}">
                <a16:creationId xmlns:a16="http://schemas.microsoft.com/office/drawing/2014/main" id="{D4B8DAEE-EE70-D58C-6B38-80623F7D5C5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491057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large image/chart/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hasCustomPrompt="1"/>
          </p:nvPr>
        </p:nvSpPr>
        <p:spPr>
          <a:xfrm>
            <a:off x="497839" y="1217834"/>
            <a:ext cx="11290018" cy="4110254"/>
          </a:xfrm>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lvl="1"/>
            <a:r>
              <a:rPr lang="en-US"/>
              <a:t>Level two</a:t>
            </a:r>
          </a:p>
          <a:p>
            <a:pPr lvl="2"/>
            <a:r>
              <a:rPr lang="en-US"/>
              <a:t>Level three</a:t>
            </a:r>
          </a:p>
          <a:p>
            <a:pPr lvl="3"/>
            <a:r>
              <a:rPr lang="en-US"/>
              <a:t>Level four</a:t>
            </a:r>
          </a:p>
          <a:p>
            <a:pPr lvl="4"/>
            <a:r>
              <a:rPr lang="en-US"/>
              <a:t>Level five</a:t>
            </a:r>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 Placeholder 11">
            <a:extLst>
              <a:ext uri="{FF2B5EF4-FFF2-40B4-BE49-F238E27FC236}">
                <a16:creationId xmlns:a16="http://schemas.microsoft.com/office/drawing/2014/main" id="{AE85FD4F-97BA-5491-8B04-75A2E17D9465}"/>
              </a:ext>
            </a:extLst>
          </p:cNvPr>
          <p:cNvSpPr>
            <a:spLocks noGrp="1"/>
          </p:cNvSpPr>
          <p:nvPr>
            <p:ph type="body" sz="quarter" idx="18" hasCustomPrompt="1"/>
          </p:nvPr>
        </p:nvSpPr>
        <p:spPr>
          <a:xfrm>
            <a:off x="497840" y="5449227"/>
            <a:ext cx="11290017" cy="549254"/>
          </a:xfrm>
          <a:solidFill>
            <a:schemeClr val="bg2">
              <a:lumMod val="60000"/>
              <a:lumOff val="40000"/>
            </a:schemeClr>
          </a:solidFill>
        </p:spPr>
        <p:txBody>
          <a:bodyPr/>
          <a:lstStyle>
            <a:lvl1pPr>
              <a:defRPr sz="1400">
                <a:solidFill>
                  <a:schemeClr val="tx1"/>
                </a:solidFill>
              </a:defRPr>
            </a:lvl1pPr>
            <a:lvl2pPr marL="4763" indent="0">
              <a:buNone/>
              <a:defRPr sz="1600"/>
            </a:lvl2pPr>
            <a:lvl3pPr>
              <a:defRPr sz="1600"/>
            </a:lvl3pPr>
            <a:lvl4pPr>
              <a:defRPr sz="1600"/>
            </a:lvl4pPr>
            <a:lvl5pPr>
              <a:defRPr sz="1600"/>
            </a:lvl5pPr>
          </a:lstStyle>
          <a:p>
            <a:pPr lvl="0"/>
            <a:r>
              <a:rPr lang="en-US"/>
              <a:t>Summary/key points. Keep the messaging clear and concise.</a:t>
            </a:r>
          </a:p>
        </p:txBody>
      </p:sp>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7" name="Freeform 6">
            <a:extLst>
              <a:ext uri="{FF2B5EF4-FFF2-40B4-BE49-F238E27FC236}">
                <a16:creationId xmlns:a16="http://schemas.microsoft.com/office/drawing/2014/main" id="{90485DB7-B268-1315-CAA0-4A8D7E4CDC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1">
            <a:extLst>
              <a:ext uri="{FF2B5EF4-FFF2-40B4-BE49-F238E27FC236}">
                <a16:creationId xmlns:a16="http://schemas.microsoft.com/office/drawing/2014/main" id="{BF4EC23D-DFC0-50A7-B16B-09886C95D1B9}"/>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727230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7" name="Freeform 6">
            <a:extLst>
              <a:ext uri="{FF2B5EF4-FFF2-40B4-BE49-F238E27FC236}">
                <a16:creationId xmlns:a16="http://schemas.microsoft.com/office/drawing/2014/main" id="{90485DB7-B268-1315-CAA0-4A8D7E4CDC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11">
            <a:extLst>
              <a:ext uri="{FF2B5EF4-FFF2-40B4-BE49-F238E27FC236}">
                <a16:creationId xmlns:a16="http://schemas.microsoft.com/office/drawing/2014/main" id="{ECEA5BE7-5D98-9DC8-4D63-C3C3471007CE}"/>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3628150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oleObject" Target="../embeddings/oleObject2.bin"/><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ags" Target="../tags/tag3.xml"/><Relationship Id="rId2" Type="http://schemas.openxmlformats.org/officeDocument/2006/relationships/slideLayout" Target="../slideLayouts/slideLayout34.xml"/><Relationship Id="rId16" Type="http://schemas.openxmlformats.org/officeDocument/2006/relationships/vmlDrawing" Target="../drawings/vmlDrawing2.v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2.xml"/><Relationship Id="rId10" Type="http://schemas.openxmlformats.org/officeDocument/2006/relationships/slideLayout" Target="../slideLayouts/slideLayout42.xml"/><Relationship Id="rId19" Type="http://schemas.openxmlformats.org/officeDocument/2006/relationships/image" Target="../media/image1.emf"/><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CBC8515-0D30-F4E3-4D2B-9476E8E42889}"/>
              </a:ext>
            </a:extLst>
          </p:cNvPr>
          <p:cNvGraphicFramePr>
            <a:graphicFrameLocks noChangeAspect="1"/>
          </p:cNvGraphicFramePr>
          <p:nvPr userDrawn="1">
            <p:custDataLst>
              <p:tags r:id="rId35"/>
            </p:custDataLst>
            <p:extLst>
              <p:ext uri="{D42A27DB-BD31-4B8C-83A1-F6EECF244321}">
                <p14:modId xmlns:p14="http://schemas.microsoft.com/office/powerpoint/2010/main" val="30296254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27" name="think-cell Slide" r:id="rId36" imgW="7772400" imgH="10058400" progId="TCLayout.ActiveDocument.1">
                  <p:embed/>
                </p:oleObj>
              </mc:Choice>
              <mc:Fallback>
                <p:oleObj name="think-cell Slide" r:id="rId36" imgW="7772400" imgH="10058400" progId="TCLayout.ActiveDocument.1">
                  <p:embed/>
                  <p:pic>
                    <p:nvPicPr>
                      <p:cNvPr id="5" name="think-cell data - do not delete" hidden="1">
                        <a:extLst>
                          <a:ext uri="{FF2B5EF4-FFF2-40B4-BE49-F238E27FC236}">
                            <a16:creationId xmlns:a16="http://schemas.microsoft.com/office/drawing/2014/main" id="{7CBC8515-0D30-F4E3-4D2B-9476E8E42889}"/>
                          </a:ext>
                        </a:extLst>
                      </p:cNvPr>
                      <p:cNvPicPr/>
                      <p:nvPr/>
                    </p:nvPicPr>
                    <p:blipFill>
                      <a:blip r:embed="rId37"/>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497840" y="327312"/>
            <a:ext cx="11290018" cy="62071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497839" y="1217833"/>
            <a:ext cx="11290018" cy="4780649"/>
          </a:xfrm>
          <a:prstGeom prst="rect">
            <a:avLst/>
          </a:prstGeom>
        </p:spPr>
        <p:txBody>
          <a:bodyPr vert="horz" lIns="91440" tIns="45720" rIns="91440" bIns="45720" rtlCol="0">
            <a:noAutofit/>
          </a:bodyPr>
          <a:lstStyle/>
          <a:p>
            <a:pPr lvl="0"/>
            <a:r>
              <a:rPr lang="en-US"/>
              <a:t>Master text styles</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six </a:t>
            </a:r>
          </a:p>
          <a:p>
            <a:pPr lvl="7"/>
            <a:r>
              <a:rPr lang="en-US"/>
              <a:t>Level seven</a:t>
            </a:r>
          </a:p>
          <a:p>
            <a:pPr lvl="1"/>
            <a:endParaRPr lang="en-US"/>
          </a:p>
        </p:txBody>
      </p:sp>
      <p:sp>
        <p:nvSpPr>
          <p:cNvPr id="4" name="Slide Number Placeholder 5">
            <a:extLst>
              <a:ext uri="{FF2B5EF4-FFF2-40B4-BE49-F238E27FC236}">
                <a16:creationId xmlns:a16="http://schemas.microsoft.com/office/drawing/2014/main" id="{55240E37-5CA3-DEE2-86A5-77F02B9324B8}"/>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spTree>
    <p:extLst>
      <p:ext uri="{BB962C8B-B14F-4D97-AF65-F5344CB8AC3E}">
        <p14:creationId xmlns:p14="http://schemas.microsoft.com/office/powerpoint/2010/main" val="3540273786"/>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222" r:id="rId3"/>
    <p:sldLayoutId id="2147484174" r:id="rId4"/>
    <p:sldLayoutId id="2147484295" r:id="rId5"/>
    <p:sldLayoutId id="2147484223" r:id="rId6"/>
    <p:sldLayoutId id="2147484153" r:id="rId7"/>
    <p:sldLayoutId id="2147484189" r:id="rId8"/>
    <p:sldLayoutId id="2147484225" r:id="rId9"/>
    <p:sldLayoutId id="2147484226" r:id="rId10"/>
    <p:sldLayoutId id="2147484190" r:id="rId11"/>
    <p:sldLayoutId id="2147484191" r:id="rId12"/>
    <p:sldLayoutId id="2147484181" r:id="rId13"/>
    <p:sldLayoutId id="2147484183" r:id="rId14"/>
    <p:sldLayoutId id="2147484182" r:id="rId15"/>
    <p:sldLayoutId id="2147484186" r:id="rId16"/>
    <p:sldLayoutId id="2147484221" r:id="rId17"/>
    <p:sldLayoutId id="2147484192" r:id="rId18"/>
    <p:sldLayoutId id="2147484294" r:id="rId19"/>
    <p:sldLayoutId id="2147484201" r:id="rId20"/>
    <p:sldLayoutId id="2147484199" r:id="rId21"/>
    <p:sldLayoutId id="2147484279" r:id="rId22"/>
    <p:sldLayoutId id="2147484277" r:id="rId23"/>
    <p:sldLayoutId id="2147484210" r:id="rId24"/>
    <p:sldLayoutId id="2147484211" r:id="rId25"/>
    <p:sldLayoutId id="2147484213" r:id="rId26"/>
    <p:sldLayoutId id="2147484300" r:id="rId27"/>
    <p:sldLayoutId id="2147484212" r:id="rId28"/>
    <p:sldLayoutId id="2147484304" r:id="rId29"/>
    <p:sldLayoutId id="2147484214" r:id="rId30"/>
    <p:sldLayoutId id="2147484301" r:id="rId31"/>
    <p:sldLayoutId id="2147484224" r:id="rId32"/>
  </p:sldLayoutIdLst>
  <p:hf hdr="0" ftr="0" dt="0"/>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109000"/>
        </a:lnSpc>
        <a:spcBef>
          <a:spcPts val="600"/>
        </a:spcBef>
        <a:buFont typeface="Arial" panose="020B0604020202020204" pitchFamily="34" charset="0"/>
        <a:buNone/>
        <a:defRPr sz="2400" b="0" i="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9000"/>
        </a:lnSpc>
        <a:spcBef>
          <a:spcPts val="600"/>
        </a:spcBef>
        <a:buClrTx/>
        <a:buSzPct val="100000"/>
        <a:buFont typeface="Arial" panose="020B0604020202020204" pitchFamily="34" charset="0"/>
        <a:buChar char="•"/>
        <a:tabLst/>
        <a:defRPr sz="2400" b="0" i="0" kern="1200">
          <a:solidFill>
            <a:schemeClr val="tx1"/>
          </a:solidFill>
          <a:latin typeface="+mn-lt"/>
          <a:ea typeface="+mn-ea"/>
          <a:cs typeface="Arial" panose="020B0604020202020204" pitchFamily="34" charset="0"/>
        </a:defRPr>
      </a:lvl2pPr>
      <a:lvl3pPr marL="457200" indent="-228600" algn="l" defTabSz="914400" rtl="0" eaLnBrk="1" latinLnBrk="0" hangingPunct="1">
        <a:lnSpc>
          <a:spcPct val="109000"/>
        </a:lnSpc>
        <a:spcBef>
          <a:spcPts val="600"/>
        </a:spcBef>
        <a:buClrTx/>
        <a:buSzPct val="100000"/>
        <a:buFont typeface="System Font Regular"/>
        <a:buChar char="−"/>
        <a:tabLst/>
        <a:defRPr sz="2000" b="0" i="0" kern="1200">
          <a:solidFill>
            <a:schemeClr val="tx1"/>
          </a:solidFill>
          <a:latin typeface="+mn-lt"/>
          <a:ea typeface="+mn-ea"/>
          <a:cs typeface="Arial" panose="020B0604020202020204" pitchFamily="34" charset="0"/>
        </a:defRPr>
      </a:lvl3pPr>
      <a:lvl4pPr marL="685800" indent="-228600" algn="l" defTabSz="914400" rtl="0" eaLnBrk="1" latinLnBrk="0" hangingPunct="1">
        <a:lnSpc>
          <a:spcPct val="109000"/>
        </a:lnSpc>
        <a:spcBef>
          <a:spcPts val="600"/>
        </a:spcBef>
        <a:buClrTx/>
        <a:buSzPct val="60000"/>
        <a:buFont typeface="System Font Regular"/>
        <a:buChar char="○"/>
        <a:tabLst/>
        <a:defRPr sz="1800" b="0" i="0" kern="1200">
          <a:solidFill>
            <a:schemeClr val="tx1"/>
          </a:solidFill>
          <a:latin typeface="+mn-lt"/>
          <a:ea typeface="+mn-ea"/>
          <a:cs typeface="Arial" panose="020B0604020202020204" pitchFamily="34" charset="0"/>
        </a:defRPr>
      </a:lvl4pPr>
      <a:lvl5pPr marL="914400" indent="-228600" algn="l" defTabSz="914400" rtl="0" eaLnBrk="1" latinLnBrk="0" hangingPunct="1">
        <a:lnSpc>
          <a:spcPct val="109000"/>
        </a:lnSpc>
        <a:spcBef>
          <a:spcPts val="600"/>
        </a:spcBef>
        <a:buClrTx/>
        <a:buSzPct val="83000"/>
        <a:buFont typeface="Wingdings" pitchFamily="2" charset="2"/>
        <a:buChar char="§"/>
        <a:tabLst/>
        <a:defRPr sz="1600" b="0" i="0" kern="1200">
          <a:solidFill>
            <a:schemeClr val="tx1"/>
          </a:solidFill>
          <a:latin typeface="+mn-lt"/>
          <a:ea typeface="+mn-ea"/>
          <a:cs typeface="Arial" panose="020B0604020202020204" pitchFamily="34" charset="0"/>
        </a:defRPr>
      </a:lvl5pPr>
      <a:lvl6pPr marL="1143000" indent="-228600" algn="l" defTabSz="914400" rtl="0" eaLnBrk="1" latinLnBrk="0" hangingPunct="1">
        <a:lnSpc>
          <a:spcPct val="109000"/>
        </a:lnSpc>
        <a:spcBef>
          <a:spcPts val="600"/>
        </a:spcBef>
        <a:buFont typeface="System Font Regular"/>
        <a:buChar char="−"/>
        <a:defRPr sz="1600" b="0" i="0" kern="1200">
          <a:solidFill>
            <a:schemeClr val="tx1"/>
          </a:solidFill>
          <a:latin typeface="+mn-lt"/>
          <a:ea typeface="+mn-ea"/>
          <a:cs typeface="Arial" panose="020B0604020202020204" pitchFamily="34" charset="0"/>
        </a:defRPr>
      </a:lvl6pPr>
      <a:lvl7pPr marL="1371600" indent="-228600" algn="l" defTabSz="914400" rtl="0" eaLnBrk="1" latinLnBrk="0" hangingPunct="1">
        <a:lnSpc>
          <a:spcPct val="109000"/>
        </a:lnSpc>
        <a:spcBef>
          <a:spcPts val="600"/>
        </a:spcBef>
        <a:buClr>
          <a:schemeClr val="tx1"/>
        </a:buClr>
        <a:buSzPct val="65000"/>
        <a:buFont typeface="System Font Regular"/>
        <a:buChar char="□"/>
        <a:defRPr sz="1600" b="0" i="0" kern="1200">
          <a:solidFill>
            <a:schemeClr val="tx1"/>
          </a:solidFill>
          <a:latin typeface="+mn-lt"/>
          <a:ea typeface="+mn-ea"/>
          <a:cs typeface="Arial" panose="020B0604020202020204" pitchFamily="34" charset="0"/>
        </a:defRPr>
      </a:lvl7pPr>
      <a:lvl8pPr marL="1600200" indent="-228600" algn="l" defTabSz="914400" rtl="0" eaLnBrk="1" latinLnBrk="0" hangingPunct="1">
        <a:lnSpc>
          <a:spcPct val="109000"/>
        </a:lnSpc>
        <a:spcBef>
          <a:spcPts val="6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CBC8515-0D30-F4E3-4D2B-9476E8E42889}"/>
              </a:ext>
            </a:extLst>
          </p:cNvPr>
          <p:cNvGraphicFramePr>
            <a:graphicFrameLocks noChangeAspect="1"/>
          </p:cNvGraphicFramePr>
          <p:nvPr userDrawn="1">
            <p:custDataLst>
              <p:tags r:id="rId17"/>
            </p:custDataLst>
            <p:extLst>
              <p:ext uri="{D42A27DB-BD31-4B8C-83A1-F6EECF244321}">
                <p14:modId xmlns:p14="http://schemas.microsoft.com/office/powerpoint/2010/main" val="30296254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51" name="think-cell Slide" r:id="rId18" imgW="7772400" imgH="10058400" progId="TCLayout.ActiveDocument.1">
                  <p:embed/>
                </p:oleObj>
              </mc:Choice>
              <mc:Fallback>
                <p:oleObj name="think-cell Slide" r:id="rId18" imgW="7772400" imgH="10058400" progId="TCLayout.ActiveDocument.1">
                  <p:embed/>
                  <p:pic>
                    <p:nvPicPr>
                      <p:cNvPr id="5" name="think-cell data - do not delete" hidden="1">
                        <a:extLst>
                          <a:ext uri="{FF2B5EF4-FFF2-40B4-BE49-F238E27FC236}">
                            <a16:creationId xmlns:a16="http://schemas.microsoft.com/office/drawing/2014/main" id="{7CBC8515-0D30-F4E3-4D2B-9476E8E42889}"/>
                          </a:ext>
                        </a:extLst>
                      </p:cNvPr>
                      <p:cNvPicPr/>
                      <p:nvPr/>
                    </p:nvPicPr>
                    <p:blipFill>
                      <a:blip r:embed="rId19"/>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497840" y="327312"/>
            <a:ext cx="11290018" cy="62071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497839" y="1217833"/>
            <a:ext cx="11290018" cy="4780649"/>
          </a:xfrm>
          <a:prstGeom prst="rect">
            <a:avLst/>
          </a:prstGeom>
        </p:spPr>
        <p:txBody>
          <a:bodyPr vert="horz" lIns="91440" tIns="45720" rIns="91440" bIns="45720" rtlCol="0">
            <a:noAutofit/>
          </a:bodyPr>
          <a:lstStyle/>
          <a:p>
            <a:pPr lvl="0"/>
            <a:r>
              <a:rPr lang="en-US"/>
              <a:t>Master text styles</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six </a:t>
            </a:r>
          </a:p>
          <a:p>
            <a:pPr lvl="7"/>
            <a:r>
              <a:rPr lang="en-US"/>
              <a:t>Level seven</a:t>
            </a:r>
          </a:p>
          <a:p>
            <a:pPr lvl="1"/>
            <a:endParaRPr lang="en-US"/>
          </a:p>
        </p:txBody>
      </p:sp>
      <p:sp>
        <p:nvSpPr>
          <p:cNvPr id="4" name="Slide Number Placeholder 5">
            <a:extLst>
              <a:ext uri="{FF2B5EF4-FFF2-40B4-BE49-F238E27FC236}">
                <a16:creationId xmlns:a16="http://schemas.microsoft.com/office/drawing/2014/main" id="{55240E37-5CA3-DEE2-86A5-77F02B9324B8}"/>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sp>
        <p:nvSpPr>
          <p:cNvPr id="6" name="Freeform 5">
            <a:extLst>
              <a:ext uri="{FF2B5EF4-FFF2-40B4-BE49-F238E27FC236}">
                <a16:creationId xmlns:a16="http://schemas.microsoft.com/office/drawing/2014/main" id="{E7C4470A-FA3A-DC7B-5CA7-43E465350C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28727302"/>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266" r:id="rId5"/>
    <p:sldLayoutId id="2147484267" r:id="rId6"/>
    <p:sldLayoutId id="2147484268" r:id="rId7"/>
    <p:sldLayoutId id="2147484269" r:id="rId8"/>
    <p:sldLayoutId id="2147484270" r:id="rId9"/>
    <p:sldLayoutId id="2147484271" r:id="rId10"/>
    <p:sldLayoutId id="2147484272" r:id="rId11"/>
    <p:sldLayoutId id="2147484302" r:id="rId12"/>
    <p:sldLayoutId id="2147484273" r:id="rId13"/>
    <p:sldLayoutId id="2147484274" r:id="rId14"/>
  </p:sldLayoutIdLst>
  <p:hf hdr="0" ftr="0" dt="0"/>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109000"/>
        </a:lnSpc>
        <a:spcBef>
          <a:spcPts val="600"/>
        </a:spcBef>
        <a:buFont typeface="Arial" panose="020B0604020202020204" pitchFamily="34" charset="0"/>
        <a:buNone/>
        <a:defRPr sz="1600" b="0" i="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9000"/>
        </a:lnSpc>
        <a:spcBef>
          <a:spcPts val="600"/>
        </a:spcBef>
        <a:buClrTx/>
        <a:buSzPct val="100000"/>
        <a:buFont typeface="Arial" panose="020B0604020202020204" pitchFamily="34" charset="0"/>
        <a:buChar char="•"/>
        <a:tabLst/>
        <a:defRPr sz="1600" b="0" i="0" kern="1200">
          <a:solidFill>
            <a:schemeClr val="tx1"/>
          </a:solidFill>
          <a:latin typeface="+mn-lt"/>
          <a:ea typeface="+mn-ea"/>
          <a:cs typeface="Arial" panose="020B0604020202020204" pitchFamily="34" charset="0"/>
        </a:defRPr>
      </a:lvl2pPr>
      <a:lvl3pPr marL="457200" indent="-228600" algn="l" defTabSz="914400" rtl="0" eaLnBrk="1" latinLnBrk="0" hangingPunct="1">
        <a:lnSpc>
          <a:spcPct val="109000"/>
        </a:lnSpc>
        <a:spcBef>
          <a:spcPts val="600"/>
        </a:spcBef>
        <a:buClrTx/>
        <a:buSzPct val="100000"/>
        <a:buFont typeface="System Font Regular"/>
        <a:buChar char="−"/>
        <a:tabLst/>
        <a:defRPr sz="1600" b="0" i="0" kern="1200">
          <a:solidFill>
            <a:schemeClr val="tx1"/>
          </a:solidFill>
          <a:latin typeface="+mn-lt"/>
          <a:ea typeface="+mn-ea"/>
          <a:cs typeface="Arial" panose="020B0604020202020204" pitchFamily="34" charset="0"/>
        </a:defRPr>
      </a:lvl3pPr>
      <a:lvl4pPr marL="685800" indent="-228600" algn="l" defTabSz="914400" rtl="0" eaLnBrk="1" latinLnBrk="0" hangingPunct="1">
        <a:lnSpc>
          <a:spcPct val="109000"/>
        </a:lnSpc>
        <a:spcBef>
          <a:spcPts val="600"/>
        </a:spcBef>
        <a:buClrTx/>
        <a:buSzPct val="60000"/>
        <a:buFont typeface="System Font Regular"/>
        <a:buChar char="○"/>
        <a:tabLst/>
        <a:defRPr sz="1600" b="0" i="0" kern="1200">
          <a:solidFill>
            <a:schemeClr val="tx1"/>
          </a:solidFill>
          <a:latin typeface="+mn-lt"/>
          <a:ea typeface="+mn-ea"/>
          <a:cs typeface="Arial" panose="020B0604020202020204" pitchFamily="34" charset="0"/>
        </a:defRPr>
      </a:lvl4pPr>
      <a:lvl5pPr marL="914400" indent="-228600" algn="l" defTabSz="914400" rtl="0" eaLnBrk="1" latinLnBrk="0" hangingPunct="1">
        <a:lnSpc>
          <a:spcPct val="109000"/>
        </a:lnSpc>
        <a:spcBef>
          <a:spcPts val="600"/>
        </a:spcBef>
        <a:buClrTx/>
        <a:buSzPct val="83000"/>
        <a:buFont typeface="Wingdings" pitchFamily="2" charset="2"/>
        <a:buChar char="§"/>
        <a:tabLst/>
        <a:defRPr sz="1600" b="0" i="0" kern="1200">
          <a:solidFill>
            <a:schemeClr val="tx1"/>
          </a:solidFill>
          <a:latin typeface="+mn-lt"/>
          <a:ea typeface="+mn-ea"/>
          <a:cs typeface="Arial" panose="020B0604020202020204" pitchFamily="34" charset="0"/>
        </a:defRPr>
      </a:lvl5pPr>
      <a:lvl6pPr marL="1143000" indent="-228600" algn="l" defTabSz="914400" rtl="0" eaLnBrk="1" latinLnBrk="0" hangingPunct="1">
        <a:lnSpc>
          <a:spcPct val="109000"/>
        </a:lnSpc>
        <a:spcBef>
          <a:spcPts val="600"/>
        </a:spcBef>
        <a:buFont typeface="System Font Regular"/>
        <a:buChar char="−"/>
        <a:defRPr sz="1600" b="0" i="0" kern="1200">
          <a:solidFill>
            <a:schemeClr val="tx1"/>
          </a:solidFill>
          <a:latin typeface="+mn-lt"/>
          <a:ea typeface="+mn-ea"/>
          <a:cs typeface="Arial" panose="020B0604020202020204" pitchFamily="34" charset="0"/>
        </a:defRPr>
      </a:lvl6pPr>
      <a:lvl7pPr marL="1371600" indent="-228600" algn="l" defTabSz="914400" rtl="0" eaLnBrk="1" latinLnBrk="0" hangingPunct="1">
        <a:lnSpc>
          <a:spcPct val="109000"/>
        </a:lnSpc>
        <a:spcBef>
          <a:spcPts val="600"/>
        </a:spcBef>
        <a:buClr>
          <a:schemeClr val="tx1"/>
        </a:buClr>
        <a:buSzPct val="65000"/>
        <a:buFont typeface="System Font Regular"/>
        <a:buChar char="□"/>
        <a:defRPr sz="1600" b="0" i="0" kern="1200">
          <a:solidFill>
            <a:schemeClr val="tx1"/>
          </a:solidFill>
          <a:latin typeface="+mn-lt"/>
          <a:ea typeface="+mn-ea"/>
          <a:cs typeface="Arial" panose="020B0604020202020204" pitchFamily="34" charset="0"/>
        </a:defRPr>
      </a:lvl7pPr>
      <a:lvl8pPr marL="1600200" indent="-228600" algn="l" defTabSz="914400" rtl="0" eaLnBrk="1" latinLnBrk="0" hangingPunct="1">
        <a:lnSpc>
          <a:spcPct val="109000"/>
        </a:lnSpc>
        <a:spcBef>
          <a:spcPts val="6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67B63-AD63-7CF4-2FBC-323D70FDE664}"/>
              </a:ext>
            </a:extLst>
          </p:cNvPr>
          <p:cNvSpPr>
            <a:spLocks noGrp="1"/>
          </p:cNvSpPr>
          <p:nvPr>
            <p:ph type="ctrTitle"/>
          </p:nvPr>
        </p:nvSpPr>
        <p:spPr>
          <a:xfrm>
            <a:off x="833919" y="1557448"/>
            <a:ext cx="10629900" cy="1845733"/>
          </a:xfrm>
        </p:spPr>
        <p:txBody>
          <a:bodyPr anchor="t">
            <a:normAutofit fontScale="90000"/>
          </a:bodyPr>
          <a:lstStyle/>
          <a:p>
            <a:pPr algn="ctr">
              <a:lnSpc>
                <a:spcPct val="100000"/>
              </a:lnSpc>
            </a:pPr>
            <a:r>
              <a:rPr lang="en-US" sz="4000" b="0" dirty="0"/>
              <a:t>Evaluation of the Clinical Efficacy of an Application to Support Prescribing of Medication for Addiction Treatment</a:t>
            </a:r>
          </a:p>
        </p:txBody>
      </p:sp>
      <p:sp>
        <p:nvSpPr>
          <p:cNvPr id="3" name="Subtitle 2">
            <a:extLst>
              <a:ext uri="{FF2B5EF4-FFF2-40B4-BE49-F238E27FC236}">
                <a16:creationId xmlns:a16="http://schemas.microsoft.com/office/drawing/2014/main" id="{1EB7ED03-26B5-698E-9F1D-E41F6C1678D3}"/>
              </a:ext>
            </a:extLst>
          </p:cNvPr>
          <p:cNvSpPr>
            <a:spLocks noGrp="1"/>
          </p:cNvSpPr>
          <p:nvPr>
            <p:ph type="subTitle" idx="1"/>
          </p:nvPr>
        </p:nvSpPr>
        <p:spPr>
          <a:xfrm>
            <a:off x="833919" y="3530049"/>
            <a:ext cx="10629900" cy="769881"/>
          </a:xfrm>
        </p:spPr>
        <p:txBody>
          <a:bodyPr>
            <a:normAutofit fontScale="62500" lnSpcReduction="20000"/>
          </a:bodyPr>
          <a:lstStyle/>
          <a:p>
            <a:pPr algn="ctr">
              <a:lnSpc>
                <a:spcPct val="100000"/>
              </a:lnSpc>
            </a:pPr>
            <a:r>
              <a:rPr lang="en-US" sz="2800" b="0" dirty="0"/>
              <a:t>Samantha Blakemore, MPH; Andrea Jodat, DNP, FNP-BC, CARN-AP; Alicia S. Ventura, MPH; Tavita Hristova, BS; Victoria Rust, BS; Colleen LaBelle, MSN, RN-BC, CARN; Annie Potter, MSN, MPH, FNP-BC, CARN-AP</a:t>
            </a:r>
          </a:p>
        </p:txBody>
      </p:sp>
      <p:grpSp>
        <p:nvGrpSpPr>
          <p:cNvPr id="12" name="Group 11"/>
          <p:cNvGrpSpPr>
            <a:grpSpLocks noChangeAspect="1"/>
          </p:cNvGrpSpPr>
          <p:nvPr/>
        </p:nvGrpSpPr>
        <p:grpSpPr>
          <a:xfrm>
            <a:off x="1306297" y="5646362"/>
            <a:ext cx="9579407" cy="1005840"/>
            <a:chOff x="479186" y="5303454"/>
            <a:chExt cx="11321117" cy="1188720"/>
          </a:xfrm>
        </p:grpSpPr>
        <p:pic>
          <p:nvPicPr>
            <p:cNvPr id="9" name="Picture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1735" y="5303454"/>
              <a:ext cx="5520983" cy="118872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86" y="5303454"/>
              <a:ext cx="2774863" cy="11887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0404" y="5303454"/>
              <a:ext cx="2649899" cy="1188720"/>
            </a:xfrm>
            <a:prstGeom prst="rect">
              <a:avLst/>
            </a:prstGeom>
          </p:spPr>
        </p:pic>
      </p:grpSp>
      <p:sp>
        <p:nvSpPr>
          <p:cNvPr id="13" name="Subtitle 2">
            <a:extLst>
              <a:ext uri="{FF2B5EF4-FFF2-40B4-BE49-F238E27FC236}">
                <a16:creationId xmlns:a16="http://schemas.microsoft.com/office/drawing/2014/main" id="{1EB7ED03-26B5-698E-9F1D-E41F6C1678D3}"/>
              </a:ext>
            </a:extLst>
          </p:cNvPr>
          <p:cNvSpPr txBox="1">
            <a:spLocks/>
          </p:cNvSpPr>
          <p:nvPr/>
        </p:nvSpPr>
        <p:spPr>
          <a:xfrm>
            <a:off x="833919" y="4492114"/>
            <a:ext cx="10629900" cy="769881"/>
          </a:xfrm>
          <a:prstGeom prst="rect">
            <a:avLst/>
          </a:prstGeom>
        </p:spPr>
        <p:txBody>
          <a:bodyPr vert="horz" lIns="91440" tIns="45720" rIns="91440" bIns="45720" rtlCol="0">
            <a:noAutofit/>
          </a:bodyPr>
          <a:lstStyle>
            <a:lvl1pPr marL="0" indent="0" algn="l" defTabSz="914400" rtl="0" eaLnBrk="1" latinLnBrk="0" hangingPunct="1">
              <a:lnSpc>
                <a:spcPct val="109000"/>
              </a:lnSpc>
              <a:spcBef>
                <a:spcPts val="600"/>
              </a:spcBef>
              <a:buFont typeface="Arial" panose="020B0604020202020204" pitchFamily="34" charset="0"/>
              <a:buNone/>
              <a:defRPr sz="2400" b="1" i="0" kern="1200">
                <a:solidFill>
                  <a:schemeClr val="tx1">
                    <a:lumMod val="65000"/>
                    <a:lumOff val="35000"/>
                  </a:schemeClr>
                </a:solidFill>
                <a:latin typeface="+mn-lt"/>
                <a:ea typeface="+mn-ea"/>
                <a:cs typeface="Arial" panose="020B0604020202020204" pitchFamily="34" charset="0"/>
              </a:defRPr>
            </a:lvl1pPr>
            <a:lvl2pPr marL="457200" indent="0" algn="ctr" defTabSz="914400" rtl="0" eaLnBrk="1" latinLnBrk="0" hangingPunct="1">
              <a:lnSpc>
                <a:spcPct val="109000"/>
              </a:lnSpc>
              <a:spcBef>
                <a:spcPts val="600"/>
              </a:spcBef>
              <a:buClrTx/>
              <a:buSzPct val="100000"/>
              <a:buFont typeface="Arial" panose="020B0604020202020204" pitchFamily="34" charset="0"/>
              <a:buNone/>
              <a:tabLst/>
              <a:defRPr sz="2000" b="0" i="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9000"/>
              </a:lnSpc>
              <a:spcBef>
                <a:spcPts val="600"/>
              </a:spcBef>
              <a:buClrTx/>
              <a:buSzPct val="100000"/>
              <a:buFont typeface="System Font Regular"/>
              <a:buNone/>
              <a:tabLst/>
              <a:defRPr sz="1800" b="0" i="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109000"/>
              </a:lnSpc>
              <a:spcBef>
                <a:spcPts val="600"/>
              </a:spcBef>
              <a:buClrTx/>
              <a:buSzPct val="60000"/>
              <a:buFont typeface="System Font Regular"/>
              <a:buNone/>
              <a:tabLst/>
              <a:defRPr sz="1600" b="0" i="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109000"/>
              </a:lnSpc>
              <a:spcBef>
                <a:spcPts val="600"/>
              </a:spcBef>
              <a:buClrTx/>
              <a:buSzPct val="83000"/>
              <a:buFont typeface="Wingdings" pitchFamily="2" charset="2"/>
              <a:buNone/>
              <a:tabLst/>
              <a:defRPr sz="1600" b="0" i="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109000"/>
              </a:lnSpc>
              <a:spcBef>
                <a:spcPts val="600"/>
              </a:spcBef>
              <a:buFont typeface="System Font Regular"/>
              <a:buNone/>
              <a:defRPr sz="1600" b="0" i="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9000"/>
              </a:lnSpc>
              <a:spcBef>
                <a:spcPts val="600"/>
              </a:spcBef>
              <a:buClr>
                <a:schemeClr val="tx1"/>
              </a:buClr>
              <a:buSzPct val="65000"/>
              <a:buFont typeface="System Font Regular"/>
              <a:buNone/>
              <a:defRPr sz="1600" b="0" i="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9000"/>
              </a:lnSpc>
              <a:spcBef>
                <a:spcPts val="600"/>
              </a:spcBef>
              <a:buFont typeface="Arial" panose="020B0604020202020204" pitchFamily="34" charset="0"/>
              <a:buNone/>
              <a:defRPr sz="1600" b="0" i="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pPr>
            <a:r>
              <a:rPr lang="en-US" sz="2000" b="0" dirty="0"/>
              <a:t>2024 AMERSA National Conference</a:t>
            </a:r>
          </a:p>
          <a:p>
            <a:pPr algn="ctr">
              <a:lnSpc>
                <a:spcPct val="100000"/>
              </a:lnSpc>
            </a:pPr>
            <a:r>
              <a:rPr lang="en-US" sz="2000" b="0" dirty="0"/>
              <a:t>November 16, 2024</a:t>
            </a:r>
          </a:p>
        </p:txBody>
      </p:sp>
    </p:spTree>
    <p:extLst>
      <p:ext uri="{BB962C8B-B14F-4D97-AF65-F5344CB8AC3E}">
        <p14:creationId xmlns:p14="http://schemas.microsoft.com/office/powerpoint/2010/main" val="1848416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Calibri" panose="020F0502020204030204" pitchFamily="34" charset="0"/>
                <a:cs typeface="Calibri" panose="020F0502020204030204" pitchFamily="34" charset="0"/>
              </a:rPr>
              <a:t>OUD Prescribing Patterns (N=43)</a:t>
            </a:r>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10</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4220824905"/>
              </p:ext>
            </p:extLst>
          </p:nvPr>
        </p:nvGraphicFramePr>
        <p:xfrm>
          <a:off x="1951150" y="1162137"/>
          <a:ext cx="8383397" cy="4773615"/>
        </p:xfrm>
        <a:graphic>
          <a:graphicData uri="http://schemas.openxmlformats.org/drawingml/2006/table">
            <a:tbl>
              <a:tblPr firstRow="1" firstCol="1" bandRow="1">
                <a:tableStyleId>{ED083AE6-46FA-4A59-8FB0-9F97EB10719F}</a:tableStyleId>
              </a:tblPr>
              <a:tblGrid>
                <a:gridCol w="7161975">
                  <a:extLst>
                    <a:ext uri="{9D8B030D-6E8A-4147-A177-3AD203B41FA5}">
                      <a16:colId xmlns:a16="http://schemas.microsoft.com/office/drawing/2014/main" val="2955655391"/>
                    </a:ext>
                  </a:extLst>
                </a:gridCol>
                <a:gridCol w="1221422">
                  <a:extLst>
                    <a:ext uri="{9D8B030D-6E8A-4147-A177-3AD203B41FA5}">
                      <a16:colId xmlns:a16="http://schemas.microsoft.com/office/drawing/2014/main" val="2868618724"/>
                    </a:ext>
                  </a:extLst>
                </a:gridCol>
              </a:tblGrid>
              <a:tr h="0">
                <a:tc>
                  <a:txBody>
                    <a:bodyPr/>
                    <a:lstStyle/>
                    <a:p>
                      <a:pPr marL="0" marR="0" algn="l">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N (%)</a:t>
                      </a:r>
                    </a:p>
                  </a:txBody>
                  <a:tcPr marL="68580" marR="68580" marT="0" marB="0"/>
                </a:tc>
                <a:extLst>
                  <a:ext uri="{0D108BD9-81ED-4DB2-BD59-A6C34878D82A}">
                    <a16:rowId xmlns:a16="http://schemas.microsoft.com/office/drawing/2014/main" val="977642633"/>
                  </a:ext>
                </a:extLst>
              </a:tr>
              <a:tr h="0">
                <a:tc>
                  <a:txBody>
                    <a:bodyPr/>
                    <a:lstStyle/>
                    <a:p>
                      <a:pPr marL="0" marR="0" algn="l">
                        <a:lnSpc>
                          <a:spcPct val="107000"/>
                        </a:lnSpc>
                        <a:spcBef>
                          <a:spcPts val="0"/>
                        </a:spcBef>
                        <a:spcAft>
                          <a:spcPts val="0"/>
                        </a:spcAft>
                      </a:pPr>
                      <a:r>
                        <a:rPr lang="en-US" sz="2000" dirty="0">
                          <a:effectLst/>
                        </a:rPr>
                        <a:t>Currently prescribing Buprenorphine for OUD</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35 (81.4)</a:t>
                      </a:r>
                      <a:endParaRPr lang="en-US" sz="20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3480963"/>
                  </a:ext>
                </a:extLst>
              </a:tr>
              <a:tr h="0">
                <a:tc>
                  <a:txBody>
                    <a:bodyPr/>
                    <a:lstStyle/>
                    <a:p>
                      <a:pPr marL="0" marR="0" algn="l">
                        <a:lnSpc>
                          <a:spcPct val="107000"/>
                        </a:lnSpc>
                        <a:spcBef>
                          <a:spcPts val="0"/>
                        </a:spcBef>
                        <a:spcAft>
                          <a:spcPts val="0"/>
                        </a:spcAft>
                      </a:pPr>
                      <a:r>
                        <a:rPr lang="en-US" sz="2000" dirty="0">
                          <a:effectLst/>
                        </a:rPr>
                        <a:t>Average # of patients prescribed Buprenorphine for </a:t>
                      </a:r>
                      <a:r>
                        <a:rPr lang="en-US" sz="2000" dirty="0" err="1">
                          <a:effectLst/>
                        </a:rPr>
                        <a:t>OUD</a:t>
                      </a:r>
                      <a:r>
                        <a:rPr lang="en-US" sz="2000" baseline="30000" dirty="0" err="1">
                          <a:effectLst/>
                        </a:rPr>
                        <a:t>a</a:t>
                      </a:r>
                      <a:endParaRPr lang="en-US" sz="2000" dirty="0">
                        <a:effectLst/>
                      </a:endParaRPr>
                    </a:p>
                    <a:p>
                      <a:pPr marL="0" marR="0" algn="l">
                        <a:lnSpc>
                          <a:spcPct val="107000"/>
                        </a:lnSpc>
                        <a:spcBef>
                          <a:spcPts val="0"/>
                        </a:spcBef>
                        <a:spcAft>
                          <a:spcPts val="0"/>
                        </a:spcAft>
                      </a:pPr>
                      <a:r>
                        <a:rPr lang="en-US" sz="2000" dirty="0">
                          <a:effectLst/>
                        </a:rPr>
                        <a:t>   </a:t>
                      </a:r>
                      <a:r>
                        <a:rPr lang="en-US" sz="2000" b="0" dirty="0">
                          <a:effectLst/>
                        </a:rPr>
                        <a:t>1-5</a:t>
                      </a:r>
                    </a:p>
                    <a:p>
                      <a:pPr marL="0" marR="0" algn="l">
                        <a:lnSpc>
                          <a:spcPct val="107000"/>
                        </a:lnSpc>
                        <a:spcBef>
                          <a:spcPts val="0"/>
                        </a:spcBef>
                        <a:spcAft>
                          <a:spcPts val="0"/>
                        </a:spcAft>
                      </a:pPr>
                      <a:r>
                        <a:rPr lang="en-US" sz="2000" b="0" dirty="0">
                          <a:effectLst/>
                        </a:rPr>
                        <a:t>   6-10</a:t>
                      </a:r>
                    </a:p>
                    <a:p>
                      <a:pPr marL="0" marR="0" algn="l">
                        <a:lnSpc>
                          <a:spcPct val="107000"/>
                        </a:lnSpc>
                        <a:spcBef>
                          <a:spcPts val="0"/>
                        </a:spcBef>
                        <a:spcAft>
                          <a:spcPts val="0"/>
                        </a:spcAft>
                      </a:pPr>
                      <a:r>
                        <a:rPr lang="en-US" sz="2000" b="0" dirty="0">
                          <a:effectLst/>
                        </a:rPr>
                        <a:t>   11-20</a:t>
                      </a:r>
                    </a:p>
                    <a:p>
                      <a:pPr marL="0" marR="0" algn="l">
                        <a:lnSpc>
                          <a:spcPct val="107000"/>
                        </a:lnSpc>
                        <a:spcBef>
                          <a:spcPts val="0"/>
                        </a:spcBef>
                        <a:spcAft>
                          <a:spcPts val="0"/>
                        </a:spcAft>
                      </a:pPr>
                      <a:r>
                        <a:rPr lang="en-US" sz="2000" b="0" dirty="0">
                          <a:effectLst/>
                        </a:rPr>
                        <a:t>   21-30</a:t>
                      </a:r>
                    </a:p>
                    <a:p>
                      <a:pPr marL="0" marR="0" algn="l">
                        <a:lnSpc>
                          <a:spcPct val="107000"/>
                        </a:lnSpc>
                        <a:spcBef>
                          <a:spcPts val="0"/>
                        </a:spcBef>
                        <a:spcAft>
                          <a:spcPts val="0"/>
                        </a:spcAft>
                      </a:pPr>
                      <a:r>
                        <a:rPr lang="en-US" sz="2000" b="0" dirty="0">
                          <a:effectLst/>
                        </a:rPr>
                        <a:t>   More than 30</a:t>
                      </a:r>
                      <a:endParaRPr lang="en-US" sz="20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 </a:t>
                      </a:r>
                    </a:p>
                    <a:p>
                      <a:pPr marL="0" marR="0" algn="ctr">
                        <a:lnSpc>
                          <a:spcPct val="107000"/>
                        </a:lnSpc>
                        <a:spcBef>
                          <a:spcPts val="0"/>
                        </a:spcBef>
                        <a:spcAft>
                          <a:spcPts val="0"/>
                        </a:spcAft>
                      </a:pPr>
                      <a:r>
                        <a:rPr lang="en-US" sz="2000" dirty="0">
                          <a:effectLst/>
                        </a:rPr>
                        <a:t>10 (28.6)</a:t>
                      </a:r>
                    </a:p>
                    <a:p>
                      <a:pPr marL="0" marR="0" algn="ctr">
                        <a:lnSpc>
                          <a:spcPct val="107000"/>
                        </a:lnSpc>
                        <a:spcBef>
                          <a:spcPts val="0"/>
                        </a:spcBef>
                        <a:spcAft>
                          <a:spcPts val="0"/>
                        </a:spcAft>
                      </a:pPr>
                      <a:r>
                        <a:rPr lang="en-US" sz="2000" dirty="0">
                          <a:effectLst/>
                        </a:rPr>
                        <a:t>6 (17.1)</a:t>
                      </a:r>
                    </a:p>
                    <a:p>
                      <a:pPr marL="0" marR="0" algn="ctr">
                        <a:lnSpc>
                          <a:spcPct val="107000"/>
                        </a:lnSpc>
                        <a:spcBef>
                          <a:spcPts val="0"/>
                        </a:spcBef>
                        <a:spcAft>
                          <a:spcPts val="0"/>
                        </a:spcAft>
                      </a:pPr>
                      <a:r>
                        <a:rPr lang="en-US" sz="2000" dirty="0">
                          <a:effectLst/>
                        </a:rPr>
                        <a:t>1 (2.9)</a:t>
                      </a:r>
                    </a:p>
                    <a:p>
                      <a:pPr marL="0" marR="0" algn="ctr">
                        <a:lnSpc>
                          <a:spcPct val="107000"/>
                        </a:lnSpc>
                        <a:spcBef>
                          <a:spcPts val="0"/>
                        </a:spcBef>
                        <a:spcAft>
                          <a:spcPts val="0"/>
                        </a:spcAft>
                      </a:pPr>
                      <a:r>
                        <a:rPr lang="en-US" sz="2000" dirty="0">
                          <a:effectLst/>
                        </a:rPr>
                        <a:t>5 (14.3)</a:t>
                      </a:r>
                    </a:p>
                    <a:p>
                      <a:pPr marL="0" marR="0" algn="ctr">
                        <a:lnSpc>
                          <a:spcPct val="107000"/>
                        </a:lnSpc>
                        <a:spcBef>
                          <a:spcPts val="0"/>
                        </a:spcBef>
                        <a:spcAft>
                          <a:spcPts val="0"/>
                        </a:spcAft>
                      </a:pPr>
                      <a:r>
                        <a:rPr lang="en-US" sz="2000" dirty="0">
                          <a:effectLst/>
                        </a:rPr>
                        <a:t>13 (37.1)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3938191"/>
                  </a:ext>
                </a:extLst>
              </a:tr>
              <a:tr h="0">
                <a:tc>
                  <a:txBody>
                    <a:bodyPr/>
                    <a:lstStyle/>
                    <a:p>
                      <a:pPr marL="0" marR="0" algn="l">
                        <a:lnSpc>
                          <a:spcPct val="107000"/>
                        </a:lnSpc>
                        <a:spcBef>
                          <a:spcPts val="0"/>
                        </a:spcBef>
                        <a:spcAft>
                          <a:spcPts val="0"/>
                        </a:spcAft>
                      </a:pPr>
                      <a:r>
                        <a:rPr lang="en-US" sz="2000" dirty="0">
                          <a:effectLst/>
                        </a:rPr>
                        <a:t>Currently prescribing Naltrexone for OUD</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16 (37.2)</a:t>
                      </a:r>
                      <a:endParaRPr lang="en-US" sz="20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7780174"/>
                  </a:ext>
                </a:extLst>
              </a:tr>
              <a:tr h="0">
                <a:tc>
                  <a:txBody>
                    <a:bodyPr/>
                    <a:lstStyle/>
                    <a:p>
                      <a:pPr marL="0" marR="0" algn="l">
                        <a:lnSpc>
                          <a:spcPct val="107000"/>
                        </a:lnSpc>
                        <a:spcBef>
                          <a:spcPts val="0"/>
                        </a:spcBef>
                        <a:spcAft>
                          <a:spcPts val="0"/>
                        </a:spcAft>
                      </a:pPr>
                      <a:r>
                        <a:rPr lang="en-US" sz="2000" dirty="0">
                          <a:effectLst/>
                        </a:rPr>
                        <a:t>Average # of patients prescribed Naltrexone for </a:t>
                      </a:r>
                      <a:r>
                        <a:rPr lang="en-US" sz="2000" dirty="0" err="1">
                          <a:effectLst/>
                        </a:rPr>
                        <a:t>OUD</a:t>
                      </a:r>
                      <a:r>
                        <a:rPr lang="en-US" sz="2000" baseline="30000" dirty="0" err="1">
                          <a:effectLst/>
                        </a:rPr>
                        <a:t>b</a:t>
                      </a:r>
                      <a:endParaRPr lang="en-US" sz="2000" dirty="0">
                        <a:effectLst/>
                      </a:endParaRPr>
                    </a:p>
                    <a:p>
                      <a:pPr marL="0" marR="0" algn="l">
                        <a:lnSpc>
                          <a:spcPct val="107000"/>
                        </a:lnSpc>
                        <a:spcBef>
                          <a:spcPts val="0"/>
                        </a:spcBef>
                        <a:spcAft>
                          <a:spcPts val="0"/>
                        </a:spcAft>
                      </a:pPr>
                      <a:r>
                        <a:rPr lang="en-US" sz="2000" dirty="0">
                          <a:effectLst/>
                        </a:rPr>
                        <a:t>   </a:t>
                      </a:r>
                      <a:r>
                        <a:rPr lang="en-US" sz="2000" b="0" dirty="0">
                          <a:effectLst/>
                        </a:rPr>
                        <a:t>1-5</a:t>
                      </a:r>
                    </a:p>
                    <a:p>
                      <a:pPr marL="0" marR="0" algn="l">
                        <a:lnSpc>
                          <a:spcPct val="107000"/>
                        </a:lnSpc>
                        <a:spcBef>
                          <a:spcPts val="0"/>
                        </a:spcBef>
                        <a:spcAft>
                          <a:spcPts val="0"/>
                        </a:spcAft>
                      </a:pPr>
                      <a:r>
                        <a:rPr lang="en-US" sz="2000" b="0" dirty="0">
                          <a:effectLst/>
                        </a:rPr>
                        <a:t>   6-10</a:t>
                      </a:r>
                    </a:p>
                    <a:p>
                      <a:pPr marL="0" marR="0" algn="l">
                        <a:lnSpc>
                          <a:spcPct val="107000"/>
                        </a:lnSpc>
                        <a:spcBef>
                          <a:spcPts val="0"/>
                        </a:spcBef>
                        <a:spcAft>
                          <a:spcPts val="0"/>
                        </a:spcAft>
                      </a:pPr>
                      <a:r>
                        <a:rPr lang="en-US" sz="2000" b="0" dirty="0">
                          <a:effectLst/>
                        </a:rPr>
                        <a:t>   11-20</a:t>
                      </a:r>
                    </a:p>
                    <a:p>
                      <a:pPr marL="0" marR="0" algn="l">
                        <a:lnSpc>
                          <a:spcPct val="107000"/>
                        </a:lnSpc>
                        <a:spcBef>
                          <a:spcPts val="0"/>
                        </a:spcBef>
                        <a:spcAft>
                          <a:spcPts val="0"/>
                        </a:spcAft>
                      </a:pPr>
                      <a:r>
                        <a:rPr lang="en-US" sz="2000" b="0" dirty="0">
                          <a:effectLst/>
                        </a:rPr>
                        <a:t>   21-30</a:t>
                      </a:r>
                    </a:p>
                    <a:p>
                      <a:pPr marL="0" marR="0" algn="l">
                        <a:lnSpc>
                          <a:spcPct val="107000"/>
                        </a:lnSpc>
                        <a:spcBef>
                          <a:spcPts val="0"/>
                        </a:spcBef>
                        <a:spcAft>
                          <a:spcPts val="0"/>
                        </a:spcAft>
                      </a:pPr>
                      <a:r>
                        <a:rPr lang="en-US" sz="2000" b="0" dirty="0">
                          <a:effectLst/>
                        </a:rPr>
                        <a:t>   More than 30</a:t>
                      </a:r>
                      <a:endParaRPr lang="en-US" sz="20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 </a:t>
                      </a:r>
                    </a:p>
                    <a:p>
                      <a:pPr marL="0" marR="0" algn="ctr">
                        <a:lnSpc>
                          <a:spcPct val="107000"/>
                        </a:lnSpc>
                        <a:spcBef>
                          <a:spcPts val="0"/>
                        </a:spcBef>
                        <a:spcAft>
                          <a:spcPts val="0"/>
                        </a:spcAft>
                      </a:pPr>
                      <a:r>
                        <a:rPr lang="en-US" sz="2000" dirty="0">
                          <a:effectLst/>
                        </a:rPr>
                        <a:t>6 (37.5)</a:t>
                      </a:r>
                    </a:p>
                    <a:p>
                      <a:pPr marL="0" marR="0" algn="ctr">
                        <a:lnSpc>
                          <a:spcPct val="107000"/>
                        </a:lnSpc>
                        <a:spcBef>
                          <a:spcPts val="0"/>
                        </a:spcBef>
                        <a:spcAft>
                          <a:spcPts val="0"/>
                        </a:spcAft>
                      </a:pPr>
                      <a:r>
                        <a:rPr lang="en-US" sz="2000" dirty="0">
                          <a:effectLst/>
                        </a:rPr>
                        <a:t>5 (31.1)</a:t>
                      </a:r>
                    </a:p>
                    <a:p>
                      <a:pPr marL="0" marR="0" algn="ctr">
                        <a:lnSpc>
                          <a:spcPct val="107000"/>
                        </a:lnSpc>
                        <a:spcBef>
                          <a:spcPts val="0"/>
                        </a:spcBef>
                        <a:spcAft>
                          <a:spcPts val="0"/>
                        </a:spcAft>
                      </a:pPr>
                      <a:r>
                        <a:rPr lang="en-US" sz="2000" dirty="0">
                          <a:effectLst/>
                        </a:rPr>
                        <a:t>2 (12.5)</a:t>
                      </a:r>
                    </a:p>
                    <a:p>
                      <a:pPr marL="0" marR="0" algn="ctr">
                        <a:lnSpc>
                          <a:spcPct val="107000"/>
                        </a:lnSpc>
                        <a:spcBef>
                          <a:spcPts val="0"/>
                        </a:spcBef>
                        <a:spcAft>
                          <a:spcPts val="0"/>
                        </a:spcAft>
                      </a:pPr>
                      <a:r>
                        <a:rPr lang="en-US" sz="2000" dirty="0">
                          <a:effectLst/>
                        </a:rPr>
                        <a:t>-</a:t>
                      </a:r>
                    </a:p>
                    <a:p>
                      <a:pPr marL="0" marR="0" algn="ctr">
                        <a:lnSpc>
                          <a:spcPct val="107000"/>
                        </a:lnSpc>
                        <a:spcBef>
                          <a:spcPts val="0"/>
                        </a:spcBef>
                        <a:spcAft>
                          <a:spcPts val="0"/>
                        </a:spcAft>
                      </a:pPr>
                      <a:r>
                        <a:rPr lang="en-US" sz="2000" dirty="0">
                          <a:effectLst/>
                        </a:rPr>
                        <a:t>3 (18.8)</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2609770"/>
                  </a:ext>
                </a:extLst>
              </a:tr>
            </a:tbl>
          </a:graphicData>
        </a:graphic>
      </p:graphicFrame>
      <p:sp>
        <p:nvSpPr>
          <p:cNvPr id="3" name="Rectangle 2">
            <a:extLst>
              <a:ext uri="{FF2B5EF4-FFF2-40B4-BE49-F238E27FC236}">
                <a16:creationId xmlns:a16="http://schemas.microsoft.com/office/drawing/2014/main" id="{E40E7251-3EC6-4E2A-AA4B-23D0F8E25744}"/>
              </a:ext>
            </a:extLst>
          </p:cNvPr>
          <p:cNvSpPr/>
          <p:nvPr/>
        </p:nvSpPr>
        <p:spPr>
          <a:xfrm>
            <a:off x="2042207" y="6057417"/>
            <a:ext cx="8201282" cy="473271"/>
          </a:xfrm>
          <a:prstGeom prst="rect">
            <a:avLst/>
          </a:prstGeom>
        </p:spPr>
        <p:txBody>
          <a:bodyPr wrap="square">
            <a:spAutoFit/>
          </a:bodyPr>
          <a:lstStyle/>
          <a:p>
            <a:pPr algn="just">
              <a:lnSpc>
                <a:spcPct val="107000"/>
              </a:lnSpc>
            </a:pPr>
            <a:r>
              <a:rPr lang="en-US" sz="1200" baseline="30000" dirty="0">
                <a:ea typeface="Calibri" panose="020F0502020204030204" pitchFamily="34" charset="0"/>
                <a:cs typeface="Calibri" panose="020F0502020204030204" pitchFamily="34" charset="0"/>
              </a:rPr>
              <a:t>a </a:t>
            </a:r>
            <a:r>
              <a:rPr lang="en-US" sz="1200" dirty="0">
                <a:ea typeface="Calibri" panose="020F0502020204030204" pitchFamily="34" charset="0"/>
                <a:cs typeface="Calibri" panose="020F0502020204030204" pitchFamily="34" charset="0"/>
              </a:rPr>
              <a:t>Only asked for those prescribing Buprenorphine for OUD (N=35)</a:t>
            </a:r>
            <a:endParaRPr lang="en-US" sz="1200" dirty="0">
              <a:ea typeface="Calibri" panose="020F0502020204030204" pitchFamily="34" charset="0"/>
              <a:cs typeface="Times New Roman" panose="02020603050405020304" pitchFamily="18" charset="0"/>
            </a:endParaRPr>
          </a:p>
          <a:p>
            <a:pPr algn="just">
              <a:lnSpc>
                <a:spcPct val="107000"/>
              </a:lnSpc>
            </a:pPr>
            <a:r>
              <a:rPr lang="en-US" sz="1200" baseline="30000" dirty="0">
                <a:ea typeface="Calibri" panose="020F0502020204030204" pitchFamily="34" charset="0"/>
                <a:cs typeface="Calibri" panose="020F0502020204030204" pitchFamily="34" charset="0"/>
              </a:rPr>
              <a:t>b </a:t>
            </a:r>
            <a:r>
              <a:rPr lang="en-US" sz="1200" dirty="0">
                <a:ea typeface="Calibri" panose="020F0502020204030204" pitchFamily="34" charset="0"/>
                <a:cs typeface="Calibri" panose="020F0502020204030204" pitchFamily="34" charset="0"/>
              </a:rPr>
              <a:t>Only asked for those prescribing Naltrexone for OUD (N=16)</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0170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Calibri" panose="020F0502020204030204" pitchFamily="34" charset="0"/>
                <a:cs typeface="Calibri" panose="020F0502020204030204" pitchFamily="34" charset="0"/>
              </a:rPr>
              <a:t>AUD Prescribing Patterns (N=43)</a:t>
            </a:r>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11</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300949317"/>
              </p:ext>
            </p:extLst>
          </p:nvPr>
        </p:nvGraphicFramePr>
        <p:xfrm>
          <a:off x="2170144" y="2027163"/>
          <a:ext cx="7851711" cy="2538033"/>
        </p:xfrm>
        <a:graphic>
          <a:graphicData uri="http://schemas.openxmlformats.org/drawingml/2006/table">
            <a:tbl>
              <a:tblPr firstRow="1" firstCol="1" bandRow="1">
                <a:tableStyleId>{ED083AE6-46FA-4A59-8FB0-9F97EB10719F}</a:tableStyleId>
              </a:tblPr>
              <a:tblGrid>
                <a:gridCol w="6630289">
                  <a:extLst>
                    <a:ext uri="{9D8B030D-6E8A-4147-A177-3AD203B41FA5}">
                      <a16:colId xmlns:a16="http://schemas.microsoft.com/office/drawing/2014/main" val="2955655391"/>
                    </a:ext>
                  </a:extLst>
                </a:gridCol>
                <a:gridCol w="1221422">
                  <a:extLst>
                    <a:ext uri="{9D8B030D-6E8A-4147-A177-3AD203B41FA5}">
                      <a16:colId xmlns:a16="http://schemas.microsoft.com/office/drawing/2014/main" val="2868618724"/>
                    </a:ext>
                  </a:extLst>
                </a:gridCol>
              </a:tblGrid>
              <a:tr h="0">
                <a:tc>
                  <a:txBody>
                    <a:bodyPr/>
                    <a:lstStyle/>
                    <a:p>
                      <a:pPr marL="0" marR="0" algn="l">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N (%)</a:t>
                      </a:r>
                    </a:p>
                  </a:txBody>
                  <a:tcPr marL="68580" marR="68580" marT="0" marB="0"/>
                </a:tc>
                <a:extLst>
                  <a:ext uri="{0D108BD9-81ED-4DB2-BD59-A6C34878D82A}">
                    <a16:rowId xmlns:a16="http://schemas.microsoft.com/office/drawing/2014/main" val="977642633"/>
                  </a:ext>
                </a:extLst>
              </a:tr>
              <a:tr h="0">
                <a:tc>
                  <a:txBody>
                    <a:bodyPr/>
                    <a:lstStyle/>
                    <a:p>
                      <a:pPr marL="0" marR="0" algn="l">
                        <a:lnSpc>
                          <a:spcPct val="107000"/>
                        </a:lnSpc>
                        <a:spcBef>
                          <a:spcPts val="0"/>
                        </a:spcBef>
                        <a:spcAft>
                          <a:spcPts val="0"/>
                        </a:spcAft>
                      </a:pPr>
                      <a:r>
                        <a:rPr lang="en-US" sz="2000" dirty="0">
                          <a:effectLst/>
                        </a:rPr>
                        <a:t>Currently prescribing Naltrexone for AUD</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23 (53.5)</a:t>
                      </a:r>
                      <a:endParaRPr lang="en-US" sz="20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5255491"/>
                  </a:ext>
                </a:extLst>
              </a:tr>
              <a:tr h="0">
                <a:tc>
                  <a:txBody>
                    <a:bodyPr/>
                    <a:lstStyle/>
                    <a:p>
                      <a:pPr marL="0" marR="0" algn="l">
                        <a:lnSpc>
                          <a:spcPct val="107000"/>
                        </a:lnSpc>
                        <a:spcBef>
                          <a:spcPts val="0"/>
                        </a:spcBef>
                        <a:spcAft>
                          <a:spcPts val="0"/>
                        </a:spcAft>
                      </a:pPr>
                      <a:r>
                        <a:rPr lang="en-US" sz="2000" dirty="0">
                          <a:effectLst/>
                        </a:rPr>
                        <a:t>Average # of patients prescribed Naltrexone for </a:t>
                      </a:r>
                      <a:r>
                        <a:rPr lang="en-US" sz="2000" dirty="0" err="1">
                          <a:effectLst/>
                        </a:rPr>
                        <a:t>AUD</a:t>
                      </a:r>
                      <a:r>
                        <a:rPr lang="en-US" sz="2000" baseline="30000" dirty="0" err="1">
                          <a:effectLst/>
                        </a:rPr>
                        <a:t>c</a:t>
                      </a:r>
                      <a:endParaRPr lang="en-US" sz="2000" dirty="0">
                        <a:effectLst/>
                      </a:endParaRPr>
                    </a:p>
                    <a:p>
                      <a:pPr marL="0" marR="0" algn="l">
                        <a:lnSpc>
                          <a:spcPct val="107000"/>
                        </a:lnSpc>
                        <a:spcBef>
                          <a:spcPts val="0"/>
                        </a:spcBef>
                        <a:spcAft>
                          <a:spcPts val="0"/>
                        </a:spcAft>
                      </a:pPr>
                      <a:r>
                        <a:rPr lang="en-US" sz="2000" b="0" dirty="0">
                          <a:effectLst/>
                        </a:rPr>
                        <a:t>   1-5</a:t>
                      </a:r>
                    </a:p>
                    <a:p>
                      <a:pPr marL="0" marR="0" algn="l">
                        <a:lnSpc>
                          <a:spcPct val="107000"/>
                        </a:lnSpc>
                        <a:spcBef>
                          <a:spcPts val="0"/>
                        </a:spcBef>
                        <a:spcAft>
                          <a:spcPts val="0"/>
                        </a:spcAft>
                      </a:pPr>
                      <a:r>
                        <a:rPr lang="en-US" sz="2000" b="0" dirty="0">
                          <a:effectLst/>
                        </a:rPr>
                        <a:t>   6-10</a:t>
                      </a:r>
                    </a:p>
                    <a:p>
                      <a:pPr marL="0" marR="0" algn="l">
                        <a:lnSpc>
                          <a:spcPct val="107000"/>
                        </a:lnSpc>
                        <a:spcBef>
                          <a:spcPts val="0"/>
                        </a:spcBef>
                        <a:spcAft>
                          <a:spcPts val="0"/>
                        </a:spcAft>
                      </a:pPr>
                      <a:r>
                        <a:rPr lang="en-US" sz="2000" b="0" dirty="0">
                          <a:effectLst/>
                        </a:rPr>
                        <a:t>   11-20</a:t>
                      </a:r>
                    </a:p>
                    <a:p>
                      <a:pPr marL="0" marR="0" algn="l">
                        <a:lnSpc>
                          <a:spcPct val="107000"/>
                        </a:lnSpc>
                        <a:spcBef>
                          <a:spcPts val="0"/>
                        </a:spcBef>
                        <a:spcAft>
                          <a:spcPts val="0"/>
                        </a:spcAft>
                      </a:pPr>
                      <a:r>
                        <a:rPr lang="en-US" sz="2000" b="0" dirty="0">
                          <a:effectLst/>
                        </a:rPr>
                        <a:t>   21-30</a:t>
                      </a:r>
                    </a:p>
                    <a:p>
                      <a:pPr marL="0" marR="0" algn="l">
                        <a:lnSpc>
                          <a:spcPct val="107000"/>
                        </a:lnSpc>
                        <a:spcBef>
                          <a:spcPts val="0"/>
                        </a:spcBef>
                        <a:spcAft>
                          <a:spcPts val="0"/>
                        </a:spcAft>
                      </a:pPr>
                      <a:r>
                        <a:rPr lang="en-US" sz="2000" b="0" dirty="0">
                          <a:effectLst/>
                        </a:rPr>
                        <a:t>   More than 30</a:t>
                      </a:r>
                      <a:endParaRPr lang="en-US" sz="20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 </a:t>
                      </a:r>
                    </a:p>
                    <a:p>
                      <a:pPr marL="0" marR="0" algn="ctr">
                        <a:lnSpc>
                          <a:spcPct val="107000"/>
                        </a:lnSpc>
                        <a:spcBef>
                          <a:spcPts val="0"/>
                        </a:spcBef>
                        <a:spcAft>
                          <a:spcPts val="0"/>
                        </a:spcAft>
                      </a:pPr>
                      <a:r>
                        <a:rPr lang="en-US" sz="2000" dirty="0">
                          <a:effectLst/>
                        </a:rPr>
                        <a:t>8 (34.8)</a:t>
                      </a:r>
                    </a:p>
                    <a:p>
                      <a:pPr marL="0" marR="0" algn="ctr">
                        <a:lnSpc>
                          <a:spcPct val="107000"/>
                        </a:lnSpc>
                        <a:spcBef>
                          <a:spcPts val="0"/>
                        </a:spcBef>
                        <a:spcAft>
                          <a:spcPts val="0"/>
                        </a:spcAft>
                      </a:pPr>
                      <a:r>
                        <a:rPr lang="en-US" sz="2000" dirty="0">
                          <a:effectLst/>
                        </a:rPr>
                        <a:t>9 (39.1)</a:t>
                      </a:r>
                    </a:p>
                    <a:p>
                      <a:pPr marL="0" marR="0" algn="ctr">
                        <a:lnSpc>
                          <a:spcPct val="107000"/>
                        </a:lnSpc>
                        <a:spcBef>
                          <a:spcPts val="0"/>
                        </a:spcBef>
                        <a:spcAft>
                          <a:spcPts val="0"/>
                        </a:spcAft>
                      </a:pPr>
                      <a:r>
                        <a:rPr lang="en-US" sz="2000" dirty="0">
                          <a:effectLst/>
                        </a:rPr>
                        <a:t>1 (4.3)</a:t>
                      </a:r>
                    </a:p>
                    <a:p>
                      <a:pPr marL="0" marR="0" algn="ctr">
                        <a:lnSpc>
                          <a:spcPct val="107000"/>
                        </a:lnSpc>
                        <a:spcBef>
                          <a:spcPts val="0"/>
                        </a:spcBef>
                        <a:spcAft>
                          <a:spcPts val="0"/>
                        </a:spcAft>
                      </a:pPr>
                      <a:r>
                        <a:rPr lang="en-US" sz="2000" dirty="0">
                          <a:effectLst/>
                        </a:rPr>
                        <a:t>3 (13.0)</a:t>
                      </a:r>
                    </a:p>
                    <a:p>
                      <a:pPr marL="0" marR="0" algn="ctr">
                        <a:lnSpc>
                          <a:spcPct val="107000"/>
                        </a:lnSpc>
                        <a:spcBef>
                          <a:spcPts val="0"/>
                        </a:spcBef>
                        <a:spcAft>
                          <a:spcPts val="0"/>
                        </a:spcAft>
                      </a:pPr>
                      <a:r>
                        <a:rPr lang="en-US" sz="2000" dirty="0">
                          <a:effectLst/>
                        </a:rPr>
                        <a:t>2 (8.7)</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7156536"/>
                  </a:ext>
                </a:extLst>
              </a:tr>
            </a:tbl>
          </a:graphicData>
        </a:graphic>
      </p:graphicFrame>
      <p:sp>
        <p:nvSpPr>
          <p:cNvPr id="3" name="Rectangle 2">
            <a:extLst>
              <a:ext uri="{FF2B5EF4-FFF2-40B4-BE49-F238E27FC236}">
                <a16:creationId xmlns:a16="http://schemas.microsoft.com/office/drawing/2014/main" id="{047F54E3-6081-42EB-B2CF-F581241A2756}"/>
              </a:ext>
            </a:extLst>
          </p:cNvPr>
          <p:cNvSpPr/>
          <p:nvPr/>
        </p:nvSpPr>
        <p:spPr>
          <a:xfrm>
            <a:off x="2170144" y="4677284"/>
            <a:ext cx="6096000" cy="307777"/>
          </a:xfrm>
          <a:prstGeom prst="rect">
            <a:avLst/>
          </a:prstGeom>
        </p:spPr>
        <p:txBody>
          <a:bodyPr>
            <a:spAutoFit/>
          </a:bodyPr>
          <a:lstStyle/>
          <a:p>
            <a:pPr lvl="0">
              <a:defRPr/>
            </a:pPr>
            <a:r>
              <a:rPr lang="en-US" sz="1400" baseline="30000" dirty="0">
                <a:ea typeface="Calibri" panose="020F0502020204030204" pitchFamily="34" charset="0"/>
                <a:cs typeface="Calibri" panose="020F0502020204030204" pitchFamily="34" charset="0"/>
              </a:rPr>
              <a:t>C </a:t>
            </a:r>
            <a:r>
              <a:rPr lang="en-US" sz="1400" dirty="0">
                <a:ea typeface="Calibri" panose="020F0502020204030204" pitchFamily="34" charset="0"/>
                <a:cs typeface="Calibri" panose="020F0502020204030204" pitchFamily="34" charset="0"/>
              </a:rPr>
              <a:t>Only asked for those prescribing Naltrexone for AUD (N=23)</a:t>
            </a:r>
            <a:endParaRPr lang="en-US"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6703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BMC MAT Quick Start Application (N=42)</a:t>
            </a:r>
          </a:p>
        </p:txBody>
      </p:sp>
      <p:graphicFrame>
        <p:nvGraphicFramePr>
          <p:cNvPr id="16" name="Content Placeholder 15"/>
          <p:cNvGraphicFramePr>
            <a:graphicFrameLocks noGrp="1"/>
          </p:cNvGraphicFramePr>
          <p:nvPr>
            <p:ph sz="quarter" idx="11"/>
            <p:extLst>
              <p:ext uri="{D42A27DB-BD31-4B8C-83A1-F6EECF244321}">
                <p14:modId xmlns:p14="http://schemas.microsoft.com/office/powerpoint/2010/main" val="573690113"/>
              </p:ext>
            </p:extLst>
          </p:nvPr>
        </p:nvGraphicFramePr>
        <p:xfrm>
          <a:off x="497839" y="1119933"/>
          <a:ext cx="11560109" cy="5210052"/>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6"/>
          </p:nvPr>
        </p:nvSpPr>
        <p:spPr/>
        <p:txBody>
          <a:bodyPr/>
          <a:lstStyle/>
          <a:p>
            <a:fld id="{F85CE818-7367-6A4C-AA8A-8ACF11B1523A}" type="slidenum">
              <a:rPr lang="en-US" smtClean="0"/>
              <a:pPr/>
              <a:t>12</a:t>
            </a:fld>
            <a:endParaRPr lang="en-US"/>
          </a:p>
        </p:txBody>
      </p:sp>
      <p:sp>
        <p:nvSpPr>
          <p:cNvPr id="3" name="Rectangle 2">
            <a:extLst>
              <a:ext uri="{FF2B5EF4-FFF2-40B4-BE49-F238E27FC236}">
                <a16:creationId xmlns:a16="http://schemas.microsoft.com/office/drawing/2014/main" id="{C4A52742-360F-467F-838C-9729C4232F31}"/>
              </a:ext>
            </a:extLst>
          </p:cNvPr>
          <p:cNvSpPr/>
          <p:nvPr/>
        </p:nvSpPr>
        <p:spPr>
          <a:xfrm>
            <a:off x="157655" y="4240154"/>
            <a:ext cx="2110983" cy="1661993"/>
          </a:xfrm>
          <a:prstGeom prst="rect">
            <a:avLst/>
          </a:prstGeom>
          <a:ln>
            <a:noFill/>
          </a:ln>
        </p:spPr>
        <p:txBody>
          <a:bodyPr wrap="square">
            <a:spAutoFit/>
          </a:bodyPr>
          <a:lstStyle/>
          <a:p>
            <a:r>
              <a:rPr lang="en-US" sz="1700" b="1" i="1" dirty="0"/>
              <a:t>I think the MAT Quick Start app has been a positive addition to my clinical practice.</a:t>
            </a:r>
          </a:p>
        </p:txBody>
      </p:sp>
      <p:sp>
        <p:nvSpPr>
          <p:cNvPr id="6" name="TextBox 1">
            <a:extLst>
              <a:ext uri="{FF2B5EF4-FFF2-40B4-BE49-F238E27FC236}">
                <a16:creationId xmlns:a16="http://schemas.microsoft.com/office/drawing/2014/main" id="{6DDFFA34-3DD9-4442-BAC3-7E411B176FEF}"/>
              </a:ext>
            </a:extLst>
          </p:cNvPr>
          <p:cNvSpPr txBox="1"/>
          <p:nvPr/>
        </p:nvSpPr>
        <p:spPr>
          <a:xfrm>
            <a:off x="218000" y="1822118"/>
            <a:ext cx="2050638" cy="1990198"/>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700" b="1" i="1" dirty="0"/>
              <a:t>I think the MAT Quick Start app is a useful tool for professionals treating substance use disorder.</a:t>
            </a:r>
          </a:p>
        </p:txBody>
      </p:sp>
    </p:spTree>
    <p:extLst>
      <p:ext uri="{BB962C8B-B14F-4D97-AF65-F5344CB8AC3E}">
        <p14:creationId xmlns:p14="http://schemas.microsoft.com/office/powerpoint/2010/main" val="51220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Satisfaction and Comfort (N=42)</a:t>
            </a:r>
          </a:p>
        </p:txBody>
      </p:sp>
      <p:graphicFrame>
        <p:nvGraphicFramePr>
          <p:cNvPr id="16" name="Content Placeholder 15"/>
          <p:cNvGraphicFramePr>
            <a:graphicFrameLocks noGrp="1"/>
          </p:cNvGraphicFramePr>
          <p:nvPr>
            <p:ph sz="quarter" idx="11"/>
            <p:extLst>
              <p:ext uri="{D42A27DB-BD31-4B8C-83A1-F6EECF244321}">
                <p14:modId xmlns:p14="http://schemas.microsoft.com/office/powerpoint/2010/main" val="1003972440"/>
              </p:ext>
            </p:extLst>
          </p:nvPr>
        </p:nvGraphicFramePr>
        <p:xfrm>
          <a:off x="188738" y="927594"/>
          <a:ext cx="11908221" cy="5002812"/>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6"/>
          </p:nvPr>
        </p:nvSpPr>
        <p:spPr/>
        <p:txBody>
          <a:bodyPr/>
          <a:lstStyle/>
          <a:p>
            <a:fld id="{F85CE818-7367-6A4C-AA8A-8ACF11B1523A}" type="slidenum">
              <a:rPr lang="en-US" smtClean="0"/>
              <a:pPr/>
              <a:t>13</a:t>
            </a:fld>
            <a:endParaRPr lang="en-US"/>
          </a:p>
        </p:txBody>
      </p:sp>
      <p:sp>
        <p:nvSpPr>
          <p:cNvPr id="3" name="Rectangle 2">
            <a:extLst>
              <a:ext uri="{FF2B5EF4-FFF2-40B4-BE49-F238E27FC236}">
                <a16:creationId xmlns:a16="http://schemas.microsoft.com/office/drawing/2014/main" id="{53CDDC37-2DFF-4400-8FE7-C79FB3D8BA2A}"/>
              </a:ext>
            </a:extLst>
          </p:cNvPr>
          <p:cNvSpPr/>
          <p:nvPr/>
        </p:nvSpPr>
        <p:spPr>
          <a:xfrm>
            <a:off x="188738" y="4529521"/>
            <a:ext cx="2461550" cy="1200329"/>
          </a:xfrm>
          <a:prstGeom prst="rect">
            <a:avLst/>
          </a:prstGeom>
          <a:ln>
            <a:noFill/>
          </a:ln>
        </p:spPr>
        <p:txBody>
          <a:bodyPr wrap="square">
            <a:spAutoFit/>
          </a:bodyPr>
          <a:lstStyle/>
          <a:p>
            <a:r>
              <a:rPr lang="en-US" b="1" i="1" dirty="0"/>
              <a:t>I am comfortable with my ability to use the MAT Quick Start app</a:t>
            </a:r>
          </a:p>
        </p:txBody>
      </p:sp>
    </p:spTree>
    <p:extLst>
      <p:ext uri="{BB962C8B-B14F-4D97-AF65-F5344CB8AC3E}">
        <p14:creationId xmlns:p14="http://schemas.microsoft.com/office/powerpoint/2010/main" val="1105444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quarter" idx="11"/>
          </p:nvPr>
        </p:nvSpPr>
        <p:spPr/>
        <p:txBody>
          <a:bodyPr/>
          <a:lstStyle/>
          <a:p>
            <a:pPr marL="342900" indent="-342900">
              <a:buFont typeface="Arial" panose="020B0604020202020204" pitchFamily="34" charset="0"/>
              <a:buChar char="•"/>
            </a:pPr>
            <a:r>
              <a:rPr lang="en-US" dirty="0"/>
              <a:t>Prescribers need accessible information and support to feel confident prescribing MAT. </a:t>
            </a:r>
          </a:p>
          <a:p>
            <a:pPr marL="342900" indent="-342900">
              <a:buFont typeface="Arial" panose="020B0604020202020204" pitchFamily="34" charset="0"/>
              <a:buChar char="•"/>
            </a:pPr>
            <a:r>
              <a:rPr lang="en-US" dirty="0"/>
              <a:t>The BMC MAT Quick Start app is an example of a free, online clinical support tool designed to address barriers to MAT prescribing. </a:t>
            </a:r>
          </a:p>
          <a:p>
            <a:pPr marL="342900" indent="-342900">
              <a:buFont typeface="Arial" panose="020B0604020202020204" pitchFamily="34" charset="0"/>
              <a:buChar char="•"/>
            </a:pPr>
            <a:r>
              <a:rPr lang="en-US" dirty="0"/>
              <a:t>Our findings suggest that clinical decision tools such as the BMC MAT Quick Start application can support evidence-based practice and prescribing of life-saving medications including buprenorphine and naltrexone. </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14</a:t>
            </a:fld>
            <a:endParaRPr lang="en-US"/>
          </a:p>
        </p:txBody>
      </p:sp>
    </p:spTree>
    <p:extLst>
      <p:ext uri="{BB962C8B-B14F-4D97-AF65-F5344CB8AC3E}">
        <p14:creationId xmlns:p14="http://schemas.microsoft.com/office/powerpoint/2010/main" val="4294708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Contact Information</a:t>
            </a:r>
          </a:p>
        </p:txBody>
      </p:sp>
      <p:sp>
        <p:nvSpPr>
          <p:cNvPr id="3" name="Content Placeholder 2"/>
          <p:cNvSpPr>
            <a:spLocks noGrp="1"/>
          </p:cNvSpPr>
          <p:nvPr>
            <p:ph sz="quarter" idx="11"/>
          </p:nvPr>
        </p:nvSpPr>
        <p:spPr>
          <a:xfrm>
            <a:off x="497840" y="1029582"/>
            <a:ext cx="11290018" cy="823239"/>
          </a:xfrm>
        </p:spPr>
        <p:txBody>
          <a:bodyPr/>
          <a:lstStyle/>
          <a:p>
            <a:r>
              <a:rPr lang="en-US" dirty="0"/>
              <a:t>Andrea.Jodat@bmc.org </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15</a:t>
            </a:fld>
            <a:endParaRPr lang="en-US"/>
          </a:p>
        </p:txBody>
      </p:sp>
      <p:pic>
        <p:nvPicPr>
          <p:cNvPr id="6" name="Graphic 2" descr="Help with solid fill">
            <a:extLst>
              <a:ext uri="{FF2B5EF4-FFF2-40B4-BE49-F238E27FC236}">
                <a16:creationId xmlns:a16="http://schemas.microsoft.com/office/drawing/2014/main" id="{9E1C9E27-E449-195E-47D2-066ECA198568}"/>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74482" y="-84765"/>
            <a:ext cx="2317518" cy="231751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900277028"/>
              </p:ext>
            </p:extLst>
          </p:nvPr>
        </p:nvGraphicFramePr>
        <p:xfrm>
          <a:off x="380144" y="1828803"/>
          <a:ext cx="11407044" cy="4105800"/>
        </p:xfrm>
        <a:graphic>
          <a:graphicData uri="http://schemas.openxmlformats.org/drawingml/2006/table">
            <a:tbl>
              <a:tblPr firstRow="1" bandRow="1">
                <a:tableStyleId>{5C22544A-7EE6-4342-B048-85BDC9FD1C3A}</a:tableStyleId>
              </a:tblPr>
              <a:tblGrid>
                <a:gridCol w="3802348">
                  <a:extLst>
                    <a:ext uri="{9D8B030D-6E8A-4147-A177-3AD203B41FA5}">
                      <a16:colId xmlns:a16="http://schemas.microsoft.com/office/drawing/2014/main" val="4083734981"/>
                    </a:ext>
                  </a:extLst>
                </a:gridCol>
                <a:gridCol w="3802348">
                  <a:extLst>
                    <a:ext uri="{9D8B030D-6E8A-4147-A177-3AD203B41FA5}">
                      <a16:colId xmlns:a16="http://schemas.microsoft.com/office/drawing/2014/main" val="1316629187"/>
                    </a:ext>
                  </a:extLst>
                </a:gridCol>
                <a:gridCol w="3802348">
                  <a:extLst>
                    <a:ext uri="{9D8B030D-6E8A-4147-A177-3AD203B41FA5}">
                      <a16:colId xmlns:a16="http://schemas.microsoft.com/office/drawing/2014/main" val="4083996130"/>
                    </a:ext>
                  </a:extLst>
                </a:gridCol>
              </a:tblGrid>
              <a:tr h="503432">
                <a:tc gridSpan="3">
                  <a:txBody>
                    <a:bodyPr/>
                    <a:lstStyle/>
                    <a:p>
                      <a:pPr algn="ctr"/>
                      <a:r>
                        <a:rPr lang="en-US" sz="2800" dirty="0">
                          <a:solidFill>
                            <a:schemeClr val="tx1"/>
                          </a:solidFill>
                        </a:rPr>
                        <a:t>Access</a:t>
                      </a:r>
                      <a:r>
                        <a:rPr lang="en-US" sz="2800" baseline="0" dirty="0">
                          <a:solidFill>
                            <a:schemeClr val="tx1"/>
                          </a:solidFill>
                        </a:rPr>
                        <a:t> the BMC MAT Quick Start App today!</a:t>
                      </a:r>
                      <a:endParaRPr lang="en-US" sz="28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2507610"/>
                  </a:ext>
                </a:extLst>
              </a:tr>
              <a:tr h="6575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Web application on 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Grayken TTA website: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rPr>
                        <a:t>Download from the </a:t>
                      </a:r>
                    </a:p>
                    <a:p>
                      <a:pPr algn="ctr"/>
                      <a:r>
                        <a:rPr lang="en-US" sz="2000" b="0" dirty="0">
                          <a:solidFill>
                            <a:schemeClr val="tx1"/>
                          </a:solidFill>
                        </a:rPr>
                        <a:t>Apple App Store: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rPr>
                        <a:t>Download from the </a:t>
                      </a:r>
                    </a:p>
                    <a:p>
                      <a:pPr algn="ctr"/>
                      <a:r>
                        <a:rPr lang="en-US" sz="2000" b="0" dirty="0">
                          <a:solidFill>
                            <a:schemeClr val="tx1"/>
                          </a:solidFill>
                        </a:rPr>
                        <a:t>Google Play Store: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5607507"/>
                  </a:ext>
                </a:extLst>
              </a:tr>
              <a:tr h="2886600">
                <a:tc>
                  <a:txBody>
                    <a:bodyPr/>
                    <a:lstStyle/>
                    <a:p>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8903781"/>
                  </a:ext>
                </a:extLst>
              </a:tr>
            </a:tbl>
          </a:graphicData>
        </a:graphic>
      </p:graphicFrame>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571" y="3092133"/>
            <a:ext cx="2743200" cy="2743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3698" y="3092133"/>
            <a:ext cx="2743200" cy="27432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7825" y="3092133"/>
            <a:ext cx="2743200" cy="2743200"/>
          </a:xfrm>
          <a:prstGeom prst="rect">
            <a:avLst/>
          </a:prstGeom>
        </p:spPr>
      </p:pic>
    </p:spTree>
    <p:extLst>
      <p:ext uri="{BB962C8B-B14F-4D97-AF65-F5344CB8AC3E}">
        <p14:creationId xmlns:p14="http://schemas.microsoft.com/office/powerpoint/2010/main" val="216820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B12E-8688-3848-91AA-C037CEF824ED}"/>
              </a:ext>
            </a:extLst>
          </p:cNvPr>
          <p:cNvSpPr>
            <a:spLocks noGrp="1"/>
          </p:cNvSpPr>
          <p:nvPr>
            <p:ph type="title"/>
          </p:nvPr>
        </p:nvSpPr>
        <p:spPr/>
        <p:txBody>
          <a:bodyPr/>
          <a:lstStyle/>
          <a:p>
            <a:r>
              <a:rPr lang="en-US" dirty="0"/>
              <a:t>Funding provided by</a:t>
            </a:r>
          </a:p>
        </p:txBody>
      </p:sp>
      <p:sp>
        <p:nvSpPr>
          <p:cNvPr id="5" name="Slide Number Placeholder 4">
            <a:extLst>
              <a:ext uri="{FF2B5EF4-FFF2-40B4-BE49-F238E27FC236}">
                <a16:creationId xmlns:a16="http://schemas.microsoft.com/office/drawing/2014/main" id="{B98449AA-9A92-EB46-BF3F-B9C3575904AC}"/>
              </a:ext>
            </a:extLst>
          </p:cNvPr>
          <p:cNvSpPr>
            <a:spLocks noGrp="1"/>
          </p:cNvSpPr>
          <p:nvPr>
            <p:ph type="sldNum" sz="quarter" idx="16"/>
          </p:nvPr>
        </p:nvSpPr>
        <p:spPr/>
        <p:txBody>
          <a:bodyPr/>
          <a:lstStyle/>
          <a:p>
            <a:fld id="{F85CE818-7367-6A4C-AA8A-8ACF11B1523A}" type="slidenum">
              <a:rPr lang="en-US" smtClean="0"/>
              <a:pPr/>
              <a:t>2</a:t>
            </a:fld>
            <a:endParaRPr lang="en-US"/>
          </a:p>
        </p:txBody>
      </p:sp>
      <p:grpSp>
        <p:nvGrpSpPr>
          <p:cNvPr id="3" name="Group 2"/>
          <p:cNvGrpSpPr/>
          <p:nvPr/>
        </p:nvGrpSpPr>
        <p:grpSpPr>
          <a:xfrm>
            <a:off x="1684666" y="1910964"/>
            <a:ext cx="8822668" cy="2286000"/>
            <a:chOff x="2204571" y="1910964"/>
            <a:chExt cx="8822668" cy="2286000"/>
          </a:xfrm>
        </p:grpSpPr>
        <p:pic>
          <p:nvPicPr>
            <p:cNvPr id="6" name="Picture 5" descr="BSAS logo">
              <a:extLst>
                <a:ext uri="{FF2B5EF4-FFF2-40B4-BE49-F238E27FC236}">
                  <a16:creationId xmlns:a16="http://schemas.microsoft.com/office/drawing/2014/main" id="{1E66074F-1E86-D149-880E-519831F52E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4571" y="1910964"/>
              <a:ext cx="3238075" cy="2286000"/>
            </a:xfrm>
            <a:prstGeom prst="rect">
              <a:avLst/>
            </a:prstGeom>
          </p:spPr>
        </p:pic>
        <p:pic>
          <p:nvPicPr>
            <p:cNvPr id="7" name="Picture 6" descr="ORN logo">
              <a:extLst>
                <a:ext uri="{FF2B5EF4-FFF2-40B4-BE49-F238E27FC236}">
                  <a16:creationId xmlns:a16="http://schemas.microsoft.com/office/drawing/2014/main" id="{25C00D80-5773-3C4C-B82F-0C979C297A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8740" y="1910964"/>
              <a:ext cx="4728499" cy="2286000"/>
            </a:xfrm>
            <a:prstGeom prst="rect">
              <a:avLst/>
            </a:prstGeom>
          </p:spPr>
        </p:pic>
      </p:grpSp>
      <p:sp>
        <p:nvSpPr>
          <p:cNvPr id="9" name="Rectangle 8">
            <a:extLst>
              <a:ext uri="{FF2B5EF4-FFF2-40B4-BE49-F238E27FC236}">
                <a16:creationId xmlns:a16="http://schemas.microsoft.com/office/drawing/2014/main" id="{3B92BDF1-5BF6-DD44-9057-D8A3ACF5554E}"/>
              </a:ext>
            </a:extLst>
          </p:cNvPr>
          <p:cNvSpPr/>
          <p:nvPr/>
        </p:nvSpPr>
        <p:spPr>
          <a:xfrm>
            <a:off x="450991" y="4675809"/>
            <a:ext cx="11290018" cy="735394"/>
          </a:xfrm>
          <a:prstGeom prst="rect">
            <a:avLst/>
          </a:prstGeom>
        </p:spPr>
        <p:txBody>
          <a:bodyPr wrap="square" lIns="91440" tIns="45720" rIns="91440" bIns="45720" anchor="t">
            <a:spAutoFit/>
          </a:bodyPr>
          <a:lstStyle/>
          <a:p>
            <a:pPr algn="ctr" defTabSz="609630">
              <a:lnSpc>
                <a:spcPct val="109000"/>
              </a:lnSpc>
            </a:pPr>
            <a:r>
              <a:rPr lang="en-US" sz="1300" i="1" dirty="0">
                <a:solidFill>
                  <a:prstClr val="black"/>
                </a:solidFill>
                <a:latin typeface="Arial"/>
                <a:cs typeface="Arial"/>
              </a:rPr>
              <a:t>Funding for this initiative was made possible (in part) by grant no.</a:t>
            </a:r>
            <a:r>
              <a:rPr lang="en-US" sz="1300" i="1" dirty="0">
                <a:solidFill>
                  <a:prstClr val="black"/>
                </a:solidFill>
                <a:latin typeface="Arial"/>
                <a:ea typeface="+mn-lt"/>
                <a:cs typeface="Arial"/>
              </a:rPr>
              <a:t> 1H79TI085588-02 </a:t>
            </a:r>
            <a:r>
              <a:rPr lang="en-US" sz="1300" i="1" dirty="0">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dirty="0"/>
          </a:p>
        </p:txBody>
      </p:sp>
    </p:spTree>
    <p:extLst>
      <p:ext uri="{BB962C8B-B14F-4D97-AF65-F5344CB8AC3E}">
        <p14:creationId xmlns:p14="http://schemas.microsoft.com/office/powerpoint/2010/main" val="627005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sz="quarter" idx="11"/>
          </p:nvPr>
        </p:nvSpPr>
        <p:spPr/>
        <p:txBody>
          <a:bodyPr/>
          <a:lstStyle/>
          <a:p>
            <a:r>
              <a:rPr lang="en-US" dirty="0"/>
              <a:t>None of the authors have any relevant financial or other conflicts of interest to disclose relating to this presentation. </a:t>
            </a:r>
          </a:p>
        </p:txBody>
      </p:sp>
      <p:sp>
        <p:nvSpPr>
          <p:cNvPr id="4" name="Slide Number Placeholder 3"/>
          <p:cNvSpPr>
            <a:spLocks noGrp="1"/>
          </p:cNvSpPr>
          <p:nvPr>
            <p:ph type="sldNum" sz="quarter" idx="16"/>
          </p:nvPr>
        </p:nvSpPr>
        <p:spPr/>
        <p:txBody>
          <a:bodyPr/>
          <a:lstStyle/>
          <a:p>
            <a:fld id="{F85CE818-7367-6A4C-AA8A-8ACF11B1523A}" type="slidenum">
              <a:rPr lang="en-US" smtClean="0"/>
              <a:pPr/>
              <a:t>3</a:t>
            </a:fld>
            <a:endParaRPr lang="en-US"/>
          </a:p>
        </p:txBody>
      </p:sp>
    </p:spTree>
    <p:extLst>
      <p:ext uri="{BB962C8B-B14F-4D97-AF65-F5344CB8AC3E}">
        <p14:creationId xmlns:p14="http://schemas.microsoft.com/office/powerpoint/2010/main" val="2741978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fontScale="90000"/>
          </a:bodyPr>
          <a:lstStyle/>
          <a:p>
            <a:r>
              <a:rPr lang="en-US" sz="4000" dirty="0">
                <a:latin typeface="+mj-lt"/>
                <a:ea typeface="+mj-ea"/>
                <a:cs typeface="+mj-cs"/>
              </a:rPr>
              <a:t>App in Review</a:t>
            </a:r>
            <a:endParaRPr lang="en-US" sz="4000">
              <a:latin typeface="+mj-lt"/>
              <a:ea typeface="+mj-ea"/>
              <a:cs typeface="Arial"/>
            </a:endParaRPr>
          </a:p>
        </p:txBody>
      </p:sp>
      <p:sp>
        <p:nvSpPr>
          <p:cNvPr id="4" name="Slide Number Placeholder 3"/>
          <p:cNvSpPr>
            <a:spLocks noGrp="1"/>
          </p:cNvSpPr>
          <p:nvPr>
            <p:ph type="sldNum" sz="quarter" idx="16"/>
          </p:nvPr>
        </p:nvSpPr>
        <p:spPr/>
        <p:txBody>
          <a:bodyPr vert="horz" lIns="91440" tIns="45720" rIns="91440" bIns="45720" rtlCol="0" anchor="ctr">
            <a:normAutofit/>
          </a:bodyPr>
          <a:lstStyle/>
          <a:p>
            <a:pPr>
              <a:spcAft>
                <a:spcPts val="600"/>
              </a:spcAft>
              <a:defRPr/>
            </a:pPr>
            <a:fld id="{F85CE818-7367-6A4C-AA8A-8ACF11B1523A}" type="slidenum">
              <a:rPr lang="en-US" sz="1200">
                <a:solidFill>
                  <a:prstClr val="black">
                    <a:tint val="75000"/>
                  </a:prstClr>
                </a:solidFill>
                <a:latin typeface="Calibri" panose="020F0502020204030204"/>
                <a:cs typeface="+mn-cs"/>
              </a:rPr>
              <a:pPr>
                <a:spcAft>
                  <a:spcPts val="600"/>
                </a:spcAft>
                <a:defRPr/>
              </a:pPr>
              <a:t>4</a:t>
            </a:fld>
            <a:endParaRPr lang="en-US" sz="1200">
              <a:solidFill>
                <a:prstClr val="black">
                  <a:tint val="75000"/>
                </a:prstClr>
              </a:solidFill>
              <a:latin typeface="Calibri" panose="020F0502020204030204"/>
              <a:cs typeface="+mn-cs"/>
            </a:endParaRPr>
          </a:p>
        </p:txBody>
      </p:sp>
      <p:sp>
        <p:nvSpPr>
          <p:cNvPr id="3" name="Content Placeholder 2"/>
          <p:cNvSpPr>
            <a:spLocks noGrp="1"/>
          </p:cNvSpPr>
          <p:nvPr>
            <p:ph type="body" sz="quarter" idx="12"/>
          </p:nvPr>
        </p:nvSpPr>
        <p:spPr>
          <a:xfrm>
            <a:off x="275096" y="1406469"/>
            <a:ext cx="5820904" cy="4861822"/>
          </a:xfrm>
        </p:spPr>
        <p:txBody>
          <a:bodyPr vert="horz" lIns="91440" tIns="45720" rIns="91440" bIns="45720" rtlCol="0" anchor="t">
            <a:noAutofit/>
          </a:bodyPr>
          <a:lstStyle/>
          <a:p>
            <a:pPr marL="342900" indent="-228600" algn="l">
              <a:lnSpc>
                <a:spcPct val="90000"/>
              </a:lnSpc>
              <a:buFont typeface="Arial" panose="020B0604020202020204" pitchFamily="34" charset="0"/>
              <a:buChar char="•"/>
            </a:pPr>
            <a:r>
              <a:rPr lang="en-US" sz="2200" dirty="0">
                <a:solidFill>
                  <a:schemeClr val="tx1"/>
                </a:solidFill>
                <a:latin typeface="+mj-lt"/>
                <a:cs typeface="+mn-cs"/>
              </a:rPr>
              <a:t>Medications for addiction treatment (MAT) are underutilized</a:t>
            </a:r>
          </a:p>
          <a:p>
            <a:pPr marL="342900" indent="-228600" algn="l">
              <a:lnSpc>
                <a:spcPct val="90000"/>
              </a:lnSpc>
              <a:buFont typeface="Arial" panose="020B0604020202020204" pitchFamily="34" charset="0"/>
              <a:buChar char="•"/>
            </a:pPr>
            <a:endParaRPr lang="en-US" sz="2200" dirty="0">
              <a:solidFill>
                <a:schemeClr val="tx1"/>
              </a:solidFill>
              <a:latin typeface="+mj-lt"/>
              <a:cs typeface="+mn-cs"/>
            </a:endParaRPr>
          </a:p>
          <a:p>
            <a:pPr marL="342900" indent="-228600" algn="l">
              <a:lnSpc>
                <a:spcPct val="90000"/>
              </a:lnSpc>
              <a:buFont typeface="Arial" panose="020B0604020202020204" pitchFamily="34" charset="0"/>
              <a:buChar char="•"/>
            </a:pPr>
            <a:r>
              <a:rPr lang="en-US" sz="2200" dirty="0">
                <a:solidFill>
                  <a:schemeClr val="tx1"/>
                </a:solidFill>
                <a:latin typeface="+mj-lt"/>
                <a:cs typeface="+mn-cs"/>
              </a:rPr>
              <a:t>Barriers to MAT prescribing include inadequate training, education, and clinical support</a:t>
            </a:r>
          </a:p>
          <a:p>
            <a:pPr marL="342900" indent="-228600" algn="l">
              <a:lnSpc>
                <a:spcPct val="90000"/>
              </a:lnSpc>
              <a:buFont typeface="Arial" panose="020B0604020202020204" pitchFamily="34" charset="0"/>
              <a:buChar char="•"/>
            </a:pPr>
            <a:endParaRPr lang="en-US" sz="2200" dirty="0">
              <a:solidFill>
                <a:schemeClr val="tx1"/>
              </a:solidFill>
              <a:latin typeface="+mj-lt"/>
              <a:cs typeface="+mn-cs"/>
            </a:endParaRPr>
          </a:p>
          <a:p>
            <a:pPr marL="342900" indent="-228600" algn="l">
              <a:lnSpc>
                <a:spcPct val="90000"/>
              </a:lnSpc>
              <a:buFont typeface="Arial" panose="020B0604020202020204" pitchFamily="34" charset="0"/>
              <a:buChar char="•"/>
            </a:pPr>
            <a:r>
              <a:rPr lang="en-US" sz="2200" dirty="0">
                <a:solidFill>
                  <a:schemeClr val="tx1"/>
                </a:solidFill>
                <a:latin typeface="+mj-lt"/>
                <a:cs typeface="+mn-cs"/>
              </a:rPr>
              <a:t>The Boston Medical Center (</a:t>
            </a:r>
            <a:r>
              <a:rPr lang="en-US" sz="2200" b="1" dirty="0">
                <a:solidFill>
                  <a:schemeClr val="tx1"/>
                </a:solidFill>
                <a:latin typeface="+mj-lt"/>
                <a:cs typeface="+mn-cs"/>
              </a:rPr>
              <a:t>BMC</a:t>
            </a:r>
            <a:r>
              <a:rPr lang="en-US" sz="2200" dirty="0">
                <a:solidFill>
                  <a:schemeClr val="tx1"/>
                </a:solidFill>
                <a:latin typeface="+mj-lt"/>
                <a:cs typeface="+mn-cs"/>
              </a:rPr>
              <a:t>) </a:t>
            </a:r>
            <a:r>
              <a:rPr lang="en-US" sz="2200" b="1" dirty="0">
                <a:solidFill>
                  <a:schemeClr val="tx1"/>
                </a:solidFill>
                <a:latin typeface="+mj-lt"/>
                <a:cs typeface="+mn-cs"/>
              </a:rPr>
              <a:t>MAT Quick Start app </a:t>
            </a:r>
            <a:r>
              <a:rPr lang="en-US" sz="2200" dirty="0">
                <a:solidFill>
                  <a:schemeClr val="tx1"/>
                </a:solidFill>
                <a:latin typeface="+mj-lt"/>
                <a:cs typeface="+mn-cs"/>
              </a:rPr>
              <a:t>is a free mobile &amp; online clinical tool to enhance provider confidence in prescribing MAT for opioid use disorder (OUD) and alcohol use disorder (AUD)</a:t>
            </a:r>
          </a:p>
          <a:p>
            <a:pPr marL="342900" indent="-228600" algn="l">
              <a:lnSpc>
                <a:spcPct val="90000"/>
              </a:lnSpc>
              <a:buFont typeface="Arial" panose="020B0604020202020204" pitchFamily="34" charset="0"/>
              <a:buChar char="•"/>
            </a:pPr>
            <a:endParaRPr lang="en-US" sz="2200" dirty="0">
              <a:latin typeface="+mj-lt"/>
              <a:cs typeface="+mn-cs"/>
            </a:endParaRPr>
          </a:p>
        </p:txBody>
      </p:sp>
      <p:pic>
        <p:nvPicPr>
          <p:cNvPr id="5" name="Picture 4" descr="Screens screenshot of a phone&#10;&#10;Description automatically generated">
            <a:extLst>
              <a:ext uri="{FF2B5EF4-FFF2-40B4-BE49-F238E27FC236}">
                <a16:creationId xmlns:a16="http://schemas.microsoft.com/office/drawing/2014/main" id="{F28A00BB-3DB2-00A7-D780-353071C280F2}"/>
              </a:ext>
            </a:extLst>
          </p:cNvPr>
          <p:cNvPicPr>
            <a:picLocks noChangeAspect="1"/>
          </p:cNvPicPr>
          <p:nvPr/>
        </p:nvPicPr>
        <p:blipFill>
          <a:blip r:embed="rId3"/>
          <a:srcRect r="1071" b="-3"/>
          <a:stretch/>
        </p:blipFill>
        <p:spPr>
          <a:xfrm>
            <a:off x="6935437" y="637668"/>
            <a:ext cx="4813474" cy="5043335"/>
          </a:xfrm>
          <a:prstGeom prst="rect">
            <a:avLst/>
          </a:prstGeom>
        </p:spPr>
      </p:pic>
    </p:spTree>
    <p:extLst>
      <p:ext uri="{BB962C8B-B14F-4D97-AF65-F5344CB8AC3E}">
        <p14:creationId xmlns:p14="http://schemas.microsoft.com/office/powerpoint/2010/main" val="1176900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3FCE-55C5-4212-8F36-EB286B794507}"/>
              </a:ext>
            </a:extLst>
          </p:cNvPr>
          <p:cNvSpPr>
            <a:spLocks noGrp="1"/>
          </p:cNvSpPr>
          <p:nvPr>
            <p:ph type="title"/>
          </p:nvPr>
        </p:nvSpPr>
        <p:spPr/>
        <p:txBody>
          <a:bodyPr/>
          <a:lstStyle/>
          <a:p>
            <a:r>
              <a:rPr lang="en-US" dirty="0"/>
              <a:t>Clinical Tools</a:t>
            </a:r>
          </a:p>
        </p:txBody>
      </p:sp>
      <p:sp>
        <p:nvSpPr>
          <p:cNvPr id="4" name="Slide Number Placeholder 3">
            <a:extLst>
              <a:ext uri="{FF2B5EF4-FFF2-40B4-BE49-F238E27FC236}">
                <a16:creationId xmlns:a16="http://schemas.microsoft.com/office/drawing/2014/main" id="{45E1C8C3-0823-4F2B-87D5-7EFBE414C2D5}"/>
              </a:ext>
            </a:extLst>
          </p:cNvPr>
          <p:cNvSpPr>
            <a:spLocks noGrp="1"/>
          </p:cNvSpPr>
          <p:nvPr>
            <p:ph type="sldNum" sz="quarter" idx="16"/>
          </p:nvPr>
        </p:nvSpPr>
        <p:spPr/>
        <p:txBody>
          <a:bodyPr/>
          <a:lstStyle/>
          <a:p>
            <a:fld id="{F85CE818-7367-6A4C-AA8A-8ACF11B1523A}" type="slidenum">
              <a:rPr lang="en-US" smtClean="0"/>
              <a:pPr/>
              <a:t>5</a:t>
            </a:fld>
            <a:endParaRPr lang="en-US"/>
          </a:p>
        </p:txBody>
      </p:sp>
      <p:sp>
        <p:nvSpPr>
          <p:cNvPr id="8" name="TextBox 7">
            <a:extLst>
              <a:ext uri="{FF2B5EF4-FFF2-40B4-BE49-F238E27FC236}">
                <a16:creationId xmlns:a16="http://schemas.microsoft.com/office/drawing/2014/main" id="{1FC917E2-8C18-DB89-5097-9E63E63CF8A5}"/>
              </a:ext>
            </a:extLst>
          </p:cNvPr>
          <p:cNvSpPr txBox="1"/>
          <p:nvPr/>
        </p:nvSpPr>
        <p:spPr>
          <a:xfrm>
            <a:off x="256463" y="1128422"/>
            <a:ext cx="4163594"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cs typeface="Arial" panose="020B0604020202020204"/>
              </a:rPr>
              <a:t>Validated tools such as the Clinical Opiate Withdrawal Scale (COWS) and the Alcohol Use Disorders Identification Test-Concise (AUDIT-C)</a:t>
            </a:r>
          </a:p>
          <a:p>
            <a:pPr marL="285750" indent="-285750">
              <a:buFont typeface="Arial"/>
              <a:buChar char="•"/>
            </a:pPr>
            <a:endParaRPr lang="en-US" sz="1000" dirty="0">
              <a:cs typeface="Arial" panose="020B0604020202020204"/>
            </a:endParaRPr>
          </a:p>
          <a:p>
            <a:pPr marL="285750" indent="-285750">
              <a:buFont typeface="Arial"/>
              <a:buChar char="•"/>
            </a:pPr>
            <a:r>
              <a:rPr lang="en-US" sz="2200" dirty="0">
                <a:cs typeface="Arial" panose="020B0604020202020204"/>
              </a:rPr>
              <a:t>Clinical algorithms to assist providers with initiation of buprenorphine and ER naltrexone for OUD, naltrexone for AUD </a:t>
            </a:r>
          </a:p>
          <a:p>
            <a:pPr marL="285750" indent="-285750">
              <a:buFont typeface="Arial"/>
              <a:buChar char="•"/>
            </a:pPr>
            <a:endParaRPr lang="en-US" sz="1000" dirty="0">
              <a:cs typeface="Arial" panose="020B0604020202020204"/>
            </a:endParaRPr>
          </a:p>
          <a:p>
            <a:pPr marL="285750" indent="-285750">
              <a:buFont typeface="Arial"/>
              <a:buChar char="•"/>
            </a:pPr>
            <a:r>
              <a:rPr lang="en-US" sz="2200" dirty="0">
                <a:cs typeface="Arial" panose="020B0604020202020204"/>
              </a:rPr>
              <a:t>Pain management recommendations </a:t>
            </a:r>
          </a:p>
          <a:p>
            <a:endParaRPr lang="en-US" sz="2200" dirty="0">
              <a:cs typeface="Arial" panose="020B0604020202020204"/>
            </a:endParaRPr>
          </a:p>
        </p:txBody>
      </p:sp>
      <p:pic>
        <p:nvPicPr>
          <p:cNvPr id="11" name="Content Placeholder 10" descr="Screens screenshot of a medical test&#10;&#10;Description automatically generated">
            <a:extLst>
              <a:ext uri="{FF2B5EF4-FFF2-40B4-BE49-F238E27FC236}">
                <a16:creationId xmlns:a16="http://schemas.microsoft.com/office/drawing/2014/main" id="{04008622-DA98-A1B1-C626-F936E85D9812}"/>
              </a:ext>
            </a:extLst>
          </p:cNvPr>
          <p:cNvPicPr>
            <a:picLocks noGrp="1" noChangeAspect="1"/>
          </p:cNvPicPr>
          <p:nvPr>
            <p:ph sz="quarter" idx="11"/>
          </p:nvPr>
        </p:nvPicPr>
        <p:blipFill>
          <a:blip r:embed="rId3"/>
          <a:stretch>
            <a:fillRect/>
          </a:stretch>
        </p:blipFill>
        <p:spPr>
          <a:xfrm>
            <a:off x="4956215" y="389087"/>
            <a:ext cx="2955868" cy="6141601"/>
          </a:xfrm>
        </p:spPr>
      </p:pic>
      <p:sp>
        <p:nvSpPr>
          <p:cNvPr id="7" name="Rectangle 6">
            <a:extLst>
              <a:ext uri="{FF2B5EF4-FFF2-40B4-BE49-F238E27FC236}">
                <a16:creationId xmlns:a16="http://schemas.microsoft.com/office/drawing/2014/main" id="{72E28115-D6E9-4508-A2E7-006DB416DD87}"/>
              </a:ext>
            </a:extLst>
          </p:cNvPr>
          <p:cNvSpPr/>
          <p:nvPr/>
        </p:nvSpPr>
        <p:spPr>
          <a:xfrm>
            <a:off x="5750977" y="6110551"/>
            <a:ext cx="683172" cy="4055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08a808c5-5727-4bf5-bc5a-a0929d1fa433@namprd19">
            <a:extLst>
              <a:ext uri="{FF2B5EF4-FFF2-40B4-BE49-F238E27FC236}">
                <a16:creationId xmlns:a16="http://schemas.microsoft.com/office/drawing/2014/main" id="{53815834-EBE9-4A2F-8821-F1448EEE61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29" b="2882"/>
          <a:stretch/>
        </p:blipFill>
        <p:spPr bwMode="auto">
          <a:xfrm>
            <a:off x="8468464" y="390658"/>
            <a:ext cx="2955868" cy="623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5CEEA23-C0D3-4B75-B683-FCB5F0C57223}"/>
              </a:ext>
            </a:extLst>
          </p:cNvPr>
          <p:cNvSpPr/>
          <p:nvPr/>
        </p:nvSpPr>
        <p:spPr>
          <a:xfrm>
            <a:off x="9256121" y="6154803"/>
            <a:ext cx="683172" cy="4055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medical flowchart&#10;&#10;Description automatically generated">
            <a:extLst>
              <a:ext uri="{FF2B5EF4-FFF2-40B4-BE49-F238E27FC236}">
                <a16:creationId xmlns:a16="http://schemas.microsoft.com/office/drawing/2014/main" id="{A6EAC514-5F75-EB60-74F6-84C65B52B586}"/>
              </a:ext>
            </a:extLst>
          </p:cNvPr>
          <p:cNvPicPr>
            <a:picLocks noChangeAspect="1"/>
          </p:cNvPicPr>
          <p:nvPr/>
        </p:nvPicPr>
        <p:blipFill>
          <a:blip r:embed="rId5"/>
          <a:srcRect l="6987" r="10882" b="247"/>
          <a:stretch/>
        </p:blipFill>
        <p:spPr>
          <a:xfrm>
            <a:off x="1265860" y="1072542"/>
            <a:ext cx="9653405" cy="5405574"/>
          </a:xfrm>
          <a:prstGeom prst="rect">
            <a:avLst/>
          </a:prstGeom>
        </p:spPr>
      </p:pic>
      <p:pic>
        <p:nvPicPr>
          <p:cNvPr id="4099" name="Picture 3" descr="812b852f-6abb-46ca-8830-4d751b04f707@namprd19">
            <a:extLst>
              <a:ext uri="{FF2B5EF4-FFF2-40B4-BE49-F238E27FC236}">
                <a16:creationId xmlns:a16="http://schemas.microsoft.com/office/drawing/2014/main" id="{9EA7D459-16D2-4C48-8952-6C3DB5E76C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377"/>
          <a:stretch/>
        </p:blipFill>
        <p:spPr bwMode="auto">
          <a:xfrm>
            <a:off x="2969641" y="0"/>
            <a:ext cx="32547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8d6ac543-2f51-4534-a664-f654f4659890@namprd19">
            <a:extLst>
              <a:ext uri="{FF2B5EF4-FFF2-40B4-BE49-F238E27FC236}">
                <a16:creationId xmlns:a16="http://schemas.microsoft.com/office/drawing/2014/main" id="{6AF60FD8-8F42-48F3-B1A3-E72E2CF974A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77"/>
          <a:stretch/>
        </p:blipFill>
        <p:spPr bwMode="auto">
          <a:xfrm>
            <a:off x="7196987" y="0"/>
            <a:ext cx="32547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9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 calcmode="lin" valueType="num">
                                      <p:cBhvr additive="base">
                                        <p:cTn id="17" dur="500" fill="hold"/>
                                        <p:tgtEl>
                                          <p:spTgt spid="4100"/>
                                        </p:tgtEl>
                                        <p:attrNameLst>
                                          <p:attrName>ppt_x</p:attrName>
                                        </p:attrNameLst>
                                      </p:cBhvr>
                                      <p:tavLst>
                                        <p:tav tm="0">
                                          <p:val>
                                            <p:strVal val="#ppt_x"/>
                                          </p:val>
                                        </p:tav>
                                        <p:tav tm="100000">
                                          <p:val>
                                            <p:strVal val="#ppt_x"/>
                                          </p:val>
                                        </p:tav>
                                      </p:tavLst>
                                    </p:anim>
                                    <p:anim calcmode="lin" valueType="num">
                                      <p:cBhvr additive="base">
                                        <p:cTn id="1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A6A2-097A-439A-9B69-C8E539BA7CFA}"/>
              </a:ext>
            </a:extLst>
          </p:cNvPr>
          <p:cNvSpPr>
            <a:spLocks noGrp="1"/>
          </p:cNvSpPr>
          <p:nvPr>
            <p:ph type="title"/>
          </p:nvPr>
        </p:nvSpPr>
        <p:spPr/>
        <p:txBody>
          <a:bodyPr/>
          <a:lstStyle/>
          <a:p>
            <a:r>
              <a:rPr lang="en-US" dirty="0"/>
              <a:t>Management – Initiation of MAT</a:t>
            </a:r>
          </a:p>
        </p:txBody>
      </p:sp>
      <p:sp>
        <p:nvSpPr>
          <p:cNvPr id="4" name="Slide Number Placeholder 3">
            <a:extLst>
              <a:ext uri="{FF2B5EF4-FFF2-40B4-BE49-F238E27FC236}">
                <a16:creationId xmlns:a16="http://schemas.microsoft.com/office/drawing/2014/main" id="{3B4FB090-7A7E-4E5E-8851-AF5252F7ACC2}"/>
              </a:ext>
            </a:extLst>
          </p:cNvPr>
          <p:cNvSpPr>
            <a:spLocks noGrp="1"/>
          </p:cNvSpPr>
          <p:nvPr>
            <p:ph type="sldNum" sz="quarter" idx="16"/>
          </p:nvPr>
        </p:nvSpPr>
        <p:spPr/>
        <p:txBody>
          <a:bodyPr/>
          <a:lstStyle/>
          <a:p>
            <a:fld id="{F85CE818-7367-6A4C-AA8A-8ACF11B1523A}" type="slidenum">
              <a:rPr lang="en-US" smtClean="0"/>
              <a:pPr/>
              <a:t>6</a:t>
            </a:fld>
            <a:endParaRPr lang="en-US"/>
          </a:p>
        </p:txBody>
      </p:sp>
      <p:sp>
        <p:nvSpPr>
          <p:cNvPr id="9" name="TextBox 8">
            <a:extLst>
              <a:ext uri="{FF2B5EF4-FFF2-40B4-BE49-F238E27FC236}">
                <a16:creationId xmlns:a16="http://schemas.microsoft.com/office/drawing/2014/main" id="{FDD00C08-6BEB-071D-98C9-0139A9F30108}"/>
              </a:ext>
            </a:extLst>
          </p:cNvPr>
          <p:cNvSpPr txBox="1"/>
          <p:nvPr/>
        </p:nvSpPr>
        <p:spPr>
          <a:xfrm>
            <a:off x="5860705" y="1241429"/>
            <a:ext cx="5947316" cy="38975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026" name="Picture 2" descr="85795c14-6158-45b2-875a-b7a056386d6e@namprd19">
            <a:extLst>
              <a:ext uri="{FF2B5EF4-FFF2-40B4-BE49-F238E27FC236}">
                <a16:creationId xmlns:a16="http://schemas.microsoft.com/office/drawing/2014/main" id="{685C4B77-293E-4723-B652-7975C1F497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03"/>
          <a:stretch/>
        </p:blipFill>
        <p:spPr bwMode="auto">
          <a:xfrm>
            <a:off x="115614" y="1171929"/>
            <a:ext cx="2681997" cy="568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98eb0201-232f-48e9-90c3-fd27076ec258@namprd19">
            <a:extLst>
              <a:ext uri="{FF2B5EF4-FFF2-40B4-BE49-F238E27FC236}">
                <a16:creationId xmlns:a16="http://schemas.microsoft.com/office/drawing/2014/main" id="{7B9D6001-F1BF-4ACD-B2D7-4EB8970C60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03"/>
          <a:stretch/>
        </p:blipFill>
        <p:spPr bwMode="auto">
          <a:xfrm>
            <a:off x="3153124" y="1171928"/>
            <a:ext cx="2681997" cy="568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9c0621ee-331a-4a2b-bf84-9a969e2fd8bd@namprd19">
            <a:extLst>
              <a:ext uri="{FF2B5EF4-FFF2-40B4-BE49-F238E27FC236}">
                <a16:creationId xmlns:a16="http://schemas.microsoft.com/office/drawing/2014/main" id="{BDBEA509-6CBB-4C2D-8C4E-213B84E2B9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403"/>
          <a:stretch/>
        </p:blipFill>
        <p:spPr bwMode="auto">
          <a:xfrm>
            <a:off x="6280840" y="1171927"/>
            <a:ext cx="2681997" cy="568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557bd6be-cb8f-4893-b46b-18567fa8615e@namprd19">
            <a:extLst>
              <a:ext uri="{FF2B5EF4-FFF2-40B4-BE49-F238E27FC236}">
                <a16:creationId xmlns:a16="http://schemas.microsoft.com/office/drawing/2014/main" id="{2CDC14D1-8952-4052-B68E-17AF4990B3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03"/>
          <a:stretch/>
        </p:blipFill>
        <p:spPr bwMode="auto">
          <a:xfrm>
            <a:off x="9301185" y="1171926"/>
            <a:ext cx="2681997" cy="568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A86F61C-85FC-46E4-A625-82B3448126D5}"/>
              </a:ext>
            </a:extLst>
          </p:cNvPr>
          <p:cNvSpPr/>
          <p:nvPr/>
        </p:nvSpPr>
        <p:spPr>
          <a:xfrm>
            <a:off x="115614" y="6208421"/>
            <a:ext cx="683172" cy="617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7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additive="base">
                                        <p:cTn id="13" dur="500" fill="hold"/>
                                        <p:tgtEl>
                                          <p:spTgt spid="1029"/>
                                        </p:tgtEl>
                                        <p:attrNameLst>
                                          <p:attrName>ppt_x</p:attrName>
                                        </p:attrNameLst>
                                      </p:cBhvr>
                                      <p:tavLst>
                                        <p:tav tm="0">
                                          <p:val>
                                            <p:strVal val="#ppt_x"/>
                                          </p:val>
                                        </p:tav>
                                        <p:tav tm="100000">
                                          <p:val>
                                            <p:strVal val="#ppt_x"/>
                                          </p:val>
                                        </p:tav>
                                      </p:tavLst>
                                    </p:anim>
                                    <p:anim calcmode="lin" valueType="num">
                                      <p:cBhvr additive="base">
                                        <p:cTn id="14"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4" name="Slide Number Placeholder 3"/>
          <p:cNvSpPr>
            <a:spLocks noGrp="1"/>
          </p:cNvSpPr>
          <p:nvPr>
            <p:ph type="sldNum" sz="quarter" idx="16"/>
          </p:nvPr>
        </p:nvSpPr>
        <p:spPr/>
        <p:txBody>
          <a:bodyPr/>
          <a:lstStyle/>
          <a:p>
            <a:fld id="{F85CE818-7367-6A4C-AA8A-8ACF11B1523A}" type="slidenum">
              <a:rPr lang="en-US" smtClean="0"/>
              <a:pPr/>
              <a:t>7</a:t>
            </a:fld>
            <a:endParaRPr lang="en-US"/>
          </a:p>
        </p:txBody>
      </p:sp>
      <p:sp>
        <p:nvSpPr>
          <p:cNvPr id="7" name="Content Placeholder 2">
            <a:extLst>
              <a:ext uri="{FF2B5EF4-FFF2-40B4-BE49-F238E27FC236}">
                <a16:creationId xmlns:a16="http://schemas.microsoft.com/office/drawing/2014/main" id="{D640D281-BDDE-6E66-38BE-5C09F5865EB1}"/>
              </a:ext>
            </a:extLst>
          </p:cNvPr>
          <p:cNvSpPr>
            <a:spLocks noGrp="1"/>
          </p:cNvSpPr>
          <p:nvPr/>
        </p:nvSpPr>
        <p:spPr>
          <a:xfrm>
            <a:off x="2827958" y="1876832"/>
            <a:ext cx="6941564" cy="3380968"/>
          </a:xfrm>
          <a:prstGeom prst="round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oAutofit/>
          </a:bodyPr>
          <a:lstStyle>
            <a:lvl1pPr marL="0" indent="0" algn="l" defTabSz="914400" rtl="0" eaLnBrk="1" latinLnBrk="0" hangingPunct="1">
              <a:lnSpc>
                <a:spcPct val="109000"/>
              </a:lnSpc>
              <a:spcBef>
                <a:spcPts val="600"/>
              </a:spcBef>
              <a:buFont typeface="Arial" panose="020B0604020202020204" pitchFamily="34" charset="0"/>
              <a:buNone/>
              <a:defRPr sz="2400" b="0" i="0" kern="1200">
                <a:solidFill>
                  <a:schemeClr val="lt1"/>
                </a:solidFill>
                <a:latin typeface="+mn-lt"/>
                <a:ea typeface="+mn-ea"/>
                <a:cs typeface="+mn-cs"/>
              </a:defRPr>
            </a:lvl1pPr>
            <a:lvl2pPr marL="228600" indent="-228600" algn="l" defTabSz="914400" rtl="0" eaLnBrk="1" latinLnBrk="0" hangingPunct="1">
              <a:lnSpc>
                <a:spcPct val="109000"/>
              </a:lnSpc>
              <a:spcBef>
                <a:spcPts val="600"/>
              </a:spcBef>
              <a:buClrTx/>
              <a:buSzPct val="100000"/>
              <a:buFont typeface="Arial" panose="020B0604020202020204" pitchFamily="34" charset="0"/>
              <a:buChar char="•"/>
              <a:tabLst/>
              <a:defRPr sz="2400" b="0" i="0" kern="1200">
                <a:solidFill>
                  <a:schemeClr val="lt1"/>
                </a:solidFill>
                <a:latin typeface="+mn-lt"/>
                <a:ea typeface="+mn-ea"/>
                <a:cs typeface="+mn-cs"/>
              </a:defRPr>
            </a:lvl2pPr>
            <a:lvl3pPr marL="457200" indent="-228600" algn="l" defTabSz="914400" rtl="0" eaLnBrk="1" latinLnBrk="0" hangingPunct="1">
              <a:lnSpc>
                <a:spcPct val="109000"/>
              </a:lnSpc>
              <a:spcBef>
                <a:spcPts val="600"/>
              </a:spcBef>
              <a:buClrTx/>
              <a:buSzPct val="100000"/>
              <a:buFont typeface="System Font Regular"/>
              <a:buChar char="−"/>
              <a:tabLst/>
              <a:defRPr sz="2000" b="0" i="0" kern="1200">
                <a:solidFill>
                  <a:schemeClr val="lt1"/>
                </a:solidFill>
                <a:latin typeface="+mn-lt"/>
                <a:ea typeface="+mn-ea"/>
                <a:cs typeface="+mn-cs"/>
              </a:defRPr>
            </a:lvl3pPr>
            <a:lvl4pPr marL="685800" indent="-228600" algn="l" defTabSz="914400" rtl="0" eaLnBrk="1" latinLnBrk="0" hangingPunct="1">
              <a:lnSpc>
                <a:spcPct val="109000"/>
              </a:lnSpc>
              <a:spcBef>
                <a:spcPts val="600"/>
              </a:spcBef>
              <a:buClrTx/>
              <a:buSzPct val="60000"/>
              <a:buFont typeface="System Font Regular"/>
              <a:buChar char="○"/>
              <a:tabLst/>
              <a:defRPr sz="1800" b="0" i="0" kern="1200">
                <a:solidFill>
                  <a:schemeClr val="lt1"/>
                </a:solidFill>
                <a:latin typeface="+mn-lt"/>
                <a:ea typeface="+mn-ea"/>
                <a:cs typeface="+mn-cs"/>
              </a:defRPr>
            </a:lvl4pPr>
            <a:lvl5pPr marL="914400" indent="-228600" algn="l" defTabSz="914400" rtl="0" eaLnBrk="1" latinLnBrk="0" hangingPunct="1">
              <a:lnSpc>
                <a:spcPct val="109000"/>
              </a:lnSpc>
              <a:spcBef>
                <a:spcPts val="600"/>
              </a:spcBef>
              <a:buClrTx/>
              <a:buSzPct val="83000"/>
              <a:buFont typeface="Wingdings" pitchFamily="2" charset="2"/>
              <a:buChar char="§"/>
              <a:tabLst/>
              <a:defRPr sz="1600" b="0" i="0" kern="1200">
                <a:solidFill>
                  <a:schemeClr val="lt1"/>
                </a:solidFill>
                <a:latin typeface="+mn-lt"/>
                <a:ea typeface="+mn-ea"/>
                <a:cs typeface="+mn-cs"/>
              </a:defRPr>
            </a:lvl5pPr>
            <a:lvl6pPr marL="1143000" indent="-228600" algn="l" defTabSz="914400" rtl="0" eaLnBrk="1" latinLnBrk="0" hangingPunct="1">
              <a:lnSpc>
                <a:spcPct val="109000"/>
              </a:lnSpc>
              <a:spcBef>
                <a:spcPts val="600"/>
              </a:spcBef>
              <a:buFont typeface="System Font Regular"/>
              <a:buChar char="−"/>
              <a:defRPr sz="1600" b="0" i="0" kern="1200">
                <a:solidFill>
                  <a:schemeClr val="lt1"/>
                </a:solidFill>
                <a:latin typeface="+mn-lt"/>
                <a:ea typeface="+mn-ea"/>
                <a:cs typeface="+mn-cs"/>
              </a:defRPr>
            </a:lvl6pPr>
            <a:lvl7pPr marL="1371600" indent="-228600" algn="l" defTabSz="914400" rtl="0" eaLnBrk="1" latinLnBrk="0" hangingPunct="1">
              <a:lnSpc>
                <a:spcPct val="109000"/>
              </a:lnSpc>
              <a:spcBef>
                <a:spcPts val="600"/>
              </a:spcBef>
              <a:buClr>
                <a:schemeClr val="tx1"/>
              </a:buClr>
              <a:buSzPct val="65000"/>
              <a:buFont typeface="System Font Regular"/>
              <a:buChar char="□"/>
              <a:defRPr sz="1600" b="0" i="0" kern="1200">
                <a:solidFill>
                  <a:schemeClr val="lt1"/>
                </a:solidFill>
                <a:latin typeface="+mn-lt"/>
                <a:ea typeface="+mn-ea"/>
                <a:cs typeface="+mn-cs"/>
              </a:defRPr>
            </a:lvl7pPr>
            <a:lvl8pPr marL="1600200" indent="-228600" algn="l" defTabSz="914400" rtl="0" eaLnBrk="1" latinLnBrk="0" hangingPunct="1">
              <a:lnSpc>
                <a:spcPct val="109000"/>
              </a:lnSpc>
              <a:spcBef>
                <a:spcPts val="600"/>
              </a:spcBef>
              <a:buFont typeface="Arial" panose="020B0604020202020204" pitchFamily="34" charset="0"/>
              <a:buChar char="•"/>
              <a:defRPr sz="1600" b="0" i="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n-US" sz="3200" dirty="0"/>
              <a:t>The purpose of this study was to evaluate the clinical utility of and satisfaction with the BMC MAT Quick Start app for providers prescribing MAT.</a:t>
            </a:r>
          </a:p>
        </p:txBody>
      </p:sp>
    </p:spTree>
    <p:extLst>
      <p:ext uri="{BB962C8B-B14F-4D97-AF65-F5344CB8AC3E}">
        <p14:creationId xmlns:p14="http://schemas.microsoft.com/office/powerpoint/2010/main" val="2582199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graphicFrame>
        <p:nvGraphicFramePr>
          <p:cNvPr id="7" name="Content Placeholder 2">
            <a:extLst>
              <a:ext uri="{FF2B5EF4-FFF2-40B4-BE49-F238E27FC236}">
                <a16:creationId xmlns:a16="http://schemas.microsoft.com/office/drawing/2014/main" id="{D08C9E60-17BC-D7FF-0042-AD8CA032DC98}"/>
              </a:ext>
            </a:extLst>
          </p:cNvPr>
          <p:cNvGraphicFramePr>
            <a:graphicFrameLocks noGrp="1"/>
          </p:cNvGraphicFramePr>
          <p:nvPr>
            <p:ph sz="quarter" idx="11"/>
            <p:extLst>
              <p:ext uri="{D42A27DB-BD31-4B8C-83A1-F6EECF244321}">
                <p14:modId xmlns:p14="http://schemas.microsoft.com/office/powerpoint/2010/main" val="826311529"/>
              </p:ext>
            </p:extLst>
          </p:nvPr>
        </p:nvGraphicFramePr>
        <p:xfrm>
          <a:off x="497170" y="1217832"/>
          <a:ext cx="7031843" cy="529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6"/>
          </p:nvPr>
        </p:nvSpPr>
        <p:spPr/>
        <p:txBody>
          <a:bodyPr/>
          <a:lstStyle/>
          <a:p>
            <a:fld id="{F85CE818-7367-6A4C-AA8A-8ACF11B1523A}" type="slidenum">
              <a:rPr lang="en-US" smtClean="0"/>
              <a:pPr/>
              <a:t>8</a:t>
            </a:fld>
            <a:endParaRPr lang="en-US"/>
          </a:p>
        </p:txBody>
      </p:sp>
      <p:sp>
        <p:nvSpPr>
          <p:cNvPr id="5" name="Rectangle 4">
            <a:extLst>
              <a:ext uri="{FF2B5EF4-FFF2-40B4-BE49-F238E27FC236}">
                <a16:creationId xmlns:a16="http://schemas.microsoft.com/office/drawing/2014/main" id="{4755E7EE-67A3-46B5-9332-C4E1986A33E2}"/>
              </a:ext>
            </a:extLst>
          </p:cNvPr>
          <p:cNvSpPr/>
          <p:nvPr/>
        </p:nvSpPr>
        <p:spPr>
          <a:xfrm>
            <a:off x="7921403" y="1792455"/>
            <a:ext cx="4266736" cy="4154984"/>
          </a:xfrm>
          <a:prstGeom prst="rect">
            <a:avLst/>
          </a:prstGeom>
        </p:spPr>
        <p:txBody>
          <a:bodyPr wrap="square">
            <a:spAutoFit/>
          </a:bodyPr>
          <a:lstStyle/>
          <a:p>
            <a:pPr marL="342900" indent="-342900">
              <a:buFont typeface="Arial" panose="020B0604020202020204" pitchFamily="34" charset="0"/>
              <a:buChar char="•"/>
            </a:pPr>
            <a:r>
              <a:rPr lang="en-US" sz="2400" dirty="0"/>
              <a:t>The survey assessed the following domains: </a:t>
            </a:r>
          </a:p>
          <a:p>
            <a:pPr marL="800100" lvl="1" indent="-342900">
              <a:buFont typeface="Arial" panose="020B0604020202020204" pitchFamily="34" charset="0"/>
              <a:buChar char="•"/>
            </a:pPr>
            <a:r>
              <a:rPr lang="en-US" sz="2400" dirty="0"/>
              <a:t>Clinical utility</a:t>
            </a:r>
          </a:p>
          <a:p>
            <a:pPr marL="800100" lvl="1" indent="-342900">
              <a:buFont typeface="Arial" panose="020B0604020202020204" pitchFamily="34" charset="0"/>
              <a:buChar char="•"/>
            </a:pPr>
            <a:r>
              <a:rPr lang="en-US" sz="2400" dirty="0"/>
              <a:t>Impact on practice</a:t>
            </a:r>
          </a:p>
          <a:p>
            <a:pPr marL="800100" lvl="1" indent="-342900">
              <a:buFont typeface="Arial" panose="020B0604020202020204" pitchFamily="34" charset="0"/>
              <a:buChar char="•"/>
            </a:pPr>
            <a:r>
              <a:rPr lang="en-US" sz="2400" dirty="0"/>
              <a:t>Prescriber satisfaction</a:t>
            </a:r>
          </a:p>
          <a:p>
            <a:pPr marL="800100" lvl="1" indent="-342900">
              <a:buFont typeface="Arial" panose="020B0604020202020204" pitchFamily="34" charset="0"/>
              <a:buChar char="•"/>
            </a:pPr>
            <a:r>
              <a:rPr lang="en-US" sz="2400" dirty="0"/>
              <a:t>Ease of use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Survey data were cleaned, aggregated, and summarized</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475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Calibri" panose="020F0502020204030204" pitchFamily="34" charset="0"/>
                <a:cs typeface="Calibri" panose="020F0502020204030204" pitchFamily="34" charset="0"/>
              </a:rPr>
              <a:t>Participant Characteristics (N=43)</a:t>
            </a:r>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9</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534338783"/>
              </p:ext>
            </p:extLst>
          </p:nvPr>
        </p:nvGraphicFramePr>
        <p:xfrm>
          <a:off x="5565734" y="1064262"/>
          <a:ext cx="5902007" cy="4942814"/>
        </p:xfrm>
        <a:graphic>
          <a:graphicData uri="http://schemas.openxmlformats.org/drawingml/2006/table">
            <a:tbl>
              <a:tblPr firstRow="1" firstCol="1" bandRow="1">
                <a:tableStyleId>{ED083AE6-46FA-4A59-8FB0-9F97EB10719F}</a:tableStyleId>
              </a:tblPr>
              <a:tblGrid>
                <a:gridCol w="4146780">
                  <a:extLst>
                    <a:ext uri="{9D8B030D-6E8A-4147-A177-3AD203B41FA5}">
                      <a16:colId xmlns:a16="http://schemas.microsoft.com/office/drawing/2014/main" val="3084039618"/>
                    </a:ext>
                  </a:extLst>
                </a:gridCol>
                <a:gridCol w="1755227">
                  <a:extLst>
                    <a:ext uri="{9D8B030D-6E8A-4147-A177-3AD203B41FA5}">
                      <a16:colId xmlns:a16="http://schemas.microsoft.com/office/drawing/2014/main" val="2713282107"/>
                    </a:ext>
                  </a:extLst>
                </a:gridCol>
              </a:tblGrid>
              <a:tr h="1125629">
                <a:tc>
                  <a:txBody>
                    <a:bodyPr/>
                    <a:lstStyle/>
                    <a:p>
                      <a:pPr marL="0" marR="0" algn="l">
                        <a:lnSpc>
                          <a:spcPct val="107000"/>
                        </a:lnSpc>
                        <a:spcBef>
                          <a:spcPts val="0"/>
                        </a:spcBef>
                        <a:spcAft>
                          <a:spcPts val="0"/>
                        </a:spcAft>
                      </a:pPr>
                      <a:r>
                        <a:rPr lang="en-US" sz="1400" dirty="0">
                          <a:effectLst/>
                        </a:rPr>
                        <a:t>Professional Credential, N (%)</a:t>
                      </a:r>
                    </a:p>
                    <a:p>
                      <a:pPr marL="0" marR="0" algn="l">
                        <a:lnSpc>
                          <a:spcPct val="107000"/>
                        </a:lnSpc>
                        <a:spcBef>
                          <a:spcPts val="0"/>
                        </a:spcBef>
                        <a:spcAft>
                          <a:spcPts val="0"/>
                        </a:spcAft>
                      </a:pPr>
                      <a:r>
                        <a:rPr lang="en-US" sz="1400" dirty="0">
                          <a:effectLst/>
                        </a:rPr>
                        <a:t>   </a:t>
                      </a:r>
                      <a:r>
                        <a:rPr lang="en-US" sz="1400" b="0" dirty="0">
                          <a:effectLst/>
                        </a:rPr>
                        <a:t>Advanced Practice Provider</a:t>
                      </a:r>
                    </a:p>
                    <a:p>
                      <a:pPr marL="0" marR="0" algn="l">
                        <a:lnSpc>
                          <a:spcPct val="107000"/>
                        </a:lnSpc>
                        <a:spcBef>
                          <a:spcPts val="0"/>
                        </a:spcBef>
                        <a:spcAft>
                          <a:spcPts val="0"/>
                        </a:spcAft>
                      </a:pPr>
                      <a:r>
                        <a:rPr lang="en-US" sz="1400" b="0" dirty="0">
                          <a:effectLst/>
                        </a:rPr>
                        <a:t>   Physician</a:t>
                      </a:r>
                    </a:p>
                    <a:p>
                      <a:pPr marL="0" marR="0" algn="l">
                        <a:lnSpc>
                          <a:spcPct val="107000"/>
                        </a:lnSpc>
                        <a:spcBef>
                          <a:spcPts val="0"/>
                        </a:spcBef>
                        <a:spcAft>
                          <a:spcPts val="0"/>
                        </a:spcAft>
                      </a:pPr>
                      <a:r>
                        <a:rPr lang="en-US" sz="1400" b="0" dirty="0">
                          <a:effectLst/>
                        </a:rPr>
                        <a:t>   Nurse</a:t>
                      </a:r>
                    </a:p>
                    <a:p>
                      <a:pPr marL="0" marR="0" algn="l">
                        <a:lnSpc>
                          <a:spcPct val="107000"/>
                        </a:lnSpc>
                        <a:spcBef>
                          <a:spcPts val="0"/>
                        </a:spcBef>
                        <a:spcAft>
                          <a:spcPts val="0"/>
                        </a:spcAft>
                      </a:pPr>
                      <a:r>
                        <a:rPr lang="en-US" sz="1400" b="0" dirty="0">
                          <a:effectLst/>
                        </a:rPr>
                        <a:t>   Pharmacist</a:t>
                      </a:r>
                    </a:p>
                  </a:txBody>
                  <a:tcPr marL="68580" marR="68580" marT="0" marB="0"/>
                </a:tc>
                <a:tc>
                  <a:txBody>
                    <a:bodyPr/>
                    <a:lstStyle/>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dirty="0">
                          <a:effectLst/>
                        </a:rPr>
                        <a:t>27 (67.4)</a:t>
                      </a:r>
                    </a:p>
                    <a:p>
                      <a:pPr marL="0" marR="0" algn="ctr">
                        <a:lnSpc>
                          <a:spcPct val="107000"/>
                        </a:lnSpc>
                        <a:spcBef>
                          <a:spcPts val="0"/>
                        </a:spcBef>
                        <a:spcAft>
                          <a:spcPts val="0"/>
                        </a:spcAft>
                      </a:pPr>
                      <a:r>
                        <a:rPr lang="en-US" sz="1400" dirty="0">
                          <a:effectLst/>
                        </a:rPr>
                        <a:t>12 (27.9)</a:t>
                      </a:r>
                    </a:p>
                    <a:p>
                      <a:pPr marL="0" marR="0" algn="ctr">
                        <a:lnSpc>
                          <a:spcPct val="107000"/>
                        </a:lnSpc>
                        <a:spcBef>
                          <a:spcPts val="0"/>
                        </a:spcBef>
                        <a:spcAft>
                          <a:spcPts val="0"/>
                        </a:spcAft>
                      </a:pPr>
                      <a:r>
                        <a:rPr lang="en-US" sz="1400" dirty="0">
                          <a:effectLst/>
                        </a:rPr>
                        <a:t>1 (2.3)</a:t>
                      </a:r>
                    </a:p>
                    <a:p>
                      <a:pPr marL="0" marR="0" algn="ctr">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1 (2.3)</a:t>
                      </a:r>
                    </a:p>
                  </a:txBody>
                  <a:tcPr marL="68580" marR="68580" marT="0" marB="0"/>
                </a:tc>
                <a:extLst>
                  <a:ext uri="{0D108BD9-81ED-4DB2-BD59-A6C34878D82A}">
                    <a16:rowId xmlns:a16="http://schemas.microsoft.com/office/drawing/2014/main" val="2573460405"/>
                  </a:ext>
                </a:extLst>
              </a:tr>
              <a:tr h="3181614">
                <a:tc>
                  <a:txBody>
                    <a:bodyPr/>
                    <a:lstStyle/>
                    <a:p>
                      <a:pPr marL="0" marR="0" algn="l">
                        <a:lnSpc>
                          <a:spcPct val="107000"/>
                        </a:lnSpc>
                        <a:spcBef>
                          <a:spcPts val="0"/>
                        </a:spcBef>
                        <a:spcAft>
                          <a:spcPts val="0"/>
                        </a:spcAft>
                      </a:pPr>
                      <a:r>
                        <a:rPr lang="en-US" sz="1400" dirty="0">
                          <a:effectLst/>
                        </a:rPr>
                        <a:t>Practice Setting, N (%)</a:t>
                      </a:r>
                      <a:r>
                        <a:rPr lang="en-US" sz="1400" baseline="30000" dirty="0">
                          <a:effectLst/>
                        </a:rPr>
                        <a:t>a</a:t>
                      </a:r>
                      <a:endParaRPr lang="en-US" sz="1400" dirty="0">
                        <a:effectLst/>
                      </a:endParaRPr>
                    </a:p>
                    <a:p>
                      <a:pPr marL="0" marR="0" algn="l">
                        <a:lnSpc>
                          <a:spcPct val="107000"/>
                        </a:lnSpc>
                        <a:spcBef>
                          <a:spcPts val="0"/>
                        </a:spcBef>
                        <a:spcAft>
                          <a:spcPts val="0"/>
                        </a:spcAft>
                      </a:pPr>
                      <a:r>
                        <a:rPr lang="en-US" sz="1400" dirty="0">
                          <a:effectLst/>
                        </a:rPr>
                        <a:t>   </a:t>
                      </a:r>
                      <a:r>
                        <a:rPr lang="en-US" sz="1400" b="0" dirty="0">
                          <a:effectLst/>
                        </a:rPr>
                        <a:t>Outpatient addiction treatment</a:t>
                      </a:r>
                    </a:p>
                    <a:p>
                      <a:pPr marL="0" marR="0" algn="l">
                        <a:lnSpc>
                          <a:spcPct val="107000"/>
                        </a:lnSpc>
                        <a:spcBef>
                          <a:spcPts val="0"/>
                        </a:spcBef>
                        <a:spcAft>
                          <a:spcPts val="0"/>
                        </a:spcAft>
                      </a:pPr>
                      <a:r>
                        <a:rPr lang="en-US" sz="1400" b="0" dirty="0">
                          <a:effectLst/>
                        </a:rPr>
                        <a:t>       Office Based Addiction Clinic</a:t>
                      </a:r>
                    </a:p>
                    <a:p>
                      <a:pPr marL="0" marR="0" algn="l">
                        <a:lnSpc>
                          <a:spcPct val="107000"/>
                        </a:lnSpc>
                        <a:spcBef>
                          <a:spcPts val="0"/>
                        </a:spcBef>
                        <a:spcAft>
                          <a:spcPts val="0"/>
                        </a:spcAft>
                      </a:pPr>
                      <a:r>
                        <a:rPr lang="en-US" sz="1400" b="0" dirty="0">
                          <a:effectLst/>
                        </a:rPr>
                        <a:t>       Community Health Center</a:t>
                      </a:r>
                    </a:p>
                    <a:p>
                      <a:pPr marL="0" marR="0" algn="l">
                        <a:lnSpc>
                          <a:spcPct val="107000"/>
                        </a:lnSpc>
                        <a:spcBef>
                          <a:spcPts val="0"/>
                        </a:spcBef>
                        <a:spcAft>
                          <a:spcPts val="0"/>
                        </a:spcAft>
                      </a:pPr>
                      <a:r>
                        <a:rPr lang="en-US" sz="1400" b="0" dirty="0">
                          <a:effectLst/>
                        </a:rPr>
                        <a:t>       Psychiatry/Dual Diagnosis</a:t>
                      </a:r>
                    </a:p>
                    <a:p>
                      <a:pPr marL="0" marR="0" algn="l">
                        <a:lnSpc>
                          <a:spcPct val="107000"/>
                        </a:lnSpc>
                        <a:spcBef>
                          <a:spcPts val="0"/>
                        </a:spcBef>
                        <a:spcAft>
                          <a:spcPts val="0"/>
                        </a:spcAft>
                      </a:pPr>
                      <a:r>
                        <a:rPr lang="en-US" sz="1400" b="0" dirty="0">
                          <a:effectLst/>
                        </a:rPr>
                        <a:t>       Private Practice</a:t>
                      </a:r>
                    </a:p>
                    <a:p>
                      <a:pPr marL="0" marR="0" algn="l">
                        <a:lnSpc>
                          <a:spcPct val="107000"/>
                        </a:lnSpc>
                        <a:spcBef>
                          <a:spcPts val="0"/>
                        </a:spcBef>
                        <a:spcAft>
                          <a:spcPts val="0"/>
                        </a:spcAft>
                      </a:pPr>
                      <a:r>
                        <a:rPr lang="en-US" sz="1400" b="0" dirty="0">
                          <a:effectLst/>
                        </a:rPr>
                        <a:t>       Other Outpatient Addiction Treatment</a:t>
                      </a:r>
                    </a:p>
                    <a:p>
                      <a:pPr marL="0" marR="0" algn="l">
                        <a:lnSpc>
                          <a:spcPct val="107000"/>
                        </a:lnSpc>
                        <a:spcBef>
                          <a:spcPts val="0"/>
                        </a:spcBef>
                        <a:spcAft>
                          <a:spcPts val="0"/>
                        </a:spcAft>
                      </a:pPr>
                      <a:r>
                        <a:rPr lang="en-US" sz="1400" b="0" dirty="0">
                          <a:effectLst/>
                        </a:rPr>
                        <a:t>   Non-addiction outpatient clinic</a:t>
                      </a:r>
                    </a:p>
                    <a:p>
                      <a:pPr marL="0" marR="0" algn="l">
                        <a:lnSpc>
                          <a:spcPct val="107000"/>
                        </a:lnSpc>
                        <a:spcBef>
                          <a:spcPts val="0"/>
                        </a:spcBef>
                        <a:spcAft>
                          <a:spcPts val="0"/>
                        </a:spcAft>
                      </a:pPr>
                      <a:r>
                        <a:rPr lang="en-US" sz="1400" b="0" dirty="0">
                          <a:effectLst/>
                        </a:rPr>
                        <a:t>   Inpatient addiction treatment/acute treatment</a:t>
                      </a:r>
                    </a:p>
                    <a:p>
                      <a:pPr marL="0" marR="0" algn="l">
                        <a:lnSpc>
                          <a:spcPct val="107000"/>
                        </a:lnSpc>
                        <a:spcBef>
                          <a:spcPts val="0"/>
                        </a:spcBef>
                        <a:spcAft>
                          <a:spcPts val="0"/>
                        </a:spcAft>
                      </a:pPr>
                      <a:r>
                        <a:rPr lang="en-US" sz="1400" b="0" dirty="0">
                          <a:effectLst/>
                        </a:rPr>
                        <a:t>   Non-addiction inpatient unit</a:t>
                      </a:r>
                    </a:p>
                    <a:p>
                      <a:pPr marL="0" marR="0" algn="l">
                        <a:lnSpc>
                          <a:spcPct val="107000"/>
                        </a:lnSpc>
                        <a:spcBef>
                          <a:spcPts val="0"/>
                        </a:spcBef>
                        <a:spcAft>
                          <a:spcPts val="0"/>
                        </a:spcAft>
                      </a:pPr>
                      <a:r>
                        <a:rPr lang="en-US" sz="1400" b="0" dirty="0">
                          <a:effectLst/>
                        </a:rPr>
                        <a:t>   Emergency department</a:t>
                      </a:r>
                    </a:p>
                    <a:p>
                      <a:pPr marL="0" marR="0" algn="l">
                        <a:lnSpc>
                          <a:spcPct val="107000"/>
                        </a:lnSpc>
                        <a:spcBef>
                          <a:spcPts val="0"/>
                        </a:spcBef>
                        <a:spcAft>
                          <a:spcPts val="0"/>
                        </a:spcAft>
                      </a:pPr>
                      <a:r>
                        <a:rPr lang="en-US" sz="1400" b="0" dirty="0">
                          <a:effectLst/>
                        </a:rPr>
                        <a:t>   Urgent care</a:t>
                      </a:r>
                    </a:p>
                    <a:p>
                      <a:pPr marL="0" marR="0" algn="l">
                        <a:lnSpc>
                          <a:spcPct val="107000"/>
                        </a:lnSpc>
                        <a:spcBef>
                          <a:spcPts val="0"/>
                        </a:spcBef>
                        <a:spcAft>
                          <a:spcPts val="0"/>
                        </a:spcAft>
                      </a:pPr>
                      <a:r>
                        <a:rPr lang="en-US" sz="1400" b="0" dirty="0">
                          <a:effectLst/>
                        </a:rPr>
                        <a:t>   Bridge clinic (specific to addiction/mental health)</a:t>
                      </a:r>
                    </a:p>
                    <a:p>
                      <a:pPr marL="0" marR="0" algn="l">
                        <a:lnSpc>
                          <a:spcPct val="107000"/>
                        </a:lnSpc>
                        <a:spcBef>
                          <a:spcPts val="0"/>
                        </a:spcBef>
                        <a:spcAft>
                          <a:spcPts val="0"/>
                        </a:spcAft>
                      </a:pPr>
                      <a:r>
                        <a:rPr lang="en-US" sz="1400" b="0" dirty="0">
                          <a:effectLst/>
                        </a:rPr>
                        <a:t>   Other</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dirty="0">
                          <a:effectLst/>
                        </a:rPr>
                        <a:t>17 (39.5)</a:t>
                      </a:r>
                    </a:p>
                    <a:p>
                      <a:pPr marL="0" marR="0" algn="ctr">
                        <a:lnSpc>
                          <a:spcPct val="107000"/>
                        </a:lnSpc>
                        <a:spcBef>
                          <a:spcPts val="0"/>
                        </a:spcBef>
                        <a:spcAft>
                          <a:spcPts val="0"/>
                        </a:spcAft>
                      </a:pPr>
                      <a:r>
                        <a:rPr lang="en-US" sz="1400" dirty="0">
                          <a:effectLst/>
                        </a:rPr>
                        <a:t>7 (16.3)</a:t>
                      </a:r>
                    </a:p>
                    <a:p>
                      <a:pPr marL="0" marR="0" algn="ctr">
                        <a:lnSpc>
                          <a:spcPct val="107000"/>
                        </a:lnSpc>
                        <a:spcBef>
                          <a:spcPts val="0"/>
                        </a:spcBef>
                        <a:spcAft>
                          <a:spcPts val="0"/>
                        </a:spcAft>
                      </a:pPr>
                      <a:r>
                        <a:rPr lang="en-US" sz="1400" dirty="0">
                          <a:effectLst/>
                        </a:rPr>
                        <a:t>4 (9.3)</a:t>
                      </a:r>
                    </a:p>
                    <a:p>
                      <a:pPr marL="0" marR="0" algn="ctr">
                        <a:lnSpc>
                          <a:spcPct val="107000"/>
                        </a:lnSpc>
                        <a:spcBef>
                          <a:spcPts val="0"/>
                        </a:spcBef>
                        <a:spcAft>
                          <a:spcPts val="0"/>
                        </a:spcAft>
                      </a:pPr>
                      <a:r>
                        <a:rPr lang="en-US" sz="1400" dirty="0">
                          <a:effectLst/>
                        </a:rPr>
                        <a:t>3 (7.0)</a:t>
                      </a:r>
                    </a:p>
                    <a:p>
                      <a:pPr marL="0" marR="0" algn="ctr">
                        <a:lnSpc>
                          <a:spcPct val="107000"/>
                        </a:lnSpc>
                        <a:spcBef>
                          <a:spcPts val="0"/>
                        </a:spcBef>
                        <a:spcAft>
                          <a:spcPts val="0"/>
                        </a:spcAft>
                      </a:pPr>
                      <a:r>
                        <a:rPr lang="en-US" sz="1400" dirty="0">
                          <a:effectLst/>
                        </a:rPr>
                        <a:t>2 (4.7)</a:t>
                      </a:r>
                    </a:p>
                    <a:p>
                      <a:pPr marL="0" marR="0" algn="ctr">
                        <a:lnSpc>
                          <a:spcPct val="107000"/>
                        </a:lnSpc>
                        <a:spcBef>
                          <a:spcPts val="0"/>
                        </a:spcBef>
                        <a:spcAft>
                          <a:spcPts val="0"/>
                        </a:spcAft>
                      </a:pPr>
                      <a:r>
                        <a:rPr lang="en-US" sz="1400" dirty="0">
                          <a:effectLst/>
                        </a:rPr>
                        <a:t>2 (4.7)</a:t>
                      </a:r>
                    </a:p>
                    <a:p>
                      <a:pPr marL="0" marR="0" algn="ctr">
                        <a:lnSpc>
                          <a:spcPct val="107000"/>
                        </a:lnSpc>
                        <a:spcBef>
                          <a:spcPts val="0"/>
                        </a:spcBef>
                        <a:spcAft>
                          <a:spcPts val="0"/>
                        </a:spcAft>
                      </a:pPr>
                      <a:r>
                        <a:rPr lang="en-US" sz="1400" dirty="0">
                          <a:effectLst/>
                        </a:rPr>
                        <a:t>10 (23.3)</a:t>
                      </a:r>
                    </a:p>
                    <a:p>
                      <a:pPr marL="0" marR="0" algn="ctr">
                        <a:lnSpc>
                          <a:spcPct val="107000"/>
                        </a:lnSpc>
                        <a:spcBef>
                          <a:spcPts val="0"/>
                        </a:spcBef>
                        <a:spcAft>
                          <a:spcPts val="0"/>
                        </a:spcAft>
                      </a:pPr>
                      <a:r>
                        <a:rPr lang="en-US" sz="1400" dirty="0">
                          <a:effectLst/>
                        </a:rPr>
                        <a:t>6 (14.0)</a:t>
                      </a:r>
                    </a:p>
                    <a:p>
                      <a:pPr marL="0" marR="0" algn="ctr">
                        <a:lnSpc>
                          <a:spcPct val="107000"/>
                        </a:lnSpc>
                        <a:spcBef>
                          <a:spcPts val="0"/>
                        </a:spcBef>
                        <a:spcAft>
                          <a:spcPts val="0"/>
                        </a:spcAft>
                      </a:pPr>
                      <a:r>
                        <a:rPr lang="en-US" sz="1400" dirty="0">
                          <a:effectLst/>
                        </a:rPr>
                        <a:t>5 (11.6)</a:t>
                      </a:r>
                    </a:p>
                    <a:p>
                      <a:pPr marL="0" marR="0" algn="ctr">
                        <a:lnSpc>
                          <a:spcPct val="107000"/>
                        </a:lnSpc>
                        <a:spcBef>
                          <a:spcPts val="0"/>
                        </a:spcBef>
                        <a:spcAft>
                          <a:spcPts val="0"/>
                        </a:spcAft>
                      </a:pPr>
                      <a:r>
                        <a:rPr lang="en-US" sz="1400" dirty="0">
                          <a:effectLst/>
                        </a:rPr>
                        <a:t>3 (7.0)</a:t>
                      </a:r>
                    </a:p>
                    <a:p>
                      <a:pPr marL="0" marR="0" algn="ctr">
                        <a:lnSpc>
                          <a:spcPct val="107000"/>
                        </a:lnSpc>
                        <a:spcBef>
                          <a:spcPts val="0"/>
                        </a:spcBef>
                        <a:spcAft>
                          <a:spcPts val="0"/>
                        </a:spcAft>
                      </a:pPr>
                      <a:r>
                        <a:rPr lang="en-US" sz="1400" dirty="0">
                          <a:effectLst/>
                        </a:rPr>
                        <a:t>1 (2.3)</a:t>
                      </a:r>
                    </a:p>
                    <a:p>
                      <a:pPr marL="0" marR="0" algn="ctr">
                        <a:lnSpc>
                          <a:spcPct val="107000"/>
                        </a:lnSpc>
                        <a:spcBef>
                          <a:spcPts val="0"/>
                        </a:spcBef>
                        <a:spcAft>
                          <a:spcPts val="0"/>
                        </a:spcAft>
                      </a:pPr>
                      <a:r>
                        <a:rPr lang="en-US" sz="1400" dirty="0">
                          <a:effectLst/>
                        </a:rPr>
                        <a:t>1 (2.3)</a:t>
                      </a:r>
                    </a:p>
                    <a:p>
                      <a:pPr marL="0" marR="0" algn="ctr">
                        <a:lnSpc>
                          <a:spcPct val="107000"/>
                        </a:lnSpc>
                        <a:spcBef>
                          <a:spcPts val="0"/>
                        </a:spcBef>
                        <a:spcAft>
                          <a:spcPts val="0"/>
                        </a:spcAft>
                      </a:pPr>
                      <a:r>
                        <a:rPr lang="en-US" sz="1400" dirty="0">
                          <a:effectLst/>
                        </a:rPr>
                        <a:t>6 (14.0)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614974"/>
                  </a:ext>
                </a:extLst>
              </a:tr>
              <a:tr h="211857">
                <a:tc>
                  <a:txBody>
                    <a:bodyPr/>
                    <a:lstStyle/>
                    <a:p>
                      <a:pPr marL="0" marR="0" algn="l">
                        <a:lnSpc>
                          <a:spcPct val="107000"/>
                        </a:lnSpc>
                        <a:spcBef>
                          <a:spcPts val="0"/>
                        </a:spcBef>
                        <a:spcAft>
                          <a:spcPts val="0"/>
                        </a:spcAft>
                      </a:pPr>
                      <a:r>
                        <a:rPr lang="en-US" sz="1400" dirty="0">
                          <a:effectLst/>
                        </a:rPr>
                        <a:t>Years in Profession, Median (IQR)</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8.50 (3.00, 17.75)</a:t>
                      </a:r>
                      <a:endParaRPr lang="en-US" sz="14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1572069"/>
                  </a:ext>
                </a:extLst>
              </a:tr>
              <a:tr h="211857">
                <a:tc>
                  <a:txBody>
                    <a:bodyPr/>
                    <a:lstStyle/>
                    <a:p>
                      <a:pPr marL="0" marR="0" algn="l">
                        <a:lnSpc>
                          <a:spcPct val="107000"/>
                        </a:lnSpc>
                        <a:spcBef>
                          <a:spcPts val="0"/>
                        </a:spcBef>
                        <a:spcAft>
                          <a:spcPts val="0"/>
                        </a:spcAft>
                      </a:pPr>
                      <a:r>
                        <a:rPr lang="en-US" sz="1400" dirty="0">
                          <a:effectLst/>
                        </a:rPr>
                        <a:t>DEA licensed, N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41 (95.3)</a:t>
                      </a:r>
                      <a:endParaRPr lang="en-US" sz="14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6310328"/>
                  </a:ext>
                </a:extLst>
              </a:tr>
              <a:tr h="211857">
                <a:tc>
                  <a:txBody>
                    <a:bodyPr/>
                    <a:lstStyle/>
                    <a:p>
                      <a:pPr marL="0" marR="0" algn="l">
                        <a:lnSpc>
                          <a:spcPct val="107000"/>
                        </a:lnSpc>
                        <a:spcBef>
                          <a:spcPts val="0"/>
                        </a:spcBef>
                        <a:spcAft>
                          <a:spcPts val="0"/>
                        </a:spcAft>
                      </a:pPr>
                      <a:r>
                        <a:rPr lang="en-US" sz="1400" dirty="0">
                          <a:effectLst/>
                        </a:rPr>
                        <a:t>DEA waivered (prior to January 2023), N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39 (90.7)</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5172581"/>
                  </a:ext>
                </a:extLst>
              </a:tr>
            </a:tbl>
          </a:graphicData>
        </a:graphic>
      </p:graphicFrame>
      <p:sp>
        <p:nvSpPr>
          <p:cNvPr id="13" name="Rectangle 12"/>
          <p:cNvSpPr/>
          <p:nvPr/>
        </p:nvSpPr>
        <p:spPr>
          <a:xfrm>
            <a:off x="5565734" y="6123315"/>
            <a:ext cx="5628739" cy="289951"/>
          </a:xfrm>
          <a:prstGeom prst="rect">
            <a:avLst/>
          </a:prstGeom>
        </p:spPr>
        <p:txBody>
          <a:bodyPr wrap="square">
            <a:spAutoFit/>
          </a:bodyPr>
          <a:lstStyle/>
          <a:p>
            <a:pPr algn="just">
              <a:lnSpc>
                <a:spcPct val="107000"/>
              </a:lnSpc>
            </a:pPr>
            <a:r>
              <a:rPr lang="en-US" sz="1200" baseline="30000" dirty="0">
                <a:ea typeface="Calibri" panose="020F0502020204030204" pitchFamily="34" charset="0"/>
                <a:cs typeface="Calibri" panose="020F0502020204030204" pitchFamily="34" charset="0"/>
              </a:rPr>
              <a:t>a </a:t>
            </a:r>
            <a:r>
              <a:rPr lang="en-US" sz="1200" dirty="0">
                <a:ea typeface="Calibri" panose="020F0502020204030204" pitchFamily="34" charset="0"/>
                <a:cs typeface="Calibri" panose="020F0502020204030204" pitchFamily="34" charset="0"/>
              </a:rPr>
              <a:t>Not mutually exclusive (check all that apply)</a:t>
            </a:r>
            <a:endParaRPr lang="en-US" sz="1200" dirty="0">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060552949"/>
              </p:ext>
            </p:extLst>
          </p:nvPr>
        </p:nvGraphicFramePr>
        <p:xfrm>
          <a:off x="620877" y="1524294"/>
          <a:ext cx="4625975" cy="4059365"/>
        </p:xfrm>
        <a:graphic>
          <a:graphicData uri="http://schemas.openxmlformats.org/drawingml/2006/table">
            <a:tbl>
              <a:tblPr firstRow="1" firstCol="1" bandRow="1">
                <a:tableStyleId>{ED083AE6-46FA-4A59-8FB0-9F97EB10719F}</a:tableStyleId>
              </a:tblPr>
              <a:tblGrid>
                <a:gridCol w="3482975">
                  <a:extLst>
                    <a:ext uri="{9D8B030D-6E8A-4147-A177-3AD203B41FA5}">
                      <a16:colId xmlns:a16="http://schemas.microsoft.com/office/drawing/2014/main" val="1468526278"/>
                    </a:ext>
                  </a:extLst>
                </a:gridCol>
                <a:gridCol w="1143000">
                  <a:extLst>
                    <a:ext uri="{9D8B030D-6E8A-4147-A177-3AD203B41FA5}">
                      <a16:colId xmlns:a16="http://schemas.microsoft.com/office/drawing/2014/main" val="2067383404"/>
                    </a:ext>
                  </a:extLst>
                </a:gridCol>
              </a:tblGrid>
              <a:tr h="0">
                <a:tc>
                  <a:txBody>
                    <a:bodyPr/>
                    <a:lstStyle/>
                    <a:p>
                      <a:pPr marL="0" marR="0" algn="l">
                        <a:lnSpc>
                          <a:spcPct val="107000"/>
                        </a:lnSpc>
                        <a:spcBef>
                          <a:spcPts val="0"/>
                        </a:spcBef>
                        <a:spcAft>
                          <a:spcPts val="0"/>
                        </a:spcAft>
                      </a:pPr>
                      <a:r>
                        <a:rPr lang="en-US" sz="1400" dirty="0">
                          <a:effectLst/>
                        </a:rPr>
                        <a:t>Age, N (%)</a:t>
                      </a:r>
                    </a:p>
                    <a:p>
                      <a:pPr marL="0" marR="0" algn="l">
                        <a:lnSpc>
                          <a:spcPct val="107000"/>
                        </a:lnSpc>
                        <a:spcBef>
                          <a:spcPts val="0"/>
                        </a:spcBef>
                        <a:spcAft>
                          <a:spcPts val="0"/>
                        </a:spcAft>
                      </a:pPr>
                      <a:r>
                        <a:rPr lang="en-US" sz="1400" dirty="0">
                          <a:effectLst/>
                        </a:rPr>
                        <a:t>   </a:t>
                      </a:r>
                      <a:r>
                        <a:rPr lang="en-US" sz="1400" b="0" dirty="0">
                          <a:effectLst/>
                        </a:rPr>
                        <a:t>25-34</a:t>
                      </a:r>
                    </a:p>
                    <a:p>
                      <a:pPr marL="0" marR="0" algn="l">
                        <a:lnSpc>
                          <a:spcPct val="107000"/>
                        </a:lnSpc>
                        <a:spcBef>
                          <a:spcPts val="0"/>
                        </a:spcBef>
                        <a:spcAft>
                          <a:spcPts val="0"/>
                        </a:spcAft>
                      </a:pPr>
                      <a:r>
                        <a:rPr lang="en-US" sz="1400" b="0" dirty="0">
                          <a:effectLst/>
                        </a:rPr>
                        <a:t>   35-44</a:t>
                      </a:r>
                    </a:p>
                    <a:p>
                      <a:pPr marL="0" marR="0" algn="l">
                        <a:lnSpc>
                          <a:spcPct val="107000"/>
                        </a:lnSpc>
                        <a:spcBef>
                          <a:spcPts val="0"/>
                        </a:spcBef>
                        <a:spcAft>
                          <a:spcPts val="0"/>
                        </a:spcAft>
                      </a:pPr>
                      <a:r>
                        <a:rPr lang="en-US" sz="1400" b="0" dirty="0">
                          <a:effectLst/>
                        </a:rPr>
                        <a:t>   45-54</a:t>
                      </a:r>
                    </a:p>
                    <a:p>
                      <a:pPr marL="0" marR="0" algn="l">
                        <a:lnSpc>
                          <a:spcPct val="107000"/>
                        </a:lnSpc>
                        <a:spcBef>
                          <a:spcPts val="0"/>
                        </a:spcBef>
                        <a:spcAft>
                          <a:spcPts val="0"/>
                        </a:spcAft>
                      </a:pPr>
                      <a:r>
                        <a:rPr lang="en-US" sz="1400" b="0" dirty="0">
                          <a:effectLst/>
                        </a:rPr>
                        <a:t>   55-65</a:t>
                      </a:r>
                    </a:p>
                    <a:p>
                      <a:pPr marL="0" marR="0" algn="l">
                        <a:lnSpc>
                          <a:spcPct val="107000"/>
                        </a:lnSpc>
                        <a:spcBef>
                          <a:spcPts val="0"/>
                        </a:spcBef>
                        <a:spcAft>
                          <a:spcPts val="0"/>
                        </a:spcAft>
                      </a:pPr>
                      <a:r>
                        <a:rPr lang="en-US" sz="1400" b="0" dirty="0">
                          <a:effectLst/>
                        </a:rPr>
                        <a:t>   65+</a:t>
                      </a:r>
                    </a:p>
                    <a:p>
                      <a:pPr marL="0" marR="0" algn="l">
                        <a:lnSpc>
                          <a:spcPct val="107000"/>
                        </a:lnSpc>
                        <a:spcBef>
                          <a:spcPts val="0"/>
                        </a:spcBef>
                        <a:spcAft>
                          <a:spcPts val="0"/>
                        </a:spcAft>
                      </a:pPr>
                      <a:r>
                        <a:rPr lang="en-US" sz="1400" b="0" dirty="0">
                          <a:effectLst/>
                        </a:rPr>
                        <a:t>   Prefer not to answer</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dirty="0">
                          <a:effectLst/>
                        </a:rPr>
                        <a:t>6 (14.0)</a:t>
                      </a:r>
                    </a:p>
                    <a:p>
                      <a:pPr marL="0" marR="0" algn="ctr">
                        <a:lnSpc>
                          <a:spcPct val="107000"/>
                        </a:lnSpc>
                        <a:spcBef>
                          <a:spcPts val="0"/>
                        </a:spcBef>
                        <a:spcAft>
                          <a:spcPts val="0"/>
                        </a:spcAft>
                      </a:pPr>
                      <a:r>
                        <a:rPr lang="en-US" sz="1400" dirty="0">
                          <a:effectLst/>
                        </a:rPr>
                        <a:t>14 (32.6)</a:t>
                      </a:r>
                    </a:p>
                    <a:p>
                      <a:pPr marL="0" marR="0" algn="ctr">
                        <a:lnSpc>
                          <a:spcPct val="107000"/>
                        </a:lnSpc>
                        <a:spcBef>
                          <a:spcPts val="0"/>
                        </a:spcBef>
                        <a:spcAft>
                          <a:spcPts val="0"/>
                        </a:spcAft>
                      </a:pPr>
                      <a:r>
                        <a:rPr lang="en-US" sz="1400" dirty="0">
                          <a:effectLst/>
                        </a:rPr>
                        <a:t>10 (23.3)</a:t>
                      </a:r>
                    </a:p>
                    <a:p>
                      <a:pPr marL="0" marR="0" algn="ctr">
                        <a:lnSpc>
                          <a:spcPct val="107000"/>
                        </a:lnSpc>
                        <a:spcBef>
                          <a:spcPts val="0"/>
                        </a:spcBef>
                        <a:spcAft>
                          <a:spcPts val="0"/>
                        </a:spcAft>
                      </a:pPr>
                      <a:r>
                        <a:rPr lang="en-US" sz="1400" dirty="0">
                          <a:effectLst/>
                        </a:rPr>
                        <a:t>11 (25.6)</a:t>
                      </a:r>
                    </a:p>
                    <a:p>
                      <a:pPr marL="0" marR="0" algn="ctr">
                        <a:lnSpc>
                          <a:spcPct val="107000"/>
                        </a:lnSpc>
                        <a:spcBef>
                          <a:spcPts val="0"/>
                        </a:spcBef>
                        <a:spcAft>
                          <a:spcPts val="0"/>
                        </a:spcAft>
                      </a:pPr>
                      <a:r>
                        <a:rPr lang="en-US" sz="1400" dirty="0">
                          <a:effectLst/>
                        </a:rPr>
                        <a:t>1 (2.3)</a:t>
                      </a:r>
                    </a:p>
                    <a:p>
                      <a:pPr marL="0" marR="0" algn="ctr">
                        <a:lnSpc>
                          <a:spcPct val="107000"/>
                        </a:lnSpc>
                        <a:spcBef>
                          <a:spcPts val="0"/>
                        </a:spcBef>
                        <a:spcAft>
                          <a:spcPts val="0"/>
                        </a:spcAft>
                      </a:pPr>
                      <a:r>
                        <a:rPr lang="en-US" sz="1400" dirty="0">
                          <a:effectLst/>
                        </a:rPr>
                        <a:t>1 (2.3)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4454365"/>
                  </a:ext>
                </a:extLst>
              </a:tr>
              <a:tr h="0">
                <a:tc>
                  <a:txBody>
                    <a:bodyPr/>
                    <a:lstStyle/>
                    <a:p>
                      <a:pPr marL="0" marR="0" algn="l">
                        <a:lnSpc>
                          <a:spcPct val="107000"/>
                        </a:lnSpc>
                        <a:spcBef>
                          <a:spcPts val="0"/>
                        </a:spcBef>
                        <a:spcAft>
                          <a:spcPts val="0"/>
                        </a:spcAft>
                      </a:pPr>
                      <a:r>
                        <a:rPr lang="en-US" sz="1400" dirty="0">
                          <a:effectLst/>
                        </a:rPr>
                        <a:t>Gender, N (%)</a:t>
                      </a:r>
                    </a:p>
                    <a:p>
                      <a:pPr marL="0" marR="0" algn="l">
                        <a:lnSpc>
                          <a:spcPct val="107000"/>
                        </a:lnSpc>
                        <a:spcBef>
                          <a:spcPts val="0"/>
                        </a:spcBef>
                        <a:spcAft>
                          <a:spcPts val="0"/>
                        </a:spcAft>
                      </a:pPr>
                      <a:r>
                        <a:rPr lang="en-US" sz="1400" b="0" dirty="0">
                          <a:effectLst/>
                        </a:rPr>
                        <a:t>   Female</a:t>
                      </a:r>
                    </a:p>
                    <a:p>
                      <a:pPr marL="0" marR="0" algn="l">
                        <a:lnSpc>
                          <a:spcPct val="107000"/>
                        </a:lnSpc>
                        <a:spcBef>
                          <a:spcPts val="0"/>
                        </a:spcBef>
                        <a:spcAft>
                          <a:spcPts val="0"/>
                        </a:spcAft>
                      </a:pPr>
                      <a:r>
                        <a:rPr lang="en-US" sz="1400" b="0" dirty="0">
                          <a:effectLst/>
                        </a:rPr>
                        <a:t>   Male</a:t>
                      </a:r>
                    </a:p>
                    <a:p>
                      <a:pPr marL="0" marR="0" algn="l">
                        <a:lnSpc>
                          <a:spcPct val="107000"/>
                        </a:lnSpc>
                        <a:spcBef>
                          <a:spcPts val="0"/>
                        </a:spcBef>
                        <a:spcAft>
                          <a:spcPts val="0"/>
                        </a:spcAft>
                      </a:pPr>
                      <a:r>
                        <a:rPr lang="en-US" sz="1400" b="0" dirty="0">
                          <a:effectLst/>
                        </a:rPr>
                        <a:t>   Prefer not to answer</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dirty="0">
                          <a:effectLst/>
                        </a:rPr>
                        <a:t>35 (81.4)</a:t>
                      </a:r>
                    </a:p>
                    <a:p>
                      <a:pPr marL="0" marR="0" algn="ctr">
                        <a:lnSpc>
                          <a:spcPct val="107000"/>
                        </a:lnSpc>
                        <a:spcBef>
                          <a:spcPts val="0"/>
                        </a:spcBef>
                        <a:spcAft>
                          <a:spcPts val="0"/>
                        </a:spcAft>
                      </a:pPr>
                      <a:r>
                        <a:rPr lang="en-US" sz="1400" dirty="0">
                          <a:effectLst/>
                        </a:rPr>
                        <a:t>6 (14.0)</a:t>
                      </a:r>
                    </a:p>
                    <a:p>
                      <a:pPr marL="0" marR="0" algn="ctr">
                        <a:lnSpc>
                          <a:spcPct val="107000"/>
                        </a:lnSpc>
                        <a:spcBef>
                          <a:spcPts val="0"/>
                        </a:spcBef>
                        <a:spcAft>
                          <a:spcPts val="0"/>
                        </a:spcAft>
                      </a:pPr>
                      <a:r>
                        <a:rPr lang="en-US" sz="1400" dirty="0">
                          <a:effectLst/>
                        </a:rPr>
                        <a:t>2 (4.7)</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3337515"/>
                  </a:ext>
                </a:extLst>
              </a:tr>
              <a:tr h="1491354">
                <a:tc>
                  <a:txBody>
                    <a:bodyPr/>
                    <a:lstStyle/>
                    <a:p>
                      <a:pPr marL="0" marR="0" algn="l">
                        <a:lnSpc>
                          <a:spcPct val="107000"/>
                        </a:lnSpc>
                        <a:spcBef>
                          <a:spcPts val="0"/>
                        </a:spcBef>
                        <a:spcAft>
                          <a:spcPts val="0"/>
                        </a:spcAft>
                      </a:pPr>
                      <a:r>
                        <a:rPr lang="en-US" sz="1400" dirty="0">
                          <a:effectLst/>
                        </a:rPr>
                        <a:t>Race/Ethnicity, N (%)</a:t>
                      </a:r>
                    </a:p>
                    <a:p>
                      <a:pPr marL="0" marR="0" algn="l">
                        <a:lnSpc>
                          <a:spcPct val="107000"/>
                        </a:lnSpc>
                        <a:spcBef>
                          <a:spcPts val="0"/>
                        </a:spcBef>
                        <a:spcAft>
                          <a:spcPts val="0"/>
                        </a:spcAft>
                      </a:pPr>
                      <a:r>
                        <a:rPr lang="en-US" sz="1400" b="0" dirty="0">
                          <a:effectLst/>
                        </a:rPr>
                        <a:t>   White or Caucasian</a:t>
                      </a:r>
                    </a:p>
                    <a:p>
                      <a:pPr marL="0" marR="0" algn="l">
                        <a:lnSpc>
                          <a:spcPct val="107000"/>
                        </a:lnSpc>
                        <a:spcBef>
                          <a:spcPts val="0"/>
                        </a:spcBef>
                        <a:spcAft>
                          <a:spcPts val="0"/>
                        </a:spcAft>
                      </a:pPr>
                      <a:r>
                        <a:rPr lang="en-US" sz="1400" b="0" dirty="0">
                          <a:effectLst/>
                        </a:rPr>
                        <a:t>   Hispanic or Latino</a:t>
                      </a:r>
                    </a:p>
                    <a:p>
                      <a:pPr marL="0" marR="0" algn="l">
                        <a:lnSpc>
                          <a:spcPct val="107000"/>
                        </a:lnSpc>
                        <a:spcBef>
                          <a:spcPts val="0"/>
                        </a:spcBef>
                        <a:spcAft>
                          <a:spcPts val="0"/>
                        </a:spcAft>
                      </a:pPr>
                      <a:r>
                        <a:rPr lang="en-US" sz="1400" b="0" dirty="0">
                          <a:effectLst/>
                        </a:rPr>
                        <a:t>   Black or African American</a:t>
                      </a:r>
                    </a:p>
                    <a:p>
                      <a:pPr marL="0" marR="0" algn="l">
                        <a:lnSpc>
                          <a:spcPct val="107000"/>
                        </a:lnSpc>
                        <a:spcBef>
                          <a:spcPts val="0"/>
                        </a:spcBef>
                        <a:spcAft>
                          <a:spcPts val="0"/>
                        </a:spcAft>
                      </a:pPr>
                      <a:r>
                        <a:rPr lang="en-US" sz="1400" b="0" dirty="0">
                          <a:effectLst/>
                        </a:rPr>
                        <a:t>   Asian or Pacific Islander</a:t>
                      </a:r>
                    </a:p>
                    <a:p>
                      <a:pPr marL="0" marR="0" algn="l">
                        <a:lnSpc>
                          <a:spcPct val="107000"/>
                        </a:lnSpc>
                        <a:spcBef>
                          <a:spcPts val="0"/>
                        </a:spcBef>
                        <a:spcAft>
                          <a:spcPts val="0"/>
                        </a:spcAft>
                      </a:pPr>
                      <a:r>
                        <a:rPr lang="en-US" sz="1400" b="0" dirty="0">
                          <a:effectLst/>
                        </a:rPr>
                        <a:t>   Multiracial or Biracial</a:t>
                      </a:r>
                    </a:p>
                    <a:p>
                      <a:pPr marL="0" marR="0" algn="l">
                        <a:lnSpc>
                          <a:spcPct val="107000"/>
                        </a:lnSpc>
                        <a:spcBef>
                          <a:spcPts val="0"/>
                        </a:spcBef>
                        <a:spcAft>
                          <a:spcPts val="0"/>
                        </a:spcAft>
                      </a:pPr>
                      <a:r>
                        <a:rPr lang="en-US" sz="1400" b="0" dirty="0">
                          <a:effectLst/>
                        </a:rPr>
                        <a:t>   Prefer not to answer</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 </a:t>
                      </a:r>
                    </a:p>
                    <a:p>
                      <a:pPr marL="0" marR="0" algn="ctr">
                        <a:lnSpc>
                          <a:spcPct val="107000"/>
                        </a:lnSpc>
                        <a:spcBef>
                          <a:spcPts val="0"/>
                        </a:spcBef>
                        <a:spcAft>
                          <a:spcPts val="0"/>
                        </a:spcAft>
                      </a:pPr>
                      <a:r>
                        <a:rPr lang="en-US" sz="1400" dirty="0">
                          <a:effectLst/>
                        </a:rPr>
                        <a:t>24 (55.8)</a:t>
                      </a:r>
                    </a:p>
                    <a:p>
                      <a:pPr marL="0" marR="0" algn="ctr">
                        <a:lnSpc>
                          <a:spcPct val="107000"/>
                        </a:lnSpc>
                        <a:spcBef>
                          <a:spcPts val="0"/>
                        </a:spcBef>
                        <a:spcAft>
                          <a:spcPts val="0"/>
                        </a:spcAft>
                      </a:pPr>
                      <a:r>
                        <a:rPr lang="en-US" sz="1400" dirty="0">
                          <a:effectLst/>
                        </a:rPr>
                        <a:t>6 (14.0)</a:t>
                      </a:r>
                    </a:p>
                    <a:p>
                      <a:pPr marL="0" marR="0" algn="ctr">
                        <a:lnSpc>
                          <a:spcPct val="107000"/>
                        </a:lnSpc>
                        <a:spcBef>
                          <a:spcPts val="0"/>
                        </a:spcBef>
                        <a:spcAft>
                          <a:spcPts val="0"/>
                        </a:spcAft>
                      </a:pPr>
                      <a:r>
                        <a:rPr lang="en-US" sz="1400" dirty="0">
                          <a:effectLst/>
                        </a:rPr>
                        <a:t>5 (11.6)</a:t>
                      </a:r>
                    </a:p>
                    <a:p>
                      <a:pPr marL="0" marR="0" algn="ctr">
                        <a:lnSpc>
                          <a:spcPct val="107000"/>
                        </a:lnSpc>
                        <a:spcBef>
                          <a:spcPts val="0"/>
                        </a:spcBef>
                        <a:spcAft>
                          <a:spcPts val="0"/>
                        </a:spcAft>
                      </a:pPr>
                      <a:r>
                        <a:rPr lang="en-US" sz="1400" dirty="0">
                          <a:effectLst/>
                        </a:rPr>
                        <a:t>2 (4.7)</a:t>
                      </a:r>
                    </a:p>
                    <a:p>
                      <a:pPr marL="0" marR="0" algn="ctr">
                        <a:lnSpc>
                          <a:spcPct val="107000"/>
                        </a:lnSpc>
                        <a:spcBef>
                          <a:spcPts val="0"/>
                        </a:spcBef>
                        <a:spcAft>
                          <a:spcPts val="0"/>
                        </a:spcAft>
                      </a:pPr>
                      <a:r>
                        <a:rPr lang="en-US" sz="1400" dirty="0">
                          <a:effectLst/>
                        </a:rPr>
                        <a:t>1 (2.3)</a:t>
                      </a:r>
                    </a:p>
                    <a:p>
                      <a:pPr marL="0" marR="0" algn="ctr">
                        <a:lnSpc>
                          <a:spcPct val="107000"/>
                        </a:lnSpc>
                        <a:spcBef>
                          <a:spcPts val="0"/>
                        </a:spcBef>
                        <a:spcAft>
                          <a:spcPts val="0"/>
                        </a:spcAft>
                      </a:pPr>
                      <a:r>
                        <a:rPr lang="en-US" sz="1400" dirty="0">
                          <a:effectLst/>
                        </a:rPr>
                        <a:t>5 (11.6)</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1326814"/>
                  </a:ext>
                </a:extLst>
              </a:tr>
            </a:tbl>
          </a:graphicData>
        </a:graphic>
      </p:graphicFrame>
      <p:sp>
        <p:nvSpPr>
          <p:cNvPr id="3" name="Rectangle 2">
            <a:extLst>
              <a:ext uri="{FF2B5EF4-FFF2-40B4-BE49-F238E27FC236}">
                <a16:creationId xmlns:a16="http://schemas.microsoft.com/office/drawing/2014/main" id="{E853830B-8361-4F29-B8F1-8329AEB2E218}"/>
              </a:ext>
            </a:extLst>
          </p:cNvPr>
          <p:cNvSpPr/>
          <p:nvPr/>
        </p:nvSpPr>
        <p:spPr>
          <a:xfrm>
            <a:off x="5565734" y="1067729"/>
            <a:ext cx="5902007" cy="11188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FB8DD5-2CD7-4FEA-99AE-99EE1FDD8490}"/>
              </a:ext>
            </a:extLst>
          </p:cNvPr>
          <p:cNvSpPr/>
          <p:nvPr/>
        </p:nvSpPr>
        <p:spPr>
          <a:xfrm>
            <a:off x="5565734" y="2186609"/>
            <a:ext cx="5902007" cy="31672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5B6CC1-CA0E-4208-99C1-3AF86C13FD11}"/>
              </a:ext>
            </a:extLst>
          </p:cNvPr>
          <p:cNvSpPr/>
          <p:nvPr/>
        </p:nvSpPr>
        <p:spPr>
          <a:xfrm>
            <a:off x="5565734" y="5353878"/>
            <a:ext cx="5902007" cy="65319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348640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rayken TTA Slides">
  <a:themeElements>
    <a:clrScheme name="Grayken TTA - primary">
      <a:dk1>
        <a:srgbClr val="000000"/>
      </a:dk1>
      <a:lt1>
        <a:srgbClr val="FFFFFF"/>
      </a:lt1>
      <a:dk2>
        <a:srgbClr val="65656E"/>
      </a:dk2>
      <a:lt2>
        <a:srgbClr val="C3C8D1"/>
      </a:lt2>
      <a:accent1>
        <a:srgbClr val="4E74BA"/>
      </a:accent1>
      <a:accent2>
        <a:srgbClr val="193D79"/>
      </a:accent2>
      <a:accent3>
        <a:srgbClr val="6B758E"/>
      </a:accent3>
      <a:accent4>
        <a:srgbClr val="CBD3EB"/>
      </a:accent4>
      <a:accent5>
        <a:srgbClr val="00867B"/>
      </a:accent5>
      <a:accent6>
        <a:srgbClr val="FFD8D7"/>
      </a:accent6>
      <a:hlink>
        <a:srgbClr val="552F77"/>
      </a:hlink>
      <a:folHlink>
        <a:srgbClr val="2015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Funders and Continuing Education">
  <a:themeElements>
    <a:clrScheme name="Grayken TTA - primary">
      <a:dk1>
        <a:srgbClr val="000000"/>
      </a:dk1>
      <a:lt1>
        <a:srgbClr val="FFFFFF"/>
      </a:lt1>
      <a:dk2>
        <a:srgbClr val="65656E"/>
      </a:dk2>
      <a:lt2>
        <a:srgbClr val="C3C8D1"/>
      </a:lt2>
      <a:accent1>
        <a:srgbClr val="4E74BA"/>
      </a:accent1>
      <a:accent2>
        <a:srgbClr val="193D79"/>
      </a:accent2>
      <a:accent3>
        <a:srgbClr val="6B758E"/>
      </a:accent3>
      <a:accent4>
        <a:srgbClr val="CBD3EB"/>
      </a:accent4>
      <a:accent5>
        <a:srgbClr val="00867B"/>
      </a:accent5>
      <a:accent6>
        <a:srgbClr val="FFE5EC"/>
      </a:accent6>
      <a:hlink>
        <a:srgbClr val="552F77"/>
      </a:hlink>
      <a:folHlink>
        <a:srgbClr val="2015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26ba5a4-dc13-4f1e-aecf-f7e657dee8a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680F94E0378E4DA547E397E4FF7444" ma:contentTypeVersion="15" ma:contentTypeDescription="Create a new document." ma:contentTypeScope="" ma:versionID="9dc57c517dc4d5551d619043a941814b">
  <xsd:schema xmlns:xsd="http://www.w3.org/2001/XMLSchema" xmlns:xs="http://www.w3.org/2001/XMLSchema" xmlns:p="http://schemas.microsoft.com/office/2006/metadata/properties" xmlns:ns3="a26ba5a4-dc13-4f1e-aecf-f7e657dee8a6" xmlns:ns4="0f87e38d-5a79-4823-9784-f16a8415b53b" targetNamespace="http://schemas.microsoft.com/office/2006/metadata/properties" ma:root="true" ma:fieldsID="b918da84c3606bc5d1cb8a1583fa47d4" ns3:_="" ns4:_="">
    <xsd:import namespace="a26ba5a4-dc13-4f1e-aecf-f7e657dee8a6"/>
    <xsd:import namespace="0f87e38d-5a79-4823-9784-f16a8415b53b"/>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Location" minOccurs="0"/>
                <xsd:element ref="ns3:MediaServiceSearchPropertie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ba5a4-dc13-4f1e-aecf-f7e657dee8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87e38d-5a79-4823-9784-f16a8415b53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DE5645-A3AB-4452-BBF0-1900409997FE}">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a26ba5a4-dc13-4f1e-aecf-f7e657dee8a6"/>
    <ds:schemaRef ds:uri="0f87e38d-5a79-4823-9784-f16a8415b53b"/>
    <ds:schemaRef ds:uri="http://www.w3.org/XML/1998/namespace"/>
    <ds:schemaRef ds:uri="http://purl.org/dc/terms/"/>
  </ds:schemaRefs>
</ds:datastoreItem>
</file>

<file path=customXml/itemProps2.xml><?xml version="1.0" encoding="utf-8"?>
<ds:datastoreItem xmlns:ds="http://schemas.openxmlformats.org/officeDocument/2006/customXml" ds:itemID="{DE773E90-63F7-469D-97F6-E1F03D2CE064}">
  <ds:schemaRefs>
    <ds:schemaRef ds:uri="http://schemas.microsoft.com/sharepoint/v3/contenttype/forms"/>
  </ds:schemaRefs>
</ds:datastoreItem>
</file>

<file path=customXml/itemProps3.xml><?xml version="1.0" encoding="utf-8"?>
<ds:datastoreItem xmlns:ds="http://schemas.openxmlformats.org/officeDocument/2006/customXml" ds:itemID="{EA026386-181F-4FEA-8CEC-EF90A69A7D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6ba5a4-dc13-4f1e-aecf-f7e657dee8a6"/>
    <ds:schemaRef ds:uri="0f87e38d-5a79-4823-9784-f16a8415b5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ff12a0c-2791-49e2-8d6b-96e5d775c32f}" enabled="0" method="" siteId="{7ff12a0c-2791-49e2-8d6b-96e5d775c32f}" removed="1"/>
</clbl:labelList>
</file>

<file path=docProps/app.xml><?xml version="1.0" encoding="utf-8"?>
<Properties xmlns="http://schemas.openxmlformats.org/officeDocument/2006/extended-properties" xmlns:vt="http://schemas.openxmlformats.org/officeDocument/2006/docPropsVTypes">
  <Template>Office Theme 2013 - 2022</Template>
  <TotalTime>10394</TotalTime>
  <Words>2355</Words>
  <Application>Microsoft Office PowerPoint</Application>
  <PresentationFormat>Widescreen</PresentationFormat>
  <Paragraphs>312</Paragraphs>
  <Slides>15</Slides>
  <Notes>10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15</vt:i4>
      </vt:variant>
    </vt:vector>
  </HeadingPairs>
  <TitlesOfParts>
    <vt:vector size="25" baseType="lpstr">
      <vt:lpstr>Arial</vt:lpstr>
      <vt:lpstr>Calibri</vt:lpstr>
      <vt:lpstr>Gill Sans</vt:lpstr>
      <vt:lpstr>System Font Regular</vt:lpstr>
      <vt:lpstr>Times New Roman</vt:lpstr>
      <vt:lpstr>Verdana</vt:lpstr>
      <vt:lpstr>Wingdings</vt:lpstr>
      <vt:lpstr>Grayken TTA Slides</vt:lpstr>
      <vt:lpstr>Funders and Continuing Education</vt:lpstr>
      <vt:lpstr>think-cell Slide</vt:lpstr>
      <vt:lpstr>Evaluation of the Clinical Efficacy of an Application to Support Prescribing of Medication for Addiction Treatment</vt:lpstr>
      <vt:lpstr>Funding provided by</vt:lpstr>
      <vt:lpstr>Disclosures</vt:lpstr>
      <vt:lpstr>App in Review</vt:lpstr>
      <vt:lpstr>Clinical Tools</vt:lpstr>
      <vt:lpstr>Management – Initiation of MAT</vt:lpstr>
      <vt:lpstr>Objective</vt:lpstr>
      <vt:lpstr>Methods</vt:lpstr>
      <vt:lpstr>Participant Characteristics (N=43)</vt:lpstr>
      <vt:lpstr>OUD Prescribing Patterns (N=43)</vt:lpstr>
      <vt:lpstr>AUD Prescribing Patterns (N=43)</vt:lpstr>
      <vt:lpstr>Impact of BMC MAT Quick Start Application (N=42)</vt:lpstr>
      <vt:lpstr>User Satisfaction and Comfort (N=42)</vt:lpstr>
      <vt:lpstr>Conclusions</vt:lpstr>
      <vt:lpstr>Questions and Contact Information</vt:lpstr>
    </vt:vector>
  </TitlesOfParts>
  <Manager/>
  <Company>Boston Medical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Grayken TTA Slides Template</dc:title>
  <dc:subject/>
  <dc:creator>Ouarida Benatia, Tavita Hristova</dc:creator>
  <cp:keywords/>
  <dc:description/>
  <cp:lastModifiedBy>Jodat, Andrea</cp:lastModifiedBy>
  <cp:revision>133</cp:revision>
  <cp:lastPrinted>2023-03-30T12:43:20Z</cp:lastPrinted>
  <dcterms:created xsi:type="dcterms:W3CDTF">2023-01-03T21:51:38Z</dcterms:created>
  <dcterms:modified xsi:type="dcterms:W3CDTF">2024-11-16T14:32:10Z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0x0101006C680F94E0378E4DA547E397E4FF7444</vt:lpwstr>
  </property>
</Properties>
</file>