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2" r:id="rId7"/>
    <p:sldId id="263" r:id="rId8"/>
    <p:sldId id="261"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Nunito"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B3BA18-4D41-4F7E-A2DA-CC1CCA5D3FC9}">
  <a:tblStyle styleId="{26B3BA18-4D41-4F7E-A2DA-CC1CCA5D3FC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39" autoAdjust="0"/>
  </p:normalViewPr>
  <p:slideViewPr>
    <p:cSldViewPr snapToGrid="0">
      <p:cViewPr varScale="1">
        <p:scale>
          <a:sx n="79" d="100"/>
          <a:sy n="79" d="100"/>
        </p:scale>
        <p:origin x="157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ass.gov/info-details/ems-regional-opioid-related-incident-dashboar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13f2de579b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13f2de579b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solidFill>
                  <a:schemeClr val="dk1"/>
                </a:solidFill>
              </a:rPr>
              <a:t>HCS: HEAL (Helping to End Addiction Long-term) Communities Study </a:t>
            </a:r>
            <a:endParaRPr sz="1200">
              <a:solidFill>
                <a:schemeClr val="dk1"/>
              </a:solidFill>
            </a:endParaRPr>
          </a:p>
          <a:p>
            <a:pPr marL="0" lvl="0" indent="0" algn="l" rtl="0">
              <a:spcBef>
                <a:spcPts val="0"/>
              </a:spcBef>
              <a:spcAft>
                <a:spcPts val="0"/>
              </a:spcAft>
              <a:buNone/>
            </a:pPr>
            <a:r>
              <a:rPr lang="en" sz="2133" b="1">
                <a:solidFill>
                  <a:schemeClr val="dk1"/>
                </a:solidFill>
              </a:rPr>
              <a:t>CTH (Communities that HEAL) Intervention, 1/2023 - 12/2023</a:t>
            </a:r>
            <a:endParaRPr sz="2133" b="1">
              <a:solidFill>
                <a:schemeClr val="dk1"/>
              </a:solidFill>
            </a:endParaRPr>
          </a:p>
          <a:p>
            <a:pPr marL="0" lvl="0" indent="0" algn="l" rtl="0">
              <a:lnSpc>
                <a:spcPct val="150000"/>
              </a:lnSpc>
              <a:spcBef>
                <a:spcPts val="0"/>
              </a:spcBef>
              <a:spcAft>
                <a:spcPts val="0"/>
              </a:spcAft>
              <a:buNone/>
            </a:pP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4 states Ohio, (Massachusetts, Kentucky, and New York), 67 communities</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Communities that HEAL (CTH) intervention - Goal the aim of reducing opioid overdose deaths.</a:t>
            </a:r>
            <a:endParaRPr sz="1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200">
                <a:solidFill>
                  <a:schemeClr val="dk1"/>
                </a:solidFill>
              </a:rPr>
              <a:t>Coalition-supported interventions - this one focused on increasing access to medications for OUD.</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13f2de579b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13f2de579b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720" b="1">
                <a:solidFill>
                  <a:schemeClr val="dk1"/>
                </a:solidFill>
              </a:rPr>
              <a:t>6/2023-12/2023</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Intangibles: </a:t>
            </a:r>
            <a:endParaRPr>
              <a:solidFill>
                <a:schemeClr val="dk1"/>
              </a:solidFill>
            </a:endParaRPr>
          </a:p>
          <a:p>
            <a:pPr marL="0" lvl="0" indent="0" algn="l" rtl="0">
              <a:spcBef>
                <a:spcPts val="0"/>
              </a:spcBef>
              <a:spcAft>
                <a:spcPts val="0"/>
              </a:spcAft>
              <a:buNone/>
            </a:pPr>
            <a:r>
              <a:rPr lang="en">
                <a:solidFill>
                  <a:schemeClr val="dk1"/>
                </a:solidFill>
              </a:rPr>
              <a:t>- familiar faces/environment, nonjudgemental staff who’s mission is harm reduction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OTP clinician very friendly</a:t>
            </a:r>
            <a:endParaRPr>
              <a:solidFill>
                <a:schemeClr val="dk1"/>
              </a:solidFill>
            </a:endParaRPr>
          </a:p>
          <a:p>
            <a:pPr marL="0" lvl="0" indent="0" algn="l" rtl="0">
              <a:spcBef>
                <a:spcPts val="0"/>
              </a:spcBef>
              <a:spcAft>
                <a:spcPts val="0"/>
              </a:spcAft>
              <a:buNone/>
            </a:pPr>
            <a:r>
              <a:rPr lang="en">
                <a:solidFill>
                  <a:schemeClr val="dk1"/>
                </a:solidFill>
              </a:rPr>
              <a:t>- opportunity for frequent touches, frequent motivational interviewing (Bridge team includes MD, MA and Recovery Coach.  Also Harm reduction staff team at SSP)</a:t>
            </a:r>
            <a:endParaRPr>
              <a:solidFill>
                <a:schemeClr val="dk1"/>
              </a:solidFill>
            </a:endParaRPr>
          </a:p>
          <a:p>
            <a:pPr marL="0" lvl="0" indent="0" algn="l" rtl="0">
              <a:spcBef>
                <a:spcPts val="0"/>
              </a:spcBef>
              <a:spcAft>
                <a:spcPts val="0"/>
              </a:spcAft>
              <a:buNone/>
            </a:pPr>
            <a:r>
              <a:rPr lang="en">
                <a:solidFill>
                  <a:schemeClr val="dk1"/>
                </a:solidFill>
              </a:rPr>
              <a:t>- capturing pt and just the right moment they are ready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1776a6b08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1776a6b08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Bridge clinic staffed by 4 MDs with varying levels (but higher than average) comfort with addiction medicine particularly methadone evaluation</a:t>
            </a:r>
            <a:endParaRPr/>
          </a:p>
          <a:p>
            <a:pPr marL="0" lvl="0" indent="0" algn="l" rtl="0">
              <a:spcBef>
                <a:spcPts val="0"/>
              </a:spcBef>
              <a:spcAft>
                <a:spcPts val="0"/>
              </a:spcAft>
              <a:buNone/>
            </a:pPr>
            <a:r>
              <a:rPr lang="en"/>
              <a:t>Dot phrase or smartphrase</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Initially some MD’d nervous (“I’m not methadone-trained!”)</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2 key dot phrases which help MD perform an HPI and assessment in-line with OTP medical evaluation and assessment for MMT</a:t>
            </a:r>
            <a:endParaRPr/>
          </a:p>
          <a:p>
            <a:pPr marL="0" lvl="0" indent="0" algn="l" rtl="0">
              <a:spcBef>
                <a:spcPts val="0"/>
              </a:spcBef>
              <a:spcAft>
                <a:spcPts val="0"/>
              </a:spcAft>
              <a:buNone/>
            </a:pPr>
            <a:endParaRPr/>
          </a:p>
          <a:p>
            <a:pPr marL="0" lvl="0" indent="0" algn="l" rtl="0">
              <a:spcBef>
                <a:spcPts val="0"/>
              </a:spcBef>
              <a:spcAft>
                <a:spcPts val="0"/>
              </a:spcAft>
              <a:buNone/>
            </a:pPr>
            <a:r>
              <a:rPr lang="en"/>
              <a:t>Very easy to suddenly pivot to “expedited referral” by typing “.meth” the moment someone struggling says “I’m sick of this”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3f2de579b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13f2de579b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heard MOST often from patients was - “I can’t do methadone b/c I don’t have an ID”</a:t>
            </a:r>
            <a:endParaRPr/>
          </a:p>
          <a:p>
            <a:pPr marL="0" lvl="0" indent="0" algn="l" rtl="0">
              <a:spcBef>
                <a:spcPts val="0"/>
              </a:spcBef>
              <a:spcAft>
                <a:spcPts val="0"/>
              </a:spcAft>
              <a:buNone/>
            </a:pPr>
            <a:r>
              <a:rPr lang="en"/>
              <a:t>We don’t have a formal facesheet in our EMR so we created one</a:t>
            </a:r>
            <a:endParaRPr/>
          </a:p>
          <a:p>
            <a:pPr marL="0" lvl="0" indent="0" algn="l" rtl="0">
              <a:spcBef>
                <a:spcPts val="0"/>
              </a:spcBef>
              <a:spcAft>
                <a:spcPts val="0"/>
              </a:spcAft>
              <a:buNone/>
            </a:pPr>
            <a:r>
              <a:rPr lang="en"/>
              <a:t>We took a good picture of patient, zoomed in to banner, and pasted screenshot in a letter that we faxed to OTP</a:t>
            </a:r>
            <a:endParaRPr/>
          </a:p>
          <a:p>
            <a:pPr marL="0" lvl="0" indent="0" algn="l" rtl="0">
              <a:spcBef>
                <a:spcPts val="0"/>
              </a:spcBef>
              <a:spcAft>
                <a:spcPts val="0"/>
              </a:spcAft>
              <a:buNone/>
            </a:pPr>
            <a:r>
              <a:rPr lang="en"/>
              <a:t>OTP had process &amp; funding in palace to help with IDs afterwards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13f2de579b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13f2de579b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solidFill>
                  <a:schemeClr val="dk1"/>
                </a:solidFill>
                <a:latin typeface="Times New Roman"/>
                <a:ea typeface="Times New Roman"/>
                <a:cs typeface="Times New Roman"/>
                <a:sym typeface="Times New Roman"/>
              </a:rPr>
              <a:t>75 individuals referred</a:t>
            </a:r>
            <a:endParaRPr sz="1200">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solidFill>
                  <a:schemeClr val="dk1"/>
                </a:solidFill>
                <a:latin typeface="Times New Roman"/>
                <a:ea typeface="Times New Roman"/>
                <a:cs typeface="Times New Roman"/>
                <a:sym typeface="Times New Roman"/>
              </a:rPr>
              <a:t>64 of them had initial dose (85%)</a:t>
            </a:r>
            <a:endParaRPr sz="1200">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solidFill>
                  <a:schemeClr val="dk1"/>
                </a:solidFill>
                <a:latin typeface="Times New Roman"/>
                <a:ea typeface="Times New Roman"/>
                <a:cs typeface="Times New Roman"/>
                <a:sym typeface="Times New Roman"/>
              </a:rPr>
              <a:t>Individuals were 56% male, </a:t>
            </a:r>
            <a:r>
              <a:rPr lang="en" sz="1200" b="1">
                <a:solidFill>
                  <a:schemeClr val="dk1"/>
                </a:solidFill>
                <a:latin typeface="Times New Roman"/>
                <a:ea typeface="Times New Roman"/>
                <a:cs typeface="Times New Roman"/>
                <a:sym typeface="Times New Roman"/>
              </a:rPr>
              <a:t>, 39% Hispanic/LatinX, </a:t>
            </a:r>
            <a:endParaRPr sz="1200">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solidFill>
                  <a:schemeClr val="dk1"/>
                </a:solidFill>
                <a:latin typeface="Times New Roman"/>
                <a:ea typeface="Times New Roman"/>
                <a:cs typeface="Times New Roman"/>
                <a:sym typeface="Times New Roman"/>
              </a:rPr>
              <a:t>27% from ages 18-34</a:t>
            </a:r>
            <a:endParaRPr sz="1200">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solidFill>
                  <a:schemeClr val="dk1"/>
                </a:solidFill>
                <a:latin typeface="Times New Roman"/>
                <a:ea typeface="Times New Roman"/>
                <a:cs typeface="Times New Roman"/>
                <a:sym typeface="Times New Roman"/>
              </a:rPr>
              <a:t>48%, from ages 35-54</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13f2de579b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13f2de579b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Practice change:</a:t>
            </a:r>
            <a:endParaRPr/>
          </a:p>
          <a:p>
            <a:pPr marL="457200" lvl="0" indent="-298450" algn="l" rtl="0">
              <a:spcBef>
                <a:spcPts val="0"/>
              </a:spcBef>
              <a:spcAft>
                <a:spcPts val="0"/>
              </a:spcAft>
              <a:buSzPts val="1100"/>
              <a:buChar char="-"/>
            </a:pPr>
            <a:r>
              <a:rPr lang="en"/>
              <a:t>GLFHC continues to support the initiative, particularly the Bridge clinic stationed outside the SSP, despite the end of the HEAL grant.  It has sought alternative grant funding (currently BSAS) and continues to investigate avenues of growing our involvement in methadone treatment.</a:t>
            </a:r>
            <a:endParaRPr/>
          </a:p>
          <a:p>
            <a:pPr marL="457200" lvl="0" indent="-298450" algn="l" rtl="0">
              <a:spcBef>
                <a:spcPts val="0"/>
              </a:spcBef>
              <a:spcAft>
                <a:spcPts val="0"/>
              </a:spcAft>
              <a:buSzPts val="1100"/>
              <a:buChar char="-"/>
            </a:pPr>
            <a:r>
              <a:rPr lang="en"/>
              <a:t>Clinicians beyond just “bridge clinicians”, e.g. brick and mortar sites, more comfortable discussing methadone and utilizing the expedited referral process.  </a:t>
            </a:r>
            <a:endParaRPr/>
          </a:p>
          <a:p>
            <a:pPr marL="0" lvl="0" indent="0" algn="l" rtl="0">
              <a:spcBef>
                <a:spcPts val="0"/>
              </a:spcBef>
              <a:spcAft>
                <a:spcPts val="0"/>
              </a:spcAft>
              <a:buNone/>
            </a:pPr>
            <a:endParaRPr/>
          </a:p>
          <a:p>
            <a:pPr marL="0" lvl="0" indent="0" algn="l" rtl="0">
              <a:spcBef>
                <a:spcPts val="0"/>
              </a:spcBef>
              <a:spcAft>
                <a:spcPts val="0"/>
              </a:spcAft>
              <a:buNone/>
            </a:pPr>
            <a:r>
              <a:rPr lang="en"/>
              <a:t>[] CTC’s thoughts:</a:t>
            </a:r>
            <a:endParaRPr/>
          </a:p>
          <a:p>
            <a:pPr marL="457200" lvl="0" indent="-298450" algn="l" rtl="0">
              <a:spcBef>
                <a:spcPts val="0"/>
              </a:spcBef>
              <a:spcAft>
                <a:spcPts val="0"/>
              </a:spcAft>
              <a:buSzPts val="1100"/>
              <a:buChar char="-"/>
            </a:pPr>
            <a:r>
              <a:rPr lang="en"/>
              <a:t>Expedited</a:t>
            </a:r>
            <a:endParaRPr/>
          </a:p>
          <a:p>
            <a:pPr marL="457200" lvl="0" indent="-298450" algn="l" rtl="0">
              <a:spcBef>
                <a:spcPts val="0"/>
              </a:spcBef>
              <a:spcAft>
                <a:spcPts val="0"/>
              </a:spcAft>
              <a:buSzPts val="1100"/>
              <a:buChar char="-"/>
            </a:pPr>
            <a:r>
              <a:rPr lang="en"/>
              <a:t>Transportation</a:t>
            </a:r>
            <a:endParaRPr/>
          </a:p>
          <a:p>
            <a:pPr marL="457200" lvl="0" indent="-298450" algn="l" rtl="0">
              <a:spcBef>
                <a:spcPts val="0"/>
              </a:spcBef>
              <a:spcAft>
                <a:spcPts val="0"/>
              </a:spcAft>
              <a:buSzPts val="1100"/>
              <a:buChar char="-"/>
            </a:pPr>
            <a:r>
              <a:rPr lang="en"/>
              <a:t>Transpotriton together</a:t>
            </a:r>
            <a:endParaRPr/>
          </a:p>
          <a:p>
            <a:pPr marL="0" lvl="0" indent="0" algn="l" rtl="0">
              <a:spcBef>
                <a:spcPts val="0"/>
              </a:spcBef>
              <a:spcAft>
                <a:spcPts val="0"/>
              </a:spcAft>
              <a:buNone/>
            </a:pPr>
            <a:endParaRPr/>
          </a:p>
          <a:p>
            <a:pPr marL="0" lvl="0" indent="0" algn="l" rtl="0">
              <a:spcBef>
                <a:spcPts val="0"/>
              </a:spcBef>
              <a:spcAft>
                <a:spcPts val="0"/>
              </a:spcAft>
              <a:buNone/>
            </a:pPr>
            <a:r>
              <a:rPr lang="en"/>
              <a:t>WE talk to one another</a:t>
            </a:r>
            <a:endParaRPr/>
          </a:p>
          <a:p>
            <a:pPr marL="0" lvl="0" indent="0" algn="l" rtl="0">
              <a:spcBef>
                <a:spcPts val="0"/>
              </a:spcBef>
              <a:spcAft>
                <a:spcPts val="0"/>
              </a:spcAft>
              <a:buNone/>
            </a:pPr>
            <a:endParaRPr/>
          </a:p>
          <a:p>
            <a:pPr marL="0" lvl="0" indent="0" algn="l" rtl="0">
              <a:spcBef>
                <a:spcPts val="0"/>
              </a:spcBef>
              <a:spcAft>
                <a:spcPts val="0"/>
              </a:spcAft>
              <a:buNone/>
            </a:pPr>
            <a:endParaRPr i="1"/>
          </a:p>
          <a:p>
            <a:pPr marL="0" lvl="0" indent="0" algn="l" rtl="0">
              <a:spcBef>
                <a:spcPts val="0"/>
              </a:spcBef>
              <a:spcAft>
                <a:spcPts val="0"/>
              </a:spcAft>
              <a:buNone/>
            </a:pPr>
            <a:endParaRPr i="1"/>
          </a:p>
          <a:p>
            <a:pPr marL="0" lvl="0" indent="0" algn="l" rtl="0">
              <a:spcBef>
                <a:spcPts val="0"/>
              </a:spcBef>
              <a:spcAft>
                <a:spcPts val="0"/>
              </a:spcAft>
              <a:buNone/>
            </a:pPr>
            <a:endParaRPr i="1"/>
          </a:p>
          <a:p>
            <a:pPr marL="0" lvl="0" indent="0" algn="l" rtl="0">
              <a:spcBef>
                <a:spcPts val="0"/>
              </a:spcBef>
              <a:spcAft>
                <a:spcPts val="0"/>
              </a:spcAft>
              <a:buClr>
                <a:schemeClr val="dk1"/>
              </a:buClr>
              <a:buSzPts val="1100"/>
              <a:buFont typeface="Arial"/>
              <a:buNone/>
            </a:pPr>
            <a:r>
              <a:rPr lang="en" i="1">
                <a:solidFill>
                  <a:schemeClr val="dk1"/>
                </a:solidFill>
              </a:rPr>
              <a:t>Sustaining program as pace of referrals has slowed, remains grant-funding reliant</a:t>
            </a:r>
            <a:endParaRPr i="1">
              <a:solidFill>
                <a:schemeClr val="dk1"/>
              </a:solidFill>
            </a:endParaRPr>
          </a:p>
          <a:p>
            <a:pPr marL="457200" lvl="0" indent="-298450" algn="l" rtl="0">
              <a:spcBef>
                <a:spcPts val="0"/>
              </a:spcBef>
              <a:spcAft>
                <a:spcPts val="0"/>
              </a:spcAft>
              <a:buClr>
                <a:schemeClr val="dk1"/>
              </a:buClr>
              <a:buSzPts val="1100"/>
              <a:buChar char="-"/>
            </a:pPr>
            <a:r>
              <a:rPr lang="en" i="1">
                <a:solidFill>
                  <a:schemeClr val="dk1"/>
                </a:solidFill>
              </a:rPr>
              <a:t>Transition to BSAS/Bureau of Substance Abuse Services funding</a:t>
            </a:r>
            <a:endParaRPr i="1">
              <a:solidFill>
                <a:schemeClr val="dk1"/>
              </a:solidFill>
            </a:endParaRPr>
          </a:p>
          <a:p>
            <a:pPr marL="457200" lvl="0" indent="-298450" algn="l" rtl="0">
              <a:spcBef>
                <a:spcPts val="0"/>
              </a:spcBef>
              <a:spcAft>
                <a:spcPts val="0"/>
              </a:spcAft>
              <a:buClr>
                <a:schemeClr val="dk1"/>
              </a:buClr>
              <a:buSzPts val="1100"/>
              <a:buChar char="-"/>
            </a:pPr>
            <a:r>
              <a:rPr lang="en" i="1">
                <a:solidFill>
                  <a:schemeClr val="dk1"/>
                </a:solidFill>
              </a:rPr>
              <a:t>FQHC: continuing to bill appropriately</a:t>
            </a:r>
            <a:endParaRPr i="1">
              <a:solidFill>
                <a:schemeClr val="dk1"/>
              </a:solidFill>
            </a:endParaRPr>
          </a:p>
          <a:p>
            <a:pPr marL="457200" lvl="0" indent="-298450" algn="l" rtl="0">
              <a:spcBef>
                <a:spcPts val="0"/>
              </a:spcBef>
              <a:spcAft>
                <a:spcPts val="0"/>
              </a:spcAft>
              <a:buClr>
                <a:schemeClr val="dk1"/>
              </a:buClr>
              <a:buSzPts val="1100"/>
              <a:buChar char="-"/>
            </a:pPr>
            <a:r>
              <a:rPr lang="en" i="1">
                <a:solidFill>
                  <a:schemeClr val="dk1"/>
                </a:solidFill>
              </a:rPr>
              <a:t>OTP: utilized changes to OTP/42 CFR P. 8. Not just a major innovation for breaking down barriers for patients but increases staffing availability/access for OTPs - many of whom are for profit and face staffing pressure. </a:t>
            </a:r>
            <a:endParaRPr i="1">
              <a:solidFill>
                <a:schemeClr val="dk1"/>
              </a:solidFill>
            </a:endParaRPr>
          </a:p>
          <a:p>
            <a:pPr marL="0" lvl="0" indent="0" algn="l" rtl="0">
              <a:spcBef>
                <a:spcPts val="0"/>
              </a:spcBef>
              <a:spcAft>
                <a:spcPts val="0"/>
              </a:spcAft>
              <a:buClr>
                <a:schemeClr val="dk1"/>
              </a:buClr>
              <a:buSzPts val="1100"/>
              <a:buFont typeface="Arial"/>
              <a:buNone/>
            </a:pPr>
            <a:endParaRPr i="1">
              <a:solidFill>
                <a:schemeClr val="dk1"/>
              </a:solidFill>
            </a:endParaRPr>
          </a:p>
          <a:p>
            <a:pPr marL="914400" lvl="0" indent="0" algn="l" rtl="0">
              <a:spcBef>
                <a:spcPts val="0"/>
              </a:spcBef>
              <a:spcAft>
                <a:spcPts val="0"/>
              </a:spcAft>
              <a:buClr>
                <a:schemeClr val="dk1"/>
              </a:buClr>
              <a:buSzPts val="1100"/>
              <a:buFont typeface="Arial"/>
              <a:buNone/>
            </a:pPr>
            <a:r>
              <a:rPr lang="en" i="1">
                <a:solidFill>
                  <a:schemeClr val="dk1"/>
                </a:solidFill>
              </a:rPr>
              <a:t>(iii) A full in-person physical examination, including the results of serology and other tests that are considered to be clinically appropriate, must be completed within 14 calendar days following a patient's admission to the OTP. The full exam can be completed by a non-OTP practitioner, if the exam is verified by a licensed OTP practitioner as being true and accurate and transmitted in accordance with applicable privacy laws.</a:t>
            </a:r>
            <a:endParaRPr i="1">
              <a:solidFill>
                <a:schemeClr val="dk1"/>
              </a:solidFill>
            </a:endParaRPr>
          </a:p>
          <a:p>
            <a:pPr marL="914400" lvl="0" indent="0" algn="l" rtl="0">
              <a:spcBef>
                <a:spcPts val="0"/>
              </a:spcBef>
              <a:spcAft>
                <a:spcPts val="0"/>
              </a:spcAft>
              <a:buClr>
                <a:schemeClr val="dk1"/>
              </a:buClr>
              <a:buSzPts val="1100"/>
              <a:buFont typeface="Arial"/>
              <a:buNone/>
            </a:pPr>
            <a:r>
              <a:rPr lang="en" i="1">
                <a:solidFill>
                  <a:schemeClr val="dk1"/>
                </a:solidFill>
              </a:rPr>
              <a:t>(v) The screening and full examination may be completed via telehealth for those patients being admitted for treatment at the OTP with either buprenorphine or methadone, if a practitioner or primary care provider, determines that an adequate evaluation of the patient can be accomplished via telehealth</a:t>
            </a: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Next Steps</a:t>
            </a:r>
            <a:endParaRPr i="1">
              <a:solidFill>
                <a:schemeClr val="dk1"/>
              </a:solidFill>
            </a:endParaRPr>
          </a:p>
          <a:p>
            <a:pPr marL="457200" lvl="0" indent="-298450" algn="l" rtl="0">
              <a:spcBef>
                <a:spcPts val="0"/>
              </a:spcBef>
              <a:spcAft>
                <a:spcPts val="0"/>
              </a:spcAft>
              <a:buClr>
                <a:schemeClr val="dk1"/>
              </a:buClr>
              <a:buSzPts val="1100"/>
              <a:buChar char="-"/>
            </a:pPr>
            <a:r>
              <a:rPr lang="en" i="1">
                <a:solidFill>
                  <a:schemeClr val="dk1"/>
                </a:solidFill>
              </a:rPr>
              <a:t>Expanding the “bridge” service via 72 hour rule</a:t>
            </a:r>
            <a:endParaRPr i="1">
              <a:solidFill>
                <a:schemeClr val="dk1"/>
              </a:solidFill>
            </a:endParaRPr>
          </a:p>
          <a:p>
            <a:pPr marL="0" lvl="0" indent="0" algn="l" rtl="0">
              <a:spcBef>
                <a:spcPts val="0"/>
              </a:spcBef>
              <a:spcAft>
                <a:spcPts val="0"/>
              </a:spcAft>
              <a:buNone/>
            </a:pPr>
            <a:endParaRPr i="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13f2de579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13f2de579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50">
                <a:solidFill>
                  <a:srgbClr val="4A4A4A"/>
                </a:solidFill>
                <a:highlight>
                  <a:srgbClr val="FFFFFF"/>
                </a:highlight>
              </a:rPr>
              <a:t>the non-OTP practitioner’s examination findings can be transmitted to the OTP, where the examination can be reviewed, verified, and integrated by the OTP practitioner into the patient’s records.</a:t>
            </a:r>
            <a:endParaRPr sz="1250">
              <a:solidFill>
                <a:srgbClr val="4A4A4A"/>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250">
                <a:solidFill>
                  <a:srgbClr val="4A4A4A"/>
                </a:solidFill>
                <a:highlight>
                  <a:srgbClr val="FFFFFF"/>
                </a:highlight>
              </a:rPr>
              <a:t>Within 14 days of admission, a full physical examination must be conducted. This ensures a complete assessment of the patient’s health and allows for any necessary adjustments to the medication type or dose, and development of a more refined treatment plan. A full physical examination completed by a non-OTP practitioner can also be utilized with the patient's consent, shared with the OTP and reviewed, verified, and documented accurate and thorough by the OTP practitioner</a:t>
            </a:r>
            <a:endParaRPr sz="1250">
              <a:solidFill>
                <a:srgbClr val="4A4A4A"/>
              </a:solidFill>
              <a:highlight>
                <a:srgbClr val="FFFFFF"/>
              </a:highlight>
            </a:endParaRPr>
          </a:p>
          <a:p>
            <a:pPr marL="0" lvl="0" indent="0" algn="l" rtl="0">
              <a:lnSpc>
                <a:spcPct val="115000"/>
              </a:lnSpc>
              <a:spcBef>
                <a:spcPts val="1200"/>
              </a:spcBef>
              <a:spcAft>
                <a:spcPts val="1200"/>
              </a:spcAft>
              <a:buNone/>
            </a:pPr>
            <a:endParaRPr sz="21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17af40691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17af40691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17af40691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17af4069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13f2de579b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13f2de579b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13f2de579b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13f2de579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Background on Lawrence (Natalie/Bec)</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Small mill city on the banks of the Merrimack River created by industrialists seeking to harness the power of the river and kept alive by a waves of immigration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Currently 82% Spanish speaking majority Dominican.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One of the poorest cities in MA, surrounded by middle class and upper middle class suburban towns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“230” unhoused per 2020 count - likely an underestimation even then.  We have 1 small shelter.  Many living in encampments.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(https://www.bostonglobe.com/2022/09/13/business/dire-situation-surging-rents-housing-shortage-spark-homelessness-lawrence/)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the intersection of highways, drugs corridors pass through Lawrence on their way to NH and Maine.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Because of this we were hit earlier than the majority of the nation by fentanyl crisis which promoted the stigma of Lawrence being an “epicenter” of the opioid crisis in New England.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Generally it’s perceived that that (predominantly white) outsiders from neighboring towns, southern NH come to Lawrence to buy drugs, access resources and services. So much so that a provocative “ documentary” was made about it.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a community we are held hostage with this tension: because we are on the frontlines of the epidemic - adjacent cities/county authorities see this as a “Lawrence” problem while Lawrence city officials frustrated by lack of a regional response.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Minimal county infrastructure to support regional interventions, we have only one small shelter, lots of encampments that frequently get broken up and moving around.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13f2de579b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13f2de579b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(point of this side isn’t to go through in detail but more b/c the timing of overdose/fentanyl crisis really varied across the country and this shows how early we were)</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We’ve all seen these graph but this is how MA experienced the overdose crisis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While nationally the crisis starts to take off around 2015/2016 - you can see an earlier start for us (2012/2013)</a:t>
            </a:r>
            <a:endParaRPr>
              <a:solidFill>
                <a:schemeClr val="dk1"/>
              </a:solidFill>
            </a:endParaRPr>
          </a:p>
          <a:p>
            <a:pPr marL="0" lvl="0" indent="0" algn="l" rtl="0">
              <a:spcBef>
                <a:spcPts val="0"/>
              </a:spcBef>
              <a:spcAft>
                <a:spcPts val="0"/>
              </a:spcAft>
              <a:buNone/>
            </a:pPr>
            <a:endParaRPr b="1"/>
          </a:p>
          <a:p>
            <a:pPr marL="0" lvl="0" indent="0" algn="l" rtl="0">
              <a:spcBef>
                <a:spcPts val="0"/>
              </a:spcBef>
              <a:spcAft>
                <a:spcPts val="0"/>
              </a:spcAft>
              <a:buNone/>
            </a:pPr>
            <a:r>
              <a:rPr lang="en"/>
              <a:t>From the time I (Natalie) in residency, overdose deaths TRIPLED, heroin disappeared</a:t>
            </a:r>
            <a:endParaRPr/>
          </a:p>
          <a:p>
            <a:pPr marL="0" lvl="0" indent="0" algn="l" rtl="0">
              <a:spcBef>
                <a:spcPts val="0"/>
              </a:spcBef>
              <a:spcAft>
                <a:spcPts val="0"/>
              </a:spcAft>
              <a:buNone/>
            </a:pPr>
            <a:r>
              <a:rPr lang="en"/>
              <a:t>Of these deaths, at height of crisis, 40-60 were in Lawrence (2.5% of overedose deaths in MA, only 1.2% of MA population)</a:t>
            </a:r>
            <a:endParaRPr/>
          </a:p>
          <a:p>
            <a:pPr marL="0" lvl="0" indent="0" algn="l" rtl="0">
              <a:spcBef>
                <a:spcPts val="0"/>
              </a:spcBef>
              <a:spcAft>
                <a:spcPts val="0"/>
              </a:spcAft>
              <a:buNone/>
            </a:pPr>
            <a:r>
              <a:rPr lang="en"/>
              <a:t>E.g. 2020 - 481 opioid related incidents in Lawrence vs. 33 in North Andover.  Only Lowell has more (86 more), city twice our size by sq mi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https://www.mass.gov/info-details/ems-regional-opioid-related-incident-dashboard</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13f2de579b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13f2de579b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a:solidFill>
                  <a:schemeClr val="dk1"/>
                </a:solidFill>
              </a:rPr>
              <a:t>Not long after, and not unforeseeable, an HIV outbreak involving &gt; 120 cases in Lawrence and Lowell mostly involving people who use injection drugs.</a:t>
            </a:r>
            <a:endParaRPr>
              <a:solidFill>
                <a:schemeClr val="dk1"/>
              </a:solidFill>
            </a:endParaRPr>
          </a:p>
          <a:p>
            <a:pPr marL="0" lvl="0" indent="0" algn="l" rtl="0">
              <a:lnSpc>
                <a:spcPct val="100000"/>
              </a:lnSpc>
              <a:spcBef>
                <a:spcPts val="1400"/>
              </a:spcBef>
              <a:spcAft>
                <a:spcPts val="0"/>
              </a:spcAft>
              <a:buNone/>
            </a:pPr>
            <a:r>
              <a:rPr lang="en">
                <a:solidFill>
                  <a:schemeClr val="dk1"/>
                </a:solidFill>
              </a:rPr>
              <a:t>Thankfully MA nonprofits had already started suing the state to remove restriction on syringe exchange programs.  Previously programs needed local public health approval and were very limited.  Lawrence had an unsanctioned SSP run by people driving between Lowell and Lawrence.  In 2017 the MA Supreme Court made syringe exchange legal and without restriction.  </a:t>
            </a:r>
            <a:endParaRPr>
              <a:solidFill>
                <a:schemeClr val="dk1"/>
              </a:solidFill>
            </a:endParaRPr>
          </a:p>
          <a:p>
            <a:pPr marL="457200" lvl="0" indent="0" algn="l" rtl="0">
              <a:spcBef>
                <a:spcPts val="1400"/>
              </a:spcBef>
              <a:spcAft>
                <a:spcPts val="0"/>
              </a:spcAft>
              <a:buNone/>
            </a:pPr>
            <a:r>
              <a:rPr lang="en" i="1">
                <a:solidFill>
                  <a:srgbClr val="666666"/>
                </a:solidFill>
              </a:rPr>
              <a:t>In 2015 a nonfit in Cape Code sued to be able to continue SSP services…. In aftermath, GLFHC moved towards opening SSP and increasing focus on harm reduction.</a:t>
            </a:r>
            <a:br>
              <a:rPr lang="en" i="1">
                <a:solidFill>
                  <a:srgbClr val="666666"/>
                </a:solidFill>
              </a:rPr>
            </a:br>
            <a:br>
              <a:rPr lang="en" i="1">
                <a:solidFill>
                  <a:srgbClr val="666666"/>
                </a:solidFill>
              </a:rPr>
            </a:br>
            <a:r>
              <a:rPr lang="en" i="1">
                <a:solidFill>
                  <a:srgbClr val="666666"/>
                </a:solidFill>
              </a:rPr>
              <a:t>In 2015, an nonprofit in Barnstable *in cape cod* sued to be able to continue an SSP that the local board of health had tried to short down.</a:t>
            </a:r>
            <a:r>
              <a:rPr lang="en" i="1">
                <a:solidFill>
                  <a:srgbClr val="999999"/>
                </a:solidFill>
              </a:rPr>
              <a:t> </a:t>
            </a:r>
            <a:endParaRPr i="1">
              <a:solidFill>
                <a:srgbClr val="999999"/>
              </a:solidFill>
            </a:endParaRPr>
          </a:p>
          <a:p>
            <a:pPr marL="457200" lvl="0" indent="0" algn="l" rtl="0">
              <a:spcBef>
                <a:spcPts val="1400"/>
              </a:spcBef>
              <a:spcAft>
                <a:spcPts val="0"/>
              </a:spcAft>
              <a:buNone/>
            </a:pPr>
            <a:r>
              <a:rPr lang="en">
                <a:solidFill>
                  <a:schemeClr val="dk1"/>
                </a:solidFill>
              </a:rPr>
              <a:t>In 2017 the MA Supreme Court affirmed a 2006 MA law that removed all prohibitions on needle possession and distribution.  Thus, making such syringe exchange legal without restriction and not limited to only those programs approved by local or state health </a:t>
            </a:r>
            <a:r>
              <a:rPr lang="en">
                <a:solidFill>
                  <a:srgbClr val="666666"/>
                </a:solidFill>
              </a:rPr>
              <a:t>boards..</a:t>
            </a:r>
            <a:endParaRPr>
              <a:solidFill>
                <a:srgbClr val="666666"/>
              </a:solidFill>
            </a:endParaRPr>
          </a:p>
          <a:p>
            <a:pPr marL="457200" lvl="0" indent="0" algn="l" rtl="0">
              <a:spcBef>
                <a:spcPts val="1400"/>
              </a:spcBef>
              <a:spcAft>
                <a:spcPts val="0"/>
              </a:spcAft>
              <a:buNone/>
            </a:pPr>
            <a:r>
              <a:rPr lang="en" i="1">
                <a:solidFill>
                  <a:srgbClr val="666666"/>
                </a:solidFill>
              </a:rPr>
              <a:t>On June 14, 2017, the Massachusetts Supreme Judicial Court ruled that needle access and distribution programs such as those run by HIV service groups, community health initiatives or other social service providers </a:t>
            </a:r>
            <a:r>
              <a:rPr lang="en" b="1" i="1">
                <a:solidFill>
                  <a:srgbClr val="666666"/>
                </a:solidFill>
              </a:rPr>
              <a:t>are legal without restriction under state law, and are not limited to programs implemented by the Department of Public Health and approved by local boards of health.  </a:t>
            </a:r>
            <a:endParaRPr b="1">
              <a:solidFill>
                <a:srgbClr val="666666"/>
              </a:solidFill>
            </a:endParaRPr>
          </a:p>
          <a:p>
            <a:pPr marL="0" lvl="0" indent="0" algn="l" rtl="0">
              <a:spcBef>
                <a:spcPts val="1400"/>
              </a:spcBef>
              <a:spcAft>
                <a:spcPts val="0"/>
              </a:spcAft>
              <a:buNone/>
            </a:pPr>
            <a:r>
              <a:rPr lang="en">
                <a:solidFill>
                  <a:schemeClr val="dk1"/>
                </a:solidFill>
              </a:rPr>
              <a:t>GLFHC responded by (quietly) opening up a SSP and started to move towards harm reduction approach at our community services center at 100 Water Street</a:t>
            </a:r>
            <a:endParaRPr>
              <a:solidFill>
                <a:schemeClr val="dk1"/>
              </a:solidFill>
            </a:endParaRPr>
          </a:p>
          <a:p>
            <a:pPr marL="0" lvl="0" indent="0" algn="l" rtl="0">
              <a:lnSpc>
                <a:spcPct val="100000"/>
              </a:lnSpc>
              <a:spcBef>
                <a:spcPts val="140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1400"/>
              </a:spcBef>
              <a:spcAft>
                <a:spcPts val="0"/>
              </a:spcAft>
              <a:buNone/>
            </a:pPr>
            <a:r>
              <a:rPr lang="en" sz="1150">
                <a:solidFill>
                  <a:schemeClr val="dk1"/>
                </a:solidFill>
              </a:rPr>
              <a:t>Cranston K, Alpren C, John B, et al. </a:t>
            </a:r>
            <a:r>
              <a:rPr lang="en" sz="1150" i="1">
                <a:solidFill>
                  <a:schemeClr val="dk1"/>
                </a:solidFill>
              </a:rPr>
              <a:t>Notes from the Field:</a:t>
            </a:r>
            <a:r>
              <a:rPr lang="en" sz="1150">
                <a:solidFill>
                  <a:schemeClr val="dk1"/>
                </a:solidFill>
              </a:rPr>
              <a:t> HIV Diagnoses Among Persons Who Inject Drugs — Northeastern Massachusetts, 2015–2018. MMWR Morb Mortal Wkly Rep 2019;68:253–254.</a:t>
            </a:r>
            <a:endParaRPr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13f2de579b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13f2de579b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Greater Lawrence Family Health Center (GLFHC) is a federally qualified health center (FQHC) </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58,000 patients in the Merrimack Valley of Massachusetts.</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7 “brick and mortar” clinics </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Healthcare for the Homeless Program provides health care to 750 patients in local shelters, drop-in centers and on two MHU’s, ~200 of clinic’s OBAT patients get buprenorphine through MHU</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GLFHC also operates a community-based services center located at 100 Water St.</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that offers syringe services programs, confidential HIV and STI testing, naloxone distribution, drug sample testing, recovery coaching, and other services. </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Parking lot is the home of the Mobile Health “Bridge clinic”</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13f2de579b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13f2de579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describing CTC and it’s services, doses</a:t>
            </a:r>
            <a:endParaRPr/>
          </a:p>
          <a:p>
            <a:pPr marL="0" lvl="0" indent="0" algn="l" rtl="0">
              <a:spcBef>
                <a:spcPts val="0"/>
              </a:spcBef>
              <a:spcAft>
                <a:spcPts val="0"/>
              </a:spcAft>
              <a:buNone/>
            </a:pPr>
            <a:r>
              <a:rPr lang="en"/>
              <a:t>Long term community presence (&gt; 25 years)</a:t>
            </a:r>
            <a:endParaRPr/>
          </a:p>
          <a:p>
            <a:pPr marL="0" lvl="0" indent="0" algn="l" rtl="0">
              <a:spcBef>
                <a:spcPts val="0"/>
              </a:spcBef>
              <a:spcAft>
                <a:spcPts val="0"/>
              </a:spcAft>
              <a:buNone/>
            </a:pPr>
            <a:r>
              <a:rPr lang="en"/>
              <a:t> ~650 clients every month</a:t>
            </a:r>
            <a:endParaRPr/>
          </a:p>
          <a:p>
            <a:pPr marL="0" lvl="0" indent="0" algn="l" rtl="0">
              <a:spcBef>
                <a:spcPts val="0"/>
              </a:spcBef>
              <a:spcAft>
                <a:spcPts val="0"/>
              </a:spcAft>
              <a:buNone/>
            </a:pPr>
            <a:r>
              <a:rPr lang="en"/>
              <a:t>Provides methadone, buprenorphine-based therapy  including sublocade, vivitrol</a:t>
            </a:r>
            <a:endParaRPr/>
          </a:p>
          <a:p>
            <a:pPr marL="0" lvl="0" indent="0" algn="l" rtl="0">
              <a:spcBef>
                <a:spcPts val="0"/>
              </a:spcBef>
              <a:spcAft>
                <a:spcPts val="0"/>
              </a:spcAft>
              <a:buNone/>
            </a:pPr>
            <a:r>
              <a:rPr lang="en"/>
              <a:t>Most days open 5:45 AM - 12 PM</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13f2de579b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13f2de579b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Everything very close</a:t>
            </a:r>
            <a:endParaRPr/>
          </a:p>
          <a:p>
            <a:pPr marL="0" lvl="0" indent="0" algn="l" rtl="0">
              <a:spcBef>
                <a:spcPts val="0"/>
              </a:spcBef>
              <a:spcAft>
                <a:spcPts val="0"/>
              </a:spcAft>
              <a:buNone/>
            </a:pPr>
            <a:r>
              <a:rPr lang="en"/>
              <a:t>Area with mostly car / tire places, some furniture stores, factories</a:t>
            </a:r>
            <a:endParaRPr/>
          </a:p>
          <a:p>
            <a:pPr marL="0" lvl="0" indent="0" algn="l" rtl="0">
              <a:spcBef>
                <a:spcPts val="0"/>
              </a:spcBef>
              <a:spcAft>
                <a:spcPts val="0"/>
              </a:spcAft>
              <a:buNone/>
            </a:pPr>
            <a:r>
              <a:rPr lang="en"/>
              <a:t>Encampments along the river that are often displaced</a:t>
            </a:r>
            <a:endParaRPr/>
          </a:p>
          <a:p>
            <a:pPr marL="0" lvl="0" indent="0" algn="l" rtl="0">
              <a:spcBef>
                <a:spcPts val="0"/>
              </a:spcBef>
              <a:spcAft>
                <a:spcPts val="0"/>
              </a:spcAft>
              <a:buNone/>
            </a:pPr>
            <a:r>
              <a:rPr lang="en"/>
              <a:t>4 minutes 0.2 miles from CTC to 100 WAter Street, similar distance to pharmacy</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13f2de579b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13f2de579b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OLD VERSION OF SLIDE: What did methadone initiation process look like for unhoused or unstably housed individuals prior to the intervention?</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Diana → CTC side of the process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we hear from our patients: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“I have no ID so I can’t get methadone”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Taking too many days to get dosed  → OTP staffing limitations, what time pt presents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intake too arduous</a:t>
            </a:r>
            <a:endParaRPr>
              <a:solidFill>
                <a:schemeClr val="dk1"/>
              </a:solidFill>
            </a:endParaRPr>
          </a:p>
          <a:p>
            <a:pPr marL="0" lvl="0" indent="0" algn="l" rtl="0">
              <a:spcBef>
                <a:spcPts val="0"/>
              </a:spcBef>
              <a:spcAft>
                <a:spcPts val="0"/>
              </a:spcAft>
              <a:buNone/>
            </a:pPr>
            <a:r>
              <a:rPr lang="en">
                <a:solidFill>
                  <a:schemeClr val="dk1"/>
                </a:solidFill>
              </a:rPr>
              <a:t>- Hours limited </a:t>
            </a:r>
            <a:endParaRPr>
              <a:solidFill>
                <a:schemeClr val="dk1"/>
              </a:solidFill>
            </a:endParaRPr>
          </a:p>
          <a:p>
            <a:pPr marL="0" lvl="0" indent="0" algn="l" rtl="0">
              <a:spcBef>
                <a:spcPts val="0"/>
              </a:spcBef>
              <a:spcAft>
                <a:spcPts val="0"/>
              </a:spcAft>
              <a:buNone/>
            </a:pPr>
            <a:r>
              <a:rPr lang="en">
                <a:solidFill>
                  <a:schemeClr val="dk1"/>
                </a:solidFill>
              </a:rPr>
              <a:t>- Intimidated to return if they “fell out” of treatment prior</a:t>
            </a:r>
            <a:endParaRPr>
              <a:solidFill>
                <a:schemeClr val="dk1"/>
              </a:solidFill>
            </a:endParaRPr>
          </a:p>
          <a:p>
            <a:pPr marL="0" lvl="0" indent="0" algn="l" rtl="0">
              <a:spcBef>
                <a:spcPts val="0"/>
              </a:spcBef>
              <a:spcAft>
                <a:spcPts val="0"/>
              </a:spcAft>
              <a:buNone/>
            </a:pPr>
            <a:endParaRPr sz="1200">
              <a:solidFill>
                <a:srgbClr val="FFFFFF"/>
              </a:solidFill>
              <a:highlight>
                <a:srgbClr val="4E2D82"/>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nstahl@glfhc.or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pewtrusts.org/en/research-and-analysis/issue-briefs/2022/09/overview-of-opioid-treatment-program-regulations-by-stat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mailto:nstahl@glfhc.or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856475" y="504675"/>
            <a:ext cx="5899500" cy="1615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rgbClr val="351C75"/>
                </a:solidFill>
              </a:rPr>
              <a:t>“Expedited Referrals” from SSP to OTP:</a:t>
            </a:r>
            <a:endParaRPr>
              <a:solidFill>
                <a:srgbClr val="351C75"/>
              </a:solidFill>
            </a:endParaRPr>
          </a:p>
        </p:txBody>
      </p:sp>
      <p:sp>
        <p:nvSpPr>
          <p:cNvPr id="55" name="Google Shape;55;p13"/>
          <p:cNvSpPr txBox="1">
            <a:spLocks noGrp="1"/>
          </p:cNvSpPr>
          <p:nvPr>
            <p:ph type="subTitle" idx="1"/>
          </p:nvPr>
        </p:nvSpPr>
        <p:spPr>
          <a:xfrm>
            <a:off x="2780875" y="1987563"/>
            <a:ext cx="6050700" cy="1742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2340" dirty="0">
                <a:solidFill>
                  <a:srgbClr val="A61C00"/>
                </a:solidFill>
              </a:rPr>
              <a:t>Innovative Approaches to </a:t>
            </a:r>
            <a:endParaRPr sz="2340" dirty="0">
              <a:solidFill>
                <a:srgbClr val="A61C00"/>
              </a:solidFill>
            </a:endParaRPr>
          </a:p>
          <a:p>
            <a:pPr marL="0" lvl="0" indent="0" algn="ctr" rtl="0">
              <a:lnSpc>
                <a:spcPct val="100000"/>
              </a:lnSpc>
              <a:spcBef>
                <a:spcPts val="0"/>
              </a:spcBef>
              <a:spcAft>
                <a:spcPts val="0"/>
              </a:spcAft>
              <a:buSzPts val="605"/>
              <a:buNone/>
            </a:pPr>
            <a:r>
              <a:rPr lang="en" sz="2340" dirty="0">
                <a:solidFill>
                  <a:srgbClr val="A61C00"/>
                </a:solidFill>
              </a:rPr>
              <a:t>Reducing Barriers to Methadone Treatment </a:t>
            </a:r>
            <a:endParaRPr sz="2340" dirty="0">
              <a:solidFill>
                <a:srgbClr val="A61C00"/>
              </a:solidFill>
            </a:endParaRPr>
          </a:p>
          <a:p>
            <a:pPr marL="0" lvl="0" indent="0" algn="ctr" rtl="0">
              <a:lnSpc>
                <a:spcPct val="100000"/>
              </a:lnSpc>
              <a:spcBef>
                <a:spcPts val="0"/>
              </a:spcBef>
              <a:spcAft>
                <a:spcPts val="0"/>
              </a:spcAft>
              <a:buSzPts val="605"/>
              <a:buNone/>
            </a:pPr>
            <a:r>
              <a:rPr lang="en" sz="2340" dirty="0">
                <a:solidFill>
                  <a:srgbClr val="A61C00"/>
                </a:solidFill>
              </a:rPr>
              <a:t>for Patients Who Use Opioids </a:t>
            </a:r>
            <a:endParaRPr sz="2340" dirty="0">
              <a:solidFill>
                <a:srgbClr val="A61C00"/>
              </a:solidFill>
            </a:endParaRPr>
          </a:p>
          <a:p>
            <a:pPr marL="0" lvl="0" indent="0" algn="ctr" rtl="0">
              <a:lnSpc>
                <a:spcPct val="100000"/>
              </a:lnSpc>
              <a:spcBef>
                <a:spcPts val="0"/>
              </a:spcBef>
              <a:spcAft>
                <a:spcPts val="0"/>
              </a:spcAft>
              <a:buSzPts val="605"/>
              <a:buNone/>
            </a:pPr>
            <a:r>
              <a:rPr lang="en" sz="2340" dirty="0">
                <a:solidFill>
                  <a:srgbClr val="A61C00"/>
                </a:solidFill>
              </a:rPr>
              <a:t>and Experience Homelessness</a:t>
            </a:r>
            <a:endParaRPr sz="2340" dirty="0">
              <a:solidFill>
                <a:srgbClr val="A61C00"/>
              </a:solidFill>
            </a:endParaRPr>
          </a:p>
        </p:txBody>
      </p:sp>
      <p:pic>
        <p:nvPicPr>
          <p:cNvPr id="56" name="Google Shape;56;p13"/>
          <p:cNvPicPr preferRelativeResize="0"/>
          <p:nvPr/>
        </p:nvPicPr>
        <p:blipFill>
          <a:blip r:embed="rId3">
            <a:alphaModFix/>
          </a:blip>
          <a:stretch>
            <a:fillRect/>
          </a:stretch>
        </p:blipFill>
        <p:spPr>
          <a:xfrm>
            <a:off x="395850" y="3949425"/>
            <a:ext cx="3362125" cy="628200"/>
          </a:xfrm>
          <a:prstGeom prst="rect">
            <a:avLst/>
          </a:prstGeom>
          <a:noFill/>
          <a:ln>
            <a:noFill/>
          </a:ln>
        </p:spPr>
      </p:pic>
      <p:pic>
        <p:nvPicPr>
          <p:cNvPr id="57" name="Google Shape;57;p13"/>
          <p:cNvPicPr preferRelativeResize="0"/>
          <p:nvPr/>
        </p:nvPicPr>
        <p:blipFill>
          <a:blip r:embed="rId4">
            <a:alphaModFix/>
          </a:blip>
          <a:stretch>
            <a:fillRect/>
          </a:stretch>
        </p:blipFill>
        <p:spPr>
          <a:xfrm>
            <a:off x="395850" y="2119775"/>
            <a:ext cx="2256300" cy="1478275"/>
          </a:xfrm>
          <a:prstGeom prst="rect">
            <a:avLst/>
          </a:prstGeom>
          <a:noFill/>
          <a:ln>
            <a:noFill/>
          </a:ln>
        </p:spPr>
      </p:pic>
      <p:pic>
        <p:nvPicPr>
          <p:cNvPr id="58" name="Google Shape;58;p13"/>
          <p:cNvPicPr preferRelativeResize="0"/>
          <p:nvPr/>
        </p:nvPicPr>
        <p:blipFill>
          <a:blip r:embed="rId5">
            <a:alphaModFix/>
          </a:blip>
          <a:stretch>
            <a:fillRect/>
          </a:stretch>
        </p:blipFill>
        <p:spPr>
          <a:xfrm>
            <a:off x="395858" y="367613"/>
            <a:ext cx="1777255" cy="1558476"/>
          </a:xfrm>
          <a:prstGeom prst="rect">
            <a:avLst/>
          </a:prstGeom>
          <a:noFill/>
          <a:ln>
            <a:noFill/>
          </a:ln>
        </p:spPr>
      </p:pic>
      <p:sp>
        <p:nvSpPr>
          <p:cNvPr id="59" name="Google Shape;59;p13"/>
          <p:cNvSpPr txBox="1"/>
          <p:nvPr/>
        </p:nvSpPr>
        <p:spPr>
          <a:xfrm>
            <a:off x="4301025" y="3643600"/>
            <a:ext cx="4586100" cy="141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Natalie Stahl, MD, MPH (</a:t>
            </a:r>
            <a:r>
              <a:rPr lang="en" sz="1600" u="sng">
                <a:solidFill>
                  <a:schemeClr val="dk1"/>
                </a:solidFill>
                <a:hlinkClick r:id="rId6">
                  <a:extLst>
                    <a:ext uri="{A12FA001-AC4F-418D-AE19-62706E023703}">
                      <ahyp:hlinkClr xmlns:ahyp="http://schemas.microsoft.com/office/drawing/2018/hyperlinkcolor" val="tx"/>
                    </a:ext>
                  </a:extLst>
                </a:hlinkClick>
              </a:rPr>
              <a:t>nstahl@glfhc.org</a:t>
            </a:r>
            <a:r>
              <a:rPr lang="en" sz="1600">
                <a:solidFill>
                  <a:schemeClr val="dk1"/>
                </a:solidFill>
              </a:rPr>
              <a:t>) </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Dianna Conole, MS, LADAC </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Rebecca Weiner, MD</a:t>
            </a:r>
            <a:endParaRPr sz="1600">
              <a:solidFill>
                <a:schemeClr val="dk1"/>
              </a:solidFill>
            </a:endParaRPr>
          </a:p>
          <a:p>
            <a:pPr marL="0" lvl="0" indent="0" algn="l" rtl="0">
              <a:spcBef>
                <a:spcPts val="0"/>
              </a:spcBef>
              <a:spcAft>
                <a:spcPts val="0"/>
              </a:spcAft>
              <a:buNone/>
            </a:pPr>
            <a:r>
              <a:rPr lang="en" sz="1600">
                <a:solidFill>
                  <a:schemeClr val="dk1"/>
                </a:solidFill>
              </a:rPr>
              <a:t>Amy Bositis, RN, MSN</a:t>
            </a:r>
            <a:endParaRPr sz="1600">
              <a:solidFill>
                <a:schemeClr val="dk1"/>
              </a:solidFill>
            </a:endParaRPr>
          </a:p>
          <a:p>
            <a:pPr marL="0" lvl="0" indent="0" algn="l" rtl="0">
              <a:spcBef>
                <a:spcPts val="0"/>
              </a:spcBef>
              <a:spcAft>
                <a:spcPts val="0"/>
              </a:spcAft>
              <a:buNone/>
            </a:pPr>
            <a:r>
              <a:rPr lang="en" sz="1600">
                <a:solidFill>
                  <a:schemeClr val="dk1"/>
                </a:solidFill>
              </a:rPr>
              <a:t>Avik Chatterjee, MD, MPH</a:t>
            </a:r>
            <a:endParaRPr sz="16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2"/>
          <p:cNvPicPr preferRelativeResize="0"/>
          <p:nvPr/>
        </p:nvPicPr>
        <p:blipFill rotWithShape="1">
          <a:blip r:embed="rId3">
            <a:alphaModFix/>
          </a:blip>
          <a:srcRect l="15988" r="19540"/>
          <a:stretch/>
        </p:blipFill>
        <p:spPr>
          <a:xfrm>
            <a:off x="192004" y="1249000"/>
            <a:ext cx="2660999" cy="2765700"/>
          </a:xfrm>
          <a:prstGeom prst="rect">
            <a:avLst/>
          </a:prstGeom>
          <a:noFill/>
          <a:ln>
            <a:noFill/>
          </a:ln>
        </p:spPr>
      </p:pic>
      <p:sp>
        <p:nvSpPr>
          <p:cNvPr id="122" name="Google Shape;122;p22"/>
          <p:cNvSpPr txBox="1"/>
          <p:nvPr/>
        </p:nvSpPr>
        <p:spPr>
          <a:xfrm>
            <a:off x="-5471200" y="849889"/>
            <a:ext cx="4701600" cy="24321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dk1"/>
                </a:solidFill>
              </a:rPr>
              <a:t>GOAL:</a:t>
            </a:r>
            <a:endParaRPr sz="1700" b="1">
              <a:solidFill>
                <a:schemeClr val="dk1"/>
              </a:solidFill>
            </a:endParaRPr>
          </a:p>
          <a:p>
            <a:pPr marL="0" lvl="0" indent="0" algn="ctr" rtl="0">
              <a:spcBef>
                <a:spcPts val="0"/>
              </a:spcBef>
              <a:spcAft>
                <a:spcPts val="0"/>
              </a:spcAft>
              <a:buNone/>
            </a:pPr>
            <a:r>
              <a:rPr lang="en" sz="1600">
                <a:solidFill>
                  <a:schemeClr val="dk1"/>
                </a:solidFill>
              </a:rPr>
              <a:t>Reduce opioid overdose deaths by </a:t>
            </a:r>
            <a:endParaRPr sz="1600">
              <a:solidFill>
                <a:schemeClr val="dk1"/>
              </a:solidFill>
            </a:endParaRPr>
          </a:p>
          <a:p>
            <a:pPr marL="0" lvl="0" indent="0" algn="ctr" rtl="0">
              <a:spcBef>
                <a:spcPts val="0"/>
              </a:spcBef>
              <a:spcAft>
                <a:spcPts val="0"/>
              </a:spcAft>
              <a:buNone/>
            </a:pPr>
            <a:r>
              <a:rPr lang="en" sz="1600">
                <a:solidFill>
                  <a:schemeClr val="dk1"/>
                </a:solidFill>
              </a:rPr>
              <a:t>making access to methadone easier for people experiencing homelessness</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ctr" rtl="0">
              <a:spcBef>
                <a:spcPts val="0"/>
              </a:spcBef>
              <a:spcAft>
                <a:spcPts val="0"/>
              </a:spcAft>
              <a:buNone/>
            </a:pPr>
            <a:r>
              <a:rPr lang="en" sz="1700" b="1">
                <a:solidFill>
                  <a:schemeClr val="dk1"/>
                </a:solidFill>
              </a:rPr>
              <a:t>COMMUNITY PARTNERS:</a:t>
            </a:r>
            <a:endParaRPr sz="1700" b="1">
              <a:solidFill>
                <a:schemeClr val="dk1"/>
              </a:solidFill>
            </a:endParaRPr>
          </a:p>
          <a:p>
            <a:pPr marL="0" lvl="0" indent="0" algn="ctr" rtl="0">
              <a:spcBef>
                <a:spcPts val="0"/>
              </a:spcBef>
              <a:spcAft>
                <a:spcPts val="0"/>
              </a:spcAft>
              <a:buNone/>
            </a:pPr>
            <a:r>
              <a:rPr lang="en" sz="1600">
                <a:solidFill>
                  <a:schemeClr val="dk1"/>
                </a:solidFill>
              </a:rPr>
              <a:t>Lawrence CTC (OTP) </a:t>
            </a:r>
            <a:endParaRPr sz="1600">
              <a:solidFill>
                <a:schemeClr val="dk1"/>
              </a:solidFill>
            </a:endParaRPr>
          </a:p>
          <a:p>
            <a:pPr marL="0" lvl="0" indent="0" algn="ctr" rtl="0">
              <a:spcBef>
                <a:spcPts val="0"/>
              </a:spcBef>
              <a:spcAft>
                <a:spcPts val="0"/>
              </a:spcAft>
              <a:buNone/>
            </a:pPr>
            <a:r>
              <a:rPr lang="en" sz="1600">
                <a:solidFill>
                  <a:schemeClr val="dk1"/>
                </a:solidFill>
              </a:rPr>
              <a:t>&amp; </a:t>
            </a:r>
            <a:endParaRPr sz="1600">
              <a:solidFill>
                <a:schemeClr val="dk1"/>
              </a:solidFill>
            </a:endParaRPr>
          </a:p>
          <a:p>
            <a:pPr marL="0" lvl="0" indent="0" algn="ctr" rtl="0">
              <a:spcBef>
                <a:spcPts val="0"/>
              </a:spcBef>
              <a:spcAft>
                <a:spcPts val="0"/>
              </a:spcAft>
              <a:buNone/>
            </a:pPr>
            <a:r>
              <a:rPr lang="en" sz="1600">
                <a:solidFill>
                  <a:schemeClr val="dk1"/>
                </a:solidFill>
              </a:rPr>
              <a:t>Greater Lawrence Family Health Center (FQHC)</a:t>
            </a:r>
            <a:endParaRPr sz="1600">
              <a:solidFill>
                <a:schemeClr val="dk1"/>
              </a:solidFill>
            </a:endParaRPr>
          </a:p>
        </p:txBody>
      </p:sp>
      <p:sp>
        <p:nvSpPr>
          <p:cNvPr id="123" name="Google Shape;123;p22"/>
          <p:cNvSpPr txBox="1"/>
          <p:nvPr/>
        </p:nvSpPr>
        <p:spPr>
          <a:xfrm>
            <a:off x="2910525" y="846400"/>
            <a:ext cx="5648700" cy="357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dirty="0"/>
              <a:t>Multi-site study in 67 communities across 4 states (OH, MA, KY, NY) with coalition-supported interventions. </a:t>
            </a:r>
            <a:endParaRPr sz="2000" dirty="0"/>
          </a:p>
          <a:p>
            <a:pPr marL="0" lvl="0" indent="0" algn="ctr" rtl="0">
              <a:spcBef>
                <a:spcPts val="0"/>
              </a:spcBef>
              <a:spcAft>
                <a:spcPts val="0"/>
              </a:spcAft>
              <a:buNone/>
            </a:pPr>
            <a:endParaRPr sz="2000" dirty="0"/>
          </a:p>
          <a:p>
            <a:pPr marL="0" lvl="0" indent="0" algn="ctr" rtl="0">
              <a:spcBef>
                <a:spcPts val="0"/>
              </a:spcBef>
              <a:spcAft>
                <a:spcPts val="0"/>
              </a:spcAft>
              <a:buNone/>
            </a:pPr>
            <a:r>
              <a:rPr lang="en" sz="2000" dirty="0"/>
              <a:t>Communities that HEAL(CTH) intervention focused on reducing overdose deaths.</a:t>
            </a:r>
            <a:endParaRPr sz="2000" dirty="0"/>
          </a:p>
          <a:p>
            <a:pPr marL="0" lvl="0" indent="0" algn="ctr" rtl="0">
              <a:spcBef>
                <a:spcPts val="0"/>
              </a:spcBef>
              <a:spcAft>
                <a:spcPts val="0"/>
              </a:spcAft>
              <a:buClr>
                <a:schemeClr val="dk1"/>
              </a:buClr>
              <a:buSzPts val="1100"/>
              <a:buFont typeface="Arial"/>
              <a:buNone/>
            </a:pPr>
            <a:endParaRPr sz="2000" dirty="0">
              <a:solidFill>
                <a:schemeClr val="dk1"/>
              </a:solidFill>
            </a:endParaRPr>
          </a:p>
          <a:p>
            <a:pPr marL="0" lvl="0" indent="0" algn="ctr" rtl="0">
              <a:spcBef>
                <a:spcPts val="0"/>
              </a:spcBef>
              <a:spcAft>
                <a:spcPts val="0"/>
              </a:spcAft>
              <a:buNone/>
            </a:pPr>
            <a:r>
              <a:rPr lang="en" sz="2000" dirty="0">
                <a:solidFill>
                  <a:schemeClr val="dk1"/>
                </a:solidFill>
              </a:rPr>
              <a:t>Lawrence was funded from 1/2023-12/2023.</a:t>
            </a:r>
            <a:endParaRPr sz="2000" dirty="0"/>
          </a:p>
          <a:p>
            <a:pPr marL="0" lvl="0" indent="0" algn="ctr" rtl="0">
              <a:spcBef>
                <a:spcPts val="0"/>
              </a:spcBef>
              <a:spcAft>
                <a:spcPts val="0"/>
              </a:spcAft>
              <a:buNone/>
            </a:pPr>
            <a:endParaRPr sz="2000" dirty="0"/>
          </a:p>
          <a:p>
            <a:pPr marL="0" lvl="0" indent="0" algn="ctr" rtl="0">
              <a:spcBef>
                <a:spcPts val="0"/>
              </a:spcBef>
              <a:spcAft>
                <a:spcPts val="0"/>
              </a:spcAft>
              <a:buNone/>
            </a:pPr>
            <a:r>
              <a:rPr lang="en" sz="2000" dirty="0"/>
              <a:t>Our initiative, specifically focussed on increasing access to medications for OUD for PEH.</a:t>
            </a:r>
            <a:endParaRPr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70750" y="22270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820" b="1"/>
              <a:t>Methadone access intervention:  The “Expedited Referral” from FQHC to OTP</a:t>
            </a:r>
            <a:endParaRPr sz="1820" b="1"/>
          </a:p>
        </p:txBody>
      </p:sp>
      <p:graphicFrame>
        <p:nvGraphicFramePr>
          <p:cNvPr id="129" name="Google Shape;129;p23"/>
          <p:cNvGraphicFramePr/>
          <p:nvPr/>
        </p:nvGraphicFramePr>
        <p:xfrm>
          <a:off x="703413" y="1017725"/>
          <a:ext cx="7880625" cy="3737968"/>
        </p:xfrm>
        <a:graphic>
          <a:graphicData uri="http://schemas.openxmlformats.org/drawingml/2006/table">
            <a:tbl>
              <a:tblPr>
                <a:noFill/>
                <a:tableStyleId>{26B3BA18-4D41-4F7E-A2DA-CC1CCA5D3FC9}</a:tableStyleId>
              </a:tblPr>
              <a:tblGrid>
                <a:gridCol w="1229075">
                  <a:extLst>
                    <a:ext uri="{9D8B030D-6E8A-4147-A177-3AD203B41FA5}">
                      <a16:colId xmlns:a16="http://schemas.microsoft.com/office/drawing/2014/main" val="20000"/>
                    </a:ext>
                  </a:extLst>
                </a:gridCol>
                <a:gridCol w="6651550">
                  <a:extLst>
                    <a:ext uri="{9D8B030D-6E8A-4147-A177-3AD203B41FA5}">
                      <a16:colId xmlns:a16="http://schemas.microsoft.com/office/drawing/2014/main" val="20001"/>
                    </a:ext>
                  </a:extLst>
                </a:gridCol>
              </a:tblGrid>
              <a:tr h="408250">
                <a:tc>
                  <a:txBody>
                    <a:bodyPr/>
                    <a:lstStyle/>
                    <a:p>
                      <a:pPr marL="0" lvl="0" indent="0" algn="l" rtl="0">
                        <a:spcBef>
                          <a:spcPts val="0"/>
                        </a:spcBef>
                        <a:spcAft>
                          <a:spcPts val="0"/>
                        </a:spcAft>
                        <a:buNone/>
                      </a:pPr>
                      <a:r>
                        <a:rPr lang="en" sz="1500" b="1"/>
                        <a:t>BARRIER</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500" b="1"/>
                        <a:t>INTERVENTION</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2600">
                <a:tc>
                  <a:txBody>
                    <a:bodyPr/>
                    <a:lstStyle/>
                    <a:p>
                      <a:pPr marL="0" lvl="0" indent="0" algn="l" rtl="0">
                        <a:spcBef>
                          <a:spcPts val="0"/>
                        </a:spcBef>
                        <a:spcAft>
                          <a:spcPts val="0"/>
                        </a:spcAft>
                        <a:buNone/>
                      </a:pPr>
                      <a:r>
                        <a:rPr lang="en" sz="1500" b="1"/>
                        <a:t>Limited Hours</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1200"/>
                        </a:spcAft>
                        <a:buNone/>
                      </a:pPr>
                      <a:r>
                        <a:rPr lang="en" sz="1500">
                          <a:solidFill>
                            <a:schemeClr val="dk1"/>
                          </a:solidFill>
                        </a:rPr>
                        <a:t>FQHC commits </a:t>
                      </a:r>
                      <a:r>
                        <a:rPr lang="en" sz="1500" b="1">
                          <a:solidFill>
                            <a:schemeClr val="dk1"/>
                          </a:solidFill>
                        </a:rPr>
                        <a:t>20 </a:t>
                      </a:r>
                      <a:r>
                        <a:rPr lang="en" sz="1500" b="1" u="sng">
                          <a:solidFill>
                            <a:schemeClr val="dk1"/>
                          </a:solidFill>
                        </a:rPr>
                        <a:t>afternoon</a:t>
                      </a:r>
                      <a:r>
                        <a:rPr lang="en" sz="1500" b="1">
                          <a:solidFill>
                            <a:schemeClr val="dk1"/>
                          </a:solidFill>
                        </a:rPr>
                        <a:t> MD hours </a:t>
                      </a:r>
                      <a:r>
                        <a:rPr lang="en" sz="1500">
                          <a:solidFill>
                            <a:schemeClr val="dk1"/>
                          </a:solidFill>
                        </a:rPr>
                        <a:t>on a mobile health “Bridge Clinic” unit </a:t>
                      </a:r>
                      <a:r>
                        <a:rPr lang="en" sz="1500" b="1">
                          <a:solidFill>
                            <a:schemeClr val="dk1"/>
                          </a:solidFill>
                        </a:rPr>
                        <a:t>at the SSP</a:t>
                      </a:r>
                      <a:r>
                        <a:rPr lang="en" sz="1500">
                          <a:solidFill>
                            <a:schemeClr val="dk1"/>
                          </a:solidFill>
                        </a:rPr>
                        <a:t> parking lot</a:t>
                      </a:r>
                      <a:r>
                        <a:rPr lang="en" sz="1500" b="1">
                          <a:solidFill>
                            <a:schemeClr val="dk1"/>
                          </a:solidFill>
                        </a:rPr>
                        <a:t>.  </a:t>
                      </a:r>
                      <a:r>
                        <a:rPr lang="en" sz="1500">
                          <a:solidFill>
                            <a:schemeClr val="dk1"/>
                          </a:solidFill>
                        </a:rPr>
                        <a:t>Walk-in based.  Full spectrum care.  Do not have to be pt of FQHC.</a:t>
                      </a:r>
                      <a:endParaRPr sz="15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92600">
                <a:tc>
                  <a:txBody>
                    <a:bodyPr/>
                    <a:lstStyle/>
                    <a:p>
                      <a:pPr marL="0" lvl="0" indent="0" algn="l" rtl="0">
                        <a:spcBef>
                          <a:spcPts val="0"/>
                        </a:spcBef>
                        <a:spcAft>
                          <a:spcPts val="0"/>
                        </a:spcAft>
                        <a:buNone/>
                      </a:pPr>
                      <a:r>
                        <a:rPr lang="en" sz="1500" b="1"/>
                        <a:t>Wait for medical evaluation</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 sz="1500"/>
                        <a:t>Completed by FQHC MD.  Appropriate medical evaluation + assessment of candidacy for methadone faxed to OTP same-day.</a:t>
                      </a:r>
                      <a:endParaRPr sz="15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r h="392600">
                <a:tc>
                  <a:txBody>
                    <a:bodyPr/>
                    <a:lstStyle/>
                    <a:p>
                      <a:pPr marL="0" lvl="0" indent="0" algn="l" rtl="0">
                        <a:spcBef>
                          <a:spcPts val="0"/>
                        </a:spcBef>
                        <a:spcAft>
                          <a:spcPts val="0"/>
                        </a:spcAft>
                        <a:buNone/>
                      </a:pPr>
                      <a:r>
                        <a:rPr lang="en" sz="1500" b="1"/>
                        <a:t>Lack of ID</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500"/>
                        <a:t>OTP accepts FQHC facesheet including pt photo as temporary ID (SOTA). Faxed in with medical evaluation. Funding to help with formal IDs</a:t>
                      </a:r>
                      <a:endParaRPr sz="15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392600">
                <a:tc>
                  <a:txBody>
                    <a:bodyPr/>
                    <a:lstStyle/>
                    <a:p>
                      <a:pPr marL="0" lvl="0" indent="0" algn="l" rtl="0">
                        <a:spcBef>
                          <a:spcPts val="0"/>
                        </a:spcBef>
                        <a:spcAft>
                          <a:spcPts val="0"/>
                        </a:spcAft>
                        <a:buNone/>
                      </a:pPr>
                      <a:r>
                        <a:rPr lang="en" sz="1500" b="1"/>
                        <a:t>Wait to dose</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500"/>
                        <a:t>OTP BH clinician </a:t>
                      </a:r>
                      <a:r>
                        <a:rPr lang="en" sz="1500" b="1"/>
                        <a:t>stationed at SSP</a:t>
                      </a:r>
                      <a:r>
                        <a:rPr lang="en" sz="1500"/>
                        <a:t> in afternoons to do intake paperwork, biopsychosocial profile. Patient often able to be dosed next day after brief exam by OTP medical provider.</a:t>
                      </a:r>
                      <a:endParaRPr sz="15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148225" y="150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Streamlining the EMR</a:t>
            </a:r>
            <a:endParaRPr b="1"/>
          </a:p>
        </p:txBody>
      </p:sp>
      <p:pic>
        <p:nvPicPr>
          <p:cNvPr id="135" name="Google Shape;135;p24"/>
          <p:cNvPicPr preferRelativeResize="0"/>
          <p:nvPr/>
        </p:nvPicPr>
        <p:blipFill rotWithShape="1">
          <a:blip r:embed="rId3">
            <a:alphaModFix/>
          </a:blip>
          <a:srcRect b="39533"/>
          <a:stretch/>
        </p:blipFill>
        <p:spPr>
          <a:xfrm>
            <a:off x="295600" y="1184250"/>
            <a:ext cx="3402275" cy="3340400"/>
          </a:xfrm>
          <a:prstGeom prst="rect">
            <a:avLst/>
          </a:prstGeom>
          <a:noFill/>
          <a:ln w="38100" cap="flat" cmpd="sng">
            <a:solidFill>
              <a:schemeClr val="dk1"/>
            </a:solidFill>
            <a:prstDash val="solid"/>
            <a:round/>
            <a:headEnd type="none" w="sm" len="sm"/>
            <a:tailEnd type="none" w="sm" len="sm"/>
          </a:ln>
        </p:spPr>
      </p:pic>
      <p:pic>
        <p:nvPicPr>
          <p:cNvPr id="136" name="Google Shape;136;p24"/>
          <p:cNvPicPr preferRelativeResize="0"/>
          <p:nvPr/>
        </p:nvPicPr>
        <p:blipFill>
          <a:blip r:embed="rId4">
            <a:alphaModFix/>
          </a:blip>
          <a:stretch>
            <a:fillRect/>
          </a:stretch>
        </p:blipFill>
        <p:spPr>
          <a:xfrm>
            <a:off x="5447725" y="2221425"/>
            <a:ext cx="2819725" cy="2444175"/>
          </a:xfrm>
          <a:prstGeom prst="rect">
            <a:avLst/>
          </a:prstGeom>
          <a:noFill/>
          <a:ln w="38100" cap="flat" cmpd="sng">
            <a:solidFill>
              <a:schemeClr val="dk1"/>
            </a:solidFill>
            <a:prstDash val="solid"/>
            <a:round/>
            <a:headEnd type="none" w="sm" len="sm"/>
            <a:tailEnd type="none" w="sm" len="sm"/>
          </a:ln>
        </p:spPr>
      </p:pic>
      <p:pic>
        <p:nvPicPr>
          <p:cNvPr id="137" name="Google Shape;137;p24"/>
          <p:cNvPicPr preferRelativeResize="0"/>
          <p:nvPr/>
        </p:nvPicPr>
        <p:blipFill>
          <a:blip r:embed="rId5">
            <a:alphaModFix/>
          </a:blip>
          <a:stretch>
            <a:fillRect/>
          </a:stretch>
        </p:blipFill>
        <p:spPr>
          <a:xfrm>
            <a:off x="4015638" y="150800"/>
            <a:ext cx="4919800" cy="176160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11700" y="153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How to Create Temporary ID: screenshot, copy/paste</a:t>
            </a:r>
            <a:endParaRPr b="1"/>
          </a:p>
        </p:txBody>
      </p:sp>
      <p:cxnSp>
        <p:nvCxnSpPr>
          <p:cNvPr id="143" name="Google Shape;143;p25"/>
          <p:cNvCxnSpPr>
            <a:endCxn id="144" idx="3"/>
          </p:cNvCxnSpPr>
          <p:nvPr/>
        </p:nvCxnSpPr>
        <p:spPr>
          <a:xfrm rot="10800000" flipH="1">
            <a:off x="2382581" y="1427212"/>
            <a:ext cx="774900" cy="454200"/>
          </a:xfrm>
          <a:prstGeom prst="straightConnector1">
            <a:avLst/>
          </a:prstGeom>
          <a:noFill/>
          <a:ln w="9525" cap="flat" cmpd="sng">
            <a:solidFill>
              <a:schemeClr val="dk2"/>
            </a:solidFill>
            <a:prstDash val="solid"/>
            <a:round/>
            <a:headEnd type="none" w="med" len="med"/>
            <a:tailEnd type="none" w="med" len="med"/>
          </a:ln>
        </p:spPr>
      </p:cxnSp>
      <p:grpSp>
        <p:nvGrpSpPr>
          <p:cNvPr id="145" name="Google Shape;145;p25"/>
          <p:cNvGrpSpPr/>
          <p:nvPr/>
        </p:nvGrpSpPr>
        <p:grpSpPr>
          <a:xfrm>
            <a:off x="109567" y="786829"/>
            <a:ext cx="4260401" cy="4083259"/>
            <a:chOff x="-1321636" y="1102025"/>
            <a:chExt cx="3942260" cy="3742675"/>
          </a:xfrm>
        </p:grpSpPr>
        <p:pic>
          <p:nvPicPr>
            <p:cNvPr id="146" name="Google Shape;146;p25"/>
            <p:cNvPicPr preferRelativeResize="0"/>
            <p:nvPr/>
          </p:nvPicPr>
          <p:blipFill rotWithShape="1">
            <a:blip r:embed="rId3">
              <a:alphaModFix/>
            </a:blip>
            <a:srcRect r="37225"/>
            <a:stretch/>
          </p:blipFill>
          <p:spPr>
            <a:xfrm>
              <a:off x="-1261850" y="1102025"/>
              <a:ext cx="3882475" cy="3742675"/>
            </a:xfrm>
            <a:prstGeom prst="rect">
              <a:avLst/>
            </a:prstGeom>
            <a:noFill/>
            <a:ln>
              <a:noFill/>
            </a:ln>
          </p:spPr>
        </p:pic>
        <p:sp>
          <p:nvSpPr>
            <p:cNvPr id="144" name="Google Shape;144;p25"/>
            <p:cNvSpPr/>
            <p:nvPr/>
          </p:nvSpPr>
          <p:spPr>
            <a:xfrm>
              <a:off x="-1321636" y="1306336"/>
              <a:ext cx="2820315" cy="765315"/>
            </a:xfrm>
            <a:prstGeom prst="rect">
              <a:avLst/>
            </a:prstGeom>
            <a:noFill/>
            <a:ln w="76200" cap="flat" cmpd="sng">
              <a:solidFill>
                <a:srgbClr val="FF0000"/>
              </a:solidFill>
              <a:prstDash val="dash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147" name="Google Shape;147;p25"/>
          <p:cNvPicPr preferRelativeResize="0"/>
          <p:nvPr/>
        </p:nvPicPr>
        <p:blipFill rotWithShape="1">
          <a:blip r:embed="rId4">
            <a:alphaModFix/>
          </a:blip>
          <a:srcRect t="2434" b="3950"/>
          <a:stretch/>
        </p:blipFill>
        <p:spPr>
          <a:xfrm>
            <a:off x="4572000" y="1383575"/>
            <a:ext cx="4375400" cy="23513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6"/>
          <p:cNvPicPr preferRelativeResize="0"/>
          <p:nvPr/>
        </p:nvPicPr>
        <p:blipFill>
          <a:blip r:embed="rId3">
            <a:alphaModFix/>
          </a:blip>
          <a:stretch>
            <a:fillRect/>
          </a:stretch>
        </p:blipFill>
        <p:spPr>
          <a:xfrm>
            <a:off x="601550" y="20213"/>
            <a:ext cx="7940904" cy="5103075"/>
          </a:xfrm>
          <a:prstGeom prst="rect">
            <a:avLst/>
          </a:prstGeom>
          <a:noFill/>
          <a:ln>
            <a:noFill/>
          </a:ln>
        </p:spPr>
      </p:pic>
      <p:sp>
        <p:nvSpPr>
          <p:cNvPr id="153" name="Google Shape;153;p26"/>
          <p:cNvSpPr txBox="1"/>
          <p:nvPr/>
        </p:nvSpPr>
        <p:spPr>
          <a:xfrm>
            <a:off x="1510950" y="843750"/>
            <a:ext cx="3182400" cy="17280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chemeClr val="dk2"/>
                </a:solidFill>
              </a:rPr>
              <a:t>75 referred, 84% got initial dose</a:t>
            </a:r>
            <a:endParaRPr sz="1500" b="1">
              <a:solidFill>
                <a:schemeClr val="dk2"/>
              </a:solidFill>
            </a:endParaRPr>
          </a:p>
          <a:p>
            <a:pPr marL="0" lvl="0" indent="0" algn="l" rtl="0">
              <a:lnSpc>
                <a:spcPct val="115000"/>
              </a:lnSpc>
              <a:spcBef>
                <a:spcPts val="0"/>
              </a:spcBef>
              <a:spcAft>
                <a:spcPts val="0"/>
              </a:spcAft>
              <a:buNone/>
            </a:pPr>
            <a:r>
              <a:rPr lang="en" sz="1500" b="1">
                <a:solidFill>
                  <a:schemeClr val="dk2"/>
                </a:solidFill>
              </a:rPr>
              <a:t>Of 64 who started methadone:</a:t>
            </a:r>
            <a:endParaRPr sz="1500" b="1">
              <a:solidFill>
                <a:schemeClr val="dk2"/>
              </a:solidFill>
            </a:endParaRPr>
          </a:p>
          <a:p>
            <a:pPr marL="457200" lvl="0" indent="-323850" algn="l" rtl="0">
              <a:lnSpc>
                <a:spcPct val="115000"/>
              </a:lnSpc>
              <a:spcBef>
                <a:spcPts val="0"/>
              </a:spcBef>
              <a:spcAft>
                <a:spcPts val="0"/>
              </a:spcAft>
              <a:buClr>
                <a:schemeClr val="dk2"/>
              </a:buClr>
              <a:buSzPts val="1500"/>
              <a:buChar char="-"/>
            </a:pPr>
            <a:r>
              <a:rPr lang="en" sz="1500" b="1">
                <a:solidFill>
                  <a:schemeClr val="dk2"/>
                </a:solidFill>
              </a:rPr>
              <a:t>56% male</a:t>
            </a:r>
            <a:endParaRPr sz="1500" b="1">
              <a:solidFill>
                <a:schemeClr val="dk2"/>
              </a:solidFill>
            </a:endParaRPr>
          </a:p>
          <a:p>
            <a:pPr marL="457200" lvl="0" indent="-323850" algn="l" rtl="0">
              <a:lnSpc>
                <a:spcPct val="115000"/>
              </a:lnSpc>
              <a:spcBef>
                <a:spcPts val="0"/>
              </a:spcBef>
              <a:spcAft>
                <a:spcPts val="0"/>
              </a:spcAft>
              <a:buClr>
                <a:schemeClr val="dk2"/>
              </a:buClr>
              <a:buSzPts val="1500"/>
              <a:buChar char="-"/>
            </a:pPr>
            <a:r>
              <a:rPr lang="en" sz="1500" b="1" u="sng">
                <a:solidFill>
                  <a:schemeClr val="dk2"/>
                </a:solidFill>
              </a:rPr>
              <a:t>39% Latinx/Hispanic</a:t>
            </a:r>
            <a:endParaRPr sz="1500" b="1" u="sng">
              <a:solidFill>
                <a:schemeClr val="dk2"/>
              </a:solidFill>
            </a:endParaRPr>
          </a:p>
          <a:p>
            <a:pPr marL="457200" lvl="0" indent="-323850" algn="l" rtl="0">
              <a:lnSpc>
                <a:spcPct val="115000"/>
              </a:lnSpc>
              <a:spcBef>
                <a:spcPts val="0"/>
              </a:spcBef>
              <a:spcAft>
                <a:spcPts val="0"/>
              </a:spcAft>
              <a:buClr>
                <a:schemeClr val="dk2"/>
              </a:buClr>
              <a:buSzPts val="1500"/>
              <a:buChar char="-"/>
            </a:pPr>
            <a:r>
              <a:rPr lang="en" sz="1500" b="1">
                <a:solidFill>
                  <a:schemeClr val="dk2"/>
                </a:solidFill>
              </a:rPr>
              <a:t>27% ages 18-34</a:t>
            </a:r>
            <a:endParaRPr sz="1500" b="1">
              <a:solidFill>
                <a:schemeClr val="dk2"/>
              </a:solidFill>
            </a:endParaRPr>
          </a:p>
          <a:p>
            <a:pPr marL="457200" lvl="0" indent="-323850" algn="l" rtl="0">
              <a:lnSpc>
                <a:spcPct val="115000"/>
              </a:lnSpc>
              <a:spcBef>
                <a:spcPts val="0"/>
              </a:spcBef>
              <a:spcAft>
                <a:spcPts val="0"/>
              </a:spcAft>
              <a:buClr>
                <a:schemeClr val="dk2"/>
              </a:buClr>
              <a:buSzPts val="1500"/>
              <a:buChar char="-"/>
            </a:pPr>
            <a:r>
              <a:rPr lang="en" sz="1500" b="1">
                <a:solidFill>
                  <a:schemeClr val="dk2"/>
                </a:solidFill>
              </a:rPr>
              <a:t>48% ages 35-54 </a:t>
            </a:r>
            <a:endParaRPr sz="1500" b="1">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106500" y="1132050"/>
            <a:ext cx="8931000" cy="2879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What changed about our practice?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311700" y="91350"/>
            <a:ext cx="8520600" cy="939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u="sng"/>
              <a:t>Under new methadone regulations, many/most OTPs could adopt expedited referral models!</a:t>
            </a:r>
            <a:endParaRPr b="1" u="sng"/>
          </a:p>
        </p:txBody>
      </p:sp>
      <p:sp>
        <p:nvSpPr>
          <p:cNvPr id="164" name="Google Shape;164;p28"/>
          <p:cNvSpPr txBox="1">
            <a:spLocks noGrp="1"/>
          </p:cNvSpPr>
          <p:nvPr>
            <p:ph type="body" idx="1"/>
          </p:nvPr>
        </p:nvSpPr>
        <p:spPr>
          <a:xfrm>
            <a:off x="9144000" y="1273725"/>
            <a:ext cx="8520600" cy="3416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chemeClr val="dk1"/>
              </a:buClr>
              <a:buSzPts val="2100"/>
              <a:buChar char="-"/>
            </a:pPr>
            <a:endParaRPr sz="2100">
              <a:solidFill>
                <a:schemeClr val="dk1"/>
              </a:solidFill>
            </a:endParaRPr>
          </a:p>
        </p:txBody>
      </p:sp>
      <p:graphicFrame>
        <p:nvGraphicFramePr>
          <p:cNvPr id="165" name="Google Shape;165;p28"/>
          <p:cNvGraphicFramePr/>
          <p:nvPr/>
        </p:nvGraphicFramePr>
        <p:xfrm>
          <a:off x="784263" y="1324638"/>
          <a:ext cx="7880625" cy="2835028"/>
        </p:xfrm>
        <a:graphic>
          <a:graphicData uri="http://schemas.openxmlformats.org/drawingml/2006/table">
            <a:tbl>
              <a:tblPr>
                <a:noFill/>
                <a:tableStyleId>{26B3BA18-4D41-4F7E-A2DA-CC1CCA5D3FC9}</a:tableStyleId>
              </a:tblPr>
              <a:tblGrid>
                <a:gridCol w="1229075">
                  <a:extLst>
                    <a:ext uri="{9D8B030D-6E8A-4147-A177-3AD203B41FA5}">
                      <a16:colId xmlns:a16="http://schemas.microsoft.com/office/drawing/2014/main" val="20000"/>
                    </a:ext>
                  </a:extLst>
                </a:gridCol>
                <a:gridCol w="6651550">
                  <a:extLst>
                    <a:ext uri="{9D8B030D-6E8A-4147-A177-3AD203B41FA5}">
                      <a16:colId xmlns:a16="http://schemas.microsoft.com/office/drawing/2014/main" val="20001"/>
                    </a:ext>
                  </a:extLst>
                </a:gridCol>
              </a:tblGrid>
              <a:tr h="392600">
                <a:tc>
                  <a:txBody>
                    <a:bodyPr/>
                    <a:lstStyle/>
                    <a:p>
                      <a:pPr marL="0" lvl="0" indent="0" algn="l" rtl="0">
                        <a:spcBef>
                          <a:spcPts val="0"/>
                        </a:spcBef>
                        <a:spcAft>
                          <a:spcPts val="0"/>
                        </a:spcAft>
                        <a:buNone/>
                      </a:pPr>
                      <a:r>
                        <a:rPr lang="en" sz="1500" b="1"/>
                        <a:t>Limited hours</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1200"/>
                        </a:spcAft>
                        <a:buNone/>
                      </a:pPr>
                      <a:r>
                        <a:rPr lang="en" sz="1500">
                          <a:solidFill>
                            <a:schemeClr val="dk1"/>
                          </a:solidFill>
                        </a:rPr>
                        <a:t>OTPs can complete psychosocial evaluations and other aspects of intake via TH, in collaboration with FQHC, SSP, or other referring partners.</a:t>
                      </a:r>
                      <a:endParaRPr sz="15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92600">
                <a:tc>
                  <a:txBody>
                    <a:bodyPr/>
                    <a:lstStyle/>
                    <a:p>
                      <a:pPr marL="0" lvl="0" indent="0" algn="l" rtl="0">
                        <a:spcBef>
                          <a:spcPts val="0"/>
                        </a:spcBef>
                        <a:spcAft>
                          <a:spcPts val="0"/>
                        </a:spcAft>
                        <a:buNone/>
                      </a:pPr>
                      <a:r>
                        <a:rPr lang="en" sz="1500" b="1"/>
                        <a:t>Wait for medical clearance</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 sz="1500"/>
                        <a:t>Non-OTP practitioners examination findings (within 7 days prior to admission) can be used to expedite medical clearance if shared with patient consent, reviewed by OTP practitioner, and integrated into OTP record.</a:t>
                      </a:r>
                      <a:endParaRPr sz="15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392600">
                <a:tc>
                  <a:txBody>
                    <a:bodyPr/>
                    <a:lstStyle/>
                    <a:p>
                      <a:pPr marL="0" lvl="0" indent="0" algn="l" rtl="0">
                        <a:spcBef>
                          <a:spcPts val="0"/>
                        </a:spcBef>
                        <a:spcAft>
                          <a:spcPts val="0"/>
                        </a:spcAft>
                        <a:buNone/>
                      </a:pPr>
                      <a:r>
                        <a:rPr lang="en" sz="1500" b="1"/>
                        <a:t>Lack of ID</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1500"/>
                        <a:t>Most states do not have an explicit requirement for government ID and SOTAs could explicitly encourage OTPs to accept alternatives.</a:t>
                      </a:r>
                      <a:endParaRPr sz="15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92600">
                <a:tc>
                  <a:txBody>
                    <a:bodyPr/>
                    <a:lstStyle/>
                    <a:p>
                      <a:pPr marL="0" lvl="0" indent="0" algn="l" rtl="0">
                        <a:spcBef>
                          <a:spcPts val="0"/>
                        </a:spcBef>
                        <a:spcAft>
                          <a:spcPts val="0"/>
                        </a:spcAft>
                        <a:buNone/>
                      </a:pPr>
                      <a:r>
                        <a:rPr lang="en" sz="1500" b="1"/>
                        <a:t>Wait to dose</a:t>
                      </a:r>
                      <a:endParaRPr sz="15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500"/>
                        <a:t>All of above interventions.</a:t>
                      </a:r>
                      <a:endParaRPr sz="1500"/>
                    </a:p>
                    <a:p>
                      <a:pPr marL="0" lvl="0" indent="0" algn="l" rtl="0">
                        <a:spcBef>
                          <a:spcPts val="0"/>
                        </a:spcBef>
                        <a:spcAft>
                          <a:spcPts val="0"/>
                        </a:spcAft>
                        <a:buNone/>
                      </a:pPr>
                      <a:r>
                        <a:rPr lang="en" sz="1500"/>
                        <a:t>FQHCs and hospitals could lower barriers to first dose via 72h or 3-day rule.</a:t>
                      </a:r>
                      <a:endParaRPr sz="15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bl>
          </a:graphicData>
        </a:graphic>
      </p:graphicFrame>
      <p:sp>
        <p:nvSpPr>
          <p:cNvPr id="166" name="Google Shape;166;p28"/>
          <p:cNvSpPr txBox="1"/>
          <p:nvPr/>
        </p:nvSpPr>
        <p:spPr>
          <a:xfrm>
            <a:off x="784275" y="4441125"/>
            <a:ext cx="80025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chemeClr val="dk1"/>
                </a:solidFill>
              </a:rPr>
              <a:t>States requiring ID as of 2021: MN, IL, IN, TX, OK, AR, KS, AL</a:t>
            </a:r>
            <a:br>
              <a:rPr lang="en" sz="1300">
                <a:solidFill>
                  <a:schemeClr val="dk1"/>
                </a:solidFill>
              </a:rPr>
            </a:br>
            <a:r>
              <a:rPr lang="en" sz="1300" u="sng">
                <a:solidFill>
                  <a:schemeClr val="hlink"/>
                </a:solidFill>
                <a:hlinkClick r:id="rId3"/>
              </a:rPr>
              <a:t>https://www.pewtrusts.org/en/research-and-analysis/issue-briefs/2022/09/overview-of-opioid-treatment-program-regulations-by-state</a:t>
            </a:r>
            <a:r>
              <a:rPr lang="en" sz="1300">
                <a:solidFill>
                  <a:schemeClr val="dk1"/>
                </a:solidFill>
              </a:rPr>
              <a:t> </a:t>
            </a:r>
            <a:endParaRPr sz="16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ctrTitle"/>
          </p:nvPr>
        </p:nvSpPr>
        <p:spPr>
          <a:xfrm>
            <a:off x="2932075" y="575575"/>
            <a:ext cx="5899500" cy="842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rgbClr val="351C75"/>
                </a:solidFill>
              </a:rPr>
              <a:t>Thank you!</a:t>
            </a:r>
            <a:endParaRPr>
              <a:solidFill>
                <a:srgbClr val="351C75"/>
              </a:solidFill>
            </a:endParaRPr>
          </a:p>
        </p:txBody>
      </p:sp>
      <p:pic>
        <p:nvPicPr>
          <p:cNvPr id="172" name="Google Shape;172;p29"/>
          <p:cNvPicPr preferRelativeResize="0"/>
          <p:nvPr/>
        </p:nvPicPr>
        <p:blipFill>
          <a:blip r:embed="rId3">
            <a:alphaModFix/>
          </a:blip>
          <a:stretch>
            <a:fillRect/>
          </a:stretch>
        </p:blipFill>
        <p:spPr>
          <a:xfrm>
            <a:off x="395850" y="3949425"/>
            <a:ext cx="3362125" cy="628200"/>
          </a:xfrm>
          <a:prstGeom prst="rect">
            <a:avLst/>
          </a:prstGeom>
          <a:noFill/>
          <a:ln>
            <a:noFill/>
          </a:ln>
        </p:spPr>
      </p:pic>
      <p:pic>
        <p:nvPicPr>
          <p:cNvPr id="173" name="Google Shape;173;p29"/>
          <p:cNvPicPr preferRelativeResize="0"/>
          <p:nvPr/>
        </p:nvPicPr>
        <p:blipFill>
          <a:blip r:embed="rId4">
            <a:alphaModFix/>
          </a:blip>
          <a:stretch>
            <a:fillRect/>
          </a:stretch>
        </p:blipFill>
        <p:spPr>
          <a:xfrm>
            <a:off x="395850" y="2119775"/>
            <a:ext cx="2256300" cy="1478275"/>
          </a:xfrm>
          <a:prstGeom prst="rect">
            <a:avLst/>
          </a:prstGeom>
          <a:noFill/>
          <a:ln>
            <a:noFill/>
          </a:ln>
        </p:spPr>
      </p:pic>
      <p:pic>
        <p:nvPicPr>
          <p:cNvPr id="174" name="Google Shape;174;p29"/>
          <p:cNvPicPr preferRelativeResize="0"/>
          <p:nvPr/>
        </p:nvPicPr>
        <p:blipFill>
          <a:blip r:embed="rId5">
            <a:alphaModFix/>
          </a:blip>
          <a:stretch>
            <a:fillRect/>
          </a:stretch>
        </p:blipFill>
        <p:spPr>
          <a:xfrm>
            <a:off x="395858" y="367613"/>
            <a:ext cx="1777255" cy="1558476"/>
          </a:xfrm>
          <a:prstGeom prst="rect">
            <a:avLst/>
          </a:prstGeom>
          <a:noFill/>
          <a:ln>
            <a:noFill/>
          </a:ln>
        </p:spPr>
      </p:pic>
      <p:sp>
        <p:nvSpPr>
          <p:cNvPr id="175" name="Google Shape;175;p29"/>
          <p:cNvSpPr txBox="1"/>
          <p:nvPr/>
        </p:nvSpPr>
        <p:spPr>
          <a:xfrm>
            <a:off x="2883600" y="1579875"/>
            <a:ext cx="6552900" cy="175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dirty="0">
                <a:solidFill>
                  <a:schemeClr val="dk1"/>
                </a:solidFill>
              </a:rPr>
              <a:t>Natalie Stahl, MD, MPH* </a:t>
            </a:r>
            <a:r>
              <a:rPr lang="en" sz="1700" dirty="0">
                <a:solidFill>
                  <a:schemeClr val="dk1"/>
                </a:solidFill>
              </a:rPr>
              <a:t>(</a:t>
            </a:r>
            <a:r>
              <a:rPr lang="en" sz="1700" u="sng" dirty="0">
                <a:solidFill>
                  <a:schemeClr val="dk1"/>
                </a:solidFill>
                <a:hlinkClick r:id="rId6">
                  <a:extLst>
                    <a:ext uri="{A12FA001-AC4F-418D-AE19-62706E023703}">
                      <ahyp:hlinkClr xmlns:ahyp="http://schemas.microsoft.com/office/drawing/2018/hyperlinkcolor" val="tx"/>
                    </a:ext>
                  </a:extLst>
                </a:hlinkClick>
              </a:rPr>
              <a:t>nstahl@glfhc.org</a:t>
            </a:r>
            <a:r>
              <a:rPr lang="en" sz="1700" dirty="0">
                <a:solidFill>
                  <a:schemeClr val="dk1"/>
                </a:solidFill>
              </a:rPr>
              <a:t>) </a:t>
            </a:r>
            <a:endParaRPr sz="1700" dirty="0">
              <a:solidFill>
                <a:schemeClr val="dk1"/>
              </a:solidFill>
            </a:endParaRPr>
          </a:p>
          <a:p>
            <a:pPr marL="0" lvl="0" indent="0" algn="l" rtl="0">
              <a:spcBef>
                <a:spcPts val="0"/>
              </a:spcBef>
              <a:spcAft>
                <a:spcPts val="0"/>
              </a:spcAft>
              <a:buClr>
                <a:schemeClr val="dk1"/>
              </a:buClr>
              <a:buSzPts val="1100"/>
              <a:buFont typeface="Arial"/>
              <a:buNone/>
            </a:pPr>
            <a:r>
              <a:rPr lang="en" sz="1700" dirty="0">
                <a:solidFill>
                  <a:schemeClr val="dk1"/>
                </a:solidFill>
              </a:rPr>
              <a:t>	GLFHC doc, BSky: @drnataliestahl</a:t>
            </a:r>
            <a:endParaRPr sz="1700" dirty="0">
              <a:solidFill>
                <a:schemeClr val="dk1"/>
              </a:solidFill>
            </a:endParaRPr>
          </a:p>
          <a:p>
            <a:pPr marL="0" lvl="0" indent="0" algn="l" rtl="0">
              <a:spcBef>
                <a:spcPts val="0"/>
              </a:spcBef>
              <a:spcAft>
                <a:spcPts val="0"/>
              </a:spcAft>
              <a:buClr>
                <a:schemeClr val="dk1"/>
              </a:buClr>
              <a:buSzPts val="1100"/>
              <a:buFont typeface="Arial"/>
              <a:buNone/>
            </a:pPr>
            <a:r>
              <a:rPr lang="en" sz="1700" b="1" dirty="0">
                <a:solidFill>
                  <a:schemeClr val="dk1"/>
                </a:solidFill>
              </a:rPr>
              <a:t>Dianna Conole*, MS, LADAC</a:t>
            </a:r>
            <a:r>
              <a:rPr lang="en" sz="1700" dirty="0">
                <a:solidFill>
                  <a:schemeClr val="dk1"/>
                </a:solidFill>
              </a:rPr>
              <a:t> - LCTC Director</a:t>
            </a:r>
            <a:endParaRPr sz="1700" dirty="0">
              <a:solidFill>
                <a:schemeClr val="dk1"/>
              </a:solidFill>
            </a:endParaRPr>
          </a:p>
          <a:p>
            <a:pPr marL="0" lvl="0" indent="0" algn="l" rtl="0">
              <a:spcBef>
                <a:spcPts val="0"/>
              </a:spcBef>
              <a:spcAft>
                <a:spcPts val="0"/>
              </a:spcAft>
              <a:buClr>
                <a:schemeClr val="dk1"/>
              </a:buClr>
              <a:buSzPts val="1100"/>
              <a:buFont typeface="Arial"/>
              <a:buNone/>
            </a:pPr>
            <a:r>
              <a:rPr lang="en" sz="1700" b="1" dirty="0">
                <a:solidFill>
                  <a:schemeClr val="dk1"/>
                </a:solidFill>
              </a:rPr>
              <a:t>Rebecca Weiner, MD -</a:t>
            </a:r>
            <a:r>
              <a:rPr lang="en" sz="1700" dirty="0">
                <a:solidFill>
                  <a:schemeClr val="dk1"/>
                </a:solidFill>
              </a:rPr>
              <a:t> GLFHC &amp; CTC doc</a:t>
            </a:r>
            <a:endParaRPr sz="1700" dirty="0">
              <a:solidFill>
                <a:schemeClr val="dk1"/>
              </a:solidFill>
            </a:endParaRPr>
          </a:p>
          <a:p>
            <a:pPr marL="0" lvl="0" indent="0" algn="l" rtl="0">
              <a:spcBef>
                <a:spcPts val="0"/>
              </a:spcBef>
              <a:spcAft>
                <a:spcPts val="0"/>
              </a:spcAft>
              <a:buNone/>
            </a:pPr>
            <a:r>
              <a:rPr lang="en" sz="1700" b="1" dirty="0">
                <a:solidFill>
                  <a:schemeClr val="dk1"/>
                </a:solidFill>
              </a:rPr>
              <a:t>Amy Bositis, RN, MSN</a:t>
            </a:r>
            <a:r>
              <a:rPr lang="en" sz="1700" dirty="0">
                <a:solidFill>
                  <a:schemeClr val="dk1"/>
                </a:solidFill>
              </a:rPr>
              <a:t> - GLFHC Director of Clinical Programs</a:t>
            </a:r>
            <a:endParaRPr sz="1700" dirty="0">
              <a:solidFill>
                <a:schemeClr val="dk1"/>
              </a:solidFill>
            </a:endParaRPr>
          </a:p>
          <a:p>
            <a:pPr marL="0" lvl="0" indent="0" algn="l" rtl="0">
              <a:spcBef>
                <a:spcPts val="0"/>
              </a:spcBef>
              <a:spcAft>
                <a:spcPts val="0"/>
              </a:spcAft>
              <a:buNone/>
            </a:pPr>
            <a:r>
              <a:rPr lang="en" sz="1700" b="1" dirty="0">
                <a:solidFill>
                  <a:schemeClr val="dk1"/>
                </a:solidFill>
              </a:rPr>
              <a:t>Avik Chatterjee, MD, MPH </a:t>
            </a:r>
            <a:r>
              <a:rPr lang="en" sz="1700" dirty="0">
                <a:solidFill>
                  <a:schemeClr val="dk1"/>
                </a:solidFill>
              </a:rPr>
              <a:t>- BMC HEAL</a:t>
            </a:r>
            <a:endParaRPr sz="1700"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1" name="Google Shape;181;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2" name="Google Shape;182;p30"/>
          <p:cNvPicPr preferRelativeResize="0"/>
          <p:nvPr/>
        </p:nvPicPr>
        <p:blipFill>
          <a:blip r:embed="rId3">
            <a:alphaModFix/>
          </a:blip>
          <a:stretch>
            <a:fillRect/>
          </a:stretch>
        </p:blipFill>
        <p:spPr>
          <a:xfrm>
            <a:off x="243200" y="83475"/>
            <a:ext cx="8424176" cy="4564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Disclosures</a:t>
            </a:r>
            <a:endParaRPr/>
          </a:p>
        </p:txBody>
      </p:sp>
      <p:sp>
        <p:nvSpPr>
          <p:cNvPr id="65" name="Google Shape;65;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Lawrence Comprehensive Treatment Center is a for-profit opioid treatment program that provides methadone maintenance therapy.  It employs Dianna Conole as clinic director and Rebecca Weiner as a physician. </a:t>
            </a:r>
          </a:p>
          <a:p>
            <a:pPr marL="0" lvl="0" indent="0" algn="l" rtl="0">
              <a:spcBef>
                <a:spcPts val="0"/>
              </a:spcBef>
              <a:spcAft>
                <a:spcPts val="1200"/>
              </a:spcAft>
              <a:buNone/>
            </a:pPr>
            <a:endParaRPr lang="en" dirty="0"/>
          </a:p>
          <a:p>
            <a:pPr marL="0" lvl="0" indent="0" algn="l" rtl="0">
              <a:spcBef>
                <a:spcPts val="0"/>
              </a:spcBef>
              <a:spcAft>
                <a:spcPts val="1200"/>
              </a:spcAft>
              <a:buNone/>
            </a:pPr>
            <a:r>
              <a:rPr lang="en" dirty="0"/>
              <a:t>This intervention was funded by t</a:t>
            </a:r>
            <a:r>
              <a:rPr lang="en-US" dirty="0"/>
              <a:t>he</a:t>
            </a:r>
            <a:r>
              <a:rPr lang="en" dirty="0"/>
              <a:t> NIH HEAL Initiative, a m</a:t>
            </a:r>
            <a:r>
              <a:rPr lang="en-US" dirty="0" err="1"/>
              <a:t>ulti</a:t>
            </a:r>
            <a:r>
              <a:rPr lang="en-US" dirty="0"/>
              <a:t>-site study in 67 communities across 4 states (OH, MA, KY, NY) with coalition-supported interventions, under the Communities that HEAL (CTH) intervention focused on reducing overdose deaths.</a:t>
            </a:r>
          </a:p>
          <a:p>
            <a:pPr marL="0" lvl="0" indent="0" algn="l" rtl="0">
              <a:spcBef>
                <a:spcPts val="0"/>
              </a:spcBef>
              <a:spcAft>
                <a:spcPts val="120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l="1339" r="-1340"/>
          <a:stretch/>
        </p:blipFill>
        <p:spPr>
          <a:xfrm>
            <a:off x="-47537" y="0"/>
            <a:ext cx="9079075" cy="5343050"/>
          </a:xfrm>
          <a:prstGeom prst="rect">
            <a:avLst/>
          </a:prstGeom>
          <a:noFill/>
          <a:ln>
            <a:noFill/>
          </a:ln>
        </p:spPr>
      </p:pic>
      <p:sp>
        <p:nvSpPr>
          <p:cNvPr id="71" name="Google Shape;71;p15"/>
          <p:cNvSpPr txBox="1"/>
          <p:nvPr/>
        </p:nvSpPr>
        <p:spPr>
          <a:xfrm>
            <a:off x="2956000" y="0"/>
            <a:ext cx="3072000" cy="3942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1"/>
                </a:solidFill>
              </a:rPr>
              <a:t>Lawrence, Massachusetts</a:t>
            </a:r>
            <a:endParaRPr sz="1800" b="1">
              <a:solidFill>
                <a:schemeClr val="dk1"/>
              </a:solidFill>
            </a:endParaRPr>
          </a:p>
        </p:txBody>
      </p:sp>
      <p:cxnSp>
        <p:nvCxnSpPr>
          <p:cNvPr id="72" name="Google Shape;72;p15"/>
          <p:cNvCxnSpPr/>
          <p:nvPr/>
        </p:nvCxnSpPr>
        <p:spPr>
          <a:xfrm>
            <a:off x="6664550" y="475575"/>
            <a:ext cx="60600" cy="313200"/>
          </a:xfrm>
          <a:prstGeom prst="straightConnector1">
            <a:avLst/>
          </a:prstGeom>
          <a:noFill/>
          <a:ln w="9525" cap="flat" cmpd="sng">
            <a:solidFill>
              <a:schemeClr val="dk2"/>
            </a:solidFill>
            <a:prstDash val="solid"/>
            <a:round/>
            <a:headEnd type="none" w="med" len="med"/>
            <a:tailEnd type="none" w="med" len="med"/>
          </a:ln>
        </p:spPr>
      </p:cxnSp>
      <p:cxnSp>
        <p:nvCxnSpPr>
          <p:cNvPr id="73" name="Google Shape;73;p15"/>
          <p:cNvCxnSpPr/>
          <p:nvPr/>
        </p:nvCxnSpPr>
        <p:spPr>
          <a:xfrm>
            <a:off x="6028000" y="394200"/>
            <a:ext cx="576000" cy="2937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66125" y="872450"/>
            <a:ext cx="8811751" cy="3691875"/>
          </a:xfrm>
          <a:prstGeom prst="rect">
            <a:avLst/>
          </a:prstGeom>
          <a:noFill/>
          <a:ln>
            <a:noFill/>
          </a:ln>
        </p:spPr>
      </p:pic>
      <p:pic>
        <p:nvPicPr>
          <p:cNvPr id="79" name="Google Shape;79;p16"/>
          <p:cNvPicPr preferRelativeResize="0"/>
          <p:nvPr/>
        </p:nvPicPr>
        <p:blipFill>
          <a:blip r:embed="rId4">
            <a:alphaModFix/>
          </a:blip>
          <a:stretch>
            <a:fillRect/>
          </a:stretch>
        </p:blipFill>
        <p:spPr>
          <a:xfrm>
            <a:off x="-8237325" y="2085577"/>
            <a:ext cx="7643826" cy="2878750"/>
          </a:xfrm>
          <a:prstGeom prst="rect">
            <a:avLst/>
          </a:prstGeom>
          <a:noFill/>
          <a:ln>
            <a:noFill/>
          </a:ln>
        </p:spPr>
      </p:pic>
      <p:sp>
        <p:nvSpPr>
          <p:cNvPr id="80" name="Google Shape;80;p16"/>
          <p:cNvSpPr txBox="1">
            <a:spLocks noGrp="1"/>
          </p:cNvSpPr>
          <p:nvPr>
            <p:ph type="title"/>
          </p:nvPr>
        </p:nvSpPr>
        <p:spPr>
          <a:xfrm>
            <a:off x="191925" y="282400"/>
            <a:ext cx="2947200" cy="47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50" b="1">
                <a:highlight>
                  <a:srgbClr val="FFFFFF"/>
                </a:highlight>
                <a:latin typeface="Roboto"/>
                <a:ea typeface="Roboto"/>
                <a:cs typeface="Roboto"/>
                <a:sym typeface="Roboto"/>
              </a:rPr>
              <a:t>OPIOID OVERDOSE CRISIS</a:t>
            </a:r>
            <a:endParaRPr b="1">
              <a:latin typeface="Roboto"/>
              <a:ea typeface="Roboto"/>
              <a:cs typeface="Roboto"/>
              <a:sym typeface="Roboto"/>
            </a:endParaRPr>
          </a:p>
        </p:txBody>
      </p:sp>
      <p:pic>
        <p:nvPicPr>
          <p:cNvPr id="81" name="Google Shape;81;p16"/>
          <p:cNvPicPr preferRelativeResize="0"/>
          <p:nvPr/>
        </p:nvPicPr>
        <p:blipFill>
          <a:blip r:embed="rId5">
            <a:alphaModFix/>
          </a:blip>
          <a:stretch>
            <a:fillRect/>
          </a:stretch>
        </p:blipFill>
        <p:spPr>
          <a:xfrm>
            <a:off x="9400449" y="1230963"/>
            <a:ext cx="4820001" cy="2974850"/>
          </a:xfrm>
          <a:prstGeom prst="rect">
            <a:avLst/>
          </a:prstGeom>
          <a:noFill/>
          <a:ln>
            <a:noFill/>
          </a:ln>
        </p:spPr>
      </p:pic>
      <p:sp>
        <p:nvSpPr>
          <p:cNvPr id="82" name="Google Shape;82;p16"/>
          <p:cNvSpPr txBox="1"/>
          <p:nvPr/>
        </p:nvSpPr>
        <p:spPr>
          <a:xfrm>
            <a:off x="191925" y="4398425"/>
            <a:ext cx="8529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Data Brief MA DPH, June 2024 https://www.mass.gov/doc/opioid-related-overdose-deaths-among-ma-residents-june-2024-0/download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86099" y="899305"/>
            <a:ext cx="9144001" cy="3894947"/>
          </a:xfrm>
          <a:prstGeom prst="rect">
            <a:avLst/>
          </a:prstGeom>
          <a:noFill/>
          <a:ln>
            <a:noFill/>
          </a:ln>
        </p:spPr>
      </p:pic>
      <p:sp>
        <p:nvSpPr>
          <p:cNvPr id="88" name="Google Shape;88;p17"/>
          <p:cNvSpPr txBox="1">
            <a:spLocks noGrp="1"/>
          </p:cNvSpPr>
          <p:nvPr>
            <p:ph type="title"/>
          </p:nvPr>
        </p:nvSpPr>
        <p:spPr>
          <a:xfrm>
            <a:off x="86099" y="163650"/>
            <a:ext cx="8520600" cy="81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660" b="1" u="sng" dirty="0"/>
              <a:t>Historically, SSP programs in MA were limited.</a:t>
            </a:r>
            <a:endParaRPr sz="1460" b="1" u="sng" dirty="0"/>
          </a:p>
          <a:p>
            <a:pPr marL="0" lvl="0" indent="0" algn="l" rtl="0">
              <a:spcBef>
                <a:spcPts val="0"/>
              </a:spcBef>
              <a:spcAft>
                <a:spcPts val="0"/>
              </a:spcAft>
              <a:buSzPts val="990"/>
              <a:buNone/>
            </a:pPr>
            <a:r>
              <a:rPr lang="en" sz="1660" b="1" dirty="0"/>
              <a:t>Summer 2016:</a:t>
            </a:r>
            <a:r>
              <a:rPr lang="en" sz="1300" dirty="0"/>
              <a:t> HIV cluster identified in Lawrence and Lowell</a:t>
            </a:r>
            <a:endParaRPr sz="1300" dirty="0"/>
          </a:p>
          <a:p>
            <a:pPr marL="0" lvl="0" indent="0" algn="l" rtl="0">
              <a:spcBef>
                <a:spcPts val="0"/>
              </a:spcBef>
              <a:spcAft>
                <a:spcPts val="0"/>
              </a:spcAft>
              <a:buSzPts val="990"/>
              <a:buNone/>
            </a:pPr>
            <a:r>
              <a:rPr lang="en" sz="1660" b="1" dirty="0"/>
              <a:t>June 2017</a:t>
            </a:r>
            <a:r>
              <a:rPr lang="en" sz="1660" dirty="0"/>
              <a:t>: </a:t>
            </a:r>
            <a:r>
              <a:rPr lang="en" sz="1300" dirty="0"/>
              <a:t>MA Supreme Court rules syringe distribution programs legal without restriction</a:t>
            </a:r>
            <a:endParaRPr sz="1300" dirty="0"/>
          </a:p>
        </p:txBody>
      </p:sp>
      <p:sp>
        <p:nvSpPr>
          <p:cNvPr id="89" name="Google Shape;89;p17"/>
          <p:cNvSpPr txBox="1"/>
          <p:nvPr/>
        </p:nvSpPr>
        <p:spPr>
          <a:xfrm>
            <a:off x="11452" y="4561097"/>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highlight>
                  <a:srgbClr val="C0E9FF"/>
                </a:highlight>
                <a:latin typeface="Nunito"/>
                <a:ea typeface="Nunito"/>
                <a:cs typeface="Nunito"/>
                <a:sym typeface="Nunito"/>
              </a:rPr>
              <a:t>Cranston K, Alpren C, John B, et al. </a:t>
            </a:r>
            <a:r>
              <a:rPr lang="en" i="1" dirty="0">
                <a:solidFill>
                  <a:schemeClr val="dk1"/>
                </a:solidFill>
                <a:highlight>
                  <a:srgbClr val="C0E9FF"/>
                </a:highlight>
                <a:latin typeface="Nunito"/>
                <a:ea typeface="Nunito"/>
                <a:cs typeface="Nunito"/>
                <a:sym typeface="Nunito"/>
              </a:rPr>
              <a:t>Notes from the Field:</a:t>
            </a:r>
            <a:r>
              <a:rPr lang="en" dirty="0">
                <a:solidFill>
                  <a:schemeClr val="dk1"/>
                </a:solidFill>
                <a:highlight>
                  <a:srgbClr val="C0E9FF"/>
                </a:highlight>
                <a:latin typeface="Nunito"/>
                <a:ea typeface="Nunito"/>
                <a:cs typeface="Nunito"/>
                <a:sym typeface="Nunito"/>
              </a:rPr>
              <a:t> HIV Diagnoses Among Persons Who Inject Drugs — Northeastern Massachusetts, 2015–2018. MMWR Morb Mortal Wkly Rep 2019;68:253–254.</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4123400" y="121125"/>
            <a:ext cx="498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20" b="1"/>
              <a:t>Greater Lawrence Family Health Center</a:t>
            </a:r>
            <a:endParaRPr sz="1920" b="1"/>
          </a:p>
        </p:txBody>
      </p:sp>
      <p:pic>
        <p:nvPicPr>
          <p:cNvPr id="102" name="Google Shape;102;p19"/>
          <p:cNvPicPr preferRelativeResize="0"/>
          <p:nvPr/>
        </p:nvPicPr>
        <p:blipFill>
          <a:blip r:embed="rId3">
            <a:alphaModFix/>
          </a:blip>
          <a:stretch>
            <a:fillRect/>
          </a:stretch>
        </p:blipFill>
        <p:spPr>
          <a:xfrm>
            <a:off x="-331250" y="2015500"/>
            <a:ext cx="4815650" cy="3596625"/>
          </a:xfrm>
          <a:prstGeom prst="rect">
            <a:avLst/>
          </a:prstGeom>
          <a:noFill/>
          <a:ln w="38100" cap="flat" cmpd="sng">
            <a:solidFill>
              <a:schemeClr val="dk1"/>
            </a:solidFill>
            <a:prstDash val="solid"/>
            <a:round/>
            <a:headEnd type="none" w="sm" len="sm"/>
            <a:tailEnd type="none" w="sm" len="sm"/>
          </a:ln>
        </p:spPr>
      </p:pic>
      <p:pic>
        <p:nvPicPr>
          <p:cNvPr id="103" name="Google Shape;103;p19"/>
          <p:cNvPicPr preferRelativeResize="0"/>
          <p:nvPr/>
        </p:nvPicPr>
        <p:blipFill>
          <a:blip r:embed="rId4">
            <a:alphaModFix/>
          </a:blip>
          <a:stretch>
            <a:fillRect/>
          </a:stretch>
        </p:blipFill>
        <p:spPr>
          <a:xfrm>
            <a:off x="4036725" y="819450"/>
            <a:ext cx="5852702" cy="4389476"/>
          </a:xfrm>
          <a:prstGeom prst="rect">
            <a:avLst/>
          </a:prstGeom>
          <a:noFill/>
          <a:ln w="38100" cap="flat" cmpd="sng">
            <a:solidFill>
              <a:schemeClr val="dk1"/>
            </a:solidFill>
            <a:prstDash val="solid"/>
            <a:round/>
            <a:headEnd type="none" w="sm" len="sm"/>
            <a:tailEnd type="none" w="sm" len="sm"/>
          </a:ln>
        </p:spPr>
      </p:pic>
      <p:pic>
        <p:nvPicPr>
          <p:cNvPr id="104" name="Google Shape;104;p19"/>
          <p:cNvPicPr preferRelativeResize="0"/>
          <p:nvPr/>
        </p:nvPicPr>
        <p:blipFill>
          <a:blip r:embed="rId5">
            <a:alphaModFix/>
          </a:blip>
          <a:stretch>
            <a:fillRect/>
          </a:stretch>
        </p:blipFill>
        <p:spPr>
          <a:xfrm>
            <a:off x="-1055961" y="-69225"/>
            <a:ext cx="5051050" cy="306670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53125"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b="1"/>
              <a:t>Lawrence Comprehensive Treatment Center</a:t>
            </a:r>
            <a:endParaRPr sz="1900" b="1"/>
          </a:p>
        </p:txBody>
      </p:sp>
      <p:pic>
        <p:nvPicPr>
          <p:cNvPr id="110" name="Google Shape;110;p20"/>
          <p:cNvPicPr preferRelativeResize="0"/>
          <p:nvPr/>
        </p:nvPicPr>
        <p:blipFill>
          <a:blip r:embed="rId3">
            <a:alphaModFix/>
          </a:blip>
          <a:stretch>
            <a:fillRect/>
          </a:stretch>
        </p:blipFill>
        <p:spPr>
          <a:xfrm>
            <a:off x="-456500" y="572712"/>
            <a:ext cx="5767400" cy="4325550"/>
          </a:xfrm>
          <a:prstGeom prst="rect">
            <a:avLst/>
          </a:prstGeom>
          <a:noFill/>
          <a:ln w="38100" cap="flat" cmpd="sng">
            <a:solidFill>
              <a:schemeClr val="dk1"/>
            </a:solidFill>
            <a:prstDash val="solid"/>
            <a:round/>
            <a:headEnd type="none" w="sm" len="sm"/>
            <a:tailEnd type="none" w="sm" len="sm"/>
          </a:ln>
        </p:spPr>
      </p:pic>
      <p:pic>
        <p:nvPicPr>
          <p:cNvPr id="111" name="Google Shape;111;p20"/>
          <p:cNvPicPr preferRelativeResize="0"/>
          <p:nvPr/>
        </p:nvPicPr>
        <p:blipFill>
          <a:blip r:embed="rId4">
            <a:alphaModFix/>
          </a:blip>
          <a:stretch>
            <a:fillRect/>
          </a:stretch>
        </p:blipFill>
        <p:spPr>
          <a:xfrm>
            <a:off x="5310900" y="-506125"/>
            <a:ext cx="4435200" cy="6451225"/>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5" name="Google Shape;95;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6" name="Google Shape;96;p18"/>
          <p:cNvPicPr preferRelativeResize="0"/>
          <p:nvPr/>
        </p:nvPicPr>
        <p:blipFill>
          <a:blip r:embed="rId3">
            <a:alphaModFix/>
          </a:blip>
          <a:stretch>
            <a:fillRect/>
          </a:stretch>
        </p:blipFill>
        <p:spPr>
          <a:xfrm>
            <a:off x="216793" y="0"/>
            <a:ext cx="8710415"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470800" y="445025"/>
            <a:ext cx="7892100" cy="251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300"/>
              <a:t>Many of the unhoused/unstably housed </a:t>
            </a:r>
            <a:endParaRPr sz="2300"/>
          </a:p>
          <a:p>
            <a:pPr marL="0" lvl="0" indent="0" algn="ctr" rtl="0">
              <a:spcBef>
                <a:spcPts val="0"/>
              </a:spcBef>
              <a:spcAft>
                <a:spcPts val="0"/>
              </a:spcAft>
              <a:buNone/>
            </a:pPr>
            <a:r>
              <a:rPr lang="en" sz="2300"/>
              <a:t>people who use drugs in our community spend part of their day a 7-minute walk away from an OTP.  </a:t>
            </a:r>
            <a:endParaRPr sz="2300"/>
          </a:p>
          <a:p>
            <a:pPr marL="0" lvl="0" indent="0" algn="l" rtl="0">
              <a:spcBef>
                <a:spcPts val="0"/>
              </a:spcBef>
              <a:spcAft>
                <a:spcPts val="0"/>
              </a:spcAft>
              <a:buNone/>
            </a:pPr>
            <a:endParaRPr sz="2300"/>
          </a:p>
          <a:p>
            <a:pPr marL="0" lvl="0" indent="0" algn="ctr" rtl="0">
              <a:spcBef>
                <a:spcPts val="0"/>
              </a:spcBef>
              <a:spcAft>
                <a:spcPts val="0"/>
              </a:spcAft>
              <a:buNone/>
            </a:pPr>
            <a:r>
              <a:rPr lang="en" sz="2300"/>
              <a:t>What stops people who WANT methadone </a:t>
            </a:r>
            <a:endParaRPr sz="2300"/>
          </a:p>
          <a:p>
            <a:pPr marL="0" lvl="0" indent="0" algn="ctr" rtl="0">
              <a:spcBef>
                <a:spcPts val="0"/>
              </a:spcBef>
              <a:spcAft>
                <a:spcPts val="0"/>
              </a:spcAft>
              <a:buNone/>
            </a:pPr>
            <a:r>
              <a:rPr lang="en" sz="2300"/>
              <a:t>from taking those steps?</a:t>
            </a:r>
            <a:endParaRPr sz="23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2561</Words>
  <Application>Microsoft Office PowerPoint</Application>
  <PresentationFormat>On-screen Show (16:9)</PresentationFormat>
  <Paragraphs>199</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Arial</vt:lpstr>
      <vt:lpstr>Roboto</vt:lpstr>
      <vt:lpstr>Nunito</vt:lpstr>
      <vt:lpstr>Times New Roman</vt:lpstr>
      <vt:lpstr>Simple Light</vt:lpstr>
      <vt:lpstr>“Expedited Referrals” from SSP to OTP:</vt:lpstr>
      <vt:lpstr>Disclosures</vt:lpstr>
      <vt:lpstr>PowerPoint Presentation</vt:lpstr>
      <vt:lpstr>OPIOID OVERDOSE CRISIS</vt:lpstr>
      <vt:lpstr>Historically, SSP programs in MA were limited. Summer 2016: HIV cluster identified in Lawrence and Lowell June 2017: MA Supreme Court rules syringe distribution programs legal without restriction</vt:lpstr>
      <vt:lpstr>Greater Lawrence Family Health Center</vt:lpstr>
      <vt:lpstr>Lawrence Comprehensive Treatment Center</vt:lpstr>
      <vt:lpstr>PowerPoint Presentation</vt:lpstr>
      <vt:lpstr>Many of the unhoused/unstably housed  people who use drugs in our community spend part of their day a 7-minute walk away from an OTP.    What stops people who WANT methadone  from taking those steps?</vt:lpstr>
      <vt:lpstr>PowerPoint Presentation</vt:lpstr>
      <vt:lpstr>Methadone access intervention:  The “Expedited Referral” from FQHC to OTP</vt:lpstr>
      <vt:lpstr>Streamlining the EMR</vt:lpstr>
      <vt:lpstr>How to Create Temporary ID: screenshot, copy/paste</vt:lpstr>
      <vt:lpstr>PowerPoint Presentation</vt:lpstr>
      <vt:lpstr>What changed about our practice?   </vt:lpstr>
      <vt:lpstr>Under new methadone regulations, many/most OTPs could adopt expedited referral models!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“Expedited Referrals” from SSP to OTP:</dc:title>
  <cp:lastModifiedBy>Rental End User</cp:lastModifiedBy>
  <cp:revision>1</cp:revision>
  <dcterms:modified xsi:type="dcterms:W3CDTF">2024-11-14T19:49:16Z</dcterms:modified>
</cp:coreProperties>
</file>