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95" r:id="rId1"/>
    <p:sldMasterId id="2147483667" r:id="rId2"/>
    <p:sldMasterId id="2147483696" r:id="rId3"/>
    <p:sldMasterId id="2147483708" r:id="rId4"/>
  </p:sldMasterIdLst>
  <p:notesMasterIdLst>
    <p:notesMasterId r:id="rId34"/>
  </p:notesMasterIdLst>
  <p:sldIdLst>
    <p:sldId id="983" r:id="rId5"/>
    <p:sldId id="991" r:id="rId6"/>
    <p:sldId id="984" r:id="rId7"/>
    <p:sldId id="985" r:id="rId8"/>
    <p:sldId id="1036" r:id="rId9"/>
    <p:sldId id="1005" r:id="rId10"/>
    <p:sldId id="1006" r:id="rId11"/>
    <p:sldId id="1023" r:id="rId12"/>
    <p:sldId id="1022" r:id="rId13"/>
    <p:sldId id="1025" r:id="rId14"/>
    <p:sldId id="1042" r:id="rId15"/>
    <p:sldId id="989" r:id="rId16"/>
    <p:sldId id="1026" r:id="rId17"/>
    <p:sldId id="1028" r:id="rId18"/>
    <p:sldId id="1027" r:id="rId19"/>
    <p:sldId id="995" r:id="rId20"/>
    <p:sldId id="1030" r:id="rId21"/>
    <p:sldId id="1031" r:id="rId22"/>
    <p:sldId id="1032" r:id="rId23"/>
    <p:sldId id="1033" r:id="rId24"/>
    <p:sldId id="1037" r:id="rId25"/>
    <p:sldId id="1038" r:id="rId26"/>
    <p:sldId id="1034" r:id="rId27"/>
    <p:sldId id="1043" r:id="rId28"/>
    <p:sldId id="1008" r:id="rId29"/>
    <p:sldId id="1017" r:id="rId30"/>
    <p:sldId id="1004" r:id="rId31"/>
    <p:sldId id="1039" r:id="rId32"/>
    <p:sldId id="1044" r:id="rId3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05C"/>
    <a:srgbClr val="E2CA91"/>
    <a:srgbClr val="010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E080AB-16B7-43CB-A921-D96E1E733616}" v="57" dt="2024-11-07T14:53:15.180"/>
  </p1510:revLst>
</p1510:revInfo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0" autoAdjust="0"/>
    <p:restoredTop sz="84019" autoAdjust="0"/>
  </p:normalViewPr>
  <p:slideViewPr>
    <p:cSldViewPr snapToGrid="0">
      <p:cViewPr varScale="1">
        <p:scale>
          <a:sx n="126" d="100"/>
          <a:sy n="126" d="100"/>
        </p:scale>
        <p:origin x="792" y="120"/>
      </p:cViewPr>
      <p:guideLst>
        <p:guide orient="horz" pos="1620"/>
        <p:guide pos="2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wnetid-my.sharepoint.com/personal/sleyde_uw_edu/Documents/cannabis%20paper%20figure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% of participants who use cannabis to manage symptom/condition</c:v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Sheet1!$A$18:$A$29</c:f>
              <c:strCache>
                <c:ptCount val="12"/>
                <c:pt idx="0">
                  <c:v>Stress </c:v>
                </c:pt>
                <c:pt idx="1">
                  <c:v>Anxiety </c:v>
                </c:pt>
                <c:pt idx="2">
                  <c:v>Sleep problems</c:v>
                </c:pt>
                <c:pt idx="3">
                  <c:v>Depression or sadness </c:v>
                </c:pt>
                <c:pt idx="4">
                  <c:v>Pain </c:v>
                </c:pt>
                <c:pt idx="5">
                  <c:v>Nausea or vomiting </c:v>
                </c:pt>
                <c:pt idx="6">
                  <c:v>PTSD symptoms </c:v>
                </c:pt>
                <c:pt idx="7">
                  <c:v>Appetite </c:v>
                </c:pt>
                <c:pt idx="8">
                  <c:v>Opioid use disorder</c:v>
                </c:pt>
                <c:pt idx="9">
                  <c:v>Focus/concentration </c:v>
                </c:pt>
                <c:pt idx="10">
                  <c:v>Muscle spasms </c:v>
                </c:pt>
                <c:pt idx="11">
                  <c:v>Other </c:v>
                </c:pt>
              </c:strCache>
            </c:strRef>
          </c:cat>
          <c:val>
            <c:numRef>
              <c:f>Sheet1!$B$18:$B$29</c:f>
              <c:numCache>
                <c:formatCode>General</c:formatCode>
                <c:ptCount val="12"/>
                <c:pt idx="0">
                  <c:v>100</c:v>
                </c:pt>
                <c:pt idx="1">
                  <c:v>83</c:v>
                </c:pt>
                <c:pt idx="2">
                  <c:v>79</c:v>
                </c:pt>
                <c:pt idx="3">
                  <c:v>75</c:v>
                </c:pt>
                <c:pt idx="4">
                  <c:v>75</c:v>
                </c:pt>
                <c:pt idx="5">
                  <c:v>67</c:v>
                </c:pt>
                <c:pt idx="6">
                  <c:v>67</c:v>
                </c:pt>
                <c:pt idx="7">
                  <c:v>50</c:v>
                </c:pt>
                <c:pt idx="8">
                  <c:v>50</c:v>
                </c:pt>
                <c:pt idx="9">
                  <c:v>43</c:v>
                </c:pt>
                <c:pt idx="10">
                  <c:v>33</c:v>
                </c:pt>
                <c:pt idx="1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28-477E-8719-38C8C0B23944}"/>
            </c:ext>
          </c:extLst>
        </c:ser>
        <c:ser>
          <c:idx val="1"/>
          <c:order val="1"/>
          <c:tx>
            <c:v>% of participants who indicate that cannabis adequately manages symptom/condition</c:v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Sheet1!$A$18:$A$29</c:f>
              <c:strCache>
                <c:ptCount val="12"/>
                <c:pt idx="0">
                  <c:v>Stress </c:v>
                </c:pt>
                <c:pt idx="1">
                  <c:v>Anxiety </c:v>
                </c:pt>
                <c:pt idx="2">
                  <c:v>Sleep problems</c:v>
                </c:pt>
                <c:pt idx="3">
                  <c:v>Depression or sadness </c:v>
                </c:pt>
                <c:pt idx="4">
                  <c:v>Pain </c:v>
                </c:pt>
                <c:pt idx="5">
                  <c:v>Nausea or vomiting </c:v>
                </c:pt>
                <c:pt idx="6">
                  <c:v>PTSD symptoms </c:v>
                </c:pt>
                <c:pt idx="7">
                  <c:v>Appetite </c:v>
                </c:pt>
                <c:pt idx="8">
                  <c:v>Opioid use disorder</c:v>
                </c:pt>
                <c:pt idx="9">
                  <c:v>Focus/concentration </c:v>
                </c:pt>
                <c:pt idx="10">
                  <c:v>Muscle spasms </c:v>
                </c:pt>
                <c:pt idx="11">
                  <c:v>Other </c:v>
                </c:pt>
              </c:strCache>
            </c:strRef>
          </c:cat>
          <c:val>
            <c:numRef>
              <c:f>Sheet1!$C$18:$C$29</c:f>
              <c:numCache>
                <c:formatCode>General</c:formatCode>
                <c:ptCount val="12"/>
                <c:pt idx="0">
                  <c:v>79</c:v>
                </c:pt>
                <c:pt idx="1">
                  <c:v>50</c:v>
                </c:pt>
                <c:pt idx="2">
                  <c:v>68</c:v>
                </c:pt>
                <c:pt idx="3">
                  <c:v>56</c:v>
                </c:pt>
                <c:pt idx="4">
                  <c:v>44</c:v>
                </c:pt>
                <c:pt idx="5">
                  <c:v>69</c:v>
                </c:pt>
                <c:pt idx="6">
                  <c:v>56</c:v>
                </c:pt>
                <c:pt idx="7">
                  <c:v>100</c:v>
                </c:pt>
                <c:pt idx="8">
                  <c:v>25</c:v>
                </c:pt>
                <c:pt idx="9">
                  <c:v>60</c:v>
                </c:pt>
                <c:pt idx="10">
                  <c:v>63</c:v>
                </c:pt>
                <c:pt idx="1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28-477E-8719-38C8C0B239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18442927"/>
        <c:axId val="1418445807"/>
      </c:barChart>
      <c:catAx>
        <c:axId val="141844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418445807"/>
        <c:crosses val="autoZero"/>
        <c:auto val="1"/>
        <c:lblAlgn val="ctr"/>
        <c:lblOffset val="100"/>
        <c:noMultiLvlLbl val="0"/>
      </c:catAx>
      <c:valAx>
        <c:axId val="1418445807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41844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0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0C-44DC-808E-805745C92A3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0C-44DC-808E-805745C92A3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0C-44DC-808E-805745C92A3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0C-44DC-808E-805745C92A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     Cannabis dispensary/store </c:v>
                </c:pt>
                <c:pt idx="1">
                  <c:v>     Family member or friend </c:v>
                </c:pt>
                <c:pt idx="2">
                  <c:v>     Prescription/authorization </c:v>
                </c:pt>
                <c:pt idx="3">
                  <c:v>     The street/dealer 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96</c:v>
                </c:pt>
                <c:pt idx="1">
                  <c:v>30</c:v>
                </c:pt>
                <c:pt idx="2">
                  <c:v>15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05-4B48-B51D-FFF3BF9E8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93-4726-A5C8-2C0500570A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93-4726-A5C8-2C0500570A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93-4726-A5C8-2C0500570A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93-4726-A5C8-2C0500570A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     More THC than CBD </c:v>
                </c:pt>
                <c:pt idx="1">
                  <c:v>    About the same THC and CBD </c:v>
                </c:pt>
                <c:pt idx="2">
                  <c:v>    More CBD than THC </c:v>
                </c:pt>
                <c:pt idx="3">
                  <c:v>    Unsure 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63</c:v>
                </c:pt>
                <c:pt idx="1">
                  <c:v>30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05-4B48-B51D-FFF3BF9E8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647527251149597"/>
          <c:y val="0.68571723178643507"/>
          <c:w val="0.85299682001078514"/>
          <c:h val="0.296466046167756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B79678-4481-48EC-82AD-3FE643558AA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61509-4A83-4892-A74B-405F79D8DCE7}">
      <dgm:prSet/>
      <dgm:spPr/>
      <dgm:t>
        <a:bodyPr/>
        <a:lstStyle/>
        <a:p>
          <a:r>
            <a:rPr lang="en-US" b="1" i="0" baseline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rPr>
            <a:t>Among patients stabilized on MOUD</a:t>
          </a:r>
          <a:endParaRPr lang="en-US" dirty="0"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</a:endParaRPr>
        </a:p>
      </dgm:t>
    </dgm:pt>
    <dgm:pt modelId="{2925852D-AB24-47AE-9DFA-9E6A7FFEF7B4}" type="parTrans" cxnId="{F3C7B861-D364-4573-A33E-2EAD1CECE057}">
      <dgm:prSet/>
      <dgm:spPr/>
      <dgm:t>
        <a:bodyPr/>
        <a:lstStyle/>
        <a:p>
          <a:endParaRPr lang="en-US"/>
        </a:p>
      </dgm:t>
    </dgm:pt>
    <dgm:pt modelId="{73A9E0E9-C461-417C-B78F-4D924E6227CD}" type="sibTrans" cxnId="{F3C7B861-D364-4573-A33E-2EAD1CECE057}">
      <dgm:prSet/>
      <dgm:spPr/>
      <dgm:t>
        <a:bodyPr/>
        <a:lstStyle/>
        <a:p>
          <a:endParaRPr lang="en-US"/>
        </a:p>
      </dgm:t>
    </dgm:pt>
    <dgm:pt modelId="{86A51E67-6646-44BF-A240-C5F82CF20623}">
      <dgm:prSet custT="1"/>
      <dgm:spPr/>
      <dgm:t>
        <a:bodyPr/>
        <a:lstStyle/>
        <a:p>
          <a:r>
            <a:rPr lang="en-US" sz="2000" dirty="0"/>
            <a:t>1) Describe differences in demographic and clinical attributes between individuals who use cannabis frequently (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≥</a:t>
          </a:r>
          <a:r>
            <a:rPr lang="en-US" sz="2000" dirty="0"/>
            <a:t>3x/week) versus less frequently/not at all</a:t>
          </a:r>
        </a:p>
      </dgm:t>
    </dgm:pt>
    <dgm:pt modelId="{4CB5663E-42A5-4A20-8DF5-FF1D0CC40145}" type="parTrans" cxnId="{A0C20411-DD17-43AA-82DD-893C6B9C8500}">
      <dgm:prSet/>
      <dgm:spPr/>
      <dgm:t>
        <a:bodyPr/>
        <a:lstStyle/>
        <a:p>
          <a:endParaRPr lang="en-US"/>
        </a:p>
      </dgm:t>
    </dgm:pt>
    <dgm:pt modelId="{8CA666F0-0604-47CE-B361-1A5291D624AD}" type="sibTrans" cxnId="{A0C20411-DD17-43AA-82DD-893C6B9C8500}">
      <dgm:prSet/>
      <dgm:spPr/>
      <dgm:t>
        <a:bodyPr/>
        <a:lstStyle/>
        <a:p>
          <a:endParaRPr lang="en-US"/>
        </a:p>
      </dgm:t>
    </dgm:pt>
    <dgm:pt modelId="{BEDD89AB-B2B3-4190-8B1E-3EA91E8E039A}">
      <dgm:prSet custT="1"/>
      <dgm:spPr/>
      <dgm:t>
        <a:bodyPr/>
        <a:lstStyle/>
        <a:p>
          <a:r>
            <a:rPr lang="en-US" sz="2000" b="0" i="0" baseline="0" dirty="0"/>
            <a:t>2) E</a:t>
          </a:r>
          <a:r>
            <a:rPr lang="en-US" sz="2000" dirty="0"/>
            <a:t>xplore the use patterns and motivations of individuals who use cannabis frequently</a:t>
          </a:r>
        </a:p>
      </dgm:t>
    </dgm:pt>
    <dgm:pt modelId="{A3A57821-A50C-4BEF-9D1B-22E59226DC2D}" type="parTrans" cxnId="{A7C227AA-C3D9-4967-8545-E4330A934937}">
      <dgm:prSet/>
      <dgm:spPr/>
      <dgm:t>
        <a:bodyPr/>
        <a:lstStyle/>
        <a:p>
          <a:endParaRPr lang="en-US"/>
        </a:p>
      </dgm:t>
    </dgm:pt>
    <dgm:pt modelId="{F4EE12E8-D29D-4A1B-B6D9-E995220A6095}" type="sibTrans" cxnId="{A7C227AA-C3D9-4967-8545-E4330A934937}">
      <dgm:prSet/>
      <dgm:spPr/>
      <dgm:t>
        <a:bodyPr/>
        <a:lstStyle/>
        <a:p>
          <a:endParaRPr lang="en-US"/>
        </a:p>
      </dgm:t>
    </dgm:pt>
    <dgm:pt modelId="{0EA32F4A-FAC5-48C4-808A-CD4EA0D84E9D}" type="pres">
      <dgm:prSet presAssocID="{E1B79678-4481-48EC-82AD-3FE643558AAD}" presName="vert0" presStyleCnt="0">
        <dgm:presLayoutVars>
          <dgm:dir/>
          <dgm:animOne val="branch"/>
          <dgm:animLvl val="lvl"/>
        </dgm:presLayoutVars>
      </dgm:prSet>
      <dgm:spPr/>
    </dgm:pt>
    <dgm:pt modelId="{130DDBB3-6BC6-46B4-9D28-20C3ED019A6B}" type="pres">
      <dgm:prSet presAssocID="{35B61509-4A83-4892-A74B-405F79D8DCE7}" presName="thickLine" presStyleLbl="alignNode1" presStyleIdx="0" presStyleCnt="1" custLinFactNeighborY="-1594"/>
      <dgm:spPr/>
    </dgm:pt>
    <dgm:pt modelId="{D25858AB-8414-4B38-A4F5-2E92BFC4EA54}" type="pres">
      <dgm:prSet presAssocID="{35B61509-4A83-4892-A74B-405F79D8DCE7}" presName="horz1" presStyleCnt="0"/>
      <dgm:spPr/>
    </dgm:pt>
    <dgm:pt modelId="{52DDD23B-6D33-42D8-ABBE-298DEF75C1FF}" type="pres">
      <dgm:prSet presAssocID="{35B61509-4A83-4892-A74B-405F79D8DCE7}" presName="tx1" presStyleLbl="revTx" presStyleIdx="0" presStyleCnt="3"/>
      <dgm:spPr/>
    </dgm:pt>
    <dgm:pt modelId="{43999C10-224C-4F0C-B387-3DD77AFBDBCF}" type="pres">
      <dgm:prSet presAssocID="{35B61509-4A83-4892-A74B-405F79D8DCE7}" presName="vert1" presStyleCnt="0"/>
      <dgm:spPr/>
    </dgm:pt>
    <dgm:pt modelId="{7C09D9A2-AA8F-4BB2-AE0C-AAB2D6E55132}" type="pres">
      <dgm:prSet presAssocID="{86A51E67-6646-44BF-A240-C5F82CF20623}" presName="vertSpace2a" presStyleCnt="0"/>
      <dgm:spPr/>
    </dgm:pt>
    <dgm:pt modelId="{3816D7AF-8D86-4E76-8C0A-D4AB979C6B15}" type="pres">
      <dgm:prSet presAssocID="{86A51E67-6646-44BF-A240-C5F82CF20623}" presName="horz2" presStyleCnt="0"/>
      <dgm:spPr/>
    </dgm:pt>
    <dgm:pt modelId="{2A352EAE-348A-4C77-8210-9F12152B9704}" type="pres">
      <dgm:prSet presAssocID="{86A51E67-6646-44BF-A240-C5F82CF20623}" presName="horzSpace2" presStyleCnt="0"/>
      <dgm:spPr/>
    </dgm:pt>
    <dgm:pt modelId="{B5DA89C4-9DC6-4310-86CA-34F96830B1FF}" type="pres">
      <dgm:prSet presAssocID="{86A51E67-6646-44BF-A240-C5F82CF20623}" presName="tx2" presStyleLbl="revTx" presStyleIdx="1" presStyleCnt="3"/>
      <dgm:spPr/>
    </dgm:pt>
    <dgm:pt modelId="{09C54C42-52E3-4643-B556-B6AB64AD8ECA}" type="pres">
      <dgm:prSet presAssocID="{86A51E67-6646-44BF-A240-C5F82CF20623}" presName="vert2" presStyleCnt="0"/>
      <dgm:spPr/>
    </dgm:pt>
    <dgm:pt modelId="{45771773-62FF-4FD6-8011-DEE61F587A28}" type="pres">
      <dgm:prSet presAssocID="{86A51E67-6646-44BF-A240-C5F82CF20623}" presName="thinLine2b" presStyleLbl="callout" presStyleIdx="0" presStyleCnt="2"/>
      <dgm:spPr/>
    </dgm:pt>
    <dgm:pt modelId="{22D36C2A-D7F7-4CD6-9DCD-2AD4CF42067B}" type="pres">
      <dgm:prSet presAssocID="{86A51E67-6646-44BF-A240-C5F82CF20623}" presName="vertSpace2b" presStyleCnt="0"/>
      <dgm:spPr/>
    </dgm:pt>
    <dgm:pt modelId="{DDEAF777-0C02-44F7-BCF6-396EC7C0BEA0}" type="pres">
      <dgm:prSet presAssocID="{BEDD89AB-B2B3-4190-8B1E-3EA91E8E039A}" presName="horz2" presStyleCnt="0"/>
      <dgm:spPr/>
    </dgm:pt>
    <dgm:pt modelId="{EB7115B7-E13B-4DA2-B05C-6C160457D875}" type="pres">
      <dgm:prSet presAssocID="{BEDD89AB-B2B3-4190-8B1E-3EA91E8E039A}" presName="horzSpace2" presStyleCnt="0"/>
      <dgm:spPr/>
    </dgm:pt>
    <dgm:pt modelId="{D83A228A-E9CD-4F98-825C-D3E4ACDDDB31}" type="pres">
      <dgm:prSet presAssocID="{BEDD89AB-B2B3-4190-8B1E-3EA91E8E039A}" presName="tx2" presStyleLbl="revTx" presStyleIdx="2" presStyleCnt="3"/>
      <dgm:spPr/>
    </dgm:pt>
    <dgm:pt modelId="{2C66924E-FC63-4B5B-B381-0B45296B7225}" type="pres">
      <dgm:prSet presAssocID="{BEDD89AB-B2B3-4190-8B1E-3EA91E8E039A}" presName="vert2" presStyleCnt="0"/>
      <dgm:spPr/>
    </dgm:pt>
    <dgm:pt modelId="{9E6EC61F-E6EB-4D87-9582-B1CAAB4FA16B}" type="pres">
      <dgm:prSet presAssocID="{BEDD89AB-B2B3-4190-8B1E-3EA91E8E039A}" presName="thinLine2b" presStyleLbl="callout" presStyleIdx="1" presStyleCnt="2"/>
      <dgm:spPr/>
    </dgm:pt>
    <dgm:pt modelId="{8C1AD84B-7678-488D-BD24-D4413C08B17F}" type="pres">
      <dgm:prSet presAssocID="{BEDD89AB-B2B3-4190-8B1E-3EA91E8E039A}" presName="vertSpace2b" presStyleCnt="0"/>
      <dgm:spPr/>
    </dgm:pt>
  </dgm:ptLst>
  <dgm:cxnLst>
    <dgm:cxn modelId="{A0C20411-DD17-43AA-82DD-893C6B9C8500}" srcId="{35B61509-4A83-4892-A74B-405F79D8DCE7}" destId="{86A51E67-6646-44BF-A240-C5F82CF20623}" srcOrd="0" destOrd="0" parTransId="{4CB5663E-42A5-4A20-8DF5-FF1D0CC40145}" sibTransId="{8CA666F0-0604-47CE-B361-1A5291D624AD}"/>
    <dgm:cxn modelId="{2BCC5E5D-3F06-4E47-9BC7-0131F645EDB9}" type="presOf" srcId="{35B61509-4A83-4892-A74B-405F79D8DCE7}" destId="{52DDD23B-6D33-42D8-ABBE-298DEF75C1FF}" srcOrd="0" destOrd="0" presId="urn:microsoft.com/office/officeart/2008/layout/LinedList"/>
    <dgm:cxn modelId="{F3C7B861-D364-4573-A33E-2EAD1CECE057}" srcId="{E1B79678-4481-48EC-82AD-3FE643558AAD}" destId="{35B61509-4A83-4892-A74B-405F79D8DCE7}" srcOrd="0" destOrd="0" parTransId="{2925852D-AB24-47AE-9DFA-9E6A7FFEF7B4}" sibTransId="{73A9E0E9-C461-417C-B78F-4D924E6227CD}"/>
    <dgm:cxn modelId="{B06E8080-EF6F-47DE-AD13-B4F389B307FB}" type="presOf" srcId="{BEDD89AB-B2B3-4190-8B1E-3EA91E8E039A}" destId="{D83A228A-E9CD-4F98-825C-D3E4ACDDDB31}" srcOrd="0" destOrd="0" presId="urn:microsoft.com/office/officeart/2008/layout/LinedList"/>
    <dgm:cxn modelId="{A7C227AA-C3D9-4967-8545-E4330A934937}" srcId="{35B61509-4A83-4892-A74B-405F79D8DCE7}" destId="{BEDD89AB-B2B3-4190-8B1E-3EA91E8E039A}" srcOrd="1" destOrd="0" parTransId="{A3A57821-A50C-4BEF-9D1B-22E59226DC2D}" sibTransId="{F4EE12E8-D29D-4A1B-B6D9-E995220A6095}"/>
    <dgm:cxn modelId="{71FB1DAE-F2F8-45F9-9F5B-60DD04977020}" type="presOf" srcId="{E1B79678-4481-48EC-82AD-3FE643558AAD}" destId="{0EA32F4A-FAC5-48C4-808A-CD4EA0D84E9D}" srcOrd="0" destOrd="0" presId="urn:microsoft.com/office/officeart/2008/layout/LinedList"/>
    <dgm:cxn modelId="{94CDF1B5-508F-469A-8609-DDED1D96191E}" type="presOf" srcId="{86A51E67-6646-44BF-A240-C5F82CF20623}" destId="{B5DA89C4-9DC6-4310-86CA-34F96830B1FF}" srcOrd="0" destOrd="0" presId="urn:microsoft.com/office/officeart/2008/layout/LinedList"/>
    <dgm:cxn modelId="{94DEF8CC-05CB-4852-BB3A-C80BADF252CC}" type="presParOf" srcId="{0EA32F4A-FAC5-48C4-808A-CD4EA0D84E9D}" destId="{130DDBB3-6BC6-46B4-9D28-20C3ED019A6B}" srcOrd="0" destOrd="0" presId="urn:microsoft.com/office/officeart/2008/layout/LinedList"/>
    <dgm:cxn modelId="{25174AFD-D9CF-462C-972A-AEEA08C27847}" type="presParOf" srcId="{0EA32F4A-FAC5-48C4-808A-CD4EA0D84E9D}" destId="{D25858AB-8414-4B38-A4F5-2E92BFC4EA54}" srcOrd="1" destOrd="0" presId="urn:microsoft.com/office/officeart/2008/layout/LinedList"/>
    <dgm:cxn modelId="{3DC93D36-3BB3-4BB2-93FE-94ECAF639A27}" type="presParOf" srcId="{D25858AB-8414-4B38-A4F5-2E92BFC4EA54}" destId="{52DDD23B-6D33-42D8-ABBE-298DEF75C1FF}" srcOrd="0" destOrd="0" presId="urn:microsoft.com/office/officeart/2008/layout/LinedList"/>
    <dgm:cxn modelId="{7A61C3A0-180B-4D37-85EA-D1AD4CEA64D3}" type="presParOf" srcId="{D25858AB-8414-4B38-A4F5-2E92BFC4EA54}" destId="{43999C10-224C-4F0C-B387-3DD77AFBDBCF}" srcOrd="1" destOrd="0" presId="urn:microsoft.com/office/officeart/2008/layout/LinedList"/>
    <dgm:cxn modelId="{A46E2351-C90A-439A-829D-13F306F0C4C1}" type="presParOf" srcId="{43999C10-224C-4F0C-B387-3DD77AFBDBCF}" destId="{7C09D9A2-AA8F-4BB2-AE0C-AAB2D6E55132}" srcOrd="0" destOrd="0" presId="urn:microsoft.com/office/officeart/2008/layout/LinedList"/>
    <dgm:cxn modelId="{7107E5AE-D64F-4416-B0F2-193740C2D231}" type="presParOf" srcId="{43999C10-224C-4F0C-B387-3DD77AFBDBCF}" destId="{3816D7AF-8D86-4E76-8C0A-D4AB979C6B15}" srcOrd="1" destOrd="0" presId="urn:microsoft.com/office/officeart/2008/layout/LinedList"/>
    <dgm:cxn modelId="{4AA21790-6BC2-4805-AC65-6AB7AA0ED7BE}" type="presParOf" srcId="{3816D7AF-8D86-4E76-8C0A-D4AB979C6B15}" destId="{2A352EAE-348A-4C77-8210-9F12152B9704}" srcOrd="0" destOrd="0" presId="urn:microsoft.com/office/officeart/2008/layout/LinedList"/>
    <dgm:cxn modelId="{4D8D7D75-287B-4E29-BC2B-D9400D7CEC16}" type="presParOf" srcId="{3816D7AF-8D86-4E76-8C0A-D4AB979C6B15}" destId="{B5DA89C4-9DC6-4310-86CA-34F96830B1FF}" srcOrd="1" destOrd="0" presId="urn:microsoft.com/office/officeart/2008/layout/LinedList"/>
    <dgm:cxn modelId="{495F3EF6-1BEF-4B8D-9C9D-00F6D24C7843}" type="presParOf" srcId="{3816D7AF-8D86-4E76-8C0A-D4AB979C6B15}" destId="{09C54C42-52E3-4643-B556-B6AB64AD8ECA}" srcOrd="2" destOrd="0" presId="urn:microsoft.com/office/officeart/2008/layout/LinedList"/>
    <dgm:cxn modelId="{D5CCE471-BB1C-4205-AFBF-52546FE35228}" type="presParOf" srcId="{43999C10-224C-4F0C-B387-3DD77AFBDBCF}" destId="{45771773-62FF-4FD6-8011-DEE61F587A28}" srcOrd="2" destOrd="0" presId="urn:microsoft.com/office/officeart/2008/layout/LinedList"/>
    <dgm:cxn modelId="{8A0E2D9A-34ED-4B8E-81BE-FC7EB07A989E}" type="presParOf" srcId="{43999C10-224C-4F0C-B387-3DD77AFBDBCF}" destId="{22D36C2A-D7F7-4CD6-9DCD-2AD4CF42067B}" srcOrd="3" destOrd="0" presId="urn:microsoft.com/office/officeart/2008/layout/LinedList"/>
    <dgm:cxn modelId="{6D18A8DC-3E8A-4721-BB41-47C3382409CE}" type="presParOf" srcId="{43999C10-224C-4F0C-B387-3DD77AFBDBCF}" destId="{DDEAF777-0C02-44F7-BCF6-396EC7C0BEA0}" srcOrd="4" destOrd="0" presId="urn:microsoft.com/office/officeart/2008/layout/LinedList"/>
    <dgm:cxn modelId="{B79A65FB-C814-4B62-8042-5C5EE099B3C1}" type="presParOf" srcId="{DDEAF777-0C02-44F7-BCF6-396EC7C0BEA0}" destId="{EB7115B7-E13B-4DA2-B05C-6C160457D875}" srcOrd="0" destOrd="0" presId="urn:microsoft.com/office/officeart/2008/layout/LinedList"/>
    <dgm:cxn modelId="{C44AC206-4754-484B-8B83-954B576E1A03}" type="presParOf" srcId="{DDEAF777-0C02-44F7-BCF6-396EC7C0BEA0}" destId="{D83A228A-E9CD-4F98-825C-D3E4ACDDDB31}" srcOrd="1" destOrd="0" presId="urn:microsoft.com/office/officeart/2008/layout/LinedList"/>
    <dgm:cxn modelId="{E5F464D8-6225-4EFA-8948-D85670F732CC}" type="presParOf" srcId="{DDEAF777-0C02-44F7-BCF6-396EC7C0BEA0}" destId="{2C66924E-FC63-4B5B-B381-0B45296B7225}" srcOrd="2" destOrd="0" presId="urn:microsoft.com/office/officeart/2008/layout/LinedList"/>
    <dgm:cxn modelId="{982D7F07-FD69-450E-95BD-60C5802B1999}" type="presParOf" srcId="{43999C10-224C-4F0C-B387-3DD77AFBDBCF}" destId="{9E6EC61F-E6EB-4D87-9582-B1CAAB4FA16B}" srcOrd="5" destOrd="0" presId="urn:microsoft.com/office/officeart/2008/layout/LinedList"/>
    <dgm:cxn modelId="{AA5D95EE-507B-4F51-BFE2-403C3B66D4DD}" type="presParOf" srcId="{43999C10-224C-4F0C-B387-3DD77AFBDBCF}" destId="{8C1AD84B-7678-488D-BD24-D4413C08B17F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D81E75-A56B-4D56-8B67-F2B1DB128B3B}" type="doc">
      <dgm:prSet loTypeId="urn:microsoft.com/office/officeart/2005/8/layout/venn1" loCatId="relationship" qsTypeId="urn:microsoft.com/office/officeart/2005/8/quickstyle/simple2" qsCatId="simple" csTypeId="urn:microsoft.com/office/officeart/2005/8/colors/accent1_2" csCatId="accent1" phldr="1"/>
      <dgm:spPr/>
    </dgm:pt>
    <dgm:pt modelId="{0DC1DCF8-0A23-453E-9091-BEC9AD5B0CA0}">
      <dgm:prSet phldrT="[Text]" phldr="1"/>
      <dgm:spPr/>
      <dgm:t>
        <a:bodyPr/>
        <a:lstStyle/>
        <a:p>
          <a:endParaRPr lang="en-US" dirty="0"/>
        </a:p>
      </dgm:t>
    </dgm:pt>
    <dgm:pt modelId="{120EB6A7-3A5F-47F8-83E7-CDDBE57BEC11}" type="parTrans" cxnId="{E701DEF1-9E98-4B85-98BE-0DEC24FFDA33}">
      <dgm:prSet/>
      <dgm:spPr/>
      <dgm:t>
        <a:bodyPr/>
        <a:lstStyle/>
        <a:p>
          <a:endParaRPr lang="en-US"/>
        </a:p>
      </dgm:t>
    </dgm:pt>
    <dgm:pt modelId="{7B007686-B766-4872-A691-3DF44A94D993}" type="sibTrans" cxnId="{E701DEF1-9E98-4B85-98BE-0DEC24FFDA33}">
      <dgm:prSet/>
      <dgm:spPr/>
      <dgm:t>
        <a:bodyPr/>
        <a:lstStyle/>
        <a:p>
          <a:endParaRPr lang="en-US"/>
        </a:p>
      </dgm:t>
    </dgm:pt>
    <dgm:pt modelId="{3A3E6442-0884-49C5-B3B6-7D396489BBC2}">
      <dgm:prSet phldrT="[Text]" phldr="1"/>
      <dgm:spPr/>
      <dgm:t>
        <a:bodyPr/>
        <a:lstStyle/>
        <a:p>
          <a:endParaRPr lang="en-US" dirty="0"/>
        </a:p>
      </dgm:t>
    </dgm:pt>
    <dgm:pt modelId="{855685F3-CFFA-49D1-BB36-2A1534CC6C9B}" type="sibTrans" cxnId="{A1354FC1-C224-4813-AF8D-7E9A86411881}">
      <dgm:prSet/>
      <dgm:spPr/>
      <dgm:t>
        <a:bodyPr/>
        <a:lstStyle/>
        <a:p>
          <a:endParaRPr lang="en-US"/>
        </a:p>
      </dgm:t>
    </dgm:pt>
    <dgm:pt modelId="{BFFA840C-281E-4C19-B9F9-152AF33690FD}" type="parTrans" cxnId="{A1354FC1-C224-4813-AF8D-7E9A86411881}">
      <dgm:prSet/>
      <dgm:spPr/>
      <dgm:t>
        <a:bodyPr/>
        <a:lstStyle/>
        <a:p>
          <a:endParaRPr lang="en-US"/>
        </a:p>
      </dgm:t>
    </dgm:pt>
    <dgm:pt modelId="{85B6E6B8-0370-4C4C-8055-3EEE811DE7F9}" type="pres">
      <dgm:prSet presAssocID="{29D81E75-A56B-4D56-8B67-F2B1DB128B3B}" presName="compositeShape" presStyleCnt="0">
        <dgm:presLayoutVars>
          <dgm:chMax val="7"/>
          <dgm:dir/>
          <dgm:resizeHandles val="exact"/>
        </dgm:presLayoutVars>
      </dgm:prSet>
      <dgm:spPr/>
    </dgm:pt>
    <dgm:pt modelId="{603C1256-1B23-4827-8548-70121B9DDA99}" type="pres">
      <dgm:prSet presAssocID="{0DC1DCF8-0A23-453E-9091-BEC9AD5B0CA0}" presName="circ1" presStyleLbl="vennNode1" presStyleIdx="0" presStyleCnt="2" custScaleX="107658" custScaleY="107815"/>
      <dgm:spPr/>
    </dgm:pt>
    <dgm:pt modelId="{8B07AA0C-F5BC-40BD-82F0-41208770C074}" type="pres">
      <dgm:prSet presAssocID="{0DC1DCF8-0A23-453E-9091-BEC9AD5B0C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CF49EA8-D724-4137-AA17-61FA0EA33402}" type="pres">
      <dgm:prSet presAssocID="{3A3E6442-0884-49C5-B3B6-7D396489BBC2}" presName="circ2" presStyleLbl="vennNode1" presStyleIdx="1" presStyleCnt="2" custScaleX="120368" custScaleY="121914" custLinFactNeighborX="-50061" custLinFactNeighborY="4850"/>
      <dgm:spPr/>
    </dgm:pt>
    <dgm:pt modelId="{95134F8B-2486-40DF-87F9-44097B335AE4}" type="pres">
      <dgm:prSet presAssocID="{3A3E6442-0884-49C5-B3B6-7D396489BBC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E809F07-EAC2-4557-BBD5-F4ADE3A0A05B}" type="presOf" srcId="{29D81E75-A56B-4D56-8B67-F2B1DB128B3B}" destId="{85B6E6B8-0370-4C4C-8055-3EEE811DE7F9}" srcOrd="0" destOrd="0" presId="urn:microsoft.com/office/officeart/2005/8/layout/venn1"/>
    <dgm:cxn modelId="{F862B03E-FA39-4ED4-B711-18103166B55F}" type="presOf" srcId="{0DC1DCF8-0A23-453E-9091-BEC9AD5B0CA0}" destId="{603C1256-1B23-4827-8548-70121B9DDA99}" srcOrd="0" destOrd="0" presId="urn:microsoft.com/office/officeart/2005/8/layout/venn1"/>
    <dgm:cxn modelId="{7540A671-3CA8-4A80-89D0-5E1B2CB4CC4F}" type="presOf" srcId="{3A3E6442-0884-49C5-B3B6-7D396489BBC2}" destId="{6CF49EA8-D724-4137-AA17-61FA0EA33402}" srcOrd="0" destOrd="0" presId="urn:microsoft.com/office/officeart/2005/8/layout/venn1"/>
    <dgm:cxn modelId="{44ECDA5A-7A5F-44BA-85C1-556EAD80139D}" type="presOf" srcId="{0DC1DCF8-0A23-453E-9091-BEC9AD5B0CA0}" destId="{8B07AA0C-F5BC-40BD-82F0-41208770C074}" srcOrd="1" destOrd="0" presId="urn:microsoft.com/office/officeart/2005/8/layout/venn1"/>
    <dgm:cxn modelId="{A1354FC1-C224-4813-AF8D-7E9A86411881}" srcId="{29D81E75-A56B-4D56-8B67-F2B1DB128B3B}" destId="{3A3E6442-0884-49C5-B3B6-7D396489BBC2}" srcOrd="1" destOrd="0" parTransId="{BFFA840C-281E-4C19-B9F9-152AF33690FD}" sibTransId="{855685F3-CFFA-49D1-BB36-2A1534CC6C9B}"/>
    <dgm:cxn modelId="{0FC84CD6-56D0-4B7C-8BC2-9AE14EE16797}" type="presOf" srcId="{3A3E6442-0884-49C5-B3B6-7D396489BBC2}" destId="{95134F8B-2486-40DF-87F9-44097B335AE4}" srcOrd="1" destOrd="0" presId="urn:microsoft.com/office/officeart/2005/8/layout/venn1"/>
    <dgm:cxn modelId="{E701DEF1-9E98-4B85-98BE-0DEC24FFDA33}" srcId="{29D81E75-A56B-4D56-8B67-F2B1DB128B3B}" destId="{0DC1DCF8-0A23-453E-9091-BEC9AD5B0CA0}" srcOrd="0" destOrd="0" parTransId="{120EB6A7-3A5F-47F8-83E7-CDDBE57BEC11}" sibTransId="{7B007686-B766-4872-A691-3DF44A94D993}"/>
    <dgm:cxn modelId="{6AB962DD-B522-4AE7-87E6-661A30F60A70}" type="presParOf" srcId="{85B6E6B8-0370-4C4C-8055-3EEE811DE7F9}" destId="{603C1256-1B23-4827-8548-70121B9DDA99}" srcOrd="0" destOrd="0" presId="urn:microsoft.com/office/officeart/2005/8/layout/venn1"/>
    <dgm:cxn modelId="{D5720042-8743-4344-A5E8-89344DBDCA83}" type="presParOf" srcId="{85B6E6B8-0370-4C4C-8055-3EEE811DE7F9}" destId="{8B07AA0C-F5BC-40BD-82F0-41208770C074}" srcOrd="1" destOrd="0" presId="urn:microsoft.com/office/officeart/2005/8/layout/venn1"/>
    <dgm:cxn modelId="{1593D8A0-368D-4B94-875D-8A4F97BA63B2}" type="presParOf" srcId="{85B6E6B8-0370-4C4C-8055-3EEE811DE7F9}" destId="{6CF49EA8-D724-4137-AA17-61FA0EA33402}" srcOrd="2" destOrd="0" presId="urn:microsoft.com/office/officeart/2005/8/layout/venn1"/>
    <dgm:cxn modelId="{2699D574-689A-4224-876D-A96E9D46C044}" type="presParOf" srcId="{85B6E6B8-0370-4C4C-8055-3EEE811DE7F9}" destId="{95134F8B-2486-40DF-87F9-44097B335AE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B79678-4481-48EC-82AD-3FE643558AA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61509-4A83-4892-A74B-405F79D8DCE7}">
      <dgm:prSet/>
      <dgm:spPr/>
      <dgm:t>
        <a:bodyPr/>
        <a:lstStyle/>
        <a:p>
          <a:r>
            <a:rPr lang="en-US" b="1" i="0" baseline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rPr>
            <a:t>Among patients stabilized on MOUD</a:t>
          </a:r>
          <a:endParaRPr lang="en-US" dirty="0"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</a:endParaRPr>
        </a:p>
      </dgm:t>
    </dgm:pt>
    <dgm:pt modelId="{2925852D-AB24-47AE-9DFA-9E6A7FFEF7B4}" type="parTrans" cxnId="{F3C7B861-D364-4573-A33E-2EAD1CECE057}">
      <dgm:prSet/>
      <dgm:spPr/>
      <dgm:t>
        <a:bodyPr/>
        <a:lstStyle/>
        <a:p>
          <a:endParaRPr lang="en-US"/>
        </a:p>
      </dgm:t>
    </dgm:pt>
    <dgm:pt modelId="{73A9E0E9-C461-417C-B78F-4D924E6227CD}" type="sibTrans" cxnId="{F3C7B861-D364-4573-A33E-2EAD1CECE057}">
      <dgm:prSet/>
      <dgm:spPr/>
      <dgm:t>
        <a:bodyPr/>
        <a:lstStyle/>
        <a:p>
          <a:endParaRPr lang="en-US"/>
        </a:p>
      </dgm:t>
    </dgm:pt>
    <dgm:pt modelId="{86A51E67-6646-44BF-A240-C5F82CF20623}">
      <dgm:prSet custT="1"/>
      <dgm:spPr/>
      <dgm:t>
        <a:bodyPr/>
        <a:lstStyle/>
        <a:p>
          <a:r>
            <a:rPr lang="en-US" sz="2000" dirty="0"/>
            <a:t>Cannabis use is common and is often used to treat stress, pain, and mental health conditions</a:t>
          </a:r>
        </a:p>
      </dgm:t>
    </dgm:pt>
    <dgm:pt modelId="{4CB5663E-42A5-4A20-8DF5-FF1D0CC40145}" type="parTrans" cxnId="{A0C20411-DD17-43AA-82DD-893C6B9C8500}">
      <dgm:prSet/>
      <dgm:spPr/>
      <dgm:t>
        <a:bodyPr/>
        <a:lstStyle/>
        <a:p>
          <a:endParaRPr lang="en-US"/>
        </a:p>
      </dgm:t>
    </dgm:pt>
    <dgm:pt modelId="{8CA666F0-0604-47CE-B361-1A5291D624AD}" type="sibTrans" cxnId="{A0C20411-DD17-43AA-82DD-893C6B9C8500}">
      <dgm:prSet/>
      <dgm:spPr/>
      <dgm:t>
        <a:bodyPr/>
        <a:lstStyle/>
        <a:p>
          <a:endParaRPr lang="en-US"/>
        </a:p>
      </dgm:t>
    </dgm:pt>
    <dgm:pt modelId="{34391F74-240C-4E2F-A086-DC396407B187}">
      <dgm:prSet custT="1"/>
      <dgm:spPr/>
      <dgm:t>
        <a:bodyPr/>
        <a:lstStyle/>
        <a:p>
          <a:r>
            <a:rPr lang="en-US" sz="2000" dirty="0"/>
            <a:t>Higher</a:t>
          </a:r>
          <a:r>
            <a:rPr lang="en-US" sz="2000" baseline="0" dirty="0"/>
            <a:t> interoceptive awareness/mindfulness and employment were associated with a lower odds of frequent cannabis use</a:t>
          </a:r>
          <a:endParaRPr lang="en-US" sz="2000" dirty="0"/>
        </a:p>
      </dgm:t>
    </dgm:pt>
    <dgm:pt modelId="{F8FC134F-F85D-4AC6-97D5-F673578A92AD}" type="parTrans" cxnId="{B80592B4-3095-4940-92F1-3736BE9255F1}">
      <dgm:prSet/>
      <dgm:spPr/>
      <dgm:t>
        <a:bodyPr/>
        <a:lstStyle/>
        <a:p>
          <a:endParaRPr lang="en-US"/>
        </a:p>
      </dgm:t>
    </dgm:pt>
    <dgm:pt modelId="{C8D8DDF0-F174-4DA1-8660-D20BDEC9101E}" type="sibTrans" cxnId="{B80592B4-3095-4940-92F1-3736BE9255F1}">
      <dgm:prSet/>
      <dgm:spPr/>
      <dgm:t>
        <a:bodyPr/>
        <a:lstStyle/>
        <a:p>
          <a:endParaRPr lang="en-US"/>
        </a:p>
      </dgm:t>
    </dgm:pt>
    <dgm:pt modelId="{BEDD89AB-B2B3-4190-8B1E-3EA91E8E039A}">
      <dgm:prSet custT="1"/>
      <dgm:spPr/>
      <dgm:t>
        <a:bodyPr/>
        <a:lstStyle/>
        <a:p>
          <a:r>
            <a:rPr lang="en-US" sz="2000" dirty="0"/>
            <a:t>Many want to cut down or discontinue their use and nearly half screened positive for cannabis use disorder			</a:t>
          </a:r>
        </a:p>
      </dgm:t>
    </dgm:pt>
    <dgm:pt modelId="{A3A57821-A50C-4BEF-9D1B-22E59226DC2D}" type="parTrans" cxnId="{A7C227AA-C3D9-4967-8545-E4330A934937}">
      <dgm:prSet/>
      <dgm:spPr/>
      <dgm:t>
        <a:bodyPr/>
        <a:lstStyle/>
        <a:p>
          <a:endParaRPr lang="en-US"/>
        </a:p>
      </dgm:t>
    </dgm:pt>
    <dgm:pt modelId="{F4EE12E8-D29D-4A1B-B6D9-E995220A6095}" type="sibTrans" cxnId="{A7C227AA-C3D9-4967-8545-E4330A934937}">
      <dgm:prSet/>
      <dgm:spPr/>
      <dgm:t>
        <a:bodyPr/>
        <a:lstStyle/>
        <a:p>
          <a:endParaRPr lang="en-US"/>
        </a:p>
      </dgm:t>
    </dgm:pt>
    <dgm:pt modelId="{0EA32F4A-FAC5-48C4-808A-CD4EA0D84E9D}" type="pres">
      <dgm:prSet presAssocID="{E1B79678-4481-48EC-82AD-3FE643558AAD}" presName="vert0" presStyleCnt="0">
        <dgm:presLayoutVars>
          <dgm:dir/>
          <dgm:animOne val="branch"/>
          <dgm:animLvl val="lvl"/>
        </dgm:presLayoutVars>
      </dgm:prSet>
      <dgm:spPr/>
    </dgm:pt>
    <dgm:pt modelId="{130DDBB3-6BC6-46B4-9D28-20C3ED019A6B}" type="pres">
      <dgm:prSet presAssocID="{35B61509-4A83-4892-A74B-405F79D8DCE7}" presName="thickLine" presStyleLbl="alignNode1" presStyleIdx="0" presStyleCnt="1" custLinFactNeighborY="-1594"/>
      <dgm:spPr/>
    </dgm:pt>
    <dgm:pt modelId="{D25858AB-8414-4B38-A4F5-2E92BFC4EA54}" type="pres">
      <dgm:prSet presAssocID="{35B61509-4A83-4892-A74B-405F79D8DCE7}" presName="horz1" presStyleCnt="0"/>
      <dgm:spPr/>
    </dgm:pt>
    <dgm:pt modelId="{52DDD23B-6D33-42D8-ABBE-298DEF75C1FF}" type="pres">
      <dgm:prSet presAssocID="{35B61509-4A83-4892-A74B-405F79D8DCE7}" presName="tx1" presStyleLbl="revTx" presStyleIdx="0" presStyleCnt="4"/>
      <dgm:spPr/>
    </dgm:pt>
    <dgm:pt modelId="{43999C10-224C-4F0C-B387-3DD77AFBDBCF}" type="pres">
      <dgm:prSet presAssocID="{35B61509-4A83-4892-A74B-405F79D8DCE7}" presName="vert1" presStyleCnt="0"/>
      <dgm:spPr/>
    </dgm:pt>
    <dgm:pt modelId="{7C09D9A2-AA8F-4BB2-AE0C-AAB2D6E55132}" type="pres">
      <dgm:prSet presAssocID="{86A51E67-6646-44BF-A240-C5F82CF20623}" presName="vertSpace2a" presStyleCnt="0"/>
      <dgm:spPr/>
    </dgm:pt>
    <dgm:pt modelId="{3816D7AF-8D86-4E76-8C0A-D4AB979C6B15}" type="pres">
      <dgm:prSet presAssocID="{86A51E67-6646-44BF-A240-C5F82CF20623}" presName="horz2" presStyleCnt="0"/>
      <dgm:spPr/>
    </dgm:pt>
    <dgm:pt modelId="{2A352EAE-348A-4C77-8210-9F12152B9704}" type="pres">
      <dgm:prSet presAssocID="{86A51E67-6646-44BF-A240-C5F82CF20623}" presName="horzSpace2" presStyleCnt="0"/>
      <dgm:spPr/>
    </dgm:pt>
    <dgm:pt modelId="{B5DA89C4-9DC6-4310-86CA-34F96830B1FF}" type="pres">
      <dgm:prSet presAssocID="{86A51E67-6646-44BF-A240-C5F82CF20623}" presName="tx2" presStyleLbl="revTx" presStyleIdx="1" presStyleCnt="4"/>
      <dgm:spPr/>
    </dgm:pt>
    <dgm:pt modelId="{09C54C42-52E3-4643-B556-B6AB64AD8ECA}" type="pres">
      <dgm:prSet presAssocID="{86A51E67-6646-44BF-A240-C5F82CF20623}" presName="vert2" presStyleCnt="0"/>
      <dgm:spPr/>
    </dgm:pt>
    <dgm:pt modelId="{45771773-62FF-4FD6-8011-DEE61F587A28}" type="pres">
      <dgm:prSet presAssocID="{86A51E67-6646-44BF-A240-C5F82CF20623}" presName="thinLine2b" presStyleLbl="callout" presStyleIdx="0" presStyleCnt="3"/>
      <dgm:spPr/>
    </dgm:pt>
    <dgm:pt modelId="{22D36C2A-D7F7-4CD6-9DCD-2AD4CF42067B}" type="pres">
      <dgm:prSet presAssocID="{86A51E67-6646-44BF-A240-C5F82CF20623}" presName="vertSpace2b" presStyleCnt="0"/>
      <dgm:spPr/>
    </dgm:pt>
    <dgm:pt modelId="{D299C75C-6417-4EC9-A0AB-515650F4B611}" type="pres">
      <dgm:prSet presAssocID="{34391F74-240C-4E2F-A086-DC396407B187}" presName="horz2" presStyleCnt="0"/>
      <dgm:spPr/>
    </dgm:pt>
    <dgm:pt modelId="{FCFA8705-C5E1-47ED-AA55-1ECECBF6F625}" type="pres">
      <dgm:prSet presAssocID="{34391F74-240C-4E2F-A086-DC396407B187}" presName="horzSpace2" presStyleCnt="0"/>
      <dgm:spPr/>
    </dgm:pt>
    <dgm:pt modelId="{CD47D430-E1EE-4099-B1DC-949C8B5FBA99}" type="pres">
      <dgm:prSet presAssocID="{34391F74-240C-4E2F-A086-DC396407B187}" presName="tx2" presStyleLbl="revTx" presStyleIdx="2" presStyleCnt="4"/>
      <dgm:spPr/>
    </dgm:pt>
    <dgm:pt modelId="{00E1DC12-3F80-46B6-8750-A2CC26A4CA25}" type="pres">
      <dgm:prSet presAssocID="{34391F74-240C-4E2F-A086-DC396407B187}" presName="vert2" presStyleCnt="0"/>
      <dgm:spPr/>
    </dgm:pt>
    <dgm:pt modelId="{4F0F6CD5-7E3C-459C-A559-14F334EFD5D2}" type="pres">
      <dgm:prSet presAssocID="{34391F74-240C-4E2F-A086-DC396407B187}" presName="thinLine2b" presStyleLbl="callout" presStyleIdx="1" presStyleCnt="3"/>
      <dgm:spPr/>
    </dgm:pt>
    <dgm:pt modelId="{76F49001-6317-4280-9F2B-F22464F5266C}" type="pres">
      <dgm:prSet presAssocID="{34391F74-240C-4E2F-A086-DC396407B187}" presName="vertSpace2b" presStyleCnt="0"/>
      <dgm:spPr/>
    </dgm:pt>
    <dgm:pt modelId="{DDEAF777-0C02-44F7-BCF6-396EC7C0BEA0}" type="pres">
      <dgm:prSet presAssocID="{BEDD89AB-B2B3-4190-8B1E-3EA91E8E039A}" presName="horz2" presStyleCnt="0"/>
      <dgm:spPr/>
    </dgm:pt>
    <dgm:pt modelId="{EB7115B7-E13B-4DA2-B05C-6C160457D875}" type="pres">
      <dgm:prSet presAssocID="{BEDD89AB-B2B3-4190-8B1E-3EA91E8E039A}" presName="horzSpace2" presStyleCnt="0"/>
      <dgm:spPr/>
    </dgm:pt>
    <dgm:pt modelId="{D83A228A-E9CD-4F98-825C-D3E4ACDDDB31}" type="pres">
      <dgm:prSet presAssocID="{BEDD89AB-B2B3-4190-8B1E-3EA91E8E039A}" presName="tx2" presStyleLbl="revTx" presStyleIdx="3" presStyleCnt="4"/>
      <dgm:spPr/>
    </dgm:pt>
    <dgm:pt modelId="{2C66924E-FC63-4B5B-B381-0B45296B7225}" type="pres">
      <dgm:prSet presAssocID="{BEDD89AB-B2B3-4190-8B1E-3EA91E8E039A}" presName="vert2" presStyleCnt="0"/>
      <dgm:spPr/>
    </dgm:pt>
    <dgm:pt modelId="{9E6EC61F-E6EB-4D87-9582-B1CAAB4FA16B}" type="pres">
      <dgm:prSet presAssocID="{BEDD89AB-B2B3-4190-8B1E-3EA91E8E039A}" presName="thinLine2b" presStyleLbl="callout" presStyleIdx="2" presStyleCnt="3"/>
      <dgm:spPr/>
    </dgm:pt>
    <dgm:pt modelId="{8C1AD84B-7678-488D-BD24-D4413C08B17F}" type="pres">
      <dgm:prSet presAssocID="{BEDD89AB-B2B3-4190-8B1E-3EA91E8E039A}" presName="vertSpace2b" presStyleCnt="0"/>
      <dgm:spPr/>
    </dgm:pt>
  </dgm:ptLst>
  <dgm:cxnLst>
    <dgm:cxn modelId="{A0C20411-DD17-43AA-82DD-893C6B9C8500}" srcId="{35B61509-4A83-4892-A74B-405F79D8DCE7}" destId="{86A51E67-6646-44BF-A240-C5F82CF20623}" srcOrd="0" destOrd="0" parTransId="{4CB5663E-42A5-4A20-8DF5-FF1D0CC40145}" sibTransId="{8CA666F0-0604-47CE-B361-1A5291D624AD}"/>
    <dgm:cxn modelId="{2BCC5E5D-3F06-4E47-9BC7-0131F645EDB9}" type="presOf" srcId="{35B61509-4A83-4892-A74B-405F79D8DCE7}" destId="{52DDD23B-6D33-42D8-ABBE-298DEF75C1FF}" srcOrd="0" destOrd="0" presId="urn:microsoft.com/office/officeart/2008/layout/LinedList"/>
    <dgm:cxn modelId="{F3C7B861-D364-4573-A33E-2EAD1CECE057}" srcId="{E1B79678-4481-48EC-82AD-3FE643558AAD}" destId="{35B61509-4A83-4892-A74B-405F79D8DCE7}" srcOrd="0" destOrd="0" parTransId="{2925852D-AB24-47AE-9DFA-9E6A7FFEF7B4}" sibTransId="{73A9E0E9-C461-417C-B78F-4D924E6227CD}"/>
    <dgm:cxn modelId="{B06E8080-EF6F-47DE-AD13-B4F389B307FB}" type="presOf" srcId="{BEDD89AB-B2B3-4190-8B1E-3EA91E8E039A}" destId="{D83A228A-E9CD-4F98-825C-D3E4ACDDDB31}" srcOrd="0" destOrd="0" presId="urn:microsoft.com/office/officeart/2008/layout/LinedList"/>
    <dgm:cxn modelId="{A7C227AA-C3D9-4967-8545-E4330A934937}" srcId="{35B61509-4A83-4892-A74B-405F79D8DCE7}" destId="{BEDD89AB-B2B3-4190-8B1E-3EA91E8E039A}" srcOrd="2" destOrd="0" parTransId="{A3A57821-A50C-4BEF-9D1B-22E59226DC2D}" sibTransId="{F4EE12E8-D29D-4A1B-B6D9-E995220A6095}"/>
    <dgm:cxn modelId="{71FB1DAE-F2F8-45F9-9F5B-60DD04977020}" type="presOf" srcId="{E1B79678-4481-48EC-82AD-3FE643558AAD}" destId="{0EA32F4A-FAC5-48C4-808A-CD4EA0D84E9D}" srcOrd="0" destOrd="0" presId="urn:microsoft.com/office/officeart/2008/layout/LinedList"/>
    <dgm:cxn modelId="{B80592B4-3095-4940-92F1-3736BE9255F1}" srcId="{35B61509-4A83-4892-A74B-405F79D8DCE7}" destId="{34391F74-240C-4E2F-A086-DC396407B187}" srcOrd="1" destOrd="0" parTransId="{F8FC134F-F85D-4AC6-97D5-F673578A92AD}" sibTransId="{C8D8DDF0-F174-4DA1-8660-D20BDEC9101E}"/>
    <dgm:cxn modelId="{94CDF1B5-508F-469A-8609-DDED1D96191E}" type="presOf" srcId="{86A51E67-6646-44BF-A240-C5F82CF20623}" destId="{B5DA89C4-9DC6-4310-86CA-34F96830B1FF}" srcOrd="0" destOrd="0" presId="urn:microsoft.com/office/officeart/2008/layout/LinedList"/>
    <dgm:cxn modelId="{BC3970FC-20ED-448E-A6C3-B71763151F42}" type="presOf" srcId="{34391F74-240C-4E2F-A086-DC396407B187}" destId="{CD47D430-E1EE-4099-B1DC-949C8B5FBA99}" srcOrd="0" destOrd="0" presId="urn:microsoft.com/office/officeart/2008/layout/LinedList"/>
    <dgm:cxn modelId="{94DEF8CC-05CB-4852-BB3A-C80BADF252CC}" type="presParOf" srcId="{0EA32F4A-FAC5-48C4-808A-CD4EA0D84E9D}" destId="{130DDBB3-6BC6-46B4-9D28-20C3ED019A6B}" srcOrd="0" destOrd="0" presId="urn:microsoft.com/office/officeart/2008/layout/LinedList"/>
    <dgm:cxn modelId="{25174AFD-D9CF-462C-972A-AEEA08C27847}" type="presParOf" srcId="{0EA32F4A-FAC5-48C4-808A-CD4EA0D84E9D}" destId="{D25858AB-8414-4B38-A4F5-2E92BFC4EA54}" srcOrd="1" destOrd="0" presId="urn:microsoft.com/office/officeart/2008/layout/LinedList"/>
    <dgm:cxn modelId="{3DC93D36-3BB3-4BB2-93FE-94ECAF639A27}" type="presParOf" srcId="{D25858AB-8414-4B38-A4F5-2E92BFC4EA54}" destId="{52DDD23B-6D33-42D8-ABBE-298DEF75C1FF}" srcOrd="0" destOrd="0" presId="urn:microsoft.com/office/officeart/2008/layout/LinedList"/>
    <dgm:cxn modelId="{7A61C3A0-180B-4D37-85EA-D1AD4CEA64D3}" type="presParOf" srcId="{D25858AB-8414-4B38-A4F5-2E92BFC4EA54}" destId="{43999C10-224C-4F0C-B387-3DD77AFBDBCF}" srcOrd="1" destOrd="0" presId="urn:microsoft.com/office/officeart/2008/layout/LinedList"/>
    <dgm:cxn modelId="{A46E2351-C90A-439A-829D-13F306F0C4C1}" type="presParOf" srcId="{43999C10-224C-4F0C-B387-3DD77AFBDBCF}" destId="{7C09D9A2-AA8F-4BB2-AE0C-AAB2D6E55132}" srcOrd="0" destOrd="0" presId="urn:microsoft.com/office/officeart/2008/layout/LinedList"/>
    <dgm:cxn modelId="{7107E5AE-D64F-4416-B0F2-193740C2D231}" type="presParOf" srcId="{43999C10-224C-4F0C-B387-3DD77AFBDBCF}" destId="{3816D7AF-8D86-4E76-8C0A-D4AB979C6B15}" srcOrd="1" destOrd="0" presId="urn:microsoft.com/office/officeart/2008/layout/LinedList"/>
    <dgm:cxn modelId="{4AA21790-6BC2-4805-AC65-6AB7AA0ED7BE}" type="presParOf" srcId="{3816D7AF-8D86-4E76-8C0A-D4AB979C6B15}" destId="{2A352EAE-348A-4C77-8210-9F12152B9704}" srcOrd="0" destOrd="0" presId="urn:microsoft.com/office/officeart/2008/layout/LinedList"/>
    <dgm:cxn modelId="{4D8D7D75-287B-4E29-BC2B-D9400D7CEC16}" type="presParOf" srcId="{3816D7AF-8D86-4E76-8C0A-D4AB979C6B15}" destId="{B5DA89C4-9DC6-4310-86CA-34F96830B1FF}" srcOrd="1" destOrd="0" presId="urn:microsoft.com/office/officeart/2008/layout/LinedList"/>
    <dgm:cxn modelId="{495F3EF6-1BEF-4B8D-9C9D-00F6D24C7843}" type="presParOf" srcId="{3816D7AF-8D86-4E76-8C0A-D4AB979C6B15}" destId="{09C54C42-52E3-4643-B556-B6AB64AD8ECA}" srcOrd="2" destOrd="0" presId="urn:microsoft.com/office/officeart/2008/layout/LinedList"/>
    <dgm:cxn modelId="{D5CCE471-BB1C-4205-AFBF-52546FE35228}" type="presParOf" srcId="{43999C10-224C-4F0C-B387-3DD77AFBDBCF}" destId="{45771773-62FF-4FD6-8011-DEE61F587A28}" srcOrd="2" destOrd="0" presId="urn:microsoft.com/office/officeart/2008/layout/LinedList"/>
    <dgm:cxn modelId="{8A0E2D9A-34ED-4B8E-81BE-FC7EB07A989E}" type="presParOf" srcId="{43999C10-224C-4F0C-B387-3DD77AFBDBCF}" destId="{22D36C2A-D7F7-4CD6-9DCD-2AD4CF42067B}" srcOrd="3" destOrd="0" presId="urn:microsoft.com/office/officeart/2008/layout/LinedList"/>
    <dgm:cxn modelId="{0E29FD6A-E412-402D-9E94-FDF5EB8633CF}" type="presParOf" srcId="{43999C10-224C-4F0C-B387-3DD77AFBDBCF}" destId="{D299C75C-6417-4EC9-A0AB-515650F4B611}" srcOrd="4" destOrd="0" presId="urn:microsoft.com/office/officeart/2008/layout/LinedList"/>
    <dgm:cxn modelId="{FB856EE8-5826-409D-9973-8E381F5D8317}" type="presParOf" srcId="{D299C75C-6417-4EC9-A0AB-515650F4B611}" destId="{FCFA8705-C5E1-47ED-AA55-1ECECBF6F625}" srcOrd="0" destOrd="0" presId="urn:microsoft.com/office/officeart/2008/layout/LinedList"/>
    <dgm:cxn modelId="{B93E6E24-9B63-4C71-AEF7-D7E7B52B1C00}" type="presParOf" srcId="{D299C75C-6417-4EC9-A0AB-515650F4B611}" destId="{CD47D430-E1EE-4099-B1DC-949C8B5FBA99}" srcOrd="1" destOrd="0" presId="urn:microsoft.com/office/officeart/2008/layout/LinedList"/>
    <dgm:cxn modelId="{D8995055-2750-4CB6-ADE6-89EECAAC03EA}" type="presParOf" srcId="{D299C75C-6417-4EC9-A0AB-515650F4B611}" destId="{00E1DC12-3F80-46B6-8750-A2CC26A4CA25}" srcOrd="2" destOrd="0" presId="urn:microsoft.com/office/officeart/2008/layout/LinedList"/>
    <dgm:cxn modelId="{488141EE-A8C7-4588-9073-CC33EB13C479}" type="presParOf" srcId="{43999C10-224C-4F0C-B387-3DD77AFBDBCF}" destId="{4F0F6CD5-7E3C-459C-A559-14F334EFD5D2}" srcOrd="5" destOrd="0" presId="urn:microsoft.com/office/officeart/2008/layout/LinedList"/>
    <dgm:cxn modelId="{F7F65956-938C-4898-B6A1-49A798B54C92}" type="presParOf" srcId="{43999C10-224C-4F0C-B387-3DD77AFBDBCF}" destId="{76F49001-6317-4280-9F2B-F22464F5266C}" srcOrd="6" destOrd="0" presId="urn:microsoft.com/office/officeart/2008/layout/LinedList"/>
    <dgm:cxn modelId="{6D18A8DC-3E8A-4721-BB41-47C3382409CE}" type="presParOf" srcId="{43999C10-224C-4F0C-B387-3DD77AFBDBCF}" destId="{DDEAF777-0C02-44F7-BCF6-396EC7C0BEA0}" srcOrd="7" destOrd="0" presId="urn:microsoft.com/office/officeart/2008/layout/LinedList"/>
    <dgm:cxn modelId="{B79A65FB-C814-4B62-8042-5C5EE099B3C1}" type="presParOf" srcId="{DDEAF777-0C02-44F7-BCF6-396EC7C0BEA0}" destId="{EB7115B7-E13B-4DA2-B05C-6C160457D875}" srcOrd="0" destOrd="0" presId="urn:microsoft.com/office/officeart/2008/layout/LinedList"/>
    <dgm:cxn modelId="{C44AC206-4754-484B-8B83-954B576E1A03}" type="presParOf" srcId="{DDEAF777-0C02-44F7-BCF6-396EC7C0BEA0}" destId="{D83A228A-E9CD-4F98-825C-D3E4ACDDDB31}" srcOrd="1" destOrd="0" presId="urn:microsoft.com/office/officeart/2008/layout/LinedList"/>
    <dgm:cxn modelId="{E5F464D8-6225-4EFA-8948-D85670F732CC}" type="presParOf" srcId="{DDEAF777-0C02-44F7-BCF6-396EC7C0BEA0}" destId="{2C66924E-FC63-4B5B-B381-0B45296B7225}" srcOrd="2" destOrd="0" presId="urn:microsoft.com/office/officeart/2008/layout/LinedList"/>
    <dgm:cxn modelId="{982D7F07-FD69-450E-95BD-60C5802B1999}" type="presParOf" srcId="{43999C10-224C-4F0C-B387-3DD77AFBDBCF}" destId="{9E6EC61F-E6EB-4D87-9582-B1CAAB4FA16B}" srcOrd="8" destOrd="0" presId="urn:microsoft.com/office/officeart/2008/layout/LinedList"/>
    <dgm:cxn modelId="{AA5D95EE-507B-4F51-BFE2-403C3B66D4DD}" type="presParOf" srcId="{43999C10-224C-4F0C-B387-3DD77AFBDBCF}" destId="{8C1AD84B-7678-488D-BD24-D4413C08B17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F6D69C-07E2-4254-8258-0FC9BDFB8225}" type="doc">
      <dgm:prSet loTypeId="urn:microsoft.com/office/officeart/2009/3/layout/PlusandMinu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956901-FE99-4892-81EF-3362071B3008}">
      <dgm:prSet phldrT="[Text]" custT="1"/>
      <dgm:spPr/>
      <dgm:t>
        <a:bodyPr/>
        <a:lstStyle/>
        <a:p>
          <a:r>
            <a:rPr lang="en-US" sz="1800" b="1" dirty="0"/>
            <a:t>STRENGTHS</a:t>
          </a:r>
        </a:p>
        <a:p>
          <a:r>
            <a:rPr lang="en-US" sz="1800" dirty="0"/>
            <a:t>- Multisite study </a:t>
          </a:r>
        </a:p>
        <a:p>
          <a:r>
            <a:rPr lang="en-US" sz="1800" dirty="0"/>
            <a:t>- Patients stabilized on MOUD</a:t>
          </a:r>
        </a:p>
        <a:p>
          <a:endParaRPr lang="en-US" sz="1800" dirty="0"/>
        </a:p>
        <a:p>
          <a:endParaRPr lang="en-US" sz="1700" dirty="0"/>
        </a:p>
      </dgm:t>
    </dgm:pt>
    <dgm:pt modelId="{699D3406-221D-4EC1-9143-DFE7B60871F5}" type="parTrans" cxnId="{153D39E7-09CC-4A73-B6E2-95DE510900D7}">
      <dgm:prSet/>
      <dgm:spPr/>
      <dgm:t>
        <a:bodyPr/>
        <a:lstStyle/>
        <a:p>
          <a:endParaRPr lang="en-US"/>
        </a:p>
      </dgm:t>
    </dgm:pt>
    <dgm:pt modelId="{76C199AA-50E0-4799-8499-D22A2DBF4016}" type="sibTrans" cxnId="{153D39E7-09CC-4A73-B6E2-95DE510900D7}">
      <dgm:prSet/>
      <dgm:spPr/>
      <dgm:t>
        <a:bodyPr/>
        <a:lstStyle/>
        <a:p>
          <a:endParaRPr lang="en-US"/>
        </a:p>
      </dgm:t>
    </dgm:pt>
    <dgm:pt modelId="{25CE7BB2-92A6-455B-9149-3D9C4875E27C}">
      <dgm:prSet phldrT="[Text]" custT="1"/>
      <dgm:spPr/>
      <dgm:t>
        <a:bodyPr/>
        <a:lstStyle/>
        <a:p>
          <a:r>
            <a:rPr lang="en-US" sz="1700" b="1" dirty="0"/>
            <a:t>LIMITATIONS</a:t>
          </a:r>
        </a:p>
        <a:p>
          <a:r>
            <a:rPr lang="en-US" sz="1700" dirty="0"/>
            <a:t>- Cannot comment on    directionality </a:t>
          </a:r>
        </a:p>
        <a:p>
          <a:r>
            <a:rPr lang="en-US" sz="1700" dirty="0"/>
            <a:t>- Most patients on buprenorphine </a:t>
          </a:r>
        </a:p>
        <a:p>
          <a:r>
            <a:rPr lang="en-US" sz="1700" dirty="0"/>
            <a:t>- May not be generalizable to people who are actively using drugs, states that have not legalized cannabis </a:t>
          </a:r>
        </a:p>
        <a:p>
          <a:r>
            <a:rPr lang="en-US" sz="1700" dirty="0"/>
            <a:t>- CUDIT-SF not well validated in this population </a:t>
          </a:r>
        </a:p>
      </dgm:t>
    </dgm:pt>
    <dgm:pt modelId="{9C9F88B0-D079-4ECF-8F9C-DF990AD00C6E}" type="parTrans" cxnId="{C5C5DB72-6A97-412F-9F84-F482AF66D877}">
      <dgm:prSet/>
      <dgm:spPr/>
      <dgm:t>
        <a:bodyPr/>
        <a:lstStyle/>
        <a:p>
          <a:endParaRPr lang="en-US"/>
        </a:p>
      </dgm:t>
    </dgm:pt>
    <dgm:pt modelId="{AE4C70D3-A373-4CC2-96A5-5612F2CC1B75}" type="sibTrans" cxnId="{C5C5DB72-6A97-412F-9F84-F482AF66D877}">
      <dgm:prSet/>
      <dgm:spPr/>
      <dgm:t>
        <a:bodyPr/>
        <a:lstStyle/>
        <a:p>
          <a:endParaRPr lang="en-US"/>
        </a:p>
      </dgm:t>
    </dgm:pt>
    <dgm:pt modelId="{531B1E36-BFE9-4CAB-820B-27F64A17C8A7}" type="pres">
      <dgm:prSet presAssocID="{40F6D69C-07E2-4254-8258-0FC9BDFB8225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</dgm:pt>
    <dgm:pt modelId="{57E06D33-0FA4-4747-A62F-DBFB4F2976CF}" type="pres">
      <dgm:prSet presAssocID="{40F6D69C-07E2-4254-8258-0FC9BDFB8225}" presName="Background" presStyleLbl="bgImgPlace1" presStyleIdx="0" presStyleCnt="1"/>
      <dgm:spPr/>
    </dgm:pt>
    <dgm:pt modelId="{E31556CA-1F85-4485-A95A-5FD33846BA3A}" type="pres">
      <dgm:prSet presAssocID="{40F6D69C-07E2-4254-8258-0FC9BDFB8225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041FA0C-A27B-4FE5-8972-D8DBC354B4EC}" type="pres">
      <dgm:prSet presAssocID="{40F6D69C-07E2-4254-8258-0FC9BDFB8225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8F19A526-09B7-4069-84C6-20F9F8C6C371}" type="pres">
      <dgm:prSet presAssocID="{40F6D69C-07E2-4254-8258-0FC9BDFB8225}" presName="Plus" presStyleLbl="alignNode1" presStyleIdx="0" presStyleCnt="2"/>
      <dgm:spPr/>
    </dgm:pt>
    <dgm:pt modelId="{A05AA85C-EAAC-4941-BB0E-FEEB81517F7E}" type="pres">
      <dgm:prSet presAssocID="{40F6D69C-07E2-4254-8258-0FC9BDFB8225}" presName="Minus" presStyleLbl="alignNode1" presStyleIdx="1" presStyleCnt="2"/>
      <dgm:spPr/>
    </dgm:pt>
    <dgm:pt modelId="{A7F6DF49-85C4-4260-9C72-7B7EDF94E6AC}" type="pres">
      <dgm:prSet presAssocID="{40F6D69C-07E2-4254-8258-0FC9BDFB8225}" presName="Divider" presStyleLbl="parChTrans1D1" presStyleIdx="0" presStyleCnt="1"/>
      <dgm:spPr/>
    </dgm:pt>
  </dgm:ptLst>
  <dgm:cxnLst>
    <dgm:cxn modelId="{ACA9B907-3F37-4E5D-9A94-17658F6F4807}" type="presOf" srcId="{40F6D69C-07E2-4254-8258-0FC9BDFB8225}" destId="{531B1E36-BFE9-4CAB-820B-27F64A17C8A7}" srcOrd="0" destOrd="0" presId="urn:microsoft.com/office/officeart/2009/3/layout/PlusandMinus"/>
    <dgm:cxn modelId="{5A6B702D-F9EC-47A6-9CF4-A59BBD66D24B}" type="presOf" srcId="{25CE7BB2-92A6-455B-9149-3D9C4875E27C}" destId="{1041FA0C-A27B-4FE5-8972-D8DBC354B4EC}" srcOrd="0" destOrd="0" presId="urn:microsoft.com/office/officeart/2009/3/layout/PlusandMinus"/>
    <dgm:cxn modelId="{2CCE033F-2880-432A-B253-6EEBBE024392}" type="presOf" srcId="{73956901-FE99-4892-81EF-3362071B3008}" destId="{E31556CA-1F85-4485-A95A-5FD33846BA3A}" srcOrd="0" destOrd="0" presId="urn:microsoft.com/office/officeart/2009/3/layout/PlusandMinus"/>
    <dgm:cxn modelId="{C5C5DB72-6A97-412F-9F84-F482AF66D877}" srcId="{40F6D69C-07E2-4254-8258-0FC9BDFB8225}" destId="{25CE7BB2-92A6-455B-9149-3D9C4875E27C}" srcOrd="1" destOrd="0" parTransId="{9C9F88B0-D079-4ECF-8F9C-DF990AD00C6E}" sibTransId="{AE4C70D3-A373-4CC2-96A5-5612F2CC1B75}"/>
    <dgm:cxn modelId="{153D39E7-09CC-4A73-B6E2-95DE510900D7}" srcId="{40F6D69C-07E2-4254-8258-0FC9BDFB8225}" destId="{73956901-FE99-4892-81EF-3362071B3008}" srcOrd="0" destOrd="0" parTransId="{699D3406-221D-4EC1-9143-DFE7B60871F5}" sibTransId="{76C199AA-50E0-4799-8499-D22A2DBF4016}"/>
    <dgm:cxn modelId="{966E2782-1B33-43B7-ABD2-C6C7DE4F5BA7}" type="presParOf" srcId="{531B1E36-BFE9-4CAB-820B-27F64A17C8A7}" destId="{57E06D33-0FA4-4747-A62F-DBFB4F2976CF}" srcOrd="0" destOrd="0" presId="urn:microsoft.com/office/officeart/2009/3/layout/PlusandMinus"/>
    <dgm:cxn modelId="{3ABD6C92-ED1C-42F1-89B1-ED53DA9998CB}" type="presParOf" srcId="{531B1E36-BFE9-4CAB-820B-27F64A17C8A7}" destId="{E31556CA-1F85-4485-A95A-5FD33846BA3A}" srcOrd="1" destOrd="0" presId="urn:microsoft.com/office/officeart/2009/3/layout/PlusandMinus"/>
    <dgm:cxn modelId="{64929346-F153-4047-B08C-118D27E6E38B}" type="presParOf" srcId="{531B1E36-BFE9-4CAB-820B-27F64A17C8A7}" destId="{1041FA0C-A27B-4FE5-8972-D8DBC354B4EC}" srcOrd="2" destOrd="0" presId="urn:microsoft.com/office/officeart/2009/3/layout/PlusandMinus"/>
    <dgm:cxn modelId="{9219C2F5-2B3B-45B2-997C-7A76A9302362}" type="presParOf" srcId="{531B1E36-BFE9-4CAB-820B-27F64A17C8A7}" destId="{8F19A526-09B7-4069-84C6-20F9F8C6C371}" srcOrd="3" destOrd="0" presId="urn:microsoft.com/office/officeart/2009/3/layout/PlusandMinus"/>
    <dgm:cxn modelId="{7B9CCECA-3E5E-4D34-851F-01CC645D78D1}" type="presParOf" srcId="{531B1E36-BFE9-4CAB-820B-27F64A17C8A7}" destId="{A05AA85C-EAAC-4941-BB0E-FEEB81517F7E}" srcOrd="4" destOrd="0" presId="urn:microsoft.com/office/officeart/2009/3/layout/PlusandMinus"/>
    <dgm:cxn modelId="{DF81085E-28BF-422C-8CAD-99C7BE75363C}" type="presParOf" srcId="{531B1E36-BFE9-4CAB-820B-27F64A17C8A7}" destId="{A7F6DF49-85C4-4260-9C72-7B7EDF94E6AC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DDBB3-6BC6-46B4-9D28-20C3ED019A6B}">
      <dsp:nvSpPr>
        <dsp:cNvPr id="0" name=""/>
        <dsp:cNvSpPr/>
      </dsp:nvSpPr>
      <dsp:spPr>
        <a:xfrm>
          <a:off x="0" y="0"/>
          <a:ext cx="79838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DD23B-6D33-42D8-ABBE-298DEF75C1FF}">
      <dsp:nvSpPr>
        <dsp:cNvPr id="0" name=""/>
        <dsp:cNvSpPr/>
      </dsp:nvSpPr>
      <dsp:spPr>
        <a:xfrm>
          <a:off x="0" y="0"/>
          <a:ext cx="1596776" cy="2960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baseline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rPr>
            <a:t>Among patients stabilized on MOUD</a:t>
          </a:r>
          <a:endParaRPr lang="en-US" sz="2600" kern="1200" dirty="0"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</a:endParaRPr>
        </a:p>
      </dsp:txBody>
      <dsp:txXfrm>
        <a:off x="0" y="0"/>
        <a:ext cx="1596776" cy="2960016"/>
      </dsp:txXfrm>
    </dsp:sp>
    <dsp:sp modelId="{B5DA89C4-9DC6-4310-86CA-34F96830B1FF}">
      <dsp:nvSpPr>
        <dsp:cNvPr id="0" name=""/>
        <dsp:cNvSpPr/>
      </dsp:nvSpPr>
      <dsp:spPr>
        <a:xfrm>
          <a:off x="1716534" y="68797"/>
          <a:ext cx="6267345" cy="137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1) Describe differences in demographic and clinical attributes between individuals who use cannabis frequently (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≥</a:t>
          </a:r>
          <a:r>
            <a:rPr lang="en-US" sz="2000" kern="1200" dirty="0"/>
            <a:t>3x/week) versus less frequently/not at all</a:t>
          </a:r>
        </a:p>
      </dsp:txBody>
      <dsp:txXfrm>
        <a:off x="1716534" y="68797"/>
        <a:ext cx="6267345" cy="1375944"/>
      </dsp:txXfrm>
    </dsp:sp>
    <dsp:sp modelId="{45771773-62FF-4FD6-8011-DEE61F587A28}">
      <dsp:nvSpPr>
        <dsp:cNvPr id="0" name=""/>
        <dsp:cNvSpPr/>
      </dsp:nvSpPr>
      <dsp:spPr>
        <a:xfrm>
          <a:off x="1596776" y="1444742"/>
          <a:ext cx="63871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A228A-E9CD-4F98-825C-D3E4ACDDDB31}">
      <dsp:nvSpPr>
        <dsp:cNvPr id="0" name=""/>
        <dsp:cNvSpPr/>
      </dsp:nvSpPr>
      <dsp:spPr>
        <a:xfrm>
          <a:off x="1716534" y="1513539"/>
          <a:ext cx="6267345" cy="1375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 baseline="0" dirty="0"/>
            <a:t>2) E</a:t>
          </a:r>
          <a:r>
            <a:rPr lang="en-US" sz="2000" kern="1200" dirty="0"/>
            <a:t>xplore the use patterns and motivations of individuals who use cannabis frequently</a:t>
          </a:r>
        </a:p>
      </dsp:txBody>
      <dsp:txXfrm>
        <a:off x="1716534" y="1513539"/>
        <a:ext cx="6267345" cy="1375944"/>
      </dsp:txXfrm>
    </dsp:sp>
    <dsp:sp modelId="{9E6EC61F-E6EB-4D87-9582-B1CAAB4FA16B}">
      <dsp:nvSpPr>
        <dsp:cNvPr id="0" name=""/>
        <dsp:cNvSpPr/>
      </dsp:nvSpPr>
      <dsp:spPr>
        <a:xfrm>
          <a:off x="1596776" y="2889484"/>
          <a:ext cx="638710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C1256-1B23-4827-8548-70121B9DDA99}">
      <dsp:nvSpPr>
        <dsp:cNvPr id="0" name=""/>
        <dsp:cNvSpPr/>
      </dsp:nvSpPr>
      <dsp:spPr>
        <a:xfrm>
          <a:off x="-86848" y="87649"/>
          <a:ext cx="3166839" cy="317145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300" kern="1200" dirty="0"/>
        </a:p>
      </dsp:txBody>
      <dsp:txXfrm>
        <a:off x="355367" y="461632"/>
        <a:ext cx="1825925" cy="2423491"/>
      </dsp:txXfrm>
    </dsp:sp>
    <dsp:sp modelId="{6CF49EA8-D724-4137-AA17-61FA0EA33402}">
      <dsp:nvSpPr>
        <dsp:cNvPr id="0" name=""/>
        <dsp:cNvSpPr/>
      </dsp:nvSpPr>
      <dsp:spPr>
        <a:xfrm>
          <a:off x="373686" y="-119716"/>
          <a:ext cx="3540713" cy="3586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1378483" y="303172"/>
        <a:ext cx="2041492" cy="2740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DDBB3-6BC6-46B4-9D28-20C3ED019A6B}">
      <dsp:nvSpPr>
        <dsp:cNvPr id="0" name=""/>
        <dsp:cNvSpPr/>
      </dsp:nvSpPr>
      <dsp:spPr>
        <a:xfrm>
          <a:off x="0" y="0"/>
          <a:ext cx="82438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DDD23B-6D33-42D8-ABBE-298DEF75C1FF}">
      <dsp:nvSpPr>
        <dsp:cNvPr id="0" name=""/>
        <dsp:cNvSpPr/>
      </dsp:nvSpPr>
      <dsp:spPr>
        <a:xfrm>
          <a:off x="0" y="1445"/>
          <a:ext cx="1648767" cy="2957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i="0" kern="1200" baseline="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rPr>
            <a:t>Among patients stabilized on MOUD</a:t>
          </a:r>
          <a:endParaRPr lang="en-US" sz="2600" kern="1200" dirty="0">
            <a:latin typeface="Open Sans Light" panose="020B0306030504020204" pitchFamily="34" charset="0"/>
            <a:ea typeface="Open Sans Light" panose="020B0306030504020204" pitchFamily="34" charset="0"/>
            <a:cs typeface="Open Sans Light" panose="020B0306030504020204" pitchFamily="34" charset="0"/>
          </a:endParaRPr>
        </a:p>
      </dsp:txBody>
      <dsp:txXfrm>
        <a:off x="0" y="1445"/>
        <a:ext cx="1648767" cy="2957125"/>
      </dsp:txXfrm>
    </dsp:sp>
    <dsp:sp modelId="{B5DA89C4-9DC6-4310-86CA-34F96830B1FF}">
      <dsp:nvSpPr>
        <dsp:cNvPr id="0" name=""/>
        <dsp:cNvSpPr/>
      </dsp:nvSpPr>
      <dsp:spPr>
        <a:xfrm>
          <a:off x="1772424" y="47650"/>
          <a:ext cx="6471410" cy="92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Cannabis use is common and is often used to treat stress, pain, and mental health conditions</a:t>
          </a:r>
        </a:p>
      </dsp:txBody>
      <dsp:txXfrm>
        <a:off x="1772424" y="47650"/>
        <a:ext cx="6471410" cy="924101"/>
      </dsp:txXfrm>
    </dsp:sp>
    <dsp:sp modelId="{45771773-62FF-4FD6-8011-DEE61F587A28}">
      <dsp:nvSpPr>
        <dsp:cNvPr id="0" name=""/>
        <dsp:cNvSpPr/>
      </dsp:nvSpPr>
      <dsp:spPr>
        <a:xfrm>
          <a:off x="1648766" y="971752"/>
          <a:ext cx="65950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7D430-E1EE-4099-B1DC-949C8B5FBA99}">
      <dsp:nvSpPr>
        <dsp:cNvPr id="0" name=""/>
        <dsp:cNvSpPr/>
      </dsp:nvSpPr>
      <dsp:spPr>
        <a:xfrm>
          <a:off x="1772424" y="1017957"/>
          <a:ext cx="6471410" cy="92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Higher</a:t>
          </a:r>
          <a:r>
            <a:rPr lang="en-US" sz="2000" kern="1200" baseline="0" dirty="0"/>
            <a:t> interoceptive awareness/mindfulness and employment were associated with a lower odds of frequent cannabis use</a:t>
          </a:r>
          <a:endParaRPr lang="en-US" sz="2000" kern="1200" dirty="0"/>
        </a:p>
      </dsp:txBody>
      <dsp:txXfrm>
        <a:off x="1772424" y="1017957"/>
        <a:ext cx="6471410" cy="924101"/>
      </dsp:txXfrm>
    </dsp:sp>
    <dsp:sp modelId="{4F0F6CD5-7E3C-459C-A559-14F334EFD5D2}">
      <dsp:nvSpPr>
        <dsp:cNvPr id="0" name=""/>
        <dsp:cNvSpPr/>
      </dsp:nvSpPr>
      <dsp:spPr>
        <a:xfrm>
          <a:off x="1648766" y="1942058"/>
          <a:ext cx="65950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3A228A-E9CD-4F98-825C-D3E4ACDDDB31}">
      <dsp:nvSpPr>
        <dsp:cNvPr id="0" name=""/>
        <dsp:cNvSpPr/>
      </dsp:nvSpPr>
      <dsp:spPr>
        <a:xfrm>
          <a:off x="1772424" y="1988263"/>
          <a:ext cx="6471410" cy="9241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Many want to cut down or discontinue their use and nearly half screened positive for cannabis use disorder			</a:t>
          </a:r>
        </a:p>
      </dsp:txBody>
      <dsp:txXfrm>
        <a:off x="1772424" y="1988263"/>
        <a:ext cx="6471410" cy="924101"/>
      </dsp:txXfrm>
    </dsp:sp>
    <dsp:sp modelId="{9E6EC61F-E6EB-4D87-9582-B1CAAB4FA16B}">
      <dsp:nvSpPr>
        <dsp:cNvPr id="0" name=""/>
        <dsp:cNvSpPr/>
      </dsp:nvSpPr>
      <dsp:spPr>
        <a:xfrm>
          <a:off x="1648766" y="2912365"/>
          <a:ext cx="65950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06D33-0FA4-4747-A62F-DBFB4F2976CF}">
      <dsp:nvSpPr>
        <dsp:cNvPr id="0" name=""/>
        <dsp:cNvSpPr/>
      </dsp:nvSpPr>
      <dsp:spPr>
        <a:xfrm>
          <a:off x="680847" y="1648109"/>
          <a:ext cx="6581521" cy="340129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556CA-1F85-4485-A95A-5FD33846BA3A}">
      <dsp:nvSpPr>
        <dsp:cNvPr id="0" name=""/>
        <dsp:cNvSpPr/>
      </dsp:nvSpPr>
      <dsp:spPr>
        <a:xfrm>
          <a:off x="877536" y="2045894"/>
          <a:ext cx="3056246" cy="2909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STRENGTHS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Multisite study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- Patients stabilized on MOUD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/>
        </a:p>
      </dsp:txBody>
      <dsp:txXfrm>
        <a:off x="877536" y="2045894"/>
        <a:ext cx="3056246" cy="2909762"/>
      </dsp:txXfrm>
    </dsp:sp>
    <dsp:sp modelId="{1041FA0C-A27B-4FE5-8972-D8DBC354B4EC}">
      <dsp:nvSpPr>
        <dsp:cNvPr id="0" name=""/>
        <dsp:cNvSpPr/>
      </dsp:nvSpPr>
      <dsp:spPr>
        <a:xfrm>
          <a:off x="4001867" y="2045894"/>
          <a:ext cx="3056246" cy="2909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32385" rIns="32385" bIns="32385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LIMITATIONS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Cannot comment on    directionality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Most patients on buprenorphine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May not be generalizable to people who are actively using drugs, states that have not legalized cannabis 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- CUDIT-SF not well validated in this population </a:t>
          </a:r>
        </a:p>
      </dsp:txBody>
      <dsp:txXfrm>
        <a:off x="4001867" y="2045894"/>
        <a:ext cx="3056246" cy="2909762"/>
      </dsp:txXfrm>
    </dsp:sp>
    <dsp:sp modelId="{8F19A526-09B7-4069-84C6-20F9F8C6C371}">
      <dsp:nvSpPr>
        <dsp:cNvPr id="0" name=""/>
        <dsp:cNvSpPr/>
      </dsp:nvSpPr>
      <dsp:spPr>
        <a:xfrm>
          <a:off x="0" y="967437"/>
          <a:ext cx="1286044" cy="1286044"/>
        </a:xfrm>
        <a:prstGeom prst="plus">
          <a:avLst>
            <a:gd name="adj" fmla="val 328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AA85C-EAAC-4941-BB0E-FEEB81517F7E}">
      <dsp:nvSpPr>
        <dsp:cNvPr id="0" name=""/>
        <dsp:cNvSpPr/>
      </dsp:nvSpPr>
      <dsp:spPr>
        <a:xfrm>
          <a:off x="6354572" y="1429929"/>
          <a:ext cx="1210394" cy="414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6DF49-85C4-4260-9C72-7B7EDF94E6AC}">
      <dsp:nvSpPr>
        <dsp:cNvPr id="0" name=""/>
        <dsp:cNvSpPr/>
      </dsp:nvSpPr>
      <dsp:spPr>
        <a:xfrm>
          <a:off x="3971607" y="2052116"/>
          <a:ext cx="756" cy="2779102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D1147-2D9F-DB41-A0DA-295C86C54322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E0E86-5906-4A4E-9418-C1B0C2EDBA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93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36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75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36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868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Be able to describe MSC N/V and what it means, clinically significant?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20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Dbl</a:t>
            </a:r>
            <a:r>
              <a:rPr lang="en-US" dirty="0"/>
              <a:t> check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Bellingham, port </a:t>
            </a:r>
            <a:r>
              <a:rPr lang="en-US" dirty="0" err="1">
                <a:ea typeface="Calibri"/>
                <a:cs typeface="Calibri"/>
              </a:rPr>
              <a:t>angeles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seattle</a:t>
            </a:r>
            <a:r>
              <a:rPr lang="en-US" dirty="0">
                <a:ea typeface="Calibri"/>
                <a:cs typeface="Calibri"/>
              </a:rPr>
              <a:t> country </a:t>
            </a:r>
            <a:r>
              <a:rPr lang="en-US" dirty="0" err="1">
                <a:ea typeface="Calibri"/>
                <a:cs typeface="Calibri"/>
              </a:rPr>
              <a:t>hmc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ets</a:t>
            </a:r>
            <a:r>
              <a:rPr lang="en-US" dirty="0">
                <a:ea typeface="Calibri"/>
                <a:cs typeface="Calibri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E0E86-5906-4A4E-9418-C1B0C2EDB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3283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Venn Diagram?? </a:t>
            </a: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Reasons for use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    Recreation only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4 (15)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    Symptom management only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8 (30)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    For both recreation and symptom management </a:t>
            </a:r>
            <a:endParaRPr lang="en-US" b="0" i="0" dirty="0">
              <a:effectLst/>
            </a:endParaRPr>
          </a:p>
          <a:p>
            <a:pPr algn="l" rtl="0" fontAlgn="base"/>
            <a:r>
              <a:rPr lang="en-US" sz="1800" b="0" i="0" dirty="0">
                <a:effectLst/>
                <a:latin typeface="Calibri" panose="020F0502020204030204" pitchFamily="34" charset="0"/>
              </a:rPr>
              <a:t>15 (56)  </a:t>
            </a:r>
            <a:endParaRPr lang="en-US" b="0" i="0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E0E86-5906-4A4E-9418-C1B0C2EDB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074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Bullet saying vast majority got from dispensaries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THC/CBD content 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Route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E0E86-5906-4A4E-9418-C1B0C2EDB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32382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Bullet saying vast majority got from dispensaries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THC/CBD content 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Route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E0E86-5906-4A4E-9418-C1B0C2EDB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54830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Bullet saying vast majority got from dispensaries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THC/CBD content 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Route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E0E86-5906-4A4E-9418-C1B0C2EDB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6215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38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5E0E86-5906-4A4E-9418-C1B0C2EDBA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0141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Sensitivity/specificity approaching 77%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512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There are few* differences in clinical/demographic characteristics between those with frequent vs no/infrequent cannabis use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4 sections with MAIA/employment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040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684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542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1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study we sought to describe cannabis use among individuals stabilized on MOUD. Our first objective was to…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Bellingham, port </a:t>
            </a:r>
            <a:r>
              <a:rPr lang="en-US" dirty="0" err="1">
                <a:ea typeface="Calibri"/>
                <a:cs typeface="Calibri"/>
              </a:rPr>
              <a:t>angeles</a:t>
            </a:r>
            <a:r>
              <a:rPr lang="en-US" dirty="0">
                <a:ea typeface="Calibri"/>
                <a:cs typeface="Calibri"/>
              </a:rPr>
              <a:t>, </a:t>
            </a:r>
            <a:r>
              <a:rPr lang="en-US" dirty="0" err="1">
                <a:ea typeface="Calibri"/>
                <a:cs typeface="Calibri"/>
              </a:rPr>
              <a:t>seattle</a:t>
            </a:r>
            <a:r>
              <a:rPr lang="en-US" dirty="0">
                <a:ea typeface="Calibri"/>
                <a:cs typeface="Calibri"/>
              </a:rPr>
              <a:t> country </a:t>
            </a:r>
            <a:r>
              <a:rPr lang="en-US" dirty="0" err="1">
                <a:ea typeface="Calibri"/>
                <a:cs typeface="Calibri"/>
              </a:rPr>
              <a:t>hmc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ets</a:t>
            </a:r>
            <a:r>
              <a:rPr lang="en-US" dirty="0">
                <a:ea typeface="Calibri"/>
                <a:cs typeface="Calibri"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99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86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8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Probably add short form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39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Sensitivity/specificity approaching 77%</a:t>
            </a:r>
          </a:p>
          <a:p>
            <a:r>
              <a:rPr lang="en-US" dirty="0"/>
              <a:t>Verbalize what each ? Represents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5E0E86-5906-4A4E-9418-C1B0C2EDBA8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8081" y="4598607"/>
            <a:ext cx="2416273" cy="21348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 baseline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</a:t>
            </a:r>
          </a:p>
        </p:txBody>
      </p:sp>
    </p:spTree>
    <p:extLst>
      <p:ext uri="{BB962C8B-B14F-4D97-AF65-F5344CB8AC3E}">
        <p14:creationId xmlns:p14="http://schemas.microsoft.com/office/powerpoint/2010/main" val="175530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sp>
        <p:nvSpPr>
          <p:cNvPr id="8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447923" y="1724977"/>
            <a:ext cx="8184662" cy="2961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/>
              <a:t>Graphics can go here – </a:t>
            </a:r>
            <a:br>
              <a:rPr lang="en-US"/>
            </a:br>
            <a:r>
              <a:rPr lang="en-US"/>
              <a:t>replace this box with your image or chart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81608"/>
            <a:ext cx="8172210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74404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1" y="4599009"/>
            <a:ext cx="2425226" cy="213273"/>
          </a:xfrm>
          <a:prstGeom prst="rect">
            <a:avLst/>
          </a:prstGeom>
        </p:spPr>
      </p:pic>
      <p:pic>
        <p:nvPicPr>
          <p:cNvPr id="13" name="Picture 12" descr="W Logo_Purple_2685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107402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pic>
        <p:nvPicPr>
          <p:cNvPr id="6" name="Picture 5" descr="W Logo_Purple_2685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5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6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5381" y="1364403"/>
            <a:ext cx="1103781" cy="963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sp>
        <p:nvSpPr>
          <p:cNvPr id="2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2" y="369285"/>
            <a:ext cx="8197109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6" name="Picture 5" descr="W Logo_Purple_2685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70622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sp>
        <p:nvSpPr>
          <p:cNvPr id="10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447923" y="1724977"/>
            <a:ext cx="8184662" cy="2961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chemeClr val="tx1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/>
              <a:t>Graphics can go here – </a:t>
            </a:r>
            <a:br>
              <a:rPr lang="en-US"/>
            </a:br>
            <a:r>
              <a:rPr lang="en-US"/>
              <a:t>replace this box with your image or chart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9733"/>
            <a:ext cx="8172210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13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925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52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1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1" y="4675530"/>
            <a:ext cx="2540000" cy="1723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8081" y="3426449"/>
            <a:ext cx="1600200" cy="139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 baseline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r>
              <a:rPr lang="en-US"/>
              <a:t>TITLE HERE </a:t>
            </a:r>
            <a:br>
              <a:rPr lang="en-US"/>
            </a:br>
            <a:r>
              <a:rPr lang="en-US"/>
              <a:t>ENCODE NORMAL BLACK, 50 PT.</a:t>
            </a:r>
          </a:p>
        </p:txBody>
      </p:sp>
    </p:spTree>
    <p:extLst>
      <p:ext uri="{BB962C8B-B14F-4D97-AF65-F5344CB8AC3E}">
        <p14:creationId xmlns:p14="http://schemas.microsoft.com/office/powerpoint/2010/main" val="2373491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67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517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4105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287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56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862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085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886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5381" y="1364403"/>
            <a:ext cx="1103781" cy="963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sp>
        <p:nvSpPr>
          <p:cNvPr id="2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2" y="369285"/>
            <a:ext cx="8197109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04379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37" y="4675530"/>
            <a:ext cx="2540000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3" y="371510"/>
            <a:ext cx="8197114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3" name="Picture 12" descr="UW_W Logo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7923" y="369733"/>
            <a:ext cx="8197114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23633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447923" y="1724977"/>
            <a:ext cx="8184662" cy="282816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/>
              <a:t>Graphics can go here – </a:t>
            </a:r>
            <a:br>
              <a:rPr lang="en-US"/>
            </a:br>
            <a:r>
              <a:rPr lang="en-US"/>
              <a:t>replace this box with your image or chart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031" y="1363508"/>
            <a:ext cx="1103781" cy="9636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37" y="4675530"/>
            <a:ext cx="2540000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70622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solidFill>
                  <a:schemeClr val="tx2"/>
                </a:solidFill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1" y="3426449"/>
            <a:ext cx="1597439" cy="139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1" y="4599107"/>
            <a:ext cx="2416273" cy="212486"/>
          </a:xfrm>
          <a:prstGeom prst="rect">
            <a:avLst/>
          </a:prstGeom>
        </p:spPr>
      </p:pic>
      <p:pic>
        <p:nvPicPr>
          <p:cNvPr id="10" name="Picture 9" descr="W Logo_Purple_2685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702354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396565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1" y="3426449"/>
            <a:ext cx="1597439" cy="1397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85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644993"/>
            <a:ext cx="6972300" cy="2641756"/>
          </a:xfrm>
          <a:prstGeom prst="rect">
            <a:avLst/>
          </a:prstGeom>
        </p:spPr>
        <p:txBody>
          <a:bodyPr anchor="b"/>
          <a:lstStyle>
            <a:lvl1pPr algn="l">
              <a:defRPr sz="5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TITLE HERE</a:t>
            </a:r>
            <a:br>
              <a:rPr lang="en-US"/>
            </a:br>
            <a:r>
              <a:rPr lang="en-US"/>
              <a:t>ENCODE NORMAL</a:t>
            </a:r>
            <a:br>
              <a:rPr lang="en-US"/>
            </a:br>
            <a:r>
              <a:rPr lang="en-US"/>
              <a:t>BLACK, 50 PT. </a:t>
            </a:r>
          </a:p>
        </p:txBody>
      </p:sp>
    </p:spTree>
    <p:extLst>
      <p:ext uri="{BB962C8B-B14F-4D97-AF65-F5344CB8AC3E}">
        <p14:creationId xmlns:p14="http://schemas.microsoft.com/office/powerpoint/2010/main" val="290149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2320239"/>
            <a:ext cx="8197114" cy="225176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60375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chemeClr val="tx2"/>
                </a:solidFill>
                <a:latin typeface="Uni Sans" charset="0"/>
                <a:ea typeface="Uni Sans" charset="0"/>
                <a:cs typeface="Uni Sans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SUB-HEADER HERE (UNI SANS REGULAR, 24 PT.)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041" y="4675530"/>
            <a:ext cx="2539991" cy="1723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4" y="369733"/>
            <a:ext cx="8184657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242930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47923" y="1730667"/>
            <a:ext cx="8197114" cy="2365901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1pPr>
            <a:lvl2pPr>
              <a:defRPr sz="20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3pPr>
            <a:lvl4pPr>
              <a:defRPr sz="16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chemeClr val="tx2"/>
                </a:solidFill>
                <a:latin typeface="Open Sans" charset="0"/>
                <a:ea typeface="Open Sans" charset="0"/>
                <a:cs typeface="Open Sans" charset="0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13" name="Picture 12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915" y="4219956"/>
            <a:ext cx="1371600" cy="92354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74" y="1363508"/>
            <a:ext cx="1090095" cy="963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0375" y="369733"/>
            <a:ext cx="8184662" cy="993775"/>
          </a:xfrm>
          <a:prstGeom prst="rect">
            <a:avLst/>
          </a:prstGeom>
        </p:spPr>
        <p:txBody>
          <a:bodyPr anchor="b"/>
          <a:lstStyle>
            <a:lvl1pPr algn="l">
              <a:defRPr sz="3000" b="1" i="0">
                <a:latin typeface="Encode Sans Normal Black" charset="0"/>
                <a:ea typeface="Encode Sans Normal Black" charset="0"/>
                <a:cs typeface="Encode Sans Normal Black" charset="0"/>
              </a:defRPr>
            </a:lvl1pPr>
          </a:lstStyle>
          <a:p>
            <a:pPr lvl="0"/>
            <a:r>
              <a:rPr lang="en-US"/>
              <a:t>HEADER HERE </a:t>
            </a:r>
            <a:br>
              <a:rPr lang="en-US"/>
            </a:br>
            <a:r>
              <a:rPr lang="en-US"/>
              <a:t>(ENCODE NORMAL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903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2CA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366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3" r:id="rId2"/>
    <p:sldLayoutId id="2147483674" r:id="rId3"/>
    <p:sldLayoutId id="2147483675" r:id="rId4"/>
    <p:sldLayoutId id="214748367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7" r:id="rId2"/>
    <p:sldLayoutId id="2147483702" r:id="rId3"/>
    <p:sldLayoutId id="2147483664" r:id="rId4"/>
    <p:sldLayoutId id="2147483665" r:id="rId5"/>
    <p:sldLayoutId id="2147483721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F935E-6385-964B-A7A2-D87A71ADC69C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19B5-E8C1-A94E-B7E2-72C6B1FDE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0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0DC7-5474-98BA-9C34-7FFA30CE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75" y="644993"/>
            <a:ext cx="8082492" cy="2641756"/>
          </a:xfrm>
        </p:spPr>
        <p:txBody>
          <a:bodyPr/>
          <a:lstStyle/>
          <a:p>
            <a:r>
              <a:rPr lang="en-US" sz="2400" dirty="0"/>
              <a:t>Cannabis use among individuals treated with medication for opioid use disorder:</a:t>
            </a:r>
            <a:br>
              <a:rPr lang="en-US" sz="2400" dirty="0"/>
            </a:br>
            <a:r>
              <a:rPr lang="en-US" sz="2400" dirty="0"/>
              <a:t>Correlates, patterns, and motivations for 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6AC8CE-F999-0310-FE5E-77A9272C00FE}"/>
              </a:ext>
            </a:extLst>
          </p:cNvPr>
          <p:cNvSpPr txBox="1"/>
          <p:nvPr/>
        </p:nvSpPr>
        <p:spPr>
          <a:xfrm>
            <a:off x="460375" y="3623982"/>
            <a:ext cx="6615953" cy="396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Sarah Leyde, Anna Treadway, Kenneth Pike, Joe Merrill, Cynthia Price </a:t>
            </a:r>
            <a:endParaRPr lang="en-US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255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55A5E4-B412-4507-8A48-7448B01A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530928"/>
              </p:ext>
            </p:extLst>
          </p:nvPr>
        </p:nvGraphicFramePr>
        <p:xfrm>
          <a:off x="563430" y="1051510"/>
          <a:ext cx="8017140" cy="287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7140">
                  <a:extLst>
                    <a:ext uri="{9D8B030D-6E8A-4147-A177-3AD203B41FA5}">
                      <a16:colId xmlns:a16="http://schemas.microsoft.com/office/drawing/2014/main" val="833316785"/>
                    </a:ext>
                  </a:extLst>
                </a:gridCol>
              </a:tblGrid>
              <a:tr h="3592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PHONE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26755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/>
                        <a:t>Reasons for use </a:t>
                      </a:r>
                      <a:r>
                        <a:rPr lang="en-US" sz="1600" i="1" dirty="0"/>
                        <a:t>(recreation, symptom management, or both)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36012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i="0" dirty="0"/>
                        <a:t>Symptoms/conditions cannabis is used to treat &amp; whether cannabis adequately treats them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246320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/>
                        <a:t>Cannabis source </a:t>
                      </a:r>
                      <a:r>
                        <a:rPr lang="en-US" sz="1600" i="1" dirty="0"/>
                        <a:t>(dispensary, street/dealer, self-grown, etc.)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38360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/>
                        <a:t>Routes of use </a:t>
                      </a:r>
                      <a:r>
                        <a:rPr lang="en-US" sz="1600" i="1" dirty="0"/>
                        <a:t>(smoking, vaporizing, eating, topical, dabbing, etc.)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034865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/>
                        <a:t>Content of cannabis </a:t>
                      </a:r>
                      <a:r>
                        <a:rPr lang="en-US" sz="1600" i="1" dirty="0"/>
                        <a:t>(more THC or CBD)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649103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/>
                        <a:t>Desire to decrease cannabis 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487721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/>
                        <a:t>Cannabis Use Disorder Identification Test Short Form (CUDIT-SF)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553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B64519-4FBE-4FFB-BEB9-C3502E1BF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120" y="542461"/>
            <a:ext cx="6441760" cy="40585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F44695-AF7B-405A-80AA-7B33A30BD13F}"/>
              </a:ext>
            </a:extLst>
          </p:cNvPr>
          <p:cNvSpPr txBox="1"/>
          <p:nvPr/>
        </p:nvSpPr>
        <p:spPr>
          <a:xfrm>
            <a:off x="1938865" y="72964"/>
            <a:ext cx="5266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CUDIT-SF: Positive Screen = Score of 2 or higher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8443D8-E0E9-40D4-A9FE-153A8E779850}"/>
              </a:ext>
            </a:extLst>
          </p:cNvPr>
          <p:cNvSpPr txBox="1"/>
          <p:nvPr/>
        </p:nvSpPr>
        <p:spPr>
          <a:xfrm>
            <a:off x="5740400" y="4774525"/>
            <a:ext cx="404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Bonn-Miller et al, Cannabis and Cannabinoid, 2016</a:t>
            </a:r>
          </a:p>
        </p:txBody>
      </p:sp>
    </p:spTree>
    <p:extLst>
      <p:ext uri="{BB962C8B-B14F-4D97-AF65-F5344CB8AC3E}">
        <p14:creationId xmlns:p14="http://schemas.microsoft.com/office/powerpoint/2010/main" val="2343618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9C617A4B-8D4C-78A4-306A-6DA2E41C92F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0375" y="1614910"/>
            <a:ext cx="8596324" cy="29611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Calibri (body)"/>
              </a:rPr>
              <a:t>N = 303</a:t>
            </a:r>
          </a:p>
          <a:p>
            <a:pPr marL="342900" indent="-342900">
              <a:buFontTx/>
              <a:buChar char="-"/>
            </a:pPr>
            <a:r>
              <a:rPr lang="en-US" i="0" dirty="0">
                <a:latin typeface="Calibri (body)"/>
              </a:rPr>
              <a:t>Male (48%), Female (52%), Non-binary (1%) </a:t>
            </a:r>
          </a:p>
          <a:p>
            <a:pPr marL="342900" indent="-342900">
              <a:buFontTx/>
              <a:buChar char="-"/>
            </a:pPr>
            <a:r>
              <a:rPr lang="en-US" i="0" dirty="0">
                <a:latin typeface="Calibri (body)"/>
              </a:rPr>
              <a:t>Mean age 42.3 (12.2) </a:t>
            </a:r>
          </a:p>
          <a:p>
            <a:pPr marL="342900" indent="-342900">
              <a:buFontTx/>
              <a:buChar char="-"/>
            </a:pPr>
            <a:r>
              <a:rPr lang="en-US" i="0" dirty="0">
                <a:latin typeface="Calibri (body)"/>
              </a:rPr>
              <a:t>79% white, 9% &gt;1 race, 5% Black, 4% AI/AN, 1% Asian, 1% NH/PI</a:t>
            </a:r>
          </a:p>
          <a:p>
            <a:pPr marL="342900" indent="-342900">
              <a:buFontTx/>
              <a:buChar char="-"/>
            </a:pPr>
            <a:r>
              <a:rPr lang="en-US" i="0" dirty="0">
                <a:latin typeface="Calibri (body)"/>
              </a:rPr>
              <a:t>9% Latinx  </a:t>
            </a:r>
          </a:p>
          <a:p>
            <a:pPr marL="342900" indent="-342900">
              <a:buFontTx/>
              <a:buChar char="-"/>
            </a:pPr>
            <a:r>
              <a:rPr lang="en-US" i="0" dirty="0">
                <a:latin typeface="Calibri (body)"/>
              </a:rPr>
              <a:t>97% reported stable housing </a:t>
            </a:r>
          </a:p>
          <a:p>
            <a:pPr marL="342900" indent="-342900">
              <a:buFontTx/>
              <a:buChar char="-"/>
            </a:pPr>
            <a:r>
              <a:rPr lang="en-US" i="0" dirty="0">
                <a:latin typeface="Calibri (body)"/>
              </a:rPr>
              <a:t>66% unemployed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Demographic characteristics </a:t>
            </a:r>
          </a:p>
        </p:txBody>
      </p:sp>
    </p:spTree>
    <p:extLst>
      <p:ext uri="{BB962C8B-B14F-4D97-AF65-F5344CB8AC3E}">
        <p14:creationId xmlns:p14="http://schemas.microsoft.com/office/powerpoint/2010/main" val="100001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9C617A4B-8D4C-78A4-306A-6DA2E41C92F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0375" y="1511543"/>
            <a:ext cx="8596324" cy="2961163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sz="2000" b="1" i="0" dirty="0">
                <a:latin typeface="Calibri (body)"/>
              </a:rPr>
              <a:t>No significant differences </a:t>
            </a:r>
            <a:r>
              <a:rPr lang="en-US" sz="2000" i="0" dirty="0">
                <a:latin typeface="Calibri (body)"/>
              </a:rPr>
              <a:t>in gender identity, age, race, ethnicity, or housing by cannabis use frequency</a:t>
            </a:r>
          </a:p>
          <a:p>
            <a:pPr marL="342900" indent="-342900">
              <a:buFontTx/>
              <a:buChar char="-"/>
            </a:pPr>
            <a:r>
              <a:rPr lang="en-US" sz="2000" b="1" i="0" dirty="0">
                <a:latin typeface="Calibri (body)"/>
              </a:rPr>
              <a:t>Frequent cannabis use was associated with unemployment </a:t>
            </a:r>
          </a:p>
          <a:p>
            <a:pPr marL="342900" indent="-342900">
              <a:buFontTx/>
              <a:buChar char="-"/>
            </a:pPr>
            <a:endParaRPr lang="en-US" sz="2000" i="0" dirty="0">
              <a:latin typeface="Calibri (body)"/>
            </a:endParaRPr>
          </a:p>
          <a:p>
            <a:pPr marL="342900" indent="-342900">
              <a:buFontTx/>
              <a:buChar char="-"/>
            </a:pPr>
            <a:endParaRPr lang="en-US" i="0" dirty="0">
              <a:latin typeface="Calibri (body)"/>
            </a:endParaRPr>
          </a:p>
          <a:p>
            <a:pPr marL="342900" indent="-342900">
              <a:buFontTx/>
              <a:buChar char="-"/>
            </a:pPr>
            <a:endParaRPr lang="en-US" i="0" dirty="0">
              <a:latin typeface="Calibri (body)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Demographic characteristics by cannabis use frequency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C846F5F-D688-4DD8-BB57-54DDD2D3B4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491615"/>
              </p:ext>
            </p:extLst>
          </p:nvPr>
        </p:nvGraphicFramePr>
        <p:xfrm>
          <a:off x="2218414" y="2732917"/>
          <a:ext cx="6528822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991">
                  <a:extLst>
                    <a:ext uri="{9D8B030D-6E8A-4147-A177-3AD203B41FA5}">
                      <a16:colId xmlns:a16="http://schemas.microsoft.com/office/drawing/2014/main" val="507412832"/>
                    </a:ext>
                  </a:extLst>
                </a:gridCol>
                <a:gridCol w="1072997">
                  <a:extLst>
                    <a:ext uri="{9D8B030D-6E8A-4147-A177-3AD203B41FA5}">
                      <a16:colId xmlns:a16="http://schemas.microsoft.com/office/drawing/2014/main" val="3768000157"/>
                    </a:ext>
                  </a:extLst>
                </a:gridCol>
                <a:gridCol w="1311442">
                  <a:extLst>
                    <a:ext uri="{9D8B030D-6E8A-4147-A177-3AD203B41FA5}">
                      <a16:colId xmlns:a16="http://schemas.microsoft.com/office/drawing/2014/main" val="3325611233"/>
                    </a:ext>
                  </a:extLst>
                </a:gridCol>
                <a:gridCol w="1686140">
                  <a:extLst>
                    <a:ext uri="{9D8B030D-6E8A-4147-A177-3AD203B41FA5}">
                      <a16:colId xmlns:a16="http://schemas.microsoft.com/office/drawing/2014/main" val="3667811008"/>
                    </a:ext>
                  </a:extLst>
                </a:gridCol>
                <a:gridCol w="750252">
                  <a:extLst>
                    <a:ext uri="{9D8B030D-6E8A-4147-A177-3AD203B41FA5}">
                      <a16:colId xmlns:a16="http://schemas.microsoft.com/office/drawing/2014/main" val="86842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No or infrequent cannabis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Cannabis ≥3x weekly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19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Employment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425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Unemployed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199 (66%)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138 (62%)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61 (75%)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42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Working</a:t>
                      </a:r>
                    </a:p>
                    <a:p>
                      <a:r>
                        <a:rPr lang="en-US" sz="1600" dirty="0">
                          <a:latin typeface="+mj-lt"/>
                        </a:rPr>
                        <a:t>(full or part-time)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104 (34%)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84 (38%)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20 (25%)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0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93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9C617A4B-8D4C-78A4-306A-6DA2E41C92F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0375" y="1614910"/>
            <a:ext cx="8596324" cy="2961163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+mn-lt"/>
              </a:rPr>
              <a:t>48% used cannabis in the last 90 days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+mn-lt"/>
              </a:rPr>
              <a:t>27% used cannabis </a:t>
            </a:r>
            <a:r>
              <a:rPr lang="en-US" i="0" dirty="0">
                <a:latin typeface="+mn-lt"/>
                <a:cs typeface="Times New Roman" panose="02020603050405020304" pitchFamily="18" charset="0"/>
              </a:rPr>
              <a:t>≥3x weekly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+mn-lt"/>
              </a:rPr>
              <a:t>High rates of abstinence from non-cannabis substances and heavy drinking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i="0" dirty="0"/>
              <a:t>90 day follow-back: Days abstinent from opioids = 96%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90 day follow-back: H</a:t>
            </a:r>
            <a:r>
              <a:rPr lang="en-US" sz="2400" i="0" dirty="0"/>
              <a:t>eavy drinking + other substance use = 88%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+mn-lt"/>
              </a:rPr>
              <a:t>97% were retained in MOUD care </a:t>
            </a:r>
            <a:r>
              <a:rPr lang="en-US" i="0" dirty="0">
                <a:latin typeface="+mn-lt"/>
                <a:cs typeface="Times New Roman" panose="02020603050405020304" pitchFamily="18" charset="0"/>
              </a:rPr>
              <a:t>≥12 months</a:t>
            </a:r>
            <a:endParaRPr lang="en-US" i="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+mn-lt"/>
              </a:rPr>
              <a:t>Common co-occurring conditions: Depression (49%) Anxiety (40%), PTSD (41%), chronic pain (57%) </a:t>
            </a:r>
          </a:p>
          <a:p>
            <a:pPr marL="342900" indent="-342900">
              <a:buFontTx/>
              <a:buChar char="-"/>
            </a:pPr>
            <a:endParaRPr lang="en-US" i="0" dirty="0">
              <a:latin typeface="Calibri (body)"/>
            </a:endParaRPr>
          </a:p>
          <a:p>
            <a:pPr marL="342900" indent="-342900">
              <a:buFontTx/>
              <a:buChar char="-"/>
            </a:pPr>
            <a:endParaRPr lang="en-US" dirty="0">
              <a:latin typeface="Calibri (body)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Clinical characteristics </a:t>
            </a:r>
            <a:br>
              <a:rPr lang="en-US" dirty="0"/>
            </a:br>
            <a:r>
              <a:rPr lang="en-US" dirty="0"/>
              <a:t>N = 303</a:t>
            </a:r>
          </a:p>
        </p:txBody>
      </p:sp>
    </p:spTree>
    <p:extLst>
      <p:ext uri="{BB962C8B-B14F-4D97-AF65-F5344CB8AC3E}">
        <p14:creationId xmlns:p14="http://schemas.microsoft.com/office/powerpoint/2010/main" val="2831674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9C617A4B-8D4C-78A4-306A-6DA2E41C92F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197982" y="1662618"/>
            <a:ext cx="3626595" cy="2961163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Tx/>
              <a:buChar char="-"/>
            </a:pPr>
            <a:r>
              <a:rPr lang="en-US" sz="1800" b="1" i="0" dirty="0">
                <a:latin typeface="Calibri (body)"/>
              </a:rPr>
              <a:t>No significant differences </a:t>
            </a:r>
            <a:r>
              <a:rPr lang="en-US" sz="1800" i="0" dirty="0">
                <a:latin typeface="Calibri (body)"/>
              </a:rPr>
              <a:t>in MOUD type, treatment retention, non-prescribed substance use, heavy alcohol use, pain severity, pain interference, depression, PTSD, physical symptom frequency, insomnia, fatigue, interoceptive awareness, emotional regulation </a:t>
            </a:r>
          </a:p>
          <a:p>
            <a:pPr marL="342900" indent="-342900">
              <a:buFontTx/>
              <a:buChar char="-"/>
            </a:pPr>
            <a:r>
              <a:rPr lang="en-US" sz="1800" b="1" i="0" dirty="0">
                <a:latin typeface="Calibri (body)"/>
              </a:rPr>
              <a:t>Frequent cannabis use was associated with anxiety and nausea/vomiting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Clinical characteristics by cannabis use frequency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C5A9DA8-48F6-44A8-A233-2F217A1CD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100004"/>
              </p:ext>
            </p:extLst>
          </p:nvPr>
        </p:nvGraphicFramePr>
        <p:xfrm>
          <a:off x="3824576" y="2104169"/>
          <a:ext cx="5121441" cy="1702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627">
                  <a:extLst>
                    <a:ext uri="{9D8B030D-6E8A-4147-A177-3AD203B41FA5}">
                      <a16:colId xmlns:a16="http://schemas.microsoft.com/office/drawing/2014/main" val="507412832"/>
                    </a:ext>
                  </a:extLst>
                </a:gridCol>
                <a:gridCol w="1195829">
                  <a:extLst>
                    <a:ext uri="{9D8B030D-6E8A-4147-A177-3AD203B41FA5}">
                      <a16:colId xmlns:a16="http://schemas.microsoft.com/office/drawing/2014/main" val="3768000157"/>
                    </a:ext>
                  </a:extLst>
                </a:gridCol>
                <a:gridCol w="1033472">
                  <a:extLst>
                    <a:ext uri="{9D8B030D-6E8A-4147-A177-3AD203B41FA5}">
                      <a16:colId xmlns:a16="http://schemas.microsoft.com/office/drawing/2014/main" val="3325611233"/>
                    </a:ext>
                  </a:extLst>
                </a:gridCol>
                <a:gridCol w="1071518">
                  <a:extLst>
                    <a:ext uri="{9D8B030D-6E8A-4147-A177-3AD203B41FA5}">
                      <a16:colId xmlns:a16="http://schemas.microsoft.com/office/drawing/2014/main" val="3667811008"/>
                    </a:ext>
                  </a:extLst>
                </a:gridCol>
                <a:gridCol w="764995">
                  <a:extLst>
                    <a:ext uri="{9D8B030D-6E8A-4147-A177-3AD203B41FA5}">
                      <a16:colId xmlns:a16="http://schemas.microsoft.com/office/drawing/2014/main" val="86842389"/>
                    </a:ext>
                  </a:extLst>
                </a:gridCol>
              </a:tblGrid>
              <a:tr h="684168">
                <a:tc>
                  <a:txBody>
                    <a:bodyPr/>
                    <a:lstStyle/>
                    <a:p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Cannabis</a:t>
                      </a:r>
                    </a:p>
                    <a:p>
                      <a:r>
                        <a:rPr lang="en-US" sz="1600" dirty="0">
                          <a:latin typeface="+mj-lt"/>
                          <a:cs typeface="Times New Roman" panose="02020603050405020304" pitchFamily="18" charset="0"/>
                        </a:rPr>
                        <a:t>≤3x weekly</a:t>
                      </a:r>
                      <a:endParaRPr lang="en-US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Cannabis ≥3x weekly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19353"/>
                  </a:ext>
                </a:extLst>
              </a:tr>
              <a:tr h="456998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Anxiety*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121(40%) 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81 (37%) 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40 (49%) 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0.04 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8425072"/>
                  </a:ext>
                </a:extLst>
              </a:tr>
              <a:tr h="42229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N/V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0.7 (0.9) 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0.6 (0.8) 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1.1 (1.1) 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600" b="0" i="0" dirty="0">
                          <a:solidFill>
                            <a:schemeClr val="tx1"/>
                          </a:solidFill>
                          <a:effectLst/>
                          <a:latin typeface="Calibri (headings)"/>
                        </a:rPr>
                        <a:t>&lt;0.001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30835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AE8A221-0A19-4479-927A-D58E779211A7}"/>
              </a:ext>
            </a:extLst>
          </p:cNvPr>
          <p:cNvSpPr txBox="1"/>
          <p:nvPr/>
        </p:nvSpPr>
        <p:spPr>
          <a:xfrm>
            <a:off x="3824576" y="3887300"/>
            <a:ext cx="36265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*mod-severe anxiety by GAD-7</a:t>
            </a:r>
          </a:p>
        </p:txBody>
      </p:sp>
    </p:spTree>
    <p:extLst>
      <p:ext uri="{BB962C8B-B14F-4D97-AF65-F5344CB8AC3E}">
        <p14:creationId xmlns:p14="http://schemas.microsoft.com/office/powerpoint/2010/main" val="129141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B9BB85-B028-17BD-8885-76BEF3850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775912"/>
              </p:ext>
            </p:extLst>
          </p:nvPr>
        </p:nvGraphicFramePr>
        <p:xfrm>
          <a:off x="387470" y="0"/>
          <a:ext cx="8369060" cy="4728822"/>
        </p:xfrm>
        <a:graphic>
          <a:graphicData uri="http://schemas.openxmlformats.org/drawingml/2006/table">
            <a:tbl>
              <a:tblPr firstRow="1" firstCol="1" bandRow="1"/>
              <a:tblGrid>
                <a:gridCol w="3834674">
                  <a:extLst>
                    <a:ext uri="{9D8B030D-6E8A-4147-A177-3AD203B41FA5}">
                      <a16:colId xmlns:a16="http://schemas.microsoft.com/office/drawing/2014/main" val="181586753"/>
                    </a:ext>
                  </a:extLst>
                </a:gridCol>
                <a:gridCol w="1033669">
                  <a:extLst>
                    <a:ext uri="{9D8B030D-6E8A-4147-A177-3AD203B41FA5}">
                      <a16:colId xmlns:a16="http://schemas.microsoft.com/office/drawing/2014/main" val="2525217277"/>
                    </a:ext>
                  </a:extLst>
                </a:gridCol>
                <a:gridCol w="1247508">
                  <a:extLst>
                    <a:ext uri="{9D8B030D-6E8A-4147-A177-3AD203B41FA5}">
                      <a16:colId xmlns:a16="http://schemas.microsoft.com/office/drawing/2014/main" val="792339375"/>
                    </a:ext>
                  </a:extLst>
                </a:gridCol>
                <a:gridCol w="1448491">
                  <a:extLst>
                    <a:ext uri="{9D8B030D-6E8A-4147-A177-3AD203B41FA5}">
                      <a16:colId xmlns:a16="http://schemas.microsoft.com/office/drawing/2014/main" val="3055996887"/>
                    </a:ext>
                  </a:extLst>
                </a:gridCol>
                <a:gridCol w="804718">
                  <a:extLst>
                    <a:ext uri="{9D8B030D-6E8A-4147-A177-3AD203B41FA5}">
                      <a16:colId xmlns:a16="http://schemas.microsoft.com/office/drawing/2014/main" val="4121617728"/>
                    </a:ext>
                  </a:extLst>
                </a:gridCol>
              </a:tblGrid>
              <a:tr h="520118">
                <a:tc gridSpan="5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Multivariable Logistic Regression of Frequent (</a:t>
                      </a:r>
                      <a:r>
                        <a:rPr lang="en-US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≥3x weekly</a:t>
                      </a:r>
                      <a:r>
                        <a:rPr lang="en-US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Use of Cannabis </a:t>
                      </a:r>
                      <a:endParaRPr lang="en-US" sz="20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381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227288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381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381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95% CI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381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381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381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543534"/>
                  </a:ext>
                </a:extLst>
              </a:tr>
              <a:tr h="49913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Characteristic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Odds Ratio  </a:t>
                      </a:r>
                    </a:p>
                  </a:txBody>
                  <a:tcPr anchor="ctr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Lower  </a:t>
                      </a:r>
                    </a:p>
                  </a:txBody>
                  <a:tcPr anchor="ctr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Upper  </a:t>
                      </a:r>
                    </a:p>
                  </a:txBody>
                  <a:tcPr anchor="ctr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P value   </a:t>
                      </a:r>
                    </a:p>
                  </a:txBody>
                  <a:tcPr anchor="ctr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11453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Age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1.00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0.98  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1.02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0.86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120001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Male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1.41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0.82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2.42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0.22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403489"/>
                  </a:ext>
                </a:extLst>
              </a:tr>
              <a:tr h="499137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Education   </a:t>
                      </a:r>
                    </a:p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  High school or above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0.68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0.40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1.18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0.17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529104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Employed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0.54*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0.29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0.99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0.049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057210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Anxiety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E8D3A2"/>
                      </a:solidFill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1.49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0.84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2.64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0.17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771919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Days abstinent heavy </a:t>
                      </a:r>
                      <a:r>
                        <a:rPr lang="en-US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drinking</a:t>
                      </a:r>
                      <a:r>
                        <a:rPr lang="en-US" sz="1400" b="1" i="0" baseline="300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0.85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0.69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1.06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0.15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43561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fr-FR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Days abstinent non </a:t>
                      </a:r>
                      <a:r>
                        <a:rPr lang="fr-FR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Rx</a:t>
                      </a:r>
                      <a:r>
                        <a:rPr lang="fr-FR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opioids</a:t>
                      </a:r>
                      <a:r>
                        <a:rPr lang="fr-FR" sz="1400" b="1" i="0" baseline="300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fr-FR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1.22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0.98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1.53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0.08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602094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Days abstinent non-Rx non-opioid drug </a:t>
                      </a:r>
                      <a:r>
                        <a:rPr lang="en-US" sz="1400" b="1" i="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use</a:t>
                      </a:r>
                      <a:r>
                        <a:rPr lang="en-US" sz="1400" b="1" i="0" baseline="30000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0.92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0.82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1.02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0.12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551994"/>
                  </a:ext>
                </a:extLst>
              </a:tr>
              <a:tr h="30416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MAIA (total) 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0.64*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0.43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>
                          <a:effectLst/>
                          <a:latin typeface="+mn-lt"/>
                        </a:rPr>
                        <a:t>0.96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0.03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284414"/>
                  </a:ext>
                </a:extLst>
              </a:tr>
              <a:tr h="40936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Physical Symptom Frequency (MSC)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1.33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0.77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2.29  </a:t>
                      </a:r>
                    </a:p>
                  </a:txBody>
                  <a:tcPr anchor="b">
                    <a:lnL w="12700" cmpd="sng">
                      <a:solidFill>
                        <a:srgbClr val="E8D3A2"/>
                      </a:solidFill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en-US" sz="1400" b="1" i="0" dirty="0">
                          <a:effectLst/>
                          <a:latin typeface="+mn-lt"/>
                        </a:rPr>
                        <a:t>0.31  </a:t>
                      </a:r>
                    </a:p>
                  </a:txBody>
                  <a:tcPr anchor="b">
                    <a:lnL w="12700" cap="flat" cmpd="sng" algn="ctr">
                      <a:solidFill>
                        <a:srgbClr val="E8D3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8D3A2"/>
                      </a:solidFill>
                    </a:lnR>
                    <a:lnT w="12700" cmpd="sng">
                      <a:solidFill>
                        <a:srgbClr val="E8D3A2"/>
                      </a:solidFill>
                    </a:lnT>
                    <a:lnB w="12700" cmpd="sng">
                      <a:solidFill>
                        <a:srgbClr val="E8D3A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2E8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8211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F2D24-12CE-40C9-9159-F679CD1B9A9F}"/>
              </a:ext>
            </a:extLst>
          </p:cNvPr>
          <p:cNvSpPr txBox="1"/>
          <p:nvPr/>
        </p:nvSpPr>
        <p:spPr>
          <a:xfrm>
            <a:off x="0" y="472882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25005C"/>
                </a:solidFill>
              </a:rPr>
              <a:t>Variables in model: age, sex, education, employment, anxiety, % days w/o heavy drinking, % days abstinent from non-</a:t>
            </a:r>
            <a:r>
              <a:rPr lang="en-US" sz="1200" i="1" dirty="0" err="1">
                <a:solidFill>
                  <a:srgbClr val="25005C"/>
                </a:solidFill>
              </a:rPr>
              <a:t>Rx’d</a:t>
            </a:r>
            <a:r>
              <a:rPr lang="en-US" sz="1200" i="1" dirty="0">
                <a:solidFill>
                  <a:srgbClr val="25005C"/>
                </a:solidFill>
              </a:rPr>
              <a:t> opioid use, % days abstinent from non-</a:t>
            </a:r>
            <a:r>
              <a:rPr lang="en-US" sz="1200" i="1" dirty="0" err="1">
                <a:solidFill>
                  <a:srgbClr val="25005C"/>
                </a:solidFill>
              </a:rPr>
              <a:t>Rx’d</a:t>
            </a:r>
            <a:r>
              <a:rPr lang="en-US" sz="1200" i="1" dirty="0">
                <a:solidFill>
                  <a:srgbClr val="25005C"/>
                </a:solidFill>
              </a:rPr>
              <a:t> substance use (except cannabis), MAIA, MSC frequency total </a:t>
            </a:r>
          </a:p>
        </p:txBody>
      </p:sp>
    </p:spTree>
    <p:extLst>
      <p:ext uri="{BB962C8B-B14F-4D97-AF65-F5344CB8AC3E}">
        <p14:creationId xmlns:p14="http://schemas.microsoft.com/office/powerpoint/2010/main" val="3587170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4362202" cy="3101180"/>
          </a:xfrm>
        </p:spPr>
        <p:txBody>
          <a:bodyPr>
            <a:normAutofit/>
          </a:bodyPr>
          <a:lstStyle/>
          <a:p>
            <a:r>
              <a:rPr lang="en-US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Response Rate = 63% (N=27)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10 unreachable</a:t>
            </a:r>
            <a:endParaRPr lang="en-US" i="0" dirty="0">
              <a:latin typeface="Calibri (body)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1 declined to participate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1 no longer met criteria for frequent cannabis use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Phone Survey  </a:t>
            </a:r>
          </a:p>
        </p:txBody>
      </p:sp>
      <p:pic>
        <p:nvPicPr>
          <p:cNvPr id="1026" name="Picture 2" descr="Mobile Icon - White on Grey - Openclipart">
            <a:extLst>
              <a:ext uri="{FF2B5EF4-FFF2-40B4-BE49-F238E27FC236}">
                <a16:creationId xmlns:a16="http://schemas.microsoft.com/office/drawing/2014/main" id="{ECF4648B-D7F1-48B8-998A-1D0FA9DBF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254" y="1139084"/>
            <a:ext cx="2865331" cy="286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5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7974124" cy="31011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i="0" dirty="0">
              <a:latin typeface="Calibri (body)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Results: Reasons for cannabis use  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6AAA0B0-BA84-47C5-9067-16BD47E9D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1554545"/>
              </p:ext>
            </p:extLst>
          </p:nvPr>
        </p:nvGraphicFramePr>
        <p:xfrm>
          <a:off x="2599266" y="1245828"/>
          <a:ext cx="5300133" cy="3346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8917791-D3A6-4D5B-9649-0693B6F8F4F6}"/>
              </a:ext>
            </a:extLst>
          </p:cNvPr>
          <p:cNvSpPr txBox="1"/>
          <p:nvPr/>
        </p:nvSpPr>
        <p:spPr>
          <a:xfrm>
            <a:off x="3630103" y="2239603"/>
            <a:ext cx="1604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Recreation +Symptom management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(56%)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AB44820-A85F-49A5-A1CF-3D7B784FD6B4}"/>
              </a:ext>
            </a:extLst>
          </p:cNvPr>
          <p:cNvCxnSpPr>
            <a:cxnSpLocks/>
          </p:cNvCxnSpPr>
          <p:nvPr/>
        </p:nvCxnSpPr>
        <p:spPr>
          <a:xfrm flipV="1">
            <a:off x="1972733" y="3166533"/>
            <a:ext cx="406400" cy="3386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754EFF2-9EA8-4A35-AC55-656B22CA7A76}"/>
              </a:ext>
            </a:extLst>
          </p:cNvPr>
          <p:cNvSpPr txBox="1"/>
          <p:nvPr/>
        </p:nvSpPr>
        <p:spPr>
          <a:xfrm>
            <a:off x="999145" y="3505200"/>
            <a:ext cx="1363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Recreation Only (15%)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1A20CC2-1F7F-43CE-BDBB-05C315724748}"/>
              </a:ext>
            </a:extLst>
          </p:cNvPr>
          <p:cNvCxnSpPr>
            <a:cxnSpLocks/>
          </p:cNvCxnSpPr>
          <p:nvPr/>
        </p:nvCxnSpPr>
        <p:spPr>
          <a:xfrm flipH="1" flipV="1">
            <a:off x="6629401" y="3255266"/>
            <a:ext cx="397933" cy="3810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743D796-120C-45A3-B161-28F7C7441017}"/>
              </a:ext>
            </a:extLst>
          </p:cNvPr>
          <p:cNvSpPr txBox="1"/>
          <p:nvPr/>
        </p:nvSpPr>
        <p:spPr>
          <a:xfrm>
            <a:off x="6993467" y="3505200"/>
            <a:ext cx="1451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Symptom management only (30%)</a:t>
            </a:r>
          </a:p>
        </p:txBody>
      </p:sp>
    </p:spTree>
    <p:extLst>
      <p:ext uri="{BB962C8B-B14F-4D97-AF65-F5344CB8AC3E}">
        <p14:creationId xmlns:p14="http://schemas.microsoft.com/office/powerpoint/2010/main" val="4010207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08E40F4-F394-9D3E-25EE-01DF6784B3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18574"/>
              </p:ext>
            </p:extLst>
          </p:nvPr>
        </p:nvGraphicFramePr>
        <p:xfrm>
          <a:off x="156634" y="118797"/>
          <a:ext cx="8830732" cy="4905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781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976F579B-3EA7-4CCE-E72C-757535F6D4A6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/>
          <a:lstStyle/>
          <a:p>
            <a:r>
              <a:rPr lang="en-US" i="0" dirty="0">
                <a:latin typeface="Calibri (body)"/>
              </a:rPr>
              <a:t>None</a:t>
            </a:r>
            <a:r>
              <a:rPr lang="en-US" dirty="0"/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A4F4D1-002D-A833-AD8F-7BE3B69D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of interest </a:t>
            </a:r>
          </a:p>
        </p:txBody>
      </p:sp>
    </p:spTree>
    <p:extLst>
      <p:ext uri="{BB962C8B-B14F-4D97-AF65-F5344CB8AC3E}">
        <p14:creationId xmlns:p14="http://schemas.microsoft.com/office/powerpoint/2010/main" val="3574498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7974124" cy="31011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i="0" dirty="0">
              <a:latin typeface="Calibri (body)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Results: Method of Obtaining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6997051-4DC5-4BC7-8807-3B0B753739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2537909"/>
              </p:ext>
            </p:extLst>
          </p:nvPr>
        </p:nvGraphicFramePr>
        <p:xfrm>
          <a:off x="511415" y="86662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6076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7974124" cy="31011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i="0" dirty="0">
              <a:latin typeface="Calibri (body)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Results: Cannabis Content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6997051-4DC5-4BC7-8807-3B0B753739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4357709"/>
              </p:ext>
            </p:extLst>
          </p:nvPr>
        </p:nvGraphicFramePr>
        <p:xfrm>
          <a:off x="511414" y="866619"/>
          <a:ext cx="6355053" cy="4276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3730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7974124" cy="31011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i="0" dirty="0">
              <a:latin typeface="Calibri (body)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Results: Route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53BD30-EABF-40F4-9C08-234BEDD38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995473"/>
              </p:ext>
            </p:extLst>
          </p:nvPr>
        </p:nvGraphicFramePr>
        <p:xfrm>
          <a:off x="1735779" y="1559308"/>
          <a:ext cx="5426986" cy="284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0678">
                  <a:extLst>
                    <a:ext uri="{9D8B030D-6E8A-4147-A177-3AD203B41FA5}">
                      <a16:colId xmlns:a16="http://schemas.microsoft.com/office/drawing/2014/main" val="507412832"/>
                    </a:ext>
                  </a:extLst>
                </a:gridCol>
                <a:gridCol w="2416308">
                  <a:extLst>
                    <a:ext uri="{9D8B030D-6E8A-4147-A177-3AD203B41FA5}">
                      <a16:colId xmlns:a16="http://schemas.microsoft.com/office/drawing/2014/main" val="3768000157"/>
                    </a:ext>
                  </a:extLst>
                </a:gridCol>
              </a:tblGrid>
              <a:tr h="46812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j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19353"/>
                  </a:ext>
                </a:extLst>
              </a:tr>
              <a:tr h="37250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>
                          <a:effectLst/>
                          <a:latin typeface="+mj-lt"/>
                        </a:rPr>
                        <a:t>     Smoking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+mj-lt"/>
                        </a:rPr>
                        <a:t>25 (93%)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425123"/>
                  </a:ext>
                </a:extLst>
              </a:tr>
              <a:tr h="38266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>
                          <a:effectLst/>
                          <a:latin typeface="+mj-lt"/>
                        </a:rPr>
                        <a:t>     Vaporizing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+mj-lt"/>
                        </a:rPr>
                        <a:t>17 (63%)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425072"/>
                  </a:ext>
                </a:extLst>
              </a:tr>
              <a:tr h="375893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>
                          <a:effectLst/>
                          <a:latin typeface="+mj-lt"/>
                        </a:rPr>
                        <a:t>     Eating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+mj-lt"/>
                        </a:rPr>
                        <a:t>14 (52%)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083541"/>
                  </a:ext>
                </a:extLst>
              </a:tr>
              <a:tr h="36912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>
                          <a:effectLst/>
                          <a:latin typeface="+mj-lt"/>
                        </a:rPr>
                        <a:t>     Topical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+mj-lt"/>
                        </a:rPr>
                        <a:t>13 (48%)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0547"/>
                  </a:ext>
                </a:extLst>
              </a:tr>
              <a:tr h="379280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>
                          <a:effectLst/>
                          <a:latin typeface="+mj-lt"/>
                        </a:rPr>
                        <a:t>     Drinking 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+mj-lt"/>
                        </a:rPr>
                        <a:t>9 (33%)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216003"/>
                  </a:ext>
                </a:extLst>
              </a:tr>
              <a:tr h="37250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>
                          <a:effectLst/>
                          <a:latin typeface="+mj-lt"/>
                        </a:rPr>
                        <a:t>     Dabbing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0" i="0" dirty="0">
                          <a:effectLst/>
                          <a:latin typeface="+mj-lt"/>
                        </a:rPr>
                        <a:t>6 (22%)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708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417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7974124" cy="310118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i="0" dirty="0">
              <a:latin typeface="Calibri (body)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0" dirty="0">
                <a:latin typeface="+mn-lt"/>
              </a:rPr>
              <a:t>52% </a:t>
            </a:r>
            <a:r>
              <a:rPr lang="en-US" i="0" dirty="0">
                <a:latin typeface="+mn-lt"/>
              </a:rPr>
              <a:t>of participants indicated that they wanted to cut down or discontinue cannabis use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0" dirty="0">
                <a:latin typeface="+mn-lt"/>
              </a:rPr>
              <a:t>42% </a:t>
            </a:r>
            <a:r>
              <a:rPr lang="en-US" i="0" dirty="0">
                <a:latin typeface="+mn-lt"/>
              </a:rPr>
              <a:t>screened positive for cannabis use disorder on the CUDIT-SF*</a:t>
            </a:r>
          </a:p>
          <a:p>
            <a:r>
              <a:rPr lang="en-US" i="0" dirty="0">
                <a:latin typeface="+mn-lt"/>
              </a:rPr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Cannabis Use Disorder Screen</a:t>
            </a:r>
          </a:p>
        </p:txBody>
      </p:sp>
    </p:spTree>
    <p:extLst>
      <p:ext uri="{BB962C8B-B14F-4D97-AF65-F5344CB8AC3E}">
        <p14:creationId xmlns:p14="http://schemas.microsoft.com/office/powerpoint/2010/main" val="69189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B64519-4FBE-4FFB-BEB9-C3502E1BF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760" y="459700"/>
            <a:ext cx="6848475" cy="43148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F44695-AF7B-405A-80AA-7B33A30BD13F}"/>
              </a:ext>
            </a:extLst>
          </p:cNvPr>
          <p:cNvSpPr txBox="1"/>
          <p:nvPr/>
        </p:nvSpPr>
        <p:spPr>
          <a:xfrm>
            <a:off x="1938865" y="72964"/>
            <a:ext cx="5266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CUDIT-SF: Positive Screen = Score of 2 or higher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8443D8-E0E9-40D4-A9FE-153A8E779850}"/>
              </a:ext>
            </a:extLst>
          </p:cNvPr>
          <p:cNvSpPr txBox="1"/>
          <p:nvPr/>
        </p:nvSpPr>
        <p:spPr>
          <a:xfrm>
            <a:off x="5740400" y="4774525"/>
            <a:ext cx="4047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Bonn-Miller et al, Cannabis and Cannabinoid, 2016</a:t>
            </a:r>
          </a:p>
        </p:txBody>
      </p:sp>
    </p:spTree>
    <p:extLst>
      <p:ext uri="{BB962C8B-B14F-4D97-AF65-F5344CB8AC3E}">
        <p14:creationId xmlns:p14="http://schemas.microsoft.com/office/powerpoint/2010/main" val="3206909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C4D030-B728-6261-CAA6-22E90FA2A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</a:t>
            </a:r>
          </a:p>
        </p:txBody>
      </p:sp>
      <p:graphicFrame>
        <p:nvGraphicFramePr>
          <p:cNvPr id="8" name="Chart Placeholder 1">
            <a:extLst>
              <a:ext uri="{FF2B5EF4-FFF2-40B4-BE49-F238E27FC236}">
                <a16:creationId xmlns:a16="http://schemas.microsoft.com/office/drawing/2014/main" id="{F1640CCC-6376-9FF3-475A-8536AFB9EB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747531"/>
              </p:ext>
            </p:extLst>
          </p:nvPr>
        </p:nvGraphicFramePr>
        <p:xfrm>
          <a:off x="460375" y="1647755"/>
          <a:ext cx="8243835" cy="2960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1624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7DF36A7-14F0-40DC-B596-44E47C5F69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6402404"/>
              </p:ext>
            </p:extLst>
          </p:nvPr>
        </p:nvGraphicFramePr>
        <p:xfrm>
          <a:off x="789516" y="-685800"/>
          <a:ext cx="7564967" cy="6016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8645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9C617A4B-8D4C-78A4-306A-6DA2E41C92F1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Study participants and clinics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Anna Treadway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Kenneth Price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Cynthia Price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Joe Merrill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Funder: NIDA, NCCIH, NINDS (R01 AT010742)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  </a:t>
            </a:r>
          </a:p>
        </p:txBody>
      </p:sp>
    </p:spTree>
    <p:extLst>
      <p:ext uri="{BB962C8B-B14F-4D97-AF65-F5344CB8AC3E}">
        <p14:creationId xmlns:p14="http://schemas.microsoft.com/office/powerpoint/2010/main" val="291529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1A49C0-2087-4F33-A860-F563848845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000" b="0" dirty="0"/>
              <a:t>Rates of cannabis use among white and Black populations are similar, yet Black individuals are </a:t>
            </a:r>
            <a:r>
              <a:rPr lang="en-US" sz="2000" dirty="0"/>
              <a:t>3.6x</a:t>
            </a:r>
            <a:r>
              <a:rPr lang="en-US" sz="2000" b="0" dirty="0"/>
              <a:t> more likely to be arrested for possession (</a:t>
            </a:r>
            <a:r>
              <a:rPr lang="en-US" sz="2000" dirty="0"/>
              <a:t>7.6x</a:t>
            </a:r>
            <a:r>
              <a:rPr lang="en-US" sz="2000" b="0" dirty="0"/>
              <a:t> in Illinois)</a:t>
            </a:r>
          </a:p>
          <a:p>
            <a:r>
              <a:rPr lang="en-US" sz="2000" b="0" dirty="0"/>
              <a:t>Legalization is associated with decreased (but not resolved) inequities</a:t>
            </a:r>
          </a:p>
          <a:p>
            <a:r>
              <a:rPr lang="en-US" sz="2000" b="0" dirty="0"/>
              <a:t>Police reform, expungement, and re-sentencing are also needed to address disproportionate harm from the War on Drugs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524175-48D6-4B32-8C87-B07FDA4E4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Inequities in cannabis arrests abound (despite legalization)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C1E124-7AF6-4A73-A33A-2A7F42F8069D}"/>
              </a:ext>
            </a:extLst>
          </p:cNvPr>
          <p:cNvSpPr txBox="1"/>
          <p:nvPr/>
        </p:nvSpPr>
        <p:spPr>
          <a:xfrm>
            <a:off x="0" y="4631267"/>
            <a:ext cx="65032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effectLst/>
              </a:rPr>
              <a:t>Source: ACLU Report - A Tale of Two Countries: Racially Targeted Arrests in the Era of Marijuana Reform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01459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8F628-B5D5-48E6-8492-4289D6023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 Questions?</a:t>
            </a:r>
            <a:br>
              <a:rPr lang="en-US" dirty="0"/>
            </a:br>
            <a:br>
              <a:rPr lang="en-US" sz="2400" dirty="0"/>
            </a:br>
            <a:r>
              <a:rPr lang="en-US" sz="2400" dirty="0"/>
              <a:t>Sarah Leyde, MD</a:t>
            </a:r>
            <a:br>
              <a:rPr lang="en-US" sz="2400" dirty="0"/>
            </a:br>
            <a:r>
              <a:rPr lang="en-US" sz="2400" dirty="0"/>
              <a:t>sleyde@uw.edu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Background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A5D192-2D27-CC09-6802-AFA4325F291D}"/>
              </a:ext>
            </a:extLst>
          </p:cNvPr>
          <p:cNvSpPr txBox="1"/>
          <p:nvPr/>
        </p:nvSpPr>
        <p:spPr>
          <a:xfrm>
            <a:off x="1594630" y="2086916"/>
            <a:ext cx="59547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Approximately </a:t>
            </a:r>
            <a:r>
              <a:rPr lang="en-US" sz="2400" b="1" dirty="0">
                <a:solidFill>
                  <a:schemeClr val="accent6"/>
                </a:solidFill>
              </a:rPr>
              <a:t>half</a:t>
            </a:r>
            <a:r>
              <a:rPr lang="en-US" sz="2400" b="1" dirty="0"/>
              <a:t> of individuals </a:t>
            </a:r>
          </a:p>
          <a:p>
            <a:pPr algn="ctr"/>
            <a:r>
              <a:rPr lang="en-US" sz="2400" b="1" dirty="0"/>
              <a:t>treated with buprenorphine or methadone for OUD use cannabis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61DAA6-90EC-4E88-92D7-5782796E56D7}"/>
              </a:ext>
            </a:extLst>
          </p:cNvPr>
          <p:cNvSpPr txBox="1"/>
          <p:nvPr/>
        </p:nvSpPr>
        <p:spPr>
          <a:xfrm>
            <a:off x="121708" y="4570749"/>
            <a:ext cx="53361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/>
              <a:t>Streck</a:t>
            </a:r>
            <a:r>
              <a:rPr lang="en-US" sz="1200" i="1" dirty="0"/>
              <a:t> et al, 2022, Substance Use &amp; Misuse</a:t>
            </a:r>
          </a:p>
          <a:p>
            <a:r>
              <a:rPr lang="en-US" sz="1200" i="1" dirty="0" err="1"/>
              <a:t>Bawor</a:t>
            </a:r>
            <a:r>
              <a:rPr lang="en-US" sz="1200" i="1" dirty="0"/>
              <a:t> et al, 2015, Biol Sex Differences</a:t>
            </a:r>
          </a:p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01944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A94A0C-7FF8-4465-85EB-E0E9331B927F}"/>
              </a:ext>
            </a:extLst>
          </p:cNvPr>
          <p:cNvSpPr txBox="1"/>
          <p:nvPr/>
        </p:nvSpPr>
        <p:spPr>
          <a:xfrm>
            <a:off x="1195128" y="1971585"/>
            <a:ext cx="6702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Cannabis use during MOUD treatment is </a:t>
            </a:r>
            <a:r>
              <a:rPr lang="en-US" sz="2400" b="1" dirty="0">
                <a:solidFill>
                  <a:schemeClr val="accent6"/>
                </a:solidFill>
              </a:rPr>
              <a:t>NOT</a:t>
            </a:r>
            <a:r>
              <a:rPr lang="en-US" sz="2400" b="1" dirty="0"/>
              <a:t> associated with worse MOUD outcomes</a:t>
            </a:r>
          </a:p>
          <a:p>
            <a:pPr algn="ctr"/>
            <a:r>
              <a:rPr lang="en-US" sz="2400" i="1" dirty="0"/>
              <a:t>(retention, non-prescribed opioid use, QOL)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F47444-4E9F-4C07-ABCA-79285C0F2785}"/>
              </a:ext>
            </a:extLst>
          </p:cNvPr>
          <p:cNvSpPr txBox="1"/>
          <p:nvPr/>
        </p:nvSpPr>
        <p:spPr>
          <a:xfrm>
            <a:off x="79375" y="4450601"/>
            <a:ext cx="5336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/>
              <a:t>Bagra</a:t>
            </a:r>
            <a:r>
              <a:rPr lang="en-US" sz="1200" i="1" dirty="0"/>
              <a:t> et al, J Addiction Med, 2018 </a:t>
            </a:r>
          </a:p>
          <a:p>
            <a:r>
              <a:rPr lang="en-US" sz="1200" i="1" dirty="0"/>
              <a:t>Lake et al, </a:t>
            </a:r>
            <a:r>
              <a:rPr lang="en-US" sz="1200" i="1" dirty="0" err="1"/>
              <a:t>PLoS</a:t>
            </a:r>
            <a:r>
              <a:rPr lang="en-US" sz="1200" i="1" dirty="0"/>
              <a:t> Med, 2019 </a:t>
            </a:r>
          </a:p>
          <a:p>
            <a:r>
              <a:rPr lang="en-US" sz="1200" i="1" dirty="0"/>
              <a:t>Costa et al, Am </a:t>
            </a:r>
            <a:r>
              <a:rPr lang="en-US" sz="1200" i="1" dirty="0" err="1"/>
              <a:t>Journ</a:t>
            </a:r>
            <a:r>
              <a:rPr lang="en-US" sz="1200" i="1" dirty="0"/>
              <a:t> Drug Alcohol Abuse, 2024</a:t>
            </a:r>
          </a:p>
        </p:txBody>
      </p:sp>
    </p:spTree>
    <p:extLst>
      <p:ext uri="{BB962C8B-B14F-4D97-AF65-F5344CB8AC3E}">
        <p14:creationId xmlns:p14="http://schemas.microsoft.com/office/powerpoint/2010/main" val="190831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C06429-354C-34EE-0904-2EFAF766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A94A0C-7FF8-4465-85EB-E0E9331B927F}"/>
              </a:ext>
            </a:extLst>
          </p:cNvPr>
          <p:cNvSpPr txBox="1"/>
          <p:nvPr/>
        </p:nvSpPr>
        <p:spPr>
          <a:xfrm>
            <a:off x="772778" y="1602254"/>
            <a:ext cx="741193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Among people with </a:t>
            </a:r>
            <a:r>
              <a:rPr lang="en-US" sz="2200" b="1" dirty="0">
                <a:solidFill>
                  <a:schemeClr val="accent6"/>
                </a:solidFill>
              </a:rPr>
              <a:t>active OUD</a:t>
            </a:r>
            <a:r>
              <a:rPr lang="en-US" sz="2200" b="1" dirty="0"/>
              <a:t>, cannabis is used for:</a:t>
            </a:r>
          </a:p>
          <a:p>
            <a:pPr algn="ctr"/>
            <a:endParaRPr lang="en-US" sz="22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200" b="1" dirty="0"/>
              <a:t>Management of opioid withdrawal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200" b="1" dirty="0"/>
              <a:t>Substitution of opioids for a less harmful substance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200" b="1" dirty="0"/>
              <a:t>Treatment of pain, insomnia, depression, anxiety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algn="ctr"/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4D3E2F-624C-4B8C-894F-14FB6E9BE972}"/>
              </a:ext>
            </a:extLst>
          </p:cNvPr>
          <p:cNvSpPr txBox="1"/>
          <p:nvPr/>
        </p:nvSpPr>
        <p:spPr>
          <a:xfrm>
            <a:off x="70909" y="4265935"/>
            <a:ext cx="5336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Lake et al, Clin Psychol Review, 2020</a:t>
            </a:r>
          </a:p>
          <a:p>
            <a:r>
              <a:rPr lang="en-US" sz="1200" i="1" dirty="0"/>
              <a:t>Meacham et al, </a:t>
            </a:r>
            <a:r>
              <a:rPr lang="en-US" sz="1200" i="1" dirty="0" err="1"/>
              <a:t>PLoS</a:t>
            </a:r>
            <a:r>
              <a:rPr lang="en-US" sz="1200" i="1" dirty="0"/>
              <a:t> One, 2022</a:t>
            </a:r>
          </a:p>
          <a:p>
            <a:r>
              <a:rPr lang="en-US" sz="1200" i="1" dirty="0"/>
              <a:t>Lo et al, Can Jour Psychiatry, 2023</a:t>
            </a:r>
          </a:p>
          <a:p>
            <a:r>
              <a:rPr lang="en-US" sz="1200" i="1" dirty="0" err="1"/>
              <a:t>Duhart</a:t>
            </a:r>
            <a:r>
              <a:rPr lang="en-US" sz="1200" i="1" dirty="0"/>
              <a:t> Clarke et al, Harm </a:t>
            </a:r>
            <a:r>
              <a:rPr lang="en-US" sz="1200" i="1" dirty="0" err="1"/>
              <a:t>Reduct</a:t>
            </a:r>
            <a:r>
              <a:rPr lang="en-US" sz="1200" i="1" dirty="0"/>
              <a:t> J, 2023</a:t>
            </a:r>
          </a:p>
          <a:p>
            <a:endParaRPr lang="en-US" sz="1200" i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563CE-F0A3-45BB-AEBF-14436B702F6F}"/>
              </a:ext>
            </a:extLst>
          </p:cNvPr>
          <p:cNvSpPr txBox="1"/>
          <p:nvPr/>
        </p:nvSpPr>
        <p:spPr>
          <a:xfrm>
            <a:off x="262467" y="3558049"/>
            <a:ext cx="863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6"/>
                </a:solidFill>
              </a:rPr>
              <a:t>There is very little research exploring how and for what reasons individuals treated with MOUD use cannabis  </a:t>
            </a:r>
          </a:p>
        </p:txBody>
      </p:sp>
    </p:spTree>
    <p:extLst>
      <p:ext uri="{BB962C8B-B14F-4D97-AF65-F5344CB8AC3E}">
        <p14:creationId xmlns:p14="http://schemas.microsoft.com/office/powerpoint/2010/main" val="354279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C4D030-B728-6261-CAA6-22E90FA2A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Objectives</a:t>
            </a:r>
          </a:p>
        </p:txBody>
      </p:sp>
      <p:graphicFrame>
        <p:nvGraphicFramePr>
          <p:cNvPr id="8" name="Chart Placeholder 1">
            <a:extLst>
              <a:ext uri="{FF2B5EF4-FFF2-40B4-BE49-F238E27FC236}">
                <a16:creationId xmlns:a16="http://schemas.microsoft.com/office/drawing/2014/main" id="{F1640CCC-6376-9FF3-475A-8536AFB9EB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8166992"/>
              </p:ext>
            </p:extLst>
          </p:nvPr>
        </p:nvGraphicFramePr>
        <p:xfrm>
          <a:off x="648705" y="1557357"/>
          <a:ext cx="7983880" cy="2960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94A3463-468C-6BED-E630-402E1169606B}"/>
              </a:ext>
            </a:extLst>
          </p:cNvPr>
          <p:cNvSpPr txBox="1"/>
          <p:nvPr/>
        </p:nvSpPr>
        <p:spPr>
          <a:xfrm>
            <a:off x="648705" y="1538504"/>
            <a:ext cx="7983880" cy="10925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40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4362202" cy="3101180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Analysis of BASELINE data from a 2 group RCT of a mind-body adjunct treatment to MOUD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Recruited from 5 WA state clinics, including one OTP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Inclusion criteria = Adult patients w/ MOUD dose stability*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078123-2114-4FC8-B807-C2B7934E47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49" t="10004" r="3929" b="5648"/>
          <a:stretch/>
        </p:blipFill>
        <p:spPr>
          <a:xfrm>
            <a:off x="4757352" y="1242536"/>
            <a:ext cx="4162177" cy="31011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E2B889-BD07-0ECD-B2A5-D8082C39F6E1}"/>
              </a:ext>
            </a:extLst>
          </p:cNvPr>
          <p:cNvSpPr txBox="1"/>
          <p:nvPr/>
        </p:nvSpPr>
        <p:spPr>
          <a:xfrm>
            <a:off x="-701040" y="4686141"/>
            <a:ext cx="8336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/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*Bup: 4 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wks</a:t>
            </a:r>
            <a:r>
              <a:rPr lang="en-US" sz="12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of MOUD and appt frequency &lt;1x/</a:t>
            </a:r>
            <a:r>
              <a:rPr lang="en-US" sz="12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wk</a:t>
            </a:r>
            <a:endParaRPr lang="en-US" sz="12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742950" lvl="1"/>
            <a:r>
              <a:rPr lang="en-US" sz="1200" i="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*Methadone: 12 </a:t>
            </a:r>
            <a:r>
              <a:rPr lang="en-US" sz="1200" i="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wks</a:t>
            </a:r>
            <a:r>
              <a:rPr lang="en-US" sz="1200" i="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treatment + min dose of 60mg + &lt;= 3 missed doses in 30 days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32AF0E-7FFF-45E5-9C00-AB7A562ED092}"/>
              </a:ext>
            </a:extLst>
          </p:cNvPr>
          <p:cNvSpPr txBox="1"/>
          <p:nvPr/>
        </p:nvSpPr>
        <p:spPr>
          <a:xfrm>
            <a:off x="6838440" y="2011790"/>
            <a:ext cx="19473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WA legalized cannabis for medicinal use in 1998, recreational in 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7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655A5E4-B412-4507-8A48-7448B01AAA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88464"/>
              </p:ext>
            </p:extLst>
          </p:nvPr>
        </p:nvGraphicFramePr>
        <p:xfrm>
          <a:off x="1169987" y="376000"/>
          <a:ext cx="6804025" cy="4391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225">
                  <a:extLst>
                    <a:ext uri="{9D8B030D-6E8A-4147-A177-3AD203B41FA5}">
                      <a16:colId xmlns:a16="http://schemas.microsoft.com/office/drawing/2014/main" val="83331678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082519090"/>
                    </a:ext>
                  </a:extLst>
                </a:gridCol>
              </a:tblGrid>
              <a:tr h="35925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MEASURES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26755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Outcome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2"/>
                          </a:solidFill>
                        </a:rPr>
                        <a:t>Scale 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42050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Substance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90 Day Timeline Follow-Back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38360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Depression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PHQ-9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034865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Anxiety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GAD-7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649103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PTSD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PCL-5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487721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Chronic pain presence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Patient self-report of pain &gt;3 </a:t>
                      </a:r>
                      <a:r>
                        <a:rPr lang="en-US" sz="1600" dirty="0" err="1"/>
                        <a:t>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073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Pain Severity &amp; Interference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Brief Pain Inventory (BPI)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35209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Emotional well-being/regulation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Difficulties in Emotional Regulation Scale Short Form (DERS-SF)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65735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Mindfulness and interoceptive awareness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Multidimensional Assessment of Interoceptive Awareness (MAIA)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433181"/>
                  </a:ext>
                </a:extLst>
              </a:tr>
              <a:tr h="359251">
                <a:tc>
                  <a:txBody>
                    <a:bodyPr/>
                    <a:lstStyle/>
                    <a:p>
                      <a:r>
                        <a:rPr lang="en-US" sz="1600" dirty="0"/>
                        <a:t>Physical symptoms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Medical Symptom Checklist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531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575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art Placeholder 1">
            <a:extLst>
              <a:ext uri="{FF2B5EF4-FFF2-40B4-BE49-F238E27FC236}">
                <a16:creationId xmlns:a16="http://schemas.microsoft.com/office/drawing/2014/main" id="{118DDABE-958E-8083-57C0-3F4D0617359C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462210" y="1499236"/>
            <a:ext cx="4362202" cy="3101180"/>
          </a:xfrm>
        </p:spPr>
        <p:txBody>
          <a:bodyPr>
            <a:normAutofit/>
          </a:bodyPr>
          <a:lstStyle/>
          <a:p>
            <a:r>
              <a:rPr lang="en-US" sz="2200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Phone survey: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0" dirty="0">
                <a:latin typeface="Calibri (body)"/>
                <a:ea typeface="Open Sans Light" panose="020B0306030504020204" pitchFamily="34" charset="0"/>
                <a:cs typeface="Open Sans Light" panose="020B0306030504020204" pitchFamily="34" charset="0"/>
              </a:rPr>
              <a:t>Participants retained in the study at 12 months who indicated frequent cannabis use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E0F440-15AE-3C56-B409-2134CB536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</a:t>
            </a:r>
          </a:p>
        </p:txBody>
      </p:sp>
      <p:pic>
        <p:nvPicPr>
          <p:cNvPr id="1026" name="Picture 2" descr="Mobile Icon - White on Grey - Openclipart">
            <a:extLst>
              <a:ext uri="{FF2B5EF4-FFF2-40B4-BE49-F238E27FC236}">
                <a16:creationId xmlns:a16="http://schemas.microsoft.com/office/drawing/2014/main" id="{ECF4648B-D7F1-48B8-998A-1D0FA9DBF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254" y="1139084"/>
            <a:ext cx="2865331" cy="2865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2816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4b2e83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4b2e83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2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6b6dd5b-f02f-441a-99a0-162ac5060bd2}" enabled="0" method="" siteId="{f6b6dd5b-f02f-441a-99a0-162ac5060b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2387</TotalTime>
  <Words>1614</Words>
  <Application>Microsoft Office PowerPoint</Application>
  <PresentationFormat>On-screen Show (16:9)</PresentationFormat>
  <Paragraphs>312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45" baseType="lpstr">
      <vt:lpstr>Aptos</vt:lpstr>
      <vt:lpstr>Arial</vt:lpstr>
      <vt:lpstr>Calibri</vt:lpstr>
      <vt:lpstr>Calibri (body)</vt:lpstr>
      <vt:lpstr>Calibri (headings)</vt:lpstr>
      <vt:lpstr>Calibri Light</vt:lpstr>
      <vt:lpstr>Encode Sans Normal Black</vt:lpstr>
      <vt:lpstr>Lucida Grande</vt:lpstr>
      <vt:lpstr>Open Sans</vt:lpstr>
      <vt:lpstr>Open Sans Light</vt:lpstr>
      <vt:lpstr>Times New Roman</vt:lpstr>
      <vt:lpstr>Uni Sans</vt:lpstr>
      <vt:lpstr>Custom Design</vt:lpstr>
      <vt:lpstr>2_Custom Design</vt:lpstr>
      <vt:lpstr>1_Custom Design</vt:lpstr>
      <vt:lpstr>Office Theme</vt:lpstr>
      <vt:lpstr>Cannabis use among individuals treated with medication for opioid use disorder: Correlates, patterns, and motivations for use</vt:lpstr>
      <vt:lpstr>Conflicts of interest </vt:lpstr>
      <vt:lpstr>Background </vt:lpstr>
      <vt:lpstr>Background </vt:lpstr>
      <vt:lpstr>Background </vt:lpstr>
      <vt:lpstr> Objectives</vt:lpstr>
      <vt:lpstr>Methods </vt:lpstr>
      <vt:lpstr>PowerPoint Presentation</vt:lpstr>
      <vt:lpstr>Methods </vt:lpstr>
      <vt:lpstr>PowerPoint Presentation</vt:lpstr>
      <vt:lpstr>PowerPoint Presentation</vt:lpstr>
      <vt:lpstr>Results: Demographic characteristics </vt:lpstr>
      <vt:lpstr>Results: Demographic characteristics by cannabis use frequency </vt:lpstr>
      <vt:lpstr>Results: Clinical characteristics  N = 303</vt:lpstr>
      <vt:lpstr>Results: Clinical characteristics by cannabis use frequency </vt:lpstr>
      <vt:lpstr>PowerPoint Presentation</vt:lpstr>
      <vt:lpstr>Results: Phone Survey  </vt:lpstr>
      <vt:lpstr>Survey Results: Reasons for cannabis use   </vt:lpstr>
      <vt:lpstr>PowerPoint Presentation</vt:lpstr>
      <vt:lpstr>Survey Results: Method of Obtaining </vt:lpstr>
      <vt:lpstr>Survey Results: Cannabis Content  </vt:lpstr>
      <vt:lpstr>Survey Results: Route  </vt:lpstr>
      <vt:lpstr>Results: Cannabis Use Disorder Screen</vt:lpstr>
      <vt:lpstr>PowerPoint Presentation</vt:lpstr>
      <vt:lpstr>Conclusions </vt:lpstr>
      <vt:lpstr>PowerPoint Presentation</vt:lpstr>
      <vt:lpstr>Acknowledgements   </vt:lpstr>
      <vt:lpstr>Inequities in cannabis arrests abound (despite legalization) </vt:lpstr>
      <vt:lpstr>Thank you! Questions?  Sarah Leyde, MD sleyde@uw.edu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Sarah Leyde</cp:lastModifiedBy>
  <cp:revision>193</cp:revision>
  <dcterms:created xsi:type="dcterms:W3CDTF">2014-10-14T00:51:43Z</dcterms:created>
  <dcterms:modified xsi:type="dcterms:W3CDTF">2024-11-15T14:38:42Z</dcterms:modified>
</cp:coreProperties>
</file>