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8" r:id="rId3"/>
    <p:sldId id="258" r:id="rId4"/>
    <p:sldId id="280" r:id="rId5"/>
    <p:sldId id="269" r:id="rId6"/>
    <p:sldId id="259" r:id="rId7"/>
    <p:sldId id="260" r:id="rId8"/>
    <p:sldId id="261" r:id="rId9"/>
    <p:sldId id="262" r:id="rId10"/>
    <p:sldId id="272" r:id="rId11"/>
    <p:sldId id="273" r:id="rId12"/>
    <p:sldId id="274" r:id="rId13"/>
    <p:sldId id="275" r:id="rId14"/>
    <p:sldId id="276" r:id="rId15"/>
    <p:sldId id="277" r:id="rId16"/>
    <p:sldId id="278" r:id="rId17"/>
    <p:sldId id="279" r:id="rId18"/>
    <p:sldId id="271" r:id="rId19"/>
    <p:sldId id="281" r:id="rId20"/>
    <p:sldId id="282"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5635BB-7F18-7E6C-B006-748AA04F0D2C}" name="Dwan, Mary" initials="MD" userId="S::marydwan@umich.edu::9f29b188-09a5-4fe2-83bb-7ff7e64e58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1"/>
    <a:srgbClr val="FEFAF2"/>
    <a:srgbClr val="DEECF8"/>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6667" autoAdjust="0"/>
  </p:normalViewPr>
  <p:slideViewPr>
    <p:cSldViewPr snapToGrid="0">
      <p:cViewPr varScale="1">
        <p:scale>
          <a:sx n="44" d="100"/>
          <a:sy n="44" d="100"/>
        </p:scale>
        <p:origin x="15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71043-2DE4-4219-9FFD-C208F03A5E8F}" type="datetimeFigureOut">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19282-A69F-4C75-B38C-DA6549BD894E}" type="slidenum">
              <a:t>‹#›</a:t>
            </a:fld>
            <a:endParaRPr lang="en-US"/>
          </a:p>
        </p:txBody>
      </p:sp>
    </p:spTree>
    <p:extLst>
      <p:ext uri="{BB962C8B-B14F-4D97-AF65-F5344CB8AC3E}">
        <p14:creationId xmlns:p14="http://schemas.microsoft.com/office/powerpoint/2010/main" val="183399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Whitney and I am going to be talking to you about a post-implementation drug checking service study that we did with PWUD and Harm reduction staff members.</a:t>
            </a:r>
          </a:p>
        </p:txBody>
      </p:sp>
      <p:sp>
        <p:nvSpPr>
          <p:cNvPr id="4" name="Slide Number Placeholder 3"/>
          <p:cNvSpPr>
            <a:spLocks noGrp="1"/>
          </p:cNvSpPr>
          <p:nvPr>
            <p:ph type="sldNum" sz="quarter" idx="5"/>
          </p:nvPr>
        </p:nvSpPr>
        <p:spPr/>
        <p:txBody>
          <a:bodyPr/>
          <a:lstStyle/>
          <a:p>
            <a:fld id="{22819282-A69F-4C75-B38C-DA6549BD894E}" type="slidenum">
              <a:rPr lang="en-US" smtClean="0"/>
              <a:t>1</a:t>
            </a:fld>
            <a:endParaRPr lang="en-US"/>
          </a:p>
        </p:txBody>
      </p:sp>
    </p:spTree>
    <p:extLst>
      <p:ext uri="{BB962C8B-B14F-4D97-AF65-F5344CB8AC3E}">
        <p14:creationId xmlns:p14="http://schemas.microsoft.com/office/powerpoint/2010/main" val="171089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barriers discussed by participants included transportation access issues, DCS program hours of operation and often having longer than anticipated wait times for their results. Additionally we saw some barriers with participant testing frequency, often seeing participants who use their supply more feeling that it is not feasible for them to test their drugs prior to every use, and out of the participants we spoke to those using stimulants found that their samples tended to be more pure so they would test far less than opioid users.</a:t>
            </a:r>
          </a:p>
        </p:txBody>
      </p:sp>
      <p:sp>
        <p:nvSpPr>
          <p:cNvPr id="4" name="Slide Number Placeholder 3"/>
          <p:cNvSpPr>
            <a:spLocks noGrp="1"/>
          </p:cNvSpPr>
          <p:nvPr>
            <p:ph type="sldNum" sz="quarter" idx="5"/>
          </p:nvPr>
        </p:nvSpPr>
        <p:spPr/>
        <p:txBody>
          <a:bodyPr/>
          <a:lstStyle/>
          <a:p>
            <a:fld id="{22819282-A69F-4C75-B38C-DA6549BD894E}" type="slidenum">
              <a:rPr lang="en-US" smtClean="0"/>
              <a:t>11</a:t>
            </a:fld>
            <a:endParaRPr lang="en-US"/>
          </a:p>
        </p:txBody>
      </p:sp>
    </p:spTree>
    <p:extLst>
      <p:ext uri="{BB962C8B-B14F-4D97-AF65-F5344CB8AC3E}">
        <p14:creationId xmlns:p14="http://schemas.microsoft.com/office/powerpoint/2010/main" val="251831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also some barriers with the FTIR’s testing abilities since drug libraries need to be loaded prior to testing, it is often difficult to know which drug class needs to be downloaded when unusual samples are seen. This is when the use of a complementary site was needed but it can take up to 2 weeks for participants to receive results if they are sent for complementary testing. Final implementation barrier for participants was the lack of protective legislation, preventing participants from using DCS due to fear of prosecution.</a:t>
            </a:r>
          </a:p>
        </p:txBody>
      </p:sp>
      <p:sp>
        <p:nvSpPr>
          <p:cNvPr id="4" name="Slide Number Placeholder 3"/>
          <p:cNvSpPr>
            <a:spLocks noGrp="1"/>
          </p:cNvSpPr>
          <p:nvPr>
            <p:ph type="sldNum" sz="quarter" idx="5"/>
          </p:nvPr>
        </p:nvSpPr>
        <p:spPr/>
        <p:txBody>
          <a:bodyPr/>
          <a:lstStyle/>
          <a:p>
            <a:fld id="{22819282-A69F-4C75-B38C-DA6549BD894E}" type="slidenum">
              <a:rPr lang="en-US" smtClean="0"/>
              <a:t>12</a:t>
            </a:fld>
            <a:endParaRPr lang="en-US"/>
          </a:p>
        </p:txBody>
      </p:sp>
    </p:spTree>
    <p:extLst>
      <p:ext uri="{BB962C8B-B14F-4D97-AF65-F5344CB8AC3E}">
        <p14:creationId xmlns:p14="http://schemas.microsoft.com/office/powerpoint/2010/main" val="400938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noted some facilitators being that DCS has provided them with the knowledge they needed to answer participant questions regarding the local supply, making their participant education initiatives much more informed. They also found that it was very important to tailor the language used to describe DCS, not describing it in scientific detail but using references that participants would understand. Such as, you read the ingredients that are in your food, do you want to know what is in your drugs?</a:t>
            </a:r>
          </a:p>
        </p:txBody>
      </p:sp>
      <p:sp>
        <p:nvSpPr>
          <p:cNvPr id="4" name="Slide Number Placeholder 3"/>
          <p:cNvSpPr>
            <a:spLocks noGrp="1"/>
          </p:cNvSpPr>
          <p:nvPr>
            <p:ph type="sldNum" sz="quarter" idx="5"/>
          </p:nvPr>
        </p:nvSpPr>
        <p:spPr/>
        <p:txBody>
          <a:bodyPr/>
          <a:lstStyle/>
          <a:p>
            <a:fld id="{22819282-A69F-4C75-B38C-DA6549BD894E}" type="slidenum">
              <a:rPr lang="en-US" smtClean="0"/>
              <a:t>13</a:t>
            </a:fld>
            <a:endParaRPr lang="en-US"/>
          </a:p>
        </p:txBody>
      </p:sp>
    </p:spTree>
    <p:extLst>
      <p:ext uri="{BB962C8B-B14F-4D97-AF65-F5344CB8AC3E}">
        <p14:creationId xmlns:p14="http://schemas.microsoft.com/office/powerpoint/2010/main" val="2845912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members at this organization found it extremely helpful having a lead DCS technician who was able to act as a mentor to train other DCS techs later into program implementation. This program also gained a lot of support and interest from the outside community following their first media debut (about 5 months after the program started)</a:t>
            </a:r>
          </a:p>
        </p:txBody>
      </p:sp>
      <p:sp>
        <p:nvSpPr>
          <p:cNvPr id="4" name="Slide Number Placeholder 3"/>
          <p:cNvSpPr>
            <a:spLocks noGrp="1"/>
          </p:cNvSpPr>
          <p:nvPr>
            <p:ph type="sldNum" sz="quarter" idx="5"/>
          </p:nvPr>
        </p:nvSpPr>
        <p:spPr/>
        <p:txBody>
          <a:bodyPr/>
          <a:lstStyle/>
          <a:p>
            <a:fld id="{22819282-A69F-4C75-B38C-DA6549BD894E}" type="slidenum">
              <a:rPr lang="en-US" smtClean="0"/>
              <a:t>14</a:t>
            </a:fld>
            <a:endParaRPr lang="en-US"/>
          </a:p>
        </p:txBody>
      </p:sp>
    </p:spTree>
    <p:extLst>
      <p:ext uri="{BB962C8B-B14F-4D97-AF65-F5344CB8AC3E}">
        <p14:creationId xmlns:p14="http://schemas.microsoft.com/office/powerpoint/2010/main" val="182524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included the agency having difficulty finding additional staff to run the DCS program. This quote explains this perfectly….</a:t>
            </a:r>
          </a:p>
          <a:p>
            <a:endParaRPr lang="en-US" dirty="0"/>
          </a:p>
          <a:p>
            <a:r>
              <a:rPr lang="en-US" dirty="0"/>
              <a:t>Additionally, staff noted that even though the DCS has an MOU in place with local law enforcement officers, this doesn’t make participants necessarily trust that they still won’t be prosecuted for utilizing the service.</a:t>
            </a:r>
          </a:p>
        </p:txBody>
      </p:sp>
      <p:sp>
        <p:nvSpPr>
          <p:cNvPr id="4" name="Slide Number Placeholder 3"/>
          <p:cNvSpPr>
            <a:spLocks noGrp="1"/>
          </p:cNvSpPr>
          <p:nvPr>
            <p:ph type="sldNum" sz="quarter" idx="5"/>
          </p:nvPr>
        </p:nvSpPr>
        <p:spPr/>
        <p:txBody>
          <a:bodyPr/>
          <a:lstStyle/>
          <a:p>
            <a:fld id="{22819282-A69F-4C75-B38C-DA6549BD894E}" type="slidenum">
              <a:rPr lang="en-US" smtClean="0"/>
              <a:t>15</a:t>
            </a:fld>
            <a:endParaRPr lang="en-US"/>
          </a:p>
        </p:txBody>
      </p:sp>
    </p:spTree>
    <p:extLst>
      <p:ext uri="{BB962C8B-B14F-4D97-AF65-F5344CB8AC3E}">
        <p14:creationId xmlns:p14="http://schemas.microsoft.com/office/powerpoint/2010/main" val="365042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interesting unintended consequences of the service was drug dealers requesting that DCS participants test their drug supply for them, as well as participants voluntarily reporting back FTIR result to their suppliers. Staff also note that implementing DCS has affected the greater community because participants use their social networks to employ a bad batch alert system when unexpected substances are found in their supply.</a:t>
            </a:r>
          </a:p>
        </p:txBody>
      </p:sp>
      <p:sp>
        <p:nvSpPr>
          <p:cNvPr id="4" name="Slide Number Placeholder 3"/>
          <p:cNvSpPr>
            <a:spLocks noGrp="1"/>
          </p:cNvSpPr>
          <p:nvPr>
            <p:ph type="sldNum" sz="quarter" idx="5"/>
          </p:nvPr>
        </p:nvSpPr>
        <p:spPr/>
        <p:txBody>
          <a:bodyPr/>
          <a:lstStyle/>
          <a:p>
            <a:fld id="{22819282-A69F-4C75-B38C-DA6549BD894E}" type="slidenum">
              <a:rPr lang="en-US" smtClean="0"/>
              <a:t>16</a:t>
            </a:fld>
            <a:endParaRPr lang="en-US"/>
          </a:p>
        </p:txBody>
      </p:sp>
    </p:spTree>
    <p:extLst>
      <p:ext uri="{BB962C8B-B14F-4D97-AF65-F5344CB8AC3E}">
        <p14:creationId xmlns:p14="http://schemas.microsoft.com/office/powerpoint/2010/main" val="307407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recommendations for program improvement included performing more outreach to non-white participants to better understand how to safely and more comfortably engage them in the DCS. And finally establishing community MOUs with local businesses, neighboring harm reduction agencies and neighboring law enforcement to provide more protection and coverage for participant/staff safety.</a:t>
            </a:r>
          </a:p>
        </p:txBody>
      </p:sp>
      <p:sp>
        <p:nvSpPr>
          <p:cNvPr id="4" name="Slide Number Placeholder 3"/>
          <p:cNvSpPr>
            <a:spLocks noGrp="1"/>
          </p:cNvSpPr>
          <p:nvPr>
            <p:ph type="sldNum" sz="quarter" idx="5"/>
          </p:nvPr>
        </p:nvSpPr>
        <p:spPr/>
        <p:txBody>
          <a:bodyPr/>
          <a:lstStyle/>
          <a:p>
            <a:fld id="{22819282-A69F-4C75-B38C-DA6549BD894E}" type="slidenum">
              <a:rPr lang="en-US" smtClean="0"/>
              <a:t>17</a:t>
            </a:fld>
            <a:endParaRPr lang="en-US"/>
          </a:p>
        </p:txBody>
      </p:sp>
    </p:spTree>
    <p:extLst>
      <p:ext uri="{BB962C8B-B14F-4D97-AF65-F5344CB8AC3E}">
        <p14:creationId xmlns:p14="http://schemas.microsoft.com/office/powerpoint/2010/main" val="202465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a:t>
            </a:r>
          </a:p>
          <a:p>
            <a:pPr marL="228600" indent="-228600">
              <a:buAutoNum type="arabicPeriod"/>
            </a:pPr>
            <a:r>
              <a:rPr lang="en-US" dirty="0"/>
              <a:t>FTIR is a service that can be easily integrated into an SSP</a:t>
            </a:r>
          </a:p>
          <a:p>
            <a:pPr marL="228600" indent="-228600">
              <a:buAutoNum type="arabicPeriod"/>
            </a:pPr>
            <a:r>
              <a:rPr lang="en-US" dirty="0"/>
              <a:t>Participants find this service extremely useful to inform how they use their drugs</a:t>
            </a:r>
          </a:p>
          <a:p>
            <a:pPr marL="228600" indent="-228600">
              <a:buAutoNum type="arabicPeriod"/>
            </a:pPr>
            <a:r>
              <a:rPr lang="en-US" dirty="0"/>
              <a:t>Potential expansion of DCS using mobile health units or sample drop off might decrease accessibility barriers for some participants</a:t>
            </a:r>
          </a:p>
          <a:p>
            <a:pPr marL="228600" indent="-228600">
              <a:buAutoNum type="arabicPeriod"/>
            </a:pPr>
            <a:r>
              <a:rPr lang="en-US" dirty="0"/>
              <a:t>To support future DCS program improvements, and to secure the sustainability of these programs we need supportive legislation.</a:t>
            </a:r>
          </a:p>
        </p:txBody>
      </p:sp>
      <p:sp>
        <p:nvSpPr>
          <p:cNvPr id="4" name="Slide Number Placeholder 3"/>
          <p:cNvSpPr>
            <a:spLocks noGrp="1"/>
          </p:cNvSpPr>
          <p:nvPr>
            <p:ph type="sldNum" sz="quarter" idx="5"/>
          </p:nvPr>
        </p:nvSpPr>
        <p:spPr/>
        <p:txBody>
          <a:bodyPr/>
          <a:lstStyle/>
          <a:p>
            <a:fld id="{22819282-A69F-4C75-B38C-DA6549BD894E}" type="slidenum">
              <a:rPr lang="en-US" smtClean="0"/>
              <a:t>18</a:t>
            </a:fld>
            <a:endParaRPr lang="en-US"/>
          </a:p>
        </p:txBody>
      </p:sp>
    </p:spTree>
    <p:extLst>
      <p:ext uri="{BB962C8B-B14F-4D97-AF65-F5344CB8AC3E}">
        <p14:creationId xmlns:p14="http://schemas.microsoft.com/office/powerpoint/2010/main" val="367959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19282-A69F-4C75-B38C-DA6549BD894E}" type="slidenum">
              <a:rPr lang="en-US" smtClean="0"/>
              <a:t>20</a:t>
            </a:fld>
            <a:endParaRPr lang="en-US"/>
          </a:p>
        </p:txBody>
      </p:sp>
    </p:spTree>
    <p:extLst>
      <p:ext uri="{BB962C8B-B14F-4D97-AF65-F5344CB8AC3E}">
        <p14:creationId xmlns:p14="http://schemas.microsoft.com/office/powerpoint/2010/main" val="198904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19282-A69F-4C75-B38C-DA6549BD894E}" type="slidenum">
              <a:rPr lang="en-US" smtClean="0"/>
              <a:t>2</a:t>
            </a:fld>
            <a:endParaRPr lang="en-US"/>
          </a:p>
        </p:txBody>
      </p:sp>
    </p:spTree>
    <p:extLst>
      <p:ext uri="{BB962C8B-B14F-4D97-AF65-F5344CB8AC3E}">
        <p14:creationId xmlns:p14="http://schemas.microsoft.com/office/powerpoint/2010/main" val="101418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diving in to a general history of DCS.</a:t>
            </a:r>
          </a:p>
          <a:p>
            <a:r>
              <a:rPr lang="en-US" dirty="0"/>
              <a:t>DCS becomes prevalent in the US </a:t>
            </a:r>
            <a:r>
              <a:rPr lang="en-US"/>
              <a:t>around 60s-70s </a:t>
            </a:r>
            <a:r>
              <a:rPr lang="en-US" dirty="0"/>
              <a:t>with increasing psychedelic use</a:t>
            </a:r>
          </a:p>
          <a:p>
            <a:r>
              <a:rPr lang="en-US" dirty="0"/>
              <a:t>Then there is more of a global expansion seen with DCS in 1992</a:t>
            </a:r>
          </a:p>
          <a:p>
            <a:r>
              <a:rPr lang="en-US" dirty="0"/>
              <a:t>Jumping to 2017 there are about 31 different DCS sites across 20 countries</a:t>
            </a:r>
          </a:p>
          <a:p>
            <a:r>
              <a:rPr lang="en-US" dirty="0"/>
              <a:t>2022 16 DCS sites are active in the US with more and more legislation being promoted around DCS activity/equipment/etc.</a:t>
            </a:r>
          </a:p>
          <a:p>
            <a:r>
              <a:rPr lang="en-US" dirty="0"/>
              <a:t>2023 we have our first community-based DCS started in Grand Rapids, Michigan, where our post-implementation study took place!</a:t>
            </a:r>
          </a:p>
        </p:txBody>
      </p:sp>
      <p:sp>
        <p:nvSpPr>
          <p:cNvPr id="4" name="Slide Number Placeholder 3"/>
          <p:cNvSpPr>
            <a:spLocks noGrp="1"/>
          </p:cNvSpPr>
          <p:nvPr>
            <p:ph type="sldNum" sz="quarter" idx="5"/>
          </p:nvPr>
        </p:nvSpPr>
        <p:spPr/>
        <p:txBody>
          <a:bodyPr/>
          <a:lstStyle/>
          <a:p>
            <a:fld id="{22819282-A69F-4C75-B38C-DA6549BD894E}" type="slidenum">
              <a:rPr lang="en-US" smtClean="0"/>
              <a:t>3</a:t>
            </a:fld>
            <a:endParaRPr lang="en-US"/>
          </a:p>
        </p:txBody>
      </p:sp>
    </p:spTree>
    <p:extLst>
      <p:ext uri="{BB962C8B-B14F-4D97-AF65-F5344CB8AC3E}">
        <p14:creationId xmlns:p14="http://schemas.microsoft.com/office/powerpoint/2010/main" val="259502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that there are many different forms of drug checking equipment, I wanted to be clear that for this study we will be discussing a program that uses FTIR technology. This is beneficial for point of service use in community organizations as it maintains a quick testing turnaround time, tests for multiple substances in one sample and has the ability to quantify samples. However, quantification using FTIR requires extensive training and tends to be very expensive. And it is usually more feasible for DCS programs to send their samples for ‘confirmatory or complementary’ testing using gas chromatography mass spectroscopy (GCMS). As we consider test strips, FTIR and GCMS, the ability to identify multiple drug constituents and cost increases.</a:t>
            </a:r>
          </a:p>
        </p:txBody>
      </p:sp>
      <p:sp>
        <p:nvSpPr>
          <p:cNvPr id="4" name="Slide Number Placeholder 3"/>
          <p:cNvSpPr>
            <a:spLocks noGrp="1"/>
          </p:cNvSpPr>
          <p:nvPr>
            <p:ph type="sldNum" sz="quarter" idx="5"/>
          </p:nvPr>
        </p:nvSpPr>
        <p:spPr/>
        <p:txBody>
          <a:bodyPr/>
          <a:lstStyle/>
          <a:p>
            <a:fld id="{22819282-A69F-4C75-B38C-DA6549BD894E}" type="slidenum">
              <a:rPr lang="en-US" smtClean="0"/>
              <a:t>4</a:t>
            </a:fld>
            <a:endParaRPr lang="en-US"/>
          </a:p>
        </p:txBody>
      </p:sp>
    </p:spTree>
    <p:extLst>
      <p:ext uri="{BB962C8B-B14F-4D97-AF65-F5344CB8AC3E}">
        <p14:creationId xmlns:p14="http://schemas.microsoft.com/office/powerpoint/2010/main" val="362462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Why do we want to do DCS? For one, as we all know there are increasing adulterants entering the drug supply and these services empower people to know what is in their drugs. While surveillance systems for alerting communities about emerging adulterants exist (primarily in Baltimore and Canada), they are often generated from overdose/EMS data, resulting in a skewed narrative about what is really in our drug supply… and it doesn't provide PWUD with information about their personal supply. Using DCS alongside individually tailored safe-use education, this service can be deployed as a harm reduction strategy so people can make more informed decisions around how they use.</a:t>
            </a:r>
          </a:p>
        </p:txBody>
      </p:sp>
      <p:sp>
        <p:nvSpPr>
          <p:cNvPr id="4" name="Slide Number Placeholder 3"/>
          <p:cNvSpPr>
            <a:spLocks noGrp="1"/>
          </p:cNvSpPr>
          <p:nvPr>
            <p:ph type="sldNum" sz="quarter" idx="5"/>
          </p:nvPr>
        </p:nvSpPr>
        <p:spPr/>
        <p:txBody>
          <a:bodyPr/>
          <a:lstStyle/>
          <a:p>
            <a:fld id="{22819282-A69F-4C75-B38C-DA6549BD894E}" type="slidenum">
              <a:t>5</a:t>
            </a:fld>
            <a:endParaRPr lang="en-US"/>
          </a:p>
        </p:txBody>
      </p:sp>
    </p:spTree>
    <p:extLst>
      <p:ext uri="{BB962C8B-B14F-4D97-AF65-F5344CB8AC3E}">
        <p14:creationId xmlns:p14="http://schemas.microsoft.com/office/powerpoint/2010/main" val="320288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hosted focus groups for harm reduction staff and participants 6-months following the start of a brand new Grand Rapids DCS site. We used semi-structured interview guides that were developed using CFIR. It was important to us that we provide timely feedback to DCS organization leaders so we employed a rapid thematic analysis approach. Interviews were recorded and transcribed with relevant themes placed into summary matrices.</a:t>
            </a:r>
          </a:p>
        </p:txBody>
      </p:sp>
      <p:sp>
        <p:nvSpPr>
          <p:cNvPr id="4" name="Slide Number Placeholder 3"/>
          <p:cNvSpPr>
            <a:spLocks noGrp="1"/>
          </p:cNvSpPr>
          <p:nvPr>
            <p:ph type="sldNum" sz="quarter" idx="5"/>
          </p:nvPr>
        </p:nvSpPr>
        <p:spPr/>
        <p:txBody>
          <a:bodyPr/>
          <a:lstStyle/>
          <a:p>
            <a:fld id="{22819282-A69F-4C75-B38C-DA6549BD894E}" type="slidenum">
              <a:rPr lang="en-US" smtClean="0"/>
              <a:t>7</a:t>
            </a:fld>
            <a:endParaRPr lang="en-US"/>
          </a:p>
        </p:txBody>
      </p:sp>
    </p:spTree>
    <p:extLst>
      <p:ext uri="{BB962C8B-B14F-4D97-AF65-F5344CB8AC3E}">
        <p14:creationId xmlns:p14="http://schemas.microsoft.com/office/powerpoint/2010/main" val="267246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breakdown of our participant and staff demographics. </a:t>
            </a:r>
          </a:p>
        </p:txBody>
      </p:sp>
      <p:sp>
        <p:nvSpPr>
          <p:cNvPr id="4" name="Slide Number Placeholder 3"/>
          <p:cNvSpPr>
            <a:spLocks noGrp="1"/>
          </p:cNvSpPr>
          <p:nvPr>
            <p:ph type="sldNum" sz="quarter" idx="5"/>
          </p:nvPr>
        </p:nvSpPr>
        <p:spPr/>
        <p:txBody>
          <a:bodyPr/>
          <a:lstStyle/>
          <a:p>
            <a:fld id="{22819282-A69F-4C75-B38C-DA6549BD894E}" type="slidenum">
              <a:rPr lang="en-US" smtClean="0"/>
              <a:t>8</a:t>
            </a:fld>
            <a:endParaRPr lang="en-US"/>
          </a:p>
        </p:txBody>
      </p:sp>
    </p:spTree>
    <p:extLst>
      <p:ext uri="{BB962C8B-B14F-4D97-AF65-F5344CB8AC3E}">
        <p14:creationId xmlns:p14="http://schemas.microsoft.com/office/powerpoint/2010/main" val="39766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into some of the themes discussed by participants… we saw several facilitators to DCS implementation including the participant-centered approach used by staff members. This was often described as meeting participants without judgement, and being positive about wherever someone is at in their lived experience journey. Additionally, participants felt that this program increased their knowledge of how to use their specific drug supply more safely and provided a reliable service for them to come back to. This was especially useful for individuals who would use subjective characteristics to ‘test’ their drug supply.</a:t>
            </a:r>
          </a:p>
        </p:txBody>
      </p:sp>
      <p:sp>
        <p:nvSpPr>
          <p:cNvPr id="4" name="Slide Number Placeholder 3"/>
          <p:cNvSpPr>
            <a:spLocks noGrp="1"/>
          </p:cNvSpPr>
          <p:nvPr>
            <p:ph type="sldNum" sz="quarter" idx="5"/>
          </p:nvPr>
        </p:nvSpPr>
        <p:spPr/>
        <p:txBody>
          <a:bodyPr/>
          <a:lstStyle/>
          <a:p>
            <a:fld id="{22819282-A69F-4C75-B38C-DA6549BD894E}" type="slidenum">
              <a:rPr lang="en-US" smtClean="0"/>
              <a:t>9</a:t>
            </a:fld>
            <a:endParaRPr lang="en-US"/>
          </a:p>
        </p:txBody>
      </p:sp>
    </p:spTree>
    <p:extLst>
      <p:ext uri="{BB962C8B-B14F-4D97-AF65-F5344CB8AC3E}">
        <p14:creationId xmlns:p14="http://schemas.microsoft.com/office/powerpoint/2010/main" val="402369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the diffusion of information about DCS across participant social networks was huge in referring new participants but also in creating an alert system where they would inform their friends going to the same dealer, what was in that dealer’s supply based off of their FTIR results. Participants also discussed how wonderful it was to be able to openly discuss their drug use experience with others while at the DCS site.</a:t>
            </a:r>
          </a:p>
        </p:txBody>
      </p:sp>
      <p:sp>
        <p:nvSpPr>
          <p:cNvPr id="4" name="Slide Number Placeholder 3"/>
          <p:cNvSpPr>
            <a:spLocks noGrp="1"/>
          </p:cNvSpPr>
          <p:nvPr>
            <p:ph type="sldNum" sz="quarter" idx="5"/>
          </p:nvPr>
        </p:nvSpPr>
        <p:spPr/>
        <p:txBody>
          <a:bodyPr/>
          <a:lstStyle/>
          <a:p>
            <a:fld id="{22819282-A69F-4C75-B38C-DA6549BD894E}" type="slidenum">
              <a:rPr lang="en-US" smtClean="0"/>
              <a:t>10</a:t>
            </a:fld>
            <a:endParaRPr lang="en-US"/>
          </a:p>
        </p:txBody>
      </p:sp>
    </p:spTree>
    <p:extLst>
      <p:ext uri="{BB962C8B-B14F-4D97-AF65-F5344CB8AC3E}">
        <p14:creationId xmlns:p14="http://schemas.microsoft.com/office/powerpoint/2010/main" val="1185236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D0E2-7E3F-AC2E-713D-91A08A160D4E}"/>
              </a:ext>
            </a:extLst>
          </p:cNvPr>
          <p:cNvSpPr>
            <a:spLocks noGrp="1"/>
          </p:cNvSpPr>
          <p:nvPr>
            <p:ph type="ctrTitle" hasCustomPrompt="1"/>
          </p:nvPr>
        </p:nvSpPr>
        <p:spPr>
          <a:xfrm>
            <a:off x="410308" y="1149686"/>
            <a:ext cx="10832123" cy="1655762"/>
          </a:xfrm>
        </p:spPr>
        <p:txBody>
          <a:bodyPr anchor="b">
            <a:normAutofit/>
          </a:bodyPr>
          <a:lstStyle>
            <a:lvl1pPr algn="l">
              <a:defRPr sz="5000" b="1" i="0" baseline="0"/>
            </a:lvl1pPr>
          </a:lstStyle>
          <a:p>
            <a:r>
              <a:rPr lang="en-US" dirty="0"/>
              <a:t>Click to edit title</a:t>
            </a:r>
          </a:p>
        </p:txBody>
      </p:sp>
      <p:sp>
        <p:nvSpPr>
          <p:cNvPr id="3" name="Subtitle 2">
            <a:extLst>
              <a:ext uri="{FF2B5EF4-FFF2-40B4-BE49-F238E27FC236}">
                <a16:creationId xmlns:a16="http://schemas.microsoft.com/office/drawing/2014/main" id="{54A84CEB-AE87-EA33-C981-2C3BB0217CF5}"/>
              </a:ext>
            </a:extLst>
          </p:cNvPr>
          <p:cNvSpPr>
            <a:spLocks noGrp="1"/>
          </p:cNvSpPr>
          <p:nvPr>
            <p:ph type="subTitle" idx="1" hasCustomPrompt="1"/>
          </p:nvPr>
        </p:nvSpPr>
        <p:spPr>
          <a:xfrm>
            <a:off x="410308" y="3111897"/>
            <a:ext cx="6518030" cy="12253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23948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E165-73D9-BD80-F488-05E31DDA78D4}"/>
              </a:ext>
            </a:extLst>
          </p:cNvPr>
          <p:cNvSpPr>
            <a:spLocks noGrp="1"/>
          </p:cNvSpPr>
          <p:nvPr>
            <p:ph type="title" hasCustomPrompt="1"/>
          </p:nvPr>
        </p:nvSpPr>
        <p:spPr>
          <a:xfrm>
            <a:off x="838200" y="365125"/>
            <a:ext cx="9208477" cy="1325563"/>
          </a:xfrm>
        </p:spPr>
        <p:txBody>
          <a:bodyPr/>
          <a:lstStyle/>
          <a:p>
            <a:r>
              <a:rPr lang="en-US" dirty="0"/>
              <a:t>Click to edit title</a:t>
            </a:r>
          </a:p>
        </p:txBody>
      </p:sp>
      <p:sp>
        <p:nvSpPr>
          <p:cNvPr id="3" name="Content Placeholder 2">
            <a:extLst>
              <a:ext uri="{FF2B5EF4-FFF2-40B4-BE49-F238E27FC236}">
                <a16:creationId xmlns:a16="http://schemas.microsoft.com/office/drawing/2014/main" id="{5E157FB3-CD2C-AF73-0EC8-3B1AA53BB03F}"/>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809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68D4-67C1-2C34-CED1-667AD1C549A0}"/>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C84BC4F-F372-09C8-F0A2-BBA87F607201}"/>
              </a:ext>
            </a:extLst>
          </p:cNvPr>
          <p:cNvSpPr>
            <a:spLocks noGrp="1"/>
          </p:cNvSpPr>
          <p:nvPr>
            <p:ph sz="half" idx="1" hasCustomPrompt="1"/>
          </p:nvPr>
        </p:nvSpPr>
        <p:spPr>
          <a:xfrm>
            <a:off x="838200" y="1825625"/>
            <a:ext cx="5181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68E873-9E5A-FBCE-6198-E2A5BDD55C3E}"/>
              </a:ext>
            </a:extLst>
          </p:cNvPr>
          <p:cNvSpPr>
            <a:spLocks noGrp="1"/>
          </p:cNvSpPr>
          <p:nvPr>
            <p:ph sz="half" idx="2" hasCustomPrompt="1"/>
          </p:nvPr>
        </p:nvSpPr>
        <p:spPr>
          <a:xfrm>
            <a:off x="6172200" y="1825625"/>
            <a:ext cx="5181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998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65D9-DDC7-A2C8-3637-1A799C2373BB}"/>
              </a:ext>
            </a:extLst>
          </p:cNvPr>
          <p:cNvSpPr>
            <a:spLocks noGrp="1"/>
          </p:cNvSpPr>
          <p:nvPr>
            <p:ph type="title" hasCustomPrompt="1"/>
          </p:nvPr>
        </p:nvSpPr>
        <p:spPr>
          <a:xfrm>
            <a:off x="838200" y="365125"/>
            <a:ext cx="9067800" cy="1325563"/>
          </a:xfrm>
        </p:spPr>
        <p:txBody>
          <a:bodyPr/>
          <a:lstStyle/>
          <a:p>
            <a:r>
              <a:rPr lang="en-US" dirty="0"/>
              <a:t>Click to edit title</a:t>
            </a:r>
          </a:p>
        </p:txBody>
      </p:sp>
    </p:spTree>
    <p:extLst>
      <p:ext uri="{BB962C8B-B14F-4D97-AF65-F5344CB8AC3E}">
        <p14:creationId xmlns:p14="http://schemas.microsoft.com/office/powerpoint/2010/main" val="41572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62FCC-4D4B-9BA3-8533-FF8427D27925}"/>
              </a:ext>
            </a:extLst>
          </p:cNvPr>
          <p:cNvSpPr>
            <a:spLocks noGrp="1"/>
          </p:cNvSpPr>
          <p:nvPr>
            <p:ph type="dt" sz="half" idx="10"/>
          </p:nvPr>
        </p:nvSpPr>
        <p:spPr/>
        <p:txBody>
          <a:bodyPr/>
          <a:lstStyle/>
          <a:p>
            <a:fld id="{31F01637-EC6F-A24F-99D5-F7778ECEADD8}" type="datetimeFigureOut">
              <a:rPr lang="en-US" smtClean="0"/>
              <a:t>11/16/2024</a:t>
            </a:fld>
            <a:endParaRPr lang="en-US"/>
          </a:p>
        </p:txBody>
      </p:sp>
      <p:sp>
        <p:nvSpPr>
          <p:cNvPr id="3" name="Footer Placeholder 2">
            <a:extLst>
              <a:ext uri="{FF2B5EF4-FFF2-40B4-BE49-F238E27FC236}">
                <a16:creationId xmlns:a16="http://schemas.microsoft.com/office/drawing/2014/main" id="{F4B556AE-FFEF-FE2C-6200-3A651B930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A2501-305F-23D5-BE96-3DE9AA949A80}"/>
              </a:ext>
            </a:extLst>
          </p:cNvPr>
          <p:cNvSpPr>
            <a:spLocks noGrp="1"/>
          </p:cNvSpPr>
          <p:nvPr>
            <p:ph type="sldNum" sz="quarter" idx="12"/>
          </p:nvPr>
        </p:nvSpPr>
        <p:spPr/>
        <p:txBody>
          <a:bodyPr/>
          <a:lstStyle/>
          <a:p>
            <a:fld id="{9B11B534-8C84-4143-B362-DB479E6CD1B0}" type="slidenum">
              <a:rPr lang="en-US" smtClean="0"/>
              <a:t>‹#›</a:t>
            </a:fld>
            <a:endParaRPr lang="en-US"/>
          </a:p>
        </p:txBody>
      </p:sp>
    </p:spTree>
    <p:extLst>
      <p:ext uri="{BB962C8B-B14F-4D97-AF65-F5344CB8AC3E}">
        <p14:creationId xmlns:p14="http://schemas.microsoft.com/office/powerpoint/2010/main" val="98673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0E6E9-571A-5EC4-E79B-7E30D0AAF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054B9046-42ED-1E3E-3605-D1A0EC1C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4EF1C2-EC4C-6152-03F0-522BECC8F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01637-EC6F-A24F-99D5-F7778ECEADD8}" type="datetimeFigureOut">
              <a:rPr lang="en-US" smtClean="0"/>
              <a:t>11/16/2024</a:t>
            </a:fld>
            <a:endParaRPr lang="en-US"/>
          </a:p>
        </p:txBody>
      </p:sp>
      <p:sp>
        <p:nvSpPr>
          <p:cNvPr id="5" name="Footer Placeholder 4">
            <a:extLst>
              <a:ext uri="{FF2B5EF4-FFF2-40B4-BE49-F238E27FC236}">
                <a16:creationId xmlns:a16="http://schemas.microsoft.com/office/drawing/2014/main" id="{920DEEBC-61EF-8F49-6F02-5F5B9002D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624E6-68E0-0D11-B42D-828073D26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B534-8C84-4143-B362-DB479E6CD1B0}" type="slidenum">
              <a:rPr lang="en-US" smtClean="0"/>
              <a:t>‹#›</a:t>
            </a:fld>
            <a:endParaRPr lang="en-US"/>
          </a:p>
        </p:txBody>
      </p:sp>
    </p:spTree>
    <p:extLst>
      <p:ext uri="{BB962C8B-B14F-4D97-AF65-F5344CB8AC3E}">
        <p14:creationId xmlns:p14="http://schemas.microsoft.com/office/powerpoint/2010/main" val="209638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doi-org.proxy.lib.umich.edu/10.1016/j.drugpo.2021.10327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doi.org/10.1186/s13012-022-01245-0" TargetMode="External"/><Relationship Id="rId5" Type="http://schemas.openxmlformats.org/officeDocument/2006/relationships/image" Target="../media/image3.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6F0D79-85AF-425B-1436-CC0AA6255A29}"/>
              </a:ext>
            </a:extLst>
          </p:cNvPr>
          <p:cNvSpPr>
            <a:spLocks noGrp="1"/>
          </p:cNvSpPr>
          <p:nvPr>
            <p:ph type="ctrTitle"/>
          </p:nvPr>
        </p:nvSpPr>
        <p:spPr>
          <a:xfrm>
            <a:off x="209222" y="954863"/>
            <a:ext cx="11083290" cy="2222875"/>
          </a:xfrm>
        </p:spPr>
        <p:txBody>
          <a:bodyPr>
            <a:normAutofit fontScale="90000"/>
          </a:bodyPr>
          <a:lstStyle/>
          <a:p>
            <a:r>
              <a:rPr lang="en-US" dirty="0">
                <a:solidFill>
                  <a:srgbClr val="002060"/>
                </a:solidFill>
                <a:latin typeface="Times New Roman" panose="02020603050405020304" pitchFamily="18" charset="0"/>
                <a:ea typeface="Helvetica Neue" panose="02000503000000020004" pitchFamily="2" charset="0"/>
                <a:cs typeface="Times New Roman" panose="02020603050405020304" pitchFamily="18" charset="0"/>
              </a:rPr>
              <a:t>Exploring Drug Checking Services for People Who Use Drugs &amp; Harm Reduction Staff: Post-Implementation Study</a:t>
            </a:r>
            <a:endParaRPr lang="en-US" b="1" dirty="0">
              <a:solidFill>
                <a:srgbClr val="002060"/>
              </a:solidFill>
              <a:latin typeface="Times New Roman" panose="02020603050405020304" pitchFamily="18" charset="0"/>
              <a:ea typeface="Helvetica Neue" panose="02000503000000020004" pitchFamily="2" charset="0"/>
              <a:cs typeface="Times New Roman" panose="02020603050405020304" pitchFamily="18" charset="0"/>
            </a:endParaRPr>
          </a:p>
        </p:txBody>
      </p:sp>
      <p:sp>
        <p:nvSpPr>
          <p:cNvPr id="5" name="Subtitle 2">
            <a:extLst>
              <a:ext uri="{FF2B5EF4-FFF2-40B4-BE49-F238E27FC236}">
                <a16:creationId xmlns:a16="http://schemas.microsoft.com/office/drawing/2014/main" id="{F109C9FB-703A-DEDC-A722-6433EEA29690}"/>
              </a:ext>
            </a:extLst>
          </p:cNvPr>
          <p:cNvSpPr>
            <a:spLocks noGrp="1"/>
          </p:cNvSpPr>
          <p:nvPr>
            <p:ph type="subTitle" idx="1"/>
          </p:nvPr>
        </p:nvSpPr>
        <p:spPr>
          <a:xfrm>
            <a:off x="209222" y="3251311"/>
            <a:ext cx="7484351" cy="1699884"/>
          </a:xfrm>
        </p:spPr>
        <p:txBody>
          <a:bodyPr vert="horz" lIns="91440" tIns="45720" rIns="91440" bIns="45720" rtlCol="0" anchor="t">
            <a:normAutofit/>
          </a:bodyPr>
          <a:lstStyle/>
          <a:p>
            <a:r>
              <a:rPr lang="en-US" dirty="0">
                <a:solidFill>
                  <a:srgbClr val="002060"/>
                </a:solidFill>
                <a:latin typeface="Times New Roman" panose="02020603050405020304" pitchFamily="18" charset="0"/>
                <a:cs typeface="Times New Roman" panose="02020603050405020304" pitchFamily="18" charset="0"/>
              </a:rPr>
              <a:t>Whitney Ludwig, MPH; Steve Alsum, BS; Nick DeHaan, BS; Katherine Grandinetti, MPH; Rebecca Egbert, BS; Robert Ploutz-Snyder, PhD, </a:t>
            </a:r>
            <a:r>
              <a:rPr lang="en-US" dirty="0" err="1">
                <a:solidFill>
                  <a:srgbClr val="002060"/>
                </a:solidFill>
                <a:latin typeface="Times New Roman" panose="02020603050405020304" pitchFamily="18" charset="0"/>
                <a:cs typeface="Times New Roman" panose="02020603050405020304" pitchFamily="18" charset="0"/>
              </a:rPr>
              <a:t>PStat</a:t>
            </a:r>
            <a:r>
              <a:rPr lang="en-US" dirty="0">
                <a:solidFill>
                  <a:srgbClr val="002060"/>
                </a:solidFill>
                <a:latin typeface="Times New Roman" panose="02020603050405020304" pitchFamily="18" charset="0"/>
                <a:cs typeface="Times New Roman" panose="02020603050405020304" pitchFamily="18" charset="0"/>
              </a:rPr>
              <a:t>®; Clayton Shuman, PhD, MSN; and Gina Dahlem, PhD, FNP-C,FAANP</a:t>
            </a: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2E82254-D68C-90AB-4729-20BFC8C29E1B}"/>
              </a:ext>
            </a:extLst>
          </p:cNvPr>
          <p:cNvPicPr>
            <a:picLocks noChangeAspect="1"/>
          </p:cNvPicPr>
          <p:nvPr/>
        </p:nvPicPr>
        <p:blipFill>
          <a:blip r:embed="rId4"/>
          <a:stretch>
            <a:fillRect/>
          </a:stretch>
        </p:blipFill>
        <p:spPr>
          <a:xfrm>
            <a:off x="10047889" y="0"/>
            <a:ext cx="2144111" cy="1011373"/>
          </a:xfrm>
          <a:prstGeom prst="rect">
            <a:avLst/>
          </a:prstGeom>
        </p:spPr>
      </p:pic>
    </p:spTree>
    <p:extLst>
      <p:ext uri="{BB962C8B-B14F-4D97-AF65-F5344CB8AC3E}">
        <p14:creationId xmlns:p14="http://schemas.microsoft.com/office/powerpoint/2010/main" val="62230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23323"/>
            <a:ext cx="9208477" cy="1325563"/>
          </a:xfrm>
        </p:spPr>
        <p:txBody>
          <a:bodyPr/>
          <a:lstStyle/>
          <a:p>
            <a:r>
              <a:rPr lang="en-US" dirty="0">
                <a:latin typeface="Times New Roman"/>
                <a:cs typeface="Times New Roman"/>
              </a:rPr>
              <a:t>Results: Participants</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1065716"/>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Facilitators</a:t>
            </a:r>
          </a:p>
        </p:txBody>
      </p:sp>
      <p:sp>
        <p:nvSpPr>
          <p:cNvPr id="5" name="Rectangle 4">
            <a:extLst>
              <a:ext uri="{FF2B5EF4-FFF2-40B4-BE49-F238E27FC236}">
                <a16:creationId xmlns:a16="http://schemas.microsoft.com/office/drawing/2014/main" id="{324D520F-1094-E71C-CFE0-E8125E8CE832}"/>
              </a:ext>
            </a:extLst>
          </p:cNvPr>
          <p:cNvSpPr/>
          <p:nvPr/>
        </p:nvSpPr>
        <p:spPr>
          <a:xfrm>
            <a:off x="133046" y="1851906"/>
            <a:ext cx="5654522" cy="78014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Participant Referral Network &amp; Alert System </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1839810"/>
            <a:ext cx="5848045" cy="79223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Community Building</a:t>
            </a:r>
          </a:p>
        </p:txBody>
      </p:sp>
      <p:cxnSp>
        <p:nvCxnSpPr>
          <p:cNvPr id="7" name="Straight Arrow Connector 6">
            <a:extLst>
              <a:ext uri="{FF2B5EF4-FFF2-40B4-BE49-F238E27FC236}">
                <a16:creationId xmlns:a16="http://schemas.microsoft.com/office/drawing/2014/main" id="{634039BF-C6D6-2859-CA99-E1610162C3AC}"/>
              </a:ext>
            </a:extLst>
          </p:cNvPr>
          <p:cNvCxnSpPr>
            <a:cxnSpLocks/>
          </p:cNvCxnSpPr>
          <p:nvPr/>
        </p:nvCxnSpPr>
        <p:spPr>
          <a:xfrm>
            <a:off x="5844418" y="3021517"/>
            <a:ext cx="0" cy="1205920"/>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819525"/>
            <a:ext cx="5388428" cy="2308324"/>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Participants often receive referrals to DCS from their social networks</a:t>
            </a:r>
          </a:p>
          <a:p>
            <a:endParaRPr lang="en-US" sz="2400" dirty="0">
              <a:latin typeface="Times New Roman"/>
              <a:cs typeface="Times New Roman"/>
            </a:endParaRPr>
          </a:p>
          <a:p>
            <a:r>
              <a:rPr lang="en-US" sz="2400" dirty="0">
                <a:latin typeface="Times New Roman"/>
                <a:cs typeface="Times New Roman"/>
              </a:rPr>
              <a:t>DCS program participants relay FTIR results to friends who bought drugs from the same dealer</a:t>
            </a:r>
          </a:p>
        </p:txBody>
      </p:sp>
      <p:sp>
        <p:nvSpPr>
          <p:cNvPr id="3" name="TextBox 2">
            <a:extLst>
              <a:ext uri="{FF2B5EF4-FFF2-40B4-BE49-F238E27FC236}">
                <a16:creationId xmlns:a16="http://schemas.microsoft.com/office/drawing/2014/main" id="{FB472544-04A0-45B8-D0DB-802A8133DD3F}"/>
              </a:ext>
            </a:extLst>
          </p:cNvPr>
          <p:cNvSpPr txBox="1"/>
          <p:nvPr/>
        </p:nvSpPr>
        <p:spPr>
          <a:xfrm>
            <a:off x="6138333" y="2819525"/>
            <a:ext cx="5388428" cy="1569660"/>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DCS program space is sometimes the only place participants can openly discuss their drug use experience</a:t>
            </a:r>
          </a:p>
          <a:p>
            <a:endParaRPr lang="en-US" sz="2400" dirty="0">
              <a:latin typeface="Times New Roman"/>
              <a:cs typeface="Times New Roman"/>
            </a:endParaRPr>
          </a:p>
        </p:txBody>
      </p:sp>
      <p:pic>
        <p:nvPicPr>
          <p:cNvPr id="11" name="Graphic 10" descr="Neighborhood outline">
            <a:extLst>
              <a:ext uri="{FF2B5EF4-FFF2-40B4-BE49-F238E27FC236}">
                <a16:creationId xmlns:a16="http://schemas.microsoft.com/office/drawing/2014/main" id="{D782BE3D-E878-4A54-E932-A1D3E7617D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6300" y="1811386"/>
            <a:ext cx="914400" cy="914400"/>
          </a:xfrm>
          <a:prstGeom prst="rect">
            <a:avLst/>
          </a:prstGeom>
        </p:spPr>
      </p:pic>
      <p:pic>
        <p:nvPicPr>
          <p:cNvPr id="10" name="Picture 9">
            <a:extLst>
              <a:ext uri="{FF2B5EF4-FFF2-40B4-BE49-F238E27FC236}">
                <a16:creationId xmlns:a16="http://schemas.microsoft.com/office/drawing/2014/main" id="{AFCDC4C7-FA4C-8C12-BB71-71D897D45729}"/>
              </a:ext>
            </a:extLst>
          </p:cNvPr>
          <p:cNvPicPr>
            <a:picLocks noChangeAspect="1"/>
          </p:cNvPicPr>
          <p:nvPr/>
        </p:nvPicPr>
        <p:blipFill>
          <a:blip r:embed="rId5"/>
          <a:stretch>
            <a:fillRect/>
          </a:stretch>
        </p:blipFill>
        <p:spPr>
          <a:xfrm>
            <a:off x="10047889" y="5846627"/>
            <a:ext cx="2144111" cy="1011373"/>
          </a:xfrm>
          <a:prstGeom prst="rect">
            <a:avLst/>
          </a:prstGeom>
        </p:spPr>
      </p:pic>
      <p:sp>
        <p:nvSpPr>
          <p:cNvPr id="13" name="Rectangle: Diagonal Corners Rounded 12">
            <a:extLst>
              <a:ext uri="{FF2B5EF4-FFF2-40B4-BE49-F238E27FC236}">
                <a16:creationId xmlns:a16="http://schemas.microsoft.com/office/drawing/2014/main" id="{8B98B8D3-ABFD-E8E7-B4D6-0D04BB2B7A27}"/>
              </a:ext>
            </a:extLst>
          </p:cNvPr>
          <p:cNvSpPr/>
          <p:nvPr/>
        </p:nvSpPr>
        <p:spPr>
          <a:xfrm>
            <a:off x="2511973" y="4865208"/>
            <a:ext cx="7430623" cy="1304221"/>
          </a:xfrm>
          <a:prstGeom prst="round2Diag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“Something that I've really noticed… is that </a:t>
            </a:r>
            <a:r>
              <a:rPr lang="en-US" sz="2000" b="1" i="1" dirty="0">
                <a:solidFill>
                  <a:srgbClr val="000000"/>
                </a:solidFill>
                <a:effectLst/>
                <a:latin typeface="Times New Roman" panose="02020603050405020304" pitchFamily="18" charset="0"/>
                <a:cs typeface="Times New Roman" panose="02020603050405020304" pitchFamily="18" charset="0"/>
              </a:rPr>
              <a:t>people want to have a place</a:t>
            </a:r>
            <a:r>
              <a:rPr lang="en-US" sz="2000" b="0" i="1" dirty="0">
                <a:solidFill>
                  <a:srgbClr val="000000"/>
                </a:solidFill>
                <a:effectLst/>
                <a:latin typeface="Times New Roman" panose="02020603050405020304" pitchFamily="18" charset="0"/>
                <a:cs typeface="Times New Roman" panose="02020603050405020304" pitchFamily="18" charset="0"/>
              </a:rPr>
              <a:t> where they can talk about the </a:t>
            </a:r>
            <a:r>
              <a:rPr lang="en-US" sz="2000" b="1" i="1" dirty="0">
                <a:solidFill>
                  <a:srgbClr val="000000"/>
                </a:solidFill>
                <a:effectLst/>
                <a:latin typeface="Times New Roman" panose="02020603050405020304" pitchFamily="18" charset="0"/>
                <a:cs typeface="Times New Roman" panose="02020603050405020304" pitchFamily="18" charset="0"/>
              </a:rPr>
              <a:t>substances</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1" i="1" dirty="0">
                <a:solidFill>
                  <a:srgbClr val="000000"/>
                </a:solidFill>
                <a:effectLst/>
                <a:latin typeface="Times New Roman" panose="02020603050405020304" pitchFamily="18" charset="0"/>
                <a:cs typeface="Times New Roman" panose="02020603050405020304" pitchFamily="18" charset="0"/>
              </a:rPr>
              <a:t>they're using, what they're like, what their experience</a:t>
            </a:r>
            <a:r>
              <a:rPr lang="en-US" sz="2000" b="0" i="1" dirty="0">
                <a:solidFill>
                  <a:srgbClr val="000000"/>
                </a:solidFill>
                <a:effectLst/>
                <a:latin typeface="Times New Roman" panose="02020603050405020304" pitchFamily="18" charset="0"/>
                <a:cs typeface="Times New Roman" panose="02020603050405020304" pitchFamily="18" charset="0"/>
              </a:rPr>
              <a:t> is with using drugs.”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98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0"/>
            <a:ext cx="9208477" cy="1325563"/>
          </a:xfrm>
        </p:spPr>
        <p:txBody>
          <a:bodyPr/>
          <a:lstStyle/>
          <a:p>
            <a:r>
              <a:rPr lang="en-US" dirty="0">
                <a:latin typeface="Times New Roman"/>
                <a:cs typeface="Times New Roman"/>
              </a:rPr>
              <a:t>Results: Participants</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1076226"/>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Barriers</a:t>
            </a:r>
          </a:p>
        </p:txBody>
      </p:sp>
      <p:sp>
        <p:nvSpPr>
          <p:cNvPr id="5" name="Rectangle 4">
            <a:extLst>
              <a:ext uri="{FF2B5EF4-FFF2-40B4-BE49-F238E27FC236}">
                <a16:creationId xmlns:a16="http://schemas.microsoft.com/office/drawing/2014/main" id="{324D520F-1094-E71C-CFE0-E8125E8CE832}"/>
              </a:ext>
            </a:extLst>
          </p:cNvPr>
          <p:cNvSpPr/>
          <p:nvPr/>
        </p:nvSpPr>
        <p:spPr>
          <a:xfrm>
            <a:off x="133046" y="1862416"/>
            <a:ext cx="5654522" cy="78014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Program Access</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1850320"/>
            <a:ext cx="5848045" cy="792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Limited Participant Testing Frequency</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3032027"/>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830035"/>
            <a:ext cx="5388428" cy="2677656"/>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Many participants experience program access issues including:</a:t>
            </a:r>
          </a:p>
          <a:p>
            <a:r>
              <a:rPr lang="en-US" sz="2400" dirty="0">
                <a:latin typeface="Times New Roman"/>
                <a:cs typeface="Times New Roman"/>
              </a:rPr>
              <a:t>		Transportation</a:t>
            </a:r>
          </a:p>
          <a:p>
            <a:r>
              <a:rPr lang="en-US" sz="2400" dirty="0">
                <a:latin typeface="Times New Roman"/>
                <a:cs typeface="Times New Roman"/>
              </a:rPr>
              <a:t>		</a:t>
            </a:r>
          </a:p>
          <a:p>
            <a:r>
              <a:rPr lang="en-US" sz="2400" dirty="0">
                <a:latin typeface="Times New Roman"/>
                <a:cs typeface="Times New Roman"/>
              </a:rPr>
              <a:t>		Limited hours of service</a:t>
            </a:r>
          </a:p>
          <a:p>
            <a:endParaRPr lang="en-US" sz="2400" dirty="0">
              <a:latin typeface="Times New Roman"/>
              <a:cs typeface="Times New Roman"/>
            </a:endParaRPr>
          </a:p>
          <a:p>
            <a:r>
              <a:rPr lang="en-US" sz="2400" dirty="0">
                <a:latin typeface="Times New Roman"/>
                <a:cs typeface="Times New Roman"/>
              </a:rPr>
              <a:t>		Long wait times</a:t>
            </a:r>
          </a:p>
        </p:txBody>
      </p:sp>
      <p:sp>
        <p:nvSpPr>
          <p:cNvPr id="3" name="TextBox 2">
            <a:extLst>
              <a:ext uri="{FF2B5EF4-FFF2-40B4-BE49-F238E27FC236}">
                <a16:creationId xmlns:a16="http://schemas.microsoft.com/office/drawing/2014/main" id="{FB472544-04A0-45B8-D0DB-802A8133DD3F}"/>
              </a:ext>
            </a:extLst>
          </p:cNvPr>
          <p:cNvSpPr txBox="1"/>
          <p:nvPr/>
        </p:nvSpPr>
        <p:spPr>
          <a:xfrm>
            <a:off x="6138333" y="2830035"/>
            <a:ext cx="5388428" cy="2308324"/>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Testing frequency is often determined by:</a:t>
            </a:r>
          </a:p>
          <a:p>
            <a:pPr marL="457200" indent="-457200">
              <a:buAutoNum type="arabicPeriod"/>
            </a:pPr>
            <a:r>
              <a:rPr lang="en-US" sz="2400" dirty="0">
                <a:latin typeface="Times New Roman"/>
                <a:cs typeface="Times New Roman"/>
              </a:rPr>
              <a:t>How often participant uses their supply</a:t>
            </a:r>
          </a:p>
          <a:p>
            <a:pPr marL="457200" indent="-457200">
              <a:buAutoNum type="arabicPeriod"/>
            </a:pPr>
            <a:r>
              <a:rPr lang="en-US" sz="2400" dirty="0">
                <a:latin typeface="Times New Roman"/>
                <a:cs typeface="Times New Roman"/>
              </a:rPr>
              <a:t>Preferred drug type (i.e. stimulants vs opioids)</a:t>
            </a:r>
          </a:p>
          <a:p>
            <a:endParaRPr lang="en-US" sz="2400" dirty="0">
              <a:latin typeface="Times New Roman"/>
              <a:cs typeface="Times New Roman"/>
            </a:endParaRPr>
          </a:p>
        </p:txBody>
      </p:sp>
      <p:pic>
        <p:nvPicPr>
          <p:cNvPr id="10" name="Graphic 9" descr="Car with solid fill">
            <a:extLst>
              <a:ext uri="{FF2B5EF4-FFF2-40B4-BE49-F238E27FC236}">
                <a16:creationId xmlns:a16="http://schemas.microsoft.com/office/drawing/2014/main" id="{628ACBF9-DFF0-5EF4-FEA9-AB116151B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740" y="3439396"/>
            <a:ext cx="771468" cy="771468"/>
          </a:xfrm>
          <a:prstGeom prst="rect">
            <a:avLst/>
          </a:prstGeom>
        </p:spPr>
      </p:pic>
      <p:pic>
        <p:nvPicPr>
          <p:cNvPr id="12" name="Graphic 11" descr="Clock with solid fill">
            <a:extLst>
              <a:ext uri="{FF2B5EF4-FFF2-40B4-BE49-F238E27FC236}">
                <a16:creationId xmlns:a16="http://schemas.microsoft.com/office/drawing/2014/main" id="{1FB06D3C-80B4-2389-793F-19F417D903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740" y="4085427"/>
            <a:ext cx="771468" cy="771468"/>
          </a:xfrm>
          <a:prstGeom prst="rect">
            <a:avLst/>
          </a:prstGeom>
        </p:spPr>
      </p:pic>
      <p:pic>
        <p:nvPicPr>
          <p:cNvPr id="14" name="Graphic 13" descr="Confused person with solid fill">
            <a:extLst>
              <a:ext uri="{FF2B5EF4-FFF2-40B4-BE49-F238E27FC236}">
                <a16:creationId xmlns:a16="http://schemas.microsoft.com/office/drawing/2014/main" id="{99CAA711-4266-CB0B-D6DD-B4F5B0E681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740" y="4928361"/>
            <a:ext cx="771468" cy="771468"/>
          </a:xfrm>
          <a:prstGeom prst="rect">
            <a:avLst/>
          </a:prstGeom>
        </p:spPr>
      </p:pic>
      <p:pic>
        <p:nvPicPr>
          <p:cNvPr id="9" name="Picture 8">
            <a:extLst>
              <a:ext uri="{FF2B5EF4-FFF2-40B4-BE49-F238E27FC236}">
                <a16:creationId xmlns:a16="http://schemas.microsoft.com/office/drawing/2014/main" id="{8B895854-5E6A-2886-F1AD-0D64111078B4}"/>
              </a:ext>
            </a:extLst>
          </p:cNvPr>
          <p:cNvPicPr>
            <a:picLocks noChangeAspect="1"/>
          </p:cNvPicPr>
          <p:nvPr/>
        </p:nvPicPr>
        <p:blipFill>
          <a:blip r:embed="rId9"/>
          <a:stretch>
            <a:fillRect/>
          </a:stretch>
        </p:blipFill>
        <p:spPr>
          <a:xfrm>
            <a:off x="10047889" y="5846627"/>
            <a:ext cx="2144111" cy="1011373"/>
          </a:xfrm>
          <a:prstGeom prst="rect">
            <a:avLst/>
          </a:prstGeom>
        </p:spPr>
      </p:pic>
      <p:sp>
        <p:nvSpPr>
          <p:cNvPr id="11" name="Rectangle: Diagonal Corners Rounded 10">
            <a:extLst>
              <a:ext uri="{FF2B5EF4-FFF2-40B4-BE49-F238E27FC236}">
                <a16:creationId xmlns:a16="http://schemas.microsoft.com/office/drawing/2014/main" id="{F11FEDBB-DB5E-0C68-003B-8B6D02434E7C}"/>
              </a:ext>
            </a:extLst>
          </p:cNvPr>
          <p:cNvSpPr/>
          <p:nvPr/>
        </p:nvSpPr>
        <p:spPr>
          <a:xfrm>
            <a:off x="6621055" y="4998711"/>
            <a:ext cx="3142596" cy="1467626"/>
          </a:xfrm>
          <a:prstGeom prst="round2Diag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000000"/>
                </a:solidFill>
                <a:effectLst/>
                <a:latin typeface="Times New Roman" panose="02020603050405020304" pitchFamily="18" charset="0"/>
                <a:cs typeface="Times New Roman" panose="02020603050405020304" pitchFamily="18" charset="0"/>
              </a:rPr>
              <a:t>“I do not use it [DCS] often enough. I would need more suggestions on </a:t>
            </a:r>
            <a:r>
              <a:rPr lang="en-US" sz="2000" b="1" i="1" dirty="0">
                <a:solidFill>
                  <a:srgbClr val="000000"/>
                </a:solidFill>
                <a:effectLst/>
                <a:latin typeface="Times New Roman" panose="02020603050405020304" pitchFamily="18" charset="0"/>
                <a:cs typeface="Times New Roman" panose="02020603050405020304" pitchFamily="18" charset="0"/>
              </a:rPr>
              <a:t>how to use it more</a:t>
            </a:r>
            <a:r>
              <a:rPr lang="en-US" sz="2000" i="1" dirty="0">
                <a:solidFill>
                  <a:srgbClr val="000000"/>
                </a:solidFill>
                <a:effectLst/>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79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15326" y="26648"/>
            <a:ext cx="9208477" cy="1325563"/>
          </a:xfrm>
        </p:spPr>
        <p:txBody>
          <a:bodyPr/>
          <a:lstStyle/>
          <a:p>
            <a:r>
              <a:rPr lang="en-US" dirty="0">
                <a:latin typeface="Times New Roman"/>
                <a:cs typeface="Times New Roman"/>
              </a:rPr>
              <a:t>Results: Participants</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1352211"/>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Barriers</a:t>
            </a:r>
          </a:p>
        </p:txBody>
      </p:sp>
      <p:sp>
        <p:nvSpPr>
          <p:cNvPr id="5" name="Rectangle 4">
            <a:extLst>
              <a:ext uri="{FF2B5EF4-FFF2-40B4-BE49-F238E27FC236}">
                <a16:creationId xmlns:a16="http://schemas.microsoft.com/office/drawing/2014/main" id="{324D520F-1094-E71C-CFE0-E8125E8CE832}"/>
              </a:ext>
            </a:extLst>
          </p:cNvPr>
          <p:cNvSpPr/>
          <p:nvPr/>
        </p:nvSpPr>
        <p:spPr>
          <a:xfrm>
            <a:off x="133046" y="2138401"/>
            <a:ext cx="5654522" cy="78014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FTIR Testing Limitations</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2126305"/>
            <a:ext cx="5848045" cy="792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Lack of Protective Legislation</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3308012"/>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3106020"/>
            <a:ext cx="5388428" cy="1569660"/>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Depending on current FTIR drug libraries, some samples need complementary testing</a:t>
            </a:r>
          </a:p>
          <a:p>
            <a:r>
              <a:rPr lang="en-US" sz="2400" dirty="0">
                <a:latin typeface="Times New Roman"/>
                <a:cs typeface="Times New Roman"/>
              </a:rPr>
              <a:t>	~approximately 2 weeks</a:t>
            </a:r>
          </a:p>
        </p:txBody>
      </p:sp>
      <p:sp>
        <p:nvSpPr>
          <p:cNvPr id="3" name="TextBox 2">
            <a:extLst>
              <a:ext uri="{FF2B5EF4-FFF2-40B4-BE49-F238E27FC236}">
                <a16:creationId xmlns:a16="http://schemas.microsoft.com/office/drawing/2014/main" id="{FB472544-04A0-45B8-D0DB-802A8133DD3F}"/>
              </a:ext>
            </a:extLst>
          </p:cNvPr>
          <p:cNvSpPr txBox="1"/>
          <p:nvPr/>
        </p:nvSpPr>
        <p:spPr>
          <a:xfrm>
            <a:off x="6500940" y="3032655"/>
            <a:ext cx="5388428" cy="3046988"/>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Drug paraphernalia laws do not protect DCS program activity</a:t>
            </a:r>
          </a:p>
          <a:p>
            <a:endParaRPr lang="en-US" sz="2400" dirty="0">
              <a:latin typeface="Times New Roman"/>
              <a:cs typeface="Times New Roman"/>
            </a:endParaRPr>
          </a:p>
          <a:p>
            <a:r>
              <a:rPr lang="en-US" sz="2400" dirty="0">
                <a:latin typeface="Times New Roman"/>
                <a:cs typeface="Times New Roman"/>
              </a:rPr>
              <a:t>Participants fear prosecution and possibility of being exposed by the program</a:t>
            </a:r>
          </a:p>
          <a:p>
            <a:endParaRPr lang="en-US" sz="2400" dirty="0">
              <a:latin typeface="Times New Roman"/>
              <a:cs typeface="Times New Roman"/>
            </a:endParaRPr>
          </a:p>
          <a:p>
            <a:endParaRPr lang="en-US" sz="2400" dirty="0">
              <a:latin typeface="Times New Roman"/>
              <a:cs typeface="Times New Roman"/>
            </a:endParaRPr>
          </a:p>
        </p:txBody>
      </p:sp>
      <p:pic>
        <p:nvPicPr>
          <p:cNvPr id="11" name="Graphic 10" descr="Clipboard Mixed with solid fill">
            <a:extLst>
              <a:ext uri="{FF2B5EF4-FFF2-40B4-BE49-F238E27FC236}">
                <a16:creationId xmlns:a16="http://schemas.microsoft.com/office/drawing/2014/main" id="{65DF6E90-4EB7-7277-906B-D330F6766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1434" y="3834154"/>
            <a:ext cx="914400" cy="914400"/>
          </a:xfrm>
          <a:prstGeom prst="rect">
            <a:avLst/>
          </a:prstGeom>
        </p:spPr>
      </p:pic>
      <p:pic>
        <p:nvPicPr>
          <p:cNvPr id="9" name="Picture 8">
            <a:extLst>
              <a:ext uri="{FF2B5EF4-FFF2-40B4-BE49-F238E27FC236}">
                <a16:creationId xmlns:a16="http://schemas.microsoft.com/office/drawing/2014/main" id="{04B1CAC8-2758-2B8B-64E1-74584D060B56}"/>
              </a:ext>
            </a:extLst>
          </p:cNvPr>
          <p:cNvPicPr>
            <a:picLocks noChangeAspect="1"/>
          </p:cNvPicPr>
          <p:nvPr/>
        </p:nvPicPr>
        <p:blipFill>
          <a:blip r:embed="rId5"/>
          <a:stretch>
            <a:fillRect/>
          </a:stretch>
        </p:blipFill>
        <p:spPr>
          <a:xfrm>
            <a:off x="10047889" y="5846627"/>
            <a:ext cx="2144111" cy="1011373"/>
          </a:xfrm>
          <a:prstGeom prst="rect">
            <a:avLst/>
          </a:prstGeom>
        </p:spPr>
      </p:pic>
      <p:sp>
        <p:nvSpPr>
          <p:cNvPr id="10" name="Rectangle: Diagonal Corners Rounded 9">
            <a:extLst>
              <a:ext uri="{FF2B5EF4-FFF2-40B4-BE49-F238E27FC236}">
                <a16:creationId xmlns:a16="http://schemas.microsoft.com/office/drawing/2014/main" id="{E82ECA22-9D23-FF2C-8E11-B3A61D511AA0}"/>
              </a:ext>
            </a:extLst>
          </p:cNvPr>
          <p:cNvSpPr/>
          <p:nvPr/>
        </p:nvSpPr>
        <p:spPr>
          <a:xfrm>
            <a:off x="3157567" y="5378186"/>
            <a:ext cx="6081482" cy="1249287"/>
          </a:xfrm>
          <a:prstGeom prst="round2Diag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rgbClr val="000000"/>
                </a:solidFill>
                <a:effectLst/>
                <a:latin typeface="Times New Roman" panose="02020603050405020304" pitchFamily="18" charset="0"/>
                <a:cs typeface="Times New Roman" panose="02020603050405020304" pitchFamily="18" charset="0"/>
              </a:rPr>
              <a:t>“That it’s </a:t>
            </a:r>
            <a:r>
              <a:rPr lang="en-US" b="1" i="1" dirty="0">
                <a:solidFill>
                  <a:srgbClr val="000000"/>
                </a:solidFill>
                <a:effectLst/>
                <a:latin typeface="Times New Roman" panose="02020603050405020304" pitchFamily="18" charset="0"/>
                <a:cs typeface="Times New Roman" panose="02020603050405020304" pitchFamily="18" charset="0"/>
              </a:rPr>
              <a:t>not </a:t>
            </a:r>
            <a:r>
              <a:rPr lang="en-US" b="1" i="1" dirty="0" err="1">
                <a:solidFill>
                  <a:srgbClr val="000000"/>
                </a:solidFill>
                <a:effectLst/>
                <a:latin typeface="Times New Roman" panose="02020603050405020304" pitchFamily="18" charset="0"/>
                <a:cs typeface="Times New Roman" panose="02020603050405020304" pitchFamily="18" charset="0"/>
              </a:rPr>
              <a:t>gonna</a:t>
            </a:r>
            <a:r>
              <a:rPr lang="en-US" b="1" i="1" dirty="0">
                <a:solidFill>
                  <a:srgbClr val="000000"/>
                </a:solidFill>
                <a:effectLst/>
                <a:latin typeface="Times New Roman" panose="02020603050405020304" pitchFamily="18" charset="0"/>
                <a:cs typeface="Times New Roman" panose="02020603050405020304" pitchFamily="18" charset="0"/>
              </a:rPr>
              <a:t> cover people transporting to and from our site</a:t>
            </a:r>
            <a:r>
              <a:rPr lang="en-US" i="1" dirty="0">
                <a:solidFill>
                  <a:srgbClr val="000000"/>
                </a:solidFill>
                <a:effectLst/>
                <a:latin typeface="Times New Roman" panose="02020603050405020304" pitchFamily="18" charset="0"/>
                <a:cs typeface="Times New Roman" panose="02020603050405020304" pitchFamily="18" charset="0"/>
              </a:rPr>
              <a:t>. So, yeah. But yeah, I think that that [MOU] would likely make people feel a little bit safer, but I don’t think it really goes as far as it could.”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71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0"/>
            <a:ext cx="9208477" cy="1325563"/>
          </a:xfrm>
        </p:spPr>
        <p:txBody>
          <a:bodyPr/>
          <a:lstStyle/>
          <a:p>
            <a:r>
              <a:rPr lang="en-US" dirty="0">
                <a:latin typeface="Times New Roman"/>
                <a:cs typeface="Times New Roman"/>
              </a:rPr>
              <a:t>Results: Staff</a:t>
            </a:r>
          </a:p>
        </p:txBody>
      </p:sp>
      <p:sp>
        <p:nvSpPr>
          <p:cNvPr id="4" name="Rectangle 3">
            <a:extLst>
              <a:ext uri="{FF2B5EF4-FFF2-40B4-BE49-F238E27FC236}">
                <a16:creationId xmlns:a16="http://schemas.microsoft.com/office/drawing/2014/main" id="{9FF37E5E-1528-0DAF-DFB4-44D505BAF244}"/>
              </a:ext>
            </a:extLst>
          </p:cNvPr>
          <p:cNvSpPr/>
          <p:nvPr/>
        </p:nvSpPr>
        <p:spPr>
          <a:xfrm>
            <a:off x="3277225" y="1023673"/>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Facilitators</a:t>
            </a:r>
          </a:p>
        </p:txBody>
      </p:sp>
      <p:sp>
        <p:nvSpPr>
          <p:cNvPr id="5" name="Rectangle 4">
            <a:extLst>
              <a:ext uri="{FF2B5EF4-FFF2-40B4-BE49-F238E27FC236}">
                <a16:creationId xmlns:a16="http://schemas.microsoft.com/office/drawing/2014/main" id="{324D520F-1094-E71C-CFE0-E8125E8CE832}"/>
              </a:ext>
            </a:extLst>
          </p:cNvPr>
          <p:cNvSpPr/>
          <p:nvPr/>
        </p:nvSpPr>
        <p:spPr>
          <a:xfrm>
            <a:off x="217129" y="1809863"/>
            <a:ext cx="5654522" cy="78014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Participant Education</a:t>
            </a:r>
          </a:p>
        </p:txBody>
      </p:sp>
      <p:sp>
        <p:nvSpPr>
          <p:cNvPr id="6" name="Rectangle 5">
            <a:extLst>
              <a:ext uri="{FF2B5EF4-FFF2-40B4-BE49-F238E27FC236}">
                <a16:creationId xmlns:a16="http://schemas.microsoft.com/office/drawing/2014/main" id="{FC3B2693-5A02-56DC-6135-A6E9E5588CC8}"/>
              </a:ext>
            </a:extLst>
          </p:cNvPr>
          <p:cNvSpPr/>
          <p:nvPr/>
        </p:nvSpPr>
        <p:spPr>
          <a:xfrm>
            <a:off x="5877702" y="1797767"/>
            <a:ext cx="5848045" cy="79223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Communication Strategies</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928501" y="2979474"/>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265511" y="2777482"/>
            <a:ext cx="5388428" cy="1938992"/>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DCS has provided staff members with more information regarding local supply</a:t>
            </a:r>
          </a:p>
          <a:p>
            <a:endParaRPr lang="en-US" sz="2400" dirty="0">
              <a:latin typeface="Times New Roman"/>
              <a:cs typeface="Times New Roman"/>
            </a:endParaRPr>
          </a:p>
          <a:p>
            <a:r>
              <a:rPr lang="en-US" sz="2400" dirty="0">
                <a:latin typeface="Times New Roman"/>
                <a:cs typeface="Times New Roman"/>
              </a:rPr>
              <a:t>Education for participants informed and tailored by FTIR results</a:t>
            </a:r>
          </a:p>
        </p:txBody>
      </p:sp>
      <p:sp>
        <p:nvSpPr>
          <p:cNvPr id="3" name="TextBox 2">
            <a:extLst>
              <a:ext uri="{FF2B5EF4-FFF2-40B4-BE49-F238E27FC236}">
                <a16:creationId xmlns:a16="http://schemas.microsoft.com/office/drawing/2014/main" id="{FB472544-04A0-45B8-D0DB-802A8133DD3F}"/>
              </a:ext>
            </a:extLst>
          </p:cNvPr>
          <p:cNvSpPr txBox="1"/>
          <p:nvPr/>
        </p:nvSpPr>
        <p:spPr>
          <a:xfrm>
            <a:off x="6180083" y="2777482"/>
            <a:ext cx="5620659" cy="830997"/>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How you introduce DCS to participants can determine whether they use the service</a:t>
            </a:r>
          </a:p>
        </p:txBody>
      </p:sp>
      <p:sp>
        <p:nvSpPr>
          <p:cNvPr id="9" name="Rectangle: Diagonal Corners Rounded 8">
            <a:extLst>
              <a:ext uri="{FF2B5EF4-FFF2-40B4-BE49-F238E27FC236}">
                <a16:creationId xmlns:a16="http://schemas.microsoft.com/office/drawing/2014/main" id="{C7D679C9-93A1-870B-0E75-3998210C1C69}"/>
              </a:ext>
            </a:extLst>
          </p:cNvPr>
          <p:cNvSpPr/>
          <p:nvPr/>
        </p:nvSpPr>
        <p:spPr>
          <a:xfrm>
            <a:off x="3768295" y="4487225"/>
            <a:ext cx="6695293" cy="1195118"/>
          </a:xfrm>
          <a:prstGeom prst="round2Diag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“I've also said things in a way, in regards to like a </a:t>
            </a:r>
            <a:r>
              <a:rPr lang="en-US" sz="2000" b="1" i="1" dirty="0">
                <a:solidFill>
                  <a:srgbClr val="000000"/>
                </a:solidFill>
                <a:effectLst/>
                <a:latin typeface="Times New Roman" panose="02020603050405020304" pitchFamily="18" charset="0"/>
                <a:cs typeface="Times New Roman" panose="02020603050405020304" pitchFamily="18" charset="0"/>
              </a:rPr>
              <a:t>comparison to the FDA </a:t>
            </a:r>
            <a:r>
              <a:rPr lang="en-US" sz="2000" b="0" i="1" dirty="0">
                <a:solidFill>
                  <a:srgbClr val="000000"/>
                </a:solidFill>
                <a:effectLst/>
                <a:latin typeface="Times New Roman" panose="02020603050405020304" pitchFamily="18" charset="0"/>
                <a:cs typeface="Times New Roman" panose="02020603050405020304" pitchFamily="18" charset="0"/>
              </a:rPr>
              <a:t>and how the FDA lets us know what's in our food and so what's in this [drug sample]?”</a:t>
            </a: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BAD6AF0-417A-2D99-126D-2004A3CA35A5}"/>
              </a:ext>
            </a:extLst>
          </p:cNvPr>
          <p:cNvPicPr>
            <a:picLocks noChangeAspect="1"/>
          </p:cNvPicPr>
          <p:nvPr/>
        </p:nvPicPr>
        <p:blipFill>
          <a:blip r:embed="rId3"/>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367854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6318" y="0"/>
            <a:ext cx="9208477" cy="1325563"/>
          </a:xfrm>
        </p:spPr>
        <p:txBody>
          <a:bodyPr/>
          <a:lstStyle/>
          <a:p>
            <a:r>
              <a:rPr lang="en-US" dirty="0">
                <a:latin typeface="Times New Roman"/>
                <a:cs typeface="Times New Roman"/>
              </a:rPr>
              <a:t>Results: Staff</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1044695"/>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Facilitators</a:t>
            </a:r>
          </a:p>
        </p:txBody>
      </p:sp>
      <p:sp>
        <p:nvSpPr>
          <p:cNvPr id="5" name="Rectangle 4">
            <a:extLst>
              <a:ext uri="{FF2B5EF4-FFF2-40B4-BE49-F238E27FC236}">
                <a16:creationId xmlns:a16="http://schemas.microsoft.com/office/drawing/2014/main" id="{324D520F-1094-E71C-CFE0-E8125E8CE832}"/>
              </a:ext>
            </a:extLst>
          </p:cNvPr>
          <p:cNvSpPr/>
          <p:nvPr/>
        </p:nvSpPr>
        <p:spPr>
          <a:xfrm>
            <a:off x="133046" y="1830885"/>
            <a:ext cx="5654522" cy="78014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DCS Technician Knowledge Sharing</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1818789"/>
            <a:ext cx="5848045" cy="79223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Community Support</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3000496"/>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798504"/>
            <a:ext cx="5388428" cy="2308324"/>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Some DCS techs have been working with FTIR for longer than others</a:t>
            </a:r>
          </a:p>
          <a:p>
            <a:endParaRPr lang="en-US" sz="2400" dirty="0">
              <a:latin typeface="Times New Roman"/>
              <a:cs typeface="Times New Roman"/>
            </a:endParaRPr>
          </a:p>
          <a:p>
            <a:r>
              <a:rPr lang="en-US" sz="2400" dirty="0">
                <a:latin typeface="Times New Roman"/>
                <a:cs typeface="Times New Roman"/>
              </a:rPr>
              <a:t>This allows for DCS mentorship opportunities and internal DCS sample interpretation support</a:t>
            </a:r>
          </a:p>
        </p:txBody>
      </p:sp>
      <p:sp>
        <p:nvSpPr>
          <p:cNvPr id="3" name="TextBox 2">
            <a:extLst>
              <a:ext uri="{FF2B5EF4-FFF2-40B4-BE49-F238E27FC236}">
                <a16:creationId xmlns:a16="http://schemas.microsoft.com/office/drawing/2014/main" id="{FB472544-04A0-45B8-D0DB-802A8133DD3F}"/>
              </a:ext>
            </a:extLst>
          </p:cNvPr>
          <p:cNvSpPr txBox="1"/>
          <p:nvPr/>
        </p:nvSpPr>
        <p:spPr>
          <a:xfrm>
            <a:off x="6096000" y="2798504"/>
            <a:ext cx="5620659" cy="1200329"/>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Following their first media debut, the organization received positive feedback and increased participant DCS usage</a:t>
            </a:r>
          </a:p>
        </p:txBody>
      </p:sp>
      <p:sp>
        <p:nvSpPr>
          <p:cNvPr id="9" name="Rectangle: Diagonal Corners Rounded 8">
            <a:extLst>
              <a:ext uri="{FF2B5EF4-FFF2-40B4-BE49-F238E27FC236}">
                <a16:creationId xmlns:a16="http://schemas.microsoft.com/office/drawing/2014/main" id="{C7D679C9-93A1-870B-0E75-3998210C1C69}"/>
              </a:ext>
            </a:extLst>
          </p:cNvPr>
          <p:cNvSpPr/>
          <p:nvPr/>
        </p:nvSpPr>
        <p:spPr>
          <a:xfrm>
            <a:off x="3517900" y="4753984"/>
            <a:ext cx="5388429" cy="1484628"/>
          </a:xfrm>
          <a:prstGeom prst="round2Diag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“But we’ve earned a lot of </a:t>
            </a:r>
            <a:r>
              <a:rPr lang="en-US" sz="2000" b="1" i="1" dirty="0">
                <a:solidFill>
                  <a:srgbClr val="000000"/>
                </a:solidFill>
                <a:effectLst/>
                <a:latin typeface="Times New Roman" panose="02020603050405020304" pitchFamily="18" charset="0"/>
                <a:cs typeface="Times New Roman" panose="02020603050405020304" pitchFamily="18" charset="0"/>
              </a:rPr>
              <a:t>trust in the community</a:t>
            </a:r>
            <a:r>
              <a:rPr lang="en-US" sz="2000" b="0" i="1" dirty="0">
                <a:solidFill>
                  <a:srgbClr val="000000"/>
                </a:solidFill>
                <a:effectLst/>
                <a:latin typeface="Times New Roman" panose="02020603050405020304" pitchFamily="18" charset="0"/>
                <a:cs typeface="Times New Roman" panose="02020603050405020304" pitchFamily="18" charset="0"/>
              </a:rPr>
              <a:t>. So, I think folks are comfortable once they try it out.”</a:t>
            </a: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9F3D14A-C17D-ED33-407C-8FBB0946B7E2}"/>
              </a:ext>
            </a:extLst>
          </p:cNvPr>
          <p:cNvPicPr>
            <a:picLocks noChangeAspect="1"/>
          </p:cNvPicPr>
          <p:nvPr/>
        </p:nvPicPr>
        <p:blipFill>
          <a:blip r:embed="rId3"/>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6038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17271"/>
            <a:ext cx="9208477" cy="1325563"/>
          </a:xfrm>
        </p:spPr>
        <p:txBody>
          <a:bodyPr/>
          <a:lstStyle/>
          <a:p>
            <a:r>
              <a:rPr lang="en-US" dirty="0">
                <a:latin typeface="Times New Roman"/>
                <a:cs typeface="Times New Roman"/>
              </a:rPr>
              <a:t>Results: Staff</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1065559"/>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Barriers</a:t>
            </a:r>
          </a:p>
        </p:txBody>
      </p:sp>
      <p:sp>
        <p:nvSpPr>
          <p:cNvPr id="5" name="Rectangle 4">
            <a:extLst>
              <a:ext uri="{FF2B5EF4-FFF2-40B4-BE49-F238E27FC236}">
                <a16:creationId xmlns:a16="http://schemas.microsoft.com/office/drawing/2014/main" id="{324D520F-1094-E71C-CFE0-E8125E8CE832}"/>
              </a:ext>
            </a:extLst>
          </p:cNvPr>
          <p:cNvSpPr/>
          <p:nvPr/>
        </p:nvSpPr>
        <p:spPr>
          <a:xfrm>
            <a:off x="133046" y="1851749"/>
            <a:ext cx="5654522" cy="78014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DCS Staffing Challenges</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1839653"/>
            <a:ext cx="5848045" cy="792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Participants Don’t Trust MOU</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3021360"/>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819368"/>
            <a:ext cx="5388428" cy="1200329"/>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It is difficult to find DCS technicians with lived experience, who are not bothered by handling drug samples</a:t>
            </a:r>
          </a:p>
        </p:txBody>
      </p:sp>
      <p:sp>
        <p:nvSpPr>
          <p:cNvPr id="3" name="TextBox 2">
            <a:extLst>
              <a:ext uri="{FF2B5EF4-FFF2-40B4-BE49-F238E27FC236}">
                <a16:creationId xmlns:a16="http://schemas.microsoft.com/office/drawing/2014/main" id="{FB472544-04A0-45B8-D0DB-802A8133DD3F}"/>
              </a:ext>
            </a:extLst>
          </p:cNvPr>
          <p:cNvSpPr txBox="1"/>
          <p:nvPr/>
        </p:nvSpPr>
        <p:spPr>
          <a:xfrm>
            <a:off x="6138333" y="2819368"/>
            <a:ext cx="5388428" cy="1200329"/>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Some PWUD refuse to use the DCS because they don’t have faith in the MOU</a:t>
            </a:r>
          </a:p>
          <a:p>
            <a:endParaRPr lang="en-US" sz="2400" dirty="0">
              <a:latin typeface="Times New Roman"/>
              <a:cs typeface="Times New Roman"/>
            </a:endParaRPr>
          </a:p>
        </p:txBody>
      </p:sp>
      <p:sp>
        <p:nvSpPr>
          <p:cNvPr id="9" name="Rectangle: Diagonal Corners Rounded 8">
            <a:extLst>
              <a:ext uri="{FF2B5EF4-FFF2-40B4-BE49-F238E27FC236}">
                <a16:creationId xmlns:a16="http://schemas.microsoft.com/office/drawing/2014/main" id="{CDF4A2F1-46FE-68F4-6EBF-04E448D756F2}"/>
              </a:ext>
            </a:extLst>
          </p:cNvPr>
          <p:cNvSpPr/>
          <p:nvPr/>
        </p:nvSpPr>
        <p:spPr>
          <a:xfrm>
            <a:off x="242697" y="4592684"/>
            <a:ext cx="6621517" cy="1569660"/>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“It takes a </a:t>
            </a:r>
            <a:r>
              <a:rPr lang="en-US" sz="2000" b="1" i="1" dirty="0">
                <a:solidFill>
                  <a:srgbClr val="000000"/>
                </a:solidFill>
                <a:effectLst/>
                <a:latin typeface="Times New Roman" panose="02020603050405020304" pitchFamily="18" charset="0"/>
                <a:cs typeface="Times New Roman" panose="02020603050405020304" pitchFamily="18" charset="0"/>
              </a:rPr>
              <a:t>very particular </a:t>
            </a:r>
            <a:r>
              <a:rPr lang="en-US" sz="2000" b="0" i="1" dirty="0">
                <a:solidFill>
                  <a:srgbClr val="000000"/>
                </a:solidFill>
                <a:effectLst/>
                <a:latin typeface="Times New Roman" panose="02020603050405020304" pitchFamily="18" charset="0"/>
                <a:cs typeface="Times New Roman" panose="02020603050405020304" pitchFamily="18" charset="0"/>
              </a:rPr>
              <a:t>set of, people who would be </a:t>
            </a:r>
            <a:r>
              <a:rPr lang="en-US" sz="2000" b="1" i="1" dirty="0">
                <a:solidFill>
                  <a:srgbClr val="000000"/>
                </a:solidFill>
                <a:effectLst/>
                <a:latin typeface="Times New Roman" panose="02020603050405020304" pitchFamily="18" charset="0"/>
                <a:cs typeface="Times New Roman" panose="02020603050405020304" pitchFamily="18" charset="0"/>
              </a:rPr>
              <a:t>capable</a:t>
            </a:r>
            <a:r>
              <a:rPr lang="en-US" sz="2000" b="0" i="1" dirty="0">
                <a:solidFill>
                  <a:srgbClr val="000000"/>
                </a:solidFill>
                <a:effectLst/>
                <a:latin typeface="Times New Roman" panose="02020603050405020304" pitchFamily="18" charset="0"/>
                <a:cs typeface="Times New Roman" panose="02020603050405020304" pitchFamily="18" charset="0"/>
              </a:rPr>
              <a:t> of doing this work that are </a:t>
            </a:r>
            <a:r>
              <a:rPr lang="en-US" sz="2000" b="1" i="1" dirty="0">
                <a:solidFill>
                  <a:srgbClr val="000000"/>
                </a:solidFill>
                <a:effectLst/>
                <a:latin typeface="Times New Roman" panose="02020603050405020304" pitchFamily="18" charset="0"/>
                <a:cs typeface="Times New Roman" panose="02020603050405020304" pitchFamily="18" charset="0"/>
              </a:rPr>
              <a:t>trustworthy, lived experience, wouldn't be triggered </a:t>
            </a:r>
            <a:r>
              <a:rPr lang="en-US" sz="2000" b="0" i="1" dirty="0">
                <a:solidFill>
                  <a:srgbClr val="000000"/>
                </a:solidFill>
                <a:effectLst/>
                <a:latin typeface="Times New Roman" panose="02020603050405020304" pitchFamily="18" charset="0"/>
                <a:cs typeface="Times New Roman" panose="02020603050405020304" pitchFamily="18" charset="0"/>
              </a:rPr>
              <a:t>by substances.”</a:t>
            </a: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0" name="Rectangle: Diagonal Corners Rounded 9">
            <a:extLst>
              <a:ext uri="{FF2B5EF4-FFF2-40B4-BE49-F238E27FC236}">
                <a16:creationId xmlns:a16="http://schemas.microsoft.com/office/drawing/2014/main" id="{B90A3B2D-3F7F-92B2-658B-23B90BF7D76A}"/>
              </a:ext>
            </a:extLst>
          </p:cNvPr>
          <p:cNvSpPr/>
          <p:nvPr/>
        </p:nvSpPr>
        <p:spPr>
          <a:xfrm>
            <a:off x="6864214" y="3883219"/>
            <a:ext cx="4148834" cy="1569660"/>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a:t>
            </a:r>
            <a:r>
              <a:rPr lang="en-US" sz="2000" b="1" i="1" dirty="0">
                <a:solidFill>
                  <a:srgbClr val="000000"/>
                </a:solidFill>
                <a:effectLst/>
                <a:latin typeface="Times New Roman" panose="02020603050405020304" pitchFamily="18" charset="0"/>
                <a:cs typeface="Times New Roman" panose="02020603050405020304" pitchFamily="18" charset="0"/>
              </a:rPr>
              <a:t>Police know </a:t>
            </a:r>
            <a:r>
              <a:rPr lang="en-US" sz="2000" b="0" i="1" dirty="0">
                <a:solidFill>
                  <a:srgbClr val="000000"/>
                </a:solidFill>
                <a:effectLst/>
                <a:latin typeface="Times New Roman" panose="02020603050405020304" pitchFamily="18" charset="0"/>
                <a:cs typeface="Times New Roman" panose="02020603050405020304" pitchFamily="18" charset="0"/>
              </a:rPr>
              <a:t>about it [DCS], and they're </a:t>
            </a:r>
            <a:r>
              <a:rPr lang="en-US" sz="2000" b="1" i="1" dirty="0">
                <a:solidFill>
                  <a:srgbClr val="000000"/>
                </a:solidFill>
                <a:effectLst/>
                <a:latin typeface="Times New Roman" panose="02020603050405020304" pitchFamily="18" charset="0"/>
                <a:cs typeface="Times New Roman" panose="02020603050405020304" pitchFamily="18" charset="0"/>
              </a:rPr>
              <a:t>not </a:t>
            </a:r>
            <a:r>
              <a:rPr lang="en-US" sz="2000" b="0" i="1" dirty="0">
                <a:solidFill>
                  <a:srgbClr val="000000"/>
                </a:solidFill>
                <a:effectLst/>
                <a:latin typeface="Times New Roman" panose="02020603050405020304" pitchFamily="18" charset="0"/>
                <a:cs typeface="Times New Roman" panose="02020603050405020304" pitchFamily="18" charset="0"/>
              </a:rPr>
              <a:t>like being a</a:t>
            </a:r>
            <a:r>
              <a:rPr lang="en-US" sz="2000" i="1" dirty="0">
                <a:solidFill>
                  <a:srgbClr val="000000"/>
                </a:solidFill>
                <a:latin typeface="Times New Roman" panose="02020603050405020304" pitchFamily="18" charset="0"/>
                <a:cs typeface="Times New Roman" panose="02020603050405020304" pitchFamily="18" charset="0"/>
              </a:rPr>
              <a:t>ss</a:t>
            </a:r>
            <a:r>
              <a:rPr lang="en-US" sz="2000" b="0" i="1" dirty="0">
                <a:solidFill>
                  <a:srgbClr val="000000"/>
                </a:solidFill>
                <a:effectLst/>
                <a:latin typeface="Times New Roman" panose="02020603050405020304" pitchFamily="18" charset="0"/>
                <a:cs typeface="Times New Roman" panose="02020603050405020304" pitchFamily="18" charset="0"/>
              </a:rPr>
              <a:t>holes and </a:t>
            </a:r>
            <a:r>
              <a:rPr lang="en-US" sz="2000" b="1" i="1" dirty="0">
                <a:solidFill>
                  <a:srgbClr val="000000"/>
                </a:solidFill>
                <a:effectLst/>
                <a:latin typeface="Times New Roman" panose="02020603050405020304" pitchFamily="18" charset="0"/>
                <a:cs typeface="Times New Roman" panose="02020603050405020304" pitchFamily="18" charset="0"/>
              </a:rPr>
              <a:t>staking out </a:t>
            </a:r>
            <a:r>
              <a:rPr lang="en-US" sz="2000" b="0" i="1" dirty="0">
                <a:solidFill>
                  <a:srgbClr val="000000"/>
                </a:solidFill>
                <a:effectLst/>
                <a:latin typeface="Times New Roman" panose="02020603050405020304" pitchFamily="18" charset="0"/>
                <a:cs typeface="Times New Roman" panose="02020603050405020304" pitchFamily="18" charset="0"/>
              </a:rPr>
              <a:t>our building.”</a:t>
            </a: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79DF173-F722-FF6E-0BF4-B7A0E62D73AE}"/>
              </a:ext>
            </a:extLst>
          </p:cNvPr>
          <p:cNvPicPr>
            <a:picLocks noChangeAspect="1"/>
          </p:cNvPicPr>
          <p:nvPr/>
        </p:nvPicPr>
        <p:blipFill>
          <a:blip r:embed="rId3"/>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147079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0"/>
            <a:ext cx="9208477" cy="1325563"/>
          </a:xfrm>
        </p:spPr>
        <p:txBody>
          <a:bodyPr/>
          <a:lstStyle/>
          <a:p>
            <a:r>
              <a:rPr lang="en-US" dirty="0">
                <a:latin typeface="Times New Roman"/>
                <a:cs typeface="Times New Roman"/>
              </a:rPr>
              <a:t>Results: Staff</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982072"/>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Unintended Consequences</a:t>
            </a:r>
          </a:p>
        </p:txBody>
      </p:sp>
      <p:sp>
        <p:nvSpPr>
          <p:cNvPr id="5" name="Rectangle 4">
            <a:extLst>
              <a:ext uri="{FF2B5EF4-FFF2-40B4-BE49-F238E27FC236}">
                <a16:creationId xmlns:a16="http://schemas.microsoft.com/office/drawing/2014/main" id="{324D520F-1094-E71C-CFE0-E8125E8CE832}"/>
              </a:ext>
            </a:extLst>
          </p:cNvPr>
          <p:cNvSpPr/>
          <p:nvPr/>
        </p:nvSpPr>
        <p:spPr>
          <a:xfrm>
            <a:off x="131618" y="1756166"/>
            <a:ext cx="5654522" cy="78014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Drug Dealer Involvement</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1756166"/>
            <a:ext cx="5848045" cy="79223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Bad Batch Alert System</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2738300"/>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536308"/>
            <a:ext cx="5388428" cy="830997"/>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Some participants report their FTIR results back to their dealers</a:t>
            </a:r>
          </a:p>
        </p:txBody>
      </p:sp>
      <p:sp>
        <p:nvSpPr>
          <p:cNvPr id="3" name="TextBox 2">
            <a:extLst>
              <a:ext uri="{FF2B5EF4-FFF2-40B4-BE49-F238E27FC236}">
                <a16:creationId xmlns:a16="http://schemas.microsoft.com/office/drawing/2014/main" id="{FB472544-04A0-45B8-D0DB-802A8133DD3F}"/>
              </a:ext>
            </a:extLst>
          </p:cNvPr>
          <p:cNvSpPr txBox="1"/>
          <p:nvPr/>
        </p:nvSpPr>
        <p:spPr>
          <a:xfrm>
            <a:off x="6138333" y="2536308"/>
            <a:ext cx="5388428" cy="830997"/>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Staff report participants alerting their social networks of bad batches </a:t>
            </a:r>
          </a:p>
        </p:txBody>
      </p:sp>
      <p:pic>
        <p:nvPicPr>
          <p:cNvPr id="11" name="Graphic 10" descr="Warning with solid fill">
            <a:extLst>
              <a:ext uri="{FF2B5EF4-FFF2-40B4-BE49-F238E27FC236}">
                <a16:creationId xmlns:a16="http://schemas.microsoft.com/office/drawing/2014/main" id="{5E24C42D-D621-2B75-44F6-D7FEC4C013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3048" y="1689037"/>
            <a:ext cx="914400" cy="914400"/>
          </a:xfrm>
          <a:prstGeom prst="rect">
            <a:avLst/>
          </a:prstGeom>
        </p:spPr>
      </p:pic>
      <p:sp>
        <p:nvSpPr>
          <p:cNvPr id="12" name="Rectangle: Diagonal Corners Rounded 11">
            <a:extLst>
              <a:ext uri="{FF2B5EF4-FFF2-40B4-BE49-F238E27FC236}">
                <a16:creationId xmlns:a16="http://schemas.microsoft.com/office/drawing/2014/main" id="{5080CBCE-F5BB-195A-4D5E-70798661EC47}"/>
              </a:ext>
            </a:extLst>
          </p:cNvPr>
          <p:cNvSpPr/>
          <p:nvPr/>
        </p:nvSpPr>
        <p:spPr>
          <a:xfrm>
            <a:off x="1865842" y="3721642"/>
            <a:ext cx="8182047" cy="181828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u="none" strike="noStrike" dirty="0">
                <a:solidFill>
                  <a:srgbClr val="000000"/>
                </a:solidFill>
                <a:effectLst/>
                <a:latin typeface="Times New Roman" panose="02020603050405020304" pitchFamily="18" charset="0"/>
              </a:rPr>
              <a:t>"DCS has affected</a:t>
            </a:r>
            <a:r>
              <a:rPr lang="en-US" sz="2000" b="1" i="1" u="none" strike="noStrike" dirty="0">
                <a:solidFill>
                  <a:srgbClr val="000000"/>
                </a:solidFill>
                <a:effectLst/>
                <a:latin typeface="Times New Roman" panose="02020603050405020304" pitchFamily="18" charset="0"/>
              </a:rPr>
              <a:t> overdoses</a:t>
            </a:r>
            <a:r>
              <a:rPr lang="en-US" sz="2000" b="0" i="1" u="none" strike="noStrike" dirty="0">
                <a:solidFill>
                  <a:srgbClr val="000000"/>
                </a:solidFill>
                <a:effectLst/>
                <a:latin typeface="Times New Roman" panose="02020603050405020304" pitchFamily="18" charset="0"/>
              </a:rPr>
              <a:t>... sometimes when I get like a package with just xylazine, I'll come home and I'll tell other user friends like, hey, that shit that so-and-so got has a lot of xylazine in it, </a:t>
            </a:r>
            <a:r>
              <a:rPr lang="en-US" sz="2000" b="1" i="1" u="none" strike="noStrike" dirty="0">
                <a:solidFill>
                  <a:srgbClr val="000000"/>
                </a:solidFill>
                <a:effectLst/>
                <a:latin typeface="Times New Roman" panose="02020603050405020304" pitchFamily="18" charset="0"/>
              </a:rPr>
              <a:t>you don't want to try that</a:t>
            </a:r>
            <a:r>
              <a:rPr lang="en-US" sz="2000" b="0" i="1" u="none" strike="noStrike" dirty="0">
                <a:solidFill>
                  <a:srgbClr val="000000"/>
                </a:solidFill>
                <a:effectLst/>
                <a:latin typeface="Times New Roman" panose="02020603050405020304" pitchFamily="18" charset="0"/>
              </a:rPr>
              <a:t>, or you don't want to do that. And it </a:t>
            </a:r>
            <a:r>
              <a:rPr lang="en-US" sz="2000" b="1" i="1" u="none" strike="noStrike" dirty="0">
                <a:solidFill>
                  <a:srgbClr val="000000"/>
                </a:solidFill>
                <a:effectLst/>
                <a:latin typeface="Times New Roman" panose="02020603050405020304" pitchFamily="18" charset="0"/>
              </a:rPr>
              <a:t>stops them from using</a:t>
            </a:r>
            <a:r>
              <a:rPr lang="en-US" sz="2000" b="0" i="1" u="none" strike="noStrike" dirty="0">
                <a:solidFill>
                  <a:srgbClr val="000000"/>
                </a:solidFill>
                <a:effectLst/>
                <a:latin typeface="Times New Roman" panose="02020603050405020304" pitchFamily="18" charset="0"/>
              </a:rPr>
              <a:t> it."</a:t>
            </a:r>
            <a:endParaRPr lang="en-US" sz="2000" dirty="0"/>
          </a:p>
        </p:txBody>
      </p:sp>
      <p:pic>
        <p:nvPicPr>
          <p:cNvPr id="9" name="Picture 8">
            <a:extLst>
              <a:ext uri="{FF2B5EF4-FFF2-40B4-BE49-F238E27FC236}">
                <a16:creationId xmlns:a16="http://schemas.microsoft.com/office/drawing/2014/main" id="{A6B1EF86-94A5-96E0-6499-D796D4E51C88}"/>
              </a:ext>
            </a:extLst>
          </p:cNvPr>
          <p:cNvPicPr>
            <a:picLocks noChangeAspect="1"/>
          </p:cNvPicPr>
          <p:nvPr/>
        </p:nvPicPr>
        <p:blipFill>
          <a:blip r:embed="rId5"/>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19249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0"/>
            <a:ext cx="9208477" cy="1325563"/>
          </a:xfrm>
        </p:spPr>
        <p:txBody>
          <a:bodyPr/>
          <a:lstStyle/>
          <a:p>
            <a:r>
              <a:rPr lang="en-US" dirty="0">
                <a:latin typeface="Times New Roman"/>
                <a:cs typeface="Times New Roman"/>
              </a:rPr>
              <a:t>Results: Staff</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923081"/>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Recommendations for Improvement</a:t>
            </a:r>
          </a:p>
        </p:txBody>
      </p:sp>
      <p:sp>
        <p:nvSpPr>
          <p:cNvPr id="5" name="Rectangle 4">
            <a:extLst>
              <a:ext uri="{FF2B5EF4-FFF2-40B4-BE49-F238E27FC236}">
                <a16:creationId xmlns:a16="http://schemas.microsoft.com/office/drawing/2014/main" id="{324D520F-1094-E71C-CFE0-E8125E8CE832}"/>
              </a:ext>
            </a:extLst>
          </p:cNvPr>
          <p:cNvSpPr/>
          <p:nvPr/>
        </p:nvSpPr>
        <p:spPr>
          <a:xfrm>
            <a:off x="131618" y="1697175"/>
            <a:ext cx="5654522" cy="78014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Expand Outreach</a:t>
            </a:r>
          </a:p>
        </p:txBody>
      </p:sp>
      <p:sp>
        <p:nvSpPr>
          <p:cNvPr id="6" name="Rectangle 5">
            <a:extLst>
              <a:ext uri="{FF2B5EF4-FFF2-40B4-BE49-F238E27FC236}">
                <a16:creationId xmlns:a16="http://schemas.microsoft.com/office/drawing/2014/main" id="{FC3B2693-5A02-56DC-6135-A6E9E5588CC8}"/>
              </a:ext>
            </a:extLst>
          </p:cNvPr>
          <p:cNvSpPr/>
          <p:nvPr/>
        </p:nvSpPr>
        <p:spPr>
          <a:xfrm>
            <a:off x="5793619" y="1697175"/>
            <a:ext cx="5848045" cy="79223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Local Community MOUs</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2737103"/>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489412"/>
            <a:ext cx="5388428" cy="1200329"/>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Initiatives to make non-white participants and other demographics feel more comfortable pursuing DCS</a:t>
            </a:r>
          </a:p>
        </p:txBody>
      </p:sp>
      <p:sp>
        <p:nvSpPr>
          <p:cNvPr id="3" name="TextBox 2">
            <a:extLst>
              <a:ext uri="{FF2B5EF4-FFF2-40B4-BE49-F238E27FC236}">
                <a16:creationId xmlns:a16="http://schemas.microsoft.com/office/drawing/2014/main" id="{FB472544-04A0-45B8-D0DB-802A8133DD3F}"/>
              </a:ext>
            </a:extLst>
          </p:cNvPr>
          <p:cNvSpPr txBox="1"/>
          <p:nvPr/>
        </p:nvSpPr>
        <p:spPr>
          <a:xfrm>
            <a:off x="6138333" y="2489412"/>
            <a:ext cx="5388428" cy="1200329"/>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To further protect DCS staff and participants, additional MOUs may be useful</a:t>
            </a:r>
          </a:p>
        </p:txBody>
      </p:sp>
      <p:pic>
        <p:nvPicPr>
          <p:cNvPr id="11" name="Graphic 10" descr="Warning with solid fill">
            <a:extLst>
              <a:ext uri="{FF2B5EF4-FFF2-40B4-BE49-F238E27FC236}">
                <a16:creationId xmlns:a16="http://schemas.microsoft.com/office/drawing/2014/main" id="{5E24C42D-D621-2B75-44F6-D7FEC4C013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7265" y="1630046"/>
            <a:ext cx="914400" cy="914400"/>
          </a:xfrm>
          <a:prstGeom prst="rect">
            <a:avLst/>
          </a:prstGeom>
        </p:spPr>
      </p:pic>
      <p:sp>
        <p:nvSpPr>
          <p:cNvPr id="9" name="Rectangle: Diagonal Corners Rounded 8">
            <a:extLst>
              <a:ext uri="{FF2B5EF4-FFF2-40B4-BE49-F238E27FC236}">
                <a16:creationId xmlns:a16="http://schemas.microsoft.com/office/drawing/2014/main" id="{EA9FB3C8-1833-4E50-6FDC-641D673B16D1}"/>
              </a:ext>
            </a:extLst>
          </p:cNvPr>
          <p:cNvSpPr/>
          <p:nvPr/>
        </p:nvSpPr>
        <p:spPr>
          <a:xfrm>
            <a:off x="498249" y="3821101"/>
            <a:ext cx="4458805" cy="1560179"/>
          </a:xfrm>
          <a:prstGeom prst="round2Diag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“Like the </a:t>
            </a:r>
            <a:r>
              <a:rPr lang="en-US" sz="2000" b="1" i="1" dirty="0">
                <a:solidFill>
                  <a:srgbClr val="000000"/>
                </a:solidFill>
                <a:effectLst/>
                <a:latin typeface="Times New Roman" panose="02020603050405020304" pitchFamily="18" charset="0"/>
                <a:cs typeface="Times New Roman" panose="02020603050405020304" pitchFamily="18" charset="0"/>
              </a:rPr>
              <a:t>BIPOC community </a:t>
            </a:r>
            <a:r>
              <a:rPr lang="en-US" sz="2000" b="0" i="1" dirty="0">
                <a:solidFill>
                  <a:srgbClr val="000000"/>
                </a:solidFill>
                <a:effectLst/>
                <a:latin typeface="Times New Roman" panose="02020603050405020304" pitchFamily="18" charset="0"/>
                <a:cs typeface="Times New Roman" panose="02020603050405020304" pitchFamily="18" charset="0"/>
              </a:rPr>
              <a:t>is not going to be </a:t>
            </a:r>
            <a:r>
              <a:rPr lang="en-US" sz="2000" b="1" i="1" dirty="0">
                <a:solidFill>
                  <a:srgbClr val="000000"/>
                </a:solidFill>
                <a:effectLst/>
                <a:latin typeface="Times New Roman" panose="02020603050405020304" pitchFamily="18" charset="0"/>
                <a:cs typeface="Times New Roman" panose="02020603050405020304" pitchFamily="18" charset="0"/>
              </a:rPr>
              <a:t>trusting systems </a:t>
            </a:r>
            <a:r>
              <a:rPr lang="en-US" sz="2000" b="0" i="1" dirty="0">
                <a:solidFill>
                  <a:srgbClr val="000000"/>
                </a:solidFill>
                <a:effectLst/>
                <a:latin typeface="Times New Roman" panose="02020603050405020304" pitchFamily="18" charset="0"/>
                <a:cs typeface="Times New Roman" panose="02020603050405020304" pitchFamily="18" charset="0"/>
              </a:rPr>
              <a:t>as much as our white participants are, that's just the fact of the matter.”</a:t>
            </a: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0" name="Rectangle: Diagonal Corners Rounded 9">
            <a:extLst>
              <a:ext uri="{FF2B5EF4-FFF2-40B4-BE49-F238E27FC236}">
                <a16:creationId xmlns:a16="http://schemas.microsoft.com/office/drawing/2014/main" id="{A6E1C9E7-811F-6B74-5549-777867C409C9}"/>
              </a:ext>
            </a:extLst>
          </p:cNvPr>
          <p:cNvSpPr/>
          <p:nvPr/>
        </p:nvSpPr>
        <p:spPr>
          <a:xfrm>
            <a:off x="6037948" y="3821101"/>
            <a:ext cx="5945513" cy="1854486"/>
          </a:xfrm>
          <a:prstGeom prst="round2Diag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“So we have the </a:t>
            </a:r>
            <a:r>
              <a:rPr lang="en-US" sz="2000" b="1" i="1" dirty="0">
                <a:solidFill>
                  <a:srgbClr val="000000"/>
                </a:solidFill>
                <a:effectLst/>
                <a:latin typeface="Times New Roman" panose="02020603050405020304" pitchFamily="18" charset="0"/>
                <a:cs typeface="Times New Roman" panose="02020603050405020304" pitchFamily="18" charset="0"/>
              </a:rPr>
              <a:t>police signed on</a:t>
            </a:r>
            <a:r>
              <a:rPr lang="en-US" sz="2000" b="0" i="1" dirty="0">
                <a:solidFill>
                  <a:srgbClr val="000000"/>
                </a:solidFill>
                <a:effectLst/>
                <a:latin typeface="Times New Roman" panose="02020603050405020304" pitchFamily="18" charset="0"/>
                <a:cs typeface="Times New Roman" panose="02020603050405020304" pitchFamily="18" charset="0"/>
              </a:rPr>
              <a:t>, that's huge, but we really would </a:t>
            </a:r>
            <a:r>
              <a:rPr lang="en-US" sz="2000" b="1" i="1" dirty="0">
                <a:solidFill>
                  <a:srgbClr val="000000"/>
                </a:solidFill>
                <a:effectLst/>
                <a:latin typeface="Times New Roman" panose="02020603050405020304" pitchFamily="18" charset="0"/>
                <a:cs typeface="Times New Roman" panose="02020603050405020304" pitchFamily="18" charset="0"/>
              </a:rPr>
              <a:t>like to have the community signed</a:t>
            </a:r>
            <a:r>
              <a:rPr lang="en-US" sz="2000" b="0" i="1" dirty="0">
                <a:solidFill>
                  <a:srgbClr val="000000"/>
                </a:solidFill>
                <a:effectLst/>
                <a:latin typeface="Times New Roman" panose="02020603050405020304" pitchFamily="18" charset="0"/>
                <a:cs typeface="Times New Roman" panose="02020603050405020304" pitchFamily="18" charset="0"/>
              </a:rPr>
              <a:t> on as well, because if we're </a:t>
            </a:r>
            <a:r>
              <a:rPr lang="en-US" sz="2000" b="1" i="1" dirty="0">
                <a:solidFill>
                  <a:srgbClr val="000000"/>
                </a:solidFill>
                <a:effectLst/>
                <a:latin typeface="Times New Roman" panose="02020603050405020304" pitchFamily="18" charset="0"/>
                <a:cs typeface="Times New Roman" panose="02020603050405020304" pitchFamily="18" charset="0"/>
              </a:rPr>
              <a:t>meeting opposition</a:t>
            </a:r>
            <a:r>
              <a:rPr lang="en-US" sz="2000" b="0" i="1" dirty="0">
                <a:solidFill>
                  <a:srgbClr val="000000"/>
                </a:solidFill>
                <a:effectLst/>
                <a:latin typeface="Times New Roman" panose="02020603050405020304" pitchFamily="18" charset="0"/>
                <a:cs typeface="Times New Roman" panose="02020603050405020304" pitchFamily="18" charset="0"/>
              </a:rPr>
              <a:t> there, then we're still kind of up shit creek.”</a:t>
            </a: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BEC5119-E11A-8562-FE0A-842EC58D7221}"/>
              </a:ext>
            </a:extLst>
          </p:cNvPr>
          <p:cNvPicPr>
            <a:picLocks noChangeAspect="1"/>
          </p:cNvPicPr>
          <p:nvPr/>
        </p:nvPicPr>
        <p:blipFill>
          <a:blip r:embed="rId5"/>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214427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2F70-F8DE-7214-1A4A-163DD42E580B}"/>
              </a:ext>
            </a:extLst>
          </p:cNvPr>
          <p:cNvSpPr>
            <a:spLocks noGrp="1"/>
          </p:cNvSpPr>
          <p:nvPr>
            <p:ph type="title"/>
          </p:nvPr>
        </p:nvSpPr>
        <p:spPr>
          <a:xfrm>
            <a:off x="691055" y="-116908"/>
            <a:ext cx="9208477" cy="1325563"/>
          </a:xfrm>
        </p:spPr>
        <p:txBody>
          <a:bodyPr/>
          <a:lstStyle/>
          <a:p>
            <a:r>
              <a:rPr lang="en-US" dirty="0">
                <a:latin typeface="Times New Roman"/>
                <a:cs typeface="Times New Roman"/>
              </a:rPr>
              <a:t>Conclusions</a:t>
            </a:r>
            <a:endParaRPr lang="en-US" dirty="0"/>
          </a:p>
        </p:txBody>
      </p:sp>
      <p:sp>
        <p:nvSpPr>
          <p:cNvPr id="5" name="TextBox 4">
            <a:extLst>
              <a:ext uri="{FF2B5EF4-FFF2-40B4-BE49-F238E27FC236}">
                <a16:creationId xmlns:a16="http://schemas.microsoft.com/office/drawing/2014/main" id="{D2C44173-1B81-126B-545B-34D8F435DFAF}"/>
              </a:ext>
            </a:extLst>
          </p:cNvPr>
          <p:cNvSpPr txBox="1"/>
          <p:nvPr/>
        </p:nvSpPr>
        <p:spPr>
          <a:xfrm>
            <a:off x="1608082" y="1123129"/>
            <a:ext cx="5328745" cy="830997"/>
          </a:xfrm>
          <a:prstGeom prst="rect">
            <a:avLst/>
          </a:prstGeom>
          <a:noFill/>
        </p:spPr>
        <p:txBody>
          <a:bodyPr wrap="square" rtlCol="0">
            <a:spAutoFit/>
          </a:bodyPr>
          <a:lstStyle/>
          <a:p>
            <a:r>
              <a:rPr lang="en-US" sz="2400" b="0" i="0" u="none" strike="noStrike" dirty="0">
                <a:solidFill>
                  <a:srgbClr val="2B2B35"/>
                </a:solidFill>
                <a:effectLst/>
                <a:latin typeface="Times New Roman" panose="02020603050405020304" pitchFamily="18" charset="0"/>
              </a:rPr>
              <a:t>DCS using FTIR can be </a:t>
            </a:r>
            <a:r>
              <a:rPr lang="en-US" sz="2400" b="1" i="0" u="none" strike="noStrike" dirty="0">
                <a:solidFill>
                  <a:srgbClr val="2B2B35"/>
                </a:solidFill>
                <a:effectLst/>
                <a:latin typeface="Times New Roman" panose="02020603050405020304" pitchFamily="18" charset="0"/>
              </a:rPr>
              <a:t>easily integrated</a:t>
            </a:r>
            <a:r>
              <a:rPr lang="en-US" sz="2400" b="0" i="0" u="none" strike="noStrike" dirty="0">
                <a:solidFill>
                  <a:srgbClr val="2B2B35"/>
                </a:solidFill>
                <a:effectLst/>
                <a:latin typeface="Times New Roman" panose="02020603050405020304" pitchFamily="18" charset="0"/>
              </a:rPr>
              <a:t> into syringe service programs</a:t>
            </a:r>
            <a:endParaRPr lang="en-US" sz="2400" dirty="0"/>
          </a:p>
        </p:txBody>
      </p:sp>
      <p:sp>
        <p:nvSpPr>
          <p:cNvPr id="6" name="TextBox 5">
            <a:extLst>
              <a:ext uri="{FF2B5EF4-FFF2-40B4-BE49-F238E27FC236}">
                <a16:creationId xmlns:a16="http://schemas.microsoft.com/office/drawing/2014/main" id="{E07C4A0A-F9B1-14B3-B55C-8315CDC4C43A}"/>
              </a:ext>
            </a:extLst>
          </p:cNvPr>
          <p:cNvSpPr txBox="1"/>
          <p:nvPr/>
        </p:nvSpPr>
        <p:spPr>
          <a:xfrm>
            <a:off x="1608079" y="2287615"/>
            <a:ext cx="4855779" cy="1200329"/>
          </a:xfrm>
          <a:prstGeom prst="rect">
            <a:avLst/>
          </a:prstGeom>
          <a:solidFill>
            <a:srgbClr val="FDFAF1"/>
          </a:solidFill>
        </p:spPr>
        <p:txBody>
          <a:bodyPr wrap="square" rtlCol="0">
            <a:spAutoFit/>
          </a:bodyPr>
          <a:lstStyle/>
          <a:p>
            <a:r>
              <a:rPr lang="en-US" sz="2400" b="0" i="0" u="none" strike="noStrike" dirty="0">
                <a:solidFill>
                  <a:srgbClr val="2B2B35"/>
                </a:solidFill>
                <a:effectLst/>
                <a:latin typeface="Times New Roman" panose="02020603050405020304" pitchFamily="18" charset="0"/>
              </a:rPr>
              <a:t>DCS </a:t>
            </a:r>
            <a:r>
              <a:rPr lang="en-US" sz="2400" b="1" i="0" u="none" strike="noStrike" dirty="0">
                <a:solidFill>
                  <a:srgbClr val="2B2B35"/>
                </a:solidFill>
                <a:effectLst/>
                <a:latin typeface="Times New Roman" panose="02020603050405020304" pitchFamily="18" charset="0"/>
              </a:rPr>
              <a:t>increases</a:t>
            </a:r>
            <a:r>
              <a:rPr lang="en-US" sz="2400" b="0" i="0" u="none" strike="noStrike" dirty="0">
                <a:solidFill>
                  <a:srgbClr val="2B2B35"/>
                </a:solidFill>
                <a:effectLst/>
                <a:latin typeface="Times New Roman" panose="02020603050405020304" pitchFamily="18" charset="0"/>
              </a:rPr>
              <a:t> participant </a:t>
            </a:r>
            <a:r>
              <a:rPr lang="en-US" sz="2400" b="1" i="0" u="none" strike="noStrike" dirty="0">
                <a:solidFill>
                  <a:srgbClr val="2B2B35"/>
                </a:solidFill>
                <a:effectLst/>
                <a:latin typeface="Times New Roman" panose="02020603050405020304" pitchFamily="18" charset="0"/>
              </a:rPr>
              <a:t>bodily autonomy</a:t>
            </a:r>
            <a:r>
              <a:rPr lang="en-US" sz="2400" b="0" i="0" u="none" strike="noStrike" dirty="0">
                <a:solidFill>
                  <a:srgbClr val="2B2B35"/>
                </a:solidFill>
                <a:effectLst/>
                <a:latin typeface="Times New Roman" panose="02020603050405020304" pitchFamily="18" charset="0"/>
              </a:rPr>
              <a:t> and has potential to </a:t>
            </a:r>
            <a:r>
              <a:rPr lang="en-US" sz="2400" b="1" i="0" u="none" strike="noStrike" dirty="0">
                <a:solidFill>
                  <a:srgbClr val="2B2B35"/>
                </a:solidFill>
                <a:effectLst/>
                <a:latin typeface="Times New Roman" panose="02020603050405020304" pitchFamily="18" charset="0"/>
              </a:rPr>
              <a:t>influence drug use behaviors</a:t>
            </a:r>
            <a:endParaRPr lang="en-US" sz="2400" dirty="0"/>
          </a:p>
        </p:txBody>
      </p:sp>
      <p:sp>
        <p:nvSpPr>
          <p:cNvPr id="7" name="TextBox 6">
            <a:extLst>
              <a:ext uri="{FF2B5EF4-FFF2-40B4-BE49-F238E27FC236}">
                <a16:creationId xmlns:a16="http://schemas.microsoft.com/office/drawing/2014/main" id="{1A8EBDBD-D216-C6D3-1D54-9AFB519A4E10}"/>
              </a:ext>
            </a:extLst>
          </p:cNvPr>
          <p:cNvSpPr txBox="1"/>
          <p:nvPr/>
        </p:nvSpPr>
        <p:spPr>
          <a:xfrm>
            <a:off x="1608080" y="3730719"/>
            <a:ext cx="5223644" cy="1200329"/>
          </a:xfrm>
          <a:prstGeom prst="rect">
            <a:avLst/>
          </a:prstGeom>
          <a:solidFill>
            <a:srgbClr val="FDFAF1"/>
          </a:solidFill>
        </p:spPr>
        <p:txBody>
          <a:bodyPr wrap="square" rtlCol="0">
            <a:spAutoFit/>
          </a:bodyPr>
          <a:lstStyle/>
          <a:p>
            <a:r>
              <a:rPr lang="en-US" sz="2400" b="0" i="0" u="none" strike="noStrike" dirty="0">
                <a:solidFill>
                  <a:srgbClr val="2B2B35"/>
                </a:solidFill>
                <a:effectLst/>
                <a:latin typeface="Times New Roman" panose="02020603050405020304" pitchFamily="18" charset="0"/>
              </a:rPr>
              <a:t>Exploring DCS expansion to </a:t>
            </a:r>
            <a:r>
              <a:rPr lang="en-US" sz="2400" b="1" i="0" u="none" strike="noStrike" dirty="0">
                <a:solidFill>
                  <a:srgbClr val="2B2B35"/>
                </a:solidFill>
                <a:effectLst/>
                <a:latin typeface="Times New Roman" panose="02020603050405020304" pitchFamily="18" charset="0"/>
              </a:rPr>
              <a:t>mobile health units</a:t>
            </a:r>
            <a:r>
              <a:rPr lang="en-US" sz="2400" b="0" i="0" u="none" strike="noStrike" dirty="0">
                <a:solidFill>
                  <a:srgbClr val="2B2B35"/>
                </a:solidFill>
                <a:effectLst/>
                <a:latin typeface="Times New Roman" panose="02020603050405020304" pitchFamily="18" charset="0"/>
              </a:rPr>
              <a:t> or a </a:t>
            </a:r>
            <a:r>
              <a:rPr lang="en-US" sz="2400" b="1" i="0" u="none" strike="noStrike" dirty="0">
                <a:solidFill>
                  <a:srgbClr val="2B2B35"/>
                </a:solidFill>
                <a:effectLst/>
                <a:latin typeface="Times New Roman" panose="02020603050405020304" pitchFamily="18" charset="0"/>
              </a:rPr>
              <a:t>sample drop-off </a:t>
            </a:r>
            <a:r>
              <a:rPr lang="en-US" sz="2400" b="0" i="0" u="none" strike="noStrike" dirty="0">
                <a:solidFill>
                  <a:srgbClr val="2B2B35"/>
                </a:solidFill>
                <a:effectLst/>
                <a:latin typeface="Times New Roman" panose="02020603050405020304" pitchFamily="18" charset="0"/>
              </a:rPr>
              <a:t>could decrease accessibility barriers</a:t>
            </a:r>
            <a:endParaRPr lang="en-US" sz="2400" dirty="0"/>
          </a:p>
        </p:txBody>
      </p:sp>
      <p:sp>
        <p:nvSpPr>
          <p:cNvPr id="4" name="Speech Bubble: Oval 3">
            <a:extLst>
              <a:ext uri="{FF2B5EF4-FFF2-40B4-BE49-F238E27FC236}">
                <a16:creationId xmlns:a16="http://schemas.microsoft.com/office/drawing/2014/main" id="{749FF4E8-D4BC-86B4-2DC9-693A7E2DFD9A}"/>
              </a:ext>
            </a:extLst>
          </p:cNvPr>
          <p:cNvSpPr/>
          <p:nvPr/>
        </p:nvSpPr>
        <p:spPr>
          <a:xfrm>
            <a:off x="6190594" y="897275"/>
            <a:ext cx="5927834" cy="3727251"/>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0" i="1" u="none" strike="noStrike" dirty="0">
                <a:solidFill>
                  <a:srgbClr val="2B2B35"/>
                </a:solidFill>
                <a:effectLst/>
                <a:latin typeface="Times New Roman" panose="02020603050405020304" pitchFamily="18" charset="0"/>
              </a:rPr>
              <a:t>"People who use drugs have had </a:t>
            </a:r>
            <a:r>
              <a:rPr lang="en-US" sz="2200" b="1" i="1" u="none" strike="noStrike" dirty="0">
                <a:solidFill>
                  <a:srgbClr val="2B2B35"/>
                </a:solidFill>
                <a:effectLst/>
                <a:latin typeface="Times New Roman" panose="02020603050405020304" pitchFamily="18" charset="0"/>
              </a:rPr>
              <a:t>power and control </a:t>
            </a:r>
            <a:r>
              <a:rPr lang="en-US" sz="2200" b="0" i="1" u="none" strike="noStrike" dirty="0">
                <a:solidFill>
                  <a:srgbClr val="2B2B35"/>
                </a:solidFill>
                <a:effectLst/>
                <a:latin typeface="Times New Roman" panose="02020603050405020304" pitchFamily="18" charset="0"/>
              </a:rPr>
              <a:t>taken away from them at </a:t>
            </a:r>
            <a:r>
              <a:rPr lang="en-US" sz="2200" b="1" i="1" u="none" strike="noStrike" dirty="0">
                <a:solidFill>
                  <a:srgbClr val="2B2B35"/>
                </a:solidFill>
                <a:effectLst/>
                <a:latin typeface="Times New Roman" panose="02020603050405020304" pitchFamily="18" charset="0"/>
              </a:rPr>
              <a:t>many points </a:t>
            </a:r>
            <a:r>
              <a:rPr lang="en-US" sz="2200" b="0" i="1" u="none" strike="noStrike" dirty="0">
                <a:solidFill>
                  <a:srgbClr val="2B2B35"/>
                </a:solidFill>
                <a:effectLst/>
                <a:latin typeface="Times New Roman" panose="02020603050405020304" pitchFamily="18" charset="0"/>
              </a:rPr>
              <a:t>throughout their life, so being able to </a:t>
            </a:r>
            <a:r>
              <a:rPr lang="en-US" sz="2200" b="1" i="1" u="none" strike="noStrike" dirty="0">
                <a:solidFill>
                  <a:srgbClr val="2B2B35"/>
                </a:solidFill>
                <a:effectLst/>
                <a:latin typeface="Times New Roman" panose="02020603050405020304" pitchFamily="18" charset="0"/>
              </a:rPr>
              <a:t>have some control </a:t>
            </a:r>
            <a:r>
              <a:rPr lang="en-US" sz="2200" b="0" i="1" u="none" strike="noStrike" dirty="0">
                <a:solidFill>
                  <a:srgbClr val="2B2B35"/>
                </a:solidFill>
                <a:effectLst/>
                <a:latin typeface="Times New Roman" panose="02020603050405020304" pitchFamily="18" charset="0"/>
              </a:rPr>
              <a:t>over what people are </a:t>
            </a:r>
            <a:r>
              <a:rPr lang="en-US" sz="2200" b="1" i="1" u="none" strike="noStrike" dirty="0">
                <a:solidFill>
                  <a:srgbClr val="2B2B35"/>
                </a:solidFill>
                <a:effectLst/>
                <a:latin typeface="Times New Roman" panose="02020603050405020304" pitchFamily="18" charset="0"/>
              </a:rPr>
              <a:t>putting in their bodies </a:t>
            </a:r>
            <a:r>
              <a:rPr lang="en-US" sz="2200" b="0" i="1" u="none" strike="noStrike" dirty="0">
                <a:solidFill>
                  <a:srgbClr val="2B2B35"/>
                </a:solidFill>
                <a:effectLst/>
                <a:latin typeface="Times New Roman" panose="02020603050405020304" pitchFamily="18" charset="0"/>
              </a:rPr>
              <a:t>with DCS is a really big and </a:t>
            </a:r>
            <a:r>
              <a:rPr lang="en-US" sz="2200" b="1" i="1" u="none" strike="noStrike" dirty="0">
                <a:solidFill>
                  <a:srgbClr val="2B2B35"/>
                </a:solidFill>
                <a:effectLst/>
                <a:latin typeface="Times New Roman" panose="02020603050405020304" pitchFamily="18" charset="0"/>
              </a:rPr>
              <a:t>important</a:t>
            </a:r>
            <a:r>
              <a:rPr lang="en-US" sz="2200" b="0" i="1" u="none" strike="noStrike" dirty="0">
                <a:solidFill>
                  <a:srgbClr val="2B2B35"/>
                </a:solidFill>
                <a:effectLst/>
                <a:latin typeface="Times New Roman" panose="02020603050405020304" pitchFamily="18" charset="0"/>
              </a:rPr>
              <a:t> thing.“</a:t>
            </a:r>
            <a:endParaRPr lang="en-US" sz="2200" dirty="0"/>
          </a:p>
        </p:txBody>
      </p:sp>
      <p:sp>
        <p:nvSpPr>
          <p:cNvPr id="8" name="Flowchart: Connector 7">
            <a:extLst>
              <a:ext uri="{FF2B5EF4-FFF2-40B4-BE49-F238E27FC236}">
                <a16:creationId xmlns:a16="http://schemas.microsoft.com/office/drawing/2014/main" id="{F810E408-7B6C-CAD0-C157-6FB7EA0D2665}"/>
              </a:ext>
            </a:extLst>
          </p:cNvPr>
          <p:cNvSpPr/>
          <p:nvPr/>
        </p:nvSpPr>
        <p:spPr>
          <a:xfrm>
            <a:off x="336331" y="957456"/>
            <a:ext cx="1271751" cy="1200329"/>
          </a:xfrm>
          <a:prstGeom prst="flowChartConnecto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B38715F9-8889-2417-65F3-9DCFA016F255}"/>
              </a:ext>
            </a:extLst>
          </p:cNvPr>
          <p:cNvSpPr/>
          <p:nvPr/>
        </p:nvSpPr>
        <p:spPr>
          <a:xfrm>
            <a:off x="336329" y="2276979"/>
            <a:ext cx="1271751" cy="1187796"/>
          </a:xfrm>
          <a:prstGeom prst="flowChartConnecto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CCBCFD41-7D99-3127-8917-E1E2458F56A1}"/>
              </a:ext>
            </a:extLst>
          </p:cNvPr>
          <p:cNvSpPr/>
          <p:nvPr/>
        </p:nvSpPr>
        <p:spPr>
          <a:xfrm>
            <a:off x="336329" y="3613352"/>
            <a:ext cx="1271752" cy="1200329"/>
          </a:xfrm>
          <a:prstGeom prst="flowChart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Needle with solid fill">
            <a:extLst>
              <a:ext uri="{FF2B5EF4-FFF2-40B4-BE49-F238E27FC236}">
                <a16:creationId xmlns:a16="http://schemas.microsoft.com/office/drawing/2014/main" id="{8A1CCE1F-8E10-6A97-FBA5-B19CB8D80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007" y="1068181"/>
            <a:ext cx="914400" cy="914400"/>
          </a:xfrm>
          <a:prstGeom prst="rect">
            <a:avLst/>
          </a:prstGeom>
        </p:spPr>
      </p:pic>
      <p:pic>
        <p:nvPicPr>
          <p:cNvPr id="14" name="Graphic 13" descr="Badge Heart with solid fill">
            <a:extLst>
              <a:ext uri="{FF2B5EF4-FFF2-40B4-BE49-F238E27FC236}">
                <a16:creationId xmlns:a16="http://schemas.microsoft.com/office/drawing/2014/main" id="{0C927882-67D0-A006-241E-064C2B26DB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006" y="2413677"/>
            <a:ext cx="914400" cy="914400"/>
          </a:xfrm>
          <a:prstGeom prst="rect">
            <a:avLst/>
          </a:prstGeom>
        </p:spPr>
      </p:pic>
      <p:pic>
        <p:nvPicPr>
          <p:cNvPr id="16" name="Graphic 15" descr="Ambulance with solid fill">
            <a:extLst>
              <a:ext uri="{FF2B5EF4-FFF2-40B4-BE49-F238E27FC236}">
                <a16:creationId xmlns:a16="http://schemas.microsoft.com/office/drawing/2014/main" id="{870DECC0-FE36-EC68-64D1-9AF61A7197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007" y="3783184"/>
            <a:ext cx="914400" cy="914400"/>
          </a:xfrm>
          <a:prstGeom prst="rect">
            <a:avLst/>
          </a:prstGeom>
        </p:spPr>
      </p:pic>
      <p:sp>
        <p:nvSpPr>
          <p:cNvPr id="3" name="Flowchart: Connector 2">
            <a:extLst>
              <a:ext uri="{FF2B5EF4-FFF2-40B4-BE49-F238E27FC236}">
                <a16:creationId xmlns:a16="http://schemas.microsoft.com/office/drawing/2014/main" id="{3E5C5E83-B7DB-5C00-289F-4EDC5F9261E6}"/>
              </a:ext>
            </a:extLst>
          </p:cNvPr>
          <p:cNvSpPr/>
          <p:nvPr/>
        </p:nvSpPr>
        <p:spPr>
          <a:xfrm>
            <a:off x="336329" y="4931048"/>
            <a:ext cx="1271752" cy="1200329"/>
          </a:xfrm>
          <a:prstGeom prst="flowChart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E0359E-17E7-2BB3-DE15-D75DC4204FCE}"/>
              </a:ext>
            </a:extLst>
          </p:cNvPr>
          <p:cNvSpPr txBox="1"/>
          <p:nvPr/>
        </p:nvSpPr>
        <p:spPr>
          <a:xfrm>
            <a:off x="1608079" y="5129728"/>
            <a:ext cx="6653051" cy="830997"/>
          </a:xfrm>
          <a:prstGeom prst="rect">
            <a:avLst/>
          </a:prstGeom>
          <a:solidFill>
            <a:srgbClr val="FDFAF1"/>
          </a:solidFill>
        </p:spPr>
        <p:txBody>
          <a:bodyPr wrap="square" rtlCol="0">
            <a:spAutoFit/>
          </a:bodyPr>
          <a:lstStyle/>
          <a:p>
            <a:r>
              <a:rPr lang="en-US" sz="2400" dirty="0">
                <a:solidFill>
                  <a:srgbClr val="2B2B35"/>
                </a:solidFill>
                <a:latin typeface="Times New Roman" panose="02020603050405020304" pitchFamily="18" charset="0"/>
              </a:rPr>
              <a:t>Supportive</a:t>
            </a:r>
            <a:r>
              <a:rPr lang="en-US" sz="2400" b="1" dirty="0">
                <a:solidFill>
                  <a:srgbClr val="2B2B35"/>
                </a:solidFill>
                <a:latin typeface="Times New Roman" panose="02020603050405020304" pitchFamily="18" charset="0"/>
              </a:rPr>
              <a:t> legislation for DCS </a:t>
            </a:r>
            <a:r>
              <a:rPr lang="en-US" sz="2400" dirty="0">
                <a:solidFill>
                  <a:srgbClr val="2B2B35"/>
                </a:solidFill>
                <a:latin typeface="Times New Roman" panose="02020603050405020304" pitchFamily="18" charset="0"/>
              </a:rPr>
              <a:t>is crucial to </a:t>
            </a:r>
            <a:r>
              <a:rPr lang="en-US" sz="2400" b="1" dirty="0">
                <a:solidFill>
                  <a:srgbClr val="2B2B35"/>
                </a:solidFill>
                <a:latin typeface="Times New Roman" panose="02020603050405020304" pitchFamily="18" charset="0"/>
              </a:rPr>
              <a:t>expand </a:t>
            </a:r>
            <a:r>
              <a:rPr lang="en-US" sz="2400" dirty="0">
                <a:solidFill>
                  <a:srgbClr val="2B2B35"/>
                </a:solidFill>
                <a:latin typeface="Times New Roman" panose="02020603050405020304" pitchFamily="18" charset="0"/>
              </a:rPr>
              <a:t>program access and </a:t>
            </a:r>
            <a:r>
              <a:rPr lang="en-US" sz="2400" b="1" dirty="0">
                <a:solidFill>
                  <a:srgbClr val="2B2B35"/>
                </a:solidFill>
                <a:latin typeface="Times New Roman" panose="02020603050405020304" pitchFamily="18" charset="0"/>
              </a:rPr>
              <a:t>protect</a:t>
            </a:r>
            <a:r>
              <a:rPr lang="en-US" sz="2400" dirty="0">
                <a:solidFill>
                  <a:srgbClr val="2B2B35"/>
                </a:solidFill>
                <a:latin typeface="Times New Roman" panose="02020603050405020304" pitchFamily="18" charset="0"/>
              </a:rPr>
              <a:t> staff/participants</a:t>
            </a:r>
            <a:endParaRPr lang="en-US" sz="2400" dirty="0"/>
          </a:p>
        </p:txBody>
      </p:sp>
      <p:pic>
        <p:nvPicPr>
          <p:cNvPr id="15" name="Graphic 14" descr="Scales of justice with solid fill">
            <a:extLst>
              <a:ext uri="{FF2B5EF4-FFF2-40B4-BE49-F238E27FC236}">
                <a16:creationId xmlns:a16="http://schemas.microsoft.com/office/drawing/2014/main" id="{1F402655-66E1-B286-7D6B-161AA17BA1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004" y="5074012"/>
            <a:ext cx="914400" cy="914400"/>
          </a:xfrm>
          <a:prstGeom prst="rect">
            <a:avLst/>
          </a:prstGeom>
        </p:spPr>
      </p:pic>
      <p:pic>
        <p:nvPicPr>
          <p:cNvPr id="18" name="Picture 17">
            <a:extLst>
              <a:ext uri="{FF2B5EF4-FFF2-40B4-BE49-F238E27FC236}">
                <a16:creationId xmlns:a16="http://schemas.microsoft.com/office/drawing/2014/main" id="{A6F386DA-955F-1AF4-CE3B-C84FD59A5E08}"/>
              </a:ext>
            </a:extLst>
          </p:cNvPr>
          <p:cNvPicPr>
            <a:picLocks noChangeAspect="1"/>
          </p:cNvPicPr>
          <p:nvPr/>
        </p:nvPicPr>
        <p:blipFill>
          <a:blip r:embed="rId11"/>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227633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A64B-69A8-AF5F-8767-5DC2F134B7BE}"/>
              </a:ext>
            </a:extLst>
          </p:cNvPr>
          <p:cNvSpPr>
            <a:spLocks noGrp="1"/>
          </p:cNvSpPr>
          <p:nvPr>
            <p:ph type="title"/>
          </p:nvPr>
        </p:nvSpPr>
        <p:spPr>
          <a:xfrm>
            <a:off x="1639614" y="0"/>
            <a:ext cx="9067800" cy="1325563"/>
          </a:xfrm>
        </p:spPr>
        <p:txBody>
          <a:bodyPr/>
          <a:lstStyle/>
          <a:p>
            <a:pPr algn="ctr"/>
            <a:r>
              <a:rPr lang="en-US" dirty="0">
                <a:latin typeface="Times New Roman" panose="02020603050405020304" pitchFamily="18" charset="0"/>
                <a:cs typeface="Times New Roman" panose="02020603050405020304" pitchFamily="18" charset="0"/>
              </a:rPr>
              <a:t>References</a:t>
            </a:r>
          </a:p>
        </p:txBody>
      </p:sp>
      <p:sp>
        <p:nvSpPr>
          <p:cNvPr id="3" name="TextBox 2">
            <a:extLst>
              <a:ext uri="{FF2B5EF4-FFF2-40B4-BE49-F238E27FC236}">
                <a16:creationId xmlns:a16="http://schemas.microsoft.com/office/drawing/2014/main" id="{9A3F3154-CC92-75B5-C74E-448D6889FB13}"/>
              </a:ext>
            </a:extLst>
          </p:cNvPr>
          <p:cNvSpPr txBox="1"/>
          <p:nvPr/>
        </p:nvSpPr>
        <p:spPr>
          <a:xfrm>
            <a:off x="362606" y="1325563"/>
            <a:ext cx="11466787" cy="4555093"/>
          </a:xfrm>
          <a:prstGeom prst="rect">
            <a:avLst/>
          </a:prstGeom>
          <a:solidFill>
            <a:srgbClr val="FDFAF1"/>
          </a:solidFill>
        </p:spPr>
        <p:txBody>
          <a:bodyPr wrap="square" rtlCol="0">
            <a:spAutoFit/>
          </a:bodyPr>
          <a:lstStyle/>
          <a:p>
            <a:pPr marL="342900" indent="-342900">
              <a:buAutoNum type="arabicPeriod"/>
            </a:pPr>
            <a:r>
              <a:rPr lang="en-US" sz="1600" b="0" i="0" dirty="0">
                <a:solidFill>
                  <a:srgbClr val="212121"/>
                </a:solidFill>
                <a:effectLst/>
                <a:latin typeface="Times New Roman" panose="02020603050405020304" pitchFamily="18" charset="0"/>
                <a:cs typeface="Times New Roman" panose="02020603050405020304" pitchFamily="18" charset="0"/>
              </a:rPr>
              <a:t>Measham, F., &amp; Turnbull, G. (2021). Intentions, actions and outcomes: A follow up survey on harm reduction practices after using an English festival drug checking service. </a:t>
            </a:r>
            <a:r>
              <a:rPr lang="en-US" sz="1600" b="0" i="1" dirty="0">
                <a:solidFill>
                  <a:srgbClr val="212121"/>
                </a:solidFill>
                <a:effectLst/>
                <a:latin typeface="Times New Roman" panose="02020603050405020304" pitchFamily="18" charset="0"/>
                <a:cs typeface="Times New Roman" panose="02020603050405020304" pitchFamily="18" charset="0"/>
              </a:rPr>
              <a:t>The International journal on drug policy</a:t>
            </a:r>
            <a:r>
              <a:rPr lang="en-US" sz="1600" b="0" i="0" dirty="0">
                <a:solidFill>
                  <a:srgbClr val="212121"/>
                </a:solidFill>
                <a:effectLst/>
                <a:latin typeface="Times New Roman" panose="02020603050405020304" pitchFamily="18" charset="0"/>
                <a:cs typeface="Times New Roman" panose="02020603050405020304" pitchFamily="18" charset="0"/>
              </a:rPr>
              <a:t>, </a:t>
            </a:r>
            <a:r>
              <a:rPr lang="en-US" sz="1600" b="0" i="1" dirty="0">
                <a:solidFill>
                  <a:srgbClr val="212121"/>
                </a:solidFill>
                <a:effectLst/>
                <a:latin typeface="Times New Roman" panose="02020603050405020304" pitchFamily="18" charset="0"/>
                <a:cs typeface="Times New Roman" panose="02020603050405020304" pitchFamily="18" charset="0"/>
              </a:rPr>
              <a:t>95</a:t>
            </a:r>
            <a:r>
              <a:rPr lang="en-US" sz="1600" b="0" i="0" dirty="0">
                <a:solidFill>
                  <a:srgbClr val="212121"/>
                </a:solidFill>
                <a:effectLst/>
                <a:latin typeface="Times New Roman" panose="02020603050405020304" pitchFamily="18" charset="0"/>
                <a:cs typeface="Times New Roman" panose="02020603050405020304" pitchFamily="18" charset="0"/>
              </a:rPr>
              <a:t>, 103270. https://doi-org.proxy.lib.umich.edu/10.1016/j.drugpo.2021.103270</a:t>
            </a:r>
            <a:endParaRPr lang="en-US" sz="1600" dirty="0">
              <a:solidFill>
                <a:srgbClr val="212121"/>
              </a:solidFill>
              <a:latin typeface="Times New Roman" panose="02020603050405020304" pitchFamily="18" charset="0"/>
              <a:cs typeface="Times New Roman" panose="02020603050405020304" pitchFamily="18" charset="0"/>
            </a:endParaRPr>
          </a:p>
          <a:p>
            <a:pPr marL="342900" indent="-342900">
              <a:buAutoNum type="arabicPeriod"/>
            </a:pPr>
            <a:r>
              <a:rPr lang="en-US" sz="1600" b="0" i="0" u="none" strike="noStrike" dirty="0" err="1">
                <a:solidFill>
                  <a:srgbClr val="2F2F2F"/>
                </a:solidFill>
                <a:effectLst/>
                <a:latin typeface="Times New Roman" panose="02020603050405020304" pitchFamily="18" charset="0"/>
                <a:cs typeface="Times New Roman" panose="02020603050405020304" pitchFamily="18" charset="0"/>
              </a:rPr>
              <a:t>Maghsoudi</a:t>
            </a:r>
            <a:r>
              <a:rPr lang="en-US" sz="1600" b="0" i="0" u="none" strike="noStrike" dirty="0">
                <a:solidFill>
                  <a:srgbClr val="2F2F2F"/>
                </a:solidFill>
                <a:effectLst/>
                <a:latin typeface="Times New Roman" panose="02020603050405020304" pitchFamily="18" charset="0"/>
                <a:cs typeface="Times New Roman" panose="02020603050405020304" pitchFamily="18" charset="0"/>
              </a:rPr>
              <a:t> N, </a:t>
            </a:r>
            <a:r>
              <a:rPr lang="en-US" sz="1600" b="0" i="0" u="none" strike="noStrike" dirty="0" err="1">
                <a:solidFill>
                  <a:srgbClr val="2F2F2F"/>
                </a:solidFill>
                <a:effectLst/>
                <a:latin typeface="Times New Roman" panose="02020603050405020304" pitchFamily="18" charset="0"/>
                <a:cs typeface="Times New Roman" panose="02020603050405020304" pitchFamily="18" charset="0"/>
              </a:rPr>
              <a:t>Tanguay</a:t>
            </a:r>
            <a:r>
              <a:rPr lang="en-US" sz="1600" b="0" i="0" u="none" strike="noStrike" dirty="0">
                <a:solidFill>
                  <a:srgbClr val="2F2F2F"/>
                </a:solidFill>
                <a:effectLst/>
                <a:latin typeface="Times New Roman" panose="02020603050405020304" pitchFamily="18" charset="0"/>
                <a:cs typeface="Times New Roman" panose="02020603050405020304" pitchFamily="18" charset="0"/>
              </a:rPr>
              <a:t> J, </a:t>
            </a:r>
            <a:r>
              <a:rPr lang="en-US" sz="1600" b="0" i="0" u="none" strike="noStrike" dirty="0" err="1">
                <a:solidFill>
                  <a:srgbClr val="2F2F2F"/>
                </a:solidFill>
                <a:effectLst/>
                <a:latin typeface="Times New Roman" panose="02020603050405020304" pitchFamily="18" charset="0"/>
                <a:cs typeface="Times New Roman" panose="02020603050405020304" pitchFamily="18" charset="0"/>
              </a:rPr>
              <a:t>Scarfone</a:t>
            </a:r>
            <a:r>
              <a:rPr lang="en-US" sz="1600" b="0" i="0" u="none" strike="noStrike" dirty="0">
                <a:solidFill>
                  <a:srgbClr val="2F2F2F"/>
                </a:solidFill>
                <a:effectLst/>
                <a:latin typeface="Times New Roman" panose="02020603050405020304" pitchFamily="18" charset="0"/>
                <a:cs typeface="Times New Roman" panose="02020603050405020304" pitchFamily="18" charset="0"/>
              </a:rPr>
              <a:t> K, et al. Drug checking services for people who use drugs: a systematic review. </a:t>
            </a:r>
            <a:r>
              <a:rPr lang="en-US" sz="1600" b="0" i="1" u="none" strike="noStrike" dirty="0">
                <a:solidFill>
                  <a:srgbClr val="2F2F2F"/>
                </a:solidFill>
                <a:effectLst/>
                <a:latin typeface="Times New Roman" panose="02020603050405020304" pitchFamily="18" charset="0"/>
                <a:cs typeface="Times New Roman" panose="02020603050405020304" pitchFamily="18" charset="0"/>
              </a:rPr>
              <a:t>Addiction</a:t>
            </a:r>
            <a:r>
              <a:rPr lang="en-US" sz="1600" b="0" i="0" u="none" strike="noStrike" dirty="0">
                <a:solidFill>
                  <a:srgbClr val="2F2F2F"/>
                </a:solidFill>
                <a:effectLst/>
                <a:latin typeface="Times New Roman" panose="02020603050405020304" pitchFamily="18" charset="0"/>
                <a:cs typeface="Times New Roman" panose="02020603050405020304" pitchFamily="18" charset="0"/>
              </a:rPr>
              <a:t>. 2022;117(3):532-544. doi:10.1111/add.15734</a:t>
            </a:r>
          </a:p>
          <a:p>
            <a:pPr marL="342900" indent="-342900">
              <a:buAutoNum type="arabicPeriod"/>
            </a:pPr>
            <a:r>
              <a:rPr lang="en-US" sz="1600" dirty="0" err="1">
                <a:solidFill>
                  <a:srgbClr val="222222"/>
                </a:solidFill>
                <a:latin typeface="Times New Roman" panose="02020603050405020304" pitchFamily="18" charset="0"/>
                <a:ea typeface="+mn-lt"/>
                <a:cs typeface="Times New Roman" panose="02020603050405020304" pitchFamily="18" charset="0"/>
              </a:rPr>
              <a:t>Ondocsin</a:t>
            </a:r>
            <a:r>
              <a:rPr lang="en-US" sz="1600" dirty="0">
                <a:solidFill>
                  <a:srgbClr val="222222"/>
                </a:solidFill>
                <a:latin typeface="Times New Roman" panose="02020603050405020304" pitchFamily="18" charset="0"/>
                <a:ea typeface="+mn-lt"/>
                <a:cs typeface="Times New Roman" panose="02020603050405020304" pitchFamily="18" charset="0"/>
              </a:rPr>
              <a:t> J, </a:t>
            </a:r>
            <a:r>
              <a:rPr lang="en-US" sz="1600" dirty="0" err="1">
                <a:solidFill>
                  <a:srgbClr val="222222"/>
                </a:solidFill>
                <a:latin typeface="Times New Roman" panose="02020603050405020304" pitchFamily="18" charset="0"/>
                <a:ea typeface="+mn-lt"/>
                <a:cs typeface="Times New Roman" panose="02020603050405020304" pitchFamily="18" charset="0"/>
              </a:rPr>
              <a:t>Ciccarone</a:t>
            </a:r>
            <a:r>
              <a:rPr lang="en-US" sz="1600" dirty="0">
                <a:solidFill>
                  <a:srgbClr val="222222"/>
                </a:solidFill>
                <a:latin typeface="Times New Roman" panose="02020603050405020304" pitchFamily="18" charset="0"/>
                <a:ea typeface="+mn-lt"/>
                <a:cs typeface="Times New Roman" panose="02020603050405020304" pitchFamily="18" charset="0"/>
              </a:rPr>
              <a:t> D, Moran L, et al. Insights from Drug Checking Programs: Practicing Bootstrap Public Health Whilst Tailoring to Local Drug User Needs. </a:t>
            </a:r>
            <a:r>
              <a:rPr lang="en-US" sz="1600" i="1" dirty="0">
                <a:solidFill>
                  <a:srgbClr val="222222"/>
                </a:solidFill>
                <a:latin typeface="Times New Roman" panose="02020603050405020304" pitchFamily="18" charset="0"/>
                <a:ea typeface="+mn-lt"/>
                <a:cs typeface="Times New Roman" panose="02020603050405020304" pitchFamily="18" charset="0"/>
              </a:rPr>
              <a:t>International Journal of Environmental Research and Public Health</a:t>
            </a:r>
            <a:r>
              <a:rPr lang="en-US" sz="1600" dirty="0">
                <a:solidFill>
                  <a:srgbClr val="222222"/>
                </a:solidFill>
                <a:latin typeface="Times New Roman" panose="02020603050405020304" pitchFamily="18" charset="0"/>
                <a:ea typeface="+mn-lt"/>
                <a:cs typeface="Times New Roman" panose="02020603050405020304" pitchFamily="18" charset="0"/>
              </a:rPr>
              <a:t>. 2023; 20(11):5999. https://doi-org.proxy.lib.umich.edu/10.3390/ijerph20115999</a:t>
            </a:r>
          </a:p>
          <a:p>
            <a:pPr marL="342900" indent="-342900">
              <a:buAutoNum type="arabicPeriod"/>
            </a:pPr>
            <a:r>
              <a:rPr lang="en-US" sz="1600" b="0" i="0" dirty="0">
                <a:solidFill>
                  <a:srgbClr val="212121"/>
                </a:solidFill>
                <a:effectLst/>
                <a:latin typeface="Times New Roman" panose="02020603050405020304" pitchFamily="18" charset="0"/>
                <a:cs typeface="Times New Roman" panose="02020603050405020304" pitchFamily="18" charset="0"/>
              </a:rPr>
              <a:t>Long, V., Arredondo, J., Ti, L., et al. (2020). Factors associated with drug checking service utilization among people who use drugs in a Canadian setting. </a:t>
            </a:r>
            <a:r>
              <a:rPr lang="en-US" sz="1600" b="0" i="1" dirty="0">
                <a:solidFill>
                  <a:srgbClr val="212121"/>
                </a:solidFill>
                <a:effectLst/>
                <a:latin typeface="Times New Roman" panose="02020603050405020304" pitchFamily="18" charset="0"/>
                <a:cs typeface="Times New Roman" panose="02020603050405020304" pitchFamily="18" charset="0"/>
              </a:rPr>
              <a:t>Harm reduction journal</a:t>
            </a:r>
            <a:r>
              <a:rPr lang="en-US" sz="1600" b="0" i="0" dirty="0">
                <a:solidFill>
                  <a:srgbClr val="212121"/>
                </a:solidFill>
                <a:effectLst/>
                <a:latin typeface="Times New Roman" panose="02020603050405020304" pitchFamily="18" charset="0"/>
                <a:cs typeface="Times New Roman" panose="02020603050405020304" pitchFamily="18" charset="0"/>
              </a:rPr>
              <a:t>, </a:t>
            </a:r>
            <a:r>
              <a:rPr lang="en-US" sz="1600" b="0" i="1" dirty="0">
                <a:solidFill>
                  <a:srgbClr val="212121"/>
                </a:solidFill>
                <a:effectLst/>
                <a:latin typeface="Times New Roman" panose="02020603050405020304" pitchFamily="18" charset="0"/>
                <a:cs typeface="Times New Roman" panose="02020603050405020304" pitchFamily="18" charset="0"/>
              </a:rPr>
              <a:t>17</a:t>
            </a:r>
            <a:r>
              <a:rPr lang="en-US" sz="1600" b="0" i="0" dirty="0">
                <a:solidFill>
                  <a:srgbClr val="212121"/>
                </a:solidFill>
                <a:effectLst/>
                <a:latin typeface="Times New Roman" panose="02020603050405020304" pitchFamily="18" charset="0"/>
                <a:cs typeface="Times New Roman" panose="02020603050405020304" pitchFamily="18" charset="0"/>
              </a:rPr>
              <a:t>(1), 100. https://doi-org.proxy.lib.umich.edu/10.1186/s12954-020-00454-4</a:t>
            </a:r>
            <a:endParaRPr lang="en-US" sz="1600" dirty="0">
              <a:solidFill>
                <a:srgbClr val="212121"/>
              </a:solidFill>
              <a:latin typeface="Times New Roman" panose="02020603050405020304" pitchFamily="18" charset="0"/>
              <a:cs typeface="Times New Roman" panose="02020603050405020304" pitchFamily="18" charset="0"/>
            </a:endParaRPr>
          </a:p>
          <a:p>
            <a:pPr marL="342900" indent="-342900">
              <a:buAutoNum type="arabicPeriod"/>
            </a:pPr>
            <a:r>
              <a:rPr lang="en-US" sz="1600" b="0" i="0" u="none" strike="noStrike" dirty="0">
                <a:solidFill>
                  <a:srgbClr val="202124"/>
                </a:solidFill>
                <a:effectLst/>
                <a:latin typeface="Times New Roman" panose="02020603050405020304" pitchFamily="18" charset="0"/>
                <a:cs typeface="Times New Roman" panose="02020603050405020304" pitchFamily="18" charset="0"/>
              </a:rPr>
              <a:t>Green, T., Park, J.N., Gilbert, M., et al. An assessment of the limits of detection, sensitivity and specificity of three devices for public health-based drug checking of fentanyl in street-acquired samples. International Journal of Drug Policy. https://doi.org/10.1016/j.drugpo.2020.102661.</a:t>
            </a:r>
          </a:p>
          <a:p>
            <a:pPr marL="342900" indent="-342900">
              <a:buAutoNum type="arabicPeriod"/>
            </a:pPr>
            <a:r>
              <a:rPr lang="en-US" sz="1600" b="0" i="0" dirty="0">
                <a:solidFill>
                  <a:schemeClr val="bg2">
                    <a:lumMod val="10000"/>
                  </a:schemeClr>
                </a:solidFill>
                <a:effectLst/>
                <a:latin typeface="Times New Roman" panose="02020603050405020304" pitchFamily="18" charset="0"/>
                <a:cs typeface="Times New Roman" panose="02020603050405020304" pitchFamily="18" charset="0"/>
              </a:rPr>
              <a:t>Damschroder, L.J., Reardon, C.M., </a:t>
            </a:r>
            <a:r>
              <a:rPr lang="en-US" sz="1600" b="0" i="0" dirty="0" err="1">
                <a:solidFill>
                  <a:schemeClr val="bg2">
                    <a:lumMod val="10000"/>
                  </a:schemeClr>
                </a:solidFill>
                <a:effectLst/>
                <a:latin typeface="Times New Roman" panose="02020603050405020304" pitchFamily="18" charset="0"/>
                <a:cs typeface="Times New Roman" panose="02020603050405020304" pitchFamily="18" charset="0"/>
              </a:rPr>
              <a:t>Widerquist</a:t>
            </a:r>
            <a:r>
              <a:rPr lang="en-US" sz="1600" b="0" i="0" dirty="0">
                <a:solidFill>
                  <a:schemeClr val="bg2">
                    <a:lumMod val="10000"/>
                  </a:schemeClr>
                </a:solidFill>
                <a:effectLst/>
                <a:latin typeface="Times New Roman" panose="02020603050405020304" pitchFamily="18" charset="0"/>
                <a:cs typeface="Times New Roman" panose="02020603050405020304" pitchFamily="18" charset="0"/>
              </a:rPr>
              <a:t>, M.A.O. </a:t>
            </a:r>
            <a:r>
              <a:rPr lang="en-US" sz="1600" b="0" i="1" dirty="0">
                <a:solidFill>
                  <a:schemeClr val="bg2">
                    <a:lumMod val="10000"/>
                  </a:schemeClr>
                </a:solidFill>
                <a:effectLst/>
                <a:latin typeface="Times New Roman" panose="02020603050405020304" pitchFamily="18" charset="0"/>
                <a:cs typeface="Times New Roman" panose="02020603050405020304" pitchFamily="18" charset="0"/>
              </a:rPr>
              <a:t>et al.</a:t>
            </a:r>
            <a:r>
              <a:rPr lang="en-US" sz="1600" b="0" i="0" dirty="0">
                <a:solidFill>
                  <a:schemeClr val="bg2">
                    <a:lumMod val="10000"/>
                  </a:schemeClr>
                </a:solidFill>
                <a:effectLst/>
                <a:latin typeface="Times New Roman" panose="02020603050405020304" pitchFamily="18" charset="0"/>
                <a:cs typeface="Times New Roman" panose="02020603050405020304" pitchFamily="18" charset="0"/>
              </a:rPr>
              <a:t> The updated Consolidated Framework for Implementation Research based on user feedback. </a:t>
            </a:r>
            <a:r>
              <a:rPr lang="en-US" sz="1600" b="0" i="1" dirty="0">
                <a:solidFill>
                  <a:schemeClr val="bg2">
                    <a:lumMod val="10000"/>
                  </a:schemeClr>
                </a:solidFill>
                <a:effectLst/>
                <a:latin typeface="Times New Roman" panose="02020603050405020304" pitchFamily="18" charset="0"/>
                <a:cs typeface="Times New Roman" panose="02020603050405020304" pitchFamily="18" charset="0"/>
              </a:rPr>
              <a:t>Implementation Sci</a:t>
            </a:r>
            <a:r>
              <a:rPr lang="en-US" sz="1600" b="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1600" b="1" i="0" dirty="0">
                <a:solidFill>
                  <a:schemeClr val="bg2">
                    <a:lumMod val="10000"/>
                  </a:schemeClr>
                </a:solidFill>
                <a:effectLst/>
                <a:latin typeface="Times New Roman" panose="02020603050405020304" pitchFamily="18" charset="0"/>
                <a:cs typeface="Times New Roman" panose="02020603050405020304" pitchFamily="18" charset="0"/>
              </a:rPr>
              <a:t>17</a:t>
            </a:r>
            <a:r>
              <a:rPr lang="en-US" sz="1600" b="0" i="0" dirty="0">
                <a:solidFill>
                  <a:schemeClr val="bg2">
                    <a:lumMod val="10000"/>
                  </a:schemeClr>
                </a:solidFill>
                <a:effectLst/>
                <a:latin typeface="Times New Roman" panose="02020603050405020304" pitchFamily="18" charset="0"/>
                <a:cs typeface="Times New Roman" panose="02020603050405020304" pitchFamily="18" charset="0"/>
              </a:rPr>
              <a:t>, 75 (2022). https://doi.org/10.1186/s13012-022-01245-0</a:t>
            </a:r>
            <a:endParaRPr lang="en-US" sz="16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buAutoNum type="arabicPeriod"/>
            </a:pPr>
            <a:r>
              <a:rPr lang="en-US" sz="1600" dirty="0">
                <a:solidFill>
                  <a:schemeClr val="bg2">
                    <a:lumMod val="10000"/>
                  </a:schemeClr>
                </a:solidFill>
                <a:latin typeface="Times New Roman" panose="02020603050405020304" pitchFamily="18" charset="0"/>
                <a:cs typeface="Times New Roman" panose="02020603050405020304" pitchFamily="18" charset="0"/>
              </a:rPr>
              <a:t>St. George SM, Harkness AR, Rodriguez-Diaz et al. Applying rapid qualitative analysis for health equity: Lessons learned using “EARS” with Latino communities. Int J Qual Methods. 2023; 22.https://doi.org/10.1177/1609406923116493</a:t>
            </a:r>
            <a:endParaRPr lang="en-US" sz="1800" dirty="0">
              <a:solidFill>
                <a:srgbClr val="222222"/>
              </a:solidFill>
              <a:latin typeface="Times New Roman" panose="02020603050405020304" pitchFamily="18" charset="0"/>
              <a:ea typeface="+mn-lt"/>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1E6ECBF-BD59-FBE5-60DB-BB4AC9975CBC}"/>
              </a:ext>
            </a:extLst>
          </p:cNvPr>
          <p:cNvPicPr>
            <a:picLocks noChangeAspect="1"/>
          </p:cNvPicPr>
          <p:nvPr/>
        </p:nvPicPr>
        <p:blipFill>
          <a:blip r:embed="rId2"/>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96210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C168-F70B-CBCB-9071-18AAA2802E56}"/>
              </a:ext>
            </a:extLst>
          </p:cNvPr>
          <p:cNvSpPr>
            <a:spLocks noGrp="1"/>
          </p:cNvSpPr>
          <p:nvPr>
            <p:ph type="title"/>
          </p:nvPr>
        </p:nvSpPr>
        <p:spPr>
          <a:xfrm>
            <a:off x="838200" y="0"/>
            <a:ext cx="9208477" cy="1325563"/>
          </a:xfrm>
        </p:spPr>
        <p:txBody>
          <a:bodyPr/>
          <a:lstStyle/>
          <a:p>
            <a:r>
              <a:rPr lang="en-US" dirty="0">
                <a:latin typeface="Times New Roman"/>
                <a:cs typeface="Times New Roman"/>
              </a:rPr>
              <a:t>Disclosures</a:t>
            </a:r>
            <a:endParaRPr lang="en-US" dirty="0"/>
          </a:p>
        </p:txBody>
      </p:sp>
      <p:sp>
        <p:nvSpPr>
          <p:cNvPr id="3" name="Content Placeholder 2">
            <a:extLst>
              <a:ext uri="{FF2B5EF4-FFF2-40B4-BE49-F238E27FC236}">
                <a16:creationId xmlns:a16="http://schemas.microsoft.com/office/drawing/2014/main" id="{3B0F6C84-3875-3295-E294-CA76469DF8E1}"/>
              </a:ext>
            </a:extLst>
          </p:cNvPr>
          <p:cNvSpPr>
            <a:spLocks noGrp="1"/>
          </p:cNvSpPr>
          <p:nvPr>
            <p:ph idx="1"/>
          </p:nvPr>
        </p:nvSpPr>
        <p:spPr>
          <a:xfrm>
            <a:off x="367862" y="1056399"/>
            <a:ext cx="11529848" cy="4351338"/>
          </a:xfrm>
          <a:solidFill>
            <a:schemeClr val="accent4">
              <a:lumMod val="20000"/>
              <a:lumOff val="80000"/>
            </a:schemeClr>
          </a:solidFill>
          <a:ln w="57150">
            <a:solidFill>
              <a:schemeClr val="tx2"/>
            </a:solidFill>
          </a:ln>
        </p:spPr>
        <p:txBody>
          <a:bodyPr vert="horz" lIns="91440" tIns="45720" rIns="91440" bIns="45720" rtlCol="0" anchor="t">
            <a:normAutofit/>
          </a:bodyPr>
          <a:lstStyle/>
          <a:p>
            <a:pPr marL="457200" indent="-457200">
              <a:buFont typeface="Wingdings" panose="020B0604020202020204" pitchFamily="34" charset="0"/>
              <a:buChar char="Ø"/>
            </a:pPr>
            <a:r>
              <a:rPr lang="en-US" dirty="0">
                <a:latin typeface="Times New Roman"/>
                <a:cs typeface="Calibri" panose="020F0502020204030204"/>
              </a:rPr>
              <a:t>This project is supported by Michigan's FY 21 Comprehensive Opioid, Stimulant, and Substance Abuse Program #15PBJA-21-GG-04538-COAP, awarded by the Bureau of Justice Assistance, Office of Justice Programs, U.S. Department of Justice (DOJ), and administered by the Michigan State Police (MSP). Points of view or opinions contained within this document do not necessarily represent the official position or policies of the DOJ or the MSP</a:t>
            </a:r>
            <a:endParaRPr lang="en-US" dirty="0"/>
          </a:p>
          <a:p>
            <a:pPr marL="457200" indent="-457200">
              <a:buFont typeface="Wingdings" panose="020B0604020202020204" pitchFamily="34" charset="0"/>
              <a:buChar char="Ø"/>
            </a:pPr>
            <a:r>
              <a:rPr lang="en-US" dirty="0">
                <a:latin typeface="Times New Roman"/>
                <a:cs typeface="Calibri" panose="020F0502020204030204"/>
              </a:rPr>
              <a:t>Dr. Gina Dahlem receives royalties as a co-inventor of the Rapid Assessment for Adolescent Preventive Services (RAAPS)</a:t>
            </a:r>
            <a:endParaRPr lang="en-US" dirty="0">
              <a:latin typeface="Times New Roman"/>
              <a:cs typeface="Times New Roman"/>
            </a:endParaRPr>
          </a:p>
          <a:p>
            <a:pPr marL="457200" indent="-457200">
              <a:buFont typeface="Wingdings" panose="020B0604020202020204" pitchFamily="34" charset="0"/>
              <a:buChar char="Ø"/>
            </a:pPr>
            <a:r>
              <a:rPr lang="en-US" dirty="0">
                <a:latin typeface="Times New Roman"/>
                <a:cs typeface="Calibri" panose="020F0502020204030204"/>
              </a:rPr>
              <a:t>All other authors have no financial disclosure</a:t>
            </a:r>
            <a:endParaRPr lang="en-US" dirty="0">
              <a:latin typeface="Times New Roman"/>
              <a:cs typeface="Times New Roman"/>
            </a:endParaRPr>
          </a:p>
        </p:txBody>
      </p:sp>
      <p:pic>
        <p:nvPicPr>
          <p:cNvPr id="4" name="Picture 3">
            <a:extLst>
              <a:ext uri="{FF2B5EF4-FFF2-40B4-BE49-F238E27FC236}">
                <a16:creationId xmlns:a16="http://schemas.microsoft.com/office/drawing/2014/main" id="{5E981FC5-1351-289F-DF26-D6ACF2651418}"/>
              </a:ext>
            </a:extLst>
          </p:cNvPr>
          <p:cNvPicPr>
            <a:picLocks noChangeAspect="1"/>
          </p:cNvPicPr>
          <p:nvPr/>
        </p:nvPicPr>
        <p:blipFill>
          <a:blip r:embed="rId3"/>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25290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with idea concept">
            <a:extLst>
              <a:ext uri="{FF2B5EF4-FFF2-40B4-BE49-F238E27FC236}">
                <a16:creationId xmlns:a16="http://schemas.microsoft.com/office/drawing/2014/main" id="{E9113DB1-7EBA-899D-8B9F-53CC7B5DBE2B}"/>
              </a:ext>
            </a:extLst>
          </p:cNvPr>
          <p:cNvPicPr>
            <a:picLocks noChangeAspect="1"/>
          </p:cNvPicPr>
          <p:nvPr/>
        </p:nvPicPr>
        <p:blipFill>
          <a:blip r:embed="rId3">
            <a:alphaModFix amt="50000"/>
          </a:blip>
          <a:srcRect t="3072" b="12658"/>
          <a:stretch/>
        </p:blipFill>
        <p:spPr>
          <a:xfrm>
            <a:off x="20" y="1"/>
            <a:ext cx="12191980" cy="6857999"/>
          </a:xfrm>
          <a:prstGeom prst="rect">
            <a:avLst/>
          </a:prstGeom>
        </p:spPr>
      </p:pic>
      <p:sp>
        <p:nvSpPr>
          <p:cNvPr id="2" name="Title 1">
            <a:extLst>
              <a:ext uri="{FF2B5EF4-FFF2-40B4-BE49-F238E27FC236}">
                <a16:creationId xmlns:a16="http://schemas.microsoft.com/office/drawing/2014/main" id="{D407C5FA-C3D7-CD90-49EA-98FF3D7038A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8800" dirty="0">
                <a:solidFill>
                  <a:srgbClr val="FFFFFF"/>
                </a:solidFill>
                <a:latin typeface="Times New Roman" panose="02020603050405020304" pitchFamily="18" charset="0"/>
                <a:cs typeface="Times New Roman" panose="02020603050405020304" pitchFamily="18" charset="0"/>
              </a:rPr>
              <a:t>Questions?</a:t>
            </a:r>
          </a:p>
        </p:txBody>
      </p:sp>
      <p:pic>
        <p:nvPicPr>
          <p:cNvPr id="3" name="Picture 2">
            <a:extLst>
              <a:ext uri="{FF2B5EF4-FFF2-40B4-BE49-F238E27FC236}">
                <a16:creationId xmlns:a16="http://schemas.microsoft.com/office/drawing/2014/main" id="{8144D9E7-D77A-AA72-3F41-83707CF133E3}"/>
              </a:ext>
            </a:extLst>
          </p:cNvPr>
          <p:cNvPicPr>
            <a:picLocks noChangeAspect="1"/>
          </p:cNvPicPr>
          <p:nvPr/>
        </p:nvPicPr>
        <p:blipFill>
          <a:blip r:embed="rId4"/>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1641304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9B3F-6A56-6FBD-6BE2-F5C6A08AA838}"/>
              </a:ext>
            </a:extLst>
          </p:cNvPr>
          <p:cNvSpPr>
            <a:spLocks noGrp="1"/>
          </p:cNvSpPr>
          <p:nvPr>
            <p:ph type="title"/>
          </p:nvPr>
        </p:nvSpPr>
        <p:spPr>
          <a:xfrm>
            <a:off x="2724150" y="2574925"/>
            <a:ext cx="6734175" cy="1335088"/>
          </a:xfrm>
        </p:spPr>
        <p:txBody>
          <a:bodyPr>
            <a:noAutofit/>
          </a:bodyPr>
          <a:lstStyle/>
          <a:p>
            <a:pPr algn="ctr"/>
            <a:r>
              <a:rPr lang="en-US" sz="7200" dirty="0">
                <a:latin typeface="Times New Roman"/>
                <a:cs typeface="Times New Roman"/>
              </a:rPr>
              <a:t>Thank you!</a:t>
            </a:r>
            <a:endParaRPr lang="en-US" sz="7200"/>
          </a:p>
        </p:txBody>
      </p:sp>
      <p:pic>
        <p:nvPicPr>
          <p:cNvPr id="3" name="Picture 2">
            <a:extLst>
              <a:ext uri="{FF2B5EF4-FFF2-40B4-BE49-F238E27FC236}">
                <a16:creationId xmlns:a16="http://schemas.microsoft.com/office/drawing/2014/main" id="{38201EA5-341B-16C9-7CE3-473334795494}"/>
              </a:ext>
            </a:extLst>
          </p:cNvPr>
          <p:cNvPicPr>
            <a:picLocks noChangeAspect="1"/>
          </p:cNvPicPr>
          <p:nvPr/>
        </p:nvPicPr>
        <p:blipFill>
          <a:blip r:embed="rId2"/>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24579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3BF0CF-DCC6-0F2E-69A4-AB0AE5009337}"/>
              </a:ext>
            </a:extLst>
          </p:cNvPr>
          <p:cNvSpPr>
            <a:spLocks noGrp="1"/>
          </p:cNvSpPr>
          <p:nvPr>
            <p:ph type="title"/>
          </p:nvPr>
        </p:nvSpPr>
        <p:spPr>
          <a:xfrm>
            <a:off x="419100" y="365125"/>
            <a:ext cx="10277475" cy="1335088"/>
          </a:xfrm>
        </p:spPr>
        <p:txBody>
          <a:bodyPr/>
          <a:lstStyle/>
          <a:p>
            <a:r>
              <a:rPr lang="en-US" dirty="0">
                <a:solidFill>
                  <a:srgbClr val="002060"/>
                </a:solidFill>
                <a:latin typeface="Times New Roman" panose="02020603050405020304" pitchFamily="18" charset="0"/>
                <a:ea typeface="Helvetica Neue" panose="02000503000000020004" pitchFamily="2" charset="0"/>
                <a:cs typeface="Times New Roman" panose="02020603050405020304" pitchFamily="18" charset="0"/>
              </a:rPr>
              <a:t>History of Drug Checking Services (DCS)</a:t>
            </a:r>
            <a:endParaRPr lang="en-US" b="1" dirty="0">
              <a:solidFill>
                <a:srgbClr val="002060"/>
              </a:solidFill>
              <a:latin typeface="Times New Roman" panose="02020603050405020304" pitchFamily="18" charset="0"/>
              <a:ea typeface="Helvetica Neue" panose="02000503000000020004" pitchFamily="2" charset="0"/>
              <a:cs typeface="Times New Roman" panose="02020603050405020304" pitchFamily="18" charset="0"/>
            </a:endParaRPr>
          </a:p>
        </p:txBody>
      </p:sp>
      <p:sp>
        <p:nvSpPr>
          <p:cNvPr id="2" name="Flowchart: Off-page Connector 1">
            <a:extLst>
              <a:ext uri="{FF2B5EF4-FFF2-40B4-BE49-F238E27FC236}">
                <a16:creationId xmlns:a16="http://schemas.microsoft.com/office/drawing/2014/main" id="{3DB07653-427E-7978-02AB-5447C3E7C989}"/>
              </a:ext>
            </a:extLst>
          </p:cNvPr>
          <p:cNvSpPr/>
          <p:nvPr/>
        </p:nvSpPr>
        <p:spPr>
          <a:xfrm>
            <a:off x="1164412" y="2271985"/>
            <a:ext cx="1916694" cy="3130403"/>
          </a:xfrm>
          <a:prstGeom prst="flowChartOffpage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a:cs typeface="Calibri" panose="020F0502020204030204"/>
              </a:rPr>
              <a:t>DCS present in U.S. with rise of psychedelic culture</a:t>
            </a:r>
            <a:endParaRPr lang="en-US" dirty="0">
              <a:cs typeface="Calibri" panose="020F0502020204030204"/>
            </a:endParaRPr>
          </a:p>
        </p:txBody>
      </p:sp>
      <p:sp>
        <p:nvSpPr>
          <p:cNvPr id="8" name="Flowchart: Off-page Connector 7">
            <a:extLst>
              <a:ext uri="{FF2B5EF4-FFF2-40B4-BE49-F238E27FC236}">
                <a16:creationId xmlns:a16="http://schemas.microsoft.com/office/drawing/2014/main" id="{96E6A520-671B-9E16-8181-E3415137D033}"/>
              </a:ext>
            </a:extLst>
          </p:cNvPr>
          <p:cNvSpPr/>
          <p:nvPr/>
        </p:nvSpPr>
        <p:spPr>
          <a:xfrm>
            <a:off x="3096158" y="2271985"/>
            <a:ext cx="1987027" cy="3138099"/>
          </a:xfrm>
          <a:prstGeom prst="flowChartOffpage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2060"/>
                </a:solidFill>
                <a:latin typeface="Times New Roman"/>
                <a:cs typeface="Calibri"/>
              </a:rPr>
              <a:t>Global Expansion of DCS (Netherlands, Australia, Canada, etc.)</a:t>
            </a:r>
          </a:p>
        </p:txBody>
      </p:sp>
      <p:sp>
        <p:nvSpPr>
          <p:cNvPr id="9" name="Flowchart: Off-page Connector 8">
            <a:extLst>
              <a:ext uri="{FF2B5EF4-FFF2-40B4-BE49-F238E27FC236}">
                <a16:creationId xmlns:a16="http://schemas.microsoft.com/office/drawing/2014/main" id="{73EDAAF8-7643-2120-075D-15BC81807004}"/>
              </a:ext>
            </a:extLst>
          </p:cNvPr>
          <p:cNvSpPr/>
          <p:nvPr/>
        </p:nvSpPr>
        <p:spPr>
          <a:xfrm>
            <a:off x="5086883" y="2271985"/>
            <a:ext cx="1929877" cy="3138099"/>
          </a:xfrm>
          <a:prstGeom prst="flowChartOffpage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2060"/>
                </a:solidFill>
                <a:latin typeface="Times New Roman"/>
                <a:cs typeface="Times New Roman"/>
              </a:rPr>
              <a:t>31 DCS sites exist across 20 countries</a:t>
            </a:r>
            <a:endParaRPr lang="en-US" dirty="0">
              <a:solidFill>
                <a:srgbClr val="002060"/>
              </a:solidFill>
              <a:latin typeface="Times New Roman"/>
              <a:cs typeface="Times New Roman"/>
            </a:endParaRPr>
          </a:p>
        </p:txBody>
      </p:sp>
      <p:sp>
        <p:nvSpPr>
          <p:cNvPr id="10" name="Flowchart: Off-page Connector 9">
            <a:extLst>
              <a:ext uri="{FF2B5EF4-FFF2-40B4-BE49-F238E27FC236}">
                <a16:creationId xmlns:a16="http://schemas.microsoft.com/office/drawing/2014/main" id="{7E28D84A-5EF3-81CF-DF25-DC55F69CE221}"/>
              </a:ext>
            </a:extLst>
          </p:cNvPr>
          <p:cNvSpPr/>
          <p:nvPr/>
        </p:nvSpPr>
        <p:spPr>
          <a:xfrm>
            <a:off x="7020458" y="2271985"/>
            <a:ext cx="1958452" cy="3128574"/>
          </a:xfrm>
          <a:prstGeom prst="flowChartOffpage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2060"/>
                </a:solidFill>
                <a:latin typeface="Times New Roman"/>
                <a:cs typeface="Times New Roman"/>
              </a:rPr>
              <a:t>16 DCS sites established in U.S. with increasing legislation</a:t>
            </a:r>
          </a:p>
        </p:txBody>
      </p:sp>
      <p:sp>
        <p:nvSpPr>
          <p:cNvPr id="11" name="Flowchart: Off-page Connector 10">
            <a:extLst>
              <a:ext uri="{FF2B5EF4-FFF2-40B4-BE49-F238E27FC236}">
                <a16:creationId xmlns:a16="http://schemas.microsoft.com/office/drawing/2014/main" id="{D0DE203A-04AC-B426-8FCA-DA0BF63C40D2}"/>
              </a:ext>
            </a:extLst>
          </p:cNvPr>
          <p:cNvSpPr/>
          <p:nvPr/>
        </p:nvSpPr>
        <p:spPr>
          <a:xfrm>
            <a:off x="8982608" y="2271985"/>
            <a:ext cx="1948927" cy="3128574"/>
          </a:xfrm>
          <a:prstGeom prst="flowChartOffpage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2060"/>
                </a:solidFill>
                <a:latin typeface="Times New Roman"/>
                <a:cs typeface="Times New Roman"/>
              </a:rPr>
              <a:t>First DCS started in Michigan</a:t>
            </a:r>
          </a:p>
        </p:txBody>
      </p:sp>
      <p:sp>
        <p:nvSpPr>
          <p:cNvPr id="12" name="Flowchart: Process 11">
            <a:extLst>
              <a:ext uri="{FF2B5EF4-FFF2-40B4-BE49-F238E27FC236}">
                <a16:creationId xmlns:a16="http://schemas.microsoft.com/office/drawing/2014/main" id="{086F1B98-5637-A835-B76B-2571ED48BD16}"/>
              </a:ext>
            </a:extLst>
          </p:cNvPr>
          <p:cNvSpPr/>
          <p:nvPr/>
        </p:nvSpPr>
        <p:spPr>
          <a:xfrm>
            <a:off x="1164302" y="1708155"/>
            <a:ext cx="1910827" cy="571766"/>
          </a:xfrm>
          <a:prstGeom prst="flowChart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a:cs typeface="Calibri"/>
              </a:rPr>
              <a:t>1960-1970</a:t>
            </a:r>
            <a:endParaRPr lang="en-US" sz="2400" b="1" dirty="0">
              <a:solidFill>
                <a:srgbClr val="002060"/>
              </a:solidFill>
              <a:cs typeface="Calibri"/>
            </a:endParaRPr>
          </a:p>
        </p:txBody>
      </p:sp>
      <p:sp>
        <p:nvSpPr>
          <p:cNvPr id="13" name="Flowchart: Process 12">
            <a:extLst>
              <a:ext uri="{FF2B5EF4-FFF2-40B4-BE49-F238E27FC236}">
                <a16:creationId xmlns:a16="http://schemas.microsoft.com/office/drawing/2014/main" id="{CA995F7A-E584-DD09-0568-9AB9071253E3}"/>
              </a:ext>
            </a:extLst>
          </p:cNvPr>
          <p:cNvSpPr/>
          <p:nvPr/>
        </p:nvSpPr>
        <p:spPr>
          <a:xfrm>
            <a:off x="3088351" y="1708155"/>
            <a:ext cx="1987027" cy="571766"/>
          </a:xfrm>
          <a:prstGeom prst="flowChart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Calibri"/>
              </a:rPr>
              <a:t>1992</a:t>
            </a:r>
            <a:endParaRPr lang="en-US" sz="2400" dirty="0"/>
          </a:p>
        </p:txBody>
      </p:sp>
      <p:sp>
        <p:nvSpPr>
          <p:cNvPr id="14" name="Flowchart: Process 13">
            <a:extLst>
              <a:ext uri="{FF2B5EF4-FFF2-40B4-BE49-F238E27FC236}">
                <a16:creationId xmlns:a16="http://schemas.microsoft.com/office/drawing/2014/main" id="{70E88EAB-16EB-1E2E-2F78-AF0CCEF14F59}"/>
              </a:ext>
            </a:extLst>
          </p:cNvPr>
          <p:cNvSpPr/>
          <p:nvPr/>
        </p:nvSpPr>
        <p:spPr>
          <a:xfrm>
            <a:off x="5088601" y="1708155"/>
            <a:ext cx="1920352" cy="571766"/>
          </a:xfrm>
          <a:prstGeom prst="flowChart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Calibri"/>
              </a:rPr>
              <a:t>2017</a:t>
            </a:r>
            <a:endParaRPr lang="en-US" sz="2400" dirty="0"/>
          </a:p>
        </p:txBody>
      </p:sp>
      <p:sp>
        <p:nvSpPr>
          <p:cNvPr id="15" name="Flowchart: Process 14">
            <a:extLst>
              <a:ext uri="{FF2B5EF4-FFF2-40B4-BE49-F238E27FC236}">
                <a16:creationId xmlns:a16="http://schemas.microsoft.com/office/drawing/2014/main" id="{0FF0F3C4-375A-862F-0CC3-026FAAB64D73}"/>
              </a:ext>
            </a:extLst>
          </p:cNvPr>
          <p:cNvSpPr/>
          <p:nvPr/>
        </p:nvSpPr>
        <p:spPr>
          <a:xfrm>
            <a:off x="7012651" y="1708155"/>
            <a:ext cx="1958452" cy="562241"/>
          </a:xfrm>
          <a:prstGeom prst="flowChart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Times New Roman"/>
              </a:rPr>
              <a:t>2022</a:t>
            </a:r>
            <a:endParaRPr lang="en-US" sz="2400" dirty="0"/>
          </a:p>
        </p:txBody>
      </p:sp>
      <p:sp>
        <p:nvSpPr>
          <p:cNvPr id="16" name="Flowchart: Process 15">
            <a:extLst>
              <a:ext uri="{FF2B5EF4-FFF2-40B4-BE49-F238E27FC236}">
                <a16:creationId xmlns:a16="http://schemas.microsoft.com/office/drawing/2014/main" id="{D6567706-9BF3-F796-5B18-4260B995F7E0}"/>
              </a:ext>
            </a:extLst>
          </p:cNvPr>
          <p:cNvSpPr/>
          <p:nvPr/>
        </p:nvSpPr>
        <p:spPr>
          <a:xfrm>
            <a:off x="8974801" y="1717680"/>
            <a:ext cx="1958452" cy="562241"/>
          </a:xfrm>
          <a:prstGeom prst="flowChart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Calibri"/>
              </a:rPr>
              <a:t>2023</a:t>
            </a:r>
            <a:endParaRPr lang="en-US" sz="2400" dirty="0"/>
          </a:p>
        </p:txBody>
      </p:sp>
      <p:pic>
        <p:nvPicPr>
          <p:cNvPr id="3" name="Picture 2">
            <a:extLst>
              <a:ext uri="{FF2B5EF4-FFF2-40B4-BE49-F238E27FC236}">
                <a16:creationId xmlns:a16="http://schemas.microsoft.com/office/drawing/2014/main" id="{8F727F20-BF95-7E0E-040A-0063DE06A8F0}"/>
              </a:ext>
            </a:extLst>
          </p:cNvPr>
          <p:cNvPicPr>
            <a:picLocks noChangeAspect="1"/>
          </p:cNvPicPr>
          <p:nvPr/>
        </p:nvPicPr>
        <p:blipFill>
          <a:blip r:embed="rId4"/>
          <a:stretch>
            <a:fillRect/>
          </a:stretch>
        </p:blipFill>
        <p:spPr>
          <a:xfrm>
            <a:off x="10047889" y="5846627"/>
            <a:ext cx="2144111" cy="1011373"/>
          </a:xfrm>
          <a:prstGeom prst="rect">
            <a:avLst/>
          </a:prstGeom>
        </p:spPr>
      </p:pic>
      <p:sp>
        <p:nvSpPr>
          <p:cNvPr id="5" name="TextBox 4">
            <a:extLst>
              <a:ext uri="{FF2B5EF4-FFF2-40B4-BE49-F238E27FC236}">
                <a16:creationId xmlns:a16="http://schemas.microsoft.com/office/drawing/2014/main" id="{B5438A1B-DA1D-F0B2-0234-16DA0795AD74}"/>
              </a:ext>
            </a:extLst>
          </p:cNvPr>
          <p:cNvSpPr txBox="1"/>
          <p:nvPr/>
        </p:nvSpPr>
        <p:spPr>
          <a:xfrm>
            <a:off x="3174124" y="6277286"/>
            <a:ext cx="6695090" cy="707886"/>
          </a:xfrm>
          <a:prstGeom prst="rect">
            <a:avLst/>
          </a:prstGeom>
          <a:noFill/>
        </p:spPr>
        <p:txBody>
          <a:bodyPr wrap="square" rtlCol="0">
            <a:spAutoFit/>
          </a:bodyPr>
          <a:lstStyle/>
          <a:p>
            <a:r>
              <a:rPr lang="en-US" sz="800" b="0" i="0" dirty="0">
                <a:solidFill>
                  <a:srgbClr val="212121"/>
                </a:solidFill>
                <a:effectLst/>
                <a:latin typeface="BlinkMacSystemFont"/>
              </a:rPr>
              <a:t>Measham, F., &amp; Turnbull, G. (2021). Intentions, actions and outcomes: A follow up survey on harm reduction practices after using an English festival drug checking service. </a:t>
            </a:r>
            <a:r>
              <a:rPr lang="en-US" sz="800" b="0" i="1" dirty="0">
                <a:solidFill>
                  <a:srgbClr val="212121"/>
                </a:solidFill>
                <a:effectLst/>
                <a:latin typeface="BlinkMacSystemFont"/>
              </a:rPr>
              <a:t>The International journal on drug policy</a:t>
            </a:r>
            <a:r>
              <a:rPr lang="en-US" sz="800" b="0" i="0" dirty="0">
                <a:solidFill>
                  <a:srgbClr val="212121"/>
                </a:solidFill>
                <a:effectLst/>
                <a:latin typeface="BlinkMacSystemFont"/>
              </a:rPr>
              <a:t>, </a:t>
            </a:r>
            <a:r>
              <a:rPr lang="en-US" sz="800" b="0" i="1" dirty="0">
                <a:solidFill>
                  <a:srgbClr val="212121"/>
                </a:solidFill>
                <a:effectLst/>
                <a:latin typeface="BlinkMacSystemFont"/>
              </a:rPr>
              <a:t>95</a:t>
            </a:r>
            <a:r>
              <a:rPr lang="en-US" sz="800" b="0" i="0" dirty="0">
                <a:solidFill>
                  <a:srgbClr val="212121"/>
                </a:solidFill>
                <a:effectLst/>
                <a:latin typeface="BlinkMacSystemFont"/>
              </a:rPr>
              <a:t>, 103270. </a:t>
            </a:r>
            <a:r>
              <a:rPr lang="en-US" sz="800" b="0" i="0" dirty="0">
                <a:solidFill>
                  <a:srgbClr val="212121"/>
                </a:solidFill>
                <a:effectLst/>
                <a:latin typeface="BlinkMacSystemFont"/>
                <a:hlinkClick r:id="rId5"/>
              </a:rPr>
              <a:t>https://doi-org.proxy.lib.umich.edu/10.1016/j.drugpo.2021.103270</a:t>
            </a:r>
            <a:endParaRPr lang="en-US" sz="800" b="0" i="0" dirty="0">
              <a:solidFill>
                <a:srgbClr val="212121"/>
              </a:solidFill>
              <a:effectLst/>
              <a:latin typeface="BlinkMacSystemFont"/>
            </a:endParaRPr>
          </a:p>
          <a:p>
            <a:r>
              <a:rPr lang="en-US" sz="800" b="0" i="0" u="none" strike="noStrike" dirty="0" err="1">
                <a:solidFill>
                  <a:srgbClr val="2F2F2F"/>
                </a:solidFill>
                <a:effectLst/>
                <a:latin typeface="Times New Roman" panose="02020603050405020304" pitchFamily="18" charset="0"/>
              </a:rPr>
              <a:t>Maghsoudi</a:t>
            </a:r>
            <a:r>
              <a:rPr lang="en-US" sz="800" b="0" i="0" u="none" strike="noStrike" dirty="0">
                <a:solidFill>
                  <a:srgbClr val="2F2F2F"/>
                </a:solidFill>
                <a:effectLst/>
                <a:latin typeface="Times New Roman" panose="02020603050405020304" pitchFamily="18" charset="0"/>
              </a:rPr>
              <a:t> N, </a:t>
            </a:r>
            <a:r>
              <a:rPr lang="en-US" sz="800" b="0" i="0" u="none" strike="noStrike" dirty="0" err="1">
                <a:solidFill>
                  <a:srgbClr val="2F2F2F"/>
                </a:solidFill>
                <a:effectLst/>
                <a:latin typeface="Times New Roman" panose="02020603050405020304" pitchFamily="18" charset="0"/>
              </a:rPr>
              <a:t>Tanguay</a:t>
            </a:r>
            <a:r>
              <a:rPr lang="en-US" sz="800" b="0" i="0" u="none" strike="noStrike" dirty="0">
                <a:solidFill>
                  <a:srgbClr val="2F2F2F"/>
                </a:solidFill>
                <a:effectLst/>
                <a:latin typeface="Times New Roman" panose="02020603050405020304" pitchFamily="18" charset="0"/>
              </a:rPr>
              <a:t> J, </a:t>
            </a:r>
            <a:r>
              <a:rPr lang="en-US" sz="800" b="0" i="0" u="none" strike="noStrike" dirty="0" err="1">
                <a:solidFill>
                  <a:srgbClr val="2F2F2F"/>
                </a:solidFill>
                <a:effectLst/>
                <a:latin typeface="Times New Roman" panose="02020603050405020304" pitchFamily="18" charset="0"/>
              </a:rPr>
              <a:t>Scarfone</a:t>
            </a:r>
            <a:r>
              <a:rPr lang="en-US" sz="800" b="0" i="0" u="none" strike="noStrike" dirty="0">
                <a:solidFill>
                  <a:srgbClr val="2F2F2F"/>
                </a:solidFill>
                <a:effectLst/>
                <a:latin typeface="Times New Roman" panose="02020603050405020304" pitchFamily="18" charset="0"/>
              </a:rPr>
              <a:t> K, et al. Drug checking services for people who use drugs: a systematic review. </a:t>
            </a:r>
            <a:r>
              <a:rPr lang="en-US" sz="800" b="0" i="1" u="none" strike="noStrike" dirty="0">
                <a:solidFill>
                  <a:srgbClr val="2F2F2F"/>
                </a:solidFill>
                <a:effectLst/>
                <a:latin typeface="Times New Roman" panose="02020603050405020304" pitchFamily="18" charset="0"/>
              </a:rPr>
              <a:t>Addiction</a:t>
            </a:r>
            <a:r>
              <a:rPr lang="en-US" sz="800" b="0" i="0" u="none" strike="noStrike" dirty="0">
                <a:solidFill>
                  <a:srgbClr val="2F2F2F"/>
                </a:solidFill>
                <a:effectLst/>
                <a:latin typeface="Times New Roman" panose="02020603050405020304" pitchFamily="18" charset="0"/>
              </a:rPr>
              <a:t>. 2022;117(3):532-544. doi:10.1111/add.15734</a:t>
            </a:r>
            <a:endParaRPr lang="en-US" sz="800" dirty="0">
              <a:solidFill>
                <a:srgbClr val="222222"/>
              </a:solidFill>
              <a:ea typeface="+mn-lt"/>
              <a:cs typeface="+mn-lt"/>
            </a:endParaRPr>
          </a:p>
          <a:p>
            <a:endParaRPr lang="en-US" sz="800" dirty="0"/>
          </a:p>
        </p:txBody>
      </p:sp>
    </p:spTree>
    <p:extLst>
      <p:ext uri="{BB962C8B-B14F-4D97-AF65-F5344CB8AC3E}">
        <p14:creationId xmlns:p14="http://schemas.microsoft.com/office/powerpoint/2010/main" val="4604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AD69-93FC-1926-7677-AB4B525B838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708CD90-ABB4-7C71-86F9-34A47175D163}"/>
              </a:ext>
            </a:extLst>
          </p:cNvPr>
          <p:cNvGraphicFramePr>
            <a:graphicFrameLocks noGrp="1"/>
          </p:cNvGraphicFramePr>
          <p:nvPr>
            <p:extLst>
              <p:ext uri="{D42A27DB-BD31-4B8C-83A1-F6EECF244321}">
                <p14:modId xmlns:p14="http://schemas.microsoft.com/office/powerpoint/2010/main" val="3762300119"/>
              </p:ext>
            </p:extLst>
          </p:nvPr>
        </p:nvGraphicFramePr>
        <p:xfrm>
          <a:off x="1931337" y="944681"/>
          <a:ext cx="8127999" cy="4053840"/>
        </p:xfrm>
        <a:graphic>
          <a:graphicData uri="http://schemas.openxmlformats.org/drawingml/2006/table">
            <a:tbl>
              <a:tblPr bandRow="1">
                <a:tableStyleId>{BDBED569-4797-4DF1-A0F4-6AAB3CD982D8}</a:tableStyleId>
              </a:tblPr>
              <a:tblGrid>
                <a:gridCol w="2105983">
                  <a:extLst>
                    <a:ext uri="{9D8B030D-6E8A-4147-A177-3AD203B41FA5}">
                      <a16:colId xmlns:a16="http://schemas.microsoft.com/office/drawing/2014/main" val="3791000908"/>
                    </a:ext>
                  </a:extLst>
                </a:gridCol>
                <a:gridCol w="1871662">
                  <a:extLst>
                    <a:ext uri="{9D8B030D-6E8A-4147-A177-3AD203B41FA5}">
                      <a16:colId xmlns:a16="http://schemas.microsoft.com/office/drawing/2014/main" val="3196527122"/>
                    </a:ext>
                  </a:extLst>
                </a:gridCol>
                <a:gridCol w="4150354">
                  <a:extLst>
                    <a:ext uri="{9D8B030D-6E8A-4147-A177-3AD203B41FA5}">
                      <a16:colId xmlns:a16="http://schemas.microsoft.com/office/drawing/2014/main" val="1324112568"/>
                    </a:ext>
                  </a:extLst>
                </a:gridCol>
              </a:tblGrid>
              <a:tr h="143986">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892"/>
                          </a:solidFill>
                          <a:effectLst/>
                          <a:uLnTx/>
                          <a:uFillTx/>
                          <a:latin typeface="Times New Roman"/>
                          <a:ea typeface="+mn-ea"/>
                          <a:cs typeface="Calibri"/>
                        </a:rPr>
                        <a:t>Test strips: FTS, XTS, BTS, etc.</a:t>
                      </a:r>
                      <a:endParaRPr kumimoji="0" lang="en-US" sz="2400" b="0" i="0" u="none" strike="noStrike" kern="1200" cap="none" spc="0" normalizeH="0" baseline="0" noProof="0" dirty="0">
                        <a:ln>
                          <a:noFill/>
                        </a:ln>
                        <a:solidFill>
                          <a:srgbClr val="011892"/>
                        </a:solidFill>
                        <a:effectLst/>
                        <a:uLnTx/>
                        <a:uFillTx/>
                        <a:latin typeface="Times New Roman"/>
                        <a:ea typeface="+mn-ea"/>
                        <a:cs typeface="+mn-cs"/>
                      </a:endParaRPr>
                    </a:p>
                  </a:txBody>
                  <a:tcPr/>
                </a:tc>
                <a:tc>
                  <a:txBody>
                    <a:bodyPr/>
                    <a:lstStyle/>
                    <a:p>
                      <a:r>
                        <a:rPr lang="en-US" sz="2400" dirty="0">
                          <a:latin typeface="Times New Roman"/>
                          <a:cs typeface="Calibri"/>
                        </a:rPr>
                        <a:t>Convenient way to test for a single substance (~5min)</a:t>
                      </a:r>
                    </a:p>
                    <a:p>
                      <a:endParaRPr lang="en-US" sz="2400" dirty="0">
                        <a:latin typeface="Times New Roman"/>
                        <a:cs typeface="Calibri"/>
                      </a:endParaRPr>
                    </a:p>
                    <a:p>
                      <a:r>
                        <a:rPr lang="en-US" sz="2400" dirty="0">
                          <a:latin typeface="Times New Roman"/>
                          <a:cs typeface="Calibri"/>
                        </a:rPr>
                        <a:t>Does not quantify</a:t>
                      </a:r>
                    </a:p>
                    <a:p>
                      <a:endParaRPr lang="en-US" sz="2400" dirty="0">
                        <a:latin typeface="Times New Roman"/>
                        <a:cs typeface="Calibri"/>
                      </a:endParaRPr>
                    </a:p>
                  </a:txBody>
                  <a:tcPr/>
                </a:tc>
                <a:extLst>
                  <a:ext uri="{0D108BD9-81ED-4DB2-BD59-A6C34878D82A}">
                    <a16:rowId xmlns:a16="http://schemas.microsoft.com/office/drawing/2014/main" val="3951174328"/>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892"/>
                          </a:solidFill>
                          <a:effectLst/>
                          <a:uLnTx/>
                          <a:uFillTx/>
                          <a:latin typeface="Times New Roman"/>
                          <a:ea typeface="+mn-ea"/>
                          <a:cs typeface="Calibri"/>
                        </a:rPr>
                        <a:t>Fourier Transform Infra-red Spectroscopy (FTIR)</a:t>
                      </a:r>
                      <a:endParaRPr kumimoji="0" lang="en-US" sz="2400" b="0" i="0" u="none" strike="noStrike" kern="1200" cap="none" spc="0" normalizeH="0" baseline="0" noProof="0" dirty="0">
                        <a:ln>
                          <a:noFill/>
                        </a:ln>
                        <a:solidFill>
                          <a:srgbClr val="011892"/>
                        </a:solidFill>
                        <a:effectLst/>
                        <a:uLnTx/>
                        <a:uFillTx/>
                        <a:latin typeface="Times New Roman"/>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892"/>
                          </a:solidFill>
                          <a:effectLst/>
                          <a:uLnTx/>
                          <a:uFillTx/>
                          <a:latin typeface="Times New Roman"/>
                          <a:ea typeface="+mn-ea"/>
                          <a:cs typeface="Calibri"/>
                        </a:rPr>
                        <a:t>Tests for multiple substances (~15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11892"/>
                        </a:solidFill>
                        <a:effectLst/>
                        <a:uLnTx/>
                        <a:uFillTx/>
                        <a:latin typeface="Times New Roman"/>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892"/>
                          </a:solidFill>
                          <a:effectLst/>
                          <a:uLnTx/>
                          <a:uFillTx/>
                          <a:latin typeface="Times New Roman"/>
                          <a:ea typeface="+mn-ea"/>
                          <a:cs typeface="Calibri"/>
                        </a:rPr>
                        <a:t>Has ability to quantify but is expensive/ requires extensive training</a:t>
                      </a:r>
                    </a:p>
                  </a:txBody>
                  <a:tcPr/>
                </a:tc>
                <a:extLst>
                  <a:ext uri="{0D108BD9-81ED-4DB2-BD59-A6C34878D82A}">
                    <a16:rowId xmlns:a16="http://schemas.microsoft.com/office/drawing/2014/main" val="1852979513"/>
                  </a:ext>
                </a:extLst>
              </a:tr>
            </a:tbl>
          </a:graphicData>
        </a:graphic>
      </p:graphicFrame>
      <p:sp>
        <p:nvSpPr>
          <p:cNvPr id="2" name="Title 1">
            <a:extLst>
              <a:ext uri="{FF2B5EF4-FFF2-40B4-BE49-F238E27FC236}">
                <a16:creationId xmlns:a16="http://schemas.microsoft.com/office/drawing/2014/main" id="{3D5EA97A-E121-31B1-028B-610D0A62D957}"/>
              </a:ext>
            </a:extLst>
          </p:cNvPr>
          <p:cNvSpPr>
            <a:spLocks noGrp="1"/>
          </p:cNvSpPr>
          <p:nvPr>
            <p:ph type="title"/>
          </p:nvPr>
        </p:nvSpPr>
        <p:spPr>
          <a:xfrm>
            <a:off x="838200" y="59260"/>
            <a:ext cx="10515600" cy="854448"/>
          </a:xfrm>
        </p:spPr>
        <p:txBody>
          <a:bodyPr/>
          <a:lstStyle/>
          <a:p>
            <a:r>
              <a:rPr lang="en-US" dirty="0">
                <a:latin typeface="Times New Roman"/>
                <a:cs typeface="Times New Roman"/>
              </a:rPr>
              <a:t>Types of Drug Checking Technology</a:t>
            </a:r>
            <a:endParaRPr lang="en-US" dirty="0"/>
          </a:p>
        </p:txBody>
      </p:sp>
      <p:pic>
        <p:nvPicPr>
          <p:cNvPr id="5" name="Picture 4" descr="A close-up of a microscope&#10;&#10;Description automatically generated">
            <a:extLst>
              <a:ext uri="{FF2B5EF4-FFF2-40B4-BE49-F238E27FC236}">
                <a16:creationId xmlns:a16="http://schemas.microsoft.com/office/drawing/2014/main" id="{49B859D4-EFCC-3D11-B3E6-D18DB38E2C63}"/>
              </a:ext>
            </a:extLst>
          </p:cNvPr>
          <p:cNvPicPr>
            <a:picLocks noChangeAspect="1"/>
          </p:cNvPicPr>
          <p:nvPr/>
        </p:nvPicPr>
        <p:blipFill>
          <a:blip r:embed="rId3"/>
          <a:stretch>
            <a:fillRect/>
          </a:stretch>
        </p:blipFill>
        <p:spPr>
          <a:xfrm>
            <a:off x="1974756" y="2908450"/>
            <a:ext cx="1764223" cy="1800079"/>
          </a:xfrm>
          <a:prstGeom prst="rect">
            <a:avLst/>
          </a:prstGeom>
        </p:spPr>
      </p:pic>
      <p:sp>
        <p:nvSpPr>
          <p:cNvPr id="17" name="Rectangle 16">
            <a:extLst>
              <a:ext uri="{FF2B5EF4-FFF2-40B4-BE49-F238E27FC236}">
                <a16:creationId xmlns:a16="http://schemas.microsoft.com/office/drawing/2014/main" id="{40788603-38BF-9EBD-8430-E9620349A211}"/>
              </a:ext>
            </a:extLst>
          </p:cNvPr>
          <p:cNvSpPr/>
          <p:nvPr/>
        </p:nvSpPr>
        <p:spPr>
          <a:xfrm>
            <a:off x="1852101" y="4922576"/>
            <a:ext cx="8127999" cy="77768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Times New Roman"/>
              <a:cs typeface="Calibri"/>
            </a:endParaRPr>
          </a:p>
        </p:txBody>
      </p:sp>
      <p:sp>
        <p:nvSpPr>
          <p:cNvPr id="19" name="TextBox 18">
            <a:extLst>
              <a:ext uri="{FF2B5EF4-FFF2-40B4-BE49-F238E27FC236}">
                <a16:creationId xmlns:a16="http://schemas.microsoft.com/office/drawing/2014/main" id="{6F8DA38D-9EBB-DDB6-C3C0-BD3BC347B131}"/>
              </a:ext>
            </a:extLst>
          </p:cNvPr>
          <p:cNvSpPr txBox="1"/>
          <p:nvPr/>
        </p:nvSpPr>
        <p:spPr>
          <a:xfrm>
            <a:off x="2485575" y="5714257"/>
            <a:ext cx="68610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Times New Roman"/>
                <a:cs typeface="Calibri"/>
              </a:rPr>
              <a:t>Ability to identify multiple drugs and supply costs increase</a:t>
            </a:r>
          </a:p>
        </p:txBody>
      </p:sp>
      <p:cxnSp>
        <p:nvCxnSpPr>
          <p:cNvPr id="20" name="Straight Arrow Connector 19">
            <a:extLst>
              <a:ext uri="{FF2B5EF4-FFF2-40B4-BE49-F238E27FC236}">
                <a16:creationId xmlns:a16="http://schemas.microsoft.com/office/drawing/2014/main" id="{500FAB26-EF51-0773-2A6A-401469D74F56}"/>
              </a:ext>
            </a:extLst>
          </p:cNvPr>
          <p:cNvCxnSpPr>
            <a:cxnSpLocks/>
          </p:cNvCxnSpPr>
          <p:nvPr/>
        </p:nvCxnSpPr>
        <p:spPr>
          <a:xfrm>
            <a:off x="1882474" y="6128359"/>
            <a:ext cx="81300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close-up of a test strip&#10;&#10;Description automatically generated">
            <a:extLst>
              <a:ext uri="{FF2B5EF4-FFF2-40B4-BE49-F238E27FC236}">
                <a16:creationId xmlns:a16="http://schemas.microsoft.com/office/drawing/2014/main" id="{CCBD91EA-E7DA-2C3C-B400-6B7F9B4EDB26}"/>
              </a:ext>
            </a:extLst>
          </p:cNvPr>
          <p:cNvPicPr>
            <a:picLocks noChangeAspect="1"/>
          </p:cNvPicPr>
          <p:nvPr/>
        </p:nvPicPr>
        <p:blipFill>
          <a:blip r:embed="rId4"/>
          <a:stretch>
            <a:fillRect/>
          </a:stretch>
        </p:blipFill>
        <p:spPr>
          <a:xfrm>
            <a:off x="2132664" y="1050842"/>
            <a:ext cx="1386912" cy="1484706"/>
          </a:xfrm>
          <a:prstGeom prst="rect">
            <a:avLst/>
          </a:prstGeom>
        </p:spPr>
      </p:pic>
      <p:sp>
        <p:nvSpPr>
          <p:cNvPr id="6" name="TextBox 5">
            <a:extLst>
              <a:ext uri="{FF2B5EF4-FFF2-40B4-BE49-F238E27FC236}">
                <a16:creationId xmlns:a16="http://schemas.microsoft.com/office/drawing/2014/main" id="{67753402-C4CA-18B0-933F-6EDB7F4B58EA}"/>
              </a:ext>
            </a:extLst>
          </p:cNvPr>
          <p:cNvSpPr txBox="1"/>
          <p:nvPr/>
        </p:nvSpPr>
        <p:spPr>
          <a:xfrm>
            <a:off x="1850055" y="4957477"/>
            <a:ext cx="1888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a:ea typeface="+mn-ea"/>
                <a:cs typeface="Calibri"/>
              </a:rPr>
              <a:t>Single-Item Test Strips</a:t>
            </a:r>
          </a:p>
        </p:txBody>
      </p:sp>
      <p:sp>
        <p:nvSpPr>
          <p:cNvPr id="8" name="TextBox 7">
            <a:extLst>
              <a:ext uri="{FF2B5EF4-FFF2-40B4-BE49-F238E27FC236}">
                <a16:creationId xmlns:a16="http://schemas.microsoft.com/office/drawing/2014/main" id="{C4BD4716-07EE-235F-DA16-85F9EFE251EF}"/>
              </a:ext>
            </a:extLst>
          </p:cNvPr>
          <p:cNvSpPr txBox="1"/>
          <p:nvPr/>
        </p:nvSpPr>
        <p:spPr>
          <a:xfrm>
            <a:off x="4986825" y="5108797"/>
            <a:ext cx="18889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a:ea typeface="+mn-ea"/>
                <a:cs typeface="Calibri"/>
              </a:rPr>
              <a:t>FTIR</a:t>
            </a:r>
          </a:p>
        </p:txBody>
      </p:sp>
      <p:sp>
        <p:nvSpPr>
          <p:cNvPr id="9" name="TextBox 8">
            <a:extLst>
              <a:ext uri="{FF2B5EF4-FFF2-40B4-BE49-F238E27FC236}">
                <a16:creationId xmlns:a16="http://schemas.microsoft.com/office/drawing/2014/main" id="{6970252F-3A58-ADF0-6637-7DCBE274DAF0}"/>
              </a:ext>
            </a:extLst>
          </p:cNvPr>
          <p:cNvSpPr txBox="1"/>
          <p:nvPr/>
        </p:nvSpPr>
        <p:spPr>
          <a:xfrm>
            <a:off x="8123595" y="5098821"/>
            <a:ext cx="18889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a:ea typeface="+mn-ea"/>
                <a:cs typeface="Calibri"/>
              </a:rPr>
              <a:t>GC-MS</a:t>
            </a:r>
          </a:p>
        </p:txBody>
      </p:sp>
      <p:sp>
        <p:nvSpPr>
          <p:cNvPr id="21" name="Oval 20">
            <a:extLst>
              <a:ext uri="{FF2B5EF4-FFF2-40B4-BE49-F238E27FC236}">
                <a16:creationId xmlns:a16="http://schemas.microsoft.com/office/drawing/2014/main" id="{A485905B-E15B-E0F1-9A94-BE6EC4477182}"/>
              </a:ext>
            </a:extLst>
          </p:cNvPr>
          <p:cNvSpPr/>
          <p:nvPr/>
        </p:nvSpPr>
        <p:spPr>
          <a:xfrm>
            <a:off x="1818735" y="2651590"/>
            <a:ext cx="4277265" cy="2319792"/>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7CE837D-2698-13EF-22B8-208AFCDA38D4}"/>
              </a:ext>
            </a:extLst>
          </p:cNvPr>
          <p:cNvPicPr>
            <a:picLocks noChangeAspect="1"/>
          </p:cNvPicPr>
          <p:nvPr/>
        </p:nvPicPr>
        <p:blipFill>
          <a:blip r:embed="rId5"/>
          <a:stretch>
            <a:fillRect/>
          </a:stretch>
        </p:blipFill>
        <p:spPr>
          <a:xfrm>
            <a:off x="10047889" y="5846627"/>
            <a:ext cx="2144111" cy="1011373"/>
          </a:xfrm>
          <a:prstGeom prst="rect">
            <a:avLst/>
          </a:prstGeom>
        </p:spPr>
      </p:pic>
      <p:sp>
        <p:nvSpPr>
          <p:cNvPr id="10" name="TextBox 9">
            <a:extLst>
              <a:ext uri="{FF2B5EF4-FFF2-40B4-BE49-F238E27FC236}">
                <a16:creationId xmlns:a16="http://schemas.microsoft.com/office/drawing/2014/main" id="{E0D9DB53-7982-5602-E2A0-2C52F0D5EEF4}"/>
              </a:ext>
            </a:extLst>
          </p:cNvPr>
          <p:cNvSpPr txBox="1"/>
          <p:nvPr/>
        </p:nvSpPr>
        <p:spPr>
          <a:xfrm>
            <a:off x="3132083" y="6526955"/>
            <a:ext cx="6653048" cy="461665"/>
          </a:xfrm>
          <a:prstGeom prst="rect">
            <a:avLst/>
          </a:prstGeom>
          <a:noFill/>
        </p:spPr>
        <p:txBody>
          <a:bodyPr wrap="square" rtlCol="0">
            <a:spAutoFit/>
          </a:bodyPr>
          <a:lstStyle/>
          <a:p>
            <a:r>
              <a:rPr lang="en-US" sz="800" b="0" i="0" u="none" strike="noStrike" dirty="0">
                <a:solidFill>
                  <a:srgbClr val="202124"/>
                </a:solidFill>
                <a:effectLst/>
                <a:latin typeface="Times New Roman" panose="02020603050405020304" pitchFamily="18" charset="0"/>
                <a:cs typeface="Times New Roman" panose="02020603050405020304" pitchFamily="18" charset="0"/>
              </a:rPr>
              <a:t>Green, T., Park, J.N., Gilbert, M., et al. An assessment of the limits of detection, sensitivity and specificity of three devices for public health-based drug checking of fentanyl in street-acquired samples. International Journal of Drug Policy. https://doi.org/10.1016/j.drugpo.2020.102661.</a:t>
            </a:r>
          </a:p>
          <a:p>
            <a:endParaRPr lang="en-US" sz="800" b="0" i="0" u="none" strike="noStrike" dirty="0">
              <a:solidFill>
                <a:srgbClr val="202124"/>
              </a:solidFill>
              <a:effectLst/>
              <a:latin typeface="Times New Roman" panose="02020603050405020304" pitchFamily="18" charset="0"/>
            </a:endParaRPr>
          </a:p>
        </p:txBody>
      </p:sp>
    </p:spTree>
    <p:extLst>
      <p:ext uri="{BB962C8B-B14F-4D97-AF65-F5344CB8AC3E}">
        <p14:creationId xmlns:p14="http://schemas.microsoft.com/office/powerpoint/2010/main" val="11582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0479-DC57-D17D-F49B-B0C28E6FB205}"/>
              </a:ext>
            </a:extLst>
          </p:cNvPr>
          <p:cNvSpPr>
            <a:spLocks noGrp="1"/>
          </p:cNvSpPr>
          <p:nvPr>
            <p:ph type="title"/>
          </p:nvPr>
        </p:nvSpPr>
        <p:spPr/>
        <p:txBody>
          <a:bodyPr/>
          <a:lstStyle/>
          <a:p>
            <a:r>
              <a:rPr lang="en-US" dirty="0">
                <a:solidFill>
                  <a:srgbClr val="002060"/>
                </a:solidFill>
                <a:latin typeface="Times New Roman"/>
                <a:cs typeface="Times New Roman"/>
              </a:rPr>
              <a:t>Why Drug Checking Services (DCS)?</a:t>
            </a:r>
            <a:endParaRPr lang="en-US" dirty="0"/>
          </a:p>
        </p:txBody>
      </p:sp>
      <p:sp>
        <p:nvSpPr>
          <p:cNvPr id="5" name="Arrow: Right 4">
            <a:extLst>
              <a:ext uri="{FF2B5EF4-FFF2-40B4-BE49-F238E27FC236}">
                <a16:creationId xmlns:a16="http://schemas.microsoft.com/office/drawing/2014/main" id="{0757ABDA-3E0C-36B7-2022-90C289529FD8}"/>
              </a:ext>
            </a:extLst>
          </p:cNvPr>
          <p:cNvSpPr/>
          <p:nvPr/>
        </p:nvSpPr>
        <p:spPr>
          <a:xfrm>
            <a:off x="0" y="1393150"/>
            <a:ext cx="2285999" cy="1616363"/>
          </a:xfrm>
          <a:prstGeom prst="rightArrow">
            <a:avLst/>
          </a:prstGeom>
          <a:solidFill>
            <a:schemeClr val="accent4">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Times New Roman"/>
              </a:rPr>
              <a:t>Increase Awareness</a:t>
            </a:r>
            <a:endParaRPr lang="en-US" sz="2400" dirty="0">
              <a:cs typeface="Calibri" panose="020F0502020204030204"/>
            </a:endParaRPr>
          </a:p>
        </p:txBody>
      </p:sp>
      <p:sp>
        <p:nvSpPr>
          <p:cNvPr id="6" name="Arrow: Right 5">
            <a:extLst>
              <a:ext uri="{FF2B5EF4-FFF2-40B4-BE49-F238E27FC236}">
                <a16:creationId xmlns:a16="http://schemas.microsoft.com/office/drawing/2014/main" id="{F62726A9-CACF-1876-9A24-A0AD94160662}"/>
              </a:ext>
            </a:extLst>
          </p:cNvPr>
          <p:cNvSpPr/>
          <p:nvPr/>
        </p:nvSpPr>
        <p:spPr>
          <a:xfrm>
            <a:off x="0" y="3009513"/>
            <a:ext cx="2285999" cy="1616363"/>
          </a:xfrm>
          <a:prstGeom prst="rightArrow">
            <a:avLst/>
          </a:prstGeom>
          <a:solidFill>
            <a:schemeClr val="accent4">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Times New Roman"/>
              </a:rPr>
              <a:t>Real-time Results</a:t>
            </a:r>
          </a:p>
        </p:txBody>
      </p:sp>
      <p:sp>
        <p:nvSpPr>
          <p:cNvPr id="7" name="Arrow: Right 6">
            <a:extLst>
              <a:ext uri="{FF2B5EF4-FFF2-40B4-BE49-F238E27FC236}">
                <a16:creationId xmlns:a16="http://schemas.microsoft.com/office/drawing/2014/main" id="{914152F1-573B-1D24-E606-2B1083250EFB}"/>
              </a:ext>
            </a:extLst>
          </p:cNvPr>
          <p:cNvSpPr/>
          <p:nvPr/>
        </p:nvSpPr>
        <p:spPr>
          <a:xfrm>
            <a:off x="-1" y="4625876"/>
            <a:ext cx="2285999" cy="1616363"/>
          </a:xfrm>
          <a:prstGeom prst="rightArrow">
            <a:avLst/>
          </a:prstGeom>
          <a:solidFill>
            <a:schemeClr val="accent4">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latin typeface="Times New Roman"/>
                <a:cs typeface="Times New Roman"/>
              </a:rPr>
              <a:t>Overdose Prevention</a:t>
            </a:r>
          </a:p>
        </p:txBody>
      </p:sp>
      <p:sp>
        <p:nvSpPr>
          <p:cNvPr id="8" name="Arrow: Chevron 7">
            <a:extLst>
              <a:ext uri="{FF2B5EF4-FFF2-40B4-BE49-F238E27FC236}">
                <a16:creationId xmlns:a16="http://schemas.microsoft.com/office/drawing/2014/main" id="{74CCDB56-5894-F712-07E4-AA5393042F28}"/>
              </a:ext>
            </a:extLst>
          </p:cNvPr>
          <p:cNvSpPr/>
          <p:nvPr/>
        </p:nvSpPr>
        <p:spPr>
          <a:xfrm>
            <a:off x="1616361" y="1437737"/>
            <a:ext cx="10113184" cy="1548249"/>
          </a:xfrm>
          <a:prstGeom prst="chevron">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With increasing adulterants entering the drug supply, drug checking allows people to see what is in their drugs</a:t>
            </a:r>
          </a:p>
        </p:txBody>
      </p:sp>
      <p:sp>
        <p:nvSpPr>
          <p:cNvPr id="9" name="Arrow: Chevron 8">
            <a:extLst>
              <a:ext uri="{FF2B5EF4-FFF2-40B4-BE49-F238E27FC236}">
                <a16:creationId xmlns:a16="http://schemas.microsoft.com/office/drawing/2014/main" id="{4DDBF870-9B4E-CD81-F891-46ABBF47B1DE}"/>
              </a:ext>
            </a:extLst>
          </p:cNvPr>
          <p:cNvSpPr/>
          <p:nvPr/>
        </p:nvSpPr>
        <p:spPr>
          <a:xfrm>
            <a:off x="1616362" y="3010968"/>
            <a:ext cx="10113183" cy="1620135"/>
          </a:xfrm>
          <a:prstGeom prst="chevron">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Current drug trend surveillance systems are outdated</a:t>
            </a:r>
          </a:p>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2400" dirty="0">
                <a:solidFill>
                  <a:schemeClr val="tx1"/>
                </a:solidFill>
                <a:latin typeface="Times New Roman" panose="02020603050405020304" pitchFamily="18" charset="0"/>
                <a:cs typeface="Times New Roman" panose="02020603050405020304" pitchFamily="18" charset="0"/>
              </a:rPr>
              <a:t>DCS takes 10-15 minutes to provide results</a:t>
            </a:r>
          </a:p>
        </p:txBody>
      </p:sp>
      <p:sp>
        <p:nvSpPr>
          <p:cNvPr id="10" name="Arrow: Chevron 9">
            <a:extLst>
              <a:ext uri="{FF2B5EF4-FFF2-40B4-BE49-F238E27FC236}">
                <a16:creationId xmlns:a16="http://schemas.microsoft.com/office/drawing/2014/main" id="{4B6C30A7-FCCF-23DB-4C20-3BB41F0DE480}"/>
              </a:ext>
            </a:extLst>
          </p:cNvPr>
          <p:cNvSpPr/>
          <p:nvPr/>
        </p:nvSpPr>
        <p:spPr>
          <a:xfrm>
            <a:off x="1616362" y="4641709"/>
            <a:ext cx="10113183" cy="1577003"/>
          </a:xfrm>
          <a:prstGeom prst="chevron">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300" dirty="0">
                <a:solidFill>
                  <a:schemeClr val="tx1"/>
                </a:solidFill>
                <a:latin typeface="Times New Roman" panose="02020603050405020304" pitchFamily="18" charset="0"/>
                <a:cs typeface="Times New Roman" panose="02020603050405020304" pitchFamily="18" charset="0"/>
              </a:rPr>
              <a:t>DCS paired with safe-use education, PWUD are able to make informed decisions</a:t>
            </a:r>
          </a:p>
          <a:p>
            <a:pPr algn="ctr"/>
            <a:r>
              <a:rPr lang="en-US" sz="2300" dirty="0">
                <a:solidFill>
                  <a:schemeClr val="tx1"/>
                </a:solidFill>
                <a:latin typeface="Times New Roman" panose="02020603050405020304" pitchFamily="18" charset="0"/>
                <a:cs typeface="Times New Roman" panose="02020603050405020304" pitchFamily="18" charset="0"/>
              </a:rPr>
              <a:t>Early detection can improve public health surveillance systems</a:t>
            </a:r>
          </a:p>
        </p:txBody>
      </p:sp>
      <p:sp>
        <p:nvSpPr>
          <p:cNvPr id="3" name="TextBox 2">
            <a:extLst>
              <a:ext uri="{FF2B5EF4-FFF2-40B4-BE49-F238E27FC236}">
                <a16:creationId xmlns:a16="http://schemas.microsoft.com/office/drawing/2014/main" id="{CB84CEB5-A497-0DE0-AB17-A7BB2CDCFC2A}"/>
              </a:ext>
            </a:extLst>
          </p:cNvPr>
          <p:cNvSpPr txBox="1"/>
          <p:nvPr/>
        </p:nvSpPr>
        <p:spPr>
          <a:xfrm>
            <a:off x="3342290" y="6239328"/>
            <a:ext cx="87417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solidFill>
                  <a:srgbClr val="222222"/>
                </a:solidFill>
                <a:latin typeface="Times New Roman" panose="02020603050405020304" pitchFamily="18" charset="0"/>
                <a:ea typeface="+mn-lt"/>
                <a:cs typeface="Times New Roman" panose="02020603050405020304" pitchFamily="18" charset="0"/>
              </a:rPr>
              <a:t>Ondocsin</a:t>
            </a:r>
            <a:r>
              <a:rPr lang="en-US" sz="800" dirty="0">
                <a:solidFill>
                  <a:srgbClr val="222222"/>
                </a:solidFill>
                <a:latin typeface="Times New Roman" panose="02020603050405020304" pitchFamily="18" charset="0"/>
                <a:ea typeface="+mn-lt"/>
                <a:cs typeface="Times New Roman" panose="02020603050405020304" pitchFamily="18" charset="0"/>
              </a:rPr>
              <a:t> J, </a:t>
            </a:r>
            <a:r>
              <a:rPr lang="en-US" sz="800" dirty="0" err="1">
                <a:solidFill>
                  <a:srgbClr val="222222"/>
                </a:solidFill>
                <a:latin typeface="Times New Roman" panose="02020603050405020304" pitchFamily="18" charset="0"/>
                <a:ea typeface="+mn-lt"/>
                <a:cs typeface="Times New Roman" panose="02020603050405020304" pitchFamily="18" charset="0"/>
              </a:rPr>
              <a:t>Ciccarone</a:t>
            </a:r>
            <a:r>
              <a:rPr lang="en-US" sz="800" dirty="0">
                <a:solidFill>
                  <a:srgbClr val="222222"/>
                </a:solidFill>
                <a:latin typeface="Times New Roman" panose="02020603050405020304" pitchFamily="18" charset="0"/>
                <a:ea typeface="+mn-lt"/>
                <a:cs typeface="Times New Roman" panose="02020603050405020304" pitchFamily="18" charset="0"/>
              </a:rPr>
              <a:t> D, Moran L, et al. Insights from Drug Checking Programs: Practicing Bootstrap Public Health Whilst Tailoring to Local Drug User Needs. </a:t>
            </a:r>
            <a:r>
              <a:rPr lang="en-US" sz="800" i="1" dirty="0">
                <a:solidFill>
                  <a:srgbClr val="222222"/>
                </a:solidFill>
                <a:latin typeface="Times New Roman" panose="02020603050405020304" pitchFamily="18" charset="0"/>
                <a:ea typeface="+mn-lt"/>
                <a:cs typeface="Times New Roman" panose="02020603050405020304" pitchFamily="18" charset="0"/>
              </a:rPr>
              <a:t>International Journal of Environmental Research and Public Health</a:t>
            </a:r>
            <a:r>
              <a:rPr lang="en-US" sz="800" dirty="0">
                <a:solidFill>
                  <a:srgbClr val="222222"/>
                </a:solidFill>
                <a:latin typeface="Times New Roman" panose="02020603050405020304" pitchFamily="18" charset="0"/>
                <a:ea typeface="+mn-lt"/>
                <a:cs typeface="Times New Roman" panose="02020603050405020304" pitchFamily="18" charset="0"/>
              </a:rPr>
              <a:t>. 2023; 20(11):5999. https://doi-org.proxy.lib.umich.edu/10.3390/ijerph20115999</a:t>
            </a:r>
            <a:endParaRPr lang="en-US" sz="800" dirty="0">
              <a:solidFill>
                <a:srgbClr val="222222"/>
              </a:solidFill>
              <a:ea typeface="+mn-lt"/>
              <a:cs typeface="+mn-lt"/>
            </a:endParaRPr>
          </a:p>
          <a:p>
            <a:r>
              <a:rPr lang="en-US" sz="800" b="0" i="0" dirty="0">
                <a:solidFill>
                  <a:srgbClr val="212121"/>
                </a:solidFill>
                <a:effectLst/>
                <a:latin typeface="BlinkMacSystemFont"/>
              </a:rPr>
              <a:t>Long, V., Arredondo, J., Ti, L., et al. (2020). Factors associated with drug checking service utilization among people who use drugs in a Canadian setting. </a:t>
            </a:r>
            <a:r>
              <a:rPr lang="en-US" sz="800" b="0" i="1" dirty="0">
                <a:solidFill>
                  <a:srgbClr val="212121"/>
                </a:solidFill>
                <a:effectLst/>
                <a:latin typeface="BlinkMacSystemFont"/>
              </a:rPr>
              <a:t>Harm reduction journal</a:t>
            </a:r>
            <a:r>
              <a:rPr lang="en-US" sz="800" b="0" i="0" dirty="0">
                <a:solidFill>
                  <a:srgbClr val="212121"/>
                </a:solidFill>
                <a:effectLst/>
                <a:latin typeface="BlinkMacSystemFont"/>
              </a:rPr>
              <a:t>, </a:t>
            </a:r>
            <a:r>
              <a:rPr lang="en-US" sz="800" b="0" i="1" dirty="0">
                <a:solidFill>
                  <a:srgbClr val="212121"/>
                </a:solidFill>
                <a:effectLst/>
                <a:latin typeface="BlinkMacSystemFont"/>
              </a:rPr>
              <a:t>17</a:t>
            </a:r>
            <a:r>
              <a:rPr lang="en-US" sz="800" b="0" i="0" dirty="0">
                <a:solidFill>
                  <a:srgbClr val="212121"/>
                </a:solidFill>
                <a:effectLst/>
                <a:latin typeface="BlinkMacSystemFont"/>
              </a:rPr>
              <a:t>(1), 100. https://doi-org.proxy.lib.umich.edu/10.1186/s12954-020-00454-4</a:t>
            </a:r>
            <a:endParaRPr lang="en-US" sz="800" dirty="0"/>
          </a:p>
        </p:txBody>
      </p:sp>
    </p:spTree>
    <p:extLst>
      <p:ext uri="{BB962C8B-B14F-4D97-AF65-F5344CB8AC3E}">
        <p14:creationId xmlns:p14="http://schemas.microsoft.com/office/powerpoint/2010/main" val="50258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372D-CB5E-9DB9-26FB-E9A6657A9359}"/>
              </a:ext>
            </a:extLst>
          </p:cNvPr>
          <p:cNvSpPr>
            <a:spLocks noGrp="1"/>
          </p:cNvSpPr>
          <p:nvPr>
            <p:ph type="title"/>
          </p:nvPr>
        </p:nvSpPr>
        <p:spPr/>
        <p:txBody>
          <a:bodyPr/>
          <a:lstStyle/>
          <a:p>
            <a:r>
              <a:rPr lang="en-US" dirty="0">
                <a:latin typeface="Times New Roman"/>
                <a:cs typeface="Calibri Light"/>
              </a:rPr>
              <a:t>Objective</a:t>
            </a:r>
            <a:endParaRPr lang="en-US" dirty="0">
              <a:cs typeface="Calibri Light"/>
            </a:endParaRPr>
          </a:p>
        </p:txBody>
      </p:sp>
      <p:sp>
        <p:nvSpPr>
          <p:cNvPr id="6" name="TextBox 5">
            <a:extLst>
              <a:ext uri="{FF2B5EF4-FFF2-40B4-BE49-F238E27FC236}">
                <a16:creationId xmlns:a16="http://schemas.microsoft.com/office/drawing/2014/main" id="{C3A67197-8880-AB0C-3FFC-AC1CFF66AE7B}"/>
              </a:ext>
            </a:extLst>
          </p:cNvPr>
          <p:cNvSpPr txBox="1"/>
          <p:nvPr/>
        </p:nvSpPr>
        <p:spPr>
          <a:xfrm>
            <a:off x="1651009" y="2352153"/>
            <a:ext cx="8808133" cy="1754326"/>
          </a:xfrm>
          <a:prstGeom prst="rect">
            <a:avLst/>
          </a:prstGeom>
          <a:solidFill>
            <a:schemeClr val="accent4">
              <a:lumMod val="20000"/>
              <a:lumOff val="80000"/>
            </a:schemeClr>
          </a:solidFill>
          <a:ln w="12700">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imes New Roman"/>
                <a:cs typeface="Times New Roman"/>
              </a:rPr>
              <a:t>Evaluate facilitators and barriers to DCS implementation among participants and staff at a local harm reduction agency.</a:t>
            </a:r>
          </a:p>
        </p:txBody>
      </p:sp>
      <p:pic>
        <p:nvPicPr>
          <p:cNvPr id="3" name="Picture 2">
            <a:extLst>
              <a:ext uri="{FF2B5EF4-FFF2-40B4-BE49-F238E27FC236}">
                <a16:creationId xmlns:a16="http://schemas.microsoft.com/office/drawing/2014/main" id="{BACCEB52-C6E8-445B-228A-29CDF5130185}"/>
              </a:ext>
            </a:extLst>
          </p:cNvPr>
          <p:cNvPicPr>
            <a:picLocks noChangeAspect="1"/>
          </p:cNvPicPr>
          <p:nvPr/>
        </p:nvPicPr>
        <p:blipFill>
          <a:blip r:embed="rId2"/>
          <a:stretch>
            <a:fillRect/>
          </a:stretch>
        </p:blipFill>
        <p:spPr>
          <a:xfrm>
            <a:off x="10047889" y="5846627"/>
            <a:ext cx="2144111" cy="1011373"/>
          </a:xfrm>
          <a:prstGeom prst="rect">
            <a:avLst/>
          </a:prstGeom>
        </p:spPr>
      </p:pic>
    </p:spTree>
    <p:extLst>
      <p:ext uri="{BB962C8B-B14F-4D97-AF65-F5344CB8AC3E}">
        <p14:creationId xmlns:p14="http://schemas.microsoft.com/office/powerpoint/2010/main" val="373154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Stored Data 5">
            <a:extLst>
              <a:ext uri="{FF2B5EF4-FFF2-40B4-BE49-F238E27FC236}">
                <a16:creationId xmlns:a16="http://schemas.microsoft.com/office/drawing/2014/main" id="{36B2A1EB-C286-52B3-0CE4-940901340289}"/>
              </a:ext>
            </a:extLst>
          </p:cNvPr>
          <p:cNvSpPr/>
          <p:nvPr/>
        </p:nvSpPr>
        <p:spPr>
          <a:xfrm>
            <a:off x="38100" y="4221564"/>
            <a:ext cx="5570180" cy="1336467"/>
          </a:xfrm>
          <a:prstGeom prst="flowChartOnlineStorage">
            <a:avLst/>
          </a:prstGeom>
          <a:solidFill>
            <a:srgbClr val="FEFAF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00FEFC-F77F-F48A-2BEC-3288DB53C642}"/>
              </a:ext>
            </a:extLst>
          </p:cNvPr>
          <p:cNvSpPr txBox="1"/>
          <p:nvPr/>
        </p:nvSpPr>
        <p:spPr>
          <a:xfrm>
            <a:off x="394328" y="4282850"/>
            <a:ext cx="43405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Times New Roman"/>
                <a:cs typeface="Calibri"/>
              </a:rPr>
              <a:t>Staff and participant focus groups hosted approximately </a:t>
            </a:r>
            <a:r>
              <a:rPr lang="en-US" sz="2400" b="1" dirty="0">
                <a:latin typeface="Times New Roman"/>
                <a:cs typeface="Calibri"/>
              </a:rPr>
              <a:t>6 months</a:t>
            </a:r>
            <a:r>
              <a:rPr lang="en-US" sz="2400" dirty="0">
                <a:latin typeface="Times New Roman"/>
                <a:cs typeface="Calibri"/>
              </a:rPr>
              <a:t> post-implementation</a:t>
            </a:r>
            <a:endParaRPr lang="en-US" dirty="0">
              <a:cs typeface="Calibri" panose="020F0502020204030204"/>
            </a:endParaRPr>
          </a:p>
        </p:txBody>
      </p:sp>
      <p:cxnSp>
        <p:nvCxnSpPr>
          <p:cNvPr id="8" name="Straight Arrow Connector 7">
            <a:extLst>
              <a:ext uri="{FF2B5EF4-FFF2-40B4-BE49-F238E27FC236}">
                <a16:creationId xmlns:a16="http://schemas.microsoft.com/office/drawing/2014/main" id="{94A3CC20-334A-B19C-4645-3069235D7059}"/>
              </a:ext>
            </a:extLst>
          </p:cNvPr>
          <p:cNvCxnSpPr/>
          <p:nvPr/>
        </p:nvCxnSpPr>
        <p:spPr>
          <a:xfrm flipH="1">
            <a:off x="5600700" y="1248921"/>
            <a:ext cx="19050" cy="3000375"/>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F9E307-A2E5-C270-C8AB-8C4562526C27}"/>
              </a:ext>
            </a:extLst>
          </p:cNvPr>
          <p:cNvSpPr>
            <a:spLocks noGrp="1"/>
          </p:cNvSpPr>
          <p:nvPr>
            <p:ph type="title"/>
          </p:nvPr>
        </p:nvSpPr>
        <p:spPr>
          <a:xfrm>
            <a:off x="211812" y="0"/>
            <a:ext cx="10515600" cy="1046945"/>
          </a:xfrm>
        </p:spPr>
        <p:txBody>
          <a:bodyPr/>
          <a:lstStyle/>
          <a:p>
            <a:r>
              <a:rPr lang="en-US" dirty="0">
                <a:latin typeface="Times New Roman"/>
                <a:cs typeface="Times New Roman"/>
              </a:rPr>
              <a:t>Methods</a:t>
            </a:r>
            <a:endParaRPr lang="en-US" dirty="0"/>
          </a:p>
        </p:txBody>
      </p:sp>
      <p:sp>
        <p:nvSpPr>
          <p:cNvPr id="4" name="Content Placeholder 3">
            <a:extLst>
              <a:ext uri="{FF2B5EF4-FFF2-40B4-BE49-F238E27FC236}">
                <a16:creationId xmlns:a16="http://schemas.microsoft.com/office/drawing/2014/main" id="{D4EAA9EB-FE6E-D020-2F6E-D7382C2937E1}"/>
              </a:ext>
            </a:extLst>
          </p:cNvPr>
          <p:cNvSpPr>
            <a:spLocks noGrp="1"/>
          </p:cNvSpPr>
          <p:nvPr>
            <p:ph sz="half" idx="2"/>
          </p:nvPr>
        </p:nvSpPr>
        <p:spPr>
          <a:xfrm>
            <a:off x="6094870" y="1046945"/>
            <a:ext cx="6096000" cy="5144887"/>
          </a:xfrm>
          <a:solidFill>
            <a:srgbClr val="FDFAF1"/>
          </a:solidFill>
        </p:spPr>
        <p:txBody>
          <a:bodyPr vert="horz" lIns="91440" tIns="182880" rIns="91440" bIns="45720" rtlCol="0" anchor="t">
            <a:normAutofit lnSpcReduction="10000"/>
          </a:bodyPr>
          <a:lstStyle/>
          <a:p>
            <a:pPr marL="0" indent="0">
              <a:buNone/>
            </a:pPr>
            <a:r>
              <a:rPr lang="en-US" b="1" dirty="0">
                <a:latin typeface="Times New Roman"/>
                <a:cs typeface="Calibri" panose="020F0502020204030204"/>
              </a:rPr>
              <a:t>Focus Group Interviews</a:t>
            </a:r>
          </a:p>
          <a:p>
            <a:pPr marL="0" indent="0">
              <a:buNone/>
            </a:pPr>
            <a:r>
              <a:rPr lang="en-US" dirty="0">
                <a:latin typeface="Times New Roman"/>
                <a:cs typeface="Calibri" panose="020F0502020204030204"/>
              </a:rPr>
              <a:t>Semi-structured interview guides developed using the Consolidated Framework for Implementation Research (CFIR)</a:t>
            </a:r>
          </a:p>
          <a:p>
            <a:pPr marL="0" indent="0">
              <a:buNone/>
            </a:pPr>
            <a:endParaRPr lang="en-US" dirty="0">
              <a:latin typeface="Times New Roman"/>
              <a:cs typeface="Calibri" panose="020F0502020204030204"/>
            </a:endParaRPr>
          </a:p>
          <a:p>
            <a:pPr marL="0" indent="0">
              <a:buNone/>
            </a:pPr>
            <a:r>
              <a:rPr lang="en-US" dirty="0">
                <a:latin typeface="Times New Roman"/>
                <a:cs typeface="Calibri" panose="020F0502020204030204"/>
              </a:rPr>
              <a:t>Rapid Analysis used to provide </a:t>
            </a:r>
            <a:r>
              <a:rPr lang="en-US" b="1" dirty="0">
                <a:latin typeface="Times New Roman"/>
                <a:cs typeface="Calibri" panose="020F0502020204030204"/>
              </a:rPr>
              <a:t>timely feedback</a:t>
            </a:r>
            <a:r>
              <a:rPr lang="en-US" dirty="0">
                <a:latin typeface="Times New Roman"/>
                <a:cs typeface="Calibri" panose="020F0502020204030204"/>
              </a:rPr>
              <a:t> to organization leaders</a:t>
            </a:r>
          </a:p>
          <a:p>
            <a:pPr marL="0" indent="0">
              <a:buNone/>
            </a:pPr>
            <a:endParaRPr lang="en-US" dirty="0">
              <a:latin typeface="Times New Roman"/>
              <a:cs typeface="Calibri" panose="020F0502020204030204"/>
            </a:endParaRPr>
          </a:p>
          <a:p>
            <a:pPr marL="0" indent="0">
              <a:buNone/>
            </a:pPr>
            <a:r>
              <a:rPr lang="en-US" dirty="0">
                <a:latin typeface="Times New Roman"/>
                <a:cs typeface="Calibri" panose="020F0502020204030204"/>
              </a:rPr>
              <a:t>Interviews were recorded and transcribed. Relevant themes were placed into summary matrices.</a:t>
            </a:r>
          </a:p>
        </p:txBody>
      </p:sp>
      <p:sp>
        <p:nvSpPr>
          <p:cNvPr id="3" name="TextBox 2">
            <a:extLst>
              <a:ext uri="{FF2B5EF4-FFF2-40B4-BE49-F238E27FC236}">
                <a16:creationId xmlns:a16="http://schemas.microsoft.com/office/drawing/2014/main" id="{EA4C5624-722F-B9CE-218A-828834516456}"/>
              </a:ext>
            </a:extLst>
          </p:cNvPr>
          <p:cNvSpPr txBox="1"/>
          <p:nvPr/>
        </p:nvSpPr>
        <p:spPr>
          <a:xfrm>
            <a:off x="-15472" y="1215996"/>
            <a:ext cx="5570179" cy="2677656"/>
          </a:xfrm>
          <a:prstGeom prst="rect">
            <a:avLst/>
          </a:prstGeom>
          <a:solidFill>
            <a:srgbClr val="FDFAF1"/>
          </a:solidFill>
        </p:spPr>
        <p:txBody>
          <a:bodyPr rot="0" spcFirstLastPara="0" vertOverflow="overflow" horzOverflow="overflow" vert="horz" wrap="square" lIns="274320" tIns="45720" rIns="91440" bIns="45720" numCol="1" spcCol="0" rtlCol="0" fromWordArt="0" anchor="t" anchorCtr="0" forceAA="0" compatLnSpc="1">
            <a:prstTxWarp prst="textNoShape">
              <a:avLst/>
            </a:prstTxWarp>
            <a:spAutoFit/>
          </a:bodyPr>
          <a:lstStyle/>
          <a:p>
            <a:pPr algn="l"/>
            <a:r>
              <a:rPr lang="en-US" sz="2800" b="1" dirty="0">
                <a:latin typeface="Times New Roman"/>
                <a:cs typeface="Times New Roman"/>
              </a:rPr>
              <a:t>Sample</a:t>
            </a:r>
          </a:p>
          <a:p>
            <a:r>
              <a:rPr lang="en-US" sz="2800" b="1" i="1" dirty="0">
                <a:latin typeface="Times New Roman"/>
                <a:cs typeface="Times New Roman"/>
              </a:rPr>
              <a:t>Harm Reduction Staff (N=8)</a:t>
            </a:r>
          </a:p>
          <a:p>
            <a:pPr marL="457200" indent="-457200">
              <a:buFont typeface="Arial"/>
              <a:buChar char="•"/>
            </a:pPr>
            <a:r>
              <a:rPr lang="en-US" sz="2800" dirty="0">
                <a:latin typeface="Times New Roman"/>
                <a:cs typeface="Times New Roman"/>
              </a:rPr>
              <a:t>Three focus groups of (n=2-4)</a:t>
            </a:r>
            <a:endParaRPr lang="en-US" sz="2800" b="1" i="1" dirty="0">
              <a:latin typeface="Times New Roman"/>
              <a:cs typeface="Times New Roman"/>
            </a:endParaRPr>
          </a:p>
          <a:p>
            <a:endParaRPr lang="en-US" sz="2800" b="1" i="1" dirty="0">
              <a:latin typeface="Times New Roman"/>
              <a:cs typeface="Times New Roman"/>
            </a:endParaRPr>
          </a:p>
          <a:p>
            <a:r>
              <a:rPr lang="en-US" sz="2800" b="1" i="1" dirty="0">
                <a:latin typeface="Times New Roman"/>
                <a:cs typeface="Times New Roman"/>
              </a:rPr>
              <a:t>DCS Participants (N=10)</a:t>
            </a:r>
          </a:p>
          <a:p>
            <a:pPr marL="457200" indent="-457200">
              <a:buFont typeface="Arial"/>
              <a:buChar char="•"/>
            </a:pPr>
            <a:r>
              <a:rPr lang="en-US" sz="2800" dirty="0">
                <a:latin typeface="Times New Roman"/>
                <a:cs typeface="Times New Roman"/>
              </a:rPr>
              <a:t>Five focus groups of (n=1-2)</a:t>
            </a:r>
            <a:endParaRPr lang="en-US" sz="2800" b="1" i="1" dirty="0">
              <a:latin typeface="Times New Roman"/>
              <a:cs typeface="Times New Roman"/>
            </a:endParaRPr>
          </a:p>
        </p:txBody>
      </p:sp>
      <p:pic>
        <p:nvPicPr>
          <p:cNvPr id="5" name="Content Placeholder 4" descr="Stopwatch with solid fill">
            <a:extLst>
              <a:ext uri="{FF2B5EF4-FFF2-40B4-BE49-F238E27FC236}">
                <a16:creationId xmlns:a16="http://schemas.microsoft.com/office/drawing/2014/main" id="{2EEAF3EE-A18D-90CF-236F-4B1BB34308C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4844514" y="4320223"/>
            <a:ext cx="1250196" cy="1172705"/>
          </a:xfrm>
        </p:spPr>
      </p:pic>
      <p:pic>
        <p:nvPicPr>
          <p:cNvPr id="9" name="Picture 8">
            <a:extLst>
              <a:ext uri="{FF2B5EF4-FFF2-40B4-BE49-F238E27FC236}">
                <a16:creationId xmlns:a16="http://schemas.microsoft.com/office/drawing/2014/main" id="{C57C72D3-9DD1-452E-F8D9-126B07AC1C3A}"/>
              </a:ext>
            </a:extLst>
          </p:cNvPr>
          <p:cNvPicPr>
            <a:picLocks noChangeAspect="1"/>
          </p:cNvPicPr>
          <p:nvPr/>
        </p:nvPicPr>
        <p:blipFill>
          <a:blip r:embed="rId5"/>
          <a:stretch>
            <a:fillRect/>
          </a:stretch>
        </p:blipFill>
        <p:spPr>
          <a:xfrm>
            <a:off x="10047889" y="5846627"/>
            <a:ext cx="2144111" cy="1011373"/>
          </a:xfrm>
          <a:prstGeom prst="rect">
            <a:avLst/>
          </a:prstGeom>
        </p:spPr>
      </p:pic>
      <p:sp>
        <p:nvSpPr>
          <p:cNvPr id="10" name="TextBox 9">
            <a:extLst>
              <a:ext uri="{FF2B5EF4-FFF2-40B4-BE49-F238E27FC236}">
                <a16:creationId xmlns:a16="http://schemas.microsoft.com/office/drawing/2014/main" id="{E2746A47-6FCD-1543-36DD-426CAEB969C3}"/>
              </a:ext>
            </a:extLst>
          </p:cNvPr>
          <p:cNvSpPr txBox="1"/>
          <p:nvPr/>
        </p:nvSpPr>
        <p:spPr>
          <a:xfrm>
            <a:off x="3309619" y="6262759"/>
            <a:ext cx="6401939" cy="584775"/>
          </a:xfrm>
          <a:prstGeom prst="rect">
            <a:avLst/>
          </a:prstGeom>
          <a:noFill/>
        </p:spPr>
        <p:txBody>
          <a:bodyPr wrap="square" rtlCol="0">
            <a:spAutoFit/>
          </a:bodyPr>
          <a:lstStyle/>
          <a:p>
            <a:r>
              <a:rPr lang="en-US" sz="800" b="0" i="0" dirty="0">
                <a:solidFill>
                  <a:schemeClr val="bg2">
                    <a:lumMod val="10000"/>
                  </a:schemeClr>
                </a:solidFill>
                <a:effectLst/>
                <a:latin typeface="Times New Roman" panose="02020603050405020304" pitchFamily="18" charset="0"/>
                <a:cs typeface="Times New Roman" panose="02020603050405020304" pitchFamily="18" charset="0"/>
              </a:rPr>
              <a:t>Damschroder, L.J., Reardon, C.M., </a:t>
            </a:r>
            <a:r>
              <a:rPr lang="en-US" sz="800" b="0" i="0" dirty="0" err="1">
                <a:solidFill>
                  <a:schemeClr val="bg2">
                    <a:lumMod val="10000"/>
                  </a:schemeClr>
                </a:solidFill>
                <a:effectLst/>
                <a:latin typeface="Times New Roman" panose="02020603050405020304" pitchFamily="18" charset="0"/>
                <a:cs typeface="Times New Roman" panose="02020603050405020304" pitchFamily="18" charset="0"/>
              </a:rPr>
              <a:t>Widerquist</a:t>
            </a:r>
            <a:r>
              <a:rPr lang="en-US" sz="800" b="0" i="0" dirty="0">
                <a:solidFill>
                  <a:schemeClr val="bg2">
                    <a:lumMod val="10000"/>
                  </a:schemeClr>
                </a:solidFill>
                <a:effectLst/>
                <a:latin typeface="Times New Roman" panose="02020603050405020304" pitchFamily="18" charset="0"/>
                <a:cs typeface="Times New Roman" panose="02020603050405020304" pitchFamily="18" charset="0"/>
              </a:rPr>
              <a:t>, M.A.O. </a:t>
            </a:r>
            <a:r>
              <a:rPr lang="en-US" sz="800" b="0" i="1" dirty="0">
                <a:solidFill>
                  <a:schemeClr val="bg2">
                    <a:lumMod val="10000"/>
                  </a:schemeClr>
                </a:solidFill>
                <a:effectLst/>
                <a:latin typeface="Times New Roman" panose="02020603050405020304" pitchFamily="18" charset="0"/>
                <a:cs typeface="Times New Roman" panose="02020603050405020304" pitchFamily="18" charset="0"/>
              </a:rPr>
              <a:t>et al.</a:t>
            </a:r>
            <a:r>
              <a:rPr lang="en-US" sz="800" b="0" i="0" dirty="0">
                <a:solidFill>
                  <a:schemeClr val="bg2">
                    <a:lumMod val="10000"/>
                  </a:schemeClr>
                </a:solidFill>
                <a:effectLst/>
                <a:latin typeface="Times New Roman" panose="02020603050405020304" pitchFamily="18" charset="0"/>
                <a:cs typeface="Times New Roman" panose="02020603050405020304" pitchFamily="18" charset="0"/>
              </a:rPr>
              <a:t> The updated Consolidated Framework for Implementation Research based on user feedback. </a:t>
            </a:r>
            <a:r>
              <a:rPr lang="en-US" sz="800" b="0" i="1" dirty="0">
                <a:solidFill>
                  <a:schemeClr val="bg2">
                    <a:lumMod val="10000"/>
                  </a:schemeClr>
                </a:solidFill>
                <a:effectLst/>
                <a:latin typeface="Times New Roman" panose="02020603050405020304" pitchFamily="18" charset="0"/>
                <a:cs typeface="Times New Roman" panose="02020603050405020304" pitchFamily="18" charset="0"/>
              </a:rPr>
              <a:t>Implementation Sci</a:t>
            </a:r>
            <a:r>
              <a:rPr lang="en-US" sz="800" b="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800" b="1" i="0" dirty="0">
                <a:solidFill>
                  <a:schemeClr val="bg2">
                    <a:lumMod val="10000"/>
                  </a:schemeClr>
                </a:solidFill>
                <a:effectLst/>
                <a:latin typeface="Times New Roman" panose="02020603050405020304" pitchFamily="18" charset="0"/>
                <a:cs typeface="Times New Roman" panose="02020603050405020304" pitchFamily="18" charset="0"/>
              </a:rPr>
              <a:t>17</a:t>
            </a:r>
            <a:r>
              <a:rPr lang="en-US" sz="800" b="0" i="0" dirty="0">
                <a:solidFill>
                  <a:schemeClr val="bg2">
                    <a:lumMod val="10000"/>
                  </a:schemeClr>
                </a:solidFill>
                <a:effectLst/>
                <a:latin typeface="Times New Roman" panose="02020603050405020304" pitchFamily="18" charset="0"/>
                <a:cs typeface="Times New Roman" panose="02020603050405020304" pitchFamily="18" charset="0"/>
              </a:rPr>
              <a:t>, 75 (2022). </a:t>
            </a:r>
            <a:r>
              <a:rPr lang="en-US" sz="800" b="0" i="0" dirty="0">
                <a:solidFill>
                  <a:schemeClr val="bg2">
                    <a:lumMod val="10000"/>
                  </a:schemeClr>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https://doi.org/10.1186/s13012-022-01245-0</a:t>
            </a:r>
            <a:endParaRPr lang="en-US" sz="800" b="0" i="0" dirty="0">
              <a:solidFill>
                <a:schemeClr val="bg2">
                  <a:lumMod val="10000"/>
                </a:schemeClr>
              </a:solidFill>
              <a:effectLst/>
              <a:latin typeface="Times New Roman" panose="02020603050405020304" pitchFamily="18" charset="0"/>
              <a:cs typeface="Times New Roman" panose="02020603050405020304" pitchFamily="18" charset="0"/>
            </a:endParaRPr>
          </a:p>
          <a:p>
            <a:r>
              <a:rPr lang="en-US" sz="800" dirty="0">
                <a:solidFill>
                  <a:schemeClr val="bg2">
                    <a:lumMod val="10000"/>
                  </a:schemeClr>
                </a:solidFill>
                <a:latin typeface="Times New Roman" panose="02020603050405020304" pitchFamily="18" charset="0"/>
                <a:cs typeface="Times New Roman" panose="02020603050405020304" pitchFamily="18" charset="0"/>
              </a:rPr>
              <a:t>St. George SM, Harkness AR, Rodriguez-Diaz et al. Applying rapid qualitative analysis for health equity: Lessons learned using “EARS” with Latino communities. Int J Qual Methods. 2023; 22.https://doi.org/10.1177/1609406923116493</a:t>
            </a:r>
          </a:p>
        </p:txBody>
      </p:sp>
    </p:spTree>
    <p:extLst>
      <p:ext uri="{BB962C8B-B14F-4D97-AF65-F5344CB8AC3E}">
        <p14:creationId xmlns:p14="http://schemas.microsoft.com/office/powerpoint/2010/main" val="228082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9CDC-E0F3-504C-EC84-B4CC06F6C6DF}"/>
              </a:ext>
            </a:extLst>
          </p:cNvPr>
          <p:cNvSpPr>
            <a:spLocks noGrp="1"/>
          </p:cNvSpPr>
          <p:nvPr>
            <p:ph type="title"/>
          </p:nvPr>
        </p:nvSpPr>
        <p:spPr>
          <a:xfrm>
            <a:off x="286439" y="-142875"/>
            <a:ext cx="10848809" cy="1277612"/>
          </a:xfrm>
        </p:spPr>
        <p:txBody>
          <a:bodyPr/>
          <a:lstStyle/>
          <a:p>
            <a:r>
              <a:rPr lang="en-US" dirty="0">
                <a:latin typeface="Times New Roman"/>
                <a:cs typeface="Calibri Light"/>
              </a:rPr>
              <a:t>Results: Demographics</a:t>
            </a:r>
            <a:endParaRPr lang="en-US" dirty="0">
              <a:cs typeface="Calibri Light"/>
            </a:endParaRPr>
          </a:p>
        </p:txBody>
      </p:sp>
      <p:graphicFrame>
        <p:nvGraphicFramePr>
          <p:cNvPr id="4" name="Table 3">
            <a:extLst>
              <a:ext uri="{FF2B5EF4-FFF2-40B4-BE49-F238E27FC236}">
                <a16:creationId xmlns:a16="http://schemas.microsoft.com/office/drawing/2014/main" id="{6491BED3-0107-EB95-7D83-F777936A94FD}"/>
              </a:ext>
            </a:extLst>
          </p:cNvPr>
          <p:cNvGraphicFramePr>
            <a:graphicFrameLocks noGrp="1"/>
          </p:cNvGraphicFramePr>
          <p:nvPr>
            <p:extLst>
              <p:ext uri="{D42A27DB-BD31-4B8C-83A1-F6EECF244321}">
                <p14:modId xmlns:p14="http://schemas.microsoft.com/office/powerpoint/2010/main" val="3045065964"/>
              </p:ext>
            </p:extLst>
          </p:nvPr>
        </p:nvGraphicFramePr>
        <p:xfrm>
          <a:off x="1691580" y="819901"/>
          <a:ext cx="9443668" cy="5943600"/>
        </p:xfrm>
        <a:graphic>
          <a:graphicData uri="http://schemas.openxmlformats.org/drawingml/2006/table">
            <a:tbl>
              <a:tblPr firstRow="1" bandRow="1">
                <a:tableStyleId>{5C22544A-7EE6-4342-B048-85BDC9FD1C3A}</a:tableStyleId>
              </a:tblPr>
              <a:tblGrid>
                <a:gridCol w="3457652">
                  <a:extLst>
                    <a:ext uri="{9D8B030D-6E8A-4147-A177-3AD203B41FA5}">
                      <a16:colId xmlns:a16="http://schemas.microsoft.com/office/drawing/2014/main" val="774827443"/>
                    </a:ext>
                  </a:extLst>
                </a:gridCol>
                <a:gridCol w="2993008">
                  <a:extLst>
                    <a:ext uri="{9D8B030D-6E8A-4147-A177-3AD203B41FA5}">
                      <a16:colId xmlns:a16="http://schemas.microsoft.com/office/drawing/2014/main" val="4000686000"/>
                    </a:ext>
                  </a:extLst>
                </a:gridCol>
                <a:gridCol w="2993008">
                  <a:extLst>
                    <a:ext uri="{9D8B030D-6E8A-4147-A177-3AD203B41FA5}">
                      <a16:colId xmlns:a16="http://schemas.microsoft.com/office/drawing/2014/main" val="3538893469"/>
                    </a:ext>
                  </a:extLst>
                </a:gridCol>
              </a:tblGrid>
              <a:tr h="370840">
                <a:tc>
                  <a:txBody>
                    <a:bodyPr/>
                    <a:lstStyle/>
                    <a:p>
                      <a:endParaRPr lang="en-US" sz="2400" dirty="0">
                        <a:latin typeface="Times New Roman"/>
                      </a:endParaRPr>
                    </a:p>
                  </a:txBody>
                  <a:tcPr/>
                </a:tc>
                <a:tc>
                  <a:txBody>
                    <a:bodyPr/>
                    <a:lstStyle/>
                    <a:p>
                      <a:pPr algn="ctr"/>
                      <a:r>
                        <a:rPr lang="en-US" sz="2400" dirty="0">
                          <a:latin typeface="Times New Roman"/>
                        </a:rPr>
                        <a:t>Participants (N=10)</a:t>
                      </a:r>
                    </a:p>
                  </a:txBody>
                  <a:tcPr/>
                </a:tc>
                <a:tc>
                  <a:txBody>
                    <a:bodyPr/>
                    <a:lstStyle/>
                    <a:p>
                      <a:pPr algn="ctr"/>
                      <a:r>
                        <a:rPr lang="en-US" sz="2400" dirty="0">
                          <a:latin typeface="Times New Roman"/>
                        </a:rPr>
                        <a:t>Staff (N=8)</a:t>
                      </a:r>
                    </a:p>
                  </a:txBody>
                  <a:tcPr/>
                </a:tc>
                <a:extLst>
                  <a:ext uri="{0D108BD9-81ED-4DB2-BD59-A6C34878D82A}">
                    <a16:rowId xmlns:a16="http://schemas.microsoft.com/office/drawing/2014/main" val="2591617727"/>
                  </a:ext>
                </a:extLst>
              </a:tr>
              <a:tr h="370840">
                <a:tc>
                  <a:txBody>
                    <a:bodyPr/>
                    <a:lstStyle/>
                    <a:p>
                      <a:r>
                        <a:rPr lang="en-US" sz="2400" b="1" dirty="0">
                          <a:latin typeface="Times New Roman"/>
                        </a:rPr>
                        <a:t>Age (SD)</a:t>
                      </a:r>
                    </a:p>
                  </a:txBody>
                  <a:tcPr/>
                </a:tc>
                <a:tc>
                  <a:txBody>
                    <a:bodyPr/>
                    <a:lstStyle/>
                    <a:p>
                      <a:pPr algn="ctr"/>
                      <a:r>
                        <a:rPr lang="en-US" sz="2400" dirty="0">
                          <a:latin typeface="Times New Roman"/>
                        </a:rPr>
                        <a:t>46.9 (10.2)</a:t>
                      </a:r>
                    </a:p>
                  </a:txBody>
                  <a:tcPr/>
                </a:tc>
                <a:tc>
                  <a:txBody>
                    <a:bodyPr/>
                    <a:lstStyle/>
                    <a:p>
                      <a:pPr algn="ctr"/>
                      <a:r>
                        <a:rPr lang="en-US" sz="2400" dirty="0">
                          <a:latin typeface="Times New Roman"/>
                        </a:rPr>
                        <a:t>32.4 (7.52)</a:t>
                      </a:r>
                    </a:p>
                  </a:txBody>
                  <a:tcPr/>
                </a:tc>
                <a:extLst>
                  <a:ext uri="{0D108BD9-81ED-4DB2-BD59-A6C34878D82A}">
                    <a16:rowId xmlns:a16="http://schemas.microsoft.com/office/drawing/2014/main" val="263979629"/>
                  </a:ext>
                </a:extLst>
              </a:tr>
              <a:tr h="370840">
                <a:tc gridSpan="3">
                  <a:txBody>
                    <a:bodyPr/>
                    <a:lstStyle/>
                    <a:p>
                      <a:pPr algn="l"/>
                      <a:r>
                        <a:rPr lang="en-US" sz="2400" b="1" dirty="0">
                          <a:latin typeface="Times New Roman"/>
                        </a:rPr>
                        <a:t>Gender</a:t>
                      </a:r>
                    </a:p>
                  </a:txBody>
                  <a:tcPr/>
                </a:tc>
                <a:tc hMerge="1">
                  <a:txBody>
                    <a:bodyPr/>
                    <a:lstStyle/>
                    <a:p>
                      <a:endParaRPr lang="en-US" sz="2400" dirty="0">
                        <a:latin typeface="Times New Roman"/>
                      </a:endParaRPr>
                    </a:p>
                  </a:txBody>
                  <a:tcPr/>
                </a:tc>
                <a:tc hMerge="1">
                  <a:txBody>
                    <a:bodyPr/>
                    <a:lstStyle/>
                    <a:p>
                      <a:endParaRPr lang="en-US" sz="2400" dirty="0">
                        <a:latin typeface="Times New Roman"/>
                      </a:endParaRPr>
                    </a:p>
                  </a:txBody>
                  <a:tcPr/>
                </a:tc>
                <a:extLst>
                  <a:ext uri="{0D108BD9-81ED-4DB2-BD59-A6C34878D82A}">
                    <a16:rowId xmlns:a16="http://schemas.microsoft.com/office/drawing/2014/main" val="3619110861"/>
                  </a:ext>
                </a:extLst>
              </a:tr>
              <a:tr h="370840">
                <a:tc>
                  <a:txBody>
                    <a:bodyPr/>
                    <a:lstStyle/>
                    <a:p>
                      <a:pPr algn="l"/>
                      <a:r>
                        <a:rPr lang="en-US" sz="2400" b="1" dirty="0">
                          <a:latin typeface="Times New Roman"/>
                        </a:rPr>
                        <a:t>              Man</a:t>
                      </a:r>
                    </a:p>
                  </a:txBody>
                  <a:tcPr/>
                </a:tc>
                <a:tc>
                  <a:txBody>
                    <a:bodyPr/>
                    <a:lstStyle/>
                    <a:p>
                      <a:pPr algn="ctr"/>
                      <a:r>
                        <a:rPr lang="en-US" sz="2400" dirty="0">
                          <a:latin typeface="Times New Roman"/>
                        </a:rPr>
                        <a:t>5 (50.0%)</a:t>
                      </a:r>
                    </a:p>
                  </a:txBody>
                  <a:tcPr/>
                </a:tc>
                <a:tc>
                  <a:txBody>
                    <a:bodyPr/>
                    <a:lstStyle/>
                    <a:p>
                      <a:pPr algn="ctr"/>
                      <a:r>
                        <a:rPr lang="en-US" sz="2400" dirty="0">
                          <a:latin typeface="Times New Roman"/>
                        </a:rPr>
                        <a:t>3 (37.5%)</a:t>
                      </a:r>
                    </a:p>
                  </a:txBody>
                  <a:tcPr/>
                </a:tc>
                <a:extLst>
                  <a:ext uri="{0D108BD9-81ED-4DB2-BD59-A6C34878D82A}">
                    <a16:rowId xmlns:a16="http://schemas.microsoft.com/office/drawing/2014/main" val="566102890"/>
                  </a:ext>
                </a:extLst>
              </a:tr>
              <a:tr h="370840">
                <a:tc>
                  <a:txBody>
                    <a:bodyPr/>
                    <a:lstStyle/>
                    <a:p>
                      <a:pPr algn="l"/>
                      <a:r>
                        <a:rPr lang="en-US" sz="2400" b="1" dirty="0">
                          <a:latin typeface="Times New Roman"/>
                        </a:rPr>
                        <a:t>              Woman</a:t>
                      </a:r>
                    </a:p>
                  </a:txBody>
                  <a:tcPr/>
                </a:tc>
                <a:tc>
                  <a:txBody>
                    <a:bodyPr/>
                    <a:lstStyle/>
                    <a:p>
                      <a:pPr algn="ctr"/>
                      <a:r>
                        <a:rPr lang="en-US" sz="2400" dirty="0">
                          <a:latin typeface="Times New Roman"/>
                        </a:rPr>
                        <a:t>5 (50.0%)</a:t>
                      </a:r>
                    </a:p>
                  </a:txBody>
                  <a:tcPr/>
                </a:tc>
                <a:tc>
                  <a:txBody>
                    <a:bodyPr/>
                    <a:lstStyle/>
                    <a:p>
                      <a:pPr algn="ctr"/>
                      <a:r>
                        <a:rPr lang="en-US" sz="2400" dirty="0">
                          <a:latin typeface="Times New Roman"/>
                        </a:rPr>
                        <a:t>4 (50.0%)</a:t>
                      </a:r>
                    </a:p>
                  </a:txBody>
                  <a:tcPr/>
                </a:tc>
                <a:extLst>
                  <a:ext uri="{0D108BD9-81ED-4DB2-BD59-A6C34878D82A}">
                    <a16:rowId xmlns:a16="http://schemas.microsoft.com/office/drawing/2014/main" val="1883336900"/>
                  </a:ext>
                </a:extLst>
              </a:tr>
              <a:tr h="370840">
                <a:tc>
                  <a:txBody>
                    <a:bodyPr/>
                    <a:lstStyle/>
                    <a:p>
                      <a:pPr algn="l"/>
                      <a:r>
                        <a:rPr lang="en-US" sz="2400" b="1" dirty="0">
                          <a:latin typeface="Times New Roman"/>
                        </a:rPr>
                        <a:t>              Non-Binary</a:t>
                      </a:r>
                    </a:p>
                  </a:txBody>
                  <a:tcPr/>
                </a:tc>
                <a:tc>
                  <a:txBody>
                    <a:bodyPr/>
                    <a:lstStyle/>
                    <a:p>
                      <a:pPr algn="ctr"/>
                      <a:r>
                        <a:rPr lang="en-US" sz="2400" dirty="0">
                          <a:latin typeface="Times New Roman"/>
                        </a:rPr>
                        <a:t>0 (0%)</a:t>
                      </a:r>
                    </a:p>
                  </a:txBody>
                  <a:tcPr/>
                </a:tc>
                <a:tc>
                  <a:txBody>
                    <a:bodyPr/>
                    <a:lstStyle/>
                    <a:p>
                      <a:pPr algn="ctr"/>
                      <a:r>
                        <a:rPr lang="en-US" sz="2400" dirty="0">
                          <a:latin typeface="Times New Roman"/>
                        </a:rPr>
                        <a:t>1 (12.5%)</a:t>
                      </a:r>
                    </a:p>
                  </a:txBody>
                  <a:tcPr/>
                </a:tc>
                <a:extLst>
                  <a:ext uri="{0D108BD9-81ED-4DB2-BD59-A6C34878D82A}">
                    <a16:rowId xmlns:a16="http://schemas.microsoft.com/office/drawing/2014/main" val="3041915246"/>
                  </a:ext>
                </a:extLst>
              </a:tr>
              <a:tr h="370840">
                <a:tc gridSpan="3">
                  <a:txBody>
                    <a:bodyPr/>
                    <a:lstStyle/>
                    <a:p>
                      <a:pPr algn="l"/>
                      <a:r>
                        <a:rPr lang="en-US" sz="2400" b="1" dirty="0">
                          <a:latin typeface="Times New Roman"/>
                        </a:rPr>
                        <a:t>Race/Ethnicity</a:t>
                      </a:r>
                    </a:p>
                  </a:txBody>
                  <a:tcPr/>
                </a:tc>
                <a:tc hMerge="1">
                  <a:txBody>
                    <a:bodyPr/>
                    <a:lstStyle/>
                    <a:p>
                      <a:endParaRPr lang="en-US" sz="2400" dirty="0">
                        <a:latin typeface="Times New Roman"/>
                      </a:endParaRPr>
                    </a:p>
                  </a:txBody>
                  <a:tcPr/>
                </a:tc>
                <a:tc hMerge="1">
                  <a:txBody>
                    <a:bodyPr/>
                    <a:lstStyle/>
                    <a:p>
                      <a:endParaRPr lang="en-US" sz="2400" dirty="0">
                        <a:latin typeface="Times New Roman"/>
                      </a:endParaRPr>
                    </a:p>
                  </a:txBody>
                  <a:tcPr/>
                </a:tc>
                <a:extLst>
                  <a:ext uri="{0D108BD9-81ED-4DB2-BD59-A6C34878D82A}">
                    <a16:rowId xmlns:a16="http://schemas.microsoft.com/office/drawing/2014/main" val="2086800826"/>
                  </a:ext>
                </a:extLst>
              </a:tr>
              <a:tr h="370840">
                <a:tc>
                  <a:txBody>
                    <a:bodyPr/>
                    <a:lstStyle/>
                    <a:p>
                      <a:r>
                        <a:rPr lang="en-US" sz="2400" b="1" dirty="0">
                          <a:latin typeface="Times New Roman"/>
                        </a:rPr>
                        <a:t>              Black</a:t>
                      </a:r>
                    </a:p>
                  </a:txBody>
                  <a:tcPr/>
                </a:tc>
                <a:tc>
                  <a:txBody>
                    <a:bodyPr/>
                    <a:lstStyle/>
                    <a:p>
                      <a:pPr algn="ctr"/>
                      <a:r>
                        <a:rPr lang="en-US" sz="2400" dirty="0">
                          <a:latin typeface="Times New Roman"/>
                        </a:rPr>
                        <a:t>3 (30.0%)</a:t>
                      </a:r>
                    </a:p>
                  </a:txBody>
                  <a:tcPr/>
                </a:tc>
                <a:tc>
                  <a:txBody>
                    <a:bodyPr/>
                    <a:lstStyle/>
                    <a:p>
                      <a:pPr algn="ctr"/>
                      <a:r>
                        <a:rPr lang="en-US" sz="2400" dirty="0">
                          <a:latin typeface="Times New Roman"/>
                        </a:rPr>
                        <a:t>0 (0%)</a:t>
                      </a:r>
                    </a:p>
                  </a:txBody>
                  <a:tcPr/>
                </a:tc>
                <a:extLst>
                  <a:ext uri="{0D108BD9-81ED-4DB2-BD59-A6C34878D82A}">
                    <a16:rowId xmlns:a16="http://schemas.microsoft.com/office/drawing/2014/main" val="2558103798"/>
                  </a:ext>
                </a:extLst>
              </a:tr>
              <a:tr h="370839">
                <a:tc>
                  <a:txBody>
                    <a:bodyPr/>
                    <a:lstStyle/>
                    <a:p>
                      <a:pPr lvl="0">
                        <a:buNone/>
                      </a:pPr>
                      <a:r>
                        <a:rPr lang="en-US" sz="2400" b="1" dirty="0">
                          <a:latin typeface="Times New Roman"/>
                        </a:rPr>
                        <a:t>              Latino/Latina</a:t>
                      </a:r>
                    </a:p>
                  </a:txBody>
                  <a:tcPr/>
                </a:tc>
                <a:tc>
                  <a:txBody>
                    <a:bodyPr/>
                    <a:lstStyle/>
                    <a:p>
                      <a:pPr lvl="0" algn="ctr">
                        <a:buNone/>
                      </a:pPr>
                      <a:r>
                        <a:rPr lang="en-US" sz="2400" dirty="0">
                          <a:latin typeface="Times New Roman"/>
                        </a:rPr>
                        <a:t>2 (20.0%)</a:t>
                      </a:r>
                    </a:p>
                  </a:txBody>
                  <a:tcPr/>
                </a:tc>
                <a:tc>
                  <a:txBody>
                    <a:bodyPr/>
                    <a:lstStyle/>
                    <a:p>
                      <a:pPr lvl="0" algn="ctr">
                        <a:buNone/>
                      </a:pPr>
                      <a:r>
                        <a:rPr lang="en-US" sz="2400" dirty="0">
                          <a:latin typeface="Times New Roman"/>
                        </a:rPr>
                        <a:t>1 (12.5%)</a:t>
                      </a:r>
                    </a:p>
                  </a:txBody>
                  <a:tcPr/>
                </a:tc>
                <a:extLst>
                  <a:ext uri="{0D108BD9-81ED-4DB2-BD59-A6C34878D82A}">
                    <a16:rowId xmlns:a16="http://schemas.microsoft.com/office/drawing/2014/main" val="3064169584"/>
                  </a:ext>
                </a:extLst>
              </a:tr>
              <a:tr h="370838">
                <a:tc>
                  <a:txBody>
                    <a:bodyPr/>
                    <a:lstStyle/>
                    <a:p>
                      <a:pPr lvl="0">
                        <a:buNone/>
                      </a:pPr>
                      <a:r>
                        <a:rPr lang="en-US" sz="2400" b="1" dirty="0">
                          <a:latin typeface="Times New Roman"/>
                        </a:rPr>
                        <a:t>              Multi-race</a:t>
                      </a:r>
                    </a:p>
                  </a:txBody>
                  <a:tcPr/>
                </a:tc>
                <a:tc>
                  <a:txBody>
                    <a:bodyPr/>
                    <a:lstStyle/>
                    <a:p>
                      <a:pPr lvl="0" algn="ctr">
                        <a:buNone/>
                      </a:pPr>
                      <a:r>
                        <a:rPr lang="en-US" sz="2400" dirty="0">
                          <a:latin typeface="Times New Roman"/>
                        </a:rPr>
                        <a:t>1 (10.0%)</a:t>
                      </a:r>
                    </a:p>
                  </a:txBody>
                  <a:tcPr/>
                </a:tc>
                <a:tc>
                  <a:txBody>
                    <a:bodyPr/>
                    <a:lstStyle/>
                    <a:p>
                      <a:pPr lvl="0" algn="ctr">
                        <a:buNone/>
                      </a:pPr>
                      <a:r>
                        <a:rPr lang="en-US" sz="2400" dirty="0">
                          <a:latin typeface="Times New Roman"/>
                        </a:rPr>
                        <a:t>0 (0%)</a:t>
                      </a:r>
                    </a:p>
                  </a:txBody>
                  <a:tcPr/>
                </a:tc>
                <a:extLst>
                  <a:ext uri="{0D108BD9-81ED-4DB2-BD59-A6C34878D82A}">
                    <a16:rowId xmlns:a16="http://schemas.microsoft.com/office/drawing/2014/main" val="2671046824"/>
                  </a:ext>
                </a:extLst>
              </a:tr>
              <a:tr h="370838">
                <a:tc>
                  <a:txBody>
                    <a:bodyPr/>
                    <a:lstStyle/>
                    <a:p>
                      <a:pPr lvl="0">
                        <a:buNone/>
                      </a:pPr>
                      <a:r>
                        <a:rPr lang="en-US" sz="2400" b="1" dirty="0">
                          <a:latin typeface="Times New Roman"/>
                        </a:rPr>
                        <a:t>              White</a:t>
                      </a:r>
                    </a:p>
                  </a:txBody>
                  <a:tcPr/>
                </a:tc>
                <a:tc>
                  <a:txBody>
                    <a:bodyPr/>
                    <a:lstStyle/>
                    <a:p>
                      <a:pPr lvl="0" algn="ctr">
                        <a:buNone/>
                      </a:pPr>
                      <a:r>
                        <a:rPr lang="en-US" sz="2400" dirty="0">
                          <a:latin typeface="Times New Roman"/>
                        </a:rPr>
                        <a:t>3 (30.0%)</a:t>
                      </a:r>
                    </a:p>
                  </a:txBody>
                  <a:tcPr/>
                </a:tc>
                <a:tc>
                  <a:txBody>
                    <a:bodyPr/>
                    <a:lstStyle/>
                    <a:p>
                      <a:pPr lvl="0" algn="ctr">
                        <a:buNone/>
                      </a:pPr>
                      <a:r>
                        <a:rPr lang="en-US" sz="2400" dirty="0">
                          <a:latin typeface="Times New Roman"/>
                        </a:rPr>
                        <a:t>6 (75.0%)</a:t>
                      </a:r>
                    </a:p>
                  </a:txBody>
                  <a:tcPr/>
                </a:tc>
                <a:extLst>
                  <a:ext uri="{0D108BD9-81ED-4DB2-BD59-A6C34878D82A}">
                    <a16:rowId xmlns:a16="http://schemas.microsoft.com/office/drawing/2014/main" val="4122435660"/>
                  </a:ext>
                </a:extLst>
              </a:tr>
              <a:tr h="370838">
                <a:tc>
                  <a:txBody>
                    <a:bodyPr/>
                    <a:lstStyle/>
                    <a:p>
                      <a:pPr lvl="0">
                        <a:buNone/>
                      </a:pPr>
                      <a:r>
                        <a:rPr lang="en-US" sz="2400" b="1" dirty="0">
                          <a:latin typeface="Times New Roman"/>
                        </a:rPr>
                        <a:t>              Asian</a:t>
                      </a:r>
                    </a:p>
                  </a:txBody>
                  <a:tcPr/>
                </a:tc>
                <a:tc>
                  <a:txBody>
                    <a:bodyPr/>
                    <a:lstStyle/>
                    <a:p>
                      <a:pPr lvl="0" algn="ctr">
                        <a:buNone/>
                      </a:pPr>
                      <a:r>
                        <a:rPr lang="en-US" sz="2400" dirty="0">
                          <a:latin typeface="Times New Roman"/>
                        </a:rPr>
                        <a:t>0 (0%)</a:t>
                      </a:r>
                    </a:p>
                  </a:txBody>
                  <a:tcPr/>
                </a:tc>
                <a:tc>
                  <a:txBody>
                    <a:bodyPr/>
                    <a:lstStyle/>
                    <a:p>
                      <a:pPr lvl="0" algn="ctr">
                        <a:buNone/>
                      </a:pPr>
                      <a:r>
                        <a:rPr lang="en-US" sz="2400" dirty="0">
                          <a:latin typeface="Times New Roman"/>
                        </a:rPr>
                        <a:t>1 (12.5%)</a:t>
                      </a:r>
                    </a:p>
                  </a:txBody>
                  <a:tcPr/>
                </a:tc>
                <a:extLst>
                  <a:ext uri="{0D108BD9-81ED-4DB2-BD59-A6C34878D82A}">
                    <a16:rowId xmlns:a16="http://schemas.microsoft.com/office/drawing/2014/main" val="3990052529"/>
                  </a:ext>
                </a:extLst>
              </a:tr>
              <a:tr h="370838">
                <a:tc>
                  <a:txBody>
                    <a:bodyPr/>
                    <a:lstStyle/>
                    <a:p>
                      <a:pPr lvl="0">
                        <a:buNone/>
                      </a:pPr>
                      <a:r>
                        <a:rPr lang="en-US" sz="2400" b="1" dirty="0">
                          <a:latin typeface="Times New Roman"/>
                        </a:rPr>
                        <a:t>             Prefer not to say</a:t>
                      </a:r>
                    </a:p>
                  </a:txBody>
                  <a:tcPr/>
                </a:tc>
                <a:tc>
                  <a:txBody>
                    <a:bodyPr/>
                    <a:lstStyle/>
                    <a:p>
                      <a:pPr lvl="0" algn="ctr">
                        <a:buNone/>
                      </a:pPr>
                      <a:r>
                        <a:rPr lang="en-US" sz="2400" dirty="0">
                          <a:latin typeface="Times New Roman"/>
                        </a:rPr>
                        <a:t>1 (10.0%)</a:t>
                      </a:r>
                    </a:p>
                  </a:txBody>
                  <a:tcPr/>
                </a:tc>
                <a:tc>
                  <a:txBody>
                    <a:bodyPr/>
                    <a:lstStyle/>
                    <a:p>
                      <a:pPr lvl="0" algn="ctr">
                        <a:buNone/>
                      </a:pPr>
                      <a:r>
                        <a:rPr lang="en-US" sz="2400" dirty="0">
                          <a:latin typeface="Times New Roman"/>
                        </a:rPr>
                        <a:t>0 (0%)</a:t>
                      </a:r>
                    </a:p>
                  </a:txBody>
                  <a:tcPr/>
                </a:tc>
                <a:extLst>
                  <a:ext uri="{0D108BD9-81ED-4DB2-BD59-A6C34878D82A}">
                    <a16:rowId xmlns:a16="http://schemas.microsoft.com/office/drawing/2014/main" val="2173006608"/>
                  </a:ext>
                </a:extLst>
              </a:tr>
            </a:tbl>
          </a:graphicData>
        </a:graphic>
      </p:graphicFrame>
    </p:spTree>
    <p:extLst>
      <p:ext uri="{BB962C8B-B14F-4D97-AF65-F5344CB8AC3E}">
        <p14:creationId xmlns:p14="http://schemas.microsoft.com/office/powerpoint/2010/main" val="388415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4DF-E796-58CB-5A18-720B07D5992B}"/>
              </a:ext>
            </a:extLst>
          </p:cNvPr>
          <p:cNvSpPr>
            <a:spLocks noGrp="1"/>
          </p:cNvSpPr>
          <p:nvPr>
            <p:ph type="title"/>
          </p:nvPr>
        </p:nvSpPr>
        <p:spPr>
          <a:xfrm>
            <a:off x="0" y="0"/>
            <a:ext cx="9208477" cy="1325563"/>
          </a:xfrm>
        </p:spPr>
        <p:txBody>
          <a:bodyPr/>
          <a:lstStyle/>
          <a:p>
            <a:r>
              <a:rPr lang="en-US" dirty="0">
                <a:latin typeface="Times New Roman"/>
                <a:cs typeface="Times New Roman"/>
              </a:rPr>
              <a:t>Results: Participants</a:t>
            </a:r>
          </a:p>
        </p:txBody>
      </p:sp>
      <p:sp>
        <p:nvSpPr>
          <p:cNvPr id="4" name="Rectangle 3">
            <a:extLst>
              <a:ext uri="{FF2B5EF4-FFF2-40B4-BE49-F238E27FC236}">
                <a16:creationId xmlns:a16="http://schemas.microsoft.com/office/drawing/2014/main" id="{9FF37E5E-1528-0DAF-DFB4-44D505BAF244}"/>
              </a:ext>
            </a:extLst>
          </p:cNvPr>
          <p:cNvSpPr/>
          <p:nvPr/>
        </p:nvSpPr>
        <p:spPr>
          <a:xfrm>
            <a:off x="3193142" y="1128777"/>
            <a:ext cx="5206999" cy="78014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cs typeface="Times New Roman"/>
              </a:rPr>
              <a:t>Implementation Facilitators</a:t>
            </a:r>
          </a:p>
        </p:txBody>
      </p:sp>
      <p:sp>
        <p:nvSpPr>
          <p:cNvPr id="5" name="Rectangle 4">
            <a:extLst>
              <a:ext uri="{FF2B5EF4-FFF2-40B4-BE49-F238E27FC236}">
                <a16:creationId xmlns:a16="http://schemas.microsoft.com/office/drawing/2014/main" id="{324D520F-1094-E71C-CFE0-E8125E8CE832}"/>
              </a:ext>
            </a:extLst>
          </p:cNvPr>
          <p:cNvSpPr/>
          <p:nvPr/>
        </p:nvSpPr>
        <p:spPr>
          <a:xfrm>
            <a:off x="133046" y="1914967"/>
            <a:ext cx="5654522" cy="9144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Participant-Centered Services</a:t>
            </a:r>
          </a:p>
        </p:txBody>
      </p:sp>
      <p:sp>
        <p:nvSpPr>
          <p:cNvPr id="6" name="Rectangle 5">
            <a:extLst>
              <a:ext uri="{FF2B5EF4-FFF2-40B4-BE49-F238E27FC236}">
                <a16:creationId xmlns:a16="http://schemas.microsoft.com/office/drawing/2014/main" id="{FC3B2693-5A02-56DC-6135-A6E9E5588CC8}"/>
              </a:ext>
            </a:extLst>
          </p:cNvPr>
          <p:cNvSpPr/>
          <p:nvPr/>
        </p:nvSpPr>
        <p:spPr>
          <a:xfrm>
            <a:off x="5787568" y="1920449"/>
            <a:ext cx="6223004" cy="8968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i="1" dirty="0">
                <a:solidFill>
                  <a:schemeClr val="tx1"/>
                </a:solidFill>
                <a:latin typeface="Times New Roman"/>
                <a:cs typeface="Times New Roman"/>
              </a:rPr>
              <a:t>Increase Knowledge of Safe-Use Behaviors</a:t>
            </a:r>
          </a:p>
        </p:txBody>
      </p:sp>
      <p:cxnSp>
        <p:nvCxnSpPr>
          <p:cNvPr id="7" name="Straight Arrow Connector 6">
            <a:extLst>
              <a:ext uri="{FF2B5EF4-FFF2-40B4-BE49-F238E27FC236}">
                <a16:creationId xmlns:a16="http://schemas.microsoft.com/office/drawing/2014/main" id="{634039BF-C6D6-2859-CA99-E1610162C3AC}"/>
              </a:ext>
            </a:extLst>
          </p:cNvPr>
          <p:cNvCxnSpPr/>
          <p:nvPr/>
        </p:nvCxnSpPr>
        <p:spPr>
          <a:xfrm>
            <a:off x="5844418" y="3084578"/>
            <a:ext cx="19353" cy="1966684"/>
          </a:xfrm>
          <a:prstGeom prst="straightConnector1">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AC8F86-75B4-9313-A194-3056AED10422}"/>
              </a:ext>
            </a:extLst>
          </p:cNvPr>
          <p:cNvSpPr txBox="1"/>
          <p:nvPr/>
        </p:nvSpPr>
        <p:spPr>
          <a:xfrm>
            <a:off x="181428" y="2882586"/>
            <a:ext cx="5388428" cy="1200329"/>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Staff's engagement and relationship building with participants fosters ongoing program participation.</a:t>
            </a:r>
          </a:p>
        </p:txBody>
      </p:sp>
      <p:sp>
        <p:nvSpPr>
          <p:cNvPr id="3" name="TextBox 2">
            <a:extLst>
              <a:ext uri="{FF2B5EF4-FFF2-40B4-BE49-F238E27FC236}">
                <a16:creationId xmlns:a16="http://schemas.microsoft.com/office/drawing/2014/main" id="{FB472544-04A0-45B8-D0DB-802A8133DD3F}"/>
              </a:ext>
            </a:extLst>
          </p:cNvPr>
          <p:cNvSpPr txBox="1"/>
          <p:nvPr/>
        </p:nvSpPr>
        <p:spPr>
          <a:xfrm>
            <a:off x="6328231" y="2882586"/>
            <a:ext cx="5388428" cy="2308324"/>
          </a:xfrm>
          <a:prstGeom prst="rect">
            <a:avLst/>
          </a:prstGeom>
          <a:solidFill>
            <a:srgbClr val="FDFAF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DCS provides opportunities for staff to promote safer drug use. </a:t>
            </a:r>
          </a:p>
          <a:p>
            <a:endParaRPr lang="en-US" sz="2400" dirty="0">
              <a:latin typeface="Times New Roman"/>
              <a:cs typeface="Times New Roman"/>
            </a:endParaRPr>
          </a:p>
          <a:p>
            <a:r>
              <a:rPr lang="en-US" sz="2400" dirty="0">
                <a:latin typeface="Times New Roman"/>
                <a:cs typeface="Times New Roman"/>
              </a:rPr>
              <a:t>Participants using drug smell/look/feel appreciate FTIR as an objective testing strategy.</a:t>
            </a:r>
          </a:p>
        </p:txBody>
      </p:sp>
      <p:pic>
        <p:nvPicPr>
          <p:cNvPr id="13" name="Graphic 12" descr="Handshake with solid fill">
            <a:extLst>
              <a:ext uri="{FF2B5EF4-FFF2-40B4-BE49-F238E27FC236}">
                <a16:creationId xmlns:a16="http://schemas.microsoft.com/office/drawing/2014/main" id="{3AE71C80-B521-2C24-D684-5874F1031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428" y="1902871"/>
            <a:ext cx="914400" cy="914400"/>
          </a:xfrm>
          <a:prstGeom prst="rect">
            <a:avLst/>
          </a:prstGeom>
        </p:spPr>
      </p:pic>
      <p:pic>
        <p:nvPicPr>
          <p:cNvPr id="16" name="Graphic 15" descr="Person with idea with solid fill">
            <a:extLst>
              <a:ext uri="{FF2B5EF4-FFF2-40B4-BE49-F238E27FC236}">
                <a16:creationId xmlns:a16="http://schemas.microsoft.com/office/drawing/2014/main" id="{6B2FAD3F-FFEC-2DB3-4A40-BD3C5AF53F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3845586"/>
            <a:ext cx="914400" cy="914400"/>
          </a:xfrm>
          <a:prstGeom prst="rect">
            <a:avLst/>
          </a:prstGeom>
        </p:spPr>
      </p:pic>
      <p:pic>
        <p:nvPicPr>
          <p:cNvPr id="9" name="Picture 8">
            <a:extLst>
              <a:ext uri="{FF2B5EF4-FFF2-40B4-BE49-F238E27FC236}">
                <a16:creationId xmlns:a16="http://schemas.microsoft.com/office/drawing/2014/main" id="{8DF13D06-2CBC-08AB-276E-F8495AEB026A}"/>
              </a:ext>
            </a:extLst>
          </p:cNvPr>
          <p:cNvPicPr>
            <a:picLocks noChangeAspect="1"/>
          </p:cNvPicPr>
          <p:nvPr/>
        </p:nvPicPr>
        <p:blipFill>
          <a:blip r:embed="rId7"/>
          <a:stretch>
            <a:fillRect/>
          </a:stretch>
        </p:blipFill>
        <p:spPr>
          <a:xfrm>
            <a:off x="10047889" y="5846627"/>
            <a:ext cx="2144111" cy="1011373"/>
          </a:xfrm>
          <a:prstGeom prst="rect">
            <a:avLst/>
          </a:prstGeom>
        </p:spPr>
      </p:pic>
      <p:sp>
        <p:nvSpPr>
          <p:cNvPr id="10" name="Rectangle: Diagonal Corners Rounded 9">
            <a:extLst>
              <a:ext uri="{FF2B5EF4-FFF2-40B4-BE49-F238E27FC236}">
                <a16:creationId xmlns:a16="http://schemas.microsoft.com/office/drawing/2014/main" id="{456D06B7-36B8-5429-F394-E18DF2174BF5}"/>
              </a:ext>
            </a:extLst>
          </p:cNvPr>
          <p:cNvSpPr/>
          <p:nvPr/>
        </p:nvSpPr>
        <p:spPr>
          <a:xfrm>
            <a:off x="133046" y="5458218"/>
            <a:ext cx="9719126" cy="1163464"/>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1" dirty="0">
                <a:solidFill>
                  <a:srgbClr val="000000"/>
                </a:solidFill>
                <a:effectLst/>
                <a:latin typeface="Times New Roman" panose="02020603050405020304" pitchFamily="18" charset="0"/>
                <a:cs typeface="Times New Roman" panose="02020603050405020304" pitchFamily="18" charset="0"/>
              </a:rPr>
              <a:t>“It is necessary and it helps and </a:t>
            </a:r>
            <a:r>
              <a:rPr lang="en-US" sz="2000" b="1" i="1" dirty="0">
                <a:solidFill>
                  <a:srgbClr val="000000"/>
                </a:solidFill>
                <a:effectLst/>
                <a:latin typeface="Times New Roman" panose="02020603050405020304" pitchFamily="18" charset="0"/>
                <a:cs typeface="Times New Roman" panose="02020603050405020304" pitchFamily="18" charset="0"/>
              </a:rPr>
              <a:t>keeps you educated</a:t>
            </a:r>
            <a:r>
              <a:rPr lang="en-US" sz="2000" b="0" i="1" dirty="0">
                <a:solidFill>
                  <a:srgbClr val="000000"/>
                </a:solidFill>
                <a:effectLst/>
                <a:latin typeface="Times New Roman" panose="02020603050405020304" pitchFamily="18" charset="0"/>
                <a:cs typeface="Times New Roman" panose="02020603050405020304" pitchFamily="18" charset="0"/>
              </a:rPr>
              <a:t>. A new drug has hit the scene... It looks like cocaine, but it is not. It is best to have that machine check the drugs because you never know what you have.”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967199"/>
      </p:ext>
    </p:extLst>
  </p:cSld>
  <p:clrMapOvr>
    <a:masterClrMapping/>
  </p:clrMapOvr>
</p:sld>
</file>

<file path=ppt/theme/theme1.xml><?xml version="1.0" encoding="utf-8"?>
<a:theme xmlns:a="http://schemas.openxmlformats.org/drawingml/2006/main" name="Office Theme">
  <a:themeElements>
    <a:clrScheme name="Umich">
      <a:dk1>
        <a:srgbClr val="011892"/>
      </a:dk1>
      <a:lt1>
        <a:srgbClr val="FFFFFF"/>
      </a:lt1>
      <a:dk2>
        <a:srgbClr val="01106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18065</TotalTime>
  <Words>3537</Words>
  <Application>Microsoft Office PowerPoint</Application>
  <PresentationFormat>Widescreen</PresentationFormat>
  <Paragraphs>242</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BlinkMacSystemFont</vt:lpstr>
      <vt:lpstr>Calibri</vt:lpstr>
      <vt:lpstr>Calibri Light</vt:lpstr>
      <vt:lpstr>Times New Roman</vt:lpstr>
      <vt:lpstr>Wingdings</vt:lpstr>
      <vt:lpstr>Office Theme</vt:lpstr>
      <vt:lpstr>Exploring Drug Checking Services for People Who Use Drugs &amp; Harm Reduction Staff: Post-Implementation Study</vt:lpstr>
      <vt:lpstr>Disclosures</vt:lpstr>
      <vt:lpstr>History of Drug Checking Services (DCS)</vt:lpstr>
      <vt:lpstr>Types of Drug Checking Technology</vt:lpstr>
      <vt:lpstr>Why Drug Checking Services (DCS)?</vt:lpstr>
      <vt:lpstr>Objective</vt:lpstr>
      <vt:lpstr>Methods</vt:lpstr>
      <vt:lpstr>Results: Demographics</vt:lpstr>
      <vt:lpstr>Results: Participants</vt:lpstr>
      <vt:lpstr>Results: Participants</vt:lpstr>
      <vt:lpstr>Results: Participants</vt:lpstr>
      <vt:lpstr>Results: Participants</vt:lpstr>
      <vt:lpstr>Results: Staff</vt:lpstr>
      <vt:lpstr>Results: Staff</vt:lpstr>
      <vt:lpstr>Results: Staff</vt:lpstr>
      <vt:lpstr>Results: Staff</vt:lpstr>
      <vt:lpstr>Results: Staff</vt:lpstr>
      <vt:lpstr>Conclusions</vt:lpstr>
      <vt:lpstr>References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Smallidge, Jenna</dc:creator>
  <cp:lastModifiedBy>Rental End User</cp:lastModifiedBy>
  <cp:revision>778</cp:revision>
  <cp:lastPrinted>2024-11-13T04:56:09Z</cp:lastPrinted>
  <dcterms:created xsi:type="dcterms:W3CDTF">2023-12-19T19:59:27Z</dcterms:created>
  <dcterms:modified xsi:type="dcterms:W3CDTF">2024-11-16T17:47:19Z</dcterms:modified>
</cp:coreProperties>
</file>