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02" r:id="rId3"/>
    <p:sldId id="2543" r:id="rId4"/>
    <p:sldId id="2388" r:id="rId5"/>
    <p:sldId id="2552" r:id="rId6"/>
    <p:sldId id="2492" r:id="rId7"/>
    <p:sldId id="2553" r:id="rId8"/>
    <p:sldId id="2565" r:id="rId9"/>
    <p:sldId id="2564" r:id="rId10"/>
    <p:sldId id="2572" r:id="rId11"/>
    <p:sldId id="2571" r:id="rId12"/>
    <p:sldId id="2568" r:id="rId13"/>
    <p:sldId id="2570" r:id="rId14"/>
    <p:sldId id="2554" r:id="rId15"/>
    <p:sldId id="2574" r:id="rId16"/>
    <p:sldId id="2573" r:id="rId17"/>
    <p:sldId id="2483" r:id="rId18"/>
    <p:sldId id="2480" r:id="rId19"/>
    <p:sldId id="253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76108"/>
  </p:normalViewPr>
  <p:slideViewPr>
    <p:cSldViewPr snapToGrid="0" snapToObjects="1">
      <p:cViewPr varScale="1">
        <p:scale>
          <a:sx n="32" d="100"/>
          <a:sy n="32" d="100"/>
        </p:scale>
        <p:origin x="588" y="36"/>
      </p:cViewPr>
      <p:guideLst/>
    </p:cSldViewPr>
  </p:slideViewPr>
  <p:notesTextViewPr>
    <p:cViewPr>
      <p:scale>
        <a:sx n="155" d="100"/>
        <a:sy n="15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7E1C7-0FB7-BC4A-B008-F7376B6CDCFB}"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CBEAC3-456D-F443-9B5E-CECE66CADEA0}" type="slidenum">
              <a:rPr lang="en-US" smtClean="0"/>
              <a:t>‹#›</a:t>
            </a:fld>
            <a:endParaRPr lang="en-US"/>
          </a:p>
        </p:txBody>
      </p:sp>
    </p:spTree>
    <p:extLst>
      <p:ext uri="{BB962C8B-B14F-4D97-AF65-F5344CB8AC3E}">
        <p14:creationId xmlns:p14="http://schemas.microsoft.com/office/powerpoint/2010/main" val="177888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to all the speakers </a:t>
            </a:r>
          </a:p>
          <a:p>
            <a:r>
              <a:rPr lang="en-US" dirty="0"/>
              <a:t>You get to hear from me one more time talking about shared work from my team – this time focused on the patient perspective </a:t>
            </a:r>
          </a:p>
        </p:txBody>
      </p:sp>
      <p:sp>
        <p:nvSpPr>
          <p:cNvPr id="4" name="Slide Number Placeholder 3"/>
          <p:cNvSpPr>
            <a:spLocks noGrp="1"/>
          </p:cNvSpPr>
          <p:nvPr>
            <p:ph type="sldNum" sz="quarter" idx="5"/>
          </p:nvPr>
        </p:nvSpPr>
        <p:spPr/>
        <p:txBody>
          <a:bodyPr/>
          <a:lstStyle/>
          <a:p>
            <a:fld id="{74CBEAC3-456D-F443-9B5E-CECE66CADEA0}" type="slidenum">
              <a:rPr lang="en-US" smtClean="0"/>
              <a:t>1</a:t>
            </a:fld>
            <a:endParaRPr lang="en-US"/>
          </a:p>
        </p:txBody>
      </p:sp>
    </p:spTree>
    <p:extLst>
      <p:ext uri="{BB962C8B-B14F-4D97-AF65-F5344CB8AC3E}">
        <p14:creationId xmlns:p14="http://schemas.microsoft.com/office/powerpoint/2010/main" val="2402341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area we heard a lot about was communication with their teams </a:t>
            </a:r>
          </a:p>
          <a:p>
            <a:r>
              <a:rPr lang="en-US" dirty="0"/>
              <a:t>Heard about both effective and ineffective communication </a:t>
            </a:r>
          </a:p>
          <a:p>
            <a:endParaRPr lang="en-US" dirty="0"/>
          </a:p>
          <a:p>
            <a:r>
              <a:rPr lang="en-US" dirty="0"/>
              <a:t>When it was done well, patients reported that teams talked with them about their prior experiences, solicited patient input, and tried to tailor care. </a:t>
            </a:r>
          </a:p>
          <a:p>
            <a:endParaRPr lang="en-US" dirty="0"/>
          </a:p>
          <a:p>
            <a:r>
              <a:rPr lang="en-US" dirty="0"/>
              <a:t>Quote </a:t>
            </a:r>
          </a:p>
          <a:p>
            <a:endParaRPr lang="en-US" dirty="0"/>
          </a:p>
          <a:p>
            <a:r>
              <a:rPr lang="en-US" dirty="0"/>
              <a:t>What we heard from many participants was that even when things aren’t perfect, this idea of making and effort was critically important </a:t>
            </a:r>
          </a:p>
        </p:txBody>
      </p:sp>
      <p:sp>
        <p:nvSpPr>
          <p:cNvPr id="4" name="Slide Number Placeholder 3"/>
          <p:cNvSpPr>
            <a:spLocks noGrp="1"/>
          </p:cNvSpPr>
          <p:nvPr>
            <p:ph type="sldNum" sz="quarter" idx="5"/>
          </p:nvPr>
        </p:nvSpPr>
        <p:spPr/>
        <p:txBody>
          <a:bodyPr/>
          <a:lstStyle/>
          <a:p>
            <a:fld id="{74CBEAC3-456D-F443-9B5E-CECE66CADEA0}" type="slidenum">
              <a:rPr lang="en-US" smtClean="0"/>
              <a:t>10</a:t>
            </a:fld>
            <a:endParaRPr lang="en-US"/>
          </a:p>
        </p:txBody>
      </p:sp>
    </p:spTree>
    <p:extLst>
      <p:ext uri="{BB962C8B-B14F-4D97-AF65-F5344CB8AC3E}">
        <p14:creationId xmlns:p14="http://schemas.microsoft.com/office/powerpoint/2010/main" val="664044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team recognizing the </a:t>
            </a:r>
            <a:r>
              <a:rPr lang="en-US" dirty="0" err="1"/>
              <a:t>challengs</a:t>
            </a:r>
            <a:r>
              <a:rPr lang="en-US" dirty="0"/>
              <a:t> of care and incorporating harm reduction principles was highly valued </a:t>
            </a:r>
          </a:p>
          <a:p>
            <a:endParaRPr lang="en-US" dirty="0"/>
          </a:p>
          <a:p>
            <a:r>
              <a:rPr lang="en-US" dirty="0"/>
              <a:t>Quote</a:t>
            </a:r>
          </a:p>
          <a:p>
            <a:endParaRPr lang="en-US" dirty="0"/>
          </a:p>
          <a:p>
            <a:r>
              <a:rPr lang="en-US" dirty="0"/>
              <a:t>Patient really value the idea that they mattered to teams and that teams would work with them to better meet their needs </a:t>
            </a:r>
          </a:p>
        </p:txBody>
      </p:sp>
      <p:sp>
        <p:nvSpPr>
          <p:cNvPr id="4" name="Slide Number Placeholder 3"/>
          <p:cNvSpPr>
            <a:spLocks noGrp="1"/>
          </p:cNvSpPr>
          <p:nvPr>
            <p:ph type="sldNum" sz="quarter" idx="5"/>
          </p:nvPr>
        </p:nvSpPr>
        <p:spPr/>
        <p:txBody>
          <a:bodyPr/>
          <a:lstStyle/>
          <a:p>
            <a:fld id="{74CBEAC3-456D-F443-9B5E-CECE66CADEA0}" type="slidenum">
              <a:rPr lang="en-US" smtClean="0"/>
              <a:t>11</a:t>
            </a:fld>
            <a:endParaRPr lang="en-US"/>
          </a:p>
        </p:txBody>
      </p:sp>
    </p:spTree>
    <p:extLst>
      <p:ext uri="{BB962C8B-B14F-4D97-AF65-F5344CB8AC3E}">
        <p14:creationId xmlns:p14="http://schemas.microsoft.com/office/powerpoint/2010/main" val="1566198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regardless of treatment goals, over and over again we heard from patients that their most important needs related to SDH </a:t>
            </a:r>
          </a:p>
          <a:p>
            <a:endParaRPr lang="en-US" dirty="0"/>
          </a:p>
          <a:p>
            <a:r>
              <a:rPr lang="en-US" dirty="0"/>
              <a:t>In particular, housing was a highly cited theme. Stable housing was reported as a challenge, a driver or ongoing use, motivation for inpatient treatment, and a barrier to care after discharge. </a:t>
            </a:r>
          </a:p>
          <a:p>
            <a:endParaRPr lang="en-US" dirty="0"/>
          </a:p>
          <a:p>
            <a:r>
              <a:rPr lang="en-US" dirty="0"/>
              <a:t>QUOTE </a:t>
            </a:r>
          </a:p>
          <a:p>
            <a:br>
              <a:rPr lang="en-US" dirty="0"/>
            </a:br>
            <a:r>
              <a:rPr lang="en-US" dirty="0"/>
              <a:t>Simple but powerful – hard to make much progress without housing </a:t>
            </a:r>
          </a:p>
        </p:txBody>
      </p:sp>
      <p:sp>
        <p:nvSpPr>
          <p:cNvPr id="4" name="Slide Number Placeholder 3"/>
          <p:cNvSpPr>
            <a:spLocks noGrp="1"/>
          </p:cNvSpPr>
          <p:nvPr>
            <p:ph type="sldNum" sz="quarter" idx="5"/>
          </p:nvPr>
        </p:nvSpPr>
        <p:spPr/>
        <p:txBody>
          <a:bodyPr/>
          <a:lstStyle/>
          <a:p>
            <a:fld id="{74CBEAC3-456D-F443-9B5E-CECE66CADEA0}" type="slidenum">
              <a:rPr lang="en-US" smtClean="0"/>
              <a:t>12</a:t>
            </a:fld>
            <a:endParaRPr lang="en-US"/>
          </a:p>
        </p:txBody>
      </p:sp>
    </p:spTree>
    <p:extLst>
      <p:ext uri="{BB962C8B-B14F-4D97-AF65-F5344CB8AC3E}">
        <p14:creationId xmlns:p14="http://schemas.microsoft.com/office/powerpoint/2010/main" val="103093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4800" dirty="0"/>
              <a:t>Even those who were housed reported many unmet social needs </a:t>
            </a:r>
          </a:p>
          <a:p>
            <a:endParaRPr lang="en-US" sz="4800" dirty="0"/>
          </a:p>
          <a:p>
            <a:r>
              <a:rPr lang="en-US" sz="4800" dirty="0"/>
              <a:t>QUOTE</a:t>
            </a:r>
          </a:p>
          <a:p>
            <a:endParaRPr lang="en-US" sz="4800" dirty="0"/>
          </a:p>
          <a:p>
            <a:r>
              <a:rPr lang="en-US" sz="4800" dirty="0"/>
              <a:t>I find this quote poignant for a few reasons – feels sort of like a metaphor for the larger situation</a:t>
            </a:r>
          </a:p>
          <a:p>
            <a:r>
              <a:rPr lang="en-US" sz="4800" dirty="0"/>
              <a:t> </a:t>
            </a:r>
          </a:p>
          <a:p>
            <a:r>
              <a:rPr lang="en-US" sz="4800" dirty="0"/>
              <a:t>putting people back into challenging environments without addressing underlying social needs is not unique to substance use, but over and over again we heard that this was a priority for patients and that this wasn’t really addressed in the </a:t>
            </a:r>
            <a:r>
              <a:rPr lang="en-US" sz="4800" dirty="0" err="1"/>
              <a:t>hosptail</a:t>
            </a:r>
            <a:r>
              <a:rPr lang="en-US" sz="4800" dirty="0"/>
              <a:t> </a:t>
            </a:r>
          </a:p>
          <a:p>
            <a:endParaRPr lang="en-US" sz="4800" dirty="0"/>
          </a:p>
          <a:p>
            <a:r>
              <a:rPr lang="en-US" sz="4800" dirty="0"/>
              <a:t>Systems of care were not aligned with their priorities </a:t>
            </a:r>
          </a:p>
        </p:txBody>
      </p:sp>
      <p:sp>
        <p:nvSpPr>
          <p:cNvPr id="4" name="Slide Number Placeholder 3"/>
          <p:cNvSpPr>
            <a:spLocks noGrp="1"/>
          </p:cNvSpPr>
          <p:nvPr>
            <p:ph type="sldNum" sz="quarter" idx="5"/>
          </p:nvPr>
        </p:nvSpPr>
        <p:spPr/>
        <p:txBody>
          <a:bodyPr/>
          <a:lstStyle/>
          <a:p>
            <a:fld id="{74CBEAC3-456D-F443-9B5E-CECE66CADEA0}" type="slidenum">
              <a:rPr lang="en-US" smtClean="0"/>
              <a:t>13</a:t>
            </a:fld>
            <a:endParaRPr lang="en-US"/>
          </a:p>
        </p:txBody>
      </p:sp>
    </p:spTree>
    <p:extLst>
      <p:ext uri="{BB962C8B-B14F-4D97-AF65-F5344CB8AC3E}">
        <p14:creationId xmlns:p14="http://schemas.microsoft.com/office/powerpoint/2010/main" val="3692935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has several important limitations </a:t>
            </a:r>
          </a:p>
          <a:p>
            <a:r>
              <a:rPr lang="en-US" dirty="0"/>
              <a:t>- single system, single city – as has been said in Philadelphia we may be a </a:t>
            </a:r>
            <a:r>
              <a:rPr lang="en-US" dirty="0" err="1"/>
              <a:t>bellewather</a:t>
            </a:r>
            <a:r>
              <a:rPr lang="en-US" dirty="0"/>
              <a:t> of some of the particular changes in the drug supply </a:t>
            </a:r>
          </a:p>
          <a:p>
            <a:r>
              <a:rPr lang="en-US" dirty="0"/>
              <a:t>- conducted while patients in the hospital – limited perspectives after discharge </a:t>
            </a:r>
          </a:p>
          <a:p>
            <a:r>
              <a:rPr lang="en-US" dirty="0"/>
              <a:t>- although interviewers not part of the care team, there is the potential for social desirability bias </a:t>
            </a:r>
          </a:p>
        </p:txBody>
      </p:sp>
      <p:sp>
        <p:nvSpPr>
          <p:cNvPr id="4" name="Slide Number Placeholder 3"/>
          <p:cNvSpPr>
            <a:spLocks noGrp="1"/>
          </p:cNvSpPr>
          <p:nvPr>
            <p:ph type="sldNum" sz="quarter" idx="5"/>
          </p:nvPr>
        </p:nvSpPr>
        <p:spPr/>
        <p:txBody>
          <a:bodyPr/>
          <a:lstStyle/>
          <a:p>
            <a:fld id="{74CBEAC3-456D-F443-9B5E-CECE66CADEA0}" type="slidenum">
              <a:rPr lang="en-US" smtClean="0"/>
              <a:t>14</a:t>
            </a:fld>
            <a:endParaRPr lang="en-US"/>
          </a:p>
        </p:txBody>
      </p:sp>
    </p:spTree>
    <p:extLst>
      <p:ext uri="{BB962C8B-B14F-4D97-AF65-F5344CB8AC3E}">
        <p14:creationId xmlns:p14="http://schemas.microsoft.com/office/powerpoint/2010/main" val="3815088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racial diversity of our participants does not reflect that of our patients </a:t>
            </a:r>
          </a:p>
          <a:p>
            <a:r>
              <a:rPr lang="en-US" dirty="0"/>
              <a:t>Although we tried to recruit a more diverse sample, the fact that our participants were majority White may reflect some of the disparities in addiction treatment that have been described more broadly and that we see within our own hospitals</a:t>
            </a:r>
          </a:p>
          <a:p>
            <a:r>
              <a:rPr lang="en-US" dirty="0"/>
              <a:t>May not capture the unique experiences of PWUD from communities of color, who may face additional challenges in accessing services </a:t>
            </a:r>
          </a:p>
        </p:txBody>
      </p:sp>
      <p:sp>
        <p:nvSpPr>
          <p:cNvPr id="4" name="Slide Number Placeholder 3"/>
          <p:cNvSpPr>
            <a:spLocks noGrp="1"/>
          </p:cNvSpPr>
          <p:nvPr>
            <p:ph type="sldNum" sz="quarter" idx="5"/>
          </p:nvPr>
        </p:nvSpPr>
        <p:spPr/>
        <p:txBody>
          <a:bodyPr/>
          <a:lstStyle/>
          <a:p>
            <a:fld id="{74CBEAC3-456D-F443-9B5E-CECE66CADEA0}" type="slidenum">
              <a:rPr lang="en-US" smtClean="0"/>
              <a:t>15</a:t>
            </a:fld>
            <a:endParaRPr lang="en-US"/>
          </a:p>
        </p:txBody>
      </p:sp>
    </p:spTree>
    <p:extLst>
      <p:ext uri="{BB962C8B-B14F-4D97-AF65-F5344CB8AC3E}">
        <p14:creationId xmlns:p14="http://schemas.microsoft.com/office/powerpoint/2010/main" val="19919525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 conclude, our interview participants identified some key challenges and supportive factors during hospitalization</a:t>
            </a:r>
          </a:p>
          <a:p>
            <a:endParaRPr lang="en-US" dirty="0"/>
          </a:p>
          <a:p>
            <a:r>
              <a:rPr lang="en-US" dirty="0"/>
              <a:t>While many of these issues reflect those previously reported in the literature, this adds some important patient perspectives</a:t>
            </a:r>
          </a:p>
          <a:p>
            <a:endParaRPr lang="en-US" dirty="0"/>
          </a:p>
          <a:p>
            <a:endParaRPr lang="en-US" dirty="0"/>
          </a:p>
          <a:p>
            <a:endParaRPr lang="en-US" dirty="0"/>
          </a:p>
          <a:p>
            <a:r>
              <a:rPr lang="en-US" dirty="0"/>
              <a:t>Also reflect that our systems of care are not always aligned with patient needs and priorities </a:t>
            </a:r>
          </a:p>
          <a:p>
            <a:r>
              <a:rPr lang="en-US" dirty="0"/>
              <a:t>- some of this was mitigated by communication </a:t>
            </a:r>
          </a:p>
          <a:p>
            <a:r>
              <a:rPr lang="en-US" dirty="0"/>
              <a:t>- some of this is a much bigger issue – housing and support for social needs is hard to come by but important to recognize the outsize role this plays in patient’s recovery </a:t>
            </a:r>
          </a:p>
          <a:p>
            <a:endParaRPr lang="en-US" dirty="0"/>
          </a:p>
          <a:p>
            <a:endParaRPr lang="en-US" dirty="0"/>
          </a:p>
          <a:p>
            <a:r>
              <a:rPr lang="en-US" dirty="0"/>
              <a:t>Particularly in the era of fentanyl and xylazine, we need to rethink how we tailor care and better match to patient needs</a:t>
            </a:r>
          </a:p>
          <a:p>
            <a:r>
              <a:rPr lang="en-US" dirty="0"/>
              <a:t>- housing, </a:t>
            </a:r>
            <a:r>
              <a:rPr lang="en-US" dirty="0" err="1"/>
              <a:t>colocated</a:t>
            </a:r>
            <a:r>
              <a:rPr lang="en-US" dirty="0"/>
              <a:t> services to address medical complexity and SUD care in the post-acute care setting </a:t>
            </a:r>
          </a:p>
          <a:p>
            <a:endParaRPr lang="en-US" dirty="0"/>
          </a:p>
          <a:p>
            <a:endParaRPr lang="en-US" dirty="0"/>
          </a:p>
          <a:p>
            <a:r>
              <a:rPr lang="en-US" dirty="0"/>
              <a:t>In addition to providing program feedback for our own hospital, these findings can inform program design in a way that is more patient-centered.</a:t>
            </a:r>
          </a:p>
          <a:p>
            <a:r>
              <a:rPr lang="en-US" dirty="0"/>
              <a:t>Although we hear a lot about patient-centered care, this is relatively recent conversation within the substance use treatment world where programs have historically taken a more punitive or rigid approach.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4CBEAC3-456D-F443-9B5E-CECE66CADEA0}" type="slidenum">
              <a:rPr lang="en-US" smtClean="0"/>
              <a:t>16</a:t>
            </a:fld>
            <a:endParaRPr lang="en-US"/>
          </a:p>
        </p:txBody>
      </p:sp>
    </p:spTree>
    <p:extLst>
      <p:ext uri="{BB962C8B-B14F-4D97-AF65-F5344CB8AC3E}">
        <p14:creationId xmlns:p14="http://schemas.microsoft.com/office/powerpoint/2010/main" val="18853891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BEAC3-456D-F443-9B5E-CECE66CADEA0}" type="slidenum">
              <a:rPr lang="en-US" smtClean="0"/>
              <a:t>17</a:t>
            </a:fld>
            <a:endParaRPr lang="en-US"/>
          </a:p>
        </p:txBody>
      </p:sp>
    </p:spTree>
    <p:extLst>
      <p:ext uri="{BB962C8B-B14F-4D97-AF65-F5344CB8AC3E}">
        <p14:creationId xmlns:p14="http://schemas.microsoft.com/office/powerpoint/2010/main" val="509020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that, thank you and I would love to take your questions </a:t>
            </a:r>
          </a:p>
        </p:txBody>
      </p:sp>
      <p:sp>
        <p:nvSpPr>
          <p:cNvPr id="4" name="Slide Number Placeholder 3"/>
          <p:cNvSpPr>
            <a:spLocks noGrp="1"/>
          </p:cNvSpPr>
          <p:nvPr>
            <p:ph type="sldNum" sz="quarter" idx="5"/>
          </p:nvPr>
        </p:nvSpPr>
        <p:spPr/>
        <p:txBody>
          <a:bodyPr/>
          <a:lstStyle/>
          <a:p>
            <a:fld id="{74CBEAC3-456D-F443-9B5E-CECE66CADEA0}" type="slidenum">
              <a:rPr lang="en-US" smtClean="0"/>
              <a:t>18</a:t>
            </a:fld>
            <a:endParaRPr lang="en-US"/>
          </a:p>
        </p:txBody>
      </p:sp>
    </p:spTree>
    <p:extLst>
      <p:ext uri="{BB962C8B-B14F-4D97-AF65-F5344CB8AC3E}">
        <p14:creationId xmlns:p14="http://schemas.microsoft.com/office/powerpoint/2010/main" val="1330713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CBEAC3-456D-F443-9B5E-CECE66CADEA0}" type="slidenum">
              <a:rPr lang="en-US" smtClean="0"/>
              <a:t>19</a:t>
            </a:fld>
            <a:endParaRPr lang="en-US"/>
          </a:p>
        </p:txBody>
      </p:sp>
    </p:spTree>
    <p:extLst>
      <p:ext uri="{BB962C8B-B14F-4D97-AF65-F5344CB8AC3E}">
        <p14:creationId xmlns:p14="http://schemas.microsoft.com/office/powerpoint/2010/main" val="4012319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no COI</a:t>
            </a:r>
          </a:p>
        </p:txBody>
      </p:sp>
      <p:sp>
        <p:nvSpPr>
          <p:cNvPr id="4" name="Slide Number Placeholder 3"/>
          <p:cNvSpPr>
            <a:spLocks noGrp="1"/>
          </p:cNvSpPr>
          <p:nvPr>
            <p:ph type="sldNum" sz="quarter" idx="5"/>
          </p:nvPr>
        </p:nvSpPr>
        <p:spPr/>
        <p:txBody>
          <a:bodyPr/>
          <a:lstStyle/>
          <a:p>
            <a:fld id="{74CBEAC3-456D-F443-9B5E-CECE66CADEA0}" type="slidenum">
              <a:rPr lang="en-US" smtClean="0"/>
              <a:t>2</a:t>
            </a:fld>
            <a:endParaRPr lang="en-US"/>
          </a:p>
        </p:txBody>
      </p:sp>
    </p:spTree>
    <p:extLst>
      <p:ext uri="{BB962C8B-B14F-4D97-AF65-F5344CB8AC3E}">
        <p14:creationId xmlns:p14="http://schemas.microsoft.com/office/powerpoint/2010/main" val="58120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has been discussed throughout the session – hospitalizations are growing and challenging for PWUD</a:t>
            </a:r>
          </a:p>
          <a:p>
            <a:endParaRPr lang="en-US" dirty="0"/>
          </a:p>
          <a:p>
            <a:r>
              <a:rPr lang="en-US" dirty="0"/>
              <a:t>We know that PWUD receive suboptimal care, high rates of stigma and may not stay to complete </a:t>
            </a:r>
            <a:r>
              <a:rPr lang="en-US" dirty="0" err="1"/>
              <a:t>tx</a:t>
            </a:r>
            <a:endParaRPr lang="en-US" dirty="0"/>
          </a:p>
          <a:p>
            <a:endParaRPr lang="en-US" dirty="0"/>
          </a:p>
          <a:p>
            <a:r>
              <a:rPr lang="en-US" dirty="0"/>
              <a:t>We also have heard about models like ACSs to address patient needs </a:t>
            </a:r>
          </a:p>
          <a:p>
            <a:endParaRPr lang="en-US" dirty="0"/>
          </a:p>
          <a:p>
            <a:r>
              <a:rPr lang="en-US" dirty="0"/>
              <a:t>But we hear less of the patient voice</a:t>
            </a:r>
          </a:p>
        </p:txBody>
      </p:sp>
      <p:sp>
        <p:nvSpPr>
          <p:cNvPr id="4" name="Slide Number Placeholder 3"/>
          <p:cNvSpPr>
            <a:spLocks noGrp="1"/>
          </p:cNvSpPr>
          <p:nvPr>
            <p:ph type="sldNum" sz="quarter" idx="5"/>
          </p:nvPr>
        </p:nvSpPr>
        <p:spPr/>
        <p:txBody>
          <a:bodyPr/>
          <a:lstStyle/>
          <a:p>
            <a:fld id="{74CBEAC3-456D-F443-9B5E-CECE66CADEA0}" type="slidenum">
              <a:rPr lang="en-US" smtClean="0"/>
              <a:t>3</a:t>
            </a:fld>
            <a:endParaRPr lang="en-US"/>
          </a:p>
        </p:txBody>
      </p:sp>
    </p:spTree>
    <p:extLst>
      <p:ext uri="{BB962C8B-B14F-4D97-AF65-F5344CB8AC3E}">
        <p14:creationId xmlns:p14="http://schemas.microsoft.com/office/powerpoint/2010/main" val="2000809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our aim was to explore experiences with and perspectives on hospital care from PWUD </a:t>
            </a:r>
          </a:p>
        </p:txBody>
      </p:sp>
      <p:sp>
        <p:nvSpPr>
          <p:cNvPr id="4" name="Slide Number Placeholder 3"/>
          <p:cNvSpPr>
            <a:spLocks noGrp="1"/>
          </p:cNvSpPr>
          <p:nvPr>
            <p:ph type="sldNum" sz="quarter" idx="5"/>
          </p:nvPr>
        </p:nvSpPr>
        <p:spPr/>
        <p:txBody>
          <a:bodyPr/>
          <a:lstStyle/>
          <a:p>
            <a:fld id="{74CBEAC3-456D-F443-9B5E-CECE66CADEA0}" type="slidenum">
              <a:rPr lang="en-US" smtClean="0"/>
              <a:t>4</a:t>
            </a:fld>
            <a:endParaRPr lang="en-US"/>
          </a:p>
        </p:txBody>
      </p:sp>
    </p:spTree>
    <p:extLst>
      <p:ext uri="{BB962C8B-B14F-4D97-AF65-F5344CB8AC3E}">
        <p14:creationId xmlns:p14="http://schemas.microsoft.com/office/powerpoint/2010/main" val="62129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Semi-structured interviews with hospitalized PWUD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Conducted interviews with patients during their hospitalization – trained research staff </a:t>
            </a:r>
          </a:p>
          <a:p>
            <a:endParaRPr lang="en-US" dirty="0"/>
          </a:p>
          <a:p>
            <a:r>
              <a:rPr lang="en-US" dirty="0"/>
              <a:t>Recruited from three Philadelphia/</a:t>
            </a:r>
            <a:r>
              <a:rPr lang="en-US" dirty="0" err="1"/>
              <a:t>penn</a:t>
            </a:r>
            <a:r>
              <a:rPr lang="en-US" dirty="0"/>
              <a:t> </a:t>
            </a:r>
            <a:r>
              <a:rPr lang="en-US" dirty="0" err="1"/>
              <a:t>hospials</a:t>
            </a:r>
            <a:r>
              <a:rPr lang="en-US" dirty="0"/>
              <a:t> in spring/summer 2022 </a:t>
            </a:r>
          </a:p>
          <a:p>
            <a:endParaRPr lang="en-US" dirty="0"/>
          </a:p>
          <a:p>
            <a:r>
              <a:rPr lang="en-US" dirty="0"/>
              <a:t>Asked them about their </a:t>
            </a:r>
            <a:r>
              <a:rPr lang="en-US" dirty="0" err="1"/>
              <a:t>epxierneces</a:t>
            </a:r>
            <a:r>
              <a:rPr lang="en-US" dirty="0"/>
              <a:t> in the hospital, care goals, plans for after dc</a:t>
            </a:r>
          </a:p>
          <a:p>
            <a:endParaRPr lang="en-US" dirty="0"/>
          </a:p>
          <a:p>
            <a:r>
              <a:rPr lang="en-US" dirty="0"/>
              <a:t>Interviews recorded, transcribed and coded with high </a:t>
            </a:r>
            <a:r>
              <a:rPr lang="en-US" dirty="0" err="1"/>
              <a:t>interrator</a:t>
            </a:r>
            <a:r>
              <a:rPr lang="en-US" dirty="0"/>
              <a:t> reliability </a:t>
            </a:r>
          </a:p>
          <a:p>
            <a:r>
              <a:rPr lang="en-US" dirty="0"/>
              <a:t>Analyzed using thematic content analysis with a subset </a:t>
            </a:r>
          </a:p>
        </p:txBody>
      </p:sp>
      <p:sp>
        <p:nvSpPr>
          <p:cNvPr id="4" name="Slide Number Placeholder 3"/>
          <p:cNvSpPr>
            <a:spLocks noGrp="1"/>
          </p:cNvSpPr>
          <p:nvPr>
            <p:ph type="sldNum" sz="quarter" idx="5"/>
          </p:nvPr>
        </p:nvSpPr>
        <p:spPr/>
        <p:txBody>
          <a:bodyPr/>
          <a:lstStyle/>
          <a:p>
            <a:fld id="{74CBEAC3-456D-F443-9B5E-CECE66CADEA0}" type="slidenum">
              <a:rPr lang="en-US" smtClean="0"/>
              <a:t>5</a:t>
            </a:fld>
            <a:endParaRPr lang="en-US"/>
          </a:p>
        </p:txBody>
      </p:sp>
    </p:spTree>
    <p:extLst>
      <p:ext uri="{BB962C8B-B14F-4D97-AF65-F5344CB8AC3E}">
        <p14:creationId xmlns:p14="http://schemas.microsoft.com/office/powerpoint/2010/main" val="63532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interviewed 21 hospitalized patients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Majority were men, middle-aged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Two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thids</a:t>
            </a:r>
            <a:r>
              <a:rPr lang="en-US" sz="1800" dirty="0">
                <a:effectLst/>
                <a:latin typeface="Calibri" panose="020F0502020204030204" pitchFamily="34" charset="0"/>
                <a:ea typeface="Calibri" panose="020F0502020204030204" pitchFamily="34" charset="0"/>
                <a:cs typeface="Times New Roman" panose="02020603050405020304" pitchFamily="18" charset="0"/>
              </a:rPr>
              <a:t> white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Most but not all were hospitalized for drug use-related condition – including infections, wound, 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Almost everyone reported active OUD; many used more than one substance</a:t>
            </a:r>
            <a:endParaRPr lang="en-US" dirty="0"/>
          </a:p>
        </p:txBody>
      </p:sp>
      <p:sp>
        <p:nvSpPr>
          <p:cNvPr id="4" name="Slide Number Placeholder 3"/>
          <p:cNvSpPr>
            <a:spLocks noGrp="1"/>
          </p:cNvSpPr>
          <p:nvPr>
            <p:ph type="sldNum" sz="quarter" idx="5"/>
          </p:nvPr>
        </p:nvSpPr>
        <p:spPr/>
        <p:txBody>
          <a:bodyPr/>
          <a:lstStyle/>
          <a:p>
            <a:fld id="{74CBEAC3-456D-F443-9B5E-CECE66CADEA0}" type="slidenum">
              <a:rPr lang="en-US" smtClean="0"/>
              <a:t>6</a:t>
            </a:fld>
            <a:endParaRPr lang="en-US"/>
          </a:p>
        </p:txBody>
      </p:sp>
    </p:spTree>
    <p:extLst>
      <p:ext uri="{BB962C8B-B14F-4D97-AF65-F5344CB8AC3E}">
        <p14:creationId xmlns:p14="http://schemas.microsoft.com/office/powerpoint/2010/main" val="181870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Interviews wide ranging, we’re in process of analyzing these data and putting together manuscripts </a:t>
            </a:r>
          </a:p>
          <a:p>
            <a:r>
              <a:rPr lang="en-US" sz="1800" dirty="0"/>
              <a:t>Today we will share some cross-cutting themes that bubbled up in our analysis related to experiences with care, needs, and preferences </a:t>
            </a:r>
          </a:p>
          <a:p>
            <a:endParaRPr lang="en-US" sz="1800" dirty="0"/>
          </a:p>
          <a:p>
            <a:r>
              <a:rPr lang="en-US" sz="1800" dirty="0"/>
              <a:t>Related to – impact of changing drug supply, communication preferences, and support for social needs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b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1. Impact of the changing drug supply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Participants cited changes in the Philadelphia drug supply, including fentanyl and xylazine, as a driver of morbidity and medical complexity.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They also reported challenges with unmanaged pain and withdrawal, as well as emotional distress while hospitalized, which was worsened by perceived stigma and discrimination from care teams and staff.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While participants had varied treatment goals after hospitalization, m</a:t>
            </a:r>
            <a:r>
              <a:rPr lang="en-US"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any wanted housing support independent of their recovery goals. Those interested in treatment </a:t>
            </a: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reported barriers to treatment access, particularly in finding settings that addressed concurrent medical complexity and substance use.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Light" panose="020F0302020204030204" pitchFamily="34" charset="0"/>
                <a:ea typeface="Calibri" panose="020F0502020204030204" pitchFamily="34" charset="0"/>
                <a:cs typeface="Times New Roman" panose="02020603050405020304" pitchFamily="18" charset="0"/>
              </a:rPr>
              <a:t>Finally, participants desired knowledgeable and supportive interdisciplinary care teams for support during and after hospitalization.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74CBEAC3-456D-F443-9B5E-CECE66CADEA0}" type="slidenum">
              <a:rPr lang="en-US" smtClean="0"/>
              <a:t>7</a:t>
            </a:fld>
            <a:endParaRPr lang="en-US"/>
          </a:p>
        </p:txBody>
      </p:sp>
    </p:spTree>
    <p:extLst>
      <p:ext uri="{BB962C8B-B14F-4D97-AF65-F5344CB8AC3E}">
        <p14:creationId xmlns:p14="http://schemas.microsoft.com/office/powerpoint/2010/main" val="363644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striking areas was the patient reports of challenges in the hospital</a:t>
            </a:r>
          </a:p>
          <a:p>
            <a:r>
              <a:rPr lang="en-US" dirty="0"/>
              <a:t>Some of this isn’t new, but patients reported growing struggles with pain and withdrawal that created unmet needs during hospitalization </a:t>
            </a:r>
          </a:p>
          <a:p>
            <a:endParaRPr lang="en-US" dirty="0"/>
          </a:p>
          <a:p>
            <a:r>
              <a:rPr lang="en-US" dirty="0"/>
              <a:t>Quote</a:t>
            </a:r>
          </a:p>
          <a:p>
            <a:endParaRPr lang="en-US" dirty="0"/>
          </a:p>
          <a:p>
            <a:r>
              <a:rPr lang="en-US" dirty="0"/>
              <a:t>Compared to prior </a:t>
            </a:r>
            <a:r>
              <a:rPr lang="en-US" dirty="0" err="1"/>
              <a:t>espiodse</a:t>
            </a:r>
            <a:r>
              <a:rPr lang="en-US" dirty="0"/>
              <a:t> of care people were very clear about the challenges they faced at remaining comfortable at the hospital with enough opioid agonist treatment and supportive care</a:t>
            </a:r>
          </a:p>
        </p:txBody>
      </p:sp>
      <p:sp>
        <p:nvSpPr>
          <p:cNvPr id="4" name="Slide Number Placeholder 3"/>
          <p:cNvSpPr>
            <a:spLocks noGrp="1"/>
          </p:cNvSpPr>
          <p:nvPr>
            <p:ph type="sldNum" sz="quarter" idx="5"/>
          </p:nvPr>
        </p:nvSpPr>
        <p:spPr/>
        <p:txBody>
          <a:bodyPr/>
          <a:lstStyle/>
          <a:p>
            <a:fld id="{74CBEAC3-456D-F443-9B5E-CECE66CADEA0}" type="slidenum">
              <a:rPr lang="en-US" smtClean="0"/>
              <a:t>8</a:t>
            </a:fld>
            <a:endParaRPr lang="en-US"/>
          </a:p>
        </p:txBody>
      </p:sp>
    </p:spTree>
    <p:extLst>
      <p:ext uri="{BB962C8B-B14F-4D97-AF65-F5344CB8AC3E}">
        <p14:creationId xmlns:p14="http://schemas.microsoft.com/office/powerpoint/2010/main" val="219110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Additionally, the toxic drug supply and </a:t>
            </a:r>
            <a:r>
              <a:rPr lang="en-US" dirty="0" err="1"/>
              <a:t>specicically</a:t>
            </a:r>
            <a:r>
              <a:rPr lang="en-US" dirty="0"/>
              <a:t> contaminants in like fentanyl and more recently xylazine were cited as creating challenges</a:t>
            </a:r>
          </a:p>
          <a:p>
            <a:endParaRPr lang="en-US" dirty="0"/>
          </a:p>
          <a:p>
            <a:r>
              <a:rPr lang="en-US" dirty="0"/>
              <a:t>In the case of xylazine, this mainly related to the wounds and wound care needs</a:t>
            </a:r>
          </a:p>
          <a:p>
            <a:endParaRPr lang="en-US" dirty="0"/>
          </a:p>
          <a:p>
            <a:r>
              <a:rPr lang="en-US" dirty="0"/>
              <a:t>People were reluctant to access treatment because of </a:t>
            </a:r>
            <a:r>
              <a:rPr lang="en-US" dirty="0" err="1"/>
              <a:t>hte</a:t>
            </a:r>
            <a:r>
              <a:rPr lang="en-US" dirty="0"/>
              <a:t> discomfort related to wounds and the feeling </a:t>
            </a:r>
            <a:r>
              <a:rPr lang="en-US" dirty="0" err="1"/>
              <a:t>htat</a:t>
            </a:r>
            <a:r>
              <a:rPr lang="en-US" dirty="0"/>
              <a:t> their </a:t>
            </a:r>
            <a:r>
              <a:rPr lang="en-US" dirty="0" err="1"/>
              <a:t>sx</a:t>
            </a:r>
            <a:r>
              <a:rPr lang="en-US" dirty="0"/>
              <a:t> would not be managed appropriately while receiving SUD care</a:t>
            </a:r>
          </a:p>
          <a:p>
            <a:endParaRPr lang="en-US" dirty="0"/>
          </a:p>
          <a:p>
            <a:r>
              <a:rPr lang="en-US" dirty="0"/>
              <a:t>This also persisted at the time of hospital discharge – few SUD rehabs would take patients with wounds, medical SNFs weren’t good with SUD care, and many did not have homes where they could access home wound care services while receiving SUD treatment </a:t>
            </a:r>
          </a:p>
        </p:txBody>
      </p:sp>
      <p:sp>
        <p:nvSpPr>
          <p:cNvPr id="4" name="Slide Number Placeholder 3"/>
          <p:cNvSpPr>
            <a:spLocks noGrp="1"/>
          </p:cNvSpPr>
          <p:nvPr>
            <p:ph type="sldNum" sz="quarter" idx="5"/>
          </p:nvPr>
        </p:nvSpPr>
        <p:spPr/>
        <p:txBody>
          <a:bodyPr/>
          <a:lstStyle/>
          <a:p>
            <a:fld id="{74CBEAC3-456D-F443-9B5E-CECE66CADEA0}" type="slidenum">
              <a:rPr lang="en-US" smtClean="0"/>
              <a:t>9</a:t>
            </a:fld>
            <a:endParaRPr lang="en-US"/>
          </a:p>
        </p:txBody>
      </p:sp>
    </p:spTree>
    <p:extLst>
      <p:ext uri="{BB962C8B-B14F-4D97-AF65-F5344CB8AC3E}">
        <p14:creationId xmlns:p14="http://schemas.microsoft.com/office/powerpoint/2010/main" val="407594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C4321-23A3-1E0C-0DBC-0058E48423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3E6130-F3ED-E002-4939-8C1E28CAC9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3F6B14-B979-D254-9F60-F2C9CC73EE03}"/>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5" name="Footer Placeholder 4">
            <a:extLst>
              <a:ext uri="{FF2B5EF4-FFF2-40B4-BE49-F238E27FC236}">
                <a16:creationId xmlns:a16="http://schemas.microsoft.com/office/drawing/2014/main" id="{E52134F1-AAB6-F052-A0CA-FD78D1883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AF5AA-2B4B-7CA6-65C1-285E6B951EF9}"/>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347874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98D30-4225-89E4-26D9-A7BBAAA820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E6F588-A4EC-18BF-5E21-14C6C8846C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338B7-B5C9-464B-BDE5-0FB1C111DC0A}"/>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5" name="Footer Placeholder 4">
            <a:extLst>
              <a:ext uri="{FF2B5EF4-FFF2-40B4-BE49-F238E27FC236}">
                <a16:creationId xmlns:a16="http://schemas.microsoft.com/office/drawing/2014/main" id="{70E0FD50-9760-756B-0D5A-0BE67ACF0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96C9D-02F6-1A6A-3F80-1BB667A4FFAB}"/>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3024611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AD5B91-B1CB-2732-B9FC-3B61495AC1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AEDBAE-C5E8-F764-B466-26CE7D0A1C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ED991-25BC-44E6-86AC-1056D82C5E00}"/>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5" name="Footer Placeholder 4">
            <a:extLst>
              <a:ext uri="{FF2B5EF4-FFF2-40B4-BE49-F238E27FC236}">
                <a16:creationId xmlns:a16="http://schemas.microsoft.com/office/drawing/2014/main" id="{A3EC43C7-7316-7D3A-9AEE-DDFAEB0718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FA2B65-B84A-8B9B-8E76-BFA427C8F67E}"/>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294926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FE20F-2662-797C-380C-1CA005E28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2DD4C-469C-7501-E785-521F4F29FB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87E6F8-14BD-48D4-201F-49A6657E8A8C}"/>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5" name="Footer Placeholder 4">
            <a:extLst>
              <a:ext uri="{FF2B5EF4-FFF2-40B4-BE49-F238E27FC236}">
                <a16:creationId xmlns:a16="http://schemas.microsoft.com/office/drawing/2014/main" id="{CAC18B3D-9652-0C50-5636-0B531E8C7B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8B896-7DA4-1A3E-F2D6-03482E1F6FE9}"/>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9540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87262-6665-6FA3-DCC7-3B218BE512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2F3AE4-108B-FAD8-E452-49093A4C9C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7CB3EE-D2C9-E0BB-57BA-F24C2B15283B}"/>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5" name="Footer Placeholder 4">
            <a:extLst>
              <a:ext uri="{FF2B5EF4-FFF2-40B4-BE49-F238E27FC236}">
                <a16:creationId xmlns:a16="http://schemas.microsoft.com/office/drawing/2014/main" id="{345C3602-49BA-E1B3-F72B-073539AE58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455850-F7B1-29F0-2020-13AB7D6FF1C7}"/>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434724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8BEA9-E57A-C508-A83B-0E5466BCB0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CBC159-C4D5-F7D5-7633-F139744E5E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FEE21F-EB96-8C8B-C224-D522B09E7D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E21AE1-2752-67B7-49DE-D7C2E8403085}"/>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6" name="Footer Placeholder 5">
            <a:extLst>
              <a:ext uri="{FF2B5EF4-FFF2-40B4-BE49-F238E27FC236}">
                <a16:creationId xmlns:a16="http://schemas.microsoft.com/office/drawing/2014/main" id="{F75FDBC5-1A4D-4E65-5C73-5595BFDAB9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42D1DF-FED1-5286-A1E0-3DDA27E0CE56}"/>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734021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0958D-7E31-BF6A-5E96-DC0891117D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251ADE-964E-9496-2CB1-230D16FE4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1B231B-8D59-BAE6-C3B1-62EE74AAF7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73F5C7-AA12-D482-C218-E09E572369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5E71AD-6F6F-7438-2867-86E1C1E003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38C4F4-FEA7-D98E-6825-3D8C3F3826C9}"/>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8" name="Footer Placeholder 7">
            <a:extLst>
              <a:ext uri="{FF2B5EF4-FFF2-40B4-BE49-F238E27FC236}">
                <a16:creationId xmlns:a16="http://schemas.microsoft.com/office/drawing/2014/main" id="{9C8F44A9-9264-B75E-4735-5BBBF01DB4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217612-59AC-331F-646F-D3B99D214F2B}"/>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3721238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EC76-1DB4-074F-56C7-37B89E2D71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427C07-0EC4-7E91-4433-89F284EE5CA5}"/>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4" name="Footer Placeholder 3">
            <a:extLst>
              <a:ext uri="{FF2B5EF4-FFF2-40B4-BE49-F238E27FC236}">
                <a16:creationId xmlns:a16="http://schemas.microsoft.com/office/drawing/2014/main" id="{D92AC6EE-BB2F-9256-7482-B8C8D9A481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9E38B2-0E35-7818-16F4-232D2687CE66}"/>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416123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865388-892B-8199-577C-1153E2D3A895}"/>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3" name="Footer Placeholder 2">
            <a:extLst>
              <a:ext uri="{FF2B5EF4-FFF2-40B4-BE49-F238E27FC236}">
                <a16:creationId xmlns:a16="http://schemas.microsoft.com/office/drawing/2014/main" id="{87D96BD6-2A6E-55A1-A8F3-8BC029FECD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DD1AE7-2F34-9050-4EF2-ABC0B479E115}"/>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149003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08D55-D9EB-F103-02FA-2CAC86BEF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8CF1C0-10B1-E6FD-6A60-AADC43E74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9475A0-CA79-0ECA-DD86-A45C2BBAB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F7A38-D768-FB11-B035-A7C0822E38C8}"/>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6" name="Footer Placeholder 5">
            <a:extLst>
              <a:ext uri="{FF2B5EF4-FFF2-40B4-BE49-F238E27FC236}">
                <a16:creationId xmlns:a16="http://schemas.microsoft.com/office/drawing/2014/main" id="{780F4996-99A1-1EC9-580E-3BAA4E97F3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AFC225-FCC3-ED7F-7812-FA98DF6B0C32}"/>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378050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1F0FE-316B-2359-A113-7BF0BBC7D6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112261-AF3C-85FE-E451-DE83D96CAD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5A7A13-B119-B366-7FB2-2E0C2FEAD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1E0200-7125-2BD2-73FD-D4A06DFC945B}"/>
              </a:ext>
            </a:extLst>
          </p:cNvPr>
          <p:cNvSpPr>
            <a:spLocks noGrp="1"/>
          </p:cNvSpPr>
          <p:nvPr>
            <p:ph type="dt" sz="half" idx="10"/>
          </p:nvPr>
        </p:nvSpPr>
        <p:spPr/>
        <p:txBody>
          <a:bodyPr/>
          <a:lstStyle/>
          <a:p>
            <a:fld id="{338B13DC-849C-1D4A-BAA6-50FEB716BF38}" type="datetimeFigureOut">
              <a:rPr lang="en-US" smtClean="0"/>
              <a:t>11/2/2023</a:t>
            </a:fld>
            <a:endParaRPr lang="en-US"/>
          </a:p>
        </p:txBody>
      </p:sp>
      <p:sp>
        <p:nvSpPr>
          <p:cNvPr id="6" name="Footer Placeholder 5">
            <a:extLst>
              <a:ext uri="{FF2B5EF4-FFF2-40B4-BE49-F238E27FC236}">
                <a16:creationId xmlns:a16="http://schemas.microsoft.com/office/drawing/2014/main" id="{44D48A62-221E-16FA-0044-7B93341944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75203A-AEDF-308C-5DCC-B76C7BD4F2CC}"/>
              </a:ext>
            </a:extLst>
          </p:cNvPr>
          <p:cNvSpPr>
            <a:spLocks noGrp="1"/>
          </p:cNvSpPr>
          <p:nvPr>
            <p:ph type="sldNum" sz="quarter" idx="12"/>
          </p:nvPr>
        </p:nvSpPr>
        <p:spPr/>
        <p:txBody>
          <a:bodyPr/>
          <a:lstStyle/>
          <a:p>
            <a:fld id="{F6E370D9-2DAA-BD42-8F95-8096A52F5E9D}" type="slidenum">
              <a:rPr lang="en-US" smtClean="0"/>
              <a:t>‹#›</a:t>
            </a:fld>
            <a:endParaRPr lang="en-US"/>
          </a:p>
        </p:txBody>
      </p:sp>
    </p:spTree>
    <p:extLst>
      <p:ext uri="{BB962C8B-B14F-4D97-AF65-F5344CB8AC3E}">
        <p14:creationId xmlns:p14="http://schemas.microsoft.com/office/powerpoint/2010/main" val="420480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6C4ED2-8C2C-0312-19C3-FD235085A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A99974-76CA-47DA-7DA2-881160961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2DE2C-72A3-BBD0-CD43-37C31670E1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B13DC-849C-1D4A-BAA6-50FEB716BF38}" type="datetimeFigureOut">
              <a:rPr lang="en-US" smtClean="0"/>
              <a:t>11/2/2023</a:t>
            </a:fld>
            <a:endParaRPr lang="en-US"/>
          </a:p>
        </p:txBody>
      </p:sp>
      <p:sp>
        <p:nvSpPr>
          <p:cNvPr id="5" name="Footer Placeholder 4">
            <a:extLst>
              <a:ext uri="{FF2B5EF4-FFF2-40B4-BE49-F238E27FC236}">
                <a16:creationId xmlns:a16="http://schemas.microsoft.com/office/drawing/2014/main" id="{0A2C59E4-F10E-18E1-58F4-A7C441C525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CF3E31-C76B-7763-24EF-98FF562CFC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370D9-2DAA-BD42-8F95-8096A52F5E9D}" type="slidenum">
              <a:rPr lang="en-US" smtClean="0"/>
              <a:t>‹#›</a:t>
            </a:fld>
            <a:endParaRPr lang="en-US"/>
          </a:p>
        </p:txBody>
      </p:sp>
    </p:spTree>
    <p:extLst>
      <p:ext uri="{BB962C8B-B14F-4D97-AF65-F5344CB8AC3E}">
        <p14:creationId xmlns:p14="http://schemas.microsoft.com/office/powerpoint/2010/main" val="1327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eg"/><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mailto:margaw@pennmedicine.upenn.edu" TargetMode="External"/><Relationship Id="rId5" Type="http://schemas.openxmlformats.org/officeDocument/2006/relationships/image" Target="../media/image3.jpeg"/><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e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BC0B-3296-63C4-B09E-26442C25F89A}"/>
              </a:ext>
            </a:extLst>
          </p:cNvPr>
          <p:cNvSpPr>
            <a:spLocks noGrp="1"/>
          </p:cNvSpPr>
          <p:nvPr>
            <p:ph type="ctrTitle"/>
          </p:nvPr>
        </p:nvSpPr>
        <p:spPr>
          <a:xfrm>
            <a:off x="896880" y="874781"/>
            <a:ext cx="10398239" cy="2301967"/>
          </a:xfrm>
        </p:spPr>
        <p:txBody>
          <a:bodyPr>
            <a:noAutofit/>
          </a:bodyPr>
          <a:lstStyle/>
          <a:p>
            <a:r>
              <a:rPr lang="en-US" sz="4000" b="1" dirty="0"/>
              <a:t>Exploring Patient Perspectives on Care for Hospitalized People Who Use Drugs </a:t>
            </a:r>
          </a:p>
        </p:txBody>
      </p:sp>
      <p:sp>
        <p:nvSpPr>
          <p:cNvPr id="3" name="Subtitle 2">
            <a:extLst>
              <a:ext uri="{FF2B5EF4-FFF2-40B4-BE49-F238E27FC236}">
                <a16:creationId xmlns:a16="http://schemas.microsoft.com/office/drawing/2014/main" id="{916A43DD-15DF-B56F-E54C-2D0F07AECAE0}"/>
              </a:ext>
            </a:extLst>
          </p:cNvPr>
          <p:cNvSpPr>
            <a:spLocks noGrp="1"/>
          </p:cNvSpPr>
          <p:nvPr>
            <p:ph type="subTitle" idx="1"/>
          </p:nvPr>
        </p:nvSpPr>
        <p:spPr>
          <a:xfrm>
            <a:off x="1524000" y="3767184"/>
            <a:ext cx="9144000" cy="2301967"/>
          </a:xfrm>
        </p:spPr>
        <p:txBody>
          <a:bodyPr>
            <a:normAutofit/>
          </a:bodyPr>
          <a:lstStyle/>
          <a:p>
            <a:endParaRPr lang="en-US" dirty="0">
              <a:latin typeface="Avenir Book" panose="02000503020000020003" pitchFamily="2" charset="0"/>
            </a:endParaRPr>
          </a:p>
          <a:p>
            <a:r>
              <a:rPr lang="en-US" dirty="0">
                <a:latin typeface="+mj-lt"/>
              </a:rPr>
              <a:t>Maggie Lowenstein, MD, MPhil, MSHP</a:t>
            </a:r>
          </a:p>
          <a:p>
            <a:r>
              <a:rPr lang="en-US" dirty="0">
                <a:latin typeface="+mj-lt"/>
              </a:rPr>
              <a:t>AMERSA Annual Meeting</a:t>
            </a:r>
          </a:p>
          <a:p>
            <a:endParaRPr lang="en-US" dirty="0">
              <a:latin typeface="+mj-lt"/>
            </a:endParaRPr>
          </a:p>
          <a:p>
            <a:r>
              <a:rPr lang="en-US" dirty="0">
                <a:latin typeface="+mj-lt"/>
              </a:rPr>
              <a:t>November 2, 2023</a:t>
            </a:r>
          </a:p>
        </p:txBody>
      </p:sp>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spTree>
    <p:extLst>
      <p:ext uri="{BB962C8B-B14F-4D97-AF65-F5344CB8AC3E}">
        <p14:creationId xmlns:p14="http://schemas.microsoft.com/office/powerpoint/2010/main" val="188200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Communication: Collaboration with Care Teams  </a:t>
            </a:r>
          </a:p>
        </p:txBody>
      </p:sp>
      <p:sp>
        <p:nvSpPr>
          <p:cNvPr id="2" name="Rounded Rectangular Callout 1">
            <a:extLst>
              <a:ext uri="{FF2B5EF4-FFF2-40B4-BE49-F238E27FC236}">
                <a16:creationId xmlns:a16="http://schemas.microsoft.com/office/drawing/2014/main" id="{5D71D70F-17D3-66B3-17FD-C3CAE5C0CE26}"/>
              </a:ext>
            </a:extLst>
          </p:cNvPr>
          <p:cNvSpPr/>
          <p:nvPr/>
        </p:nvSpPr>
        <p:spPr>
          <a:xfrm>
            <a:off x="2859647" y="2036704"/>
            <a:ext cx="8802963" cy="3449693"/>
          </a:xfrm>
          <a:prstGeom prst="wedgeRoundRectCallout">
            <a:avLst>
              <a:gd name="adj1" fmla="val -56710"/>
              <a:gd name="adj2" fmla="val 23738"/>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2600" i="1" dirty="0">
                <a:solidFill>
                  <a:schemeClr val="tx1"/>
                </a:solidFill>
                <a:latin typeface="+mj-lt"/>
              </a:rPr>
              <a:t>They run things by me instead of just doing it … The fact that you </a:t>
            </a:r>
            <a:r>
              <a:rPr lang="en-US" sz="2600" i="1" dirty="0" err="1">
                <a:solidFill>
                  <a:schemeClr val="tx1"/>
                </a:solidFill>
                <a:latin typeface="+mj-lt"/>
              </a:rPr>
              <a:t>wanna</a:t>
            </a:r>
            <a:r>
              <a:rPr lang="en-US" sz="2600" i="1" dirty="0">
                <a:solidFill>
                  <a:schemeClr val="tx1"/>
                </a:solidFill>
                <a:latin typeface="+mj-lt"/>
              </a:rPr>
              <a:t> know how I feel, that’s super, super, super important to me … They just ask a lot of questions about how I’m feeling and how I’m doing with differentiation between withdrawal and the actual pain from the surgery because I had a chest tube … </a:t>
            </a:r>
            <a:r>
              <a:rPr lang="en-US" sz="2600" b="1" i="1" dirty="0">
                <a:solidFill>
                  <a:schemeClr val="tx1"/>
                </a:solidFill>
                <a:latin typeface="+mj-lt"/>
              </a:rPr>
              <a:t>They’re making an effort.</a:t>
            </a:r>
          </a:p>
          <a:p>
            <a:pPr marL="0" indent="0">
              <a:buNone/>
            </a:pPr>
            <a:r>
              <a:rPr lang="en-US" sz="2600" dirty="0">
                <a:solidFill>
                  <a:schemeClr val="tx1"/>
                </a:solidFill>
                <a:latin typeface="+mj-lt"/>
              </a:rPr>
              <a:t>						</a:t>
            </a:r>
            <a:r>
              <a:rPr lang="en-US" sz="2200" dirty="0">
                <a:solidFill>
                  <a:schemeClr val="tx1"/>
                </a:solidFill>
                <a:latin typeface="+mj-lt"/>
              </a:rPr>
              <a:t>- Participant #10</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EFF1CBDC-B64D-8206-931D-BE82D622E3F1}"/>
              </a:ext>
            </a:extLst>
          </p:cNvPr>
          <p:cNvPicPr>
            <a:picLocks noChangeAspect="1"/>
          </p:cNvPicPr>
          <p:nvPr/>
        </p:nvPicPr>
        <p:blipFill>
          <a:blip r:embed="rId6"/>
          <a:stretch>
            <a:fillRect/>
          </a:stretch>
        </p:blipFill>
        <p:spPr>
          <a:xfrm>
            <a:off x="390060" y="4347411"/>
            <a:ext cx="1716367" cy="1716367"/>
          </a:xfrm>
          <a:prstGeom prst="rect">
            <a:avLst/>
          </a:prstGeom>
        </p:spPr>
      </p:pic>
    </p:spTree>
    <p:extLst>
      <p:ext uri="{BB962C8B-B14F-4D97-AF65-F5344CB8AC3E}">
        <p14:creationId xmlns:p14="http://schemas.microsoft.com/office/powerpoint/2010/main" val="30820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Communication: Contingency Planning </a:t>
            </a:r>
          </a:p>
        </p:txBody>
      </p:sp>
      <p:sp>
        <p:nvSpPr>
          <p:cNvPr id="2" name="Rounded Rectangular Callout 1">
            <a:extLst>
              <a:ext uri="{FF2B5EF4-FFF2-40B4-BE49-F238E27FC236}">
                <a16:creationId xmlns:a16="http://schemas.microsoft.com/office/drawing/2014/main" id="{5D71D70F-17D3-66B3-17FD-C3CAE5C0CE26}"/>
              </a:ext>
            </a:extLst>
          </p:cNvPr>
          <p:cNvSpPr/>
          <p:nvPr/>
        </p:nvSpPr>
        <p:spPr>
          <a:xfrm>
            <a:off x="2998977" y="2352184"/>
            <a:ext cx="8354823" cy="2153632"/>
          </a:xfrm>
          <a:prstGeom prst="wedgeRoundRectCallout">
            <a:avLst>
              <a:gd name="adj1" fmla="val -56710"/>
              <a:gd name="adj2" fmla="val 23738"/>
              <a:gd name="adj3" fmla="val 1666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2600" i="1" dirty="0">
                <a:solidFill>
                  <a:schemeClr val="tx1"/>
                </a:solidFill>
                <a:latin typeface="+mj-lt"/>
              </a:rPr>
              <a:t>They said, ‘Listen, if you have anxiety or this or this or this, tell the nurse. But don’t go home.’  </a:t>
            </a:r>
            <a:r>
              <a:rPr lang="en-US" sz="2600" b="1" i="1" dirty="0">
                <a:solidFill>
                  <a:schemeClr val="tx1"/>
                </a:solidFill>
                <a:latin typeface="+mj-lt"/>
              </a:rPr>
              <a:t>They want me to stay</a:t>
            </a:r>
            <a:r>
              <a:rPr lang="en-US" sz="2600" i="1" dirty="0">
                <a:solidFill>
                  <a:schemeClr val="tx1"/>
                </a:solidFill>
                <a:latin typeface="+mj-lt"/>
              </a:rPr>
              <a:t>. Because like I said, I get sick, and I leave.”</a:t>
            </a:r>
          </a:p>
          <a:p>
            <a:pPr marL="0" indent="0">
              <a:buNone/>
            </a:pPr>
            <a:r>
              <a:rPr lang="en-US" sz="2800" i="1" dirty="0">
                <a:solidFill>
                  <a:schemeClr val="tx1"/>
                </a:solidFill>
                <a:latin typeface="+mj-lt"/>
              </a:rPr>
              <a:t>						</a:t>
            </a:r>
            <a:r>
              <a:rPr lang="en-US" sz="2200" i="1" dirty="0">
                <a:solidFill>
                  <a:schemeClr val="tx1"/>
                </a:solidFill>
                <a:latin typeface="+mj-lt"/>
              </a:rPr>
              <a:t>- </a:t>
            </a:r>
            <a:r>
              <a:rPr lang="en-US" sz="2200" dirty="0">
                <a:solidFill>
                  <a:schemeClr val="tx1"/>
                </a:solidFill>
                <a:latin typeface="+mj-lt"/>
              </a:rPr>
              <a:t>Participant #21</a:t>
            </a:r>
            <a:endParaRPr lang="en-US" sz="2200" i="1" dirty="0">
              <a:solidFill>
                <a:schemeClr val="tx1"/>
              </a:solidFill>
              <a:latin typeface="+mj-lt"/>
            </a:endParaRP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7CB8BE16-180A-A723-EDDC-76356FDB4668}"/>
              </a:ext>
            </a:extLst>
          </p:cNvPr>
          <p:cNvPicPr>
            <a:picLocks noChangeAspect="1"/>
          </p:cNvPicPr>
          <p:nvPr/>
        </p:nvPicPr>
        <p:blipFill>
          <a:blip r:embed="rId6"/>
          <a:stretch>
            <a:fillRect/>
          </a:stretch>
        </p:blipFill>
        <p:spPr>
          <a:xfrm>
            <a:off x="390060" y="4347411"/>
            <a:ext cx="1716367" cy="1716367"/>
          </a:xfrm>
          <a:prstGeom prst="rect">
            <a:avLst/>
          </a:prstGeom>
        </p:spPr>
      </p:pic>
    </p:spTree>
    <p:extLst>
      <p:ext uri="{BB962C8B-B14F-4D97-AF65-F5344CB8AC3E}">
        <p14:creationId xmlns:p14="http://schemas.microsoft.com/office/powerpoint/2010/main" val="390041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Addressing Social Needs</a:t>
            </a:r>
          </a:p>
        </p:txBody>
      </p:sp>
      <p:sp>
        <p:nvSpPr>
          <p:cNvPr id="2" name="Rounded Rectangular Callout 1">
            <a:extLst>
              <a:ext uri="{FF2B5EF4-FFF2-40B4-BE49-F238E27FC236}">
                <a16:creationId xmlns:a16="http://schemas.microsoft.com/office/drawing/2014/main" id="{5D71D70F-17D3-66B3-17FD-C3CAE5C0CE26}"/>
              </a:ext>
            </a:extLst>
          </p:cNvPr>
          <p:cNvSpPr/>
          <p:nvPr/>
        </p:nvSpPr>
        <p:spPr>
          <a:xfrm>
            <a:off x="2550838" y="2791068"/>
            <a:ext cx="8802962" cy="1781321"/>
          </a:xfrm>
          <a:prstGeom prst="wedgeRoundRectCallout">
            <a:avLst>
              <a:gd name="adj1" fmla="val -56710"/>
              <a:gd name="adj2" fmla="val 23738"/>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2600" i="1" dirty="0">
                <a:solidFill>
                  <a:schemeClr val="tx1"/>
                </a:solidFill>
                <a:latin typeface="+mj-lt"/>
              </a:rPr>
              <a:t>I really </a:t>
            </a:r>
            <a:r>
              <a:rPr lang="en-US" sz="2600" b="1" i="1" dirty="0" err="1">
                <a:solidFill>
                  <a:schemeClr val="tx1"/>
                </a:solidFill>
                <a:latin typeface="+mj-lt"/>
              </a:rPr>
              <a:t>wanna</a:t>
            </a:r>
            <a:r>
              <a:rPr lang="en-US" sz="2600" b="1" i="1" dirty="0">
                <a:solidFill>
                  <a:schemeClr val="tx1"/>
                </a:solidFill>
                <a:latin typeface="+mj-lt"/>
              </a:rPr>
              <a:t> go somewhere stable </a:t>
            </a:r>
            <a:r>
              <a:rPr lang="en-US" sz="2600" i="1" dirty="0">
                <a:solidFill>
                  <a:schemeClr val="tx1"/>
                </a:solidFill>
                <a:latin typeface="+mj-lt"/>
              </a:rPr>
              <a:t>and not scrambling around going to outpatient, to try to still find somewhere to live.</a:t>
            </a:r>
          </a:p>
          <a:p>
            <a:pPr marL="0" indent="0">
              <a:buNone/>
            </a:pPr>
            <a:r>
              <a:rPr lang="en-US" sz="2800" i="1" dirty="0">
                <a:solidFill>
                  <a:schemeClr val="tx1"/>
                </a:solidFill>
                <a:latin typeface="+mj-lt"/>
              </a:rPr>
              <a:t>						</a:t>
            </a:r>
            <a:r>
              <a:rPr lang="en-US" sz="2200" i="1" dirty="0">
                <a:solidFill>
                  <a:schemeClr val="tx1"/>
                </a:solidFill>
                <a:latin typeface="+mj-lt"/>
              </a:rPr>
              <a:t>- </a:t>
            </a:r>
            <a:r>
              <a:rPr lang="en-US" sz="2200" dirty="0">
                <a:solidFill>
                  <a:schemeClr val="tx1"/>
                </a:solidFill>
                <a:latin typeface="+mj-lt"/>
              </a:rPr>
              <a:t>Participant #1</a:t>
            </a:r>
            <a:endParaRPr lang="en-US" sz="2200" i="1" dirty="0">
              <a:solidFill>
                <a:schemeClr val="tx1"/>
              </a:solidFill>
              <a:latin typeface="+mj-lt"/>
            </a:endParaRP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A5B198B3-78FA-FAA0-7BF2-683F14347AF0}"/>
              </a:ext>
            </a:extLst>
          </p:cNvPr>
          <p:cNvPicPr>
            <a:picLocks noChangeAspect="1"/>
          </p:cNvPicPr>
          <p:nvPr/>
        </p:nvPicPr>
        <p:blipFill>
          <a:blip r:embed="rId6"/>
          <a:stretch>
            <a:fillRect/>
          </a:stretch>
        </p:blipFill>
        <p:spPr>
          <a:xfrm>
            <a:off x="147726" y="4572390"/>
            <a:ext cx="1781321" cy="1781321"/>
          </a:xfrm>
          <a:prstGeom prst="rect">
            <a:avLst/>
          </a:prstGeom>
        </p:spPr>
      </p:pic>
    </p:spTree>
    <p:extLst>
      <p:ext uri="{BB962C8B-B14F-4D97-AF65-F5344CB8AC3E}">
        <p14:creationId xmlns:p14="http://schemas.microsoft.com/office/powerpoint/2010/main" val="155490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Addressing Social Needs</a:t>
            </a:r>
          </a:p>
        </p:txBody>
      </p:sp>
      <p:sp>
        <p:nvSpPr>
          <p:cNvPr id="6" name="Rounded Rectangular Callout 5">
            <a:extLst>
              <a:ext uri="{FF2B5EF4-FFF2-40B4-BE49-F238E27FC236}">
                <a16:creationId xmlns:a16="http://schemas.microsoft.com/office/drawing/2014/main" id="{4571115E-B815-DD04-E9F0-FFC1D7DBE3B6}"/>
              </a:ext>
            </a:extLst>
          </p:cNvPr>
          <p:cNvSpPr/>
          <p:nvPr/>
        </p:nvSpPr>
        <p:spPr>
          <a:xfrm>
            <a:off x="2259663" y="2107847"/>
            <a:ext cx="9469882" cy="3044772"/>
          </a:xfrm>
          <a:prstGeom prst="wedgeRoundRectCallout">
            <a:avLst>
              <a:gd name="adj1" fmla="val -56710"/>
              <a:gd name="adj2" fmla="val 23738"/>
              <a:gd name="adj3" fmla="val 16667"/>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2600" b="1" i="1" dirty="0">
                <a:solidFill>
                  <a:schemeClr val="tx1"/>
                </a:solidFill>
                <a:latin typeface="+mj-lt"/>
              </a:rPr>
              <a:t>Then I’m going home to an infected house with the lice. So</a:t>
            </a:r>
          </a:p>
          <a:p>
            <a:pPr marL="0" indent="0">
              <a:buNone/>
            </a:pPr>
            <a:r>
              <a:rPr lang="en-US" sz="2600" b="1" i="1" dirty="0">
                <a:solidFill>
                  <a:schemeClr val="tx1"/>
                </a:solidFill>
                <a:latin typeface="+mj-lt"/>
              </a:rPr>
              <a:t>am I </a:t>
            </a:r>
            <a:r>
              <a:rPr lang="en-US" sz="2600" b="1" i="1" dirty="0" err="1">
                <a:solidFill>
                  <a:schemeClr val="tx1"/>
                </a:solidFill>
                <a:latin typeface="+mj-lt"/>
              </a:rPr>
              <a:t>gonna</a:t>
            </a:r>
            <a:r>
              <a:rPr lang="en-US" sz="2600" b="1" i="1" dirty="0">
                <a:solidFill>
                  <a:schemeClr val="tx1"/>
                </a:solidFill>
                <a:latin typeface="+mj-lt"/>
              </a:rPr>
              <a:t> get reinfected even when I leave? </a:t>
            </a:r>
            <a:r>
              <a:rPr lang="en-US" sz="2600" i="1" dirty="0">
                <a:solidFill>
                  <a:schemeClr val="tx1"/>
                </a:solidFill>
                <a:latin typeface="+mj-lt"/>
              </a:rPr>
              <a:t>[The team said] </a:t>
            </a:r>
          </a:p>
          <a:p>
            <a:pPr marL="0" indent="0">
              <a:buNone/>
            </a:pPr>
            <a:r>
              <a:rPr lang="en-US" sz="2600" i="1" dirty="0">
                <a:solidFill>
                  <a:schemeClr val="tx1"/>
                </a:solidFill>
                <a:latin typeface="+mj-lt"/>
              </a:rPr>
              <a:t>‘Take one thing at a time; call pest control.’ And I felt like saying, you know, you </a:t>
            </a:r>
            <a:r>
              <a:rPr lang="en-US" sz="2600" i="1" dirty="0" err="1">
                <a:solidFill>
                  <a:schemeClr val="tx1"/>
                </a:solidFill>
                <a:latin typeface="+mj-lt"/>
              </a:rPr>
              <a:t>gonna</a:t>
            </a:r>
            <a:r>
              <a:rPr lang="en-US" sz="2600" i="1" dirty="0">
                <a:solidFill>
                  <a:schemeClr val="tx1"/>
                </a:solidFill>
                <a:latin typeface="+mj-lt"/>
              </a:rPr>
              <a:t> pay for it? I’m on a fixed income. I’m disabled and between me and my wife we have one income, just my disability.</a:t>
            </a:r>
            <a:endParaRPr lang="en-US" sz="2400" i="1" dirty="0">
              <a:solidFill>
                <a:schemeClr val="tx1"/>
              </a:solidFill>
              <a:latin typeface="+mj-lt"/>
            </a:endParaRPr>
          </a:p>
          <a:p>
            <a:pPr marL="0" indent="0">
              <a:buNone/>
            </a:pPr>
            <a:r>
              <a:rPr lang="en-US" sz="2400" i="1" dirty="0">
                <a:solidFill>
                  <a:schemeClr val="tx1"/>
                </a:solidFill>
                <a:latin typeface="+mj-lt"/>
              </a:rPr>
              <a:t>							</a:t>
            </a:r>
            <a:r>
              <a:rPr lang="en-US" sz="2200" i="1" dirty="0">
                <a:solidFill>
                  <a:schemeClr val="tx1"/>
                </a:solidFill>
                <a:latin typeface="+mj-lt"/>
              </a:rPr>
              <a:t>- </a:t>
            </a:r>
            <a:r>
              <a:rPr lang="en-US" sz="2200" dirty="0">
                <a:solidFill>
                  <a:schemeClr val="tx1"/>
                </a:solidFill>
                <a:latin typeface="+mj-lt"/>
              </a:rPr>
              <a:t>Participant #2</a:t>
            </a:r>
          </a:p>
        </p:txBody>
      </p:sp>
      <p:pic>
        <p:nvPicPr>
          <p:cNvPr id="13" name="Picture 12" descr="A black background with a black square&#10;&#10;Description automatically generated with medium confidence">
            <a:extLst>
              <a:ext uri="{FF2B5EF4-FFF2-40B4-BE49-F238E27FC236}">
                <a16:creationId xmlns:a16="http://schemas.microsoft.com/office/drawing/2014/main" id="{9A5B818C-79E0-3007-E218-AED87D2FA998}"/>
              </a:ext>
            </a:extLst>
          </p:cNvPr>
          <p:cNvPicPr>
            <a:picLocks noChangeAspect="1"/>
          </p:cNvPicPr>
          <p:nvPr/>
        </p:nvPicPr>
        <p:blipFill>
          <a:blip r:embed="rId6"/>
          <a:stretch>
            <a:fillRect/>
          </a:stretch>
        </p:blipFill>
        <p:spPr>
          <a:xfrm>
            <a:off x="147726" y="4572390"/>
            <a:ext cx="1781321" cy="1781321"/>
          </a:xfrm>
          <a:prstGeom prst="rect">
            <a:avLst/>
          </a:prstGeom>
        </p:spPr>
      </p:pic>
    </p:spTree>
    <p:extLst>
      <p:ext uri="{BB962C8B-B14F-4D97-AF65-F5344CB8AC3E}">
        <p14:creationId xmlns:p14="http://schemas.microsoft.com/office/powerpoint/2010/main" val="90737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Study Limitations</a:t>
            </a:r>
          </a:p>
        </p:txBody>
      </p:sp>
      <p:sp>
        <p:nvSpPr>
          <p:cNvPr id="5" name="Content Placeholder 2">
            <a:extLst>
              <a:ext uri="{FF2B5EF4-FFF2-40B4-BE49-F238E27FC236}">
                <a16:creationId xmlns:a16="http://schemas.microsoft.com/office/drawing/2014/main" id="{9BFDB2C3-000E-F944-88F4-B2AD31CAE2B1}"/>
              </a:ext>
            </a:extLst>
          </p:cNvPr>
          <p:cNvSpPr>
            <a:spLocks noGrp="1"/>
          </p:cNvSpPr>
          <p:nvPr>
            <p:ph idx="1"/>
          </p:nvPr>
        </p:nvSpPr>
        <p:spPr>
          <a:xfrm>
            <a:off x="925513" y="1382604"/>
            <a:ext cx="10515600" cy="4351337"/>
          </a:xfrm>
        </p:spPr>
        <p:txBody>
          <a:bodyPr/>
          <a:lstStyle/>
          <a:p>
            <a:r>
              <a:rPr lang="en-US" sz="2800" dirty="0">
                <a:latin typeface="+mj-lt"/>
              </a:rPr>
              <a:t>Single health system and single city</a:t>
            </a:r>
          </a:p>
          <a:p>
            <a:r>
              <a:rPr lang="en-US" sz="2800" dirty="0">
                <a:latin typeface="+mj-lt"/>
              </a:rPr>
              <a:t>Interviews conducted in the hospital</a:t>
            </a:r>
          </a:p>
          <a:p>
            <a:endParaRPr lang="en-US" sz="2800" dirty="0">
              <a:latin typeface="+mj-lt"/>
            </a:endParaRPr>
          </a:p>
        </p:txBody>
      </p:sp>
    </p:spTree>
    <p:extLst>
      <p:ext uri="{BB962C8B-B14F-4D97-AF65-F5344CB8AC3E}">
        <p14:creationId xmlns:p14="http://schemas.microsoft.com/office/powerpoint/2010/main" val="3551700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Equity</a:t>
            </a:r>
          </a:p>
        </p:txBody>
      </p:sp>
      <p:sp>
        <p:nvSpPr>
          <p:cNvPr id="5" name="Content Placeholder 2">
            <a:extLst>
              <a:ext uri="{FF2B5EF4-FFF2-40B4-BE49-F238E27FC236}">
                <a16:creationId xmlns:a16="http://schemas.microsoft.com/office/drawing/2014/main" id="{9BFDB2C3-000E-F944-88F4-B2AD31CAE2B1}"/>
              </a:ext>
            </a:extLst>
          </p:cNvPr>
          <p:cNvSpPr>
            <a:spLocks noGrp="1"/>
          </p:cNvSpPr>
          <p:nvPr>
            <p:ph idx="1"/>
          </p:nvPr>
        </p:nvSpPr>
        <p:spPr>
          <a:xfrm>
            <a:off x="925513" y="1382604"/>
            <a:ext cx="10515600" cy="4351337"/>
          </a:xfrm>
        </p:spPr>
        <p:txBody>
          <a:bodyPr/>
          <a:lstStyle/>
          <a:p>
            <a:r>
              <a:rPr lang="en-US" sz="2800" dirty="0">
                <a:latin typeface="+mj-lt"/>
              </a:rPr>
              <a:t>Limited racial diversity among participants</a:t>
            </a:r>
          </a:p>
          <a:p>
            <a:pPr marL="0" indent="0">
              <a:buNone/>
            </a:pPr>
            <a:endParaRPr lang="en-US" sz="2800" dirty="0">
              <a:latin typeface="+mj-lt"/>
            </a:endParaRPr>
          </a:p>
          <a:p>
            <a:pPr marL="0" indent="0">
              <a:buNone/>
            </a:pPr>
            <a:endParaRPr lang="en-US" sz="2800" dirty="0">
              <a:latin typeface="+mj-lt"/>
            </a:endParaRPr>
          </a:p>
          <a:p>
            <a:endParaRPr lang="en-US" sz="2800" dirty="0">
              <a:latin typeface="+mj-lt"/>
            </a:endParaRPr>
          </a:p>
        </p:txBody>
      </p:sp>
    </p:spTree>
    <p:extLst>
      <p:ext uri="{BB962C8B-B14F-4D97-AF65-F5344CB8AC3E}">
        <p14:creationId xmlns:p14="http://schemas.microsoft.com/office/powerpoint/2010/main" val="2189886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BC0B-3296-63C4-B09E-26442C25F89A}"/>
              </a:ext>
            </a:extLst>
          </p:cNvPr>
          <p:cNvSpPr>
            <a:spLocks noGrp="1"/>
          </p:cNvSpPr>
          <p:nvPr>
            <p:ph type="title"/>
          </p:nvPr>
        </p:nvSpPr>
        <p:spPr>
          <a:xfrm>
            <a:off x="838200" y="284915"/>
            <a:ext cx="10515600" cy="1325563"/>
          </a:xfrm>
        </p:spPr>
        <p:txBody>
          <a:bodyPr>
            <a:normAutofit/>
          </a:bodyPr>
          <a:lstStyle/>
          <a:p>
            <a:r>
              <a:rPr lang="en-US" sz="4000" b="1" dirty="0"/>
              <a:t>Conclusions</a:t>
            </a:r>
          </a:p>
        </p:txBody>
      </p:sp>
      <p:sp>
        <p:nvSpPr>
          <p:cNvPr id="22" name="Content Placeholder 21">
            <a:extLst>
              <a:ext uri="{FF2B5EF4-FFF2-40B4-BE49-F238E27FC236}">
                <a16:creationId xmlns:a16="http://schemas.microsoft.com/office/drawing/2014/main" id="{1C384D79-E1DF-8ED4-C967-E9E84013827A}"/>
              </a:ext>
            </a:extLst>
          </p:cNvPr>
          <p:cNvSpPr>
            <a:spLocks noGrp="1"/>
          </p:cNvSpPr>
          <p:nvPr>
            <p:ph idx="1"/>
          </p:nvPr>
        </p:nvSpPr>
        <p:spPr>
          <a:xfrm>
            <a:off x="892604" y="1423060"/>
            <a:ext cx="10515600" cy="4351338"/>
          </a:xfrm>
        </p:spPr>
        <p:txBody>
          <a:bodyPr>
            <a:normAutofit/>
          </a:bodyPr>
          <a:lstStyle/>
          <a:p>
            <a:pPr>
              <a:spcAft>
                <a:spcPts val="200"/>
              </a:spcAft>
            </a:pPr>
            <a:r>
              <a:rPr lang="en-US" sz="2800" dirty="0">
                <a:latin typeface="Calibri Light" panose="020F0302020204030204" pitchFamily="34" charset="0"/>
                <a:cs typeface="Calibri Light" panose="020F0302020204030204" pitchFamily="34" charset="0"/>
              </a:rPr>
              <a:t>Participants identified key challenges and supportive factors during hospitalizations </a:t>
            </a:r>
          </a:p>
          <a:p>
            <a:pPr>
              <a:spcAft>
                <a:spcPts val="200"/>
              </a:spcAft>
            </a:pPr>
            <a:endParaRPr lang="en-US" dirty="0">
              <a:latin typeface="Calibri Light" panose="020F0302020204030204" pitchFamily="34" charset="0"/>
              <a:cs typeface="Calibri Light" panose="020F0302020204030204" pitchFamily="34" charset="0"/>
            </a:endParaRPr>
          </a:p>
          <a:p>
            <a:pPr>
              <a:spcAft>
                <a:spcPts val="200"/>
              </a:spcAft>
            </a:pPr>
            <a:endParaRPr lang="en-US" sz="2800" dirty="0">
              <a:latin typeface="Calibri Light" panose="020F0302020204030204" pitchFamily="34" charset="0"/>
              <a:cs typeface="Calibri Light" panose="020F0302020204030204" pitchFamily="34" charset="0"/>
            </a:endParaRPr>
          </a:p>
          <a:p>
            <a:pPr>
              <a:spcAft>
                <a:spcPts val="200"/>
              </a:spcAft>
            </a:pPr>
            <a:endParaRPr lang="en-US" dirty="0">
              <a:latin typeface="Calibri Light" panose="020F0302020204030204" pitchFamily="34" charset="0"/>
              <a:cs typeface="Calibri Light" panose="020F0302020204030204" pitchFamily="34" charset="0"/>
            </a:endParaRPr>
          </a:p>
          <a:p>
            <a:pPr>
              <a:spcAft>
                <a:spcPts val="200"/>
              </a:spcAft>
            </a:pPr>
            <a:r>
              <a:rPr lang="en-US" dirty="0">
                <a:latin typeface="Calibri Light" panose="020F0302020204030204" pitchFamily="34" charset="0"/>
                <a:cs typeface="Calibri Light" panose="020F0302020204030204" pitchFamily="34" charset="0"/>
              </a:rPr>
              <a:t>Findings can inform patient-centered program design</a:t>
            </a:r>
          </a:p>
          <a:p>
            <a:pPr>
              <a:spcAft>
                <a:spcPts val="800"/>
              </a:spcAft>
            </a:pPr>
            <a:r>
              <a:rPr lang="en-US" dirty="0">
                <a:latin typeface="Calibri Light" panose="020F0302020204030204" pitchFamily="34" charset="0"/>
                <a:cs typeface="Calibri Light" panose="020F0302020204030204" pitchFamily="34" charset="0"/>
              </a:rPr>
              <a:t>As we scale up hospital-based addiction care, critical to incorporate patient voice</a:t>
            </a:r>
          </a:p>
          <a:p>
            <a:pPr marL="0" indent="0">
              <a:buNone/>
            </a:pPr>
            <a:endParaRPr lang="en-US" dirty="0">
              <a:latin typeface="Calibri Light" panose="020F0302020204030204" pitchFamily="34" charset="0"/>
              <a:cs typeface="Calibri Light" panose="020F0302020204030204" pitchFamily="34" charset="0"/>
            </a:endParaRPr>
          </a:p>
        </p:txBody>
      </p:sp>
      <p:sp>
        <p:nvSpPr>
          <p:cNvPr id="5" name="Slide Number Placeholder 2">
            <a:extLst>
              <a:ext uri="{FF2B5EF4-FFF2-40B4-BE49-F238E27FC236}">
                <a16:creationId xmlns:a16="http://schemas.microsoft.com/office/drawing/2014/main" id="{0F19AE89-D8E0-8F3B-7298-A496D1D58DE8}"/>
              </a:ext>
            </a:extLst>
          </p:cNvPr>
          <p:cNvSpPr>
            <a:spLocks noGrp="1"/>
          </p:cNvSpPr>
          <p:nvPr>
            <p:ph type="sldNum" sz="quarter" idx="12"/>
          </p:nvPr>
        </p:nvSpPr>
        <p:spPr/>
        <p:txBody>
          <a:bodyPr/>
          <a:lstStyle/>
          <a:p>
            <a:fld id="{00000000-1234-1234-1234-123412341234}" type="slidenum">
              <a:rPr lang="en-US" smtClean="0"/>
              <a:pPr/>
              <a:t>16</a:t>
            </a:fld>
            <a:endParaRPr lang="en-US" dirty="0"/>
          </a:p>
        </p:txBody>
      </p:sp>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17535"/>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A7CB50B-1853-63EF-54A2-65E671F1EEFC}"/>
              </a:ext>
            </a:extLst>
          </p:cNvPr>
          <p:cNvSpPr txBox="1">
            <a:spLocks/>
          </p:cNvSpPr>
          <p:nvPr/>
        </p:nvSpPr>
        <p:spPr>
          <a:xfrm>
            <a:off x="892604" y="129545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00" dirty="0">
              <a:latin typeface="+mj-lt"/>
            </a:endParaRPr>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4E19F2C5-8CF6-8F1B-DB5B-77352C338EEB}"/>
              </a:ext>
            </a:extLst>
          </p:cNvPr>
          <p:cNvPicPr>
            <a:picLocks noChangeAspect="1"/>
          </p:cNvPicPr>
          <p:nvPr/>
        </p:nvPicPr>
        <p:blipFill>
          <a:blip r:embed="rId6"/>
          <a:stretch>
            <a:fillRect/>
          </a:stretch>
        </p:blipFill>
        <p:spPr>
          <a:xfrm>
            <a:off x="3667669" y="2353337"/>
            <a:ext cx="1325563" cy="1325563"/>
          </a:xfrm>
          <a:prstGeom prst="rect">
            <a:avLst/>
          </a:prstGeom>
        </p:spPr>
      </p:pic>
      <p:pic>
        <p:nvPicPr>
          <p:cNvPr id="18" name="Picture 17" descr="A black background with a black square&#10;&#10;Description automatically generated with medium confidence">
            <a:extLst>
              <a:ext uri="{FF2B5EF4-FFF2-40B4-BE49-F238E27FC236}">
                <a16:creationId xmlns:a16="http://schemas.microsoft.com/office/drawing/2014/main" id="{B83C84B7-9C60-A9D4-0E70-6CF41761DA1E}"/>
              </a:ext>
            </a:extLst>
          </p:cNvPr>
          <p:cNvPicPr>
            <a:picLocks noChangeAspect="1"/>
          </p:cNvPicPr>
          <p:nvPr/>
        </p:nvPicPr>
        <p:blipFill>
          <a:blip r:embed="rId7"/>
          <a:stretch>
            <a:fillRect/>
          </a:stretch>
        </p:blipFill>
        <p:spPr>
          <a:xfrm>
            <a:off x="5239954" y="2172992"/>
            <a:ext cx="1712091" cy="1712091"/>
          </a:xfrm>
          <a:prstGeom prst="rect">
            <a:avLst/>
          </a:prstGeom>
        </p:spPr>
      </p:pic>
      <p:pic>
        <p:nvPicPr>
          <p:cNvPr id="19" name="Picture 18" descr="A black background with a black square&#10;&#10;Description automatically generated with medium confidence">
            <a:extLst>
              <a:ext uri="{FF2B5EF4-FFF2-40B4-BE49-F238E27FC236}">
                <a16:creationId xmlns:a16="http://schemas.microsoft.com/office/drawing/2014/main" id="{6980A784-30BA-C209-0909-BE7CCCA5B71E}"/>
              </a:ext>
            </a:extLst>
          </p:cNvPr>
          <p:cNvPicPr>
            <a:picLocks noChangeAspect="1"/>
          </p:cNvPicPr>
          <p:nvPr/>
        </p:nvPicPr>
        <p:blipFill>
          <a:blip r:embed="rId8"/>
          <a:stretch>
            <a:fillRect/>
          </a:stretch>
        </p:blipFill>
        <p:spPr>
          <a:xfrm>
            <a:off x="7006449" y="2066156"/>
            <a:ext cx="1829990" cy="1829990"/>
          </a:xfrm>
          <a:prstGeom prst="rect">
            <a:avLst/>
          </a:prstGeom>
        </p:spPr>
      </p:pic>
    </p:spTree>
    <p:extLst>
      <p:ext uri="{BB962C8B-B14F-4D97-AF65-F5344CB8AC3E}">
        <p14:creationId xmlns:p14="http://schemas.microsoft.com/office/powerpoint/2010/main" val="348389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BC0B-3296-63C4-B09E-26442C25F89A}"/>
              </a:ext>
            </a:extLst>
          </p:cNvPr>
          <p:cNvSpPr>
            <a:spLocks noGrp="1"/>
          </p:cNvSpPr>
          <p:nvPr>
            <p:ph type="title"/>
          </p:nvPr>
        </p:nvSpPr>
        <p:spPr>
          <a:xfrm>
            <a:off x="838200" y="257719"/>
            <a:ext cx="10515600" cy="1325563"/>
          </a:xfrm>
        </p:spPr>
        <p:txBody>
          <a:bodyPr>
            <a:normAutofit/>
          </a:bodyPr>
          <a:lstStyle/>
          <a:p>
            <a:r>
              <a:rPr lang="en-US" sz="4000" b="1" dirty="0"/>
              <a:t>Acknowledgements</a:t>
            </a:r>
          </a:p>
        </p:txBody>
      </p:sp>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17535"/>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2">
            <a:extLst>
              <a:ext uri="{FF2B5EF4-FFF2-40B4-BE49-F238E27FC236}">
                <a16:creationId xmlns:a16="http://schemas.microsoft.com/office/drawing/2014/main" id="{0F19AE89-D8E0-8F3B-7298-A496D1D58DE8}"/>
              </a:ext>
            </a:extLst>
          </p:cNvPr>
          <p:cNvSpPr>
            <a:spLocks noGrp="1"/>
          </p:cNvSpPr>
          <p:nvPr>
            <p:ph type="sldNum" idx="12"/>
          </p:nvPr>
        </p:nvSpPr>
        <p:spPr>
          <a:xfrm>
            <a:off x="8610600" y="6356350"/>
            <a:ext cx="2743200" cy="365125"/>
          </a:xfrm>
        </p:spPr>
        <p:txBody>
          <a:bodyPr/>
          <a:lstStyle/>
          <a:p>
            <a:fld id="{00000000-1234-1234-1234-123412341234}" type="slidenum">
              <a:rPr lang="en-US" smtClean="0"/>
              <a:pPr/>
              <a:t>17</a:t>
            </a:fld>
            <a:endParaRPr lang="en-US" dirty="0"/>
          </a:p>
        </p:txBody>
      </p:sp>
      <p:sp>
        <p:nvSpPr>
          <p:cNvPr id="18" name="Content Placeholder 2">
            <a:extLst>
              <a:ext uri="{FF2B5EF4-FFF2-40B4-BE49-F238E27FC236}">
                <a16:creationId xmlns:a16="http://schemas.microsoft.com/office/drawing/2014/main" id="{2303B029-DC85-4876-53B3-2E9124C34B22}"/>
              </a:ext>
            </a:extLst>
          </p:cNvPr>
          <p:cNvSpPr txBox="1">
            <a:spLocks/>
          </p:cNvSpPr>
          <p:nvPr/>
        </p:nvSpPr>
        <p:spPr>
          <a:xfrm>
            <a:off x="5839574" y="1320040"/>
            <a:ext cx="5033835" cy="4837165"/>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buFont typeface="Arial"/>
              <a:buNone/>
            </a:pPr>
            <a:r>
              <a:rPr lang="en-US" sz="2400" b="1" u="sng" dirty="0">
                <a:solidFill>
                  <a:schemeClr val="tx1"/>
                </a:solidFill>
                <a:latin typeface="+mj-lt"/>
                <a:cs typeface="Calibri Light" panose="020F0302020204030204" pitchFamily="34" charset="0"/>
              </a:rPr>
              <a:t>Funding </a:t>
            </a:r>
          </a:p>
          <a:p>
            <a:pPr lvl="1"/>
            <a:r>
              <a:rPr lang="en-US" dirty="0">
                <a:solidFill>
                  <a:schemeClr val="tx1"/>
                </a:solidFill>
                <a:latin typeface="+mj-lt"/>
                <a:cs typeface="Calibri Light" panose="020F0302020204030204" pitchFamily="34" charset="0"/>
              </a:rPr>
              <a:t>NIDA K23DA055087</a:t>
            </a:r>
          </a:p>
          <a:p>
            <a:pPr lvl="1"/>
            <a:r>
              <a:rPr lang="en-US" dirty="0">
                <a:solidFill>
                  <a:schemeClr val="tx1"/>
                </a:solidFill>
                <a:latin typeface="+mj-lt"/>
                <a:cs typeface="Calibri Light" panose="020F0302020204030204" pitchFamily="34" charset="0"/>
              </a:rPr>
              <a:t>Penn McCabe Pilot Fund </a:t>
            </a:r>
          </a:p>
          <a:p>
            <a:pPr marL="571500" lvl="1" indent="0">
              <a:buNone/>
            </a:pPr>
            <a:endParaRPr lang="en-US" dirty="0">
              <a:solidFill>
                <a:schemeClr val="tx1"/>
              </a:solidFill>
              <a:latin typeface="+mj-lt"/>
              <a:cs typeface="Calibri Light" panose="020F0302020204030204" pitchFamily="34" charset="0"/>
            </a:endParaRPr>
          </a:p>
          <a:p>
            <a:endParaRPr lang="en-US" sz="2400" dirty="0">
              <a:solidFill>
                <a:schemeClr val="tx1"/>
              </a:solidFill>
              <a:latin typeface="+mj-lt"/>
              <a:cs typeface="Calibri Light" panose="020F0302020204030204" pitchFamily="34" charset="0"/>
            </a:endParaRPr>
          </a:p>
          <a:p>
            <a:pPr marL="0" indent="0">
              <a:buFont typeface="Arial"/>
              <a:buNone/>
            </a:pPr>
            <a:endParaRPr lang="en-US" sz="2400" dirty="0">
              <a:solidFill>
                <a:schemeClr val="tx1"/>
              </a:solidFill>
              <a:latin typeface="+mj-lt"/>
              <a:cs typeface="Calibri Light" panose="020F0302020204030204" pitchFamily="34" charset="0"/>
            </a:endParaRPr>
          </a:p>
        </p:txBody>
      </p:sp>
      <p:sp>
        <p:nvSpPr>
          <p:cNvPr id="19" name="Content Placeholder 2">
            <a:extLst>
              <a:ext uri="{FF2B5EF4-FFF2-40B4-BE49-F238E27FC236}">
                <a16:creationId xmlns:a16="http://schemas.microsoft.com/office/drawing/2014/main" id="{13088216-D933-E926-84D7-84C3761678FE}"/>
              </a:ext>
            </a:extLst>
          </p:cNvPr>
          <p:cNvSpPr txBox="1">
            <a:spLocks/>
          </p:cNvSpPr>
          <p:nvPr/>
        </p:nvSpPr>
        <p:spPr>
          <a:xfrm>
            <a:off x="925975" y="1320039"/>
            <a:ext cx="5257800" cy="470338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buFont typeface="Arial"/>
              <a:buNone/>
            </a:pPr>
            <a:r>
              <a:rPr lang="en-US" sz="2400" b="1" u="sng" dirty="0">
                <a:solidFill>
                  <a:schemeClr val="tx1"/>
                </a:solidFill>
                <a:latin typeface="+mj-lt"/>
                <a:cs typeface="Calibri Light" panose="020F0302020204030204" pitchFamily="34" charset="0"/>
              </a:rPr>
              <a:t>Research Team</a:t>
            </a:r>
          </a:p>
          <a:p>
            <a:pPr marL="342900">
              <a:lnSpc>
                <a:spcPct val="100000"/>
              </a:lnSpc>
            </a:pPr>
            <a:r>
              <a:rPr lang="en-US" sz="2400" dirty="0">
                <a:solidFill>
                  <a:schemeClr val="tx1"/>
                </a:solidFill>
                <a:latin typeface="+mj-lt"/>
                <a:cs typeface="Calibri Light" panose="020F0302020204030204" pitchFamily="34" charset="0"/>
              </a:rPr>
              <a:t>M Holliday-Davis, MA Hons</a:t>
            </a:r>
          </a:p>
          <a:p>
            <a:pPr marL="0" marR="0">
              <a:lnSpc>
                <a:spcPct val="100000"/>
              </a:lnSpc>
              <a:spcBef>
                <a:spcPts val="0"/>
              </a:spcBef>
              <a:spcAft>
                <a:spcPts val="0"/>
              </a:spcAft>
            </a:pPr>
            <a:r>
              <a:rPr lang="en-US" sz="2400" kern="100" dirty="0">
                <a:effectLst/>
                <a:latin typeface="+mj-lt"/>
                <a:ea typeface="Calibri" panose="020F0502020204030204" pitchFamily="34" charset="0"/>
                <a:cs typeface="Times New Roman" panose="02020603050405020304" pitchFamily="18" charset="0"/>
              </a:rPr>
              <a:t>Rachel French, PhD</a:t>
            </a:r>
          </a:p>
          <a:p>
            <a:pPr marL="0" marR="0">
              <a:lnSpc>
                <a:spcPct val="100000"/>
              </a:lnSpc>
              <a:spcBef>
                <a:spcPts val="0"/>
              </a:spcBef>
              <a:spcAft>
                <a:spcPts val="0"/>
              </a:spcAft>
            </a:pPr>
            <a:r>
              <a:rPr lang="en-US" sz="2400" kern="100" dirty="0">
                <a:latin typeface="+mj-lt"/>
                <a:ea typeface="Calibri" panose="020F0502020204030204" pitchFamily="34" charset="0"/>
                <a:cs typeface="Times New Roman" panose="02020603050405020304" pitchFamily="18" charset="0"/>
              </a:rPr>
              <a:t>Molly Crowe, MD</a:t>
            </a:r>
          </a:p>
          <a:p>
            <a:pPr marL="0" marR="0">
              <a:lnSpc>
                <a:spcPct val="100000"/>
              </a:lnSpc>
              <a:spcBef>
                <a:spcPts val="0"/>
              </a:spcBef>
              <a:spcAft>
                <a:spcPts val="0"/>
              </a:spcAft>
            </a:pPr>
            <a:r>
              <a:rPr lang="en-US" sz="2400" kern="100" dirty="0">
                <a:effectLst/>
                <a:latin typeface="+mj-lt"/>
                <a:ea typeface="Calibri" panose="020F0502020204030204" pitchFamily="34" charset="0"/>
                <a:cs typeface="Times New Roman" panose="02020603050405020304" pitchFamily="18" charset="0"/>
              </a:rPr>
              <a:t>Matthew Abrams, MD</a:t>
            </a:r>
          </a:p>
          <a:p>
            <a:pPr marL="0" marR="0">
              <a:lnSpc>
                <a:spcPct val="100000"/>
              </a:lnSpc>
              <a:spcBef>
                <a:spcPts val="0"/>
              </a:spcBef>
              <a:spcAft>
                <a:spcPts val="0"/>
              </a:spcAft>
            </a:pPr>
            <a:r>
              <a:rPr lang="en-US" sz="2400" kern="100" dirty="0">
                <a:latin typeface="+mj-lt"/>
                <a:ea typeface="Calibri" panose="020F0502020204030204" pitchFamily="34" charset="0"/>
                <a:cs typeface="Times New Roman" panose="02020603050405020304" pitchFamily="18" charset="0"/>
              </a:rPr>
              <a:t>Sarah </a:t>
            </a:r>
            <a:r>
              <a:rPr lang="en-US" sz="2400" kern="100" dirty="0" err="1">
                <a:latin typeface="+mj-lt"/>
                <a:ea typeface="Calibri" panose="020F0502020204030204" pitchFamily="34" charset="0"/>
                <a:cs typeface="Times New Roman" panose="02020603050405020304" pitchFamily="18" charset="0"/>
              </a:rPr>
              <a:t>Nessen</a:t>
            </a:r>
            <a:r>
              <a:rPr lang="en-US" sz="2400" kern="100" dirty="0">
                <a:latin typeface="+mj-lt"/>
                <a:ea typeface="Calibri" panose="020F0502020204030204" pitchFamily="34" charset="0"/>
                <a:cs typeface="Times New Roman" panose="02020603050405020304" pitchFamily="18" charset="0"/>
              </a:rPr>
              <a:t>, BA</a:t>
            </a:r>
            <a:endParaRPr lang="en-US" sz="2400" kern="100" dirty="0">
              <a:effectLst/>
              <a:latin typeface="+mj-lt"/>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r>
              <a:rPr lang="en-US" sz="2400" kern="100" dirty="0">
                <a:effectLst/>
                <a:latin typeface="+mj-lt"/>
                <a:ea typeface="Calibri" panose="020F0502020204030204" pitchFamily="34" charset="0"/>
                <a:cs typeface="Times New Roman" panose="02020603050405020304" pitchFamily="18" charset="0"/>
              </a:rPr>
              <a:t>David S. Mandell, ScD</a:t>
            </a:r>
          </a:p>
          <a:p>
            <a:pPr marL="0" marR="0">
              <a:lnSpc>
                <a:spcPct val="100000"/>
              </a:lnSpc>
              <a:spcBef>
                <a:spcPts val="0"/>
              </a:spcBef>
              <a:spcAft>
                <a:spcPts val="0"/>
              </a:spcAft>
            </a:pPr>
            <a:r>
              <a:rPr lang="en-US" sz="2400" kern="100" dirty="0" err="1">
                <a:latin typeface="+mj-lt"/>
                <a:ea typeface="Calibri" panose="020F0502020204030204" pitchFamily="34" charset="0"/>
                <a:cs typeface="Times New Roman" panose="02020603050405020304" pitchFamily="18" charset="0"/>
              </a:rPr>
              <a:t>Shoshi</a:t>
            </a:r>
            <a:r>
              <a:rPr lang="en-US" sz="2400" kern="100" dirty="0">
                <a:latin typeface="+mj-lt"/>
                <a:ea typeface="Calibri" panose="020F0502020204030204" pitchFamily="34" charset="0"/>
                <a:cs typeface="Times New Roman" panose="02020603050405020304" pitchFamily="18" charset="0"/>
              </a:rPr>
              <a:t> </a:t>
            </a:r>
            <a:r>
              <a:rPr lang="en-US" sz="2400" kern="100" dirty="0" err="1">
                <a:latin typeface="+mj-lt"/>
                <a:ea typeface="Calibri" panose="020F0502020204030204" pitchFamily="34" charset="0"/>
                <a:cs typeface="Times New Roman" panose="02020603050405020304" pitchFamily="18" charset="0"/>
              </a:rPr>
              <a:t>Aronowitz</a:t>
            </a:r>
            <a:r>
              <a:rPr lang="en-US" sz="2400" kern="100" dirty="0">
                <a:latin typeface="+mj-lt"/>
                <a:ea typeface="Calibri" panose="020F0502020204030204" pitchFamily="34" charset="0"/>
                <a:cs typeface="Times New Roman" panose="02020603050405020304" pitchFamily="18" charset="0"/>
              </a:rPr>
              <a:t>, PhD, MSHP </a:t>
            </a:r>
            <a:endParaRPr lang="en-US" sz="2400" kern="100" dirty="0">
              <a:effectLst/>
              <a:latin typeface="+mj-lt"/>
              <a:ea typeface="Calibri" panose="020F0502020204030204" pitchFamily="34" charset="0"/>
              <a:cs typeface="Times New Roman" panose="02020603050405020304" pitchFamily="18" charset="0"/>
            </a:endParaRPr>
          </a:p>
          <a:p>
            <a:pPr marL="342900"/>
            <a:endParaRPr lang="en-US" sz="2400" dirty="0">
              <a:solidFill>
                <a:schemeClr val="tx1"/>
              </a:solidFill>
              <a:latin typeface="+mj-lt"/>
              <a:cs typeface="Calibri Light" panose="020F0302020204030204" pitchFamily="34" charset="0"/>
            </a:endParaRPr>
          </a:p>
          <a:p>
            <a:pPr marL="114300" indent="0">
              <a:buNone/>
            </a:pPr>
            <a:br>
              <a:rPr lang="en-US" sz="2400" dirty="0">
                <a:solidFill>
                  <a:schemeClr val="tx1"/>
                </a:solidFill>
                <a:latin typeface="+mj-lt"/>
                <a:cs typeface="Calibri Light" panose="020F0302020204030204" pitchFamily="34" charset="0"/>
              </a:rPr>
            </a:br>
            <a:endParaRPr lang="en-US" sz="2400" dirty="0">
              <a:solidFill>
                <a:schemeClr val="tx1"/>
              </a:solidFill>
              <a:latin typeface="+mj-lt"/>
              <a:cs typeface="Calibri Light" panose="020F0302020204030204" pitchFamily="34" charset="0"/>
            </a:endParaRPr>
          </a:p>
          <a:p>
            <a:endParaRPr lang="en-US" sz="2400" dirty="0">
              <a:solidFill>
                <a:schemeClr val="tx1"/>
              </a:solidFill>
              <a:latin typeface="+mj-lt"/>
              <a:cs typeface="Calibri Light" panose="020F0302020204030204" pitchFamily="34" charset="0"/>
            </a:endParaRPr>
          </a:p>
          <a:p>
            <a:pPr marL="0" indent="0">
              <a:buFont typeface="Arial"/>
              <a:buNone/>
            </a:pPr>
            <a:endParaRPr lang="en-US" sz="2400" dirty="0">
              <a:solidFill>
                <a:schemeClr val="tx1"/>
              </a:solidFill>
              <a:latin typeface="+mj-lt"/>
              <a:cs typeface="Calibri Light" panose="020F0302020204030204" pitchFamily="34" charset="0"/>
            </a:endParaRPr>
          </a:p>
        </p:txBody>
      </p:sp>
    </p:spTree>
    <p:extLst>
      <p:ext uri="{BB962C8B-B14F-4D97-AF65-F5344CB8AC3E}">
        <p14:creationId xmlns:p14="http://schemas.microsoft.com/office/powerpoint/2010/main" val="1263101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BC0B-3296-63C4-B09E-26442C25F89A}"/>
              </a:ext>
            </a:extLst>
          </p:cNvPr>
          <p:cNvSpPr>
            <a:spLocks noGrp="1"/>
          </p:cNvSpPr>
          <p:nvPr>
            <p:ph type="title"/>
          </p:nvPr>
        </p:nvSpPr>
        <p:spPr>
          <a:xfrm>
            <a:off x="838200" y="338273"/>
            <a:ext cx="10515600" cy="1325563"/>
          </a:xfrm>
        </p:spPr>
        <p:txBody>
          <a:bodyPr>
            <a:normAutofit/>
          </a:bodyPr>
          <a:lstStyle/>
          <a:p>
            <a:r>
              <a:rPr lang="en-US" sz="4000" b="1" dirty="0"/>
              <a:t>Questions?</a:t>
            </a:r>
          </a:p>
        </p:txBody>
      </p:sp>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9808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2">
            <a:extLst>
              <a:ext uri="{FF2B5EF4-FFF2-40B4-BE49-F238E27FC236}">
                <a16:creationId xmlns:a16="http://schemas.microsoft.com/office/drawing/2014/main" id="{0F19AE89-D8E0-8F3B-7298-A496D1D58DE8}"/>
              </a:ext>
            </a:extLst>
          </p:cNvPr>
          <p:cNvSpPr>
            <a:spLocks noGrp="1"/>
          </p:cNvSpPr>
          <p:nvPr>
            <p:ph type="sldNum" idx="12"/>
          </p:nvPr>
        </p:nvSpPr>
        <p:spPr>
          <a:xfrm>
            <a:off x="8610600" y="6356350"/>
            <a:ext cx="2743200" cy="365125"/>
          </a:xfrm>
        </p:spPr>
        <p:txBody>
          <a:bodyPr/>
          <a:lstStyle/>
          <a:p>
            <a:fld id="{00000000-1234-1234-1234-123412341234}" type="slidenum">
              <a:rPr lang="en-US" smtClean="0"/>
              <a:pPr/>
              <a:t>18</a:t>
            </a:fld>
            <a:endParaRPr lang="en-US" dirty="0"/>
          </a:p>
        </p:txBody>
      </p:sp>
      <p:sp>
        <p:nvSpPr>
          <p:cNvPr id="13" name="TextBox 12">
            <a:extLst>
              <a:ext uri="{FF2B5EF4-FFF2-40B4-BE49-F238E27FC236}">
                <a16:creationId xmlns:a16="http://schemas.microsoft.com/office/drawing/2014/main" id="{553212EE-7346-B07F-3696-D508F5661EE8}"/>
              </a:ext>
            </a:extLst>
          </p:cNvPr>
          <p:cNvSpPr txBox="1"/>
          <p:nvPr/>
        </p:nvSpPr>
        <p:spPr>
          <a:xfrm>
            <a:off x="3148979" y="2671389"/>
            <a:ext cx="5894041" cy="984885"/>
          </a:xfrm>
          <a:prstGeom prst="rect">
            <a:avLst/>
          </a:prstGeom>
          <a:noFill/>
        </p:spPr>
        <p:txBody>
          <a:bodyPr wrap="square" rtlCol="0">
            <a:spAutoFit/>
          </a:bodyPr>
          <a:lstStyle/>
          <a:p>
            <a:pPr algn="ctr">
              <a:spcAft>
                <a:spcPts val="1200"/>
              </a:spcAft>
            </a:pPr>
            <a:r>
              <a:rPr lang="en-US" sz="2400" dirty="0">
                <a:latin typeface="+mj-lt"/>
                <a:hlinkClick r:id="rId6">
                  <a:extLst>
                    <a:ext uri="{A12FA001-AC4F-418D-AE19-62706E023703}">
                      <ahyp:hlinkClr xmlns:ahyp="http://schemas.microsoft.com/office/drawing/2018/hyperlinkcolor" val="tx"/>
                    </a:ext>
                  </a:extLst>
                </a:hlinkClick>
              </a:rPr>
              <a:t>margaw@pennmedicine.upenn.edu</a:t>
            </a:r>
            <a:endParaRPr lang="en-US" sz="2400" dirty="0">
              <a:latin typeface="+mj-lt"/>
            </a:endParaRPr>
          </a:p>
          <a:p>
            <a:pPr algn="ctr">
              <a:spcAft>
                <a:spcPts val="1200"/>
              </a:spcAft>
            </a:pPr>
            <a:r>
              <a:rPr lang="en-US" sz="2400" dirty="0">
                <a:latin typeface="+mj-lt"/>
              </a:rPr>
              <a:t>@</a:t>
            </a:r>
            <a:r>
              <a:rPr lang="en-US" sz="2400" dirty="0" err="1">
                <a:latin typeface="+mj-lt"/>
              </a:rPr>
              <a:t>mlowenstein</a:t>
            </a:r>
            <a:endParaRPr lang="en-US" sz="2400" dirty="0">
              <a:latin typeface="+mj-lt"/>
            </a:endParaRPr>
          </a:p>
        </p:txBody>
      </p:sp>
      <p:pic>
        <p:nvPicPr>
          <p:cNvPr id="15" name="Picture 2" descr="Twitter logo history | Creative Freedom">
            <a:extLst>
              <a:ext uri="{FF2B5EF4-FFF2-40B4-BE49-F238E27FC236}">
                <a16:creationId xmlns:a16="http://schemas.microsoft.com/office/drawing/2014/main" id="{61C3FD7B-6DE5-1BA3-6336-98403CC915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67709" y="3222092"/>
            <a:ext cx="508516" cy="4131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340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BC0B-3296-63C4-B09E-26442C25F89A}"/>
              </a:ext>
            </a:extLst>
          </p:cNvPr>
          <p:cNvSpPr>
            <a:spLocks noGrp="1"/>
          </p:cNvSpPr>
          <p:nvPr>
            <p:ph type="title"/>
          </p:nvPr>
        </p:nvSpPr>
        <p:spPr/>
        <p:txBody>
          <a:bodyPr>
            <a:normAutofit/>
          </a:bodyPr>
          <a:lstStyle/>
          <a:p>
            <a:r>
              <a:rPr lang="en-US" sz="3600" b="1" dirty="0"/>
              <a:t>Goals are not one-size-fits-all</a:t>
            </a:r>
          </a:p>
        </p:txBody>
      </p:sp>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6" name="Straight Connector 5">
            <a:extLst>
              <a:ext uri="{FF2B5EF4-FFF2-40B4-BE49-F238E27FC236}">
                <a16:creationId xmlns:a16="http://schemas.microsoft.com/office/drawing/2014/main" id="{ECE70FE4-CD0B-F427-6806-1152984FC413}"/>
              </a:ext>
            </a:extLst>
          </p:cNvPr>
          <p:cNvCxnSpPr>
            <a:cxnSpLocks/>
          </p:cNvCxnSpPr>
          <p:nvPr/>
        </p:nvCxnSpPr>
        <p:spPr>
          <a:xfrm>
            <a:off x="925975" y="1296365"/>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ounded Rectangular Callout 2">
            <a:extLst>
              <a:ext uri="{FF2B5EF4-FFF2-40B4-BE49-F238E27FC236}">
                <a16:creationId xmlns:a16="http://schemas.microsoft.com/office/drawing/2014/main" id="{73CAA362-6E09-E6B1-3909-26776CEAC52A}"/>
              </a:ext>
            </a:extLst>
          </p:cNvPr>
          <p:cNvSpPr/>
          <p:nvPr/>
        </p:nvSpPr>
        <p:spPr>
          <a:xfrm>
            <a:off x="3184250" y="1513321"/>
            <a:ext cx="8374337" cy="2509836"/>
          </a:xfrm>
          <a:prstGeom prst="wedgeRoundRectCallout">
            <a:avLst>
              <a:gd name="adj1" fmla="val -56710"/>
              <a:gd name="adj2" fmla="val 23738"/>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2600" b="0" i="1" dirty="0">
                <a:solidFill>
                  <a:schemeClr val="tx1"/>
                </a:solidFill>
                <a:effectLst/>
                <a:latin typeface="+mj-lt"/>
              </a:rPr>
              <a:t>Because wi</a:t>
            </a:r>
            <a:r>
              <a:rPr lang="en-US" sz="2600" b="1" i="1" dirty="0">
                <a:solidFill>
                  <a:schemeClr val="tx1"/>
                </a:solidFill>
                <a:effectLst/>
                <a:latin typeface="+mj-lt"/>
              </a:rPr>
              <a:t>thout the medication I’m going to be right back where I started.</a:t>
            </a:r>
            <a:r>
              <a:rPr lang="en-US" sz="2600" b="0" i="1" dirty="0">
                <a:solidFill>
                  <a:schemeClr val="tx1"/>
                </a:solidFill>
                <a:effectLst/>
                <a:latin typeface="+mj-lt"/>
              </a:rPr>
              <a:t> And that’s what’s happened when I left the [last rehab]. I wasn’t on medication, so I relapsed. So this time I’m going to stay on the medication.</a:t>
            </a:r>
          </a:p>
        </p:txBody>
      </p:sp>
      <p:sp>
        <p:nvSpPr>
          <p:cNvPr id="5" name="Rounded Rectangular Callout 4">
            <a:extLst>
              <a:ext uri="{FF2B5EF4-FFF2-40B4-BE49-F238E27FC236}">
                <a16:creationId xmlns:a16="http://schemas.microsoft.com/office/drawing/2014/main" id="{E1487349-48D5-5FBD-1DC8-4E311B6BC803}"/>
              </a:ext>
            </a:extLst>
          </p:cNvPr>
          <p:cNvSpPr/>
          <p:nvPr/>
        </p:nvSpPr>
        <p:spPr>
          <a:xfrm>
            <a:off x="1264031" y="4398429"/>
            <a:ext cx="6107387" cy="1437325"/>
          </a:xfrm>
          <a:prstGeom prst="wedgeRoundRectCallout">
            <a:avLst>
              <a:gd name="adj1" fmla="val -56710"/>
              <a:gd name="adj2" fmla="val 23738"/>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US" sz="2600" i="1" dirty="0">
                <a:solidFill>
                  <a:schemeClr val="tx1"/>
                </a:solidFill>
                <a:effectLst/>
                <a:latin typeface="+mj-lt"/>
              </a:rPr>
              <a:t>My goals for me are to, o </a:t>
            </a:r>
            <a:r>
              <a:rPr lang="en-US" sz="2600" i="1" dirty="0" err="1">
                <a:solidFill>
                  <a:schemeClr val="tx1"/>
                </a:solidFill>
                <a:effectLst/>
                <a:latin typeface="+mj-lt"/>
              </a:rPr>
              <a:t>nce</a:t>
            </a:r>
            <a:r>
              <a:rPr lang="en-US" sz="2600" i="1" dirty="0">
                <a:solidFill>
                  <a:schemeClr val="tx1"/>
                </a:solidFill>
                <a:effectLst/>
                <a:latin typeface="+mj-lt"/>
              </a:rPr>
              <a:t> I leave here, to take everything </a:t>
            </a:r>
            <a:r>
              <a:rPr lang="en-US" sz="2600" b="1" i="1" dirty="0">
                <a:solidFill>
                  <a:schemeClr val="tx1"/>
                </a:solidFill>
                <a:effectLst/>
                <a:latin typeface="+mj-lt"/>
              </a:rPr>
              <a:t>one day at a time</a:t>
            </a:r>
            <a:r>
              <a:rPr lang="en-US" sz="2600" i="1" dirty="0">
                <a:solidFill>
                  <a:schemeClr val="tx1"/>
                </a:solidFill>
                <a:effectLst/>
                <a:latin typeface="+mj-lt"/>
              </a:rPr>
              <a:t>.</a:t>
            </a:r>
            <a:endParaRPr lang="en-US" sz="2600" b="0" i="1" dirty="0">
              <a:solidFill>
                <a:schemeClr val="tx1"/>
              </a:solidFill>
              <a:effectLst/>
              <a:latin typeface="+mj-lt"/>
            </a:endParaRPr>
          </a:p>
        </p:txBody>
      </p:sp>
    </p:spTree>
    <p:extLst>
      <p:ext uri="{BB962C8B-B14F-4D97-AF65-F5344CB8AC3E}">
        <p14:creationId xmlns:p14="http://schemas.microsoft.com/office/powerpoint/2010/main" val="68120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sp>
        <p:nvSpPr>
          <p:cNvPr id="5" name="Slide Number Placeholder 2">
            <a:extLst>
              <a:ext uri="{FF2B5EF4-FFF2-40B4-BE49-F238E27FC236}">
                <a16:creationId xmlns:a16="http://schemas.microsoft.com/office/drawing/2014/main" id="{0F19AE89-D8E0-8F3B-7298-A496D1D58DE8}"/>
              </a:ext>
            </a:extLst>
          </p:cNvPr>
          <p:cNvSpPr>
            <a:spLocks noGrp="1"/>
          </p:cNvSpPr>
          <p:nvPr>
            <p:ph type="sldNum" idx="12"/>
          </p:nvPr>
        </p:nvSpPr>
        <p:spPr>
          <a:xfrm>
            <a:off x="8610600" y="6356350"/>
            <a:ext cx="2743200" cy="365125"/>
          </a:xfrm>
        </p:spPr>
        <p:txBody>
          <a:bodyPr/>
          <a:lstStyle/>
          <a:p>
            <a:fld id="{00000000-1234-1234-1234-123412341234}" type="slidenum">
              <a:rPr lang="en-US" smtClean="0"/>
              <a:pPr/>
              <a:t>2</a:t>
            </a:fld>
            <a:endParaRPr lang="en-US" dirty="0"/>
          </a:p>
        </p:txBody>
      </p:sp>
      <p:sp>
        <p:nvSpPr>
          <p:cNvPr id="3" name="Title 1">
            <a:extLst>
              <a:ext uri="{FF2B5EF4-FFF2-40B4-BE49-F238E27FC236}">
                <a16:creationId xmlns:a16="http://schemas.microsoft.com/office/drawing/2014/main" id="{926691DD-F9FB-05F0-3DBB-AC296842A75B}"/>
              </a:ext>
            </a:extLst>
          </p:cNvPr>
          <p:cNvSpPr txBox="1">
            <a:spLocks/>
          </p:cNvSpPr>
          <p:nvPr/>
        </p:nvSpPr>
        <p:spPr>
          <a:xfrm>
            <a:off x="605368" y="476872"/>
            <a:ext cx="11074576" cy="461665"/>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
        <p:nvSpPr>
          <p:cNvPr id="16" name="TextBox 15">
            <a:extLst>
              <a:ext uri="{FF2B5EF4-FFF2-40B4-BE49-F238E27FC236}">
                <a16:creationId xmlns:a16="http://schemas.microsoft.com/office/drawing/2014/main" id="{B4B76532-7BB2-D4A1-BE08-ABFE79894C82}"/>
              </a:ext>
            </a:extLst>
          </p:cNvPr>
          <p:cNvSpPr txBox="1"/>
          <p:nvPr/>
        </p:nvSpPr>
        <p:spPr>
          <a:xfrm>
            <a:off x="2540235" y="2443655"/>
            <a:ext cx="7204842" cy="523220"/>
          </a:xfrm>
          <a:prstGeom prst="rect">
            <a:avLst/>
          </a:prstGeom>
          <a:noFill/>
        </p:spPr>
        <p:txBody>
          <a:bodyPr wrap="square" rtlCol="0">
            <a:spAutoFit/>
          </a:bodyPr>
          <a:lstStyle/>
          <a:p>
            <a:pPr algn="ctr"/>
            <a:r>
              <a:rPr lang="en-US" sz="2800" dirty="0">
                <a:latin typeface="+mj-lt"/>
              </a:rPr>
              <a:t>I have no conflicts of interest to disclose</a:t>
            </a:r>
          </a:p>
        </p:txBody>
      </p:sp>
    </p:spTree>
    <p:extLst>
      <p:ext uri="{BB962C8B-B14F-4D97-AF65-F5344CB8AC3E}">
        <p14:creationId xmlns:p14="http://schemas.microsoft.com/office/powerpoint/2010/main" val="554708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9DB20-9959-EFC4-4A45-ADFC9D0059A1}"/>
              </a:ext>
            </a:extLst>
          </p:cNvPr>
          <p:cNvSpPr>
            <a:spLocks noGrp="1"/>
          </p:cNvSpPr>
          <p:nvPr>
            <p:ph type="title"/>
          </p:nvPr>
        </p:nvSpPr>
        <p:spPr>
          <a:xfrm>
            <a:off x="925975" y="484927"/>
            <a:ext cx="10515600" cy="738460"/>
          </a:xfrm>
        </p:spPr>
        <p:txBody>
          <a:bodyPr>
            <a:normAutofit/>
          </a:bodyPr>
          <a:lstStyle/>
          <a:p>
            <a:r>
              <a:rPr lang="en-US" sz="3600" b="1" dirty="0"/>
              <a:t>PWUD face challenges when accessing acute care</a:t>
            </a:r>
          </a:p>
        </p:txBody>
      </p:sp>
      <p:sp>
        <p:nvSpPr>
          <p:cNvPr id="3" name="Content Placeholder 2">
            <a:extLst>
              <a:ext uri="{FF2B5EF4-FFF2-40B4-BE49-F238E27FC236}">
                <a16:creationId xmlns:a16="http://schemas.microsoft.com/office/drawing/2014/main" id="{F5283569-6400-2925-21D7-02C44389FAF0}"/>
              </a:ext>
            </a:extLst>
          </p:cNvPr>
          <p:cNvSpPr>
            <a:spLocks noGrp="1"/>
          </p:cNvSpPr>
          <p:nvPr>
            <p:ph idx="1"/>
          </p:nvPr>
        </p:nvSpPr>
        <p:spPr>
          <a:xfrm>
            <a:off x="1007244" y="1371704"/>
            <a:ext cx="10103180" cy="4351338"/>
          </a:xfrm>
        </p:spPr>
        <p:txBody>
          <a:bodyPr/>
          <a:lstStyle/>
          <a:p>
            <a:r>
              <a:rPr lang="en-US" dirty="0">
                <a:latin typeface="+mj-lt"/>
              </a:rPr>
              <a:t>Historically poorly served in hospital settings</a:t>
            </a:r>
          </a:p>
          <a:p>
            <a:pPr lvl="1"/>
            <a:r>
              <a:rPr lang="en-US" dirty="0">
                <a:latin typeface="+mj-lt"/>
              </a:rPr>
              <a:t>Suboptimal care quality</a:t>
            </a:r>
          </a:p>
          <a:p>
            <a:pPr lvl="1"/>
            <a:r>
              <a:rPr lang="en-US" dirty="0">
                <a:latin typeface="+mj-lt"/>
              </a:rPr>
              <a:t>Stigma</a:t>
            </a:r>
          </a:p>
          <a:p>
            <a:pPr lvl="1"/>
            <a:r>
              <a:rPr lang="en-US" dirty="0">
                <a:latin typeface="+mj-lt"/>
              </a:rPr>
              <a:t>Poor outcomes</a:t>
            </a:r>
          </a:p>
          <a:p>
            <a:r>
              <a:rPr lang="en-US" dirty="0">
                <a:latin typeface="+mj-lt"/>
              </a:rPr>
              <a:t>Growth in models to better address hospital-based care for PWUD </a:t>
            </a:r>
            <a:endParaRPr lang="en-US" sz="2400" dirty="0">
              <a:latin typeface="+mj-lt"/>
            </a:endParaRPr>
          </a:p>
        </p:txBody>
      </p:sp>
      <p:sp>
        <p:nvSpPr>
          <p:cNvPr id="4" name="Rectangle 3">
            <a:extLst>
              <a:ext uri="{FF2B5EF4-FFF2-40B4-BE49-F238E27FC236}">
                <a16:creationId xmlns:a16="http://schemas.microsoft.com/office/drawing/2014/main" id="{CE8933D2-A5C8-F4A3-CBDC-140830F9E895}"/>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5" name="Group 4">
            <a:extLst>
              <a:ext uri="{FF2B5EF4-FFF2-40B4-BE49-F238E27FC236}">
                <a16:creationId xmlns:a16="http://schemas.microsoft.com/office/drawing/2014/main" id="{4AA6DA6F-88F1-1831-8BE7-F2899DBA691D}"/>
              </a:ext>
            </a:extLst>
          </p:cNvPr>
          <p:cNvGrpSpPr/>
          <p:nvPr/>
        </p:nvGrpSpPr>
        <p:grpSpPr>
          <a:xfrm>
            <a:off x="9139794" y="6361383"/>
            <a:ext cx="2928395" cy="412984"/>
            <a:chOff x="9062977" y="6342927"/>
            <a:chExt cx="2928395" cy="412984"/>
          </a:xfrm>
        </p:grpSpPr>
        <p:sp>
          <p:nvSpPr>
            <p:cNvPr id="6" name="Rectangle 5">
              <a:extLst>
                <a:ext uri="{FF2B5EF4-FFF2-40B4-BE49-F238E27FC236}">
                  <a16:creationId xmlns:a16="http://schemas.microsoft.com/office/drawing/2014/main" id="{821F80DC-3E58-BE11-5753-FA1216045836}"/>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7" name="Graphic 6">
              <a:extLst>
                <a:ext uri="{FF2B5EF4-FFF2-40B4-BE49-F238E27FC236}">
                  <a16:creationId xmlns:a16="http://schemas.microsoft.com/office/drawing/2014/main" id="{CBFA2925-F81F-4A3E-3071-AF7634ED53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8" name="Picture 7" descr="A close-up of a logo&#10;&#10;Description automatically generated with medium confidence">
            <a:extLst>
              <a:ext uri="{FF2B5EF4-FFF2-40B4-BE49-F238E27FC236}">
                <a16:creationId xmlns:a16="http://schemas.microsoft.com/office/drawing/2014/main" id="{8441C049-0F70-6621-98F0-936B66A76DC3}"/>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0" name="Straight Connector 9">
            <a:extLst>
              <a:ext uri="{FF2B5EF4-FFF2-40B4-BE49-F238E27FC236}">
                <a16:creationId xmlns:a16="http://schemas.microsoft.com/office/drawing/2014/main" id="{0D0DE22D-8079-F2DD-7A9C-739B177DD784}"/>
              </a:ext>
            </a:extLst>
          </p:cNvPr>
          <p:cNvCxnSpPr>
            <a:cxnSpLocks/>
          </p:cNvCxnSpPr>
          <p:nvPr/>
        </p:nvCxnSpPr>
        <p:spPr>
          <a:xfrm>
            <a:off x="925975" y="1217535"/>
            <a:ext cx="1024560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6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17535"/>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57720"/>
            <a:ext cx="10515600" cy="1325563"/>
          </a:xfrm>
        </p:spPr>
        <p:txBody>
          <a:bodyPr>
            <a:normAutofit/>
          </a:bodyPr>
          <a:lstStyle/>
          <a:p>
            <a:r>
              <a:rPr lang="en-US" sz="4000" b="1" dirty="0"/>
              <a:t>Study Aim</a:t>
            </a:r>
          </a:p>
        </p:txBody>
      </p:sp>
      <p:sp>
        <p:nvSpPr>
          <p:cNvPr id="5" name="TextBox 4">
            <a:extLst>
              <a:ext uri="{FF2B5EF4-FFF2-40B4-BE49-F238E27FC236}">
                <a16:creationId xmlns:a16="http://schemas.microsoft.com/office/drawing/2014/main" id="{15D9BC23-703B-1342-AB09-3BD9847378A8}"/>
              </a:ext>
            </a:extLst>
          </p:cNvPr>
          <p:cNvSpPr txBox="1"/>
          <p:nvPr/>
        </p:nvSpPr>
        <p:spPr>
          <a:xfrm>
            <a:off x="925975" y="2736502"/>
            <a:ext cx="10166131" cy="523220"/>
          </a:xfrm>
          <a:prstGeom prst="rect">
            <a:avLst/>
          </a:prstGeom>
          <a:noFill/>
        </p:spPr>
        <p:txBody>
          <a:bodyPr wrap="square">
            <a:spAutoFit/>
          </a:bodyPr>
          <a:lstStyle/>
          <a:p>
            <a:pPr marL="0" marR="0" algn="ctr">
              <a:spcBef>
                <a:spcPts val="0"/>
              </a:spcBef>
              <a:spcAft>
                <a:spcPts val="0"/>
              </a:spcAft>
            </a:pPr>
            <a:r>
              <a:rPr lang="en-US" sz="2800" dirty="0">
                <a:effectLst/>
                <a:latin typeface="Calibri Light" panose="020F0302020204030204" pitchFamily="34" charset="0"/>
                <a:ea typeface="Times New Roman" panose="02020603050405020304" pitchFamily="18" charset="0"/>
              </a:rPr>
              <a:t>To explore the experiences of PWUD with hospital care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5F855E4E-9EC1-DD40-B485-FEB5B49A2DD9}"/>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5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EBC0B-3296-63C4-B09E-26442C25F89A}"/>
              </a:ext>
            </a:extLst>
          </p:cNvPr>
          <p:cNvSpPr>
            <a:spLocks noGrp="1"/>
          </p:cNvSpPr>
          <p:nvPr>
            <p:ph type="title"/>
          </p:nvPr>
        </p:nvSpPr>
        <p:spPr/>
        <p:txBody>
          <a:bodyPr>
            <a:normAutofit/>
          </a:bodyPr>
          <a:lstStyle/>
          <a:p>
            <a:r>
              <a:rPr lang="en-US" sz="4000" b="1" dirty="0"/>
              <a:t>Methods</a:t>
            </a:r>
          </a:p>
        </p:txBody>
      </p:sp>
      <p:sp>
        <p:nvSpPr>
          <p:cNvPr id="7" name="Content Placeholder 6">
            <a:extLst>
              <a:ext uri="{FF2B5EF4-FFF2-40B4-BE49-F238E27FC236}">
                <a16:creationId xmlns:a16="http://schemas.microsoft.com/office/drawing/2014/main" id="{FD352C72-BCAB-37DA-D352-0361A907C517}"/>
              </a:ext>
            </a:extLst>
          </p:cNvPr>
          <p:cNvSpPr>
            <a:spLocks noGrp="1"/>
          </p:cNvSpPr>
          <p:nvPr>
            <p:ph idx="1"/>
          </p:nvPr>
        </p:nvSpPr>
        <p:spPr>
          <a:xfrm>
            <a:off x="925975" y="1484416"/>
            <a:ext cx="10515600" cy="4351338"/>
          </a:xfrm>
        </p:spPr>
        <p:txBody>
          <a:bodyPr>
            <a:normAutofit/>
          </a:bodyPr>
          <a:lstStyle/>
          <a:p>
            <a:r>
              <a:rPr lang="en-US" sz="2600" dirty="0">
                <a:latin typeface="+mj-lt"/>
              </a:rPr>
              <a:t>Semi-structured interviews with hospitalized patients with OUD and other SUDs</a:t>
            </a:r>
          </a:p>
          <a:p>
            <a:r>
              <a:rPr lang="en-US" sz="2600" dirty="0">
                <a:latin typeface="+mj-lt"/>
              </a:rPr>
              <a:t>Setting: Three Philadelphia academic hospitals from 4/2022-8/2022</a:t>
            </a:r>
          </a:p>
          <a:p>
            <a:r>
              <a:rPr lang="en-US" sz="2600" dirty="0">
                <a:latin typeface="+mj-lt"/>
              </a:rPr>
              <a:t>Participants: Recruited patients during hospitalization, provided incentives</a:t>
            </a:r>
          </a:p>
          <a:p>
            <a:r>
              <a:rPr lang="en-US" sz="2600" dirty="0">
                <a:latin typeface="+mj-lt"/>
              </a:rPr>
              <a:t>Focused on patients’ experience of hospital care, barriers and facilitators to care goals, and transitional care planning. </a:t>
            </a:r>
          </a:p>
          <a:p>
            <a:r>
              <a:rPr lang="en-US" sz="2600" dirty="0">
                <a:latin typeface="+mj-lt"/>
              </a:rPr>
              <a:t>Thematic content analysis </a:t>
            </a:r>
          </a:p>
        </p:txBody>
      </p:sp>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6" name="Straight Connector 5">
            <a:extLst>
              <a:ext uri="{FF2B5EF4-FFF2-40B4-BE49-F238E27FC236}">
                <a16:creationId xmlns:a16="http://schemas.microsoft.com/office/drawing/2014/main" id="{ECE70FE4-CD0B-F427-6806-1152984FC413}"/>
              </a:ext>
            </a:extLst>
          </p:cNvPr>
          <p:cNvCxnSpPr>
            <a:cxnSpLocks/>
          </p:cNvCxnSpPr>
          <p:nvPr/>
        </p:nvCxnSpPr>
        <p:spPr>
          <a:xfrm>
            <a:off x="925975" y="1296365"/>
            <a:ext cx="10245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2F8CCA17-9579-B327-944F-E2584508EB43}"/>
              </a:ext>
            </a:extLst>
          </p:cNvPr>
          <p:cNvGrpSpPr/>
          <p:nvPr/>
        </p:nvGrpSpPr>
        <p:grpSpPr>
          <a:xfrm>
            <a:off x="9203802" y="6357890"/>
            <a:ext cx="2928395" cy="412984"/>
            <a:chOff x="9062977" y="6342927"/>
            <a:chExt cx="2928395" cy="412984"/>
          </a:xfrm>
        </p:grpSpPr>
        <p:sp>
          <p:nvSpPr>
            <p:cNvPr id="5" name="Rectangle 4">
              <a:extLst>
                <a:ext uri="{FF2B5EF4-FFF2-40B4-BE49-F238E27FC236}">
                  <a16:creationId xmlns:a16="http://schemas.microsoft.com/office/drawing/2014/main" id="{590B9151-9233-7B71-980C-3D9236DD58E2}"/>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A4A021C2-D6A3-161E-FF75-83080A71CE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9" name="Picture 8" descr="A close-up of a logo&#10;&#10;Description automatically generated with medium confidence">
            <a:extLst>
              <a:ext uri="{FF2B5EF4-FFF2-40B4-BE49-F238E27FC236}">
                <a16:creationId xmlns:a16="http://schemas.microsoft.com/office/drawing/2014/main" id="{EEDE8E60-A964-BDC5-0E0D-269537892776}"/>
              </a:ext>
            </a:extLst>
          </p:cNvPr>
          <p:cNvPicPr>
            <a:picLocks noChangeAspect="1"/>
          </p:cNvPicPr>
          <p:nvPr/>
        </p:nvPicPr>
        <p:blipFill>
          <a:blip r:embed="rId5"/>
          <a:stretch>
            <a:fillRect/>
          </a:stretch>
        </p:blipFill>
        <p:spPr>
          <a:xfrm>
            <a:off x="365126" y="6353711"/>
            <a:ext cx="1346522" cy="440313"/>
          </a:xfrm>
          <a:prstGeom prst="rect">
            <a:avLst/>
          </a:prstGeom>
        </p:spPr>
      </p:pic>
    </p:spTree>
    <p:extLst>
      <p:ext uri="{BB962C8B-B14F-4D97-AF65-F5344CB8AC3E}">
        <p14:creationId xmlns:p14="http://schemas.microsoft.com/office/powerpoint/2010/main" val="117804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613610" y="582205"/>
            <a:ext cx="3557337" cy="1325563"/>
          </a:xfrm>
        </p:spPr>
        <p:txBody>
          <a:bodyPr>
            <a:normAutofit fontScale="90000"/>
          </a:bodyPr>
          <a:lstStyle/>
          <a:p>
            <a:r>
              <a:rPr lang="en-US" sz="4000" b="1" dirty="0"/>
              <a:t>Participant Characteristics (n=21)</a:t>
            </a:r>
          </a:p>
        </p:txBody>
      </p:sp>
      <p:graphicFrame>
        <p:nvGraphicFramePr>
          <p:cNvPr id="7" name="Content Placeholder 2">
            <a:extLst>
              <a:ext uri="{FF2B5EF4-FFF2-40B4-BE49-F238E27FC236}">
                <a16:creationId xmlns:a16="http://schemas.microsoft.com/office/drawing/2014/main" id="{A100C21E-8AEB-F54F-69BA-437E9BC0FB83}"/>
              </a:ext>
            </a:extLst>
          </p:cNvPr>
          <p:cNvGraphicFramePr>
            <a:graphicFrameLocks/>
          </p:cNvGraphicFramePr>
          <p:nvPr>
            <p:extLst>
              <p:ext uri="{D42A27DB-BD31-4B8C-83A1-F6EECF244321}">
                <p14:modId xmlns:p14="http://schemas.microsoft.com/office/powerpoint/2010/main" val="2962032782"/>
              </p:ext>
            </p:extLst>
          </p:nvPr>
        </p:nvGraphicFramePr>
        <p:xfrm>
          <a:off x="4170947" y="579024"/>
          <a:ext cx="7138737" cy="5275271"/>
        </p:xfrm>
        <a:graphic>
          <a:graphicData uri="http://schemas.openxmlformats.org/drawingml/2006/table">
            <a:tbl>
              <a:tblPr firstRow="1" firstCol="1" bandRow="1">
                <a:tableStyleId>{69012ECD-51FC-41F1-AA8D-1B2483CD663E}</a:tableStyleId>
              </a:tblPr>
              <a:tblGrid>
                <a:gridCol w="5005138">
                  <a:extLst>
                    <a:ext uri="{9D8B030D-6E8A-4147-A177-3AD203B41FA5}">
                      <a16:colId xmlns:a16="http://schemas.microsoft.com/office/drawing/2014/main" val="1456036194"/>
                    </a:ext>
                  </a:extLst>
                </a:gridCol>
                <a:gridCol w="2133599">
                  <a:extLst>
                    <a:ext uri="{9D8B030D-6E8A-4147-A177-3AD203B41FA5}">
                      <a16:colId xmlns:a16="http://schemas.microsoft.com/office/drawing/2014/main" val="3444604161"/>
                    </a:ext>
                  </a:extLst>
                </a:gridCol>
              </a:tblGrid>
              <a:tr h="259648">
                <a:tc>
                  <a:txBody>
                    <a:bodyPr/>
                    <a:lstStyle/>
                    <a:p>
                      <a:pPr marL="0" marR="0" algn="ctr">
                        <a:spcBef>
                          <a:spcPts val="0"/>
                        </a:spcBef>
                        <a:spcAft>
                          <a:spcPts val="0"/>
                        </a:spcAft>
                      </a:pPr>
                      <a:r>
                        <a:rPr lang="en-US" sz="1800" dirty="0">
                          <a:effectLst/>
                        </a:rPr>
                        <a:t>Characteristics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8166227"/>
                  </a:ext>
                </a:extLst>
              </a:tr>
              <a:tr h="259648">
                <a:tc>
                  <a:txBody>
                    <a:bodyPr/>
                    <a:lstStyle/>
                    <a:p>
                      <a:pPr marL="0" marR="0">
                        <a:spcBef>
                          <a:spcPts val="0"/>
                        </a:spcBef>
                        <a:spcAft>
                          <a:spcPts val="0"/>
                        </a:spcAft>
                      </a:pPr>
                      <a:r>
                        <a:rPr lang="en-US" sz="1800" dirty="0">
                          <a:effectLst/>
                        </a:rPr>
                        <a:t>Mean Age (SD)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lgn="ctr">
                        <a:spcBef>
                          <a:spcPts val="0"/>
                        </a:spcBef>
                        <a:spcAft>
                          <a:spcPts val="0"/>
                        </a:spcAft>
                      </a:pPr>
                      <a:r>
                        <a:rPr lang="en-US" sz="1800" dirty="0">
                          <a:effectLst/>
                        </a:rPr>
                        <a:t>45 (11)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48213873"/>
                  </a:ext>
                </a:extLst>
              </a:tr>
              <a:tr h="259648">
                <a:tc>
                  <a:txBody>
                    <a:bodyPr/>
                    <a:lstStyle/>
                    <a:p>
                      <a:pPr marL="0" marR="0">
                        <a:spcBef>
                          <a:spcPts val="0"/>
                        </a:spcBef>
                        <a:spcAft>
                          <a:spcPts val="0"/>
                        </a:spcAft>
                      </a:pPr>
                      <a:r>
                        <a:rPr lang="en-US" sz="1800" dirty="0">
                          <a:effectLst/>
                        </a:rPr>
                        <a:t>Men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58314189"/>
                  </a:ext>
                </a:extLst>
              </a:tr>
              <a:tr h="259648">
                <a:tc>
                  <a:txBody>
                    <a:bodyPr/>
                    <a:lstStyle/>
                    <a:p>
                      <a:pPr marL="0" marR="0">
                        <a:spcBef>
                          <a:spcPts val="0"/>
                        </a:spcBef>
                        <a:spcAft>
                          <a:spcPts val="0"/>
                        </a:spcAft>
                      </a:pPr>
                      <a:r>
                        <a:rPr lang="en-US" sz="1800" dirty="0">
                          <a:effectLst/>
                        </a:rPr>
                        <a:t>Race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7050814"/>
                  </a:ext>
                </a:extLst>
              </a:tr>
              <a:tr h="259648">
                <a:tc>
                  <a:txBody>
                    <a:bodyPr/>
                    <a:lstStyle/>
                    <a:p>
                      <a:pPr marL="0" marR="0" lvl="0">
                        <a:spcBef>
                          <a:spcPts val="0"/>
                        </a:spcBef>
                        <a:spcAft>
                          <a:spcPts val="0"/>
                        </a:spcAft>
                      </a:pPr>
                      <a:r>
                        <a:rPr lang="en-US" sz="1800" b="0" dirty="0">
                          <a:effectLst/>
                        </a:rPr>
                        <a:t>    White</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67%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87221653"/>
                  </a:ext>
                </a:extLst>
              </a:tr>
              <a:tr h="259648">
                <a:tc>
                  <a:txBody>
                    <a:bodyPr/>
                    <a:lstStyle/>
                    <a:p>
                      <a:pPr marL="0" marR="0" lvl="0">
                        <a:spcBef>
                          <a:spcPts val="0"/>
                        </a:spcBef>
                        <a:spcAft>
                          <a:spcPts val="0"/>
                        </a:spcAft>
                      </a:pPr>
                      <a:r>
                        <a:rPr lang="en-US" sz="1800" b="0" dirty="0">
                          <a:effectLst/>
                        </a:rPr>
                        <a:t>    Black</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60605248"/>
                  </a:ext>
                </a:extLst>
              </a:tr>
              <a:tr h="259648">
                <a:tc>
                  <a:txBody>
                    <a:bodyPr/>
                    <a:lstStyle/>
                    <a:p>
                      <a:pPr marL="0" marR="0" lvl="0">
                        <a:spcBef>
                          <a:spcPts val="0"/>
                        </a:spcBef>
                        <a:spcAft>
                          <a:spcPts val="0"/>
                        </a:spcAft>
                      </a:pPr>
                      <a:r>
                        <a:rPr lang="en-US" sz="1800" b="0" dirty="0">
                          <a:effectLst/>
                        </a:rPr>
                        <a:t>    Other</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32835195"/>
                  </a:ext>
                </a:extLst>
              </a:tr>
              <a:tr h="259648">
                <a:tc>
                  <a:txBody>
                    <a:bodyPr/>
                    <a:lstStyle/>
                    <a:p>
                      <a:pPr marL="0" marR="0">
                        <a:spcBef>
                          <a:spcPts val="0"/>
                        </a:spcBef>
                        <a:spcAft>
                          <a:spcPts val="0"/>
                        </a:spcAft>
                        <a:tabLst>
                          <a:tab pos="600075" algn="l"/>
                        </a:tabLst>
                      </a:pPr>
                      <a:r>
                        <a:rPr lang="en-US" sz="1800" dirty="0">
                          <a:effectLst/>
                        </a:rPr>
                        <a:t>Hispanic or Latino Ethnicity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48638618"/>
                  </a:ext>
                </a:extLst>
              </a:tr>
              <a:tr h="259648">
                <a:tc>
                  <a:txBody>
                    <a:bodyPr/>
                    <a:lstStyle/>
                    <a:p>
                      <a:pPr marL="0" marR="0">
                        <a:spcBef>
                          <a:spcPts val="0"/>
                        </a:spcBef>
                        <a:spcAft>
                          <a:spcPts val="0"/>
                        </a:spcAft>
                      </a:pPr>
                      <a:r>
                        <a:rPr lang="en-US" sz="1800" dirty="0">
                          <a:effectLst/>
                        </a:rPr>
                        <a:t>Primary Diagnosis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24518129"/>
                  </a:ext>
                </a:extLst>
              </a:tr>
              <a:tr h="337511">
                <a:tc>
                  <a:txBody>
                    <a:bodyPr/>
                    <a:lstStyle/>
                    <a:p>
                      <a:pPr marL="0" marR="0">
                        <a:spcBef>
                          <a:spcPts val="0"/>
                        </a:spcBef>
                        <a:spcAft>
                          <a:spcPts val="0"/>
                        </a:spcAft>
                      </a:pPr>
                      <a:r>
                        <a:rPr lang="en-US" sz="1800" b="0" dirty="0">
                          <a:effectLst/>
                        </a:rPr>
                        <a:t>    Bacteremia, osteomyelitis, sepsis, and/or cellulitis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2000" dirty="0">
                          <a:effectLst/>
                        </a:rPr>
                        <a:t>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16033199"/>
                  </a:ext>
                </a:extLst>
              </a:tr>
              <a:tr h="259648">
                <a:tc>
                  <a:txBody>
                    <a:bodyPr/>
                    <a:lstStyle/>
                    <a:p>
                      <a:pPr marL="0" marR="0">
                        <a:spcBef>
                          <a:spcPts val="0"/>
                        </a:spcBef>
                        <a:spcAft>
                          <a:spcPts val="0"/>
                        </a:spcAft>
                      </a:pPr>
                      <a:r>
                        <a:rPr lang="en-US" sz="1800" b="0" dirty="0">
                          <a:effectLst/>
                        </a:rPr>
                        <a:t>    Non-drug use related condition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45082296"/>
                  </a:ext>
                </a:extLst>
              </a:tr>
              <a:tr h="259648">
                <a:tc>
                  <a:txBody>
                    <a:bodyPr/>
                    <a:lstStyle/>
                    <a:p>
                      <a:pPr marL="0" marR="0">
                        <a:spcBef>
                          <a:spcPts val="0"/>
                        </a:spcBef>
                        <a:spcAft>
                          <a:spcPts val="0"/>
                        </a:spcAft>
                      </a:pPr>
                      <a:r>
                        <a:rPr lang="en-US" sz="1800" b="0" dirty="0">
                          <a:effectLst/>
                        </a:rPr>
                        <a:t>    Wound-related condition </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19%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56885677"/>
                  </a:ext>
                </a:extLst>
              </a:tr>
              <a:tr h="259648">
                <a:tc>
                  <a:txBody>
                    <a:bodyPr/>
                    <a:lstStyle/>
                    <a:p>
                      <a:pPr marL="0" marR="0">
                        <a:spcBef>
                          <a:spcPts val="0"/>
                        </a:spcBef>
                        <a:spcAft>
                          <a:spcPts val="0"/>
                        </a:spcAft>
                      </a:pPr>
                      <a:r>
                        <a:rPr lang="en-US" sz="1800" b="0" dirty="0">
                          <a:effectLst/>
                        </a:rPr>
                        <a:t>    Withdrawal or overdose-related condition </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1409284"/>
                  </a:ext>
                </a:extLst>
              </a:tr>
              <a:tr h="259648">
                <a:tc>
                  <a:txBody>
                    <a:bodyPr/>
                    <a:lstStyle/>
                    <a:p>
                      <a:pPr marL="0" marR="0">
                        <a:spcBef>
                          <a:spcPts val="0"/>
                        </a:spcBef>
                        <a:spcAft>
                          <a:spcPts val="0"/>
                        </a:spcAft>
                      </a:pPr>
                      <a:r>
                        <a:rPr lang="en-US" sz="1800" dirty="0">
                          <a:effectLst/>
                        </a:rPr>
                        <a:t>Drugs Used in Last Six Months*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87525181"/>
                  </a:ext>
                </a:extLst>
              </a:tr>
              <a:tr h="259648">
                <a:tc>
                  <a:txBody>
                    <a:bodyPr/>
                    <a:lstStyle/>
                    <a:p>
                      <a:pPr marL="0" marR="0">
                        <a:spcBef>
                          <a:spcPts val="0"/>
                        </a:spcBef>
                        <a:spcAft>
                          <a:spcPts val="0"/>
                        </a:spcAft>
                      </a:pPr>
                      <a:r>
                        <a:rPr lang="en-US" sz="1800" b="0" dirty="0">
                          <a:effectLst/>
                        </a:rPr>
                        <a:t>    Opioids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95%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22627398"/>
                  </a:ext>
                </a:extLst>
              </a:tr>
              <a:tr h="259648">
                <a:tc>
                  <a:txBody>
                    <a:bodyPr/>
                    <a:lstStyle/>
                    <a:p>
                      <a:pPr marL="0" marR="0">
                        <a:spcBef>
                          <a:spcPts val="0"/>
                        </a:spcBef>
                        <a:spcAft>
                          <a:spcPts val="0"/>
                        </a:spcAft>
                      </a:pPr>
                      <a:r>
                        <a:rPr lang="en-US" sz="1800" b="0" dirty="0">
                          <a:effectLst/>
                        </a:rPr>
                        <a:t>    Stimulants</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92699976"/>
                  </a:ext>
                </a:extLst>
              </a:tr>
              <a:tr h="259648">
                <a:tc>
                  <a:txBody>
                    <a:bodyPr/>
                    <a:lstStyle/>
                    <a:p>
                      <a:pPr marL="0" marR="0">
                        <a:spcBef>
                          <a:spcPts val="0"/>
                        </a:spcBef>
                        <a:spcAft>
                          <a:spcPts val="0"/>
                        </a:spcAft>
                      </a:pPr>
                      <a:r>
                        <a:rPr lang="en-US" sz="1800" b="0" dirty="0">
                          <a:effectLst/>
                        </a:rPr>
                        <a:t>    Sedatives </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33%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169715245"/>
                  </a:ext>
                </a:extLst>
              </a:tr>
              <a:tr h="259648">
                <a:tc>
                  <a:txBody>
                    <a:bodyPr/>
                    <a:lstStyle/>
                    <a:p>
                      <a:pPr marL="0" marR="0">
                        <a:spcBef>
                          <a:spcPts val="0"/>
                        </a:spcBef>
                        <a:spcAft>
                          <a:spcPts val="0"/>
                        </a:spcAft>
                      </a:pPr>
                      <a:r>
                        <a:rPr lang="en-US" sz="1800" b="0" dirty="0">
                          <a:effectLst/>
                        </a:rPr>
                        <a:t>    Alcohol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800" dirty="0">
                          <a:effectLst/>
                        </a:rPr>
                        <a:t>24%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47321097"/>
                  </a:ext>
                </a:extLst>
              </a:tr>
              <a:tr h="259648">
                <a:tc>
                  <a:txBody>
                    <a:bodyPr/>
                    <a:lstStyle/>
                    <a:p>
                      <a:pPr marL="0" marR="0">
                        <a:spcBef>
                          <a:spcPts val="0"/>
                        </a:spcBef>
                        <a:spcAft>
                          <a:spcPts val="0"/>
                        </a:spcAft>
                      </a:pPr>
                      <a:r>
                        <a:rPr lang="en-US" sz="1800" b="0" dirty="0">
                          <a:effectLst/>
                        </a:rPr>
                        <a:t>    Other</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800" dirty="0">
                          <a:effectLst/>
                        </a:rPr>
                        <a:t>14%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0992" marR="509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2030718"/>
                  </a:ext>
                </a:extLst>
              </a:tr>
            </a:tbl>
          </a:graphicData>
        </a:graphic>
      </p:graphicFrame>
    </p:spTree>
    <p:extLst>
      <p:ext uri="{BB962C8B-B14F-4D97-AF65-F5344CB8AC3E}">
        <p14:creationId xmlns:p14="http://schemas.microsoft.com/office/powerpoint/2010/main" val="2639086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Key Themes </a:t>
            </a:r>
          </a:p>
        </p:txBody>
      </p:sp>
      <p:sp>
        <p:nvSpPr>
          <p:cNvPr id="2" name="TextBox 1">
            <a:extLst>
              <a:ext uri="{FF2B5EF4-FFF2-40B4-BE49-F238E27FC236}">
                <a16:creationId xmlns:a16="http://schemas.microsoft.com/office/drawing/2014/main" id="{0334C093-A7F3-FE5E-5738-B3E3451A4EE4}"/>
              </a:ext>
            </a:extLst>
          </p:cNvPr>
          <p:cNvSpPr txBox="1"/>
          <p:nvPr/>
        </p:nvSpPr>
        <p:spPr>
          <a:xfrm>
            <a:off x="1540343" y="4410020"/>
            <a:ext cx="2715029" cy="830997"/>
          </a:xfrm>
          <a:prstGeom prst="rect">
            <a:avLst/>
          </a:prstGeom>
          <a:noFill/>
        </p:spPr>
        <p:txBody>
          <a:bodyPr wrap="square" rtlCol="0">
            <a:spAutoFit/>
          </a:bodyPr>
          <a:lstStyle/>
          <a:p>
            <a:pPr algn="ctr"/>
            <a:r>
              <a:rPr lang="en-US" sz="2400" dirty="0"/>
              <a:t>Impact of changing drug supply</a:t>
            </a:r>
          </a:p>
        </p:txBody>
      </p:sp>
      <p:sp>
        <p:nvSpPr>
          <p:cNvPr id="6" name="TextBox 5">
            <a:extLst>
              <a:ext uri="{FF2B5EF4-FFF2-40B4-BE49-F238E27FC236}">
                <a16:creationId xmlns:a16="http://schemas.microsoft.com/office/drawing/2014/main" id="{06F6988E-26EA-2407-F3DA-639DE66A00C6}"/>
              </a:ext>
            </a:extLst>
          </p:cNvPr>
          <p:cNvSpPr txBox="1"/>
          <p:nvPr/>
        </p:nvSpPr>
        <p:spPr>
          <a:xfrm>
            <a:off x="8031072" y="4410020"/>
            <a:ext cx="2122675" cy="830997"/>
          </a:xfrm>
          <a:prstGeom prst="rect">
            <a:avLst/>
          </a:prstGeom>
          <a:noFill/>
        </p:spPr>
        <p:txBody>
          <a:bodyPr wrap="square" rtlCol="0">
            <a:spAutoFit/>
          </a:bodyPr>
          <a:lstStyle/>
          <a:p>
            <a:pPr algn="ctr"/>
            <a:r>
              <a:rPr lang="en-US" sz="2400" dirty="0"/>
              <a:t>Support for Social Needs</a:t>
            </a:r>
          </a:p>
        </p:txBody>
      </p:sp>
      <p:sp>
        <p:nvSpPr>
          <p:cNvPr id="7" name="TextBox 6">
            <a:extLst>
              <a:ext uri="{FF2B5EF4-FFF2-40B4-BE49-F238E27FC236}">
                <a16:creationId xmlns:a16="http://schemas.microsoft.com/office/drawing/2014/main" id="{46411613-8FE7-1A67-74DA-3D9BEA10878F}"/>
              </a:ext>
            </a:extLst>
          </p:cNvPr>
          <p:cNvSpPr txBox="1"/>
          <p:nvPr/>
        </p:nvSpPr>
        <p:spPr>
          <a:xfrm>
            <a:off x="4957010" y="4448664"/>
            <a:ext cx="2277979" cy="830997"/>
          </a:xfrm>
          <a:prstGeom prst="rect">
            <a:avLst/>
          </a:prstGeom>
          <a:noFill/>
        </p:spPr>
        <p:txBody>
          <a:bodyPr wrap="square" rtlCol="0">
            <a:spAutoFit/>
          </a:bodyPr>
          <a:lstStyle/>
          <a:p>
            <a:pPr algn="ctr"/>
            <a:r>
              <a:rPr lang="en-US" sz="2400" dirty="0"/>
              <a:t>Communication Preferences</a:t>
            </a:r>
          </a:p>
        </p:txBody>
      </p:sp>
      <p:pic>
        <p:nvPicPr>
          <p:cNvPr id="14" name="Picture 13" descr="A black background with a black square&#10;&#10;Description automatically generated with medium confidence">
            <a:extLst>
              <a:ext uri="{FF2B5EF4-FFF2-40B4-BE49-F238E27FC236}">
                <a16:creationId xmlns:a16="http://schemas.microsoft.com/office/drawing/2014/main" id="{C592E06A-92E7-ED25-4028-48241B2FEA24}"/>
              </a:ext>
            </a:extLst>
          </p:cNvPr>
          <p:cNvPicPr>
            <a:picLocks noChangeAspect="1"/>
          </p:cNvPicPr>
          <p:nvPr/>
        </p:nvPicPr>
        <p:blipFill>
          <a:blip r:embed="rId6"/>
          <a:stretch>
            <a:fillRect/>
          </a:stretch>
        </p:blipFill>
        <p:spPr>
          <a:xfrm>
            <a:off x="1677004" y="1919776"/>
            <a:ext cx="2160260" cy="2160260"/>
          </a:xfrm>
          <a:prstGeom prst="rect">
            <a:avLst/>
          </a:prstGeom>
        </p:spPr>
      </p:pic>
      <p:pic>
        <p:nvPicPr>
          <p:cNvPr id="16" name="Picture 15" descr="A black background with a black square&#10;&#10;Description automatically generated with medium confidence">
            <a:extLst>
              <a:ext uri="{FF2B5EF4-FFF2-40B4-BE49-F238E27FC236}">
                <a16:creationId xmlns:a16="http://schemas.microsoft.com/office/drawing/2014/main" id="{43B8E924-A661-7B33-C15A-C5082465C1AE}"/>
              </a:ext>
            </a:extLst>
          </p:cNvPr>
          <p:cNvPicPr>
            <a:picLocks noChangeAspect="1"/>
          </p:cNvPicPr>
          <p:nvPr/>
        </p:nvPicPr>
        <p:blipFill>
          <a:blip r:embed="rId7"/>
          <a:stretch>
            <a:fillRect/>
          </a:stretch>
        </p:blipFill>
        <p:spPr>
          <a:xfrm>
            <a:off x="4727827" y="1771145"/>
            <a:ext cx="2454898" cy="2454898"/>
          </a:xfrm>
          <a:prstGeom prst="rect">
            <a:avLst/>
          </a:prstGeom>
        </p:spPr>
      </p:pic>
      <p:pic>
        <p:nvPicPr>
          <p:cNvPr id="25" name="Picture 24" descr="A black background with a black square&#10;&#10;Description automatically generated with medium confidence">
            <a:extLst>
              <a:ext uri="{FF2B5EF4-FFF2-40B4-BE49-F238E27FC236}">
                <a16:creationId xmlns:a16="http://schemas.microsoft.com/office/drawing/2014/main" id="{08A1B0BB-CD61-2ED3-2B46-8358468A5A31}"/>
              </a:ext>
            </a:extLst>
          </p:cNvPr>
          <p:cNvPicPr>
            <a:picLocks noChangeAspect="1"/>
          </p:cNvPicPr>
          <p:nvPr/>
        </p:nvPicPr>
        <p:blipFill>
          <a:blip r:embed="rId8"/>
          <a:stretch>
            <a:fillRect/>
          </a:stretch>
        </p:blipFill>
        <p:spPr>
          <a:xfrm>
            <a:off x="7480167" y="1482044"/>
            <a:ext cx="3031161" cy="3031161"/>
          </a:xfrm>
          <a:prstGeom prst="rect">
            <a:avLst/>
          </a:prstGeom>
        </p:spPr>
      </p:pic>
    </p:spTree>
    <p:extLst>
      <p:ext uri="{BB962C8B-B14F-4D97-AF65-F5344CB8AC3E}">
        <p14:creationId xmlns:p14="http://schemas.microsoft.com/office/powerpoint/2010/main" val="400992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Drug Supply: Challenges with Pain and WD</a:t>
            </a:r>
          </a:p>
        </p:txBody>
      </p:sp>
      <p:sp>
        <p:nvSpPr>
          <p:cNvPr id="2" name="Rounded Rectangular Callout 1">
            <a:extLst>
              <a:ext uri="{FF2B5EF4-FFF2-40B4-BE49-F238E27FC236}">
                <a16:creationId xmlns:a16="http://schemas.microsoft.com/office/drawing/2014/main" id="{BABAB8F4-40BA-D956-9DEE-BB9852A82FAB}"/>
              </a:ext>
            </a:extLst>
          </p:cNvPr>
          <p:cNvSpPr/>
          <p:nvPr/>
        </p:nvSpPr>
        <p:spPr>
          <a:xfrm>
            <a:off x="2895330" y="1842989"/>
            <a:ext cx="8458470" cy="3306764"/>
          </a:xfrm>
          <a:prstGeom prst="wedgeRoundRectCallout">
            <a:avLst>
              <a:gd name="adj1" fmla="val -56710"/>
              <a:gd name="adj2" fmla="val 23738"/>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600" b="0" i="1" dirty="0">
              <a:solidFill>
                <a:schemeClr val="tx1"/>
              </a:solidFill>
              <a:effectLst/>
              <a:latin typeface="+mj-lt"/>
            </a:endParaRPr>
          </a:p>
          <a:p>
            <a:r>
              <a:rPr lang="en-US" sz="2600" b="0" i="1" dirty="0">
                <a:solidFill>
                  <a:schemeClr val="tx1"/>
                </a:solidFill>
                <a:effectLst/>
                <a:latin typeface="+mj-lt"/>
              </a:rPr>
              <a:t>It takes a whole lot for us to get over the withdrawal. When you come into the hospital, they’re </a:t>
            </a:r>
            <a:r>
              <a:rPr lang="en-US" sz="2600" b="0" i="1" dirty="0" err="1">
                <a:solidFill>
                  <a:schemeClr val="tx1"/>
                </a:solidFill>
                <a:effectLst/>
                <a:latin typeface="+mj-lt"/>
              </a:rPr>
              <a:t>kinda</a:t>
            </a:r>
            <a:r>
              <a:rPr lang="en-US" sz="2600" b="0" i="1" dirty="0">
                <a:solidFill>
                  <a:schemeClr val="tx1"/>
                </a:solidFill>
                <a:effectLst/>
                <a:latin typeface="+mj-lt"/>
              </a:rPr>
              <a:t> like nervous about giving us too much …. </a:t>
            </a:r>
            <a:r>
              <a:rPr lang="en-US" sz="2600" b="1" i="1" dirty="0">
                <a:solidFill>
                  <a:schemeClr val="tx1"/>
                </a:solidFill>
                <a:effectLst/>
                <a:latin typeface="+mj-lt"/>
              </a:rPr>
              <a:t>But we really need that much, not to be high and not to get that same feeling, but just</a:t>
            </a:r>
            <a:r>
              <a:rPr lang="en-US" sz="2600" b="0" i="1" dirty="0">
                <a:solidFill>
                  <a:schemeClr val="tx1"/>
                </a:solidFill>
                <a:effectLst/>
                <a:latin typeface="+mj-lt"/>
              </a:rPr>
              <a:t> … </a:t>
            </a:r>
            <a:r>
              <a:rPr lang="en-US" sz="2600" b="1" i="1" dirty="0">
                <a:solidFill>
                  <a:schemeClr val="tx1"/>
                </a:solidFill>
                <a:effectLst/>
                <a:latin typeface="+mj-lt"/>
              </a:rPr>
              <a:t>so we can sit still for a minute and gather our thoughts </a:t>
            </a:r>
            <a:r>
              <a:rPr lang="en-US" sz="2600" i="1" dirty="0">
                <a:solidFill>
                  <a:schemeClr val="tx1"/>
                </a:solidFill>
                <a:effectLst/>
                <a:latin typeface="+mj-lt"/>
              </a:rPr>
              <a:t>and get ourselves together.</a:t>
            </a:r>
          </a:p>
          <a:p>
            <a:r>
              <a:rPr lang="en-US" sz="2800" i="1" dirty="0">
                <a:solidFill>
                  <a:schemeClr val="tx1"/>
                </a:solidFill>
                <a:latin typeface="+mj-lt"/>
              </a:rPr>
              <a:t>						</a:t>
            </a:r>
            <a:r>
              <a:rPr lang="en-US" sz="2200" i="1" dirty="0">
                <a:solidFill>
                  <a:schemeClr val="tx1"/>
                </a:solidFill>
                <a:latin typeface="+mj-lt"/>
              </a:rPr>
              <a:t>-</a:t>
            </a:r>
            <a:r>
              <a:rPr lang="en-US" sz="2200" dirty="0">
                <a:solidFill>
                  <a:schemeClr val="tx1"/>
                </a:solidFill>
                <a:latin typeface="+mj-lt"/>
              </a:rPr>
              <a:t>Participant #21</a:t>
            </a:r>
          </a:p>
          <a:p>
            <a:endParaRPr lang="en-US" sz="2200" i="1" dirty="0">
              <a:solidFill>
                <a:schemeClr val="tx1"/>
              </a:solidFill>
              <a:latin typeface="+mj-lt"/>
            </a:endParaRP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155D2EBC-2C21-031C-EBD1-766310671BBC}"/>
              </a:ext>
            </a:extLst>
          </p:cNvPr>
          <p:cNvPicPr>
            <a:picLocks noChangeAspect="1"/>
          </p:cNvPicPr>
          <p:nvPr/>
        </p:nvPicPr>
        <p:blipFill>
          <a:blip r:embed="rId6"/>
          <a:stretch>
            <a:fillRect/>
          </a:stretch>
        </p:blipFill>
        <p:spPr>
          <a:xfrm>
            <a:off x="605132" y="4190623"/>
            <a:ext cx="1599411" cy="1599411"/>
          </a:xfrm>
          <a:prstGeom prst="rect">
            <a:avLst/>
          </a:prstGeom>
        </p:spPr>
      </p:pic>
    </p:spTree>
    <p:extLst>
      <p:ext uri="{BB962C8B-B14F-4D97-AF65-F5344CB8AC3E}">
        <p14:creationId xmlns:p14="http://schemas.microsoft.com/office/powerpoint/2010/main" val="376443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0BA4F1-8D23-6A8B-6B75-54995E637767}"/>
              </a:ext>
            </a:extLst>
          </p:cNvPr>
          <p:cNvSpPr/>
          <p:nvPr/>
        </p:nvSpPr>
        <p:spPr>
          <a:xfrm>
            <a:off x="0" y="6230076"/>
            <a:ext cx="12192000" cy="45719"/>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6853D7A-FBEA-72E1-DEDA-04FF508FC6BB}"/>
              </a:ext>
            </a:extLst>
          </p:cNvPr>
          <p:cNvGrpSpPr/>
          <p:nvPr/>
        </p:nvGrpSpPr>
        <p:grpSpPr>
          <a:xfrm>
            <a:off x="9203802" y="6357890"/>
            <a:ext cx="2928395" cy="412984"/>
            <a:chOff x="9062977" y="6342927"/>
            <a:chExt cx="2928395" cy="412984"/>
          </a:xfrm>
        </p:grpSpPr>
        <p:sp>
          <p:nvSpPr>
            <p:cNvPr id="9" name="Rectangle 8">
              <a:extLst>
                <a:ext uri="{FF2B5EF4-FFF2-40B4-BE49-F238E27FC236}">
                  <a16:creationId xmlns:a16="http://schemas.microsoft.com/office/drawing/2014/main" id="{BCF73142-6AA6-FD2A-28FE-45390A43D2FA}"/>
                </a:ext>
              </a:extLst>
            </p:cNvPr>
            <p:cNvSpPr/>
            <p:nvPr/>
          </p:nvSpPr>
          <p:spPr>
            <a:xfrm>
              <a:off x="9062977" y="6342927"/>
              <a:ext cx="2928395" cy="405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a:extLst>
                <a:ext uri="{FF2B5EF4-FFF2-40B4-BE49-F238E27FC236}">
                  <a16:creationId xmlns:a16="http://schemas.microsoft.com/office/drawing/2014/main" id="{DDF54856-89F5-55F1-9B42-56C8AAAE827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01137" y="6391823"/>
              <a:ext cx="2725737" cy="364088"/>
            </a:xfrm>
            <a:prstGeom prst="rect">
              <a:avLst/>
            </a:prstGeom>
          </p:spPr>
        </p:pic>
      </p:grpSp>
      <p:pic>
        <p:nvPicPr>
          <p:cNvPr id="12" name="Picture 11" descr="A close-up of a logo&#10;&#10;Description automatically generated with medium confidence">
            <a:extLst>
              <a:ext uri="{FF2B5EF4-FFF2-40B4-BE49-F238E27FC236}">
                <a16:creationId xmlns:a16="http://schemas.microsoft.com/office/drawing/2014/main" id="{89A319F7-59A8-2E56-BE94-51384EAE84AF}"/>
              </a:ext>
            </a:extLst>
          </p:cNvPr>
          <p:cNvPicPr>
            <a:picLocks noChangeAspect="1"/>
          </p:cNvPicPr>
          <p:nvPr/>
        </p:nvPicPr>
        <p:blipFill>
          <a:blip r:embed="rId5"/>
          <a:stretch>
            <a:fillRect/>
          </a:stretch>
        </p:blipFill>
        <p:spPr>
          <a:xfrm>
            <a:off x="365126" y="6353711"/>
            <a:ext cx="1346522" cy="440313"/>
          </a:xfrm>
          <a:prstGeom prst="rect">
            <a:avLst/>
          </a:prstGeom>
        </p:spPr>
      </p:pic>
      <p:cxnSp>
        <p:nvCxnSpPr>
          <p:cNvPr id="11" name="Straight Connector 10">
            <a:extLst>
              <a:ext uri="{FF2B5EF4-FFF2-40B4-BE49-F238E27FC236}">
                <a16:creationId xmlns:a16="http://schemas.microsoft.com/office/drawing/2014/main" id="{81F5B289-CF6A-191B-9F0C-DDE8BFDBBBCD}"/>
              </a:ext>
            </a:extLst>
          </p:cNvPr>
          <p:cNvCxnSpPr>
            <a:cxnSpLocks/>
          </p:cNvCxnSpPr>
          <p:nvPr/>
        </p:nvCxnSpPr>
        <p:spPr>
          <a:xfrm>
            <a:off x="925975" y="1201769"/>
            <a:ext cx="10245608"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163C6FF0-E3C3-9C59-BB9B-7E8ACED3ACE1}"/>
              </a:ext>
            </a:extLst>
          </p:cNvPr>
          <p:cNvSpPr>
            <a:spLocks noGrp="1"/>
          </p:cNvSpPr>
          <p:nvPr>
            <p:ph type="title"/>
          </p:nvPr>
        </p:nvSpPr>
        <p:spPr>
          <a:xfrm>
            <a:off x="838200" y="270529"/>
            <a:ext cx="10515600" cy="1325563"/>
          </a:xfrm>
        </p:spPr>
        <p:txBody>
          <a:bodyPr>
            <a:normAutofit/>
          </a:bodyPr>
          <a:lstStyle/>
          <a:p>
            <a:r>
              <a:rPr lang="en-US" sz="4000" b="1" dirty="0"/>
              <a:t>Drug Supply: Driver of Medical Complexity</a:t>
            </a:r>
          </a:p>
        </p:txBody>
      </p:sp>
      <p:sp>
        <p:nvSpPr>
          <p:cNvPr id="2" name="Rounded Rectangular Callout 1">
            <a:extLst>
              <a:ext uri="{FF2B5EF4-FFF2-40B4-BE49-F238E27FC236}">
                <a16:creationId xmlns:a16="http://schemas.microsoft.com/office/drawing/2014/main" id="{5D71D70F-17D3-66B3-17FD-C3CAE5C0CE26}"/>
              </a:ext>
            </a:extLst>
          </p:cNvPr>
          <p:cNvSpPr/>
          <p:nvPr/>
        </p:nvSpPr>
        <p:spPr>
          <a:xfrm>
            <a:off x="2668141" y="2224445"/>
            <a:ext cx="8802963" cy="3131355"/>
          </a:xfrm>
          <a:prstGeom prst="wedgeRoundRectCallout">
            <a:avLst>
              <a:gd name="adj1" fmla="val -56710"/>
              <a:gd name="adj2" fmla="val 23738"/>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en-US" sz="2600" i="1" dirty="0">
              <a:solidFill>
                <a:schemeClr val="tx1"/>
              </a:solidFill>
              <a:latin typeface="+mj-lt"/>
            </a:endParaRPr>
          </a:p>
          <a:p>
            <a:pPr marL="0" indent="0">
              <a:buNone/>
            </a:pPr>
            <a:r>
              <a:rPr lang="en-US" sz="2600" b="0" i="1" dirty="0">
                <a:solidFill>
                  <a:schemeClr val="tx1"/>
                </a:solidFill>
                <a:effectLst/>
                <a:latin typeface="+mj-lt"/>
              </a:rPr>
              <a:t>Xylazine. There’s a lot of people out there with open sores all over their body, their legs, their arms. I mean, I know people have holes in their arms and you can see inside … They’re scared to come to a hospital because the detox. </a:t>
            </a:r>
            <a:r>
              <a:rPr lang="en-US" sz="2600" b="1" i="1" dirty="0">
                <a:solidFill>
                  <a:schemeClr val="tx1"/>
                </a:solidFill>
                <a:effectLst/>
                <a:latin typeface="+mj-lt"/>
              </a:rPr>
              <a:t>They don’t want to detox because they got wounds</a:t>
            </a:r>
            <a:r>
              <a:rPr lang="en-US" sz="2600" b="1" i="1" dirty="0">
                <a:solidFill>
                  <a:schemeClr val="tx1"/>
                </a:solidFill>
                <a:latin typeface="+mj-lt"/>
              </a:rPr>
              <a:t>.</a:t>
            </a:r>
            <a:r>
              <a:rPr lang="en-US" sz="2600" b="1" i="1" dirty="0">
                <a:solidFill>
                  <a:schemeClr val="tx1"/>
                </a:solidFill>
                <a:effectLst/>
                <a:latin typeface="+mj-lt"/>
              </a:rPr>
              <a:t> </a:t>
            </a:r>
            <a:r>
              <a:rPr lang="en-US" sz="2600" b="1" i="1" dirty="0">
                <a:solidFill>
                  <a:schemeClr val="tx1"/>
                </a:solidFill>
                <a:latin typeface="+mj-lt"/>
              </a:rPr>
              <a:t>T</a:t>
            </a:r>
            <a:r>
              <a:rPr lang="en-US" sz="2600" b="1" i="1" dirty="0">
                <a:solidFill>
                  <a:schemeClr val="tx1"/>
                </a:solidFill>
                <a:effectLst/>
                <a:latin typeface="+mj-lt"/>
              </a:rPr>
              <a:t>hey don’t want to detox because it hurts</a:t>
            </a:r>
            <a:r>
              <a:rPr lang="en-US" sz="2600" b="0" i="1" dirty="0">
                <a:solidFill>
                  <a:schemeClr val="tx1"/>
                </a:solidFill>
                <a:effectLst/>
                <a:latin typeface="+mj-lt"/>
              </a:rPr>
              <a:t>. It’s a lot to go through. That’s murder.</a:t>
            </a:r>
          </a:p>
          <a:p>
            <a:pPr marL="0" indent="0">
              <a:buNone/>
            </a:pPr>
            <a:r>
              <a:rPr lang="en-US" sz="2200" i="1" dirty="0">
                <a:solidFill>
                  <a:schemeClr val="tx1"/>
                </a:solidFill>
                <a:latin typeface="+mj-lt"/>
              </a:rPr>
              <a:t>						-</a:t>
            </a:r>
            <a:r>
              <a:rPr lang="en-US" sz="2200" dirty="0">
                <a:solidFill>
                  <a:schemeClr val="tx1"/>
                </a:solidFill>
                <a:latin typeface="+mj-lt"/>
              </a:rPr>
              <a:t>Participant #3</a:t>
            </a:r>
          </a:p>
          <a:p>
            <a:pPr marL="0" indent="0">
              <a:buNone/>
            </a:pPr>
            <a:endParaRPr lang="en-US" sz="2200" i="1" dirty="0">
              <a:solidFill>
                <a:schemeClr val="tx1"/>
              </a:solidFill>
              <a:latin typeface="+mj-lt"/>
            </a:endParaRP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6A9ABD19-B79B-EA80-1019-1B433C027F0F}"/>
              </a:ext>
            </a:extLst>
          </p:cNvPr>
          <p:cNvPicPr>
            <a:picLocks noChangeAspect="1"/>
          </p:cNvPicPr>
          <p:nvPr/>
        </p:nvPicPr>
        <p:blipFill>
          <a:blip r:embed="rId6"/>
          <a:stretch>
            <a:fillRect/>
          </a:stretch>
        </p:blipFill>
        <p:spPr>
          <a:xfrm>
            <a:off x="605132" y="4190623"/>
            <a:ext cx="1599411" cy="1599411"/>
          </a:xfrm>
          <a:prstGeom prst="rect">
            <a:avLst/>
          </a:prstGeom>
        </p:spPr>
      </p:pic>
    </p:spTree>
    <p:extLst>
      <p:ext uri="{BB962C8B-B14F-4D97-AF65-F5344CB8AC3E}">
        <p14:creationId xmlns:p14="http://schemas.microsoft.com/office/powerpoint/2010/main" val="3407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14358</TotalTime>
  <Words>2064</Words>
  <Application>Microsoft Office PowerPoint</Application>
  <PresentationFormat>Widescreen</PresentationFormat>
  <Paragraphs>247</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Book</vt:lpstr>
      <vt:lpstr>Calibri</vt:lpstr>
      <vt:lpstr>Calibri Light</vt:lpstr>
      <vt:lpstr>Office Theme</vt:lpstr>
      <vt:lpstr>Exploring Patient Perspectives on Care for Hospitalized People Who Use Drugs </vt:lpstr>
      <vt:lpstr>PowerPoint Presentation</vt:lpstr>
      <vt:lpstr>PWUD face challenges when accessing acute care</vt:lpstr>
      <vt:lpstr>Study Aim</vt:lpstr>
      <vt:lpstr>Methods</vt:lpstr>
      <vt:lpstr>Participant Characteristics (n=21)</vt:lpstr>
      <vt:lpstr>Key Themes </vt:lpstr>
      <vt:lpstr>Drug Supply: Challenges with Pain and WD</vt:lpstr>
      <vt:lpstr>Drug Supply: Driver of Medical Complexity</vt:lpstr>
      <vt:lpstr>Communication: Collaboration with Care Teams  </vt:lpstr>
      <vt:lpstr>Communication: Contingency Planning </vt:lpstr>
      <vt:lpstr>Addressing Social Needs</vt:lpstr>
      <vt:lpstr>Addressing Social Needs</vt:lpstr>
      <vt:lpstr>Study Limitations</vt:lpstr>
      <vt:lpstr>Equity</vt:lpstr>
      <vt:lpstr>Conclusions</vt:lpstr>
      <vt:lpstr>Acknowledgements</vt:lpstr>
      <vt:lpstr>Questions?</vt:lpstr>
      <vt:lpstr>Goals are not one-size-fits-all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in Opioid Use Disorder</dc:title>
  <dc:creator>Lowenstein, Margaret</dc:creator>
  <cp:lastModifiedBy>Rental End User</cp:lastModifiedBy>
  <cp:revision>77</cp:revision>
  <cp:lastPrinted>2022-11-09T15:02:58Z</cp:lastPrinted>
  <dcterms:created xsi:type="dcterms:W3CDTF">2022-06-06T11:43:18Z</dcterms:created>
  <dcterms:modified xsi:type="dcterms:W3CDTF">2023-11-02T17:27:17Z</dcterms:modified>
</cp:coreProperties>
</file>