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69" r:id="rId5"/>
  </p:sldMasterIdLst>
  <p:notesMasterIdLst>
    <p:notesMasterId r:id="rId28"/>
  </p:notesMasterIdLst>
  <p:handoutMasterIdLst>
    <p:handoutMasterId r:id="rId29"/>
  </p:handoutMasterIdLst>
  <p:sldIdLst>
    <p:sldId id="260" r:id="rId6"/>
    <p:sldId id="269" r:id="rId7"/>
    <p:sldId id="274" r:id="rId8"/>
    <p:sldId id="275" r:id="rId9"/>
    <p:sldId id="301" r:id="rId10"/>
    <p:sldId id="304" r:id="rId11"/>
    <p:sldId id="271" r:id="rId12"/>
    <p:sldId id="273" r:id="rId13"/>
    <p:sldId id="278" r:id="rId14"/>
    <p:sldId id="306" r:id="rId15"/>
    <p:sldId id="279" r:id="rId16"/>
    <p:sldId id="282" r:id="rId17"/>
    <p:sldId id="316" r:id="rId18"/>
    <p:sldId id="283" r:id="rId19"/>
    <p:sldId id="284" r:id="rId20"/>
    <p:sldId id="312" r:id="rId21"/>
    <p:sldId id="310" r:id="rId22"/>
    <p:sldId id="290" r:id="rId23"/>
    <p:sldId id="291" r:id="rId24"/>
    <p:sldId id="292" r:id="rId25"/>
    <p:sldId id="294"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Chan" initials="BC" lastIdx="14" clrIdx="0">
    <p:extLst>
      <p:ext uri="{19B8F6BF-5375-455C-9EA6-DF929625EA0E}">
        <p15:presenceInfo xmlns:p15="http://schemas.microsoft.com/office/powerpoint/2012/main" userId="S-1-5-21-1366901343-1712286707-620655208-6423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96314-2E2E-497D-BC18-A53D8AE897EB}" v="24" dt="2023-11-02T02:00:35.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81865" autoAdjust="0"/>
  </p:normalViewPr>
  <p:slideViewPr>
    <p:cSldViewPr snapToGrid="0">
      <p:cViewPr varScale="1">
        <p:scale>
          <a:sx n="54" d="100"/>
          <a:sy n="54" d="100"/>
        </p:scale>
        <p:origin x="912" y="60"/>
      </p:cViewPr>
      <p:guideLst/>
    </p:cSldViewPr>
  </p:slideViewPr>
  <p:outlineViewPr>
    <p:cViewPr>
      <p:scale>
        <a:sx n="33" d="100"/>
        <a:sy n="33" d="100"/>
      </p:scale>
      <p:origin x="0" y="-548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Devoe" userId="f02bce051221fae0" providerId="LiveId" clId="{79896314-2E2E-497D-BC18-A53D8AE897EB}"/>
    <pc:docChg chg="undo custSel addSld delSld modSld">
      <pc:chgData name="Meg Devoe" userId="f02bce051221fae0" providerId="LiveId" clId="{79896314-2E2E-497D-BC18-A53D8AE897EB}" dt="2023-11-02T02:00:34.929" v="3914" actId="20577"/>
      <pc:docMkLst>
        <pc:docMk/>
      </pc:docMkLst>
      <pc:sldChg chg="modNotesTx">
        <pc:chgData name="Meg Devoe" userId="f02bce051221fae0" providerId="LiveId" clId="{79896314-2E2E-497D-BC18-A53D8AE897EB}" dt="2023-11-01T22:52:08.387" v="173" actId="20577"/>
        <pc:sldMkLst>
          <pc:docMk/>
          <pc:sldMk cId="40408220" sldId="260"/>
        </pc:sldMkLst>
      </pc:sldChg>
      <pc:sldChg chg="modSp mod modNotesTx">
        <pc:chgData name="Meg Devoe" userId="f02bce051221fae0" providerId="LiveId" clId="{79896314-2E2E-497D-BC18-A53D8AE897EB}" dt="2023-11-02T01:49:47.373" v="3750" actId="20577"/>
        <pc:sldMkLst>
          <pc:docMk/>
          <pc:sldMk cId="3024729128" sldId="271"/>
        </pc:sldMkLst>
        <pc:spChg chg="mod">
          <ac:chgData name="Meg Devoe" userId="f02bce051221fae0" providerId="LiveId" clId="{79896314-2E2E-497D-BC18-A53D8AE897EB}" dt="2023-11-02T01:49:47.373" v="3750" actId="20577"/>
          <ac:spMkLst>
            <pc:docMk/>
            <pc:sldMk cId="3024729128" sldId="271"/>
            <ac:spMk id="2" creationId="{BE94FE82-DB30-2BCE-FD24-646349F13251}"/>
          </ac:spMkLst>
        </pc:spChg>
      </pc:sldChg>
      <pc:sldChg chg="modNotesTx">
        <pc:chgData name="Meg Devoe" userId="f02bce051221fae0" providerId="LiveId" clId="{79896314-2E2E-497D-BC18-A53D8AE897EB}" dt="2023-11-02T01:44:58.629" v="3564" actId="20577"/>
        <pc:sldMkLst>
          <pc:docMk/>
          <pc:sldMk cId="3402444906" sldId="275"/>
        </pc:sldMkLst>
      </pc:sldChg>
      <pc:sldChg chg="modNotesTx">
        <pc:chgData name="Meg Devoe" userId="f02bce051221fae0" providerId="LiveId" clId="{79896314-2E2E-497D-BC18-A53D8AE897EB}" dt="2023-11-02T01:55:56.750" v="3781" actId="20577"/>
        <pc:sldMkLst>
          <pc:docMk/>
          <pc:sldMk cId="1484016688" sldId="278"/>
        </pc:sldMkLst>
      </pc:sldChg>
      <pc:sldChg chg="del">
        <pc:chgData name="Meg Devoe" userId="f02bce051221fae0" providerId="LiveId" clId="{79896314-2E2E-497D-BC18-A53D8AE897EB}" dt="2023-11-02T00:15:47.801" v="3409" actId="47"/>
        <pc:sldMkLst>
          <pc:docMk/>
          <pc:sldMk cId="2322838668" sldId="285"/>
        </pc:sldMkLst>
      </pc:sldChg>
      <pc:sldChg chg="modSp mod modNotesTx">
        <pc:chgData name="Meg Devoe" userId="f02bce051221fae0" providerId="LiveId" clId="{79896314-2E2E-497D-BC18-A53D8AE897EB}" dt="2023-11-01T23:58:36.204" v="3272" actId="20577"/>
        <pc:sldMkLst>
          <pc:docMk/>
          <pc:sldMk cId="2806754254" sldId="290"/>
        </pc:sldMkLst>
        <pc:spChg chg="mod">
          <ac:chgData name="Meg Devoe" userId="f02bce051221fae0" providerId="LiveId" clId="{79896314-2E2E-497D-BC18-A53D8AE897EB}" dt="2023-11-01T23:56:35.265" v="2777" actId="20577"/>
          <ac:spMkLst>
            <pc:docMk/>
            <pc:sldMk cId="2806754254" sldId="290"/>
            <ac:spMk id="6" creationId="{925635C2-DEDA-210A-5527-897B3DF8077B}"/>
          </ac:spMkLst>
        </pc:spChg>
      </pc:sldChg>
      <pc:sldChg chg="modSp mod">
        <pc:chgData name="Meg Devoe" userId="f02bce051221fae0" providerId="LiveId" clId="{79896314-2E2E-497D-BC18-A53D8AE897EB}" dt="2023-11-02T00:00:37.464" v="3392" actId="20577"/>
        <pc:sldMkLst>
          <pc:docMk/>
          <pc:sldMk cId="2362801762" sldId="291"/>
        </pc:sldMkLst>
        <pc:spChg chg="mod">
          <ac:chgData name="Meg Devoe" userId="f02bce051221fae0" providerId="LiveId" clId="{79896314-2E2E-497D-BC18-A53D8AE897EB}" dt="2023-11-02T00:00:37.464" v="3392" actId="20577"/>
          <ac:spMkLst>
            <pc:docMk/>
            <pc:sldMk cId="2362801762" sldId="291"/>
            <ac:spMk id="3" creationId="{F4CF57DE-E1E4-BE26-6E56-3C6062CFF061}"/>
          </ac:spMkLst>
        </pc:spChg>
      </pc:sldChg>
      <pc:sldChg chg="modSp mod">
        <pc:chgData name="Meg Devoe" userId="f02bce051221fae0" providerId="LiveId" clId="{79896314-2E2E-497D-BC18-A53D8AE897EB}" dt="2023-11-02T00:18:05.700" v="3492" actId="20577"/>
        <pc:sldMkLst>
          <pc:docMk/>
          <pc:sldMk cId="2144698871" sldId="292"/>
        </pc:sldMkLst>
        <pc:spChg chg="mod">
          <ac:chgData name="Meg Devoe" userId="f02bce051221fae0" providerId="LiveId" clId="{79896314-2E2E-497D-BC18-A53D8AE897EB}" dt="2023-11-02T00:18:05.700" v="3492" actId="20577"/>
          <ac:spMkLst>
            <pc:docMk/>
            <pc:sldMk cId="2144698871" sldId="292"/>
            <ac:spMk id="2" creationId="{2C18A74B-0CD2-7EE8-94D7-81E7D6AF5A83}"/>
          </ac:spMkLst>
        </pc:spChg>
      </pc:sldChg>
      <pc:sldChg chg="modNotesTx">
        <pc:chgData name="Meg Devoe" userId="f02bce051221fae0" providerId="LiveId" clId="{79896314-2E2E-497D-BC18-A53D8AE897EB}" dt="2023-11-02T01:47:19.986" v="3633" actId="20577"/>
        <pc:sldMkLst>
          <pc:docMk/>
          <pc:sldMk cId="3699245041" sldId="301"/>
        </pc:sldMkLst>
      </pc:sldChg>
      <pc:sldChg chg="del">
        <pc:chgData name="Meg Devoe" userId="f02bce051221fae0" providerId="LiveId" clId="{79896314-2E2E-497D-BC18-A53D8AE897EB}" dt="2023-11-02T00:15:43.763" v="3406" actId="47"/>
        <pc:sldMkLst>
          <pc:docMk/>
          <pc:sldMk cId="1555232662" sldId="302"/>
        </pc:sldMkLst>
      </pc:sldChg>
      <pc:sldChg chg="addSp delSp modSp mod modNotesTx">
        <pc:chgData name="Meg Devoe" userId="f02bce051221fae0" providerId="LiveId" clId="{79896314-2E2E-497D-BC18-A53D8AE897EB}" dt="2023-11-01T23:18:29.348" v="487" actId="20577"/>
        <pc:sldMkLst>
          <pc:docMk/>
          <pc:sldMk cId="986380276" sldId="304"/>
        </pc:sldMkLst>
        <pc:spChg chg="del">
          <ac:chgData name="Meg Devoe" userId="f02bce051221fae0" providerId="LiveId" clId="{79896314-2E2E-497D-BC18-A53D8AE897EB}" dt="2023-11-01T23:15:54.661" v="351" actId="478"/>
          <ac:spMkLst>
            <pc:docMk/>
            <pc:sldMk cId="986380276" sldId="304"/>
            <ac:spMk id="7" creationId="{2AF31A25-AAA7-3BF7-2D3D-9F8DB8FAB11F}"/>
          </ac:spMkLst>
        </pc:spChg>
        <pc:spChg chg="del mod">
          <ac:chgData name="Meg Devoe" userId="f02bce051221fae0" providerId="LiveId" clId="{79896314-2E2E-497D-BC18-A53D8AE897EB}" dt="2023-11-01T23:15:59.876" v="353" actId="478"/>
          <ac:spMkLst>
            <pc:docMk/>
            <pc:sldMk cId="986380276" sldId="304"/>
            <ac:spMk id="8" creationId="{782ED6DD-6A60-DB8D-8010-E2B5E456B3BB}"/>
          </ac:spMkLst>
        </pc:spChg>
        <pc:spChg chg="mod">
          <ac:chgData name="Meg Devoe" userId="f02bce051221fae0" providerId="LiveId" clId="{79896314-2E2E-497D-BC18-A53D8AE897EB}" dt="2023-11-01T23:17:02.767" v="365" actId="1076"/>
          <ac:spMkLst>
            <pc:docMk/>
            <pc:sldMk cId="986380276" sldId="304"/>
            <ac:spMk id="11" creationId="{0B0FF3B9-67CF-B27F-6C32-1A456C1CD02B}"/>
          </ac:spMkLst>
        </pc:spChg>
        <pc:spChg chg="mod">
          <ac:chgData name="Meg Devoe" userId="f02bce051221fae0" providerId="LiveId" clId="{79896314-2E2E-497D-BC18-A53D8AE897EB}" dt="2023-11-01T23:16:54.837" v="364" actId="1076"/>
          <ac:spMkLst>
            <pc:docMk/>
            <pc:sldMk cId="986380276" sldId="304"/>
            <ac:spMk id="12" creationId="{826DA259-513F-7EAA-2A60-16DCCF7D226A}"/>
          </ac:spMkLst>
        </pc:spChg>
        <pc:graphicFrameChg chg="del mod modGraphic">
          <ac:chgData name="Meg Devoe" userId="f02bce051221fae0" providerId="LiveId" clId="{79896314-2E2E-497D-BC18-A53D8AE897EB}" dt="2023-11-01T15:00:53.137" v="76" actId="21"/>
          <ac:graphicFrameMkLst>
            <pc:docMk/>
            <pc:sldMk cId="986380276" sldId="304"/>
            <ac:graphicFrameMk id="4" creationId="{3948543E-F4C3-7D9E-DA24-4F2846511B31}"/>
          </ac:graphicFrameMkLst>
        </pc:graphicFrameChg>
        <pc:picChg chg="add del mod">
          <ac:chgData name="Meg Devoe" userId="f02bce051221fae0" providerId="LiveId" clId="{79896314-2E2E-497D-BC18-A53D8AE897EB}" dt="2023-11-01T23:15:50.018" v="350" actId="478"/>
          <ac:picMkLst>
            <pc:docMk/>
            <pc:sldMk cId="986380276" sldId="304"/>
            <ac:picMk id="3" creationId="{82B36A5C-9746-60F3-7745-70340B2274B9}"/>
          </ac:picMkLst>
        </pc:picChg>
        <pc:picChg chg="mod">
          <ac:chgData name="Meg Devoe" userId="f02bce051221fae0" providerId="LiveId" clId="{79896314-2E2E-497D-BC18-A53D8AE897EB}" dt="2023-11-01T23:16:32.969" v="357" actId="14100"/>
          <ac:picMkLst>
            <pc:docMk/>
            <pc:sldMk cId="986380276" sldId="304"/>
            <ac:picMk id="6" creationId="{4E37D37B-461E-4D8A-98CC-EA3D16A45669}"/>
          </ac:picMkLst>
        </pc:picChg>
      </pc:sldChg>
      <pc:sldChg chg="del">
        <pc:chgData name="Meg Devoe" userId="f02bce051221fae0" providerId="LiveId" clId="{79896314-2E2E-497D-BC18-A53D8AE897EB}" dt="2023-11-02T00:15:44.459" v="3407" actId="47"/>
        <pc:sldMkLst>
          <pc:docMk/>
          <pc:sldMk cId="431605918" sldId="305"/>
        </pc:sldMkLst>
      </pc:sldChg>
      <pc:sldChg chg="del">
        <pc:chgData name="Meg Devoe" userId="f02bce051221fae0" providerId="LiveId" clId="{79896314-2E2E-497D-BC18-A53D8AE897EB}" dt="2023-11-02T00:15:46.082" v="3408" actId="47"/>
        <pc:sldMkLst>
          <pc:docMk/>
          <pc:sldMk cId="12781206" sldId="307"/>
        </pc:sldMkLst>
      </pc:sldChg>
      <pc:sldChg chg="del">
        <pc:chgData name="Meg Devoe" userId="f02bce051221fae0" providerId="LiveId" clId="{79896314-2E2E-497D-BC18-A53D8AE897EB}" dt="2023-11-02T00:15:49.095" v="3410" actId="47"/>
        <pc:sldMkLst>
          <pc:docMk/>
          <pc:sldMk cId="1088043088" sldId="308"/>
        </pc:sldMkLst>
      </pc:sldChg>
      <pc:sldChg chg="del">
        <pc:chgData name="Meg Devoe" userId="f02bce051221fae0" providerId="LiveId" clId="{79896314-2E2E-497D-BC18-A53D8AE897EB}" dt="2023-11-02T00:15:50.251" v="3411" actId="47"/>
        <pc:sldMkLst>
          <pc:docMk/>
          <pc:sldMk cId="1284146111" sldId="309"/>
        </pc:sldMkLst>
      </pc:sldChg>
      <pc:sldChg chg="modSp mod modNotesTx">
        <pc:chgData name="Meg Devoe" userId="f02bce051221fae0" providerId="LiveId" clId="{79896314-2E2E-497D-BC18-A53D8AE897EB}" dt="2023-11-02T01:52:59.603" v="3764" actId="1076"/>
        <pc:sldMkLst>
          <pc:docMk/>
          <pc:sldMk cId="2087439458" sldId="310"/>
        </pc:sldMkLst>
        <pc:spChg chg="mod">
          <ac:chgData name="Meg Devoe" userId="f02bce051221fae0" providerId="LiveId" clId="{79896314-2E2E-497D-BC18-A53D8AE897EB}" dt="2023-11-02T01:52:59.603" v="3764" actId="1076"/>
          <ac:spMkLst>
            <pc:docMk/>
            <pc:sldMk cId="2087439458" sldId="310"/>
            <ac:spMk id="7" creationId="{FB897B0B-03DF-4669-B653-7CEE2CD29E8B}"/>
          </ac:spMkLst>
        </pc:spChg>
      </pc:sldChg>
      <pc:sldChg chg="modNotesTx">
        <pc:chgData name="Meg Devoe" userId="f02bce051221fae0" providerId="LiveId" clId="{79896314-2E2E-497D-BC18-A53D8AE897EB}" dt="2023-11-02T01:52:05.082" v="3752" actId="20577"/>
        <pc:sldMkLst>
          <pc:docMk/>
          <pc:sldMk cId="2128272625" sldId="312"/>
        </pc:sldMkLst>
      </pc:sldChg>
      <pc:sldChg chg="addSp delSp modSp del mod modNotesTx">
        <pc:chgData name="Meg Devoe" userId="f02bce051221fae0" providerId="LiveId" clId="{79896314-2E2E-497D-BC18-A53D8AE897EB}" dt="2023-11-01T23:32:53.677" v="668" actId="47"/>
        <pc:sldMkLst>
          <pc:docMk/>
          <pc:sldMk cId="3083668231" sldId="314"/>
        </pc:sldMkLst>
        <pc:spChg chg="add del">
          <ac:chgData name="Meg Devoe" userId="f02bce051221fae0" providerId="LiveId" clId="{79896314-2E2E-497D-BC18-A53D8AE897EB}" dt="2023-11-01T23:09:41.772" v="206" actId="478"/>
          <ac:spMkLst>
            <pc:docMk/>
            <pc:sldMk cId="3083668231" sldId="314"/>
            <ac:spMk id="4" creationId="{113D3391-E932-4E27-3428-78456A7D7609}"/>
          </ac:spMkLst>
        </pc:spChg>
        <pc:spChg chg="mod">
          <ac:chgData name="Meg Devoe" userId="f02bce051221fae0" providerId="LiveId" clId="{79896314-2E2E-497D-BC18-A53D8AE897EB}" dt="2023-11-01T23:12:23.203" v="256" actId="20577"/>
          <ac:spMkLst>
            <pc:docMk/>
            <pc:sldMk cId="3083668231" sldId="314"/>
            <ac:spMk id="5" creationId="{0F1949B1-D02A-02D6-1165-4928C442BCBD}"/>
          </ac:spMkLst>
        </pc:spChg>
        <pc:spChg chg="add mod">
          <ac:chgData name="Meg Devoe" userId="f02bce051221fae0" providerId="LiveId" clId="{79896314-2E2E-497D-BC18-A53D8AE897EB}" dt="2023-11-01T23:11:32.369" v="223" actId="1582"/>
          <ac:spMkLst>
            <pc:docMk/>
            <pc:sldMk cId="3083668231" sldId="314"/>
            <ac:spMk id="6" creationId="{20A3232F-47A5-5B8F-E39F-3C21D5AB1358}"/>
          </ac:spMkLst>
        </pc:spChg>
        <pc:spChg chg="mod">
          <ac:chgData name="Meg Devoe" userId="f02bce051221fae0" providerId="LiveId" clId="{79896314-2E2E-497D-BC18-A53D8AE897EB}" dt="2023-11-01T23:10:33.417" v="213" actId="1076"/>
          <ac:spMkLst>
            <pc:docMk/>
            <pc:sldMk cId="3083668231" sldId="314"/>
            <ac:spMk id="7" creationId="{CF448480-350A-1591-C0B3-E60F4AA658AD}"/>
          </ac:spMkLst>
        </pc:spChg>
        <pc:spChg chg="add mod">
          <ac:chgData name="Meg Devoe" userId="f02bce051221fae0" providerId="LiveId" clId="{79896314-2E2E-497D-BC18-A53D8AE897EB}" dt="2023-11-01T23:12:59.468" v="258" actId="1076"/>
          <ac:spMkLst>
            <pc:docMk/>
            <pc:sldMk cId="3083668231" sldId="314"/>
            <ac:spMk id="8" creationId="{88AC482C-D797-4354-B2F3-02459F39B833}"/>
          </ac:spMkLst>
        </pc:spChg>
        <pc:spChg chg="add mod">
          <ac:chgData name="Meg Devoe" userId="f02bce051221fae0" providerId="LiveId" clId="{79896314-2E2E-497D-BC18-A53D8AE897EB}" dt="2023-11-01T23:22:18.082" v="573" actId="20577"/>
          <ac:spMkLst>
            <pc:docMk/>
            <pc:sldMk cId="3083668231" sldId="314"/>
            <ac:spMk id="9" creationId="{85E100D6-9A85-D422-1D3A-DCF337F205DA}"/>
          </ac:spMkLst>
        </pc:spChg>
        <pc:graphicFrameChg chg="mod modGraphic">
          <ac:chgData name="Meg Devoe" userId="f02bce051221fae0" providerId="LiveId" clId="{79896314-2E2E-497D-BC18-A53D8AE897EB}" dt="2023-11-01T23:12:50.239" v="257" actId="1076"/>
          <ac:graphicFrameMkLst>
            <pc:docMk/>
            <pc:sldMk cId="3083668231" sldId="314"/>
            <ac:graphicFrameMk id="3" creationId="{1E72D04B-C94A-ED43-BB03-EAA3ACE99B0A}"/>
          </ac:graphicFrameMkLst>
        </pc:graphicFrameChg>
      </pc:sldChg>
      <pc:sldChg chg="add del">
        <pc:chgData name="Meg Devoe" userId="f02bce051221fae0" providerId="LiveId" clId="{79896314-2E2E-497D-BC18-A53D8AE897EB}" dt="2023-11-02T00:15:51.483" v="3412" actId="47"/>
        <pc:sldMkLst>
          <pc:docMk/>
          <pc:sldMk cId="4127797127" sldId="315"/>
        </pc:sldMkLst>
      </pc:sldChg>
      <pc:sldChg chg="addSp delSp modSp new mod modNotesTx">
        <pc:chgData name="Meg Devoe" userId="f02bce051221fae0" providerId="LiveId" clId="{79896314-2E2E-497D-BC18-A53D8AE897EB}" dt="2023-11-02T02:00:34.929" v="3914" actId="20577"/>
        <pc:sldMkLst>
          <pc:docMk/>
          <pc:sldMk cId="2000739395" sldId="316"/>
        </pc:sldMkLst>
        <pc:spChg chg="add del mod">
          <ac:chgData name="Meg Devoe" userId="f02bce051221fae0" providerId="LiveId" clId="{79896314-2E2E-497D-BC18-A53D8AE897EB}" dt="2023-11-01T23:31:13.504" v="659" actId="20577"/>
          <ac:spMkLst>
            <pc:docMk/>
            <pc:sldMk cId="2000739395" sldId="316"/>
            <ac:spMk id="2" creationId="{220ADA46-8EE5-9C9A-16F0-D04DA05D5063}"/>
          </ac:spMkLst>
        </pc:spChg>
        <pc:spChg chg="add del mod">
          <ac:chgData name="Meg Devoe" userId="f02bce051221fae0" providerId="LiveId" clId="{79896314-2E2E-497D-BC18-A53D8AE897EB}" dt="2023-11-01T23:23:37.512" v="576"/>
          <ac:spMkLst>
            <pc:docMk/>
            <pc:sldMk cId="2000739395" sldId="316"/>
            <ac:spMk id="3" creationId="{E82E34BC-9440-AE69-1D0B-C799DAC6E15B}"/>
          </ac:spMkLst>
        </pc:spChg>
        <pc:spChg chg="add del mod">
          <ac:chgData name="Meg Devoe" userId="f02bce051221fae0" providerId="LiveId" clId="{79896314-2E2E-497D-BC18-A53D8AE897EB}" dt="2023-11-01T23:24:45.794" v="579"/>
          <ac:spMkLst>
            <pc:docMk/>
            <pc:sldMk cId="2000739395" sldId="316"/>
            <ac:spMk id="5" creationId="{A838B2BF-8DBE-2E54-7014-DB8DF684C189}"/>
          </ac:spMkLst>
        </pc:spChg>
        <pc:spChg chg="add mod">
          <ac:chgData name="Meg Devoe" userId="f02bce051221fae0" providerId="LiveId" clId="{79896314-2E2E-497D-BC18-A53D8AE897EB}" dt="2023-11-01T23:32:03.220" v="664" actId="1076"/>
          <ac:spMkLst>
            <pc:docMk/>
            <pc:sldMk cId="2000739395" sldId="316"/>
            <ac:spMk id="7" creationId="{44B5EB51-999B-21FC-5831-A56DEC4BB41B}"/>
          </ac:spMkLst>
        </pc:spChg>
        <pc:spChg chg="add mod">
          <ac:chgData name="Meg Devoe" userId="f02bce051221fae0" providerId="LiveId" clId="{79896314-2E2E-497D-BC18-A53D8AE897EB}" dt="2023-11-01T23:31:50.392" v="662" actId="1076"/>
          <ac:spMkLst>
            <pc:docMk/>
            <pc:sldMk cId="2000739395" sldId="316"/>
            <ac:spMk id="8" creationId="{0B77D716-01BE-D806-5FEC-E50B57AB6DBF}"/>
          </ac:spMkLst>
        </pc:spChg>
        <pc:spChg chg="add mod">
          <ac:chgData name="Meg Devoe" userId="f02bce051221fae0" providerId="LiveId" clId="{79896314-2E2E-497D-BC18-A53D8AE897EB}" dt="2023-11-01T23:32:09.440" v="665" actId="1076"/>
          <ac:spMkLst>
            <pc:docMk/>
            <pc:sldMk cId="2000739395" sldId="316"/>
            <ac:spMk id="9" creationId="{4B0BF5C9-0ADE-1970-A8C4-79978C41D10D}"/>
          </ac:spMkLst>
        </pc:spChg>
        <pc:spChg chg="add mod">
          <ac:chgData name="Meg Devoe" userId="f02bce051221fae0" providerId="LiveId" clId="{79896314-2E2E-497D-BC18-A53D8AE897EB}" dt="2023-11-01T23:31:56.276" v="663" actId="1076"/>
          <ac:spMkLst>
            <pc:docMk/>
            <pc:sldMk cId="2000739395" sldId="316"/>
            <ac:spMk id="10" creationId="{AE4B764C-225E-DB3D-E8E5-B4B8332C1483}"/>
          </ac:spMkLst>
        </pc:spChg>
        <pc:spChg chg="add mod">
          <ac:chgData name="Meg Devoe" userId="f02bce051221fae0" providerId="LiveId" clId="{79896314-2E2E-497D-BC18-A53D8AE897EB}" dt="2023-11-01T23:32:17.874" v="666" actId="1076"/>
          <ac:spMkLst>
            <pc:docMk/>
            <pc:sldMk cId="2000739395" sldId="316"/>
            <ac:spMk id="11" creationId="{FC06500D-9E46-22BA-FF78-83196D0187F4}"/>
          </ac:spMkLst>
        </pc:spChg>
        <pc:spChg chg="add del mod">
          <ac:chgData name="Meg Devoe" userId="f02bce051221fae0" providerId="LiveId" clId="{79896314-2E2E-497D-BC18-A53D8AE897EB}" dt="2023-11-01T23:31:04.990" v="615"/>
          <ac:spMkLst>
            <pc:docMk/>
            <pc:sldMk cId="2000739395" sldId="316"/>
            <ac:spMk id="12" creationId="{4D9F13B1-0F49-80F1-D6F0-92CED6A5C798}"/>
          </ac:spMkLst>
        </pc:spChg>
        <pc:graphicFrameChg chg="add mod">
          <ac:chgData name="Meg Devoe" userId="f02bce051221fae0" providerId="LiveId" clId="{79896314-2E2E-497D-BC18-A53D8AE897EB}" dt="2023-11-01T23:31:27.986" v="660" actId="1076"/>
          <ac:graphicFrameMkLst>
            <pc:docMk/>
            <pc:sldMk cId="2000739395" sldId="316"/>
            <ac:graphicFrameMk id="4" creationId="{9391EC39-69D8-2EF4-A12A-AF7BC0AC34AB}"/>
          </ac:graphicFrameMkLst>
        </pc:graphicFrameChg>
        <pc:graphicFrameChg chg="add mod modGraphic">
          <ac:chgData name="Meg Devoe" userId="f02bce051221fae0" providerId="LiveId" clId="{79896314-2E2E-497D-BC18-A53D8AE897EB}" dt="2023-11-01T23:53:40.404" v="2300" actId="20577"/>
          <ac:graphicFrameMkLst>
            <pc:docMk/>
            <pc:sldMk cId="2000739395" sldId="316"/>
            <ac:graphicFrameMk id="6" creationId="{4C57AB32-5A99-74C1-787E-17662AD0DE17}"/>
          </ac:graphicFrameMkLst>
        </pc:graphicFrameChg>
      </pc:sldChg>
      <pc:sldChg chg="addSp delSp modSp new del mod">
        <pc:chgData name="Meg Devoe" userId="f02bce051221fae0" providerId="LiveId" clId="{79896314-2E2E-497D-BC18-A53D8AE897EB}" dt="2023-11-01T15:09:39.708" v="172" actId="47"/>
        <pc:sldMkLst>
          <pc:docMk/>
          <pc:sldMk cId="2731693644" sldId="316"/>
        </pc:sldMkLst>
        <pc:graphicFrameChg chg="add del mod">
          <ac:chgData name="Meg Devoe" userId="f02bce051221fae0" providerId="LiveId" clId="{79896314-2E2E-497D-BC18-A53D8AE897EB}" dt="2023-11-01T15:03:31.487" v="127"/>
          <ac:graphicFrameMkLst>
            <pc:docMk/>
            <pc:sldMk cId="2731693644" sldId="316"/>
            <ac:graphicFrameMk id="4" creationId="{36C6C02A-9E59-7144-9DC8-5EC82DB2AA68}"/>
          </ac:graphicFrameMkLst>
        </pc:graphicFrameChg>
        <pc:picChg chg="add del mod">
          <ac:chgData name="Meg Devoe" userId="f02bce051221fae0" providerId="LiveId" clId="{79896314-2E2E-497D-BC18-A53D8AE897EB}" dt="2023-11-01T15:09:20.735" v="169" actId="21"/>
          <ac:picMkLst>
            <pc:docMk/>
            <pc:sldMk cId="2731693644" sldId="316"/>
            <ac:picMk id="3" creationId="{FEC2BB83-A054-A68B-7CFD-4013C47613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megdevoe\Desktop\Full%20List%20copy.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oleObject" Target="file:///\\Users\megdevoe\Desktop\Full%20List%20copy.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file:///\\Users\megdevoe\Desktop\Full%20List%20copy.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megdevoe\Desktop\Full%20List%20copy.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megdevoe\Desktop\Full%20List%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HOUSING</a:t>
            </a:r>
            <a:r>
              <a:rPr lang="en-US" baseline="0"/>
              <a:t> STATUS OF DECEDANTS ON ENROLLMENT</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80E-F04A-B423-BF418D238818}"/>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80E-F04A-B423-BF418D23881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'copy sheet edited'!$E$193:$E$194</c:f>
              <c:strCache>
                <c:ptCount val="2"/>
                <c:pt idx="0">
                  <c:v>Housed</c:v>
                </c:pt>
                <c:pt idx="1">
                  <c:v>Unhoused</c:v>
                </c:pt>
              </c:strCache>
            </c:strRef>
          </c:cat>
          <c:val>
            <c:numRef>
              <c:f>'copy sheet edited'!$F$193:$F$194</c:f>
              <c:numCache>
                <c:formatCode>0%</c:formatCode>
                <c:ptCount val="2"/>
                <c:pt idx="0">
                  <c:v>0.68</c:v>
                </c:pt>
                <c:pt idx="1">
                  <c:v>0.32</c:v>
                </c:pt>
              </c:numCache>
            </c:numRef>
          </c:val>
          <c:extLst>
            <c:ext xmlns:c16="http://schemas.microsoft.com/office/drawing/2014/chart" uri="{C3380CC4-5D6E-409C-BE32-E72D297353CC}">
              <c16:uniqueId val="{00000004-980E-F04A-B423-BF418D23881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SUMMIT: SUBSTANCE USE AMONG DECEDENTS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sheet edited'!$M$181:$M$186</c:f>
              <c:strCache>
                <c:ptCount val="6"/>
                <c:pt idx="0">
                  <c:v>None identified/Unable to assess</c:v>
                </c:pt>
                <c:pt idx="1">
                  <c:v>Tobacco/Cannabis Use Only</c:v>
                </c:pt>
                <c:pt idx="2">
                  <c:v>Alcohol Use Disorder</c:v>
                </c:pt>
                <c:pt idx="3">
                  <c:v>Stimulant Use Disorder</c:v>
                </c:pt>
                <c:pt idx="4">
                  <c:v>Opioid Use Disorder</c:v>
                </c:pt>
                <c:pt idx="5">
                  <c:v>Polysubstance Use</c:v>
                </c:pt>
              </c:strCache>
            </c:strRef>
          </c:cat>
          <c:val>
            <c:numRef>
              <c:f>'copy sheet edited'!$N$181:$N$186</c:f>
              <c:numCache>
                <c:formatCode>General</c:formatCode>
                <c:ptCount val="6"/>
                <c:pt idx="0">
                  <c:v>8</c:v>
                </c:pt>
                <c:pt idx="1">
                  <c:v>15</c:v>
                </c:pt>
                <c:pt idx="2">
                  <c:v>24</c:v>
                </c:pt>
                <c:pt idx="3">
                  <c:v>31</c:v>
                </c:pt>
                <c:pt idx="4">
                  <c:v>34</c:v>
                </c:pt>
                <c:pt idx="5">
                  <c:v>52</c:v>
                </c:pt>
              </c:numCache>
            </c:numRef>
          </c:val>
          <c:extLst>
            <c:ext xmlns:c16="http://schemas.microsoft.com/office/drawing/2014/chart" uri="{C3380CC4-5D6E-409C-BE32-E72D297353CC}">
              <c16:uniqueId val="{00000000-9856-4EEF-BC1F-3741A6CDAAAC}"/>
            </c:ext>
          </c:extLst>
        </c:ser>
        <c:dLbls>
          <c:dLblPos val="inEnd"/>
          <c:showLegendKey val="0"/>
          <c:showVal val="1"/>
          <c:showCatName val="0"/>
          <c:showSerName val="0"/>
          <c:showPercent val="0"/>
          <c:showBubbleSize val="0"/>
        </c:dLbls>
        <c:gapWidth val="182"/>
        <c:axId val="969548063"/>
        <c:axId val="486356991"/>
      </c:barChart>
      <c:catAx>
        <c:axId val="96954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6356991"/>
        <c:crosses val="autoZero"/>
        <c:auto val="1"/>
        <c:lblAlgn val="ctr"/>
        <c:lblOffset val="100"/>
        <c:noMultiLvlLbl val="0"/>
      </c:catAx>
      <c:valAx>
        <c:axId val="4863569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patients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548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baseline="0"/>
              <a:t>SUMMIT: Supported versus Unsupported Deaths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sheet edited'!$S$195:$S$198</c:f>
              <c:strCache>
                <c:ptCount val="4"/>
                <c:pt idx="0">
                  <c:v>Found Dead (community)</c:v>
                </c:pt>
                <c:pt idx="1">
                  <c:v>Hospice Death</c:v>
                </c:pt>
                <c:pt idx="2">
                  <c:v>In Hospital Death</c:v>
                </c:pt>
                <c:pt idx="3">
                  <c:v>Unknown</c:v>
                </c:pt>
              </c:strCache>
            </c:strRef>
          </c:cat>
          <c:val>
            <c:numRef>
              <c:f>'copy sheet edited'!$T$195:$T$198</c:f>
              <c:numCache>
                <c:formatCode>General</c:formatCode>
                <c:ptCount val="4"/>
                <c:pt idx="0">
                  <c:v>49</c:v>
                </c:pt>
                <c:pt idx="1">
                  <c:v>28</c:v>
                </c:pt>
                <c:pt idx="2">
                  <c:v>83</c:v>
                </c:pt>
                <c:pt idx="3">
                  <c:v>4</c:v>
                </c:pt>
              </c:numCache>
            </c:numRef>
          </c:val>
          <c:extLst>
            <c:ext xmlns:c16="http://schemas.microsoft.com/office/drawing/2014/chart" uri="{C3380CC4-5D6E-409C-BE32-E72D297353CC}">
              <c16:uniqueId val="{00000000-DD2C-2E41-A9CB-4066CAAF3665}"/>
            </c:ext>
          </c:extLst>
        </c:ser>
        <c:dLbls>
          <c:dLblPos val="inEnd"/>
          <c:showLegendKey val="0"/>
          <c:showVal val="1"/>
          <c:showCatName val="0"/>
          <c:showSerName val="0"/>
          <c:showPercent val="0"/>
          <c:showBubbleSize val="0"/>
        </c:dLbls>
        <c:gapWidth val="219"/>
        <c:overlap val="-27"/>
        <c:axId val="937599087"/>
        <c:axId val="937600815"/>
      </c:barChart>
      <c:catAx>
        <c:axId val="93759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7600815"/>
        <c:crosses val="autoZero"/>
        <c:auto val="1"/>
        <c:lblAlgn val="ctr"/>
        <c:lblOffset val="100"/>
        <c:noMultiLvlLbl val="0"/>
      </c:catAx>
      <c:valAx>
        <c:axId val="9376008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patients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599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SUMMIT</a:t>
            </a:r>
            <a:r>
              <a:rPr lang="en-US" baseline="0"/>
              <a:t>: IN-HOSPITAL DEATHS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DC-FD43-9C76-C41D8C15110C}"/>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DC-FD43-9C76-C41D8C15110C}"/>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BDC-FD43-9C76-C41D8C1511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'copy sheet edited'!$M$205:$M$207</c:f>
              <c:strCache>
                <c:ptCount val="3"/>
                <c:pt idx="0">
                  <c:v>In Hospital, Comfort Care</c:v>
                </c:pt>
                <c:pt idx="1">
                  <c:v>In Hospital, ICU/Coded</c:v>
                </c:pt>
                <c:pt idx="2">
                  <c:v>In Hospital, Unclear</c:v>
                </c:pt>
              </c:strCache>
            </c:strRef>
          </c:cat>
          <c:val>
            <c:numRef>
              <c:f>'copy sheet edited'!$N$205:$N$207</c:f>
              <c:numCache>
                <c:formatCode>General</c:formatCode>
                <c:ptCount val="3"/>
                <c:pt idx="0">
                  <c:v>56</c:v>
                </c:pt>
                <c:pt idx="1">
                  <c:v>24</c:v>
                </c:pt>
                <c:pt idx="2">
                  <c:v>3</c:v>
                </c:pt>
              </c:numCache>
            </c:numRef>
          </c:val>
          <c:extLst>
            <c:ext xmlns:c16="http://schemas.microsoft.com/office/drawing/2014/chart" uri="{C3380CC4-5D6E-409C-BE32-E72D297353CC}">
              <c16:uniqueId val="{00000006-CBDC-FD43-9C76-C41D8C15110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081571972937093"/>
          <c:y val="0.43977519762384087"/>
          <c:w val="0.28456001750926835"/>
          <c:h val="0.158862651196958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'copy sheet edited'!$F$2:$F$165</cx:f>
        <cx:lvl ptCount="164" formatCode="General">
          <cx:pt idx="0">67</cx:pt>
          <cx:pt idx="1">66</cx:pt>
          <cx:pt idx="2">70</cx:pt>
          <cx:pt idx="3">46</cx:pt>
          <cx:pt idx="4">45</cx:pt>
          <cx:pt idx="5">60</cx:pt>
          <cx:pt idx="6">55</cx:pt>
          <cx:pt idx="7">30</cx:pt>
          <cx:pt idx="8">58</cx:pt>
          <cx:pt idx="9">67</cx:pt>
          <cx:pt idx="10">63</cx:pt>
          <cx:pt idx="11">66</cx:pt>
          <cx:pt idx="12">66</cx:pt>
          <cx:pt idx="13">41</cx:pt>
          <cx:pt idx="14">58</cx:pt>
          <cx:pt idx="15">62</cx:pt>
          <cx:pt idx="16">72</cx:pt>
          <cx:pt idx="17">61</cx:pt>
          <cx:pt idx="18">70</cx:pt>
          <cx:pt idx="19">59</cx:pt>
          <cx:pt idx="20">54</cx:pt>
          <cx:pt idx="21">59</cx:pt>
          <cx:pt idx="22">50</cx:pt>
          <cx:pt idx="23">64</cx:pt>
          <cx:pt idx="24">46</cx:pt>
          <cx:pt idx="25">67</cx:pt>
          <cx:pt idx="26">79</cx:pt>
          <cx:pt idx="27">49</cx:pt>
          <cx:pt idx="28">57</cx:pt>
          <cx:pt idx="29">59</cx:pt>
          <cx:pt idx="30">63</cx:pt>
          <cx:pt idx="31">58</cx:pt>
          <cx:pt idx="32">52</cx:pt>
          <cx:pt idx="33">67</cx:pt>
          <cx:pt idx="34">73</cx:pt>
          <cx:pt idx="35">78</cx:pt>
          <cx:pt idx="36">65</cx:pt>
          <cx:pt idx="37">49</cx:pt>
          <cx:pt idx="38">64</cx:pt>
          <cx:pt idx="39">51</cx:pt>
          <cx:pt idx="40">28</cx:pt>
          <cx:pt idx="41">72</cx:pt>
          <cx:pt idx="42">46</cx:pt>
          <cx:pt idx="43">37</cx:pt>
          <cx:pt idx="44">43</cx:pt>
          <cx:pt idx="45">54</cx:pt>
          <cx:pt idx="46">56</cx:pt>
          <cx:pt idx="47">58</cx:pt>
          <cx:pt idx="48">75</cx:pt>
          <cx:pt idx="49">72</cx:pt>
          <cx:pt idx="50">48</cx:pt>
          <cx:pt idx="51">67</cx:pt>
          <cx:pt idx="52">74</cx:pt>
          <cx:pt idx="53">67</cx:pt>
          <cx:pt idx="54">54</cx:pt>
          <cx:pt idx="55">55</cx:pt>
          <cx:pt idx="56">58</cx:pt>
          <cx:pt idx="57">54</cx:pt>
          <cx:pt idx="58">51</cx:pt>
          <cx:pt idx="59">66</cx:pt>
          <cx:pt idx="60">63</cx:pt>
          <cx:pt idx="61">54</cx:pt>
          <cx:pt idx="62">62</cx:pt>
          <cx:pt idx="63">53</cx:pt>
          <cx:pt idx="64">69</cx:pt>
          <cx:pt idx="65">57</cx:pt>
          <cx:pt idx="66">70</cx:pt>
          <cx:pt idx="67">59</cx:pt>
          <cx:pt idx="68">60</cx:pt>
          <cx:pt idx="69">75</cx:pt>
          <cx:pt idx="70">49</cx:pt>
          <cx:pt idx="71">64</cx:pt>
          <cx:pt idx="72">61</cx:pt>
          <cx:pt idx="73">56</cx:pt>
          <cx:pt idx="74">50</cx:pt>
          <cx:pt idx="75">78</cx:pt>
          <cx:pt idx="76">48</cx:pt>
          <cx:pt idx="77">55</cx:pt>
          <cx:pt idx="78">68</cx:pt>
          <cx:pt idx="79">66</cx:pt>
          <cx:pt idx="80">50</cx:pt>
          <cx:pt idx="81">62</cx:pt>
          <cx:pt idx="82">51</cx:pt>
          <cx:pt idx="83">52</cx:pt>
          <cx:pt idx="84">69</cx:pt>
          <cx:pt idx="85">57</cx:pt>
          <cx:pt idx="86">56</cx:pt>
          <cx:pt idx="87">63</cx:pt>
          <cx:pt idx="88">65</cx:pt>
          <cx:pt idx="89">57</cx:pt>
          <cx:pt idx="90">56</cx:pt>
          <cx:pt idx="91">46</cx:pt>
          <cx:pt idx="92">45</cx:pt>
          <cx:pt idx="93">71</cx:pt>
          <cx:pt idx="94">70</cx:pt>
          <cx:pt idx="95">65</cx:pt>
          <cx:pt idx="96">51</cx:pt>
          <cx:pt idx="97">80</cx:pt>
          <cx:pt idx="98">47</cx:pt>
          <cx:pt idx="99">55</cx:pt>
          <cx:pt idx="100">33</cx:pt>
          <cx:pt idx="101">73</cx:pt>
          <cx:pt idx="102">61</cx:pt>
          <cx:pt idx="103">41</cx:pt>
          <cx:pt idx="104">66</cx:pt>
          <cx:pt idx="105">54</cx:pt>
          <cx:pt idx="106">56</cx:pt>
          <cx:pt idx="107">52</cx:pt>
          <cx:pt idx="108">58</cx:pt>
          <cx:pt idx="109">55</cx:pt>
          <cx:pt idx="110">48</cx:pt>
          <cx:pt idx="111">58</cx:pt>
          <cx:pt idx="112">52</cx:pt>
          <cx:pt idx="113">62</cx:pt>
          <cx:pt idx="114">67</cx:pt>
          <cx:pt idx="115">59</cx:pt>
          <cx:pt idx="116">63</cx:pt>
          <cx:pt idx="117">61</cx:pt>
          <cx:pt idx="118">34</cx:pt>
          <cx:pt idx="119">68</cx:pt>
          <cx:pt idx="120">57</cx:pt>
          <cx:pt idx="121">57</cx:pt>
          <cx:pt idx="122">44</cx:pt>
          <cx:pt idx="123">71</cx:pt>
          <cx:pt idx="124">75</cx:pt>
          <cx:pt idx="125">69</cx:pt>
          <cx:pt idx="126">57</cx:pt>
          <cx:pt idx="127">60</cx:pt>
          <cx:pt idx="128">63</cx:pt>
          <cx:pt idx="129">56</cx:pt>
          <cx:pt idx="130">68</cx:pt>
          <cx:pt idx="131">64</cx:pt>
          <cx:pt idx="132">50</cx:pt>
          <cx:pt idx="133">49</cx:pt>
          <cx:pt idx="134">51</cx:pt>
          <cx:pt idx="135">63</cx:pt>
          <cx:pt idx="136">73</cx:pt>
          <cx:pt idx="137">60</cx:pt>
          <cx:pt idx="138">63</cx:pt>
          <cx:pt idx="139">68</cx:pt>
          <cx:pt idx="140">48</cx:pt>
          <cx:pt idx="141">58</cx:pt>
          <cx:pt idx="142">59</cx:pt>
          <cx:pt idx="143">54</cx:pt>
          <cx:pt idx="144">58</cx:pt>
          <cx:pt idx="145">67</cx:pt>
          <cx:pt idx="146">72</cx:pt>
          <cx:pt idx="147">54</cx:pt>
          <cx:pt idx="148">54</cx:pt>
          <cx:pt idx="149">70</cx:pt>
          <cx:pt idx="150">59</cx:pt>
          <cx:pt idx="151">72</cx:pt>
          <cx:pt idx="152">49</cx:pt>
          <cx:pt idx="153">63</cx:pt>
          <cx:pt idx="154">65</cx:pt>
          <cx:pt idx="155">36</cx:pt>
          <cx:pt idx="156">55</cx:pt>
          <cx:pt idx="157">59</cx:pt>
          <cx:pt idx="158">58</cx:pt>
          <cx:pt idx="159">60</cx:pt>
          <cx:pt idx="160">58</cx:pt>
          <cx:pt idx="161">72</cx:pt>
          <cx:pt idx="162">71</cx:pt>
          <cx:pt idx="163">64</cx:pt>
        </cx:lvl>
      </cx:numDim>
    </cx:data>
  </cx:chartData>
  <cx:chart>
    <cx:title pos="t" align="ctr" overlay="0">
      <cx:tx>
        <cx:txData>
          <cx:v>SUMMIT: AGE AT TIME OF DEATH</cx:v>
        </cx:txData>
      </cx:tx>
      <cx:txPr>
        <a:bodyPr spcFirstLastPara="1" vertOverflow="ellipsis" horzOverflow="overflow" wrap="square" lIns="0" tIns="0" rIns="0" bIns="0" anchor="ctr" anchorCtr="1"/>
        <a:lstStyle/>
        <a:p>
          <a:pPr algn="ctr" rtl="0">
            <a:defRPr sz="1800" b="1" i="0" baseline="0"/>
          </a:pPr>
          <a:r>
            <a:rPr lang="en-US" sz="1800" b="1" i="0" u="none" strike="noStrike" baseline="0">
              <a:solidFill>
                <a:sysClr val="windowText" lastClr="000000">
                  <a:lumMod val="65000"/>
                  <a:lumOff val="35000"/>
                </a:sysClr>
              </a:solidFill>
              <a:latin typeface="Calibri" panose="020F0502020204030204"/>
            </a:rPr>
            <a:t>SUMMIT: AGE AT TIME OF DEATH</a:t>
          </a:r>
        </a:p>
      </cx:txPr>
    </cx:title>
    <cx:plotArea>
      <cx:plotAreaRegion>
        <cx:series layoutId="clusteredColumn" uniqueId="{3CEA9399-420A-644E-86BB-C3A6865E3515}">
          <cx:dataId val="0"/>
          <cx:layoutPr>
            <cx:binning intervalClosed="r">
              <cx:binSize val="10"/>
            </cx:binning>
          </cx:layoutPr>
        </cx:series>
      </cx:plotAreaRegion>
      <cx:axis id="0">
        <cx:catScaling gapWidth="0"/>
        <cx:title>
          <cx:tx>
            <cx:txData>
              <cx:v>Age in years</cx:v>
            </cx:txData>
          </cx:tx>
          <cx:txPr>
            <a:bodyPr spcFirstLastPara="1" vertOverflow="ellipsis" horzOverflow="overflow" wrap="square" lIns="0" tIns="0" rIns="0" bIns="0" anchor="ctr" anchorCtr="1"/>
            <a:lstStyle/>
            <a:p>
              <a:pPr algn="ctr" rtl="0">
                <a:defRPr sz="1100"/>
              </a:pPr>
              <a:r>
                <a:rPr lang="en-US" sz="1100" b="0" i="0" u="none" strike="noStrike" baseline="0">
                  <a:solidFill>
                    <a:sysClr val="windowText" lastClr="000000">
                      <a:lumMod val="65000"/>
                      <a:lumOff val="35000"/>
                    </a:sysClr>
                  </a:solidFill>
                  <a:latin typeface="Calibri" panose="020F0502020204030204"/>
                </a:rPr>
                <a:t>Age in years</a:t>
              </a:r>
            </a:p>
          </cx:txPr>
        </cx:title>
        <cx:tickLabels/>
      </cx:axis>
      <cx:axis id="1">
        <cx:valScaling/>
        <cx:title>
          <cx:tx>
            <cx:txData>
              <cx:v>Number of patients</cx:v>
            </cx:txData>
          </cx:tx>
          <cx:txPr>
            <a:bodyPr spcFirstLastPara="1" vertOverflow="ellipsis" horzOverflow="overflow" wrap="square" lIns="0" tIns="0" rIns="0" bIns="0" anchor="ctr" anchorCtr="1"/>
            <a:lstStyle/>
            <a:p>
              <a:pPr algn="ctr" rtl="0">
                <a:defRPr sz="1100"/>
              </a:pPr>
              <a:r>
                <a:rPr lang="en-US" sz="1100" b="0" i="0" u="none" strike="noStrike" baseline="0">
                  <a:solidFill>
                    <a:sysClr val="windowText" lastClr="000000">
                      <a:lumMod val="65000"/>
                      <a:lumOff val="35000"/>
                    </a:sysClr>
                  </a:solidFill>
                  <a:latin typeface="Calibri" panose="020F0502020204030204"/>
                </a:rPr>
                <a:t>Number of patients</a:t>
              </a:r>
            </a:p>
          </cx:txPr>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'copy sheet edited'!$AB$2:$AB$165</cx:f>
        <cx:lvl ptCount="164" formatCode="0">
          <cx:pt idx="0">25.084656606502943</cx:pt>
          <cx:pt idx="1">0.72327974487950808</cx:pt>
          <cx:pt idx="2">81.434724003024627</cx:pt>
          <cx:pt idx="3">4.2081730611171384</cx:pt>
          <cx:pt idx="4">27.583259361541241</cx:pt>
          <cx:pt idx="5">26.169576223822204</cx:pt>
          <cx:pt idx="6">5.9834960712759306</cx:pt>
          <cx:pt idx="7">22.980570075944371</cx:pt>
          <cx:pt idx="8">12.427261071111548</cx:pt>
          <cx:pt idx="9">54.80487885064273</cx:pt>
          <cx:pt idx="10">38.202321070454019</cx:pt>
          <cx:pt idx="11">24.131242397343591</cx:pt>
          <cx:pt idx="12">18.838149718907189</cx:pt>
          <cx:pt idx="13">6.1807541835157966</cx:pt>
          <cx:pt idx="14">28.56954992274057</cx:pt>
          <cx:pt idx="15">9.3368839793536509</cx:pt>
          <cx:pt idx="16">26.268205279942137</cx:pt>
          <cx:pt idx="17">61.93904724331788</cx:pt>
          <cx:pt idx="18">40.76667652957228</cx:pt>
          <cx:pt idx="19">11.835486734391951</cx:pt>
          <cx:pt idx="20">14.695729361870006</cx:pt>
          <cx:pt idx="21">1.6109412499589044</cx:pt>
          <cx:pt idx="22">44.152940789689971</cx:pt>
          <cx:pt idx="23">75.747115100108488</cx:pt>
          <cx:pt idx="24">43.889929973370151</cx:pt>
          <cx:pt idx="25">23.30933359634415</cx:pt>
          <cx:pt idx="26">12.230002958871683</cx:pt>
          <cx:pt idx="27">6.4108886477956402</cx:pt>
          <cx:pt idx="28">27.287372193181444</cx:pt>
          <cx:pt idx="29">34.651675050136433</cx:pt>
          <cx:pt idx="30">2.3999736989183678</cx:pt>
          <cx:pt idx="31">20.38333826478614</cx:pt>
          <cx:pt idx="32">8.6136042344741419</cx:pt>
          <cx:pt idx="33">17.523095637308085</cx:pt>
          <cx:pt idx="34">7.5615609691948578</cx:pt>
          <cx:pt idx="35">65.226682447315639</cx:pt>
          <cx:pt idx="36">49.643291580366238</cx:pt>
          <cx:pt idx="37">34.224282473616725</cx:pt>
          <cx:pt idx="38">39.352993391853239</cx:pt>
          <cx:pt idx="39">75.878620508268398</cx:pt>
          <cx:pt idx="40">19.331294999506852</cx:pt>
          <cx:pt idx="41">17.523095637308085</cx:pt>
          <cx:pt idx="42">35.473583851135878</cx:pt>
          <cx:pt idx="43">16.898444948548509</cx:pt>
          <cx:pt idx="44">4.898576453956669</cx:pt>
          <cx:pt idx="45">51.813130815004762</cx:pt>
          <cx:pt idx="46">31.331163494098693</cx:pt>
          <cx:pt idx="47">3.5835223723575629</cx:pt>
          <cx:pt idx="48">11.802610382351974</cx:pt>
          <cx:pt idx="49">3.5177696682776078</cx:pt>
          <cx:pt idx="50">35.4407074990959</cx:pt>
          <cx:pt idx="51">24.755893086103164</cx:pt>
          <cx:pt idx="52">64.010257421836471</cx:pt>
          <cx:pt idx="53">27.090114080941579</cx:pt>
          <cx:pt idx="54">53.5227011210836</cx:pt>
          <cx:pt idx="55">14.761482065949961</cx:pt>
          <cx:pt idx="56">37.150277805174738</cx:pt>
          <cx:pt idx="57">24.986027550383007</cx:pt>
          <cx:pt idx="58">13.742315152710654</cx:pt>
          <cx:pt idx="59">41.983101555051448</cx:pt>
          <cx:pt idx="60">14.301213137390274</cx:pt>
          <cx:pt idx="61">21.007988953545713</cx:pt>
          <cx:pt idx="62">48.130979386527265</cx:pt>
          <cx:pt idx="63">9.5012657395535385</cx:pt>
          <cx:pt idx="64">13.643686096590722</cx:pt>
          <cx:pt idx="65">51.648749054804874</cx:pt>
          <cx:pt idx="66">23.013446427984348</cx:pt>
          <cx:pt idx="67">50.892592957885391</cx:pt>
          <cx:pt idx="68">35.769471019495676</cx:pt>
          <cx:pt idx="69">16.931321300588486</cx:pt>
          <cx:pt idx="70">0.26301081631982115</cx:pt>
          <cx:pt idx="71">2.9588716835979878</cx:pt>
          <cx:pt idx="72">42.541999539731066</cx:pt>
          <cx:pt idx="73">41.983101555051448</cx:pt>
          <cx:pt idx="74">13.742315152710654</cx:pt>
          <cx:pt idx="75">6.4766413518755952</cx:pt>
          <cx:pt idx="76">0.69040339283953045</cx:pt>
          <cx:pt idx="77">1.9068284183187032</cx:pt>
          <cx:pt idx="78">10.947825229312555</cx:pt>
          <cx:pt idx="79">70.980044054311733</cx:pt>
          <cx:pt idx="80">5.030081862116579</cx:pt>
          <cx:pt idx="81">6.4766413518755952</cx:pt>
          <cx:pt idx="82">3.2876352039977643</cx:pt>
          <cx:pt idx="83">17.917611861787815</cx:pt>
          <cx:pt idx="84">26.89285596870171</cx:pt>
          <cx:pt idx="85">31.36403984613867</cx:pt>
          <cx:pt idx="86">11.276588749712332</cx:pt>
          <cx:pt idx="87">15.61626721898938</cx:pt>
          <cx:pt idx="88">28.536673570700593</cx:pt>
          <cx:pt idx="89">4.6684419896768254</cx:pt>
          <cx:pt idx="90">22.060032218824997</cx:pt>
          <cx:pt idx="91">4.7999473978367355</cx:pt>
          <cx:pt idx="92">24.229871453463524</cx:pt>
          <cx:pt idx="93">34.191406121576748</cx:pt>
          <cx:pt idx="94">89.785317421178945</cx:pt>
          <cx:pt idx="95">59.341815432159642</cx:pt>
          <cx:pt idx="96">14.399842193510207</cx:pt>
          <cx:pt idx="97">3.4520169641976524</cx:pt>
          <cx:pt idx="98">15.74777262714929</cx:pt>
          <cx:pt idx="99">26.301081631982115</cx:pt>
          <cx:pt idx="100">1.8081993621987704</cx:pt>
          <cx:pt idx="101">2.9588716835979878</cx:pt>
          <cx:pt idx="102">6.8711575763553272</cx:pt>
          <cx:pt idx="103">29.358582371700034</cx:pt>
          <cx:pt idx="104">26.23532892790216</cx:pt>
          <cx:pt idx="105">61.084262090278457</cx:pt>
          <cx:pt idx="106">17.325837525068216</cx:pt>
          <cx:pt idx="107">3.8136568366374064</cx:pt>
          <cx:pt idx="108">22.454548443304731</cx:pt>
          <cx:pt idx="109">37.479041325574514</cx:pt>
          <cx:pt idx="110">23.112075484104281</cx:pt>
          <cx:pt idx="111">11.966992142551861</cx:pt>
          <cx:pt idx="112">2.9259953315580103</cx:pt>
          <cx:pt idx="113">61.54453101883815</cx:pt>
          <cx:pt idx="114">60.755498569878682</cx:pt>
          <cx:pt idx="115">1.8081993621987704</cx:pt>
          <cx:pt idx="116">2.9588716835979878</cx:pt>
          <cx:pt idx="117">6.3122595916757076</cx:pt>
          <cx:pt idx="118">26.36683433606207</cx:pt>
          <cx:pt idx="119">27.813393825821084</cx:pt>
          <cx:pt idx="120">22.553177499424663</cx:pt>
          <cx:pt idx="121">24.065489693263633</cx:pt>
          <cx:pt idx="122">23.736726172863857</cx:pt>
          <cx:pt idx="123">62.300687115757633</cx:pt>
          <cx:pt idx="124">38.235197422493997</cx:pt>
          <cx:pt idx="125">35.243449386856035</cx:pt>
          <cx:pt idx="126">14.301213137390274</cx:pt>
          <cx:pt idx="127">37.281783213334649</cx:pt>
          <cx:pt idx="128">31.561297958378535</cx:pt>
          <cx:pt idx="129">0.9534142091593516</cx:pt>
          <cx:pt idx="130">25.150409310582898</cx:pt>
          <cx:pt idx="131">19.791563928066541</cx:pt>
          <cx:pt idx="132">4.306802117237071</cx:pt>
          <cx:pt idx="133">37.840681198014266</cx:pt>
          <cx:pt idx="134">25.183285662622875</cx:pt>
          <cx:pt idx="135">24.032613341223655</cx:pt>
          <cx:pt idx="136">7.1341683926751482</cx:pt>
          <cx:pt idx="137">15.419009106749515</cx:pt>
          <cx:pt idx="138">45.040602294769371</cx:pt>
          <cx:pt idx="139">74.136173850149589</cx:pt>
          <cx:pt idx="140">7.9889535457145673</cx:pt>
          <cx:pt idx="141">4.109544004997205</cx:pt>
          <cx:pt idx="142">25.084656606502943</cx:pt>
          <cx:pt idx="143">10.388927244632935</cx:pt>
          <cx:pt idx="144">12.197126606831706</cx:pt>
          <cx:pt idx="145">76.273136732748128</cx:pt>
          <cx:pt idx="146">10.421803596672913</cx:pt>
          <cx:pt idx="147">6.3451359437156851</cx:pt>
          <cx:pt idx="148">18.213499030147613</cx:pt>
          <cx:pt idx="149">0.65752704079955282</cx:pt>
          <cx:pt idx="150">11.309465101752309</cx:pt>
          <cx:pt idx="151">71.308807574711508</cx:pt>
          <cx:pt idx="152">7.6601900253147903</cx:pt>
          <cx:pt idx="153">8.9094914028339414</cx:pt>
          <cx:pt idx="154">53.325443008843735</cx:pt>
          <cx:pt idx="155">2.9917480356379653</cx:pt>
          <cx:pt idx="156">49.840549692606103</cx:pt>
          <cx:pt idx="157">78.081336094946906</cx:pt>
          <cx:pt idx="158">29.490087779859945</cx:pt>
          <cx:pt idx="159">38.202321070454019</cx:pt>
          <cx:pt idx="160">62.004799947397835</cx:pt>
          <cx:pt idx="161">42.805010356050893</cx:pt>
          <cx:pt idx="162">31.725679718578427</cx:pt>
          <cx:pt idx="163">14.860111122069894</cx:pt>
        </cx:lvl>
      </cx:numDim>
    </cx:data>
  </cx:chartData>
  <cx:chart>
    <cx:title pos="t" align="ctr" overlay="0">
      <cx:tx>
        <cx:txData>
          <cx:v>SUMMIT: MONTHS BETWEEN INTAKE AND DEATH</cx:v>
        </cx:txData>
      </cx:tx>
      <cx:txPr>
        <a:bodyPr spcFirstLastPara="1" vertOverflow="ellipsis" horzOverflow="overflow" wrap="square" lIns="0" tIns="0" rIns="0" bIns="0" anchor="ctr" anchorCtr="1"/>
        <a:lstStyle/>
        <a:p>
          <a:pPr algn="ctr" rtl="0">
            <a:defRPr sz="1800" b="1"/>
          </a:pPr>
          <a:r>
            <a:rPr lang="en-US" sz="1800" b="1" i="0" u="none" strike="noStrike" baseline="0">
              <a:solidFill>
                <a:sysClr val="windowText" lastClr="000000">
                  <a:lumMod val="65000"/>
                  <a:lumOff val="35000"/>
                </a:sysClr>
              </a:solidFill>
              <a:latin typeface="Calibri" panose="020F0502020204030204"/>
            </a:rPr>
            <a:t>SUMMIT: MONTHS BETWEEN INTAKE AND DEATH</a:t>
          </a:r>
        </a:p>
      </cx:txPr>
    </cx:title>
    <cx:plotArea>
      <cx:plotAreaRegion>
        <cx:series layoutId="clusteredColumn" uniqueId="{9B80519C-8B1A-7544-9B04-5EB24E5F4C99}">
          <cx:dataId val="0"/>
          <cx:layoutPr>
            <cx:binning intervalClosed="r">
              <cx:binSize val="12"/>
            </cx:binning>
          </cx:layoutPr>
        </cx:series>
      </cx:plotAreaRegion>
      <cx:axis id="0">
        <cx:catScaling gapWidth="0"/>
        <cx:title>
          <cx:tx>
            <cx:txData>
              <cx:v>Months on Team</cx:v>
            </cx:txData>
          </cx:tx>
          <cx:txPr>
            <a:bodyPr spcFirstLastPara="1" vertOverflow="ellipsis" horzOverflow="overflow" wrap="square" lIns="0" tIns="0" rIns="0" bIns="0" anchor="ctr" anchorCtr="1"/>
            <a:lstStyle/>
            <a:p>
              <a:pPr algn="ctr" rtl="0">
                <a:defRPr sz="1100"/>
              </a:pPr>
              <a:r>
                <a:rPr lang="en-US" sz="1100" b="0" i="0" u="none" strike="noStrike" baseline="0">
                  <a:solidFill>
                    <a:sysClr val="windowText" lastClr="000000">
                      <a:lumMod val="65000"/>
                      <a:lumOff val="35000"/>
                    </a:sysClr>
                  </a:solidFill>
                  <a:latin typeface="Calibri" panose="020F0502020204030204"/>
                </a:rPr>
                <a:t>Months on Team</a:t>
              </a:r>
            </a:p>
          </cx:txPr>
        </cx:title>
        <cx:tickLabels/>
        <cx:txPr>
          <a:bodyPr spcFirstLastPara="1" vertOverflow="ellipsis" horzOverflow="overflow" wrap="square" lIns="0" tIns="0" rIns="0" bIns="0" anchor="ctr" anchorCtr="1"/>
          <a:lstStyle/>
          <a:p>
            <a:pPr algn="ctr" rtl="0">
              <a:defRPr sz="1100"/>
            </a:pPr>
            <a:endParaRPr lang="en-US" sz="1100" b="0" i="0" u="none" strike="noStrike" baseline="0">
              <a:solidFill>
                <a:sysClr val="windowText" lastClr="000000">
                  <a:lumMod val="65000"/>
                  <a:lumOff val="35000"/>
                </a:sysClr>
              </a:solidFill>
              <a:latin typeface="Calibri" panose="020F0502020204030204"/>
            </a:endParaRPr>
          </a:p>
        </cx:txPr>
      </cx:axis>
      <cx:axis id="1">
        <cx:valScaling/>
        <cx:title>
          <cx:tx>
            <cx:txData>
              <cx:v>Number of patients</cx:v>
            </cx:txData>
          </cx:tx>
          <cx:txPr>
            <a:bodyPr spcFirstLastPara="1" vertOverflow="ellipsis" horzOverflow="overflow" wrap="square" lIns="0" tIns="0" rIns="0" bIns="0" anchor="ctr" anchorCtr="1"/>
            <a:lstStyle/>
            <a:p>
              <a:pPr algn="ctr" rtl="0">
                <a:defRPr sz="1100"/>
              </a:pPr>
              <a:r>
                <a:rPr lang="en-US" sz="1100" b="0" i="0" u="none" strike="noStrike" baseline="0">
                  <a:solidFill>
                    <a:sysClr val="windowText" lastClr="000000">
                      <a:lumMod val="65000"/>
                      <a:lumOff val="35000"/>
                    </a:sysClr>
                  </a:solidFill>
                  <a:latin typeface="Calibri" panose="020F0502020204030204"/>
                </a:rPr>
                <a:t>Number of patients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D7E98-4CCC-F44E-8ADB-50DE7FA51618}" type="doc">
      <dgm:prSet loTypeId="urn:microsoft.com/office/officeart/2005/8/layout/pyramid2" loCatId="" qsTypeId="urn:microsoft.com/office/officeart/2005/8/quickstyle/simple1" qsCatId="simple" csTypeId="urn:microsoft.com/office/officeart/2005/8/colors/accent1_2" csCatId="accent1" phldr="1"/>
      <dgm:spPr/>
    </dgm:pt>
    <dgm:pt modelId="{9216894C-94A8-8D4F-9F85-97C9516361F2}">
      <dgm:prSet phldrT="[Text]"/>
      <dgm:spPr/>
      <dgm:t>
        <a:bodyPr/>
        <a:lstStyle/>
        <a:p>
          <a:pPr rtl="0"/>
          <a:r>
            <a:rPr lang="en-US" dirty="0"/>
            <a:t>Increased primary care engagement</a:t>
          </a:r>
          <a:r>
            <a:rPr lang="en-US" dirty="0">
              <a:latin typeface="Segoe UI Semibold"/>
            </a:rPr>
            <a:t> *</a:t>
          </a:r>
          <a:endParaRPr lang="en-US" dirty="0"/>
        </a:p>
      </dgm:t>
    </dgm:pt>
    <dgm:pt modelId="{EAB860DB-80F2-A14D-A31E-202C7D1A4567}" type="parTrans" cxnId="{DD745CE4-6B24-7642-8D3E-499C9C5A34D2}">
      <dgm:prSet/>
      <dgm:spPr/>
      <dgm:t>
        <a:bodyPr/>
        <a:lstStyle/>
        <a:p>
          <a:endParaRPr lang="en-US"/>
        </a:p>
      </dgm:t>
    </dgm:pt>
    <dgm:pt modelId="{461A6ED4-9826-5640-BE27-91DD3F8321B7}" type="sibTrans" cxnId="{DD745CE4-6B24-7642-8D3E-499C9C5A34D2}">
      <dgm:prSet/>
      <dgm:spPr/>
      <dgm:t>
        <a:bodyPr/>
        <a:lstStyle/>
        <a:p>
          <a:endParaRPr lang="en-US"/>
        </a:p>
      </dgm:t>
    </dgm:pt>
    <dgm:pt modelId="{94907311-E6BE-2D45-BD78-033F60CE4CE0}">
      <dgm:prSet phldrT="[Text]"/>
      <dgm:spPr/>
      <dgm:t>
        <a:bodyPr/>
        <a:lstStyle/>
        <a:p>
          <a:pPr rtl="0"/>
          <a:r>
            <a:rPr lang="en-US" dirty="0"/>
            <a:t>Improved mental health functioning</a:t>
          </a:r>
          <a:r>
            <a:rPr lang="en-US" dirty="0">
              <a:latin typeface="Segoe UI Semibold"/>
            </a:rPr>
            <a:t> *</a:t>
          </a:r>
          <a:endParaRPr lang="en-US" dirty="0"/>
        </a:p>
      </dgm:t>
    </dgm:pt>
    <dgm:pt modelId="{E4C00EBF-8D14-894E-B472-DE46CAD228C7}" type="parTrans" cxnId="{B86B0F9E-FFAC-2B4A-9A2B-F2ABD06018D0}">
      <dgm:prSet/>
      <dgm:spPr/>
      <dgm:t>
        <a:bodyPr/>
        <a:lstStyle/>
        <a:p>
          <a:endParaRPr lang="en-US"/>
        </a:p>
      </dgm:t>
    </dgm:pt>
    <dgm:pt modelId="{2B076467-BD5C-FA4E-B354-F6EF0713D9B8}" type="sibTrans" cxnId="{B86B0F9E-FFAC-2B4A-9A2B-F2ABD06018D0}">
      <dgm:prSet/>
      <dgm:spPr/>
      <dgm:t>
        <a:bodyPr/>
        <a:lstStyle/>
        <a:p>
          <a:endParaRPr lang="en-US"/>
        </a:p>
      </dgm:t>
    </dgm:pt>
    <dgm:pt modelId="{E83A2041-702C-1040-94B5-13F78CB12F50}">
      <dgm:prSet phldrT="[Text]"/>
      <dgm:spPr/>
      <dgm:t>
        <a:bodyPr/>
        <a:lstStyle/>
        <a:p>
          <a:pPr rtl="0"/>
          <a:r>
            <a:rPr lang="en-US" dirty="0"/>
            <a:t>Improved patient quality of life</a:t>
          </a:r>
          <a:r>
            <a:rPr lang="en-US" dirty="0">
              <a:latin typeface="Segoe UI Semibold"/>
            </a:rPr>
            <a:t> *</a:t>
          </a:r>
          <a:endParaRPr lang="en-US" dirty="0"/>
        </a:p>
      </dgm:t>
    </dgm:pt>
    <dgm:pt modelId="{4AECF8A2-DDCB-8344-9E2E-67F7390FBC05}" type="parTrans" cxnId="{83CFA867-E213-9542-94BA-15492C5F76A4}">
      <dgm:prSet/>
      <dgm:spPr/>
      <dgm:t>
        <a:bodyPr/>
        <a:lstStyle/>
        <a:p>
          <a:endParaRPr lang="en-US"/>
        </a:p>
      </dgm:t>
    </dgm:pt>
    <dgm:pt modelId="{38E612EC-F6D9-3048-8082-D032BB75699F}" type="sibTrans" cxnId="{83CFA867-E213-9542-94BA-15492C5F76A4}">
      <dgm:prSet/>
      <dgm:spPr/>
      <dgm:t>
        <a:bodyPr/>
        <a:lstStyle/>
        <a:p>
          <a:endParaRPr lang="en-US"/>
        </a:p>
      </dgm:t>
    </dgm:pt>
    <dgm:pt modelId="{978A8507-F249-A946-9CD6-DB9168391B8B}">
      <dgm:prSet phldrT="[Text]"/>
      <dgm:spPr/>
      <dgm:t>
        <a:bodyPr/>
        <a:lstStyle/>
        <a:p>
          <a:r>
            <a:rPr lang="en-US" dirty="0"/>
            <a:t>No change in ED/hospital utilization</a:t>
          </a:r>
        </a:p>
      </dgm:t>
    </dgm:pt>
    <dgm:pt modelId="{EA18C9EF-148D-444B-A8F4-739C0051C098}" type="parTrans" cxnId="{B0776791-7681-BF4C-911E-D3BB5B56700B}">
      <dgm:prSet/>
      <dgm:spPr/>
      <dgm:t>
        <a:bodyPr/>
        <a:lstStyle/>
        <a:p>
          <a:endParaRPr lang="en-US"/>
        </a:p>
      </dgm:t>
    </dgm:pt>
    <dgm:pt modelId="{C04AF40B-D1CC-974C-897E-695C4569D7AB}" type="sibTrans" cxnId="{B0776791-7681-BF4C-911E-D3BB5B56700B}">
      <dgm:prSet/>
      <dgm:spPr/>
      <dgm:t>
        <a:bodyPr/>
        <a:lstStyle/>
        <a:p>
          <a:endParaRPr lang="en-US"/>
        </a:p>
      </dgm:t>
    </dgm:pt>
    <dgm:pt modelId="{73393CB8-21E9-B84D-A05C-07CF774E08BA}" type="pres">
      <dgm:prSet presAssocID="{4C5D7E98-4CCC-F44E-8ADB-50DE7FA51618}" presName="compositeShape" presStyleCnt="0">
        <dgm:presLayoutVars>
          <dgm:dir/>
          <dgm:resizeHandles/>
        </dgm:presLayoutVars>
      </dgm:prSet>
      <dgm:spPr/>
    </dgm:pt>
    <dgm:pt modelId="{D1581746-873D-7E4F-9361-7B119F0DBC35}" type="pres">
      <dgm:prSet presAssocID="{4C5D7E98-4CCC-F44E-8ADB-50DE7FA51618}" presName="pyramid" presStyleLbl="node1" presStyleIdx="0" presStyleCnt="1" custLinFactNeighborX="-14988"/>
      <dgm:spPr/>
    </dgm:pt>
    <dgm:pt modelId="{F8FDAFC2-2D91-754A-B286-49F60AC500F3}" type="pres">
      <dgm:prSet presAssocID="{4C5D7E98-4CCC-F44E-8ADB-50DE7FA51618}" presName="theList" presStyleCnt="0"/>
      <dgm:spPr/>
    </dgm:pt>
    <dgm:pt modelId="{6C787B5B-88EC-7648-A2E3-5938269683DE}" type="pres">
      <dgm:prSet presAssocID="{9216894C-94A8-8D4F-9F85-97C9516361F2}" presName="aNode" presStyleLbl="fgAcc1" presStyleIdx="0" presStyleCnt="4">
        <dgm:presLayoutVars>
          <dgm:bulletEnabled val="1"/>
        </dgm:presLayoutVars>
      </dgm:prSet>
      <dgm:spPr/>
    </dgm:pt>
    <dgm:pt modelId="{B1013AFD-AD46-2A48-A950-EFAB54C66C7E}" type="pres">
      <dgm:prSet presAssocID="{9216894C-94A8-8D4F-9F85-97C9516361F2}" presName="aSpace" presStyleCnt="0"/>
      <dgm:spPr/>
    </dgm:pt>
    <dgm:pt modelId="{AB8BD246-9E47-0846-8C7C-707EBFA030F1}" type="pres">
      <dgm:prSet presAssocID="{94907311-E6BE-2D45-BD78-033F60CE4CE0}" presName="aNode" presStyleLbl="fgAcc1" presStyleIdx="1" presStyleCnt="4">
        <dgm:presLayoutVars>
          <dgm:bulletEnabled val="1"/>
        </dgm:presLayoutVars>
      </dgm:prSet>
      <dgm:spPr/>
    </dgm:pt>
    <dgm:pt modelId="{5E2FE929-4EE6-7846-8769-C4F354795965}" type="pres">
      <dgm:prSet presAssocID="{94907311-E6BE-2D45-BD78-033F60CE4CE0}" presName="aSpace" presStyleCnt="0"/>
      <dgm:spPr/>
    </dgm:pt>
    <dgm:pt modelId="{360D9D4E-24D4-1B4D-940B-AA72EF20EB99}" type="pres">
      <dgm:prSet presAssocID="{E83A2041-702C-1040-94B5-13F78CB12F50}" presName="aNode" presStyleLbl="fgAcc1" presStyleIdx="2" presStyleCnt="4">
        <dgm:presLayoutVars>
          <dgm:bulletEnabled val="1"/>
        </dgm:presLayoutVars>
      </dgm:prSet>
      <dgm:spPr/>
    </dgm:pt>
    <dgm:pt modelId="{B0597BBC-9044-974B-B070-C61D1E66030E}" type="pres">
      <dgm:prSet presAssocID="{E83A2041-702C-1040-94B5-13F78CB12F50}" presName="aSpace" presStyleCnt="0"/>
      <dgm:spPr/>
    </dgm:pt>
    <dgm:pt modelId="{7FC61F93-9667-C74A-A4D7-37C872902299}" type="pres">
      <dgm:prSet presAssocID="{978A8507-F249-A946-9CD6-DB9168391B8B}" presName="aNode" presStyleLbl="fgAcc1" presStyleIdx="3" presStyleCnt="4">
        <dgm:presLayoutVars>
          <dgm:bulletEnabled val="1"/>
        </dgm:presLayoutVars>
      </dgm:prSet>
      <dgm:spPr/>
    </dgm:pt>
    <dgm:pt modelId="{49CAB695-5BD2-8B40-9371-8422F9594FD7}" type="pres">
      <dgm:prSet presAssocID="{978A8507-F249-A946-9CD6-DB9168391B8B}" presName="aSpace" presStyleCnt="0"/>
      <dgm:spPr/>
    </dgm:pt>
  </dgm:ptLst>
  <dgm:cxnLst>
    <dgm:cxn modelId="{379D8A14-786C-9740-AA0B-F98C22ED30CF}" type="presOf" srcId="{94907311-E6BE-2D45-BD78-033F60CE4CE0}" destId="{AB8BD246-9E47-0846-8C7C-707EBFA030F1}" srcOrd="0" destOrd="0" presId="urn:microsoft.com/office/officeart/2005/8/layout/pyramid2"/>
    <dgm:cxn modelId="{4CDFF22F-76B6-4149-B43F-F652FCB22278}" type="presOf" srcId="{E83A2041-702C-1040-94B5-13F78CB12F50}" destId="{360D9D4E-24D4-1B4D-940B-AA72EF20EB99}" srcOrd="0" destOrd="0" presId="urn:microsoft.com/office/officeart/2005/8/layout/pyramid2"/>
    <dgm:cxn modelId="{83CFA867-E213-9542-94BA-15492C5F76A4}" srcId="{4C5D7E98-4CCC-F44E-8ADB-50DE7FA51618}" destId="{E83A2041-702C-1040-94B5-13F78CB12F50}" srcOrd="2" destOrd="0" parTransId="{4AECF8A2-DDCB-8344-9E2E-67F7390FBC05}" sibTransId="{38E612EC-F6D9-3048-8082-D032BB75699F}"/>
    <dgm:cxn modelId="{6B19C780-8D18-854B-B2A9-B8CDF0BC962F}" type="presOf" srcId="{978A8507-F249-A946-9CD6-DB9168391B8B}" destId="{7FC61F93-9667-C74A-A4D7-37C872902299}" srcOrd="0" destOrd="0" presId="urn:microsoft.com/office/officeart/2005/8/layout/pyramid2"/>
    <dgm:cxn modelId="{B0776791-7681-BF4C-911E-D3BB5B56700B}" srcId="{4C5D7E98-4CCC-F44E-8ADB-50DE7FA51618}" destId="{978A8507-F249-A946-9CD6-DB9168391B8B}" srcOrd="3" destOrd="0" parTransId="{EA18C9EF-148D-444B-A8F4-739C0051C098}" sibTransId="{C04AF40B-D1CC-974C-897E-695C4569D7AB}"/>
    <dgm:cxn modelId="{B86B0F9E-FFAC-2B4A-9A2B-F2ABD06018D0}" srcId="{4C5D7E98-4CCC-F44E-8ADB-50DE7FA51618}" destId="{94907311-E6BE-2D45-BD78-033F60CE4CE0}" srcOrd="1" destOrd="0" parTransId="{E4C00EBF-8D14-894E-B472-DE46CAD228C7}" sibTransId="{2B076467-BD5C-FA4E-B354-F6EF0713D9B8}"/>
    <dgm:cxn modelId="{1295C0A7-C695-1542-AF38-E50CBC0C207C}" type="presOf" srcId="{9216894C-94A8-8D4F-9F85-97C9516361F2}" destId="{6C787B5B-88EC-7648-A2E3-5938269683DE}" srcOrd="0" destOrd="0" presId="urn:microsoft.com/office/officeart/2005/8/layout/pyramid2"/>
    <dgm:cxn modelId="{BC0338D8-21D1-564D-84DE-9031759901F7}" type="presOf" srcId="{4C5D7E98-4CCC-F44E-8ADB-50DE7FA51618}" destId="{73393CB8-21E9-B84D-A05C-07CF774E08BA}" srcOrd="0" destOrd="0" presId="urn:microsoft.com/office/officeart/2005/8/layout/pyramid2"/>
    <dgm:cxn modelId="{DD745CE4-6B24-7642-8D3E-499C9C5A34D2}" srcId="{4C5D7E98-4CCC-F44E-8ADB-50DE7FA51618}" destId="{9216894C-94A8-8D4F-9F85-97C9516361F2}" srcOrd="0" destOrd="0" parTransId="{EAB860DB-80F2-A14D-A31E-202C7D1A4567}" sibTransId="{461A6ED4-9826-5640-BE27-91DD3F8321B7}"/>
    <dgm:cxn modelId="{CD381FD5-7EE0-2142-B5F3-F1CD206424E1}" type="presParOf" srcId="{73393CB8-21E9-B84D-A05C-07CF774E08BA}" destId="{D1581746-873D-7E4F-9361-7B119F0DBC35}" srcOrd="0" destOrd="0" presId="urn:microsoft.com/office/officeart/2005/8/layout/pyramid2"/>
    <dgm:cxn modelId="{4D5ACB58-6C1D-F04C-A063-55204D6EC0BE}" type="presParOf" srcId="{73393CB8-21E9-B84D-A05C-07CF774E08BA}" destId="{F8FDAFC2-2D91-754A-B286-49F60AC500F3}" srcOrd="1" destOrd="0" presId="urn:microsoft.com/office/officeart/2005/8/layout/pyramid2"/>
    <dgm:cxn modelId="{FC0CC238-6BD1-DE47-BADC-8377C4D9523F}" type="presParOf" srcId="{F8FDAFC2-2D91-754A-B286-49F60AC500F3}" destId="{6C787B5B-88EC-7648-A2E3-5938269683DE}" srcOrd="0" destOrd="0" presId="urn:microsoft.com/office/officeart/2005/8/layout/pyramid2"/>
    <dgm:cxn modelId="{197BBAA7-CB17-D24B-B94F-7C3E1F4A65F9}" type="presParOf" srcId="{F8FDAFC2-2D91-754A-B286-49F60AC500F3}" destId="{B1013AFD-AD46-2A48-A950-EFAB54C66C7E}" srcOrd="1" destOrd="0" presId="urn:microsoft.com/office/officeart/2005/8/layout/pyramid2"/>
    <dgm:cxn modelId="{7B4902A9-29CD-4148-A70D-83DFEE4107D8}" type="presParOf" srcId="{F8FDAFC2-2D91-754A-B286-49F60AC500F3}" destId="{AB8BD246-9E47-0846-8C7C-707EBFA030F1}" srcOrd="2" destOrd="0" presId="urn:microsoft.com/office/officeart/2005/8/layout/pyramid2"/>
    <dgm:cxn modelId="{C70B2E19-85D1-3748-8400-09F43353EF39}" type="presParOf" srcId="{F8FDAFC2-2D91-754A-B286-49F60AC500F3}" destId="{5E2FE929-4EE6-7846-8769-C4F354795965}" srcOrd="3" destOrd="0" presId="urn:microsoft.com/office/officeart/2005/8/layout/pyramid2"/>
    <dgm:cxn modelId="{D3E4A87C-73DC-9446-B810-73AB95DE4BDD}" type="presParOf" srcId="{F8FDAFC2-2D91-754A-B286-49F60AC500F3}" destId="{360D9D4E-24D4-1B4D-940B-AA72EF20EB99}" srcOrd="4" destOrd="0" presId="urn:microsoft.com/office/officeart/2005/8/layout/pyramid2"/>
    <dgm:cxn modelId="{E7130CDE-C09A-AE49-9C1F-C58C69EC0536}" type="presParOf" srcId="{F8FDAFC2-2D91-754A-B286-49F60AC500F3}" destId="{B0597BBC-9044-974B-B070-C61D1E66030E}" srcOrd="5" destOrd="0" presId="urn:microsoft.com/office/officeart/2005/8/layout/pyramid2"/>
    <dgm:cxn modelId="{467A990E-D8CA-2C40-AA25-D58989DB0F81}" type="presParOf" srcId="{F8FDAFC2-2D91-754A-B286-49F60AC500F3}" destId="{7FC61F93-9667-C74A-A4D7-37C872902299}" srcOrd="6" destOrd="0" presId="urn:microsoft.com/office/officeart/2005/8/layout/pyramid2"/>
    <dgm:cxn modelId="{A95BFED7-E4E5-DD4A-86FF-632DEAA632B1}" type="presParOf" srcId="{F8FDAFC2-2D91-754A-B286-49F60AC500F3}" destId="{49CAB695-5BD2-8B40-9371-8422F9594FD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9810E-2FC4-4A69-A5EA-93BA1E712D4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1D143DC4-947B-4BFF-BC92-D1B35E69E6D9}">
      <dgm:prSet/>
      <dgm:spPr/>
      <dgm:t>
        <a:bodyPr/>
        <a:lstStyle/>
        <a:p>
          <a:pPr>
            <a:lnSpc>
              <a:spcPct val="100000"/>
            </a:lnSpc>
            <a:defRPr cap="all"/>
          </a:pPr>
          <a:r>
            <a:rPr lang="en-US" dirty="0"/>
            <a:t>High Dose of Supportive relationships</a:t>
          </a:r>
        </a:p>
      </dgm:t>
    </dgm:pt>
    <dgm:pt modelId="{5299B873-D39D-40A5-8179-5E471324F809}" type="parTrans" cxnId="{336346B9-3BB4-4B5E-9F48-E0231185EDC2}">
      <dgm:prSet/>
      <dgm:spPr/>
      <dgm:t>
        <a:bodyPr/>
        <a:lstStyle/>
        <a:p>
          <a:endParaRPr lang="en-US"/>
        </a:p>
      </dgm:t>
    </dgm:pt>
    <dgm:pt modelId="{4CE4C4C5-8D1D-4960-B929-D5B95A5E8C78}" type="sibTrans" cxnId="{336346B9-3BB4-4B5E-9F48-E0231185EDC2}">
      <dgm:prSet/>
      <dgm:spPr/>
      <dgm:t>
        <a:bodyPr/>
        <a:lstStyle/>
        <a:p>
          <a:endParaRPr lang="en-US"/>
        </a:p>
      </dgm:t>
    </dgm:pt>
    <dgm:pt modelId="{95A0185F-1868-45AC-976A-C8134F85D275}">
      <dgm:prSet/>
      <dgm:spPr/>
      <dgm:t>
        <a:bodyPr/>
        <a:lstStyle/>
        <a:p>
          <a:pPr>
            <a:lnSpc>
              <a:spcPct val="100000"/>
            </a:lnSpc>
            <a:defRPr cap="all"/>
          </a:pPr>
          <a:r>
            <a:rPr lang="en-US" dirty="0"/>
            <a:t>Consistency &amp; Non-abandonment</a:t>
          </a:r>
        </a:p>
      </dgm:t>
    </dgm:pt>
    <dgm:pt modelId="{CD24707F-1E9F-499D-98D7-95A18E5E25DE}" type="parTrans" cxnId="{EBC10D75-5570-4A29-94BD-6170659FA74A}">
      <dgm:prSet/>
      <dgm:spPr/>
      <dgm:t>
        <a:bodyPr/>
        <a:lstStyle/>
        <a:p>
          <a:endParaRPr lang="en-US"/>
        </a:p>
      </dgm:t>
    </dgm:pt>
    <dgm:pt modelId="{8BD617B9-9F97-44F8-BC2F-C0F50B3CAA43}" type="sibTrans" cxnId="{EBC10D75-5570-4A29-94BD-6170659FA74A}">
      <dgm:prSet/>
      <dgm:spPr/>
      <dgm:t>
        <a:bodyPr/>
        <a:lstStyle/>
        <a:p>
          <a:endParaRPr lang="en-US"/>
        </a:p>
      </dgm:t>
    </dgm:pt>
    <dgm:pt modelId="{7148F60A-A153-4911-9B23-DFC295243DBC}">
      <dgm:prSet/>
      <dgm:spPr/>
      <dgm:t>
        <a:bodyPr/>
        <a:lstStyle/>
        <a:p>
          <a:pPr>
            <a:lnSpc>
              <a:spcPct val="100000"/>
            </a:lnSpc>
            <a:defRPr cap="all"/>
          </a:pPr>
          <a:r>
            <a:rPr lang="en-US" dirty="0"/>
            <a:t>Iterative goals of care conversations</a:t>
          </a:r>
        </a:p>
      </dgm:t>
    </dgm:pt>
    <dgm:pt modelId="{22065B19-E5A3-4FC5-A16C-3578C4D12035}" type="parTrans" cxnId="{61C2F90B-58EB-4D61-A031-E26C701FB64D}">
      <dgm:prSet/>
      <dgm:spPr/>
      <dgm:t>
        <a:bodyPr/>
        <a:lstStyle/>
        <a:p>
          <a:endParaRPr lang="en-US"/>
        </a:p>
      </dgm:t>
    </dgm:pt>
    <dgm:pt modelId="{BAF3D159-DA67-4F8D-8FBA-98E1112BD623}" type="sibTrans" cxnId="{61C2F90B-58EB-4D61-A031-E26C701FB64D}">
      <dgm:prSet/>
      <dgm:spPr/>
      <dgm:t>
        <a:bodyPr/>
        <a:lstStyle/>
        <a:p>
          <a:endParaRPr lang="en-US"/>
        </a:p>
      </dgm:t>
    </dgm:pt>
    <dgm:pt modelId="{12A388B1-E1F2-47E9-B9A0-1CB9AADD37F0}">
      <dgm:prSet/>
      <dgm:spPr/>
      <dgm:t>
        <a:bodyPr/>
        <a:lstStyle/>
        <a:p>
          <a:pPr>
            <a:lnSpc>
              <a:spcPct val="100000"/>
            </a:lnSpc>
            <a:defRPr cap="all"/>
          </a:pPr>
          <a:r>
            <a:rPr lang="en-US" dirty="0"/>
            <a:t>Advocacy to address discriminatory care</a:t>
          </a:r>
        </a:p>
      </dgm:t>
    </dgm:pt>
    <dgm:pt modelId="{05E08B7F-9F4E-49EE-8DDB-9C5A9E4C8B4F}" type="parTrans" cxnId="{F1FAEF77-9C8C-49B4-A2AD-194729DCE9CB}">
      <dgm:prSet/>
      <dgm:spPr/>
      <dgm:t>
        <a:bodyPr/>
        <a:lstStyle/>
        <a:p>
          <a:endParaRPr lang="en-US"/>
        </a:p>
      </dgm:t>
    </dgm:pt>
    <dgm:pt modelId="{0A0D4655-53C9-4763-B0D0-29206B8327B1}" type="sibTrans" cxnId="{F1FAEF77-9C8C-49B4-A2AD-194729DCE9CB}">
      <dgm:prSet/>
      <dgm:spPr/>
      <dgm:t>
        <a:bodyPr/>
        <a:lstStyle/>
        <a:p>
          <a:endParaRPr lang="en-US"/>
        </a:p>
      </dgm:t>
    </dgm:pt>
    <dgm:pt modelId="{8F7656DE-073F-4CB2-A8C5-31F60D8FCD4D}">
      <dgm:prSet/>
      <dgm:spPr/>
      <dgm:t>
        <a:bodyPr/>
        <a:lstStyle/>
        <a:p>
          <a:pPr>
            <a:lnSpc>
              <a:spcPct val="100000"/>
            </a:lnSpc>
            <a:defRPr cap="all"/>
          </a:pPr>
          <a:r>
            <a:rPr lang="en-US"/>
            <a:t>Supportive structures for high-risk prescribing</a:t>
          </a:r>
        </a:p>
      </dgm:t>
    </dgm:pt>
    <dgm:pt modelId="{C187D6AE-3BCB-4171-8946-5D925A26F343}" type="parTrans" cxnId="{BFBE361A-62B2-4BA6-B3E4-5E86BF9CD894}">
      <dgm:prSet/>
      <dgm:spPr/>
      <dgm:t>
        <a:bodyPr/>
        <a:lstStyle/>
        <a:p>
          <a:endParaRPr lang="en-US"/>
        </a:p>
      </dgm:t>
    </dgm:pt>
    <dgm:pt modelId="{34C7F71F-E385-46D5-AEF3-A7200B85413C}" type="sibTrans" cxnId="{BFBE361A-62B2-4BA6-B3E4-5E86BF9CD894}">
      <dgm:prSet/>
      <dgm:spPr/>
      <dgm:t>
        <a:bodyPr/>
        <a:lstStyle/>
        <a:p>
          <a:endParaRPr lang="en-US"/>
        </a:p>
      </dgm:t>
    </dgm:pt>
    <dgm:pt modelId="{F11140CB-7768-4AB1-88CB-CF756CA6256B}">
      <dgm:prSet/>
      <dgm:spPr/>
      <dgm:t>
        <a:bodyPr/>
        <a:lstStyle/>
        <a:p>
          <a:pPr>
            <a:lnSpc>
              <a:spcPct val="100000"/>
            </a:lnSpc>
            <a:defRPr cap="all"/>
          </a:pPr>
          <a:r>
            <a:rPr lang="en-US" dirty="0"/>
            <a:t>Intensive housing supports</a:t>
          </a:r>
        </a:p>
      </dgm:t>
    </dgm:pt>
    <dgm:pt modelId="{3AB0A43A-95B0-4135-ACFC-47DB9EB2057B}" type="parTrans" cxnId="{24DA2D75-98AB-4EBD-A9B9-E79E7F98E34E}">
      <dgm:prSet/>
      <dgm:spPr/>
      <dgm:t>
        <a:bodyPr/>
        <a:lstStyle/>
        <a:p>
          <a:endParaRPr lang="en-US"/>
        </a:p>
      </dgm:t>
    </dgm:pt>
    <dgm:pt modelId="{8F1A6813-1279-4F80-9DD6-21744847E8F2}" type="sibTrans" cxnId="{24DA2D75-98AB-4EBD-A9B9-E79E7F98E34E}">
      <dgm:prSet/>
      <dgm:spPr/>
      <dgm:t>
        <a:bodyPr/>
        <a:lstStyle/>
        <a:p>
          <a:endParaRPr lang="en-US"/>
        </a:p>
      </dgm:t>
    </dgm:pt>
    <dgm:pt modelId="{344BC419-FE5C-4126-8FD2-DFF439822C28}">
      <dgm:prSet/>
      <dgm:spPr/>
      <dgm:t>
        <a:bodyPr/>
        <a:lstStyle/>
        <a:p>
          <a:pPr>
            <a:lnSpc>
              <a:spcPct val="100000"/>
            </a:lnSpc>
            <a:defRPr cap="all"/>
          </a:pPr>
          <a:r>
            <a:rPr lang="en-US"/>
            <a:t>Assertive outreach/care management</a:t>
          </a:r>
        </a:p>
      </dgm:t>
    </dgm:pt>
    <dgm:pt modelId="{099DA89A-2EB4-4316-A0C0-16A8E4C216D6}" type="parTrans" cxnId="{E05DA4AA-8247-4801-B0EC-4134F33FDCFB}">
      <dgm:prSet/>
      <dgm:spPr/>
      <dgm:t>
        <a:bodyPr/>
        <a:lstStyle/>
        <a:p>
          <a:endParaRPr lang="en-US"/>
        </a:p>
      </dgm:t>
    </dgm:pt>
    <dgm:pt modelId="{DDB0E366-5A4F-47AB-9769-FECC04178FAA}" type="sibTrans" cxnId="{E05DA4AA-8247-4801-B0EC-4134F33FDCFB}">
      <dgm:prSet/>
      <dgm:spPr/>
      <dgm:t>
        <a:bodyPr/>
        <a:lstStyle/>
        <a:p>
          <a:endParaRPr lang="en-US"/>
        </a:p>
      </dgm:t>
    </dgm:pt>
    <dgm:pt modelId="{F27A66B0-BD43-874D-A9C3-6DF694203A33}">
      <dgm:prSet/>
      <dgm:spPr/>
      <dgm:t>
        <a:bodyPr/>
        <a:lstStyle/>
        <a:p>
          <a:pPr>
            <a:lnSpc>
              <a:spcPct val="100000"/>
            </a:lnSpc>
            <a:defRPr cap="all"/>
          </a:pPr>
          <a:r>
            <a:rPr lang="en-US" dirty="0"/>
            <a:t>Harm Reduction</a:t>
          </a:r>
        </a:p>
      </dgm:t>
    </dgm:pt>
    <dgm:pt modelId="{BACA74CE-329A-5C43-AD84-B6385AC83409}" type="parTrans" cxnId="{57DC7209-D3B7-894E-95A7-FE04F431FDB8}">
      <dgm:prSet/>
      <dgm:spPr/>
      <dgm:t>
        <a:bodyPr/>
        <a:lstStyle/>
        <a:p>
          <a:endParaRPr lang="en-US"/>
        </a:p>
      </dgm:t>
    </dgm:pt>
    <dgm:pt modelId="{4D75D880-AE68-AB44-8ECB-AC2FC5C4956B}" type="sibTrans" cxnId="{57DC7209-D3B7-894E-95A7-FE04F431FDB8}">
      <dgm:prSet/>
      <dgm:spPr/>
      <dgm:t>
        <a:bodyPr/>
        <a:lstStyle/>
        <a:p>
          <a:endParaRPr lang="en-US"/>
        </a:p>
      </dgm:t>
    </dgm:pt>
    <dgm:pt modelId="{9F36D956-4024-4836-8707-6B16CD315A99}" type="pres">
      <dgm:prSet presAssocID="{3869810E-2FC4-4A69-A5EA-93BA1E712D48}" presName="root" presStyleCnt="0">
        <dgm:presLayoutVars>
          <dgm:dir/>
          <dgm:resizeHandles val="exact"/>
        </dgm:presLayoutVars>
      </dgm:prSet>
      <dgm:spPr/>
    </dgm:pt>
    <dgm:pt modelId="{F1EB6B15-BF5C-4C2E-BE21-FCFF434CEF88}" type="pres">
      <dgm:prSet presAssocID="{1D143DC4-947B-4BFF-BC92-D1B35E69E6D9}" presName="compNode" presStyleCnt="0"/>
      <dgm:spPr/>
    </dgm:pt>
    <dgm:pt modelId="{1F3600D6-A8B7-47D5-B250-0BA807F01C78}" type="pres">
      <dgm:prSet presAssocID="{1D143DC4-947B-4BFF-BC92-D1B35E69E6D9}" presName="iconBgRect" presStyleLbl="bgShp" presStyleIdx="0" presStyleCnt="8"/>
      <dgm:spPr/>
    </dgm:pt>
    <dgm:pt modelId="{890BC49B-76EF-41F0-A439-353E24A59C37}" type="pres">
      <dgm:prSet presAssocID="{1D143DC4-947B-4BFF-BC92-D1B35E69E6D9}"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94F6FDB0-AD78-4CB1-83B7-DB9C1F5CC23C}" type="pres">
      <dgm:prSet presAssocID="{1D143DC4-947B-4BFF-BC92-D1B35E69E6D9}" presName="spaceRect" presStyleCnt="0"/>
      <dgm:spPr/>
    </dgm:pt>
    <dgm:pt modelId="{E49BE64A-1826-4DE4-9C93-2D4529FEE8C0}" type="pres">
      <dgm:prSet presAssocID="{1D143DC4-947B-4BFF-BC92-D1B35E69E6D9}" presName="textRect" presStyleLbl="revTx" presStyleIdx="0" presStyleCnt="8">
        <dgm:presLayoutVars>
          <dgm:chMax val="1"/>
          <dgm:chPref val="1"/>
        </dgm:presLayoutVars>
      </dgm:prSet>
      <dgm:spPr/>
    </dgm:pt>
    <dgm:pt modelId="{751C8393-8B6C-4FB2-9B0A-EA6F76138261}" type="pres">
      <dgm:prSet presAssocID="{4CE4C4C5-8D1D-4960-B929-D5B95A5E8C78}" presName="sibTrans" presStyleCnt="0"/>
      <dgm:spPr/>
    </dgm:pt>
    <dgm:pt modelId="{C9B2A65A-7AD8-42A4-9852-B03E75BF11D6}" type="pres">
      <dgm:prSet presAssocID="{95A0185F-1868-45AC-976A-C8134F85D275}" presName="compNode" presStyleCnt="0"/>
      <dgm:spPr/>
    </dgm:pt>
    <dgm:pt modelId="{1F276109-E94E-4E12-8858-3990D53612A5}" type="pres">
      <dgm:prSet presAssocID="{95A0185F-1868-45AC-976A-C8134F85D275}" presName="iconBgRect" presStyleLbl="bgShp" presStyleIdx="1" presStyleCnt="8"/>
      <dgm:spPr/>
    </dgm:pt>
    <dgm:pt modelId="{37567CC9-D9D8-4D78-B306-3D07C4875ACA}" type="pres">
      <dgm:prSet presAssocID="{95A0185F-1868-45AC-976A-C8134F85D275}" presName="iconRect" presStyleLbl="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solid fill"/>
        </a:ext>
      </dgm:extLst>
    </dgm:pt>
    <dgm:pt modelId="{74261CD0-74C8-4FD2-9C47-A9AAED5B360E}" type="pres">
      <dgm:prSet presAssocID="{95A0185F-1868-45AC-976A-C8134F85D275}" presName="spaceRect" presStyleCnt="0"/>
      <dgm:spPr/>
    </dgm:pt>
    <dgm:pt modelId="{788EA29F-32BF-4977-B624-675607C89A54}" type="pres">
      <dgm:prSet presAssocID="{95A0185F-1868-45AC-976A-C8134F85D275}" presName="textRect" presStyleLbl="revTx" presStyleIdx="1" presStyleCnt="8">
        <dgm:presLayoutVars>
          <dgm:chMax val="1"/>
          <dgm:chPref val="1"/>
        </dgm:presLayoutVars>
      </dgm:prSet>
      <dgm:spPr/>
    </dgm:pt>
    <dgm:pt modelId="{11C4CD7A-2B02-4D21-8E26-E9B70C6B6956}" type="pres">
      <dgm:prSet presAssocID="{8BD617B9-9F97-44F8-BC2F-C0F50B3CAA43}" presName="sibTrans" presStyleCnt="0"/>
      <dgm:spPr/>
    </dgm:pt>
    <dgm:pt modelId="{B8F3AE1C-3989-4699-94D7-BF55A526C98E}" type="pres">
      <dgm:prSet presAssocID="{7148F60A-A153-4911-9B23-DFC295243DBC}" presName="compNode" presStyleCnt="0"/>
      <dgm:spPr/>
    </dgm:pt>
    <dgm:pt modelId="{75A47ACD-7554-49FE-940F-6CAEDC63B97F}" type="pres">
      <dgm:prSet presAssocID="{7148F60A-A153-4911-9B23-DFC295243DBC}" presName="iconBgRect" presStyleLbl="bgShp" presStyleIdx="2" presStyleCnt="8"/>
      <dgm:spPr/>
    </dgm:pt>
    <dgm:pt modelId="{D0D151D0-AB4C-427A-9543-B18D0D21DFD1}" type="pres">
      <dgm:prSet presAssocID="{7148F60A-A153-4911-9B23-DFC295243DBC}"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66CC9C43-AC92-433D-84AE-B8B264694B7A}" type="pres">
      <dgm:prSet presAssocID="{7148F60A-A153-4911-9B23-DFC295243DBC}" presName="spaceRect" presStyleCnt="0"/>
      <dgm:spPr/>
    </dgm:pt>
    <dgm:pt modelId="{60BAB8D4-3F8F-486D-A89C-90E29A012FE3}" type="pres">
      <dgm:prSet presAssocID="{7148F60A-A153-4911-9B23-DFC295243DBC}" presName="textRect" presStyleLbl="revTx" presStyleIdx="2" presStyleCnt="8">
        <dgm:presLayoutVars>
          <dgm:chMax val="1"/>
          <dgm:chPref val="1"/>
        </dgm:presLayoutVars>
      </dgm:prSet>
      <dgm:spPr/>
    </dgm:pt>
    <dgm:pt modelId="{C0D308A9-5921-4531-8EB9-424439AAAE27}" type="pres">
      <dgm:prSet presAssocID="{BAF3D159-DA67-4F8D-8FBA-98E1112BD623}" presName="sibTrans" presStyleCnt="0"/>
      <dgm:spPr/>
    </dgm:pt>
    <dgm:pt modelId="{7C69C031-4CFF-459C-B42D-0EB7D3CBB050}" type="pres">
      <dgm:prSet presAssocID="{12A388B1-E1F2-47E9-B9A0-1CB9AADD37F0}" presName="compNode" presStyleCnt="0"/>
      <dgm:spPr/>
    </dgm:pt>
    <dgm:pt modelId="{84CEF797-4803-42C6-BE8E-6B4F34114C81}" type="pres">
      <dgm:prSet presAssocID="{12A388B1-E1F2-47E9-B9A0-1CB9AADD37F0}" presName="iconBgRect" presStyleLbl="bgShp" presStyleIdx="3" presStyleCnt="8"/>
      <dgm:spPr/>
    </dgm:pt>
    <dgm:pt modelId="{86BCBD3C-41C5-42B5-9B92-0ACB4F90488C}" type="pres">
      <dgm:prSet presAssocID="{12A388B1-E1F2-47E9-B9A0-1CB9AADD37F0}"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765879D5-4298-4196-A34F-352D6109F934}" type="pres">
      <dgm:prSet presAssocID="{12A388B1-E1F2-47E9-B9A0-1CB9AADD37F0}" presName="spaceRect" presStyleCnt="0"/>
      <dgm:spPr/>
    </dgm:pt>
    <dgm:pt modelId="{13DA71E3-B985-471D-BB75-5F2348759130}" type="pres">
      <dgm:prSet presAssocID="{12A388B1-E1F2-47E9-B9A0-1CB9AADD37F0}" presName="textRect" presStyleLbl="revTx" presStyleIdx="3" presStyleCnt="8">
        <dgm:presLayoutVars>
          <dgm:chMax val="1"/>
          <dgm:chPref val="1"/>
        </dgm:presLayoutVars>
      </dgm:prSet>
      <dgm:spPr/>
    </dgm:pt>
    <dgm:pt modelId="{F3C29E23-B529-430B-8B9F-B94090BCCEDC}" type="pres">
      <dgm:prSet presAssocID="{0A0D4655-53C9-4763-B0D0-29206B8327B1}" presName="sibTrans" presStyleCnt="0"/>
      <dgm:spPr/>
    </dgm:pt>
    <dgm:pt modelId="{39E9E29D-12F6-45E4-9256-73489D4231C8}" type="pres">
      <dgm:prSet presAssocID="{8F7656DE-073F-4CB2-A8C5-31F60D8FCD4D}" presName="compNode" presStyleCnt="0"/>
      <dgm:spPr/>
    </dgm:pt>
    <dgm:pt modelId="{5D022E01-7136-42B7-AB4C-A9A8687FBFA9}" type="pres">
      <dgm:prSet presAssocID="{8F7656DE-073F-4CB2-A8C5-31F60D8FCD4D}" presName="iconBgRect" presStyleLbl="bgShp" presStyleIdx="4" presStyleCnt="8"/>
      <dgm:spPr/>
    </dgm:pt>
    <dgm:pt modelId="{18D31B45-AC12-4805-AA8F-DB93A1C4E0CD}" type="pres">
      <dgm:prSet presAssocID="{8F7656DE-073F-4CB2-A8C5-31F60D8FCD4D}"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ine"/>
        </a:ext>
      </dgm:extLst>
    </dgm:pt>
    <dgm:pt modelId="{E8AA9711-0F14-4011-9CB1-A52AFB7426A2}" type="pres">
      <dgm:prSet presAssocID="{8F7656DE-073F-4CB2-A8C5-31F60D8FCD4D}" presName="spaceRect" presStyleCnt="0"/>
      <dgm:spPr/>
    </dgm:pt>
    <dgm:pt modelId="{559FBAF3-708F-47F3-B8BE-AEB862E5E185}" type="pres">
      <dgm:prSet presAssocID="{8F7656DE-073F-4CB2-A8C5-31F60D8FCD4D}" presName="textRect" presStyleLbl="revTx" presStyleIdx="4" presStyleCnt="8">
        <dgm:presLayoutVars>
          <dgm:chMax val="1"/>
          <dgm:chPref val="1"/>
        </dgm:presLayoutVars>
      </dgm:prSet>
      <dgm:spPr/>
    </dgm:pt>
    <dgm:pt modelId="{5A336507-2B27-4996-B8B8-27DBFB0C30AC}" type="pres">
      <dgm:prSet presAssocID="{34C7F71F-E385-46D5-AEF3-A7200B85413C}" presName="sibTrans" presStyleCnt="0"/>
      <dgm:spPr/>
    </dgm:pt>
    <dgm:pt modelId="{A441ABA1-1077-44DA-82BE-EFC167AA5CEE}" type="pres">
      <dgm:prSet presAssocID="{F11140CB-7768-4AB1-88CB-CF756CA6256B}" presName="compNode" presStyleCnt="0"/>
      <dgm:spPr/>
    </dgm:pt>
    <dgm:pt modelId="{F0A47FD3-0C4C-4952-BA0B-0740AFEE4D17}" type="pres">
      <dgm:prSet presAssocID="{F11140CB-7768-4AB1-88CB-CF756CA6256B}" presName="iconBgRect" presStyleLbl="bgShp" presStyleIdx="5" presStyleCnt="8"/>
      <dgm:spPr/>
    </dgm:pt>
    <dgm:pt modelId="{1AE89CD0-0805-4735-A707-BBF05EBB452C}" type="pres">
      <dgm:prSet presAssocID="{F11140CB-7768-4AB1-88CB-CF756CA6256B}"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ouse"/>
        </a:ext>
      </dgm:extLst>
    </dgm:pt>
    <dgm:pt modelId="{37F6599E-5D2C-4D2C-8B04-27F624B762B6}" type="pres">
      <dgm:prSet presAssocID="{F11140CB-7768-4AB1-88CB-CF756CA6256B}" presName="spaceRect" presStyleCnt="0"/>
      <dgm:spPr/>
    </dgm:pt>
    <dgm:pt modelId="{BCF1BAD0-DDBA-4FFF-8F9D-8469217809CB}" type="pres">
      <dgm:prSet presAssocID="{F11140CB-7768-4AB1-88CB-CF756CA6256B}" presName="textRect" presStyleLbl="revTx" presStyleIdx="5" presStyleCnt="8">
        <dgm:presLayoutVars>
          <dgm:chMax val="1"/>
          <dgm:chPref val="1"/>
        </dgm:presLayoutVars>
      </dgm:prSet>
      <dgm:spPr/>
    </dgm:pt>
    <dgm:pt modelId="{11510F29-F2FA-4575-9582-82B6696F5A87}" type="pres">
      <dgm:prSet presAssocID="{8F1A6813-1279-4F80-9DD6-21744847E8F2}" presName="sibTrans" presStyleCnt="0"/>
      <dgm:spPr/>
    </dgm:pt>
    <dgm:pt modelId="{38DC560D-A804-4CD8-85BD-35B1E3EC39B4}" type="pres">
      <dgm:prSet presAssocID="{344BC419-FE5C-4126-8FD2-DFF439822C28}" presName="compNode" presStyleCnt="0"/>
      <dgm:spPr/>
    </dgm:pt>
    <dgm:pt modelId="{3F88571C-0B20-43A2-B684-1F89902A17FC}" type="pres">
      <dgm:prSet presAssocID="{344BC419-FE5C-4126-8FD2-DFF439822C28}" presName="iconBgRect" presStyleLbl="bgShp" presStyleIdx="6" presStyleCnt="8"/>
      <dgm:spPr/>
    </dgm:pt>
    <dgm:pt modelId="{0444F90F-8E7C-41C0-87DF-319F20DCCABA}" type="pres">
      <dgm:prSet presAssocID="{344BC419-FE5C-4126-8FD2-DFF439822C28}"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peaker phone with solid fill"/>
        </a:ext>
      </dgm:extLst>
    </dgm:pt>
    <dgm:pt modelId="{1AE46166-4498-41AB-8063-B306285E76EC}" type="pres">
      <dgm:prSet presAssocID="{344BC419-FE5C-4126-8FD2-DFF439822C28}" presName="spaceRect" presStyleCnt="0"/>
      <dgm:spPr/>
    </dgm:pt>
    <dgm:pt modelId="{CF0EBAF6-8F49-4FD7-AC9F-F06D433F34C0}" type="pres">
      <dgm:prSet presAssocID="{344BC419-FE5C-4126-8FD2-DFF439822C28}" presName="textRect" presStyleLbl="revTx" presStyleIdx="6" presStyleCnt="8">
        <dgm:presLayoutVars>
          <dgm:chMax val="1"/>
          <dgm:chPref val="1"/>
        </dgm:presLayoutVars>
      </dgm:prSet>
      <dgm:spPr/>
    </dgm:pt>
    <dgm:pt modelId="{00E8C788-3433-AE42-98A2-1CC9FF94E705}" type="pres">
      <dgm:prSet presAssocID="{DDB0E366-5A4F-47AB-9769-FECC04178FAA}" presName="sibTrans" presStyleCnt="0"/>
      <dgm:spPr/>
    </dgm:pt>
    <dgm:pt modelId="{1AD00AB7-9D85-1742-AFBF-FF2647B11568}" type="pres">
      <dgm:prSet presAssocID="{F27A66B0-BD43-874D-A9C3-6DF694203A33}" presName="compNode" presStyleCnt="0"/>
      <dgm:spPr/>
    </dgm:pt>
    <dgm:pt modelId="{C776F8EA-F28D-3F4F-92B5-08E34E16CEDD}" type="pres">
      <dgm:prSet presAssocID="{F27A66B0-BD43-874D-A9C3-6DF694203A33}" presName="iconBgRect" presStyleLbl="bgShp" presStyleIdx="7" presStyleCnt="8"/>
      <dgm:spPr/>
    </dgm:pt>
    <dgm:pt modelId="{F0C36864-AECB-7545-A7CC-AF08EAB77602}" type="pres">
      <dgm:prSet presAssocID="{F27A66B0-BD43-874D-A9C3-6DF694203A33}" presName="iconRect" presStyleLbl="node1" presStyleIdx="7" presStyleCnt="8"/>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Life jacket with solid fill"/>
        </a:ext>
      </dgm:extLst>
    </dgm:pt>
    <dgm:pt modelId="{6AADD20E-F88B-FF48-9164-323E5E28DC10}" type="pres">
      <dgm:prSet presAssocID="{F27A66B0-BD43-874D-A9C3-6DF694203A33}" presName="spaceRect" presStyleCnt="0"/>
      <dgm:spPr/>
    </dgm:pt>
    <dgm:pt modelId="{874BFB08-9312-BB48-B934-2C9B8BCAF432}" type="pres">
      <dgm:prSet presAssocID="{F27A66B0-BD43-874D-A9C3-6DF694203A33}" presName="textRect" presStyleLbl="revTx" presStyleIdx="7" presStyleCnt="8">
        <dgm:presLayoutVars>
          <dgm:chMax val="1"/>
          <dgm:chPref val="1"/>
        </dgm:presLayoutVars>
      </dgm:prSet>
      <dgm:spPr/>
    </dgm:pt>
  </dgm:ptLst>
  <dgm:cxnLst>
    <dgm:cxn modelId="{CEAC3A07-F121-4519-97AB-52CD133AB11A}" type="presOf" srcId="{7148F60A-A153-4911-9B23-DFC295243DBC}" destId="{60BAB8D4-3F8F-486D-A89C-90E29A012FE3}" srcOrd="0" destOrd="0" presId="urn:microsoft.com/office/officeart/2018/5/layout/IconCircleLabelList"/>
    <dgm:cxn modelId="{57DC7209-D3B7-894E-95A7-FE04F431FDB8}" srcId="{3869810E-2FC4-4A69-A5EA-93BA1E712D48}" destId="{F27A66B0-BD43-874D-A9C3-6DF694203A33}" srcOrd="7" destOrd="0" parTransId="{BACA74CE-329A-5C43-AD84-B6385AC83409}" sibTransId="{4D75D880-AE68-AB44-8ECB-AC2FC5C4956B}"/>
    <dgm:cxn modelId="{61C2F90B-58EB-4D61-A031-E26C701FB64D}" srcId="{3869810E-2FC4-4A69-A5EA-93BA1E712D48}" destId="{7148F60A-A153-4911-9B23-DFC295243DBC}" srcOrd="2" destOrd="0" parTransId="{22065B19-E5A3-4FC5-A16C-3578C4D12035}" sibTransId="{BAF3D159-DA67-4F8D-8FBA-98E1112BD623}"/>
    <dgm:cxn modelId="{BFBE361A-62B2-4BA6-B3E4-5E86BF9CD894}" srcId="{3869810E-2FC4-4A69-A5EA-93BA1E712D48}" destId="{8F7656DE-073F-4CB2-A8C5-31F60D8FCD4D}" srcOrd="4" destOrd="0" parTransId="{C187D6AE-3BCB-4171-8946-5D925A26F343}" sibTransId="{34C7F71F-E385-46D5-AEF3-A7200B85413C}"/>
    <dgm:cxn modelId="{1E049428-E96A-4831-83CE-A256C7688C38}" type="presOf" srcId="{F11140CB-7768-4AB1-88CB-CF756CA6256B}" destId="{BCF1BAD0-DDBA-4FFF-8F9D-8469217809CB}" srcOrd="0" destOrd="0" presId="urn:microsoft.com/office/officeart/2018/5/layout/IconCircleLabelList"/>
    <dgm:cxn modelId="{59704A2A-E376-4177-99AE-09C4973D058E}" type="presOf" srcId="{8F7656DE-073F-4CB2-A8C5-31F60D8FCD4D}" destId="{559FBAF3-708F-47F3-B8BE-AEB862E5E185}" srcOrd="0" destOrd="0" presId="urn:microsoft.com/office/officeart/2018/5/layout/IconCircleLabelList"/>
    <dgm:cxn modelId="{09C3A75E-EE99-4DD3-943C-53E6699DDD98}" type="presOf" srcId="{344BC419-FE5C-4126-8FD2-DFF439822C28}" destId="{CF0EBAF6-8F49-4FD7-AC9F-F06D433F34C0}" srcOrd="0" destOrd="0" presId="urn:microsoft.com/office/officeart/2018/5/layout/IconCircleLabelList"/>
    <dgm:cxn modelId="{EBC10D75-5570-4A29-94BD-6170659FA74A}" srcId="{3869810E-2FC4-4A69-A5EA-93BA1E712D48}" destId="{95A0185F-1868-45AC-976A-C8134F85D275}" srcOrd="1" destOrd="0" parTransId="{CD24707F-1E9F-499D-98D7-95A18E5E25DE}" sibTransId="{8BD617B9-9F97-44F8-BC2F-C0F50B3CAA43}"/>
    <dgm:cxn modelId="{24DA2D75-98AB-4EBD-A9B9-E79E7F98E34E}" srcId="{3869810E-2FC4-4A69-A5EA-93BA1E712D48}" destId="{F11140CB-7768-4AB1-88CB-CF756CA6256B}" srcOrd="5" destOrd="0" parTransId="{3AB0A43A-95B0-4135-ACFC-47DB9EB2057B}" sibTransId="{8F1A6813-1279-4F80-9DD6-21744847E8F2}"/>
    <dgm:cxn modelId="{F1FAEF77-9C8C-49B4-A2AD-194729DCE9CB}" srcId="{3869810E-2FC4-4A69-A5EA-93BA1E712D48}" destId="{12A388B1-E1F2-47E9-B9A0-1CB9AADD37F0}" srcOrd="3" destOrd="0" parTransId="{05E08B7F-9F4E-49EE-8DDB-9C5A9E4C8B4F}" sibTransId="{0A0D4655-53C9-4763-B0D0-29206B8327B1}"/>
    <dgm:cxn modelId="{DFB4139C-1552-4ECB-891A-D041475581E8}" type="presOf" srcId="{3869810E-2FC4-4A69-A5EA-93BA1E712D48}" destId="{9F36D956-4024-4836-8707-6B16CD315A99}" srcOrd="0" destOrd="0" presId="urn:microsoft.com/office/officeart/2018/5/layout/IconCircleLabelList"/>
    <dgm:cxn modelId="{E05DA4AA-8247-4801-B0EC-4134F33FDCFB}" srcId="{3869810E-2FC4-4A69-A5EA-93BA1E712D48}" destId="{344BC419-FE5C-4126-8FD2-DFF439822C28}" srcOrd="6" destOrd="0" parTransId="{099DA89A-2EB4-4316-A0C0-16A8E4C216D6}" sibTransId="{DDB0E366-5A4F-47AB-9769-FECC04178FAA}"/>
    <dgm:cxn modelId="{1193C0AF-58D3-42FB-A8AF-9530033E025E}" type="presOf" srcId="{95A0185F-1868-45AC-976A-C8134F85D275}" destId="{788EA29F-32BF-4977-B624-675607C89A54}" srcOrd="0" destOrd="0" presId="urn:microsoft.com/office/officeart/2018/5/layout/IconCircleLabelList"/>
    <dgm:cxn modelId="{627A06B5-B3E0-AD4C-BC5F-F17208E29AAC}" type="presOf" srcId="{F27A66B0-BD43-874D-A9C3-6DF694203A33}" destId="{874BFB08-9312-BB48-B934-2C9B8BCAF432}" srcOrd="0" destOrd="0" presId="urn:microsoft.com/office/officeart/2018/5/layout/IconCircleLabelList"/>
    <dgm:cxn modelId="{336346B9-3BB4-4B5E-9F48-E0231185EDC2}" srcId="{3869810E-2FC4-4A69-A5EA-93BA1E712D48}" destId="{1D143DC4-947B-4BFF-BC92-D1B35E69E6D9}" srcOrd="0" destOrd="0" parTransId="{5299B873-D39D-40A5-8179-5E471324F809}" sibTransId="{4CE4C4C5-8D1D-4960-B929-D5B95A5E8C78}"/>
    <dgm:cxn modelId="{BD856AC6-BDF6-4F90-9068-3DF11E683F2F}" type="presOf" srcId="{12A388B1-E1F2-47E9-B9A0-1CB9AADD37F0}" destId="{13DA71E3-B985-471D-BB75-5F2348759130}" srcOrd="0" destOrd="0" presId="urn:microsoft.com/office/officeart/2018/5/layout/IconCircleLabelList"/>
    <dgm:cxn modelId="{25ABA4F7-D9E4-4B26-B35C-51920BFD80A6}" type="presOf" srcId="{1D143DC4-947B-4BFF-BC92-D1B35E69E6D9}" destId="{E49BE64A-1826-4DE4-9C93-2D4529FEE8C0}" srcOrd="0" destOrd="0" presId="urn:microsoft.com/office/officeart/2018/5/layout/IconCircleLabelList"/>
    <dgm:cxn modelId="{211206F2-CA1B-44A2-9C22-10E007B242DD}" type="presParOf" srcId="{9F36D956-4024-4836-8707-6B16CD315A99}" destId="{F1EB6B15-BF5C-4C2E-BE21-FCFF434CEF88}" srcOrd="0" destOrd="0" presId="urn:microsoft.com/office/officeart/2018/5/layout/IconCircleLabelList"/>
    <dgm:cxn modelId="{76228F07-7D2D-42DD-B2D5-CC7D60FD41F1}" type="presParOf" srcId="{F1EB6B15-BF5C-4C2E-BE21-FCFF434CEF88}" destId="{1F3600D6-A8B7-47D5-B250-0BA807F01C78}" srcOrd="0" destOrd="0" presId="urn:microsoft.com/office/officeart/2018/5/layout/IconCircleLabelList"/>
    <dgm:cxn modelId="{CDE5B80F-956D-4A7B-A3FB-48706289E0FA}" type="presParOf" srcId="{F1EB6B15-BF5C-4C2E-BE21-FCFF434CEF88}" destId="{890BC49B-76EF-41F0-A439-353E24A59C37}" srcOrd="1" destOrd="0" presId="urn:microsoft.com/office/officeart/2018/5/layout/IconCircleLabelList"/>
    <dgm:cxn modelId="{6D8A5CC5-BD7A-4646-A81E-BFE45378AF00}" type="presParOf" srcId="{F1EB6B15-BF5C-4C2E-BE21-FCFF434CEF88}" destId="{94F6FDB0-AD78-4CB1-83B7-DB9C1F5CC23C}" srcOrd="2" destOrd="0" presId="urn:microsoft.com/office/officeart/2018/5/layout/IconCircleLabelList"/>
    <dgm:cxn modelId="{08A630FB-DD3D-4A30-A686-6A8DD64BB173}" type="presParOf" srcId="{F1EB6B15-BF5C-4C2E-BE21-FCFF434CEF88}" destId="{E49BE64A-1826-4DE4-9C93-2D4529FEE8C0}" srcOrd="3" destOrd="0" presId="urn:microsoft.com/office/officeart/2018/5/layout/IconCircleLabelList"/>
    <dgm:cxn modelId="{1A718AED-2BA2-4BA7-9013-EEEFBEDA5778}" type="presParOf" srcId="{9F36D956-4024-4836-8707-6B16CD315A99}" destId="{751C8393-8B6C-4FB2-9B0A-EA6F76138261}" srcOrd="1" destOrd="0" presId="urn:microsoft.com/office/officeart/2018/5/layout/IconCircleLabelList"/>
    <dgm:cxn modelId="{79026821-4EF8-4C21-A52C-3B33A2A3B693}" type="presParOf" srcId="{9F36D956-4024-4836-8707-6B16CD315A99}" destId="{C9B2A65A-7AD8-42A4-9852-B03E75BF11D6}" srcOrd="2" destOrd="0" presId="urn:microsoft.com/office/officeart/2018/5/layout/IconCircleLabelList"/>
    <dgm:cxn modelId="{0F897612-ADFD-4913-B70C-FCD135A07CC3}" type="presParOf" srcId="{C9B2A65A-7AD8-42A4-9852-B03E75BF11D6}" destId="{1F276109-E94E-4E12-8858-3990D53612A5}" srcOrd="0" destOrd="0" presId="urn:microsoft.com/office/officeart/2018/5/layout/IconCircleLabelList"/>
    <dgm:cxn modelId="{B2226326-CF30-4270-B6AC-3C6A12A713A0}" type="presParOf" srcId="{C9B2A65A-7AD8-42A4-9852-B03E75BF11D6}" destId="{37567CC9-D9D8-4D78-B306-3D07C4875ACA}" srcOrd="1" destOrd="0" presId="urn:microsoft.com/office/officeart/2018/5/layout/IconCircleLabelList"/>
    <dgm:cxn modelId="{92D126EA-DC4A-4366-A004-95BA895511D7}" type="presParOf" srcId="{C9B2A65A-7AD8-42A4-9852-B03E75BF11D6}" destId="{74261CD0-74C8-4FD2-9C47-A9AAED5B360E}" srcOrd="2" destOrd="0" presId="urn:microsoft.com/office/officeart/2018/5/layout/IconCircleLabelList"/>
    <dgm:cxn modelId="{6FA0F56D-17E8-4F92-A7E9-66390A19116D}" type="presParOf" srcId="{C9B2A65A-7AD8-42A4-9852-B03E75BF11D6}" destId="{788EA29F-32BF-4977-B624-675607C89A54}" srcOrd="3" destOrd="0" presId="urn:microsoft.com/office/officeart/2018/5/layout/IconCircleLabelList"/>
    <dgm:cxn modelId="{D5B72D4A-871C-452D-BFC4-B9C9EB5D4D4B}" type="presParOf" srcId="{9F36D956-4024-4836-8707-6B16CD315A99}" destId="{11C4CD7A-2B02-4D21-8E26-E9B70C6B6956}" srcOrd="3" destOrd="0" presId="urn:microsoft.com/office/officeart/2018/5/layout/IconCircleLabelList"/>
    <dgm:cxn modelId="{4E87B351-36CE-46B1-AEB5-7E1AE2D3DCCE}" type="presParOf" srcId="{9F36D956-4024-4836-8707-6B16CD315A99}" destId="{B8F3AE1C-3989-4699-94D7-BF55A526C98E}" srcOrd="4" destOrd="0" presId="urn:microsoft.com/office/officeart/2018/5/layout/IconCircleLabelList"/>
    <dgm:cxn modelId="{1DABBDC0-D1D9-4E69-B7DA-43537FEF5A05}" type="presParOf" srcId="{B8F3AE1C-3989-4699-94D7-BF55A526C98E}" destId="{75A47ACD-7554-49FE-940F-6CAEDC63B97F}" srcOrd="0" destOrd="0" presId="urn:microsoft.com/office/officeart/2018/5/layout/IconCircleLabelList"/>
    <dgm:cxn modelId="{57BED7CA-EC4B-4F93-83C1-065660BD65A6}" type="presParOf" srcId="{B8F3AE1C-3989-4699-94D7-BF55A526C98E}" destId="{D0D151D0-AB4C-427A-9543-B18D0D21DFD1}" srcOrd="1" destOrd="0" presId="urn:microsoft.com/office/officeart/2018/5/layout/IconCircleLabelList"/>
    <dgm:cxn modelId="{6604511A-5887-41A6-AB44-AB9C78C127A8}" type="presParOf" srcId="{B8F3AE1C-3989-4699-94D7-BF55A526C98E}" destId="{66CC9C43-AC92-433D-84AE-B8B264694B7A}" srcOrd="2" destOrd="0" presId="urn:microsoft.com/office/officeart/2018/5/layout/IconCircleLabelList"/>
    <dgm:cxn modelId="{7874E73D-D041-45B8-BC9D-F0C13E7DBCC6}" type="presParOf" srcId="{B8F3AE1C-3989-4699-94D7-BF55A526C98E}" destId="{60BAB8D4-3F8F-486D-A89C-90E29A012FE3}" srcOrd="3" destOrd="0" presId="urn:microsoft.com/office/officeart/2018/5/layout/IconCircleLabelList"/>
    <dgm:cxn modelId="{C2A25492-F96D-4E1F-81A1-B768A6B31602}" type="presParOf" srcId="{9F36D956-4024-4836-8707-6B16CD315A99}" destId="{C0D308A9-5921-4531-8EB9-424439AAAE27}" srcOrd="5" destOrd="0" presId="urn:microsoft.com/office/officeart/2018/5/layout/IconCircleLabelList"/>
    <dgm:cxn modelId="{D5377D17-64EA-484B-992B-4F30EB3E34B2}" type="presParOf" srcId="{9F36D956-4024-4836-8707-6B16CD315A99}" destId="{7C69C031-4CFF-459C-B42D-0EB7D3CBB050}" srcOrd="6" destOrd="0" presId="urn:microsoft.com/office/officeart/2018/5/layout/IconCircleLabelList"/>
    <dgm:cxn modelId="{A1331E7E-3EFB-4CE3-95A8-8123CC7C9527}" type="presParOf" srcId="{7C69C031-4CFF-459C-B42D-0EB7D3CBB050}" destId="{84CEF797-4803-42C6-BE8E-6B4F34114C81}" srcOrd="0" destOrd="0" presId="urn:microsoft.com/office/officeart/2018/5/layout/IconCircleLabelList"/>
    <dgm:cxn modelId="{29C9313C-F53B-4B06-986A-0C8604C475A2}" type="presParOf" srcId="{7C69C031-4CFF-459C-B42D-0EB7D3CBB050}" destId="{86BCBD3C-41C5-42B5-9B92-0ACB4F90488C}" srcOrd="1" destOrd="0" presId="urn:microsoft.com/office/officeart/2018/5/layout/IconCircleLabelList"/>
    <dgm:cxn modelId="{E3874F97-30C6-4A7E-ACE8-33A686ADB114}" type="presParOf" srcId="{7C69C031-4CFF-459C-B42D-0EB7D3CBB050}" destId="{765879D5-4298-4196-A34F-352D6109F934}" srcOrd="2" destOrd="0" presId="urn:microsoft.com/office/officeart/2018/5/layout/IconCircleLabelList"/>
    <dgm:cxn modelId="{0B8CBBCF-88C7-4382-916B-40281D7C559E}" type="presParOf" srcId="{7C69C031-4CFF-459C-B42D-0EB7D3CBB050}" destId="{13DA71E3-B985-471D-BB75-5F2348759130}" srcOrd="3" destOrd="0" presId="urn:microsoft.com/office/officeart/2018/5/layout/IconCircleLabelList"/>
    <dgm:cxn modelId="{C47BCD4C-7D69-4B95-ABF4-D2C51F10BCFB}" type="presParOf" srcId="{9F36D956-4024-4836-8707-6B16CD315A99}" destId="{F3C29E23-B529-430B-8B9F-B94090BCCEDC}" srcOrd="7" destOrd="0" presId="urn:microsoft.com/office/officeart/2018/5/layout/IconCircleLabelList"/>
    <dgm:cxn modelId="{FD0CB567-D430-49AC-A87E-2B2B6BC1CC75}" type="presParOf" srcId="{9F36D956-4024-4836-8707-6B16CD315A99}" destId="{39E9E29D-12F6-45E4-9256-73489D4231C8}" srcOrd="8" destOrd="0" presId="urn:microsoft.com/office/officeart/2018/5/layout/IconCircleLabelList"/>
    <dgm:cxn modelId="{5D15A4DC-67B3-4988-969C-01DEC09450B1}" type="presParOf" srcId="{39E9E29D-12F6-45E4-9256-73489D4231C8}" destId="{5D022E01-7136-42B7-AB4C-A9A8687FBFA9}" srcOrd="0" destOrd="0" presId="urn:microsoft.com/office/officeart/2018/5/layout/IconCircleLabelList"/>
    <dgm:cxn modelId="{499208D0-9B56-4C51-BA5B-CB59E960FC41}" type="presParOf" srcId="{39E9E29D-12F6-45E4-9256-73489D4231C8}" destId="{18D31B45-AC12-4805-AA8F-DB93A1C4E0CD}" srcOrd="1" destOrd="0" presId="urn:microsoft.com/office/officeart/2018/5/layout/IconCircleLabelList"/>
    <dgm:cxn modelId="{C352D9E3-8314-4DEF-BC0D-DE15A065805C}" type="presParOf" srcId="{39E9E29D-12F6-45E4-9256-73489D4231C8}" destId="{E8AA9711-0F14-4011-9CB1-A52AFB7426A2}" srcOrd="2" destOrd="0" presId="urn:microsoft.com/office/officeart/2018/5/layout/IconCircleLabelList"/>
    <dgm:cxn modelId="{0C09EE4F-F8B0-4C99-BF7D-C67E81801A15}" type="presParOf" srcId="{39E9E29D-12F6-45E4-9256-73489D4231C8}" destId="{559FBAF3-708F-47F3-B8BE-AEB862E5E185}" srcOrd="3" destOrd="0" presId="urn:microsoft.com/office/officeart/2018/5/layout/IconCircleLabelList"/>
    <dgm:cxn modelId="{B1883037-F4C5-4D7C-A9BC-ABA25BF8CC09}" type="presParOf" srcId="{9F36D956-4024-4836-8707-6B16CD315A99}" destId="{5A336507-2B27-4996-B8B8-27DBFB0C30AC}" srcOrd="9" destOrd="0" presId="urn:microsoft.com/office/officeart/2018/5/layout/IconCircleLabelList"/>
    <dgm:cxn modelId="{471A5081-1FA9-486A-A7FE-20B348FEFE07}" type="presParOf" srcId="{9F36D956-4024-4836-8707-6B16CD315A99}" destId="{A441ABA1-1077-44DA-82BE-EFC167AA5CEE}" srcOrd="10" destOrd="0" presId="urn:microsoft.com/office/officeart/2018/5/layout/IconCircleLabelList"/>
    <dgm:cxn modelId="{D5772900-B9FE-4CF0-85B6-DA2A96EFFADF}" type="presParOf" srcId="{A441ABA1-1077-44DA-82BE-EFC167AA5CEE}" destId="{F0A47FD3-0C4C-4952-BA0B-0740AFEE4D17}" srcOrd="0" destOrd="0" presId="urn:microsoft.com/office/officeart/2018/5/layout/IconCircleLabelList"/>
    <dgm:cxn modelId="{968A34ED-3283-4DB7-B970-176F3CB5C743}" type="presParOf" srcId="{A441ABA1-1077-44DA-82BE-EFC167AA5CEE}" destId="{1AE89CD0-0805-4735-A707-BBF05EBB452C}" srcOrd="1" destOrd="0" presId="urn:microsoft.com/office/officeart/2018/5/layout/IconCircleLabelList"/>
    <dgm:cxn modelId="{22CF18F9-4E94-4D14-9CC3-2CB6E65123ED}" type="presParOf" srcId="{A441ABA1-1077-44DA-82BE-EFC167AA5CEE}" destId="{37F6599E-5D2C-4D2C-8B04-27F624B762B6}" srcOrd="2" destOrd="0" presId="urn:microsoft.com/office/officeart/2018/5/layout/IconCircleLabelList"/>
    <dgm:cxn modelId="{E22AEF75-165E-4286-A6A1-BC01812BE12B}" type="presParOf" srcId="{A441ABA1-1077-44DA-82BE-EFC167AA5CEE}" destId="{BCF1BAD0-DDBA-4FFF-8F9D-8469217809CB}" srcOrd="3" destOrd="0" presId="urn:microsoft.com/office/officeart/2018/5/layout/IconCircleLabelList"/>
    <dgm:cxn modelId="{B907C29A-A692-4F4C-B6D2-0E292097F729}" type="presParOf" srcId="{9F36D956-4024-4836-8707-6B16CD315A99}" destId="{11510F29-F2FA-4575-9582-82B6696F5A87}" srcOrd="11" destOrd="0" presId="urn:microsoft.com/office/officeart/2018/5/layout/IconCircleLabelList"/>
    <dgm:cxn modelId="{110B9368-DCA9-44FC-805E-592E42BF717A}" type="presParOf" srcId="{9F36D956-4024-4836-8707-6B16CD315A99}" destId="{38DC560D-A804-4CD8-85BD-35B1E3EC39B4}" srcOrd="12" destOrd="0" presId="urn:microsoft.com/office/officeart/2018/5/layout/IconCircleLabelList"/>
    <dgm:cxn modelId="{DCE6B454-C5C3-4C20-B499-4A81E3832B3A}" type="presParOf" srcId="{38DC560D-A804-4CD8-85BD-35B1E3EC39B4}" destId="{3F88571C-0B20-43A2-B684-1F89902A17FC}" srcOrd="0" destOrd="0" presId="urn:microsoft.com/office/officeart/2018/5/layout/IconCircleLabelList"/>
    <dgm:cxn modelId="{8CA9182A-A93C-4789-963F-2DD5F04B04CF}" type="presParOf" srcId="{38DC560D-A804-4CD8-85BD-35B1E3EC39B4}" destId="{0444F90F-8E7C-41C0-87DF-319F20DCCABA}" srcOrd="1" destOrd="0" presId="urn:microsoft.com/office/officeart/2018/5/layout/IconCircleLabelList"/>
    <dgm:cxn modelId="{25B7F166-1DFF-470E-94D0-CAE855792DA3}" type="presParOf" srcId="{38DC560D-A804-4CD8-85BD-35B1E3EC39B4}" destId="{1AE46166-4498-41AB-8063-B306285E76EC}" srcOrd="2" destOrd="0" presId="urn:microsoft.com/office/officeart/2018/5/layout/IconCircleLabelList"/>
    <dgm:cxn modelId="{9CC7BC0A-1322-4EE2-9F8C-C62A3091C250}" type="presParOf" srcId="{38DC560D-A804-4CD8-85BD-35B1E3EC39B4}" destId="{CF0EBAF6-8F49-4FD7-AC9F-F06D433F34C0}" srcOrd="3" destOrd="0" presId="urn:microsoft.com/office/officeart/2018/5/layout/IconCircleLabelList"/>
    <dgm:cxn modelId="{7D79A942-07D3-E24D-B78E-8DB12A6624A3}" type="presParOf" srcId="{9F36D956-4024-4836-8707-6B16CD315A99}" destId="{00E8C788-3433-AE42-98A2-1CC9FF94E705}" srcOrd="13" destOrd="0" presId="urn:microsoft.com/office/officeart/2018/5/layout/IconCircleLabelList"/>
    <dgm:cxn modelId="{29441782-8961-634C-AC2B-FE94D3C29E46}" type="presParOf" srcId="{9F36D956-4024-4836-8707-6B16CD315A99}" destId="{1AD00AB7-9D85-1742-AFBF-FF2647B11568}" srcOrd="14" destOrd="0" presId="urn:microsoft.com/office/officeart/2018/5/layout/IconCircleLabelList"/>
    <dgm:cxn modelId="{3ACA42D5-CDAE-654B-A173-8CD6CD2E99A2}" type="presParOf" srcId="{1AD00AB7-9D85-1742-AFBF-FF2647B11568}" destId="{C776F8EA-F28D-3F4F-92B5-08E34E16CEDD}" srcOrd="0" destOrd="0" presId="urn:microsoft.com/office/officeart/2018/5/layout/IconCircleLabelList"/>
    <dgm:cxn modelId="{FBC6EF98-D17F-6E41-AC7C-43572C89B8FB}" type="presParOf" srcId="{1AD00AB7-9D85-1742-AFBF-FF2647B11568}" destId="{F0C36864-AECB-7545-A7CC-AF08EAB77602}" srcOrd="1" destOrd="0" presId="urn:microsoft.com/office/officeart/2018/5/layout/IconCircleLabelList"/>
    <dgm:cxn modelId="{DB12B26E-59EB-5B40-B978-6904FB07E6B9}" type="presParOf" srcId="{1AD00AB7-9D85-1742-AFBF-FF2647B11568}" destId="{6AADD20E-F88B-FF48-9164-323E5E28DC10}" srcOrd="2" destOrd="0" presId="urn:microsoft.com/office/officeart/2018/5/layout/IconCircleLabelList"/>
    <dgm:cxn modelId="{99063C08-6B39-AD43-90B1-015E9EF8C805}" type="presParOf" srcId="{1AD00AB7-9D85-1742-AFBF-FF2647B11568}" destId="{874BFB08-9312-BB48-B934-2C9B8BCAF4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673C0-7696-BE40-AF4C-A9C4CAD577B7}"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8F6EEF44-DD7A-D24A-8B4B-21BD183B869B}">
      <dgm:prSet phldrT="[Text]"/>
      <dgm:spPr/>
      <dgm:t>
        <a:bodyPr/>
        <a:lstStyle/>
        <a:p>
          <a:r>
            <a:rPr lang="en-US" dirty="0"/>
            <a:t>~150 patients</a:t>
          </a:r>
        </a:p>
      </dgm:t>
    </dgm:pt>
    <dgm:pt modelId="{127D4CB1-FBC0-2545-89F2-0852C5D50690}" type="parTrans" cxnId="{1CD9FBA7-0F99-1847-8DDA-736C639D26F6}">
      <dgm:prSet/>
      <dgm:spPr/>
      <dgm:t>
        <a:bodyPr/>
        <a:lstStyle/>
        <a:p>
          <a:endParaRPr lang="en-US"/>
        </a:p>
      </dgm:t>
    </dgm:pt>
    <dgm:pt modelId="{EA3F5047-9E5B-3E45-9BB1-12BEABEA81A6}" type="sibTrans" cxnId="{1CD9FBA7-0F99-1847-8DDA-736C639D26F6}">
      <dgm:prSet/>
      <dgm:spPr/>
      <dgm:t>
        <a:bodyPr/>
        <a:lstStyle/>
        <a:p>
          <a:endParaRPr lang="en-US"/>
        </a:p>
      </dgm:t>
    </dgm:pt>
    <dgm:pt modelId="{803B942F-9DBE-694B-9405-E18C64158577}">
      <dgm:prSet phldrT="[Text]"/>
      <dgm:spPr/>
      <dgm:t>
        <a:bodyPr/>
        <a:lstStyle/>
        <a:p>
          <a:r>
            <a:rPr lang="en-US" dirty="0"/>
            <a:t>Care </a:t>
          </a:r>
          <a:r>
            <a:rPr lang="en-US" dirty="0">
              <a:latin typeface="Segoe UI Semibold"/>
            </a:rPr>
            <a:t>Coordinator</a:t>
          </a:r>
          <a:endParaRPr lang="en-US" dirty="0"/>
        </a:p>
      </dgm:t>
    </dgm:pt>
    <dgm:pt modelId="{BA956B7F-F845-FE46-AF12-3D5880729DF6}" type="parTrans" cxnId="{4C49D31D-63EE-DC42-82D5-B47C5587D477}">
      <dgm:prSet/>
      <dgm:spPr/>
      <dgm:t>
        <a:bodyPr/>
        <a:lstStyle/>
        <a:p>
          <a:endParaRPr lang="en-US"/>
        </a:p>
      </dgm:t>
    </dgm:pt>
    <dgm:pt modelId="{10C6ED50-90F1-174F-9B5C-90E13B9EF2E2}" type="sibTrans" cxnId="{4C49D31D-63EE-DC42-82D5-B47C5587D477}">
      <dgm:prSet/>
      <dgm:spPr/>
      <dgm:t>
        <a:bodyPr/>
        <a:lstStyle/>
        <a:p>
          <a:endParaRPr lang="en-US"/>
        </a:p>
      </dgm:t>
    </dgm:pt>
    <dgm:pt modelId="{4E810045-3A6D-4546-A0CC-C41B397BAB4B}">
      <dgm:prSet phldrT="[Text]"/>
      <dgm:spPr/>
      <dgm:t>
        <a:bodyPr/>
        <a:lstStyle/>
        <a:p>
          <a:r>
            <a:rPr lang="en-US" dirty="0"/>
            <a:t>Provider</a:t>
          </a:r>
        </a:p>
      </dgm:t>
    </dgm:pt>
    <dgm:pt modelId="{7D83BE43-114A-E441-8CC2-341038D275CC}" type="parTrans" cxnId="{B4F7BEFC-75A7-BE46-A571-FADEEF842B67}">
      <dgm:prSet/>
      <dgm:spPr/>
      <dgm:t>
        <a:bodyPr/>
        <a:lstStyle/>
        <a:p>
          <a:endParaRPr lang="en-US"/>
        </a:p>
      </dgm:t>
    </dgm:pt>
    <dgm:pt modelId="{0023A709-44EC-DB41-A8C1-360D7713E30A}" type="sibTrans" cxnId="{B4F7BEFC-75A7-BE46-A571-FADEEF842B67}">
      <dgm:prSet/>
      <dgm:spPr/>
      <dgm:t>
        <a:bodyPr/>
        <a:lstStyle/>
        <a:p>
          <a:endParaRPr lang="en-US"/>
        </a:p>
      </dgm:t>
    </dgm:pt>
    <dgm:pt modelId="{6A01DE97-6FE0-EE43-B916-3BBFB7331E23}">
      <dgm:prSet phldrT="[Text]"/>
      <dgm:spPr/>
      <dgm:t>
        <a:bodyPr/>
        <a:lstStyle/>
        <a:p>
          <a:r>
            <a:rPr lang="en-US" dirty="0"/>
            <a:t>Social Worker</a:t>
          </a:r>
        </a:p>
      </dgm:t>
    </dgm:pt>
    <dgm:pt modelId="{7A2C6CB0-5769-0342-80AB-B962F661481C}" type="parTrans" cxnId="{3B999286-2217-4240-843D-B6B440D81583}">
      <dgm:prSet/>
      <dgm:spPr/>
      <dgm:t>
        <a:bodyPr/>
        <a:lstStyle/>
        <a:p>
          <a:endParaRPr lang="en-US"/>
        </a:p>
      </dgm:t>
    </dgm:pt>
    <dgm:pt modelId="{0B5AF04B-1CC1-0948-B392-0A193A87C0A6}" type="sibTrans" cxnId="{3B999286-2217-4240-843D-B6B440D81583}">
      <dgm:prSet/>
      <dgm:spPr/>
      <dgm:t>
        <a:bodyPr/>
        <a:lstStyle/>
        <a:p>
          <a:endParaRPr lang="en-US"/>
        </a:p>
      </dgm:t>
    </dgm:pt>
    <dgm:pt modelId="{9CA1B86B-E5E2-E745-B230-D9AC3BC2E7E2}">
      <dgm:prSet phldrT="[Text]"/>
      <dgm:spPr/>
      <dgm:t>
        <a:bodyPr/>
        <a:lstStyle/>
        <a:p>
          <a:r>
            <a:rPr lang="en-US" dirty="0"/>
            <a:t>Complex Care Nurse</a:t>
          </a:r>
        </a:p>
      </dgm:t>
    </dgm:pt>
    <dgm:pt modelId="{89FF0383-E6C9-E346-B71F-A9FB2097BE28}" type="parTrans" cxnId="{3AFBE49D-13CD-814F-8618-64E59E4207B7}">
      <dgm:prSet/>
      <dgm:spPr/>
      <dgm:t>
        <a:bodyPr/>
        <a:lstStyle/>
        <a:p>
          <a:endParaRPr lang="en-US"/>
        </a:p>
      </dgm:t>
    </dgm:pt>
    <dgm:pt modelId="{4C0E736A-7FB7-1B43-9EBF-6C7353DE54B9}" type="sibTrans" cxnId="{3AFBE49D-13CD-814F-8618-64E59E4207B7}">
      <dgm:prSet/>
      <dgm:spPr/>
      <dgm:t>
        <a:bodyPr/>
        <a:lstStyle/>
        <a:p>
          <a:endParaRPr lang="en-US"/>
        </a:p>
      </dgm:t>
    </dgm:pt>
    <dgm:pt modelId="{C6E5ED35-78D4-CC49-A7ED-2D5564A6D8A5}">
      <dgm:prSet phldrT="[Text]"/>
      <dgm:spPr/>
      <dgm:t>
        <a:bodyPr/>
        <a:lstStyle/>
        <a:p>
          <a:r>
            <a:rPr lang="en-US" dirty="0"/>
            <a:t>Pharmacist</a:t>
          </a:r>
        </a:p>
      </dgm:t>
    </dgm:pt>
    <dgm:pt modelId="{4FBAD79C-C6B0-8140-8DBE-996FFFA535FF}" type="parTrans" cxnId="{7FEB33D6-4981-3649-A327-FF1790ACB571}">
      <dgm:prSet/>
      <dgm:spPr/>
      <dgm:t>
        <a:bodyPr/>
        <a:lstStyle/>
        <a:p>
          <a:endParaRPr lang="en-US"/>
        </a:p>
      </dgm:t>
    </dgm:pt>
    <dgm:pt modelId="{712B0A69-393F-3048-AF33-C836EFBD65F8}" type="sibTrans" cxnId="{7FEB33D6-4981-3649-A327-FF1790ACB571}">
      <dgm:prSet/>
      <dgm:spPr/>
      <dgm:t>
        <a:bodyPr/>
        <a:lstStyle/>
        <a:p>
          <a:endParaRPr lang="en-US"/>
        </a:p>
      </dgm:t>
    </dgm:pt>
    <dgm:pt modelId="{4AAC4EFD-F079-8841-9B1B-882954367B9E}">
      <dgm:prSet phldrT="[Text]"/>
      <dgm:spPr/>
      <dgm:t>
        <a:bodyPr/>
        <a:lstStyle/>
        <a:p>
          <a:r>
            <a:rPr lang="en-US" dirty="0"/>
            <a:t>Health Coordinator</a:t>
          </a:r>
        </a:p>
      </dgm:t>
    </dgm:pt>
    <dgm:pt modelId="{F4546CCC-F20B-0F42-972F-AF5EF5120C4A}" type="parTrans" cxnId="{73CEC90B-C1B1-3842-A5F5-3030091C8050}">
      <dgm:prSet/>
      <dgm:spPr/>
      <dgm:t>
        <a:bodyPr/>
        <a:lstStyle/>
        <a:p>
          <a:endParaRPr lang="en-US"/>
        </a:p>
      </dgm:t>
    </dgm:pt>
    <dgm:pt modelId="{9052930B-FB18-B746-B3B3-55EB92BAD8DA}" type="sibTrans" cxnId="{73CEC90B-C1B1-3842-A5F5-3030091C8050}">
      <dgm:prSet/>
      <dgm:spPr/>
      <dgm:t>
        <a:bodyPr/>
        <a:lstStyle/>
        <a:p>
          <a:endParaRPr lang="en-US"/>
        </a:p>
      </dgm:t>
    </dgm:pt>
    <dgm:pt modelId="{F64507FC-04C4-C143-BF59-5AE088508F1E}">
      <dgm:prSet phldrT="[Text]"/>
      <dgm:spPr/>
      <dgm:t>
        <a:bodyPr/>
        <a:lstStyle/>
        <a:p>
          <a:r>
            <a:rPr lang="en-US" dirty="0"/>
            <a:t>Team Manager</a:t>
          </a:r>
        </a:p>
      </dgm:t>
    </dgm:pt>
    <dgm:pt modelId="{4EE90E8C-7F17-4F44-9C43-16A329549564}" type="parTrans" cxnId="{8F39BE34-9393-774C-A1EB-A752C2960E3E}">
      <dgm:prSet/>
      <dgm:spPr/>
      <dgm:t>
        <a:bodyPr/>
        <a:lstStyle/>
        <a:p>
          <a:endParaRPr lang="en-US"/>
        </a:p>
      </dgm:t>
    </dgm:pt>
    <dgm:pt modelId="{9CD2F32D-7F65-2E4E-AEAD-AE8615FDCFD9}" type="sibTrans" cxnId="{8F39BE34-9393-774C-A1EB-A752C2960E3E}">
      <dgm:prSet/>
      <dgm:spPr/>
      <dgm:t>
        <a:bodyPr/>
        <a:lstStyle/>
        <a:p>
          <a:endParaRPr lang="en-US"/>
        </a:p>
      </dgm:t>
    </dgm:pt>
    <dgm:pt modelId="{C1635F8C-4D19-1E48-9869-AD5A2D516506}" type="pres">
      <dgm:prSet presAssocID="{10D673C0-7696-BE40-AF4C-A9C4CAD577B7}" presName="Name0" presStyleCnt="0">
        <dgm:presLayoutVars>
          <dgm:chMax val="1"/>
          <dgm:dir/>
          <dgm:animLvl val="ctr"/>
          <dgm:resizeHandles val="exact"/>
        </dgm:presLayoutVars>
      </dgm:prSet>
      <dgm:spPr/>
    </dgm:pt>
    <dgm:pt modelId="{26D1E88E-ABE6-BD4D-A4F9-9CC421963D5D}" type="pres">
      <dgm:prSet presAssocID="{8F6EEF44-DD7A-D24A-8B4B-21BD183B869B}" presName="centerShape" presStyleLbl="node0" presStyleIdx="0" presStyleCnt="1"/>
      <dgm:spPr/>
    </dgm:pt>
    <dgm:pt modelId="{E6754926-2F9B-C647-956D-FB439826FA6F}" type="pres">
      <dgm:prSet presAssocID="{803B942F-9DBE-694B-9405-E18C64158577}" presName="node" presStyleLbl="node1" presStyleIdx="0" presStyleCnt="7">
        <dgm:presLayoutVars>
          <dgm:bulletEnabled val="1"/>
        </dgm:presLayoutVars>
      </dgm:prSet>
      <dgm:spPr/>
    </dgm:pt>
    <dgm:pt modelId="{A8EA3233-1339-BC4F-A12A-038F201CE7BC}" type="pres">
      <dgm:prSet presAssocID="{803B942F-9DBE-694B-9405-E18C64158577}" presName="dummy" presStyleCnt="0"/>
      <dgm:spPr/>
    </dgm:pt>
    <dgm:pt modelId="{EB3C1912-BAD2-8B49-9483-5A5CE07C8D21}" type="pres">
      <dgm:prSet presAssocID="{10C6ED50-90F1-174F-9B5C-90E13B9EF2E2}" presName="sibTrans" presStyleLbl="sibTrans2D1" presStyleIdx="0" presStyleCnt="7"/>
      <dgm:spPr/>
    </dgm:pt>
    <dgm:pt modelId="{80AB3B59-9C4B-DE43-B2FA-A0189152DD9F}" type="pres">
      <dgm:prSet presAssocID="{4E810045-3A6D-4546-A0CC-C41B397BAB4B}" presName="node" presStyleLbl="node1" presStyleIdx="1" presStyleCnt="7">
        <dgm:presLayoutVars>
          <dgm:bulletEnabled val="1"/>
        </dgm:presLayoutVars>
      </dgm:prSet>
      <dgm:spPr/>
    </dgm:pt>
    <dgm:pt modelId="{4EB31F5D-2DC8-2C4A-939A-DCDC689AFBDF}" type="pres">
      <dgm:prSet presAssocID="{4E810045-3A6D-4546-A0CC-C41B397BAB4B}" presName="dummy" presStyleCnt="0"/>
      <dgm:spPr/>
    </dgm:pt>
    <dgm:pt modelId="{B0C1E69E-4769-0B47-B8E8-E91EF837C585}" type="pres">
      <dgm:prSet presAssocID="{0023A709-44EC-DB41-A8C1-360D7713E30A}" presName="sibTrans" presStyleLbl="sibTrans2D1" presStyleIdx="1" presStyleCnt="7"/>
      <dgm:spPr/>
    </dgm:pt>
    <dgm:pt modelId="{0D879B3B-220E-634C-A800-AC2B836D1A33}" type="pres">
      <dgm:prSet presAssocID="{6A01DE97-6FE0-EE43-B916-3BBFB7331E23}" presName="node" presStyleLbl="node1" presStyleIdx="2" presStyleCnt="7">
        <dgm:presLayoutVars>
          <dgm:bulletEnabled val="1"/>
        </dgm:presLayoutVars>
      </dgm:prSet>
      <dgm:spPr/>
    </dgm:pt>
    <dgm:pt modelId="{104B477B-559F-034A-B660-5F28D0311328}" type="pres">
      <dgm:prSet presAssocID="{6A01DE97-6FE0-EE43-B916-3BBFB7331E23}" presName="dummy" presStyleCnt="0"/>
      <dgm:spPr/>
    </dgm:pt>
    <dgm:pt modelId="{D47D815C-A039-0244-BD56-BDA31921B51C}" type="pres">
      <dgm:prSet presAssocID="{0B5AF04B-1CC1-0948-B392-0A193A87C0A6}" presName="sibTrans" presStyleLbl="sibTrans2D1" presStyleIdx="2" presStyleCnt="7"/>
      <dgm:spPr/>
    </dgm:pt>
    <dgm:pt modelId="{A933919F-CA63-414D-8857-0CD740FEE9EF}" type="pres">
      <dgm:prSet presAssocID="{9CA1B86B-E5E2-E745-B230-D9AC3BC2E7E2}" presName="node" presStyleLbl="node1" presStyleIdx="3" presStyleCnt="7">
        <dgm:presLayoutVars>
          <dgm:bulletEnabled val="1"/>
        </dgm:presLayoutVars>
      </dgm:prSet>
      <dgm:spPr/>
    </dgm:pt>
    <dgm:pt modelId="{430F0444-2480-1B45-A0A6-6CFCFC987D18}" type="pres">
      <dgm:prSet presAssocID="{9CA1B86B-E5E2-E745-B230-D9AC3BC2E7E2}" presName="dummy" presStyleCnt="0"/>
      <dgm:spPr/>
    </dgm:pt>
    <dgm:pt modelId="{49209353-DE46-EA4A-A6D2-5FE646BD8BA3}" type="pres">
      <dgm:prSet presAssocID="{4C0E736A-7FB7-1B43-9EBF-6C7353DE54B9}" presName="sibTrans" presStyleLbl="sibTrans2D1" presStyleIdx="3" presStyleCnt="7"/>
      <dgm:spPr/>
    </dgm:pt>
    <dgm:pt modelId="{5DC57BD8-8F6C-8A47-B43A-877E8EDC5C24}" type="pres">
      <dgm:prSet presAssocID="{C6E5ED35-78D4-CC49-A7ED-2D5564A6D8A5}" presName="node" presStyleLbl="node1" presStyleIdx="4" presStyleCnt="7">
        <dgm:presLayoutVars>
          <dgm:bulletEnabled val="1"/>
        </dgm:presLayoutVars>
      </dgm:prSet>
      <dgm:spPr/>
    </dgm:pt>
    <dgm:pt modelId="{9C166E01-B4AB-0A4E-8F3D-A7AF9CB6164D}" type="pres">
      <dgm:prSet presAssocID="{C6E5ED35-78D4-CC49-A7ED-2D5564A6D8A5}" presName="dummy" presStyleCnt="0"/>
      <dgm:spPr/>
    </dgm:pt>
    <dgm:pt modelId="{1DEF1AC5-6658-884A-A1AC-A62925B0D5DE}" type="pres">
      <dgm:prSet presAssocID="{712B0A69-393F-3048-AF33-C836EFBD65F8}" presName="sibTrans" presStyleLbl="sibTrans2D1" presStyleIdx="4" presStyleCnt="7"/>
      <dgm:spPr/>
    </dgm:pt>
    <dgm:pt modelId="{074F0E9D-0AD5-034C-AE3D-61B7BF7CBCFB}" type="pres">
      <dgm:prSet presAssocID="{4AAC4EFD-F079-8841-9B1B-882954367B9E}" presName="node" presStyleLbl="node1" presStyleIdx="5" presStyleCnt="7">
        <dgm:presLayoutVars>
          <dgm:bulletEnabled val="1"/>
        </dgm:presLayoutVars>
      </dgm:prSet>
      <dgm:spPr/>
    </dgm:pt>
    <dgm:pt modelId="{83D37050-5192-E24A-92B4-1D160DF5B442}" type="pres">
      <dgm:prSet presAssocID="{4AAC4EFD-F079-8841-9B1B-882954367B9E}" presName="dummy" presStyleCnt="0"/>
      <dgm:spPr/>
    </dgm:pt>
    <dgm:pt modelId="{BD9C8C1E-3805-A246-A0E8-5E5125923DAF}" type="pres">
      <dgm:prSet presAssocID="{9052930B-FB18-B746-B3B3-55EB92BAD8DA}" presName="sibTrans" presStyleLbl="sibTrans2D1" presStyleIdx="5" presStyleCnt="7"/>
      <dgm:spPr/>
    </dgm:pt>
    <dgm:pt modelId="{F9770292-EE72-314F-B0BF-7B5834A853F6}" type="pres">
      <dgm:prSet presAssocID="{F64507FC-04C4-C143-BF59-5AE088508F1E}" presName="node" presStyleLbl="node1" presStyleIdx="6" presStyleCnt="7">
        <dgm:presLayoutVars>
          <dgm:bulletEnabled val="1"/>
        </dgm:presLayoutVars>
      </dgm:prSet>
      <dgm:spPr/>
    </dgm:pt>
    <dgm:pt modelId="{197B38C0-3CD3-A54F-83D6-B2B9628DC3DF}" type="pres">
      <dgm:prSet presAssocID="{F64507FC-04C4-C143-BF59-5AE088508F1E}" presName="dummy" presStyleCnt="0"/>
      <dgm:spPr/>
    </dgm:pt>
    <dgm:pt modelId="{27740D9F-F022-8B49-B6E6-95A6E0A2E91A}" type="pres">
      <dgm:prSet presAssocID="{9CD2F32D-7F65-2E4E-AEAD-AE8615FDCFD9}" presName="sibTrans" presStyleLbl="sibTrans2D1" presStyleIdx="6" presStyleCnt="7"/>
      <dgm:spPr/>
    </dgm:pt>
  </dgm:ptLst>
  <dgm:cxnLst>
    <dgm:cxn modelId="{166B7302-2CCB-E441-AC24-49D897363276}" type="presOf" srcId="{9CA1B86B-E5E2-E745-B230-D9AC3BC2E7E2}" destId="{A933919F-CA63-414D-8857-0CD740FEE9EF}" srcOrd="0" destOrd="0" presId="urn:microsoft.com/office/officeart/2005/8/layout/radial6"/>
    <dgm:cxn modelId="{73CEC90B-C1B1-3842-A5F5-3030091C8050}" srcId="{8F6EEF44-DD7A-D24A-8B4B-21BD183B869B}" destId="{4AAC4EFD-F079-8841-9B1B-882954367B9E}" srcOrd="5" destOrd="0" parTransId="{F4546CCC-F20B-0F42-972F-AF5EF5120C4A}" sibTransId="{9052930B-FB18-B746-B3B3-55EB92BAD8DA}"/>
    <dgm:cxn modelId="{4C49D31D-63EE-DC42-82D5-B47C5587D477}" srcId="{8F6EEF44-DD7A-D24A-8B4B-21BD183B869B}" destId="{803B942F-9DBE-694B-9405-E18C64158577}" srcOrd="0" destOrd="0" parTransId="{BA956B7F-F845-FE46-AF12-3D5880729DF6}" sibTransId="{10C6ED50-90F1-174F-9B5C-90E13B9EF2E2}"/>
    <dgm:cxn modelId="{6293082A-1C22-D64A-A18E-2AF8900F6BE0}" type="presOf" srcId="{803B942F-9DBE-694B-9405-E18C64158577}" destId="{E6754926-2F9B-C647-956D-FB439826FA6F}" srcOrd="0" destOrd="0" presId="urn:microsoft.com/office/officeart/2005/8/layout/radial6"/>
    <dgm:cxn modelId="{44A8B130-4015-C247-94FB-19A6E6F4F540}" type="presOf" srcId="{9052930B-FB18-B746-B3B3-55EB92BAD8DA}" destId="{BD9C8C1E-3805-A246-A0E8-5E5125923DAF}" srcOrd="0" destOrd="0" presId="urn:microsoft.com/office/officeart/2005/8/layout/radial6"/>
    <dgm:cxn modelId="{47FD9933-57F9-9D40-B169-F627C6C22C29}" type="presOf" srcId="{4C0E736A-7FB7-1B43-9EBF-6C7353DE54B9}" destId="{49209353-DE46-EA4A-A6D2-5FE646BD8BA3}" srcOrd="0" destOrd="0" presId="urn:microsoft.com/office/officeart/2005/8/layout/radial6"/>
    <dgm:cxn modelId="{8F39BE34-9393-774C-A1EB-A752C2960E3E}" srcId="{8F6EEF44-DD7A-D24A-8B4B-21BD183B869B}" destId="{F64507FC-04C4-C143-BF59-5AE088508F1E}" srcOrd="6" destOrd="0" parTransId="{4EE90E8C-7F17-4F44-9C43-16A329549564}" sibTransId="{9CD2F32D-7F65-2E4E-AEAD-AE8615FDCFD9}"/>
    <dgm:cxn modelId="{E53FA046-269D-F34F-838A-170DD528D448}" type="presOf" srcId="{F64507FC-04C4-C143-BF59-5AE088508F1E}" destId="{F9770292-EE72-314F-B0BF-7B5834A853F6}" srcOrd="0" destOrd="0" presId="urn:microsoft.com/office/officeart/2005/8/layout/radial6"/>
    <dgm:cxn modelId="{3B3ED96F-2B8F-E540-A665-8F2077C9C5D7}" type="presOf" srcId="{6A01DE97-6FE0-EE43-B916-3BBFB7331E23}" destId="{0D879B3B-220E-634C-A800-AC2B836D1A33}" srcOrd="0" destOrd="0" presId="urn:microsoft.com/office/officeart/2005/8/layout/radial6"/>
    <dgm:cxn modelId="{DDE1F073-9FF3-DE45-931F-A67DF0DFC162}" type="presOf" srcId="{4AAC4EFD-F079-8841-9B1B-882954367B9E}" destId="{074F0E9D-0AD5-034C-AE3D-61B7BF7CBCFB}" srcOrd="0" destOrd="0" presId="urn:microsoft.com/office/officeart/2005/8/layout/radial6"/>
    <dgm:cxn modelId="{1E11147B-371A-E746-B22C-5F19CF3DE2D9}" type="presOf" srcId="{8F6EEF44-DD7A-D24A-8B4B-21BD183B869B}" destId="{26D1E88E-ABE6-BD4D-A4F9-9CC421963D5D}" srcOrd="0" destOrd="0" presId="urn:microsoft.com/office/officeart/2005/8/layout/radial6"/>
    <dgm:cxn modelId="{3B999286-2217-4240-843D-B6B440D81583}" srcId="{8F6EEF44-DD7A-D24A-8B4B-21BD183B869B}" destId="{6A01DE97-6FE0-EE43-B916-3BBFB7331E23}" srcOrd="2" destOrd="0" parTransId="{7A2C6CB0-5769-0342-80AB-B962F661481C}" sibTransId="{0B5AF04B-1CC1-0948-B392-0A193A87C0A6}"/>
    <dgm:cxn modelId="{3AFBE49D-13CD-814F-8618-64E59E4207B7}" srcId="{8F6EEF44-DD7A-D24A-8B4B-21BD183B869B}" destId="{9CA1B86B-E5E2-E745-B230-D9AC3BC2E7E2}" srcOrd="3" destOrd="0" parTransId="{89FF0383-E6C9-E346-B71F-A9FB2097BE28}" sibTransId="{4C0E736A-7FB7-1B43-9EBF-6C7353DE54B9}"/>
    <dgm:cxn modelId="{1CD9FBA7-0F99-1847-8DDA-736C639D26F6}" srcId="{10D673C0-7696-BE40-AF4C-A9C4CAD577B7}" destId="{8F6EEF44-DD7A-D24A-8B4B-21BD183B869B}" srcOrd="0" destOrd="0" parTransId="{127D4CB1-FBC0-2545-89F2-0852C5D50690}" sibTransId="{EA3F5047-9E5B-3E45-9BB1-12BEABEA81A6}"/>
    <dgm:cxn modelId="{754FDAAA-3330-AE46-B8C1-9F47C583C7DC}" type="presOf" srcId="{712B0A69-393F-3048-AF33-C836EFBD65F8}" destId="{1DEF1AC5-6658-884A-A1AC-A62925B0D5DE}" srcOrd="0" destOrd="0" presId="urn:microsoft.com/office/officeart/2005/8/layout/radial6"/>
    <dgm:cxn modelId="{D099E0BC-F77C-B348-9093-9ABC87A4AADF}" type="presOf" srcId="{4E810045-3A6D-4546-A0CC-C41B397BAB4B}" destId="{80AB3B59-9C4B-DE43-B2FA-A0189152DD9F}" srcOrd="0" destOrd="0" presId="urn:microsoft.com/office/officeart/2005/8/layout/radial6"/>
    <dgm:cxn modelId="{8C5BC3C2-F22D-704C-80F6-BB85263F3702}" type="presOf" srcId="{9CD2F32D-7F65-2E4E-AEAD-AE8615FDCFD9}" destId="{27740D9F-F022-8B49-B6E6-95A6E0A2E91A}" srcOrd="0" destOrd="0" presId="urn:microsoft.com/office/officeart/2005/8/layout/radial6"/>
    <dgm:cxn modelId="{6CF0DACD-22B1-3842-AFE6-29915ABA323D}" type="presOf" srcId="{10C6ED50-90F1-174F-9B5C-90E13B9EF2E2}" destId="{EB3C1912-BAD2-8B49-9483-5A5CE07C8D21}" srcOrd="0" destOrd="0" presId="urn:microsoft.com/office/officeart/2005/8/layout/radial6"/>
    <dgm:cxn modelId="{7FEB33D6-4981-3649-A327-FF1790ACB571}" srcId="{8F6EEF44-DD7A-D24A-8B4B-21BD183B869B}" destId="{C6E5ED35-78D4-CC49-A7ED-2D5564A6D8A5}" srcOrd="4" destOrd="0" parTransId="{4FBAD79C-C6B0-8140-8DBE-996FFFA535FF}" sibTransId="{712B0A69-393F-3048-AF33-C836EFBD65F8}"/>
    <dgm:cxn modelId="{4AF61DD7-7DB9-7145-AECC-B02189E7A9E0}" type="presOf" srcId="{10D673C0-7696-BE40-AF4C-A9C4CAD577B7}" destId="{C1635F8C-4D19-1E48-9869-AD5A2D516506}" srcOrd="0" destOrd="0" presId="urn:microsoft.com/office/officeart/2005/8/layout/radial6"/>
    <dgm:cxn modelId="{5AE877EF-0650-EC4C-B546-FD62A9F0AC13}" type="presOf" srcId="{C6E5ED35-78D4-CC49-A7ED-2D5564A6D8A5}" destId="{5DC57BD8-8F6C-8A47-B43A-877E8EDC5C24}" srcOrd="0" destOrd="0" presId="urn:microsoft.com/office/officeart/2005/8/layout/radial6"/>
    <dgm:cxn modelId="{6DCB0CF4-58B7-2C40-8E7F-80D71A320F4F}" type="presOf" srcId="{0B5AF04B-1CC1-0948-B392-0A193A87C0A6}" destId="{D47D815C-A039-0244-BD56-BDA31921B51C}" srcOrd="0" destOrd="0" presId="urn:microsoft.com/office/officeart/2005/8/layout/radial6"/>
    <dgm:cxn modelId="{2E8749FA-54E1-8B41-A228-9BF82ACE83C0}" type="presOf" srcId="{0023A709-44EC-DB41-A8C1-360D7713E30A}" destId="{B0C1E69E-4769-0B47-B8E8-E91EF837C585}" srcOrd="0" destOrd="0" presId="urn:microsoft.com/office/officeart/2005/8/layout/radial6"/>
    <dgm:cxn modelId="{B4F7BEFC-75A7-BE46-A571-FADEEF842B67}" srcId="{8F6EEF44-DD7A-D24A-8B4B-21BD183B869B}" destId="{4E810045-3A6D-4546-A0CC-C41B397BAB4B}" srcOrd="1" destOrd="0" parTransId="{7D83BE43-114A-E441-8CC2-341038D275CC}" sibTransId="{0023A709-44EC-DB41-A8C1-360D7713E30A}"/>
    <dgm:cxn modelId="{BBEF19FF-F7EC-9040-96D4-730C227F9E97}" type="presParOf" srcId="{C1635F8C-4D19-1E48-9869-AD5A2D516506}" destId="{26D1E88E-ABE6-BD4D-A4F9-9CC421963D5D}" srcOrd="0" destOrd="0" presId="urn:microsoft.com/office/officeart/2005/8/layout/radial6"/>
    <dgm:cxn modelId="{B700B0EE-A618-4A44-894A-0F7130A5D3D0}" type="presParOf" srcId="{C1635F8C-4D19-1E48-9869-AD5A2D516506}" destId="{E6754926-2F9B-C647-956D-FB439826FA6F}" srcOrd="1" destOrd="0" presId="urn:microsoft.com/office/officeart/2005/8/layout/radial6"/>
    <dgm:cxn modelId="{19677979-054B-8243-9186-367A9BFC4073}" type="presParOf" srcId="{C1635F8C-4D19-1E48-9869-AD5A2D516506}" destId="{A8EA3233-1339-BC4F-A12A-038F201CE7BC}" srcOrd="2" destOrd="0" presId="urn:microsoft.com/office/officeart/2005/8/layout/radial6"/>
    <dgm:cxn modelId="{97E4C5D4-DBA9-804B-BD6E-F9AC76BD6BE8}" type="presParOf" srcId="{C1635F8C-4D19-1E48-9869-AD5A2D516506}" destId="{EB3C1912-BAD2-8B49-9483-5A5CE07C8D21}" srcOrd="3" destOrd="0" presId="urn:microsoft.com/office/officeart/2005/8/layout/radial6"/>
    <dgm:cxn modelId="{77C8461D-80A1-E842-8D82-C7A2DC06F6AF}" type="presParOf" srcId="{C1635F8C-4D19-1E48-9869-AD5A2D516506}" destId="{80AB3B59-9C4B-DE43-B2FA-A0189152DD9F}" srcOrd="4" destOrd="0" presId="urn:microsoft.com/office/officeart/2005/8/layout/radial6"/>
    <dgm:cxn modelId="{D8DFB3F2-37B4-8A40-BBAD-B24B67D51882}" type="presParOf" srcId="{C1635F8C-4D19-1E48-9869-AD5A2D516506}" destId="{4EB31F5D-2DC8-2C4A-939A-DCDC689AFBDF}" srcOrd="5" destOrd="0" presId="urn:microsoft.com/office/officeart/2005/8/layout/radial6"/>
    <dgm:cxn modelId="{E6178F2A-E97A-B342-AA57-EB34C63EC02A}" type="presParOf" srcId="{C1635F8C-4D19-1E48-9869-AD5A2D516506}" destId="{B0C1E69E-4769-0B47-B8E8-E91EF837C585}" srcOrd="6" destOrd="0" presId="urn:microsoft.com/office/officeart/2005/8/layout/radial6"/>
    <dgm:cxn modelId="{DF9EECD5-2C84-AD4D-BEA7-31A35C4C0ACF}" type="presParOf" srcId="{C1635F8C-4D19-1E48-9869-AD5A2D516506}" destId="{0D879B3B-220E-634C-A800-AC2B836D1A33}" srcOrd="7" destOrd="0" presId="urn:microsoft.com/office/officeart/2005/8/layout/radial6"/>
    <dgm:cxn modelId="{A0E2F770-9309-524E-B16E-76E7B553E8FD}" type="presParOf" srcId="{C1635F8C-4D19-1E48-9869-AD5A2D516506}" destId="{104B477B-559F-034A-B660-5F28D0311328}" srcOrd="8" destOrd="0" presId="urn:microsoft.com/office/officeart/2005/8/layout/radial6"/>
    <dgm:cxn modelId="{80DE8A6D-30CB-034C-ADCC-D19637A35A6E}" type="presParOf" srcId="{C1635F8C-4D19-1E48-9869-AD5A2D516506}" destId="{D47D815C-A039-0244-BD56-BDA31921B51C}" srcOrd="9" destOrd="0" presId="urn:microsoft.com/office/officeart/2005/8/layout/radial6"/>
    <dgm:cxn modelId="{F20D9254-0E07-8240-95A6-3744AD03130C}" type="presParOf" srcId="{C1635F8C-4D19-1E48-9869-AD5A2D516506}" destId="{A933919F-CA63-414D-8857-0CD740FEE9EF}" srcOrd="10" destOrd="0" presId="urn:microsoft.com/office/officeart/2005/8/layout/radial6"/>
    <dgm:cxn modelId="{E880197D-4826-9949-970E-98DA206B9526}" type="presParOf" srcId="{C1635F8C-4D19-1E48-9869-AD5A2D516506}" destId="{430F0444-2480-1B45-A0A6-6CFCFC987D18}" srcOrd="11" destOrd="0" presId="urn:microsoft.com/office/officeart/2005/8/layout/radial6"/>
    <dgm:cxn modelId="{F860EB58-EE93-8B44-A20E-CCB1CD100D7D}" type="presParOf" srcId="{C1635F8C-4D19-1E48-9869-AD5A2D516506}" destId="{49209353-DE46-EA4A-A6D2-5FE646BD8BA3}" srcOrd="12" destOrd="0" presId="urn:microsoft.com/office/officeart/2005/8/layout/radial6"/>
    <dgm:cxn modelId="{1AF5BFB9-B749-934B-A5F3-206F473BE33D}" type="presParOf" srcId="{C1635F8C-4D19-1E48-9869-AD5A2D516506}" destId="{5DC57BD8-8F6C-8A47-B43A-877E8EDC5C24}" srcOrd="13" destOrd="0" presId="urn:microsoft.com/office/officeart/2005/8/layout/radial6"/>
    <dgm:cxn modelId="{2570E589-6B25-424F-B672-E555625CF6F6}" type="presParOf" srcId="{C1635F8C-4D19-1E48-9869-AD5A2D516506}" destId="{9C166E01-B4AB-0A4E-8F3D-A7AF9CB6164D}" srcOrd="14" destOrd="0" presId="urn:microsoft.com/office/officeart/2005/8/layout/radial6"/>
    <dgm:cxn modelId="{531E0DA4-B410-E841-A060-E0C8078B2129}" type="presParOf" srcId="{C1635F8C-4D19-1E48-9869-AD5A2D516506}" destId="{1DEF1AC5-6658-884A-A1AC-A62925B0D5DE}" srcOrd="15" destOrd="0" presId="urn:microsoft.com/office/officeart/2005/8/layout/radial6"/>
    <dgm:cxn modelId="{D2FD0D6D-6DB1-D34F-81D1-F62D9D1BC72C}" type="presParOf" srcId="{C1635F8C-4D19-1E48-9869-AD5A2D516506}" destId="{074F0E9D-0AD5-034C-AE3D-61B7BF7CBCFB}" srcOrd="16" destOrd="0" presId="urn:microsoft.com/office/officeart/2005/8/layout/radial6"/>
    <dgm:cxn modelId="{5D884E06-5E28-AA43-89A3-B2FEF1C11D9B}" type="presParOf" srcId="{C1635F8C-4D19-1E48-9869-AD5A2D516506}" destId="{83D37050-5192-E24A-92B4-1D160DF5B442}" srcOrd="17" destOrd="0" presId="urn:microsoft.com/office/officeart/2005/8/layout/radial6"/>
    <dgm:cxn modelId="{160AC54B-9B3E-F54C-BFAE-B0F9250575DD}" type="presParOf" srcId="{C1635F8C-4D19-1E48-9869-AD5A2D516506}" destId="{BD9C8C1E-3805-A246-A0E8-5E5125923DAF}" srcOrd="18" destOrd="0" presId="urn:microsoft.com/office/officeart/2005/8/layout/radial6"/>
    <dgm:cxn modelId="{ABE6505F-1F70-3043-8E79-7B075F469E08}" type="presParOf" srcId="{C1635F8C-4D19-1E48-9869-AD5A2D516506}" destId="{F9770292-EE72-314F-B0BF-7B5834A853F6}" srcOrd="19" destOrd="0" presId="urn:microsoft.com/office/officeart/2005/8/layout/radial6"/>
    <dgm:cxn modelId="{973AF425-0C0E-7441-B5D8-92F5D82C18A0}" type="presParOf" srcId="{C1635F8C-4D19-1E48-9869-AD5A2D516506}" destId="{197B38C0-3CD3-A54F-83D6-B2B9628DC3DF}" srcOrd="20" destOrd="0" presId="urn:microsoft.com/office/officeart/2005/8/layout/radial6"/>
    <dgm:cxn modelId="{CC7C0946-CEC7-204F-A3D8-26D7AAE546AE}" type="presParOf" srcId="{C1635F8C-4D19-1E48-9869-AD5A2D516506}" destId="{27740D9F-F022-8B49-B6E6-95A6E0A2E91A}" srcOrd="21"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81746-873D-7E4F-9361-7B119F0DBC35}">
      <dsp:nvSpPr>
        <dsp:cNvPr id="0" name=""/>
        <dsp:cNvSpPr/>
      </dsp:nvSpPr>
      <dsp:spPr>
        <a:xfrm>
          <a:off x="0" y="0"/>
          <a:ext cx="3366709" cy="33667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87B5B-88EC-7648-A2E3-5938269683DE}">
      <dsp:nvSpPr>
        <dsp:cNvPr id="0" name=""/>
        <dsp:cNvSpPr/>
      </dsp:nvSpPr>
      <dsp:spPr>
        <a:xfrm>
          <a:off x="2029824" y="336999"/>
          <a:ext cx="2188360" cy="5983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Increased primary care engagement</a:t>
          </a:r>
          <a:r>
            <a:rPr lang="en-US" sz="1400" kern="1200" dirty="0">
              <a:latin typeface="Segoe UI Semibold"/>
            </a:rPr>
            <a:t> *</a:t>
          </a:r>
          <a:endParaRPr lang="en-US" sz="1400" kern="1200" dirty="0"/>
        </a:p>
      </dsp:txBody>
      <dsp:txXfrm>
        <a:off x="2059034" y="366209"/>
        <a:ext cx="2129940" cy="539959"/>
      </dsp:txXfrm>
    </dsp:sp>
    <dsp:sp modelId="{AB8BD246-9E47-0846-8C7C-707EBFA030F1}">
      <dsp:nvSpPr>
        <dsp:cNvPr id="0" name=""/>
        <dsp:cNvSpPr/>
      </dsp:nvSpPr>
      <dsp:spPr>
        <a:xfrm>
          <a:off x="2029824" y="1010177"/>
          <a:ext cx="2188360" cy="5983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Improved mental health functioning</a:t>
          </a:r>
          <a:r>
            <a:rPr lang="en-US" sz="1400" kern="1200" dirty="0">
              <a:latin typeface="Segoe UI Semibold"/>
            </a:rPr>
            <a:t> *</a:t>
          </a:r>
          <a:endParaRPr lang="en-US" sz="1400" kern="1200" dirty="0"/>
        </a:p>
      </dsp:txBody>
      <dsp:txXfrm>
        <a:off x="2059034" y="1039387"/>
        <a:ext cx="2129940" cy="539959"/>
      </dsp:txXfrm>
    </dsp:sp>
    <dsp:sp modelId="{360D9D4E-24D4-1B4D-940B-AA72EF20EB99}">
      <dsp:nvSpPr>
        <dsp:cNvPr id="0" name=""/>
        <dsp:cNvSpPr/>
      </dsp:nvSpPr>
      <dsp:spPr>
        <a:xfrm>
          <a:off x="2029824" y="1683354"/>
          <a:ext cx="2188360" cy="5983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Improved patient quality of life</a:t>
          </a:r>
          <a:r>
            <a:rPr lang="en-US" sz="1400" kern="1200" dirty="0">
              <a:latin typeface="Segoe UI Semibold"/>
            </a:rPr>
            <a:t> *</a:t>
          </a:r>
          <a:endParaRPr lang="en-US" sz="1400" kern="1200" dirty="0"/>
        </a:p>
      </dsp:txBody>
      <dsp:txXfrm>
        <a:off x="2059034" y="1712564"/>
        <a:ext cx="2129940" cy="539959"/>
      </dsp:txXfrm>
    </dsp:sp>
    <dsp:sp modelId="{7FC61F93-9667-C74A-A4D7-37C872902299}">
      <dsp:nvSpPr>
        <dsp:cNvPr id="0" name=""/>
        <dsp:cNvSpPr/>
      </dsp:nvSpPr>
      <dsp:spPr>
        <a:xfrm>
          <a:off x="2029824" y="2356531"/>
          <a:ext cx="2188360" cy="5983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 change in ED/hospital utilization</a:t>
          </a:r>
        </a:p>
      </dsp:txBody>
      <dsp:txXfrm>
        <a:off x="2059034" y="2385741"/>
        <a:ext cx="2129940" cy="539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00D6-A8B7-47D5-B250-0BA807F01C78}">
      <dsp:nvSpPr>
        <dsp:cNvPr id="0" name=""/>
        <dsp:cNvSpPr/>
      </dsp:nvSpPr>
      <dsp:spPr>
        <a:xfrm>
          <a:off x="281974" y="57602"/>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BC49B-76EF-41F0-A439-353E24A59C37}">
      <dsp:nvSpPr>
        <dsp:cNvPr id="0" name=""/>
        <dsp:cNvSpPr/>
      </dsp:nvSpPr>
      <dsp:spPr>
        <a:xfrm>
          <a:off x="467986" y="243614"/>
          <a:ext cx="500800" cy="50080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BE64A-1826-4DE4-9C93-2D4529FEE8C0}">
      <dsp:nvSpPr>
        <dsp:cNvPr id="0" name=""/>
        <dsp:cNvSpPr/>
      </dsp:nvSpPr>
      <dsp:spPr>
        <a:xfrm>
          <a:off x="2957" y="1202289"/>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High Dose of Supportive relationships</a:t>
          </a:r>
        </a:p>
      </dsp:txBody>
      <dsp:txXfrm>
        <a:off x="2957" y="1202289"/>
        <a:ext cx="1430859" cy="572343"/>
      </dsp:txXfrm>
    </dsp:sp>
    <dsp:sp modelId="{1F276109-E94E-4E12-8858-3990D53612A5}">
      <dsp:nvSpPr>
        <dsp:cNvPr id="0" name=""/>
        <dsp:cNvSpPr/>
      </dsp:nvSpPr>
      <dsp:spPr>
        <a:xfrm>
          <a:off x="1963234" y="57602"/>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67CC9-D9D8-4D78-B306-3D07C4875ACA}">
      <dsp:nvSpPr>
        <dsp:cNvPr id="0" name=""/>
        <dsp:cNvSpPr/>
      </dsp:nvSpPr>
      <dsp:spPr>
        <a:xfrm>
          <a:off x="2149246" y="243614"/>
          <a:ext cx="500800" cy="5008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EA29F-32BF-4977-B624-675607C89A54}">
      <dsp:nvSpPr>
        <dsp:cNvPr id="0" name=""/>
        <dsp:cNvSpPr/>
      </dsp:nvSpPr>
      <dsp:spPr>
        <a:xfrm>
          <a:off x="1684216" y="1202289"/>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Consistency &amp; Non-abandonment</a:t>
          </a:r>
        </a:p>
      </dsp:txBody>
      <dsp:txXfrm>
        <a:off x="1684216" y="1202289"/>
        <a:ext cx="1430859" cy="572343"/>
      </dsp:txXfrm>
    </dsp:sp>
    <dsp:sp modelId="{75A47ACD-7554-49FE-940F-6CAEDC63B97F}">
      <dsp:nvSpPr>
        <dsp:cNvPr id="0" name=""/>
        <dsp:cNvSpPr/>
      </dsp:nvSpPr>
      <dsp:spPr>
        <a:xfrm>
          <a:off x="3644494" y="57602"/>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151D0-AB4C-427A-9543-B18D0D21DFD1}">
      <dsp:nvSpPr>
        <dsp:cNvPr id="0" name=""/>
        <dsp:cNvSpPr/>
      </dsp:nvSpPr>
      <dsp:spPr>
        <a:xfrm>
          <a:off x="3830505" y="243614"/>
          <a:ext cx="500800" cy="5008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AB8D4-3F8F-486D-A89C-90E29A012FE3}">
      <dsp:nvSpPr>
        <dsp:cNvPr id="0" name=""/>
        <dsp:cNvSpPr/>
      </dsp:nvSpPr>
      <dsp:spPr>
        <a:xfrm>
          <a:off x="3365476" y="1202289"/>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Iterative goals of care conversations</a:t>
          </a:r>
        </a:p>
      </dsp:txBody>
      <dsp:txXfrm>
        <a:off x="3365476" y="1202289"/>
        <a:ext cx="1430859" cy="572343"/>
      </dsp:txXfrm>
    </dsp:sp>
    <dsp:sp modelId="{84CEF797-4803-42C6-BE8E-6B4F34114C81}">
      <dsp:nvSpPr>
        <dsp:cNvPr id="0" name=""/>
        <dsp:cNvSpPr/>
      </dsp:nvSpPr>
      <dsp:spPr>
        <a:xfrm>
          <a:off x="5325754" y="57602"/>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CBD3C-41C5-42B5-9B92-0ACB4F90488C}">
      <dsp:nvSpPr>
        <dsp:cNvPr id="0" name=""/>
        <dsp:cNvSpPr/>
      </dsp:nvSpPr>
      <dsp:spPr>
        <a:xfrm>
          <a:off x="5511765" y="243614"/>
          <a:ext cx="500800" cy="50080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A71E3-B985-471D-BB75-5F2348759130}">
      <dsp:nvSpPr>
        <dsp:cNvPr id="0" name=""/>
        <dsp:cNvSpPr/>
      </dsp:nvSpPr>
      <dsp:spPr>
        <a:xfrm>
          <a:off x="5046736" y="1202289"/>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Advocacy to address discriminatory care</a:t>
          </a:r>
        </a:p>
      </dsp:txBody>
      <dsp:txXfrm>
        <a:off x="5046736" y="1202289"/>
        <a:ext cx="1430859" cy="572343"/>
      </dsp:txXfrm>
    </dsp:sp>
    <dsp:sp modelId="{5D022E01-7136-42B7-AB4C-A9A8687FBFA9}">
      <dsp:nvSpPr>
        <dsp:cNvPr id="0" name=""/>
        <dsp:cNvSpPr/>
      </dsp:nvSpPr>
      <dsp:spPr>
        <a:xfrm>
          <a:off x="281974" y="2132348"/>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31B45-AC12-4805-AA8F-DB93A1C4E0CD}">
      <dsp:nvSpPr>
        <dsp:cNvPr id="0" name=""/>
        <dsp:cNvSpPr/>
      </dsp:nvSpPr>
      <dsp:spPr>
        <a:xfrm>
          <a:off x="467986" y="2318360"/>
          <a:ext cx="500800" cy="50080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FBAF3-708F-47F3-B8BE-AEB862E5E185}">
      <dsp:nvSpPr>
        <dsp:cNvPr id="0" name=""/>
        <dsp:cNvSpPr/>
      </dsp:nvSpPr>
      <dsp:spPr>
        <a:xfrm>
          <a:off x="2957" y="3277035"/>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Supportive structures for high-risk prescribing</a:t>
          </a:r>
        </a:p>
      </dsp:txBody>
      <dsp:txXfrm>
        <a:off x="2957" y="3277035"/>
        <a:ext cx="1430859" cy="572343"/>
      </dsp:txXfrm>
    </dsp:sp>
    <dsp:sp modelId="{F0A47FD3-0C4C-4952-BA0B-0740AFEE4D17}">
      <dsp:nvSpPr>
        <dsp:cNvPr id="0" name=""/>
        <dsp:cNvSpPr/>
      </dsp:nvSpPr>
      <dsp:spPr>
        <a:xfrm>
          <a:off x="1963234" y="2132348"/>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89CD0-0805-4735-A707-BBF05EBB452C}">
      <dsp:nvSpPr>
        <dsp:cNvPr id="0" name=""/>
        <dsp:cNvSpPr/>
      </dsp:nvSpPr>
      <dsp:spPr>
        <a:xfrm>
          <a:off x="2149246" y="2318360"/>
          <a:ext cx="500800" cy="500800"/>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1BAD0-DDBA-4FFF-8F9D-8469217809CB}">
      <dsp:nvSpPr>
        <dsp:cNvPr id="0" name=""/>
        <dsp:cNvSpPr/>
      </dsp:nvSpPr>
      <dsp:spPr>
        <a:xfrm>
          <a:off x="1684216" y="3277035"/>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Intensive housing supports</a:t>
          </a:r>
        </a:p>
      </dsp:txBody>
      <dsp:txXfrm>
        <a:off x="1684216" y="3277035"/>
        <a:ext cx="1430859" cy="572343"/>
      </dsp:txXfrm>
    </dsp:sp>
    <dsp:sp modelId="{3F88571C-0B20-43A2-B684-1F89902A17FC}">
      <dsp:nvSpPr>
        <dsp:cNvPr id="0" name=""/>
        <dsp:cNvSpPr/>
      </dsp:nvSpPr>
      <dsp:spPr>
        <a:xfrm>
          <a:off x="3644494" y="2132348"/>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F90F-8E7C-41C0-87DF-319F20DCCABA}">
      <dsp:nvSpPr>
        <dsp:cNvPr id="0" name=""/>
        <dsp:cNvSpPr/>
      </dsp:nvSpPr>
      <dsp:spPr>
        <a:xfrm>
          <a:off x="3830505" y="2318360"/>
          <a:ext cx="500800" cy="50080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EBAF6-8F49-4FD7-AC9F-F06D433F34C0}">
      <dsp:nvSpPr>
        <dsp:cNvPr id="0" name=""/>
        <dsp:cNvSpPr/>
      </dsp:nvSpPr>
      <dsp:spPr>
        <a:xfrm>
          <a:off x="3365476" y="3277035"/>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Assertive outreach/care management</a:t>
          </a:r>
        </a:p>
      </dsp:txBody>
      <dsp:txXfrm>
        <a:off x="3365476" y="3277035"/>
        <a:ext cx="1430859" cy="572343"/>
      </dsp:txXfrm>
    </dsp:sp>
    <dsp:sp modelId="{C776F8EA-F28D-3F4F-92B5-08E34E16CEDD}">
      <dsp:nvSpPr>
        <dsp:cNvPr id="0" name=""/>
        <dsp:cNvSpPr/>
      </dsp:nvSpPr>
      <dsp:spPr>
        <a:xfrm>
          <a:off x="5325754" y="2132348"/>
          <a:ext cx="872824" cy="872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36864-AECB-7545-A7CC-AF08EAB77602}">
      <dsp:nvSpPr>
        <dsp:cNvPr id="0" name=""/>
        <dsp:cNvSpPr/>
      </dsp:nvSpPr>
      <dsp:spPr>
        <a:xfrm>
          <a:off x="5511765" y="2318360"/>
          <a:ext cx="500800" cy="500800"/>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BFB08-9312-BB48-B934-2C9B8BCAF432}">
      <dsp:nvSpPr>
        <dsp:cNvPr id="0" name=""/>
        <dsp:cNvSpPr/>
      </dsp:nvSpPr>
      <dsp:spPr>
        <a:xfrm>
          <a:off x="5046736" y="3277035"/>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Harm Reduction</a:t>
          </a:r>
        </a:p>
      </dsp:txBody>
      <dsp:txXfrm>
        <a:off x="5046736" y="3277035"/>
        <a:ext cx="1430859" cy="572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40D9F-F022-8B49-B6E6-95A6E0A2E91A}">
      <dsp:nvSpPr>
        <dsp:cNvPr id="0" name=""/>
        <dsp:cNvSpPr/>
      </dsp:nvSpPr>
      <dsp:spPr>
        <a:xfrm>
          <a:off x="961788" y="479389"/>
          <a:ext cx="3807645" cy="3807645"/>
        </a:xfrm>
        <a:prstGeom prst="blockArc">
          <a:avLst>
            <a:gd name="adj1" fmla="val 13114286"/>
            <a:gd name="adj2" fmla="val 16200000"/>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C8C1E-3805-A246-A0E8-5E5125923DAF}">
      <dsp:nvSpPr>
        <dsp:cNvPr id="0" name=""/>
        <dsp:cNvSpPr/>
      </dsp:nvSpPr>
      <dsp:spPr>
        <a:xfrm>
          <a:off x="961788" y="479389"/>
          <a:ext cx="3807645" cy="3807645"/>
        </a:xfrm>
        <a:prstGeom prst="blockArc">
          <a:avLst>
            <a:gd name="adj1" fmla="val 10028571"/>
            <a:gd name="adj2" fmla="val 13114286"/>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EF1AC5-6658-884A-A1AC-A62925B0D5DE}">
      <dsp:nvSpPr>
        <dsp:cNvPr id="0" name=""/>
        <dsp:cNvSpPr/>
      </dsp:nvSpPr>
      <dsp:spPr>
        <a:xfrm>
          <a:off x="961788" y="479389"/>
          <a:ext cx="3807645" cy="3807645"/>
        </a:xfrm>
        <a:prstGeom prst="blockArc">
          <a:avLst>
            <a:gd name="adj1" fmla="val 6942857"/>
            <a:gd name="adj2" fmla="val 10028571"/>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209353-DE46-EA4A-A6D2-5FE646BD8BA3}">
      <dsp:nvSpPr>
        <dsp:cNvPr id="0" name=""/>
        <dsp:cNvSpPr/>
      </dsp:nvSpPr>
      <dsp:spPr>
        <a:xfrm>
          <a:off x="961788" y="479389"/>
          <a:ext cx="3807645" cy="3807645"/>
        </a:xfrm>
        <a:prstGeom prst="blockArc">
          <a:avLst>
            <a:gd name="adj1" fmla="val 3857143"/>
            <a:gd name="adj2" fmla="val 6942857"/>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7D815C-A039-0244-BD56-BDA31921B51C}">
      <dsp:nvSpPr>
        <dsp:cNvPr id="0" name=""/>
        <dsp:cNvSpPr/>
      </dsp:nvSpPr>
      <dsp:spPr>
        <a:xfrm>
          <a:off x="961788" y="479389"/>
          <a:ext cx="3807645" cy="3807645"/>
        </a:xfrm>
        <a:prstGeom prst="blockArc">
          <a:avLst>
            <a:gd name="adj1" fmla="val 771429"/>
            <a:gd name="adj2" fmla="val 3857143"/>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C1E69E-4769-0B47-B8E8-E91EF837C585}">
      <dsp:nvSpPr>
        <dsp:cNvPr id="0" name=""/>
        <dsp:cNvSpPr/>
      </dsp:nvSpPr>
      <dsp:spPr>
        <a:xfrm>
          <a:off x="961788" y="479389"/>
          <a:ext cx="3807645" cy="3807645"/>
        </a:xfrm>
        <a:prstGeom prst="blockArc">
          <a:avLst>
            <a:gd name="adj1" fmla="val 19285714"/>
            <a:gd name="adj2" fmla="val 771429"/>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3C1912-BAD2-8B49-9483-5A5CE07C8D21}">
      <dsp:nvSpPr>
        <dsp:cNvPr id="0" name=""/>
        <dsp:cNvSpPr/>
      </dsp:nvSpPr>
      <dsp:spPr>
        <a:xfrm>
          <a:off x="961788" y="479389"/>
          <a:ext cx="3807645" cy="3807645"/>
        </a:xfrm>
        <a:prstGeom prst="blockArc">
          <a:avLst>
            <a:gd name="adj1" fmla="val 16200000"/>
            <a:gd name="adj2" fmla="val 19285714"/>
            <a:gd name="adj3" fmla="val 38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D1E88E-ABE6-BD4D-A4F9-9CC421963D5D}">
      <dsp:nvSpPr>
        <dsp:cNvPr id="0" name=""/>
        <dsp:cNvSpPr/>
      </dsp:nvSpPr>
      <dsp:spPr>
        <a:xfrm>
          <a:off x="2129619" y="1647220"/>
          <a:ext cx="1471984" cy="1471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~150 patients</a:t>
          </a:r>
        </a:p>
      </dsp:txBody>
      <dsp:txXfrm>
        <a:off x="2345186" y="1862787"/>
        <a:ext cx="1040850" cy="1040850"/>
      </dsp:txXfrm>
    </dsp:sp>
    <dsp:sp modelId="{E6754926-2F9B-C647-956D-FB439826FA6F}">
      <dsp:nvSpPr>
        <dsp:cNvPr id="0" name=""/>
        <dsp:cNvSpPr/>
      </dsp:nvSpPr>
      <dsp:spPr>
        <a:xfrm>
          <a:off x="2350417" y="1289"/>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Care </a:t>
          </a:r>
          <a:r>
            <a:rPr lang="en-US" sz="1000" kern="1200" dirty="0">
              <a:latin typeface="Segoe UI Semibold"/>
            </a:rPr>
            <a:t>Coordinator</a:t>
          </a:r>
          <a:endParaRPr lang="en-US" sz="1000" kern="1200" dirty="0"/>
        </a:p>
      </dsp:txBody>
      <dsp:txXfrm>
        <a:off x="2501314" y="152186"/>
        <a:ext cx="728594" cy="728594"/>
      </dsp:txXfrm>
    </dsp:sp>
    <dsp:sp modelId="{80AB3B59-9C4B-DE43-B2FA-A0189152DD9F}">
      <dsp:nvSpPr>
        <dsp:cNvPr id="0" name=""/>
        <dsp:cNvSpPr/>
      </dsp:nvSpPr>
      <dsp:spPr>
        <a:xfrm>
          <a:off x="3809884" y="704131"/>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Provider</a:t>
          </a:r>
        </a:p>
      </dsp:txBody>
      <dsp:txXfrm>
        <a:off x="3960781" y="855028"/>
        <a:ext cx="728594" cy="728594"/>
      </dsp:txXfrm>
    </dsp:sp>
    <dsp:sp modelId="{0D879B3B-220E-634C-A800-AC2B836D1A33}">
      <dsp:nvSpPr>
        <dsp:cNvPr id="0" name=""/>
        <dsp:cNvSpPr/>
      </dsp:nvSpPr>
      <dsp:spPr>
        <a:xfrm>
          <a:off x="4170342" y="2283404"/>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Social Worker</a:t>
          </a:r>
        </a:p>
      </dsp:txBody>
      <dsp:txXfrm>
        <a:off x="4321239" y="2434301"/>
        <a:ext cx="728594" cy="728594"/>
      </dsp:txXfrm>
    </dsp:sp>
    <dsp:sp modelId="{A933919F-CA63-414D-8857-0CD740FEE9EF}">
      <dsp:nvSpPr>
        <dsp:cNvPr id="0" name=""/>
        <dsp:cNvSpPr/>
      </dsp:nvSpPr>
      <dsp:spPr>
        <a:xfrm>
          <a:off x="3160360" y="3549882"/>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Complex Care Nurse</a:t>
          </a:r>
        </a:p>
      </dsp:txBody>
      <dsp:txXfrm>
        <a:off x="3311257" y="3700779"/>
        <a:ext cx="728594" cy="728594"/>
      </dsp:txXfrm>
    </dsp:sp>
    <dsp:sp modelId="{5DC57BD8-8F6C-8A47-B43A-877E8EDC5C24}">
      <dsp:nvSpPr>
        <dsp:cNvPr id="0" name=""/>
        <dsp:cNvSpPr/>
      </dsp:nvSpPr>
      <dsp:spPr>
        <a:xfrm>
          <a:off x="1540473" y="3549882"/>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Pharmacist</a:t>
          </a:r>
        </a:p>
      </dsp:txBody>
      <dsp:txXfrm>
        <a:off x="1691370" y="3700779"/>
        <a:ext cx="728594" cy="728594"/>
      </dsp:txXfrm>
    </dsp:sp>
    <dsp:sp modelId="{074F0E9D-0AD5-034C-AE3D-61B7BF7CBCFB}">
      <dsp:nvSpPr>
        <dsp:cNvPr id="0" name=""/>
        <dsp:cNvSpPr/>
      </dsp:nvSpPr>
      <dsp:spPr>
        <a:xfrm>
          <a:off x="530491" y="2283404"/>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Health Coordinator</a:t>
          </a:r>
        </a:p>
      </dsp:txBody>
      <dsp:txXfrm>
        <a:off x="681388" y="2434301"/>
        <a:ext cx="728594" cy="728594"/>
      </dsp:txXfrm>
    </dsp:sp>
    <dsp:sp modelId="{F9770292-EE72-314F-B0BF-7B5834A853F6}">
      <dsp:nvSpPr>
        <dsp:cNvPr id="0" name=""/>
        <dsp:cNvSpPr/>
      </dsp:nvSpPr>
      <dsp:spPr>
        <a:xfrm>
          <a:off x="890949" y="704131"/>
          <a:ext cx="1030388" cy="1030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Team Manager</a:t>
          </a:r>
        </a:p>
      </dsp:txBody>
      <dsp:txXfrm>
        <a:off x="1041846" y="855028"/>
        <a:ext cx="728594" cy="72859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67DE5D-BC9D-4F72-9EE7-323F390D3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D78FCA-1C4E-442E-BC7C-5E31E8F71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7D1C8-4547-4AF9-8309-6DED514B9ACD}" type="datetimeFigureOut">
              <a:rPr lang="en-US" smtClean="0"/>
              <a:t>11/2/2023</a:t>
            </a:fld>
            <a:endParaRPr lang="en-US"/>
          </a:p>
        </p:txBody>
      </p:sp>
      <p:sp>
        <p:nvSpPr>
          <p:cNvPr id="4" name="Footer Placeholder 3">
            <a:extLst>
              <a:ext uri="{FF2B5EF4-FFF2-40B4-BE49-F238E27FC236}">
                <a16:creationId xmlns:a16="http://schemas.microsoft.com/office/drawing/2014/main" id="{0386C66A-78C8-4D03-9DF9-808BD3B0F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D9067A-1167-490D-81BE-49C69A1A8C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A134A-EE7E-410A-A1AC-82A874DFE249}" type="slidenum">
              <a:rPr lang="en-US" smtClean="0"/>
              <a:t>‹#›</a:t>
            </a:fld>
            <a:endParaRPr lang="en-US"/>
          </a:p>
        </p:txBody>
      </p:sp>
    </p:spTree>
    <p:extLst>
      <p:ext uri="{BB962C8B-B14F-4D97-AF65-F5344CB8AC3E}">
        <p14:creationId xmlns:p14="http://schemas.microsoft.com/office/powerpoint/2010/main" val="504735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5215E-D684-482E-BA2D-308EE9B44CF1}"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1E01C-94BC-4F05-B7D0-EBE4E45AAE84}" type="slidenum">
              <a:rPr lang="en-US" smtClean="0"/>
              <a:t>‹#›</a:t>
            </a:fld>
            <a:endParaRPr lang="en-US"/>
          </a:p>
        </p:txBody>
      </p:sp>
    </p:spTree>
    <p:extLst>
      <p:ext uri="{BB962C8B-B14F-4D97-AF65-F5344CB8AC3E}">
        <p14:creationId xmlns:p14="http://schemas.microsoft.com/office/powerpoint/2010/main" val="293108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honored to be able to present here today.</a:t>
            </a:r>
            <a:endParaRPr lang="en-US" dirty="0"/>
          </a:p>
        </p:txBody>
      </p:sp>
      <p:sp>
        <p:nvSpPr>
          <p:cNvPr id="4" name="Slide Number Placeholder 3"/>
          <p:cNvSpPr>
            <a:spLocks noGrp="1"/>
          </p:cNvSpPr>
          <p:nvPr>
            <p:ph type="sldNum" sz="quarter" idx="5"/>
          </p:nvPr>
        </p:nvSpPr>
        <p:spPr/>
        <p:txBody>
          <a:bodyPr/>
          <a:lstStyle/>
          <a:p>
            <a:fld id="{A721E01C-94BC-4F05-B7D0-EBE4E45AAE84}" type="slidenum">
              <a:rPr lang="en-US" smtClean="0"/>
              <a:t>1</a:t>
            </a:fld>
            <a:endParaRPr lang="en-US"/>
          </a:p>
        </p:txBody>
      </p:sp>
    </p:spTree>
    <p:extLst>
      <p:ext uri="{BB962C8B-B14F-4D97-AF65-F5344CB8AC3E}">
        <p14:creationId xmlns:p14="http://schemas.microsoft.com/office/powerpoint/2010/main" val="228229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terms of methods, we conducted a retrospective chart review of all Summit AICU patient who have died since 2016.</a:t>
            </a:r>
          </a:p>
        </p:txBody>
      </p:sp>
      <p:sp>
        <p:nvSpPr>
          <p:cNvPr id="4" name="Slide Number Placeholder 3"/>
          <p:cNvSpPr>
            <a:spLocks noGrp="1"/>
          </p:cNvSpPr>
          <p:nvPr>
            <p:ph type="sldNum" sz="quarter" idx="5"/>
          </p:nvPr>
        </p:nvSpPr>
        <p:spPr/>
        <p:txBody>
          <a:bodyPr/>
          <a:lstStyle/>
          <a:p>
            <a:fld id="{A721E01C-94BC-4F05-B7D0-EBE4E45AAE84}" type="slidenum">
              <a:rPr lang="en-US" smtClean="0"/>
              <a:t>10</a:t>
            </a:fld>
            <a:endParaRPr lang="en-US"/>
          </a:p>
        </p:txBody>
      </p:sp>
    </p:spTree>
    <p:extLst>
      <p:ext uri="{BB962C8B-B14F-4D97-AF65-F5344CB8AC3E}">
        <p14:creationId xmlns:p14="http://schemas.microsoft.com/office/powerpoint/2010/main" val="148786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Additionally, we recorded observations, used ethnography and interviewed team members to obtain contextual stories about palliative and EOL care for Summit patients.</a:t>
            </a:r>
          </a:p>
        </p:txBody>
      </p:sp>
      <p:sp>
        <p:nvSpPr>
          <p:cNvPr id="4" name="Slide Number Placeholder 3"/>
          <p:cNvSpPr>
            <a:spLocks noGrp="1"/>
          </p:cNvSpPr>
          <p:nvPr>
            <p:ph type="sldNum" sz="quarter" idx="5"/>
          </p:nvPr>
        </p:nvSpPr>
        <p:spPr/>
        <p:txBody>
          <a:bodyPr/>
          <a:lstStyle/>
          <a:p>
            <a:fld id="{A721E01C-94BC-4F05-B7D0-EBE4E45AAE84}" type="slidenum">
              <a:rPr lang="en-US" smtClean="0"/>
              <a:t>11</a:t>
            </a:fld>
            <a:endParaRPr lang="en-US"/>
          </a:p>
        </p:txBody>
      </p:sp>
    </p:spTree>
    <p:extLst>
      <p:ext uri="{BB962C8B-B14F-4D97-AF65-F5344CB8AC3E}">
        <p14:creationId xmlns:p14="http://schemas.microsoft.com/office/powerpoint/2010/main" val="376089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 going to try to run through these results quickly given the time, but you can see the median age at time of death was 59 and median time patients were enrolled on the team before death was just under 2 years. </a:t>
            </a:r>
          </a:p>
        </p:txBody>
      </p:sp>
      <p:sp>
        <p:nvSpPr>
          <p:cNvPr id="4" name="Slide Number Placeholder 3"/>
          <p:cNvSpPr>
            <a:spLocks noGrp="1"/>
          </p:cNvSpPr>
          <p:nvPr>
            <p:ph type="sldNum" sz="quarter" idx="5"/>
          </p:nvPr>
        </p:nvSpPr>
        <p:spPr/>
        <p:txBody>
          <a:bodyPr/>
          <a:lstStyle/>
          <a:p>
            <a:fld id="{A721E01C-94BC-4F05-B7D0-EBE4E45AAE84}" type="slidenum">
              <a:rPr lang="en-US" smtClean="0"/>
              <a:t>12</a:t>
            </a:fld>
            <a:endParaRPr lang="en-US"/>
          </a:p>
        </p:txBody>
      </p:sp>
    </p:spTree>
    <p:extLst>
      <p:ext uri="{BB962C8B-B14F-4D97-AF65-F5344CB8AC3E}">
        <p14:creationId xmlns:p14="http://schemas.microsoft.com/office/powerpoint/2010/main" val="248930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caution that it was difficult to gather good demographic data from chart review on all SUMMIT patients going back to 2016 given our tracking systems, so we have 2 different data sets here. Something you probably don’t want to do in a crowd like this, but here it goes.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left, we have Medicaid data and you can see that compared to the adult Medicaid population in Portland, people identifying as black/AA and Native American are disproportionately represented in the SUMMIT A-ICU team likely reflecting racial disparities in serious illness care.  While this data seems to show we have lower enrollment rates of people of </a:t>
            </a:r>
            <a:r>
              <a:rPr lang="en-US" dirty="0" err="1"/>
              <a:t>hispanic</a:t>
            </a:r>
            <a:r>
              <a:rPr lang="en-US" dirty="0"/>
              <a:t> or </a:t>
            </a:r>
            <a:r>
              <a:rPr lang="en-US" dirty="0" err="1"/>
              <a:t>latin</a:t>
            </a:r>
            <a:r>
              <a:rPr lang="en-US" dirty="0"/>
              <a:t>-x backgrounds, this should be interpreted with caution as undocumented folks weren't eligible for Medicaid in OR until earlier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its not apples to apples, but you can see the demographics of SUMMIT decedents on the right.</a:t>
            </a:r>
          </a:p>
          <a:p>
            <a:endParaRPr lang="en-US" dirty="0"/>
          </a:p>
        </p:txBody>
      </p:sp>
      <p:sp>
        <p:nvSpPr>
          <p:cNvPr id="4" name="Slide Number Placeholder 3"/>
          <p:cNvSpPr>
            <a:spLocks noGrp="1"/>
          </p:cNvSpPr>
          <p:nvPr>
            <p:ph type="sldNum" sz="quarter" idx="5"/>
          </p:nvPr>
        </p:nvSpPr>
        <p:spPr/>
        <p:txBody>
          <a:bodyPr/>
          <a:lstStyle/>
          <a:p>
            <a:fld id="{A721E01C-94BC-4F05-B7D0-EBE4E45AAE84}" type="slidenum">
              <a:rPr lang="en-US" smtClean="0"/>
              <a:t>13</a:t>
            </a:fld>
            <a:endParaRPr lang="en-US"/>
          </a:p>
        </p:txBody>
      </p:sp>
    </p:spTree>
    <p:extLst>
      <p:ext uri="{BB962C8B-B14F-4D97-AF65-F5344CB8AC3E}">
        <p14:creationId xmlns:p14="http://schemas.microsoft.com/office/powerpoint/2010/main" val="229336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terms of substance use, most Summit patients had multiple substance use disorder diagnoses and about a third of our patients were unhoused on enrollment. What this data doesn't capture is the dynamic reality of substance use being active or in remission and housing instability in this patient population.</a:t>
            </a:r>
          </a:p>
        </p:txBody>
      </p:sp>
      <p:sp>
        <p:nvSpPr>
          <p:cNvPr id="4" name="Slide Number Placeholder 3"/>
          <p:cNvSpPr>
            <a:spLocks noGrp="1"/>
          </p:cNvSpPr>
          <p:nvPr>
            <p:ph type="sldNum" sz="quarter" idx="5"/>
          </p:nvPr>
        </p:nvSpPr>
        <p:spPr/>
        <p:txBody>
          <a:bodyPr/>
          <a:lstStyle/>
          <a:p>
            <a:fld id="{A721E01C-94BC-4F05-B7D0-EBE4E45AAE84}" type="slidenum">
              <a:rPr lang="en-US" smtClean="0"/>
              <a:t>14</a:t>
            </a:fld>
            <a:endParaRPr lang="en-US"/>
          </a:p>
        </p:txBody>
      </p:sp>
    </p:spTree>
    <p:extLst>
      <p:ext uri="{BB962C8B-B14F-4D97-AF65-F5344CB8AC3E}">
        <p14:creationId xmlns:p14="http://schemas.microsoft.com/office/powerpoint/2010/main" val="372471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About 30% of SUMMIT AICU patients experienced an unsupported death – or found dead in the community. Some of these were probably overdoses but not all of them. The most common place our patients died was in the hospital with about 2/3 of patients receiving comfort measures in the hospital.</a:t>
            </a:r>
          </a:p>
        </p:txBody>
      </p:sp>
      <p:sp>
        <p:nvSpPr>
          <p:cNvPr id="4" name="Slide Number Placeholder 3"/>
          <p:cNvSpPr>
            <a:spLocks noGrp="1"/>
          </p:cNvSpPr>
          <p:nvPr>
            <p:ph type="sldNum" sz="quarter" idx="5"/>
          </p:nvPr>
        </p:nvSpPr>
        <p:spPr/>
        <p:txBody>
          <a:bodyPr/>
          <a:lstStyle/>
          <a:p>
            <a:fld id="{A721E01C-94BC-4F05-B7D0-EBE4E45AAE84}" type="slidenum">
              <a:rPr lang="en-US" smtClean="0"/>
              <a:t>15</a:t>
            </a:fld>
            <a:endParaRPr lang="en-US"/>
          </a:p>
        </p:txBody>
      </p:sp>
    </p:spTree>
    <p:extLst>
      <p:ext uri="{BB962C8B-B14F-4D97-AF65-F5344CB8AC3E}">
        <p14:creationId xmlns:p14="http://schemas.microsoft.com/office/powerpoint/2010/main" val="243441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Summit AICU Team members highlighted some palliative and end-of-life scenarios that helped them prioritize needs. </a:t>
            </a:r>
          </a:p>
          <a:p>
            <a:r>
              <a:rPr lang="en-US" dirty="0">
                <a:cs typeface="Calibri"/>
              </a:rPr>
              <a:t>There was an over-arching theme of this tension between self-determination and "systems of neglect". </a:t>
            </a:r>
          </a:p>
          <a:p>
            <a:r>
              <a:rPr lang="en-US" dirty="0">
                <a:cs typeface="Calibri"/>
              </a:rPr>
              <a:t>So for example, the team shared examples where patients goals were aligned with less aggressive medical approaches or hospice, but they weren't able to access home hospice supports given concerns around lack of caregivers and safety concerns with providing services within low barrier housing buildings where there may be public drug consumption. </a:t>
            </a:r>
          </a:p>
        </p:txBody>
      </p:sp>
      <p:sp>
        <p:nvSpPr>
          <p:cNvPr id="4" name="Slide Number Placeholder 3"/>
          <p:cNvSpPr>
            <a:spLocks noGrp="1"/>
          </p:cNvSpPr>
          <p:nvPr>
            <p:ph type="sldNum" sz="quarter" idx="5"/>
          </p:nvPr>
        </p:nvSpPr>
        <p:spPr/>
        <p:txBody>
          <a:bodyPr/>
          <a:lstStyle/>
          <a:p>
            <a:fld id="{A721E01C-94BC-4F05-B7D0-EBE4E45AAE84}" type="slidenum">
              <a:rPr lang="en-US" smtClean="0"/>
              <a:t>16</a:t>
            </a:fld>
            <a:endParaRPr lang="en-US"/>
          </a:p>
        </p:txBody>
      </p:sp>
    </p:spTree>
    <p:extLst>
      <p:ext uri="{BB962C8B-B14F-4D97-AF65-F5344CB8AC3E}">
        <p14:creationId xmlns:p14="http://schemas.microsoft.com/office/powerpoint/2010/main" val="1651579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that continued to come up was that social determinants affect prognosis and life span and so while the team is always trying to balance good symptom management and harm reduction with disease modifying treatment, they just may not be able to get their arms around all the issues. They even felt like they were sometimes encountering patients with “end stage” social determinants of health.</a:t>
            </a:r>
          </a:p>
        </p:txBody>
      </p:sp>
      <p:sp>
        <p:nvSpPr>
          <p:cNvPr id="4" name="Slide Number Placeholder 3"/>
          <p:cNvSpPr>
            <a:spLocks noGrp="1"/>
          </p:cNvSpPr>
          <p:nvPr>
            <p:ph type="sldNum" sz="quarter" idx="5"/>
          </p:nvPr>
        </p:nvSpPr>
        <p:spPr/>
        <p:txBody>
          <a:bodyPr/>
          <a:lstStyle/>
          <a:p>
            <a:fld id="{A721E01C-94BC-4F05-B7D0-EBE4E45AAE84}" type="slidenum">
              <a:rPr lang="en-US" smtClean="0"/>
              <a:t>17</a:t>
            </a:fld>
            <a:endParaRPr lang="en-US"/>
          </a:p>
        </p:txBody>
      </p:sp>
    </p:spTree>
    <p:extLst>
      <p:ext uri="{BB962C8B-B14F-4D97-AF65-F5344CB8AC3E}">
        <p14:creationId xmlns:p14="http://schemas.microsoft.com/office/powerpoint/2010/main" val="404500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stress the team’s recognition that for so many of our patients, the bio-medical model of health care is a negative social determinant for our patients and this team works because its is a SOCIAL intervention first and foremost. I won’t list all of the features they identified but things that might be interesting for this group is supportive structures for high risk prescribing and thinking about goals of care conversations as iterative to help integrate a patient’s values/life experience into advanced care planning.</a:t>
            </a:r>
          </a:p>
        </p:txBody>
      </p:sp>
      <p:sp>
        <p:nvSpPr>
          <p:cNvPr id="4" name="Slide Number Placeholder 3"/>
          <p:cNvSpPr>
            <a:spLocks noGrp="1"/>
          </p:cNvSpPr>
          <p:nvPr>
            <p:ph type="sldNum" sz="quarter" idx="5"/>
          </p:nvPr>
        </p:nvSpPr>
        <p:spPr/>
        <p:txBody>
          <a:bodyPr/>
          <a:lstStyle/>
          <a:p>
            <a:fld id="{A721E01C-94BC-4F05-B7D0-EBE4E45AAE84}" type="slidenum">
              <a:rPr lang="en-US" smtClean="0"/>
              <a:t>18</a:t>
            </a:fld>
            <a:endParaRPr lang="en-US"/>
          </a:p>
        </p:txBody>
      </p:sp>
    </p:spTree>
    <p:extLst>
      <p:ext uri="{BB962C8B-B14F-4D97-AF65-F5344CB8AC3E}">
        <p14:creationId xmlns:p14="http://schemas.microsoft.com/office/powerpoint/2010/main" val="192515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Presenting quality work within an ongoing clinical intervention that was studied in a waitlist randomized control trial.</a:t>
            </a:r>
          </a:p>
        </p:txBody>
      </p:sp>
      <p:sp>
        <p:nvSpPr>
          <p:cNvPr id="4" name="Slide Number Placeholder 3"/>
          <p:cNvSpPr>
            <a:spLocks noGrp="1"/>
          </p:cNvSpPr>
          <p:nvPr>
            <p:ph type="sldNum" sz="quarter" idx="5"/>
          </p:nvPr>
        </p:nvSpPr>
        <p:spPr/>
        <p:txBody>
          <a:bodyPr/>
          <a:lstStyle/>
          <a:p>
            <a:fld id="{A721E01C-94BC-4F05-B7D0-EBE4E45AAE84}" type="slidenum">
              <a:rPr lang="en-US" smtClean="0"/>
              <a:t>2</a:t>
            </a:fld>
            <a:endParaRPr lang="en-US"/>
          </a:p>
        </p:txBody>
      </p:sp>
    </p:spTree>
    <p:extLst>
      <p:ext uri="{BB962C8B-B14F-4D97-AF65-F5344CB8AC3E}">
        <p14:creationId xmlns:p14="http://schemas.microsoft.com/office/powerpoint/2010/main" val="248609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Ambulatory ICUs and Intensive Primary Care Programs are often implemented with the goal of reducing utilization and cost.  These patients are at risk of poor health outcomes despite high healthcare utilization.</a:t>
            </a:r>
          </a:p>
        </p:txBody>
      </p:sp>
      <p:sp>
        <p:nvSpPr>
          <p:cNvPr id="4" name="Slide Number Placeholder 3"/>
          <p:cNvSpPr>
            <a:spLocks noGrp="1"/>
          </p:cNvSpPr>
          <p:nvPr>
            <p:ph type="sldNum" sz="quarter" idx="5"/>
          </p:nvPr>
        </p:nvSpPr>
        <p:spPr/>
        <p:txBody>
          <a:bodyPr/>
          <a:lstStyle/>
          <a:p>
            <a:fld id="{A721E01C-94BC-4F05-B7D0-EBE4E45AAE84}" type="slidenum">
              <a:rPr lang="en-US" smtClean="0"/>
              <a:t>3</a:t>
            </a:fld>
            <a:endParaRPr lang="en-US"/>
          </a:p>
        </p:txBody>
      </p:sp>
    </p:spTree>
    <p:extLst>
      <p:ext uri="{BB962C8B-B14F-4D97-AF65-F5344CB8AC3E}">
        <p14:creationId xmlns:p14="http://schemas.microsoft.com/office/powerpoint/2010/main" val="223206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2015, we recognized that we were increasingly serving a very medically complex patient population within Old Town Clinic, an urban federally qualified health center and healthcare for the homeless setting serving patients with high rates of houselessness and substance use.  We developed the Summit Ambulatory ICU for medically and socially complex patients and were able to study the intervention using a waitlisted randomized control design. </a:t>
            </a:r>
          </a:p>
        </p:txBody>
      </p:sp>
      <p:sp>
        <p:nvSpPr>
          <p:cNvPr id="4" name="Slide Number Placeholder 3"/>
          <p:cNvSpPr>
            <a:spLocks noGrp="1"/>
          </p:cNvSpPr>
          <p:nvPr>
            <p:ph type="sldNum" sz="quarter" idx="5"/>
          </p:nvPr>
        </p:nvSpPr>
        <p:spPr/>
        <p:txBody>
          <a:bodyPr/>
          <a:lstStyle/>
          <a:p>
            <a:fld id="{A721E01C-94BC-4F05-B7D0-EBE4E45AAE84}" type="slidenum">
              <a:rPr lang="en-US" smtClean="0"/>
              <a:t>4</a:t>
            </a:fld>
            <a:endParaRPr lang="en-US"/>
          </a:p>
        </p:txBody>
      </p:sp>
    </p:spTree>
    <p:extLst>
      <p:ext uri="{BB962C8B-B14F-4D97-AF65-F5344CB8AC3E}">
        <p14:creationId xmlns:p14="http://schemas.microsoft.com/office/powerpoint/2010/main" val="127478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Briefly, we asked PCPs to send us "the patients who keep them up at night". You can see the chronic medical conditions we targeted. While we tried to exclude patients with limited prognosis, we found that there was a 10% mortality in both the immediate and waitlist arms of the trial. While there was no difference between Summit A-ICU and usual care in terms of the primary outcome of ED/hospital utilization at 6 months, patients who received immediate A-ICU care had significant improvements in secondary outcomes of patient reported quality of life, mental health functioning, and primary care engagement. </a:t>
            </a:r>
            <a:r>
              <a:rPr lang="en-US" b="1" dirty="0">
                <a:cs typeface="Calibri"/>
              </a:rPr>
              <a:t>So, big picture, this was a group of patients with high mortality; they were engaging with the AICU more than with usual care and also having some measurable health improvements.</a:t>
            </a:r>
          </a:p>
        </p:txBody>
      </p:sp>
      <p:sp>
        <p:nvSpPr>
          <p:cNvPr id="4" name="Slide Number Placeholder 3"/>
          <p:cNvSpPr>
            <a:spLocks noGrp="1"/>
          </p:cNvSpPr>
          <p:nvPr>
            <p:ph type="sldNum" sz="quarter" idx="5"/>
          </p:nvPr>
        </p:nvSpPr>
        <p:spPr/>
        <p:txBody>
          <a:bodyPr/>
          <a:lstStyle/>
          <a:p>
            <a:fld id="{A721E01C-94BC-4F05-B7D0-EBE4E45AAE84}" type="slidenum">
              <a:rPr lang="en-US" smtClean="0"/>
              <a:t>5</a:t>
            </a:fld>
            <a:endParaRPr lang="en-US"/>
          </a:p>
        </p:txBody>
      </p:sp>
    </p:spTree>
    <p:extLst>
      <p:ext uri="{BB962C8B-B14F-4D97-AF65-F5344CB8AC3E}">
        <p14:creationId xmlns:p14="http://schemas.microsoft.com/office/powerpoint/2010/main" val="415199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emphasize the high mortality experienced by patients referred to the Summit A-ICU. Each year, our clinic has a remembrance ceremony, and you can see that despite caring for less than 5% of the patients at Old Town Clinic, the Summit AICU was experiencing up to 25% of the patient deaths within the clinic. In many ways, the SUMMIT A-ICU had become a </a:t>
            </a:r>
            <a:r>
              <a:rPr lang="en-US" dirty="0" err="1"/>
              <a:t>defacto</a:t>
            </a:r>
            <a:r>
              <a:rPr lang="en-US" dirty="0"/>
              <a:t> palliative care team within our clinic.</a:t>
            </a:r>
            <a:endParaRPr lang="en-US" dirty="0">
              <a:cs typeface="Calibri"/>
            </a:endParaRPr>
          </a:p>
        </p:txBody>
      </p:sp>
      <p:sp>
        <p:nvSpPr>
          <p:cNvPr id="4" name="Slide Number Placeholder 3"/>
          <p:cNvSpPr>
            <a:spLocks noGrp="1"/>
          </p:cNvSpPr>
          <p:nvPr>
            <p:ph type="sldNum" sz="quarter" idx="5"/>
          </p:nvPr>
        </p:nvSpPr>
        <p:spPr/>
        <p:txBody>
          <a:bodyPr/>
          <a:lstStyle/>
          <a:p>
            <a:fld id="{A721E01C-94BC-4F05-B7D0-EBE4E45AAE84}" type="slidenum">
              <a:rPr lang="en-US" smtClean="0"/>
              <a:t>6</a:t>
            </a:fld>
            <a:endParaRPr lang="en-US"/>
          </a:p>
        </p:txBody>
      </p:sp>
    </p:spTree>
    <p:extLst>
      <p:ext uri="{BB962C8B-B14F-4D97-AF65-F5344CB8AC3E}">
        <p14:creationId xmlns:p14="http://schemas.microsoft.com/office/powerpoint/2010/main" val="44004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latin typeface="Calibri"/>
                <a:cs typeface="Calibri"/>
              </a:rPr>
              <a:t>People with substance use disorders, housing instability and serious illness (SUDs+) may have unique palliative needs.</a:t>
            </a:r>
          </a:p>
          <a:p>
            <a:pPr>
              <a:defRPr/>
            </a:pPr>
            <a:r>
              <a:rPr lang="en-US" dirty="0">
                <a:solidFill>
                  <a:srgbClr val="000000"/>
                </a:solidFill>
                <a:latin typeface="Calibri"/>
                <a:cs typeface="Calibri"/>
              </a:rPr>
              <a:t>There aren't clear pathways for accessing palliative care or </a:t>
            </a:r>
            <a:r>
              <a:rPr lang="en-US" dirty="0" err="1">
                <a:solidFill>
                  <a:srgbClr val="000000"/>
                </a:solidFill>
                <a:latin typeface="Calibri"/>
                <a:cs typeface="Calibri"/>
              </a:rPr>
              <a:t>finanical</a:t>
            </a:r>
            <a:r>
              <a:rPr lang="en-US" dirty="0">
                <a:solidFill>
                  <a:srgbClr val="000000"/>
                </a:solidFill>
                <a:latin typeface="Calibri"/>
                <a:cs typeface="Calibri"/>
              </a:rPr>
              <a:t> resources for people with SUDs+</a:t>
            </a:r>
          </a:p>
          <a:p>
            <a:pPr>
              <a:defRPr/>
            </a:pPr>
            <a:r>
              <a:rPr lang="en-US" dirty="0">
                <a:solidFill>
                  <a:srgbClr val="000000"/>
                </a:solidFill>
                <a:latin typeface="Calibri"/>
                <a:cs typeface="Calibri"/>
              </a:rPr>
              <a:t>AND</a:t>
            </a:r>
          </a:p>
          <a:p>
            <a:pPr>
              <a:defRPr/>
            </a:pPr>
            <a:r>
              <a:rPr lang="en-US" dirty="0">
                <a:solidFill>
                  <a:srgbClr val="000000"/>
                </a:solidFill>
                <a:latin typeface="Calibri"/>
                <a:cs typeface="Calibri"/>
              </a:rPr>
              <a:t>We know disparities extend to mortality from SUDs and access to high </a:t>
            </a:r>
            <a:r>
              <a:rPr lang="en-US" dirty="0" err="1">
                <a:solidFill>
                  <a:srgbClr val="000000"/>
                </a:solidFill>
                <a:latin typeface="Calibri"/>
                <a:cs typeface="Calibri"/>
              </a:rPr>
              <a:t>quailty</a:t>
            </a:r>
            <a:r>
              <a:rPr lang="en-US" dirty="0">
                <a:solidFill>
                  <a:srgbClr val="000000"/>
                </a:solidFill>
                <a:latin typeface="Calibri"/>
                <a:cs typeface="Calibri"/>
              </a:rPr>
              <a:t> care for serious illness and end-of-life care.</a:t>
            </a: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A721E01C-94BC-4F05-B7D0-EBE4E45AAE84}" type="slidenum">
              <a:rPr lang="en-US" smtClean="0"/>
              <a:t>7</a:t>
            </a:fld>
            <a:endParaRPr lang="en-US"/>
          </a:p>
        </p:txBody>
      </p:sp>
    </p:spTree>
    <p:extLst>
      <p:ext uri="{BB962C8B-B14F-4D97-AF65-F5344CB8AC3E}">
        <p14:creationId xmlns:p14="http://schemas.microsoft.com/office/powerpoint/2010/main" val="151020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with that in mind, we wanted to learn more about the deaths of patients cared for in the Summit AICU, this </a:t>
            </a:r>
            <a:r>
              <a:rPr lang="en-US" dirty="0" err="1">
                <a:cs typeface="Calibri"/>
              </a:rPr>
              <a:t>defacto</a:t>
            </a:r>
            <a:r>
              <a:rPr lang="en-US" dirty="0">
                <a:cs typeface="Calibri"/>
              </a:rPr>
              <a:t> palliative care team. This is the classic integrative model of palliative care with cure-directive/disease-modifying treatment that we think of for any chronic illness like cancer or heart failure and we wondered, "Does this model apply to patients with SUDs+?"</a:t>
            </a:r>
          </a:p>
          <a:p>
            <a:endParaRPr lang="en-US" dirty="0">
              <a:cs typeface="Calibri"/>
            </a:endParaRPr>
          </a:p>
        </p:txBody>
      </p:sp>
      <p:sp>
        <p:nvSpPr>
          <p:cNvPr id="4" name="Slide Number Placeholder 3"/>
          <p:cNvSpPr>
            <a:spLocks noGrp="1"/>
          </p:cNvSpPr>
          <p:nvPr>
            <p:ph type="sldNum" sz="quarter" idx="5"/>
          </p:nvPr>
        </p:nvSpPr>
        <p:spPr/>
        <p:txBody>
          <a:bodyPr/>
          <a:lstStyle/>
          <a:p>
            <a:fld id="{A721E01C-94BC-4F05-B7D0-EBE4E45AAE84}" type="slidenum">
              <a:rPr lang="en-US" smtClean="0"/>
              <a:t>8</a:t>
            </a:fld>
            <a:endParaRPr lang="en-US"/>
          </a:p>
        </p:txBody>
      </p:sp>
    </p:spTree>
    <p:extLst>
      <p:ext uri="{BB962C8B-B14F-4D97-AF65-F5344CB8AC3E}">
        <p14:creationId xmlns:p14="http://schemas.microsoft.com/office/powerpoint/2010/main" val="169224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that end, we conducted a formative evaluation of patients who died and explored how Summit AICU evolved its approach to palliative and end-of-life care. </a:t>
            </a:r>
          </a:p>
          <a:p>
            <a:r>
              <a:rPr lang="en-US" dirty="0">
                <a:cs typeface="Calibri"/>
              </a:rPr>
              <a:t>I'll just share this photo on the right reflects a ritual the team has developed - they display a unique rose for each patient who died and build time into their weekly meeting to reflect on that person's life and care. They then display the dried roses and when the team feels its necessary, they gather at the river to scatter the rose petals in honor of their patients.</a:t>
            </a:r>
          </a:p>
        </p:txBody>
      </p:sp>
      <p:sp>
        <p:nvSpPr>
          <p:cNvPr id="4" name="Slide Number Placeholder 3"/>
          <p:cNvSpPr>
            <a:spLocks noGrp="1"/>
          </p:cNvSpPr>
          <p:nvPr>
            <p:ph type="sldNum" sz="quarter" idx="5"/>
          </p:nvPr>
        </p:nvSpPr>
        <p:spPr/>
        <p:txBody>
          <a:bodyPr/>
          <a:lstStyle/>
          <a:p>
            <a:fld id="{A721E01C-94BC-4F05-B7D0-EBE4E45AAE84}" type="slidenum">
              <a:rPr lang="en-US" smtClean="0"/>
              <a:t>9</a:t>
            </a:fld>
            <a:endParaRPr lang="en-US"/>
          </a:p>
        </p:txBody>
      </p:sp>
    </p:spTree>
    <p:extLst>
      <p:ext uri="{BB962C8B-B14F-4D97-AF65-F5344CB8AC3E}">
        <p14:creationId xmlns:p14="http://schemas.microsoft.com/office/powerpoint/2010/main" val="3230654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948B0-4339-4887-B9CD-19ECFB9B9694}"/>
              </a:ext>
            </a:extLst>
          </p:cNvPr>
          <p:cNvSpPr/>
          <p:nvPr userDrawn="1"/>
        </p:nvSpPr>
        <p:spPr>
          <a:xfrm>
            <a:off x="0" y="3733800"/>
            <a:ext cx="121920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BDF666-1563-4636-BCE9-385763AB6337}"/>
              </a:ext>
            </a:extLst>
          </p:cNvPr>
          <p:cNvSpPr/>
          <p:nvPr userDrawn="1"/>
        </p:nvSpPr>
        <p:spPr>
          <a:xfrm>
            <a:off x="0" y="0"/>
            <a:ext cx="12192000"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67D54E-74BA-47BB-A2F8-A4A08D14F7AA}"/>
              </a:ext>
            </a:extLst>
          </p:cNvPr>
          <p:cNvSpPr>
            <a:spLocks noGrp="1"/>
          </p:cNvSpPr>
          <p:nvPr>
            <p:ph type="subTitle" idx="1"/>
          </p:nvPr>
        </p:nvSpPr>
        <p:spPr>
          <a:xfrm>
            <a:off x="533400" y="4343400"/>
            <a:ext cx="11125200" cy="571500"/>
          </a:xfrm>
        </p:spPr>
        <p:txBody>
          <a:bodyPr anchor="ctr">
            <a:normAutofit/>
          </a:bodyPr>
          <a:lstStyle>
            <a:lvl1pPr marL="0" indent="0" algn="l">
              <a:buNone/>
              <a:defRPr sz="2400" b="1"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3F3DECC-AB07-4059-9EF7-C14FFBCED3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28600"/>
            <a:ext cx="1244958" cy="914400"/>
          </a:xfrm>
          <a:prstGeom prst="rect">
            <a:avLst/>
          </a:prstGeom>
        </p:spPr>
      </p:pic>
      <p:sp>
        <p:nvSpPr>
          <p:cNvPr id="12" name="Text Placeholder 11">
            <a:extLst>
              <a:ext uri="{FF2B5EF4-FFF2-40B4-BE49-F238E27FC236}">
                <a16:creationId xmlns:a16="http://schemas.microsoft.com/office/drawing/2014/main" id="{31EA1C92-E252-4BC4-A988-8876EFFC46DC}"/>
              </a:ext>
            </a:extLst>
          </p:cNvPr>
          <p:cNvSpPr>
            <a:spLocks noGrp="1"/>
          </p:cNvSpPr>
          <p:nvPr>
            <p:ph type="body" sz="quarter" idx="13" hasCustomPrompt="1"/>
          </p:nvPr>
        </p:nvSpPr>
        <p:spPr>
          <a:xfrm>
            <a:off x="533400" y="5067300"/>
            <a:ext cx="11125200" cy="1181100"/>
          </a:xfrm>
        </p:spPr>
        <p:txBody>
          <a:bodyPr tIns="45720" bIns="45720">
            <a:normAutofit/>
          </a:bodyPr>
          <a:lstStyle>
            <a:lvl1pPr marL="0" indent="0">
              <a:lnSpc>
                <a:spcPct val="90000"/>
              </a:lnSpc>
              <a:spcBef>
                <a:spcPts val="600"/>
              </a:spcBef>
              <a:buNone/>
              <a:defRPr sz="2000"/>
            </a:lvl1pPr>
            <a:lvl2pPr marL="457200" indent="0">
              <a:buNone/>
              <a:defRPr/>
            </a:lvl2pPr>
          </a:lstStyle>
          <a:p>
            <a:pPr lvl="0"/>
            <a:r>
              <a:rPr lang="en-US"/>
              <a:t>Click to add presentation information</a:t>
            </a:r>
          </a:p>
        </p:txBody>
      </p:sp>
      <p:pic>
        <p:nvPicPr>
          <p:cNvPr id="14" name="Picture 13">
            <a:extLst>
              <a:ext uri="{FF2B5EF4-FFF2-40B4-BE49-F238E27FC236}">
                <a16:creationId xmlns:a16="http://schemas.microsoft.com/office/drawing/2014/main" id="{DAC22DCE-FAED-47AF-A7B6-D47D61998953}"/>
              </a:ext>
            </a:extLst>
          </p:cNvPr>
          <p:cNvPicPr>
            <a:picLocks noChangeAspect="1"/>
          </p:cNvPicPr>
          <p:nvPr userDrawn="1"/>
        </p:nvPicPr>
        <p:blipFill>
          <a:blip r:embed="rId3"/>
          <a:stretch>
            <a:fillRect/>
          </a:stretch>
        </p:blipFill>
        <p:spPr>
          <a:xfrm>
            <a:off x="6947755" y="1042590"/>
            <a:ext cx="5244245" cy="2843610"/>
          </a:xfrm>
          <a:prstGeom prst="rect">
            <a:avLst/>
          </a:prstGeom>
        </p:spPr>
      </p:pic>
      <p:sp>
        <p:nvSpPr>
          <p:cNvPr id="2" name="Title 1">
            <a:extLst>
              <a:ext uri="{FF2B5EF4-FFF2-40B4-BE49-F238E27FC236}">
                <a16:creationId xmlns:a16="http://schemas.microsoft.com/office/drawing/2014/main" id="{7333C343-F990-4F60-A854-6A49F0AA2337}"/>
              </a:ext>
            </a:extLst>
          </p:cNvPr>
          <p:cNvSpPr>
            <a:spLocks noGrp="1"/>
          </p:cNvSpPr>
          <p:nvPr>
            <p:ph type="ctrTitle"/>
          </p:nvPr>
        </p:nvSpPr>
        <p:spPr>
          <a:xfrm>
            <a:off x="533400" y="1371600"/>
            <a:ext cx="11125200" cy="2362200"/>
          </a:xfrm>
        </p:spPr>
        <p:txBody>
          <a:bodyPr anchor="b">
            <a:normAutofit/>
          </a:bodyPr>
          <a:lstStyle>
            <a:lvl1pPr algn="l">
              <a:defRPr sz="4800">
                <a:solidFill>
                  <a:schemeClr val="bg1"/>
                </a:solidFill>
              </a:defRPr>
            </a:lvl1pPr>
          </a:lstStyle>
          <a:p>
            <a:r>
              <a:rPr lang="en-US"/>
              <a:t>Click to edit Master title style</a:t>
            </a:r>
          </a:p>
        </p:txBody>
      </p:sp>
      <p:sp>
        <p:nvSpPr>
          <p:cNvPr id="15" name="Date Placeholder 14">
            <a:extLst>
              <a:ext uri="{FF2B5EF4-FFF2-40B4-BE49-F238E27FC236}">
                <a16:creationId xmlns:a16="http://schemas.microsoft.com/office/drawing/2014/main" id="{9035901E-2D34-45B0-B114-2810A20A67D9}"/>
              </a:ext>
            </a:extLst>
          </p:cNvPr>
          <p:cNvSpPr>
            <a:spLocks noGrp="1"/>
          </p:cNvSpPr>
          <p:nvPr>
            <p:ph type="dt" sz="half" idx="14"/>
          </p:nvPr>
        </p:nvSpPr>
        <p:spPr/>
        <p:txBody>
          <a:bodyPr/>
          <a:lstStyle>
            <a:lvl1pPr>
              <a:defRPr>
                <a:solidFill>
                  <a:schemeClr val="tx1"/>
                </a:solidFill>
              </a:defRPr>
            </a:lvl1pPr>
          </a:lstStyle>
          <a:p>
            <a:fld id="{07AC4825-3A69-445A-9880-91049B4129A5}" type="datetime1">
              <a:rPr lang="en-US" smtClean="0"/>
              <a:t>11/2/2023</a:t>
            </a:fld>
            <a:endParaRPr lang="en-US"/>
          </a:p>
        </p:txBody>
      </p:sp>
      <p:sp>
        <p:nvSpPr>
          <p:cNvPr id="16" name="Footer Placeholder 15">
            <a:extLst>
              <a:ext uri="{FF2B5EF4-FFF2-40B4-BE49-F238E27FC236}">
                <a16:creationId xmlns:a16="http://schemas.microsoft.com/office/drawing/2014/main" id="{6E7D2B13-DC91-4551-A971-F152F993AA2F}"/>
              </a:ext>
            </a:extLst>
          </p:cNvPr>
          <p:cNvSpPr>
            <a:spLocks noGrp="1"/>
          </p:cNvSpPr>
          <p:nvPr>
            <p:ph type="ftr" sz="quarter" idx="15"/>
          </p:nvPr>
        </p:nvSpPr>
        <p:spPr>
          <a:xfrm>
            <a:off x="533400" y="6393957"/>
            <a:ext cx="5715000" cy="365125"/>
          </a:xfrm>
        </p:spPr>
        <p:txBody>
          <a:bodyPr/>
          <a:lstStyle>
            <a:lvl1pPr>
              <a:defRPr>
                <a:solidFill>
                  <a:schemeClr val="tx1"/>
                </a:solidFill>
              </a:defRPr>
            </a:lvl1pPr>
          </a:lstStyle>
          <a:p>
            <a:endParaRPr lang="en-US"/>
          </a:p>
        </p:txBody>
      </p:sp>
      <p:sp>
        <p:nvSpPr>
          <p:cNvPr id="17" name="Slide Number Placeholder 16">
            <a:extLst>
              <a:ext uri="{FF2B5EF4-FFF2-40B4-BE49-F238E27FC236}">
                <a16:creationId xmlns:a16="http://schemas.microsoft.com/office/drawing/2014/main" id="{F3683781-956D-4213-B863-36B606992DC9}"/>
              </a:ext>
            </a:extLst>
          </p:cNvPr>
          <p:cNvSpPr>
            <a:spLocks noGrp="1"/>
          </p:cNvSpPr>
          <p:nvPr>
            <p:ph type="sldNum" sz="quarter" idx="16"/>
          </p:nvPr>
        </p:nvSpPr>
        <p:spPr/>
        <p:txBody>
          <a:bodyPr/>
          <a:lstStyle>
            <a:lvl1pPr>
              <a:defRPr>
                <a:solidFill>
                  <a:schemeClr val="tx1"/>
                </a:solidFill>
              </a:defRPr>
            </a:lvl1pPr>
          </a:lstStyle>
          <a:p>
            <a:fld id="{1D5CB027-7C79-4F8C-8FD4-BEE5BC9C296F}" type="slidenum">
              <a:rPr lang="en-US" smtClean="0"/>
              <a:pPr/>
              <a:t>‹#›</a:t>
            </a:fld>
            <a:endParaRPr lang="en-US"/>
          </a:p>
        </p:txBody>
      </p:sp>
    </p:spTree>
    <p:extLst>
      <p:ext uri="{BB962C8B-B14F-4D97-AF65-F5344CB8AC3E}">
        <p14:creationId xmlns:p14="http://schemas.microsoft.com/office/powerpoint/2010/main" val="2111608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mphasis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2DC50B-6C76-4B09-AEC9-FD100A39D9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266"/>
          <a:stretch/>
        </p:blipFill>
        <p:spPr>
          <a:xfrm>
            <a:off x="0" y="0"/>
            <a:ext cx="8510817" cy="6858000"/>
          </a:xfrm>
          <a:prstGeom prst="rect">
            <a:avLst/>
          </a:prstGeom>
        </p:spPr>
      </p:pic>
      <p:sp>
        <p:nvSpPr>
          <p:cNvPr id="19" name="Rectangle 18">
            <a:extLst>
              <a:ext uri="{FF2B5EF4-FFF2-40B4-BE49-F238E27FC236}">
                <a16:creationId xmlns:a16="http://schemas.microsoft.com/office/drawing/2014/main" id="{53050049-9845-4AC2-BA50-51A3F0E18BDC}"/>
              </a:ext>
            </a:extLst>
          </p:cNvPr>
          <p:cNvSpPr/>
          <p:nvPr userDrawn="1"/>
        </p:nvSpPr>
        <p:spPr>
          <a:xfrm>
            <a:off x="8510817" y="0"/>
            <a:ext cx="3681183" cy="6858000"/>
          </a:xfrm>
          <a:prstGeom prst="rect">
            <a:avLst/>
          </a:prstGeom>
          <a:solidFill>
            <a:srgbClr val="21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A9E001-F9D0-4C72-AB66-CD405BE5A24B}"/>
              </a:ext>
            </a:extLst>
          </p:cNvPr>
          <p:cNvSpPr/>
          <p:nvPr userDrawn="1"/>
        </p:nvSpPr>
        <p:spPr>
          <a:xfrm>
            <a:off x="7367817" y="0"/>
            <a:ext cx="1143000" cy="6858000"/>
          </a:xfrm>
          <a:prstGeom prst="rect">
            <a:avLst/>
          </a:prstGeom>
          <a:solidFill>
            <a:srgbClr val="21427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26203-81DF-4711-A5D2-5451B89924F2}"/>
              </a:ext>
            </a:extLst>
          </p:cNvPr>
          <p:cNvSpPr>
            <a:spLocks noGrp="1"/>
          </p:cNvSpPr>
          <p:nvPr>
            <p:ph type="title"/>
          </p:nvPr>
        </p:nvSpPr>
        <p:spPr>
          <a:xfrm>
            <a:off x="5791200" y="2237906"/>
            <a:ext cx="5867400" cy="2382191"/>
          </a:xfrm>
          <a:solidFill>
            <a:schemeClr val="bg1"/>
          </a:solidFill>
        </p:spPr>
        <p:txBody>
          <a:bodyPr lIns="457200" tIns="685800" rIns="457200" bIns="685800" anchor="ctr">
            <a:spAutoFit/>
          </a:bodyPr>
          <a:lstStyle>
            <a:lvl1pPr>
              <a:defRPr sz="3600"/>
            </a:lvl1pPr>
          </a:lstStyle>
          <a:p>
            <a:r>
              <a:rPr lang="en-US"/>
              <a:t>Click to edit Master title style</a:t>
            </a:r>
          </a:p>
        </p:txBody>
      </p:sp>
      <p:pic>
        <p:nvPicPr>
          <p:cNvPr id="11" name="Picture 10">
            <a:extLst>
              <a:ext uri="{FF2B5EF4-FFF2-40B4-BE49-F238E27FC236}">
                <a16:creationId xmlns:a16="http://schemas.microsoft.com/office/drawing/2014/main" id="{7BDBA93D-C964-433E-B60F-82F8DCFF96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228600"/>
            <a:ext cx="1244958" cy="914400"/>
          </a:xfrm>
          <a:prstGeom prst="rect">
            <a:avLst/>
          </a:prstGeom>
        </p:spPr>
      </p:pic>
      <p:sp>
        <p:nvSpPr>
          <p:cNvPr id="3" name="Date Placeholder 2">
            <a:extLst>
              <a:ext uri="{FF2B5EF4-FFF2-40B4-BE49-F238E27FC236}">
                <a16:creationId xmlns:a16="http://schemas.microsoft.com/office/drawing/2014/main" id="{4F9A26FA-C144-4904-BA59-8BD135C5ED2A}"/>
              </a:ext>
            </a:extLst>
          </p:cNvPr>
          <p:cNvSpPr>
            <a:spLocks noGrp="1"/>
          </p:cNvSpPr>
          <p:nvPr>
            <p:ph type="dt" sz="half" idx="10"/>
          </p:nvPr>
        </p:nvSpPr>
        <p:spPr/>
        <p:txBody>
          <a:bodyPr/>
          <a:lstStyle/>
          <a:p>
            <a:fld id="{FD2187E9-4B14-4584-97AE-2823FD1E2E62}" type="datetime1">
              <a:rPr lang="en-US" smtClean="0"/>
              <a:t>11/2/2023</a:t>
            </a:fld>
            <a:endParaRPr lang="en-US"/>
          </a:p>
        </p:txBody>
      </p:sp>
      <p:sp>
        <p:nvSpPr>
          <p:cNvPr id="7" name="Footer Placeholder 6">
            <a:extLst>
              <a:ext uri="{FF2B5EF4-FFF2-40B4-BE49-F238E27FC236}">
                <a16:creationId xmlns:a16="http://schemas.microsoft.com/office/drawing/2014/main" id="{A98DC7B3-6D26-4555-A0B7-1EA9496881C4}"/>
              </a:ext>
            </a:extLst>
          </p:cNvPr>
          <p:cNvSpPr>
            <a:spLocks noGrp="1"/>
          </p:cNvSpPr>
          <p:nvPr>
            <p:ph type="ftr" sz="quarter" idx="11"/>
          </p:nvPr>
        </p:nvSpPr>
        <p:spPr>
          <a:xfrm>
            <a:off x="533400" y="6393958"/>
            <a:ext cx="5715000" cy="365125"/>
          </a:xfrm>
        </p:spPr>
        <p:txBody>
          <a:bodyPr/>
          <a:lstStyle/>
          <a:p>
            <a:endParaRPr lang="en-US"/>
          </a:p>
        </p:txBody>
      </p:sp>
      <p:sp>
        <p:nvSpPr>
          <p:cNvPr id="8" name="Slide Number Placeholder 7">
            <a:extLst>
              <a:ext uri="{FF2B5EF4-FFF2-40B4-BE49-F238E27FC236}">
                <a16:creationId xmlns:a16="http://schemas.microsoft.com/office/drawing/2014/main" id="{AD7B27CB-63C8-40FA-ACAB-EF3B08382A3E}"/>
              </a:ext>
            </a:extLst>
          </p:cNvPr>
          <p:cNvSpPr>
            <a:spLocks noGrp="1"/>
          </p:cNvSpPr>
          <p:nvPr>
            <p:ph type="sldNum" sz="quarter" idx="12"/>
          </p:nvPr>
        </p:nvSpPr>
        <p:spPr/>
        <p:txBody>
          <a:bodyPr/>
          <a:lstStyle/>
          <a:p>
            <a:fld id="{1D5CB027-7C79-4F8C-8FD4-BEE5BC9C296F}" type="slidenum">
              <a:rPr lang="en-US" smtClean="0"/>
              <a:pPr/>
              <a:t>‹#›</a:t>
            </a:fld>
            <a:endParaRPr lang="en-US"/>
          </a:p>
        </p:txBody>
      </p:sp>
    </p:spTree>
    <p:extLst>
      <p:ext uri="{BB962C8B-B14F-4D97-AF65-F5344CB8AC3E}">
        <p14:creationId xmlns:p14="http://schemas.microsoft.com/office/powerpoint/2010/main" val="175250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mphasis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0A8065-B10E-415E-87C9-32A8CD1165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3410"/>
          <a:stretch/>
        </p:blipFill>
        <p:spPr>
          <a:xfrm>
            <a:off x="3284522" y="0"/>
            <a:ext cx="8907478" cy="6858000"/>
          </a:xfrm>
          <a:prstGeom prst="rect">
            <a:avLst/>
          </a:prstGeom>
        </p:spPr>
      </p:pic>
      <p:sp>
        <p:nvSpPr>
          <p:cNvPr id="14" name="Rectangle 13">
            <a:extLst>
              <a:ext uri="{FF2B5EF4-FFF2-40B4-BE49-F238E27FC236}">
                <a16:creationId xmlns:a16="http://schemas.microsoft.com/office/drawing/2014/main" id="{89C2AEC1-27A8-4F33-B423-C7706D164539}"/>
              </a:ext>
            </a:extLst>
          </p:cNvPr>
          <p:cNvSpPr/>
          <p:nvPr userDrawn="1"/>
        </p:nvSpPr>
        <p:spPr>
          <a:xfrm>
            <a:off x="0" y="0"/>
            <a:ext cx="3526972" cy="6858000"/>
          </a:xfrm>
          <a:prstGeom prst="rect">
            <a:avLst/>
          </a:prstGeom>
          <a:solidFill>
            <a:srgbClr val="21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3A340F-33BD-4545-BF34-4A2CE4B6A689}"/>
              </a:ext>
            </a:extLst>
          </p:cNvPr>
          <p:cNvSpPr/>
          <p:nvPr userDrawn="1"/>
        </p:nvSpPr>
        <p:spPr>
          <a:xfrm>
            <a:off x="3526972" y="4583162"/>
            <a:ext cx="8665028" cy="2274838"/>
          </a:xfrm>
          <a:prstGeom prst="rect">
            <a:avLst/>
          </a:prstGeom>
          <a:gradFill>
            <a:gsLst>
              <a:gs pos="0">
                <a:schemeClr val="tx1">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5BEAC6-FDC5-4CF1-BB32-1196ED017C76}"/>
              </a:ext>
            </a:extLst>
          </p:cNvPr>
          <p:cNvSpPr/>
          <p:nvPr userDrawn="1"/>
        </p:nvSpPr>
        <p:spPr>
          <a:xfrm>
            <a:off x="3526972" y="0"/>
            <a:ext cx="1143000" cy="6858000"/>
          </a:xfrm>
          <a:prstGeom prst="rect">
            <a:avLst/>
          </a:prstGeom>
          <a:solidFill>
            <a:srgbClr val="21427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C25FE37-E212-4431-8C93-F47A883AA9D5}"/>
              </a:ext>
            </a:extLst>
          </p:cNvPr>
          <p:cNvSpPr>
            <a:spLocks noGrp="1"/>
          </p:cNvSpPr>
          <p:nvPr>
            <p:ph type="dt" sz="half" idx="10"/>
          </p:nvPr>
        </p:nvSpPr>
        <p:spPr>
          <a:xfrm>
            <a:off x="8379997" y="6393958"/>
            <a:ext cx="1371600" cy="365125"/>
          </a:xfrm>
        </p:spPr>
        <p:txBody>
          <a:bodyPr/>
          <a:lstStyle/>
          <a:p>
            <a:fld id="{F0FC1488-ED67-49E2-93B5-369E41549134}" type="datetime1">
              <a:rPr lang="en-US" smtClean="0"/>
              <a:t>11/2/2023</a:t>
            </a:fld>
            <a:endParaRPr lang="en-US"/>
          </a:p>
        </p:txBody>
      </p:sp>
      <p:sp>
        <p:nvSpPr>
          <p:cNvPr id="5" name="Footer Placeholder 4">
            <a:extLst>
              <a:ext uri="{FF2B5EF4-FFF2-40B4-BE49-F238E27FC236}">
                <a16:creationId xmlns:a16="http://schemas.microsoft.com/office/drawing/2014/main" id="{CDC52B3C-0441-4448-B681-EFC1C4E55DAF}"/>
              </a:ext>
            </a:extLst>
          </p:cNvPr>
          <p:cNvSpPr>
            <a:spLocks noGrp="1"/>
          </p:cNvSpPr>
          <p:nvPr>
            <p:ph type="ftr" sz="quarter" idx="11"/>
          </p:nvPr>
        </p:nvSpPr>
        <p:spPr>
          <a:xfrm>
            <a:off x="533400" y="6393958"/>
            <a:ext cx="3733800" cy="365125"/>
          </a:xfrm>
        </p:spPr>
        <p:txBody>
          <a:bodyPr/>
          <a:lstStyle/>
          <a:p>
            <a:endParaRPr lang="en-US"/>
          </a:p>
        </p:txBody>
      </p:sp>
      <p:sp>
        <p:nvSpPr>
          <p:cNvPr id="6" name="Slide Number Placeholder 5">
            <a:extLst>
              <a:ext uri="{FF2B5EF4-FFF2-40B4-BE49-F238E27FC236}">
                <a16:creationId xmlns:a16="http://schemas.microsoft.com/office/drawing/2014/main" id="{55CB5AD7-6A19-4B9A-B04A-DA66B5B8DED6}"/>
              </a:ext>
            </a:extLst>
          </p:cNvPr>
          <p:cNvSpPr>
            <a:spLocks noGrp="1"/>
          </p:cNvSpPr>
          <p:nvPr>
            <p:ph type="sldNum" sz="quarter" idx="12"/>
          </p:nvPr>
        </p:nvSpPr>
        <p:spPr>
          <a:xfrm>
            <a:off x="9751597" y="6393958"/>
            <a:ext cx="662045" cy="365125"/>
          </a:xfrm>
        </p:spPr>
        <p:txBody>
          <a:bodyPr/>
          <a:lstStyle/>
          <a:p>
            <a:fld id="{1D5CB027-7C79-4F8C-8FD4-BEE5BC9C296F}" type="slidenum">
              <a:rPr lang="en-US" smtClean="0"/>
              <a:t>‹#›</a:t>
            </a:fld>
            <a:endParaRPr lang="en-US"/>
          </a:p>
        </p:txBody>
      </p:sp>
      <p:sp>
        <p:nvSpPr>
          <p:cNvPr id="2" name="Title 1">
            <a:extLst>
              <a:ext uri="{FF2B5EF4-FFF2-40B4-BE49-F238E27FC236}">
                <a16:creationId xmlns:a16="http://schemas.microsoft.com/office/drawing/2014/main" id="{CE926203-81DF-4711-A5D2-5451B89924F2}"/>
              </a:ext>
            </a:extLst>
          </p:cNvPr>
          <p:cNvSpPr>
            <a:spLocks noGrp="1"/>
          </p:cNvSpPr>
          <p:nvPr>
            <p:ph type="title"/>
          </p:nvPr>
        </p:nvSpPr>
        <p:spPr>
          <a:xfrm>
            <a:off x="533400" y="2237905"/>
            <a:ext cx="5867399" cy="2382191"/>
          </a:xfrm>
          <a:solidFill>
            <a:schemeClr val="bg1"/>
          </a:solidFill>
        </p:spPr>
        <p:txBody>
          <a:bodyPr lIns="457200" tIns="685800" rIns="457200" bIns="685800" anchor="ctr">
            <a:spAutoFit/>
          </a:bodyPr>
          <a:lstStyle>
            <a:lvl1pPr>
              <a:defRPr sz="3600"/>
            </a:lvl1pPr>
          </a:lstStyle>
          <a:p>
            <a:r>
              <a:rPr lang="en-US"/>
              <a:t>Click to edit Master title style</a:t>
            </a:r>
          </a:p>
        </p:txBody>
      </p:sp>
      <p:pic>
        <p:nvPicPr>
          <p:cNvPr id="17" name="Picture 16">
            <a:extLst>
              <a:ext uri="{FF2B5EF4-FFF2-40B4-BE49-F238E27FC236}">
                <a16:creationId xmlns:a16="http://schemas.microsoft.com/office/drawing/2014/main" id="{2422F4CA-F9AB-4FE2-8E25-55F07B5276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0342" y="5662120"/>
            <a:ext cx="1244958" cy="914400"/>
          </a:xfrm>
          <a:prstGeom prst="rect">
            <a:avLst/>
          </a:prstGeom>
        </p:spPr>
      </p:pic>
    </p:spTree>
    <p:extLst>
      <p:ext uri="{BB962C8B-B14F-4D97-AF65-F5344CB8AC3E}">
        <p14:creationId xmlns:p14="http://schemas.microsoft.com/office/powerpoint/2010/main" val="128469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948B0-4339-4887-B9CD-19ECFB9B9694}"/>
              </a:ext>
            </a:extLst>
          </p:cNvPr>
          <p:cNvSpPr/>
          <p:nvPr userDrawn="1"/>
        </p:nvSpPr>
        <p:spPr>
          <a:xfrm>
            <a:off x="0" y="3733800"/>
            <a:ext cx="121920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BDF666-1563-4636-BCE9-385763AB6337}"/>
              </a:ext>
            </a:extLst>
          </p:cNvPr>
          <p:cNvSpPr/>
          <p:nvPr userDrawn="1"/>
        </p:nvSpPr>
        <p:spPr>
          <a:xfrm>
            <a:off x="0" y="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67D54E-74BA-47BB-A2F8-A4A08D14F7AA}"/>
              </a:ext>
            </a:extLst>
          </p:cNvPr>
          <p:cNvSpPr>
            <a:spLocks noGrp="1"/>
          </p:cNvSpPr>
          <p:nvPr>
            <p:ph type="subTitle" idx="1"/>
          </p:nvPr>
        </p:nvSpPr>
        <p:spPr>
          <a:xfrm>
            <a:off x="533400" y="4343400"/>
            <a:ext cx="11125200" cy="571500"/>
          </a:xfrm>
        </p:spPr>
        <p:txBody>
          <a:bodyPr anchor="ctr">
            <a:normAutofit/>
          </a:bodyPr>
          <a:lstStyle>
            <a:lvl1pPr marL="0" indent="0" algn="l">
              <a:buNone/>
              <a:defRPr sz="2400" b="1" i="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34F0B-864A-4621-A2DB-541494181F49}"/>
              </a:ext>
            </a:extLst>
          </p:cNvPr>
          <p:cNvSpPr>
            <a:spLocks noGrp="1"/>
          </p:cNvSpPr>
          <p:nvPr>
            <p:ph type="dt" sz="half" idx="10"/>
          </p:nvPr>
        </p:nvSpPr>
        <p:spPr>
          <a:xfrm>
            <a:off x="9891655" y="6393957"/>
            <a:ext cx="1371600" cy="365125"/>
          </a:xfrm>
        </p:spPr>
        <p:txBody>
          <a:bodyPr/>
          <a:lstStyle>
            <a:lvl1pPr>
              <a:defRPr>
                <a:solidFill>
                  <a:schemeClr val="tx1"/>
                </a:solidFill>
              </a:defRPr>
            </a:lvl1pPr>
          </a:lstStyle>
          <a:p>
            <a:fld id="{2E4897CC-BBA3-4F75-99CF-B40B786D9E77}" type="datetime1">
              <a:rPr lang="en-US" smtClean="0"/>
              <a:t>11/2/2023</a:t>
            </a:fld>
            <a:endParaRPr lang="en-US"/>
          </a:p>
        </p:txBody>
      </p:sp>
      <p:sp>
        <p:nvSpPr>
          <p:cNvPr id="5" name="Footer Placeholder 4">
            <a:extLst>
              <a:ext uri="{FF2B5EF4-FFF2-40B4-BE49-F238E27FC236}">
                <a16:creationId xmlns:a16="http://schemas.microsoft.com/office/drawing/2014/main" id="{4ED9BC54-ED3A-4475-828B-3F1F94879C83}"/>
              </a:ext>
            </a:extLst>
          </p:cNvPr>
          <p:cNvSpPr>
            <a:spLocks noGrp="1"/>
          </p:cNvSpPr>
          <p:nvPr>
            <p:ph type="ftr" sz="quarter" idx="11"/>
          </p:nvPr>
        </p:nvSpPr>
        <p:spPr>
          <a:xfrm>
            <a:off x="533400" y="6396184"/>
            <a:ext cx="5676900" cy="365125"/>
          </a:xfrm>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56540088-A9F7-4C78-85AA-C912AF241630}"/>
              </a:ext>
            </a:extLst>
          </p:cNvPr>
          <p:cNvSpPr>
            <a:spLocks noGrp="1"/>
          </p:cNvSpPr>
          <p:nvPr>
            <p:ph type="sldNum" sz="quarter" idx="12"/>
          </p:nvPr>
        </p:nvSpPr>
        <p:spPr>
          <a:xfrm>
            <a:off x="11263255" y="6393957"/>
            <a:ext cx="662045" cy="365125"/>
          </a:xfrm>
        </p:spPr>
        <p:txBody>
          <a:bodyPr/>
          <a:lstStyle>
            <a:lvl1pPr>
              <a:defRPr>
                <a:solidFill>
                  <a:schemeClr val="tx1"/>
                </a:solidFill>
              </a:defRPr>
            </a:lvl1pPr>
          </a:lstStyle>
          <a:p>
            <a:fld id="{1D5CB027-7C79-4F8C-8FD4-BEE5BC9C296F}" type="slidenum">
              <a:rPr lang="en-US" smtClean="0"/>
              <a:pPr/>
              <a:t>‹#›</a:t>
            </a:fld>
            <a:endParaRPr lang="en-US"/>
          </a:p>
        </p:txBody>
      </p:sp>
      <p:pic>
        <p:nvPicPr>
          <p:cNvPr id="8" name="Picture 7">
            <a:extLst>
              <a:ext uri="{FF2B5EF4-FFF2-40B4-BE49-F238E27FC236}">
                <a16:creationId xmlns:a16="http://schemas.microsoft.com/office/drawing/2014/main" id="{43F3DECC-AB07-4059-9EF7-C14FFBCED3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28600"/>
            <a:ext cx="1244958" cy="914400"/>
          </a:xfrm>
          <a:prstGeom prst="rect">
            <a:avLst/>
          </a:prstGeom>
        </p:spPr>
      </p:pic>
      <p:sp>
        <p:nvSpPr>
          <p:cNvPr id="12" name="Text Placeholder 11">
            <a:extLst>
              <a:ext uri="{FF2B5EF4-FFF2-40B4-BE49-F238E27FC236}">
                <a16:creationId xmlns:a16="http://schemas.microsoft.com/office/drawing/2014/main" id="{7744EE6F-CCA9-430F-B4DF-4866E7520E49}"/>
              </a:ext>
            </a:extLst>
          </p:cNvPr>
          <p:cNvSpPr>
            <a:spLocks noGrp="1"/>
          </p:cNvSpPr>
          <p:nvPr>
            <p:ph type="body" sz="quarter" idx="13" hasCustomPrompt="1"/>
          </p:nvPr>
        </p:nvSpPr>
        <p:spPr>
          <a:xfrm>
            <a:off x="533400" y="5067300"/>
            <a:ext cx="11125200" cy="1181100"/>
          </a:xfrm>
        </p:spPr>
        <p:txBody>
          <a:bodyPr tIns="45720" bIns="45720">
            <a:normAutofit/>
          </a:bodyPr>
          <a:lstStyle>
            <a:lvl1pPr marL="0" indent="0">
              <a:lnSpc>
                <a:spcPct val="90000"/>
              </a:lnSpc>
              <a:spcBef>
                <a:spcPts val="600"/>
              </a:spcBef>
              <a:buNone/>
              <a:defRPr sz="2000"/>
            </a:lvl1pPr>
          </a:lstStyle>
          <a:p>
            <a:pPr lvl="0"/>
            <a:r>
              <a:rPr lang="en-US"/>
              <a:t>Click to add presentation information</a:t>
            </a:r>
          </a:p>
        </p:txBody>
      </p:sp>
      <p:pic>
        <p:nvPicPr>
          <p:cNvPr id="13" name="Picture 12">
            <a:extLst>
              <a:ext uri="{FF2B5EF4-FFF2-40B4-BE49-F238E27FC236}">
                <a16:creationId xmlns:a16="http://schemas.microsoft.com/office/drawing/2014/main" id="{1B9A86C6-B6F5-4FBA-92F8-88FC4700CEE9}"/>
              </a:ext>
            </a:extLst>
          </p:cNvPr>
          <p:cNvPicPr>
            <a:picLocks noChangeAspect="1"/>
          </p:cNvPicPr>
          <p:nvPr userDrawn="1"/>
        </p:nvPicPr>
        <p:blipFill>
          <a:blip r:embed="rId3"/>
          <a:stretch>
            <a:fillRect/>
          </a:stretch>
        </p:blipFill>
        <p:spPr>
          <a:xfrm>
            <a:off x="6947755" y="1037827"/>
            <a:ext cx="5244245" cy="2848373"/>
          </a:xfrm>
          <a:prstGeom prst="rect">
            <a:avLst/>
          </a:prstGeom>
        </p:spPr>
      </p:pic>
      <p:sp>
        <p:nvSpPr>
          <p:cNvPr id="2" name="Title 1">
            <a:extLst>
              <a:ext uri="{FF2B5EF4-FFF2-40B4-BE49-F238E27FC236}">
                <a16:creationId xmlns:a16="http://schemas.microsoft.com/office/drawing/2014/main" id="{7333C343-F990-4F60-A854-6A49F0AA2337}"/>
              </a:ext>
            </a:extLst>
          </p:cNvPr>
          <p:cNvSpPr>
            <a:spLocks noGrp="1"/>
          </p:cNvSpPr>
          <p:nvPr>
            <p:ph type="ctrTitle"/>
          </p:nvPr>
        </p:nvSpPr>
        <p:spPr>
          <a:xfrm>
            <a:off x="533400" y="1371600"/>
            <a:ext cx="11125200" cy="2362200"/>
          </a:xfrm>
        </p:spPr>
        <p:txBody>
          <a:bodyPr anchor="b">
            <a:normAutofit/>
          </a:bodyPr>
          <a:lstStyle>
            <a:lvl1pPr algn="l">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9437688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AC271C-8100-4D27-B587-8D8F63C61DB1}"/>
              </a:ext>
            </a:extLst>
          </p:cNvPr>
          <p:cNvSpPr>
            <a:spLocks noGrp="1"/>
          </p:cNvSpPr>
          <p:nvPr>
            <p:ph type="dt" sz="half" idx="10"/>
          </p:nvPr>
        </p:nvSpPr>
        <p:spPr/>
        <p:txBody>
          <a:bodyPr/>
          <a:lstStyle/>
          <a:p>
            <a:fld id="{91DD95B1-6C30-4DA6-BBE0-F73168C4BFBA}" type="datetime1">
              <a:rPr lang="en-US" smtClean="0"/>
              <a:t>11/2/2023</a:t>
            </a:fld>
            <a:endParaRPr lang="en-US"/>
          </a:p>
        </p:txBody>
      </p:sp>
      <p:sp>
        <p:nvSpPr>
          <p:cNvPr id="5" name="Footer Placeholder 4">
            <a:extLst>
              <a:ext uri="{FF2B5EF4-FFF2-40B4-BE49-F238E27FC236}">
                <a16:creationId xmlns:a16="http://schemas.microsoft.com/office/drawing/2014/main" id="{FCD0911C-BB1F-4B9E-97BF-05A06B40E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C848A-A0A6-40F4-B5AC-0AF0FD48DA4B}"/>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3" name="Content Placeholder 2">
            <a:extLst>
              <a:ext uri="{FF2B5EF4-FFF2-40B4-BE49-F238E27FC236}">
                <a16:creationId xmlns:a16="http://schemas.microsoft.com/office/drawing/2014/main" id="{7F4B87B4-F2F2-4D1A-BFB3-2AF017F5F670}"/>
              </a:ext>
            </a:extLst>
          </p:cNvPr>
          <p:cNvSpPr>
            <a:spLocks noGrp="1"/>
          </p:cNvSpPr>
          <p:nvPr>
            <p:ph idx="1"/>
          </p:nvPr>
        </p:nvSpPr>
        <p:spPr>
          <a:xfrm>
            <a:off x="533401" y="1143001"/>
            <a:ext cx="11125200" cy="4686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A3926B4-3CB4-4F0E-99DC-046C0CFD0E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655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8BEF6-264B-441B-B677-9E7AA971298A}"/>
              </a:ext>
            </a:extLst>
          </p:cNvPr>
          <p:cNvSpPr>
            <a:spLocks noGrp="1"/>
          </p:cNvSpPr>
          <p:nvPr>
            <p:ph sz="half" idx="1"/>
          </p:nvPr>
        </p:nvSpPr>
        <p:spPr>
          <a:xfrm>
            <a:off x="533400" y="1143001"/>
            <a:ext cx="5410200" cy="4838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FF8E9-316F-4A10-A803-7D0950D97561}"/>
              </a:ext>
            </a:extLst>
          </p:cNvPr>
          <p:cNvSpPr>
            <a:spLocks noGrp="1"/>
          </p:cNvSpPr>
          <p:nvPr>
            <p:ph sz="half" idx="2"/>
          </p:nvPr>
        </p:nvSpPr>
        <p:spPr>
          <a:xfrm>
            <a:off x="6248402" y="1143001"/>
            <a:ext cx="5410198" cy="4838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F84459-0575-44A4-AEB5-B3A23708AE1D}"/>
              </a:ext>
            </a:extLst>
          </p:cNvPr>
          <p:cNvSpPr>
            <a:spLocks noGrp="1"/>
          </p:cNvSpPr>
          <p:nvPr>
            <p:ph type="dt" sz="half" idx="10"/>
          </p:nvPr>
        </p:nvSpPr>
        <p:spPr/>
        <p:txBody>
          <a:bodyPr/>
          <a:lstStyle/>
          <a:p>
            <a:fld id="{47189693-1EED-4662-83E7-34648EA15A40}" type="datetime1">
              <a:rPr lang="en-US" smtClean="0"/>
              <a:t>11/2/2023</a:t>
            </a:fld>
            <a:endParaRPr lang="en-US"/>
          </a:p>
        </p:txBody>
      </p:sp>
      <p:sp>
        <p:nvSpPr>
          <p:cNvPr id="6" name="Footer Placeholder 5">
            <a:extLst>
              <a:ext uri="{FF2B5EF4-FFF2-40B4-BE49-F238E27FC236}">
                <a16:creationId xmlns:a16="http://schemas.microsoft.com/office/drawing/2014/main" id="{650A2D52-30A6-4FF7-9324-407BC5D34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525FD-2C84-4DA7-99B9-E43FF1DFF53D}"/>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8" name="Title 7">
            <a:extLst>
              <a:ext uri="{FF2B5EF4-FFF2-40B4-BE49-F238E27FC236}">
                <a16:creationId xmlns:a16="http://schemas.microsoft.com/office/drawing/2014/main" id="{3D256710-63B6-4698-B425-2674E2CA1D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966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6CB69C-2E65-4005-8509-BFDFEE6037E0}"/>
              </a:ext>
            </a:extLst>
          </p:cNvPr>
          <p:cNvSpPr>
            <a:spLocks noGrp="1"/>
          </p:cNvSpPr>
          <p:nvPr>
            <p:ph type="body" idx="1"/>
          </p:nvPr>
        </p:nvSpPr>
        <p:spPr>
          <a:xfrm>
            <a:off x="533399" y="1158093"/>
            <a:ext cx="5410201" cy="457200"/>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80B291-E566-4030-8863-865F5CA8FC18}"/>
              </a:ext>
            </a:extLst>
          </p:cNvPr>
          <p:cNvSpPr>
            <a:spLocks noGrp="1"/>
          </p:cNvSpPr>
          <p:nvPr>
            <p:ph sz="half" idx="2"/>
          </p:nvPr>
        </p:nvSpPr>
        <p:spPr>
          <a:xfrm>
            <a:off x="533399" y="1716258"/>
            <a:ext cx="5410201" cy="4113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0A17-3147-4CA3-AE50-C1F0BA622DF1}"/>
              </a:ext>
            </a:extLst>
          </p:cNvPr>
          <p:cNvSpPr>
            <a:spLocks noGrp="1"/>
          </p:cNvSpPr>
          <p:nvPr>
            <p:ph type="body" sz="quarter" idx="3"/>
          </p:nvPr>
        </p:nvSpPr>
        <p:spPr>
          <a:xfrm>
            <a:off x="6248401" y="1158093"/>
            <a:ext cx="5410200" cy="457200"/>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9A2BFC-1F8F-41B6-A896-D496DF49B64C}"/>
              </a:ext>
            </a:extLst>
          </p:cNvPr>
          <p:cNvSpPr>
            <a:spLocks noGrp="1"/>
          </p:cNvSpPr>
          <p:nvPr>
            <p:ph sz="quarter" idx="4"/>
          </p:nvPr>
        </p:nvSpPr>
        <p:spPr>
          <a:xfrm>
            <a:off x="6248401" y="1716258"/>
            <a:ext cx="5410200" cy="4113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B80F9-5727-4C41-AB33-651AF388140B}"/>
              </a:ext>
            </a:extLst>
          </p:cNvPr>
          <p:cNvSpPr>
            <a:spLocks noGrp="1"/>
          </p:cNvSpPr>
          <p:nvPr>
            <p:ph type="dt" sz="half" idx="10"/>
          </p:nvPr>
        </p:nvSpPr>
        <p:spPr/>
        <p:txBody>
          <a:bodyPr/>
          <a:lstStyle/>
          <a:p>
            <a:fld id="{7CF22D68-E136-4C42-8934-7AD17FBF37D6}" type="datetime1">
              <a:rPr lang="en-US" smtClean="0"/>
              <a:t>11/2/2023</a:t>
            </a:fld>
            <a:endParaRPr lang="en-US"/>
          </a:p>
        </p:txBody>
      </p:sp>
      <p:sp>
        <p:nvSpPr>
          <p:cNvPr id="8" name="Footer Placeholder 7">
            <a:extLst>
              <a:ext uri="{FF2B5EF4-FFF2-40B4-BE49-F238E27FC236}">
                <a16:creationId xmlns:a16="http://schemas.microsoft.com/office/drawing/2014/main" id="{201210DC-7B03-479F-9FB6-B3FBDEFF83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0C3CC-944B-4420-ACA8-A6869C2481E8}"/>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11" name="Title 10">
            <a:extLst>
              <a:ext uri="{FF2B5EF4-FFF2-40B4-BE49-F238E27FC236}">
                <a16:creationId xmlns:a16="http://schemas.microsoft.com/office/drawing/2014/main" id="{15AE4951-F800-4357-B6F3-A4156928B3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07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D98C4C-8952-4376-AEC0-AD2441774EC0}"/>
              </a:ext>
            </a:extLst>
          </p:cNvPr>
          <p:cNvSpPr>
            <a:spLocks noGrp="1"/>
          </p:cNvSpPr>
          <p:nvPr>
            <p:ph type="dt" sz="half" idx="10"/>
          </p:nvPr>
        </p:nvSpPr>
        <p:spPr/>
        <p:txBody>
          <a:bodyPr/>
          <a:lstStyle/>
          <a:p>
            <a:fld id="{4446615D-A96C-496B-8979-75C874920D29}" type="datetime1">
              <a:rPr lang="en-US" smtClean="0"/>
              <a:t>11/2/2023</a:t>
            </a:fld>
            <a:endParaRPr lang="en-US"/>
          </a:p>
        </p:txBody>
      </p:sp>
      <p:sp>
        <p:nvSpPr>
          <p:cNvPr id="4" name="Footer Placeholder 3">
            <a:extLst>
              <a:ext uri="{FF2B5EF4-FFF2-40B4-BE49-F238E27FC236}">
                <a16:creationId xmlns:a16="http://schemas.microsoft.com/office/drawing/2014/main" id="{0FFC356B-0F8E-438D-A9D2-7F9FBCA6C2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B366D-FBA7-4369-93F5-320DBC337484}"/>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6" name="Title 5">
            <a:extLst>
              <a:ext uri="{FF2B5EF4-FFF2-40B4-BE49-F238E27FC236}">
                <a16:creationId xmlns:a16="http://schemas.microsoft.com/office/drawing/2014/main" id="{B2ECA530-A621-42C8-AF43-7F20816294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481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A6BD0-1E13-4445-9D2A-D0E8B4C75BAD}"/>
              </a:ext>
            </a:extLst>
          </p:cNvPr>
          <p:cNvSpPr>
            <a:spLocks noGrp="1"/>
          </p:cNvSpPr>
          <p:nvPr>
            <p:ph type="dt" sz="half" idx="10"/>
          </p:nvPr>
        </p:nvSpPr>
        <p:spPr/>
        <p:txBody>
          <a:bodyPr/>
          <a:lstStyle/>
          <a:p>
            <a:fld id="{89C9E087-E037-498D-A70C-E18BD89810DE}" type="datetime1">
              <a:rPr lang="en-US" smtClean="0"/>
              <a:t>11/2/2023</a:t>
            </a:fld>
            <a:endParaRPr lang="en-US"/>
          </a:p>
        </p:txBody>
      </p:sp>
      <p:sp>
        <p:nvSpPr>
          <p:cNvPr id="3" name="Footer Placeholder 2">
            <a:extLst>
              <a:ext uri="{FF2B5EF4-FFF2-40B4-BE49-F238E27FC236}">
                <a16:creationId xmlns:a16="http://schemas.microsoft.com/office/drawing/2014/main" id="{D60B58E8-298C-4B83-861A-661A0A933A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9B0DB-3D93-4B10-8CF9-6D26933E5995}"/>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5" name="Rectangle 4">
            <a:extLst>
              <a:ext uri="{FF2B5EF4-FFF2-40B4-BE49-F238E27FC236}">
                <a16:creationId xmlns:a16="http://schemas.microsoft.com/office/drawing/2014/main" id="{AF31FBC0-4CB3-4F29-B410-D54D9D9432D7}"/>
              </a:ext>
            </a:extLst>
          </p:cNvPr>
          <p:cNvSpPr/>
          <p:nvPr userDrawn="1"/>
        </p:nvSpPr>
        <p:spPr>
          <a:xfrm>
            <a:off x="0" y="914400"/>
            <a:ext cx="426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81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mphasis 1">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C2AEC1-27A8-4F33-B423-C7706D164539}"/>
              </a:ext>
            </a:extLst>
          </p:cNvPr>
          <p:cNvSpPr/>
          <p:nvPr userDrawn="1"/>
        </p:nvSpPr>
        <p:spPr>
          <a:xfrm>
            <a:off x="0" y="0"/>
            <a:ext cx="3526972" cy="6858000"/>
          </a:xfrm>
          <a:prstGeom prst="rect">
            <a:avLst/>
          </a:prstGeom>
          <a:solidFill>
            <a:srgbClr val="21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5BEAC6-FDC5-4CF1-BB32-1196ED017C76}"/>
              </a:ext>
            </a:extLst>
          </p:cNvPr>
          <p:cNvSpPr/>
          <p:nvPr userDrawn="1"/>
        </p:nvSpPr>
        <p:spPr>
          <a:xfrm>
            <a:off x="3526972" y="0"/>
            <a:ext cx="1143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C25FE37-E212-4431-8C93-F47A883AA9D5}"/>
              </a:ext>
            </a:extLst>
          </p:cNvPr>
          <p:cNvSpPr>
            <a:spLocks noGrp="1"/>
          </p:cNvSpPr>
          <p:nvPr>
            <p:ph type="dt" sz="half" idx="10"/>
          </p:nvPr>
        </p:nvSpPr>
        <p:spPr>
          <a:xfrm>
            <a:off x="9891655" y="6393958"/>
            <a:ext cx="1371600" cy="365125"/>
          </a:xfrm>
        </p:spPr>
        <p:txBody>
          <a:bodyPr/>
          <a:lstStyle>
            <a:lvl1pPr>
              <a:defRPr>
                <a:solidFill>
                  <a:schemeClr val="bg1">
                    <a:lumMod val="50000"/>
                  </a:schemeClr>
                </a:solidFill>
              </a:defRPr>
            </a:lvl1pPr>
          </a:lstStyle>
          <a:p>
            <a:fld id="{F0FC1488-ED67-49E2-93B5-369E41549134}" type="datetime1">
              <a:rPr lang="en-US" smtClean="0"/>
              <a:pPr/>
              <a:t>11/2/2023</a:t>
            </a:fld>
            <a:endParaRPr lang="en-US"/>
          </a:p>
        </p:txBody>
      </p:sp>
      <p:sp>
        <p:nvSpPr>
          <p:cNvPr id="5" name="Footer Placeholder 4">
            <a:extLst>
              <a:ext uri="{FF2B5EF4-FFF2-40B4-BE49-F238E27FC236}">
                <a16:creationId xmlns:a16="http://schemas.microsoft.com/office/drawing/2014/main" id="{CDC52B3C-0441-4448-B681-EFC1C4E55DAF}"/>
              </a:ext>
            </a:extLst>
          </p:cNvPr>
          <p:cNvSpPr>
            <a:spLocks noGrp="1"/>
          </p:cNvSpPr>
          <p:nvPr>
            <p:ph type="ftr" sz="quarter" idx="11"/>
          </p:nvPr>
        </p:nvSpPr>
        <p:spPr>
          <a:xfrm>
            <a:off x="533400" y="6393958"/>
            <a:ext cx="3733800" cy="365125"/>
          </a:xfrm>
        </p:spPr>
        <p:txBody>
          <a:bodyPr/>
          <a:lstStyle/>
          <a:p>
            <a:endParaRPr lang="en-US"/>
          </a:p>
        </p:txBody>
      </p:sp>
      <p:sp>
        <p:nvSpPr>
          <p:cNvPr id="6" name="Slide Number Placeholder 5">
            <a:extLst>
              <a:ext uri="{FF2B5EF4-FFF2-40B4-BE49-F238E27FC236}">
                <a16:creationId xmlns:a16="http://schemas.microsoft.com/office/drawing/2014/main" id="{55CB5AD7-6A19-4B9A-B04A-DA66B5B8DED6}"/>
              </a:ext>
            </a:extLst>
          </p:cNvPr>
          <p:cNvSpPr>
            <a:spLocks noGrp="1"/>
          </p:cNvSpPr>
          <p:nvPr>
            <p:ph type="sldNum" sz="quarter" idx="12"/>
          </p:nvPr>
        </p:nvSpPr>
        <p:spPr>
          <a:xfrm>
            <a:off x="11263255" y="6393958"/>
            <a:ext cx="662045" cy="365125"/>
          </a:xfrm>
        </p:spPr>
        <p:txBody>
          <a:bodyPr/>
          <a:lstStyle>
            <a:lvl1pPr>
              <a:defRPr>
                <a:solidFill>
                  <a:schemeClr val="bg1">
                    <a:lumMod val="50000"/>
                  </a:schemeClr>
                </a:solidFill>
              </a:defRPr>
            </a:lvl1pPr>
          </a:lstStyle>
          <a:p>
            <a:fld id="{1D5CB027-7C79-4F8C-8FD4-BEE5BC9C296F}" type="slidenum">
              <a:rPr lang="en-US" smtClean="0"/>
              <a:pPr/>
              <a:t>‹#›</a:t>
            </a:fld>
            <a:endParaRPr lang="en-US"/>
          </a:p>
        </p:txBody>
      </p:sp>
      <p:sp>
        <p:nvSpPr>
          <p:cNvPr id="2" name="Title 1">
            <a:extLst>
              <a:ext uri="{FF2B5EF4-FFF2-40B4-BE49-F238E27FC236}">
                <a16:creationId xmlns:a16="http://schemas.microsoft.com/office/drawing/2014/main" id="{CE926203-81DF-4711-A5D2-5451B89924F2}"/>
              </a:ext>
            </a:extLst>
          </p:cNvPr>
          <p:cNvSpPr>
            <a:spLocks noGrp="1"/>
          </p:cNvSpPr>
          <p:nvPr>
            <p:ph type="title"/>
          </p:nvPr>
        </p:nvSpPr>
        <p:spPr>
          <a:xfrm>
            <a:off x="533400" y="2237905"/>
            <a:ext cx="5867399" cy="2382191"/>
          </a:xfrm>
          <a:solidFill>
            <a:schemeClr val="bg1"/>
          </a:solidFill>
        </p:spPr>
        <p:txBody>
          <a:bodyPr lIns="457200" tIns="685800" rIns="457200" bIns="685800" anchor="ctr">
            <a:spAutoFit/>
          </a:bodyPr>
          <a:lstStyle>
            <a:lvl1pPr>
              <a:defRPr sz="3600"/>
            </a:lvl1pPr>
          </a:lstStyle>
          <a:p>
            <a:r>
              <a:rPr lang="en-US"/>
              <a:t>Click to edit Master title style</a:t>
            </a:r>
          </a:p>
        </p:txBody>
      </p:sp>
      <p:pic>
        <p:nvPicPr>
          <p:cNvPr id="11" name="Picture 10">
            <a:extLst>
              <a:ext uri="{FF2B5EF4-FFF2-40B4-BE49-F238E27FC236}">
                <a16:creationId xmlns:a16="http://schemas.microsoft.com/office/drawing/2014/main" id="{E5F979CB-28AE-46E1-A5D1-5D3E5F08C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28600"/>
            <a:ext cx="1244958" cy="914400"/>
          </a:xfrm>
          <a:prstGeom prst="rect">
            <a:avLst/>
          </a:prstGeom>
        </p:spPr>
      </p:pic>
    </p:spTree>
    <p:extLst>
      <p:ext uri="{BB962C8B-B14F-4D97-AF65-F5344CB8AC3E}">
        <p14:creationId xmlns:p14="http://schemas.microsoft.com/office/powerpoint/2010/main" val="128469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mphasis 2">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3050049-9845-4AC2-BA50-51A3F0E18BDC}"/>
              </a:ext>
            </a:extLst>
          </p:cNvPr>
          <p:cNvSpPr/>
          <p:nvPr userDrawn="1"/>
        </p:nvSpPr>
        <p:spPr>
          <a:xfrm>
            <a:off x="8510817" y="0"/>
            <a:ext cx="3681183" cy="6858000"/>
          </a:xfrm>
          <a:prstGeom prst="rect">
            <a:avLst/>
          </a:prstGeom>
          <a:solidFill>
            <a:srgbClr val="21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A9E001-F9D0-4C72-AB66-CD405BE5A24B}"/>
              </a:ext>
            </a:extLst>
          </p:cNvPr>
          <p:cNvSpPr/>
          <p:nvPr userDrawn="1"/>
        </p:nvSpPr>
        <p:spPr>
          <a:xfrm>
            <a:off x="7367817" y="0"/>
            <a:ext cx="1143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26203-81DF-4711-A5D2-5451B89924F2}"/>
              </a:ext>
            </a:extLst>
          </p:cNvPr>
          <p:cNvSpPr>
            <a:spLocks noGrp="1"/>
          </p:cNvSpPr>
          <p:nvPr>
            <p:ph type="title"/>
          </p:nvPr>
        </p:nvSpPr>
        <p:spPr>
          <a:xfrm>
            <a:off x="5791200" y="2237906"/>
            <a:ext cx="5867400" cy="2382191"/>
          </a:xfrm>
          <a:solidFill>
            <a:schemeClr val="bg1"/>
          </a:solidFill>
        </p:spPr>
        <p:txBody>
          <a:bodyPr lIns="457200" tIns="685800" rIns="457200" bIns="685800" anchor="ctr">
            <a:spAutoFit/>
          </a:bodyPr>
          <a:lstStyle>
            <a:lvl1pPr>
              <a:defRPr sz="3600"/>
            </a:lvl1pPr>
          </a:lstStyle>
          <a:p>
            <a:r>
              <a:rPr lang="en-US"/>
              <a:t>Click to edit Master title style</a:t>
            </a:r>
          </a:p>
        </p:txBody>
      </p:sp>
      <p:pic>
        <p:nvPicPr>
          <p:cNvPr id="11" name="Picture 10">
            <a:extLst>
              <a:ext uri="{FF2B5EF4-FFF2-40B4-BE49-F238E27FC236}">
                <a16:creationId xmlns:a16="http://schemas.microsoft.com/office/drawing/2014/main" id="{7BDBA93D-C964-433E-B60F-82F8DCFF9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3642" y="228600"/>
            <a:ext cx="1244958" cy="914400"/>
          </a:xfrm>
          <a:prstGeom prst="rect">
            <a:avLst/>
          </a:prstGeom>
        </p:spPr>
      </p:pic>
      <p:sp>
        <p:nvSpPr>
          <p:cNvPr id="3" name="Date Placeholder 2">
            <a:extLst>
              <a:ext uri="{FF2B5EF4-FFF2-40B4-BE49-F238E27FC236}">
                <a16:creationId xmlns:a16="http://schemas.microsoft.com/office/drawing/2014/main" id="{4F9A26FA-C144-4904-BA59-8BD135C5ED2A}"/>
              </a:ext>
            </a:extLst>
          </p:cNvPr>
          <p:cNvSpPr>
            <a:spLocks noGrp="1"/>
          </p:cNvSpPr>
          <p:nvPr>
            <p:ph type="dt" sz="half" idx="10"/>
          </p:nvPr>
        </p:nvSpPr>
        <p:spPr/>
        <p:txBody>
          <a:bodyPr/>
          <a:lstStyle/>
          <a:p>
            <a:fld id="{FD2187E9-4B14-4584-97AE-2823FD1E2E62}" type="datetime1">
              <a:rPr lang="en-US" smtClean="0"/>
              <a:t>11/2/2023</a:t>
            </a:fld>
            <a:endParaRPr lang="en-US"/>
          </a:p>
        </p:txBody>
      </p:sp>
      <p:sp>
        <p:nvSpPr>
          <p:cNvPr id="7" name="Footer Placeholder 6">
            <a:extLst>
              <a:ext uri="{FF2B5EF4-FFF2-40B4-BE49-F238E27FC236}">
                <a16:creationId xmlns:a16="http://schemas.microsoft.com/office/drawing/2014/main" id="{A98DC7B3-6D26-4555-A0B7-1EA9496881C4}"/>
              </a:ext>
            </a:extLst>
          </p:cNvPr>
          <p:cNvSpPr>
            <a:spLocks noGrp="1"/>
          </p:cNvSpPr>
          <p:nvPr>
            <p:ph type="ftr" sz="quarter" idx="11"/>
          </p:nvPr>
        </p:nvSpPr>
        <p:spPr>
          <a:xfrm>
            <a:off x="533400" y="6393958"/>
            <a:ext cx="5715000" cy="365125"/>
          </a:xfrm>
        </p:spPr>
        <p:txBody>
          <a:bodyPr/>
          <a:lstStyle>
            <a:lvl1pPr>
              <a:defRPr>
                <a:solidFill>
                  <a:schemeClr val="bg1">
                    <a:lumMod val="50000"/>
                  </a:schemeClr>
                </a:solidFill>
              </a:defRPr>
            </a:lvl1pPr>
          </a:lstStyle>
          <a:p>
            <a:endParaRPr lang="en-US"/>
          </a:p>
        </p:txBody>
      </p:sp>
      <p:sp>
        <p:nvSpPr>
          <p:cNvPr id="8" name="Slide Number Placeholder 7">
            <a:extLst>
              <a:ext uri="{FF2B5EF4-FFF2-40B4-BE49-F238E27FC236}">
                <a16:creationId xmlns:a16="http://schemas.microsoft.com/office/drawing/2014/main" id="{AD7B27CB-63C8-40FA-ACAB-EF3B08382A3E}"/>
              </a:ext>
            </a:extLst>
          </p:cNvPr>
          <p:cNvSpPr>
            <a:spLocks noGrp="1"/>
          </p:cNvSpPr>
          <p:nvPr>
            <p:ph type="sldNum" sz="quarter" idx="12"/>
          </p:nvPr>
        </p:nvSpPr>
        <p:spPr/>
        <p:txBody>
          <a:bodyPr/>
          <a:lstStyle/>
          <a:p>
            <a:fld id="{1D5CB027-7C79-4F8C-8FD4-BEE5BC9C296F}" type="slidenum">
              <a:rPr lang="en-US" smtClean="0"/>
              <a:pPr/>
              <a:t>‹#›</a:t>
            </a:fld>
            <a:endParaRPr lang="en-US"/>
          </a:p>
        </p:txBody>
      </p:sp>
    </p:spTree>
    <p:extLst>
      <p:ext uri="{BB962C8B-B14F-4D97-AF65-F5344CB8AC3E}">
        <p14:creationId xmlns:p14="http://schemas.microsoft.com/office/powerpoint/2010/main" val="175250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B87B4-F2F2-4D1A-BFB3-2AF017F5F6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C271C-8100-4D27-B587-8D8F63C61DB1}"/>
              </a:ext>
            </a:extLst>
          </p:cNvPr>
          <p:cNvSpPr>
            <a:spLocks noGrp="1"/>
          </p:cNvSpPr>
          <p:nvPr>
            <p:ph type="dt" sz="half" idx="10"/>
          </p:nvPr>
        </p:nvSpPr>
        <p:spPr/>
        <p:txBody>
          <a:bodyPr/>
          <a:lstStyle/>
          <a:p>
            <a:fld id="{485F0657-D128-4EE1-B29C-44DBE82FFA95}" type="datetime1">
              <a:rPr lang="en-US" smtClean="0"/>
              <a:t>11/2/2023</a:t>
            </a:fld>
            <a:endParaRPr lang="en-US"/>
          </a:p>
        </p:txBody>
      </p:sp>
      <p:sp>
        <p:nvSpPr>
          <p:cNvPr id="5" name="Footer Placeholder 4">
            <a:extLst>
              <a:ext uri="{FF2B5EF4-FFF2-40B4-BE49-F238E27FC236}">
                <a16:creationId xmlns:a16="http://schemas.microsoft.com/office/drawing/2014/main" id="{FCD0911C-BB1F-4B9E-97BF-05A06B40E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C848A-A0A6-40F4-B5AC-0AF0FD48DA4B}"/>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7" name="Title 6">
            <a:extLst>
              <a:ext uri="{FF2B5EF4-FFF2-40B4-BE49-F238E27FC236}">
                <a16:creationId xmlns:a16="http://schemas.microsoft.com/office/drawing/2014/main" id="{F0673D47-C6C7-4980-AC71-5E10CFC84C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207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8BEF6-264B-441B-B677-9E7AA971298A}"/>
              </a:ext>
            </a:extLst>
          </p:cNvPr>
          <p:cNvSpPr>
            <a:spLocks noGrp="1"/>
          </p:cNvSpPr>
          <p:nvPr>
            <p:ph sz="half" idx="1"/>
          </p:nvPr>
        </p:nvSpPr>
        <p:spPr>
          <a:xfrm>
            <a:off x="533400" y="1143001"/>
            <a:ext cx="5410200" cy="4838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FF8E9-316F-4A10-A803-7D0950D97561}"/>
              </a:ext>
            </a:extLst>
          </p:cNvPr>
          <p:cNvSpPr>
            <a:spLocks noGrp="1"/>
          </p:cNvSpPr>
          <p:nvPr>
            <p:ph sz="half" idx="2"/>
          </p:nvPr>
        </p:nvSpPr>
        <p:spPr>
          <a:xfrm>
            <a:off x="6248402" y="1143001"/>
            <a:ext cx="5410198" cy="4838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F84459-0575-44A4-AEB5-B3A23708AE1D}"/>
              </a:ext>
            </a:extLst>
          </p:cNvPr>
          <p:cNvSpPr>
            <a:spLocks noGrp="1"/>
          </p:cNvSpPr>
          <p:nvPr>
            <p:ph type="dt" sz="half" idx="10"/>
          </p:nvPr>
        </p:nvSpPr>
        <p:spPr/>
        <p:txBody>
          <a:bodyPr/>
          <a:lstStyle/>
          <a:p>
            <a:fld id="{846B5812-BCA8-4738-80AE-C83AB6CE0433}" type="datetime1">
              <a:rPr lang="en-US" smtClean="0"/>
              <a:t>11/2/2023</a:t>
            </a:fld>
            <a:endParaRPr lang="en-US"/>
          </a:p>
        </p:txBody>
      </p:sp>
      <p:sp>
        <p:nvSpPr>
          <p:cNvPr id="6" name="Footer Placeholder 5">
            <a:extLst>
              <a:ext uri="{FF2B5EF4-FFF2-40B4-BE49-F238E27FC236}">
                <a16:creationId xmlns:a16="http://schemas.microsoft.com/office/drawing/2014/main" id="{650A2D52-30A6-4FF7-9324-407BC5D34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525FD-2C84-4DA7-99B9-E43FF1DFF53D}"/>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8" name="Title 7">
            <a:extLst>
              <a:ext uri="{FF2B5EF4-FFF2-40B4-BE49-F238E27FC236}">
                <a16:creationId xmlns:a16="http://schemas.microsoft.com/office/drawing/2014/main" id="{495C296E-13E3-492C-BBA6-A71AAC4BBB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027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6CB69C-2E65-4005-8509-BFDFEE6037E0}"/>
              </a:ext>
            </a:extLst>
          </p:cNvPr>
          <p:cNvSpPr>
            <a:spLocks noGrp="1"/>
          </p:cNvSpPr>
          <p:nvPr>
            <p:ph type="body" idx="1"/>
          </p:nvPr>
        </p:nvSpPr>
        <p:spPr>
          <a:xfrm>
            <a:off x="533399" y="1158093"/>
            <a:ext cx="5410201" cy="457200"/>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80B291-E566-4030-8863-865F5CA8FC18}"/>
              </a:ext>
            </a:extLst>
          </p:cNvPr>
          <p:cNvSpPr>
            <a:spLocks noGrp="1"/>
          </p:cNvSpPr>
          <p:nvPr>
            <p:ph sz="half" idx="2"/>
          </p:nvPr>
        </p:nvSpPr>
        <p:spPr>
          <a:xfrm>
            <a:off x="533399" y="1716258"/>
            <a:ext cx="5410202" cy="4113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0A17-3147-4CA3-AE50-C1F0BA622DF1}"/>
              </a:ext>
            </a:extLst>
          </p:cNvPr>
          <p:cNvSpPr>
            <a:spLocks noGrp="1"/>
          </p:cNvSpPr>
          <p:nvPr>
            <p:ph type="body" sz="quarter" idx="3"/>
          </p:nvPr>
        </p:nvSpPr>
        <p:spPr>
          <a:xfrm>
            <a:off x="6248400" y="1158093"/>
            <a:ext cx="5410199" cy="457200"/>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9A2BFC-1F8F-41B6-A896-D496DF49B64C}"/>
              </a:ext>
            </a:extLst>
          </p:cNvPr>
          <p:cNvSpPr>
            <a:spLocks noGrp="1"/>
          </p:cNvSpPr>
          <p:nvPr>
            <p:ph sz="quarter" idx="4"/>
          </p:nvPr>
        </p:nvSpPr>
        <p:spPr>
          <a:xfrm>
            <a:off x="6248401" y="1716258"/>
            <a:ext cx="5410200" cy="4113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B80F9-5727-4C41-AB33-651AF388140B}"/>
              </a:ext>
            </a:extLst>
          </p:cNvPr>
          <p:cNvSpPr>
            <a:spLocks noGrp="1"/>
          </p:cNvSpPr>
          <p:nvPr>
            <p:ph type="dt" sz="half" idx="10"/>
          </p:nvPr>
        </p:nvSpPr>
        <p:spPr/>
        <p:txBody>
          <a:bodyPr/>
          <a:lstStyle/>
          <a:p>
            <a:fld id="{DFA682DD-B109-4DCB-82EA-7FF60B9D6DF6}" type="datetime1">
              <a:rPr lang="en-US" smtClean="0"/>
              <a:t>11/2/2023</a:t>
            </a:fld>
            <a:endParaRPr lang="en-US"/>
          </a:p>
        </p:txBody>
      </p:sp>
      <p:sp>
        <p:nvSpPr>
          <p:cNvPr id="8" name="Footer Placeholder 7">
            <a:extLst>
              <a:ext uri="{FF2B5EF4-FFF2-40B4-BE49-F238E27FC236}">
                <a16:creationId xmlns:a16="http://schemas.microsoft.com/office/drawing/2014/main" id="{201210DC-7B03-479F-9FB6-B3FBDEFF83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0C3CC-944B-4420-ACA8-A6869C2481E8}"/>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11" name="Title 10">
            <a:extLst>
              <a:ext uri="{FF2B5EF4-FFF2-40B4-BE49-F238E27FC236}">
                <a16:creationId xmlns:a16="http://schemas.microsoft.com/office/drawing/2014/main" id="{52BB6395-3A66-4F28-8FAE-704EB8E8C5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67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D98C4C-8952-4376-AEC0-AD2441774EC0}"/>
              </a:ext>
            </a:extLst>
          </p:cNvPr>
          <p:cNvSpPr>
            <a:spLocks noGrp="1"/>
          </p:cNvSpPr>
          <p:nvPr>
            <p:ph type="dt" sz="half" idx="10"/>
          </p:nvPr>
        </p:nvSpPr>
        <p:spPr/>
        <p:txBody>
          <a:bodyPr/>
          <a:lstStyle/>
          <a:p>
            <a:fld id="{838AF77A-F202-4A30-8F95-D1B4A04794A5}" type="datetime1">
              <a:rPr lang="en-US" smtClean="0"/>
              <a:t>11/2/2023</a:t>
            </a:fld>
            <a:endParaRPr lang="en-US"/>
          </a:p>
        </p:txBody>
      </p:sp>
      <p:sp>
        <p:nvSpPr>
          <p:cNvPr id="4" name="Footer Placeholder 3">
            <a:extLst>
              <a:ext uri="{FF2B5EF4-FFF2-40B4-BE49-F238E27FC236}">
                <a16:creationId xmlns:a16="http://schemas.microsoft.com/office/drawing/2014/main" id="{0FFC356B-0F8E-438D-A9D2-7F9FBCA6C2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B366D-FBA7-4369-93F5-320DBC337484}"/>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6" name="Title 5">
            <a:extLst>
              <a:ext uri="{FF2B5EF4-FFF2-40B4-BE49-F238E27FC236}">
                <a16:creationId xmlns:a16="http://schemas.microsoft.com/office/drawing/2014/main" id="{C23B4FC8-2C4C-4A6B-B21B-AC5DD5A9E1F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518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A6BD0-1E13-4445-9D2A-D0E8B4C75BAD}"/>
              </a:ext>
            </a:extLst>
          </p:cNvPr>
          <p:cNvSpPr>
            <a:spLocks noGrp="1"/>
          </p:cNvSpPr>
          <p:nvPr>
            <p:ph type="dt" sz="half" idx="10"/>
          </p:nvPr>
        </p:nvSpPr>
        <p:spPr/>
        <p:txBody>
          <a:bodyPr/>
          <a:lstStyle/>
          <a:p>
            <a:fld id="{242EC974-DE0D-45AC-B4DA-F5EEE9EB87F6}" type="datetime1">
              <a:rPr lang="en-US" smtClean="0"/>
              <a:t>11/2/2023</a:t>
            </a:fld>
            <a:endParaRPr lang="en-US"/>
          </a:p>
        </p:txBody>
      </p:sp>
      <p:sp>
        <p:nvSpPr>
          <p:cNvPr id="3" name="Footer Placeholder 2">
            <a:extLst>
              <a:ext uri="{FF2B5EF4-FFF2-40B4-BE49-F238E27FC236}">
                <a16:creationId xmlns:a16="http://schemas.microsoft.com/office/drawing/2014/main" id="{D60B58E8-298C-4B83-861A-661A0A933A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9B0DB-3D93-4B10-8CF9-6D26933E5995}"/>
              </a:ext>
            </a:extLst>
          </p:cNvPr>
          <p:cNvSpPr>
            <a:spLocks noGrp="1"/>
          </p:cNvSpPr>
          <p:nvPr>
            <p:ph type="sldNum" sz="quarter" idx="12"/>
          </p:nvPr>
        </p:nvSpPr>
        <p:spPr/>
        <p:txBody>
          <a:bodyPr/>
          <a:lstStyle/>
          <a:p>
            <a:fld id="{1D5CB027-7C79-4F8C-8FD4-BEE5BC9C296F}" type="slidenum">
              <a:rPr lang="en-US" smtClean="0"/>
              <a:t>‹#›</a:t>
            </a:fld>
            <a:endParaRPr lang="en-US"/>
          </a:p>
        </p:txBody>
      </p:sp>
      <p:sp>
        <p:nvSpPr>
          <p:cNvPr id="5" name="Rectangle 4">
            <a:extLst>
              <a:ext uri="{FF2B5EF4-FFF2-40B4-BE49-F238E27FC236}">
                <a16:creationId xmlns:a16="http://schemas.microsoft.com/office/drawing/2014/main" id="{AF31FBC0-4CB3-4F29-B410-D54D9D9432D7}"/>
              </a:ext>
            </a:extLst>
          </p:cNvPr>
          <p:cNvSpPr/>
          <p:nvPr userDrawn="1"/>
        </p:nvSpPr>
        <p:spPr>
          <a:xfrm>
            <a:off x="0" y="914400"/>
            <a:ext cx="426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7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hasis 1">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34DE2-9736-49B6-BD23-392F1A2DACED}"/>
              </a:ext>
            </a:extLst>
          </p:cNvPr>
          <p:cNvSpPr/>
          <p:nvPr userDrawn="1"/>
        </p:nvSpPr>
        <p:spPr>
          <a:xfrm>
            <a:off x="0" y="0"/>
            <a:ext cx="3526972" cy="6858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C8CA71-EFA1-44C4-8364-3CFDF1EA1E95}"/>
              </a:ext>
            </a:extLst>
          </p:cNvPr>
          <p:cNvSpPr/>
          <p:nvPr userDrawn="1"/>
        </p:nvSpPr>
        <p:spPr>
          <a:xfrm>
            <a:off x="3526972" y="0"/>
            <a:ext cx="1143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C25FE37-E212-4431-8C93-F47A883AA9D5}"/>
              </a:ext>
            </a:extLst>
          </p:cNvPr>
          <p:cNvSpPr>
            <a:spLocks noGrp="1"/>
          </p:cNvSpPr>
          <p:nvPr>
            <p:ph type="dt" sz="half" idx="10"/>
          </p:nvPr>
        </p:nvSpPr>
        <p:spPr>
          <a:xfrm>
            <a:off x="9891655" y="6393958"/>
            <a:ext cx="1371600" cy="365125"/>
          </a:xfrm>
        </p:spPr>
        <p:txBody>
          <a:bodyPr/>
          <a:lstStyle>
            <a:lvl1pPr>
              <a:defRPr>
                <a:solidFill>
                  <a:schemeClr val="bg1">
                    <a:lumMod val="50000"/>
                  </a:schemeClr>
                </a:solidFill>
              </a:defRPr>
            </a:lvl1pPr>
          </a:lstStyle>
          <a:p>
            <a:fld id="{6CC94598-C85E-4424-923C-D7695DCA2068}" type="datetime1">
              <a:rPr lang="en-US" smtClean="0"/>
              <a:pPr/>
              <a:t>11/2/2023</a:t>
            </a:fld>
            <a:endParaRPr lang="en-US"/>
          </a:p>
        </p:txBody>
      </p:sp>
      <p:sp>
        <p:nvSpPr>
          <p:cNvPr id="5" name="Footer Placeholder 4">
            <a:extLst>
              <a:ext uri="{FF2B5EF4-FFF2-40B4-BE49-F238E27FC236}">
                <a16:creationId xmlns:a16="http://schemas.microsoft.com/office/drawing/2014/main" id="{CDC52B3C-0441-4448-B681-EFC1C4E55DAF}"/>
              </a:ext>
            </a:extLst>
          </p:cNvPr>
          <p:cNvSpPr>
            <a:spLocks noGrp="1"/>
          </p:cNvSpPr>
          <p:nvPr>
            <p:ph type="ftr" sz="quarter" idx="11"/>
          </p:nvPr>
        </p:nvSpPr>
        <p:spPr>
          <a:xfrm>
            <a:off x="533400" y="6393958"/>
            <a:ext cx="3733800" cy="365125"/>
          </a:xfrm>
        </p:spPr>
        <p:txBody>
          <a:bodyPr/>
          <a:lstStyle/>
          <a:p>
            <a:endParaRPr lang="en-US"/>
          </a:p>
        </p:txBody>
      </p:sp>
      <p:sp>
        <p:nvSpPr>
          <p:cNvPr id="6" name="Slide Number Placeholder 5">
            <a:extLst>
              <a:ext uri="{FF2B5EF4-FFF2-40B4-BE49-F238E27FC236}">
                <a16:creationId xmlns:a16="http://schemas.microsoft.com/office/drawing/2014/main" id="{55CB5AD7-6A19-4B9A-B04A-DA66B5B8DED6}"/>
              </a:ext>
            </a:extLst>
          </p:cNvPr>
          <p:cNvSpPr>
            <a:spLocks noGrp="1"/>
          </p:cNvSpPr>
          <p:nvPr>
            <p:ph type="sldNum" sz="quarter" idx="12"/>
          </p:nvPr>
        </p:nvSpPr>
        <p:spPr>
          <a:xfrm>
            <a:off x="11263255" y="6393958"/>
            <a:ext cx="662045" cy="365125"/>
          </a:xfrm>
        </p:spPr>
        <p:txBody>
          <a:bodyPr/>
          <a:lstStyle>
            <a:lvl1pPr>
              <a:defRPr>
                <a:solidFill>
                  <a:schemeClr val="bg1">
                    <a:lumMod val="50000"/>
                  </a:schemeClr>
                </a:solidFill>
              </a:defRPr>
            </a:lvl1pPr>
          </a:lstStyle>
          <a:p>
            <a:fld id="{1D5CB027-7C79-4F8C-8FD4-BEE5BC9C296F}" type="slidenum">
              <a:rPr lang="en-US" smtClean="0"/>
              <a:pPr/>
              <a:t>‹#›</a:t>
            </a:fld>
            <a:endParaRPr lang="en-US"/>
          </a:p>
        </p:txBody>
      </p:sp>
      <p:sp>
        <p:nvSpPr>
          <p:cNvPr id="2" name="Title 1">
            <a:extLst>
              <a:ext uri="{FF2B5EF4-FFF2-40B4-BE49-F238E27FC236}">
                <a16:creationId xmlns:a16="http://schemas.microsoft.com/office/drawing/2014/main" id="{CE926203-81DF-4711-A5D2-5451B89924F2}"/>
              </a:ext>
            </a:extLst>
          </p:cNvPr>
          <p:cNvSpPr>
            <a:spLocks noGrp="1"/>
          </p:cNvSpPr>
          <p:nvPr>
            <p:ph type="title"/>
          </p:nvPr>
        </p:nvSpPr>
        <p:spPr>
          <a:xfrm>
            <a:off x="533400" y="2237905"/>
            <a:ext cx="5867399" cy="2382191"/>
          </a:xfrm>
          <a:solidFill>
            <a:schemeClr val="bg1"/>
          </a:solidFill>
        </p:spPr>
        <p:txBody>
          <a:bodyPr lIns="457200" tIns="685800" rIns="457200" bIns="685800" anchor="ctr">
            <a:spAutoFit/>
          </a:bodyPr>
          <a:lstStyle>
            <a:lvl1pPr>
              <a:defRPr sz="3600"/>
            </a:lvl1pPr>
          </a:lstStyle>
          <a:p>
            <a:r>
              <a:rPr lang="en-US"/>
              <a:t>Click to edit Master title style</a:t>
            </a:r>
          </a:p>
        </p:txBody>
      </p:sp>
      <p:pic>
        <p:nvPicPr>
          <p:cNvPr id="10" name="Picture 9">
            <a:extLst>
              <a:ext uri="{FF2B5EF4-FFF2-40B4-BE49-F238E27FC236}">
                <a16:creationId xmlns:a16="http://schemas.microsoft.com/office/drawing/2014/main" id="{BDE95E40-D5AD-4E2D-9A77-3E202AC8A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28600"/>
            <a:ext cx="1244958" cy="914400"/>
          </a:xfrm>
          <a:prstGeom prst="rect">
            <a:avLst/>
          </a:prstGeom>
        </p:spPr>
      </p:pic>
    </p:spTree>
    <p:extLst>
      <p:ext uri="{BB962C8B-B14F-4D97-AF65-F5344CB8AC3E}">
        <p14:creationId xmlns:p14="http://schemas.microsoft.com/office/powerpoint/2010/main" val="14377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mphasis 2">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B3650E-BC14-4B73-9378-358D9222BF65}"/>
              </a:ext>
            </a:extLst>
          </p:cNvPr>
          <p:cNvSpPr/>
          <p:nvPr userDrawn="1"/>
        </p:nvSpPr>
        <p:spPr>
          <a:xfrm>
            <a:off x="8665028" y="0"/>
            <a:ext cx="3526972" cy="6858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6C2993-7404-4EC7-95CD-C242AE4B29B4}"/>
              </a:ext>
            </a:extLst>
          </p:cNvPr>
          <p:cNvSpPr/>
          <p:nvPr userDrawn="1"/>
        </p:nvSpPr>
        <p:spPr>
          <a:xfrm>
            <a:off x="7522028" y="0"/>
            <a:ext cx="1143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A22057-E573-47DA-93E8-C9FD4C3E6D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8514" y="228600"/>
            <a:ext cx="1244958" cy="914400"/>
          </a:xfrm>
          <a:prstGeom prst="rect">
            <a:avLst/>
          </a:prstGeom>
        </p:spPr>
      </p:pic>
      <p:sp>
        <p:nvSpPr>
          <p:cNvPr id="2" name="Title 1">
            <a:extLst>
              <a:ext uri="{FF2B5EF4-FFF2-40B4-BE49-F238E27FC236}">
                <a16:creationId xmlns:a16="http://schemas.microsoft.com/office/drawing/2014/main" id="{CE926203-81DF-4711-A5D2-5451B89924F2}"/>
              </a:ext>
            </a:extLst>
          </p:cNvPr>
          <p:cNvSpPr>
            <a:spLocks noGrp="1"/>
          </p:cNvSpPr>
          <p:nvPr>
            <p:ph type="title"/>
          </p:nvPr>
        </p:nvSpPr>
        <p:spPr>
          <a:xfrm>
            <a:off x="5791200" y="2223617"/>
            <a:ext cx="5867400" cy="2382191"/>
          </a:xfrm>
          <a:solidFill>
            <a:schemeClr val="bg1"/>
          </a:solidFill>
        </p:spPr>
        <p:txBody>
          <a:bodyPr lIns="457200" tIns="685800" rIns="457200" bIns="685800" anchor="ctr">
            <a:sp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6C98E7DB-92B6-4672-972C-31805E64B91C}"/>
              </a:ext>
            </a:extLst>
          </p:cNvPr>
          <p:cNvSpPr>
            <a:spLocks noGrp="1"/>
          </p:cNvSpPr>
          <p:nvPr>
            <p:ph type="dt" sz="half" idx="10"/>
          </p:nvPr>
        </p:nvSpPr>
        <p:spPr/>
        <p:txBody>
          <a:bodyPr/>
          <a:lstStyle/>
          <a:p>
            <a:fld id="{C00E7227-1EEF-41B3-9BAD-26563BC1F3B3}" type="datetime1">
              <a:rPr lang="en-US" smtClean="0"/>
              <a:t>11/2/2023</a:t>
            </a:fld>
            <a:endParaRPr lang="en-US"/>
          </a:p>
        </p:txBody>
      </p:sp>
      <p:sp>
        <p:nvSpPr>
          <p:cNvPr id="7" name="Footer Placeholder 6">
            <a:extLst>
              <a:ext uri="{FF2B5EF4-FFF2-40B4-BE49-F238E27FC236}">
                <a16:creationId xmlns:a16="http://schemas.microsoft.com/office/drawing/2014/main" id="{B18CE640-3EB7-49DA-89D6-C1DBAEA86CE4}"/>
              </a:ext>
            </a:extLst>
          </p:cNvPr>
          <p:cNvSpPr>
            <a:spLocks noGrp="1"/>
          </p:cNvSpPr>
          <p:nvPr>
            <p:ph type="ftr" sz="quarter" idx="11"/>
          </p:nvPr>
        </p:nvSpPr>
        <p:spPr>
          <a:xfrm>
            <a:off x="533400" y="6393958"/>
            <a:ext cx="5715000" cy="365125"/>
          </a:xfrm>
        </p:spPr>
        <p:txBody>
          <a:bodyPr/>
          <a:lstStyle>
            <a:lvl1pPr>
              <a:defRPr>
                <a:solidFill>
                  <a:schemeClr val="bg1">
                    <a:lumMod val="50000"/>
                  </a:schemeClr>
                </a:solidFill>
              </a:defRPr>
            </a:lvl1pPr>
          </a:lstStyle>
          <a:p>
            <a:endParaRPr lang="en-US"/>
          </a:p>
        </p:txBody>
      </p:sp>
      <p:sp>
        <p:nvSpPr>
          <p:cNvPr id="8" name="Slide Number Placeholder 7">
            <a:extLst>
              <a:ext uri="{FF2B5EF4-FFF2-40B4-BE49-F238E27FC236}">
                <a16:creationId xmlns:a16="http://schemas.microsoft.com/office/drawing/2014/main" id="{8A3F447B-E69C-43EE-8F24-F91E1C31DFCF}"/>
              </a:ext>
            </a:extLst>
          </p:cNvPr>
          <p:cNvSpPr>
            <a:spLocks noGrp="1"/>
          </p:cNvSpPr>
          <p:nvPr>
            <p:ph type="sldNum" sz="quarter" idx="12"/>
          </p:nvPr>
        </p:nvSpPr>
        <p:spPr/>
        <p:txBody>
          <a:bodyPr/>
          <a:lstStyle/>
          <a:p>
            <a:fld id="{1D5CB027-7C79-4F8C-8FD4-BEE5BC9C296F}" type="slidenum">
              <a:rPr lang="en-US" smtClean="0"/>
              <a:pPr/>
              <a:t>‹#›</a:t>
            </a:fld>
            <a:endParaRPr lang="en-US"/>
          </a:p>
        </p:txBody>
      </p:sp>
    </p:spTree>
    <p:extLst>
      <p:ext uri="{BB962C8B-B14F-4D97-AF65-F5344CB8AC3E}">
        <p14:creationId xmlns:p14="http://schemas.microsoft.com/office/powerpoint/2010/main" val="96142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Content_generic">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r>
              <a:t>Title Text</a:t>
            </a:r>
          </a:p>
        </p:txBody>
      </p:sp>
      <p:sp>
        <p:nvSpPr>
          <p:cNvPr id="34" name="Shape 3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99802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8C2E0-62AB-496D-A72A-C23ED5D05515}"/>
              </a:ext>
            </a:extLst>
          </p:cNvPr>
          <p:cNvSpPr/>
          <p:nvPr userDrawn="1"/>
        </p:nvSpPr>
        <p:spPr>
          <a:xfrm>
            <a:off x="0" y="5981700"/>
            <a:ext cx="2089070" cy="87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170B17-CFD6-4CEB-BF3E-0F2836C3E1F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4693" y="6087471"/>
            <a:ext cx="914400" cy="671611"/>
          </a:xfrm>
          <a:prstGeom prst="rect">
            <a:avLst/>
          </a:prstGeom>
        </p:spPr>
      </p:pic>
      <p:sp>
        <p:nvSpPr>
          <p:cNvPr id="9" name="Rectangle 8">
            <a:extLst>
              <a:ext uri="{FF2B5EF4-FFF2-40B4-BE49-F238E27FC236}">
                <a16:creationId xmlns:a16="http://schemas.microsoft.com/office/drawing/2014/main" id="{DA8F39B3-0A66-4D22-9E89-99551DEFB7A5}"/>
              </a:ext>
            </a:extLst>
          </p:cNvPr>
          <p:cNvSpPr/>
          <p:nvPr userDrawn="1"/>
        </p:nvSpPr>
        <p:spPr>
          <a:xfrm>
            <a:off x="2089070" y="6305400"/>
            <a:ext cx="1010293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A09E07-FF1B-4D09-A151-E7B3361D3930}"/>
              </a:ext>
            </a:extLst>
          </p:cNvPr>
          <p:cNvSpPr/>
          <p:nvPr userDrawn="1"/>
        </p:nvSpPr>
        <p:spPr>
          <a:xfrm>
            <a:off x="1553029" y="6305400"/>
            <a:ext cx="572413" cy="5486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3C9C545-82A8-4D8D-BF4D-A8983DEA9378}"/>
              </a:ext>
            </a:extLst>
          </p:cNvPr>
          <p:cNvSpPr>
            <a:spLocks noGrp="1"/>
          </p:cNvSpPr>
          <p:nvPr>
            <p:ph type="title"/>
          </p:nvPr>
        </p:nvSpPr>
        <p:spPr>
          <a:xfrm>
            <a:off x="533400" y="165908"/>
            <a:ext cx="11125200" cy="7315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EBDBC92-83D7-4F98-8738-17365B058448}"/>
              </a:ext>
            </a:extLst>
          </p:cNvPr>
          <p:cNvSpPr>
            <a:spLocks noGrp="1"/>
          </p:cNvSpPr>
          <p:nvPr>
            <p:ph type="body" idx="1"/>
          </p:nvPr>
        </p:nvSpPr>
        <p:spPr>
          <a:xfrm>
            <a:off x="533399" y="1143001"/>
            <a:ext cx="11125201" cy="4686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F7E8C-C42A-428B-9008-4CDEF5C4EDF1}"/>
              </a:ext>
            </a:extLst>
          </p:cNvPr>
          <p:cNvSpPr>
            <a:spLocks noGrp="1"/>
          </p:cNvSpPr>
          <p:nvPr>
            <p:ph type="dt" sz="half" idx="2"/>
          </p:nvPr>
        </p:nvSpPr>
        <p:spPr>
          <a:xfrm>
            <a:off x="9891655" y="6393957"/>
            <a:ext cx="1371600" cy="365125"/>
          </a:xfrm>
          <a:prstGeom prst="rect">
            <a:avLst/>
          </a:prstGeom>
        </p:spPr>
        <p:txBody>
          <a:bodyPr vert="horz" lIns="91440" tIns="45720" rIns="91440" bIns="45720" rtlCol="0" anchor="ctr"/>
          <a:lstStyle>
            <a:lvl1pPr algn="r">
              <a:defRPr sz="1200" cap="all" spc="200" baseline="0">
                <a:solidFill>
                  <a:schemeClr val="bg1"/>
                </a:solidFill>
              </a:defRPr>
            </a:lvl1pPr>
          </a:lstStyle>
          <a:p>
            <a:fld id="{337702CC-7B87-4766-963F-AA487CA269C5}" type="datetime1">
              <a:rPr lang="en-US" smtClean="0"/>
              <a:t>11/2/2023</a:t>
            </a:fld>
            <a:endParaRPr lang="en-US"/>
          </a:p>
        </p:txBody>
      </p:sp>
      <p:sp>
        <p:nvSpPr>
          <p:cNvPr id="5" name="Footer Placeholder 4">
            <a:extLst>
              <a:ext uri="{FF2B5EF4-FFF2-40B4-BE49-F238E27FC236}">
                <a16:creationId xmlns:a16="http://schemas.microsoft.com/office/drawing/2014/main" id="{523012DD-1678-42C5-8ECB-0CD37EFAFF28}"/>
              </a:ext>
            </a:extLst>
          </p:cNvPr>
          <p:cNvSpPr>
            <a:spLocks noGrp="1"/>
          </p:cNvSpPr>
          <p:nvPr>
            <p:ph type="ftr" sz="quarter" idx="3"/>
          </p:nvPr>
        </p:nvSpPr>
        <p:spPr>
          <a:xfrm>
            <a:off x="2209800" y="6393958"/>
            <a:ext cx="5715000" cy="365125"/>
          </a:xfrm>
          <a:prstGeom prst="rect">
            <a:avLst/>
          </a:prstGeom>
        </p:spPr>
        <p:txBody>
          <a:bodyPr vert="horz" lIns="91440" tIns="45720" rIns="91440" bIns="45720" rtlCol="0" anchor="ctr"/>
          <a:lstStyle>
            <a:lvl1pPr algn="l">
              <a:defRPr sz="1200" cap="all" spc="200" baseline="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F9B8FED-E6A7-4B22-A003-627B81C6FB17}"/>
              </a:ext>
            </a:extLst>
          </p:cNvPr>
          <p:cNvSpPr>
            <a:spLocks noGrp="1"/>
          </p:cNvSpPr>
          <p:nvPr>
            <p:ph type="sldNum" sz="quarter" idx="4"/>
          </p:nvPr>
        </p:nvSpPr>
        <p:spPr>
          <a:xfrm>
            <a:off x="11263255" y="6393957"/>
            <a:ext cx="662045" cy="365125"/>
          </a:xfrm>
          <a:prstGeom prst="rect">
            <a:avLst/>
          </a:prstGeom>
        </p:spPr>
        <p:txBody>
          <a:bodyPr vert="horz" lIns="91440" tIns="45720" rIns="91440" bIns="45720" rtlCol="0" anchor="ctr"/>
          <a:lstStyle>
            <a:lvl1pPr algn="r">
              <a:defRPr sz="1200" cap="all" spc="200" baseline="0">
                <a:solidFill>
                  <a:schemeClr val="bg1"/>
                </a:solidFill>
              </a:defRPr>
            </a:lvl1pPr>
          </a:lstStyle>
          <a:p>
            <a:fld id="{1D5CB027-7C79-4F8C-8FD4-BEE5BC9C296F}" type="slidenum">
              <a:rPr lang="en-US" smtClean="0"/>
              <a:pPr/>
              <a:t>‹#›</a:t>
            </a:fld>
            <a:endParaRPr lang="en-US"/>
          </a:p>
        </p:txBody>
      </p:sp>
      <p:cxnSp>
        <p:nvCxnSpPr>
          <p:cNvPr id="11" name="Straight Connector 10">
            <a:extLst>
              <a:ext uri="{FF2B5EF4-FFF2-40B4-BE49-F238E27FC236}">
                <a16:creationId xmlns:a16="http://schemas.microsoft.com/office/drawing/2014/main" id="{13C32E50-7A41-43EA-A923-36BF2E77EF51}"/>
              </a:ext>
            </a:extLst>
          </p:cNvPr>
          <p:cNvCxnSpPr>
            <a:cxnSpLocks/>
          </p:cNvCxnSpPr>
          <p:nvPr userDrawn="1"/>
        </p:nvCxnSpPr>
        <p:spPr>
          <a:xfrm>
            <a:off x="0" y="1028700"/>
            <a:ext cx="426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2448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1" r:id="rId7"/>
    <p:sldLayoutId id="2147483658" r:id="rId8"/>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512">
          <p15:clr>
            <a:srgbClr val="F26B43"/>
          </p15:clr>
        </p15:guide>
        <p15:guide id="5" pos="2688">
          <p15:clr>
            <a:srgbClr val="F26B43"/>
          </p15:clr>
        </p15:guide>
        <p15:guide id="6" orient="horz" pos="4272">
          <p15:clr>
            <a:srgbClr val="F26B43"/>
          </p15:clr>
        </p15:guide>
        <p15:guide id="7" orient="horz" pos="3960">
          <p15:clr>
            <a:srgbClr val="F26B43"/>
          </p15:clr>
        </p15:guide>
        <p15:guide id="8" orient="horz" pos="3768">
          <p15:clr>
            <a:srgbClr val="F26B43"/>
          </p15:clr>
        </p15:guide>
        <p15:guide id="9" orient="horz" pos="648">
          <p15:clr>
            <a:srgbClr val="F26B43"/>
          </p15:clr>
        </p15:guide>
        <p15:guide id="10" orient="horz" pos="576">
          <p15:clr>
            <a:srgbClr val="F26B43"/>
          </p15:clr>
        </p15:guide>
        <p15:guide id="11" orient="horz" pos="720">
          <p15:clr>
            <a:srgbClr val="F26B43"/>
          </p15:clr>
        </p15:guide>
        <p15:guide id="12" orient="horz" pos="3672">
          <p15:clr>
            <a:srgbClr val="F26B43"/>
          </p15:clr>
        </p15:guide>
        <p15:guide id="13" pos="4992">
          <p15:clr>
            <a:srgbClr val="F26B43"/>
          </p15:clr>
        </p15:guide>
        <p15:guide id="14" pos="168">
          <p15:clr>
            <a:srgbClr val="F26B43"/>
          </p15:clr>
        </p15:guide>
        <p15:guide id="15" pos="3744">
          <p15:clr>
            <a:srgbClr val="F26B43"/>
          </p15:clr>
        </p15:guide>
        <p15:guide id="16" pos="1296">
          <p15:clr>
            <a:srgbClr val="F26B43"/>
          </p15:clr>
        </p15:guide>
        <p15:guide id="17" pos="1392">
          <p15:clr>
            <a:srgbClr val="F26B43"/>
          </p15:clr>
        </p15:guide>
        <p15:guide id="18" pos="336">
          <p15:clr>
            <a:srgbClr val="F26B43"/>
          </p15:clr>
        </p15:guide>
        <p15:guide id="19" orient="horz" pos="2064">
          <p15:clr>
            <a:srgbClr val="F26B43"/>
          </p15:clr>
        </p15:guide>
        <p15:guide id="20" orient="horz" pos="864">
          <p15:clr>
            <a:srgbClr val="F26B43"/>
          </p15:clr>
        </p15:guide>
        <p15:guide id="21" pos="7344">
          <p15:clr>
            <a:srgbClr val="F26B43"/>
          </p15:clr>
        </p15:guide>
        <p15:guide id="22" pos="3648">
          <p15:clr>
            <a:srgbClr val="F26B43"/>
          </p15:clr>
        </p15:guide>
        <p15:guide id="23" orient="horz" pos="2640">
          <p15:clr>
            <a:srgbClr val="F26B43"/>
          </p15:clr>
        </p15:guide>
        <p15:guide id="24" orient="horz" pos="3456">
          <p15:clr>
            <a:srgbClr val="F26B43"/>
          </p15:clr>
        </p15:guide>
        <p15:guide id="26" orient="horz" pos="2544">
          <p15:clr>
            <a:srgbClr val="F26B43"/>
          </p15:clr>
        </p15:guide>
        <p15:guide id="27" pos="4032">
          <p15:clr>
            <a:srgbClr val="F26B43"/>
          </p15:clr>
        </p15:guide>
        <p15:guide id="28" pos="3936">
          <p15:clr>
            <a:srgbClr val="F26B43"/>
          </p15:clr>
        </p15:guide>
        <p15:guide id="29" orient="horz" pos="2352">
          <p15:clr>
            <a:srgbClr val="F26B43"/>
          </p15:clr>
        </p15:guide>
        <p15:guide id="30" orient="horz" pos="2448">
          <p15:clr>
            <a:srgbClr val="F26B43"/>
          </p15:clr>
        </p15:guide>
        <p15:guide id="31" orient="horz" pos="4060">
          <p15:clr>
            <a:srgbClr val="F26B43"/>
          </p15:clr>
        </p15:guide>
        <p15:guide id="32" orient="horz" pos="2736" userDrawn="1">
          <p15:clr>
            <a:srgbClr val="F26B43"/>
          </p15:clr>
        </p15:guide>
        <p15:guide id="33" orient="horz" pos="3096" userDrawn="1">
          <p15:clr>
            <a:srgbClr val="F26B43"/>
          </p15:clr>
        </p15:guide>
        <p15:guide id="34" orient="horz" pos="2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8C2E0-62AB-496D-A72A-C23ED5D05515}"/>
              </a:ext>
            </a:extLst>
          </p:cNvPr>
          <p:cNvSpPr/>
          <p:nvPr userDrawn="1"/>
        </p:nvSpPr>
        <p:spPr>
          <a:xfrm>
            <a:off x="0" y="5981700"/>
            <a:ext cx="2089070" cy="872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170B17-CFD6-4CEB-BF3E-0F2836C3E1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675" y="6050280"/>
            <a:ext cx="995966" cy="731520"/>
          </a:xfrm>
          <a:prstGeom prst="rect">
            <a:avLst/>
          </a:prstGeom>
        </p:spPr>
      </p:pic>
      <p:sp>
        <p:nvSpPr>
          <p:cNvPr id="9" name="Rectangle 8">
            <a:extLst>
              <a:ext uri="{FF2B5EF4-FFF2-40B4-BE49-F238E27FC236}">
                <a16:creationId xmlns:a16="http://schemas.microsoft.com/office/drawing/2014/main" id="{DA8F39B3-0A66-4D22-9E89-99551DEFB7A5}"/>
              </a:ext>
            </a:extLst>
          </p:cNvPr>
          <p:cNvSpPr/>
          <p:nvPr userDrawn="1"/>
        </p:nvSpPr>
        <p:spPr>
          <a:xfrm>
            <a:off x="2089070" y="6305400"/>
            <a:ext cx="1010293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A09E07-FF1B-4D09-A151-E7B3361D3930}"/>
              </a:ext>
            </a:extLst>
          </p:cNvPr>
          <p:cNvSpPr/>
          <p:nvPr userDrawn="1"/>
        </p:nvSpPr>
        <p:spPr>
          <a:xfrm>
            <a:off x="1553029" y="6305400"/>
            <a:ext cx="572413" cy="54864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3C9C545-82A8-4D8D-BF4D-A8983DEA9378}"/>
              </a:ext>
            </a:extLst>
          </p:cNvPr>
          <p:cNvSpPr>
            <a:spLocks noGrp="1"/>
          </p:cNvSpPr>
          <p:nvPr>
            <p:ph type="title"/>
          </p:nvPr>
        </p:nvSpPr>
        <p:spPr>
          <a:xfrm>
            <a:off x="533400" y="165908"/>
            <a:ext cx="11125200" cy="7315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EBDBC92-83D7-4F98-8738-17365B058448}"/>
              </a:ext>
            </a:extLst>
          </p:cNvPr>
          <p:cNvSpPr>
            <a:spLocks noGrp="1"/>
          </p:cNvSpPr>
          <p:nvPr>
            <p:ph type="body" idx="1"/>
          </p:nvPr>
        </p:nvSpPr>
        <p:spPr>
          <a:xfrm>
            <a:off x="533401" y="1143001"/>
            <a:ext cx="11125200" cy="4686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F7E8C-C42A-428B-9008-4CDEF5C4EDF1}"/>
              </a:ext>
            </a:extLst>
          </p:cNvPr>
          <p:cNvSpPr>
            <a:spLocks noGrp="1"/>
          </p:cNvSpPr>
          <p:nvPr>
            <p:ph type="dt" sz="half" idx="2"/>
          </p:nvPr>
        </p:nvSpPr>
        <p:spPr>
          <a:xfrm>
            <a:off x="9891655" y="6391499"/>
            <a:ext cx="1371600" cy="365125"/>
          </a:xfrm>
          <a:prstGeom prst="rect">
            <a:avLst/>
          </a:prstGeom>
        </p:spPr>
        <p:txBody>
          <a:bodyPr vert="horz" lIns="91440" tIns="45720" rIns="91440" bIns="45720" rtlCol="0" anchor="ctr"/>
          <a:lstStyle>
            <a:lvl1pPr algn="r">
              <a:defRPr sz="1200" cap="all" spc="200" baseline="0">
                <a:solidFill>
                  <a:schemeClr val="bg1"/>
                </a:solidFill>
              </a:defRPr>
            </a:lvl1pPr>
          </a:lstStyle>
          <a:p>
            <a:fld id="{AFEB63DF-6885-4545-B990-B9D4F4F651E3}" type="datetime1">
              <a:rPr lang="en-US" smtClean="0"/>
              <a:t>11/2/2023</a:t>
            </a:fld>
            <a:endParaRPr lang="en-US"/>
          </a:p>
        </p:txBody>
      </p:sp>
      <p:sp>
        <p:nvSpPr>
          <p:cNvPr id="5" name="Footer Placeholder 4">
            <a:extLst>
              <a:ext uri="{FF2B5EF4-FFF2-40B4-BE49-F238E27FC236}">
                <a16:creationId xmlns:a16="http://schemas.microsoft.com/office/drawing/2014/main" id="{523012DD-1678-42C5-8ECB-0CD37EFAFF28}"/>
              </a:ext>
            </a:extLst>
          </p:cNvPr>
          <p:cNvSpPr>
            <a:spLocks noGrp="1"/>
          </p:cNvSpPr>
          <p:nvPr>
            <p:ph type="ftr" sz="quarter" idx="3"/>
          </p:nvPr>
        </p:nvSpPr>
        <p:spPr>
          <a:xfrm>
            <a:off x="2209800" y="6393958"/>
            <a:ext cx="5715000" cy="365125"/>
          </a:xfrm>
          <a:prstGeom prst="rect">
            <a:avLst/>
          </a:prstGeom>
        </p:spPr>
        <p:txBody>
          <a:bodyPr vert="horz" lIns="91440" tIns="45720" rIns="91440" bIns="45720" rtlCol="0" anchor="ctr"/>
          <a:lstStyle>
            <a:lvl1pPr algn="l">
              <a:defRPr sz="1200" cap="all" spc="200" baseline="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F9B8FED-E6A7-4B22-A003-627B81C6FB17}"/>
              </a:ext>
            </a:extLst>
          </p:cNvPr>
          <p:cNvSpPr>
            <a:spLocks noGrp="1"/>
          </p:cNvSpPr>
          <p:nvPr>
            <p:ph type="sldNum" sz="quarter" idx="4"/>
          </p:nvPr>
        </p:nvSpPr>
        <p:spPr>
          <a:xfrm>
            <a:off x="11263255" y="6393957"/>
            <a:ext cx="662045" cy="365125"/>
          </a:xfrm>
          <a:prstGeom prst="rect">
            <a:avLst/>
          </a:prstGeom>
        </p:spPr>
        <p:txBody>
          <a:bodyPr vert="horz" lIns="91440" tIns="45720" rIns="91440" bIns="45720" rtlCol="0" anchor="ctr"/>
          <a:lstStyle>
            <a:lvl1pPr algn="r">
              <a:defRPr sz="1200" cap="all" spc="200" baseline="0">
                <a:solidFill>
                  <a:schemeClr val="bg1"/>
                </a:solidFill>
              </a:defRPr>
            </a:lvl1pPr>
          </a:lstStyle>
          <a:p>
            <a:fld id="{1D5CB027-7C79-4F8C-8FD4-BEE5BC9C296F}" type="slidenum">
              <a:rPr lang="en-US" smtClean="0"/>
              <a:pPr/>
              <a:t>‹#›</a:t>
            </a:fld>
            <a:endParaRPr lang="en-US"/>
          </a:p>
        </p:txBody>
      </p:sp>
      <p:cxnSp>
        <p:nvCxnSpPr>
          <p:cNvPr id="11" name="Straight Connector 10">
            <a:extLst>
              <a:ext uri="{FF2B5EF4-FFF2-40B4-BE49-F238E27FC236}">
                <a16:creationId xmlns:a16="http://schemas.microsoft.com/office/drawing/2014/main" id="{13C32E50-7A41-43EA-A923-36BF2E77EF51}"/>
              </a:ext>
            </a:extLst>
          </p:cNvPr>
          <p:cNvCxnSpPr>
            <a:cxnSpLocks/>
          </p:cNvCxnSpPr>
          <p:nvPr userDrawn="1"/>
        </p:nvCxnSpPr>
        <p:spPr>
          <a:xfrm>
            <a:off x="0" y="1028700"/>
            <a:ext cx="4267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74871"/>
      </p:ext>
    </p:extLst>
  </p:cSld>
  <p:clrMap bg1="lt1" tx1="dk1" bg2="lt2" tx2="dk2" accent1="accent1" accent2="accent2" accent3="accent3" accent4="accent4" accent5="accent5" accent6="accent6" hlink="hlink" folHlink="folHlink"/>
  <p:sldLayoutIdLst>
    <p:sldLayoutId id="2147483671" r:id="rId1"/>
    <p:sldLayoutId id="2147483679" r:id="rId2"/>
    <p:sldLayoutId id="2147483681" r:id="rId3"/>
    <p:sldLayoutId id="2147483670" r:id="rId4"/>
    <p:sldLayoutId id="2147483680"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512">
          <p15:clr>
            <a:srgbClr val="F26B43"/>
          </p15:clr>
        </p15:guide>
        <p15:guide id="5" pos="2688">
          <p15:clr>
            <a:srgbClr val="F26B43"/>
          </p15:clr>
        </p15:guide>
        <p15:guide id="6" orient="horz" pos="4272">
          <p15:clr>
            <a:srgbClr val="F26B43"/>
          </p15:clr>
        </p15:guide>
        <p15:guide id="7" orient="horz" pos="3960">
          <p15:clr>
            <a:srgbClr val="F26B43"/>
          </p15:clr>
        </p15:guide>
        <p15:guide id="8" orient="horz" pos="3768">
          <p15:clr>
            <a:srgbClr val="F26B43"/>
          </p15:clr>
        </p15:guide>
        <p15:guide id="9" orient="horz" pos="648">
          <p15:clr>
            <a:srgbClr val="F26B43"/>
          </p15:clr>
        </p15:guide>
        <p15:guide id="10" orient="horz" pos="576">
          <p15:clr>
            <a:srgbClr val="F26B43"/>
          </p15:clr>
        </p15:guide>
        <p15:guide id="11" orient="horz" pos="720">
          <p15:clr>
            <a:srgbClr val="F26B43"/>
          </p15:clr>
        </p15:guide>
        <p15:guide id="12" orient="horz" pos="3672">
          <p15:clr>
            <a:srgbClr val="F26B43"/>
          </p15:clr>
        </p15:guide>
        <p15:guide id="13" pos="4992">
          <p15:clr>
            <a:srgbClr val="F26B43"/>
          </p15:clr>
        </p15:guide>
        <p15:guide id="14" pos="168">
          <p15:clr>
            <a:srgbClr val="F26B43"/>
          </p15:clr>
        </p15:guide>
        <p15:guide id="15" pos="3744">
          <p15:clr>
            <a:srgbClr val="F26B43"/>
          </p15:clr>
        </p15:guide>
        <p15:guide id="16" pos="1296">
          <p15:clr>
            <a:srgbClr val="F26B43"/>
          </p15:clr>
        </p15:guide>
        <p15:guide id="17" pos="1392">
          <p15:clr>
            <a:srgbClr val="F26B43"/>
          </p15:clr>
        </p15:guide>
        <p15:guide id="18" pos="336">
          <p15:clr>
            <a:srgbClr val="F26B43"/>
          </p15:clr>
        </p15:guide>
        <p15:guide id="19" orient="horz" pos="2064">
          <p15:clr>
            <a:srgbClr val="F26B43"/>
          </p15:clr>
        </p15:guide>
        <p15:guide id="20" orient="horz" pos="864">
          <p15:clr>
            <a:srgbClr val="F26B43"/>
          </p15:clr>
        </p15:guide>
        <p15:guide id="21" pos="7344">
          <p15:clr>
            <a:srgbClr val="F26B43"/>
          </p15:clr>
        </p15:guide>
        <p15:guide id="22" pos="3648">
          <p15:clr>
            <a:srgbClr val="F26B43"/>
          </p15:clr>
        </p15:guide>
        <p15:guide id="23" orient="horz" pos="2640">
          <p15:clr>
            <a:srgbClr val="F26B43"/>
          </p15:clr>
        </p15:guide>
        <p15:guide id="24" orient="horz" pos="3456">
          <p15:clr>
            <a:srgbClr val="F26B43"/>
          </p15:clr>
        </p15:guide>
        <p15:guide id="26" orient="horz" pos="2544">
          <p15:clr>
            <a:srgbClr val="F26B43"/>
          </p15:clr>
        </p15:guide>
        <p15:guide id="27" pos="4032">
          <p15:clr>
            <a:srgbClr val="F26B43"/>
          </p15:clr>
        </p15:guide>
        <p15:guide id="28" pos="3936">
          <p15:clr>
            <a:srgbClr val="F26B43"/>
          </p15:clr>
        </p15:guide>
        <p15:guide id="29" orient="horz" pos="2352">
          <p15:clr>
            <a:srgbClr val="F26B43"/>
          </p15:clr>
        </p15:guide>
        <p15:guide id="30" orient="horz" pos="2448">
          <p15:clr>
            <a:srgbClr val="F26B43"/>
          </p15:clr>
        </p15:guide>
        <p15:guide id="31" orient="horz" pos="4060">
          <p15:clr>
            <a:srgbClr val="F26B43"/>
          </p15:clr>
        </p15:guide>
        <p15:guide id="32" orient="horz" pos="2736" userDrawn="1">
          <p15:clr>
            <a:srgbClr val="F26B43"/>
          </p15:clr>
        </p15:guide>
        <p15:guide id="33" orient="horz" pos="30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1.png"/><Relationship Id="rId5" Type="http://schemas.microsoft.com/office/2014/relationships/chartEx" Target="../charts/chartEx2.xml"/><Relationship Id="rId4" Type="http://schemas.openxmlformats.org/officeDocument/2006/relationships/image" Target="../media/image20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Meg.Devoe@ccconcern.org" TargetMode="External"/><Relationship Id="rId2" Type="http://schemas.openxmlformats.org/officeDocument/2006/relationships/hyperlink" Target="mailto:devoem@ohsu.edu" TargetMode="External"/><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E33356-810B-4AC0-BD17-3993656719C0}"/>
              </a:ext>
            </a:extLst>
          </p:cNvPr>
          <p:cNvSpPr/>
          <p:nvPr/>
        </p:nvSpPr>
        <p:spPr>
          <a:xfrm>
            <a:off x="0" y="4191754"/>
            <a:ext cx="12192000" cy="2666246"/>
          </a:xfrm>
          <a:prstGeom prst="rect">
            <a:avLst/>
          </a:prstGeom>
          <a:solidFill>
            <a:srgbClr val="21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E61294-0647-4829-A3C9-07FC2BA759F1}"/>
              </a:ext>
            </a:extLst>
          </p:cNvPr>
          <p:cNvPicPr>
            <a:picLocks noChangeAspect="1"/>
          </p:cNvPicPr>
          <p:nvPr/>
        </p:nvPicPr>
        <p:blipFill>
          <a:blip r:embed="rId3"/>
          <a:stretch>
            <a:fillRect/>
          </a:stretch>
        </p:blipFill>
        <p:spPr>
          <a:xfrm>
            <a:off x="8136727" y="4200475"/>
            <a:ext cx="4055273" cy="2657525"/>
          </a:xfrm>
          <a:prstGeom prst="rect">
            <a:avLst/>
          </a:prstGeom>
        </p:spPr>
      </p:pic>
      <p:pic>
        <p:nvPicPr>
          <p:cNvPr id="7" name="Picture 6">
            <a:extLst>
              <a:ext uri="{FF2B5EF4-FFF2-40B4-BE49-F238E27FC236}">
                <a16:creationId xmlns:a16="http://schemas.microsoft.com/office/drawing/2014/main" id="{D971EAF9-D130-4E19-B8F5-631515F57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1600" y="5364512"/>
            <a:ext cx="1561304" cy="1145384"/>
          </a:xfrm>
          <a:prstGeom prst="rect">
            <a:avLst/>
          </a:prstGeom>
        </p:spPr>
      </p:pic>
      <p:sp>
        <p:nvSpPr>
          <p:cNvPr id="6" name="Subtitle 5">
            <a:extLst>
              <a:ext uri="{FF2B5EF4-FFF2-40B4-BE49-F238E27FC236}">
                <a16:creationId xmlns:a16="http://schemas.microsoft.com/office/drawing/2014/main" id="{A6E1F900-6518-43EB-9A2B-E6E8313720E5}"/>
              </a:ext>
            </a:extLst>
          </p:cNvPr>
          <p:cNvSpPr>
            <a:spLocks noGrp="1"/>
          </p:cNvSpPr>
          <p:nvPr>
            <p:ph type="subTitle" idx="1"/>
          </p:nvPr>
        </p:nvSpPr>
        <p:spPr/>
        <p:txBody>
          <a:bodyPr>
            <a:normAutofit fontScale="62500" lnSpcReduction="20000"/>
          </a:bodyPr>
          <a:lstStyle/>
          <a:p>
            <a:r>
              <a:rPr lang="en-US" dirty="0">
                <a:solidFill>
                  <a:schemeClr val="bg1"/>
                </a:solidFill>
                <a:ea typeface="+mn-lt"/>
                <a:cs typeface="+mn-lt"/>
              </a:rPr>
              <a:t>AMERSA 2023</a:t>
            </a:r>
          </a:p>
          <a:p>
            <a:r>
              <a:rPr lang="en-US" dirty="0">
                <a:solidFill>
                  <a:schemeClr val="bg1"/>
                </a:solidFill>
                <a:ea typeface="+mn-lt"/>
                <a:cs typeface="+mn-lt"/>
              </a:rPr>
              <a:t>November 2, 2023</a:t>
            </a:r>
            <a:endParaRPr lang="en-US" dirty="0">
              <a:solidFill>
                <a:schemeClr val="bg1"/>
              </a:solidFill>
            </a:endParaRPr>
          </a:p>
        </p:txBody>
      </p:sp>
      <p:sp>
        <p:nvSpPr>
          <p:cNvPr id="10" name="Title 3">
            <a:extLst>
              <a:ext uri="{FF2B5EF4-FFF2-40B4-BE49-F238E27FC236}">
                <a16:creationId xmlns:a16="http://schemas.microsoft.com/office/drawing/2014/main" id="{BC346AFE-0B16-42EE-BB12-FC4130F27D81}"/>
              </a:ext>
            </a:extLst>
          </p:cNvPr>
          <p:cNvSpPr>
            <a:spLocks noGrp="1"/>
          </p:cNvSpPr>
          <p:nvPr/>
        </p:nvSpPr>
        <p:spPr>
          <a:xfrm>
            <a:off x="388019" y="966215"/>
            <a:ext cx="11801976" cy="2712439"/>
          </a:xfrm>
          <a:prstGeom prst="rect">
            <a:avLst/>
          </a:prstGeom>
          <a:no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000" dirty="0">
                <a:ea typeface="+mj-lt"/>
                <a:cs typeface="+mj-lt"/>
              </a:rPr>
              <a:t>Facing Mortality: Understanding Palliative and End-of-Life Care Needs for Patients with Medical Complexity and Substance Use Disorders</a:t>
            </a:r>
            <a:endParaRPr lang="en-US" sz="4000" dirty="0">
              <a:solidFill>
                <a:srgbClr val="21427C"/>
              </a:solidFill>
              <a:cs typeface="Segoe UI Semibold"/>
            </a:endParaRPr>
          </a:p>
        </p:txBody>
      </p:sp>
      <p:sp>
        <p:nvSpPr>
          <p:cNvPr id="2" name="AutoShape 2">
            <a:extLst>
              <a:ext uri="{FF2B5EF4-FFF2-40B4-BE49-F238E27FC236}">
                <a16:creationId xmlns:a16="http://schemas.microsoft.com/office/drawing/2014/main" id="{CB56A7CF-B15C-EF01-00A6-A3DA53A1FA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A862A6B-234F-12EB-A5B9-31D774C262F7}"/>
              </a:ext>
            </a:extLst>
          </p:cNvPr>
          <p:cNvPicPr>
            <a:picLocks noChangeAspect="1"/>
          </p:cNvPicPr>
          <p:nvPr/>
        </p:nvPicPr>
        <p:blipFill>
          <a:blip r:embed="rId5"/>
          <a:stretch>
            <a:fillRect/>
          </a:stretch>
        </p:blipFill>
        <p:spPr>
          <a:xfrm>
            <a:off x="8047600" y="5733061"/>
            <a:ext cx="2031436" cy="957880"/>
          </a:xfrm>
          <a:prstGeom prst="rect">
            <a:avLst/>
          </a:prstGeom>
          <a:solidFill>
            <a:schemeClr val="bg1"/>
          </a:solidFill>
        </p:spPr>
      </p:pic>
      <p:pic>
        <p:nvPicPr>
          <p:cNvPr id="14" name="Picture 13">
            <a:extLst>
              <a:ext uri="{FF2B5EF4-FFF2-40B4-BE49-F238E27FC236}">
                <a16:creationId xmlns:a16="http://schemas.microsoft.com/office/drawing/2014/main" id="{B749B80D-0534-F8E2-02C2-0E64E20A2FF1}"/>
              </a:ext>
            </a:extLst>
          </p:cNvPr>
          <p:cNvPicPr>
            <a:picLocks noChangeAspect="1"/>
          </p:cNvPicPr>
          <p:nvPr/>
        </p:nvPicPr>
        <p:blipFill>
          <a:blip r:embed="rId6"/>
          <a:stretch>
            <a:fillRect/>
          </a:stretch>
        </p:blipFill>
        <p:spPr>
          <a:xfrm>
            <a:off x="5318854" y="5733447"/>
            <a:ext cx="2624957" cy="958829"/>
          </a:xfrm>
          <a:prstGeom prst="rect">
            <a:avLst/>
          </a:prstGeom>
        </p:spPr>
      </p:pic>
      <p:sp>
        <p:nvSpPr>
          <p:cNvPr id="18" name="Text Placeholder 2">
            <a:extLst>
              <a:ext uri="{FF2B5EF4-FFF2-40B4-BE49-F238E27FC236}">
                <a16:creationId xmlns:a16="http://schemas.microsoft.com/office/drawing/2014/main" id="{6698608D-B3F4-F785-4111-918B4DFD2E16}"/>
              </a:ext>
            </a:extLst>
          </p:cNvPr>
          <p:cNvSpPr txBox="1">
            <a:spLocks/>
          </p:cNvSpPr>
          <p:nvPr/>
        </p:nvSpPr>
        <p:spPr>
          <a:xfrm>
            <a:off x="533400" y="5262000"/>
            <a:ext cx="9359104" cy="12478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600" dirty="0">
                <a:solidFill>
                  <a:schemeClr val="bg1"/>
                </a:solidFill>
                <a:latin typeface=""/>
              </a:rPr>
              <a:t>Authors: Meg </a:t>
            </a:r>
            <a:r>
              <a:rPr lang="en-US" sz="1600" dirty="0" err="1">
                <a:solidFill>
                  <a:schemeClr val="bg1"/>
                </a:solidFill>
                <a:latin typeface=""/>
              </a:rPr>
              <a:t>Devoe</a:t>
            </a:r>
            <a:r>
              <a:rPr lang="en-US" sz="1600" dirty="0">
                <a:solidFill>
                  <a:schemeClr val="bg1"/>
                </a:solidFill>
                <a:latin typeface=""/>
              </a:rPr>
              <a:t>, Eileen Vinton, Priya Srikanth, Anna </a:t>
            </a:r>
            <a:r>
              <a:rPr lang="en-US" sz="1600" dirty="0" err="1">
                <a:solidFill>
                  <a:schemeClr val="bg1"/>
                </a:solidFill>
                <a:latin typeface=""/>
              </a:rPr>
              <a:t>Geduldig</a:t>
            </a:r>
            <a:r>
              <a:rPr lang="en-US" sz="1600" dirty="0">
                <a:solidFill>
                  <a:schemeClr val="bg1"/>
                </a:solidFill>
                <a:latin typeface=""/>
              </a:rPr>
              <a:t>, Andrew Nelson, Todd </a:t>
            </a:r>
            <a:r>
              <a:rPr lang="en-US" sz="1600" dirty="0" err="1">
                <a:solidFill>
                  <a:schemeClr val="bg1"/>
                </a:solidFill>
                <a:latin typeface=""/>
              </a:rPr>
              <a:t>Korthuis</a:t>
            </a:r>
            <a:r>
              <a:rPr lang="en-US" sz="1600" dirty="0">
                <a:solidFill>
                  <a:schemeClr val="bg1"/>
                </a:solidFill>
                <a:latin typeface=""/>
              </a:rPr>
              <a:t>, Brian Chan​</a:t>
            </a:r>
          </a:p>
          <a:p>
            <a:pPr fontAlgn="base"/>
            <a:endParaRPr lang="en-US" sz="1600" dirty="0">
              <a:solidFill>
                <a:schemeClr val="bg1"/>
              </a:solidFill>
              <a:latin typeface=""/>
            </a:endParaRPr>
          </a:p>
          <a:p>
            <a:pPr fontAlgn="base"/>
            <a:r>
              <a:rPr lang="en-US" sz="1600" dirty="0">
                <a:solidFill>
                  <a:schemeClr val="bg1"/>
                </a:solidFill>
                <a:latin typeface=""/>
              </a:rPr>
              <a:t>Presenter: Meg </a:t>
            </a:r>
            <a:r>
              <a:rPr lang="en-US" sz="1600" dirty="0" err="1">
                <a:solidFill>
                  <a:schemeClr val="bg1"/>
                </a:solidFill>
                <a:latin typeface=""/>
              </a:rPr>
              <a:t>Devoe</a:t>
            </a:r>
            <a:r>
              <a:rPr lang="en-US" sz="1600" dirty="0">
                <a:solidFill>
                  <a:schemeClr val="bg1"/>
                </a:solidFill>
                <a:latin typeface=""/>
              </a:rPr>
              <a:t>, MD</a:t>
            </a:r>
          </a:p>
        </p:txBody>
      </p:sp>
    </p:spTree>
    <p:extLst>
      <p:ext uri="{BB962C8B-B14F-4D97-AF65-F5344CB8AC3E}">
        <p14:creationId xmlns:p14="http://schemas.microsoft.com/office/powerpoint/2010/main" val="4040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F5003-9ECB-A0B8-26A2-BFC771A67193}"/>
              </a:ext>
            </a:extLst>
          </p:cNvPr>
          <p:cNvSpPr>
            <a:spLocks noGrp="1"/>
          </p:cNvSpPr>
          <p:nvPr>
            <p:ph sz="half" idx="1"/>
          </p:nvPr>
        </p:nvSpPr>
        <p:spPr/>
        <p:txBody>
          <a:bodyPr vert="horz" lIns="91440" tIns="45720" rIns="91440" bIns="45720" rtlCol="0" anchor="t">
            <a:normAutofit/>
          </a:bodyPr>
          <a:lstStyle/>
          <a:p>
            <a:pPr marL="0" indent="0">
              <a:buNone/>
            </a:pPr>
            <a:endParaRPr lang="en-US" sz="2400" dirty="0">
              <a:cs typeface="Segoe UI"/>
            </a:endParaRPr>
          </a:p>
          <a:p>
            <a:pPr marL="0" indent="0">
              <a:buNone/>
            </a:pPr>
            <a:r>
              <a:rPr lang="en-US" sz="2400" dirty="0">
                <a:cs typeface="Segoe UI"/>
              </a:rPr>
              <a:t>Retrospective chart review of all patients enrolled in care with SUMMIT A-ICU who died</a:t>
            </a:r>
            <a:endParaRPr lang="en-US">
              <a:cs typeface="Segoe UI"/>
            </a:endParaRPr>
          </a:p>
        </p:txBody>
      </p:sp>
      <p:sp>
        <p:nvSpPr>
          <p:cNvPr id="4" name="Title 3">
            <a:extLst>
              <a:ext uri="{FF2B5EF4-FFF2-40B4-BE49-F238E27FC236}">
                <a16:creationId xmlns:a16="http://schemas.microsoft.com/office/drawing/2014/main" id="{F636F1BA-F043-1CED-C2F1-9559A43B6257}"/>
              </a:ext>
            </a:extLst>
          </p:cNvPr>
          <p:cNvSpPr>
            <a:spLocks noGrp="1"/>
          </p:cNvSpPr>
          <p:nvPr>
            <p:ph type="title"/>
          </p:nvPr>
        </p:nvSpPr>
        <p:spPr/>
        <p:txBody>
          <a:bodyPr/>
          <a:lstStyle/>
          <a:p>
            <a:r>
              <a:rPr lang="en-US" dirty="0">
                <a:cs typeface="Segoe UI Semibold"/>
              </a:rPr>
              <a:t>Methods</a:t>
            </a:r>
            <a:endParaRPr lang="en-US" dirty="0"/>
          </a:p>
        </p:txBody>
      </p:sp>
      <p:graphicFrame>
        <p:nvGraphicFramePr>
          <p:cNvPr id="6" name="Table 5">
            <a:extLst>
              <a:ext uri="{FF2B5EF4-FFF2-40B4-BE49-F238E27FC236}">
                <a16:creationId xmlns:a16="http://schemas.microsoft.com/office/drawing/2014/main" id="{E36478B2-E427-1697-D081-BB9BC2A8C190}"/>
              </a:ext>
            </a:extLst>
          </p:cNvPr>
          <p:cNvGraphicFramePr>
            <a:graphicFrameLocks noGrp="1"/>
          </p:cNvGraphicFramePr>
          <p:nvPr>
            <p:extLst>
              <p:ext uri="{D42A27DB-BD31-4B8C-83A1-F6EECF244321}">
                <p14:modId xmlns:p14="http://schemas.microsoft.com/office/powerpoint/2010/main" val="2275326505"/>
              </p:ext>
            </p:extLst>
          </p:nvPr>
        </p:nvGraphicFramePr>
        <p:xfrm>
          <a:off x="1199844" y="2970975"/>
          <a:ext cx="4084320" cy="2494279"/>
        </p:xfrm>
        <a:graphic>
          <a:graphicData uri="http://schemas.openxmlformats.org/drawingml/2006/table">
            <a:tbl>
              <a:tblPr firstRow="1" bandRow="1">
                <a:tableStyleId>{5940675A-B579-460E-94D1-54222C63F5DA}</a:tableStyleId>
              </a:tblPr>
              <a:tblGrid>
                <a:gridCol w="4084320">
                  <a:extLst>
                    <a:ext uri="{9D8B030D-6E8A-4147-A177-3AD203B41FA5}">
                      <a16:colId xmlns:a16="http://schemas.microsoft.com/office/drawing/2014/main" val="2336100764"/>
                    </a:ext>
                  </a:extLst>
                </a:gridCol>
              </a:tblGrid>
              <a:tr h="370840">
                <a:tc>
                  <a:txBody>
                    <a:bodyPr/>
                    <a:lstStyle/>
                    <a:p>
                      <a:pPr algn="ctr"/>
                      <a:r>
                        <a:rPr lang="en-US" dirty="0"/>
                        <a:t>Age at time of death</a:t>
                      </a:r>
                    </a:p>
                  </a:txBody>
                  <a:tcPr/>
                </a:tc>
                <a:extLst>
                  <a:ext uri="{0D108BD9-81ED-4DB2-BD59-A6C34878D82A}">
                    <a16:rowId xmlns:a16="http://schemas.microsoft.com/office/drawing/2014/main" val="2912363773"/>
                  </a:ext>
                </a:extLst>
              </a:tr>
              <a:tr h="370840">
                <a:tc>
                  <a:txBody>
                    <a:bodyPr/>
                    <a:lstStyle/>
                    <a:p>
                      <a:pPr algn="ctr"/>
                      <a:r>
                        <a:rPr lang="en-US" dirty="0"/>
                        <a:t>Median time to death</a:t>
                      </a:r>
                    </a:p>
                  </a:txBody>
                  <a:tcPr/>
                </a:tc>
                <a:extLst>
                  <a:ext uri="{0D108BD9-81ED-4DB2-BD59-A6C34878D82A}">
                    <a16:rowId xmlns:a16="http://schemas.microsoft.com/office/drawing/2014/main" val="2505257168"/>
                  </a:ext>
                </a:extLst>
              </a:tr>
              <a:tr h="370839">
                <a:tc>
                  <a:txBody>
                    <a:bodyPr/>
                    <a:lstStyle/>
                    <a:p>
                      <a:pPr lvl="0" algn="ctr">
                        <a:buNone/>
                      </a:pPr>
                      <a:r>
                        <a:rPr lang="en-US" dirty="0"/>
                        <a:t>Race/ethnicity</a:t>
                      </a:r>
                    </a:p>
                  </a:txBody>
                  <a:tcPr/>
                </a:tc>
                <a:extLst>
                  <a:ext uri="{0D108BD9-81ED-4DB2-BD59-A6C34878D82A}">
                    <a16:rowId xmlns:a16="http://schemas.microsoft.com/office/drawing/2014/main" val="3391819696"/>
                  </a:ext>
                </a:extLst>
              </a:tr>
              <a:tr h="370840">
                <a:tc>
                  <a:txBody>
                    <a:bodyPr/>
                    <a:lstStyle/>
                    <a:p>
                      <a:pPr algn="ctr"/>
                      <a:r>
                        <a:rPr lang="en-US" dirty="0"/>
                        <a:t>Types of substance use</a:t>
                      </a:r>
                    </a:p>
                  </a:txBody>
                  <a:tcPr/>
                </a:tc>
                <a:extLst>
                  <a:ext uri="{0D108BD9-81ED-4DB2-BD59-A6C34878D82A}">
                    <a16:rowId xmlns:a16="http://schemas.microsoft.com/office/drawing/2014/main" val="2175013891"/>
                  </a:ext>
                </a:extLst>
              </a:tr>
              <a:tr h="370840">
                <a:tc>
                  <a:txBody>
                    <a:bodyPr/>
                    <a:lstStyle/>
                    <a:p>
                      <a:pPr algn="ctr"/>
                      <a:r>
                        <a:rPr lang="en-US" dirty="0"/>
                        <a:t>Housing status at enrollment</a:t>
                      </a:r>
                    </a:p>
                  </a:txBody>
                  <a:tcPr/>
                </a:tc>
                <a:extLst>
                  <a:ext uri="{0D108BD9-81ED-4DB2-BD59-A6C34878D82A}">
                    <a16:rowId xmlns:a16="http://schemas.microsoft.com/office/drawing/2014/main" val="3248637225"/>
                  </a:ext>
                </a:extLst>
              </a:tr>
              <a:tr h="370840">
                <a:tc>
                  <a:txBody>
                    <a:bodyPr/>
                    <a:lstStyle/>
                    <a:p>
                      <a:pPr algn="ctr"/>
                      <a:r>
                        <a:rPr lang="en-US" dirty="0"/>
                        <a:t>Location of patient deaths (</a:t>
                      </a:r>
                      <a:r>
                        <a:rPr lang="en-US" dirty="0" err="1"/>
                        <a:t>eg.</a:t>
                      </a:r>
                      <a:r>
                        <a:rPr lang="en-US" dirty="0"/>
                        <a:t> community, hospice, hospital)</a:t>
                      </a:r>
                    </a:p>
                  </a:txBody>
                  <a:tcPr/>
                </a:tc>
                <a:extLst>
                  <a:ext uri="{0D108BD9-81ED-4DB2-BD59-A6C34878D82A}">
                    <a16:rowId xmlns:a16="http://schemas.microsoft.com/office/drawing/2014/main" val="1448290335"/>
                  </a:ext>
                </a:extLst>
              </a:tr>
            </a:tbl>
          </a:graphicData>
        </a:graphic>
      </p:graphicFrame>
      <p:pic>
        <p:nvPicPr>
          <p:cNvPr id="8" name="Picture 7" descr="A close up of a pink flower&#10;&#10;Description automatically generated">
            <a:extLst>
              <a:ext uri="{FF2B5EF4-FFF2-40B4-BE49-F238E27FC236}">
                <a16:creationId xmlns:a16="http://schemas.microsoft.com/office/drawing/2014/main" id="{E5A34D4C-863F-FA8F-079C-62FF07B64A3B}"/>
              </a:ext>
            </a:extLst>
          </p:cNvPr>
          <p:cNvPicPr>
            <a:picLocks noChangeAspect="1"/>
          </p:cNvPicPr>
          <p:nvPr/>
        </p:nvPicPr>
        <p:blipFill>
          <a:blip r:embed="rId3"/>
          <a:stretch>
            <a:fillRect/>
          </a:stretch>
        </p:blipFill>
        <p:spPr>
          <a:xfrm>
            <a:off x="6265871" y="274096"/>
            <a:ext cx="5628413" cy="6060743"/>
          </a:xfrm>
          <a:prstGeom prst="rect">
            <a:avLst/>
          </a:prstGeom>
        </p:spPr>
      </p:pic>
      <p:sp>
        <p:nvSpPr>
          <p:cNvPr id="10" name="TextBox 9">
            <a:extLst>
              <a:ext uri="{FF2B5EF4-FFF2-40B4-BE49-F238E27FC236}">
                <a16:creationId xmlns:a16="http://schemas.microsoft.com/office/drawing/2014/main" id="{9B71FDE9-B9F2-63A8-9634-31F0015770BC}"/>
              </a:ext>
            </a:extLst>
          </p:cNvPr>
          <p:cNvSpPr txBox="1"/>
          <p:nvPr/>
        </p:nvSpPr>
        <p:spPr>
          <a:xfrm>
            <a:off x="8350503" y="6339102"/>
            <a:ext cx="3073706" cy="523220"/>
          </a:xfrm>
          <a:prstGeom prst="rect">
            <a:avLst/>
          </a:prstGeom>
          <a:noFill/>
        </p:spPr>
        <p:txBody>
          <a:bodyPr wrap="square" lIns="91440" tIns="45720" rIns="91440" bIns="45720" rtlCol="0" anchor="t">
            <a:spAutoFit/>
          </a:bodyPr>
          <a:lstStyle/>
          <a:p>
            <a:pPr algn="r"/>
            <a:r>
              <a:rPr lang="en-US" sz="1400" i="1" dirty="0">
                <a:latin typeface="Calibri"/>
                <a:cs typeface="Calibri"/>
              </a:rPr>
              <a:t>SUMMIT Team Rose Ritual</a:t>
            </a:r>
          </a:p>
          <a:p>
            <a:pPr algn="r"/>
            <a:r>
              <a:rPr lang="en-US" sz="1400" i="1" dirty="0">
                <a:latin typeface="Calibri"/>
                <a:cs typeface="Calibri"/>
              </a:rPr>
              <a:t>Portland, OR</a:t>
            </a:r>
          </a:p>
        </p:txBody>
      </p:sp>
    </p:spTree>
    <p:extLst>
      <p:ext uri="{BB962C8B-B14F-4D97-AF65-F5344CB8AC3E}">
        <p14:creationId xmlns:p14="http://schemas.microsoft.com/office/powerpoint/2010/main" val="218462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31F94-5BC5-84DB-BAE1-068AA2981DC0}"/>
              </a:ext>
            </a:extLst>
          </p:cNvPr>
          <p:cNvSpPr>
            <a:spLocks noGrp="1"/>
          </p:cNvSpPr>
          <p:nvPr>
            <p:ph sz="half" idx="1"/>
          </p:nvPr>
        </p:nvSpPr>
        <p:spPr/>
        <p:txBody>
          <a:bodyPr vert="horz" lIns="91440" tIns="45720" rIns="91440" bIns="45720" rtlCol="0" anchor="t">
            <a:normAutofit/>
          </a:bodyPr>
          <a:lstStyle/>
          <a:p>
            <a:pPr marL="0" indent="0">
              <a:buNone/>
            </a:pPr>
            <a:endParaRPr lang="en-US" sz="2400" dirty="0"/>
          </a:p>
          <a:p>
            <a:pPr marL="0" indent="0">
              <a:buNone/>
            </a:pPr>
            <a:endParaRPr lang="en-US" sz="2400" dirty="0">
              <a:cs typeface="Segoe UI"/>
            </a:endParaRPr>
          </a:p>
          <a:p>
            <a:pPr marL="0" indent="0">
              <a:buNone/>
            </a:pPr>
            <a:endParaRPr lang="en-US" sz="2400" dirty="0"/>
          </a:p>
          <a:p>
            <a:pPr marL="0" indent="0">
              <a:buNone/>
            </a:pPr>
            <a:r>
              <a:rPr lang="en-US" sz="2400" dirty="0"/>
              <a:t>An investigator not part of the team recorded observations, used ethnography, and interviewed SUMMIT team members to obtain contextual stories about palliative and end-of-life care for SUMMIT patients</a:t>
            </a:r>
            <a:endParaRPr lang="en-US">
              <a:cs typeface="Segoe UI"/>
            </a:endParaRPr>
          </a:p>
        </p:txBody>
      </p:sp>
      <p:sp>
        <p:nvSpPr>
          <p:cNvPr id="4" name="Title 3">
            <a:extLst>
              <a:ext uri="{FF2B5EF4-FFF2-40B4-BE49-F238E27FC236}">
                <a16:creationId xmlns:a16="http://schemas.microsoft.com/office/drawing/2014/main" id="{D72CB6AD-C109-8465-AAD7-1742FCA622FE}"/>
              </a:ext>
            </a:extLst>
          </p:cNvPr>
          <p:cNvSpPr>
            <a:spLocks noGrp="1"/>
          </p:cNvSpPr>
          <p:nvPr>
            <p:ph type="title"/>
          </p:nvPr>
        </p:nvSpPr>
        <p:spPr/>
        <p:txBody>
          <a:bodyPr/>
          <a:lstStyle/>
          <a:p>
            <a:r>
              <a:rPr lang="en-US" dirty="0"/>
              <a:t>Methods</a:t>
            </a:r>
          </a:p>
        </p:txBody>
      </p:sp>
      <p:pic>
        <p:nvPicPr>
          <p:cNvPr id="9218" name="Picture 2" descr="A group of people standing on a bridge&#10;&#10;Description automatically generated">
            <a:extLst>
              <a:ext uri="{FF2B5EF4-FFF2-40B4-BE49-F238E27FC236}">
                <a16:creationId xmlns:a16="http://schemas.microsoft.com/office/drawing/2014/main" id="{C6B63448-85EC-AE50-9B0B-4188B7396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84193"/>
            <a:ext cx="6168999" cy="45563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3A3708-2903-EA3B-C2EF-9A45E0303E42}"/>
              </a:ext>
            </a:extLst>
          </p:cNvPr>
          <p:cNvSpPr txBox="1"/>
          <p:nvPr/>
        </p:nvSpPr>
        <p:spPr>
          <a:xfrm>
            <a:off x="8258018" y="6322362"/>
            <a:ext cx="3933022" cy="523220"/>
          </a:xfrm>
          <a:prstGeom prst="rect">
            <a:avLst/>
          </a:prstGeom>
          <a:noFill/>
        </p:spPr>
        <p:txBody>
          <a:bodyPr wrap="square" lIns="91440" tIns="45720" rIns="91440" bIns="45720" rtlCol="0" anchor="t">
            <a:spAutoFit/>
          </a:bodyPr>
          <a:lstStyle/>
          <a:p>
            <a:pPr algn="r"/>
            <a:r>
              <a:rPr lang="en-US" sz="1400" i="1" dirty="0">
                <a:latin typeface="Calibri"/>
                <a:cs typeface="Calibri"/>
              </a:rPr>
              <a:t>SUMMIT Team Memorial Service</a:t>
            </a:r>
          </a:p>
          <a:p>
            <a:pPr algn="r"/>
            <a:r>
              <a:rPr lang="en-US" sz="1400" i="1" dirty="0">
                <a:latin typeface="Calibri"/>
                <a:cs typeface="Calibri"/>
              </a:rPr>
              <a:t>Portland, OR Willamette River</a:t>
            </a:r>
          </a:p>
        </p:txBody>
      </p:sp>
    </p:spTree>
    <p:extLst>
      <p:ext uri="{BB962C8B-B14F-4D97-AF65-F5344CB8AC3E}">
        <p14:creationId xmlns:p14="http://schemas.microsoft.com/office/powerpoint/2010/main" val="42971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0531-BABE-2CB7-D92E-90E8C674148D}"/>
              </a:ext>
            </a:extLst>
          </p:cNvPr>
          <p:cNvSpPr>
            <a:spLocks noGrp="1"/>
          </p:cNvSpPr>
          <p:nvPr>
            <p:ph type="title"/>
          </p:nvPr>
        </p:nvSpPr>
        <p:spPr/>
        <p:txBody>
          <a:bodyPr/>
          <a:lstStyle/>
          <a:p>
            <a:r>
              <a:rPr lang="en-US" dirty="0"/>
              <a:t>Results: SUMMIT Analysis of Patient Deaths</a:t>
            </a:r>
          </a:p>
        </p:txBody>
      </p:sp>
      <p:sp>
        <p:nvSpPr>
          <p:cNvPr id="3" name="TextBox 2">
            <a:extLst>
              <a:ext uri="{FF2B5EF4-FFF2-40B4-BE49-F238E27FC236}">
                <a16:creationId xmlns:a16="http://schemas.microsoft.com/office/drawing/2014/main" id="{F5E8EECE-DD1E-5C11-F55E-E94A4C5680DE}"/>
              </a:ext>
            </a:extLst>
          </p:cNvPr>
          <p:cNvSpPr txBox="1"/>
          <p:nvPr/>
        </p:nvSpPr>
        <p:spPr>
          <a:xfrm>
            <a:off x="1760862" y="1292026"/>
            <a:ext cx="8670275" cy="461665"/>
          </a:xfrm>
          <a:prstGeom prst="rect">
            <a:avLst/>
          </a:prstGeom>
          <a:noFill/>
        </p:spPr>
        <p:txBody>
          <a:bodyPr wrap="square" rtlCol="0">
            <a:spAutoFit/>
          </a:bodyPr>
          <a:lstStyle/>
          <a:p>
            <a:pPr algn="ctr"/>
            <a:r>
              <a:rPr lang="en-US" sz="2400" dirty="0"/>
              <a:t>Since 2016 57% (n=164/288) of SUMMIT patients have died</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54C698F0-D40E-65AB-3D58-3249C487E270}"/>
                  </a:ext>
                </a:extLst>
              </p:cNvPr>
              <p:cNvGraphicFramePr/>
              <p:nvPr>
                <p:extLst>
                  <p:ext uri="{D42A27DB-BD31-4B8C-83A1-F6EECF244321}">
                    <p14:modId xmlns:p14="http://schemas.microsoft.com/office/powerpoint/2010/main" val="1917388279"/>
                  </p:ext>
                </p:extLst>
              </p:nvPr>
            </p:nvGraphicFramePr>
            <p:xfrm>
              <a:off x="81778" y="2058642"/>
              <a:ext cx="5933539" cy="396174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54C698F0-D40E-65AB-3D58-3249C487E270}"/>
                  </a:ext>
                </a:extLst>
              </p:cNvPr>
              <p:cNvPicPr>
                <a:picLocks noGrp="1" noRot="1" noChangeAspect="1" noMove="1" noResize="1" noEditPoints="1" noAdjustHandles="1" noChangeArrowheads="1" noChangeShapeType="1"/>
              </p:cNvPicPr>
              <p:nvPr/>
            </p:nvPicPr>
            <p:blipFill>
              <a:blip r:embed="rId4"/>
              <a:stretch>
                <a:fillRect/>
              </a:stretch>
            </p:blipFill>
            <p:spPr>
              <a:xfrm>
                <a:off x="81778" y="2058642"/>
                <a:ext cx="5933539" cy="3961749"/>
              </a:xfrm>
              <a:prstGeom prst="rect">
                <a:avLst/>
              </a:prstGeom>
            </p:spPr>
          </p:pic>
        </mc:Fallback>
      </mc:AlternateContent>
      <p:cxnSp>
        <p:nvCxnSpPr>
          <p:cNvPr id="10" name="Straight Connector 9">
            <a:extLst>
              <a:ext uri="{FF2B5EF4-FFF2-40B4-BE49-F238E27FC236}">
                <a16:creationId xmlns:a16="http://schemas.microsoft.com/office/drawing/2014/main" id="{4E76527C-C262-6176-D3F9-47D567274F16}"/>
              </a:ext>
            </a:extLst>
          </p:cNvPr>
          <p:cNvCxnSpPr/>
          <p:nvPr/>
        </p:nvCxnSpPr>
        <p:spPr>
          <a:xfrm>
            <a:off x="3375806" y="2462163"/>
            <a:ext cx="0" cy="3084722"/>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FEDF76-CF7A-D471-265E-47C65B5C98DC}"/>
              </a:ext>
            </a:extLst>
          </p:cNvPr>
          <p:cNvSpPr txBox="1"/>
          <p:nvPr/>
        </p:nvSpPr>
        <p:spPr>
          <a:xfrm>
            <a:off x="4042155" y="3303849"/>
            <a:ext cx="2141331" cy="738664"/>
          </a:xfrm>
          <a:prstGeom prst="rect">
            <a:avLst/>
          </a:prstGeom>
          <a:noFill/>
        </p:spPr>
        <p:txBody>
          <a:bodyPr wrap="square" rtlCol="0">
            <a:spAutoFit/>
          </a:bodyPr>
          <a:lstStyle/>
          <a:p>
            <a:pPr algn="ctr"/>
            <a:r>
              <a:rPr lang="en-US" sz="1400" dirty="0"/>
              <a:t>Median age at time of death was 59 years (equal to average age)</a:t>
            </a:r>
          </a:p>
        </p:txBody>
      </p:sp>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A787BB49-F0AF-2B37-9213-905EE3AA07EF}"/>
                  </a:ext>
                </a:extLst>
              </p:cNvPr>
              <p:cNvGraphicFramePr/>
              <p:nvPr>
                <p:extLst>
                  <p:ext uri="{D42A27DB-BD31-4B8C-83A1-F6EECF244321}">
                    <p14:modId xmlns:p14="http://schemas.microsoft.com/office/powerpoint/2010/main" val="4269150572"/>
                  </p:ext>
                </p:extLst>
              </p:nvPr>
            </p:nvGraphicFramePr>
            <p:xfrm>
              <a:off x="6261847" y="2061442"/>
              <a:ext cx="5398073" cy="42674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7" name="Chart 16">
                <a:extLst>
                  <a:ext uri="{FF2B5EF4-FFF2-40B4-BE49-F238E27FC236}">
                    <a16:creationId xmlns:a16="http://schemas.microsoft.com/office/drawing/2014/main" id="{A787BB49-F0AF-2B37-9213-905EE3AA07EF}"/>
                  </a:ext>
                </a:extLst>
              </p:cNvPr>
              <p:cNvPicPr>
                <a:picLocks noGrp="1" noRot="1" noChangeAspect="1" noMove="1" noResize="1" noEditPoints="1" noAdjustHandles="1" noChangeArrowheads="1" noChangeShapeType="1"/>
              </p:cNvPicPr>
              <p:nvPr/>
            </p:nvPicPr>
            <p:blipFill>
              <a:blip r:embed="rId6"/>
              <a:stretch>
                <a:fillRect/>
              </a:stretch>
            </p:blipFill>
            <p:spPr>
              <a:xfrm>
                <a:off x="6261847" y="2061442"/>
                <a:ext cx="5398073" cy="4267460"/>
              </a:xfrm>
              <a:prstGeom prst="rect">
                <a:avLst/>
              </a:prstGeom>
            </p:spPr>
          </p:pic>
        </mc:Fallback>
      </mc:AlternateContent>
      <p:cxnSp>
        <p:nvCxnSpPr>
          <p:cNvPr id="19" name="Straight Connector 18">
            <a:extLst>
              <a:ext uri="{FF2B5EF4-FFF2-40B4-BE49-F238E27FC236}">
                <a16:creationId xmlns:a16="http://schemas.microsoft.com/office/drawing/2014/main" id="{E5D0322C-F079-74F5-DAB5-12A8398E508E}"/>
              </a:ext>
            </a:extLst>
          </p:cNvPr>
          <p:cNvCxnSpPr/>
          <p:nvPr/>
        </p:nvCxnSpPr>
        <p:spPr>
          <a:xfrm>
            <a:off x="7937733" y="2503357"/>
            <a:ext cx="0" cy="3271604"/>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F5F607-1F42-B4AF-3FD5-AEC84538A213}"/>
              </a:ext>
            </a:extLst>
          </p:cNvPr>
          <p:cNvSpPr txBox="1"/>
          <p:nvPr/>
        </p:nvSpPr>
        <p:spPr>
          <a:xfrm>
            <a:off x="8937472" y="3303517"/>
            <a:ext cx="2141331" cy="954107"/>
          </a:xfrm>
          <a:prstGeom prst="rect">
            <a:avLst/>
          </a:prstGeom>
          <a:noFill/>
        </p:spPr>
        <p:txBody>
          <a:bodyPr wrap="square" rtlCol="0">
            <a:spAutoFit/>
          </a:bodyPr>
          <a:lstStyle/>
          <a:p>
            <a:pPr algn="ctr"/>
            <a:r>
              <a:rPr lang="en-US" sz="1400" dirty="0"/>
              <a:t>Median # months with SUMMIT before death 23 months</a:t>
            </a:r>
          </a:p>
          <a:p>
            <a:pPr algn="ctr"/>
            <a:r>
              <a:rPr lang="en-US" sz="1400" dirty="0"/>
              <a:t>(average 26 months)</a:t>
            </a:r>
          </a:p>
        </p:txBody>
      </p:sp>
      <p:sp>
        <p:nvSpPr>
          <p:cNvPr id="6" name="TextBox 5">
            <a:extLst>
              <a:ext uri="{FF2B5EF4-FFF2-40B4-BE49-F238E27FC236}">
                <a16:creationId xmlns:a16="http://schemas.microsoft.com/office/drawing/2014/main" id="{D0219D03-DE0E-C639-D959-386308EA66BB}"/>
              </a:ext>
            </a:extLst>
          </p:cNvPr>
          <p:cNvSpPr txBox="1"/>
          <p:nvPr/>
        </p:nvSpPr>
        <p:spPr>
          <a:xfrm>
            <a:off x="8402331" y="6468047"/>
            <a:ext cx="34191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Calibri"/>
                <a:cs typeface="Calibri"/>
              </a:rPr>
              <a:t>Data from retrospective chart review, 2016-ongoing</a:t>
            </a:r>
          </a:p>
        </p:txBody>
      </p:sp>
    </p:spTree>
    <p:extLst>
      <p:ext uri="{BB962C8B-B14F-4D97-AF65-F5344CB8AC3E}">
        <p14:creationId xmlns:p14="http://schemas.microsoft.com/office/powerpoint/2010/main" val="21500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DA46-8EE5-9C9A-16F0-D04DA05D5063}"/>
              </a:ext>
            </a:extLst>
          </p:cNvPr>
          <p:cNvSpPr>
            <a:spLocks noGrp="1"/>
          </p:cNvSpPr>
          <p:nvPr>
            <p:ph type="title"/>
          </p:nvPr>
        </p:nvSpPr>
        <p:spPr/>
        <p:txBody>
          <a:bodyPr/>
          <a:lstStyle/>
          <a:p>
            <a:r>
              <a:rPr lang="en-US" dirty="0"/>
              <a:t>Results: SUMMIT Analysis of Patient Deaths</a:t>
            </a:r>
          </a:p>
        </p:txBody>
      </p:sp>
      <p:graphicFrame>
        <p:nvGraphicFramePr>
          <p:cNvPr id="4" name="Table 3">
            <a:extLst>
              <a:ext uri="{FF2B5EF4-FFF2-40B4-BE49-F238E27FC236}">
                <a16:creationId xmlns:a16="http://schemas.microsoft.com/office/drawing/2014/main" id="{9391EC39-69D8-2EF4-A12A-AF7BC0AC34AB}"/>
              </a:ext>
            </a:extLst>
          </p:cNvPr>
          <p:cNvGraphicFramePr>
            <a:graphicFrameLocks noGrp="1"/>
          </p:cNvGraphicFramePr>
          <p:nvPr>
            <p:extLst>
              <p:ext uri="{D42A27DB-BD31-4B8C-83A1-F6EECF244321}">
                <p14:modId xmlns:p14="http://schemas.microsoft.com/office/powerpoint/2010/main" val="2709138308"/>
              </p:ext>
            </p:extLst>
          </p:nvPr>
        </p:nvGraphicFramePr>
        <p:xfrm>
          <a:off x="390880" y="1638115"/>
          <a:ext cx="8127999" cy="3012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65318069"/>
                    </a:ext>
                  </a:extLst>
                </a:gridCol>
                <a:gridCol w="2709333">
                  <a:extLst>
                    <a:ext uri="{9D8B030D-6E8A-4147-A177-3AD203B41FA5}">
                      <a16:colId xmlns:a16="http://schemas.microsoft.com/office/drawing/2014/main" val="2083412875"/>
                    </a:ext>
                  </a:extLst>
                </a:gridCol>
                <a:gridCol w="2709333">
                  <a:extLst>
                    <a:ext uri="{9D8B030D-6E8A-4147-A177-3AD203B41FA5}">
                      <a16:colId xmlns:a16="http://schemas.microsoft.com/office/drawing/2014/main" val="2160794856"/>
                    </a:ext>
                  </a:extLst>
                </a:gridCol>
              </a:tblGrid>
              <a:tr h="370840">
                <a:tc>
                  <a:txBody>
                    <a:bodyPr/>
                    <a:lstStyle/>
                    <a:p>
                      <a:pPr algn="ctr"/>
                      <a:r>
                        <a:rPr lang="en-US" dirty="0"/>
                        <a:t>RACE/ETHNICITY</a:t>
                      </a:r>
                    </a:p>
                  </a:txBody>
                  <a:tcPr/>
                </a:tc>
                <a:tc>
                  <a:txBody>
                    <a:bodyPr/>
                    <a:lstStyle/>
                    <a:p>
                      <a:pPr algn="ctr"/>
                      <a:r>
                        <a:rPr lang="en-US" dirty="0"/>
                        <a:t>MEDICAID ADULT</a:t>
                      </a:r>
                    </a:p>
                  </a:txBody>
                  <a:tcPr/>
                </a:tc>
                <a:tc>
                  <a:txBody>
                    <a:bodyPr/>
                    <a:lstStyle/>
                    <a:p>
                      <a:pPr algn="ctr"/>
                      <a:r>
                        <a:rPr lang="en-US" dirty="0"/>
                        <a:t>SUMMIT A-ICU MEDICAID MEMBERS</a:t>
                      </a:r>
                    </a:p>
                  </a:txBody>
                  <a:tcPr/>
                </a:tc>
                <a:extLst>
                  <a:ext uri="{0D108BD9-81ED-4DB2-BD59-A6C34878D82A}">
                    <a16:rowId xmlns:a16="http://schemas.microsoft.com/office/drawing/2014/main" val="3317851932"/>
                  </a:ext>
                </a:extLst>
              </a:tr>
              <a:tr h="370840">
                <a:tc>
                  <a:txBody>
                    <a:bodyPr/>
                    <a:lstStyle/>
                    <a:p>
                      <a:pPr lvl="0">
                        <a:buNone/>
                      </a:pPr>
                      <a:r>
                        <a:rPr lang="en-US" sz="1400" dirty="0">
                          <a:latin typeface="Segoe UI"/>
                        </a:rPr>
                        <a:t>White</a:t>
                      </a:r>
                      <a:endParaRPr lang="en-US" dirty="0"/>
                    </a:p>
                  </a:txBody>
                  <a:tcPr/>
                </a:tc>
                <a:tc>
                  <a:txBody>
                    <a:bodyPr/>
                    <a:lstStyle/>
                    <a:p>
                      <a:pPr lvl="0" algn="ctr">
                        <a:buNone/>
                      </a:pPr>
                      <a:r>
                        <a:rPr lang="en-US" sz="1400" dirty="0"/>
                        <a:t>50.53%</a:t>
                      </a:r>
                    </a:p>
                  </a:txBody>
                  <a:tcPr/>
                </a:tc>
                <a:tc>
                  <a:txBody>
                    <a:bodyPr/>
                    <a:lstStyle/>
                    <a:p>
                      <a:pPr lvl="0" algn="ctr">
                        <a:buNone/>
                      </a:pPr>
                      <a:r>
                        <a:rPr lang="en-US" sz="1400" dirty="0">
                          <a:latin typeface="Segoe UI"/>
                        </a:rPr>
                        <a:t>52.05%</a:t>
                      </a:r>
                      <a:endParaRPr lang="en-US" dirty="0"/>
                    </a:p>
                  </a:txBody>
                  <a:tcPr/>
                </a:tc>
                <a:extLst>
                  <a:ext uri="{0D108BD9-81ED-4DB2-BD59-A6C34878D82A}">
                    <a16:rowId xmlns:a16="http://schemas.microsoft.com/office/drawing/2014/main" val="4061857641"/>
                  </a:ext>
                </a:extLst>
              </a:tr>
              <a:tr h="370840">
                <a:tc>
                  <a:txBody>
                    <a:bodyPr/>
                    <a:lstStyle/>
                    <a:p>
                      <a:pPr lvl="0">
                        <a:buNone/>
                      </a:pPr>
                      <a:r>
                        <a:rPr lang="en-US" sz="1400" dirty="0">
                          <a:latin typeface="Segoe UI"/>
                        </a:rPr>
                        <a:t>Black or African American</a:t>
                      </a:r>
                      <a:endParaRPr lang="en-US" dirty="0"/>
                    </a:p>
                  </a:txBody>
                  <a:tcPr/>
                </a:tc>
                <a:tc>
                  <a:txBody>
                    <a:bodyPr/>
                    <a:lstStyle/>
                    <a:p>
                      <a:pPr lvl="0" algn="ctr">
                        <a:buNone/>
                      </a:pPr>
                      <a:r>
                        <a:rPr lang="en-US" sz="1400" dirty="0"/>
                        <a:t>5.62%</a:t>
                      </a:r>
                    </a:p>
                  </a:txBody>
                  <a:tcPr/>
                </a:tc>
                <a:tc>
                  <a:txBody>
                    <a:bodyPr/>
                    <a:lstStyle/>
                    <a:p>
                      <a:pPr lvl="0" algn="ctr">
                        <a:buNone/>
                      </a:pPr>
                      <a:r>
                        <a:rPr lang="en-US" sz="1400" dirty="0">
                          <a:latin typeface="Segoe UI"/>
                        </a:rPr>
                        <a:t>13.70%</a:t>
                      </a:r>
                      <a:endParaRPr lang="en-US" dirty="0"/>
                    </a:p>
                  </a:txBody>
                  <a:tcPr/>
                </a:tc>
                <a:extLst>
                  <a:ext uri="{0D108BD9-81ED-4DB2-BD59-A6C34878D82A}">
                    <a16:rowId xmlns:a16="http://schemas.microsoft.com/office/drawing/2014/main" val="1354527691"/>
                  </a:ext>
                </a:extLst>
              </a:tr>
              <a:tr h="370840">
                <a:tc>
                  <a:txBody>
                    <a:bodyPr/>
                    <a:lstStyle/>
                    <a:p>
                      <a:pPr lvl="0">
                        <a:buNone/>
                      </a:pPr>
                      <a:r>
                        <a:rPr lang="en-US" sz="1400" dirty="0">
                          <a:latin typeface="Segoe UI"/>
                        </a:rPr>
                        <a:t>Hispanic</a:t>
                      </a:r>
                      <a:endParaRPr lang="en-US" dirty="0"/>
                    </a:p>
                  </a:txBody>
                  <a:tcPr/>
                </a:tc>
                <a:tc>
                  <a:txBody>
                    <a:bodyPr/>
                    <a:lstStyle/>
                    <a:p>
                      <a:pPr lvl="0" algn="ctr">
                        <a:buNone/>
                      </a:pPr>
                      <a:r>
                        <a:rPr lang="en-US" sz="1400" dirty="0"/>
                        <a:t>13.39%</a:t>
                      </a:r>
                    </a:p>
                  </a:txBody>
                  <a:tcPr/>
                </a:tc>
                <a:tc>
                  <a:txBody>
                    <a:bodyPr/>
                    <a:lstStyle/>
                    <a:p>
                      <a:pPr lvl="0" algn="ctr">
                        <a:buNone/>
                      </a:pPr>
                      <a:r>
                        <a:rPr lang="en-US" sz="1400" dirty="0">
                          <a:latin typeface="Segoe UI"/>
                        </a:rPr>
                        <a:t>4.11%</a:t>
                      </a:r>
                      <a:endParaRPr lang="en-US" dirty="0"/>
                    </a:p>
                  </a:txBody>
                  <a:tcPr/>
                </a:tc>
                <a:extLst>
                  <a:ext uri="{0D108BD9-81ED-4DB2-BD59-A6C34878D82A}">
                    <a16:rowId xmlns:a16="http://schemas.microsoft.com/office/drawing/2014/main" val="3977582732"/>
                  </a:ext>
                </a:extLst>
              </a:tr>
              <a:tr h="370840">
                <a:tc>
                  <a:txBody>
                    <a:bodyPr/>
                    <a:lstStyle/>
                    <a:p>
                      <a:pPr lvl="0">
                        <a:buNone/>
                      </a:pPr>
                      <a:r>
                        <a:rPr lang="en-US" sz="1400" dirty="0">
                          <a:latin typeface="Segoe UI"/>
                        </a:rPr>
                        <a:t>American Indian or Alaska Native</a:t>
                      </a:r>
                      <a:endParaRPr lang="en-US" dirty="0"/>
                    </a:p>
                  </a:txBody>
                  <a:tcPr/>
                </a:tc>
                <a:tc>
                  <a:txBody>
                    <a:bodyPr/>
                    <a:lstStyle/>
                    <a:p>
                      <a:pPr lvl="0" algn="ctr">
                        <a:buNone/>
                      </a:pPr>
                      <a:r>
                        <a:rPr lang="en-US" sz="1400" dirty="0"/>
                        <a:t>1.47%</a:t>
                      </a:r>
                    </a:p>
                  </a:txBody>
                  <a:tcPr/>
                </a:tc>
                <a:tc>
                  <a:txBody>
                    <a:bodyPr/>
                    <a:lstStyle/>
                    <a:p>
                      <a:pPr lvl="0" algn="ctr">
                        <a:buNone/>
                      </a:pPr>
                      <a:r>
                        <a:rPr lang="en-US" sz="1400" dirty="0">
                          <a:latin typeface="Segoe UI"/>
                        </a:rPr>
                        <a:t>4.11%</a:t>
                      </a:r>
                      <a:endParaRPr lang="en-US" dirty="0"/>
                    </a:p>
                  </a:txBody>
                  <a:tcPr/>
                </a:tc>
                <a:extLst>
                  <a:ext uri="{0D108BD9-81ED-4DB2-BD59-A6C34878D82A}">
                    <a16:rowId xmlns:a16="http://schemas.microsoft.com/office/drawing/2014/main" val="1063502318"/>
                  </a:ext>
                </a:extLst>
              </a:tr>
              <a:tr h="370840">
                <a:tc>
                  <a:txBody>
                    <a:bodyPr/>
                    <a:lstStyle/>
                    <a:p>
                      <a:pPr lvl="0">
                        <a:buNone/>
                      </a:pPr>
                      <a:r>
                        <a:rPr lang="en-US" sz="1400" dirty="0">
                          <a:latin typeface="Segoe UI"/>
                        </a:rPr>
                        <a:t>Asian or Pacific Islander</a:t>
                      </a:r>
                      <a:endParaRPr lang="en-US" dirty="0"/>
                    </a:p>
                  </a:txBody>
                  <a:tcPr/>
                </a:tc>
                <a:tc>
                  <a:txBody>
                    <a:bodyPr/>
                    <a:lstStyle/>
                    <a:p>
                      <a:pPr lvl="0" algn="ctr">
                        <a:buNone/>
                      </a:pPr>
                      <a:r>
                        <a:rPr lang="en-US" sz="1400" dirty="0"/>
                        <a:t>5.90%</a:t>
                      </a:r>
                    </a:p>
                  </a:txBody>
                  <a:tcPr/>
                </a:tc>
                <a:tc>
                  <a:txBody>
                    <a:bodyPr/>
                    <a:lstStyle/>
                    <a:p>
                      <a:pPr lvl="0" algn="ctr">
                        <a:buNone/>
                      </a:pPr>
                      <a:r>
                        <a:rPr lang="en-US" sz="1400" dirty="0">
                          <a:latin typeface="Segoe UI"/>
                        </a:rPr>
                        <a:t>1.37%</a:t>
                      </a:r>
                      <a:endParaRPr lang="en-US" dirty="0"/>
                    </a:p>
                  </a:txBody>
                  <a:tcPr/>
                </a:tc>
                <a:extLst>
                  <a:ext uri="{0D108BD9-81ED-4DB2-BD59-A6C34878D82A}">
                    <a16:rowId xmlns:a16="http://schemas.microsoft.com/office/drawing/2014/main" val="2281869849"/>
                  </a:ext>
                </a:extLst>
              </a:tr>
              <a:tr h="370840">
                <a:tc>
                  <a:txBody>
                    <a:bodyPr/>
                    <a:lstStyle/>
                    <a:p>
                      <a:pPr lvl="0">
                        <a:buNone/>
                      </a:pPr>
                      <a:r>
                        <a:rPr lang="en-US" sz="1400" dirty="0">
                          <a:latin typeface="Segoe UI"/>
                        </a:rPr>
                        <a:t>Unknown</a:t>
                      </a:r>
                      <a:endParaRPr lang="en-US" dirty="0"/>
                    </a:p>
                  </a:txBody>
                  <a:tcPr/>
                </a:tc>
                <a:tc>
                  <a:txBody>
                    <a:bodyPr/>
                    <a:lstStyle/>
                    <a:p>
                      <a:pPr lvl="0" algn="ctr">
                        <a:buNone/>
                      </a:pPr>
                      <a:r>
                        <a:rPr lang="en-US" sz="1400" dirty="0"/>
                        <a:t>20.28%</a:t>
                      </a:r>
                    </a:p>
                  </a:txBody>
                  <a:tcPr/>
                </a:tc>
                <a:tc>
                  <a:txBody>
                    <a:bodyPr/>
                    <a:lstStyle/>
                    <a:p>
                      <a:pPr lvl="0" algn="ctr">
                        <a:buNone/>
                      </a:pPr>
                      <a:r>
                        <a:rPr lang="en-US" sz="1400" b="0" i="0" u="none" strike="noStrike" noProof="0" dirty="0">
                          <a:solidFill>
                            <a:srgbClr val="000000"/>
                          </a:solidFill>
                          <a:latin typeface="Segoe UI"/>
                        </a:rPr>
                        <a:t>24.66%</a:t>
                      </a:r>
                      <a:endParaRPr lang="en-US" sz="1400" dirty="0">
                        <a:latin typeface="Segoe UI"/>
                      </a:endParaRPr>
                    </a:p>
                  </a:txBody>
                  <a:tcPr/>
                </a:tc>
                <a:extLst>
                  <a:ext uri="{0D108BD9-81ED-4DB2-BD59-A6C34878D82A}">
                    <a16:rowId xmlns:a16="http://schemas.microsoft.com/office/drawing/2014/main" val="1621574675"/>
                  </a:ext>
                </a:extLst>
              </a:tr>
            </a:tbl>
          </a:graphicData>
        </a:graphic>
      </p:graphicFrame>
      <p:graphicFrame>
        <p:nvGraphicFramePr>
          <p:cNvPr id="6" name="Table 5">
            <a:extLst>
              <a:ext uri="{FF2B5EF4-FFF2-40B4-BE49-F238E27FC236}">
                <a16:creationId xmlns:a16="http://schemas.microsoft.com/office/drawing/2014/main" id="{4C57AB32-5A99-74C1-787E-17662AD0DE17}"/>
              </a:ext>
            </a:extLst>
          </p:cNvPr>
          <p:cNvGraphicFramePr>
            <a:graphicFrameLocks noGrp="1"/>
          </p:cNvGraphicFramePr>
          <p:nvPr>
            <p:extLst>
              <p:ext uri="{D42A27DB-BD31-4B8C-83A1-F6EECF244321}">
                <p14:modId xmlns:p14="http://schemas.microsoft.com/office/powerpoint/2010/main" val="3879997042"/>
              </p:ext>
            </p:extLst>
          </p:nvPr>
        </p:nvGraphicFramePr>
        <p:xfrm>
          <a:off x="8878087" y="1638115"/>
          <a:ext cx="2690462" cy="3012440"/>
        </p:xfrm>
        <a:graphic>
          <a:graphicData uri="http://schemas.openxmlformats.org/drawingml/2006/table">
            <a:tbl>
              <a:tblPr firstRow="1" bandRow="1">
                <a:tableStyleId>{5C22544A-7EE6-4342-B048-85BDC9FD1C3A}</a:tableStyleId>
              </a:tblPr>
              <a:tblGrid>
                <a:gridCol w="2690462">
                  <a:extLst>
                    <a:ext uri="{9D8B030D-6E8A-4147-A177-3AD203B41FA5}">
                      <a16:colId xmlns:a16="http://schemas.microsoft.com/office/drawing/2014/main" val="992622534"/>
                    </a:ext>
                  </a:extLst>
                </a:gridCol>
              </a:tblGrid>
              <a:tr h="649598">
                <a:tc>
                  <a:txBody>
                    <a:bodyPr/>
                    <a:lstStyle/>
                    <a:p>
                      <a:pPr algn="ctr"/>
                      <a:r>
                        <a:rPr lang="en-US" dirty="0"/>
                        <a:t>SUMMIT A-ICU </a:t>
                      </a:r>
                    </a:p>
                    <a:p>
                      <a:pPr algn="ctr"/>
                      <a:r>
                        <a:rPr lang="en-US" dirty="0"/>
                        <a:t>ALL DECEDENTS</a:t>
                      </a:r>
                    </a:p>
                  </a:txBody>
                  <a:tcPr/>
                </a:tc>
                <a:extLst>
                  <a:ext uri="{0D108BD9-81ED-4DB2-BD59-A6C34878D82A}">
                    <a16:rowId xmlns:a16="http://schemas.microsoft.com/office/drawing/2014/main" val="3063557697"/>
                  </a:ext>
                </a:extLst>
              </a:tr>
              <a:tr h="393807">
                <a:tc>
                  <a:txBody>
                    <a:bodyPr/>
                    <a:lstStyle/>
                    <a:p>
                      <a:pPr algn="ctr"/>
                      <a:r>
                        <a:rPr lang="en-US" sz="1400" dirty="0"/>
                        <a:t>73%</a:t>
                      </a:r>
                    </a:p>
                  </a:txBody>
                  <a:tcPr/>
                </a:tc>
                <a:extLst>
                  <a:ext uri="{0D108BD9-81ED-4DB2-BD59-A6C34878D82A}">
                    <a16:rowId xmlns:a16="http://schemas.microsoft.com/office/drawing/2014/main" val="3808427703"/>
                  </a:ext>
                </a:extLst>
              </a:tr>
              <a:tr h="393807">
                <a:tc>
                  <a:txBody>
                    <a:bodyPr/>
                    <a:lstStyle/>
                    <a:p>
                      <a:pPr algn="ctr"/>
                      <a:r>
                        <a:rPr lang="en-US" sz="1400" dirty="0"/>
                        <a:t>15%</a:t>
                      </a:r>
                    </a:p>
                  </a:txBody>
                  <a:tcPr/>
                </a:tc>
                <a:extLst>
                  <a:ext uri="{0D108BD9-81ED-4DB2-BD59-A6C34878D82A}">
                    <a16:rowId xmlns:a16="http://schemas.microsoft.com/office/drawing/2014/main" val="1188533675"/>
                  </a:ext>
                </a:extLst>
              </a:tr>
              <a:tr h="393807">
                <a:tc>
                  <a:txBody>
                    <a:bodyPr/>
                    <a:lstStyle/>
                    <a:p>
                      <a:pPr algn="ctr"/>
                      <a:r>
                        <a:rPr lang="en-US" sz="1400" dirty="0"/>
                        <a:t>7%</a:t>
                      </a:r>
                    </a:p>
                  </a:txBody>
                  <a:tcPr/>
                </a:tc>
                <a:extLst>
                  <a:ext uri="{0D108BD9-81ED-4DB2-BD59-A6C34878D82A}">
                    <a16:rowId xmlns:a16="http://schemas.microsoft.com/office/drawing/2014/main" val="3906648026"/>
                  </a:ext>
                </a:extLst>
              </a:tr>
              <a:tr h="393807">
                <a:tc>
                  <a:txBody>
                    <a:bodyPr/>
                    <a:lstStyle/>
                    <a:p>
                      <a:pPr algn="ctr"/>
                      <a:r>
                        <a:rPr lang="en-US" sz="1400" dirty="0"/>
                        <a:t>2%</a:t>
                      </a:r>
                    </a:p>
                  </a:txBody>
                  <a:tcPr/>
                </a:tc>
                <a:extLst>
                  <a:ext uri="{0D108BD9-81ED-4DB2-BD59-A6C34878D82A}">
                    <a16:rowId xmlns:a16="http://schemas.microsoft.com/office/drawing/2014/main" val="768172306"/>
                  </a:ext>
                </a:extLst>
              </a:tr>
              <a:tr h="393807">
                <a:tc>
                  <a:txBody>
                    <a:bodyPr/>
                    <a:lstStyle/>
                    <a:p>
                      <a:pPr algn="ctr"/>
                      <a:r>
                        <a:rPr lang="en-US" sz="1400" dirty="0"/>
                        <a:t>&lt;1%</a:t>
                      </a:r>
                    </a:p>
                  </a:txBody>
                  <a:tcPr/>
                </a:tc>
                <a:extLst>
                  <a:ext uri="{0D108BD9-81ED-4DB2-BD59-A6C34878D82A}">
                    <a16:rowId xmlns:a16="http://schemas.microsoft.com/office/drawing/2014/main" val="21077990"/>
                  </a:ext>
                </a:extLst>
              </a:tr>
              <a:tr h="393807">
                <a:tc>
                  <a:txBody>
                    <a:bodyPr/>
                    <a:lstStyle/>
                    <a:p>
                      <a:pPr algn="ctr"/>
                      <a:r>
                        <a:rPr lang="en-US" sz="1400" dirty="0"/>
                        <a:t>2%</a:t>
                      </a:r>
                    </a:p>
                  </a:txBody>
                  <a:tcPr/>
                </a:tc>
                <a:extLst>
                  <a:ext uri="{0D108BD9-81ED-4DB2-BD59-A6C34878D82A}">
                    <a16:rowId xmlns:a16="http://schemas.microsoft.com/office/drawing/2014/main" val="2814952575"/>
                  </a:ext>
                </a:extLst>
              </a:tr>
            </a:tbl>
          </a:graphicData>
        </a:graphic>
      </p:graphicFrame>
      <p:sp>
        <p:nvSpPr>
          <p:cNvPr id="7" name="Left Brace 6">
            <a:extLst>
              <a:ext uri="{FF2B5EF4-FFF2-40B4-BE49-F238E27FC236}">
                <a16:creationId xmlns:a16="http://schemas.microsoft.com/office/drawing/2014/main" id="{44B5EB51-999B-21FC-5831-A56DEC4BB41B}"/>
              </a:ext>
            </a:extLst>
          </p:cNvPr>
          <p:cNvSpPr/>
          <p:nvPr/>
        </p:nvSpPr>
        <p:spPr>
          <a:xfrm rot="16200000">
            <a:off x="5497888" y="2455975"/>
            <a:ext cx="489607" cy="507434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0B77D716-01BE-D806-5FEC-E50B57AB6DBF}"/>
              </a:ext>
            </a:extLst>
          </p:cNvPr>
          <p:cNvSpPr/>
          <p:nvPr/>
        </p:nvSpPr>
        <p:spPr>
          <a:xfrm rot="16200000">
            <a:off x="10069657" y="3643475"/>
            <a:ext cx="415716" cy="258206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B0BF5C9-0ADE-1970-A8C4-79978C41D10D}"/>
              </a:ext>
            </a:extLst>
          </p:cNvPr>
          <p:cNvSpPr txBox="1"/>
          <p:nvPr/>
        </p:nvSpPr>
        <p:spPr>
          <a:xfrm>
            <a:off x="4638198" y="5326184"/>
            <a:ext cx="22089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a:latin typeface="Calibri"/>
                <a:cs typeface="Calibri"/>
              </a:rPr>
              <a:t>Data from </a:t>
            </a:r>
            <a:r>
              <a:rPr lang="en-US" sz="1400" b="1" i="1" dirty="0" err="1">
                <a:latin typeface="Calibri"/>
                <a:cs typeface="Calibri"/>
              </a:rPr>
              <a:t>CareOregon</a:t>
            </a:r>
            <a:r>
              <a:rPr lang="en-US" sz="1400" b="1" i="1" dirty="0">
                <a:latin typeface="Calibri"/>
                <a:cs typeface="Calibri"/>
              </a:rPr>
              <a:t> Medicaid, 2021-2022</a:t>
            </a:r>
          </a:p>
        </p:txBody>
      </p:sp>
      <p:sp>
        <p:nvSpPr>
          <p:cNvPr id="10" name="TextBox 9">
            <a:extLst>
              <a:ext uri="{FF2B5EF4-FFF2-40B4-BE49-F238E27FC236}">
                <a16:creationId xmlns:a16="http://schemas.microsoft.com/office/drawing/2014/main" id="{AE4B764C-225E-DB3D-E8E5-B4B8332C1483}"/>
              </a:ext>
            </a:extLst>
          </p:cNvPr>
          <p:cNvSpPr txBox="1"/>
          <p:nvPr/>
        </p:nvSpPr>
        <p:spPr>
          <a:xfrm>
            <a:off x="9379860" y="5218462"/>
            <a:ext cx="17953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a:latin typeface="Calibri"/>
                <a:cs typeface="Calibri"/>
              </a:rPr>
              <a:t>Data from retrospective chart review, 2016-ongoing</a:t>
            </a:r>
          </a:p>
        </p:txBody>
      </p:sp>
      <p:sp>
        <p:nvSpPr>
          <p:cNvPr id="11" name="TextBox 10">
            <a:extLst>
              <a:ext uri="{FF2B5EF4-FFF2-40B4-BE49-F238E27FC236}">
                <a16:creationId xmlns:a16="http://schemas.microsoft.com/office/drawing/2014/main" id="{FC06500D-9E46-22BA-FF78-83196D0187F4}"/>
              </a:ext>
            </a:extLst>
          </p:cNvPr>
          <p:cNvSpPr txBox="1"/>
          <p:nvPr/>
        </p:nvSpPr>
        <p:spPr>
          <a:xfrm>
            <a:off x="167461" y="5335737"/>
            <a:ext cx="30380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cs typeface="Calibri"/>
              </a:rPr>
              <a:t>Note: Undocumented immigrants not eligible for OR Medicaid 2021-2022</a:t>
            </a:r>
          </a:p>
        </p:txBody>
      </p:sp>
    </p:spTree>
    <p:extLst>
      <p:ext uri="{BB962C8B-B14F-4D97-AF65-F5344CB8AC3E}">
        <p14:creationId xmlns:p14="http://schemas.microsoft.com/office/powerpoint/2010/main" val="200073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21E6-9A63-000D-0CA8-D386592813AF}"/>
              </a:ext>
            </a:extLst>
          </p:cNvPr>
          <p:cNvSpPr>
            <a:spLocks noGrp="1"/>
          </p:cNvSpPr>
          <p:nvPr>
            <p:ph type="title"/>
          </p:nvPr>
        </p:nvSpPr>
        <p:spPr/>
        <p:txBody>
          <a:bodyPr/>
          <a:lstStyle/>
          <a:p>
            <a:r>
              <a:rPr lang="en-US" dirty="0"/>
              <a:t>Results: SUMMIT Analysis of Patient Deaths</a:t>
            </a:r>
          </a:p>
        </p:txBody>
      </p:sp>
      <p:graphicFrame>
        <p:nvGraphicFramePr>
          <p:cNvPr id="4" name="Chart 3">
            <a:extLst>
              <a:ext uri="{FF2B5EF4-FFF2-40B4-BE49-F238E27FC236}">
                <a16:creationId xmlns:a16="http://schemas.microsoft.com/office/drawing/2014/main" id="{2D006FB5-7A70-D0AF-DBE5-64300643B4C9}"/>
              </a:ext>
            </a:extLst>
          </p:cNvPr>
          <p:cNvGraphicFramePr>
            <a:graphicFrameLocks/>
          </p:cNvGraphicFramePr>
          <p:nvPr>
            <p:extLst>
              <p:ext uri="{D42A27DB-BD31-4B8C-83A1-F6EECF244321}">
                <p14:modId xmlns:p14="http://schemas.microsoft.com/office/powerpoint/2010/main" val="2116880321"/>
              </p:ext>
            </p:extLst>
          </p:nvPr>
        </p:nvGraphicFramePr>
        <p:xfrm>
          <a:off x="6354359" y="1578634"/>
          <a:ext cx="5304975" cy="38166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1D944B5-319F-4DB3-136F-593576180126}"/>
              </a:ext>
            </a:extLst>
          </p:cNvPr>
          <p:cNvSpPr txBox="1"/>
          <p:nvPr/>
        </p:nvSpPr>
        <p:spPr>
          <a:xfrm>
            <a:off x="1760862" y="5639908"/>
            <a:ext cx="8670275" cy="461665"/>
          </a:xfrm>
          <a:prstGeom prst="rect">
            <a:avLst/>
          </a:prstGeom>
          <a:noFill/>
        </p:spPr>
        <p:txBody>
          <a:bodyPr wrap="square" lIns="91440" tIns="45720" rIns="91440" bIns="45720" rtlCol="0" anchor="t">
            <a:spAutoFit/>
          </a:bodyPr>
          <a:lstStyle/>
          <a:p>
            <a:pPr algn="ctr"/>
            <a:r>
              <a:rPr lang="en-US" sz="2400" dirty="0"/>
              <a:t>n = 164</a:t>
            </a:r>
          </a:p>
        </p:txBody>
      </p:sp>
      <p:graphicFrame>
        <p:nvGraphicFramePr>
          <p:cNvPr id="10" name="Chart 9">
            <a:extLst>
              <a:ext uri="{FF2B5EF4-FFF2-40B4-BE49-F238E27FC236}">
                <a16:creationId xmlns:a16="http://schemas.microsoft.com/office/drawing/2014/main" id="{4A46D9C1-2008-BFD2-F80D-0B320CA2070C}"/>
              </a:ext>
            </a:extLst>
          </p:cNvPr>
          <p:cNvGraphicFramePr>
            <a:graphicFrameLocks/>
          </p:cNvGraphicFramePr>
          <p:nvPr>
            <p:extLst>
              <p:ext uri="{D42A27DB-BD31-4B8C-83A1-F6EECF244321}">
                <p14:modId xmlns:p14="http://schemas.microsoft.com/office/powerpoint/2010/main" val="3234148759"/>
              </p:ext>
            </p:extLst>
          </p:nvPr>
        </p:nvGraphicFramePr>
        <p:xfrm>
          <a:off x="376679" y="1576972"/>
          <a:ext cx="5351767" cy="39270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E2FB412-B538-981A-77D5-8C08AE3D588A}"/>
              </a:ext>
            </a:extLst>
          </p:cNvPr>
          <p:cNvSpPr txBox="1"/>
          <p:nvPr/>
        </p:nvSpPr>
        <p:spPr>
          <a:xfrm>
            <a:off x="8541622" y="6435272"/>
            <a:ext cx="34191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Calibri"/>
                <a:cs typeface="Calibri"/>
              </a:rPr>
              <a:t>Data from retrospective chart review, 2016-ongoing</a:t>
            </a:r>
          </a:p>
        </p:txBody>
      </p:sp>
    </p:spTree>
    <p:extLst>
      <p:ext uri="{BB962C8B-B14F-4D97-AF65-F5344CB8AC3E}">
        <p14:creationId xmlns:p14="http://schemas.microsoft.com/office/powerpoint/2010/main" val="359997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7A25-A801-85B5-73A8-087B31B353CC}"/>
              </a:ext>
            </a:extLst>
          </p:cNvPr>
          <p:cNvSpPr>
            <a:spLocks noGrp="1"/>
          </p:cNvSpPr>
          <p:nvPr>
            <p:ph type="title"/>
          </p:nvPr>
        </p:nvSpPr>
        <p:spPr/>
        <p:txBody>
          <a:bodyPr/>
          <a:lstStyle/>
          <a:p>
            <a:r>
              <a:rPr lang="en-US" dirty="0"/>
              <a:t>Results: SUMMIT Analysis of Patient Deaths</a:t>
            </a:r>
          </a:p>
        </p:txBody>
      </p:sp>
      <p:graphicFrame>
        <p:nvGraphicFramePr>
          <p:cNvPr id="3" name="Chart 2">
            <a:extLst>
              <a:ext uri="{FF2B5EF4-FFF2-40B4-BE49-F238E27FC236}">
                <a16:creationId xmlns:a16="http://schemas.microsoft.com/office/drawing/2014/main" id="{689A3F06-35B7-25E9-514B-7D8B747F5A48}"/>
              </a:ext>
            </a:extLst>
          </p:cNvPr>
          <p:cNvGraphicFramePr>
            <a:graphicFrameLocks/>
          </p:cNvGraphicFramePr>
          <p:nvPr>
            <p:extLst>
              <p:ext uri="{D42A27DB-BD31-4B8C-83A1-F6EECF244321}">
                <p14:modId xmlns:p14="http://schemas.microsoft.com/office/powerpoint/2010/main" val="2481657260"/>
              </p:ext>
            </p:extLst>
          </p:nvPr>
        </p:nvGraphicFramePr>
        <p:xfrm>
          <a:off x="0" y="1173457"/>
          <a:ext cx="6850505" cy="4701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D9489C59-451C-10E1-8C3F-BA7DAA3708B7}"/>
              </a:ext>
            </a:extLst>
          </p:cNvPr>
          <p:cNvGraphicFramePr>
            <a:graphicFrameLocks/>
          </p:cNvGraphicFramePr>
          <p:nvPr>
            <p:extLst>
              <p:ext uri="{D42A27DB-BD31-4B8C-83A1-F6EECF244321}">
                <p14:modId xmlns:p14="http://schemas.microsoft.com/office/powerpoint/2010/main" val="1397930673"/>
              </p:ext>
            </p:extLst>
          </p:nvPr>
        </p:nvGraphicFramePr>
        <p:xfrm>
          <a:off x="6850505" y="1289596"/>
          <a:ext cx="5231515" cy="427984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74FACB0-F03B-076E-F4A5-C39EAE27677D}"/>
              </a:ext>
            </a:extLst>
          </p:cNvPr>
          <p:cNvSpPr txBox="1"/>
          <p:nvPr/>
        </p:nvSpPr>
        <p:spPr>
          <a:xfrm>
            <a:off x="992568" y="2385247"/>
            <a:ext cx="1525008" cy="954107"/>
          </a:xfrm>
          <a:prstGeom prst="rect">
            <a:avLst/>
          </a:prstGeom>
          <a:noFill/>
        </p:spPr>
        <p:txBody>
          <a:bodyPr wrap="square" lIns="91440" tIns="45720" rIns="91440" bIns="45720" rtlCol="0" anchor="t">
            <a:spAutoFit/>
          </a:bodyPr>
          <a:lstStyle/>
          <a:p>
            <a:pPr algn="ctr"/>
            <a:r>
              <a:rPr lang="en-US" sz="1400" dirty="0"/>
              <a:t>30% patients found dead (unsupported death)</a:t>
            </a:r>
            <a:endParaRPr lang="en-US" sz="1400" dirty="0">
              <a:cs typeface="Segoe UI"/>
            </a:endParaRPr>
          </a:p>
        </p:txBody>
      </p:sp>
      <p:sp>
        <p:nvSpPr>
          <p:cNvPr id="7" name="TextBox 6">
            <a:extLst>
              <a:ext uri="{FF2B5EF4-FFF2-40B4-BE49-F238E27FC236}">
                <a16:creationId xmlns:a16="http://schemas.microsoft.com/office/drawing/2014/main" id="{1C842B0F-174C-1802-A80F-1642801A27D5}"/>
              </a:ext>
            </a:extLst>
          </p:cNvPr>
          <p:cNvSpPr txBox="1"/>
          <p:nvPr/>
        </p:nvSpPr>
        <p:spPr>
          <a:xfrm>
            <a:off x="9940689" y="4644718"/>
            <a:ext cx="2141331" cy="523220"/>
          </a:xfrm>
          <a:prstGeom prst="rect">
            <a:avLst/>
          </a:prstGeom>
          <a:noFill/>
        </p:spPr>
        <p:txBody>
          <a:bodyPr wrap="square" rtlCol="0">
            <a:spAutoFit/>
          </a:bodyPr>
          <a:lstStyle/>
          <a:p>
            <a:pPr algn="ctr"/>
            <a:r>
              <a:rPr lang="en-US" sz="1400" dirty="0"/>
              <a:t>In hospital deaths often reflect high care needs</a:t>
            </a:r>
          </a:p>
        </p:txBody>
      </p:sp>
      <p:sp>
        <p:nvSpPr>
          <p:cNvPr id="8" name="TextBox 7">
            <a:extLst>
              <a:ext uri="{FF2B5EF4-FFF2-40B4-BE49-F238E27FC236}">
                <a16:creationId xmlns:a16="http://schemas.microsoft.com/office/drawing/2014/main" id="{07546906-4AF5-0179-AC41-27B2831AD294}"/>
              </a:ext>
            </a:extLst>
          </p:cNvPr>
          <p:cNvSpPr txBox="1"/>
          <p:nvPr/>
        </p:nvSpPr>
        <p:spPr>
          <a:xfrm>
            <a:off x="8623557" y="6509014"/>
            <a:ext cx="34191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Calibri"/>
                <a:cs typeface="Calibri"/>
              </a:rPr>
              <a:t>Data from retrospective chart review, 2016-ongoing</a:t>
            </a:r>
          </a:p>
        </p:txBody>
      </p:sp>
      <p:sp>
        <p:nvSpPr>
          <p:cNvPr id="9" name="TextBox 8">
            <a:extLst>
              <a:ext uri="{FF2B5EF4-FFF2-40B4-BE49-F238E27FC236}">
                <a16:creationId xmlns:a16="http://schemas.microsoft.com/office/drawing/2014/main" id="{10766F9C-84CA-FC13-AA07-307D12DA0FE9}"/>
              </a:ext>
            </a:extLst>
          </p:cNvPr>
          <p:cNvSpPr txBox="1"/>
          <p:nvPr/>
        </p:nvSpPr>
        <p:spPr>
          <a:xfrm>
            <a:off x="1749656" y="5707144"/>
            <a:ext cx="8670275" cy="461665"/>
          </a:xfrm>
          <a:prstGeom prst="rect">
            <a:avLst/>
          </a:prstGeom>
          <a:noFill/>
        </p:spPr>
        <p:txBody>
          <a:bodyPr wrap="square" lIns="91440" tIns="45720" rIns="91440" bIns="45720" rtlCol="0" anchor="t">
            <a:spAutoFit/>
          </a:bodyPr>
          <a:lstStyle/>
          <a:p>
            <a:pPr algn="ctr"/>
            <a:r>
              <a:rPr lang="en-US" sz="2400" dirty="0"/>
              <a:t>n = 164</a:t>
            </a:r>
          </a:p>
        </p:txBody>
      </p:sp>
    </p:spTree>
    <p:extLst>
      <p:ext uri="{BB962C8B-B14F-4D97-AF65-F5344CB8AC3E}">
        <p14:creationId xmlns:p14="http://schemas.microsoft.com/office/powerpoint/2010/main" val="56283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A512101-8DE6-40FC-BA63-B0A3B988B099}"/>
              </a:ext>
            </a:extLst>
          </p:cNvPr>
          <p:cNvSpPr>
            <a:spLocks noGrp="1"/>
          </p:cNvSpPr>
          <p:nvPr>
            <p:ph sz="half" idx="1"/>
          </p:nvPr>
        </p:nvSpPr>
        <p:spPr>
          <a:xfrm>
            <a:off x="533400" y="1143001"/>
            <a:ext cx="5246222" cy="4838700"/>
          </a:xfrm>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Palliative and end-of-life scenarios for patients with SUDs+</a:t>
            </a:r>
            <a:endParaRPr lang="en-US" dirty="0">
              <a:cs typeface="Segoe UI"/>
            </a:endParaRPr>
          </a:p>
          <a:p>
            <a:pPr marL="0" indent="0">
              <a:buNone/>
            </a:pPr>
            <a:endParaRPr lang="en-US" sz="1800" dirty="0"/>
          </a:p>
        </p:txBody>
      </p:sp>
      <p:sp>
        <p:nvSpPr>
          <p:cNvPr id="2" name="Title 1">
            <a:extLst>
              <a:ext uri="{FF2B5EF4-FFF2-40B4-BE49-F238E27FC236}">
                <a16:creationId xmlns:a16="http://schemas.microsoft.com/office/drawing/2014/main" id="{A3965457-650A-422D-98A6-C8E35BD46E88}"/>
              </a:ext>
            </a:extLst>
          </p:cNvPr>
          <p:cNvSpPr>
            <a:spLocks noGrp="1"/>
          </p:cNvSpPr>
          <p:nvPr>
            <p:ph type="title"/>
          </p:nvPr>
        </p:nvSpPr>
        <p:spPr/>
        <p:txBody>
          <a:bodyPr/>
          <a:lstStyle/>
          <a:p>
            <a:r>
              <a:rPr lang="en-US" dirty="0"/>
              <a:t>Results: SUMMIT Team Member Perspectives</a:t>
            </a:r>
          </a:p>
        </p:txBody>
      </p:sp>
      <p:grpSp>
        <p:nvGrpSpPr>
          <p:cNvPr id="9" name="Group 8">
            <a:extLst>
              <a:ext uri="{FF2B5EF4-FFF2-40B4-BE49-F238E27FC236}">
                <a16:creationId xmlns:a16="http://schemas.microsoft.com/office/drawing/2014/main" id="{48C06A4C-B1E0-4F56-950B-CDA22E04C1B1}"/>
              </a:ext>
            </a:extLst>
          </p:cNvPr>
          <p:cNvGrpSpPr/>
          <p:nvPr/>
        </p:nvGrpSpPr>
        <p:grpSpPr>
          <a:xfrm>
            <a:off x="5392356" y="2688673"/>
            <a:ext cx="6152217" cy="3575372"/>
            <a:chOff x="3019890" y="2741181"/>
            <a:chExt cx="6152217" cy="3575372"/>
          </a:xfrm>
        </p:grpSpPr>
        <p:sp>
          <p:nvSpPr>
            <p:cNvPr id="10" name="Freeform: Shape 9">
              <a:extLst>
                <a:ext uri="{FF2B5EF4-FFF2-40B4-BE49-F238E27FC236}">
                  <a16:creationId xmlns:a16="http://schemas.microsoft.com/office/drawing/2014/main" id="{7A59D26A-A955-4DCF-9DB6-F92F6839160D}"/>
                </a:ext>
              </a:extLst>
            </p:cNvPr>
            <p:cNvSpPr/>
            <p:nvPr/>
          </p:nvSpPr>
          <p:spPr>
            <a:xfrm>
              <a:off x="3019890" y="2741181"/>
              <a:ext cx="3575372" cy="3575372"/>
            </a:xfrm>
            <a:custGeom>
              <a:avLst/>
              <a:gdLst>
                <a:gd name="connsiteX0" fmla="*/ 0 w 3575372"/>
                <a:gd name="connsiteY0" fmla="*/ 1787686 h 3575372"/>
                <a:gd name="connsiteX1" fmla="*/ 1787686 w 3575372"/>
                <a:gd name="connsiteY1" fmla="*/ 0 h 3575372"/>
                <a:gd name="connsiteX2" fmla="*/ 3575372 w 3575372"/>
                <a:gd name="connsiteY2" fmla="*/ 1787686 h 3575372"/>
                <a:gd name="connsiteX3" fmla="*/ 1787686 w 3575372"/>
                <a:gd name="connsiteY3" fmla="*/ 3575372 h 3575372"/>
                <a:gd name="connsiteX4" fmla="*/ 0 w 3575372"/>
                <a:gd name="connsiteY4" fmla="*/ 1787686 h 357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372" h="3575372">
                  <a:moveTo>
                    <a:pt x="0" y="1787686"/>
                  </a:moveTo>
                  <a:cubicBezTo>
                    <a:pt x="0" y="800374"/>
                    <a:pt x="800374" y="0"/>
                    <a:pt x="1787686" y="0"/>
                  </a:cubicBezTo>
                  <a:cubicBezTo>
                    <a:pt x="2774998" y="0"/>
                    <a:pt x="3575372" y="800374"/>
                    <a:pt x="3575372" y="1787686"/>
                  </a:cubicBezTo>
                  <a:cubicBezTo>
                    <a:pt x="3575372" y="2774998"/>
                    <a:pt x="2774998" y="3575372"/>
                    <a:pt x="1787686" y="3575372"/>
                  </a:cubicBezTo>
                  <a:cubicBezTo>
                    <a:pt x="800374" y="3575372"/>
                    <a:pt x="0" y="2774998"/>
                    <a:pt x="0" y="1787686"/>
                  </a:cubicBezTo>
                  <a:close/>
                </a:path>
              </a:pathLst>
            </a:custGeom>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spcFirstLastPara="0" vert="horz" wrap="square" lIns="499264" tIns="421613" rIns="1014632" bIns="421613" numCol="1" spcCol="1270" anchor="ctr" anchorCtr="0">
              <a:noAutofit/>
            </a:bodyPr>
            <a:lstStyle/>
            <a:p>
              <a:pPr marL="0" lvl="0" indent="0" algn="ctr" defTabSz="800100">
                <a:lnSpc>
                  <a:spcPct val="90000"/>
                </a:lnSpc>
                <a:spcBef>
                  <a:spcPct val="0"/>
                </a:spcBef>
                <a:spcAft>
                  <a:spcPct val="35000"/>
                </a:spcAft>
                <a:buNone/>
              </a:pPr>
              <a:r>
                <a:rPr lang="en-US" sz="1800" b="1" kern="1200" dirty="0"/>
                <a:t>Life-limiting illness is not addiction;</a:t>
              </a:r>
            </a:p>
            <a:p>
              <a:pPr marL="0" lvl="0" indent="0" algn="ctr" defTabSz="800100">
                <a:lnSpc>
                  <a:spcPct val="90000"/>
                </a:lnSpc>
                <a:spcBef>
                  <a:spcPct val="0"/>
                </a:spcBef>
                <a:spcAft>
                  <a:spcPct val="35000"/>
                </a:spcAft>
                <a:buNone/>
              </a:pPr>
              <a:r>
                <a:rPr lang="en-US" sz="1800" b="1" kern="1200" dirty="0"/>
                <a:t>Substance use contributes to complexity</a:t>
              </a:r>
            </a:p>
          </p:txBody>
        </p:sp>
        <p:sp>
          <p:nvSpPr>
            <p:cNvPr id="11" name="Freeform: Shape 10">
              <a:extLst>
                <a:ext uri="{FF2B5EF4-FFF2-40B4-BE49-F238E27FC236}">
                  <a16:creationId xmlns:a16="http://schemas.microsoft.com/office/drawing/2014/main" id="{CD9A5DD9-E90E-4823-8A45-278268B9B12D}"/>
                </a:ext>
              </a:extLst>
            </p:cNvPr>
            <p:cNvSpPr/>
            <p:nvPr/>
          </p:nvSpPr>
          <p:spPr>
            <a:xfrm>
              <a:off x="5596735" y="2741181"/>
              <a:ext cx="3575372" cy="3575372"/>
            </a:xfrm>
            <a:custGeom>
              <a:avLst/>
              <a:gdLst>
                <a:gd name="connsiteX0" fmla="*/ 0 w 3575372"/>
                <a:gd name="connsiteY0" fmla="*/ 1787686 h 3575372"/>
                <a:gd name="connsiteX1" fmla="*/ 1787686 w 3575372"/>
                <a:gd name="connsiteY1" fmla="*/ 0 h 3575372"/>
                <a:gd name="connsiteX2" fmla="*/ 3575372 w 3575372"/>
                <a:gd name="connsiteY2" fmla="*/ 1787686 h 3575372"/>
                <a:gd name="connsiteX3" fmla="*/ 1787686 w 3575372"/>
                <a:gd name="connsiteY3" fmla="*/ 3575372 h 3575372"/>
                <a:gd name="connsiteX4" fmla="*/ 0 w 3575372"/>
                <a:gd name="connsiteY4" fmla="*/ 1787686 h 357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372" h="3575372">
                  <a:moveTo>
                    <a:pt x="0" y="1787686"/>
                  </a:moveTo>
                  <a:cubicBezTo>
                    <a:pt x="0" y="800374"/>
                    <a:pt x="800374" y="0"/>
                    <a:pt x="1787686" y="0"/>
                  </a:cubicBezTo>
                  <a:cubicBezTo>
                    <a:pt x="2774998" y="0"/>
                    <a:pt x="3575372" y="800374"/>
                    <a:pt x="3575372" y="1787686"/>
                  </a:cubicBezTo>
                  <a:cubicBezTo>
                    <a:pt x="3575372" y="2774998"/>
                    <a:pt x="2774998" y="3575372"/>
                    <a:pt x="1787686" y="3575372"/>
                  </a:cubicBezTo>
                  <a:cubicBezTo>
                    <a:pt x="800374" y="3575372"/>
                    <a:pt x="0" y="2774998"/>
                    <a:pt x="0" y="1787686"/>
                  </a:cubicBezTo>
                  <a:close/>
                </a:path>
              </a:pathLst>
            </a:custGeom>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spcFirstLastPara="0" vert="horz" wrap="square" lIns="1014633" tIns="421613" rIns="499263" bIns="421613" numCol="1" spcCol="1270" anchor="ctr" anchorCtr="0">
              <a:noAutofit/>
            </a:bodyPr>
            <a:lstStyle/>
            <a:p>
              <a:pPr marL="0" lvl="0" indent="0" algn="ctr" defTabSz="800100">
                <a:lnSpc>
                  <a:spcPct val="90000"/>
                </a:lnSpc>
                <a:spcBef>
                  <a:spcPct val="0"/>
                </a:spcBef>
                <a:spcAft>
                  <a:spcPct val="35000"/>
                </a:spcAft>
                <a:buNone/>
              </a:pPr>
              <a:r>
                <a:rPr lang="en-US" sz="1800" b="1" kern="1200"/>
                <a:t>Life-limiting illness is addiction; </a:t>
              </a:r>
            </a:p>
            <a:p>
              <a:pPr marL="0" lvl="0" indent="0" algn="ctr" defTabSz="800100">
                <a:lnSpc>
                  <a:spcPct val="90000"/>
                </a:lnSpc>
                <a:spcBef>
                  <a:spcPct val="0"/>
                </a:spcBef>
                <a:spcAft>
                  <a:spcPct val="35000"/>
                </a:spcAft>
                <a:buNone/>
              </a:pPr>
              <a:r>
                <a:rPr lang="en-US" sz="1800" b="1" kern="1200"/>
                <a:t>Harm reduction may be palliative and life-prolonging</a:t>
              </a:r>
              <a:endParaRPr lang="en-US" sz="1800" b="1" kern="1200" dirty="0"/>
            </a:p>
          </p:txBody>
        </p:sp>
      </p:grpSp>
      <p:pic>
        <p:nvPicPr>
          <p:cNvPr id="4" name="Graphic 3" descr="Umbrella">
            <a:extLst>
              <a:ext uri="{FF2B5EF4-FFF2-40B4-BE49-F238E27FC236}">
                <a16:creationId xmlns:a16="http://schemas.microsoft.com/office/drawing/2014/main" id="{CD1DAD51-C380-43B4-BD66-DAA7FA8A44E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295" t="4531" r="5886" b="22902"/>
          <a:stretch/>
        </p:blipFill>
        <p:spPr>
          <a:xfrm>
            <a:off x="5674031" y="813059"/>
            <a:ext cx="5574891" cy="4606642"/>
          </a:xfrm>
          <a:prstGeom prst="rect">
            <a:avLst/>
          </a:prstGeom>
        </p:spPr>
      </p:pic>
      <p:sp>
        <p:nvSpPr>
          <p:cNvPr id="5" name="TextBox 4">
            <a:extLst>
              <a:ext uri="{FF2B5EF4-FFF2-40B4-BE49-F238E27FC236}">
                <a16:creationId xmlns:a16="http://schemas.microsoft.com/office/drawing/2014/main" id="{A803FEF1-B35A-4F83-B0B8-BA2DF33B0816}"/>
              </a:ext>
            </a:extLst>
          </p:cNvPr>
          <p:cNvSpPr txBox="1"/>
          <p:nvPr/>
        </p:nvSpPr>
        <p:spPr>
          <a:xfrm>
            <a:off x="6794908" y="1713780"/>
            <a:ext cx="3333135" cy="923330"/>
          </a:xfrm>
          <a:prstGeom prst="rect">
            <a:avLst/>
          </a:prstGeom>
          <a:noFill/>
        </p:spPr>
        <p:txBody>
          <a:bodyPr wrap="square" rtlCol="0">
            <a:spAutoFit/>
          </a:bodyPr>
          <a:lstStyle/>
          <a:p>
            <a:pPr algn="ctr"/>
            <a:r>
              <a:rPr lang="en-US" b="1" dirty="0">
                <a:solidFill>
                  <a:schemeClr val="bg1"/>
                </a:solidFill>
              </a:rPr>
              <a:t>Tension between self-determination and “systems of neglect”</a:t>
            </a:r>
          </a:p>
        </p:txBody>
      </p:sp>
    </p:spTree>
    <p:extLst>
      <p:ext uri="{BB962C8B-B14F-4D97-AF65-F5344CB8AC3E}">
        <p14:creationId xmlns:p14="http://schemas.microsoft.com/office/powerpoint/2010/main" val="212827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655659-503C-40AD-877B-BBE6D7FE0C17}"/>
              </a:ext>
            </a:extLst>
          </p:cNvPr>
          <p:cNvSpPr>
            <a:spLocks noGrp="1"/>
          </p:cNvSpPr>
          <p:nvPr>
            <p:ph idx="1"/>
          </p:nvPr>
        </p:nvSpPr>
        <p:spPr/>
        <p:txBody>
          <a:bodyPr/>
          <a:lstStyle/>
          <a:p>
            <a:pPr marL="0" indent="0" algn="ctr">
              <a:buNone/>
            </a:pPr>
            <a:endParaRPr lang="en-US" dirty="0"/>
          </a:p>
          <a:p>
            <a:pPr marL="0" indent="0">
              <a:buNone/>
            </a:pPr>
            <a:endParaRPr lang="en-US" dirty="0"/>
          </a:p>
        </p:txBody>
      </p:sp>
      <p:sp>
        <p:nvSpPr>
          <p:cNvPr id="3" name="Title 2">
            <a:extLst>
              <a:ext uri="{FF2B5EF4-FFF2-40B4-BE49-F238E27FC236}">
                <a16:creationId xmlns:a16="http://schemas.microsoft.com/office/drawing/2014/main" id="{47AA8F14-92C3-4AEF-A416-E9CDC5214F56}"/>
              </a:ext>
            </a:extLst>
          </p:cNvPr>
          <p:cNvSpPr>
            <a:spLocks noGrp="1"/>
          </p:cNvSpPr>
          <p:nvPr>
            <p:ph type="title"/>
          </p:nvPr>
        </p:nvSpPr>
        <p:spPr/>
        <p:txBody>
          <a:bodyPr/>
          <a:lstStyle/>
          <a:p>
            <a:r>
              <a:rPr lang="en-US" dirty="0"/>
              <a:t>Results: SUMMIT Team Member Perspectives</a:t>
            </a:r>
          </a:p>
        </p:txBody>
      </p:sp>
      <p:pic>
        <p:nvPicPr>
          <p:cNvPr id="4" name="Picture 3" descr="A diagram of care and support&#10;&#10;Description automatically generated">
            <a:extLst>
              <a:ext uri="{FF2B5EF4-FFF2-40B4-BE49-F238E27FC236}">
                <a16:creationId xmlns:a16="http://schemas.microsoft.com/office/drawing/2014/main" id="{D3043B7F-3E58-48ED-9D82-F86F2AECC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03" y="1702372"/>
            <a:ext cx="6480307" cy="3567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57746F-16AF-47B6-82D2-F501912A59E1}"/>
              </a:ext>
            </a:extLst>
          </p:cNvPr>
          <p:cNvSpPr txBox="1"/>
          <p:nvPr/>
        </p:nvSpPr>
        <p:spPr>
          <a:xfrm>
            <a:off x="7422778" y="2090172"/>
            <a:ext cx="3976255" cy="2677656"/>
          </a:xfrm>
          <a:prstGeom prst="rect">
            <a:avLst/>
          </a:prstGeom>
          <a:noFill/>
        </p:spPr>
        <p:txBody>
          <a:bodyPr wrap="square" rtlCol="0">
            <a:spAutoFit/>
          </a:bodyPr>
          <a:lstStyle/>
          <a:p>
            <a:pPr algn="ctr"/>
            <a:r>
              <a:rPr lang="en-US" sz="2400" b="1" dirty="0">
                <a:solidFill>
                  <a:schemeClr val="accent2">
                    <a:lumMod val="60000"/>
                    <a:lumOff val="40000"/>
                  </a:schemeClr>
                </a:solidFill>
              </a:rPr>
              <a:t>Social determinants affect prognosis and life span</a:t>
            </a:r>
          </a:p>
          <a:p>
            <a:pPr algn="ctr"/>
            <a:endParaRPr lang="en-US" sz="2400" b="1" dirty="0">
              <a:solidFill>
                <a:schemeClr val="accent2">
                  <a:lumMod val="60000"/>
                  <a:lumOff val="40000"/>
                </a:schemeClr>
              </a:solidFill>
            </a:endParaRPr>
          </a:p>
          <a:p>
            <a:pPr algn="ctr"/>
            <a:r>
              <a:rPr lang="en-US" sz="2400" b="1" dirty="0">
                <a:solidFill>
                  <a:schemeClr val="accent2">
                    <a:lumMod val="60000"/>
                    <a:lumOff val="40000"/>
                  </a:schemeClr>
                </a:solidFill>
              </a:rPr>
              <a:t>May encounter patient with “end stage” social determinants of health</a:t>
            </a:r>
          </a:p>
          <a:p>
            <a:pPr algn="ctr"/>
            <a:endParaRPr lang="en-US" sz="2400" b="1" dirty="0">
              <a:solidFill>
                <a:schemeClr val="accent2">
                  <a:lumMod val="60000"/>
                  <a:lumOff val="40000"/>
                </a:schemeClr>
              </a:solidFill>
            </a:endParaRPr>
          </a:p>
        </p:txBody>
      </p:sp>
      <p:cxnSp>
        <p:nvCxnSpPr>
          <p:cNvPr id="6" name="Straight Connector 5">
            <a:extLst>
              <a:ext uri="{FF2B5EF4-FFF2-40B4-BE49-F238E27FC236}">
                <a16:creationId xmlns:a16="http://schemas.microsoft.com/office/drawing/2014/main" id="{AC827492-9978-49F7-824B-C512AB633392}"/>
              </a:ext>
            </a:extLst>
          </p:cNvPr>
          <p:cNvCxnSpPr>
            <a:cxnSpLocks/>
          </p:cNvCxnSpPr>
          <p:nvPr/>
        </p:nvCxnSpPr>
        <p:spPr>
          <a:xfrm flipV="1">
            <a:off x="801123" y="2029995"/>
            <a:ext cx="2687782" cy="260136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B897B0B-03DF-4669-B653-7CEE2CD29E8B}"/>
              </a:ext>
            </a:extLst>
          </p:cNvPr>
          <p:cNvSpPr txBox="1"/>
          <p:nvPr/>
        </p:nvSpPr>
        <p:spPr>
          <a:xfrm>
            <a:off x="2812784" y="1566952"/>
            <a:ext cx="1651246" cy="523220"/>
          </a:xfrm>
          <a:prstGeom prst="rect">
            <a:avLst/>
          </a:prstGeom>
          <a:noFill/>
        </p:spPr>
        <p:txBody>
          <a:bodyPr wrap="square" rtlCol="0">
            <a:spAutoFit/>
          </a:bodyPr>
          <a:lstStyle/>
          <a:p>
            <a:pPr algn="ctr"/>
            <a:r>
              <a:rPr lang="en-US" sz="1400" b="1" dirty="0"/>
              <a:t>Premature Death in SUDs +</a:t>
            </a:r>
          </a:p>
        </p:txBody>
      </p:sp>
    </p:spTree>
    <p:extLst>
      <p:ext uri="{BB962C8B-B14F-4D97-AF65-F5344CB8AC3E}">
        <p14:creationId xmlns:p14="http://schemas.microsoft.com/office/powerpoint/2010/main" val="208743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7ED96-C0CB-2B92-3659-A7955A1C59A0}"/>
              </a:ext>
            </a:extLst>
          </p:cNvPr>
          <p:cNvSpPr>
            <a:spLocks noGrp="1"/>
          </p:cNvSpPr>
          <p:nvPr>
            <p:ph type="title"/>
          </p:nvPr>
        </p:nvSpPr>
        <p:spPr/>
        <p:txBody>
          <a:bodyPr/>
          <a:lstStyle/>
          <a:p>
            <a:r>
              <a:rPr lang="en-US" dirty="0"/>
              <a:t>Results: SUMMIT Team Member Perspectives</a:t>
            </a:r>
          </a:p>
        </p:txBody>
      </p:sp>
      <p:graphicFrame>
        <p:nvGraphicFramePr>
          <p:cNvPr id="5" name="Content Placeholder 1">
            <a:extLst>
              <a:ext uri="{FF2B5EF4-FFF2-40B4-BE49-F238E27FC236}">
                <a16:creationId xmlns:a16="http://schemas.microsoft.com/office/drawing/2014/main" id="{7E7E55F5-65BC-93D2-FE6B-FBFF36ECAB65}"/>
              </a:ext>
            </a:extLst>
          </p:cNvPr>
          <p:cNvGraphicFramePr>
            <a:graphicFrameLocks/>
          </p:cNvGraphicFramePr>
          <p:nvPr>
            <p:extLst>
              <p:ext uri="{D42A27DB-BD31-4B8C-83A1-F6EECF244321}">
                <p14:modId xmlns:p14="http://schemas.microsoft.com/office/powerpoint/2010/main" val="2345061501"/>
              </p:ext>
            </p:extLst>
          </p:nvPr>
        </p:nvGraphicFramePr>
        <p:xfrm>
          <a:off x="5259157" y="2186286"/>
          <a:ext cx="6480553" cy="3906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25635C2-DEDA-210A-5527-897B3DF8077B}"/>
              </a:ext>
            </a:extLst>
          </p:cNvPr>
          <p:cNvSpPr txBox="1"/>
          <p:nvPr/>
        </p:nvSpPr>
        <p:spPr>
          <a:xfrm>
            <a:off x="452290" y="1301622"/>
            <a:ext cx="11287419" cy="830997"/>
          </a:xfrm>
          <a:prstGeom prst="rect">
            <a:avLst/>
          </a:prstGeom>
          <a:noFill/>
        </p:spPr>
        <p:txBody>
          <a:bodyPr wrap="square" rtlCol="0">
            <a:spAutoFit/>
          </a:bodyPr>
          <a:lstStyle/>
          <a:p>
            <a:pPr algn="ctr"/>
            <a:r>
              <a:rPr lang="en-US" sz="2400" dirty="0"/>
              <a:t>Key features of multi-disciplinary teams to improve quality of life and health outcomes for people with SUDs, housing instability and serious illness</a:t>
            </a:r>
          </a:p>
        </p:txBody>
      </p:sp>
      <p:graphicFrame>
        <p:nvGraphicFramePr>
          <p:cNvPr id="81" name="Diagram 80">
            <a:extLst>
              <a:ext uri="{FF2B5EF4-FFF2-40B4-BE49-F238E27FC236}">
                <a16:creationId xmlns:a16="http://schemas.microsoft.com/office/drawing/2014/main" id="{998BED74-0938-F73C-109B-D20C20E70808}"/>
              </a:ext>
            </a:extLst>
          </p:cNvPr>
          <p:cNvGraphicFramePr/>
          <p:nvPr>
            <p:extLst>
              <p:ext uri="{D42A27DB-BD31-4B8C-83A1-F6EECF244321}">
                <p14:modId xmlns:p14="http://schemas.microsoft.com/office/powerpoint/2010/main" val="3758528644"/>
              </p:ext>
            </p:extLst>
          </p:nvPr>
        </p:nvGraphicFramePr>
        <p:xfrm>
          <a:off x="-176222" y="2137693"/>
          <a:ext cx="5731223" cy="4581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0675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F57DE-E1E4-BE26-6E56-3C6062CFF061}"/>
              </a:ext>
            </a:extLst>
          </p:cNvPr>
          <p:cNvSpPr>
            <a:spLocks noGrp="1"/>
          </p:cNvSpPr>
          <p:nvPr>
            <p:ph idx="1"/>
          </p:nvPr>
        </p:nvSpPr>
        <p:spPr/>
        <p:txBody>
          <a:bodyPr vert="horz" lIns="91440" tIns="45720" rIns="91440" bIns="45720" rtlCol="0" anchor="t">
            <a:normAutofit/>
          </a:bodyPr>
          <a:lstStyle/>
          <a:p>
            <a:r>
              <a:rPr lang="en-US" sz="2400" dirty="0"/>
              <a:t>Experience of a single A-ICU</a:t>
            </a:r>
          </a:p>
          <a:p>
            <a:pPr marL="0" indent="0">
              <a:buNone/>
            </a:pPr>
            <a:endParaRPr lang="en-US" sz="2400" dirty="0"/>
          </a:p>
          <a:p>
            <a:r>
              <a:rPr lang="en-US" sz="2400" dirty="0"/>
              <a:t>Data on outcomes by race/ethnicity was limited</a:t>
            </a:r>
            <a:endParaRPr lang="en-US" sz="2400" dirty="0">
              <a:cs typeface="Segoe UI"/>
            </a:endParaRPr>
          </a:p>
          <a:p>
            <a:pPr marL="0" indent="0">
              <a:buNone/>
            </a:pPr>
            <a:endParaRPr lang="en-US" sz="2400" dirty="0">
              <a:cs typeface="Segoe UI"/>
            </a:endParaRPr>
          </a:p>
          <a:p>
            <a:r>
              <a:rPr lang="en-US" sz="2400" dirty="0"/>
              <a:t>No comparison to palliative and end-of-life care within usual care structures</a:t>
            </a:r>
          </a:p>
          <a:p>
            <a:pPr marL="0" indent="0">
              <a:buNone/>
            </a:pPr>
            <a:endParaRPr lang="en-US" sz="2400" dirty="0"/>
          </a:p>
          <a:p>
            <a:r>
              <a:rPr lang="en-US" sz="2400" dirty="0"/>
              <a:t>We did not interview patients with SUDs+ at the end-of-life</a:t>
            </a:r>
            <a:endParaRPr lang="en-US" sz="2400" dirty="0">
              <a:cs typeface="Segoe UI"/>
            </a:endParaRPr>
          </a:p>
          <a:p>
            <a:pPr marL="0" indent="0">
              <a:buNone/>
            </a:pPr>
            <a:endParaRPr lang="en-US" dirty="0">
              <a:cs typeface="Segoe UI"/>
            </a:endParaRPr>
          </a:p>
          <a:p>
            <a:endParaRPr lang="en-US" dirty="0"/>
          </a:p>
        </p:txBody>
      </p:sp>
      <p:sp>
        <p:nvSpPr>
          <p:cNvPr id="2" name="Title 1">
            <a:extLst>
              <a:ext uri="{FF2B5EF4-FFF2-40B4-BE49-F238E27FC236}">
                <a16:creationId xmlns:a16="http://schemas.microsoft.com/office/drawing/2014/main" id="{C36475DE-9021-85A4-8BAD-FCB325CEB0C0}"/>
              </a:ext>
            </a:extLst>
          </p:cNvPr>
          <p:cNvSpPr>
            <a:spLocks noGrp="1"/>
          </p:cNvSpPr>
          <p:nvPr>
            <p:ph type="title"/>
          </p:nvPr>
        </p:nvSpPr>
        <p:spPr/>
        <p:txBody>
          <a:bodyPr/>
          <a:lstStyle/>
          <a:p>
            <a:r>
              <a:rPr lang="en-US" dirty="0"/>
              <a:t>Limitations</a:t>
            </a:r>
          </a:p>
        </p:txBody>
      </p:sp>
    </p:spTree>
    <p:extLst>
      <p:ext uri="{BB962C8B-B14F-4D97-AF65-F5344CB8AC3E}">
        <p14:creationId xmlns:p14="http://schemas.microsoft.com/office/powerpoint/2010/main" val="236280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AD7610-31EA-F730-803F-1DEACFAD6E27}"/>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dirty="0"/>
              <a:t>I have nothing to disclose.</a:t>
            </a:r>
            <a:endParaRPr lang="en-US" dirty="0">
              <a:cs typeface="Segoe UI"/>
            </a:endParaRPr>
          </a:p>
          <a:p>
            <a:pPr marL="0" indent="0">
              <a:buNone/>
            </a:pPr>
            <a:endParaRPr lang="en-US" dirty="0">
              <a:cs typeface="Segoe UI"/>
            </a:endParaRPr>
          </a:p>
          <a:p>
            <a:pPr marL="0" indent="0">
              <a:buNone/>
            </a:pPr>
            <a:r>
              <a:rPr lang="en-US" dirty="0"/>
              <a:t>The development of and research into the SUMMIT Ambulatory-ICU Team is a collaboration between Central City Concern, CareOregon, and Oregon Health &amp; Science University (OHSU).</a:t>
            </a:r>
          </a:p>
          <a:p>
            <a:pPr marL="0" indent="0">
              <a:buNone/>
            </a:pPr>
            <a:endParaRPr lang="en-US" dirty="0">
              <a:cs typeface="Segoe UI"/>
            </a:endParaRPr>
          </a:p>
          <a:p>
            <a:pPr marL="0" indent="0">
              <a:buNone/>
            </a:pPr>
            <a:endParaRPr lang="en-US" dirty="0">
              <a:cs typeface="Segoe UI"/>
            </a:endParaRPr>
          </a:p>
        </p:txBody>
      </p:sp>
      <p:sp>
        <p:nvSpPr>
          <p:cNvPr id="5" name="Title 4">
            <a:extLst>
              <a:ext uri="{FF2B5EF4-FFF2-40B4-BE49-F238E27FC236}">
                <a16:creationId xmlns:a16="http://schemas.microsoft.com/office/drawing/2014/main" id="{A486294F-F4AA-ED6F-3985-9FB85416E1C9}"/>
              </a:ext>
            </a:extLst>
          </p:cNvPr>
          <p:cNvSpPr>
            <a:spLocks noGrp="1"/>
          </p:cNvSpPr>
          <p:nvPr>
            <p:ph type="title"/>
          </p:nvPr>
        </p:nvSpPr>
        <p:spPr/>
        <p:txBody>
          <a:bodyPr/>
          <a:lstStyle/>
          <a:p>
            <a:r>
              <a:rPr lang="en-US" dirty="0"/>
              <a:t>Disclosures</a:t>
            </a:r>
          </a:p>
        </p:txBody>
      </p:sp>
      <p:pic>
        <p:nvPicPr>
          <p:cNvPr id="7" name="Picture 6">
            <a:extLst>
              <a:ext uri="{FF2B5EF4-FFF2-40B4-BE49-F238E27FC236}">
                <a16:creationId xmlns:a16="http://schemas.microsoft.com/office/drawing/2014/main" id="{4F411E3F-2EF9-79D5-097A-0947A4A996AF}"/>
              </a:ext>
            </a:extLst>
          </p:cNvPr>
          <p:cNvPicPr>
            <a:picLocks noChangeAspect="1"/>
          </p:cNvPicPr>
          <p:nvPr/>
        </p:nvPicPr>
        <p:blipFill>
          <a:blip r:embed="rId3"/>
          <a:stretch>
            <a:fillRect/>
          </a:stretch>
        </p:blipFill>
        <p:spPr>
          <a:xfrm>
            <a:off x="2232151" y="5900120"/>
            <a:ext cx="2031436" cy="957880"/>
          </a:xfrm>
          <a:prstGeom prst="rect">
            <a:avLst/>
          </a:prstGeom>
          <a:solidFill>
            <a:schemeClr val="bg1"/>
          </a:solidFill>
        </p:spPr>
      </p:pic>
      <p:pic>
        <p:nvPicPr>
          <p:cNvPr id="8" name="Picture 7">
            <a:extLst>
              <a:ext uri="{FF2B5EF4-FFF2-40B4-BE49-F238E27FC236}">
                <a16:creationId xmlns:a16="http://schemas.microsoft.com/office/drawing/2014/main" id="{D862B81E-2CA6-A342-68D7-73A90DC8502C}"/>
              </a:ext>
            </a:extLst>
          </p:cNvPr>
          <p:cNvPicPr>
            <a:picLocks noChangeAspect="1"/>
          </p:cNvPicPr>
          <p:nvPr/>
        </p:nvPicPr>
        <p:blipFill>
          <a:blip r:embed="rId4"/>
          <a:stretch>
            <a:fillRect/>
          </a:stretch>
        </p:blipFill>
        <p:spPr>
          <a:xfrm>
            <a:off x="4783521" y="5900120"/>
            <a:ext cx="2624957" cy="958829"/>
          </a:xfrm>
          <a:prstGeom prst="rect">
            <a:avLst/>
          </a:prstGeom>
        </p:spPr>
      </p:pic>
    </p:spTree>
    <p:extLst>
      <p:ext uri="{BB962C8B-B14F-4D97-AF65-F5344CB8AC3E}">
        <p14:creationId xmlns:p14="http://schemas.microsoft.com/office/powerpoint/2010/main" val="249841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18A74B-0CD2-7EE8-94D7-81E7D6AF5A83}"/>
              </a:ext>
            </a:extLst>
          </p:cNvPr>
          <p:cNvSpPr>
            <a:spLocks noGrp="1"/>
          </p:cNvSpPr>
          <p:nvPr>
            <p:ph idx="1"/>
          </p:nvPr>
        </p:nvSpPr>
        <p:spPr/>
        <p:txBody>
          <a:bodyPr vert="horz" lIns="91440" tIns="45720" rIns="91440" bIns="45720" rtlCol="0" anchor="t">
            <a:normAutofit lnSpcReduction="10000"/>
          </a:bodyPr>
          <a:lstStyle/>
          <a:p>
            <a:r>
              <a:rPr lang="en-US" sz="2400" dirty="0">
                <a:cs typeface="Segoe UI"/>
              </a:rPr>
              <a:t>Patients with SUDs+ die prematurely and often experience unsupported deaths in the community</a:t>
            </a:r>
            <a:endParaRPr lang="en-US" dirty="0"/>
          </a:p>
          <a:p>
            <a:endParaRPr lang="en-US" sz="2400" dirty="0">
              <a:cs typeface="Segoe UI"/>
            </a:endParaRPr>
          </a:p>
          <a:p>
            <a:r>
              <a:rPr lang="en-US" sz="2400" dirty="0">
                <a:cs typeface="Segoe UI"/>
              </a:rPr>
              <a:t>A-ICU teams can provide care that improves quality of life for patients with SUDs+</a:t>
            </a:r>
          </a:p>
          <a:p>
            <a:pPr marL="0" indent="0">
              <a:buNone/>
            </a:pPr>
            <a:endParaRPr lang="en-US" sz="2400" dirty="0"/>
          </a:p>
          <a:p>
            <a:r>
              <a:rPr lang="en-US" sz="2400" dirty="0"/>
              <a:t>SUMMIT A-ICU team members identified important palliative frameworks and needs for this patient population</a:t>
            </a:r>
          </a:p>
          <a:p>
            <a:pPr marL="0" indent="0">
              <a:buNone/>
            </a:pPr>
            <a:endParaRPr lang="en-US" sz="2400" dirty="0"/>
          </a:p>
          <a:p>
            <a:r>
              <a:rPr lang="en-US" sz="2400" dirty="0"/>
              <a:t>Racial/ethnic disparities in high quality palliative care for people with SUDs and serious illness require more study. A-ICU teams can potentially play a role in improving care outcomes. </a:t>
            </a:r>
            <a:endParaRPr lang="en-US" sz="2400" dirty="0">
              <a:cs typeface="Segoe UI"/>
            </a:endParaRPr>
          </a:p>
        </p:txBody>
      </p:sp>
      <p:sp>
        <p:nvSpPr>
          <p:cNvPr id="3" name="Title 2">
            <a:extLst>
              <a:ext uri="{FF2B5EF4-FFF2-40B4-BE49-F238E27FC236}">
                <a16:creationId xmlns:a16="http://schemas.microsoft.com/office/drawing/2014/main" id="{6D9A546F-4F43-FDB5-2A4E-81F537F0018A}"/>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14469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BBD6-4ED3-3D5F-F2CE-C47E189267C5}"/>
              </a:ext>
            </a:extLst>
          </p:cNvPr>
          <p:cNvSpPr>
            <a:spLocks noGrp="1"/>
          </p:cNvSpPr>
          <p:nvPr>
            <p:ph type="title"/>
          </p:nvPr>
        </p:nvSpPr>
        <p:spPr>
          <a:xfrm>
            <a:off x="533400" y="1905506"/>
            <a:ext cx="5867399" cy="3046988"/>
          </a:xfrm>
        </p:spPr>
        <p:txBody>
          <a:bodyPr/>
          <a:lstStyle/>
          <a:p>
            <a:r>
              <a:rPr lang="en-US" dirty="0"/>
              <a:t>Questions?</a:t>
            </a:r>
            <a:br>
              <a:rPr lang="en-US" dirty="0"/>
            </a:br>
            <a:r>
              <a:rPr lang="en-US" sz="2400" dirty="0">
                <a:hlinkClick r:id="rId2"/>
              </a:rPr>
              <a:t>devoem@ohsu.edu</a:t>
            </a:r>
            <a:br>
              <a:rPr lang="en-US" sz="2400" dirty="0"/>
            </a:br>
            <a:r>
              <a:rPr lang="en-US" sz="2400" dirty="0">
                <a:hlinkClick r:id="rId3"/>
              </a:rPr>
              <a:t>Meg.Devoe@ccconcern.org</a:t>
            </a:r>
            <a:br>
              <a:rPr lang="en-US" dirty="0"/>
            </a:br>
            <a:endParaRPr lang="en-US" dirty="0"/>
          </a:p>
        </p:txBody>
      </p:sp>
      <p:pic>
        <p:nvPicPr>
          <p:cNvPr id="15362" name="Picture 2" descr="A painting of a mountain with the sun rising&#10;&#10;Description automatically generated">
            <a:extLst>
              <a:ext uri="{FF2B5EF4-FFF2-40B4-BE49-F238E27FC236}">
                <a16:creationId xmlns:a16="http://schemas.microsoft.com/office/drawing/2014/main" id="{6BE60E89-A92D-284A-55E4-453764357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345" y="446210"/>
            <a:ext cx="5486400" cy="596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0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D8FAEB-59A2-FAD2-E05B-6CEF21DDBABE}"/>
              </a:ext>
            </a:extLst>
          </p:cNvPr>
          <p:cNvSpPr>
            <a:spLocks noGrp="1"/>
          </p:cNvSpPr>
          <p:nvPr>
            <p:ph idx="1"/>
          </p:nvPr>
        </p:nvSpPr>
        <p:spPr/>
        <p:txBody>
          <a:bodyPr>
            <a:normAutofit/>
          </a:bodyPr>
          <a:lstStyle/>
          <a:p>
            <a:pPr marL="514350" indent="-514350">
              <a:buFont typeface="+mj-lt"/>
              <a:buAutoNum type="arabicPeriod"/>
            </a:pPr>
            <a:r>
              <a:rPr lang="en-US" sz="1900" dirty="0"/>
              <a:t>Chan et al. The SUMMIT ambulatory-ICU primary care model for medically and socially complex patients in an urban federally qualified health center: study design and rationale. Addiction Science and Clinical Practice; 13(1):27, 2018</a:t>
            </a:r>
          </a:p>
          <a:p>
            <a:pPr marL="514350" indent="-514350">
              <a:buFont typeface="+mj-lt"/>
              <a:buAutoNum type="arabicPeriod"/>
            </a:pPr>
            <a:r>
              <a:rPr lang="en-US" sz="1900" dirty="0" err="1"/>
              <a:t>Ebenau</a:t>
            </a:r>
            <a:r>
              <a:rPr lang="en-US" sz="1900" dirty="0"/>
              <a:t> et al. Palliative care for people with substance use disorder and multiple problems: a qualitative study on experience of patients and proxies. BMC Palliative Care; 18:56, 2019</a:t>
            </a:r>
          </a:p>
          <a:p>
            <a:pPr marL="514350" indent="-514350">
              <a:buFont typeface="+mj-lt"/>
              <a:buAutoNum type="arabicPeriod"/>
            </a:pPr>
            <a:r>
              <a:rPr lang="en-US" sz="1900" b="0" i="0" u="none" strike="noStrike" dirty="0">
                <a:solidFill>
                  <a:srgbClr val="000000"/>
                </a:solidFill>
                <a:effectLst/>
                <a:latin typeface="Calibri" panose="020F0502020204030204" pitchFamily="34" charset="0"/>
              </a:rPr>
              <a:t>Christopher M. Jones, Rita K. Noonan, Wilson M. Compton, Prevalence and correlates of ever having a substance use problem and substance use recovery status among adults in the United States, 2018, Drug and Alcohol Dependence, Volume 214, 2020</a:t>
            </a:r>
          </a:p>
          <a:p>
            <a:pPr marL="514350" indent="-514350">
              <a:buFont typeface="+mj-lt"/>
              <a:buAutoNum type="arabicPeriod"/>
            </a:pPr>
            <a:r>
              <a:rPr lang="en-US" sz="1900" dirty="0">
                <a:solidFill>
                  <a:srgbClr val="000000"/>
                </a:solidFill>
                <a:latin typeface="Calibri" panose="020F0502020204030204" pitchFamily="34" charset="0"/>
              </a:rPr>
              <a:t>Jones T et al. Advance Care Planning, Palliative Care, and End-of-Life Care Interventions for Racial and Ethnic Underrepresented Groups: A Systematic Review. </a:t>
            </a:r>
            <a:r>
              <a:rPr lang="en-US" sz="1900" dirty="0" err="1">
                <a:solidFill>
                  <a:srgbClr val="000000"/>
                </a:solidFill>
                <a:latin typeface="Calibri" panose="020F0502020204030204" pitchFamily="34" charset="0"/>
              </a:rPr>
              <a:t>Jounal</a:t>
            </a:r>
            <a:r>
              <a:rPr lang="en-US" sz="1900" dirty="0">
                <a:solidFill>
                  <a:srgbClr val="000000"/>
                </a:solidFill>
                <a:latin typeface="Calibri" panose="020F0502020204030204" pitchFamily="34" charset="0"/>
              </a:rPr>
              <a:t> of Pain and Symptom Management. 62(3), 2021</a:t>
            </a:r>
          </a:p>
          <a:p>
            <a:pPr marL="514350" indent="-514350">
              <a:buFont typeface="+mj-lt"/>
              <a:buAutoNum type="arabicPeriod"/>
            </a:pPr>
            <a:r>
              <a:rPr lang="en-US" sz="1900" dirty="0">
                <a:solidFill>
                  <a:srgbClr val="000000"/>
                </a:solidFill>
                <a:latin typeface="Calibri" panose="020F0502020204030204" pitchFamily="34" charset="0"/>
              </a:rPr>
              <a:t>Concurrent/integrative model of palliative care. A National Framework and Preferred Practice for Palliative and Hospice Care Quality: A Consensus Report. Chapter 1. Framework. National Quality Forum. Washington DC, 2006</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53E9B6D9-32D7-B3A1-5A1B-9C3A17D09C96}"/>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48119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CABADD-0CA4-CDDA-2574-E5D81E44A634}"/>
              </a:ext>
            </a:extLst>
          </p:cNvPr>
          <p:cNvSpPr>
            <a:spLocks noGrp="1"/>
          </p:cNvSpPr>
          <p:nvPr>
            <p:ph sz="half" idx="1"/>
          </p:nvPr>
        </p:nvSpPr>
        <p:spPr>
          <a:xfrm>
            <a:off x="192741" y="1143001"/>
            <a:ext cx="5410200" cy="4838700"/>
          </a:xfrm>
        </p:spPr>
        <p:txBody>
          <a:bodyPr vert="horz" lIns="91440" tIns="45720" rIns="91440" bIns="45720" rtlCol="0" anchor="t">
            <a:normAutofit/>
          </a:bodyPr>
          <a:lstStyle/>
          <a:p>
            <a:pPr marL="0" indent="0">
              <a:buNone/>
            </a:pPr>
            <a:endParaRPr lang="en-US" sz="2200" dirty="0"/>
          </a:p>
          <a:p>
            <a:pPr marL="0" indent="0">
              <a:buNone/>
            </a:pPr>
            <a:endParaRPr lang="en-US" sz="2200" dirty="0"/>
          </a:p>
          <a:p>
            <a:pPr marL="0" indent="0">
              <a:buNone/>
            </a:pPr>
            <a:r>
              <a:rPr lang="en-US" sz="2200" dirty="0"/>
              <a:t>Ambulatory-ICUs (A-ICUs) and Intensive Primary Care programs are </a:t>
            </a:r>
            <a:r>
              <a:rPr lang="en-US" sz="2200" b="1" dirty="0"/>
              <a:t>often implemented with the goal of reducing utilization and cost</a:t>
            </a:r>
            <a:r>
              <a:rPr lang="en-US" sz="2200" dirty="0"/>
              <a:t> for "high-needs high-cost" patients</a:t>
            </a:r>
            <a:endParaRPr lang="en-US" sz="2200">
              <a:cs typeface="Segoe UI"/>
            </a:endParaRPr>
          </a:p>
          <a:p>
            <a:pPr marL="0" indent="0">
              <a:buNone/>
            </a:pPr>
            <a:br>
              <a:rPr lang="en-US" sz="2200" dirty="0">
                <a:cs typeface="Segoe UI"/>
              </a:rPr>
            </a:br>
            <a:r>
              <a:rPr lang="en-US" sz="2200" dirty="0">
                <a:cs typeface="Segoe UI"/>
              </a:rPr>
              <a:t>These patients are at risk of </a:t>
            </a:r>
            <a:r>
              <a:rPr lang="en-US" sz="2200" b="1" dirty="0">
                <a:cs typeface="Segoe UI"/>
              </a:rPr>
              <a:t>poor health outcomes despite high healthcare utilization</a:t>
            </a:r>
          </a:p>
          <a:p>
            <a:pPr marL="0" indent="0">
              <a:buNone/>
            </a:pPr>
            <a:endParaRPr lang="en-US" sz="2200" dirty="0">
              <a:cs typeface="Segoe UI"/>
            </a:endParaRPr>
          </a:p>
          <a:p>
            <a:pPr marL="0" indent="0">
              <a:buNone/>
            </a:pPr>
            <a:endParaRPr lang="en-US" sz="2200" dirty="0">
              <a:cs typeface="Segoe UI"/>
            </a:endParaRPr>
          </a:p>
          <a:p>
            <a:pPr marL="0" indent="0">
              <a:buNone/>
            </a:pPr>
            <a:endParaRPr lang="en-US" sz="2200" dirty="0">
              <a:cs typeface="Segoe UI"/>
            </a:endParaRPr>
          </a:p>
        </p:txBody>
      </p:sp>
      <p:sp>
        <p:nvSpPr>
          <p:cNvPr id="5" name="Content Placeholder 4">
            <a:extLst>
              <a:ext uri="{FF2B5EF4-FFF2-40B4-BE49-F238E27FC236}">
                <a16:creationId xmlns:a16="http://schemas.microsoft.com/office/drawing/2014/main" id="{26F7B400-C865-D49B-449B-0EB05127BF74}"/>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C1ACB825-D175-F9BA-0BFF-985FA5ABDEC9}"/>
              </a:ext>
            </a:extLst>
          </p:cNvPr>
          <p:cNvSpPr>
            <a:spLocks noGrp="1"/>
          </p:cNvSpPr>
          <p:nvPr>
            <p:ph type="title"/>
          </p:nvPr>
        </p:nvSpPr>
        <p:spPr/>
        <p:txBody>
          <a:bodyPr/>
          <a:lstStyle/>
          <a:p>
            <a:r>
              <a:rPr lang="en-US"/>
              <a:t>Background</a:t>
            </a:r>
            <a:endParaRPr lang="en-US" dirty="0"/>
          </a:p>
        </p:txBody>
      </p:sp>
      <p:pic>
        <p:nvPicPr>
          <p:cNvPr id="4098" name="Picture 2" descr="A person in a white robe sitting on a chair&#10;&#10;Description automatically generated">
            <a:extLst>
              <a:ext uri="{FF2B5EF4-FFF2-40B4-BE49-F238E27FC236}">
                <a16:creationId xmlns:a16="http://schemas.microsoft.com/office/drawing/2014/main" id="{C11E7C50-3358-F5B7-C741-E4FA4CCCB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536" y="581250"/>
            <a:ext cx="3263957" cy="32231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close-up of a medical information&#10;&#10;Description automatically generated">
            <a:extLst>
              <a:ext uri="{FF2B5EF4-FFF2-40B4-BE49-F238E27FC236}">
                <a16:creationId xmlns:a16="http://schemas.microsoft.com/office/drawing/2014/main" id="{29420286-C1FA-139A-3D45-81F50CE71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952" y="3950014"/>
            <a:ext cx="3362792" cy="20316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 close up of a page&#10;&#10;Description automatically generated">
            <a:extLst>
              <a:ext uri="{FF2B5EF4-FFF2-40B4-BE49-F238E27FC236}">
                <a16:creationId xmlns:a16="http://schemas.microsoft.com/office/drawing/2014/main" id="{46216810-B558-B7CB-D8F7-24D58CE83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3152" y="851418"/>
            <a:ext cx="3362793" cy="23766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 logo for a home based care&#10;&#10;Description automatically generated">
            <a:extLst>
              <a:ext uri="{FF2B5EF4-FFF2-40B4-BE49-F238E27FC236}">
                <a16:creationId xmlns:a16="http://schemas.microsoft.com/office/drawing/2014/main" id="{57642B84-FEA8-C973-3035-871A8A298E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3794" y="3229275"/>
            <a:ext cx="2877387" cy="150478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 logo with text on it&#10;&#10;Description automatically generated">
            <a:extLst>
              <a:ext uri="{FF2B5EF4-FFF2-40B4-BE49-F238E27FC236}">
                <a16:creationId xmlns:a16="http://schemas.microsoft.com/office/drawing/2014/main" id="{40D167BD-9A2C-5CF6-EA4E-1ECE181AE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8475" y="4879663"/>
            <a:ext cx="2350125" cy="128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65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CD0E4-53BE-F503-05C1-C9B2FEBA7D38}"/>
              </a:ext>
            </a:extLst>
          </p:cNvPr>
          <p:cNvSpPr>
            <a:spLocks noGrp="1"/>
          </p:cNvSpPr>
          <p:nvPr>
            <p:ph type="title"/>
          </p:nvPr>
        </p:nvSpPr>
        <p:spPr/>
        <p:txBody>
          <a:bodyPr/>
          <a:lstStyle/>
          <a:p>
            <a:r>
              <a:rPr lang="en-US" dirty="0"/>
              <a:t>Background: SUMMIT A-ICU </a:t>
            </a:r>
          </a:p>
        </p:txBody>
      </p:sp>
      <p:pic>
        <p:nvPicPr>
          <p:cNvPr id="5122" name="Picture 2" descr="A person walking on a sidewalk with a person in a wheelchair&#10;&#10;Description automatically generated">
            <a:extLst>
              <a:ext uri="{FF2B5EF4-FFF2-40B4-BE49-F238E27FC236}">
                <a16:creationId xmlns:a16="http://schemas.microsoft.com/office/drawing/2014/main" id="{2D4EDE65-58A6-FBB9-43F5-4ADFBC897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16" y="1054530"/>
            <a:ext cx="4914765" cy="49246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diagram of a work flow&#10;&#10;Description automatically generated">
            <a:extLst>
              <a:ext uri="{FF2B5EF4-FFF2-40B4-BE49-F238E27FC236}">
                <a16:creationId xmlns:a16="http://schemas.microsoft.com/office/drawing/2014/main" id="{A4C321DB-D40C-97CC-AB48-C8F7C9E95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426" y="3426710"/>
            <a:ext cx="6619303" cy="23301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A492E9-B163-0B21-BE89-6BB053DB8955}"/>
              </a:ext>
            </a:extLst>
          </p:cNvPr>
          <p:cNvSpPr txBox="1"/>
          <p:nvPr/>
        </p:nvSpPr>
        <p:spPr>
          <a:xfrm>
            <a:off x="2027103" y="6045761"/>
            <a:ext cx="6081311" cy="738664"/>
          </a:xfrm>
          <a:prstGeom prst="rect">
            <a:avLst/>
          </a:prstGeom>
          <a:noFill/>
        </p:spPr>
        <p:txBody>
          <a:bodyPr wrap="square" rtlCol="0">
            <a:spAutoFit/>
          </a:bodyPr>
          <a:lstStyle/>
          <a:p>
            <a:r>
              <a:rPr lang="en-US" sz="1400" i="1" dirty="0"/>
              <a:t>Central City Concern’s Old Town Clinic</a:t>
            </a:r>
          </a:p>
          <a:p>
            <a:r>
              <a:rPr lang="en-US" sz="1400" i="1" dirty="0"/>
              <a:t>Urban FQHC and Healthcare for the Homeless Setting in Portland, OR</a:t>
            </a:r>
          </a:p>
          <a:p>
            <a:r>
              <a:rPr lang="en-US" sz="1400" i="1" dirty="0"/>
              <a:t>Serves patients with high rates of houselessness and substance use</a:t>
            </a:r>
          </a:p>
        </p:txBody>
      </p:sp>
      <p:pic>
        <p:nvPicPr>
          <p:cNvPr id="3" name="Picture 2" descr="A screenshot of a computer&#10;&#10;Description automatically generated">
            <a:extLst>
              <a:ext uri="{FF2B5EF4-FFF2-40B4-BE49-F238E27FC236}">
                <a16:creationId xmlns:a16="http://schemas.microsoft.com/office/drawing/2014/main" id="{6D7657BB-D764-8ED5-8DBB-F8F5247864D6}"/>
              </a:ext>
            </a:extLst>
          </p:cNvPr>
          <p:cNvPicPr>
            <a:picLocks noChangeAspect="1"/>
          </p:cNvPicPr>
          <p:nvPr/>
        </p:nvPicPr>
        <p:blipFill>
          <a:blip r:embed="rId5"/>
          <a:stretch>
            <a:fillRect/>
          </a:stretch>
        </p:blipFill>
        <p:spPr>
          <a:xfrm>
            <a:off x="5728447" y="1054043"/>
            <a:ext cx="4697505" cy="2230832"/>
          </a:xfrm>
          <a:prstGeom prst="rect">
            <a:avLst/>
          </a:prstGeom>
        </p:spPr>
      </p:pic>
      <p:sp>
        <p:nvSpPr>
          <p:cNvPr id="5" name="TextBox 4">
            <a:extLst>
              <a:ext uri="{FF2B5EF4-FFF2-40B4-BE49-F238E27FC236}">
                <a16:creationId xmlns:a16="http://schemas.microsoft.com/office/drawing/2014/main" id="{6E63FDDF-9E81-8356-813E-42B51B4EBD36}"/>
              </a:ext>
            </a:extLst>
          </p:cNvPr>
          <p:cNvSpPr txBox="1"/>
          <p:nvPr/>
        </p:nvSpPr>
        <p:spPr>
          <a:xfrm>
            <a:off x="9028973" y="6430482"/>
            <a:ext cx="3080717" cy="261610"/>
          </a:xfrm>
          <a:prstGeom prst="rect">
            <a:avLst/>
          </a:prstGeom>
          <a:noFill/>
        </p:spPr>
        <p:txBody>
          <a:bodyPr wrap="square" lIns="91440" tIns="45720" rIns="91440" bIns="45720" rtlCol="0" anchor="t">
            <a:spAutoFit/>
          </a:bodyPr>
          <a:lstStyle/>
          <a:p>
            <a:pPr algn="r"/>
            <a:r>
              <a:rPr lang="en-US" sz="1100" dirty="0">
                <a:solidFill>
                  <a:srgbClr val="000000"/>
                </a:solidFill>
                <a:latin typeface="Calibri"/>
                <a:cs typeface="Calibri"/>
              </a:rPr>
              <a:t>Chan et al. 2018</a:t>
            </a:r>
            <a:endParaRPr lang="en-US" sz="1100" dirty="0">
              <a:latin typeface="Calibri"/>
              <a:cs typeface="Calibri"/>
            </a:endParaRPr>
          </a:p>
        </p:txBody>
      </p:sp>
    </p:spTree>
    <p:extLst>
      <p:ext uri="{BB962C8B-B14F-4D97-AF65-F5344CB8AC3E}">
        <p14:creationId xmlns:p14="http://schemas.microsoft.com/office/powerpoint/2010/main" val="340244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A4F344-4CE7-8CDD-21A3-33ECE6932AF0}"/>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endParaRPr lang="en-US" sz="1800" b="1" i="1" dirty="0">
              <a:cs typeface="Segoe UI"/>
            </a:endParaRPr>
          </a:p>
          <a:p>
            <a:pPr marL="0" indent="0">
              <a:buNone/>
            </a:pPr>
            <a:r>
              <a:rPr lang="en-US" sz="2300" b="1" i="1" dirty="0">
                <a:cs typeface="Segoe UI"/>
              </a:rPr>
              <a:t>“Send us the patients who keep you up at night”</a:t>
            </a:r>
            <a:endParaRPr lang="en-US" dirty="0"/>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b="1" i="1" dirty="0">
              <a:cs typeface="Segoe UI"/>
            </a:endParaRPr>
          </a:p>
          <a:p>
            <a:pPr marL="0" indent="0">
              <a:buNone/>
            </a:pPr>
            <a:endParaRPr lang="en-US" sz="1800" dirty="0">
              <a:cs typeface="Segoe UI"/>
            </a:endParaRPr>
          </a:p>
          <a:p>
            <a:pPr marL="0" indent="0">
              <a:buNone/>
            </a:pPr>
            <a:endParaRPr lang="en-US" sz="1800" dirty="0">
              <a:cs typeface="Segoe UI"/>
            </a:endParaRPr>
          </a:p>
          <a:p>
            <a:pPr marL="0" indent="0">
              <a:buNone/>
            </a:pPr>
            <a:endParaRPr lang="en-US" sz="2200" b="1" dirty="0">
              <a:cs typeface="Segoe UI"/>
            </a:endParaRPr>
          </a:p>
          <a:p>
            <a:pPr marL="0" indent="0">
              <a:buNone/>
            </a:pPr>
            <a:endParaRPr lang="en-US" sz="2200" b="1" dirty="0">
              <a:cs typeface="Segoe UI"/>
            </a:endParaRPr>
          </a:p>
          <a:p>
            <a:pPr marL="0" indent="0">
              <a:buNone/>
            </a:pPr>
            <a:br>
              <a:rPr lang="en-US" sz="1800" b="1" i="1" dirty="0">
                <a:cs typeface="Segoe UI"/>
              </a:rPr>
            </a:br>
            <a:endParaRPr lang="en-US" sz="2000">
              <a:cs typeface="Segoe UI"/>
            </a:endParaRPr>
          </a:p>
          <a:p>
            <a:pPr marL="0" indent="0">
              <a:buNone/>
            </a:pPr>
            <a:endParaRPr lang="en-US" sz="1800" b="1" i="1" dirty="0">
              <a:cs typeface="Segoe UI"/>
            </a:endParaRPr>
          </a:p>
          <a:p>
            <a:pPr marL="0" indent="0">
              <a:buNone/>
            </a:pPr>
            <a:endParaRPr lang="en-US" sz="1800" b="1" dirty="0">
              <a:cs typeface="Segoe UI"/>
            </a:endParaRPr>
          </a:p>
        </p:txBody>
      </p:sp>
      <p:sp>
        <p:nvSpPr>
          <p:cNvPr id="3" name="Content Placeholder 2">
            <a:extLst>
              <a:ext uri="{FF2B5EF4-FFF2-40B4-BE49-F238E27FC236}">
                <a16:creationId xmlns:a16="http://schemas.microsoft.com/office/drawing/2014/main" id="{19A499EE-614A-84A9-13D6-CF6EAB427668}"/>
              </a:ext>
            </a:extLst>
          </p:cNvPr>
          <p:cNvSpPr>
            <a:spLocks noGrp="1"/>
          </p:cNvSpPr>
          <p:nvPr>
            <p:ph sz="half" idx="2"/>
          </p:nvPr>
        </p:nvSpPr>
        <p:spPr/>
        <p:txBody>
          <a:bodyPr vert="horz" lIns="91440" tIns="45720" rIns="91440" bIns="45720" rtlCol="0" anchor="t">
            <a:normAutofit/>
          </a:bodyPr>
          <a:lstStyle/>
          <a:p>
            <a:pPr marL="0" indent="0">
              <a:buNone/>
            </a:pPr>
            <a:r>
              <a:rPr lang="en-US" sz="2000" b="1" dirty="0">
                <a:cs typeface="Segoe UI"/>
              </a:rPr>
              <a:t>At 6 months:</a:t>
            </a:r>
            <a:endParaRPr lang="en-US" sz="1800" b="1" i="1" dirty="0">
              <a:cs typeface="Segoe UI"/>
            </a:endParaRPr>
          </a:p>
          <a:p>
            <a:pPr marL="0" indent="0" algn="ctr">
              <a:buNone/>
            </a:pPr>
            <a:r>
              <a:rPr lang="en-US" sz="2000" b="1" dirty="0">
                <a:cs typeface="Segoe UI"/>
              </a:rPr>
              <a:t>10% mortality in both immediate and waitlist arms of trial</a:t>
            </a:r>
            <a:endParaRPr lang="en-US" sz="2000" dirty="0">
              <a:cs typeface="Segoe UI"/>
            </a:endParaRPr>
          </a:p>
          <a:p>
            <a:pPr marL="0" indent="0">
              <a:buNone/>
            </a:pPr>
            <a:endParaRPr lang="en-US" sz="2000" dirty="0">
              <a:cs typeface="Segoe UI"/>
            </a:endParaRPr>
          </a:p>
          <a:p>
            <a:pPr marL="0" indent="0" algn="ctr">
              <a:buNone/>
            </a:pPr>
            <a:r>
              <a:rPr lang="en-US" sz="2000" b="1" dirty="0">
                <a:cs typeface="Segoe UI"/>
              </a:rPr>
              <a:t>SUMMIT A-ICU patients compared to usual primary care had:</a:t>
            </a:r>
            <a:endParaRPr lang="en-US" b="1">
              <a:cs typeface="Segoe UI"/>
            </a:endParaRPr>
          </a:p>
        </p:txBody>
      </p:sp>
      <p:sp>
        <p:nvSpPr>
          <p:cNvPr id="4" name="Title 3">
            <a:extLst>
              <a:ext uri="{FF2B5EF4-FFF2-40B4-BE49-F238E27FC236}">
                <a16:creationId xmlns:a16="http://schemas.microsoft.com/office/drawing/2014/main" id="{603F253D-2AF6-32AB-73D7-A923968D610D}"/>
              </a:ext>
            </a:extLst>
          </p:cNvPr>
          <p:cNvSpPr>
            <a:spLocks noGrp="1"/>
          </p:cNvSpPr>
          <p:nvPr>
            <p:ph type="title"/>
          </p:nvPr>
        </p:nvSpPr>
        <p:spPr/>
        <p:txBody>
          <a:bodyPr/>
          <a:lstStyle/>
          <a:p>
            <a:r>
              <a:rPr lang="en-US" dirty="0">
                <a:cs typeface="Segoe UI Semibold"/>
              </a:rPr>
              <a:t>Background: SUMMIT A-ICU Trial</a:t>
            </a:r>
            <a:endParaRPr lang="en-US" dirty="0"/>
          </a:p>
        </p:txBody>
      </p:sp>
      <p:graphicFrame>
        <p:nvGraphicFramePr>
          <p:cNvPr id="8" name="Table 7">
            <a:extLst>
              <a:ext uri="{FF2B5EF4-FFF2-40B4-BE49-F238E27FC236}">
                <a16:creationId xmlns:a16="http://schemas.microsoft.com/office/drawing/2014/main" id="{E567971A-BD32-8B19-AD2A-8BCC522D37ED}"/>
              </a:ext>
            </a:extLst>
          </p:cNvPr>
          <p:cNvGraphicFramePr>
            <a:graphicFrameLocks noGrp="1"/>
          </p:cNvGraphicFramePr>
          <p:nvPr>
            <p:extLst>
              <p:ext uri="{D42A27DB-BD31-4B8C-83A1-F6EECF244321}">
                <p14:modId xmlns:p14="http://schemas.microsoft.com/office/powerpoint/2010/main" val="1496854714"/>
              </p:ext>
            </p:extLst>
          </p:nvPr>
        </p:nvGraphicFramePr>
        <p:xfrm>
          <a:off x="837258" y="1994371"/>
          <a:ext cx="4542624" cy="2849428"/>
        </p:xfrm>
        <a:graphic>
          <a:graphicData uri="http://schemas.openxmlformats.org/drawingml/2006/table">
            <a:tbl>
              <a:tblPr firstRow="1" bandRow="1">
                <a:tableStyleId>{21E4AEA4-8DFA-4A89-87EB-49C32662AFE0}</a:tableStyleId>
              </a:tblPr>
              <a:tblGrid>
                <a:gridCol w="2271312">
                  <a:extLst>
                    <a:ext uri="{9D8B030D-6E8A-4147-A177-3AD203B41FA5}">
                      <a16:colId xmlns:a16="http://schemas.microsoft.com/office/drawing/2014/main" val="2079019724"/>
                    </a:ext>
                  </a:extLst>
                </a:gridCol>
                <a:gridCol w="2271312">
                  <a:extLst>
                    <a:ext uri="{9D8B030D-6E8A-4147-A177-3AD203B41FA5}">
                      <a16:colId xmlns:a16="http://schemas.microsoft.com/office/drawing/2014/main" val="2365880813"/>
                    </a:ext>
                  </a:extLst>
                </a:gridCol>
              </a:tblGrid>
              <a:tr h="526813">
                <a:tc>
                  <a:txBody>
                    <a:bodyPr/>
                    <a:lstStyle/>
                    <a:p>
                      <a:pPr algn="ctr"/>
                      <a:r>
                        <a:rPr lang="en-US" sz="1400" dirty="0">
                          <a:latin typeface="Calibri"/>
                        </a:rPr>
                        <a:t>CLINICAL/RESEARCH INCLUSION</a:t>
                      </a:r>
                    </a:p>
                  </a:txBody>
                  <a:tcPr/>
                </a:tc>
                <a:tc>
                  <a:txBody>
                    <a:bodyPr/>
                    <a:lstStyle/>
                    <a:p>
                      <a:pPr algn="ctr"/>
                      <a:r>
                        <a:rPr lang="en-US" sz="1400" dirty="0">
                          <a:latin typeface="Calibri"/>
                        </a:rPr>
                        <a:t>RESEARCH EXCLUSION</a:t>
                      </a:r>
                    </a:p>
                  </a:txBody>
                  <a:tcPr/>
                </a:tc>
                <a:extLst>
                  <a:ext uri="{0D108BD9-81ED-4DB2-BD59-A6C34878D82A}">
                    <a16:rowId xmlns:a16="http://schemas.microsoft.com/office/drawing/2014/main" val="440865203"/>
                  </a:ext>
                </a:extLst>
              </a:tr>
              <a:tr h="524295">
                <a:tc>
                  <a:txBody>
                    <a:bodyPr/>
                    <a:lstStyle/>
                    <a:p>
                      <a:pPr algn="ctr"/>
                      <a:r>
                        <a:rPr lang="en-US" sz="1400" dirty="0">
                          <a:latin typeface="Calibri"/>
                        </a:rPr>
                        <a:t>1+ hospitalization in prior 6 months AND</a:t>
                      </a:r>
                    </a:p>
                  </a:txBody>
                  <a:tcPr/>
                </a:tc>
                <a:tc>
                  <a:txBody>
                    <a:bodyPr/>
                    <a:lstStyle/>
                    <a:p>
                      <a:pPr algn="ctr"/>
                      <a:r>
                        <a:rPr lang="en-US" sz="1400" dirty="0">
                          <a:latin typeface="Calibri"/>
                        </a:rPr>
                        <a:t>No hospitalization in prior 6 months</a:t>
                      </a:r>
                    </a:p>
                  </a:txBody>
                  <a:tcPr/>
                </a:tc>
                <a:extLst>
                  <a:ext uri="{0D108BD9-81ED-4DB2-BD59-A6C34878D82A}">
                    <a16:rowId xmlns:a16="http://schemas.microsoft.com/office/drawing/2014/main" val="702765704"/>
                  </a:ext>
                </a:extLst>
              </a:tr>
              <a:tr h="506775">
                <a:tc rowSpan="3">
                  <a:txBody>
                    <a:bodyPr/>
                    <a:lstStyle/>
                    <a:p>
                      <a:pPr algn="ctr"/>
                      <a:r>
                        <a:rPr lang="en-US" sz="1400" dirty="0">
                          <a:latin typeface="Calibri"/>
                        </a:rPr>
                        <a:t>2+ chronic medical conditions</a:t>
                      </a:r>
                    </a:p>
                    <a:p>
                      <a:pPr algn="ctr"/>
                      <a:endParaRPr lang="en-US" sz="1400" dirty="0">
                        <a:latin typeface="Calibri"/>
                      </a:endParaRPr>
                    </a:p>
                    <a:p>
                      <a:pPr algn="ctr"/>
                      <a:r>
                        <a:rPr lang="en-US" sz="1400" dirty="0">
                          <a:latin typeface="Calibri"/>
                        </a:rPr>
                        <a:t>OR 1 medical condition + mental health condition</a:t>
                      </a:r>
                    </a:p>
                    <a:p>
                      <a:pPr algn="ctr"/>
                      <a:endParaRPr lang="en-US" sz="1400" dirty="0">
                        <a:latin typeface="Calibri"/>
                      </a:endParaRPr>
                    </a:p>
                    <a:p>
                      <a:pPr algn="ctr"/>
                      <a:r>
                        <a:rPr lang="en-US" sz="1400" dirty="0">
                          <a:latin typeface="Calibri"/>
                        </a:rPr>
                        <a:t>OR 1 medical condition + substance use disorder</a:t>
                      </a:r>
                    </a:p>
                  </a:txBody>
                  <a:tcPr/>
                </a:tc>
                <a:tc>
                  <a:txBody>
                    <a:bodyPr/>
                    <a:lstStyle/>
                    <a:p>
                      <a:pPr algn="ctr"/>
                      <a:r>
                        <a:rPr lang="en-US" sz="1400" dirty="0">
                          <a:latin typeface="Calibri"/>
                        </a:rPr>
                        <a:t>Metastatic cancer diagnosis</a:t>
                      </a:r>
                    </a:p>
                  </a:txBody>
                  <a:tcPr/>
                </a:tc>
                <a:extLst>
                  <a:ext uri="{0D108BD9-81ED-4DB2-BD59-A6C34878D82A}">
                    <a16:rowId xmlns:a16="http://schemas.microsoft.com/office/drawing/2014/main" val="946003639"/>
                  </a:ext>
                </a:extLst>
              </a:tr>
              <a:tr h="605559">
                <a:tc vMerge="1">
                  <a:txBody>
                    <a:bodyPr/>
                    <a:lstStyle/>
                    <a:p>
                      <a:r>
                        <a:rPr lang="en-US" dirty="0"/>
                        <a:t>OR 1 medical condition + mental health condition</a:t>
                      </a:r>
                    </a:p>
                  </a:txBody>
                  <a:tcPr/>
                </a:tc>
                <a:tc>
                  <a:txBody>
                    <a:bodyPr/>
                    <a:lstStyle/>
                    <a:p>
                      <a:pPr algn="ctr"/>
                      <a:r>
                        <a:rPr lang="en-US" sz="1400" dirty="0">
                          <a:latin typeface="Calibri"/>
                        </a:rPr>
                        <a:t>&lt;6 month prognosis at consent</a:t>
                      </a:r>
                    </a:p>
                  </a:txBody>
                  <a:tcPr/>
                </a:tc>
                <a:extLst>
                  <a:ext uri="{0D108BD9-81ED-4DB2-BD59-A6C34878D82A}">
                    <a16:rowId xmlns:a16="http://schemas.microsoft.com/office/drawing/2014/main" val="2602212209"/>
                  </a:ext>
                </a:extLst>
              </a:tr>
              <a:tr h="613485">
                <a:tc vMerge="1">
                  <a:txBody>
                    <a:bodyPr/>
                    <a:lstStyle/>
                    <a:p>
                      <a:r>
                        <a:rPr lang="en-US" dirty="0"/>
                        <a:t>OR 1 medical condition + substance use disorder</a:t>
                      </a:r>
                    </a:p>
                  </a:txBody>
                  <a:tcPr/>
                </a:tc>
                <a:tc>
                  <a:txBody>
                    <a:bodyPr/>
                    <a:lstStyle/>
                    <a:p>
                      <a:pPr algn="ctr"/>
                      <a:r>
                        <a:rPr lang="en-US" sz="1400" dirty="0">
                          <a:latin typeface="Calibri"/>
                        </a:rPr>
                        <a:t>Inability to ”teach back” consent</a:t>
                      </a:r>
                    </a:p>
                  </a:txBody>
                  <a:tcPr/>
                </a:tc>
                <a:extLst>
                  <a:ext uri="{0D108BD9-81ED-4DB2-BD59-A6C34878D82A}">
                    <a16:rowId xmlns:a16="http://schemas.microsoft.com/office/drawing/2014/main" val="3817440473"/>
                  </a:ext>
                </a:extLst>
              </a:tr>
            </a:tbl>
          </a:graphicData>
        </a:graphic>
      </p:graphicFrame>
      <p:graphicFrame>
        <p:nvGraphicFramePr>
          <p:cNvPr id="10" name="Diagram 9">
            <a:extLst>
              <a:ext uri="{FF2B5EF4-FFF2-40B4-BE49-F238E27FC236}">
                <a16:creationId xmlns:a16="http://schemas.microsoft.com/office/drawing/2014/main" id="{7EDC9530-6583-DC13-91AC-B5D7C302A88F}"/>
              </a:ext>
            </a:extLst>
          </p:cNvPr>
          <p:cNvGraphicFramePr/>
          <p:nvPr>
            <p:extLst>
              <p:ext uri="{D42A27DB-BD31-4B8C-83A1-F6EECF244321}">
                <p14:modId xmlns:p14="http://schemas.microsoft.com/office/powerpoint/2010/main" val="1059207715"/>
              </p:ext>
            </p:extLst>
          </p:nvPr>
        </p:nvGraphicFramePr>
        <p:xfrm>
          <a:off x="6790560" y="3429342"/>
          <a:ext cx="4564656" cy="336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TextBox 35">
            <a:extLst>
              <a:ext uri="{FF2B5EF4-FFF2-40B4-BE49-F238E27FC236}">
                <a16:creationId xmlns:a16="http://schemas.microsoft.com/office/drawing/2014/main" id="{C2D32962-8748-5025-8DD6-0260B443958D}"/>
              </a:ext>
            </a:extLst>
          </p:cNvPr>
          <p:cNvSpPr txBox="1"/>
          <p:nvPr/>
        </p:nvSpPr>
        <p:spPr>
          <a:xfrm>
            <a:off x="860882" y="4948978"/>
            <a:ext cx="4498552" cy="738664"/>
          </a:xfrm>
          <a:prstGeom prst="rect">
            <a:avLst/>
          </a:prstGeom>
          <a:noFill/>
        </p:spPr>
        <p:txBody>
          <a:bodyPr wrap="square" lIns="91440" tIns="45720" rIns="91440" bIns="45720" rtlCol="0" anchor="t">
            <a:spAutoFit/>
          </a:bodyPr>
          <a:lstStyle/>
          <a:p>
            <a:r>
              <a:rPr lang="en-US" sz="1400" dirty="0">
                <a:latin typeface="Calibri"/>
                <a:cs typeface="Calibri"/>
              </a:rPr>
              <a:t>Target medical conditions: </a:t>
            </a:r>
          </a:p>
          <a:p>
            <a:r>
              <a:rPr lang="en-US" sz="1400" dirty="0">
                <a:latin typeface="Calibri"/>
                <a:cs typeface="Calibri"/>
              </a:rPr>
              <a:t>CHF, COPD, Cirrhosis, CKD/ESRD, Uncontrolled Diabetes Mellitus, Recurrent Skin/Soft Tissue Infections</a:t>
            </a:r>
          </a:p>
        </p:txBody>
      </p:sp>
      <p:sp>
        <p:nvSpPr>
          <p:cNvPr id="20" name="TextBox 19">
            <a:extLst>
              <a:ext uri="{FF2B5EF4-FFF2-40B4-BE49-F238E27FC236}">
                <a16:creationId xmlns:a16="http://schemas.microsoft.com/office/drawing/2014/main" id="{2AC9E1C9-D889-DF99-C44F-DC4EBB9CB530}"/>
              </a:ext>
            </a:extLst>
          </p:cNvPr>
          <p:cNvSpPr txBox="1"/>
          <p:nvPr/>
        </p:nvSpPr>
        <p:spPr>
          <a:xfrm>
            <a:off x="9028973" y="6430482"/>
            <a:ext cx="3080717" cy="430887"/>
          </a:xfrm>
          <a:prstGeom prst="rect">
            <a:avLst/>
          </a:prstGeom>
          <a:noFill/>
        </p:spPr>
        <p:txBody>
          <a:bodyPr wrap="square" lIns="91440" tIns="45720" rIns="91440" bIns="45720" rtlCol="0" anchor="t">
            <a:spAutoFit/>
          </a:bodyPr>
          <a:lstStyle/>
          <a:p>
            <a:pPr algn="r"/>
            <a:r>
              <a:rPr lang="en-US" sz="1100" dirty="0">
                <a:solidFill>
                  <a:srgbClr val="000000"/>
                </a:solidFill>
                <a:latin typeface="Calibri"/>
                <a:cs typeface="Calibri"/>
              </a:rPr>
              <a:t>Chan et al. </a:t>
            </a:r>
            <a:endParaRPr lang="en-US" dirty="0">
              <a:solidFill>
                <a:srgbClr val="000000"/>
              </a:solidFill>
              <a:latin typeface="Segoe UI"/>
              <a:cs typeface="Segoe UI"/>
            </a:endParaRPr>
          </a:p>
          <a:p>
            <a:pPr algn="r"/>
            <a:r>
              <a:rPr lang="en-US" sz="1100" dirty="0">
                <a:solidFill>
                  <a:srgbClr val="000000"/>
                </a:solidFill>
                <a:latin typeface="Calibri"/>
                <a:cs typeface="Calibri"/>
              </a:rPr>
              <a:t>Publication forthcoming</a:t>
            </a:r>
            <a:endParaRPr lang="en-US" dirty="0">
              <a:cs typeface="Segoe UI"/>
            </a:endParaRPr>
          </a:p>
        </p:txBody>
      </p:sp>
    </p:spTree>
    <p:extLst>
      <p:ext uri="{BB962C8B-B14F-4D97-AF65-F5344CB8AC3E}">
        <p14:creationId xmlns:p14="http://schemas.microsoft.com/office/powerpoint/2010/main" val="369924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F2ED-E6E9-930B-68D1-F71514749D9D}"/>
              </a:ext>
            </a:extLst>
          </p:cNvPr>
          <p:cNvSpPr>
            <a:spLocks noGrp="1"/>
          </p:cNvSpPr>
          <p:nvPr>
            <p:ph type="title"/>
          </p:nvPr>
        </p:nvSpPr>
        <p:spPr/>
        <p:txBody>
          <a:bodyPr/>
          <a:lstStyle/>
          <a:p>
            <a:r>
              <a:rPr lang="en-US" dirty="0">
                <a:cs typeface="Segoe UI Semibold"/>
              </a:rPr>
              <a:t>Background: SUMMIT A-ICU Team</a:t>
            </a:r>
            <a:endParaRPr lang="en-US" dirty="0"/>
          </a:p>
        </p:txBody>
      </p:sp>
      <p:pic>
        <p:nvPicPr>
          <p:cNvPr id="6" name="Picture 5" descr="A graph of an orange and blue line&#10;&#10;Description automatically generated">
            <a:extLst>
              <a:ext uri="{FF2B5EF4-FFF2-40B4-BE49-F238E27FC236}">
                <a16:creationId xmlns:a16="http://schemas.microsoft.com/office/drawing/2014/main" id="{4E37D37B-461E-4D8A-98CC-EA3D16A45669}"/>
              </a:ext>
            </a:extLst>
          </p:cNvPr>
          <p:cNvPicPr>
            <a:picLocks noChangeAspect="1"/>
          </p:cNvPicPr>
          <p:nvPr/>
        </p:nvPicPr>
        <p:blipFill>
          <a:blip r:embed="rId3"/>
          <a:stretch>
            <a:fillRect/>
          </a:stretch>
        </p:blipFill>
        <p:spPr>
          <a:xfrm>
            <a:off x="2011770" y="1666453"/>
            <a:ext cx="7667685" cy="4232901"/>
          </a:xfrm>
          <a:prstGeom prst="rect">
            <a:avLst/>
          </a:prstGeom>
        </p:spPr>
      </p:pic>
      <p:sp>
        <p:nvSpPr>
          <p:cNvPr id="11" name="TextBox 10">
            <a:extLst>
              <a:ext uri="{FF2B5EF4-FFF2-40B4-BE49-F238E27FC236}">
                <a16:creationId xmlns:a16="http://schemas.microsoft.com/office/drawing/2014/main" id="{0B0FF3B9-67CF-B27F-6C32-1A456C1CD02B}"/>
              </a:ext>
            </a:extLst>
          </p:cNvPr>
          <p:cNvSpPr txBox="1"/>
          <p:nvPr/>
        </p:nvSpPr>
        <p:spPr>
          <a:xfrm>
            <a:off x="3744149" y="5988020"/>
            <a:ext cx="47037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Calibri"/>
                <a:cs typeface="Calibri"/>
              </a:rPr>
              <a:t>Data from Old Town Clinic Annual Remembrance Ceremony, 2016-2020</a:t>
            </a:r>
          </a:p>
        </p:txBody>
      </p:sp>
      <p:sp>
        <p:nvSpPr>
          <p:cNvPr id="12" name="TextBox 11">
            <a:extLst>
              <a:ext uri="{FF2B5EF4-FFF2-40B4-BE49-F238E27FC236}">
                <a16:creationId xmlns:a16="http://schemas.microsoft.com/office/drawing/2014/main" id="{826DA259-513F-7EAA-2A60-16DCCF7D226A}"/>
              </a:ext>
            </a:extLst>
          </p:cNvPr>
          <p:cNvSpPr txBox="1"/>
          <p:nvPr/>
        </p:nvSpPr>
        <p:spPr>
          <a:xfrm>
            <a:off x="4156374" y="1208455"/>
            <a:ext cx="3879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Segoe UI"/>
              </a:rPr>
              <a:t>Mortality Differences</a:t>
            </a:r>
          </a:p>
        </p:txBody>
      </p:sp>
    </p:spTree>
    <p:extLst>
      <p:ext uri="{BB962C8B-B14F-4D97-AF65-F5344CB8AC3E}">
        <p14:creationId xmlns:p14="http://schemas.microsoft.com/office/powerpoint/2010/main" val="98638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94FE82-DB30-2BCE-FD24-646349F13251}"/>
              </a:ext>
            </a:extLst>
          </p:cNvPr>
          <p:cNvSpPr>
            <a:spLocks noGrp="1"/>
          </p:cNvSpPr>
          <p:nvPr>
            <p:ph idx="1"/>
          </p:nvPr>
        </p:nvSpPr>
        <p:spPr>
          <a:xfrm>
            <a:off x="533401" y="1432193"/>
            <a:ext cx="11331765" cy="4397095"/>
          </a:xfrm>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00000"/>
                </a:solidFill>
                <a:effectLst/>
                <a:latin typeface="Calibri"/>
                <a:cs typeface="Calibri"/>
              </a:rPr>
              <a:t>People with substance use disorders </a:t>
            </a:r>
            <a:r>
              <a:rPr lang="en-US" b="0" i="0" dirty="0">
                <a:solidFill>
                  <a:srgbClr val="000000"/>
                </a:solidFill>
                <a:effectLst/>
                <a:latin typeface="Calibri"/>
                <a:cs typeface="Calibri"/>
              </a:rPr>
              <a:t>and housing instability</a:t>
            </a:r>
            <a:r>
              <a:rPr lang="en-US" dirty="0">
                <a:solidFill>
                  <a:srgbClr val="000000"/>
                </a:solidFill>
                <a:latin typeface="Calibri"/>
                <a:cs typeface="Calibri"/>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Experience increased mortality</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Are at higher risk for chronic illness or life-threatening conditions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Often experience other psychiatric disorders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Can experience multiple problems in several life-domains</a:t>
            </a:r>
            <a:r>
              <a:rPr lang="en-US" b="0" i="0" dirty="0">
                <a:solidFill>
                  <a:srgbClr val="000000"/>
                </a:solidFill>
                <a:effectLst/>
                <a:latin typeface="Calibri" panose="020F0502020204030204" pitchFamily="34" charset="0"/>
              </a:rPr>
              <a:t>​</a:t>
            </a:r>
          </a:p>
          <a:p>
            <a:pPr marL="457200" lvl="1" indent="0" fontAlgn="base">
              <a:buNone/>
            </a:pPr>
            <a:endParaRPr lang="en-US" b="0" i="0" dirty="0">
              <a:solidFill>
                <a:srgbClr val="000000"/>
              </a:solidFill>
              <a:effectLst/>
              <a:latin typeface="Calibri" panose="020F0502020204030204" pitchFamily="34" charset="0"/>
            </a:endParaRPr>
          </a:p>
          <a:p>
            <a:pPr fontAlgn="base"/>
            <a:r>
              <a:rPr lang="en-US" dirty="0">
                <a:cs typeface="Segoe UI"/>
              </a:rPr>
              <a:t>No clear funding or pathways for people with SUDs+ to access palliative care  </a:t>
            </a:r>
          </a:p>
          <a:p>
            <a:pPr fontAlgn="base"/>
            <a:r>
              <a:rPr lang="en-US" dirty="0"/>
              <a:t>Racial disparities extend to mortality from SUDs, high quality care for serious illness and access to end-of-life care</a:t>
            </a:r>
          </a:p>
          <a:p>
            <a:pPr fontAlgn="base"/>
            <a:endParaRPr lang="en-US" b="0" i="0" dirty="0">
              <a:solidFill>
                <a:srgbClr val="000000"/>
              </a:solidFill>
              <a:effectLst/>
              <a:latin typeface="Calibri" panose="020F0502020204030204" pitchFamily="34" charset="0"/>
            </a:endParaRPr>
          </a:p>
          <a:p>
            <a:pPr marL="457200" lvl="1" indent="0" fontAlgn="base">
              <a:buNone/>
            </a:pPr>
            <a:endParaRPr lang="en-US" b="0" i="0" dirty="0">
              <a:solidFill>
                <a:srgbClr val="000000"/>
              </a:solidFill>
              <a:effectLst/>
              <a:latin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201A6936-4BA6-5D39-B0E4-47726E5B8758}"/>
              </a:ext>
            </a:extLst>
          </p:cNvPr>
          <p:cNvSpPr>
            <a:spLocks noGrp="1"/>
          </p:cNvSpPr>
          <p:nvPr>
            <p:ph type="title"/>
          </p:nvPr>
        </p:nvSpPr>
        <p:spPr/>
        <p:txBody>
          <a:bodyPr/>
          <a:lstStyle/>
          <a:p>
            <a:r>
              <a:rPr lang="en-US" dirty="0"/>
              <a:t>Background: Palliative &amp; End-of-Life Care</a:t>
            </a:r>
          </a:p>
        </p:txBody>
      </p:sp>
      <p:sp>
        <p:nvSpPr>
          <p:cNvPr id="12" name="TextBox 11">
            <a:extLst>
              <a:ext uri="{FF2B5EF4-FFF2-40B4-BE49-F238E27FC236}">
                <a16:creationId xmlns:a16="http://schemas.microsoft.com/office/drawing/2014/main" id="{62F4BA28-8540-FD99-C486-6E7379C4B6FB}"/>
              </a:ext>
            </a:extLst>
          </p:cNvPr>
          <p:cNvSpPr txBox="1"/>
          <p:nvPr/>
        </p:nvSpPr>
        <p:spPr>
          <a:xfrm>
            <a:off x="9771105" y="6307371"/>
            <a:ext cx="2313542" cy="769441"/>
          </a:xfrm>
          <a:prstGeom prst="rect">
            <a:avLst/>
          </a:prstGeom>
          <a:noFill/>
        </p:spPr>
        <p:txBody>
          <a:bodyPr wrap="square" lIns="91440" tIns="45720" rIns="91440" bIns="45720" rtlCol="0" anchor="t">
            <a:spAutoFit/>
          </a:bodyPr>
          <a:lstStyle/>
          <a:p>
            <a:pPr algn="r"/>
            <a:r>
              <a:rPr lang="en-US" sz="1100" dirty="0">
                <a:latin typeface="Calibri"/>
                <a:cs typeface="Calibri"/>
              </a:rPr>
              <a:t>Ebenau et al. 2019</a:t>
            </a:r>
          </a:p>
          <a:p>
            <a:pPr algn="r"/>
            <a:r>
              <a:rPr lang="en-US" sz="1100" dirty="0">
                <a:solidFill>
                  <a:srgbClr val="000000"/>
                </a:solidFill>
                <a:effectLst/>
                <a:latin typeface="Calibri"/>
                <a:cs typeface="Calibri"/>
              </a:rPr>
              <a:t>Jones C et al. 2020</a:t>
            </a:r>
          </a:p>
          <a:p>
            <a:pPr algn="r"/>
            <a:r>
              <a:rPr lang="en-US" sz="1100" dirty="0">
                <a:solidFill>
                  <a:srgbClr val="000000"/>
                </a:solidFill>
                <a:latin typeface="Calibri"/>
                <a:cs typeface="Calibri"/>
              </a:rPr>
              <a:t>Jones T et al. 2021</a:t>
            </a:r>
          </a:p>
          <a:p>
            <a:pPr algn="r"/>
            <a:endParaRPr lang="en-US" sz="1100" dirty="0">
              <a:latin typeface="Calibri"/>
              <a:cs typeface="Calibri"/>
            </a:endParaRPr>
          </a:p>
        </p:txBody>
      </p:sp>
      <p:sp>
        <p:nvSpPr>
          <p:cNvPr id="4" name="Right Brace 3">
            <a:extLst>
              <a:ext uri="{FF2B5EF4-FFF2-40B4-BE49-F238E27FC236}">
                <a16:creationId xmlns:a16="http://schemas.microsoft.com/office/drawing/2014/main" id="{F49B0E3F-6FA8-48F5-B84A-CD669B1CFA94}"/>
              </a:ext>
            </a:extLst>
          </p:cNvPr>
          <p:cNvSpPr/>
          <p:nvPr/>
        </p:nvSpPr>
        <p:spPr>
          <a:xfrm>
            <a:off x="9221993" y="1917289"/>
            <a:ext cx="420628" cy="141584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064B116-4AB9-489E-85A7-EFC9FFECE03F}"/>
              </a:ext>
            </a:extLst>
          </p:cNvPr>
          <p:cNvSpPr txBox="1"/>
          <p:nvPr/>
        </p:nvSpPr>
        <p:spPr>
          <a:xfrm>
            <a:off x="9642621" y="1995947"/>
            <a:ext cx="2313542" cy="1477328"/>
          </a:xfrm>
          <a:prstGeom prst="rect">
            <a:avLst/>
          </a:prstGeom>
          <a:noFill/>
        </p:spPr>
        <p:txBody>
          <a:bodyPr wrap="square" lIns="91440" tIns="45720" rIns="91440" bIns="45720" rtlCol="0" anchor="t">
            <a:spAutoFit/>
          </a:bodyPr>
          <a:lstStyle/>
          <a:p>
            <a:pPr algn="ctr"/>
            <a:r>
              <a:rPr lang="en-US" dirty="0"/>
              <a:t>People with SUDs and serious illness (SUDs+) may have unique palliative needs</a:t>
            </a:r>
          </a:p>
        </p:txBody>
      </p:sp>
    </p:spTree>
    <p:extLst>
      <p:ext uri="{BB962C8B-B14F-4D97-AF65-F5344CB8AC3E}">
        <p14:creationId xmlns:p14="http://schemas.microsoft.com/office/powerpoint/2010/main" val="302472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CF67B-A4F5-A1FF-CFA9-6436045FC351}"/>
              </a:ext>
            </a:extLst>
          </p:cNvPr>
          <p:cNvSpPr>
            <a:spLocks noGrp="1"/>
          </p:cNvSpPr>
          <p:nvPr>
            <p:ph type="title"/>
          </p:nvPr>
        </p:nvSpPr>
        <p:spPr/>
        <p:txBody>
          <a:bodyPr/>
          <a:lstStyle/>
          <a:p>
            <a:r>
              <a:rPr lang="en-US" dirty="0"/>
              <a:t>Objective</a:t>
            </a:r>
          </a:p>
        </p:txBody>
      </p:sp>
      <p:sp>
        <p:nvSpPr>
          <p:cNvPr id="5" name="TextBox 4">
            <a:extLst>
              <a:ext uri="{FF2B5EF4-FFF2-40B4-BE49-F238E27FC236}">
                <a16:creationId xmlns:a16="http://schemas.microsoft.com/office/drawing/2014/main" id="{4B288849-537B-A6BA-24D0-363EA81CAC2D}"/>
              </a:ext>
            </a:extLst>
          </p:cNvPr>
          <p:cNvSpPr txBox="1"/>
          <p:nvPr/>
        </p:nvSpPr>
        <p:spPr>
          <a:xfrm>
            <a:off x="9028973" y="6430482"/>
            <a:ext cx="3080717" cy="261610"/>
          </a:xfrm>
          <a:prstGeom prst="rect">
            <a:avLst/>
          </a:prstGeom>
          <a:noFill/>
        </p:spPr>
        <p:txBody>
          <a:bodyPr wrap="square" lIns="91440" tIns="45720" rIns="91440" bIns="45720" rtlCol="0" anchor="t">
            <a:spAutoFit/>
          </a:bodyPr>
          <a:lstStyle/>
          <a:p>
            <a:pPr algn="r"/>
            <a:r>
              <a:rPr lang="en-US" sz="1100" dirty="0">
                <a:solidFill>
                  <a:srgbClr val="000000"/>
                </a:solidFill>
                <a:latin typeface="Calibri"/>
                <a:cs typeface="Calibri"/>
              </a:rPr>
              <a:t>National Quality Forum Report 2006</a:t>
            </a:r>
            <a:endParaRPr lang="en-US" sz="1100" dirty="0">
              <a:latin typeface="Calibri"/>
              <a:cs typeface="Calibri"/>
            </a:endParaRPr>
          </a:p>
        </p:txBody>
      </p:sp>
      <p:pic>
        <p:nvPicPr>
          <p:cNvPr id="3076" name="Picture 4" descr="A diagram of care and support&#10;&#10;Description automatically generated">
            <a:extLst>
              <a:ext uri="{FF2B5EF4-FFF2-40B4-BE49-F238E27FC236}">
                <a16:creationId xmlns:a16="http://schemas.microsoft.com/office/drawing/2014/main" id="{EC3C4F43-C338-7DAA-F6C9-807FD8824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68" y="2139302"/>
            <a:ext cx="5761655" cy="31719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42B3311-5F9E-5200-A007-03CDFC4C9ED8}"/>
              </a:ext>
            </a:extLst>
          </p:cNvPr>
          <p:cNvSpPr txBox="1"/>
          <p:nvPr/>
        </p:nvSpPr>
        <p:spPr>
          <a:xfrm>
            <a:off x="211482" y="1769970"/>
            <a:ext cx="5713080" cy="369332"/>
          </a:xfrm>
          <a:prstGeom prst="rect">
            <a:avLst/>
          </a:prstGeom>
          <a:noFill/>
        </p:spPr>
        <p:txBody>
          <a:bodyPr wrap="square" rtlCol="0">
            <a:spAutoFit/>
          </a:bodyPr>
          <a:lstStyle/>
          <a:p>
            <a:pPr algn="ctr"/>
            <a:r>
              <a:rPr lang="en-US" dirty="0"/>
              <a:t>Concurrent/integrative model of palliative care</a:t>
            </a:r>
          </a:p>
        </p:txBody>
      </p:sp>
      <p:sp>
        <p:nvSpPr>
          <p:cNvPr id="14" name="TextBox 13">
            <a:extLst>
              <a:ext uri="{FF2B5EF4-FFF2-40B4-BE49-F238E27FC236}">
                <a16:creationId xmlns:a16="http://schemas.microsoft.com/office/drawing/2014/main" id="{282FFC06-F3C9-AF00-862D-42015083CDD7}"/>
              </a:ext>
            </a:extLst>
          </p:cNvPr>
          <p:cNvSpPr txBox="1"/>
          <p:nvPr/>
        </p:nvSpPr>
        <p:spPr>
          <a:xfrm>
            <a:off x="6728233" y="3013501"/>
            <a:ext cx="3976255" cy="830997"/>
          </a:xfrm>
          <a:prstGeom prst="rect">
            <a:avLst/>
          </a:prstGeom>
          <a:noFill/>
        </p:spPr>
        <p:txBody>
          <a:bodyPr wrap="square" rtlCol="0">
            <a:spAutoFit/>
          </a:bodyPr>
          <a:lstStyle/>
          <a:p>
            <a:pPr algn="ctr"/>
            <a:r>
              <a:rPr lang="en-US" sz="2400" b="1" dirty="0">
                <a:solidFill>
                  <a:schemeClr val="accent2">
                    <a:lumMod val="60000"/>
                    <a:lumOff val="40000"/>
                  </a:schemeClr>
                </a:solidFill>
              </a:rPr>
              <a:t>Does this model apply to patients with SUDs+?</a:t>
            </a:r>
          </a:p>
        </p:txBody>
      </p:sp>
    </p:spTree>
    <p:extLst>
      <p:ext uri="{BB962C8B-B14F-4D97-AF65-F5344CB8AC3E}">
        <p14:creationId xmlns:p14="http://schemas.microsoft.com/office/powerpoint/2010/main" val="162868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DD5DA-659F-5858-EEA3-6FFD69DDBB69}"/>
              </a:ext>
            </a:extLst>
          </p:cNvPr>
          <p:cNvSpPr>
            <a:spLocks noGrp="1"/>
          </p:cNvSpPr>
          <p:nvPr>
            <p:ph sz="half" idx="1"/>
          </p:nvPr>
        </p:nvSpPr>
        <p:spPr/>
        <p:txBody>
          <a:bodyPr vert="horz" lIns="91440" tIns="45720" rIns="91440" bIns="45720" rtlCol="0" anchor="t">
            <a:normAutofit/>
          </a:bodyPr>
          <a:lstStyle/>
          <a:p>
            <a:pPr marL="0" indent="0">
              <a:buNone/>
            </a:pPr>
            <a:endParaRPr lang="en-US" sz="2400" dirty="0"/>
          </a:p>
          <a:p>
            <a:pPr marL="0" indent="0">
              <a:buNone/>
            </a:pPr>
            <a:endParaRPr lang="en-US" sz="2400" dirty="0"/>
          </a:p>
          <a:p>
            <a:pPr marL="0" indent="0">
              <a:buNone/>
            </a:pPr>
            <a:r>
              <a:rPr lang="en-US" sz="2400" dirty="0"/>
              <a:t>Conduct a formative evaluation of SUMMIT A-ICU patients who died </a:t>
            </a:r>
            <a:endParaRPr lang="en-US" dirty="0"/>
          </a:p>
          <a:p>
            <a:pPr marL="0" indent="0">
              <a:buNone/>
            </a:pPr>
            <a:endParaRPr lang="en-US" sz="2400" dirty="0"/>
          </a:p>
          <a:p>
            <a:pPr marL="0" indent="0">
              <a:buNone/>
            </a:pPr>
            <a:r>
              <a:rPr lang="en-US" sz="2400" dirty="0"/>
              <a:t>Explore how the SUMMIT A-ICU Team evolved its approach to palliative and end-of-life care for patients with SUDs+</a:t>
            </a:r>
          </a:p>
        </p:txBody>
      </p:sp>
      <p:sp>
        <p:nvSpPr>
          <p:cNvPr id="4" name="Title 3">
            <a:extLst>
              <a:ext uri="{FF2B5EF4-FFF2-40B4-BE49-F238E27FC236}">
                <a16:creationId xmlns:a16="http://schemas.microsoft.com/office/drawing/2014/main" id="{FF43FE5F-1854-0C3E-7FB9-E8B2800CFE54}"/>
              </a:ext>
            </a:extLst>
          </p:cNvPr>
          <p:cNvSpPr>
            <a:spLocks noGrp="1"/>
          </p:cNvSpPr>
          <p:nvPr>
            <p:ph type="title"/>
          </p:nvPr>
        </p:nvSpPr>
        <p:spPr/>
        <p:txBody>
          <a:bodyPr/>
          <a:lstStyle/>
          <a:p>
            <a:r>
              <a:rPr lang="en-US" dirty="0"/>
              <a:t>Objective</a:t>
            </a:r>
          </a:p>
        </p:txBody>
      </p:sp>
      <p:pic>
        <p:nvPicPr>
          <p:cNvPr id="8194" name="Picture 2">
            <a:extLst>
              <a:ext uri="{FF2B5EF4-FFF2-40B4-BE49-F238E27FC236}">
                <a16:creationId xmlns:a16="http://schemas.microsoft.com/office/drawing/2014/main" id="{9EF09032-D050-ABC3-5277-5B5FA0A4F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28" y="165908"/>
            <a:ext cx="4607819" cy="6162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712103-FB7E-7884-AAC1-B068A4970D0A}"/>
              </a:ext>
            </a:extLst>
          </p:cNvPr>
          <p:cNvSpPr txBox="1"/>
          <p:nvPr/>
        </p:nvSpPr>
        <p:spPr>
          <a:xfrm>
            <a:off x="8235793" y="6273554"/>
            <a:ext cx="3073706" cy="523220"/>
          </a:xfrm>
          <a:prstGeom prst="rect">
            <a:avLst/>
          </a:prstGeom>
          <a:noFill/>
        </p:spPr>
        <p:txBody>
          <a:bodyPr wrap="square" lIns="91440" tIns="45720" rIns="91440" bIns="45720" rtlCol="0" anchor="t">
            <a:spAutoFit/>
          </a:bodyPr>
          <a:lstStyle/>
          <a:p>
            <a:pPr algn="r"/>
            <a:r>
              <a:rPr lang="en-US" sz="1400" i="1" dirty="0">
                <a:latin typeface="Calibri"/>
                <a:cs typeface="Calibri"/>
              </a:rPr>
              <a:t>SUMMIT Team Rose Ritual</a:t>
            </a:r>
          </a:p>
          <a:p>
            <a:pPr algn="r"/>
            <a:r>
              <a:rPr lang="en-US" sz="1400" i="1" dirty="0">
                <a:latin typeface="Calibri"/>
                <a:cs typeface="Calibri"/>
              </a:rPr>
              <a:t>Portland, OR</a:t>
            </a:r>
          </a:p>
        </p:txBody>
      </p:sp>
    </p:spTree>
    <p:extLst>
      <p:ext uri="{BB962C8B-B14F-4D97-AF65-F5344CB8AC3E}">
        <p14:creationId xmlns:p14="http://schemas.microsoft.com/office/powerpoint/2010/main" val="1484016688"/>
      </p:ext>
    </p:extLst>
  </p:cSld>
  <p:clrMapOvr>
    <a:masterClrMapping/>
  </p:clrMapOvr>
</p:sld>
</file>

<file path=ppt/theme/theme1.xml><?xml version="1.0" encoding="utf-8"?>
<a:theme xmlns:a="http://schemas.openxmlformats.org/drawingml/2006/main" name="Orange Theme">
  <a:themeElements>
    <a:clrScheme name="CCC 2021">
      <a:dk1>
        <a:srgbClr val="000000"/>
      </a:dk1>
      <a:lt1>
        <a:sysClr val="window" lastClr="FFFFFF"/>
      </a:lt1>
      <a:dk2>
        <a:srgbClr val="24282B"/>
      </a:dk2>
      <a:lt2>
        <a:srgbClr val="EDE8E2"/>
      </a:lt2>
      <a:accent1>
        <a:srgbClr val="CC6600"/>
      </a:accent1>
      <a:accent2>
        <a:srgbClr val="21427C"/>
      </a:accent2>
      <a:accent3>
        <a:srgbClr val="76232F"/>
      </a:accent3>
      <a:accent4>
        <a:srgbClr val="728759"/>
      </a:accent4>
      <a:accent5>
        <a:srgbClr val="85BDCC"/>
      </a:accent5>
      <a:accent6>
        <a:srgbClr val="EDB770"/>
      </a:accent6>
      <a:hlink>
        <a:srgbClr val="EF8C68"/>
      </a:hlink>
      <a:folHlink>
        <a:srgbClr val="B8CE9B"/>
      </a:folHlink>
    </a:clrScheme>
    <a:fontScheme name="CCC Updat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Theme">
  <a:themeElements>
    <a:clrScheme name="CCC Update">
      <a:dk1>
        <a:srgbClr val="000000"/>
      </a:dk1>
      <a:lt1>
        <a:sysClr val="window" lastClr="FFFFFF"/>
      </a:lt1>
      <a:dk2>
        <a:srgbClr val="24282B"/>
      </a:dk2>
      <a:lt2>
        <a:srgbClr val="EDE8E2"/>
      </a:lt2>
      <a:accent1>
        <a:srgbClr val="CC6600"/>
      </a:accent1>
      <a:accent2>
        <a:srgbClr val="21427C"/>
      </a:accent2>
      <a:accent3>
        <a:srgbClr val="EF8C68"/>
      </a:accent3>
      <a:accent4>
        <a:srgbClr val="B8CE9B"/>
      </a:accent4>
      <a:accent5>
        <a:srgbClr val="EDB770"/>
      </a:accent5>
      <a:accent6>
        <a:srgbClr val="85BDCC"/>
      </a:accent6>
      <a:hlink>
        <a:srgbClr val="728759"/>
      </a:hlink>
      <a:folHlink>
        <a:srgbClr val="76232F"/>
      </a:folHlink>
    </a:clrScheme>
    <a:fontScheme name="CCC Updat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048F0313502E48BA754EB751967C13" ma:contentTypeVersion="2" ma:contentTypeDescription="Create a new document." ma:contentTypeScope="" ma:versionID="fc9cd1da6fb53e95d627f9b49d0ff57f">
  <xsd:schema xmlns:xsd="http://www.w3.org/2001/XMLSchema" xmlns:xs="http://www.w3.org/2001/XMLSchema" xmlns:p="http://schemas.microsoft.com/office/2006/metadata/properties" xmlns:ns2="609aabad-829b-4939-9381-b3290a84cf52" targetNamespace="http://schemas.microsoft.com/office/2006/metadata/properties" ma:root="true" ma:fieldsID="0b067ced91a7fa56e190221b594b9e97" ns2:_="">
    <xsd:import namespace="609aabad-829b-4939-9381-b3290a84cf5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aabad-829b-4939-9381-b3290a84c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8FE2B-63EE-478B-9E3C-AB2894674013}">
  <ds:schemaRefs>
    <ds:schemaRef ds:uri="http://purl.org/dc/dcmitype/"/>
    <ds:schemaRef ds:uri="609aabad-829b-4939-9381-b3290a84cf52"/>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10DA7067-976A-4712-B4C7-FD9815E2E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9aabad-829b-4939-9381-b3290a84c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308975-D084-4FD9-9285-32C5C24AF2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1041</TotalTime>
  <Words>2551</Words>
  <Application>Microsoft Office PowerPoint</Application>
  <PresentationFormat>Widescreen</PresentationFormat>
  <Paragraphs>271</Paragraphs>
  <Slides>22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Segoe UI</vt:lpstr>
      <vt:lpstr>Segoe UI Semibold</vt:lpstr>
      <vt:lpstr>Orange Theme</vt:lpstr>
      <vt:lpstr>Blue Theme</vt:lpstr>
      <vt:lpstr>PowerPoint Presentation</vt:lpstr>
      <vt:lpstr>Disclosures</vt:lpstr>
      <vt:lpstr>Background</vt:lpstr>
      <vt:lpstr>Background: SUMMIT A-ICU </vt:lpstr>
      <vt:lpstr>Background: SUMMIT A-ICU Trial</vt:lpstr>
      <vt:lpstr>Background: SUMMIT A-ICU Team</vt:lpstr>
      <vt:lpstr>Background: Palliative &amp; End-of-Life Care</vt:lpstr>
      <vt:lpstr>Objective</vt:lpstr>
      <vt:lpstr>Objective</vt:lpstr>
      <vt:lpstr>Methods</vt:lpstr>
      <vt:lpstr>Methods</vt:lpstr>
      <vt:lpstr>Results: SUMMIT Analysis of Patient Deaths</vt:lpstr>
      <vt:lpstr>Results: SUMMIT Analysis of Patient Deaths</vt:lpstr>
      <vt:lpstr>Results: SUMMIT Analysis of Patient Deaths</vt:lpstr>
      <vt:lpstr>Results: SUMMIT Analysis of Patient Deaths</vt:lpstr>
      <vt:lpstr>Results: SUMMIT Team Member Perspectives</vt:lpstr>
      <vt:lpstr>Results: SUMMIT Team Member Perspectives</vt:lpstr>
      <vt:lpstr>Results: SUMMIT Team Member Perspectives</vt:lpstr>
      <vt:lpstr>Limitations</vt:lpstr>
      <vt:lpstr>Conclusions</vt:lpstr>
      <vt:lpstr>Questions? devoem@ohsu.edu Meg.Devoe@ccconcern.org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Mitchell</dc:creator>
  <cp:lastModifiedBy>Rental End User</cp:lastModifiedBy>
  <cp:revision>1354</cp:revision>
  <dcterms:created xsi:type="dcterms:W3CDTF">2021-02-12T23:46:01Z</dcterms:created>
  <dcterms:modified xsi:type="dcterms:W3CDTF">2023-11-02T16:01:14Z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0x0101002B048F0313502E48BA754EB751967C13</vt:lpwstr>
  </property>
</Properties>
</file>