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jpeg" ContentType="image/jpeg"/>
  <Override PartName="/ppt/notesSlides/notesSlide7.xml" ContentType="application/vnd.openxmlformats-officedocument.presentationml.notesSlide+xml"/>
  <Override PartName="/ppt/media/image3.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Noto"/>
          <a:ea typeface="Noto"/>
          <a:cs typeface="Noto"/>
        </a:font>
        <a:srgbClr val="585E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BEF"/>
          </a:solidFill>
        </a:fill>
      </a:tcStyle>
    </a:wholeTbl>
    <a:band2H>
      <a:tcTxStyle b="def" i="def"/>
      <a:tcStyle>
        <a:tcBdr/>
        <a:fill>
          <a:solidFill>
            <a:srgbClr val="E7EEF7"/>
          </a:solidFill>
        </a:fill>
      </a:tcStyle>
    </a:band2H>
    <a:firstCol>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Noto"/>
          <a:ea typeface="Noto"/>
          <a:cs typeface="Noto"/>
        </a:font>
        <a:srgbClr val="585E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5"/>
          </a:solidFill>
        </a:fill>
      </a:tcStyle>
    </a:wholeTbl>
    <a:band2H>
      <a:tcTxStyle b="def" i="def"/>
      <a:tcStyle>
        <a:tcBdr/>
        <a:fill>
          <a:solidFill>
            <a:srgbClr val="E6E7EB"/>
          </a:solidFill>
        </a:fill>
      </a:tcStyle>
    </a:band2H>
    <a:firstCol>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Noto"/>
          <a:ea typeface="Noto"/>
          <a:cs typeface="Noto"/>
        </a:font>
        <a:srgbClr val="585E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E3"/>
          </a:solidFill>
        </a:fill>
      </a:tcStyle>
    </a:wholeTbl>
    <a:band2H>
      <a:tcTxStyle b="def" i="def"/>
      <a:tcStyle>
        <a:tcBdr/>
        <a:fill>
          <a:solidFill>
            <a:srgbClr val="E6EAF2"/>
          </a:solidFill>
        </a:fill>
      </a:tcStyle>
    </a:band2H>
    <a:firstCol>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F821DB8-F4EB-4A41-A1BA-3FCAFE7338EE}" styleName="">
    <a:tblBg/>
    <a:wholeTbl>
      <a:tcTxStyle b="off" i="off">
        <a:font>
          <a:latin typeface="Noto"/>
          <a:ea typeface="Noto"/>
          <a:cs typeface="Noto"/>
        </a:font>
        <a:srgbClr val="585E6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FFFFFF"/>
          </a:solidFill>
        </a:fill>
      </a:tcStyle>
    </a:band2H>
    <a:firstCol>
      <a:tcTxStyle b="on" i="off">
        <a:font>
          <a:latin typeface="Noto"/>
          <a:ea typeface="Noto"/>
          <a:cs typeface="Not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Noto"/>
          <a:ea typeface="Noto"/>
          <a:cs typeface="Noto"/>
        </a:font>
        <a:srgbClr val="585E60"/>
      </a:tcTxStyle>
      <a:tcStyle>
        <a:tcBdr>
          <a:left>
            <a:ln w="12700" cap="flat">
              <a:noFill/>
              <a:miter lim="400000"/>
            </a:ln>
          </a:left>
          <a:right>
            <a:ln w="12700" cap="flat">
              <a:noFill/>
              <a:miter lim="400000"/>
            </a:ln>
          </a:right>
          <a:top>
            <a:ln w="50800" cap="flat">
              <a:solidFill>
                <a:srgbClr val="585E60"/>
              </a:solidFill>
              <a:prstDash val="solid"/>
              <a:round/>
            </a:ln>
          </a:top>
          <a:bottom>
            <a:ln w="25400" cap="flat">
              <a:solidFill>
                <a:srgbClr val="585E6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Noto"/>
          <a:ea typeface="Noto"/>
          <a:cs typeface="Noto"/>
        </a:font>
        <a:srgbClr val="FFFFFF"/>
      </a:tcTxStyle>
      <a:tcStyle>
        <a:tcBdr>
          <a:left>
            <a:ln w="12700" cap="flat">
              <a:noFill/>
              <a:miter lim="400000"/>
            </a:ln>
          </a:left>
          <a:right>
            <a:ln w="12700" cap="flat">
              <a:noFill/>
              <a:miter lim="400000"/>
            </a:ln>
          </a:right>
          <a:top>
            <a:ln w="25400" cap="flat">
              <a:solidFill>
                <a:srgbClr val="585E60"/>
              </a:solidFill>
              <a:prstDash val="solid"/>
              <a:round/>
            </a:ln>
          </a:top>
          <a:bottom>
            <a:ln w="25400" cap="flat">
              <a:solidFill>
                <a:srgbClr val="585E6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Noto"/>
          <a:ea typeface="Noto"/>
          <a:cs typeface="Noto"/>
        </a:font>
        <a:srgbClr val="585E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1D1"/>
          </a:solidFill>
        </a:fill>
      </a:tcStyle>
    </a:wholeTbl>
    <a:band2H>
      <a:tcTxStyle b="def" i="def"/>
      <a:tcStyle>
        <a:tcBdr/>
        <a:fill>
          <a:solidFill>
            <a:srgbClr val="E9E9E9"/>
          </a:solidFill>
        </a:fill>
      </a:tcStyle>
    </a:band2H>
    <a:firstCol>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85E60"/>
          </a:solidFill>
        </a:fill>
      </a:tcStyle>
    </a:firstCol>
    <a:lastRow>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85E60"/>
          </a:solidFill>
        </a:fill>
      </a:tcStyle>
    </a:lastRow>
    <a:firstRow>
      <a:tcTxStyle b="on" i="off">
        <a:font>
          <a:latin typeface="Noto"/>
          <a:ea typeface="Noto"/>
          <a:cs typeface="Not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85E60"/>
          </a:solidFill>
        </a:fill>
      </a:tcStyle>
    </a:firstRow>
  </a:tblStyle>
  <a:tblStyle styleId="{2708684C-4D16-4618-839F-0558EEFCDFE6}" styleName="">
    <a:tblBg/>
    <a:wholeTbl>
      <a:tcTxStyle b="off" i="off">
        <a:font>
          <a:latin typeface="Noto"/>
          <a:ea typeface="Noto"/>
          <a:cs typeface="Noto"/>
        </a:font>
        <a:srgbClr val="585E60"/>
      </a:tcTxStyle>
      <a:tcStyle>
        <a:tcBdr>
          <a:left>
            <a:ln w="12700" cap="flat">
              <a:solidFill>
                <a:srgbClr val="585E60"/>
              </a:solidFill>
              <a:prstDash val="solid"/>
              <a:round/>
            </a:ln>
          </a:left>
          <a:right>
            <a:ln w="12700" cap="flat">
              <a:solidFill>
                <a:srgbClr val="585E60"/>
              </a:solidFill>
              <a:prstDash val="solid"/>
              <a:round/>
            </a:ln>
          </a:right>
          <a:top>
            <a:ln w="12700" cap="flat">
              <a:solidFill>
                <a:srgbClr val="585E60"/>
              </a:solidFill>
              <a:prstDash val="solid"/>
              <a:round/>
            </a:ln>
          </a:top>
          <a:bottom>
            <a:ln w="12700" cap="flat">
              <a:solidFill>
                <a:srgbClr val="585E60"/>
              </a:solidFill>
              <a:prstDash val="solid"/>
              <a:round/>
            </a:ln>
          </a:bottom>
          <a:insideH>
            <a:ln w="12700" cap="flat">
              <a:solidFill>
                <a:srgbClr val="585E60"/>
              </a:solidFill>
              <a:prstDash val="solid"/>
              <a:round/>
            </a:ln>
          </a:insideH>
          <a:insideV>
            <a:ln w="12700" cap="flat">
              <a:solidFill>
                <a:srgbClr val="585E60"/>
              </a:solidFill>
              <a:prstDash val="solid"/>
              <a:round/>
            </a:ln>
          </a:insideV>
        </a:tcBdr>
        <a:fill>
          <a:solidFill>
            <a:srgbClr val="585E60">
              <a:alpha val="20000"/>
            </a:srgbClr>
          </a:solidFill>
        </a:fill>
      </a:tcStyle>
    </a:wholeTbl>
    <a:band2H>
      <a:tcTxStyle b="def" i="def"/>
      <a:tcStyle>
        <a:tcBdr/>
        <a:fill>
          <a:solidFill>
            <a:srgbClr val="FFFFFF"/>
          </a:solidFill>
        </a:fill>
      </a:tcStyle>
    </a:band2H>
    <a:firstCol>
      <a:tcTxStyle b="on" i="off">
        <a:font>
          <a:latin typeface="Noto"/>
          <a:ea typeface="Noto"/>
          <a:cs typeface="Noto"/>
        </a:font>
        <a:srgbClr val="585E60"/>
      </a:tcTxStyle>
      <a:tcStyle>
        <a:tcBdr>
          <a:left>
            <a:ln w="12700" cap="flat">
              <a:solidFill>
                <a:srgbClr val="585E60"/>
              </a:solidFill>
              <a:prstDash val="solid"/>
              <a:round/>
            </a:ln>
          </a:left>
          <a:right>
            <a:ln w="12700" cap="flat">
              <a:solidFill>
                <a:srgbClr val="585E60"/>
              </a:solidFill>
              <a:prstDash val="solid"/>
              <a:round/>
            </a:ln>
          </a:right>
          <a:top>
            <a:ln w="12700" cap="flat">
              <a:solidFill>
                <a:srgbClr val="585E60"/>
              </a:solidFill>
              <a:prstDash val="solid"/>
              <a:round/>
            </a:ln>
          </a:top>
          <a:bottom>
            <a:ln w="12700" cap="flat">
              <a:solidFill>
                <a:srgbClr val="585E60"/>
              </a:solidFill>
              <a:prstDash val="solid"/>
              <a:round/>
            </a:ln>
          </a:bottom>
          <a:insideH>
            <a:ln w="12700" cap="flat">
              <a:solidFill>
                <a:srgbClr val="585E60"/>
              </a:solidFill>
              <a:prstDash val="solid"/>
              <a:round/>
            </a:ln>
          </a:insideH>
          <a:insideV>
            <a:ln w="12700" cap="flat">
              <a:solidFill>
                <a:srgbClr val="585E60"/>
              </a:solidFill>
              <a:prstDash val="solid"/>
              <a:round/>
            </a:ln>
          </a:insideV>
        </a:tcBdr>
        <a:fill>
          <a:solidFill>
            <a:srgbClr val="585E60">
              <a:alpha val="20000"/>
            </a:srgbClr>
          </a:solidFill>
        </a:fill>
      </a:tcStyle>
    </a:firstCol>
    <a:lastRow>
      <a:tcTxStyle b="on" i="off">
        <a:font>
          <a:latin typeface="Noto"/>
          <a:ea typeface="Noto"/>
          <a:cs typeface="Noto"/>
        </a:font>
        <a:srgbClr val="585E60"/>
      </a:tcTxStyle>
      <a:tcStyle>
        <a:tcBdr>
          <a:left>
            <a:ln w="12700" cap="flat">
              <a:solidFill>
                <a:srgbClr val="585E60"/>
              </a:solidFill>
              <a:prstDash val="solid"/>
              <a:round/>
            </a:ln>
          </a:left>
          <a:right>
            <a:ln w="12700" cap="flat">
              <a:solidFill>
                <a:srgbClr val="585E60"/>
              </a:solidFill>
              <a:prstDash val="solid"/>
              <a:round/>
            </a:ln>
          </a:right>
          <a:top>
            <a:ln w="50800" cap="flat">
              <a:solidFill>
                <a:srgbClr val="585E60"/>
              </a:solidFill>
              <a:prstDash val="solid"/>
              <a:round/>
            </a:ln>
          </a:top>
          <a:bottom>
            <a:ln w="12700" cap="flat">
              <a:solidFill>
                <a:srgbClr val="585E60"/>
              </a:solidFill>
              <a:prstDash val="solid"/>
              <a:round/>
            </a:ln>
          </a:bottom>
          <a:insideH>
            <a:ln w="12700" cap="flat">
              <a:solidFill>
                <a:srgbClr val="585E60"/>
              </a:solidFill>
              <a:prstDash val="solid"/>
              <a:round/>
            </a:ln>
          </a:insideH>
          <a:insideV>
            <a:ln w="12700" cap="flat">
              <a:solidFill>
                <a:srgbClr val="585E60"/>
              </a:solidFill>
              <a:prstDash val="solid"/>
              <a:round/>
            </a:ln>
          </a:insideV>
        </a:tcBdr>
        <a:fill>
          <a:noFill/>
        </a:fill>
      </a:tcStyle>
    </a:lastRow>
    <a:firstRow>
      <a:tcTxStyle b="on" i="off">
        <a:font>
          <a:latin typeface="Noto"/>
          <a:ea typeface="Noto"/>
          <a:cs typeface="Noto"/>
        </a:font>
        <a:srgbClr val="585E60"/>
      </a:tcTxStyle>
      <a:tcStyle>
        <a:tcBdr>
          <a:left>
            <a:ln w="12700" cap="flat">
              <a:solidFill>
                <a:srgbClr val="585E60"/>
              </a:solidFill>
              <a:prstDash val="solid"/>
              <a:round/>
            </a:ln>
          </a:left>
          <a:right>
            <a:ln w="12700" cap="flat">
              <a:solidFill>
                <a:srgbClr val="585E60"/>
              </a:solidFill>
              <a:prstDash val="solid"/>
              <a:round/>
            </a:ln>
          </a:right>
          <a:top>
            <a:ln w="12700" cap="flat">
              <a:solidFill>
                <a:srgbClr val="585E60"/>
              </a:solidFill>
              <a:prstDash val="solid"/>
              <a:round/>
            </a:ln>
          </a:top>
          <a:bottom>
            <a:ln w="25400" cap="flat">
              <a:solidFill>
                <a:srgbClr val="585E60"/>
              </a:solidFill>
              <a:prstDash val="solid"/>
              <a:round/>
            </a:ln>
          </a:bottom>
          <a:insideH>
            <a:ln w="12700" cap="flat">
              <a:solidFill>
                <a:srgbClr val="585E60"/>
              </a:solidFill>
              <a:prstDash val="solid"/>
              <a:round/>
            </a:ln>
          </a:insideH>
          <a:insideV>
            <a:ln w="12700" cap="flat">
              <a:solidFill>
                <a:srgbClr val="585E6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941349"/>
          <c:y val="0.0675916"/>
          <c:w val="0.900865"/>
          <c:h val="0.814608"/>
        </c:manualLayout>
      </c:layout>
      <c:lineChart>
        <c:grouping val="standard"/>
        <c:varyColors val="0"/>
        <c:ser>
          <c:idx val="0"/>
          <c:order val="0"/>
          <c:tx>
            <c:strRef>
              <c:f>Sheet1!$B$1</c:f>
              <c:strCache>
                <c:ptCount val="1"/>
                <c:pt idx="0">
                  <c:v>Series 1</c:v>
                </c:pt>
              </c:strCache>
            </c:strRef>
          </c:tx>
          <c:spPr>
            <a:solidFill>
              <a:srgbClr val="1462FF"/>
            </a:solidFill>
            <a:ln w="47625" cap="flat">
              <a:solidFill>
                <a:srgbClr val="1462FF"/>
              </a:solidFill>
              <a:prstDash val="solid"/>
              <a:round/>
            </a:ln>
            <a:effectLst/>
          </c:spPr>
          <c:marker>
            <c:symbol val="circle"/>
            <c:size val="8"/>
            <c:spPr>
              <a:solidFill>
                <a:srgbClr val="1462FF"/>
              </a:solidFill>
              <a:ln w="9525" cap="flat">
                <a:solidFill>
                  <a:srgbClr val="364852"/>
                </a:solidFill>
                <a:prstDash val="solid"/>
                <a:round/>
              </a:ln>
              <a:effectLst/>
            </c:spPr>
          </c:marker>
          <c:dLbls>
            <c:numFmt formatCode="0" sourceLinked="0"/>
            <c:txPr>
              <a:bodyPr/>
              <a:lstStyle/>
              <a:p>
                <a:pPr>
                  <a:defRPr b="0" i="0" strike="noStrike" sz="1800" u="none">
                    <a:solidFill>
                      <a:srgbClr val="585E60"/>
                    </a:solidFill>
                    <a:latin typeface="Noto"/>
                  </a:defRPr>
                </a:pPr>
              </a:p>
            </c:txPr>
            <c:dLblPos val="t"/>
            <c:showLegendKey val="0"/>
            <c:showVal val="1"/>
            <c:showCatName val="0"/>
            <c:showSerName val="0"/>
            <c:showPercent val="0"/>
            <c:showBubbleSize val="0"/>
            <c:showLeaderLines val="0"/>
          </c:dLbls>
          <c:cat>
            <c:strRef>
              <c:f>Sheet1!$A$2:$A$6</c:f>
              <c:strCache>
                <c:ptCount val="5"/>
                <c:pt idx="0">
                  <c:v>Day 1</c:v>
                </c:pt>
                <c:pt idx="1">
                  <c:v>Day 2</c:v>
                </c:pt>
                <c:pt idx="2">
                  <c:v>Day 3</c:v>
                </c:pt>
                <c:pt idx="3">
                  <c:v>Day 4</c:v>
                </c:pt>
                <c:pt idx="4">
                  <c:v>Day 5</c:v>
                </c:pt>
              </c:strCache>
            </c:strRef>
          </c:cat>
          <c:val>
            <c:numRef>
              <c:f>Sheet1!$B$2:$B$6</c:f>
              <c:numCache>
                <c:ptCount val="5"/>
                <c:pt idx="0">
                  <c:v>62.000000</c:v>
                </c:pt>
                <c:pt idx="1">
                  <c:v>80.000000</c:v>
                </c:pt>
                <c:pt idx="2">
                  <c:v>86.000000</c:v>
                </c:pt>
                <c:pt idx="3">
                  <c:v>94.000000</c:v>
                </c:pt>
                <c:pt idx="4">
                  <c:v>105.000000</c:v>
                </c:pt>
              </c:numCache>
            </c:numRef>
          </c:val>
          <c:smooth val="0"/>
        </c:ser>
        <c:marker val="1"/>
        <c:axId val="2094734552"/>
        <c:axId val="2094734553"/>
      </c:line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b="0" i="0" strike="noStrike" sz="1600" u="none">
                <a:solidFill>
                  <a:srgbClr val="585E60"/>
                </a:solidFill>
                <a:latin typeface="Lato Light"/>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b="0" i="0" strike="noStrike" sz="1800" u="none">
                <a:solidFill>
                  <a:srgbClr val="585E60"/>
                </a:solidFill>
                <a:latin typeface="Lato Light"/>
              </a:defRPr>
            </a:pPr>
          </a:p>
        </c:txPr>
        <c:crossAx val="2094734552"/>
        <c:crosses val="autoZero"/>
        <c:crossBetween val="between"/>
        <c:majorUnit val="27.5"/>
        <c:minorUnit val="13.7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7" name="Shape 197"/>
          <p:cNvSpPr/>
          <p:nvPr>
            <p:ph type="sldImg"/>
          </p:nvPr>
        </p:nvSpPr>
        <p:spPr>
          <a:xfrm>
            <a:off x="1143000" y="685800"/>
            <a:ext cx="4572000" cy="3429000"/>
          </a:xfrm>
          <a:prstGeom prst="rect">
            <a:avLst/>
          </a:prstGeom>
        </p:spPr>
        <p:txBody>
          <a:bodyPr/>
          <a:lstStyle/>
          <a:p>
            <a:pPr/>
          </a:p>
        </p:txBody>
      </p:sp>
      <p:sp>
        <p:nvSpPr>
          <p:cNvPr id="198" name="Shape 19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Lato Regular"/>
      </a:defRPr>
    </a:lvl1pPr>
    <a:lvl2pPr indent="228600" defTabSz="457200" latinLnBrk="0">
      <a:defRPr sz="1200">
        <a:latin typeface="+mj-lt"/>
        <a:ea typeface="+mj-ea"/>
        <a:cs typeface="+mj-cs"/>
        <a:sym typeface="Lato Regular"/>
      </a:defRPr>
    </a:lvl2pPr>
    <a:lvl3pPr indent="457200" defTabSz="457200" latinLnBrk="0">
      <a:defRPr sz="1200">
        <a:latin typeface="+mj-lt"/>
        <a:ea typeface="+mj-ea"/>
        <a:cs typeface="+mj-cs"/>
        <a:sym typeface="Lato Regular"/>
      </a:defRPr>
    </a:lvl3pPr>
    <a:lvl4pPr indent="685800" defTabSz="457200" latinLnBrk="0">
      <a:defRPr sz="1200">
        <a:latin typeface="+mj-lt"/>
        <a:ea typeface="+mj-ea"/>
        <a:cs typeface="+mj-cs"/>
        <a:sym typeface="Lato Regular"/>
      </a:defRPr>
    </a:lvl4pPr>
    <a:lvl5pPr indent="914400" defTabSz="457200" latinLnBrk="0">
      <a:defRPr sz="1200">
        <a:latin typeface="+mj-lt"/>
        <a:ea typeface="+mj-ea"/>
        <a:cs typeface="+mj-cs"/>
        <a:sym typeface="Lato Regular"/>
      </a:defRPr>
    </a:lvl5pPr>
    <a:lvl6pPr indent="1143000" defTabSz="457200" latinLnBrk="0">
      <a:defRPr sz="1200">
        <a:latin typeface="+mj-lt"/>
        <a:ea typeface="+mj-ea"/>
        <a:cs typeface="+mj-cs"/>
        <a:sym typeface="Lato Regular"/>
      </a:defRPr>
    </a:lvl6pPr>
    <a:lvl7pPr indent="1371600" defTabSz="457200" latinLnBrk="0">
      <a:defRPr sz="1200">
        <a:latin typeface="+mj-lt"/>
        <a:ea typeface="+mj-ea"/>
        <a:cs typeface="+mj-cs"/>
        <a:sym typeface="Lato Regular"/>
      </a:defRPr>
    </a:lvl7pPr>
    <a:lvl8pPr indent="1600200" defTabSz="457200" latinLnBrk="0">
      <a:defRPr sz="1200">
        <a:latin typeface="+mj-lt"/>
        <a:ea typeface="+mj-ea"/>
        <a:cs typeface="+mj-cs"/>
        <a:sym typeface="Lato Regular"/>
      </a:defRPr>
    </a:lvl8pPr>
    <a:lvl9pPr indent="1828800" defTabSz="457200" latinLnBrk="0">
      <a:defRPr sz="1200">
        <a:latin typeface="+mj-lt"/>
        <a:ea typeface="+mj-ea"/>
        <a:cs typeface="+mj-cs"/>
        <a:sym typeface="Lato Regular"/>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Opioid use disorder is associated with adverse perinatal outcomes, including low birth weight and preterm birth. </a:t>
            </a:r>
          </a:p>
          <a:p>
            <a:pPr/>
          </a:p>
          <a:p>
            <a:pPr/>
            <a:r>
              <a:t>Medication for OUD or MOUD can mitigate these adverse outcomes and is critical for patients. Pregnancy is also a critical touchpoint during which patients can be engaged in treatment.</a:t>
            </a:r>
          </a:p>
          <a:p>
            <a:pPr/>
          </a:p>
          <a:p>
            <a:pPr/>
            <a:r>
              <a:t>Pregnancy is also time limited! Limited data exists on rapid methadone induction for pregnant patients, but speed at which patients are stabilized is particularly critical for this population.</a:t>
            </a:r>
          </a:p>
          <a:p>
            <a:pPr/>
          </a:p>
          <a:p>
            <a:pPr/>
            <a:r>
              <a:t>Additionally, due to physiologic changes of pregnancy and increased metabolism, pregnant patients may benefit from split dosing of methadone.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Shape 407"/>
          <p:cNvSpPr/>
          <p:nvPr>
            <p:ph type="sldImg"/>
          </p:nvPr>
        </p:nvSpPr>
        <p:spPr>
          <a:prstGeom prst="rect">
            <a:avLst/>
          </a:prstGeom>
        </p:spPr>
        <p:txBody>
          <a:bodyPr/>
          <a:lstStyle/>
          <a:p>
            <a:pPr/>
          </a:p>
        </p:txBody>
      </p:sp>
      <p:sp>
        <p:nvSpPr>
          <p:cNvPr id="408" name="Shape 408"/>
          <p:cNvSpPr/>
          <p:nvPr>
            <p:ph type="body" sz="quarter" idx="1"/>
          </p:nvPr>
        </p:nvSpPr>
        <p:spPr>
          <a:prstGeom prst="rect">
            <a:avLst/>
          </a:prstGeom>
        </p:spPr>
        <p:txBody>
          <a:bodyPr/>
          <a:lstStyle/>
          <a:p>
            <a:pPr/>
            <a:r>
              <a:t>Opioid use disorder is associated with adverse perinatal outcomes, including low birth weight and preterm birth. </a:t>
            </a:r>
          </a:p>
          <a:p>
            <a:pPr/>
          </a:p>
          <a:p>
            <a:pPr/>
            <a:r>
              <a:t>Medication for OUD or MOUD can mitigate these adverse outcomes and is critical for patients. Pregnancy is also a critical touchpoint during which patients can be engaged in treatment.</a:t>
            </a:r>
          </a:p>
          <a:p>
            <a:pPr/>
          </a:p>
          <a:p>
            <a:pPr/>
            <a:r>
              <a:t>Pregnancy is also time limited! Limited data exists on rapid methadone induction for pregnant patients, but speed at which patients are stabilized is particularly critical for this population.</a:t>
            </a:r>
          </a:p>
          <a:p>
            <a:pPr/>
          </a:p>
          <a:p>
            <a:pPr/>
            <a:r>
              <a:t>Additionally, due to physiologic changes of pregnancy and increased metabolism, pregnant patients may benefit from split dosing of methadone.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buSzPct val="100000"/>
              <a:buFont typeface="Arial"/>
              <a:buChar char="•"/>
              <a:defRPr sz="1800">
                <a:solidFill>
                  <a:srgbClr val="13181E"/>
                </a:solidFill>
                <a:latin typeface="Calibri"/>
                <a:ea typeface="Calibri"/>
                <a:cs typeface="Calibri"/>
                <a:sym typeface="Calibri"/>
              </a:defRPr>
            </a:pPr>
            <a:r>
              <a:t> More than </a:t>
            </a:r>
            <a:r>
              <a:rPr>
                <a:solidFill>
                  <a:srgbClr val="FF0000"/>
                </a:solidFill>
              </a:rPr>
              <a:t>16% </a:t>
            </a:r>
            <a:r>
              <a:t>of pregnancy-associated deaths are overdose related</a:t>
            </a:r>
          </a:p>
          <a:p>
            <a:pPr>
              <a:buSzPct val="100000"/>
              <a:buFont typeface="Arial"/>
              <a:buChar char="•"/>
              <a:defRPr sz="1800">
                <a:solidFill>
                  <a:srgbClr val="13181E"/>
                </a:solidFill>
                <a:latin typeface="Calibri"/>
                <a:ea typeface="Calibri"/>
                <a:cs typeface="Calibri"/>
                <a:sym typeface="Calibri"/>
              </a:defRPr>
            </a:pPr>
            <a:r>
              <a:t> Fatal OD from fentanyl + other synthetics </a:t>
            </a:r>
            <a:r>
              <a:rPr>
                <a:solidFill>
                  <a:srgbClr val="FF0000"/>
                </a:solidFill>
              </a:rPr>
              <a:t>increased 81%</a:t>
            </a:r>
          </a:p>
          <a:p>
            <a:pPr>
              <a:buSzPct val="100000"/>
              <a:buFont typeface="Arial"/>
              <a:buChar char="•"/>
              <a:defRPr sz="1800">
                <a:solidFill>
                  <a:srgbClr val="13181E"/>
                </a:solidFill>
                <a:latin typeface="Calibri"/>
                <a:ea typeface="Calibri"/>
                <a:cs typeface="Calibri"/>
                <a:sym typeface="Calibri"/>
              </a:defRPr>
            </a:pPr>
            <a:r>
              <a:t> Fatal OD most common in postpartum period</a:t>
            </a:r>
          </a:p>
          <a:p>
            <a:pPr/>
            <a:br/>
            <a: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r>
              <a:t>This graph is from the same study and shows the timing relative to pregnancy of overdose deaths. The black line shows overdose deaths during pregnancy, the orange line shows deaths in the early postpartum period (0 to 60 days) and the blue line shows deaths in the late postpartum period (from 60 days through 1 year).</a:t>
            </a:r>
          </a:p>
          <a:p>
            <a:pPr/>
          </a:p>
          <a:p>
            <a:pPr/>
            <a:r>
              <a:t>As you can see in the graph, deaths in the late postpartum period were the most common.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Rapid inpatient methadone induction has been shown to be feasible in a study from our institution published earlier this year. In </a:t>
            </a:r>
          </a:p>
          <a:p>
            <a:pPr/>
          </a:p>
          <a:p>
            <a:pPr/>
            <a:r>
              <a:t>This was a study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r>
              <a:t>Rapid inpatient methadone induction has been shown to be feasible in a study from our institution published earlier this year. In </a:t>
            </a:r>
          </a:p>
          <a:p>
            <a:pPr/>
          </a:p>
          <a:p>
            <a:pPr/>
            <a:r>
              <a:t>This was a study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lvl1pPr>
              <a:defRPr spc="20">
                <a:solidFill>
                  <a:srgbClr val="9BBB59"/>
                </a:solidFill>
              </a:defRPr>
            </a:lvl1pPr>
          </a:lstStyle>
          <a:p>
            <a:pPr/>
            <a:r>
              <a:t>We describe the experience of a split-dose, rapid methadone induction protocol among hospitalized pregnant patients with OUD at one tertiary care center.</a:t>
            </a:r>
            <a:endParaRPr spc="13"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We conducted a retrospective cohort study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p>
            <a:pPr/>
            <a:r>
              <a:t>13 of these patients received the rapid protocol (based on the doses outlined)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hape 360"/>
          <p:cNvSpPr/>
          <p:nvPr>
            <p:ph type="sldImg"/>
          </p:nvPr>
        </p:nvSpPr>
        <p:spPr>
          <a:prstGeom prst="rect">
            <a:avLst/>
          </a:prstGeom>
        </p:spPr>
        <p:txBody>
          <a:bodyPr/>
          <a:lstStyle/>
          <a:p>
            <a:pPr/>
          </a:p>
        </p:txBody>
      </p:sp>
      <p:sp>
        <p:nvSpPr>
          <p:cNvPr id="361" name="Shape 361"/>
          <p:cNvSpPr/>
          <p:nvPr>
            <p:ph type="body" sz="quarter" idx="1"/>
          </p:nvPr>
        </p:nvSpPr>
        <p:spPr>
          <a:prstGeom prst="rect">
            <a:avLst/>
          </a:prstGeom>
        </p:spPr>
        <p:txBody>
          <a:bodyPr/>
          <a:lstStyle/>
          <a:p>
            <a:pPr>
              <a:defRPr sz="1800">
                <a:latin typeface="Aptos"/>
                <a:ea typeface="Aptos"/>
                <a:cs typeface="Aptos"/>
                <a:sym typeface="Aptos"/>
              </a:defRPr>
            </a:pPr>
            <a:r>
              <a:t>Average total daily doses of methadone on days 1-5 after ACS consult were 62mg, 80mg, 86mg, 94mg, 105mg, respectively</a:t>
            </a:r>
            <a:r>
              <a:rPr sz="1200">
                <a:latin typeface="+mj-lt"/>
                <a:ea typeface="+mj-ea"/>
                <a:cs typeface="+mj-cs"/>
                <a:sym typeface="Lato Regular"/>
              </a:rPr>
              <a:t>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Headline and Subhead">
    <p:spTree>
      <p:nvGrpSpPr>
        <p:cNvPr id="1" name=""/>
        <p:cNvGrpSpPr/>
        <p:nvPr/>
      </p:nvGrpSpPr>
      <p:grpSpPr>
        <a:xfrm>
          <a:off x="0" y="0"/>
          <a:ext cx="0" cy="0"/>
          <a:chOff x="0" y="0"/>
          <a:chExt cx="0" cy="0"/>
        </a:xfrm>
      </p:grpSpPr>
      <p:sp>
        <p:nvSpPr>
          <p:cNvPr id="12" name="Click to edit master title style"/>
          <p:cNvSpPr txBox="1"/>
          <p:nvPr>
            <p:ph type="title" hasCustomPrompt="1"/>
          </p:nvPr>
        </p:nvSpPr>
        <p:spPr>
          <a:xfrm>
            <a:off x="731517" y="686832"/>
            <a:ext cx="7589521" cy="715341"/>
          </a:xfrm>
          <a:prstGeom prst="rect">
            <a:avLst/>
          </a:prstGeom>
        </p:spPr>
        <p:txBody>
          <a:bodyPr/>
          <a:lstStyle/>
          <a:p>
            <a:pPr/>
            <a:r>
              <a:t>Click to edit master title style</a:t>
            </a:r>
          </a:p>
        </p:txBody>
      </p:sp>
      <p:sp>
        <p:nvSpPr>
          <p:cNvPr id="13" name="Body Level One…"/>
          <p:cNvSpPr txBox="1"/>
          <p:nvPr>
            <p:ph type="body" sz="quarter" idx="1" hasCustomPrompt="1"/>
          </p:nvPr>
        </p:nvSpPr>
        <p:spPr>
          <a:xfrm>
            <a:off x="731519" y="1410991"/>
            <a:ext cx="7589521" cy="952420"/>
          </a:xfrm>
          <a:prstGeom prst="rect">
            <a:avLst/>
          </a:prstGeom>
        </p:spPr>
        <p:txBody>
          <a:bodyPr/>
          <a:lstStyle>
            <a:lvl1pPr marL="0" indent="0">
              <a:spcBef>
                <a:spcPts val="400"/>
              </a:spcBef>
              <a:buSzTx/>
              <a:buFontTx/>
              <a:buNone/>
              <a:defRPr sz="1800">
                <a:solidFill>
                  <a:srgbClr val="364852"/>
                </a:solidFill>
              </a:defRPr>
            </a:lvl1pPr>
            <a:lvl2pPr marL="0" indent="457200">
              <a:spcBef>
                <a:spcPts val="400"/>
              </a:spcBef>
              <a:buSzTx/>
              <a:buFontTx/>
              <a:buNone/>
              <a:defRPr sz="1800">
                <a:solidFill>
                  <a:srgbClr val="364852"/>
                </a:solidFill>
              </a:defRPr>
            </a:lvl2pPr>
            <a:lvl3pPr marL="0" indent="914400">
              <a:spcBef>
                <a:spcPts val="400"/>
              </a:spcBef>
              <a:buSzTx/>
              <a:buFontTx/>
              <a:buNone/>
              <a:defRPr sz="1800">
                <a:solidFill>
                  <a:srgbClr val="364852"/>
                </a:solidFill>
              </a:defRPr>
            </a:lvl3pPr>
            <a:lvl4pPr marL="0" indent="1371600">
              <a:spcBef>
                <a:spcPts val="400"/>
              </a:spcBef>
              <a:buSzTx/>
              <a:buFontTx/>
              <a:buNone/>
              <a:defRPr sz="1800">
                <a:solidFill>
                  <a:srgbClr val="364852"/>
                </a:solidFill>
              </a:defRPr>
            </a:lvl4pPr>
            <a:lvl5pPr marL="0" indent="1828800">
              <a:spcBef>
                <a:spcPts val="400"/>
              </a:spcBef>
              <a:buSzTx/>
              <a:buFontTx/>
              <a:buNone/>
              <a:defRPr sz="1800">
                <a:solidFill>
                  <a:srgbClr val="364852"/>
                </a:solidFill>
              </a:defRPr>
            </a:lvl5pPr>
          </a:lstStyle>
          <a:p>
            <a:pPr/>
            <a:r>
              <a:t>Click to edit master subtitle style</a:t>
            </a:r>
          </a:p>
          <a:p>
            <a:pPr lvl="1"/>
            <a:r>
              <a:t/>
            </a:r>
          </a:p>
          <a:p>
            <a:pPr lvl="2"/>
            <a:r>
              <a:t/>
            </a:r>
          </a:p>
          <a:p>
            <a:pPr lvl="3"/>
            <a:r>
              <a:t/>
            </a:r>
          </a:p>
          <a:p>
            <a:pPr lvl="4"/>
            <a:r>
              <a:t/>
            </a:r>
          </a:p>
        </p:txBody>
      </p:sp>
      <p:sp>
        <p:nvSpPr>
          <p:cNvPr id="14" name="Text Placeholder 4"/>
          <p:cNvSpPr/>
          <p:nvPr>
            <p:ph type="body" sz="half" idx="21" hasCustomPrompt="1"/>
          </p:nvPr>
        </p:nvSpPr>
        <p:spPr>
          <a:xfrm>
            <a:off x="731520" y="2928031"/>
            <a:ext cx="7589519" cy="1468123"/>
          </a:xfrm>
          <a:prstGeom prst="rect">
            <a:avLst/>
          </a:prstGeom>
        </p:spPr>
        <p:txBody>
          <a:bodyPr/>
          <a:lstStyle>
            <a:lvl1pPr marL="0" indent="0">
              <a:spcBef>
                <a:spcPts val="400"/>
              </a:spcBef>
              <a:buSzTx/>
              <a:buFontTx/>
              <a:buNone/>
              <a:defRPr sz="1800"/>
            </a:lvl1pPr>
          </a:lstStyle>
          <a:p>
            <a:pPr/>
            <a:r>
              <a:t>Click to edit master text styles</a:t>
            </a:r>
          </a:p>
        </p:txBody>
      </p:sp>
      <p:sp>
        <p:nvSpPr>
          <p:cNvPr id="15" name="Text Placeholder 7"/>
          <p:cNvSpPr/>
          <p:nvPr>
            <p:ph type="body" sz="quarter" idx="22" hasCustomPrompt="1"/>
          </p:nvPr>
        </p:nvSpPr>
        <p:spPr>
          <a:xfrm>
            <a:off x="731520" y="2521743"/>
            <a:ext cx="7589519" cy="344331"/>
          </a:xfrm>
          <a:prstGeom prst="rect">
            <a:avLst/>
          </a:prstGeom>
        </p:spPr>
        <p:txBody>
          <a:bodyPr/>
          <a:lstStyle>
            <a:lvl1pPr marL="0" indent="0" defTabSz="315468">
              <a:spcBef>
                <a:spcPts val="300"/>
              </a:spcBef>
              <a:buSzTx/>
              <a:buFontTx/>
              <a:buNone/>
              <a:defRPr sz="1656">
                <a:solidFill>
                  <a:schemeClr val="accent2"/>
                </a:solidFill>
                <a:latin typeface="+mj-lt"/>
                <a:ea typeface="+mj-ea"/>
                <a:cs typeface="+mj-cs"/>
                <a:sym typeface="Lato Regular"/>
              </a:defRPr>
            </a:lvl1pPr>
          </a:lstStyle>
          <a:p>
            <a:pPr/>
            <a:r>
              <a:t>Click to add subhead</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hort Drop Quote, Lato">
    <p:spTree>
      <p:nvGrpSpPr>
        <p:cNvPr id="1" name=""/>
        <p:cNvGrpSpPr/>
        <p:nvPr/>
      </p:nvGrpSpPr>
      <p:grpSpPr>
        <a:xfrm>
          <a:off x="0" y="0"/>
          <a:ext cx="0" cy="0"/>
          <a:chOff x="0" y="0"/>
          <a:chExt cx="0" cy="0"/>
        </a:xfrm>
      </p:grpSpPr>
      <p:sp>
        <p:nvSpPr>
          <p:cNvPr id="92" name="Picture Placeholder 2"/>
          <p:cNvSpPr/>
          <p:nvPr>
            <p:ph type="pic" idx="21"/>
          </p:nvPr>
        </p:nvSpPr>
        <p:spPr>
          <a:xfrm>
            <a:off x="0" y="0"/>
            <a:ext cx="9144000" cy="5143500"/>
          </a:xfrm>
          <a:prstGeom prst="rect">
            <a:avLst/>
          </a:prstGeom>
        </p:spPr>
        <p:txBody>
          <a:bodyPr lIns="91439" rIns="91439">
            <a:noAutofit/>
          </a:bodyPr>
          <a:lstStyle/>
          <a:p>
            <a:pPr/>
          </a:p>
        </p:txBody>
      </p:sp>
      <p:sp>
        <p:nvSpPr>
          <p:cNvPr id="93" name="“Click to edit drop quote”"/>
          <p:cNvSpPr txBox="1"/>
          <p:nvPr>
            <p:ph type="title" hasCustomPrompt="1"/>
          </p:nvPr>
        </p:nvSpPr>
        <p:spPr>
          <a:xfrm>
            <a:off x="1645920" y="1280160"/>
            <a:ext cx="5943601" cy="2743201"/>
          </a:xfrm>
          <a:prstGeom prst="rect">
            <a:avLst/>
          </a:prstGeom>
        </p:spPr>
        <p:txBody>
          <a:bodyPr/>
          <a:lstStyle>
            <a:lvl1pPr marL="173736" indent="-118872"/>
          </a:lstStyle>
          <a:p>
            <a:pPr/>
            <a:r>
              <a:t>“Click to edit drop quote”</a:t>
            </a:r>
          </a:p>
        </p:txBody>
      </p:sp>
      <p:sp>
        <p:nvSpPr>
          <p:cNvPr id="94" name="Slide Number"/>
          <p:cNvSpPr txBox="1"/>
          <p:nvPr>
            <p:ph type="sldNum" sz="quarter" idx="2"/>
          </p:nvPr>
        </p:nvSpPr>
        <p:spPr>
          <a:xfrm>
            <a:off x="4419600" y="4627562"/>
            <a:ext cx="2133600" cy="279401"/>
          </a:xfrm>
          <a:prstGeom prst="rect">
            <a:avLst/>
          </a:prstGeom>
        </p:spPr>
        <p:txBody>
          <a:bodyPr/>
          <a:lstStyle>
            <a:lvl1pPr algn="r">
              <a:defRPr>
                <a:latin typeface="Noto"/>
                <a:ea typeface="Noto"/>
                <a:cs typeface="Noto"/>
                <a:sym typeface="No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White Box Short Drop Quote">
    <p:spTree>
      <p:nvGrpSpPr>
        <p:cNvPr id="1" name=""/>
        <p:cNvGrpSpPr/>
        <p:nvPr/>
      </p:nvGrpSpPr>
      <p:grpSpPr>
        <a:xfrm>
          <a:off x="0" y="0"/>
          <a:ext cx="0" cy="0"/>
          <a:chOff x="0" y="0"/>
          <a:chExt cx="0" cy="0"/>
        </a:xfrm>
      </p:grpSpPr>
      <p:sp>
        <p:nvSpPr>
          <p:cNvPr id="101" name="Picture Placeholder 2"/>
          <p:cNvSpPr/>
          <p:nvPr>
            <p:ph type="pic" idx="21"/>
          </p:nvPr>
        </p:nvSpPr>
        <p:spPr>
          <a:xfrm>
            <a:off x="0" y="0"/>
            <a:ext cx="9144000" cy="5143500"/>
          </a:xfrm>
          <a:prstGeom prst="rect">
            <a:avLst/>
          </a:prstGeom>
        </p:spPr>
        <p:txBody>
          <a:bodyPr lIns="91439" rIns="91439">
            <a:noAutofit/>
          </a:bodyPr>
          <a:lstStyle/>
          <a:p>
            <a:pPr/>
          </a:p>
        </p:txBody>
      </p:sp>
      <p:sp>
        <p:nvSpPr>
          <p:cNvPr id="102" name="Rectangle 3"/>
          <p:cNvSpPr/>
          <p:nvPr/>
        </p:nvSpPr>
        <p:spPr>
          <a:xfrm>
            <a:off x="-2" y="-1"/>
            <a:ext cx="9144001" cy="5120642"/>
          </a:xfrm>
          <a:prstGeom prst="rect">
            <a:avLst/>
          </a:prstGeom>
          <a:solidFill>
            <a:srgbClr val="FFFFFF">
              <a:alpha val="79000"/>
            </a:srgbClr>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mj-lt"/>
                <a:ea typeface="+mj-ea"/>
                <a:cs typeface="+mj-cs"/>
                <a:sym typeface="Lato Regular"/>
              </a:defRPr>
            </a:pPr>
          </a:p>
        </p:txBody>
      </p:sp>
      <p:sp>
        <p:nvSpPr>
          <p:cNvPr id="103" name="“Click to edit drop quote”"/>
          <p:cNvSpPr txBox="1"/>
          <p:nvPr>
            <p:ph type="title" hasCustomPrompt="1"/>
          </p:nvPr>
        </p:nvSpPr>
        <p:spPr>
          <a:xfrm>
            <a:off x="1645920" y="1280160"/>
            <a:ext cx="5943601" cy="2743201"/>
          </a:xfrm>
          <a:prstGeom prst="rect">
            <a:avLst/>
          </a:prstGeom>
        </p:spPr>
        <p:txBody>
          <a:bodyPr/>
          <a:lstStyle>
            <a:lvl1pPr marL="173736" indent="-118872"/>
          </a:lstStyle>
          <a:p>
            <a:pPr/>
            <a:r>
              <a:t>“Click to edit drop quote”</a:t>
            </a:r>
          </a:p>
        </p:txBody>
      </p:sp>
      <p:sp>
        <p:nvSpPr>
          <p:cNvPr id="104" name="Slide Number"/>
          <p:cNvSpPr txBox="1"/>
          <p:nvPr>
            <p:ph type="sldNum" sz="quarter" idx="2"/>
          </p:nvPr>
        </p:nvSpPr>
        <p:spPr>
          <a:xfrm>
            <a:off x="4419600" y="4627562"/>
            <a:ext cx="2133600" cy="279401"/>
          </a:xfrm>
          <a:prstGeom prst="rect">
            <a:avLst/>
          </a:prstGeom>
        </p:spPr>
        <p:txBody>
          <a:bodyPr/>
          <a:lstStyle>
            <a:lvl1pPr algn="r">
              <a:defRPr>
                <a:latin typeface="Noto"/>
                <a:ea typeface="Noto"/>
                <a:cs typeface="Noto"/>
                <a:sym typeface="No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
    <p:spTree>
      <p:nvGrpSpPr>
        <p:cNvPr id="1" name=""/>
        <p:cNvGrpSpPr/>
        <p:nvPr/>
      </p:nvGrpSpPr>
      <p:grpSpPr>
        <a:xfrm>
          <a:off x="0" y="0"/>
          <a:ext cx="0" cy="0"/>
          <a:chOff x="0" y="0"/>
          <a:chExt cx="0" cy="0"/>
        </a:xfrm>
      </p:grpSpPr>
      <p:sp>
        <p:nvSpPr>
          <p:cNvPr id="111" name="Picture Placeholder 2"/>
          <p:cNvSpPr/>
          <p:nvPr>
            <p:ph type="pic" idx="21"/>
          </p:nvPr>
        </p:nvSpPr>
        <p:spPr>
          <a:xfrm>
            <a:off x="0" y="0"/>
            <a:ext cx="9144000" cy="5143500"/>
          </a:xfrm>
          <a:prstGeom prst="rect">
            <a:avLst/>
          </a:prstGeom>
        </p:spPr>
        <p:txBody>
          <a:bodyPr lIns="91439" rIns="91439">
            <a:noAutofit/>
          </a:bodyPr>
          <a:lstStyle/>
          <a:p>
            <a:pPr/>
          </a:p>
        </p:txBody>
      </p:sp>
      <p:sp>
        <p:nvSpPr>
          <p:cNvPr id="112" name="Slide Number"/>
          <p:cNvSpPr txBox="1"/>
          <p:nvPr>
            <p:ph type="sldNum" sz="quarter" idx="2"/>
          </p:nvPr>
        </p:nvSpPr>
        <p:spPr>
          <a:xfrm>
            <a:off x="4419600" y="4627562"/>
            <a:ext cx="2133600" cy="279401"/>
          </a:xfrm>
          <a:prstGeom prst="rect">
            <a:avLst/>
          </a:prstGeom>
        </p:spPr>
        <p:txBody>
          <a:bodyPr/>
          <a:lstStyle>
            <a:lvl1pPr algn="r">
              <a:defRPr>
                <a:latin typeface="Noto"/>
                <a:ea typeface="Noto"/>
                <a:cs typeface="Noto"/>
                <a:sym typeface="No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ject">
    <p:spTree>
      <p:nvGrpSpPr>
        <p:cNvPr id="1" name=""/>
        <p:cNvGrpSpPr/>
        <p:nvPr/>
      </p:nvGrpSpPr>
      <p:grpSpPr>
        <a:xfrm>
          <a:off x="0" y="0"/>
          <a:ext cx="0" cy="0"/>
          <a:chOff x="0" y="0"/>
          <a:chExt cx="0" cy="0"/>
        </a:xfrm>
      </p:grpSpPr>
      <p:sp>
        <p:nvSpPr>
          <p:cNvPr id="119" name="Body Level One…"/>
          <p:cNvSpPr txBox="1"/>
          <p:nvPr>
            <p:ph type="body" idx="1"/>
          </p:nvPr>
        </p:nvSpPr>
        <p:spPr>
          <a:xfrm>
            <a:off x="576184" y="361566"/>
            <a:ext cx="8031318" cy="4365252"/>
          </a:xfrm>
          <a:prstGeom prst="rect">
            <a:avLst/>
          </a:prstGeom>
        </p:spPr>
        <p:txBody>
          <a:bodyPr/>
          <a:lstStyle>
            <a:lvl1pPr>
              <a:spcBef>
                <a:spcPts val="600"/>
              </a:spcBef>
              <a:defRPr sz="2800">
                <a:solidFill>
                  <a:srgbClr val="364852"/>
                </a:solidFill>
              </a:defRPr>
            </a:lvl1pPr>
            <a:lvl2pPr marL="790575" indent="-333375">
              <a:spcBef>
                <a:spcPts val="600"/>
              </a:spcBef>
              <a:defRPr sz="2800">
                <a:solidFill>
                  <a:srgbClr val="364852"/>
                </a:solidFill>
              </a:defRPr>
            </a:lvl2pPr>
            <a:lvl3pPr marL="1234439" indent="-320039">
              <a:spcBef>
                <a:spcPts val="600"/>
              </a:spcBef>
              <a:defRPr sz="2800">
                <a:solidFill>
                  <a:srgbClr val="364852"/>
                </a:solidFill>
              </a:defRPr>
            </a:lvl3pPr>
            <a:lvl4pPr marL="1727200" indent="-355600">
              <a:spcBef>
                <a:spcPts val="600"/>
              </a:spcBef>
              <a:defRPr sz="2800">
                <a:solidFill>
                  <a:srgbClr val="364852"/>
                </a:solidFill>
              </a:defRPr>
            </a:lvl4pPr>
            <a:lvl5pPr marL="2184400" indent="-355600">
              <a:spcBef>
                <a:spcPts val="600"/>
              </a:spcBef>
              <a:defRPr sz="2800">
                <a:solidFill>
                  <a:srgbClr val="364852"/>
                </a:solidFill>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4419600" y="4627562"/>
            <a:ext cx="2133600" cy="279401"/>
          </a:xfrm>
          <a:prstGeom prst="rect">
            <a:avLst/>
          </a:prstGeom>
        </p:spPr>
        <p:txBody>
          <a:bodyPr/>
          <a:lstStyle>
            <a:lvl1pPr algn="r">
              <a:defRPr>
                <a:latin typeface="Noto"/>
                <a:ea typeface="Noto"/>
                <a:cs typeface="Noto"/>
                <a:sym typeface="No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127" name="Rectangle 1"/>
          <p:cNvSpPr/>
          <p:nvPr/>
        </p:nvSpPr>
        <p:spPr>
          <a:xfrm>
            <a:off x="109744" y="4594650"/>
            <a:ext cx="752529" cy="548850"/>
          </a:xfrm>
          <a:prstGeom prst="rect">
            <a:avLst/>
          </a:prstGeom>
          <a:solidFill>
            <a:srgbClr val="FFFFFF"/>
          </a:solidFill>
          <a:ln>
            <a:solidFill>
              <a:srgbClr val="FFFFFF"/>
            </a:solidFill>
          </a:ln>
        </p:spPr>
        <p:txBody>
          <a:bodyPr lIns="45719" rIns="45719" anchor="ctr"/>
          <a:lstStyle/>
          <a:p>
            <a:pPr algn="ctr">
              <a:defRPr>
                <a:solidFill>
                  <a:srgbClr val="FFFFFF"/>
                </a:solidFill>
              </a:defRPr>
            </a:pPr>
          </a:p>
        </p:txBody>
      </p:sp>
      <p:sp>
        <p:nvSpPr>
          <p:cNvPr id="128" name="Slide Number"/>
          <p:cNvSpPr txBox="1"/>
          <p:nvPr>
            <p:ph type="sldNum" sz="quarter" idx="2"/>
          </p:nvPr>
        </p:nvSpPr>
        <p:spPr>
          <a:xfrm>
            <a:off x="4419600" y="4627562"/>
            <a:ext cx="2133600" cy="279401"/>
          </a:xfrm>
          <a:prstGeom prst="rect">
            <a:avLst/>
          </a:prstGeom>
        </p:spPr>
        <p:txBody>
          <a:bodyPr/>
          <a:lstStyle>
            <a:lvl1pPr algn="r">
              <a:defRPr>
                <a:latin typeface="Noto"/>
                <a:ea typeface="Noto"/>
                <a:cs typeface="Noto"/>
                <a:sym typeface="No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Gray Heading and Subhead w/Logo">
    <p:spTree>
      <p:nvGrpSpPr>
        <p:cNvPr id="1" name=""/>
        <p:cNvGrpSpPr/>
        <p:nvPr/>
      </p:nvGrpSpPr>
      <p:grpSpPr>
        <a:xfrm>
          <a:off x="0" y="0"/>
          <a:ext cx="0" cy="0"/>
          <a:chOff x="0" y="0"/>
          <a:chExt cx="0" cy="0"/>
        </a:xfrm>
      </p:grpSpPr>
      <p:sp>
        <p:nvSpPr>
          <p:cNvPr id="135" name="Rectangle 6"/>
          <p:cNvSpPr/>
          <p:nvPr/>
        </p:nvSpPr>
        <p:spPr>
          <a:xfrm>
            <a:off x="0" y="0"/>
            <a:ext cx="9144000" cy="5143500"/>
          </a:xfrm>
          <a:prstGeom prst="rect">
            <a:avLst/>
          </a:prstGeom>
          <a:solidFill>
            <a:srgbClr val="585E60"/>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364852"/>
                </a:solidFill>
                <a:latin typeface="+mj-lt"/>
                <a:ea typeface="+mj-ea"/>
                <a:cs typeface="+mj-cs"/>
                <a:sym typeface="Lato Regular"/>
              </a:defRPr>
            </a:pPr>
          </a:p>
        </p:txBody>
      </p:sp>
      <p:pic>
        <p:nvPicPr>
          <p:cNvPr id="136" name="Picture 7" descr="Picture 7"/>
          <p:cNvPicPr>
            <a:picLocks noChangeAspect="1"/>
          </p:cNvPicPr>
          <p:nvPr/>
        </p:nvPicPr>
        <p:blipFill>
          <a:blip r:embed="rId2">
            <a:extLst/>
          </a:blip>
          <a:stretch>
            <a:fillRect/>
          </a:stretch>
        </p:blipFill>
        <p:spPr>
          <a:xfrm>
            <a:off x="8449487" y="4207326"/>
            <a:ext cx="432453" cy="740665"/>
          </a:xfrm>
          <a:prstGeom prst="rect">
            <a:avLst/>
          </a:prstGeom>
          <a:ln w="12700">
            <a:miter lim="400000"/>
          </a:ln>
        </p:spPr>
      </p:pic>
      <p:sp>
        <p:nvSpPr>
          <p:cNvPr id="137" name="Click to edit master title style"/>
          <p:cNvSpPr txBox="1"/>
          <p:nvPr>
            <p:ph type="title" hasCustomPrompt="1"/>
          </p:nvPr>
        </p:nvSpPr>
        <p:spPr>
          <a:xfrm>
            <a:off x="731519" y="731519"/>
            <a:ext cx="7589521" cy="731521"/>
          </a:xfrm>
          <a:prstGeom prst="rect">
            <a:avLst/>
          </a:prstGeom>
        </p:spPr>
        <p:txBody>
          <a:bodyPr/>
          <a:lstStyle>
            <a:lvl1pPr>
              <a:defRPr>
                <a:solidFill>
                  <a:srgbClr val="FFFFFF"/>
                </a:solidFill>
              </a:defRPr>
            </a:lvl1pPr>
          </a:lstStyle>
          <a:p>
            <a:pPr/>
            <a:r>
              <a:t>Click to edit master title style</a:t>
            </a:r>
          </a:p>
        </p:txBody>
      </p:sp>
      <p:sp>
        <p:nvSpPr>
          <p:cNvPr id="138" name="Body Level One…"/>
          <p:cNvSpPr txBox="1"/>
          <p:nvPr>
            <p:ph type="body" sz="quarter" idx="1" hasCustomPrompt="1"/>
          </p:nvPr>
        </p:nvSpPr>
        <p:spPr>
          <a:xfrm>
            <a:off x="731519" y="1554480"/>
            <a:ext cx="7589521" cy="952420"/>
          </a:xfrm>
          <a:prstGeom prst="rect">
            <a:avLst/>
          </a:prstGeom>
        </p:spPr>
        <p:txBody>
          <a:bodyPr/>
          <a:lstStyle>
            <a:lvl1pPr marL="0" indent="0">
              <a:spcBef>
                <a:spcPts val="400"/>
              </a:spcBef>
              <a:buSzTx/>
              <a:buFontTx/>
              <a:buNone/>
              <a:defRPr sz="1800">
                <a:solidFill>
                  <a:srgbClr val="FFFFFF"/>
                </a:solidFill>
              </a:defRPr>
            </a:lvl1pPr>
            <a:lvl2pPr marL="0" indent="457200">
              <a:spcBef>
                <a:spcPts val="400"/>
              </a:spcBef>
              <a:buSzTx/>
              <a:buFontTx/>
              <a:buNone/>
              <a:defRPr sz="1800">
                <a:solidFill>
                  <a:srgbClr val="FFFFFF"/>
                </a:solidFill>
              </a:defRPr>
            </a:lvl2pPr>
            <a:lvl3pPr marL="0" indent="914400">
              <a:spcBef>
                <a:spcPts val="400"/>
              </a:spcBef>
              <a:buSzTx/>
              <a:buFontTx/>
              <a:buNone/>
              <a:defRPr sz="1800">
                <a:solidFill>
                  <a:srgbClr val="FFFFFF"/>
                </a:solidFill>
              </a:defRPr>
            </a:lvl3pPr>
            <a:lvl4pPr marL="0" indent="1371600">
              <a:spcBef>
                <a:spcPts val="400"/>
              </a:spcBef>
              <a:buSzTx/>
              <a:buFontTx/>
              <a:buNone/>
              <a:defRPr sz="1800">
                <a:solidFill>
                  <a:srgbClr val="FFFFFF"/>
                </a:solidFill>
              </a:defRPr>
            </a:lvl4pPr>
            <a:lvl5pPr marL="0" indent="1828800">
              <a:spcBef>
                <a:spcPts val="400"/>
              </a:spcBef>
              <a:buSzTx/>
              <a:buFontTx/>
              <a:buNone/>
              <a:defRPr sz="1800">
                <a:solidFill>
                  <a:srgbClr val="FFFFFF"/>
                </a:solidFill>
              </a:defRPr>
            </a:lvl5pPr>
          </a:lstStyle>
          <a:p>
            <a:pPr/>
            <a:r>
              <a:t>Click to edit master subtitle style</a:t>
            </a:r>
          </a:p>
          <a:p>
            <a:pPr lvl="1"/>
            <a:r>
              <a:t/>
            </a:r>
          </a:p>
          <a:p>
            <a:pPr lvl="2"/>
            <a:r>
              <a:t/>
            </a:r>
          </a:p>
          <a:p>
            <a:pPr lvl="3"/>
            <a:r>
              <a:t/>
            </a:r>
          </a:p>
          <a:p>
            <a:pPr lvl="4"/>
            <a:r>
              <a:t/>
            </a:r>
          </a:p>
        </p:txBody>
      </p:sp>
      <p:sp>
        <p:nvSpPr>
          <p:cNvPr id="139" name="Text Placeholder 4"/>
          <p:cNvSpPr/>
          <p:nvPr>
            <p:ph type="body" sz="quarter" idx="21" hasCustomPrompt="1"/>
          </p:nvPr>
        </p:nvSpPr>
        <p:spPr>
          <a:xfrm>
            <a:off x="731520" y="3108960"/>
            <a:ext cx="7589519" cy="1198960"/>
          </a:xfrm>
          <a:prstGeom prst="rect">
            <a:avLst/>
          </a:prstGeom>
        </p:spPr>
        <p:txBody>
          <a:bodyPr/>
          <a:lstStyle>
            <a:lvl1pPr marL="0" indent="0">
              <a:spcBef>
                <a:spcPts val="400"/>
              </a:spcBef>
              <a:buSzTx/>
              <a:buFontTx/>
              <a:buNone/>
              <a:defRPr sz="1800">
                <a:solidFill>
                  <a:srgbClr val="FFFFFF"/>
                </a:solidFill>
              </a:defRPr>
            </a:lvl1pPr>
          </a:lstStyle>
          <a:p>
            <a:pPr/>
            <a:r>
              <a:t>Click to edit master text styles</a:t>
            </a:r>
          </a:p>
        </p:txBody>
      </p:sp>
      <p:sp>
        <p:nvSpPr>
          <p:cNvPr id="140" name="Text Placeholder 7"/>
          <p:cNvSpPr/>
          <p:nvPr>
            <p:ph type="body" sz="quarter" idx="22" hasCustomPrompt="1"/>
          </p:nvPr>
        </p:nvSpPr>
        <p:spPr>
          <a:xfrm>
            <a:off x="731520" y="2651760"/>
            <a:ext cx="7589519" cy="344331"/>
          </a:xfrm>
          <a:prstGeom prst="rect">
            <a:avLst/>
          </a:prstGeom>
        </p:spPr>
        <p:txBody>
          <a:bodyPr/>
          <a:lstStyle>
            <a:lvl1pPr marL="0" indent="0" defTabSz="315468">
              <a:spcBef>
                <a:spcPts val="300"/>
              </a:spcBef>
              <a:buSzTx/>
              <a:buFontTx/>
              <a:buNone/>
              <a:defRPr sz="1656">
                <a:solidFill>
                  <a:srgbClr val="FFFFFF"/>
                </a:solidFill>
                <a:latin typeface="+mj-lt"/>
                <a:ea typeface="+mj-ea"/>
                <a:cs typeface="+mj-cs"/>
                <a:sym typeface="Lato Regular"/>
              </a:defRPr>
            </a:lvl1pPr>
          </a:lstStyle>
          <a:p>
            <a:pPr/>
            <a:r>
              <a:t>Click to add subhead</a:t>
            </a:r>
          </a:p>
        </p:txBody>
      </p:sp>
      <p:sp>
        <p:nvSpPr>
          <p:cNvPr id="141" name="Slide Number"/>
          <p:cNvSpPr txBox="1"/>
          <p:nvPr>
            <p:ph type="sldNum" sz="quarter" idx="2"/>
          </p:nvPr>
        </p:nvSpPr>
        <p:spPr>
          <a:xfrm>
            <a:off x="326101" y="4630807"/>
            <a:ext cx="273657" cy="2692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Gray Headline and Bulleted List">
    <p:spTree>
      <p:nvGrpSpPr>
        <p:cNvPr id="1" name=""/>
        <p:cNvGrpSpPr/>
        <p:nvPr/>
      </p:nvGrpSpPr>
      <p:grpSpPr>
        <a:xfrm>
          <a:off x="0" y="0"/>
          <a:ext cx="0" cy="0"/>
          <a:chOff x="0" y="0"/>
          <a:chExt cx="0" cy="0"/>
        </a:xfrm>
      </p:grpSpPr>
      <p:sp>
        <p:nvSpPr>
          <p:cNvPr id="148" name="Rectangle 6"/>
          <p:cNvSpPr/>
          <p:nvPr/>
        </p:nvSpPr>
        <p:spPr>
          <a:xfrm>
            <a:off x="0" y="0"/>
            <a:ext cx="9144000" cy="5143500"/>
          </a:xfrm>
          <a:prstGeom prst="rect">
            <a:avLst/>
          </a:prstGeom>
          <a:solidFill>
            <a:srgbClr val="585E60"/>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364852"/>
                </a:solidFill>
                <a:latin typeface="+mj-lt"/>
                <a:ea typeface="+mj-ea"/>
                <a:cs typeface="+mj-cs"/>
                <a:sym typeface="Lato Regular"/>
              </a:defRPr>
            </a:pPr>
          </a:p>
        </p:txBody>
      </p:sp>
      <p:pic>
        <p:nvPicPr>
          <p:cNvPr id="149" name="Picture 7" descr="Picture 7"/>
          <p:cNvPicPr>
            <a:picLocks noChangeAspect="1"/>
          </p:cNvPicPr>
          <p:nvPr/>
        </p:nvPicPr>
        <p:blipFill>
          <a:blip r:embed="rId2">
            <a:extLst/>
          </a:blip>
          <a:stretch>
            <a:fillRect/>
          </a:stretch>
        </p:blipFill>
        <p:spPr>
          <a:xfrm>
            <a:off x="8449487" y="4207326"/>
            <a:ext cx="432453" cy="740665"/>
          </a:xfrm>
          <a:prstGeom prst="rect">
            <a:avLst/>
          </a:prstGeom>
          <a:ln w="12700">
            <a:miter lim="400000"/>
          </a:ln>
        </p:spPr>
      </p:pic>
      <p:sp>
        <p:nvSpPr>
          <p:cNvPr id="150" name="Title Text"/>
          <p:cNvSpPr txBox="1"/>
          <p:nvPr>
            <p:ph type="title"/>
          </p:nvPr>
        </p:nvSpPr>
        <p:spPr>
          <a:xfrm>
            <a:off x="811362" y="819792"/>
            <a:ext cx="7534431" cy="857251"/>
          </a:xfrm>
          <a:prstGeom prst="rect">
            <a:avLst/>
          </a:prstGeom>
        </p:spPr>
        <p:txBody>
          <a:bodyPr/>
          <a:lstStyle>
            <a:lvl1pPr>
              <a:defRPr>
                <a:solidFill>
                  <a:srgbClr val="FFFFFF"/>
                </a:solidFill>
              </a:defRPr>
            </a:lvl1pPr>
          </a:lstStyle>
          <a:p>
            <a:pPr/>
            <a:r>
              <a:t>Title Text</a:t>
            </a:r>
          </a:p>
        </p:txBody>
      </p:sp>
      <p:sp>
        <p:nvSpPr>
          <p:cNvPr id="151" name="Body Level One…"/>
          <p:cNvSpPr txBox="1"/>
          <p:nvPr>
            <p:ph type="body" sz="half" idx="1"/>
          </p:nvPr>
        </p:nvSpPr>
        <p:spPr>
          <a:xfrm>
            <a:off x="811214" y="1719066"/>
            <a:ext cx="7534276" cy="2258617"/>
          </a:xfrm>
          <a:prstGeom prst="rect">
            <a:avLst/>
          </a:prstGeom>
        </p:spPr>
        <p:txBody>
          <a:bodyPr/>
          <a:lstStyle>
            <a:lvl1pPr>
              <a:lnSpc>
                <a:spcPct val="130000"/>
              </a:lnSpc>
              <a:defRPr>
                <a:solidFill>
                  <a:srgbClr val="FFFFFF"/>
                </a:solidFill>
              </a:defRPr>
            </a:lvl1pPr>
            <a:lvl2pPr>
              <a:lnSpc>
                <a:spcPct val="130000"/>
              </a:lnSpc>
              <a:defRPr>
                <a:solidFill>
                  <a:srgbClr val="FFFFFF"/>
                </a:solidFill>
              </a:defRPr>
            </a:lvl2pPr>
            <a:lvl3pPr>
              <a:lnSpc>
                <a:spcPct val="130000"/>
              </a:lnSpc>
              <a:defRPr>
                <a:solidFill>
                  <a:srgbClr val="FFFFFF"/>
                </a:solidFill>
              </a:defRPr>
            </a:lvl3pPr>
            <a:lvl4pPr>
              <a:lnSpc>
                <a:spcPct val="130000"/>
              </a:lnSpc>
              <a:defRPr>
                <a:solidFill>
                  <a:srgbClr val="FFFFFF"/>
                </a:solidFill>
              </a:defRPr>
            </a:lvl4pPr>
            <a:lvl5pPr>
              <a:lnSpc>
                <a:spcPct val="130000"/>
              </a:lnSpc>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52" name="Slide Number"/>
          <p:cNvSpPr txBox="1"/>
          <p:nvPr>
            <p:ph type="sldNum" sz="quarter" idx="2"/>
          </p:nvPr>
        </p:nvSpPr>
        <p:spPr>
          <a:xfrm>
            <a:off x="326101" y="4630807"/>
            <a:ext cx="273657" cy="2692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Gray Short Drop Quote ">
    <p:spTree>
      <p:nvGrpSpPr>
        <p:cNvPr id="1" name=""/>
        <p:cNvGrpSpPr/>
        <p:nvPr/>
      </p:nvGrpSpPr>
      <p:grpSpPr>
        <a:xfrm>
          <a:off x="0" y="0"/>
          <a:ext cx="0" cy="0"/>
          <a:chOff x="0" y="0"/>
          <a:chExt cx="0" cy="0"/>
        </a:xfrm>
      </p:grpSpPr>
      <p:sp>
        <p:nvSpPr>
          <p:cNvPr id="159" name="Rectangle 6"/>
          <p:cNvSpPr/>
          <p:nvPr/>
        </p:nvSpPr>
        <p:spPr>
          <a:xfrm>
            <a:off x="0" y="0"/>
            <a:ext cx="9144000" cy="5143500"/>
          </a:xfrm>
          <a:prstGeom prst="rect">
            <a:avLst/>
          </a:prstGeom>
          <a:solidFill>
            <a:srgbClr val="585E60"/>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364852"/>
                </a:solidFill>
                <a:latin typeface="+mj-lt"/>
                <a:ea typeface="+mj-ea"/>
                <a:cs typeface="+mj-cs"/>
                <a:sym typeface="Lato Regular"/>
              </a:defRPr>
            </a:pPr>
          </a:p>
        </p:txBody>
      </p:sp>
      <p:pic>
        <p:nvPicPr>
          <p:cNvPr id="160" name="Picture 7" descr="Picture 7"/>
          <p:cNvPicPr>
            <a:picLocks noChangeAspect="1"/>
          </p:cNvPicPr>
          <p:nvPr/>
        </p:nvPicPr>
        <p:blipFill>
          <a:blip r:embed="rId2">
            <a:extLst/>
          </a:blip>
          <a:stretch>
            <a:fillRect/>
          </a:stretch>
        </p:blipFill>
        <p:spPr>
          <a:xfrm>
            <a:off x="8449487" y="4207326"/>
            <a:ext cx="432453" cy="740665"/>
          </a:xfrm>
          <a:prstGeom prst="rect">
            <a:avLst/>
          </a:prstGeom>
          <a:ln w="12700">
            <a:miter lim="400000"/>
          </a:ln>
        </p:spPr>
      </p:pic>
      <p:sp>
        <p:nvSpPr>
          <p:cNvPr id="161" name="Body Level One…"/>
          <p:cNvSpPr txBox="1"/>
          <p:nvPr>
            <p:ph type="body" sz="half" idx="1" hasCustomPrompt="1"/>
          </p:nvPr>
        </p:nvSpPr>
        <p:spPr>
          <a:xfrm>
            <a:off x="1940214" y="1330575"/>
            <a:ext cx="5585471" cy="2505556"/>
          </a:xfrm>
          <a:prstGeom prst="rect">
            <a:avLst/>
          </a:prstGeom>
        </p:spPr>
        <p:txBody>
          <a:bodyPr/>
          <a:lstStyle>
            <a:lvl1pPr marL="173736" indent="-118872">
              <a:spcBef>
                <a:spcPts val="1000"/>
              </a:spcBef>
              <a:buSzTx/>
              <a:buFontTx/>
              <a:buNone/>
              <a:defRPr sz="4400">
                <a:solidFill>
                  <a:srgbClr val="FFFFFF"/>
                </a:solidFill>
                <a:latin typeface="+mj-lt"/>
                <a:ea typeface="+mj-ea"/>
                <a:cs typeface="+mj-cs"/>
                <a:sym typeface="Lato Regular"/>
              </a:defRPr>
            </a:lvl1pPr>
            <a:lvl2pPr marL="981075" indent="-523875">
              <a:spcBef>
                <a:spcPts val="1000"/>
              </a:spcBef>
              <a:buFontTx/>
              <a:defRPr sz="4400">
                <a:solidFill>
                  <a:srgbClr val="FFFFFF"/>
                </a:solidFill>
                <a:latin typeface="+mj-lt"/>
                <a:ea typeface="+mj-ea"/>
                <a:cs typeface="+mj-cs"/>
                <a:sym typeface="Lato Regular"/>
              </a:defRPr>
            </a:lvl2pPr>
            <a:lvl3pPr marL="1333500" indent="-419100">
              <a:spcBef>
                <a:spcPts val="1000"/>
              </a:spcBef>
              <a:buFontTx/>
              <a:defRPr sz="4400">
                <a:solidFill>
                  <a:srgbClr val="FFFFFF"/>
                </a:solidFill>
                <a:latin typeface="+mj-lt"/>
                <a:ea typeface="+mj-ea"/>
                <a:cs typeface="+mj-cs"/>
                <a:sym typeface="Lato Regular"/>
              </a:defRPr>
            </a:lvl3pPr>
            <a:lvl4pPr marL="1790700" indent="-419100">
              <a:spcBef>
                <a:spcPts val="1000"/>
              </a:spcBef>
              <a:buFontTx/>
              <a:defRPr sz="4400">
                <a:solidFill>
                  <a:srgbClr val="FFFFFF"/>
                </a:solidFill>
                <a:latin typeface="+mj-lt"/>
                <a:ea typeface="+mj-ea"/>
                <a:cs typeface="+mj-cs"/>
                <a:sym typeface="Lato Regular"/>
              </a:defRPr>
            </a:lvl4pPr>
            <a:lvl5pPr marL="2247900" indent="-419100">
              <a:spcBef>
                <a:spcPts val="1000"/>
              </a:spcBef>
              <a:buFontTx/>
              <a:defRPr sz="4400">
                <a:solidFill>
                  <a:srgbClr val="FFFFFF"/>
                </a:solidFill>
                <a:latin typeface="+mj-lt"/>
                <a:ea typeface="+mj-ea"/>
                <a:cs typeface="+mj-cs"/>
                <a:sym typeface="Lato Regular"/>
              </a:defRPr>
            </a:lvl5pPr>
          </a:lstStyle>
          <a:p>
            <a:pPr/>
            <a:r>
              <a:t>“Click to edit drop quote style”</a:t>
            </a:r>
          </a:p>
          <a:p>
            <a:pPr lvl="1"/>
            <a:r>
              <a:t/>
            </a:r>
          </a:p>
          <a:p>
            <a:pPr lvl="2"/>
            <a:r>
              <a:t/>
            </a:r>
          </a:p>
          <a:p>
            <a:pPr lvl="3"/>
            <a:r>
              <a:t/>
            </a:r>
          </a:p>
          <a:p>
            <a:pPr lvl="4"/>
            <a:r>
              <a:t/>
            </a:r>
          </a:p>
        </p:txBody>
      </p:sp>
      <p:sp>
        <p:nvSpPr>
          <p:cNvPr id="162" name="Slide Number"/>
          <p:cNvSpPr txBox="1"/>
          <p:nvPr>
            <p:ph type="sldNum" sz="quarter" idx="2"/>
          </p:nvPr>
        </p:nvSpPr>
        <p:spPr>
          <a:xfrm>
            <a:off x="326101" y="4630807"/>
            <a:ext cx="273657" cy="2692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Gray Blank w/Logo">
    <p:spTree>
      <p:nvGrpSpPr>
        <p:cNvPr id="1" name=""/>
        <p:cNvGrpSpPr/>
        <p:nvPr/>
      </p:nvGrpSpPr>
      <p:grpSpPr>
        <a:xfrm>
          <a:off x="0" y="0"/>
          <a:ext cx="0" cy="0"/>
          <a:chOff x="0" y="0"/>
          <a:chExt cx="0" cy="0"/>
        </a:xfrm>
      </p:grpSpPr>
      <p:sp>
        <p:nvSpPr>
          <p:cNvPr id="169" name="Rectangle 6"/>
          <p:cNvSpPr/>
          <p:nvPr/>
        </p:nvSpPr>
        <p:spPr>
          <a:xfrm>
            <a:off x="0" y="0"/>
            <a:ext cx="9144000" cy="5143500"/>
          </a:xfrm>
          <a:prstGeom prst="rect">
            <a:avLst/>
          </a:prstGeom>
          <a:solidFill>
            <a:srgbClr val="585E60"/>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364852"/>
                </a:solidFill>
                <a:latin typeface="+mj-lt"/>
                <a:ea typeface="+mj-ea"/>
                <a:cs typeface="+mj-cs"/>
                <a:sym typeface="Lato Regular"/>
              </a:defRPr>
            </a:pPr>
          </a:p>
        </p:txBody>
      </p:sp>
      <p:pic>
        <p:nvPicPr>
          <p:cNvPr id="170" name="Picture 7" descr="Picture 7"/>
          <p:cNvPicPr>
            <a:picLocks noChangeAspect="1"/>
          </p:cNvPicPr>
          <p:nvPr/>
        </p:nvPicPr>
        <p:blipFill>
          <a:blip r:embed="rId2">
            <a:extLst/>
          </a:blip>
          <a:stretch>
            <a:fillRect/>
          </a:stretch>
        </p:blipFill>
        <p:spPr>
          <a:xfrm>
            <a:off x="8449487" y="4207326"/>
            <a:ext cx="432453" cy="740665"/>
          </a:xfrm>
          <a:prstGeom prst="rect">
            <a:avLst/>
          </a:prstGeom>
          <a:ln w="12700">
            <a:miter lim="400000"/>
          </a:ln>
        </p:spPr>
      </p:pic>
      <p:sp>
        <p:nvSpPr>
          <p:cNvPr id="171" name="Slide Number"/>
          <p:cNvSpPr txBox="1"/>
          <p:nvPr>
            <p:ph type="sldNum" sz="quarter" idx="2"/>
          </p:nvPr>
        </p:nvSpPr>
        <p:spPr>
          <a:xfrm>
            <a:off x="4419600" y="4627562"/>
            <a:ext cx="2133600" cy="279401"/>
          </a:xfrm>
          <a:prstGeom prst="rect">
            <a:avLst/>
          </a:prstGeom>
        </p:spPr>
        <p:txBody>
          <a:bodyPr/>
          <a:lstStyle>
            <a:lvl1pPr algn="r">
              <a:defRPr>
                <a:latin typeface="Noto"/>
                <a:ea typeface="Noto"/>
                <a:cs typeface="Noto"/>
                <a:sym typeface="No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Gray Long Drop Quote, Noto Serif">
    <p:spTree>
      <p:nvGrpSpPr>
        <p:cNvPr id="1" name=""/>
        <p:cNvGrpSpPr/>
        <p:nvPr/>
      </p:nvGrpSpPr>
      <p:grpSpPr>
        <a:xfrm>
          <a:off x="0" y="0"/>
          <a:ext cx="0" cy="0"/>
          <a:chOff x="0" y="0"/>
          <a:chExt cx="0" cy="0"/>
        </a:xfrm>
      </p:grpSpPr>
      <p:sp>
        <p:nvSpPr>
          <p:cNvPr id="178" name="Rectangle 6"/>
          <p:cNvSpPr/>
          <p:nvPr/>
        </p:nvSpPr>
        <p:spPr>
          <a:xfrm>
            <a:off x="0" y="0"/>
            <a:ext cx="9144000" cy="5143500"/>
          </a:xfrm>
          <a:prstGeom prst="rect">
            <a:avLst/>
          </a:prstGeom>
          <a:solidFill>
            <a:srgbClr val="585E60"/>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364852"/>
                </a:solidFill>
                <a:latin typeface="+mj-lt"/>
                <a:ea typeface="+mj-ea"/>
                <a:cs typeface="+mj-cs"/>
                <a:sym typeface="Lato Regular"/>
              </a:defRPr>
            </a:pPr>
          </a:p>
        </p:txBody>
      </p:sp>
      <p:pic>
        <p:nvPicPr>
          <p:cNvPr id="179" name="Picture 7" descr="Picture 7"/>
          <p:cNvPicPr>
            <a:picLocks noChangeAspect="1"/>
          </p:cNvPicPr>
          <p:nvPr/>
        </p:nvPicPr>
        <p:blipFill>
          <a:blip r:embed="rId2">
            <a:extLst/>
          </a:blip>
          <a:stretch>
            <a:fillRect/>
          </a:stretch>
        </p:blipFill>
        <p:spPr>
          <a:xfrm>
            <a:off x="8449487" y="4207326"/>
            <a:ext cx="432453" cy="740665"/>
          </a:xfrm>
          <a:prstGeom prst="rect">
            <a:avLst/>
          </a:prstGeom>
          <a:ln w="12700">
            <a:miter lim="400000"/>
          </a:ln>
        </p:spPr>
      </p:pic>
      <p:sp>
        <p:nvSpPr>
          <p:cNvPr id="180" name="Click to add long drop quote. Click to add long drop quote. Click to add long drop quote. Click to add long drop quote. Click to add long drop quote. Click to add long drop quote. Click to add long drop quote. Click to add long drop quote. Click to add l"/>
          <p:cNvSpPr txBox="1"/>
          <p:nvPr>
            <p:ph type="title" hasCustomPrompt="1"/>
          </p:nvPr>
        </p:nvSpPr>
        <p:spPr>
          <a:xfrm>
            <a:off x="731519" y="735095"/>
            <a:ext cx="7589521" cy="3566160"/>
          </a:xfrm>
          <a:prstGeom prst="rect">
            <a:avLst/>
          </a:prstGeom>
        </p:spPr>
        <p:txBody>
          <a:bodyPr/>
          <a:lstStyle>
            <a:lvl1pPr>
              <a:lnSpc>
                <a:spcPct val="120000"/>
              </a:lnSpc>
              <a:defRPr sz="2800">
                <a:solidFill>
                  <a:srgbClr val="FFFFFF"/>
                </a:solidFill>
                <a:latin typeface="Noto Serif"/>
                <a:ea typeface="Noto Serif"/>
                <a:cs typeface="Noto Serif"/>
                <a:sym typeface="Noto Serif"/>
              </a:defRPr>
            </a:lvl1pPr>
          </a:lstStyle>
          <a:p>
            <a:pPr/>
            <a:r>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181" name="Body Level One…"/>
          <p:cNvSpPr txBox="1"/>
          <p:nvPr>
            <p:ph type="body" sz="quarter" idx="1" hasCustomPrompt="1"/>
          </p:nvPr>
        </p:nvSpPr>
        <p:spPr>
          <a:xfrm>
            <a:off x="731519" y="4389120"/>
            <a:ext cx="4111626" cy="378620"/>
          </a:xfrm>
          <a:prstGeom prst="rect">
            <a:avLst/>
          </a:prstGeom>
        </p:spPr>
        <p:txBody>
          <a:bodyPr/>
          <a:lstStyle>
            <a:lvl1pPr marL="0" indent="0">
              <a:spcBef>
                <a:spcPts val="400"/>
              </a:spcBef>
              <a:buSzTx/>
              <a:buFontTx/>
              <a:buNone/>
              <a:defRPr sz="2000">
                <a:solidFill>
                  <a:srgbClr val="FFFFFF"/>
                </a:solidFill>
              </a:defRPr>
            </a:lvl1pPr>
            <a:lvl2pPr marL="695325" indent="-238125">
              <a:spcBef>
                <a:spcPts val="400"/>
              </a:spcBef>
              <a:buFontTx/>
              <a:defRPr sz="2000">
                <a:solidFill>
                  <a:srgbClr val="FFFFFF"/>
                </a:solidFill>
              </a:defRPr>
            </a:lvl2pPr>
            <a:lvl3pPr marL="1104900" indent="-190500">
              <a:spcBef>
                <a:spcPts val="400"/>
              </a:spcBef>
              <a:buFontTx/>
              <a:defRPr sz="2000">
                <a:solidFill>
                  <a:srgbClr val="FFFFFF"/>
                </a:solidFill>
              </a:defRPr>
            </a:lvl3pPr>
            <a:lvl4pPr marL="1562100" indent="-190500">
              <a:spcBef>
                <a:spcPts val="400"/>
              </a:spcBef>
              <a:buFontTx/>
              <a:defRPr sz="2000">
                <a:solidFill>
                  <a:srgbClr val="FFFFFF"/>
                </a:solidFill>
              </a:defRPr>
            </a:lvl4pPr>
            <a:lvl5pPr marL="2019300" indent="-190500">
              <a:spcBef>
                <a:spcPts val="400"/>
              </a:spcBef>
              <a:buFontTx/>
              <a:defRPr sz="2000">
                <a:solidFill>
                  <a:srgbClr val="FFFFFF"/>
                </a:solidFill>
              </a:defRPr>
            </a:lvl5pPr>
          </a:lstStyle>
          <a:p>
            <a:pPr/>
            <a:r>
              <a:t>— Click to add attribution</a:t>
            </a:r>
          </a:p>
          <a:p>
            <a:pPr lvl="1"/>
            <a:r>
              <a:t/>
            </a:r>
          </a:p>
          <a:p>
            <a:pPr lvl="2"/>
            <a:r>
              <a:t/>
            </a:r>
          </a:p>
          <a:p>
            <a:pPr lvl="3"/>
            <a:r>
              <a:t/>
            </a:r>
          </a:p>
          <a:p>
            <a:pPr lvl="4"/>
            <a:r>
              <a:t/>
            </a:r>
          </a:p>
        </p:txBody>
      </p:sp>
      <p:sp>
        <p:nvSpPr>
          <p:cNvPr id="182" name="Slide Number"/>
          <p:cNvSpPr txBox="1"/>
          <p:nvPr>
            <p:ph type="sldNum" sz="quarter" idx="2"/>
          </p:nvPr>
        </p:nvSpPr>
        <p:spPr>
          <a:xfrm>
            <a:off x="326101" y="4630807"/>
            <a:ext cx="273657" cy="2692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eadline and Bulleted List">
    <p:spTree>
      <p:nvGrpSpPr>
        <p:cNvPr id="1" name=""/>
        <p:cNvGrpSpPr/>
        <p:nvPr/>
      </p:nvGrpSpPr>
      <p:grpSpPr>
        <a:xfrm>
          <a:off x="0" y="0"/>
          <a:ext cx="0" cy="0"/>
          <a:chOff x="0" y="0"/>
          <a:chExt cx="0" cy="0"/>
        </a:xfrm>
      </p:grpSpPr>
      <p:sp>
        <p:nvSpPr>
          <p:cNvPr id="23" name="Title Text"/>
          <p:cNvSpPr txBox="1"/>
          <p:nvPr>
            <p:ph type="title"/>
          </p:nvPr>
        </p:nvSpPr>
        <p:spPr>
          <a:xfrm>
            <a:off x="731519" y="731519"/>
            <a:ext cx="7534432" cy="857251"/>
          </a:xfrm>
          <a:prstGeom prst="rect">
            <a:avLst/>
          </a:prstGeom>
        </p:spPr>
        <p:txBody>
          <a:bodyPr/>
          <a:lstStyle/>
          <a:p>
            <a:pPr/>
            <a:r>
              <a:t>Title Text</a:t>
            </a:r>
          </a:p>
        </p:txBody>
      </p:sp>
      <p:sp>
        <p:nvSpPr>
          <p:cNvPr id="24" name="Body Level One…"/>
          <p:cNvSpPr txBox="1"/>
          <p:nvPr>
            <p:ph type="body" idx="1"/>
          </p:nvPr>
        </p:nvSpPr>
        <p:spPr>
          <a:xfrm>
            <a:off x="731519" y="1737710"/>
            <a:ext cx="7534276" cy="2681890"/>
          </a:xfrm>
          <a:prstGeom prst="rect">
            <a:avLst/>
          </a:prstGeom>
        </p:spPr>
        <p:txBody>
          <a:bodyPr/>
          <a:lstStyle>
            <a:lvl1pPr>
              <a:lnSpc>
                <a:spcPct val="130000"/>
              </a:lnSpc>
            </a:lvl1pPr>
            <a:lvl2pPr>
              <a:lnSpc>
                <a:spcPct val="130000"/>
              </a:lnSpc>
            </a:lvl2pPr>
            <a:lvl3pPr>
              <a:lnSpc>
                <a:spcPct val="130000"/>
              </a:lnSpc>
            </a:lvl3pPr>
            <a:lvl4pPr>
              <a:lnSpc>
                <a:spcPct val="130000"/>
              </a:lnSpc>
            </a:lvl4pPr>
            <a:lvl5pPr>
              <a:lnSpc>
                <a:spcPct val="130000"/>
              </a:lnSpc>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Grey Blank">
    <p:spTree>
      <p:nvGrpSpPr>
        <p:cNvPr id="1" name=""/>
        <p:cNvGrpSpPr/>
        <p:nvPr/>
      </p:nvGrpSpPr>
      <p:grpSpPr>
        <a:xfrm>
          <a:off x="0" y="0"/>
          <a:ext cx="0" cy="0"/>
          <a:chOff x="0" y="0"/>
          <a:chExt cx="0" cy="0"/>
        </a:xfrm>
      </p:grpSpPr>
      <p:sp>
        <p:nvSpPr>
          <p:cNvPr id="189" name="Rectangle 6"/>
          <p:cNvSpPr/>
          <p:nvPr/>
        </p:nvSpPr>
        <p:spPr>
          <a:xfrm>
            <a:off x="0" y="0"/>
            <a:ext cx="9144000" cy="5143500"/>
          </a:xfrm>
          <a:prstGeom prst="rect">
            <a:avLst/>
          </a:prstGeom>
          <a:solidFill>
            <a:srgbClr val="585E60"/>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364852"/>
                </a:solidFill>
                <a:latin typeface="+mj-lt"/>
                <a:ea typeface="+mj-ea"/>
                <a:cs typeface="+mj-cs"/>
                <a:sym typeface="Lato Regular"/>
              </a:defRPr>
            </a:pPr>
          </a:p>
        </p:txBody>
      </p:sp>
      <p:sp>
        <p:nvSpPr>
          <p:cNvPr id="190" name="Rectangle 4"/>
          <p:cNvSpPr/>
          <p:nvPr/>
        </p:nvSpPr>
        <p:spPr>
          <a:xfrm>
            <a:off x="0" y="0"/>
            <a:ext cx="9144000" cy="5143500"/>
          </a:xfrm>
          <a:prstGeom prst="rect">
            <a:avLst/>
          </a:prstGeom>
          <a:solidFill>
            <a:srgbClr val="585E60"/>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364852"/>
                </a:solidFill>
                <a:latin typeface="+mj-lt"/>
                <a:ea typeface="+mj-ea"/>
                <a:cs typeface="+mj-cs"/>
                <a:sym typeface="Lato Regular"/>
              </a:defRPr>
            </a:pPr>
          </a:p>
        </p:txBody>
      </p:sp>
      <p:sp>
        <p:nvSpPr>
          <p:cNvPr id="191" name="Slide Number"/>
          <p:cNvSpPr txBox="1"/>
          <p:nvPr>
            <p:ph type="sldNum" sz="quarter" idx="2"/>
          </p:nvPr>
        </p:nvSpPr>
        <p:spPr>
          <a:xfrm>
            <a:off x="4419600" y="4627562"/>
            <a:ext cx="2133600" cy="279401"/>
          </a:xfrm>
          <a:prstGeom prst="rect">
            <a:avLst/>
          </a:prstGeom>
        </p:spPr>
        <p:txBody>
          <a:bodyPr/>
          <a:lstStyle>
            <a:lvl1pPr algn="r">
              <a:defRPr>
                <a:latin typeface="Noto"/>
                <a:ea typeface="Noto"/>
                <a:cs typeface="Noto"/>
                <a:sym typeface="No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de Photo and Bullet Text w/Logo">
    <p:spTree>
      <p:nvGrpSpPr>
        <p:cNvPr id="1" name=""/>
        <p:cNvGrpSpPr/>
        <p:nvPr/>
      </p:nvGrpSpPr>
      <p:grpSpPr>
        <a:xfrm>
          <a:off x="0" y="0"/>
          <a:ext cx="0" cy="0"/>
          <a:chOff x="0" y="0"/>
          <a:chExt cx="0" cy="0"/>
        </a:xfrm>
      </p:grpSpPr>
      <p:sp>
        <p:nvSpPr>
          <p:cNvPr id="32" name="Picture Placeholder 2"/>
          <p:cNvSpPr/>
          <p:nvPr>
            <p:ph type="pic" sz="half" idx="21"/>
          </p:nvPr>
        </p:nvSpPr>
        <p:spPr>
          <a:xfrm>
            <a:off x="1" y="1"/>
            <a:ext cx="1828801" cy="5146296"/>
          </a:xfrm>
          <a:prstGeom prst="rect">
            <a:avLst/>
          </a:prstGeom>
        </p:spPr>
        <p:txBody>
          <a:bodyPr lIns="91439" rIns="91439">
            <a:noAutofit/>
          </a:bodyPr>
          <a:lstStyle/>
          <a:p>
            <a:pPr/>
          </a:p>
        </p:txBody>
      </p:sp>
      <p:sp>
        <p:nvSpPr>
          <p:cNvPr id="33" name="Click to edit master title style"/>
          <p:cNvSpPr txBox="1"/>
          <p:nvPr>
            <p:ph type="title" hasCustomPrompt="1"/>
          </p:nvPr>
        </p:nvSpPr>
        <p:spPr>
          <a:xfrm>
            <a:off x="2344615" y="837775"/>
            <a:ext cx="6298163" cy="564397"/>
          </a:xfrm>
          <a:prstGeom prst="rect">
            <a:avLst/>
          </a:prstGeom>
        </p:spPr>
        <p:txBody>
          <a:bodyPr/>
          <a:lstStyle>
            <a:lvl1pPr>
              <a:defRPr sz="3600"/>
            </a:lvl1pPr>
          </a:lstStyle>
          <a:p>
            <a:pPr/>
            <a:r>
              <a:t>Click to edit master title style</a:t>
            </a:r>
          </a:p>
        </p:txBody>
      </p:sp>
      <p:sp>
        <p:nvSpPr>
          <p:cNvPr id="34" name="Body Level One…"/>
          <p:cNvSpPr txBox="1"/>
          <p:nvPr>
            <p:ph type="body" sz="half" idx="1" hasCustomPrompt="1"/>
          </p:nvPr>
        </p:nvSpPr>
        <p:spPr>
          <a:xfrm>
            <a:off x="2344615" y="1481539"/>
            <a:ext cx="6298163" cy="2902892"/>
          </a:xfrm>
          <a:prstGeom prst="rect">
            <a:avLst/>
          </a:prstGeom>
        </p:spPr>
        <p:txBody>
          <a:bodyPr/>
          <a:lstStyle>
            <a:lvl1pPr>
              <a:lnSpc>
                <a:spcPct val="130000"/>
              </a:lnSpc>
              <a:spcBef>
                <a:spcPts val="400"/>
              </a:spcBef>
              <a:defRPr sz="2000"/>
            </a:lvl1pPr>
            <a:lvl2pPr>
              <a:lnSpc>
                <a:spcPct val="130000"/>
              </a:lnSpc>
              <a:spcBef>
                <a:spcPts val="400"/>
              </a:spcBef>
              <a:defRPr sz="2000"/>
            </a:lvl2pPr>
            <a:lvl3pPr>
              <a:lnSpc>
                <a:spcPct val="130000"/>
              </a:lnSpc>
              <a:spcBef>
                <a:spcPts val="400"/>
              </a:spcBef>
              <a:defRPr sz="2000"/>
            </a:lvl3pPr>
            <a:lvl4pPr>
              <a:lnSpc>
                <a:spcPct val="130000"/>
              </a:lnSpc>
              <a:spcBef>
                <a:spcPts val="400"/>
              </a:spcBef>
              <a:defRPr sz="2000"/>
            </a:lvl4pPr>
            <a:lvl5pPr>
              <a:lnSpc>
                <a:spcPct val="130000"/>
              </a:lnSpc>
              <a:spcBef>
                <a:spcPts val="400"/>
              </a:spcBef>
              <a:defRPr sz="2000"/>
            </a:lvl5pPr>
          </a:lstStyle>
          <a:p>
            <a:pPr/>
            <a:r>
              <a:t>Click to edit master text styles</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lvl1pPr>
              <a:defRPr>
                <a:latin typeface="Noto"/>
                <a:ea typeface="Noto"/>
                <a:cs typeface="Noto"/>
                <a:sym typeface="No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lumn Bulleted Lists">
    <p:spTree>
      <p:nvGrpSpPr>
        <p:cNvPr id="1" name=""/>
        <p:cNvGrpSpPr/>
        <p:nvPr/>
      </p:nvGrpSpPr>
      <p:grpSpPr>
        <a:xfrm>
          <a:off x="0" y="0"/>
          <a:ext cx="0" cy="0"/>
          <a:chOff x="0" y="0"/>
          <a:chExt cx="0" cy="0"/>
        </a:xfrm>
      </p:grpSpPr>
      <p:sp>
        <p:nvSpPr>
          <p:cNvPr id="42" name="Click to edit master title style"/>
          <p:cNvSpPr txBox="1"/>
          <p:nvPr>
            <p:ph type="title" hasCustomPrompt="1"/>
          </p:nvPr>
        </p:nvSpPr>
        <p:spPr>
          <a:xfrm>
            <a:off x="731519" y="731519"/>
            <a:ext cx="7589521" cy="621159"/>
          </a:xfrm>
          <a:prstGeom prst="rect">
            <a:avLst/>
          </a:prstGeom>
        </p:spPr>
        <p:txBody>
          <a:bodyPr/>
          <a:lstStyle/>
          <a:p>
            <a:pPr/>
            <a:r>
              <a:t>Click to edit master title style</a:t>
            </a:r>
          </a:p>
        </p:txBody>
      </p:sp>
      <p:sp>
        <p:nvSpPr>
          <p:cNvPr id="43" name="Body Level One…"/>
          <p:cNvSpPr txBox="1"/>
          <p:nvPr>
            <p:ph type="body" sz="half" idx="1" hasCustomPrompt="1"/>
          </p:nvPr>
        </p:nvSpPr>
        <p:spPr>
          <a:xfrm>
            <a:off x="731519" y="1453662"/>
            <a:ext cx="3657601" cy="2919047"/>
          </a:xfrm>
          <a:prstGeom prst="rect">
            <a:avLst/>
          </a:prstGeom>
        </p:spPr>
        <p:txBody>
          <a:bodyPr/>
          <a:lstStyle>
            <a:lvl1pPr>
              <a:spcBef>
                <a:spcPts val="400"/>
              </a:spcBef>
              <a:defRPr sz="2000"/>
            </a:lvl1pPr>
            <a:lvl2pPr>
              <a:spcBef>
                <a:spcPts val="400"/>
              </a:spcBef>
              <a:defRPr sz="2000"/>
            </a:lvl2pPr>
            <a:lvl3pPr>
              <a:spcBef>
                <a:spcPts val="400"/>
              </a:spcBef>
              <a:defRPr sz="2000"/>
            </a:lvl3pPr>
            <a:lvl4pPr>
              <a:spcBef>
                <a:spcPts val="400"/>
              </a:spcBef>
              <a:defRPr sz="2000"/>
            </a:lvl4pPr>
            <a:lvl5pPr>
              <a:spcBef>
                <a:spcPts val="400"/>
              </a:spcBef>
              <a:defRPr sz="2000"/>
            </a:lvl5pPr>
          </a:lstStyle>
          <a:p>
            <a:pPr/>
            <a:r>
              <a:t>Click to edit master text styles</a:t>
            </a:r>
          </a:p>
          <a:p>
            <a:pPr lvl="1"/>
            <a:r>
              <a:t/>
            </a:r>
          </a:p>
          <a:p>
            <a:pPr lvl="2"/>
            <a:r>
              <a:t/>
            </a:r>
          </a:p>
          <a:p>
            <a:pPr lvl="3"/>
            <a:r>
              <a:t/>
            </a:r>
          </a:p>
          <a:p>
            <a:pPr lvl="4"/>
            <a:r>
              <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Slide w/Logo">
    <p:spTree>
      <p:nvGrpSpPr>
        <p:cNvPr id="1" name=""/>
        <p:cNvGrpSpPr/>
        <p:nvPr/>
      </p:nvGrpSpPr>
      <p:grpSpPr>
        <a:xfrm>
          <a:off x="0" y="0"/>
          <a:ext cx="0" cy="0"/>
          <a:chOff x="0" y="0"/>
          <a:chExt cx="0" cy="0"/>
        </a:xfrm>
      </p:grpSpPr>
      <p:sp>
        <p:nvSpPr>
          <p:cNvPr id="51" name="Body Level One…"/>
          <p:cNvSpPr txBox="1"/>
          <p:nvPr>
            <p:ph type="body" idx="1"/>
          </p:nvPr>
        </p:nvSpPr>
        <p:spPr>
          <a:xfrm>
            <a:off x="914400" y="890686"/>
            <a:ext cx="7315200" cy="3482022"/>
          </a:xfrm>
          <a:prstGeom prst="rect">
            <a:avLst/>
          </a:prstGeom>
        </p:spPr>
        <p:txBody>
          <a:bodyPr/>
          <a:lstStyle>
            <a:lvl1pPr marL="0" indent="0">
              <a:spcBef>
                <a:spcPts val="600"/>
              </a:spcBef>
              <a:buSzTx/>
              <a:buFontTx/>
              <a:buNone/>
              <a:defRPr sz="2800"/>
            </a:lvl1pPr>
            <a:lvl2pPr marL="790575" indent="-333375">
              <a:spcBef>
                <a:spcPts val="600"/>
              </a:spcBef>
              <a:buFontTx/>
              <a:defRPr sz="2800"/>
            </a:lvl2pPr>
            <a:lvl3pPr marL="1234439" indent="-320039">
              <a:spcBef>
                <a:spcPts val="600"/>
              </a:spcBef>
              <a:buFontTx/>
              <a:defRPr sz="2800"/>
            </a:lvl3pPr>
            <a:lvl4pPr marL="1727200" indent="-355600">
              <a:spcBef>
                <a:spcPts val="600"/>
              </a:spcBef>
              <a:buFontTx/>
              <a:defRPr sz="2800"/>
            </a:lvl4pPr>
            <a:lvl5pPr marL="2184400" indent="-355600">
              <a:spcBef>
                <a:spcPts val="600"/>
              </a:spcBef>
              <a:buFontTx/>
              <a:defRPr sz="2800"/>
            </a:lvl5pPr>
          </a:lstStyle>
          <a:p>
            <a:pPr/>
            <a:r>
              <a:t>Body Level One</a:t>
            </a:r>
          </a:p>
          <a:p>
            <a:pPr lvl="1"/>
            <a:r>
              <a:t>Body Level Two</a:t>
            </a:r>
          </a:p>
          <a:p>
            <a:pPr lvl="2"/>
            <a:r>
              <a:t>Body Level Three</a:t>
            </a:r>
          </a:p>
          <a:p>
            <a:pPr lvl="3"/>
            <a:r>
              <a:t>Body Level Four</a:t>
            </a:r>
          </a:p>
          <a:p>
            <a:pPr lvl="4"/>
            <a:r>
              <a:t>Body Level Five</a:t>
            </a:r>
          </a:p>
        </p:txBody>
      </p:sp>
      <p:sp>
        <p:nvSpPr>
          <p:cNvPr id="52" name="Text Placeholder 2"/>
          <p:cNvSpPr/>
          <p:nvPr>
            <p:ph type="body" sz="quarter" idx="21" hasCustomPrompt="1"/>
          </p:nvPr>
        </p:nvSpPr>
        <p:spPr>
          <a:xfrm>
            <a:off x="548640" y="365759"/>
            <a:ext cx="4597401" cy="335415"/>
          </a:xfrm>
          <a:prstGeom prst="rect">
            <a:avLst/>
          </a:prstGeom>
        </p:spPr>
        <p:txBody>
          <a:bodyPr/>
          <a:lstStyle>
            <a:lvl1pPr marL="0" indent="0" defTabSz="310895">
              <a:spcBef>
                <a:spcPts val="300"/>
              </a:spcBef>
              <a:buSzTx/>
              <a:buFontTx/>
              <a:buNone/>
              <a:defRPr sz="1632">
                <a:solidFill>
                  <a:schemeClr val="accent4"/>
                </a:solidFill>
                <a:latin typeface="+mj-lt"/>
                <a:ea typeface="+mj-ea"/>
                <a:cs typeface="+mj-cs"/>
                <a:sym typeface="Lato Regular"/>
              </a:defRPr>
            </a:lvl1pPr>
          </a:lstStyle>
          <a:p>
            <a:pPr/>
            <a:r>
              <a:t>Title of Object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hort Drop Quote, Lato ">
    <p:spTree>
      <p:nvGrpSpPr>
        <p:cNvPr id="1" name=""/>
        <p:cNvGrpSpPr/>
        <p:nvPr/>
      </p:nvGrpSpPr>
      <p:grpSpPr>
        <a:xfrm>
          <a:off x="0" y="0"/>
          <a:ext cx="0" cy="0"/>
          <a:chOff x="0" y="0"/>
          <a:chExt cx="0" cy="0"/>
        </a:xfrm>
      </p:grpSpPr>
      <p:sp>
        <p:nvSpPr>
          <p:cNvPr id="60" name="“Click to add short drop quote”"/>
          <p:cNvSpPr txBox="1"/>
          <p:nvPr>
            <p:ph type="title" hasCustomPrompt="1"/>
          </p:nvPr>
        </p:nvSpPr>
        <p:spPr>
          <a:xfrm>
            <a:off x="1230923" y="1266091"/>
            <a:ext cx="6766560" cy="2743201"/>
          </a:xfrm>
          <a:prstGeom prst="rect">
            <a:avLst/>
          </a:prstGeom>
        </p:spPr>
        <p:txBody>
          <a:bodyPr/>
          <a:lstStyle>
            <a:lvl1pPr marL="173736" indent="-118872">
              <a:defRPr sz="4400"/>
            </a:lvl1pPr>
          </a:lstStyle>
          <a:p>
            <a:pPr/>
            <a:r>
              <a:t>“Click to add short drop quote”</a:t>
            </a:r>
          </a:p>
        </p:txBody>
      </p:sp>
      <p:sp>
        <p:nvSpPr>
          <p:cNvPr id="61" name="Slide Number"/>
          <p:cNvSpPr txBox="1"/>
          <p:nvPr>
            <p:ph type="sldNum" sz="quarter" idx="2"/>
          </p:nvPr>
        </p:nvSpPr>
        <p:spPr>
          <a:xfrm>
            <a:off x="294746" y="4649661"/>
            <a:ext cx="273656"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onger Drop Quote, Noto Serif">
    <p:spTree>
      <p:nvGrpSpPr>
        <p:cNvPr id="1" name=""/>
        <p:cNvGrpSpPr/>
        <p:nvPr/>
      </p:nvGrpSpPr>
      <p:grpSpPr>
        <a:xfrm>
          <a:off x="0" y="0"/>
          <a:ext cx="0" cy="0"/>
          <a:chOff x="0" y="0"/>
          <a:chExt cx="0" cy="0"/>
        </a:xfrm>
      </p:grpSpPr>
      <p:sp>
        <p:nvSpPr>
          <p:cNvPr id="68" name="Click to add long drop quote. Click to add long drop quote. Click to add long drop quote. Click to add long drop quote. Click to add long drop quote. Click to add long drop quote. Click to add long drop quote. Click to add long drop quote. Click to add l"/>
          <p:cNvSpPr txBox="1"/>
          <p:nvPr>
            <p:ph type="title" hasCustomPrompt="1"/>
          </p:nvPr>
        </p:nvSpPr>
        <p:spPr>
          <a:xfrm>
            <a:off x="731519" y="735093"/>
            <a:ext cx="7589521" cy="3520384"/>
          </a:xfrm>
          <a:prstGeom prst="rect">
            <a:avLst/>
          </a:prstGeom>
        </p:spPr>
        <p:txBody>
          <a:bodyPr/>
          <a:lstStyle>
            <a:lvl1pPr>
              <a:lnSpc>
                <a:spcPct val="120000"/>
              </a:lnSpc>
              <a:defRPr sz="2800">
                <a:solidFill>
                  <a:srgbClr val="585E60"/>
                </a:solidFill>
                <a:latin typeface="Noto Serif"/>
                <a:ea typeface="Noto Serif"/>
                <a:cs typeface="Noto Serif"/>
                <a:sym typeface="Noto Serif"/>
              </a:defRPr>
            </a:lvl1pPr>
          </a:lstStyle>
          <a:p>
            <a:pPr/>
            <a:r>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69" name="Body Level One…"/>
          <p:cNvSpPr txBox="1"/>
          <p:nvPr>
            <p:ph type="body" sz="quarter" idx="1" hasCustomPrompt="1"/>
          </p:nvPr>
        </p:nvSpPr>
        <p:spPr>
          <a:xfrm>
            <a:off x="731519" y="4368481"/>
            <a:ext cx="4111626" cy="378620"/>
          </a:xfrm>
          <a:prstGeom prst="rect">
            <a:avLst/>
          </a:prstGeom>
        </p:spPr>
        <p:txBody>
          <a:bodyPr/>
          <a:lstStyle>
            <a:lvl1pPr marL="0" indent="0">
              <a:spcBef>
                <a:spcPts val="400"/>
              </a:spcBef>
              <a:buSzTx/>
              <a:buFontTx/>
              <a:buNone/>
              <a:defRPr sz="2000"/>
            </a:lvl1pPr>
            <a:lvl2pPr marL="695325" indent="-238125">
              <a:spcBef>
                <a:spcPts val="400"/>
              </a:spcBef>
              <a:buFontTx/>
              <a:defRPr sz="2000"/>
            </a:lvl2pPr>
            <a:lvl3pPr marL="1104900" indent="-190500">
              <a:spcBef>
                <a:spcPts val="400"/>
              </a:spcBef>
              <a:buFontTx/>
              <a:defRPr sz="2000"/>
            </a:lvl3pPr>
            <a:lvl4pPr marL="1562100" indent="-190500">
              <a:spcBef>
                <a:spcPts val="400"/>
              </a:spcBef>
              <a:buFontTx/>
              <a:defRPr sz="2000"/>
            </a:lvl4pPr>
            <a:lvl5pPr marL="2019300" indent="-190500">
              <a:spcBef>
                <a:spcPts val="400"/>
              </a:spcBef>
              <a:buFontTx/>
              <a:defRPr sz="2000"/>
            </a:lvl5pPr>
          </a:lstStyle>
          <a:p>
            <a:pPr/>
            <a:r>
              <a:t>— Click to add attribution</a:t>
            </a:r>
          </a:p>
          <a:p>
            <a:pPr lvl="1"/>
            <a:r>
              <a:t/>
            </a:r>
          </a:p>
          <a:p>
            <a:pPr lvl="2"/>
            <a:r>
              <a:t/>
            </a:r>
          </a:p>
          <a:p>
            <a:pPr lvl="3"/>
            <a:r>
              <a:t/>
            </a:r>
          </a:p>
          <a:p>
            <a:pPr lvl="4"/>
            <a:r>
              <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eadline and Logo">
    <p:spTree>
      <p:nvGrpSpPr>
        <p:cNvPr id="1" name=""/>
        <p:cNvGrpSpPr/>
        <p:nvPr/>
      </p:nvGrpSpPr>
      <p:grpSpPr>
        <a:xfrm>
          <a:off x="0" y="0"/>
          <a:ext cx="0" cy="0"/>
          <a:chOff x="0" y="0"/>
          <a:chExt cx="0" cy="0"/>
        </a:xfrm>
      </p:grpSpPr>
      <p:sp>
        <p:nvSpPr>
          <p:cNvPr id="77" name="Click to edit title style"/>
          <p:cNvSpPr txBox="1"/>
          <p:nvPr>
            <p:ph type="title" hasCustomPrompt="1"/>
          </p:nvPr>
        </p:nvSpPr>
        <p:spPr>
          <a:prstGeom prst="rect">
            <a:avLst/>
          </a:prstGeom>
        </p:spPr>
        <p:txBody>
          <a:bodyPr/>
          <a:lstStyle/>
          <a:p>
            <a:pPr/>
            <a:r>
              <a:t>Click to edit title style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w/Logo">
    <p:spTree>
      <p:nvGrpSpPr>
        <p:cNvPr id="1" name=""/>
        <p:cNvGrpSpPr/>
        <p:nvPr/>
      </p:nvGrpSpPr>
      <p:grpSpPr>
        <a:xfrm>
          <a:off x="0" y="0"/>
          <a:ext cx="0" cy="0"/>
          <a:chOff x="0" y="0"/>
          <a:chExt cx="0" cy="0"/>
        </a:xfrm>
      </p:grpSpPr>
      <p:sp>
        <p:nvSpPr>
          <p:cNvPr id="85" name="Slide Number"/>
          <p:cNvSpPr txBox="1"/>
          <p:nvPr>
            <p:ph type="sldNum" sz="quarter" idx="2"/>
          </p:nvPr>
        </p:nvSpPr>
        <p:spPr>
          <a:xfrm>
            <a:off x="4419600" y="4627562"/>
            <a:ext cx="2133600" cy="279401"/>
          </a:xfrm>
          <a:prstGeom prst="rect">
            <a:avLst/>
          </a:prstGeom>
        </p:spPr>
        <p:txBody>
          <a:bodyPr/>
          <a:lstStyle>
            <a:lvl1pPr algn="r">
              <a:defRPr>
                <a:latin typeface="Noto"/>
                <a:ea typeface="Noto"/>
                <a:cs typeface="Noto"/>
                <a:sym typeface="Noto"/>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5" descr="Picture 5"/>
          <p:cNvPicPr>
            <a:picLocks noChangeAspect="1"/>
          </p:cNvPicPr>
          <p:nvPr/>
        </p:nvPicPr>
        <p:blipFill>
          <a:blip r:embed="rId2">
            <a:extLst/>
          </a:blip>
          <a:stretch>
            <a:fillRect/>
          </a:stretch>
        </p:blipFill>
        <p:spPr>
          <a:xfrm>
            <a:off x="8408482" y="4208898"/>
            <a:ext cx="430861" cy="739092"/>
          </a:xfrm>
          <a:prstGeom prst="rect">
            <a:avLst/>
          </a:prstGeom>
          <a:ln w="12700">
            <a:miter lim="400000"/>
          </a:ln>
        </p:spPr>
      </p:pic>
      <p:sp>
        <p:nvSpPr>
          <p:cNvPr id="3" name="Click to edit title style"/>
          <p:cNvSpPr txBox="1"/>
          <p:nvPr>
            <p:ph type="title" hasCustomPrompt="1"/>
          </p:nvPr>
        </p:nvSpPr>
        <p:spPr>
          <a:xfrm>
            <a:off x="731519" y="731519"/>
            <a:ext cx="7604985" cy="62115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Click to edit title style</a:t>
            </a:r>
          </a:p>
        </p:txBody>
      </p:sp>
      <p:sp>
        <p:nvSpPr>
          <p:cNvPr id="4" name="Slide Number"/>
          <p:cNvSpPr txBox="1"/>
          <p:nvPr>
            <p:ph type="sldNum" sz="quarter" idx="2"/>
          </p:nvPr>
        </p:nvSpPr>
        <p:spPr>
          <a:xfrm>
            <a:off x="294746" y="4630807"/>
            <a:ext cx="273656" cy="269241"/>
          </a:xfrm>
          <a:prstGeom prst="rect">
            <a:avLst/>
          </a:prstGeom>
          <a:ln w="12700">
            <a:miter lim="400000"/>
          </a:ln>
        </p:spPr>
        <p:txBody>
          <a:bodyPr wrap="none" lIns="45719" rIns="45719" anchor="ctr">
            <a:spAutoFit/>
          </a:bodyPr>
          <a:lstStyle>
            <a:lvl1pPr>
              <a:defRPr sz="1200">
                <a:latin typeface="Noto Serif"/>
                <a:ea typeface="Noto Serif"/>
                <a:cs typeface="Noto Serif"/>
                <a:sym typeface="Noto Serif"/>
              </a:defRPr>
            </a:lvl1pPr>
          </a:lstStyle>
          <a:p>
            <a:pPr/>
            <a:fld id="{86CB4B4D-7CA3-9044-876B-883B54F8677D}" type="slidenum"/>
          </a:p>
        </p:txBody>
      </p:sp>
      <p:sp>
        <p:nvSpPr>
          <p:cNvPr id="5" name="Body Level One…"/>
          <p:cNvSpPr txBox="1"/>
          <p:nvPr>
            <p:ph type="body" idx="1"/>
          </p:nvPr>
        </p:nvSpPr>
        <p:spPr>
          <a:xfrm>
            <a:off x="457200" y="1200150"/>
            <a:ext cx="8229600" cy="33944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4000" u="none">
          <a:solidFill>
            <a:schemeClr val="accent3"/>
          </a:solidFill>
          <a:uFillTx/>
          <a:latin typeface="+mj-lt"/>
          <a:ea typeface="+mj-ea"/>
          <a:cs typeface="+mj-cs"/>
          <a:sym typeface="Lato Regular"/>
        </a:defRPr>
      </a:lvl1pPr>
      <a:lvl2pPr marL="0" marR="0" indent="0" algn="l" defTabSz="457200" rtl="0" latinLnBrk="0">
        <a:lnSpc>
          <a:spcPct val="100000"/>
        </a:lnSpc>
        <a:spcBef>
          <a:spcPts val="0"/>
        </a:spcBef>
        <a:spcAft>
          <a:spcPts val="0"/>
        </a:spcAft>
        <a:buClrTx/>
        <a:buSzTx/>
        <a:buFontTx/>
        <a:buNone/>
        <a:tabLst/>
        <a:defRPr b="0" baseline="0" cap="none" i="0" spc="0" strike="noStrike" sz="4000" u="none">
          <a:solidFill>
            <a:schemeClr val="accent3"/>
          </a:solidFill>
          <a:uFillTx/>
          <a:latin typeface="+mj-lt"/>
          <a:ea typeface="+mj-ea"/>
          <a:cs typeface="+mj-cs"/>
          <a:sym typeface="Lato Regular"/>
        </a:defRPr>
      </a:lvl2pPr>
      <a:lvl3pPr marL="0" marR="0" indent="0" algn="l" defTabSz="457200" rtl="0" latinLnBrk="0">
        <a:lnSpc>
          <a:spcPct val="100000"/>
        </a:lnSpc>
        <a:spcBef>
          <a:spcPts val="0"/>
        </a:spcBef>
        <a:spcAft>
          <a:spcPts val="0"/>
        </a:spcAft>
        <a:buClrTx/>
        <a:buSzTx/>
        <a:buFontTx/>
        <a:buNone/>
        <a:tabLst/>
        <a:defRPr b="0" baseline="0" cap="none" i="0" spc="0" strike="noStrike" sz="4000" u="none">
          <a:solidFill>
            <a:schemeClr val="accent3"/>
          </a:solidFill>
          <a:uFillTx/>
          <a:latin typeface="+mj-lt"/>
          <a:ea typeface="+mj-ea"/>
          <a:cs typeface="+mj-cs"/>
          <a:sym typeface="Lato Regular"/>
        </a:defRPr>
      </a:lvl3pPr>
      <a:lvl4pPr marL="0" marR="0" indent="0" algn="l" defTabSz="457200" rtl="0" latinLnBrk="0">
        <a:lnSpc>
          <a:spcPct val="100000"/>
        </a:lnSpc>
        <a:spcBef>
          <a:spcPts val="0"/>
        </a:spcBef>
        <a:spcAft>
          <a:spcPts val="0"/>
        </a:spcAft>
        <a:buClrTx/>
        <a:buSzTx/>
        <a:buFontTx/>
        <a:buNone/>
        <a:tabLst/>
        <a:defRPr b="0" baseline="0" cap="none" i="0" spc="0" strike="noStrike" sz="4000" u="none">
          <a:solidFill>
            <a:schemeClr val="accent3"/>
          </a:solidFill>
          <a:uFillTx/>
          <a:latin typeface="+mj-lt"/>
          <a:ea typeface="+mj-ea"/>
          <a:cs typeface="+mj-cs"/>
          <a:sym typeface="Lato Regular"/>
        </a:defRPr>
      </a:lvl4pPr>
      <a:lvl5pPr marL="0" marR="0" indent="0" algn="l" defTabSz="457200" rtl="0" latinLnBrk="0">
        <a:lnSpc>
          <a:spcPct val="100000"/>
        </a:lnSpc>
        <a:spcBef>
          <a:spcPts val="0"/>
        </a:spcBef>
        <a:spcAft>
          <a:spcPts val="0"/>
        </a:spcAft>
        <a:buClrTx/>
        <a:buSzTx/>
        <a:buFontTx/>
        <a:buNone/>
        <a:tabLst/>
        <a:defRPr b="0" baseline="0" cap="none" i="0" spc="0" strike="noStrike" sz="4000" u="none">
          <a:solidFill>
            <a:schemeClr val="accent3"/>
          </a:solidFill>
          <a:uFillTx/>
          <a:latin typeface="+mj-lt"/>
          <a:ea typeface="+mj-ea"/>
          <a:cs typeface="+mj-cs"/>
          <a:sym typeface="Lato Regular"/>
        </a:defRPr>
      </a:lvl5pPr>
      <a:lvl6pPr marL="0" marR="0" indent="0" algn="l" defTabSz="457200" rtl="0" latinLnBrk="0">
        <a:lnSpc>
          <a:spcPct val="100000"/>
        </a:lnSpc>
        <a:spcBef>
          <a:spcPts val="0"/>
        </a:spcBef>
        <a:spcAft>
          <a:spcPts val="0"/>
        </a:spcAft>
        <a:buClrTx/>
        <a:buSzTx/>
        <a:buFontTx/>
        <a:buNone/>
        <a:tabLst/>
        <a:defRPr b="0" baseline="0" cap="none" i="0" spc="0" strike="noStrike" sz="4000" u="none">
          <a:solidFill>
            <a:schemeClr val="accent3"/>
          </a:solidFill>
          <a:uFillTx/>
          <a:latin typeface="+mj-lt"/>
          <a:ea typeface="+mj-ea"/>
          <a:cs typeface="+mj-cs"/>
          <a:sym typeface="Lato Regular"/>
        </a:defRPr>
      </a:lvl6pPr>
      <a:lvl7pPr marL="0" marR="0" indent="0" algn="l" defTabSz="457200" rtl="0" latinLnBrk="0">
        <a:lnSpc>
          <a:spcPct val="100000"/>
        </a:lnSpc>
        <a:spcBef>
          <a:spcPts val="0"/>
        </a:spcBef>
        <a:spcAft>
          <a:spcPts val="0"/>
        </a:spcAft>
        <a:buClrTx/>
        <a:buSzTx/>
        <a:buFontTx/>
        <a:buNone/>
        <a:tabLst/>
        <a:defRPr b="0" baseline="0" cap="none" i="0" spc="0" strike="noStrike" sz="4000" u="none">
          <a:solidFill>
            <a:schemeClr val="accent3"/>
          </a:solidFill>
          <a:uFillTx/>
          <a:latin typeface="+mj-lt"/>
          <a:ea typeface="+mj-ea"/>
          <a:cs typeface="+mj-cs"/>
          <a:sym typeface="Lato Regular"/>
        </a:defRPr>
      </a:lvl7pPr>
      <a:lvl8pPr marL="0" marR="0" indent="0" algn="l" defTabSz="457200" rtl="0" latinLnBrk="0">
        <a:lnSpc>
          <a:spcPct val="100000"/>
        </a:lnSpc>
        <a:spcBef>
          <a:spcPts val="0"/>
        </a:spcBef>
        <a:spcAft>
          <a:spcPts val="0"/>
        </a:spcAft>
        <a:buClrTx/>
        <a:buSzTx/>
        <a:buFontTx/>
        <a:buNone/>
        <a:tabLst/>
        <a:defRPr b="0" baseline="0" cap="none" i="0" spc="0" strike="noStrike" sz="4000" u="none">
          <a:solidFill>
            <a:schemeClr val="accent3"/>
          </a:solidFill>
          <a:uFillTx/>
          <a:latin typeface="+mj-lt"/>
          <a:ea typeface="+mj-ea"/>
          <a:cs typeface="+mj-cs"/>
          <a:sym typeface="Lato Regular"/>
        </a:defRPr>
      </a:lvl8pPr>
      <a:lvl9pPr marL="0" marR="0" indent="0" algn="l" defTabSz="457200" rtl="0" latinLnBrk="0">
        <a:lnSpc>
          <a:spcPct val="100000"/>
        </a:lnSpc>
        <a:spcBef>
          <a:spcPts val="0"/>
        </a:spcBef>
        <a:spcAft>
          <a:spcPts val="0"/>
        </a:spcAft>
        <a:buClrTx/>
        <a:buSzTx/>
        <a:buFontTx/>
        <a:buNone/>
        <a:tabLst/>
        <a:defRPr b="0" baseline="0" cap="none" i="0" spc="0" strike="noStrike" sz="4000" u="none">
          <a:solidFill>
            <a:schemeClr val="accent3"/>
          </a:solidFill>
          <a:uFillTx/>
          <a:latin typeface="+mj-lt"/>
          <a:ea typeface="+mj-ea"/>
          <a:cs typeface="+mj-cs"/>
          <a:sym typeface="Lato Regular"/>
        </a:defRPr>
      </a:lvl9pPr>
    </p:titleStyle>
    <p:bodyStyle>
      <a:lvl1pPr marL="342900" marR="0" indent="-342900" algn="l" defTabSz="457200" rtl="0" latinLnBrk="0">
        <a:lnSpc>
          <a:spcPct val="100000"/>
        </a:lnSpc>
        <a:spcBef>
          <a:spcPts val="500"/>
        </a:spcBef>
        <a:spcAft>
          <a:spcPts val="0"/>
        </a:spcAft>
        <a:buClrTx/>
        <a:buSzPct val="100000"/>
        <a:buFont typeface="Arial"/>
        <a:buChar char="•"/>
        <a:tabLst/>
        <a:defRPr b="0" baseline="0" cap="none" i="0" spc="0" strike="noStrike" sz="2400" u="none">
          <a:solidFill>
            <a:srgbClr val="585E60"/>
          </a:solidFill>
          <a:uFillTx/>
          <a:latin typeface="Noto Serif"/>
          <a:ea typeface="Noto Serif"/>
          <a:cs typeface="Noto Serif"/>
          <a:sym typeface="Noto Serif"/>
        </a:defRPr>
      </a:lvl1pPr>
      <a:lvl2pPr marL="742950" marR="0" indent="-285750" algn="l" defTabSz="457200" rtl="0" latinLnBrk="0">
        <a:lnSpc>
          <a:spcPct val="100000"/>
        </a:lnSpc>
        <a:spcBef>
          <a:spcPts val="500"/>
        </a:spcBef>
        <a:spcAft>
          <a:spcPts val="0"/>
        </a:spcAft>
        <a:buClrTx/>
        <a:buSzPct val="100000"/>
        <a:buFont typeface="Arial"/>
        <a:buChar char="–"/>
        <a:tabLst/>
        <a:defRPr b="0" baseline="0" cap="none" i="0" spc="0" strike="noStrike" sz="2400" u="none">
          <a:solidFill>
            <a:srgbClr val="585E60"/>
          </a:solidFill>
          <a:uFillTx/>
          <a:latin typeface="Noto Serif"/>
          <a:ea typeface="Noto Serif"/>
          <a:cs typeface="Noto Serif"/>
          <a:sym typeface="Noto Serif"/>
        </a:defRPr>
      </a:lvl2pPr>
      <a:lvl3pPr marL="1143000" marR="0" indent="-228600" algn="l" defTabSz="457200" rtl="0" latinLnBrk="0">
        <a:lnSpc>
          <a:spcPct val="100000"/>
        </a:lnSpc>
        <a:spcBef>
          <a:spcPts val="500"/>
        </a:spcBef>
        <a:spcAft>
          <a:spcPts val="0"/>
        </a:spcAft>
        <a:buClrTx/>
        <a:buSzPct val="100000"/>
        <a:buFont typeface="Arial"/>
        <a:buChar char="•"/>
        <a:tabLst/>
        <a:defRPr b="0" baseline="0" cap="none" i="0" spc="0" strike="noStrike" sz="2400" u="none">
          <a:solidFill>
            <a:srgbClr val="585E60"/>
          </a:solidFill>
          <a:uFillTx/>
          <a:latin typeface="Noto Serif"/>
          <a:ea typeface="Noto Serif"/>
          <a:cs typeface="Noto Serif"/>
          <a:sym typeface="Noto Serif"/>
        </a:defRPr>
      </a:lvl3pPr>
      <a:lvl4pPr marL="1600200" marR="0" indent="-228600" algn="l" defTabSz="457200" rtl="0" latinLnBrk="0">
        <a:lnSpc>
          <a:spcPct val="100000"/>
        </a:lnSpc>
        <a:spcBef>
          <a:spcPts val="500"/>
        </a:spcBef>
        <a:spcAft>
          <a:spcPts val="0"/>
        </a:spcAft>
        <a:buClrTx/>
        <a:buSzPct val="100000"/>
        <a:buFont typeface="Arial"/>
        <a:buChar char="–"/>
        <a:tabLst/>
        <a:defRPr b="0" baseline="0" cap="none" i="0" spc="0" strike="noStrike" sz="2400" u="none">
          <a:solidFill>
            <a:srgbClr val="585E60"/>
          </a:solidFill>
          <a:uFillTx/>
          <a:latin typeface="Noto Serif"/>
          <a:ea typeface="Noto Serif"/>
          <a:cs typeface="Noto Serif"/>
          <a:sym typeface="Noto Serif"/>
        </a:defRPr>
      </a:lvl4pPr>
      <a:lvl5pPr marL="2057400" marR="0" indent="-228600" algn="l" defTabSz="457200" rtl="0" latinLnBrk="0">
        <a:lnSpc>
          <a:spcPct val="100000"/>
        </a:lnSpc>
        <a:spcBef>
          <a:spcPts val="500"/>
        </a:spcBef>
        <a:spcAft>
          <a:spcPts val="0"/>
        </a:spcAft>
        <a:buClrTx/>
        <a:buSzPct val="100000"/>
        <a:buFont typeface="Arial"/>
        <a:buChar char="»"/>
        <a:tabLst/>
        <a:defRPr b="0" baseline="0" cap="none" i="0" spc="0" strike="noStrike" sz="2400" u="none">
          <a:solidFill>
            <a:srgbClr val="585E60"/>
          </a:solidFill>
          <a:uFillTx/>
          <a:latin typeface="Noto Serif"/>
          <a:ea typeface="Noto Serif"/>
          <a:cs typeface="Noto Serif"/>
          <a:sym typeface="Noto Serif"/>
        </a:defRPr>
      </a:lvl5pPr>
      <a:lvl6pPr marL="2560320" marR="0" indent="-274320" algn="l" defTabSz="457200" rtl="0" latinLnBrk="0">
        <a:lnSpc>
          <a:spcPct val="100000"/>
        </a:lnSpc>
        <a:spcBef>
          <a:spcPts val="500"/>
        </a:spcBef>
        <a:spcAft>
          <a:spcPts val="0"/>
        </a:spcAft>
        <a:buClrTx/>
        <a:buSzPct val="100000"/>
        <a:buFont typeface="Arial"/>
        <a:buChar char="•"/>
        <a:tabLst/>
        <a:defRPr b="0" baseline="0" cap="none" i="0" spc="0" strike="noStrike" sz="2400" u="none">
          <a:solidFill>
            <a:srgbClr val="585E60"/>
          </a:solidFill>
          <a:uFillTx/>
          <a:latin typeface="Noto Serif"/>
          <a:ea typeface="Noto Serif"/>
          <a:cs typeface="Noto Serif"/>
          <a:sym typeface="Noto Serif"/>
        </a:defRPr>
      </a:lvl6pPr>
      <a:lvl7pPr marL="3017520" marR="0" indent="-274320" algn="l" defTabSz="457200" rtl="0" latinLnBrk="0">
        <a:lnSpc>
          <a:spcPct val="100000"/>
        </a:lnSpc>
        <a:spcBef>
          <a:spcPts val="500"/>
        </a:spcBef>
        <a:spcAft>
          <a:spcPts val="0"/>
        </a:spcAft>
        <a:buClrTx/>
        <a:buSzPct val="100000"/>
        <a:buFont typeface="Arial"/>
        <a:buChar char="•"/>
        <a:tabLst/>
        <a:defRPr b="0" baseline="0" cap="none" i="0" spc="0" strike="noStrike" sz="2400" u="none">
          <a:solidFill>
            <a:srgbClr val="585E60"/>
          </a:solidFill>
          <a:uFillTx/>
          <a:latin typeface="Noto Serif"/>
          <a:ea typeface="Noto Serif"/>
          <a:cs typeface="Noto Serif"/>
          <a:sym typeface="Noto Serif"/>
        </a:defRPr>
      </a:lvl7pPr>
      <a:lvl8pPr marL="3474720" marR="0" indent="-274320" algn="l" defTabSz="457200" rtl="0" latinLnBrk="0">
        <a:lnSpc>
          <a:spcPct val="100000"/>
        </a:lnSpc>
        <a:spcBef>
          <a:spcPts val="500"/>
        </a:spcBef>
        <a:spcAft>
          <a:spcPts val="0"/>
        </a:spcAft>
        <a:buClrTx/>
        <a:buSzPct val="100000"/>
        <a:buFont typeface="Arial"/>
        <a:buChar char="•"/>
        <a:tabLst/>
        <a:defRPr b="0" baseline="0" cap="none" i="0" spc="0" strike="noStrike" sz="2400" u="none">
          <a:solidFill>
            <a:srgbClr val="585E60"/>
          </a:solidFill>
          <a:uFillTx/>
          <a:latin typeface="Noto Serif"/>
          <a:ea typeface="Noto Serif"/>
          <a:cs typeface="Noto Serif"/>
          <a:sym typeface="Noto Serif"/>
        </a:defRPr>
      </a:lvl8pPr>
      <a:lvl9pPr marL="3931920" marR="0" indent="-274320" algn="l" defTabSz="457200" rtl="0" latinLnBrk="0">
        <a:lnSpc>
          <a:spcPct val="100000"/>
        </a:lnSpc>
        <a:spcBef>
          <a:spcPts val="500"/>
        </a:spcBef>
        <a:spcAft>
          <a:spcPts val="0"/>
        </a:spcAft>
        <a:buClrTx/>
        <a:buSzPct val="100000"/>
        <a:buFont typeface="Arial"/>
        <a:buChar char="•"/>
        <a:tabLst/>
        <a:defRPr b="0" baseline="0" cap="none" i="0" spc="0" strike="noStrike" sz="2400" u="none">
          <a:solidFill>
            <a:srgbClr val="585E60"/>
          </a:solidFill>
          <a:uFillTx/>
          <a:latin typeface="Noto Serif"/>
          <a:ea typeface="Noto Serif"/>
          <a:cs typeface="Noto Serif"/>
          <a:sym typeface="Noto Serif"/>
        </a:defRPr>
      </a:lvl9pPr>
    </p:bodyStyle>
    <p:otherStyle>
      <a:lvl1pPr marL="0" marR="0" indent="0" algn="l"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Noto Serif"/>
        </a:defRPr>
      </a:lvl1pPr>
      <a:lvl2pPr marL="0" marR="0" indent="457200" algn="l"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Noto Serif"/>
        </a:defRPr>
      </a:lvl2pPr>
      <a:lvl3pPr marL="0" marR="0" indent="914400" algn="l"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Noto Serif"/>
        </a:defRPr>
      </a:lvl3pPr>
      <a:lvl4pPr marL="0" marR="0" indent="1371600" algn="l"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Noto Serif"/>
        </a:defRPr>
      </a:lvl4pPr>
      <a:lvl5pPr marL="0" marR="0" indent="1828800" algn="l"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Noto Serif"/>
        </a:defRPr>
      </a:lvl5pPr>
      <a:lvl6pPr marL="0" marR="0" indent="2286000" algn="l"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Noto Serif"/>
        </a:defRPr>
      </a:lvl6pPr>
      <a:lvl7pPr marL="0" marR="0" indent="2743200" algn="l"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Noto Serif"/>
        </a:defRPr>
      </a:lvl7pPr>
      <a:lvl8pPr marL="0" marR="0" indent="3200400" algn="l"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Noto Serif"/>
        </a:defRPr>
      </a:lvl8pPr>
      <a:lvl9pPr marL="0" marR="0" indent="3657600" algn="l"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Noto Serif"/>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 Id="rId3"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 Id="rId3" Type="http://schemas.openxmlformats.org/officeDocument/2006/relationships/image" Target="../media/image2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 Id="rId3" Type="http://schemas.openxmlformats.org/officeDocument/2006/relationships/image" Target="../media/image2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Picture 3" descr="Picture 3"/>
          <p:cNvPicPr>
            <a:picLocks noChangeAspect="1"/>
          </p:cNvPicPr>
          <p:nvPr/>
        </p:nvPicPr>
        <p:blipFill>
          <a:blip r:embed="rId2">
            <a:extLst/>
          </a:blip>
          <a:stretch>
            <a:fillRect/>
          </a:stretch>
        </p:blipFill>
        <p:spPr>
          <a:xfrm>
            <a:off x="0" y="0"/>
            <a:ext cx="9144000" cy="5143500"/>
          </a:xfrm>
          <a:prstGeom prst="rect">
            <a:avLst/>
          </a:prstGeom>
          <a:ln w="12700">
            <a:miter lim="400000"/>
          </a:ln>
        </p:spPr>
      </p:pic>
      <p:sp>
        <p:nvSpPr>
          <p:cNvPr id="201" name="TextBox 12"/>
          <p:cNvSpPr txBox="1"/>
          <p:nvPr/>
        </p:nvSpPr>
        <p:spPr>
          <a:xfrm>
            <a:off x="468543" y="4611406"/>
            <a:ext cx="8319494"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pc="80" sz="900">
                <a:solidFill>
                  <a:srgbClr val="FFFFFF"/>
                </a:solidFill>
                <a:latin typeface="+mj-lt"/>
                <a:ea typeface="+mj-ea"/>
                <a:cs typeface="+mj-cs"/>
                <a:sym typeface="Lato Regular"/>
              </a:defRPr>
            </a:lvl1pPr>
          </a:lstStyle>
          <a:p>
            <a:pPr/>
            <a:r>
              <a:t>DATE: Nov 14, 2024   PRESENTED BY: Erin Nacev MD MPH, OBGYN Resident PGY-4, Kristin Prewitt, MD MPH, MFM Fellow PGY-8????</a:t>
            </a:r>
          </a:p>
        </p:txBody>
      </p:sp>
      <p:sp>
        <p:nvSpPr>
          <p:cNvPr id="202" name="TextBox 13"/>
          <p:cNvSpPr txBox="1"/>
          <p:nvPr/>
        </p:nvSpPr>
        <p:spPr>
          <a:xfrm>
            <a:off x="432100" y="2896897"/>
            <a:ext cx="7890573" cy="1386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solidFill>
                  <a:srgbClr val="FFFFFF"/>
                </a:solidFill>
                <a:latin typeface="+mj-lt"/>
                <a:ea typeface="+mj-ea"/>
                <a:cs typeface="+mj-cs"/>
                <a:sym typeface="Lato Regular"/>
              </a:defRPr>
            </a:lvl1pPr>
          </a:lstStyle>
          <a:p>
            <a:pPr/>
            <a:r>
              <a:t>Feasibility of an inpatient split-dose rapid methadone induction protocol for pregnant individuals.</a:t>
            </a:r>
          </a:p>
        </p:txBody>
      </p:sp>
      <p:sp>
        <p:nvSpPr>
          <p:cNvPr id="203" name="Straight line.Straight Connector 15"/>
          <p:cNvSpPr/>
          <p:nvPr/>
        </p:nvSpPr>
        <p:spPr>
          <a:xfrm>
            <a:off x="490061" y="4322159"/>
            <a:ext cx="8182600" cy="1"/>
          </a:xfrm>
          <a:prstGeom prst="line">
            <a:avLst/>
          </a:prstGeom>
          <a:ln w="12700">
            <a:solidFill>
              <a:srgbClr val="FFFFFF"/>
            </a:solidFill>
          </a:ln>
        </p:spPr>
        <p:txBody>
          <a:bodyPr lIns="45719" rIns="45719"/>
          <a:lstStyle/>
          <a:p>
            <a:pPr/>
          </a:p>
        </p:txBody>
      </p:sp>
      <p:pic>
        <p:nvPicPr>
          <p:cNvPr id="204" name="OHSU master brand logo.Picture 7" descr="OHSU master brand logo.Picture 7"/>
          <p:cNvPicPr>
            <a:picLocks noChangeAspect="1"/>
          </p:cNvPicPr>
          <p:nvPr/>
        </p:nvPicPr>
        <p:blipFill>
          <a:blip r:embed="rId3">
            <a:extLst/>
          </a:blip>
          <a:stretch>
            <a:fillRect/>
          </a:stretch>
        </p:blipFill>
        <p:spPr>
          <a:xfrm>
            <a:off x="422822" y="1571272"/>
            <a:ext cx="603496" cy="103402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lide Number Placeholder 5"/>
          <p:cNvSpPr txBox="1"/>
          <p:nvPr>
            <p:ph type="sldNum" sz="quarter" idx="2"/>
          </p:nvPr>
        </p:nvSpPr>
        <p:spPr>
          <a:xfrm>
            <a:off x="294745" y="4630807"/>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1" name="Title 2"/>
          <p:cNvSpPr txBox="1"/>
          <p:nvPr>
            <p:ph type="title"/>
          </p:nvPr>
        </p:nvSpPr>
        <p:spPr>
          <a:xfrm>
            <a:off x="2344614" y="837776"/>
            <a:ext cx="6298165" cy="564396"/>
          </a:xfrm>
          <a:prstGeom prst="rect">
            <a:avLst/>
          </a:prstGeom>
        </p:spPr>
        <p:txBody>
          <a:bodyPr/>
          <a:lstStyle>
            <a:lvl1pPr defTabSz="388620">
              <a:defRPr sz="3060"/>
            </a:lvl1pPr>
          </a:lstStyle>
          <a:p>
            <a:pPr/>
            <a:r>
              <a:t>Our Study</a:t>
            </a:r>
          </a:p>
        </p:txBody>
      </p:sp>
      <p:sp>
        <p:nvSpPr>
          <p:cNvPr id="272" name="Content Placeholder 3"/>
          <p:cNvSpPr txBox="1"/>
          <p:nvPr>
            <p:ph type="body" sz="half" idx="1"/>
          </p:nvPr>
        </p:nvSpPr>
        <p:spPr>
          <a:xfrm>
            <a:off x="2560320" y="1554480"/>
            <a:ext cx="5760721" cy="2743201"/>
          </a:xfrm>
          <a:prstGeom prst="rect">
            <a:avLst/>
          </a:prstGeom>
        </p:spPr>
        <p:txBody>
          <a:bodyPr/>
          <a:lstStyle/>
          <a:p>
            <a:pPr marL="265175" indent="-173736">
              <a:spcBef>
                <a:spcPts val="2000"/>
              </a:spcBef>
              <a:buSzPct val="120000"/>
              <a:defRPr sz="1600">
                <a:solidFill>
                  <a:srgbClr val="364852"/>
                </a:solidFill>
              </a:defRPr>
            </a:pPr>
            <a:r>
              <a:t>Retrospective cohort via chart review 6/2023 – 4/2024</a:t>
            </a:r>
          </a:p>
          <a:p>
            <a:pPr marL="265175" indent="-173736">
              <a:spcBef>
                <a:spcPts val="2000"/>
              </a:spcBef>
              <a:buSzPct val="120000"/>
              <a:defRPr sz="1600">
                <a:solidFill>
                  <a:srgbClr val="364852"/>
                </a:solidFill>
              </a:defRPr>
            </a:pPr>
            <a:r>
              <a:t>Hospitalized pregnant patients with OUD and active fentanyl use desiring inpatient methadone induction</a:t>
            </a:r>
          </a:p>
          <a:p>
            <a:pPr marL="265175" indent="-173736">
              <a:spcBef>
                <a:spcPts val="2000"/>
              </a:spcBef>
              <a:buSzPct val="120000"/>
              <a:defRPr sz="1600">
                <a:solidFill>
                  <a:srgbClr val="364852"/>
                </a:solidFill>
              </a:defRPr>
            </a:pPr>
            <a:r>
              <a:t>Improving Addiction Care Team (IMPACT)</a:t>
            </a:r>
          </a:p>
        </p:txBody>
      </p:sp>
      <p:pic>
        <p:nvPicPr>
          <p:cNvPr id="273" name="Picture Placeholder 1" descr="Picture Placeholder 1"/>
          <p:cNvPicPr>
            <a:picLocks noChangeAspect="1"/>
          </p:cNvPicPr>
          <p:nvPr>
            <p:ph type="pic" idx="21"/>
          </p:nvPr>
        </p:nvPicPr>
        <p:blipFill>
          <a:blip r:embed="rId3">
            <a:extLst/>
          </a:blip>
          <a:stretch>
            <a:fillRect/>
          </a:stretch>
        </p:blipFill>
        <p:spPr>
          <a:prstGeom prst="rect">
            <a:avLst/>
          </a:prstGeom>
        </p:spPr>
      </p:pic>
      <p:pic>
        <p:nvPicPr>
          <p:cNvPr id="274" name="Collaborative Life Sciences Building image.Picture Placeholder 6" descr="Collaborative Life Sciences Building image.Picture Placeholder 6"/>
          <p:cNvPicPr>
            <a:picLocks noChangeAspect="1"/>
          </p:cNvPicPr>
          <p:nvPr/>
        </p:nvPicPr>
        <p:blipFill>
          <a:blip r:embed="rId4">
            <a:extLst/>
          </a:blip>
          <a:stretch>
            <a:fillRect/>
          </a:stretch>
        </p:blipFill>
        <p:spPr>
          <a:xfrm>
            <a:off x="0" y="1"/>
            <a:ext cx="1835383" cy="5146296"/>
          </a:xfrm>
          <a:prstGeom prst="rect">
            <a:avLst/>
          </a:prstGeom>
          <a:ln w="12700">
            <a:miter lim="400000"/>
          </a:ln>
        </p:spPr>
      </p:pic>
      <p:sp>
        <p:nvSpPr>
          <p:cNvPr id="275" name="Slide Number Placeholder 5"/>
          <p:cNvSpPr txBox="1"/>
          <p:nvPr/>
        </p:nvSpPr>
        <p:spPr>
          <a:xfrm>
            <a:off x="371821" y="4630807"/>
            <a:ext cx="499905"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FFFFFF"/>
                </a:solidFill>
              </a:defRPr>
            </a:lvl1pPr>
          </a:lstStyle>
          <a:p>
            <a:pPr/>
            <a:r>
              <a:t>10</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lide Number Placeholder 5"/>
          <p:cNvSpPr txBox="1"/>
          <p:nvPr>
            <p:ph type="sldNum" sz="quarter" idx="2"/>
          </p:nvPr>
        </p:nvSpPr>
        <p:spPr>
          <a:xfrm>
            <a:off x="294745" y="4630807"/>
            <a:ext cx="262420"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0" name="Title 2"/>
          <p:cNvSpPr txBox="1"/>
          <p:nvPr>
            <p:ph type="title"/>
          </p:nvPr>
        </p:nvSpPr>
        <p:spPr>
          <a:xfrm>
            <a:off x="2344614" y="837776"/>
            <a:ext cx="6298165" cy="564396"/>
          </a:xfrm>
          <a:prstGeom prst="rect">
            <a:avLst/>
          </a:prstGeom>
        </p:spPr>
        <p:txBody>
          <a:bodyPr/>
          <a:lstStyle>
            <a:lvl1pPr defTabSz="388620">
              <a:defRPr sz="3060"/>
            </a:lvl1pPr>
          </a:lstStyle>
          <a:p>
            <a:pPr/>
            <a:r>
              <a:t>Rapid methadone protocol</a:t>
            </a:r>
          </a:p>
        </p:txBody>
      </p:sp>
      <p:pic>
        <p:nvPicPr>
          <p:cNvPr id="281" name="Collaborative Life Sciences Building image.Picture Placeholder 6" descr="Collaborative Life Sciences Building image.Picture Placeholder 6"/>
          <p:cNvPicPr>
            <a:picLocks noChangeAspect="1"/>
          </p:cNvPicPr>
          <p:nvPr/>
        </p:nvPicPr>
        <p:blipFill>
          <a:blip r:embed="rId2">
            <a:extLst/>
          </a:blip>
          <a:stretch>
            <a:fillRect/>
          </a:stretch>
        </p:blipFill>
        <p:spPr>
          <a:xfrm>
            <a:off x="-247" y="0"/>
            <a:ext cx="1835383" cy="5146296"/>
          </a:xfrm>
          <a:prstGeom prst="rect">
            <a:avLst/>
          </a:prstGeom>
          <a:ln w="12700">
            <a:miter lim="400000"/>
          </a:ln>
        </p:spPr>
      </p:pic>
      <p:sp>
        <p:nvSpPr>
          <p:cNvPr id="282" name="Slide Number Placeholder 5"/>
          <p:cNvSpPr txBox="1"/>
          <p:nvPr/>
        </p:nvSpPr>
        <p:spPr>
          <a:xfrm>
            <a:off x="371821" y="4630807"/>
            <a:ext cx="499905"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FFFFFF"/>
                </a:solidFill>
              </a:defRPr>
            </a:lvl1pPr>
          </a:lstStyle>
          <a:p>
            <a:pPr/>
            <a:r>
              <a:t>11</a:t>
            </a:r>
          </a:p>
        </p:txBody>
      </p:sp>
      <p:grpSp>
        <p:nvGrpSpPr>
          <p:cNvPr id="288" name="Group 22"/>
          <p:cNvGrpSpPr/>
          <p:nvPr/>
        </p:nvGrpSpPr>
        <p:grpSpPr>
          <a:xfrm>
            <a:off x="2070106" y="2139463"/>
            <a:ext cx="6868284" cy="1703194"/>
            <a:chOff x="0" y="0"/>
            <a:chExt cx="6868283" cy="1703193"/>
          </a:xfrm>
        </p:grpSpPr>
        <p:grpSp>
          <p:nvGrpSpPr>
            <p:cNvPr id="285" name="Group 16"/>
            <p:cNvGrpSpPr/>
            <p:nvPr/>
          </p:nvGrpSpPr>
          <p:grpSpPr>
            <a:xfrm>
              <a:off x="10884" y="0"/>
              <a:ext cx="6857400" cy="1703194"/>
              <a:chOff x="0" y="0"/>
              <a:chExt cx="6857398" cy="1703193"/>
            </a:xfrm>
          </p:grpSpPr>
          <p:pic>
            <p:nvPicPr>
              <p:cNvPr id="283" name="Picture 13" descr="Picture 13"/>
              <p:cNvPicPr>
                <a:picLocks noChangeAspect="1"/>
              </p:cNvPicPr>
              <p:nvPr/>
            </p:nvPicPr>
            <p:blipFill>
              <a:blip r:embed="rId3">
                <a:extLst/>
              </a:blip>
              <a:srcRect l="49425" t="26146" r="0" b="0"/>
              <a:stretch>
                <a:fillRect/>
              </a:stretch>
            </p:blipFill>
            <p:spPr>
              <a:xfrm>
                <a:off x="0" y="80430"/>
                <a:ext cx="2822936" cy="1385896"/>
              </a:xfrm>
              <a:prstGeom prst="rect">
                <a:avLst/>
              </a:prstGeom>
              <a:ln w="12700" cap="flat">
                <a:noFill/>
                <a:miter lim="400000"/>
              </a:ln>
              <a:effectLst/>
            </p:spPr>
          </p:pic>
          <p:pic>
            <p:nvPicPr>
              <p:cNvPr id="284" name="Picture 15" descr="Picture 15"/>
              <p:cNvPicPr>
                <a:picLocks noChangeAspect="1"/>
              </p:cNvPicPr>
              <p:nvPr/>
            </p:nvPicPr>
            <p:blipFill>
              <a:blip r:embed="rId4">
                <a:extLst/>
              </a:blip>
              <a:srcRect l="0" t="18267" r="0" b="0"/>
              <a:stretch>
                <a:fillRect/>
              </a:stretch>
            </p:blipFill>
            <p:spPr>
              <a:xfrm>
                <a:off x="2810561" y="0"/>
                <a:ext cx="4046838" cy="1703194"/>
              </a:xfrm>
              <a:prstGeom prst="rect">
                <a:avLst/>
              </a:prstGeom>
              <a:ln w="12700" cap="flat">
                <a:noFill/>
                <a:miter lim="400000"/>
              </a:ln>
              <a:effectLst/>
            </p:spPr>
          </p:pic>
        </p:grpSp>
        <p:pic>
          <p:nvPicPr>
            <p:cNvPr id="286" name="Picture 18" descr="Picture 18"/>
            <p:cNvPicPr>
              <a:picLocks noChangeAspect="1"/>
            </p:cNvPicPr>
            <p:nvPr/>
          </p:nvPicPr>
          <p:blipFill>
            <a:blip r:embed="rId5">
              <a:extLst/>
            </a:blip>
            <a:stretch>
              <a:fillRect/>
            </a:stretch>
          </p:blipFill>
          <p:spPr>
            <a:xfrm>
              <a:off x="-1" y="141088"/>
              <a:ext cx="705754" cy="294941"/>
            </a:xfrm>
            <a:prstGeom prst="rect">
              <a:avLst/>
            </a:prstGeom>
            <a:ln w="12700" cap="flat">
              <a:noFill/>
              <a:miter lim="400000"/>
            </a:ln>
            <a:effectLst/>
          </p:spPr>
        </p:pic>
        <p:pic>
          <p:nvPicPr>
            <p:cNvPr id="287" name="Picture 20" descr="Picture 20"/>
            <p:cNvPicPr>
              <a:picLocks noChangeAspect="1"/>
            </p:cNvPicPr>
            <p:nvPr/>
          </p:nvPicPr>
          <p:blipFill>
            <a:blip r:embed="rId6">
              <a:extLst/>
            </a:blip>
            <a:stretch>
              <a:fillRect/>
            </a:stretch>
          </p:blipFill>
          <p:spPr>
            <a:xfrm>
              <a:off x="107948" y="578643"/>
              <a:ext cx="489857" cy="79828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lide Number Placeholder 5"/>
          <p:cNvSpPr txBox="1"/>
          <p:nvPr>
            <p:ph type="sldNum" sz="quarter" idx="2"/>
          </p:nvPr>
        </p:nvSpPr>
        <p:spPr>
          <a:xfrm>
            <a:off x="294745" y="4630807"/>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1" name="Title 2"/>
          <p:cNvSpPr txBox="1"/>
          <p:nvPr>
            <p:ph type="title"/>
          </p:nvPr>
        </p:nvSpPr>
        <p:spPr>
          <a:xfrm>
            <a:off x="2344614" y="837776"/>
            <a:ext cx="6298165" cy="564396"/>
          </a:xfrm>
          <a:prstGeom prst="rect">
            <a:avLst/>
          </a:prstGeom>
        </p:spPr>
        <p:txBody>
          <a:bodyPr/>
          <a:lstStyle>
            <a:lvl1pPr defTabSz="388620">
              <a:defRPr sz="3060"/>
            </a:lvl1pPr>
          </a:lstStyle>
          <a:p>
            <a:pPr/>
            <a:r>
              <a:t>Rapid methadone protocol</a:t>
            </a:r>
          </a:p>
        </p:txBody>
      </p:sp>
      <p:pic>
        <p:nvPicPr>
          <p:cNvPr id="292" name="Collaborative Life Sciences Building image.Picture Placeholder 6" descr="Collaborative Life Sciences Building image.Picture Placeholder 6"/>
          <p:cNvPicPr>
            <a:picLocks noChangeAspect="1"/>
          </p:cNvPicPr>
          <p:nvPr/>
        </p:nvPicPr>
        <p:blipFill>
          <a:blip r:embed="rId2">
            <a:extLst/>
          </a:blip>
          <a:stretch>
            <a:fillRect/>
          </a:stretch>
        </p:blipFill>
        <p:spPr>
          <a:xfrm>
            <a:off x="-247" y="0"/>
            <a:ext cx="1835383" cy="5146296"/>
          </a:xfrm>
          <a:prstGeom prst="rect">
            <a:avLst/>
          </a:prstGeom>
          <a:ln w="12700">
            <a:miter lim="400000"/>
          </a:ln>
        </p:spPr>
      </p:pic>
      <p:sp>
        <p:nvSpPr>
          <p:cNvPr id="293" name="Slide Number Placeholder 5"/>
          <p:cNvSpPr txBox="1"/>
          <p:nvPr/>
        </p:nvSpPr>
        <p:spPr>
          <a:xfrm>
            <a:off x="371821" y="4630807"/>
            <a:ext cx="499905"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FFFFFF"/>
                </a:solidFill>
              </a:defRPr>
            </a:lvl1pPr>
          </a:lstStyle>
          <a:p>
            <a:pPr/>
            <a:r>
              <a:t>12</a:t>
            </a:r>
          </a:p>
        </p:txBody>
      </p:sp>
      <p:grpSp>
        <p:nvGrpSpPr>
          <p:cNvPr id="299" name="Group 22"/>
          <p:cNvGrpSpPr/>
          <p:nvPr/>
        </p:nvGrpSpPr>
        <p:grpSpPr>
          <a:xfrm>
            <a:off x="2070106" y="2139463"/>
            <a:ext cx="6868284" cy="1703194"/>
            <a:chOff x="0" y="0"/>
            <a:chExt cx="6868283" cy="1703193"/>
          </a:xfrm>
        </p:grpSpPr>
        <p:grpSp>
          <p:nvGrpSpPr>
            <p:cNvPr id="296" name="Group 16"/>
            <p:cNvGrpSpPr/>
            <p:nvPr/>
          </p:nvGrpSpPr>
          <p:grpSpPr>
            <a:xfrm>
              <a:off x="10884" y="0"/>
              <a:ext cx="6857400" cy="1703194"/>
              <a:chOff x="0" y="0"/>
              <a:chExt cx="6857398" cy="1703193"/>
            </a:xfrm>
          </p:grpSpPr>
          <p:pic>
            <p:nvPicPr>
              <p:cNvPr id="294" name="Picture 13" descr="Picture 13"/>
              <p:cNvPicPr>
                <a:picLocks noChangeAspect="1"/>
              </p:cNvPicPr>
              <p:nvPr/>
            </p:nvPicPr>
            <p:blipFill>
              <a:blip r:embed="rId3">
                <a:extLst/>
              </a:blip>
              <a:srcRect l="49425" t="26146" r="0" b="0"/>
              <a:stretch>
                <a:fillRect/>
              </a:stretch>
            </p:blipFill>
            <p:spPr>
              <a:xfrm>
                <a:off x="0" y="80430"/>
                <a:ext cx="2822936" cy="1385896"/>
              </a:xfrm>
              <a:prstGeom prst="rect">
                <a:avLst/>
              </a:prstGeom>
              <a:ln w="12700" cap="flat">
                <a:noFill/>
                <a:miter lim="400000"/>
              </a:ln>
              <a:effectLst/>
            </p:spPr>
          </p:pic>
          <p:pic>
            <p:nvPicPr>
              <p:cNvPr id="295" name="Picture 15" descr="Picture 15"/>
              <p:cNvPicPr>
                <a:picLocks noChangeAspect="1"/>
              </p:cNvPicPr>
              <p:nvPr/>
            </p:nvPicPr>
            <p:blipFill>
              <a:blip r:embed="rId4">
                <a:extLst/>
              </a:blip>
              <a:srcRect l="0" t="18267" r="0" b="0"/>
              <a:stretch>
                <a:fillRect/>
              </a:stretch>
            </p:blipFill>
            <p:spPr>
              <a:xfrm>
                <a:off x="2810561" y="0"/>
                <a:ext cx="4046838" cy="1703194"/>
              </a:xfrm>
              <a:prstGeom prst="rect">
                <a:avLst/>
              </a:prstGeom>
              <a:ln w="12700" cap="flat">
                <a:noFill/>
                <a:miter lim="400000"/>
              </a:ln>
              <a:effectLst/>
            </p:spPr>
          </p:pic>
        </p:grpSp>
        <p:pic>
          <p:nvPicPr>
            <p:cNvPr id="297" name="Picture 18" descr="Picture 18"/>
            <p:cNvPicPr>
              <a:picLocks noChangeAspect="1"/>
            </p:cNvPicPr>
            <p:nvPr/>
          </p:nvPicPr>
          <p:blipFill>
            <a:blip r:embed="rId5">
              <a:extLst/>
            </a:blip>
            <a:stretch>
              <a:fillRect/>
            </a:stretch>
          </p:blipFill>
          <p:spPr>
            <a:xfrm>
              <a:off x="-1" y="141088"/>
              <a:ext cx="705754" cy="294941"/>
            </a:xfrm>
            <a:prstGeom prst="rect">
              <a:avLst/>
            </a:prstGeom>
            <a:ln w="12700" cap="flat">
              <a:noFill/>
              <a:miter lim="400000"/>
            </a:ln>
            <a:effectLst/>
          </p:spPr>
        </p:pic>
        <p:pic>
          <p:nvPicPr>
            <p:cNvPr id="298" name="Picture 20" descr="Picture 20"/>
            <p:cNvPicPr>
              <a:picLocks noChangeAspect="1"/>
            </p:cNvPicPr>
            <p:nvPr/>
          </p:nvPicPr>
          <p:blipFill>
            <a:blip r:embed="rId6">
              <a:extLst/>
            </a:blip>
            <a:stretch>
              <a:fillRect/>
            </a:stretch>
          </p:blipFill>
          <p:spPr>
            <a:xfrm>
              <a:off x="107948" y="578643"/>
              <a:ext cx="489857" cy="798285"/>
            </a:xfrm>
            <a:prstGeom prst="rect">
              <a:avLst/>
            </a:prstGeom>
            <a:ln w="12700" cap="flat">
              <a:noFill/>
              <a:miter lim="400000"/>
            </a:ln>
            <a:effectLst/>
          </p:spPr>
        </p:pic>
      </p:grpSp>
      <p:sp>
        <p:nvSpPr>
          <p:cNvPr id="300" name="Right Brace 21"/>
          <p:cNvSpPr/>
          <p:nvPr/>
        </p:nvSpPr>
        <p:spPr>
          <a:xfrm rot="5400000">
            <a:off x="6789873" y="2012406"/>
            <a:ext cx="304801" cy="38373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476"/>
                  <a:pt x="10800" y="1062"/>
                </a:cubicBezTo>
                <a:lnTo>
                  <a:pt x="10800" y="9738"/>
                </a:lnTo>
                <a:cubicBezTo>
                  <a:pt x="10800" y="10324"/>
                  <a:pt x="15635" y="10800"/>
                  <a:pt x="21600" y="10800"/>
                </a:cubicBezTo>
                <a:cubicBezTo>
                  <a:pt x="15635" y="10800"/>
                  <a:pt x="10800" y="11275"/>
                  <a:pt x="10800" y="11862"/>
                </a:cubicBezTo>
                <a:lnTo>
                  <a:pt x="10800" y="20538"/>
                </a:lnTo>
                <a:cubicBezTo>
                  <a:pt x="10800" y="21124"/>
                  <a:pt x="5965" y="21600"/>
                  <a:pt x="0" y="21600"/>
                </a:cubicBezTo>
              </a:path>
            </a:pathLst>
          </a:custGeom>
          <a:ln w="38100">
            <a:solidFill>
              <a:srgbClr val="00A1D7"/>
            </a:solidFill>
          </a:ln>
        </p:spPr>
        <p:txBody>
          <a:bodyPr lIns="45719" rIns="45719" anchor="ctr"/>
          <a:lstStyle/>
          <a:p>
            <a:pPr algn="ctr"/>
          </a:p>
        </p:txBody>
      </p:sp>
      <p:grpSp>
        <p:nvGrpSpPr>
          <p:cNvPr id="303" name="Group 27"/>
          <p:cNvGrpSpPr/>
          <p:nvPr/>
        </p:nvGrpSpPr>
        <p:grpSpPr>
          <a:xfrm>
            <a:off x="4817606" y="4146497"/>
            <a:ext cx="2129401" cy="537481"/>
            <a:chOff x="0" y="0"/>
            <a:chExt cx="2129400" cy="537480"/>
          </a:xfrm>
        </p:grpSpPr>
        <p:pic>
          <p:nvPicPr>
            <p:cNvPr id="301" name="Ink 24" descr="Ink 24"/>
            <p:cNvPicPr>
              <a:picLocks noChangeAspect="1"/>
            </p:cNvPicPr>
            <p:nvPr/>
          </p:nvPicPr>
          <p:blipFill>
            <a:blip r:embed="rId7">
              <a:extLst/>
            </a:blip>
            <a:stretch>
              <a:fillRect/>
            </a:stretch>
          </p:blipFill>
          <p:spPr>
            <a:xfrm>
              <a:off x="11880" y="81000"/>
              <a:ext cx="2117521" cy="456481"/>
            </a:xfrm>
            <a:prstGeom prst="rect">
              <a:avLst/>
            </a:prstGeom>
            <a:ln w="12700" cap="flat">
              <a:noFill/>
              <a:miter lim="400000"/>
            </a:ln>
            <a:effectLst/>
          </p:spPr>
        </p:pic>
        <p:pic>
          <p:nvPicPr>
            <p:cNvPr id="302" name="Ink 25" descr="Ink 25"/>
            <p:cNvPicPr>
              <a:picLocks noChangeAspect="1"/>
            </p:cNvPicPr>
            <p:nvPr/>
          </p:nvPicPr>
          <p:blipFill>
            <a:blip r:embed="rId8">
              <a:extLst/>
            </a:blip>
            <a:stretch>
              <a:fillRect/>
            </a:stretch>
          </p:blipFill>
          <p:spPr>
            <a:xfrm>
              <a:off x="0" y="0"/>
              <a:ext cx="272161" cy="385561"/>
            </a:xfrm>
            <a:prstGeom prst="rect">
              <a:avLst/>
            </a:prstGeom>
            <a:ln w="12700" cap="flat">
              <a:noFill/>
              <a:miter lim="400000"/>
            </a:ln>
            <a:effectLst/>
          </p:spPr>
        </p:pic>
      </p:grpSp>
      <p:sp>
        <p:nvSpPr>
          <p:cNvPr id="304" name="TextBox 28"/>
          <p:cNvSpPr txBox="1"/>
          <p:nvPr/>
        </p:nvSpPr>
        <p:spPr>
          <a:xfrm>
            <a:off x="2542968" y="3921576"/>
            <a:ext cx="2264228"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lvl1pPr>
          </a:lstStyle>
          <a:p>
            <a:pPr/>
            <a:r>
              <a:t>Consideration of split dosing for pregnant patients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Slide Number Placeholder 5"/>
          <p:cNvSpPr txBox="1"/>
          <p:nvPr>
            <p:ph type="sldNum" sz="quarter" idx="2"/>
          </p:nvPr>
        </p:nvSpPr>
        <p:spPr>
          <a:xfrm>
            <a:off x="294745" y="4630807"/>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7" name="Title 1"/>
          <p:cNvSpPr txBox="1"/>
          <p:nvPr>
            <p:ph type="title"/>
          </p:nvPr>
        </p:nvSpPr>
        <p:spPr>
          <a:xfrm>
            <a:off x="794282" y="431077"/>
            <a:ext cx="7604985" cy="621160"/>
          </a:xfrm>
          <a:prstGeom prst="rect">
            <a:avLst/>
          </a:prstGeom>
        </p:spPr>
        <p:txBody>
          <a:bodyPr/>
          <a:lstStyle>
            <a:lvl1pPr defTabSz="443484">
              <a:defRPr sz="3492"/>
            </a:lvl1pPr>
          </a:lstStyle>
          <a:p>
            <a:pPr/>
            <a:r>
              <a:t>Results</a:t>
            </a:r>
          </a:p>
        </p:txBody>
      </p:sp>
      <p:sp>
        <p:nvSpPr>
          <p:cNvPr id="308" name="Content Placeholder 3"/>
          <p:cNvSpPr txBox="1"/>
          <p:nvPr/>
        </p:nvSpPr>
        <p:spPr>
          <a:xfrm>
            <a:off x="4779922" y="2571749"/>
            <a:ext cx="3901441" cy="118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91439">
              <a:spcBef>
                <a:spcPts val="2000"/>
              </a:spcBef>
              <a:defRPr>
                <a:solidFill>
                  <a:srgbClr val="364852"/>
                </a:solidFill>
                <a:latin typeface="Noto Serif"/>
                <a:ea typeface="Noto Serif"/>
                <a:cs typeface="Noto Serif"/>
                <a:sym typeface="Noto Serif"/>
              </a:defRPr>
            </a:pPr>
            <a:r>
              <a:t>16 patients initiated on methadone for OUD</a:t>
            </a:r>
            <a:endParaRPr sz="2400"/>
          </a:p>
          <a:p>
            <a:pPr indent="91439">
              <a:spcBef>
                <a:spcPts val="2000"/>
              </a:spcBef>
              <a:defRPr>
                <a:solidFill>
                  <a:srgbClr val="364852"/>
                </a:solidFill>
                <a:latin typeface="Noto Serif"/>
                <a:ea typeface="Noto Serif"/>
                <a:cs typeface="Noto Serif"/>
                <a:sym typeface="Noto Serif"/>
              </a:defRPr>
            </a:pPr>
            <a:r>
              <a:t>All reported fentanyl use</a:t>
            </a:r>
          </a:p>
        </p:txBody>
      </p:sp>
      <p:sp>
        <p:nvSpPr>
          <p:cNvPr id="309" name="Rounded Rectangle 5"/>
          <p:cNvSpPr/>
          <p:nvPr/>
        </p:nvSpPr>
        <p:spPr>
          <a:xfrm>
            <a:off x="731519" y="2207523"/>
            <a:ext cx="3511214" cy="2204457"/>
          </a:xfrm>
          <a:prstGeom prst="roundRect">
            <a:avLst>
              <a:gd name="adj" fmla="val 16667"/>
            </a:avLst>
          </a:prstGeom>
          <a:solidFill>
            <a:srgbClr val="F4D6EF"/>
          </a:solidFill>
          <a:ln w="12700">
            <a:miter lim="400000"/>
          </a:ln>
        </p:spPr>
        <p:txBody>
          <a:bodyPr lIns="45719" rIns="45719" anchor="ctr"/>
          <a:lstStyle/>
          <a:p>
            <a:pPr algn="ctr">
              <a:defRPr>
                <a:solidFill>
                  <a:srgbClr val="FFFFFF"/>
                </a:solidFill>
              </a:defRPr>
            </a:pPr>
          </a:p>
        </p:txBody>
      </p:sp>
      <p:grpSp>
        <p:nvGrpSpPr>
          <p:cNvPr id="323" name="Group 6"/>
          <p:cNvGrpSpPr/>
          <p:nvPr/>
        </p:nvGrpSpPr>
        <p:grpSpPr>
          <a:xfrm>
            <a:off x="794283" y="2419799"/>
            <a:ext cx="3385686" cy="1797051"/>
            <a:chOff x="0" y="0"/>
            <a:chExt cx="3385685" cy="1797050"/>
          </a:xfrm>
        </p:grpSpPr>
        <p:pic>
          <p:nvPicPr>
            <p:cNvPr id="310" name="Graphic 7" descr="Graphic 7"/>
            <p:cNvPicPr>
              <a:picLocks noChangeAspect="1"/>
            </p:cNvPicPr>
            <p:nvPr/>
          </p:nvPicPr>
          <p:blipFill>
            <a:blip r:embed="rId2">
              <a:extLst/>
            </a:blip>
            <a:stretch>
              <a:fillRect/>
            </a:stretch>
          </p:blipFill>
          <p:spPr>
            <a:xfrm>
              <a:off x="0" y="-1"/>
              <a:ext cx="846422" cy="846423"/>
            </a:xfrm>
            <a:prstGeom prst="rect">
              <a:avLst/>
            </a:prstGeom>
            <a:ln w="12700" cap="flat">
              <a:noFill/>
              <a:miter lim="400000"/>
            </a:ln>
            <a:effectLst/>
          </p:spPr>
        </p:pic>
        <p:pic>
          <p:nvPicPr>
            <p:cNvPr id="311" name="Graphic 8" descr="Graphic 8"/>
            <p:cNvPicPr>
              <a:picLocks noChangeAspect="1"/>
            </p:cNvPicPr>
            <p:nvPr/>
          </p:nvPicPr>
          <p:blipFill>
            <a:blip r:embed="rId2">
              <a:extLst/>
            </a:blip>
            <a:stretch>
              <a:fillRect/>
            </a:stretch>
          </p:blipFill>
          <p:spPr>
            <a:xfrm>
              <a:off x="428707" y="16488"/>
              <a:ext cx="846422" cy="846423"/>
            </a:xfrm>
            <a:prstGeom prst="rect">
              <a:avLst/>
            </a:prstGeom>
            <a:ln w="12700" cap="flat">
              <a:noFill/>
              <a:miter lim="400000"/>
            </a:ln>
            <a:effectLst/>
          </p:spPr>
        </p:pic>
        <p:pic>
          <p:nvPicPr>
            <p:cNvPr id="312" name="Graphic 9" descr="Graphic 9"/>
            <p:cNvPicPr>
              <a:picLocks noChangeAspect="1"/>
            </p:cNvPicPr>
            <p:nvPr/>
          </p:nvPicPr>
          <p:blipFill>
            <a:blip r:embed="rId2">
              <a:extLst/>
            </a:blip>
            <a:stretch>
              <a:fillRect/>
            </a:stretch>
          </p:blipFill>
          <p:spPr>
            <a:xfrm>
              <a:off x="857413" y="16488"/>
              <a:ext cx="846423" cy="846423"/>
            </a:xfrm>
            <a:prstGeom prst="rect">
              <a:avLst/>
            </a:prstGeom>
            <a:ln w="12700" cap="flat">
              <a:noFill/>
              <a:miter lim="400000"/>
            </a:ln>
            <a:effectLst/>
          </p:spPr>
        </p:pic>
        <p:pic>
          <p:nvPicPr>
            <p:cNvPr id="313" name="Graphic 10" descr="Graphic 10"/>
            <p:cNvPicPr>
              <a:picLocks noChangeAspect="1"/>
            </p:cNvPicPr>
            <p:nvPr/>
          </p:nvPicPr>
          <p:blipFill>
            <a:blip r:embed="rId2">
              <a:extLst/>
            </a:blip>
            <a:stretch>
              <a:fillRect/>
            </a:stretch>
          </p:blipFill>
          <p:spPr>
            <a:xfrm>
              <a:off x="1275128" y="-1"/>
              <a:ext cx="846422" cy="846423"/>
            </a:xfrm>
            <a:prstGeom prst="rect">
              <a:avLst/>
            </a:prstGeom>
            <a:ln w="12700" cap="flat">
              <a:noFill/>
              <a:miter lim="400000"/>
            </a:ln>
            <a:effectLst/>
          </p:spPr>
        </p:pic>
        <p:pic>
          <p:nvPicPr>
            <p:cNvPr id="314" name="Graphic 11" descr="Graphic 11"/>
            <p:cNvPicPr>
              <a:picLocks noChangeAspect="1"/>
            </p:cNvPicPr>
            <p:nvPr/>
          </p:nvPicPr>
          <p:blipFill>
            <a:blip r:embed="rId2">
              <a:extLst/>
            </a:blip>
            <a:stretch>
              <a:fillRect/>
            </a:stretch>
          </p:blipFill>
          <p:spPr>
            <a:xfrm>
              <a:off x="1703835" y="16488"/>
              <a:ext cx="846422" cy="846423"/>
            </a:xfrm>
            <a:prstGeom prst="rect">
              <a:avLst/>
            </a:prstGeom>
            <a:ln w="12700" cap="flat">
              <a:noFill/>
              <a:miter lim="400000"/>
            </a:ln>
            <a:effectLst/>
          </p:spPr>
        </p:pic>
        <p:pic>
          <p:nvPicPr>
            <p:cNvPr id="315" name="Graphic 12" descr="Graphic 12"/>
            <p:cNvPicPr>
              <a:picLocks noChangeAspect="1"/>
            </p:cNvPicPr>
            <p:nvPr/>
          </p:nvPicPr>
          <p:blipFill>
            <a:blip r:embed="rId2">
              <a:extLst/>
            </a:blip>
            <a:stretch>
              <a:fillRect/>
            </a:stretch>
          </p:blipFill>
          <p:spPr>
            <a:xfrm>
              <a:off x="2132542" y="16488"/>
              <a:ext cx="846422" cy="846423"/>
            </a:xfrm>
            <a:prstGeom prst="rect">
              <a:avLst/>
            </a:prstGeom>
            <a:ln w="12700" cap="flat">
              <a:noFill/>
              <a:miter lim="400000"/>
            </a:ln>
            <a:effectLst/>
          </p:spPr>
        </p:pic>
        <p:pic>
          <p:nvPicPr>
            <p:cNvPr id="316" name="Graphic 13" descr="Graphic 13"/>
            <p:cNvPicPr>
              <a:picLocks noChangeAspect="1"/>
            </p:cNvPicPr>
            <p:nvPr/>
          </p:nvPicPr>
          <p:blipFill>
            <a:blip r:embed="rId2">
              <a:extLst/>
            </a:blip>
            <a:stretch>
              <a:fillRect/>
            </a:stretch>
          </p:blipFill>
          <p:spPr>
            <a:xfrm>
              <a:off x="0" y="934139"/>
              <a:ext cx="846422" cy="846423"/>
            </a:xfrm>
            <a:prstGeom prst="rect">
              <a:avLst/>
            </a:prstGeom>
            <a:ln w="12700" cap="flat">
              <a:noFill/>
              <a:miter lim="400000"/>
            </a:ln>
            <a:effectLst/>
          </p:spPr>
        </p:pic>
        <p:pic>
          <p:nvPicPr>
            <p:cNvPr id="317" name="Graphic 14" descr="Graphic 14"/>
            <p:cNvPicPr>
              <a:picLocks noChangeAspect="1"/>
            </p:cNvPicPr>
            <p:nvPr/>
          </p:nvPicPr>
          <p:blipFill>
            <a:blip r:embed="rId2">
              <a:extLst/>
            </a:blip>
            <a:stretch>
              <a:fillRect/>
            </a:stretch>
          </p:blipFill>
          <p:spPr>
            <a:xfrm>
              <a:off x="428707" y="950628"/>
              <a:ext cx="846422" cy="846423"/>
            </a:xfrm>
            <a:prstGeom prst="rect">
              <a:avLst/>
            </a:prstGeom>
            <a:ln w="12700" cap="flat">
              <a:noFill/>
              <a:miter lim="400000"/>
            </a:ln>
            <a:effectLst/>
          </p:spPr>
        </p:pic>
        <p:pic>
          <p:nvPicPr>
            <p:cNvPr id="318" name="Graphic 15" descr="Graphic 15"/>
            <p:cNvPicPr>
              <a:picLocks noChangeAspect="1"/>
            </p:cNvPicPr>
            <p:nvPr/>
          </p:nvPicPr>
          <p:blipFill>
            <a:blip r:embed="rId2">
              <a:extLst/>
            </a:blip>
            <a:stretch>
              <a:fillRect/>
            </a:stretch>
          </p:blipFill>
          <p:spPr>
            <a:xfrm>
              <a:off x="857413" y="950628"/>
              <a:ext cx="846423" cy="846423"/>
            </a:xfrm>
            <a:prstGeom prst="rect">
              <a:avLst/>
            </a:prstGeom>
            <a:ln w="12700" cap="flat">
              <a:noFill/>
              <a:miter lim="400000"/>
            </a:ln>
            <a:effectLst/>
          </p:spPr>
        </p:pic>
        <p:pic>
          <p:nvPicPr>
            <p:cNvPr id="319" name="Graphic 16" descr="Graphic 16"/>
            <p:cNvPicPr>
              <a:picLocks noChangeAspect="1"/>
            </p:cNvPicPr>
            <p:nvPr/>
          </p:nvPicPr>
          <p:blipFill>
            <a:blip r:embed="rId2">
              <a:extLst/>
            </a:blip>
            <a:stretch>
              <a:fillRect/>
            </a:stretch>
          </p:blipFill>
          <p:spPr>
            <a:xfrm>
              <a:off x="2143534" y="917651"/>
              <a:ext cx="846423" cy="846422"/>
            </a:xfrm>
            <a:prstGeom prst="rect">
              <a:avLst/>
            </a:prstGeom>
            <a:ln w="12700" cap="flat">
              <a:noFill/>
              <a:miter lim="400000"/>
            </a:ln>
            <a:effectLst/>
          </p:spPr>
        </p:pic>
        <p:pic>
          <p:nvPicPr>
            <p:cNvPr id="320" name="Graphic 17" descr="Graphic 17"/>
            <p:cNvPicPr>
              <a:picLocks noChangeAspect="1"/>
            </p:cNvPicPr>
            <p:nvPr/>
          </p:nvPicPr>
          <p:blipFill>
            <a:blip r:embed="rId2">
              <a:extLst/>
            </a:blip>
            <a:stretch>
              <a:fillRect/>
            </a:stretch>
          </p:blipFill>
          <p:spPr>
            <a:xfrm>
              <a:off x="1698339" y="934139"/>
              <a:ext cx="846422" cy="846423"/>
            </a:xfrm>
            <a:prstGeom prst="rect">
              <a:avLst/>
            </a:prstGeom>
            <a:ln w="12700" cap="flat">
              <a:noFill/>
              <a:miter lim="400000"/>
            </a:ln>
            <a:effectLst/>
          </p:spPr>
        </p:pic>
        <p:pic>
          <p:nvPicPr>
            <p:cNvPr id="321" name="Graphic 18" descr="Graphic 18"/>
            <p:cNvPicPr>
              <a:picLocks noChangeAspect="1"/>
            </p:cNvPicPr>
            <p:nvPr/>
          </p:nvPicPr>
          <p:blipFill>
            <a:blip r:embed="rId2">
              <a:extLst/>
            </a:blip>
            <a:stretch>
              <a:fillRect/>
            </a:stretch>
          </p:blipFill>
          <p:spPr>
            <a:xfrm>
              <a:off x="1291617" y="950628"/>
              <a:ext cx="846422" cy="846423"/>
            </a:xfrm>
            <a:prstGeom prst="rect">
              <a:avLst/>
            </a:prstGeom>
            <a:ln w="12700" cap="flat">
              <a:noFill/>
              <a:miter lim="400000"/>
            </a:ln>
            <a:effectLst/>
          </p:spPr>
        </p:pic>
        <p:pic>
          <p:nvPicPr>
            <p:cNvPr id="322" name="Graphic 19" descr="Graphic 19"/>
            <p:cNvPicPr>
              <a:picLocks noChangeAspect="1"/>
            </p:cNvPicPr>
            <p:nvPr/>
          </p:nvPicPr>
          <p:blipFill>
            <a:blip r:embed="rId2">
              <a:extLst/>
            </a:blip>
            <a:stretch>
              <a:fillRect/>
            </a:stretch>
          </p:blipFill>
          <p:spPr>
            <a:xfrm>
              <a:off x="2539264" y="3162"/>
              <a:ext cx="846422" cy="846423"/>
            </a:xfrm>
            <a:prstGeom prst="rect">
              <a:avLst/>
            </a:prstGeom>
            <a:ln w="12700" cap="flat">
              <a:noFill/>
              <a:miter lim="400000"/>
            </a:ln>
            <a:effectLst/>
          </p:spPr>
        </p:pic>
      </p:grpSp>
      <p:grpSp>
        <p:nvGrpSpPr>
          <p:cNvPr id="327" name="Group 23"/>
          <p:cNvGrpSpPr/>
          <p:nvPr/>
        </p:nvGrpSpPr>
        <p:grpSpPr>
          <a:xfrm>
            <a:off x="794283" y="1238474"/>
            <a:ext cx="1720325" cy="854667"/>
            <a:chOff x="0" y="0"/>
            <a:chExt cx="1720323" cy="854665"/>
          </a:xfrm>
        </p:grpSpPr>
        <p:pic>
          <p:nvPicPr>
            <p:cNvPr id="324" name="Graphic 20" descr="Graphic 20"/>
            <p:cNvPicPr>
              <a:picLocks noChangeAspect="1"/>
            </p:cNvPicPr>
            <p:nvPr/>
          </p:nvPicPr>
          <p:blipFill>
            <a:blip r:embed="rId3">
              <a:extLst/>
            </a:blip>
            <a:stretch>
              <a:fillRect/>
            </a:stretch>
          </p:blipFill>
          <p:spPr>
            <a:xfrm>
              <a:off x="0" y="8245"/>
              <a:ext cx="846423" cy="846421"/>
            </a:xfrm>
            <a:prstGeom prst="rect">
              <a:avLst/>
            </a:prstGeom>
            <a:ln w="12700" cap="flat">
              <a:noFill/>
              <a:miter lim="400000"/>
            </a:ln>
            <a:effectLst/>
          </p:spPr>
        </p:pic>
        <p:pic>
          <p:nvPicPr>
            <p:cNvPr id="325" name="Graphic 21" descr="Graphic 21"/>
            <p:cNvPicPr>
              <a:picLocks noChangeAspect="1"/>
            </p:cNvPicPr>
            <p:nvPr/>
          </p:nvPicPr>
          <p:blipFill>
            <a:blip r:embed="rId3">
              <a:extLst/>
            </a:blip>
            <a:stretch>
              <a:fillRect/>
            </a:stretch>
          </p:blipFill>
          <p:spPr>
            <a:xfrm>
              <a:off x="434203" y="134"/>
              <a:ext cx="846423" cy="846421"/>
            </a:xfrm>
            <a:prstGeom prst="rect">
              <a:avLst/>
            </a:prstGeom>
            <a:ln w="12700" cap="flat">
              <a:noFill/>
              <a:miter lim="400000"/>
            </a:ln>
            <a:effectLst/>
          </p:spPr>
        </p:pic>
        <p:pic>
          <p:nvPicPr>
            <p:cNvPr id="326" name="Graphic 22" descr="Graphic 22"/>
            <p:cNvPicPr>
              <a:picLocks noChangeAspect="1"/>
            </p:cNvPicPr>
            <p:nvPr/>
          </p:nvPicPr>
          <p:blipFill>
            <a:blip r:embed="rId3">
              <a:extLst/>
            </a:blip>
            <a:stretch>
              <a:fillRect/>
            </a:stretch>
          </p:blipFill>
          <p:spPr>
            <a:xfrm>
              <a:off x="873902" y="0"/>
              <a:ext cx="846423" cy="846421"/>
            </a:xfrm>
            <a:prstGeom prst="rect">
              <a:avLst/>
            </a:prstGeom>
            <a:ln w="12700" cap="flat">
              <a:noFill/>
              <a:miter lim="400000"/>
            </a:ln>
            <a:effectLst/>
          </p:spPr>
        </p:pic>
      </p:grpSp>
      <p:sp>
        <p:nvSpPr>
          <p:cNvPr id="328" name="Right Brace 24"/>
          <p:cNvSpPr/>
          <p:nvPr/>
        </p:nvSpPr>
        <p:spPr>
          <a:xfrm>
            <a:off x="4411498" y="1052235"/>
            <a:ext cx="285221" cy="3526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484"/>
                  <a:pt x="10800" y="1081"/>
                </a:cubicBezTo>
                <a:lnTo>
                  <a:pt x="10800" y="9719"/>
                </a:lnTo>
                <a:cubicBezTo>
                  <a:pt x="10800" y="10316"/>
                  <a:pt x="15635" y="10800"/>
                  <a:pt x="21600" y="10800"/>
                </a:cubicBezTo>
                <a:cubicBezTo>
                  <a:pt x="15635" y="10800"/>
                  <a:pt x="10800" y="11284"/>
                  <a:pt x="10800" y="11881"/>
                </a:cubicBezTo>
                <a:lnTo>
                  <a:pt x="10800" y="20519"/>
                </a:lnTo>
                <a:cubicBezTo>
                  <a:pt x="10800" y="21116"/>
                  <a:pt x="5965" y="21600"/>
                  <a:pt x="0" y="21600"/>
                </a:cubicBezTo>
              </a:path>
            </a:pathLst>
          </a:custGeom>
          <a:ln w="38100">
            <a:solidFill>
              <a:schemeClr val="accent4"/>
            </a:solidFill>
          </a:ln>
        </p:spPr>
        <p:txBody>
          <a:bodyPr lIns="45719" rIns="45719" anchor="ctr"/>
          <a:lstStyle/>
          <a:p>
            <a:pPr algn="ct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Slide Number Placeholder 5"/>
          <p:cNvSpPr txBox="1"/>
          <p:nvPr>
            <p:ph type="sldNum" sz="quarter" idx="2"/>
          </p:nvPr>
        </p:nvSpPr>
        <p:spPr>
          <a:xfrm>
            <a:off x="294745" y="4630807"/>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1" name="Title 1"/>
          <p:cNvSpPr txBox="1"/>
          <p:nvPr>
            <p:ph type="title"/>
          </p:nvPr>
        </p:nvSpPr>
        <p:spPr>
          <a:xfrm>
            <a:off x="794282" y="431077"/>
            <a:ext cx="7604985" cy="621160"/>
          </a:xfrm>
          <a:prstGeom prst="rect">
            <a:avLst/>
          </a:prstGeom>
        </p:spPr>
        <p:txBody>
          <a:bodyPr/>
          <a:lstStyle>
            <a:lvl1pPr defTabSz="443484">
              <a:defRPr sz="3492"/>
            </a:lvl1pPr>
          </a:lstStyle>
          <a:p>
            <a:pPr/>
            <a:r>
              <a:t>Results</a:t>
            </a:r>
          </a:p>
        </p:txBody>
      </p:sp>
      <p:sp>
        <p:nvSpPr>
          <p:cNvPr id="332" name="Content Placeholder 3"/>
          <p:cNvSpPr txBox="1"/>
          <p:nvPr/>
        </p:nvSpPr>
        <p:spPr>
          <a:xfrm>
            <a:off x="4769544" y="3027527"/>
            <a:ext cx="390144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91439">
              <a:spcBef>
                <a:spcPts val="2000"/>
              </a:spcBef>
              <a:defRPr>
                <a:solidFill>
                  <a:srgbClr val="364852"/>
                </a:solidFill>
                <a:latin typeface="Noto Serif"/>
                <a:ea typeface="Noto Serif"/>
                <a:cs typeface="Noto Serif"/>
                <a:sym typeface="Noto Serif"/>
              </a:defRPr>
            </a:pPr>
            <a:r>
              <a:t>13 patients received </a:t>
            </a:r>
            <a:r>
              <a:rPr b="1"/>
              <a:t>rapid protocol </a:t>
            </a:r>
          </a:p>
        </p:txBody>
      </p:sp>
      <p:sp>
        <p:nvSpPr>
          <p:cNvPr id="333" name="Rounded Rectangle 5"/>
          <p:cNvSpPr/>
          <p:nvPr/>
        </p:nvSpPr>
        <p:spPr>
          <a:xfrm>
            <a:off x="731519" y="2207523"/>
            <a:ext cx="3511214" cy="2204457"/>
          </a:xfrm>
          <a:prstGeom prst="roundRect">
            <a:avLst>
              <a:gd name="adj" fmla="val 16667"/>
            </a:avLst>
          </a:prstGeom>
          <a:solidFill>
            <a:srgbClr val="F4D6EF"/>
          </a:solidFill>
          <a:ln w="12700">
            <a:miter lim="400000"/>
          </a:ln>
        </p:spPr>
        <p:txBody>
          <a:bodyPr lIns="45719" rIns="45719" anchor="ctr"/>
          <a:lstStyle/>
          <a:p>
            <a:pPr algn="ctr">
              <a:defRPr>
                <a:solidFill>
                  <a:srgbClr val="FFFFFF"/>
                </a:solidFill>
              </a:defRPr>
            </a:pPr>
          </a:p>
        </p:txBody>
      </p:sp>
      <p:grpSp>
        <p:nvGrpSpPr>
          <p:cNvPr id="347" name="Group 6"/>
          <p:cNvGrpSpPr/>
          <p:nvPr/>
        </p:nvGrpSpPr>
        <p:grpSpPr>
          <a:xfrm>
            <a:off x="794283" y="2419799"/>
            <a:ext cx="3385686" cy="1797051"/>
            <a:chOff x="0" y="0"/>
            <a:chExt cx="3385685" cy="1797050"/>
          </a:xfrm>
        </p:grpSpPr>
        <p:pic>
          <p:nvPicPr>
            <p:cNvPr id="334" name="Graphic 7" descr="Graphic 7"/>
            <p:cNvPicPr>
              <a:picLocks noChangeAspect="1"/>
            </p:cNvPicPr>
            <p:nvPr/>
          </p:nvPicPr>
          <p:blipFill>
            <a:blip r:embed="rId3">
              <a:extLst/>
            </a:blip>
            <a:stretch>
              <a:fillRect/>
            </a:stretch>
          </p:blipFill>
          <p:spPr>
            <a:xfrm>
              <a:off x="0" y="-1"/>
              <a:ext cx="846422" cy="846423"/>
            </a:xfrm>
            <a:prstGeom prst="rect">
              <a:avLst/>
            </a:prstGeom>
            <a:ln w="12700" cap="flat">
              <a:noFill/>
              <a:miter lim="400000"/>
            </a:ln>
            <a:effectLst/>
          </p:spPr>
        </p:pic>
        <p:pic>
          <p:nvPicPr>
            <p:cNvPr id="335" name="Graphic 8" descr="Graphic 8"/>
            <p:cNvPicPr>
              <a:picLocks noChangeAspect="1"/>
            </p:cNvPicPr>
            <p:nvPr/>
          </p:nvPicPr>
          <p:blipFill>
            <a:blip r:embed="rId3">
              <a:extLst/>
            </a:blip>
            <a:stretch>
              <a:fillRect/>
            </a:stretch>
          </p:blipFill>
          <p:spPr>
            <a:xfrm>
              <a:off x="428707" y="16488"/>
              <a:ext cx="846422" cy="846423"/>
            </a:xfrm>
            <a:prstGeom prst="rect">
              <a:avLst/>
            </a:prstGeom>
            <a:ln w="12700" cap="flat">
              <a:noFill/>
              <a:miter lim="400000"/>
            </a:ln>
            <a:effectLst/>
          </p:spPr>
        </p:pic>
        <p:pic>
          <p:nvPicPr>
            <p:cNvPr id="336" name="Graphic 9" descr="Graphic 9"/>
            <p:cNvPicPr>
              <a:picLocks noChangeAspect="1"/>
            </p:cNvPicPr>
            <p:nvPr/>
          </p:nvPicPr>
          <p:blipFill>
            <a:blip r:embed="rId3">
              <a:extLst/>
            </a:blip>
            <a:stretch>
              <a:fillRect/>
            </a:stretch>
          </p:blipFill>
          <p:spPr>
            <a:xfrm>
              <a:off x="857413" y="16488"/>
              <a:ext cx="846423" cy="846423"/>
            </a:xfrm>
            <a:prstGeom prst="rect">
              <a:avLst/>
            </a:prstGeom>
            <a:ln w="12700" cap="flat">
              <a:noFill/>
              <a:miter lim="400000"/>
            </a:ln>
            <a:effectLst/>
          </p:spPr>
        </p:pic>
        <p:pic>
          <p:nvPicPr>
            <p:cNvPr id="337" name="Graphic 10" descr="Graphic 10"/>
            <p:cNvPicPr>
              <a:picLocks noChangeAspect="1"/>
            </p:cNvPicPr>
            <p:nvPr/>
          </p:nvPicPr>
          <p:blipFill>
            <a:blip r:embed="rId3">
              <a:extLst/>
            </a:blip>
            <a:stretch>
              <a:fillRect/>
            </a:stretch>
          </p:blipFill>
          <p:spPr>
            <a:xfrm>
              <a:off x="1275128" y="-1"/>
              <a:ext cx="846422" cy="846423"/>
            </a:xfrm>
            <a:prstGeom prst="rect">
              <a:avLst/>
            </a:prstGeom>
            <a:ln w="12700" cap="flat">
              <a:noFill/>
              <a:miter lim="400000"/>
            </a:ln>
            <a:effectLst/>
          </p:spPr>
        </p:pic>
        <p:pic>
          <p:nvPicPr>
            <p:cNvPr id="338" name="Graphic 11" descr="Graphic 11"/>
            <p:cNvPicPr>
              <a:picLocks noChangeAspect="1"/>
            </p:cNvPicPr>
            <p:nvPr/>
          </p:nvPicPr>
          <p:blipFill>
            <a:blip r:embed="rId3">
              <a:extLst/>
            </a:blip>
            <a:stretch>
              <a:fillRect/>
            </a:stretch>
          </p:blipFill>
          <p:spPr>
            <a:xfrm>
              <a:off x="1703835" y="16488"/>
              <a:ext cx="846422" cy="846423"/>
            </a:xfrm>
            <a:prstGeom prst="rect">
              <a:avLst/>
            </a:prstGeom>
            <a:ln w="12700" cap="flat">
              <a:noFill/>
              <a:miter lim="400000"/>
            </a:ln>
            <a:effectLst/>
          </p:spPr>
        </p:pic>
        <p:pic>
          <p:nvPicPr>
            <p:cNvPr id="339" name="Graphic 12" descr="Graphic 12"/>
            <p:cNvPicPr>
              <a:picLocks noChangeAspect="1"/>
            </p:cNvPicPr>
            <p:nvPr/>
          </p:nvPicPr>
          <p:blipFill>
            <a:blip r:embed="rId3">
              <a:extLst/>
            </a:blip>
            <a:stretch>
              <a:fillRect/>
            </a:stretch>
          </p:blipFill>
          <p:spPr>
            <a:xfrm>
              <a:off x="2132542" y="16488"/>
              <a:ext cx="846422" cy="846423"/>
            </a:xfrm>
            <a:prstGeom prst="rect">
              <a:avLst/>
            </a:prstGeom>
            <a:ln w="12700" cap="flat">
              <a:noFill/>
              <a:miter lim="400000"/>
            </a:ln>
            <a:effectLst/>
          </p:spPr>
        </p:pic>
        <p:pic>
          <p:nvPicPr>
            <p:cNvPr id="340" name="Graphic 13" descr="Graphic 13"/>
            <p:cNvPicPr>
              <a:picLocks noChangeAspect="1"/>
            </p:cNvPicPr>
            <p:nvPr/>
          </p:nvPicPr>
          <p:blipFill>
            <a:blip r:embed="rId3">
              <a:extLst/>
            </a:blip>
            <a:stretch>
              <a:fillRect/>
            </a:stretch>
          </p:blipFill>
          <p:spPr>
            <a:xfrm>
              <a:off x="0" y="934139"/>
              <a:ext cx="846422" cy="846423"/>
            </a:xfrm>
            <a:prstGeom prst="rect">
              <a:avLst/>
            </a:prstGeom>
            <a:ln w="12700" cap="flat">
              <a:noFill/>
              <a:miter lim="400000"/>
            </a:ln>
            <a:effectLst/>
          </p:spPr>
        </p:pic>
        <p:pic>
          <p:nvPicPr>
            <p:cNvPr id="341" name="Graphic 14" descr="Graphic 14"/>
            <p:cNvPicPr>
              <a:picLocks noChangeAspect="1"/>
            </p:cNvPicPr>
            <p:nvPr/>
          </p:nvPicPr>
          <p:blipFill>
            <a:blip r:embed="rId3">
              <a:extLst/>
            </a:blip>
            <a:stretch>
              <a:fillRect/>
            </a:stretch>
          </p:blipFill>
          <p:spPr>
            <a:xfrm>
              <a:off x="428707" y="950628"/>
              <a:ext cx="846422" cy="846423"/>
            </a:xfrm>
            <a:prstGeom prst="rect">
              <a:avLst/>
            </a:prstGeom>
            <a:ln w="12700" cap="flat">
              <a:noFill/>
              <a:miter lim="400000"/>
            </a:ln>
            <a:effectLst/>
          </p:spPr>
        </p:pic>
        <p:pic>
          <p:nvPicPr>
            <p:cNvPr id="342" name="Graphic 15" descr="Graphic 15"/>
            <p:cNvPicPr>
              <a:picLocks noChangeAspect="1"/>
            </p:cNvPicPr>
            <p:nvPr/>
          </p:nvPicPr>
          <p:blipFill>
            <a:blip r:embed="rId3">
              <a:extLst/>
            </a:blip>
            <a:stretch>
              <a:fillRect/>
            </a:stretch>
          </p:blipFill>
          <p:spPr>
            <a:xfrm>
              <a:off x="857413" y="950628"/>
              <a:ext cx="846423" cy="846423"/>
            </a:xfrm>
            <a:prstGeom prst="rect">
              <a:avLst/>
            </a:prstGeom>
            <a:ln w="12700" cap="flat">
              <a:noFill/>
              <a:miter lim="400000"/>
            </a:ln>
            <a:effectLst/>
          </p:spPr>
        </p:pic>
        <p:pic>
          <p:nvPicPr>
            <p:cNvPr id="343" name="Graphic 16" descr="Graphic 16"/>
            <p:cNvPicPr>
              <a:picLocks noChangeAspect="1"/>
            </p:cNvPicPr>
            <p:nvPr/>
          </p:nvPicPr>
          <p:blipFill>
            <a:blip r:embed="rId3">
              <a:extLst/>
            </a:blip>
            <a:stretch>
              <a:fillRect/>
            </a:stretch>
          </p:blipFill>
          <p:spPr>
            <a:xfrm>
              <a:off x="2143534" y="917651"/>
              <a:ext cx="846423" cy="846422"/>
            </a:xfrm>
            <a:prstGeom prst="rect">
              <a:avLst/>
            </a:prstGeom>
            <a:ln w="12700" cap="flat">
              <a:noFill/>
              <a:miter lim="400000"/>
            </a:ln>
            <a:effectLst/>
          </p:spPr>
        </p:pic>
        <p:pic>
          <p:nvPicPr>
            <p:cNvPr id="344" name="Graphic 17" descr="Graphic 17"/>
            <p:cNvPicPr>
              <a:picLocks noChangeAspect="1"/>
            </p:cNvPicPr>
            <p:nvPr/>
          </p:nvPicPr>
          <p:blipFill>
            <a:blip r:embed="rId3">
              <a:extLst/>
            </a:blip>
            <a:stretch>
              <a:fillRect/>
            </a:stretch>
          </p:blipFill>
          <p:spPr>
            <a:xfrm>
              <a:off x="1698339" y="934139"/>
              <a:ext cx="846422" cy="846423"/>
            </a:xfrm>
            <a:prstGeom prst="rect">
              <a:avLst/>
            </a:prstGeom>
            <a:ln w="12700" cap="flat">
              <a:noFill/>
              <a:miter lim="400000"/>
            </a:ln>
            <a:effectLst/>
          </p:spPr>
        </p:pic>
        <p:pic>
          <p:nvPicPr>
            <p:cNvPr id="345" name="Graphic 18" descr="Graphic 18"/>
            <p:cNvPicPr>
              <a:picLocks noChangeAspect="1"/>
            </p:cNvPicPr>
            <p:nvPr/>
          </p:nvPicPr>
          <p:blipFill>
            <a:blip r:embed="rId3">
              <a:extLst/>
            </a:blip>
            <a:stretch>
              <a:fillRect/>
            </a:stretch>
          </p:blipFill>
          <p:spPr>
            <a:xfrm>
              <a:off x="1291617" y="950628"/>
              <a:ext cx="846422" cy="846423"/>
            </a:xfrm>
            <a:prstGeom prst="rect">
              <a:avLst/>
            </a:prstGeom>
            <a:ln w="12700" cap="flat">
              <a:noFill/>
              <a:miter lim="400000"/>
            </a:ln>
            <a:effectLst/>
          </p:spPr>
        </p:pic>
        <p:pic>
          <p:nvPicPr>
            <p:cNvPr id="346" name="Graphic 19" descr="Graphic 19"/>
            <p:cNvPicPr>
              <a:picLocks noChangeAspect="1"/>
            </p:cNvPicPr>
            <p:nvPr/>
          </p:nvPicPr>
          <p:blipFill>
            <a:blip r:embed="rId3">
              <a:extLst/>
            </a:blip>
            <a:stretch>
              <a:fillRect/>
            </a:stretch>
          </p:blipFill>
          <p:spPr>
            <a:xfrm>
              <a:off x="2539264" y="3162"/>
              <a:ext cx="846422" cy="846423"/>
            </a:xfrm>
            <a:prstGeom prst="rect">
              <a:avLst/>
            </a:prstGeom>
            <a:ln w="12700" cap="flat">
              <a:noFill/>
              <a:miter lim="400000"/>
            </a:ln>
            <a:effectLst/>
          </p:spPr>
        </p:pic>
      </p:grpSp>
      <p:grpSp>
        <p:nvGrpSpPr>
          <p:cNvPr id="351" name="Group 23"/>
          <p:cNvGrpSpPr/>
          <p:nvPr/>
        </p:nvGrpSpPr>
        <p:grpSpPr>
          <a:xfrm>
            <a:off x="794283" y="1238474"/>
            <a:ext cx="1720325" cy="854667"/>
            <a:chOff x="0" y="0"/>
            <a:chExt cx="1720323" cy="854665"/>
          </a:xfrm>
        </p:grpSpPr>
        <p:pic>
          <p:nvPicPr>
            <p:cNvPr id="348" name="Graphic 20" descr="Graphic 20"/>
            <p:cNvPicPr>
              <a:picLocks noChangeAspect="1"/>
            </p:cNvPicPr>
            <p:nvPr/>
          </p:nvPicPr>
          <p:blipFill>
            <a:blip r:embed="rId4">
              <a:extLst/>
            </a:blip>
            <a:stretch>
              <a:fillRect/>
            </a:stretch>
          </p:blipFill>
          <p:spPr>
            <a:xfrm>
              <a:off x="0" y="8245"/>
              <a:ext cx="846423" cy="846421"/>
            </a:xfrm>
            <a:prstGeom prst="rect">
              <a:avLst/>
            </a:prstGeom>
            <a:ln w="12700" cap="flat">
              <a:noFill/>
              <a:miter lim="400000"/>
            </a:ln>
            <a:effectLst/>
          </p:spPr>
        </p:pic>
        <p:pic>
          <p:nvPicPr>
            <p:cNvPr id="349" name="Graphic 21" descr="Graphic 21"/>
            <p:cNvPicPr>
              <a:picLocks noChangeAspect="1"/>
            </p:cNvPicPr>
            <p:nvPr/>
          </p:nvPicPr>
          <p:blipFill>
            <a:blip r:embed="rId4">
              <a:extLst/>
            </a:blip>
            <a:stretch>
              <a:fillRect/>
            </a:stretch>
          </p:blipFill>
          <p:spPr>
            <a:xfrm>
              <a:off x="434203" y="134"/>
              <a:ext cx="846423" cy="846421"/>
            </a:xfrm>
            <a:prstGeom prst="rect">
              <a:avLst/>
            </a:prstGeom>
            <a:ln w="12700" cap="flat">
              <a:noFill/>
              <a:miter lim="400000"/>
            </a:ln>
            <a:effectLst/>
          </p:spPr>
        </p:pic>
        <p:pic>
          <p:nvPicPr>
            <p:cNvPr id="350" name="Graphic 22" descr="Graphic 22"/>
            <p:cNvPicPr>
              <a:picLocks noChangeAspect="1"/>
            </p:cNvPicPr>
            <p:nvPr/>
          </p:nvPicPr>
          <p:blipFill>
            <a:blip r:embed="rId4">
              <a:extLst/>
            </a:blip>
            <a:stretch>
              <a:fillRect/>
            </a:stretch>
          </p:blipFill>
          <p:spPr>
            <a:xfrm>
              <a:off x="873902" y="0"/>
              <a:ext cx="846423" cy="846421"/>
            </a:xfrm>
            <a:prstGeom prst="rect">
              <a:avLst/>
            </a:prstGeom>
            <a:ln w="12700" cap="flat">
              <a:noFill/>
              <a:miter lim="400000"/>
            </a:ln>
            <a:effectLst/>
          </p:spPr>
        </p:pic>
      </p:grpSp>
      <p:sp>
        <p:nvSpPr>
          <p:cNvPr id="352" name="Right Brace 24"/>
          <p:cNvSpPr/>
          <p:nvPr/>
        </p:nvSpPr>
        <p:spPr>
          <a:xfrm>
            <a:off x="4411498" y="2084896"/>
            <a:ext cx="270935" cy="2494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650"/>
                  <a:pt x="10800" y="1452"/>
                </a:cubicBezTo>
                <a:lnTo>
                  <a:pt x="10800" y="9348"/>
                </a:lnTo>
                <a:cubicBezTo>
                  <a:pt x="10800" y="10150"/>
                  <a:pt x="15635" y="10800"/>
                  <a:pt x="21600" y="10800"/>
                </a:cubicBezTo>
                <a:cubicBezTo>
                  <a:pt x="15635" y="10800"/>
                  <a:pt x="10800" y="11450"/>
                  <a:pt x="10800" y="12252"/>
                </a:cubicBezTo>
                <a:lnTo>
                  <a:pt x="10800" y="20148"/>
                </a:lnTo>
                <a:cubicBezTo>
                  <a:pt x="10800" y="20950"/>
                  <a:pt x="5965" y="21600"/>
                  <a:pt x="0" y="21600"/>
                </a:cubicBezTo>
              </a:path>
            </a:pathLst>
          </a:custGeom>
          <a:ln w="38100">
            <a:solidFill>
              <a:srgbClr val="F9A7F4"/>
            </a:solidFill>
          </a:ln>
        </p:spPr>
        <p:txBody>
          <a:bodyPr lIns="45719" rIns="45719" anchor="ctr"/>
          <a:lstStyle/>
          <a:p>
            <a:pPr algn="ct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6F6F6"/>
        </a:solidFill>
      </p:bgPr>
    </p:bg>
    <p:spTree>
      <p:nvGrpSpPr>
        <p:cNvPr id="1" name=""/>
        <p:cNvGrpSpPr/>
        <p:nvPr/>
      </p:nvGrpSpPr>
      <p:grpSpPr>
        <a:xfrm>
          <a:off x="0" y="0"/>
          <a:ext cx="0" cy="0"/>
          <a:chOff x="0" y="0"/>
          <a:chExt cx="0" cy="0"/>
        </a:xfrm>
      </p:grpSpPr>
      <p:graphicFrame>
        <p:nvGraphicFramePr>
          <p:cNvPr id="356" name="Line chartChart 1"/>
          <p:cNvGraphicFramePr/>
          <p:nvPr/>
        </p:nvGraphicFramePr>
        <p:xfrm>
          <a:off x="1145540" y="946148"/>
          <a:ext cx="6896735" cy="3569971"/>
        </p:xfrm>
        <a:graphic xmlns:a="http://schemas.openxmlformats.org/drawingml/2006/main">
          <a:graphicData uri="http://schemas.openxmlformats.org/drawingml/2006/chart">
            <c:chart xmlns:c="http://schemas.openxmlformats.org/drawingml/2006/chart" r:id="rId3"/>
          </a:graphicData>
        </a:graphic>
      </p:graphicFrame>
      <p:sp>
        <p:nvSpPr>
          <p:cNvPr id="357" name="TextBox 2"/>
          <p:cNvSpPr txBox="1"/>
          <p:nvPr/>
        </p:nvSpPr>
        <p:spPr>
          <a:xfrm>
            <a:off x="462771" y="379455"/>
            <a:ext cx="7866169"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600"/>
              </a:spcBef>
              <a:defRPr sz="2400">
                <a:solidFill>
                  <a:schemeClr val="accent3"/>
                </a:solidFill>
                <a:latin typeface="+mj-lt"/>
                <a:ea typeface="+mj-ea"/>
                <a:cs typeface="+mj-cs"/>
                <a:sym typeface="Lato Regular"/>
              </a:defRPr>
            </a:lvl1pPr>
          </a:lstStyle>
          <a:p>
            <a:pPr/>
            <a:r>
              <a:t>Average daily dose of methadone after IMPACT consult</a:t>
            </a:r>
          </a:p>
        </p:txBody>
      </p:sp>
      <p:sp>
        <p:nvSpPr>
          <p:cNvPr id="358" name="Slide Number Placeholder 5"/>
          <p:cNvSpPr txBox="1"/>
          <p:nvPr>
            <p:ph type="sldNum" sz="quarter" idx="4294967295"/>
          </p:nvPr>
        </p:nvSpPr>
        <p:spPr>
          <a:xfrm>
            <a:off x="326101" y="4630807"/>
            <a:ext cx="273657" cy="269241"/>
          </a:xfrm>
          <a:prstGeom prst="rect">
            <a:avLst/>
          </a:prstGeom>
          <a:extLst>
            <a:ext uri="{C572A759-6A51-4108-AA02-DFA0A04FC94B}">
              <ma14:wrappingTextBoxFlag xmlns:ma14="http://schemas.microsoft.com/office/mac/drawingml/2011/main" val="1"/>
            </a:ext>
          </a:extLst>
        </p:spPr>
        <p:txBody>
          <a:bodyPr/>
          <a:lstStyle>
            <a:lvl1pPr>
              <a:defRPr>
                <a:latin typeface="Noto"/>
                <a:ea typeface="Noto"/>
                <a:cs typeface="Noto"/>
                <a:sym typeface="Noto"/>
              </a:defRPr>
            </a:lvl1pPr>
          </a:lstStyle>
          <a:p>
            <a:pPr/>
            <a:fld id="{86CB4B4D-7CA3-9044-876B-883B54F8677D}" type="slidenum"/>
          </a:p>
        </p:txBody>
      </p:sp>
      <p:sp>
        <p:nvSpPr>
          <p:cNvPr id="359" name="TextBox 4"/>
          <p:cNvSpPr txBox="1"/>
          <p:nvPr/>
        </p:nvSpPr>
        <p:spPr>
          <a:xfrm>
            <a:off x="462770" y="2159000"/>
            <a:ext cx="100486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Dose (mg)</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lide Number Placeholder 5"/>
          <p:cNvSpPr txBox="1"/>
          <p:nvPr>
            <p:ph type="sldNum" sz="quarter" idx="2"/>
          </p:nvPr>
        </p:nvSpPr>
        <p:spPr>
          <a:xfrm>
            <a:off x="294745" y="4630807"/>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4" name="Title 1"/>
          <p:cNvSpPr txBox="1"/>
          <p:nvPr>
            <p:ph type="title"/>
          </p:nvPr>
        </p:nvSpPr>
        <p:spPr>
          <a:xfrm>
            <a:off x="731519" y="731519"/>
            <a:ext cx="7534431" cy="857251"/>
          </a:xfrm>
          <a:prstGeom prst="rect">
            <a:avLst/>
          </a:prstGeom>
        </p:spPr>
        <p:txBody>
          <a:bodyPr/>
          <a:lstStyle/>
          <a:p>
            <a:pPr/>
            <a:r>
              <a:t>Adverse events</a:t>
            </a:r>
          </a:p>
        </p:txBody>
      </p:sp>
      <p:sp>
        <p:nvSpPr>
          <p:cNvPr id="365" name="Text Placeholder 2"/>
          <p:cNvSpPr txBox="1"/>
          <p:nvPr>
            <p:ph type="body" idx="1"/>
          </p:nvPr>
        </p:nvSpPr>
        <p:spPr>
          <a:xfrm>
            <a:off x="731519" y="1737710"/>
            <a:ext cx="7534276" cy="2681890"/>
          </a:xfrm>
          <a:prstGeom prst="rect">
            <a:avLst/>
          </a:prstGeom>
        </p:spPr>
        <p:txBody>
          <a:bodyPr/>
          <a:lstStyle/>
          <a:p>
            <a:pPr>
              <a:spcBef>
                <a:spcPts val="400"/>
              </a:spcBef>
              <a:defRPr sz="2000"/>
            </a:pPr>
            <a:r>
              <a:t>One patient had titration slowed due to symptomatic bradycardia</a:t>
            </a:r>
          </a:p>
          <a:p>
            <a:pPr>
              <a:spcBef>
                <a:spcPts val="400"/>
              </a:spcBef>
              <a:defRPr sz="2000"/>
            </a:pPr>
            <a:r>
              <a:t>No other adverse events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lide Number Placeholder 5"/>
          <p:cNvSpPr txBox="1"/>
          <p:nvPr>
            <p:ph type="sldNum" sz="quarter" idx="2"/>
          </p:nvPr>
        </p:nvSpPr>
        <p:spPr>
          <a:xfrm>
            <a:off x="294745" y="4630807"/>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8" name="Rounded Rectangle 59"/>
          <p:cNvSpPr/>
          <p:nvPr/>
        </p:nvSpPr>
        <p:spPr>
          <a:xfrm>
            <a:off x="4596443" y="1537254"/>
            <a:ext cx="3511214" cy="2204457"/>
          </a:xfrm>
          <a:prstGeom prst="roundRect">
            <a:avLst>
              <a:gd name="adj" fmla="val 16667"/>
            </a:avLst>
          </a:prstGeom>
          <a:solidFill>
            <a:srgbClr val="F0FFF9"/>
          </a:solidFill>
          <a:ln w="12700">
            <a:miter lim="400000"/>
          </a:ln>
        </p:spPr>
        <p:txBody>
          <a:bodyPr lIns="45719" rIns="45719" anchor="ctr"/>
          <a:lstStyle/>
          <a:p>
            <a:pPr algn="ctr">
              <a:defRPr>
                <a:solidFill>
                  <a:srgbClr val="FFFFFF"/>
                </a:solidFill>
              </a:defRPr>
            </a:pPr>
          </a:p>
        </p:txBody>
      </p:sp>
      <p:sp>
        <p:nvSpPr>
          <p:cNvPr id="369" name="Rounded Rectangle 58"/>
          <p:cNvSpPr/>
          <p:nvPr/>
        </p:nvSpPr>
        <p:spPr>
          <a:xfrm>
            <a:off x="752262" y="1553742"/>
            <a:ext cx="3511214" cy="2204458"/>
          </a:xfrm>
          <a:prstGeom prst="roundRect">
            <a:avLst>
              <a:gd name="adj" fmla="val 16667"/>
            </a:avLst>
          </a:prstGeom>
          <a:solidFill>
            <a:srgbClr val="FCFFEE"/>
          </a:solidFill>
          <a:ln w="12700">
            <a:miter lim="400000"/>
          </a:ln>
        </p:spPr>
        <p:txBody>
          <a:bodyPr lIns="45719" rIns="45719" anchor="ctr"/>
          <a:lstStyle/>
          <a:p>
            <a:pPr algn="ctr">
              <a:defRPr>
                <a:solidFill>
                  <a:srgbClr val="FFFFFF"/>
                </a:solidFill>
              </a:defRPr>
            </a:pPr>
          </a:p>
        </p:txBody>
      </p:sp>
      <p:sp>
        <p:nvSpPr>
          <p:cNvPr id="370" name="Title 1"/>
          <p:cNvSpPr txBox="1"/>
          <p:nvPr>
            <p:ph type="title"/>
          </p:nvPr>
        </p:nvSpPr>
        <p:spPr>
          <a:xfrm>
            <a:off x="731519" y="731519"/>
            <a:ext cx="7604985" cy="621159"/>
          </a:xfrm>
          <a:prstGeom prst="rect">
            <a:avLst/>
          </a:prstGeom>
        </p:spPr>
        <p:txBody>
          <a:bodyPr/>
          <a:lstStyle>
            <a:lvl1pPr defTabSz="402336">
              <a:defRPr sz="3520"/>
            </a:lvl1pPr>
          </a:lstStyle>
          <a:p>
            <a:pPr/>
            <a:r>
              <a:t>Post-discharge follow up </a:t>
            </a:r>
          </a:p>
        </p:txBody>
      </p:sp>
      <p:grpSp>
        <p:nvGrpSpPr>
          <p:cNvPr id="384" name="Group 40"/>
          <p:cNvGrpSpPr/>
          <p:nvPr/>
        </p:nvGrpSpPr>
        <p:grpSpPr>
          <a:xfrm>
            <a:off x="4588197" y="1793261"/>
            <a:ext cx="3385687" cy="1797051"/>
            <a:chOff x="0" y="0"/>
            <a:chExt cx="3385685" cy="1797050"/>
          </a:xfrm>
        </p:grpSpPr>
        <p:pic>
          <p:nvPicPr>
            <p:cNvPr id="371" name="Graphic 3" descr="Graphic 3"/>
            <p:cNvPicPr>
              <a:picLocks noChangeAspect="1"/>
            </p:cNvPicPr>
            <p:nvPr/>
          </p:nvPicPr>
          <p:blipFill>
            <a:blip r:embed="rId2">
              <a:extLst/>
            </a:blip>
            <a:stretch>
              <a:fillRect/>
            </a:stretch>
          </p:blipFill>
          <p:spPr>
            <a:xfrm>
              <a:off x="0" y="-1"/>
              <a:ext cx="846422" cy="846423"/>
            </a:xfrm>
            <a:prstGeom prst="rect">
              <a:avLst/>
            </a:prstGeom>
            <a:ln w="12700" cap="flat">
              <a:noFill/>
              <a:miter lim="400000"/>
            </a:ln>
            <a:effectLst/>
          </p:spPr>
        </p:pic>
        <p:pic>
          <p:nvPicPr>
            <p:cNvPr id="372" name="Graphic 4" descr="Graphic 4"/>
            <p:cNvPicPr>
              <a:picLocks noChangeAspect="1"/>
            </p:cNvPicPr>
            <p:nvPr/>
          </p:nvPicPr>
          <p:blipFill>
            <a:blip r:embed="rId2">
              <a:extLst/>
            </a:blip>
            <a:stretch>
              <a:fillRect/>
            </a:stretch>
          </p:blipFill>
          <p:spPr>
            <a:xfrm>
              <a:off x="428707" y="16488"/>
              <a:ext cx="846422" cy="846423"/>
            </a:xfrm>
            <a:prstGeom prst="rect">
              <a:avLst/>
            </a:prstGeom>
            <a:ln w="12700" cap="flat">
              <a:noFill/>
              <a:miter lim="400000"/>
            </a:ln>
            <a:effectLst/>
          </p:spPr>
        </p:pic>
        <p:pic>
          <p:nvPicPr>
            <p:cNvPr id="373" name="Graphic 6" descr="Graphic 6"/>
            <p:cNvPicPr>
              <a:picLocks noChangeAspect="1"/>
            </p:cNvPicPr>
            <p:nvPr/>
          </p:nvPicPr>
          <p:blipFill>
            <a:blip r:embed="rId2">
              <a:extLst/>
            </a:blip>
            <a:stretch>
              <a:fillRect/>
            </a:stretch>
          </p:blipFill>
          <p:spPr>
            <a:xfrm>
              <a:off x="857413" y="16488"/>
              <a:ext cx="846423" cy="846423"/>
            </a:xfrm>
            <a:prstGeom prst="rect">
              <a:avLst/>
            </a:prstGeom>
            <a:ln w="12700" cap="flat">
              <a:noFill/>
              <a:miter lim="400000"/>
            </a:ln>
            <a:effectLst/>
          </p:spPr>
        </p:pic>
        <p:pic>
          <p:nvPicPr>
            <p:cNvPr id="374" name="Graphic 16" descr="Graphic 16"/>
            <p:cNvPicPr>
              <a:picLocks noChangeAspect="1"/>
            </p:cNvPicPr>
            <p:nvPr/>
          </p:nvPicPr>
          <p:blipFill>
            <a:blip r:embed="rId2">
              <a:extLst/>
            </a:blip>
            <a:stretch>
              <a:fillRect/>
            </a:stretch>
          </p:blipFill>
          <p:spPr>
            <a:xfrm>
              <a:off x="1275128" y="-1"/>
              <a:ext cx="846422" cy="846423"/>
            </a:xfrm>
            <a:prstGeom prst="rect">
              <a:avLst/>
            </a:prstGeom>
            <a:ln w="12700" cap="flat">
              <a:noFill/>
              <a:miter lim="400000"/>
            </a:ln>
            <a:effectLst/>
          </p:spPr>
        </p:pic>
        <p:pic>
          <p:nvPicPr>
            <p:cNvPr id="375" name="Graphic 17" descr="Graphic 17"/>
            <p:cNvPicPr>
              <a:picLocks noChangeAspect="1"/>
            </p:cNvPicPr>
            <p:nvPr/>
          </p:nvPicPr>
          <p:blipFill>
            <a:blip r:embed="rId2">
              <a:extLst/>
            </a:blip>
            <a:stretch>
              <a:fillRect/>
            </a:stretch>
          </p:blipFill>
          <p:spPr>
            <a:xfrm>
              <a:off x="1703835" y="16488"/>
              <a:ext cx="846422" cy="846423"/>
            </a:xfrm>
            <a:prstGeom prst="rect">
              <a:avLst/>
            </a:prstGeom>
            <a:ln w="12700" cap="flat">
              <a:noFill/>
              <a:miter lim="400000"/>
            </a:ln>
            <a:effectLst/>
          </p:spPr>
        </p:pic>
        <p:pic>
          <p:nvPicPr>
            <p:cNvPr id="376" name="Graphic 18" descr="Graphic 18"/>
            <p:cNvPicPr>
              <a:picLocks noChangeAspect="1"/>
            </p:cNvPicPr>
            <p:nvPr/>
          </p:nvPicPr>
          <p:blipFill>
            <a:blip r:embed="rId3">
              <a:extLst/>
            </a:blip>
            <a:stretch>
              <a:fillRect/>
            </a:stretch>
          </p:blipFill>
          <p:spPr>
            <a:xfrm>
              <a:off x="2132542" y="16488"/>
              <a:ext cx="846422" cy="846423"/>
            </a:xfrm>
            <a:prstGeom prst="rect">
              <a:avLst/>
            </a:prstGeom>
            <a:ln w="12700" cap="flat">
              <a:noFill/>
              <a:miter lim="400000"/>
            </a:ln>
            <a:effectLst/>
          </p:spPr>
        </p:pic>
        <p:pic>
          <p:nvPicPr>
            <p:cNvPr id="377" name="Graphic 19" descr="Graphic 19"/>
            <p:cNvPicPr>
              <a:picLocks noChangeAspect="1"/>
            </p:cNvPicPr>
            <p:nvPr/>
          </p:nvPicPr>
          <p:blipFill>
            <a:blip r:embed="rId3">
              <a:extLst/>
            </a:blip>
            <a:stretch>
              <a:fillRect/>
            </a:stretch>
          </p:blipFill>
          <p:spPr>
            <a:xfrm>
              <a:off x="0" y="934139"/>
              <a:ext cx="846422" cy="846423"/>
            </a:xfrm>
            <a:prstGeom prst="rect">
              <a:avLst/>
            </a:prstGeom>
            <a:ln w="12700" cap="flat">
              <a:noFill/>
              <a:miter lim="400000"/>
            </a:ln>
            <a:effectLst/>
          </p:spPr>
        </p:pic>
        <p:pic>
          <p:nvPicPr>
            <p:cNvPr id="378" name="Graphic 20" descr="Graphic 20"/>
            <p:cNvPicPr>
              <a:picLocks noChangeAspect="1"/>
            </p:cNvPicPr>
            <p:nvPr/>
          </p:nvPicPr>
          <p:blipFill>
            <a:blip r:embed="rId3">
              <a:extLst/>
            </a:blip>
            <a:stretch>
              <a:fillRect/>
            </a:stretch>
          </p:blipFill>
          <p:spPr>
            <a:xfrm>
              <a:off x="428707" y="950628"/>
              <a:ext cx="846422" cy="846423"/>
            </a:xfrm>
            <a:prstGeom prst="rect">
              <a:avLst/>
            </a:prstGeom>
            <a:ln w="12700" cap="flat">
              <a:noFill/>
              <a:miter lim="400000"/>
            </a:ln>
            <a:effectLst/>
          </p:spPr>
        </p:pic>
        <p:pic>
          <p:nvPicPr>
            <p:cNvPr id="379" name="Graphic 21" descr="Graphic 21"/>
            <p:cNvPicPr>
              <a:picLocks noChangeAspect="1"/>
            </p:cNvPicPr>
            <p:nvPr/>
          </p:nvPicPr>
          <p:blipFill>
            <a:blip r:embed="rId3">
              <a:extLst/>
            </a:blip>
            <a:stretch>
              <a:fillRect/>
            </a:stretch>
          </p:blipFill>
          <p:spPr>
            <a:xfrm>
              <a:off x="857413" y="950628"/>
              <a:ext cx="846423" cy="846423"/>
            </a:xfrm>
            <a:prstGeom prst="rect">
              <a:avLst/>
            </a:prstGeom>
            <a:ln w="12700" cap="flat">
              <a:noFill/>
              <a:miter lim="400000"/>
            </a:ln>
            <a:effectLst/>
          </p:spPr>
        </p:pic>
        <p:pic>
          <p:nvPicPr>
            <p:cNvPr id="380" name="Graphic 22" descr="Graphic 22"/>
            <p:cNvPicPr>
              <a:picLocks noChangeAspect="1"/>
            </p:cNvPicPr>
            <p:nvPr/>
          </p:nvPicPr>
          <p:blipFill>
            <a:blip r:embed="rId3">
              <a:extLst/>
            </a:blip>
            <a:stretch>
              <a:fillRect/>
            </a:stretch>
          </p:blipFill>
          <p:spPr>
            <a:xfrm>
              <a:off x="2143534" y="917651"/>
              <a:ext cx="846423" cy="846422"/>
            </a:xfrm>
            <a:prstGeom prst="rect">
              <a:avLst/>
            </a:prstGeom>
            <a:ln w="12700" cap="flat">
              <a:noFill/>
              <a:miter lim="400000"/>
            </a:ln>
            <a:effectLst/>
          </p:spPr>
        </p:pic>
        <p:pic>
          <p:nvPicPr>
            <p:cNvPr id="381" name="Graphic 23" descr="Graphic 23"/>
            <p:cNvPicPr>
              <a:picLocks noChangeAspect="1"/>
            </p:cNvPicPr>
            <p:nvPr/>
          </p:nvPicPr>
          <p:blipFill>
            <a:blip r:embed="rId3">
              <a:extLst/>
            </a:blip>
            <a:stretch>
              <a:fillRect/>
            </a:stretch>
          </p:blipFill>
          <p:spPr>
            <a:xfrm>
              <a:off x="1698339" y="934139"/>
              <a:ext cx="846422" cy="846423"/>
            </a:xfrm>
            <a:prstGeom prst="rect">
              <a:avLst/>
            </a:prstGeom>
            <a:ln w="12700" cap="flat">
              <a:noFill/>
              <a:miter lim="400000"/>
            </a:ln>
            <a:effectLst/>
          </p:spPr>
        </p:pic>
        <p:pic>
          <p:nvPicPr>
            <p:cNvPr id="382" name="Graphic 24" descr="Graphic 24"/>
            <p:cNvPicPr>
              <a:picLocks noChangeAspect="1"/>
            </p:cNvPicPr>
            <p:nvPr/>
          </p:nvPicPr>
          <p:blipFill>
            <a:blip r:embed="rId3">
              <a:extLst/>
            </a:blip>
            <a:stretch>
              <a:fillRect/>
            </a:stretch>
          </p:blipFill>
          <p:spPr>
            <a:xfrm>
              <a:off x="1291617" y="950628"/>
              <a:ext cx="846422" cy="846423"/>
            </a:xfrm>
            <a:prstGeom prst="rect">
              <a:avLst/>
            </a:prstGeom>
            <a:ln w="12700" cap="flat">
              <a:noFill/>
              <a:miter lim="400000"/>
            </a:ln>
            <a:effectLst/>
          </p:spPr>
        </p:pic>
        <p:pic>
          <p:nvPicPr>
            <p:cNvPr id="383" name="Graphic 25" descr="Graphic 25"/>
            <p:cNvPicPr>
              <a:picLocks noChangeAspect="1"/>
            </p:cNvPicPr>
            <p:nvPr/>
          </p:nvPicPr>
          <p:blipFill>
            <a:blip r:embed="rId3">
              <a:extLst/>
            </a:blip>
            <a:stretch>
              <a:fillRect/>
            </a:stretch>
          </p:blipFill>
          <p:spPr>
            <a:xfrm>
              <a:off x="2539264" y="3162"/>
              <a:ext cx="846422" cy="846423"/>
            </a:xfrm>
            <a:prstGeom prst="rect">
              <a:avLst/>
            </a:prstGeom>
            <a:ln w="12700" cap="flat">
              <a:noFill/>
              <a:miter lim="400000"/>
            </a:ln>
            <a:effectLst/>
          </p:spPr>
        </p:pic>
      </p:grpSp>
      <p:grpSp>
        <p:nvGrpSpPr>
          <p:cNvPr id="398" name="Group 41"/>
          <p:cNvGrpSpPr/>
          <p:nvPr/>
        </p:nvGrpSpPr>
        <p:grpSpPr>
          <a:xfrm>
            <a:off x="793042" y="1793062"/>
            <a:ext cx="3385686" cy="1797051"/>
            <a:chOff x="0" y="0"/>
            <a:chExt cx="3385685" cy="1797050"/>
          </a:xfrm>
        </p:grpSpPr>
        <p:pic>
          <p:nvPicPr>
            <p:cNvPr id="385" name="Graphic 42" descr="Graphic 42"/>
            <p:cNvPicPr>
              <a:picLocks noChangeAspect="1"/>
            </p:cNvPicPr>
            <p:nvPr/>
          </p:nvPicPr>
          <p:blipFill>
            <a:blip r:embed="rId2">
              <a:extLst/>
            </a:blip>
            <a:stretch>
              <a:fillRect/>
            </a:stretch>
          </p:blipFill>
          <p:spPr>
            <a:xfrm>
              <a:off x="0" y="-1"/>
              <a:ext cx="846422" cy="846423"/>
            </a:xfrm>
            <a:prstGeom prst="rect">
              <a:avLst/>
            </a:prstGeom>
            <a:ln w="12700" cap="flat">
              <a:noFill/>
              <a:miter lim="400000"/>
            </a:ln>
            <a:effectLst/>
          </p:spPr>
        </p:pic>
        <p:pic>
          <p:nvPicPr>
            <p:cNvPr id="386" name="Graphic 43" descr="Graphic 43"/>
            <p:cNvPicPr>
              <a:picLocks noChangeAspect="1"/>
            </p:cNvPicPr>
            <p:nvPr/>
          </p:nvPicPr>
          <p:blipFill>
            <a:blip r:embed="rId2">
              <a:extLst/>
            </a:blip>
            <a:stretch>
              <a:fillRect/>
            </a:stretch>
          </p:blipFill>
          <p:spPr>
            <a:xfrm>
              <a:off x="428707" y="16488"/>
              <a:ext cx="846422" cy="846423"/>
            </a:xfrm>
            <a:prstGeom prst="rect">
              <a:avLst/>
            </a:prstGeom>
            <a:ln w="12700" cap="flat">
              <a:noFill/>
              <a:miter lim="400000"/>
            </a:ln>
            <a:effectLst/>
          </p:spPr>
        </p:pic>
        <p:pic>
          <p:nvPicPr>
            <p:cNvPr id="387" name="Graphic 44" descr="Graphic 44"/>
            <p:cNvPicPr>
              <a:picLocks noChangeAspect="1"/>
            </p:cNvPicPr>
            <p:nvPr/>
          </p:nvPicPr>
          <p:blipFill>
            <a:blip r:embed="rId2">
              <a:extLst/>
            </a:blip>
            <a:stretch>
              <a:fillRect/>
            </a:stretch>
          </p:blipFill>
          <p:spPr>
            <a:xfrm>
              <a:off x="857413" y="16488"/>
              <a:ext cx="846423" cy="846423"/>
            </a:xfrm>
            <a:prstGeom prst="rect">
              <a:avLst/>
            </a:prstGeom>
            <a:ln w="12700" cap="flat">
              <a:noFill/>
              <a:miter lim="400000"/>
            </a:ln>
            <a:effectLst/>
          </p:spPr>
        </p:pic>
        <p:pic>
          <p:nvPicPr>
            <p:cNvPr id="388" name="Graphic 45" descr="Graphic 45"/>
            <p:cNvPicPr>
              <a:picLocks noChangeAspect="1"/>
            </p:cNvPicPr>
            <p:nvPr/>
          </p:nvPicPr>
          <p:blipFill>
            <a:blip r:embed="rId2">
              <a:extLst/>
            </a:blip>
            <a:stretch>
              <a:fillRect/>
            </a:stretch>
          </p:blipFill>
          <p:spPr>
            <a:xfrm>
              <a:off x="1275128" y="-1"/>
              <a:ext cx="846422" cy="846423"/>
            </a:xfrm>
            <a:prstGeom prst="rect">
              <a:avLst/>
            </a:prstGeom>
            <a:ln w="12700" cap="flat">
              <a:noFill/>
              <a:miter lim="400000"/>
            </a:ln>
            <a:effectLst/>
          </p:spPr>
        </p:pic>
        <p:pic>
          <p:nvPicPr>
            <p:cNvPr id="389" name="Graphic 46" descr="Graphic 46"/>
            <p:cNvPicPr>
              <a:picLocks noChangeAspect="1"/>
            </p:cNvPicPr>
            <p:nvPr/>
          </p:nvPicPr>
          <p:blipFill>
            <a:blip r:embed="rId2">
              <a:extLst/>
            </a:blip>
            <a:stretch>
              <a:fillRect/>
            </a:stretch>
          </p:blipFill>
          <p:spPr>
            <a:xfrm>
              <a:off x="1703835" y="16488"/>
              <a:ext cx="846422" cy="846423"/>
            </a:xfrm>
            <a:prstGeom prst="rect">
              <a:avLst/>
            </a:prstGeom>
            <a:ln w="12700" cap="flat">
              <a:noFill/>
              <a:miter lim="400000"/>
            </a:ln>
            <a:effectLst/>
          </p:spPr>
        </p:pic>
        <p:pic>
          <p:nvPicPr>
            <p:cNvPr id="390" name="Graphic 47" descr="Graphic 47"/>
            <p:cNvPicPr>
              <a:picLocks noChangeAspect="1"/>
            </p:cNvPicPr>
            <p:nvPr/>
          </p:nvPicPr>
          <p:blipFill>
            <a:blip r:embed="rId2">
              <a:extLst/>
            </a:blip>
            <a:stretch>
              <a:fillRect/>
            </a:stretch>
          </p:blipFill>
          <p:spPr>
            <a:xfrm>
              <a:off x="2132542" y="16488"/>
              <a:ext cx="846422" cy="846423"/>
            </a:xfrm>
            <a:prstGeom prst="rect">
              <a:avLst/>
            </a:prstGeom>
            <a:ln w="12700" cap="flat">
              <a:noFill/>
              <a:miter lim="400000"/>
            </a:ln>
            <a:effectLst/>
          </p:spPr>
        </p:pic>
        <p:pic>
          <p:nvPicPr>
            <p:cNvPr id="391" name="Graphic 48" descr="Graphic 48"/>
            <p:cNvPicPr>
              <a:picLocks noChangeAspect="1"/>
            </p:cNvPicPr>
            <p:nvPr/>
          </p:nvPicPr>
          <p:blipFill>
            <a:blip r:embed="rId3">
              <a:extLst/>
            </a:blip>
            <a:stretch>
              <a:fillRect/>
            </a:stretch>
          </p:blipFill>
          <p:spPr>
            <a:xfrm>
              <a:off x="0" y="934139"/>
              <a:ext cx="846422" cy="846423"/>
            </a:xfrm>
            <a:prstGeom prst="rect">
              <a:avLst/>
            </a:prstGeom>
            <a:ln w="12700" cap="flat">
              <a:noFill/>
              <a:miter lim="400000"/>
            </a:ln>
            <a:effectLst/>
          </p:spPr>
        </p:pic>
        <p:pic>
          <p:nvPicPr>
            <p:cNvPr id="392" name="Graphic 49" descr="Graphic 49"/>
            <p:cNvPicPr>
              <a:picLocks noChangeAspect="1"/>
            </p:cNvPicPr>
            <p:nvPr/>
          </p:nvPicPr>
          <p:blipFill>
            <a:blip r:embed="rId3">
              <a:extLst/>
            </a:blip>
            <a:stretch>
              <a:fillRect/>
            </a:stretch>
          </p:blipFill>
          <p:spPr>
            <a:xfrm>
              <a:off x="428707" y="950628"/>
              <a:ext cx="846422" cy="846423"/>
            </a:xfrm>
            <a:prstGeom prst="rect">
              <a:avLst/>
            </a:prstGeom>
            <a:ln w="12700" cap="flat">
              <a:noFill/>
              <a:miter lim="400000"/>
            </a:ln>
            <a:effectLst/>
          </p:spPr>
        </p:pic>
        <p:pic>
          <p:nvPicPr>
            <p:cNvPr id="393" name="Graphic 50" descr="Graphic 50"/>
            <p:cNvPicPr>
              <a:picLocks noChangeAspect="1"/>
            </p:cNvPicPr>
            <p:nvPr/>
          </p:nvPicPr>
          <p:blipFill>
            <a:blip r:embed="rId3">
              <a:extLst/>
            </a:blip>
            <a:stretch>
              <a:fillRect/>
            </a:stretch>
          </p:blipFill>
          <p:spPr>
            <a:xfrm>
              <a:off x="857413" y="950628"/>
              <a:ext cx="846423" cy="846423"/>
            </a:xfrm>
            <a:prstGeom prst="rect">
              <a:avLst/>
            </a:prstGeom>
            <a:ln w="12700" cap="flat">
              <a:noFill/>
              <a:miter lim="400000"/>
            </a:ln>
            <a:effectLst/>
          </p:spPr>
        </p:pic>
        <p:pic>
          <p:nvPicPr>
            <p:cNvPr id="394" name="Graphic 51" descr="Graphic 51"/>
            <p:cNvPicPr>
              <a:picLocks noChangeAspect="1"/>
            </p:cNvPicPr>
            <p:nvPr/>
          </p:nvPicPr>
          <p:blipFill>
            <a:blip r:embed="rId3">
              <a:extLst/>
            </a:blip>
            <a:stretch>
              <a:fillRect/>
            </a:stretch>
          </p:blipFill>
          <p:spPr>
            <a:xfrm>
              <a:off x="2143534" y="917651"/>
              <a:ext cx="846423" cy="846422"/>
            </a:xfrm>
            <a:prstGeom prst="rect">
              <a:avLst/>
            </a:prstGeom>
            <a:ln w="12700" cap="flat">
              <a:noFill/>
              <a:miter lim="400000"/>
            </a:ln>
            <a:effectLst/>
          </p:spPr>
        </p:pic>
        <p:pic>
          <p:nvPicPr>
            <p:cNvPr id="395" name="Graphic 52" descr="Graphic 52"/>
            <p:cNvPicPr>
              <a:picLocks noChangeAspect="1"/>
            </p:cNvPicPr>
            <p:nvPr/>
          </p:nvPicPr>
          <p:blipFill>
            <a:blip r:embed="rId3">
              <a:extLst/>
            </a:blip>
            <a:stretch>
              <a:fillRect/>
            </a:stretch>
          </p:blipFill>
          <p:spPr>
            <a:xfrm>
              <a:off x="1698339" y="934139"/>
              <a:ext cx="846422" cy="846423"/>
            </a:xfrm>
            <a:prstGeom prst="rect">
              <a:avLst/>
            </a:prstGeom>
            <a:ln w="12700" cap="flat">
              <a:noFill/>
              <a:miter lim="400000"/>
            </a:ln>
            <a:effectLst/>
          </p:spPr>
        </p:pic>
        <p:pic>
          <p:nvPicPr>
            <p:cNvPr id="396" name="Graphic 53" descr="Graphic 53"/>
            <p:cNvPicPr>
              <a:picLocks noChangeAspect="1"/>
            </p:cNvPicPr>
            <p:nvPr/>
          </p:nvPicPr>
          <p:blipFill>
            <a:blip r:embed="rId3">
              <a:extLst/>
            </a:blip>
            <a:stretch>
              <a:fillRect/>
            </a:stretch>
          </p:blipFill>
          <p:spPr>
            <a:xfrm>
              <a:off x="1291617" y="950628"/>
              <a:ext cx="846422" cy="846423"/>
            </a:xfrm>
            <a:prstGeom prst="rect">
              <a:avLst/>
            </a:prstGeom>
            <a:ln w="12700" cap="flat">
              <a:noFill/>
              <a:miter lim="400000"/>
            </a:ln>
            <a:effectLst/>
          </p:spPr>
        </p:pic>
        <p:pic>
          <p:nvPicPr>
            <p:cNvPr id="397" name="Graphic 54" descr="Graphic 54"/>
            <p:cNvPicPr>
              <a:picLocks noChangeAspect="1"/>
            </p:cNvPicPr>
            <p:nvPr/>
          </p:nvPicPr>
          <p:blipFill>
            <a:blip r:embed="rId2">
              <a:extLst/>
            </a:blip>
            <a:stretch>
              <a:fillRect/>
            </a:stretch>
          </p:blipFill>
          <p:spPr>
            <a:xfrm>
              <a:off x="2539264" y="3162"/>
              <a:ext cx="846422" cy="846423"/>
            </a:xfrm>
            <a:prstGeom prst="rect">
              <a:avLst/>
            </a:prstGeom>
            <a:ln w="12700" cap="flat">
              <a:noFill/>
              <a:miter lim="400000"/>
            </a:ln>
            <a:effectLst/>
          </p:spPr>
        </p:pic>
      </p:grpSp>
      <p:sp>
        <p:nvSpPr>
          <p:cNvPr id="399" name="TextBox 56"/>
          <p:cNvSpPr txBox="1"/>
          <p:nvPr/>
        </p:nvSpPr>
        <p:spPr>
          <a:xfrm>
            <a:off x="968359" y="3790822"/>
            <a:ext cx="287515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latin typeface="Aptos"/>
                <a:ea typeface="Aptos"/>
                <a:cs typeface="Aptos"/>
                <a:sym typeface="Aptos"/>
              </a:defRPr>
            </a:pPr>
            <a:r>
              <a:t>7 patients (53%) attended </a:t>
            </a:r>
            <a:r>
              <a:rPr b="1" u="sng"/>
              <a:t>OTP intake appointment</a:t>
            </a:r>
          </a:p>
        </p:txBody>
      </p:sp>
      <p:sp>
        <p:nvSpPr>
          <p:cNvPr id="400" name="TextBox 57"/>
          <p:cNvSpPr txBox="1"/>
          <p:nvPr/>
        </p:nvSpPr>
        <p:spPr>
          <a:xfrm>
            <a:off x="4579730" y="3790822"/>
            <a:ext cx="33470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latin typeface="Aptos"/>
                <a:ea typeface="Aptos"/>
                <a:cs typeface="Aptos"/>
                <a:sym typeface="Aptos"/>
              </a:defRPr>
            </a:pPr>
            <a:r>
              <a:t>Five (39%) remained on methadone at </a:t>
            </a:r>
            <a:r>
              <a:rPr b="1" u="sng"/>
              <a:t>30 days</a:t>
            </a:r>
            <a:r>
              <a:t>.</a:t>
            </a:r>
            <a:r>
              <a:rPr>
                <a:latin typeface="Noto"/>
                <a:ea typeface="Noto"/>
                <a:cs typeface="Noto"/>
                <a:sym typeface="Noto"/>
              </a:rPr>
              <a:t>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lide Number Placeholder 5"/>
          <p:cNvSpPr txBox="1"/>
          <p:nvPr>
            <p:ph type="sldNum" sz="quarter" idx="2"/>
          </p:nvPr>
        </p:nvSpPr>
        <p:spPr>
          <a:xfrm>
            <a:off x="294745" y="4630807"/>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3" name="Title 2"/>
          <p:cNvSpPr txBox="1"/>
          <p:nvPr>
            <p:ph type="title"/>
          </p:nvPr>
        </p:nvSpPr>
        <p:spPr>
          <a:xfrm>
            <a:off x="2344614" y="837776"/>
            <a:ext cx="6298165" cy="564396"/>
          </a:xfrm>
          <a:prstGeom prst="rect">
            <a:avLst/>
          </a:prstGeom>
        </p:spPr>
        <p:txBody>
          <a:bodyPr/>
          <a:lstStyle>
            <a:lvl1pPr defTabSz="388620">
              <a:defRPr sz="3060"/>
            </a:lvl1pPr>
          </a:lstStyle>
          <a:p>
            <a:pPr/>
            <a:r>
              <a:t>Conclusions</a:t>
            </a:r>
          </a:p>
        </p:txBody>
      </p:sp>
      <p:sp>
        <p:nvSpPr>
          <p:cNvPr id="404" name="Content Placeholder 3"/>
          <p:cNvSpPr txBox="1"/>
          <p:nvPr>
            <p:ph type="body" sz="half" idx="1"/>
          </p:nvPr>
        </p:nvSpPr>
        <p:spPr>
          <a:xfrm>
            <a:off x="2560320" y="1554480"/>
            <a:ext cx="5760721" cy="2743201"/>
          </a:xfrm>
          <a:prstGeom prst="rect">
            <a:avLst/>
          </a:prstGeom>
        </p:spPr>
        <p:txBody>
          <a:bodyPr/>
          <a:lstStyle/>
          <a:p>
            <a:pPr marL="377190" indent="-285750">
              <a:spcBef>
                <a:spcPts val="2000"/>
              </a:spcBef>
              <a:buSzPct val="120000"/>
              <a:defRPr sz="1600">
                <a:solidFill>
                  <a:srgbClr val="364852"/>
                </a:solidFill>
              </a:defRPr>
            </a:pPr>
            <a:r>
              <a:t>Split dose, rapid methadone induction protocol for pregnant individuals admitted to the hospital is </a:t>
            </a:r>
            <a:r>
              <a:rPr b="1" u="sng"/>
              <a:t>well-tolerated</a:t>
            </a:r>
            <a:r>
              <a:t> and </a:t>
            </a:r>
            <a:r>
              <a:rPr b="1" u="sng"/>
              <a:t>feasible</a:t>
            </a:r>
          </a:p>
          <a:p>
            <a:pPr marL="265175" indent="-173736">
              <a:spcBef>
                <a:spcPts val="2000"/>
              </a:spcBef>
              <a:buSzPct val="120000"/>
              <a:defRPr sz="1600">
                <a:solidFill>
                  <a:srgbClr val="364852"/>
                </a:solidFill>
              </a:defRPr>
            </a:pPr>
            <a:r>
              <a:t>Despite quick up-titration, a minority of patients </a:t>
            </a:r>
            <a:r>
              <a:rPr b="1" u="sng"/>
              <a:t>remained on methadone</a:t>
            </a:r>
            <a:r>
              <a:rPr b="1"/>
              <a:t> </a:t>
            </a:r>
            <a:r>
              <a:t>at 30-days post-discharge </a:t>
            </a:r>
          </a:p>
        </p:txBody>
      </p:sp>
      <p:pic>
        <p:nvPicPr>
          <p:cNvPr id="405" name="Picture Placeholder 6" descr="Picture Placeholder 6"/>
          <p:cNvPicPr>
            <a:picLocks noChangeAspect="1"/>
          </p:cNvPicPr>
          <p:nvPr>
            <p:ph type="pic" idx="21"/>
          </p:nvPr>
        </p:nvPicPr>
        <p:blipFill>
          <a:blip r:embed="rId3">
            <a:extLst/>
          </a:blip>
          <a:srcRect l="32912" t="0" r="18987" b="0"/>
          <a:stretch>
            <a:fillRect/>
          </a:stretch>
        </p:blipFill>
        <p:spPr>
          <a:xfrm>
            <a:off x="1" y="1"/>
            <a:ext cx="1828800" cy="5146296"/>
          </a:xfrm>
          <a:prstGeom prst="rect">
            <a:avLst/>
          </a:prstGeom>
        </p:spPr>
      </p:pic>
      <p:sp>
        <p:nvSpPr>
          <p:cNvPr id="406" name="Slide Number Placeholder 5"/>
          <p:cNvSpPr txBox="1"/>
          <p:nvPr/>
        </p:nvSpPr>
        <p:spPr>
          <a:xfrm>
            <a:off x="371821" y="4630807"/>
            <a:ext cx="499905"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FFFFFF"/>
                </a:solidFill>
              </a:defRPr>
            </a:lvl1pPr>
          </a:lstStyle>
          <a:p>
            <a:pPr/>
            <a:r>
              <a:t>18</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Slide Number Placeholder 5"/>
          <p:cNvSpPr txBox="1"/>
          <p:nvPr>
            <p:ph type="sldNum" sz="quarter" idx="2"/>
          </p:nvPr>
        </p:nvSpPr>
        <p:spPr>
          <a:xfrm>
            <a:off x="294745" y="4630807"/>
            <a:ext cx="273657"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1" name="Rounded Rectangle 14"/>
          <p:cNvSpPr/>
          <p:nvPr/>
        </p:nvSpPr>
        <p:spPr>
          <a:xfrm>
            <a:off x="511089" y="2478597"/>
            <a:ext cx="1096299" cy="497654"/>
          </a:xfrm>
          <a:prstGeom prst="roundRect">
            <a:avLst>
              <a:gd name="adj" fmla="val 16667"/>
            </a:avLst>
          </a:prstGeom>
          <a:solidFill>
            <a:srgbClr val="FFC0A6"/>
          </a:solidFill>
          <a:ln w="12700">
            <a:miter lim="400000"/>
          </a:ln>
        </p:spPr>
        <p:txBody>
          <a:bodyPr lIns="45719" rIns="45719" anchor="ctr"/>
          <a:lstStyle/>
          <a:p>
            <a:pPr algn="ctr">
              <a:defRPr>
                <a:solidFill>
                  <a:srgbClr val="FFFFFF"/>
                </a:solidFill>
              </a:defRPr>
            </a:pPr>
          </a:p>
        </p:txBody>
      </p:sp>
      <p:pic>
        <p:nvPicPr>
          <p:cNvPr id="412" name="Picture 12" descr="Picture 12"/>
          <p:cNvPicPr>
            <a:picLocks noChangeAspect="1"/>
          </p:cNvPicPr>
          <p:nvPr/>
        </p:nvPicPr>
        <p:blipFill>
          <a:blip r:embed="rId2">
            <a:extLst/>
          </a:blip>
          <a:stretch>
            <a:fillRect/>
          </a:stretch>
        </p:blipFill>
        <p:spPr>
          <a:xfrm>
            <a:off x="363415" y="90853"/>
            <a:ext cx="5435519" cy="1348765"/>
          </a:xfrm>
          <a:prstGeom prst="rect">
            <a:avLst/>
          </a:prstGeom>
          <a:ln w="12700">
            <a:miter lim="400000"/>
          </a:ln>
        </p:spPr>
      </p:pic>
      <p:sp>
        <p:nvSpPr>
          <p:cNvPr id="413" name="TextBox 13"/>
          <p:cNvSpPr txBox="1"/>
          <p:nvPr/>
        </p:nvSpPr>
        <p:spPr>
          <a:xfrm>
            <a:off x="580255" y="2571749"/>
            <a:ext cx="1004859"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000000"/>
                </a:solidFill>
              </a:defRPr>
            </a:lvl1pPr>
          </a:lstStyle>
          <a:p>
            <a:pPr/>
            <a:r>
              <a:t>Barriers</a:t>
            </a:r>
          </a:p>
        </p:txBody>
      </p:sp>
      <p:sp>
        <p:nvSpPr>
          <p:cNvPr id="414" name="Rounded Rectangle 15"/>
          <p:cNvSpPr/>
          <p:nvPr/>
        </p:nvSpPr>
        <p:spPr>
          <a:xfrm>
            <a:off x="7466272" y="2453108"/>
            <a:ext cx="1314312" cy="497654"/>
          </a:xfrm>
          <a:prstGeom prst="roundRect">
            <a:avLst>
              <a:gd name="adj" fmla="val 16667"/>
            </a:avLst>
          </a:prstGeom>
          <a:solidFill>
            <a:srgbClr val="92D050"/>
          </a:solidFill>
          <a:ln w="12700">
            <a:miter lim="400000"/>
          </a:ln>
        </p:spPr>
        <p:txBody>
          <a:bodyPr lIns="45719" rIns="45719" anchor="ctr"/>
          <a:lstStyle/>
          <a:p>
            <a:pPr algn="ctr">
              <a:defRPr>
                <a:solidFill>
                  <a:srgbClr val="FFFFFF"/>
                </a:solidFill>
              </a:defRPr>
            </a:pPr>
          </a:p>
        </p:txBody>
      </p:sp>
      <p:sp>
        <p:nvSpPr>
          <p:cNvPr id="415" name="TextBox 16"/>
          <p:cNvSpPr txBox="1"/>
          <p:nvPr/>
        </p:nvSpPr>
        <p:spPr>
          <a:xfrm>
            <a:off x="7535440" y="2546261"/>
            <a:ext cx="1316657"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chemeClr val="accent3"/>
                </a:solidFill>
              </a:defRPr>
            </a:lvl1pPr>
          </a:lstStyle>
          <a:p>
            <a:pPr/>
            <a:r>
              <a:t>Facilitators</a:t>
            </a:r>
          </a:p>
        </p:txBody>
      </p:sp>
      <p:grpSp>
        <p:nvGrpSpPr>
          <p:cNvPr id="418" name="Group 18"/>
          <p:cNvGrpSpPr/>
          <p:nvPr/>
        </p:nvGrpSpPr>
        <p:grpSpPr>
          <a:xfrm>
            <a:off x="1677726" y="1439618"/>
            <a:ext cx="5624425" cy="3268418"/>
            <a:chOff x="0" y="0"/>
            <a:chExt cx="5624424" cy="3268418"/>
          </a:xfrm>
        </p:grpSpPr>
        <p:pic>
          <p:nvPicPr>
            <p:cNvPr id="416" name="Picture 10" descr="Picture 10"/>
            <p:cNvPicPr>
              <a:picLocks noChangeAspect="1"/>
            </p:cNvPicPr>
            <p:nvPr/>
          </p:nvPicPr>
          <p:blipFill>
            <a:blip r:embed="rId3">
              <a:extLst/>
            </a:blip>
            <a:srcRect l="0" t="15455" r="0" b="1994"/>
            <a:stretch>
              <a:fillRect/>
            </a:stretch>
          </p:blipFill>
          <p:spPr>
            <a:xfrm>
              <a:off x="0" y="0"/>
              <a:ext cx="5624425" cy="3268418"/>
            </a:xfrm>
            <a:prstGeom prst="rect">
              <a:avLst/>
            </a:prstGeom>
            <a:ln w="12700" cap="flat">
              <a:noFill/>
              <a:miter lim="400000"/>
            </a:ln>
            <a:effectLst/>
          </p:spPr>
        </p:pic>
        <p:sp>
          <p:nvSpPr>
            <p:cNvPr id="417" name="Rectangle 17"/>
            <p:cNvSpPr/>
            <p:nvPr/>
          </p:nvSpPr>
          <p:spPr>
            <a:xfrm>
              <a:off x="1932982" y="-1"/>
              <a:ext cx="1488831" cy="236783"/>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419" name="TextBox 20"/>
          <p:cNvSpPr txBox="1"/>
          <p:nvPr/>
        </p:nvSpPr>
        <p:spPr>
          <a:xfrm>
            <a:off x="4817012" y="4791035"/>
            <a:ext cx="4480561"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i="1" sz="1000"/>
            </a:pPr>
            <a:r>
              <a:t>J Addict Med </a:t>
            </a:r>
            <a:r>
              <a:rPr i="0"/>
              <a:t>• Volume 18, Number 2, March/April 2024</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lide Number Placeholder 5"/>
          <p:cNvSpPr txBox="1"/>
          <p:nvPr>
            <p:ph type="sldNum" sz="quarter" idx="2"/>
          </p:nvPr>
        </p:nvSpPr>
        <p:spPr>
          <a:xfrm>
            <a:off x="294745" y="4630807"/>
            <a:ext cx="188899"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7" name="Title 2"/>
          <p:cNvSpPr txBox="1"/>
          <p:nvPr>
            <p:ph type="title"/>
          </p:nvPr>
        </p:nvSpPr>
        <p:spPr>
          <a:xfrm>
            <a:off x="2291597" y="563622"/>
            <a:ext cx="6298165" cy="564396"/>
          </a:xfrm>
          <a:prstGeom prst="rect">
            <a:avLst/>
          </a:prstGeom>
        </p:spPr>
        <p:txBody>
          <a:bodyPr/>
          <a:lstStyle>
            <a:lvl1pPr defTabSz="388620">
              <a:defRPr sz="3060"/>
            </a:lvl1pPr>
          </a:lstStyle>
          <a:p>
            <a:pPr/>
            <a:r>
              <a:t>Background</a:t>
            </a:r>
          </a:p>
        </p:txBody>
      </p:sp>
      <p:sp>
        <p:nvSpPr>
          <p:cNvPr id="208" name="Content Placeholder 3"/>
          <p:cNvSpPr txBox="1"/>
          <p:nvPr>
            <p:ph type="body" sz="half" idx="1"/>
          </p:nvPr>
        </p:nvSpPr>
        <p:spPr>
          <a:xfrm>
            <a:off x="2560318" y="1484141"/>
            <a:ext cx="5760721" cy="2743201"/>
          </a:xfrm>
          <a:prstGeom prst="rect">
            <a:avLst/>
          </a:prstGeom>
        </p:spPr>
        <p:txBody>
          <a:bodyPr/>
          <a:lstStyle/>
          <a:p>
            <a:pPr marL="265175" indent="-173736">
              <a:spcBef>
                <a:spcPts val="2000"/>
              </a:spcBef>
              <a:buSzPct val="120000"/>
              <a:defRPr sz="1600">
                <a:solidFill>
                  <a:srgbClr val="364852"/>
                </a:solidFill>
              </a:defRPr>
            </a:pPr>
            <a:r>
              <a:t>Opioid use disorder (OUD) is associated with adverse perinatal outcomes</a:t>
            </a:r>
          </a:p>
          <a:p>
            <a:pPr marL="265175" indent="-173736">
              <a:spcBef>
                <a:spcPts val="2000"/>
              </a:spcBef>
              <a:buSzPct val="120000"/>
              <a:defRPr sz="1600">
                <a:solidFill>
                  <a:srgbClr val="364852"/>
                </a:solidFill>
              </a:defRPr>
            </a:pPr>
            <a:r>
              <a:t>Medication for OUD (MOUD) is critical</a:t>
            </a:r>
          </a:p>
          <a:p>
            <a:pPr marL="265175" indent="-173736">
              <a:spcBef>
                <a:spcPts val="2000"/>
              </a:spcBef>
              <a:buSzPct val="120000"/>
              <a:defRPr sz="1600">
                <a:solidFill>
                  <a:srgbClr val="364852"/>
                </a:solidFill>
              </a:defRPr>
            </a:pPr>
            <a:r>
              <a:t>Limited data exists on rapid methadone induction for pregnant patients</a:t>
            </a:r>
          </a:p>
          <a:p>
            <a:pPr marL="265175" indent="-173736">
              <a:spcBef>
                <a:spcPts val="2000"/>
              </a:spcBef>
              <a:buSzPct val="120000"/>
              <a:defRPr sz="1600">
                <a:solidFill>
                  <a:srgbClr val="364852"/>
                </a:solidFill>
              </a:defRPr>
            </a:pPr>
            <a:r>
              <a:t>Pregnant individuals may benefit from split dosing</a:t>
            </a:r>
          </a:p>
        </p:txBody>
      </p:sp>
      <p:pic>
        <p:nvPicPr>
          <p:cNvPr id="209" name="Picture Placeholder 6" descr="Picture Placeholder 6"/>
          <p:cNvPicPr>
            <a:picLocks noChangeAspect="1"/>
          </p:cNvPicPr>
          <p:nvPr>
            <p:ph type="pic" idx="21"/>
          </p:nvPr>
        </p:nvPicPr>
        <p:blipFill>
          <a:blip r:embed="rId3">
            <a:extLst/>
          </a:blip>
          <a:srcRect l="32912" t="0" r="18987" b="0"/>
          <a:stretch>
            <a:fillRect/>
          </a:stretch>
        </p:blipFill>
        <p:spPr>
          <a:xfrm>
            <a:off x="1" y="1"/>
            <a:ext cx="1828800" cy="5146296"/>
          </a:xfrm>
          <a:prstGeom prst="rect">
            <a:avLst/>
          </a:prstGeom>
        </p:spPr>
      </p:pic>
      <p:sp>
        <p:nvSpPr>
          <p:cNvPr id="210" name="Slide Number Placeholder 5"/>
          <p:cNvSpPr txBox="1"/>
          <p:nvPr/>
        </p:nvSpPr>
        <p:spPr>
          <a:xfrm>
            <a:off x="371821" y="4630807"/>
            <a:ext cx="499905"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FFFFFF"/>
                </a:solidFill>
              </a:defRPr>
            </a:lvl1pPr>
          </a:lstStyle>
          <a:p>
            <a:pPr/>
            <a:r>
              <a:t>2</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Title 1"/>
          <p:cNvSpPr txBox="1"/>
          <p:nvPr/>
        </p:nvSpPr>
        <p:spPr>
          <a:xfrm>
            <a:off x="685800" y="2713705"/>
            <a:ext cx="7680961" cy="8153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pc="20" sz="4800">
                <a:solidFill>
                  <a:schemeClr val="accent3"/>
                </a:solidFill>
                <a:latin typeface="+mj-lt"/>
                <a:ea typeface="+mj-ea"/>
                <a:cs typeface="+mj-cs"/>
                <a:sym typeface="Lato Regular"/>
              </a:defRPr>
            </a:lvl1pPr>
          </a:lstStyle>
          <a:p>
            <a:pPr/>
            <a:r>
              <a:t>Thank You</a:t>
            </a:r>
          </a:p>
        </p:txBody>
      </p:sp>
      <p:pic>
        <p:nvPicPr>
          <p:cNvPr id="422" name="OHSU master brand logoPicture 3" descr="OHSU master brand logoPicture 3"/>
          <p:cNvPicPr>
            <a:picLocks noChangeAspect="1"/>
          </p:cNvPicPr>
          <p:nvPr/>
        </p:nvPicPr>
        <p:blipFill>
          <a:blip r:embed="rId2">
            <a:extLst/>
          </a:blip>
          <a:stretch>
            <a:fillRect/>
          </a:stretch>
        </p:blipFill>
        <p:spPr>
          <a:xfrm>
            <a:off x="4091261" y="905798"/>
            <a:ext cx="870039" cy="149012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Title 1"/>
          <p:cNvSpPr txBox="1"/>
          <p:nvPr/>
        </p:nvSpPr>
        <p:spPr>
          <a:xfrm>
            <a:off x="676373" y="2817400"/>
            <a:ext cx="7680961" cy="8153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pc="20" sz="4800">
                <a:solidFill>
                  <a:srgbClr val="FFFFFF"/>
                </a:solidFill>
                <a:latin typeface="+mj-lt"/>
                <a:ea typeface="+mj-ea"/>
                <a:cs typeface="+mj-cs"/>
                <a:sym typeface="Lato Regular"/>
              </a:defRPr>
            </a:lvl1pPr>
          </a:lstStyle>
          <a:p>
            <a:pPr/>
            <a:r>
              <a:t>Thank You</a:t>
            </a:r>
          </a:p>
        </p:txBody>
      </p:sp>
      <p:pic>
        <p:nvPicPr>
          <p:cNvPr id="425" name="Picture 4" descr="Picture 4"/>
          <p:cNvPicPr>
            <a:picLocks noChangeAspect="1"/>
          </p:cNvPicPr>
          <p:nvPr/>
        </p:nvPicPr>
        <p:blipFill>
          <a:blip r:embed="rId2">
            <a:extLst/>
          </a:blip>
          <a:stretch>
            <a:fillRect/>
          </a:stretch>
        </p:blipFill>
        <p:spPr>
          <a:xfrm>
            <a:off x="4082010" y="962358"/>
            <a:ext cx="869689" cy="149012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lide Number Placeholder 5"/>
          <p:cNvSpPr txBox="1"/>
          <p:nvPr>
            <p:ph type="sldNum" sz="quarter" idx="2"/>
          </p:nvPr>
        </p:nvSpPr>
        <p:spPr>
          <a:xfrm>
            <a:off x="294745" y="4630807"/>
            <a:ext cx="188899"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5" name="Picture 7" descr="Picture 7"/>
          <p:cNvPicPr>
            <a:picLocks noChangeAspect="1"/>
          </p:cNvPicPr>
          <p:nvPr/>
        </p:nvPicPr>
        <p:blipFill>
          <a:blip r:embed="rId3">
            <a:extLst/>
          </a:blip>
          <a:stretch>
            <a:fillRect/>
          </a:stretch>
        </p:blipFill>
        <p:spPr>
          <a:xfrm>
            <a:off x="4324077" y="1160817"/>
            <a:ext cx="3908829" cy="1500859"/>
          </a:xfrm>
          <a:prstGeom prst="rect">
            <a:avLst/>
          </a:prstGeom>
          <a:ln w="12700">
            <a:miter lim="400000"/>
          </a:ln>
        </p:spPr>
      </p:pic>
      <p:pic>
        <p:nvPicPr>
          <p:cNvPr id="216" name="Picture 9" descr="Picture 9"/>
          <p:cNvPicPr>
            <a:picLocks noChangeAspect="1"/>
          </p:cNvPicPr>
          <p:nvPr/>
        </p:nvPicPr>
        <p:blipFill>
          <a:blip r:embed="rId4">
            <a:extLst/>
          </a:blip>
          <a:srcRect l="0" t="11874" r="0" b="0"/>
          <a:stretch>
            <a:fillRect/>
          </a:stretch>
        </p:blipFill>
        <p:spPr>
          <a:xfrm>
            <a:off x="4324077" y="2571750"/>
            <a:ext cx="3715644" cy="2370372"/>
          </a:xfrm>
          <a:prstGeom prst="rect">
            <a:avLst/>
          </a:prstGeom>
          <a:ln w="12700">
            <a:miter lim="400000"/>
          </a:ln>
        </p:spPr>
      </p:pic>
      <p:sp>
        <p:nvSpPr>
          <p:cNvPr id="217" name="Title 4"/>
          <p:cNvSpPr txBox="1"/>
          <p:nvPr>
            <p:ph type="title"/>
          </p:nvPr>
        </p:nvSpPr>
        <p:spPr>
          <a:xfrm>
            <a:off x="521585" y="486616"/>
            <a:ext cx="7604985" cy="621160"/>
          </a:xfrm>
          <a:prstGeom prst="rect">
            <a:avLst/>
          </a:prstGeom>
        </p:spPr>
        <p:txBody>
          <a:bodyPr/>
          <a:lstStyle>
            <a:lvl1pPr defTabSz="402336">
              <a:defRPr sz="3520"/>
            </a:lvl1pPr>
          </a:lstStyle>
          <a:p>
            <a:pPr/>
            <a:r>
              <a:t>OUD in Pregnancy</a:t>
            </a:r>
          </a:p>
        </p:txBody>
      </p:sp>
      <p:sp>
        <p:nvSpPr>
          <p:cNvPr id="218" name="Content Placeholder 3"/>
          <p:cNvSpPr txBox="1"/>
          <p:nvPr/>
        </p:nvSpPr>
        <p:spPr>
          <a:xfrm>
            <a:off x="519662" y="1603103"/>
            <a:ext cx="3478584" cy="252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65175" indent="-173736">
              <a:spcBef>
                <a:spcPts val="2000"/>
              </a:spcBef>
              <a:buSzPct val="120000"/>
              <a:buFont typeface="Arial"/>
              <a:buChar char="•"/>
              <a:defRPr sz="1600">
                <a:solidFill>
                  <a:srgbClr val="364852"/>
                </a:solidFill>
                <a:latin typeface="Noto Serif"/>
                <a:ea typeface="Noto Serif"/>
                <a:cs typeface="Noto Serif"/>
                <a:sym typeface="Noto Serif"/>
              </a:defRPr>
            </a:pPr>
            <a:r>
              <a:t> More than 16% of pregnancy-associated deaths are overdose related</a:t>
            </a:r>
            <a:endParaRPr sz="2400"/>
          </a:p>
          <a:p>
            <a:pPr marL="265175" indent="-173736">
              <a:spcBef>
                <a:spcPts val="2000"/>
              </a:spcBef>
              <a:buSzPct val="120000"/>
              <a:buFont typeface="Arial"/>
              <a:buChar char="•"/>
              <a:defRPr sz="1600">
                <a:solidFill>
                  <a:srgbClr val="364852"/>
                </a:solidFill>
                <a:latin typeface="Noto Serif"/>
                <a:ea typeface="Noto Serif"/>
                <a:cs typeface="Noto Serif"/>
                <a:sym typeface="Noto Serif"/>
              </a:defRPr>
            </a:pPr>
            <a:r>
              <a:t>Fatal overdose from fentanyl + other synthetics increased 81%</a:t>
            </a:r>
            <a:br/>
            <a:b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lide Number Placeholder 5"/>
          <p:cNvSpPr txBox="1"/>
          <p:nvPr>
            <p:ph type="sldNum" sz="quarter" idx="2"/>
          </p:nvPr>
        </p:nvSpPr>
        <p:spPr>
          <a:xfrm>
            <a:off x="294745" y="4630807"/>
            <a:ext cx="188899"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25" name="Group 13"/>
          <p:cNvGrpSpPr/>
          <p:nvPr/>
        </p:nvGrpSpPr>
        <p:grpSpPr>
          <a:xfrm>
            <a:off x="1004554" y="1384503"/>
            <a:ext cx="4752304" cy="3247904"/>
            <a:chOff x="0" y="0"/>
            <a:chExt cx="4752302" cy="3247902"/>
          </a:xfrm>
        </p:grpSpPr>
        <p:pic>
          <p:nvPicPr>
            <p:cNvPr id="223" name="Picture 2" descr="Picture 2"/>
            <p:cNvPicPr>
              <a:picLocks noChangeAspect="1"/>
            </p:cNvPicPr>
            <p:nvPr/>
          </p:nvPicPr>
          <p:blipFill>
            <a:blip r:embed="rId3">
              <a:extLst/>
            </a:blip>
            <a:srcRect l="50032" t="0" r="0" b="0"/>
            <a:stretch>
              <a:fillRect/>
            </a:stretch>
          </p:blipFill>
          <p:spPr>
            <a:xfrm>
              <a:off x="0" y="-1"/>
              <a:ext cx="4752303" cy="3247904"/>
            </a:xfrm>
            <a:prstGeom prst="rect">
              <a:avLst/>
            </a:prstGeom>
            <a:ln w="12700" cap="flat">
              <a:noFill/>
              <a:miter lim="400000"/>
            </a:ln>
            <a:effectLst/>
          </p:spPr>
        </p:pic>
        <p:pic>
          <p:nvPicPr>
            <p:cNvPr id="224" name="Ink 9" descr="Ink 9"/>
            <p:cNvPicPr>
              <a:picLocks noChangeAspect="1"/>
            </p:cNvPicPr>
            <p:nvPr/>
          </p:nvPicPr>
          <p:blipFill>
            <a:blip r:embed="rId4">
              <a:extLst/>
            </a:blip>
            <a:stretch>
              <a:fillRect/>
            </a:stretch>
          </p:blipFill>
          <p:spPr>
            <a:xfrm>
              <a:off x="647271" y="932863"/>
              <a:ext cx="3974401" cy="1225441"/>
            </a:xfrm>
            <a:prstGeom prst="rect">
              <a:avLst/>
            </a:prstGeom>
            <a:ln w="12700" cap="flat">
              <a:noFill/>
              <a:miter lim="400000"/>
            </a:ln>
            <a:effectLst/>
          </p:spPr>
        </p:pic>
      </p:grpSp>
      <p:grpSp>
        <p:nvGrpSpPr>
          <p:cNvPr id="228" name="Group 12"/>
          <p:cNvGrpSpPr/>
          <p:nvPr/>
        </p:nvGrpSpPr>
        <p:grpSpPr>
          <a:xfrm>
            <a:off x="6031829" y="1648419"/>
            <a:ext cx="2374864" cy="929641"/>
            <a:chOff x="0" y="0"/>
            <a:chExt cx="2374862" cy="929639"/>
          </a:xfrm>
        </p:grpSpPr>
        <p:sp>
          <p:nvSpPr>
            <p:cNvPr id="226" name="TextBox 3"/>
            <p:cNvSpPr txBox="1"/>
            <p:nvPr/>
          </p:nvSpPr>
          <p:spPr>
            <a:xfrm>
              <a:off x="0" y="0"/>
              <a:ext cx="2374863" cy="929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179387">
                <a:spcBef>
                  <a:spcPts val="2000"/>
                </a:spcBef>
                <a:defRPr>
                  <a:solidFill>
                    <a:srgbClr val="364852"/>
                  </a:solidFill>
                </a:defRPr>
              </a:lvl1pPr>
            </a:lstStyle>
            <a:p>
              <a:pPr/>
              <a:r>
                <a:t>Fatal overdose most common in the postpartum period</a:t>
              </a:r>
            </a:p>
          </p:txBody>
        </p:sp>
        <p:pic>
          <p:nvPicPr>
            <p:cNvPr id="227" name="Ink 10" descr="Ink 10"/>
            <p:cNvPicPr>
              <a:picLocks noChangeAspect="1"/>
            </p:cNvPicPr>
            <p:nvPr/>
          </p:nvPicPr>
          <p:blipFill>
            <a:blip r:embed="rId5">
              <a:extLst/>
            </a:blip>
            <a:stretch>
              <a:fillRect/>
            </a:stretch>
          </p:blipFill>
          <p:spPr>
            <a:xfrm>
              <a:off x="142667" y="495208"/>
              <a:ext cx="2097001" cy="405721"/>
            </a:xfrm>
            <a:prstGeom prst="rect">
              <a:avLst/>
            </a:prstGeom>
            <a:ln w="12700" cap="flat">
              <a:noFill/>
              <a:miter lim="400000"/>
            </a:ln>
            <a:effectLst/>
          </p:spPr>
        </p:pic>
      </p:grpSp>
      <p:sp>
        <p:nvSpPr>
          <p:cNvPr id="229" name="Title 4"/>
          <p:cNvSpPr txBox="1"/>
          <p:nvPr>
            <p:ph type="title"/>
          </p:nvPr>
        </p:nvSpPr>
        <p:spPr>
          <a:xfrm>
            <a:off x="521585" y="486616"/>
            <a:ext cx="7604985" cy="621160"/>
          </a:xfrm>
          <a:prstGeom prst="rect">
            <a:avLst/>
          </a:prstGeom>
        </p:spPr>
        <p:txBody>
          <a:bodyPr/>
          <a:lstStyle>
            <a:lvl1pPr defTabSz="402336">
              <a:defRPr sz="3520"/>
            </a:lvl1pPr>
          </a:lstStyle>
          <a:p>
            <a:pPr/>
            <a:r>
              <a:t>OUD in Pregnancy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lide Number Placeholder 5"/>
          <p:cNvSpPr txBox="1"/>
          <p:nvPr>
            <p:ph type="sldNum" sz="quarter" idx="2"/>
          </p:nvPr>
        </p:nvSpPr>
        <p:spPr>
          <a:xfrm>
            <a:off x="294745" y="4630807"/>
            <a:ext cx="188899"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4" name="Picture 3" descr="Picture 3"/>
          <p:cNvPicPr>
            <a:picLocks noChangeAspect="1"/>
          </p:cNvPicPr>
          <p:nvPr/>
        </p:nvPicPr>
        <p:blipFill>
          <a:blip r:embed="rId2">
            <a:extLst/>
          </a:blip>
          <a:stretch>
            <a:fillRect/>
          </a:stretch>
        </p:blipFill>
        <p:spPr>
          <a:xfrm>
            <a:off x="257338" y="1248005"/>
            <a:ext cx="4697764" cy="3353339"/>
          </a:xfrm>
          <a:prstGeom prst="rect">
            <a:avLst/>
          </a:prstGeom>
          <a:ln w="12700">
            <a:miter lim="400000"/>
          </a:ln>
        </p:spPr>
      </p:pic>
      <p:sp>
        <p:nvSpPr>
          <p:cNvPr id="235" name="Rounded Rectangle 13"/>
          <p:cNvSpPr/>
          <p:nvPr/>
        </p:nvSpPr>
        <p:spPr>
          <a:xfrm>
            <a:off x="4971246" y="3648311"/>
            <a:ext cx="3271235" cy="1189823"/>
          </a:xfrm>
          <a:prstGeom prst="roundRect">
            <a:avLst>
              <a:gd name="adj" fmla="val 16667"/>
            </a:avLst>
          </a:prstGeom>
          <a:solidFill>
            <a:srgbClr val="ABD4EE"/>
          </a:solidFill>
          <a:ln w="12700">
            <a:miter lim="400000"/>
          </a:ln>
        </p:spPr>
        <p:txBody>
          <a:bodyPr lIns="45719" rIns="45719" anchor="ctr"/>
          <a:lstStyle/>
          <a:p>
            <a:pPr algn="ctr">
              <a:defRPr>
                <a:solidFill>
                  <a:srgbClr val="FFFFFF"/>
                </a:solidFill>
              </a:defRPr>
            </a:pPr>
          </a:p>
        </p:txBody>
      </p:sp>
      <p:sp>
        <p:nvSpPr>
          <p:cNvPr id="236" name="Title 4"/>
          <p:cNvSpPr txBox="1"/>
          <p:nvPr>
            <p:ph type="title"/>
          </p:nvPr>
        </p:nvSpPr>
        <p:spPr>
          <a:xfrm>
            <a:off x="521585" y="486616"/>
            <a:ext cx="7604985" cy="621160"/>
          </a:xfrm>
          <a:prstGeom prst="rect">
            <a:avLst/>
          </a:prstGeom>
        </p:spPr>
        <p:txBody>
          <a:bodyPr/>
          <a:lstStyle>
            <a:lvl1pPr defTabSz="402336">
              <a:defRPr sz="3520"/>
            </a:lvl1pPr>
          </a:lstStyle>
          <a:p>
            <a:pPr/>
            <a:r>
              <a:t>OUD in Pregnancy</a:t>
            </a:r>
          </a:p>
        </p:txBody>
      </p:sp>
      <p:sp>
        <p:nvSpPr>
          <p:cNvPr id="237" name="Straight Arrow Connector 6"/>
          <p:cNvSpPr/>
          <p:nvPr/>
        </p:nvSpPr>
        <p:spPr>
          <a:xfrm>
            <a:off x="4430331" y="3065171"/>
            <a:ext cx="1159100" cy="1"/>
          </a:xfrm>
          <a:prstGeom prst="line">
            <a:avLst/>
          </a:prstGeom>
          <a:ln w="38100">
            <a:solidFill>
              <a:srgbClr val="FF0000"/>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38" name="Straight Arrow Connector 7"/>
          <p:cNvSpPr/>
          <p:nvPr/>
        </p:nvSpPr>
        <p:spPr>
          <a:xfrm>
            <a:off x="4430331" y="3410753"/>
            <a:ext cx="1159100" cy="1"/>
          </a:xfrm>
          <a:prstGeom prst="line">
            <a:avLst/>
          </a:prstGeom>
          <a:ln w="381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239" name="TextBox 8"/>
          <p:cNvSpPr txBox="1"/>
          <p:nvPr/>
        </p:nvSpPr>
        <p:spPr>
          <a:xfrm>
            <a:off x="5622271" y="2924673"/>
            <a:ext cx="1119175"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Pregnant</a:t>
            </a:r>
          </a:p>
        </p:txBody>
      </p:sp>
      <p:sp>
        <p:nvSpPr>
          <p:cNvPr id="240" name="TextBox 9"/>
          <p:cNvSpPr txBox="1"/>
          <p:nvPr/>
        </p:nvSpPr>
        <p:spPr>
          <a:xfrm>
            <a:off x="5622271" y="3278980"/>
            <a:ext cx="147978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Non-pregnant</a:t>
            </a:r>
          </a:p>
        </p:txBody>
      </p:sp>
      <p:sp>
        <p:nvSpPr>
          <p:cNvPr id="241" name="TextBox 10"/>
          <p:cNvSpPr txBox="1"/>
          <p:nvPr/>
        </p:nvSpPr>
        <p:spPr>
          <a:xfrm>
            <a:off x="4985099" y="3818244"/>
            <a:ext cx="3211662"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179387">
              <a:spcBef>
                <a:spcPts val="2000"/>
              </a:spcBef>
              <a:defRPr>
                <a:solidFill>
                  <a:srgbClr val="364852"/>
                </a:solidFill>
              </a:defRPr>
            </a:lvl1pPr>
          </a:lstStyle>
          <a:p>
            <a:pPr/>
            <a:r>
              <a:t>Pregnant individuals 2x as likely to initiate methadone in adjusted models</a:t>
            </a:r>
          </a:p>
        </p:txBody>
      </p:sp>
      <p:pic>
        <p:nvPicPr>
          <p:cNvPr id="242" name="Picture 12" descr="Picture 12"/>
          <p:cNvPicPr>
            <a:picLocks noChangeAspect="1"/>
          </p:cNvPicPr>
          <p:nvPr/>
        </p:nvPicPr>
        <p:blipFill>
          <a:blip r:embed="rId3">
            <a:extLst/>
          </a:blip>
          <a:stretch>
            <a:fillRect/>
          </a:stretch>
        </p:blipFill>
        <p:spPr>
          <a:xfrm>
            <a:off x="5135614" y="715918"/>
            <a:ext cx="3609141" cy="19085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lide Number Placeholder 5"/>
          <p:cNvSpPr txBox="1"/>
          <p:nvPr>
            <p:ph type="sldNum" sz="quarter" idx="2"/>
          </p:nvPr>
        </p:nvSpPr>
        <p:spPr>
          <a:xfrm>
            <a:off x="294745" y="4630807"/>
            <a:ext cx="188899"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5" name="Title 2"/>
          <p:cNvSpPr txBox="1"/>
          <p:nvPr>
            <p:ph type="title"/>
          </p:nvPr>
        </p:nvSpPr>
        <p:spPr>
          <a:xfrm>
            <a:off x="621772" y="508781"/>
            <a:ext cx="7534432" cy="857251"/>
          </a:xfrm>
          <a:prstGeom prst="rect">
            <a:avLst/>
          </a:prstGeom>
        </p:spPr>
        <p:txBody>
          <a:bodyPr/>
          <a:lstStyle/>
          <a:p>
            <a:pPr/>
            <a:r>
              <a:t>Rapid methadone induction</a:t>
            </a:r>
          </a:p>
        </p:txBody>
      </p:sp>
      <p:sp>
        <p:nvSpPr>
          <p:cNvPr id="246" name="Text Placeholder 15"/>
          <p:cNvSpPr txBox="1"/>
          <p:nvPr>
            <p:ph type="body" idx="1"/>
          </p:nvPr>
        </p:nvSpPr>
        <p:spPr>
          <a:xfrm>
            <a:off x="731519" y="1723437"/>
            <a:ext cx="7534276" cy="2681890"/>
          </a:xfrm>
          <a:prstGeom prst="rect">
            <a:avLst/>
          </a:prstGeom>
        </p:spPr>
        <p:txBody>
          <a:bodyPr/>
          <a:lstStyle/>
          <a:p>
            <a:pPr marL="265175" indent="-173736">
              <a:spcBef>
                <a:spcPts val="2000"/>
              </a:spcBef>
              <a:buSzPct val="120000"/>
              <a:defRPr sz="1600">
                <a:solidFill>
                  <a:srgbClr val="364852"/>
                </a:solidFill>
              </a:defRPr>
            </a:pPr>
            <a:r>
              <a:t>Hospitalization allows for close monitoring and more rapid up-titration</a:t>
            </a:r>
          </a:p>
          <a:p>
            <a:pPr marL="265175" indent="-173736">
              <a:spcBef>
                <a:spcPts val="2000"/>
              </a:spcBef>
              <a:buSzPct val="120000"/>
              <a:defRPr sz="1600">
                <a:solidFill>
                  <a:srgbClr val="364852"/>
                </a:solidFill>
              </a:defRPr>
            </a:pPr>
            <a:r>
              <a:t>Traditional inpatient methadone initiation protocols do not exceed 40 mg on day 1, 50 mg on day 2, and 60 mg on days 3–6 </a:t>
            </a:r>
          </a:p>
          <a:p>
            <a:pPr marL="265175" indent="-173736">
              <a:spcBef>
                <a:spcPts val="2000"/>
              </a:spcBef>
              <a:buSzPct val="120000"/>
              <a:defRPr sz="1600">
                <a:solidFill>
                  <a:srgbClr val="364852"/>
                </a:solidFill>
              </a:defRPr>
            </a:pPr>
            <a:r>
              <a:t>More rapid induction seems to be safe and feasible for appropriately selected patients</a:t>
            </a:r>
          </a:p>
        </p:txBody>
      </p:sp>
      <p:sp>
        <p:nvSpPr>
          <p:cNvPr id="247" name="Slide Number Placeholder 5"/>
          <p:cNvSpPr txBox="1"/>
          <p:nvPr/>
        </p:nvSpPr>
        <p:spPr>
          <a:xfrm>
            <a:off x="371821" y="4630807"/>
            <a:ext cx="499905"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lvl1pPr>
          </a:lstStyle>
          <a:p>
            <a:pPr/>
            <a:r>
              <a:t>6</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lide Number Placeholder 5"/>
          <p:cNvSpPr txBox="1"/>
          <p:nvPr>
            <p:ph type="sldNum" sz="quarter" idx="2"/>
          </p:nvPr>
        </p:nvSpPr>
        <p:spPr>
          <a:xfrm>
            <a:off x="294745" y="4630807"/>
            <a:ext cx="188899"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2" name="Text Placeholder 15"/>
          <p:cNvSpPr txBox="1"/>
          <p:nvPr>
            <p:ph type="body" sz="quarter" idx="1"/>
          </p:nvPr>
        </p:nvSpPr>
        <p:spPr>
          <a:xfrm>
            <a:off x="731519" y="3519561"/>
            <a:ext cx="7534276" cy="1079841"/>
          </a:xfrm>
          <a:prstGeom prst="rect">
            <a:avLst/>
          </a:prstGeom>
        </p:spPr>
        <p:txBody>
          <a:bodyPr/>
          <a:lstStyle/>
          <a:p>
            <a:pPr marL="265175" indent="-173736">
              <a:lnSpc>
                <a:spcPct val="116999"/>
              </a:lnSpc>
              <a:spcBef>
                <a:spcPts val="300"/>
              </a:spcBef>
              <a:buSzPct val="120000"/>
              <a:defRPr sz="1600"/>
            </a:pPr>
            <a:r>
              <a:t>171 patients with fentanyl use desiring methadone initiation</a:t>
            </a:r>
          </a:p>
          <a:p>
            <a:pPr marL="265175" indent="-173736">
              <a:lnSpc>
                <a:spcPct val="116999"/>
              </a:lnSpc>
              <a:spcBef>
                <a:spcPts val="300"/>
              </a:spcBef>
              <a:buSzPct val="120000"/>
              <a:defRPr sz="1600"/>
            </a:pPr>
            <a:r>
              <a:t>Patients up-titrated methadone more quickly than traditional protocols</a:t>
            </a:r>
          </a:p>
          <a:p>
            <a:pPr marL="265175" indent="-173736">
              <a:lnSpc>
                <a:spcPct val="116999"/>
              </a:lnSpc>
              <a:spcBef>
                <a:spcPts val="300"/>
              </a:spcBef>
              <a:buSzPct val="120000"/>
              <a:defRPr sz="1600"/>
            </a:pPr>
            <a:r>
              <a:t>No adverse events</a:t>
            </a:r>
          </a:p>
        </p:txBody>
      </p:sp>
      <p:pic>
        <p:nvPicPr>
          <p:cNvPr id="253" name="Content Placeholder 9" descr="Content Placeholder 9"/>
          <p:cNvPicPr>
            <a:picLocks noChangeAspect="1"/>
          </p:cNvPicPr>
          <p:nvPr/>
        </p:nvPicPr>
        <p:blipFill>
          <a:blip r:embed="rId3">
            <a:extLst/>
          </a:blip>
          <a:stretch>
            <a:fillRect/>
          </a:stretch>
        </p:blipFill>
        <p:spPr>
          <a:xfrm>
            <a:off x="1691481" y="1442673"/>
            <a:ext cx="5761038" cy="1779590"/>
          </a:xfrm>
          <a:prstGeom prst="rect">
            <a:avLst/>
          </a:prstGeom>
          <a:ln w="38100">
            <a:solidFill>
              <a:srgbClr val="ABD4EE"/>
            </a:solidFill>
          </a:ln>
        </p:spPr>
      </p:pic>
      <p:sp>
        <p:nvSpPr>
          <p:cNvPr id="254" name="Slide Number Placeholder 5"/>
          <p:cNvSpPr txBox="1"/>
          <p:nvPr/>
        </p:nvSpPr>
        <p:spPr>
          <a:xfrm>
            <a:off x="371821" y="4630807"/>
            <a:ext cx="499905"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lvl1pPr>
          </a:lstStyle>
          <a:p>
            <a:pPr/>
            <a:r>
              <a:t>7</a:t>
            </a:r>
          </a:p>
        </p:txBody>
      </p:sp>
      <p:sp>
        <p:nvSpPr>
          <p:cNvPr id="255" name="TextBox 3"/>
          <p:cNvSpPr txBox="1"/>
          <p:nvPr/>
        </p:nvSpPr>
        <p:spPr>
          <a:xfrm>
            <a:off x="4770119" y="4765426"/>
            <a:ext cx="4480562" cy="256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i="1" sz="1100"/>
            </a:pPr>
            <a:r>
              <a:t>J Addict Med </a:t>
            </a:r>
            <a:r>
              <a:rPr i="0"/>
              <a:t>• Volume 18, Number 4, July/August 2024</a:t>
            </a:r>
          </a:p>
        </p:txBody>
      </p:sp>
      <p:sp>
        <p:nvSpPr>
          <p:cNvPr id="256" name="Title 2"/>
          <p:cNvSpPr txBox="1"/>
          <p:nvPr/>
        </p:nvSpPr>
        <p:spPr>
          <a:xfrm>
            <a:off x="667492" y="508781"/>
            <a:ext cx="7442992" cy="8572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defRPr sz="4000">
                <a:solidFill>
                  <a:schemeClr val="accent3"/>
                </a:solidFill>
                <a:latin typeface="+mj-lt"/>
                <a:ea typeface="+mj-ea"/>
                <a:cs typeface="+mj-cs"/>
                <a:sym typeface="Lato Regular"/>
              </a:defRPr>
            </a:lvl1pPr>
          </a:lstStyle>
          <a:p>
            <a:pPr/>
            <a:r>
              <a:t>Rapid methadone induction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lide Number Placeholder 5"/>
          <p:cNvSpPr txBox="1"/>
          <p:nvPr>
            <p:ph type="sldNum" sz="quarter" idx="2"/>
          </p:nvPr>
        </p:nvSpPr>
        <p:spPr>
          <a:xfrm>
            <a:off x="294745" y="4630807"/>
            <a:ext cx="188899"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1" name="Title 1"/>
          <p:cNvSpPr txBox="1"/>
          <p:nvPr>
            <p:ph type="title"/>
          </p:nvPr>
        </p:nvSpPr>
        <p:spPr>
          <a:xfrm>
            <a:off x="731364" y="426719"/>
            <a:ext cx="7534432" cy="857251"/>
          </a:xfrm>
          <a:prstGeom prst="rect">
            <a:avLst/>
          </a:prstGeom>
        </p:spPr>
        <p:txBody>
          <a:bodyPr/>
          <a:lstStyle/>
          <a:p>
            <a:pPr/>
            <a:r>
              <a:t>Methadone in pregnancy</a:t>
            </a:r>
          </a:p>
        </p:txBody>
      </p:sp>
      <p:sp>
        <p:nvSpPr>
          <p:cNvPr id="262" name="Text Placeholder 15"/>
          <p:cNvSpPr txBox="1"/>
          <p:nvPr>
            <p:ph type="body" idx="1"/>
          </p:nvPr>
        </p:nvSpPr>
        <p:spPr>
          <a:xfrm>
            <a:off x="731519" y="1283971"/>
            <a:ext cx="7534276" cy="3432810"/>
          </a:xfrm>
          <a:prstGeom prst="rect">
            <a:avLst/>
          </a:prstGeom>
        </p:spPr>
        <p:txBody>
          <a:bodyPr/>
          <a:lstStyle/>
          <a:p>
            <a:pPr marL="265175" indent="-173736">
              <a:lnSpc>
                <a:spcPct val="116999"/>
              </a:lnSpc>
              <a:spcBef>
                <a:spcPts val="300"/>
              </a:spcBef>
              <a:buSzPct val="120000"/>
              <a:defRPr sz="1400">
                <a:solidFill>
                  <a:srgbClr val="364852"/>
                </a:solidFill>
              </a:defRPr>
            </a:pPr>
            <a:r>
              <a:t>Physiologic changes in pregnancy: </a:t>
            </a:r>
            <a:endParaRPr sz="2200"/>
          </a:p>
          <a:p>
            <a:pPr lvl="1" marL="665226" indent="-173736">
              <a:lnSpc>
                <a:spcPct val="116999"/>
              </a:lnSpc>
              <a:spcBef>
                <a:spcPts val="300"/>
              </a:spcBef>
              <a:buSzPct val="120000"/>
              <a:defRPr sz="1400">
                <a:solidFill>
                  <a:srgbClr val="364852"/>
                </a:solidFill>
              </a:defRPr>
            </a:pPr>
            <a:r>
              <a:t>Increased total body fluid, blood volume, body fat</a:t>
            </a:r>
            <a:endParaRPr sz="2200"/>
          </a:p>
          <a:p>
            <a:pPr lvl="1" marL="665226" indent="-173736">
              <a:lnSpc>
                <a:spcPct val="116999"/>
              </a:lnSpc>
              <a:spcBef>
                <a:spcPts val="1400"/>
              </a:spcBef>
              <a:buSzPct val="120000"/>
              <a:defRPr sz="1400">
                <a:solidFill>
                  <a:srgbClr val="364852"/>
                </a:solidFill>
              </a:defRPr>
            </a:pPr>
            <a:r>
              <a:t>Increased enzyme activity of hepatic CYP3A4 and 2B6</a:t>
            </a:r>
            <a:endParaRPr sz="2200"/>
          </a:p>
          <a:p>
            <a:pPr marL="265175" indent="-173736">
              <a:lnSpc>
                <a:spcPct val="116999"/>
              </a:lnSpc>
              <a:spcBef>
                <a:spcPts val="1400"/>
              </a:spcBef>
              <a:buSzPct val="120000"/>
              <a:defRPr sz="1400">
                <a:solidFill>
                  <a:srgbClr val="364852"/>
                </a:solidFill>
              </a:defRPr>
            </a:pPr>
            <a:r>
              <a:t>Methadone plasma levels begin to decline ~10 weeks gestation, with biggest decline in the 3rd trimester </a:t>
            </a:r>
            <a:endParaRPr sz="2200"/>
          </a:p>
          <a:p>
            <a:pPr marL="265175" indent="-173736">
              <a:lnSpc>
                <a:spcPct val="116999"/>
              </a:lnSpc>
              <a:spcBef>
                <a:spcPts val="1400"/>
              </a:spcBef>
              <a:buSzPct val="120000"/>
              <a:defRPr sz="1400">
                <a:solidFill>
                  <a:srgbClr val="364852"/>
                </a:solidFill>
              </a:defRPr>
            </a:pPr>
            <a:r>
              <a:t>It can take 8-12 weeks for hepatic metabolism and total body fluid to return to pre-pregnancy levels after pregnancy</a:t>
            </a:r>
            <a:endParaRPr sz="2200"/>
          </a:p>
          <a:p>
            <a:pPr marL="0" indent="91439" algn="ctr">
              <a:lnSpc>
                <a:spcPct val="116999"/>
              </a:lnSpc>
              <a:spcBef>
                <a:spcPts val="1400"/>
              </a:spcBef>
              <a:buSzTx/>
              <a:buNone/>
              <a:defRPr sz="1400">
                <a:solidFill>
                  <a:srgbClr val="364852"/>
                </a:solidFill>
              </a:defRPr>
            </a:pPr>
            <a:r>
              <a:t>Pregnant (and recently postpartum) patients may benefit from </a:t>
            </a:r>
            <a:r>
              <a:rPr b="1" u="sng"/>
              <a:t>split dosing </a:t>
            </a:r>
            <a:r>
              <a:t>of methadone.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Picture 1" descr="Picture 1"/>
          <p:cNvPicPr>
            <a:picLocks noChangeAspect="1"/>
          </p:cNvPicPr>
          <p:nvPr/>
        </p:nvPicPr>
        <p:blipFill>
          <a:blip r:embed="rId3">
            <a:extLst/>
          </a:blip>
          <a:stretch>
            <a:fillRect/>
          </a:stretch>
        </p:blipFill>
        <p:spPr>
          <a:xfrm>
            <a:off x="0" y="0"/>
            <a:ext cx="9144000" cy="5143500"/>
          </a:xfrm>
          <a:prstGeom prst="rect">
            <a:avLst/>
          </a:prstGeom>
          <a:ln w="12700">
            <a:miter lim="400000"/>
          </a:ln>
        </p:spPr>
      </p:pic>
      <p:sp>
        <p:nvSpPr>
          <p:cNvPr id="265" name="Translucent white rectangle for quotes. Rectangle 4"/>
          <p:cNvSpPr/>
          <p:nvPr/>
        </p:nvSpPr>
        <p:spPr>
          <a:xfrm>
            <a:off x="1023021" y="794785"/>
            <a:ext cx="7114124" cy="3553931"/>
          </a:xfrm>
          <a:prstGeom prst="rect">
            <a:avLst/>
          </a:prstGeom>
          <a:solidFill>
            <a:srgbClr val="FFFFFF">
              <a:alpha val="79000"/>
            </a:srgbClr>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latin typeface="+mj-lt"/>
                <a:ea typeface="+mj-ea"/>
                <a:cs typeface="+mj-cs"/>
                <a:sym typeface="Lato Regular"/>
              </a:defRPr>
            </a:pPr>
          </a:p>
        </p:txBody>
      </p:sp>
      <p:sp>
        <p:nvSpPr>
          <p:cNvPr id="266" name="TextBox 5"/>
          <p:cNvSpPr txBox="1"/>
          <p:nvPr/>
        </p:nvSpPr>
        <p:spPr>
          <a:xfrm>
            <a:off x="1560409" y="1048255"/>
            <a:ext cx="6023181" cy="306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173037" indent="-117475">
              <a:defRPr spc="20" sz="3200">
                <a:solidFill>
                  <a:schemeClr val="accent3"/>
                </a:solidFill>
                <a:latin typeface="+mj-lt"/>
                <a:ea typeface="+mj-ea"/>
                <a:cs typeface="+mj-cs"/>
                <a:sym typeface="Lato Regular"/>
              </a:defRPr>
            </a:lvl1pPr>
          </a:lstStyle>
          <a:p>
            <a:pPr/>
            <a:r>
              <a:t>We describe the experience of a split-dose, rapid methadone induction protocol among hospitalized pregnant patients with OUD at one tertiary care center.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HSU Cool Blues Theme">
  <a:themeElements>
    <a:clrScheme name="OHSU Cool Blues Theme">
      <a:dk1>
        <a:srgbClr val="585E60"/>
      </a:dk1>
      <a:lt1>
        <a:srgbClr val="FFFFFF"/>
      </a:lt1>
      <a:dk2>
        <a:srgbClr val="A7A7A7"/>
      </a:dk2>
      <a:lt2>
        <a:srgbClr val="535353"/>
      </a:lt2>
      <a:accent1>
        <a:srgbClr val="2E93D5"/>
      </a:accent1>
      <a:accent2>
        <a:srgbClr val="0E61B0"/>
      </a:accent2>
      <a:accent3>
        <a:srgbClr val="002776"/>
      </a:accent3>
      <a:accent4>
        <a:srgbClr val="0B4984"/>
      </a:accent4>
      <a:accent5>
        <a:srgbClr val="1A5277"/>
      </a:accent5>
      <a:accent6>
        <a:srgbClr val="083663"/>
      </a:accent6>
      <a:hlink>
        <a:srgbClr val="0000FF"/>
      </a:hlink>
      <a:folHlink>
        <a:srgbClr val="FF00FF"/>
      </a:folHlink>
    </a:clrScheme>
    <a:fontScheme name="OHSU Cool Blues Theme">
      <a:majorFont>
        <a:latin typeface="Lato Regular"/>
        <a:ea typeface="Lato Regular"/>
        <a:cs typeface="Lato Regular"/>
      </a:majorFont>
      <a:minorFont>
        <a:latin typeface="Helvetica"/>
        <a:ea typeface="Helvetica"/>
        <a:cs typeface="Helvetica"/>
      </a:minorFont>
    </a:fontScheme>
    <a:fmtScheme name="OHSU Cool Blu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HSU Cool Blues Theme">
  <a:themeElements>
    <a:clrScheme name="OHSU Cool Blues Theme">
      <a:dk1>
        <a:srgbClr val="000000"/>
      </a:dk1>
      <a:lt1>
        <a:srgbClr val="FFFFFF"/>
      </a:lt1>
      <a:dk2>
        <a:srgbClr val="A7A7A7"/>
      </a:dk2>
      <a:lt2>
        <a:srgbClr val="535353"/>
      </a:lt2>
      <a:accent1>
        <a:srgbClr val="2E93D5"/>
      </a:accent1>
      <a:accent2>
        <a:srgbClr val="0E61B0"/>
      </a:accent2>
      <a:accent3>
        <a:srgbClr val="002776"/>
      </a:accent3>
      <a:accent4>
        <a:srgbClr val="0B4984"/>
      </a:accent4>
      <a:accent5>
        <a:srgbClr val="1A5277"/>
      </a:accent5>
      <a:accent6>
        <a:srgbClr val="083663"/>
      </a:accent6>
      <a:hlink>
        <a:srgbClr val="0000FF"/>
      </a:hlink>
      <a:folHlink>
        <a:srgbClr val="FF00FF"/>
      </a:folHlink>
    </a:clrScheme>
    <a:fontScheme name="OHSU Cool Blues Theme">
      <a:majorFont>
        <a:latin typeface="Lato Regular"/>
        <a:ea typeface="Lato Regular"/>
        <a:cs typeface="Lato Regular"/>
      </a:majorFont>
      <a:minorFont>
        <a:latin typeface="Helvetica"/>
        <a:ea typeface="Helvetica"/>
        <a:cs typeface="Helvetica"/>
      </a:minorFont>
    </a:fontScheme>
    <a:fmtScheme name="OHSU Cool Blu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85E60"/>
            </a:solidFill>
            <a:effectLst/>
            <a:uFillTx/>
            <a:latin typeface="Noto"/>
            <a:ea typeface="Noto"/>
            <a:cs typeface="Noto"/>
            <a:sym typeface="Not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