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26" r:id="rId2"/>
    <p:sldId id="402" r:id="rId3"/>
    <p:sldId id="376" r:id="rId4"/>
    <p:sldId id="396" r:id="rId5"/>
    <p:sldId id="404" r:id="rId6"/>
    <p:sldId id="384" r:id="rId7"/>
    <p:sldId id="427" r:id="rId8"/>
    <p:sldId id="408" r:id="rId9"/>
    <p:sldId id="410" r:id="rId10"/>
    <p:sldId id="416" r:id="rId11"/>
    <p:sldId id="417" r:id="rId12"/>
    <p:sldId id="413" r:id="rId13"/>
    <p:sldId id="418" r:id="rId14"/>
    <p:sldId id="419" r:id="rId15"/>
    <p:sldId id="412" r:id="rId16"/>
    <p:sldId id="421" r:id="rId17"/>
    <p:sldId id="380" r:id="rId18"/>
    <p:sldId id="386" r:id="rId19"/>
    <p:sldId id="422" r:id="rId20"/>
    <p:sldId id="423" r:id="rId21"/>
    <p:sldId id="4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9AF078-FA80-9A93-8FDE-1D2975C31554}" name="Huebler, Sophia P. (University of Utah)" initials="HSP(oU" userId="S::Sophia.Huebler@va.gov::d42927ee-cad2-4974-a6ac-0c261786e4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9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0544" autoAdjust="0"/>
  </p:normalViewPr>
  <p:slideViewPr>
    <p:cSldViewPr snapToGrid="0">
      <p:cViewPr varScale="1">
        <p:scale>
          <a:sx n="53" d="100"/>
          <a:sy n="53" d="100"/>
        </p:scale>
        <p:origin x="1100"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Huebler" userId="a24bad15-10e3-461e-8d74-6f795c011b3b" providerId="ADAL" clId="{95D1CBC8-0964-4807-A4C7-41274529AB32}"/>
    <pc:docChg chg="custSel addSld delSld modSld sldOrd">
      <pc:chgData name="Sophie Huebler" userId="a24bad15-10e3-461e-8d74-6f795c011b3b" providerId="ADAL" clId="{95D1CBC8-0964-4807-A4C7-41274529AB32}" dt="2024-11-16T01:28:42.051" v="3295" actId="20577"/>
      <pc:docMkLst>
        <pc:docMk/>
      </pc:docMkLst>
      <pc:sldChg chg="modNotesTx">
        <pc:chgData name="Sophie Huebler" userId="a24bad15-10e3-461e-8d74-6f795c011b3b" providerId="ADAL" clId="{95D1CBC8-0964-4807-A4C7-41274529AB32}" dt="2024-11-11T19:50:17.593" v="945"/>
        <pc:sldMkLst>
          <pc:docMk/>
          <pc:sldMk cId="786380802" sldId="376"/>
        </pc:sldMkLst>
      </pc:sldChg>
      <pc:sldChg chg="del">
        <pc:chgData name="Sophie Huebler" userId="a24bad15-10e3-461e-8d74-6f795c011b3b" providerId="ADAL" clId="{95D1CBC8-0964-4807-A4C7-41274529AB32}" dt="2024-11-15T21:07:56.312" v="1527" actId="2696"/>
        <pc:sldMkLst>
          <pc:docMk/>
          <pc:sldMk cId="2172557777" sldId="380"/>
        </pc:sldMkLst>
      </pc:sldChg>
      <pc:sldChg chg="add modNotesTx">
        <pc:chgData name="Sophie Huebler" userId="a24bad15-10e3-461e-8d74-6f795c011b3b" providerId="ADAL" clId="{95D1CBC8-0964-4807-A4C7-41274529AB32}" dt="2024-11-16T01:28:28.091" v="3292" actId="20577"/>
        <pc:sldMkLst>
          <pc:docMk/>
          <pc:sldMk cId="3452584024" sldId="380"/>
        </pc:sldMkLst>
      </pc:sldChg>
      <pc:sldChg chg="modNotesTx">
        <pc:chgData name="Sophie Huebler" userId="a24bad15-10e3-461e-8d74-6f795c011b3b" providerId="ADAL" clId="{95D1CBC8-0964-4807-A4C7-41274529AB32}" dt="2024-11-11T20:58:19.555" v="1521" actId="20577"/>
        <pc:sldMkLst>
          <pc:docMk/>
          <pc:sldMk cId="1277453745" sldId="384"/>
        </pc:sldMkLst>
      </pc:sldChg>
      <pc:sldChg chg="add modNotesTx">
        <pc:chgData name="Sophie Huebler" userId="a24bad15-10e3-461e-8d74-6f795c011b3b" providerId="ADAL" clId="{95D1CBC8-0964-4807-A4C7-41274529AB32}" dt="2024-11-15T21:08:08.130" v="1533" actId="20577"/>
        <pc:sldMkLst>
          <pc:docMk/>
          <pc:sldMk cId="205416963" sldId="386"/>
        </pc:sldMkLst>
      </pc:sldChg>
      <pc:sldChg chg="del">
        <pc:chgData name="Sophie Huebler" userId="a24bad15-10e3-461e-8d74-6f795c011b3b" providerId="ADAL" clId="{95D1CBC8-0964-4807-A4C7-41274529AB32}" dt="2024-11-15T21:07:56.312" v="1527" actId="2696"/>
        <pc:sldMkLst>
          <pc:docMk/>
          <pc:sldMk cId="3997905007" sldId="386"/>
        </pc:sldMkLst>
      </pc:sldChg>
      <pc:sldChg chg="modNotesTx">
        <pc:chgData name="Sophie Huebler" userId="a24bad15-10e3-461e-8d74-6f795c011b3b" providerId="ADAL" clId="{95D1CBC8-0964-4807-A4C7-41274529AB32}" dt="2024-11-11T19:54:17.672" v="1437"/>
        <pc:sldMkLst>
          <pc:docMk/>
          <pc:sldMk cId="2367779514" sldId="396"/>
        </pc:sldMkLst>
      </pc:sldChg>
      <pc:sldChg chg="modNotesTx">
        <pc:chgData name="Sophie Huebler" userId="a24bad15-10e3-461e-8d74-6f795c011b3b" providerId="ADAL" clId="{95D1CBC8-0964-4807-A4C7-41274529AB32}" dt="2024-11-11T19:48:08.965" v="591" actId="20577"/>
        <pc:sldMkLst>
          <pc:docMk/>
          <pc:sldMk cId="1827759070" sldId="402"/>
        </pc:sldMkLst>
      </pc:sldChg>
      <pc:sldChg chg="modNotesTx">
        <pc:chgData name="Sophie Huebler" userId="a24bad15-10e3-461e-8d74-6f795c011b3b" providerId="ADAL" clId="{95D1CBC8-0964-4807-A4C7-41274529AB32}" dt="2024-11-16T01:06:26.389" v="3234" actId="20577"/>
        <pc:sldMkLst>
          <pc:docMk/>
          <pc:sldMk cId="1242768580" sldId="404"/>
        </pc:sldMkLst>
      </pc:sldChg>
      <pc:sldChg chg="del mod ord modShow modNotesTx">
        <pc:chgData name="Sophie Huebler" userId="a24bad15-10e3-461e-8d74-6f795c011b3b" providerId="ADAL" clId="{95D1CBC8-0964-4807-A4C7-41274529AB32}" dt="2024-11-15T21:07:17.045" v="1525" actId="47"/>
        <pc:sldMkLst>
          <pc:docMk/>
          <pc:sldMk cId="412965308" sldId="405"/>
        </pc:sldMkLst>
      </pc:sldChg>
      <pc:sldChg chg="modNotesTx">
        <pc:chgData name="Sophie Huebler" userId="a24bad15-10e3-461e-8d74-6f795c011b3b" providerId="ADAL" clId="{95D1CBC8-0964-4807-A4C7-41274529AB32}" dt="2024-11-16T01:08:08.725" v="3245" actId="20577"/>
        <pc:sldMkLst>
          <pc:docMk/>
          <pc:sldMk cId="3311729996" sldId="408"/>
        </pc:sldMkLst>
      </pc:sldChg>
      <pc:sldChg chg="del modNotesTx">
        <pc:chgData name="Sophie Huebler" userId="a24bad15-10e3-461e-8d74-6f795c011b3b" providerId="ADAL" clId="{95D1CBC8-0964-4807-A4C7-41274529AB32}" dt="2024-11-16T01:14:52.311" v="3247" actId="47"/>
        <pc:sldMkLst>
          <pc:docMk/>
          <pc:sldMk cId="2183694032" sldId="409"/>
        </pc:sldMkLst>
      </pc:sldChg>
      <pc:sldChg chg="modNotesTx">
        <pc:chgData name="Sophie Huebler" userId="a24bad15-10e3-461e-8d74-6f795c011b3b" providerId="ADAL" clId="{95D1CBC8-0964-4807-A4C7-41274529AB32}" dt="2024-11-11T19:44:55.389" v="147" actId="20577"/>
        <pc:sldMkLst>
          <pc:docMk/>
          <pc:sldMk cId="401010038" sldId="410"/>
        </pc:sldMkLst>
      </pc:sldChg>
      <pc:sldChg chg="add del">
        <pc:chgData name="Sophie Huebler" userId="a24bad15-10e3-461e-8d74-6f795c011b3b" providerId="ADAL" clId="{95D1CBC8-0964-4807-A4C7-41274529AB32}" dt="2024-11-16T01:14:44.612" v="3246"/>
        <pc:sldMkLst>
          <pc:docMk/>
          <pc:sldMk cId="3466751311" sldId="417"/>
        </pc:sldMkLst>
      </pc:sldChg>
      <pc:sldChg chg="modNotesTx">
        <pc:chgData name="Sophie Huebler" userId="a24bad15-10e3-461e-8d74-6f795c011b3b" providerId="ADAL" clId="{95D1CBC8-0964-4807-A4C7-41274529AB32}" dt="2024-11-16T01:28:42.051" v="3295" actId="20577"/>
        <pc:sldMkLst>
          <pc:docMk/>
          <pc:sldMk cId="3566420917" sldId="420"/>
        </pc:sldMkLst>
      </pc:sldChg>
      <pc:sldChg chg="add delCm modNotesTx">
        <pc:chgData name="Sophie Huebler" userId="a24bad15-10e3-461e-8d74-6f795c011b3b" providerId="ADAL" clId="{95D1CBC8-0964-4807-A4C7-41274529AB32}" dt="2024-11-16T01:28:33.997" v="3293" actId="20577"/>
        <pc:sldMkLst>
          <pc:docMk/>
          <pc:sldMk cId="651793797" sldId="422"/>
        </pc:sldMkLst>
        <pc:extLst>
          <p:ext xmlns:p="http://schemas.openxmlformats.org/presentationml/2006/main" uri="{D6D511B9-2390-475A-947B-AFAB55BFBCF1}">
            <pc226:cmChg xmlns:pc226="http://schemas.microsoft.com/office/powerpoint/2022/06/main/command" chg="del">
              <pc226:chgData name="Sophie Huebler" userId="a24bad15-10e3-461e-8d74-6f795c011b3b" providerId="ADAL" clId="{95D1CBC8-0964-4807-A4C7-41274529AB32}" dt="2024-11-15T21:08:14.201" v="1534"/>
              <pc2:cmMkLst xmlns:pc2="http://schemas.microsoft.com/office/powerpoint/2019/9/main/command">
                <pc:docMk/>
                <pc:sldMk cId="651793797" sldId="422"/>
                <pc2:cmMk id="{61AE8678-A6BA-4E92-994F-A635781F8858}"/>
              </pc2:cmMkLst>
            </pc226:cmChg>
          </p:ext>
        </pc:extLst>
      </pc:sldChg>
      <pc:sldChg chg="del">
        <pc:chgData name="Sophie Huebler" userId="a24bad15-10e3-461e-8d74-6f795c011b3b" providerId="ADAL" clId="{95D1CBC8-0964-4807-A4C7-41274529AB32}" dt="2024-11-11T19:43:28.961" v="0" actId="2696"/>
        <pc:sldMkLst>
          <pc:docMk/>
          <pc:sldMk cId="2812528423" sldId="422"/>
        </pc:sldMkLst>
      </pc:sldChg>
      <pc:sldChg chg="add del">
        <pc:chgData name="Sophie Huebler" userId="a24bad15-10e3-461e-8d74-6f795c011b3b" providerId="ADAL" clId="{95D1CBC8-0964-4807-A4C7-41274529AB32}" dt="2024-11-11T19:43:33.324" v="2"/>
        <pc:sldMkLst>
          <pc:docMk/>
          <pc:sldMk cId="4287980486" sldId="422"/>
        </pc:sldMkLst>
      </pc:sldChg>
      <pc:sldChg chg="add del">
        <pc:chgData name="Sophie Huebler" userId="a24bad15-10e3-461e-8d74-6f795c011b3b" providerId="ADAL" clId="{95D1CBC8-0964-4807-A4C7-41274529AB32}" dt="2024-11-11T19:43:33.324" v="2"/>
        <pc:sldMkLst>
          <pc:docMk/>
          <pc:sldMk cId="1467010995" sldId="423"/>
        </pc:sldMkLst>
      </pc:sldChg>
      <pc:sldChg chg="del">
        <pc:chgData name="Sophie Huebler" userId="a24bad15-10e3-461e-8d74-6f795c011b3b" providerId="ADAL" clId="{95D1CBC8-0964-4807-A4C7-41274529AB32}" dt="2024-11-11T19:43:28.961" v="0" actId="2696"/>
        <pc:sldMkLst>
          <pc:docMk/>
          <pc:sldMk cId="1542513544" sldId="423"/>
        </pc:sldMkLst>
      </pc:sldChg>
      <pc:sldChg chg="add delCm modNotesTx">
        <pc:chgData name="Sophie Huebler" userId="a24bad15-10e3-461e-8d74-6f795c011b3b" providerId="ADAL" clId="{95D1CBC8-0964-4807-A4C7-41274529AB32}" dt="2024-11-16T01:28:38.351" v="3294" actId="20577"/>
        <pc:sldMkLst>
          <pc:docMk/>
          <pc:sldMk cId="2138810872" sldId="423"/>
        </pc:sldMkLst>
        <pc:extLst>
          <p:ext xmlns:p="http://schemas.openxmlformats.org/presentationml/2006/main" uri="{D6D511B9-2390-475A-947B-AFAB55BFBCF1}">
            <pc226:cmChg xmlns:pc226="http://schemas.microsoft.com/office/powerpoint/2022/06/main/command" chg="del">
              <pc226:chgData name="Sophie Huebler" userId="a24bad15-10e3-461e-8d74-6f795c011b3b" providerId="ADAL" clId="{95D1CBC8-0964-4807-A4C7-41274529AB32}" dt="2024-11-15T21:08:23.901" v="1535"/>
              <pc2:cmMkLst xmlns:pc2="http://schemas.microsoft.com/office/powerpoint/2019/9/main/command">
                <pc:docMk/>
                <pc:sldMk cId="2138810872" sldId="423"/>
                <pc2:cmMk id="{654C96AB-5EFE-4E25-B58D-6C7BB8854EB8}"/>
              </pc2:cmMkLst>
            </pc226:cmChg>
          </p:ext>
        </pc:extLst>
      </pc:sldChg>
      <pc:sldChg chg="del mod modShow modNotesTx">
        <pc:chgData name="Sophie Huebler" userId="a24bad15-10e3-461e-8d74-6f795c011b3b" providerId="ADAL" clId="{95D1CBC8-0964-4807-A4C7-41274529AB32}" dt="2024-11-15T21:07:09.998" v="1522" actId="47"/>
        <pc:sldMkLst>
          <pc:docMk/>
          <pc:sldMk cId="2636749087" sldId="424"/>
        </pc:sldMkLst>
      </pc:sldChg>
      <pc:sldChg chg="modNotesTx">
        <pc:chgData name="Sophie Huebler" userId="a24bad15-10e3-461e-8d74-6f795c011b3b" providerId="ADAL" clId="{95D1CBC8-0964-4807-A4C7-41274529AB32}" dt="2024-11-11T19:47:25.841" v="431" actId="20577"/>
        <pc:sldMkLst>
          <pc:docMk/>
          <pc:sldMk cId="3510573467" sldId="426"/>
        </pc:sldMkLst>
      </pc:sldChg>
      <pc:sldChg chg="modSp new mod modNotesTx">
        <pc:chgData name="Sophie Huebler" userId="a24bad15-10e3-461e-8d74-6f795c011b3b" providerId="ADAL" clId="{95D1CBC8-0964-4807-A4C7-41274529AB32}" dt="2024-11-16T01:15:11.536" v="3291" actId="20577"/>
        <pc:sldMkLst>
          <pc:docMk/>
          <pc:sldMk cId="2352338709" sldId="427"/>
        </pc:sldMkLst>
        <pc:spChg chg="mod">
          <ac:chgData name="Sophie Huebler" userId="a24bad15-10e3-461e-8d74-6f795c011b3b" providerId="ADAL" clId="{95D1CBC8-0964-4807-A4C7-41274529AB32}" dt="2024-11-15T21:12:06.636" v="1764" actId="20577"/>
          <ac:spMkLst>
            <pc:docMk/>
            <pc:sldMk cId="2352338709" sldId="427"/>
            <ac:spMk id="2" creationId="{B7024424-C6EF-C867-35B7-9180956B2C34}"/>
          </ac:spMkLst>
        </pc:spChg>
        <pc:spChg chg="mod">
          <ac:chgData name="Sophie Huebler" userId="a24bad15-10e3-461e-8d74-6f795c011b3b" providerId="ADAL" clId="{95D1CBC8-0964-4807-A4C7-41274529AB32}" dt="2024-11-16T01:15:11.536" v="3291" actId="20577"/>
          <ac:spMkLst>
            <pc:docMk/>
            <pc:sldMk cId="2352338709" sldId="427"/>
            <ac:spMk id="3" creationId="{0EA5CF31-DB43-D46B-F0F5-8202B651E3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22931-D12F-4CDA-9703-3EE1846EAA88}"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6D913-D566-43C6-94C7-13A807D95245}" type="slidenum">
              <a:rPr lang="en-US" smtClean="0"/>
              <a:t>‹#›</a:t>
            </a:fld>
            <a:endParaRPr lang="en-US"/>
          </a:p>
        </p:txBody>
      </p:sp>
    </p:spTree>
    <p:extLst>
      <p:ext uri="{BB962C8B-B14F-4D97-AF65-F5344CB8AC3E}">
        <p14:creationId xmlns:p14="http://schemas.microsoft.com/office/powerpoint/2010/main" val="21201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for listening today to this discussion of 17 year trends of access and episodes of buprenorphine for opioid use disorder within the veterans health administration for female veterans. </a:t>
            </a:r>
          </a:p>
        </p:txBody>
      </p:sp>
      <p:sp>
        <p:nvSpPr>
          <p:cNvPr id="4" name="Slide Number Placeholder 3"/>
          <p:cNvSpPr>
            <a:spLocks noGrp="1"/>
          </p:cNvSpPr>
          <p:nvPr>
            <p:ph type="sldNum" sz="quarter" idx="5"/>
          </p:nvPr>
        </p:nvSpPr>
        <p:spPr/>
        <p:txBody>
          <a:bodyPr/>
          <a:lstStyle/>
          <a:p>
            <a:fld id="{3EF6D913-D566-43C6-94C7-13A807D95245}" type="slidenum">
              <a:rPr lang="en-US" smtClean="0"/>
              <a:t>1</a:t>
            </a:fld>
            <a:endParaRPr lang="en-US"/>
          </a:p>
        </p:txBody>
      </p:sp>
    </p:spTree>
    <p:extLst>
      <p:ext uri="{BB962C8B-B14F-4D97-AF65-F5344CB8AC3E}">
        <p14:creationId xmlns:p14="http://schemas.microsoft.com/office/powerpoint/2010/main" val="231003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yearly percentage of female veterans receiving buprenorphine broken down by race. The x axis shows the number of individuals in the cohort living with OUD, with the number of white individuals increasing 9.6 fold, black individuals increasing 7 fold, and individuals of other races increasing 14 fold. Based on our cohort alone we cannot infer whether the change in relative increase is due to the changing demographics of the underlying population of female veterans or due to differential affectation of OUD between the groups. What we can see though is that on the linear scale, the precent of white and non-black minority veterans receiving B-MOUD increases faster than the percent of black veterans receiving B-MOUD prescriptions. On the relative risk scale, we actually see very similar estimates of the increase in relative risk from one year to the next in each racial group, with overlapping confidence </a:t>
            </a:r>
          </a:p>
        </p:txBody>
      </p:sp>
      <p:sp>
        <p:nvSpPr>
          <p:cNvPr id="4" name="Slide Number Placeholder 3"/>
          <p:cNvSpPr>
            <a:spLocks noGrp="1"/>
          </p:cNvSpPr>
          <p:nvPr>
            <p:ph type="sldNum" sz="quarter" idx="5"/>
          </p:nvPr>
        </p:nvSpPr>
        <p:spPr/>
        <p:txBody>
          <a:bodyPr/>
          <a:lstStyle/>
          <a:p>
            <a:fld id="{3EF6D913-D566-43C6-94C7-13A807D95245}" type="slidenum">
              <a:rPr lang="en-US" smtClean="0"/>
              <a:t>10</a:t>
            </a:fld>
            <a:endParaRPr lang="en-US"/>
          </a:p>
        </p:txBody>
      </p:sp>
    </p:spTree>
    <p:extLst>
      <p:ext uri="{BB962C8B-B14F-4D97-AF65-F5344CB8AC3E}">
        <p14:creationId xmlns:p14="http://schemas.microsoft.com/office/powerpoint/2010/main" val="318207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11</a:t>
            </a:fld>
            <a:endParaRPr lang="en-US"/>
          </a:p>
        </p:txBody>
      </p:sp>
    </p:spTree>
    <p:extLst>
      <p:ext uri="{BB962C8B-B14F-4D97-AF65-F5344CB8AC3E}">
        <p14:creationId xmlns:p14="http://schemas.microsoft.com/office/powerpoint/2010/main" val="153832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there have been improvements over time, but the majority of women with an OUD dx are still not receiving this evidence-based treatment.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12</a:t>
            </a:fld>
            <a:endParaRPr lang="en-US"/>
          </a:p>
        </p:txBody>
      </p:sp>
    </p:spTree>
    <p:extLst>
      <p:ext uri="{BB962C8B-B14F-4D97-AF65-F5344CB8AC3E}">
        <p14:creationId xmlns:p14="http://schemas.microsoft.com/office/powerpoint/2010/main" val="328383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17</a:t>
            </a:fld>
            <a:endParaRPr lang="en-US"/>
          </a:p>
        </p:txBody>
      </p:sp>
    </p:spTree>
    <p:extLst>
      <p:ext uri="{BB962C8B-B14F-4D97-AF65-F5344CB8AC3E}">
        <p14:creationId xmlns:p14="http://schemas.microsoft.com/office/powerpoint/2010/main" val="371549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18</a:t>
            </a:fld>
            <a:endParaRPr lang="en-US"/>
          </a:p>
        </p:txBody>
      </p:sp>
    </p:spTree>
    <p:extLst>
      <p:ext uri="{BB962C8B-B14F-4D97-AF65-F5344CB8AC3E}">
        <p14:creationId xmlns:p14="http://schemas.microsoft.com/office/powerpoint/2010/main" val="116156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3EF6D913-D566-43C6-94C7-13A807D95245}" type="slidenum">
              <a:rPr lang="en-US" smtClean="0"/>
              <a:t>19</a:t>
            </a:fld>
            <a:endParaRPr lang="en-US"/>
          </a:p>
        </p:txBody>
      </p:sp>
    </p:spTree>
    <p:extLst>
      <p:ext uri="{BB962C8B-B14F-4D97-AF65-F5344CB8AC3E}">
        <p14:creationId xmlns:p14="http://schemas.microsoft.com/office/powerpoint/2010/main" val="320694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20</a:t>
            </a:fld>
            <a:endParaRPr lang="en-US"/>
          </a:p>
        </p:txBody>
      </p:sp>
    </p:spTree>
    <p:extLst>
      <p:ext uri="{BB962C8B-B14F-4D97-AF65-F5344CB8AC3E}">
        <p14:creationId xmlns:p14="http://schemas.microsoft.com/office/powerpoint/2010/main" val="290346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21</a:t>
            </a:fld>
            <a:endParaRPr lang="en-US"/>
          </a:p>
        </p:txBody>
      </p:sp>
    </p:spTree>
    <p:extLst>
      <p:ext uri="{BB962C8B-B14F-4D97-AF65-F5344CB8AC3E}">
        <p14:creationId xmlns:p14="http://schemas.microsoft.com/office/powerpoint/2010/main" val="363289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was funded by the NIH Heal initiative and the NIDA clinical trials network. I have no conflicts of interest to report.</a:t>
            </a:r>
          </a:p>
        </p:txBody>
      </p:sp>
      <p:sp>
        <p:nvSpPr>
          <p:cNvPr id="4" name="Slide Number Placeholder 3"/>
          <p:cNvSpPr>
            <a:spLocks noGrp="1"/>
          </p:cNvSpPr>
          <p:nvPr>
            <p:ph type="sldNum" sz="quarter" idx="5"/>
          </p:nvPr>
        </p:nvSpPr>
        <p:spPr/>
        <p:txBody>
          <a:bodyPr/>
          <a:lstStyle/>
          <a:p>
            <a:fld id="{3EF6D913-D566-43C6-94C7-13A807D95245}" type="slidenum">
              <a:rPr lang="en-US" smtClean="0"/>
              <a:t>2</a:t>
            </a:fld>
            <a:endParaRPr lang="en-US"/>
          </a:p>
        </p:txBody>
      </p:sp>
    </p:spTree>
    <p:extLst>
      <p:ext uri="{BB962C8B-B14F-4D97-AF65-F5344CB8AC3E}">
        <p14:creationId xmlns:p14="http://schemas.microsoft.com/office/powerpoint/2010/main" val="8963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with a note on language. This study ranged from 2006 to 2023, so sex assigned at birth was much more available within the whole cohort compared to self identified gender which was more common in record from later years. Throughout this presentation, references to sex should be understood as sex assigned at birth.</a:t>
            </a:r>
          </a:p>
        </p:txBody>
      </p:sp>
      <p:sp>
        <p:nvSpPr>
          <p:cNvPr id="4" name="Slide Number Placeholder 3"/>
          <p:cNvSpPr>
            <a:spLocks noGrp="1"/>
          </p:cNvSpPr>
          <p:nvPr>
            <p:ph type="sldNum" sz="quarter" idx="5"/>
          </p:nvPr>
        </p:nvSpPr>
        <p:spPr/>
        <p:txBody>
          <a:bodyPr/>
          <a:lstStyle/>
          <a:p>
            <a:fld id="{3EF6D913-D566-43C6-94C7-13A807D95245}" type="slidenum">
              <a:rPr lang="en-US" smtClean="0"/>
              <a:t>3</a:t>
            </a:fld>
            <a:endParaRPr lang="en-US"/>
          </a:p>
        </p:txBody>
      </p:sp>
    </p:spTree>
    <p:extLst>
      <p:ext uri="{BB962C8B-B14F-4D97-AF65-F5344CB8AC3E}">
        <p14:creationId xmlns:p14="http://schemas.microsoft.com/office/powerpoint/2010/main" val="50742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when we think of patients within the Veterans Health Administration we think of white men of non-Hispanic or Latino ethnicity. Although this group still makes up the majority of patients, women and racial or ethnic minority veterans have been a fast growing group within the VHA, as we can see from the graph on the left showing projections of growth of female veterans up through the next 20 years. We can see from the graph on the right that racial minority veterans comprise a greater proportion of female veterans than they do of male veterans. Disparities in practices lead to disparities in outcomes, so identifying and rectifying disparities in quality and access to healthcare has been the source of numerous reports and initiatives within the 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3EF6D913-D566-43C6-94C7-13A807D95245}" type="slidenum">
              <a:rPr lang="en-US" smtClean="0"/>
              <a:t>4</a:t>
            </a:fld>
            <a:endParaRPr lang="en-US"/>
          </a:p>
        </p:txBody>
      </p:sp>
    </p:spTree>
    <p:extLst>
      <p:ext uri="{BB962C8B-B14F-4D97-AF65-F5344CB8AC3E}">
        <p14:creationId xmlns:p14="http://schemas.microsoft.com/office/powerpoint/2010/main" val="230952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aim of our study was specifically to identify disparities in access to care for opioid use disorder, which carries a high risk of overdose and which has been trending upwards in diagnoses per year over the past 2 decades in both the general and veteran populations. Buprenorphine medication for OUD (B-MOUD) is the most efficacious treatment to reduce negative health outcomes associated with OUD, which motivated our choice of study outcome. Prior work has shown that disparities across ethnic groups exist, with those belonging to minority racial and ethnic groups receiving B-MOUD care at lower rates. Analyses are often adjusted for sex, but we wanted to focus specifically on patterns within a female only cohort. Women generally are a particularly vulnerable group within the VA. The proportion of female veterans that belong to racial and ethnic minorities is higher than male veterans. There is evidence that women typically experience oud at an accelerated trajectory and present with more mental health comorbidities. And the existence of dedicated women’s health clinics within VA facilities motivates the use of stratified analysis rather than adjusted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5</a:t>
            </a:fld>
            <a:endParaRPr lang="en-US"/>
          </a:p>
        </p:txBody>
      </p:sp>
    </p:spTree>
    <p:extLst>
      <p:ext uri="{BB962C8B-B14F-4D97-AF65-F5344CB8AC3E}">
        <p14:creationId xmlns:p14="http://schemas.microsoft.com/office/powerpoint/2010/main" val="342336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Our goals are summarized here (Is B-MOUD prescribing keeping up with increasing numbers of female veterans with OUD?</a:t>
            </a:r>
          </a:p>
          <a:p>
            <a:pPr marL="0" indent="0">
              <a:buFont typeface="+mj-lt"/>
              <a:buNone/>
            </a:pPr>
            <a:r>
              <a:rPr lang="en-US" dirty="0"/>
              <a:t>2. Do disparities in rates of B-MOUD prescribing exist for racial and ethnic minorities among female veterans?</a:t>
            </a:r>
          </a:p>
          <a:p>
            <a:pPr marL="0" indent="0">
              <a:buFont typeface="+mj-lt"/>
              <a:buNone/>
            </a:pPr>
            <a:r>
              <a:rPr lang="en-US" dirty="0"/>
              <a:t>3. </a:t>
            </a:r>
            <a:r>
              <a:rPr lang="en-US"/>
              <a:t>If </a:t>
            </a:r>
            <a:r>
              <a:rPr lang="en-US" dirty="0"/>
              <a:t>disparities do exist, are they increasing or decreasing with </a:t>
            </a:r>
            <a:r>
              <a:rPr lang="en-US"/>
              <a:t>time?)</a:t>
            </a:r>
            <a:endParaRPr lang="en-US" dirty="0"/>
          </a:p>
        </p:txBody>
      </p:sp>
      <p:sp>
        <p:nvSpPr>
          <p:cNvPr id="4" name="Slide Number Placeholder 3"/>
          <p:cNvSpPr>
            <a:spLocks noGrp="1"/>
          </p:cNvSpPr>
          <p:nvPr>
            <p:ph type="sldNum" sz="quarter" idx="5"/>
          </p:nvPr>
        </p:nvSpPr>
        <p:spPr/>
        <p:txBody>
          <a:bodyPr/>
          <a:lstStyle/>
          <a:p>
            <a:fld id="{3EF6D913-D566-43C6-94C7-13A807D95245}" type="slidenum">
              <a:rPr lang="en-US" smtClean="0"/>
              <a:t>6</a:t>
            </a:fld>
            <a:endParaRPr lang="en-US"/>
          </a:p>
        </p:txBody>
      </p:sp>
    </p:spTree>
    <p:extLst>
      <p:ext uri="{BB962C8B-B14F-4D97-AF65-F5344CB8AC3E}">
        <p14:creationId xmlns:p14="http://schemas.microsoft.com/office/powerpoint/2010/main" val="157217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answer these questions, we took a cohort of veterans in the VHA who had an ICD 9/10 code diagnosis associated with OUD between 2006 and 2023. We identified demographics based on most frequent answers and then restricted the cohort to females. We categorized race by Black, White, and Other because there was heavy imbalance in the dataset. The other race category included Asian, American Indian or Alaska Native, Native Hawaiian or other Pacific Islander, or Mixed race. We categorized ethnicity as </a:t>
            </a:r>
            <a:r>
              <a:rPr lang="en-US" dirty="0" err="1"/>
              <a:t>Hipanic</a:t>
            </a:r>
            <a:r>
              <a:rPr lang="en-US" dirty="0"/>
              <a:t>/Latina or non-Hispanic/Latina. Then we took 3 modeling approaches. First we did a cross sectional look where we identified B-MOUD receipt at any point within the analytic period. Then we did an analysis were we looked at the trends across time on both a relative or an absolute scale. I’ll talk more about this choice in a couple of slides.</a:t>
            </a:r>
          </a:p>
        </p:txBody>
      </p:sp>
      <p:sp>
        <p:nvSpPr>
          <p:cNvPr id="4" name="Slide Number Placeholder 3"/>
          <p:cNvSpPr>
            <a:spLocks noGrp="1"/>
          </p:cNvSpPr>
          <p:nvPr>
            <p:ph type="sldNum" sz="quarter" idx="5"/>
          </p:nvPr>
        </p:nvSpPr>
        <p:spPr/>
        <p:txBody>
          <a:bodyPr/>
          <a:lstStyle/>
          <a:p>
            <a:fld id="{3EF6D913-D566-43C6-94C7-13A807D95245}" type="slidenum">
              <a:rPr lang="en-US" smtClean="0"/>
              <a:t>7</a:t>
            </a:fld>
            <a:endParaRPr lang="en-US"/>
          </a:p>
        </p:txBody>
      </p:sp>
    </p:spTree>
    <p:extLst>
      <p:ext uri="{BB962C8B-B14F-4D97-AF65-F5344CB8AC3E}">
        <p14:creationId xmlns:p14="http://schemas.microsoft.com/office/powerpoint/2010/main" val="30044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of our cohort finalization and the cross sectional results. In the first row we have the population sizes. </a:t>
            </a:r>
          </a:p>
        </p:txBody>
      </p:sp>
      <p:sp>
        <p:nvSpPr>
          <p:cNvPr id="4" name="Slide Number Placeholder 3"/>
          <p:cNvSpPr>
            <a:spLocks noGrp="1"/>
          </p:cNvSpPr>
          <p:nvPr>
            <p:ph type="sldNum" sz="quarter" idx="5"/>
          </p:nvPr>
        </p:nvSpPr>
        <p:spPr/>
        <p:txBody>
          <a:bodyPr/>
          <a:lstStyle/>
          <a:p>
            <a:fld id="{3EF6D913-D566-43C6-94C7-13A807D95245}" type="slidenum">
              <a:rPr lang="en-US" smtClean="0"/>
              <a:t>8</a:t>
            </a:fld>
            <a:endParaRPr lang="en-US"/>
          </a:p>
        </p:txBody>
      </p:sp>
    </p:spTree>
    <p:extLst>
      <p:ext uri="{BB962C8B-B14F-4D97-AF65-F5344CB8AC3E}">
        <p14:creationId xmlns:p14="http://schemas.microsoft.com/office/powerpoint/2010/main" val="393930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move on to viewing the results across time rather than cross sectionally. We begin by noting that the number of female veterans living with an oud diagnosis (seen on the x axis) increases drastically from under 2,000 in 2006 to over 17,600 in 2022. The model on the linear scale indicates that the proportion of female veterans with OUD who receive a buprenorphine prescription increases by 0.48 percentage points each year. This corresponds on the log scale to an average 5.5% yearly increase in the probability of an individual receiving a B-MOUD prescription. Note that although the visualization is shown for the entire cohort, the models are age adjusted.</a:t>
            </a:r>
          </a:p>
        </p:txBody>
      </p:sp>
      <p:sp>
        <p:nvSpPr>
          <p:cNvPr id="4" name="Slide Number Placeholder 3"/>
          <p:cNvSpPr>
            <a:spLocks noGrp="1"/>
          </p:cNvSpPr>
          <p:nvPr>
            <p:ph type="sldNum" sz="quarter" idx="5"/>
          </p:nvPr>
        </p:nvSpPr>
        <p:spPr/>
        <p:txBody>
          <a:bodyPr/>
          <a:lstStyle/>
          <a:p>
            <a:fld id="{3EF6D913-D566-43C6-94C7-13A807D95245}" type="slidenum">
              <a:rPr lang="en-US" smtClean="0"/>
              <a:t>9</a:t>
            </a:fld>
            <a:endParaRPr lang="en-US"/>
          </a:p>
        </p:txBody>
      </p:sp>
    </p:spTree>
    <p:extLst>
      <p:ext uri="{BB962C8B-B14F-4D97-AF65-F5344CB8AC3E}">
        <p14:creationId xmlns:p14="http://schemas.microsoft.com/office/powerpoint/2010/main" val="14831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E0E0-17A9-3C67-6168-F80D9BC4C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DDD91-C638-C4A2-D497-113D2C184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B8820D-CDE4-07D0-F9AA-84D192B18016}"/>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5" name="Footer Placeholder 4">
            <a:extLst>
              <a:ext uri="{FF2B5EF4-FFF2-40B4-BE49-F238E27FC236}">
                <a16:creationId xmlns:a16="http://schemas.microsoft.com/office/drawing/2014/main" id="{693AA4E5-2631-F922-89AB-A52792B65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58554-FEA1-EA15-34E1-271F04732040}"/>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172693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28AE-E4D8-31EC-FDD6-C5E4915F7D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7A05E-5A6A-7049-45E3-070749387F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D44B1-6058-DBC9-98CB-490617E55F1E}"/>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5" name="Footer Placeholder 4">
            <a:extLst>
              <a:ext uri="{FF2B5EF4-FFF2-40B4-BE49-F238E27FC236}">
                <a16:creationId xmlns:a16="http://schemas.microsoft.com/office/drawing/2014/main" id="{E1EA0D03-EAA5-AA19-8A5B-3899CC4AF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7861A-7B86-9781-7F29-758666452715}"/>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23360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CF6E7-94C7-A5D7-7F63-87C2DFB3C8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3E688-1AEA-0F43-2542-5EF2CF4D2C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8A3FD-4A0F-EEA9-C2FA-3D494D092F25}"/>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5" name="Footer Placeholder 4">
            <a:extLst>
              <a:ext uri="{FF2B5EF4-FFF2-40B4-BE49-F238E27FC236}">
                <a16:creationId xmlns:a16="http://schemas.microsoft.com/office/drawing/2014/main" id="{F7F0AEA4-A651-B0BD-CF29-1C79CEFB0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15FDA-19BF-8FEA-CD0A-22B734E8D05C}"/>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311785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764" y="275500"/>
            <a:ext cx="10661650" cy="549537"/>
          </a:xfrm>
          <a:prstGeom prst="rect">
            <a:avLst/>
          </a:prstGeom>
        </p:spPr>
        <p:txBody>
          <a:bodyPr/>
          <a:lstStyle>
            <a:lvl1pPr>
              <a:defRPr b="1"/>
            </a:lvl1pPr>
          </a:lstStyle>
          <a:p>
            <a:r>
              <a:rPr lang="en-US" dirty="0"/>
              <a:t>Click to edit Master title style</a:t>
            </a:r>
          </a:p>
        </p:txBody>
      </p:sp>
      <p:sp>
        <p:nvSpPr>
          <p:cNvPr id="4" name="Rectangle 3"/>
          <p:cNvSpPr/>
          <p:nvPr userDrawn="1"/>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920751" y="1273215"/>
            <a:ext cx="10563679" cy="494817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7"/>
          <p:cNvSpPr>
            <a:spLocks noGrp="1"/>
          </p:cNvSpPr>
          <p:nvPr>
            <p:ph type="body" sz="quarter" idx="11" hasCustomPrompt="1"/>
          </p:nvPr>
        </p:nvSpPr>
        <p:spPr>
          <a:xfrm>
            <a:off x="2160637"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3453005"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4745374"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MISC</a:t>
            </a:r>
          </a:p>
        </p:txBody>
      </p:sp>
      <p:cxnSp>
        <p:nvCxnSpPr>
          <p:cNvPr id="15" name="Straight Connector 14"/>
          <p:cNvCxnSpPr/>
          <p:nvPr userDrawn="1"/>
        </p:nvCxnSpPr>
        <p:spPr>
          <a:xfrm>
            <a:off x="2147095" y="6547115"/>
            <a:ext cx="10605822"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5738001" y="6238875"/>
            <a:ext cx="6454000" cy="308240"/>
          </a:xfrm>
          <a:prstGeom prst="rect">
            <a:avLst/>
          </a:prstGeom>
        </p:spPr>
        <p:txBody>
          <a:bodyPr/>
          <a:lstStyle>
            <a:lvl1pPr marL="0" indent="0">
              <a:buNone/>
              <a:defRPr sz="750" baseline="0">
                <a:solidFill>
                  <a:srgbClr val="A31527"/>
                </a:solidFill>
              </a:defRPr>
            </a:lvl1pPr>
          </a:lstStyle>
          <a:p>
            <a:pPr lvl="0"/>
            <a:r>
              <a:rPr lang="en-US" dirty="0"/>
              <a:t>Source:</a:t>
            </a:r>
          </a:p>
        </p:txBody>
      </p:sp>
      <p:sp>
        <p:nvSpPr>
          <p:cNvPr id="18" name="TextBox 17"/>
          <p:cNvSpPr txBox="1"/>
          <p:nvPr userDrawn="1"/>
        </p:nvSpPr>
        <p:spPr>
          <a:xfrm>
            <a:off x="8717797" y="6548036"/>
            <a:ext cx="347420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2018</a:t>
            </a:r>
            <a:endParaRPr lang="en-US" sz="750" b="1" spc="187" dirty="0">
              <a:solidFill>
                <a:srgbClr val="A21727"/>
              </a:solidFill>
              <a:latin typeface="Century Gothic" charset="0"/>
              <a:ea typeface="Century Gothic" charset="0"/>
              <a:cs typeface="Century Gothic" charset="0"/>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000" y="6431280"/>
            <a:ext cx="1486186" cy="292593"/>
          </a:xfrm>
          <a:prstGeom prst="rect">
            <a:avLst/>
          </a:prstGeom>
        </p:spPr>
      </p:pic>
      <p:pic>
        <p:nvPicPr>
          <p:cNvPr id="14" name="Picture 13">
            <a:extLst>
              <a:ext uri="{FF2B5EF4-FFF2-40B4-BE49-F238E27FC236}">
                <a16:creationId xmlns:a16="http://schemas.microsoft.com/office/drawing/2014/main" id="{7EBCF1AC-36DE-1845-A1B8-0F3F8E29CC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0236" y="6284349"/>
            <a:ext cx="1259543" cy="542843"/>
          </a:xfrm>
          <a:prstGeom prst="rect">
            <a:avLst/>
          </a:prstGeom>
        </p:spPr>
      </p:pic>
    </p:spTree>
    <p:extLst>
      <p:ext uri="{BB962C8B-B14F-4D97-AF65-F5344CB8AC3E}">
        <p14:creationId xmlns:p14="http://schemas.microsoft.com/office/powerpoint/2010/main" val="28052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1528-0CCC-BDB4-C25D-59FE50D21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4FA11F-5F1C-FA34-2E27-C9ACECC0A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2651C-EB72-3E9E-8547-852425961973}"/>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5" name="Footer Placeholder 4">
            <a:extLst>
              <a:ext uri="{FF2B5EF4-FFF2-40B4-BE49-F238E27FC236}">
                <a16:creationId xmlns:a16="http://schemas.microsoft.com/office/drawing/2014/main" id="{2D601180-92CA-AC26-14E7-6BD3FCF77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1B9B8-DB6D-8E0E-6349-256F135B2FDF}"/>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77187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EAC5-4109-7B48-D6C2-1F32EF5FD3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36E5A-9AE5-6C74-0C7F-A1A2A59B3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60F31-6415-85BA-2B83-C5070A6A7576}"/>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5" name="Footer Placeholder 4">
            <a:extLst>
              <a:ext uri="{FF2B5EF4-FFF2-40B4-BE49-F238E27FC236}">
                <a16:creationId xmlns:a16="http://schemas.microsoft.com/office/drawing/2014/main" id="{35D0B9C7-FCC0-F70D-5518-DC623A2B1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E286A-7E11-08E8-B062-F7DE3B78EA1D}"/>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242177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CD1C-1B39-9567-F3C9-8FCA4CDA2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A08CB-4A91-9DAF-0C3D-870529D2AD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39E8E-75E4-9145-481E-A9BDEE1013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21B5AA-CB28-474E-A15D-9F29C91B37E2}"/>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6" name="Footer Placeholder 5">
            <a:extLst>
              <a:ext uri="{FF2B5EF4-FFF2-40B4-BE49-F238E27FC236}">
                <a16:creationId xmlns:a16="http://schemas.microsoft.com/office/drawing/2014/main" id="{927F5ECE-B269-47A9-9F98-F44A9B4A6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E2C7A-B2BB-3F8E-E536-E9D7271F2DBC}"/>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258941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E153-2084-1888-01B6-2CF85FE383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E18C2A-5256-3FA0-1A48-22D44A9DA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71939-3BA5-8758-A426-3D8419334E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E4A32-6429-BAB4-CA36-D280F9432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A10B7F-DA49-5F7A-82DF-623DBBDA6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B59C9-A517-B115-6662-88F2606E2258}"/>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8" name="Footer Placeholder 7">
            <a:extLst>
              <a:ext uri="{FF2B5EF4-FFF2-40B4-BE49-F238E27FC236}">
                <a16:creationId xmlns:a16="http://schemas.microsoft.com/office/drawing/2014/main" id="{DB6F78A1-9D44-35E5-BED5-3ABD99509D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585D21-4B63-1617-B7C3-050F51C65DFF}"/>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67091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D2D6-C018-80D0-6E18-155AE83A3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31237-B761-F97C-65F0-A500D63A0106}"/>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4" name="Footer Placeholder 3">
            <a:extLst>
              <a:ext uri="{FF2B5EF4-FFF2-40B4-BE49-F238E27FC236}">
                <a16:creationId xmlns:a16="http://schemas.microsoft.com/office/drawing/2014/main" id="{ED587F50-AA72-A768-EF94-DF7680FA43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34352-1824-0B0F-1965-4562ADF22E8F}"/>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250094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C5647-C435-7C9F-C26E-BA8FBE294578}"/>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3" name="Footer Placeholder 2">
            <a:extLst>
              <a:ext uri="{FF2B5EF4-FFF2-40B4-BE49-F238E27FC236}">
                <a16:creationId xmlns:a16="http://schemas.microsoft.com/office/drawing/2014/main" id="{79D36103-39FF-7685-5A95-3AA8B83637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0B2D26-8A2D-A7BE-0B76-D7E290602B73}"/>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149537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5DEE-DE02-842F-BC29-E3A29E001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A9837C-5C71-F39A-0D7E-708FDF0BF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E34247-8A7C-DE39-9AB7-34DF1EEA6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66805-9C7E-634F-6011-EE676C64BE99}"/>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6" name="Footer Placeholder 5">
            <a:extLst>
              <a:ext uri="{FF2B5EF4-FFF2-40B4-BE49-F238E27FC236}">
                <a16:creationId xmlns:a16="http://schemas.microsoft.com/office/drawing/2014/main" id="{CF0EBA26-B931-30EA-B4A5-E5EEFB61A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744B-36BD-7680-51B8-727CB20012B1}"/>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310685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9C90-F3AA-A4D6-6F25-1441F5D9B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CEC2D2-A358-A0D2-A825-BF2688F24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0CFF72-8175-F157-B08F-8143D8034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21FF3-0EB1-AA4E-8289-08638B7989FF}"/>
              </a:ext>
            </a:extLst>
          </p:cNvPr>
          <p:cNvSpPr>
            <a:spLocks noGrp="1"/>
          </p:cNvSpPr>
          <p:nvPr>
            <p:ph type="dt" sz="half" idx="10"/>
          </p:nvPr>
        </p:nvSpPr>
        <p:spPr/>
        <p:txBody>
          <a:bodyPr/>
          <a:lstStyle/>
          <a:p>
            <a:fld id="{C9BDC347-2B36-4176-A928-10B0D044B908}" type="datetimeFigureOut">
              <a:rPr lang="en-US" smtClean="0"/>
              <a:t>11/15/2024</a:t>
            </a:fld>
            <a:endParaRPr lang="en-US"/>
          </a:p>
        </p:txBody>
      </p:sp>
      <p:sp>
        <p:nvSpPr>
          <p:cNvPr id="6" name="Footer Placeholder 5">
            <a:extLst>
              <a:ext uri="{FF2B5EF4-FFF2-40B4-BE49-F238E27FC236}">
                <a16:creationId xmlns:a16="http://schemas.microsoft.com/office/drawing/2014/main" id="{C6DD375F-25E6-D5DC-1CD2-5156BDD79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20EF1-5228-4052-EBAC-65C3277DD03D}"/>
              </a:ext>
            </a:extLst>
          </p:cNvPr>
          <p:cNvSpPr>
            <a:spLocks noGrp="1"/>
          </p:cNvSpPr>
          <p:nvPr>
            <p:ph type="sldNum" sz="quarter" idx="12"/>
          </p:nvPr>
        </p:nvSpPr>
        <p:spPr/>
        <p:txBody>
          <a:bodyPr/>
          <a:lstStyle/>
          <a:p>
            <a:fld id="{1C05EF88-49BE-4B82-8471-45F9EABE71D4}" type="slidenum">
              <a:rPr lang="en-US" smtClean="0"/>
              <a:t>‹#›</a:t>
            </a:fld>
            <a:endParaRPr lang="en-US"/>
          </a:p>
        </p:txBody>
      </p:sp>
    </p:spTree>
    <p:extLst>
      <p:ext uri="{BB962C8B-B14F-4D97-AF65-F5344CB8AC3E}">
        <p14:creationId xmlns:p14="http://schemas.microsoft.com/office/powerpoint/2010/main" val="235452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16CB4-35FF-5653-498A-17750EC8D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0F5B43-A527-B1D6-2D29-5166510C8E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285D5-9171-6A73-87EA-FA2C0126D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C347-2B36-4176-A928-10B0D044B908}" type="datetimeFigureOut">
              <a:rPr lang="en-US" smtClean="0"/>
              <a:t>11/15/2024</a:t>
            </a:fld>
            <a:endParaRPr lang="en-US"/>
          </a:p>
        </p:txBody>
      </p:sp>
      <p:sp>
        <p:nvSpPr>
          <p:cNvPr id="5" name="Footer Placeholder 4">
            <a:extLst>
              <a:ext uri="{FF2B5EF4-FFF2-40B4-BE49-F238E27FC236}">
                <a16:creationId xmlns:a16="http://schemas.microsoft.com/office/drawing/2014/main" id="{352F2434-924A-A7BF-729D-198BC53BE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F0E165-3B8A-AB34-DD7C-5D555E93E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5EF88-49BE-4B82-8471-45F9EABE71D4}" type="slidenum">
              <a:rPr lang="en-US" smtClean="0"/>
              <a:t>‹#›</a:t>
            </a:fld>
            <a:endParaRPr lang="en-US"/>
          </a:p>
        </p:txBody>
      </p:sp>
    </p:spTree>
    <p:extLst>
      <p:ext uri="{BB962C8B-B14F-4D97-AF65-F5344CB8AC3E}">
        <p14:creationId xmlns:p14="http://schemas.microsoft.com/office/powerpoint/2010/main" val="55928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va.gov/HEALTHEQUITY/docs/NVHER_Black_Veteran_Chartbook_508_0208202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812AE-EC1F-AE0E-0ADE-F1AC28987D94}"/>
              </a:ext>
            </a:extLst>
          </p:cNvPr>
          <p:cNvSpPr/>
          <p:nvPr/>
        </p:nvSpPr>
        <p:spPr>
          <a:xfrm>
            <a:off x="1840424" y="430076"/>
            <a:ext cx="8511153" cy="2656818"/>
          </a:xfrm>
          <a:prstGeom prst="rect">
            <a:avLst/>
          </a:prstGeom>
        </p:spPr>
        <p:txBody>
          <a:bodyPr wrap="square">
            <a:spAutoFit/>
          </a:bodyPr>
          <a:lstStyle/>
          <a:p>
            <a:pPr algn="ctr"/>
            <a:r>
              <a:rPr lang="en-US" sz="3333" b="1" dirty="0">
                <a:latin typeface="Century Gothic" panose="020B0502020202020204" pitchFamily="34" charset="0"/>
                <a:cs typeface="Arial" panose="020B0604020202020204" pitchFamily="34" charset="0"/>
              </a:rPr>
              <a:t>Female Veterans: 17-year Trends of Access and Episodes of Buprenorphine for Opioid Use Disorder Within the Veterans Health Administration </a:t>
            </a:r>
          </a:p>
          <a:p>
            <a:pPr algn="ctr"/>
            <a:r>
              <a:rPr lang="en-US" sz="3333" b="1" dirty="0">
                <a:latin typeface="Century Gothic" panose="020B0502020202020204" pitchFamily="34" charset="0"/>
                <a:cs typeface="Arial" panose="020B0604020202020204" pitchFamily="34" charset="0"/>
              </a:rPr>
              <a:t>(CTN 0087) </a:t>
            </a:r>
          </a:p>
        </p:txBody>
      </p:sp>
      <p:sp>
        <p:nvSpPr>
          <p:cNvPr id="9" name="Subtitle 2">
            <a:extLst>
              <a:ext uri="{FF2B5EF4-FFF2-40B4-BE49-F238E27FC236}">
                <a16:creationId xmlns:a16="http://schemas.microsoft.com/office/drawing/2014/main" id="{B67232BE-D31F-1C20-4CB5-B3D35D7C44BB}"/>
              </a:ext>
            </a:extLst>
          </p:cNvPr>
          <p:cNvSpPr txBox="1">
            <a:spLocks/>
          </p:cNvSpPr>
          <p:nvPr/>
        </p:nvSpPr>
        <p:spPr>
          <a:xfrm>
            <a:off x="1524000" y="3429000"/>
            <a:ext cx="9144000" cy="1013307"/>
          </a:xfrm>
          <a:prstGeom prst="rect">
            <a:avLst/>
          </a:prstGeom>
        </p:spPr>
        <p:txBody>
          <a:bodyPr>
            <a:normAutofit fontScale="92500" lnSpcReduction="20000"/>
          </a:bodyPr>
          <a:lstStyle>
            <a:lvl1pPr marL="411480" indent="-411480" algn="l" defTabSz="548640" rtl="0" eaLnBrk="1" latinLnBrk="0" hangingPunct="1">
              <a:spcBef>
                <a:spcPct val="20000"/>
              </a:spcBef>
              <a:buFont typeface="Arial"/>
              <a:buChar char="•"/>
              <a:defRPr sz="3360" b="0" i="0" kern="1200" baseline="0">
                <a:solidFill>
                  <a:schemeClr val="tx1">
                    <a:lumMod val="65000"/>
                    <a:lumOff val="35000"/>
                  </a:schemeClr>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None/>
            </a:pPr>
            <a:r>
              <a:rPr lang="en-US" sz="2000" b="1" dirty="0">
                <a:solidFill>
                  <a:schemeClr val="tx1"/>
                </a:solidFill>
              </a:rPr>
              <a:t>Presenting: Sophia Huebler </a:t>
            </a:r>
          </a:p>
          <a:p>
            <a:pPr marL="0" indent="0" algn="ctr">
              <a:buNone/>
            </a:pPr>
            <a:r>
              <a:rPr lang="en-US" sz="1667" b="1" dirty="0">
                <a:solidFill>
                  <a:schemeClr val="tx1"/>
                </a:solidFill>
              </a:rPr>
              <a:t>Authors: Sophia Huebler, Jacob D Baylis, Andrea Stofko, Ajay </a:t>
            </a:r>
            <a:r>
              <a:rPr lang="en-US" sz="1667" b="1" dirty="0" err="1">
                <a:solidFill>
                  <a:schemeClr val="tx1"/>
                </a:solidFill>
              </a:rPr>
              <a:t>Manhapra</a:t>
            </a:r>
            <a:r>
              <a:rPr lang="en-US" sz="1667" b="1" dirty="0">
                <a:solidFill>
                  <a:schemeClr val="tx1"/>
                </a:solidFill>
              </a:rPr>
              <a:t>, Stefan Kertesz, Jennifer Betts, Michael Incze, Andrew Saxon, Adam J Gordon</a:t>
            </a:r>
          </a:p>
          <a:p>
            <a:pPr marL="0" indent="0" algn="ctr">
              <a:buNone/>
            </a:pPr>
            <a:r>
              <a:rPr lang="en-US" sz="1667" b="1" dirty="0">
                <a:solidFill>
                  <a:schemeClr val="tx1"/>
                </a:solidFill>
              </a:rPr>
              <a:t>Special Acknowledgments: Audrey Jones</a:t>
            </a:r>
          </a:p>
          <a:p>
            <a:pPr marL="0" indent="0" algn="ctr">
              <a:buNone/>
            </a:pPr>
            <a:endParaRPr lang="en-US" sz="2800" dirty="0"/>
          </a:p>
        </p:txBody>
      </p:sp>
      <p:sp>
        <p:nvSpPr>
          <p:cNvPr id="10" name="Rectangle 9">
            <a:extLst>
              <a:ext uri="{FF2B5EF4-FFF2-40B4-BE49-F238E27FC236}">
                <a16:creationId xmlns:a16="http://schemas.microsoft.com/office/drawing/2014/main" id="{22936633-EEC9-70B4-F39E-03184685B4D3}"/>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908D10B4-7826-7BCF-0E6F-3140DACE66AB}"/>
              </a:ext>
            </a:extLst>
          </p:cNvPr>
          <p:cNvSpPr txBox="1">
            <a:spLocks/>
          </p:cNvSpPr>
          <p:nvPr/>
        </p:nvSpPr>
        <p:spPr>
          <a:xfrm>
            <a:off x="1524000" y="5201400"/>
            <a:ext cx="9144000" cy="1013307"/>
          </a:xfrm>
          <a:prstGeom prst="rect">
            <a:avLst/>
          </a:prstGeom>
        </p:spPr>
        <p:txBody>
          <a:bodyPr>
            <a:normAutofit fontScale="92500" lnSpcReduction="10000"/>
          </a:bodyPr>
          <a:lstStyle>
            <a:lvl1pPr marL="411480" indent="-411480" algn="l" defTabSz="548640" rtl="0" eaLnBrk="1" latinLnBrk="0" hangingPunct="1">
              <a:spcBef>
                <a:spcPct val="20000"/>
              </a:spcBef>
              <a:buFont typeface="Arial"/>
              <a:buChar char="•"/>
              <a:defRPr sz="3360" b="0" i="0" kern="1200" baseline="0">
                <a:solidFill>
                  <a:schemeClr val="tx1">
                    <a:lumMod val="65000"/>
                    <a:lumOff val="35000"/>
                  </a:schemeClr>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None/>
            </a:pPr>
            <a:r>
              <a:rPr lang="en-US" sz="2000" b="1" dirty="0">
                <a:solidFill>
                  <a:schemeClr val="tx1"/>
                </a:solidFill>
              </a:rPr>
              <a:t>Family and Women’s Health 2</a:t>
            </a:r>
          </a:p>
          <a:p>
            <a:pPr marL="0" indent="0" algn="ctr">
              <a:buNone/>
            </a:pPr>
            <a:r>
              <a:rPr lang="en-US" sz="2000" b="1" dirty="0">
                <a:solidFill>
                  <a:schemeClr val="tx1"/>
                </a:solidFill>
              </a:rPr>
              <a:t>Saturday, November 16, 2024</a:t>
            </a:r>
          </a:p>
          <a:p>
            <a:pPr marL="0" indent="0" algn="ctr">
              <a:buNone/>
            </a:pPr>
            <a:r>
              <a:rPr lang="en-US" sz="2000" b="1" dirty="0">
                <a:solidFill>
                  <a:schemeClr val="tx1"/>
                </a:solidFill>
              </a:rPr>
              <a:t>1:30pm Radisson Blu – </a:t>
            </a:r>
            <a:r>
              <a:rPr lang="en-US" sz="2000" b="1" dirty="0" err="1">
                <a:solidFill>
                  <a:schemeClr val="tx1"/>
                </a:solidFill>
              </a:rPr>
              <a:t>Agean</a:t>
            </a:r>
            <a:r>
              <a:rPr lang="en-US" sz="2000" b="1" dirty="0">
                <a:solidFill>
                  <a:schemeClr val="tx1"/>
                </a:solidFill>
              </a:rPr>
              <a:t> Room</a:t>
            </a:r>
            <a:endParaRPr lang="en-US" sz="1667" b="1" dirty="0">
              <a:solidFill>
                <a:schemeClr val="tx1"/>
              </a:solidFill>
            </a:endParaRPr>
          </a:p>
          <a:p>
            <a:pPr marL="0" indent="0" algn="ctr">
              <a:buNone/>
            </a:pPr>
            <a:endParaRPr lang="en-US" sz="2800" dirty="0"/>
          </a:p>
        </p:txBody>
      </p:sp>
    </p:spTree>
    <p:extLst>
      <p:ext uri="{BB962C8B-B14F-4D97-AF65-F5344CB8AC3E}">
        <p14:creationId xmlns:p14="http://schemas.microsoft.com/office/powerpoint/2010/main" val="35105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Autofit/>
          </a:bodyPr>
          <a:lstStyle/>
          <a:p>
            <a:r>
              <a:rPr lang="en-US" sz="3600" dirty="0"/>
              <a:t>Percent of Female Veterans Receiving Buprenorphine</a:t>
            </a:r>
          </a:p>
        </p:txBody>
      </p:sp>
      <p:pic>
        <p:nvPicPr>
          <p:cNvPr id="9" name="Content Placeholder 8" descr="Chart&#10;&#10;Description automatically generated">
            <a:extLst>
              <a:ext uri="{FF2B5EF4-FFF2-40B4-BE49-F238E27FC236}">
                <a16:creationId xmlns:a16="http://schemas.microsoft.com/office/drawing/2014/main" id="{CCD85C89-1E1C-D15E-02F8-BB87536CF5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7971" y="1139731"/>
            <a:ext cx="8609934" cy="4948238"/>
          </a:xfrm>
        </p:spPr>
      </p:pic>
      <p:sp>
        <p:nvSpPr>
          <p:cNvPr id="6" name="TextBox 5">
            <a:extLst>
              <a:ext uri="{FF2B5EF4-FFF2-40B4-BE49-F238E27FC236}">
                <a16:creationId xmlns:a16="http://schemas.microsoft.com/office/drawing/2014/main" id="{C39E2419-DE2B-AB86-E216-A290CC91A6F8}"/>
              </a:ext>
            </a:extLst>
          </p:cNvPr>
          <p:cNvSpPr txBox="1"/>
          <p:nvPr/>
        </p:nvSpPr>
        <p:spPr>
          <a:xfrm>
            <a:off x="8928100" y="1520603"/>
            <a:ext cx="3115929"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dirty="0"/>
              <a:t>Linear Scale</a:t>
            </a:r>
          </a:p>
          <a:p>
            <a:pPr algn="ctr"/>
            <a:r>
              <a:rPr lang="en-US" sz="1600" dirty="0"/>
              <a:t>Yearly percentage points increase:</a:t>
            </a:r>
          </a:p>
          <a:p>
            <a:pPr algn="ctr"/>
            <a:r>
              <a:rPr lang="en-US" sz="1600" dirty="0"/>
              <a:t>White: 0.51 (0.46-0.55)</a:t>
            </a:r>
          </a:p>
          <a:p>
            <a:pPr algn="ctr"/>
            <a:r>
              <a:rPr lang="en-US" sz="1600" dirty="0"/>
              <a:t>Black: 0.35 (0.23-0.46)</a:t>
            </a:r>
          </a:p>
          <a:p>
            <a:pPr algn="ctr"/>
            <a:r>
              <a:rPr lang="en-US" sz="1600" dirty="0"/>
              <a:t>Other: 0.56 (0.43-0.70)</a:t>
            </a:r>
          </a:p>
        </p:txBody>
      </p:sp>
      <p:sp>
        <p:nvSpPr>
          <p:cNvPr id="8" name="TextBox 7">
            <a:extLst>
              <a:ext uri="{FF2B5EF4-FFF2-40B4-BE49-F238E27FC236}">
                <a16:creationId xmlns:a16="http://schemas.microsoft.com/office/drawing/2014/main" id="{4F675F65-C2F8-5977-87C0-708B0D65A98C}"/>
              </a:ext>
            </a:extLst>
          </p:cNvPr>
          <p:cNvSpPr txBox="1"/>
          <p:nvPr/>
        </p:nvSpPr>
        <p:spPr>
          <a:xfrm>
            <a:off x="8928100" y="3613850"/>
            <a:ext cx="3115929"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dirty="0"/>
              <a:t>Log Scale</a:t>
            </a:r>
          </a:p>
          <a:p>
            <a:pPr algn="ctr"/>
            <a:r>
              <a:rPr lang="en-US" sz="1600" dirty="0"/>
              <a:t>Yearly relative risk increase:</a:t>
            </a:r>
          </a:p>
          <a:p>
            <a:pPr algn="ctr"/>
            <a:r>
              <a:rPr lang="en-US" sz="1600" dirty="0"/>
              <a:t>White: 1.05 (1.04-1.06)</a:t>
            </a:r>
          </a:p>
          <a:p>
            <a:pPr algn="ctr"/>
            <a:r>
              <a:rPr lang="en-US" sz="1600" dirty="0"/>
              <a:t>Black: 1.07 (1.05-1.09)</a:t>
            </a:r>
          </a:p>
          <a:p>
            <a:pPr algn="ctr"/>
            <a:r>
              <a:rPr lang="en-US" sz="1600" dirty="0"/>
              <a:t>Other: 1.06 (1.02-1.09)</a:t>
            </a:r>
          </a:p>
          <a:p>
            <a:pPr algn="ctr"/>
            <a:endParaRPr lang="en-US" sz="1600" dirty="0"/>
          </a:p>
        </p:txBody>
      </p:sp>
      <p:sp>
        <p:nvSpPr>
          <p:cNvPr id="3" name="Rectangle 2">
            <a:extLst>
              <a:ext uri="{FF2B5EF4-FFF2-40B4-BE49-F238E27FC236}">
                <a16:creationId xmlns:a16="http://schemas.microsoft.com/office/drawing/2014/main" id="{11A92B74-08D6-1D11-C1CF-2B4CEAE8F6A4}"/>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5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Autofit/>
          </a:bodyPr>
          <a:lstStyle/>
          <a:p>
            <a:r>
              <a:rPr lang="en-US" sz="3600" dirty="0"/>
              <a:t>Percent of Female Veterans Receiving Buprenorphine</a:t>
            </a:r>
          </a:p>
        </p:txBody>
      </p:sp>
      <p:sp>
        <p:nvSpPr>
          <p:cNvPr id="6" name="TextBox 5">
            <a:extLst>
              <a:ext uri="{FF2B5EF4-FFF2-40B4-BE49-F238E27FC236}">
                <a16:creationId xmlns:a16="http://schemas.microsoft.com/office/drawing/2014/main" id="{C39E2419-DE2B-AB86-E216-A290CC91A6F8}"/>
              </a:ext>
            </a:extLst>
          </p:cNvPr>
          <p:cNvSpPr txBox="1"/>
          <p:nvPr/>
        </p:nvSpPr>
        <p:spPr>
          <a:xfrm>
            <a:off x="8755584" y="1520603"/>
            <a:ext cx="328844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dirty="0"/>
              <a:t>Linear Scale</a:t>
            </a:r>
          </a:p>
          <a:p>
            <a:pPr algn="ctr"/>
            <a:r>
              <a:rPr lang="en-US" sz="1600" dirty="0"/>
              <a:t>Yearly percentage points increase:</a:t>
            </a:r>
          </a:p>
          <a:p>
            <a:pPr algn="ctr"/>
            <a:r>
              <a:rPr lang="en-US" sz="1600" dirty="0"/>
              <a:t>Non-Hispanic/Latina: 0.50 (0.45-0.55)</a:t>
            </a:r>
          </a:p>
          <a:p>
            <a:pPr algn="ctr"/>
            <a:r>
              <a:rPr lang="en-US" sz="1600" dirty="0"/>
              <a:t>Hispanic/Latina: 0.16 (-0.2-0.35)</a:t>
            </a:r>
          </a:p>
        </p:txBody>
      </p:sp>
      <p:sp>
        <p:nvSpPr>
          <p:cNvPr id="8" name="TextBox 7">
            <a:extLst>
              <a:ext uri="{FF2B5EF4-FFF2-40B4-BE49-F238E27FC236}">
                <a16:creationId xmlns:a16="http://schemas.microsoft.com/office/drawing/2014/main" id="{4F675F65-C2F8-5977-87C0-708B0D65A98C}"/>
              </a:ext>
            </a:extLst>
          </p:cNvPr>
          <p:cNvSpPr txBox="1"/>
          <p:nvPr/>
        </p:nvSpPr>
        <p:spPr>
          <a:xfrm>
            <a:off x="8755584" y="3613850"/>
            <a:ext cx="328844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dirty="0"/>
              <a:t>Log Scale</a:t>
            </a:r>
          </a:p>
          <a:p>
            <a:pPr algn="ctr"/>
            <a:r>
              <a:rPr lang="en-US" sz="1600" dirty="0"/>
              <a:t>Yearly relative risk increase:</a:t>
            </a:r>
          </a:p>
          <a:p>
            <a:pPr algn="ctr"/>
            <a:r>
              <a:rPr lang="en-US" sz="1600" dirty="0"/>
              <a:t>Non-Hispanic/Latina: 1.06 (1.05-1.06) </a:t>
            </a:r>
          </a:p>
          <a:p>
            <a:pPr algn="ctr"/>
            <a:r>
              <a:rPr lang="en-US" sz="1600" dirty="0"/>
              <a:t>Hispanic/Latina: 1.02 (0.99-1.06)</a:t>
            </a:r>
          </a:p>
        </p:txBody>
      </p:sp>
      <p:pic>
        <p:nvPicPr>
          <p:cNvPr id="7" name="Picture 6" descr="Chart, line chart&#10;&#10;Description automatically generated">
            <a:extLst>
              <a:ext uri="{FF2B5EF4-FFF2-40B4-BE49-F238E27FC236}">
                <a16:creationId xmlns:a16="http://schemas.microsoft.com/office/drawing/2014/main" id="{ED1B1FD8-714C-1A8D-D1FA-87A8F730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71" y="1140398"/>
            <a:ext cx="8607613" cy="4946904"/>
          </a:xfrm>
          <a:prstGeom prst="rect">
            <a:avLst/>
          </a:prstGeom>
        </p:spPr>
      </p:pic>
      <p:sp>
        <p:nvSpPr>
          <p:cNvPr id="3" name="Rectangle 2">
            <a:extLst>
              <a:ext uri="{FF2B5EF4-FFF2-40B4-BE49-F238E27FC236}">
                <a16:creationId xmlns:a16="http://schemas.microsoft.com/office/drawing/2014/main" id="{BC732DA7-7055-2D0B-9FEE-34335EF1F478}"/>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7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F58D-BF03-3F6D-7ADE-AF82F632E1BC}"/>
              </a:ext>
            </a:extLst>
          </p:cNvPr>
          <p:cNvSpPr>
            <a:spLocks noGrp="1"/>
          </p:cNvSpPr>
          <p:nvPr>
            <p:ph type="title"/>
          </p:nvPr>
        </p:nvSpPr>
        <p:spPr/>
        <p:txBody>
          <a:bodyPr>
            <a:normAutofit fontScale="90000"/>
          </a:bodyPr>
          <a:lstStyle/>
          <a:p>
            <a:r>
              <a:rPr lang="en-US" dirty="0"/>
              <a:t>Answering Study Questions</a:t>
            </a:r>
          </a:p>
        </p:txBody>
      </p:sp>
      <p:sp>
        <p:nvSpPr>
          <p:cNvPr id="3" name="Content Placeholder 2">
            <a:extLst>
              <a:ext uri="{FF2B5EF4-FFF2-40B4-BE49-F238E27FC236}">
                <a16:creationId xmlns:a16="http://schemas.microsoft.com/office/drawing/2014/main" id="{4FD5C3CE-45A6-93BA-07D1-28CC0210CE37}"/>
              </a:ext>
            </a:extLst>
          </p:cNvPr>
          <p:cNvSpPr>
            <a:spLocks noGrp="1"/>
          </p:cNvSpPr>
          <p:nvPr>
            <p:ph sz="half" idx="1"/>
          </p:nvPr>
        </p:nvSpPr>
        <p:spPr/>
        <p:txBody>
          <a:bodyPr/>
          <a:lstStyle/>
          <a:p>
            <a:pPr marL="514350" indent="-514350">
              <a:buFont typeface="+mj-lt"/>
              <a:buAutoNum type="arabicPeriod"/>
            </a:pPr>
            <a:r>
              <a:rPr lang="en-US" dirty="0"/>
              <a:t>Is B-MOUD prescribing keeping up with increasing numbers of female veterans with OUD?</a:t>
            </a:r>
          </a:p>
          <a:p>
            <a:pPr lvl="1"/>
            <a:r>
              <a:rPr lang="en-US" dirty="0">
                <a:solidFill>
                  <a:srgbClr val="C00000"/>
                </a:solidFill>
              </a:rPr>
              <a:t>Yes. The number of patients receiving B-MOUD is growing more quickly than the number of patients receiving new OUD diagnoses as evidenced by the upward trend in percent receiving care.</a:t>
            </a:r>
          </a:p>
          <a:p>
            <a:pPr marL="514350" indent="-514350">
              <a:buFont typeface="+mj-lt"/>
              <a:buAutoNum type="arabicPeriod"/>
            </a:pPr>
            <a:r>
              <a:rPr lang="en-US" dirty="0"/>
              <a:t>Do disparities in rates of B-MOUD prescribing exist for racial and ethnic minorities among female veterans?</a:t>
            </a:r>
          </a:p>
          <a:p>
            <a:pPr marL="514350" indent="-514350">
              <a:buFont typeface="+mj-lt"/>
              <a:buAutoNum type="arabicPeriod"/>
            </a:pPr>
            <a:r>
              <a:rPr lang="en-US" dirty="0"/>
              <a:t>If disparities do exist, are they increasing or decreasing with time?</a:t>
            </a:r>
          </a:p>
        </p:txBody>
      </p:sp>
      <p:sp>
        <p:nvSpPr>
          <p:cNvPr id="4" name="Text Placeholder 3">
            <a:extLst>
              <a:ext uri="{FF2B5EF4-FFF2-40B4-BE49-F238E27FC236}">
                <a16:creationId xmlns:a16="http://schemas.microsoft.com/office/drawing/2014/main" id="{5599EA3B-CBE2-6F82-FE42-0E7C457BF675}"/>
              </a:ext>
            </a:extLst>
          </p:cNvPr>
          <p:cNvSpPr>
            <a:spLocks noGrp="1"/>
          </p:cNvSpPr>
          <p:nvPr>
            <p:ph type="body" sz="quarter" idx="11"/>
          </p:nvPr>
        </p:nvSpPr>
        <p:spPr/>
        <p:txBody>
          <a:bodyPr/>
          <a:lstStyle/>
          <a:p>
            <a:endParaRPr lang="en-US"/>
          </a:p>
        </p:txBody>
      </p:sp>
      <p:sp>
        <p:nvSpPr>
          <p:cNvPr id="5" name="Rectangle 4">
            <a:extLst>
              <a:ext uri="{FF2B5EF4-FFF2-40B4-BE49-F238E27FC236}">
                <a16:creationId xmlns:a16="http://schemas.microsoft.com/office/drawing/2014/main" id="{F41CC84E-354B-C7B0-1C6E-49D3DCA76005}"/>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07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F58D-BF03-3F6D-7ADE-AF82F632E1BC}"/>
              </a:ext>
            </a:extLst>
          </p:cNvPr>
          <p:cNvSpPr>
            <a:spLocks noGrp="1"/>
          </p:cNvSpPr>
          <p:nvPr>
            <p:ph type="title"/>
          </p:nvPr>
        </p:nvSpPr>
        <p:spPr/>
        <p:txBody>
          <a:bodyPr>
            <a:normAutofit fontScale="90000"/>
          </a:bodyPr>
          <a:lstStyle/>
          <a:p>
            <a:r>
              <a:rPr lang="en-US" dirty="0"/>
              <a:t>Answering Study Questions</a:t>
            </a:r>
          </a:p>
        </p:txBody>
      </p:sp>
      <p:sp>
        <p:nvSpPr>
          <p:cNvPr id="3" name="Content Placeholder 2">
            <a:extLst>
              <a:ext uri="{FF2B5EF4-FFF2-40B4-BE49-F238E27FC236}">
                <a16:creationId xmlns:a16="http://schemas.microsoft.com/office/drawing/2014/main" id="{4FD5C3CE-45A6-93BA-07D1-28CC0210CE37}"/>
              </a:ext>
            </a:extLst>
          </p:cNvPr>
          <p:cNvSpPr>
            <a:spLocks noGrp="1"/>
          </p:cNvSpPr>
          <p:nvPr>
            <p:ph sz="half" idx="1"/>
          </p:nvPr>
        </p:nvSpPr>
        <p:spPr/>
        <p:txBody>
          <a:bodyPr/>
          <a:lstStyle/>
          <a:p>
            <a:pPr marL="514350" indent="-514350">
              <a:buFont typeface="+mj-lt"/>
              <a:buAutoNum type="arabicPeriod"/>
            </a:pPr>
            <a:r>
              <a:rPr lang="en-US" dirty="0"/>
              <a:t>Is B-MOUD prescribing keeping up with increasing numbers of female veterans with OUD?</a:t>
            </a:r>
          </a:p>
          <a:p>
            <a:pPr marL="514350" indent="-514350">
              <a:buFont typeface="+mj-lt"/>
              <a:buAutoNum type="arabicPeriod"/>
            </a:pPr>
            <a:r>
              <a:rPr lang="en-US" dirty="0"/>
              <a:t>Do disparities in rates of B-MOUD prescribing exist for racial and ethnic minorities among female veterans?</a:t>
            </a:r>
          </a:p>
          <a:p>
            <a:pPr lvl="1"/>
            <a:r>
              <a:rPr lang="en-US" dirty="0">
                <a:solidFill>
                  <a:srgbClr val="C00000"/>
                </a:solidFill>
              </a:rPr>
              <a:t>Black female veterans on average are less likely to receive a B-MOUD prescription than their White counterparts.  Female veterans of Non-Black racial minorities do not experience disparities on average.</a:t>
            </a:r>
          </a:p>
          <a:p>
            <a:pPr lvl="1"/>
            <a:r>
              <a:rPr lang="en-US" dirty="0">
                <a:solidFill>
                  <a:srgbClr val="C00000"/>
                </a:solidFill>
              </a:rPr>
              <a:t>Hispanic/Latina and non-Hispanic/Latina female veterans currently do not significantly differ in prescribing rates.</a:t>
            </a:r>
          </a:p>
          <a:p>
            <a:pPr marL="514350" indent="-514350">
              <a:buFont typeface="+mj-lt"/>
              <a:buAutoNum type="arabicPeriod"/>
            </a:pPr>
            <a:r>
              <a:rPr lang="en-US" dirty="0"/>
              <a:t>If disparities do exist, are they increasing or decreasing with time?</a:t>
            </a:r>
          </a:p>
        </p:txBody>
      </p:sp>
      <p:sp>
        <p:nvSpPr>
          <p:cNvPr id="4" name="Text Placeholder 3">
            <a:extLst>
              <a:ext uri="{FF2B5EF4-FFF2-40B4-BE49-F238E27FC236}">
                <a16:creationId xmlns:a16="http://schemas.microsoft.com/office/drawing/2014/main" id="{5599EA3B-CBE2-6F82-FE42-0E7C457BF675}"/>
              </a:ext>
            </a:extLst>
          </p:cNvPr>
          <p:cNvSpPr>
            <a:spLocks noGrp="1"/>
          </p:cNvSpPr>
          <p:nvPr>
            <p:ph type="body" sz="quarter" idx="11"/>
          </p:nvPr>
        </p:nvSpPr>
        <p:spPr/>
        <p:txBody>
          <a:bodyPr/>
          <a:lstStyle/>
          <a:p>
            <a:endParaRPr lang="en-US"/>
          </a:p>
        </p:txBody>
      </p:sp>
      <p:sp>
        <p:nvSpPr>
          <p:cNvPr id="5" name="Rectangle 4">
            <a:extLst>
              <a:ext uri="{FF2B5EF4-FFF2-40B4-BE49-F238E27FC236}">
                <a16:creationId xmlns:a16="http://schemas.microsoft.com/office/drawing/2014/main" id="{4DA96A62-2FCF-7D71-48B3-53DF99F129E8}"/>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19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F58D-BF03-3F6D-7ADE-AF82F632E1BC}"/>
              </a:ext>
            </a:extLst>
          </p:cNvPr>
          <p:cNvSpPr>
            <a:spLocks noGrp="1"/>
          </p:cNvSpPr>
          <p:nvPr>
            <p:ph type="title"/>
          </p:nvPr>
        </p:nvSpPr>
        <p:spPr/>
        <p:txBody>
          <a:bodyPr>
            <a:normAutofit fontScale="90000"/>
          </a:bodyPr>
          <a:lstStyle/>
          <a:p>
            <a:r>
              <a:rPr lang="en-US" dirty="0"/>
              <a:t>Answering Study Questions</a:t>
            </a:r>
          </a:p>
        </p:txBody>
      </p:sp>
      <p:sp>
        <p:nvSpPr>
          <p:cNvPr id="3" name="Content Placeholder 2">
            <a:extLst>
              <a:ext uri="{FF2B5EF4-FFF2-40B4-BE49-F238E27FC236}">
                <a16:creationId xmlns:a16="http://schemas.microsoft.com/office/drawing/2014/main" id="{4FD5C3CE-45A6-93BA-07D1-28CC0210CE37}"/>
              </a:ext>
            </a:extLst>
          </p:cNvPr>
          <p:cNvSpPr>
            <a:spLocks noGrp="1"/>
          </p:cNvSpPr>
          <p:nvPr>
            <p:ph sz="half" idx="1"/>
          </p:nvPr>
        </p:nvSpPr>
        <p:spPr/>
        <p:txBody>
          <a:bodyPr/>
          <a:lstStyle/>
          <a:p>
            <a:pPr marL="514350" indent="-514350">
              <a:buFont typeface="+mj-lt"/>
              <a:buAutoNum type="arabicPeriod"/>
            </a:pPr>
            <a:r>
              <a:rPr lang="en-US" dirty="0"/>
              <a:t>Is B-MOUD prescribing keeping up with increasing numbers of female veterans with OUD?</a:t>
            </a:r>
          </a:p>
          <a:p>
            <a:pPr marL="514350" indent="-514350">
              <a:buFont typeface="+mj-lt"/>
              <a:buAutoNum type="arabicPeriod"/>
            </a:pPr>
            <a:r>
              <a:rPr lang="en-US" dirty="0"/>
              <a:t>Do disparities in rates of B-MOUD prescribing exist for racial and ethnic minorities among female veterans?</a:t>
            </a:r>
          </a:p>
          <a:p>
            <a:pPr marL="514350" indent="-514350">
              <a:buFont typeface="+mj-lt"/>
              <a:buAutoNum type="arabicPeriod"/>
            </a:pPr>
            <a:r>
              <a:rPr lang="en-US" dirty="0"/>
              <a:t>If disparities do exist, are they increasing or decreasing with time?</a:t>
            </a:r>
          </a:p>
          <a:p>
            <a:pPr lvl="1"/>
            <a:r>
              <a:rPr lang="en-US" dirty="0">
                <a:solidFill>
                  <a:srgbClr val="C00000"/>
                </a:solidFill>
              </a:rPr>
              <a:t>Disparities in B-MOUD prescription rates between White and Black female veterans may be decreasing on the relative risk scale, but are increasing in terms of absolute risk difference, with White female veterans showing faster growth in prescribing rates.</a:t>
            </a:r>
            <a:endParaRPr lang="en-US" dirty="0">
              <a:solidFill>
                <a:srgbClr val="FF0000"/>
              </a:solidFill>
            </a:endParaRPr>
          </a:p>
          <a:p>
            <a:pPr lvl="1"/>
            <a:r>
              <a:rPr lang="en-US" dirty="0">
                <a:solidFill>
                  <a:srgbClr val="C00000"/>
                </a:solidFill>
              </a:rPr>
              <a:t>Disparity in B-MOUD  prescription rates between Hispanic/Latina and non-Hispanic/Latina veterans is growing, with Hispanic/Latina veterans showing much slower growth in prescribing rates.</a:t>
            </a:r>
          </a:p>
        </p:txBody>
      </p:sp>
      <p:sp>
        <p:nvSpPr>
          <p:cNvPr id="4" name="Text Placeholder 3">
            <a:extLst>
              <a:ext uri="{FF2B5EF4-FFF2-40B4-BE49-F238E27FC236}">
                <a16:creationId xmlns:a16="http://schemas.microsoft.com/office/drawing/2014/main" id="{5599EA3B-CBE2-6F82-FE42-0E7C457BF675}"/>
              </a:ext>
            </a:extLst>
          </p:cNvPr>
          <p:cNvSpPr>
            <a:spLocks noGrp="1"/>
          </p:cNvSpPr>
          <p:nvPr>
            <p:ph type="body" sz="quarter" idx="11"/>
          </p:nvPr>
        </p:nvSpPr>
        <p:spPr/>
        <p:txBody>
          <a:bodyPr/>
          <a:lstStyle/>
          <a:p>
            <a:endParaRPr lang="en-US"/>
          </a:p>
        </p:txBody>
      </p:sp>
      <p:sp>
        <p:nvSpPr>
          <p:cNvPr id="5" name="Rectangle 4">
            <a:extLst>
              <a:ext uri="{FF2B5EF4-FFF2-40B4-BE49-F238E27FC236}">
                <a16:creationId xmlns:a16="http://schemas.microsoft.com/office/drawing/2014/main" id="{4C339E1C-8394-5ADD-BA77-B477CAD5115F}"/>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07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5BD3-4024-CEFE-73D5-359D236AD545}"/>
              </a:ext>
            </a:extLst>
          </p:cNvPr>
          <p:cNvSpPr>
            <a:spLocks noGrp="1"/>
          </p:cNvSpPr>
          <p:nvPr>
            <p:ph type="title"/>
          </p:nvPr>
        </p:nvSpPr>
        <p:spPr/>
        <p:txBody>
          <a:bodyPr>
            <a:normAutofit fontScale="90000"/>
          </a:bodyPr>
          <a:lstStyle/>
          <a:p>
            <a:r>
              <a:rPr lang="en-US" dirty="0"/>
              <a:t>Future Directions</a:t>
            </a:r>
          </a:p>
        </p:txBody>
      </p:sp>
      <p:sp>
        <p:nvSpPr>
          <p:cNvPr id="3" name="Content Placeholder 2">
            <a:extLst>
              <a:ext uri="{FF2B5EF4-FFF2-40B4-BE49-F238E27FC236}">
                <a16:creationId xmlns:a16="http://schemas.microsoft.com/office/drawing/2014/main" id="{123E9E43-6840-A928-0EE9-18A7B2520C35}"/>
              </a:ext>
            </a:extLst>
          </p:cNvPr>
          <p:cNvSpPr>
            <a:spLocks noGrp="1"/>
          </p:cNvSpPr>
          <p:nvPr>
            <p:ph sz="half" idx="1"/>
          </p:nvPr>
        </p:nvSpPr>
        <p:spPr/>
        <p:txBody>
          <a:bodyPr/>
          <a:lstStyle/>
          <a:p>
            <a:r>
              <a:rPr lang="en-US" dirty="0"/>
              <a:t>Analyze male cohort to compare patterns of disparities</a:t>
            </a:r>
          </a:p>
          <a:p>
            <a:r>
              <a:rPr lang="en-US" dirty="0"/>
              <a:t>Incorporate self identified gender rather than sex alone</a:t>
            </a:r>
          </a:p>
          <a:p>
            <a:r>
              <a:rPr lang="en-US" dirty="0"/>
              <a:t>Examine patterns of dosing and retention</a:t>
            </a:r>
          </a:p>
          <a:p>
            <a:r>
              <a:rPr lang="en-US" dirty="0"/>
              <a:t>Incorporate outside data sources to capture those receiving B-MOUD from non-VHA facilities</a:t>
            </a:r>
          </a:p>
        </p:txBody>
      </p:sp>
      <p:sp>
        <p:nvSpPr>
          <p:cNvPr id="4" name="Rectangle 3">
            <a:extLst>
              <a:ext uri="{FF2B5EF4-FFF2-40B4-BE49-F238E27FC236}">
                <a16:creationId xmlns:a16="http://schemas.microsoft.com/office/drawing/2014/main" id="{A92B4C7D-A361-8245-558C-6941A8B52A1D}"/>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Questions?</a:t>
            </a:r>
          </a:p>
        </p:txBody>
      </p:sp>
      <p:sp>
        <p:nvSpPr>
          <p:cNvPr id="3" name="Rectangle 2">
            <a:extLst>
              <a:ext uri="{FF2B5EF4-FFF2-40B4-BE49-F238E27FC236}">
                <a16:creationId xmlns:a16="http://schemas.microsoft.com/office/drawing/2014/main" id="{F9174C25-3CCF-98AB-B6A4-BB3CD538F909}"/>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62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Study Methodology: Cohort and Variable Selection</a:t>
            </a:r>
          </a:p>
        </p:txBody>
      </p:sp>
      <p:sp>
        <p:nvSpPr>
          <p:cNvPr id="3" name="Content Placeholder 2">
            <a:extLst>
              <a:ext uri="{FF2B5EF4-FFF2-40B4-BE49-F238E27FC236}">
                <a16:creationId xmlns:a16="http://schemas.microsoft.com/office/drawing/2014/main" id="{0F50B2F5-F4F2-16E9-9382-A386900A84D1}"/>
              </a:ext>
            </a:extLst>
          </p:cNvPr>
          <p:cNvSpPr>
            <a:spLocks noGrp="1"/>
          </p:cNvSpPr>
          <p:nvPr>
            <p:ph sz="half" idx="1"/>
          </p:nvPr>
        </p:nvSpPr>
        <p:spPr/>
        <p:txBody>
          <a:bodyPr>
            <a:normAutofit/>
          </a:bodyPr>
          <a:lstStyle/>
          <a:p>
            <a:r>
              <a:rPr lang="en-US" sz="2400" dirty="0"/>
              <a:t>Retrospective cohort of veterans who have at least 1 recorded OUD diagnosis between 2006-2023</a:t>
            </a:r>
          </a:p>
          <a:p>
            <a:pPr lvl="1"/>
            <a:r>
              <a:rPr lang="en-US" sz="2000" dirty="0"/>
              <a:t>Had to be of known sex, race, and ethnicity</a:t>
            </a:r>
          </a:p>
          <a:p>
            <a:r>
              <a:rPr lang="en-US" sz="2400" dirty="0"/>
              <a:t>Patients were eligible to be in the population once for each year between their OUD diagnosis and year 2023 or death</a:t>
            </a:r>
          </a:p>
          <a:p>
            <a:r>
              <a:rPr lang="en-US" sz="2400" dirty="0"/>
              <a:t>Binary variable of interest: Any-B-MOUD </a:t>
            </a:r>
          </a:p>
          <a:p>
            <a:pPr lvl="1"/>
            <a:r>
              <a:rPr lang="en-US" sz="2000" dirty="0"/>
              <a:t>A patient who had any outpatient prescription within a calendar year would have a value of 1 for that year. </a:t>
            </a:r>
          </a:p>
          <a:p>
            <a:pPr lvl="1"/>
            <a:r>
              <a:rPr lang="en-US" sz="2000" dirty="0"/>
              <a:t>Buprenorphine formulation had to be one indicated by the FDA for use to treat OUD</a:t>
            </a:r>
          </a:p>
          <a:p>
            <a:r>
              <a:rPr lang="en-US" sz="2400" dirty="0"/>
              <a:t>Variables of interest: </a:t>
            </a:r>
          </a:p>
          <a:p>
            <a:pPr lvl="1"/>
            <a:r>
              <a:rPr lang="en-US" sz="2000" dirty="0"/>
              <a:t>Race (White, Black, Other)</a:t>
            </a:r>
          </a:p>
          <a:p>
            <a:pPr lvl="1"/>
            <a:r>
              <a:rPr lang="en-US" sz="2000" dirty="0"/>
              <a:t>Ethnicity (Hispanic/Latina, Non-Hispanic/Latina)</a:t>
            </a:r>
          </a:p>
        </p:txBody>
      </p:sp>
      <p:sp>
        <p:nvSpPr>
          <p:cNvPr id="4" name="Rectangle 3">
            <a:extLst>
              <a:ext uri="{FF2B5EF4-FFF2-40B4-BE49-F238E27FC236}">
                <a16:creationId xmlns:a16="http://schemas.microsoft.com/office/drawing/2014/main" id="{C883AF3B-DEEB-2B66-C8F2-33EC14B64128}"/>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5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Study Methodology: Statistical Analyses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50B2F5-F4F2-16E9-9382-A386900A84D1}"/>
                  </a:ext>
                </a:extLst>
              </p:cNvPr>
              <p:cNvSpPr>
                <a:spLocks noGrp="1"/>
              </p:cNvSpPr>
              <p:nvPr>
                <p:ph sz="half" idx="1"/>
              </p:nvPr>
            </p:nvSpPr>
            <p:spPr/>
            <p:txBody>
              <a:bodyPr>
                <a:normAutofit fontScale="92500" lnSpcReduction="10000"/>
              </a:bodyPr>
              <a:lstStyle/>
              <a:p>
                <a14:m>
                  <m:oMath xmlns:m="http://schemas.openxmlformats.org/officeDocument/2006/math">
                    <m:sSup>
                      <m:sSupPr>
                        <m:ctrlPr>
                          <a:rPr lang="en-US" b="0" i="1" smtClean="0">
                            <a:latin typeface="Cambria Math" panose="02040503050406030204" pitchFamily="18" charset="0"/>
                          </a:rPr>
                        </m:ctrlPr>
                      </m:sSupPr>
                      <m:e>
                        <m:r>
                          <m:rPr>
                            <m:nor/>
                          </m:rPr>
                          <a:rPr lang="el-GR" dirty="0"/>
                          <m:t>χ</m:t>
                        </m:r>
                      </m:e>
                      <m:sup>
                        <m:r>
                          <a:rPr lang="en-US" b="0" i="1" smtClean="0">
                            <a:latin typeface="Cambria Math" panose="02040503050406030204" pitchFamily="18" charset="0"/>
                          </a:rPr>
                          <m:t>2</m:t>
                        </m:r>
                      </m:sup>
                    </m:sSup>
                  </m:oMath>
                </a14:m>
                <a:r>
                  <a:rPr lang="en-US" dirty="0"/>
                  <a:t> tests for a cross sectional analysis of those who ever received B-MOUD during the study period</a:t>
                </a:r>
              </a:p>
              <a:p>
                <a:pPr lvl="1"/>
                <a:r>
                  <a:rPr lang="en-US" dirty="0"/>
                  <a:t>Bonferroni correction for multiple comparisons between races</a:t>
                </a:r>
              </a:p>
              <a:p>
                <a:r>
                  <a:rPr lang="en-US" dirty="0"/>
                  <a:t>Linear models to estimate average percentage point change in percent of population receiving B-MOUD across years </a:t>
                </a:r>
              </a:p>
              <a:p>
                <a:pPr lvl="1"/>
                <a:r>
                  <a:rPr lang="en-US" dirty="0"/>
                  <a:t>Weighted by size of the yearly cohort </a:t>
                </a:r>
              </a:p>
              <a:p>
                <a:pPr lvl="1"/>
                <a:r>
                  <a:rPr lang="en-US" dirty="0"/>
                  <a:t>Robust sandwich estimators </a:t>
                </a:r>
              </a:p>
              <a:p>
                <a:pPr lvl="1"/>
                <a:r>
                  <a:rPr lang="en-US" dirty="0"/>
                  <a:t>Adjusted for age category</a:t>
                </a:r>
              </a:p>
              <a:p>
                <a:r>
                  <a:rPr lang="en-US" dirty="0"/>
                  <a:t>Log-binomial models to estimate change in relative risk of receipt of B-MOUD across years within groups </a:t>
                </a:r>
              </a:p>
              <a:p>
                <a:pPr lvl="1"/>
                <a:r>
                  <a:rPr lang="en-US" dirty="0"/>
                  <a:t>Autoregressive correlation structure</a:t>
                </a:r>
              </a:p>
              <a:p>
                <a:pPr lvl="1"/>
                <a:r>
                  <a:rPr lang="en-US" dirty="0"/>
                  <a:t>Fit by GEE</a:t>
                </a:r>
              </a:p>
              <a:p>
                <a:pPr lvl="1"/>
                <a:r>
                  <a:rPr lang="en-US" dirty="0"/>
                  <a:t>Adjusted for age</a:t>
                </a:r>
              </a:p>
            </p:txBody>
          </p:sp>
        </mc:Choice>
        <mc:Fallback xmlns="">
          <p:sp>
            <p:nvSpPr>
              <p:cNvPr id="3" name="Content Placeholder 2">
                <a:extLst>
                  <a:ext uri="{FF2B5EF4-FFF2-40B4-BE49-F238E27FC236}">
                    <a16:creationId xmlns:a16="http://schemas.microsoft.com/office/drawing/2014/main" id="{0F50B2F5-F4F2-16E9-9382-A386900A84D1}"/>
                  </a:ext>
                </a:extLst>
              </p:cNvPr>
              <p:cNvSpPr>
                <a:spLocks noGrp="1" noRot="1" noChangeAspect="1" noMove="1" noResize="1" noEditPoints="1" noAdjustHandles="1" noChangeArrowheads="1" noChangeShapeType="1" noTextEdit="1"/>
              </p:cNvSpPr>
              <p:nvPr>
                <p:ph sz="half" idx="1"/>
              </p:nvPr>
            </p:nvSpPr>
            <p:spPr>
              <a:blipFill>
                <a:blip r:embed="rId3"/>
                <a:stretch>
                  <a:fillRect l="-866" t="-24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1954360-4B00-3AF2-BD40-02DA31E4D8A3}"/>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Model Results-Linear Models</a:t>
            </a:r>
          </a:p>
        </p:txBody>
      </p:sp>
      <p:pic>
        <p:nvPicPr>
          <p:cNvPr id="7" name="Content Placeholder 6">
            <a:extLst>
              <a:ext uri="{FF2B5EF4-FFF2-40B4-BE49-F238E27FC236}">
                <a16:creationId xmlns:a16="http://schemas.microsoft.com/office/drawing/2014/main" id="{8D1FA4D2-68CD-F284-D36D-D079B51D2158}"/>
              </a:ext>
            </a:extLst>
          </p:cNvPr>
          <p:cNvPicPr>
            <a:picLocks noGrp="1" noChangeAspect="1"/>
          </p:cNvPicPr>
          <p:nvPr>
            <p:ph sz="half" idx="1"/>
          </p:nvPr>
        </p:nvPicPr>
        <p:blipFill>
          <a:blip r:embed="rId3"/>
          <a:stretch>
            <a:fillRect/>
          </a:stretch>
        </p:blipFill>
        <p:spPr>
          <a:xfrm>
            <a:off x="2102495" y="1075665"/>
            <a:ext cx="8200188" cy="4948238"/>
          </a:xfrm>
        </p:spPr>
      </p:pic>
      <p:sp>
        <p:nvSpPr>
          <p:cNvPr id="3" name="Rectangle 2">
            <a:extLst>
              <a:ext uri="{FF2B5EF4-FFF2-40B4-BE49-F238E27FC236}">
                <a16:creationId xmlns:a16="http://schemas.microsoft.com/office/drawing/2014/main" id="{1FA36263-EB84-977E-3665-CB1DF7CEB0D4}"/>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79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Funding and Disclosures </a:t>
            </a:r>
          </a:p>
        </p:txBody>
      </p:sp>
      <p:sp>
        <p:nvSpPr>
          <p:cNvPr id="3" name="Content Placeholder 2">
            <a:extLst>
              <a:ext uri="{FF2B5EF4-FFF2-40B4-BE49-F238E27FC236}">
                <a16:creationId xmlns:a16="http://schemas.microsoft.com/office/drawing/2014/main" id="{0F50B2F5-F4F2-16E9-9382-A386900A84D1}"/>
              </a:ext>
            </a:extLst>
          </p:cNvPr>
          <p:cNvSpPr>
            <a:spLocks noGrp="1"/>
          </p:cNvSpPr>
          <p:nvPr>
            <p:ph sz="half" idx="1"/>
          </p:nvPr>
        </p:nvSpPr>
        <p:spPr>
          <a:xfrm>
            <a:off x="920751" y="1273215"/>
            <a:ext cx="7616087" cy="4948178"/>
          </a:xfrm>
        </p:spPr>
        <p:txBody>
          <a:bodyPr/>
          <a:lstStyle/>
          <a:p>
            <a:pPr lvl="1"/>
            <a:r>
              <a:rPr lang="en-US" dirty="0"/>
              <a:t>Research reported in this publication was supported by Helping to End Addiction Long-term® Initiative or NIH HEAL Initiative® under award numbers 3UG1DA040316-04S3 and 1UG1DA049444-01 of the National Institute on Drug Abuse (NIDA) Clinical Trials Network. </a:t>
            </a:r>
          </a:p>
          <a:p>
            <a:pPr lvl="1"/>
            <a:endParaRPr lang="en-US" dirty="0"/>
          </a:p>
          <a:p>
            <a:pPr lvl="1"/>
            <a:r>
              <a:rPr lang="en-US" dirty="0"/>
              <a:t>No conflicts of interest to report</a:t>
            </a:r>
          </a:p>
        </p:txBody>
      </p:sp>
      <p:pic>
        <p:nvPicPr>
          <p:cNvPr id="1026" name="Picture 1" descr="Southern Consortium Node Mission | MUSC Research">
            <a:extLst>
              <a:ext uri="{FF2B5EF4-FFF2-40B4-BE49-F238E27FC236}">
                <a16:creationId xmlns:a16="http://schemas.microsoft.com/office/drawing/2014/main" id="{2D5FD087-8DE2-7894-3990-9FB044858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841" y="173013"/>
            <a:ext cx="1948395" cy="194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501E80F-4655-9E3C-CD4D-EB89DD8A8514}"/>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F3CE7B-8B38-3043-5A42-2A41211ECA4F}"/>
              </a:ext>
            </a:extLst>
          </p:cNvPr>
          <p:cNvPicPr>
            <a:picLocks noChangeAspect="1"/>
          </p:cNvPicPr>
          <p:nvPr/>
        </p:nvPicPr>
        <p:blipFill>
          <a:blip r:embed="rId4"/>
          <a:stretch>
            <a:fillRect/>
          </a:stretch>
        </p:blipFill>
        <p:spPr>
          <a:xfrm>
            <a:off x="9265235" y="2121408"/>
            <a:ext cx="2161605" cy="2161605"/>
          </a:xfrm>
          <a:prstGeom prst="rect">
            <a:avLst/>
          </a:prstGeom>
        </p:spPr>
      </p:pic>
      <p:pic>
        <p:nvPicPr>
          <p:cNvPr id="6" name="Picture 5">
            <a:extLst>
              <a:ext uri="{FF2B5EF4-FFF2-40B4-BE49-F238E27FC236}">
                <a16:creationId xmlns:a16="http://schemas.microsoft.com/office/drawing/2014/main" id="{3ECA5346-D9EA-5613-B2F5-2BB3B0AAA230}"/>
              </a:ext>
            </a:extLst>
          </p:cNvPr>
          <p:cNvPicPr>
            <a:picLocks noChangeAspect="1"/>
          </p:cNvPicPr>
          <p:nvPr/>
        </p:nvPicPr>
        <p:blipFill>
          <a:blip r:embed="rId5"/>
          <a:stretch>
            <a:fillRect/>
          </a:stretch>
        </p:blipFill>
        <p:spPr>
          <a:xfrm>
            <a:off x="8733997" y="4283013"/>
            <a:ext cx="3224080" cy="1724883"/>
          </a:xfrm>
          <a:prstGeom prst="rect">
            <a:avLst/>
          </a:prstGeom>
        </p:spPr>
      </p:pic>
    </p:spTree>
    <p:extLst>
      <p:ext uri="{BB962C8B-B14F-4D97-AF65-F5344CB8AC3E}">
        <p14:creationId xmlns:p14="http://schemas.microsoft.com/office/powerpoint/2010/main" val="182775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Model Results-Logistic Models</a:t>
            </a:r>
          </a:p>
        </p:txBody>
      </p:sp>
      <p:pic>
        <p:nvPicPr>
          <p:cNvPr id="6" name="Picture 5">
            <a:extLst>
              <a:ext uri="{FF2B5EF4-FFF2-40B4-BE49-F238E27FC236}">
                <a16:creationId xmlns:a16="http://schemas.microsoft.com/office/drawing/2014/main" id="{7AFE9654-054B-6DFA-35B5-47A807C3F8E9}"/>
              </a:ext>
            </a:extLst>
          </p:cNvPr>
          <p:cNvPicPr>
            <a:picLocks noChangeAspect="1"/>
          </p:cNvPicPr>
          <p:nvPr/>
        </p:nvPicPr>
        <p:blipFill>
          <a:blip r:embed="rId3"/>
          <a:stretch>
            <a:fillRect/>
          </a:stretch>
        </p:blipFill>
        <p:spPr>
          <a:xfrm>
            <a:off x="1671637" y="1433512"/>
            <a:ext cx="8848725" cy="3990975"/>
          </a:xfrm>
          <a:prstGeom prst="rect">
            <a:avLst/>
          </a:prstGeom>
        </p:spPr>
      </p:pic>
      <p:sp>
        <p:nvSpPr>
          <p:cNvPr id="3" name="Rectangle 2">
            <a:extLst>
              <a:ext uri="{FF2B5EF4-FFF2-40B4-BE49-F238E27FC236}">
                <a16:creationId xmlns:a16="http://schemas.microsoft.com/office/drawing/2014/main" id="{776FCF55-A82B-9E34-DDCA-18F19BFD0079}"/>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81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5F33-1946-DD59-CA0C-B264BBF100A7}"/>
              </a:ext>
            </a:extLst>
          </p:cNvPr>
          <p:cNvSpPr>
            <a:spLocks noGrp="1"/>
          </p:cNvSpPr>
          <p:nvPr>
            <p:ph type="title"/>
          </p:nvPr>
        </p:nvSpPr>
        <p:spPr>
          <a:xfrm>
            <a:off x="871764" y="275500"/>
            <a:ext cx="6867718" cy="549537"/>
          </a:xfrm>
        </p:spPr>
        <p:txBody>
          <a:bodyPr>
            <a:normAutofit fontScale="90000"/>
          </a:bodyPr>
          <a:lstStyle/>
          <a:p>
            <a:r>
              <a:rPr lang="en-US" dirty="0"/>
              <a:t>Relative vs Absolute</a:t>
            </a:r>
          </a:p>
        </p:txBody>
      </p:sp>
      <p:sp>
        <p:nvSpPr>
          <p:cNvPr id="8" name="Content Placeholder 7">
            <a:extLst>
              <a:ext uri="{FF2B5EF4-FFF2-40B4-BE49-F238E27FC236}">
                <a16:creationId xmlns:a16="http://schemas.microsoft.com/office/drawing/2014/main" id="{0B1A8A92-8477-5539-3F01-C90B571FFDAA}"/>
              </a:ext>
            </a:extLst>
          </p:cNvPr>
          <p:cNvSpPr>
            <a:spLocks noGrp="1"/>
          </p:cNvSpPr>
          <p:nvPr>
            <p:ph sz="half" idx="1"/>
          </p:nvPr>
        </p:nvSpPr>
        <p:spPr>
          <a:xfrm>
            <a:off x="920751" y="1273215"/>
            <a:ext cx="6738263" cy="4948178"/>
          </a:xfrm>
        </p:spPr>
        <p:txBody>
          <a:bodyPr/>
          <a:lstStyle/>
          <a:p>
            <a:r>
              <a:rPr lang="en-US" dirty="0"/>
              <a:t>Relative vs absolute risk in subgroup analysis when there is an interactive effect can be a bit counterintuitive to interpret.</a:t>
            </a:r>
          </a:p>
          <a:p>
            <a:r>
              <a:rPr lang="en-US" dirty="0"/>
              <a:t>The marginal probability of receipt of buprenorphine in the Black veteran group started out so low that even the slower growth constituted a larger relative risk increase year to year.</a:t>
            </a:r>
          </a:p>
          <a:p>
            <a:r>
              <a:rPr lang="en-US" dirty="0"/>
              <a:t>I wanted to report both because I often see results on a relative risk or odds ratio scale.</a:t>
            </a:r>
          </a:p>
          <a:p>
            <a:pPr marL="0" indent="0">
              <a:buNone/>
            </a:pPr>
            <a:endParaRPr lang="en-US" dirty="0"/>
          </a:p>
        </p:txBody>
      </p:sp>
      <p:pic>
        <p:nvPicPr>
          <p:cNvPr id="9" name="Main graphic">
            <a:extLst>
              <a:ext uri="{FF2B5EF4-FFF2-40B4-BE49-F238E27FC236}">
                <a16:creationId xmlns:a16="http://schemas.microsoft.com/office/drawing/2014/main" id="{C7E0C507-3960-B343-E355-8760D413BE4E}"/>
              </a:ext>
            </a:extLst>
          </p:cNvPr>
          <p:cNvPicPr>
            <a:picLocks noChangeAspect="1"/>
          </p:cNvPicPr>
          <p:nvPr/>
        </p:nvPicPr>
        <p:blipFill>
          <a:blip r:embed="rId3"/>
          <a:stretch/>
        </p:blipFill>
        <p:spPr>
          <a:xfrm>
            <a:off x="8176764" y="70454"/>
            <a:ext cx="3856740" cy="6255307"/>
          </a:xfrm>
          <a:prstGeom prst="rect">
            <a:avLst/>
          </a:prstGeom>
          <a:ln>
            <a:noFill/>
          </a:ln>
        </p:spPr>
      </p:pic>
      <p:sp>
        <p:nvSpPr>
          <p:cNvPr id="10" name="Text Placeholder 6">
            <a:extLst>
              <a:ext uri="{FF2B5EF4-FFF2-40B4-BE49-F238E27FC236}">
                <a16:creationId xmlns:a16="http://schemas.microsoft.com/office/drawing/2014/main" id="{1B6DCA30-9E1F-6C9F-4D18-DE97DF0AC45E}"/>
              </a:ext>
            </a:extLst>
          </p:cNvPr>
          <p:cNvSpPr txBox="1">
            <a:spLocks/>
          </p:cNvSpPr>
          <p:nvPr/>
        </p:nvSpPr>
        <p:spPr>
          <a:xfrm>
            <a:off x="8176764" y="6325761"/>
            <a:ext cx="4444757" cy="16826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750" kern="1200" baseline="0">
                <a:solidFill>
                  <a:srgbClr val="A3152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 b="1" spc="-1">
                <a:solidFill>
                  <a:srgbClr val="0054A6"/>
                </a:solidFill>
                <a:latin typeface="Arial"/>
              </a:rPr>
              <a:t>Eur J Clin Investigation, Volume: 49, Issue: 8, First published: 28 May 2019, DOI: (10.1111/eci.13145) </a:t>
            </a:r>
            <a:endParaRPr lang="en-US" sz="700" spc="-1">
              <a:solidFill>
                <a:srgbClr val="000000"/>
              </a:solidFill>
              <a:latin typeface="Arial"/>
            </a:endParaRPr>
          </a:p>
          <a:p>
            <a:endParaRPr lang="en-US" dirty="0"/>
          </a:p>
        </p:txBody>
      </p:sp>
      <p:sp>
        <p:nvSpPr>
          <p:cNvPr id="3" name="Rectangle 2">
            <a:extLst>
              <a:ext uri="{FF2B5EF4-FFF2-40B4-BE49-F238E27FC236}">
                <a16:creationId xmlns:a16="http://schemas.microsoft.com/office/drawing/2014/main" id="{58D081E7-662D-1010-103D-0A51AF524273}"/>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4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DC42-ABB9-D6AF-88A1-03AA19649AED}"/>
              </a:ext>
            </a:extLst>
          </p:cNvPr>
          <p:cNvSpPr>
            <a:spLocks noGrp="1"/>
          </p:cNvSpPr>
          <p:nvPr>
            <p:ph type="title"/>
          </p:nvPr>
        </p:nvSpPr>
        <p:spPr/>
        <p:txBody>
          <a:bodyPr>
            <a:normAutofit fontScale="90000"/>
          </a:bodyPr>
          <a:lstStyle/>
          <a:p>
            <a:r>
              <a:rPr lang="en-US" dirty="0"/>
              <a:t>A Note on Language</a:t>
            </a:r>
          </a:p>
        </p:txBody>
      </p:sp>
      <p:sp>
        <p:nvSpPr>
          <p:cNvPr id="3" name="Content Placeholder 2">
            <a:extLst>
              <a:ext uri="{FF2B5EF4-FFF2-40B4-BE49-F238E27FC236}">
                <a16:creationId xmlns:a16="http://schemas.microsoft.com/office/drawing/2014/main" id="{C9F6B4D4-6D99-37B6-EF57-2E128FA7B5D8}"/>
              </a:ext>
            </a:extLst>
          </p:cNvPr>
          <p:cNvSpPr>
            <a:spLocks noGrp="1"/>
          </p:cNvSpPr>
          <p:nvPr>
            <p:ph sz="half" idx="1"/>
          </p:nvPr>
        </p:nvSpPr>
        <p:spPr/>
        <p:txBody>
          <a:bodyPr/>
          <a:lstStyle/>
          <a:p>
            <a:pPr marL="0" indent="0">
              <a:buNone/>
            </a:pPr>
            <a:r>
              <a:rPr lang="en-US" dirty="0"/>
              <a:t>The electronic health records utilized for this study range from 2006 through 2023. Although records in more recent years record self identified gender, the availability of sex assigned at birth is more widespread within the cohort. Throughout this presentation, references to sex should be understood as sex assigned at birth.</a:t>
            </a:r>
          </a:p>
        </p:txBody>
      </p:sp>
      <p:sp>
        <p:nvSpPr>
          <p:cNvPr id="4" name="Rectangle 3">
            <a:extLst>
              <a:ext uri="{FF2B5EF4-FFF2-40B4-BE49-F238E27FC236}">
                <a16:creationId xmlns:a16="http://schemas.microsoft.com/office/drawing/2014/main" id="{F51956B5-98A2-C19D-341D-27BF8E6990A6}"/>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38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Changing VHA Demographics</a:t>
            </a:r>
          </a:p>
        </p:txBody>
      </p:sp>
      <p:pic>
        <p:nvPicPr>
          <p:cNvPr id="10" name="Picture 9">
            <a:extLst>
              <a:ext uri="{FF2B5EF4-FFF2-40B4-BE49-F238E27FC236}">
                <a16:creationId xmlns:a16="http://schemas.microsoft.com/office/drawing/2014/main" id="{331653DC-DEA5-C36E-B323-D8FC8DFF2CF2}"/>
              </a:ext>
            </a:extLst>
          </p:cNvPr>
          <p:cNvPicPr>
            <a:picLocks noChangeAspect="1"/>
          </p:cNvPicPr>
          <p:nvPr/>
        </p:nvPicPr>
        <p:blipFill rotWithShape="1">
          <a:blip r:embed="rId3"/>
          <a:srcRect t="2109"/>
          <a:stretch/>
        </p:blipFill>
        <p:spPr>
          <a:xfrm>
            <a:off x="180975" y="1977021"/>
            <a:ext cx="5915025" cy="3925466"/>
          </a:xfrm>
          <a:prstGeom prst="rect">
            <a:avLst/>
          </a:prstGeom>
        </p:spPr>
      </p:pic>
      <p:sp>
        <p:nvSpPr>
          <p:cNvPr id="14" name="TextBox 13">
            <a:extLst>
              <a:ext uri="{FF2B5EF4-FFF2-40B4-BE49-F238E27FC236}">
                <a16:creationId xmlns:a16="http://schemas.microsoft.com/office/drawing/2014/main" id="{66B6B115-9DCC-66A1-6344-E3723B40FB21}"/>
              </a:ext>
            </a:extLst>
          </p:cNvPr>
          <p:cNvSpPr txBox="1"/>
          <p:nvPr/>
        </p:nvSpPr>
        <p:spPr>
          <a:xfrm>
            <a:off x="6842302" y="5899474"/>
            <a:ext cx="5250450" cy="261610"/>
          </a:xfrm>
          <a:prstGeom prst="rect">
            <a:avLst/>
          </a:prstGeom>
          <a:noFill/>
        </p:spPr>
        <p:txBody>
          <a:bodyPr wrap="square">
            <a:spAutoFit/>
          </a:bodyPr>
          <a:lstStyle/>
          <a:p>
            <a:r>
              <a:rPr lang="en-US" sz="1100" dirty="0">
                <a:hlinkClick r:id="rId4"/>
              </a:rPr>
              <a:t>National Veteran Health Equity Report - Black or African American Chartbook (va.gov)</a:t>
            </a:r>
            <a:endParaRPr lang="en-US" sz="1100" dirty="0"/>
          </a:p>
        </p:txBody>
      </p:sp>
      <p:pic>
        <p:nvPicPr>
          <p:cNvPr id="16" name="Picture 15">
            <a:extLst>
              <a:ext uri="{FF2B5EF4-FFF2-40B4-BE49-F238E27FC236}">
                <a16:creationId xmlns:a16="http://schemas.microsoft.com/office/drawing/2014/main" id="{ACDEE520-2DAC-E4CE-6D3D-95417277A6D6}"/>
              </a:ext>
            </a:extLst>
          </p:cNvPr>
          <p:cNvPicPr>
            <a:picLocks noChangeAspect="1"/>
          </p:cNvPicPr>
          <p:nvPr/>
        </p:nvPicPr>
        <p:blipFill>
          <a:blip r:embed="rId5"/>
          <a:stretch>
            <a:fillRect/>
          </a:stretch>
        </p:blipFill>
        <p:spPr>
          <a:xfrm>
            <a:off x="6202589" y="2099841"/>
            <a:ext cx="5996752" cy="3679825"/>
          </a:xfrm>
          <a:prstGeom prst="rect">
            <a:avLst/>
          </a:prstGeom>
        </p:spPr>
      </p:pic>
      <p:sp>
        <p:nvSpPr>
          <p:cNvPr id="17" name="TextBox 16">
            <a:extLst>
              <a:ext uri="{FF2B5EF4-FFF2-40B4-BE49-F238E27FC236}">
                <a16:creationId xmlns:a16="http://schemas.microsoft.com/office/drawing/2014/main" id="{743A7159-9B80-A3D9-3086-03130AD46F49}"/>
              </a:ext>
            </a:extLst>
          </p:cNvPr>
          <p:cNvSpPr txBox="1"/>
          <p:nvPr/>
        </p:nvSpPr>
        <p:spPr>
          <a:xfrm>
            <a:off x="5054146" y="5899474"/>
            <a:ext cx="931636" cy="261610"/>
          </a:xfrm>
          <a:prstGeom prst="rect">
            <a:avLst/>
          </a:prstGeom>
          <a:noFill/>
        </p:spPr>
        <p:txBody>
          <a:bodyPr wrap="square">
            <a:spAutoFit/>
          </a:bodyPr>
          <a:lstStyle/>
          <a:p>
            <a:r>
              <a:rPr lang="en-US" sz="1100" u="sng" dirty="0" err="1">
                <a:solidFill>
                  <a:schemeClr val="accent1"/>
                </a:solidFill>
              </a:rPr>
              <a:t>VetPop</a:t>
            </a:r>
            <a:r>
              <a:rPr lang="en-US" sz="1100" u="sng" dirty="0">
                <a:solidFill>
                  <a:schemeClr val="accent1"/>
                </a:solidFill>
              </a:rPr>
              <a:t> 2019</a:t>
            </a:r>
          </a:p>
        </p:txBody>
      </p:sp>
      <p:sp>
        <p:nvSpPr>
          <p:cNvPr id="3" name="Rectangle 2">
            <a:extLst>
              <a:ext uri="{FF2B5EF4-FFF2-40B4-BE49-F238E27FC236}">
                <a16:creationId xmlns:a16="http://schemas.microsoft.com/office/drawing/2014/main" id="{8ADB760E-23B4-BC70-F9DC-7D298ABFE0C1}"/>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77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Opioid Use Disorder Care for Women</a:t>
            </a:r>
          </a:p>
        </p:txBody>
      </p:sp>
      <p:sp>
        <p:nvSpPr>
          <p:cNvPr id="3" name="Content Placeholder 2">
            <a:extLst>
              <a:ext uri="{FF2B5EF4-FFF2-40B4-BE49-F238E27FC236}">
                <a16:creationId xmlns:a16="http://schemas.microsoft.com/office/drawing/2014/main" id="{0F50B2F5-F4F2-16E9-9382-A386900A84D1}"/>
              </a:ext>
            </a:extLst>
          </p:cNvPr>
          <p:cNvSpPr>
            <a:spLocks noGrp="1"/>
          </p:cNvSpPr>
          <p:nvPr>
            <p:ph sz="half" idx="1"/>
          </p:nvPr>
        </p:nvSpPr>
        <p:spPr/>
        <p:txBody>
          <a:bodyPr/>
          <a:lstStyle/>
          <a:p>
            <a:r>
              <a:rPr lang="en-US" dirty="0"/>
              <a:t>Efficacy of Buprenorphine medication for OUD (B-MOUD) </a:t>
            </a:r>
          </a:p>
          <a:p>
            <a:pPr lvl="1"/>
            <a:r>
              <a:rPr lang="en-US" dirty="0"/>
              <a:t>Overdose</a:t>
            </a:r>
          </a:p>
          <a:p>
            <a:pPr lvl="1"/>
            <a:r>
              <a:rPr lang="en-US" dirty="0"/>
              <a:t>ED visits</a:t>
            </a:r>
          </a:p>
          <a:p>
            <a:pPr lvl="1"/>
            <a:r>
              <a:rPr lang="en-US" dirty="0"/>
              <a:t>Opioid related death</a:t>
            </a:r>
          </a:p>
          <a:p>
            <a:endParaRPr lang="en-US" dirty="0"/>
          </a:p>
          <a:p>
            <a:r>
              <a:rPr lang="en-US" dirty="0"/>
              <a:t>Why focus on women only?</a:t>
            </a:r>
          </a:p>
          <a:p>
            <a:pPr lvl="1"/>
            <a:r>
              <a:rPr lang="en-US" dirty="0"/>
              <a:t>Identified vulnerable population</a:t>
            </a:r>
          </a:p>
          <a:p>
            <a:pPr lvl="1"/>
            <a:r>
              <a:rPr lang="en-US" dirty="0"/>
              <a:t>High rates of intersectionality</a:t>
            </a:r>
          </a:p>
          <a:p>
            <a:pPr lvl="1"/>
            <a:r>
              <a:rPr lang="en-US" dirty="0"/>
              <a:t>Differences in OUD trajectory</a:t>
            </a:r>
          </a:p>
          <a:p>
            <a:pPr lvl="1"/>
            <a:r>
              <a:rPr lang="en-US" dirty="0"/>
              <a:t>Stratification to inform service intervention in women’s health clinics</a:t>
            </a:r>
          </a:p>
        </p:txBody>
      </p:sp>
      <p:sp>
        <p:nvSpPr>
          <p:cNvPr id="4" name="Rectangle 3">
            <a:extLst>
              <a:ext uri="{FF2B5EF4-FFF2-40B4-BE49-F238E27FC236}">
                <a16:creationId xmlns:a16="http://schemas.microsoft.com/office/drawing/2014/main" id="{A46326BC-3B42-5170-578C-6FE6E0336DAC}"/>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7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Study Goals:</a:t>
            </a:r>
          </a:p>
        </p:txBody>
      </p:sp>
      <p:sp>
        <p:nvSpPr>
          <p:cNvPr id="3" name="Content Placeholder 2">
            <a:extLst>
              <a:ext uri="{FF2B5EF4-FFF2-40B4-BE49-F238E27FC236}">
                <a16:creationId xmlns:a16="http://schemas.microsoft.com/office/drawing/2014/main" id="{0F50B2F5-F4F2-16E9-9382-A386900A84D1}"/>
              </a:ext>
            </a:extLst>
          </p:cNvPr>
          <p:cNvSpPr>
            <a:spLocks noGrp="1"/>
          </p:cNvSpPr>
          <p:nvPr>
            <p:ph sz="half" idx="1"/>
          </p:nvPr>
        </p:nvSpPr>
        <p:spPr/>
        <p:txBody>
          <a:bodyPr/>
          <a:lstStyle/>
          <a:p>
            <a:pPr marL="0" indent="0">
              <a:buNone/>
            </a:pPr>
            <a:r>
              <a:rPr lang="en-US" dirty="0"/>
              <a:t>We examined temporal trends in buprenorphine prescriptions in a national sample of female Veterans to answer:</a:t>
            </a:r>
          </a:p>
          <a:p>
            <a:pPr marL="514350" indent="-514350">
              <a:buFont typeface="+mj-lt"/>
              <a:buAutoNum type="arabicPeriod"/>
            </a:pPr>
            <a:r>
              <a:rPr lang="en-US" dirty="0"/>
              <a:t>Is B-MOUD prescribing keeping up with increasing numbers of female veterans with OUD?</a:t>
            </a:r>
          </a:p>
          <a:p>
            <a:pPr marL="514350" indent="-514350">
              <a:buFont typeface="+mj-lt"/>
              <a:buAutoNum type="arabicPeriod"/>
            </a:pPr>
            <a:r>
              <a:rPr lang="en-US" dirty="0"/>
              <a:t>Do disparities in rates of B-MOUD prescribing exist for racial and ethnic minorities among female veterans?</a:t>
            </a:r>
          </a:p>
          <a:p>
            <a:pPr marL="514350" indent="-514350">
              <a:buFont typeface="+mj-lt"/>
              <a:buAutoNum type="arabicPeriod"/>
            </a:pPr>
            <a:r>
              <a:rPr lang="en-US" dirty="0"/>
              <a:t>If disparities do exist, are they increasing or decreasing with time?</a:t>
            </a:r>
          </a:p>
        </p:txBody>
      </p:sp>
      <p:sp>
        <p:nvSpPr>
          <p:cNvPr id="4" name="Rectangle 3">
            <a:extLst>
              <a:ext uri="{FF2B5EF4-FFF2-40B4-BE49-F238E27FC236}">
                <a16:creationId xmlns:a16="http://schemas.microsoft.com/office/drawing/2014/main" id="{4AB106E2-5719-8B69-E050-B1527034C054}"/>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45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4424-C6EF-C867-35B7-9180956B2C34}"/>
              </a:ext>
            </a:extLst>
          </p:cNvPr>
          <p:cNvSpPr>
            <a:spLocks noGrp="1"/>
          </p:cNvSpPr>
          <p:nvPr>
            <p:ph type="title"/>
          </p:nvPr>
        </p:nvSpPr>
        <p:spPr/>
        <p:txBody>
          <a:bodyPr>
            <a:normAutofit fontScale="90000"/>
          </a:bodyPr>
          <a:lstStyle/>
          <a:p>
            <a:r>
              <a:rPr lang="en-US" dirty="0"/>
              <a:t>Study methodology</a:t>
            </a:r>
          </a:p>
        </p:txBody>
      </p:sp>
      <p:sp>
        <p:nvSpPr>
          <p:cNvPr id="3" name="Content Placeholder 2">
            <a:extLst>
              <a:ext uri="{FF2B5EF4-FFF2-40B4-BE49-F238E27FC236}">
                <a16:creationId xmlns:a16="http://schemas.microsoft.com/office/drawing/2014/main" id="{0EA5CF31-DB43-D46B-F0F5-8202B651E3D2}"/>
              </a:ext>
            </a:extLst>
          </p:cNvPr>
          <p:cNvSpPr>
            <a:spLocks noGrp="1"/>
          </p:cNvSpPr>
          <p:nvPr>
            <p:ph sz="half" idx="1"/>
          </p:nvPr>
        </p:nvSpPr>
        <p:spPr/>
        <p:txBody>
          <a:bodyPr/>
          <a:lstStyle/>
          <a:p>
            <a:r>
              <a:rPr lang="en-US" dirty="0"/>
              <a:t>Retrospective cohort 2006-2023 (VHA patients)</a:t>
            </a:r>
          </a:p>
          <a:p>
            <a:r>
              <a:rPr lang="en-US" dirty="0"/>
              <a:t>Identified sex, race, and ethnicity</a:t>
            </a:r>
          </a:p>
          <a:p>
            <a:r>
              <a:rPr lang="en-US" dirty="0"/>
              <a:t>Cross sectional analysis: B-MOUD receipt at any point with in 10 years</a:t>
            </a:r>
          </a:p>
          <a:p>
            <a:r>
              <a:rPr lang="en-US" dirty="0"/>
              <a:t>Time trend analysis: B-MOUD receipt over time</a:t>
            </a:r>
          </a:p>
          <a:p>
            <a:pPr lvl="1"/>
            <a:r>
              <a:rPr lang="en-US" dirty="0"/>
              <a:t>Absolute scale (linear regression, change in percentage point year to year)</a:t>
            </a:r>
          </a:p>
          <a:p>
            <a:pPr lvl="1"/>
            <a:r>
              <a:rPr lang="en-US" dirty="0"/>
              <a:t>Relative scale (logistic regression, change in likelihood from year to year)</a:t>
            </a:r>
          </a:p>
        </p:txBody>
      </p:sp>
      <p:sp>
        <p:nvSpPr>
          <p:cNvPr id="4" name="Text Placeholder 3">
            <a:extLst>
              <a:ext uri="{FF2B5EF4-FFF2-40B4-BE49-F238E27FC236}">
                <a16:creationId xmlns:a16="http://schemas.microsoft.com/office/drawing/2014/main" id="{60C9C2DB-FB3E-E213-18AE-21491F1EBEC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D0730F07-9A69-5BBA-207C-FE88C4405C0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78DE660-93A0-B338-DB3C-EAC9C0394CDA}"/>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4A56B6EA-095F-175B-5117-D47BEC909DD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5233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rmAutofit fontScale="90000"/>
          </a:bodyPr>
          <a:lstStyle/>
          <a:p>
            <a:r>
              <a:rPr lang="en-US" dirty="0"/>
              <a:t>Cohort</a:t>
            </a:r>
          </a:p>
        </p:txBody>
      </p:sp>
      <p:graphicFrame>
        <p:nvGraphicFramePr>
          <p:cNvPr id="6" name="Content Placeholder 3">
            <a:extLst>
              <a:ext uri="{FF2B5EF4-FFF2-40B4-BE49-F238E27FC236}">
                <a16:creationId xmlns:a16="http://schemas.microsoft.com/office/drawing/2014/main" id="{1480C698-67D3-B096-2D74-B8C25C0E0874}"/>
              </a:ext>
            </a:extLst>
          </p:cNvPr>
          <p:cNvGraphicFramePr>
            <a:graphicFrameLocks/>
          </p:cNvGraphicFramePr>
          <p:nvPr>
            <p:extLst>
              <p:ext uri="{D42A27DB-BD31-4B8C-83A1-F6EECF244321}">
                <p14:modId xmlns:p14="http://schemas.microsoft.com/office/powerpoint/2010/main" val="1333616336"/>
              </p:ext>
            </p:extLst>
          </p:nvPr>
        </p:nvGraphicFramePr>
        <p:xfrm>
          <a:off x="814388" y="1820418"/>
          <a:ext cx="10563224" cy="3665665"/>
        </p:xfrm>
        <a:graphic>
          <a:graphicData uri="http://schemas.openxmlformats.org/drawingml/2006/table">
            <a:tbl>
              <a:tblPr firstRow="1" bandRow="1">
                <a:tableStyleId>{5C22544A-7EE6-4342-B048-85BDC9FD1C3A}</a:tableStyleId>
              </a:tblPr>
              <a:tblGrid>
                <a:gridCol w="1509032">
                  <a:extLst>
                    <a:ext uri="{9D8B030D-6E8A-4147-A177-3AD203B41FA5}">
                      <a16:colId xmlns:a16="http://schemas.microsoft.com/office/drawing/2014/main" val="635933263"/>
                    </a:ext>
                  </a:extLst>
                </a:gridCol>
                <a:gridCol w="1509032">
                  <a:extLst>
                    <a:ext uri="{9D8B030D-6E8A-4147-A177-3AD203B41FA5}">
                      <a16:colId xmlns:a16="http://schemas.microsoft.com/office/drawing/2014/main" val="1810823664"/>
                    </a:ext>
                  </a:extLst>
                </a:gridCol>
                <a:gridCol w="1509032">
                  <a:extLst>
                    <a:ext uri="{9D8B030D-6E8A-4147-A177-3AD203B41FA5}">
                      <a16:colId xmlns:a16="http://schemas.microsoft.com/office/drawing/2014/main" val="2713171543"/>
                    </a:ext>
                  </a:extLst>
                </a:gridCol>
                <a:gridCol w="1509032">
                  <a:extLst>
                    <a:ext uri="{9D8B030D-6E8A-4147-A177-3AD203B41FA5}">
                      <a16:colId xmlns:a16="http://schemas.microsoft.com/office/drawing/2014/main" val="3106734552"/>
                    </a:ext>
                  </a:extLst>
                </a:gridCol>
                <a:gridCol w="1509032">
                  <a:extLst>
                    <a:ext uri="{9D8B030D-6E8A-4147-A177-3AD203B41FA5}">
                      <a16:colId xmlns:a16="http://schemas.microsoft.com/office/drawing/2014/main" val="3168505605"/>
                    </a:ext>
                  </a:extLst>
                </a:gridCol>
                <a:gridCol w="1509032">
                  <a:extLst>
                    <a:ext uri="{9D8B030D-6E8A-4147-A177-3AD203B41FA5}">
                      <a16:colId xmlns:a16="http://schemas.microsoft.com/office/drawing/2014/main" val="393885788"/>
                    </a:ext>
                  </a:extLst>
                </a:gridCol>
                <a:gridCol w="1509032">
                  <a:extLst>
                    <a:ext uri="{9D8B030D-6E8A-4147-A177-3AD203B41FA5}">
                      <a16:colId xmlns:a16="http://schemas.microsoft.com/office/drawing/2014/main" val="2939669235"/>
                    </a:ext>
                  </a:extLst>
                </a:gridCol>
              </a:tblGrid>
              <a:tr h="370840">
                <a:tc>
                  <a:txBody>
                    <a:bodyPr/>
                    <a:lstStyle/>
                    <a:p>
                      <a:pPr marL="0" marR="0" algn="ctr">
                        <a:lnSpc>
                          <a:spcPct val="106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All Women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Factor = Race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06000"/>
                        </a:lnSpc>
                        <a:spcBef>
                          <a:spcPts val="0"/>
                        </a:spcBef>
                        <a:spcAft>
                          <a:spcPts val="0"/>
                        </a:spcAft>
                      </a:pP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Factor = Ethnicity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6533348"/>
                  </a:ext>
                </a:extLst>
              </a:tr>
              <a:tr h="370840">
                <a:tc>
                  <a:txBody>
                    <a:bodyPr/>
                    <a:lstStyle/>
                    <a:p>
                      <a:pPr marL="0" marR="0" algn="ctr">
                        <a:lnSpc>
                          <a:spcPct val="106000"/>
                        </a:lnSpc>
                        <a:spcBef>
                          <a:spcPts val="0"/>
                        </a:spcBef>
                        <a:spcAft>
                          <a:spcPts val="0"/>
                        </a:spcAft>
                      </a:pP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White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a:effectLst/>
                          <a:latin typeface="Times New Roman" panose="02020603050405020304" pitchFamily="18" charset="0"/>
                          <a:ea typeface="Calibri" panose="020F0502020204030204" pitchFamily="34" charset="0"/>
                          <a:cs typeface="Times New Roman" panose="02020603050405020304" pitchFamily="18" charset="0"/>
                        </a:rPr>
                        <a:t>Other</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Hispanic/</a:t>
                      </a:r>
                    </a:p>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Latina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Non-Hispanic/</a:t>
                      </a:r>
                    </a:p>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Latina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9058702"/>
                  </a:ext>
                </a:extLst>
              </a:tr>
              <a:tr h="370840">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N </a:t>
                      </a:r>
                    </a:p>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21,374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(100%)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16,076</a:t>
                      </a: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(75.2%)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4,405 </a:t>
                      </a: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(20.6%)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893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(4.2%)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930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(4.4%)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20,444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(95.6%)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541127"/>
                  </a:ext>
                </a:extLst>
              </a:tr>
              <a:tr h="370840">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Age </a:t>
                      </a:r>
                      <a:endPar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50.3 (12.3)</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49.7 (12.6)</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52.8 (10.7)</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47.8 (12.5)</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47.1 (12.3)</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50.4 (12.3)</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1336393"/>
                  </a:ext>
                </a:extLst>
              </a:tr>
              <a:tr h="370840">
                <a:tc>
                  <a:txBody>
                    <a:bodyPr/>
                    <a:lstStyle/>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Receiving</a:t>
                      </a:r>
                    </a:p>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Any B-MOUD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4,331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(20.3%)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3,597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553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181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(18.4%)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169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(18.2%)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4,162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(20.4%)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843240"/>
                  </a:ext>
                </a:extLst>
              </a:tr>
            </a:tbl>
          </a:graphicData>
        </a:graphic>
      </p:graphicFrame>
      <p:sp>
        <p:nvSpPr>
          <p:cNvPr id="7" name="Rectangle 6">
            <a:extLst>
              <a:ext uri="{FF2B5EF4-FFF2-40B4-BE49-F238E27FC236}">
                <a16:creationId xmlns:a16="http://schemas.microsoft.com/office/drawing/2014/main" id="{35824B0D-6F04-617C-A0CB-56DC67E62861}"/>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3724CE9-C57C-834F-4E67-5CEED944B4F6}"/>
              </a:ext>
            </a:extLst>
          </p:cNvPr>
          <p:cNvGrpSpPr/>
          <p:nvPr/>
        </p:nvGrpSpPr>
        <p:grpSpPr>
          <a:xfrm>
            <a:off x="9165946" y="4864608"/>
            <a:ext cx="1514246" cy="321869"/>
            <a:chOff x="9165946" y="4864608"/>
            <a:chExt cx="1514246" cy="321869"/>
          </a:xfrm>
        </p:grpSpPr>
        <p:cxnSp>
          <p:nvCxnSpPr>
            <p:cNvPr id="21" name="Straight Connector 20">
              <a:extLst>
                <a:ext uri="{FF2B5EF4-FFF2-40B4-BE49-F238E27FC236}">
                  <a16:creationId xmlns:a16="http://schemas.microsoft.com/office/drawing/2014/main" id="{B31C9A26-36CC-73F4-1822-00E6A868AC1F}"/>
                </a:ext>
              </a:extLst>
            </p:cNvPr>
            <p:cNvCxnSpPr/>
            <p:nvPr/>
          </p:nvCxnSpPr>
          <p:spPr>
            <a:xfrm>
              <a:off x="9165946" y="486460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F39275-DA42-D743-BCEF-9FC54498E5B1}"/>
                </a:ext>
              </a:extLst>
            </p:cNvPr>
            <p:cNvCxnSpPr/>
            <p:nvPr/>
          </p:nvCxnSpPr>
          <p:spPr>
            <a:xfrm>
              <a:off x="10671658" y="486460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6F40-4700-F24B-2BA0-F908B2540CF0}"/>
                </a:ext>
              </a:extLst>
            </p:cNvPr>
            <p:cNvCxnSpPr/>
            <p:nvPr/>
          </p:nvCxnSpPr>
          <p:spPr>
            <a:xfrm>
              <a:off x="9165946" y="5186477"/>
              <a:ext cx="15142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29001AD-D591-26E7-E13F-03583ECE29BB}"/>
              </a:ext>
            </a:extLst>
          </p:cNvPr>
          <p:cNvGrpSpPr/>
          <p:nvPr/>
        </p:nvGrpSpPr>
        <p:grpSpPr>
          <a:xfrm>
            <a:off x="4581754" y="4864608"/>
            <a:ext cx="1514246" cy="321869"/>
            <a:chOff x="9165946" y="4864608"/>
            <a:chExt cx="1514246" cy="321869"/>
          </a:xfrm>
        </p:grpSpPr>
        <p:cxnSp>
          <p:nvCxnSpPr>
            <p:cNvPr id="28" name="Straight Connector 27">
              <a:extLst>
                <a:ext uri="{FF2B5EF4-FFF2-40B4-BE49-F238E27FC236}">
                  <a16:creationId xmlns:a16="http://schemas.microsoft.com/office/drawing/2014/main" id="{116E2C31-69EB-72ED-1E78-DDD8D9042353}"/>
                </a:ext>
              </a:extLst>
            </p:cNvPr>
            <p:cNvCxnSpPr/>
            <p:nvPr/>
          </p:nvCxnSpPr>
          <p:spPr>
            <a:xfrm>
              <a:off x="9165946" y="486460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360C21-E28D-D898-57F0-BF3BB85FC00A}"/>
                </a:ext>
              </a:extLst>
            </p:cNvPr>
            <p:cNvCxnSpPr/>
            <p:nvPr/>
          </p:nvCxnSpPr>
          <p:spPr>
            <a:xfrm>
              <a:off x="10671658" y="486460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B445A9-15BD-4332-9AAD-25D37CDEE976}"/>
                </a:ext>
              </a:extLst>
            </p:cNvPr>
            <p:cNvCxnSpPr/>
            <p:nvPr/>
          </p:nvCxnSpPr>
          <p:spPr>
            <a:xfrm>
              <a:off x="9165946" y="5186477"/>
              <a:ext cx="15142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95BA1F2-159B-99CC-FB0E-7302C188D82A}"/>
              </a:ext>
            </a:extLst>
          </p:cNvPr>
          <p:cNvGrpSpPr/>
          <p:nvPr/>
        </p:nvGrpSpPr>
        <p:grpSpPr>
          <a:xfrm>
            <a:off x="4577487" y="5807952"/>
            <a:ext cx="3019958" cy="321870"/>
            <a:chOff x="4581754" y="5325147"/>
            <a:chExt cx="3019958" cy="321870"/>
          </a:xfrm>
        </p:grpSpPr>
        <p:cxnSp>
          <p:nvCxnSpPr>
            <p:cNvPr id="32" name="Straight Connector 31">
              <a:extLst>
                <a:ext uri="{FF2B5EF4-FFF2-40B4-BE49-F238E27FC236}">
                  <a16:creationId xmlns:a16="http://schemas.microsoft.com/office/drawing/2014/main" id="{6220B60F-CE12-6647-2D84-CA06E694546C}"/>
                </a:ext>
              </a:extLst>
            </p:cNvPr>
            <p:cNvCxnSpPr/>
            <p:nvPr/>
          </p:nvCxnSpPr>
          <p:spPr>
            <a:xfrm>
              <a:off x="4581754" y="5325147"/>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27179-892B-DF99-A32D-FB31B38F42CD}"/>
                </a:ext>
              </a:extLst>
            </p:cNvPr>
            <p:cNvCxnSpPr/>
            <p:nvPr/>
          </p:nvCxnSpPr>
          <p:spPr>
            <a:xfrm>
              <a:off x="7593178" y="532514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C958B1-3839-820B-EEB8-3E7349CF56C0}"/>
                </a:ext>
              </a:extLst>
            </p:cNvPr>
            <p:cNvCxnSpPr>
              <a:cxnSpLocks/>
            </p:cNvCxnSpPr>
            <p:nvPr/>
          </p:nvCxnSpPr>
          <p:spPr>
            <a:xfrm>
              <a:off x="4581754" y="5647017"/>
              <a:ext cx="301995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A9C854F-2B36-9EF1-6C9D-AD3A67ED30D7}"/>
              </a:ext>
            </a:extLst>
          </p:cNvPr>
          <p:cNvGrpSpPr/>
          <p:nvPr/>
        </p:nvGrpSpPr>
        <p:grpSpPr>
          <a:xfrm>
            <a:off x="6096000" y="5273040"/>
            <a:ext cx="1514246" cy="321869"/>
            <a:chOff x="9165946" y="4864608"/>
            <a:chExt cx="1514246" cy="321869"/>
          </a:xfrm>
        </p:grpSpPr>
        <p:cxnSp>
          <p:nvCxnSpPr>
            <p:cNvPr id="38" name="Straight Connector 37">
              <a:extLst>
                <a:ext uri="{FF2B5EF4-FFF2-40B4-BE49-F238E27FC236}">
                  <a16:creationId xmlns:a16="http://schemas.microsoft.com/office/drawing/2014/main" id="{E1AB9D4C-B9C6-3E2C-73EF-4527B5F787AA}"/>
                </a:ext>
              </a:extLst>
            </p:cNvPr>
            <p:cNvCxnSpPr/>
            <p:nvPr/>
          </p:nvCxnSpPr>
          <p:spPr>
            <a:xfrm>
              <a:off x="9165946" y="486460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D5C062-5690-6E96-AADA-B3DEB3D32583}"/>
                </a:ext>
              </a:extLst>
            </p:cNvPr>
            <p:cNvCxnSpPr/>
            <p:nvPr/>
          </p:nvCxnSpPr>
          <p:spPr>
            <a:xfrm>
              <a:off x="10671658" y="4864608"/>
              <a:ext cx="0" cy="3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A17E79-D65C-8803-BF08-8C9C2B91BD72}"/>
                </a:ext>
              </a:extLst>
            </p:cNvPr>
            <p:cNvCxnSpPr/>
            <p:nvPr/>
          </p:nvCxnSpPr>
          <p:spPr>
            <a:xfrm>
              <a:off x="9165946" y="5186477"/>
              <a:ext cx="15142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BFA3100-6BF4-2058-CFEF-E3A50C4016E2}"/>
              </a:ext>
            </a:extLst>
          </p:cNvPr>
          <p:cNvSpPr txBox="1"/>
          <p:nvPr/>
        </p:nvSpPr>
        <p:spPr>
          <a:xfrm>
            <a:off x="4895699" y="4910706"/>
            <a:ext cx="877822" cy="307777"/>
          </a:xfrm>
          <a:prstGeom prst="rect">
            <a:avLst/>
          </a:prstGeom>
          <a:noFill/>
        </p:spPr>
        <p:txBody>
          <a:bodyPr wrap="square" rtlCol="0">
            <a:spAutoFit/>
          </a:bodyPr>
          <a:lstStyle/>
          <a:p>
            <a:r>
              <a:rPr lang="en-US" sz="1400" dirty="0"/>
              <a:t>p &lt; 0.001</a:t>
            </a:r>
          </a:p>
        </p:txBody>
      </p:sp>
      <p:sp>
        <p:nvSpPr>
          <p:cNvPr id="42" name="TextBox 41">
            <a:extLst>
              <a:ext uri="{FF2B5EF4-FFF2-40B4-BE49-F238E27FC236}">
                <a16:creationId xmlns:a16="http://schemas.microsoft.com/office/drawing/2014/main" id="{F9DC20F1-F0A3-7DF4-C1B8-759FC8B0354A}"/>
              </a:ext>
            </a:extLst>
          </p:cNvPr>
          <p:cNvSpPr txBox="1"/>
          <p:nvPr/>
        </p:nvSpPr>
        <p:spPr>
          <a:xfrm>
            <a:off x="6414212" y="5350489"/>
            <a:ext cx="877822" cy="307777"/>
          </a:xfrm>
          <a:prstGeom prst="rect">
            <a:avLst/>
          </a:prstGeom>
          <a:noFill/>
        </p:spPr>
        <p:txBody>
          <a:bodyPr wrap="square" rtlCol="0">
            <a:spAutoFit/>
          </a:bodyPr>
          <a:lstStyle/>
          <a:p>
            <a:r>
              <a:rPr lang="en-US" sz="1400" dirty="0"/>
              <a:t>p &lt; 0.001</a:t>
            </a:r>
          </a:p>
        </p:txBody>
      </p:sp>
      <p:sp>
        <p:nvSpPr>
          <p:cNvPr id="43" name="TextBox 42">
            <a:extLst>
              <a:ext uri="{FF2B5EF4-FFF2-40B4-BE49-F238E27FC236}">
                <a16:creationId xmlns:a16="http://schemas.microsoft.com/office/drawing/2014/main" id="{F92116BD-1CA8-15A2-B116-57DF3F042BEC}"/>
              </a:ext>
            </a:extLst>
          </p:cNvPr>
          <p:cNvSpPr txBox="1"/>
          <p:nvPr/>
        </p:nvSpPr>
        <p:spPr>
          <a:xfrm>
            <a:off x="5602543" y="5880993"/>
            <a:ext cx="961313" cy="307777"/>
          </a:xfrm>
          <a:prstGeom prst="rect">
            <a:avLst/>
          </a:prstGeom>
          <a:noFill/>
        </p:spPr>
        <p:txBody>
          <a:bodyPr wrap="square" rtlCol="0">
            <a:spAutoFit/>
          </a:bodyPr>
          <a:lstStyle/>
          <a:p>
            <a:r>
              <a:rPr lang="en-US" sz="1400" dirty="0"/>
              <a:t>p = 0.4226</a:t>
            </a:r>
          </a:p>
        </p:txBody>
      </p:sp>
      <p:sp>
        <p:nvSpPr>
          <p:cNvPr id="44" name="TextBox 43">
            <a:extLst>
              <a:ext uri="{FF2B5EF4-FFF2-40B4-BE49-F238E27FC236}">
                <a16:creationId xmlns:a16="http://schemas.microsoft.com/office/drawing/2014/main" id="{803A411D-48D9-B94C-7B9D-CA4CF7180759}"/>
              </a:ext>
            </a:extLst>
          </p:cNvPr>
          <p:cNvSpPr txBox="1"/>
          <p:nvPr/>
        </p:nvSpPr>
        <p:spPr>
          <a:xfrm>
            <a:off x="9425321" y="4910706"/>
            <a:ext cx="995495" cy="307777"/>
          </a:xfrm>
          <a:prstGeom prst="rect">
            <a:avLst/>
          </a:prstGeom>
          <a:noFill/>
        </p:spPr>
        <p:txBody>
          <a:bodyPr wrap="square" rtlCol="0">
            <a:spAutoFit/>
          </a:bodyPr>
          <a:lstStyle/>
          <a:p>
            <a:r>
              <a:rPr lang="en-US" sz="1400" dirty="0"/>
              <a:t>p = 0.1048</a:t>
            </a:r>
          </a:p>
        </p:txBody>
      </p:sp>
    </p:spTree>
    <p:extLst>
      <p:ext uri="{BB962C8B-B14F-4D97-AF65-F5344CB8AC3E}">
        <p14:creationId xmlns:p14="http://schemas.microsoft.com/office/powerpoint/2010/main" val="331172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FEC2-405B-41BF-600C-37C7068DC25F}"/>
              </a:ext>
            </a:extLst>
          </p:cNvPr>
          <p:cNvSpPr>
            <a:spLocks noGrp="1"/>
          </p:cNvSpPr>
          <p:nvPr>
            <p:ph type="title"/>
          </p:nvPr>
        </p:nvSpPr>
        <p:spPr/>
        <p:txBody>
          <a:bodyPr>
            <a:noAutofit/>
          </a:bodyPr>
          <a:lstStyle/>
          <a:p>
            <a:r>
              <a:rPr lang="en-US" sz="3600" dirty="0"/>
              <a:t>Percent of Female Veterans Receiving Buprenorphine</a:t>
            </a:r>
          </a:p>
        </p:txBody>
      </p:sp>
      <p:pic>
        <p:nvPicPr>
          <p:cNvPr id="5" name="Content Placeholder 4" descr="Chart, line chart&#10;&#10;Description automatically generated">
            <a:extLst>
              <a:ext uri="{FF2B5EF4-FFF2-40B4-BE49-F238E27FC236}">
                <a16:creationId xmlns:a16="http://schemas.microsoft.com/office/drawing/2014/main" id="{C5DC2964-C841-F992-9CDF-ECCC4DFA2AE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7971" y="1139731"/>
            <a:ext cx="8609934" cy="4948238"/>
          </a:xfrm>
        </p:spPr>
      </p:pic>
      <p:sp>
        <p:nvSpPr>
          <p:cNvPr id="6" name="TextBox 5">
            <a:extLst>
              <a:ext uri="{FF2B5EF4-FFF2-40B4-BE49-F238E27FC236}">
                <a16:creationId xmlns:a16="http://schemas.microsoft.com/office/drawing/2014/main" id="{C39E2419-DE2B-AB86-E216-A290CC91A6F8}"/>
              </a:ext>
            </a:extLst>
          </p:cNvPr>
          <p:cNvSpPr txBox="1"/>
          <p:nvPr/>
        </p:nvSpPr>
        <p:spPr>
          <a:xfrm>
            <a:off x="8928100" y="1520603"/>
            <a:ext cx="3115929"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dirty="0"/>
              <a:t>Linear Scale</a:t>
            </a:r>
          </a:p>
          <a:p>
            <a:pPr algn="ctr"/>
            <a:r>
              <a:rPr lang="en-US" sz="1600" dirty="0"/>
              <a:t>Yearly percentage points increase:</a:t>
            </a:r>
          </a:p>
          <a:p>
            <a:pPr algn="ctr"/>
            <a:r>
              <a:rPr lang="en-US" sz="1600" dirty="0"/>
              <a:t>0.48 (0.43-0.53)</a:t>
            </a:r>
          </a:p>
        </p:txBody>
      </p:sp>
      <p:sp>
        <p:nvSpPr>
          <p:cNvPr id="8" name="TextBox 7">
            <a:extLst>
              <a:ext uri="{FF2B5EF4-FFF2-40B4-BE49-F238E27FC236}">
                <a16:creationId xmlns:a16="http://schemas.microsoft.com/office/drawing/2014/main" id="{4F675F65-C2F8-5977-87C0-708B0D65A98C}"/>
              </a:ext>
            </a:extLst>
          </p:cNvPr>
          <p:cNvSpPr txBox="1"/>
          <p:nvPr/>
        </p:nvSpPr>
        <p:spPr>
          <a:xfrm>
            <a:off x="8928100" y="3613850"/>
            <a:ext cx="311592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dirty="0"/>
              <a:t>Log Scale</a:t>
            </a:r>
          </a:p>
          <a:p>
            <a:pPr algn="ctr"/>
            <a:r>
              <a:rPr lang="en-US" sz="1600" dirty="0"/>
              <a:t>Yearly relative risk increase:</a:t>
            </a:r>
          </a:p>
          <a:p>
            <a:pPr algn="ctr"/>
            <a:r>
              <a:rPr lang="en-US" sz="1600" dirty="0"/>
              <a:t>1.055 (1.045-1.062)</a:t>
            </a:r>
          </a:p>
        </p:txBody>
      </p:sp>
      <p:sp>
        <p:nvSpPr>
          <p:cNvPr id="3" name="Rectangle 2">
            <a:extLst>
              <a:ext uri="{FF2B5EF4-FFF2-40B4-BE49-F238E27FC236}">
                <a16:creationId xmlns:a16="http://schemas.microsoft.com/office/drawing/2014/main" id="{E99244E9-001D-82C1-B4CF-1CBA30F87D8A}"/>
              </a:ext>
            </a:extLst>
          </p:cNvPr>
          <p:cNvSpPr/>
          <p:nvPr/>
        </p:nvSpPr>
        <p:spPr>
          <a:xfrm>
            <a:off x="10782605" y="6583681"/>
            <a:ext cx="899769" cy="1833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4189</TotalTime>
  <Words>2291</Words>
  <Application>Microsoft Office PowerPoint</Application>
  <PresentationFormat>Widescreen</PresentationFormat>
  <Paragraphs>205</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 Math</vt:lpstr>
      <vt:lpstr>Century Gothic</vt:lpstr>
      <vt:lpstr>Segoe UI</vt:lpstr>
      <vt:lpstr>Times New Roman</vt:lpstr>
      <vt:lpstr>Office Theme</vt:lpstr>
      <vt:lpstr>PowerPoint Presentation</vt:lpstr>
      <vt:lpstr>Funding and Disclosures </vt:lpstr>
      <vt:lpstr>A Note on Language</vt:lpstr>
      <vt:lpstr>Changing VHA Demographics</vt:lpstr>
      <vt:lpstr>Opioid Use Disorder Care for Women</vt:lpstr>
      <vt:lpstr>Study Goals:</vt:lpstr>
      <vt:lpstr>Study methodology</vt:lpstr>
      <vt:lpstr>Cohort</vt:lpstr>
      <vt:lpstr>Percent of Female Veterans Receiving Buprenorphine</vt:lpstr>
      <vt:lpstr>Percent of Female Veterans Receiving Buprenorphine</vt:lpstr>
      <vt:lpstr>Percent of Female Veterans Receiving Buprenorphine</vt:lpstr>
      <vt:lpstr>Answering Study Questions</vt:lpstr>
      <vt:lpstr>Answering Study Questions</vt:lpstr>
      <vt:lpstr>Answering Study Questions</vt:lpstr>
      <vt:lpstr>Future Directions</vt:lpstr>
      <vt:lpstr>Questions?</vt:lpstr>
      <vt:lpstr>Study Methodology: Cohort and Variable Selection</vt:lpstr>
      <vt:lpstr>Study Methodology: Statistical Analyses</vt:lpstr>
      <vt:lpstr>Model Results-Linear Models</vt:lpstr>
      <vt:lpstr>Model Results-Logistic Models</vt:lpstr>
      <vt:lpstr>Relative vs Absolute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Huebler, Sophia P. (University of Utah)</dc:creator>
  <cp:lastModifiedBy>Sophie Huebler</cp:lastModifiedBy>
  <cp:revision>191</cp:revision>
  <dcterms:created xsi:type="dcterms:W3CDTF">2024-09-30T19:43:33Z</dcterms:created>
  <dcterms:modified xsi:type="dcterms:W3CDTF">2024-11-16T01:28:43Z</dcterms:modified>
</cp:coreProperties>
</file>