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Nunito"/>
      <p:regular r:id="rId26"/>
      <p:bold r:id="rId27"/>
      <p:italic r:id="rId28"/>
      <p:boldItalic r:id="rId29"/>
    </p:embeddedFont>
    <p:embeddedFont>
      <p:font typeface="Comfortaa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0A5C6E-A2B2-42AA-B304-86FBC5B146D9}">
  <a:tblStyle styleId="{E90A5C6E-A2B2-42AA-B304-86FBC5B146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-regular.fntdata"/><Relationship Id="rId25" Type="http://schemas.openxmlformats.org/officeDocument/2006/relationships/slide" Target="slides/slide19.xml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mfortaa-bold.fntdata"/><Relationship Id="rId30" Type="http://schemas.openxmlformats.org/officeDocument/2006/relationships/font" Target="fonts/Comfortaa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13aafcf9b9_0_9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13aafcf9b9_0_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3aafcf9b9_0_10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13aafcf9b9_0_10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3aafcf9b9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13aafcf9b9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dont think the x axis here is the correct label but i’m not sure what to call it!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3aafcf9b9_0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13aafcf9b9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32 graduates, 7 with co-morbid OUD, 5 “more” engaged with MOUD during time in INSPIRE, 1 not interested in MOUD at the time, 1 decreased engagement in MOUD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3aafcf9b9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13aafcf9b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8% that did not report subj decrease: 1 person reported no change, 1 person reported increased use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13aafcf9b9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13aafcf9b9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13aafcf9b9_0_7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13aafcf9b9_0_7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13aafcf9b9_0_10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13aafcf9b9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13aafcf9b9_0_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13aafcf9b9_0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15d414376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15d414376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13aafcf9b9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13aafcf9b9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14a45f2a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14a45f2a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3aafcf9b9_0_7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13aafcf9b9_0_7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outdated….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3aafcf9b9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3aafcf9b9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4a45f2a7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4a45f2a7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504a025f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1504a025f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Providers (MD / SW: one-on-one participant meetings) 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Program coordinator (CHW: gift card management, budget management) 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Program navigator (Americorps: enrollment, outreach) 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Peer support specialists (group space facilitators)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3aafcf9b9_0_8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3aafcf9b9_0_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3aafcf9b9_0_8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13aafcf9b9_0_8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nirkhes@nychhc.org" TargetMode="External"/><Relationship Id="rId4" Type="http://schemas.openxmlformats.org/officeDocument/2006/relationships/hyperlink" Target="mailto:meredith.a.adamo@sfdph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6451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380">
                <a:latin typeface="Nunito"/>
                <a:ea typeface="Nunito"/>
                <a:cs typeface="Nunito"/>
                <a:sym typeface="Nunito"/>
              </a:rPr>
              <a:t>Harm Reduction-Based Contingency Management for Stimulant Use Disorder</a:t>
            </a:r>
            <a:endParaRPr b="1" sz="338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4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Nunito"/>
                <a:ea typeface="Nunito"/>
                <a:cs typeface="Nunito"/>
                <a:sym typeface="Nunito"/>
              </a:rPr>
              <a:t>Dr. </a:t>
            </a:r>
            <a:r>
              <a:rPr lang="en" sz="2500">
                <a:latin typeface="Nunito"/>
                <a:ea typeface="Nunito"/>
                <a:cs typeface="Nunito"/>
                <a:sym typeface="Nunito"/>
              </a:rPr>
              <a:t>Surabhi Nirkhe and Dr. Meredith Adamo</a:t>
            </a:r>
            <a:endParaRPr i="1" sz="2032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044" y="3847169"/>
            <a:ext cx="1143900" cy="11439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822950" y="3400075"/>
            <a:ext cx="54981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San Francisco Department of Public Health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50" y="152400"/>
            <a:ext cx="6443210" cy="48387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8" name="Google Shape;138;p22"/>
          <p:cNvSpPr txBox="1"/>
          <p:nvPr/>
        </p:nvSpPr>
        <p:spPr>
          <a:xfrm>
            <a:off x="6850475" y="1548700"/>
            <a:ext cx="2293500" cy="11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9" name="Google Shape;139;p22"/>
          <p:cNvSpPr/>
          <p:nvPr/>
        </p:nvSpPr>
        <p:spPr>
          <a:xfrm>
            <a:off x="6383650" y="848550"/>
            <a:ext cx="2493300" cy="1592700"/>
          </a:xfrm>
          <a:prstGeom prst="wedgeRectCallout">
            <a:avLst>
              <a:gd fmla="val -64660" name="adj1"/>
              <a:gd fmla="val 459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800">
                <a:solidFill>
                  <a:schemeClr val="dk2"/>
                </a:solidFill>
              </a:rPr>
              <a:t>“I am prioritizing my health and happiness”</a:t>
            </a:r>
            <a:endParaRPr i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800">
                <a:solidFill>
                  <a:schemeClr val="dk2"/>
                </a:solidFill>
              </a:rPr>
              <a:t>“I am resilient”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49650"/>
            <a:ext cx="8839204" cy="348734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/>
          <p:nvPr/>
        </p:nvSpPr>
        <p:spPr>
          <a:xfrm>
            <a:off x="1101600" y="4306950"/>
            <a:ext cx="69408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(Graduation = completing 12 weeks of the program or 24 visits)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/>
        </p:nvSpPr>
        <p:spPr>
          <a:xfrm>
            <a:off x="1435650" y="1115400"/>
            <a:ext cx="63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1387050" y="76200"/>
            <a:ext cx="6217500" cy="12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12 month data for INSPIRE: </a:t>
            </a:r>
            <a:endParaRPr b="1"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October 2023 - October 2024 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52" name="Google Shape;152;p24"/>
          <p:cNvGraphicFramePr/>
          <p:nvPr/>
        </p:nvGraphicFramePr>
        <p:xfrm>
          <a:off x="198000" y="237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{E90A5C6E-A2B2-42AA-B304-86FBC5B146D9}</a:tableStyleId>
              </a:tblPr>
              <a:tblGrid>
                <a:gridCol w="364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Total enrolled: </a:t>
                      </a:r>
                      <a:r>
                        <a:rPr b="1" lang="en" sz="1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62</a:t>
                      </a:r>
                      <a:endParaRPr b="1" sz="1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Total graduated: </a:t>
                      </a:r>
                      <a:r>
                        <a:rPr b="1" lang="en" sz="1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30</a:t>
                      </a:r>
                      <a:endParaRPr b="1" sz="1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3" name="Google Shape;153;p24"/>
          <p:cNvSpPr txBox="1"/>
          <p:nvPr/>
        </p:nvSpPr>
        <p:spPr>
          <a:xfrm>
            <a:off x="198000" y="1712050"/>
            <a:ext cx="36444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Overall graduation rate: </a:t>
            </a:r>
            <a:r>
              <a:rPr b="1"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48%</a:t>
            </a:r>
            <a:endParaRPr b="1"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58450"/>
            <a:ext cx="3918049" cy="38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/>
          <p:nvPr/>
        </p:nvSpPr>
        <p:spPr>
          <a:xfrm>
            <a:off x="5357925" y="4785100"/>
            <a:ext cx="35106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 rot="-5400000">
            <a:off x="3250625" y="1917150"/>
            <a:ext cx="23829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Percentage</a:t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4473125" y="952500"/>
            <a:ext cx="325500" cy="20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4533425" y="1470950"/>
            <a:ext cx="462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4473125" y="1045150"/>
            <a:ext cx="474600" cy="28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2"/>
                </a:solidFill>
              </a:rPr>
              <a:t>100</a:t>
            </a:r>
            <a:endParaRPr b="1" sz="1000">
              <a:solidFill>
                <a:schemeClr val="accent2"/>
              </a:solidFill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4802225" y="691925"/>
            <a:ext cx="40923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Graduation rate per minimum # of sessions attended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4863775" y="4805575"/>
            <a:ext cx="36444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# of sessions attended</a:t>
            </a:r>
            <a:endParaRPr b="1"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/>
        </p:nvSpPr>
        <p:spPr>
          <a:xfrm>
            <a:off x="762000" y="24300"/>
            <a:ext cx="78519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12 months of INSPIRE: </a:t>
            </a:r>
            <a:endParaRPr b="1"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Graduate demographics </a:t>
            </a:r>
            <a:endParaRPr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425" y="1977650"/>
            <a:ext cx="2147975" cy="10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/>
          <p:nvPr/>
        </p:nvSpPr>
        <p:spPr>
          <a:xfrm>
            <a:off x="317563" y="2991675"/>
            <a:ext cx="24957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&gt;96%</a:t>
            </a: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have a stimulant-related comorbidity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491425" y="839400"/>
            <a:ext cx="2327100" cy="924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5"/>
          <p:cNvSpPr txBox="1"/>
          <p:nvPr/>
        </p:nvSpPr>
        <p:spPr>
          <a:xfrm>
            <a:off x="651475" y="928925"/>
            <a:ext cx="21618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Average age: </a:t>
            </a:r>
            <a:r>
              <a:rPr b="1"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52</a:t>
            </a:r>
            <a:endParaRPr b="1"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Age range: </a:t>
            </a:r>
            <a:r>
              <a:rPr b="1"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30-64</a:t>
            </a:r>
            <a:endParaRPr b="1"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6120075" y="1892525"/>
            <a:ext cx="434100" cy="397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2" name="Google Shape;172;p25"/>
          <p:cNvGrpSpPr/>
          <p:nvPr/>
        </p:nvGrpSpPr>
        <p:grpSpPr>
          <a:xfrm>
            <a:off x="2986250" y="1017350"/>
            <a:ext cx="3299775" cy="2953225"/>
            <a:chOff x="3138650" y="1017350"/>
            <a:chExt cx="3299775" cy="2953225"/>
          </a:xfrm>
        </p:grpSpPr>
        <p:pic>
          <p:nvPicPr>
            <p:cNvPr id="173" name="Google Shape;173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84425" y="1017350"/>
              <a:ext cx="3154000" cy="2768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25"/>
            <p:cNvSpPr/>
            <p:nvPr/>
          </p:nvSpPr>
          <p:spPr>
            <a:xfrm>
              <a:off x="3138650" y="1763400"/>
              <a:ext cx="434100" cy="3978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4520850" y="3572775"/>
              <a:ext cx="434100" cy="3978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5"/>
            <p:cNvSpPr txBox="1"/>
            <p:nvPr/>
          </p:nvSpPr>
          <p:spPr>
            <a:xfrm>
              <a:off x="3572750" y="1630950"/>
              <a:ext cx="1563300" cy="6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White </a:t>
              </a:r>
              <a:endPara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43%</a:t>
              </a:r>
              <a:endPara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77" name="Google Shape;177;p25"/>
            <p:cNvSpPr txBox="1"/>
            <p:nvPr/>
          </p:nvSpPr>
          <p:spPr>
            <a:xfrm>
              <a:off x="4572000" y="1630950"/>
              <a:ext cx="1563300" cy="6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Black</a:t>
              </a:r>
              <a:r>
                <a:rPr lang="en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47%</a:t>
              </a:r>
              <a:endPara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78" name="Google Shape;178;p25"/>
            <p:cNvSpPr txBox="1"/>
            <p:nvPr/>
          </p:nvSpPr>
          <p:spPr>
            <a:xfrm>
              <a:off x="4004500" y="2950875"/>
              <a:ext cx="1563300" cy="6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Latinx</a:t>
              </a:r>
              <a:r>
                <a:rPr lang="en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10%</a:t>
              </a:r>
              <a:endPara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179" name="Google Shape;17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4175" y="1068225"/>
            <a:ext cx="2400775" cy="240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/>
        </p:nvSpPr>
        <p:spPr>
          <a:xfrm>
            <a:off x="7999600" y="3183000"/>
            <a:ext cx="15633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Cis men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57%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5788800" y="3122700"/>
            <a:ext cx="15633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Cis women 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33%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6120075" y="742225"/>
            <a:ext cx="15633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Trans women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7%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6904325" y="405525"/>
            <a:ext cx="15633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Non-binary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3%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4800" y="4270800"/>
            <a:ext cx="6953250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/>
        </p:nvSpPr>
        <p:spPr>
          <a:xfrm>
            <a:off x="1384675" y="4670850"/>
            <a:ext cx="69531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53% have had a prior accidental </a:t>
            </a: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opioid overdose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5972050" y="1892525"/>
            <a:ext cx="434100" cy="397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/>
        </p:nvSpPr>
        <p:spPr>
          <a:xfrm>
            <a:off x="762000" y="24300"/>
            <a:ext cx="78519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12 months of INSPIRE: </a:t>
            </a:r>
            <a:endParaRPr b="1"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Graduate participation data</a:t>
            </a:r>
            <a:endParaRPr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2" name="Google Shape;1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800" y="1075825"/>
            <a:ext cx="3242325" cy="58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/>
          <p:nvPr/>
        </p:nvSpPr>
        <p:spPr>
          <a:xfrm>
            <a:off x="240675" y="1672550"/>
            <a:ext cx="428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Average visits attended: </a:t>
            </a:r>
            <a:r>
              <a:rPr b="1"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18 of 24 (75%) </a:t>
            </a:r>
            <a:endParaRPr b="1"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0400" y="2595630"/>
            <a:ext cx="1636800" cy="16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 txBox="1"/>
          <p:nvPr/>
        </p:nvSpPr>
        <p:spPr>
          <a:xfrm>
            <a:off x="240675" y="4232425"/>
            <a:ext cx="52305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23% </a:t>
            </a: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of graduates gave 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non-reactive UDS at any point 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(Range of # of NR UDS given per participant: </a:t>
            </a:r>
            <a:r>
              <a:rPr b="1"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1-20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r>
              <a:rPr b="1"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b="1"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96" name="Google Shape;196;p26"/>
          <p:cNvGraphicFramePr/>
          <p:nvPr/>
        </p:nvGraphicFramePr>
        <p:xfrm>
          <a:off x="4708925" y="1016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{E90A5C6E-A2B2-42AA-B304-86FBC5B146D9}</a:tableStyleId>
              </a:tblPr>
              <a:tblGrid>
                <a:gridCol w="2003875"/>
                <a:gridCol w="2003875"/>
              </a:tblGrid>
              <a:tr h="230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Average incentive earned</a:t>
                      </a:r>
                      <a:endParaRPr sz="16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Range of incentives earned</a:t>
                      </a:r>
                      <a:endParaRPr sz="16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$347</a:t>
                      </a:r>
                      <a:endParaRPr b="1" sz="16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$80-$599*</a:t>
                      </a:r>
                      <a:endParaRPr b="1" sz="16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7" name="Google Shape;197;p26"/>
          <p:cNvSpPr txBox="1"/>
          <p:nvPr/>
        </p:nvSpPr>
        <p:spPr>
          <a:xfrm>
            <a:off x="8126400" y="2290825"/>
            <a:ext cx="103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8" name="Google Shape;19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2000" y="2595625"/>
            <a:ext cx="1636800" cy="16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 txBox="1"/>
          <p:nvPr/>
        </p:nvSpPr>
        <p:spPr>
          <a:xfrm>
            <a:off x="4525275" y="4232425"/>
            <a:ext cx="40887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92</a:t>
            </a:r>
            <a:r>
              <a:rPr b="1"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% </a:t>
            </a: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of graduates reported subjective 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decrease in stimulant use</a:t>
            </a:r>
            <a:endParaRPr b="1"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00" name="Google Shape;200;p26"/>
          <p:cNvCxnSpPr/>
          <p:nvPr/>
        </p:nvCxnSpPr>
        <p:spPr>
          <a:xfrm>
            <a:off x="4572000" y="2676625"/>
            <a:ext cx="0" cy="162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" name="Google Shape;201;p26"/>
          <p:cNvSpPr txBox="1"/>
          <p:nvPr/>
        </p:nvSpPr>
        <p:spPr>
          <a:xfrm>
            <a:off x="6852225" y="2118175"/>
            <a:ext cx="20136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*max incentive is $599 for tax purposes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175" y="558800"/>
            <a:ext cx="4174250" cy="448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4100" y="583319"/>
            <a:ext cx="4174250" cy="4477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/>
        </p:nvSpPr>
        <p:spPr>
          <a:xfrm>
            <a:off x="1568100" y="143575"/>
            <a:ext cx="16344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Patient A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6014025" y="143575"/>
            <a:ext cx="16344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Patient B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8"/>
          <p:cNvPicPr preferRelativeResize="0"/>
          <p:nvPr/>
        </p:nvPicPr>
        <p:blipFill rotWithShape="1">
          <a:blip r:embed="rId3">
            <a:alphaModFix/>
          </a:blip>
          <a:srcRect b="0" l="4068" r="2403" t="0"/>
          <a:stretch/>
        </p:blipFill>
        <p:spPr>
          <a:xfrm>
            <a:off x="0" y="652725"/>
            <a:ext cx="9144002" cy="39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/>
        </p:nvSpPr>
        <p:spPr>
          <a:xfrm>
            <a:off x="867925" y="352175"/>
            <a:ext cx="7360800" cy="41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CC4125"/>
                </a:solidFill>
                <a:latin typeface="Nunito"/>
                <a:ea typeface="Nunito"/>
                <a:cs typeface="Nunito"/>
                <a:sym typeface="Nunito"/>
              </a:rPr>
              <a:t>Lessons learned: </a:t>
            </a:r>
            <a:endParaRPr b="1" sz="2600">
              <a:solidFill>
                <a:srgbClr val="CC412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Harm reduction-based contingency management programming is possible, effective, and desired by patients. </a:t>
            </a:r>
            <a:br>
              <a:rPr lang="en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Programs can accommodate a variety of participant goals. </a:t>
            </a:r>
            <a:br>
              <a:rPr lang="en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Interdisciplinary involvement yields creative programs. </a:t>
            </a:r>
            <a:br>
              <a:rPr lang="en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Tailor programs to the specific needs of the community. One size does not fit all! </a:t>
            </a:r>
            <a:br>
              <a:rPr lang="en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</a:pPr>
            <a:r>
              <a:rPr lang="en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Invite participant feedback – they have the best ideas! </a:t>
            </a:r>
            <a:b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/>
        </p:nvSpPr>
        <p:spPr>
          <a:xfrm>
            <a:off x="762000" y="176700"/>
            <a:ext cx="78519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944250" y="176700"/>
            <a:ext cx="72555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CC4125"/>
                </a:solidFill>
                <a:latin typeface="Nunito"/>
                <a:ea typeface="Nunito"/>
                <a:cs typeface="Nunito"/>
                <a:sym typeface="Nunito"/>
              </a:rPr>
              <a:t>Next steps for harm reduction-based contingency management: </a:t>
            </a:r>
            <a:endParaRPr b="1" sz="2600">
              <a:solidFill>
                <a:srgbClr val="CC412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6" name="Google Shape;22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4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34"/>
              <a:buFont typeface="Nunito"/>
              <a:buChar char="●"/>
            </a:pPr>
            <a:r>
              <a:rPr lang="en" sz="2133">
                <a:latin typeface="Nunito"/>
                <a:ea typeface="Nunito"/>
                <a:cs typeface="Nunito"/>
                <a:sym typeface="Nunito"/>
              </a:rPr>
              <a:t>Expanding to more clinics </a:t>
            </a:r>
            <a:endParaRPr sz="2133">
              <a:latin typeface="Nunito"/>
              <a:ea typeface="Nunito"/>
              <a:cs typeface="Nunito"/>
              <a:sym typeface="Nunito"/>
            </a:endParaRPr>
          </a:p>
          <a:p>
            <a:pPr indent="-364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34"/>
              <a:buFont typeface="Nunito"/>
              <a:buChar char="●"/>
            </a:pPr>
            <a:r>
              <a:rPr lang="en" sz="2133">
                <a:latin typeface="Nunito"/>
                <a:ea typeface="Nunito"/>
                <a:cs typeface="Nunito"/>
                <a:sym typeface="Nunito"/>
              </a:rPr>
              <a:t>Formal program evaluation, data dissemination (qualitative and quantitative)</a:t>
            </a:r>
            <a:endParaRPr sz="2133">
              <a:latin typeface="Nunito"/>
              <a:ea typeface="Nunito"/>
              <a:cs typeface="Nunito"/>
              <a:sym typeface="Nunito"/>
            </a:endParaRPr>
          </a:p>
          <a:p>
            <a:pPr indent="-364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34"/>
              <a:buFont typeface="Nunito"/>
              <a:buChar char="●"/>
            </a:pPr>
            <a:r>
              <a:rPr lang="en" sz="2133">
                <a:latin typeface="Nunito"/>
                <a:ea typeface="Nunito"/>
                <a:cs typeface="Nunito"/>
                <a:sym typeface="Nunito"/>
              </a:rPr>
              <a:t>Publication of protocols</a:t>
            </a:r>
            <a:endParaRPr sz="2133">
              <a:latin typeface="Nunito"/>
              <a:ea typeface="Nunito"/>
              <a:cs typeface="Nunito"/>
              <a:sym typeface="Nunito"/>
            </a:endParaRPr>
          </a:p>
          <a:p>
            <a:pPr indent="-364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34"/>
              <a:buFont typeface="Nunito"/>
              <a:buChar char="●"/>
            </a:pPr>
            <a:r>
              <a:rPr lang="en" sz="2133">
                <a:latin typeface="Nunito"/>
                <a:ea typeface="Nunito"/>
                <a:cs typeface="Nunito"/>
                <a:sym typeface="Nunito"/>
              </a:rPr>
              <a:t>Advocacy for non-abstinence based CM</a:t>
            </a:r>
            <a:endParaRPr sz="2133">
              <a:latin typeface="Nunito"/>
              <a:ea typeface="Nunito"/>
              <a:cs typeface="Nunito"/>
              <a:sym typeface="Nunito"/>
            </a:endParaRPr>
          </a:p>
          <a:p>
            <a:pPr indent="-364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34"/>
              <a:buFont typeface="Nunito"/>
              <a:buChar char="●"/>
            </a:pPr>
            <a:r>
              <a:rPr lang="en" sz="2133">
                <a:latin typeface="Nunito"/>
                <a:ea typeface="Nunito"/>
                <a:cs typeface="Nunito"/>
                <a:sym typeface="Nunito"/>
              </a:rPr>
              <a:t>Securing stable funding sources (eg. CalAIM)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/>
        </p:nvSpPr>
        <p:spPr>
          <a:xfrm>
            <a:off x="762000" y="176700"/>
            <a:ext cx="78519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1157250" y="1186500"/>
            <a:ext cx="68295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Thank you! </a:t>
            </a:r>
            <a:endParaRPr sz="24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Further questions / collaboration: </a:t>
            </a:r>
            <a:endParaRPr sz="24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nirkhes@nychhc.org</a:t>
            </a:r>
            <a:r>
              <a:rPr lang="en"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meredith.a.adamo@sfdph.org</a:t>
            </a:r>
            <a:endParaRPr sz="24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19617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32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00">
                <a:latin typeface="Nunito"/>
                <a:ea typeface="Nunito"/>
                <a:cs typeface="Nunito"/>
                <a:sym typeface="Nunito"/>
              </a:rPr>
              <a:t>No disclosures</a:t>
            </a:r>
            <a:endParaRPr i="1" sz="2032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What is Contingency Management (CM)?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An evidence-based behavioral treatment that uses positive rewards to reinforce stimulant use cessation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4284" y="2313125"/>
            <a:ext cx="3597142" cy="209044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3547325" y="3085100"/>
            <a:ext cx="1153200" cy="572700"/>
          </a:xfrm>
          <a:prstGeom prst="ellipse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3619750" y="1969925"/>
            <a:ext cx="3391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Rewards = usually monetary</a:t>
            </a:r>
            <a:endParaRPr b="1" i="1" sz="16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207575" y="3034350"/>
            <a:ext cx="1741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b="1" i="1" lang="en" sz="16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bstinence = negative UDS</a:t>
            </a:r>
            <a:endParaRPr b="1" i="1" sz="16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00" y="152400"/>
            <a:ext cx="507201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3096225" y="1875850"/>
            <a:ext cx="187200" cy="191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3283425" y="2031475"/>
            <a:ext cx="187200" cy="191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1800" y="1093150"/>
            <a:ext cx="3942200" cy="29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/>
          <p:nvPr/>
        </p:nvSpPr>
        <p:spPr>
          <a:xfrm>
            <a:off x="5311150" y="4182250"/>
            <a:ext cx="187200" cy="191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5311150" y="4596750"/>
            <a:ext cx="187200" cy="191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5533175" y="4108950"/>
            <a:ext cx="48243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Tom Waddell Urban Health Center (TWUHC)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Maria X. Martinez Health Resource Center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(MXM)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Goals of Harm Reduction-Based CM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89" name="Google Shape;89;p17"/>
          <p:cNvGraphicFramePr/>
          <p:nvPr/>
        </p:nvGraphicFramePr>
        <p:xfrm>
          <a:off x="311700" y="101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{E90A5C6E-A2B2-42AA-B304-86FBC5B146D9}</a:tableStyleId>
              </a:tblPr>
              <a:tblGrid>
                <a:gridCol w="4260300"/>
                <a:gridCol w="4260300"/>
              </a:tblGrid>
              <a:tr h="505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Goal</a:t>
                      </a:r>
                      <a:endParaRPr b="1" sz="1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How?</a:t>
                      </a:r>
                      <a:endParaRPr b="1" sz="1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60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Including people</a:t>
                      </a: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 who are interested in reducing use but not necessarily abstinence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58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Lowering the barrier for people experiencing homelessness or housing instability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58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Retention in care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59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Engaging people in care for co-occurring conditions (medical, co-occurring SUD, psychiatric)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778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Creating a safe and supportive community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INSPIRE </a:t>
            </a:r>
            <a:r>
              <a:rPr lang="en" sz="1911">
                <a:latin typeface="Nunito"/>
                <a:ea typeface="Nunito"/>
                <a:cs typeface="Nunito"/>
                <a:sym typeface="Nunito"/>
              </a:rPr>
              <a:t>(INcentive Support Program for Improvement and REcovery) </a:t>
            </a:r>
            <a:endParaRPr sz="191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1 year of planning: needs assessment, creating workflow &amp; protocols, securing funding, identifying staffing and space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Funded independently through SF Department of Public Health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Funds allocated for overdose prevention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Overseen by Office of Behavioral Health Services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Not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externally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grant-funded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Not linked to CalAIM funding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Staffing (no new hiring)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Available team members: Providers (MD/SW), community health worker, Americorps, peer support specialists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Space: hosted at Maria X. Martinez Health Resource Center (low barrier walk-in clinic in SoMA)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Goals of Harm Reduction-Based CM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01" name="Google Shape;101;p19"/>
          <p:cNvGraphicFramePr/>
          <p:nvPr/>
        </p:nvGraphicFramePr>
        <p:xfrm>
          <a:off x="311700" y="86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{E90A5C6E-A2B2-42AA-B304-86FBC5B146D9}</a:tableStyleId>
              </a:tblPr>
              <a:tblGrid>
                <a:gridCol w="4260300"/>
                <a:gridCol w="4260300"/>
              </a:tblGrid>
              <a:tr h="505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Goal</a:t>
                      </a:r>
                      <a:endParaRPr b="1" sz="1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How?</a:t>
                      </a:r>
                      <a:endParaRPr b="1" sz="1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60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Including people </a:t>
                      </a: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who are interested in reducing use but not necessarily abstinence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latin typeface="Nunito"/>
                          <a:ea typeface="Nunito"/>
                          <a:cs typeface="Nunito"/>
                          <a:sym typeface="Nunito"/>
                        </a:rPr>
                        <a:t>Independently</a:t>
                      </a: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 incentivizing both attendance and abstinence via guaranteed rewards for both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58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Lowering the barrier for people experiencing homelessness or housing instability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Drop-in hours instead of appointment-based sessions, located within a walk-in clinic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58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Retention in care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Increasing rewards for consistent attendance 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59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Engaging people in care</a:t>
                      </a: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 for co-occurring conditions (medical, co-occurring SUD, psychiatric)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1:1 check-ins with a medical and behavioral health provider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778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Creating a safe and supportive community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Community space led by peers and community health workers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475" y="346825"/>
            <a:ext cx="8839199" cy="3118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5618550" y="3730900"/>
            <a:ext cx="3207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maximum number of picks is </a:t>
            </a:r>
            <a:r>
              <a:rPr b="1"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b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Count resets to 1 for missed visit</a:t>
            </a:r>
            <a:endParaRPr u="sng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(excused absences are ok). 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655150" y="37393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If there are 3 missed visits in a row, participant will be </a:t>
            </a:r>
            <a:r>
              <a:rPr b="1"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disenrolled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but can be re-referred at a later time. 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427200" y="3549775"/>
            <a:ext cx="3472800" cy="1405500"/>
          </a:xfrm>
          <a:prstGeom prst="frame">
            <a:avLst>
              <a:gd fmla="val 12500" name="adj1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/>
          <p:nvPr/>
        </p:nvSpPr>
        <p:spPr>
          <a:xfrm>
            <a:off x="5406150" y="3549775"/>
            <a:ext cx="3472800" cy="1405500"/>
          </a:xfrm>
          <a:prstGeom prst="frame">
            <a:avLst>
              <a:gd fmla="val 12500" name="adj1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1" name="Google Shape;111;p20"/>
          <p:cNvCxnSpPr/>
          <p:nvPr/>
        </p:nvCxnSpPr>
        <p:spPr>
          <a:xfrm>
            <a:off x="5778225" y="3052875"/>
            <a:ext cx="21900" cy="48150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" name="Google Shape;112;p20"/>
          <p:cNvSpPr txBox="1"/>
          <p:nvPr/>
        </p:nvSpPr>
        <p:spPr>
          <a:xfrm>
            <a:off x="195825" y="26100"/>
            <a:ext cx="88641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Referrals from both TWUHC and MXM clinics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>
            <a:off x="3291325" y="1678175"/>
            <a:ext cx="2786100" cy="26742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D6B4AE"/>
          </a:solidFill>
          <a:ln cap="flat" cmpd="sng" w="38100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7257700" y="1432575"/>
            <a:ext cx="1471500" cy="1449300"/>
          </a:xfrm>
          <a:prstGeom prst="ellipse">
            <a:avLst/>
          </a:prstGeom>
          <a:solidFill>
            <a:srgbClr val="89BEB8"/>
          </a:solidFill>
          <a:ln cap="flat" cmpd="sng" w="2857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/>
          <p:nvPr/>
        </p:nvSpPr>
        <p:spPr>
          <a:xfrm>
            <a:off x="124825" y="331875"/>
            <a:ext cx="463500" cy="504900"/>
          </a:xfrm>
          <a:prstGeom prst="sun">
            <a:avLst>
              <a:gd fmla="val 25000" name="adj"/>
            </a:avLst>
          </a:prstGeom>
          <a:solidFill>
            <a:srgbClr val="B4A7D6"/>
          </a:solidFill>
          <a:ln cap="flat" cmpd="sng" w="2857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703600" y="1350500"/>
            <a:ext cx="1779600" cy="1671600"/>
          </a:xfrm>
          <a:prstGeom prst="triangle">
            <a:avLst>
              <a:gd fmla="val 50000" name="adj"/>
            </a:avLst>
          </a:prstGeom>
          <a:solidFill>
            <a:srgbClr val="F9CB9C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 txBox="1"/>
          <p:nvPr/>
        </p:nvSpPr>
        <p:spPr>
          <a:xfrm>
            <a:off x="627400" y="114075"/>
            <a:ext cx="24519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Participant checks in at front with navigator, welcomed to back of clinic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2" name="Google Shape;122;p21"/>
          <p:cNvCxnSpPr/>
          <p:nvPr/>
        </p:nvCxnSpPr>
        <p:spPr>
          <a:xfrm>
            <a:off x="588325" y="836775"/>
            <a:ext cx="744900" cy="712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23" name="Google Shape;123;p21"/>
          <p:cNvSpPr txBox="1"/>
          <p:nvPr/>
        </p:nvSpPr>
        <p:spPr>
          <a:xfrm>
            <a:off x="968350" y="1973600"/>
            <a:ext cx="1250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Greeted by program coordinator, optional urine sample 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24" name="Google Shape;124;p21"/>
          <p:cNvCxnSpPr/>
          <p:nvPr/>
        </p:nvCxnSpPr>
        <p:spPr>
          <a:xfrm>
            <a:off x="2276450" y="2298750"/>
            <a:ext cx="802800" cy="422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5" name="Google Shape;125;p21"/>
          <p:cNvSpPr txBox="1"/>
          <p:nvPr/>
        </p:nvSpPr>
        <p:spPr>
          <a:xfrm>
            <a:off x="3566275" y="2222550"/>
            <a:ext cx="2218500" cy="22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Informal group / conversation room with peers/health worker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Snacks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Activities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Kindness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6" name="Google Shape;126;p21"/>
          <p:cNvCxnSpPr/>
          <p:nvPr/>
        </p:nvCxnSpPr>
        <p:spPr>
          <a:xfrm flipH="1" rot="10800000">
            <a:off x="6347800" y="2517425"/>
            <a:ext cx="761400" cy="19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7" name="Google Shape;127;p21"/>
          <p:cNvSpPr txBox="1"/>
          <p:nvPr/>
        </p:nvSpPr>
        <p:spPr>
          <a:xfrm>
            <a:off x="7368400" y="1656800"/>
            <a:ext cx="1250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One-on-one check in with provider + fishbowl draws in clinic room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1920625" y="477659"/>
            <a:ext cx="5577425" cy="856300"/>
          </a:xfrm>
          <a:custGeom>
            <a:rect b="b" l="l" r="r" t="t"/>
            <a:pathLst>
              <a:path extrusionOk="0" h="34252" w="223097">
                <a:moveTo>
                  <a:pt x="223097" y="34252"/>
                </a:moveTo>
                <a:cubicBezTo>
                  <a:pt x="205333" y="28544"/>
                  <a:pt x="153697" y="249"/>
                  <a:pt x="116514" y="2"/>
                </a:cubicBezTo>
                <a:cubicBezTo>
                  <a:pt x="79331" y="-245"/>
                  <a:pt x="19419" y="27310"/>
                  <a:pt x="0" y="32771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29" name="Google Shape;129;p21"/>
          <p:cNvCxnSpPr/>
          <p:nvPr/>
        </p:nvCxnSpPr>
        <p:spPr>
          <a:xfrm flipH="1">
            <a:off x="1779925" y="1300950"/>
            <a:ext cx="140700" cy="57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0" name="Google Shape;130;p21"/>
          <p:cNvSpPr txBox="1"/>
          <p:nvPr/>
        </p:nvSpPr>
        <p:spPr>
          <a:xfrm>
            <a:off x="3278100" y="672075"/>
            <a:ext cx="3112500" cy="1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Program coordinator and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navigator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provide gift cards, reminders for next visit; can then return to group or leave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6809300" y="2980500"/>
            <a:ext cx="2218500" cy="2001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6865250" y="3056700"/>
            <a:ext cx="2232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Provider (MD/SW) role: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1460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MI + CM incentives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1460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Off-label Rx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1460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Connection to care for stimulant-related medical conditions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1460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Overdose prevention counseling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