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1" r:id="rId2"/>
    <p:sldId id="361" r:id="rId3"/>
    <p:sldId id="366" r:id="rId4"/>
    <p:sldId id="2141412752" r:id="rId5"/>
    <p:sldId id="368" r:id="rId6"/>
    <p:sldId id="2141412767" r:id="rId7"/>
    <p:sldId id="364" r:id="rId8"/>
    <p:sldId id="2141412768" r:id="rId9"/>
    <p:sldId id="367" r:id="rId10"/>
    <p:sldId id="2141412770" r:id="rId11"/>
    <p:sldId id="2141412774" r:id="rId12"/>
    <p:sldId id="2141412772" r:id="rId13"/>
    <p:sldId id="2141412773" r:id="rId14"/>
    <p:sldId id="363" r:id="rId15"/>
    <p:sldId id="2141412775" r:id="rId16"/>
    <p:sldId id="3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64F5DD-06A7-85FF-7120-DD920215E905}" name="Douglas, Michael" initials="MD" userId="S::Michael.Douglas@ucsf.edu::12b78f05-11ee-4e25-a83a-c33076fceb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784" autoAdjust="0"/>
  </p:normalViewPr>
  <p:slideViewPr>
    <p:cSldViewPr snapToGrid="0">
      <p:cViewPr varScale="1">
        <p:scale>
          <a:sx n="67" d="100"/>
          <a:sy n="67" d="100"/>
        </p:scale>
        <p:origin x="1176"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gov\PA\San%20Francisco\VHASFC\USERS\VHASFCRIFET\8.%20Poster%20and%20Oral%20Presentation%20Submissions\2024_AMERSA\Quality%20Improvement_HRVMs\HRVM%20items%20dispensed.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va.gov\PA\San%20Francisco\VHASFC\USERS\VHASFCRIFET\8.%20Poster%20and%20Oral%20Presentation%20Submissions\2024_AMERSA\Quality%20Improvement_HRVMs\HRVM%20site%20usage%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baseline="0">
                <a:solidFill>
                  <a:schemeClr val="tx2"/>
                </a:solidFill>
                <a:latin typeface="+mn-lt"/>
                <a:ea typeface="+mn-ea"/>
                <a:cs typeface="+mn-cs"/>
              </a:defRPr>
            </a:pPr>
            <a:r>
              <a:rPr lang="en-US" sz="2400"/>
              <a:t>Resources Accepted During HRVM Registration (n=281)</a:t>
            </a:r>
          </a:p>
        </c:rich>
      </c:tx>
      <c:layout>
        <c:manualLayout>
          <c:xMode val="edge"/>
          <c:yMode val="edge"/>
          <c:x val="0.12526644201004691"/>
          <c:y val="2.3148223554078279E-2"/>
        </c:manualLayout>
      </c:layout>
      <c:overlay val="0"/>
      <c:spPr>
        <a:noFill/>
        <a:ln>
          <a:noFill/>
        </a:ln>
        <a:effectLst/>
      </c:spPr>
      <c:txPr>
        <a:bodyPr rot="0" spcFirstLastPara="1" vertOverflow="ellipsis" vert="horz" wrap="square" anchor="ctr" anchorCtr="1"/>
        <a:lstStyle/>
        <a:p>
          <a:pPr algn="ctr">
            <a:defRPr sz="24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Number of Veterans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Naloxone</c:v>
                </c:pt>
                <c:pt idx="1">
                  <c:v>Overdose education</c:v>
                </c:pt>
                <c:pt idx="2">
                  <c:v>Community-based harm reduction resources</c:v>
                </c:pt>
                <c:pt idx="3">
                  <c:v>Substance use treatment resources</c:v>
                </c:pt>
                <c:pt idx="4">
                  <c:v>Drug-related infection testing/care</c:v>
                </c:pt>
              </c:strCache>
            </c:strRef>
          </c:cat>
          <c:val>
            <c:numRef>
              <c:f>Sheet1!$B$2:$B$6</c:f>
              <c:numCache>
                <c:formatCode>General</c:formatCode>
                <c:ptCount val="5"/>
                <c:pt idx="0">
                  <c:v>126</c:v>
                </c:pt>
                <c:pt idx="1">
                  <c:v>56</c:v>
                </c:pt>
                <c:pt idx="2">
                  <c:v>38</c:v>
                </c:pt>
                <c:pt idx="3">
                  <c:v>32</c:v>
                </c:pt>
                <c:pt idx="4">
                  <c:v>29</c:v>
                </c:pt>
              </c:numCache>
            </c:numRef>
          </c:val>
          <c:extLst>
            <c:ext xmlns:c16="http://schemas.microsoft.com/office/drawing/2014/chart" uri="{C3380CC4-5D6E-409C-BE32-E72D297353CC}">
              <c16:uniqueId val="{00000000-980C-49BF-B431-51D5E13B6706}"/>
            </c:ext>
          </c:extLst>
        </c:ser>
        <c:dLbls>
          <c:showLegendKey val="0"/>
          <c:showVal val="0"/>
          <c:showCatName val="0"/>
          <c:showSerName val="0"/>
          <c:showPercent val="0"/>
          <c:showBubbleSize val="0"/>
        </c:dLbls>
        <c:gapWidth val="100"/>
        <c:axId val="881874872"/>
        <c:axId val="881873432"/>
      </c:barChart>
      <c:catAx>
        <c:axId val="881874872"/>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a:t>Resources Accepted</a:t>
                </a:r>
              </a:p>
            </c:rich>
          </c:tx>
          <c:layout>
            <c:manualLayout>
              <c:xMode val="edge"/>
              <c:yMode val="edge"/>
              <c:x val="6.8855419612788562E-3"/>
              <c:y val="0.306602734375870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881873432"/>
        <c:crosses val="autoZero"/>
        <c:auto val="1"/>
        <c:lblAlgn val="ctr"/>
        <c:lblOffset val="100"/>
        <c:noMultiLvlLbl val="0"/>
      </c:catAx>
      <c:valAx>
        <c:axId val="881873432"/>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a:t>Number of Veterans</a:t>
                </a:r>
              </a:p>
            </c:rich>
          </c:tx>
          <c:layout>
            <c:manualLayout>
              <c:xMode val="edge"/>
              <c:yMode val="edge"/>
              <c:x val="0.61017910812713527"/>
              <c:y val="0.9425055150944796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88187487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Total Products Dispensed by Type (n=3567)</a:t>
            </a:r>
          </a:p>
        </c:rich>
      </c:tx>
      <c:layout>
        <c:manualLayout>
          <c:xMode val="edge"/>
          <c:yMode val="edge"/>
          <c:x val="0.24038438354654487"/>
          <c:y val="4.1459369817578775E-3"/>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B62-45AA-BF49-9B50613D793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FB62-45AA-BF49-9B50613D793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FB62-45AA-BF49-9B50613D793F}"/>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7-FB62-45AA-BF49-9B50613D793F}"/>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6-FB62-45AA-BF49-9B50613D793F}"/>
              </c:ext>
            </c:extLst>
          </c:dPt>
          <c:dPt>
            <c:idx val="20"/>
            <c:invertIfNegative val="0"/>
            <c:bubble3D val="0"/>
            <c:spPr>
              <a:solidFill>
                <a:schemeClr val="accent3"/>
              </a:solidFill>
              <a:ln>
                <a:noFill/>
              </a:ln>
              <a:effectLst/>
            </c:spPr>
            <c:extLst>
              <c:ext xmlns:c16="http://schemas.microsoft.com/office/drawing/2014/chart" uri="{C3380CC4-5D6E-409C-BE32-E72D297353CC}">
                <c16:uniqueId val="{00000005-FB62-45AA-BF49-9B50613D793F}"/>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04-FB62-45AA-BF49-9B50613D793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Report!$L$7:$L$28</c:f>
              <c:strCache>
                <c:ptCount val="22"/>
                <c:pt idx="0">
                  <c:v>Insulin syringes</c:v>
                </c:pt>
                <c:pt idx="1">
                  <c:v>Hygiene kits</c:v>
                </c:pt>
                <c:pt idx="2">
                  <c:v>External latex condoms</c:v>
                </c:pt>
                <c:pt idx="3">
                  <c:v>Wound care kits</c:v>
                </c:pt>
                <c:pt idx="4">
                  <c:v>Alcohol swab packs</c:v>
                </c:pt>
                <c:pt idx="5">
                  <c:v>Ascorbic acid powder</c:v>
                </c:pt>
                <c:pt idx="6">
                  <c:v>Lubricant packs</c:v>
                </c:pt>
                <c:pt idx="7">
                  <c:v>Alcohol-free mouthwash</c:v>
                </c:pt>
                <c:pt idx="8">
                  <c:v>Lip balm</c:v>
                </c:pt>
                <c:pt idx="9">
                  <c:v>Safer snorting kits</c:v>
                </c:pt>
                <c:pt idx="10">
                  <c:v>Sharps containers</c:v>
                </c:pt>
                <c:pt idx="11">
                  <c:v>Lotion</c:v>
                </c:pt>
                <c:pt idx="12">
                  <c:v>Tourniquets</c:v>
                </c:pt>
                <c:pt idx="13">
                  <c:v>Deodorant</c:v>
                </c:pt>
                <c:pt idx="14">
                  <c:v>Mouthpieces</c:v>
                </c:pt>
                <c:pt idx="15">
                  <c:v>Safer rectal use kits</c:v>
                </c:pt>
                <c:pt idx="16">
                  <c:v>Rinse water</c:v>
                </c:pt>
                <c:pt idx="17">
                  <c:v>Fentanyl test strips</c:v>
                </c:pt>
                <c:pt idx="18">
                  <c:v>Hand sanitizer</c:v>
                </c:pt>
                <c:pt idx="19">
                  <c:v>Cooker with filter</c:v>
                </c:pt>
                <c:pt idx="20">
                  <c:v>Sunscreen packs</c:v>
                </c:pt>
                <c:pt idx="21">
                  <c:v>Xylazine test strips</c:v>
                </c:pt>
              </c:strCache>
            </c:strRef>
          </c:cat>
          <c:val>
            <c:numRef>
              <c:f>Report!$M$7:$M$28</c:f>
              <c:numCache>
                <c:formatCode>General</c:formatCode>
                <c:ptCount val="22"/>
                <c:pt idx="0">
                  <c:v>422</c:v>
                </c:pt>
                <c:pt idx="1">
                  <c:v>350</c:v>
                </c:pt>
                <c:pt idx="2">
                  <c:v>337</c:v>
                </c:pt>
                <c:pt idx="3">
                  <c:v>312</c:v>
                </c:pt>
                <c:pt idx="4">
                  <c:v>212</c:v>
                </c:pt>
                <c:pt idx="5">
                  <c:v>204</c:v>
                </c:pt>
                <c:pt idx="6">
                  <c:v>169</c:v>
                </c:pt>
                <c:pt idx="7">
                  <c:v>166</c:v>
                </c:pt>
                <c:pt idx="8">
                  <c:v>142</c:v>
                </c:pt>
                <c:pt idx="9">
                  <c:v>140</c:v>
                </c:pt>
                <c:pt idx="10">
                  <c:v>138</c:v>
                </c:pt>
                <c:pt idx="11">
                  <c:v>127</c:v>
                </c:pt>
                <c:pt idx="12">
                  <c:v>109</c:v>
                </c:pt>
                <c:pt idx="13">
                  <c:v>100</c:v>
                </c:pt>
                <c:pt idx="14">
                  <c:v>96</c:v>
                </c:pt>
                <c:pt idx="15">
                  <c:v>92</c:v>
                </c:pt>
                <c:pt idx="16">
                  <c:v>88</c:v>
                </c:pt>
                <c:pt idx="17">
                  <c:v>79</c:v>
                </c:pt>
                <c:pt idx="18">
                  <c:v>78</c:v>
                </c:pt>
                <c:pt idx="19">
                  <c:v>76</c:v>
                </c:pt>
                <c:pt idx="20">
                  <c:v>74</c:v>
                </c:pt>
                <c:pt idx="21">
                  <c:v>56</c:v>
                </c:pt>
              </c:numCache>
            </c:numRef>
          </c:val>
          <c:extLst>
            <c:ext xmlns:c16="http://schemas.microsoft.com/office/drawing/2014/chart" uri="{C3380CC4-5D6E-409C-BE32-E72D297353CC}">
              <c16:uniqueId val="{00000000-FB62-45AA-BF49-9B50613D793F}"/>
            </c:ext>
          </c:extLst>
        </c:ser>
        <c:dLbls>
          <c:dLblPos val="outEnd"/>
          <c:showLegendKey val="0"/>
          <c:showVal val="1"/>
          <c:showCatName val="0"/>
          <c:showSerName val="0"/>
          <c:showPercent val="0"/>
          <c:showBubbleSize val="0"/>
        </c:dLbls>
        <c:gapWidth val="100"/>
        <c:axId val="610607248"/>
        <c:axId val="434194760"/>
      </c:barChart>
      <c:catAx>
        <c:axId val="61060724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34194760"/>
        <c:crosses val="autoZero"/>
        <c:auto val="1"/>
        <c:lblAlgn val="ctr"/>
        <c:lblOffset val="100"/>
        <c:noMultiLvlLbl val="0"/>
      </c:catAx>
      <c:valAx>
        <c:axId val="43419476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1060724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Report!$A$7:$A$21</cx:f>
        <cx:lvl ptCount="15">
          <cx:pt idx="0">Veterans Commons </cx:pt>
          <cx:pt idx="1">Stanford Hotel</cx:pt>
          <cx:pt idx="2">San Francisco Downtown Clinic</cx:pt>
          <cx:pt idx="3">San Francisco VA MH/OT/PT</cx:pt>
          <cx:pt idx="4">San Francisco VA OTP Clinic</cx:pt>
          <cx:pt idx="5">Edwin M. Lee Apartments</cx:pt>
          <cx:pt idx="6">Maceo May Apartments </cx:pt>
          <cx:pt idx="7">Oakland Behavioral Health Clinic</cx:pt>
          <cx:pt idx="8">Eureka Clinic</cx:pt>
          <cx:pt idx="9">South Santa Rosa Clinic</cx:pt>
          <cx:pt idx="10">Oakland Primary Care Clinic</cx:pt>
          <cx:pt idx="11">Colma Veteran's Village</cx:pt>
          <cx:pt idx="12">Clearlake Clinic</cx:pt>
          <cx:pt idx="13">Veterans Academy</cx:pt>
          <cx:pt idx="14">Ukiah Clinic</cx:pt>
        </cx:lvl>
      </cx:strDim>
      <cx:numDim type="val">
        <cx:f>Report!$B$7:$B$21</cx:f>
        <cx:lvl ptCount="15" formatCode="General">
          <cx:pt idx="0">1018</cx:pt>
          <cx:pt idx="1">629</cx:pt>
          <cx:pt idx="2">449</cx:pt>
          <cx:pt idx="3">330</cx:pt>
          <cx:pt idx="4">305</cx:pt>
          <cx:pt idx="5">285</cx:pt>
          <cx:pt idx="6">217</cx:pt>
          <cx:pt idx="7">81</cx:pt>
          <cx:pt idx="8">68</cx:pt>
          <cx:pt idx="9">58</cx:pt>
          <cx:pt idx="10">53</cx:pt>
          <cx:pt idx="11">34</cx:pt>
          <cx:pt idx="12">27</cx:pt>
          <cx:pt idx="13">11</cx:pt>
          <cx:pt idx="14">2</cx:pt>
        </cx:lvl>
      </cx:numDim>
    </cx:data>
  </cx:chartData>
  <cx:chart>
    <cx:title pos="t" align="ctr" overlay="0">
      <cx:tx>
        <cx:rich>
          <a:bodyPr spcFirstLastPara="1" vertOverflow="ellipsis" horzOverflow="overflow" wrap="square" lIns="0" tIns="0" rIns="0" bIns="0" anchor="ctr" anchorCtr="1"/>
          <a:lstStyle/>
          <a:p>
            <a:pPr algn="ctr" rtl="0">
              <a:defRPr sz="2400" b="1">
                <a:solidFill>
                  <a:schemeClr val="tx1"/>
                </a:solidFill>
                <a:latin typeface="+mn-lt"/>
              </a:defRPr>
            </a:pPr>
            <a:r>
              <a:rPr lang="en-US" sz="2400" b="1" i="0" u="none" strike="noStrike" baseline="0" dirty="0">
                <a:solidFill>
                  <a:schemeClr val="tx1"/>
                </a:solidFill>
                <a:latin typeface="+mn-lt"/>
              </a:rPr>
              <a:t>Total Products Dispensed by HRVM Location (n=3567)</a:t>
            </a:r>
          </a:p>
        </cx:rich>
      </cx:tx>
    </cx:title>
    <cx:plotArea>
      <cx:plotAreaRegion>
        <cx:series layoutId="funnel" uniqueId="{C10F2409-4988-425F-8A88-461B8E874EDD}">
          <cx:spPr>
            <a:solidFill>
              <a:schemeClr val="accent2"/>
            </a:solidFill>
          </cx:spPr>
          <cx:dataLabels>
            <cx:txPr>
              <a:bodyPr vertOverflow="overflow" horzOverflow="overflow" wrap="square" lIns="0" tIns="0" rIns="0" bIns="0"/>
              <a:lstStyle/>
              <a:p>
                <a:pPr algn="ctr" rtl="0">
                  <a:defRPr sz="1800" b="0" i="0">
                    <a:solidFill>
                      <a:srgbClr val="595959"/>
                    </a:solidFill>
                    <a:latin typeface="+mn-lt"/>
                    <a:ea typeface="Avenir Next LT Pro" panose="020B0504020202020204" pitchFamily="34" charset="0"/>
                    <a:cs typeface="Avenir Next LT Pro" panose="020B0504020202020204" pitchFamily="34" charset="0"/>
                  </a:defRPr>
                </a:pPr>
                <a:endParaRPr lang="en-US" sz="1800">
                  <a:latin typeface="+mn-lt"/>
                </a:endParaRPr>
              </a:p>
            </cx:txPr>
            <cx:visibility seriesName="0" categoryName="0" value="1"/>
          </cx:dataLabels>
          <cx:dataId val="0"/>
        </cx:series>
      </cx:plotAreaRegion>
      <cx:axis id="0">
        <cx:catScaling gapWidth="0.0599999987"/>
        <cx:tickLabels/>
        <cx:txPr>
          <a:bodyPr vertOverflow="overflow" horzOverflow="overflow" wrap="square" lIns="0" tIns="0" rIns="0" bIns="0"/>
          <a:lstStyle/>
          <a:p>
            <a:pPr algn="ctr" rtl="0">
              <a:defRPr sz="1800" b="0" i="0">
                <a:solidFill>
                  <a:schemeClr val="tx1"/>
                </a:solidFill>
                <a:latin typeface="+mn-lt"/>
                <a:ea typeface="Avenir Next LT Pro" panose="020B0504020202020204" pitchFamily="34" charset="0"/>
                <a:cs typeface="Avenir Next LT Pro" panose="020B0504020202020204" pitchFamily="34" charset="0"/>
              </a:defRPr>
            </a:pPr>
            <a:endParaRPr lang="en-US" sz="1800">
              <a:solidFill>
                <a:schemeClr val="tx1"/>
              </a:solidFill>
              <a:latin typeface="+mn-lt"/>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5C2C6-5D6A-45BB-B192-C29575E4D5B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CE60B0FE-89E3-44EE-B30F-040A907CAC3C}">
      <dgm:prSet phldrT="[Text]" custT="1"/>
      <dgm:spPr/>
      <dgm:t>
        <a:bodyPr/>
        <a:lstStyle/>
        <a:p>
          <a:pPr algn="ctr"/>
          <a:r>
            <a:rPr lang="en-US" sz="2000" b="1" dirty="0"/>
            <a:t>2 San Francisco VA  Medical Center</a:t>
          </a:r>
        </a:p>
      </dgm:t>
    </dgm:pt>
    <dgm:pt modelId="{CCA35240-157E-4C50-B133-A1FB016B947F}" type="parTrans" cxnId="{1B6EB646-EFFB-4ECE-80F5-AA7FB8B617E7}">
      <dgm:prSet/>
      <dgm:spPr/>
      <dgm:t>
        <a:bodyPr/>
        <a:lstStyle/>
        <a:p>
          <a:endParaRPr lang="en-US" sz="2400"/>
        </a:p>
      </dgm:t>
    </dgm:pt>
    <dgm:pt modelId="{A11812B7-DEB6-4A80-A7AC-3EAE9AEAC61A}" type="sibTrans" cxnId="{1B6EB646-EFFB-4ECE-80F5-AA7FB8B617E7}">
      <dgm:prSet/>
      <dgm:spPr/>
      <dgm:t>
        <a:bodyPr/>
        <a:lstStyle/>
        <a:p>
          <a:endParaRPr lang="en-US" sz="2400"/>
        </a:p>
      </dgm:t>
    </dgm:pt>
    <dgm:pt modelId="{88FF20CD-5905-4CED-85BB-1C04985CA477}">
      <dgm:prSet phldrT="[Text]" custT="1"/>
      <dgm:spPr/>
      <dgm:t>
        <a:bodyPr/>
        <a:lstStyle/>
        <a:p>
          <a:r>
            <a:rPr lang="en-US" sz="1800" dirty="0"/>
            <a:t>Opioid Treatment Program Clinic </a:t>
          </a:r>
        </a:p>
      </dgm:t>
    </dgm:pt>
    <dgm:pt modelId="{C59553FD-5C5C-4789-BD9D-A4E8F86B26A9}" type="parTrans" cxnId="{12EA78DC-575C-417B-A73F-304524751A95}">
      <dgm:prSet/>
      <dgm:spPr/>
      <dgm:t>
        <a:bodyPr/>
        <a:lstStyle/>
        <a:p>
          <a:endParaRPr lang="en-US" sz="2400"/>
        </a:p>
      </dgm:t>
    </dgm:pt>
    <dgm:pt modelId="{6B793E3B-2A79-45B1-888D-F6445CE800A4}" type="sibTrans" cxnId="{12EA78DC-575C-417B-A73F-304524751A95}">
      <dgm:prSet/>
      <dgm:spPr/>
      <dgm:t>
        <a:bodyPr/>
        <a:lstStyle/>
        <a:p>
          <a:endParaRPr lang="en-US" sz="2400"/>
        </a:p>
      </dgm:t>
    </dgm:pt>
    <dgm:pt modelId="{AD6045B3-08BB-4E12-890F-BA2E75DF885E}">
      <dgm:prSet phldrT="[Text]" custT="1"/>
      <dgm:spPr/>
      <dgm:t>
        <a:bodyPr/>
        <a:lstStyle/>
        <a:p>
          <a:r>
            <a:rPr lang="en-US" sz="2000" b="1" dirty="0"/>
            <a:t>7 community-based outpatient clinics</a:t>
          </a:r>
        </a:p>
      </dgm:t>
    </dgm:pt>
    <dgm:pt modelId="{B5FB07CD-25F8-4C71-ADA5-3B170BCC3851}" type="parTrans" cxnId="{741D4F03-1E69-4B6E-8AF1-993BAC6FD455}">
      <dgm:prSet/>
      <dgm:spPr/>
      <dgm:t>
        <a:bodyPr/>
        <a:lstStyle/>
        <a:p>
          <a:endParaRPr lang="en-US" sz="2400"/>
        </a:p>
      </dgm:t>
    </dgm:pt>
    <dgm:pt modelId="{7A786116-1EEA-4891-A5DF-2E1392291BB6}" type="sibTrans" cxnId="{741D4F03-1E69-4B6E-8AF1-993BAC6FD455}">
      <dgm:prSet/>
      <dgm:spPr/>
      <dgm:t>
        <a:bodyPr/>
        <a:lstStyle/>
        <a:p>
          <a:endParaRPr lang="en-US" sz="2400"/>
        </a:p>
      </dgm:t>
    </dgm:pt>
    <dgm:pt modelId="{8B127691-82DB-4213-93AF-D49EC3F6491B}">
      <dgm:prSet phldrT="[Text]" custT="1"/>
      <dgm:spPr/>
      <dgm:t>
        <a:bodyPr/>
        <a:lstStyle/>
        <a:p>
          <a:r>
            <a:rPr lang="en-US" sz="1800" dirty="0"/>
            <a:t>Clearlake</a:t>
          </a:r>
        </a:p>
      </dgm:t>
    </dgm:pt>
    <dgm:pt modelId="{BF9D1B3E-4300-4DED-BF4E-6F58F54F3010}" type="parTrans" cxnId="{8388312F-996B-4CF5-BE13-22B736FA583B}">
      <dgm:prSet/>
      <dgm:spPr/>
      <dgm:t>
        <a:bodyPr/>
        <a:lstStyle/>
        <a:p>
          <a:endParaRPr lang="en-US" sz="2400"/>
        </a:p>
      </dgm:t>
    </dgm:pt>
    <dgm:pt modelId="{38042462-EC31-40C5-803F-2EC09DD1C92C}" type="sibTrans" cxnId="{8388312F-996B-4CF5-BE13-22B736FA583B}">
      <dgm:prSet/>
      <dgm:spPr/>
      <dgm:t>
        <a:bodyPr/>
        <a:lstStyle/>
        <a:p>
          <a:endParaRPr lang="en-US" sz="2400"/>
        </a:p>
      </dgm:t>
    </dgm:pt>
    <dgm:pt modelId="{1ED4CB28-1D31-428B-BA55-2B06C74D606C}">
      <dgm:prSet phldrT="[Text]" custT="1"/>
      <dgm:spPr/>
      <dgm:t>
        <a:bodyPr/>
        <a:lstStyle/>
        <a:p>
          <a:r>
            <a:rPr lang="en-US" sz="1800" dirty="0"/>
            <a:t>Mental Health, Occupational Therapy, Physical Therapy Clinic</a:t>
          </a:r>
        </a:p>
      </dgm:t>
    </dgm:pt>
    <dgm:pt modelId="{610453D9-0232-4E4E-BE9F-58E7C066C0B1}" type="parTrans" cxnId="{F61A61DF-2D98-4826-9FC0-2F889219F247}">
      <dgm:prSet/>
      <dgm:spPr/>
      <dgm:t>
        <a:bodyPr/>
        <a:lstStyle/>
        <a:p>
          <a:endParaRPr lang="en-US" sz="2400"/>
        </a:p>
      </dgm:t>
    </dgm:pt>
    <dgm:pt modelId="{E9F80CA2-C858-4BBE-BBB6-1C0E805D2254}" type="sibTrans" cxnId="{F61A61DF-2D98-4826-9FC0-2F889219F247}">
      <dgm:prSet/>
      <dgm:spPr/>
      <dgm:t>
        <a:bodyPr/>
        <a:lstStyle/>
        <a:p>
          <a:endParaRPr lang="en-US" sz="2400"/>
        </a:p>
      </dgm:t>
    </dgm:pt>
    <dgm:pt modelId="{56336781-4AF7-43CC-964C-53978DACFE1A}">
      <dgm:prSet phldrT="[Text]" custT="1"/>
      <dgm:spPr/>
      <dgm:t>
        <a:bodyPr/>
        <a:lstStyle/>
        <a:p>
          <a:r>
            <a:rPr lang="en-US" sz="1800" dirty="0"/>
            <a:t>Oakland primary care</a:t>
          </a:r>
        </a:p>
      </dgm:t>
    </dgm:pt>
    <dgm:pt modelId="{CDBBBA25-BCB5-4AE3-AE6F-B33FB75B7130}" type="parTrans" cxnId="{2336A2E8-BE81-48F1-B5BF-9C46687C9C0A}">
      <dgm:prSet/>
      <dgm:spPr/>
      <dgm:t>
        <a:bodyPr/>
        <a:lstStyle/>
        <a:p>
          <a:endParaRPr lang="en-US" sz="2400"/>
        </a:p>
      </dgm:t>
    </dgm:pt>
    <dgm:pt modelId="{45774AE2-12E7-468C-A0C8-0871F07E9E00}" type="sibTrans" cxnId="{2336A2E8-BE81-48F1-B5BF-9C46687C9C0A}">
      <dgm:prSet/>
      <dgm:spPr/>
      <dgm:t>
        <a:bodyPr/>
        <a:lstStyle/>
        <a:p>
          <a:endParaRPr lang="en-US" sz="2400"/>
        </a:p>
      </dgm:t>
    </dgm:pt>
    <dgm:pt modelId="{7DCF5A40-BB01-498C-9792-2E339E910B59}">
      <dgm:prSet phldrT="[Text]" custT="1"/>
      <dgm:spPr/>
      <dgm:t>
        <a:bodyPr/>
        <a:lstStyle/>
        <a:p>
          <a:r>
            <a:rPr lang="en-US" sz="2000" b="1" dirty="0"/>
            <a:t>6 Veterans housing buildings</a:t>
          </a:r>
        </a:p>
      </dgm:t>
    </dgm:pt>
    <dgm:pt modelId="{FC4A5815-8856-4047-9142-8CD1D72FD90A}" type="parTrans" cxnId="{008756B9-B953-4C3F-9E2A-9615741BA986}">
      <dgm:prSet/>
      <dgm:spPr/>
      <dgm:t>
        <a:bodyPr/>
        <a:lstStyle/>
        <a:p>
          <a:endParaRPr lang="en-US" sz="2400"/>
        </a:p>
      </dgm:t>
    </dgm:pt>
    <dgm:pt modelId="{540F2BC8-B78B-4D3E-A216-EA07EC455526}" type="sibTrans" cxnId="{008756B9-B953-4C3F-9E2A-9615741BA986}">
      <dgm:prSet/>
      <dgm:spPr/>
      <dgm:t>
        <a:bodyPr/>
        <a:lstStyle/>
        <a:p>
          <a:endParaRPr lang="en-US" sz="2400"/>
        </a:p>
      </dgm:t>
    </dgm:pt>
    <dgm:pt modelId="{40E50DCC-A426-4B80-B01E-B8D40E6EC9E4}">
      <dgm:prSet phldrT="[Text]" custT="1"/>
      <dgm:spPr/>
      <dgm:t>
        <a:bodyPr/>
        <a:lstStyle/>
        <a:p>
          <a:r>
            <a:rPr lang="en-US" sz="1800" dirty="0"/>
            <a:t>Oakland behavioral health</a:t>
          </a:r>
        </a:p>
      </dgm:t>
    </dgm:pt>
    <dgm:pt modelId="{ABDD3E71-1834-4CC2-A777-A82BA6BA5167}" type="parTrans" cxnId="{6279F33C-DC30-45AC-9646-C296AA4B0AA0}">
      <dgm:prSet/>
      <dgm:spPr/>
      <dgm:t>
        <a:bodyPr/>
        <a:lstStyle/>
        <a:p>
          <a:endParaRPr lang="en-US" sz="2400"/>
        </a:p>
      </dgm:t>
    </dgm:pt>
    <dgm:pt modelId="{80A3DE45-43AE-445A-AD4B-744469B726FA}" type="sibTrans" cxnId="{6279F33C-DC30-45AC-9646-C296AA4B0AA0}">
      <dgm:prSet/>
      <dgm:spPr/>
      <dgm:t>
        <a:bodyPr/>
        <a:lstStyle/>
        <a:p>
          <a:endParaRPr lang="en-US" sz="2400"/>
        </a:p>
      </dgm:t>
    </dgm:pt>
    <dgm:pt modelId="{E92ABECF-1E92-48A1-A0FA-C1B986549B51}">
      <dgm:prSet phldrT="[Text]" custT="1"/>
      <dgm:spPr/>
      <dgm:t>
        <a:bodyPr/>
        <a:lstStyle/>
        <a:p>
          <a:r>
            <a:rPr lang="en-US" sz="1800" dirty="0"/>
            <a:t>Eureka</a:t>
          </a:r>
        </a:p>
      </dgm:t>
    </dgm:pt>
    <dgm:pt modelId="{F9E1357A-26D4-4A82-877B-DA17332BA154}" type="parTrans" cxnId="{8BEB6810-298C-4159-AEC6-CE958E5AD142}">
      <dgm:prSet/>
      <dgm:spPr/>
      <dgm:t>
        <a:bodyPr/>
        <a:lstStyle/>
        <a:p>
          <a:endParaRPr lang="en-US" sz="1400"/>
        </a:p>
      </dgm:t>
    </dgm:pt>
    <dgm:pt modelId="{BA06EBF4-45E4-4358-A2F1-CC636D0ABF0D}" type="sibTrans" cxnId="{8BEB6810-298C-4159-AEC6-CE958E5AD142}">
      <dgm:prSet/>
      <dgm:spPr/>
      <dgm:t>
        <a:bodyPr/>
        <a:lstStyle/>
        <a:p>
          <a:endParaRPr lang="en-US" sz="1400"/>
        </a:p>
      </dgm:t>
    </dgm:pt>
    <dgm:pt modelId="{3C322AEA-FB89-49B9-9337-7CEE3E1F4937}">
      <dgm:prSet phldrT="[Text]" custT="1"/>
      <dgm:spPr/>
      <dgm:t>
        <a:bodyPr/>
        <a:lstStyle/>
        <a:p>
          <a:r>
            <a:rPr lang="en-US" sz="1800" dirty="0"/>
            <a:t>Downtown San Francisco</a:t>
          </a:r>
        </a:p>
      </dgm:t>
    </dgm:pt>
    <dgm:pt modelId="{F0F3AB37-AAB5-48F6-B4CF-74B7EFA5D013}" type="parTrans" cxnId="{79A55F44-DADD-4F6A-AA5E-127D927CB6BE}">
      <dgm:prSet/>
      <dgm:spPr/>
      <dgm:t>
        <a:bodyPr/>
        <a:lstStyle/>
        <a:p>
          <a:endParaRPr lang="en-US" sz="1400"/>
        </a:p>
      </dgm:t>
    </dgm:pt>
    <dgm:pt modelId="{C3D12A87-B0BF-4432-99ED-597C1E7DEAB5}" type="sibTrans" cxnId="{79A55F44-DADD-4F6A-AA5E-127D927CB6BE}">
      <dgm:prSet/>
      <dgm:spPr/>
      <dgm:t>
        <a:bodyPr/>
        <a:lstStyle/>
        <a:p>
          <a:endParaRPr lang="en-US" sz="1400"/>
        </a:p>
      </dgm:t>
    </dgm:pt>
    <dgm:pt modelId="{4733C6C7-7B10-40DC-850F-5199BED6A011}">
      <dgm:prSet phldrT="[Text]" custT="1"/>
      <dgm:spPr/>
      <dgm:t>
        <a:bodyPr/>
        <a:lstStyle/>
        <a:p>
          <a:r>
            <a:rPr lang="en-US" sz="1800" dirty="0"/>
            <a:t>South Santa Rosa</a:t>
          </a:r>
        </a:p>
      </dgm:t>
    </dgm:pt>
    <dgm:pt modelId="{4159390E-FE57-44D0-9BBE-D8694BD2CB46}" type="parTrans" cxnId="{51CCCB5E-F6A9-4B92-8362-78F9BE418F37}">
      <dgm:prSet/>
      <dgm:spPr/>
      <dgm:t>
        <a:bodyPr/>
        <a:lstStyle/>
        <a:p>
          <a:endParaRPr lang="en-US" sz="1400"/>
        </a:p>
      </dgm:t>
    </dgm:pt>
    <dgm:pt modelId="{55DBE365-10F8-4243-AA29-42A1D0383672}" type="sibTrans" cxnId="{51CCCB5E-F6A9-4B92-8362-78F9BE418F37}">
      <dgm:prSet/>
      <dgm:spPr/>
      <dgm:t>
        <a:bodyPr/>
        <a:lstStyle/>
        <a:p>
          <a:endParaRPr lang="en-US" sz="1400"/>
        </a:p>
      </dgm:t>
    </dgm:pt>
    <dgm:pt modelId="{CB0AE84C-EA2D-46DE-A154-32602F33647F}">
      <dgm:prSet phldrT="[Text]" custT="1"/>
      <dgm:spPr/>
      <dgm:t>
        <a:bodyPr/>
        <a:lstStyle/>
        <a:p>
          <a:r>
            <a:rPr lang="en-US" sz="1800" dirty="0"/>
            <a:t>Ukiah primary care</a:t>
          </a:r>
        </a:p>
      </dgm:t>
    </dgm:pt>
    <dgm:pt modelId="{001C7ABF-7191-462C-992A-10D5E83940DD}" type="parTrans" cxnId="{6E174269-E582-4BA3-A3D1-627D913D3935}">
      <dgm:prSet/>
      <dgm:spPr/>
      <dgm:t>
        <a:bodyPr/>
        <a:lstStyle/>
        <a:p>
          <a:endParaRPr lang="en-US" sz="1400"/>
        </a:p>
      </dgm:t>
    </dgm:pt>
    <dgm:pt modelId="{8D51654B-46A2-47EA-87A1-84E1701082BC}" type="sibTrans" cxnId="{6E174269-E582-4BA3-A3D1-627D913D3935}">
      <dgm:prSet/>
      <dgm:spPr/>
      <dgm:t>
        <a:bodyPr/>
        <a:lstStyle/>
        <a:p>
          <a:endParaRPr lang="en-US" sz="1400"/>
        </a:p>
      </dgm:t>
    </dgm:pt>
    <dgm:pt modelId="{949C1D1C-312A-455E-8E5C-F2E990DCBB09}">
      <dgm:prSet phldrT="[Text]" custT="1"/>
      <dgm:spPr/>
      <dgm:t>
        <a:bodyPr/>
        <a:lstStyle/>
        <a:p>
          <a:r>
            <a:rPr lang="en-US" sz="1800" b="0" dirty="0"/>
            <a:t>Veteran residents only </a:t>
          </a:r>
        </a:p>
      </dgm:t>
    </dgm:pt>
    <dgm:pt modelId="{B26A266F-0217-4A11-962C-0674DEBCE16F}" type="parTrans" cxnId="{CB3B78ED-406B-4282-9B31-9E827E7972B6}">
      <dgm:prSet/>
      <dgm:spPr/>
      <dgm:t>
        <a:bodyPr/>
        <a:lstStyle/>
        <a:p>
          <a:endParaRPr lang="en-US" sz="1400"/>
        </a:p>
      </dgm:t>
    </dgm:pt>
    <dgm:pt modelId="{3CDDA3B7-20A0-4D28-A60C-C381BA2528C9}" type="sibTrans" cxnId="{CB3B78ED-406B-4282-9B31-9E827E7972B6}">
      <dgm:prSet/>
      <dgm:spPr/>
      <dgm:t>
        <a:bodyPr/>
        <a:lstStyle/>
        <a:p>
          <a:endParaRPr lang="en-US" sz="1400"/>
        </a:p>
      </dgm:t>
    </dgm:pt>
    <dgm:pt modelId="{42DB4CF1-6B35-415C-8AF7-FBE100D0A847}">
      <dgm:prSet phldrT="[Text]" custT="1"/>
      <dgm:spPr/>
      <dgm:t>
        <a:bodyPr/>
        <a:lstStyle/>
        <a:p>
          <a:endParaRPr lang="en-US" sz="1800" b="0" dirty="0"/>
        </a:p>
      </dgm:t>
    </dgm:pt>
    <dgm:pt modelId="{B9B5470D-1C54-4DAF-BCDF-E65971EC2EBD}" type="parTrans" cxnId="{EDBDEBA5-F826-47C1-B0E8-285D770187C5}">
      <dgm:prSet/>
      <dgm:spPr/>
      <dgm:t>
        <a:bodyPr/>
        <a:lstStyle/>
        <a:p>
          <a:endParaRPr lang="en-US" sz="1400"/>
        </a:p>
      </dgm:t>
    </dgm:pt>
    <dgm:pt modelId="{A94F9E41-18FF-407B-847F-F53A5BBC9122}" type="sibTrans" cxnId="{EDBDEBA5-F826-47C1-B0E8-285D770187C5}">
      <dgm:prSet/>
      <dgm:spPr/>
      <dgm:t>
        <a:bodyPr/>
        <a:lstStyle/>
        <a:p>
          <a:endParaRPr lang="en-US" sz="1400"/>
        </a:p>
      </dgm:t>
    </dgm:pt>
    <dgm:pt modelId="{6C6DE409-AC29-4126-82A0-19886AF25DDE}">
      <dgm:prSet phldrT="[Text]" custT="1"/>
      <dgm:spPr/>
      <dgm:t>
        <a:bodyPr/>
        <a:lstStyle/>
        <a:p>
          <a:r>
            <a:rPr lang="en-US" sz="1800" b="0" i="1" dirty="0"/>
            <a:t>Maceo May Apartments   </a:t>
          </a:r>
        </a:p>
      </dgm:t>
    </dgm:pt>
    <dgm:pt modelId="{7D884C10-1C8E-4BAF-9FB3-222E50B4E950}" type="parTrans" cxnId="{4C871F0E-028E-4C00-B447-D6542C57941C}">
      <dgm:prSet/>
      <dgm:spPr/>
      <dgm:t>
        <a:bodyPr/>
        <a:lstStyle/>
        <a:p>
          <a:endParaRPr lang="en-US" sz="1400"/>
        </a:p>
      </dgm:t>
    </dgm:pt>
    <dgm:pt modelId="{F9C8E4EC-FA2F-4697-A6E3-46DDA0038537}" type="sibTrans" cxnId="{4C871F0E-028E-4C00-B447-D6542C57941C}">
      <dgm:prSet/>
      <dgm:spPr/>
      <dgm:t>
        <a:bodyPr/>
        <a:lstStyle/>
        <a:p>
          <a:endParaRPr lang="en-US" sz="1400"/>
        </a:p>
      </dgm:t>
    </dgm:pt>
    <dgm:pt modelId="{0844D21A-C608-4305-B3CD-C7816B819329}">
      <dgm:prSet phldrT="[Text]" custT="1"/>
      <dgm:spPr/>
      <dgm:t>
        <a:bodyPr/>
        <a:lstStyle/>
        <a:p>
          <a:r>
            <a:rPr lang="en-US" sz="1800" b="0" dirty="0"/>
            <a:t>Veteran and civilian residents  </a:t>
          </a:r>
        </a:p>
      </dgm:t>
    </dgm:pt>
    <dgm:pt modelId="{BB7C76C4-8C41-4980-94D2-B546286ADD94}" type="parTrans" cxnId="{51AB6C2B-D25E-4B51-9FAA-7D27EDB00463}">
      <dgm:prSet/>
      <dgm:spPr/>
      <dgm:t>
        <a:bodyPr/>
        <a:lstStyle/>
        <a:p>
          <a:endParaRPr lang="en-US" sz="1400"/>
        </a:p>
      </dgm:t>
    </dgm:pt>
    <dgm:pt modelId="{96E9246F-7070-4668-A80E-CCEEEC630D5B}" type="sibTrans" cxnId="{51AB6C2B-D25E-4B51-9FAA-7D27EDB00463}">
      <dgm:prSet/>
      <dgm:spPr/>
      <dgm:t>
        <a:bodyPr/>
        <a:lstStyle/>
        <a:p>
          <a:endParaRPr lang="en-US" sz="1400"/>
        </a:p>
      </dgm:t>
    </dgm:pt>
    <dgm:pt modelId="{30A7A834-0347-4D0E-9F95-034109FFB70A}">
      <dgm:prSet phldrT="[Text]" custT="1"/>
      <dgm:spPr/>
      <dgm:t>
        <a:bodyPr/>
        <a:lstStyle/>
        <a:p>
          <a:r>
            <a:rPr lang="en-US" sz="1800" b="0" i="1" dirty="0"/>
            <a:t>Colma Veterans Village </a:t>
          </a:r>
        </a:p>
      </dgm:t>
    </dgm:pt>
    <dgm:pt modelId="{BB782345-5083-443B-8D64-E733A3D0D1D5}" type="parTrans" cxnId="{023CA9C0-4D87-40BD-8594-C5879A28437D}">
      <dgm:prSet/>
      <dgm:spPr/>
      <dgm:t>
        <a:bodyPr/>
        <a:lstStyle/>
        <a:p>
          <a:endParaRPr lang="en-US" sz="2000"/>
        </a:p>
      </dgm:t>
    </dgm:pt>
    <dgm:pt modelId="{75FF6A48-BE57-4B85-B107-75F9F9DAC197}" type="sibTrans" cxnId="{023CA9C0-4D87-40BD-8594-C5879A28437D}">
      <dgm:prSet/>
      <dgm:spPr/>
      <dgm:t>
        <a:bodyPr/>
        <a:lstStyle/>
        <a:p>
          <a:endParaRPr lang="en-US" sz="2000"/>
        </a:p>
      </dgm:t>
    </dgm:pt>
    <dgm:pt modelId="{C0AC13A6-7B37-4758-B355-8288EB9A708E}">
      <dgm:prSet phldrT="[Text]" custT="1"/>
      <dgm:spPr/>
      <dgm:t>
        <a:bodyPr/>
        <a:lstStyle/>
        <a:p>
          <a:r>
            <a:rPr lang="en-US" sz="1800" b="0" i="1" dirty="0"/>
            <a:t>Edwin M. Lee Apartments</a:t>
          </a:r>
        </a:p>
      </dgm:t>
    </dgm:pt>
    <dgm:pt modelId="{B6BCF4BC-0CE4-41AB-A54F-BE39AF22D05B}" type="parTrans" cxnId="{06788302-8A1B-40B9-8EE3-C03839B97CD1}">
      <dgm:prSet/>
      <dgm:spPr/>
      <dgm:t>
        <a:bodyPr/>
        <a:lstStyle/>
        <a:p>
          <a:endParaRPr lang="en-US" sz="2000"/>
        </a:p>
      </dgm:t>
    </dgm:pt>
    <dgm:pt modelId="{9229BEED-43AD-4035-8985-E1D03201361B}" type="sibTrans" cxnId="{06788302-8A1B-40B9-8EE3-C03839B97CD1}">
      <dgm:prSet/>
      <dgm:spPr/>
      <dgm:t>
        <a:bodyPr/>
        <a:lstStyle/>
        <a:p>
          <a:endParaRPr lang="en-US" sz="2000"/>
        </a:p>
      </dgm:t>
    </dgm:pt>
    <dgm:pt modelId="{03B2B2D5-00B2-4092-AAFD-24D3EF00517B}">
      <dgm:prSet phldrT="[Text]" custT="1"/>
      <dgm:spPr/>
      <dgm:t>
        <a:bodyPr/>
        <a:lstStyle/>
        <a:p>
          <a:r>
            <a:rPr lang="en-US" sz="1800" b="0" i="1" dirty="0"/>
            <a:t>Stanford Hotel </a:t>
          </a:r>
        </a:p>
      </dgm:t>
    </dgm:pt>
    <dgm:pt modelId="{692ACA6C-FA27-4371-8C42-10CDE735865B}" type="parTrans" cxnId="{C6C09FCD-C0A6-4801-BFD8-18E3F92C6B9D}">
      <dgm:prSet/>
      <dgm:spPr/>
      <dgm:t>
        <a:bodyPr/>
        <a:lstStyle/>
        <a:p>
          <a:endParaRPr lang="en-US" sz="2000"/>
        </a:p>
      </dgm:t>
    </dgm:pt>
    <dgm:pt modelId="{859845CD-60E0-4DCE-A80C-ABA2B9C995C6}" type="sibTrans" cxnId="{C6C09FCD-C0A6-4801-BFD8-18E3F92C6B9D}">
      <dgm:prSet/>
      <dgm:spPr/>
      <dgm:t>
        <a:bodyPr/>
        <a:lstStyle/>
        <a:p>
          <a:endParaRPr lang="en-US" sz="2000"/>
        </a:p>
      </dgm:t>
    </dgm:pt>
    <dgm:pt modelId="{E6963B6A-5062-41DB-BF1D-CD3468DB8D57}">
      <dgm:prSet custT="1"/>
      <dgm:spPr/>
      <dgm:t>
        <a:bodyPr/>
        <a:lstStyle/>
        <a:p>
          <a:r>
            <a:rPr lang="en-US" sz="1800" b="0" i="1" dirty="0"/>
            <a:t>Veterans Academy</a:t>
          </a:r>
        </a:p>
      </dgm:t>
    </dgm:pt>
    <dgm:pt modelId="{2E9786B3-2FD5-4004-B207-EF2E84D436FC}" type="parTrans" cxnId="{C254C8B5-5FE3-4F03-A8B2-DCB53772AC3C}">
      <dgm:prSet/>
      <dgm:spPr/>
      <dgm:t>
        <a:bodyPr/>
        <a:lstStyle/>
        <a:p>
          <a:endParaRPr lang="en-US" sz="2000"/>
        </a:p>
      </dgm:t>
    </dgm:pt>
    <dgm:pt modelId="{0AAF2135-1CFC-402B-8897-49B28DA2F847}" type="sibTrans" cxnId="{C254C8B5-5FE3-4F03-A8B2-DCB53772AC3C}">
      <dgm:prSet/>
      <dgm:spPr/>
      <dgm:t>
        <a:bodyPr/>
        <a:lstStyle/>
        <a:p>
          <a:endParaRPr lang="en-US" sz="2000"/>
        </a:p>
      </dgm:t>
    </dgm:pt>
    <dgm:pt modelId="{A31721D8-B1AA-4693-BAB6-8D1A018B50AD}">
      <dgm:prSet custT="1"/>
      <dgm:spPr/>
      <dgm:t>
        <a:bodyPr/>
        <a:lstStyle/>
        <a:p>
          <a:r>
            <a:rPr lang="en-US" sz="1800" b="0" i="1" dirty="0"/>
            <a:t>Veterans Commons</a:t>
          </a:r>
          <a:endParaRPr lang="en-US" sz="1800" i="1" dirty="0"/>
        </a:p>
      </dgm:t>
    </dgm:pt>
    <dgm:pt modelId="{34118B29-A8F0-4D27-B777-0F2D21731F9B}" type="parTrans" cxnId="{3FBE6AC4-88F5-4A60-84C0-EE6491ACA0A5}">
      <dgm:prSet/>
      <dgm:spPr/>
      <dgm:t>
        <a:bodyPr/>
        <a:lstStyle/>
        <a:p>
          <a:endParaRPr lang="en-US" sz="2000"/>
        </a:p>
      </dgm:t>
    </dgm:pt>
    <dgm:pt modelId="{62842399-68EB-45AC-96EC-A6BA50E6E7B9}" type="sibTrans" cxnId="{3FBE6AC4-88F5-4A60-84C0-EE6491ACA0A5}">
      <dgm:prSet/>
      <dgm:spPr/>
      <dgm:t>
        <a:bodyPr/>
        <a:lstStyle/>
        <a:p>
          <a:endParaRPr lang="en-US" sz="2000"/>
        </a:p>
      </dgm:t>
    </dgm:pt>
    <dgm:pt modelId="{6CB5D8E4-242D-4C10-AC22-0A5071B822DA}" type="pres">
      <dgm:prSet presAssocID="{C265C2C6-5D6A-45BB-B192-C29575E4D5B5}" presName="Name0" presStyleCnt="0">
        <dgm:presLayoutVars>
          <dgm:dir/>
          <dgm:animLvl val="lvl"/>
          <dgm:resizeHandles val="exact"/>
        </dgm:presLayoutVars>
      </dgm:prSet>
      <dgm:spPr/>
    </dgm:pt>
    <dgm:pt modelId="{4F5B2D3D-5FB0-4F03-9AAD-7A84D35A0CB4}" type="pres">
      <dgm:prSet presAssocID="{CE60B0FE-89E3-44EE-B30F-040A907CAC3C}" presName="composite" presStyleCnt="0"/>
      <dgm:spPr/>
    </dgm:pt>
    <dgm:pt modelId="{BCCDF033-1000-4B44-9C28-A394C7656B41}" type="pres">
      <dgm:prSet presAssocID="{CE60B0FE-89E3-44EE-B30F-040A907CAC3C}" presName="parTx" presStyleLbl="alignNode1" presStyleIdx="0" presStyleCnt="3">
        <dgm:presLayoutVars>
          <dgm:chMax val="0"/>
          <dgm:chPref val="0"/>
          <dgm:bulletEnabled val="1"/>
        </dgm:presLayoutVars>
      </dgm:prSet>
      <dgm:spPr/>
    </dgm:pt>
    <dgm:pt modelId="{46420B05-B1C9-413F-8AAF-580312636164}" type="pres">
      <dgm:prSet presAssocID="{CE60B0FE-89E3-44EE-B30F-040A907CAC3C}" presName="desTx" presStyleLbl="alignAccFollowNode1" presStyleIdx="0" presStyleCnt="3">
        <dgm:presLayoutVars>
          <dgm:bulletEnabled val="1"/>
        </dgm:presLayoutVars>
      </dgm:prSet>
      <dgm:spPr/>
    </dgm:pt>
    <dgm:pt modelId="{ADA90F68-2B09-4982-9AF9-85B6ED8F387B}" type="pres">
      <dgm:prSet presAssocID="{A11812B7-DEB6-4A80-A7AC-3EAE9AEAC61A}" presName="space" presStyleCnt="0"/>
      <dgm:spPr/>
    </dgm:pt>
    <dgm:pt modelId="{81AE3B52-E74B-4BFC-93B2-62B3E5BE5AF0}" type="pres">
      <dgm:prSet presAssocID="{AD6045B3-08BB-4E12-890F-BA2E75DF885E}" presName="composite" presStyleCnt="0"/>
      <dgm:spPr/>
    </dgm:pt>
    <dgm:pt modelId="{2A533478-41DF-4FC8-ACB9-5504EB6B2B56}" type="pres">
      <dgm:prSet presAssocID="{AD6045B3-08BB-4E12-890F-BA2E75DF885E}" presName="parTx" presStyleLbl="alignNode1" presStyleIdx="1" presStyleCnt="3">
        <dgm:presLayoutVars>
          <dgm:chMax val="0"/>
          <dgm:chPref val="0"/>
          <dgm:bulletEnabled val="1"/>
        </dgm:presLayoutVars>
      </dgm:prSet>
      <dgm:spPr/>
    </dgm:pt>
    <dgm:pt modelId="{3B63C2FA-3CD7-434C-9AF9-275FCD6DFBA3}" type="pres">
      <dgm:prSet presAssocID="{AD6045B3-08BB-4E12-890F-BA2E75DF885E}" presName="desTx" presStyleLbl="alignAccFollowNode1" presStyleIdx="1" presStyleCnt="3">
        <dgm:presLayoutVars>
          <dgm:bulletEnabled val="1"/>
        </dgm:presLayoutVars>
      </dgm:prSet>
      <dgm:spPr/>
    </dgm:pt>
    <dgm:pt modelId="{C206152C-CA04-47B6-A7BA-FE8374EB5DCE}" type="pres">
      <dgm:prSet presAssocID="{7A786116-1EEA-4891-A5DF-2E1392291BB6}" presName="space" presStyleCnt="0"/>
      <dgm:spPr/>
    </dgm:pt>
    <dgm:pt modelId="{58CDD3A6-56F4-488A-AB24-D295AA062715}" type="pres">
      <dgm:prSet presAssocID="{7DCF5A40-BB01-498C-9792-2E339E910B59}" presName="composite" presStyleCnt="0"/>
      <dgm:spPr/>
    </dgm:pt>
    <dgm:pt modelId="{683F1AC7-DF0C-4B15-B9B4-1B601441C563}" type="pres">
      <dgm:prSet presAssocID="{7DCF5A40-BB01-498C-9792-2E339E910B59}" presName="parTx" presStyleLbl="alignNode1" presStyleIdx="2" presStyleCnt="3">
        <dgm:presLayoutVars>
          <dgm:chMax val="0"/>
          <dgm:chPref val="0"/>
          <dgm:bulletEnabled val="1"/>
        </dgm:presLayoutVars>
      </dgm:prSet>
      <dgm:spPr/>
    </dgm:pt>
    <dgm:pt modelId="{F16494BE-C4F1-4D60-BD4B-857D667BE526}" type="pres">
      <dgm:prSet presAssocID="{7DCF5A40-BB01-498C-9792-2E339E910B59}" presName="desTx" presStyleLbl="alignAccFollowNode1" presStyleIdx="2" presStyleCnt="3">
        <dgm:presLayoutVars>
          <dgm:bulletEnabled val="1"/>
        </dgm:presLayoutVars>
      </dgm:prSet>
      <dgm:spPr/>
    </dgm:pt>
  </dgm:ptLst>
  <dgm:cxnLst>
    <dgm:cxn modelId="{06788302-8A1B-40B9-8EE3-C03839B97CD1}" srcId="{0844D21A-C608-4305-B3CD-C7816B819329}" destId="{C0AC13A6-7B37-4758-B355-8288EB9A708E}" srcOrd="0" destOrd="0" parTransId="{B6BCF4BC-0CE4-41AB-A54F-BE39AF22D05B}" sibTransId="{9229BEED-43AD-4035-8985-E1D03201361B}"/>
    <dgm:cxn modelId="{EE229402-C490-417E-BB87-590A81B091DD}" type="presOf" srcId="{03B2B2D5-00B2-4092-AAFD-24D3EF00517B}" destId="{F16494BE-C4F1-4D60-BD4B-857D667BE526}" srcOrd="0" destOrd="2" presId="urn:microsoft.com/office/officeart/2005/8/layout/hList1"/>
    <dgm:cxn modelId="{741D4F03-1E69-4B6E-8AF1-993BAC6FD455}" srcId="{C265C2C6-5D6A-45BB-B192-C29575E4D5B5}" destId="{AD6045B3-08BB-4E12-890F-BA2E75DF885E}" srcOrd="1" destOrd="0" parTransId="{B5FB07CD-25F8-4C71-ADA5-3B170BCC3851}" sibTransId="{7A786116-1EEA-4891-A5DF-2E1392291BB6}"/>
    <dgm:cxn modelId="{C1B5FD04-0F36-4A51-84A5-59B634BFC3AE}" type="presOf" srcId="{30A7A834-0347-4D0E-9F95-034109FFB70A}" destId="{F16494BE-C4F1-4D60-BD4B-857D667BE526}" srcOrd="0" destOrd="1" presId="urn:microsoft.com/office/officeart/2005/8/layout/hList1"/>
    <dgm:cxn modelId="{4C871F0E-028E-4C00-B447-D6542C57941C}" srcId="{0844D21A-C608-4305-B3CD-C7816B819329}" destId="{6C6DE409-AC29-4126-82A0-19886AF25DDE}" srcOrd="1" destOrd="0" parTransId="{7D884C10-1C8E-4BAF-9FB3-222E50B4E950}" sibTransId="{F9C8E4EC-FA2F-4697-A6E3-46DDA0038537}"/>
    <dgm:cxn modelId="{8BEB6810-298C-4159-AEC6-CE958E5AD142}" srcId="{AD6045B3-08BB-4E12-890F-BA2E75DF885E}" destId="{E92ABECF-1E92-48A1-A0FA-C1B986549B51}" srcOrd="1" destOrd="0" parTransId="{F9E1357A-26D4-4A82-877B-DA17332BA154}" sibTransId="{BA06EBF4-45E4-4358-A2F1-CC636D0ABF0D}"/>
    <dgm:cxn modelId="{E4D0B611-3040-4BAD-B81F-0F5D76E6EDD4}" type="presOf" srcId="{56336781-4AF7-43CC-964C-53978DACFE1A}" destId="{3B63C2FA-3CD7-434C-9AF9-275FCD6DFBA3}" srcOrd="0" destOrd="2" presId="urn:microsoft.com/office/officeart/2005/8/layout/hList1"/>
    <dgm:cxn modelId="{AEE6AB13-4378-4014-B98C-522807831000}" type="presOf" srcId="{42DB4CF1-6B35-415C-8AF7-FBE100D0A847}" destId="{F16494BE-C4F1-4D60-BD4B-857D667BE526}" srcOrd="0" destOrd="8" presId="urn:microsoft.com/office/officeart/2005/8/layout/hList1"/>
    <dgm:cxn modelId="{53A4CA14-0A04-422A-9B57-658B327C09CE}" type="presOf" srcId="{0844D21A-C608-4305-B3CD-C7816B819329}" destId="{F16494BE-C4F1-4D60-BD4B-857D667BE526}" srcOrd="0" destOrd="5" presId="urn:microsoft.com/office/officeart/2005/8/layout/hList1"/>
    <dgm:cxn modelId="{6BF75323-87E9-4F47-8BB8-B5273B0BD3C7}" type="presOf" srcId="{7DCF5A40-BB01-498C-9792-2E339E910B59}" destId="{683F1AC7-DF0C-4B15-B9B4-1B601441C563}" srcOrd="0" destOrd="0" presId="urn:microsoft.com/office/officeart/2005/8/layout/hList1"/>
    <dgm:cxn modelId="{51AB6C2B-D25E-4B51-9FAA-7D27EDB00463}" srcId="{7DCF5A40-BB01-498C-9792-2E339E910B59}" destId="{0844D21A-C608-4305-B3CD-C7816B819329}" srcOrd="1" destOrd="0" parTransId="{BB7C76C4-8C41-4980-94D2-B546286ADD94}" sibTransId="{96E9246F-7070-4668-A80E-CCEEEC630D5B}"/>
    <dgm:cxn modelId="{8388312F-996B-4CF5-BE13-22B736FA583B}" srcId="{AD6045B3-08BB-4E12-890F-BA2E75DF885E}" destId="{8B127691-82DB-4213-93AF-D49EC3F6491B}" srcOrd="0" destOrd="0" parTransId="{BF9D1B3E-4300-4DED-BF4E-6F58F54F3010}" sibTransId="{38042462-EC31-40C5-803F-2EC09DD1C92C}"/>
    <dgm:cxn modelId="{6279F33C-DC30-45AC-9646-C296AA4B0AA0}" srcId="{AD6045B3-08BB-4E12-890F-BA2E75DF885E}" destId="{40E50DCC-A426-4B80-B01E-B8D40E6EC9E4}" srcOrd="3" destOrd="0" parTransId="{ABDD3E71-1834-4CC2-A777-A82BA6BA5167}" sibTransId="{80A3DE45-43AE-445A-AD4B-744469B726FA}"/>
    <dgm:cxn modelId="{CD9C605E-82C8-4CC4-B031-2703165D0159}" type="presOf" srcId="{E6963B6A-5062-41DB-BF1D-CD3468DB8D57}" destId="{F16494BE-C4F1-4D60-BD4B-857D667BE526}" srcOrd="0" destOrd="3" presId="urn:microsoft.com/office/officeart/2005/8/layout/hList1"/>
    <dgm:cxn modelId="{51CCCB5E-F6A9-4B92-8362-78F9BE418F37}" srcId="{AD6045B3-08BB-4E12-890F-BA2E75DF885E}" destId="{4733C6C7-7B10-40DC-850F-5199BED6A011}" srcOrd="5" destOrd="0" parTransId="{4159390E-FE57-44D0-9BBE-D8694BD2CB46}" sibTransId="{55DBE365-10F8-4243-AA29-42A1D0383672}"/>
    <dgm:cxn modelId="{79A55F44-DADD-4F6A-AA5E-127D927CB6BE}" srcId="{AD6045B3-08BB-4E12-890F-BA2E75DF885E}" destId="{3C322AEA-FB89-49B9-9337-7CEE3E1F4937}" srcOrd="4" destOrd="0" parTransId="{F0F3AB37-AAB5-48F6-B4CF-74B7EFA5D013}" sibTransId="{C3D12A87-B0BF-4432-99ED-597C1E7DEAB5}"/>
    <dgm:cxn modelId="{1B6EB646-EFFB-4ECE-80F5-AA7FB8B617E7}" srcId="{C265C2C6-5D6A-45BB-B192-C29575E4D5B5}" destId="{CE60B0FE-89E3-44EE-B30F-040A907CAC3C}" srcOrd="0" destOrd="0" parTransId="{CCA35240-157E-4C50-B133-A1FB016B947F}" sibTransId="{A11812B7-DEB6-4A80-A7AC-3EAE9AEAC61A}"/>
    <dgm:cxn modelId="{6E174269-E582-4BA3-A3D1-627D913D3935}" srcId="{AD6045B3-08BB-4E12-890F-BA2E75DF885E}" destId="{CB0AE84C-EA2D-46DE-A154-32602F33647F}" srcOrd="6" destOrd="0" parTransId="{001C7ABF-7191-462C-992A-10D5E83940DD}" sibTransId="{8D51654B-46A2-47EA-87A1-84E1701082BC}"/>
    <dgm:cxn modelId="{49F2EB4B-1B8C-4D5D-9367-31D9C97009FB}" type="presOf" srcId="{88FF20CD-5905-4CED-85BB-1C04985CA477}" destId="{46420B05-B1C9-413F-8AAF-580312636164}" srcOrd="0" destOrd="0" presId="urn:microsoft.com/office/officeart/2005/8/layout/hList1"/>
    <dgm:cxn modelId="{8207854C-DF43-4057-B5E4-8B39D0D8F72F}" type="presOf" srcId="{8B127691-82DB-4213-93AF-D49EC3F6491B}" destId="{3B63C2FA-3CD7-434C-9AF9-275FCD6DFBA3}" srcOrd="0" destOrd="0" presId="urn:microsoft.com/office/officeart/2005/8/layout/hList1"/>
    <dgm:cxn modelId="{34A18770-A1B8-4394-ACDC-050FAAE93F12}" type="presOf" srcId="{C265C2C6-5D6A-45BB-B192-C29575E4D5B5}" destId="{6CB5D8E4-242D-4C10-AC22-0A5071B822DA}" srcOrd="0" destOrd="0" presId="urn:microsoft.com/office/officeart/2005/8/layout/hList1"/>
    <dgm:cxn modelId="{0C2C0651-917C-48E8-94B6-9AC8AA731DC7}" type="presOf" srcId="{CE60B0FE-89E3-44EE-B30F-040A907CAC3C}" destId="{BCCDF033-1000-4B44-9C28-A394C7656B41}" srcOrd="0" destOrd="0" presId="urn:microsoft.com/office/officeart/2005/8/layout/hList1"/>
    <dgm:cxn modelId="{81CDE554-3963-4637-99ED-4FEA003D4670}" type="presOf" srcId="{6C6DE409-AC29-4126-82A0-19886AF25DDE}" destId="{F16494BE-C4F1-4D60-BD4B-857D667BE526}" srcOrd="0" destOrd="7" presId="urn:microsoft.com/office/officeart/2005/8/layout/hList1"/>
    <dgm:cxn modelId="{263DCC7F-32F3-4320-9D97-6A9C2DAEB8B0}" type="presOf" srcId="{40E50DCC-A426-4B80-B01E-B8D40E6EC9E4}" destId="{3B63C2FA-3CD7-434C-9AF9-275FCD6DFBA3}" srcOrd="0" destOrd="3" presId="urn:microsoft.com/office/officeart/2005/8/layout/hList1"/>
    <dgm:cxn modelId="{E62BBF82-535D-4878-A947-A25477CAA068}" type="presOf" srcId="{C0AC13A6-7B37-4758-B355-8288EB9A708E}" destId="{F16494BE-C4F1-4D60-BD4B-857D667BE526}" srcOrd="0" destOrd="6" presId="urn:microsoft.com/office/officeart/2005/8/layout/hList1"/>
    <dgm:cxn modelId="{93889F98-2CA9-4FA5-B916-DFE738E54ADA}" type="presOf" srcId="{E92ABECF-1E92-48A1-A0FA-C1B986549B51}" destId="{3B63C2FA-3CD7-434C-9AF9-275FCD6DFBA3}" srcOrd="0" destOrd="1" presId="urn:microsoft.com/office/officeart/2005/8/layout/hList1"/>
    <dgm:cxn modelId="{DDC5D499-3F83-4912-8306-EDEAE7AD82AB}" type="presOf" srcId="{949C1D1C-312A-455E-8E5C-F2E990DCBB09}" destId="{F16494BE-C4F1-4D60-BD4B-857D667BE526}" srcOrd="0" destOrd="0" presId="urn:microsoft.com/office/officeart/2005/8/layout/hList1"/>
    <dgm:cxn modelId="{8C67A7A2-8D6D-4C8E-92BE-A9BF393737E7}" type="presOf" srcId="{4733C6C7-7B10-40DC-850F-5199BED6A011}" destId="{3B63C2FA-3CD7-434C-9AF9-275FCD6DFBA3}" srcOrd="0" destOrd="5" presId="urn:microsoft.com/office/officeart/2005/8/layout/hList1"/>
    <dgm:cxn modelId="{EDBDEBA5-F826-47C1-B0E8-285D770187C5}" srcId="{7DCF5A40-BB01-498C-9792-2E339E910B59}" destId="{42DB4CF1-6B35-415C-8AF7-FBE100D0A847}" srcOrd="2" destOrd="0" parTransId="{B9B5470D-1C54-4DAF-BCDF-E65971EC2EBD}" sibTransId="{A94F9E41-18FF-407B-847F-F53A5BBC9122}"/>
    <dgm:cxn modelId="{C254C8B5-5FE3-4F03-A8B2-DCB53772AC3C}" srcId="{949C1D1C-312A-455E-8E5C-F2E990DCBB09}" destId="{E6963B6A-5062-41DB-BF1D-CD3468DB8D57}" srcOrd="2" destOrd="0" parTransId="{2E9786B3-2FD5-4004-B207-EF2E84D436FC}" sibTransId="{0AAF2135-1CFC-402B-8897-49B28DA2F847}"/>
    <dgm:cxn modelId="{1ECAFEB6-C65E-4C72-83C5-18469DD9EE9F}" type="presOf" srcId="{1ED4CB28-1D31-428B-BA55-2B06C74D606C}" destId="{46420B05-B1C9-413F-8AAF-580312636164}" srcOrd="0" destOrd="1" presId="urn:microsoft.com/office/officeart/2005/8/layout/hList1"/>
    <dgm:cxn modelId="{008756B9-B953-4C3F-9E2A-9615741BA986}" srcId="{C265C2C6-5D6A-45BB-B192-C29575E4D5B5}" destId="{7DCF5A40-BB01-498C-9792-2E339E910B59}" srcOrd="2" destOrd="0" parTransId="{FC4A5815-8856-4047-9142-8CD1D72FD90A}" sibTransId="{540F2BC8-B78B-4D3E-A216-EA07EC455526}"/>
    <dgm:cxn modelId="{023CA9C0-4D87-40BD-8594-C5879A28437D}" srcId="{949C1D1C-312A-455E-8E5C-F2E990DCBB09}" destId="{30A7A834-0347-4D0E-9F95-034109FFB70A}" srcOrd="0" destOrd="0" parTransId="{BB782345-5083-443B-8D64-E733A3D0D1D5}" sibTransId="{75FF6A48-BE57-4B85-B107-75F9F9DAC197}"/>
    <dgm:cxn modelId="{3FBE6AC4-88F5-4A60-84C0-EE6491ACA0A5}" srcId="{949C1D1C-312A-455E-8E5C-F2E990DCBB09}" destId="{A31721D8-B1AA-4693-BAB6-8D1A018B50AD}" srcOrd="3" destOrd="0" parTransId="{34118B29-A8F0-4D27-B777-0F2D21731F9B}" sibTransId="{62842399-68EB-45AC-96EC-A6BA50E6E7B9}"/>
    <dgm:cxn modelId="{C548D9C8-0806-4206-B6A9-508E44861B5E}" type="presOf" srcId="{3C322AEA-FB89-49B9-9337-7CEE3E1F4937}" destId="{3B63C2FA-3CD7-434C-9AF9-275FCD6DFBA3}" srcOrd="0" destOrd="4" presId="urn:microsoft.com/office/officeart/2005/8/layout/hList1"/>
    <dgm:cxn modelId="{C6C09FCD-C0A6-4801-BFD8-18E3F92C6B9D}" srcId="{949C1D1C-312A-455E-8E5C-F2E990DCBB09}" destId="{03B2B2D5-00B2-4092-AAFD-24D3EF00517B}" srcOrd="1" destOrd="0" parTransId="{692ACA6C-FA27-4371-8C42-10CDE735865B}" sibTransId="{859845CD-60E0-4DCE-A80C-ABA2B9C995C6}"/>
    <dgm:cxn modelId="{CB6E90D4-6EB3-4F55-BCCA-85258785D994}" type="presOf" srcId="{A31721D8-B1AA-4693-BAB6-8D1A018B50AD}" destId="{F16494BE-C4F1-4D60-BD4B-857D667BE526}" srcOrd="0" destOrd="4" presId="urn:microsoft.com/office/officeart/2005/8/layout/hList1"/>
    <dgm:cxn modelId="{12EA78DC-575C-417B-A73F-304524751A95}" srcId="{CE60B0FE-89E3-44EE-B30F-040A907CAC3C}" destId="{88FF20CD-5905-4CED-85BB-1C04985CA477}" srcOrd="0" destOrd="0" parTransId="{C59553FD-5C5C-4789-BD9D-A4E8F86B26A9}" sibTransId="{6B793E3B-2A79-45B1-888D-F6445CE800A4}"/>
    <dgm:cxn modelId="{F61A61DF-2D98-4826-9FC0-2F889219F247}" srcId="{CE60B0FE-89E3-44EE-B30F-040A907CAC3C}" destId="{1ED4CB28-1D31-428B-BA55-2B06C74D606C}" srcOrd="1" destOrd="0" parTransId="{610453D9-0232-4E4E-BE9F-58E7C066C0B1}" sibTransId="{E9F80CA2-C858-4BBE-BBB6-1C0E805D2254}"/>
    <dgm:cxn modelId="{2336A2E8-BE81-48F1-B5BF-9C46687C9C0A}" srcId="{AD6045B3-08BB-4E12-890F-BA2E75DF885E}" destId="{56336781-4AF7-43CC-964C-53978DACFE1A}" srcOrd="2" destOrd="0" parTransId="{CDBBBA25-BCB5-4AE3-AE6F-B33FB75B7130}" sibTransId="{45774AE2-12E7-468C-A0C8-0871F07E9E00}"/>
    <dgm:cxn modelId="{CB3B78ED-406B-4282-9B31-9E827E7972B6}" srcId="{7DCF5A40-BB01-498C-9792-2E339E910B59}" destId="{949C1D1C-312A-455E-8E5C-F2E990DCBB09}" srcOrd="0" destOrd="0" parTransId="{B26A266F-0217-4A11-962C-0674DEBCE16F}" sibTransId="{3CDDA3B7-20A0-4D28-A60C-C381BA2528C9}"/>
    <dgm:cxn modelId="{14E093F1-6159-4A68-9133-5B98422A4525}" type="presOf" srcId="{AD6045B3-08BB-4E12-890F-BA2E75DF885E}" destId="{2A533478-41DF-4FC8-ACB9-5504EB6B2B56}" srcOrd="0" destOrd="0" presId="urn:microsoft.com/office/officeart/2005/8/layout/hList1"/>
    <dgm:cxn modelId="{1CF0B7FB-DA3C-4994-811E-0C24D95A78F3}" type="presOf" srcId="{CB0AE84C-EA2D-46DE-A154-32602F33647F}" destId="{3B63C2FA-3CD7-434C-9AF9-275FCD6DFBA3}" srcOrd="0" destOrd="6" presId="urn:microsoft.com/office/officeart/2005/8/layout/hList1"/>
    <dgm:cxn modelId="{E0E228CC-A72B-49D9-A238-5DBF7E9638A9}" type="presParOf" srcId="{6CB5D8E4-242D-4C10-AC22-0A5071B822DA}" destId="{4F5B2D3D-5FB0-4F03-9AAD-7A84D35A0CB4}" srcOrd="0" destOrd="0" presId="urn:microsoft.com/office/officeart/2005/8/layout/hList1"/>
    <dgm:cxn modelId="{E03860DB-5230-417C-91BD-A1173330ED78}" type="presParOf" srcId="{4F5B2D3D-5FB0-4F03-9AAD-7A84D35A0CB4}" destId="{BCCDF033-1000-4B44-9C28-A394C7656B41}" srcOrd="0" destOrd="0" presId="urn:microsoft.com/office/officeart/2005/8/layout/hList1"/>
    <dgm:cxn modelId="{0A338FE9-A991-4774-B4F5-53A93498F77A}" type="presParOf" srcId="{4F5B2D3D-5FB0-4F03-9AAD-7A84D35A0CB4}" destId="{46420B05-B1C9-413F-8AAF-580312636164}" srcOrd="1" destOrd="0" presId="urn:microsoft.com/office/officeart/2005/8/layout/hList1"/>
    <dgm:cxn modelId="{22F38AF6-45F4-4024-85A9-67E47EECD861}" type="presParOf" srcId="{6CB5D8E4-242D-4C10-AC22-0A5071B822DA}" destId="{ADA90F68-2B09-4982-9AF9-85B6ED8F387B}" srcOrd="1" destOrd="0" presId="urn:microsoft.com/office/officeart/2005/8/layout/hList1"/>
    <dgm:cxn modelId="{364421C0-558D-40D0-94D6-36117F001BF0}" type="presParOf" srcId="{6CB5D8E4-242D-4C10-AC22-0A5071B822DA}" destId="{81AE3B52-E74B-4BFC-93B2-62B3E5BE5AF0}" srcOrd="2" destOrd="0" presId="urn:microsoft.com/office/officeart/2005/8/layout/hList1"/>
    <dgm:cxn modelId="{117EFDF2-2900-4C68-8980-C6F18ABFDB83}" type="presParOf" srcId="{81AE3B52-E74B-4BFC-93B2-62B3E5BE5AF0}" destId="{2A533478-41DF-4FC8-ACB9-5504EB6B2B56}" srcOrd="0" destOrd="0" presId="urn:microsoft.com/office/officeart/2005/8/layout/hList1"/>
    <dgm:cxn modelId="{1EE55533-261F-47DB-A544-3E51460D10B4}" type="presParOf" srcId="{81AE3B52-E74B-4BFC-93B2-62B3E5BE5AF0}" destId="{3B63C2FA-3CD7-434C-9AF9-275FCD6DFBA3}" srcOrd="1" destOrd="0" presId="urn:microsoft.com/office/officeart/2005/8/layout/hList1"/>
    <dgm:cxn modelId="{29DC6855-3907-44CF-8069-E2AA9E937CB0}" type="presParOf" srcId="{6CB5D8E4-242D-4C10-AC22-0A5071B822DA}" destId="{C206152C-CA04-47B6-A7BA-FE8374EB5DCE}" srcOrd="3" destOrd="0" presId="urn:microsoft.com/office/officeart/2005/8/layout/hList1"/>
    <dgm:cxn modelId="{69CF2556-4BDA-4CC7-96C5-FD1798B46C55}" type="presParOf" srcId="{6CB5D8E4-242D-4C10-AC22-0A5071B822DA}" destId="{58CDD3A6-56F4-488A-AB24-D295AA062715}" srcOrd="4" destOrd="0" presId="urn:microsoft.com/office/officeart/2005/8/layout/hList1"/>
    <dgm:cxn modelId="{8E3B349B-CAD9-4724-95E4-D13881F2552C}" type="presParOf" srcId="{58CDD3A6-56F4-488A-AB24-D295AA062715}" destId="{683F1AC7-DF0C-4B15-B9B4-1B601441C563}" srcOrd="0" destOrd="0" presId="urn:microsoft.com/office/officeart/2005/8/layout/hList1"/>
    <dgm:cxn modelId="{A37249FE-E6F4-403D-B819-D09183CB4C63}" type="presParOf" srcId="{58CDD3A6-56F4-488A-AB24-D295AA062715}" destId="{F16494BE-C4F1-4D60-BD4B-857D667BE5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E8C39-66E8-4D08-B036-C9623670194D}" type="doc">
      <dgm:prSet loTypeId="urn:microsoft.com/office/officeart/2005/8/layout/lProcess3" loCatId="process" qsTypeId="urn:microsoft.com/office/officeart/2005/8/quickstyle/simple1" qsCatId="simple" csTypeId="urn:microsoft.com/office/officeart/2005/8/colors/accent2_2" csCatId="accent2" phldr="1"/>
      <dgm:spPr/>
      <dgm:t>
        <a:bodyPr/>
        <a:lstStyle/>
        <a:p>
          <a:endParaRPr lang="en-US"/>
        </a:p>
      </dgm:t>
    </dgm:pt>
    <dgm:pt modelId="{A29984E8-4F29-4094-BEBA-7A44B999C005}">
      <dgm:prSet phldrT="[Text]"/>
      <dgm:spPr/>
      <dgm:t>
        <a:bodyPr/>
        <a:lstStyle/>
        <a:p>
          <a:r>
            <a:rPr lang="en-US" dirty="0"/>
            <a:t>August 2023</a:t>
          </a:r>
        </a:p>
      </dgm:t>
    </dgm:pt>
    <dgm:pt modelId="{64407694-B68F-4C93-8E97-A9D7C2C21869}" type="parTrans" cxnId="{E5AF8EAF-ED15-47B8-8FB6-D557D02983D6}">
      <dgm:prSet/>
      <dgm:spPr/>
      <dgm:t>
        <a:bodyPr/>
        <a:lstStyle/>
        <a:p>
          <a:endParaRPr lang="en-US"/>
        </a:p>
      </dgm:t>
    </dgm:pt>
    <dgm:pt modelId="{21FBCB82-DC38-4D67-8B6D-03D8AE61669F}" type="sibTrans" cxnId="{E5AF8EAF-ED15-47B8-8FB6-D557D02983D6}">
      <dgm:prSet/>
      <dgm:spPr/>
      <dgm:t>
        <a:bodyPr/>
        <a:lstStyle/>
        <a:p>
          <a:endParaRPr lang="en-US"/>
        </a:p>
      </dgm:t>
    </dgm:pt>
    <dgm:pt modelId="{D6B0E411-2B95-420B-8922-4B41749A34BA}">
      <dgm:prSet phldrT="[Text]"/>
      <dgm:spPr>
        <a:solidFill>
          <a:schemeClr val="accent1">
            <a:lumMod val="20000"/>
            <a:lumOff val="80000"/>
            <a:alpha val="90000"/>
          </a:schemeClr>
        </a:solidFill>
      </dgm:spPr>
      <dgm:t>
        <a:bodyPr/>
        <a:lstStyle/>
        <a:p>
          <a:r>
            <a:rPr lang="en-US" dirty="0"/>
            <a:t>10 HRVMs</a:t>
          </a:r>
        </a:p>
      </dgm:t>
    </dgm:pt>
    <dgm:pt modelId="{C42EC09C-40F4-42B7-819C-42119E34A536}" type="parTrans" cxnId="{AD732B6C-1ACC-4654-BFE5-845BCADDB16A}">
      <dgm:prSet/>
      <dgm:spPr/>
      <dgm:t>
        <a:bodyPr/>
        <a:lstStyle/>
        <a:p>
          <a:endParaRPr lang="en-US"/>
        </a:p>
      </dgm:t>
    </dgm:pt>
    <dgm:pt modelId="{78865FCE-E2ED-4A04-B0FA-8A2AB93DEB1B}" type="sibTrans" cxnId="{AD732B6C-1ACC-4654-BFE5-845BCADDB16A}">
      <dgm:prSet/>
      <dgm:spPr/>
      <dgm:t>
        <a:bodyPr/>
        <a:lstStyle/>
        <a:p>
          <a:endParaRPr lang="en-US"/>
        </a:p>
      </dgm:t>
    </dgm:pt>
    <dgm:pt modelId="{34F10D1A-D7D9-43AB-890C-CED5C4A92B2B}">
      <dgm:prSet phldrT="[Text]"/>
      <dgm:spPr/>
      <dgm:t>
        <a:bodyPr/>
        <a:lstStyle/>
        <a:p>
          <a:r>
            <a:rPr lang="en-US" dirty="0"/>
            <a:t>September 2023</a:t>
          </a:r>
        </a:p>
      </dgm:t>
    </dgm:pt>
    <dgm:pt modelId="{F5F0D508-2A92-4EF1-B06B-DF925E7B88F2}" type="parTrans" cxnId="{ECA2722C-E5D5-4B5E-A810-E76FB115B907}">
      <dgm:prSet/>
      <dgm:spPr/>
      <dgm:t>
        <a:bodyPr/>
        <a:lstStyle/>
        <a:p>
          <a:endParaRPr lang="en-US"/>
        </a:p>
      </dgm:t>
    </dgm:pt>
    <dgm:pt modelId="{9DB37F6B-4802-445A-AA05-E6D6EA610D17}" type="sibTrans" cxnId="{ECA2722C-E5D5-4B5E-A810-E76FB115B907}">
      <dgm:prSet/>
      <dgm:spPr/>
      <dgm:t>
        <a:bodyPr/>
        <a:lstStyle/>
        <a:p>
          <a:endParaRPr lang="en-US"/>
        </a:p>
      </dgm:t>
    </dgm:pt>
    <dgm:pt modelId="{D816DDF7-E847-49D9-9FFE-25B3481F3028}">
      <dgm:prSet phldrT="[Text]"/>
      <dgm:spPr>
        <a:solidFill>
          <a:schemeClr val="accent1">
            <a:lumMod val="20000"/>
            <a:lumOff val="80000"/>
            <a:alpha val="90000"/>
          </a:schemeClr>
        </a:solidFill>
      </dgm:spPr>
      <dgm:t>
        <a:bodyPr/>
        <a:lstStyle/>
        <a:p>
          <a:r>
            <a:rPr lang="en-US" dirty="0"/>
            <a:t>4 HRVMs</a:t>
          </a:r>
        </a:p>
      </dgm:t>
    </dgm:pt>
    <dgm:pt modelId="{DDBD31CB-0E09-48A4-A1DF-2C8A168D7BBE}" type="parTrans" cxnId="{62720C49-EDED-45A4-AC55-FE47A8970539}">
      <dgm:prSet/>
      <dgm:spPr/>
      <dgm:t>
        <a:bodyPr/>
        <a:lstStyle/>
        <a:p>
          <a:endParaRPr lang="en-US"/>
        </a:p>
      </dgm:t>
    </dgm:pt>
    <dgm:pt modelId="{F103EE41-8406-4AD1-8385-A7E38A20D357}" type="sibTrans" cxnId="{62720C49-EDED-45A4-AC55-FE47A8970539}">
      <dgm:prSet/>
      <dgm:spPr/>
      <dgm:t>
        <a:bodyPr/>
        <a:lstStyle/>
        <a:p>
          <a:endParaRPr lang="en-US"/>
        </a:p>
      </dgm:t>
    </dgm:pt>
    <dgm:pt modelId="{41EE61D6-3193-4A68-B1D9-C4E6EE9A7E92}">
      <dgm:prSet phldrT="[Text]"/>
      <dgm:spPr/>
      <dgm:t>
        <a:bodyPr/>
        <a:lstStyle/>
        <a:p>
          <a:r>
            <a:rPr lang="en-US" dirty="0"/>
            <a:t>March 2024</a:t>
          </a:r>
        </a:p>
      </dgm:t>
    </dgm:pt>
    <dgm:pt modelId="{4A6BEDB5-DC2C-4FC7-9131-38142833F131}" type="parTrans" cxnId="{130B7F39-C4D6-40A1-BCBA-B9C04C4C49AF}">
      <dgm:prSet/>
      <dgm:spPr/>
      <dgm:t>
        <a:bodyPr/>
        <a:lstStyle/>
        <a:p>
          <a:endParaRPr lang="en-US"/>
        </a:p>
      </dgm:t>
    </dgm:pt>
    <dgm:pt modelId="{B4FB86BC-D040-4AA4-82FB-2220BC1B89C5}" type="sibTrans" cxnId="{130B7F39-C4D6-40A1-BCBA-B9C04C4C49AF}">
      <dgm:prSet/>
      <dgm:spPr/>
      <dgm:t>
        <a:bodyPr/>
        <a:lstStyle/>
        <a:p>
          <a:endParaRPr lang="en-US"/>
        </a:p>
      </dgm:t>
    </dgm:pt>
    <dgm:pt modelId="{64143C85-5E7B-4BBB-B293-D355D7E214BF}">
      <dgm:prSet phldrT="[Text]"/>
      <dgm:spPr>
        <a:solidFill>
          <a:schemeClr val="accent1">
            <a:lumMod val="20000"/>
            <a:lumOff val="80000"/>
            <a:alpha val="90000"/>
          </a:schemeClr>
        </a:solidFill>
      </dgm:spPr>
      <dgm:t>
        <a:bodyPr/>
        <a:lstStyle/>
        <a:p>
          <a:r>
            <a:rPr lang="en-US" dirty="0"/>
            <a:t>1 HRVM</a:t>
          </a:r>
        </a:p>
      </dgm:t>
    </dgm:pt>
    <dgm:pt modelId="{D3DEEB27-F8B6-43DB-B41A-28246A2511FD}" type="parTrans" cxnId="{2FBB5301-32E3-474A-9234-F3ADCC554AE8}">
      <dgm:prSet/>
      <dgm:spPr/>
      <dgm:t>
        <a:bodyPr/>
        <a:lstStyle/>
        <a:p>
          <a:endParaRPr lang="en-US"/>
        </a:p>
      </dgm:t>
    </dgm:pt>
    <dgm:pt modelId="{6D7CBDFE-3591-4551-BF46-DD5B4930C1EF}" type="sibTrans" cxnId="{2FBB5301-32E3-474A-9234-F3ADCC554AE8}">
      <dgm:prSet/>
      <dgm:spPr/>
      <dgm:t>
        <a:bodyPr/>
        <a:lstStyle/>
        <a:p>
          <a:endParaRPr lang="en-US"/>
        </a:p>
      </dgm:t>
    </dgm:pt>
    <dgm:pt modelId="{CD678331-B41D-4489-AF1F-C05421E5B353}">
      <dgm:prSet phldrT="[Text]"/>
      <dgm:spPr/>
      <dgm:t>
        <a:bodyPr/>
        <a:lstStyle/>
        <a:p>
          <a:r>
            <a:rPr lang="en-US" dirty="0"/>
            <a:t>3 VA settings</a:t>
          </a:r>
        </a:p>
      </dgm:t>
    </dgm:pt>
    <dgm:pt modelId="{75226CDA-F0AA-4C55-B7BF-E07EACC38527}" type="parTrans" cxnId="{8D3F71F5-2333-40D0-91C4-17C21AF75BFB}">
      <dgm:prSet/>
      <dgm:spPr/>
      <dgm:t>
        <a:bodyPr/>
        <a:lstStyle/>
        <a:p>
          <a:endParaRPr lang="en-US"/>
        </a:p>
      </dgm:t>
    </dgm:pt>
    <dgm:pt modelId="{E09BD037-9E2C-4C93-9DD3-842FE075E9D6}" type="sibTrans" cxnId="{8D3F71F5-2333-40D0-91C4-17C21AF75BFB}">
      <dgm:prSet/>
      <dgm:spPr/>
      <dgm:t>
        <a:bodyPr/>
        <a:lstStyle/>
        <a:p>
          <a:endParaRPr lang="en-US"/>
        </a:p>
      </dgm:t>
    </dgm:pt>
    <dgm:pt modelId="{27DA331C-C3C2-4A6A-997D-AB48C734FBEC}">
      <dgm:prSet phldrT="[Text]"/>
      <dgm:spPr>
        <a:solidFill>
          <a:schemeClr val="accent6">
            <a:lumMod val="20000"/>
            <a:lumOff val="80000"/>
            <a:alpha val="90000"/>
          </a:schemeClr>
        </a:solidFill>
      </dgm:spPr>
      <dgm:t>
        <a:bodyPr/>
        <a:lstStyle/>
        <a:p>
          <a:r>
            <a:rPr lang="en-US" dirty="0"/>
            <a:t>1 supportive housing building </a:t>
          </a:r>
        </a:p>
      </dgm:t>
    </dgm:pt>
    <dgm:pt modelId="{F80F9852-FE3C-489E-8BBB-ED3F6630650F}" type="parTrans" cxnId="{A4F6B097-DB8D-4319-88D1-39D58E04BA0F}">
      <dgm:prSet/>
      <dgm:spPr/>
      <dgm:t>
        <a:bodyPr/>
        <a:lstStyle/>
        <a:p>
          <a:endParaRPr lang="en-US"/>
        </a:p>
      </dgm:t>
    </dgm:pt>
    <dgm:pt modelId="{77FC2107-FD4C-45DD-BEFF-4453AAD48753}" type="sibTrans" cxnId="{A4F6B097-DB8D-4319-88D1-39D58E04BA0F}">
      <dgm:prSet/>
      <dgm:spPr/>
      <dgm:t>
        <a:bodyPr/>
        <a:lstStyle/>
        <a:p>
          <a:endParaRPr lang="en-US"/>
        </a:p>
      </dgm:t>
    </dgm:pt>
    <dgm:pt modelId="{2D5414E8-7F57-4BE0-A30B-C75E6EF3D0FA}">
      <dgm:prSet phldrT="[Text]"/>
      <dgm:spPr/>
      <dgm:t>
        <a:bodyPr/>
        <a:lstStyle/>
        <a:p>
          <a:r>
            <a:rPr lang="en-US" dirty="0"/>
            <a:t>6 VA settings</a:t>
          </a:r>
        </a:p>
      </dgm:t>
    </dgm:pt>
    <dgm:pt modelId="{5BC39BE2-1850-484D-9282-6B10949674DF}" type="parTrans" cxnId="{71424075-1CA7-4E94-9CDC-C5887F24F5CF}">
      <dgm:prSet/>
      <dgm:spPr/>
      <dgm:t>
        <a:bodyPr/>
        <a:lstStyle/>
        <a:p>
          <a:endParaRPr lang="en-US"/>
        </a:p>
      </dgm:t>
    </dgm:pt>
    <dgm:pt modelId="{BE8E90AC-397C-4CF9-AF5F-810932EEBC06}" type="sibTrans" cxnId="{71424075-1CA7-4E94-9CDC-C5887F24F5CF}">
      <dgm:prSet/>
      <dgm:spPr/>
      <dgm:t>
        <a:bodyPr/>
        <a:lstStyle/>
        <a:p>
          <a:endParaRPr lang="en-US"/>
        </a:p>
      </dgm:t>
    </dgm:pt>
    <dgm:pt modelId="{A710D4C6-9BD0-4E37-ADEC-F8A3D58A4548}">
      <dgm:prSet phldrT="[Text]"/>
      <dgm:spPr>
        <a:solidFill>
          <a:schemeClr val="accent6">
            <a:lumMod val="20000"/>
            <a:lumOff val="80000"/>
            <a:alpha val="90000"/>
          </a:schemeClr>
        </a:solidFill>
      </dgm:spPr>
      <dgm:t>
        <a:bodyPr/>
        <a:lstStyle/>
        <a:p>
          <a:r>
            <a:rPr lang="en-US" dirty="0"/>
            <a:t>4 supportive housing buildings</a:t>
          </a:r>
        </a:p>
      </dgm:t>
    </dgm:pt>
    <dgm:pt modelId="{5830F270-18BD-4E9D-8721-5DFA85C884A3}" type="parTrans" cxnId="{C9394321-5ECE-4C81-92DB-D55F7289B1EA}">
      <dgm:prSet/>
      <dgm:spPr/>
      <dgm:t>
        <a:bodyPr/>
        <a:lstStyle/>
        <a:p>
          <a:endParaRPr lang="en-US"/>
        </a:p>
      </dgm:t>
    </dgm:pt>
    <dgm:pt modelId="{26055E19-2418-4DDF-A16A-038F2C106096}" type="sibTrans" cxnId="{C9394321-5ECE-4C81-92DB-D55F7289B1EA}">
      <dgm:prSet/>
      <dgm:spPr/>
      <dgm:t>
        <a:bodyPr/>
        <a:lstStyle/>
        <a:p>
          <a:endParaRPr lang="en-US"/>
        </a:p>
      </dgm:t>
    </dgm:pt>
    <dgm:pt modelId="{CA94F473-4979-41D6-A737-6E1DDEF4B741}">
      <dgm:prSet phldrT="[Text]"/>
      <dgm:spPr>
        <a:solidFill>
          <a:schemeClr val="accent6">
            <a:lumMod val="20000"/>
            <a:lumOff val="80000"/>
            <a:alpha val="90000"/>
          </a:schemeClr>
        </a:solidFill>
      </dgm:spPr>
      <dgm:t>
        <a:bodyPr/>
        <a:lstStyle/>
        <a:p>
          <a:r>
            <a:rPr lang="en-US" dirty="0"/>
            <a:t>1 supportive housing building </a:t>
          </a:r>
        </a:p>
      </dgm:t>
    </dgm:pt>
    <dgm:pt modelId="{DC36411B-FA59-4445-A8DE-0D04034E3EFB}" type="parTrans" cxnId="{E1A63AEF-DEDA-4DC7-B5E5-D89DF69D7B3D}">
      <dgm:prSet/>
      <dgm:spPr/>
      <dgm:t>
        <a:bodyPr/>
        <a:lstStyle/>
        <a:p>
          <a:endParaRPr lang="en-US"/>
        </a:p>
      </dgm:t>
    </dgm:pt>
    <dgm:pt modelId="{FA3BC1DE-C4BB-48C9-8BFE-0D6DBB8E880C}" type="sibTrans" cxnId="{E1A63AEF-DEDA-4DC7-B5E5-D89DF69D7B3D}">
      <dgm:prSet/>
      <dgm:spPr/>
      <dgm:t>
        <a:bodyPr/>
        <a:lstStyle/>
        <a:p>
          <a:endParaRPr lang="en-US"/>
        </a:p>
      </dgm:t>
    </dgm:pt>
    <dgm:pt modelId="{53A0DBF3-FE82-4E10-A133-BD54F36624AE}" type="pres">
      <dgm:prSet presAssocID="{C90E8C39-66E8-4D08-B036-C9623670194D}" presName="Name0" presStyleCnt="0">
        <dgm:presLayoutVars>
          <dgm:chPref val="3"/>
          <dgm:dir/>
          <dgm:animLvl val="lvl"/>
          <dgm:resizeHandles/>
        </dgm:presLayoutVars>
      </dgm:prSet>
      <dgm:spPr/>
    </dgm:pt>
    <dgm:pt modelId="{19855753-9EBF-433B-9497-87F87F490E9C}" type="pres">
      <dgm:prSet presAssocID="{A29984E8-4F29-4094-BEBA-7A44B999C005}" presName="horFlow" presStyleCnt="0"/>
      <dgm:spPr/>
    </dgm:pt>
    <dgm:pt modelId="{14843651-55B7-4F89-95AC-6330C549EAEA}" type="pres">
      <dgm:prSet presAssocID="{A29984E8-4F29-4094-BEBA-7A44B999C005}" presName="bigChev" presStyleLbl="node1" presStyleIdx="0" presStyleCnt="3"/>
      <dgm:spPr/>
    </dgm:pt>
    <dgm:pt modelId="{CF08690A-4472-4E35-A36E-8B6E4F87814B}" type="pres">
      <dgm:prSet presAssocID="{C42EC09C-40F4-42B7-819C-42119E34A536}" presName="parTrans" presStyleCnt="0"/>
      <dgm:spPr/>
    </dgm:pt>
    <dgm:pt modelId="{51EF4EE2-DD97-44A1-9E2B-937F68A4CE27}" type="pres">
      <dgm:prSet presAssocID="{D6B0E411-2B95-420B-8922-4B41749A34BA}" presName="node" presStyleLbl="alignAccFollowNode1" presStyleIdx="0" presStyleCnt="8">
        <dgm:presLayoutVars>
          <dgm:bulletEnabled val="1"/>
        </dgm:presLayoutVars>
      </dgm:prSet>
      <dgm:spPr/>
    </dgm:pt>
    <dgm:pt modelId="{49E1E50F-60D2-4B13-B4E8-96400336EDAC}" type="pres">
      <dgm:prSet presAssocID="{78865FCE-E2ED-4A04-B0FA-8A2AB93DEB1B}" presName="sibTrans" presStyleCnt="0"/>
      <dgm:spPr/>
    </dgm:pt>
    <dgm:pt modelId="{794337E3-708A-4F0F-A597-D00C0C67AB5C}" type="pres">
      <dgm:prSet presAssocID="{2D5414E8-7F57-4BE0-A30B-C75E6EF3D0FA}" presName="node" presStyleLbl="alignAccFollowNode1" presStyleIdx="1" presStyleCnt="8">
        <dgm:presLayoutVars>
          <dgm:bulletEnabled val="1"/>
        </dgm:presLayoutVars>
      </dgm:prSet>
      <dgm:spPr/>
    </dgm:pt>
    <dgm:pt modelId="{004F3054-EA89-4A5B-B78F-3FBE8714EEB0}" type="pres">
      <dgm:prSet presAssocID="{BE8E90AC-397C-4CF9-AF5F-810932EEBC06}" presName="sibTrans" presStyleCnt="0"/>
      <dgm:spPr/>
    </dgm:pt>
    <dgm:pt modelId="{A982460D-0DD9-4C13-9E95-95CF275DF10A}" type="pres">
      <dgm:prSet presAssocID="{A710D4C6-9BD0-4E37-ADEC-F8A3D58A4548}" presName="node" presStyleLbl="alignAccFollowNode1" presStyleIdx="2" presStyleCnt="8">
        <dgm:presLayoutVars>
          <dgm:bulletEnabled val="1"/>
        </dgm:presLayoutVars>
      </dgm:prSet>
      <dgm:spPr/>
    </dgm:pt>
    <dgm:pt modelId="{60F2F414-A5F8-43E0-BFA0-BE30A51A41F9}" type="pres">
      <dgm:prSet presAssocID="{A29984E8-4F29-4094-BEBA-7A44B999C005}" presName="vSp" presStyleCnt="0"/>
      <dgm:spPr/>
    </dgm:pt>
    <dgm:pt modelId="{FC786B0F-7ECF-4A85-BF34-B72AE80D2164}" type="pres">
      <dgm:prSet presAssocID="{34F10D1A-D7D9-43AB-890C-CED5C4A92B2B}" presName="horFlow" presStyleCnt="0"/>
      <dgm:spPr/>
    </dgm:pt>
    <dgm:pt modelId="{DB8A02F6-BBB7-4968-889A-6B34F29CF552}" type="pres">
      <dgm:prSet presAssocID="{34F10D1A-D7D9-43AB-890C-CED5C4A92B2B}" presName="bigChev" presStyleLbl="node1" presStyleIdx="1" presStyleCnt="3"/>
      <dgm:spPr/>
    </dgm:pt>
    <dgm:pt modelId="{9A8D137E-CDB1-4F67-B30C-D9FE39A413A2}" type="pres">
      <dgm:prSet presAssocID="{DDBD31CB-0E09-48A4-A1DF-2C8A168D7BBE}" presName="parTrans" presStyleCnt="0"/>
      <dgm:spPr/>
    </dgm:pt>
    <dgm:pt modelId="{DF288308-6BDA-4BDC-B318-F6526422571B}" type="pres">
      <dgm:prSet presAssocID="{D816DDF7-E847-49D9-9FFE-25B3481F3028}" presName="node" presStyleLbl="alignAccFollowNode1" presStyleIdx="3" presStyleCnt="8">
        <dgm:presLayoutVars>
          <dgm:bulletEnabled val="1"/>
        </dgm:presLayoutVars>
      </dgm:prSet>
      <dgm:spPr/>
    </dgm:pt>
    <dgm:pt modelId="{6DEF050A-3492-4118-A3EB-44C044819EFF}" type="pres">
      <dgm:prSet presAssocID="{F103EE41-8406-4AD1-8385-A7E38A20D357}" presName="sibTrans" presStyleCnt="0"/>
      <dgm:spPr/>
    </dgm:pt>
    <dgm:pt modelId="{4186B938-3918-4A6A-A432-8A4A42650144}" type="pres">
      <dgm:prSet presAssocID="{CD678331-B41D-4489-AF1F-C05421E5B353}" presName="node" presStyleLbl="alignAccFollowNode1" presStyleIdx="4" presStyleCnt="8">
        <dgm:presLayoutVars>
          <dgm:bulletEnabled val="1"/>
        </dgm:presLayoutVars>
      </dgm:prSet>
      <dgm:spPr/>
    </dgm:pt>
    <dgm:pt modelId="{64653F4E-7D30-4831-9B7B-0099A63CB8F9}" type="pres">
      <dgm:prSet presAssocID="{E09BD037-9E2C-4C93-9DD3-842FE075E9D6}" presName="sibTrans" presStyleCnt="0"/>
      <dgm:spPr/>
    </dgm:pt>
    <dgm:pt modelId="{9483F598-ADFE-41AD-A684-30EC67FB62F4}" type="pres">
      <dgm:prSet presAssocID="{27DA331C-C3C2-4A6A-997D-AB48C734FBEC}" presName="node" presStyleLbl="alignAccFollowNode1" presStyleIdx="5" presStyleCnt="8">
        <dgm:presLayoutVars>
          <dgm:bulletEnabled val="1"/>
        </dgm:presLayoutVars>
      </dgm:prSet>
      <dgm:spPr/>
    </dgm:pt>
    <dgm:pt modelId="{9A4B1664-24E0-48BD-8D9A-2A80A664085A}" type="pres">
      <dgm:prSet presAssocID="{34F10D1A-D7D9-43AB-890C-CED5C4A92B2B}" presName="vSp" presStyleCnt="0"/>
      <dgm:spPr/>
    </dgm:pt>
    <dgm:pt modelId="{C04AFB7E-7B33-4967-A7BF-57630ABD85E9}" type="pres">
      <dgm:prSet presAssocID="{41EE61D6-3193-4A68-B1D9-C4E6EE9A7E92}" presName="horFlow" presStyleCnt="0"/>
      <dgm:spPr/>
    </dgm:pt>
    <dgm:pt modelId="{8EDCCEE4-BB18-40C4-829F-BAA4C8A84977}" type="pres">
      <dgm:prSet presAssocID="{41EE61D6-3193-4A68-B1D9-C4E6EE9A7E92}" presName="bigChev" presStyleLbl="node1" presStyleIdx="2" presStyleCnt="3"/>
      <dgm:spPr/>
    </dgm:pt>
    <dgm:pt modelId="{5D968535-0CDA-4F4F-8842-2B761D74199E}" type="pres">
      <dgm:prSet presAssocID="{D3DEEB27-F8B6-43DB-B41A-28246A2511FD}" presName="parTrans" presStyleCnt="0"/>
      <dgm:spPr/>
    </dgm:pt>
    <dgm:pt modelId="{18C31A77-E002-441B-A360-4E546F354964}" type="pres">
      <dgm:prSet presAssocID="{64143C85-5E7B-4BBB-B293-D355D7E214BF}" presName="node" presStyleLbl="alignAccFollowNode1" presStyleIdx="6" presStyleCnt="8">
        <dgm:presLayoutVars>
          <dgm:bulletEnabled val="1"/>
        </dgm:presLayoutVars>
      </dgm:prSet>
      <dgm:spPr/>
    </dgm:pt>
    <dgm:pt modelId="{8D466373-EB68-4DF0-8023-B160A531D38C}" type="pres">
      <dgm:prSet presAssocID="{6D7CBDFE-3591-4551-BF46-DD5B4930C1EF}" presName="sibTrans" presStyleCnt="0"/>
      <dgm:spPr/>
    </dgm:pt>
    <dgm:pt modelId="{7A1225A5-D4E2-4927-B457-EC4746D07B47}" type="pres">
      <dgm:prSet presAssocID="{CA94F473-4979-41D6-A737-6E1DDEF4B741}" presName="node" presStyleLbl="alignAccFollowNode1" presStyleIdx="7" presStyleCnt="8">
        <dgm:presLayoutVars>
          <dgm:bulletEnabled val="1"/>
        </dgm:presLayoutVars>
      </dgm:prSet>
      <dgm:spPr/>
    </dgm:pt>
  </dgm:ptLst>
  <dgm:cxnLst>
    <dgm:cxn modelId="{2FBB5301-32E3-474A-9234-F3ADCC554AE8}" srcId="{41EE61D6-3193-4A68-B1D9-C4E6EE9A7E92}" destId="{64143C85-5E7B-4BBB-B293-D355D7E214BF}" srcOrd="0" destOrd="0" parTransId="{D3DEEB27-F8B6-43DB-B41A-28246A2511FD}" sibTransId="{6D7CBDFE-3591-4551-BF46-DD5B4930C1EF}"/>
    <dgm:cxn modelId="{C9394321-5ECE-4C81-92DB-D55F7289B1EA}" srcId="{A29984E8-4F29-4094-BEBA-7A44B999C005}" destId="{A710D4C6-9BD0-4E37-ADEC-F8A3D58A4548}" srcOrd="2" destOrd="0" parTransId="{5830F270-18BD-4E9D-8721-5DFA85C884A3}" sibTransId="{26055E19-2418-4DDF-A16A-038F2C106096}"/>
    <dgm:cxn modelId="{ECA2722C-E5D5-4B5E-A810-E76FB115B907}" srcId="{C90E8C39-66E8-4D08-B036-C9623670194D}" destId="{34F10D1A-D7D9-43AB-890C-CED5C4A92B2B}" srcOrd="1" destOrd="0" parTransId="{F5F0D508-2A92-4EF1-B06B-DF925E7B88F2}" sibTransId="{9DB37F6B-4802-445A-AA05-E6D6EA610D17}"/>
    <dgm:cxn modelId="{130B7F39-C4D6-40A1-BCBA-B9C04C4C49AF}" srcId="{C90E8C39-66E8-4D08-B036-C9623670194D}" destId="{41EE61D6-3193-4A68-B1D9-C4E6EE9A7E92}" srcOrd="2" destOrd="0" parTransId="{4A6BEDB5-DC2C-4FC7-9131-38142833F131}" sibTransId="{B4FB86BC-D040-4AA4-82FB-2220BC1B89C5}"/>
    <dgm:cxn modelId="{E9CA323F-9D52-4FE2-ADCF-F89A992A677C}" type="presOf" srcId="{A29984E8-4F29-4094-BEBA-7A44B999C005}" destId="{14843651-55B7-4F89-95AC-6330C549EAEA}" srcOrd="0" destOrd="0" presId="urn:microsoft.com/office/officeart/2005/8/layout/lProcess3"/>
    <dgm:cxn modelId="{1D38E443-C943-4797-93FE-4097E1561181}" type="presOf" srcId="{C90E8C39-66E8-4D08-B036-C9623670194D}" destId="{53A0DBF3-FE82-4E10-A133-BD54F36624AE}" srcOrd="0" destOrd="0" presId="urn:microsoft.com/office/officeart/2005/8/layout/lProcess3"/>
    <dgm:cxn modelId="{ADFC8145-EB9C-476E-B9C7-510EE6EDD914}" type="presOf" srcId="{D6B0E411-2B95-420B-8922-4B41749A34BA}" destId="{51EF4EE2-DD97-44A1-9E2B-937F68A4CE27}" srcOrd="0" destOrd="0" presId="urn:microsoft.com/office/officeart/2005/8/layout/lProcess3"/>
    <dgm:cxn modelId="{62720C49-EDED-45A4-AC55-FE47A8970539}" srcId="{34F10D1A-D7D9-43AB-890C-CED5C4A92B2B}" destId="{D816DDF7-E847-49D9-9FFE-25B3481F3028}" srcOrd="0" destOrd="0" parTransId="{DDBD31CB-0E09-48A4-A1DF-2C8A168D7BBE}" sibTransId="{F103EE41-8406-4AD1-8385-A7E38A20D357}"/>
    <dgm:cxn modelId="{72364B6B-E063-4649-9908-88BFE07850D8}" type="presOf" srcId="{D816DDF7-E847-49D9-9FFE-25B3481F3028}" destId="{DF288308-6BDA-4BDC-B318-F6526422571B}" srcOrd="0" destOrd="0" presId="urn:microsoft.com/office/officeart/2005/8/layout/lProcess3"/>
    <dgm:cxn modelId="{AD732B6C-1ACC-4654-BFE5-845BCADDB16A}" srcId="{A29984E8-4F29-4094-BEBA-7A44B999C005}" destId="{D6B0E411-2B95-420B-8922-4B41749A34BA}" srcOrd="0" destOrd="0" parTransId="{C42EC09C-40F4-42B7-819C-42119E34A536}" sibTransId="{78865FCE-E2ED-4A04-B0FA-8A2AB93DEB1B}"/>
    <dgm:cxn modelId="{AEB0356D-D908-4150-AEC4-920FC02F1A9F}" type="presOf" srcId="{CD678331-B41D-4489-AF1F-C05421E5B353}" destId="{4186B938-3918-4A6A-A432-8A4A42650144}" srcOrd="0" destOrd="0" presId="urn:microsoft.com/office/officeart/2005/8/layout/lProcess3"/>
    <dgm:cxn modelId="{427A3F4F-A27E-48A9-BE5C-DF8C4A388C77}" type="presOf" srcId="{2D5414E8-7F57-4BE0-A30B-C75E6EF3D0FA}" destId="{794337E3-708A-4F0F-A597-D00C0C67AB5C}" srcOrd="0" destOrd="0" presId="urn:microsoft.com/office/officeart/2005/8/layout/lProcess3"/>
    <dgm:cxn modelId="{C2686C54-9E71-41E6-9A22-34838095436E}" type="presOf" srcId="{CA94F473-4979-41D6-A737-6E1DDEF4B741}" destId="{7A1225A5-D4E2-4927-B457-EC4746D07B47}" srcOrd="0" destOrd="0" presId="urn:microsoft.com/office/officeart/2005/8/layout/lProcess3"/>
    <dgm:cxn modelId="{71424075-1CA7-4E94-9CDC-C5887F24F5CF}" srcId="{A29984E8-4F29-4094-BEBA-7A44B999C005}" destId="{2D5414E8-7F57-4BE0-A30B-C75E6EF3D0FA}" srcOrd="1" destOrd="0" parTransId="{5BC39BE2-1850-484D-9282-6B10949674DF}" sibTransId="{BE8E90AC-397C-4CF9-AF5F-810932EEBC06}"/>
    <dgm:cxn modelId="{8059328A-D717-4DCE-B43B-EFB98B783774}" type="presOf" srcId="{41EE61D6-3193-4A68-B1D9-C4E6EE9A7E92}" destId="{8EDCCEE4-BB18-40C4-829F-BAA4C8A84977}" srcOrd="0" destOrd="0" presId="urn:microsoft.com/office/officeart/2005/8/layout/lProcess3"/>
    <dgm:cxn modelId="{A4F6B097-DB8D-4319-88D1-39D58E04BA0F}" srcId="{34F10D1A-D7D9-43AB-890C-CED5C4A92B2B}" destId="{27DA331C-C3C2-4A6A-997D-AB48C734FBEC}" srcOrd="2" destOrd="0" parTransId="{F80F9852-FE3C-489E-8BBB-ED3F6630650F}" sibTransId="{77FC2107-FD4C-45DD-BEFF-4453AAD48753}"/>
    <dgm:cxn modelId="{1514539A-7208-47E3-AAA5-B528EBBBF2FB}" type="presOf" srcId="{27DA331C-C3C2-4A6A-997D-AB48C734FBEC}" destId="{9483F598-ADFE-41AD-A684-30EC67FB62F4}" srcOrd="0" destOrd="0" presId="urn:microsoft.com/office/officeart/2005/8/layout/lProcess3"/>
    <dgm:cxn modelId="{E5AF8EAF-ED15-47B8-8FB6-D557D02983D6}" srcId="{C90E8C39-66E8-4D08-B036-C9623670194D}" destId="{A29984E8-4F29-4094-BEBA-7A44B999C005}" srcOrd="0" destOrd="0" parTransId="{64407694-B68F-4C93-8E97-A9D7C2C21869}" sibTransId="{21FBCB82-DC38-4D67-8B6D-03D8AE61669F}"/>
    <dgm:cxn modelId="{546C1DCD-86AC-4446-AADE-768DC4FF96F9}" type="presOf" srcId="{34F10D1A-D7D9-43AB-890C-CED5C4A92B2B}" destId="{DB8A02F6-BBB7-4968-889A-6B34F29CF552}" srcOrd="0" destOrd="0" presId="urn:microsoft.com/office/officeart/2005/8/layout/lProcess3"/>
    <dgm:cxn modelId="{C71D4FD5-2B93-4EA0-A756-6144A4790701}" type="presOf" srcId="{64143C85-5E7B-4BBB-B293-D355D7E214BF}" destId="{18C31A77-E002-441B-A360-4E546F354964}" srcOrd="0" destOrd="0" presId="urn:microsoft.com/office/officeart/2005/8/layout/lProcess3"/>
    <dgm:cxn modelId="{F58ACAE3-3602-4859-AC14-E3AC9482611E}" type="presOf" srcId="{A710D4C6-9BD0-4E37-ADEC-F8A3D58A4548}" destId="{A982460D-0DD9-4C13-9E95-95CF275DF10A}" srcOrd="0" destOrd="0" presId="urn:microsoft.com/office/officeart/2005/8/layout/lProcess3"/>
    <dgm:cxn modelId="{E1A63AEF-DEDA-4DC7-B5E5-D89DF69D7B3D}" srcId="{41EE61D6-3193-4A68-B1D9-C4E6EE9A7E92}" destId="{CA94F473-4979-41D6-A737-6E1DDEF4B741}" srcOrd="1" destOrd="0" parTransId="{DC36411B-FA59-4445-A8DE-0D04034E3EFB}" sibTransId="{FA3BC1DE-C4BB-48C9-8BFE-0D6DBB8E880C}"/>
    <dgm:cxn modelId="{8D3F71F5-2333-40D0-91C4-17C21AF75BFB}" srcId="{34F10D1A-D7D9-43AB-890C-CED5C4A92B2B}" destId="{CD678331-B41D-4489-AF1F-C05421E5B353}" srcOrd="1" destOrd="0" parTransId="{75226CDA-F0AA-4C55-B7BF-E07EACC38527}" sibTransId="{E09BD037-9E2C-4C93-9DD3-842FE075E9D6}"/>
    <dgm:cxn modelId="{5AB4464A-2F0C-455A-ADA0-907DC05BA56C}" type="presParOf" srcId="{53A0DBF3-FE82-4E10-A133-BD54F36624AE}" destId="{19855753-9EBF-433B-9497-87F87F490E9C}" srcOrd="0" destOrd="0" presId="urn:microsoft.com/office/officeart/2005/8/layout/lProcess3"/>
    <dgm:cxn modelId="{8D652AE2-BE64-4976-ACDE-C7D2009FCFDA}" type="presParOf" srcId="{19855753-9EBF-433B-9497-87F87F490E9C}" destId="{14843651-55B7-4F89-95AC-6330C549EAEA}" srcOrd="0" destOrd="0" presId="urn:microsoft.com/office/officeart/2005/8/layout/lProcess3"/>
    <dgm:cxn modelId="{CE3699B0-303E-49AD-8DF0-175AE4909F9D}" type="presParOf" srcId="{19855753-9EBF-433B-9497-87F87F490E9C}" destId="{CF08690A-4472-4E35-A36E-8B6E4F87814B}" srcOrd="1" destOrd="0" presId="urn:microsoft.com/office/officeart/2005/8/layout/lProcess3"/>
    <dgm:cxn modelId="{AC11328A-D98F-4E08-A7EB-382FBB4F2284}" type="presParOf" srcId="{19855753-9EBF-433B-9497-87F87F490E9C}" destId="{51EF4EE2-DD97-44A1-9E2B-937F68A4CE27}" srcOrd="2" destOrd="0" presId="urn:microsoft.com/office/officeart/2005/8/layout/lProcess3"/>
    <dgm:cxn modelId="{CF21873D-C34B-4C8B-B2F0-4031A02846EA}" type="presParOf" srcId="{19855753-9EBF-433B-9497-87F87F490E9C}" destId="{49E1E50F-60D2-4B13-B4E8-96400336EDAC}" srcOrd="3" destOrd="0" presId="urn:microsoft.com/office/officeart/2005/8/layout/lProcess3"/>
    <dgm:cxn modelId="{204773E9-5986-4C32-A7F6-E381667208AE}" type="presParOf" srcId="{19855753-9EBF-433B-9497-87F87F490E9C}" destId="{794337E3-708A-4F0F-A597-D00C0C67AB5C}" srcOrd="4" destOrd="0" presId="urn:microsoft.com/office/officeart/2005/8/layout/lProcess3"/>
    <dgm:cxn modelId="{B9AF064E-3D44-4BDB-A16D-0C3AB464D34F}" type="presParOf" srcId="{19855753-9EBF-433B-9497-87F87F490E9C}" destId="{004F3054-EA89-4A5B-B78F-3FBE8714EEB0}" srcOrd="5" destOrd="0" presId="urn:microsoft.com/office/officeart/2005/8/layout/lProcess3"/>
    <dgm:cxn modelId="{D1746034-CF41-46FF-AF43-B7844D82060F}" type="presParOf" srcId="{19855753-9EBF-433B-9497-87F87F490E9C}" destId="{A982460D-0DD9-4C13-9E95-95CF275DF10A}" srcOrd="6" destOrd="0" presId="urn:microsoft.com/office/officeart/2005/8/layout/lProcess3"/>
    <dgm:cxn modelId="{0D2D8170-B214-4F44-9D69-9FA1F83BDCC9}" type="presParOf" srcId="{53A0DBF3-FE82-4E10-A133-BD54F36624AE}" destId="{60F2F414-A5F8-43E0-BFA0-BE30A51A41F9}" srcOrd="1" destOrd="0" presId="urn:microsoft.com/office/officeart/2005/8/layout/lProcess3"/>
    <dgm:cxn modelId="{59A5692B-C5D9-486D-BC7B-671A6C2D03B0}" type="presParOf" srcId="{53A0DBF3-FE82-4E10-A133-BD54F36624AE}" destId="{FC786B0F-7ECF-4A85-BF34-B72AE80D2164}" srcOrd="2" destOrd="0" presId="urn:microsoft.com/office/officeart/2005/8/layout/lProcess3"/>
    <dgm:cxn modelId="{FDFF1385-37A2-4486-B919-5B1A5DFC3137}" type="presParOf" srcId="{FC786B0F-7ECF-4A85-BF34-B72AE80D2164}" destId="{DB8A02F6-BBB7-4968-889A-6B34F29CF552}" srcOrd="0" destOrd="0" presId="urn:microsoft.com/office/officeart/2005/8/layout/lProcess3"/>
    <dgm:cxn modelId="{B68140CA-2DB8-4E45-A643-BC5CB0ED74D5}" type="presParOf" srcId="{FC786B0F-7ECF-4A85-BF34-B72AE80D2164}" destId="{9A8D137E-CDB1-4F67-B30C-D9FE39A413A2}" srcOrd="1" destOrd="0" presId="urn:microsoft.com/office/officeart/2005/8/layout/lProcess3"/>
    <dgm:cxn modelId="{41666880-0AAB-45E1-8149-717651266140}" type="presParOf" srcId="{FC786B0F-7ECF-4A85-BF34-B72AE80D2164}" destId="{DF288308-6BDA-4BDC-B318-F6526422571B}" srcOrd="2" destOrd="0" presId="urn:microsoft.com/office/officeart/2005/8/layout/lProcess3"/>
    <dgm:cxn modelId="{7ECC17C8-43FC-4BE3-8116-71CD99CE1C01}" type="presParOf" srcId="{FC786B0F-7ECF-4A85-BF34-B72AE80D2164}" destId="{6DEF050A-3492-4118-A3EB-44C044819EFF}" srcOrd="3" destOrd="0" presId="urn:microsoft.com/office/officeart/2005/8/layout/lProcess3"/>
    <dgm:cxn modelId="{B182506F-22FB-4F9E-92B0-933374792E6D}" type="presParOf" srcId="{FC786B0F-7ECF-4A85-BF34-B72AE80D2164}" destId="{4186B938-3918-4A6A-A432-8A4A42650144}" srcOrd="4" destOrd="0" presId="urn:microsoft.com/office/officeart/2005/8/layout/lProcess3"/>
    <dgm:cxn modelId="{99E08BB1-3962-480C-B9E1-95B8DA056FA6}" type="presParOf" srcId="{FC786B0F-7ECF-4A85-BF34-B72AE80D2164}" destId="{64653F4E-7D30-4831-9B7B-0099A63CB8F9}" srcOrd="5" destOrd="0" presId="urn:microsoft.com/office/officeart/2005/8/layout/lProcess3"/>
    <dgm:cxn modelId="{C0E511AB-DAD1-44C0-B7F9-88BA602CEB8E}" type="presParOf" srcId="{FC786B0F-7ECF-4A85-BF34-B72AE80D2164}" destId="{9483F598-ADFE-41AD-A684-30EC67FB62F4}" srcOrd="6" destOrd="0" presId="urn:microsoft.com/office/officeart/2005/8/layout/lProcess3"/>
    <dgm:cxn modelId="{5395F2BF-30A0-422D-8A80-EA5146DEB1FD}" type="presParOf" srcId="{53A0DBF3-FE82-4E10-A133-BD54F36624AE}" destId="{9A4B1664-24E0-48BD-8D9A-2A80A664085A}" srcOrd="3" destOrd="0" presId="urn:microsoft.com/office/officeart/2005/8/layout/lProcess3"/>
    <dgm:cxn modelId="{F3CE33B2-FADE-4EFB-A62F-FA8D160244A8}" type="presParOf" srcId="{53A0DBF3-FE82-4E10-A133-BD54F36624AE}" destId="{C04AFB7E-7B33-4967-A7BF-57630ABD85E9}" srcOrd="4" destOrd="0" presId="urn:microsoft.com/office/officeart/2005/8/layout/lProcess3"/>
    <dgm:cxn modelId="{D3EB7625-E4BD-491C-9086-E84D27421D32}" type="presParOf" srcId="{C04AFB7E-7B33-4967-A7BF-57630ABD85E9}" destId="{8EDCCEE4-BB18-40C4-829F-BAA4C8A84977}" srcOrd="0" destOrd="0" presId="urn:microsoft.com/office/officeart/2005/8/layout/lProcess3"/>
    <dgm:cxn modelId="{822366EB-C5C9-4A29-B419-67F2496175CB}" type="presParOf" srcId="{C04AFB7E-7B33-4967-A7BF-57630ABD85E9}" destId="{5D968535-0CDA-4F4F-8842-2B761D74199E}" srcOrd="1" destOrd="0" presId="urn:microsoft.com/office/officeart/2005/8/layout/lProcess3"/>
    <dgm:cxn modelId="{4A86D673-D0D4-456D-B29D-ED1E21E92667}" type="presParOf" srcId="{C04AFB7E-7B33-4967-A7BF-57630ABD85E9}" destId="{18C31A77-E002-441B-A360-4E546F354964}" srcOrd="2" destOrd="0" presId="urn:microsoft.com/office/officeart/2005/8/layout/lProcess3"/>
    <dgm:cxn modelId="{61C32130-4809-436B-A768-15141B15864A}" type="presParOf" srcId="{C04AFB7E-7B33-4967-A7BF-57630ABD85E9}" destId="{8D466373-EB68-4DF0-8023-B160A531D38C}" srcOrd="3" destOrd="0" presId="urn:microsoft.com/office/officeart/2005/8/layout/lProcess3"/>
    <dgm:cxn modelId="{64BAB812-F426-4434-8A69-342F9F35859D}" type="presParOf" srcId="{C04AFB7E-7B33-4967-A7BF-57630ABD85E9}" destId="{7A1225A5-D4E2-4927-B457-EC4746D07B47}"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9955EF-7DA7-45E1-B313-1400DBC58C5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4C0CDB0D-4240-4727-9B13-E7FBA01CD48C}">
      <dgm:prSet phldrT="[Text]"/>
      <dgm:spPr/>
      <dgm:t>
        <a:bodyPr/>
        <a:lstStyle/>
        <a:p>
          <a:r>
            <a:rPr lang="en-US" b="1" dirty="0"/>
            <a:t>Safer Injection</a:t>
          </a:r>
        </a:p>
      </dgm:t>
    </dgm:pt>
    <dgm:pt modelId="{A91184F7-8BF5-4CD4-AFFE-6E287004A1DB}" type="parTrans" cxnId="{A4D90BF6-AE2B-4C64-A21C-18AF3EBE086A}">
      <dgm:prSet/>
      <dgm:spPr/>
      <dgm:t>
        <a:bodyPr/>
        <a:lstStyle/>
        <a:p>
          <a:endParaRPr lang="en-US"/>
        </a:p>
      </dgm:t>
    </dgm:pt>
    <dgm:pt modelId="{7EC77BE7-450F-42C7-B098-3720469EBEFF}" type="sibTrans" cxnId="{A4D90BF6-AE2B-4C64-A21C-18AF3EBE086A}">
      <dgm:prSet/>
      <dgm:spPr/>
      <dgm:t>
        <a:bodyPr/>
        <a:lstStyle/>
        <a:p>
          <a:endParaRPr lang="en-US"/>
        </a:p>
      </dgm:t>
    </dgm:pt>
    <dgm:pt modelId="{48196CF3-AB2D-4A4D-BF8F-BBA1AB8755C0}">
      <dgm:prSet phldrT="[Text]"/>
      <dgm:spPr/>
      <dgm:t>
        <a:bodyPr/>
        <a:lstStyle/>
        <a:p>
          <a:r>
            <a:rPr lang="en-US" dirty="0"/>
            <a:t>External latex condoms (2 sizes)</a:t>
          </a:r>
        </a:p>
      </dgm:t>
    </dgm:pt>
    <dgm:pt modelId="{CC8750BB-02B5-4DD3-842D-9CD201F26E49}" type="parTrans" cxnId="{772911AD-3739-43FA-9221-414671E58915}">
      <dgm:prSet/>
      <dgm:spPr/>
      <dgm:t>
        <a:bodyPr/>
        <a:lstStyle/>
        <a:p>
          <a:endParaRPr lang="en-US"/>
        </a:p>
      </dgm:t>
    </dgm:pt>
    <dgm:pt modelId="{931918AD-10A3-4CE2-B0DD-022825FA5808}" type="sibTrans" cxnId="{772911AD-3739-43FA-9221-414671E58915}">
      <dgm:prSet/>
      <dgm:spPr/>
      <dgm:t>
        <a:bodyPr/>
        <a:lstStyle/>
        <a:p>
          <a:endParaRPr lang="en-US"/>
        </a:p>
      </dgm:t>
    </dgm:pt>
    <dgm:pt modelId="{39B4A6BB-D158-4028-BAAE-653E16CC946F}">
      <dgm:prSet phldrT="[Text]"/>
      <dgm:spPr/>
      <dgm:t>
        <a:bodyPr/>
        <a:lstStyle/>
        <a:p>
          <a:r>
            <a:rPr lang="en-US" dirty="0"/>
            <a:t>Water-based lubricant </a:t>
          </a:r>
        </a:p>
      </dgm:t>
    </dgm:pt>
    <dgm:pt modelId="{A0F2B134-9FFF-435F-B404-2E3DB606CEB0}" type="parTrans" cxnId="{9B72D390-79A9-4B0B-A924-C302C0338EA1}">
      <dgm:prSet/>
      <dgm:spPr/>
      <dgm:t>
        <a:bodyPr/>
        <a:lstStyle/>
        <a:p>
          <a:endParaRPr lang="en-US"/>
        </a:p>
      </dgm:t>
    </dgm:pt>
    <dgm:pt modelId="{9F4BC74A-5FB0-4A66-B2C0-E8DB2FC0DA87}" type="sibTrans" cxnId="{9B72D390-79A9-4B0B-A924-C302C0338EA1}">
      <dgm:prSet/>
      <dgm:spPr/>
      <dgm:t>
        <a:bodyPr/>
        <a:lstStyle/>
        <a:p>
          <a:endParaRPr lang="en-US"/>
        </a:p>
      </dgm:t>
    </dgm:pt>
    <dgm:pt modelId="{FDBC7B5E-E5B4-4C35-8972-30F52662EA0F}">
      <dgm:prSet phldrT="[Text]"/>
      <dgm:spPr/>
      <dgm:t>
        <a:bodyPr/>
        <a:lstStyle/>
        <a:p>
          <a:r>
            <a:rPr lang="en-US" b="1" dirty="0"/>
            <a:t>Hygiene</a:t>
          </a:r>
        </a:p>
      </dgm:t>
    </dgm:pt>
    <dgm:pt modelId="{23A651BD-3861-41AE-A180-238709461A7B}" type="parTrans" cxnId="{27F20234-8E3F-4833-B03C-29C039BB589D}">
      <dgm:prSet/>
      <dgm:spPr/>
      <dgm:t>
        <a:bodyPr/>
        <a:lstStyle/>
        <a:p>
          <a:endParaRPr lang="en-US"/>
        </a:p>
      </dgm:t>
    </dgm:pt>
    <dgm:pt modelId="{501AAB83-2810-41D3-9AC9-7DE490B49FD4}" type="sibTrans" cxnId="{27F20234-8E3F-4833-B03C-29C039BB589D}">
      <dgm:prSet/>
      <dgm:spPr/>
      <dgm:t>
        <a:bodyPr/>
        <a:lstStyle/>
        <a:p>
          <a:endParaRPr lang="en-US"/>
        </a:p>
      </dgm:t>
    </dgm:pt>
    <dgm:pt modelId="{79AB948F-E5A1-40E3-A074-A6187D70CEEA}">
      <dgm:prSet phldrT="[Text]"/>
      <dgm:spPr/>
      <dgm:t>
        <a:bodyPr/>
        <a:lstStyle/>
        <a:p>
          <a:r>
            <a:rPr lang="en-US" dirty="0"/>
            <a:t>Hygiene kits</a:t>
          </a:r>
        </a:p>
      </dgm:t>
    </dgm:pt>
    <dgm:pt modelId="{9E64A7F8-64CA-4ECA-BAAB-103C46332673}" type="parTrans" cxnId="{5171AD21-DC78-45C1-8A6F-046784488A0D}">
      <dgm:prSet/>
      <dgm:spPr/>
      <dgm:t>
        <a:bodyPr/>
        <a:lstStyle/>
        <a:p>
          <a:endParaRPr lang="en-US"/>
        </a:p>
      </dgm:t>
    </dgm:pt>
    <dgm:pt modelId="{09A43F7A-B8B6-4D7D-9566-3138A610A6E6}" type="sibTrans" cxnId="{5171AD21-DC78-45C1-8A6F-046784488A0D}">
      <dgm:prSet/>
      <dgm:spPr/>
      <dgm:t>
        <a:bodyPr/>
        <a:lstStyle/>
        <a:p>
          <a:endParaRPr lang="en-US"/>
        </a:p>
      </dgm:t>
    </dgm:pt>
    <dgm:pt modelId="{4E3BB4F7-A767-473F-A5C2-3C95ECE3FE7A}">
      <dgm:prSet phldrT="[Text]"/>
      <dgm:spPr/>
      <dgm:t>
        <a:bodyPr/>
        <a:lstStyle/>
        <a:p>
          <a:r>
            <a:rPr lang="en-US" dirty="0"/>
            <a:t>Lotion</a:t>
          </a:r>
        </a:p>
      </dgm:t>
    </dgm:pt>
    <dgm:pt modelId="{E2C7E9BE-6711-48A1-82D7-55A842AA4862}" type="parTrans" cxnId="{589F43E6-3619-496E-B54B-8BF1080FE3F0}">
      <dgm:prSet/>
      <dgm:spPr/>
      <dgm:t>
        <a:bodyPr/>
        <a:lstStyle/>
        <a:p>
          <a:endParaRPr lang="en-US"/>
        </a:p>
      </dgm:t>
    </dgm:pt>
    <dgm:pt modelId="{A5D378FD-0CD9-4FAE-B5BB-0509D5E32D6D}" type="sibTrans" cxnId="{589F43E6-3619-496E-B54B-8BF1080FE3F0}">
      <dgm:prSet/>
      <dgm:spPr/>
      <dgm:t>
        <a:bodyPr/>
        <a:lstStyle/>
        <a:p>
          <a:endParaRPr lang="en-US"/>
        </a:p>
      </dgm:t>
    </dgm:pt>
    <dgm:pt modelId="{118C48DF-4788-45A2-AFB9-00C1A00AB3E9}">
      <dgm:prSet phldrT="[Text]"/>
      <dgm:spPr/>
      <dgm:t>
        <a:bodyPr/>
        <a:lstStyle/>
        <a:p>
          <a:r>
            <a:rPr lang="en-US" dirty="0"/>
            <a:t>Alcohol-free mouthwash</a:t>
          </a:r>
        </a:p>
      </dgm:t>
    </dgm:pt>
    <dgm:pt modelId="{309DC9B6-FE4D-48F2-855B-61D9D40CB55F}" type="parTrans" cxnId="{0FC6C488-8241-48C3-9F12-C740402CACC2}">
      <dgm:prSet/>
      <dgm:spPr/>
      <dgm:t>
        <a:bodyPr/>
        <a:lstStyle/>
        <a:p>
          <a:endParaRPr lang="en-US"/>
        </a:p>
      </dgm:t>
    </dgm:pt>
    <dgm:pt modelId="{A1EB7B67-482C-4D22-9CF8-B5740A211167}" type="sibTrans" cxnId="{0FC6C488-8241-48C3-9F12-C740402CACC2}">
      <dgm:prSet/>
      <dgm:spPr/>
      <dgm:t>
        <a:bodyPr/>
        <a:lstStyle/>
        <a:p>
          <a:endParaRPr lang="en-US"/>
        </a:p>
      </dgm:t>
    </dgm:pt>
    <dgm:pt modelId="{2DC32CEA-4522-43D7-A23D-B53ACE3CC281}">
      <dgm:prSet phldrT="[Text]"/>
      <dgm:spPr/>
      <dgm:t>
        <a:bodyPr/>
        <a:lstStyle/>
        <a:p>
          <a:r>
            <a:rPr lang="en-US" b="1" dirty="0"/>
            <a:t>Other Safer Use</a:t>
          </a:r>
        </a:p>
      </dgm:t>
    </dgm:pt>
    <dgm:pt modelId="{57D42334-1C74-4A12-B75A-77869DCA8A94}" type="parTrans" cxnId="{B105183B-B3A9-4C42-8AF6-4A54D5C78C94}">
      <dgm:prSet/>
      <dgm:spPr/>
      <dgm:t>
        <a:bodyPr/>
        <a:lstStyle/>
        <a:p>
          <a:endParaRPr lang="en-US"/>
        </a:p>
      </dgm:t>
    </dgm:pt>
    <dgm:pt modelId="{6D7E7EE2-B0C1-4900-A987-6D79773E5D7C}" type="sibTrans" cxnId="{B105183B-B3A9-4C42-8AF6-4A54D5C78C94}">
      <dgm:prSet/>
      <dgm:spPr/>
      <dgm:t>
        <a:bodyPr/>
        <a:lstStyle/>
        <a:p>
          <a:endParaRPr lang="en-US"/>
        </a:p>
      </dgm:t>
    </dgm:pt>
    <dgm:pt modelId="{B20A635E-DB3D-428C-B60F-02DF5B743CD8}">
      <dgm:prSet phldrT="[Text]"/>
      <dgm:spPr/>
      <dgm:t>
        <a:bodyPr/>
        <a:lstStyle/>
        <a:p>
          <a:r>
            <a:rPr lang="en-US" dirty="0"/>
            <a:t>Syringes (5 sizes)  </a:t>
          </a:r>
        </a:p>
      </dgm:t>
    </dgm:pt>
    <dgm:pt modelId="{BD0604F4-9A23-4570-B95D-ACE5FA488C59}" type="parTrans" cxnId="{2F2A03DA-EFE7-4827-8A82-1CAFFEA42B82}">
      <dgm:prSet/>
      <dgm:spPr/>
      <dgm:t>
        <a:bodyPr/>
        <a:lstStyle/>
        <a:p>
          <a:endParaRPr lang="en-US"/>
        </a:p>
      </dgm:t>
    </dgm:pt>
    <dgm:pt modelId="{A7631ABD-6C13-473E-A8A3-8308D325F2C8}" type="sibTrans" cxnId="{2F2A03DA-EFE7-4827-8A82-1CAFFEA42B82}">
      <dgm:prSet/>
      <dgm:spPr/>
      <dgm:t>
        <a:bodyPr/>
        <a:lstStyle/>
        <a:p>
          <a:endParaRPr lang="en-US"/>
        </a:p>
      </dgm:t>
    </dgm:pt>
    <dgm:pt modelId="{1E94F598-34F4-40BA-8BD5-A3DB6FE4CE07}">
      <dgm:prSet phldrT="[Text]"/>
      <dgm:spPr/>
      <dgm:t>
        <a:bodyPr/>
        <a:lstStyle/>
        <a:p>
          <a:r>
            <a:rPr lang="en-US" dirty="0"/>
            <a:t>Sharps containers (2 sizes)</a:t>
          </a:r>
        </a:p>
      </dgm:t>
    </dgm:pt>
    <dgm:pt modelId="{973D03DF-1883-4FD5-92F9-A0276BB852C6}" type="parTrans" cxnId="{B680B58B-456A-4B8B-BF60-C3F91E93F780}">
      <dgm:prSet/>
      <dgm:spPr/>
      <dgm:t>
        <a:bodyPr/>
        <a:lstStyle/>
        <a:p>
          <a:endParaRPr lang="en-US"/>
        </a:p>
      </dgm:t>
    </dgm:pt>
    <dgm:pt modelId="{D210C563-B034-4D63-AA5D-962C8734C95C}" type="sibTrans" cxnId="{B680B58B-456A-4B8B-BF60-C3F91E93F780}">
      <dgm:prSet/>
      <dgm:spPr/>
      <dgm:t>
        <a:bodyPr/>
        <a:lstStyle/>
        <a:p>
          <a:endParaRPr lang="en-US"/>
        </a:p>
      </dgm:t>
    </dgm:pt>
    <dgm:pt modelId="{8B135369-259E-4500-90FF-13970D0FFEF9}">
      <dgm:prSet phldrT="[Text]"/>
      <dgm:spPr/>
      <dgm:t>
        <a:bodyPr/>
        <a:lstStyle/>
        <a:p>
          <a:r>
            <a:rPr lang="en-US" dirty="0"/>
            <a:t>Tourniquets</a:t>
          </a:r>
        </a:p>
      </dgm:t>
    </dgm:pt>
    <dgm:pt modelId="{69373563-EF95-4F41-A636-8F909701ECF8}" type="parTrans" cxnId="{EDC8F450-D914-4C46-AD1B-D93FBEAA3285}">
      <dgm:prSet/>
      <dgm:spPr/>
      <dgm:t>
        <a:bodyPr/>
        <a:lstStyle/>
        <a:p>
          <a:endParaRPr lang="en-US"/>
        </a:p>
      </dgm:t>
    </dgm:pt>
    <dgm:pt modelId="{A512859F-13C4-4CAD-B363-EA3096B56C96}" type="sibTrans" cxnId="{EDC8F450-D914-4C46-AD1B-D93FBEAA3285}">
      <dgm:prSet/>
      <dgm:spPr/>
      <dgm:t>
        <a:bodyPr/>
        <a:lstStyle/>
        <a:p>
          <a:endParaRPr lang="en-US"/>
        </a:p>
      </dgm:t>
    </dgm:pt>
    <dgm:pt modelId="{389EB862-1D4A-4620-A2C0-3F3D643CA711}">
      <dgm:prSet phldrT="[Text]"/>
      <dgm:spPr/>
      <dgm:t>
        <a:bodyPr/>
        <a:lstStyle/>
        <a:p>
          <a:r>
            <a:rPr lang="en-US" dirty="0"/>
            <a:t>Alcohol swabs</a:t>
          </a:r>
        </a:p>
      </dgm:t>
    </dgm:pt>
    <dgm:pt modelId="{1B5B248A-78C3-4DD4-B094-A2BDC8E898CE}" type="parTrans" cxnId="{979AE061-06B7-4367-8279-7AFB0EADCB21}">
      <dgm:prSet/>
      <dgm:spPr/>
      <dgm:t>
        <a:bodyPr/>
        <a:lstStyle/>
        <a:p>
          <a:endParaRPr lang="en-US"/>
        </a:p>
      </dgm:t>
    </dgm:pt>
    <dgm:pt modelId="{D2C6C58B-88A1-42CC-B9EE-F96805E363A1}" type="sibTrans" cxnId="{979AE061-06B7-4367-8279-7AFB0EADCB21}">
      <dgm:prSet/>
      <dgm:spPr/>
      <dgm:t>
        <a:bodyPr/>
        <a:lstStyle/>
        <a:p>
          <a:endParaRPr lang="en-US"/>
        </a:p>
      </dgm:t>
    </dgm:pt>
    <dgm:pt modelId="{095D2896-DE78-49E6-838F-49E48CEE16DC}">
      <dgm:prSet phldrT="[Text]"/>
      <dgm:spPr/>
      <dgm:t>
        <a:bodyPr/>
        <a:lstStyle/>
        <a:p>
          <a:r>
            <a:rPr lang="en-US" b="1" dirty="0"/>
            <a:t>Safer Sex</a:t>
          </a:r>
        </a:p>
      </dgm:t>
    </dgm:pt>
    <dgm:pt modelId="{3F656E58-62A0-4C6B-8B91-F507B31ACFAF}" type="parTrans" cxnId="{12F02BE6-DD34-447C-A61F-5BA3213ED099}">
      <dgm:prSet/>
      <dgm:spPr/>
      <dgm:t>
        <a:bodyPr/>
        <a:lstStyle/>
        <a:p>
          <a:endParaRPr lang="en-US"/>
        </a:p>
      </dgm:t>
    </dgm:pt>
    <dgm:pt modelId="{A04A20E2-283A-4BFC-885D-C2881BCBCC3B}" type="sibTrans" cxnId="{12F02BE6-DD34-447C-A61F-5BA3213ED099}">
      <dgm:prSet/>
      <dgm:spPr/>
      <dgm:t>
        <a:bodyPr/>
        <a:lstStyle/>
        <a:p>
          <a:endParaRPr lang="en-US"/>
        </a:p>
      </dgm:t>
    </dgm:pt>
    <dgm:pt modelId="{30198FAD-7F11-4D66-8D83-EB0ED5094F0F}">
      <dgm:prSet phldrT="[Text]"/>
      <dgm:spPr/>
      <dgm:t>
        <a:bodyPr/>
        <a:lstStyle/>
        <a:p>
          <a:r>
            <a:rPr lang="en-US" dirty="0"/>
            <a:t>Snorting kits</a:t>
          </a:r>
        </a:p>
      </dgm:t>
    </dgm:pt>
    <dgm:pt modelId="{554CCC21-96D8-4970-80D0-C2B4278F362B}" type="parTrans" cxnId="{F256B78C-4381-4CF3-A516-95B81F410EC6}">
      <dgm:prSet/>
      <dgm:spPr/>
      <dgm:t>
        <a:bodyPr/>
        <a:lstStyle/>
        <a:p>
          <a:endParaRPr lang="en-US"/>
        </a:p>
      </dgm:t>
    </dgm:pt>
    <dgm:pt modelId="{EFADD765-3216-4E67-BF32-FAA9E763DD85}" type="sibTrans" cxnId="{F256B78C-4381-4CF3-A516-95B81F410EC6}">
      <dgm:prSet/>
      <dgm:spPr/>
      <dgm:t>
        <a:bodyPr/>
        <a:lstStyle/>
        <a:p>
          <a:endParaRPr lang="en-US"/>
        </a:p>
      </dgm:t>
    </dgm:pt>
    <dgm:pt modelId="{71B4BE5D-2A25-47B7-BC2A-08D1142A66A0}">
      <dgm:prSet phldrT="[Text]"/>
      <dgm:spPr/>
      <dgm:t>
        <a:bodyPr/>
        <a:lstStyle/>
        <a:p>
          <a:r>
            <a:rPr lang="en-US" dirty="0"/>
            <a:t>Rubber mouthpieces</a:t>
          </a:r>
        </a:p>
      </dgm:t>
    </dgm:pt>
    <dgm:pt modelId="{307F6F9B-CACC-4D5B-BD8F-8A09F6519A44}" type="parTrans" cxnId="{CFC0A6AC-83E9-4B7E-8713-1D3C667DB4FC}">
      <dgm:prSet/>
      <dgm:spPr/>
      <dgm:t>
        <a:bodyPr/>
        <a:lstStyle/>
        <a:p>
          <a:endParaRPr lang="en-US"/>
        </a:p>
      </dgm:t>
    </dgm:pt>
    <dgm:pt modelId="{5B67D9D4-1432-4BC1-89E9-FA0ACCD083BA}" type="sibTrans" cxnId="{CFC0A6AC-83E9-4B7E-8713-1D3C667DB4FC}">
      <dgm:prSet/>
      <dgm:spPr/>
      <dgm:t>
        <a:bodyPr/>
        <a:lstStyle/>
        <a:p>
          <a:endParaRPr lang="en-US"/>
        </a:p>
      </dgm:t>
    </dgm:pt>
    <dgm:pt modelId="{B52FEA33-0BAD-4626-B93C-2B745419094B}">
      <dgm:prSet phldrT="[Text]"/>
      <dgm:spPr/>
      <dgm:t>
        <a:bodyPr/>
        <a:lstStyle/>
        <a:p>
          <a:r>
            <a:rPr lang="en-US" dirty="0"/>
            <a:t>Rectal use kits </a:t>
          </a:r>
        </a:p>
      </dgm:t>
    </dgm:pt>
    <dgm:pt modelId="{E90185E4-A3A8-4291-9EDB-90DB38E0F502}" type="parTrans" cxnId="{B5251BC3-49C0-40F8-A764-75B957452692}">
      <dgm:prSet/>
      <dgm:spPr/>
      <dgm:t>
        <a:bodyPr/>
        <a:lstStyle/>
        <a:p>
          <a:endParaRPr lang="en-US"/>
        </a:p>
      </dgm:t>
    </dgm:pt>
    <dgm:pt modelId="{D365D6B5-EBB4-45DC-9B9E-788F23B21AB9}" type="sibTrans" cxnId="{B5251BC3-49C0-40F8-A764-75B957452692}">
      <dgm:prSet/>
      <dgm:spPr/>
      <dgm:t>
        <a:bodyPr/>
        <a:lstStyle/>
        <a:p>
          <a:endParaRPr lang="en-US"/>
        </a:p>
      </dgm:t>
    </dgm:pt>
    <dgm:pt modelId="{ECE94D15-22A7-421D-A038-854BE7B6A39F}">
      <dgm:prSet phldrT="[Text]"/>
      <dgm:spPr/>
      <dgm:t>
        <a:bodyPr/>
        <a:lstStyle/>
        <a:p>
          <a:r>
            <a:rPr lang="en-US" dirty="0"/>
            <a:t>Deodorant</a:t>
          </a:r>
        </a:p>
      </dgm:t>
    </dgm:pt>
    <dgm:pt modelId="{4F0759C3-8E6C-405A-83B4-7A26670BE9FB}" type="parTrans" cxnId="{9E1681B2-9134-445B-80BC-98BA910529D9}">
      <dgm:prSet/>
      <dgm:spPr/>
      <dgm:t>
        <a:bodyPr/>
        <a:lstStyle/>
        <a:p>
          <a:endParaRPr lang="en-US"/>
        </a:p>
      </dgm:t>
    </dgm:pt>
    <dgm:pt modelId="{F7F5C851-7089-4791-9538-6D669136EED9}" type="sibTrans" cxnId="{9E1681B2-9134-445B-80BC-98BA910529D9}">
      <dgm:prSet/>
      <dgm:spPr/>
      <dgm:t>
        <a:bodyPr/>
        <a:lstStyle/>
        <a:p>
          <a:endParaRPr lang="en-US"/>
        </a:p>
      </dgm:t>
    </dgm:pt>
    <dgm:pt modelId="{8E163EB9-CD38-465D-B5BF-EE9DD29D931C}">
      <dgm:prSet phldrT="[Text]"/>
      <dgm:spPr/>
      <dgm:t>
        <a:bodyPr/>
        <a:lstStyle/>
        <a:p>
          <a:r>
            <a:rPr lang="en-US" dirty="0"/>
            <a:t>Hand sanitizer</a:t>
          </a:r>
        </a:p>
      </dgm:t>
    </dgm:pt>
    <dgm:pt modelId="{B16C3FD2-6CCE-45BD-9D13-86608342D46C}" type="parTrans" cxnId="{3E8A6B03-76FF-48EC-9E2D-6594A0F00FEC}">
      <dgm:prSet/>
      <dgm:spPr/>
      <dgm:t>
        <a:bodyPr/>
        <a:lstStyle/>
        <a:p>
          <a:endParaRPr lang="en-US"/>
        </a:p>
      </dgm:t>
    </dgm:pt>
    <dgm:pt modelId="{5BD4BCB2-1B75-4B2B-A1E9-A23FA890940A}" type="sibTrans" cxnId="{3E8A6B03-76FF-48EC-9E2D-6594A0F00FEC}">
      <dgm:prSet/>
      <dgm:spPr/>
      <dgm:t>
        <a:bodyPr/>
        <a:lstStyle/>
        <a:p>
          <a:endParaRPr lang="en-US"/>
        </a:p>
      </dgm:t>
    </dgm:pt>
    <dgm:pt modelId="{72B6A6DA-BE05-43C0-BBF2-E2CAC19C5290}">
      <dgm:prSet phldrT="[Text]"/>
      <dgm:spPr/>
      <dgm:t>
        <a:bodyPr/>
        <a:lstStyle/>
        <a:p>
          <a:r>
            <a:rPr lang="en-US" dirty="0"/>
            <a:t>Cookers with cottons</a:t>
          </a:r>
        </a:p>
      </dgm:t>
    </dgm:pt>
    <dgm:pt modelId="{05627366-693A-42DB-A804-60047703A8BC}" type="parTrans" cxnId="{BB21A7C7-5BA4-4251-A0B4-A78D5654D40F}">
      <dgm:prSet/>
      <dgm:spPr/>
      <dgm:t>
        <a:bodyPr/>
        <a:lstStyle/>
        <a:p>
          <a:endParaRPr lang="en-US"/>
        </a:p>
      </dgm:t>
    </dgm:pt>
    <dgm:pt modelId="{834C5155-B4AE-40DB-9F89-FE740D842A69}" type="sibTrans" cxnId="{BB21A7C7-5BA4-4251-A0B4-A78D5654D40F}">
      <dgm:prSet/>
      <dgm:spPr/>
      <dgm:t>
        <a:bodyPr/>
        <a:lstStyle/>
        <a:p>
          <a:endParaRPr lang="en-US"/>
        </a:p>
      </dgm:t>
    </dgm:pt>
    <dgm:pt modelId="{073C9317-9FAA-4131-B4E2-BECC33302ABF}">
      <dgm:prSet phldrT="[Text]"/>
      <dgm:spPr/>
      <dgm:t>
        <a:bodyPr/>
        <a:lstStyle/>
        <a:p>
          <a:r>
            <a:rPr lang="en-US" dirty="0"/>
            <a:t>Sterile water </a:t>
          </a:r>
        </a:p>
      </dgm:t>
    </dgm:pt>
    <dgm:pt modelId="{FD4369F6-0ECB-441E-B090-23E70D4D7EC7}" type="parTrans" cxnId="{9D47F2D1-0111-472F-94D2-940731E17429}">
      <dgm:prSet/>
      <dgm:spPr/>
      <dgm:t>
        <a:bodyPr/>
        <a:lstStyle/>
        <a:p>
          <a:endParaRPr lang="en-US"/>
        </a:p>
      </dgm:t>
    </dgm:pt>
    <dgm:pt modelId="{A9B54E0C-EA78-4DD9-93CB-318E5C8F0F35}" type="sibTrans" cxnId="{9D47F2D1-0111-472F-94D2-940731E17429}">
      <dgm:prSet/>
      <dgm:spPr/>
      <dgm:t>
        <a:bodyPr/>
        <a:lstStyle/>
        <a:p>
          <a:endParaRPr lang="en-US"/>
        </a:p>
      </dgm:t>
    </dgm:pt>
    <dgm:pt modelId="{E949E113-D1FC-41FD-8651-571E7C7B748D}">
      <dgm:prSet phldrT="[Text]"/>
      <dgm:spPr/>
      <dgm:t>
        <a:bodyPr/>
        <a:lstStyle/>
        <a:p>
          <a:r>
            <a:rPr lang="en-US" dirty="0"/>
            <a:t>Ascorbic acid powder</a:t>
          </a:r>
        </a:p>
      </dgm:t>
    </dgm:pt>
    <dgm:pt modelId="{75FB1833-E0CC-4D1F-981C-034B50B794B9}" type="parTrans" cxnId="{AEAB6CB6-B9D8-4A0D-9EF0-D05FDA4DF2CC}">
      <dgm:prSet/>
      <dgm:spPr/>
      <dgm:t>
        <a:bodyPr/>
        <a:lstStyle/>
        <a:p>
          <a:endParaRPr lang="en-US"/>
        </a:p>
      </dgm:t>
    </dgm:pt>
    <dgm:pt modelId="{D1330BF7-164C-44D8-9FB5-F92E5ACE7D55}" type="sibTrans" cxnId="{AEAB6CB6-B9D8-4A0D-9EF0-D05FDA4DF2CC}">
      <dgm:prSet/>
      <dgm:spPr/>
      <dgm:t>
        <a:bodyPr/>
        <a:lstStyle/>
        <a:p>
          <a:endParaRPr lang="en-US"/>
        </a:p>
      </dgm:t>
    </dgm:pt>
    <dgm:pt modelId="{77F47249-78FB-4863-9359-E6D5C94BFCB2}">
      <dgm:prSet phldrT="[Text]"/>
      <dgm:spPr/>
      <dgm:t>
        <a:bodyPr/>
        <a:lstStyle/>
        <a:p>
          <a:r>
            <a:rPr lang="en-US" dirty="0"/>
            <a:t>Wound care kits </a:t>
          </a:r>
        </a:p>
      </dgm:t>
    </dgm:pt>
    <dgm:pt modelId="{42D061F1-2B6E-4455-9673-F4D8A95BCD4B}" type="parTrans" cxnId="{51C9328D-28FB-4586-9436-5D5BD589DC03}">
      <dgm:prSet/>
      <dgm:spPr/>
      <dgm:t>
        <a:bodyPr/>
        <a:lstStyle/>
        <a:p>
          <a:endParaRPr lang="en-US"/>
        </a:p>
      </dgm:t>
    </dgm:pt>
    <dgm:pt modelId="{543BEFF2-20DC-4303-837E-8AD47E61D3E9}" type="sibTrans" cxnId="{51C9328D-28FB-4586-9436-5D5BD589DC03}">
      <dgm:prSet/>
      <dgm:spPr/>
      <dgm:t>
        <a:bodyPr/>
        <a:lstStyle/>
        <a:p>
          <a:endParaRPr lang="en-US"/>
        </a:p>
      </dgm:t>
    </dgm:pt>
    <dgm:pt modelId="{4ADCF232-41CE-408B-B0A0-26F73CC6202D}">
      <dgm:prSet phldrT="[Text]"/>
      <dgm:spPr/>
      <dgm:t>
        <a:bodyPr/>
        <a:lstStyle/>
        <a:p>
          <a:r>
            <a:rPr lang="en-US" dirty="0"/>
            <a:t>Fentanyl and xylazine test strips </a:t>
          </a:r>
        </a:p>
      </dgm:t>
    </dgm:pt>
    <dgm:pt modelId="{0A87A0D5-D5F4-4A90-A341-D637CBC29C7E}" type="parTrans" cxnId="{CF7C8F3B-2F3C-4B45-A132-AFC97CA8F483}">
      <dgm:prSet/>
      <dgm:spPr/>
      <dgm:t>
        <a:bodyPr/>
        <a:lstStyle/>
        <a:p>
          <a:endParaRPr lang="en-US"/>
        </a:p>
      </dgm:t>
    </dgm:pt>
    <dgm:pt modelId="{53BB57BE-8BDB-4011-9C5E-C0F78F48CA61}" type="sibTrans" cxnId="{CF7C8F3B-2F3C-4B45-A132-AFC97CA8F483}">
      <dgm:prSet/>
      <dgm:spPr/>
      <dgm:t>
        <a:bodyPr/>
        <a:lstStyle/>
        <a:p>
          <a:endParaRPr lang="en-US"/>
        </a:p>
      </dgm:t>
    </dgm:pt>
    <dgm:pt modelId="{C6E9A997-C64D-4C08-95C0-B13D118E9990}">
      <dgm:prSet phldrT="[Text]"/>
      <dgm:spPr/>
      <dgm:t>
        <a:bodyPr/>
        <a:lstStyle/>
        <a:p>
          <a:r>
            <a:rPr lang="en-US" dirty="0"/>
            <a:t>Lip balm  </a:t>
          </a:r>
        </a:p>
      </dgm:t>
    </dgm:pt>
    <dgm:pt modelId="{6B02C3C2-EC0C-488F-9C5A-8276D62C4141}" type="parTrans" cxnId="{4A44A591-ADF2-4191-81A9-0F131E34A2D4}">
      <dgm:prSet/>
      <dgm:spPr/>
      <dgm:t>
        <a:bodyPr/>
        <a:lstStyle/>
        <a:p>
          <a:endParaRPr lang="en-US"/>
        </a:p>
      </dgm:t>
    </dgm:pt>
    <dgm:pt modelId="{6CEB2841-D6FA-49CC-89BE-F89960944289}" type="sibTrans" cxnId="{4A44A591-ADF2-4191-81A9-0F131E34A2D4}">
      <dgm:prSet/>
      <dgm:spPr/>
      <dgm:t>
        <a:bodyPr/>
        <a:lstStyle/>
        <a:p>
          <a:endParaRPr lang="en-US"/>
        </a:p>
      </dgm:t>
    </dgm:pt>
    <dgm:pt modelId="{809FA97E-03DF-469C-8DD6-8F228708E6CD}" type="pres">
      <dgm:prSet presAssocID="{309955EF-7DA7-45E1-B313-1400DBC58C5D}" presName="Name0" presStyleCnt="0">
        <dgm:presLayoutVars>
          <dgm:dir/>
          <dgm:animLvl val="lvl"/>
          <dgm:resizeHandles val="exact"/>
        </dgm:presLayoutVars>
      </dgm:prSet>
      <dgm:spPr/>
    </dgm:pt>
    <dgm:pt modelId="{D110A088-3832-4679-B642-281518F8A91E}" type="pres">
      <dgm:prSet presAssocID="{4C0CDB0D-4240-4727-9B13-E7FBA01CD48C}" presName="composite" presStyleCnt="0"/>
      <dgm:spPr/>
    </dgm:pt>
    <dgm:pt modelId="{3EBD788B-2C82-4F04-B2FF-412DE56CB243}" type="pres">
      <dgm:prSet presAssocID="{4C0CDB0D-4240-4727-9B13-E7FBA01CD48C}" presName="parTx" presStyleLbl="alignNode1" presStyleIdx="0" presStyleCnt="4">
        <dgm:presLayoutVars>
          <dgm:chMax val="0"/>
          <dgm:chPref val="0"/>
          <dgm:bulletEnabled val="1"/>
        </dgm:presLayoutVars>
      </dgm:prSet>
      <dgm:spPr/>
    </dgm:pt>
    <dgm:pt modelId="{FDACC367-F2CF-4188-A19F-65E795BCD53D}" type="pres">
      <dgm:prSet presAssocID="{4C0CDB0D-4240-4727-9B13-E7FBA01CD48C}" presName="desTx" presStyleLbl="alignAccFollowNode1" presStyleIdx="0" presStyleCnt="4">
        <dgm:presLayoutVars>
          <dgm:bulletEnabled val="1"/>
        </dgm:presLayoutVars>
      </dgm:prSet>
      <dgm:spPr/>
    </dgm:pt>
    <dgm:pt modelId="{168C9FF9-941A-4042-883C-F2A5B3B30791}" type="pres">
      <dgm:prSet presAssocID="{7EC77BE7-450F-42C7-B098-3720469EBEFF}" presName="space" presStyleCnt="0"/>
      <dgm:spPr/>
    </dgm:pt>
    <dgm:pt modelId="{791E2463-BF67-4FC4-BF3D-2049E6F37F19}" type="pres">
      <dgm:prSet presAssocID="{2DC32CEA-4522-43D7-A23D-B53ACE3CC281}" presName="composite" presStyleCnt="0"/>
      <dgm:spPr/>
    </dgm:pt>
    <dgm:pt modelId="{DFECB51B-C58A-4E49-A620-8E405091E18A}" type="pres">
      <dgm:prSet presAssocID="{2DC32CEA-4522-43D7-A23D-B53ACE3CC281}" presName="parTx" presStyleLbl="alignNode1" presStyleIdx="1" presStyleCnt="4">
        <dgm:presLayoutVars>
          <dgm:chMax val="0"/>
          <dgm:chPref val="0"/>
          <dgm:bulletEnabled val="1"/>
        </dgm:presLayoutVars>
      </dgm:prSet>
      <dgm:spPr/>
    </dgm:pt>
    <dgm:pt modelId="{FB3B0296-9F9E-41B2-9728-4C246CEC450E}" type="pres">
      <dgm:prSet presAssocID="{2DC32CEA-4522-43D7-A23D-B53ACE3CC281}" presName="desTx" presStyleLbl="alignAccFollowNode1" presStyleIdx="1" presStyleCnt="4">
        <dgm:presLayoutVars>
          <dgm:bulletEnabled val="1"/>
        </dgm:presLayoutVars>
      </dgm:prSet>
      <dgm:spPr/>
    </dgm:pt>
    <dgm:pt modelId="{BD75371F-787D-407D-B11F-9C49E61EF200}" type="pres">
      <dgm:prSet presAssocID="{6D7E7EE2-B0C1-4900-A987-6D79773E5D7C}" presName="space" presStyleCnt="0"/>
      <dgm:spPr/>
    </dgm:pt>
    <dgm:pt modelId="{7F695D88-1D99-482D-833C-597EDC1F9BE5}" type="pres">
      <dgm:prSet presAssocID="{095D2896-DE78-49E6-838F-49E48CEE16DC}" presName="composite" presStyleCnt="0"/>
      <dgm:spPr/>
    </dgm:pt>
    <dgm:pt modelId="{CCA805B8-EB5F-4F07-83A6-71382528CE9C}" type="pres">
      <dgm:prSet presAssocID="{095D2896-DE78-49E6-838F-49E48CEE16DC}" presName="parTx" presStyleLbl="alignNode1" presStyleIdx="2" presStyleCnt="4" custScaleX="74156">
        <dgm:presLayoutVars>
          <dgm:chMax val="0"/>
          <dgm:chPref val="0"/>
          <dgm:bulletEnabled val="1"/>
        </dgm:presLayoutVars>
      </dgm:prSet>
      <dgm:spPr/>
    </dgm:pt>
    <dgm:pt modelId="{5A043E0F-DAC6-4916-B5A9-967703D82165}" type="pres">
      <dgm:prSet presAssocID="{095D2896-DE78-49E6-838F-49E48CEE16DC}" presName="desTx" presStyleLbl="alignAccFollowNode1" presStyleIdx="2" presStyleCnt="4" custScaleX="74156">
        <dgm:presLayoutVars>
          <dgm:bulletEnabled val="1"/>
        </dgm:presLayoutVars>
      </dgm:prSet>
      <dgm:spPr/>
    </dgm:pt>
    <dgm:pt modelId="{453ED028-6785-4A51-850D-6146F67B5081}" type="pres">
      <dgm:prSet presAssocID="{A04A20E2-283A-4BFC-885D-C2881BCBCC3B}" presName="space" presStyleCnt="0"/>
      <dgm:spPr/>
    </dgm:pt>
    <dgm:pt modelId="{A9D5A013-5F51-498E-839C-371D9C0492E1}" type="pres">
      <dgm:prSet presAssocID="{FDBC7B5E-E5B4-4C35-8972-30F52662EA0F}" presName="composite" presStyleCnt="0"/>
      <dgm:spPr/>
    </dgm:pt>
    <dgm:pt modelId="{327F383B-65FF-4E0A-A6E2-A87B77453F45}" type="pres">
      <dgm:prSet presAssocID="{FDBC7B5E-E5B4-4C35-8972-30F52662EA0F}" presName="parTx" presStyleLbl="alignNode1" presStyleIdx="3" presStyleCnt="4">
        <dgm:presLayoutVars>
          <dgm:chMax val="0"/>
          <dgm:chPref val="0"/>
          <dgm:bulletEnabled val="1"/>
        </dgm:presLayoutVars>
      </dgm:prSet>
      <dgm:spPr/>
    </dgm:pt>
    <dgm:pt modelId="{80CA7961-552F-4494-B285-8C0585FC3046}" type="pres">
      <dgm:prSet presAssocID="{FDBC7B5E-E5B4-4C35-8972-30F52662EA0F}" presName="desTx" presStyleLbl="alignAccFollowNode1" presStyleIdx="3" presStyleCnt="4">
        <dgm:presLayoutVars>
          <dgm:bulletEnabled val="1"/>
        </dgm:presLayoutVars>
      </dgm:prSet>
      <dgm:spPr/>
    </dgm:pt>
  </dgm:ptLst>
  <dgm:cxnLst>
    <dgm:cxn modelId="{3E8A6B03-76FF-48EC-9E2D-6594A0F00FEC}" srcId="{FDBC7B5E-E5B4-4C35-8972-30F52662EA0F}" destId="{8E163EB9-CD38-465D-B5BF-EE9DD29D931C}" srcOrd="4" destOrd="0" parTransId="{B16C3FD2-6CCE-45BD-9D13-86608342D46C}" sibTransId="{5BD4BCB2-1B75-4B2B-A1E9-A23FA890940A}"/>
    <dgm:cxn modelId="{E9C62512-637A-4077-B904-E74764208859}" type="presOf" srcId="{8E163EB9-CD38-465D-B5BF-EE9DD29D931C}" destId="{80CA7961-552F-4494-B285-8C0585FC3046}" srcOrd="0" destOrd="4" presId="urn:microsoft.com/office/officeart/2005/8/layout/hList1"/>
    <dgm:cxn modelId="{742F321F-9B3C-4F80-B5C7-CCACAA6A4FBE}" type="presOf" srcId="{389EB862-1D4A-4620-A2C0-3F3D643CA711}" destId="{FDACC367-F2CF-4188-A19F-65E795BCD53D}" srcOrd="0" destOrd="3" presId="urn:microsoft.com/office/officeart/2005/8/layout/hList1"/>
    <dgm:cxn modelId="{FCECA020-EEFE-442A-A51D-86D537F80CEB}" type="presOf" srcId="{71B4BE5D-2A25-47B7-BC2A-08D1142A66A0}" destId="{FB3B0296-9F9E-41B2-9728-4C246CEC450E}" srcOrd="0" destOrd="2" presId="urn:microsoft.com/office/officeart/2005/8/layout/hList1"/>
    <dgm:cxn modelId="{5171AD21-DC78-45C1-8A6F-046784488A0D}" srcId="{FDBC7B5E-E5B4-4C35-8972-30F52662EA0F}" destId="{79AB948F-E5A1-40E3-A074-A6187D70CEEA}" srcOrd="0" destOrd="0" parTransId="{9E64A7F8-64CA-4ECA-BAAB-103C46332673}" sibTransId="{09A43F7A-B8B6-4D7D-9566-3138A610A6E6}"/>
    <dgm:cxn modelId="{78181D28-10FE-41C3-9CE7-AE7CC6BDE45E}" type="presOf" srcId="{E949E113-D1FC-41FD-8651-571E7C7B748D}" destId="{FDACC367-F2CF-4188-A19F-65E795BCD53D}" srcOrd="0" destOrd="7" presId="urn:microsoft.com/office/officeart/2005/8/layout/hList1"/>
    <dgm:cxn modelId="{27F20234-8E3F-4833-B03C-29C039BB589D}" srcId="{309955EF-7DA7-45E1-B313-1400DBC58C5D}" destId="{FDBC7B5E-E5B4-4C35-8972-30F52662EA0F}" srcOrd="3" destOrd="0" parTransId="{23A651BD-3861-41AE-A180-238709461A7B}" sibTransId="{501AAB83-2810-41D3-9AC9-7DE490B49FD4}"/>
    <dgm:cxn modelId="{72C94E35-D19C-4B0D-8C02-8E9EADB334A0}" type="presOf" srcId="{39B4A6BB-D158-4028-BAAE-653E16CC946F}" destId="{5A043E0F-DAC6-4916-B5A9-967703D82165}" srcOrd="0" destOrd="1" presId="urn:microsoft.com/office/officeart/2005/8/layout/hList1"/>
    <dgm:cxn modelId="{B105183B-B3A9-4C42-8AF6-4A54D5C78C94}" srcId="{309955EF-7DA7-45E1-B313-1400DBC58C5D}" destId="{2DC32CEA-4522-43D7-A23D-B53ACE3CC281}" srcOrd="1" destOrd="0" parTransId="{57D42334-1C74-4A12-B75A-77869DCA8A94}" sibTransId="{6D7E7EE2-B0C1-4900-A987-6D79773E5D7C}"/>
    <dgm:cxn modelId="{CF7C8F3B-2F3C-4B45-A132-AFC97CA8F483}" srcId="{2DC32CEA-4522-43D7-A23D-B53ACE3CC281}" destId="{4ADCF232-41CE-408B-B0A0-26F73CC6202D}" srcOrd="3" destOrd="0" parTransId="{0A87A0D5-D5F4-4A90-A341-D637CBC29C7E}" sibTransId="{53BB57BE-8BDB-4011-9C5E-C0F78F48CA61}"/>
    <dgm:cxn modelId="{979AE061-06B7-4367-8279-7AFB0EADCB21}" srcId="{4C0CDB0D-4240-4727-9B13-E7FBA01CD48C}" destId="{389EB862-1D4A-4620-A2C0-3F3D643CA711}" srcOrd="3" destOrd="0" parTransId="{1B5B248A-78C3-4DD4-B094-A2BDC8E898CE}" sibTransId="{D2C6C58B-88A1-42CC-B9EE-F96805E363A1}"/>
    <dgm:cxn modelId="{DA88CD62-671F-4A63-B44C-E95C2F38A54C}" type="presOf" srcId="{1E94F598-34F4-40BA-8BD5-A3DB6FE4CE07}" destId="{FDACC367-F2CF-4188-A19F-65E795BCD53D}" srcOrd="0" destOrd="1" presId="urn:microsoft.com/office/officeart/2005/8/layout/hList1"/>
    <dgm:cxn modelId="{EF9F6B49-6F72-4427-A3C9-0BD7673E94DC}" type="presOf" srcId="{ECE94D15-22A7-421D-A038-854BE7B6A39F}" destId="{80CA7961-552F-4494-B285-8C0585FC3046}" srcOrd="0" destOrd="1" presId="urn:microsoft.com/office/officeart/2005/8/layout/hList1"/>
    <dgm:cxn modelId="{2C712B4F-6675-4CAD-85A8-E87BA5C325F0}" type="presOf" srcId="{4C0CDB0D-4240-4727-9B13-E7FBA01CD48C}" destId="{3EBD788B-2C82-4F04-B2FF-412DE56CB243}" srcOrd="0" destOrd="0" presId="urn:microsoft.com/office/officeart/2005/8/layout/hList1"/>
    <dgm:cxn modelId="{EDC8F450-D914-4C46-AD1B-D93FBEAA3285}" srcId="{4C0CDB0D-4240-4727-9B13-E7FBA01CD48C}" destId="{8B135369-259E-4500-90FF-13970D0FFEF9}" srcOrd="2" destOrd="0" parTransId="{69373563-EF95-4F41-A636-8F909701ECF8}" sibTransId="{A512859F-13C4-4CAD-B363-EA3096B56C96}"/>
    <dgm:cxn modelId="{5053BD79-F3E1-4938-B6A2-FDC5CEDBEA11}" type="presOf" srcId="{30198FAD-7F11-4D66-8D83-EB0ED5094F0F}" destId="{FB3B0296-9F9E-41B2-9728-4C246CEC450E}" srcOrd="0" destOrd="0" presId="urn:microsoft.com/office/officeart/2005/8/layout/hList1"/>
    <dgm:cxn modelId="{39E2C359-0881-446D-BBA4-CEE094416BC3}" type="presOf" srcId="{118C48DF-4788-45A2-AFB9-00C1A00AB3E9}" destId="{80CA7961-552F-4494-B285-8C0585FC3046}" srcOrd="0" destOrd="3" presId="urn:microsoft.com/office/officeart/2005/8/layout/hList1"/>
    <dgm:cxn modelId="{B3D0DF7B-A861-4CA7-A885-97B54F6F9355}" type="presOf" srcId="{77F47249-78FB-4863-9359-E6D5C94BFCB2}" destId="{FDACC367-F2CF-4188-A19F-65E795BCD53D}" srcOrd="0" destOrd="4" presId="urn:microsoft.com/office/officeart/2005/8/layout/hList1"/>
    <dgm:cxn modelId="{3E16F680-2AA5-4789-869F-0B4A7E5713A8}" type="presOf" srcId="{48196CF3-AB2D-4A4D-BF8F-BBA1AB8755C0}" destId="{5A043E0F-DAC6-4916-B5A9-967703D82165}" srcOrd="0" destOrd="0" presId="urn:microsoft.com/office/officeart/2005/8/layout/hList1"/>
    <dgm:cxn modelId="{12CAD881-35ED-4A82-B729-EA44CE013849}" type="presOf" srcId="{309955EF-7DA7-45E1-B313-1400DBC58C5D}" destId="{809FA97E-03DF-469C-8DD6-8F228708E6CD}" srcOrd="0" destOrd="0" presId="urn:microsoft.com/office/officeart/2005/8/layout/hList1"/>
    <dgm:cxn modelId="{0FC6C488-8241-48C3-9F12-C740402CACC2}" srcId="{FDBC7B5E-E5B4-4C35-8972-30F52662EA0F}" destId="{118C48DF-4788-45A2-AFB9-00C1A00AB3E9}" srcOrd="3" destOrd="0" parTransId="{309DC9B6-FE4D-48F2-855B-61D9D40CB55F}" sibTransId="{A1EB7B67-482C-4D22-9CF8-B5740A211167}"/>
    <dgm:cxn modelId="{B680B58B-456A-4B8B-BF60-C3F91E93F780}" srcId="{4C0CDB0D-4240-4727-9B13-E7FBA01CD48C}" destId="{1E94F598-34F4-40BA-8BD5-A3DB6FE4CE07}" srcOrd="1" destOrd="0" parTransId="{973D03DF-1883-4FD5-92F9-A0276BB852C6}" sibTransId="{D210C563-B034-4D63-AA5D-962C8734C95C}"/>
    <dgm:cxn modelId="{F256B78C-4381-4CF3-A516-95B81F410EC6}" srcId="{2DC32CEA-4522-43D7-A23D-B53ACE3CC281}" destId="{30198FAD-7F11-4D66-8D83-EB0ED5094F0F}" srcOrd="0" destOrd="0" parTransId="{554CCC21-96D8-4970-80D0-C2B4278F362B}" sibTransId="{EFADD765-3216-4E67-BF32-FAA9E763DD85}"/>
    <dgm:cxn modelId="{51C9328D-28FB-4586-9436-5D5BD589DC03}" srcId="{4C0CDB0D-4240-4727-9B13-E7FBA01CD48C}" destId="{77F47249-78FB-4863-9359-E6D5C94BFCB2}" srcOrd="4" destOrd="0" parTransId="{42D061F1-2B6E-4455-9673-F4D8A95BCD4B}" sibTransId="{543BEFF2-20DC-4303-837E-8AD47E61D3E9}"/>
    <dgm:cxn modelId="{9B72D390-79A9-4B0B-A924-C302C0338EA1}" srcId="{095D2896-DE78-49E6-838F-49E48CEE16DC}" destId="{39B4A6BB-D158-4028-BAAE-653E16CC946F}" srcOrd="1" destOrd="0" parTransId="{A0F2B134-9FFF-435F-B404-2E3DB606CEB0}" sibTransId="{9F4BC74A-5FB0-4A66-B2C0-E8DB2FC0DA87}"/>
    <dgm:cxn modelId="{4A44A591-ADF2-4191-81A9-0F131E34A2D4}" srcId="{FDBC7B5E-E5B4-4C35-8972-30F52662EA0F}" destId="{C6E9A997-C64D-4C08-95C0-B13D118E9990}" srcOrd="5" destOrd="0" parTransId="{6B02C3C2-EC0C-488F-9C5A-8276D62C4141}" sibTransId="{6CEB2841-D6FA-49CC-89BE-F89960944289}"/>
    <dgm:cxn modelId="{144A4D92-5307-4C45-89F9-32A86C931C04}" type="presOf" srcId="{073C9317-9FAA-4131-B4E2-BECC33302ABF}" destId="{FDACC367-F2CF-4188-A19F-65E795BCD53D}" srcOrd="0" destOrd="6" presId="urn:microsoft.com/office/officeart/2005/8/layout/hList1"/>
    <dgm:cxn modelId="{B2BD9F9D-EDB6-42DF-A765-D506E58587F3}" type="presOf" srcId="{8B135369-259E-4500-90FF-13970D0FFEF9}" destId="{FDACC367-F2CF-4188-A19F-65E795BCD53D}" srcOrd="0" destOrd="2" presId="urn:microsoft.com/office/officeart/2005/8/layout/hList1"/>
    <dgm:cxn modelId="{0487A0A1-6D0E-4EC9-A81A-D4664B7D9052}" type="presOf" srcId="{72B6A6DA-BE05-43C0-BBF2-E2CAC19C5290}" destId="{FDACC367-F2CF-4188-A19F-65E795BCD53D}" srcOrd="0" destOrd="5" presId="urn:microsoft.com/office/officeart/2005/8/layout/hList1"/>
    <dgm:cxn modelId="{CFC0A6AC-83E9-4B7E-8713-1D3C667DB4FC}" srcId="{2DC32CEA-4522-43D7-A23D-B53ACE3CC281}" destId="{71B4BE5D-2A25-47B7-BC2A-08D1142A66A0}" srcOrd="2" destOrd="0" parTransId="{307F6F9B-CACC-4D5B-BD8F-8A09F6519A44}" sibTransId="{5B67D9D4-1432-4BC1-89E9-FA0ACCD083BA}"/>
    <dgm:cxn modelId="{772911AD-3739-43FA-9221-414671E58915}" srcId="{095D2896-DE78-49E6-838F-49E48CEE16DC}" destId="{48196CF3-AB2D-4A4D-BF8F-BBA1AB8755C0}" srcOrd="0" destOrd="0" parTransId="{CC8750BB-02B5-4DD3-842D-9CD201F26E49}" sibTransId="{931918AD-10A3-4CE2-B0DD-022825FA5808}"/>
    <dgm:cxn modelId="{E12BE5AE-6E82-4CC8-A540-533315322268}" type="presOf" srcId="{095D2896-DE78-49E6-838F-49E48CEE16DC}" destId="{CCA805B8-EB5F-4F07-83A6-71382528CE9C}" srcOrd="0" destOrd="0" presId="urn:microsoft.com/office/officeart/2005/8/layout/hList1"/>
    <dgm:cxn modelId="{9E1681B2-9134-445B-80BC-98BA910529D9}" srcId="{FDBC7B5E-E5B4-4C35-8972-30F52662EA0F}" destId="{ECE94D15-22A7-421D-A038-854BE7B6A39F}" srcOrd="1" destOrd="0" parTransId="{4F0759C3-8E6C-405A-83B4-7A26670BE9FB}" sibTransId="{F7F5C851-7089-4791-9538-6D669136EED9}"/>
    <dgm:cxn modelId="{6C8D21B4-4ED7-4BED-B66B-B41AA1543F34}" type="presOf" srcId="{C6E9A997-C64D-4C08-95C0-B13D118E9990}" destId="{80CA7961-552F-4494-B285-8C0585FC3046}" srcOrd="0" destOrd="5" presId="urn:microsoft.com/office/officeart/2005/8/layout/hList1"/>
    <dgm:cxn modelId="{AEAB6CB6-B9D8-4A0D-9EF0-D05FDA4DF2CC}" srcId="{4C0CDB0D-4240-4727-9B13-E7FBA01CD48C}" destId="{E949E113-D1FC-41FD-8651-571E7C7B748D}" srcOrd="7" destOrd="0" parTransId="{75FB1833-E0CC-4D1F-981C-034B50B794B9}" sibTransId="{D1330BF7-164C-44D8-9FB5-F92E5ACE7D55}"/>
    <dgm:cxn modelId="{B5251BC3-49C0-40F8-A764-75B957452692}" srcId="{2DC32CEA-4522-43D7-A23D-B53ACE3CC281}" destId="{B52FEA33-0BAD-4626-B93C-2B745419094B}" srcOrd="1" destOrd="0" parTransId="{E90185E4-A3A8-4291-9EDB-90DB38E0F502}" sibTransId="{D365D6B5-EBB4-45DC-9B9E-788F23B21AB9}"/>
    <dgm:cxn modelId="{CE4A66C6-574A-478E-88A3-262CF085DEC3}" type="presOf" srcId="{FDBC7B5E-E5B4-4C35-8972-30F52662EA0F}" destId="{327F383B-65FF-4E0A-A6E2-A87B77453F45}" srcOrd="0" destOrd="0" presId="urn:microsoft.com/office/officeart/2005/8/layout/hList1"/>
    <dgm:cxn modelId="{BB21A7C7-5BA4-4251-A0B4-A78D5654D40F}" srcId="{4C0CDB0D-4240-4727-9B13-E7FBA01CD48C}" destId="{72B6A6DA-BE05-43C0-BBF2-E2CAC19C5290}" srcOrd="5" destOrd="0" parTransId="{05627366-693A-42DB-A804-60047703A8BC}" sibTransId="{834C5155-B4AE-40DB-9F89-FE740D842A69}"/>
    <dgm:cxn modelId="{FC5EBFC8-AAB3-4877-8EFA-415387B7493D}" type="presOf" srcId="{79AB948F-E5A1-40E3-A074-A6187D70CEEA}" destId="{80CA7961-552F-4494-B285-8C0585FC3046}" srcOrd="0" destOrd="0" presId="urn:microsoft.com/office/officeart/2005/8/layout/hList1"/>
    <dgm:cxn modelId="{9D47F2D1-0111-472F-94D2-940731E17429}" srcId="{4C0CDB0D-4240-4727-9B13-E7FBA01CD48C}" destId="{073C9317-9FAA-4131-B4E2-BECC33302ABF}" srcOrd="6" destOrd="0" parTransId="{FD4369F6-0ECB-441E-B090-23E70D4D7EC7}" sibTransId="{A9B54E0C-EA78-4DD9-93CB-318E5C8F0F35}"/>
    <dgm:cxn modelId="{535BA0D7-E2AB-4082-B8E2-FE6BCB3F11E7}" type="presOf" srcId="{4ADCF232-41CE-408B-B0A0-26F73CC6202D}" destId="{FB3B0296-9F9E-41B2-9728-4C246CEC450E}" srcOrd="0" destOrd="3" presId="urn:microsoft.com/office/officeart/2005/8/layout/hList1"/>
    <dgm:cxn modelId="{8ACE72D8-3F12-4EE4-BA13-BE3DF94B897D}" type="presOf" srcId="{4E3BB4F7-A767-473F-A5C2-3C95ECE3FE7A}" destId="{80CA7961-552F-4494-B285-8C0585FC3046}" srcOrd="0" destOrd="2" presId="urn:microsoft.com/office/officeart/2005/8/layout/hList1"/>
    <dgm:cxn modelId="{2F2A03DA-EFE7-4827-8A82-1CAFFEA42B82}" srcId="{4C0CDB0D-4240-4727-9B13-E7FBA01CD48C}" destId="{B20A635E-DB3D-428C-B60F-02DF5B743CD8}" srcOrd="0" destOrd="0" parTransId="{BD0604F4-9A23-4570-B95D-ACE5FA488C59}" sibTransId="{A7631ABD-6C13-473E-A8A3-8308D325F2C8}"/>
    <dgm:cxn modelId="{1C7DEDDA-5893-4EEF-9748-299832E4966B}" type="presOf" srcId="{B20A635E-DB3D-428C-B60F-02DF5B743CD8}" destId="{FDACC367-F2CF-4188-A19F-65E795BCD53D}" srcOrd="0" destOrd="0" presId="urn:microsoft.com/office/officeart/2005/8/layout/hList1"/>
    <dgm:cxn modelId="{DBF643DB-46F4-4662-951E-DC3D480414CD}" type="presOf" srcId="{B52FEA33-0BAD-4626-B93C-2B745419094B}" destId="{FB3B0296-9F9E-41B2-9728-4C246CEC450E}" srcOrd="0" destOrd="1" presId="urn:microsoft.com/office/officeart/2005/8/layout/hList1"/>
    <dgm:cxn modelId="{5B109DE1-2E41-4DEF-B14D-8E26235B3515}" type="presOf" srcId="{2DC32CEA-4522-43D7-A23D-B53ACE3CC281}" destId="{DFECB51B-C58A-4E49-A620-8E405091E18A}" srcOrd="0" destOrd="0" presId="urn:microsoft.com/office/officeart/2005/8/layout/hList1"/>
    <dgm:cxn modelId="{12F02BE6-DD34-447C-A61F-5BA3213ED099}" srcId="{309955EF-7DA7-45E1-B313-1400DBC58C5D}" destId="{095D2896-DE78-49E6-838F-49E48CEE16DC}" srcOrd="2" destOrd="0" parTransId="{3F656E58-62A0-4C6B-8B91-F507B31ACFAF}" sibTransId="{A04A20E2-283A-4BFC-885D-C2881BCBCC3B}"/>
    <dgm:cxn modelId="{589F43E6-3619-496E-B54B-8BF1080FE3F0}" srcId="{FDBC7B5E-E5B4-4C35-8972-30F52662EA0F}" destId="{4E3BB4F7-A767-473F-A5C2-3C95ECE3FE7A}" srcOrd="2" destOrd="0" parTransId="{E2C7E9BE-6711-48A1-82D7-55A842AA4862}" sibTransId="{A5D378FD-0CD9-4FAE-B5BB-0509D5E32D6D}"/>
    <dgm:cxn modelId="{A4D90BF6-AE2B-4C64-A21C-18AF3EBE086A}" srcId="{309955EF-7DA7-45E1-B313-1400DBC58C5D}" destId="{4C0CDB0D-4240-4727-9B13-E7FBA01CD48C}" srcOrd="0" destOrd="0" parTransId="{A91184F7-8BF5-4CD4-AFFE-6E287004A1DB}" sibTransId="{7EC77BE7-450F-42C7-B098-3720469EBEFF}"/>
    <dgm:cxn modelId="{2BCACCAA-9467-41CC-A884-10906EC4BB9A}" type="presParOf" srcId="{809FA97E-03DF-469C-8DD6-8F228708E6CD}" destId="{D110A088-3832-4679-B642-281518F8A91E}" srcOrd="0" destOrd="0" presId="urn:microsoft.com/office/officeart/2005/8/layout/hList1"/>
    <dgm:cxn modelId="{A2129721-47C0-486F-88BE-E76BDBB8A513}" type="presParOf" srcId="{D110A088-3832-4679-B642-281518F8A91E}" destId="{3EBD788B-2C82-4F04-B2FF-412DE56CB243}" srcOrd="0" destOrd="0" presId="urn:microsoft.com/office/officeart/2005/8/layout/hList1"/>
    <dgm:cxn modelId="{C6E62A0A-07BA-4754-AA77-935C1DC79E6D}" type="presParOf" srcId="{D110A088-3832-4679-B642-281518F8A91E}" destId="{FDACC367-F2CF-4188-A19F-65E795BCD53D}" srcOrd="1" destOrd="0" presId="urn:microsoft.com/office/officeart/2005/8/layout/hList1"/>
    <dgm:cxn modelId="{0298EB9F-EE8F-411E-85EE-DCFF403C3C1F}" type="presParOf" srcId="{809FA97E-03DF-469C-8DD6-8F228708E6CD}" destId="{168C9FF9-941A-4042-883C-F2A5B3B30791}" srcOrd="1" destOrd="0" presId="urn:microsoft.com/office/officeart/2005/8/layout/hList1"/>
    <dgm:cxn modelId="{4B6F2524-E393-4EAA-B440-C91000C7DECB}" type="presParOf" srcId="{809FA97E-03DF-469C-8DD6-8F228708E6CD}" destId="{791E2463-BF67-4FC4-BF3D-2049E6F37F19}" srcOrd="2" destOrd="0" presId="urn:microsoft.com/office/officeart/2005/8/layout/hList1"/>
    <dgm:cxn modelId="{30F2DA67-3F27-4A8D-AD7A-289A1C8AFAE9}" type="presParOf" srcId="{791E2463-BF67-4FC4-BF3D-2049E6F37F19}" destId="{DFECB51B-C58A-4E49-A620-8E405091E18A}" srcOrd="0" destOrd="0" presId="urn:microsoft.com/office/officeart/2005/8/layout/hList1"/>
    <dgm:cxn modelId="{62E95094-95FB-4304-BF73-E04C6A449CCE}" type="presParOf" srcId="{791E2463-BF67-4FC4-BF3D-2049E6F37F19}" destId="{FB3B0296-9F9E-41B2-9728-4C246CEC450E}" srcOrd="1" destOrd="0" presId="urn:microsoft.com/office/officeart/2005/8/layout/hList1"/>
    <dgm:cxn modelId="{59E36F7B-34F7-48EE-AA97-766C1923B16D}" type="presParOf" srcId="{809FA97E-03DF-469C-8DD6-8F228708E6CD}" destId="{BD75371F-787D-407D-B11F-9C49E61EF200}" srcOrd="3" destOrd="0" presId="urn:microsoft.com/office/officeart/2005/8/layout/hList1"/>
    <dgm:cxn modelId="{501A24FD-B62D-4DE4-96FC-62D375435E61}" type="presParOf" srcId="{809FA97E-03DF-469C-8DD6-8F228708E6CD}" destId="{7F695D88-1D99-482D-833C-597EDC1F9BE5}" srcOrd="4" destOrd="0" presId="urn:microsoft.com/office/officeart/2005/8/layout/hList1"/>
    <dgm:cxn modelId="{22848F80-3498-493B-8D9F-FB6DD1BC1ADF}" type="presParOf" srcId="{7F695D88-1D99-482D-833C-597EDC1F9BE5}" destId="{CCA805B8-EB5F-4F07-83A6-71382528CE9C}" srcOrd="0" destOrd="0" presId="urn:microsoft.com/office/officeart/2005/8/layout/hList1"/>
    <dgm:cxn modelId="{AA16F2C3-A827-4C8B-8935-8AF96700B923}" type="presParOf" srcId="{7F695D88-1D99-482D-833C-597EDC1F9BE5}" destId="{5A043E0F-DAC6-4916-B5A9-967703D82165}" srcOrd="1" destOrd="0" presId="urn:microsoft.com/office/officeart/2005/8/layout/hList1"/>
    <dgm:cxn modelId="{2309E424-99EA-4433-995B-4A1131DE56F8}" type="presParOf" srcId="{809FA97E-03DF-469C-8DD6-8F228708E6CD}" destId="{453ED028-6785-4A51-850D-6146F67B5081}" srcOrd="5" destOrd="0" presId="urn:microsoft.com/office/officeart/2005/8/layout/hList1"/>
    <dgm:cxn modelId="{2065BF9C-E863-4929-BB1F-F408FE1639F1}" type="presParOf" srcId="{809FA97E-03DF-469C-8DD6-8F228708E6CD}" destId="{A9D5A013-5F51-498E-839C-371D9C0492E1}" srcOrd="6" destOrd="0" presId="urn:microsoft.com/office/officeart/2005/8/layout/hList1"/>
    <dgm:cxn modelId="{A567D334-D222-4A72-B7AF-7B8473FD1664}" type="presParOf" srcId="{A9D5A013-5F51-498E-839C-371D9C0492E1}" destId="{327F383B-65FF-4E0A-A6E2-A87B77453F45}" srcOrd="0" destOrd="0" presId="urn:microsoft.com/office/officeart/2005/8/layout/hList1"/>
    <dgm:cxn modelId="{3D31A038-D69B-4D26-A0FF-DB2BA4EE53C0}" type="presParOf" srcId="{A9D5A013-5F51-498E-839C-371D9C0492E1}" destId="{80CA7961-552F-4494-B285-8C0585FC304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94229F-245B-4E4D-A388-C6641E27F4F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5FD681-AC54-491F-86D9-0FC9A1651DA3}">
      <dgm:prSet custT="1"/>
      <dgm:spPr/>
      <dgm:t>
        <a:bodyPr/>
        <a:lstStyle/>
        <a:p>
          <a:pPr>
            <a:lnSpc>
              <a:spcPct val="100000"/>
            </a:lnSpc>
            <a:defRPr b="1"/>
          </a:pPr>
          <a:r>
            <a:rPr lang="en-US" sz="2800" dirty="0"/>
            <a:t>VA REDCap survey</a:t>
          </a:r>
        </a:p>
      </dgm:t>
    </dgm:pt>
    <dgm:pt modelId="{16C61718-CFE2-4402-88F4-C6C49BC49D36}" type="parTrans" cxnId="{8BD1D588-E2C3-4520-AFDD-9EC6FD08FAEC}">
      <dgm:prSet/>
      <dgm:spPr/>
      <dgm:t>
        <a:bodyPr/>
        <a:lstStyle/>
        <a:p>
          <a:endParaRPr lang="en-US" sz="3600"/>
        </a:p>
      </dgm:t>
    </dgm:pt>
    <dgm:pt modelId="{DAE5936D-4A67-427C-AC17-0714DF22A804}" type="sibTrans" cxnId="{8BD1D588-E2C3-4520-AFDD-9EC6FD08FAEC}">
      <dgm:prSet/>
      <dgm:spPr/>
      <dgm:t>
        <a:bodyPr/>
        <a:lstStyle/>
        <a:p>
          <a:endParaRPr lang="en-US" sz="3600"/>
        </a:p>
      </dgm:t>
    </dgm:pt>
    <dgm:pt modelId="{484ECAF1-9E74-4F3E-915A-554F7F54865D}">
      <dgm:prSet custT="1"/>
      <dgm:spPr/>
      <dgm:t>
        <a:bodyPr/>
        <a:lstStyle/>
        <a:p>
          <a:pPr>
            <a:lnSpc>
              <a:spcPct val="100000"/>
            </a:lnSpc>
          </a:pPr>
          <a:r>
            <a:rPr lang="en-US" sz="2000" dirty="0"/>
            <a:t>Number of Veterans with HRVM access</a:t>
          </a:r>
        </a:p>
      </dgm:t>
    </dgm:pt>
    <dgm:pt modelId="{C1980092-7114-4446-A733-DEC81E9FDED5}" type="parTrans" cxnId="{0BBB5C29-8FAE-4A44-B610-205E7793B384}">
      <dgm:prSet/>
      <dgm:spPr/>
      <dgm:t>
        <a:bodyPr/>
        <a:lstStyle/>
        <a:p>
          <a:endParaRPr lang="en-US" sz="3600"/>
        </a:p>
      </dgm:t>
    </dgm:pt>
    <dgm:pt modelId="{EDFE82D4-1188-4686-8523-D14CAF2B11F4}" type="sibTrans" cxnId="{0BBB5C29-8FAE-4A44-B610-205E7793B384}">
      <dgm:prSet/>
      <dgm:spPr/>
      <dgm:t>
        <a:bodyPr/>
        <a:lstStyle/>
        <a:p>
          <a:endParaRPr lang="en-US" sz="3600"/>
        </a:p>
      </dgm:t>
    </dgm:pt>
    <dgm:pt modelId="{12B718D3-6FCD-4CEB-97A4-FC9D571BA3A2}">
      <dgm:prSet custT="1"/>
      <dgm:spPr/>
      <dgm:t>
        <a:bodyPr/>
        <a:lstStyle/>
        <a:p>
          <a:pPr>
            <a:lnSpc>
              <a:spcPct val="100000"/>
            </a:lnSpc>
          </a:pPr>
          <a:r>
            <a:rPr lang="en-US" sz="2000" dirty="0" err="1"/>
            <a:t>Sociodemographics</a:t>
          </a:r>
          <a:r>
            <a:rPr lang="en-US" sz="2000" dirty="0"/>
            <a:t> </a:t>
          </a:r>
        </a:p>
      </dgm:t>
    </dgm:pt>
    <dgm:pt modelId="{069A8330-C26C-4FD3-BDC7-15BC6F52B36C}" type="parTrans" cxnId="{6BC83C8E-0BC8-4BDC-868A-58AC35DD129C}">
      <dgm:prSet/>
      <dgm:spPr/>
      <dgm:t>
        <a:bodyPr/>
        <a:lstStyle/>
        <a:p>
          <a:endParaRPr lang="en-US" sz="3600"/>
        </a:p>
      </dgm:t>
    </dgm:pt>
    <dgm:pt modelId="{81DBE3AD-3470-4A40-9562-3F94745D6643}" type="sibTrans" cxnId="{6BC83C8E-0BC8-4BDC-868A-58AC35DD129C}">
      <dgm:prSet/>
      <dgm:spPr/>
      <dgm:t>
        <a:bodyPr/>
        <a:lstStyle/>
        <a:p>
          <a:endParaRPr lang="en-US" sz="3600"/>
        </a:p>
      </dgm:t>
    </dgm:pt>
    <dgm:pt modelId="{6C4746FD-2092-4390-943E-5D73CFB310A6}">
      <dgm:prSet custT="1"/>
      <dgm:spPr/>
      <dgm:t>
        <a:bodyPr/>
        <a:lstStyle/>
        <a:p>
          <a:pPr>
            <a:lnSpc>
              <a:spcPct val="100000"/>
            </a:lnSpc>
          </a:pPr>
          <a:r>
            <a:rPr lang="en-US" sz="2000"/>
            <a:t>Resource acceptance </a:t>
          </a:r>
        </a:p>
      </dgm:t>
    </dgm:pt>
    <dgm:pt modelId="{3414B0FF-A381-4340-BECB-10356ED6637A}" type="parTrans" cxnId="{7F9118D5-9276-417A-93DD-4497540C0DAD}">
      <dgm:prSet/>
      <dgm:spPr/>
      <dgm:t>
        <a:bodyPr/>
        <a:lstStyle/>
        <a:p>
          <a:endParaRPr lang="en-US" sz="3600"/>
        </a:p>
      </dgm:t>
    </dgm:pt>
    <dgm:pt modelId="{58A65DA7-B472-4D21-AE0E-2AB88A34B4F4}" type="sibTrans" cxnId="{7F9118D5-9276-417A-93DD-4497540C0DAD}">
      <dgm:prSet/>
      <dgm:spPr/>
      <dgm:t>
        <a:bodyPr/>
        <a:lstStyle/>
        <a:p>
          <a:endParaRPr lang="en-US" sz="3600"/>
        </a:p>
      </dgm:t>
    </dgm:pt>
    <dgm:pt modelId="{A94DDDC7-5376-4389-B66E-0AEA41E1E407}">
      <dgm:prSet custT="1"/>
      <dgm:spPr/>
      <dgm:t>
        <a:bodyPr/>
        <a:lstStyle/>
        <a:p>
          <a:pPr>
            <a:lnSpc>
              <a:spcPct val="100000"/>
            </a:lnSpc>
            <a:defRPr b="1"/>
          </a:pPr>
          <a:r>
            <a:rPr lang="en-US" sz="2800" dirty="0" err="1"/>
            <a:t>VendNovation</a:t>
          </a:r>
          <a:r>
            <a:rPr lang="en-US" sz="2800" dirty="0"/>
            <a:t> web-based software</a:t>
          </a:r>
        </a:p>
      </dgm:t>
    </dgm:pt>
    <dgm:pt modelId="{73B27D0E-6BE0-4775-9841-2CB6F3115BBD}" type="parTrans" cxnId="{E8C62A61-E809-4B2E-A9CF-0E0754FCC304}">
      <dgm:prSet/>
      <dgm:spPr/>
      <dgm:t>
        <a:bodyPr/>
        <a:lstStyle/>
        <a:p>
          <a:endParaRPr lang="en-US" sz="3600"/>
        </a:p>
      </dgm:t>
    </dgm:pt>
    <dgm:pt modelId="{8448DCC4-B487-474C-8825-1B03A2867243}" type="sibTrans" cxnId="{E8C62A61-E809-4B2E-A9CF-0E0754FCC304}">
      <dgm:prSet/>
      <dgm:spPr/>
      <dgm:t>
        <a:bodyPr/>
        <a:lstStyle/>
        <a:p>
          <a:endParaRPr lang="en-US" sz="3600"/>
        </a:p>
      </dgm:t>
    </dgm:pt>
    <dgm:pt modelId="{B47F6BB0-9F15-45FD-948C-71A30B8047C7}">
      <dgm:prSet custT="1"/>
      <dgm:spPr/>
      <dgm:t>
        <a:bodyPr/>
        <a:lstStyle/>
        <a:p>
          <a:pPr>
            <a:lnSpc>
              <a:spcPct val="100000"/>
            </a:lnSpc>
            <a:defRPr b="1"/>
          </a:pPr>
          <a:r>
            <a:rPr lang="en-US" sz="2800" dirty="0"/>
            <a:t>Descriptive statistics evaluated results</a:t>
          </a:r>
        </a:p>
      </dgm:t>
    </dgm:pt>
    <dgm:pt modelId="{7995A7F4-77B8-4222-B2BB-4ABA612B4E0C}" type="parTrans" cxnId="{12B8AA17-087E-423E-95D6-6CA766545488}">
      <dgm:prSet/>
      <dgm:spPr/>
      <dgm:t>
        <a:bodyPr/>
        <a:lstStyle/>
        <a:p>
          <a:endParaRPr lang="en-US" sz="3600"/>
        </a:p>
      </dgm:t>
    </dgm:pt>
    <dgm:pt modelId="{C51EEFBD-3077-4C40-98B0-67EA196F94B7}" type="sibTrans" cxnId="{12B8AA17-087E-423E-95D6-6CA766545488}">
      <dgm:prSet/>
      <dgm:spPr/>
      <dgm:t>
        <a:bodyPr/>
        <a:lstStyle/>
        <a:p>
          <a:endParaRPr lang="en-US" sz="3600"/>
        </a:p>
      </dgm:t>
    </dgm:pt>
    <dgm:pt modelId="{6CDB182C-A21B-483E-A23A-CF5776330B12}">
      <dgm:prSet custT="1"/>
      <dgm:spPr/>
      <dgm:t>
        <a:bodyPr/>
        <a:lstStyle/>
        <a:p>
          <a:pPr>
            <a:lnSpc>
              <a:spcPct val="100000"/>
            </a:lnSpc>
          </a:pPr>
          <a:r>
            <a:rPr lang="en-US" sz="2000" dirty="0"/>
            <a:t>Total supplies dispensed by type, location, and day/time of day</a:t>
          </a:r>
        </a:p>
      </dgm:t>
    </dgm:pt>
    <dgm:pt modelId="{703688BA-39F3-4281-B65B-05C09930B156}" type="parTrans" cxnId="{2DDA335D-A8DC-4875-8DFF-A5236D102C37}">
      <dgm:prSet/>
      <dgm:spPr/>
      <dgm:t>
        <a:bodyPr/>
        <a:lstStyle/>
        <a:p>
          <a:endParaRPr lang="en-US" sz="2000"/>
        </a:p>
      </dgm:t>
    </dgm:pt>
    <dgm:pt modelId="{49F17986-29D2-4D10-96F3-763F35144AD4}" type="sibTrans" cxnId="{2DDA335D-A8DC-4875-8DFF-A5236D102C37}">
      <dgm:prSet/>
      <dgm:spPr/>
      <dgm:t>
        <a:bodyPr/>
        <a:lstStyle/>
        <a:p>
          <a:endParaRPr lang="en-US" sz="2000"/>
        </a:p>
      </dgm:t>
    </dgm:pt>
    <dgm:pt modelId="{6A663333-800F-4A89-87B6-D1BAE95386BF}">
      <dgm:prSet custT="1"/>
      <dgm:spPr/>
      <dgm:t>
        <a:bodyPr/>
        <a:lstStyle/>
        <a:p>
          <a:pPr>
            <a:lnSpc>
              <a:spcPct val="100000"/>
            </a:lnSpc>
          </a:pPr>
          <a:r>
            <a:rPr lang="en-US" sz="2000" dirty="0"/>
            <a:t>August 1, 2023, - March 31, 2024</a:t>
          </a:r>
        </a:p>
      </dgm:t>
    </dgm:pt>
    <dgm:pt modelId="{64E35295-5FCC-4FAD-A3E5-7C19CF0B0E66}" type="parTrans" cxnId="{F92694B5-ECE9-43D3-9F13-15CF2D8CB3CC}">
      <dgm:prSet/>
      <dgm:spPr/>
      <dgm:t>
        <a:bodyPr/>
        <a:lstStyle/>
        <a:p>
          <a:endParaRPr lang="en-US" sz="2000"/>
        </a:p>
      </dgm:t>
    </dgm:pt>
    <dgm:pt modelId="{EAC63DF2-E924-4071-BF10-15E293237502}" type="sibTrans" cxnId="{F92694B5-ECE9-43D3-9F13-15CF2D8CB3CC}">
      <dgm:prSet/>
      <dgm:spPr/>
      <dgm:t>
        <a:bodyPr/>
        <a:lstStyle/>
        <a:p>
          <a:endParaRPr lang="en-US" sz="2000"/>
        </a:p>
      </dgm:t>
    </dgm:pt>
    <dgm:pt modelId="{E37B691A-C4A1-4357-A685-DC6FD03F08AE}" type="pres">
      <dgm:prSet presAssocID="{1B94229F-245B-4E4D-A388-C6641E27F4FB}" presName="root" presStyleCnt="0">
        <dgm:presLayoutVars>
          <dgm:dir/>
          <dgm:resizeHandles val="exact"/>
        </dgm:presLayoutVars>
      </dgm:prSet>
      <dgm:spPr/>
    </dgm:pt>
    <dgm:pt modelId="{D79D4EAD-65A0-4A9D-AAA7-D78F545EEB51}" type="pres">
      <dgm:prSet presAssocID="{F05FD681-AC54-491F-86D9-0FC9A1651DA3}" presName="compNode" presStyleCnt="0"/>
      <dgm:spPr/>
    </dgm:pt>
    <dgm:pt modelId="{789D1E9E-6EC3-42BC-993C-09BE55C147C4}" type="pres">
      <dgm:prSet presAssocID="{F05FD681-AC54-491F-86D9-0FC9A1651D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0155C518-1D21-435D-A16D-B69D197EDF9C}" type="pres">
      <dgm:prSet presAssocID="{F05FD681-AC54-491F-86D9-0FC9A1651DA3}" presName="iconSpace" presStyleCnt="0"/>
      <dgm:spPr/>
    </dgm:pt>
    <dgm:pt modelId="{DF9F578E-60DA-49BD-A3BE-2B48DCE4247B}" type="pres">
      <dgm:prSet presAssocID="{F05FD681-AC54-491F-86D9-0FC9A1651DA3}" presName="parTx" presStyleLbl="revTx" presStyleIdx="0" presStyleCnt="6">
        <dgm:presLayoutVars>
          <dgm:chMax val="0"/>
          <dgm:chPref val="0"/>
        </dgm:presLayoutVars>
      </dgm:prSet>
      <dgm:spPr/>
    </dgm:pt>
    <dgm:pt modelId="{B9915D3F-10EF-4CD3-B143-3A817846DCFF}" type="pres">
      <dgm:prSet presAssocID="{F05FD681-AC54-491F-86D9-0FC9A1651DA3}" presName="txSpace" presStyleCnt="0"/>
      <dgm:spPr/>
    </dgm:pt>
    <dgm:pt modelId="{E1AC8EBF-D7F3-4CB5-B0EC-EA10E850E961}" type="pres">
      <dgm:prSet presAssocID="{F05FD681-AC54-491F-86D9-0FC9A1651DA3}" presName="desTx" presStyleLbl="revTx" presStyleIdx="1" presStyleCnt="6">
        <dgm:presLayoutVars/>
      </dgm:prSet>
      <dgm:spPr/>
    </dgm:pt>
    <dgm:pt modelId="{10625866-155E-4543-9BD0-E10639C97314}" type="pres">
      <dgm:prSet presAssocID="{DAE5936D-4A67-427C-AC17-0714DF22A804}" presName="sibTrans" presStyleCnt="0"/>
      <dgm:spPr/>
    </dgm:pt>
    <dgm:pt modelId="{B71432DD-D7FA-426A-A45A-FB6C279D13B2}" type="pres">
      <dgm:prSet presAssocID="{A94DDDC7-5376-4389-B66E-0AEA41E1E407}" presName="compNode" presStyleCnt="0"/>
      <dgm:spPr/>
    </dgm:pt>
    <dgm:pt modelId="{293B0CC8-3EEB-47B0-8BDE-6596A5A3ADD9}" type="pres">
      <dgm:prSet presAssocID="{A94DDDC7-5376-4389-B66E-0AEA41E1E4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FDDA2AB5-C081-4935-9999-6166F94E5DE3}" type="pres">
      <dgm:prSet presAssocID="{A94DDDC7-5376-4389-B66E-0AEA41E1E407}" presName="iconSpace" presStyleCnt="0"/>
      <dgm:spPr/>
    </dgm:pt>
    <dgm:pt modelId="{44E52148-6C39-45FE-8934-1D98DFFC7566}" type="pres">
      <dgm:prSet presAssocID="{A94DDDC7-5376-4389-B66E-0AEA41E1E407}" presName="parTx" presStyleLbl="revTx" presStyleIdx="2" presStyleCnt="6">
        <dgm:presLayoutVars>
          <dgm:chMax val="0"/>
          <dgm:chPref val="0"/>
        </dgm:presLayoutVars>
      </dgm:prSet>
      <dgm:spPr/>
    </dgm:pt>
    <dgm:pt modelId="{FA56F90B-0DB5-45C4-B3C9-8C4FE6A2B9B1}" type="pres">
      <dgm:prSet presAssocID="{A94DDDC7-5376-4389-B66E-0AEA41E1E407}" presName="txSpace" presStyleCnt="0"/>
      <dgm:spPr/>
    </dgm:pt>
    <dgm:pt modelId="{39FFC36C-3632-47E2-97B6-7B5004ED5B08}" type="pres">
      <dgm:prSet presAssocID="{A94DDDC7-5376-4389-B66E-0AEA41E1E407}" presName="desTx" presStyleLbl="revTx" presStyleIdx="3" presStyleCnt="6">
        <dgm:presLayoutVars/>
      </dgm:prSet>
      <dgm:spPr/>
    </dgm:pt>
    <dgm:pt modelId="{1E85F7EE-672F-46D2-8E89-46D8C171A4AF}" type="pres">
      <dgm:prSet presAssocID="{8448DCC4-B487-474C-8825-1B03A2867243}" presName="sibTrans" presStyleCnt="0"/>
      <dgm:spPr/>
    </dgm:pt>
    <dgm:pt modelId="{D5B024D1-8313-4304-B015-A552533896B4}" type="pres">
      <dgm:prSet presAssocID="{B47F6BB0-9F15-45FD-948C-71A30B8047C7}" presName="compNode" presStyleCnt="0"/>
      <dgm:spPr/>
    </dgm:pt>
    <dgm:pt modelId="{4C2169EC-6C8E-4166-A331-EDD93A165763}" type="pres">
      <dgm:prSet presAssocID="{B47F6BB0-9F15-45FD-948C-71A30B8047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E496D225-BEC2-4502-A19C-D1FCDF13B2C5}" type="pres">
      <dgm:prSet presAssocID="{B47F6BB0-9F15-45FD-948C-71A30B8047C7}" presName="iconSpace" presStyleCnt="0"/>
      <dgm:spPr/>
    </dgm:pt>
    <dgm:pt modelId="{C93BD957-6A3B-47F7-B5F9-3475487C6C1A}" type="pres">
      <dgm:prSet presAssocID="{B47F6BB0-9F15-45FD-948C-71A30B8047C7}" presName="parTx" presStyleLbl="revTx" presStyleIdx="4" presStyleCnt="6">
        <dgm:presLayoutVars>
          <dgm:chMax val="0"/>
          <dgm:chPref val="0"/>
        </dgm:presLayoutVars>
      </dgm:prSet>
      <dgm:spPr/>
    </dgm:pt>
    <dgm:pt modelId="{C255CA5B-A5F2-44C3-8081-541F62464965}" type="pres">
      <dgm:prSet presAssocID="{B47F6BB0-9F15-45FD-948C-71A30B8047C7}" presName="txSpace" presStyleCnt="0"/>
      <dgm:spPr/>
    </dgm:pt>
    <dgm:pt modelId="{072E9858-1B35-4AF3-90B6-265C9535219A}" type="pres">
      <dgm:prSet presAssocID="{B47F6BB0-9F15-45FD-948C-71A30B8047C7}" presName="desTx" presStyleLbl="revTx" presStyleIdx="5" presStyleCnt="6">
        <dgm:presLayoutVars/>
      </dgm:prSet>
      <dgm:spPr/>
    </dgm:pt>
  </dgm:ptLst>
  <dgm:cxnLst>
    <dgm:cxn modelId="{12B8AA17-087E-423E-95D6-6CA766545488}" srcId="{1B94229F-245B-4E4D-A388-C6641E27F4FB}" destId="{B47F6BB0-9F15-45FD-948C-71A30B8047C7}" srcOrd="2" destOrd="0" parTransId="{7995A7F4-77B8-4222-B2BB-4ABA612B4E0C}" sibTransId="{C51EEFBD-3077-4C40-98B0-67EA196F94B7}"/>
    <dgm:cxn modelId="{0BBB5C29-8FAE-4A44-B610-205E7793B384}" srcId="{F05FD681-AC54-491F-86D9-0FC9A1651DA3}" destId="{484ECAF1-9E74-4F3E-915A-554F7F54865D}" srcOrd="0" destOrd="0" parTransId="{C1980092-7114-4446-A733-DEC81E9FDED5}" sibTransId="{EDFE82D4-1188-4686-8523-D14CAF2B11F4}"/>
    <dgm:cxn modelId="{2DDA335D-A8DC-4875-8DFF-A5236D102C37}" srcId="{A94DDDC7-5376-4389-B66E-0AEA41E1E407}" destId="{6CDB182C-A21B-483E-A23A-CF5776330B12}" srcOrd="0" destOrd="0" parTransId="{703688BA-39F3-4281-B65B-05C09930B156}" sibTransId="{49F17986-29D2-4D10-96F3-763F35144AD4}"/>
    <dgm:cxn modelId="{E8C62A61-E809-4B2E-A9CF-0E0754FCC304}" srcId="{1B94229F-245B-4E4D-A388-C6641E27F4FB}" destId="{A94DDDC7-5376-4389-B66E-0AEA41E1E407}" srcOrd="1" destOrd="0" parTransId="{73B27D0E-6BE0-4775-9841-2CB6F3115BBD}" sibTransId="{8448DCC4-B487-474C-8825-1B03A2867243}"/>
    <dgm:cxn modelId="{5DA87D61-ECAC-438A-B08A-C4BF94176C2C}" type="presOf" srcId="{484ECAF1-9E74-4F3E-915A-554F7F54865D}" destId="{E1AC8EBF-D7F3-4CB5-B0EC-EA10E850E961}" srcOrd="0" destOrd="0" presId="urn:microsoft.com/office/officeart/2018/5/layout/CenteredIconLabelDescriptionList"/>
    <dgm:cxn modelId="{C752B471-BE62-4A00-92E4-277CF2EA313C}" type="presOf" srcId="{6C4746FD-2092-4390-943E-5D73CFB310A6}" destId="{E1AC8EBF-D7F3-4CB5-B0EC-EA10E850E961}" srcOrd="0" destOrd="2" presId="urn:microsoft.com/office/officeart/2018/5/layout/CenteredIconLabelDescriptionList"/>
    <dgm:cxn modelId="{F7060E77-D8D5-4CBE-84DD-8668A85E6EA3}" type="presOf" srcId="{A94DDDC7-5376-4389-B66E-0AEA41E1E407}" destId="{44E52148-6C39-45FE-8934-1D98DFFC7566}" srcOrd="0" destOrd="0" presId="urn:microsoft.com/office/officeart/2018/5/layout/CenteredIconLabelDescriptionList"/>
    <dgm:cxn modelId="{1634AE7C-1D28-4E9A-AB0D-27B7C82C6704}" type="presOf" srcId="{6A663333-800F-4A89-87B6-D1BAE95386BF}" destId="{072E9858-1B35-4AF3-90B6-265C9535219A}" srcOrd="0" destOrd="0" presId="urn:microsoft.com/office/officeart/2018/5/layout/CenteredIconLabelDescriptionList"/>
    <dgm:cxn modelId="{8BD1D588-E2C3-4520-AFDD-9EC6FD08FAEC}" srcId="{1B94229F-245B-4E4D-A388-C6641E27F4FB}" destId="{F05FD681-AC54-491F-86D9-0FC9A1651DA3}" srcOrd="0" destOrd="0" parTransId="{16C61718-CFE2-4402-88F4-C6C49BC49D36}" sibTransId="{DAE5936D-4A67-427C-AC17-0714DF22A804}"/>
    <dgm:cxn modelId="{6BC83C8E-0BC8-4BDC-868A-58AC35DD129C}" srcId="{F05FD681-AC54-491F-86D9-0FC9A1651DA3}" destId="{12B718D3-6FCD-4CEB-97A4-FC9D571BA3A2}" srcOrd="1" destOrd="0" parTransId="{069A8330-C26C-4FD3-BDC7-15BC6F52B36C}" sibTransId="{81DBE3AD-3470-4A40-9562-3F94745D6643}"/>
    <dgm:cxn modelId="{31AD6A93-C31C-492A-ACBF-045DE84103A9}" type="presOf" srcId="{6CDB182C-A21B-483E-A23A-CF5776330B12}" destId="{39FFC36C-3632-47E2-97B6-7B5004ED5B08}" srcOrd="0" destOrd="0" presId="urn:microsoft.com/office/officeart/2018/5/layout/CenteredIconLabelDescriptionList"/>
    <dgm:cxn modelId="{EBFBA99C-6AA8-4EED-AAF1-734D34594FA8}" type="presOf" srcId="{B47F6BB0-9F15-45FD-948C-71A30B8047C7}" destId="{C93BD957-6A3B-47F7-B5F9-3475487C6C1A}" srcOrd="0" destOrd="0" presId="urn:microsoft.com/office/officeart/2018/5/layout/CenteredIconLabelDescriptionList"/>
    <dgm:cxn modelId="{01D9AF9F-2CF5-4CC2-B21B-ABA837F5737D}" type="presOf" srcId="{12B718D3-6FCD-4CEB-97A4-FC9D571BA3A2}" destId="{E1AC8EBF-D7F3-4CB5-B0EC-EA10E850E961}" srcOrd="0" destOrd="1" presId="urn:microsoft.com/office/officeart/2018/5/layout/CenteredIconLabelDescriptionList"/>
    <dgm:cxn modelId="{F92694B5-ECE9-43D3-9F13-15CF2D8CB3CC}" srcId="{B47F6BB0-9F15-45FD-948C-71A30B8047C7}" destId="{6A663333-800F-4A89-87B6-D1BAE95386BF}" srcOrd="0" destOrd="0" parTransId="{64E35295-5FCC-4FAD-A3E5-7C19CF0B0E66}" sibTransId="{EAC63DF2-E924-4071-BF10-15E293237502}"/>
    <dgm:cxn modelId="{DB9C72B6-4525-4504-9369-E798CC99EBD6}" type="presOf" srcId="{1B94229F-245B-4E4D-A388-C6641E27F4FB}" destId="{E37B691A-C4A1-4357-A685-DC6FD03F08AE}" srcOrd="0" destOrd="0" presId="urn:microsoft.com/office/officeart/2018/5/layout/CenteredIconLabelDescriptionList"/>
    <dgm:cxn modelId="{7F9118D5-9276-417A-93DD-4497540C0DAD}" srcId="{F05FD681-AC54-491F-86D9-0FC9A1651DA3}" destId="{6C4746FD-2092-4390-943E-5D73CFB310A6}" srcOrd="2" destOrd="0" parTransId="{3414B0FF-A381-4340-BECB-10356ED6637A}" sibTransId="{58A65DA7-B472-4D21-AE0E-2AB88A34B4F4}"/>
    <dgm:cxn modelId="{A44C66E4-46D8-4053-9C5A-F37D601BBFC7}" type="presOf" srcId="{F05FD681-AC54-491F-86D9-0FC9A1651DA3}" destId="{DF9F578E-60DA-49BD-A3BE-2B48DCE4247B}" srcOrd="0" destOrd="0" presId="urn:microsoft.com/office/officeart/2018/5/layout/CenteredIconLabelDescriptionList"/>
    <dgm:cxn modelId="{9AD98446-C3CA-412B-A9E4-3D688EB51724}" type="presParOf" srcId="{E37B691A-C4A1-4357-A685-DC6FD03F08AE}" destId="{D79D4EAD-65A0-4A9D-AAA7-D78F545EEB51}" srcOrd="0" destOrd="0" presId="urn:microsoft.com/office/officeart/2018/5/layout/CenteredIconLabelDescriptionList"/>
    <dgm:cxn modelId="{3F1D364F-AEE9-46F6-8D7E-7CF4C0DF9F25}" type="presParOf" srcId="{D79D4EAD-65A0-4A9D-AAA7-D78F545EEB51}" destId="{789D1E9E-6EC3-42BC-993C-09BE55C147C4}" srcOrd="0" destOrd="0" presId="urn:microsoft.com/office/officeart/2018/5/layout/CenteredIconLabelDescriptionList"/>
    <dgm:cxn modelId="{796C54A0-7E26-48E6-976E-50298AE816C0}" type="presParOf" srcId="{D79D4EAD-65A0-4A9D-AAA7-D78F545EEB51}" destId="{0155C518-1D21-435D-A16D-B69D197EDF9C}" srcOrd="1" destOrd="0" presId="urn:microsoft.com/office/officeart/2018/5/layout/CenteredIconLabelDescriptionList"/>
    <dgm:cxn modelId="{D13D9593-63DF-4470-842E-9522357047D1}" type="presParOf" srcId="{D79D4EAD-65A0-4A9D-AAA7-D78F545EEB51}" destId="{DF9F578E-60DA-49BD-A3BE-2B48DCE4247B}" srcOrd="2" destOrd="0" presId="urn:microsoft.com/office/officeart/2018/5/layout/CenteredIconLabelDescriptionList"/>
    <dgm:cxn modelId="{4CF5A31F-ABEE-4145-B4F2-A9FEB4E8CE09}" type="presParOf" srcId="{D79D4EAD-65A0-4A9D-AAA7-D78F545EEB51}" destId="{B9915D3F-10EF-4CD3-B143-3A817846DCFF}" srcOrd="3" destOrd="0" presId="urn:microsoft.com/office/officeart/2018/5/layout/CenteredIconLabelDescriptionList"/>
    <dgm:cxn modelId="{BB25B0C1-CF2F-4737-9A86-8B925138522A}" type="presParOf" srcId="{D79D4EAD-65A0-4A9D-AAA7-D78F545EEB51}" destId="{E1AC8EBF-D7F3-4CB5-B0EC-EA10E850E961}" srcOrd="4" destOrd="0" presId="urn:microsoft.com/office/officeart/2018/5/layout/CenteredIconLabelDescriptionList"/>
    <dgm:cxn modelId="{A671DC95-317D-4AA9-9701-A740C9F7332C}" type="presParOf" srcId="{E37B691A-C4A1-4357-A685-DC6FD03F08AE}" destId="{10625866-155E-4543-9BD0-E10639C97314}" srcOrd="1" destOrd="0" presId="urn:microsoft.com/office/officeart/2018/5/layout/CenteredIconLabelDescriptionList"/>
    <dgm:cxn modelId="{C27372C7-CFF5-4ED3-A2B8-E2E61895CCA5}" type="presParOf" srcId="{E37B691A-C4A1-4357-A685-DC6FD03F08AE}" destId="{B71432DD-D7FA-426A-A45A-FB6C279D13B2}" srcOrd="2" destOrd="0" presId="urn:microsoft.com/office/officeart/2018/5/layout/CenteredIconLabelDescriptionList"/>
    <dgm:cxn modelId="{59F4E4B8-F76C-4DBD-9D4F-A975C9C1D830}" type="presParOf" srcId="{B71432DD-D7FA-426A-A45A-FB6C279D13B2}" destId="{293B0CC8-3EEB-47B0-8BDE-6596A5A3ADD9}" srcOrd="0" destOrd="0" presId="urn:microsoft.com/office/officeart/2018/5/layout/CenteredIconLabelDescriptionList"/>
    <dgm:cxn modelId="{989ED9B5-E0D3-46DF-BEAA-791FCCCB83A1}" type="presParOf" srcId="{B71432DD-D7FA-426A-A45A-FB6C279D13B2}" destId="{FDDA2AB5-C081-4935-9999-6166F94E5DE3}" srcOrd="1" destOrd="0" presId="urn:microsoft.com/office/officeart/2018/5/layout/CenteredIconLabelDescriptionList"/>
    <dgm:cxn modelId="{92D0E715-6101-4487-92F6-DCCE3566A190}" type="presParOf" srcId="{B71432DD-D7FA-426A-A45A-FB6C279D13B2}" destId="{44E52148-6C39-45FE-8934-1D98DFFC7566}" srcOrd="2" destOrd="0" presId="urn:microsoft.com/office/officeart/2018/5/layout/CenteredIconLabelDescriptionList"/>
    <dgm:cxn modelId="{1F8E343A-CDB0-4D87-8728-5155AEA8B909}" type="presParOf" srcId="{B71432DD-D7FA-426A-A45A-FB6C279D13B2}" destId="{FA56F90B-0DB5-45C4-B3C9-8C4FE6A2B9B1}" srcOrd="3" destOrd="0" presId="urn:microsoft.com/office/officeart/2018/5/layout/CenteredIconLabelDescriptionList"/>
    <dgm:cxn modelId="{529BA19B-118A-42A6-BC77-F6CE90A6AF0F}" type="presParOf" srcId="{B71432DD-D7FA-426A-A45A-FB6C279D13B2}" destId="{39FFC36C-3632-47E2-97B6-7B5004ED5B08}" srcOrd="4" destOrd="0" presId="urn:microsoft.com/office/officeart/2018/5/layout/CenteredIconLabelDescriptionList"/>
    <dgm:cxn modelId="{01B37172-5F00-4CD1-BA33-3463B89EF9FC}" type="presParOf" srcId="{E37B691A-C4A1-4357-A685-DC6FD03F08AE}" destId="{1E85F7EE-672F-46D2-8E89-46D8C171A4AF}" srcOrd="3" destOrd="0" presId="urn:microsoft.com/office/officeart/2018/5/layout/CenteredIconLabelDescriptionList"/>
    <dgm:cxn modelId="{22EA4BB6-BBF8-4E1B-BEC1-11A40B9070EE}" type="presParOf" srcId="{E37B691A-C4A1-4357-A685-DC6FD03F08AE}" destId="{D5B024D1-8313-4304-B015-A552533896B4}" srcOrd="4" destOrd="0" presId="urn:microsoft.com/office/officeart/2018/5/layout/CenteredIconLabelDescriptionList"/>
    <dgm:cxn modelId="{AE14868D-8E35-4AB4-B874-42D150C6792D}" type="presParOf" srcId="{D5B024D1-8313-4304-B015-A552533896B4}" destId="{4C2169EC-6C8E-4166-A331-EDD93A165763}" srcOrd="0" destOrd="0" presId="urn:microsoft.com/office/officeart/2018/5/layout/CenteredIconLabelDescriptionList"/>
    <dgm:cxn modelId="{441F3239-FFE1-4D86-B3D1-0889973D1DD3}" type="presParOf" srcId="{D5B024D1-8313-4304-B015-A552533896B4}" destId="{E496D225-BEC2-4502-A19C-D1FCDF13B2C5}" srcOrd="1" destOrd="0" presId="urn:microsoft.com/office/officeart/2018/5/layout/CenteredIconLabelDescriptionList"/>
    <dgm:cxn modelId="{CBF55D42-C73B-4241-B2AF-CEE8166208EA}" type="presParOf" srcId="{D5B024D1-8313-4304-B015-A552533896B4}" destId="{C93BD957-6A3B-47F7-B5F9-3475487C6C1A}" srcOrd="2" destOrd="0" presId="urn:microsoft.com/office/officeart/2018/5/layout/CenteredIconLabelDescriptionList"/>
    <dgm:cxn modelId="{3AB4A28D-EBB1-4755-96E2-57009984421C}" type="presParOf" srcId="{D5B024D1-8313-4304-B015-A552533896B4}" destId="{C255CA5B-A5F2-44C3-8081-541F62464965}" srcOrd="3" destOrd="0" presId="urn:microsoft.com/office/officeart/2018/5/layout/CenteredIconLabelDescriptionList"/>
    <dgm:cxn modelId="{71181D4B-34BF-40C3-AE54-6B7CBF71E42B}" type="presParOf" srcId="{D5B024D1-8313-4304-B015-A552533896B4}" destId="{072E9858-1B35-4AF3-90B6-265C9535219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4D985D-D2FD-4F19-A494-21DD148CECB2}"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D3BA6C44-B64E-444E-9827-14883A19EE5A}">
      <dgm:prSet/>
      <dgm:spPr/>
      <dgm:t>
        <a:bodyPr/>
        <a:lstStyle/>
        <a:p>
          <a:r>
            <a:rPr lang="en-US"/>
            <a:t>281 Veterans registered for HRVM access </a:t>
          </a:r>
        </a:p>
      </dgm:t>
    </dgm:pt>
    <dgm:pt modelId="{85BE54B6-12DC-48D9-AD54-DBB9BB3A7379}" type="parTrans" cxnId="{5967178B-8801-449C-BECE-0E8BC28FDC5A}">
      <dgm:prSet/>
      <dgm:spPr/>
      <dgm:t>
        <a:bodyPr/>
        <a:lstStyle/>
        <a:p>
          <a:endParaRPr lang="en-US"/>
        </a:p>
      </dgm:t>
    </dgm:pt>
    <dgm:pt modelId="{C8A11842-ADEB-44EF-9D64-DA91F54A7324}" type="sibTrans" cxnId="{5967178B-8801-449C-BECE-0E8BC28FDC5A}">
      <dgm:prSet/>
      <dgm:spPr/>
      <dgm:t>
        <a:bodyPr/>
        <a:lstStyle/>
        <a:p>
          <a:endParaRPr lang="en-US"/>
        </a:p>
      </dgm:t>
    </dgm:pt>
    <dgm:pt modelId="{061EF1D5-0F0C-4098-80DC-9553C5654A0D}">
      <dgm:prSet/>
      <dgm:spPr/>
      <dgm:t>
        <a:bodyPr/>
        <a:lstStyle/>
        <a:p>
          <a:r>
            <a:rPr lang="en-US"/>
            <a:t>199 (70.8%) Veterans accessed ≥1 item</a:t>
          </a:r>
        </a:p>
      </dgm:t>
    </dgm:pt>
    <dgm:pt modelId="{A4FBF995-4105-465E-9AD7-F266B081D6DA}" type="parTrans" cxnId="{39326BB6-57F4-4BE8-9901-496580D6F90B}">
      <dgm:prSet/>
      <dgm:spPr/>
      <dgm:t>
        <a:bodyPr/>
        <a:lstStyle/>
        <a:p>
          <a:endParaRPr lang="en-US"/>
        </a:p>
      </dgm:t>
    </dgm:pt>
    <dgm:pt modelId="{269C7A0D-80EE-4762-91DD-EB192BFE42FE}" type="sibTrans" cxnId="{39326BB6-57F4-4BE8-9901-496580D6F90B}">
      <dgm:prSet/>
      <dgm:spPr/>
      <dgm:t>
        <a:bodyPr/>
        <a:lstStyle/>
        <a:p>
          <a:endParaRPr lang="en-US"/>
        </a:p>
      </dgm:t>
    </dgm:pt>
    <dgm:pt modelId="{3F559002-718A-4181-9266-59E5C71466CD}">
      <dgm:prSet/>
      <dgm:spPr/>
      <dgm:t>
        <a:bodyPr/>
        <a:lstStyle/>
        <a:p>
          <a:r>
            <a:rPr lang="en-US" dirty="0"/>
            <a:t>3567 products were dispensed</a:t>
          </a:r>
        </a:p>
      </dgm:t>
    </dgm:pt>
    <dgm:pt modelId="{B1E1645C-D45C-47AA-96D3-091AE02F0CCE}" type="parTrans" cxnId="{7FE404A3-F3CE-4165-9E34-CAE36E8A8DDA}">
      <dgm:prSet/>
      <dgm:spPr/>
      <dgm:t>
        <a:bodyPr/>
        <a:lstStyle/>
        <a:p>
          <a:endParaRPr lang="en-US"/>
        </a:p>
      </dgm:t>
    </dgm:pt>
    <dgm:pt modelId="{B0DCBA23-80DC-4B1D-B221-949A7C23B145}" type="sibTrans" cxnId="{7FE404A3-F3CE-4165-9E34-CAE36E8A8DDA}">
      <dgm:prSet/>
      <dgm:spPr/>
      <dgm:t>
        <a:bodyPr/>
        <a:lstStyle/>
        <a:p>
          <a:endParaRPr lang="en-US"/>
        </a:p>
      </dgm:t>
    </dgm:pt>
    <dgm:pt modelId="{7B9B7CF2-8121-4A27-B24A-0B50F8EA87F2}" type="pres">
      <dgm:prSet presAssocID="{BD4D985D-D2FD-4F19-A494-21DD148CECB2}" presName="outerComposite" presStyleCnt="0">
        <dgm:presLayoutVars>
          <dgm:chMax val="5"/>
          <dgm:dir/>
          <dgm:resizeHandles val="exact"/>
        </dgm:presLayoutVars>
      </dgm:prSet>
      <dgm:spPr/>
    </dgm:pt>
    <dgm:pt modelId="{D8C7FDCE-70AB-4F54-8694-1A8007F3D727}" type="pres">
      <dgm:prSet presAssocID="{BD4D985D-D2FD-4F19-A494-21DD148CECB2}" presName="dummyMaxCanvas" presStyleCnt="0">
        <dgm:presLayoutVars/>
      </dgm:prSet>
      <dgm:spPr/>
    </dgm:pt>
    <dgm:pt modelId="{9E9A1801-72C9-4346-94B5-02B0DD796AF7}" type="pres">
      <dgm:prSet presAssocID="{BD4D985D-D2FD-4F19-A494-21DD148CECB2}" presName="ThreeNodes_1" presStyleLbl="node1" presStyleIdx="0" presStyleCnt="3">
        <dgm:presLayoutVars>
          <dgm:bulletEnabled val="1"/>
        </dgm:presLayoutVars>
      </dgm:prSet>
      <dgm:spPr/>
    </dgm:pt>
    <dgm:pt modelId="{1970C5EF-9E44-4955-9F25-1E36CDCE8885}" type="pres">
      <dgm:prSet presAssocID="{BD4D985D-D2FD-4F19-A494-21DD148CECB2}" presName="ThreeNodes_2" presStyleLbl="node1" presStyleIdx="1" presStyleCnt="3">
        <dgm:presLayoutVars>
          <dgm:bulletEnabled val="1"/>
        </dgm:presLayoutVars>
      </dgm:prSet>
      <dgm:spPr/>
    </dgm:pt>
    <dgm:pt modelId="{F8EBC1B4-B9AE-419E-BAE7-CB09F4853179}" type="pres">
      <dgm:prSet presAssocID="{BD4D985D-D2FD-4F19-A494-21DD148CECB2}" presName="ThreeNodes_3" presStyleLbl="node1" presStyleIdx="2" presStyleCnt="3">
        <dgm:presLayoutVars>
          <dgm:bulletEnabled val="1"/>
        </dgm:presLayoutVars>
      </dgm:prSet>
      <dgm:spPr/>
    </dgm:pt>
    <dgm:pt modelId="{FD907A71-CB80-4CFB-86C0-11A7E097660F}" type="pres">
      <dgm:prSet presAssocID="{BD4D985D-D2FD-4F19-A494-21DD148CECB2}" presName="ThreeConn_1-2" presStyleLbl="fgAccFollowNode1" presStyleIdx="0" presStyleCnt="2">
        <dgm:presLayoutVars>
          <dgm:bulletEnabled val="1"/>
        </dgm:presLayoutVars>
      </dgm:prSet>
      <dgm:spPr/>
    </dgm:pt>
    <dgm:pt modelId="{8D4F133D-DFD3-491F-B826-2668F7934226}" type="pres">
      <dgm:prSet presAssocID="{BD4D985D-D2FD-4F19-A494-21DD148CECB2}" presName="ThreeConn_2-3" presStyleLbl="fgAccFollowNode1" presStyleIdx="1" presStyleCnt="2">
        <dgm:presLayoutVars>
          <dgm:bulletEnabled val="1"/>
        </dgm:presLayoutVars>
      </dgm:prSet>
      <dgm:spPr/>
    </dgm:pt>
    <dgm:pt modelId="{6296E91E-67E9-4DA1-8551-23B391E4C9A5}" type="pres">
      <dgm:prSet presAssocID="{BD4D985D-D2FD-4F19-A494-21DD148CECB2}" presName="ThreeNodes_1_text" presStyleLbl="node1" presStyleIdx="2" presStyleCnt="3">
        <dgm:presLayoutVars>
          <dgm:bulletEnabled val="1"/>
        </dgm:presLayoutVars>
      </dgm:prSet>
      <dgm:spPr/>
    </dgm:pt>
    <dgm:pt modelId="{71D3E241-1D6C-47CA-862E-B95BCF9F51D9}" type="pres">
      <dgm:prSet presAssocID="{BD4D985D-D2FD-4F19-A494-21DD148CECB2}" presName="ThreeNodes_2_text" presStyleLbl="node1" presStyleIdx="2" presStyleCnt="3">
        <dgm:presLayoutVars>
          <dgm:bulletEnabled val="1"/>
        </dgm:presLayoutVars>
      </dgm:prSet>
      <dgm:spPr/>
    </dgm:pt>
    <dgm:pt modelId="{CFE1E16A-9EC8-4FBC-8082-A355BC817CDF}" type="pres">
      <dgm:prSet presAssocID="{BD4D985D-D2FD-4F19-A494-21DD148CECB2}" presName="ThreeNodes_3_text" presStyleLbl="node1" presStyleIdx="2" presStyleCnt="3">
        <dgm:presLayoutVars>
          <dgm:bulletEnabled val="1"/>
        </dgm:presLayoutVars>
      </dgm:prSet>
      <dgm:spPr/>
    </dgm:pt>
  </dgm:ptLst>
  <dgm:cxnLst>
    <dgm:cxn modelId="{9203E848-9692-46CA-97BC-4A7EEA2743C9}" type="presOf" srcId="{D3BA6C44-B64E-444E-9827-14883A19EE5A}" destId="{6296E91E-67E9-4DA1-8551-23B391E4C9A5}" srcOrd="1" destOrd="0" presId="urn:microsoft.com/office/officeart/2005/8/layout/vProcess5"/>
    <dgm:cxn modelId="{0571317E-71C1-471C-8B77-D207948EBB19}" type="presOf" srcId="{3F559002-718A-4181-9266-59E5C71466CD}" destId="{CFE1E16A-9EC8-4FBC-8082-A355BC817CDF}" srcOrd="1" destOrd="0" presId="urn:microsoft.com/office/officeart/2005/8/layout/vProcess5"/>
    <dgm:cxn modelId="{0415A386-9025-4323-AAC6-E2C7C4142CEA}" type="presOf" srcId="{C8A11842-ADEB-44EF-9D64-DA91F54A7324}" destId="{FD907A71-CB80-4CFB-86C0-11A7E097660F}" srcOrd="0" destOrd="0" presId="urn:microsoft.com/office/officeart/2005/8/layout/vProcess5"/>
    <dgm:cxn modelId="{78480B87-5C96-418D-836D-99482DCB2DBD}" type="presOf" srcId="{D3BA6C44-B64E-444E-9827-14883A19EE5A}" destId="{9E9A1801-72C9-4346-94B5-02B0DD796AF7}" srcOrd="0" destOrd="0" presId="urn:microsoft.com/office/officeart/2005/8/layout/vProcess5"/>
    <dgm:cxn modelId="{5967178B-8801-449C-BECE-0E8BC28FDC5A}" srcId="{BD4D985D-D2FD-4F19-A494-21DD148CECB2}" destId="{D3BA6C44-B64E-444E-9827-14883A19EE5A}" srcOrd="0" destOrd="0" parTransId="{85BE54B6-12DC-48D9-AD54-DBB9BB3A7379}" sibTransId="{C8A11842-ADEB-44EF-9D64-DA91F54A7324}"/>
    <dgm:cxn modelId="{C141178E-4E39-4E69-9503-9DE561F7E4B2}" type="presOf" srcId="{061EF1D5-0F0C-4098-80DC-9553C5654A0D}" destId="{1970C5EF-9E44-4955-9F25-1E36CDCE8885}" srcOrd="0" destOrd="0" presId="urn:microsoft.com/office/officeart/2005/8/layout/vProcess5"/>
    <dgm:cxn modelId="{3173F392-542B-4EC9-AA13-802E2DBE781A}" type="presOf" srcId="{3F559002-718A-4181-9266-59E5C71466CD}" destId="{F8EBC1B4-B9AE-419E-BAE7-CB09F4853179}" srcOrd="0" destOrd="0" presId="urn:microsoft.com/office/officeart/2005/8/layout/vProcess5"/>
    <dgm:cxn modelId="{7FE404A3-F3CE-4165-9E34-CAE36E8A8DDA}" srcId="{BD4D985D-D2FD-4F19-A494-21DD148CECB2}" destId="{3F559002-718A-4181-9266-59E5C71466CD}" srcOrd="2" destOrd="0" parTransId="{B1E1645C-D45C-47AA-96D3-091AE02F0CCE}" sibTransId="{B0DCBA23-80DC-4B1D-B221-949A7C23B145}"/>
    <dgm:cxn modelId="{39326BB6-57F4-4BE8-9901-496580D6F90B}" srcId="{BD4D985D-D2FD-4F19-A494-21DD148CECB2}" destId="{061EF1D5-0F0C-4098-80DC-9553C5654A0D}" srcOrd="1" destOrd="0" parTransId="{A4FBF995-4105-465E-9AD7-F266B081D6DA}" sibTransId="{269C7A0D-80EE-4762-91DD-EB192BFE42FE}"/>
    <dgm:cxn modelId="{D4775DE1-E335-421C-AC54-373B34D6AAD1}" type="presOf" srcId="{269C7A0D-80EE-4762-91DD-EB192BFE42FE}" destId="{8D4F133D-DFD3-491F-B826-2668F7934226}" srcOrd="0" destOrd="0" presId="urn:microsoft.com/office/officeart/2005/8/layout/vProcess5"/>
    <dgm:cxn modelId="{D17BA4E1-14DE-490F-8BEC-9EE28F6D69A3}" type="presOf" srcId="{BD4D985D-D2FD-4F19-A494-21DD148CECB2}" destId="{7B9B7CF2-8121-4A27-B24A-0B50F8EA87F2}" srcOrd="0" destOrd="0" presId="urn:microsoft.com/office/officeart/2005/8/layout/vProcess5"/>
    <dgm:cxn modelId="{979165FF-06DD-4A2C-BF4F-51B2182F0031}" type="presOf" srcId="{061EF1D5-0F0C-4098-80DC-9553C5654A0D}" destId="{71D3E241-1D6C-47CA-862E-B95BCF9F51D9}" srcOrd="1" destOrd="0" presId="urn:microsoft.com/office/officeart/2005/8/layout/vProcess5"/>
    <dgm:cxn modelId="{C10BF7CE-C3EF-4358-88CE-6D17A2A9B4BD}" type="presParOf" srcId="{7B9B7CF2-8121-4A27-B24A-0B50F8EA87F2}" destId="{D8C7FDCE-70AB-4F54-8694-1A8007F3D727}" srcOrd="0" destOrd="0" presId="urn:microsoft.com/office/officeart/2005/8/layout/vProcess5"/>
    <dgm:cxn modelId="{46CC61BA-5B83-490C-A6F3-D11348E4B7CB}" type="presParOf" srcId="{7B9B7CF2-8121-4A27-B24A-0B50F8EA87F2}" destId="{9E9A1801-72C9-4346-94B5-02B0DD796AF7}" srcOrd="1" destOrd="0" presId="urn:microsoft.com/office/officeart/2005/8/layout/vProcess5"/>
    <dgm:cxn modelId="{EB7EF255-BF49-46DF-A6CE-BE2338A5E9CD}" type="presParOf" srcId="{7B9B7CF2-8121-4A27-B24A-0B50F8EA87F2}" destId="{1970C5EF-9E44-4955-9F25-1E36CDCE8885}" srcOrd="2" destOrd="0" presId="urn:microsoft.com/office/officeart/2005/8/layout/vProcess5"/>
    <dgm:cxn modelId="{2F518822-A407-48BE-8B85-D66DE8E6180E}" type="presParOf" srcId="{7B9B7CF2-8121-4A27-B24A-0B50F8EA87F2}" destId="{F8EBC1B4-B9AE-419E-BAE7-CB09F4853179}" srcOrd="3" destOrd="0" presId="urn:microsoft.com/office/officeart/2005/8/layout/vProcess5"/>
    <dgm:cxn modelId="{A2C42995-155A-46DC-88E0-1C15B30E81D3}" type="presParOf" srcId="{7B9B7CF2-8121-4A27-B24A-0B50F8EA87F2}" destId="{FD907A71-CB80-4CFB-86C0-11A7E097660F}" srcOrd="4" destOrd="0" presId="urn:microsoft.com/office/officeart/2005/8/layout/vProcess5"/>
    <dgm:cxn modelId="{38C2C5FD-606C-4BAF-B0A1-2600EDC3ACDD}" type="presParOf" srcId="{7B9B7CF2-8121-4A27-B24A-0B50F8EA87F2}" destId="{8D4F133D-DFD3-491F-B826-2668F7934226}" srcOrd="5" destOrd="0" presId="urn:microsoft.com/office/officeart/2005/8/layout/vProcess5"/>
    <dgm:cxn modelId="{5412D240-97FD-4E74-875C-B50C26FEBE49}" type="presParOf" srcId="{7B9B7CF2-8121-4A27-B24A-0B50F8EA87F2}" destId="{6296E91E-67E9-4DA1-8551-23B391E4C9A5}" srcOrd="6" destOrd="0" presId="urn:microsoft.com/office/officeart/2005/8/layout/vProcess5"/>
    <dgm:cxn modelId="{684DE4A9-6CFC-4ED1-987F-DDA4774630BE}" type="presParOf" srcId="{7B9B7CF2-8121-4A27-B24A-0B50F8EA87F2}" destId="{71D3E241-1D6C-47CA-862E-B95BCF9F51D9}" srcOrd="7" destOrd="0" presId="urn:microsoft.com/office/officeart/2005/8/layout/vProcess5"/>
    <dgm:cxn modelId="{2AB1A766-D4FA-4D16-816D-6252C5C040A0}" type="presParOf" srcId="{7B9B7CF2-8121-4A27-B24A-0B50F8EA87F2}" destId="{CFE1E16A-9EC8-4FBC-8082-A355BC817CD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CF97B6-9613-42A1-A0A0-0F62898D30E2}"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76863CB-0536-4A4C-ADBE-FBEBD3236BAE}">
      <dgm:prSet phldrT="[Text]"/>
      <dgm:spPr/>
      <dgm:t>
        <a:bodyPr/>
        <a:lstStyle/>
        <a:p>
          <a:pPr>
            <a:lnSpc>
              <a:spcPct val="100000"/>
            </a:lnSpc>
            <a:defRPr b="1"/>
          </a:pPr>
          <a:r>
            <a:rPr lang="en-US" b="1"/>
            <a:t>Conclusions</a:t>
          </a:r>
        </a:p>
      </dgm:t>
    </dgm:pt>
    <dgm:pt modelId="{7F2B437B-809C-4AB3-A612-123569DC4EF5}" type="parTrans" cxnId="{8ADED6B5-4A2F-4197-9A0D-BF103B02A67C}">
      <dgm:prSet/>
      <dgm:spPr/>
      <dgm:t>
        <a:bodyPr/>
        <a:lstStyle/>
        <a:p>
          <a:endParaRPr lang="en-US"/>
        </a:p>
      </dgm:t>
    </dgm:pt>
    <dgm:pt modelId="{1C8D138A-988E-48A4-934D-1432473EBE16}" type="sibTrans" cxnId="{8ADED6B5-4A2F-4197-9A0D-BF103B02A67C}">
      <dgm:prSet/>
      <dgm:spPr/>
      <dgm:t>
        <a:bodyPr/>
        <a:lstStyle/>
        <a:p>
          <a:endParaRPr lang="en-US"/>
        </a:p>
      </dgm:t>
    </dgm:pt>
    <dgm:pt modelId="{910C9B54-3F9A-4276-A62E-1233D2DB14F9}">
      <dgm:prSet phldrT="[Text]"/>
      <dgm:spPr/>
      <dgm:t>
        <a:bodyPr/>
        <a:lstStyle/>
        <a:p>
          <a:pPr>
            <a:lnSpc>
              <a:spcPct val="100000"/>
            </a:lnSpc>
          </a:pPr>
          <a:r>
            <a:rPr lang="en-US" dirty="0"/>
            <a:t>Access to harm reduction resources outside regular business hours </a:t>
          </a:r>
        </a:p>
        <a:p>
          <a:pPr>
            <a:lnSpc>
              <a:spcPct val="100000"/>
            </a:lnSpc>
          </a:pPr>
          <a:r>
            <a:rPr lang="en-US" dirty="0"/>
            <a:t>Access for Veterans with housing insecurity</a:t>
          </a:r>
        </a:p>
      </dgm:t>
    </dgm:pt>
    <dgm:pt modelId="{48F55AAF-6944-4BB8-9109-BB923793B3AC}" type="parTrans" cxnId="{C65A3A11-AD7A-42D7-95AD-A8836C76FC55}">
      <dgm:prSet/>
      <dgm:spPr/>
      <dgm:t>
        <a:bodyPr/>
        <a:lstStyle/>
        <a:p>
          <a:endParaRPr lang="en-US"/>
        </a:p>
      </dgm:t>
    </dgm:pt>
    <dgm:pt modelId="{A6D6860B-C245-4486-A7D0-320D5CF11EF5}" type="sibTrans" cxnId="{C65A3A11-AD7A-42D7-95AD-A8836C76FC55}">
      <dgm:prSet/>
      <dgm:spPr/>
      <dgm:t>
        <a:bodyPr/>
        <a:lstStyle/>
        <a:p>
          <a:endParaRPr lang="en-US"/>
        </a:p>
      </dgm:t>
    </dgm:pt>
    <dgm:pt modelId="{8F18501D-B71C-4B00-AC16-25A6CA8B654F}">
      <dgm:prSet phldrT="[Text]"/>
      <dgm:spPr/>
      <dgm:t>
        <a:bodyPr/>
        <a:lstStyle/>
        <a:p>
          <a:pPr>
            <a:lnSpc>
              <a:spcPct val="100000"/>
            </a:lnSpc>
            <a:defRPr b="1"/>
          </a:pPr>
          <a:r>
            <a:rPr lang="en-US" b="1"/>
            <a:t>Challenges</a:t>
          </a:r>
        </a:p>
      </dgm:t>
    </dgm:pt>
    <dgm:pt modelId="{071D0DB4-B892-4738-BCD2-F092E02E5A7A}" type="parTrans" cxnId="{268BE076-AFCC-4872-92D8-6DB9013DBE95}">
      <dgm:prSet/>
      <dgm:spPr/>
      <dgm:t>
        <a:bodyPr/>
        <a:lstStyle/>
        <a:p>
          <a:endParaRPr lang="en-US"/>
        </a:p>
      </dgm:t>
    </dgm:pt>
    <dgm:pt modelId="{EF585B0D-4D2C-463F-8BED-B75686353A6C}" type="sibTrans" cxnId="{268BE076-AFCC-4872-92D8-6DB9013DBE95}">
      <dgm:prSet/>
      <dgm:spPr/>
      <dgm:t>
        <a:bodyPr/>
        <a:lstStyle/>
        <a:p>
          <a:endParaRPr lang="en-US"/>
        </a:p>
      </dgm:t>
    </dgm:pt>
    <dgm:pt modelId="{E0D61FE3-C703-496B-AE05-06A080278D25}">
      <dgm:prSet phldrT="[Text]"/>
      <dgm:spPr/>
      <dgm:t>
        <a:bodyPr/>
        <a:lstStyle/>
        <a:p>
          <a:pPr>
            <a:lnSpc>
              <a:spcPct val="100000"/>
            </a:lnSpc>
          </a:pPr>
          <a:r>
            <a:rPr lang="en-US" dirty="0"/>
            <a:t>Item backorder (hand sanitizer)</a:t>
          </a:r>
        </a:p>
      </dgm:t>
    </dgm:pt>
    <dgm:pt modelId="{0C84E68E-E0B4-47F8-AB06-BB04A5DEA725}" type="parTrans" cxnId="{C37F9413-D6A8-48D3-B761-B39E4ABCDAA1}">
      <dgm:prSet/>
      <dgm:spPr/>
      <dgm:t>
        <a:bodyPr/>
        <a:lstStyle/>
        <a:p>
          <a:endParaRPr lang="en-US"/>
        </a:p>
      </dgm:t>
    </dgm:pt>
    <dgm:pt modelId="{8661FD9C-8AA7-4ACA-9305-08DF3D9A2847}" type="sibTrans" cxnId="{C37F9413-D6A8-48D3-B761-B39E4ABCDAA1}">
      <dgm:prSet/>
      <dgm:spPr/>
      <dgm:t>
        <a:bodyPr/>
        <a:lstStyle/>
        <a:p>
          <a:endParaRPr lang="en-US"/>
        </a:p>
      </dgm:t>
    </dgm:pt>
    <dgm:pt modelId="{202ABFD5-3A8E-4AA8-B57D-ABB3E96E74AD}">
      <dgm:prSet phldrT="[Text]"/>
      <dgm:spPr/>
      <dgm:t>
        <a:bodyPr/>
        <a:lstStyle/>
        <a:p>
          <a:pPr>
            <a:lnSpc>
              <a:spcPct val="100000"/>
            </a:lnSpc>
            <a:defRPr b="1"/>
          </a:pPr>
          <a:r>
            <a:rPr lang="en-US" b="1"/>
            <a:t>Next Steps</a:t>
          </a:r>
        </a:p>
      </dgm:t>
    </dgm:pt>
    <dgm:pt modelId="{BA09DE2E-E165-4108-98DD-A4203A013D09}" type="parTrans" cxnId="{9E751345-6213-4B58-BEDE-2217403CB327}">
      <dgm:prSet/>
      <dgm:spPr/>
      <dgm:t>
        <a:bodyPr/>
        <a:lstStyle/>
        <a:p>
          <a:endParaRPr lang="en-US"/>
        </a:p>
      </dgm:t>
    </dgm:pt>
    <dgm:pt modelId="{739FB8BD-50F5-4A7C-8226-269E0F69C734}" type="sibTrans" cxnId="{9E751345-6213-4B58-BEDE-2217403CB327}">
      <dgm:prSet/>
      <dgm:spPr/>
      <dgm:t>
        <a:bodyPr/>
        <a:lstStyle/>
        <a:p>
          <a:endParaRPr lang="en-US"/>
        </a:p>
      </dgm:t>
    </dgm:pt>
    <dgm:pt modelId="{325869E1-1221-49FA-B66D-BF292F376885}">
      <dgm:prSet phldrT="[Text]"/>
      <dgm:spPr/>
      <dgm:t>
        <a:bodyPr/>
        <a:lstStyle/>
        <a:p>
          <a:pPr>
            <a:lnSpc>
              <a:spcPct val="100000"/>
            </a:lnSpc>
          </a:pPr>
          <a:r>
            <a:rPr lang="en-US" dirty="0"/>
            <a:t>Add state-funded naloxone to HRVMs</a:t>
          </a:r>
        </a:p>
      </dgm:t>
    </dgm:pt>
    <dgm:pt modelId="{3F584BD6-F367-4ED3-B3B9-1528E6F317A8}" type="parTrans" cxnId="{B58EA175-B55F-438C-A770-E0C2F23E13F3}">
      <dgm:prSet/>
      <dgm:spPr/>
      <dgm:t>
        <a:bodyPr/>
        <a:lstStyle/>
        <a:p>
          <a:endParaRPr lang="en-US"/>
        </a:p>
      </dgm:t>
    </dgm:pt>
    <dgm:pt modelId="{62BF93A0-09C9-4721-BA8F-D5AEB61616D2}" type="sibTrans" cxnId="{B58EA175-B55F-438C-A770-E0C2F23E13F3}">
      <dgm:prSet/>
      <dgm:spPr/>
      <dgm:t>
        <a:bodyPr/>
        <a:lstStyle/>
        <a:p>
          <a:endParaRPr lang="en-US"/>
        </a:p>
      </dgm:t>
    </dgm:pt>
    <dgm:pt modelId="{30FF6A67-E7D6-4205-A9B8-1CB6C92EF596}">
      <dgm:prSet phldrT="[Text]"/>
      <dgm:spPr/>
      <dgm:t>
        <a:bodyPr/>
        <a:lstStyle/>
        <a:p>
          <a:pPr>
            <a:lnSpc>
              <a:spcPct val="100000"/>
            </a:lnSpc>
          </a:pPr>
          <a:r>
            <a:rPr lang="en-US" dirty="0"/>
            <a:t>Lack of wi-fi connectivity at Veterans Academy </a:t>
          </a:r>
        </a:p>
      </dgm:t>
    </dgm:pt>
    <dgm:pt modelId="{6F52DB19-4364-43DF-81B8-D99B567A6F30}" type="parTrans" cxnId="{21FEF218-09E3-4290-8042-EA4B6432EFD7}">
      <dgm:prSet/>
      <dgm:spPr/>
      <dgm:t>
        <a:bodyPr/>
        <a:lstStyle/>
        <a:p>
          <a:endParaRPr lang="en-US"/>
        </a:p>
      </dgm:t>
    </dgm:pt>
    <dgm:pt modelId="{3D843821-BD64-494F-8613-252842D12375}" type="sibTrans" cxnId="{21FEF218-09E3-4290-8042-EA4B6432EFD7}">
      <dgm:prSet/>
      <dgm:spPr/>
      <dgm:t>
        <a:bodyPr/>
        <a:lstStyle/>
        <a:p>
          <a:endParaRPr lang="en-US"/>
        </a:p>
      </dgm:t>
    </dgm:pt>
    <dgm:pt modelId="{9B252C23-9CB3-4A8B-B9CB-BCA9199F29EB}">
      <dgm:prSet phldrT="[Text]"/>
      <dgm:spPr/>
      <dgm:t>
        <a:bodyPr/>
        <a:lstStyle/>
        <a:p>
          <a:pPr>
            <a:lnSpc>
              <a:spcPct val="100000"/>
            </a:lnSpc>
          </a:pPr>
          <a:r>
            <a:rPr lang="en-US" dirty="0"/>
            <a:t>Inability to put VA naloxone in HRVMs</a:t>
          </a:r>
        </a:p>
      </dgm:t>
    </dgm:pt>
    <dgm:pt modelId="{02ED0B45-8B1C-43FB-8364-19541899F004}" type="parTrans" cxnId="{485822A3-8AD2-4A8D-A735-0E9E96D42B12}">
      <dgm:prSet/>
      <dgm:spPr/>
      <dgm:t>
        <a:bodyPr/>
        <a:lstStyle/>
        <a:p>
          <a:endParaRPr lang="en-US"/>
        </a:p>
      </dgm:t>
    </dgm:pt>
    <dgm:pt modelId="{E26133E0-093F-4B33-A1E0-69DC69AD7932}" type="sibTrans" cxnId="{485822A3-8AD2-4A8D-A735-0E9E96D42B12}">
      <dgm:prSet/>
      <dgm:spPr/>
      <dgm:t>
        <a:bodyPr/>
        <a:lstStyle/>
        <a:p>
          <a:endParaRPr lang="en-US"/>
        </a:p>
      </dgm:t>
    </dgm:pt>
    <dgm:pt modelId="{E9557FAA-A2CB-459D-A34A-A9E086F37E3B}">
      <dgm:prSet phldrT="[Text]"/>
      <dgm:spPr/>
      <dgm:t>
        <a:bodyPr/>
        <a:lstStyle/>
        <a:p>
          <a:pPr>
            <a:lnSpc>
              <a:spcPct val="100000"/>
            </a:lnSpc>
          </a:pPr>
          <a:r>
            <a:rPr lang="en-US">
              <a:sym typeface="Wingdings" panose="05000000000000000000" pitchFamily="2" charset="2"/>
            </a:rPr>
            <a:t> syringe distribution </a:t>
          </a:r>
          <a:endParaRPr lang="en-US"/>
        </a:p>
      </dgm:t>
    </dgm:pt>
    <dgm:pt modelId="{C1A5F761-958E-44C5-9313-39D17944BF63}" type="parTrans" cxnId="{1831ACEF-25AF-4A2F-882A-5CCF6C1FDADC}">
      <dgm:prSet/>
      <dgm:spPr/>
      <dgm:t>
        <a:bodyPr/>
        <a:lstStyle/>
        <a:p>
          <a:endParaRPr lang="en-US"/>
        </a:p>
      </dgm:t>
    </dgm:pt>
    <dgm:pt modelId="{954B7798-C652-46C6-BDFE-7A6E67C64498}" type="sibTrans" cxnId="{1831ACEF-25AF-4A2F-882A-5CCF6C1FDADC}">
      <dgm:prSet/>
      <dgm:spPr/>
      <dgm:t>
        <a:bodyPr/>
        <a:lstStyle/>
        <a:p>
          <a:endParaRPr lang="en-US"/>
        </a:p>
      </dgm:t>
    </dgm:pt>
    <dgm:pt modelId="{C41661BE-BC08-45B1-AF57-930D8691527B}">
      <dgm:prSet phldrT="[Text]"/>
      <dgm:spPr/>
      <dgm:t>
        <a:bodyPr/>
        <a:lstStyle/>
        <a:p>
          <a:pPr>
            <a:lnSpc>
              <a:spcPct val="100000"/>
            </a:lnSpc>
          </a:pPr>
          <a:r>
            <a:rPr lang="en-US">
              <a:sym typeface="Wingdings" panose="05000000000000000000" pitchFamily="2" charset="2"/>
            </a:rPr>
            <a:t> Harm Reduction Program engagement</a:t>
          </a:r>
          <a:endParaRPr lang="en-US"/>
        </a:p>
      </dgm:t>
    </dgm:pt>
    <dgm:pt modelId="{D1D873C6-7DC3-4099-92BB-E285E2B80109}" type="parTrans" cxnId="{0C927EDC-7E64-47F2-8F05-8DF02A8BA79F}">
      <dgm:prSet/>
      <dgm:spPr/>
      <dgm:t>
        <a:bodyPr/>
        <a:lstStyle/>
        <a:p>
          <a:endParaRPr lang="en-US"/>
        </a:p>
      </dgm:t>
    </dgm:pt>
    <dgm:pt modelId="{1C9F1245-29EE-4C39-884B-E172CFC31E61}" type="sibTrans" cxnId="{0C927EDC-7E64-47F2-8F05-8DF02A8BA79F}">
      <dgm:prSet/>
      <dgm:spPr/>
      <dgm:t>
        <a:bodyPr/>
        <a:lstStyle/>
        <a:p>
          <a:endParaRPr lang="en-US"/>
        </a:p>
      </dgm:t>
    </dgm:pt>
    <dgm:pt modelId="{7C03C89C-FF2C-4201-9625-8CBE07FDE32C}">
      <dgm:prSet phldrT="[Text]"/>
      <dgm:spPr/>
      <dgm:t>
        <a:bodyPr/>
        <a:lstStyle/>
        <a:p>
          <a:pPr>
            <a:lnSpc>
              <a:spcPct val="100000"/>
            </a:lnSpc>
          </a:pPr>
          <a:r>
            <a:rPr lang="en-US" dirty="0"/>
            <a:t>Evaluate Veteran and staff feedback on HRVMs, supplies, and impacts</a:t>
          </a:r>
        </a:p>
      </dgm:t>
    </dgm:pt>
    <dgm:pt modelId="{D42C20A6-BA64-4D25-9FED-D57EDFE9B46C}" type="parTrans" cxnId="{D06DFBCF-8258-4F45-BD98-1E6B8E74FE3E}">
      <dgm:prSet/>
      <dgm:spPr/>
      <dgm:t>
        <a:bodyPr/>
        <a:lstStyle/>
        <a:p>
          <a:endParaRPr lang="en-US"/>
        </a:p>
      </dgm:t>
    </dgm:pt>
    <dgm:pt modelId="{0214575A-58B7-4B07-98C0-EF14EB74A956}" type="sibTrans" cxnId="{D06DFBCF-8258-4F45-BD98-1E6B8E74FE3E}">
      <dgm:prSet/>
      <dgm:spPr/>
      <dgm:t>
        <a:bodyPr/>
        <a:lstStyle/>
        <a:p>
          <a:endParaRPr lang="en-US"/>
        </a:p>
      </dgm:t>
    </dgm:pt>
    <dgm:pt modelId="{85F48497-7DA8-4759-9353-09CAC54F0600}">
      <dgm:prSet phldrT="[Text]"/>
      <dgm:spPr/>
      <dgm:t>
        <a:bodyPr/>
        <a:lstStyle/>
        <a:p>
          <a:pPr>
            <a:lnSpc>
              <a:spcPct val="100000"/>
            </a:lnSpc>
          </a:pPr>
          <a:r>
            <a:rPr lang="en-US" dirty="0"/>
            <a:t>Funding</a:t>
          </a:r>
        </a:p>
      </dgm:t>
    </dgm:pt>
    <dgm:pt modelId="{B02E5F48-BF45-487E-9511-AD15C65CADFD}" type="parTrans" cxnId="{4DA4B123-9A6C-4C7D-963D-27DAA2A54282}">
      <dgm:prSet/>
      <dgm:spPr/>
      <dgm:t>
        <a:bodyPr/>
        <a:lstStyle/>
        <a:p>
          <a:endParaRPr lang="en-US"/>
        </a:p>
      </dgm:t>
    </dgm:pt>
    <dgm:pt modelId="{3E0753E9-8FA5-413E-A779-D2F4879C2CA0}" type="sibTrans" cxnId="{4DA4B123-9A6C-4C7D-963D-27DAA2A54282}">
      <dgm:prSet/>
      <dgm:spPr/>
      <dgm:t>
        <a:bodyPr/>
        <a:lstStyle/>
        <a:p>
          <a:endParaRPr lang="en-US"/>
        </a:p>
      </dgm:t>
    </dgm:pt>
    <dgm:pt modelId="{08269B42-8507-44F1-B757-8FAE6E4A74DF}">
      <dgm:prSet phldrT="[Text]"/>
      <dgm:spPr/>
      <dgm:t>
        <a:bodyPr/>
        <a:lstStyle/>
        <a:p>
          <a:pPr>
            <a:lnSpc>
              <a:spcPct val="100000"/>
            </a:lnSpc>
          </a:pPr>
          <a:r>
            <a:rPr lang="en-US" dirty="0"/>
            <a:t>Staffing </a:t>
          </a:r>
        </a:p>
      </dgm:t>
    </dgm:pt>
    <dgm:pt modelId="{207B3D12-2166-409A-95EA-DC4C986A127E}" type="parTrans" cxnId="{CF56658D-52A5-42D1-ADAF-D4704C509E6C}">
      <dgm:prSet/>
      <dgm:spPr/>
      <dgm:t>
        <a:bodyPr/>
        <a:lstStyle/>
        <a:p>
          <a:endParaRPr lang="en-US"/>
        </a:p>
      </dgm:t>
    </dgm:pt>
    <dgm:pt modelId="{DCA7DAC1-2ACC-43DC-B25C-600C9A1F3225}" type="sibTrans" cxnId="{CF56658D-52A5-42D1-ADAF-D4704C509E6C}">
      <dgm:prSet/>
      <dgm:spPr/>
      <dgm:t>
        <a:bodyPr/>
        <a:lstStyle/>
        <a:p>
          <a:endParaRPr lang="en-US"/>
        </a:p>
      </dgm:t>
    </dgm:pt>
    <dgm:pt modelId="{0E52FF96-C752-42EA-A408-8DFFFC0FAC9B}" type="pres">
      <dgm:prSet presAssocID="{BBCF97B6-9613-42A1-A0A0-0F62898D30E2}" presName="root" presStyleCnt="0">
        <dgm:presLayoutVars>
          <dgm:dir/>
          <dgm:resizeHandles val="exact"/>
        </dgm:presLayoutVars>
      </dgm:prSet>
      <dgm:spPr/>
    </dgm:pt>
    <dgm:pt modelId="{D040B6AB-3B59-429C-BBE1-1BCFA470FE9E}" type="pres">
      <dgm:prSet presAssocID="{D76863CB-0536-4A4C-ADBE-FBEBD3236BAE}" presName="compNode" presStyleCnt="0"/>
      <dgm:spPr/>
    </dgm:pt>
    <dgm:pt modelId="{4F51FE41-3EF6-4E98-A422-A92930EC0A3A}" type="pres">
      <dgm:prSet presAssocID="{D76863CB-0536-4A4C-ADBE-FBEBD3236B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ood Idea with solid fill"/>
        </a:ext>
      </dgm:extLst>
    </dgm:pt>
    <dgm:pt modelId="{1FA18638-37D7-44BA-B600-63D5598C6A40}" type="pres">
      <dgm:prSet presAssocID="{D76863CB-0536-4A4C-ADBE-FBEBD3236BAE}" presName="iconSpace" presStyleCnt="0"/>
      <dgm:spPr/>
    </dgm:pt>
    <dgm:pt modelId="{09296543-C290-4DC2-9759-E585D72D53A5}" type="pres">
      <dgm:prSet presAssocID="{D76863CB-0536-4A4C-ADBE-FBEBD3236BAE}" presName="parTx" presStyleLbl="revTx" presStyleIdx="0" presStyleCnt="6">
        <dgm:presLayoutVars>
          <dgm:chMax val="0"/>
          <dgm:chPref val="0"/>
        </dgm:presLayoutVars>
      </dgm:prSet>
      <dgm:spPr/>
    </dgm:pt>
    <dgm:pt modelId="{AD8F70B0-A8BD-4DD5-83B3-7C5F66F0216A}" type="pres">
      <dgm:prSet presAssocID="{D76863CB-0536-4A4C-ADBE-FBEBD3236BAE}" presName="txSpace" presStyleCnt="0"/>
      <dgm:spPr/>
    </dgm:pt>
    <dgm:pt modelId="{D6BD50C4-6267-41A1-A549-1F62C756AD4F}" type="pres">
      <dgm:prSet presAssocID="{D76863CB-0536-4A4C-ADBE-FBEBD3236BAE}" presName="desTx" presStyleLbl="revTx" presStyleIdx="1" presStyleCnt="6">
        <dgm:presLayoutVars/>
      </dgm:prSet>
      <dgm:spPr/>
    </dgm:pt>
    <dgm:pt modelId="{33212E5A-DB34-4580-AD61-CA7881CC5CD5}" type="pres">
      <dgm:prSet presAssocID="{1C8D138A-988E-48A4-934D-1432473EBE16}" presName="sibTrans" presStyleCnt="0"/>
      <dgm:spPr/>
    </dgm:pt>
    <dgm:pt modelId="{6A6FA248-17D8-4ADA-B375-DF7C842CF146}" type="pres">
      <dgm:prSet presAssocID="{8F18501D-B71C-4B00-AC16-25A6CA8B654F}" presName="compNode" presStyleCnt="0"/>
      <dgm:spPr/>
    </dgm:pt>
    <dgm:pt modelId="{7567415B-E22E-44B6-B7C0-A8A4F721F436}" type="pres">
      <dgm:prSet presAssocID="{8F18501D-B71C-4B00-AC16-25A6CA8B654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urdle with solid fill"/>
        </a:ext>
      </dgm:extLst>
    </dgm:pt>
    <dgm:pt modelId="{ED585EDB-A9C2-4C34-8BEB-987D015341C0}" type="pres">
      <dgm:prSet presAssocID="{8F18501D-B71C-4B00-AC16-25A6CA8B654F}" presName="iconSpace" presStyleCnt="0"/>
      <dgm:spPr/>
    </dgm:pt>
    <dgm:pt modelId="{0D9DCE31-0BBD-45A4-AA80-DF707EFC3FBC}" type="pres">
      <dgm:prSet presAssocID="{8F18501D-B71C-4B00-AC16-25A6CA8B654F}" presName="parTx" presStyleLbl="revTx" presStyleIdx="2" presStyleCnt="6">
        <dgm:presLayoutVars>
          <dgm:chMax val="0"/>
          <dgm:chPref val="0"/>
        </dgm:presLayoutVars>
      </dgm:prSet>
      <dgm:spPr/>
    </dgm:pt>
    <dgm:pt modelId="{0706A832-F657-4B8B-A63E-070AE17727BA}" type="pres">
      <dgm:prSet presAssocID="{8F18501D-B71C-4B00-AC16-25A6CA8B654F}" presName="txSpace" presStyleCnt="0"/>
      <dgm:spPr/>
    </dgm:pt>
    <dgm:pt modelId="{F5173902-76CA-4726-9A98-4EFB0617C03A}" type="pres">
      <dgm:prSet presAssocID="{8F18501D-B71C-4B00-AC16-25A6CA8B654F}" presName="desTx" presStyleLbl="revTx" presStyleIdx="3" presStyleCnt="6">
        <dgm:presLayoutVars/>
      </dgm:prSet>
      <dgm:spPr/>
    </dgm:pt>
    <dgm:pt modelId="{98B9FB4E-B9E4-48E5-99B2-589138284451}" type="pres">
      <dgm:prSet presAssocID="{EF585B0D-4D2C-463F-8BED-B75686353A6C}" presName="sibTrans" presStyleCnt="0"/>
      <dgm:spPr/>
    </dgm:pt>
    <dgm:pt modelId="{33D3A73D-B24B-4B51-A0AA-A0B1A3311668}" type="pres">
      <dgm:prSet presAssocID="{202ABFD5-3A8E-4AA8-B57D-ABB3E96E74AD}" presName="compNode" presStyleCnt="0"/>
      <dgm:spPr/>
    </dgm:pt>
    <dgm:pt modelId="{042A9802-F91D-4615-B8E0-363C1EA9476D}" type="pres">
      <dgm:prSet presAssocID="{202ABFD5-3A8E-4AA8-B57D-ABB3E96E74A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Checked outline"/>
        </a:ext>
      </dgm:extLst>
    </dgm:pt>
    <dgm:pt modelId="{DE748FD8-1A6B-4F20-AD30-7CE761ACFAF3}" type="pres">
      <dgm:prSet presAssocID="{202ABFD5-3A8E-4AA8-B57D-ABB3E96E74AD}" presName="iconSpace" presStyleCnt="0"/>
      <dgm:spPr/>
    </dgm:pt>
    <dgm:pt modelId="{4094884C-AF0D-4836-8FC9-0E8F2819B5EF}" type="pres">
      <dgm:prSet presAssocID="{202ABFD5-3A8E-4AA8-B57D-ABB3E96E74AD}" presName="parTx" presStyleLbl="revTx" presStyleIdx="4" presStyleCnt="6">
        <dgm:presLayoutVars>
          <dgm:chMax val="0"/>
          <dgm:chPref val="0"/>
        </dgm:presLayoutVars>
      </dgm:prSet>
      <dgm:spPr/>
    </dgm:pt>
    <dgm:pt modelId="{EE2F149F-553E-4732-A994-DB4BD138A52D}" type="pres">
      <dgm:prSet presAssocID="{202ABFD5-3A8E-4AA8-B57D-ABB3E96E74AD}" presName="txSpace" presStyleCnt="0"/>
      <dgm:spPr/>
    </dgm:pt>
    <dgm:pt modelId="{355141E7-5180-4AC6-94ED-A69DAE20CFA5}" type="pres">
      <dgm:prSet presAssocID="{202ABFD5-3A8E-4AA8-B57D-ABB3E96E74AD}" presName="desTx" presStyleLbl="revTx" presStyleIdx="5" presStyleCnt="6">
        <dgm:presLayoutVars/>
      </dgm:prSet>
      <dgm:spPr/>
    </dgm:pt>
  </dgm:ptLst>
  <dgm:cxnLst>
    <dgm:cxn modelId="{C65A3A11-AD7A-42D7-95AD-A8836C76FC55}" srcId="{D76863CB-0536-4A4C-ADBE-FBEBD3236BAE}" destId="{910C9B54-3F9A-4276-A62E-1233D2DB14F9}" srcOrd="0" destOrd="0" parTransId="{48F55AAF-6944-4BB8-9109-BB923793B3AC}" sibTransId="{A6D6860B-C245-4486-A7D0-320D5CF11EF5}"/>
    <dgm:cxn modelId="{C37F9413-D6A8-48D3-B761-B39E4ABCDAA1}" srcId="{8F18501D-B71C-4B00-AC16-25A6CA8B654F}" destId="{E0D61FE3-C703-496B-AE05-06A080278D25}" srcOrd="0" destOrd="0" parTransId="{0C84E68E-E0B4-47F8-AB06-BB04A5DEA725}" sibTransId="{8661FD9C-8AA7-4ACA-9305-08DF3D9A2847}"/>
    <dgm:cxn modelId="{21FEF218-09E3-4290-8042-EA4B6432EFD7}" srcId="{8F18501D-B71C-4B00-AC16-25A6CA8B654F}" destId="{30FF6A67-E7D6-4205-A9B8-1CB6C92EF596}" srcOrd="1" destOrd="0" parTransId="{6F52DB19-4364-43DF-81B8-D99B567A6F30}" sibTransId="{3D843821-BD64-494F-8613-252842D12375}"/>
    <dgm:cxn modelId="{4DA4B123-9A6C-4C7D-963D-27DAA2A54282}" srcId="{8F18501D-B71C-4B00-AC16-25A6CA8B654F}" destId="{85F48497-7DA8-4759-9353-09CAC54F0600}" srcOrd="3" destOrd="0" parTransId="{B02E5F48-BF45-487E-9511-AD15C65CADFD}" sibTransId="{3E0753E9-8FA5-413E-A779-D2F4879C2CA0}"/>
    <dgm:cxn modelId="{73E7F83F-89A1-49A9-A3D4-4288F9DB3C7F}" type="presOf" srcId="{08269B42-8507-44F1-B757-8FAE6E4A74DF}" destId="{F5173902-76CA-4726-9A98-4EFB0617C03A}" srcOrd="0" destOrd="4" presId="urn:microsoft.com/office/officeart/2018/5/layout/CenteredIconLabelDescriptionList"/>
    <dgm:cxn modelId="{9E751345-6213-4B58-BEDE-2217403CB327}" srcId="{BBCF97B6-9613-42A1-A0A0-0F62898D30E2}" destId="{202ABFD5-3A8E-4AA8-B57D-ABB3E96E74AD}" srcOrd="2" destOrd="0" parTransId="{BA09DE2E-E165-4108-98DD-A4203A013D09}" sibTransId="{739FB8BD-50F5-4A7C-8226-269E0F69C734}"/>
    <dgm:cxn modelId="{7FE13045-0391-4FF0-8B06-081157CA2CC9}" type="presOf" srcId="{8F18501D-B71C-4B00-AC16-25A6CA8B654F}" destId="{0D9DCE31-0BBD-45A4-AA80-DF707EFC3FBC}" srcOrd="0" destOrd="0" presId="urn:microsoft.com/office/officeart/2018/5/layout/CenteredIconLabelDescriptionList"/>
    <dgm:cxn modelId="{85F31971-B601-4124-85AE-41E160F1E66C}" type="presOf" srcId="{E0D61FE3-C703-496B-AE05-06A080278D25}" destId="{F5173902-76CA-4726-9A98-4EFB0617C03A}" srcOrd="0" destOrd="0" presId="urn:microsoft.com/office/officeart/2018/5/layout/CenteredIconLabelDescriptionList"/>
    <dgm:cxn modelId="{49A9DC52-4390-4F52-95E1-8FE430F667AD}" type="presOf" srcId="{BBCF97B6-9613-42A1-A0A0-0F62898D30E2}" destId="{0E52FF96-C752-42EA-A408-8DFFFC0FAC9B}" srcOrd="0" destOrd="0" presId="urn:microsoft.com/office/officeart/2018/5/layout/CenteredIconLabelDescriptionList"/>
    <dgm:cxn modelId="{50970F54-3D0E-41C0-8CD8-FFAF19E7EE6A}" type="presOf" srcId="{202ABFD5-3A8E-4AA8-B57D-ABB3E96E74AD}" destId="{4094884C-AF0D-4836-8FC9-0E8F2819B5EF}" srcOrd="0" destOrd="0" presId="urn:microsoft.com/office/officeart/2018/5/layout/CenteredIconLabelDescriptionList"/>
    <dgm:cxn modelId="{4C2CEC74-C133-4156-B52E-98E4AF5764E7}" type="presOf" srcId="{910C9B54-3F9A-4276-A62E-1233D2DB14F9}" destId="{D6BD50C4-6267-41A1-A549-1F62C756AD4F}" srcOrd="0" destOrd="0" presId="urn:microsoft.com/office/officeart/2018/5/layout/CenteredIconLabelDescriptionList"/>
    <dgm:cxn modelId="{B58EA175-B55F-438C-A770-E0C2F23E13F3}" srcId="{202ABFD5-3A8E-4AA8-B57D-ABB3E96E74AD}" destId="{325869E1-1221-49FA-B66D-BF292F376885}" srcOrd="0" destOrd="0" parTransId="{3F584BD6-F367-4ED3-B3B9-1528E6F317A8}" sibTransId="{62BF93A0-09C9-4721-BA8F-D5AEB61616D2}"/>
    <dgm:cxn modelId="{268BE076-AFCC-4872-92D8-6DB9013DBE95}" srcId="{BBCF97B6-9613-42A1-A0A0-0F62898D30E2}" destId="{8F18501D-B71C-4B00-AC16-25A6CA8B654F}" srcOrd="1" destOrd="0" parTransId="{071D0DB4-B892-4738-BCD2-F092E02E5A7A}" sibTransId="{EF585B0D-4D2C-463F-8BED-B75686353A6C}"/>
    <dgm:cxn modelId="{12492878-0587-42BF-BA1F-5C1A5EAAE8F4}" type="presOf" srcId="{325869E1-1221-49FA-B66D-BF292F376885}" destId="{355141E7-5180-4AC6-94ED-A69DAE20CFA5}" srcOrd="0" destOrd="0" presId="urn:microsoft.com/office/officeart/2018/5/layout/CenteredIconLabelDescriptionList"/>
    <dgm:cxn modelId="{D68F465A-2E83-479D-BE78-A6998813EFF4}" type="presOf" srcId="{7C03C89C-FF2C-4201-9625-8CBE07FDE32C}" destId="{355141E7-5180-4AC6-94ED-A69DAE20CFA5}" srcOrd="0" destOrd="1" presId="urn:microsoft.com/office/officeart/2018/5/layout/CenteredIconLabelDescriptionList"/>
    <dgm:cxn modelId="{85EA4E8A-C1F6-4D2F-9C3F-77D9992BD54B}" type="presOf" srcId="{C41661BE-BC08-45B1-AF57-930D8691527B}" destId="{D6BD50C4-6267-41A1-A549-1F62C756AD4F}" srcOrd="0" destOrd="1" presId="urn:microsoft.com/office/officeart/2018/5/layout/CenteredIconLabelDescriptionList"/>
    <dgm:cxn modelId="{CF56658D-52A5-42D1-ADAF-D4704C509E6C}" srcId="{8F18501D-B71C-4B00-AC16-25A6CA8B654F}" destId="{08269B42-8507-44F1-B757-8FAE6E4A74DF}" srcOrd="4" destOrd="0" parTransId="{207B3D12-2166-409A-95EA-DC4C986A127E}" sibTransId="{DCA7DAC1-2ACC-43DC-B25C-600C9A1F3225}"/>
    <dgm:cxn modelId="{485822A3-8AD2-4A8D-A735-0E9E96D42B12}" srcId="{8F18501D-B71C-4B00-AC16-25A6CA8B654F}" destId="{9B252C23-9CB3-4A8B-B9CB-BCA9199F29EB}" srcOrd="2" destOrd="0" parTransId="{02ED0B45-8B1C-43FB-8364-19541899F004}" sibTransId="{E26133E0-093F-4B33-A1E0-69DC69AD7932}"/>
    <dgm:cxn modelId="{932616B1-E9C1-4C15-8C2D-81C4BCF3BDB0}" type="presOf" srcId="{30FF6A67-E7D6-4205-A9B8-1CB6C92EF596}" destId="{F5173902-76CA-4726-9A98-4EFB0617C03A}" srcOrd="0" destOrd="1" presId="urn:microsoft.com/office/officeart/2018/5/layout/CenteredIconLabelDescriptionList"/>
    <dgm:cxn modelId="{B2251BB3-77B8-456E-A71F-5F1A9C540DE4}" type="presOf" srcId="{9B252C23-9CB3-4A8B-B9CB-BCA9199F29EB}" destId="{F5173902-76CA-4726-9A98-4EFB0617C03A}" srcOrd="0" destOrd="2" presId="urn:microsoft.com/office/officeart/2018/5/layout/CenteredIconLabelDescriptionList"/>
    <dgm:cxn modelId="{CCFE7FB3-2CA7-4FDE-B491-3CFAA7D4FFA8}" type="presOf" srcId="{E9557FAA-A2CB-459D-A34A-A9E086F37E3B}" destId="{D6BD50C4-6267-41A1-A549-1F62C756AD4F}" srcOrd="0" destOrd="2" presId="urn:microsoft.com/office/officeart/2018/5/layout/CenteredIconLabelDescriptionList"/>
    <dgm:cxn modelId="{8ADED6B5-4A2F-4197-9A0D-BF103B02A67C}" srcId="{BBCF97B6-9613-42A1-A0A0-0F62898D30E2}" destId="{D76863CB-0536-4A4C-ADBE-FBEBD3236BAE}" srcOrd="0" destOrd="0" parTransId="{7F2B437B-809C-4AB3-A612-123569DC4EF5}" sibTransId="{1C8D138A-988E-48A4-934D-1432473EBE16}"/>
    <dgm:cxn modelId="{15F12DBE-A589-4C10-8ACD-DF42FD482DD6}" type="presOf" srcId="{85F48497-7DA8-4759-9353-09CAC54F0600}" destId="{F5173902-76CA-4726-9A98-4EFB0617C03A}" srcOrd="0" destOrd="3" presId="urn:microsoft.com/office/officeart/2018/5/layout/CenteredIconLabelDescriptionList"/>
    <dgm:cxn modelId="{D06DFBCF-8258-4F45-BD98-1E6B8E74FE3E}" srcId="{202ABFD5-3A8E-4AA8-B57D-ABB3E96E74AD}" destId="{7C03C89C-FF2C-4201-9625-8CBE07FDE32C}" srcOrd="1" destOrd="0" parTransId="{D42C20A6-BA64-4D25-9FED-D57EDFE9B46C}" sibTransId="{0214575A-58B7-4B07-98C0-EF14EB74A956}"/>
    <dgm:cxn modelId="{0C927EDC-7E64-47F2-8F05-8DF02A8BA79F}" srcId="{D76863CB-0536-4A4C-ADBE-FBEBD3236BAE}" destId="{C41661BE-BC08-45B1-AF57-930D8691527B}" srcOrd="1" destOrd="0" parTransId="{D1D873C6-7DC3-4099-92BB-E285E2B80109}" sibTransId="{1C9F1245-29EE-4C39-884B-E172CFC31E61}"/>
    <dgm:cxn modelId="{1831ACEF-25AF-4A2F-882A-5CCF6C1FDADC}" srcId="{D76863CB-0536-4A4C-ADBE-FBEBD3236BAE}" destId="{E9557FAA-A2CB-459D-A34A-A9E086F37E3B}" srcOrd="2" destOrd="0" parTransId="{C1A5F761-958E-44C5-9313-39D17944BF63}" sibTransId="{954B7798-C652-46C6-BDFE-7A6E67C64498}"/>
    <dgm:cxn modelId="{387644FF-E48C-4A76-A26F-55DB6F76190D}" type="presOf" srcId="{D76863CB-0536-4A4C-ADBE-FBEBD3236BAE}" destId="{09296543-C290-4DC2-9759-E585D72D53A5}" srcOrd="0" destOrd="0" presId="urn:microsoft.com/office/officeart/2018/5/layout/CenteredIconLabelDescriptionList"/>
    <dgm:cxn modelId="{5A7AB208-9AC9-45FE-8A01-AD1B1265A14C}" type="presParOf" srcId="{0E52FF96-C752-42EA-A408-8DFFFC0FAC9B}" destId="{D040B6AB-3B59-429C-BBE1-1BCFA470FE9E}" srcOrd="0" destOrd="0" presId="urn:microsoft.com/office/officeart/2018/5/layout/CenteredIconLabelDescriptionList"/>
    <dgm:cxn modelId="{6EEEE2C7-D93E-4DFB-AD84-1D023D64DDAB}" type="presParOf" srcId="{D040B6AB-3B59-429C-BBE1-1BCFA470FE9E}" destId="{4F51FE41-3EF6-4E98-A422-A92930EC0A3A}" srcOrd="0" destOrd="0" presId="urn:microsoft.com/office/officeart/2018/5/layout/CenteredIconLabelDescriptionList"/>
    <dgm:cxn modelId="{96A56696-F366-46C1-B837-A0CEEB1AC7F0}" type="presParOf" srcId="{D040B6AB-3B59-429C-BBE1-1BCFA470FE9E}" destId="{1FA18638-37D7-44BA-B600-63D5598C6A40}" srcOrd="1" destOrd="0" presId="urn:microsoft.com/office/officeart/2018/5/layout/CenteredIconLabelDescriptionList"/>
    <dgm:cxn modelId="{DBA9859A-6DD9-4043-8A44-044C9C16CAEA}" type="presParOf" srcId="{D040B6AB-3B59-429C-BBE1-1BCFA470FE9E}" destId="{09296543-C290-4DC2-9759-E585D72D53A5}" srcOrd="2" destOrd="0" presId="urn:microsoft.com/office/officeart/2018/5/layout/CenteredIconLabelDescriptionList"/>
    <dgm:cxn modelId="{F7C34B4B-290C-4DB3-A938-928A9259ABB9}" type="presParOf" srcId="{D040B6AB-3B59-429C-BBE1-1BCFA470FE9E}" destId="{AD8F70B0-A8BD-4DD5-83B3-7C5F66F0216A}" srcOrd="3" destOrd="0" presId="urn:microsoft.com/office/officeart/2018/5/layout/CenteredIconLabelDescriptionList"/>
    <dgm:cxn modelId="{DAF34093-5A2A-4AA0-BF3B-98AB18BF58E3}" type="presParOf" srcId="{D040B6AB-3B59-429C-BBE1-1BCFA470FE9E}" destId="{D6BD50C4-6267-41A1-A549-1F62C756AD4F}" srcOrd="4" destOrd="0" presId="urn:microsoft.com/office/officeart/2018/5/layout/CenteredIconLabelDescriptionList"/>
    <dgm:cxn modelId="{E3A4300C-29DE-48F4-B2A5-6B31466B75CA}" type="presParOf" srcId="{0E52FF96-C752-42EA-A408-8DFFFC0FAC9B}" destId="{33212E5A-DB34-4580-AD61-CA7881CC5CD5}" srcOrd="1" destOrd="0" presId="urn:microsoft.com/office/officeart/2018/5/layout/CenteredIconLabelDescriptionList"/>
    <dgm:cxn modelId="{DA98FD15-88F5-441D-A498-450B97A0A6DE}" type="presParOf" srcId="{0E52FF96-C752-42EA-A408-8DFFFC0FAC9B}" destId="{6A6FA248-17D8-4ADA-B375-DF7C842CF146}" srcOrd="2" destOrd="0" presId="urn:microsoft.com/office/officeart/2018/5/layout/CenteredIconLabelDescriptionList"/>
    <dgm:cxn modelId="{605977FB-4DE3-4707-8B40-89098517817D}" type="presParOf" srcId="{6A6FA248-17D8-4ADA-B375-DF7C842CF146}" destId="{7567415B-E22E-44B6-B7C0-A8A4F721F436}" srcOrd="0" destOrd="0" presId="urn:microsoft.com/office/officeart/2018/5/layout/CenteredIconLabelDescriptionList"/>
    <dgm:cxn modelId="{29B44165-1F68-4806-B6A6-01B961C45CC9}" type="presParOf" srcId="{6A6FA248-17D8-4ADA-B375-DF7C842CF146}" destId="{ED585EDB-A9C2-4C34-8BEB-987D015341C0}" srcOrd="1" destOrd="0" presId="urn:microsoft.com/office/officeart/2018/5/layout/CenteredIconLabelDescriptionList"/>
    <dgm:cxn modelId="{9A21C1D0-C07C-4C37-885C-C871674BA6C8}" type="presParOf" srcId="{6A6FA248-17D8-4ADA-B375-DF7C842CF146}" destId="{0D9DCE31-0BBD-45A4-AA80-DF707EFC3FBC}" srcOrd="2" destOrd="0" presId="urn:microsoft.com/office/officeart/2018/5/layout/CenteredIconLabelDescriptionList"/>
    <dgm:cxn modelId="{EF852BBE-7D36-4F9E-B38A-3C10B353681A}" type="presParOf" srcId="{6A6FA248-17D8-4ADA-B375-DF7C842CF146}" destId="{0706A832-F657-4B8B-A63E-070AE17727BA}" srcOrd="3" destOrd="0" presId="urn:microsoft.com/office/officeart/2018/5/layout/CenteredIconLabelDescriptionList"/>
    <dgm:cxn modelId="{2EB1FF5D-BC90-45C9-812F-CF37CAAFAF1C}" type="presParOf" srcId="{6A6FA248-17D8-4ADA-B375-DF7C842CF146}" destId="{F5173902-76CA-4726-9A98-4EFB0617C03A}" srcOrd="4" destOrd="0" presId="urn:microsoft.com/office/officeart/2018/5/layout/CenteredIconLabelDescriptionList"/>
    <dgm:cxn modelId="{38CB0BFB-7DDF-4F1C-9C56-B95761551F04}" type="presParOf" srcId="{0E52FF96-C752-42EA-A408-8DFFFC0FAC9B}" destId="{98B9FB4E-B9E4-48E5-99B2-589138284451}" srcOrd="3" destOrd="0" presId="urn:microsoft.com/office/officeart/2018/5/layout/CenteredIconLabelDescriptionList"/>
    <dgm:cxn modelId="{F05AD40E-043F-473A-BE81-E1CBFF4A04C4}" type="presParOf" srcId="{0E52FF96-C752-42EA-A408-8DFFFC0FAC9B}" destId="{33D3A73D-B24B-4B51-A0AA-A0B1A3311668}" srcOrd="4" destOrd="0" presId="urn:microsoft.com/office/officeart/2018/5/layout/CenteredIconLabelDescriptionList"/>
    <dgm:cxn modelId="{C68C1EB9-0717-48D6-A2C5-3064ED153444}" type="presParOf" srcId="{33D3A73D-B24B-4B51-A0AA-A0B1A3311668}" destId="{042A9802-F91D-4615-B8E0-363C1EA9476D}" srcOrd="0" destOrd="0" presId="urn:microsoft.com/office/officeart/2018/5/layout/CenteredIconLabelDescriptionList"/>
    <dgm:cxn modelId="{B7BE7889-7ED5-4E88-8019-44ACBC78CEE3}" type="presParOf" srcId="{33D3A73D-B24B-4B51-A0AA-A0B1A3311668}" destId="{DE748FD8-1A6B-4F20-AD30-7CE761ACFAF3}" srcOrd="1" destOrd="0" presId="urn:microsoft.com/office/officeart/2018/5/layout/CenteredIconLabelDescriptionList"/>
    <dgm:cxn modelId="{931D0DF9-7038-4497-BC11-72FD812745A0}" type="presParOf" srcId="{33D3A73D-B24B-4B51-A0AA-A0B1A3311668}" destId="{4094884C-AF0D-4836-8FC9-0E8F2819B5EF}" srcOrd="2" destOrd="0" presId="urn:microsoft.com/office/officeart/2018/5/layout/CenteredIconLabelDescriptionList"/>
    <dgm:cxn modelId="{CC820C64-7600-4422-B8BC-456BF79B56F6}" type="presParOf" srcId="{33D3A73D-B24B-4B51-A0AA-A0B1A3311668}" destId="{EE2F149F-553E-4732-A994-DB4BD138A52D}" srcOrd="3" destOrd="0" presId="urn:microsoft.com/office/officeart/2018/5/layout/CenteredIconLabelDescriptionList"/>
    <dgm:cxn modelId="{0B4250C6-7B09-49AF-A346-F4B43427BA23}" type="presParOf" srcId="{33D3A73D-B24B-4B51-A0AA-A0B1A3311668}" destId="{355141E7-5180-4AC6-94ED-A69DAE20CFA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DF033-1000-4B44-9C28-A394C7656B41}">
      <dsp:nvSpPr>
        <dsp:cNvPr id="0" name=""/>
        <dsp:cNvSpPr/>
      </dsp:nvSpPr>
      <dsp:spPr>
        <a:xfrm>
          <a:off x="3434" y="25312"/>
          <a:ext cx="3348684" cy="748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2 San Francisco VA  Medical Center</a:t>
          </a:r>
        </a:p>
      </dsp:txBody>
      <dsp:txXfrm>
        <a:off x="3434" y="25312"/>
        <a:ext cx="3348684" cy="748800"/>
      </dsp:txXfrm>
    </dsp:sp>
    <dsp:sp modelId="{46420B05-B1C9-413F-8AAF-580312636164}">
      <dsp:nvSpPr>
        <dsp:cNvPr id="0" name=""/>
        <dsp:cNvSpPr/>
      </dsp:nvSpPr>
      <dsp:spPr>
        <a:xfrm>
          <a:off x="3434" y="774112"/>
          <a:ext cx="3348684" cy="309121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Opioid Treatment Program Clinic </a:t>
          </a:r>
        </a:p>
        <a:p>
          <a:pPr marL="171450" lvl="1" indent="-171450" algn="l" defTabSz="800100">
            <a:lnSpc>
              <a:spcPct val="90000"/>
            </a:lnSpc>
            <a:spcBef>
              <a:spcPct val="0"/>
            </a:spcBef>
            <a:spcAft>
              <a:spcPct val="15000"/>
            </a:spcAft>
            <a:buChar char="•"/>
          </a:pPr>
          <a:r>
            <a:rPr lang="en-US" sz="1800" kern="1200" dirty="0"/>
            <a:t>Mental Health, Occupational Therapy, Physical Therapy Clinic</a:t>
          </a:r>
        </a:p>
      </dsp:txBody>
      <dsp:txXfrm>
        <a:off x="3434" y="774112"/>
        <a:ext cx="3348684" cy="3091213"/>
      </dsp:txXfrm>
    </dsp:sp>
    <dsp:sp modelId="{2A533478-41DF-4FC8-ACB9-5504EB6B2B56}">
      <dsp:nvSpPr>
        <dsp:cNvPr id="0" name=""/>
        <dsp:cNvSpPr/>
      </dsp:nvSpPr>
      <dsp:spPr>
        <a:xfrm>
          <a:off x="3820934" y="25312"/>
          <a:ext cx="3348684" cy="748800"/>
        </a:xfrm>
        <a:prstGeom prst="rect">
          <a:avLst/>
        </a:prstGeom>
        <a:solidFill>
          <a:schemeClr val="accent2">
            <a:hueOff val="-1224775"/>
            <a:satOff val="-5657"/>
            <a:lumOff val="-1177"/>
            <a:alphaOff val="0"/>
          </a:schemeClr>
        </a:solidFill>
        <a:ln w="12700" cap="flat" cmpd="sng" algn="ctr">
          <a:solidFill>
            <a:schemeClr val="accent2">
              <a:hueOff val="-1224775"/>
              <a:satOff val="-5657"/>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7 community-based outpatient clinics</a:t>
          </a:r>
        </a:p>
      </dsp:txBody>
      <dsp:txXfrm>
        <a:off x="3820934" y="25312"/>
        <a:ext cx="3348684" cy="748800"/>
      </dsp:txXfrm>
    </dsp:sp>
    <dsp:sp modelId="{3B63C2FA-3CD7-434C-9AF9-275FCD6DFBA3}">
      <dsp:nvSpPr>
        <dsp:cNvPr id="0" name=""/>
        <dsp:cNvSpPr/>
      </dsp:nvSpPr>
      <dsp:spPr>
        <a:xfrm>
          <a:off x="3820934" y="774112"/>
          <a:ext cx="3348684" cy="3091213"/>
        </a:xfrm>
        <a:prstGeom prst="rect">
          <a:avLst/>
        </a:prstGeom>
        <a:solidFill>
          <a:schemeClr val="accent2">
            <a:tint val="40000"/>
            <a:alpha val="90000"/>
            <a:hueOff val="-1672628"/>
            <a:satOff val="-4166"/>
            <a:lumOff val="-519"/>
            <a:alphaOff val="0"/>
          </a:schemeClr>
        </a:solidFill>
        <a:ln w="12700" cap="flat" cmpd="sng" algn="ctr">
          <a:solidFill>
            <a:schemeClr val="accent2">
              <a:tint val="40000"/>
              <a:alpha val="90000"/>
              <a:hueOff val="-1672628"/>
              <a:satOff val="-4166"/>
              <a:lumOff val="-5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Clearlake</a:t>
          </a:r>
        </a:p>
        <a:p>
          <a:pPr marL="171450" lvl="1" indent="-171450" algn="l" defTabSz="800100">
            <a:lnSpc>
              <a:spcPct val="90000"/>
            </a:lnSpc>
            <a:spcBef>
              <a:spcPct val="0"/>
            </a:spcBef>
            <a:spcAft>
              <a:spcPct val="15000"/>
            </a:spcAft>
            <a:buChar char="•"/>
          </a:pPr>
          <a:r>
            <a:rPr lang="en-US" sz="1800" kern="1200" dirty="0"/>
            <a:t>Eureka</a:t>
          </a:r>
        </a:p>
        <a:p>
          <a:pPr marL="171450" lvl="1" indent="-171450" algn="l" defTabSz="800100">
            <a:lnSpc>
              <a:spcPct val="90000"/>
            </a:lnSpc>
            <a:spcBef>
              <a:spcPct val="0"/>
            </a:spcBef>
            <a:spcAft>
              <a:spcPct val="15000"/>
            </a:spcAft>
            <a:buChar char="•"/>
          </a:pPr>
          <a:r>
            <a:rPr lang="en-US" sz="1800" kern="1200" dirty="0"/>
            <a:t>Oakland primary care</a:t>
          </a:r>
        </a:p>
        <a:p>
          <a:pPr marL="171450" lvl="1" indent="-171450" algn="l" defTabSz="800100">
            <a:lnSpc>
              <a:spcPct val="90000"/>
            </a:lnSpc>
            <a:spcBef>
              <a:spcPct val="0"/>
            </a:spcBef>
            <a:spcAft>
              <a:spcPct val="15000"/>
            </a:spcAft>
            <a:buChar char="•"/>
          </a:pPr>
          <a:r>
            <a:rPr lang="en-US" sz="1800" kern="1200" dirty="0"/>
            <a:t>Oakland behavioral health</a:t>
          </a:r>
        </a:p>
        <a:p>
          <a:pPr marL="171450" lvl="1" indent="-171450" algn="l" defTabSz="800100">
            <a:lnSpc>
              <a:spcPct val="90000"/>
            </a:lnSpc>
            <a:spcBef>
              <a:spcPct val="0"/>
            </a:spcBef>
            <a:spcAft>
              <a:spcPct val="15000"/>
            </a:spcAft>
            <a:buChar char="•"/>
          </a:pPr>
          <a:r>
            <a:rPr lang="en-US" sz="1800" kern="1200" dirty="0"/>
            <a:t>Downtown San Francisco</a:t>
          </a:r>
        </a:p>
        <a:p>
          <a:pPr marL="171450" lvl="1" indent="-171450" algn="l" defTabSz="800100">
            <a:lnSpc>
              <a:spcPct val="90000"/>
            </a:lnSpc>
            <a:spcBef>
              <a:spcPct val="0"/>
            </a:spcBef>
            <a:spcAft>
              <a:spcPct val="15000"/>
            </a:spcAft>
            <a:buChar char="•"/>
          </a:pPr>
          <a:r>
            <a:rPr lang="en-US" sz="1800" kern="1200" dirty="0"/>
            <a:t>South Santa Rosa</a:t>
          </a:r>
        </a:p>
        <a:p>
          <a:pPr marL="171450" lvl="1" indent="-171450" algn="l" defTabSz="800100">
            <a:lnSpc>
              <a:spcPct val="90000"/>
            </a:lnSpc>
            <a:spcBef>
              <a:spcPct val="0"/>
            </a:spcBef>
            <a:spcAft>
              <a:spcPct val="15000"/>
            </a:spcAft>
            <a:buChar char="•"/>
          </a:pPr>
          <a:r>
            <a:rPr lang="en-US" sz="1800" kern="1200" dirty="0"/>
            <a:t>Ukiah primary care</a:t>
          </a:r>
        </a:p>
      </dsp:txBody>
      <dsp:txXfrm>
        <a:off x="3820934" y="774112"/>
        <a:ext cx="3348684" cy="3091213"/>
      </dsp:txXfrm>
    </dsp:sp>
    <dsp:sp modelId="{683F1AC7-DF0C-4B15-B9B4-1B601441C563}">
      <dsp:nvSpPr>
        <dsp:cNvPr id="0" name=""/>
        <dsp:cNvSpPr/>
      </dsp:nvSpPr>
      <dsp:spPr>
        <a:xfrm>
          <a:off x="7638435" y="25312"/>
          <a:ext cx="3348684" cy="748800"/>
        </a:xfrm>
        <a:prstGeom prst="rect">
          <a:avLst/>
        </a:prstGeom>
        <a:solidFill>
          <a:schemeClr val="accent2">
            <a:hueOff val="-2449550"/>
            <a:satOff val="-11314"/>
            <a:lumOff val="-2354"/>
            <a:alphaOff val="0"/>
          </a:schemeClr>
        </a:solidFill>
        <a:ln w="12700" cap="flat" cmpd="sng" algn="ctr">
          <a:solidFill>
            <a:schemeClr val="accent2">
              <a:hueOff val="-2449550"/>
              <a:satOff val="-11314"/>
              <a:lumOff val="-2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6 Veterans housing buildings</a:t>
          </a:r>
        </a:p>
      </dsp:txBody>
      <dsp:txXfrm>
        <a:off x="7638435" y="25312"/>
        <a:ext cx="3348684" cy="748800"/>
      </dsp:txXfrm>
    </dsp:sp>
    <dsp:sp modelId="{F16494BE-C4F1-4D60-BD4B-857D667BE526}">
      <dsp:nvSpPr>
        <dsp:cNvPr id="0" name=""/>
        <dsp:cNvSpPr/>
      </dsp:nvSpPr>
      <dsp:spPr>
        <a:xfrm>
          <a:off x="7638435" y="774112"/>
          <a:ext cx="3348684" cy="3091213"/>
        </a:xfrm>
        <a:prstGeom prst="rect">
          <a:avLst/>
        </a:prstGeom>
        <a:solidFill>
          <a:schemeClr val="accent2">
            <a:tint val="40000"/>
            <a:alpha val="90000"/>
            <a:hueOff val="-3345255"/>
            <a:satOff val="-8332"/>
            <a:lumOff val="-1038"/>
            <a:alphaOff val="0"/>
          </a:schemeClr>
        </a:solidFill>
        <a:ln w="12700" cap="flat" cmpd="sng" algn="ctr">
          <a:solidFill>
            <a:schemeClr val="accent2">
              <a:tint val="40000"/>
              <a:alpha val="90000"/>
              <a:hueOff val="-3345255"/>
              <a:satOff val="-8332"/>
              <a:lumOff val="-10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Veteran residents only </a:t>
          </a:r>
        </a:p>
        <a:p>
          <a:pPr marL="342900" lvl="2" indent="-171450" algn="l" defTabSz="800100">
            <a:lnSpc>
              <a:spcPct val="90000"/>
            </a:lnSpc>
            <a:spcBef>
              <a:spcPct val="0"/>
            </a:spcBef>
            <a:spcAft>
              <a:spcPct val="15000"/>
            </a:spcAft>
            <a:buChar char="•"/>
          </a:pPr>
          <a:r>
            <a:rPr lang="en-US" sz="1800" b="0" i="1" kern="1200" dirty="0"/>
            <a:t>Colma Veterans Village </a:t>
          </a:r>
        </a:p>
        <a:p>
          <a:pPr marL="342900" lvl="2" indent="-171450" algn="l" defTabSz="800100">
            <a:lnSpc>
              <a:spcPct val="90000"/>
            </a:lnSpc>
            <a:spcBef>
              <a:spcPct val="0"/>
            </a:spcBef>
            <a:spcAft>
              <a:spcPct val="15000"/>
            </a:spcAft>
            <a:buChar char="•"/>
          </a:pPr>
          <a:r>
            <a:rPr lang="en-US" sz="1800" b="0" i="1" kern="1200" dirty="0"/>
            <a:t>Stanford Hotel </a:t>
          </a:r>
        </a:p>
        <a:p>
          <a:pPr marL="342900" lvl="2" indent="-171450" algn="l" defTabSz="800100">
            <a:lnSpc>
              <a:spcPct val="90000"/>
            </a:lnSpc>
            <a:spcBef>
              <a:spcPct val="0"/>
            </a:spcBef>
            <a:spcAft>
              <a:spcPct val="15000"/>
            </a:spcAft>
            <a:buChar char="•"/>
          </a:pPr>
          <a:r>
            <a:rPr lang="en-US" sz="1800" b="0" i="1" kern="1200" dirty="0"/>
            <a:t>Veterans Academy</a:t>
          </a:r>
        </a:p>
        <a:p>
          <a:pPr marL="342900" lvl="2" indent="-171450" algn="l" defTabSz="800100">
            <a:lnSpc>
              <a:spcPct val="90000"/>
            </a:lnSpc>
            <a:spcBef>
              <a:spcPct val="0"/>
            </a:spcBef>
            <a:spcAft>
              <a:spcPct val="15000"/>
            </a:spcAft>
            <a:buChar char="•"/>
          </a:pPr>
          <a:r>
            <a:rPr lang="en-US" sz="1800" b="0" i="1" kern="1200" dirty="0"/>
            <a:t>Veterans Commons</a:t>
          </a:r>
          <a:endParaRPr lang="en-US" sz="1800" i="1" kern="1200" dirty="0"/>
        </a:p>
        <a:p>
          <a:pPr marL="171450" lvl="1" indent="-171450" algn="l" defTabSz="800100">
            <a:lnSpc>
              <a:spcPct val="90000"/>
            </a:lnSpc>
            <a:spcBef>
              <a:spcPct val="0"/>
            </a:spcBef>
            <a:spcAft>
              <a:spcPct val="15000"/>
            </a:spcAft>
            <a:buChar char="•"/>
          </a:pPr>
          <a:r>
            <a:rPr lang="en-US" sz="1800" b="0" kern="1200" dirty="0"/>
            <a:t>Veteran and civilian residents  </a:t>
          </a:r>
        </a:p>
        <a:p>
          <a:pPr marL="342900" lvl="2" indent="-171450" algn="l" defTabSz="800100">
            <a:lnSpc>
              <a:spcPct val="90000"/>
            </a:lnSpc>
            <a:spcBef>
              <a:spcPct val="0"/>
            </a:spcBef>
            <a:spcAft>
              <a:spcPct val="15000"/>
            </a:spcAft>
            <a:buChar char="•"/>
          </a:pPr>
          <a:r>
            <a:rPr lang="en-US" sz="1800" b="0" i="1" kern="1200" dirty="0"/>
            <a:t>Edwin M. Lee Apartments</a:t>
          </a:r>
        </a:p>
        <a:p>
          <a:pPr marL="342900" lvl="2" indent="-171450" algn="l" defTabSz="800100">
            <a:lnSpc>
              <a:spcPct val="90000"/>
            </a:lnSpc>
            <a:spcBef>
              <a:spcPct val="0"/>
            </a:spcBef>
            <a:spcAft>
              <a:spcPct val="15000"/>
            </a:spcAft>
            <a:buChar char="•"/>
          </a:pPr>
          <a:r>
            <a:rPr lang="en-US" sz="1800" b="0" i="1" kern="1200" dirty="0"/>
            <a:t>Maceo May Apartments   </a:t>
          </a:r>
        </a:p>
        <a:p>
          <a:pPr marL="171450" lvl="1" indent="-171450" algn="l" defTabSz="800100">
            <a:lnSpc>
              <a:spcPct val="90000"/>
            </a:lnSpc>
            <a:spcBef>
              <a:spcPct val="0"/>
            </a:spcBef>
            <a:spcAft>
              <a:spcPct val="15000"/>
            </a:spcAft>
            <a:buChar char="•"/>
          </a:pPr>
          <a:endParaRPr lang="en-US" sz="1800" b="0" kern="1200" dirty="0"/>
        </a:p>
      </dsp:txBody>
      <dsp:txXfrm>
        <a:off x="7638435" y="774112"/>
        <a:ext cx="3348684" cy="3091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43651-55B7-4F89-95AC-6330C549EAEA}">
      <dsp:nvSpPr>
        <dsp:cNvPr id="0" name=""/>
        <dsp:cNvSpPr/>
      </dsp:nvSpPr>
      <dsp:spPr>
        <a:xfrm>
          <a:off x="681794" y="383"/>
          <a:ext cx="2815048" cy="112601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August 2023</a:t>
          </a:r>
        </a:p>
      </dsp:txBody>
      <dsp:txXfrm>
        <a:off x="1244804" y="383"/>
        <a:ext cx="1689029" cy="1126019"/>
      </dsp:txXfrm>
    </dsp:sp>
    <dsp:sp modelId="{51EF4EE2-DD97-44A1-9E2B-937F68A4CE27}">
      <dsp:nvSpPr>
        <dsp:cNvPr id="0" name=""/>
        <dsp:cNvSpPr/>
      </dsp:nvSpPr>
      <dsp:spPr>
        <a:xfrm>
          <a:off x="3130887" y="96095"/>
          <a:ext cx="2336490" cy="934596"/>
        </a:xfrm>
        <a:prstGeom prst="chevron">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10 HRVMs</a:t>
          </a:r>
        </a:p>
      </dsp:txBody>
      <dsp:txXfrm>
        <a:off x="3598185" y="96095"/>
        <a:ext cx="1401894" cy="934596"/>
      </dsp:txXfrm>
    </dsp:sp>
    <dsp:sp modelId="{794337E3-708A-4F0F-A597-D00C0C67AB5C}">
      <dsp:nvSpPr>
        <dsp:cNvPr id="0" name=""/>
        <dsp:cNvSpPr/>
      </dsp:nvSpPr>
      <dsp:spPr>
        <a:xfrm>
          <a:off x="5140269" y="96095"/>
          <a:ext cx="2336490" cy="934596"/>
        </a:xfrm>
        <a:prstGeom prst="chevron">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6 VA settings</a:t>
          </a:r>
        </a:p>
      </dsp:txBody>
      <dsp:txXfrm>
        <a:off x="5607567" y="96095"/>
        <a:ext cx="1401894" cy="934596"/>
      </dsp:txXfrm>
    </dsp:sp>
    <dsp:sp modelId="{A982460D-0DD9-4C13-9E95-95CF275DF10A}">
      <dsp:nvSpPr>
        <dsp:cNvPr id="0" name=""/>
        <dsp:cNvSpPr/>
      </dsp:nvSpPr>
      <dsp:spPr>
        <a:xfrm>
          <a:off x="7149651" y="96095"/>
          <a:ext cx="2336490" cy="934596"/>
        </a:xfrm>
        <a:prstGeom prst="chevron">
          <a:avLst/>
        </a:prstGeom>
        <a:solidFill>
          <a:schemeClr val="accent6">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4 supportive housing buildings</a:t>
          </a:r>
        </a:p>
      </dsp:txBody>
      <dsp:txXfrm>
        <a:off x="7616949" y="96095"/>
        <a:ext cx="1401894" cy="934596"/>
      </dsp:txXfrm>
    </dsp:sp>
    <dsp:sp modelId="{DB8A02F6-BBB7-4968-889A-6B34F29CF552}">
      <dsp:nvSpPr>
        <dsp:cNvPr id="0" name=""/>
        <dsp:cNvSpPr/>
      </dsp:nvSpPr>
      <dsp:spPr>
        <a:xfrm>
          <a:off x="681794" y="1284046"/>
          <a:ext cx="2815048" cy="112601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September 2023</a:t>
          </a:r>
        </a:p>
      </dsp:txBody>
      <dsp:txXfrm>
        <a:off x="1244804" y="1284046"/>
        <a:ext cx="1689029" cy="1126019"/>
      </dsp:txXfrm>
    </dsp:sp>
    <dsp:sp modelId="{DF288308-6BDA-4BDC-B318-F6526422571B}">
      <dsp:nvSpPr>
        <dsp:cNvPr id="0" name=""/>
        <dsp:cNvSpPr/>
      </dsp:nvSpPr>
      <dsp:spPr>
        <a:xfrm>
          <a:off x="3130887" y="1379757"/>
          <a:ext cx="2336490" cy="934596"/>
        </a:xfrm>
        <a:prstGeom prst="chevron">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4 HRVMs</a:t>
          </a:r>
        </a:p>
      </dsp:txBody>
      <dsp:txXfrm>
        <a:off x="3598185" y="1379757"/>
        <a:ext cx="1401894" cy="934596"/>
      </dsp:txXfrm>
    </dsp:sp>
    <dsp:sp modelId="{4186B938-3918-4A6A-A432-8A4A42650144}">
      <dsp:nvSpPr>
        <dsp:cNvPr id="0" name=""/>
        <dsp:cNvSpPr/>
      </dsp:nvSpPr>
      <dsp:spPr>
        <a:xfrm>
          <a:off x="5140269" y="1379757"/>
          <a:ext cx="2336490" cy="934596"/>
        </a:xfrm>
        <a:prstGeom prst="chevron">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3 VA settings</a:t>
          </a:r>
        </a:p>
      </dsp:txBody>
      <dsp:txXfrm>
        <a:off x="5607567" y="1379757"/>
        <a:ext cx="1401894" cy="934596"/>
      </dsp:txXfrm>
    </dsp:sp>
    <dsp:sp modelId="{9483F598-ADFE-41AD-A684-30EC67FB62F4}">
      <dsp:nvSpPr>
        <dsp:cNvPr id="0" name=""/>
        <dsp:cNvSpPr/>
      </dsp:nvSpPr>
      <dsp:spPr>
        <a:xfrm>
          <a:off x="7149651" y="1379757"/>
          <a:ext cx="2336490" cy="934596"/>
        </a:xfrm>
        <a:prstGeom prst="chevron">
          <a:avLst/>
        </a:prstGeom>
        <a:solidFill>
          <a:schemeClr val="accent6">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1 supportive housing building </a:t>
          </a:r>
        </a:p>
      </dsp:txBody>
      <dsp:txXfrm>
        <a:off x="7616949" y="1379757"/>
        <a:ext cx="1401894" cy="934596"/>
      </dsp:txXfrm>
    </dsp:sp>
    <dsp:sp modelId="{8EDCCEE4-BB18-40C4-829F-BAA4C8A84977}">
      <dsp:nvSpPr>
        <dsp:cNvPr id="0" name=""/>
        <dsp:cNvSpPr/>
      </dsp:nvSpPr>
      <dsp:spPr>
        <a:xfrm>
          <a:off x="681794" y="2567708"/>
          <a:ext cx="2815048" cy="112601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March 2024</a:t>
          </a:r>
        </a:p>
      </dsp:txBody>
      <dsp:txXfrm>
        <a:off x="1244804" y="2567708"/>
        <a:ext cx="1689029" cy="1126019"/>
      </dsp:txXfrm>
    </dsp:sp>
    <dsp:sp modelId="{18C31A77-E002-441B-A360-4E546F354964}">
      <dsp:nvSpPr>
        <dsp:cNvPr id="0" name=""/>
        <dsp:cNvSpPr/>
      </dsp:nvSpPr>
      <dsp:spPr>
        <a:xfrm>
          <a:off x="3130887" y="2663420"/>
          <a:ext cx="2336490" cy="934596"/>
        </a:xfrm>
        <a:prstGeom prst="chevron">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1 HRVM</a:t>
          </a:r>
        </a:p>
      </dsp:txBody>
      <dsp:txXfrm>
        <a:off x="3598185" y="2663420"/>
        <a:ext cx="1401894" cy="934596"/>
      </dsp:txXfrm>
    </dsp:sp>
    <dsp:sp modelId="{7A1225A5-D4E2-4927-B457-EC4746D07B47}">
      <dsp:nvSpPr>
        <dsp:cNvPr id="0" name=""/>
        <dsp:cNvSpPr/>
      </dsp:nvSpPr>
      <dsp:spPr>
        <a:xfrm>
          <a:off x="5140269" y="2663420"/>
          <a:ext cx="2336490" cy="934596"/>
        </a:xfrm>
        <a:prstGeom prst="chevron">
          <a:avLst/>
        </a:prstGeom>
        <a:solidFill>
          <a:schemeClr val="accent6">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t>1 supportive housing building </a:t>
          </a:r>
        </a:p>
      </dsp:txBody>
      <dsp:txXfrm>
        <a:off x="5607567" y="2663420"/>
        <a:ext cx="1401894" cy="934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D788B-2C82-4F04-B2FF-412DE56CB243}">
      <dsp:nvSpPr>
        <dsp:cNvPr id="0" name=""/>
        <dsp:cNvSpPr/>
      </dsp:nvSpPr>
      <dsp:spPr>
        <a:xfrm>
          <a:off x="1441" y="199652"/>
          <a:ext cx="2767845"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Safer Injection</a:t>
          </a:r>
        </a:p>
      </dsp:txBody>
      <dsp:txXfrm>
        <a:off x="1441" y="199652"/>
        <a:ext cx="2767845" cy="547200"/>
      </dsp:txXfrm>
    </dsp:sp>
    <dsp:sp modelId="{FDACC367-F2CF-4188-A19F-65E795BCD53D}">
      <dsp:nvSpPr>
        <dsp:cNvPr id="0" name=""/>
        <dsp:cNvSpPr/>
      </dsp:nvSpPr>
      <dsp:spPr>
        <a:xfrm>
          <a:off x="1441" y="746852"/>
          <a:ext cx="2767845" cy="32336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Syringes (5 sizes)  </a:t>
          </a:r>
        </a:p>
        <a:p>
          <a:pPr marL="171450" lvl="1" indent="-171450" algn="l" defTabSz="844550">
            <a:lnSpc>
              <a:spcPct val="90000"/>
            </a:lnSpc>
            <a:spcBef>
              <a:spcPct val="0"/>
            </a:spcBef>
            <a:spcAft>
              <a:spcPct val="15000"/>
            </a:spcAft>
            <a:buChar char="•"/>
          </a:pPr>
          <a:r>
            <a:rPr lang="en-US" sz="1900" kern="1200" dirty="0"/>
            <a:t>Sharps containers (2 sizes)</a:t>
          </a:r>
        </a:p>
        <a:p>
          <a:pPr marL="171450" lvl="1" indent="-171450" algn="l" defTabSz="844550">
            <a:lnSpc>
              <a:spcPct val="90000"/>
            </a:lnSpc>
            <a:spcBef>
              <a:spcPct val="0"/>
            </a:spcBef>
            <a:spcAft>
              <a:spcPct val="15000"/>
            </a:spcAft>
            <a:buChar char="•"/>
          </a:pPr>
          <a:r>
            <a:rPr lang="en-US" sz="1900" kern="1200" dirty="0"/>
            <a:t>Tourniquets</a:t>
          </a:r>
        </a:p>
        <a:p>
          <a:pPr marL="171450" lvl="1" indent="-171450" algn="l" defTabSz="844550">
            <a:lnSpc>
              <a:spcPct val="90000"/>
            </a:lnSpc>
            <a:spcBef>
              <a:spcPct val="0"/>
            </a:spcBef>
            <a:spcAft>
              <a:spcPct val="15000"/>
            </a:spcAft>
            <a:buChar char="•"/>
          </a:pPr>
          <a:r>
            <a:rPr lang="en-US" sz="1900" kern="1200" dirty="0"/>
            <a:t>Alcohol swabs</a:t>
          </a:r>
        </a:p>
        <a:p>
          <a:pPr marL="171450" lvl="1" indent="-171450" algn="l" defTabSz="844550">
            <a:lnSpc>
              <a:spcPct val="90000"/>
            </a:lnSpc>
            <a:spcBef>
              <a:spcPct val="0"/>
            </a:spcBef>
            <a:spcAft>
              <a:spcPct val="15000"/>
            </a:spcAft>
            <a:buChar char="•"/>
          </a:pPr>
          <a:r>
            <a:rPr lang="en-US" sz="1900" kern="1200" dirty="0"/>
            <a:t>Wound care kits </a:t>
          </a:r>
        </a:p>
        <a:p>
          <a:pPr marL="171450" lvl="1" indent="-171450" algn="l" defTabSz="844550">
            <a:lnSpc>
              <a:spcPct val="90000"/>
            </a:lnSpc>
            <a:spcBef>
              <a:spcPct val="0"/>
            </a:spcBef>
            <a:spcAft>
              <a:spcPct val="15000"/>
            </a:spcAft>
            <a:buChar char="•"/>
          </a:pPr>
          <a:r>
            <a:rPr lang="en-US" sz="1900" kern="1200" dirty="0"/>
            <a:t>Cookers with cottons</a:t>
          </a:r>
        </a:p>
        <a:p>
          <a:pPr marL="171450" lvl="1" indent="-171450" algn="l" defTabSz="844550">
            <a:lnSpc>
              <a:spcPct val="90000"/>
            </a:lnSpc>
            <a:spcBef>
              <a:spcPct val="0"/>
            </a:spcBef>
            <a:spcAft>
              <a:spcPct val="15000"/>
            </a:spcAft>
            <a:buChar char="•"/>
          </a:pPr>
          <a:r>
            <a:rPr lang="en-US" sz="1900" kern="1200" dirty="0"/>
            <a:t>Sterile water </a:t>
          </a:r>
        </a:p>
        <a:p>
          <a:pPr marL="171450" lvl="1" indent="-171450" algn="l" defTabSz="844550">
            <a:lnSpc>
              <a:spcPct val="90000"/>
            </a:lnSpc>
            <a:spcBef>
              <a:spcPct val="0"/>
            </a:spcBef>
            <a:spcAft>
              <a:spcPct val="15000"/>
            </a:spcAft>
            <a:buChar char="•"/>
          </a:pPr>
          <a:r>
            <a:rPr lang="en-US" sz="1900" kern="1200" dirty="0"/>
            <a:t>Ascorbic acid powder</a:t>
          </a:r>
        </a:p>
      </dsp:txBody>
      <dsp:txXfrm>
        <a:off x="1441" y="746852"/>
        <a:ext cx="2767845" cy="3233609"/>
      </dsp:txXfrm>
    </dsp:sp>
    <dsp:sp modelId="{DFECB51B-C58A-4E49-A620-8E405091E18A}">
      <dsp:nvSpPr>
        <dsp:cNvPr id="0" name=""/>
        <dsp:cNvSpPr/>
      </dsp:nvSpPr>
      <dsp:spPr>
        <a:xfrm>
          <a:off x="3156785" y="199652"/>
          <a:ext cx="2767845" cy="547200"/>
        </a:xfrm>
        <a:prstGeom prst="rect">
          <a:avLst/>
        </a:prstGeom>
        <a:solidFill>
          <a:schemeClr val="accent2">
            <a:hueOff val="-816517"/>
            <a:satOff val="-3771"/>
            <a:lumOff val="-785"/>
            <a:alphaOff val="0"/>
          </a:schemeClr>
        </a:solidFill>
        <a:ln w="12700" cap="flat" cmpd="sng" algn="ctr">
          <a:solidFill>
            <a:schemeClr val="accent2">
              <a:hueOff val="-816517"/>
              <a:satOff val="-3771"/>
              <a:lumOff val="-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Other Safer Use</a:t>
          </a:r>
        </a:p>
      </dsp:txBody>
      <dsp:txXfrm>
        <a:off x="3156785" y="199652"/>
        <a:ext cx="2767845" cy="547200"/>
      </dsp:txXfrm>
    </dsp:sp>
    <dsp:sp modelId="{FB3B0296-9F9E-41B2-9728-4C246CEC450E}">
      <dsp:nvSpPr>
        <dsp:cNvPr id="0" name=""/>
        <dsp:cNvSpPr/>
      </dsp:nvSpPr>
      <dsp:spPr>
        <a:xfrm>
          <a:off x="3156785" y="746852"/>
          <a:ext cx="2767845" cy="3233609"/>
        </a:xfrm>
        <a:prstGeom prst="rect">
          <a:avLst/>
        </a:prstGeom>
        <a:solidFill>
          <a:schemeClr val="accent2">
            <a:tint val="40000"/>
            <a:alpha val="90000"/>
            <a:hueOff val="-1115085"/>
            <a:satOff val="-2777"/>
            <a:lumOff val="-346"/>
            <a:alphaOff val="0"/>
          </a:schemeClr>
        </a:solidFill>
        <a:ln w="12700" cap="flat" cmpd="sng" algn="ctr">
          <a:solidFill>
            <a:schemeClr val="accent2">
              <a:tint val="40000"/>
              <a:alpha val="90000"/>
              <a:hueOff val="-1115085"/>
              <a:satOff val="-2777"/>
              <a:lumOff val="-3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Snorting kits</a:t>
          </a:r>
        </a:p>
        <a:p>
          <a:pPr marL="171450" lvl="1" indent="-171450" algn="l" defTabSz="844550">
            <a:lnSpc>
              <a:spcPct val="90000"/>
            </a:lnSpc>
            <a:spcBef>
              <a:spcPct val="0"/>
            </a:spcBef>
            <a:spcAft>
              <a:spcPct val="15000"/>
            </a:spcAft>
            <a:buChar char="•"/>
          </a:pPr>
          <a:r>
            <a:rPr lang="en-US" sz="1900" kern="1200" dirty="0"/>
            <a:t>Rectal use kits </a:t>
          </a:r>
        </a:p>
        <a:p>
          <a:pPr marL="171450" lvl="1" indent="-171450" algn="l" defTabSz="844550">
            <a:lnSpc>
              <a:spcPct val="90000"/>
            </a:lnSpc>
            <a:spcBef>
              <a:spcPct val="0"/>
            </a:spcBef>
            <a:spcAft>
              <a:spcPct val="15000"/>
            </a:spcAft>
            <a:buChar char="•"/>
          </a:pPr>
          <a:r>
            <a:rPr lang="en-US" sz="1900" kern="1200" dirty="0"/>
            <a:t>Rubber mouthpieces</a:t>
          </a:r>
        </a:p>
        <a:p>
          <a:pPr marL="171450" lvl="1" indent="-171450" algn="l" defTabSz="844550">
            <a:lnSpc>
              <a:spcPct val="90000"/>
            </a:lnSpc>
            <a:spcBef>
              <a:spcPct val="0"/>
            </a:spcBef>
            <a:spcAft>
              <a:spcPct val="15000"/>
            </a:spcAft>
            <a:buChar char="•"/>
          </a:pPr>
          <a:r>
            <a:rPr lang="en-US" sz="1900" kern="1200" dirty="0"/>
            <a:t>Fentanyl and xylazine test strips </a:t>
          </a:r>
        </a:p>
      </dsp:txBody>
      <dsp:txXfrm>
        <a:off x="3156785" y="746852"/>
        <a:ext cx="2767845" cy="3233609"/>
      </dsp:txXfrm>
    </dsp:sp>
    <dsp:sp modelId="{CCA805B8-EB5F-4F07-83A6-71382528CE9C}">
      <dsp:nvSpPr>
        <dsp:cNvPr id="0" name=""/>
        <dsp:cNvSpPr/>
      </dsp:nvSpPr>
      <dsp:spPr>
        <a:xfrm>
          <a:off x="6312130" y="199652"/>
          <a:ext cx="2052523" cy="547200"/>
        </a:xfrm>
        <a:prstGeom prst="rect">
          <a:avLst/>
        </a:prstGeom>
        <a:solidFill>
          <a:schemeClr val="accent2">
            <a:hueOff val="-1633033"/>
            <a:satOff val="-7543"/>
            <a:lumOff val="-1569"/>
            <a:alphaOff val="0"/>
          </a:schemeClr>
        </a:solidFill>
        <a:ln w="12700" cap="flat" cmpd="sng" algn="ctr">
          <a:solidFill>
            <a:schemeClr val="accent2">
              <a:hueOff val="-1633033"/>
              <a:satOff val="-7543"/>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Safer Sex</a:t>
          </a:r>
        </a:p>
      </dsp:txBody>
      <dsp:txXfrm>
        <a:off x="6312130" y="199652"/>
        <a:ext cx="2052523" cy="547200"/>
      </dsp:txXfrm>
    </dsp:sp>
    <dsp:sp modelId="{5A043E0F-DAC6-4916-B5A9-967703D82165}">
      <dsp:nvSpPr>
        <dsp:cNvPr id="0" name=""/>
        <dsp:cNvSpPr/>
      </dsp:nvSpPr>
      <dsp:spPr>
        <a:xfrm>
          <a:off x="6312130" y="746852"/>
          <a:ext cx="2052523" cy="3233609"/>
        </a:xfrm>
        <a:prstGeom prst="rect">
          <a:avLst/>
        </a:prstGeom>
        <a:solidFill>
          <a:schemeClr val="accent2">
            <a:tint val="40000"/>
            <a:alpha val="90000"/>
            <a:hueOff val="-2230170"/>
            <a:satOff val="-5555"/>
            <a:lumOff val="-692"/>
            <a:alphaOff val="0"/>
          </a:schemeClr>
        </a:solidFill>
        <a:ln w="12700" cap="flat" cmpd="sng" algn="ctr">
          <a:solidFill>
            <a:schemeClr val="accent2">
              <a:tint val="40000"/>
              <a:alpha val="90000"/>
              <a:hueOff val="-2230170"/>
              <a:satOff val="-5555"/>
              <a:lumOff val="-6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External latex condoms (2 sizes)</a:t>
          </a:r>
        </a:p>
        <a:p>
          <a:pPr marL="171450" lvl="1" indent="-171450" algn="l" defTabSz="844550">
            <a:lnSpc>
              <a:spcPct val="90000"/>
            </a:lnSpc>
            <a:spcBef>
              <a:spcPct val="0"/>
            </a:spcBef>
            <a:spcAft>
              <a:spcPct val="15000"/>
            </a:spcAft>
            <a:buChar char="•"/>
          </a:pPr>
          <a:r>
            <a:rPr lang="en-US" sz="1900" kern="1200" dirty="0"/>
            <a:t>Water-based lubricant </a:t>
          </a:r>
        </a:p>
      </dsp:txBody>
      <dsp:txXfrm>
        <a:off x="6312130" y="746852"/>
        <a:ext cx="2052523" cy="3233609"/>
      </dsp:txXfrm>
    </dsp:sp>
    <dsp:sp modelId="{327F383B-65FF-4E0A-A6E2-A87B77453F45}">
      <dsp:nvSpPr>
        <dsp:cNvPr id="0" name=""/>
        <dsp:cNvSpPr/>
      </dsp:nvSpPr>
      <dsp:spPr>
        <a:xfrm>
          <a:off x="8752152" y="199652"/>
          <a:ext cx="2767845" cy="547200"/>
        </a:xfrm>
        <a:prstGeom prst="rect">
          <a:avLst/>
        </a:prstGeom>
        <a:solidFill>
          <a:schemeClr val="accent2">
            <a:hueOff val="-2449550"/>
            <a:satOff val="-11314"/>
            <a:lumOff val="-2354"/>
            <a:alphaOff val="0"/>
          </a:schemeClr>
        </a:solidFill>
        <a:ln w="12700" cap="flat" cmpd="sng" algn="ctr">
          <a:solidFill>
            <a:schemeClr val="accent2">
              <a:hueOff val="-2449550"/>
              <a:satOff val="-11314"/>
              <a:lumOff val="-2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Hygiene</a:t>
          </a:r>
        </a:p>
      </dsp:txBody>
      <dsp:txXfrm>
        <a:off x="8752152" y="199652"/>
        <a:ext cx="2767845" cy="547200"/>
      </dsp:txXfrm>
    </dsp:sp>
    <dsp:sp modelId="{80CA7961-552F-4494-B285-8C0585FC3046}">
      <dsp:nvSpPr>
        <dsp:cNvPr id="0" name=""/>
        <dsp:cNvSpPr/>
      </dsp:nvSpPr>
      <dsp:spPr>
        <a:xfrm>
          <a:off x="8752152" y="746852"/>
          <a:ext cx="2767845" cy="3233609"/>
        </a:xfrm>
        <a:prstGeom prst="rect">
          <a:avLst/>
        </a:prstGeom>
        <a:solidFill>
          <a:schemeClr val="accent2">
            <a:tint val="40000"/>
            <a:alpha val="90000"/>
            <a:hueOff val="-3345255"/>
            <a:satOff val="-8332"/>
            <a:lumOff val="-1038"/>
            <a:alphaOff val="0"/>
          </a:schemeClr>
        </a:solidFill>
        <a:ln w="12700" cap="flat" cmpd="sng" algn="ctr">
          <a:solidFill>
            <a:schemeClr val="accent2">
              <a:tint val="40000"/>
              <a:alpha val="90000"/>
              <a:hueOff val="-3345255"/>
              <a:satOff val="-8332"/>
              <a:lumOff val="-10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Hygiene kits</a:t>
          </a:r>
        </a:p>
        <a:p>
          <a:pPr marL="171450" lvl="1" indent="-171450" algn="l" defTabSz="844550">
            <a:lnSpc>
              <a:spcPct val="90000"/>
            </a:lnSpc>
            <a:spcBef>
              <a:spcPct val="0"/>
            </a:spcBef>
            <a:spcAft>
              <a:spcPct val="15000"/>
            </a:spcAft>
            <a:buChar char="•"/>
          </a:pPr>
          <a:r>
            <a:rPr lang="en-US" sz="1900" kern="1200" dirty="0"/>
            <a:t>Deodorant</a:t>
          </a:r>
        </a:p>
        <a:p>
          <a:pPr marL="171450" lvl="1" indent="-171450" algn="l" defTabSz="844550">
            <a:lnSpc>
              <a:spcPct val="90000"/>
            </a:lnSpc>
            <a:spcBef>
              <a:spcPct val="0"/>
            </a:spcBef>
            <a:spcAft>
              <a:spcPct val="15000"/>
            </a:spcAft>
            <a:buChar char="•"/>
          </a:pPr>
          <a:r>
            <a:rPr lang="en-US" sz="1900" kern="1200" dirty="0"/>
            <a:t>Lotion</a:t>
          </a:r>
        </a:p>
        <a:p>
          <a:pPr marL="171450" lvl="1" indent="-171450" algn="l" defTabSz="844550">
            <a:lnSpc>
              <a:spcPct val="90000"/>
            </a:lnSpc>
            <a:spcBef>
              <a:spcPct val="0"/>
            </a:spcBef>
            <a:spcAft>
              <a:spcPct val="15000"/>
            </a:spcAft>
            <a:buChar char="•"/>
          </a:pPr>
          <a:r>
            <a:rPr lang="en-US" sz="1900" kern="1200" dirty="0"/>
            <a:t>Alcohol-free mouthwash</a:t>
          </a:r>
        </a:p>
        <a:p>
          <a:pPr marL="171450" lvl="1" indent="-171450" algn="l" defTabSz="844550">
            <a:lnSpc>
              <a:spcPct val="90000"/>
            </a:lnSpc>
            <a:spcBef>
              <a:spcPct val="0"/>
            </a:spcBef>
            <a:spcAft>
              <a:spcPct val="15000"/>
            </a:spcAft>
            <a:buChar char="•"/>
          </a:pPr>
          <a:r>
            <a:rPr lang="en-US" sz="1900" kern="1200" dirty="0"/>
            <a:t>Hand sanitizer</a:t>
          </a:r>
        </a:p>
        <a:p>
          <a:pPr marL="171450" lvl="1" indent="-171450" algn="l" defTabSz="844550">
            <a:lnSpc>
              <a:spcPct val="90000"/>
            </a:lnSpc>
            <a:spcBef>
              <a:spcPct val="0"/>
            </a:spcBef>
            <a:spcAft>
              <a:spcPct val="15000"/>
            </a:spcAft>
            <a:buChar char="•"/>
          </a:pPr>
          <a:r>
            <a:rPr lang="en-US" sz="1900" kern="1200" dirty="0"/>
            <a:t>Lip balm  </a:t>
          </a:r>
        </a:p>
      </dsp:txBody>
      <dsp:txXfrm>
        <a:off x="8752152" y="746852"/>
        <a:ext cx="2767845" cy="3233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D1E9E-6EC3-42BC-993C-09BE55C147C4}">
      <dsp:nvSpPr>
        <dsp:cNvPr id="0" name=""/>
        <dsp:cNvSpPr/>
      </dsp:nvSpPr>
      <dsp:spPr>
        <a:xfrm>
          <a:off x="1020487" y="117763"/>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9F578E-60DA-49BD-A3BE-2B48DCE4247B}">
      <dsp:nvSpPr>
        <dsp:cNvPr id="0" name=""/>
        <dsp:cNvSpPr/>
      </dsp:nvSpPr>
      <dsp:spPr>
        <a:xfrm>
          <a:off x="393" y="1393571"/>
          <a:ext cx="3138750" cy="130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t>VA REDCap survey</a:t>
          </a:r>
        </a:p>
      </dsp:txBody>
      <dsp:txXfrm>
        <a:off x="393" y="1393571"/>
        <a:ext cx="3138750" cy="1306125"/>
      </dsp:txXfrm>
    </dsp:sp>
    <dsp:sp modelId="{E1AC8EBF-D7F3-4CB5-B0EC-EA10E850E961}">
      <dsp:nvSpPr>
        <dsp:cNvPr id="0" name=""/>
        <dsp:cNvSpPr/>
      </dsp:nvSpPr>
      <dsp:spPr>
        <a:xfrm>
          <a:off x="393" y="2782136"/>
          <a:ext cx="3138750" cy="145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Number of Veterans with HRVM access</a:t>
          </a:r>
        </a:p>
        <a:p>
          <a:pPr marL="0" lvl="0" indent="0" algn="ctr" defTabSz="889000">
            <a:lnSpc>
              <a:spcPct val="100000"/>
            </a:lnSpc>
            <a:spcBef>
              <a:spcPct val="0"/>
            </a:spcBef>
            <a:spcAft>
              <a:spcPct val="35000"/>
            </a:spcAft>
            <a:buNone/>
          </a:pPr>
          <a:r>
            <a:rPr lang="en-US" sz="2000" kern="1200" dirty="0" err="1"/>
            <a:t>Sociodemographics</a:t>
          </a:r>
          <a:r>
            <a:rPr lang="en-US" sz="2000" kern="1200" dirty="0"/>
            <a:t> </a:t>
          </a:r>
        </a:p>
        <a:p>
          <a:pPr marL="0" lvl="0" indent="0" algn="ctr" defTabSz="889000">
            <a:lnSpc>
              <a:spcPct val="100000"/>
            </a:lnSpc>
            <a:spcBef>
              <a:spcPct val="0"/>
            </a:spcBef>
            <a:spcAft>
              <a:spcPct val="35000"/>
            </a:spcAft>
            <a:buNone/>
          </a:pPr>
          <a:r>
            <a:rPr lang="en-US" sz="2000" kern="1200"/>
            <a:t>Resource acceptance </a:t>
          </a:r>
        </a:p>
      </dsp:txBody>
      <dsp:txXfrm>
        <a:off x="393" y="2782136"/>
        <a:ext cx="3138750" cy="1457624"/>
      </dsp:txXfrm>
    </dsp:sp>
    <dsp:sp modelId="{293B0CC8-3EEB-47B0-8BDE-6596A5A3ADD9}">
      <dsp:nvSpPr>
        <dsp:cNvPr id="0" name=""/>
        <dsp:cNvSpPr/>
      </dsp:nvSpPr>
      <dsp:spPr>
        <a:xfrm>
          <a:off x="4708518" y="117763"/>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E52148-6C39-45FE-8934-1D98DFFC7566}">
      <dsp:nvSpPr>
        <dsp:cNvPr id="0" name=""/>
        <dsp:cNvSpPr/>
      </dsp:nvSpPr>
      <dsp:spPr>
        <a:xfrm>
          <a:off x="3688425" y="1393571"/>
          <a:ext cx="3138750" cy="130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err="1"/>
            <a:t>VendNovation</a:t>
          </a:r>
          <a:r>
            <a:rPr lang="en-US" sz="2800" kern="1200" dirty="0"/>
            <a:t> web-based software</a:t>
          </a:r>
        </a:p>
      </dsp:txBody>
      <dsp:txXfrm>
        <a:off x="3688425" y="1393571"/>
        <a:ext cx="3138750" cy="1306125"/>
      </dsp:txXfrm>
    </dsp:sp>
    <dsp:sp modelId="{39FFC36C-3632-47E2-97B6-7B5004ED5B08}">
      <dsp:nvSpPr>
        <dsp:cNvPr id="0" name=""/>
        <dsp:cNvSpPr/>
      </dsp:nvSpPr>
      <dsp:spPr>
        <a:xfrm>
          <a:off x="3688425" y="2782136"/>
          <a:ext cx="3138750" cy="145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Total supplies dispensed by type, location, and day/time of day</a:t>
          </a:r>
        </a:p>
      </dsp:txBody>
      <dsp:txXfrm>
        <a:off x="3688425" y="2782136"/>
        <a:ext cx="3138750" cy="1457624"/>
      </dsp:txXfrm>
    </dsp:sp>
    <dsp:sp modelId="{4C2169EC-6C8E-4166-A331-EDD93A165763}">
      <dsp:nvSpPr>
        <dsp:cNvPr id="0" name=""/>
        <dsp:cNvSpPr/>
      </dsp:nvSpPr>
      <dsp:spPr>
        <a:xfrm>
          <a:off x="8396550" y="117763"/>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3BD957-6A3B-47F7-B5F9-3475487C6C1A}">
      <dsp:nvSpPr>
        <dsp:cNvPr id="0" name=""/>
        <dsp:cNvSpPr/>
      </dsp:nvSpPr>
      <dsp:spPr>
        <a:xfrm>
          <a:off x="7376456" y="1393571"/>
          <a:ext cx="3138750" cy="130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t>Descriptive statistics evaluated results</a:t>
          </a:r>
        </a:p>
      </dsp:txBody>
      <dsp:txXfrm>
        <a:off x="7376456" y="1393571"/>
        <a:ext cx="3138750" cy="1306125"/>
      </dsp:txXfrm>
    </dsp:sp>
    <dsp:sp modelId="{072E9858-1B35-4AF3-90B6-265C9535219A}">
      <dsp:nvSpPr>
        <dsp:cNvPr id="0" name=""/>
        <dsp:cNvSpPr/>
      </dsp:nvSpPr>
      <dsp:spPr>
        <a:xfrm>
          <a:off x="7376456" y="2782136"/>
          <a:ext cx="3138750" cy="145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August 1, 2023, - March 31, 2024</a:t>
          </a:r>
        </a:p>
      </dsp:txBody>
      <dsp:txXfrm>
        <a:off x="7376456" y="2782136"/>
        <a:ext cx="3138750" cy="14576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A1801-72C9-4346-94B5-02B0DD796AF7}">
      <dsp:nvSpPr>
        <dsp:cNvPr id="0" name=""/>
        <dsp:cNvSpPr/>
      </dsp:nvSpPr>
      <dsp:spPr>
        <a:xfrm>
          <a:off x="0" y="0"/>
          <a:ext cx="5790438" cy="16623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281 Veterans registered for HRVM access </a:t>
          </a:r>
        </a:p>
      </dsp:txBody>
      <dsp:txXfrm>
        <a:off x="48689" y="48689"/>
        <a:ext cx="3996602" cy="1565001"/>
      </dsp:txXfrm>
    </dsp:sp>
    <dsp:sp modelId="{1970C5EF-9E44-4955-9F25-1E36CDCE8885}">
      <dsp:nvSpPr>
        <dsp:cNvPr id="0" name=""/>
        <dsp:cNvSpPr/>
      </dsp:nvSpPr>
      <dsp:spPr>
        <a:xfrm>
          <a:off x="510920" y="1939442"/>
          <a:ext cx="5790438" cy="1662379"/>
        </a:xfrm>
        <a:prstGeom prst="roundRect">
          <a:avLst>
            <a:gd name="adj" fmla="val 10000"/>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199 (70.8%) Veterans accessed ≥1 item</a:t>
          </a:r>
        </a:p>
      </dsp:txBody>
      <dsp:txXfrm>
        <a:off x="559609" y="1988131"/>
        <a:ext cx="4101592" cy="1565001"/>
      </dsp:txXfrm>
    </dsp:sp>
    <dsp:sp modelId="{F8EBC1B4-B9AE-419E-BAE7-CB09F4853179}">
      <dsp:nvSpPr>
        <dsp:cNvPr id="0" name=""/>
        <dsp:cNvSpPr/>
      </dsp:nvSpPr>
      <dsp:spPr>
        <a:xfrm>
          <a:off x="1021841" y="3878884"/>
          <a:ext cx="5790438" cy="1662379"/>
        </a:xfrm>
        <a:prstGeom prst="roundRect">
          <a:avLst>
            <a:gd name="adj" fmla="val 10000"/>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3567 products were dispensed</a:t>
          </a:r>
        </a:p>
      </dsp:txBody>
      <dsp:txXfrm>
        <a:off x="1070530" y="3927573"/>
        <a:ext cx="4101592" cy="1565001"/>
      </dsp:txXfrm>
    </dsp:sp>
    <dsp:sp modelId="{FD907A71-CB80-4CFB-86C0-11A7E097660F}">
      <dsp:nvSpPr>
        <dsp:cNvPr id="0" name=""/>
        <dsp:cNvSpPr/>
      </dsp:nvSpPr>
      <dsp:spPr>
        <a:xfrm>
          <a:off x="4709891" y="1260637"/>
          <a:ext cx="1080546" cy="108054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53014" y="1260637"/>
        <a:ext cx="594300" cy="813111"/>
      </dsp:txXfrm>
    </dsp:sp>
    <dsp:sp modelId="{8D4F133D-DFD3-491F-B826-2668F7934226}">
      <dsp:nvSpPr>
        <dsp:cNvPr id="0" name=""/>
        <dsp:cNvSpPr/>
      </dsp:nvSpPr>
      <dsp:spPr>
        <a:xfrm>
          <a:off x="5220812" y="3188997"/>
          <a:ext cx="1080546" cy="1080546"/>
        </a:xfrm>
        <a:prstGeom prst="downArrow">
          <a:avLst>
            <a:gd name="adj1" fmla="val 55000"/>
            <a:gd name="adj2" fmla="val 45000"/>
          </a:avLst>
        </a:prstGeom>
        <a:solidFill>
          <a:schemeClr val="accent2">
            <a:tint val="40000"/>
            <a:alpha val="90000"/>
            <a:hueOff val="-3345255"/>
            <a:satOff val="-8332"/>
            <a:lumOff val="-1038"/>
            <a:alphaOff val="0"/>
          </a:schemeClr>
        </a:solidFill>
        <a:ln w="12700" cap="flat" cmpd="sng" algn="ctr">
          <a:solidFill>
            <a:schemeClr val="accent2">
              <a:tint val="40000"/>
              <a:alpha val="90000"/>
              <a:hueOff val="-3345255"/>
              <a:satOff val="-8332"/>
              <a:lumOff val="-10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463935" y="3188997"/>
        <a:ext cx="594300" cy="8131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1FE41-3EF6-4E98-A422-A92930EC0A3A}">
      <dsp:nvSpPr>
        <dsp:cNvPr id="0" name=""/>
        <dsp:cNvSpPr/>
      </dsp:nvSpPr>
      <dsp:spPr>
        <a:xfrm>
          <a:off x="1024625" y="47447"/>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96543-C290-4DC2-9759-E585D72D53A5}">
      <dsp:nvSpPr>
        <dsp:cNvPr id="0" name=""/>
        <dsp:cNvSpPr/>
      </dsp:nvSpPr>
      <dsp:spPr>
        <a:xfrm>
          <a:off x="5527" y="1328230"/>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b="1" kern="1200"/>
            <a:t>Conclusions</a:t>
          </a:r>
        </a:p>
      </dsp:txBody>
      <dsp:txXfrm>
        <a:off x="5527" y="1328230"/>
        <a:ext cx="3135684" cy="470352"/>
      </dsp:txXfrm>
    </dsp:sp>
    <dsp:sp modelId="{D6BD50C4-6267-41A1-A549-1F62C756AD4F}">
      <dsp:nvSpPr>
        <dsp:cNvPr id="0" name=""/>
        <dsp:cNvSpPr/>
      </dsp:nvSpPr>
      <dsp:spPr>
        <a:xfrm>
          <a:off x="5527" y="1883835"/>
          <a:ext cx="3135684" cy="242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Access to harm reduction resources outside regular business hours </a:t>
          </a:r>
        </a:p>
        <a:p>
          <a:pPr marL="0" lvl="0" indent="0" algn="ctr" defTabSz="755650">
            <a:lnSpc>
              <a:spcPct val="100000"/>
            </a:lnSpc>
            <a:spcBef>
              <a:spcPct val="0"/>
            </a:spcBef>
            <a:spcAft>
              <a:spcPct val="35000"/>
            </a:spcAft>
            <a:buNone/>
          </a:pPr>
          <a:r>
            <a:rPr lang="en-US" sz="1700" kern="1200" dirty="0"/>
            <a:t>Access for Veterans with housing insecurity</a:t>
          </a:r>
        </a:p>
        <a:p>
          <a:pPr marL="0" lvl="0" indent="0" algn="ctr" defTabSz="755650">
            <a:lnSpc>
              <a:spcPct val="100000"/>
            </a:lnSpc>
            <a:spcBef>
              <a:spcPct val="0"/>
            </a:spcBef>
            <a:spcAft>
              <a:spcPct val="35000"/>
            </a:spcAft>
            <a:buNone/>
          </a:pPr>
          <a:r>
            <a:rPr lang="en-US" sz="1700" kern="1200">
              <a:sym typeface="Wingdings" panose="05000000000000000000" pitchFamily="2" charset="2"/>
            </a:rPr>
            <a:t> Harm Reduction Program engagement</a:t>
          </a:r>
          <a:endParaRPr lang="en-US" sz="1700" kern="1200"/>
        </a:p>
        <a:p>
          <a:pPr marL="0" lvl="0" indent="0" algn="ctr" defTabSz="755650">
            <a:lnSpc>
              <a:spcPct val="100000"/>
            </a:lnSpc>
            <a:spcBef>
              <a:spcPct val="0"/>
            </a:spcBef>
            <a:spcAft>
              <a:spcPct val="35000"/>
            </a:spcAft>
            <a:buNone/>
          </a:pPr>
          <a:r>
            <a:rPr lang="en-US" sz="1700" kern="1200">
              <a:sym typeface="Wingdings" panose="05000000000000000000" pitchFamily="2" charset="2"/>
            </a:rPr>
            <a:t> syringe distribution </a:t>
          </a:r>
          <a:endParaRPr lang="en-US" sz="1700" kern="1200"/>
        </a:p>
      </dsp:txBody>
      <dsp:txXfrm>
        <a:off x="5527" y="1883835"/>
        <a:ext cx="3135684" cy="2426240"/>
      </dsp:txXfrm>
    </dsp:sp>
    <dsp:sp modelId="{7567415B-E22E-44B6-B7C0-A8A4F721F436}">
      <dsp:nvSpPr>
        <dsp:cNvPr id="0" name=""/>
        <dsp:cNvSpPr/>
      </dsp:nvSpPr>
      <dsp:spPr>
        <a:xfrm>
          <a:off x="4709055" y="47447"/>
          <a:ext cx="1097489" cy="10974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DCE31-0BBD-45A4-AA80-DF707EFC3FBC}">
      <dsp:nvSpPr>
        <dsp:cNvPr id="0" name=""/>
        <dsp:cNvSpPr/>
      </dsp:nvSpPr>
      <dsp:spPr>
        <a:xfrm>
          <a:off x="3689957" y="1328230"/>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b="1" kern="1200"/>
            <a:t>Challenges</a:t>
          </a:r>
        </a:p>
      </dsp:txBody>
      <dsp:txXfrm>
        <a:off x="3689957" y="1328230"/>
        <a:ext cx="3135684" cy="470352"/>
      </dsp:txXfrm>
    </dsp:sp>
    <dsp:sp modelId="{F5173902-76CA-4726-9A98-4EFB0617C03A}">
      <dsp:nvSpPr>
        <dsp:cNvPr id="0" name=""/>
        <dsp:cNvSpPr/>
      </dsp:nvSpPr>
      <dsp:spPr>
        <a:xfrm>
          <a:off x="3689957" y="1883835"/>
          <a:ext cx="3135684" cy="242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Item backorder (hand sanitizer)</a:t>
          </a:r>
        </a:p>
        <a:p>
          <a:pPr marL="0" lvl="0" indent="0" algn="ctr" defTabSz="755650">
            <a:lnSpc>
              <a:spcPct val="100000"/>
            </a:lnSpc>
            <a:spcBef>
              <a:spcPct val="0"/>
            </a:spcBef>
            <a:spcAft>
              <a:spcPct val="35000"/>
            </a:spcAft>
            <a:buNone/>
          </a:pPr>
          <a:r>
            <a:rPr lang="en-US" sz="1700" kern="1200" dirty="0"/>
            <a:t>Lack of wi-fi connectivity at Veterans Academy </a:t>
          </a:r>
        </a:p>
        <a:p>
          <a:pPr marL="0" lvl="0" indent="0" algn="ctr" defTabSz="755650">
            <a:lnSpc>
              <a:spcPct val="100000"/>
            </a:lnSpc>
            <a:spcBef>
              <a:spcPct val="0"/>
            </a:spcBef>
            <a:spcAft>
              <a:spcPct val="35000"/>
            </a:spcAft>
            <a:buNone/>
          </a:pPr>
          <a:r>
            <a:rPr lang="en-US" sz="1700" kern="1200" dirty="0"/>
            <a:t>Inability to put VA naloxone in HRVMs</a:t>
          </a:r>
        </a:p>
        <a:p>
          <a:pPr marL="0" lvl="0" indent="0" algn="ctr" defTabSz="755650">
            <a:lnSpc>
              <a:spcPct val="100000"/>
            </a:lnSpc>
            <a:spcBef>
              <a:spcPct val="0"/>
            </a:spcBef>
            <a:spcAft>
              <a:spcPct val="35000"/>
            </a:spcAft>
            <a:buNone/>
          </a:pPr>
          <a:r>
            <a:rPr lang="en-US" sz="1700" kern="1200" dirty="0"/>
            <a:t>Funding</a:t>
          </a:r>
        </a:p>
        <a:p>
          <a:pPr marL="0" lvl="0" indent="0" algn="ctr" defTabSz="755650">
            <a:lnSpc>
              <a:spcPct val="100000"/>
            </a:lnSpc>
            <a:spcBef>
              <a:spcPct val="0"/>
            </a:spcBef>
            <a:spcAft>
              <a:spcPct val="35000"/>
            </a:spcAft>
            <a:buNone/>
          </a:pPr>
          <a:r>
            <a:rPr lang="en-US" sz="1700" kern="1200" dirty="0"/>
            <a:t>Staffing </a:t>
          </a:r>
        </a:p>
      </dsp:txBody>
      <dsp:txXfrm>
        <a:off x="3689957" y="1883835"/>
        <a:ext cx="3135684" cy="2426240"/>
      </dsp:txXfrm>
    </dsp:sp>
    <dsp:sp modelId="{042A9802-F91D-4615-B8E0-363C1EA9476D}">
      <dsp:nvSpPr>
        <dsp:cNvPr id="0" name=""/>
        <dsp:cNvSpPr/>
      </dsp:nvSpPr>
      <dsp:spPr>
        <a:xfrm>
          <a:off x="8393484" y="47447"/>
          <a:ext cx="1097489" cy="10974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94884C-AF0D-4836-8FC9-0E8F2819B5EF}">
      <dsp:nvSpPr>
        <dsp:cNvPr id="0" name=""/>
        <dsp:cNvSpPr/>
      </dsp:nvSpPr>
      <dsp:spPr>
        <a:xfrm>
          <a:off x="7374387" y="1328230"/>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b="1" kern="1200"/>
            <a:t>Next Steps</a:t>
          </a:r>
        </a:p>
      </dsp:txBody>
      <dsp:txXfrm>
        <a:off x="7374387" y="1328230"/>
        <a:ext cx="3135684" cy="470352"/>
      </dsp:txXfrm>
    </dsp:sp>
    <dsp:sp modelId="{355141E7-5180-4AC6-94ED-A69DAE20CFA5}">
      <dsp:nvSpPr>
        <dsp:cNvPr id="0" name=""/>
        <dsp:cNvSpPr/>
      </dsp:nvSpPr>
      <dsp:spPr>
        <a:xfrm>
          <a:off x="7374387" y="1883835"/>
          <a:ext cx="3135684" cy="242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Add state-funded naloxone to HRVMs</a:t>
          </a:r>
        </a:p>
        <a:p>
          <a:pPr marL="0" lvl="0" indent="0" algn="ctr" defTabSz="755650">
            <a:lnSpc>
              <a:spcPct val="100000"/>
            </a:lnSpc>
            <a:spcBef>
              <a:spcPct val="0"/>
            </a:spcBef>
            <a:spcAft>
              <a:spcPct val="35000"/>
            </a:spcAft>
            <a:buNone/>
          </a:pPr>
          <a:r>
            <a:rPr lang="en-US" sz="1700" kern="1200" dirty="0"/>
            <a:t>Evaluate Veteran and staff feedback on HRVMs, supplies, and impacts</a:t>
          </a:r>
        </a:p>
      </dsp:txBody>
      <dsp:txXfrm>
        <a:off x="7374387" y="1883835"/>
        <a:ext cx="3135684" cy="24262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D687A-3BC9-41FA-AEB0-1489F8771F73}"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6788B-6532-46B1-84D5-64178FB8750B}" type="slidenum">
              <a:rPr lang="en-US" smtClean="0"/>
              <a:t>‹#›</a:t>
            </a:fld>
            <a:endParaRPr lang="en-US"/>
          </a:p>
        </p:txBody>
      </p:sp>
    </p:spTree>
    <p:extLst>
      <p:ext uri="{BB962C8B-B14F-4D97-AF65-F5344CB8AC3E}">
        <p14:creationId xmlns:p14="http://schemas.microsoft.com/office/powerpoint/2010/main" val="2646588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785" marR="0">
              <a:spcBef>
                <a:spcPts val="0"/>
              </a:spcBef>
              <a:spcAft>
                <a:spcPts val="0"/>
              </a:spcAft>
            </a:pPr>
            <a:r>
              <a:rPr lang="en-US" sz="1800" dirty="0">
                <a:effectLst/>
                <a:latin typeface="Calibri" panose="020F0502020204030204" pitchFamily="34" charset="0"/>
                <a:ea typeface="Calibri" panose="020F0502020204030204" pitchFamily="34" charset="0"/>
              </a:rPr>
              <a:t>Good afternoon, my name is Tessa Rife-Pennington. I am honored to moderate this afternoon’s oral presentation session focused on Viral Illness and Syringe Access. I will start us off today with the first presentation. A bit about me – I’m a pharmacist by training, Harm Reduction Coordinator at the San Francisco VA, and volunteer faculty at UCSF School of Pharmacy. My research and quality improvement work centers on implementation and evaluation of harm reduction interventions among people who use substances, experience related infections and overdoses, and housing insecurity. Today I am presenting Harm Reduction Supply Distribution Via Vending Machines: 8-Month Outcomes for a California Veterans Affairs Health Care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A36B1-75F6-458C-B388-8BC01E98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2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61% of total products were dispensed through the 6 vending machines located in supportive housing buildings, compared to 9 in VA settings. Supportive housing vending machines were also most access outside regular business hours, over 66% of the time. We defined business hours as Monday to Friday, 8am to 4:30pm. As you might expect, vending machines in VA settings were most access when those clinical areas were open for patient care. About 6% of the time people did access them outside regular hours, and that was typically a few minutes before clinic opening or after closure. </a:t>
            </a:r>
          </a:p>
        </p:txBody>
      </p:sp>
      <p:sp>
        <p:nvSpPr>
          <p:cNvPr id="4" name="Slide Number Placeholder 3"/>
          <p:cNvSpPr>
            <a:spLocks noGrp="1"/>
          </p:cNvSpPr>
          <p:nvPr>
            <p:ph type="sldNum" sz="quarter" idx="5"/>
          </p:nvPr>
        </p:nvSpPr>
        <p:spPr/>
        <p:txBody>
          <a:bodyPr/>
          <a:lstStyle/>
          <a:p>
            <a:fld id="{FB56788B-6532-46B1-84D5-64178FB8750B}" type="slidenum">
              <a:rPr lang="en-US" smtClean="0"/>
              <a:t>11</a:t>
            </a:fld>
            <a:endParaRPr lang="en-US"/>
          </a:p>
        </p:txBody>
      </p:sp>
    </p:spTree>
    <p:extLst>
      <p:ext uri="{BB962C8B-B14F-4D97-AF65-F5344CB8AC3E}">
        <p14:creationId xmlns:p14="http://schemas.microsoft.com/office/powerpoint/2010/main" val="181263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total products dispensed by location. The most common locations accessed were Veterans Commons and Stanford Hotel, which are two supportive housing buildings. The San Francisco Downtown Clinic came next. This is important because this clinic serves a large number of our Veterans at risk or experiencing homelessness. </a:t>
            </a:r>
          </a:p>
          <a:p>
            <a:endParaRPr lang="en-US" dirty="0"/>
          </a:p>
          <a:p>
            <a:r>
              <a:rPr lang="en-US" dirty="0"/>
              <a:t>I also want to point out that Veterans Academy, which is a supportive housing building, went live near the end of our data collection period. That’s why the number is so low, next to last. Since then, this is one of our most accessed machines.  </a:t>
            </a:r>
          </a:p>
        </p:txBody>
      </p:sp>
      <p:sp>
        <p:nvSpPr>
          <p:cNvPr id="4" name="Slide Number Placeholder 3"/>
          <p:cNvSpPr>
            <a:spLocks noGrp="1"/>
          </p:cNvSpPr>
          <p:nvPr>
            <p:ph type="sldNum" sz="quarter" idx="5"/>
          </p:nvPr>
        </p:nvSpPr>
        <p:spPr/>
        <p:txBody>
          <a:bodyPr/>
          <a:lstStyle/>
          <a:p>
            <a:fld id="{FB56788B-6532-46B1-84D5-64178FB8750B}" type="slidenum">
              <a:rPr lang="en-US" smtClean="0"/>
              <a:t>12</a:t>
            </a:fld>
            <a:endParaRPr lang="en-US"/>
          </a:p>
        </p:txBody>
      </p:sp>
    </p:spTree>
    <p:extLst>
      <p:ext uri="{BB962C8B-B14F-4D97-AF65-F5344CB8AC3E}">
        <p14:creationId xmlns:p14="http://schemas.microsoft.com/office/powerpoint/2010/main" val="178948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effectLst/>
                <a:latin typeface="Calibri" panose="020F0502020204030204" pitchFamily="34" charset="0"/>
              </a:rPr>
              <a:t>Here you can see total products dispensed. Total insulin syringe packages, hygiene kits, condom packages, and wound care kits were most common. </a:t>
            </a:r>
          </a:p>
          <a:p>
            <a:endParaRPr lang="en-US" sz="1800" b="0" i="0" u="none" strike="noStrike" dirty="0">
              <a:effectLst/>
              <a:latin typeface="Calibri" panose="020F0502020204030204" pitchFamily="34" charset="0"/>
            </a:endParaRPr>
          </a:p>
          <a:p>
            <a:r>
              <a:rPr lang="en-US" sz="1800" b="0" i="0" u="none" strike="noStrike" dirty="0">
                <a:effectLst/>
                <a:latin typeface="Calibri" panose="020F0502020204030204" pitchFamily="34" charset="0"/>
              </a:rPr>
              <a:t>Some of the items are stocked in packs of 10, and one in a pack of 3, so you can multiply to get the total number of syringes dispensed, which was over 4200. </a:t>
            </a:r>
          </a:p>
          <a:p>
            <a:endParaRPr lang="en-US" dirty="0"/>
          </a:p>
        </p:txBody>
      </p:sp>
      <p:sp>
        <p:nvSpPr>
          <p:cNvPr id="4" name="Slide Number Placeholder 3"/>
          <p:cNvSpPr>
            <a:spLocks noGrp="1"/>
          </p:cNvSpPr>
          <p:nvPr>
            <p:ph type="sldNum" sz="quarter" idx="5"/>
          </p:nvPr>
        </p:nvSpPr>
        <p:spPr/>
        <p:txBody>
          <a:bodyPr/>
          <a:lstStyle/>
          <a:p>
            <a:fld id="{FB56788B-6532-46B1-84D5-64178FB8750B}" type="slidenum">
              <a:rPr lang="en-US" smtClean="0"/>
              <a:t>13</a:t>
            </a:fld>
            <a:endParaRPr lang="en-US"/>
          </a:p>
        </p:txBody>
      </p:sp>
    </p:spTree>
    <p:extLst>
      <p:ext uri="{BB962C8B-B14F-4D97-AF65-F5344CB8AC3E}">
        <p14:creationId xmlns:p14="http://schemas.microsoft.com/office/powerpoint/2010/main" val="37142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Veterans most accessed vending machines located where they live, which are also accessible 24/7. This program also supported those who often experience housing insecurity and access services at our Downtown San Francisco Clinic. </a:t>
            </a:r>
          </a:p>
          <a:p>
            <a:endParaRPr lang="en-US" dirty="0"/>
          </a:p>
          <a:p>
            <a:r>
              <a:rPr lang="en-US" dirty="0"/>
              <a:t>I don’t have data here to show – but I can say that our overall participant engagement and syringe distribution has really increased since having these machines. </a:t>
            </a:r>
          </a:p>
          <a:p>
            <a:endParaRPr lang="en-US" dirty="0"/>
          </a:p>
          <a:p>
            <a:r>
              <a:rPr lang="en-US" dirty="0"/>
              <a:t>There have been challenges along the way, including items being on back order, wi-fi connectivity issues, lack of an ongoing source of funding, and lack of adequate staffing. We were also unable to put VA naloxone kits in the machines, because VA requires a prescription. I designed these machines to be anonymous with no patient identifiers attached. </a:t>
            </a:r>
          </a:p>
          <a:p>
            <a:endParaRPr lang="en-US" dirty="0"/>
          </a:p>
          <a:p>
            <a:r>
              <a:rPr lang="en-US" dirty="0"/>
              <a:t>Next, I plan to put California state funded naloxone in the machines, which does not require a prescription. I also am conducting qualitative interviews with Veterans and staff to get feedback on the program. </a:t>
            </a:r>
          </a:p>
        </p:txBody>
      </p:sp>
      <p:sp>
        <p:nvSpPr>
          <p:cNvPr id="4" name="Slide Number Placeholder 3"/>
          <p:cNvSpPr>
            <a:spLocks noGrp="1"/>
          </p:cNvSpPr>
          <p:nvPr>
            <p:ph type="sldNum" sz="quarter" idx="5"/>
          </p:nvPr>
        </p:nvSpPr>
        <p:spPr/>
        <p:txBody>
          <a:bodyPr/>
          <a:lstStyle/>
          <a:p>
            <a:fld id="{FB56788B-6532-46B1-84D5-64178FB8750B}" type="slidenum">
              <a:rPr lang="en-US" smtClean="0"/>
              <a:t>14</a:t>
            </a:fld>
            <a:endParaRPr lang="en-US"/>
          </a:p>
        </p:txBody>
      </p:sp>
    </p:spTree>
    <p:extLst>
      <p:ext uri="{BB962C8B-B14F-4D97-AF65-F5344CB8AC3E}">
        <p14:creationId xmlns:p14="http://schemas.microsoft.com/office/powerpoint/2010/main" val="339337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my amazing collaborators, students, trainees, and social workers.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AAAB6-A2C6-4A85-A3A1-98EFBA61C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02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joining. I’m happy to answer any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AAAB6-A2C6-4A85-A3A1-98EFBA61C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81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co-author, Michael Douglas, and I have no conflicts to disclose. This work represents our own views and not those of the government or the VA. You can see our funding sources listed.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AAAB6-A2C6-4A85-A3A1-98EFBA61C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2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aims for this project were to evaluate 8-month outcomes of distributing supplies through 15 harm reduction vending machines located across northern California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AAAB6-A2C6-4A85-A3A1-98EFBA61C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69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 machines located at our main hospital, 1 each in 7 northern California community-based outpatient clinics, and we have 6 located inside San Francisco Bay Area housing sites where veterans live. </a:t>
            </a:r>
          </a:p>
          <a:p>
            <a:endParaRPr lang="en-US" dirty="0"/>
          </a:p>
          <a:p>
            <a:r>
              <a:rPr lang="en-US" dirty="0"/>
              <a:t>Placing vending machines in locations where veterans live was really important to me. Many of these veterans have been living outside for many years, and when they become housed, they often do not have essentials needed for survival or means to purchase them. This was a way to bring the resources to those veterans in a way that brings dignity, autonomy, and respect. </a:t>
            </a:r>
          </a:p>
        </p:txBody>
      </p:sp>
      <p:sp>
        <p:nvSpPr>
          <p:cNvPr id="4" name="Slide Number Placeholder 3"/>
          <p:cNvSpPr>
            <a:spLocks noGrp="1"/>
          </p:cNvSpPr>
          <p:nvPr>
            <p:ph type="sldNum" sz="quarter" idx="5"/>
          </p:nvPr>
        </p:nvSpPr>
        <p:spPr/>
        <p:txBody>
          <a:bodyPr/>
          <a:lstStyle/>
          <a:p>
            <a:fld id="{BCFAAAB6-A2C6-4A85-A3A1-98EFBA61C967}" type="slidenum">
              <a:rPr lang="en-US" smtClean="0"/>
              <a:t>4</a:t>
            </a:fld>
            <a:endParaRPr lang="en-US" dirty="0"/>
          </a:p>
        </p:txBody>
      </p:sp>
    </p:spTree>
    <p:extLst>
      <p:ext uri="{BB962C8B-B14F-4D97-AF65-F5344CB8AC3E}">
        <p14:creationId xmlns:p14="http://schemas.microsoft.com/office/powerpoint/2010/main" val="156804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vending machines dispense a variety of harm reduction supplies. We have 5 sizes of syringes, 2 sizes of sharps containers, wound care kits, and other resources for safer injection use. We also have safer snorting, smoking, and rectal use kits and drug testing strips. We have 2 sizes of latex condoms, lubricant, and a range of hygiene supplies. </a:t>
            </a:r>
          </a:p>
          <a:p>
            <a:endParaRPr lang="en-US" dirty="0"/>
          </a:p>
          <a:p>
            <a:r>
              <a:rPr lang="en-US" dirty="0"/>
              <a:t>One of my goals was to have something in the machine that any veteran could use, whether or not they use substances, to help normalize and reduce stigma surrounding the machines. </a:t>
            </a:r>
          </a:p>
        </p:txBody>
      </p:sp>
      <p:sp>
        <p:nvSpPr>
          <p:cNvPr id="4" name="Slide Number Placeholder 3"/>
          <p:cNvSpPr>
            <a:spLocks noGrp="1"/>
          </p:cNvSpPr>
          <p:nvPr>
            <p:ph type="sldNum" sz="quarter" idx="5"/>
          </p:nvPr>
        </p:nvSpPr>
        <p:spPr/>
        <p:txBody>
          <a:bodyPr/>
          <a:lstStyle/>
          <a:p>
            <a:fld id="{BCFAAAB6-A2C6-4A85-A3A1-98EFBA61C967}" type="slidenum">
              <a:rPr lang="en-US" smtClean="0"/>
              <a:t>6</a:t>
            </a:fld>
            <a:endParaRPr lang="en-US" dirty="0"/>
          </a:p>
        </p:txBody>
      </p:sp>
    </p:spTree>
    <p:extLst>
      <p:ext uri="{BB962C8B-B14F-4D97-AF65-F5344CB8AC3E}">
        <p14:creationId xmlns:p14="http://schemas.microsoft.com/office/powerpoint/2010/main" val="393211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designed a REDCap survey to register Veterans for access to the machine which collects some very minimal information and optional demographics. Veterans are also offered some resources when they gain vending machine access. </a:t>
            </a:r>
          </a:p>
          <a:p>
            <a:endParaRPr lang="en-US" dirty="0"/>
          </a:p>
          <a:p>
            <a:r>
              <a:rPr lang="en-US" dirty="0"/>
              <a:t>We track total number and type of supplies distributed, as well as date and time of day, through the vending machine company web-based software. </a:t>
            </a:r>
          </a:p>
          <a:p>
            <a:endParaRPr lang="en-US" dirty="0"/>
          </a:p>
          <a:p>
            <a:r>
              <a:rPr lang="en-US" dirty="0"/>
              <a:t>We used descriptive statistics to evaluate our 8-month results. </a:t>
            </a:r>
          </a:p>
        </p:txBody>
      </p:sp>
      <p:sp>
        <p:nvSpPr>
          <p:cNvPr id="4" name="Slide Number Placeholder 3"/>
          <p:cNvSpPr>
            <a:spLocks noGrp="1"/>
          </p:cNvSpPr>
          <p:nvPr>
            <p:ph type="sldNum" sz="quarter" idx="5"/>
          </p:nvPr>
        </p:nvSpPr>
        <p:spPr/>
        <p:txBody>
          <a:bodyPr/>
          <a:lstStyle/>
          <a:p>
            <a:fld id="{FB56788B-6532-46B1-84D5-64178FB8750B}" type="slidenum">
              <a:rPr lang="en-US" smtClean="0"/>
              <a:t>7</a:t>
            </a:fld>
            <a:endParaRPr lang="en-US"/>
          </a:p>
        </p:txBody>
      </p:sp>
    </p:spTree>
    <p:extLst>
      <p:ext uri="{BB962C8B-B14F-4D97-AF65-F5344CB8AC3E}">
        <p14:creationId xmlns:p14="http://schemas.microsoft.com/office/powerpoint/2010/main" val="408069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8-months, 281 Veterans had access to the vending machines. Over 70% of those accessed one or more supplies out of the vending machines. Over 3500 products were dispensed across all 15 machines. </a:t>
            </a:r>
          </a:p>
        </p:txBody>
      </p:sp>
      <p:sp>
        <p:nvSpPr>
          <p:cNvPr id="4" name="Slide Number Placeholder 3"/>
          <p:cNvSpPr>
            <a:spLocks noGrp="1"/>
          </p:cNvSpPr>
          <p:nvPr>
            <p:ph type="sldNum" sz="quarter" idx="5"/>
          </p:nvPr>
        </p:nvSpPr>
        <p:spPr/>
        <p:txBody>
          <a:bodyPr/>
          <a:lstStyle/>
          <a:p>
            <a:fld id="{FB56788B-6532-46B1-84D5-64178FB8750B}" type="slidenum">
              <a:rPr lang="en-US" smtClean="0"/>
              <a:t>8</a:t>
            </a:fld>
            <a:endParaRPr lang="en-US"/>
          </a:p>
        </p:txBody>
      </p:sp>
    </p:spTree>
    <p:extLst>
      <p:ext uri="{BB962C8B-B14F-4D97-AF65-F5344CB8AC3E}">
        <p14:creationId xmlns:p14="http://schemas.microsoft.com/office/powerpoint/2010/main" val="422266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of our Veteran demographics. They were an average age of 60, primarily male, about 36% were White or Caucasian, and 28% black or African American. </a:t>
            </a:r>
          </a:p>
          <a:p>
            <a:endParaRPr lang="en-US" dirty="0"/>
          </a:p>
          <a:p>
            <a:r>
              <a:rPr lang="en-US" dirty="0"/>
              <a:t>In the 6 months before getting access to the vending machines, nearly 13% reported experiencing one or more unhoused nights and 4% experienced one or more opioid overdose. </a:t>
            </a:r>
          </a:p>
        </p:txBody>
      </p:sp>
      <p:sp>
        <p:nvSpPr>
          <p:cNvPr id="4" name="Slide Number Placeholder 3"/>
          <p:cNvSpPr>
            <a:spLocks noGrp="1"/>
          </p:cNvSpPr>
          <p:nvPr>
            <p:ph type="sldNum" sz="quarter" idx="5"/>
          </p:nvPr>
        </p:nvSpPr>
        <p:spPr/>
        <p:txBody>
          <a:bodyPr/>
          <a:lstStyle/>
          <a:p>
            <a:fld id="{FB56788B-6532-46B1-84D5-64178FB8750B}" type="slidenum">
              <a:rPr lang="en-US" smtClean="0"/>
              <a:t>9</a:t>
            </a:fld>
            <a:endParaRPr lang="en-US"/>
          </a:p>
        </p:txBody>
      </p:sp>
    </p:spTree>
    <p:extLst>
      <p:ext uri="{BB962C8B-B14F-4D97-AF65-F5344CB8AC3E}">
        <p14:creationId xmlns:p14="http://schemas.microsoft.com/office/powerpoint/2010/main" val="264253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Veterans register for access to the vending machines they are offered these resources. The most common accepted was naloxone, followed by overdose education. Many Veterans are familiar with naloxone and have personal experience using it, so not everyone needs new training. </a:t>
            </a:r>
          </a:p>
          <a:p>
            <a:endParaRPr lang="en-US" dirty="0"/>
          </a:p>
          <a:p>
            <a:r>
              <a:rPr lang="en-US" dirty="0"/>
              <a:t>Importantly, some were also connected to community-based harm reduction programs, substance treatment resources, and infection testing and care. </a:t>
            </a:r>
          </a:p>
        </p:txBody>
      </p:sp>
      <p:sp>
        <p:nvSpPr>
          <p:cNvPr id="4" name="Slide Number Placeholder 3"/>
          <p:cNvSpPr>
            <a:spLocks noGrp="1"/>
          </p:cNvSpPr>
          <p:nvPr>
            <p:ph type="sldNum" sz="quarter" idx="5"/>
          </p:nvPr>
        </p:nvSpPr>
        <p:spPr/>
        <p:txBody>
          <a:bodyPr/>
          <a:lstStyle/>
          <a:p>
            <a:fld id="{FB56788B-6532-46B1-84D5-64178FB8750B}" type="slidenum">
              <a:rPr lang="en-US" smtClean="0"/>
              <a:t>10</a:t>
            </a:fld>
            <a:endParaRPr lang="en-US"/>
          </a:p>
        </p:txBody>
      </p:sp>
    </p:spTree>
    <p:extLst>
      <p:ext uri="{BB962C8B-B14F-4D97-AF65-F5344CB8AC3E}">
        <p14:creationId xmlns:p14="http://schemas.microsoft.com/office/powerpoint/2010/main" val="410209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79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258095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535755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2333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16323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15302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66465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67132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48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90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2863219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dirty="0"/>
              <a:t>9/4/20XX</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3184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dirty="0"/>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383975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4642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39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861259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fif"/></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503465" y="1175656"/>
            <a:ext cx="11185071" cy="3320143"/>
          </a:xfrm>
          <a:ln>
            <a:solidFill>
              <a:schemeClr val="bg1">
                <a:lumMod val="65000"/>
              </a:schemeClr>
            </a:solidFill>
          </a:ln>
        </p:spPr>
        <p:txBody>
          <a:bodyPr>
            <a:normAutofit/>
          </a:bodyPr>
          <a:lstStyle/>
          <a:p>
            <a:r>
              <a:rPr lang="en-US" sz="3200" b="1"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Harm Reduction Supply Distribution via Vending Machines: 8-Month Outcomes for a California Veterans Affairs Health Care System</a:t>
            </a:r>
            <a:br>
              <a:rPr lang="en-US" sz="3200" b="1" dirty="0">
                <a:solidFill>
                  <a:srgbClr val="000000"/>
                </a:solidFill>
                <a:effectLst/>
                <a:latin typeface="Verdana" panose="020B0604030504040204" pitchFamily="34" charset="0"/>
                <a:ea typeface="Calibri" panose="020F0502020204030204" pitchFamily="34" charset="0"/>
                <a:cs typeface="Calibri" panose="020F0502020204030204" pitchFamily="34" charset="0"/>
              </a:rPr>
            </a:br>
            <a:endParaRPr lang="en-US" sz="9600" dirty="0"/>
          </a:p>
        </p:txBody>
      </p:sp>
      <p:sp>
        <p:nvSpPr>
          <p:cNvPr id="10" name="TextBox 9">
            <a:extLst>
              <a:ext uri="{FF2B5EF4-FFF2-40B4-BE49-F238E27FC236}">
                <a16:creationId xmlns:a16="http://schemas.microsoft.com/office/drawing/2014/main" id="{7FB5DD41-241B-316D-DA2B-22773200F3C3}"/>
              </a:ext>
            </a:extLst>
          </p:cNvPr>
          <p:cNvSpPr txBox="1"/>
          <p:nvPr/>
        </p:nvSpPr>
        <p:spPr>
          <a:xfrm>
            <a:off x="912628" y="446314"/>
            <a:ext cx="10366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srgbClr val="000000"/>
                </a:solidFill>
                <a:latin typeface="Avenir Next LT Pro"/>
              </a:rPr>
              <a:t>AMERSA National Conference, Chicago, IL, November 2024</a:t>
            </a:r>
            <a:endParaRPr kumimoji="0" lang="en-US" sz="2400" b="0" i="1" u="none" strike="noStrike" kern="1200" cap="none" spc="0" normalizeH="0" baseline="0" noProof="0" dirty="0">
              <a:ln>
                <a:noFill/>
              </a:ln>
              <a:solidFill>
                <a:srgbClr val="000000"/>
              </a:solidFill>
              <a:effectLst/>
              <a:uLnTx/>
              <a:uFillTx/>
              <a:latin typeface="Avenir Next LT Pro"/>
              <a:ea typeface="+mn-ea"/>
              <a:cs typeface="+mn-cs"/>
            </a:endParaRPr>
          </a:p>
        </p:txBody>
      </p:sp>
      <p:graphicFrame>
        <p:nvGraphicFramePr>
          <p:cNvPr id="13" name="Table 9">
            <a:extLst>
              <a:ext uri="{FF2B5EF4-FFF2-40B4-BE49-F238E27FC236}">
                <a16:creationId xmlns:a16="http://schemas.microsoft.com/office/drawing/2014/main" id="{05398AED-AD1D-7755-8A4D-E06CFD314D2F}"/>
              </a:ext>
            </a:extLst>
          </p:cNvPr>
          <p:cNvGraphicFramePr>
            <a:graphicFrameLocks noGrp="1"/>
          </p:cNvGraphicFramePr>
          <p:nvPr>
            <p:extLst>
              <p:ext uri="{D42A27DB-BD31-4B8C-83A1-F6EECF244321}">
                <p14:modId xmlns:p14="http://schemas.microsoft.com/office/powerpoint/2010/main" val="2822551674"/>
              </p:ext>
            </p:extLst>
          </p:nvPr>
        </p:nvGraphicFramePr>
        <p:xfrm>
          <a:off x="609600" y="3147180"/>
          <a:ext cx="10972800" cy="353568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45327130"/>
                    </a:ext>
                  </a:extLst>
                </a:gridCol>
                <a:gridCol w="5486400">
                  <a:extLst>
                    <a:ext uri="{9D8B030D-6E8A-4147-A177-3AD203B41FA5}">
                      <a16:colId xmlns:a16="http://schemas.microsoft.com/office/drawing/2014/main" val="3111826893"/>
                    </a:ext>
                  </a:extLst>
                </a:gridCol>
              </a:tblGrid>
              <a:tr h="370840">
                <a:tc>
                  <a:txBody>
                    <a:bodyPr/>
                    <a:lstStyle/>
                    <a:p>
                      <a:r>
                        <a:rPr lang="en-US" sz="2400" dirty="0"/>
                        <a:t>Presenting Author</a:t>
                      </a:r>
                    </a:p>
                  </a:txBody>
                  <a:tcPr/>
                </a:tc>
                <a:tc>
                  <a:txBody>
                    <a:bodyPr/>
                    <a:lstStyle/>
                    <a:p>
                      <a:r>
                        <a:rPr lang="en-US" sz="2400" dirty="0"/>
                        <a:t>Co-Author</a:t>
                      </a:r>
                    </a:p>
                  </a:txBody>
                  <a:tcPr/>
                </a:tc>
                <a:extLst>
                  <a:ext uri="{0D108BD9-81ED-4DB2-BD59-A6C34878D82A}">
                    <a16:rowId xmlns:a16="http://schemas.microsoft.com/office/drawing/2014/main" val="1677088140"/>
                  </a:ext>
                </a:extLst>
              </a:tr>
              <a:tr h="370840">
                <a:tc>
                  <a:txBody>
                    <a:bodyPr/>
                    <a:lstStyle/>
                    <a:p>
                      <a:r>
                        <a:rPr lang="en-US" b="1" dirty="0"/>
                        <a:t>Tessa Rife-Pennington, PharmD, BCGP</a:t>
                      </a:r>
                    </a:p>
                    <a:p>
                      <a:r>
                        <a:rPr lang="en-US" sz="1600" i="1" dirty="0"/>
                        <a:t>Pronouns: she/her/hers</a:t>
                      </a:r>
                    </a:p>
                    <a:p>
                      <a:endParaRPr lang="en-US" sz="1600" dirty="0"/>
                    </a:p>
                    <a:p>
                      <a:r>
                        <a:rPr lang="en-US" sz="1600" dirty="0"/>
                        <a:t>Harm Reduction Coordinator</a:t>
                      </a:r>
                    </a:p>
                    <a:p>
                      <a:r>
                        <a:rPr lang="en-US" sz="1600" dirty="0"/>
                        <a:t>San Francisco Veterans Affairs Health Care System</a:t>
                      </a:r>
                    </a:p>
                    <a:p>
                      <a:endParaRPr lang="en-US" sz="1600" dirty="0"/>
                    </a:p>
                    <a:p>
                      <a:r>
                        <a:rPr lang="en-US" sz="1600" dirty="0"/>
                        <a:t>Volunteer Assistant Clinical Professor</a:t>
                      </a:r>
                    </a:p>
                    <a:p>
                      <a:r>
                        <a:rPr lang="en-US" sz="1600" dirty="0"/>
                        <a:t>University of California, San Francisco, School of Pharmacy </a:t>
                      </a:r>
                    </a:p>
                    <a:p>
                      <a:endParaRPr lang="en-US" sz="1600" dirty="0"/>
                    </a:p>
                    <a:p>
                      <a:r>
                        <a:rPr lang="en-US" sz="1600" dirty="0"/>
                        <a:t>2024 Dr. Dawn K. Smith HIV Prevention Clinical Fellow</a:t>
                      </a:r>
                    </a:p>
                    <a:p>
                      <a:r>
                        <a:rPr lang="en-US" sz="1600" dirty="0"/>
                        <a:t>American Academy of HIV Medicine</a:t>
                      </a:r>
                      <a:r>
                        <a:rPr lang="en-US" sz="1800" dirty="0"/>
                        <a:t> </a:t>
                      </a:r>
                    </a:p>
                  </a:txBody>
                  <a:tcPr/>
                </a:tc>
                <a:tc>
                  <a:txBody>
                    <a:bodyPr/>
                    <a:lstStyle/>
                    <a:p>
                      <a:r>
                        <a:rPr lang="en-US" b="1" dirty="0"/>
                        <a:t>Michael Douglas, 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Pronouns: he/him/his</a:t>
                      </a:r>
                    </a:p>
                    <a:p>
                      <a:endParaRPr lang="en-US" sz="1600" b="1" dirty="0"/>
                    </a:p>
                    <a:p>
                      <a:r>
                        <a:rPr lang="en-US" sz="1600" b="0" u="sng" dirty="0"/>
                        <a:t>Program Manager/Researcher </a:t>
                      </a:r>
                    </a:p>
                    <a:p>
                      <a:pPr marL="0" indent="227013"/>
                      <a:r>
                        <a:rPr lang="en-US" sz="1600" b="0" i="1" dirty="0"/>
                        <a:t>Oni-</a:t>
                      </a:r>
                      <a:r>
                        <a:rPr lang="en-US" sz="1600" b="0" i="1" dirty="0" err="1"/>
                        <a:t>Orisan</a:t>
                      </a:r>
                      <a:r>
                        <a:rPr lang="en-US" sz="1600" b="0" i="1" dirty="0"/>
                        <a:t> Lab</a:t>
                      </a:r>
                    </a:p>
                    <a:p>
                      <a:pPr marL="0" indent="227013"/>
                      <a:r>
                        <a:rPr lang="en-US" sz="1600" b="0" i="1" dirty="0"/>
                        <a:t>Rife-Pennington HRVM Study</a:t>
                      </a:r>
                    </a:p>
                    <a:p>
                      <a:pPr marL="0" indent="227013"/>
                      <a:r>
                        <a:rPr lang="en-US" sz="1600" b="0" i="1" dirty="0"/>
                        <a:t>TRANSPERS Center (Phillips, Jansen, Mrig)</a:t>
                      </a:r>
                    </a:p>
                    <a:p>
                      <a:pPr marL="0" indent="227013"/>
                      <a:r>
                        <a:rPr lang="en-US" sz="1600" b="0" i="1" dirty="0"/>
                        <a:t>Wilson Lab </a:t>
                      </a:r>
                    </a:p>
                    <a:p>
                      <a:r>
                        <a:rPr lang="en-US" sz="1600" u="sng" dirty="0"/>
                        <a:t>Research Support Program</a:t>
                      </a:r>
                    </a:p>
                    <a:p>
                      <a:pPr marL="0" marR="0" lvl="0" indent="225425" algn="l" defTabSz="914400" rtl="0" eaLnBrk="1" fontAlgn="auto" latinLnBrk="0" hangingPunct="1">
                        <a:lnSpc>
                          <a:spcPct val="100000"/>
                        </a:lnSpc>
                        <a:spcBef>
                          <a:spcPts val="0"/>
                        </a:spcBef>
                        <a:spcAft>
                          <a:spcPts val="0"/>
                        </a:spcAft>
                        <a:buClrTx/>
                        <a:buSzTx/>
                        <a:buFontTx/>
                        <a:buNone/>
                        <a:tabLst/>
                        <a:defRPr/>
                      </a:pPr>
                      <a:r>
                        <a:rPr lang="en-US" sz="1600" dirty="0"/>
                        <a:t>Department of Clinical Pharmacy </a:t>
                      </a:r>
                      <a:endParaRPr lang="en-US" sz="1600" b="1" dirty="0"/>
                    </a:p>
                    <a:p>
                      <a:pPr marL="0" indent="225425"/>
                      <a:r>
                        <a:rPr lang="en-US" sz="1600" dirty="0"/>
                        <a:t>University of California, San Francisco</a:t>
                      </a:r>
                      <a:endParaRPr lang="en-US" dirty="0"/>
                    </a:p>
                  </a:txBody>
                  <a:tcPr/>
                </a:tc>
                <a:extLst>
                  <a:ext uri="{0D108BD9-81ED-4DB2-BD59-A6C34878D82A}">
                    <a16:rowId xmlns:a16="http://schemas.microsoft.com/office/drawing/2014/main" val="1886386950"/>
                  </a:ext>
                </a:extLst>
              </a:tr>
            </a:tbl>
          </a:graphicData>
        </a:graphic>
      </p:graphicFrame>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FC47FFA-F8C7-DE8A-8BD6-DE09CDCC366E}"/>
              </a:ext>
            </a:extLst>
          </p:cNvPr>
          <p:cNvGraphicFramePr>
            <a:graphicFrameLocks/>
          </p:cNvGraphicFramePr>
          <p:nvPr>
            <p:extLst>
              <p:ext uri="{D42A27DB-BD31-4B8C-83A1-F6EECF244321}">
                <p14:modId xmlns:p14="http://schemas.microsoft.com/office/powerpoint/2010/main" val="3295781352"/>
              </p:ext>
            </p:extLst>
          </p:nvPr>
        </p:nvGraphicFramePr>
        <p:xfrm>
          <a:off x="562667" y="346229"/>
          <a:ext cx="11066667" cy="5832629"/>
        </p:xfrm>
        <a:graphic>
          <a:graphicData uri="http://schemas.openxmlformats.org/drawingml/2006/chart">
            <c:chart xmlns:c="http://schemas.openxmlformats.org/drawingml/2006/chart" xmlns:r="http://schemas.openxmlformats.org/officeDocument/2006/relationships" r:id="rId3"/>
          </a:graphicData>
        </a:graphic>
      </p:graphicFrame>
      <p:sp>
        <p:nvSpPr>
          <p:cNvPr id="9" name="Date Placeholder 3">
            <a:extLst>
              <a:ext uri="{FF2B5EF4-FFF2-40B4-BE49-F238E27FC236}">
                <a16:creationId xmlns:a16="http://schemas.microsoft.com/office/drawing/2014/main" id="{646F1CE8-1947-8337-67C1-410205B9019E}"/>
              </a:ext>
            </a:extLst>
          </p:cNvPr>
          <p:cNvSpPr>
            <a:spLocks noGrp="1"/>
          </p:cNvSpPr>
          <p:nvPr>
            <p:ph type="dt" sz="half" idx="10"/>
          </p:nvPr>
        </p:nvSpPr>
        <p:spPr>
          <a:xfrm>
            <a:off x="1101852" y="6356350"/>
            <a:ext cx="2743200" cy="365125"/>
          </a:xfrm>
        </p:spPr>
        <p:txBody>
          <a:bodyPr/>
          <a:lstStyle/>
          <a:p>
            <a:r>
              <a:rPr lang="en-US" i="1" dirty="0"/>
              <a:t>11/15/2024</a:t>
            </a:r>
          </a:p>
        </p:txBody>
      </p:sp>
      <p:sp>
        <p:nvSpPr>
          <p:cNvPr id="10" name="Footer Placeholder 4">
            <a:extLst>
              <a:ext uri="{FF2B5EF4-FFF2-40B4-BE49-F238E27FC236}">
                <a16:creationId xmlns:a16="http://schemas.microsoft.com/office/drawing/2014/main" id="{3B40535C-CB6E-C1DB-200B-EBC92A1A191F}"/>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1" name="Slide Number Placeholder 5">
            <a:extLst>
              <a:ext uri="{FF2B5EF4-FFF2-40B4-BE49-F238E27FC236}">
                <a16:creationId xmlns:a16="http://schemas.microsoft.com/office/drawing/2014/main" id="{1749BE31-1467-8866-6592-426E5E668EE3}"/>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10</a:t>
            </a:fld>
            <a:endParaRPr lang="en-US" i="1"/>
          </a:p>
        </p:txBody>
      </p:sp>
    </p:spTree>
    <p:extLst>
      <p:ext uri="{BB962C8B-B14F-4D97-AF65-F5344CB8AC3E}">
        <p14:creationId xmlns:p14="http://schemas.microsoft.com/office/powerpoint/2010/main" val="379712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4BD069-5466-EA95-184A-A001734E2291}"/>
              </a:ext>
            </a:extLst>
          </p:cNvPr>
          <p:cNvSpPr>
            <a:spLocks noGrp="1"/>
          </p:cNvSpPr>
          <p:nvPr>
            <p:ph type="title"/>
          </p:nvPr>
        </p:nvSpPr>
        <p:spPr/>
        <p:txBody>
          <a:bodyPr/>
          <a:lstStyle/>
          <a:p>
            <a:r>
              <a:rPr lang="en-US" dirty="0"/>
              <a:t>Locations &amp; Timing of HRVM Access </a:t>
            </a:r>
          </a:p>
        </p:txBody>
      </p:sp>
      <p:graphicFrame>
        <p:nvGraphicFramePr>
          <p:cNvPr id="7" name="Content Placeholder 6">
            <a:extLst>
              <a:ext uri="{FF2B5EF4-FFF2-40B4-BE49-F238E27FC236}">
                <a16:creationId xmlns:a16="http://schemas.microsoft.com/office/drawing/2014/main" id="{AAADC708-7255-13F1-1407-4C9FB09776AC}"/>
              </a:ext>
            </a:extLst>
          </p:cNvPr>
          <p:cNvGraphicFramePr>
            <a:graphicFrameLocks noGrp="1"/>
          </p:cNvGraphicFramePr>
          <p:nvPr>
            <p:ph idx="1"/>
            <p:extLst>
              <p:ext uri="{D42A27DB-BD31-4B8C-83A1-F6EECF244321}">
                <p14:modId xmlns:p14="http://schemas.microsoft.com/office/powerpoint/2010/main" val="2851509531"/>
              </p:ext>
            </p:extLst>
          </p:nvPr>
        </p:nvGraphicFramePr>
        <p:xfrm>
          <a:off x="426720" y="2259719"/>
          <a:ext cx="11338560" cy="3322211"/>
        </p:xfrm>
        <a:graphic>
          <a:graphicData uri="http://schemas.openxmlformats.org/drawingml/2006/table">
            <a:tbl>
              <a:tblPr firstRow="1" bandRow="1">
                <a:tableStyleId>{72833802-FEF1-4C79-8D5D-14CF1EAF98D9}</a:tableStyleId>
              </a:tblPr>
              <a:tblGrid>
                <a:gridCol w="2734487">
                  <a:extLst>
                    <a:ext uri="{9D8B030D-6E8A-4147-A177-3AD203B41FA5}">
                      <a16:colId xmlns:a16="http://schemas.microsoft.com/office/drawing/2014/main" val="162057180"/>
                    </a:ext>
                  </a:extLst>
                </a:gridCol>
                <a:gridCol w="2954177">
                  <a:extLst>
                    <a:ext uri="{9D8B030D-6E8A-4147-A177-3AD203B41FA5}">
                      <a16:colId xmlns:a16="http://schemas.microsoft.com/office/drawing/2014/main" val="1310352924"/>
                    </a:ext>
                  </a:extLst>
                </a:gridCol>
                <a:gridCol w="2824948">
                  <a:extLst>
                    <a:ext uri="{9D8B030D-6E8A-4147-A177-3AD203B41FA5}">
                      <a16:colId xmlns:a16="http://schemas.microsoft.com/office/drawing/2014/main" val="918723883"/>
                    </a:ext>
                  </a:extLst>
                </a:gridCol>
                <a:gridCol w="2824948">
                  <a:extLst>
                    <a:ext uri="{9D8B030D-6E8A-4147-A177-3AD203B41FA5}">
                      <a16:colId xmlns:a16="http://schemas.microsoft.com/office/drawing/2014/main" val="3075115371"/>
                    </a:ext>
                  </a:extLst>
                </a:gridCol>
              </a:tblGrid>
              <a:tr h="1459449">
                <a:tc>
                  <a:txBody>
                    <a:bodyPr/>
                    <a:lstStyle/>
                    <a:p>
                      <a:pPr algn="ctr" fontAlgn="b"/>
                      <a:r>
                        <a:rPr lang="en-US" sz="2400" b="1" u="none" strike="noStrike" dirty="0">
                          <a:effectLst/>
                        </a:rPr>
                        <a:t>HRVM Location</a:t>
                      </a:r>
                      <a:endParaRPr lang="en-US" sz="2400" b="1" i="0" u="none" strike="noStrike" dirty="0">
                        <a:effectLst/>
                        <a:latin typeface="+mn-lt"/>
                      </a:endParaRPr>
                    </a:p>
                  </a:txBody>
                  <a:tcPr marL="20442" marR="20442" marT="20442" marB="0" anchor="ctr"/>
                </a:tc>
                <a:tc>
                  <a:txBody>
                    <a:bodyPr/>
                    <a:lstStyle/>
                    <a:p>
                      <a:pPr algn="ctr" fontAlgn="b"/>
                      <a:r>
                        <a:rPr lang="en-US" sz="2400" u="none" strike="noStrike" dirty="0">
                          <a:effectLst/>
                        </a:rPr>
                        <a:t>Total Items (Packages)  Dispensed, n (%)</a:t>
                      </a:r>
                      <a:endParaRPr lang="en-US" sz="2400" b="0" i="0" u="none" strike="noStrike" dirty="0">
                        <a:effectLst/>
                        <a:latin typeface="+mn-lt"/>
                      </a:endParaRPr>
                    </a:p>
                  </a:txBody>
                  <a:tcPr marL="20442" marR="20442" marT="20442" marB="0" anchor="ctr"/>
                </a:tc>
                <a:tc>
                  <a:txBody>
                    <a:bodyPr/>
                    <a:lstStyle/>
                    <a:p>
                      <a:pPr algn="ctr" fontAlgn="b"/>
                      <a:r>
                        <a:rPr lang="en-US" sz="2400" u="none" strike="noStrike" dirty="0">
                          <a:effectLst/>
                        </a:rPr>
                        <a:t>Accessed During Business Hours, </a:t>
                      </a:r>
                    </a:p>
                    <a:p>
                      <a:pPr algn="ctr" fontAlgn="b"/>
                      <a:r>
                        <a:rPr lang="en-US" sz="2400" u="none" strike="noStrike" dirty="0">
                          <a:effectLst/>
                        </a:rPr>
                        <a:t>n (%)</a:t>
                      </a:r>
                      <a:endParaRPr lang="en-US" sz="2400" b="0" i="0" u="none" strike="noStrike" dirty="0">
                        <a:effectLst/>
                        <a:latin typeface="+mn-lt"/>
                      </a:endParaRPr>
                    </a:p>
                  </a:txBody>
                  <a:tcPr marL="20442" marR="20442" marT="20442" marB="0" anchor="ctr"/>
                </a:tc>
                <a:tc>
                  <a:txBody>
                    <a:bodyPr/>
                    <a:lstStyle/>
                    <a:p>
                      <a:pPr algn="ctr" fontAlgn="b"/>
                      <a:r>
                        <a:rPr lang="en-US" sz="2400" u="none" strike="noStrike" dirty="0">
                          <a:effectLst/>
                        </a:rPr>
                        <a:t>Accessed During Non-Business Hours, n (%)</a:t>
                      </a:r>
                      <a:endParaRPr lang="en-US" sz="2400" b="0" i="0" u="none" strike="noStrike" dirty="0">
                        <a:effectLst/>
                        <a:latin typeface="+mn-lt"/>
                      </a:endParaRPr>
                    </a:p>
                  </a:txBody>
                  <a:tcPr marL="20442" marR="20442" marT="20442" marB="0" anchor="ctr"/>
                </a:tc>
                <a:extLst>
                  <a:ext uri="{0D108BD9-81ED-4DB2-BD59-A6C34878D82A}">
                    <a16:rowId xmlns:a16="http://schemas.microsoft.com/office/drawing/2014/main" val="432495570"/>
                  </a:ext>
                </a:extLst>
              </a:tr>
              <a:tr h="931381">
                <a:tc>
                  <a:txBody>
                    <a:bodyPr/>
                    <a:lstStyle/>
                    <a:p>
                      <a:pPr algn="ctr" fontAlgn="b"/>
                      <a:r>
                        <a:rPr lang="en-US" sz="2400" u="none" strike="noStrike" dirty="0">
                          <a:effectLst/>
                        </a:rPr>
                        <a:t>Supportive housing </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2194 (61.5)</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733 (33.4)</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1461 (66.6)</a:t>
                      </a:r>
                      <a:endParaRPr lang="en-US" sz="2400" b="0" i="0" u="none" strike="noStrike" dirty="0">
                        <a:effectLst/>
                        <a:latin typeface="+mn-lt"/>
                      </a:endParaRPr>
                    </a:p>
                  </a:txBody>
                  <a:tcPr marL="20442" marR="20442" marT="20442" marB="0"/>
                </a:tc>
                <a:extLst>
                  <a:ext uri="{0D108BD9-81ED-4DB2-BD59-A6C34878D82A}">
                    <a16:rowId xmlns:a16="http://schemas.microsoft.com/office/drawing/2014/main" val="2021328849"/>
                  </a:ext>
                </a:extLst>
              </a:tr>
              <a:tr h="931381">
                <a:tc>
                  <a:txBody>
                    <a:bodyPr/>
                    <a:lstStyle/>
                    <a:p>
                      <a:pPr algn="ctr" fontAlgn="b"/>
                      <a:r>
                        <a:rPr lang="en-US" sz="2400" u="none" strike="noStrike" dirty="0">
                          <a:effectLst/>
                        </a:rPr>
                        <a:t>VA hospital or clinic</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1373 (38.5)</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1289 (93.9)</a:t>
                      </a:r>
                      <a:endParaRPr lang="en-US" sz="2400" b="0" i="0" u="none" strike="noStrike" dirty="0">
                        <a:effectLst/>
                        <a:latin typeface="+mn-lt"/>
                      </a:endParaRPr>
                    </a:p>
                  </a:txBody>
                  <a:tcPr marL="20442" marR="20442" marT="20442" marB="0"/>
                </a:tc>
                <a:tc>
                  <a:txBody>
                    <a:bodyPr/>
                    <a:lstStyle/>
                    <a:p>
                      <a:pPr algn="ctr" fontAlgn="b"/>
                      <a:r>
                        <a:rPr lang="en-US" sz="2400" u="none" strike="noStrike" dirty="0">
                          <a:effectLst/>
                        </a:rPr>
                        <a:t>84 (6.1)</a:t>
                      </a:r>
                      <a:endParaRPr lang="en-US" sz="2400" b="0" i="0" u="none" strike="noStrike" dirty="0">
                        <a:effectLst/>
                        <a:latin typeface="+mn-lt"/>
                      </a:endParaRPr>
                    </a:p>
                  </a:txBody>
                  <a:tcPr marL="20442" marR="20442" marT="20442" marB="0"/>
                </a:tc>
                <a:extLst>
                  <a:ext uri="{0D108BD9-81ED-4DB2-BD59-A6C34878D82A}">
                    <a16:rowId xmlns:a16="http://schemas.microsoft.com/office/drawing/2014/main" val="3675193190"/>
                  </a:ext>
                </a:extLst>
              </a:tr>
            </a:tbl>
          </a:graphicData>
        </a:graphic>
      </p:graphicFrame>
      <p:sp>
        <p:nvSpPr>
          <p:cNvPr id="13" name="TextBox 12">
            <a:extLst>
              <a:ext uri="{FF2B5EF4-FFF2-40B4-BE49-F238E27FC236}">
                <a16:creationId xmlns:a16="http://schemas.microsoft.com/office/drawing/2014/main" id="{584CB16C-7210-6116-00AF-5513DD87B1CA}"/>
              </a:ext>
            </a:extLst>
          </p:cNvPr>
          <p:cNvSpPr txBox="1"/>
          <p:nvPr/>
        </p:nvSpPr>
        <p:spPr>
          <a:xfrm>
            <a:off x="1610254" y="5745705"/>
            <a:ext cx="8971492" cy="369332"/>
          </a:xfrm>
          <a:prstGeom prst="rect">
            <a:avLst/>
          </a:prstGeom>
          <a:noFill/>
        </p:spPr>
        <p:txBody>
          <a:bodyPr wrap="square" rtlCol="0">
            <a:spAutoFit/>
          </a:bodyPr>
          <a:lstStyle/>
          <a:p>
            <a:pPr algn="ctr"/>
            <a:r>
              <a:rPr lang="en-US" i="1" dirty="0"/>
              <a:t>Business Hours: Monday – Friday, 8am – 4:30pm </a:t>
            </a:r>
          </a:p>
        </p:txBody>
      </p:sp>
      <p:sp>
        <p:nvSpPr>
          <p:cNvPr id="15" name="Date Placeholder 3">
            <a:extLst>
              <a:ext uri="{FF2B5EF4-FFF2-40B4-BE49-F238E27FC236}">
                <a16:creationId xmlns:a16="http://schemas.microsoft.com/office/drawing/2014/main" id="{76043278-7E36-F773-9D1B-EA8FEA01739E}"/>
              </a:ext>
            </a:extLst>
          </p:cNvPr>
          <p:cNvSpPr>
            <a:spLocks noGrp="1"/>
          </p:cNvSpPr>
          <p:nvPr>
            <p:ph type="dt" sz="half" idx="10"/>
          </p:nvPr>
        </p:nvSpPr>
        <p:spPr>
          <a:xfrm>
            <a:off x="1101852" y="6356350"/>
            <a:ext cx="2743200" cy="365125"/>
          </a:xfrm>
        </p:spPr>
        <p:txBody>
          <a:bodyPr/>
          <a:lstStyle/>
          <a:p>
            <a:r>
              <a:rPr lang="en-US" i="1" dirty="0"/>
              <a:t>11/15/2024</a:t>
            </a:r>
          </a:p>
        </p:txBody>
      </p:sp>
      <p:sp>
        <p:nvSpPr>
          <p:cNvPr id="17" name="Footer Placeholder 4">
            <a:extLst>
              <a:ext uri="{FF2B5EF4-FFF2-40B4-BE49-F238E27FC236}">
                <a16:creationId xmlns:a16="http://schemas.microsoft.com/office/drawing/2014/main" id="{8F12E554-B8F1-7597-7C7B-9377FC31AFF1}"/>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8" name="Slide Number Placeholder 5">
            <a:extLst>
              <a:ext uri="{FF2B5EF4-FFF2-40B4-BE49-F238E27FC236}">
                <a16:creationId xmlns:a16="http://schemas.microsoft.com/office/drawing/2014/main" id="{C7D52075-0FEB-2795-E75A-66EE0D29168D}"/>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11</a:t>
            </a:fld>
            <a:endParaRPr lang="en-US" i="1"/>
          </a:p>
        </p:txBody>
      </p:sp>
    </p:spTree>
    <p:extLst>
      <p:ext uri="{BB962C8B-B14F-4D97-AF65-F5344CB8AC3E}">
        <p14:creationId xmlns:p14="http://schemas.microsoft.com/office/powerpoint/2010/main" val="1509923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2="http://schemas.microsoft.com/office/drawing/2015/10/21/chartex" Requires="cx2">
          <p:graphicFrame>
            <p:nvGraphicFramePr>
              <p:cNvPr id="8" name="Chart 7">
                <a:extLst>
                  <a:ext uri="{FF2B5EF4-FFF2-40B4-BE49-F238E27FC236}">
                    <a16:creationId xmlns:a16="http://schemas.microsoft.com/office/drawing/2014/main" id="{AF4FB4C4-828F-6C69-4D76-436F5410EDF4}"/>
                  </a:ext>
                </a:extLst>
              </p:cNvPr>
              <p:cNvGraphicFramePr/>
              <p:nvPr>
                <p:extLst>
                  <p:ext uri="{D42A27DB-BD31-4B8C-83A1-F6EECF244321}">
                    <p14:modId xmlns:p14="http://schemas.microsoft.com/office/powerpoint/2010/main" val="1382875409"/>
                  </p:ext>
                </p:extLst>
              </p:nvPr>
            </p:nvGraphicFramePr>
            <p:xfrm>
              <a:off x="289560" y="128911"/>
              <a:ext cx="11612880" cy="6126480"/>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8" name="Chart 7">
                <a:extLst>
                  <a:ext uri="{FF2B5EF4-FFF2-40B4-BE49-F238E27FC236}">
                    <a16:creationId xmlns:a16="http://schemas.microsoft.com/office/drawing/2014/main" id="{AF4FB4C4-828F-6C69-4D76-436F5410EDF4}"/>
                  </a:ext>
                </a:extLst>
              </p:cNvPr>
              <p:cNvPicPr>
                <a:picLocks noGrp="1" noRot="1" noChangeAspect="1" noMove="1" noResize="1" noEditPoints="1" noAdjustHandles="1" noChangeArrowheads="1" noChangeShapeType="1"/>
              </p:cNvPicPr>
              <p:nvPr/>
            </p:nvPicPr>
            <p:blipFill>
              <a:blip r:embed="rId4"/>
              <a:stretch>
                <a:fillRect/>
              </a:stretch>
            </p:blipFill>
            <p:spPr>
              <a:xfrm>
                <a:off x="289560" y="128911"/>
                <a:ext cx="11612880" cy="6126480"/>
              </a:xfrm>
              <a:prstGeom prst="rect">
                <a:avLst/>
              </a:prstGeom>
            </p:spPr>
          </p:pic>
        </mc:Fallback>
      </mc:AlternateContent>
      <p:sp>
        <p:nvSpPr>
          <p:cNvPr id="9" name="TextBox 8">
            <a:extLst>
              <a:ext uri="{FF2B5EF4-FFF2-40B4-BE49-F238E27FC236}">
                <a16:creationId xmlns:a16="http://schemas.microsoft.com/office/drawing/2014/main" id="{24E98156-D196-0CAB-7BF3-D84919B2B9F1}"/>
              </a:ext>
            </a:extLst>
          </p:cNvPr>
          <p:cNvSpPr txBox="1"/>
          <p:nvPr/>
        </p:nvSpPr>
        <p:spPr>
          <a:xfrm>
            <a:off x="7907315" y="5051570"/>
            <a:ext cx="453970" cy="369332"/>
          </a:xfrm>
          <a:prstGeom prst="rect">
            <a:avLst/>
          </a:prstGeom>
          <a:noFill/>
        </p:spPr>
        <p:txBody>
          <a:bodyPr wrap="none" rtlCol="0">
            <a:spAutoFit/>
          </a:bodyPr>
          <a:lstStyle/>
          <a:p>
            <a:r>
              <a:rPr lang="en-US" dirty="0"/>
              <a:t>27</a:t>
            </a:r>
          </a:p>
        </p:txBody>
      </p:sp>
      <p:sp>
        <p:nvSpPr>
          <p:cNvPr id="10" name="TextBox 9">
            <a:extLst>
              <a:ext uri="{FF2B5EF4-FFF2-40B4-BE49-F238E27FC236}">
                <a16:creationId xmlns:a16="http://schemas.microsoft.com/office/drawing/2014/main" id="{EBF6DF25-B2CB-B133-CD1E-217EA91B6FD9}"/>
              </a:ext>
            </a:extLst>
          </p:cNvPr>
          <p:cNvSpPr txBox="1"/>
          <p:nvPr/>
        </p:nvSpPr>
        <p:spPr>
          <a:xfrm>
            <a:off x="7907315" y="5452085"/>
            <a:ext cx="453970" cy="369332"/>
          </a:xfrm>
          <a:prstGeom prst="rect">
            <a:avLst/>
          </a:prstGeom>
          <a:noFill/>
        </p:spPr>
        <p:txBody>
          <a:bodyPr wrap="none" rtlCol="0">
            <a:spAutoFit/>
          </a:bodyPr>
          <a:lstStyle/>
          <a:p>
            <a:r>
              <a:rPr lang="en-US" dirty="0"/>
              <a:t>11</a:t>
            </a:r>
          </a:p>
        </p:txBody>
      </p:sp>
      <p:sp>
        <p:nvSpPr>
          <p:cNvPr id="11" name="TextBox 10">
            <a:extLst>
              <a:ext uri="{FF2B5EF4-FFF2-40B4-BE49-F238E27FC236}">
                <a16:creationId xmlns:a16="http://schemas.microsoft.com/office/drawing/2014/main" id="{B60CD11A-F48B-F205-F26E-EB0E5A6FC0A4}"/>
              </a:ext>
            </a:extLst>
          </p:cNvPr>
          <p:cNvSpPr txBox="1"/>
          <p:nvPr/>
        </p:nvSpPr>
        <p:spPr>
          <a:xfrm>
            <a:off x="7974641" y="5848387"/>
            <a:ext cx="319318" cy="369332"/>
          </a:xfrm>
          <a:prstGeom prst="rect">
            <a:avLst/>
          </a:prstGeom>
          <a:noFill/>
        </p:spPr>
        <p:txBody>
          <a:bodyPr wrap="none" rtlCol="0">
            <a:spAutoFit/>
          </a:bodyPr>
          <a:lstStyle/>
          <a:p>
            <a:r>
              <a:rPr lang="en-US" dirty="0"/>
              <a:t>2</a:t>
            </a:r>
          </a:p>
        </p:txBody>
      </p:sp>
      <p:sp>
        <p:nvSpPr>
          <p:cNvPr id="12" name="Date Placeholder 3">
            <a:extLst>
              <a:ext uri="{FF2B5EF4-FFF2-40B4-BE49-F238E27FC236}">
                <a16:creationId xmlns:a16="http://schemas.microsoft.com/office/drawing/2014/main" id="{2F74B524-F6A0-56D7-9FA5-6EB40C25B6CE}"/>
              </a:ext>
            </a:extLst>
          </p:cNvPr>
          <p:cNvSpPr>
            <a:spLocks noGrp="1"/>
          </p:cNvSpPr>
          <p:nvPr>
            <p:ph type="dt" sz="half" idx="10"/>
          </p:nvPr>
        </p:nvSpPr>
        <p:spPr>
          <a:xfrm>
            <a:off x="1101852" y="6356350"/>
            <a:ext cx="2743200" cy="365125"/>
          </a:xfrm>
        </p:spPr>
        <p:txBody>
          <a:bodyPr/>
          <a:lstStyle/>
          <a:p>
            <a:r>
              <a:rPr lang="en-US" i="1" dirty="0"/>
              <a:t>11/15/2024</a:t>
            </a:r>
          </a:p>
        </p:txBody>
      </p:sp>
      <p:sp>
        <p:nvSpPr>
          <p:cNvPr id="13" name="Footer Placeholder 4">
            <a:extLst>
              <a:ext uri="{FF2B5EF4-FFF2-40B4-BE49-F238E27FC236}">
                <a16:creationId xmlns:a16="http://schemas.microsoft.com/office/drawing/2014/main" id="{5472B5BB-60F3-9C99-35A2-D2978C9A6F40}"/>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4" name="Slide Number Placeholder 5">
            <a:extLst>
              <a:ext uri="{FF2B5EF4-FFF2-40B4-BE49-F238E27FC236}">
                <a16:creationId xmlns:a16="http://schemas.microsoft.com/office/drawing/2014/main" id="{3AAE6170-9814-B456-5CDA-484AA59C33EB}"/>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12</a:t>
            </a:fld>
            <a:endParaRPr lang="en-US" i="1"/>
          </a:p>
        </p:txBody>
      </p:sp>
    </p:spTree>
    <p:extLst>
      <p:ext uri="{BB962C8B-B14F-4D97-AF65-F5344CB8AC3E}">
        <p14:creationId xmlns:p14="http://schemas.microsoft.com/office/powerpoint/2010/main" val="231564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47E39EC3-39F7-DBC8-2D3A-523DF96EC59A}"/>
              </a:ext>
            </a:extLst>
          </p:cNvPr>
          <p:cNvGraphicFramePr>
            <a:graphicFrameLocks/>
          </p:cNvGraphicFramePr>
          <p:nvPr>
            <p:extLst>
              <p:ext uri="{D42A27DB-BD31-4B8C-83A1-F6EECF244321}">
                <p14:modId xmlns:p14="http://schemas.microsoft.com/office/powerpoint/2010/main" val="2882330538"/>
              </p:ext>
            </p:extLst>
          </p:nvPr>
        </p:nvGraphicFramePr>
        <p:xfrm>
          <a:off x="289560" y="218699"/>
          <a:ext cx="11612880" cy="612648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534062F-5C7F-EA6D-3A28-4643A6030717}"/>
              </a:ext>
            </a:extLst>
          </p:cNvPr>
          <p:cNvSpPr txBox="1"/>
          <p:nvPr/>
        </p:nvSpPr>
        <p:spPr>
          <a:xfrm>
            <a:off x="9206480" y="1251752"/>
            <a:ext cx="1811045" cy="923330"/>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q"/>
            </a:pPr>
            <a:r>
              <a:rPr lang="en-US" dirty="0">
                <a:solidFill>
                  <a:schemeClr val="accent2"/>
                </a:solidFill>
              </a:rPr>
              <a:t>10/package</a:t>
            </a:r>
          </a:p>
          <a:p>
            <a:pPr marL="285750" indent="-285750">
              <a:buFont typeface="Wingdings" panose="05000000000000000000" pitchFamily="2" charset="2"/>
              <a:buChar char="q"/>
            </a:pPr>
            <a:r>
              <a:rPr lang="en-US" dirty="0">
                <a:solidFill>
                  <a:schemeClr val="accent3"/>
                </a:solidFill>
              </a:rPr>
              <a:t>3/package</a:t>
            </a:r>
          </a:p>
          <a:p>
            <a:pPr marL="285750" indent="-285750">
              <a:buFont typeface="Wingdings" panose="05000000000000000000" pitchFamily="2" charset="2"/>
              <a:buChar char="q"/>
            </a:pPr>
            <a:r>
              <a:rPr lang="en-US" dirty="0">
                <a:solidFill>
                  <a:schemeClr val="accent1"/>
                </a:solidFill>
              </a:rPr>
              <a:t>1/package </a:t>
            </a:r>
          </a:p>
        </p:txBody>
      </p:sp>
      <p:sp>
        <p:nvSpPr>
          <p:cNvPr id="11" name="Date Placeholder 3">
            <a:extLst>
              <a:ext uri="{FF2B5EF4-FFF2-40B4-BE49-F238E27FC236}">
                <a16:creationId xmlns:a16="http://schemas.microsoft.com/office/drawing/2014/main" id="{13162AB3-6556-75BD-DF74-FC0FFE436471}"/>
              </a:ext>
            </a:extLst>
          </p:cNvPr>
          <p:cNvSpPr>
            <a:spLocks noGrp="1"/>
          </p:cNvSpPr>
          <p:nvPr>
            <p:ph type="dt" sz="half" idx="10"/>
          </p:nvPr>
        </p:nvSpPr>
        <p:spPr>
          <a:xfrm>
            <a:off x="1101852" y="6356350"/>
            <a:ext cx="2743200" cy="365125"/>
          </a:xfrm>
        </p:spPr>
        <p:txBody>
          <a:bodyPr/>
          <a:lstStyle/>
          <a:p>
            <a:r>
              <a:rPr lang="en-US" i="1" dirty="0"/>
              <a:t>11/15/2024</a:t>
            </a:r>
          </a:p>
        </p:txBody>
      </p:sp>
      <p:sp>
        <p:nvSpPr>
          <p:cNvPr id="12" name="Footer Placeholder 4">
            <a:extLst>
              <a:ext uri="{FF2B5EF4-FFF2-40B4-BE49-F238E27FC236}">
                <a16:creationId xmlns:a16="http://schemas.microsoft.com/office/drawing/2014/main" id="{0230393C-EA9C-0EEB-245B-172DF1C33AA8}"/>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3" name="Slide Number Placeholder 5">
            <a:extLst>
              <a:ext uri="{FF2B5EF4-FFF2-40B4-BE49-F238E27FC236}">
                <a16:creationId xmlns:a16="http://schemas.microsoft.com/office/drawing/2014/main" id="{B9601B2B-18ED-C275-5932-F0F7A756A26D}"/>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13</a:t>
            </a:fld>
            <a:endParaRPr lang="en-US" i="1"/>
          </a:p>
        </p:txBody>
      </p:sp>
    </p:spTree>
    <p:extLst>
      <p:ext uri="{BB962C8B-B14F-4D97-AF65-F5344CB8AC3E}">
        <p14:creationId xmlns:p14="http://schemas.microsoft.com/office/powerpoint/2010/main" val="271493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EA0D8E82-6DA3-1556-AAA6-D706F44E697F}"/>
              </a:ext>
            </a:extLst>
          </p:cNvPr>
          <p:cNvGraphicFramePr>
            <a:graphicFrameLocks noGrp="1"/>
          </p:cNvGraphicFramePr>
          <p:nvPr>
            <p:ph idx="4294967295"/>
            <p:extLst>
              <p:ext uri="{D42A27DB-BD31-4B8C-83A1-F6EECF244321}">
                <p14:modId xmlns:p14="http://schemas.microsoft.com/office/powerpoint/2010/main" val="359146359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ate Placeholder 3">
            <a:extLst>
              <a:ext uri="{FF2B5EF4-FFF2-40B4-BE49-F238E27FC236}">
                <a16:creationId xmlns:a16="http://schemas.microsoft.com/office/drawing/2014/main" id="{9757FD77-46B7-C9E4-1962-3741D8B3320E}"/>
              </a:ext>
            </a:extLst>
          </p:cNvPr>
          <p:cNvSpPr>
            <a:spLocks noGrp="1"/>
          </p:cNvSpPr>
          <p:nvPr>
            <p:ph type="dt" sz="half" idx="10"/>
          </p:nvPr>
        </p:nvSpPr>
        <p:spPr>
          <a:xfrm>
            <a:off x="1101852" y="6356350"/>
            <a:ext cx="2743200" cy="365125"/>
          </a:xfrm>
        </p:spPr>
        <p:txBody>
          <a:bodyPr/>
          <a:lstStyle/>
          <a:p>
            <a:r>
              <a:rPr lang="en-US" i="1" dirty="0"/>
              <a:t>11/15/2024</a:t>
            </a:r>
          </a:p>
        </p:txBody>
      </p:sp>
      <p:sp>
        <p:nvSpPr>
          <p:cNvPr id="10" name="Footer Placeholder 4">
            <a:extLst>
              <a:ext uri="{FF2B5EF4-FFF2-40B4-BE49-F238E27FC236}">
                <a16:creationId xmlns:a16="http://schemas.microsoft.com/office/drawing/2014/main" id="{B09BC7F7-E9FA-4D88-60D8-8E0C47F060F8}"/>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1" name="Slide Number Placeholder 5">
            <a:extLst>
              <a:ext uri="{FF2B5EF4-FFF2-40B4-BE49-F238E27FC236}">
                <a16:creationId xmlns:a16="http://schemas.microsoft.com/office/drawing/2014/main" id="{3E032DD0-E409-7F09-99FA-DB999C22DCEF}"/>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14</a:t>
            </a:fld>
            <a:endParaRPr lang="en-US" i="1" dirty="0"/>
          </a:p>
        </p:txBody>
      </p:sp>
    </p:spTree>
    <p:extLst>
      <p:ext uri="{BB962C8B-B14F-4D97-AF65-F5344CB8AC3E}">
        <p14:creationId xmlns:p14="http://schemas.microsoft.com/office/powerpoint/2010/main" val="338678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0E614D85-1CD0-BEA2-7AA8-E766F9A3C2A9}"/>
              </a:ext>
            </a:extLst>
          </p:cNvPr>
          <p:cNvSpPr>
            <a:spLocks noGrp="1"/>
          </p:cNvSpPr>
          <p:nvPr>
            <p:ph type="title"/>
          </p:nvPr>
        </p:nvSpPr>
        <p:spPr>
          <a:xfrm>
            <a:off x="7576457" y="978408"/>
            <a:ext cx="1837509" cy="1106424"/>
          </a:xfrm>
        </p:spPr>
        <p:txBody>
          <a:bodyPr>
            <a:normAutofit/>
          </a:bodyPr>
          <a:lstStyle/>
          <a:p>
            <a:pPr algn="ctr"/>
            <a:r>
              <a:rPr lang="en-US" sz="1600" b="1" dirty="0"/>
              <a:t>Team Members</a:t>
            </a:r>
          </a:p>
        </p:txBody>
      </p:sp>
      <p:pic>
        <p:nvPicPr>
          <p:cNvPr id="44" name="Content Placeholder 43" descr="A picture containing text&#10;&#10;Description automatically generated">
            <a:extLst>
              <a:ext uri="{FF2B5EF4-FFF2-40B4-BE49-F238E27FC236}">
                <a16:creationId xmlns:a16="http://schemas.microsoft.com/office/drawing/2014/main" id="{F76EBF12-C24C-C8C6-4F1A-CA4498ED45B6}"/>
              </a:ext>
            </a:extLst>
          </p:cNvPr>
          <p:cNvPicPr>
            <a:picLocks noGrp="1" noChangeAspect="1"/>
          </p:cNvPicPr>
          <p:nvPr>
            <p:ph type="pic" sz="quarter" idx="14"/>
          </p:nvPr>
        </p:nvPicPr>
        <p:blipFill rotWithShape="1">
          <a:blip r:embed="rId3"/>
          <a:srcRect l="18936" r="18936"/>
          <a:stretch/>
        </p:blipFill>
        <p:spPr>
          <a:xfrm rot="5400000">
            <a:off x="689769" y="351632"/>
            <a:ext cx="2689225" cy="3246437"/>
          </a:xfrm>
        </p:spPr>
      </p:pic>
      <p:sp>
        <p:nvSpPr>
          <p:cNvPr id="50" name="Text Placeholder 49">
            <a:extLst>
              <a:ext uri="{FF2B5EF4-FFF2-40B4-BE49-F238E27FC236}">
                <a16:creationId xmlns:a16="http://schemas.microsoft.com/office/drawing/2014/main" id="{659F4787-65C6-41C2-9309-38A07B867E90}"/>
              </a:ext>
            </a:extLst>
          </p:cNvPr>
          <p:cNvSpPr>
            <a:spLocks noGrp="1"/>
          </p:cNvSpPr>
          <p:nvPr>
            <p:ph type="body" sz="quarter" idx="24"/>
          </p:nvPr>
        </p:nvSpPr>
        <p:spPr>
          <a:xfrm>
            <a:off x="9566365" y="2246811"/>
            <a:ext cx="2168434" cy="3766452"/>
          </a:xfrm>
        </p:spPr>
        <p:txBody>
          <a:bodyPr numCol="1">
            <a:normAutofit/>
          </a:bodyPr>
          <a:lstStyle/>
          <a:p>
            <a:pPr marL="285750" indent="-285750">
              <a:buFont typeface="Arial" panose="020B0604020202020204" pitchFamily="34" charset="0"/>
              <a:buChar char="•"/>
            </a:pPr>
            <a:r>
              <a:rPr lang="en-US" sz="1000" dirty="0"/>
              <a:t>Pharmacy Service leadership team and staff</a:t>
            </a:r>
          </a:p>
          <a:p>
            <a:pPr marL="285750" indent="-285750">
              <a:buFont typeface="Arial" panose="020B0604020202020204" pitchFamily="34" charset="0"/>
              <a:buChar char="•"/>
            </a:pPr>
            <a:r>
              <a:rPr lang="en-US" sz="1000" dirty="0"/>
              <a:t>Logistics Service leadership team and staff</a:t>
            </a:r>
          </a:p>
          <a:p>
            <a:pPr marL="285750" indent="-285750">
              <a:buFont typeface="Arial" panose="020B0604020202020204" pitchFamily="34" charset="0"/>
              <a:buChar char="•"/>
            </a:pPr>
            <a:r>
              <a:rPr lang="en-US" sz="1000" dirty="0"/>
              <a:t>Susan Dugdale, Visual Information Specialist </a:t>
            </a:r>
          </a:p>
          <a:p>
            <a:pPr marL="285750" indent="-285750">
              <a:buFont typeface="Arial" panose="020B0604020202020204" pitchFamily="34" charset="0"/>
              <a:buChar char="•"/>
            </a:pPr>
            <a:r>
              <a:rPr lang="en-US" sz="1000" dirty="0"/>
              <a:t>Steve Melas, S&amp;B Vending</a:t>
            </a:r>
          </a:p>
          <a:p>
            <a:pPr marL="285750" indent="-285750">
              <a:buFont typeface="Arial" panose="020B0604020202020204" pitchFamily="34" charset="0"/>
              <a:buChar char="•"/>
            </a:pPr>
            <a:r>
              <a:rPr lang="en-US" sz="1000" dirty="0"/>
              <a:t>Andrew Warner and Michael Robuck, </a:t>
            </a:r>
            <a:r>
              <a:rPr lang="en-US" sz="1000" dirty="0" err="1"/>
              <a:t>VendNovation</a:t>
            </a:r>
            <a:r>
              <a:rPr lang="en-US" sz="1000" dirty="0"/>
              <a:t> </a:t>
            </a:r>
          </a:p>
          <a:p>
            <a:pPr marL="285750" indent="-285750">
              <a:buFont typeface="Arial" panose="020B0604020202020204" pitchFamily="34" charset="0"/>
              <a:buChar char="•"/>
            </a:pPr>
            <a:r>
              <a:rPr lang="en-US" sz="1000" dirty="0"/>
              <a:t>UCSF School of Pharmacy Students Emil Tran and Wendy Xie</a:t>
            </a:r>
          </a:p>
        </p:txBody>
      </p:sp>
      <p:sp>
        <p:nvSpPr>
          <p:cNvPr id="56" name="Title 45">
            <a:extLst>
              <a:ext uri="{FF2B5EF4-FFF2-40B4-BE49-F238E27FC236}">
                <a16:creationId xmlns:a16="http://schemas.microsoft.com/office/drawing/2014/main" id="{86040E1A-53AA-F4C7-C5AE-2CFFEAE49D69}"/>
              </a:ext>
            </a:extLst>
          </p:cNvPr>
          <p:cNvSpPr txBox="1">
            <a:spLocks/>
          </p:cNvSpPr>
          <p:nvPr/>
        </p:nvSpPr>
        <p:spPr>
          <a:xfrm>
            <a:off x="9474927" y="978408"/>
            <a:ext cx="2168434" cy="1106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Next LT Pro"/>
                <a:ea typeface="+mj-ea"/>
                <a:cs typeface="+mj-cs"/>
              </a:rPr>
              <a:t>Acknowledgements</a:t>
            </a:r>
            <a:endParaRPr kumimoji="0" lang="en-US" sz="1400" b="1" i="0" u="none" strike="noStrike" kern="1200" cap="none" spc="0" normalizeH="0" baseline="0" noProof="0" dirty="0">
              <a:ln>
                <a:noFill/>
              </a:ln>
              <a:solidFill>
                <a:srgbClr val="000000"/>
              </a:solidFill>
              <a:effectLst/>
              <a:uLnTx/>
              <a:uFillTx/>
              <a:latin typeface="Avenir Next LT Pro"/>
              <a:ea typeface="+mj-ea"/>
              <a:cs typeface="+mj-cs"/>
            </a:endParaRPr>
          </a:p>
        </p:txBody>
      </p:sp>
      <p:sp>
        <p:nvSpPr>
          <p:cNvPr id="58" name="Text Placeholder 49">
            <a:extLst>
              <a:ext uri="{FF2B5EF4-FFF2-40B4-BE49-F238E27FC236}">
                <a16:creationId xmlns:a16="http://schemas.microsoft.com/office/drawing/2014/main" id="{B8745B29-FC08-4F3B-6811-0FEDE4C24921}"/>
              </a:ext>
            </a:extLst>
          </p:cNvPr>
          <p:cNvSpPr txBox="1">
            <a:spLocks/>
          </p:cNvSpPr>
          <p:nvPr/>
        </p:nvSpPr>
        <p:spPr>
          <a:xfrm>
            <a:off x="7489371" y="2246811"/>
            <a:ext cx="2076995" cy="3766452"/>
          </a:xfrm>
          <a:prstGeom prst="rect">
            <a:avLst/>
          </a:prstGeom>
        </p:spPr>
        <p:txBody>
          <a:bodyPr vert="horz" lIns="91440" tIns="45720" rIns="91440" bIns="45720" numCol="1"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Michael Douglas, Program Manager/Researcher</a:t>
            </a:r>
          </a:p>
          <a:p>
            <a:pPr marL="285750" indent="-285750">
              <a:buFont typeface="Arial" panose="020B0604020202020204" pitchFamily="34" charset="0"/>
              <a:buChar cha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Andie Ruggles, LCSW, and team of HRVM points of contact </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venir Next LT Pro"/>
                <a:ea typeface="+mn-ea"/>
                <a:cs typeface="+mn-cs"/>
              </a:rPr>
              <a:t>Thao Vu, PharmD</a:t>
            </a:r>
          </a:p>
          <a:p>
            <a:pPr marL="285750" indent="-285750">
              <a:buFont typeface="Arial" panose="020B0604020202020204" pitchFamily="34" charset="0"/>
              <a:buChar cha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Wendy Furnas, LCSW</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venir Next LT Pro"/>
                <a:ea typeface="Calibri" panose="020F0502020204030204" pitchFamily="34" charset="0"/>
                <a:cs typeface="Calibri" panose="020F0502020204030204" pitchFamily="34" charset="0"/>
              </a:rPr>
              <a:t>Cedric Thurman, PMHNP</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Shannon Stevens, LCSW</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Shalini Van Ecka, LCSW</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000" dirty="0">
                <a:solidFill>
                  <a:srgbClr val="000000"/>
                </a:solidFill>
                <a:latin typeface="Avenir Next LT Pro"/>
                <a:cs typeface="Calibri" panose="020F0502020204030204" pitchFamily="34" charset="0"/>
              </a:rPr>
              <a:t>Elbert Park, LCSW</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Kyle Ahlers, LCSW</a:t>
            </a:r>
            <a:endParaRPr kumimoji="0" lang="en-US" sz="1000" b="0" i="0" u="none" strike="noStrike" kern="1200" cap="none" spc="0" normalizeH="0" baseline="0" noProof="0" dirty="0">
              <a:ln>
                <a:noFill/>
              </a:ln>
              <a:solidFill>
                <a:srgbClr val="000000"/>
              </a:solidFill>
              <a:effectLst/>
              <a:uLnTx/>
              <a:uFillTx/>
              <a:latin typeface="Avenir Next LT Pro"/>
              <a:ea typeface="+mn-ea"/>
              <a:cs typeface="+mn-cs"/>
            </a:endParaRP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59" name="TextBox 58">
            <a:extLst>
              <a:ext uri="{FF2B5EF4-FFF2-40B4-BE49-F238E27FC236}">
                <a16:creationId xmlns:a16="http://schemas.microsoft.com/office/drawing/2014/main" id="{3C1A791C-D0DE-F8DF-7536-1A4620C62323}"/>
              </a:ext>
            </a:extLst>
          </p:cNvPr>
          <p:cNvSpPr txBox="1"/>
          <p:nvPr/>
        </p:nvSpPr>
        <p:spPr>
          <a:xfrm>
            <a:off x="7585164" y="5782488"/>
            <a:ext cx="40581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Next LT Pro"/>
                <a:ea typeface="+mn-ea"/>
                <a:cs typeface="+mn-cs"/>
              </a:rPr>
              <a:t>*Veteran consent on file for photograph inclusion. </a:t>
            </a:r>
          </a:p>
        </p:txBody>
      </p:sp>
      <p:sp>
        <p:nvSpPr>
          <p:cNvPr id="8" name="Date Placeholder 3">
            <a:extLst>
              <a:ext uri="{FF2B5EF4-FFF2-40B4-BE49-F238E27FC236}">
                <a16:creationId xmlns:a16="http://schemas.microsoft.com/office/drawing/2014/main" id="{46A6E565-EBBB-05D8-4E07-94F5C9C4BCEC}"/>
              </a:ext>
            </a:extLst>
          </p:cNvPr>
          <p:cNvSpPr txBox="1">
            <a:spLocks/>
          </p:cNvSpPr>
          <p:nvPr/>
        </p:nvSpPr>
        <p:spPr>
          <a:xfrm>
            <a:off x="1101852" y="639729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dirty="0">
                <a:solidFill>
                  <a:srgbClr val="898989"/>
                </a:solidFill>
              </a:rPr>
              <a:t>11/15/2024</a:t>
            </a:r>
          </a:p>
        </p:txBody>
      </p:sp>
      <p:sp>
        <p:nvSpPr>
          <p:cNvPr id="9" name="Footer Placeholder 4">
            <a:extLst>
              <a:ext uri="{FF2B5EF4-FFF2-40B4-BE49-F238E27FC236}">
                <a16:creationId xmlns:a16="http://schemas.microsoft.com/office/drawing/2014/main" id="{8131B512-93C0-009E-4EF0-3F7B0D347087}"/>
              </a:ext>
            </a:extLst>
          </p:cNvPr>
          <p:cNvSpPr txBox="1">
            <a:spLocks/>
          </p:cNvSpPr>
          <p:nvPr/>
        </p:nvSpPr>
        <p:spPr>
          <a:xfrm>
            <a:off x="4038600" y="639729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898989"/>
                </a:solidFill>
              </a:rPr>
              <a:t>2024 AMERSA National Conference</a:t>
            </a:r>
            <a:endParaRPr lang="en-US" dirty="0">
              <a:solidFill>
                <a:srgbClr val="898989"/>
              </a:solidFill>
            </a:endParaRPr>
          </a:p>
        </p:txBody>
      </p:sp>
      <p:sp>
        <p:nvSpPr>
          <p:cNvPr id="10" name="Slide Number Placeholder 5">
            <a:extLst>
              <a:ext uri="{FF2B5EF4-FFF2-40B4-BE49-F238E27FC236}">
                <a16:creationId xmlns:a16="http://schemas.microsoft.com/office/drawing/2014/main" id="{3CAD54A4-164E-88C2-063E-8E30956DF757}"/>
              </a:ext>
            </a:extLst>
          </p:cNvPr>
          <p:cNvSpPr txBox="1">
            <a:spLocks/>
          </p:cNvSpPr>
          <p:nvPr/>
        </p:nvSpPr>
        <p:spPr>
          <a:xfrm>
            <a:off x="8540496" y="639729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65A5C87-DF58-40C8-B092-1DE63DB4547E}" type="slidenum">
              <a:rPr lang="en-US" sz="1200" i="1" smtClean="0">
                <a:solidFill>
                  <a:srgbClr val="898989"/>
                </a:solidFill>
              </a:rPr>
              <a:pPr algn="r"/>
              <a:t>15</a:t>
            </a:fld>
            <a:endParaRPr lang="en-US" sz="1200" i="1" dirty="0">
              <a:solidFill>
                <a:srgbClr val="898989"/>
              </a:solidFill>
            </a:endParaRPr>
          </a:p>
        </p:txBody>
      </p:sp>
      <p:pic>
        <p:nvPicPr>
          <p:cNvPr id="16" name="Picture Placeholder 15" descr="A group of people posing for a photo&#10;&#10;Description automatically generated">
            <a:extLst>
              <a:ext uri="{FF2B5EF4-FFF2-40B4-BE49-F238E27FC236}">
                <a16:creationId xmlns:a16="http://schemas.microsoft.com/office/drawing/2014/main" id="{3744B868-E2CE-C011-2B29-CD5C5514B81D}"/>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4703" r="4703"/>
          <a:stretch>
            <a:fillRect/>
          </a:stretch>
        </p:blipFill>
        <p:spPr/>
      </p:pic>
      <p:pic>
        <p:nvPicPr>
          <p:cNvPr id="20" name="Picture Placeholder 19" descr="A person sitting at a table&#10;&#10;Description automatically generated with medium confidence">
            <a:extLst>
              <a:ext uri="{FF2B5EF4-FFF2-40B4-BE49-F238E27FC236}">
                <a16:creationId xmlns:a16="http://schemas.microsoft.com/office/drawing/2014/main" id="{D816348F-021E-132E-0853-B50E8449C72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8919" b="18919"/>
          <a:stretch>
            <a:fillRect/>
          </a:stretch>
        </p:blipFill>
        <p:spPr/>
      </p:pic>
      <p:pic>
        <p:nvPicPr>
          <p:cNvPr id="30" name="Picture Placeholder 29" descr="A group of people posing for a photo&#10;&#10;Description automatically generated">
            <a:extLst>
              <a:ext uri="{FF2B5EF4-FFF2-40B4-BE49-F238E27FC236}">
                <a16:creationId xmlns:a16="http://schemas.microsoft.com/office/drawing/2014/main" id="{0BD5A9E3-77DF-F66B-286C-A0F9FE5F4183}"/>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9716" r="9716"/>
          <a:stretch>
            <a:fillRect/>
          </a:stretch>
        </p:blipFill>
        <p:spPr/>
      </p:pic>
    </p:spTree>
    <p:extLst>
      <p:ext uri="{BB962C8B-B14F-4D97-AF65-F5344CB8AC3E}">
        <p14:creationId xmlns:p14="http://schemas.microsoft.com/office/powerpoint/2010/main" val="61103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2E3A-DB80-46C8-A227-EE0F7E87D747}"/>
              </a:ext>
            </a:extLst>
          </p:cNvPr>
          <p:cNvSpPr>
            <a:spLocks noGrp="1"/>
          </p:cNvSpPr>
          <p:nvPr>
            <p:ph type="title"/>
          </p:nvPr>
        </p:nvSpPr>
        <p:spPr/>
        <p:txBody>
          <a:bodyPr>
            <a:normAutofit/>
          </a:bodyPr>
          <a:lstStyle/>
          <a:p>
            <a:r>
              <a:rPr lang="en-US" sz="4000" dirty="0"/>
              <a:t>Thank you</a:t>
            </a:r>
          </a:p>
        </p:txBody>
      </p:sp>
      <p:pic>
        <p:nvPicPr>
          <p:cNvPr id="25" name="Online Image Placeholder 23" descr="User">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3">
            <a:extLst>
              <a:ext uri="{96DAC541-7B7A-43D3-8B79-37D633B846F1}">
                <asvg:svgBlip xmlns:asvg="http://schemas.microsoft.com/office/drawing/2016/SVG/main" r:embed="rId4"/>
              </a:ext>
            </a:extLst>
          </a:blip>
          <a:srcRect/>
          <a:stretch/>
        </p:blipFill>
        <p:spPr>
          <a:xfrm>
            <a:off x="7406640" y="2532888"/>
            <a:ext cx="457200" cy="457200"/>
          </a:xfrm>
          <a:prstGeom prst="rect">
            <a:avLst/>
          </a:prstGeom>
        </p:spPr>
      </p:pic>
      <p:sp>
        <p:nvSpPr>
          <p:cNvPr id="10" name="Text Placeholder 9">
            <a:extLst>
              <a:ext uri="{FF2B5EF4-FFF2-40B4-BE49-F238E27FC236}">
                <a16:creationId xmlns:a16="http://schemas.microsoft.com/office/drawing/2014/main" id="{82977D1C-657B-4FA7-B4A1-CD08EC61D37B}"/>
              </a:ext>
            </a:extLst>
          </p:cNvPr>
          <p:cNvSpPr>
            <a:spLocks noGrp="1"/>
          </p:cNvSpPr>
          <p:nvPr>
            <p:ph type="body" sz="quarter" idx="22"/>
          </p:nvPr>
        </p:nvSpPr>
        <p:spPr>
          <a:xfrm>
            <a:off x="7863840" y="2523744"/>
            <a:ext cx="3721100" cy="447675"/>
          </a:xfrm>
        </p:spPr>
        <p:txBody>
          <a:bodyPr>
            <a:noAutofit/>
          </a:bodyPr>
          <a:lstStyle/>
          <a:p>
            <a:pPr marL="0" indent="0">
              <a:buNone/>
            </a:pPr>
            <a:r>
              <a:rPr lang="en-US" dirty="0"/>
              <a:t>Tessa Rife-Pennington, PharmD, BCGP</a:t>
            </a:r>
          </a:p>
        </p:txBody>
      </p:sp>
      <p:pic>
        <p:nvPicPr>
          <p:cNvPr id="27" name="Online Image Placeholder 27" descr="Envelope">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5">
            <a:extLst>
              <a:ext uri="{96DAC541-7B7A-43D3-8B79-37D633B846F1}">
                <asvg:svgBlip xmlns:asvg="http://schemas.microsoft.com/office/drawing/2016/SVG/main" r:embed="rId6"/>
              </a:ext>
            </a:extLst>
          </a:blip>
          <a:srcRect/>
          <a:stretch/>
        </p:blipFill>
        <p:spPr>
          <a:xfrm>
            <a:off x="7406640" y="3168015"/>
            <a:ext cx="457200" cy="457200"/>
          </a:xfrm>
          <a:prstGeom prst="rect">
            <a:avLst/>
          </a:prstGeom>
        </p:spPr>
      </p:pic>
      <p:sp>
        <p:nvSpPr>
          <p:cNvPr id="11" name="Text Placeholder 10">
            <a:extLst>
              <a:ext uri="{FF2B5EF4-FFF2-40B4-BE49-F238E27FC236}">
                <a16:creationId xmlns:a16="http://schemas.microsoft.com/office/drawing/2014/main" id="{5B2E9EE6-5A74-4119-8DAA-06582357CF72}"/>
              </a:ext>
            </a:extLst>
          </p:cNvPr>
          <p:cNvSpPr>
            <a:spLocks noGrp="1"/>
          </p:cNvSpPr>
          <p:nvPr>
            <p:ph type="body" sz="quarter" idx="23"/>
          </p:nvPr>
        </p:nvSpPr>
        <p:spPr>
          <a:xfrm>
            <a:off x="7891780" y="3191637"/>
            <a:ext cx="3721100" cy="447675"/>
          </a:xfrm>
        </p:spPr>
        <p:txBody>
          <a:bodyPr>
            <a:normAutofit/>
          </a:bodyPr>
          <a:lstStyle/>
          <a:p>
            <a:r>
              <a:rPr lang="en-US" dirty="0"/>
              <a:t>Tessa.Rife@va.gov</a:t>
            </a:r>
          </a:p>
        </p:txBody>
      </p:sp>
      <p:pic>
        <p:nvPicPr>
          <p:cNvPr id="29" name="Online Image Placeholder 11" descr="Internet with solid fill">
            <a:extLst>
              <a:ext uri="{FF2B5EF4-FFF2-40B4-BE49-F238E27FC236}">
                <a16:creationId xmlns:a16="http://schemas.microsoft.com/office/drawing/2014/main" id="{247D95FD-08A2-4831-BB6A-A0FCA300459A}"/>
              </a:ext>
            </a:extLst>
          </p:cNvPr>
          <p:cNvPicPr>
            <a:picLocks noGrp="1" noChangeAspect="1"/>
          </p:cNvPicPr>
          <p:nvPr>
            <p:ph type="pic" sz="quarter" idx="27"/>
          </p:nvPr>
        </p:nvPicPr>
        <p:blipFill>
          <a:blip r:embed="rId7">
            <a:extLst>
              <a:ext uri="{96DAC541-7B7A-43D3-8B79-37D633B846F1}">
                <asvg:svgBlip xmlns:asvg="http://schemas.microsoft.com/office/drawing/2016/SVG/main" r:embed="rId8"/>
              </a:ext>
            </a:extLst>
          </a:blip>
          <a:srcRect/>
          <a:stretch/>
        </p:blipFill>
        <p:spPr>
          <a:xfrm>
            <a:off x="7406640" y="4435221"/>
            <a:ext cx="457200" cy="457200"/>
          </a:xfrm>
          <a:prstGeom prst="rect">
            <a:avLst/>
          </a:prstGeom>
        </p:spPr>
      </p:pic>
      <p:pic>
        <p:nvPicPr>
          <p:cNvPr id="18" name="Online Image Placeholder 27" descr="Telephone with solid fill">
            <a:extLst>
              <a:ext uri="{FF2B5EF4-FFF2-40B4-BE49-F238E27FC236}">
                <a16:creationId xmlns:a16="http://schemas.microsoft.com/office/drawing/2014/main" id="{6407E85C-3452-B93E-297D-0195E56F2C6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06640" y="3803142"/>
            <a:ext cx="457200" cy="457200"/>
          </a:xfrm>
          <a:prstGeom prst="rect">
            <a:avLst/>
          </a:prstGeom>
        </p:spPr>
      </p:pic>
      <p:sp>
        <p:nvSpPr>
          <p:cNvPr id="20" name="Text Placeholder 11">
            <a:extLst>
              <a:ext uri="{FF2B5EF4-FFF2-40B4-BE49-F238E27FC236}">
                <a16:creationId xmlns:a16="http://schemas.microsoft.com/office/drawing/2014/main" id="{F3A86481-4C11-FF0F-39F6-753E3DD51BB8}"/>
              </a:ext>
            </a:extLst>
          </p:cNvPr>
          <p:cNvSpPr txBox="1">
            <a:spLocks/>
          </p:cNvSpPr>
          <p:nvPr/>
        </p:nvSpPr>
        <p:spPr>
          <a:xfrm>
            <a:off x="7891780" y="3845433"/>
            <a:ext cx="3721100" cy="44767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venir Next LT Pro"/>
                <a:ea typeface="+mn-ea"/>
                <a:cs typeface="+mn-cs"/>
              </a:rPr>
              <a:t>415-319-1193</a:t>
            </a:r>
          </a:p>
        </p:txBody>
      </p:sp>
      <p:pic>
        <p:nvPicPr>
          <p:cNvPr id="40" name="Picture 39" descr="Logo, company name&#10;&#10;Description automatically generated">
            <a:extLst>
              <a:ext uri="{FF2B5EF4-FFF2-40B4-BE49-F238E27FC236}">
                <a16:creationId xmlns:a16="http://schemas.microsoft.com/office/drawing/2014/main" id="{92DB8C6F-9A09-A1C9-D72D-52139B08E5FC}"/>
              </a:ext>
            </a:extLst>
          </p:cNvPr>
          <p:cNvPicPr>
            <a:picLocks noChangeAspect="1"/>
          </p:cNvPicPr>
          <p:nvPr/>
        </p:nvPicPr>
        <p:blipFill>
          <a:blip r:embed="rId11"/>
          <a:stretch>
            <a:fillRect/>
          </a:stretch>
        </p:blipFill>
        <p:spPr>
          <a:xfrm>
            <a:off x="1045680" y="951517"/>
            <a:ext cx="5153660" cy="2865435"/>
          </a:xfrm>
          <a:prstGeom prst="rect">
            <a:avLst/>
          </a:prstGeom>
        </p:spPr>
      </p:pic>
      <p:pic>
        <p:nvPicPr>
          <p:cNvPr id="46" name="Picture 45">
            <a:extLst>
              <a:ext uri="{FF2B5EF4-FFF2-40B4-BE49-F238E27FC236}">
                <a16:creationId xmlns:a16="http://schemas.microsoft.com/office/drawing/2014/main" id="{497623F9-5C81-8FD3-46C4-933C40EE6D02}"/>
              </a:ext>
            </a:extLst>
          </p:cNvPr>
          <p:cNvPicPr>
            <a:picLocks noChangeAspect="1"/>
          </p:cNvPicPr>
          <p:nvPr/>
        </p:nvPicPr>
        <p:blipFill rotWithShape="1">
          <a:blip r:embed="rId12"/>
          <a:srcRect b="7229"/>
          <a:stretch/>
        </p:blipFill>
        <p:spPr>
          <a:xfrm>
            <a:off x="1045680" y="3803142"/>
            <a:ext cx="5048806" cy="1825498"/>
          </a:xfrm>
          <a:prstGeom prst="rect">
            <a:avLst/>
          </a:prstGeom>
        </p:spPr>
      </p:pic>
      <p:pic>
        <p:nvPicPr>
          <p:cNvPr id="9" name="Picture 8">
            <a:extLst>
              <a:ext uri="{FF2B5EF4-FFF2-40B4-BE49-F238E27FC236}">
                <a16:creationId xmlns:a16="http://schemas.microsoft.com/office/drawing/2014/main" id="{D2E9F60F-9724-E219-6A85-797DDC3D640B}"/>
              </a:ext>
            </a:extLst>
          </p:cNvPr>
          <p:cNvPicPr>
            <a:picLocks noChangeAspect="1"/>
          </p:cNvPicPr>
          <p:nvPr/>
        </p:nvPicPr>
        <p:blipFill>
          <a:blip r:embed="rId13"/>
          <a:stretch>
            <a:fillRect/>
          </a:stretch>
        </p:blipFill>
        <p:spPr>
          <a:xfrm>
            <a:off x="7891780" y="4435221"/>
            <a:ext cx="1435608" cy="1435608"/>
          </a:xfrm>
          <a:prstGeom prst="rect">
            <a:avLst/>
          </a:prstGeom>
        </p:spPr>
      </p:pic>
      <p:sp>
        <p:nvSpPr>
          <p:cNvPr id="19" name="Date Placeholder 3">
            <a:extLst>
              <a:ext uri="{FF2B5EF4-FFF2-40B4-BE49-F238E27FC236}">
                <a16:creationId xmlns:a16="http://schemas.microsoft.com/office/drawing/2014/main" id="{58550805-E165-E485-9387-BCB76940490A}"/>
              </a:ext>
            </a:extLst>
          </p:cNvPr>
          <p:cNvSpPr txBox="1">
            <a:spLocks/>
          </p:cNvSpPr>
          <p:nvPr/>
        </p:nvSpPr>
        <p:spPr>
          <a:xfrm>
            <a:off x="1101852" y="639729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dirty="0">
                <a:solidFill>
                  <a:srgbClr val="898989"/>
                </a:solidFill>
              </a:rPr>
              <a:t>11/15/2024</a:t>
            </a:r>
          </a:p>
        </p:txBody>
      </p:sp>
      <p:sp>
        <p:nvSpPr>
          <p:cNvPr id="21" name="Footer Placeholder 4">
            <a:extLst>
              <a:ext uri="{FF2B5EF4-FFF2-40B4-BE49-F238E27FC236}">
                <a16:creationId xmlns:a16="http://schemas.microsoft.com/office/drawing/2014/main" id="{99BEF1CB-322E-F331-6780-7FB8A0F607E5}"/>
              </a:ext>
            </a:extLst>
          </p:cNvPr>
          <p:cNvSpPr txBox="1">
            <a:spLocks/>
          </p:cNvSpPr>
          <p:nvPr/>
        </p:nvSpPr>
        <p:spPr>
          <a:xfrm>
            <a:off x="4038600" y="639729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898989"/>
                </a:solidFill>
              </a:rPr>
              <a:t>2024 AMERSA National Conference</a:t>
            </a:r>
            <a:endParaRPr lang="en-US" dirty="0">
              <a:solidFill>
                <a:srgbClr val="898989"/>
              </a:solidFill>
            </a:endParaRPr>
          </a:p>
        </p:txBody>
      </p:sp>
      <p:sp>
        <p:nvSpPr>
          <p:cNvPr id="22" name="Slide Number Placeholder 5">
            <a:extLst>
              <a:ext uri="{FF2B5EF4-FFF2-40B4-BE49-F238E27FC236}">
                <a16:creationId xmlns:a16="http://schemas.microsoft.com/office/drawing/2014/main" id="{0F744117-347A-9478-0BCE-797F6755B404}"/>
              </a:ext>
            </a:extLst>
          </p:cNvPr>
          <p:cNvSpPr txBox="1">
            <a:spLocks/>
          </p:cNvSpPr>
          <p:nvPr/>
        </p:nvSpPr>
        <p:spPr>
          <a:xfrm>
            <a:off x="8540496" y="639729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65A5C87-DF58-40C8-B092-1DE63DB4547E}" type="slidenum">
              <a:rPr lang="en-US" sz="1200" i="1" smtClean="0">
                <a:solidFill>
                  <a:srgbClr val="898989"/>
                </a:solidFill>
              </a:rPr>
              <a:pPr algn="r"/>
              <a:t>16</a:t>
            </a:fld>
            <a:endParaRPr lang="en-US" sz="1200" i="1" dirty="0">
              <a:solidFill>
                <a:srgbClr val="898989"/>
              </a:solidFill>
            </a:endParaRPr>
          </a:p>
        </p:txBody>
      </p:sp>
    </p:spTree>
    <p:extLst>
      <p:ext uri="{BB962C8B-B14F-4D97-AF65-F5344CB8AC3E}">
        <p14:creationId xmlns:p14="http://schemas.microsoft.com/office/powerpoint/2010/main" val="125775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D74571-8C0C-7505-401E-4D5383CE0B63}"/>
              </a:ext>
            </a:extLst>
          </p:cNvPr>
          <p:cNvSpPr>
            <a:spLocks noGrp="1"/>
          </p:cNvSpPr>
          <p:nvPr>
            <p:ph type="title"/>
          </p:nvPr>
        </p:nvSpPr>
        <p:spPr/>
        <p:txBody>
          <a:bodyPr/>
          <a:lstStyle/>
          <a:p>
            <a:r>
              <a:rPr lang="en-US" dirty="0"/>
              <a:t>Disclosures </a:t>
            </a:r>
          </a:p>
        </p:txBody>
      </p:sp>
      <p:sp>
        <p:nvSpPr>
          <p:cNvPr id="9" name="Content Placeholder 8">
            <a:extLst>
              <a:ext uri="{FF2B5EF4-FFF2-40B4-BE49-F238E27FC236}">
                <a16:creationId xmlns:a16="http://schemas.microsoft.com/office/drawing/2014/main" id="{A68CDC2B-B43C-1C26-8466-55382176FD85}"/>
              </a:ext>
            </a:extLst>
          </p:cNvPr>
          <p:cNvSpPr>
            <a:spLocks noGrp="1"/>
          </p:cNvSpPr>
          <p:nvPr>
            <p:ph idx="1"/>
          </p:nvPr>
        </p:nvSpPr>
        <p:spPr/>
        <p:txBody>
          <a:bodyPr>
            <a:normAutofit/>
          </a:bodyPr>
          <a:lstStyle/>
          <a:p>
            <a:r>
              <a:rPr lang="en-US" sz="2200" dirty="0">
                <a:effectLst/>
                <a:latin typeface="+mn-lt"/>
              </a:rPr>
              <a:t>The views expressed in this presentation are those of the authors and do not necessarily reflect the position or policy of the Department of Veterans Affairs or the United States government. </a:t>
            </a:r>
          </a:p>
          <a:p>
            <a:r>
              <a:rPr lang="en-US" sz="2200" dirty="0">
                <a:effectLst/>
                <a:latin typeface="+mn-lt"/>
              </a:rPr>
              <a:t>The authors have no conflicts of interest to disclose. </a:t>
            </a:r>
          </a:p>
          <a:p>
            <a:r>
              <a:rPr lang="en-US" sz="2200" dirty="0"/>
              <a:t>Funding: </a:t>
            </a:r>
          </a:p>
          <a:p>
            <a:pPr lvl="1"/>
            <a:r>
              <a:rPr lang="en-US" sz="1800" dirty="0"/>
              <a:t>National VA Pain Management, Opioid Safety, Prescription Drug Monitoring Program </a:t>
            </a:r>
          </a:p>
          <a:p>
            <a:pPr lvl="1"/>
            <a:r>
              <a:rPr lang="en-US" sz="1800" dirty="0"/>
              <a:t>National VA Office of Mental Health and Suicide Prevention</a:t>
            </a:r>
          </a:p>
          <a:p>
            <a:pPr lvl="1"/>
            <a:r>
              <a:rPr lang="en-US" sz="1800" dirty="0"/>
              <a:t>San Francisco Veterans Affairs Health Care System</a:t>
            </a:r>
          </a:p>
          <a:p>
            <a:pPr lvl="1"/>
            <a:r>
              <a:rPr lang="en-US" sz="1800" dirty="0"/>
              <a:t>UCSF Benioff Homelessness and Housing Initiative grant</a:t>
            </a:r>
            <a:endParaRPr lang="en-US" sz="1800" dirty="0">
              <a:effectLst/>
              <a:latin typeface="+mn-lt"/>
            </a:endParaRPr>
          </a:p>
          <a:p>
            <a:endParaRPr lang="en-US" sz="2200" dirty="0"/>
          </a:p>
        </p:txBody>
      </p:sp>
      <p:sp>
        <p:nvSpPr>
          <p:cNvPr id="2" name="Date Placeholder 3">
            <a:extLst>
              <a:ext uri="{FF2B5EF4-FFF2-40B4-BE49-F238E27FC236}">
                <a16:creationId xmlns:a16="http://schemas.microsoft.com/office/drawing/2014/main" id="{363AA70A-AC32-A51E-4109-371933EAC9E2}"/>
              </a:ext>
            </a:extLst>
          </p:cNvPr>
          <p:cNvSpPr>
            <a:spLocks noGrp="1"/>
          </p:cNvSpPr>
          <p:nvPr>
            <p:ph type="dt" sz="half" idx="10"/>
          </p:nvPr>
        </p:nvSpPr>
        <p:spPr>
          <a:xfrm>
            <a:off x="1101852" y="6356350"/>
            <a:ext cx="2743200" cy="365125"/>
          </a:xfrm>
        </p:spPr>
        <p:txBody>
          <a:bodyPr/>
          <a:lstStyle/>
          <a:p>
            <a:r>
              <a:rPr lang="en-US" i="1" dirty="0"/>
              <a:t>11/15/2024</a:t>
            </a:r>
          </a:p>
        </p:txBody>
      </p:sp>
      <p:sp>
        <p:nvSpPr>
          <p:cNvPr id="3" name="Footer Placeholder 4">
            <a:extLst>
              <a:ext uri="{FF2B5EF4-FFF2-40B4-BE49-F238E27FC236}">
                <a16:creationId xmlns:a16="http://schemas.microsoft.com/office/drawing/2014/main" id="{7E56075A-BB75-A8CA-F053-55F1788D5A66}"/>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7" name="Slide Number Placeholder 5">
            <a:extLst>
              <a:ext uri="{FF2B5EF4-FFF2-40B4-BE49-F238E27FC236}">
                <a16:creationId xmlns:a16="http://schemas.microsoft.com/office/drawing/2014/main" id="{6548BC26-CE9E-3C4B-1E0E-44BF1CA533EA}"/>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2</a:t>
            </a:fld>
            <a:endParaRPr lang="en-US" i="1"/>
          </a:p>
        </p:txBody>
      </p:sp>
    </p:spTree>
    <p:extLst>
      <p:ext uri="{BB962C8B-B14F-4D97-AF65-F5344CB8AC3E}">
        <p14:creationId xmlns:p14="http://schemas.microsoft.com/office/powerpoint/2010/main" val="335975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3762BAEF-3816-A9D4-50CA-831DE5CCD7A6}"/>
              </a:ext>
            </a:extLst>
          </p:cNvPr>
          <p:cNvPicPr>
            <a:picLocks noChangeAspect="1"/>
          </p:cNvPicPr>
          <p:nvPr/>
        </p:nvPicPr>
        <p:blipFill>
          <a:blip r:embed="rId3"/>
          <a:srcRect l="3094" r="3094"/>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Content Placeholder 7" descr="Text&#10;&#10;Description automatically generated">
            <a:extLst>
              <a:ext uri="{FF2B5EF4-FFF2-40B4-BE49-F238E27FC236}">
                <a16:creationId xmlns:a16="http://schemas.microsoft.com/office/drawing/2014/main" id="{47811B63-5DFD-873F-5547-9C7E99747100}"/>
              </a:ext>
            </a:extLst>
          </p:cNvPr>
          <p:cNvPicPr>
            <a:picLocks noGrp="1" noChangeAspect="1"/>
          </p:cNvPicPr>
          <p:nvPr>
            <p:ph idx="4294967295"/>
          </p:nvPr>
        </p:nvPicPr>
        <p:blipFill rotWithShape="1">
          <a:blip r:embed="rId4"/>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3" name="Freeform: Shape 2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E579B85-876E-5891-3ED0-55BBEBBECD4E}"/>
              </a:ext>
            </a:extLst>
          </p:cNvPr>
          <p:cNvSpPr txBox="1"/>
          <p:nvPr/>
        </p:nvSpPr>
        <p:spPr>
          <a:xfrm>
            <a:off x="553069" y="1303794"/>
            <a:ext cx="29260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venir Next LT Pro"/>
                <a:ea typeface="+mn-ea"/>
                <a:cs typeface="+mn-cs"/>
              </a:rPr>
              <a:t>Aims</a:t>
            </a:r>
          </a:p>
        </p:txBody>
      </p:sp>
      <p:sp>
        <p:nvSpPr>
          <p:cNvPr id="2" name="TextBox 1">
            <a:extLst>
              <a:ext uri="{FF2B5EF4-FFF2-40B4-BE49-F238E27FC236}">
                <a16:creationId xmlns:a16="http://schemas.microsoft.com/office/drawing/2014/main" id="{70502977-EAD7-F67C-128E-A2371BF1CB5B}"/>
              </a:ext>
            </a:extLst>
          </p:cNvPr>
          <p:cNvSpPr txBox="1"/>
          <p:nvPr/>
        </p:nvSpPr>
        <p:spPr>
          <a:xfrm>
            <a:off x="284720" y="2360645"/>
            <a:ext cx="3092962" cy="2677656"/>
          </a:xfrm>
          <a:prstGeom prst="rect">
            <a:avLst/>
          </a:prstGeom>
          <a:noFill/>
        </p:spPr>
        <p:txBody>
          <a:bodyPr wrap="square" rtlCol="0">
            <a:spAutoFit/>
          </a:bodyPr>
          <a:lstStyle/>
          <a:p>
            <a:r>
              <a:rPr lang="en-US" sz="2400" dirty="0"/>
              <a:t>Evaluate 8-month outcomes of supply distribution via 15 harm reduction vending machines (HRVMs) in northern California  </a:t>
            </a:r>
          </a:p>
        </p:txBody>
      </p:sp>
      <p:sp>
        <p:nvSpPr>
          <p:cNvPr id="3" name="Date Placeholder 3">
            <a:extLst>
              <a:ext uri="{FF2B5EF4-FFF2-40B4-BE49-F238E27FC236}">
                <a16:creationId xmlns:a16="http://schemas.microsoft.com/office/drawing/2014/main" id="{863E4AD5-A227-401B-BD02-596A90D65789}"/>
              </a:ext>
            </a:extLst>
          </p:cNvPr>
          <p:cNvSpPr>
            <a:spLocks noGrp="1"/>
          </p:cNvSpPr>
          <p:nvPr>
            <p:ph type="dt" sz="half" idx="10"/>
          </p:nvPr>
        </p:nvSpPr>
        <p:spPr>
          <a:xfrm>
            <a:off x="1101852" y="6356350"/>
            <a:ext cx="2743200" cy="365125"/>
          </a:xfrm>
        </p:spPr>
        <p:txBody>
          <a:bodyPr/>
          <a:lstStyle/>
          <a:p>
            <a:r>
              <a:rPr lang="en-US" i="1" dirty="0"/>
              <a:t>11/15/2024</a:t>
            </a:r>
          </a:p>
        </p:txBody>
      </p:sp>
    </p:spTree>
    <p:extLst>
      <p:ext uri="{BB962C8B-B14F-4D97-AF65-F5344CB8AC3E}">
        <p14:creationId xmlns:p14="http://schemas.microsoft.com/office/powerpoint/2010/main" val="273454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95E084-3185-FEBA-06A6-D3DA9924B59B}"/>
              </a:ext>
            </a:extLst>
          </p:cNvPr>
          <p:cNvSpPr/>
          <p:nvPr/>
        </p:nvSpPr>
        <p:spPr>
          <a:xfrm>
            <a:off x="2730894" y="5327403"/>
            <a:ext cx="1873651" cy="151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9C73DBF1-7240-D3CF-7CDE-1B4BF413B5B0}"/>
              </a:ext>
            </a:extLst>
          </p:cNvPr>
          <p:cNvSpPr>
            <a:spLocks noGrp="1"/>
          </p:cNvSpPr>
          <p:nvPr>
            <p:ph type="title"/>
          </p:nvPr>
        </p:nvSpPr>
        <p:spPr/>
        <p:txBody>
          <a:bodyPr/>
          <a:lstStyle/>
          <a:p>
            <a:r>
              <a:rPr lang="en-US" dirty="0"/>
              <a:t>HRVM Locations</a:t>
            </a:r>
          </a:p>
        </p:txBody>
      </p:sp>
      <p:sp>
        <p:nvSpPr>
          <p:cNvPr id="16" name="Date Placeholder 3">
            <a:extLst>
              <a:ext uri="{FF2B5EF4-FFF2-40B4-BE49-F238E27FC236}">
                <a16:creationId xmlns:a16="http://schemas.microsoft.com/office/drawing/2014/main" id="{8C26E871-BA59-9DD0-C936-F3D4F53CA79A}"/>
              </a:ext>
            </a:extLst>
          </p:cNvPr>
          <p:cNvSpPr>
            <a:spLocks noGrp="1"/>
          </p:cNvSpPr>
          <p:nvPr>
            <p:ph type="dt" sz="half" idx="10"/>
          </p:nvPr>
        </p:nvSpPr>
        <p:spPr/>
        <p:txBody>
          <a:bodyPr/>
          <a:lstStyle/>
          <a:p>
            <a:r>
              <a:rPr lang="en-US" i="1" dirty="0"/>
              <a:t>11/15/2024</a:t>
            </a:r>
          </a:p>
        </p:txBody>
      </p:sp>
      <p:sp>
        <p:nvSpPr>
          <p:cNvPr id="18" name="Footer Placeholder 4">
            <a:extLst>
              <a:ext uri="{FF2B5EF4-FFF2-40B4-BE49-F238E27FC236}">
                <a16:creationId xmlns:a16="http://schemas.microsoft.com/office/drawing/2014/main" id="{10DFEEE2-67D2-927D-4D2A-258B1F68A8EB}"/>
              </a:ext>
            </a:extLst>
          </p:cNvPr>
          <p:cNvSpPr>
            <a:spLocks noGrp="1"/>
          </p:cNvSpPr>
          <p:nvPr>
            <p:ph type="ftr" sz="quarter" idx="11"/>
          </p:nvPr>
        </p:nvSpPr>
        <p:spPr/>
        <p:txBody>
          <a:bodyPr/>
          <a:lstStyle/>
          <a:p>
            <a:r>
              <a:rPr lang="en-US" sz="1200" i="1"/>
              <a:t>2024 AMERSA National Conference</a:t>
            </a:r>
            <a:endParaRPr lang="en-US"/>
          </a:p>
        </p:txBody>
      </p:sp>
      <p:sp>
        <p:nvSpPr>
          <p:cNvPr id="20" name="Slide Number Placeholder 5">
            <a:extLst>
              <a:ext uri="{FF2B5EF4-FFF2-40B4-BE49-F238E27FC236}">
                <a16:creationId xmlns:a16="http://schemas.microsoft.com/office/drawing/2014/main" id="{D7AA02F0-CDB1-5EA2-2FDA-DC476A24D566}"/>
              </a:ext>
            </a:extLst>
          </p:cNvPr>
          <p:cNvSpPr>
            <a:spLocks noGrp="1"/>
          </p:cNvSpPr>
          <p:nvPr>
            <p:ph type="sldNum" sz="quarter" idx="12"/>
          </p:nvPr>
        </p:nvSpPr>
        <p:spPr/>
        <p:txBody>
          <a:bodyPr/>
          <a:lstStyle/>
          <a:p>
            <a:fld id="{A65A5C87-DF58-40C8-B092-1DE63DB4547E}" type="slidenum">
              <a:rPr lang="en-US" i="1" smtClean="0"/>
              <a:t>4</a:t>
            </a:fld>
            <a:endParaRPr lang="en-US" i="1"/>
          </a:p>
        </p:txBody>
      </p:sp>
      <p:graphicFrame>
        <p:nvGraphicFramePr>
          <p:cNvPr id="26" name="Content Placeholder 6">
            <a:extLst>
              <a:ext uri="{FF2B5EF4-FFF2-40B4-BE49-F238E27FC236}">
                <a16:creationId xmlns:a16="http://schemas.microsoft.com/office/drawing/2014/main" id="{CCBA5A2C-0F80-A202-E564-26B96835951C}"/>
              </a:ext>
            </a:extLst>
          </p:cNvPr>
          <p:cNvGraphicFramePr>
            <a:graphicFrameLocks noGrp="1"/>
          </p:cNvGraphicFramePr>
          <p:nvPr>
            <p:ph idx="1"/>
            <p:extLst>
              <p:ext uri="{D42A27DB-BD31-4B8C-83A1-F6EECF244321}">
                <p14:modId xmlns:p14="http://schemas.microsoft.com/office/powerpoint/2010/main" val="3238400985"/>
              </p:ext>
            </p:extLst>
          </p:nvPr>
        </p:nvGraphicFramePr>
        <p:xfrm>
          <a:off x="600723" y="2281561"/>
          <a:ext cx="10990554" cy="3890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96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C6DC-5580-8567-5EBA-AA0309D23B4B}"/>
              </a:ext>
            </a:extLst>
          </p:cNvPr>
          <p:cNvSpPr>
            <a:spLocks noGrp="1"/>
          </p:cNvSpPr>
          <p:nvPr>
            <p:ph type="title"/>
          </p:nvPr>
        </p:nvSpPr>
        <p:spPr/>
        <p:txBody>
          <a:bodyPr/>
          <a:lstStyle/>
          <a:p>
            <a:r>
              <a:rPr lang="en-US" dirty="0"/>
              <a:t>HRVM Go Live Timeline</a:t>
            </a:r>
          </a:p>
        </p:txBody>
      </p:sp>
      <p:graphicFrame>
        <p:nvGraphicFramePr>
          <p:cNvPr id="10" name="Content Placeholder 9">
            <a:extLst>
              <a:ext uri="{FF2B5EF4-FFF2-40B4-BE49-F238E27FC236}">
                <a16:creationId xmlns:a16="http://schemas.microsoft.com/office/drawing/2014/main" id="{C61F8417-BA18-6110-0C41-3C00D8CF757E}"/>
              </a:ext>
            </a:extLst>
          </p:cNvPr>
          <p:cNvGraphicFramePr>
            <a:graphicFrameLocks noGrp="1"/>
          </p:cNvGraphicFramePr>
          <p:nvPr>
            <p:ph idx="1"/>
            <p:extLst>
              <p:ext uri="{D42A27DB-BD31-4B8C-83A1-F6EECF244321}">
                <p14:modId xmlns:p14="http://schemas.microsoft.com/office/powerpoint/2010/main" val="2113141004"/>
              </p:ext>
            </p:extLst>
          </p:nvPr>
        </p:nvGraphicFramePr>
        <p:xfrm>
          <a:off x="1116013" y="2478088"/>
          <a:ext cx="10167937" cy="3694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3">
            <a:extLst>
              <a:ext uri="{FF2B5EF4-FFF2-40B4-BE49-F238E27FC236}">
                <a16:creationId xmlns:a16="http://schemas.microsoft.com/office/drawing/2014/main" id="{83BD5F01-CB6F-C64D-B22E-7B64C11FF1BA}"/>
              </a:ext>
            </a:extLst>
          </p:cNvPr>
          <p:cNvSpPr>
            <a:spLocks noGrp="1"/>
          </p:cNvSpPr>
          <p:nvPr>
            <p:ph type="dt" sz="half" idx="10"/>
          </p:nvPr>
        </p:nvSpPr>
        <p:spPr>
          <a:xfrm>
            <a:off x="1101852" y="6356350"/>
            <a:ext cx="2743200" cy="365125"/>
          </a:xfrm>
        </p:spPr>
        <p:txBody>
          <a:bodyPr/>
          <a:lstStyle/>
          <a:p>
            <a:r>
              <a:rPr lang="en-US" i="1" dirty="0"/>
              <a:t>11/15/2024</a:t>
            </a:r>
          </a:p>
        </p:txBody>
      </p:sp>
      <p:sp>
        <p:nvSpPr>
          <p:cNvPr id="8" name="Footer Placeholder 4">
            <a:extLst>
              <a:ext uri="{FF2B5EF4-FFF2-40B4-BE49-F238E27FC236}">
                <a16:creationId xmlns:a16="http://schemas.microsoft.com/office/drawing/2014/main" id="{AFD1D487-DE53-C47B-9D1D-091D0AD74ABC}"/>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9" name="Slide Number Placeholder 5">
            <a:extLst>
              <a:ext uri="{FF2B5EF4-FFF2-40B4-BE49-F238E27FC236}">
                <a16:creationId xmlns:a16="http://schemas.microsoft.com/office/drawing/2014/main" id="{FF76058C-D9DE-A5C2-850F-84BC21DA4B65}"/>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5</a:t>
            </a:fld>
            <a:endParaRPr lang="en-US" i="1"/>
          </a:p>
        </p:txBody>
      </p:sp>
    </p:spTree>
    <p:extLst>
      <p:ext uri="{BB962C8B-B14F-4D97-AF65-F5344CB8AC3E}">
        <p14:creationId xmlns:p14="http://schemas.microsoft.com/office/powerpoint/2010/main" val="1498384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955F5-D453-20FB-2902-C2F73E14D191}"/>
              </a:ext>
            </a:extLst>
          </p:cNvPr>
          <p:cNvSpPr>
            <a:spLocks noGrp="1"/>
          </p:cNvSpPr>
          <p:nvPr>
            <p:ph type="title"/>
          </p:nvPr>
        </p:nvSpPr>
        <p:spPr/>
        <p:txBody>
          <a:bodyPr/>
          <a:lstStyle/>
          <a:p>
            <a:r>
              <a:rPr lang="en-US" dirty="0"/>
              <a:t>HRVM Supplies </a:t>
            </a:r>
          </a:p>
        </p:txBody>
      </p:sp>
      <p:graphicFrame>
        <p:nvGraphicFramePr>
          <p:cNvPr id="7" name="Content Placeholder 6">
            <a:extLst>
              <a:ext uri="{FF2B5EF4-FFF2-40B4-BE49-F238E27FC236}">
                <a16:creationId xmlns:a16="http://schemas.microsoft.com/office/drawing/2014/main" id="{55F67642-051D-7A9B-CB4D-DF3F3FB06709}"/>
              </a:ext>
            </a:extLst>
          </p:cNvPr>
          <p:cNvGraphicFramePr>
            <a:graphicFrameLocks noGrp="1"/>
          </p:cNvGraphicFramePr>
          <p:nvPr>
            <p:ph idx="1"/>
            <p:extLst>
              <p:ext uri="{D42A27DB-BD31-4B8C-83A1-F6EECF244321}">
                <p14:modId xmlns:p14="http://schemas.microsoft.com/office/powerpoint/2010/main" val="1229333290"/>
              </p:ext>
            </p:extLst>
          </p:nvPr>
        </p:nvGraphicFramePr>
        <p:xfrm>
          <a:off x="335280" y="2155370"/>
          <a:ext cx="11521440" cy="418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3">
            <a:extLst>
              <a:ext uri="{FF2B5EF4-FFF2-40B4-BE49-F238E27FC236}">
                <a16:creationId xmlns:a16="http://schemas.microsoft.com/office/drawing/2014/main" id="{B6250CC0-AA92-AD1A-5D80-D9AF054138D8}"/>
              </a:ext>
            </a:extLst>
          </p:cNvPr>
          <p:cNvSpPr>
            <a:spLocks noGrp="1"/>
          </p:cNvSpPr>
          <p:nvPr>
            <p:ph type="dt" sz="half" idx="10"/>
          </p:nvPr>
        </p:nvSpPr>
        <p:spPr>
          <a:xfrm>
            <a:off x="1101852" y="6356350"/>
            <a:ext cx="2743200" cy="365125"/>
          </a:xfrm>
        </p:spPr>
        <p:txBody>
          <a:bodyPr/>
          <a:lstStyle/>
          <a:p>
            <a:r>
              <a:rPr lang="en-US" i="1" dirty="0"/>
              <a:t>11/15/2024</a:t>
            </a:r>
          </a:p>
        </p:txBody>
      </p:sp>
      <p:sp>
        <p:nvSpPr>
          <p:cNvPr id="8" name="Footer Placeholder 4">
            <a:extLst>
              <a:ext uri="{FF2B5EF4-FFF2-40B4-BE49-F238E27FC236}">
                <a16:creationId xmlns:a16="http://schemas.microsoft.com/office/drawing/2014/main" id="{DF630570-6060-34F1-16FF-6C0D05BE851D}"/>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9" name="Slide Number Placeholder 5">
            <a:extLst>
              <a:ext uri="{FF2B5EF4-FFF2-40B4-BE49-F238E27FC236}">
                <a16:creationId xmlns:a16="http://schemas.microsoft.com/office/drawing/2014/main" id="{24A9130D-D71D-8515-7518-9876B7C28453}"/>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6</a:t>
            </a:fld>
            <a:endParaRPr lang="en-US" i="1"/>
          </a:p>
        </p:txBody>
      </p:sp>
    </p:spTree>
    <p:extLst>
      <p:ext uri="{BB962C8B-B14F-4D97-AF65-F5344CB8AC3E}">
        <p14:creationId xmlns:p14="http://schemas.microsoft.com/office/powerpoint/2010/main" val="1475780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647FD-DF46-3D08-4802-D7BE9BAC3D85}"/>
              </a:ext>
            </a:extLst>
          </p:cNvPr>
          <p:cNvSpPr>
            <a:spLocks noGrp="1"/>
          </p:cNvSpPr>
          <p:nvPr>
            <p:ph type="title"/>
          </p:nvPr>
        </p:nvSpPr>
        <p:spPr>
          <a:xfrm>
            <a:off x="841248" y="256032"/>
            <a:ext cx="10506456" cy="1014984"/>
          </a:xfrm>
        </p:spPr>
        <p:txBody>
          <a:bodyPr anchor="b">
            <a:normAutofit/>
          </a:bodyPr>
          <a:lstStyle/>
          <a:p>
            <a:r>
              <a:rPr lang="en-US"/>
              <a:t>Methods</a:t>
            </a:r>
            <a:endParaRPr lang="en-US" dirty="0"/>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10">
            <a:extLst>
              <a:ext uri="{FF2B5EF4-FFF2-40B4-BE49-F238E27FC236}">
                <a16:creationId xmlns:a16="http://schemas.microsoft.com/office/drawing/2014/main" id="{024FD505-AC81-F83D-0740-231F7FB97293}"/>
              </a:ext>
            </a:extLst>
          </p:cNvPr>
          <p:cNvGraphicFramePr>
            <a:graphicFrameLocks noGrp="1"/>
          </p:cNvGraphicFramePr>
          <p:nvPr>
            <p:ph idx="1"/>
            <p:extLst>
              <p:ext uri="{D42A27DB-BD31-4B8C-83A1-F6EECF244321}">
                <p14:modId xmlns:p14="http://schemas.microsoft.com/office/powerpoint/2010/main" val="264574443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ate Placeholder 3">
            <a:extLst>
              <a:ext uri="{FF2B5EF4-FFF2-40B4-BE49-F238E27FC236}">
                <a16:creationId xmlns:a16="http://schemas.microsoft.com/office/drawing/2014/main" id="{E67AB41F-47A6-BCE9-BE83-DAA33D7C9DAD}"/>
              </a:ext>
            </a:extLst>
          </p:cNvPr>
          <p:cNvSpPr>
            <a:spLocks noGrp="1"/>
          </p:cNvSpPr>
          <p:nvPr>
            <p:ph type="dt" sz="half" idx="10"/>
          </p:nvPr>
        </p:nvSpPr>
        <p:spPr>
          <a:xfrm>
            <a:off x="1101852" y="6356350"/>
            <a:ext cx="2743200" cy="365125"/>
          </a:xfrm>
        </p:spPr>
        <p:txBody>
          <a:bodyPr/>
          <a:lstStyle/>
          <a:p>
            <a:r>
              <a:rPr lang="en-US" i="1" dirty="0"/>
              <a:t>11/15/2024</a:t>
            </a:r>
          </a:p>
        </p:txBody>
      </p:sp>
      <p:sp>
        <p:nvSpPr>
          <p:cNvPr id="15" name="Footer Placeholder 4">
            <a:extLst>
              <a:ext uri="{FF2B5EF4-FFF2-40B4-BE49-F238E27FC236}">
                <a16:creationId xmlns:a16="http://schemas.microsoft.com/office/drawing/2014/main" id="{F9659270-D212-9171-D666-A5049B0F7689}"/>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6" name="Slide Number Placeholder 5">
            <a:extLst>
              <a:ext uri="{FF2B5EF4-FFF2-40B4-BE49-F238E27FC236}">
                <a16:creationId xmlns:a16="http://schemas.microsoft.com/office/drawing/2014/main" id="{101353ED-6048-9695-C318-D3412F94F886}"/>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7</a:t>
            </a:fld>
            <a:endParaRPr lang="en-US" i="1"/>
          </a:p>
        </p:txBody>
      </p:sp>
    </p:spTree>
    <p:extLst>
      <p:ext uri="{BB962C8B-B14F-4D97-AF65-F5344CB8AC3E}">
        <p14:creationId xmlns:p14="http://schemas.microsoft.com/office/powerpoint/2010/main" val="391188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1B2C2-4F13-2D93-D1AD-5A0A224BC98A}"/>
              </a:ext>
            </a:extLst>
          </p:cNvPr>
          <p:cNvSpPr>
            <a:spLocks noGrp="1"/>
          </p:cNvSpPr>
          <p:nvPr>
            <p:ph type="title"/>
          </p:nvPr>
        </p:nvSpPr>
        <p:spPr>
          <a:xfrm>
            <a:off x="659234" y="957447"/>
            <a:ext cx="3383280" cy="4943105"/>
          </a:xfrm>
        </p:spPr>
        <p:txBody>
          <a:bodyPr anchor="ctr">
            <a:normAutofit/>
          </a:bodyPr>
          <a:lstStyle/>
          <a:p>
            <a:r>
              <a:rPr lang="en-US" dirty="0"/>
              <a:t>Results</a:t>
            </a:r>
          </a:p>
        </p:txBody>
      </p:sp>
      <p:sp>
        <p:nvSpPr>
          <p:cNvPr id="17" name="Rectangle 16">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Content Placeholder 2">
            <a:extLst>
              <a:ext uri="{FF2B5EF4-FFF2-40B4-BE49-F238E27FC236}">
                <a16:creationId xmlns:a16="http://schemas.microsoft.com/office/drawing/2014/main" id="{C5922772-69FC-6973-60C5-BC322D2D66AB}"/>
              </a:ext>
            </a:extLst>
          </p:cNvPr>
          <p:cNvGraphicFramePr>
            <a:graphicFrameLocks noGrp="1"/>
          </p:cNvGraphicFramePr>
          <p:nvPr>
            <p:ph idx="1"/>
            <p:extLst>
              <p:ext uri="{D42A27DB-BD31-4B8C-83A1-F6EECF244321}">
                <p14:modId xmlns:p14="http://schemas.microsoft.com/office/powerpoint/2010/main" val="3966168248"/>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ate Placeholder 3">
            <a:extLst>
              <a:ext uri="{FF2B5EF4-FFF2-40B4-BE49-F238E27FC236}">
                <a16:creationId xmlns:a16="http://schemas.microsoft.com/office/drawing/2014/main" id="{D439F578-70AD-81C0-8D52-57B14FC93D3F}"/>
              </a:ext>
            </a:extLst>
          </p:cNvPr>
          <p:cNvSpPr>
            <a:spLocks noGrp="1"/>
          </p:cNvSpPr>
          <p:nvPr>
            <p:ph type="dt" sz="half" idx="10"/>
          </p:nvPr>
        </p:nvSpPr>
        <p:spPr>
          <a:xfrm>
            <a:off x="1101852" y="6356350"/>
            <a:ext cx="2743200" cy="365125"/>
          </a:xfrm>
        </p:spPr>
        <p:txBody>
          <a:bodyPr/>
          <a:lstStyle/>
          <a:p>
            <a:r>
              <a:rPr lang="en-US" i="1" dirty="0"/>
              <a:t>11/15/2024</a:t>
            </a:r>
          </a:p>
        </p:txBody>
      </p:sp>
      <p:sp>
        <p:nvSpPr>
          <p:cNvPr id="12" name="Footer Placeholder 4">
            <a:extLst>
              <a:ext uri="{FF2B5EF4-FFF2-40B4-BE49-F238E27FC236}">
                <a16:creationId xmlns:a16="http://schemas.microsoft.com/office/drawing/2014/main" id="{21AE385D-FB4D-DE09-BA88-09BF66B509C1}"/>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3" name="Slide Number Placeholder 5">
            <a:extLst>
              <a:ext uri="{FF2B5EF4-FFF2-40B4-BE49-F238E27FC236}">
                <a16:creationId xmlns:a16="http://schemas.microsoft.com/office/drawing/2014/main" id="{4E5143A7-FB14-244F-8367-4209DD0F57AC}"/>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8</a:t>
            </a:fld>
            <a:endParaRPr lang="en-US" i="1"/>
          </a:p>
        </p:txBody>
      </p:sp>
    </p:spTree>
    <p:extLst>
      <p:ext uri="{BB962C8B-B14F-4D97-AF65-F5344CB8AC3E}">
        <p14:creationId xmlns:p14="http://schemas.microsoft.com/office/powerpoint/2010/main" val="168622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50">
            <a:extLst>
              <a:ext uri="{FF2B5EF4-FFF2-40B4-BE49-F238E27FC236}">
                <a16:creationId xmlns:a16="http://schemas.microsoft.com/office/drawing/2014/main" id="{DC44B176-1BF7-56D3-3B40-B95D71A048C0}"/>
              </a:ext>
            </a:extLst>
          </p:cNvPr>
          <p:cNvGraphicFramePr>
            <a:graphicFrameLocks noGrp="1"/>
          </p:cNvGraphicFramePr>
          <p:nvPr>
            <p:extLst>
              <p:ext uri="{D42A27DB-BD31-4B8C-83A1-F6EECF244321}">
                <p14:modId xmlns:p14="http://schemas.microsoft.com/office/powerpoint/2010/main" val="1714200197"/>
              </p:ext>
            </p:extLst>
          </p:nvPr>
        </p:nvGraphicFramePr>
        <p:xfrm>
          <a:off x="209170" y="290603"/>
          <a:ext cx="11773658" cy="5897880"/>
        </p:xfrm>
        <a:graphic>
          <a:graphicData uri="http://schemas.openxmlformats.org/drawingml/2006/table">
            <a:tbl>
              <a:tblPr firstRow="1" bandRow="1">
                <a:tableStyleId>{5C22544A-7EE6-4342-B048-85BDC9FD1C3A}</a:tableStyleId>
              </a:tblPr>
              <a:tblGrid>
                <a:gridCol w="3216418">
                  <a:extLst>
                    <a:ext uri="{9D8B030D-6E8A-4147-A177-3AD203B41FA5}">
                      <a16:colId xmlns:a16="http://schemas.microsoft.com/office/drawing/2014/main" val="2705546683"/>
                    </a:ext>
                  </a:extLst>
                </a:gridCol>
                <a:gridCol w="6866438">
                  <a:extLst>
                    <a:ext uri="{9D8B030D-6E8A-4147-A177-3AD203B41FA5}">
                      <a16:colId xmlns:a16="http://schemas.microsoft.com/office/drawing/2014/main" val="553285639"/>
                    </a:ext>
                  </a:extLst>
                </a:gridCol>
                <a:gridCol w="1690802">
                  <a:extLst>
                    <a:ext uri="{9D8B030D-6E8A-4147-A177-3AD203B41FA5}">
                      <a16:colId xmlns:a16="http://schemas.microsoft.com/office/drawing/2014/main" val="1745182787"/>
                    </a:ext>
                  </a:extLst>
                </a:gridCol>
              </a:tblGrid>
              <a:tr h="370840">
                <a:tc gridSpan="2">
                  <a:txBody>
                    <a:bodyPr/>
                    <a:lstStyle/>
                    <a:p>
                      <a:pPr algn="ctr"/>
                      <a:r>
                        <a:rPr lang="en-US" sz="2100" dirty="0" err="1"/>
                        <a:t>Sociodemographics</a:t>
                      </a:r>
                      <a:r>
                        <a:rPr lang="en-US" sz="2100" dirty="0"/>
                        <a:t> at the time of HRVM Registration (n=281)</a:t>
                      </a:r>
                    </a:p>
                  </a:txBody>
                  <a:tcPr/>
                </a:tc>
                <a:tc hMerge="1">
                  <a:txBody>
                    <a:bodyPr/>
                    <a:lstStyle/>
                    <a:p>
                      <a:endParaRPr dirty="0"/>
                    </a:p>
                  </a:txBody>
                  <a:tcPr/>
                </a:tc>
                <a:tc>
                  <a:txBody>
                    <a:bodyPr/>
                    <a:lstStyle/>
                    <a:p>
                      <a:pPr algn="ctr"/>
                      <a:r>
                        <a:rPr lang="en-US" sz="2100" dirty="0"/>
                        <a:t>n (%)</a:t>
                      </a:r>
                    </a:p>
                  </a:txBody>
                  <a:tcPr/>
                </a:tc>
                <a:extLst>
                  <a:ext uri="{0D108BD9-81ED-4DB2-BD59-A6C34878D82A}">
                    <a16:rowId xmlns:a16="http://schemas.microsoft.com/office/drawing/2014/main" val="448626517"/>
                  </a:ext>
                </a:extLst>
              </a:tr>
              <a:tr h="370840">
                <a:tc gridSpan="2">
                  <a:txBody>
                    <a:bodyPr/>
                    <a:lstStyle/>
                    <a:p>
                      <a:r>
                        <a:rPr lang="en-US" sz="2100" dirty="0"/>
                        <a:t>Age, years (mean ± SD)</a:t>
                      </a:r>
                    </a:p>
                  </a:txBody>
                  <a:tcPr/>
                </a:tc>
                <a:tc hMerge="1">
                  <a:txBody>
                    <a:bodyPr/>
                    <a:lstStyle/>
                    <a:p>
                      <a:endParaRPr dirty="0"/>
                    </a:p>
                  </a:txBody>
                  <a:tcPr/>
                </a:tc>
                <a:tc>
                  <a:txBody>
                    <a:bodyPr/>
                    <a:lstStyle/>
                    <a:p>
                      <a:r>
                        <a:rPr lang="en-US" sz="2100" dirty="0"/>
                        <a:t>60.2 ± 13.8</a:t>
                      </a:r>
                    </a:p>
                  </a:txBody>
                  <a:tcPr/>
                </a:tc>
                <a:extLst>
                  <a:ext uri="{0D108BD9-81ED-4DB2-BD59-A6C34878D82A}">
                    <a16:rowId xmlns:a16="http://schemas.microsoft.com/office/drawing/2014/main" val="8063190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Gender</a:t>
                      </a:r>
                    </a:p>
                    <a:p>
                      <a:pPr marL="0" indent="304800"/>
                      <a:endParaRPr lang="en-US" sz="2100" i="1" dirty="0"/>
                    </a:p>
                  </a:txBody>
                  <a:tcPr/>
                </a:tc>
                <a:tc>
                  <a:txBody>
                    <a:bodyPr/>
                    <a:lstStyle/>
                    <a:p>
                      <a:pPr marL="0" indent="0"/>
                      <a:r>
                        <a:rPr lang="en-US" sz="2100" i="1" dirty="0"/>
                        <a:t>Man</a:t>
                      </a:r>
                    </a:p>
                    <a:p>
                      <a:pPr marL="0" indent="0"/>
                      <a:r>
                        <a:rPr lang="en-US" sz="2100" i="1" dirty="0"/>
                        <a:t>Woman</a:t>
                      </a:r>
                    </a:p>
                    <a:p>
                      <a:pPr marL="0" indent="0"/>
                      <a:r>
                        <a:rPr lang="en-US" sz="2100" i="1" dirty="0"/>
                        <a:t>Transgender, gender non-conforming, or other </a:t>
                      </a:r>
                    </a:p>
                    <a:p>
                      <a:pPr marL="0" indent="0"/>
                      <a:r>
                        <a:rPr lang="en-US" sz="2100" i="1" dirty="0"/>
                        <a:t>Unknown or not provided </a:t>
                      </a:r>
                    </a:p>
                  </a:txBody>
                  <a:tcPr/>
                </a:tc>
                <a:tc>
                  <a:txBody>
                    <a:bodyPr/>
                    <a:lstStyle/>
                    <a:p>
                      <a:r>
                        <a:rPr lang="en-US" sz="2100" dirty="0"/>
                        <a:t>229 (81.5)</a:t>
                      </a:r>
                    </a:p>
                    <a:p>
                      <a:r>
                        <a:rPr lang="en-US" sz="2100" dirty="0"/>
                        <a:t>20 (7.1)</a:t>
                      </a:r>
                    </a:p>
                    <a:p>
                      <a:r>
                        <a:rPr lang="en-US" sz="2100" dirty="0"/>
                        <a:t>5 (1.8)</a:t>
                      </a:r>
                    </a:p>
                    <a:p>
                      <a:r>
                        <a:rPr lang="en-US" sz="2100" dirty="0"/>
                        <a:t>27 (9.6)</a:t>
                      </a:r>
                    </a:p>
                  </a:txBody>
                  <a:tcPr/>
                </a:tc>
                <a:extLst>
                  <a:ext uri="{0D108BD9-81ED-4DB2-BD59-A6C34878D82A}">
                    <a16:rowId xmlns:a16="http://schemas.microsoft.com/office/drawing/2014/main" val="1192186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Race/Ethnicity </a:t>
                      </a:r>
                    </a:p>
                    <a:p>
                      <a:pPr marL="0" marR="0" lvl="0" indent="304800" algn="l" defTabSz="914400" rtl="0" eaLnBrk="1" fontAlgn="auto" latinLnBrk="0" hangingPunct="1">
                        <a:lnSpc>
                          <a:spcPct val="100000"/>
                        </a:lnSpc>
                        <a:spcBef>
                          <a:spcPts val="0"/>
                        </a:spcBef>
                        <a:spcAft>
                          <a:spcPts val="0"/>
                        </a:spcAft>
                        <a:buClrTx/>
                        <a:buSzTx/>
                        <a:buFontTx/>
                        <a:buNone/>
                        <a:tabLst/>
                        <a:defRPr/>
                      </a:pPr>
                      <a:endParaRPr lang="en-US" sz="2100" i="1" dirty="0"/>
                    </a:p>
                  </a:txBody>
                  <a:tcPr/>
                </a:tc>
                <a:tc>
                  <a:txBody>
                    <a:bodyPr/>
                    <a:lstStyle/>
                    <a:p>
                      <a:pPr marL="0" indent="53975"/>
                      <a:r>
                        <a:rPr lang="en-US" sz="2100" i="1" dirty="0"/>
                        <a:t>White or Caucasian</a:t>
                      </a:r>
                    </a:p>
                    <a:p>
                      <a:pPr marL="0" indent="53975"/>
                      <a:r>
                        <a:rPr lang="en-US" sz="2100" i="1" dirty="0"/>
                        <a:t>Black or African American</a:t>
                      </a:r>
                    </a:p>
                    <a:p>
                      <a:pPr marL="0" indent="53975"/>
                      <a:r>
                        <a:rPr lang="en-US" sz="2100" i="1" dirty="0"/>
                        <a:t>Hispanic or Latinx</a:t>
                      </a:r>
                    </a:p>
                    <a:p>
                      <a:pPr marL="0" indent="53975"/>
                      <a:r>
                        <a:rPr lang="en-US" sz="2100" i="1" dirty="0"/>
                        <a:t>Multiple </a:t>
                      </a:r>
                    </a:p>
                    <a:p>
                      <a:pPr marL="0" indent="53975"/>
                      <a:r>
                        <a:rPr lang="en-US" sz="2100" i="1" dirty="0"/>
                        <a:t>Asian</a:t>
                      </a:r>
                    </a:p>
                    <a:p>
                      <a:pPr marL="0" marR="0" lvl="0" indent="53975" algn="l" defTabSz="914400" rtl="0" eaLnBrk="1" fontAlgn="auto" latinLnBrk="0" hangingPunct="1">
                        <a:lnSpc>
                          <a:spcPct val="100000"/>
                        </a:lnSpc>
                        <a:spcBef>
                          <a:spcPts val="0"/>
                        </a:spcBef>
                        <a:spcAft>
                          <a:spcPts val="0"/>
                        </a:spcAft>
                        <a:buClrTx/>
                        <a:buSzTx/>
                        <a:buFontTx/>
                        <a:buNone/>
                        <a:tabLst/>
                        <a:defRPr/>
                      </a:pPr>
                      <a:r>
                        <a:rPr lang="en-US" sz="2100" i="1" dirty="0"/>
                        <a:t>Other </a:t>
                      </a:r>
                    </a:p>
                    <a:p>
                      <a:pPr marL="0" indent="53975"/>
                      <a:r>
                        <a:rPr lang="en-US" sz="2100" i="1" dirty="0"/>
                        <a:t>American Indian, Native American, or Alaska Native </a:t>
                      </a:r>
                    </a:p>
                    <a:p>
                      <a:pPr marL="0" indent="53975"/>
                      <a:r>
                        <a:rPr lang="en-US" sz="2100" i="1" dirty="0"/>
                        <a:t>Native Hawaiian or Other Pacific Islander</a:t>
                      </a:r>
                    </a:p>
                    <a:p>
                      <a:pPr marL="0" marR="0" lvl="0" indent="53975" algn="l" defTabSz="914400" rtl="0" eaLnBrk="1" fontAlgn="auto" latinLnBrk="0" hangingPunct="1">
                        <a:lnSpc>
                          <a:spcPct val="100000"/>
                        </a:lnSpc>
                        <a:spcBef>
                          <a:spcPts val="0"/>
                        </a:spcBef>
                        <a:spcAft>
                          <a:spcPts val="0"/>
                        </a:spcAft>
                        <a:buClrTx/>
                        <a:buSzTx/>
                        <a:buFontTx/>
                        <a:buNone/>
                        <a:tabLst/>
                        <a:defRPr/>
                      </a:pPr>
                      <a:r>
                        <a:rPr lang="en-US" sz="2100" i="1" dirty="0"/>
                        <a:t>Unknown or not provided </a:t>
                      </a:r>
                    </a:p>
                  </a:txBody>
                  <a:tcPr/>
                </a:tc>
                <a:tc>
                  <a:txBody>
                    <a:bodyPr/>
                    <a:lstStyle/>
                    <a:p>
                      <a:r>
                        <a:rPr lang="en-US" sz="2100" dirty="0"/>
                        <a:t>101 (35.9)</a:t>
                      </a:r>
                    </a:p>
                    <a:p>
                      <a:r>
                        <a:rPr lang="en-US" sz="2100" dirty="0"/>
                        <a:t>78 (27.8)</a:t>
                      </a:r>
                    </a:p>
                    <a:p>
                      <a:r>
                        <a:rPr lang="en-US" sz="2100" dirty="0"/>
                        <a:t>27 (9.6)</a:t>
                      </a:r>
                    </a:p>
                    <a:p>
                      <a:r>
                        <a:rPr lang="en-US" sz="2100" dirty="0"/>
                        <a:t>13 (4.6)</a:t>
                      </a:r>
                    </a:p>
                    <a:p>
                      <a:r>
                        <a:rPr lang="en-US" sz="2100" dirty="0"/>
                        <a:t>11 (3.9)</a:t>
                      </a:r>
                    </a:p>
                    <a:p>
                      <a:r>
                        <a:rPr lang="en-US" sz="2100" dirty="0"/>
                        <a:t>8 (2.8)</a:t>
                      </a:r>
                    </a:p>
                    <a:p>
                      <a:r>
                        <a:rPr lang="en-US" sz="2100" dirty="0"/>
                        <a:t>7 (2.5)</a:t>
                      </a:r>
                    </a:p>
                    <a:p>
                      <a:r>
                        <a:rPr lang="en-US" sz="2100" dirty="0"/>
                        <a:t>6 (2.1)</a:t>
                      </a:r>
                    </a:p>
                    <a:p>
                      <a:r>
                        <a:rPr lang="en-US" sz="2100" dirty="0"/>
                        <a:t>30 (10.7)</a:t>
                      </a:r>
                    </a:p>
                  </a:txBody>
                  <a:tcPr/>
                </a:tc>
                <a:extLst>
                  <a:ext uri="{0D108BD9-81ED-4DB2-BD59-A6C34878D82A}">
                    <a16:rowId xmlns:a16="http://schemas.microsoft.com/office/drawing/2014/main" val="185011402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6 months prior to HRVM registration </a:t>
                      </a:r>
                    </a:p>
                  </a:txBody>
                  <a:tcPr/>
                </a:tc>
                <a:tc>
                  <a:txBody>
                    <a:bodyPr/>
                    <a:lstStyle/>
                    <a:p>
                      <a:pPr marL="0" indent="0"/>
                      <a:r>
                        <a:rPr lang="en-US" sz="2100" i="1" dirty="0"/>
                        <a:t>Experienced ≥1 unhoused night </a:t>
                      </a:r>
                    </a:p>
                    <a:p>
                      <a:pPr marL="0" indent="0"/>
                      <a:r>
                        <a:rPr lang="en-US" sz="2100" i="1" dirty="0"/>
                        <a:t>Experienced ≥1 opioid overdose</a:t>
                      </a:r>
                    </a:p>
                  </a:txBody>
                  <a:tcPr/>
                </a:tc>
                <a:tc>
                  <a:txBody>
                    <a:bodyPr/>
                    <a:lstStyle/>
                    <a:p>
                      <a:r>
                        <a:rPr lang="en-US" sz="2100" dirty="0"/>
                        <a:t>36 (12.8)</a:t>
                      </a:r>
                    </a:p>
                    <a:p>
                      <a:r>
                        <a:rPr lang="en-US" sz="2100" dirty="0"/>
                        <a:t>11 (3.9)</a:t>
                      </a:r>
                    </a:p>
                  </a:txBody>
                  <a:tcPr/>
                </a:tc>
                <a:extLst>
                  <a:ext uri="{0D108BD9-81ED-4DB2-BD59-A6C34878D82A}">
                    <a16:rowId xmlns:a16="http://schemas.microsoft.com/office/drawing/2014/main" val="3970343360"/>
                  </a:ext>
                </a:extLst>
              </a:tr>
            </a:tbl>
          </a:graphicData>
        </a:graphic>
      </p:graphicFrame>
      <p:sp>
        <p:nvSpPr>
          <p:cNvPr id="9" name="Date Placeholder 3">
            <a:extLst>
              <a:ext uri="{FF2B5EF4-FFF2-40B4-BE49-F238E27FC236}">
                <a16:creationId xmlns:a16="http://schemas.microsoft.com/office/drawing/2014/main" id="{55863891-DED3-C064-FBF4-034563D3A863}"/>
              </a:ext>
            </a:extLst>
          </p:cNvPr>
          <p:cNvSpPr>
            <a:spLocks noGrp="1"/>
          </p:cNvSpPr>
          <p:nvPr>
            <p:ph type="dt" sz="half" idx="10"/>
          </p:nvPr>
        </p:nvSpPr>
        <p:spPr>
          <a:xfrm>
            <a:off x="1101852" y="6356350"/>
            <a:ext cx="2743200" cy="365125"/>
          </a:xfrm>
        </p:spPr>
        <p:txBody>
          <a:bodyPr/>
          <a:lstStyle/>
          <a:p>
            <a:r>
              <a:rPr lang="en-US" i="1" dirty="0"/>
              <a:t>11/15/2024</a:t>
            </a:r>
          </a:p>
        </p:txBody>
      </p:sp>
      <p:sp>
        <p:nvSpPr>
          <p:cNvPr id="10" name="Footer Placeholder 4">
            <a:extLst>
              <a:ext uri="{FF2B5EF4-FFF2-40B4-BE49-F238E27FC236}">
                <a16:creationId xmlns:a16="http://schemas.microsoft.com/office/drawing/2014/main" id="{64E32C77-C0A7-BCE2-7FE6-C55CEF9956AD}"/>
              </a:ext>
            </a:extLst>
          </p:cNvPr>
          <p:cNvSpPr>
            <a:spLocks noGrp="1"/>
          </p:cNvSpPr>
          <p:nvPr>
            <p:ph type="ftr" sz="quarter" idx="11"/>
          </p:nvPr>
        </p:nvSpPr>
        <p:spPr>
          <a:xfrm>
            <a:off x="4038600" y="6356350"/>
            <a:ext cx="4114800" cy="365125"/>
          </a:xfrm>
        </p:spPr>
        <p:txBody>
          <a:bodyPr/>
          <a:lstStyle/>
          <a:p>
            <a:r>
              <a:rPr lang="en-US" sz="1200" i="1"/>
              <a:t>2024 AMERSA National Conference</a:t>
            </a:r>
            <a:endParaRPr lang="en-US"/>
          </a:p>
        </p:txBody>
      </p:sp>
      <p:sp>
        <p:nvSpPr>
          <p:cNvPr id="11" name="Slide Number Placeholder 5">
            <a:extLst>
              <a:ext uri="{FF2B5EF4-FFF2-40B4-BE49-F238E27FC236}">
                <a16:creationId xmlns:a16="http://schemas.microsoft.com/office/drawing/2014/main" id="{F5F7833A-A5F6-689F-56FD-FC7BD3A9FC59}"/>
              </a:ext>
            </a:extLst>
          </p:cNvPr>
          <p:cNvSpPr>
            <a:spLocks noGrp="1"/>
          </p:cNvSpPr>
          <p:nvPr>
            <p:ph type="sldNum" sz="quarter" idx="12"/>
          </p:nvPr>
        </p:nvSpPr>
        <p:spPr>
          <a:xfrm>
            <a:off x="8540496" y="6356350"/>
            <a:ext cx="2743200" cy="365125"/>
          </a:xfrm>
        </p:spPr>
        <p:txBody>
          <a:bodyPr/>
          <a:lstStyle/>
          <a:p>
            <a:fld id="{A65A5C87-DF58-40C8-B092-1DE63DB4547E}" type="slidenum">
              <a:rPr lang="en-US" i="1" smtClean="0"/>
              <a:t>9</a:t>
            </a:fld>
            <a:endParaRPr lang="en-US" i="1"/>
          </a:p>
        </p:txBody>
      </p:sp>
    </p:spTree>
    <p:extLst>
      <p:ext uri="{BB962C8B-B14F-4D97-AF65-F5344CB8AC3E}">
        <p14:creationId xmlns:p14="http://schemas.microsoft.com/office/powerpoint/2010/main" val="230205507"/>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4373</TotalTime>
  <Words>2137</Words>
  <Application>Microsoft Office PowerPoint</Application>
  <PresentationFormat>Widescreen</PresentationFormat>
  <Paragraphs>301</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Next LT Pro</vt:lpstr>
      <vt:lpstr>Calibri</vt:lpstr>
      <vt:lpstr>Verdana</vt:lpstr>
      <vt:lpstr>Wingdings</vt:lpstr>
      <vt:lpstr>AccentBoxVTI</vt:lpstr>
      <vt:lpstr>Harm Reduction Supply Distribution via Vending Machines: 8-Month Outcomes for a California Veterans Affairs Health Care System </vt:lpstr>
      <vt:lpstr>Disclosures </vt:lpstr>
      <vt:lpstr>PowerPoint Presentation</vt:lpstr>
      <vt:lpstr>HRVM Locations</vt:lpstr>
      <vt:lpstr>HRVM Go Live Timeline</vt:lpstr>
      <vt:lpstr>HRVM Supplies </vt:lpstr>
      <vt:lpstr>Methods</vt:lpstr>
      <vt:lpstr>Results</vt:lpstr>
      <vt:lpstr>PowerPoint Presentation</vt:lpstr>
      <vt:lpstr>PowerPoint Presentation</vt:lpstr>
      <vt:lpstr>Locations &amp; Timing of HRVM Access </vt:lpstr>
      <vt:lpstr>PowerPoint Presentation</vt:lpstr>
      <vt:lpstr>PowerPoint Presentation</vt:lpstr>
      <vt:lpstr>PowerPoint Presentation</vt:lpstr>
      <vt:lpstr>Team Members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 Supply Distribution via Vending Machines: 6-Month Outcomes for a California Veterans Affairs Health Care System</dc:title>
  <dc:creator>Rife-Pennington, Tessa L. (she/her/hers)</dc:creator>
  <cp:lastModifiedBy>Rife-Pennington, Tessa L. (she/her/hers)</cp:lastModifiedBy>
  <cp:revision>21</cp:revision>
  <dcterms:created xsi:type="dcterms:W3CDTF">2024-05-29T22:50:13Z</dcterms:created>
  <dcterms:modified xsi:type="dcterms:W3CDTF">2024-11-15T15:06:56Z</dcterms:modified>
</cp:coreProperties>
</file>