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7C6_B3F8A334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1215" r:id="rId5"/>
    <p:sldId id="1976" r:id="rId6"/>
    <p:sldId id="1990" r:id="rId7"/>
    <p:sldId id="2007" r:id="rId8"/>
    <p:sldId id="2001" r:id="rId9"/>
    <p:sldId id="2010" r:id="rId10"/>
    <p:sldId id="2011" r:id="rId11"/>
    <p:sldId id="2009" r:id="rId12"/>
    <p:sldId id="2002" r:id="rId13"/>
    <p:sldId id="2012" r:id="rId14"/>
    <p:sldId id="1988" r:id="rId15"/>
    <p:sldId id="1690" r:id="rId16"/>
    <p:sldId id="12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42814F-C6C3-48BD-5E70-8912F6D8E825}" name="Cat Swallow" initials="CS" userId="S::swallowc@ohsu.edu::72dc6f91-14f9-4b94-9c29-2fe06c2bb1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EC280-A954-4FBC-8877-AC7317E9E65B}" v="17" dt="2024-11-13T22:31:08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7C6_B3F8A3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7644AB-5D29-489A-AF07-4DDED134E7B2}" authorId="{3942814F-C6C3-48BD-5E70-8912F6D8E825}" status="resolved" created="2024-11-11T22:18:15.99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19416372" sldId="1990"/>
      <ac:spMk id="5" creationId="{D9FE7777-B8E7-4F41-88F1-A95D1C17ECB0}"/>
      <ac:txMk cp="9" len="20">
        <ac:context len="137" hash="3794514869"/>
      </ac:txMk>
    </ac:txMkLst>
    <p188:txBody>
      <a:bodyPr/>
      <a:lstStyle/>
      <a:p>
        <a:r>
          <a:rPr lang="en-US"/>
          <a:t>Replace with PWUD for uniform formatting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D6EB4-D978-4EC7-B58B-D4DF860F4C6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2E8F-933C-4CE4-9306-BA679BE2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8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/>
              <a:t>Going to tell you about a novel approach to rural HCV elimination centering peers and connection to telemedicine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771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239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591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PWUD who helped inform and create this intervention, and for whose willingness to trust and participate in this research we are forever indebted.</a:t>
            </a:r>
          </a:p>
          <a:p>
            <a:endParaRPr lang="en-US"/>
          </a:p>
          <a:p>
            <a:r>
              <a:rPr lang="en-US"/>
              <a:t>Peers – truly the cornerstone of this project</a:t>
            </a:r>
          </a:p>
          <a:p>
            <a:endParaRPr lang="en-US"/>
          </a:p>
          <a:p>
            <a:r>
              <a:rPr lang="en-US"/>
              <a:t>Personally thank my research mentor Dr. Todd </a:t>
            </a:r>
            <a:r>
              <a:rPr lang="en-US" err="1"/>
              <a:t>Korthuis</a:t>
            </a:r>
            <a:r>
              <a:rPr lang="en-US"/>
              <a:t>, who in kindness and generosity gave me the opportunity to lead this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84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 Hunter’s email?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88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3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Peers = People with lived experience of substance use, usually from the community they work with.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*Study protocol published and cited for more details.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96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Peers = People with lived experience of substance use, usually from the community they work with.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*Study protocol published and cited for more details.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73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this community-based participatory approach, we designed a new intervention for rural HCV </a:t>
            </a:r>
            <a:r>
              <a:rPr lang="en-US" sz="1200" b="1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tx</a:t>
            </a: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access.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Peers - People with lived experience of substance use, usually from the community they work with.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*Study protocol published and cited for more details.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3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this community-based participatory approach, we designed a new intervention for rural HCV </a:t>
            </a:r>
            <a:r>
              <a:rPr lang="en-US" sz="1200" b="1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tx</a:t>
            </a: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access.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Peers - People with lived experience of substance use, usually from the community they work with.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*Study protocol published and cited for more details.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7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*Study protocol published and cited for more details.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0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07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76286-7FE6-4FBB-9B6C-6F25555F8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91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A41D-0929-4DC5-B476-294944766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8CE23-E36A-4580-9D31-DE11CCC75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3E2CD-EA7F-4AB8-B973-43158F7C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F700-80E2-45DA-91B2-30059BB8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E8908-ADA7-4339-A7E4-A258E772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4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ADB9-C60A-46AC-AF36-2189A68C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56E2A-2A8D-4B18-8239-9CB2AE7F7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2A5CE-EF17-465B-8281-AF28C404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CE7A1-F31D-48D5-90D2-4C1AC222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A1B59-5107-4DED-8F23-0CE1C2C9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FA4DF-93B2-458D-891E-FC6F8634A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D6E45-077B-44DF-9FD2-1DCBA157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89B64-DEE3-4116-93CE-3B8F8210F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559B1-538F-4F48-BD87-5842B704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92608-D0D7-4589-B939-42474389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70C3-43CB-4C76-BA7E-59B679EC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22A09-E5BC-4948-8B49-F3B6A0F26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220A8-957E-48BF-94B9-415B1B8C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3A17C-6CD7-41CC-8E0E-EC092E79F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75514-20C5-4CBB-9249-F5AE151E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4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E9A4-FA9B-4B70-BC1E-DA6732A1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6D8D4-B7F6-4709-BD78-E84FB57EC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2849C-A97C-4A8E-8EF8-A6441474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F913-7AC8-4E0E-AA49-6E31EB68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1F927-CC3C-4D9A-9961-1DAE7EEF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2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1938-35EC-40F3-B9E4-3A74AD03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52E5-FBC5-467E-9B14-3375A9314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08BB0-26EF-4206-8C09-2659208D4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772C2-A73C-49F1-9137-3EC8988F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BFBC7-3EBD-42C3-8450-A16E0220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9AB50-FB0B-47CB-AD81-EB05211D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4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446E-465D-4C5C-A4F7-417E394E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D249B-B85B-469A-8B5E-0F3442B7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4A56E-99B1-4879-AF47-4FDD780AB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EA6DC-C690-48E5-8921-3A5D2765F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44CC5-EEE7-44CC-8382-2DA28F6DD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6E2BA-41DE-40DF-AC01-647DB11C1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B4DF3-A425-44FE-99F7-C4CF3424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56F709-0BCA-4C48-B535-F63A915F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2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7050-1BED-4BE3-81D0-FB6C8554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CF20C-CE0A-40F7-8DB3-D116D752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E7CE8-C352-428D-8C45-5E39261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300EC-EEA4-4FB8-9DCD-ED5F9A09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BF4F5-FA1E-4B48-8E7E-5C75FF33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D85EC-3BC4-4337-BE8C-E85C9E22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05554-A860-441E-B1B6-7C6387B7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4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A584-8D31-4922-A7D5-D1844C30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30AB-D83D-4694-9BD1-C522CC0D6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B9915-945E-4FC2-B1A2-668F04494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2B5B9-6DA4-4360-B7C2-51C8D97C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D8529-BC33-440D-BDA0-DF010A4D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C5AEE-8F1E-48D0-801E-3B3C9244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9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E878-D626-48B2-9623-460BE8D3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0777A2-4624-4775-910A-C336C8E12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6EA6E-EE34-4317-B8DA-8D067927B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CDFA7-F5BB-47F5-9DFF-42CB53E3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FACDD-345C-457E-A4CE-A5C60EEE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8BB0A-C9EA-4B5E-892B-4BDF3F08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4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344D4-BBC7-4004-9905-A394C719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95068-F625-4822-8361-E8770C455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7C19-18B0-41DA-A0F4-F67D01B7F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D42B-331B-422C-BEE5-29355BB6DD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D6E04-647C-4E1A-88DB-CEC51B2F0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EB8CA-3D0A-4A60-814E-81E03A867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740C-4981-4D36-BDCA-E2405E9D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spencerh@ohsu.edu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C6_B3F8A33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4C66F4-510A-4A76-A318-DE5291FA7357}"/>
              </a:ext>
            </a:extLst>
          </p:cNvPr>
          <p:cNvSpPr/>
          <p:nvPr/>
        </p:nvSpPr>
        <p:spPr>
          <a:xfrm>
            <a:off x="0" y="9538"/>
            <a:ext cx="7174605" cy="685799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171AD4-B7A0-482C-AC1E-5AC1437AA7B5}"/>
              </a:ext>
            </a:extLst>
          </p:cNvPr>
          <p:cNvSpPr txBox="1">
            <a:spLocks/>
          </p:cNvSpPr>
          <p:nvPr/>
        </p:nvSpPr>
        <p:spPr>
          <a:xfrm>
            <a:off x="484009" y="2095030"/>
            <a:ext cx="6377513" cy="2240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Harm Reduction in Peer-Assisted Telemedicine for Hepatitis 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Secondary outcomes of a randomized controlled trial.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2766D-6611-4E95-A4FC-9841BD89023D}"/>
              </a:ext>
            </a:extLst>
          </p:cNvPr>
          <p:cNvSpPr txBox="1"/>
          <p:nvPr/>
        </p:nvSpPr>
        <p:spPr>
          <a:xfrm>
            <a:off x="504403" y="5113136"/>
            <a:ext cx="63775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chemeClr val="bg1"/>
                </a:solidFill>
              </a:rPr>
              <a:t>Spencer H</a:t>
            </a:r>
            <a:r>
              <a:rPr lang="en-US" baseline="30000">
                <a:solidFill>
                  <a:schemeClr val="bg1"/>
                </a:solidFill>
              </a:rPr>
              <a:t>1</a:t>
            </a:r>
            <a:r>
              <a:rPr lang="en-US">
                <a:solidFill>
                  <a:schemeClr val="bg1"/>
                </a:solidFill>
              </a:rPr>
              <a:t>, Gregoire D</a:t>
            </a:r>
            <a:r>
              <a:rPr lang="en-US" baseline="30000">
                <a:solidFill>
                  <a:schemeClr val="bg1"/>
                </a:solidFill>
              </a:rPr>
              <a:t>1</a:t>
            </a:r>
            <a:r>
              <a:rPr lang="en-US">
                <a:solidFill>
                  <a:schemeClr val="bg1"/>
                </a:solidFill>
              </a:rPr>
              <a:t>, Leichtling G</a:t>
            </a:r>
            <a:r>
              <a:rPr lang="en-US" baseline="30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, Herink M</a:t>
            </a:r>
            <a:r>
              <a:rPr lang="en-US" baseline="30000">
                <a:solidFill>
                  <a:schemeClr val="bg1"/>
                </a:solidFill>
              </a:rPr>
              <a:t>3</a:t>
            </a:r>
            <a:r>
              <a:rPr lang="en-US">
                <a:solidFill>
                  <a:schemeClr val="bg1"/>
                </a:solidFill>
              </a:rPr>
              <a:t>, Seaman A</a:t>
            </a:r>
            <a:r>
              <a:rPr lang="en-US" baseline="30000">
                <a:solidFill>
                  <a:schemeClr val="bg1"/>
                </a:solidFill>
              </a:rPr>
              <a:t>1,4</a:t>
            </a:r>
            <a:r>
              <a:rPr lang="en-US">
                <a:solidFill>
                  <a:schemeClr val="bg1"/>
                </a:solidFill>
              </a:rPr>
              <a:t>, Korthuis PT</a:t>
            </a:r>
            <a:r>
              <a:rPr lang="en-US" baseline="30000">
                <a:solidFill>
                  <a:schemeClr val="bg1"/>
                </a:solidFill>
              </a:rPr>
              <a:t>1</a:t>
            </a:r>
            <a:r>
              <a:rPr lang="en-US">
                <a:solidFill>
                  <a:schemeClr val="bg1"/>
                </a:solidFill>
              </a:rPr>
              <a:t>, Cook R</a:t>
            </a:r>
            <a:r>
              <a:rPr lang="en-US" baseline="30000">
                <a:solidFill>
                  <a:schemeClr val="bg1"/>
                </a:solidFill>
              </a:rPr>
              <a:t>1</a:t>
            </a:r>
            <a:endParaRPr kumimoji="0" lang="en-US" sz="2000" b="0" i="0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50"/>
              </a:spcAft>
              <a:defRPr/>
            </a:pPr>
            <a:r>
              <a:rPr lang="en-US" sz="1600" baseline="30000">
                <a:solidFill>
                  <a:schemeClr val="bg1"/>
                </a:solidFill>
              </a:rPr>
              <a:t>1</a:t>
            </a:r>
            <a:r>
              <a:rPr lang="en-US" sz="1600">
                <a:solidFill>
                  <a:schemeClr val="bg1"/>
                </a:solidFill>
              </a:rPr>
              <a:t>Oregon Health &amp; Science University, </a:t>
            </a:r>
            <a:r>
              <a:rPr lang="en-US" sz="1600" baseline="30000">
                <a:solidFill>
                  <a:schemeClr val="bg1"/>
                </a:solidFill>
              </a:rPr>
              <a:t>2</a:t>
            </a:r>
            <a:r>
              <a:rPr lang="en-US" sz="1600">
                <a:solidFill>
                  <a:schemeClr val="bg1"/>
                </a:solidFill>
              </a:rPr>
              <a:t>Comagine Health, </a:t>
            </a:r>
            <a:r>
              <a:rPr lang="en-US" sz="1600" baseline="30000">
                <a:solidFill>
                  <a:schemeClr val="bg1"/>
                </a:solidFill>
              </a:rPr>
              <a:t>3</a:t>
            </a:r>
            <a:r>
              <a:rPr lang="en-US" sz="1600">
                <a:solidFill>
                  <a:schemeClr val="bg1"/>
                </a:solidFill>
              </a:rPr>
              <a:t>Oregon State University, </a:t>
            </a:r>
            <a:r>
              <a:rPr lang="en-US" sz="1600" baseline="30000">
                <a:solidFill>
                  <a:schemeClr val="bg1"/>
                </a:solidFill>
              </a:rPr>
              <a:t>4</a:t>
            </a:r>
            <a:r>
              <a:rPr lang="en-US" sz="1600">
                <a:solidFill>
                  <a:schemeClr val="bg1"/>
                </a:solidFill>
              </a:rPr>
              <a:t>Central City Concern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B61F3-A355-4E70-82C8-679CDCE5B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79" r="11496"/>
          <a:stretch/>
        </p:blipFill>
        <p:spPr>
          <a:xfrm>
            <a:off x="7117537" y="9538"/>
            <a:ext cx="5074463" cy="686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B596F-ADF7-44D2-A29C-6AFFDA180581}"/>
              </a:ext>
            </a:extLst>
          </p:cNvPr>
          <p:cNvSpPr txBox="1"/>
          <p:nvPr/>
        </p:nvSpPr>
        <p:spPr>
          <a:xfrm>
            <a:off x="9337" y="6421120"/>
            <a:ext cx="7165267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1905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BBFF4-1753-4C01-93B1-F7792B518605}"/>
              </a:ext>
            </a:extLst>
          </p:cNvPr>
          <p:cNvSpPr txBox="1"/>
          <p:nvPr/>
        </p:nvSpPr>
        <p:spPr>
          <a:xfrm>
            <a:off x="504403" y="6421120"/>
            <a:ext cx="6410960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spcAft>
                <a:spcPts val="250"/>
              </a:spcAft>
              <a:defRPr/>
            </a:pPr>
            <a:r>
              <a:rPr lang="en-US" sz="1700" dirty="0">
                <a:solidFill>
                  <a:srgbClr val="FFFFFF"/>
                </a:solidFill>
                <a:latin typeface="Century Gothic"/>
              </a:rPr>
              <a:t>AMERSA 48</a:t>
            </a:r>
            <a:r>
              <a:rPr lang="en-US" sz="1700" baseline="30000" dirty="0">
                <a:solidFill>
                  <a:srgbClr val="FFFFFF"/>
                </a:solidFill>
                <a:latin typeface="Century Gothic"/>
              </a:rPr>
              <a:t>th</a:t>
            </a:r>
            <a:r>
              <a:rPr lang="en-US" sz="1700" dirty="0">
                <a:solidFill>
                  <a:srgbClr val="FFFFFF"/>
                </a:solidFill>
                <a:latin typeface="Century Gothic"/>
              </a:rPr>
              <a:t> Annual Conference – November 14, 2024</a:t>
            </a:r>
          </a:p>
        </p:txBody>
      </p:sp>
    </p:spTree>
    <p:extLst>
      <p:ext uri="{BB962C8B-B14F-4D97-AF65-F5344CB8AC3E}">
        <p14:creationId xmlns:p14="http://schemas.microsoft.com/office/powerpoint/2010/main" val="158184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615203" y="299596"/>
              <a:ext cx="7876615" cy="724344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cap="none">
                  <a:solidFill>
                    <a:srgbClr val="FFFFFF"/>
                  </a:solidFill>
                  <a:latin typeface="Calibri"/>
                  <a:cs typeface="Calibri"/>
                </a:rPr>
                <a:t>Limitations</a:t>
              </a:r>
              <a:endParaRPr kumimoji="0" lang="en-US" sz="360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46400CC-7E40-4595-B7ED-621BD65B0F7E}"/>
              </a:ext>
            </a:extLst>
          </p:cNvPr>
          <p:cNvSpPr txBox="1">
            <a:spLocks/>
          </p:cNvSpPr>
          <p:nvPr/>
        </p:nvSpPr>
        <p:spPr>
          <a:xfrm>
            <a:off x="1009569" y="1205740"/>
            <a:ext cx="10123555" cy="43832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342891" indent="-34289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726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914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103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marR="0" lvl="0" indent="-34226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55F51"/>
              </a:buClr>
              <a:buSzPct val="70000"/>
              <a:buFont typeface="Wingdings 3" panose="05040102010807070707" pitchFamily="18" charset="2"/>
              <a:buChar char="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Underpowered for secondary outcome analysis</a:t>
            </a:r>
          </a:p>
          <a:p>
            <a:pPr marL="342265" marR="0" lvl="0" indent="-34226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55F51"/>
              </a:buClr>
              <a:buSzPct val="70000"/>
              <a:buFont typeface="Wingdings 3" panose="05040102010807070707" pitchFamily="18" charset="2"/>
              <a:buChar char="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Limited generalizability to urban settings</a:t>
            </a:r>
          </a:p>
          <a:p>
            <a:pPr marL="342265" indent="-342265">
              <a:buClr>
                <a:srgbClr val="455F51"/>
              </a:buClr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Risky behaviors self reported</a:t>
            </a:r>
          </a:p>
          <a:p>
            <a:pPr marL="342265" indent="-342265">
              <a:buClr>
                <a:srgbClr val="455F51"/>
              </a:buClr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Non-random drop out at SVR 12 (84%) and SVR 36 (64%)</a:t>
            </a:r>
          </a:p>
          <a:p>
            <a:pPr marL="342265" indent="-342265">
              <a:buClr>
                <a:srgbClr val="455F51"/>
              </a:buClr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742306" lvl="1" indent="-342265">
              <a:buClr>
                <a:srgbClr val="455F51"/>
              </a:buClr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62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615203" y="299596"/>
              <a:ext cx="7876615" cy="724344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Conclusion</a:t>
              </a:r>
              <a:endPara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46400CC-7E40-4595-B7ED-621BD65B0F7E}"/>
              </a:ext>
            </a:extLst>
          </p:cNvPr>
          <p:cNvSpPr txBox="1">
            <a:spLocks/>
          </p:cNvSpPr>
          <p:nvPr/>
        </p:nvSpPr>
        <p:spPr>
          <a:xfrm>
            <a:off x="1009569" y="1205740"/>
            <a:ext cx="10123555" cy="5217638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342891" indent="-34289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726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914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103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marR="0" lvl="0" indent="-34226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55F51"/>
              </a:buClr>
              <a:buSzPct val="70000"/>
              <a:buFont typeface="Wingdings 3" panose="05040102010807070707" pitchFamily="18" charset="2"/>
              <a:buChar char="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265" marR="0" lvl="0" indent="-34226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55F51"/>
              </a:buClr>
              <a:buSzPct val="7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Peer-Assisted Telemedicine for Hepatitis C is effective at reducing drug-related risk behaviors in rural PWUD</a:t>
            </a:r>
          </a:p>
          <a:p>
            <a:pPr marL="342265" marR="0" lvl="0" indent="-34226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55F51"/>
              </a:buClr>
              <a:buSzPct val="70000"/>
              <a:buFont typeface="Wingdings 3" panose="05040102010807070707" pitchFamily="18" charset="2"/>
              <a:buChar char="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Peers probably drive this change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55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615203" y="299596"/>
              <a:ext cx="7876615" cy="724344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cap="none">
                  <a:solidFill>
                    <a:schemeClr val="bg1"/>
                  </a:solidFill>
                  <a:latin typeface="Calibri" panose="020F0502020204030204" pitchFamily="34" charset="0"/>
                </a:rPr>
                <a:t>Acknowledgements</a:t>
              </a:r>
              <a:endParaRPr lang="en-US" sz="4800" b="1" cap="none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46400CC-7E40-4595-B7ED-621BD65B0F7E}"/>
              </a:ext>
            </a:extLst>
          </p:cNvPr>
          <p:cNvSpPr txBox="1">
            <a:spLocks/>
          </p:cNvSpPr>
          <p:nvPr/>
        </p:nvSpPr>
        <p:spPr>
          <a:xfrm>
            <a:off x="735821" y="1523793"/>
            <a:ext cx="5794840" cy="407411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891" indent="-34289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726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914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103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3000" u="sng">
                <a:solidFill>
                  <a:schemeClr val="tx1"/>
                </a:solidFill>
              </a:rPr>
              <a:t>Participants!</a:t>
            </a:r>
          </a:p>
          <a:p>
            <a:pPr marL="0" indent="0">
              <a:buClr>
                <a:schemeClr val="tx2"/>
              </a:buClr>
              <a:buNone/>
            </a:pPr>
            <a:endParaRPr lang="en-US" sz="3000" u="sng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r>
              <a:rPr lang="en-US" sz="3000" u="sng">
                <a:solidFill>
                  <a:schemeClr val="tx1"/>
                </a:solidFill>
              </a:rPr>
              <a:t>Peers!</a:t>
            </a:r>
          </a:p>
          <a:p>
            <a:pPr marL="0" indent="0">
              <a:buClr>
                <a:schemeClr val="tx2"/>
              </a:buClr>
              <a:buNone/>
            </a:pPr>
            <a:endParaRPr lang="en-US" sz="3000" u="sng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r>
              <a:rPr lang="en-US" sz="3000" u="sng">
                <a:solidFill>
                  <a:schemeClr val="tx1"/>
                </a:solidFill>
              </a:rPr>
              <a:t>Collaborators:</a:t>
            </a:r>
          </a:p>
          <a:p>
            <a:pPr lvl="1">
              <a:buClr>
                <a:schemeClr val="tx2"/>
              </a:buClr>
            </a:pPr>
            <a:r>
              <a:rPr lang="en-US" sz="2600">
                <a:solidFill>
                  <a:schemeClr val="tx1"/>
                </a:solidFill>
              </a:rPr>
              <a:t>Oregon Health &amp; Science University</a:t>
            </a:r>
          </a:p>
          <a:p>
            <a:pPr lvl="1">
              <a:buClr>
                <a:schemeClr val="tx2"/>
              </a:buClr>
            </a:pPr>
            <a:r>
              <a:rPr lang="en-US" sz="2600">
                <a:solidFill>
                  <a:schemeClr val="tx1"/>
                </a:solidFill>
              </a:rPr>
              <a:t>Oregon Health Authority</a:t>
            </a:r>
          </a:p>
          <a:p>
            <a:pPr lvl="1">
              <a:buClr>
                <a:schemeClr val="tx2"/>
              </a:buClr>
            </a:pPr>
            <a:r>
              <a:rPr lang="en-US" sz="2600" err="1">
                <a:solidFill>
                  <a:schemeClr val="tx1"/>
                </a:solidFill>
              </a:rPr>
              <a:t>Comagine</a:t>
            </a:r>
            <a:r>
              <a:rPr lang="en-US" sz="2600">
                <a:solidFill>
                  <a:schemeClr val="tx1"/>
                </a:solidFill>
              </a:rPr>
              <a:t> Health</a:t>
            </a:r>
          </a:p>
          <a:p>
            <a:pPr lvl="1">
              <a:buClr>
                <a:schemeClr val="tx2"/>
              </a:buClr>
            </a:pPr>
            <a:r>
              <a:rPr lang="en-US" sz="2600">
                <a:solidFill>
                  <a:schemeClr val="tx1"/>
                </a:solidFill>
              </a:rPr>
              <a:t>HIV Alliance</a:t>
            </a:r>
          </a:p>
          <a:p>
            <a:pPr lvl="1">
              <a:buClr>
                <a:schemeClr val="tx2"/>
              </a:buClr>
            </a:pPr>
            <a:r>
              <a:rPr lang="en-US" sz="2600">
                <a:solidFill>
                  <a:schemeClr val="tx1"/>
                </a:solidFill>
              </a:rPr>
              <a:t>Bay Area First Step</a:t>
            </a:r>
          </a:p>
          <a:p>
            <a:pPr>
              <a:buClr>
                <a:schemeClr val="tx2"/>
              </a:buClr>
            </a:pPr>
            <a:endParaRPr lang="en-US" sz="300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5D3C6B-1EAA-8F6F-A6D3-68803BB7AE57}"/>
              </a:ext>
            </a:extLst>
          </p:cNvPr>
          <p:cNvSpPr txBox="1">
            <a:spLocks/>
          </p:cNvSpPr>
          <p:nvPr/>
        </p:nvSpPr>
        <p:spPr>
          <a:xfrm>
            <a:off x="6397160" y="1569143"/>
            <a:ext cx="5400830" cy="439443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891" indent="-34289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726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914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103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3000" u="sng">
                <a:solidFill>
                  <a:schemeClr val="tx1"/>
                </a:solidFill>
              </a:rPr>
              <a:t>Funders:</a:t>
            </a:r>
          </a:p>
          <a:p>
            <a:pPr lvl="1">
              <a:buClr>
                <a:schemeClr val="tx2"/>
              </a:buClr>
            </a:pPr>
            <a:r>
              <a:rPr lang="en-US" sz="2600">
                <a:solidFill>
                  <a:schemeClr val="tx1"/>
                </a:solidFill>
              </a:rPr>
              <a:t>National Institute on Drug Abuse</a:t>
            </a:r>
          </a:p>
          <a:p>
            <a:pPr lvl="1">
              <a:buClr>
                <a:schemeClr val="tx2"/>
              </a:buClr>
            </a:pPr>
            <a:r>
              <a:rPr lang="en-US" sz="2600">
                <a:solidFill>
                  <a:schemeClr val="tx1"/>
                </a:solidFill>
              </a:rPr>
              <a:t>Substance Abuse and Mental Health Services Administration</a:t>
            </a:r>
          </a:p>
          <a:p>
            <a:pPr lvl="1">
              <a:buClr>
                <a:schemeClr val="tx2"/>
              </a:buClr>
            </a:pPr>
            <a:r>
              <a:rPr lang="en-US" sz="2600">
                <a:solidFill>
                  <a:schemeClr val="tx1"/>
                </a:solidFill>
              </a:rPr>
              <a:t>Centers for Disease Control and Prevention</a:t>
            </a:r>
          </a:p>
          <a:p>
            <a:pPr lvl="1">
              <a:buClr>
                <a:schemeClr val="tx2"/>
              </a:buClr>
            </a:pPr>
            <a:r>
              <a:rPr lang="en-US" sz="2600">
                <a:solidFill>
                  <a:schemeClr val="tx1"/>
                </a:solidFill>
              </a:rPr>
              <a:t>The Appalachian Regional Commission</a:t>
            </a:r>
          </a:p>
        </p:txBody>
      </p:sp>
    </p:spTree>
    <p:extLst>
      <p:ext uri="{BB962C8B-B14F-4D97-AF65-F5344CB8AC3E}">
        <p14:creationId xmlns:p14="http://schemas.microsoft.com/office/powerpoint/2010/main" val="53530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  <a:solidFill>
            <a:schemeClr val="accent6">
              <a:lumMod val="75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1334897" y="299596"/>
              <a:ext cx="6474205" cy="724344"/>
            </a:xfrm>
            <a:prstGeom prst="rect">
              <a:avLst/>
            </a:prstGeom>
            <a:noFill/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rPr>
                <a:t>Contacts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55F5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0873E7A-885D-4AA2-972A-A8E3475C67CB}"/>
              </a:ext>
            </a:extLst>
          </p:cNvPr>
          <p:cNvSpPr txBox="1"/>
          <p:nvPr/>
        </p:nvSpPr>
        <p:spPr>
          <a:xfrm>
            <a:off x="989595" y="5146714"/>
            <a:ext cx="3860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Hunter Spencer</a:t>
            </a:r>
            <a:r>
              <a:rPr lang="en-US" sz="2800" b="1">
                <a:solidFill>
                  <a:srgbClr val="000000"/>
                </a:solidFill>
                <a:latin typeface="Calibri" panose="020F0502020204030204"/>
              </a:rPr>
              <a:t>, DO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spencerh@ohsu.edu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25">
            <a:extLst>
              <a:ext uri="{FF2B5EF4-FFF2-40B4-BE49-F238E27FC236}">
                <a16:creationId xmlns:a16="http://schemas.microsoft.com/office/drawing/2014/main" id="{0683B5A1-7F62-4726-A815-90CB3B47B7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818" b="25532"/>
          <a:stretch/>
        </p:blipFill>
        <p:spPr>
          <a:xfrm>
            <a:off x="7741287" y="5066600"/>
            <a:ext cx="2670850" cy="94282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03BB93B0-8D16-4342-82C5-3EBB750E368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76" y="1228679"/>
            <a:ext cx="995335" cy="170540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9281BC1-7578-4FE0-8AD7-B1D170705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21" y="3629311"/>
            <a:ext cx="2479745" cy="92946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7B60E2-8AA1-4332-8EEF-5FD1A30FE4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7754" y="3429000"/>
            <a:ext cx="1764402" cy="1330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E3126-751C-443A-195D-ED9524C710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2154" y="1149884"/>
            <a:ext cx="2435602" cy="1900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76487-49E9-1F7E-8282-820FD4C72C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3980" y="3396504"/>
            <a:ext cx="2319139" cy="2324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038AF3-1BCF-3842-A6B2-D21EEB4426D6}"/>
              </a:ext>
            </a:extLst>
          </p:cNvPr>
          <p:cNvSpPr txBox="1"/>
          <p:nvPr/>
        </p:nvSpPr>
        <p:spPr>
          <a:xfrm>
            <a:off x="406542" y="1228679"/>
            <a:ext cx="47012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Related Article and More Information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https://doi.org/10.3390/v16091455</a:t>
            </a:r>
          </a:p>
        </p:txBody>
      </p:sp>
    </p:spTree>
    <p:extLst>
      <p:ext uri="{BB962C8B-B14F-4D97-AF65-F5344CB8AC3E}">
        <p14:creationId xmlns:p14="http://schemas.microsoft.com/office/powerpoint/2010/main" val="186510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  <a:solidFill>
            <a:schemeClr val="accent3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929640" y="299596"/>
              <a:ext cx="7200899" cy="724344"/>
            </a:xfrm>
            <a:prstGeom prst="rect">
              <a:avLst/>
            </a:prstGeom>
            <a:noFill/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rPr>
                <a:t>Disclosures</a:t>
              </a: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CF2392-4691-01B3-864A-A19DE6EA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Funding by the NIH National Institute on Drug Abuse (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UH3DA044831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Dr. Spencer (KL2TR002370)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 Dr. Cook (K01 DA55130) are additionally supported by NIH; the views in this presentation are strictly of the authors.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Co-investigator </a:t>
            </a:r>
            <a:r>
              <a:rPr lang="en-GB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Dr.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Seaman has received investigator-initiated research funding from Gilead, </a:t>
            </a:r>
            <a:r>
              <a:rPr lang="en-GB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Abbvie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and Merck pharmaceuticals, unrelated to this research. </a:t>
            </a:r>
            <a:b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GB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Dr.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Leichtling is a member of Comagine Health.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ther co-authors have no conflicts of interest.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8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615203" y="299596"/>
              <a:ext cx="7876615" cy="724344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rPr>
                <a:t>Background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55F5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46400CC-7E40-4595-B7ED-621BD65B0F7E}"/>
              </a:ext>
            </a:extLst>
          </p:cNvPr>
          <p:cNvSpPr txBox="1">
            <a:spLocks/>
          </p:cNvSpPr>
          <p:nvPr/>
        </p:nvSpPr>
        <p:spPr>
          <a:xfrm>
            <a:off x="165307" y="1219223"/>
            <a:ext cx="11950493" cy="270673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891" indent="-34289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726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914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103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Rural PWUD with HCV-antibody positivity report frequent injection drug use (72%) and injection equipment sharing (74%)</a:t>
            </a:r>
            <a:r>
              <a:rPr lang="en-US" sz="2400" baseline="300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</a:t>
            </a:r>
            <a:endParaRPr lang="en-US" sz="2400" baseline="300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HCV treatment is associated with decreases in drug-related risk behaviors</a:t>
            </a:r>
            <a:r>
              <a:rPr lang="en-US" sz="2400" baseline="300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rural people who use drugs, </a:t>
            </a:r>
            <a:r>
              <a:rPr lang="en-US" sz="24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lang="en-US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eer-assisted telemedicine (TeleHCV) </a:t>
            </a:r>
            <a:r>
              <a:rPr lang="en-US" sz="2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 more effective for HCV cure than peer-assisted usual care</a:t>
            </a:r>
            <a:r>
              <a:rPr lang="en-US" sz="2400" baseline="300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</a:t>
            </a:r>
            <a:endParaRPr lang="en-US" sz="2400" baseline="300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00041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63% vs 16%; RR= 4.06 (2.52, 6.52)</a:t>
            </a:r>
            <a:endParaRPr lang="en-US" sz="2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55F51"/>
              </a:buClr>
              <a:buSzPct val="70000"/>
              <a:buFont typeface="Wingdings 3" panose="05040102010807070707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F64CD-81EA-A0A7-CD69-1897BAAF52EB}"/>
              </a:ext>
            </a:extLst>
          </p:cNvPr>
          <p:cNvSpPr txBox="1"/>
          <p:nvPr/>
        </p:nvSpPr>
        <p:spPr>
          <a:xfrm>
            <a:off x="6066183" y="6255597"/>
            <a:ext cx="61411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A5341-475B-195F-EDD3-3B41DD6E8C25}"/>
              </a:ext>
            </a:extLst>
          </p:cNvPr>
          <p:cNvSpPr txBox="1"/>
          <p:nvPr/>
        </p:nvSpPr>
        <p:spPr>
          <a:xfrm>
            <a:off x="6096000" y="6329764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</a:t>
            </a:r>
            <a:r>
              <a:rPr lang="en-US" sz="1600" dirty="0" err="1"/>
              <a:t>Estadt</a:t>
            </a:r>
            <a:r>
              <a:rPr lang="en-US" sz="1600" dirty="0"/>
              <a:t> A, et. al. IJDP. 2023 2. </a:t>
            </a:r>
            <a:r>
              <a:rPr lang="en-US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Artenie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A, et. al. CID. 2020. 3.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Seaman A, et. al. CID. 2024 in press. 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8DC9F-B11C-14DE-16CC-E2DD81B6EC4C}"/>
              </a:ext>
            </a:extLst>
          </p:cNvPr>
          <p:cNvSpPr txBox="1"/>
          <p:nvPr/>
        </p:nvSpPr>
        <p:spPr>
          <a:xfrm>
            <a:off x="165307" y="4730836"/>
            <a:ext cx="5770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Hypothesis</a:t>
            </a: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TeleHCV 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 effective at reducing drug-related risk behaviors, and peers facilitate this change 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FEC15E6-F8B0-219E-452A-D025CDB56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0" b="18249"/>
          <a:stretch/>
        </p:blipFill>
        <p:spPr>
          <a:xfrm>
            <a:off x="6066183" y="3429000"/>
            <a:ext cx="6226103" cy="29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163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615203" y="299596"/>
              <a:ext cx="7876615" cy="724344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rPr>
                <a:t>Background: Equity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46400CC-7E40-4595-B7ED-621BD65B0F7E}"/>
              </a:ext>
            </a:extLst>
          </p:cNvPr>
          <p:cNvSpPr txBox="1">
            <a:spLocks/>
          </p:cNvSpPr>
          <p:nvPr/>
        </p:nvSpPr>
        <p:spPr>
          <a:xfrm>
            <a:off x="165307" y="1219223"/>
            <a:ext cx="11693901" cy="524689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891" indent="-34289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726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914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103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aseline="300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Non-Hispanic American Indian/Alaska Native and non-Hispanic Black residents of the U.S. faced the highest HCV fatality rates in 2022, at 4.75 and 9.08 per 100,000 population, respectively </a:t>
            </a:r>
            <a:r>
              <a:rPr lang="en-US" sz="2400" baseline="300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</a:t>
            </a:r>
            <a:b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sz="24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Rural counties (Coos, Klamath, Curry, and Douglas) face the highest HCV mortality  rates in Oregon</a:t>
            </a:r>
            <a:r>
              <a:rPr lang="en-US" sz="2400" baseline="300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55F51"/>
              </a:buClr>
              <a:buSzPct val="70000"/>
              <a:buFont typeface="Wingdings 3" panose="05040102010807070707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F64CD-81EA-A0A7-CD69-1897BAAF52EB}"/>
              </a:ext>
            </a:extLst>
          </p:cNvPr>
          <p:cNvSpPr txBox="1"/>
          <p:nvPr/>
        </p:nvSpPr>
        <p:spPr>
          <a:xfrm>
            <a:off x="6066183" y="6255597"/>
            <a:ext cx="61411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A5341-475B-195F-EDD3-3B41DD6E8C25}"/>
              </a:ext>
            </a:extLst>
          </p:cNvPr>
          <p:cNvSpPr txBox="1"/>
          <p:nvPr/>
        </p:nvSpPr>
        <p:spPr>
          <a:xfrm>
            <a:off x="165307" y="6438630"/>
            <a:ext cx="6038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Viral Hepatitis Surveillance, CDC, 2024. 2. </a:t>
            </a:r>
            <a:r>
              <a:rPr lang="en-US" sz="1600" dirty="0" err="1"/>
              <a:t>HepVu</a:t>
            </a:r>
            <a:r>
              <a:rPr lang="en-US" sz="1600" dirty="0"/>
              <a:t>, Accessed 2024. </a:t>
            </a:r>
          </a:p>
        </p:txBody>
      </p:sp>
    </p:spTree>
    <p:extLst>
      <p:ext uri="{BB962C8B-B14F-4D97-AF65-F5344CB8AC3E}">
        <p14:creationId xmlns:p14="http://schemas.microsoft.com/office/powerpoint/2010/main" val="397336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615203" y="299596"/>
              <a:ext cx="7876615" cy="724344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cap="none">
                  <a:solidFill>
                    <a:srgbClr val="FFFFFF"/>
                  </a:solidFill>
                  <a:latin typeface="Calibri" panose="020F0502020204030204" pitchFamily="34" charset="0"/>
                </a:rPr>
                <a:t>Methods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55F5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46400CC-7E40-4595-B7ED-621BD65B0F7E}"/>
              </a:ext>
            </a:extLst>
          </p:cNvPr>
          <p:cNvSpPr txBox="1">
            <a:spLocks/>
          </p:cNvSpPr>
          <p:nvPr/>
        </p:nvSpPr>
        <p:spPr>
          <a:xfrm>
            <a:off x="1034222" y="1200715"/>
            <a:ext cx="10123555" cy="54753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891" indent="-34289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726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914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103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455F51"/>
              </a:buClr>
              <a:defRPr/>
            </a:pPr>
            <a:r>
              <a:rPr lang="en-US" sz="2800" dirty="0">
                <a:solidFill>
                  <a:schemeClr val="tx1"/>
                </a:solidFill>
              </a:rPr>
              <a:t>Study </a:t>
            </a:r>
            <a:r>
              <a:rPr lang="en-US" dirty="0">
                <a:solidFill>
                  <a:schemeClr val="tx1"/>
                </a:solidFill>
              </a:rPr>
              <a:t>Design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Clr>
                <a:srgbClr val="455F51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Mixed-effects logistic regression with 2 step design</a:t>
            </a:r>
          </a:p>
          <a:p>
            <a:pPr lvl="2">
              <a:buClr>
                <a:srgbClr val="455F51"/>
              </a:buClr>
              <a:defRPr/>
            </a:pPr>
            <a:r>
              <a:rPr lang="en-US" sz="2000" dirty="0">
                <a:solidFill>
                  <a:schemeClr val="tx1"/>
                </a:solidFill>
              </a:rPr>
              <a:t>Type III LR test: Exposure x time interaction vs. exposure only</a:t>
            </a:r>
          </a:p>
          <a:p>
            <a:pPr lvl="2">
              <a:buClr>
                <a:srgbClr val="455F51"/>
              </a:buClr>
              <a:defRPr/>
            </a:pPr>
            <a:r>
              <a:rPr lang="en-US" sz="2000" dirty="0">
                <a:solidFill>
                  <a:schemeClr val="tx1"/>
                </a:solidFill>
              </a:rPr>
              <a:t>Adjusted analysis: age, gender, race, homelessness, substance use severity</a:t>
            </a:r>
          </a:p>
          <a:p>
            <a:pPr>
              <a:buClr>
                <a:srgbClr val="455F51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Outcomes</a:t>
            </a:r>
            <a:endParaRPr lang="en-US" sz="3600" dirty="0">
              <a:solidFill>
                <a:schemeClr val="tx1"/>
              </a:solidFill>
            </a:endParaRPr>
          </a:p>
          <a:p>
            <a:pPr lvl="1">
              <a:buClr>
                <a:srgbClr val="455F51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Injection drug use and injection equipment sharing at 12 and 36 week-post treatment follow up (SVR 12 and SVR 36)</a:t>
            </a:r>
          </a:p>
          <a:p>
            <a:pPr>
              <a:buClr>
                <a:srgbClr val="455F51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Exposures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Clr>
                <a:srgbClr val="455F51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Randomized group (TeleHCV vs peer-assisted usual care)</a:t>
            </a:r>
          </a:p>
          <a:p>
            <a:pPr lvl="1">
              <a:buClr>
                <a:srgbClr val="455F51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Frequency of contact with a peer</a:t>
            </a:r>
          </a:p>
          <a:p>
            <a:pPr lvl="1">
              <a:buClr>
                <a:srgbClr val="455F51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HCV treatment initiation</a:t>
            </a:r>
          </a:p>
          <a:p>
            <a:pPr lvl="1">
              <a:buClr>
                <a:srgbClr val="455F51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HCV cure status</a:t>
            </a:r>
          </a:p>
        </p:txBody>
      </p:sp>
    </p:spTree>
    <p:extLst>
      <p:ext uri="{BB962C8B-B14F-4D97-AF65-F5344CB8AC3E}">
        <p14:creationId xmlns:p14="http://schemas.microsoft.com/office/powerpoint/2010/main" val="177475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615203" y="299596"/>
              <a:ext cx="7876615" cy="724344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cap="none" dirty="0">
                  <a:solidFill>
                    <a:srgbClr val="FFFFFF"/>
                  </a:solidFill>
                  <a:latin typeface="Calibri" panose="020F0502020204030204" pitchFamily="34" charset="0"/>
                </a:rPr>
                <a:t>Results (n=203)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04E4BE8-EA88-4696-606A-B2259415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1031737"/>
            <a:ext cx="4925957" cy="27575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09C3A9-1F06-662E-1C70-E2D66A825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0" y="3890009"/>
            <a:ext cx="4925958" cy="2959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7940BA-85E0-1BAB-9D2D-C981F3CFE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871" y="1888786"/>
            <a:ext cx="5360882" cy="3465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544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615203" y="299596"/>
              <a:ext cx="7876615" cy="724344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cap="none" dirty="0">
                  <a:solidFill>
                    <a:srgbClr val="FFFFFF"/>
                  </a:solidFill>
                  <a:latin typeface="Calibri" panose="020F0502020204030204" pitchFamily="34" charset="0"/>
                </a:rPr>
                <a:t>Results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B4F9C3-9AD3-3666-1330-8ADD35B38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1265"/>
            <a:ext cx="12192000" cy="3995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0BD1F8-D2CE-AE78-7105-05752CCF2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91598"/>
            <a:ext cx="12192000" cy="65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2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615203" y="299596"/>
              <a:ext cx="7876615" cy="724344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cap="none" dirty="0">
                  <a:solidFill>
                    <a:srgbClr val="FFFFFF"/>
                  </a:solidFill>
                  <a:latin typeface="Calibri" panose="020F0502020204030204" pitchFamily="34" charset="0"/>
                </a:rPr>
                <a:t>Results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</p:grpSp>
      <p:pic>
        <p:nvPicPr>
          <p:cNvPr id="1026" name="Picture 2" descr="Viruses 16 01455 g001">
            <a:extLst>
              <a:ext uri="{FF2B5EF4-FFF2-40B4-BE49-F238E27FC236}">
                <a16:creationId xmlns:a16="http://schemas.microsoft.com/office/drawing/2014/main" id="{EDBECFBE-77B7-00C9-25ED-35CD3AB7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8" y="1023437"/>
            <a:ext cx="10504056" cy="57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DEFE0-1A35-483F-853D-8643ABC695E4}"/>
              </a:ext>
            </a:extLst>
          </p:cNvPr>
          <p:cNvGrpSpPr/>
          <p:nvPr/>
        </p:nvGrpSpPr>
        <p:grpSpPr>
          <a:xfrm>
            <a:off x="0" y="0"/>
            <a:ext cx="12192000" cy="1025193"/>
            <a:chOff x="0" y="293673"/>
            <a:chExt cx="9144000" cy="7315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0B5B4E-568E-4E58-80E7-A71FD0501A53}"/>
                </a:ext>
              </a:extLst>
            </p:cNvPr>
            <p:cNvSpPr/>
            <p:nvPr/>
          </p:nvSpPr>
          <p:spPr>
            <a:xfrm>
              <a:off x="0" y="293673"/>
              <a:ext cx="9144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73CBF5AA-8AC3-44BC-9EF8-1FDFBBC130FB}"/>
                </a:ext>
              </a:extLst>
            </p:cNvPr>
            <p:cNvSpPr txBox="1">
              <a:spLocks/>
            </p:cNvSpPr>
            <p:nvPr/>
          </p:nvSpPr>
          <p:spPr>
            <a:xfrm>
              <a:off x="615203" y="299596"/>
              <a:ext cx="7876615" cy="724344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cap="none" dirty="0">
                  <a:solidFill>
                    <a:srgbClr val="FFFFFF"/>
                  </a:solidFill>
                  <a:latin typeface="Calibri"/>
                  <a:cs typeface="Calibri"/>
                </a:rPr>
                <a:t>Discussion</a:t>
              </a:r>
              <a:endPara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46400CC-7E40-4595-B7ED-621BD65B0F7E}"/>
              </a:ext>
            </a:extLst>
          </p:cNvPr>
          <p:cNvSpPr txBox="1">
            <a:spLocks/>
          </p:cNvSpPr>
          <p:nvPr/>
        </p:nvSpPr>
        <p:spPr>
          <a:xfrm>
            <a:off x="1009569" y="1205740"/>
            <a:ext cx="10123555" cy="5195060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342891" indent="-34289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726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914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103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marR="0" lvl="0" indent="-34226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55F51"/>
              </a:buClr>
              <a:buSzPct val="70000"/>
              <a:buFont typeface="Wingdings 3" panose="05040102010807070707" pitchFamily="18" charset="2"/>
              <a:buChar char="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Injection drug use decreased over time, more so in TeleHCV</a:t>
            </a:r>
          </a:p>
          <a:p>
            <a:pPr marL="742306" lvl="1" indent="-342265">
              <a:buClr>
                <a:srgbClr val="455F51"/>
              </a:buClr>
              <a:buFont typeface="Wingdings 3" panose="05040102010807070707" pitchFamily="18" charset="2"/>
              <a:buChar char=""/>
              <a:defRPr/>
            </a:pPr>
            <a:r>
              <a:rPr lang="en-US" sz="26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No similar decrease by treatment initiation or cure status</a:t>
            </a:r>
          </a:p>
          <a:p>
            <a:pPr marL="342265" marR="0" lvl="0" indent="-34226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55F51"/>
              </a:buClr>
              <a:buSzPct val="70000"/>
              <a:buFont typeface="Wingdings 3" panose="05040102010807070707" pitchFamily="18" charset="2"/>
              <a:buChar char="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Greater intensity of peer contacts contributed to greater reductions in both risky behaviors</a:t>
            </a:r>
          </a:p>
          <a:p>
            <a:pPr marL="342265" indent="-342265">
              <a:buClr>
                <a:srgbClr val="455F51"/>
              </a:buClr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Greater reductions in injection drug use than seen in other studies of DAA</a:t>
            </a:r>
            <a:r>
              <a:rPr lang="en-US" sz="3000" baseline="30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1,2</a:t>
            </a:r>
            <a:endParaRPr lang="en-US" sz="3000" dirty="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L="742306" lvl="1" indent="-342265">
              <a:buClr>
                <a:srgbClr val="455F51"/>
              </a:buClr>
              <a:defRPr/>
            </a:pPr>
            <a:r>
              <a:rPr lang="en-US" sz="26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Peers are a differentiating factor</a:t>
            </a:r>
          </a:p>
          <a:p>
            <a:pPr marL="342265" indent="-342265">
              <a:buClr>
                <a:srgbClr val="455F51"/>
              </a:buClr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Strengths</a:t>
            </a:r>
          </a:p>
          <a:p>
            <a:pPr marL="742306" lvl="1" indent="-342265">
              <a:buClr>
                <a:srgbClr val="455F51"/>
              </a:buClr>
              <a:defRPr/>
            </a:pPr>
            <a:r>
              <a:rPr lang="en-US" sz="26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Adds experimental evidence for role of peers in HCV treatment</a:t>
            </a:r>
          </a:p>
          <a:p>
            <a:pPr marL="742306" lvl="1" indent="-342265">
              <a:buClr>
                <a:srgbClr val="455F51"/>
              </a:buClr>
              <a:defRPr/>
            </a:pPr>
            <a:r>
              <a:rPr lang="en-US" sz="2600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Included high proportion of homeless participants</a:t>
            </a:r>
          </a:p>
          <a:p>
            <a:pPr marL="342265" indent="-342265">
              <a:buClr>
                <a:srgbClr val="455F51"/>
              </a:buClr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00041" lvl="1" indent="0">
              <a:buClr>
                <a:srgbClr val="455F51"/>
              </a:buClr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0CB1B-855E-92F6-0208-71C1D456D9D3}"/>
              </a:ext>
            </a:extLst>
          </p:cNvPr>
          <p:cNvSpPr txBox="1"/>
          <p:nvPr/>
        </p:nvSpPr>
        <p:spPr>
          <a:xfrm>
            <a:off x="7104385" y="6470535"/>
            <a:ext cx="508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Artenie</a:t>
            </a:r>
            <a:r>
              <a:rPr lang="en-US" dirty="0"/>
              <a:t> et. al., </a:t>
            </a:r>
            <a:r>
              <a:rPr lang="en-US" i="1" dirty="0"/>
              <a:t>CID,</a:t>
            </a:r>
            <a:r>
              <a:rPr lang="en-US" dirty="0"/>
              <a:t> 2020 2. Tsui et. al., </a:t>
            </a:r>
            <a:r>
              <a:rPr lang="en-US" i="1" dirty="0"/>
              <a:t>DAD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39046516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R-HOP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CBFB114661454793731818D5E6868B" ma:contentTypeVersion="16" ma:contentTypeDescription="Create a new document." ma:contentTypeScope="" ma:versionID="d3a918bbca36fb518b75573cad06f6ea">
  <xsd:schema xmlns:xsd="http://www.w3.org/2001/XMLSchema" xmlns:xs="http://www.w3.org/2001/XMLSchema" xmlns:p="http://schemas.microsoft.com/office/2006/metadata/properties" xmlns:ns3="b1b30e76-7c8b-48d4-a609-e5264444a5d4" xmlns:ns4="5667dfd7-f4e3-48cd-9014-0118885df145" targetNamespace="http://schemas.microsoft.com/office/2006/metadata/properties" ma:root="true" ma:fieldsID="9702f8f2e79b700227dab09d9ebd44fc" ns3:_="" ns4:_="">
    <xsd:import namespace="b1b30e76-7c8b-48d4-a609-e5264444a5d4"/>
    <xsd:import namespace="5667dfd7-f4e3-48cd-9014-0118885df1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30e76-7c8b-48d4-a609-e5264444a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7dfd7-f4e3-48cd-9014-0118885df1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b30e76-7c8b-48d4-a609-e5264444a5d4" xsi:nil="true"/>
  </documentManagement>
</p:properties>
</file>

<file path=customXml/itemProps1.xml><?xml version="1.0" encoding="utf-8"?>
<ds:datastoreItem xmlns:ds="http://schemas.openxmlformats.org/officeDocument/2006/customXml" ds:itemID="{925FA4C7-C4E3-44F8-A797-D0CC9816C8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3CA6C8-8354-42AE-95B7-694992A85023}">
  <ds:schemaRefs>
    <ds:schemaRef ds:uri="5667dfd7-f4e3-48cd-9014-0118885df145"/>
    <ds:schemaRef ds:uri="b1b30e76-7c8b-48d4-a609-e5264444a5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73E3B0-D8CB-4304-9C67-EACE721BA214}">
  <ds:schemaRefs>
    <ds:schemaRef ds:uri="5667dfd7-f4e3-48cd-9014-0118885df145"/>
    <ds:schemaRef ds:uri="b1b30e76-7c8b-48d4-a609-e5264444a5d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897</Words>
  <Application>Microsoft Office PowerPoint</Application>
  <PresentationFormat>Widescreen</PresentationFormat>
  <Paragraphs>141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Century Gothic</vt:lpstr>
      <vt:lpstr>Wingdings</vt:lpstr>
      <vt:lpstr>Wingdings 3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Spencer</dc:creator>
  <cp:lastModifiedBy>Rental End User</cp:lastModifiedBy>
  <cp:revision>5</cp:revision>
  <dcterms:created xsi:type="dcterms:W3CDTF">2023-10-25T23:36:48Z</dcterms:created>
  <dcterms:modified xsi:type="dcterms:W3CDTF">2024-11-14T14:05:46Z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0x0101003BCBFB114661454793731818D5E6868B</vt:lpwstr>
  </property>
</Properties>
</file>