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Old Standard TT"/>
      <p:regular r:id="rId22"/>
      <p:bold r:id="rId23"/>
      <p: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22" Type="http://schemas.openxmlformats.org/officeDocument/2006/relationships/font" Target="fonts/OldStandardTT-regular.fntdata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24" Type="http://schemas.openxmlformats.org/officeDocument/2006/relationships/font" Target="fonts/OldStandardTT-italic.fntdata"/><Relationship Id="rId12" Type="http://schemas.openxmlformats.org/officeDocument/2006/relationships/slide" Target="slides/slide7.xml"/><Relationship Id="rId23" Type="http://schemas.openxmlformats.org/officeDocument/2006/relationships/font" Target="fonts/OldStandardT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Veronica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2f9f1548c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2f9f1548c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Lily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2f9f1548c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12f9f1548c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Lily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2f9f1548c_0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2f9f1548c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2f9f1548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12f9f1548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Veronica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2f9f1548c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2f9f1548c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Veronica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2f9f1548c_0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2f9f1548c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Veronica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2f9f1548c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2f9f1548c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2f9f1548c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2f9f1548c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2f9f1548c_0_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2f9f1548c_0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2f9f1548c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2f9f1548c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Lily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2f9f1548c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2f9f1548c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Lily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i.org/10.1177/00333549211015662" TargetMode="External"/><Relationship Id="rId4" Type="http://schemas.openxmlformats.org/officeDocument/2006/relationships/hyperlink" Target="https://doi.org/10.1177/00333549211015662" TargetMode="External"/><Relationship Id="rId5" Type="http://schemas.openxmlformats.org/officeDocument/2006/relationships/hyperlink" Target="https://doi.org/10.15585/mm6604a4" TargetMode="External"/><Relationship Id="rId6" Type="http://schemas.openxmlformats.org/officeDocument/2006/relationships/hyperlink" Target="https://doi.org/10.1056/NEJMc1809521" TargetMode="External"/><Relationship Id="rId7" Type="http://schemas.openxmlformats.org/officeDocument/2006/relationships/hyperlink" Target="https://doi.org/10.1177/00333549211015662" TargetMode="External"/><Relationship Id="rId8" Type="http://schemas.openxmlformats.org/officeDocument/2006/relationships/hyperlink" Target="https://doi.org/10.1016/j.ajem.2020.12.00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Harm Reduction in a Cocaine Research Study: A Case Report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Zachary Davis BS; Lily Caglianone BS; Veronica Bucci BS; Shirley Stephenson APRN; Akilah Smith BA; Sarah Messmer MD; Dillon Thorpe BA; Niranjan S. Karnik MD, PhD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Directions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71600"/>
            <a:ext cx="69114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Education regarding fentanyl test strips and distribution of intranasal naloxone should be offered to all people who use stimulants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Other evidence-based harm reduction supplies such as clean pipes improve health outcomes, but face funding and policy barriers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Even harm reduction efforts backed by policy (standing order for intranasal naloxone in Illinois) often face access barriers</a:t>
            </a:r>
            <a:r>
              <a:rPr baseline="30000" lang="en"/>
              <a:t>7</a:t>
            </a:r>
            <a:endParaRPr baseline="30000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</a:t>
            </a:r>
            <a:r>
              <a:rPr lang="en"/>
              <a:t>n 2019, only 24.6% of pharmacies in Illinois were registered under the standing order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only 53% of those had naloxone in stock and allowed patients to access it without a prescription.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Access has improved for those who are insured, but has stalled for those who are uninsured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Clinical Trials Research should actively </a:t>
            </a:r>
            <a:r>
              <a:rPr lang="en"/>
              <a:t>incorporate</a:t>
            </a:r>
            <a:r>
              <a:rPr lang="en"/>
              <a:t> harm reduction techniques as part of study protocol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6000" y="0"/>
            <a:ext cx="2258001" cy="17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71600"/>
            <a:ext cx="70002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Stimulant contamination with fentanyl is common and a significant source of overdose mortality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CURB-2 participants have been able to use test strips to avoid overdoses and testing positive for fentanyl on urine drug screen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Further policy changes, funding, and education is needed to increase harm reduction for people who use stimulants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should consider </a:t>
            </a:r>
            <a:r>
              <a:rPr lang="en"/>
              <a:t>implementing</a:t>
            </a:r>
            <a:r>
              <a:rPr lang="en"/>
              <a:t> harm reduction education or materials distribution within protocols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 rotWithShape="1">
          <a:blip r:embed="rId3">
            <a:alphaModFix/>
          </a:blip>
          <a:srcRect b="15163" l="0" r="0" t="14374"/>
          <a:stretch/>
        </p:blipFill>
        <p:spPr>
          <a:xfrm>
            <a:off x="7242800" y="39500"/>
            <a:ext cx="1832100" cy="1721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>
                <a:solidFill>
                  <a:srgbClr val="212121"/>
                </a:solidFill>
              </a:rPr>
              <a:t>Canning, P., Doyon, S., Ali, S., Logan, S. B., Alter, A., Hart, K., Coler, R., Kamin, R., Wolf, S. C., Soto, K., Whiteman, L., &amp; Jenkins, M. (2021). Using Surveillance With Near–Real-Time Alerts During a Cluster of Overdoses From Fentanyl-Contaminated Crack Cocaine, Connecticut, June 2019. </a:t>
            </a:r>
            <a:r>
              <a:rPr i="1" lang="en" sz="800">
                <a:solidFill>
                  <a:srgbClr val="212121"/>
                </a:solidFill>
              </a:rPr>
              <a:t>Public Health Reports®</a:t>
            </a:r>
            <a:r>
              <a:rPr lang="en" sz="800">
                <a:solidFill>
                  <a:srgbClr val="212121"/>
                </a:solidFill>
              </a:rPr>
              <a:t>, </a:t>
            </a:r>
            <a:r>
              <a:rPr i="1" lang="en" sz="800">
                <a:solidFill>
                  <a:srgbClr val="212121"/>
                </a:solidFill>
              </a:rPr>
              <a:t>136</a:t>
            </a:r>
            <a:r>
              <a:rPr lang="en" sz="800">
                <a:solidFill>
                  <a:srgbClr val="212121"/>
                </a:solidFill>
              </a:rPr>
              <a:t>(1_suppl), 18S-23S.</a:t>
            </a:r>
            <a:r>
              <a:rPr lang="en" sz="800">
                <a:solidFill>
                  <a:srgbClr val="21212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8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https://doi.org/10.1177/00333549211015662</a:t>
            </a:r>
            <a:endParaRPr sz="800">
              <a:solidFill>
                <a:srgbClr val="333333"/>
              </a:solidFill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>
                <a:solidFill>
                  <a:srgbClr val="212121"/>
                </a:solidFill>
              </a:rPr>
              <a:t>Tomassoni, A. J. (2017). Multiple Fentanyl Overdoses—New Haven, Connecticut, June 23, 2016. MMWR. Morbidity and Mortality Weekly Report, 66.</a:t>
            </a:r>
            <a:r>
              <a:rPr lang="en" sz="800">
                <a:solidFill>
                  <a:srgbClr val="21212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https://doi.org/10.15585/mm6604a4</a:t>
            </a:r>
            <a:endParaRPr sz="800">
              <a:solidFill>
                <a:srgbClr val="21212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>
                <a:solidFill>
                  <a:srgbClr val="212121"/>
                </a:solidFill>
              </a:rPr>
              <a:t>Khatri, U. G., Viner, K., &amp; Perrone, J. (2018). Lethal Fentanyl and Cocaine Intoxication. The New England Journal of Medicine, 379(18), 1782.</a:t>
            </a:r>
            <a:r>
              <a:rPr lang="en" sz="800">
                <a:solidFill>
                  <a:srgbClr val="21212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https://doi.org/10.1056/NEJMc1809521</a:t>
            </a:r>
            <a:endParaRPr sz="800">
              <a:solidFill>
                <a:srgbClr val="212121"/>
              </a:solidFill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>
                <a:solidFill>
                  <a:srgbClr val="212121"/>
                </a:solidFill>
              </a:rPr>
              <a:t>Canning, P., Doyon, S., Ali, S., Logan, S. B., Alter, A., Hart, K., Coler, R., Kamin, R., Wolf, S. C., Soto, K., Whiteman, L., &amp; Jenkins, M. (2021). Using Surveillance With Near-Real-Time Alerts During a Cluster of Overdoses From Fentanyl-Contaminated Crack Cocaine, Connecticut, June 2019. Public Health Reports (Washington, D.C.: 1974), 136(1_suppl), 18S-23S.</a:t>
            </a:r>
            <a:r>
              <a:rPr lang="en" sz="800">
                <a:solidFill>
                  <a:srgbClr val="21212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https://doi.org/10.1177/00333549211015662</a:t>
            </a:r>
            <a:endParaRPr sz="800">
              <a:solidFill>
                <a:srgbClr val="212121"/>
              </a:solidFill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800"/>
              <a:buAutoNum type="arabicPeriod"/>
            </a:pPr>
            <a:r>
              <a:rPr lang="en" sz="800">
                <a:solidFill>
                  <a:srgbClr val="212121"/>
                </a:solidFill>
              </a:rPr>
              <a:t>DiSalvo, P., Cooper, G., Tsao, J., Romeo, M., Laskowski, L. K., Chesney, G., &amp; Su, M. K. (2021). Fentanyl-contaminated cocaine outbreak with laboratory confirmation in New York City in 2019. The American Journal of Emergency Medicine, 40, 103–105.</a:t>
            </a:r>
            <a:r>
              <a:rPr lang="en" sz="800">
                <a:solidFill>
                  <a:srgbClr val="21212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https://doi.org/10.1016/j.ajem.2020.12.002</a:t>
            </a:r>
            <a:endParaRPr sz="800">
              <a:solidFill>
                <a:srgbClr val="212121"/>
              </a:solidFill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800"/>
              <a:buAutoNum type="arabicPeriod"/>
            </a:pPr>
            <a:r>
              <a:rPr lang="en" sz="800">
                <a:solidFill>
                  <a:srgbClr val="212121"/>
                </a:solidFill>
              </a:rPr>
              <a:t>Bandara S, Byrne L, Berman V, et al (2024). Harm Reduction and Treatment Among People at High Risk of Overdose. JAMA Network Open, 2024;7(8):e2427241. doi:10.1001/jamanetworkopen.2024.27241</a:t>
            </a:r>
            <a:endParaRPr sz="800">
              <a:solidFill>
                <a:srgbClr val="212121"/>
              </a:solidFill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800"/>
              <a:buAutoNum type="arabicPeriod"/>
            </a:pPr>
            <a:r>
              <a:rPr lang="en" sz="800">
                <a:solidFill>
                  <a:srgbClr val="212121"/>
                </a:solidFill>
              </a:rPr>
              <a:t>Moore P, Ellis K, Simmer P, Waetjen M, Almirol E, Salisbury-Afshar E, Pho MT. Accessibility of Naloxone in Pharmacies Registered Under the Illinois Standing Order. West J Emerg Med. 2024 Jul;25(4):457-464.  doi: 10.5811/westjem.17979. </a:t>
            </a:r>
            <a:endParaRPr sz="800">
              <a:solidFill>
                <a:srgbClr val="212121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Conflicts of Interest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None to declare.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Study</a:t>
            </a:r>
            <a:r>
              <a:rPr lang="en"/>
              <a:t>: CTN-0109, CURB-2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71600"/>
            <a:ext cx="56664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NIDA Clinical Trials Network </a:t>
            </a:r>
            <a:r>
              <a:rPr lang="en"/>
              <a:t>Clinical</a:t>
            </a:r>
            <a:r>
              <a:rPr lang="en"/>
              <a:t> Trial: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Combined injections of XR-NTX and XR-BUP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8 week medication phase for severe cocaine use disorder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Theory</a:t>
            </a:r>
            <a:r>
              <a:rPr b="1" lang="en"/>
              <a:t>: 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kappa opioid receptor antagonists assist in mitigating negative outcomes </a:t>
            </a:r>
            <a:r>
              <a:rPr lang="en"/>
              <a:t>associated</a:t>
            </a:r>
            <a:r>
              <a:rPr lang="en"/>
              <a:t> with stimulant </a:t>
            </a:r>
            <a:r>
              <a:rPr lang="en"/>
              <a:t>withdrawal</a:t>
            </a:r>
            <a:r>
              <a:rPr lang="en"/>
              <a:t> and subsequent cravings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University of Illinois Chicago (UIC) is one of 10 sites conducting this research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Key Inclusion Criteria: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active endorsement or use of opioids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urine drug screens </a:t>
            </a:r>
            <a:r>
              <a:rPr lang="en"/>
              <a:t>negative </a:t>
            </a:r>
            <a:r>
              <a:rPr lang="en"/>
              <a:t>for opioids and </a:t>
            </a:r>
            <a:r>
              <a:rPr lang="en"/>
              <a:t>positive </a:t>
            </a:r>
            <a:r>
              <a:rPr lang="en"/>
              <a:t>for cocaine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DSM-5 criteria met for severe cocaine use disorder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8438" r="8012" t="0"/>
          <a:stretch/>
        </p:blipFill>
        <p:spPr>
          <a:xfrm>
            <a:off x="5978100" y="121925"/>
            <a:ext cx="3026902" cy="471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Presentation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Active participant in Week 3 of CURB-2 clinical trial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Presented to clinic </a:t>
            </a:r>
            <a:r>
              <a:rPr lang="en"/>
              <a:t>three days after confirmed accidental overdose at emergency department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Reported smoking crack-cocaine three days prior and waking in the hospital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Received</a:t>
            </a:r>
            <a:r>
              <a:rPr lang="en"/>
              <a:t> 8.0 mg of </a:t>
            </a:r>
            <a:r>
              <a:rPr lang="en"/>
              <a:t>intranasal</a:t>
            </a:r>
            <a:r>
              <a:rPr lang="en"/>
              <a:t> naloxone and 2.8 mg of intravenous naloxone to reverse overdose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Hospital clinical assessments determined the crack-cocaine was contaminated with fentanyl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Urine drug screen 3 days later at research clinic was positive </a:t>
            </a:r>
            <a:r>
              <a:rPr lang="en"/>
              <a:t>for fentanyl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Participant denied ever knowingly ingesting opioids, and had no documented history of opioid use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38830" l="0" r="0" t="0"/>
          <a:stretch/>
        </p:blipFill>
        <p:spPr>
          <a:xfrm>
            <a:off x="7413995" y="0"/>
            <a:ext cx="1730006" cy="10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0064" y="575100"/>
            <a:ext cx="1280361" cy="9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Explore fentanyl in the cocaine supply and documented clusters of overdoses linked to fentanyl contamination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Identify best practices for the distribution of fentanyl test strips and naloxone in non-opioid research studies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Stimulant Overdose Deaths Rising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71675"/>
            <a:ext cx="3136200" cy="3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</a:t>
            </a:r>
            <a:r>
              <a:rPr lang="en" sz="1700"/>
              <a:t>entanyl contamination of stimulants:</a:t>
            </a:r>
            <a:r>
              <a:rPr baseline="30000" lang="en" sz="1700"/>
              <a:t>1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Up to 12.5% of the methamphetamine supply contaminated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Up to 14.8% of the cocaine supply estimated to be contaminated</a:t>
            </a:r>
            <a:endParaRPr sz="1900"/>
          </a:p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2900" y="1071124"/>
            <a:ext cx="4822799" cy="35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4374125" y="4503300"/>
            <a:ext cx="4384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U.S. Department of Health and Human Services. (2024, Nov 11). </a:t>
            </a:r>
            <a:r>
              <a:rPr i="1" lang="en" sz="7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Drug overdose death rates</a:t>
            </a:r>
            <a:r>
              <a:rPr lang="en" sz="7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National Institutes of Health. https://nida.nih.gov/research-topics/trends-statistics/overdose-death-rates </a:t>
            </a:r>
            <a:endParaRPr sz="13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Clusters of Opioid Overdoses due to Stimulant Contamination</a:t>
            </a:r>
            <a:endParaRPr sz="2400"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12</a:t>
            </a:r>
            <a:r>
              <a:rPr lang="en"/>
              <a:t> OD within 6 hours in Connecticut in 2016 → 3 deaths and 4 ICU admissions</a:t>
            </a:r>
            <a:r>
              <a:rPr baseline="30000" lang="en"/>
              <a:t>2</a:t>
            </a:r>
            <a:endParaRPr baseline="30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18 OD within 4 days in Philadelphia in 2018 → 3 deaths</a:t>
            </a:r>
            <a:r>
              <a:rPr baseline="30000" lang="en"/>
              <a:t>3</a:t>
            </a:r>
            <a:endParaRPr baseline="30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22 OD within 5 days in Connecticut in 2019 → 6 deaths</a:t>
            </a:r>
            <a:r>
              <a:rPr baseline="30000" lang="en"/>
              <a:t>4</a:t>
            </a:r>
            <a:endParaRPr baseline="30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9 OD within 3 hours in New York in 2019</a:t>
            </a:r>
            <a:r>
              <a:rPr baseline="30000" lang="en"/>
              <a:t>5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UIC for CURB-2 study, alongside this case participant: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one additional participant has undergone accidental opioid overdose from cocaine supply contamination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several participants unknowingly ingested opioids, particularly fentanyl, during cocaine use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Harm Reduction Gap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Individuals who use </a:t>
            </a:r>
            <a:r>
              <a:rPr lang="en"/>
              <a:t>stimulants</a:t>
            </a:r>
            <a:r>
              <a:rPr baseline="30000" lang="en"/>
              <a:t>6</a:t>
            </a:r>
            <a:r>
              <a:rPr lang="en"/>
              <a:t>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report less utilization of harm reduction strategies when compared to those who use opioids or multiple substances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may not perceive themselves as being at risk of opioid overdose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may be less inclined to use fentanyl test strips or intranasal naloxone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Due to these misconceptions, there is a gap in harm reduction for individuals who use stimulants.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Harm Reduction Implementation in CURB-2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71600"/>
            <a:ext cx="58827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participant is provided with: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education regarding fentanyl test strips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intranasal naloxone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Never Use Alone harm reduction hotline information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Case Participant:</a:t>
            </a:r>
            <a:r>
              <a:rPr lang="en"/>
              <a:t> Following the distribution of harm reduction materials, the participant did not test positive for fentanyl for the remainder of their time in the study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Several other participants have used test strips effectively after an overdose event or testing positive for fentanyl in the clinic</a:t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475" y="127850"/>
            <a:ext cx="1744527" cy="174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 rotWithShape="1">
          <a:blip r:embed="rId4">
            <a:alphaModFix/>
          </a:blip>
          <a:srcRect b="0" l="15055" r="16230" t="8650"/>
          <a:stretch/>
        </p:blipFill>
        <p:spPr>
          <a:xfrm>
            <a:off x="6194400" y="1811576"/>
            <a:ext cx="2209126" cy="165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9450" y="2812300"/>
            <a:ext cx="2369975" cy="236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