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Be Vietnam Pro Black" panose="020B0604020202020204" charset="0"/>
      <p:bold r:id="rId27"/>
      <p:boldItalic r:id="rId28"/>
    </p:embeddedFont>
    <p:embeddedFont>
      <p:font typeface="Be Vietnam Pro ExtraBold" panose="020B0604020202020204" charset="0"/>
      <p:bold r:id="rId29"/>
      <p:boldItalic r:id="rId30"/>
    </p:embeddedFont>
    <p:embeddedFont>
      <p:font typeface="Calibri" panose="020F0502020204030204" pitchFamily="34" charset="0"/>
      <p:regular r:id="rId31"/>
      <p:bold r:id="rId32"/>
      <p:italic r:id="rId33"/>
      <p:boldItalic r:id="rId34"/>
    </p:embeddedFont>
    <p:embeddedFont>
      <p:font typeface="Inter" panose="020B0604020202020204" charset="0"/>
      <p:regular r:id="rId35"/>
      <p:bold r:id="rId36"/>
      <p:italic r:id="rId37"/>
      <p:boldItalic r:id="rId38"/>
    </p:embeddedFont>
    <p:embeddedFont>
      <p:font typeface="Merriweather" panose="00000500000000000000" pitchFamily="2" charset="0"/>
      <p:regular r:id="rId39"/>
      <p:bold r:id="rId40"/>
      <p:italic r:id="rId41"/>
      <p:boldItalic r:id="rId42"/>
    </p:embeddedFont>
    <p:embeddedFont>
      <p:font typeface="Raleway"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hya Johnson" initials="" lastIdx="3" clrIdx="0"/>
  <p:cmAuthor id="1" name="Christina Bailey"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96" autoAdjust="0"/>
  </p:normalViewPr>
  <p:slideViewPr>
    <p:cSldViewPr snapToGrid="0">
      <p:cViewPr varScale="1">
        <p:scale>
          <a:sx n="56" d="100"/>
          <a:sy n="56" d="100"/>
        </p:scale>
        <p:origin x="76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10T22:48:45.705" idx="2">
    <p:pos x="6000" y="0"/>
    <p:text>so we have more time to focus on other slides</p:text>
  </p:cm>
  <p:cm authorId="0" dt="2024-11-11T00:04:23.455" idx="1">
    <p:pos x="6000" y="0"/>
    <p:text>wonder if we need this slide vs saying these words on slide 7</p:text>
  </p:cm>
  <p:cm authorId="1" dt="2024-11-11T00:04:23.455" idx="1">
    <p:pos x="6000" y="0"/>
    <p:text>Idk if we have to spend very long on it. It could be like a five second or less visual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Dan for the introduction </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81685772e1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81685772e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81685772e1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281685772e1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great example of smaller wounds which coalesce into larger ones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81685772e1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281685772e1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particular wound began with typical purple discoloration leading to a highly necrotic wound before healing, which is key across all of these images: these wounds can heal!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313a42b7eca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313a42b7eca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313a42b7eca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313a42b7eca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SLIDES_API117322500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SLIDES_API117322500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thinking about what factors were affecting our patient’s ability to heal, it was so much more than wound care. So what could we address? We identified several key factors from our frequent discussions with the patient during his wound care, both concerns specific to him, as well as to our general population which include but is not limited to: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2800211758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2800211758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Inter"/>
                <a:ea typeface="Inter"/>
                <a:cs typeface="Inter"/>
                <a:sym typeface="Inter"/>
              </a:rPr>
              <a:t>**Note all the sites he has accessed specifically - EC, AHOPE, SPOT, lobby, finland,</a:t>
            </a:r>
            <a:r>
              <a:rPr lang="en" sz="1500">
                <a:solidFill>
                  <a:schemeClr val="dk1"/>
                </a:solidFill>
                <a:latin typeface="Inter"/>
                <a:ea typeface="Inter"/>
                <a:cs typeface="Inter"/>
                <a:sym typeface="Inter"/>
              </a:rPr>
              <a:t> inpatient </a:t>
            </a:r>
            <a:r>
              <a:rPr lang="en" sz="1400">
                <a:solidFill>
                  <a:schemeClr val="dk1"/>
                </a:solidFill>
                <a:latin typeface="Inter"/>
                <a:ea typeface="Inter"/>
                <a:cs typeface="Inter"/>
                <a:sym typeface="Inter"/>
              </a:rPr>
              <a:t>and traditional primary care clinic though this was his least accessed clinical site</a:t>
            </a:r>
            <a:endParaRPr sz="1400">
              <a:solidFill>
                <a:schemeClr val="dk1"/>
              </a:solidFill>
              <a:latin typeface="Inter"/>
              <a:ea typeface="Inter"/>
              <a:cs typeface="Inter"/>
              <a:sym typeface="Inter"/>
            </a:endParaRPr>
          </a:p>
          <a:p>
            <a:pPr marL="0" lvl="0" indent="0" algn="l" rtl="0">
              <a:spcBef>
                <a:spcPts val="0"/>
              </a:spcBef>
              <a:spcAft>
                <a:spcPts val="0"/>
              </a:spcAft>
              <a:buNone/>
            </a:pPr>
            <a:r>
              <a:rPr lang="en" sz="1400">
                <a:solidFill>
                  <a:schemeClr val="dk1"/>
                </a:solidFill>
                <a:latin typeface="Inter"/>
                <a:ea typeface="Inter"/>
                <a:cs typeface="Inter"/>
                <a:sym typeface="Inter"/>
              </a:rPr>
              <a:t>DOT program &gt;&gt; explain what this is </a:t>
            </a:r>
            <a:endParaRPr sz="1400">
              <a:solidFill>
                <a:schemeClr val="dk1"/>
              </a:solidFill>
              <a:latin typeface="Inter"/>
              <a:ea typeface="Inter"/>
              <a:cs typeface="Inter"/>
              <a:sym typeface="Inter"/>
            </a:endParaRPr>
          </a:p>
          <a:p>
            <a:pPr marL="0" lvl="0" indent="0" algn="l" rtl="0">
              <a:spcBef>
                <a:spcPts val="0"/>
              </a:spcBef>
              <a:spcAft>
                <a:spcPts val="0"/>
              </a:spcAft>
              <a:buNone/>
            </a:pP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5/18/23</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Patient was not seen for wound care the entire month of April, 2023 and until May 18th. He had been using MediHoney and band-aids to care for his wounds at home. When asked why he was not presenting to clinic he stated:</a:t>
            </a:r>
            <a:br>
              <a:rPr lang="en" sz="1400">
                <a:solidFill>
                  <a:schemeClr val="dk1"/>
                </a:solidFill>
                <a:latin typeface="Inter"/>
                <a:ea typeface="Inter"/>
                <a:cs typeface="Inter"/>
                <a:sym typeface="Inter"/>
              </a:rPr>
            </a:br>
            <a:r>
              <a:rPr lang="en" sz="1400">
                <a:solidFill>
                  <a:schemeClr val="dk1"/>
                </a:solidFill>
                <a:latin typeface="Inter"/>
                <a:ea typeface="Inter"/>
                <a:cs typeface="Inter"/>
                <a:sym typeface="Inter"/>
              </a:rPr>
              <a:t>“I am sick of waiting to get into the [Engagement Center] for wound care.”</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This occurred after occupancy caps were placed on the Engagement Center drop-in site causing long lines and barriers to care and services in the Spring of 2023. </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b="1">
                <a:solidFill>
                  <a:schemeClr val="dk1"/>
                </a:solidFill>
                <a:latin typeface="Inter"/>
                <a:ea typeface="Inter"/>
                <a:cs typeface="Inter"/>
                <a:sym typeface="Inter"/>
              </a:rPr>
              <a:t>This lack of services caused his wounds to worsen and increase in size to the point where osteomyelitis needed to be ruled out, and patient was referred to MGH ER and then medical respite. </a:t>
            </a:r>
            <a:endParaRPr sz="1400"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b="1">
                <a:solidFill>
                  <a:schemeClr val="dk1"/>
                </a:solidFill>
                <a:latin typeface="Inter"/>
                <a:ea typeface="Inter"/>
                <a:cs typeface="Inter"/>
                <a:sym typeface="Inter"/>
              </a:rPr>
              <a:t>Similar worsening of wounds occured after services ended at one low threshold site and during mental health crises including major depressive episodes and social isolation related to anxiety where he was presenting less to care sites </a:t>
            </a:r>
            <a:endParaRPr sz="1400" b="1">
              <a:solidFill>
                <a:schemeClr val="dk1"/>
              </a:solidFill>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2800211758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2800211758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 Fron his initial recorded weight in 2022 to a more recent weight obtained in summer of 2024, pt was noted to have a Weight loss of 27% total body mass</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Initial weight: 199lbs on 6/29/22</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Current weight: 145lbs</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How did we address this</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Grocery deliveries</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Grocery and restaurant gift cards that were paired with wound care and engagement in services</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Referral for a weekly, medically tailored meal delivery program and nutritional shake delivery</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2800211758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2800211758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Discussions of care and consent when patient somnolent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8002117580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2800211758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Increased education:</a:t>
            </a:r>
            <a:r>
              <a:rPr lang="en" sz="1000"/>
              <a:t> </a:t>
            </a:r>
            <a:r>
              <a:rPr lang="en" sz="1000">
                <a:solidFill>
                  <a:schemeClr val="dk1"/>
                </a:solidFill>
                <a:latin typeface="Inter"/>
                <a:ea typeface="Inter"/>
                <a:cs typeface="Inter"/>
                <a:sym typeface="Inter"/>
              </a:rPr>
              <a:t>More supplies sent home/left at home when patient tearful</a:t>
            </a:r>
            <a:endParaRPr sz="1000"/>
          </a:p>
          <a:p>
            <a:pPr marL="0" lvl="0" indent="0" algn="l" rtl="0">
              <a:spcBef>
                <a:spcPts val="0"/>
              </a:spcBef>
              <a:spcAft>
                <a:spcPts val="0"/>
              </a:spcAft>
              <a:buNone/>
            </a:pPr>
            <a:r>
              <a:rPr lang="en"/>
              <a:t>Trust building - clinic has become place where patient can come when upset, have provided extensive supportive listening, connected to social workers in time of need, continue to foster safe space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13a42b7ec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313a42b7e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beginning, none of the authors have finacial relationships to disclose </a:t>
            </a:r>
            <a:endParaRPr/>
          </a:p>
          <a:p>
            <a:pPr marL="0" lvl="0" indent="0" algn="l" rtl="0">
              <a:spcBef>
                <a:spcPts val="0"/>
              </a:spcBef>
              <a:spcAft>
                <a:spcPts val="0"/>
              </a:spcAft>
              <a:buNone/>
            </a:pPr>
            <a:r>
              <a:rPr lang="en"/>
              <a:t>We want to forewarn that this presentation contains graphic photos, obtained and presented with consent by the participant we are presenting and we extend our deepest gratitude to him for his consent and trust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2800211758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2800211758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Anecdotally, we know from patients that …..</a:t>
            </a:r>
            <a:endParaRPr/>
          </a:p>
          <a:p>
            <a:pPr marL="0" lvl="0" indent="0" algn="l" rtl="0">
              <a:spcBef>
                <a:spcPts val="0"/>
              </a:spcBef>
              <a:spcAft>
                <a:spcPts val="0"/>
              </a:spcAft>
              <a:buNone/>
            </a:pPr>
            <a:r>
              <a:rPr lang="en"/>
              <a:t>Especially before these wounds become severe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5/16/22 </a:t>
            </a:r>
            <a:br>
              <a:rPr lang="en" sz="1400">
                <a:solidFill>
                  <a:schemeClr val="dk1"/>
                </a:solidFill>
                <a:latin typeface="Inter"/>
                <a:ea typeface="Inter"/>
                <a:cs typeface="Inter"/>
                <a:sym typeface="Inter"/>
              </a:rPr>
            </a:br>
            <a:r>
              <a:rPr lang="en" sz="1400">
                <a:solidFill>
                  <a:schemeClr val="dk1"/>
                </a:solidFill>
                <a:latin typeface="Inter"/>
                <a:ea typeface="Inter"/>
                <a:cs typeface="Inter"/>
                <a:sym typeface="Inter"/>
              </a:rPr>
              <a:t>During his first presentation to the hospital for these wounds, patient is described in the notes as being tearful, and states that he initially delayed seeking care and attempted to care for his wounds at home, because he felt embarrassed </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6/6/23</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During nursing visit after a period of fewer interactions and leaving medical respite AMA pt states “I feel guilty” </a:t>
            </a: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4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If we do not foster a sense of safety and support, people will not engage consistently which will prolong the duration of these wounds</a:t>
            </a:r>
            <a:endParaRPr sz="1400">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313a42b7eca_1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313a42b7eca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latin typeface="Inter"/>
                <a:ea typeface="Inter"/>
                <a:cs typeface="Inter"/>
                <a:sym typeface="Inter"/>
              </a:rPr>
              <a:t>Addressing the following in both direct service care and in research is key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313a42b7eca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313a42b7eca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wanted to end the case presentation by highlighting that the patient was largely the third member of the care team and was heavily involved in creating and changing the care plan including the wound care protocols and also in building this case presentation. We wanted this to be something we did with him, and not something we did with him and not to him and to focus on patient involvement and empowerment.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3148b91da7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3148b91da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313a42b7eca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313a42b7eca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27fe819b16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27fe819b1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discussed by previous session presenters, </a:t>
            </a:r>
            <a:r>
              <a:rPr lang="en" sz="1400">
                <a:solidFill>
                  <a:schemeClr val="dk1"/>
                </a:solidFill>
              </a:rPr>
              <a:t>Although we know much about the depressive/sedative properties of xylazine, the processes which result in xylazine-related wounds are largely unknown</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313a42b7ec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313a42b7e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wounds were first described in puerto rico and commonly present as: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313a42b7eca_1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313a42b7eca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noted, factors leading to these wounds are multifactorial but what we know and plan to discuss here is that: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280021175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280021175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15000"/>
              </a:lnSpc>
              <a:spcBef>
                <a:spcPts val="0"/>
              </a:spcBef>
              <a:spcAft>
                <a:spcPts val="0"/>
              </a:spcAft>
              <a:buClr>
                <a:schemeClr val="dk1"/>
              </a:buClr>
              <a:buSzPts val="1400"/>
              <a:buFont typeface="Inter"/>
              <a:buChar char="○"/>
            </a:pPr>
            <a:r>
              <a:rPr lang="en" sz="1400">
                <a:solidFill>
                  <a:schemeClr val="dk1"/>
                </a:solidFill>
                <a:latin typeface="Inter"/>
                <a:ea typeface="Inter"/>
                <a:cs typeface="Inter"/>
                <a:sym typeface="Inter"/>
              </a:rPr>
              <a:t>The case we are presenting today is a 42yo hispanic male, formerly unhoused but was housed through the duration of treatment with active OUD which is what we believe is the source of his exposure. FOr this presentation we will be discussing chronic wounds in the four places listed on the diagram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2800211758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2800211758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collected via chart review from 5/1722 to 8/31 2024 includes: </a:t>
            </a:r>
            <a:endParaRPr/>
          </a:p>
          <a:p>
            <a:pPr marL="0" lvl="0" indent="0" algn="l" rtl="0">
              <a:spcBef>
                <a:spcPts val="0"/>
              </a:spcBef>
              <a:spcAft>
                <a:spcPts val="0"/>
              </a:spcAft>
              <a:buNone/>
            </a:pPr>
            <a:r>
              <a:rPr lang="en"/>
              <a:t>Not all nursing visits are documented, especially if they were done on outreach</a:t>
            </a:r>
            <a:endParaRPr/>
          </a:p>
          <a:p>
            <a:pPr marL="0" lvl="0" indent="0" algn="l" rtl="0">
              <a:spcBef>
                <a:spcPts val="0"/>
              </a:spcBef>
              <a:spcAft>
                <a:spcPts val="0"/>
              </a:spcAft>
              <a:buNone/>
            </a:pPr>
            <a:r>
              <a:rPr lang="en"/>
              <a:t>14/15 hospital visits and all medical respite stays, pt left on self directed discharge</a:t>
            </a:r>
            <a:endParaRPr/>
          </a:p>
          <a:p>
            <a:pPr marL="0" lvl="0" indent="0" algn="l" rtl="0">
              <a:spcBef>
                <a:spcPts val="0"/>
              </a:spcBef>
              <a:spcAft>
                <a:spcPts val="0"/>
              </a:spcAft>
              <a:buNone/>
            </a:pPr>
            <a:r>
              <a:rPr lang="en"/>
              <a:t>These numbers reflect a significant engagement with this patient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2800211758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2800211758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different antibiotics for a total of 177 days including 95 days on Bactrim or XX courses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281685772e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281685772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following images show the progression of wound healing over time, in most cases between 12 and 18 months. Each wound represents typical characteristics such as high necrotic tissue burden, in some cases hypergranulation of tissue, which prevents wound closure without proper treatment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97800" y="1031363"/>
            <a:ext cx="7748400" cy="19575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43100" y="3093038"/>
            <a:ext cx="4057800" cy="4095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7748978" y="-5"/>
            <a:ext cx="1395033" cy="605506"/>
            <a:chOff x="3468800" y="239525"/>
            <a:chExt cx="843175" cy="365975"/>
          </a:xfrm>
        </p:grpSpPr>
        <p:sp>
          <p:nvSpPr>
            <p:cNvPr id="12" name="Google Shape;12;p2"/>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54" y="26"/>
            <a:ext cx="535010" cy="535010"/>
            <a:chOff x="5807050" y="884950"/>
            <a:chExt cx="343550" cy="343550"/>
          </a:xfrm>
        </p:grpSpPr>
        <p:sp>
          <p:nvSpPr>
            <p:cNvPr id="31" name="Google Shape;31;p2"/>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5400000">
            <a:off x="8251178" y="1206041"/>
            <a:ext cx="1067170" cy="206374"/>
            <a:chOff x="5589725" y="3057300"/>
            <a:chExt cx="352900" cy="68250"/>
          </a:xfrm>
        </p:grpSpPr>
        <p:sp>
          <p:nvSpPr>
            <p:cNvPr id="41" name="Google Shape;41;p2"/>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5400000">
            <a:off x="-183947" y="3568991"/>
            <a:ext cx="1067170" cy="206374"/>
            <a:chOff x="5589725" y="3057300"/>
            <a:chExt cx="352900" cy="68250"/>
          </a:xfrm>
        </p:grpSpPr>
        <p:sp>
          <p:nvSpPr>
            <p:cNvPr id="54" name="Google Shape;54;p2"/>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67" name="Google Shape;67;p2"/>
          <p:cNvGrpSpPr/>
          <p:nvPr/>
        </p:nvGrpSpPr>
        <p:grpSpPr>
          <a:xfrm rot="5400000">
            <a:off x="4489025" y="4416997"/>
            <a:ext cx="165950" cy="858016"/>
            <a:chOff x="1349300" y="3328375"/>
            <a:chExt cx="68250" cy="352875"/>
          </a:xfrm>
        </p:grpSpPr>
        <p:sp>
          <p:nvSpPr>
            <p:cNvPr id="68" name="Google Shape;68;p2"/>
            <p:cNvSpPr/>
            <p:nvPr/>
          </p:nvSpPr>
          <p:spPr>
            <a:xfrm>
              <a:off x="1349300" y="36653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63"/>
                  </a:lnTo>
                  <a:lnTo>
                    <a:pt x="0" y="319"/>
                  </a:lnTo>
                  <a:lnTo>
                    <a:pt x="0" y="394"/>
                  </a:lnTo>
                  <a:lnTo>
                    <a:pt x="19" y="450"/>
                  </a:lnTo>
                  <a:lnTo>
                    <a:pt x="56" y="506"/>
                  </a:lnTo>
                  <a:lnTo>
                    <a:pt x="94" y="543"/>
                  </a:lnTo>
                  <a:lnTo>
                    <a:pt x="150" y="581"/>
                  </a:lnTo>
                  <a:lnTo>
                    <a:pt x="206" y="618"/>
                  </a:lnTo>
                  <a:lnTo>
                    <a:pt x="262" y="637"/>
                  </a:lnTo>
                  <a:lnTo>
                    <a:pt x="393" y="637"/>
                  </a:lnTo>
                  <a:lnTo>
                    <a:pt x="449" y="618"/>
                  </a:lnTo>
                  <a:lnTo>
                    <a:pt x="505" y="581"/>
                  </a:lnTo>
                  <a:lnTo>
                    <a:pt x="542" y="543"/>
                  </a:lnTo>
                  <a:lnTo>
                    <a:pt x="580" y="506"/>
                  </a:lnTo>
                  <a:lnTo>
                    <a:pt x="617" y="450"/>
                  </a:lnTo>
                  <a:lnTo>
                    <a:pt x="636" y="394"/>
                  </a:lnTo>
                  <a:lnTo>
                    <a:pt x="636" y="319"/>
                  </a:lnTo>
                  <a:lnTo>
                    <a:pt x="636" y="263"/>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349300" y="35980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44"/>
                  </a:lnTo>
                  <a:lnTo>
                    <a:pt x="0" y="319"/>
                  </a:lnTo>
                  <a:lnTo>
                    <a:pt x="0" y="375"/>
                  </a:lnTo>
                  <a:lnTo>
                    <a:pt x="19" y="450"/>
                  </a:lnTo>
                  <a:lnTo>
                    <a:pt x="56" y="487"/>
                  </a:lnTo>
                  <a:lnTo>
                    <a:pt x="94" y="543"/>
                  </a:lnTo>
                  <a:lnTo>
                    <a:pt x="150" y="580"/>
                  </a:lnTo>
                  <a:lnTo>
                    <a:pt x="206" y="618"/>
                  </a:lnTo>
                  <a:lnTo>
                    <a:pt x="262" y="637"/>
                  </a:lnTo>
                  <a:lnTo>
                    <a:pt x="393" y="637"/>
                  </a:lnTo>
                  <a:lnTo>
                    <a:pt x="449" y="618"/>
                  </a:lnTo>
                  <a:lnTo>
                    <a:pt x="505" y="580"/>
                  </a:lnTo>
                  <a:lnTo>
                    <a:pt x="542" y="543"/>
                  </a:lnTo>
                  <a:lnTo>
                    <a:pt x="580" y="487"/>
                  </a:lnTo>
                  <a:lnTo>
                    <a:pt x="617" y="450"/>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349300" y="35307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44"/>
                  </a:lnTo>
                  <a:lnTo>
                    <a:pt x="0" y="319"/>
                  </a:lnTo>
                  <a:lnTo>
                    <a:pt x="0" y="375"/>
                  </a:lnTo>
                  <a:lnTo>
                    <a:pt x="19" y="431"/>
                  </a:lnTo>
                  <a:lnTo>
                    <a:pt x="56" y="487"/>
                  </a:lnTo>
                  <a:lnTo>
                    <a:pt x="94" y="543"/>
                  </a:lnTo>
                  <a:lnTo>
                    <a:pt x="150" y="580"/>
                  </a:lnTo>
                  <a:lnTo>
                    <a:pt x="206" y="618"/>
                  </a:lnTo>
                  <a:lnTo>
                    <a:pt x="262" y="636"/>
                  </a:lnTo>
                  <a:lnTo>
                    <a:pt x="393" y="636"/>
                  </a:lnTo>
                  <a:lnTo>
                    <a:pt x="449" y="618"/>
                  </a:lnTo>
                  <a:lnTo>
                    <a:pt x="505" y="580"/>
                  </a:lnTo>
                  <a:lnTo>
                    <a:pt x="542" y="543"/>
                  </a:lnTo>
                  <a:lnTo>
                    <a:pt x="580" y="487"/>
                  </a:lnTo>
                  <a:lnTo>
                    <a:pt x="617" y="431"/>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349300" y="3462975"/>
              <a:ext cx="15900" cy="16375"/>
            </a:xfrm>
            <a:custGeom>
              <a:avLst/>
              <a:gdLst/>
              <a:ahLst/>
              <a:cxnLst/>
              <a:rect l="l" t="t" r="r" b="b"/>
              <a:pathLst>
                <a:path w="636" h="655" extrusionOk="0">
                  <a:moveTo>
                    <a:pt x="318" y="0"/>
                  </a:moveTo>
                  <a:lnTo>
                    <a:pt x="262" y="19"/>
                  </a:lnTo>
                  <a:lnTo>
                    <a:pt x="206" y="38"/>
                  </a:lnTo>
                  <a:lnTo>
                    <a:pt x="150" y="56"/>
                  </a:lnTo>
                  <a:lnTo>
                    <a:pt x="94" y="94"/>
                  </a:lnTo>
                  <a:lnTo>
                    <a:pt x="56" y="150"/>
                  </a:lnTo>
                  <a:lnTo>
                    <a:pt x="19" y="206"/>
                  </a:lnTo>
                  <a:lnTo>
                    <a:pt x="0" y="262"/>
                  </a:lnTo>
                  <a:lnTo>
                    <a:pt x="0" y="337"/>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37"/>
                  </a:lnTo>
                  <a:lnTo>
                    <a:pt x="636" y="262"/>
                  </a:lnTo>
                  <a:lnTo>
                    <a:pt x="617" y="206"/>
                  </a:lnTo>
                  <a:lnTo>
                    <a:pt x="580" y="150"/>
                  </a:lnTo>
                  <a:lnTo>
                    <a:pt x="542" y="94"/>
                  </a:lnTo>
                  <a:lnTo>
                    <a:pt x="505" y="56"/>
                  </a:lnTo>
                  <a:lnTo>
                    <a:pt x="449" y="38"/>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349300" y="3395675"/>
              <a:ext cx="15900" cy="16375"/>
            </a:xfrm>
            <a:custGeom>
              <a:avLst/>
              <a:gdLst/>
              <a:ahLst/>
              <a:cxnLst/>
              <a:rect l="l" t="t" r="r" b="b"/>
              <a:pathLst>
                <a:path w="636" h="655" extrusionOk="0">
                  <a:moveTo>
                    <a:pt x="318" y="0"/>
                  </a:moveTo>
                  <a:lnTo>
                    <a:pt x="262" y="19"/>
                  </a:lnTo>
                  <a:lnTo>
                    <a:pt x="206" y="37"/>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18"/>
                  </a:lnTo>
                  <a:lnTo>
                    <a:pt x="636" y="262"/>
                  </a:lnTo>
                  <a:lnTo>
                    <a:pt x="617" y="206"/>
                  </a:lnTo>
                  <a:lnTo>
                    <a:pt x="580" y="150"/>
                  </a:lnTo>
                  <a:lnTo>
                    <a:pt x="542" y="94"/>
                  </a:lnTo>
                  <a:lnTo>
                    <a:pt x="505" y="56"/>
                  </a:lnTo>
                  <a:lnTo>
                    <a:pt x="449" y="37"/>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349300" y="3328375"/>
              <a:ext cx="15900" cy="15900"/>
            </a:xfrm>
            <a:custGeom>
              <a:avLst/>
              <a:gdLst/>
              <a:ahLst/>
              <a:cxnLst/>
              <a:rect l="l" t="t" r="r" b="b"/>
              <a:pathLst>
                <a:path w="636" h="636" extrusionOk="0">
                  <a:moveTo>
                    <a:pt x="318" y="0"/>
                  </a:moveTo>
                  <a:lnTo>
                    <a:pt x="262" y="19"/>
                  </a:lnTo>
                  <a:lnTo>
                    <a:pt x="206" y="37"/>
                  </a:lnTo>
                  <a:lnTo>
                    <a:pt x="150" y="56"/>
                  </a:lnTo>
                  <a:lnTo>
                    <a:pt x="94" y="93"/>
                  </a:lnTo>
                  <a:lnTo>
                    <a:pt x="56" y="150"/>
                  </a:lnTo>
                  <a:lnTo>
                    <a:pt x="19" y="206"/>
                  </a:lnTo>
                  <a:lnTo>
                    <a:pt x="0" y="262"/>
                  </a:lnTo>
                  <a:lnTo>
                    <a:pt x="0" y="318"/>
                  </a:lnTo>
                  <a:lnTo>
                    <a:pt x="0" y="393"/>
                  </a:lnTo>
                  <a:lnTo>
                    <a:pt x="19" y="449"/>
                  </a:lnTo>
                  <a:lnTo>
                    <a:pt x="56" y="505"/>
                  </a:lnTo>
                  <a:lnTo>
                    <a:pt x="94" y="542"/>
                  </a:lnTo>
                  <a:lnTo>
                    <a:pt x="150" y="598"/>
                  </a:lnTo>
                  <a:lnTo>
                    <a:pt x="206" y="617"/>
                  </a:lnTo>
                  <a:lnTo>
                    <a:pt x="262" y="636"/>
                  </a:lnTo>
                  <a:lnTo>
                    <a:pt x="393" y="636"/>
                  </a:lnTo>
                  <a:lnTo>
                    <a:pt x="449" y="617"/>
                  </a:lnTo>
                  <a:lnTo>
                    <a:pt x="505" y="598"/>
                  </a:lnTo>
                  <a:lnTo>
                    <a:pt x="542" y="542"/>
                  </a:lnTo>
                  <a:lnTo>
                    <a:pt x="580" y="505"/>
                  </a:lnTo>
                  <a:lnTo>
                    <a:pt x="617" y="449"/>
                  </a:lnTo>
                  <a:lnTo>
                    <a:pt x="636" y="393"/>
                  </a:lnTo>
                  <a:lnTo>
                    <a:pt x="636" y="318"/>
                  </a:lnTo>
                  <a:lnTo>
                    <a:pt x="636" y="262"/>
                  </a:lnTo>
                  <a:lnTo>
                    <a:pt x="617" y="206"/>
                  </a:lnTo>
                  <a:lnTo>
                    <a:pt x="580" y="150"/>
                  </a:lnTo>
                  <a:lnTo>
                    <a:pt x="542" y="93"/>
                  </a:lnTo>
                  <a:lnTo>
                    <a:pt x="505" y="56"/>
                  </a:lnTo>
                  <a:lnTo>
                    <a:pt x="449" y="37"/>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401175" y="36653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63"/>
                  </a:lnTo>
                  <a:lnTo>
                    <a:pt x="0" y="319"/>
                  </a:lnTo>
                  <a:lnTo>
                    <a:pt x="19" y="394"/>
                  </a:lnTo>
                  <a:lnTo>
                    <a:pt x="38" y="450"/>
                  </a:lnTo>
                  <a:lnTo>
                    <a:pt x="56" y="506"/>
                  </a:lnTo>
                  <a:lnTo>
                    <a:pt x="94" y="543"/>
                  </a:lnTo>
                  <a:lnTo>
                    <a:pt x="150" y="581"/>
                  </a:lnTo>
                  <a:lnTo>
                    <a:pt x="206" y="618"/>
                  </a:lnTo>
                  <a:lnTo>
                    <a:pt x="262" y="637"/>
                  </a:lnTo>
                  <a:lnTo>
                    <a:pt x="393" y="637"/>
                  </a:lnTo>
                  <a:lnTo>
                    <a:pt x="449" y="618"/>
                  </a:lnTo>
                  <a:lnTo>
                    <a:pt x="505" y="581"/>
                  </a:lnTo>
                  <a:lnTo>
                    <a:pt x="561" y="543"/>
                  </a:lnTo>
                  <a:lnTo>
                    <a:pt x="599" y="506"/>
                  </a:lnTo>
                  <a:lnTo>
                    <a:pt x="617" y="450"/>
                  </a:lnTo>
                  <a:lnTo>
                    <a:pt x="636" y="394"/>
                  </a:lnTo>
                  <a:lnTo>
                    <a:pt x="655" y="319"/>
                  </a:lnTo>
                  <a:lnTo>
                    <a:pt x="636" y="263"/>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401175" y="35980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44"/>
                  </a:lnTo>
                  <a:lnTo>
                    <a:pt x="0" y="319"/>
                  </a:lnTo>
                  <a:lnTo>
                    <a:pt x="19" y="375"/>
                  </a:lnTo>
                  <a:lnTo>
                    <a:pt x="38" y="450"/>
                  </a:lnTo>
                  <a:lnTo>
                    <a:pt x="56" y="487"/>
                  </a:lnTo>
                  <a:lnTo>
                    <a:pt x="94" y="543"/>
                  </a:lnTo>
                  <a:lnTo>
                    <a:pt x="150" y="580"/>
                  </a:lnTo>
                  <a:lnTo>
                    <a:pt x="206" y="618"/>
                  </a:lnTo>
                  <a:lnTo>
                    <a:pt x="262" y="637"/>
                  </a:lnTo>
                  <a:lnTo>
                    <a:pt x="393" y="637"/>
                  </a:lnTo>
                  <a:lnTo>
                    <a:pt x="449" y="618"/>
                  </a:lnTo>
                  <a:lnTo>
                    <a:pt x="505" y="580"/>
                  </a:lnTo>
                  <a:lnTo>
                    <a:pt x="561" y="543"/>
                  </a:lnTo>
                  <a:lnTo>
                    <a:pt x="599" y="487"/>
                  </a:lnTo>
                  <a:lnTo>
                    <a:pt x="617" y="450"/>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401175" y="35307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44"/>
                  </a:lnTo>
                  <a:lnTo>
                    <a:pt x="0" y="319"/>
                  </a:lnTo>
                  <a:lnTo>
                    <a:pt x="19" y="375"/>
                  </a:lnTo>
                  <a:lnTo>
                    <a:pt x="38" y="431"/>
                  </a:lnTo>
                  <a:lnTo>
                    <a:pt x="56" y="487"/>
                  </a:lnTo>
                  <a:lnTo>
                    <a:pt x="94" y="543"/>
                  </a:lnTo>
                  <a:lnTo>
                    <a:pt x="150" y="580"/>
                  </a:lnTo>
                  <a:lnTo>
                    <a:pt x="206" y="618"/>
                  </a:lnTo>
                  <a:lnTo>
                    <a:pt x="262" y="636"/>
                  </a:lnTo>
                  <a:lnTo>
                    <a:pt x="393" y="636"/>
                  </a:lnTo>
                  <a:lnTo>
                    <a:pt x="449" y="618"/>
                  </a:lnTo>
                  <a:lnTo>
                    <a:pt x="505" y="580"/>
                  </a:lnTo>
                  <a:lnTo>
                    <a:pt x="561" y="543"/>
                  </a:lnTo>
                  <a:lnTo>
                    <a:pt x="599" y="487"/>
                  </a:lnTo>
                  <a:lnTo>
                    <a:pt x="617" y="431"/>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401175" y="3462975"/>
              <a:ext cx="16375" cy="16375"/>
            </a:xfrm>
            <a:custGeom>
              <a:avLst/>
              <a:gdLst/>
              <a:ahLst/>
              <a:cxnLst/>
              <a:rect l="l" t="t" r="r" b="b"/>
              <a:pathLst>
                <a:path w="655" h="655" extrusionOk="0">
                  <a:moveTo>
                    <a:pt x="337" y="0"/>
                  </a:moveTo>
                  <a:lnTo>
                    <a:pt x="262" y="19"/>
                  </a:lnTo>
                  <a:lnTo>
                    <a:pt x="206" y="38"/>
                  </a:lnTo>
                  <a:lnTo>
                    <a:pt x="150" y="56"/>
                  </a:lnTo>
                  <a:lnTo>
                    <a:pt x="94" y="94"/>
                  </a:lnTo>
                  <a:lnTo>
                    <a:pt x="56" y="150"/>
                  </a:lnTo>
                  <a:lnTo>
                    <a:pt x="38" y="206"/>
                  </a:lnTo>
                  <a:lnTo>
                    <a:pt x="19" y="262"/>
                  </a:lnTo>
                  <a:lnTo>
                    <a:pt x="0" y="337"/>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37"/>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01175" y="3395675"/>
              <a:ext cx="16375" cy="16375"/>
            </a:xfrm>
            <a:custGeom>
              <a:avLst/>
              <a:gdLst/>
              <a:ahLst/>
              <a:cxnLst/>
              <a:rect l="l" t="t" r="r" b="b"/>
              <a:pathLst>
                <a:path w="655" h="655" extrusionOk="0">
                  <a:moveTo>
                    <a:pt x="337" y="0"/>
                  </a:moveTo>
                  <a:lnTo>
                    <a:pt x="262" y="19"/>
                  </a:lnTo>
                  <a:lnTo>
                    <a:pt x="206" y="37"/>
                  </a:lnTo>
                  <a:lnTo>
                    <a:pt x="150" y="56"/>
                  </a:lnTo>
                  <a:lnTo>
                    <a:pt x="94" y="94"/>
                  </a:lnTo>
                  <a:lnTo>
                    <a:pt x="56" y="150"/>
                  </a:lnTo>
                  <a:lnTo>
                    <a:pt x="38" y="206"/>
                  </a:lnTo>
                  <a:lnTo>
                    <a:pt x="19" y="262"/>
                  </a:lnTo>
                  <a:lnTo>
                    <a:pt x="0" y="318"/>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7"/>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401175" y="3328375"/>
              <a:ext cx="16375" cy="15900"/>
            </a:xfrm>
            <a:custGeom>
              <a:avLst/>
              <a:gdLst/>
              <a:ahLst/>
              <a:cxnLst/>
              <a:rect l="l" t="t" r="r" b="b"/>
              <a:pathLst>
                <a:path w="655" h="636" extrusionOk="0">
                  <a:moveTo>
                    <a:pt x="337" y="0"/>
                  </a:moveTo>
                  <a:lnTo>
                    <a:pt x="262" y="19"/>
                  </a:lnTo>
                  <a:lnTo>
                    <a:pt x="206" y="37"/>
                  </a:lnTo>
                  <a:lnTo>
                    <a:pt x="150" y="56"/>
                  </a:lnTo>
                  <a:lnTo>
                    <a:pt x="94" y="93"/>
                  </a:lnTo>
                  <a:lnTo>
                    <a:pt x="56" y="150"/>
                  </a:lnTo>
                  <a:lnTo>
                    <a:pt x="38" y="206"/>
                  </a:lnTo>
                  <a:lnTo>
                    <a:pt x="19" y="262"/>
                  </a:lnTo>
                  <a:lnTo>
                    <a:pt x="0" y="318"/>
                  </a:lnTo>
                  <a:lnTo>
                    <a:pt x="19" y="393"/>
                  </a:lnTo>
                  <a:lnTo>
                    <a:pt x="38" y="449"/>
                  </a:lnTo>
                  <a:lnTo>
                    <a:pt x="56" y="505"/>
                  </a:lnTo>
                  <a:lnTo>
                    <a:pt x="94" y="542"/>
                  </a:lnTo>
                  <a:lnTo>
                    <a:pt x="150" y="598"/>
                  </a:lnTo>
                  <a:lnTo>
                    <a:pt x="206" y="617"/>
                  </a:lnTo>
                  <a:lnTo>
                    <a:pt x="262" y="636"/>
                  </a:lnTo>
                  <a:lnTo>
                    <a:pt x="393" y="636"/>
                  </a:lnTo>
                  <a:lnTo>
                    <a:pt x="449" y="617"/>
                  </a:lnTo>
                  <a:lnTo>
                    <a:pt x="505" y="598"/>
                  </a:lnTo>
                  <a:lnTo>
                    <a:pt x="561" y="542"/>
                  </a:lnTo>
                  <a:lnTo>
                    <a:pt x="599" y="505"/>
                  </a:lnTo>
                  <a:lnTo>
                    <a:pt x="617" y="449"/>
                  </a:lnTo>
                  <a:lnTo>
                    <a:pt x="636" y="393"/>
                  </a:lnTo>
                  <a:lnTo>
                    <a:pt x="655" y="318"/>
                  </a:lnTo>
                  <a:lnTo>
                    <a:pt x="636" y="262"/>
                  </a:lnTo>
                  <a:lnTo>
                    <a:pt x="617" y="206"/>
                  </a:lnTo>
                  <a:lnTo>
                    <a:pt x="599" y="150"/>
                  </a:lnTo>
                  <a:lnTo>
                    <a:pt x="561" y="93"/>
                  </a:lnTo>
                  <a:lnTo>
                    <a:pt x="505" y="56"/>
                  </a:lnTo>
                  <a:lnTo>
                    <a:pt x="449" y="37"/>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0"/>
        <p:cNvGrpSpPr/>
        <p:nvPr/>
      </p:nvGrpSpPr>
      <p:grpSpPr>
        <a:xfrm>
          <a:off x="0" y="0"/>
          <a:ext cx="0" cy="0"/>
          <a:chOff x="0" y="0"/>
          <a:chExt cx="0" cy="0"/>
        </a:xfrm>
      </p:grpSpPr>
      <p:sp>
        <p:nvSpPr>
          <p:cNvPr id="631" name="Google Shape;631;p11"/>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632" name="Google Shape;632;p11"/>
          <p:cNvGrpSpPr/>
          <p:nvPr/>
        </p:nvGrpSpPr>
        <p:grpSpPr>
          <a:xfrm>
            <a:off x="3" y="-5"/>
            <a:ext cx="1395033" cy="605506"/>
            <a:chOff x="3468800" y="239525"/>
            <a:chExt cx="843175" cy="365975"/>
          </a:xfrm>
        </p:grpSpPr>
        <p:sp>
          <p:nvSpPr>
            <p:cNvPr id="633" name="Google Shape;633;p11"/>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11"/>
          <p:cNvGrpSpPr/>
          <p:nvPr/>
        </p:nvGrpSpPr>
        <p:grpSpPr>
          <a:xfrm rot="-5400000">
            <a:off x="-183947" y="3568991"/>
            <a:ext cx="1067170" cy="206374"/>
            <a:chOff x="5589725" y="3057300"/>
            <a:chExt cx="352900" cy="68250"/>
          </a:xfrm>
        </p:grpSpPr>
        <p:sp>
          <p:nvSpPr>
            <p:cNvPr id="652" name="Google Shape;652;p11"/>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1"/>
          <p:cNvGrpSpPr/>
          <p:nvPr/>
        </p:nvGrpSpPr>
        <p:grpSpPr>
          <a:xfrm>
            <a:off x="7361728" y="164304"/>
            <a:ext cx="1067170" cy="206374"/>
            <a:chOff x="5589725" y="3057300"/>
            <a:chExt cx="352900" cy="68250"/>
          </a:xfrm>
        </p:grpSpPr>
        <p:sp>
          <p:nvSpPr>
            <p:cNvPr id="665" name="Google Shape;665;p11"/>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11"/>
          <p:cNvGrpSpPr/>
          <p:nvPr/>
        </p:nvGrpSpPr>
        <p:grpSpPr>
          <a:xfrm rot="-5400000">
            <a:off x="8143728" y="3285195"/>
            <a:ext cx="1395033" cy="605506"/>
            <a:chOff x="3468800" y="239525"/>
            <a:chExt cx="843175" cy="365975"/>
          </a:xfrm>
        </p:grpSpPr>
        <p:sp>
          <p:nvSpPr>
            <p:cNvPr id="678" name="Google Shape;678;p11"/>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11"/>
          <p:cNvGrpSpPr/>
          <p:nvPr/>
        </p:nvGrpSpPr>
        <p:grpSpPr>
          <a:xfrm>
            <a:off x="8608979" y="1"/>
            <a:ext cx="535010" cy="535010"/>
            <a:chOff x="5807050" y="884950"/>
            <a:chExt cx="343550" cy="343550"/>
          </a:xfrm>
        </p:grpSpPr>
        <p:sp>
          <p:nvSpPr>
            <p:cNvPr id="697" name="Google Shape;697;p11"/>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7" name="Google Shape;70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09"/>
        <p:cNvGrpSpPr/>
        <p:nvPr/>
      </p:nvGrpSpPr>
      <p:grpSpPr>
        <a:xfrm>
          <a:off x="0" y="0"/>
          <a:ext cx="0" cy="0"/>
          <a:chOff x="0" y="0"/>
          <a:chExt cx="0" cy="0"/>
        </a:xfrm>
      </p:grpSpPr>
      <p:sp>
        <p:nvSpPr>
          <p:cNvPr id="710" name="Google Shape;710;p13"/>
          <p:cNvSpPr txBox="1">
            <a:spLocks noGrp="1"/>
          </p:cNvSpPr>
          <p:nvPr>
            <p:ph type="title"/>
          </p:nvPr>
        </p:nvSpPr>
        <p:spPr>
          <a:xfrm>
            <a:off x="1019250" y="2857175"/>
            <a:ext cx="7105500" cy="368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23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711" name="Google Shape;711;p13"/>
          <p:cNvSpPr txBox="1">
            <a:spLocks noGrp="1"/>
          </p:cNvSpPr>
          <p:nvPr>
            <p:ph type="subTitle" idx="1"/>
          </p:nvPr>
        </p:nvSpPr>
        <p:spPr>
          <a:xfrm>
            <a:off x="1019250" y="1155625"/>
            <a:ext cx="7105500" cy="1762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3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712" name="Google Shape;712;p13"/>
          <p:cNvGrpSpPr/>
          <p:nvPr/>
        </p:nvGrpSpPr>
        <p:grpSpPr>
          <a:xfrm rot="-5400000">
            <a:off x="-394772" y="394770"/>
            <a:ext cx="1395033" cy="605506"/>
            <a:chOff x="3468800" y="239525"/>
            <a:chExt cx="843175" cy="365975"/>
          </a:xfrm>
        </p:grpSpPr>
        <p:sp>
          <p:nvSpPr>
            <p:cNvPr id="713" name="Google Shape;713;p13"/>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rot="-5400000">
            <a:off x="8143828" y="394770"/>
            <a:ext cx="1395033" cy="605506"/>
            <a:chOff x="3468800" y="239525"/>
            <a:chExt cx="843175" cy="365975"/>
          </a:xfrm>
        </p:grpSpPr>
        <p:sp>
          <p:nvSpPr>
            <p:cNvPr id="732" name="Google Shape;732;p13"/>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13"/>
          <p:cNvGrpSpPr/>
          <p:nvPr/>
        </p:nvGrpSpPr>
        <p:grpSpPr>
          <a:xfrm>
            <a:off x="4038415" y="161441"/>
            <a:ext cx="1067170" cy="206374"/>
            <a:chOff x="5589725" y="3057300"/>
            <a:chExt cx="352900" cy="68250"/>
          </a:xfrm>
        </p:grpSpPr>
        <p:sp>
          <p:nvSpPr>
            <p:cNvPr id="751" name="Google Shape;751;p13"/>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13"/>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64"/>
        <p:cNvGrpSpPr/>
        <p:nvPr/>
      </p:nvGrpSpPr>
      <p:grpSpPr>
        <a:xfrm>
          <a:off x="0" y="0"/>
          <a:ext cx="0" cy="0"/>
          <a:chOff x="0" y="0"/>
          <a:chExt cx="0" cy="0"/>
        </a:xfrm>
      </p:grpSpPr>
      <p:sp>
        <p:nvSpPr>
          <p:cNvPr id="765" name="Google Shape;765;p14"/>
          <p:cNvSpPr txBox="1">
            <a:spLocks noGrp="1"/>
          </p:cNvSpPr>
          <p:nvPr>
            <p:ph type="subTitle" idx="1"/>
          </p:nvPr>
        </p:nvSpPr>
        <p:spPr>
          <a:xfrm>
            <a:off x="720000" y="2988425"/>
            <a:ext cx="2460300" cy="4071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766" name="Google Shape;766;p14"/>
          <p:cNvSpPr txBox="1">
            <a:spLocks noGrp="1"/>
          </p:cNvSpPr>
          <p:nvPr>
            <p:ph type="subTitle" idx="2"/>
          </p:nvPr>
        </p:nvSpPr>
        <p:spPr>
          <a:xfrm>
            <a:off x="720000" y="3811076"/>
            <a:ext cx="2460300" cy="54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7" name="Google Shape;767;p14"/>
          <p:cNvSpPr txBox="1">
            <a:spLocks noGrp="1"/>
          </p:cNvSpPr>
          <p:nvPr>
            <p:ph type="subTitle" idx="3"/>
          </p:nvPr>
        </p:nvSpPr>
        <p:spPr>
          <a:xfrm>
            <a:off x="3341850" y="3811076"/>
            <a:ext cx="2460300" cy="54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8" name="Google Shape;768;p14"/>
          <p:cNvSpPr txBox="1">
            <a:spLocks noGrp="1"/>
          </p:cNvSpPr>
          <p:nvPr>
            <p:ph type="subTitle" idx="4"/>
          </p:nvPr>
        </p:nvSpPr>
        <p:spPr>
          <a:xfrm>
            <a:off x="5973314" y="3811076"/>
            <a:ext cx="2460300" cy="54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9" name="Google Shape;769;p14"/>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70" name="Google Shape;770;p14"/>
          <p:cNvSpPr txBox="1">
            <a:spLocks noGrp="1"/>
          </p:cNvSpPr>
          <p:nvPr>
            <p:ph type="subTitle" idx="5"/>
          </p:nvPr>
        </p:nvSpPr>
        <p:spPr>
          <a:xfrm>
            <a:off x="3341850" y="2988425"/>
            <a:ext cx="2460300" cy="4071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771" name="Google Shape;771;p14"/>
          <p:cNvSpPr txBox="1">
            <a:spLocks noGrp="1"/>
          </p:cNvSpPr>
          <p:nvPr>
            <p:ph type="subTitle" idx="6"/>
          </p:nvPr>
        </p:nvSpPr>
        <p:spPr>
          <a:xfrm>
            <a:off x="5973314" y="2988425"/>
            <a:ext cx="2460300" cy="4071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772" name="Google Shape;772;p14"/>
          <p:cNvSpPr txBox="1">
            <a:spLocks noGrp="1"/>
          </p:cNvSpPr>
          <p:nvPr>
            <p:ph type="subTitle" idx="7"/>
          </p:nvPr>
        </p:nvSpPr>
        <p:spPr>
          <a:xfrm>
            <a:off x="720000" y="3363475"/>
            <a:ext cx="2460300" cy="518400"/>
          </a:xfrm>
          <a:prstGeom prst="rect">
            <a:avLst/>
          </a:prstGeom>
          <a:solidFill>
            <a:schemeClr val="dk1"/>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3" name="Google Shape;773;p14"/>
          <p:cNvSpPr txBox="1">
            <a:spLocks noGrp="1"/>
          </p:cNvSpPr>
          <p:nvPr>
            <p:ph type="subTitle" idx="8"/>
          </p:nvPr>
        </p:nvSpPr>
        <p:spPr>
          <a:xfrm>
            <a:off x="3341850" y="3391700"/>
            <a:ext cx="2460300" cy="521100"/>
          </a:xfrm>
          <a:prstGeom prst="rect">
            <a:avLst/>
          </a:prstGeom>
          <a:solidFill>
            <a:schemeClr val="dk1"/>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4" name="Google Shape;774;p14"/>
          <p:cNvSpPr txBox="1">
            <a:spLocks noGrp="1"/>
          </p:cNvSpPr>
          <p:nvPr>
            <p:ph type="subTitle" idx="9"/>
          </p:nvPr>
        </p:nvSpPr>
        <p:spPr>
          <a:xfrm>
            <a:off x="5973314" y="3391700"/>
            <a:ext cx="2460300" cy="521100"/>
          </a:xfrm>
          <a:prstGeom prst="rect">
            <a:avLst/>
          </a:prstGeom>
          <a:solidFill>
            <a:schemeClr val="dk1"/>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5" name="Google Shape;775;p14"/>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776" name="Google Shape;776;p14"/>
          <p:cNvGrpSpPr/>
          <p:nvPr/>
        </p:nvGrpSpPr>
        <p:grpSpPr>
          <a:xfrm rot="-5400000">
            <a:off x="-72852" y="415234"/>
            <a:ext cx="886061" cy="173737"/>
            <a:chOff x="5589725" y="3057300"/>
            <a:chExt cx="352900" cy="68250"/>
          </a:xfrm>
        </p:grpSpPr>
        <p:sp>
          <p:nvSpPr>
            <p:cNvPr id="777" name="Google Shape;777;p14"/>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14"/>
          <p:cNvGrpSpPr/>
          <p:nvPr/>
        </p:nvGrpSpPr>
        <p:grpSpPr>
          <a:xfrm>
            <a:off x="-214" y="4362417"/>
            <a:ext cx="466335" cy="466335"/>
            <a:chOff x="5807050" y="884950"/>
            <a:chExt cx="343550" cy="343550"/>
          </a:xfrm>
        </p:grpSpPr>
        <p:sp>
          <p:nvSpPr>
            <p:cNvPr id="790" name="Google Shape;790;p14"/>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4"/>
          <p:cNvGrpSpPr/>
          <p:nvPr/>
        </p:nvGrpSpPr>
        <p:grpSpPr>
          <a:xfrm rot="-5400000">
            <a:off x="8325640" y="4197327"/>
            <a:ext cx="886061" cy="173737"/>
            <a:chOff x="5589725" y="3057300"/>
            <a:chExt cx="352900" cy="68250"/>
          </a:xfrm>
        </p:grpSpPr>
        <p:sp>
          <p:nvSpPr>
            <p:cNvPr id="800" name="Google Shape;800;p14"/>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14"/>
          <p:cNvGrpSpPr/>
          <p:nvPr/>
        </p:nvGrpSpPr>
        <p:grpSpPr>
          <a:xfrm>
            <a:off x="8684961" y="-33"/>
            <a:ext cx="466335" cy="466335"/>
            <a:chOff x="5807050" y="884950"/>
            <a:chExt cx="343550" cy="343550"/>
          </a:xfrm>
        </p:grpSpPr>
        <p:sp>
          <p:nvSpPr>
            <p:cNvPr id="813" name="Google Shape;813;p14"/>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22"/>
        <p:cNvGrpSpPr/>
        <p:nvPr/>
      </p:nvGrpSpPr>
      <p:grpSpPr>
        <a:xfrm>
          <a:off x="0" y="0"/>
          <a:ext cx="0" cy="0"/>
          <a:chOff x="0" y="0"/>
          <a:chExt cx="0" cy="0"/>
        </a:xfrm>
      </p:grpSpPr>
      <p:sp>
        <p:nvSpPr>
          <p:cNvPr id="823" name="Google Shape;823;p15"/>
          <p:cNvSpPr txBox="1">
            <a:spLocks noGrp="1"/>
          </p:cNvSpPr>
          <p:nvPr>
            <p:ph type="subTitle" idx="1"/>
          </p:nvPr>
        </p:nvSpPr>
        <p:spPr>
          <a:xfrm>
            <a:off x="1780671" y="1550375"/>
            <a:ext cx="2714700" cy="3657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24" name="Google Shape;824;p15"/>
          <p:cNvSpPr txBox="1">
            <a:spLocks noGrp="1"/>
          </p:cNvSpPr>
          <p:nvPr>
            <p:ph type="subTitle" idx="2"/>
          </p:nvPr>
        </p:nvSpPr>
        <p:spPr>
          <a:xfrm>
            <a:off x="1780671" y="1768183"/>
            <a:ext cx="27147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5" name="Google Shape;825;p15"/>
          <p:cNvSpPr txBox="1">
            <a:spLocks noGrp="1"/>
          </p:cNvSpPr>
          <p:nvPr>
            <p:ph type="subTitle" idx="3"/>
          </p:nvPr>
        </p:nvSpPr>
        <p:spPr>
          <a:xfrm>
            <a:off x="5698801" y="1768183"/>
            <a:ext cx="27147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6" name="Google Shape;826;p15"/>
          <p:cNvSpPr txBox="1">
            <a:spLocks noGrp="1"/>
          </p:cNvSpPr>
          <p:nvPr>
            <p:ph type="subTitle" idx="4"/>
          </p:nvPr>
        </p:nvSpPr>
        <p:spPr>
          <a:xfrm>
            <a:off x="1780671" y="3297161"/>
            <a:ext cx="27147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7" name="Google Shape;827;p15"/>
          <p:cNvSpPr txBox="1">
            <a:spLocks noGrp="1"/>
          </p:cNvSpPr>
          <p:nvPr>
            <p:ph type="subTitle" idx="5"/>
          </p:nvPr>
        </p:nvSpPr>
        <p:spPr>
          <a:xfrm>
            <a:off x="5698801" y="3297161"/>
            <a:ext cx="27147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8" name="Google Shape;828;p15"/>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29" name="Google Shape;829;p15"/>
          <p:cNvSpPr txBox="1">
            <a:spLocks noGrp="1"/>
          </p:cNvSpPr>
          <p:nvPr>
            <p:ph type="subTitle" idx="6"/>
          </p:nvPr>
        </p:nvSpPr>
        <p:spPr>
          <a:xfrm>
            <a:off x="1780671" y="3081603"/>
            <a:ext cx="2714700" cy="3657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30" name="Google Shape;830;p15"/>
          <p:cNvSpPr txBox="1">
            <a:spLocks noGrp="1"/>
          </p:cNvSpPr>
          <p:nvPr>
            <p:ph type="subTitle" idx="7"/>
          </p:nvPr>
        </p:nvSpPr>
        <p:spPr>
          <a:xfrm>
            <a:off x="5698801" y="1550375"/>
            <a:ext cx="2714700" cy="3657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31" name="Google Shape;831;p15"/>
          <p:cNvSpPr txBox="1">
            <a:spLocks noGrp="1"/>
          </p:cNvSpPr>
          <p:nvPr>
            <p:ph type="subTitle" idx="8"/>
          </p:nvPr>
        </p:nvSpPr>
        <p:spPr>
          <a:xfrm>
            <a:off x="5698801" y="3081603"/>
            <a:ext cx="2714700" cy="3657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grpSp>
        <p:nvGrpSpPr>
          <p:cNvPr id="832" name="Google Shape;832;p15"/>
          <p:cNvGrpSpPr/>
          <p:nvPr/>
        </p:nvGrpSpPr>
        <p:grpSpPr>
          <a:xfrm>
            <a:off x="8684961" y="-33"/>
            <a:ext cx="466335" cy="466335"/>
            <a:chOff x="5807050" y="884950"/>
            <a:chExt cx="343550" cy="343550"/>
          </a:xfrm>
        </p:grpSpPr>
        <p:sp>
          <p:nvSpPr>
            <p:cNvPr id="833" name="Google Shape;833;p15"/>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5"/>
          <p:cNvGrpSpPr/>
          <p:nvPr/>
        </p:nvGrpSpPr>
        <p:grpSpPr>
          <a:xfrm rot="-5400000">
            <a:off x="-72852" y="415234"/>
            <a:ext cx="886061" cy="173737"/>
            <a:chOff x="5589725" y="3057300"/>
            <a:chExt cx="352900" cy="68250"/>
          </a:xfrm>
        </p:grpSpPr>
        <p:sp>
          <p:nvSpPr>
            <p:cNvPr id="843" name="Google Shape;843;p15"/>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15"/>
          <p:cNvGrpSpPr/>
          <p:nvPr/>
        </p:nvGrpSpPr>
        <p:grpSpPr>
          <a:xfrm rot="-5400000">
            <a:off x="8328798" y="4191534"/>
            <a:ext cx="886061" cy="173737"/>
            <a:chOff x="5589725" y="3057300"/>
            <a:chExt cx="352900" cy="68250"/>
          </a:xfrm>
        </p:grpSpPr>
        <p:sp>
          <p:nvSpPr>
            <p:cNvPr id="856" name="Google Shape;856;p15"/>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15"/>
          <p:cNvGrpSpPr/>
          <p:nvPr/>
        </p:nvGrpSpPr>
        <p:grpSpPr>
          <a:xfrm>
            <a:off x="-214" y="4362417"/>
            <a:ext cx="466335" cy="466335"/>
            <a:chOff x="5807050" y="884950"/>
            <a:chExt cx="343550" cy="343550"/>
          </a:xfrm>
        </p:grpSpPr>
        <p:sp>
          <p:nvSpPr>
            <p:cNvPr id="869" name="Google Shape;869;p15"/>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15"/>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ive columns">
  <p:cSld name="BLANK_1_1_1_1_2">
    <p:spTree>
      <p:nvGrpSpPr>
        <p:cNvPr id="1" name="Shape 879"/>
        <p:cNvGrpSpPr/>
        <p:nvPr/>
      </p:nvGrpSpPr>
      <p:grpSpPr>
        <a:xfrm>
          <a:off x="0" y="0"/>
          <a:ext cx="0" cy="0"/>
          <a:chOff x="0" y="0"/>
          <a:chExt cx="0" cy="0"/>
        </a:xfrm>
      </p:grpSpPr>
      <p:sp>
        <p:nvSpPr>
          <p:cNvPr id="880" name="Google Shape;880;p16"/>
          <p:cNvSpPr txBox="1">
            <a:spLocks noGrp="1"/>
          </p:cNvSpPr>
          <p:nvPr>
            <p:ph type="subTitle" idx="1"/>
          </p:nvPr>
        </p:nvSpPr>
        <p:spPr>
          <a:xfrm>
            <a:off x="720000" y="3726468"/>
            <a:ext cx="2424900" cy="356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81" name="Google Shape;881;p16"/>
          <p:cNvSpPr txBox="1">
            <a:spLocks noGrp="1"/>
          </p:cNvSpPr>
          <p:nvPr>
            <p:ph type="subTitle" idx="2"/>
          </p:nvPr>
        </p:nvSpPr>
        <p:spPr>
          <a:xfrm>
            <a:off x="720000" y="3930768"/>
            <a:ext cx="24249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2" name="Google Shape;882;p16"/>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3" name="Google Shape;883;p16"/>
          <p:cNvSpPr txBox="1">
            <a:spLocks noGrp="1"/>
          </p:cNvSpPr>
          <p:nvPr>
            <p:ph type="title" idx="3" hasCustomPrompt="1"/>
          </p:nvPr>
        </p:nvSpPr>
        <p:spPr>
          <a:xfrm>
            <a:off x="1617001" y="2942492"/>
            <a:ext cx="630900" cy="6309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2400"/>
              <a:buNone/>
              <a:defRPr sz="2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84" name="Google Shape;884;p16"/>
          <p:cNvSpPr txBox="1">
            <a:spLocks noGrp="1"/>
          </p:cNvSpPr>
          <p:nvPr>
            <p:ph type="subTitle" idx="4"/>
          </p:nvPr>
        </p:nvSpPr>
        <p:spPr>
          <a:xfrm>
            <a:off x="3359550" y="3726468"/>
            <a:ext cx="2424900" cy="356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85" name="Google Shape;885;p16"/>
          <p:cNvSpPr txBox="1">
            <a:spLocks noGrp="1"/>
          </p:cNvSpPr>
          <p:nvPr>
            <p:ph type="subTitle" idx="5"/>
          </p:nvPr>
        </p:nvSpPr>
        <p:spPr>
          <a:xfrm>
            <a:off x="3359550" y="3930768"/>
            <a:ext cx="24249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6" name="Google Shape;886;p16"/>
          <p:cNvSpPr txBox="1">
            <a:spLocks noGrp="1"/>
          </p:cNvSpPr>
          <p:nvPr>
            <p:ph type="title" idx="6" hasCustomPrompt="1"/>
          </p:nvPr>
        </p:nvSpPr>
        <p:spPr>
          <a:xfrm>
            <a:off x="4256552" y="2942492"/>
            <a:ext cx="630900" cy="6309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2400"/>
              <a:buNone/>
              <a:defRPr sz="2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87" name="Google Shape;887;p16"/>
          <p:cNvSpPr txBox="1">
            <a:spLocks noGrp="1"/>
          </p:cNvSpPr>
          <p:nvPr>
            <p:ph type="subTitle" idx="7"/>
          </p:nvPr>
        </p:nvSpPr>
        <p:spPr>
          <a:xfrm>
            <a:off x="5999050" y="3726468"/>
            <a:ext cx="2424900" cy="356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88" name="Google Shape;888;p16"/>
          <p:cNvSpPr txBox="1">
            <a:spLocks noGrp="1"/>
          </p:cNvSpPr>
          <p:nvPr>
            <p:ph type="subTitle" idx="8"/>
          </p:nvPr>
        </p:nvSpPr>
        <p:spPr>
          <a:xfrm>
            <a:off x="5999050" y="3930768"/>
            <a:ext cx="24249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9" name="Google Shape;889;p16"/>
          <p:cNvSpPr txBox="1">
            <a:spLocks noGrp="1"/>
          </p:cNvSpPr>
          <p:nvPr>
            <p:ph type="title" idx="9" hasCustomPrompt="1"/>
          </p:nvPr>
        </p:nvSpPr>
        <p:spPr>
          <a:xfrm>
            <a:off x="6896076" y="2942492"/>
            <a:ext cx="630900" cy="6309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2400"/>
              <a:buNone/>
              <a:defRPr sz="2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90" name="Google Shape;890;p16"/>
          <p:cNvSpPr txBox="1">
            <a:spLocks noGrp="1"/>
          </p:cNvSpPr>
          <p:nvPr>
            <p:ph type="subTitle" idx="13"/>
          </p:nvPr>
        </p:nvSpPr>
        <p:spPr>
          <a:xfrm>
            <a:off x="2039800" y="1991043"/>
            <a:ext cx="2424900" cy="356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91" name="Google Shape;891;p16"/>
          <p:cNvSpPr txBox="1">
            <a:spLocks noGrp="1"/>
          </p:cNvSpPr>
          <p:nvPr>
            <p:ph type="subTitle" idx="14"/>
          </p:nvPr>
        </p:nvSpPr>
        <p:spPr>
          <a:xfrm>
            <a:off x="2039800" y="2195343"/>
            <a:ext cx="24249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2" name="Google Shape;892;p16"/>
          <p:cNvSpPr txBox="1">
            <a:spLocks noGrp="1"/>
          </p:cNvSpPr>
          <p:nvPr>
            <p:ph type="title" idx="15" hasCustomPrompt="1"/>
          </p:nvPr>
        </p:nvSpPr>
        <p:spPr>
          <a:xfrm>
            <a:off x="2936800" y="1207067"/>
            <a:ext cx="630900" cy="6309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2400"/>
              <a:buNone/>
              <a:defRPr sz="2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93" name="Google Shape;893;p16"/>
          <p:cNvSpPr txBox="1">
            <a:spLocks noGrp="1"/>
          </p:cNvSpPr>
          <p:nvPr>
            <p:ph type="subTitle" idx="16"/>
          </p:nvPr>
        </p:nvSpPr>
        <p:spPr>
          <a:xfrm>
            <a:off x="4679300" y="1991043"/>
            <a:ext cx="2424900" cy="356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894" name="Google Shape;894;p16"/>
          <p:cNvSpPr txBox="1">
            <a:spLocks noGrp="1"/>
          </p:cNvSpPr>
          <p:nvPr>
            <p:ph type="subTitle" idx="17"/>
          </p:nvPr>
        </p:nvSpPr>
        <p:spPr>
          <a:xfrm>
            <a:off x="4679300" y="2195343"/>
            <a:ext cx="24249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5" name="Google Shape;895;p16"/>
          <p:cNvSpPr txBox="1">
            <a:spLocks noGrp="1"/>
          </p:cNvSpPr>
          <p:nvPr>
            <p:ph type="title" idx="18" hasCustomPrompt="1"/>
          </p:nvPr>
        </p:nvSpPr>
        <p:spPr>
          <a:xfrm>
            <a:off x="5576300" y="1207067"/>
            <a:ext cx="630900" cy="6309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2400"/>
              <a:buNone/>
              <a:defRPr sz="2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96" name="Google Shape;896;p16"/>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897" name="Google Shape;897;p16"/>
          <p:cNvGrpSpPr/>
          <p:nvPr/>
        </p:nvGrpSpPr>
        <p:grpSpPr>
          <a:xfrm rot="-5400000">
            <a:off x="-72852" y="415234"/>
            <a:ext cx="886061" cy="173737"/>
            <a:chOff x="5589725" y="3057300"/>
            <a:chExt cx="352900" cy="68250"/>
          </a:xfrm>
        </p:grpSpPr>
        <p:sp>
          <p:nvSpPr>
            <p:cNvPr id="898" name="Google Shape;898;p16"/>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16"/>
          <p:cNvGrpSpPr/>
          <p:nvPr/>
        </p:nvGrpSpPr>
        <p:grpSpPr>
          <a:xfrm>
            <a:off x="-214" y="4362417"/>
            <a:ext cx="466335" cy="466335"/>
            <a:chOff x="5807050" y="884950"/>
            <a:chExt cx="343550" cy="343550"/>
          </a:xfrm>
        </p:grpSpPr>
        <p:sp>
          <p:nvSpPr>
            <p:cNvPr id="911" name="Google Shape;911;p16"/>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a:off x="8677886" y="4362417"/>
            <a:ext cx="466335" cy="466335"/>
            <a:chOff x="5807050" y="884950"/>
            <a:chExt cx="343550" cy="343550"/>
          </a:xfrm>
        </p:grpSpPr>
        <p:sp>
          <p:nvSpPr>
            <p:cNvPr id="921" name="Google Shape;921;p16"/>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16"/>
          <p:cNvGrpSpPr/>
          <p:nvPr/>
        </p:nvGrpSpPr>
        <p:grpSpPr>
          <a:xfrm rot="-5400000">
            <a:off x="8330798" y="508559"/>
            <a:ext cx="886061" cy="173737"/>
            <a:chOff x="5589725" y="3057300"/>
            <a:chExt cx="352900" cy="68250"/>
          </a:xfrm>
        </p:grpSpPr>
        <p:sp>
          <p:nvSpPr>
            <p:cNvPr id="931" name="Google Shape;931;p16"/>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943"/>
        <p:cNvGrpSpPr/>
        <p:nvPr/>
      </p:nvGrpSpPr>
      <p:grpSpPr>
        <a:xfrm>
          <a:off x="0" y="0"/>
          <a:ext cx="0" cy="0"/>
          <a:chOff x="0" y="0"/>
          <a:chExt cx="0" cy="0"/>
        </a:xfrm>
      </p:grpSpPr>
      <p:sp>
        <p:nvSpPr>
          <p:cNvPr id="944" name="Google Shape;944;p17"/>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45" name="Google Shape;945;p17"/>
          <p:cNvSpPr txBox="1">
            <a:spLocks noGrp="1"/>
          </p:cNvSpPr>
          <p:nvPr>
            <p:ph type="subTitle" idx="1"/>
          </p:nvPr>
        </p:nvSpPr>
        <p:spPr>
          <a:xfrm>
            <a:off x="870574" y="212331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6" name="Google Shape;946;p17"/>
          <p:cNvSpPr txBox="1">
            <a:spLocks noGrp="1"/>
          </p:cNvSpPr>
          <p:nvPr>
            <p:ph type="subTitle" idx="2"/>
          </p:nvPr>
        </p:nvSpPr>
        <p:spPr>
          <a:xfrm>
            <a:off x="3376200" y="212331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7" name="Google Shape;947;p17"/>
          <p:cNvSpPr txBox="1">
            <a:spLocks noGrp="1"/>
          </p:cNvSpPr>
          <p:nvPr>
            <p:ph type="subTitle" idx="3"/>
          </p:nvPr>
        </p:nvSpPr>
        <p:spPr>
          <a:xfrm>
            <a:off x="5881826" y="212331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8" name="Google Shape;948;p17"/>
          <p:cNvSpPr txBox="1">
            <a:spLocks noGrp="1"/>
          </p:cNvSpPr>
          <p:nvPr>
            <p:ph type="subTitle" idx="4"/>
          </p:nvPr>
        </p:nvSpPr>
        <p:spPr>
          <a:xfrm>
            <a:off x="870574" y="394428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9" name="Google Shape;949;p17"/>
          <p:cNvSpPr txBox="1">
            <a:spLocks noGrp="1"/>
          </p:cNvSpPr>
          <p:nvPr>
            <p:ph type="subTitle" idx="5"/>
          </p:nvPr>
        </p:nvSpPr>
        <p:spPr>
          <a:xfrm>
            <a:off x="3376200" y="394428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0" name="Google Shape;950;p17"/>
          <p:cNvSpPr txBox="1">
            <a:spLocks noGrp="1"/>
          </p:cNvSpPr>
          <p:nvPr>
            <p:ph type="subTitle" idx="6"/>
          </p:nvPr>
        </p:nvSpPr>
        <p:spPr>
          <a:xfrm>
            <a:off x="5881826" y="3944280"/>
            <a:ext cx="2391600" cy="48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1" name="Google Shape;951;p17"/>
          <p:cNvSpPr txBox="1">
            <a:spLocks noGrp="1"/>
          </p:cNvSpPr>
          <p:nvPr>
            <p:ph type="subTitle" idx="7"/>
          </p:nvPr>
        </p:nvSpPr>
        <p:spPr>
          <a:xfrm>
            <a:off x="870574" y="1919304"/>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2" name="Google Shape;952;p17"/>
          <p:cNvSpPr txBox="1">
            <a:spLocks noGrp="1"/>
          </p:cNvSpPr>
          <p:nvPr>
            <p:ph type="subTitle" idx="8"/>
          </p:nvPr>
        </p:nvSpPr>
        <p:spPr>
          <a:xfrm>
            <a:off x="3376200" y="1919304"/>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3" name="Google Shape;953;p17"/>
          <p:cNvSpPr txBox="1">
            <a:spLocks noGrp="1"/>
          </p:cNvSpPr>
          <p:nvPr>
            <p:ph type="subTitle" idx="9"/>
          </p:nvPr>
        </p:nvSpPr>
        <p:spPr>
          <a:xfrm>
            <a:off x="5881826" y="1919304"/>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4" name="Google Shape;954;p17"/>
          <p:cNvSpPr txBox="1">
            <a:spLocks noGrp="1"/>
          </p:cNvSpPr>
          <p:nvPr>
            <p:ph type="subTitle" idx="13"/>
          </p:nvPr>
        </p:nvSpPr>
        <p:spPr>
          <a:xfrm>
            <a:off x="870574" y="3735679"/>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5" name="Google Shape;955;p17"/>
          <p:cNvSpPr txBox="1">
            <a:spLocks noGrp="1"/>
          </p:cNvSpPr>
          <p:nvPr>
            <p:ph type="subTitle" idx="14"/>
          </p:nvPr>
        </p:nvSpPr>
        <p:spPr>
          <a:xfrm>
            <a:off x="3376200" y="3735679"/>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6" name="Google Shape;956;p17"/>
          <p:cNvSpPr txBox="1">
            <a:spLocks noGrp="1"/>
          </p:cNvSpPr>
          <p:nvPr>
            <p:ph type="subTitle" idx="15"/>
          </p:nvPr>
        </p:nvSpPr>
        <p:spPr>
          <a:xfrm>
            <a:off x="5881826" y="3735679"/>
            <a:ext cx="23916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957" name="Google Shape;957;p17"/>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958" name="Google Shape;958;p17"/>
          <p:cNvGrpSpPr/>
          <p:nvPr/>
        </p:nvGrpSpPr>
        <p:grpSpPr>
          <a:xfrm>
            <a:off x="8677661" y="4352880"/>
            <a:ext cx="466335" cy="466335"/>
            <a:chOff x="5807050" y="884950"/>
            <a:chExt cx="343550" cy="343550"/>
          </a:xfrm>
        </p:grpSpPr>
        <p:sp>
          <p:nvSpPr>
            <p:cNvPr id="959" name="Google Shape;959;p17"/>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17"/>
          <p:cNvGrpSpPr/>
          <p:nvPr/>
        </p:nvGrpSpPr>
        <p:grpSpPr>
          <a:xfrm rot="-5400000">
            <a:off x="8373948" y="508559"/>
            <a:ext cx="886061" cy="173737"/>
            <a:chOff x="5589725" y="3057300"/>
            <a:chExt cx="352900" cy="68250"/>
          </a:xfrm>
        </p:grpSpPr>
        <p:sp>
          <p:nvSpPr>
            <p:cNvPr id="969" name="Google Shape;969;p17"/>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7"/>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7"/>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7"/>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17"/>
          <p:cNvGrpSpPr/>
          <p:nvPr/>
        </p:nvGrpSpPr>
        <p:grpSpPr>
          <a:xfrm>
            <a:off x="11" y="-8"/>
            <a:ext cx="466335" cy="466335"/>
            <a:chOff x="5807050" y="884950"/>
            <a:chExt cx="343550" cy="343550"/>
          </a:xfrm>
        </p:grpSpPr>
        <p:sp>
          <p:nvSpPr>
            <p:cNvPr id="982" name="Google Shape;982;p17"/>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17"/>
          <p:cNvGrpSpPr/>
          <p:nvPr/>
        </p:nvGrpSpPr>
        <p:grpSpPr>
          <a:xfrm rot="-5400000">
            <a:off x="-128881" y="4124233"/>
            <a:ext cx="921351" cy="178180"/>
            <a:chOff x="5589725" y="3057300"/>
            <a:chExt cx="352900" cy="68250"/>
          </a:xfrm>
        </p:grpSpPr>
        <p:sp>
          <p:nvSpPr>
            <p:cNvPr id="992" name="Google Shape;992;p17"/>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04"/>
        <p:cNvGrpSpPr/>
        <p:nvPr/>
      </p:nvGrpSpPr>
      <p:grpSpPr>
        <a:xfrm>
          <a:off x="0" y="0"/>
          <a:ext cx="0" cy="0"/>
          <a:chOff x="0" y="0"/>
          <a:chExt cx="0" cy="0"/>
        </a:xfrm>
      </p:grpSpPr>
      <p:sp>
        <p:nvSpPr>
          <p:cNvPr id="1005" name="Google Shape;1005;p18"/>
          <p:cNvSpPr txBox="1">
            <a:spLocks noGrp="1"/>
          </p:cNvSpPr>
          <p:nvPr>
            <p:ph type="title"/>
          </p:nvPr>
        </p:nvSpPr>
        <p:spPr>
          <a:xfrm>
            <a:off x="717750" y="445025"/>
            <a:ext cx="77085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06" name="Google Shape;1006;p18"/>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007" name="Google Shape;1007;p18"/>
          <p:cNvGrpSpPr/>
          <p:nvPr/>
        </p:nvGrpSpPr>
        <p:grpSpPr>
          <a:xfrm>
            <a:off x="89219" y="141870"/>
            <a:ext cx="921351" cy="178180"/>
            <a:chOff x="5589725" y="3057300"/>
            <a:chExt cx="352900" cy="68250"/>
          </a:xfrm>
        </p:grpSpPr>
        <p:sp>
          <p:nvSpPr>
            <p:cNvPr id="1008" name="Google Shape;1008;p1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18"/>
          <p:cNvGrpSpPr/>
          <p:nvPr/>
        </p:nvGrpSpPr>
        <p:grpSpPr>
          <a:xfrm>
            <a:off x="8096994" y="141870"/>
            <a:ext cx="921351" cy="178180"/>
            <a:chOff x="5589725" y="3057300"/>
            <a:chExt cx="352900" cy="68250"/>
          </a:xfrm>
        </p:grpSpPr>
        <p:sp>
          <p:nvSpPr>
            <p:cNvPr id="1021" name="Google Shape;1021;p1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18"/>
          <p:cNvGrpSpPr/>
          <p:nvPr/>
        </p:nvGrpSpPr>
        <p:grpSpPr>
          <a:xfrm rot="-5400000">
            <a:off x="-128881" y="4124233"/>
            <a:ext cx="921351" cy="178180"/>
            <a:chOff x="5589725" y="3057300"/>
            <a:chExt cx="352900" cy="68250"/>
          </a:xfrm>
        </p:grpSpPr>
        <p:sp>
          <p:nvSpPr>
            <p:cNvPr id="1034" name="Google Shape;1034;p1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8"/>
          <p:cNvGrpSpPr/>
          <p:nvPr/>
        </p:nvGrpSpPr>
        <p:grpSpPr>
          <a:xfrm rot="-5400000">
            <a:off x="8314498" y="4124233"/>
            <a:ext cx="921351" cy="178180"/>
            <a:chOff x="5589725" y="3057300"/>
            <a:chExt cx="352900" cy="68250"/>
          </a:xfrm>
        </p:grpSpPr>
        <p:sp>
          <p:nvSpPr>
            <p:cNvPr id="1047" name="Google Shape;1047;p1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059"/>
        <p:cNvGrpSpPr/>
        <p:nvPr/>
      </p:nvGrpSpPr>
      <p:grpSpPr>
        <a:xfrm>
          <a:off x="0" y="0"/>
          <a:ext cx="0" cy="0"/>
          <a:chOff x="0" y="0"/>
          <a:chExt cx="0" cy="0"/>
        </a:xfrm>
      </p:grpSpPr>
      <p:sp>
        <p:nvSpPr>
          <p:cNvPr id="1060" name="Google Shape;1060;p19"/>
          <p:cNvSpPr txBox="1">
            <a:spLocks noGrp="1"/>
          </p:cNvSpPr>
          <p:nvPr>
            <p:ph type="title"/>
          </p:nvPr>
        </p:nvSpPr>
        <p:spPr>
          <a:xfrm>
            <a:off x="4064275" y="445025"/>
            <a:ext cx="4359600" cy="572700"/>
          </a:xfrm>
          <a:prstGeom prst="rect">
            <a:avLst/>
          </a:prstGeom>
        </p:spPr>
        <p:txBody>
          <a:bodyPr spcFirstLastPara="1" wrap="square" lIns="91425" tIns="91425" rIns="91425" bIns="91425" anchor="b" anchorCtr="0">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61" name="Google Shape;1061;p19"/>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062" name="Google Shape;1062;p19"/>
          <p:cNvGrpSpPr/>
          <p:nvPr/>
        </p:nvGrpSpPr>
        <p:grpSpPr>
          <a:xfrm rot="-5400000">
            <a:off x="-303121" y="301809"/>
            <a:ext cx="1072603" cy="466362"/>
            <a:chOff x="3468800" y="239525"/>
            <a:chExt cx="843175" cy="365975"/>
          </a:xfrm>
        </p:grpSpPr>
        <p:sp>
          <p:nvSpPr>
            <p:cNvPr id="1063" name="Google Shape;1063;p19"/>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1" name="Google Shape;1081;p19"/>
          <p:cNvGrpSpPr/>
          <p:nvPr/>
        </p:nvGrpSpPr>
        <p:grpSpPr>
          <a:xfrm rot="-5400000">
            <a:off x="-128881" y="4124233"/>
            <a:ext cx="921351" cy="178180"/>
            <a:chOff x="5589725" y="3057300"/>
            <a:chExt cx="352900" cy="68250"/>
          </a:xfrm>
        </p:grpSpPr>
        <p:sp>
          <p:nvSpPr>
            <p:cNvPr id="1082" name="Google Shape;1082;p19"/>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19"/>
          <p:cNvGrpSpPr/>
          <p:nvPr/>
        </p:nvGrpSpPr>
        <p:grpSpPr>
          <a:xfrm rot="-5400000">
            <a:off x="8374529" y="301809"/>
            <a:ext cx="1072603" cy="466362"/>
            <a:chOff x="3468800" y="239525"/>
            <a:chExt cx="843175" cy="365975"/>
          </a:xfrm>
        </p:grpSpPr>
        <p:sp>
          <p:nvSpPr>
            <p:cNvPr id="1095" name="Google Shape;1095;p19"/>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9"/>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9"/>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9"/>
          <p:cNvGrpSpPr/>
          <p:nvPr/>
        </p:nvGrpSpPr>
        <p:grpSpPr>
          <a:xfrm rot="-5400000">
            <a:off x="8314498" y="4124233"/>
            <a:ext cx="921351" cy="178180"/>
            <a:chOff x="5589725" y="3057300"/>
            <a:chExt cx="352900" cy="68250"/>
          </a:xfrm>
        </p:grpSpPr>
        <p:sp>
          <p:nvSpPr>
            <p:cNvPr id="1114" name="Google Shape;1114;p19"/>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1126"/>
        <p:cNvGrpSpPr/>
        <p:nvPr/>
      </p:nvGrpSpPr>
      <p:grpSpPr>
        <a:xfrm>
          <a:off x="0" y="0"/>
          <a:ext cx="0" cy="0"/>
          <a:chOff x="0" y="0"/>
          <a:chExt cx="0" cy="0"/>
        </a:xfrm>
      </p:grpSpPr>
      <p:sp>
        <p:nvSpPr>
          <p:cNvPr id="1127" name="Google Shape;1127;p20"/>
          <p:cNvSpPr txBox="1">
            <a:spLocks noGrp="1"/>
          </p:cNvSpPr>
          <p:nvPr>
            <p:ph type="title"/>
          </p:nvPr>
        </p:nvSpPr>
        <p:spPr>
          <a:xfrm>
            <a:off x="717750" y="445025"/>
            <a:ext cx="77085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28" name="Google Shape;1128;p20"/>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129" name="Google Shape;1129;p20"/>
          <p:cNvGrpSpPr/>
          <p:nvPr/>
        </p:nvGrpSpPr>
        <p:grpSpPr>
          <a:xfrm>
            <a:off x="-380996" y="4375322"/>
            <a:ext cx="1072603" cy="466362"/>
            <a:chOff x="3468800" y="239525"/>
            <a:chExt cx="843175" cy="365975"/>
          </a:xfrm>
        </p:grpSpPr>
        <p:sp>
          <p:nvSpPr>
            <p:cNvPr id="1130" name="Google Shape;1130;p20"/>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0"/>
          <p:cNvGrpSpPr/>
          <p:nvPr/>
        </p:nvGrpSpPr>
        <p:grpSpPr>
          <a:xfrm>
            <a:off x="8110474" y="165633"/>
            <a:ext cx="921351" cy="178180"/>
            <a:chOff x="5589725" y="3057300"/>
            <a:chExt cx="352900" cy="68250"/>
          </a:xfrm>
        </p:grpSpPr>
        <p:sp>
          <p:nvSpPr>
            <p:cNvPr id="1149" name="Google Shape;1149;p20"/>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0"/>
          <p:cNvGrpSpPr/>
          <p:nvPr/>
        </p:nvGrpSpPr>
        <p:grpSpPr>
          <a:xfrm>
            <a:off x="8435545" y="4375322"/>
            <a:ext cx="1072603" cy="466362"/>
            <a:chOff x="3468800" y="239525"/>
            <a:chExt cx="843175" cy="365975"/>
          </a:xfrm>
        </p:grpSpPr>
        <p:sp>
          <p:nvSpPr>
            <p:cNvPr id="1162" name="Google Shape;1162;p20"/>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20"/>
          <p:cNvGrpSpPr/>
          <p:nvPr/>
        </p:nvGrpSpPr>
        <p:grpSpPr>
          <a:xfrm>
            <a:off x="112174" y="165633"/>
            <a:ext cx="921351" cy="178180"/>
            <a:chOff x="5589725" y="3057300"/>
            <a:chExt cx="352900" cy="68250"/>
          </a:xfrm>
        </p:grpSpPr>
        <p:sp>
          <p:nvSpPr>
            <p:cNvPr id="1181" name="Google Shape;1181;p20"/>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1303800" y="1850929"/>
            <a:ext cx="6536400" cy="127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a:off x="4114800" y="719746"/>
            <a:ext cx="914400" cy="9144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6000"/>
              <a:buNone/>
              <a:defRPr>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3" name="Google Shape;83;p3"/>
          <p:cNvSpPr txBox="1">
            <a:spLocks noGrp="1"/>
          </p:cNvSpPr>
          <p:nvPr>
            <p:ph type="subTitle" idx="1"/>
          </p:nvPr>
        </p:nvSpPr>
        <p:spPr>
          <a:xfrm>
            <a:off x="2335050" y="3241150"/>
            <a:ext cx="4473900" cy="4206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3"/>
          <p:cNvSpPr/>
          <p:nvPr/>
        </p:nvSpPr>
        <p:spPr>
          <a:xfrm flipH="1">
            <a:off x="11"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85" name="Google Shape;85;p3"/>
          <p:cNvGrpSpPr/>
          <p:nvPr/>
        </p:nvGrpSpPr>
        <p:grpSpPr>
          <a:xfrm flipH="1">
            <a:off x="8608847" y="26"/>
            <a:ext cx="535010" cy="535010"/>
            <a:chOff x="5807050" y="884950"/>
            <a:chExt cx="343550" cy="343550"/>
          </a:xfrm>
        </p:grpSpPr>
        <p:sp>
          <p:nvSpPr>
            <p:cNvPr id="86" name="Google Shape;86;p3"/>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0" y="-5"/>
            <a:ext cx="1395033" cy="605506"/>
            <a:chOff x="3468800" y="239525"/>
            <a:chExt cx="843175" cy="365975"/>
          </a:xfrm>
        </p:grpSpPr>
        <p:sp>
          <p:nvSpPr>
            <p:cNvPr id="96" name="Google Shape;96;p3"/>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rot="5400000" flipH="1">
            <a:off x="8260789" y="3568991"/>
            <a:ext cx="1067170" cy="206374"/>
            <a:chOff x="5589725" y="3057300"/>
            <a:chExt cx="352900" cy="68250"/>
          </a:xfrm>
        </p:grpSpPr>
        <p:sp>
          <p:nvSpPr>
            <p:cNvPr id="115" name="Google Shape;115;p3"/>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5400000" flipH="1">
            <a:off x="-174336" y="1206041"/>
            <a:ext cx="1067170" cy="206374"/>
            <a:chOff x="5589725" y="3057300"/>
            <a:chExt cx="352900" cy="68250"/>
          </a:xfrm>
        </p:grpSpPr>
        <p:sp>
          <p:nvSpPr>
            <p:cNvPr id="128" name="Google Shape;128;p3"/>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3"/>
          <p:cNvGrpSpPr/>
          <p:nvPr/>
        </p:nvGrpSpPr>
        <p:grpSpPr>
          <a:xfrm rot="-5400000" flipH="1">
            <a:off x="4489037" y="4416997"/>
            <a:ext cx="165950" cy="858016"/>
            <a:chOff x="1349300" y="3328375"/>
            <a:chExt cx="68250" cy="352875"/>
          </a:xfrm>
        </p:grpSpPr>
        <p:sp>
          <p:nvSpPr>
            <p:cNvPr id="141" name="Google Shape;141;p3"/>
            <p:cNvSpPr/>
            <p:nvPr/>
          </p:nvSpPr>
          <p:spPr>
            <a:xfrm>
              <a:off x="1349300" y="36653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63"/>
                  </a:lnTo>
                  <a:lnTo>
                    <a:pt x="0" y="319"/>
                  </a:lnTo>
                  <a:lnTo>
                    <a:pt x="0" y="394"/>
                  </a:lnTo>
                  <a:lnTo>
                    <a:pt x="19" y="450"/>
                  </a:lnTo>
                  <a:lnTo>
                    <a:pt x="56" y="506"/>
                  </a:lnTo>
                  <a:lnTo>
                    <a:pt x="94" y="543"/>
                  </a:lnTo>
                  <a:lnTo>
                    <a:pt x="150" y="581"/>
                  </a:lnTo>
                  <a:lnTo>
                    <a:pt x="206" y="618"/>
                  </a:lnTo>
                  <a:lnTo>
                    <a:pt x="262" y="637"/>
                  </a:lnTo>
                  <a:lnTo>
                    <a:pt x="393" y="637"/>
                  </a:lnTo>
                  <a:lnTo>
                    <a:pt x="449" y="618"/>
                  </a:lnTo>
                  <a:lnTo>
                    <a:pt x="505" y="581"/>
                  </a:lnTo>
                  <a:lnTo>
                    <a:pt x="542" y="543"/>
                  </a:lnTo>
                  <a:lnTo>
                    <a:pt x="580" y="506"/>
                  </a:lnTo>
                  <a:lnTo>
                    <a:pt x="617" y="450"/>
                  </a:lnTo>
                  <a:lnTo>
                    <a:pt x="636" y="394"/>
                  </a:lnTo>
                  <a:lnTo>
                    <a:pt x="636" y="319"/>
                  </a:lnTo>
                  <a:lnTo>
                    <a:pt x="636" y="263"/>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349300" y="35980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44"/>
                  </a:lnTo>
                  <a:lnTo>
                    <a:pt x="0" y="319"/>
                  </a:lnTo>
                  <a:lnTo>
                    <a:pt x="0" y="375"/>
                  </a:lnTo>
                  <a:lnTo>
                    <a:pt x="19" y="450"/>
                  </a:lnTo>
                  <a:lnTo>
                    <a:pt x="56" y="487"/>
                  </a:lnTo>
                  <a:lnTo>
                    <a:pt x="94" y="543"/>
                  </a:lnTo>
                  <a:lnTo>
                    <a:pt x="150" y="580"/>
                  </a:lnTo>
                  <a:lnTo>
                    <a:pt x="206" y="618"/>
                  </a:lnTo>
                  <a:lnTo>
                    <a:pt x="262" y="637"/>
                  </a:lnTo>
                  <a:lnTo>
                    <a:pt x="393" y="637"/>
                  </a:lnTo>
                  <a:lnTo>
                    <a:pt x="449" y="618"/>
                  </a:lnTo>
                  <a:lnTo>
                    <a:pt x="505" y="580"/>
                  </a:lnTo>
                  <a:lnTo>
                    <a:pt x="542" y="543"/>
                  </a:lnTo>
                  <a:lnTo>
                    <a:pt x="580" y="487"/>
                  </a:lnTo>
                  <a:lnTo>
                    <a:pt x="617" y="450"/>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349300" y="3530725"/>
              <a:ext cx="15900" cy="15925"/>
            </a:xfrm>
            <a:custGeom>
              <a:avLst/>
              <a:gdLst/>
              <a:ahLst/>
              <a:cxnLst/>
              <a:rect l="l" t="t" r="r" b="b"/>
              <a:pathLst>
                <a:path w="636" h="637" extrusionOk="0">
                  <a:moveTo>
                    <a:pt x="262" y="1"/>
                  </a:moveTo>
                  <a:lnTo>
                    <a:pt x="206" y="20"/>
                  </a:lnTo>
                  <a:lnTo>
                    <a:pt x="150" y="57"/>
                  </a:lnTo>
                  <a:lnTo>
                    <a:pt x="94" y="94"/>
                  </a:lnTo>
                  <a:lnTo>
                    <a:pt x="56" y="132"/>
                  </a:lnTo>
                  <a:lnTo>
                    <a:pt x="19" y="188"/>
                  </a:lnTo>
                  <a:lnTo>
                    <a:pt x="0" y="244"/>
                  </a:lnTo>
                  <a:lnTo>
                    <a:pt x="0" y="319"/>
                  </a:lnTo>
                  <a:lnTo>
                    <a:pt x="0" y="375"/>
                  </a:lnTo>
                  <a:lnTo>
                    <a:pt x="19" y="431"/>
                  </a:lnTo>
                  <a:lnTo>
                    <a:pt x="56" y="487"/>
                  </a:lnTo>
                  <a:lnTo>
                    <a:pt x="94" y="543"/>
                  </a:lnTo>
                  <a:lnTo>
                    <a:pt x="150" y="580"/>
                  </a:lnTo>
                  <a:lnTo>
                    <a:pt x="206" y="618"/>
                  </a:lnTo>
                  <a:lnTo>
                    <a:pt x="262" y="636"/>
                  </a:lnTo>
                  <a:lnTo>
                    <a:pt x="393" y="636"/>
                  </a:lnTo>
                  <a:lnTo>
                    <a:pt x="449" y="618"/>
                  </a:lnTo>
                  <a:lnTo>
                    <a:pt x="505" y="580"/>
                  </a:lnTo>
                  <a:lnTo>
                    <a:pt x="542" y="543"/>
                  </a:lnTo>
                  <a:lnTo>
                    <a:pt x="580" y="487"/>
                  </a:lnTo>
                  <a:lnTo>
                    <a:pt x="617" y="431"/>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349300" y="3462975"/>
              <a:ext cx="15900" cy="16375"/>
            </a:xfrm>
            <a:custGeom>
              <a:avLst/>
              <a:gdLst/>
              <a:ahLst/>
              <a:cxnLst/>
              <a:rect l="l" t="t" r="r" b="b"/>
              <a:pathLst>
                <a:path w="636" h="655" extrusionOk="0">
                  <a:moveTo>
                    <a:pt x="318" y="0"/>
                  </a:moveTo>
                  <a:lnTo>
                    <a:pt x="262" y="19"/>
                  </a:lnTo>
                  <a:lnTo>
                    <a:pt x="206" y="38"/>
                  </a:lnTo>
                  <a:lnTo>
                    <a:pt x="150" y="56"/>
                  </a:lnTo>
                  <a:lnTo>
                    <a:pt x="94" y="94"/>
                  </a:lnTo>
                  <a:lnTo>
                    <a:pt x="56" y="150"/>
                  </a:lnTo>
                  <a:lnTo>
                    <a:pt x="19" y="206"/>
                  </a:lnTo>
                  <a:lnTo>
                    <a:pt x="0" y="262"/>
                  </a:lnTo>
                  <a:lnTo>
                    <a:pt x="0" y="337"/>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37"/>
                  </a:lnTo>
                  <a:lnTo>
                    <a:pt x="636" y="262"/>
                  </a:lnTo>
                  <a:lnTo>
                    <a:pt x="617" y="206"/>
                  </a:lnTo>
                  <a:lnTo>
                    <a:pt x="580" y="150"/>
                  </a:lnTo>
                  <a:lnTo>
                    <a:pt x="542" y="94"/>
                  </a:lnTo>
                  <a:lnTo>
                    <a:pt x="505" y="56"/>
                  </a:lnTo>
                  <a:lnTo>
                    <a:pt x="449" y="38"/>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349300" y="3395675"/>
              <a:ext cx="15900" cy="16375"/>
            </a:xfrm>
            <a:custGeom>
              <a:avLst/>
              <a:gdLst/>
              <a:ahLst/>
              <a:cxnLst/>
              <a:rect l="l" t="t" r="r" b="b"/>
              <a:pathLst>
                <a:path w="636" h="655" extrusionOk="0">
                  <a:moveTo>
                    <a:pt x="318" y="0"/>
                  </a:moveTo>
                  <a:lnTo>
                    <a:pt x="262" y="19"/>
                  </a:lnTo>
                  <a:lnTo>
                    <a:pt x="206" y="37"/>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18"/>
                  </a:lnTo>
                  <a:lnTo>
                    <a:pt x="636" y="262"/>
                  </a:lnTo>
                  <a:lnTo>
                    <a:pt x="617" y="206"/>
                  </a:lnTo>
                  <a:lnTo>
                    <a:pt x="580" y="150"/>
                  </a:lnTo>
                  <a:lnTo>
                    <a:pt x="542" y="94"/>
                  </a:lnTo>
                  <a:lnTo>
                    <a:pt x="505" y="56"/>
                  </a:lnTo>
                  <a:lnTo>
                    <a:pt x="449" y="37"/>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349300" y="3328375"/>
              <a:ext cx="15900" cy="15900"/>
            </a:xfrm>
            <a:custGeom>
              <a:avLst/>
              <a:gdLst/>
              <a:ahLst/>
              <a:cxnLst/>
              <a:rect l="l" t="t" r="r" b="b"/>
              <a:pathLst>
                <a:path w="636" h="636" extrusionOk="0">
                  <a:moveTo>
                    <a:pt x="318" y="0"/>
                  </a:moveTo>
                  <a:lnTo>
                    <a:pt x="262" y="19"/>
                  </a:lnTo>
                  <a:lnTo>
                    <a:pt x="206" y="37"/>
                  </a:lnTo>
                  <a:lnTo>
                    <a:pt x="150" y="56"/>
                  </a:lnTo>
                  <a:lnTo>
                    <a:pt x="94" y="93"/>
                  </a:lnTo>
                  <a:lnTo>
                    <a:pt x="56" y="150"/>
                  </a:lnTo>
                  <a:lnTo>
                    <a:pt x="19" y="206"/>
                  </a:lnTo>
                  <a:lnTo>
                    <a:pt x="0" y="262"/>
                  </a:lnTo>
                  <a:lnTo>
                    <a:pt x="0" y="318"/>
                  </a:lnTo>
                  <a:lnTo>
                    <a:pt x="0" y="393"/>
                  </a:lnTo>
                  <a:lnTo>
                    <a:pt x="19" y="449"/>
                  </a:lnTo>
                  <a:lnTo>
                    <a:pt x="56" y="505"/>
                  </a:lnTo>
                  <a:lnTo>
                    <a:pt x="94" y="542"/>
                  </a:lnTo>
                  <a:lnTo>
                    <a:pt x="150" y="598"/>
                  </a:lnTo>
                  <a:lnTo>
                    <a:pt x="206" y="617"/>
                  </a:lnTo>
                  <a:lnTo>
                    <a:pt x="262" y="636"/>
                  </a:lnTo>
                  <a:lnTo>
                    <a:pt x="393" y="636"/>
                  </a:lnTo>
                  <a:lnTo>
                    <a:pt x="449" y="617"/>
                  </a:lnTo>
                  <a:lnTo>
                    <a:pt x="505" y="598"/>
                  </a:lnTo>
                  <a:lnTo>
                    <a:pt x="542" y="542"/>
                  </a:lnTo>
                  <a:lnTo>
                    <a:pt x="580" y="505"/>
                  </a:lnTo>
                  <a:lnTo>
                    <a:pt x="617" y="449"/>
                  </a:lnTo>
                  <a:lnTo>
                    <a:pt x="636" y="393"/>
                  </a:lnTo>
                  <a:lnTo>
                    <a:pt x="636" y="318"/>
                  </a:lnTo>
                  <a:lnTo>
                    <a:pt x="636" y="262"/>
                  </a:lnTo>
                  <a:lnTo>
                    <a:pt x="617" y="206"/>
                  </a:lnTo>
                  <a:lnTo>
                    <a:pt x="580" y="150"/>
                  </a:lnTo>
                  <a:lnTo>
                    <a:pt x="542" y="93"/>
                  </a:lnTo>
                  <a:lnTo>
                    <a:pt x="505" y="56"/>
                  </a:lnTo>
                  <a:lnTo>
                    <a:pt x="449" y="37"/>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401175" y="36653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63"/>
                  </a:lnTo>
                  <a:lnTo>
                    <a:pt x="0" y="319"/>
                  </a:lnTo>
                  <a:lnTo>
                    <a:pt x="19" y="394"/>
                  </a:lnTo>
                  <a:lnTo>
                    <a:pt x="38" y="450"/>
                  </a:lnTo>
                  <a:lnTo>
                    <a:pt x="56" y="506"/>
                  </a:lnTo>
                  <a:lnTo>
                    <a:pt x="94" y="543"/>
                  </a:lnTo>
                  <a:lnTo>
                    <a:pt x="150" y="581"/>
                  </a:lnTo>
                  <a:lnTo>
                    <a:pt x="206" y="618"/>
                  </a:lnTo>
                  <a:lnTo>
                    <a:pt x="262" y="637"/>
                  </a:lnTo>
                  <a:lnTo>
                    <a:pt x="393" y="637"/>
                  </a:lnTo>
                  <a:lnTo>
                    <a:pt x="449" y="618"/>
                  </a:lnTo>
                  <a:lnTo>
                    <a:pt x="505" y="581"/>
                  </a:lnTo>
                  <a:lnTo>
                    <a:pt x="561" y="543"/>
                  </a:lnTo>
                  <a:lnTo>
                    <a:pt x="599" y="506"/>
                  </a:lnTo>
                  <a:lnTo>
                    <a:pt x="617" y="450"/>
                  </a:lnTo>
                  <a:lnTo>
                    <a:pt x="636" y="394"/>
                  </a:lnTo>
                  <a:lnTo>
                    <a:pt x="655" y="319"/>
                  </a:lnTo>
                  <a:lnTo>
                    <a:pt x="636" y="263"/>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401175" y="35980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44"/>
                  </a:lnTo>
                  <a:lnTo>
                    <a:pt x="0" y="319"/>
                  </a:lnTo>
                  <a:lnTo>
                    <a:pt x="19" y="375"/>
                  </a:lnTo>
                  <a:lnTo>
                    <a:pt x="38" y="450"/>
                  </a:lnTo>
                  <a:lnTo>
                    <a:pt x="56" y="487"/>
                  </a:lnTo>
                  <a:lnTo>
                    <a:pt x="94" y="543"/>
                  </a:lnTo>
                  <a:lnTo>
                    <a:pt x="150" y="580"/>
                  </a:lnTo>
                  <a:lnTo>
                    <a:pt x="206" y="618"/>
                  </a:lnTo>
                  <a:lnTo>
                    <a:pt x="262" y="637"/>
                  </a:lnTo>
                  <a:lnTo>
                    <a:pt x="393" y="637"/>
                  </a:lnTo>
                  <a:lnTo>
                    <a:pt x="449" y="618"/>
                  </a:lnTo>
                  <a:lnTo>
                    <a:pt x="505" y="580"/>
                  </a:lnTo>
                  <a:lnTo>
                    <a:pt x="561" y="543"/>
                  </a:lnTo>
                  <a:lnTo>
                    <a:pt x="599" y="487"/>
                  </a:lnTo>
                  <a:lnTo>
                    <a:pt x="617" y="450"/>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401175" y="3530725"/>
              <a:ext cx="16375" cy="15925"/>
            </a:xfrm>
            <a:custGeom>
              <a:avLst/>
              <a:gdLst/>
              <a:ahLst/>
              <a:cxnLst/>
              <a:rect l="l" t="t" r="r" b="b"/>
              <a:pathLst>
                <a:path w="655" h="637" extrusionOk="0">
                  <a:moveTo>
                    <a:pt x="262" y="1"/>
                  </a:moveTo>
                  <a:lnTo>
                    <a:pt x="206" y="20"/>
                  </a:lnTo>
                  <a:lnTo>
                    <a:pt x="150" y="57"/>
                  </a:lnTo>
                  <a:lnTo>
                    <a:pt x="94" y="94"/>
                  </a:lnTo>
                  <a:lnTo>
                    <a:pt x="56" y="132"/>
                  </a:lnTo>
                  <a:lnTo>
                    <a:pt x="38" y="188"/>
                  </a:lnTo>
                  <a:lnTo>
                    <a:pt x="19" y="244"/>
                  </a:lnTo>
                  <a:lnTo>
                    <a:pt x="0" y="319"/>
                  </a:lnTo>
                  <a:lnTo>
                    <a:pt x="19" y="375"/>
                  </a:lnTo>
                  <a:lnTo>
                    <a:pt x="38" y="431"/>
                  </a:lnTo>
                  <a:lnTo>
                    <a:pt x="56" y="487"/>
                  </a:lnTo>
                  <a:lnTo>
                    <a:pt x="94" y="543"/>
                  </a:lnTo>
                  <a:lnTo>
                    <a:pt x="150" y="580"/>
                  </a:lnTo>
                  <a:lnTo>
                    <a:pt x="206" y="618"/>
                  </a:lnTo>
                  <a:lnTo>
                    <a:pt x="262" y="636"/>
                  </a:lnTo>
                  <a:lnTo>
                    <a:pt x="393" y="636"/>
                  </a:lnTo>
                  <a:lnTo>
                    <a:pt x="449" y="618"/>
                  </a:lnTo>
                  <a:lnTo>
                    <a:pt x="505" y="580"/>
                  </a:lnTo>
                  <a:lnTo>
                    <a:pt x="561" y="543"/>
                  </a:lnTo>
                  <a:lnTo>
                    <a:pt x="599" y="487"/>
                  </a:lnTo>
                  <a:lnTo>
                    <a:pt x="617" y="431"/>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401175" y="3462975"/>
              <a:ext cx="16375" cy="16375"/>
            </a:xfrm>
            <a:custGeom>
              <a:avLst/>
              <a:gdLst/>
              <a:ahLst/>
              <a:cxnLst/>
              <a:rect l="l" t="t" r="r" b="b"/>
              <a:pathLst>
                <a:path w="655" h="655" extrusionOk="0">
                  <a:moveTo>
                    <a:pt x="337" y="0"/>
                  </a:moveTo>
                  <a:lnTo>
                    <a:pt x="262" y="19"/>
                  </a:lnTo>
                  <a:lnTo>
                    <a:pt x="206" y="38"/>
                  </a:lnTo>
                  <a:lnTo>
                    <a:pt x="150" y="56"/>
                  </a:lnTo>
                  <a:lnTo>
                    <a:pt x="94" y="94"/>
                  </a:lnTo>
                  <a:lnTo>
                    <a:pt x="56" y="150"/>
                  </a:lnTo>
                  <a:lnTo>
                    <a:pt x="38" y="206"/>
                  </a:lnTo>
                  <a:lnTo>
                    <a:pt x="19" y="262"/>
                  </a:lnTo>
                  <a:lnTo>
                    <a:pt x="0" y="337"/>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37"/>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401175" y="3395675"/>
              <a:ext cx="16375" cy="16375"/>
            </a:xfrm>
            <a:custGeom>
              <a:avLst/>
              <a:gdLst/>
              <a:ahLst/>
              <a:cxnLst/>
              <a:rect l="l" t="t" r="r" b="b"/>
              <a:pathLst>
                <a:path w="655" h="655" extrusionOk="0">
                  <a:moveTo>
                    <a:pt x="337" y="0"/>
                  </a:moveTo>
                  <a:lnTo>
                    <a:pt x="262" y="19"/>
                  </a:lnTo>
                  <a:lnTo>
                    <a:pt x="206" y="37"/>
                  </a:lnTo>
                  <a:lnTo>
                    <a:pt x="150" y="56"/>
                  </a:lnTo>
                  <a:lnTo>
                    <a:pt x="94" y="94"/>
                  </a:lnTo>
                  <a:lnTo>
                    <a:pt x="56" y="150"/>
                  </a:lnTo>
                  <a:lnTo>
                    <a:pt x="38" y="206"/>
                  </a:lnTo>
                  <a:lnTo>
                    <a:pt x="19" y="262"/>
                  </a:lnTo>
                  <a:lnTo>
                    <a:pt x="0" y="318"/>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7"/>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401175" y="3328375"/>
              <a:ext cx="16375" cy="15900"/>
            </a:xfrm>
            <a:custGeom>
              <a:avLst/>
              <a:gdLst/>
              <a:ahLst/>
              <a:cxnLst/>
              <a:rect l="l" t="t" r="r" b="b"/>
              <a:pathLst>
                <a:path w="655" h="636" extrusionOk="0">
                  <a:moveTo>
                    <a:pt x="337" y="0"/>
                  </a:moveTo>
                  <a:lnTo>
                    <a:pt x="262" y="19"/>
                  </a:lnTo>
                  <a:lnTo>
                    <a:pt x="206" y="37"/>
                  </a:lnTo>
                  <a:lnTo>
                    <a:pt x="150" y="56"/>
                  </a:lnTo>
                  <a:lnTo>
                    <a:pt x="94" y="93"/>
                  </a:lnTo>
                  <a:lnTo>
                    <a:pt x="56" y="150"/>
                  </a:lnTo>
                  <a:lnTo>
                    <a:pt x="38" y="206"/>
                  </a:lnTo>
                  <a:lnTo>
                    <a:pt x="19" y="262"/>
                  </a:lnTo>
                  <a:lnTo>
                    <a:pt x="0" y="318"/>
                  </a:lnTo>
                  <a:lnTo>
                    <a:pt x="19" y="393"/>
                  </a:lnTo>
                  <a:lnTo>
                    <a:pt x="38" y="449"/>
                  </a:lnTo>
                  <a:lnTo>
                    <a:pt x="56" y="505"/>
                  </a:lnTo>
                  <a:lnTo>
                    <a:pt x="94" y="542"/>
                  </a:lnTo>
                  <a:lnTo>
                    <a:pt x="150" y="598"/>
                  </a:lnTo>
                  <a:lnTo>
                    <a:pt x="206" y="617"/>
                  </a:lnTo>
                  <a:lnTo>
                    <a:pt x="262" y="636"/>
                  </a:lnTo>
                  <a:lnTo>
                    <a:pt x="393" y="636"/>
                  </a:lnTo>
                  <a:lnTo>
                    <a:pt x="449" y="617"/>
                  </a:lnTo>
                  <a:lnTo>
                    <a:pt x="505" y="598"/>
                  </a:lnTo>
                  <a:lnTo>
                    <a:pt x="561" y="542"/>
                  </a:lnTo>
                  <a:lnTo>
                    <a:pt x="599" y="505"/>
                  </a:lnTo>
                  <a:lnTo>
                    <a:pt x="617" y="449"/>
                  </a:lnTo>
                  <a:lnTo>
                    <a:pt x="636" y="393"/>
                  </a:lnTo>
                  <a:lnTo>
                    <a:pt x="655" y="318"/>
                  </a:lnTo>
                  <a:lnTo>
                    <a:pt x="636" y="262"/>
                  </a:lnTo>
                  <a:lnTo>
                    <a:pt x="617" y="206"/>
                  </a:lnTo>
                  <a:lnTo>
                    <a:pt x="599" y="150"/>
                  </a:lnTo>
                  <a:lnTo>
                    <a:pt x="561" y="93"/>
                  </a:lnTo>
                  <a:lnTo>
                    <a:pt x="505" y="56"/>
                  </a:lnTo>
                  <a:lnTo>
                    <a:pt x="449" y="37"/>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1193"/>
        <p:cNvGrpSpPr/>
        <p:nvPr/>
      </p:nvGrpSpPr>
      <p:grpSpPr>
        <a:xfrm>
          <a:off x="0" y="0"/>
          <a:ext cx="0" cy="0"/>
          <a:chOff x="0" y="0"/>
          <a:chExt cx="0" cy="0"/>
        </a:xfrm>
      </p:grpSpPr>
      <p:sp>
        <p:nvSpPr>
          <p:cNvPr id="1194" name="Google Shape;1194;p21"/>
          <p:cNvSpPr txBox="1">
            <a:spLocks noGrp="1"/>
          </p:cNvSpPr>
          <p:nvPr>
            <p:ph type="title"/>
          </p:nvPr>
        </p:nvSpPr>
        <p:spPr>
          <a:xfrm>
            <a:off x="717750" y="445025"/>
            <a:ext cx="77085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5" name="Google Shape;1195;p21"/>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196" name="Google Shape;1196;p21"/>
          <p:cNvGrpSpPr/>
          <p:nvPr/>
        </p:nvGrpSpPr>
        <p:grpSpPr>
          <a:xfrm rot="5400000">
            <a:off x="-303121" y="303122"/>
            <a:ext cx="1072603" cy="466362"/>
            <a:chOff x="3468800" y="239525"/>
            <a:chExt cx="843175" cy="365975"/>
          </a:xfrm>
        </p:grpSpPr>
        <p:sp>
          <p:nvSpPr>
            <p:cNvPr id="1197" name="Google Shape;1197;p21"/>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21"/>
          <p:cNvGrpSpPr/>
          <p:nvPr/>
        </p:nvGrpSpPr>
        <p:grpSpPr>
          <a:xfrm>
            <a:off x="8679849" y="4495808"/>
            <a:ext cx="921351" cy="178180"/>
            <a:chOff x="5589725" y="3057300"/>
            <a:chExt cx="352900" cy="68250"/>
          </a:xfrm>
        </p:grpSpPr>
        <p:sp>
          <p:nvSpPr>
            <p:cNvPr id="1216" name="Google Shape;1216;p21"/>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21"/>
          <p:cNvGrpSpPr/>
          <p:nvPr/>
        </p:nvGrpSpPr>
        <p:grpSpPr>
          <a:xfrm>
            <a:off x="-474059" y="4495808"/>
            <a:ext cx="921351" cy="178180"/>
            <a:chOff x="5589725" y="3057300"/>
            <a:chExt cx="352900" cy="68250"/>
          </a:xfrm>
        </p:grpSpPr>
        <p:sp>
          <p:nvSpPr>
            <p:cNvPr id="1229" name="Google Shape;1229;p21"/>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21"/>
          <p:cNvGrpSpPr/>
          <p:nvPr/>
        </p:nvGrpSpPr>
        <p:grpSpPr>
          <a:xfrm rot="5400000">
            <a:off x="8374529" y="303122"/>
            <a:ext cx="1072603" cy="466362"/>
            <a:chOff x="3468800" y="239525"/>
            <a:chExt cx="843175" cy="365975"/>
          </a:xfrm>
        </p:grpSpPr>
        <p:sp>
          <p:nvSpPr>
            <p:cNvPr id="1242" name="Google Shape;1242;p21"/>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260"/>
        <p:cNvGrpSpPr/>
        <p:nvPr/>
      </p:nvGrpSpPr>
      <p:grpSpPr>
        <a:xfrm>
          <a:off x="0" y="0"/>
          <a:ext cx="0" cy="0"/>
          <a:chOff x="0" y="0"/>
          <a:chExt cx="0" cy="0"/>
        </a:xfrm>
      </p:grpSpPr>
      <p:sp>
        <p:nvSpPr>
          <p:cNvPr id="1261" name="Google Shape;1261;p22"/>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262" name="Google Shape;1262;p22"/>
          <p:cNvGrpSpPr/>
          <p:nvPr/>
        </p:nvGrpSpPr>
        <p:grpSpPr>
          <a:xfrm>
            <a:off x="-380996" y="4375322"/>
            <a:ext cx="1072603" cy="466362"/>
            <a:chOff x="3468800" y="239525"/>
            <a:chExt cx="843175" cy="365975"/>
          </a:xfrm>
        </p:grpSpPr>
        <p:sp>
          <p:nvSpPr>
            <p:cNvPr id="1263" name="Google Shape;1263;p22"/>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2"/>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2"/>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2"/>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2"/>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2"/>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2"/>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2"/>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2"/>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2"/>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2"/>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2"/>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2"/>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2"/>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2"/>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2"/>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2"/>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2"/>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22"/>
          <p:cNvGrpSpPr/>
          <p:nvPr/>
        </p:nvGrpSpPr>
        <p:grpSpPr>
          <a:xfrm>
            <a:off x="8110474" y="165633"/>
            <a:ext cx="921351" cy="178180"/>
            <a:chOff x="5589725" y="3057300"/>
            <a:chExt cx="352900" cy="68250"/>
          </a:xfrm>
        </p:grpSpPr>
        <p:sp>
          <p:nvSpPr>
            <p:cNvPr id="1282" name="Google Shape;1282;p22"/>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2"/>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2"/>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2"/>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2"/>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2"/>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22"/>
          <p:cNvGrpSpPr/>
          <p:nvPr/>
        </p:nvGrpSpPr>
        <p:grpSpPr>
          <a:xfrm>
            <a:off x="8435545" y="4375322"/>
            <a:ext cx="1072603" cy="466362"/>
            <a:chOff x="3468800" y="239525"/>
            <a:chExt cx="843175" cy="365975"/>
          </a:xfrm>
        </p:grpSpPr>
        <p:sp>
          <p:nvSpPr>
            <p:cNvPr id="1295" name="Google Shape;1295;p22"/>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2"/>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2"/>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2"/>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22"/>
          <p:cNvGrpSpPr/>
          <p:nvPr/>
        </p:nvGrpSpPr>
        <p:grpSpPr>
          <a:xfrm>
            <a:off x="112174" y="165633"/>
            <a:ext cx="921351" cy="178180"/>
            <a:chOff x="5589725" y="3057300"/>
            <a:chExt cx="352900" cy="68250"/>
          </a:xfrm>
        </p:grpSpPr>
        <p:sp>
          <p:nvSpPr>
            <p:cNvPr id="1314" name="Google Shape;1314;p22"/>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22"/>
          <p:cNvSpPr txBox="1">
            <a:spLocks noGrp="1"/>
          </p:cNvSpPr>
          <p:nvPr>
            <p:ph type="title"/>
          </p:nvPr>
        </p:nvSpPr>
        <p:spPr>
          <a:xfrm>
            <a:off x="2347938" y="640925"/>
            <a:ext cx="4448100" cy="1058700"/>
          </a:xfrm>
          <a:prstGeom prst="rect">
            <a:avLst/>
          </a:prstGeom>
        </p:spPr>
        <p:txBody>
          <a:bodyPr spcFirstLastPara="1" wrap="square" lIns="91425" tIns="91425" rIns="91425" bIns="91425" anchor="b" anchorCtr="0">
            <a:noAutofit/>
          </a:bodyPr>
          <a:lstStyle>
            <a:lvl1pPr lvl="0" algn="ctr">
              <a:spcBef>
                <a:spcPts val="0"/>
              </a:spcBef>
              <a:spcAft>
                <a:spcPts val="0"/>
              </a:spcAft>
              <a:buSzPts val="3000"/>
              <a:buNone/>
              <a:defRPr sz="63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27" name="Google Shape;1327;p22"/>
          <p:cNvSpPr txBox="1">
            <a:spLocks noGrp="1"/>
          </p:cNvSpPr>
          <p:nvPr>
            <p:ph type="subTitle" idx="1"/>
          </p:nvPr>
        </p:nvSpPr>
        <p:spPr>
          <a:xfrm>
            <a:off x="2347900" y="1451080"/>
            <a:ext cx="4448100" cy="10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328" name="Google Shape;1328;p22"/>
          <p:cNvSpPr txBox="1"/>
          <p:nvPr/>
        </p:nvSpPr>
        <p:spPr>
          <a:xfrm>
            <a:off x="1989000" y="3430855"/>
            <a:ext cx="5166000" cy="548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lt1"/>
                </a:solidFill>
                <a:latin typeface="Inter"/>
                <a:ea typeface="Inter"/>
                <a:cs typeface="Inter"/>
                <a:sym typeface="Inter"/>
              </a:rPr>
              <a:t>CREDITS:</a:t>
            </a:r>
            <a:r>
              <a:rPr lang="en" sz="1200">
                <a:solidFill>
                  <a:schemeClr val="lt1"/>
                </a:solidFill>
                <a:latin typeface="Inter"/>
                <a:ea typeface="Inter"/>
                <a:cs typeface="Inter"/>
                <a:sym typeface="Inter"/>
              </a:rPr>
              <a:t> This presentation template was created by </a:t>
            </a:r>
            <a:r>
              <a:rPr lang="en" sz="1200" b="1" u="sng">
                <a:solidFill>
                  <a:schemeClr val="lt1"/>
                </a:solidFill>
                <a:latin typeface="Inter"/>
                <a:ea typeface="Inter"/>
                <a:cs typeface="Inter"/>
                <a:sym typeface="Inter"/>
                <a:hlinkClick r:id="rId2">
                  <a:extLst>
                    <a:ext uri="{A12FA001-AC4F-418D-AE19-62706E023703}">
                      <ahyp:hlinkClr xmlns:ahyp="http://schemas.microsoft.com/office/drawing/2018/hyperlinkcolor" val="tx"/>
                    </a:ext>
                  </a:extLst>
                </a:hlinkClick>
              </a:rPr>
              <a:t>Slidesgo</a:t>
            </a:r>
            <a:r>
              <a:rPr lang="en" sz="1200">
                <a:solidFill>
                  <a:schemeClr val="lt1"/>
                </a:solidFill>
                <a:latin typeface="Inter"/>
                <a:ea typeface="Inter"/>
                <a:cs typeface="Inter"/>
                <a:sym typeface="Inter"/>
              </a:rPr>
              <a:t>, and includes icons by </a:t>
            </a:r>
            <a:r>
              <a:rPr lang="en" sz="1200" b="1" u="sng">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Flaticon</a:t>
            </a:r>
            <a:r>
              <a:rPr lang="en" sz="1200">
                <a:solidFill>
                  <a:schemeClr val="lt1"/>
                </a:solidFill>
                <a:latin typeface="Inter"/>
                <a:ea typeface="Inter"/>
                <a:cs typeface="Inter"/>
                <a:sym typeface="Inter"/>
              </a:rPr>
              <a:t>, and infographics &amp; images by </a:t>
            </a:r>
            <a:r>
              <a:rPr lang="en" sz="1200" b="1" u="sng">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Freepik</a:t>
            </a:r>
            <a:r>
              <a:rPr lang="en" sz="1200" u="sng">
                <a:solidFill>
                  <a:schemeClr val="lt1"/>
                </a:solidFill>
                <a:latin typeface="Inter"/>
                <a:ea typeface="Inter"/>
                <a:cs typeface="Inter"/>
                <a:sym typeface="Inter"/>
              </a:rPr>
              <a:t> </a:t>
            </a:r>
            <a:endParaRPr sz="1200" b="1" u="sng">
              <a:solidFill>
                <a:schemeClr val="lt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29"/>
        <p:cNvGrpSpPr/>
        <p:nvPr/>
      </p:nvGrpSpPr>
      <p:grpSpPr>
        <a:xfrm>
          <a:off x="0" y="0"/>
          <a:ext cx="0" cy="0"/>
          <a:chOff x="0" y="0"/>
          <a:chExt cx="0" cy="0"/>
        </a:xfrm>
      </p:grpSpPr>
      <p:grpSp>
        <p:nvGrpSpPr>
          <p:cNvPr id="1330" name="Google Shape;1330;p23"/>
          <p:cNvGrpSpPr/>
          <p:nvPr/>
        </p:nvGrpSpPr>
        <p:grpSpPr>
          <a:xfrm rot="-5400000">
            <a:off x="-394772" y="394770"/>
            <a:ext cx="1395033" cy="605506"/>
            <a:chOff x="3468800" y="239525"/>
            <a:chExt cx="843175" cy="365975"/>
          </a:xfrm>
        </p:grpSpPr>
        <p:sp>
          <p:nvSpPr>
            <p:cNvPr id="1331" name="Google Shape;1331;p23"/>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3"/>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3"/>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3"/>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3"/>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3"/>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3"/>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3"/>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3"/>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3"/>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3"/>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3"/>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3"/>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3"/>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3"/>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3"/>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3"/>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3"/>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3"/>
          <p:cNvGrpSpPr/>
          <p:nvPr/>
        </p:nvGrpSpPr>
        <p:grpSpPr>
          <a:xfrm rot="-5400000">
            <a:off x="8143828" y="394770"/>
            <a:ext cx="1395033" cy="605506"/>
            <a:chOff x="3468800" y="239525"/>
            <a:chExt cx="843175" cy="365975"/>
          </a:xfrm>
        </p:grpSpPr>
        <p:sp>
          <p:nvSpPr>
            <p:cNvPr id="1350" name="Google Shape;1350;p23"/>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3"/>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3"/>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3"/>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3"/>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3"/>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3"/>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3"/>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3"/>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3"/>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3"/>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3"/>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3"/>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3"/>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23"/>
          <p:cNvGrpSpPr/>
          <p:nvPr/>
        </p:nvGrpSpPr>
        <p:grpSpPr>
          <a:xfrm>
            <a:off x="4038415" y="161441"/>
            <a:ext cx="1067170" cy="206374"/>
            <a:chOff x="5589725" y="3057300"/>
            <a:chExt cx="352900" cy="68250"/>
          </a:xfrm>
        </p:grpSpPr>
        <p:sp>
          <p:nvSpPr>
            <p:cNvPr id="1369" name="Google Shape;1369;p23"/>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1" name="Google Shape;1381;p23"/>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82"/>
        <p:cNvGrpSpPr/>
        <p:nvPr/>
      </p:nvGrpSpPr>
      <p:grpSpPr>
        <a:xfrm>
          <a:off x="0" y="0"/>
          <a:ext cx="0" cy="0"/>
          <a:chOff x="0" y="0"/>
          <a:chExt cx="0" cy="0"/>
        </a:xfrm>
      </p:grpSpPr>
      <p:sp>
        <p:nvSpPr>
          <p:cNvPr id="1383" name="Google Shape;1383;p24"/>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384" name="Google Shape;1384;p24"/>
          <p:cNvGrpSpPr/>
          <p:nvPr/>
        </p:nvGrpSpPr>
        <p:grpSpPr>
          <a:xfrm>
            <a:off x="-380996" y="4375322"/>
            <a:ext cx="1072603" cy="466362"/>
            <a:chOff x="3468800" y="239525"/>
            <a:chExt cx="843175" cy="365975"/>
          </a:xfrm>
        </p:grpSpPr>
        <p:sp>
          <p:nvSpPr>
            <p:cNvPr id="1385" name="Google Shape;1385;p24"/>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4"/>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4"/>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4"/>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4"/>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4"/>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4"/>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4"/>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4"/>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4"/>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4"/>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4"/>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4"/>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4"/>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4"/>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4"/>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4"/>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4"/>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3" name="Google Shape;1403;p24"/>
          <p:cNvGrpSpPr/>
          <p:nvPr/>
        </p:nvGrpSpPr>
        <p:grpSpPr>
          <a:xfrm>
            <a:off x="8110474" y="165633"/>
            <a:ext cx="921351" cy="178180"/>
            <a:chOff x="5589725" y="3057300"/>
            <a:chExt cx="352900" cy="68250"/>
          </a:xfrm>
        </p:grpSpPr>
        <p:sp>
          <p:nvSpPr>
            <p:cNvPr id="1404" name="Google Shape;1404;p24"/>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4"/>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4"/>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4"/>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4"/>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4"/>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4"/>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4"/>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4"/>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4"/>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4"/>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4"/>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4"/>
          <p:cNvGrpSpPr/>
          <p:nvPr/>
        </p:nvGrpSpPr>
        <p:grpSpPr>
          <a:xfrm>
            <a:off x="8435545" y="4375322"/>
            <a:ext cx="1072603" cy="466362"/>
            <a:chOff x="3468800" y="239525"/>
            <a:chExt cx="843175" cy="365975"/>
          </a:xfrm>
        </p:grpSpPr>
        <p:sp>
          <p:nvSpPr>
            <p:cNvPr id="1417" name="Google Shape;1417;p24"/>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4"/>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4"/>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4"/>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4"/>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4"/>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4"/>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4"/>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4"/>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4"/>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4"/>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4"/>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4"/>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4"/>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4"/>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4"/>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4"/>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4"/>
          <p:cNvGrpSpPr/>
          <p:nvPr/>
        </p:nvGrpSpPr>
        <p:grpSpPr>
          <a:xfrm>
            <a:off x="112174" y="165633"/>
            <a:ext cx="921351" cy="178180"/>
            <a:chOff x="5589725" y="3057300"/>
            <a:chExt cx="352900" cy="68250"/>
          </a:xfrm>
        </p:grpSpPr>
        <p:sp>
          <p:nvSpPr>
            <p:cNvPr id="1436" name="Google Shape;1436;p24"/>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4"/>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4"/>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715100" y="448056"/>
            <a:ext cx="4046700" cy="576000"/>
          </a:xfrm>
          <a:prstGeom prst="rect">
            <a:avLst/>
          </a:prstGeom>
        </p:spPr>
        <p:txBody>
          <a:bodyPr spcFirstLastPara="1" wrap="square" lIns="91425" tIns="91425" rIns="91425" bIns="91425" anchor="b" anchorCtr="0">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55" name="Google Shape;155;p4"/>
          <p:cNvSpPr txBox="1">
            <a:spLocks noGrp="1"/>
          </p:cNvSpPr>
          <p:nvPr>
            <p:ph type="body" idx="1"/>
          </p:nvPr>
        </p:nvSpPr>
        <p:spPr>
          <a:xfrm>
            <a:off x="715100" y="1375650"/>
            <a:ext cx="4046700" cy="2796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434343"/>
              </a:buClr>
              <a:buSzPts val="1400"/>
              <a:buChar char="●"/>
              <a:defRPr sz="1400">
                <a:solidFill>
                  <a:srgbClr val="434343"/>
                </a:solidFill>
              </a:defRPr>
            </a:lvl1pPr>
            <a:lvl2pPr marL="914400" lvl="1" indent="-317500">
              <a:lnSpc>
                <a:spcPct val="115000"/>
              </a:lnSpc>
              <a:spcBef>
                <a:spcPts val="1000"/>
              </a:spcBef>
              <a:spcAft>
                <a:spcPts val="0"/>
              </a:spcAft>
              <a:buClr>
                <a:srgbClr val="434343"/>
              </a:buClr>
              <a:buSzPts val="1400"/>
              <a:buChar char="○"/>
              <a:defRPr>
                <a:solidFill>
                  <a:srgbClr val="434343"/>
                </a:solidFill>
              </a:defRPr>
            </a:lvl2pPr>
            <a:lvl3pPr marL="1371600" lvl="2" indent="-317500">
              <a:lnSpc>
                <a:spcPct val="115000"/>
              </a:lnSpc>
              <a:spcBef>
                <a:spcPts val="0"/>
              </a:spcBef>
              <a:spcAft>
                <a:spcPts val="0"/>
              </a:spcAft>
              <a:buClr>
                <a:srgbClr val="434343"/>
              </a:buClr>
              <a:buSzPts val="1400"/>
              <a:buChar char="■"/>
              <a:defRPr>
                <a:solidFill>
                  <a:srgbClr val="434343"/>
                </a:solidFill>
              </a:defRPr>
            </a:lvl3pPr>
            <a:lvl4pPr marL="1828800" lvl="3" indent="-317500">
              <a:lnSpc>
                <a:spcPct val="115000"/>
              </a:lnSpc>
              <a:spcBef>
                <a:spcPts val="0"/>
              </a:spcBef>
              <a:spcAft>
                <a:spcPts val="0"/>
              </a:spcAft>
              <a:buClr>
                <a:srgbClr val="434343"/>
              </a:buClr>
              <a:buSzPts val="1400"/>
              <a:buChar char="●"/>
              <a:defRPr>
                <a:solidFill>
                  <a:srgbClr val="434343"/>
                </a:solidFill>
              </a:defRPr>
            </a:lvl4pPr>
            <a:lvl5pPr marL="2286000" lvl="4" indent="-317500">
              <a:lnSpc>
                <a:spcPct val="115000"/>
              </a:lnSpc>
              <a:spcBef>
                <a:spcPts val="0"/>
              </a:spcBef>
              <a:spcAft>
                <a:spcPts val="0"/>
              </a:spcAft>
              <a:buClr>
                <a:srgbClr val="434343"/>
              </a:buClr>
              <a:buSzPts val="1400"/>
              <a:buChar char="○"/>
              <a:defRPr>
                <a:solidFill>
                  <a:srgbClr val="434343"/>
                </a:solidFill>
              </a:defRPr>
            </a:lvl5pPr>
            <a:lvl6pPr marL="2743200" lvl="5" indent="-317500">
              <a:lnSpc>
                <a:spcPct val="115000"/>
              </a:lnSpc>
              <a:spcBef>
                <a:spcPts val="0"/>
              </a:spcBef>
              <a:spcAft>
                <a:spcPts val="0"/>
              </a:spcAft>
              <a:buClr>
                <a:srgbClr val="434343"/>
              </a:buClr>
              <a:buSzPts val="1400"/>
              <a:buChar char="■"/>
              <a:defRPr>
                <a:solidFill>
                  <a:srgbClr val="434343"/>
                </a:solidFill>
              </a:defRPr>
            </a:lvl6pPr>
            <a:lvl7pPr marL="3200400" lvl="6" indent="-317500">
              <a:lnSpc>
                <a:spcPct val="115000"/>
              </a:lnSpc>
              <a:spcBef>
                <a:spcPts val="0"/>
              </a:spcBef>
              <a:spcAft>
                <a:spcPts val="0"/>
              </a:spcAft>
              <a:buClr>
                <a:srgbClr val="434343"/>
              </a:buClr>
              <a:buSzPts val="1400"/>
              <a:buChar char="●"/>
              <a:defRPr>
                <a:solidFill>
                  <a:srgbClr val="434343"/>
                </a:solidFill>
              </a:defRPr>
            </a:lvl7pPr>
            <a:lvl8pPr marL="3657600" lvl="7" indent="-317500">
              <a:lnSpc>
                <a:spcPct val="115000"/>
              </a:lnSpc>
              <a:spcBef>
                <a:spcPts val="0"/>
              </a:spcBef>
              <a:spcAft>
                <a:spcPts val="0"/>
              </a:spcAft>
              <a:buClr>
                <a:srgbClr val="434343"/>
              </a:buClr>
              <a:buSzPts val="1400"/>
              <a:buChar char="○"/>
              <a:defRPr>
                <a:solidFill>
                  <a:srgbClr val="434343"/>
                </a:solidFill>
              </a:defRPr>
            </a:lvl8pPr>
            <a:lvl9pPr marL="4114800" lvl="8" indent="-31750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6" name="Google Shape;156;p4"/>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57" name="Google Shape;157;p4"/>
          <p:cNvGrpSpPr/>
          <p:nvPr/>
        </p:nvGrpSpPr>
        <p:grpSpPr>
          <a:xfrm rot="-5400000">
            <a:off x="-72852" y="415234"/>
            <a:ext cx="886061" cy="173737"/>
            <a:chOff x="5589725" y="3057300"/>
            <a:chExt cx="352900" cy="68250"/>
          </a:xfrm>
        </p:grpSpPr>
        <p:sp>
          <p:nvSpPr>
            <p:cNvPr id="158" name="Google Shape;158;p4"/>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a:off x="-214" y="4362417"/>
            <a:ext cx="466335" cy="466335"/>
            <a:chOff x="5807050" y="884950"/>
            <a:chExt cx="343550" cy="343550"/>
          </a:xfrm>
        </p:grpSpPr>
        <p:sp>
          <p:nvSpPr>
            <p:cNvPr id="171" name="Google Shape;171;p4"/>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4"/>
          <p:cNvGrpSpPr/>
          <p:nvPr/>
        </p:nvGrpSpPr>
        <p:grpSpPr>
          <a:xfrm>
            <a:off x="8684961" y="-33"/>
            <a:ext cx="466335" cy="466335"/>
            <a:chOff x="5807050" y="884950"/>
            <a:chExt cx="343550" cy="343550"/>
          </a:xfrm>
        </p:grpSpPr>
        <p:sp>
          <p:nvSpPr>
            <p:cNvPr id="181" name="Google Shape;181;p4"/>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0"/>
        <p:cNvGrpSpPr/>
        <p:nvPr/>
      </p:nvGrpSpPr>
      <p:grpSpPr>
        <a:xfrm>
          <a:off x="0" y="0"/>
          <a:ext cx="0" cy="0"/>
          <a:chOff x="0" y="0"/>
          <a:chExt cx="0" cy="0"/>
        </a:xfrm>
      </p:grpSpPr>
      <p:sp>
        <p:nvSpPr>
          <p:cNvPr id="191" name="Google Shape;191;p5"/>
          <p:cNvSpPr txBox="1">
            <a:spLocks noGrp="1"/>
          </p:cNvSpPr>
          <p:nvPr>
            <p:ph type="subTitle" idx="1"/>
          </p:nvPr>
        </p:nvSpPr>
        <p:spPr>
          <a:xfrm>
            <a:off x="1428900" y="1940800"/>
            <a:ext cx="2352000" cy="356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192" name="Google Shape;192;p5"/>
          <p:cNvSpPr txBox="1">
            <a:spLocks noGrp="1"/>
          </p:cNvSpPr>
          <p:nvPr>
            <p:ph type="subTitle" idx="2"/>
          </p:nvPr>
        </p:nvSpPr>
        <p:spPr>
          <a:xfrm>
            <a:off x="1428900" y="3114425"/>
            <a:ext cx="2352000" cy="356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1800" b="1">
                <a:solidFill>
                  <a:schemeClr val="dk1"/>
                </a:solidFill>
                <a:latin typeface="Raleway"/>
                <a:ea typeface="Raleway"/>
                <a:cs typeface="Raleway"/>
                <a:sym typeface="Raleway"/>
              </a:defRPr>
            </a:lvl9pPr>
          </a:lstStyle>
          <a:p>
            <a:endParaRPr/>
          </a:p>
        </p:txBody>
      </p:sp>
      <p:sp>
        <p:nvSpPr>
          <p:cNvPr id="193" name="Google Shape;193;p5"/>
          <p:cNvSpPr txBox="1">
            <a:spLocks noGrp="1"/>
          </p:cNvSpPr>
          <p:nvPr>
            <p:ph type="subTitle" idx="3"/>
          </p:nvPr>
        </p:nvSpPr>
        <p:spPr>
          <a:xfrm>
            <a:off x="1428900" y="2297500"/>
            <a:ext cx="2352000" cy="484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4" name="Google Shape;194;p5"/>
          <p:cNvSpPr txBox="1">
            <a:spLocks noGrp="1"/>
          </p:cNvSpPr>
          <p:nvPr>
            <p:ph type="subTitle" idx="4"/>
          </p:nvPr>
        </p:nvSpPr>
        <p:spPr>
          <a:xfrm>
            <a:off x="1428900" y="3471125"/>
            <a:ext cx="2352000" cy="484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5" name="Google Shape;195;p5"/>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6" name="Google Shape;196;p5"/>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197" name="Google Shape;197;p5"/>
          <p:cNvGrpSpPr/>
          <p:nvPr/>
        </p:nvGrpSpPr>
        <p:grpSpPr>
          <a:xfrm>
            <a:off x="8682233" y="-11"/>
            <a:ext cx="461937" cy="461937"/>
            <a:chOff x="5807050" y="884950"/>
            <a:chExt cx="343550" cy="343550"/>
          </a:xfrm>
        </p:grpSpPr>
        <p:sp>
          <p:nvSpPr>
            <p:cNvPr id="198" name="Google Shape;198;p5"/>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5"/>
          <p:cNvGrpSpPr/>
          <p:nvPr/>
        </p:nvGrpSpPr>
        <p:grpSpPr>
          <a:xfrm>
            <a:off x="8" y="-11"/>
            <a:ext cx="461937" cy="461937"/>
            <a:chOff x="5807050" y="884950"/>
            <a:chExt cx="343550" cy="343550"/>
          </a:xfrm>
        </p:grpSpPr>
        <p:sp>
          <p:nvSpPr>
            <p:cNvPr id="208" name="Google Shape;208;p5"/>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5"/>
          <p:cNvGrpSpPr/>
          <p:nvPr/>
        </p:nvGrpSpPr>
        <p:grpSpPr>
          <a:xfrm rot="-5400000">
            <a:off x="-303096" y="4055884"/>
            <a:ext cx="1072603" cy="466362"/>
            <a:chOff x="3468800" y="239525"/>
            <a:chExt cx="843175" cy="365975"/>
          </a:xfrm>
        </p:grpSpPr>
        <p:sp>
          <p:nvSpPr>
            <p:cNvPr id="218" name="Google Shape;218;p5"/>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5"/>
          <p:cNvGrpSpPr/>
          <p:nvPr/>
        </p:nvGrpSpPr>
        <p:grpSpPr>
          <a:xfrm rot="-5400000">
            <a:off x="-176587" y="1061646"/>
            <a:ext cx="886061" cy="173737"/>
            <a:chOff x="5589725" y="3057300"/>
            <a:chExt cx="352900" cy="68250"/>
          </a:xfrm>
        </p:grpSpPr>
        <p:sp>
          <p:nvSpPr>
            <p:cNvPr id="237" name="Google Shape;237;p5"/>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5"/>
          <p:cNvGrpSpPr/>
          <p:nvPr/>
        </p:nvGrpSpPr>
        <p:grpSpPr>
          <a:xfrm rot="-5400000">
            <a:off x="8325619" y="4151733"/>
            <a:ext cx="921351" cy="178180"/>
            <a:chOff x="5589725" y="3057300"/>
            <a:chExt cx="352900" cy="68250"/>
          </a:xfrm>
        </p:grpSpPr>
        <p:sp>
          <p:nvSpPr>
            <p:cNvPr id="250" name="Google Shape;250;p5"/>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2"/>
        <p:cNvGrpSpPr/>
        <p:nvPr/>
      </p:nvGrpSpPr>
      <p:grpSpPr>
        <a:xfrm>
          <a:off x="0" y="0"/>
          <a:ext cx="0" cy="0"/>
          <a:chOff x="0" y="0"/>
          <a:chExt cx="0" cy="0"/>
        </a:xfrm>
      </p:grpSpPr>
      <p:sp>
        <p:nvSpPr>
          <p:cNvPr id="263" name="Google Shape;263;p6"/>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4" name="Google Shape;264;p6"/>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265" name="Google Shape;265;p6"/>
          <p:cNvGrpSpPr/>
          <p:nvPr/>
        </p:nvGrpSpPr>
        <p:grpSpPr>
          <a:xfrm>
            <a:off x="8682233" y="-11"/>
            <a:ext cx="461937" cy="461937"/>
            <a:chOff x="5807050" y="884950"/>
            <a:chExt cx="343550" cy="343550"/>
          </a:xfrm>
        </p:grpSpPr>
        <p:sp>
          <p:nvSpPr>
            <p:cNvPr id="266" name="Google Shape;266;p6"/>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6"/>
          <p:cNvGrpSpPr/>
          <p:nvPr/>
        </p:nvGrpSpPr>
        <p:grpSpPr>
          <a:xfrm>
            <a:off x="8" y="-11"/>
            <a:ext cx="461937" cy="461937"/>
            <a:chOff x="5807050" y="884950"/>
            <a:chExt cx="343550" cy="343550"/>
          </a:xfrm>
        </p:grpSpPr>
        <p:sp>
          <p:nvSpPr>
            <p:cNvPr id="276" name="Google Shape;276;p6"/>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6"/>
          <p:cNvGrpSpPr/>
          <p:nvPr/>
        </p:nvGrpSpPr>
        <p:grpSpPr>
          <a:xfrm rot="-5400000">
            <a:off x="-303096" y="4055884"/>
            <a:ext cx="1072603" cy="466362"/>
            <a:chOff x="3468800" y="239525"/>
            <a:chExt cx="843175" cy="365975"/>
          </a:xfrm>
        </p:grpSpPr>
        <p:sp>
          <p:nvSpPr>
            <p:cNvPr id="286" name="Google Shape;286;p6"/>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6"/>
          <p:cNvGrpSpPr/>
          <p:nvPr/>
        </p:nvGrpSpPr>
        <p:grpSpPr>
          <a:xfrm rot="-5400000">
            <a:off x="-176587" y="1061646"/>
            <a:ext cx="886061" cy="173737"/>
            <a:chOff x="5589725" y="3057300"/>
            <a:chExt cx="352900" cy="68250"/>
          </a:xfrm>
        </p:grpSpPr>
        <p:sp>
          <p:nvSpPr>
            <p:cNvPr id="305" name="Google Shape;305;p6"/>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6"/>
          <p:cNvGrpSpPr/>
          <p:nvPr/>
        </p:nvGrpSpPr>
        <p:grpSpPr>
          <a:xfrm rot="-5400000">
            <a:off x="8325619" y="4151733"/>
            <a:ext cx="921351" cy="178180"/>
            <a:chOff x="5589725" y="3057300"/>
            <a:chExt cx="352900" cy="68250"/>
          </a:xfrm>
        </p:grpSpPr>
        <p:sp>
          <p:nvSpPr>
            <p:cNvPr id="318" name="Google Shape;318;p6"/>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0"/>
        <p:cNvGrpSpPr/>
        <p:nvPr/>
      </p:nvGrpSpPr>
      <p:grpSpPr>
        <a:xfrm>
          <a:off x="0" y="0"/>
          <a:ext cx="0" cy="0"/>
          <a:chOff x="0" y="0"/>
          <a:chExt cx="0" cy="0"/>
        </a:xfrm>
      </p:grpSpPr>
      <p:sp>
        <p:nvSpPr>
          <p:cNvPr id="331" name="Google Shape;331;p7"/>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2" name="Google Shape;3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Char char="●"/>
              <a:defRPr sz="1400"/>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333" name="Google Shape;333;p7"/>
          <p:cNvSpPr/>
          <p:nvPr/>
        </p:nvSpPr>
        <p:spPr>
          <a:xfrm>
            <a:off x="0" y="4826400"/>
            <a:ext cx="9144000" cy="317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334" name="Google Shape;334;p7"/>
          <p:cNvGrpSpPr/>
          <p:nvPr/>
        </p:nvGrpSpPr>
        <p:grpSpPr>
          <a:xfrm>
            <a:off x="-614971" y="4360034"/>
            <a:ext cx="1072603" cy="466362"/>
            <a:chOff x="3468800" y="239525"/>
            <a:chExt cx="843175" cy="365975"/>
          </a:xfrm>
        </p:grpSpPr>
        <p:sp>
          <p:nvSpPr>
            <p:cNvPr id="335" name="Google Shape;335;p7"/>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7"/>
          <p:cNvGrpSpPr/>
          <p:nvPr/>
        </p:nvGrpSpPr>
        <p:grpSpPr>
          <a:xfrm rot="-5400000">
            <a:off x="-209825" y="508571"/>
            <a:ext cx="886061" cy="173737"/>
            <a:chOff x="5589725" y="3057300"/>
            <a:chExt cx="352900" cy="68250"/>
          </a:xfrm>
        </p:grpSpPr>
        <p:sp>
          <p:nvSpPr>
            <p:cNvPr id="354" name="Google Shape;354;p7"/>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7"/>
          <p:cNvGrpSpPr/>
          <p:nvPr/>
        </p:nvGrpSpPr>
        <p:grpSpPr>
          <a:xfrm rot="-5400000">
            <a:off x="8343263" y="487821"/>
            <a:ext cx="886061" cy="173737"/>
            <a:chOff x="5589725" y="3057300"/>
            <a:chExt cx="352900" cy="68250"/>
          </a:xfrm>
        </p:grpSpPr>
        <p:sp>
          <p:nvSpPr>
            <p:cNvPr id="367" name="Google Shape;367;p7"/>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7"/>
          <p:cNvGrpSpPr/>
          <p:nvPr/>
        </p:nvGrpSpPr>
        <p:grpSpPr>
          <a:xfrm>
            <a:off x="8749879" y="4360034"/>
            <a:ext cx="1072603" cy="466362"/>
            <a:chOff x="3468800" y="239525"/>
            <a:chExt cx="843175" cy="365975"/>
          </a:xfrm>
        </p:grpSpPr>
        <p:sp>
          <p:nvSpPr>
            <p:cNvPr id="380" name="Google Shape;380;p7"/>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8"/>
        <p:cNvGrpSpPr/>
        <p:nvPr/>
      </p:nvGrpSpPr>
      <p:grpSpPr>
        <a:xfrm>
          <a:off x="0" y="0"/>
          <a:ext cx="0" cy="0"/>
          <a:chOff x="0" y="0"/>
          <a:chExt cx="0" cy="0"/>
        </a:xfrm>
      </p:grpSpPr>
      <p:sp>
        <p:nvSpPr>
          <p:cNvPr id="399" name="Google Shape;399;p8"/>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400" name="Google Shape;400;p8"/>
          <p:cNvGrpSpPr/>
          <p:nvPr/>
        </p:nvGrpSpPr>
        <p:grpSpPr>
          <a:xfrm>
            <a:off x="7755903" y="3679970"/>
            <a:ext cx="1395033" cy="605506"/>
            <a:chOff x="3468800" y="239525"/>
            <a:chExt cx="843175" cy="365975"/>
          </a:xfrm>
        </p:grpSpPr>
        <p:sp>
          <p:nvSpPr>
            <p:cNvPr id="401" name="Google Shape;401;p8"/>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8"/>
          <p:cNvGrpSpPr/>
          <p:nvPr/>
        </p:nvGrpSpPr>
        <p:grpSpPr>
          <a:xfrm rot="-5400000">
            <a:off x="8329553" y="582791"/>
            <a:ext cx="1067170" cy="206374"/>
            <a:chOff x="5589725" y="3057300"/>
            <a:chExt cx="352900" cy="68250"/>
          </a:xfrm>
        </p:grpSpPr>
        <p:sp>
          <p:nvSpPr>
            <p:cNvPr id="420" name="Google Shape;420;p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8"/>
          <p:cNvGrpSpPr/>
          <p:nvPr/>
        </p:nvGrpSpPr>
        <p:grpSpPr>
          <a:xfrm>
            <a:off x="4038415" y="4611291"/>
            <a:ext cx="1067170" cy="206374"/>
            <a:chOff x="5589725" y="3057300"/>
            <a:chExt cx="352900" cy="68250"/>
          </a:xfrm>
        </p:grpSpPr>
        <p:sp>
          <p:nvSpPr>
            <p:cNvPr id="433" name="Google Shape;433;p8"/>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4" name="Google Shape;434;p8"/>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5" name="Google Shape;435;p8"/>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6" name="Google Shape;436;p8"/>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7" name="Google Shape;437;p8"/>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8" name="Google Shape;438;p8"/>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39" name="Google Shape;439;p8"/>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0" name="Google Shape;440;p8"/>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1" name="Google Shape;441;p8"/>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2" name="Google Shape;442;p8"/>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3" name="Google Shape;443;p8"/>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4" name="Google Shape;444;p8"/>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445" name="Google Shape;445;p8"/>
          <p:cNvGrpSpPr/>
          <p:nvPr/>
        </p:nvGrpSpPr>
        <p:grpSpPr>
          <a:xfrm rot="-5400000">
            <a:off x="-394772" y="394770"/>
            <a:ext cx="1395033" cy="605506"/>
            <a:chOff x="3468800" y="239525"/>
            <a:chExt cx="843175" cy="365975"/>
          </a:xfrm>
        </p:grpSpPr>
        <p:sp>
          <p:nvSpPr>
            <p:cNvPr id="446" name="Google Shape;446;p8"/>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8"/>
          <p:cNvGrpSpPr/>
          <p:nvPr/>
        </p:nvGrpSpPr>
        <p:grpSpPr>
          <a:xfrm>
            <a:off x="4" y="3750476"/>
            <a:ext cx="535010" cy="535010"/>
            <a:chOff x="5807050" y="884950"/>
            <a:chExt cx="343550" cy="343550"/>
          </a:xfrm>
        </p:grpSpPr>
        <p:sp>
          <p:nvSpPr>
            <p:cNvPr id="465" name="Google Shape;465;p8"/>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5"/>
        <p:cNvGrpSpPr/>
        <p:nvPr/>
      </p:nvGrpSpPr>
      <p:grpSpPr>
        <a:xfrm>
          <a:off x="0" y="0"/>
          <a:ext cx="0" cy="0"/>
          <a:chOff x="0" y="0"/>
          <a:chExt cx="0" cy="0"/>
        </a:xfrm>
      </p:grpSpPr>
      <p:sp>
        <p:nvSpPr>
          <p:cNvPr id="476" name="Google Shape;476;p9"/>
          <p:cNvSpPr/>
          <p:nvPr/>
        </p:nvSpPr>
        <p:spPr>
          <a:xfrm>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477" name="Google Shape;477;p9"/>
          <p:cNvGrpSpPr/>
          <p:nvPr/>
        </p:nvGrpSpPr>
        <p:grpSpPr>
          <a:xfrm>
            <a:off x="3" y="-5"/>
            <a:ext cx="1395033" cy="605506"/>
            <a:chOff x="3468800" y="239525"/>
            <a:chExt cx="843175" cy="365975"/>
          </a:xfrm>
        </p:grpSpPr>
        <p:sp>
          <p:nvSpPr>
            <p:cNvPr id="478" name="Google Shape;478;p9"/>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9"/>
          <p:cNvGrpSpPr/>
          <p:nvPr/>
        </p:nvGrpSpPr>
        <p:grpSpPr>
          <a:xfrm rot="-5400000">
            <a:off x="-183947" y="3568991"/>
            <a:ext cx="1067170" cy="206374"/>
            <a:chOff x="5589725" y="3057300"/>
            <a:chExt cx="352900" cy="68250"/>
          </a:xfrm>
        </p:grpSpPr>
        <p:sp>
          <p:nvSpPr>
            <p:cNvPr id="497" name="Google Shape;497;p9"/>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9"/>
          <p:cNvGrpSpPr/>
          <p:nvPr/>
        </p:nvGrpSpPr>
        <p:grpSpPr>
          <a:xfrm>
            <a:off x="7361728" y="164304"/>
            <a:ext cx="1067170" cy="206374"/>
            <a:chOff x="5589725" y="3057300"/>
            <a:chExt cx="352900" cy="68250"/>
          </a:xfrm>
        </p:grpSpPr>
        <p:sp>
          <p:nvSpPr>
            <p:cNvPr id="510" name="Google Shape;510;p9"/>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9"/>
          <p:cNvGrpSpPr/>
          <p:nvPr/>
        </p:nvGrpSpPr>
        <p:grpSpPr>
          <a:xfrm rot="-5400000">
            <a:off x="8143728" y="3285195"/>
            <a:ext cx="1395033" cy="605506"/>
            <a:chOff x="3468800" y="239525"/>
            <a:chExt cx="843175" cy="365975"/>
          </a:xfrm>
        </p:grpSpPr>
        <p:sp>
          <p:nvSpPr>
            <p:cNvPr id="523" name="Google Shape;523;p9"/>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9"/>
          <p:cNvGrpSpPr/>
          <p:nvPr/>
        </p:nvGrpSpPr>
        <p:grpSpPr>
          <a:xfrm>
            <a:off x="8608979" y="1"/>
            <a:ext cx="535010" cy="535010"/>
            <a:chOff x="5807050" y="884950"/>
            <a:chExt cx="343550" cy="343550"/>
          </a:xfrm>
        </p:grpSpPr>
        <p:sp>
          <p:nvSpPr>
            <p:cNvPr id="542" name="Google Shape;542;p9"/>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9"/>
          <p:cNvSpPr txBox="1">
            <a:spLocks noGrp="1"/>
          </p:cNvSpPr>
          <p:nvPr>
            <p:ph type="title"/>
          </p:nvPr>
        </p:nvSpPr>
        <p:spPr>
          <a:xfrm>
            <a:off x="2138101" y="1371925"/>
            <a:ext cx="4867800" cy="71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2" name="Google Shape;552;p9"/>
          <p:cNvSpPr txBox="1">
            <a:spLocks noGrp="1"/>
          </p:cNvSpPr>
          <p:nvPr>
            <p:ph type="subTitle" idx="1"/>
          </p:nvPr>
        </p:nvSpPr>
        <p:spPr>
          <a:xfrm>
            <a:off x="2138099" y="2008775"/>
            <a:ext cx="4867800" cy="115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3"/>
        <p:cNvGrpSpPr/>
        <p:nvPr/>
      </p:nvGrpSpPr>
      <p:grpSpPr>
        <a:xfrm>
          <a:off x="0" y="0"/>
          <a:ext cx="0" cy="0"/>
          <a:chOff x="0" y="0"/>
          <a:chExt cx="0" cy="0"/>
        </a:xfrm>
      </p:grpSpPr>
      <p:sp>
        <p:nvSpPr>
          <p:cNvPr id="554" name="Google Shape;554;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555" name="Google Shape;555;p10"/>
          <p:cNvSpPr/>
          <p:nvPr/>
        </p:nvSpPr>
        <p:spPr>
          <a:xfrm flipH="1">
            <a:off x="0" y="4285475"/>
            <a:ext cx="9144000" cy="858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556" name="Google Shape;556;p10"/>
          <p:cNvGrpSpPr/>
          <p:nvPr/>
        </p:nvGrpSpPr>
        <p:grpSpPr>
          <a:xfrm flipH="1">
            <a:off x="7748964" y="-5"/>
            <a:ext cx="1395033" cy="605506"/>
            <a:chOff x="3468800" y="239525"/>
            <a:chExt cx="843175" cy="365975"/>
          </a:xfrm>
        </p:grpSpPr>
        <p:sp>
          <p:nvSpPr>
            <p:cNvPr id="557" name="Google Shape;557;p10"/>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0"/>
          <p:cNvGrpSpPr/>
          <p:nvPr/>
        </p:nvGrpSpPr>
        <p:grpSpPr>
          <a:xfrm rot="5400000" flipH="1">
            <a:off x="8260778" y="3568991"/>
            <a:ext cx="1067170" cy="206374"/>
            <a:chOff x="5589725" y="3057300"/>
            <a:chExt cx="352900" cy="68250"/>
          </a:xfrm>
        </p:grpSpPr>
        <p:sp>
          <p:nvSpPr>
            <p:cNvPr id="576" name="Google Shape;576;p10"/>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flipH="1">
            <a:off x="715103" y="164304"/>
            <a:ext cx="1067170" cy="206374"/>
            <a:chOff x="5589725" y="3057300"/>
            <a:chExt cx="352900" cy="68250"/>
          </a:xfrm>
        </p:grpSpPr>
        <p:sp>
          <p:nvSpPr>
            <p:cNvPr id="589" name="Google Shape;589;p10"/>
            <p:cNvSpPr/>
            <p:nvPr/>
          </p:nvSpPr>
          <p:spPr>
            <a:xfrm>
              <a:off x="55897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5657025" y="3057300"/>
              <a:ext cx="16375" cy="15900"/>
            </a:xfrm>
            <a:custGeom>
              <a:avLst/>
              <a:gdLst/>
              <a:ahLst/>
              <a:cxnLst/>
              <a:rect l="l" t="t" r="r" b="b"/>
              <a:pathLst>
                <a:path w="655" h="636" extrusionOk="0">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57248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792100" y="3057300"/>
              <a:ext cx="15900" cy="15900"/>
            </a:xfrm>
            <a:custGeom>
              <a:avLst/>
              <a:gdLst/>
              <a:ahLst/>
              <a:cxnLst/>
              <a:rect l="l" t="t" r="r" b="b"/>
              <a:pathLst>
                <a:path w="636" h="636" extrusionOk="0">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859400" y="3057300"/>
              <a:ext cx="15900" cy="15900"/>
            </a:xfrm>
            <a:custGeom>
              <a:avLst/>
              <a:gdLst/>
              <a:ahLst/>
              <a:cxnLst/>
              <a:rect l="l" t="t" r="r" b="b"/>
              <a:pathLst>
                <a:path w="636" h="636" extrusionOk="0">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926700" y="3057300"/>
              <a:ext cx="15925" cy="15900"/>
            </a:xfrm>
            <a:custGeom>
              <a:avLst/>
              <a:gdLst/>
              <a:ahLst/>
              <a:cxnLst/>
              <a:rect l="l" t="t" r="r" b="b"/>
              <a:pathLst>
                <a:path w="637" h="636" extrusionOk="0">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589725" y="3109175"/>
              <a:ext cx="16375" cy="16375"/>
            </a:xfrm>
            <a:custGeom>
              <a:avLst/>
              <a:gdLst/>
              <a:ahLst/>
              <a:cxnLst/>
              <a:rect l="l" t="t" r="r" b="b"/>
              <a:pathLst>
                <a:path w="655" h="655" extrusionOk="0">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657025" y="3109175"/>
              <a:ext cx="16375" cy="16375"/>
            </a:xfrm>
            <a:custGeom>
              <a:avLst/>
              <a:gdLst/>
              <a:ahLst/>
              <a:cxnLst/>
              <a:rect l="l" t="t" r="r" b="b"/>
              <a:pathLst>
                <a:path w="655" h="655" extrusionOk="0">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7248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792100" y="3109175"/>
              <a:ext cx="15900" cy="16375"/>
            </a:xfrm>
            <a:custGeom>
              <a:avLst/>
              <a:gdLst/>
              <a:ahLst/>
              <a:cxnLst/>
              <a:rect l="l" t="t" r="r" b="b"/>
              <a:pathLst>
                <a:path w="636" h="655" extrusionOk="0">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859400" y="3109175"/>
              <a:ext cx="15900" cy="16375"/>
            </a:xfrm>
            <a:custGeom>
              <a:avLst/>
              <a:gdLst/>
              <a:ahLst/>
              <a:cxnLst/>
              <a:rect l="l" t="t" r="r" b="b"/>
              <a:pathLst>
                <a:path w="636" h="655" extrusionOk="0">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926700" y="3109175"/>
              <a:ext cx="15925" cy="16375"/>
            </a:xfrm>
            <a:custGeom>
              <a:avLst/>
              <a:gdLst/>
              <a:ahLst/>
              <a:cxnLst/>
              <a:rect l="l" t="t" r="r" b="b"/>
              <a:pathLst>
                <a:path w="637" h="655" extrusionOk="0">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0"/>
          <p:cNvGrpSpPr/>
          <p:nvPr/>
        </p:nvGrpSpPr>
        <p:grpSpPr>
          <a:xfrm rot="5400000" flipH="1">
            <a:off x="-394761" y="3285195"/>
            <a:ext cx="1395033" cy="605506"/>
            <a:chOff x="3468800" y="239525"/>
            <a:chExt cx="843175" cy="365975"/>
          </a:xfrm>
        </p:grpSpPr>
        <p:sp>
          <p:nvSpPr>
            <p:cNvPr id="602" name="Google Shape;602;p10"/>
            <p:cNvSpPr/>
            <p:nvPr/>
          </p:nvSpPr>
          <p:spPr>
            <a:xfrm>
              <a:off x="3468800" y="576950"/>
              <a:ext cx="28550" cy="28550"/>
            </a:xfrm>
            <a:custGeom>
              <a:avLst/>
              <a:gdLst/>
              <a:ahLst/>
              <a:cxnLst/>
              <a:rect l="l" t="t" r="r" b="b"/>
              <a:pathLst>
                <a:path w="1142" h="1142" fill="none" extrusionOk="0">
                  <a:moveTo>
                    <a:pt x="1141" y="1141"/>
                  </a:moveTo>
                  <a:lnTo>
                    <a:pt x="1"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3468800" y="510125"/>
              <a:ext cx="95850" cy="95375"/>
            </a:xfrm>
            <a:custGeom>
              <a:avLst/>
              <a:gdLst/>
              <a:ahLst/>
              <a:cxnLst/>
              <a:rect l="l" t="t" r="r" b="b"/>
              <a:pathLst>
                <a:path w="3834" h="3815" fill="none" extrusionOk="0">
                  <a:moveTo>
                    <a:pt x="1" y="0"/>
                  </a:moveTo>
                  <a:lnTo>
                    <a:pt x="3833" y="381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3468800" y="442825"/>
              <a:ext cx="162675" cy="162675"/>
            </a:xfrm>
            <a:custGeom>
              <a:avLst/>
              <a:gdLst/>
              <a:ahLst/>
              <a:cxnLst/>
              <a:rect l="l" t="t" r="r" b="b"/>
              <a:pathLst>
                <a:path w="6507" h="6507" fill="none" extrusionOk="0">
                  <a:moveTo>
                    <a:pt x="1" y="0"/>
                  </a:moveTo>
                  <a:lnTo>
                    <a:pt x="6507" y="650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3468800" y="375975"/>
              <a:ext cx="229975" cy="229525"/>
            </a:xfrm>
            <a:custGeom>
              <a:avLst/>
              <a:gdLst/>
              <a:ahLst/>
              <a:cxnLst/>
              <a:rect l="l" t="t" r="r" b="b"/>
              <a:pathLst>
                <a:path w="9199" h="9181" fill="none" extrusionOk="0">
                  <a:moveTo>
                    <a:pt x="1" y="1"/>
                  </a:moveTo>
                  <a:lnTo>
                    <a:pt x="9199" y="918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3468800" y="308675"/>
              <a:ext cx="297275" cy="296825"/>
            </a:xfrm>
            <a:custGeom>
              <a:avLst/>
              <a:gdLst/>
              <a:ahLst/>
              <a:cxnLst/>
              <a:rect l="l" t="t" r="r" b="b"/>
              <a:pathLst>
                <a:path w="11891" h="11873" fill="none" extrusionOk="0">
                  <a:moveTo>
                    <a:pt x="1" y="1"/>
                  </a:moveTo>
                  <a:lnTo>
                    <a:pt x="11891" y="118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3468800" y="241375"/>
              <a:ext cx="364125" cy="364125"/>
            </a:xfrm>
            <a:custGeom>
              <a:avLst/>
              <a:gdLst/>
              <a:ahLst/>
              <a:cxnLst/>
              <a:rect l="l" t="t" r="r" b="b"/>
              <a:pathLst>
                <a:path w="14565" h="14565" fill="none" extrusionOk="0">
                  <a:moveTo>
                    <a:pt x="1" y="1"/>
                  </a:moveTo>
                  <a:lnTo>
                    <a:pt x="14564" y="14564"/>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3534250" y="239525"/>
              <a:ext cx="365975" cy="365975"/>
            </a:xfrm>
            <a:custGeom>
              <a:avLst/>
              <a:gdLst/>
              <a:ahLst/>
              <a:cxnLst/>
              <a:rect l="l" t="t" r="r" b="b"/>
              <a:pathLst>
                <a:path w="14639" h="14639" fill="none" extrusionOk="0">
                  <a:moveTo>
                    <a:pt x="0"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3601075" y="239525"/>
              <a:ext cx="366450" cy="365975"/>
            </a:xfrm>
            <a:custGeom>
              <a:avLst/>
              <a:gdLst/>
              <a:ahLst/>
              <a:cxnLst/>
              <a:rect l="l" t="t" r="r" b="b"/>
              <a:pathLst>
                <a:path w="14658"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3668375" y="239525"/>
              <a:ext cx="365975" cy="365975"/>
            </a:xfrm>
            <a:custGeom>
              <a:avLst/>
              <a:gdLst/>
              <a:ahLst/>
              <a:cxnLst/>
              <a:rect l="l" t="t" r="r" b="b"/>
              <a:pathLst>
                <a:path w="14639" h="14639" fill="none" extrusionOk="0">
                  <a:moveTo>
                    <a:pt x="1" y="0"/>
                  </a:moveTo>
                  <a:lnTo>
                    <a:pt x="1463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3735200" y="239525"/>
              <a:ext cx="366450" cy="365975"/>
            </a:xfrm>
            <a:custGeom>
              <a:avLst/>
              <a:gdLst/>
              <a:ahLst/>
              <a:cxnLst/>
              <a:rect l="l" t="t" r="r" b="b"/>
              <a:pathLst>
                <a:path w="14658" h="14639" fill="none" extrusionOk="0">
                  <a:moveTo>
                    <a:pt x="1" y="0"/>
                  </a:moveTo>
                  <a:lnTo>
                    <a:pt x="14658"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38025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3869800" y="239525"/>
              <a:ext cx="365975" cy="365975"/>
            </a:xfrm>
            <a:custGeom>
              <a:avLst/>
              <a:gdLst/>
              <a:ahLst/>
              <a:cxnLst/>
              <a:rect l="l" t="t" r="r" b="b"/>
              <a:pathLst>
                <a:path w="14639" h="14639" fill="none" extrusionOk="0">
                  <a:moveTo>
                    <a:pt x="1" y="0"/>
                  </a:moveTo>
                  <a:lnTo>
                    <a:pt x="14639"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3936650" y="239525"/>
              <a:ext cx="366425" cy="365975"/>
            </a:xfrm>
            <a:custGeom>
              <a:avLst/>
              <a:gdLst/>
              <a:ahLst/>
              <a:cxnLst/>
              <a:rect l="l" t="t" r="r" b="b"/>
              <a:pathLst>
                <a:path w="14657" h="14639" fill="none" extrusionOk="0">
                  <a:moveTo>
                    <a:pt x="0" y="0"/>
                  </a:moveTo>
                  <a:lnTo>
                    <a:pt x="14657" y="1463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4003950" y="239525"/>
              <a:ext cx="308025" cy="308000"/>
            </a:xfrm>
            <a:custGeom>
              <a:avLst/>
              <a:gdLst/>
              <a:ahLst/>
              <a:cxnLst/>
              <a:rect l="l" t="t" r="r" b="b"/>
              <a:pathLst>
                <a:path w="12321" h="12320" fill="none" extrusionOk="0">
                  <a:moveTo>
                    <a:pt x="0" y="0"/>
                  </a:moveTo>
                  <a:lnTo>
                    <a:pt x="12320" y="1232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4070775" y="239525"/>
              <a:ext cx="241200" cy="240700"/>
            </a:xfrm>
            <a:custGeom>
              <a:avLst/>
              <a:gdLst/>
              <a:ahLst/>
              <a:cxnLst/>
              <a:rect l="l" t="t" r="r" b="b"/>
              <a:pathLst>
                <a:path w="9648" h="9628" fill="none" extrusionOk="0">
                  <a:moveTo>
                    <a:pt x="1" y="0"/>
                  </a:moveTo>
                  <a:lnTo>
                    <a:pt x="9647" y="9628"/>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4138075" y="239525"/>
              <a:ext cx="173900" cy="173875"/>
            </a:xfrm>
            <a:custGeom>
              <a:avLst/>
              <a:gdLst/>
              <a:ahLst/>
              <a:cxnLst/>
              <a:rect l="l" t="t" r="r" b="b"/>
              <a:pathLst>
                <a:path w="6956" h="6955" fill="none" extrusionOk="0">
                  <a:moveTo>
                    <a:pt x="1" y="0"/>
                  </a:moveTo>
                  <a:lnTo>
                    <a:pt x="6955" y="695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4205375" y="239525"/>
              <a:ext cx="106600" cy="106575"/>
            </a:xfrm>
            <a:custGeom>
              <a:avLst/>
              <a:gdLst/>
              <a:ahLst/>
              <a:cxnLst/>
              <a:rect l="l" t="t" r="r" b="b"/>
              <a:pathLst>
                <a:path w="4264" h="4263" fill="none" extrusionOk="0">
                  <a:moveTo>
                    <a:pt x="1" y="0"/>
                  </a:moveTo>
                  <a:lnTo>
                    <a:pt x="4263" y="426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4272225" y="239525"/>
              <a:ext cx="39750" cy="39275"/>
            </a:xfrm>
            <a:custGeom>
              <a:avLst/>
              <a:gdLst/>
              <a:ahLst/>
              <a:cxnLst/>
              <a:rect l="l" t="t" r="r" b="b"/>
              <a:pathLst>
                <a:path w="1590" h="1571" fill="none" extrusionOk="0">
                  <a:moveTo>
                    <a:pt x="0" y="0"/>
                  </a:moveTo>
                  <a:lnTo>
                    <a:pt x="1589" y="157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0"/>
          <p:cNvGrpSpPr/>
          <p:nvPr/>
        </p:nvGrpSpPr>
        <p:grpSpPr>
          <a:xfrm flipH="1">
            <a:off x="11" y="1"/>
            <a:ext cx="535010" cy="535010"/>
            <a:chOff x="5807050" y="884950"/>
            <a:chExt cx="343550" cy="343550"/>
          </a:xfrm>
        </p:grpSpPr>
        <p:sp>
          <p:nvSpPr>
            <p:cNvPr id="621" name="Google Shape;621;p10"/>
            <p:cNvSpPr/>
            <p:nvPr/>
          </p:nvSpPr>
          <p:spPr>
            <a:xfrm>
              <a:off x="5807050" y="884950"/>
              <a:ext cx="29925" cy="29950"/>
            </a:xfrm>
            <a:custGeom>
              <a:avLst/>
              <a:gdLst/>
              <a:ahLst/>
              <a:cxnLst/>
              <a:rect l="l" t="t" r="r" b="b"/>
              <a:pathLst>
                <a:path w="1197" h="1198" fill="none" extrusionOk="0">
                  <a:moveTo>
                    <a:pt x="1" y="1197"/>
                  </a:moveTo>
                  <a:lnTo>
                    <a:pt x="1197"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807050" y="884950"/>
              <a:ext cx="108925" cy="108925"/>
            </a:xfrm>
            <a:custGeom>
              <a:avLst/>
              <a:gdLst/>
              <a:ahLst/>
              <a:cxnLst/>
              <a:rect l="l" t="t" r="r" b="b"/>
              <a:pathLst>
                <a:path w="4357" h="4357" fill="none" extrusionOk="0">
                  <a:moveTo>
                    <a:pt x="4356" y="1"/>
                  </a:moveTo>
                  <a:lnTo>
                    <a:pt x="1" y="435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807050" y="884950"/>
              <a:ext cx="187900" cy="187900"/>
            </a:xfrm>
            <a:custGeom>
              <a:avLst/>
              <a:gdLst/>
              <a:ahLst/>
              <a:cxnLst/>
              <a:rect l="l" t="t" r="r" b="b"/>
              <a:pathLst>
                <a:path w="7516" h="7516" fill="none" extrusionOk="0">
                  <a:moveTo>
                    <a:pt x="7516" y="1"/>
                  </a:moveTo>
                  <a:lnTo>
                    <a:pt x="1" y="7516"/>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807050" y="884950"/>
              <a:ext cx="266900" cy="266900"/>
            </a:xfrm>
            <a:custGeom>
              <a:avLst/>
              <a:gdLst/>
              <a:ahLst/>
              <a:cxnLst/>
              <a:rect l="l" t="t" r="r" b="b"/>
              <a:pathLst>
                <a:path w="10676" h="10676" fill="none" extrusionOk="0">
                  <a:moveTo>
                    <a:pt x="10675" y="1"/>
                  </a:moveTo>
                  <a:lnTo>
                    <a:pt x="1" y="10675"/>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809850" y="887750"/>
              <a:ext cx="340750" cy="340750"/>
            </a:xfrm>
            <a:custGeom>
              <a:avLst/>
              <a:gdLst/>
              <a:ahLst/>
              <a:cxnLst/>
              <a:rect l="l" t="t" r="r" b="b"/>
              <a:pathLst>
                <a:path w="13630" h="13630" fill="none" extrusionOk="0">
                  <a:moveTo>
                    <a:pt x="13629" y="1"/>
                  </a:moveTo>
                  <a:lnTo>
                    <a:pt x="1" y="1362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888850" y="966750"/>
              <a:ext cx="261750" cy="261750"/>
            </a:xfrm>
            <a:custGeom>
              <a:avLst/>
              <a:gdLst/>
              <a:ahLst/>
              <a:cxnLst/>
              <a:rect l="l" t="t" r="r" b="b"/>
              <a:pathLst>
                <a:path w="10470" h="10470" fill="none" extrusionOk="0">
                  <a:moveTo>
                    <a:pt x="10469" y="0"/>
                  </a:moveTo>
                  <a:lnTo>
                    <a:pt x="0" y="10469"/>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967825" y="1045725"/>
              <a:ext cx="182775" cy="182775"/>
            </a:xfrm>
            <a:custGeom>
              <a:avLst/>
              <a:gdLst/>
              <a:ahLst/>
              <a:cxnLst/>
              <a:rect l="l" t="t" r="r" b="b"/>
              <a:pathLst>
                <a:path w="7311" h="7311" fill="none" extrusionOk="0">
                  <a:moveTo>
                    <a:pt x="7310" y="1"/>
                  </a:moveTo>
                  <a:lnTo>
                    <a:pt x="1" y="731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6046800" y="1124725"/>
              <a:ext cx="103800" cy="103775"/>
            </a:xfrm>
            <a:custGeom>
              <a:avLst/>
              <a:gdLst/>
              <a:ahLst/>
              <a:cxnLst/>
              <a:rect l="l" t="t" r="r" b="b"/>
              <a:pathLst>
                <a:path w="4152" h="4151" fill="none" extrusionOk="0">
                  <a:moveTo>
                    <a:pt x="4151" y="0"/>
                  </a:moveTo>
                  <a:lnTo>
                    <a:pt x="1" y="415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6126275" y="1204175"/>
              <a:ext cx="24325" cy="24325"/>
            </a:xfrm>
            <a:custGeom>
              <a:avLst/>
              <a:gdLst/>
              <a:ahLst/>
              <a:cxnLst/>
              <a:rect l="l" t="t" r="r" b="b"/>
              <a:pathLst>
                <a:path w="973" h="973" fill="none" extrusionOk="0">
                  <a:moveTo>
                    <a:pt x="972" y="0"/>
                  </a:moveTo>
                  <a:lnTo>
                    <a:pt x="0" y="97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3000"/>
              <a:buFont typeface="Be Vietnam Pro Black"/>
              <a:buNone/>
              <a:defRPr sz="3000">
                <a:solidFill>
                  <a:schemeClr val="dk1"/>
                </a:solidFill>
                <a:latin typeface="Be Vietnam Pro Black"/>
                <a:ea typeface="Be Vietnam Pro Black"/>
                <a:cs typeface="Be Vietnam Pro Black"/>
                <a:sym typeface="Be Vietnam Pro Black"/>
              </a:defRPr>
            </a:lvl1pPr>
            <a:lvl2pPr lvl="1">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marL="914400" lvl="1"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2pPr>
            <a:lvl3pPr marL="1371600" lvl="2"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3pPr>
            <a:lvl4pPr marL="1828800" lvl="3"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4pPr>
            <a:lvl5pPr marL="2286000" lvl="4"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6pPr>
            <a:lvl7pPr marL="3200400" lvl="6"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7pPr>
            <a:lvl8pPr marL="3657600" lvl="7"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8pPr>
            <a:lvl9pPr marL="4114800" lvl="8" indent="-317500">
              <a:lnSpc>
                <a:spcPct val="100000"/>
              </a:lnSpc>
              <a:spcBef>
                <a:spcPts val="1600"/>
              </a:spcBef>
              <a:spcAft>
                <a:spcPts val="1600"/>
              </a:spcAft>
              <a:buClr>
                <a:schemeClr val="lt1"/>
              </a:buClr>
              <a:buSzPts val="1400"/>
              <a:buFont typeface="Inter"/>
              <a:buChar char="■"/>
              <a:defRPr>
                <a:solidFill>
                  <a:schemeClr val="lt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25"/>
          <p:cNvSpPr txBox="1">
            <a:spLocks noGrp="1"/>
          </p:cNvSpPr>
          <p:nvPr>
            <p:ph type="ctrTitle"/>
          </p:nvPr>
        </p:nvSpPr>
        <p:spPr>
          <a:xfrm>
            <a:off x="697800" y="1031363"/>
            <a:ext cx="7748400" cy="195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Be Vietnam Pro ExtraBold"/>
                <a:ea typeface="Be Vietnam Pro ExtraBold"/>
                <a:cs typeface="Be Vietnam Pro ExtraBold"/>
                <a:sym typeface="Be Vietnam Pro ExtraBold"/>
              </a:rPr>
              <a:t>Healing the ‘Non-Healing’: </a:t>
            </a:r>
            <a:endParaRPr sz="3600">
              <a:latin typeface="Be Vietnam Pro ExtraBold"/>
              <a:ea typeface="Be Vietnam Pro ExtraBold"/>
              <a:cs typeface="Be Vietnam Pro ExtraBold"/>
              <a:sym typeface="Be Vietnam Pro ExtraBold"/>
            </a:endParaRPr>
          </a:p>
          <a:p>
            <a:pPr marL="0" lvl="0" indent="0" algn="ctr" rtl="0">
              <a:spcBef>
                <a:spcPts val="0"/>
              </a:spcBef>
              <a:spcAft>
                <a:spcPts val="0"/>
              </a:spcAft>
              <a:buNone/>
            </a:pPr>
            <a:r>
              <a:rPr lang="en" sz="3600">
                <a:latin typeface="Be Vietnam Pro ExtraBold"/>
                <a:ea typeface="Be Vietnam Pro ExtraBold"/>
                <a:cs typeface="Be Vietnam Pro ExtraBold"/>
                <a:sym typeface="Be Vietnam Pro ExtraBold"/>
              </a:rPr>
              <a:t>A Holistic Approach to Treating Xylazine-Associated Wounds</a:t>
            </a:r>
            <a:endParaRPr sz="3600">
              <a:latin typeface="Be Vietnam Pro ExtraBold"/>
              <a:ea typeface="Be Vietnam Pro ExtraBold"/>
              <a:cs typeface="Be Vietnam Pro ExtraBold"/>
              <a:sym typeface="Be Vietnam Pro ExtraBold"/>
            </a:endParaRPr>
          </a:p>
        </p:txBody>
      </p:sp>
      <p:sp>
        <p:nvSpPr>
          <p:cNvPr id="1453" name="Google Shape;1453;p25"/>
          <p:cNvSpPr txBox="1">
            <a:spLocks noGrp="1"/>
          </p:cNvSpPr>
          <p:nvPr>
            <p:ph type="subTitle" idx="1"/>
          </p:nvPr>
        </p:nvSpPr>
        <p:spPr>
          <a:xfrm>
            <a:off x="1109250" y="3199025"/>
            <a:ext cx="6925500" cy="69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Tehya Johnson, AGPCNP-BC; Christina Bailey MSN-PH, RN, CARN, AACRN</a:t>
            </a:r>
            <a:endParaRPr/>
          </a:p>
          <a:p>
            <a:pPr marL="0" lvl="0" indent="0" algn="ctr" rtl="0">
              <a:spcBef>
                <a:spcPts val="0"/>
              </a:spcBef>
              <a:spcAft>
                <a:spcPts val="0"/>
              </a:spcAft>
              <a:buNone/>
            </a:pPr>
            <a:r>
              <a:rPr lang="en"/>
              <a:t>Co-authors: Sam Walsh, AGPCNP; Morgan Younkin, MD</a:t>
            </a:r>
            <a:endParaRPr/>
          </a:p>
        </p:txBody>
      </p:sp>
      <p:pic>
        <p:nvPicPr>
          <p:cNvPr id="1454" name="Google Shape;1454;p25"/>
          <p:cNvPicPr preferRelativeResize="0"/>
          <p:nvPr/>
        </p:nvPicPr>
        <p:blipFill>
          <a:blip r:embed="rId3">
            <a:alphaModFix/>
          </a:blip>
          <a:stretch>
            <a:fillRect/>
          </a:stretch>
        </p:blipFill>
        <p:spPr>
          <a:xfrm>
            <a:off x="3666744" y="4306824"/>
            <a:ext cx="1814325" cy="805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34"/>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Wound #2</a:t>
            </a:r>
            <a:endParaRPr/>
          </a:p>
        </p:txBody>
      </p:sp>
      <p:pic>
        <p:nvPicPr>
          <p:cNvPr id="1553" name="Google Shape;1553;p34"/>
          <p:cNvPicPr preferRelativeResize="0"/>
          <p:nvPr/>
        </p:nvPicPr>
        <p:blipFill>
          <a:blip r:embed="rId3">
            <a:alphaModFix/>
          </a:blip>
          <a:stretch>
            <a:fillRect/>
          </a:stretch>
        </p:blipFill>
        <p:spPr>
          <a:xfrm>
            <a:off x="438150" y="1493425"/>
            <a:ext cx="1513200" cy="2158149"/>
          </a:xfrm>
          <a:prstGeom prst="rect">
            <a:avLst/>
          </a:prstGeom>
          <a:noFill/>
          <a:ln>
            <a:noFill/>
          </a:ln>
        </p:spPr>
      </p:pic>
      <p:sp>
        <p:nvSpPr>
          <p:cNvPr id="1554" name="Google Shape;1554;p34"/>
          <p:cNvSpPr txBox="1"/>
          <p:nvPr/>
        </p:nvSpPr>
        <p:spPr>
          <a:xfrm>
            <a:off x="720000" y="1092463"/>
            <a:ext cx="9495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7/19/22</a:t>
            </a:r>
            <a:endParaRPr>
              <a:solidFill>
                <a:schemeClr val="lt1"/>
              </a:solidFill>
              <a:latin typeface="Inter"/>
              <a:ea typeface="Inter"/>
              <a:cs typeface="Inter"/>
              <a:sym typeface="Inter"/>
            </a:endParaRPr>
          </a:p>
        </p:txBody>
      </p:sp>
      <p:pic>
        <p:nvPicPr>
          <p:cNvPr id="1555" name="Google Shape;1555;p34"/>
          <p:cNvPicPr preferRelativeResize="0"/>
          <p:nvPr/>
        </p:nvPicPr>
        <p:blipFill>
          <a:blip r:embed="rId4">
            <a:alphaModFix/>
          </a:blip>
          <a:stretch>
            <a:fillRect/>
          </a:stretch>
        </p:blipFill>
        <p:spPr>
          <a:xfrm>
            <a:off x="7245738" y="1569375"/>
            <a:ext cx="1415623" cy="2155550"/>
          </a:xfrm>
          <a:prstGeom prst="rect">
            <a:avLst/>
          </a:prstGeom>
          <a:noFill/>
          <a:ln>
            <a:noFill/>
          </a:ln>
        </p:spPr>
      </p:pic>
      <p:sp>
        <p:nvSpPr>
          <p:cNvPr id="1556" name="Google Shape;1556;p34"/>
          <p:cNvSpPr txBox="1"/>
          <p:nvPr/>
        </p:nvSpPr>
        <p:spPr>
          <a:xfrm>
            <a:off x="7148150" y="1224325"/>
            <a:ext cx="15132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8/9/24</a:t>
            </a:r>
            <a:endParaRPr>
              <a:solidFill>
                <a:schemeClr val="lt1"/>
              </a:solidFill>
              <a:latin typeface="Inter"/>
              <a:ea typeface="Inter"/>
              <a:cs typeface="Inter"/>
              <a:sym typeface="Inter"/>
            </a:endParaRPr>
          </a:p>
        </p:txBody>
      </p:sp>
      <p:pic>
        <p:nvPicPr>
          <p:cNvPr id="1557" name="Google Shape;1557;p34"/>
          <p:cNvPicPr preferRelativeResize="0"/>
          <p:nvPr/>
        </p:nvPicPr>
        <p:blipFill>
          <a:blip r:embed="rId5">
            <a:alphaModFix/>
          </a:blip>
          <a:stretch>
            <a:fillRect/>
          </a:stretch>
        </p:blipFill>
        <p:spPr>
          <a:xfrm>
            <a:off x="2056574" y="1561650"/>
            <a:ext cx="1513201" cy="2021689"/>
          </a:xfrm>
          <a:prstGeom prst="rect">
            <a:avLst/>
          </a:prstGeom>
          <a:noFill/>
          <a:ln>
            <a:noFill/>
          </a:ln>
        </p:spPr>
      </p:pic>
      <p:sp>
        <p:nvSpPr>
          <p:cNvPr id="1558" name="Google Shape;1558;p34"/>
          <p:cNvSpPr txBox="1"/>
          <p:nvPr/>
        </p:nvSpPr>
        <p:spPr>
          <a:xfrm>
            <a:off x="2149725" y="1121025"/>
            <a:ext cx="8703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1/17/23</a:t>
            </a:r>
            <a:endParaRPr>
              <a:solidFill>
                <a:schemeClr val="lt1"/>
              </a:solidFill>
              <a:latin typeface="Inter"/>
              <a:ea typeface="Inter"/>
              <a:cs typeface="Inter"/>
              <a:sym typeface="Inter"/>
            </a:endParaRPr>
          </a:p>
        </p:txBody>
      </p:sp>
      <p:pic>
        <p:nvPicPr>
          <p:cNvPr id="1559" name="Google Shape;1559;p34"/>
          <p:cNvPicPr preferRelativeResize="0"/>
          <p:nvPr/>
        </p:nvPicPr>
        <p:blipFill>
          <a:blip r:embed="rId6">
            <a:alphaModFix/>
          </a:blip>
          <a:stretch>
            <a:fillRect/>
          </a:stretch>
        </p:blipFill>
        <p:spPr>
          <a:xfrm>
            <a:off x="3757730" y="1569363"/>
            <a:ext cx="1598924" cy="2155575"/>
          </a:xfrm>
          <a:prstGeom prst="rect">
            <a:avLst/>
          </a:prstGeom>
          <a:noFill/>
          <a:ln>
            <a:noFill/>
          </a:ln>
        </p:spPr>
      </p:pic>
      <p:sp>
        <p:nvSpPr>
          <p:cNvPr id="1560" name="Google Shape;1560;p34"/>
          <p:cNvSpPr txBox="1"/>
          <p:nvPr/>
        </p:nvSpPr>
        <p:spPr>
          <a:xfrm>
            <a:off x="3629550" y="1068275"/>
            <a:ext cx="1156200" cy="3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9/20/23</a:t>
            </a:r>
            <a:endParaRPr>
              <a:solidFill>
                <a:schemeClr val="lt1"/>
              </a:solidFill>
              <a:latin typeface="Inter"/>
              <a:ea typeface="Inter"/>
              <a:cs typeface="Inter"/>
              <a:sym typeface="Inter"/>
            </a:endParaRPr>
          </a:p>
        </p:txBody>
      </p:sp>
      <p:pic>
        <p:nvPicPr>
          <p:cNvPr id="1561" name="Google Shape;1561;p34"/>
          <p:cNvPicPr preferRelativeResize="0"/>
          <p:nvPr/>
        </p:nvPicPr>
        <p:blipFill>
          <a:blip r:embed="rId7">
            <a:alphaModFix/>
          </a:blip>
          <a:stretch>
            <a:fillRect/>
          </a:stretch>
        </p:blipFill>
        <p:spPr>
          <a:xfrm>
            <a:off x="5549238" y="1637675"/>
            <a:ext cx="1598925" cy="2018959"/>
          </a:xfrm>
          <a:prstGeom prst="rect">
            <a:avLst/>
          </a:prstGeom>
          <a:noFill/>
          <a:ln>
            <a:noFill/>
          </a:ln>
        </p:spPr>
      </p:pic>
      <p:sp>
        <p:nvSpPr>
          <p:cNvPr id="1562" name="Google Shape;1562;p34"/>
          <p:cNvSpPr txBox="1"/>
          <p:nvPr/>
        </p:nvSpPr>
        <p:spPr>
          <a:xfrm>
            <a:off x="5395275" y="1189250"/>
            <a:ext cx="12390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2/8/24</a:t>
            </a:r>
            <a:endParaRPr>
              <a:solidFill>
                <a:schemeClr val="lt1"/>
              </a:solidFill>
              <a:latin typeface="Inter"/>
              <a:ea typeface="Inter"/>
              <a:cs typeface="Inter"/>
              <a:sym typeface="Inter"/>
            </a:endParaRPr>
          </a:p>
        </p:txBody>
      </p:sp>
      <p:pic>
        <p:nvPicPr>
          <p:cNvPr id="1563" name="Google Shape;1563;p34"/>
          <p:cNvPicPr preferRelativeResize="0"/>
          <p:nvPr/>
        </p:nvPicPr>
        <p:blipFill>
          <a:blip r:embed="rId8">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35"/>
          <p:cNvSpPr txBox="1">
            <a:spLocks noGrp="1"/>
          </p:cNvSpPr>
          <p:nvPr>
            <p:ph type="title"/>
          </p:nvPr>
        </p:nvSpPr>
        <p:spPr>
          <a:xfrm>
            <a:off x="720000" y="2197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Wound #3</a:t>
            </a:r>
            <a:endParaRPr/>
          </a:p>
        </p:txBody>
      </p:sp>
      <p:pic>
        <p:nvPicPr>
          <p:cNvPr id="1569" name="Google Shape;1569;p35"/>
          <p:cNvPicPr preferRelativeResize="0"/>
          <p:nvPr/>
        </p:nvPicPr>
        <p:blipFill>
          <a:blip r:embed="rId3">
            <a:alphaModFix/>
          </a:blip>
          <a:stretch>
            <a:fillRect/>
          </a:stretch>
        </p:blipFill>
        <p:spPr>
          <a:xfrm>
            <a:off x="627200" y="1121025"/>
            <a:ext cx="1238675" cy="1609000"/>
          </a:xfrm>
          <a:prstGeom prst="rect">
            <a:avLst/>
          </a:prstGeom>
          <a:noFill/>
          <a:ln>
            <a:noFill/>
          </a:ln>
        </p:spPr>
      </p:pic>
      <p:sp>
        <p:nvSpPr>
          <p:cNvPr id="1570" name="Google Shape;1570;p35"/>
          <p:cNvSpPr txBox="1"/>
          <p:nvPr/>
        </p:nvSpPr>
        <p:spPr>
          <a:xfrm>
            <a:off x="627200" y="792425"/>
            <a:ext cx="15693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6/23/22</a:t>
            </a:r>
            <a:endParaRPr>
              <a:solidFill>
                <a:schemeClr val="lt1"/>
              </a:solidFill>
              <a:latin typeface="Inter"/>
              <a:ea typeface="Inter"/>
              <a:cs typeface="Inter"/>
              <a:sym typeface="Inter"/>
            </a:endParaRPr>
          </a:p>
        </p:txBody>
      </p:sp>
      <p:pic>
        <p:nvPicPr>
          <p:cNvPr id="1571" name="Google Shape;1571;p35"/>
          <p:cNvPicPr preferRelativeResize="0"/>
          <p:nvPr/>
        </p:nvPicPr>
        <p:blipFill>
          <a:blip r:embed="rId4">
            <a:alphaModFix/>
          </a:blip>
          <a:stretch>
            <a:fillRect/>
          </a:stretch>
        </p:blipFill>
        <p:spPr>
          <a:xfrm>
            <a:off x="2018275" y="1143975"/>
            <a:ext cx="1173325" cy="1609000"/>
          </a:xfrm>
          <a:prstGeom prst="rect">
            <a:avLst/>
          </a:prstGeom>
          <a:noFill/>
          <a:ln>
            <a:noFill/>
          </a:ln>
        </p:spPr>
      </p:pic>
      <p:sp>
        <p:nvSpPr>
          <p:cNvPr id="1572" name="Google Shape;1572;p35"/>
          <p:cNvSpPr txBox="1"/>
          <p:nvPr/>
        </p:nvSpPr>
        <p:spPr>
          <a:xfrm>
            <a:off x="2018275" y="741875"/>
            <a:ext cx="8835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8/8/22</a:t>
            </a:r>
            <a:endParaRPr>
              <a:solidFill>
                <a:schemeClr val="lt1"/>
              </a:solidFill>
              <a:latin typeface="Inter"/>
              <a:ea typeface="Inter"/>
              <a:cs typeface="Inter"/>
              <a:sym typeface="Inter"/>
            </a:endParaRPr>
          </a:p>
        </p:txBody>
      </p:sp>
      <p:pic>
        <p:nvPicPr>
          <p:cNvPr id="1573" name="Google Shape;1573;p35"/>
          <p:cNvPicPr preferRelativeResize="0"/>
          <p:nvPr/>
        </p:nvPicPr>
        <p:blipFill>
          <a:blip r:embed="rId5">
            <a:alphaModFix/>
          </a:blip>
          <a:stretch>
            <a:fillRect/>
          </a:stretch>
        </p:blipFill>
        <p:spPr>
          <a:xfrm>
            <a:off x="3344000" y="1143975"/>
            <a:ext cx="1238676" cy="1608999"/>
          </a:xfrm>
          <a:prstGeom prst="rect">
            <a:avLst/>
          </a:prstGeom>
          <a:noFill/>
          <a:ln>
            <a:noFill/>
          </a:ln>
        </p:spPr>
      </p:pic>
      <p:sp>
        <p:nvSpPr>
          <p:cNvPr id="1574" name="Google Shape;1574;p35"/>
          <p:cNvSpPr txBox="1"/>
          <p:nvPr/>
        </p:nvSpPr>
        <p:spPr>
          <a:xfrm>
            <a:off x="3402625" y="804500"/>
            <a:ext cx="10815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9/8/22</a:t>
            </a:r>
            <a:endParaRPr>
              <a:solidFill>
                <a:schemeClr val="lt1"/>
              </a:solidFill>
              <a:latin typeface="Inter"/>
              <a:ea typeface="Inter"/>
              <a:cs typeface="Inter"/>
              <a:sym typeface="Inter"/>
            </a:endParaRPr>
          </a:p>
        </p:txBody>
      </p:sp>
      <p:pic>
        <p:nvPicPr>
          <p:cNvPr id="1575" name="Google Shape;1575;p35"/>
          <p:cNvPicPr preferRelativeResize="0"/>
          <p:nvPr/>
        </p:nvPicPr>
        <p:blipFill>
          <a:blip r:embed="rId6">
            <a:alphaModFix/>
          </a:blip>
          <a:stretch>
            <a:fillRect/>
          </a:stretch>
        </p:blipFill>
        <p:spPr>
          <a:xfrm>
            <a:off x="4735075" y="1143985"/>
            <a:ext cx="1173325" cy="1698289"/>
          </a:xfrm>
          <a:prstGeom prst="rect">
            <a:avLst/>
          </a:prstGeom>
          <a:noFill/>
          <a:ln>
            <a:noFill/>
          </a:ln>
        </p:spPr>
      </p:pic>
      <p:sp>
        <p:nvSpPr>
          <p:cNvPr id="1576" name="Google Shape;1576;p35"/>
          <p:cNvSpPr txBox="1"/>
          <p:nvPr/>
        </p:nvSpPr>
        <p:spPr>
          <a:xfrm>
            <a:off x="4787400" y="778125"/>
            <a:ext cx="11733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1/3/23</a:t>
            </a:r>
            <a:endParaRPr>
              <a:solidFill>
                <a:schemeClr val="lt1"/>
              </a:solidFill>
              <a:latin typeface="Inter"/>
              <a:ea typeface="Inter"/>
              <a:cs typeface="Inter"/>
              <a:sym typeface="Inter"/>
            </a:endParaRPr>
          </a:p>
        </p:txBody>
      </p:sp>
      <p:pic>
        <p:nvPicPr>
          <p:cNvPr id="1577" name="Google Shape;1577;p35"/>
          <p:cNvPicPr preferRelativeResize="0"/>
          <p:nvPr/>
        </p:nvPicPr>
        <p:blipFill>
          <a:blip r:embed="rId7">
            <a:alphaModFix/>
          </a:blip>
          <a:stretch>
            <a:fillRect/>
          </a:stretch>
        </p:blipFill>
        <p:spPr>
          <a:xfrm>
            <a:off x="5960700" y="1126625"/>
            <a:ext cx="1173300" cy="1733000"/>
          </a:xfrm>
          <a:prstGeom prst="rect">
            <a:avLst/>
          </a:prstGeom>
          <a:noFill/>
          <a:ln>
            <a:noFill/>
          </a:ln>
        </p:spPr>
      </p:pic>
      <p:sp>
        <p:nvSpPr>
          <p:cNvPr id="1578" name="Google Shape;1578;p35"/>
          <p:cNvSpPr txBox="1"/>
          <p:nvPr/>
        </p:nvSpPr>
        <p:spPr>
          <a:xfrm>
            <a:off x="6053500" y="844050"/>
            <a:ext cx="12387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5/22/23</a:t>
            </a:r>
            <a:endParaRPr>
              <a:solidFill>
                <a:schemeClr val="lt1"/>
              </a:solidFill>
              <a:latin typeface="Inter"/>
              <a:ea typeface="Inter"/>
              <a:cs typeface="Inter"/>
              <a:sym typeface="Inter"/>
            </a:endParaRPr>
          </a:p>
        </p:txBody>
      </p:sp>
      <p:pic>
        <p:nvPicPr>
          <p:cNvPr id="1579" name="Google Shape;1579;p35"/>
          <p:cNvPicPr preferRelativeResize="0"/>
          <p:nvPr/>
        </p:nvPicPr>
        <p:blipFill>
          <a:blip r:embed="rId8">
            <a:alphaModFix/>
          </a:blip>
          <a:stretch>
            <a:fillRect/>
          </a:stretch>
        </p:blipFill>
        <p:spPr>
          <a:xfrm>
            <a:off x="7292200" y="1120975"/>
            <a:ext cx="1081500" cy="1677500"/>
          </a:xfrm>
          <a:prstGeom prst="rect">
            <a:avLst/>
          </a:prstGeom>
          <a:noFill/>
          <a:ln>
            <a:noFill/>
          </a:ln>
        </p:spPr>
      </p:pic>
      <p:sp>
        <p:nvSpPr>
          <p:cNvPr id="1580" name="Google Shape;1580;p35"/>
          <p:cNvSpPr txBox="1"/>
          <p:nvPr/>
        </p:nvSpPr>
        <p:spPr>
          <a:xfrm>
            <a:off x="7385000" y="844050"/>
            <a:ext cx="883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7/8/23</a:t>
            </a:r>
            <a:endParaRPr>
              <a:solidFill>
                <a:schemeClr val="lt1"/>
              </a:solidFill>
              <a:latin typeface="Inter"/>
              <a:ea typeface="Inter"/>
              <a:cs typeface="Inter"/>
              <a:sym typeface="Inter"/>
            </a:endParaRPr>
          </a:p>
        </p:txBody>
      </p:sp>
      <p:pic>
        <p:nvPicPr>
          <p:cNvPr id="1581" name="Google Shape;1581;p35"/>
          <p:cNvPicPr preferRelativeResize="0"/>
          <p:nvPr/>
        </p:nvPicPr>
        <p:blipFill>
          <a:blip r:embed="rId9">
            <a:alphaModFix/>
          </a:blip>
          <a:stretch>
            <a:fillRect/>
          </a:stretch>
        </p:blipFill>
        <p:spPr>
          <a:xfrm>
            <a:off x="871102" y="3226602"/>
            <a:ext cx="1081500" cy="1477148"/>
          </a:xfrm>
          <a:prstGeom prst="rect">
            <a:avLst/>
          </a:prstGeom>
          <a:noFill/>
          <a:ln>
            <a:noFill/>
          </a:ln>
        </p:spPr>
      </p:pic>
      <p:sp>
        <p:nvSpPr>
          <p:cNvPr id="1582" name="Google Shape;1582;p35"/>
          <p:cNvSpPr txBox="1"/>
          <p:nvPr/>
        </p:nvSpPr>
        <p:spPr>
          <a:xfrm>
            <a:off x="946075" y="2904875"/>
            <a:ext cx="799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2/8/24</a:t>
            </a:r>
            <a:endParaRPr>
              <a:solidFill>
                <a:schemeClr val="lt1"/>
              </a:solidFill>
              <a:latin typeface="Inter"/>
              <a:ea typeface="Inter"/>
              <a:cs typeface="Inter"/>
              <a:sym typeface="Inter"/>
            </a:endParaRPr>
          </a:p>
        </p:txBody>
      </p:sp>
      <p:pic>
        <p:nvPicPr>
          <p:cNvPr id="1583" name="Google Shape;1583;p35"/>
          <p:cNvPicPr preferRelativeResize="0"/>
          <p:nvPr/>
        </p:nvPicPr>
        <p:blipFill>
          <a:blip r:embed="rId10">
            <a:alphaModFix/>
          </a:blip>
          <a:stretch>
            <a:fillRect/>
          </a:stretch>
        </p:blipFill>
        <p:spPr>
          <a:xfrm>
            <a:off x="2564625" y="3226601"/>
            <a:ext cx="1081500" cy="1475460"/>
          </a:xfrm>
          <a:prstGeom prst="rect">
            <a:avLst/>
          </a:prstGeom>
          <a:noFill/>
          <a:ln>
            <a:noFill/>
          </a:ln>
        </p:spPr>
      </p:pic>
      <p:sp>
        <p:nvSpPr>
          <p:cNvPr id="1584" name="Google Shape;1584;p35"/>
          <p:cNvSpPr txBox="1"/>
          <p:nvPr/>
        </p:nvSpPr>
        <p:spPr>
          <a:xfrm>
            <a:off x="2665025" y="2851575"/>
            <a:ext cx="7995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6/4/24</a:t>
            </a:r>
            <a:endParaRPr>
              <a:solidFill>
                <a:schemeClr val="lt1"/>
              </a:solidFill>
              <a:latin typeface="Inter"/>
              <a:ea typeface="Inter"/>
              <a:cs typeface="Inter"/>
              <a:sym typeface="Inter"/>
            </a:endParaRPr>
          </a:p>
        </p:txBody>
      </p:sp>
      <p:pic>
        <p:nvPicPr>
          <p:cNvPr id="1585" name="Google Shape;1585;p35"/>
          <p:cNvPicPr preferRelativeResize="0"/>
          <p:nvPr/>
        </p:nvPicPr>
        <p:blipFill>
          <a:blip r:embed="rId11">
            <a:alphaModFix/>
          </a:blip>
          <a:stretch>
            <a:fillRect/>
          </a:stretch>
        </p:blipFill>
        <p:spPr>
          <a:xfrm>
            <a:off x="4210750" y="3229323"/>
            <a:ext cx="1081500" cy="1469552"/>
          </a:xfrm>
          <a:prstGeom prst="rect">
            <a:avLst/>
          </a:prstGeom>
          <a:noFill/>
          <a:ln>
            <a:noFill/>
          </a:ln>
        </p:spPr>
      </p:pic>
      <p:sp>
        <p:nvSpPr>
          <p:cNvPr id="1586" name="Google Shape;1586;p35"/>
          <p:cNvSpPr txBox="1"/>
          <p:nvPr/>
        </p:nvSpPr>
        <p:spPr>
          <a:xfrm>
            <a:off x="4210750" y="2923138"/>
            <a:ext cx="883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7/30/24</a:t>
            </a:r>
            <a:endParaRPr>
              <a:solidFill>
                <a:schemeClr val="lt1"/>
              </a:solidFill>
              <a:latin typeface="Inter"/>
              <a:ea typeface="Inter"/>
              <a:cs typeface="Inter"/>
              <a:sym typeface="Inter"/>
            </a:endParaRPr>
          </a:p>
        </p:txBody>
      </p:sp>
      <p:pic>
        <p:nvPicPr>
          <p:cNvPr id="1587" name="Google Shape;1587;p35"/>
          <p:cNvPicPr preferRelativeResize="0"/>
          <p:nvPr/>
        </p:nvPicPr>
        <p:blipFill>
          <a:blip r:embed="rId12">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36"/>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Wound #4</a:t>
            </a:r>
            <a:endParaRPr/>
          </a:p>
        </p:txBody>
      </p:sp>
      <p:pic>
        <p:nvPicPr>
          <p:cNvPr id="1593" name="Google Shape;1593;p36"/>
          <p:cNvPicPr preferRelativeResize="0"/>
          <p:nvPr/>
        </p:nvPicPr>
        <p:blipFill>
          <a:blip r:embed="rId3">
            <a:alphaModFix/>
          </a:blip>
          <a:stretch>
            <a:fillRect/>
          </a:stretch>
        </p:blipFill>
        <p:spPr>
          <a:xfrm>
            <a:off x="5900251" y="3530388"/>
            <a:ext cx="925100" cy="1286724"/>
          </a:xfrm>
          <a:prstGeom prst="rect">
            <a:avLst/>
          </a:prstGeom>
          <a:noFill/>
          <a:ln>
            <a:noFill/>
          </a:ln>
        </p:spPr>
      </p:pic>
      <p:sp>
        <p:nvSpPr>
          <p:cNvPr id="1594" name="Google Shape;1594;p36"/>
          <p:cNvSpPr txBox="1"/>
          <p:nvPr/>
        </p:nvSpPr>
        <p:spPr>
          <a:xfrm>
            <a:off x="5783200" y="3180113"/>
            <a:ext cx="11592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10/27/23</a:t>
            </a:r>
            <a:endParaRPr>
              <a:solidFill>
                <a:schemeClr val="lt1"/>
              </a:solidFill>
              <a:latin typeface="Inter"/>
              <a:ea typeface="Inter"/>
              <a:cs typeface="Inter"/>
              <a:sym typeface="Inter"/>
            </a:endParaRPr>
          </a:p>
        </p:txBody>
      </p:sp>
      <p:pic>
        <p:nvPicPr>
          <p:cNvPr id="1595" name="Google Shape;1595;p36"/>
          <p:cNvPicPr preferRelativeResize="0"/>
          <p:nvPr/>
        </p:nvPicPr>
        <p:blipFill>
          <a:blip r:embed="rId4">
            <a:alphaModFix/>
          </a:blip>
          <a:stretch>
            <a:fillRect/>
          </a:stretch>
        </p:blipFill>
        <p:spPr>
          <a:xfrm>
            <a:off x="533450" y="1374900"/>
            <a:ext cx="1159201" cy="1570319"/>
          </a:xfrm>
          <a:prstGeom prst="rect">
            <a:avLst/>
          </a:prstGeom>
          <a:noFill/>
          <a:ln>
            <a:noFill/>
          </a:ln>
        </p:spPr>
      </p:pic>
      <p:sp>
        <p:nvSpPr>
          <p:cNvPr id="1596" name="Google Shape;1596;p36"/>
          <p:cNvSpPr txBox="1"/>
          <p:nvPr/>
        </p:nvSpPr>
        <p:spPr>
          <a:xfrm>
            <a:off x="624050" y="992700"/>
            <a:ext cx="11592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1/30/23</a:t>
            </a:r>
            <a:endParaRPr>
              <a:solidFill>
                <a:schemeClr val="lt1"/>
              </a:solidFill>
              <a:latin typeface="Inter"/>
              <a:ea typeface="Inter"/>
              <a:cs typeface="Inter"/>
              <a:sym typeface="Inter"/>
            </a:endParaRPr>
          </a:p>
        </p:txBody>
      </p:sp>
      <p:pic>
        <p:nvPicPr>
          <p:cNvPr id="1597" name="Google Shape;1597;p36"/>
          <p:cNvPicPr preferRelativeResize="0"/>
          <p:nvPr/>
        </p:nvPicPr>
        <p:blipFill>
          <a:blip r:embed="rId5">
            <a:alphaModFix/>
          </a:blip>
          <a:stretch>
            <a:fillRect/>
          </a:stretch>
        </p:blipFill>
        <p:spPr>
          <a:xfrm>
            <a:off x="1933000" y="1337563"/>
            <a:ext cx="1159200" cy="1567283"/>
          </a:xfrm>
          <a:prstGeom prst="rect">
            <a:avLst/>
          </a:prstGeom>
          <a:noFill/>
          <a:ln>
            <a:noFill/>
          </a:ln>
        </p:spPr>
      </p:pic>
      <p:sp>
        <p:nvSpPr>
          <p:cNvPr id="1598" name="Google Shape;1598;p36"/>
          <p:cNvSpPr txBox="1"/>
          <p:nvPr/>
        </p:nvSpPr>
        <p:spPr>
          <a:xfrm>
            <a:off x="1899700" y="992688"/>
            <a:ext cx="12258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2/1/23</a:t>
            </a:r>
            <a:endParaRPr>
              <a:solidFill>
                <a:schemeClr val="lt1"/>
              </a:solidFill>
              <a:latin typeface="Inter"/>
              <a:ea typeface="Inter"/>
              <a:cs typeface="Inter"/>
              <a:sym typeface="Inter"/>
            </a:endParaRPr>
          </a:p>
        </p:txBody>
      </p:sp>
      <p:pic>
        <p:nvPicPr>
          <p:cNvPr id="1599" name="Google Shape;1599;p36"/>
          <p:cNvPicPr preferRelativeResize="0"/>
          <p:nvPr/>
        </p:nvPicPr>
        <p:blipFill>
          <a:blip r:embed="rId6">
            <a:alphaModFix/>
          </a:blip>
          <a:stretch>
            <a:fillRect/>
          </a:stretch>
        </p:blipFill>
        <p:spPr>
          <a:xfrm>
            <a:off x="3352612" y="1359938"/>
            <a:ext cx="1225801" cy="1602467"/>
          </a:xfrm>
          <a:prstGeom prst="rect">
            <a:avLst/>
          </a:prstGeom>
          <a:noFill/>
          <a:ln>
            <a:noFill/>
          </a:ln>
        </p:spPr>
      </p:pic>
      <p:sp>
        <p:nvSpPr>
          <p:cNvPr id="1600" name="Google Shape;1600;p36"/>
          <p:cNvSpPr txBox="1"/>
          <p:nvPr/>
        </p:nvSpPr>
        <p:spPr>
          <a:xfrm>
            <a:off x="3241950" y="992700"/>
            <a:ext cx="8529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2/6/23</a:t>
            </a:r>
            <a:endParaRPr>
              <a:solidFill>
                <a:schemeClr val="lt1"/>
              </a:solidFill>
              <a:latin typeface="Inter"/>
              <a:ea typeface="Inter"/>
              <a:cs typeface="Inter"/>
              <a:sym typeface="Inter"/>
            </a:endParaRPr>
          </a:p>
        </p:txBody>
      </p:sp>
      <p:pic>
        <p:nvPicPr>
          <p:cNvPr id="1601" name="Google Shape;1601;p36"/>
          <p:cNvPicPr preferRelativeResize="0"/>
          <p:nvPr/>
        </p:nvPicPr>
        <p:blipFill>
          <a:blip r:embed="rId7">
            <a:alphaModFix/>
          </a:blip>
          <a:stretch>
            <a:fillRect/>
          </a:stretch>
        </p:blipFill>
        <p:spPr>
          <a:xfrm>
            <a:off x="6108675" y="1299327"/>
            <a:ext cx="1159200" cy="1599187"/>
          </a:xfrm>
          <a:prstGeom prst="rect">
            <a:avLst/>
          </a:prstGeom>
          <a:noFill/>
          <a:ln>
            <a:noFill/>
          </a:ln>
        </p:spPr>
      </p:pic>
      <p:sp>
        <p:nvSpPr>
          <p:cNvPr id="1602" name="Google Shape;1602;p36"/>
          <p:cNvSpPr txBox="1"/>
          <p:nvPr/>
        </p:nvSpPr>
        <p:spPr>
          <a:xfrm>
            <a:off x="6078700" y="877688"/>
            <a:ext cx="10128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3/7/23</a:t>
            </a:r>
            <a:endParaRPr>
              <a:solidFill>
                <a:schemeClr val="lt1"/>
              </a:solidFill>
              <a:latin typeface="Inter"/>
              <a:ea typeface="Inter"/>
              <a:cs typeface="Inter"/>
              <a:sym typeface="Inter"/>
            </a:endParaRPr>
          </a:p>
        </p:txBody>
      </p:sp>
      <p:pic>
        <p:nvPicPr>
          <p:cNvPr id="1603" name="Google Shape;1603;p36"/>
          <p:cNvPicPr preferRelativeResize="0"/>
          <p:nvPr/>
        </p:nvPicPr>
        <p:blipFill>
          <a:blip r:embed="rId8">
            <a:alphaModFix/>
          </a:blip>
          <a:stretch>
            <a:fillRect/>
          </a:stretch>
        </p:blipFill>
        <p:spPr>
          <a:xfrm>
            <a:off x="4705569" y="1284629"/>
            <a:ext cx="1275951" cy="1753097"/>
          </a:xfrm>
          <a:prstGeom prst="rect">
            <a:avLst/>
          </a:prstGeom>
          <a:noFill/>
          <a:ln>
            <a:noFill/>
          </a:ln>
        </p:spPr>
      </p:pic>
      <p:sp>
        <p:nvSpPr>
          <p:cNvPr id="1604" name="Google Shape;1604;p36"/>
          <p:cNvSpPr txBox="1"/>
          <p:nvPr/>
        </p:nvSpPr>
        <p:spPr>
          <a:xfrm>
            <a:off x="4770400" y="932750"/>
            <a:ext cx="10128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2/14/23</a:t>
            </a:r>
            <a:endParaRPr>
              <a:solidFill>
                <a:schemeClr val="lt1"/>
              </a:solidFill>
              <a:latin typeface="Inter"/>
              <a:ea typeface="Inter"/>
              <a:cs typeface="Inter"/>
              <a:sym typeface="Inter"/>
            </a:endParaRPr>
          </a:p>
        </p:txBody>
      </p:sp>
      <p:pic>
        <p:nvPicPr>
          <p:cNvPr id="1605" name="Google Shape;1605;p36"/>
          <p:cNvPicPr preferRelativeResize="0"/>
          <p:nvPr/>
        </p:nvPicPr>
        <p:blipFill>
          <a:blip r:embed="rId9">
            <a:alphaModFix/>
          </a:blip>
          <a:stretch>
            <a:fillRect/>
          </a:stretch>
        </p:blipFill>
        <p:spPr>
          <a:xfrm>
            <a:off x="7594901" y="1335916"/>
            <a:ext cx="1159201" cy="1526010"/>
          </a:xfrm>
          <a:prstGeom prst="rect">
            <a:avLst/>
          </a:prstGeom>
          <a:noFill/>
          <a:ln>
            <a:noFill/>
          </a:ln>
        </p:spPr>
      </p:pic>
      <p:sp>
        <p:nvSpPr>
          <p:cNvPr id="1606" name="Google Shape;1606;p36"/>
          <p:cNvSpPr txBox="1"/>
          <p:nvPr/>
        </p:nvSpPr>
        <p:spPr>
          <a:xfrm>
            <a:off x="7495425" y="1037250"/>
            <a:ext cx="10128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6/1/23</a:t>
            </a:r>
            <a:endParaRPr>
              <a:solidFill>
                <a:schemeClr val="lt1"/>
              </a:solidFill>
              <a:latin typeface="Inter"/>
              <a:ea typeface="Inter"/>
              <a:cs typeface="Inter"/>
              <a:sym typeface="Inter"/>
            </a:endParaRPr>
          </a:p>
        </p:txBody>
      </p:sp>
      <p:pic>
        <p:nvPicPr>
          <p:cNvPr id="1607" name="Google Shape;1607;p36"/>
          <p:cNvPicPr preferRelativeResize="0"/>
          <p:nvPr/>
        </p:nvPicPr>
        <p:blipFill>
          <a:blip r:embed="rId10">
            <a:alphaModFix/>
          </a:blip>
          <a:stretch>
            <a:fillRect/>
          </a:stretch>
        </p:blipFill>
        <p:spPr>
          <a:xfrm>
            <a:off x="3976523" y="3603222"/>
            <a:ext cx="1275950" cy="949055"/>
          </a:xfrm>
          <a:prstGeom prst="rect">
            <a:avLst/>
          </a:prstGeom>
          <a:noFill/>
          <a:ln>
            <a:noFill/>
          </a:ln>
        </p:spPr>
      </p:pic>
      <p:sp>
        <p:nvSpPr>
          <p:cNvPr id="1608" name="Google Shape;1608;p36"/>
          <p:cNvSpPr txBox="1"/>
          <p:nvPr/>
        </p:nvSpPr>
        <p:spPr>
          <a:xfrm>
            <a:off x="4220350" y="3100700"/>
            <a:ext cx="9252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9/14/23</a:t>
            </a:r>
            <a:endParaRPr>
              <a:solidFill>
                <a:schemeClr val="lt1"/>
              </a:solidFill>
              <a:latin typeface="Inter"/>
              <a:ea typeface="Inter"/>
              <a:cs typeface="Inter"/>
              <a:sym typeface="Inter"/>
            </a:endParaRPr>
          </a:p>
        </p:txBody>
      </p:sp>
      <p:pic>
        <p:nvPicPr>
          <p:cNvPr id="1609" name="Google Shape;1609;p36"/>
          <p:cNvPicPr preferRelativeResize="0"/>
          <p:nvPr/>
        </p:nvPicPr>
        <p:blipFill>
          <a:blip r:embed="rId11">
            <a:alphaModFix/>
          </a:blip>
          <a:stretch>
            <a:fillRect/>
          </a:stretch>
        </p:blipFill>
        <p:spPr>
          <a:xfrm>
            <a:off x="1159224" y="3469013"/>
            <a:ext cx="1012801" cy="1409460"/>
          </a:xfrm>
          <a:prstGeom prst="rect">
            <a:avLst/>
          </a:prstGeom>
          <a:noFill/>
          <a:ln>
            <a:noFill/>
          </a:ln>
        </p:spPr>
      </p:pic>
      <p:sp>
        <p:nvSpPr>
          <p:cNvPr id="1610" name="Google Shape;1610;p36"/>
          <p:cNvSpPr txBox="1"/>
          <p:nvPr/>
        </p:nvSpPr>
        <p:spPr>
          <a:xfrm>
            <a:off x="1239175" y="3062675"/>
            <a:ext cx="8529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7/4/23</a:t>
            </a:r>
            <a:endParaRPr>
              <a:solidFill>
                <a:schemeClr val="lt1"/>
              </a:solidFill>
              <a:latin typeface="Inter"/>
              <a:ea typeface="Inter"/>
              <a:cs typeface="Inter"/>
              <a:sym typeface="Inter"/>
            </a:endParaRPr>
          </a:p>
        </p:txBody>
      </p:sp>
      <p:pic>
        <p:nvPicPr>
          <p:cNvPr id="1611" name="Google Shape;1611;p36"/>
          <p:cNvPicPr preferRelativeResize="0"/>
          <p:nvPr/>
        </p:nvPicPr>
        <p:blipFill>
          <a:blip r:embed="rId12">
            <a:alphaModFix/>
          </a:blip>
          <a:stretch>
            <a:fillRect/>
          </a:stretch>
        </p:blipFill>
        <p:spPr>
          <a:xfrm>
            <a:off x="2540995" y="3451848"/>
            <a:ext cx="1066554" cy="1409449"/>
          </a:xfrm>
          <a:prstGeom prst="rect">
            <a:avLst/>
          </a:prstGeom>
          <a:noFill/>
          <a:ln>
            <a:noFill/>
          </a:ln>
        </p:spPr>
      </p:pic>
      <p:sp>
        <p:nvSpPr>
          <p:cNvPr id="1612" name="Google Shape;1612;p36"/>
          <p:cNvSpPr txBox="1"/>
          <p:nvPr/>
        </p:nvSpPr>
        <p:spPr>
          <a:xfrm>
            <a:off x="2691675" y="3016025"/>
            <a:ext cx="10128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8/24/23</a:t>
            </a:r>
            <a:endParaRPr>
              <a:solidFill>
                <a:schemeClr val="lt1"/>
              </a:solidFill>
              <a:latin typeface="Inter"/>
              <a:ea typeface="Inter"/>
              <a:cs typeface="Inter"/>
              <a:sym typeface="Inter"/>
            </a:endParaRPr>
          </a:p>
        </p:txBody>
      </p:sp>
      <p:pic>
        <p:nvPicPr>
          <p:cNvPr id="1613" name="Google Shape;1613;p36"/>
          <p:cNvPicPr preferRelativeResize="0"/>
          <p:nvPr/>
        </p:nvPicPr>
        <p:blipFill rotWithShape="1">
          <a:blip r:embed="rId13">
            <a:alphaModFix/>
          </a:blip>
          <a:srcRect b="11769"/>
          <a:stretch/>
        </p:blipFill>
        <p:spPr>
          <a:xfrm>
            <a:off x="7273825" y="3485300"/>
            <a:ext cx="1012800" cy="1233489"/>
          </a:xfrm>
          <a:prstGeom prst="rect">
            <a:avLst/>
          </a:prstGeom>
          <a:noFill/>
          <a:ln>
            <a:noFill/>
          </a:ln>
        </p:spPr>
      </p:pic>
      <p:sp>
        <p:nvSpPr>
          <p:cNvPr id="1614" name="Google Shape;1614;p36"/>
          <p:cNvSpPr txBox="1"/>
          <p:nvPr/>
        </p:nvSpPr>
        <p:spPr>
          <a:xfrm>
            <a:off x="7273825" y="3079063"/>
            <a:ext cx="10665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11/27/23</a:t>
            </a:r>
            <a:endParaRPr>
              <a:solidFill>
                <a:schemeClr val="lt1"/>
              </a:solidFill>
              <a:latin typeface="Inter"/>
              <a:ea typeface="Inter"/>
              <a:cs typeface="Inter"/>
              <a:sym typeface="Inter"/>
            </a:endParaRPr>
          </a:p>
        </p:txBody>
      </p:sp>
      <p:pic>
        <p:nvPicPr>
          <p:cNvPr id="1615" name="Google Shape;1615;p36"/>
          <p:cNvPicPr preferRelativeResize="0"/>
          <p:nvPr/>
        </p:nvPicPr>
        <p:blipFill>
          <a:blip r:embed="rId14">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37"/>
          <p:cNvSpPr txBox="1">
            <a:spLocks noGrp="1"/>
          </p:cNvSpPr>
          <p:nvPr>
            <p:ph type="title"/>
          </p:nvPr>
        </p:nvSpPr>
        <p:spPr>
          <a:xfrm>
            <a:off x="1388100" y="105265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300"/>
              <a:t>So how did we get here?</a:t>
            </a:r>
            <a:endParaRPr sz="5300"/>
          </a:p>
        </p:txBody>
      </p:sp>
      <p:pic>
        <p:nvPicPr>
          <p:cNvPr id="1621" name="Google Shape;1621;p37"/>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38"/>
          <p:cNvSpPr txBox="1">
            <a:spLocks noGrp="1"/>
          </p:cNvSpPr>
          <p:nvPr>
            <p:ph type="title"/>
          </p:nvPr>
        </p:nvSpPr>
        <p:spPr>
          <a:xfrm>
            <a:off x="720000" y="25240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Wound Care Protocol</a:t>
            </a:r>
            <a:endParaRPr/>
          </a:p>
        </p:txBody>
      </p:sp>
      <p:sp>
        <p:nvSpPr>
          <p:cNvPr id="1627" name="Google Shape;1627;p38"/>
          <p:cNvSpPr txBox="1">
            <a:spLocks noGrp="1"/>
          </p:cNvSpPr>
          <p:nvPr>
            <p:ph type="body" idx="1"/>
          </p:nvPr>
        </p:nvSpPr>
        <p:spPr>
          <a:xfrm>
            <a:off x="720000" y="863550"/>
            <a:ext cx="332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Protocol: </a:t>
            </a:r>
            <a:endParaRPr dirty="0"/>
          </a:p>
          <a:p>
            <a:pPr marL="0" lvl="0" indent="0" algn="l" rtl="0">
              <a:spcBef>
                <a:spcPts val="0"/>
              </a:spcBef>
              <a:spcAft>
                <a:spcPts val="0"/>
              </a:spcAft>
              <a:buNone/>
            </a:pPr>
            <a:r>
              <a:rPr lang="en" dirty="0"/>
              <a:t>Initial: </a:t>
            </a:r>
            <a:endParaRPr dirty="0"/>
          </a:p>
          <a:p>
            <a:pPr marL="457200" lvl="0" indent="-317500" algn="l" rtl="0">
              <a:spcBef>
                <a:spcPts val="0"/>
              </a:spcBef>
              <a:spcAft>
                <a:spcPts val="0"/>
              </a:spcAft>
              <a:buSzPts val="1400"/>
              <a:buChar char="-"/>
            </a:pPr>
            <a:r>
              <a:rPr lang="en" dirty="0"/>
              <a:t>Medihoney/xeroform, adaptic, ABD or foam, kerlix, coban</a:t>
            </a:r>
            <a:endParaRPr dirty="0"/>
          </a:p>
          <a:p>
            <a:pPr marL="457200" lvl="0" indent="-317500" algn="l" rtl="0">
              <a:spcBef>
                <a:spcPts val="0"/>
              </a:spcBef>
              <a:spcAft>
                <a:spcPts val="0"/>
              </a:spcAft>
              <a:buSzPts val="1400"/>
              <a:buChar char="-"/>
            </a:pPr>
            <a:r>
              <a:rPr lang="en" dirty="0"/>
              <a:t>Dakins </a:t>
            </a:r>
            <a:endParaRPr dirty="0"/>
          </a:p>
          <a:p>
            <a:pPr marL="0" lvl="0" indent="0" algn="l" rtl="0">
              <a:spcBef>
                <a:spcPts val="0"/>
              </a:spcBef>
              <a:spcAft>
                <a:spcPts val="0"/>
              </a:spcAft>
              <a:buNone/>
            </a:pPr>
            <a:r>
              <a:rPr lang="en" dirty="0"/>
              <a:t>Changes over time:</a:t>
            </a:r>
            <a:endParaRPr dirty="0"/>
          </a:p>
          <a:p>
            <a:pPr marL="457200" lvl="0" indent="-317500" algn="l" rtl="0">
              <a:spcBef>
                <a:spcPts val="0"/>
              </a:spcBef>
              <a:spcAft>
                <a:spcPts val="0"/>
              </a:spcAft>
              <a:buSzPts val="1400"/>
              <a:buChar char="-"/>
            </a:pPr>
            <a:r>
              <a:rPr lang="en" dirty="0"/>
              <a:t>Did not respond well to xeroform or dakins, d/c’d</a:t>
            </a:r>
            <a:endParaRPr dirty="0"/>
          </a:p>
          <a:p>
            <a:pPr marL="457200" lvl="0" indent="-317500" algn="l" rtl="0">
              <a:spcBef>
                <a:spcPts val="0"/>
              </a:spcBef>
              <a:spcAft>
                <a:spcPts val="0"/>
              </a:spcAft>
              <a:buSzPts val="1400"/>
              <a:buChar char="-"/>
            </a:pPr>
            <a:r>
              <a:rPr lang="en" dirty="0"/>
              <a:t>Less drainage = medihoney + non-adherent pad </a:t>
            </a:r>
            <a:endParaRPr dirty="0"/>
          </a:p>
          <a:p>
            <a:pPr marL="457200" lvl="0" indent="-317500" algn="l" rtl="0">
              <a:spcBef>
                <a:spcPts val="0"/>
              </a:spcBef>
              <a:spcAft>
                <a:spcPts val="0"/>
              </a:spcAft>
              <a:buSzPts val="1400"/>
              <a:buChar char="-"/>
            </a:pPr>
            <a:r>
              <a:rPr lang="en" dirty="0"/>
              <a:t>Hypergranulation &gt;&gt; began use of triamcinolone </a:t>
            </a:r>
            <a:endParaRPr dirty="0"/>
          </a:p>
          <a:p>
            <a:pPr marL="457200" lvl="0" indent="-317500" algn="l" rtl="0">
              <a:spcBef>
                <a:spcPts val="0"/>
              </a:spcBef>
              <a:spcAft>
                <a:spcPts val="0"/>
              </a:spcAft>
              <a:buSzPts val="1400"/>
              <a:buChar char="-"/>
            </a:pPr>
            <a:r>
              <a:rPr lang="en" dirty="0"/>
              <a:t>D/c coban &gt;&gt; ace bandage</a:t>
            </a:r>
            <a:endParaRPr dirty="0"/>
          </a:p>
        </p:txBody>
      </p:sp>
      <p:pic>
        <p:nvPicPr>
          <p:cNvPr id="1628" name="Google Shape;1628;p38"/>
          <p:cNvPicPr preferRelativeResize="0"/>
          <p:nvPr/>
        </p:nvPicPr>
        <p:blipFill>
          <a:blip r:embed="rId3">
            <a:alphaModFix/>
          </a:blip>
          <a:stretch>
            <a:fillRect/>
          </a:stretch>
        </p:blipFill>
        <p:spPr>
          <a:xfrm>
            <a:off x="4478875" y="1056150"/>
            <a:ext cx="3839190" cy="3223799"/>
          </a:xfrm>
          <a:prstGeom prst="rect">
            <a:avLst/>
          </a:prstGeom>
          <a:noFill/>
          <a:ln>
            <a:noFill/>
          </a:ln>
        </p:spPr>
      </p:pic>
      <p:pic>
        <p:nvPicPr>
          <p:cNvPr id="1629" name="Google Shape;1629;p38"/>
          <p:cNvPicPr preferRelativeResize="0"/>
          <p:nvPr/>
        </p:nvPicPr>
        <p:blipFill>
          <a:blip r:embed="rId4">
            <a:alphaModFix/>
          </a:blip>
          <a:stretch>
            <a:fillRect/>
          </a:stretch>
        </p:blipFill>
        <p:spPr>
          <a:xfrm>
            <a:off x="183024" y="4416552"/>
            <a:ext cx="1464524" cy="650225"/>
          </a:xfrm>
          <a:prstGeom prst="rect">
            <a:avLst/>
          </a:prstGeom>
          <a:noFill/>
          <a:ln>
            <a:noFill/>
          </a:ln>
        </p:spPr>
      </p:pic>
      <p:sp>
        <p:nvSpPr>
          <p:cNvPr id="1630" name="Google Shape;1630;p38"/>
          <p:cNvSpPr txBox="1"/>
          <p:nvPr/>
        </p:nvSpPr>
        <p:spPr>
          <a:xfrm>
            <a:off x="6983225" y="4797800"/>
            <a:ext cx="1916700" cy="1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Inter"/>
                <a:ea typeface="Inter"/>
                <a:cs typeface="Inter"/>
                <a:sym typeface="Inter"/>
              </a:rPr>
              <a:t>(Maynell, 2024)</a:t>
            </a:r>
            <a:endParaRPr>
              <a:solidFill>
                <a:srgbClr val="FFFFFF"/>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35" name="Google Shape;1635;p39"/>
          <p:cNvPicPr preferRelativeResize="0"/>
          <p:nvPr/>
        </p:nvPicPr>
        <p:blipFill rotWithShape="1">
          <a:blip r:embed="rId3">
            <a:alphaModFix/>
          </a:blip>
          <a:srcRect l="7742" t="9387" r="17669"/>
          <a:stretch/>
        </p:blipFill>
        <p:spPr>
          <a:xfrm>
            <a:off x="1188125" y="110300"/>
            <a:ext cx="6825150" cy="4664350"/>
          </a:xfrm>
          <a:prstGeom prst="rect">
            <a:avLst/>
          </a:prstGeom>
          <a:noFill/>
          <a:ln>
            <a:noFill/>
          </a:ln>
        </p:spPr>
      </p:pic>
      <p:pic>
        <p:nvPicPr>
          <p:cNvPr id="1636" name="Google Shape;1636;p39"/>
          <p:cNvPicPr preferRelativeResize="0"/>
          <p:nvPr/>
        </p:nvPicPr>
        <p:blipFill>
          <a:blip r:embed="rId4">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40"/>
          <p:cNvSpPr txBox="1">
            <a:spLocks noGrp="1"/>
          </p:cNvSpPr>
          <p:nvPr>
            <p:ph type="title"/>
          </p:nvPr>
        </p:nvSpPr>
        <p:spPr>
          <a:xfrm>
            <a:off x="720000" y="24070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Access</a:t>
            </a:r>
            <a:endParaRPr/>
          </a:p>
        </p:txBody>
      </p:sp>
      <p:sp>
        <p:nvSpPr>
          <p:cNvPr id="1642" name="Google Shape;1642;p40"/>
          <p:cNvSpPr txBox="1"/>
          <p:nvPr/>
        </p:nvSpPr>
        <p:spPr>
          <a:xfrm>
            <a:off x="810725" y="1082850"/>
            <a:ext cx="7781400" cy="29778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lt1"/>
              </a:buClr>
              <a:buSzPts val="1500"/>
              <a:buFont typeface="Inter"/>
              <a:buChar char="●"/>
            </a:pPr>
            <a:r>
              <a:rPr lang="en" sz="1700">
                <a:solidFill>
                  <a:schemeClr val="lt1"/>
                </a:solidFill>
                <a:latin typeface="Inter"/>
                <a:ea typeface="Inter"/>
                <a:cs typeface="Inter"/>
                <a:sym typeface="Inter"/>
              </a:rPr>
              <a:t>First and foremost is </a:t>
            </a:r>
            <a:r>
              <a:rPr lang="en" sz="1700" b="1">
                <a:solidFill>
                  <a:schemeClr val="lt1"/>
                </a:solidFill>
                <a:latin typeface="Inter"/>
                <a:ea typeface="Inter"/>
                <a:cs typeface="Inter"/>
                <a:sym typeface="Inter"/>
              </a:rPr>
              <a:t>Access to Care - low threshold + multiple options</a:t>
            </a:r>
            <a:r>
              <a:rPr lang="en" sz="1600" b="1">
                <a:solidFill>
                  <a:schemeClr val="lt1"/>
                </a:solidFill>
                <a:latin typeface="Inter"/>
                <a:ea typeface="Inter"/>
                <a:cs typeface="Inter"/>
                <a:sym typeface="Inter"/>
              </a:rPr>
              <a:t> </a:t>
            </a:r>
            <a:endParaRPr sz="1600" b="1">
              <a:solidFill>
                <a:schemeClr val="lt1"/>
              </a:solidFill>
              <a:latin typeface="Inter"/>
              <a:ea typeface="Inter"/>
              <a:cs typeface="Inter"/>
              <a:sym typeface="Inter"/>
            </a:endParaRPr>
          </a:p>
          <a:p>
            <a:pPr marL="914400" lvl="1" indent="-330200" algn="l" rtl="0">
              <a:lnSpc>
                <a:spcPct val="115000"/>
              </a:lnSpc>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Patient accessed multiple low threshold sites (LTS) and care paired with participation in DOT program</a:t>
            </a:r>
            <a:endParaRPr sz="1600">
              <a:solidFill>
                <a:schemeClr val="lt1"/>
              </a:solidFill>
              <a:latin typeface="Inter"/>
              <a:ea typeface="Inter"/>
              <a:cs typeface="Inter"/>
              <a:sym typeface="Inter"/>
            </a:endParaRPr>
          </a:p>
          <a:p>
            <a:pPr marL="914400" lvl="1" indent="-330200" algn="l" rtl="0">
              <a:lnSpc>
                <a:spcPct val="115000"/>
              </a:lnSpc>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Goal of low threshold care - safe spaces without judgement</a:t>
            </a:r>
            <a:endParaRPr sz="1600">
              <a:solidFill>
                <a:schemeClr val="lt1"/>
              </a:solidFill>
              <a:latin typeface="Inter"/>
              <a:ea typeface="Inter"/>
              <a:cs typeface="Inter"/>
              <a:sym typeface="Inter"/>
            </a:endParaRPr>
          </a:p>
          <a:p>
            <a:pPr marL="914400" lvl="0" indent="0" algn="l" rtl="0">
              <a:lnSpc>
                <a:spcPct val="115000"/>
              </a:lnSpc>
              <a:spcBef>
                <a:spcPts val="0"/>
              </a:spcBef>
              <a:spcAft>
                <a:spcPts val="0"/>
              </a:spcAft>
              <a:buNone/>
            </a:pPr>
            <a:endParaRPr sz="1600">
              <a:solidFill>
                <a:schemeClr val="lt1"/>
              </a:solidFill>
              <a:latin typeface="Inter"/>
              <a:ea typeface="Inter"/>
              <a:cs typeface="Inter"/>
              <a:sym typeface="Inter"/>
            </a:endParaRPr>
          </a:p>
          <a:p>
            <a:pPr marL="457200" lvl="0"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How do we know consistent care contributed to his healing?</a:t>
            </a:r>
            <a:endParaRPr sz="1700">
              <a:solidFill>
                <a:schemeClr val="lt1"/>
              </a:solidFill>
              <a:latin typeface="Inter"/>
              <a:ea typeface="Inter"/>
              <a:cs typeface="Inter"/>
              <a:sym typeface="Inter"/>
            </a:endParaRPr>
          </a:p>
          <a:p>
            <a:pPr marL="914400" lvl="1" indent="-330200" algn="l" rtl="0">
              <a:lnSpc>
                <a:spcPct val="115000"/>
              </a:lnSpc>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May 2023 - EC became less accessible 2/2 occupancy caps &gt;&gt; wounds worsened</a:t>
            </a:r>
            <a:endParaRPr sz="1600">
              <a:solidFill>
                <a:schemeClr val="lt1"/>
              </a:solidFill>
              <a:latin typeface="Inter"/>
              <a:ea typeface="Inter"/>
              <a:cs typeface="Inter"/>
              <a:sym typeface="Inter"/>
            </a:endParaRPr>
          </a:p>
          <a:p>
            <a:pPr marL="914400" lvl="1" indent="-330200" algn="l" rtl="0">
              <a:lnSpc>
                <a:spcPct val="115000"/>
              </a:lnSpc>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Similar incident after services closed at one LTS, during mental health crises </a:t>
            </a:r>
            <a:endParaRPr sz="1600">
              <a:solidFill>
                <a:schemeClr val="lt1"/>
              </a:solidFill>
              <a:latin typeface="Inter"/>
              <a:ea typeface="Inter"/>
              <a:cs typeface="Inter"/>
              <a:sym typeface="Inter"/>
            </a:endParaRPr>
          </a:p>
        </p:txBody>
      </p:sp>
      <p:pic>
        <p:nvPicPr>
          <p:cNvPr id="1643" name="Google Shape;1643;p40"/>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41"/>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Nutritional Status</a:t>
            </a:r>
            <a:endParaRPr/>
          </a:p>
        </p:txBody>
      </p:sp>
      <p:sp>
        <p:nvSpPr>
          <p:cNvPr id="1649" name="Google Shape;1649;p41"/>
          <p:cNvSpPr txBox="1"/>
          <p:nvPr/>
        </p:nvSpPr>
        <p:spPr>
          <a:xfrm>
            <a:off x="1061100" y="1293450"/>
            <a:ext cx="7498800" cy="28374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Known nutritional deficiencies delay wound healing </a:t>
            </a:r>
            <a:endParaRPr sz="1700">
              <a:solidFill>
                <a:schemeClr val="lt1"/>
              </a:solidFill>
              <a:latin typeface="Inter"/>
              <a:ea typeface="Inter"/>
              <a:cs typeface="Inter"/>
              <a:sym typeface="Inter"/>
            </a:endParaRPr>
          </a:p>
          <a:p>
            <a:pPr marL="457200" lvl="0"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Since 2022, patient has lost 27% of initial weight: 199 lb &gt;&gt; 145lbs</a:t>
            </a:r>
            <a:endParaRPr sz="1700">
              <a:solidFill>
                <a:schemeClr val="lt1"/>
              </a:solidFill>
              <a:latin typeface="Inter"/>
              <a:ea typeface="Inter"/>
              <a:cs typeface="Inter"/>
              <a:sym typeface="Inter"/>
            </a:endParaRPr>
          </a:p>
          <a:p>
            <a:pPr marL="0" lvl="0" indent="0" algn="l" rtl="0">
              <a:lnSpc>
                <a:spcPct val="115000"/>
              </a:lnSpc>
              <a:spcBef>
                <a:spcPts val="0"/>
              </a:spcBef>
              <a:spcAft>
                <a:spcPts val="0"/>
              </a:spcAft>
              <a:buNone/>
            </a:pPr>
            <a:endParaRPr sz="1700">
              <a:solidFill>
                <a:schemeClr val="lt1"/>
              </a:solidFill>
              <a:latin typeface="Inter"/>
              <a:ea typeface="Inter"/>
              <a:cs typeface="Inter"/>
              <a:sym typeface="Inter"/>
            </a:endParaRPr>
          </a:p>
          <a:p>
            <a:pPr marL="457200" lvl="0"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How did we address this?</a:t>
            </a:r>
            <a:endParaRPr sz="1700">
              <a:solidFill>
                <a:schemeClr val="lt1"/>
              </a:solidFill>
              <a:latin typeface="Inter"/>
              <a:ea typeface="Inter"/>
              <a:cs typeface="Inter"/>
              <a:sym typeface="Inter"/>
            </a:endParaRPr>
          </a:p>
          <a:p>
            <a:pPr marL="914400" lvl="1"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Housing case manager able to support access to food</a:t>
            </a:r>
            <a:endParaRPr sz="1700">
              <a:solidFill>
                <a:schemeClr val="lt1"/>
              </a:solidFill>
              <a:latin typeface="Inter"/>
              <a:ea typeface="Inter"/>
              <a:cs typeface="Inter"/>
              <a:sym typeface="Inter"/>
            </a:endParaRPr>
          </a:p>
          <a:p>
            <a:pPr marL="914400" lvl="1"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Gift cards - contingency management </a:t>
            </a:r>
            <a:endParaRPr sz="1700">
              <a:solidFill>
                <a:schemeClr val="lt1"/>
              </a:solidFill>
              <a:latin typeface="Inter"/>
              <a:ea typeface="Inter"/>
              <a:cs typeface="Inter"/>
              <a:sym typeface="Inter"/>
            </a:endParaRPr>
          </a:p>
          <a:p>
            <a:pPr marL="914400" lvl="1"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Referral for weekly, medically tailored meal delivery program and nutritional shake delivery</a:t>
            </a:r>
            <a:endParaRPr sz="1700">
              <a:solidFill>
                <a:schemeClr val="lt1"/>
              </a:solidFill>
              <a:latin typeface="Inter"/>
              <a:ea typeface="Inter"/>
              <a:cs typeface="Inter"/>
              <a:sym typeface="Inter"/>
            </a:endParaRPr>
          </a:p>
          <a:p>
            <a:pPr marL="914400" lvl="1" indent="-336550" algn="l" rtl="0">
              <a:lnSpc>
                <a:spcPct val="115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Supportive listening to client </a:t>
            </a:r>
            <a:endParaRPr sz="1700">
              <a:solidFill>
                <a:schemeClr val="lt1"/>
              </a:solidFill>
              <a:latin typeface="Inter"/>
              <a:ea typeface="Inter"/>
              <a:cs typeface="Inter"/>
              <a:sym typeface="Inter"/>
            </a:endParaRPr>
          </a:p>
        </p:txBody>
      </p:sp>
      <p:pic>
        <p:nvPicPr>
          <p:cNvPr id="1650" name="Google Shape;1650;p41"/>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651" name="Google Shape;1651;p41"/>
          <p:cNvSpPr txBox="1"/>
          <p:nvPr/>
        </p:nvSpPr>
        <p:spPr>
          <a:xfrm>
            <a:off x="4271200" y="4852800"/>
            <a:ext cx="47124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Inter"/>
                <a:ea typeface="Inter"/>
                <a:cs typeface="Inter"/>
                <a:sym typeface="Inter"/>
              </a:rPr>
              <a:t>(Banks, et al., 2023; Ghaly, Iliopoulos &amp; Ahmad, 2021)</a:t>
            </a:r>
            <a:endParaRPr>
              <a:solidFill>
                <a:srgbClr val="FFFFFF"/>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42"/>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Substance Use Disorder</a:t>
            </a:r>
            <a:endParaRPr/>
          </a:p>
        </p:txBody>
      </p:sp>
      <p:pic>
        <p:nvPicPr>
          <p:cNvPr id="1657" name="Google Shape;1657;p42"/>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658" name="Google Shape;1658;p42"/>
          <p:cNvSpPr txBox="1"/>
          <p:nvPr/>
        </p:nvSpPr>
        <p:spPr>
          <a:xfrm>
            <a:off x="853200" y="1214700"/>
            <a:ext cx="7570800" cy="3146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Active substance use disorders, meaning consistent exposure to xylazine </a:t>
            </a:r>
            <a:endParaRPr>
              <a:solidFill>
                <a:schemeClr val="lt1"/>
              </a:solidFill>
              <a:latin typeface="Inter"/>
              <a:ea typeface="Inter"/>
              <a:cs typeface="Inter"/>
              <a:sym typeface="Inter"/>
            </a:endParaRPr>
          </a:p>
          <a:p>
            <a:pPr marL="457200" lvl="0" indent="0" algn="l" rtl="0">
              <a:lnSpc>
                <a:spcPct val="115000"/>
              </a:lnSpc>
              <a:spcBef>
                <a:spcPts val="0"/>
              </a:spcBef>
              <a:spcAft>
                <a:spcPts val="0"/>
              </a:spcAft>
              <a:buNone/>
            </a:pPr>
            <a:endParaRPr>
              <a:solidFill>
                <a:schemeClr val="lt1"/>
              </a:solidFill>
              <a:latin typeface="Inter"/>
              <a:ea typeface="Inter"/>
              <a:cs typeface="Inter"/>
              <a:sym typeface="Inter"/>
            </a:endParaRPr>
          </a:p>
          <a:p>
            <a:pPr marL="457200" lvl="0"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How did we address this - strategies we worked on: </a:t>
            </a:r>
            <a:endParaRPr>
              <a:solidFill>
                <a:schemeClr val="lt1"/>
              </a:solidFill>
              <a:latin typeface="Inter"/>
              <a:ea typeface="Inter"/>
              <a:cs typeface="Inter"/>
              <a:sym typeface="Inter"/>
            </a:endParaRPr>
          </a:p>
          <a:p>
            <a:pPr marL="914400" lvl="1"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MOUD initiation: ~ 10 intakes for methadone maintenance</a:t>
            </a:r>
            <a:endParaRPr>
              <a:solidFill>
                <a:schemeClr val="lt1"/>
              </a:solidFill>
              <a:latin typeface="Inter"/>
              <a:ea typeface="Inter"/>
              <a:cs typeface="Inter"/>
              <a:sym typeface="Inter"/>
            </a:endParaRPr>
          </a:p>
          <a:p>
            <a:pPr marL="1371600" lvl="2"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Currently on, now client pairing wound care with morning MMT visit </a:t>
            </a:r>
            <a:endParaRPr>
              <a:solidFill>
                <a:schemeClr val="lt1"/>
              </a:solidFill>
              <a:latin typeface="Inter"/>
              <a:ea typeface="Inter"/>
              <a:cs typeface="Inter"/>
              <a:sym typeface="Inter"/>
            </a:endParaRPr>
          </a:p>
          <a:p>
            <a:pPr marL="1371600" lvl="2"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Increased MMT, decreasing xylazine exposure </a:t>
            </a:r>
            <a:endParaRPr>
              <a:solidFill>
                <a:schemeClr val="lt1"/>
              </a:solidFill>
              <a:latin typeface="Inter"/>
              <a:ea typeface="Inter"/>
              <a:cs typeface="Inter"/>
              <a:sym typeface="Inter"/>
            </a:endParaRPr>
          </a:p>
          <a:p>
            <a:pPr marL="1828800" lvl="3"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“They get better when I’m doing methadone”</a:t>
            </a:r>
            <a:endParaRPr>
              <a:solidFill>
                <a:schemeClr val="lt1"/>
              </a:solidFill>
              <a:latin typeface="Inter"/>
              <a:ea typeface="Inter"/>
              <a:cs typeface="Inter"/>
              <a:sym typeface="Inter"/>
            </a:endParaRPr>
          </a:p>
          <a:p>
            <a:pPr marL="914400" lvl="1"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With education, patient began having his supply tested</a:t>
            </a:r>
            <a:endParaRPr>
              <a:solidFill>
                <a:schemeClr val="lt1"/>
              </a:solidFill>
              <a:latin typeface="Inter"/>
              <a:ea typeface="Inter"/>
              <a:cs typeface="Inter"/>
              <a:sym typeface="Inter"/>
            </a:endParaRPr>
          </a:p>
          <a:p>
            <a:pPr marL="1371600" lvl="2"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Access to xylazine test strips </a:t>
            </a:r>
            <a:endParaRPr>
              <a:solidFill>
                <a:schemeClr val="lt1"/>
              </a:solidFill>
              <a:latin typeface="Inter"/>
              <a:ea typeface="Inter"/>
              <a:cs typeface="Inter"/>
              <a:sym typeface="Inter"/>
            </a:endParaRPr>
          </a:p>
          <a:p>
            <a:pPr marL="1371600" lvl="2"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Low barrier confirmatory testing via local SSP </a:t>
            </a:r>
            <a:endParaRPr>
              <a:solidFill>
                <a:schemeClr val="lt1"/>
              </a:solidFill>
              <a:latin typeface="Inter"/>
              <a:ea typeface="Inter"/>
              <a:cs typeface="Inter"/>
              <a:sym typeface="Inter"/>
            </a:endParaRPr>
          </a:p>
          <a:p>
            <a:pPr marL="914400" lvl="1" indent="-317500" algn="l" rtl="0">
              <a:lnSpc>
                <a:spcPct val="115000"/>
              </a:lnSpc>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Trust building - same care regardless of use/non-use, level of somnolence </a:t>
            </a:r>
            <a:endParaRPr>
              <a:solidFill>
                <a:schemeClr val="lt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43"/>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Mental Health</a:t>
            </a:r>
            <a:endParaRPr/>
          </a:p>
        </p:txBody>
      </p:sp>
      <p:pic>
        <p:nvPicPr>
          <p:cNvPr id="1664" name="Google Shape;1664;p43"/>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665" name="Google Shape;1665;p43"/>
          <p:cNvSpPr txBox="1"/>
          <p:nvPr/>
        </p:nvSpPr>
        <p:spPr>
          <a:xfrm>
            <a:off x="1047300" y="1204500"/>
            <a:ext cx="7376700" cy="3212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Reconnection to care </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Less engagement with worsening mental health symptoms, including isolation, greater somnolence </a:t>
            </a:r>
            <a:endParaRPr sz="1800">
              <a:solidFill>
                <a:schemeClr val="lt1"/>
              </a:solidFill>
              <a:latin typeface="Inter"/>
              <a:ea typeface="Inter"/>
              <a:cs typeface="Inter"/>
              <a:sym typeface="Inter"/>
            </a:endParaRPr>
          </a:p>
          <a:p>
            <a:pPr marL="0" lvl="0" indent="0" algn="l" rtl="0">
              <a:lnSpc>
                <a:spcPct val="115000"/>
              </a:lnSpc>
              <a:spcBef>
                <a:spcPts val="0"/>
              </a:spcBef>
              <a:spcAft>
                <a:spcPts val="0"/>
              </a:spcAft>
              <a:buNone/>
            </a:pP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How did we address this? </a:t>
            </a:r>
            <a:endParaRPr sz="1800">
              <a:solidFill>
                <a:schemeClr val="lt1"/>
              </a:solidFill>
              <a:latin typeface="Inter"/>
              <a:ea typeface="Inter"/>
              <a:cs typeface="Inter"/>
              <a:sym typeface="Inter"/>
            </a:endParaRPr>
          </a:p>
          <a:p>
            <a:pPr marL="914400" lvl="1"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Permission and coordination of home visits </a:t>
            </a:r>
            <a:endParaRPr sz="1800">
              <a:solidFill>
                <a:schemeClr val="lt1"/>
              </a:solidFill>
              <a:latin typeface="Inter"/>
              <a:ea typeface="Inter"/>
              <a:cs typeface="Inter"/>
              <a:sym typeface="Inter"/>
            </a:endParaRPr>
          </a:p>
          <a:p>
            <a:pPr marL="914400" lvl="1"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Increased education </a:t>
            </a:r>
            <a:endParaRPr sz="1800">
              <a:solidFill>
                <a:schemeClr val="lt1"/>
              </a:solidFill>
              <a:latin typeface="Inter"/>
              <a:ea typeface="Inter"/>
              <a:cs typeface="Inter"/>
              <a:sym typeface="Inter"/>
            </a:endParaRPr>
          </a:p>
          <a:p>
            <a:pPr marL="914400" lvl="1"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Trust-building</a:t>
            </a:r>
            <a:endParaRPr sz="1800">
              <a:solidFill>
                <a:schemeClr val="lt1"/>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6"/>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Disclosures</a:t>
            </a:r>
            <a:endParaRPr/>
          </a:p>
        </p:txBody>
      </p:sp>
      <p:sp>
        <p:nvSpPr>
          <p:cNvPr id="1460" name="Google Shape;1460;p26"/>
          <p:cNvSpPr txBox="1"/>
          <p:nvPr/>
        </p:nvSpPr>
        <p:spPr>
          <a:xfrm>
            <a:off x="1035300" y="1057700"/>
            <a:ext cx="7073400" cy="22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Inter"/>
                <a:ea typeface="Inter"/>
                <a:cs typeface="Inter"/>
                <a:sym typeface="Inter"/>
              </a:rPr>
              <a:t>None of the authors have relevant financial relationships to disclose.</a:t>
            </a:r>
            <a:endParaRPr sz="2400">
              <a:solidFill>
                <a:schemeClr val="lt1"/>
              </a:solidFill>
              <a:latin typeface="Inter"/>
              <a:ea typeface="Inter"/>
              <a:cs typeface="Inter"/>
              <a:sym typeface="Inter"/>
            </a:endParaRPr>
          </a:p>
          <a:p>
            <a:pPr marL="0" lvl="0" indent="0" algn="ctr" rtl="0">
              <a:spcBef>
                <a:spcPts val="0"/>
              </a:spcBef>
              <a:spcAft>
                <a:spcPts val="0"/>
              </a:spcAft>
              <a:buNone/>
            </a:pPr>
            <a:endParaRPr sz="2400">
              <a:solidFill>
                <a:schemeClr val="lt1"/>
              </a:solidFill>
              <a:latin typeface="Inter"/>
              <a:ea typeface="Inter"/>
              <a:cs typeface="Inter"/>
              <a:sym typeface="Inter"/>
            </a:endParaRPr>
          </a:p>
          <a:p>
            <a:pPr marL="0" lvl="0" indent="0" algn="ctr" rtl="0">
              <a:spcBef>
                <a:spcPts val="0"/>
              </a:spcBef>
              <a:spcAft>
                <a:spcPts val="0"/>
              </a:spcAft>
              <a:buNone/>
            </a:pPr>
            <a:r>
              <a:rPr lang="en" sz="2400">
                <a:solidFill>
                  <a:schemeClr val="lt1"/>
                </a:solidFill>
                <a:latin typeface="Inter"/>
                <a:ea typeface="Inter"/>
                <a:cs typeface="Inter"/>
                <a:sym typeface="Inter"/>
              </a:rPr>
              <a:t>All images, information regarding the care and quotes obtained and presented with the consent and approval of the client. </a:t>
            </a:r>
            <a:endParaRPr sz="2400">
              <a:solidFill>
                <a:schemeClr val="lt1"/>
              </a:solidFill>
              <a:latin typeface="Inter"/>
              <a:ea typeface="Inter"/>
              <a:cs typeface="Inter"/>
              <a:sym typeface="Inter"/>
            </a:endParaRPr>
          </a:p>
          <a:p>
            <a:pPr marL="0" lvl="0" indent="0" algn="ctr" rtl="0">
              <a:spcBef>
                <a:spcPts val="0"/>
              </a:spcBef>
              <a:spcAft>
                <a:spcPts val="0"/>
              </a:spcAft>
              <a:buNone/>
            </a:pPr>
            <a:endParaRPr sz="2400">
              <a:solidFill>
                <a:schemeClr val="lt1"/>
              </a:solidFill>
              <a:latin typeface="Inter"/>
              <a:ea typeface="Inter"/>
              <a:cs typeface="Inter"/>
              <a:sym typeface="Inter"/>
            </a:endParaRPr>
          </a:p>
          <a:p>
            <a:pPr marL="0" lvl="0" indent="0" algn="ctr" rtl="0">
              <a:spcBef>
                <a:spcPts val="0"/>
              </a:spcBef>
              <a:spcAft>
                <a:spcPts val="0"/>
              </a:spcAft>
              <a:buNone/>
            </a:pPr>
            <a:r>
              <a:rPr lang="en" sz="2400" b="1">
                <a:solidFill>
                  <a:schemeClr val="lt1"/>
                </a:solidFill>
                <a:latin typeface="Inter"/>
                <a:ea typeface="Inter"/>
                <a:cs typeface="Inter"/>
                <a:sym typeface="Inter"/>
              </a:rPr>
              <a:t>Our deepest gratitude to our client for his consent and his trust. </a:t>
            </a:r>
            <a:endParaRPr sz="2400" b="1">
              <a:solidFill>
                <a:schemeClr val="lt1"/>
              </a:solidFill>
              <a:latin typeface="Inter"/>
              <a:ea typeface="Inter"/>
              <a:cs typeface="Inter"/>
              <a:sym typeface="Inter"/>
            </a:endParaRPr>
          </a:p>
        </p:txBody>
      </p:sp>
      <p:pic>
        <p:nvPicPr>
          <p:cNvPr id="1461" name="Google Shape;1461;p26"/>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44"/>
          <p:cNvSpPr txBox="1">
            <a:spLocks noGrp="1"/>
          </p:cNvSpPr>
          <p:nvPr>
            <p:ph type="title"/>
          </p:nvPr>
        </p:nvSpPr>
        <p:spPr>
          <a:xfrm>
            <a:off x="720000" y="30737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Stigma</a:t>
            </a:r>
            <a:endParaRPr/>
          </a:p>
        </p:txBody>
      </p:sp>
      <p:sp>
        <p:nvSpPr>
          <p:cNvPr id="1671" name="Google Shape;1671;p44"/>
          <p:cNvSpPr txBox="1"/>
          <p:nvPr/>
        </p:nvSpPr>
        <p:spPr>
          <a:xfrm>
            <a:off x="720000" y="1140700"/>
            <a:ext cx="7704000" cy="2737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Anecdotally, known from clients, wounds physical representation of use and lead to poor tx in traditional medical settings &gt;&gt; difficult to present for tx </a:t>
            </a:r>
            <a:endParaRPr sz="2000">
              <a:solidFill>
                <a:schemeClr val="lt1"/>
              </a:solidFill>
              <a:latin typeface="Inter"/>
              <a:ea typeface="Inter"/>
              <a:cs typeface="Inter"/>
              <a:sym typeface="Inter"/>
            </a:endParaRPr>
          </a:p>
          <a:p>
            <a:pPr marL="0" lvl="0" indent="0" algn="l" rtl="0">
              <a:spcBef>
                <a:spcPts val="0"/>
              </a:spcBef>
              <a:spcAft>
                <a:spcPts val="0"/>
              </a:spcAft>
              <a:buNone/>
            </a:pP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For this patient specifically: </a:t>
            </a:r>
            <a:endParaRPr sz="2000">
              <a:solidFill>
                <a:schemeClr val="lt1"/>
              </a:solidFill>
              <a:latin typeface="Inter"/>
              <a:ea typeface="Inter"/>
              <a:cs typeface="Inter"/>
              <a:sym typeface="Inter"/>
            </a:endParaRPr>
          </a:p>
          <a:p>
            <a:pPr marL="914400" lvl="1"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After hospital visit: </a:t>
            </a:r>
            <a:r>
              <a:rPr lang="en" sz="2000" b="1">
                <a:solidFill>
                  <a:schemeClr val="lt1"/>
                </a:solidFill>
                <a:latin typeface="Inter"/>
                <a:ea typeface="Inter"/>
                <a:cs typeface="Inter"/>
                <a:sym typeface="Inter"/>
              </a:rPr>
              <a:t>“I’m so embarrassed.”</a:t>
            </a:r>
            <a:endParaRPr sz="2000" b="1">
              <a:solidFill>
                <a:schemeClr val="lt1"/>
              </a:solidFill>
              <a:latin typeface="Inter"/>
              <a:ea typeface="Inter"/>
              <a:cs typeface="Inter"/>
              <a:sym typeface="Inter"/>
            </a:endParaRPr>
          </a:p>
          <a:p>
            <a:pPr marL="914400" lvl="1"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Post period of reduced engagement: </a:t>
            </a:r>
            <a:r>
              <a:rPr lang="en" sz="2000" b="1">
                <a:solidFill>
                  <a:schemeClr val="lt1"/>
                </a:solidFill>
                <a:latin typeface="Inter"/>
                <a:ea typeface="Inter"/>
                <a:cs typeface="Inter"/>
                <a:sym typeface="Inter"/>
              </a:rPr>
              <a:t>“I feel guilty.”</a:t>
            </a:r>
            <a:endParaRPr sz="2000" b="1">
              <a:solidFill>
                <a:schemeClr val="lt1"/>
              </a:solidFill>
              <a:latin typeface="Inter"/>
              <a:ea typeface="Inter"/>
              <a:cs typeface="Inter"/>
              <a:sym typeface="Inter"/>
            </a:endParaRPr>
          </a:p>
          <a:p>
            <a:pPr marL="457200" lvl="0" indent="0" algn="l" rtl="0">
              <a:spcBef>
                <a:spcPts val="0"/>
              </a:spcBef>
              <a:spcAft>
                <a:spcPts val="0"/>
              </a:spcAft>
              <a:buNone/>
            </a:pPr>
            <a:endParaRPr sz="2000" b="1">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b="1">
                <a:solidFill>
                  <a:schemeClr val="lt1"/>
                </a:solidFill>
                <a:latin typeface="Inter"/>
                <a:ea typeface="Inter"/>
                <a:cs typeface="Inter"/>
                <a:sym typeface="Inter"/>
              </a:rPr>
              <a:t>Reflects importance of creating safe spaces for PWUD</a:t>
            </a:r>
            <a:endParaRPr sz="2000" b="1">
              <a:solidFill>
                <a:schemeClr val="lt1"/>
              </a:solidFill>
              <a:latin typeface="Inter"/>
              <a:ea typeface="Inter"/>
              <a:cs typeface="Inter"/>
              <a:sym typeface="Inter"/>
            </a:endParaRPr>
          </a:p>
        </p:txBody>
      </p:sp>
      <p:pic>
        <p:nvPicPr>
          <p:cNvPr id="1672" name="Google Shape;1672;p44"/>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673" name="Google Shape;1673;p44"/>
          <p:cNvSpPr txBox="1"/>
          <p:nvPr/>
        </p:nvSpPr>
        <p:spPr>
          <a:xfrm>
            <a:off x="7846650" y="2678125"/>
            <a:ext cx="132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45"/>
          <p:cNvSpPr txBox="1">
            <a:spLocks noGrp="1"/>
          </p:cNvSpPr>
          <p:nvPr>
            <p:ph type="title"/>
          </p:nvPr>
        </p:nvSpPr>
        <p:spPr>
          <a:xfrm>
            <a:off x="720000" y="30737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 conclusion</a:t>
            </a:r>
            <a:endParaRPr/>
          </a:p>
        </p:txBody>
      </p:sp>
      <p:pic>
        <p:nvPicPr>
          <p:cNvPr id="1679" name="Google Shape;1679;p45"/>
          <p:cNvPicPr preferRelativeResize="0"/>
          <p:nvPr/>
        </p:nvPicPr>
        <p:blipFill rotWithShape="1">
          <a:blip r:embed="rId3">
            <a:alphaModFix/>
          </a:blip>
          <a:srcRect l="7398" t="8550" r="16872"/>
          <a:stretch/>
        </p:blipFill>
        <p:spPr>
          <a:xfrm>
            <a:off x="183025" y="1132887"/>
            <a:ext cx="3921774" cy="3030850"/>
          </a:xfrm>
          <a:prstGeom prst="rect">
            <a:avLst/>
          </a:prstGeom>
          <a:noFill/>
          <a:ln>
            <a:noFill/>
          </a:ln>
        </p:spPr>
      </p:pic>
      <p:sp>
        <p:nvSpPr>
          <p:cNvPr id="1680" name="Google Shape;1680;p45"/>
          <p:cNvSpPr txBox="1"/>
          <p:nvPr/>
        </p:nvSpPr>
        <p:spPr>
          <a:xfrm>
            <a:off x="4104800" y="1220475"/>
            <a:ext cx="4593000" cy="3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Inter"/>
                <a:ea typeface="Inter"/>
                <a:cs typeface="Inter"/>
                <a:sym typeface="Inter"/>
              </a:rPr>
              <a:t>Important to address: </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b="1">
                <a:solidFill>
                  <a:schemeClr val="lt1"/>
                </a:solidFill>
                <a:latin typeface="Inter"/>
                <a:ea typeface="Inter"/>
                <a:cs typeface="Inter"/>
                <a:sym typeface="Inter"/>
              </a:rPr>
              <a:t>Consistent low threshold care</a:t>
            </a:r>
            <a:endParaRPr sz="2000" b="1">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Continued active SUD</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Harm reduction</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Mental health </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Nutrition</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Case management </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Stigma in medicine &gt;&gt; </a:t>
            </a:r>
            <a:r>
              <a:rPr lang="en" sz="2000" b="1">
                <a:solidFill>
                  <a:schemeClr val="lt1"/>
                </a:solidFill>
                <a:latin typeface="Inter"/>
                <a:ea typeface="Inter"/>
                <a:cs typeface="Inter"/>
                <a:sym typeface="Inter"/>
              </a:rPr>
              <a:t>Safe AND consistent spaces for PWUD </a:t>
            </a:r>
            <a:endParaRPr sz="2000" b="1">
              <a:solidFill>
                <a:schemeClr val="lt1"/>
              </a:solidFill>
              <a:latin typeface="Inter"/>
              <a:ea typeface="Inter"/>
              <a:cs typeface="Inter"/>
              <a:sym typeface="Inter"/>
            </a:endParaRPr>
          </a:p>
        </p:txBody>
      </p:sp>
      <p:pic>
        <p:nvPicPr>
          <p:cNvPr id="1681" name="Google Shape;1681;p45"/>
          <p:cNvPicPr preferRelativeResize="0"/>
          <p:nvPr/>
        </p:nvPicPr>
        <p:blipFill>
          <a:blip r:embed="rId4">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46"/>
          <p:cNvSpPr txBox="1">
            <a:spLocks noGrp="1"/>
          </p:cNvSpPr>
          <p:nvPr>
            <p:ph type="title"/>
          </p:nvPr>
        </p:nvSpPr>
        <p:spPr>
          <a:xfrm>
            <a:off x="720000" y="21975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t>In the Patient’s Words:</a:t>
            </a:r>
            <a:endParaRPr sz="2500"/>
          </a:p>
        </p:txBody>
      </p:sp>
      <p:sp>
        <p:nvSpPr>
          <p:cNvPr id="1687" name="Google Shape;1687;p46"/>
          <p:cNvSpPr txBox="1"/>
          <p:nvPr/>
        </p:nvSpPr>
        <p:spPr>
          <a:xfrm>
            <a:off x="600700" y="904550"/>
            <a:ext cx="8209500" cy="339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lt1"/>
                </a:solidFill>
                <a:latin typeface="Inter"/>
                <a:ea typeface="Inter"/>
                <a:cs typeface="Inter"/>
                <a:sym typeface="Inter"/>
              </a:rPr>
              <a:t>When discussing this presentation, our patient wanted to share the following: </a:t>
            </a:r>
            <a:endParaRPr sz="1600">
              <a:solidFill>
                <a:schemeClr val="lt1"/>
              </a:solidFill>
              <a:latin typeface="Inter"/>
              <a:ea typeface="Inter"/>
              <a:cs typeface="Inter"/>
              <a:sym typeface="Inter"/>
            </a:endParaRPr>
          </a:p>
          <a:p>
            <a:pPr marL="0" lvl="0" indent="0" algn="l" rtl="0">
              <a:lnSpc>
                <a:spcPct val="115000"/>
              </a:lnSpc>
              <a:spcBef>
                <a:spcPts val="0"/>
              </a:spcBef>
              <a:spcAft>
                <a:spcPts val="0"/>
              </a:spcAft>
              <a:buNone/>
            </a:pPr>
            <a:endParaRPr sz="1600">
              <a:solidFill>
                <a:schemeClr val="lt1"/>
              </a:solidFill>
              <a:latin typeface="Inter"/>
              <a:ea typeface="Inter"/>
              <a:cs typeface="Inter"/>
              <a:sym typeface="Inter"/>
            </a:endParaRPr>
          </a:p>
          <a:p>
            <a:pPr marL="0" lvl="0" indent="0" algn="l" rtl="0">
              <a:lnSpc>
                <a:spcPct val="115000"/>
              </a:lnSpc>
              <a:spcBef>
                <a:spcPts val="0"/>
              </a:spcBef>
              <a:spcAft>
                <a:spcPts val="0"/>
              </a:spcAft>
              <a:buNone/>
            </a:pPr>
            <a:r>
              <a:rPr lang="en" sz="1600">
                <a:solidFill>
                  <a:schemeClr val="lt1"/>
                </a:solidFill>
                <a:latin typeface="Inter"/>
                <a:ea typeface="Inter"/>
                <a:cs typeface="Inter"/>
                <a:sym typeface="Inter"/>
              </a:rPr>
              <a:t>“They’re still healing slowly, prolonged you know, but if I didn’t meet you all, </a:t>
            </a:r>
            <a:r>
              <a:rPr lang="en" sz="1600" b="1">
                <a:solidFill>
                  <a:schemeClr val="lt1"/>
                </a:solidFill>
                <a:latin typeface="Inter"/>
                <a:ea typeface="Inter"/>
                <a:cs typeface="Inter"/>
                <a:sym typeface="Inter"/>
              </a:rPr>
              <a:t>I wouldn’t have a leg.</a:t>
            </a:r>
            <a:r>
              <a:rPr lang="en" sz="1600">
                <a:solidFill>
                  <a:schemeClr val="lt1"/>
                </a:solidFill>
                <a:latin typeface="Inter"/>
                <a:ea typeface="Inter"/>
                <a:cs typeface="Inter"/>
                <a:sym typeface="Inter"/>
              </a:rPr>
              <a:t> </a:t>
            </a:r>
            <a:r>
              <a:rPr lang="en" sz="1600" b="1">
                <a:solidFill>
                  <a:schemeClr val="lt1"/>
                </a:solidFill>
                <a:latin typeface="Inter"/>
                <a:ea typeface="Inter"/>
                <a:cs typeface="Inter"/>
                <a:sym typeface="Inter"/>
              </a:rPr>
              <a:t>I’ve learned how to dress my wounds better, how they feel, how they look, how best to do this.</a:t>
            </a:r>
            <a:r>
              <a:rPr lang="en" sz="1600">
                <a:solidFill>
                  <a:schemeClr val="lt1"/>
                </a:solidFill>
                <a:latin typeface="Inter"/>
                <a:ea typeface="Inter"/>
                <a:cs typeface="Inter"/>
                <a:sym typeface="Inter"/>
              </a:rPr>
              <a:t> I’m not going to the hospital, that feels foreign. This, it’s been a great experience.</a:t>
            </a:r>
            <a:endParaRPr sz="1600">
              <a:solidFill>
                <a:schemeClr val="lt1"/>
              </a:solidFill>
              <a:latin typeface="Inter"/>
              <a:ea typeface="Inter"/>
              <a:cs typeface="Inter"/>
              <a:sym typeface="Inter"/>
            </a:endParaRPr>
          </a:p>
          <a:p>
            <a:pPr marL="0" lvl="0" indent="0" algn="l" rtl="0">
              <a:lnSpc>
                <a:spcPct val="115000"/>
              </a:lnSpc>
              <a:spcBef>
                <a:spcPts val="0"/>
              </a:spcBef>
              <a:spcAft>
                <a:spcPts val="0"/>
              </a:spcAft>
              <a:buNone/>
            </a:pPr>
            <a:endParaRPr sz="1600">
              <a:solidFill>
                <a:schemeClr val="lt1"/>
              </a:solidFill>
              <a:latin typeface="Inter"/>
              <a:ea typeface="Inter"/>
              <a:cs typeface="Inter"/>
              <a:sym typeface="Inter"/>
            </a:endParaRPr>
          </a:p>
          <a:p>
            <a:pPr marL="0" lvl="0" indent="0" algn="l" rtl="0">
              <a:lnSpc>
                <a:spcPct val="115000"/>
              </a:lnSpc>
              <a:spcBef>
                <a:spcPts val="0"/>
              </a:spcBef>
              <a:spcAft>
                <a:spcPts val="0"/>
              </a:spcAft>
              <a:buClr>
                <a:schemeClr val="lt1"/>
              </a:buClr>
              <a:buSzPts val="1100"/>
              <a:buFont typeface="Arial"/>
              <a:buNone/>
            </a:pPr>
            <a:r>
              <a:rPr lang="en" sz="1600">
                <a:solidFill>
                  <a:schemeClr val="lt1"/>
                </a:solidFill>
                <a:latin typeface="Inter"/>
                <a:ea typeface="Inter"/>
                <a:cs typeface="Inter"/>
                <a:sym typeface="Inter"/>
              </a:rPr>
              <a:t>It’s.. been a big experience. At first, embarrassing, I was iffy about it until I got to know the nurses and have experiences with them where they now feel like, not strangers, but extended family - [I’ve] come to depend on you guys when going through things, not just this, and it made it easier to come back for care.”</a:t>
            </a:r>
            <a:endParaRPr sz="1600">
              <a:solidFill>
                <a:schemeClr val="lt1"/>
              </a:solidFill>
              <a:latin typeface="Inter"/>
              <a:ea typeface="Inter"/>
              <a:cs typeface="Inter"/>
              <a:sym typeface="Inter"/>
            </a:endParaRPr>
          </a:p>
        </p:txBody>
      </p:sp>
      <p:pic>
        <p:nvPicPr>
          <p:cNvPr id="1688" name="Google Shape;1688;p46"/>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47"/>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 you</a:t>
            </a:r>
            <a:endParaRPr/>
          </a:p>
        </p:txBody>
      </p:sp>
      <p:sp>
        <p:nvSpPr>
          <p:cNvPr id="1694" name="Google Shape;1694;p47"/>
          <p:cNvSpPr txBox="1"/>
          <p:nvPr/>
        </p:nvSpPr>
        <p:spPr>
          <a:xfrm>
            <a:off x="1011350" y="1261800"/>
            <a:ext cx="7503300" cy="2899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Our client!</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Our Harm Reduction Team colleagues</a:t>
            </a:r>
            <a:endParaRPr sz="2000">
              <a:solidFill>
                <a:schemeClr val="lt1"/>
              </a:solidFill>
              <a:latin typeface="Inter"/>
              <a:ea typeface="Inter"/>
              <a:cs typeface="Inter"/>
              <a:sym typeface="Inter"/>
            </a:endParaRPr>
          </a:p>
          <a:p>
            <a:pPr marL="457200" lvl="0" indent="-355600" algn="l" rtl="0">
              <a:spcBef>
                <a:spcPts val="0"/>
              </a:spcBef>
              <a:spcAft>
                <a:spcPts val="0"/>
              </a:spcAft>
              <a:buClr>
                <a:schemeClr val="lt1"/>
              </a:buClr>
              <a:buSzPts val="2000"/>
              <a:buFont typeface="Inter"/>
              <a:buChar char="-"/>
            </a:pPr>
            <a:r>
              <a:rPr lang="en" sz="2000">
                <a:solidFill>
                  <a:schemeClr val="lt1"/>
                </a:solidFill>
                <a:latin typeface="Inter"/>
                <a:ea typeface="Inter"/>
                <a:cs typeface="Inter"/>
                <a:sym typeface="Inter"/>
              </a:rPr>
              <a:t>BHCHP for endless wound care supplies! </a:t>
            </a:r>
            <a:endParaRPr sz="2000">
              <a:solidFill>
                <a:schemeClr val="lt1"/>
              </a:solidFill>
              <a:latin typeface="Inter"/>
              <a:ea typeface="Inter"/>
              <a:cs typeface="Inter"/>
              <a:sym typeface="Inter"/>
            </a:endParaRPr>
          </a:p>
        </p:txBody>
      </p:sp>
      <p:pic>
        <p:nvPicPr>
          <p:cNvPr id="1695" name="Google Shape;1695;p47"/>
          <p:cNvPicPr preferRelativeResize="0"/>
          <p:nvPr/>
        </p:nvPicPr>
        <p:blipFill>
          <a:blip r:embed="rId3">
            <a:alphaModFix/>
          </a:blip>
          <a:stretch>
            <a:fillRect/>
          </a:stretch>
        </p:blipFill>
        <p:spPr>
          <a:xfrm>
            <a:off x="3069951" y="2962098"/>
            <a:ext cx="3004100" cy="1333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References</a:t>
            </a:r>
            <a:endParaRPr/>
          </a:p>
        </p:txBody>
      </p:sp>
      <p:pic>
        <p:nvPicPr>
          <p:cNvPr id="1701" name="Google Shape;1701;p48"/>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702" name="Google Shape;1702;p48"/>
          <p:cNvSpPr txBox="1"/>
          <p:nvPr/>
        </p:nvSpPr>
        <p:spPr>
          <a:xfrm>
            <a:off x="682650" y="1088425"/>
            <a:ext cx="7778700" cy="316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a:solidFill>
                  <a:srgbClr val="17406D"/>
                </a:solidFill>
                <a:latin typeface="Calibri"/>
                <a:ea typeface="Calibri"/>
                <a:cs typeface="Calibri"/>
                <a:sym typeface="Calibri"/>
              </a:rPr>
              <a:t>Banks, MD., Webster, J., Bauer, J., Dwyer, K., Pelecanos, A., MacDermott, P., Nevin, A., Coleman, K., Campbell, J., Hickling, D., Byrnes, A. &amp; Capra, S. Effect of Supplements/Intensive Nutrition on Pressure Ulcer Healing: A Multicentre, Randomised Controlled Study. </a:t>
            </a:r>
            <a:r>
              <a:rPr lang="en" i="1">
                <a:solidFill>
                  <a:srgbClr val="17406D"/>
                </a:solidFill>
                <a:latin typeface="Calibri"/>
                <a:ea typeface="Calibri"/>
                <a:cs typeface="Calibri"/>
                <a:sym typeface="Calibri"/>
              </a:rPr>
              <a:t>Journal of Wound Care </a:t>
            </a:r>
            <a:r>
              <a:rPr lang="en">
                <a:solidFill>
                  <a:srgbClr val="17406D"/>
                </a:solidFill>
                <a:latin typeface="Calibri"/>
                <a:ea typeface="Calibri"/>
                <a:cs typeface="Calibri"/>
                <a:sym typeface="Calibri"/>
              </a:rPr>
              <a:t>2023; 32(5). https://doi.org/10.12968/jowc.2023.32.5.292</a:t>
            </a:r>
            <a:endParaRPr>
              <a:solidFill>
                <a:srgbClr val="17406D"/>
              </a:solidFill>
              <a:latin typeface="Calibri"/>
              <a:ea typeface="Calibri"/>
              <a:cs typeface="Calibri"/>
              <a:sym typeface="Calibri"/>
            </a:endParaRPr>
          </a:p>
          <a:p>
            <a:pPr marL="0" lvl="0" indent="0" algn="l" rtl="0">
              <a:lnSpc>
                <a:spcPct val="90000"/>
              </a:lnSpc>
              <a:spcBef>
                <a:spcPts val="1000"/>
              </a:spcBef>
              <a:spcAft>
                <a:spcPts val="0"/>
              </a:spcAft>
              <a:buNone/>
            </a:pPr>
            <a:r>
              <a:rPr lang="en">
                <a:solidFill>
                  <a:srgbClr val="17406D"/>
                </a:solidFill>
                <a:latin typeface="Calibri"/>
                <a:ea typeface="Calibri"/>
                <a:cs typeface="Calibri"/>
                <a:sym typeface="Calibri"/>
              </a:rPr>
              <a:t>Ghaly, P., Iliopoulos, J. &amp; Ahmad, M. The Role of Nutrition in Wound Healing: An overview. </a:t>
            </a:r>
            <a:r>
              <a:rPr lang="en" i="1">
                <a:solidFill>
                  <a:srgbClr val="17406D"/>
                </a:solidFill>
                <a:latin typeface="Calibri"/>
                <a:ea typeface="Calibri"/>
                <a:cs typeface="Calibri"/>
                <a:sym typeface="Calibri"/>
              </a:rPr>
              <a:t>British Journal of Nursing</a:t>
            </a:r>
            <a:r>
              <a:rPr lang="en">
                <a:solidFill>
                  <a:srgbClr val="17406D"/>
                </a:solidFill>
                <a:latin typeface="Calibri"/>
                <a:ea typeface="Calibri"/>
                <a:cs typeface="Calibri"/>
                <a:sym typeface="Calibri"/>
              </a:rPr>
              <a:t> 2021; 30(5). https://doi.org/10.12968/bjon.2021.20.5.S38</a:t>
            </a:r>
            <a:endParaRPr>
              <a:solidFill>
                <a:srgbClr val="17406D"/>
              </a:solidFill>
              <a:latin typeface="Calibri"/>
              <a:ea typeface="Calibri"/>
              <a:cs typeface="Calibri"/>
              <a:sym typeface="Calibri"/>
            </a:endParaRPr>
          </a:p>
          <a:p>
            <a:pPr marL="0" lvl="0" indent="0" algn="l" rtl="0">
              <a:lnSpc>
                <a:spcPct val="90000"/>
              </a:lnSpc>
              <a:spcBef>
                <a:spcPts val="1000"/>
              </a:spcBef>
              <a:spcAft>
                <a:spcPts val="0"/>
              </a:spcAft>
              <a:buNone/>
            </a:pPr>
            <a:r>
              <a:rPr lang="en">
                <a:solidFill>
                  <a:srgbClr val="17406D"/>
                </a:solidFill>
                <a:latin typeface="Calibri"/>
                <a:ea typeface="Calibri"/>
                <a:cs typeface="Calibri"/>
                <a:sym typeface="Calibri"/>
              </a:rPr>
              <a:t>Maynell, KB., West, W., Marek, J., Wright, B., Bodnar, M., Le, N., Whalen, K., Taylor, L., Troy, J., Smith, Jr, D., and Laun, J. Utilization of Topical Polysporin and Triamcinolone for the Treatment of Hypergranulation Tissue. </a:t>
            </a:r>
            <a:r>
              <a:rPr lang="en" i="1">
                <a:solidFill>
                  <a:srgbClr val="17406D"/>
                </a:solidFill>
                <a:latin typeface="Calibri"/>
                <a:ea typeface="Calibri"/>
                <a:cs typeface="Calibri"/>
                <a:sym typeface="Calibri"/>
              </a:rPr>
              <a:t>Journal of Burn Case &amp; Research </a:t>
            </a:r>
            <a:r>
              <a:rPr lang="en">
                <a:solidFill>
                  <a:srgbClr val="17406D"/>
                </a:solidFill>
                <a:latin typeface="Calibri"/>
                <a:ea typeface="Calibri"/>
                <a:cs typeface="Calibri"/>
                <a:sym typeface="Calibri"/>
              </a:rPr>
              <a:t>2024; 45(3): 669-674. doi:10.1093/jbcr/irad205.</a:t>
            </a:r>
            <a:endParaRPr b="1">
              <a:solidFill>
                <a:srgbClr val="212121"/>
              </a:solidFill>
              <a:highlight>
                <a:srgbClr val="FFFFFF"/>
              </a:highlight>
              <a:latin typeface="Merriweather"/>
              <a:ea typeface="Merriweather"/>
              <a:cs typeface="Merriweather"/>
              <a:sym typeface="Merriweather"/>
            </a:endParaRPr>
          </a:p>
          <a:p>
            <a:pPr marL="0" lvl="0" indent="0" algn="l" rtl="0">
              <a:lnSpc>
                <a:spcPct val="90000"/>
              </a:lnSpc>
              <a:spcBef>
                <a:spcPts val="1000"/>
              </a:spcBef>
              <a:spcAft>
                <a:spcPts val="0"/>
              </a:spcAft>
              <a:buNone/>
            </a:pPr>
            <a:r>
              <a:rPr lang="en">
                <a:solidFill>
                  <a:srgbClr val="17406D"/>
                </a:solidFill>
                <a:latin typeface="Calibri"/>
                <a:ea typeface="Calibri"/>
                <a:cs typeface="Calibri"/>
                <a:sym typeface="Calibri"/>
              </a:rPr>
              <a:t>Torruella, RA. Xylazine (veterinary sedative) use in Puerto Rico. </a:t>
            </a:r>
            <a:r>
              <a:rPr lang="en" i="1">
                <a:solidFill>
                  <a:srgbClr val="17406D"/>
                </a:solidFill>
                <a:latin typeface="Calibri"/>
                <a:ea typeface="Calibri"/>
                <a:cs typeface="Calibri"/>
                <a:sym typeface="Calibri"/>
              </a:rPr>
              <a:t>Substance Abuse Treatment, Prevention, and Policy </a:t>
            </a:r>
            <a:r>
              <a:rPr lang="en">
                <a:solidFill>
                  <a:srgbClr val="17406D"/>
                </a:solidFill>
                <a:latin typeface="Calibri"/>
                <a:ea typeface="Calibri"/>
                <a:cs typeface="Calibri"/>
                <a:sym typeface="Calibri"/>
              </a:rPr>
              <a:t>2011; 6(7). doi: 10.1186/1747-597X-6-7. </a:t>
            </a:r>
            <a:endParaRPr>
              <a:solidFill>
                <a:schemeClr val="lt1"/>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7"/>
          <p:cNvSpPr txBox="1">
            <a:spLocks noGrp="1"/>
          </p:cNvSpPr>
          <p:nvPr>
            <p:ph type="title"/>
          </p:nvPr>
        </p:nvSpPr>
        <p:spPr>
          <a:xfrm>
            <a:off x="720000" y="16570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Xylazine 101</a:t>
            </a:r>
            <a:endParaRPr/>
          </a:p>
        </p:txBody>
      </p:sp>
      <p:pic>
        <p:nvPicPr>
          <p:cNvPr id="1467" name="Google Shape;1467;p27"/>
          <p:cNvPicPr preferRelativeResize="0"/>
          <p:nvPr/>
        </p:nvPicPr>
        <p:blipFill>
          <a:blip r:embed="rId3">
            <a:alphaModFix/>
          </a:blip>
          <a:stretch>
            <a:fillRect/>
          </a:stretch>
        </p:blipFill>
        <p:spPr>
          <a:xfrm>
            <a:off x="606425" y="802250"/>
            <a:ext cx="4727900" cy="3550450"/>
          </a:xfrm>
          <a:prstGeom prst="rect">
            <a:avLst/>
          </a:prstGeom>
          <a:noFill/>
          <a:ln>
            <a:noFill/>
          </a:ln>
        </p:spPr>
      </p:pic>
      <p:sp>
        <p:nvSpPr>
          <p:cNvPr id="1468" name="Google Shape;1468;p27"/>
          <p:cNvSpPr txBox="1"/>
          <p:nvPr/>
        </p:nvSpPr>
        <p:spPr>
          <a:xfrm>
            <a:off x="5619050" y="963625"/>
            <a:ext cx="2932200" cy="2961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rPr>
              <a:t>Although we know much about the depressive/sedative properties of xylazine, the processes which result in xylazine-related wounds are largely unknown </a:t>
            </a:r>
            <a:endParaRPr sz="2000">
              <a:solidFill>
                <a:schemeClr val="lt1"/>
              </a:solidFill>
            </a:endParaRPr>
          </a:p>
        </p:txBody>
      </p:sp>
      <p:pic>
        <p:nvPicPr>
          <p:cNvPr id="1469" name="Google Shape;1469;p27"/>
          <p:cNvPicPr preferRelativeResize="0"/>
          <p:nvPr/>
        </p:nvPicPr>
        <p:blipFill>
          <a:blip r:embed="rId4">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28"/>
          <p:cNvSpPr txBox="1">
            <a:spLocks noGrp="1"/>
          </p:cNvSpPr>
          <p:nvPr>
            <p:ph type="title"/>
          </p:nvPr>
        </p:nvSpPr>
        <p:spPr>
          <a:xfrm>
            <a:off x="720000" y="25420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Xylazine Related Wounds</a:t>
            </a:r>
            <a:endParaRPr/>
          </a:p>
        </p:txBody>
      </p:sp>
      <p:sp>
        <p:nvSpPr>
          <p:cNvPr id="1475" name="Google Shape;1475;p28"/>
          <p:cNvSpPr txBox="1">
            <a:spLocks noGrp="1"/>
          </p:cNvSpPr>
          <p:nvPr>
            <p:ph type="body" idx="1"/>
          </p:nvPr>
        </p:nvSpPr>
        <p:spPr>
          <a:xfrm>
            <a:off x="626550" y="1035900"/>
            <a:ext cx="7890900" cy="27630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1000"/>
              </a:spcBef>
              <a:spcAft>
                <a:spcPts val="0"/>
              </a:spcAft>
              <a:buSzPts val="1800"/>
              <a:buChar char="●"/>
            </a:pPr>
            <a:r>
              <a:rPr lang="en" sz="1800"/>
              <a:t>First described in Puerto Rico</a:t>
            </a:r>
            <a:endParaRPr sz="1800"/>
          </a:p>
          <a:p>
            <a:pPr marL="457200" lvl="0" indent="-342900" algn="l" rtl="0">
              <a:lnSpc>
                <a:spcPct val="115000"/>
              </a:lnSpc>
              <a:spcBef>
                <a:spcPts val="0"/>
              </a:spcBef>
              <a:spcAft>
                <a:spcPts val="0"/>
              </a:spcAft>
              <a:buSzPts val="1800"/>
              <a:buChar char="●"/>
            </a:pPr>
            <a:r>
              <a:rPr lang="en" sz="1800"/>
              <a:t>Common characteristics associated with suspected xylazine-related wounds include:</a:t>
            </a:r>
            <a:endParaRPr sz="1800"/>
          </a:p>
          <a:p>
            <a:pPr marL="914400" lvl="1" indent="-342900" algn="l" rtl="0">
              <a:lnSpc>
                <a:spcPct val="115000"/>
              </a:lnSpc>
              <a:spcBef>
                <a:spcPts val="0"/>
              </a:spcBef>
              <a:spcAft>
                <a:spcPts val="0"/>
              </a:spcAft>
              <a:buSzPts val="1800"/>
              <a:buChar char="○"/>
            </a:pPr>
            <a:r>
              <a:rPr lang="en" sz="1800"/>
              <a:t>Ulcerations that develop at OR away from site of injection</a:t>
            </a:r>
            <a:endParaRPr sz="1800"/>
          </a:p>
          <a:p>
            <a:pPr marL="914400" lvl="1" indent="-342900" algn="l" rtl="0">
              <a:lnSpc>
                <a:spcPct val="115000"/>
              </a:lnSpc>
              <a:spcBef>
                <a:spcPts val="0"/>
              </a:spcBef>
              <a:spcAft>
                <a:spcPts val="0"/>
              </a:spcAft>
              <a:buSzPts val="1800"/>
              <a:buChar char="○"/>
            </a:pPr>
            <a:r>
              <a:rPr lang="en" sz="1800"/>
              <a:t>Wounds develop small, coalesce into larger ulcers</a:t>
            </a:r>
            <a:endParaRPr sz="1800"/>
          </a:p>
          <a:p>
            <a:pPr marL="914400" lvl="1" indent="-342900" algn="l" rtl="0">
              <a:lnSpc>
                <a:spcPct val="115000"/>
              </a:lnSpc>
              <a:spcBef>
                <a:spcPts val="0"/>
              </a:spcBef>
              <a:spcAft>
                <a:spcPts val="0"/>
              </a:spcAft>
              <a:buSzPts val="1800"/>
              <a:buChar char="○"/>
            </a:pPr>
            <a:r>
              <a:rPr lang="en" sz="1800"/>
              <a:t>Odorous, copious drainage, high burden of necrotic tissue</a:t>
            </a:r>
            <a:endParaRPr sz="1800"/>
          </a:p>
          <a:p>
            <a:pPr marL="914400" lvl="1" indent="-342900" algn="l" rtl="0">
              <a:lnSpc>
                <a:spcPct val="115000"/>
              </a:lnSpc>
              <a:spcBef>
                <a:spcPts val="0"/>
              </a:spcBef>
              <a:spcAft>
                <a:spcPts val="0"/>
              </a:spcAft>
              <a:buSzPts val="1800"/>
              <a:buChar char="○"/>
            </a:pPr>
            <a:r>
              <a:rPr lang="en" sz="1800"/>
              <a:t>Significantly delayed healing</a:t>
            </a:r>
            <a:endParaRPr sz="1800"/>
          </a:p>
          <a:p>
            <a:pPr marL="914400" lvl="1" indent="-342900" algn="l" rtl="0">
              <a:lnSpc>
                <a:spcPct val="115000"/>
              </a:lnSpc>
              <a:spcBef>
                <a:spcPts val="0"/>
              </a:spcBef>
              <a:spcAft>
                <a:spcPts val="0"/>
              </a:spcAft>
              <a:buSzPts val="1800"/>
              <a:buChar char="○"/>
            </a:pPr>
            <a:r>
              <a:rPr lang="en" sz="1800"/>
              <a:t>Varied time of wound development</a:t>
            </a:r>
            <a:endParaRPr sz="1800"/>
          </a:p>
        </p:txBody>
      </p:sp>
      <p:pic>
        <p:nvPicPr>
          <p:cNvPr id="1476" name="Google Shape;1476;p28"/>
          <p:cNvPicPr preferRelativeResize="0"/>
          <p:nvPr/>
        </p:nvPicPr>
        <p:blipFill>
          <a:blip r:embed="rId3">
            <a:alphaModFix/>
          </a:blip>
          <a:stretch>
            <a:fillRect/>
          </a:stretch>
        </p:blipFill>
        <p:spPr>
          <a:xfrm>
            <a:off x="183024" y="4416552"/>
            <a:ext cx="1464524" cy="650225"/>
          </a:xfrm>
          <a:prstGeom prst="rect">
            <a:avLst/>
          </a:prstGeom>
          <a:noFill/>
          <a:ln>
            <a:noFill/>
          </a:ln>
        </p:spPr>
      </p:pic>
      <p:sp>
        <p:nvSpPr>
          <p:cNvPr id="1477" name="Google Shape;1477;p28"/>
          <p:cNvSpPr txBox="1"/>
          <p:nvPr/>
        </p:nvSpPr>
        <p:spPr>
          <a:xfrm>
            <a:off x="7426300" y="4912275"/>
            <a:ext cx="1608600" cy="15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Inter"/>
                <a:ea typeface="Inter"/>
                <a:cs typeface="Inter"/>
                <a:sym typeface="Inter"/>
              </a:rPr>
              <a:t>(Torruella, 2011)</a:t>
            </a:r>
            <a:endParaRPr sz="1200">
              <a:solidFill>
                <a:schemeClr val="dk2"/>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29"/>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Xylazine Related Wounds</a:t>
            </a:r>
            <a:endParaRPr/>
          </a:p>
        </p:txBody>
      </p:sp>
      <p:sp>
        <p:nvSpPr>
          <p:cNvPr id="1483" name="Google Shape;1483;p29"/>
          <p:cNvSpPr txBox="1">
            <a:spLocks noGrp="1"/>
          </p:cNvSpPr>
          <p:nvPr>
            <p:ph type="body" idx="1"/>
          </p:nvPr>
        </p:nvSpPr>
        <p:spPr>
          <a:xfrm>
            <a:off x="790200" y="1152475"/>
            <a:ext cx="7563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500"/>
              </a:spcBef>
              <a:spcAft>
                <a:spcPts val="0"/>
              </a:spcAft>
              <a:buSzPts val="2000"/>
              <a:buChar char="●"/>
            </a:pPr>
            <a:r>
              <a:rPr lang="en" sz="2000"/>
              <a:t>Processes resulting in these wounds multifactorial </a:t>
            </a:r>
            <a:endParaRPr sz="2000"/>
          </a:p>
          <a:p>
            <a:pPr marL="457200" lvl="0" indent="-355600" algn="l" rtl="0">
              <a:spcBef>
                <a:spcPts val="0"/>
              </a:spcBef>
              <a:spcAft>
                <a:spcPts val="0"/>
              </a:spcAft>
              <a:buSzPts val="2000"/>
              <a:buChar char="●"/>
            </a:pPr>
            <a:r>
              <a:rPr lang="en" sz="2000"/>
              <a:t>What we do know: </a:t>
            </a:r>
            <a:endParaRPr sz="2000"/>
          </a:p>
          <a:p>
            <a:pPr marL="914400" lvl="1" indent="-355600" algn="l" rtl="0">
              <a:spcBef>
                <a:spcPts val="0"/>
              </a:spcBef>
              <a:spcAft>
                <a:spcPts val="0"/>
              </a:spcAft>
              <a:buSzPts val="2000"/>
              <a:buChar char="○"/>
            </a:pPr>
            <a:r>
              <a:rPr lang="en" sz="2000" b="1"/>
              <a:t>Consistent low threshold wound care leads to improved wound healing</a:t>
            </a:r>
            <a:endParaRPr sz="2000" b="1"/>
          </a:p>
          <a:p>
            <a:pPr marL="914400" lvl="1" indent="-355600" algn="l" rtl="0">
              <a:spcBef>
                <a:spcPts val="0"/>
              </a:spcBef>
              <a:spcAft>
                <a:spcPts val="0"/>
              </a:spcAft>
              <a:buSzPts val="2000"/>
              <a:buChar char="○"/>
            </a:pPr>
            <a:r>
              <a:rPr lang="en" sz="2000" b="1"/>
              <a:t>A multidisciplinary, holistic and individualized approach to care builds trust and in turn leads to consistent engagement and healing </a:t>
            </a:r>
            <a:endParaRPr sz="2000" b="1"/>
          </a:p>
        </p:txBody>
      </p:sp>
      <p:pic>
        <p:nvPicPr>
          <p:cNvPr id="1484" name="Google Shape;1484;p29"/>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30"/>
          <p:cNvSpPr txBox="1">
            <a:spLocks noGrp="1"/>
          </p:cNvSpPr>
          <p:nvPr>
            <p:ph type="title"/>
          </p:nvPr>
        </p:nvSpPr>
        <p:spPr>
          <a:xfrm>
            <a:off x="720000" y="18497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Case Presentation</a:t>
            </a:r>
            <a:endParaRPr/>
          </a:p>
        </p:txBody>
      </p:sp>
      <p:sp>
        <p:nvSpPr>
          <p:cNvPr id="1490" name="Google Shape;1490;p30"/>
          <p:cNvSpPr txBox="1">
            <a:spLocks noGrp="1"/>
          </p:cNvSpPr>
          <p:nvPr>
            <p:ph type="body" idx="1"/>
          </p:nvPr>
        </p:nvSpPr>
        <p:spPr>
          <a:xfrm>
            <a:off x="537525" y="1151550"/>
            <a:ext cx="4404300" cy="2756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42 year old Hispanic male</a:t>
            </a:r>
            <a:endParaRPr/>
          </a:p>
          <a:p>
            <a:pPr marL="457200" lvl="0" indent="-317500" algn="l" rtl="0">
              <a:spcBef>
                <a:spcPts val="0"/>
              </a:spcBef>
              <a:spcAft>
                <a:spcPts val="0"/>
              </a:spcAft>
              <a:buSzPts val="1400"/>
              <a:buChar char="●"/>
            </a:pPr>
            <a:r>
              <a:rPr lang="en"/>
              <a:t>Originally from NJ, formerly unhoused in Boston, housed through duration of tx</a:t>
            </a:r>
            <a:endParaRPr/>
          </a:p>
          <a:p>
            <a:pPr marL="457200" lvl="0" indent="-317500" algn="l" rtl="0">
              <a:spcBef>
                <a:spcPts val="0"/>
              </a:spcBef>
              <a:spcAft>
                <a:spcPts val="0"/>
              </a:spcAft>
              <a:buSzPts val="1400"/>
              <a:buChar char="●"/>
            </a:pPr>
            <a:r>
              <a:rPr lang="en"/>
              <a:t>PMx: HCV, GAD, MDD, PTSD, IVDU</a:t>
            </a:r>
            <a:endParaRPr/>
          </a:p>
          <a:p>
            <a:pPr marL="457200" lvl="0" indent="-317500" algn="l" rtl="0">
              <a:spcBef>
                <a:spcPts val="0"/>
              </a:spcBef>
              <a:spcAft>
                <a:spcPts val="0"/>
              </a:spcAft>
              <a:buSzPts val="1400"/>
              <a:buChar char="●"/>
            </a:pPr>
            <a:r>
              <a:rPr lang="en"/>
              <a:t>SUD: </a:t>
            </a:r>
            <a:endParaRPr/>
          </a:p>
          <a:p>
            <a:pPr marL="914400" lvl="1" indent="-317500" algn="l" rtl="0">
              <a:spcBef>
                <a:spcPts val="0"/>
              </a:spcBef>
              <a:spcAft>
                <a:spcPts val="0"/>
              </a:spcAft>
              <a:buSzPts val="1400"/>
              <a:buChar char="○"/>
            </a:pPr>
            <a:r>
              <a:rPr lang="en"/>
              <a:t>OUD (primary)</a:t>
            </a:r>
            <a:endParaRPr/>
          </a:p>
          <a:p>
            <a:pPr marL="914400" lvl="1" indent="-317500" algn="l" rtl="0">
              <a:spcBef>
                <a:spcPts val="0"/>
              </a:spcBef>
              <a:spcAft>
                <a:spcPts val="0"/>
              </a:spcAft>
              <a:buSzPts val="1400"/>
              <a:buChar char="○"/>
            </a:pPr>
            <a:r>
              <a:rPr lang="en"/>
              <a:t>BenzoUD</a:t>
            </a:r>
            <a:endParaRPr/>
          </a:p>
          <a:p>
            <a:pPr marL="914400" lvl="1" indent="-317500" algn="l" rtl="0">
              <a:spcBef>
                <a:spcPts val="0"/>
              </a:spcBef>
              <a:spcAft>
                <a:spcPts val="0"/>
              </a:spcAft>
              <a:buSzPts val="1400"/>
              <a:buChar char="○"/>
            </a:pPr>
            <a:r>
              <a:rPr lang="en"/>
              <a:t>Intermittently using MOUD, currently on methadone maintenance therapy</a:t>
            </a:r>
            <a:endParaRPr/>
          </a:p>
          <a:p>
            <a:pPr marL="457200" lvl="0" indent="-317500" algn="l" rtl="0">
              <a:spcBef>
                <a:spcPts val="0"/>
              </a:spcBef>
              <a:spcAft>
                <a:spcPts val="0"/>
              </a:spcAft>
              <a:buSzPts val="1400"/>
              <a:buChar char="●"/>
            </a:pPr>
            <a:r>
              <a:rPr lang="en"/>
              <a:t>Initial wounds:</a:t>
            </a:r>
            <a:endParaRPr/>
          </a:p>
        </p:txBody>
      </p:sp>
      <p:pic>
        <p:nvPicPr>
          <p:cNvPr id="1491" name="Google Shape;1491;p30"/>
          <p:cNvPicPr preferRelativeResize="0"/>
          <p:nvPr/>
        </p:nvPicPr>
        <p:blipFill>
          <a:blip r:embed="rId3">
            <a:alphaModFix/>
          </a:blip>
          <a:stretch>
            <a:fillRect/>
          </a:stretch>
        </p:blipFill>
        <p:spPr>
          <a:xfrm>
            <a:off x="183024" y="4416552"/>
            <a:ext cx="1464524" cy="650225"/>
          </a:xfrm>
          <a:prstGeom prst="rect">
            <a:avLst/>
          </a:prstGeom>
          <a:noFill/>
          <a:ln>
            <a:noFill/>
          </a:ln>
        </p:spPr>
      </p:pic>
      <p:pic>
        <p:nvPicPr>
          <p:cNvPr id="1492" name="Google Shape;1492;p30"/>
          <p:cNvPicPr preferRelativeResize="0"/>
          <p:nvPr/>
        </p:nvPicPr>
        <p:blipFill>
          <a:blip r:embed="rId4">
            <a:alphaModFix/>
          </a:blip>
          <a:stretch>
            <a:fillRect/>
          </a:stretch>
        </p:blipFill>
        <p:spPr>
          <a:xfrm>
            <a:off x="5136737" y="712225"/>
            <a:ext cx="3243425" cy="3749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31"/>
          <p:cNvSpPr txBox="1">
            <a:spLocks noGrp="1"/>
          </p:cNvSpPr>
          <p:nvPr>
            <p:ph type="title"/>
          </p:nvPr>
        </p:nvSpPr>
        <p:spPr>
          <a:xfrm>
            <a:off x="720000" y="170950"/>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t>Course of Tx: May 17, 2022 - August 31, 2024 </a:t>
            </a:r>
            <a:endParaRPr sz="2500"/>
          </a:p>
        </p:txBody>
      </p:sp>
      <p:sp>
        <p:nvSpPr>
          <p:cNvPr id="1498" name="Google Shape;1498;p31"/>
          <p:cNvSpPr txBox="1">
            <a:spLocks noGrp="1"/>
          </p:cNvSpPr>
          <p:nvPr>
            <p:ph type="subTitle" idx="1"/>
          </p:nvPr>
        </p:nvSpPr>
        <p:spPr>
          <a:xfrm>
            <a:off x="720050" y="3835743"/>
            <a:ext cx="2424900" cy="3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Courses of Antibiotics</a:t>
            </a:r>
            <a:endParaRPr/>
          </a:p>
        </p:txBody>
      </p:sp>
      <p:sp>
        <p:nvSpPr>
          <p:cNvPr id="1499" name="Google Shape;1499;p31"/>
          <p:cNvSpPr txBox="1">
            <a:spLocks noGrp="1"/>
          </p:cNvSpPr>
          <p:nvPr>
            <p:ph type="subTitle" idx="2"/>
          </p:nvPr>
        </p:nvSpPr>
        <p:spPr>
          <a:xfrm>
            <a:off x="720050" y="4020993"/>
            <a:ext cx="24249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SSTI at site and others</a:t>
            </a:r>
            <a:endParaRPr/>
          </a:p>
        </p:txBody>
      </p:sp>
      <p:sp>
        <p:nvSpPr>
          <p:cNvPr id="1500" name="Google Shape;1500;p31"/>
          <p:cNvSpPr txBox="1">
            <a:spLocks noGrp="1"/>
          </p:cNvSpPr>
          <p:nvPr>
            <p:ph type="title" idx="3"/>
          </p:nvPr>
        </p:nvSpPr>
        <p:spPr>
          <a:xfrm>
            <a:off x="1617026" y="2868917"/>
            <a:ext cx="630900" cy="6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27</a:t>
            </a:r>
            <a:endParaRPr/>
          </a:p>
        </p:txBody>
      </p:sp>
      <p:sp>
        <p:nvSpPr>
          <p:cNvPr id="1501" name="Google Shape;1501;p31"/>
          <p:cNvSpPr txBox="1">
            <a:spLocks noGrp="1"/>
          </p:cNvSpPr>
          <p:nvPr>
            <p:ph type="subTitle" idx="4"/>
          </p:nvPr>
        </p:nvSpPr>
        <p:spPr>
          <a:xfrm>
            <a:off x="3359550" y="3726468"/>
            <a:ext cx="2424900" cy="3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Hospitalizations</a:t>
            </a:r>
            <a:endParaRPr/>
          </a:p>
        </p:txBody>
      </p:sp>
      <p:sp>
        <p:nvSpPr>
          <p:cNvPr id="1502" name="Google Shape;1502;p31"/>
          <p:cNvSpPr txBox="1">
            <a:spLocks noGrp="1"/>
          </p:cNvSpPr>
          <p:nvPr>
            <p:ph type="title" idx="6"/>
          </p:nvPr>
        </p:nvSpPr>
        <p:spPr>
          <a:xfrm>
            <a:off x="4256552" y="2942492"/>
            <a:ext cx="630900" cy="6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15</a:t>
            </a:r>
            <a:endParaRPr/>
          </a:p>
        </p:txBody>
      </p:sp>
      <p:sp>
        <p:nvSpPr>
          <p:cNvPr id="1503" name="Google Shape;1503;p31"/>
          <p:cNvSpPr txBox="1">
            <a:spLocks noGrp="1"/>
          </p:cNvSpPr>
          <p:nvPr>
            <p:ph type="subTitle" idx="7"/>
          </p:nvPr>
        </p:nvSpPr>
        <p:spPr>
          <a:xfrm>
            <a:off x="5999050" y="3944793"/>
            <a:ext cx="2424900" cy="3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Medical Respite Stays</a:t>
            </a:r>
            <a:endParaRPr/>
          </a:p>
        </p:txBody>
      </p:sp>
      <p:sp>
        <p:nvSpPr>
          <p:cNvPr id="1504" name="Google Shape;1504;p31"/>
          <p:cNvSpPr txBox="1">
            <a:spLocks noGrp="1"/>
          </p:cNvSpPr>
          <p:nvPr>
            <p:ph type="title" idx="9"/>
          </p:nvPr>
        </p:nvSpPr>
        <p:spPr>
          <a:xfrm>
            <a:off x="6896076" y="2945117"/>
            <a:ext cx="630900" cy="6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9</a:t>
            </a:r>
            <a:endParaRPr/>
          </a:p>
        </p:txBody>
      </p:sp>
      <p:sp>
        <p:nvSpPr>
          <p:cNvPr id="1505" name="Google Shape;1505;p31"/>
          <p:cNvSpPr txBox="1">
            <a:spLocks noGrp="1"/>
          </p:cNvSpPr>
          <p:nvPr>
            <p:ph type="subTitle" idx="13"/>
          </p:nvPr>
        </p:nvSpPr>
        <p:spPr>
          <a:xfrm>
            <a:off x="2030175" y="1820643"/>
            <a:ext cx="2424900" cy="3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Visits with Nursing</a:t>
            </a:r>
            <a:endParaRPr/>
          </a:p>
        </p:txBody>
      </p:sp>
      <p:sp>
        <p:nvSpPr>
          <p:cNvPr id="1506" name="Google Shape;1506;p31"/>
          <p:cNvSpPr txBox="1">
            <a:spLocks noGrp="1"/>
          </p:cNvSpPr>
          <p:nvPr>
            <p:ph type="subTitle" idx="14"/>
          </p:nvPr>
        </p:nvSpPr>
        <p:spPr>
          <a:xfrm>
            <a:off x="2030175" y="2046693"/>
            <a:ext cx="24249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Wound Care/ Referrals</a:t>
            </a:r>
            <a:endParaRPr/>
          </a:p>
        </p:txBody>
      </p:sp>
      <p:sp>
        <p:nvSpPr>
          <p:cNvPr id="1507" name="Google Shape;1507;p31"/>
          <p:cNvSpPr txBox="1">
            <a:spLocks noGrp="1"/>
          </p:cNvSpPr>
          <p:nvPr>
            <p:ph type="title" idx="15"/>
          </p:nvPr>
        </p:nvSpPr>
        <p:spPr>
          <a:xfrm>
            <a:off x="2927175" y="1004792"/>
            <a:ext cx="630900" cy="6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136</a:t>
            </a:r>
            <a:endParaRPr sz="1800"/>
          </a:p>
        </p:txBody>
      </p:sp>
      <p:sp>
        <p:nvSpPr>
          <p:cNvPr id="1508" name="Google Shape;1508;p31"/>
          <p:cNvSpPr txBox="1">
            <a:spLocks noGrp="1"/>
          </p:cNvSpPr>
          <p:nvPr>
            <p:ph type="subTitle" idx="16"/>
          </p:nvPr>
        </p:nvSpPr>
        <p:spPr>
          <a:xfrm>
            <a:off x="4566175" y="2110738"/>
            <a:ext cx="2631900" cy="3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Visits with Providers</a:t>
            </a:r>
            <a:endParaRPr/>
          </a:p>
        </p:txBody>
      </p:sp>
      <p:sp>
        <p:nvSpPr>
          <p:cNvPr id="1509" name="Google Shape;1509;p31"/>
          <p:cNvSpPr txBox="1">
            <a:spLocks noGrp="1"/>
          </p:cNvSpPr>
          <p:nvPr>
            <p:ph type="title" idx="18"/>
          </p:nvPr>
        </p:nvSpPr>
        <p:spPr>
          <a:xfrm>
            <a:off x="5566675" y="1004792"/>
            <a:ext cx="630900" cy="6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30 </a:t>
            </a:r>
            <a:endParaRPr/>
          </a:p>
        </p:txBody>
      </p:sp>
      <p:pic>
        <p:nvPicPr>
          <p:cNvPr id="1510" name="Google Shape;1510;p31"/>
          <p:cNvPicPr preferRelativeResize="0"/>
          <p:nvPr/>
        </p:nvPicPr>
        <p:blipFill>
          <a:blip r:embed="rId3">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32"/>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Antibiotic Detail</a:t>
            </a:r>
            <a:endParaRPr/>
          </a:p>
        </p:txBody>
      </p:sp>
      <p:pic>
        <p:nvPicPr>
          <p:cNvPr id="1516" name="Google Shape;1516;p32" title="Points scored"/>
          <p:cNvPicPr preferRelativeResize="0"/>
          <p:nvPr/>
        </p:nvPicPr>
        <p:blipFill>
          <a:blip r:embed="rId3">
            <a:alphaModFix/>
          </a:blip>
          <a:stretch>
            <a:fillRect/>
          </a:stretch>
        </p:blipFill>
        <p:spPr>
          <a:xfrm>
            <a:off x="1482263" y="1017725"/>
            <a:ext cx="6179475" cy="3820975"/>
          </a:xfrm>
          <a:prstGeom prst="rect">
            <a:avLst/>
          </a:prstGeom>
          <a:noFill/>
          <a:ln>
            <a:noFill/>
          </a:ln>
        </p:spPr>
      </p:pic>
      <p:pic>
        <p:nvPicPr>
          <p:cNvPr id="1517" name="Google Shape;1517;p32"/>
          <p:cNvPicPr preferRelativeResize="0"/>
          <p:nvPr/>
        </p:nvPicPr>
        <p:blipFill>
          <a:blip r:embed="rId4">
            <a:alphaModFix/>
          </a:blip>
          <a:stretch>
            <a:fillRect/>
          </a:stretch>
        </p:blipFill>
        <p:spPr>
          <a:xfrm>
            <a:off x="183024" y="4416552"/>
            <a:ext cx="1464524" cy="65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33"/>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Wound #1</a:t>
            </a:r>
            <a:endParaRPr/>
          </a:p>
        </p:txBody>
      </p:sp>
      <p:pic>
        <p:nvPicPr>
          <p:cNvPr id="1523" name="Google Shape;1523;p33"/>
          <p:cNvPicPr preferRelativeResize="0"/>
          <p:nvPr/>
        </p:nvPicPr>
        <p:blipFill>
          <a:blip r:embed="rId3">
            <a:alphaModFix/>
          </a:blip>
          <a:stretch>
            <a:fillRect/>
          </a:stretch>
        </p:blipFill>
        <p:spPr>
          <a:xfrm>
            <a:off x="483275" y="1200200"/>
            <a:ext cx="1218300" cy="1654087"/>
          </a:xfrm>
          <a:prstGeom prst="rect">
            <a:avLst/>
          </a:prstGeom>
          <a:noFill/>
          <a:ln>
            <a:noFill/>
          </a:ln>
        </p:spPr>
      </p:pic>
      <p:sp>
        <p:nvSpPr>
          <p:cNvPr id="1524" name="Google Shape;1524;p33"/>
          <p:cNvSpPr txBox="1"/>
          <p:nvPr/>
        </p:nvSpPr>
        <p:spPr>
          <a:xfrm>
            <a:off x="483275" y="825150"/>
            <a:ext cx="10959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5/17/22</a:t>
            </a:r>
            <a:endParaRPr>
              <a:solidFill>
                <a:schemeClr val="lt1"/>
              </a:solidFill>
              <a:latin typeface="Inter"/>
              <a:ea typeface="Inter"/>
              <a:cs typeface="Inter"/>
              <a:sym typeface="Inter"/>
            </a:endParaRPr>
          </a:p>
        </p:txBody>
      </p:sp>
      <p:pic>
        <p:nvPicPr>
          <p:cNvPr id="1525" name="Google Shape;1525;p33"/>
          <p:cNvPicPr preferRelativeResize="0"/>
          <p:nvPr/>
        </p:nvPicPr>
        <p:blipFill>
          <a:blip r:embed="rId4">
            <a:alphaModFix/>
          </a:blip>
          <a:stretch>
            <a:fillRect/>
          </a:stretch>
        </p:blipFill>
        <p:spPr>
          <a:xfrm>
            <a:off x="1778775" y="1188900"/>
            <a:ext cx="1306401" cy="1675176"/>
          </a:xfrm>
          <a:prstGeom prst="rect">
            <a:avLst/>
          </a:prstGeom>
          <a:noFill/>
          <a:ln>
            <a:noFill/>
          </a:ln>
        </p:spPr>
      </p:pic>
      <p:sp>
        <p:nvSpPr>
          <p:cNvPr id="1526" name="Google Shape;1526;p33"/>
          <p:cNvSpPr txBox="1"/>
          <p:nvPr/>
        </p:nvSpPr>
        <p:spPr>
          <a:xfrm>
            <a:off x="1866900" y="871500"/>
            <a:ext cx="8421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7/1/22</a:t>
            </a:r>
            <a:endParaRPr>
              <a:solidFill>
                <a:schemeClr val="lt1"/>
              </a:solidFill>
              <a:latin typeface="Inter"/>
              <a:ea typeface="Inter"/>
              <a:cs typeface="Inter"/>
              <a:sym typeface="Inter"/>
            </a:endParaRPr>
          </a:p>
        </p:txBody>
      </p:sp>
      <p:pic>
        <p:nvPicPr>
          <p:cNvPr id="1527" name="Google Shape;1527;p33"/>
          <p:cNvPicPr preferRelativeResize="0"/>
          <p:nvPr/>
        </p:nvPicPr>
        <p:blipFill>
          <a:blip r:embed="rId5">
            <a:alphaModFix/>
          </a:blip>
          <a:stretch>
            <a:fillRect/>
          </a:stretch>
        </p:blipFill>
        <p:spPr>
          <a:xfrm>
            <a:off x="3162375" y="1188900"/>
            <a:ext cx="1306401" cy="1675174"/>
          </a:xfrm>
          <a:prstGeom prst="rect">
            <a:avLst/>
          </a:prstGeom>
          <a:noFill/>
          <a:ln>
            <a:noFill/>
          </a:ln>
        </p:spPr>
      </p:pic>
      <p:sp>
        <p:nvSpPr>
          <p:cNvPr id="1528" name="Google Shape;1528;p33"/>
          <p:cNvSpPr txBox="1"/>
          <p:nvPr/>
        </p:nvSpPr>
        <p:spPr>
          <a:xfrm>
            <a:off x="3274375" y="871488"/>
            <a:ext cx="10077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12/20/22</a:t>
            </a:r>
            <a:endParaRPr>
              <a:solidFill>
                <a:schemeClr val="lt1"/>
              </a:solidFill>
              <a:latin typeface="Inter"/>
              <a:ea typeface="Inter"/>
              <a:cs typeface="Inter"/>
              <a:sym typeface="Inter"/>
            </a:endParaRPr>
          </a:p>
        </p:txBody>
      </p:sp>
      <p:pic>
        <p:nvPicPr>
          <p:cNvPr id="1529" name="Google Shape;1529;p33"/>
          <p:cNvPicPr preferRelativeResize="0"/>
          <p:nvPr/>
        </p:nvPicPr>
        <p:blipFill>
          <a:blip r:embed="rId6">
            <a:alphaModFix/>
          </a:blip>
          <a:stretch>
            <a:fillRect/>
          </a:stretch>
        </p:blipFill>
        <p:spPr>
          <a:xfrm>
            <a:off x="4545975" y="1188900"/>
            <a:ext cx="1218301" cy="1675174"/>
          </a:xfrm>
          <a:prstGeom prst="rect">
            <a:avLst/>
          </a:prstGeom>
          <a:noFill/>
          <a:ln>
            <a:noFill/>
          </a:ln>
        </p:spPr>
      </p:pic>
      <p:sp>
        <p:nvSpPr>
          <p:cNvPr id="1530" name="Google Shape;1530;p33"/>
          <p:cNvSpPr txBox="1"/>
          <p:nvPr/>
        </p:nvSpPr>
        <p:spPr>
          <a:xfrm>
            <a:off x="4770063" y="871488"/>
            <a:ext cx="12183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3/7/23</a:t>
            </a:r>
            <a:endParaRPr>
              <a:solidFill>
                <a:schemeClr val="lt1"/>
              </a:solidFill>
              <a:latin typeface="Inter"/>
              <a:ea typeface="Inter"/>
              <a:cs typeface="Inter"/>
              <a:sym typeface="Inter"/>
            </a:endParaRPr>
          </a:p>
        </p:txBody>
      </p:sp>
      <p:pic>
        <p:nvPicPr>
          <p:cNvPr id="1531" name="Google Shape;1531;p33"/>
          <p:cNvPicPr preferRelativeResize="0"/>
          <p:nvPr/>
        </p:nvPicPr>
        <p:blipFill>
          <a:blip r:embed="rId7">
            <a:alphaModFix/>
          </a:blip>
          <a:stretch>
            <a:fillRect/>
          </a:stretch>
        </p:blipFill>
        <p:spPr>
          <a:xfrm>
            <a:off x="5841475" y="1188900"/>
            <a:ext cx="1218300" cy="1675163"/>
          </a:xfrm>
          <a:prstGeom prst="rect">
            <a:avLst/>
          </a:prstGeom>
          <a:noFill/>
          <a:ln>
            <a:noFill/>
          </a:ln>
        </p:spPr>
      </p:pic>
      <p:sp>
        <p:nvSpPr>
          <p:cNvPr id="1532" name="Google Shape;1532;p33"/>
          <p:cNvSpPr txBox="1"/>
          <p:nvPr/>
        </p:nvSpPr>
        <p:spPr>
          <a:xfrm>
            <a:off x="6100425" y="871500"/>
            <a:ext cx="9324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6/6/23</a:t>
            </a:r>
            <a:endParaRPr>
              <a:solidFill>
                <a:schemeClr val="lt1"/>
              </a:solidFill>
              <a:latin typeface="Inter"/>
              <a:ea typeface="Inter"/>
              <a:cs typeface="Inter"/>
              <a:sym typeface="Inter"/>
            </a:endParaRPr>
          </a:p>
        </p:txBody>
      </p:sp>
      <p:pic>
        <p:nvPicPr>
          <p:cNvPr id="1533" name="Google Shape;1533;p33"/>
          <p:cNvPicPr preferRelativeResize="0"/>
          <p:nvPr/>
        </p:nvPicPr>
        <p:blipFill>
          <a:blip r:embed="rId8">
            <a:alphaModFix/>
          </a:blip>
          <a:stretch>
            <a:fillRect/>
          </a:stretch>
        </p:blipFill>
        <p:spPr>
          <a:xfrm>
            <a:off x="6546075" y="3319163"/>
            <a:ext cx="1095901" cy="1475124"/>
          </a:xfrm>
          <a:prstGeom prst="rect">
            <a:avLst/>
          </a:prstGeom>
          <a:noFill/>
          <a:ln>
            <a:noFill/>
          </a:ln>
        </p:spPr>
      </p:pic>
      <p:sp>
        <p:nvSpPr>
          <p:cNvPr id="1534" name="Google Shape;1534;p33"/>
          <p:cNvSpPr txBox="1"/>
          <p:nvPr/>
        </p:nvSpPr>
        <p:spPr>
          <a:xfrm>
            <a:off x="6546075" y="3007600"/>
            <a:ext cx="8421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4/10/24</a:t>
            </a:r>
            <a:endParaRPr>
              <a:solidFill>
                <a:schemeClr val="lt1"/>
              </a:solidFill>
              <a:latin typeface="Inter"/>
              <a:ea typeface="Inter"/>
              <a:cs typeface="Inter"/>
              <a:sym typeface="Inter"/>
            </a:endParaRPr>
          </a:p>
        </p:txBody>
      </p:sp>
      <p:pic>
        <p:nvPicPr>
          <p:cNvPr id="1535" name="Google Shape;1535;p33"/>
          <p:cNvPicPr preferRelativeResize="0"/>
          <p:nvPr/>
        </p:nvPicPr>
        <p:blipFill>
          <a:blip r:embed="rId9">
            <a:alphaModFix/>
          </a:blip>
          <a:stretch>
            <a:fillRect/>
          </a:stretch>
        </p:blipFill>
        <p:spPr>
          <a:xfrm>
            <a:off x="483275" y="3312237"/>
            <a:ext cx="1095899" cy="1488996"/>
          </a:xfrm>
          <a:prstGeom prst="rect">
            <a:avLst/>
          </a:prstGeom>
          <a:noFill/>
          <a:ln>
            <a:noFill/>
          </a:ln>
        </p:spPr>
      </p:pic>
      <p:sp>
        <p:nvSpPr>
          <p:cNvPr id="1536" name="Google Shape;1536;p33"/>
          <p:cNvSpPr txBox="1"/>
          <p:nvPr/>
        </p:nvSpPr>
        <p:spPr>
          <a:xfrm>
            <a:off x="528200" y="3006950"/>
            <a:ext cx="10959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7/27/23</a:t>
            </a:r>
            <a:endParaRPr>
              <a:solidFill>
                <a:schemeClr val="lt1"/>
              </a:solidFill>
              <a:latin typeface="Inter"/>
              <a:ea typeface="Inter"/>
              <a:cs typeface="Inter"/>
              <a:sym typeface="Inter"/>
            </a:endParaRPr>
          </a:p>
        </p:txBody>
      </p:sp>
      <p:pic>
        <p:nvPicPr>
          <p:cNvPr id="1537" name="Google Shape;1537;p33"/>
          <p:cNvPicPr preferRelativeResize="0"/>
          <p:nvPr/>
        </p:nvPicPr>
        <p:blipFill>
          <a:blip r:embed="rId10">
            <a:alphaModFix/>
          </a:blip>
          <a:stretch>
            <a:fillRect/>
          </a:stretch>
        </p:blipFill>
        <p:spPr>
          <a:xfrm>
            <a:off x="1752975" y="3312225"/>
            <a:ext cx="1007700" cy="1489000"/>
          </a:xfrm>
          <a:prstGeom prst="rect">
            <a:avLst/>
          </a:prstGeom>
          <a:noFill/>
          <a:ln>
            <a:noFill/>
          </a:ln>
        </p:spPr>
      </p:pic>
      <p:sp>
        <p:nvSpPr>
          <p:cNvPr id="1538" name="Google Shape;1538;p33"/>
          <p:cNvSpPr txBox="1"/>
          <p:nvPr/>
        </p:nvSpPr>
        <p:spPr>
          <a:xfrm>
            <a:off x="1752975" y="3013425"/>
            <a:ext cx="932400" cy="1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8/24/23</a:t>
            </a:r>
            <a:endParaRPr>
              <a:solidFill>
                <a:schemeClr val="lt1"/>
              </a:solidFill>
              <a:latin typeface="Inter"/>
              <a:ea typeface="Inter"/>
              <a:cs typeface="Inter"/>
              <a:sym typeface="Inter"/>
            </a:endParaRPr>
          </a:p>
        </p:txBody>
      </p:sp>
      <p:pic>
        <p:nvPicPr>
          <p:cNvPr id="1539" name="Google Shape;1539;p33"/>
          <p:cNvPicPr preferRelativeResize="0"/>
          <p:nvPr/>
        </p:nvPicPr>
        <p:blipFill>
          <a:blip r:embed="rId11">
            <a:alphaModFix/>
          </a:blip>
          <a:stretch>
            <a:fillRect/>
          </a:stretch>
        </p:blipFill>
        <p:spPr>
          <a:xfrm>
            <a:off x="2934476" y="3326650"/>
            <a:ext cx="1162541" cy="1475125"/>
          </a:xfrm>
          <a:prstGeom prst="rect">
            <a:avLst/>
          </a:prstGeom>
          <a:noFill/>
          <a:ln>
            <a:noFill/>
          </a:ln>
        </p:spPr>
      </p:pic>
      <p:sp>
        <p:nvSpPr>
          <p:cNvPr id="1540" name="Google Shape;1540;p33"/>
          <p:cNvSpPr txBox="1"/>
          <p:nvPr/>
        </p:nvSpPr>
        <p:spPr>
          <a:xfrm>
            <a:off x="2906150" y="3059700"/>
            <a:ext cx="9324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10/11/23</a:t>
            </a:r>
            <a:endParaRPr>
              <a:solidFill>
                <a:schemeClr val="lt1"/>
              </a:solidFill>
              <a:latin typeface="Inter"/>
              <a:ea typeface="Inter"/>
              <a:cs typeface="Inter"/>
              <a:sym typeface="Inter"/>
            </a:endParaRPr>
          </a:p>
        </p:txBody>
      </p:sp>
      <p:pic>
        <p:nvPicPr>
          <p:cNvPr id="1541" name="Google Shape;1541;p33"/>
          <p:cNvPicPr preferRelativeResize="0"/>
          <p:nvPr/>
        </p:nvPicPr>
        <p:blipFill>
          <a:blip r:embed="rId12">
            <a:alphaModFix/>
          </a:blip>
          <a:stretch>
            <a:fillRect/>
          </a:stretch>
        </p:blipFill>
        <p:spPr>
          <a:xfrm>
            <a:off x="4242875" y="3326650"/>
            <a:ext cx="1007699" cy="1443225"/>
          </a:xfrm>
          <a:prstGeom prst="rect">
            <a:avLst/>
          </a:prstGeom>
          <a:noFill/>
          <a:ln>
            <a:noFill/>
          </a:ln>
        </p:spPr>
      </p:pic>
      <p:sp>
        <p:nvSpPr>
          <p:cNvPr id="1542" name="Google Shape;1542;p33"/>
          <p:cNvSpPr txBox="1"/>
          <p:nvPr/>
        </p:nvSpPr>
        <p:spPr>
          <a:xfrm>
            <a:off x="4149625" y="3057238"/>
            <a:ext cx="1095900" cy="1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12/28/23</a:t>
            </a:r>
            <a:endParaRPr>
              <a:solidFill>
                <a:schemeClr val="lt1"/>
              </a:solidFill>
              <a:latin typeface="Inter"/>
              <a:ea typeface="Inter"/>
              <a:cs typeface="Inter"/>
              <a:sym typeface="Inter"/>
            </a:endParaRPr>
          </a:p>
        </p:txBody>
      </p:sp>
      <p:pic>
        <p:nvPicPr>
          <p:cNvPr id="1543" name="Google Shape;1543;p33"/>
          <p:cNvPicPr preferRelativeResize="0"/>
          <p:nvPr/>
        </p:nvPicPr>
        <p:blipFill>
          <a:blip r:embed="rId13">
            <a:alphaModFix/>
          </a:blip>
          <a:stretch>
            <a:fillRect/>
          </a:stretch>
        </p:blipFill>
        <p:spPr>
          <a:xfrm>
            <a:off x="5350373" y="3301422"/>
            <a:ext cx="1095901" cy="1493687"/>
          </a:xfrm>
          <a:prstGeom prst="rect">
            <a:avLst/>
          </a:prstGeom>
          <a:noFill/>
          <a:ln>
            <a:noFill/>
          </a:ln>
        </p:spPr>
      </p:pic>
      <p:sp>
        <p:nvSpPr>
          <p:cNvPr id="1544" name="Google Shape;1544;p33"/>
          <p:cNvSpPr txBox="1"/>
          <p:nvPr/>
        </p:nvSpPr>
        <p:spPr>
          <a:xfrm>
            <a:off x="5407925" y="2980575"/>
            <a:ext cx="9324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3/11/24</a:t>
            </a:r>
            <a:endParaRPr>
              <a:solidFill>
                <a:schemeClr val="lt1"/>
              </a:solidFill>
              <a:latin typeface="Inter"/>
              <a:ea typeface="Inter"/>
              <a:cs typeface="Inter"/>
              <a:sym typeface="Inter"/>
            </a:endParaRPr>
          </a:p>
        </p:txBody>
      </p:sp>
      <p:pic>
        <p:nvPicPr>
          <p:cNvPr id="1545" name="Google Shape;1545;p33"/>
          <p:cNvPicPr preferRelativeResize="0"/>
          <p:nvPr/>
        </p:nvPicPr>
        <p:blipFill>
          <a:blip r:embed="rId14">
            <a:alphaModFix/>
          </a:blip>
          <a:stretch>
            <a:fillRect/>
          </a:stretch>
        </p:blipFill>
        <p:spPr>
          <a:xfrm>
            <a:off x="7463049" y="174927"/>
            <a:ext cx="1464524" cy="650225"/>
          </a:xfrm>
          <a:prstGeom prst="rect">
            <a:avLst/>
          </a:prstGeom>
          <a:noFill/>
          <a:ln>
            <a:noFill/>
          </a:ln>
        </p:spPr>
      </p:pic>
      <p:pic>
        <p:nvPicPr>
          <p:cNvPr id="1546" name="Google Shape;1546;p33"/>
          <p:cNvPicPr preferRelativeResize="0"/>
          <p:nvPr/>
        </p:nvPicPr>
        <p:blipFill rotWithShape="1">
          <a:blip r:embed="rId15">
            <a:alphaModFix/>
          </a:blip>
          <a:srcRect t="8052" b="6557"/>
          <a:stretch/>
        </p:blipFill>
        <p:spPr>
          <a:xfrm>
            <a:off x="7741783" y="3129226"/>
            <a:ext cx="895665" cy="1654077"/>
          </a:xfrm>
          <a:prstGeom prst="rect">
            <a:avLst/>
          </a:prstGeom>
          <a:noFill/>
          <a:ln>
            <a:noFill/>
          </a:ln>
        </p:spPr>
      </p:pic>
      <p:sp>
        <p:nvSpPr>
          <p:cNvPr id="1547" name="Google Shape;1547;p33"/>
          <p:cNvSpPr txBox="1"/>
          <p:nvPr/>
        </p:nvSpPr>
        <p:spPr>
          <a:xfrm>
            <a:off x="7768575" y="2772975"/>
            <a:ext cx="10077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Inter"/>
                <a:ea typeface="Inter"/>
                <a:cs typeface="Inter"/>
                <a:sym typeface="Inter"/>
              </a:rPr>
              <a:t>4/23/24</a:t>
            </a:r>
            <a:endParaRPr>
              <a:solidFill>
                <a:schemeClr val="lt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Medical Conference Style Presentation by Slidesgo">
  <a:themeElements>
    <a:clrScheme name="Simple Light">
      <a:dk1>
        <a:srgbClr val="2066B8"/>
      </a:dk1>
      <a:lt1>
        <a:srgbClr val="000000"/>
      </a:lt1>
      <a:dk2>
        <a:srgbClr val="FFFFFF"/>
      </a:dk2>
      <a:lt2>
        <a:srgbClr val="11437E"/>
      </a:lt2>
      <a:accent1>
        <a:srgbClr val="4D8EE0"/>
      </a:accent1>
      <a:accent2>
        <a:srgbClr val="E2E2E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2145</Words>
  <Application>Microsoft Office PowerPoint</Application>
  <PresentationFormat>On-screen Show (16:9)</PresentationFormat>
  <Paragraphs>219</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Be Vietnam Pro ExtraBold</vt:lpstr>
      <vt:lpstr>Merriweather</vt:lpstr>
      <vt:lpstr>Calibri</vt:lpstr>
      <vt:lpstr>Be Vietnam Pro Black</vt:lpstr>
      <vt:lpstr>Raleway</vt:lpstr>
      <vt:lpstr>Arial</vt:lpstr>
      <vt:lpstr>Inter</vt:lpstr>
      <vt:lpstr>Medical Conference Style Presentation by Slidesgo</vt:lpstr>
      <vt:lpstr>Healing the ‘Non-Healing’:  A Holistic Approach to Treating Xylazine-Associated Wounds</vt:lpstr>
      <vt:lpstr>Disclosures</vt:lpstr>
      <vt:lpstr>Xylazine 101</vt:lpstr>
      <vt:lpstr>Xylazine Related Wounds</vt:lpstr>
      <vt:lpstr>Xylazine Related Wounds</vt:lpstr>
      <vt:lpstr>Case Presentation</vt:lpstr>
      <vt:lpstr>Course of Tx: May 17, 2022 - August 31, 2024 </vt:lpstr>
      <vt:lpstr>Antibiotic Detail</vt:lpstr>
      <vt:lpstr>Wound #1</vt:lpstr>
      <vt:lpstr>Wound #2</vt:lpstr>
      <vt:lpstr>Wound #3</vt:lpstr>
      <vt:lpstr>Wound #4</vt:lpstr>
      <vt:lpstr>So how did we get here?</vt:lpstr>
      <vt:lpstr>Wound Care Protocol</vt:lpstr>
      <vt:lpstr>PowerPoint Presentation</vt:lpstr>
      <vt:lpstr>Access</vt:lpstr>
      <vt:lpstr>Nutritional Status</vt:lpstr>
      <vt:lpstr>Substance Use Disorder</vt:lpstr>
      <vt:lpstr>Mental Health</vt:lpstr>
      <vt:lpstr>Stigma</vt:lpstr>
      <vt:lpstr>In conclusion</vt:lpstr>
      <vt:lpstr>In the Patient’s Words: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Healing the ‘Non-Healing’:  A Holistic Approach to Treating Xylazine-Associated Wounds</dc:title>
  <dc:creator>Johnson, Tehya</dc:creator>
  <cp:lastModifiedBy>Wherry, Elizabeth (CHI)</cp:lastModifiedBy>
  <cp:revision>2</cp:revision>
  <dcterms:modified xsi:type="dcterms:W3CDTF">2024-11-14T19:57:35Z</dcterms:modified>
</cp:coreProperties>
</file>