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C06_462614AB.xml" ContentType="application/vnd.ms-powerpoint.comments+xml"/>
  <Override PartName="/ppt/comments/modernComment_1C07_99E93EA2.xml" ContentType="application/vnd.ms-powerpoint.comments+xml"/>
  <Override PartName="/ppt/comments/modernComment_1C0A_CFCE6166.xml" ContentType="application/vnd.ms-powerpoint.comments+xml"/>
  <Override PartName="/ppt/comments/modernComment_1C10_88293DB8.xml" ContentType="application/vnd.ms-powerpoint.comments+xml"/>
  <Override PartName="/ppt/comments/modernComment_1C0D_FFFC0C5E.xml" ContentType="application/vnd.ms-powerpoint.comments+xml"/>
  <Override PartName="/docMetadata/LabelInfo.xml" ContentType="application/vnd.ms-office.classificationlabel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52" r:id="rId4"/>
    <p:sldMasterId id="2147484233" r:id="rId5"/>
  </p:sldMasterIdLst>
  <p:notesMasterIdLst>
    <p:notesMasterId r:id="rId21"/>
  </p:notesMasterIdLst>
  <p:handoutMasterIdLst>
    <p:handoutMasterId r:id="rId22"/>
  </p:handoutMasterIdLst>
  <p:sldIdLst>
    <p:sldId id="2077" r:id="rId6"/>
    <p:sldId id="2068" r:id="rId7"/>
    <p:sldId id="7173" r:id="rId8"/>
    <p:sldId id="7174" r:id="rId9"/>
    <p:sldId id="7175" r:id="rId10"/>
    <p:sldId id="7176" r:id="rId11"/>
    <p:sldId id="7179" r:id="rId12"/>
    <p:sldId id="7189" r:id="rId13"/>
    <p:sldId id="7178" r:id="rId14"/>
    <p:sldId id="7187" r:id="rId15"/>
    <p:sldId id="7192" r:id="rId16"/>
    <p:sldId id="7184" r:id="rId17"/>
    <p:sldId id="7181" r:id="rId18"/>
    <p:sldId id="7186" r:id="rId19"/>
    <p:sldId id="7183" r:id="rId20"/>
  </p:sldIdLst>
  <p:sldSz cx="12192000" cy="6858000"/>
  <p:notesSz cx="7023100" cy="93091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394612-0EE0-280E-BEF8-4D2BAC37DCDF}" name="Hristova, Tavita" initials="HT" userId="S::tavita.hristova@bmc.org::a233f21d-26a7-4e36-88e4-2a435b84f3f5" providerId="AD"/>
  <p188:author id="{FC58EB17-F422-9C4E-C66B-E2CCCD56D2B1}" name="Pham, Jeff" initials="PJ" userId="S::jeff.pham@bmc.org::33f3cdeb-48fd-46c8-b106-4ea25e92bce4" providerId="AD"/>
  <p188:author id="{41ABF430-F6BC-F448-A9A2-A9D23623F41F}" name="Alves, Justin" initials="AJ" userId="S::justin.alves@bmc.org::1216b397-8082-4725-9626-8787bab8ff46" providerId="AD"/>
  <p188:author id="{5A2C1C42-C86B-7652-4753-F27B19FB4547}" name="Hristova, Tavita" initials="TH" userId="S::Tavita.Hristova@bmc.org::a233f21d-26a7-4e36-88e4-2a435b84f3f5" providerId="AD"/>
  <p188:author id="{01127172-05DF-0014-80E3-61493EAD0289}" name="Borrill, Lauren" initials="BL" userId="S::lauren.borrill@bmc.org::b42aa042-2881-45f4-9774-42ccfa11b7ba" providerId="AD"/>
  <p188:author id="{8953EB82-463C-D3DD-72A0-E5719985E219}" name="Benatia, Ouarida" initials="BO" userId="S::ouarida.benatia@bmc.org::ef57928a-24c9-4812-b5f8-5b511c83ae81" providerId="AD"/>
  <p188:author id="{A7012ADA-31AD-7439-D5D5-DBBE520533B5}" name="Josh Read" initials="JR" userId="S::josh.read@bmccontent.onmicrosoft.com::ef20b371-6e0f-4954-b811-dd25923fe9c2" providerId="AD"/>
  <p188:author id="{DEA987E3-4249-CABE-38D2-4C478D2E706A}" name="Josh Read" initials="JR" userId="jHJpPVo+kuCufF80sneCSR4QQSWeptqz7rPH0gJdIdU=" providerId="None"/>
  <p188:author id="{2FA743E4-C513-CFB7-A992-FDCE9E5DAD82}" name="Regan-Brooks, Nancy" initials="RN" userId="S::nancy.reganbrooks@bmc.org::57b23aed-db4d-4505-9050-cd84c6502496" providerId="AD"/>
  <p188:author id="{1548FAED-3DE1-18C5-5E3F-51739F021303}" name="Rust, Victoria" initials="RV" userId="S::victoria.rust@bmc.org::9154255f-ec0c-4be8-a827-4658aa3901a0" providerId="AD"/>
  <p188:author id="{C93B7EEF-9C6B-D147-FF75-B5034D78B823}" name="Carney, Brittany" initials="CB" userId="S::brittany.carney@bmc.org::ff671f01-d5c8-4f8f-92fc-2f331c75ff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ney, Brittany" initials="CB" lastIdx="1" clrIdx="0">
    <p:extLst>
      <p:ext uri="{19B8F6BF-5375-455C-9EA6-DF929625EA0E}">
        <p15:presenceInfo xmlns:p15="http://schemas.microsoft.com/office/powerpoint/2012/main" userId="S-1-5-21-1013449540-720069183-311576647-231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4BA"/>
    <a:srgbClr val="C7D2E9"/>
    <a:srgbClr val="DF73BA"/>
    <a:srgbClr val="A64484"/>
    <a:srgbClr val="4668B0"/>
    <a:srgbClr val="FFE3E3"/>
    <a:srgbClr val="FEDBD9"/>
    <a:srgbClr val="FEDAD9"/>
    <a:srgbClr val="552F77"/>
    <a:srgbClr val="4F73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1E9DF-38C1-FE1C-A917-3BA9F7A72B4F}" v="17" dt="2024-10-30T12:40:58.493"/>
    <p1510:client id="{087B5257-6AD0-DD0C-7B8C-1F4D2D628D52}" v="5" dt="2024-10-31T01:26:40.529"/>
    <p1510:client id="{3F0FBA1C-E1BE-3A42-3568-5CD13910E2EE}" v="464" dt="2024-11-01T11:55:41.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3"/>
    <p:restoredTop sz="66830" autoAdjust="0"/>
  </p:normalViewPr>
  <p:slideViewPr>
    <p:cSldViewPr snapToGrid="0">
      <p:cViewPr varScale="1">
        <p:scale>
          <a:sx n="55" d="100"/>
          <a:sy n="55" d="100"/>
        </p:scale>
        <p:origin x="1622" y="43"/>
      </p:cViewPr>
      <p:guideLst/>
    </p:cSldViewPr>
  </p:slideViewPr>
  <p:notesTextViewPr>
    <p:cViewPr>
      <p:scale>
        <a:sx n="1" d="1"/>
        <a:sy n="1" d="1"/>
      </p:scale>
      <p:origin x="0" y="0"/>
    </p:cViewPr>
  </p:notesTextViewPr>
  <p:notesViewPr>
    <p:cSldViewPr snapToGrid="0">
      <p:cViewPr>
        <p:scale>
          <a:sx n="1" d="2"/>
          <a:sy n="1" d="2"/>
        </p:scale>
        <p:origin x="864" y="-4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heme" Target="theme/theme1.xml"/><Relationship Id="rId30" Type="http://schemas.microsoft.com/office/2018/10/relationships/authors" Target="authors.xml"/></Relationships>
</file>

<file path=ppt/comments/modernComment_1C06_462614AB.xml><?xml version="1.0" encoding="utf-8"?>
<p188:cmLst xmlns:a="http://schemas.openxmlformats.org/drawingml/2006/main" xmlns:r="http://schemas.openxmlformats.org/officeDocument/2006/relationships" xmlns:p188="http://schemas.microsoft.com/office/powerpoint/2018/8/main">
  <p188:cm id="{E47256DE-135B-4D1F-8840-3F0F99E4F2B5}" authorId="{2FA743E4-C513-CFB7-A992-FDCE9E5DAD82}" status="resolved" created="2024-10-28T16:47:32.191" complete="100000">
    <ac:deMkLst xmlns:ac="http://schemas.microsoft.com/office/drawing/2013/main/command">
      <pc:docMk xmlns:pc="http://schemas.microsoft.com/office/powerpoint/2013/main/command"/>
      <pc:sldMk xmlns:pc="http://schemas.microsoft.com/office/powerpoint/2013/main/command" cId="1176900779" sldId="7174"/>
      <ac:spMk id="3" creationId="{00000000-0000-0000-0000-000000000000}"/>
    </ac:deMkLst>
    <p188:txBody>
      <a:bodyPr/>
      <a:lstStyle/>
      <a:p>
        <a:r>
          <a:rPr lang="en-US"/>
          <a:t>among..... who providers?</a:t>
        </a:r>
      </a:p>
    </p188:txBody>
    <p188:extLst>
      <p:ext xmlns:p="http://schemas.openxmlformats.org/presentationml/2006/main" uri="{57CB4572-C831-44C2-8A1C-0ADB6CCDFE69}">
        <p223:reactions xmlns:p223="http://schemas.microsoft.com/office/powerpoint/2022/03/main">
          <p223:rxn type="👍">
            <p223:instance time="2024-10-28T20:04:26.500" authorId="{C93B7EEF-9C6B-D147-FF75-B5034D78B823}"/>
          </p223:rxn>
        </p223:reactions>
      </p:ext>
    </p188:extLst>
  </p188:cm>
  <p188:cm id="{3E00A9A0-61FE-476A-B079-0C3E348E7B24}" authorId="{41ABF430-F6BC-F448-A9A2-A9D23623F41F}" status="resolved" created="2024-10-29T20:41:58.984" complete="100000">
    <ac:deMkLst xmlns:ac="http://schemas.microsoft.com/office/drawing/2013/main/command">
      <pc:docMk xmlns:pc="http://schemas.microsoft.com/office/powerpoint/2013/main/command"/>
      <pc:sldMk xmlns:pc="http://schemas.microsoft.com/office/powerpoint/2013/main/command" cId="1176900779" sldId="7174"/>
      <ac:spMk id="3" creationId="{00000000-0000-0000-0000-000000000000}"/>
    </ac:deMkLst>
    <p188:txBody>
      <a:bodyPr/>
      <a:lstStyle/>
      <a:p>
        <a:r>
          <a:rPr lang="en-US"/>
          <a:t>I think this is too many words on a page. I would try to cut down the number of bullets; maybe the three bullets below narrative medicine could go into the notes and leave the last bullet. Then maybe a picture for narrative medicine (something like MedMoth? which I think is the most famous)</a:t>
        </a:r>
      </a:p>
    </p188:txBody>
  </p188:cm>
</p188:cmLst>
</file>

<file path=ppt/comments/modernComment_1C07_99E93EA2.xml><?xml version="1.0" encoding="utf-8"?>
<p188:cmLst xmlns:a="http://schemas.openxmlformats.org/drawingml/2006/main" xmlns:r="http://schemas.openxmlformats.org/officeDocument/2006/relationships" xmlns:p188="http://schemas.microsoft.com/office/powerpoint/2018/8/main">
  <p188:cm id="{1597561B-8AA5-4F1A-84DE-5C5F2F943B5A}" authorId="{41ABF430-F6BC-F448-A9A2-A9D23623F41F}" status="resolved" created="2024-10-29T20:43:47.300" complete="100000">
    <pc:sldMkLst xmlns:pc="http://schemas.microsoft.com/office/powerpoint/2013/main/command">
      <pc:docMk/>
      <pc:sldMk cId="2582199970" sldId="7175"/>
    </pc:sldMkLst>
    <p188:txBody>
      <a:bodyPr/>
      <a:lstStyle/>
      <a:p>
        <a:r>
          <a:rPr lang="en-US"/>
          <a:t>Do you want to call this objective or goal? </a:t>
        </a:r>
      </a:p>
    </p188:txBody>
  </p188:cm>
</p188:cmLst>
</file>

<file path=ppt/comments/modernComment_1C0A_CFCE6166.xml><?xml version="1.0" encoding="utf-8"?>
<p188:cmLst xmlns:a="http://schemas.openxmlformats.org/drawingml/2006/main" xmlns:r="http://schemas.openxmlformats.org/officeDocument/2006/relationships" xmlns:p188="http://schemas.microsoft.com/office/powerpoint/2018/8/main">
  <p188:cm id="{C8868010-C3B9-4DFE-9F1D-A196465DDCE3}" authorId="{2FA743E4-C513-CFB7-A992-FDCE9E5DAD82}" status="resolved" created="2024-10-28T16:58:15.490" complete="100000">
    <pc:sldMkLst xmlns:pc="http://schemas.microsoft.com/office/powerpoint/2013/main/command">
      <pc:docMk/>
      <pc:sldMk cId="3486409062" sldId="7178"/>
    </pc:sldMkLst>
    <p188:replyLst>
      <p188:reply id="{CF9794A9-D813-4F3B-8D0F-FA72BE2CD69D}" authorId="{C93B7EEF-9C6B-D147-FF75-B5034D78B823}" created="2024-10-28T20:15:37.369">
        <p188:txBody>
          <a:bodyPr/>
          <a:lstStyle/>
          <a:p>
            <a:r>
              <a:rPr lang="en-US"/>
              <a:t>Thanks! it's a bit confusing... [@Regan-Brooks, Nancy] So I tried to make it clearer here.  Open to other ideas too to make it clearer. </a:t>
            </a:r>
          </a:p>
        </p188:txBody>
      </p188:reply>
    </p188:replyLst>
    <p188:txBody>
      <a:bodyPr/>
      <a:lstStyle/>
      <a:p>
        <a:r>
          <a:rPr lang="en-US"/>
          <a:t>It might be my muddy brain- this isn't clear to me - as in which question is being answered or how you came to the numbers. </a:t>
        </a:r>
      </a:p>
    </p188:txBody>
  </p188:cm>
</p188:cmLst>
</file>

<file path=ppt/comments/modernComment_1C0D_FFFC0C5E.xml><?xml version="1.0" encoding="utf-8"?>
<p188:cmLst xmlns:a="http://schemas.openxmlformats.org/drawingml/2006/main" xmlns:r="http://schemas.openxmlformats.org/officeDocument/2006/relationships" xmlns:p188="http://schemas.microsoft.com/office/powerpoint/2018/8/main">
  <p188:cm id="{AC01980C-219D-4112-A6AB-B92A3A29E411}" authorId="{41ABF430-F6BC-F448-A9A2-A9D23623F41F}" status="resolved" created="2024-10-29T20:59:15.064" complete="100000">
    <ac:deMkLst xmlns:ac="http://schemas.microsoft.com/office/drawing/2013/main/command">
      <pc:docMk xmlns:pc="http://schemas.microsoft.com/office/powerpoint/2013/main/command"/>
      <pc:sldMk xmlns:pc="http://schemas.microsoft.com/office/powerpoint/2013/main/command" cId="4294708318" sldId="7181"/>
      <ac:spMk id="3" creationId="{00000000-0000-0000-0000-000000000000}"/>
    </ac:deMkLst>
    <p188:txBody>
      <a:bodyPr/>
      <a:lstStyle/>
      <a:p>
        <a:r>
          <a:rPr lang="en-US"/>
          <a:t>I think this is too many words on a slide. I would combine the first two bullets: Narrative storytelling may improve knowledge, promote empathy, and reduce stigma for individuals caring for people with SUD. </a:t>
        </a:r>
      </a:p>
    </p188:txBody>
  </p188:cm>
  <p188:cm id="{D042DA15-8A91-46D1-A3A4-5C8400CD73A0}" authorId="{41ABF430-F6BC-F448-A9A2-A9D23623F41F}" created="2024-10-29T21:00:59.614">
    <ac:txMkLst xmlns:ac="http://schemas.microsoft.com/office/drawing/2013/main/command">
      <pc:docMk xmlns:pc="http://schemas.microsoft.com/office/powerpoint/2013/main/command"/>
      <pc:sldMk xmlns:pc="http://schemas.microsoft.com/office/powerpoint/2013/main/command" cId="4294708318" sldId="7181"/>
      <ac:spMk id="3" creationId="{00000000-0000-0000-0000-000000000000}"/>
      <ac:txMk cp="448">
        <ac:context len="449" hash="2803844169"/>
      </ac:txMk>
    </ac:txMkLst>
    <p188:pos x="8281358" y="4945811"/>
    <p188:replyLst>
      <p188:reply id="{1C6AD4D1-9C2E-492C-8FBB-0F4FF766F0F7}" authorId="{C93B7EEF-9C6B-D147-FF75-B5034D78B823}" created="2024-10-29T21:42:38.879">
        <p188:txBody>
          <a:bodyPr/>
          <a:lstStyle/>
          <a:p>
            <a:r>
              <a:rPr lang="en-US"/>
              <a:t>agreed. moved it. thanks </a:t>
            </a:r>
          </a:p>
        </p188:txBody>
      </p188:reply>
    </p188:replyLst>
    <p188:txBody>
      <a:bodyPr/>
      <a:lstStyle/>
      <a:p>
        <a:r>
          <a:rPr lang="en-US"/>
          <a:t>Maybe this should be its own slide?</a:t>
        </a:r>
      </a:p>
    </p188:txBody>
    <p188:extLst>
      <p:ext xmlns:p="http://schemas.openxmlformats.org/presentationml/2006/main" uri="{57CB4572-C831-44C2-8A1C-0ADB6CCDFE69}">
        <p223:reactions xmlns:p223="http://schemas.microsoft.com/office/powerpoint/2022/03/main">
          <p223:rxn type="👍">
            <p223:instance time="2024-10-29T21:42:30.410" authorId="{C93B7EEF-9C6B-D147-FF75-B5034D78B823}"/>
          </p223:rxn>
        </p223:reactions>
      </p:ext>
    </p188:extLst>
  </p188:cm>
</p188:cmLst>
</file>

<file path=ppt/comments/modernComment_1C10_88293DB8.xml><?xml version="1.0" encoding="utf-8"?>
<p188:cmLst xmlns:a="http://schemas.openxmlformats.org/drawingml/2006/main" xmlns:r="http://schemas.openxmlformats.org/officeDocument/2006/relationships" xmlns:p188="http://schemas.microsoft.com/office/powerpoint/2018/8/main">
  <p188:cm id="{256ED0C2-6723-45A5-AF3D-6C72689F55BF}" authorId="{2FA743E4-C513-CFB7-A992-FDCE9E5DAD82}" status="resolved" created="2024-10-28T16:54:16.155" complete="100000">
    <pc:sldMkLst xmlns:pc="http://schemas.microsoft.com/office/powerpoint/2013/main/command">
      <pc:docMk/>
      <pc:sldMk cId="2284404152" sldId="7184"/>
    </pc:sldMkLst>
    <p188:replyLst>
      <p188:reply id="{D95202B8-8733-4579-A05A-68EA96B0B8FE}" authorId="{C93B7EEF-9C6B-D147-FF75-B5034D78B823}" created="2024-10-28T20:04:52.720">
        <p188:txBody>
          <a:bodyPr/>
          <a:lstStyle/>
          <a:p>
            <a:r>
              <a:rPr lang="en-US"/>
              <a:t>Thank you! </a:t>
            </a:r>
          </a:p>
        </p188:txBody>
      </p188:reply>
    </p188:replyLst>
    <p188:txBody>
      <a:bodyPr/>
      <a:lstStyle/>
      <a:p>
        <a:r>
          <a:rPr lang="en-US"/>
          <a:t>I really like this slide and the quote you included to illustrate the point</a:t>
        </a:r>
      </a:p>
    </p188:txBody>
    <p188:extLst>
      <p:ext xmlns:p="http://schemas.openxmlformats.org/presentationml/2006/main" uri="{57CB4572-C831-44C2-8A1C-0ADB6CCDFE69}">
        <p223:reactions xmlns:p223="http://schemas.microsoft.com/office/powerpoint/2022/03/main">
          <p223:rxn type="👍">
            <p223:instance time="2024-10-28T20:04:49.407" authorId="{C93B7EEF-9C6B-D147-FF75-B5034D78B823}"/>
          </p223:rxn>
        </p223:reactions>
      </p:ext>
    </p188:extLst>
  </p188:cm>
  <p188:cm id="{4C2798F2-C96D-4AE5-B09D-4253D19BC385}" authorId="{41ABF430-F6BC-F448-A9A2-A9D23623F41F}" created="2024-10-29T20:56:58.684">
    <ac:deMkLst xmlns:ac="http://schemas.microsoft.com/office/drawing/2013/main/command">
      <pc:docMk xmlns:pc="http://schemas.microsoft.com/office/powerpoint/2013/main/command"/>
      <pc:sldMk xmlns:pc="http://schemas.microsoft.com/office/powerpoint/2013/main/command" cId="2284404152" sldId="7184"/>
      <ac:spMk id="2" creationId="{00000000-0000-0000-0000-000000000000}"/>
    </ac:deMkLst>
    <p188:txBody>
      <a:bodyPr/>
      <a:lstStyle/>
      <a:p>
        <a:r>
          <a:rPr lang="en-US"/>
          <a:t>I think it isn't clear this is from comments from participants. Perhaps show the question we ask or just state it. </a:t>
        </a:r>
      </a:p>
    </p188:txBody>
    <p188:extLst>
      <p:ext xmlns:p="http://schemas.openxmlformats.org/presentationml/2006/main" uri="{57CB4572-C831-44C2-8A1C-0ADB6CCDFE69}">
        <p223:reactions xmlns:p223="http://schemas.microsoft.com/office/powerpoint/2022/03/main">
          <p223:rxn type="👍">
            <p223:instance time="2024-10-29T21:40:34.235" authorId="{C93B7EEF-9C6B-D147-FF75-B5034D78B823}"/>
          </p223:rxn>
        </p223:reactions>
      </p:ext>
    </p188:extLst>
  </p188:cm>
  <p188:cm id="{B77EAE0A-9D7E-415D-914B-9C11A2B08094}" authorId="{2FA743E4-C513-CFB7-A992-FDCE9E5DAD82}" created="2024-10-31T01:26:40.529">
    <pc:sldMkLst xmlns:pc="http://schemas.microsoft.com/office/powerpoint/2013/main/command">
      <pc:docMk/>
      <pc:sldMk cId="2284404152" sldId="7184"/>
    </pc:sldMkLst>
    <p188:txBody>
      <a:bodyPr/>
      <a:lstStyle/>
      <a:p>
        <a:r>
          <a:rPr lang="en-US"/>
          <a:t>I tihink this is the question we asked.  could reference it in the presentation - 1.     What impact do you predict participation in this educational experience will have on your professional development, practice or patient outcomes? Please give a specific example of what you will incorporate. </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C0D4633C-AFED-48EA-A0BF-F17A5F9A0EED}" type="datetimeFigureOut">
              <a:rPr lang="en-US" smtClean="0"/>
              <a:t>11/16/2024</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2BD4AC93-C0A9-41C5-A057-99931AF05F62}" type="slidenum">
              <a:rPr lang="en-US" smtClean="0"/>
              <a:t>‹#›</a:t>
            </a:fld>
            <a:endParaRPr lang="en-US"/>
          </a:p>
        </p:txBody>
      </p:sp>
    </p:spTree>
    <p:extLst>
      <p:ext uri="{BB962C8B-B14F-4D97-AF65-F5344CB8AC3E}">
        <p14:creationId xmlns:p14="http://schemas.microsoft.com/office/powerpoint/2010/main" val="3920290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105E842-0B3E-DA41-99C8-20BB1468B426}" type="datetimeFigureOut">
              <a:rPr lang="en-US" smtClean="0"/>
              <a:t>11/16/2024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7B46134-1603-E345-9C12-54A9841A6A3A}" type="slidenum">
              <a:rPr lang="en-US" smtClean="0"/>
              <a:t>‹#›</a:t>
            </a:fld>
            <a:endParaRPr lang="en-US"/>
          </a:p>
        </p:txBody>
      </p:sp>
    </p:spTree>
    <p:extLst>
      <p:ext uri="{BB962C8B-B14F-4D97-AF65-F5344CB8AC3E}">
        <p14:creationId xmlns:p14="http://schemas.microsoft.com/office/powerpoint/2010/main" val="375176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i.org/10.1080/0142159X.2019.158427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oi.org/10.1186/s12913-024-11530-x"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Milota, M. M., van Thiel, G. J. M. W., &amp; van Delden, J. J. M. (2019). Narrative medicine as a medical education tool: A systematic review. </a:t>
            </a:r>
            <a:r>
              <a:rPr lang="en-US" sz="1200" b="0" i="1" kern="1200" dirty="0">
                <a:solidFill>
                  <a:schemeClr val="tx1"/>
                </a:solidFill>
                <a:effectLst/>
                <a:latin typeface="+mn-lt"/>
                <a:ea typeface="+mn-ea"/>
                <a:cs typeface="+mn-cs"/>
              </a:rPr>
              <a:t>Medical Teacher</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41</a:t>
            </a:r>
            <a:r>
              <a:rPr lang="en-US" sz="1200" b="0" i="0" kern="1200" dirty="0">
                <a:solidFill>
                  <a:schemeClr val="tx1"/>
                </a:solidFill>
                <a:effectLst/>
                <a:latin typeface="+mn-lt"/>
                <a:ea typeface="+mn-ea"/>
                <a:cs typeface="+mn-cs"/>
              </a:rPr>
              <a:t>(7), 802–810. </a:t>
            </a:r>
            <a:r>
              <a:rPr lang="en-US" sz="1200" b="0" i="0" kern="1200" dirty="0">
                <a:solidFill>
                  <a:schemeClr val="tx1"/>
                </a:solidFill>
                <a:effectLst/>
                <a:latin typeface="+mn-lt"/>
                <a:ea typeface="+mn-ea"/>
                <a:cs typeface="+mn-cs"/>
                <a:hlinkClick r:id="rId3"/>
              </a:rPr>
              <a:t>https://doi.org/10.1080/0142159X.2019.1584274</a:t>
            </a:r>
            <a:endParaRPr lang="en-US" sz="1200" b="0" i="0" kern="1200" dirty="0">
              <a:solidFill>
                <a:schemeClr val="tx1"/>
              </a:solidFill>
              <a:effectLst/>
              <a:latin typeface="+mn-lt"/>
              <a:ea typeface="+mn-ea"/>
              <a:cs typeface="+mn-cs"/>
            </a:endParaRPr>
          </a:p>
          <a:p>
            <a:r>
              <a:rPr lang="en-US" dirty="0"/>
              <a:t>-Palla, I., Turchetti, G. &amp; </a:t>
            </a:r>
            <a:r>
              <a:rPr lang="en-US" dirty="0" err="1"/>
              <a:t>Polvani</a:t>
            </a:r>
            <a:r>
              <a:rPr lang="en-US" dirty="0"/>
              <a:t>, S. Narrative Medicine: theory, clinical practice and education - a scoping review. </a:t>
            </a:r>
            <a:r>
              <a:rPr lang="en-US" i="1" dirty="0"/>
              <a:t>BMC Health Serv Res</a:t>
            </a:r>
            <a:r>
              <a:rPr lang="en-US" dirty="0"/>
              <a:t> </a:t>
            </a:r>
            <a:r>
              <a:rPr lang="en-US" b="1" dirty="0"/>
              <a:t>24</a:t>
            </a:r>
            <a:r>
              <a:rPr lang="en-US" dirty="0"/>
              <a:t>, 1116 (2024). </a:t>
            </a:r>
            <a:r>
              <a:rPr lang="en-US" dirty="0">
                <a:hlinkClick r:id="rId4"/>
              </a:rPr>
              <a:t>https://doi.org/10.1186/s12913-024-11530-x</a:t>
            </a:r>
            <a:endParaRPr lang="en-US" dirty="0"/>
          </a:p>
          <a:p>
            <a:r>
              <a:rPr lang="en-US" dirty="0">
                <a:cs typeface="Calibri"/>
              </a:rPr>
              <a:t>-</a:t>
            </a:r>
            <a:r>
              <a:rPr lang="en-US" dirty="0"/>
              <a:t> Lam JA, Feingold-Link M, Noguchi J, Quinn A, Chofay D, Cahill K, Rougas S. My Life, My Story: Integrating a Life Story Narrative Component into Medical Student Curricula. MedEdPORTAL. 2022. https://doi.org/10.15766/ mep_2374-8265.11211</a:t>
            </a:r>
            <a:endParaRPr lang="en-US" dirty="0">
              <a:cs typeface="Calibri"/>
            </a:endParaRPr>
          </a:p>
          <a:p>
            <a:r>
              <a:rPr lang="en-US" dirty="0">
                <a:cs typeface="Calibri"/>
              </a:rPr>
              <a:t>2024 scoping review of narrative medicine/storytelling - goes back 20 years to narrative storytelling </a:t>
            </a:r>
          </a:p>
          <a:p>
            <a:endParaRPr lang="en-US" dirty="0">
              <a:cs typeface="Calibri"/>
            </a:endParaRPr>
          </a:p>
          <a:p>
            <a:endParaRPr lang="en-US" dirty="0">
              <a:cs typeface="Calibri"/>
            </a:endParaRPr>
          </a:p>
          <a:p>
            <a:endParaRPr lang="en-US" dirty="0">
              <a:cs typeface="Calibri"/>
            </a:endParaRPr>
          </a:p>
          <a:p>
            <a:pPr marL="1200150" lvl="2" indent="-285750">
              <a:lnSpc>
                <a:spcPct val="109000"/>
              </a:lnSpc>
              <a:spcBef>
                <a:spcPts val="600"/>
              </a:spcBef>
              <a:buFont typeface="Wingdings,Sans-Serif"/>
              <a:buChar char="§"/>
            </a:pPr>
            <a:r>
              <a:rPr lang="en-US" dirty="0"/>
              <a:t>Utilized across disciplines and professions (nursing, medicine, social work)</a:t>
            </a:r>
          </a:p>
          <a:p>
            <a:pPr marL="1200150" lvl="2" indent="-285750">
              <a:lnSpc>
                <a:spcPct val="109000"/>
              </a:lnSpc>
              <a:spcBef>
                <a:spcPts val="600"/>
              </a:spcBef>
              <a:buFont typeface="Wingdings,Sans-Serif"/>
              <a:buChar char="§"/>
            </a:pPr>
            <a:r>
              <a:rPr lang="en-US" dirty="0"/>
              <a:t>Principle that storytelling (&amp; listening) may improve empathy and augment provider compassion. </a:t>
            </a:r>
          </a:p>
          <a:p>
            <a:pPr marL="342900" indent="-342900">
              <a:lnSpc>
                <a:spcPct val="109000"/>
              </a:lnSpc>
              <a:spcBef>
                <a:spcPts val="600"/>
              </a:spcBef>
              <a:buFont typeface="Arial,Sans-Serif"/>
              <a:buChar char="•"/>
            </a:pPr>
            <a:r>
              <a:rPr lang="en-US" dirty="0"/>
              <a:t>Lam et al suggests this approach can improve empathy among learners (medical students). </a:t>
            </a:r>
          </a:p>
          <a:p>
            <a:endParaRPr lang="en-US" dirty="0">
              <a:cs typeface="Calibri"/>
            </a:endParaRPr>
          </a:p>
        </p:txBody>
      </p:sp>
      <p:sp>
        <p:nvSpPr>
          <p:cNvPr id="4" name="Slide Number Placeholder 3"/>
          <p:cNvSpPr>
            <a:spLocks noGrp="1"/>
          </p:cNvSpPr>
          <p:nvPr>
            <p:ph type="sldNum" sz="quarter" idx="10"/>
          </p:nvPr>
        </p:nvSpPr>
        <p:spPr/>
        <p:txBody>
          <a:bodyPr/>
          <a:lstStyle/>
          <a:p>
            <a:fld id="{87B46134-1603-E345-9C12-54A9841A6A3A}" type="slidenum">
              <a:rPr lang="en-US" smtClean="0"/>
              <a:t>4</a:t>
            </a:fld>
            <a:endParaRPr lang="en-US"/>
          </a:p>
        </p:txBody>
      </p:sp>
    </p:spTree>
    <p:extLst>
      <p:ext uri="{BB962C8B-B14F-4D97-AF65-F5344CB8AC3E}">
        <p14:creationId xmlns:p14="http://schemas.microsoft.com/office/powerpoint/2010/main" val="227515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infrastructure that uses online platform, has existing evaluation </a:t>
            </a:r>
            <a:r>
              <a:rPr lang="en-US" dirty="0" smtClean="0"/>
              <a:t>processes,</a:t>
            </a:r>
            <a:r>
              <a:rPr lang="en-US" baseline="0" dirty="0" smtClean="0"/>
              <a:t> scan the QR code </a:t>
            </a:r>
            <a:endParaRPr lang="en-US" dirty="0"/>
          </a:p>
          <a:p>
            <a:pPr marL="571500" lvl="1" indent="-342900">
              <a:lnSpc>
                <a:spcPct val="109000"/>
              </a:lnSpc>
              <a:spcBef>
                <a:spcPts val="600"/>
              </a:spcBef>
              <a:buFont typeface="Arial"/>
              <a:buChar char="•"/>
            </a:pPr>
            <a:r>
              <a:rPr lang="en-US" dirty="0"/>
              <a:t>Topics: </a:t>
            </a:r>
            <a:r>
              <a:rPr lang="en-US" i="1" dirty="0"/>
              <a:t>“Our Recovery Stories” </a:t>
            </a:r>
            <a:r>
              <a:rPr lang="en-US" dirty="0"/>
              <a:t>&amp; </a:t>
            </a:r>
            <a:r>
              <a:rPr lang="en-US" i="1" dirty="0"/>
              <a:t>“Caregivers in Recovery” </a:t>
            </a:r>
            <a:endParaRPr lang="en-US" dirty="0"/>
          </a:p>
          <a:p>
            <a:pPr marL="342900" indent="-342900">
              <a:lnSpc>
                <a:spcPct val="109000"/>
              </a:lnSpc>
              <a:spcBef>
                <a:spcPts val="600"/>
              </a:spcBef>
              <a:buFont typeface="Arial,Sans-Serif"/>
              <a:buChar char="•"/>
            </a:pPr>
            <a:r>
              <a:rPr lang="en-US" dirty="0"/>
              <a:t>Free continuing Education Credit was offered for these sessions. </a:t>
            </a:r>
          </a:p>
          <a:p>
            <a:pPr marL="342900" indent="-342900">
              <a:lnSpc>
                <a:spcPct val="109000"/>
              </a:lnSpc>
              <a:spcBef>
                <a:spcPts val="600"/>
              </a:spcBef>
              <a:buFont typeface="Arial,Sans-Serif"/>
              <a:buChar char="•"/>
            </a:pPr>
            <a:r>
              <a:rPr lang="en-US" dirty="0"/>
              <a:t>Post training surveys were offered reviewed to assess learning objectives, self-reported practice change and general feedback.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7B46134-1603-E345-9C12-54A9841A6A3A}" type="slidenum">
              <a:rPr lang="en-US" smtClean="0"/>
              <a:t>6</a:t>
            </a:fld>
            <a:endParaRPr lang="en-US"/>
          </a:p>
        </p:txBody>
      </p:sp>
    </p:spTree>
    <p:extLst>
      <p:ext uri="{BB962C8B-B14F-4D97-AF65-F5344CB8AC3E}">
        <p14:creationId xmlns:p14="http://schemas.microsoft.com/office/powerpoint/2010/main" val="1450778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summarizes our learning objectives </a:t>
            </a:r>
          </a:p>
          <a:p>
            <a:endParaRPr lang="en-US" dirty="0"/>
          </a:p>
        </p:txBody>
      </p:sp>
      <p:sp>
        <p:nvSpPr>
          <p:cNvPr id="4" name="Slide Number Placeholder 3"/>
          <p:cNvSpPr>
            <a:spLocks noGrp="1"/>
          </p:cNvSpPr>
          <p:nvPr>
            <p:ph type="sldNum" sz="quarter" idx="10"/>
          </p:nvPr>
        </p:nvSpPr>
        <p:spPr/>
        <p:txBody>
          <a:bodyPr/>
          <a:lstStyle/>
          <a:p>
            <a:fld id="{87B46134-1603-E345-9C12-54A9841A6A3A}" type="slidenum">
              <a:rPr lang="en-US" smtClean="0"/>
              <a:t>7</a:t>
            </a:fld>
            <a:endParaRPr lang="en-US"/>
          </a:p>
        </p:txBody>
      </p:sp>
    </p:spTree>
    <p:extLst>
      <p:ext uri="{BB962C8B-B14F-4D97-AF65-F5344CB8AC3E}">
        <p14:creationId xmlns:p14="http://schemas.microsoft.com/office/powerpoint/2010/main" val="102535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some basic demographic information of the individuals we trained </a:t>
            </a:r>
          </a:p>
          <a:p>
            <a:r>
              <a:rPr lang="en-US" dirty="0" smtClean="0"/>
              <a:t>-Notes: Our</a:t>
            </a:r>
            <a:r>
              <a:rPr lang="en-US" baseline="0" dirty="0" smtClean="0"/>
              <a:t> recovery stories had 113 </a:t>
            </a:r>
            <a:r>
              <a:rPr lang="en-US" baseline="0" dirty="0" err="1" smtClean="0"/>
              <a:t>attendess</a:t>
            </a:r>
            <a:r>
              <a:rPr lang="en-US" baseline="0" dirty="0" smtClean="0"/>
              <a:t> </a:t>
            </a:r>
          </a:p>
          <a:p>
            <a:r>
              <a:rPr lang="en-US" baseline="0" dirty="0" smtClean="0"/>
              <a:t>     Caregivers in Recover had 120</a:t>
            </a:r>
          </a:p>
          <a:p>
            <a:r>
              <a:rPr lang="en-US" baseline="0" dirty="0" smtClean="0"/>
              <a:t>TOTAL: 233 </a:t>
            </a:r>
          </a:p>
          <a:p>
            <a:r>
              <a:rPr lang="en-US" baseline="0" dirty="0" smtClean="0"/>
              <a:t>However 65% of those attendees </a:t>
            </a:r>
            <a:r>
              <a:rPr lang="en-US" baseline="0" dirty="0" err="1" smtClean="0"/>
              <a:t>completeted</a:t>
            </a:r>
            <a:r>
              <a:rPr lang="en-US" baseline="0" dirty="0" smtClean="0"/>
              <a:t> the survey (153) </a:t>
            </a:r>
          </a:p>
          <a:p>
            <a:endParaRPr lang="en-US" baseline="0" dirty="0" smtClean="0"/>
          </a:p>
          <a:p>
            <a:r>
              <a:rPr lang="en-US" baseline="0" dirty="0" smtClean="0"/>
              <a:t>-Key takeaways- Nurses (22%), Recovery Coaches (15%), Social workers (13%) </a:t>
            </a:r>
          </a:p>
          <a:p>
            <a:endParaRPr lang="en-US" dirty="0"/>
          </a:p>
        </p:txBody>
      </p:sp>
      <p:sp>
        <p:nvSpPr>
          <p:cNvPr id="4" name="Slide Number Placeholder 3"/>
          <p:cNvSpPr>
            <a:spLocks noGrp="1"/>
          </p:cNvSpPr>
          <p:nvPr>
            <p:ph type="sldNum" sz="quarter" idx="10"/>
          </p:nvPr>
        </p:nvSpPr>
        <p:spPr/>
        <p:txBody>
          <a:bodyPr/>
          <a:lstStyle/>
          <a:p>
            <a:fld id="{87B46134-1603-E345-9C12-54A9841A6A3A}" type="slidenum">
              <a:rPr lang="en-US" smtClean="0"/>
              <a:t>8</a:t>
            </a:fld>
            <a:endParaRPr lang="en-US"/>
          </a:p>
        </p:txBody>
      </p:sp>
    </p:spTree>
    <p:extLst>
      <p:ext uri="{BB962C8B-B14F-4D97-AF65-F5344CB8AC3E}">
        <p14:creationId xmlns:p14="http://schemas.microsoft.com/office/powerpoint/2010/main" val="163853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6134-1603-E345-9C12-54A9841A6A3A}" type="slidenum">
              <a:rPr lang="en-US" smtClean="0"/>
              <a:t>9</a:t>
            </a:fld>
            <a:endParaRPr lang="en-US"/>
          </a:p>
        </p:txBody>
      </p:sp>
    </p:spTree>
    <p:extLst>
      <p:ext uri="{BB962C8B-B14F-4D97-AF65-F5344CB8AC3E}">
        <p14:creationId xmlns:p14="http://schemas.microsoft.com/office/powerpoint/2010/main" val="5101792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1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10.png"/><Relationship Id="rId2" Type="http://schemas.openxmlformats.org/officeDocument/2006/relationships/image" Target="../media/image2.tiff"/><Relationship Id="rId16" Type="http://schemas.openxmlformats.org/officeDocument/2006/relationships/image" Target="../media/image16.svg"/><Relationship Id="rId20" Type="http://schemas.microsoft.com/office/2007/relationships/hdphoto" Target="../media/hdphoto1.wdp"/><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0.svg"/><Relationship Id="rId19" Type="http://schemas.openxmlformats.org/officeDocument/2006/relationships/image" Target="../media/image11.pn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1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15.png"/><Relationship Id="rId4" Type="http://schemas.openxmlformats.org/officeDocument/2006/relationships/image" Target="../media/image2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9.sv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addictiontraining.org/training/register/index.php?category=148&amp;date=&amp;type=&amp;dea=0"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addictiontraining.org/training/pre-recorded/" TargetMode="External"/><Relationship Id="rId7" Type="http://schemas.openxmlformats.org/officeDocument/2006/relationships/image" Target="../media/image18.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32.sv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hyperlink" Target="https://www.addictiontraining.org/training/pre-recorded/" TargetMode="External"/><Relationship Id="rId4" Type="http://schemas.openxmlformats.org/officeDocument/2006/relationships/image" Target="../media/image19.png"/><Relationship Id="rId9"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apps.apple.com/us/app/bmc-mat-quick-start/id1524468581" TargetMode="External"/><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9.svg"/><Relationship Id="rId12" Type="http://schemas.openxmlformats.org/officeDocument/2006/relationships/image" Target="../media/image27.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hyperlink" Target="https://addictiontraining.org/quick-start" TargetMode="External"/><Relationship Id="rId4" Type="http://schemas.openxmlformats.org/officeDocument/2006/relationships/image" Target="../media/image24.png"/><Relationship Id="rId9" Type="http://schemas.openxmlformats.org/officeDocument/2006/relationships/hyperlink" Target="https://play.google.com/store/apps/details?id=org.bmcobat.app"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hyperlink" Target="mailto:EmpoweringFamilies@bmc.org"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hyperlink" Target="https://www.youtube.com/@GraykenTTA" TargetMode="External"/><Relationship Id="rId4" Type="http://schemas.openxmlformats.org/officeDocument/2006/relationships/hyperlink" Target="https://addictiontraining.org/resources/?category=8"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addictiontraining.org/resources/?category=15" TargetMode="External"/><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addictiontraining.org/training/register/" TargetMode="External"/><Relationship Id="rId7" Type="http://schemas.openxmlformats.org/officeDocument/2006/relationships/image" Target="../media/image35.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hyperlink" Target="https://addictiontraining.org/resources/" TargetMode="External"/><Relationship Id="rId5" Type="http://schemas.openxmlformats.org/officeDocument/2006/relationships/image" Target="../media/image34.png"/><Relationship Id="rId4" Type="http://schemas.openxmlformats.org/officeDocument/2006/relationships/hyperlink" Target="https://addictiontraining.org/training/pre-recorded/" TargetMode="External"/><Relationship Id="rId9" Type="http://schemas.openxmlformats.org/officeDocument/2006/relationships/hyperlink" Target="https://addictiontraining.org/about-us/join-our-mailing-list/"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Master" Target="../slideMasters/slideMaster1.xml"/><Relationship Id="rId4" Type="http://schemas.openxmlformats.org/officeDocument/2006/relationships/hyperlink" Target="mailto:info@addictiontraining.org"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tiff"/><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tiff"/><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virtual)">
    <p:spTree>
      <p:nvGrpSpPr>
        <p:cNvPr id="1" name=""/>
        <p:cNvGrpSpPr/>
        <p:nvPr/>
      </p:nvGrpSpPr>
      <p:grpSpPr>
        <a:xfrm>
          <a:off x="0" y="0"/>
          <a:ext cx="0" cy="0"/>
          <a:chOff x="0" y="0"/>
          <a:chExt cx="0" cy="0"/>
        </a:xfrm>
      </p:grpSpPr>
      <p:pic>
        <p:nvPicPr>
          <p:cNvPr id="25" name="Picture 24" descr="Grayken Center for Addiction Training &amp; Technical Assistance logo. Visit addictiontraining.org for more trainings and resources.">
            <a:extLst>
              <a:ext uri="{FF2B5EF4-FFF2-40B4-BE49-F238E27FC236}">
                <a16:creationId xmlns:a16="http://schemas.microsoft.com/office/drawing/2014/main" id="{7393C91B-23A3-DDF1-956C-48D014ECAFD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36" name="Title 1">
            <a:extLst>
              <a:ext uri="{FF2B5EF4-FFF2-40B4-BE49-F238E27FC236}">
                <a16:creationId xmlns:a16="http://schemas.microsoft.com/office/drawing/2014/main" id="{81D465A4-EDCB-7F6E-7B32-A726148061E1}"/>
              </a:ext>
            </a:extLst>
          </p:cNvPr>
          <p:cNvSpPr txBox="1">
            <a:spLocks/>
          </p:cNvSpPr>
          <p:nvPr userDrawn="1"/>
        </p:nvSpPr>
        <p:spPr>
          <a:xfrm>
            <a:off x="497840" y="312662"/>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Welcome!</a:t>
            </a:r>
          </a:p>
        </p:txBody>
      </p:sp>
      <p:sp>
        <p:nvSpPr>
          <p:cNvPr id="35" name="Freeform 34">
            <a:extLst>
              <a:ext uri="{FF2B5EF4-FFF2-40B4-BE49-F238E27FC236}">
                <a16:creationId xmlns:a16="http://schemas.microsoft.com/office/drawing/2014/main" id="{7C99B330-D429-F74F-94B4-E8B7AF5379E7}"/>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69EA2BC9-FB90-DA67-6D4D-7B580760C806}"/>
              </a:ext>
            </a:extLst>
          </p:cNvPr>
          <p:cNvGrpSpPr>
            <a:grpSpLocks noGrp="1" noUngrp="1" noRot="1" noMove="1" noResize="1"/>
          </p:cNvGrpSpPr>
          <p:nvPr userDrawn="1"/>
        </p:nvGrpSpPr>
        <p:grpSpPr>
          <a:xfrm>
            <a:off x="350910" y="1291339"/>
            <a:ext cx="11583878" cy="4644606"/>
            <a:chOff x="454046" y="1299316"/>
            <a:chExt cx="11583878" cy="4644606"/>
          </a:xfrm>
        </p:grpSpPr>
        <p:pic>
          <p:nvPicPr>
            <p:cNvPr id="4" name="Graphic 3" descr="Web cam icon">
              <a:extLst>
                <a:ext uri="{FF2B5EF4-FFF2-40B4-BE49-F238E27FC236}">
                  <a16:creationId xmlns:a16="http://schemas.microsoft.com/office/drawing/2014/main" id="{CD30F016-E0A8-CD9C-FB05-E5B33613B99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51858" y="2529766"/>
              <a:ext cx="682624" cy="682624"/>
            </a:xfrm>
            <a:prstGeom prst="rect">
              <a:avLst/>
            </a:prstGeom>
          </p:spPr>
        </p:pic>
        <p:pic>
          <p:nvPicPr>
            <p:cNvPr id="9" name="Graphic 8" descr="Employee badge icon">
              <a:extLst>
                <a:ext uri="{FF2B5EF4-FFF2-40B4-BE49-F238E27FC236}">
                  <a16:creationId xmlns:a16="http://schemas.microsoft.com/office/drawing/2014/main" id="{45516C42-4D00-7E1E-90F3-81868C6A4852}"/>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52683" y="1299317"/>
              <a:ext cx="682623" cy="682623"/>
            </a:xfrm>
            <a:prstGeom prst="rect">
              <a:avLst/>
            </a:prstGeom>
          </p:spPr>
        </p:pic>
        <p:sp>
          <p:nvSpPr>
            <p:cNvPr id="10" name="TextBox 9">
              <a:extLst>
                <a:ext uri="{FF2B5EF4-FFF2-40B4-BE49-F238E27FC236}">
                  <a16:creationId xmlns:a16="http://schemas.microsoft.com/office/drawing/2014/main" id="{8586A52E-F541-206D-586C-CBC1A48E28B9}"/>
                </a:ext>
              </a:extLst>
            </p:cNvPr>
            <p:cNvSpPr txBox="1">
              <a:spLocks noGrp="1" noRot="1" noMove="1" noResize="1" noEditPoints="1" noAdjustHandles="1" noChangeArrowheads="1" noChangeShapeType="1"/>
            </p:cNvSpPr>
            <p:nvPr userDrawn="1"/>
          </p:nvSpPr>
          <p:spPr>
            <a:xfrm>
              <a:off x="1419734" y="1508600"/>
              <a:ext cx="4554723"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Ensure we can identify you for attendance.</a:t>
              </a:r>
            </a:p>
          </p:txBody>
        </p:sp>
        <p:sp>
          <p:nvSpPr>
            <p:cNvPr id="11" name="TextBox 10">
              <a:extLst>
                <a:ext uri="{FF2B5EF4-FFF2-40B4-BE49-F238E27FC236}">
                  <a16:creationId xmlns:a16="http://schemas.microsoft.com/office/drawing/2014/main" id="{B8A06D66-EB59-A116-702D-037BEB3F5D76}"/>
                </a:ext>
              </a:extLst>
            </p:cNvPr>
            <p:cNvSpPr txBox="1">
              <a:spLocks noGrp="1" noRot="1" noMove="1" noResize="1" noEditPoints="1" noAdjustHandles="1" noChangeArrowheads="1" noChangeShapeType="1"/>
            </p:cNvSpPr>
            <p:nvPr userDrawn="1"/>
          </p:nvSpPr>
          <p:spPr>
            <a:xfrm>
              <a:off x="1419734" y="2688978"/>
              <a:ext cx="4422917"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Have your camera on, if possible.</a:t>
              </a:r>
            </a:p>
          </p:txBody>
        </p:sp>
        <p:sp>
          <p:nvSpPr>
            <p:cNvPr id="12" name="TextBox 11">
              <a:extLst>
                <a:ext uri="{FF2B5EF4-FFF2-40B4-BE49-F238E27FC236}">
                  <a16:creationId xmlns:a16="http://schemas.microsoft.com/office/drawing/2014/main" id="{DEDCD78A-EDA7-5179-A454-0F37476056B9}"/>
                </a:ext>
              </a:extLst>
            </p:cNvPr>
            <p:cNvSpPr txBox="1">
              <a:spLocks noGrp="1" noRot="1" noMove="1" noResize="1" noEditPoints="1" noAdjustHandles="1" noChangeArrowheads="1" noChangeShapeType="1"/>
            </p:cNvSpPr>
            <p:nvPr userDrawn="1"/>
          </p:nvSpPr>
          <p:spPr>
            <a:xfrm>
              <a:off x="1419734" y="3866626"/>
              <a:ext cx="4011023" cy="369332"/>
            </a:xfrm>
            <a:prstGeom prst="rect">
              <a:avLst/>
            </a:prstGeom>
            <a:noFill/>
          </p:spPr>
          <p:txBody>
            <a:bodyPr wrap="square">
              <a:spAutoFit/>
            </a:bodyPr>
            <a:lstStyle/>
            <a:p>
              <a:pPr marL="0" lvl="0" indent="0">
                <a:lnSpc>
                  <a:spcPct val="100000"/>
                </a:lnSpc>
                <a:tabLst>
                  <a:tab pos="739775" algn="l"/>
                </a:tabLst>
              </a:pPr>
              <a:r>
                <a:rPr lang="en-US" sz="1800">
                  <a:latin typeface="Arial" panose="020B0604020202020204" pitchFamily="34" charset="0"/>
                  <a:cs typeface="Arial" panose="020B0604020202020204" pitchFamily="34" charset="0"/>
                </a:rPr>
                <a:t>Remain muted when not speaking.</a:t>
              </a:r>
            </a:p>
          </p:txBody>
        </p:sp>
        <p:grpSp>
          <p:nvGrpSpPr>
            <p:cNvPr id="13" name="Group 12">
              <a:extLst>
                <a:ext uri="{FF2B5EF4-FFF2-40B4-BE49-F238E27FC236}">
                  <a16:creationId xmlns:a16="http://schemas.microsoft.com/office/drawing/2014/main" id="{74C974FC-DF67-70C9-B88F-B65C61ACAEB6}"/>
                </a:ext>
              </a:extLst>
            </p:cNvPr>
            <p:cNvGrpSpPr>
              <a:grpSpLocks noGrp="1" noUngrp="1" noRot="1" noMove="1" noResize="1"/>
            </p:cNvGrpSpPr>
            <p:nvPr userDrawn="1"/>
          </p:nvGrpSpPr>
          <p:grpSpPr>
            <a:xfrm>
              <a:off x="454046" y="4904022"/>
              <a:ext cx="11327906" cy="1039900"/>
              <a:chOff x="459952" y="5038734"/>
              <a:chExt cx="11327906" cy="1039900"/>
            </a:xfrm>
          </p:grpSpPr>
          <p:grpSp>
            <p:nvGrpSpPr>
              <p:cNvPr id="19" name="Group 18" descr="No recording icon">
                <a:extLst>
                  <a:ext uri="{FF2B5EF4-FFF2-40B4-BE49-F238E27FC236}">
                    <a16:creationId xmlns:a16="http://schemas.microsoft.com/office/drawing/2014/main" id="{D53B716E-0D3D-91D0-5333-27CAFFDF5760}"/>
                  </a:ext>
                </a:extLst>
              </p:cNvPr>
              <p:cNvGrpSpPr>
                <a:grpSpLocks noGrp="1" noUngrp="1" noRot="1" noMove="1" noResize="1"/>
              </p:cNvGrpSpPr>
              <p:nvPr userDrawn="1"/>
            </p:nvGrpSpPr>
            <p:grpSpPr>
              <a:xfrm>
                <a:off x="459952" y="5116495"/>
                <a:ext cx="866436" cy="884376"/>
                <a:chOff x="7263440" y="4334781"/>
                <a:chExt cx="914400" cy="914400"/>
              </a:xfrm>
            </p:grpSpPr>
            <p:pic>
              <p:nvPicPr>
                <p:cNvPr id="21" name="Graphic 20" descr="Video camera with solid fill">
                  <a:extLst>
                    <a:ext uri="{FF2B5EF4-FFF2-40B4-BE49-F238E27FC236}">
                      <a16:creationId xmlns:a16="http://schemas.microsoft.com/office/drawing/2014/main" id="{87D51485-19B3-5B41-3453-EFD0EEAC0868}"/>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456868" y="4523389"/>
                  <a:ext cx="527545" cy="527545"/>
                </a:xfrm>
                <a:prstGeom prst="rect">
                  <a:avLst/>
                </a:prstGeom>
              </p:spPr>
            </p:pic>
            <p:pic>
              <p:nvPicPr>
                <p:cNvPr id="22" name="Graphic 21" descr="No sign outline">
                  <a:extLst>
                    <a:ext uri="{FF2B5EF4-FFF2-40B4-BE49-F238E27FC236}">
                      <a16:creationId xmlns:a16="http://schemas.microsoft.com/office/drawing/2014/main" id="{E9939D20-EBBD-2B4F-3463-7FC22F63B905}"/>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7263440" y="4334781"/>
                  <a:ext cx="914400" cy="914400"/>
                </a:xfrm>
                <a:prstGeom prst="rect">
                  <a:avLst/>
                </a:prstGeom>
              </p:spPr>
            </p:pic>
          </p:grpSp>
          <p:sp>
            <p:nvSpPr>
              <p:cNvPr id="26" name="TextBox 25">
                <a:extLst>
                  <a:ext uri="{FF2B5EF4-FFF2-40B4-BE49-F238E27FC236}">
                    <a16:creationId xmlns:a16="http://schemas.microsoft.com/office/drawing/2014/main" id="{D465377C-D1BA-8921-A1AC-E4839EC686A1}"/>
                  </a:ext>
                </a:extLst>
              </p:cNvPr>
              <p:cNvSpPr txBox="1">
                <a:spLocks noGrp="1" noRot="1" noMove="1" noResize="1" noEditPoints="1" noAdjustHandles="1" noChangeArrowheads="1" noChangeShapeType="1"/>
              </p:cNvSpPr>
              <p:nvPr userDrawn="1"/>
            </p:nvSpPr>
            <p:spPr>
              <a:xfrm>
                <a:off x="1419734" y="5038734"/>
                <a:ext cx="10368124" cy="10399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800" b="0">
                    <a:latin typeface="Arial" panose="020B0604020202020204" pitchFamily="34" charset="0"/>
                    <a:cs typeface="Arial" panose="020B0604020202020204" pitchFamily="34" charset="0"/>
                  </a:rPr>
                  <a:t>DO NOT RECORD THIS PRESENTATION. </a:t>
                </a:r>
              </a:p>
              <a:p>
                <a:pPr marL="0" marR="0" lvl="0" indent="0" algn="l" defTabSz="914400" rtl="0" eaLnBrk="1" fontAlgn="auto" latinLnBrk="0" hangingPunct="1">
                  <a:lnSpc>
                    <a:spcPct val="109000"/>
                  </a:lnSpc>
                  <a:spcBef>
                    <a:spcPts val="300"/>
                  </a:spcBef>
                  <a:spcAft>
                    <a:spcPts val="0"/>
                  </a:spcAft>
                  <a:buClrTx/>
                  <a:buSzTx/>
                  <a:buFontTx/>
                  <a:buNone/>
                  <a:tabLst/>
                  <a:defRPr/>
                </a:pPr>
                <a:r>
                  <a:rPr lang="en-US" sz="1200" i="1">
                    <a:solidFill>
                      <a:prstClr val="black"/>
                    </a:solidFill>
                    <a:latin typeface="Arial" panose="020B0604020202020204" pitchFamily="34" charset="0"/>
                    <a:cs typeface="Arial" panose="020B0604020202020204" pitchFamily="34" charset="0"/>
                  </a:rPr>
                  <a:t>Massachusetts recording law stipulates that it is a two-party consent state. In Massachusetts, it is a criminal offense to use any device to record and/or disseminate communications, whether they’re wire, oral or electronic, without the consent of all contributing parties. Mass. Ann. Laws </a:t>
                </a:r>
                <a:r>
                  <a:rPr lang="en-US" sz="1200" i="1" err="1">
                    <a:solidFill>
                      <a:prstClr val="black"/>
                    </a:solidFill>
                    <a:latin typeface="Arial" panose="020B0604020202020204" pitchFamily="34" charset="0"/>
                    <a:cs typeface="Arial" panose="020B0604020202020204" pitchFamily="34" charset="0"/>
                  </a:rPr>
                  <a:t>ch.</a:t>
                </a:r>
                <a:r>
                  <a:rPr lang="en-US" sz="1200" i="1">
                    <a:solidFill>
                      <a:prstClr val="black"/>
                    </a:solidFill>
                    <a:latin typeface="Arial" panose="020B0604020202020204" pitchFamily="34" charset="0"/>
                    <a:cs typeface="Arial" panose="020B0604020202020204" pitchFamily="34" charset="0"/>
                  </a:rPr>
                  <a:t> 272, § 99(C). This means that in Massachusetts you are not legally allowed to record a conversation you are taking part in unless all parties are in agreement.</a:t>
                </a:r>
              </a:p>
            </p:txBody>
          </p:sp>
        </p:grpSp>
        <p:pic>
          <p:nvPicPr>
            <p:cNvPr id="27" name="Graphic 26" descr="Questions icon">
              <a:extLst>
                <a:ext uri="{FF2B5EF4-FFF2-40B4-BE49-F238E27FC236}">
                  <a16:creationId xmlns:a16="http://schemas.microsoft.com/office/drawing/2014/main" id="{45EAE3D5-1E64-2387-CF7A-2A8268FBD470}"/>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336077" y="1299316"/>
              <a:ext cx="682623" cy="682623"/>
            </a:xfrm>
            <a:prstGeom prst="rect">
              <a:avLst/>
            </a:prstGeom>
          </p:spPr>
        </p:pic>
        <p:pic>
          <p:nvPicPr>
            <p:cNvPr id="28" name="Graphic 27" descr="Send icon">
              <a:extLst>
                <a:ext uri="{FF2B5EF4-FFF2-40B4-BE49-F238E27FC236}">
                  <a16:creationId xmlns:a16="http://schemas.microsoft.com/office/drawing/2014/main" id="{2179BF27-7187-BF17-5B44-EBA68B1993A7}"/>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336078" y="2529767"/>
              <a:ext cx="682623" cy="682623"/>
            </a:xfrm>
            <a:prstGeom prst="rect">
              <a:avLst/>
            </a:prstGeom>
          </p:spPr>
        </p:pic>
        <p:pic>
          <p:nvPicPr>
            <p:cNvPr id="29" name="Graphic 28" descr="Certificate icon">
              <a:extLst>
                <a:ext uri="{FF2B5EF4-FFF2-40B4-BE49-F238E27FC236}">
                  <a16:creationId xmlns:a16="http://schemas.microsoft.com/office/drawing/2014/main" id="{82837D61-1017-C957-007C-E221B7B48A11}"/>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6336077" y="3760218"/>
              <a:ext cx="682623" cy="682623"/>
            </a:xfrm>
            <a:prstGeom prst="rect">
              <a:avLst/>
            </a:prstGeom>
          </p:spPr>
        </p:pic>
        <p:sp>
          <p:nvSpPr>
            <p:cNvPr id="30" name="TextBox 29">
              <a:extLst>
                <a:ext uri="{FF2B5EF4-FFF2-40B4-BE49-F238E27FC236}">
                  <a16:creationId xmlns:a16="http://schemas.microsoft.com/office/drawing/2014/main" id="{5E103234-8895-EB20-8CD9-CF7175F7071A}"/>
                </a:ext>
              </a:extLst>
            </p:cNvPr>
            <p:cNvSpPr txBox="1">
              <a:spLocks noGrp="1" noRot="1" noMove="1" noResize="1" noEditPoints="1" noAdjustHandles="1" noChangeArrowheads="1" noChangeShapeType="1"/>
            </p:cNvSpPr>
            <p:nvPr userDrawn="1"/>
          </p:nvSpPr>
          <p:spPr>
            <a:xfrm>
              <a:off x="7203952" y="2687613"/>
              <a:ext cx="4736304"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We’ll send you a copy of the slides.</a:t>
              </a:r>
            </a:p>
          </p:txBody>
        </p:sp>
        <p:sp>
          <p:nvSpPr>
            <p:cNvPr id="31" name="TextBox 30">
              <a:extLst>
                <a:ext uri="{FF2B5EF4-FFF2-40B4-BE49-F238E27FC236}">
                  <a16:creationId xmlns:a16="http://schemas.microsoft.com/office/drawing/2014/main" id="{CC1043E9-9A69-38A4-A12A-B4C9727A2B06}"/>
                </a:ext>
              </a:extLst>
            </p:cNvPr>
            <p:cNvSpPr txBox="1">
              <a:spLocks noGrp="1" noRot="1" noMove="1" noResize="1" noEditPoints="1" noAdjustHandles="1" noChangeArrowheads="1" noChangeShapeType="1"/>
            </p:cNvSpPr>
            <p:nvPr userDrawn="1"/>
          </p:nvSpPr>
          <p:spPr>
            <a:xfrm>
              <a:off x="7203951" y="1508600"/>
              <a:ext cx="4833973"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Use the Zoom Q&amp;A function to ask questions.</a:t>
              </a:r>
            </a:p>
          </p:txBody>
        </p:sp>
        <p:sp>
          <p:nvSpPr>
            <p:cNvPr id="32" name="TextBox 31">
              <a:extLst>
                <a:ext uri="{FF2B5EF4-FFF2-40B4-BE49-F238E27FC236}">
                  <a16:creationId xmlns:a16="http://schemas.microsoft.com/office/drawing/2014/main" id="{EA1D33B6-115A-B6F2-470C-6DDA6E2E43DB}"/>
                </a:ext>
              </a:extLst>
            </p:cNvPr>
            <p:cNvSpPr txBox="1">
              <a:spLocks noGrp="1" noRot="1" noMove="1" noResize="1" noEditPoints="1" noAdjustHandles="1" noChangeArrowheads="1" noChangeShapeType="1"/>
            </p:cNvSpPr>
            <p:nvPr userDrawn="1"/>
          </p:nvSpPr>
          <p:spPr>
            <a:xfrm>
              <a:off x="7203952" y="3866626"/>
              <a:ext cx="4736304"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Complete post-training eval within 2 weeks.</a:t>
              </a:r>
            </a:p>
          </p:txBody>
        </p:sp>
        <p:pic>
          <p:nvPicPr>
            <p:cNvPr id="2" name="Graphic 1" descr="Mute speaker icon">
              <a:extLst>
                <a:ext uri="{FF2B5EF4-FFF2-40B4-BE49-F238E27FC236}">
                  <a16:creationId xmlns:a16="http://schemas.microsoft.com/office/drawing/2014/main" id="{849073A5-BE32-ABBD-EAC1-847295556A3B}"/>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570154" y="3689141"/>
              <a:ext cx="664328" cy="664328"/>
            </a:xfrm>
            <a:prstGeom prst="rect">
              <a:avLst/>
            </a:prstGeom>
          </p:spPr>
        </p:pic>
        <p:grpSp>
          <p:nvGrpSpPr>
            <p:cNvPr id="6" name="Group 5">
              <a:extLst>
                <a:ext uri="{FF2B5EF4-FFF2-40B4-BE49-F238E27FC236}">
                  <a16:creationId xmlns:a16="http://schemas.microsoft.com/office/drawing/2014/main" id="{76AEDFD9-2393-839A-4952-DEABFE5E6491}"/>
                </a:ext>
              </a:extLst>
            </p:cNvPr>
            <p:cNvGrpSpPr>
              <a:grpSpLocks noGrp="1" noUngrp="1" noRot="1" noMove="1" noResize="1"/>
            </p:cNvGrpSpPr>
            <p:nvPr userDrawn="1"/>
          </p:nvGrpSpPr>
          <p:grpSpPr>
            <a:xfrm>
              <a:off x="8330120" y="1919143"/>
              <a:ext cx="2477040" cy="442333"/>
              <a:chOff x="8487697" y="1918856"/>
              <a:chExt cx="2477040" cy="442333"/>
            </a:xfrm>
            <a:solidFill>
              <a:schemeClr val="accent1">
                <a:lumMod val="75000"/>
              </a:schemeClr>
            </a:solidFill>
          </p:grpSpPr>
          <p:pic>
            <p:nvPicPr>
              <p:cNvPr id="7" name="Picture 6" descr="Zoom Q&amp;A feature in Zoom navigation bar">
                <a:extLst>
                  <a:ext uri="{FF2B5EF4-FFF2-40B4-BE49-F238E27FC236}">
                    <a16:creationId xmlns:a16="http://schemas.microsoft.com/office/drawing/2014/main" id="{D9CD79F8-922F-8D59-01D6-6467F3456D56}"/>
                  </a:ext>
                </a:extLst>
              </p:cNvPr>
              <p:cNvPicPr>
                <a:picLocks noGrp="1" noRot="1" noChangeAspect="1" noMove="1" noResize="1" noEditPoints="1" noAdjustHandles="1" noChangeArrowheads="1" noChangeShapeType="1" noCrop="1"/>
              </p:cNvPicPr>
              <p:nvPr userDrawn="1"/>
            </p:nvPicPr>
            <p:blipFill>
              <a:blip r:embed="rId19">
                <a:extLst>
                  <a:ext uri="{BEBA8EAE-BF5A-486C-A8C5-ECC9F3942E4B}">
                    <a14:imgProps xmlns:a14="http://schemas.microsoft.com/office/drawing/2010/main">
                      <a14:imgLayer r:embed="rId20">
                        <a14:imgEffect>
                          <a14:sharpenSoften amount="100000"/>
                        </a14:imgEffect>
                      </a14:imgLayer>
                    </a14:imgProps>
                  </a:ext>
                  <a:ext uri="{28A0092B-C50C-407E-A947-70E740481C1C}">
                    <a14:useLocalDpi xmlns:a14="http://schemas.microsoft.com/office/drawing/2010/main"/>
                  </a:ext>
                </a:extLst>
              </a:blip>
              <a:stretch>
                <a:fillRect/>
              </a:stretch>
            </p:blipFill>
            <p:spPr>
              <a:xfrm>
                <a:off x="8487697" y="1918856"/>
                <a:ext cx="1825502" cy="442333"/>
              </a:xfrm>
              <a:prstGeom prst="roundRect">
                <a:avLst/>
              </a:prstGeom>
              <a:grpFill/>
            </p:spPr>
          </p:pic>
          <p:sp>
            <p:nvSpPr>
              <p:cNvPr id="8" name="Down Arrow 7" descr="Arrow pointing right to a picture of the Zoom Q&amp;A function">
                <a:extLst>
                  <a:ext uri="{FF2B5EF4-FFF2-40B4-BE49-F238E27FC236}">
                    <a16:creationId xmlns:a16="http://schemas.microsoft.com/office/drawing/2014/main" id="{933BA3BD-7AC9-726A-4AD4-1E32B5B7C0CF}"/>
                  </a:ext>
                </a:extLst>
              </p:cNvPr>
              <p:cNvSpPr>
                <a:spLocks noGrp="1" noRot="1" noMove="1" noResize="1" noEditPoints="1" noAdjustHandles="1" noChangeArrowheads="1" noChangeShapeType="1"/>
              </p:cNvSpPr>
              <p:nvPr userDrawn="1"/>
            </p:nvSpPr>
            <p:spPr>
              <a:xfrm rot="5400000">
                <a:off x="10602677" y="1865113"/>
                <a:ext cx="174302" cy="549818"/>
              </a:xfrm>
              <a:prstGeom prst="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Slide Number Placeholder 1">
            <a:extLst>
              <a:ext uri="{FF2B5EF4-FFF2-40B4-BE49-F238E27FC236}">
                <a16:creationId xmlns:a16="http://schemas.microsoft.com/office/drawing/2014/main" id="{07D158EA-43C0-D13B-5525-C4090B310058}"/>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94634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pic>
        <p:nvPicPr>
          <p:cNvPr id="4" name="Picture 3" descr="Grayken Center for Addiction Training &amp; Technical Assistance logo. Visit addictiontraining.org for more trainings and resources.">
            <a:extLst>
              <a:ext uri="{FF2B5EF4-FFF2-40B4-BE49-F238E27FC236}">
                <a16:creationId xmlns:a16="http://schemas.microsoft.com/office/drawing/2014/main" id="{94532E9B-E9B3-656C-8586-9903BFCBB1B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2" name="Text Placeholder 11">
            <a:extLst>
              <a:ext uri="{FF2B5EF4-FFF2-40B4-BE49-F238E27FC236}">
                <a16:creationId xmlns:a16="http://schemas.microsoft.com/office/drawing/2014/main" id="{780DD42E-5D63-FE47-5028-9A1E557C82AC}"/>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105553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image/chart/table w/ summary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endParaRPr lang="en-US"/>
          </a:p>
        </p:txBody>
      </p:sp>
      <p:sp>
        <p:nvSpPr>
          <p:cNvPr id="18" name="Content Placeholder 16">
            <a:extLst>
              <a:ext uri="{FF2B5EF4-FFF2-40B4-BE49-F238E27FC236}">
                <a16:creationId xmlns:a16="http://schemas.microsoft.com/office/drawing/2014/main" id="{65BAE8AF-9C4B-B7DC-A7F4-EB7A6DC08BB8}"/>
              </a:ext>
            </a:extLst>
          </p:cNvPr>
          <p:cNvSpPr>
            <a:spLocks noGrp="1"/>
          </p:cNvSpPr>
          <p:nvPr>
            <p:ph sz="quarter" idx="20" hasCustomPrompt="1"/>
          </p:nvPr>
        </p:nvSpPr>
        <p:spPr>
          <a:xfrm>
            <a:off x="497840" y="1213519"/>
            <a:ext cx="7350090" cy="4780649"/>
          </a:xfrm>
          <a:solidFill>
            <a:schemeClr val="bg2">
              <a:lumMod val="60000"/>
              <a:lumOff val="40000"/>
            </a:schemeClr>
          </a:solidFill>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pic>
        <p:nvPicPr>
          <p:cNvPr id="12" name="Picture 11" descr="Grayken Center for Addiction Training &amp; Technical Assistance logo. Visit addictiontraining.org for more trainings and resources.">
            <a:extLst>
              <a:ext uri="{FF2B5EF4-FFF2-40B4-BE49-F238E27FC236}">
                <a16:creationId xmlns:a16="http://schemas.microsoft.com/office/drawing/2014/main" id="{846D1895-B2DD-6DD1-4BA4-78908422E2F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Content Placeholder 6">
            <a:extLst>
              <a:ext uri="{FF2B5EF4-FFF2-40B4-BE49-F238E27FC236}">
                <a16:creationId xmlns:a16="http://schemas.microsoft.com/office/drawing/2014/main" id="{00EA24BE-8C6B-F8BC-1440-D6D1A8D7A97C}"/>
              </a:ext>
            </a:extLst>
          </p:cNvPr>
          <p:cNvSpPr>
            <a:spLocks noGrp="1"/>
          </p:cNvSpPr>
          <p:nvPr>
            <p:ph sz="quarter" idx="21" hasCustomPrompt="1"/>
          </p:nvPr>
        </p:nvSpPr>
        <p:spPr>
          <a:xfrm>
            <a:off x="8224008" y="1213519"/>
            <a:ext cx="3563849" cy="4780649"/>
          </a:xfrm>
          <a:solidFill>
            <a:schemeClr val="accent1">
              <a:lumMod val="20000"/>
              <a:lumOff val="80000"/>
              <a:alpha val="59989"/>
            </a:schemeClr>
          </a:solidFill>
        </p:spPr>
        <p:txBody>
          <a:bodyPr/>
          <a:lstStyle/>
          <a:p>
            <a:pPr lvl="1"/>
            <a:r>
              <a:rPr lang="en-US"/>
              <a:t>Click to add summary</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a:extLst>
              <a:ext uri="{FF2B5EF4-FFF2-40B4-BE49-F238E27FC236}">
                <a16:creationId xmlns:a16="http://schemas.microsoft.com/office/drawing/2014/main" id="{D0D23B05-8604-FA4A-1603-2F24A1218BEE}"/>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8" name="Freeform 7">
            <a:extLst>
              <a:ext uri="{FF2B5EF4-FFF2-40B4-BE49-F238E27FC236}">
                <a16:creationId xmlns:a16="http://schemas.microsoft.com/office/drawing/2014/main" id="{28DAF523-65E8-993B-2E17-A8CB46F9F0EC}"/>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11">
            <a:extLst>
              <a:ext uri="{FF2B5EF4-FFF2-40B4-BE49-F238E27FC236}">
                <a16:creationId xmlns:a16="http://schemas.microsoft.com/office/drawing/2014/main" id="{1628807B-8FCA-1AAC-1B73-78C19AFF653A}"/>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572810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image/chart/table w/summary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endParaRPr lang="en-US"/>
          </a:p>
        </p:txBody>
      </p:sp>
      <p:sp>
        <p:nvSpPr>
          <p:cNvPr id="6" name="Content Placeholder 16">
            <a:extLst>
              <a:ext uri="{FF2B5EF4-FFF2-40B4-BE49-F238E27FC236}">
                <a16:creationId xmlns:a16="http://schemas.microsoft.com/office/drawing/2014/main" id="{D713938B-B883-DC53-D315-EAA98C78DA49}"/>
              </a:ext>
            </a:extLst>
          </p:cNvPr>
          <p:cNvSpPr>
            <a:spLocks noGrp="1"/>
          </p:cNvSpPr>
          <p:nvPr>
            <p:ph sz="quarter" idx="20" hasCustomPrompt="1"/>
          </p:nvPr>
        </p:nvSpPr>
        <p:spPr>
          <a:xfrm>
            <a:off x="4429760" y="1213519"/>
            <a:ext cx="7358098" cy="4780650"/>
          </a:xfrm>
          <a:solidFill>
            <a:schemeClr val="bg2">
              <a:lumMod val="60000"/>
              <a:lumOff val="40000"/>
            </a:schemeClr>
          </a:solidFill>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pic>
        <p:nvPicPr>
          <p:cNvPr id="13" name="Picture 12" descr="Grayken Center for Addiction Training &amp; Technical Assistance logo. Visit addictiontraining.org for more trainings and resources.">
            <a:extLst>
              <a:ext uri="{FF2B5EF4-FFF2-40B4-BE49-F238E27FC236}">
                <a16:creationId xmlns:a16="http://schemas.microsoft.com/office/drawing/2014/main" id="{DD1E63FF-BB7E-0DCC-4C9E-55EFF040C6B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Content Placeholder 6">
            <a:extLst>
              <a:ext uri="{FF2B5EF4-FFF2-40B4-BE49-F238E27FC236}">
                <a16:creationId xmlns:a16="http://schemas.microsoft.com/office/drawing/2014/main" id="{47DBC732-CDC8-13E8-4558-D70EE583595E}"/>
              </a:ext>
            </a:extLst>
          </p:cNvPr>
          <p:cNvSpPr>
            <a:spLocks noGrp="1"/>
          </p:cNvSpPr>
          <p:nvPr>
            <p:ph sz="quarter" idx="21" hasCustomPrompt="1"/>
          </p:nvPr>
        </p:nvSpPr>
        <p:spPr>
          <a:xfrm>
            <a:off x="497839" y="1213520"/>
            <a:ext cx="3563178" cy="4780650"/>
          </a:xfrm>
          <a:solidFill>
            <a:schemeClr val="accent1">
              <a:lumMod val="20000"/>
              <a:lumOff val="80000"/>
              <a:alpha val="59989"/>
            </a:schemeClr>
          </a:solidFill>
        </p:spPr>
        <p:txBody>
          <a:bodyPr/>
          <a:lstStyle/>
          <a:p>
            <a:pPr lvl="1"/>
            <a:r>
              <a:rPr lang="en-US"/>
              <a:t>Click to add summary</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a:extLst>
              <a:ext uri="{FF2B5EF4-FFF2-40B4-BE49-F238E27FC236}">
                <a16:creationId xmlns:a16="http://schemas.microsoft.com/office/drawing/2014/main" id="{02C529D1-5B49-4091-7602-ABD4B315490B}"/>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10" name="Freeform 9">
            <a:extLst>
              <a:ext uri="{FF2B5EF4-FFF2-40B4-BE49-F238E27FC236}">
                <a16:creationId xmlns:a16="http://schemas.microsoft.com/office/drawing/2014/main" id="{AC906B6F-C097-21B8-6C73-F0EB9A525AF6}"/>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11">
            <a:extLst>
              <a:ext uri="{FF2B5EF4-FFF2-40B4-BE49-F238E27FC236}">
                <a16:creationId xmlns:a16="http://schemas.microsoft.com/office/drawing/2014/main" id="{9F41824A-8C03-CA6D-18E2-7223E576A644}"/>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624993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basic slide">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B605FF3F-C2C3-C70B-3C5E-BB52F4EB530D}"/>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72DEB34E-DCF5-36BF-0D9B-0FF40C8AE1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itle 1">
            <a:extLst>
              <a:ext uri="{FF2B5EF4-FFF2-40B4-BE49-F238E27FC236}">
                <a16:creationId xmlns:a16="http://schemas.microsoft.com/office/drawing/2014/main" id="{3B8E21E0-E2D5-D62A-220F-145002909DC1}"/>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9" name="Content Placeholder 8">
            <a:extLst>
              <a:ext uri="{FF2B5EF4-FFF2-40B4-BE49-F238E27FC236}">
                <a16:creationId xmlns:a16="http://schemas.microsoft.com/office/drawing/2014/main" id="{8232409B-5C16-DCAE-8C24-8C8EE5B1ED47}"/>
              </a:ext>
            </a:extLst>
          </p:cNvPr>
          <p:cNvSpPr>
            <a:spLocks noGrp="1"/>
          </p:cNvSpPr>
          <p:nvPr>
            <p:ph sz="quarter" idx="12" hasCustomPrompt="1"/>
          </p:nvPr>
        </p:nvSpPr>
        <p:spPr>
          <a:xfrm>
            <a:off x="6282500" y="1217835"/>
            <a:ext cx="5505358" cy="478064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71F11892-CDDF-7E78-F5AE-ED890D97FA08}"/>
              </a:ext>
            </a:extLst>
          </p:cNvPr>
          <p:cNvSpPr>
            <a:spLocks noGrp="1"/>
          </p:cNvSpPr>
          <p:nvPr>
            <p:ph sz="quarter" idx="13" hasCustomPrompt="1"/>
          </p:nvPr>
        </p:nvSpPr>
        <p:spPr>
          <a:xfrm>
            <a:off x="496981" y="1217835"/>
            <a:ext cx="5505358" cy="478064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ED61F00E-FDCE-CBE6-ABC5-C4C7815FA5E9}"/>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11">
            <a:extLst>
              <a:ext uri="{FF2B5EF4-FFF2-40B4-BE49-F238E27FC236}">
                <a16:creationId xmlns:a16="http://schemas.microsoft.com/office/drawing/2014/main" id="{2AEEBAD2-7F5A-1EE7-D1BE-08CB1BA9BD2E}"/>
              </a:ext>
            </a:extLst>
          </p:cNvPr>
          <p:cNvSpPr>
            <a:spLocks noGrp="1"/>
          </p:cNvSpPr>
          <p:nvPr>
            <p:ph type="body" sz="quarter" idx="14"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971980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w/subhead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651" y="1217834"/>
            <a:ext cx="5504688"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6283170" y="1217834"/>
            <a:ext cx="5504688"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pic>
        <p:nvPicPr>
          <p:cNvPr id="17" name="Picture 16" descr="Grayken Center for Addiction Training &amp; Technical Assistance logo. Visit addictiontraining.org for more trainings and resources.">
            <a:extLst>
              <a:ext uri="{FF2B5EF4-FFF2-40B4-BE49-F238E27FC236}">
                <a16:creationId xmlns:a16="http://schemas.microsoft.com/office/drawing/2014/main" id="{5AC3737C-99B2-0E2E-3FDD-30919FABF32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Title 1">
            <a:extLst>
              <a:ext uri="{FF2B5EF4-FFF2-40B4-BE49-F238E27FC236}">
                <a16:creationId xmlns:a16="http://schemas.microsoft.com/office/drawing/2014/main" id="{A2B99970-A73B-B508-E486-BFF73B336BB4}"/>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8" name="Content Placeholder 7">
            <a:extLst>
              <a:ext uri="{FF2B5EF4-FFF2-40B4-BE49-F238E27FC236}">
                <a16:creationId xmlns:a16="http://schemas.microsoft.com/office/drawing/2014/main" id="{0E6243FD-3117-7CA8-70D1-88A2A4A1B432}"/>
              </a:ext>
            </a:extLst>
          </p:cNvPr>
          <p:cNvSpPr>
            <a:spLocks noGrp="1"/>
          </p:cNvSpPr>
          <p:nvPr>
            <p:ph sz="quarter" idx="14" hasCustomPrompt="1"/>
          </p:nvPr>
        </p:nvSpPr>
        <p:spPr>
          <a:xfrm>
            <a:off x="497651" y="2038205"/>
            <a:ext cx="5504688" cy="396027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BD618227-A176-7BE6-018F-F83F1DDF20C5}"/>
              </a:ext>
            </a:extLst>
          </p:cNvPr>
          <p:cNvSpPr>
            <a:spLocks noGrp="1"/>
          </p:cNvSpPr>
          <p:nvPr>
            <p:ph type="sldNum" sz="quarter" idx="16"/>
          </p:nvPr>
        </p:nvSpPr>
        <p:spPr/>
        <p:txBody>
          <a:bodyPr/>
          <a:lstStyle/>
          <a:p>
            <a:fld id="{F85CE818-7367-6A4C-AA8A-8ACF11B1523A}" type="slidenum">
              <a:rPr lang="en-US" smtClean="0"/>
              <a:pPr/>
              <a:t>‹#›</a:t>
            </a:fld>
            <a:endParaRPr lang="en-US"/>
          </a:p>
        </p:txBody>
      </p:sp>
      <p:sp>
        <p:nvSpPr>
          <p:cNvPr id="19" name="Content Placeholder 18">
            <a:extLst>
              <a:ext uri="{FF2B5EF4-FFF2-40B4-BE49-F238E27FC236}">
                <a16:creationId xmlns:a16="http://schemas.microsoft.com/office/drawing/2014/main" id="{DD24B534-91AB-F79D-855B-749D49854025}"/>
              </a:ext>
            </a:extLst>
          </p:cNvPr>
          <p:cNvSpPr>
            <a:spLocks noGrp="1"/>
          </p:cNvSpPr>
          <p:nvPr>
            <p:ph sz="quarter" idx="17" hasCustomPrompt="1"/>
          </p:nvPr>
        </p:nvSpPr>
        <p:spPr>
          <a:xfrm>
            <a:off x="6282501" y="2038350"/>
            <a:ext cx="5504687" cy="396013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3" name="Freeform 2">
            <a:extLst>
              <a:ext uri="{FF2B5EF4-FFF2-40B4-BE49-F238E27FC236}">
                <a16:creationId xmlns:a16="http://schemas.microsoft.com/office/drawing/2014/main" id="{4DDFB48B-609F-408E-CCDC-E3DA684610A0}"/>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0F9466B1-BD94-DEFA-2017-6EAE60D665D7}"/>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94788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w/subhead (no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651" y="1217835"/>
            <a:ext cx="5504688" cy="576648"/>
          </a:xfrm>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6282500" y="1217834"/>
            <a:ext cx="5504687" cy="576649"/>
          </a:xfrm>
        </p:spPr>
        <p:txBody>
          <a:bodyPr anchor="b">
            <a:noAutofit/>
          </a:bodyPr>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8" name="TextBox 7">
            <a:extLst>
              <a:ext uri="{FF2B5EF4-FFF2-40B4-BE49-F238E27FC236}">
                <a16:creationId xmlns:a16="http://schemas.microsoft.com/office/drawing/2014/main" id="{E620FF52-28BB-F426-7D60-FD85F5115628}"/>
              </a:ext>
            </a:extLst>
          </p:cNvPr>
          <p:cNvSpPr txBox="1"/>
          <p:nvPr userDrawn="1"/>
        </p:nvSpPr>
        <p:spPr>
          <a:xfrm>
            <a:off x="2565400" y="118533"/>
            <a:ext cx="184731" cy="369332"/>
          </a:xfrm>
          <a:prstGeom prst="rect">
            <a:avLst/>
          </a:prstGeom>
          <a:noFill/>
        </p:spPr>
        <p:txBody>
          <a:bodyPr wrap="none" rtlCol="0">
            <a:spAutoFit/>
          </a:bodyPr>
          <a:lstStyle/>
          <a:p>
            <a:endParaRPr lang="en-US"/>
          </a:p>
        </p:txBody>
      </p:sp>
      <p:pic>
        <p:nvPicPr>
          <p:cNvPr id="21" name="Picture 20" descr="Grayken Center for Addiction Training &amp; Technical Assistance logo. Visit addictiontraining.org for more trainings and resources.">
            <a:extLst>
              <a:ext uri="{FF2B5EF4-FFF2-40B4-BE49-F238E27FC236}">
                <a16:creationId xmlns:a16="http://schemas.microsoft.com/office/drawing/2014/main" id="{4A4BC2B6-573E-25CA-251D-3D947B7E9A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Title 1">
            <a:extLst>
              <a:ext uri="{FF2B5EF4-FFF2-40B4-BE49-F238E27FC236}">
                <a16:creationId xmlns:a16="http://schemas.microsoft.com/office/drawing/2014/main" id="{874B31EB-1A9D-3306-CC63-60B8C9FE19F2}"/>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3" name="Content Placeholder 12">
            <a:extLst>
              <a:ext uri="{FF2B5EF4-FFF2-40B4-BE49-F238E27FC236}">
                <a16:creationId xmlns:a16="http://schemas.microsoft.com/office/drawing/2014/main" id="{42246E69-F9EA-75E2-B425-AB88AC0C2865}"/>
              </a:ext>
            </a:extLst>
          </p:cNvPr>
          <p:cNvSpPr>
            <a:spLocks noGrp="1"/>
          </p:cNvSpPr>
          <p:nvPr>
            <p:ph sz="quarter" idx="14" hasCustomPrompt="1"/>
          </p:nvPr>
        </p:nvSpPr>
        <p:spPr>
          <a:xfrm>
            <a:off x="497651" y="2037926"/>
            <a:ext cx="5504687" cy="3960555"/>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EAB57D49-02D0-8B16-2C05-40EE17F104DA}"/>
              </a:ext>
            </a:extLst>
          </p:cNvPr>
          <p:cNvSpPr>
            <a:spLocks noGrp="1"/>
          </p:cNvSpPr>
          <p:nvPr>
            <p:ph sz="quarter" idx="15" hasCustomPrompt="1"/>
          </p:nvPr>
        </p:nvSpPr>
        <p:spPr>
          <a:xfrm>
            <a:off x="6282500" y="2037924"/>
            <a:ext cx="5504687" cy="3960557"/>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CAC1B31-DA04-83D3-6751-4B2C81F5215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Freeform 2">
            <a:extLst>
              <a:ext uri="{FF2B5EF4-FFF2-40B4-BE49-F238E27FC236}">
                <a16:creationId xmlns:a16="http://schemas.microsoft.com/office/drawing/2014/main" id="{6ED16A8F-EDD0-279A-1B51-335935770E26}"/>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6A9B042F-5BC1-9971-00F2-619A92E3A1A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4121274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column w/subhead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839" y="1217828"/>
            <a:ext cx="357530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4354861" y="1217371"/>
            <a:ext cx="357530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10" name="Text Placeholder 4">
            <a:extLst>
              <a:ext uri="{FF2B5EF4-FFF2-40B4-BE49-F238E27FC236}">
                <a16:creationId xmlns:a16="http://schemas.microsoft.com/office/drawing/2014/main" id="{4A60DB4B-4CA9-51A8-D223-B65DB5033C97}"/>
              </a:ext>
            </a:extLst>
          </p:cNvPr>
          <p:cNvSpPr>
            <a:spLocks noGrp="1"/>
          </p:cNvSpPr>
          <p:nvPr>
            <p:ph type="body" sz="quarter" idx="21" hasCustomPrompt="1"/>
          </p:nvPr>
        </p:nvSpPr>
        <p:spPr>
          <a:xfrm>
            <a:off x="8211234" y="1217371"/>
            <a:ext cx="357595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pic>
        <p:nvPicPr>
          <p:cNvPr id="20" name="Picture 19" descr="Grayken Center for Addiction Training &amp; Technical Assistance logo. Visit addictiontraining.org for more trainings and resources.">
            <a:extLst>
              <a:ext uri="{FF2B5EF4-FFF2-40B4-BE49-F238E27FC236}">
                <a16:creationId xmlns:a16="http://schemas.microsoft.com/office/drawing/2014/main" id="{1950525F-BB2A-444F-77AF-9BC546F8726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Title 1">
            <a:extLst>
              <a:ext uri="{FF2B5EF4-FFF2-40B4-BE49-F238E27FC236}">
                <a16:creationId xmlns:a16="http://schemas.microsoft.com/office/drawing/2014/main" id="{56DD42B7-273A-C78C-0AA1-6EAB2CA0A67D}"/>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2" name="Content Placeholder 11">
            <a:extLst>
              <a:ext uri="{FF2B5EF4-FFF2-40B4-BE49-F238E27FC236}">
                <a16:creationId xmlns:a16="http://schemas.microsoft.com/office/drawing/2014/main" id="{E79CCA44-6A9B-DB4B-6C8C-A70FCF582FFF}"/>
              </a:ext>
            </a:extLst>
          </p:cNvPr>
          <p:cNvSpPr>
            <a:spLocks noGrp="1"/>
          </p:cNvSpPr>
          <p:nvPr>
            <p:ph sz="quarter" idx="22" hasCustomPrompt="1"/>
          </p:nvPr>
        </p:nvSpPr>
        <p:spPr>
          <a:xfrm>
            <a:off x="497840" y="2038204"/>
            <a:ext cx="3575303"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26D045C-FD1F-BBD0-F08C-81D2BCBCAD1B}"/>
              </a:ext>
            </a:extLst>
          </p:cNvPr>
          <p:cNvSpPr>
            <a:spLocks noGrp="1"/>
          </p:cNvSpPr>
          <p:nvPr>
            <p:ph sz="quarter" idx="23" hasCustomPrompt="1"/>
          </p:nvPr>
        </p:nvSpPr>
        <p:spPr>
          <a:xfrm>
            <a:off x="4355196"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229FDD9-86C5-2028-D5A9-9FBE41E06F54}"/>
              </a:ext>
            </a:extLst>
          </p:cNvPr>
          <p:cNvSpPr>
            <a:spLocks noGrp="1"/>
          </p:cNvSpPr>
          <p:nvPr>
            <p:ph sz="quarter" idx="24" hasCustomPrompt="1"/>
          </p:nvPr>
        </p:nvSpPr>
        <p:spPr>
          <a:xfrm>
            <a:off x="8211234"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1CB4AB4F-EEB7-3170-A201-11658F1B62D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Freeform 2">
            <a:extLst>
              <a:ext uri="{FF2B5EF4-FFF2-40B4-BE49-F238E27FC236}">
                <a16:creationId xmlns:a16="http://schemas.microsoft.com/office/drawing/2014/main" id="{EC2B3E97-DDB2-366E-47E1-F052A8F3B8EC}"/>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E35D1ACB-4012-1CEA-840E-AE68F96166B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220810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w/subhead (no highlight)">
    <p:spTree>
      <p:nvGrpSpPr>
        <p:cNvPr id="1" name=""/>
        <p:cNvGrpSpPr/>
        <p:nvPr/>
      </p:nvGrpSpPr>
      <p:grpSpPr>
        <a:xfrm>
          <a:off x="0" y="0"/>
          <a:ext cx="0" cy="0"/>
          <a:chOff x="0" y="0"/>
          <a:chExt cx="0" cy="0"/>
        </a:xfrm>
      </p:grpSpPr>
      <p:pic>
        <p:nvPicPr>
          <p:cNvPr id="20" name="Picture 19" descr="Grayken Center for Addiction Training &amp; Technical Assistance logo. Visit addictiontraining.org for more trainings and resources.">
            <a:extLst>
              <a:ext uri="{FF2B5EF4-FFF2-40B4-BE49-F238E27FC236}">
                <a16:creationId xmlns:a16="http://schemas.microsoft.com/office/drawing/2014/main" id="{1950525F-BB2A-444F-77AF-9BC546F8726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Title 1">
            <a:extLst>
              <a:ext uri="{FF2B5EF4-FFF2-40B4-BE49-F238E27FC236}">
                <a16:creationId xmlns:a16="http://schemas.microsoft.com/office/drawing/2014/main" id="{56DD42B7-273A-C78C-0AA1-6EAB2CA0A67D}"/>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2" name="Content Placeholder 11">
            <a:extLst>
              <a:ext uri="{FF2B5EF4-FFF2-40B4-BE49-F238E27FC236}">
                <a16:creationId xmlns:a16="http://schemas.microsoft.com/office/drawing/2014/main" id="{E79CCA44-6A9B-DB4B-6C8C-A70FCF582FFF}"/>
              </a:ext>
            </a:extLst>
          </p:cNvPr>
          <p:cNvSpPr>
            <a:spLocks noGrp="1"/>
          </p:cNvSpPr>
          <p:nvPr>
            <p:ph sz="quarter" idx="22" hasCustomPrompt="1"/>
          </p:nvPr>
        </p:nvSpPr>
        <p:spPr>
          <a:xfrm>
            <a:off x="497840" y="2038204"/>
            <a:ext cx="3575303"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26D045C-FD1F-BBD0-F08C-81D2BCBCAD1B}"/>
              </a:ext>
            </a:extLst>
          </p:cNvPr>
          <p:cNvSpPr>
            <a:spLocks noGrp="1"/>
          </p:cNvSpPr>
          <p:nvPr>
            <p:ph sz="quarter" idx="23" hasCustomPrompt="1"/>
          </p:nvPr>
        </p:nvSpPr>
        <p:spPr>
          <a:xfrm>
            <a:off x="4355196"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229FDD9-86C5-2028-D5A9-9FBE41E06F54}"/>
              </a:ext>
            </a:extLst>
          </p:cNvPr>
          <p:cNvSpPr>
            <a:spLocks noGrp="1"/>
          </p:cNvSpPr>
          <p:nvPr>
            <p:ph sz="quarter" idx="24" hasCustomPrompt="1"/>
          </p:nvPr>
        </p:nvSpPr>
        <p:spPr>
          <a:xfrm>
            <a:off x="8211234"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30B9FCD9-DAA6-B2BD-EDBF-227DFD7C4C33}"/>
              </a:ext>
            </a:extLst>
          </p:cNvPr>
          <p:cNvSpPr>
            <a:spLocks noGrp="1"/>
          </p:cNvSpPr>
          <p:nvPr>
            <p:ph type="body" idx="25" hasCustomPrompt="1"/>
          </p:nvPr>
        </p:nvSpPr>
        <p:spPr>
          <a:xfrm>
            <a:off x="497839" y="1217835"/>
            <a:ext cx="3575303" cy="575582"/>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3" name="Text Placeholder 2">
            <a:extLst>
              <a:ext uri="{FF2B5EF4-FFF2-40B4-BE49-F238E27FC236}">
                <a16:creationId xmlns:a16="http://schemas.microsoft.com/office/drawing/2014/main" id="{F6B3AE4A-8154-A08C-FE66-3D1A44113E85}"/>
              </a:ext>
            </a:extLst>
          </p:cNvPr>
          <p:cNvSpPr>
            <a:spLocks noGrp="1"/>
          </p:cNvSpPr>
          <p:nvPr>
            <p:ph type="body" idx="26" hasCustomPrompt="1"/>
          </p:nvPr>
        </p:nvSpPr>
        <p:spPr>
          <a:xfrm>
            <a:off x="4354212" y="1216769"/>
            <a:ext cx="3576288" cy="576648"/>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4" name="Text Placeholder 2">
            <a:extLst>
              <a:ext uri="{FF2B5EF4-FFF2-40B4-BE49-F238E27FC236}">
                <a16:creationId xmlns:a16="http://schemas.microsoft.com/office/drawing/2014/main" id="{74645DBB-1E53-A8F0-05D2-9624DF08D0B0}"/>
              </a:ext>
            </a:extLst>
          </p:cNvPr>
          <p:cNvSpPr>
            <a:spLocks noGrp="1"/>
          </p:cNvSpPr>
          <p:nvPr>
            <p:ph type="body" idx="27" hasCustomPrompt="1"/>
          </p:nvPr>
        </p:nvSpPr>
        <p:spPr>
          <a:xfrm>
            <a:off x="8211885" y="1216769"/>
            <a:ext cx="3575303" cy="576648"/>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5" name="Slide Number Placeholder 1">
            <a:extLst>
              <a:ext uri="{FF2B5EF4-FFF2-40B4-BE49-F238E27FC236}">
                <a16:creationId xmlns:a16="http://schemas.microsoft.com/office/drawing/2014/main" id="{629CAD26-0952-3A13-51A5-EB3EF887A2D2}"/>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10" name="Freeform 9">
            <a:extLst>
              <a:ext uri="{FF2B5EF4-FFF2-40B4-BE49-F238E27FC236}">
                <a16:creationId xmlns:a16="http://schemas.microsoft.com/office/drawing/2014/main" id="{A30149E3-5DC0-F4C1-88AA-1F241585994A}"/>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1">
            <a:extLst>
              <a:ext uri="{FF2B5EF4-FFF2-40B4-BE49-F238E27FC236}">
                <a16:creationId xmlns:a16="http://schemas.microsoft.com/office/drawing/2014/main" id="{066513F2-590C-FBFE-D6DB-5842D243ECB5}"/>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81253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lumMod val="60000"/>
              <a:lumOff val="40000"/>
            </a:schemeClr>
          </a:solidFill>
        </p:spPr>
        <p:txBody>
          <a:bodyPr/>
          <a:lstStyle>
            <a:lvl1pPr>
              <a:defRPr>
                <a:solidFill>
                  <a:schemeClr val="tx1"/>
                </a:solidFill>
              </a:defRPr>
            </a:lvl1pPr>
          </a:lstStyle>
          <a:p>
            <a:r>
              <a:rPr lang="en-US"/>
              <a:t>Drag &amp; drop picture or click the icon below</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a:lstStyle/>
          <a:p>
            <a:endParaRPr lang="en-US"/>
          </a:p>
        </p:txBody>
      </p:sp>
      <p:sp>
        <p:nvSpPr>
          <p:cNvPr id="9" name="Text Placeholder 11">
            <a:extLst>
              <a:ext uri="{FF2B5EF4-FFF2-40B4-BE49-F238E27FC236}">
                <a16:creationId xmlns:a16="http://schemas.microsoft.com/office/drawing/2014/main" id="{2BDFE78D-8FE9-AF52-BC77-3F00C7CD08B2}"/>
              </a:ext>
            </a:extLst>
          </p:cNvPr>
          <p:cNvSpPr>
            <a:spLocks noGrp="1"/>
          </p:cNvSpPr>
          <p:nvPr>
            <p:ph type="body" sz="quarter" idx="10" hasCustomPrompt="1"/>
          </p:nvPr>
        </p:nvSpPr>
        <p:spPr>
          <a:xfrm>
            <a:off x="3382931" y="6145703"/>
            <a:ext cx="2346358" cy="615243"/>
          </a:xfrm>
        </p:spPr>
        <p:txBody>
          <a:bodyPr anchor="b"/>
          <a:lstStyle>
            <a:lvl1pPr algn="r">
              <a:lnSpc>
                <a:spcPct val="109000"/>
              </a:lnSpc>
              <a:spcBef>
                <a:spcPts val="100"/>
              </a:spcBef>
              <a:defRPr sz="900">
                <a:solidFill>
                  <a:schemeClr val="tx1">
                    <a:lumMod val="65000"/>
                    <a:lumOff val="35000"/>
                  </a:schemeClr>
                </a:solidFill>
              </a:defRPr>
            </a:lvl1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a:t>Click to add citation, if applicable</a:t>
            </a:r>
          </a:p>
        </p:txBody>
      </p:sp>
      <p:sp>
        <p:nvSpPr>
          <p:cNvPr id="10" name="Slide Number Placeholder 5">
            <a:extLst>
              <a:ext uri="{FF2B5EF4-FFF2-40B4-BE49-F238E27FC236}">
                <a16:creationId xmlns:a16="http://schemas.microsoft.com/office/drawing/2014/main" id="{D4315479-C58C-E174-8BBD-C99D7AB5FEA6}"/>
              </a:ext>
            </a:extLst>
          </p:cNvPr>
          <p:cNvSpPr>
            <a:spLocks noGrp="1"/>
          </p:cNvSpPr>
          <p:nvPr>
            <p:ph type="sldNum" sz="quarter" idx="4"/>
          </p:nvPr>
        </p:nvSpPr>
        <p:spPr>
          <a:xfrm>
            <a:off x="2612718" y="6241990"/>
            <a:ext cx="405480" cy="518956"/>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1" name="Picture 10" descr="Grayken Center for Addiction Training &amp; Technical Assistance logo. Visit addictiontraining.org for more trainings and resources.">
            <a:extLst>
              <a:ext uri="{FF2B5EF4-FFF2-40B4-BE49-F238E27FC236}">
                <a16:creationId xmlns:a16="http://schemas.microsoft.com/office/drawing/2014/main" id="{22296253-96B7-880F-1B50-E3A3C1C2200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Content Placeholder 3">
            <a:extLst>
              <a:ext uri="{FF2B5EF4-FFF2-40B4-BE49-F238E27FC236}">
                <a16:creationId xmlns:a16="http://schemas.microsoft.com/office/drawing/2014/main" id="{86582405-DA2B-948C-B6CA-4575D9A39A1E}"/>
              </a:ext>
            </a:extLst>
          </p:cNvPr>
          <p:cNvSpPr>
            <a:spLocks noGrp="1"/>
          </p:cNvSpPr>
          <p:nvPr>
            <p:ph sz="quarter" idx="19" hasCustomPrompt="1"/>
          </p:nvPr>
        </p:nvSpPr>
        <p:spPr>
          <a:xfrm>
            <a:off x="505089" y="1213520"/>
            <a:ext cx="5224200" cy="4780650"/>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56AD997F-A29F-B5B1-3682-D624731D1AC8}"/>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29341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861C1C-E9D3-0F7F-339A-93F8D13A068B}"/>
              </a:ext>
            </a:extLst>
          </p:cNvPr>
          <p:cNvSpPr txBox="1"/>
          <p:nvPr userDrawn="1"/>
        </p:nvSpPr>
        <p:spPr>
          <a:xfrm>
            <a:off x="497840" y="327312"/>
            <a:ext cx="11290017" cy="646331"/>
          </a:xfrm>
          <a:prstGeom prst="rect">
            <a:avLst/>
          </a:prstGeom>
          <a:noFill/>
        </p:spPr>
        <p:txBody>
          <a:bodyPr wrap="square" rtlCol="0">
            <a:spAutoFit/>
          </a:bodyPr>
          <a:lstStyle/>
          <a:p>
            <a:r>
              <a:rPr lang="en-US" sz="3600" b="1"/>
              <a:t>QUESTION:</a:t>
            </a:r>
          </a:p>
        </p:txBody>
      </p:sp>
      <p:pic>
        <p:nvPicPr>
          <p:cNvPr id="12" name="Picture 11" descr="Grayken Center for Addiction Training &amp; Technical Assistance logo. Visit addictiontraining.org for more trainings and resources.">
            <a:extLst>
              <a:ext uri="{FF2B5EF4-FFF2-40B4-BE49-F238E27FC236}">
                <a16:creationId xmlns:a16="http://schemas.microsoft.com/office/drawing/2014/main" id="{846D1895-B2DD-6DD1-4BA4-78908422E2F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D0D23B05-8604-FA4A-1603-2F24A1218BEE}"/>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8" name="Freeform 7">
            <a:extLst>
              <a:ext uri="{FF2B5EF4-FFF2-40B4-BE49-F238E27FC236}">
                <a16:creationId xmlns:a16="http://schemas.microsoft.com/office/drawing/2014/main" id="{28DAF523-65E8-993B-2E17-A8CB46F9F0EC}"/>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D25DCD50-975A-ABD1-CAC8-F82808F11E69}"/>
              </a:ext>
            </a:extLst>
          </p:cNvPr>
          <p:cNvSpPr>
            <a:spLocks noGrp="1"/>
          </p:cNvSpPr>
          <p:nvPr>
            <p:ph type="body" sz="quarter" idx="22" hasCustomPrompt="1"/>
          </p:nvPr>
        </p:nvSpPr>
        <p:spPr>
          <a:xfrm>
            <a:off x="497840" y="1212618"/>
            <a:ext cx="7350125" cy="4781550"/>
          </a:xfrm>
          <a:solidFill>
            <a:schemeClr val="bg2">
              <a:lumMod val="60000"/>
              <a:lumOff val="40000"/>
            </a:schemeClr>
          </a:solidFill>
        </p:spPr>
        <p:txBody>
          <a:bodyPr>
            <a:noAutofit/>
          </a:bodyPr>
          <a:lstStyle/>
          <a:p>
            <a:pPr lvl="0"/>
            <a:r>
              <a:rPr lang="en-US"/>
              <a:t>Add case details here (decrease font size as needed)</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9AE1963-09B3-BD2A-6208-79DBEFA6526B}"/>
              </a:ext>
            </a:extLst>
          </p:cNvPr>
          <p:cNvSpPr>
            <a:spLocks noGrp="1"/>
          </p:cNvSpPr>
          <p:nvPr>
            <p:ph type="body" sz="quarter" idx="23" hasCustomPrompt="1"/>
          </p:nvPr>
        </p:nvSpPr>
        <p:spPr>
          <a:xfrm>
            <a:off x="8223249" y="1212850"/>
            <a:ext cx="3564607" cy="4781550"/>
          </a:xfrm>
          <a:solidFill>
            <a:schemeClr val="accent1">
              <a:lumMod val="20000"/>
              <a:lumOff val="80000"/>
              <a:alpha val="60000"/>
            </a:schemeClr>
          </a:solidFill>
        </p:spPr>
        <p:txBody>
          <a:bodyPr/>
          <a:lstStyle>
            <a:lvl1pPr marL="457200" indent="-457200">
              <a:buFont typeface="+mj-lt"/>
              <a:buAutoNum type="arabicPeriod"/>
              <a:defRPr/>
            </a:lvl1pPr>
            <a:lvl2pPr marL="914400" indent="-457200">
              <a:buFont typeface="+mj-lt"/>
              <a:buAutoNum type="alphaUcPeriod"/>
              <a:defRPr sz="2000"/>
            </a:lvl2pPr>
            <a:lvl3pPr marL="228600" indent="0">
              <a:buFont typeface="+mj-lt"/>
              <a:buNone/>
              <a:defRPr/>
            </a:lvl3pPr>
            <a:lvl4pPr marL="457200" indent="0">
              <a:buNone/>
              <a:defRPr/>
            </a:lvl4pPr>
          </a:lstStyle>
          <a:p>
            <a:pPr lvl="0"/>
            <a:r>
              <a:rPr lang="en-US"/>
              <a:t>Add questions here</a:t>
            </a:r>
          </a:p>
          <a:p>
            <a:pPr lvl="1"/>
            <a:r>
              <a:rPr lang="en-US"/>
              <a:t>Answer</a:t>
            </a:r>
          </a:p>
          <a:p>
            <a:pPr lvl="1"/>
            <a:r>
              <a:rPr lang="en-US"/>
              <a:t>Answer</a:t>
            </a:r>
          </a:p>
          <a:p>
            <a:pPr lvl="1"/>
            <a:endParaRPr lang="en-US"/>
          </a:p>
          <a:p>
            <a:pPr lvl="1"/>
            <a:endParaRPr lang="en-US"/>
          </a:p>
        </p:txBody>
      </p:sp>
      <p:sp>
        <p:nvSpPr>
          <p:cNvPr id="2" name="Text Placeholder 11">
            <a:extLst>
              <a:ext uri="{FF2B5EF4-FFF2-40B4-BE49-F238E27FC236}">
                <a16:creationId xmlns:a16="http://schemas.microsoft.com/office/drawing/2014/main" id="{4AF38E87-2FED-94D7-E585-05F092E8CADF}"/>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05607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de of Conduct (virtual)">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Box 3">
            <a:extLst>
              <a:ext uri="{FF2B5EF4-FFF2-40B4-BE49-F238E27FC236}">
                <a16:creationId xmlns:a16="http://schemas.microsoft.com/office/drawing/2014/main" id="{CE83E124-2DA8-267C-CD0F-CD22FB3574F5}"/>
              </a:ext>
            </a:extLst>
          </p:cNvPr>
          <p:cNvSpPr txBox="1"/>
          <p:nvPr userDrawn="1"/>
        </p:nvSpPr>
        <p:spPr>
          <a:xfrm>
            <a:off x="497839" y="1243914"/>
            <a:ext cx="11290018" cy="3103157"/>
          </a:xfrm>
          <a:prstGeom prst="rect">
            <a:avLst/>
          </a:prstGeom>
          <a:noFill/>
        </p:spPr>
        <p:txBody>
          <a:bodyPr wrap="square" rtlCol="0">
            <a:spAutoFit/>
          </a:bodyPr>
          <a:lstStyle/>
          <a:p>
            <a:pPr algn="l" defTabSz="609630">
              <a:lnSpc>
                <a:spcPct val="109000"/>
              </a:lnSpc>
              <a:spcBef>
                <a:spcPts val="2400"/>
              </a:spcBef>
            </a:pPr>
            <a:r>
              <a:rPr lang="en-US" sz="1600">
                <a:solidFill>
                  <a:prstClr val="black"/>
                </a:solidFill>
              </a:rPr>
              <a:t>Participation in our trainings is free and voluntary. We require responsible behavior and respect toward other participants, members of our staff, and all presenters. We treat all forms of abuse, bullying, intimidation, sexist and racist behavior very seriously. You must not engage in any antisocial behavior or abuse of any kind toward other learners, staff, and presenters.</a:t>
            </a:r>
          </a:p>
          <a:p>
            <a:pPr algn="l" defTabSz="609630">
              <a:lnSpc>
                <a:spcPct val="109000"/>
              </a:lnSpc>
              <a:spcBef>
                <a:spcPts val="2400"/>
              </a:spcBef>
            </a:pPr>
            <a:r>
              <a:rPr lang="en-US" sz="1600">
                <a:solidFill>
                  <a:prstClr val="black"/>
                </a:solidFill>
              </a:rPr>
              <a:t>If your behavior is inappropriate in any way, staff will immediately mute your microphone, stop your video and chat access, and place you in the waiting room to warn you that if the behavior continues, you will be removed from the session. If the behavior is serious enough, you will be immediately removed from the session, and your access to any future sessions may be withdrawn. </a:t>
            </a:r>
          </a:p>
          <a:p>
            <a:pPr algn="l" defTabSz="609630">
              <a:lnSpc>
                <a:spcPct val="109000"/>
              </a:lnSpc>
              <a:spcBef>
                <a:spcPts val="2400"/>
              </a:spcBef>
            </a:pPr>
            <a:r>
              <a:rPr lang="en-US" sz="1600">
                <a:solidFill>
                  <a:prstClr val="black"/>
                </a:solidFill>
              </a:rPr>
              <a:t>Boston Medical Center's Grayken Center for Addiction Training and Technical Assistance, in its sole discretion, reserves the right to remove any participant from or deny access to any program for inappropriate behavior.</a:t>
            </a:r>
          </a:p>
        </p:txBody>
      </p:sp>
      <p:sp>
        <p:nvSpPr>
          <p:cNvPr id="5" name="Title 1">
            <a:extLst>
              <a:ext uri="{FF2B5EF4-FFF2-40B4-BE49-F238E27FC236}">
                <a16:creationId xmlns:a16="http://schemas.microsoft.com/office/drawing/2014/main" id="{08353469-099D-7B62-5D68-E345355D849C}"/>
              </a:ext>
            </a:extLst>
          </p:cNvPr>
          <p:cNvSpPr txBox="1">
            <a:spLocks/>
          </p:cNvSpPr>
          <p:nvPr userDrawn="1"/>
        </p:nvSpPr>
        <p:spPr>
          <a:xfrm>
            <a:off x="497839" y="314502"/>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Code of Conduct</a:t>
            </a:r>
          </a:p>
        </p:txBody>
      </p:sp>
      <p:sp>
        <p:nvSpPr>
          <p:cNvPr id="2" name="Freeform 1">
            <a:extLst>
              <a:ext uri="{FF2B5EF4-FFF2-40B4-BE49-F238E27FC236}">
                <a16:creationId xmlns:a16="http://schemas.microsoft.com/office/drawing/2014/main" id="{2C6987BE-1411-DC7C-565F-0972752205C7}"/>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1">
            <a:extLst>
              <a:ext uri="{FF2B5EF4-FFF2-40B4-BE49-F238E27FC236}">
                <a16:creationId xmlns:a16="http://schemas.microsoft.com/office/drawing/2014/main" id="{B6248B37-3714-53EF-EEFC-58219B43E51A}"/>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3366574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F or Y/N Question">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 Placeholder 4">
            <a:extLst>
              <a:ext uri="{FF2B5EF4-FFF2-40B4-BE49-F238E27FC236}">
                <a16:creationId xmlns:a16="http://schemas.microsoft.com/office/drawing/2014/main" id="{62438A8A-9249-E279-F1BD-D5056E8F4E19}"/>
              </a:ext>
            </a:extLst>
          </p:cNvPr>
          <p:cNvSpPr>
            <a:spLocks noGrp="1"/>
          </p:cNvSpPr>
          <p:nvPr>
            <p:ph type="body" sz="quarter" idx="11" hasCustomPrompt="1"/>
          </p:nvPr>
        </p:nvSpPr>
        <p:spPr>
          <a:xfrm>
            <a:off x="497840" y="1243914"/>
            <a:ext cx="11290018" cy="2795651"/>
          </a:xfrm>
        </p:spPr>
        <p:txBody>
          <a:bodyPr>
            <a:noAutofit/>
          </a:bodyPr>
          <a:lstStyle/>
          <a:p>
            <a:pPr lvl="0"/>
            <a:r>
              <a:rPr lang="en-US"/>
              <a:t>Click to add question and answers</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sp>
        <p:nvSpPr>
          <p:cNvPr id="8" name="Title 1">
            <a:extLst>
              <a:ext uri="{FF2B5EF4-FFF2-40B4-BE49-F238E27FC236}">
                <a16:creationId xmlns:a16="http://schemas.microsoft.com/office/drawing/2014/main" id="{98172D2A-6A42-1775-28C1-A0758CFACD16}"/>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endParaRPr lang="en-US" sz="3600">
              <a:solidFill>
                <a:schemeClr val="tx1"/>
              </a:solidFill>
            </a:endParaRPr>
          </a:p>
        </p:txBody>
      </p:sp>
      <p:grpSp>
        <p:nvGrpSpPr>
          <p:cNvPr id="11" name="Group 10" descr="Two circles (one green with a checkmark and one red with an X) indicating true or false">
            <a:extLst>
              <a:ext uri="{FF2B5EF4-FFF2-40B4-BE49-F238E27FC236}">
                <a16:creationId xmlns:a16="http://schemas.microsoft.com/office/drawing/2014/main" id="{E5119E78-F0A7-A987-1C6D-6F8BCB222CAB}"/>
              </a:ext>
            </a:extLst>
          </p:cNvPr>
          <p:cNvGrpSpPr/>
          <p:nvPr userDrawn="1"/>
        </p:nvGrpSpPr>
        <p:grpSpPr>
          <a:xfrm>
            <a:off x="3828068" y="3959438"/>
            <a:ext cx="4535864" cy="2180734"/>
            <a:chOff x="3740870" y="3322949"/>
            <a:chExt cx="4535864" cy="2180734"/>
          </a:xfrm>
        </p:grpSpPr>
        <p:pic>
          <p:nvPicPr>
            <p:cNvPr id="3" name="Graphic 2" descr="Green circle with a check mark in the middle">
              <a:extLst>
                <a:ext uri="{FF2B5EF4-FFF2-40B4-BE49-F238E27FC236}">
                  <a16:creationId xmlns:a16="http://schemas.microsoft.com/office/drawing/2014/main" id="{6E34A49C-4CB1-9F6F-1D79-94B83B2D719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740870" y="3322949"/>
              <a:ext cx="2180734" cy="2180734"/>
            </a:xfrm>
            <a:prstGeom prst="rect">
              <a:avLst/>
            </a:prstGeom>
          </p:spPr>
        </p:pic>
        <p:pic>
          <p:nvPicPr>
            <p:cNvPr id="7" name="Graphic 6" descr="Red circle with an X in the middle">
              <a:extLst>
                <a:ext uri="{FF2B5EF4-FFF2-40B4-BE49-F238E27FC236}">
                  <a16:creationId xmlns:a16="http://schemas.microsoft.com/office/drawing/2014/main" id="{9FDBB6E2-E342-B0CF-AAFD-D3FD3C43975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096000" y="3322949"/>
              <a:ext cx="2180734" cy="2180734"/>
            </a:xfrm>
            <a:prstGeom prst="rect">
              <a:avLst/>
            </a:prstGeom>
          </p:spPr>
        </p:pic>
      </p:grpSp>
      <p:sp>
        <p:nvSpPr>
          <p:cNvPr id="2" name="Title 1">
            <a:extLst>
              <a:ext uri="{FF2B5EF4-FFF2-40B4-BE49-F238E27FC236}">
                <a16:creationId xmlns:a16="http://schemas.microsoft.com/office/drawing/2014/main" id="{CC21F125-FAF1-75CF-33F0-EB0D5178BD78}"/>
              </a:ext>
            </a:extLst>
          </p:cNvPr>
          <p:cNvSpPr>
            <a:spLocks noGrp="1"/>
          </p:cNvSpPr>
          <p:nvPr>
            <p:ph type="title" hasCustomPrompt="1"/>
          </p:nvPr>
        </p:nvSpPr>
        <p:spPr>
          <a:xfrm>
            <a:off x="3240910" y="327312"/>
            <a:ext cx="8546947" cy="620712"/>
          </a:xfrm>
        </p:spPr>
        <p:txBody>
          <a:bodyPr>
            <a:noAutofit/>
          </a:bodyPr>
          <a:lstStyle>
            <a:lvl1pPr>
              <a:defRPr sz="3600" b="1" i="0">
                <a:latin typeface="Arial" panose="020B0604020202020204" pitchFamily="34" charset="0"/>
                <a:cs typeface="Arial" panose="020B0604020202020204" pitchFamily="34" charset="0"/>
              </a:defRPr>
            </a:lvl1pPr>
          </a:lstStyle>
          <a:p>
            <a:r>
              <a:rPr lang="en-US"/>
              <a:t>Click to add ‘True or False’/‘Yes or No’</a:t>
            </a:r>
          </a:p>
        </p:txBody>
      </p:sp>
      <p:sp>
        <p:nvSpPr>
          <p:cNvPr id="4" name="Freeform 3">
            <a:extLst>
              <a:ext uri="{FF2B5EF4-FFF2-40B4-BE49-F238E27FC236}">
                <a16:creationId xmlns:a16="http://schemas.microsoft.com/office/drawing/2014/main" id="{B4D15FEA-B875-948F-23DD-9A70B214B24C}"/>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16BE6D5-A7D4-B7F7-5665-03E46B976CA4}"/>
              </a:ext>
            </a:extLst>
          </p:cNvPr>
          <p:cNvSpPr txBox="1"/>
          <p:nvPr userDrawn="1"/>
        </p:nvSpPr>
        <p:spPr>
          <a:xfrm>
            <a:off x="497841" y="327312"/>
            <a:ext cx="2743070" cy="646331"/>
          </a:xfrm>
          <a:prstGeom prst="rect">
            <a:avLst/>
          </a:prstGeom>
          <a:noFill/>
        </p:spPr>
        <p:txBody>
          <a:bodyPr wrap="square" rtlCol="0">
            <a:spAutoFit/>
          </a:bodyPr>
          <a:lstStyle/>
          <a:p>
            <a:r>
              <a:rPr lang="en-US" sz="3600" b="1"/>
              <a:t>QUESTION:</a:t>
            </a:r>
          </a:p>
        </p:txBody>
      </p:sp>
      <p:sp>
        <p:nvSpPr>
          <p:cNvPr id="9" name="Text Placeholder 11">
            <a:extLst>
              <a:ext uri="{FF2B5EF4-FFF2-40B4-BE49-F238E27FC236}">
                <a16:creationId xmlns:a16="http://schemas.microsoft.com/office/drawing/2014/main" id="{FC76FCA1-4696-5445-14F1-5F4C04622AEA}"/>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399068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4668B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10083892" cy="2576378"/>
          </a:xfrm>
        </p:spPr>
        <p:txBody>
          <a:bodyPr anchor="ctr"/>
          <a:lstStyle>
            <a:lvl1pPr>
              <a:defRPr sz="4000">
                <a:solidFill>
                  <a:schemeClr val="bg1"/>
                </a:solidFill>
              </a:defRPr>
            </a:lvl1pPr>
          </a:lstStyle>
          <a:p>
            <a:r>
              <a:rPr lang="en-US"/>
              <a:t>Click to add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1" y="4626864"/>
            <a:ext cx="4925569" cy="914401"/>
          </a:xfrm>
        </p:spPr>
        <p:txBody>
          <a:bodyPr/>
          <a:lstStyle>
            <a:lvl1pPr marL="0" indent="0">
              <a:buFont typeface="System Font Regular"/>
              <a:buNone/>
              <a:tabLst/>
              <a:defRPr sz="24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descr="Quotation mark">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75000"/>
                  </a:schemeClr>
                </a:solidFill>
              </a:rPr>
              <a:t>“</a:t>
            </a:r>
          </a:p>
        </p:txBody>
      </p:sp>
      <p:sp>
        <p:nvSpPr>
          <p:cNvPr id="2" name="Slide Number Placeholder 1">
            <a:extLst>
              <a:ext uri="{FF2B5EF4-FFF2-40B4-BE49-F238E27FC236}">
                <a16:creationId xmlns:a16="http://schemas.microsoft.com/office/drawing/2014/main" id="{76907C32-8F04-05DB-2187-E54A27826C95}"/>
              </a:ext>
            </a:extLst>
          </p:cNvPr>
          <p:cNvSpPr>
            <a:spLocks noGrp="1"/>
          </p:cNvSpPr>
          <p:nvPr>
            <p:ph type="sldNum" sz="quarter" idx="16"/>
          </p:nvPr>
        </p:nvSpPr>
        <p:spPr>
          <a:xfrm>
            <a:off x="5893260" y="6268291"/>
            <a:ext cx="405480" cy="498124"/>
          </a:xfrm>
        </p:spPr>
        <p:txBody>
          <a:bodyPr/>
          <a:lstStyle>
            <a:lvl1pPr>
              <a:defRPr>
                <a:solidFill>
                  <a:schemeClr val="bg1"/>
                </a:solidFill>
              </a:defRPr>
            </a:lvl1pPr>
          </a:lstStyle>
          <a:p>
            <a:fld id="{F85CE818-7367-6A4C-AA8A-8ACF11B1523A}" type="slidenum">
              <a:rPr lang="en-US" smtClean="0"/>
              <a:pPr/>
              <a:t>‹#›</a:t>
            </a:fld>
            <a:endParaRPr lang="en-US"/>
          </a:p>
        </p:txBody>
      </p:sp>
    </p:spTree>
    <p:extLst>
      <p:ext uri="{BB962C8B-B14F-4D97-AF65-F5344CB8AC3E}">
        <p14:creationId xmlns:p14="http://schemas.microsoft.com/office/powerpoint/2010/main" val="37065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Text Placeholder 4">
            <a:extLst>
              <a:ext uri="{FF2B5EF4-FFF2-40B4-BE49-F238E27FC236}">
                <a16:creationId xmlns:a16="http://schemas.microsoft.com/office/drawing/2014/main" id="{7906D0CD-D552-56E7-0E99-6324FAF0CCB1}"/>
              </a:ext>
            </a:extLst>
          </p:cNvPr>
          <p:cNvSpPr>
            <a:spLocks noGrp="1"/>
          </p:cNvSpPr>
          <p:nvPr>
            <p:ph type="body" sz="quarter" idx="17" hasCustomPrompt="1"/>
          </p:nvPr>
        </p:nvSpPr>
        <p:spPr>
          <a:xfrm>
            <a:off x="497170" y="1217613"/>
            <a:ext cx="11290017" cy="4781550"/>
          </a:xfrm>
        </p:spPr>
        <p:txBody>
          <a:bodyPr/>
          <a:lstStyle>
            <a:lvl1pPr marL="457200" indent="-457200">
              <a:buFont typeface="+mj-lt"/>
              <a:buAutoNum type="arabicPeriod"/>
              <a:defRPr/>
            </a:lvl1pPr>
          </a:lstStyle>
          <a:p>
            <a:pPr lvl="0"/>
            <a:r>
              <a:rPr lang="en-US"/>
              <a:t>Click to list references in APA format</a:t>
            </a:r>
          </a:p>
        </p:txBody>
      </p:sp>
      <p:sp>
        <p:nvSpPr>
          <p:cNvPr id="6" name="TextBox 5">
            <a:extLst>
              <a:ext uri="{FF2B5EF4-FFF2-40B4-BE49-F238E27FC236}">
                <a16:creationId xmlns:a16="http://schemas.microsoft.com/office/drawing/2014/main" id="{3118D910-AD1C-9FCF-4CB3-A900649C7E9F}"/>
              </a:ext>
            </a:extLst>
          </p:cNvPr>
          <p:cNvSpPr txBox="1"/>
          <p:nvPr userDrawn="1"/>
        </p:nvSpPr>
        <p:spPr>
          <a:xfrm>
            <a:off x="497170" y="327312"/>
            <a:ext cx="11290017" cy="646331"/>
          </a:xfrm>
          <a:prstGeom prst="rect">
            <a:avLst/>
          </a:prstGeom>
          <a:noFill/>
        </p:spPr>
        <p:txBody>
          <a:bodyPr wrap="square" rtlCol="0">
            <a:noAutofit/>
          </a:bodyPr>
          <a:lstStyle/>
          <a:p>
            <a:r>
              <a:rPr lang="en-US" sz="3600" b="1"/>
              <a:t>References</a:t>
            </a:r>
          </a:p>
        </p:txBody>
      </p:sp>
    </p:spTree>
    <p:extLst>
      <p:ext uri="{BB962C8B-B14F-4D97-AF65-F5344CB8AC3E}">
        <p14:creationId xmlns:p14="http://schemas.microsoft.com/office/powerpoint/2010/main" val="337818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sources section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F4958-9260-7DC8-0C58-54D5071FF02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1" y="0"/>
            <a:ext cx="11621543" cy="6858000"/>
          </a:xfrm>
          <a:prstGeom prst="rect">
            <a:avLst/>
          </a:prstGeom>
        </p:spPr>
      </p:pic>
      <p:sp>
        <p:nvSpPr>
          <p:cNvPr id="2" name="TextBox 1">
            <a:extLst>
              <a:ext uri="{FF2B5EF4-FFF2-40B4-BE49-F238E27FC236}">
                <a16:creationId xmlns:a16="http://schemas.microsoft.com/office/drawing/2014/main" id="{57F9FB81-C63F-2B35-D18D-7FB54E4DCC07}"/>
              </a:ext>
            </a:extLst>
          </p:cNvPr>
          <p:cNvSpPr txBox="1"/>
          <p:nvPr userDrawn="1"/>
        </p:nvSpPr>
        <p:spPr>
          <a:xfrm>
            <a:off x="335279" y="2052321"/>
            <a:ext cx="8400758" cy="1650234"/>
          </a:xfrm>
          <a:prstGeom prst="rect">
            <a:avLst/>
          </a:prstGeom>
          <a:noFill/>
        </p:spPr>
        <p:txBody>
          <a:bodyPr wrap="square" rtlCol="0" anchor="b">
            <a:noAutofit/>
          </a:bodyPr>
          <a:lstStyle/>
          <a:p>
            <a:r>
              <a:rPr lang="en-US" sz="4800" b="1">
                <a:solidFill>
                  <a:schemeClr val="bg1"/>
                </a:solidFill>
              </a:rPr>
              <a:t>Resources</a:t>
            </a:r>
          </a:p>
        </p:txBody>
      </p:sp>
    </p:spTree>
    <p:extLst>
      <p:ext uri="{BB962C8B-B14F-4D97-AF65-F5344CB8AC3E}">
        <p14:creationId xmlns:p14="http://schemas.microsoft.com/office/powerpoint/2010/main" val="3870237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ffice Hour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268291"/>
            <a:ext cx="405480" cy="52479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Virtual Drop-in Office Hours</a:t>
            </a:r>
          </a:p>
        </p:txBody>
      </p:sp>
      <p:pic>
        <p:nvPicPr>
          <p:cNvPr id="2" name="Picture 1" descr="Graphic of a laptop with its screen showing the Grayken TTA logo and three medical professionals. The first professional is asking, &quot;How can I support patients with addiction?&quot;. The third professional is asking, &quot;What are medications for alcohol use disorder?&quot;. These are examples of questions that can be asked at Grayken TTA's Office Hours.">
            <a:extLst>
              <a:ext uri="{FF2B5EF4-FFF2-40B4-BE49-F238E27FC236}">
                <a16:creationId xmlns:a16="http://schemas.microsoft.com/office/drawing/2014/main" id="{965E4A0B-1202-1CDB-D3F7-C0129E9A191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57043" y="1629236"/>
            <a:ext cx="5673475" cy="3423280"/>
          </a:xfrm>
          <a:prstGeom prst="rect">
            <a:avLst/>
          </a:prstGeom>
        </p:spPr>
      </p:pic>
      <p:sp>
        <p:nvSpPr>
          <p:cNvPr id="5" name="Content Placeholder 2">
            <a:extLst>
              <a:ext uri="{FF2B5EF4-FFF2-40B4-BE49-F238E27FC236}">
                <a16:creationId xmlns:a16="http://schemas.microsoft.com/office/drawing/2014/main" id="{4A541DB7-8CD8-6C06-9B26-7CE2E862F54C}"/>
              </a:ext>
            </a:extLst>
          </p:cNvPr>
          <p:cNvSpPr txBox="1">
            <a:spLocks/>
          </p:cNvSpPr>
          <p:nvPr userDrawn="1"/>
        </p:nvSpPr>
        <p:spPr>
          <a:xfrm>
            <a:off x="6495990" y="1629236"/>
            <a:ext cx="5291867" cy="167422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2000" b="1">
                <a:solidFill>
                  <a:prstClr val="black"/>
                </a:solidFill>
                <a:latin typeface="Arial"/>
                <a:cs typeface="Arial"/>
              </a:rPr>
              <a:t>General Office Hours: </a:t>
            </a:r>
            <a:endParaRPr lang="en-US" sz="2000">
              <a:solidFill>
                <a:prstClr val="black"/>
              </a:solidFill>
              <a:latin typeface="Arial"/>
              <a:cs typeface="Arial"/>
            </a:endParaRPr>
          </a:p>
          <a:p>
            <a:pPr algn="l" defTabSz="609630">
              <a:lnSpc>
                <a:spcPct val="110000"/>
              </a:lnSpc>
              <a:spcBef>
                <a:spcPts val="0"/>
              </a:spcBef>
            </a:pPr>
            <a:r>
              <a:rPr lang="en-US" sz="1600" b="0">
                <a:solidFill>
                  <a:prstClr val="black"/>
                </a:solidFill>
                <a:latin typeface="Arial"/>
                <a:cs typeface="Arial"/>
              </a:rPr>
              <a:t>2</a:t>
            </a:r>
            <a:r>
              <a:rPr lang="en-US" sz="1600" b="0" baseline="30000">
                <a:solidFill>
                  <a:prstClr val="black"/>
                </a:solidFill>
                <a:latin typeface="Arial"/>
                <a:cs typeface="Arial"/>
              </a:rPr>
              <a:t>nd</a:t>
            </a:r>
            <a:r>
              <a:rPr lang="en-US" sz="1600" b="0">
                <a:solidFill>
                  <a:prstClr val="black"/>
                </a:solidFill>
                <a:latin typeface="Arial"/>
                <a:cs typeface="Arial"/>
              </a:rPr>
              <a:t> Thursday of each month from 5 – 6pm EST</a:t>
            </a:r>
            <a:endParaRPr lang="en-US" sz="1600" b="0">
              <a:solidFill>
                <a:prstClr val="black"/>
              </a:solidFill>
            </a:endParaRPr>
          </a:p>
          <a:p>
            <a:pPr algn="l" defTabSz="609630">
              <a:lnSpc>
                <a:spcPct val="110000"/>
              </a:lnSpc>
              <a:spcBef>
                <a:spcPts val="0"/>
              </a:spcBef>
            </a:pPr>
            <a:endParaRPr lang="en-US" sz="1800" b="1">
              <a:solidFill>
                <a:prstClr val="black"/>
              </a:solidFill>
            </a:endParaRPr>
          </a:p>
          <a:p>
            <a:pPr algn="l" defTabSz="609630">
              <a:lnSpc>
                <a:spcPct val="110000"/>
              </a:lnSpc>
              <a:spcBef>
                <a:spcPts val="0"/>
              </a:spcBef>
            </a:pPr>
            <a:r>
              <a:rPr lang="en-US" sz="2000" b="1">
                <a:solidFill>
                  <a:prstClr val="black"/>
                </a:solidFill>
                <a:latin typeface="Arial"/>
                <a:cs typeface="Arial"/>
              </a:rPr>
              <a:t>Stimulant-Focused Office Hours: </a:t>
            </a:r>
            <a:endParaRPr lang="en-US" sz="2000" b="0">
              <a:solidFill>
                <a:prstClr val="black"/>
              </a:solidFill>
              <a:latin typeface="Arial"/>
              <a:cs typeface="Arial"/>
            </a:endParaRPr>
          </a:p>
          <a:p>
            <a:pPr algn="l" defTabSz="609630">
              <a:lnSpc>
                <a:spcPct val="110000"/>
              </a:lnSpc>
              <a:spcBef>
                <a:spcPts val="0"/>
              </a:spcBef>
            </a:pPr>
            <a:r>
              <a:rPr lang="en-US" sz="1600" b="0">
                <a:solidFill>
                  <a:prstClr val="black"/>
                </a:solidFill>
              </a:rPr>
              <a:t>3</a:t>
            </a:r>
            <a:r>
              <a:rPr lang="en-US" sz="1600" b="0" baseline="30000">
                <a:solidFill>
                  <a:prstClr val="black"/>
                </a:solidFill>
              </a:rPr>
              <a:t>rd</a:t>
            </a:r>
            <a:r>
              <a:rPr lang="en-US" sz="1600" b="0">
                <a:solidFill>
                  <a:prstClr val="black"/>
                </a:solidFill>
              </a:rPr>
              <a:t> Thursday of each month from 5– 6pm EST</a:t>
            </a:r>
          </a:p>
        </p:txBody>
      </p:sp>
      <p:pic>
        <p:nvPicPr>
          <p:cNvPr id="10" name="Picture 2" descr="QR code leading to office hours page on addictiontraining.org&#10;">
            <a:hlinkClick r:id="rId4"/>
            <a:extLst>
              <a:ext uri="{FF2B5EF4-FFF2-40B4-BE49-F238E27FC236}">
                <a16:creationId xmlns:a16="http://schemas.microsoft.com/office/drawing/2014/main" id="{47394D10-DF97-5856-0132-2D463A8BAE10}"/>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280543" y="4953657"/>
            <a:ext cx="1722759" cy="1722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1B8856-84C8-4C3A-C362-185F57C3674C}"/>
              </a:ext>
            </a:extLst>
          </p:cNvPr>
          <p:cNvSpPr txBox="1"/>
          <p:nvPr userDrawn="1"/>
        </p:nvSpPr>
        <p:spPr>
          <a:xfrm>
            <a:off x="8964891" y="4958499"/>
            <a:ext cx="184731" cy="369332"/>
          </a:xfrm>
          <a:prstGeom prst="rect">
            <a:avLst/>
          </a:prstGeom>
          <a:noFill/>
        </p:spPr>
        <p:txBody>
          <a:bodyPr wrap="none" rtlCol="0">
            <a:spAutoFit/>
          </a:bodyPr>
          <a:lstStyle/>
          <a:p>
            <a:endParaRPr lang="en-US"/>
          </a:p>
        </p:txBody>
      </p:sp>
      <p:sp>
        <p:nvSpPr>
          <p:cNvPr id="6" name="Rectangle 5">
            <a:extLst>
              <a:ext uri="{FF2B5EF4-FFF2-40B4-BE49-F238E27FC236}">
                <a16:creationId xmlns:a16="http://schemas.microsoft.com/office/drawing/2014/main" id="{EA818861-1B2F-A453-766D-31A6BDA61474}"/>
              </a:ext>
            </a:extLst>
          </p:cNvPr>
          <p:cNvSpPr/>
          <p:nvPr userDrawn="1"/>
        </p:nvSpPr>
        <p:spPr>
          <a:xfrm>
            <a:off x="1025574" y="5234525"/>
            <a:ext cx="4723585" cy="707886"/>
          </a:xfrm>
          <a:prstGeom prst="rect">
            <a:avLst/>
          </a:prstGeom>
          <a:solidFill>
            <a:schemeClr val="accent1">
              <a:alpha val="10000"/>
            </a:schemeClr>
          </a:solidFill>
        </p:spPr>
        <p:txBody>
          <a:bodyPr wrap="square">
            <a:spAutoFit/>
          </a:bodyPr>
          <a:lstStyle/>
          <a:p>
            <a:pPr algn="ctr" defTabSz="609630"/>
            <a:r>
              <a:rPr lang="en-US" sz="2000" b="0">
                <a:solidFill>
                  <a:prstClr val="black"/>
                </a:solidFill>
                <a:latin typeface="Arial" panose="020B0604020202020204" pitchFamily="34" charset="0"/>
                <a:cs typeface="Arial" panose="020B0604020202020204" pitchFamily="34" charset="0"/>
              </a:rPr>
              <a:t>To learn more and join an upcoming session, </a:t>
            </a:r>
            <a:r>
              <a:rPr lang="en-US" sz="2000" b="0">
                <a:solidFill>
                  <a:prstClr val="black"/>
                </a:solidFill>
                <a:latin typeface="Arial" panose="020B0604020202020204" pitchFamily="34" charset="0"/>
                <a:cs typeface="Arial" panose="020B0604020202020204" pitchFamily="34" charset="0"/>
                <a:hlinkClick r:id="rId4"/>
              </a:rPr>
              <a:t>click here</a:t>
            </a:r>
            <a:r>
              <a:rPr lang="en-US" sz="2000" b="0">
                <a:solidFill>
                  <a:prstClr val="black"/>
                </a:solidFill>
                <a:latin typeface="Arial" panose="020B0604020202020204" pitchFamily="34" charset="0"/>
                <a:cs typeface="Arial" panose="020B0604020202020204" pitchFamily="34" charset="0"/>
              </a:rPr>
              <a:t> or scan QR code!</a:t>
            </a:r>
          </a:p>
        </p:txBody>
      </p:sp>
      <p:sp>
        <p:nvSpPr>
          <p:cNvPr id="14" name="TextBox 13">
            <a:extLst>
              <a:ext uri="{FF2B5EF4-FFF2-40B4-BE49-F238E27FC236}">
                <a16:creationId xmlns:a16="http://schemas.microsoft.com/office/drawing/2014/main" id="{564535C4-8CD3-9FD5-41A0-B52184EB85BF}"/>
              </a:ext>
            </a:extLst>
          </p:cNvPr>
          <p:cNvSpPr txBox="1"/>
          <p:nvPr userDrawn="1"/>
        </p:nvSpPr>
        <p:spPr>
          <a:xfrm>
            <a:off x="497839" y="923912"/>
            <a:ext cx="11290018" cy="435825"/>
          </a:xfrm>
          <a:prstGeom prst="rect">
            <a:avLst/>
          </a:prstGeom>
          <a:noFill/>
        </p:spPr>
        <p:txBody>
          <a:bodyPr wrap="square">
            <a:spAutoFit/>
          </a:bodyPr>
          <a:lstStyle/>
          <a:p>
            <a:pPr defTabSz="609630">
              <a:lnSpc>
                <a:spcPct val="110000"/>
              </a:lnSpc>
              <a:spcBef>
                <a:spcPts val="0"/>
              </a:spcBef>
            </a:pPr>
            <a:r>
              <a:rPr lang="en-US" sz="2200" b="1" i="1">
                <a:solidFill>
                  <a:schemeClr val="tx1">
                    <a:lumMod val="65000"/>
                    <a:lumOff val="35000"/>
                  </a:schemeClr>
                </a:solidFill>
              </a:rPr>
              <a:t>Monthly opportunities to ask your addiction-related questions</a:t>
            </a:r>
          </a:p>
        </p:txBody>
      </p:sp>
      <p:grpSp>
        <p:nvGrpSpPr>
          <p:cNvPr id="39" name="Group 38">
            <a:extLst>
              <a:ext uri="{FF2B5EF4-FFF2-40B4-BE49-F238E27FC236}">
                <a16:creationId xmlns:a16="http://schemas.microsoft.com/office/drawing/2014/main" id="{A5804002-3E12-59DD-47FB-EDF79BF3BD37}"/>
              </a:ext>
            </a:extLst>
          </p:cNvPr>
          <p:cNvGrpSpPr/>
          <p:nvPr userDrawn="1"/>
        </p:nvGrpSpPr>
        <p:grpSpPr>
          <a:xfrm>
            <a:off x="6495990" y="3479220"/>
            <a:ext cx="5325464" cy="1298682"/>
            <a:chOff x="6536073" y="1409200"/>
            <a:chExt cx="5325464" cy="1298682"/>
          </a:xfrm>
        </p:grpSpPr>
        <p:grpSp>
          <p:nvGrpSpPr>
            <p:cNvPr id="23" name="Group 22">
              <a:extLst>
                <a:ext uri="{FF2B5EF4-FFF2-40B4-BE49-F238E27FC236}">
                  <a16:creationId xmlns:a16="http://schemas.microsoft.com/office/drawing/2014/main" id="{F616BC40-A674-559F-15F4-75693F1BD466}"/>
                </a:ext>
              </a:extLst>
            </p:cNvPr>
            <p:cNvGrpSpPr/>
            <p:nvPr userDrawn="1"/>
          </p:nvGrpSpPr>
          <p:grpSpPr>
            <a:xfrm>
              <a:off x="6536073" y="1409200"/>
              <a:ext cx="5107692" cy="648878"/>
              <a:chOff x="6506067" y="1063422"/>
              <a:chExt cx="5107692" cy="648878"/>
            </a:xfrm>
          </p:grpSpPr>
          <p:sp>
            <p:nvSpPr>
              <p:cNvPr id="24" name="Content Placeholder 2">
                <a:extLst>
                  <a:ext uri="{FF2B5EF4-FFF2-40B4-BE49-F238E27FC236}">
                    <a16:creationId xmlns:a16="http://schemas.microsoft.com/office/drawing/2014/main" id="{DADD3137-9002-412E-63C1-E5F0932C0D0C}"/>
                  </a:ext>
                </a:extLst>
              </p:cNvPr>
              <p:cNvSpPr txBox="1">
                <a:spLocks/>
              </p:cNvSpPr>
              <p:nvPr userDrawn="1"/>
            </p:nvSpPr>
            <p:spPr>
              <a:xfrm>
                <a:off x="7076388" y="1159261"/>
                <a:ext cx="4537371"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lnSpc>
                    <a:spcPct val="110000"/>
                  </a:lnSpc>
                  <a:spcBef>
                    <a:spcPts val="667"/>
                  </a:spcBef>
                  <a:buFont typeface="Wingdings" pitchFamily="2" charset="2"/>
                  <a:buNone/>
                </a:pPr>
                <a:r>
                  <a:rPr lang="en-US" sz="1600" b="0">
                    <a:solidFill>
                      <a:prstClr val="black"/>
                    </a:solidFill>
                  </a:rPr>
                  <a:t>Hosted by BMC Grayken TTA Clinical Educators</a:t>
                </a:r>
              </a:p>
            </p:txBody>
          </p:sp>
          <p:pic>
            <p:nvPicPr>
              <p:cNvPr id="25" name="Graphic 24" descr="Checkbox Checked">
                <a:extLst>
                  <a:ext uri="{FF2B5EF4-FFF2-40B4-BE49-F238E27FC236}">
                    <a16:creationId xmlns:a16="http://schemas.microsoft.com/office/drawing/2014/main" id="{E7DCBA2E-715B-E2EA-27E4-35287CCBD81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506067" y="1063422"/>
                <a:ext cx="648878" cy="648878"/>
              </a:xfrm>
              <a:prstGeom prst="rect">
                <a:avLst/>
              </a:prstGeom>
            </p:spPr>
          </p:pic>
        </p:grpSp>
        <p:grpSp>
          <p:nvGrpSpPr>
            <p:cNvPr id="32" name="Group 31">
              <a:extLst>
                <a:ext uri="{FF2B5EF4-FFF2-40B4-BE49-F238E27FC236}">
                  <a16:creationId xmlns:a16="http://schemas.microsoft.com/office/drawing/2014/main" id="{42BEF6D0-8B89-18FE-9BCA-0BFF6B55A4A8}"/>
                </a:ext>
              </a:extLst>
            </p:cNvPr>
            <p:cNvGrpSpPr/>
            <p:nvPr userDrawn="1"/>
          </p:nvGrpSpPr>
          <p:grpSpPr>
            <a:xfrm>
              <a:off x="6536073" y="2059004"/>
              <a:ext cx="5325464" cy="648878"/>
              <a:chOff x="6506067" y="1063422"/>
              <a:chExt cx="5325464" cy="648878"/>
            </a:xfrm>
          </p:grpSpPr>
          <p:sp>
            <p:nvSpPr>
              <p:cNvPr id="35" name="Content Placeholder 2">
                <a:extLst>
                  <a:ext uri="{FF2B5EF4-FFF2-40B4-BE49-F238E27FC236}">
                    <a16:creationId xmlns:a16="http://schemas.microsoft.com/office/drawing/2014/main" id="{2D3C95C4-1DF9-7916-D599-0C7156F04B14}"/>
                  </a:ext>
                </a:extLst>
              </p:cNvPr>
              <p:cNvSpPr txBox="1">
                <a:spLocks/>
              </p:cNvSpPr>
              <p:nvPr userDrawn="1"/>
            </p:nvSpPr>
            <p:spPr>
              <a:xfrm>
                <a:off x="7076389" y="1159261"/>
                <a:ext cx="475514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lnSpc>
                    <a:spcPct val="110000"/>
                  </a:lnSpc>
                  <a:spcBef>
                    <a:spcPts val="667"/>
                  </a:spcBef>
                  <a:buFont typeface="Wingdings" pitchFamily="2" charset="2"/>
                  <a:buNone/>
                </a:pPr>
                <a:r>
                  <a:rPr lang="en-US" sz="1600" b="0">
                    <a:solidFill>
                      <a:prstClr val="black"/>
                    </a:solidFill>
                  </a:rPr>
                  <a:t>Open to all clinical providers and staff supporting those with substance use</a:t>
                </a:r>
              </a:p>
            </p:txBody>
          </p:sp>
          <p:pic>
            <p:nvPicPr>
              <p:cNvPr id="36" name="Graphic 35" descr="Checkbox Checked">
                <a:extLst>
                  <a:ext uri="{FF2B5EF4-FFF2-40B4-BE49-F238E27FC236}">
                    <a16:creationId xmlns:a16="http://schemas.microsoft.com/office/drawing/2014/main" id="{45805071-F20D-B319-E330-910BCA35B62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506067" y="1063422"/>
                <a:ext cx="648878" cy="648878"/>
              </a:xfrm>
              <a:prstGeom prst="rect">
                <a:avLst/>
              </a:prstGeom>
            </p:spPr>
          </p:pic>
        </p:grpSp>
      </p:grpSp>
      <p:sp>
        <p:nvSpPr>
          <p:cNvPr id="11" name="Freeform 10">
            <a:extLst>
              <a:ext uri="{FF2B5EF4-FFF2-40B4-BE49-F238E27FC236}">
                <a16:creationId xmlns:a16="http://schemas.microsoft.com/office/drawing/2014/main" id="{B998B9A3-C0F2-361B-7269-86358112481D}"/>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79717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corded Training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FREE Pre-Recorded Trainings</a:t>
            </a:r>
          </a:p>
        </p:txBody>
      </p:sp>
      <p:sp>
        <p:nvSpPr>
          <p:cNvPr id="33" name="Rectangle 32">
            <a:extLst>
              <a:ext uri="{FF2B5EF4-FFF2-40B4-BE49-F238E27FC236}">
                <a16:creationId xmlns:a16="http://schemas.microsoft.com/office/drawing/2014/main" id="{278EB5C9-077D-566C-4C37-2A774B4D2981}"/>
              </a:ext>
            </a:extLst>
          </p:cNvPr>
          <p:cNvSpPr/>
          <p:nvPr userDrawn="1"/>
        </p:nvSpPr>
        <p:spPr>
          <a:xfrm>
            <a:off x="551690" y="5481461"/>
            <a:ext cx="5747050" cy="707886"/>
          </a:xfrm>
          <a:prstGeom prst="rect">
            <a:avLst/>
          </a:prstGeom>
          <a:solidFill>
            <a:schemeClr val="accent1">
              <a:alpha val="10000"/>
            </a:schemeClr>
          </a:solidFill>
        </p:spPr>
        <p:txBody>
          <a:bodyPr wrap="square">
            <a:spAutoFit/>
          </a:bodyPr>
          <a:lstStyle/>
          <a:p>
            <a:pPr algn="ctr" defTabSz="609630"/>
            <a:r>
              <a:rPr lang="en-US" sz="2000" b="0">
                <a:solidFill>
                  <a:prstClr val="black"/>
                </a:solidFill>
                <a:latin typeface="Arial" panose="020B0604020202020204" pitchFamily="34" charset="0"/>
                <a:cs typeface="Arial" panose="020B0604020202020204" pitchFamily="34" charset="0"/>
              </a:rPr>
              <a:t>To access our free recorded trainings, </a:t>
            </a:r>
            <a:r>
              <a:rPr lang="en-US" sz="2000" b="0">
                <a:solidFill>
                  <a:prstClr val="black"/>
                </a:solidFill>
                <a:latin typeface="Arial" panose="020B0604020202020204" pitchFamily="34" charset="0"/>
                <a:cs typeface="Arial" panose="020B0604020202020204" pitchFamily="34" charset="0"/>
                <a:hlinkClick r:id="rId3"/>
              </a:rPr>
              <a:t>click here</a:t>
            </a:r>
            <a:r>
              <a:rPr lang="en-US" sz="2000" b="0">
                <a:solidFill>
                  <a:prstClr val="black"/>
                </a:solidFill>
                <a:latin typeface="Arial" panose="020B0604020202020204" pitchFamily="34" charset="0"/>
                <a:cs typeface="Arial" panose="020B0604020202020204" pitchFamily="34" charset="0"/>
              </a:rPr>
              <a:t> or scan the QR code!</a:t>
            </a:r>
          </a:p>
        </p:txBody>
      </p:sp>
      <p:pic>
        <p:nvPicPr>
          <p:cNvPr id="3" name="Picture 2" descr="Screenshot of Grayken TTA's website, addictiontraining.org. The webpage shown is Grayken TTA's pre-recorded trainings landing page, where people can go to register for a recorded training.">
            <a:extLst>
              <a:ext uri="{FF2B5EF4-FFF2-40B4-BE49-F238E27FC236}">
                <a16:creationId xmlns:a16="http://schemas.microsoft.com/office/drawing/2014/main" id="{1249B3D1-9E74-FE80-053C-238936AEF60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1690" y="1903676"/>
            <a:ext cx="5747050" cy="3574118"/>
          </a:xfrm>
          <a:prstGeom prst="rect">
            <a:avLst/>
          </a:prstGeom>
        </p:spPr>
      </p:pic>
      <p:sp>
        <p:nvSpPr>
          <p:cNvPr id="30" name="TextBox 29">
            <a:extLst>
              <a:ext uri="{FF2B5EF4-FFF2-40B4-BE49-F238E27FC236}">
                <a16:creationId xmlns:a16="http://schemas.microsoft.com/office/drawing/2014/main" id="{39CA69A8-7B45-CBEF-886F-9B461672869E}"/>
              </a:ext>
            </a:extLst>
          </p:cNvPr>
          <p:cNvSpPr txBox="1"/>
          <p:nvPr userDrawn="1"/>
        </p:nvSpPr>
        <p:spPr>
          <a:xfrm>
            <a:off x="497839" y="923912"/>
            <a:ext cx="11290018" cy="769441"/>
          </a:xfrm>
          <a:prstGeom prst="rect">
            <a:avLst/>
          </a:prstGeom>
          <a:noFill/>
        </p:spPr>
        <p:txBody>
          <a:bodyPr wrap="square">
            <a:spAutoFit/>
          </a:bodyPr>
          <a:lstStyle/>
          <a:p>
            <a:r>
              <a:rPr lang="en-US" sz="2200" b="1" i="1">
                <a:solidFill>
                  <a:schemeClr val="tx1">
                    <a:lumMod val="65000"/>
                    <a:lumOff val="35000"/>
                  </a:schemeClr>
                </a:solidFill>
                <a:effectLst/>
              </a:rPr>
              <a:t>Advancing Addiction Treatment: Building Knowledge of Substance Use &amp; Specialty Topics; Substance Use Disorders 101; Nuts &amp; Bolts of Buprenorphine Treatment</a:t>
            </a:r>
            <a:endParaRPr lang="en-US" sz="2200" b="1" i="1">
              <a:solidFill>
                <a:schemeClr val="tx1">
                  <a:lumMod val="65000"/>
                  <a:lumOff val="35000"/>
                </a:schemeClr>
              </a:solidFill>
            </a:endParaRPr>
          </a:p>
        </p:txBody>
      </p:sp>
      <p:grpSp>
        <p:nvGrpSpPr>
          <p:cNvPr id="5" name="Group 4">
            <a:extLst>
              <a:ext uri="{FF2B5EF4-FFF2-40B4-BE49-F238E27FC236}">
                <a16:creationId xmlns:a16="http://schemas.microsoft.com/office/drawing/2014/main" id="{E1B6EFF3-F3C2-026E-C5C7-A31C89C91EA8}"/>
              </a:ext>
            </a:extLst>
          </p:cNvPr>
          <p:cNvGrpSpPr/>
          <p:nvPr userDrawn="1"/>
        </p:nvGrpSpPr>
        <p:grpSpPr>
          <a:xfrm>
            <a:off x="6517219" y="2086222"/>
            <a:ext cx="5270638" cy="2578929"/>
            <a:chOff x="6517219" y="2363441"/>
            <a:chExt cx="5270638" cy="2578929"/>
          </a:xfrm>
        </p:grpSpPr>
        <p:grpSp>
          <p:nvGrpSpPr>
            <p:cNvPr id="14" name="Group 13">
              <a:extLst>
                <a:ext uri="{FF2B5EF4-FFF2-40B4-BE49-F238E27FC236}">
                  <a16:creationId xmlns:a16="http://schemas.microsoft.com/office/drawing/2014/main" id="{E40FC366-E49C-B459-1FAC-4AE61802E1B7}"/>
                </a:ext>
              </a:extLst>
            </p:cNvPr>
            <p:cNvGrpSpPr/>
            <p:nvPr userDrawn="1"/>
          </p:nvGrpSpPr>
          <p:grpSpPr>
            <a:xfrm>
              <a:off x="6517219" y="2363441"/>
              <a:ext cx="5270638" cy="648878"/>
              <a:chOff x="6506067" y="1063422"/>
              <a:chExt cx="5270638" cy="648878"/>
            </a:xfrm>
          </p:grpSpPr>
          <p:sp>
            <p:nvSpPr>
              <p:cNvPr id="2" name="Content Placeholder 2">
                <a:extLst>
                  <a:ext uri="{FF2B5EF4-FFF2-40B4-BE49-F238E27FC236}">
                    <a16:creationId xmlns:a16="http://schemas.microsoft.com/office/drawing/2014/main" id="{4E9F98EF-4536-74A2-AAC4-F9C46D87AD78}"/>
                  </a:ext>
                </a:extLst>
              </p:cNvPr>
              <p:cNvSpPr txBox="1">
                <a:spLocks/>
              </p:cNvSpPr>
              <p:nvPr userDrawn="1"/>
            </p:nvSpPr>
            <p:spPr>
              <a:xfrm>
                <a:off x="7076389" y="1159261"/>
                <a:ext cx="4700316"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rPr>
                  <a:t>20 separate trainings on various </a:t>
                </a:r>
                <a:r>
                  <a:rPr lang="en-US" sz="1600" b="1">
                    <a:solidFill>
                      <a:prstClr val="black"/>
                    </a:solidFill>
                    <a:highlight>
                      <a:srgbClr val="FFCBC8"/>
                    </a:highlight>
                  </a:rPr>
                  <a:t>specialty topics</a:t>
                </a:r>
              </a:p>
            </p:txBody>
          </p:sp>
          <p:pic>
            <p:nvPicPr>
              <p:cNvPr id="6" name="Graphic 5" descr="Checkbox Checked">
                <a:extLst>
                  <a:ext uri="{FF2B5EF4-FFF2-40B4-BE49-F238E27FC236}">
                    <a16:creationId xmlns:a16="http://schemas.microsoft.com/office/drawing/2014/main" id="{9518EDC1-7F0B-BC40-18EA-1F73765A6C0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506067" y="1063422"/>
                <a:ext cx="648878" cy="648878"/>
              </a:xfrm>
              <a:prstGeom prst="rect">
                <a:avLst/>
              </a:prstGeom>
            </p:spPr>
          </p:pic>
        </p:grpSp>
        <p:grpSp>
          <p:nvGrpSpPr>
            <p:cNvPr id="15" name="Group 14">
              <a:extLst>
                <a:ext uri="{FF2B5EF4-FFF2-40B4-BE49-F238E27FC236}">
                  <a16:creationId xmlns:a16="http://schemas.microsoft.com/office/drawing/2014/main" id="{36591E80-F014-64DA-D325-D81B17B62255}"/>
                </a:ext>
              </a:extLst>
            </p:cNvPr>
            <p:cNvGrpSpPr/>
            <p:nvPr userDrawn="1"/>
          </p:nvGrpSpPr>
          <p:grpSpPr>
            <a:xfrm>
              <a:off x="6517219" y="4293492"/>
              <a:ext cx="4994634" cy="648878"/>
              <a:chOff x="6506067" y="1918006"/>
              <a:chExt cx="4994634" cy="648878"/>
            </a:xfrm>
          </p:grpSpPr>
          <p:pic>
            <p:nvPicPr>
              <p:cNvPr id="7" name="Graphic 6" descr="Checkbox Checked">
                <a:extLst>
                  <a:ext uri="{FF2B5EF4-FFF2-40B4-BE49-F238E27FC236}">
                    <a16:creationId xmlns:a16="http://schemas.microsoft.com/office/drawing/2014/main" id="{329697C8-2BBB-39EF-BB96-0C9BED533CF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06067" y="1918006"/>
                <a:ext cx="648878" cy="648878"/>
              </a:xfrm>
              <a:prstGeom prst="rect">
                <a:avLst/>
              </a:prstGeom>
            </p:spPr>
          </p:pic>
          <p:sp>
            <p:nvSpPr>
              <p:cNvPr id="8" name="Content Placeholder 2">
                <a:extLst>
                  <a:ext uri="{FF2B5EF4-FFF2-40B4-BE49-F238E27FC236}">
                    <a16:creationId xmlns:a16="http://schemas.microsoft.com/office/drawing/2014/main" id="{26CEC9B6-BB71-C30F-51D9-B7F324BE418B}"/>
                  </a:ext>
                </a:extLst>
              </p:cNvPr>
              <p:cNvSpPr txBox="1">
                <a:spLocks/>
              </p:cNvSpPr>
              <p:nvPr userDrawn="1"/>
            </p:nvSpPr>
            <p:spPr>
              <a:xfrm>
                <a:off x="7076389" y="2013845"/>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highlight>
                      <a:srgbClr val="FFCBC8"/>
                    </a:highlight>
                  </a:rPr>
                  <a:t>On-demand</a:t>
                </a:r>
                <a:r>
                  <a:rPr lang="en-US" sz="1600" b="0">
                    <a:solidFill>
                      <a:prstClr val="black"/>
                    </a:solidFill>
                  </a:rPr>
                  <a:t> 24/7</a:t>
                </a:r>
              </a:p>
            </p:txBody>
          </p:sp>
        </p:grpSp>
        <p:grpSp>
          <p:nvGrpSpPr>
            <p:cNvPr id="16" name="Group 15">
              <a:extLst>
                <a:ext uri="{FF2B5EF4-FFF2-40B4-BE49-F238E27FC236}">
                  <a16:creationId xmlns:a16="http://schemas.microsoft.com/office/drawing/2014/main" id="{5496E5CC-3CA0-0984-EF10-8B7B3723D606}"/>
                </a:ext>
              </a:extLst>
            </p:cNvPr>
            <p:cNvGrpSpPr/>
            <p:nvPr userDrawn="1"/>
          </p:nvGrpSpPr>
          <p:grpSpPr>
            <a:xfrm>
              <a:off x="6517219" y="3662123"/>
              <a:ext cx="4994634" cy="648878"/>
              <a:chOff x="6506067" y="1063422"/>
              <a:chExt cx="4994634" cy="648878"/>
            </a:xfrm>
          </p:grpSpPr>
          <p:sp>
            <p:nvSpPr>
              <p:cNvPr id="17" name="Content Placeholder 2">
                <a:extLst>
                  <a:ext uri="{FF2B5EF4-FFF2-40B4-BE49-F238E27FC236}">
                    <a16:creationId xmlns:a16="http://schemas.microsoft.com/office/drawing/2014/main" id="{7673D21A-15CB-D2B6-DB8E-41D4C381F9A6}"/>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1">
                    <a:solidFill>
                      <a:prstClr val="black"/>
                    </a:solidFill>
                  </a:rPr>
                  <a:t>FREE</a:t>
                </a:r>
                <a:r>
                  <a:rPr lang="en-US" sz="1600">
                    <a:solidFill>
                      <a:prstClr val="black"/>
                    </a:solidFill>
                  </a:rPr>
                  <a:t> </a:t>
                </a:r>
                <a:r>
                  <a:rPr lang="en-US" sz="1600" b="0">
                    <a:solidFill>
                      <a:prstClr val="black"/>
                    </a:solidFill>
                    <a:highlight>
                      <a:srgbClr val="FFCBC8"/>
                    </a:highlight>
                  </a:rPr>
                  <a:t>CME/CE &amp; completion certificates</a:t>
                </a:r>
              </a:p>
            </p:txBody>
          </p:sp>
          <p:pic>
            <p:nvPicPr>
              <p:cNvPr id="20" name="Graphic 19" descr="Checkbox Checked">
                <a:extLst>
                  <a:ext uri="{FF2B5EF4-FFF2-40B4-BE49-F238E27FC236}">
                    <a16:creationId xmlns:a16="http://schemas.microsoft.com/office/drawing/2014/main" id="{FD004FD8-156B-E63B-2447-601BCA2116FE}"/>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06067" y="1063422"/>
                <a:ext cx="648878" cy="648878"/>
              </a:xfrm>
              <a:prstGeom prst="rect">
                <a:avLst/>
              </a:prstGeom>
            </p:spPr>
          </p:pic>
        </p:grpSp>
        <p:grpSp>
          <p:nvGrpSpPr>
            <p:cNvPr id="21" name="Group 20">
              <a:extLst>
                <a:ext uri="{FF2B5EF4-FFF2-40B4-BE49-F238E27FC236}">
                  <a16:creationId xmlns:a16="http://schemas.microsoft.com/office/drawing/2014/main" id="{DCE84F88-CB78-86B2-0776-23FA4D976005}"/>
                </a:ext>
              </a:extLst>
            </p:cNvPr>
            <p:cNvGrpSpPr/>
            <p:nvPr userDrawn="1"/>
          </p:nvGrpSpPr>
          <p:grpSpPr>
            <a:xfrm>
              <a:off x="6517219" y="3013245"/>
              <a:ext cx="4994634" cy="648878"/>
              <a:chOff x="6506067" y="1063422"/>
              <a:chExt cx="4994634" cy="648878"/>
            </a:xfrm>
          </p:grpSpPr>
          <p:sp>
            <p:nvSpPr>
              <p:cNvPr id="22" name="Content Placeholder 2">
                <a:extLst>
                  <a:ext uri="{FF2B5EF4-FFF2-40B4-BE49-F238E27FC236}">
                    <a16:creationId xmlns:a16="http://schemas.microsoft.com/office/drawing/2014/main" id="{7F2078DD-CB0E-1BBB-CFD3-21D2A1611FC6}"/>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rPr>
                  <a:t>Count towards </a:t>
                </a:r>
                <a:r>
                  <a:rPr lang="en-US" sz="1600" b="1">
                    <a:solidFill>
                      <a:prstClr val="black"/>
                    </a:solidFill>
                    <a:highlight>
                      <a:srgbClr val="FFCBC8"/>
                    </a:highlight>
                  </a:rPr>
                  <a:t>DEA MATE Act</a:t>
                </a:r>
                <a:r>
                  <a:rPr lang="en-US" sz="1600" b="1">
                    <a:solidFill>
                      <a:prstClr val="black"/>
                    </a:solidFill>
                  </a:rPr>
                  <a:t> </a:t>
                </a:r>
                <a:r>
                  <a:rPr lang="en-US" sz="1600" b="0">
                    <a:solidFill>
                      <a:prstClr val="black"/>
                    </a:solidFill>
                  </a:rPr>
                  <a:t>requirement</a:t>
                </a:r>
              </a:p>
            </p:txBody>
          </p:sp>
          <p:pic>
            <p:nvPicPr>
              <p:cNvPr id="23" name="Graphic 22" descr="Checkbox Checked">
                <a:extLst>
                  <a:ext uri="{FF2B5EF4-FFF2-40B4-BE49-F238E27FC236}">
                    <a16:creationId xmlns:a16="http://schemas.microsoft.com/office/drawing/2014/main" id="{48C9DCD8-D560-5CEA-CBFF-6813596C6C25}"/>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06067" y="1063422"/>
                <a:ext cx="648878" cy="648878"/>
              </a:xfrm>
              <a:prstGeom prst="rect">
                <a:avLst/>
              </a:prstGeom>
            </p:spPr>
          </p:pic>
        </p:grpSp>
        <p:pic>
          <p:nvPicPr>
            <p:cNvPr id="75" name="Picture 74" descr="Jointly Accredited Provider logo">
              <a:extLst>
                <a:ext uri="{FF2B5EF4-FFF2-40B4-BE49-F238E27FC236}">
                  <a16:creationId xmlns:a16="http://schemas.microsoft.com/office/drawing/2014/main" id="{80A12D96-31ED-BD17-7DAA-E32909637981}"/>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967777" y="3647394"/>
              <a:ext cx="648878" cy="567768"/>
            </a:xfrm>
            <a:prstGeom prst="rect">
              <a:avLst/>
            </a:prstGeom>
          </p:spPr>
        </p:pic>
      </p:grpSp>
      <p:sp>
        <p:nvSpPr>
          <p:cNvPr id="77" name="Freeform 18" descr="QR code leading to recorded trainings page on addictiontraining.org">
            <a:hlinkClick r:id="rId10" tooltip="https://www.addictiontraining.org/training/pre-recorded/"/>
            <a:extLst>
              <a:ext uri="{FF2B5EF4-FFF2-40B4-BE49-F238E27FC236}">
                <a16:creationId xmlns:a16="http://schemas.microsoft.com/office/drawing/2014/main" id="{A400FC4B-B6E8-FCF4-0DEF-DC372965C7B8}"/>
              </a:ext>
            </a:extLst>
          </p:cNvPr>
          <p:cNvSpPr/>
          <p:nvPr userDrawn="1"/>
        </p:nvSpPr>
        <p:spPr>
          <a:xfrm>
            <a:off x="8350323" y="4665151"/>
            <a:ext cx="1898748" cy="1927877"/>
          </a:xfrm>
          <a:custGeom>
            <a:avLst/>
            <a:gdLst/>
            <a:ahLst/>
            <a:cxnLst/>
            <a:rect l="l" t="t" r="r" b="b"/>
            <a:pathLst>
              <a:path w="3010566" h="3010566">
                <a:moveTo>
                  <a:pt x="0" y="0"/>
                </a:moveTo>
                <a:lnTo>
                  <a:pt x="3010566" y="0"/>
                </a:lnTo>
                <a:lnTo>
                  <a:pt x="3010566" y="3010567"/>
                </a:lnTo>
                <a:lnTo>
                  <a:pt x="0" y="3010567"/>
                </a:lnTo>
                <a:lnTo>
                  <a:pt x="0" y="0"/>
                </a:lnTo>
                <a:close/>
              </a:path>
            </a:pathLst>
          </a:custGeom>
          <a:blipFill>
            <a:blip r:embed="rId11">
              <a:extLst>
                <a:ext uri="{28A0092B-C50C-407E-A947-70E740481C1C}">
                  <a14:useLocalDpi xmlns:a14="http://schemas.microsoft.com/office/drawing/2010/main"/>
                </a:ext>
              </a:extLst>
            </a:blip>
            <a:stretch>
              <a:fillRect/>
            </a:stretch>
          </a:blipFill>
        </p:spPr>
      </p:sp>
      <p:sp>
        <p:nvSpPr>
          <p:cNvPr id="11" name="Freeform 10">
            <a:extLst>
              <a:ext uri="{FF2B5EF4-FFF2-40B4-BE49-F238E27FC236}">
                <a16:creationId xmlns:a16="http://schemas.microsoft.com/office/drawing/2014/main" id="{B4B22215-7FF2-913D-5CE9-C4202F472B1B}"/>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70289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MC MAT Quick Start app">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76087"/>
            <a:ext cx="405480" cy="416998"/>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BMC MAT Quick Start App</a:t>
            </a:r>
          </a:p>
        </p:txBody>
      </p:sp>
      <p:sp>
        <p:nvSpPr>
          <p:cNvPr id="3" name="TextBox 2">
            <a:extLst>
              <a:ext uri="{FF2B5EF4-FFF2-40B4-BE49-F238E27FC236}">
                <a16:creationId xmlns:a16="http://schemas.microsoft.com/office/drawing/2014/main" id="{D31B8856-84C8-4C3A-C362-185F57C3674C}"/>
              </a:ext>
            </a:extLst>
          </p:cNvPr>
          <p:cNvSpPr txBox="1"/>
          <p:nvPr userDrawn="1"/>
        </p:nvSpPr>
        <p:spPr>
          <a:xfrm>
            <a:off x="8964891" y="4958499"/>
            <a:ext cx="184731" cy="369332"/>
          </a:xfrm>
          <a:prstGeom prst="rect">
            <a:avLst/>
          </a:prstGeom>
          <a:noFill/>
        </p:spPr>
        <p:txBody>
          <a:bodyPr wrap="none" rtlCol="0">
            <a:spAutoFit/>
          </a:bodyPr>
          <a:lstStyle/>
          <a:p>
            <a:endParaRPr lang="en-US"/>
          </a:p>
        </p:txBody>
      </p:sp>
      <p:sp>
        <p:nvSpPr>
          <p:cNvPr id="14" name="TextBox 13">
            <a:extLst>
              <a:ext uri="{FF2B5EF4-FFF2-40B4-BE49-F238E27FC236}">
                <a16:creationId xmlns:a16="http://schemas.microsoft.com/office/drawing/2014/main" id="{564535C4-8CD3-9FD5-41A0-B52184EB85BF}"/>
              </a:ext>
            </a:extLst>
          </p:cNvPr>
          <p:cNvSpPr txBox="1"/>
          <p:nvPr userDrawn="1"/>
        </p:nvSpPr>
        <p:spPr>
          <a:xfrm>
            <a:off x="497839" y="923912"/>
            <a:ext cx="11290018" cy="435825"/>
          </a:xfrm>
          <a:prstGeom prst="rect">
            <a:avLst/>
          </a:prstGeom>
          <a:noFill/>
        </p:spPr>
        <p:txBody>
          <a:bodyPr wrap="square">
            <a:spAutoFit/>
          </a:bodyPr>
          <a:lstStyle/>
          <a:p>
            <a:pPr marL="0" marR="0" indent="0" algn="l" defTabSz="609630" rtl="0" eaLnBrk="1" fontAlgn="auto" latinLnBrk="0" hangingPunct="1">
              <a:lnSpc>
                <a:spcPct val="110000"/>
              </a:lnSpc>
              <a:spcBef>
                <a:spcPts val="0"/>
              </a:spcBef>
              <a:spcAft>
                <a:spcPts val="0"/>
              </a:spcAft>
              <a:buClrTx/>
              <a:buSzTx/>
              <a:buFontTx/>
              <a:buNone/>
              <a:tabLst/>
              <a:defRPr/>
            </a:pPr>
            <a:r>
              <a:rPr lang="en-US" sz="2200" b="1" i="1">
                <a:solidFill>
                  <a:schemeClr val="tx1">
                    <a:lumMod val="65000"/>
                    <a:lumOff val="35000"/>
                  </a:schemeClr>
                </a:solidFill>
              </a:rPr>
              <a:t>Free interactive tools &amp; resources for medications for addiction treatment</a:t>
            </a:r>
          </a:p>
        </p:txBody>
      </p:sp>
      <p:pic>
        <p:nvPicPr>
          <p:cNvPr id="7" name="Google Shape;1605;g228862ce37a_0_1064" descr="Picture of a phone showing the MAT Quick Start app &quot;Initiation&quot; tool. Text reads, &quot;Guidelines for office-based addiction treatment at your fingertips&quot;.">
            <a:extLst>
              <a:ext uri="{FF2B5EF4-FFF2-40B4-BE49-F238E27FC236}">
                <a16:creationId xmlns:a16="http://schemas.microsoft.com/office/drawing/2014/main" id="{79404B6E-BEBC-E7D6-DE21-531FBA50FACE}"/>
              </a:ext>
            </a:extLst>
          </p:cNvPr>
          <p:cNvPicPr preferRelativeResize="0"/>
          <p:nvPr userDrawn="1"/>
        </p:nvPicPr>
        <p:blipFill rotWithShape="1">
          <a:blip r:embed="rId3">
            <a:alphaModFix/>
            <a:extLst>
              <a:ext uri="{28A0092B-C50C-407E-A947-70E740481C1C}">
                <a14:useLocalDpi xmlns:a14="http://schemas.microsoft.com/office/drawing/2010/main"/>
              </a:ext>
            </a:extLst>
          </a:blip>
          <a:srcRect/>
          <a:stretch/>
        </p:blipFill>
        <p:spPr>
          <a:xfrm>
            <a:off x="562638" y="1554687"/>
            <a:ext cx="1897494" cy="4363846"/>
          </a:xfrm>
          <a:prstGeom prst="rect">
            <a:avLst/>
          </a:prstGeom>
          <a:noFill/>
          <a:ln>
            <a:noFill/>
          </a:ln>
        </p:spPr>
      </p:pic>
      <p:pic>
        <p:nvPicPr>
          <p:cNvPr id="11" name="Google Shape;1606;g228862ce37a_0_1064" descr="Picture of a phone showing the MAT Quick Start app &quot;Initiation&quot; tool. Text reads, &quot;Up-to-date evidence based recommendations for treatment of opioid use disorder&quot;.">
            <a:extLst>
              <a:ext uri="{FF2B5EF4-FFF2-40B4-BE49-F238E27FC236}">
                <a16:creationId xmlns:a16="http://schemas.microsoft.com/office/drawing/2014/main" id="{30AC5021-337B-A3E2-B5E1-7ED93D4D5F4A}"/>
              </a:ext>
            </a:extLst>
          </p:cNvPr>
          <p:cNvPicPr preferRelativeResize="0"/>
          <p:nvPr userDrawn="1"/>
        </p:nvPicPr>
        <p:blipFill rotWithShape="1">
          <a:blip r:embed="rId4">
            <a:alphaModFix/>
            <a:extLst>
              <a:ext uri="{28A0092B-C50C-407E-A947-70E740481C1C}">
                <a14:useLocalDpi xmlns:a14="http://schemas.microsoft.com/office/drawing/2010/main"/>
              </a:ext>
            </a:extLst>
          </a:blip>
          <a:srcRect/>
          <a:stretch/>
        </p:blipFill>
        <p:spPr>
          <a:xfrm>
            <a:off x="2503864" y="1554688"/>
            <a:ext cx="1897494" cy="4363846"/>
          </a:xfrm>
          <a:prstGeom prst="rect">
            <a:avLst/>
          </a:prstGeom>
          <a:noFill/>
          <a:ln>
            <a:noFill/>
          </a:ln>
        </p:spPr>
      </p:pic>
      <p:pic>
        <p:nvPicPr>
          <p:cNvPr id="12" name="Google Shape;1607;g228862ce37a_0_1064" descr="Picture of a two phones showing the MAT Quick Start app &quot;Pain Management&quot; tool. Text reads, &quot;Interactive clinical algorithms walk you through the clinical decision-making process.&quot;.">
            <a:extLst>
              <a:ext uri="{FF2B5EF4-FFF2-40B4-BE49-F238E27FC236}">
                <a16:creationId xmlns:a16="http://schemas.microsoft.com/office/drawing/2014/main" id="{F6BC679A-63F0-FECA-6A0D-567D10F296F4}"/>
              </a:ext>
            </a:extLst>
          </p:cNvPr>
          <p:cNvPicPr preferRelativeResize="0"/>
          <p:nvPr userDrawn="1"/>
        </p:nvPicPr>
        <p:blipFill rotWithShape="1">
          <a:blip r:embed="rId5">
            <a:alphaModFix/>
            <a:extLst>
              <a:ext uri="{28A0092B-C50C-407E-A947-70E740481C1C}">
                <a14:useLocalDpi xmlns:a14="http://schemas.microsoft.com/office/drawing/2010/main"/>
              </a:ext>
            </a:extLst>
          </a:blip>
          <a:srcRect/>
          <a:stretch/>
        </p:blipFill>
        <p:spPr>
          <a:xfrm>
            <a:off x="4445090" y="1554688"/>
            <a:ext cx="1897494" cy="4363846"/>
          </a:xfrm>
          <a:prstGeom prst="rect">
            <a:avLst/>
          </a:prstGeom>
          <a:noFill/>
          <a:ln>
            <a:noFill/>
          </a:ln>
        </p:spPr>
      </p:pic>
      <p:grpSp>
        <p:nvGrpSpPr>
          <p:cNvPr id="45" name="Group 44">
            <a:extLst>
              <a:ext uri="{FF2B5EF4-FFF2-40B4-BE49-F238E27FC236}">
                <a16:creationId xmlns:a16="http://schemas.microsoft.com/office/drawing/2014/main" id="{3B9B7F7A-1882-0F01-1CC7-F8B5445820A0}"/>
              </a:ext>
            </a:extLst>
          </p:cNvPr>
          <p:cNvGrpSpPr/>
          <p:nvPr userDrawn="1"/>
        </p:nvGrpSpPr>
        <p:grpSpPr>
          <a:xfrm>
            <a:off x="6660671" y="3093258"/>
            <a:ext cx="5127184" cy="648878"/>
            <a:chOff x="6506067" y="1918006"/>
            <a:chExt cx="5457091" cy="648878"/>
          </a:xfrm>
        </p:grpSpPr>
        <p:pic>
          <p:nvPicPr>
            <p:cNvPr id="46" name="Graphic 45" descr="Checkbox Checked">
              <a:extLst>
                <a:ext uri="{FF2B5EF4-FFF2-40B4-BE49-F238E27FC236}">
                  <a16:creationId xmlns:a16="http://schemas.microsoft.com/office/drawing/2014/main" id="{31007215-EFA4-D10B-8483-E2FE27B48B57}"/>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506067" y="1918006"/>
              <a:ext cx="648878" cy="648878"/>
            </a:xfrm>
            <a:prstGeom prst="rect">
              <a:avLst/>
            </a:prstGeom>
          </p:spPr>
        </p:pic>
        <p:sp>
          <p:nvSpPr>
            <p:cNvPr id="47" name="Content Placeholder 2">
              <a:extLst>
                <a:ext uri="{FF2B5EF4-FFF2-40B4-BE49-F238E27FC236}">
                  <a16:creationId xmlns:a16="http://schemas.microsoft.com/office/drawing/2014/main" id="{3738C73F-1B66-1229-7FC2-5DC8F9C0BCF8}"/>
                </a:ext>
              </a:extLst>
            </p:cNvPr>
            <p:cNvSpPr txBox="1">
              <a:spLocks/>
            </p:cNvSpPr>
            <p:nvPr userDrawn="1"/>
          </p:nvSpPr>
          <p:spPr>
            <a:xfrm>
              <a:off x="7076389" y="2013845"/>
              <a:ext cx="4886769"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Guidelines, handouts and resources</a:t>
              </a:r>
            </a:p>
          </p:txBody>
        </p:sp>
      </p:grpSp>
      <p:grpSp>
        <p:nvGrpSpPr>
          <p:cNvPr id="51" name="Group 50">
            <a:extLst>
              <a:ext uri="{FF2B5EF4-FFF2-40B4-BE49-F238E27FC236}">
                <a16:creationId xmlns:a16="http://schemas.microsoft.com/office/drawing/2014/main" id="{2996AF28-D218-DE34-754A-B8457A7F7B1B}"/>
              </a:ext>
            </a:extLst>
          </p:cNvPr>
          <p:cNvGrpSpPr/>
          <p:nvPr userDrawn="1"/>
        </p:nvGrpSpPr>
        <p:grpSpPr>
          <a:xfrm>
            <a:off x="6660671" y="2473765"/>
            <a:ext cx="4966885" cy="648878"/>
            <a:chOff x="6506067" y="1063422"/>
            <a:chExt cx="5286478" cy="648878"/>
          </a:xfrm>
        </p:grpSpPr>
        <p:sp>
          <p:nvSpPr>
            <p:cNvPr id="52" name="Content Placeholder 2">
              <a:extLst>
                <a:ext uri="{FF2B5EF4-FFF2-40B4-BE49-F238E27FC236}">
                  <a16:creationId xmlns:a16="http://schemas.microsoft.com/office/drawing/2014/main" id="{DD769BFA-3CDD-733B-F365-E3657BBB4F1C}"/>
                </a:ext>
              </a:extLst>
            </p:cNvPr>
            <p:cNvSpPr txBox="1">
              <a:spLocks/>
            </p:cNvSpPr>
            <p:nvPr userDrawn="1"/>
          </p:nvSpPr>
          <p:spPr>
            <a:xfrm>
              <a:off x="7076389" y="1159261"/>
              <a:ext cx="4716156"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Pain management decision-making tools</a:t>
              </a:r>
            </a:p>
          </p:txBody>
        </p:sp>
        <p:pic>
          <p:nvPicPr>
            <p:cNvPr id="53" name="Graphic 52" descr="Checkbox Checked">
              <a:extLst>
                <a:ext uri="{FF2B5EF4-FFF2-40B4-BE49-F238E27FC236}">
                  <a16:creationId xmlns:a16="http://schemas.microsoft.com/office/drawing/2014/main" id="{C9C018B3-A412-E3DF-DA82-3F2526D38280}"/>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506067" y="1063422"/>
              <a:ext cx="648878" cy="648878"/>
            </a:xfrm>
            <a:prstGeom prst="rect">
              <a:avLst/>
            </a:prstGeom>
          </p:spPr>
        </p:pic>
      </p:grpSp>
      <p:grpSp>
        <p:nvGrpSpPr>
          <p:cNvPr id="54" name="Group 53">
            <a:extLst>
              <a:ext uri="{FF2B5EF4-FFF2-40B4-BE49-F238E27FC236}">
                <a16:creationId xmlns:a16="http://schemas.microsoft.com/office/drawing/2014/main" id="{E61A5349-4146-D180-E518-05E90B176E28}"/>
              </a:ext>
            </a:extLst>
          </p:cNvPr>
          <p:cNvGrpSpPr/>
          <p:nvPr userDrawn="1"/>
        </p:nvGrpSpPr>
        <p:grpSpPr>
          <a:xfrm>
            <a:off x="6660671" y="1886351"/>
            <a:ext cx="4692684" cy="648878"/>
            <a:chOff x="6506067" y="1063422"/>
            <a:chExt cx="4994634" cy="648878"/>
          </a:xfrm>
        </p:grpSpPr>
        <p:sp>
          <p:nvSpPr>
            <p:cNvPr id="55" name="Content Placeholder 2">
              <a:extLst>
                <a:ext uri="{FF2B5EF4-FFF2-40B4-BE49-F238E27FC236}">
                  <a16:creationId xmlns:a16="http://schemas.microsoft.com/office/drawing/2014/main" id="{153A8F03-C397-34ED-C1A0-777580BC298C}"/>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Algorithms for initiation of buprenorphine and naltrexone</a:t>
              </a:r>
            </a:p>
          </p:txBody>
        </p:sp>
        <p:pic>
          <p:nvPicPr>
            <p:cNvPr id="56" name="Graphic 55" descr="Checkbox Checked">
              <a:extLst>
                <a:ext uri="{FF2B5EF4-FFF2-40B4-BE49-F238E27FC236}">
                  <a16:creationId xmlns:a16="http://schemas.microsoft.com/office/drawing/2014/main" id="{282FECA7-432D-FA40-5850-EB73EEC404B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506067" y="1063422"/>
              <a:ext cx="648878" cy="648878"/>
            </a:xfrm>
            <a:prstGeom prst="rect">
              <a:avLst/>
            </a:prstGeom>
          </p:spPr>
        </p:pic>
      </p:grpSp>
      <p:sp>
        <p:nvSpPr>
          <p:cNvPr id="60" name="Content Placeholder 2">
            <a:extLst>
              <a:ext uri="{FF2B5EF4-FFF2-40B4-BE49-F238E27FC236}">
                <a16:creationId xmlns:a16="http://schemas.microsoft.com/office/drawing/2014/main" id="{E848689E-196A-8237-4217-F43E7FB037D9}"/>
              </a:ext>
            </a:extLst>
          </p:cNvPr>
          <p:cNvSpPr txBox="1">
            <a:spLocks/>
          </p:cNvSpPr>
          <p:nvPr userDrawn="1"/>
        </p:nvSpPr>
        <p:spPr>
          <a:xfrm>
            <a:off x="6660672" y="1497802"/>
            <a:ext cx="4966886" cy="3717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1800" b="1">
                <a:solidFill>
                  <a:prstClr val="black"/>
                </a:solidFill>
                <a:latin typeface="+mn-lt"/>
                <a:cs typeface="Arial"/>
              </a:rPr>
              <a:t>Provides real-time access to:</a:t>
            </a:r>
          </a:p>
        </p:txBody>
      </p:sp>
      <p:sp>
        <p:nvSpPr>
          <p:cNvPr id="62" name="Content Placeholder 2">
            <a:extLst>
              <a:ext uri="{FF2B5EF4-FFF2-40B4-BE49-F238E27FC236}">
                <a16:creationId xmlns:a16="http://schemas.microsoft.com/office/drawing/2014/main" id="{48E41A72-5451-9DB5-CA99-346DAA451916}"/>
              </a:ext>
            </a:extLst>
          </p:cNvPr>
          <p:cNvSpPr txBox="1">
            <a:spLocks/>
          </p:cNvSpPr>
          <p:nvPr userDrawn="1"/>
        </p:nvSpPr>
        <p:spPr>
          <a:xfrm>
            <a:off x="6660670" y="3781495"/>
            <a:ext cx="5127185" cy="70353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1800" b="1">
                <a:solidFill>
                  <a:prstClr val="black"/>
                </a:solidFill>
                <a:latin typeface="+mn-lt"/>
                <a:cs typeface="Arial"/>
              </a:rPr>
              <a:t>Available for download on </a:t>
            </a:r>
            <a:r>
              <a:rPr lang="en-US" sz="1800" b="1">
                <a:solidFill>
                  <a:prstClr val="black"/>
                </a:solidFill>
                <a:latin typeface="+mn-lt"/>
                <a:cs typeface="Arial"/>
                <a:hlinkClick r:id="rId8"/>
              </a:rPr>
              <a:t>iOS</a:t>
            </a:r>
            <a:r>
              <a:rPr lang="en-US" sz="1800" b="1">
                <a:solidFill>
                  <a:prstClr val="black"/>
                </a:solidFill>
                <a:latin typeface="+mn-lt"/>
                <a:cs typeface="Arial"/>
              </a:rPr>
              <a:t> and </a:t>
            </a:r>
            <a:r>
              <a:rPr lang="en-US" sz="1800" b="1">
                <a:solidFill>
                  <a:prstClr val="black"/>
                </a:solidFill>
                <a:latin typeface="+mn-lt"/>
                <a:cs typeface="Arial"/>
                <a:hlinkClick r:id="rId9"/>
              </a:rPr>
              <a:t>Android</a:t>
            </a:r>
            <a:r>
              <a:rPr lang="en-US" sz="1800" b="1">
                <a:solidFill>
                  <a:prstClr val="black"/>
                </a:solidFill>
                <a:latin typeface="+mn-lt"/>
                <a:cs typeface="Arial"/>
              </a:rPr>
              <a:t>, free of charge! </a:t>
            </a:r>
            <a:r>
              <a:rPr lang="en-US" sz="1800" b="1">
                <a:solidFill>
                  <a:prstClr val="black"/>
                </a:solidFill>
                <a:latin typeface="+mn-lt"/>
                <a:cs typeface="Arial"/>
                <a:hlinkClick r:id="rId10"/>
              </a:rPr>
              <a:t>Web version</a:t>
            </a:r>
            <a:r>
              <a:rPr lang="en-US" sz="1800" b="1">
                <a:solidFill>
                  <a:prstClr val="black"/>
                </a:solidFill>
                <a:latin typeface="+mn-lt"/>
                <a:cs typeface="Arial"/>
              </a:rPr>
              <a:t> also available.</a:t>
            </a:r>
          </a:p>
        </p:txBody>
      </p:sp>
      <p:grpSp>
        <p:nvGrpSpPr>
          <p:cNvPr id="71" name="Group 70">
            <a:extLst>
              <a:ext uri="{FF2B5EF4-FFF2-40B4-BE49-F238E27FC236}">
                <a16:creationId xmlns:a16="http://schemas.microsoft.com/office/drawing/2014/main" id="{C0EB9506-DA30-FE8B-6D8C-488206BF4CB4}"/>
              </a:ext>
            </a:extLst>
          </p:cNvPr>
          <p:cNvGrpSpPr/>
          <p:nvPr userDrawn="1"/>
        </p:nvGrpSpPr>
        <p:grpSpPr>
          <a:xfrm>
            <a:off x="7558239" y="4554812"/>
            <a:ext cx="3171749" cy="1384815"/>
            <a:chOff x="7591597" y="4991181"/>
            <a:chExt cx="3171749" cy="1384815"/>
          </a:xfrm>
        </p:grpSpPr>
        <p:pic>
          <p:nvPicPr>
            <p:cNvPr id="68" name="Google Shape;1610;g228862ce37a_0_1064" descr="A QR code with the BMC MAT Quick Start app logo in the middle.">
              <a:hlinkClick r:id="rId10"/>
              <a:extLst>
                <a:ext uri="{FF2B5EF4-FFF2-40B4-BE49-F238E27FC236}">
                  <a16:creationId xmlns:a16="http://schemas.microsoft.com/office/drawing/2014/main" id="{C5D4C9C3-92BB-F85A-7F9B-697345EDA552}"/>
                </a:ext>
              </a:extLst>
            </p:cNvPr>
            <p:cNvPicPr preferRelativeResize="0"/>
            <p:nvPr userDrawn="1"/>
          </p:nvPicPr>
          <p:blipFill>
            <a:blip r:embed="rId11">
              <a:extLst>
                <a:ext uri="{28A0092B-C50C-407E-A947-70E740481C1C}">
                  <a14:useLocalDpi xmlns:a14="http://schemas.microsoft.com/office/drawing/2010/main"/>
                </a:ext>
              </a:extLst>
            </a:blip>
            <a:srcRect/>
            <a:stretch/>
          </p:blipFill>
          <p:spPr>
            <a:xfrm>
              <a:off x="9378531" y="4991181"/>
              <a:ext cx="1384815" cy="1384815"/>
            </a:xfrm>
            <a:prstGeom prst="rect">
              <a:avLst/>
            </a:prstGeom>
            <a:noFill/>
            <a:ln>
              <a:noFill/>
            </a:ln>
          </p:spPr>
        </p:pic>
        <p:pic>
          <p:nvPicPr>
            <p:cNvPr id="69" name="Google Shape;1608;g228862ce37a_0_1064" descr="Apple logo stating &quot;Download on the App Store&quot;">
              <a:hlinkClick r:id="rId8"/>
              <a:extLst>
                <a:ext uri="{FF2B5EF4-FFF2-40B4-BE49-F238E27FC236}">
                  <a16:creationId xmlns:a16="http://schemas.microsoft.com/office/drawing/2014/main" id="{F8DC0C00-AA80-8BAF-2C5B-44305AEE6C7B}"/>
                </a:ext>
              </a:extLst>
            </p:cNvPr>
            <p:cNvPicPr preferRelativeResize="0"/>
            <p:nvPr userDrawn="1"/>
          </p:nvPicPr>
          <p:blipFill rotWithShape="1">
            <a:blip r:embed="rId12">
              <a:alphaModFix/>
              <a:extLst>
                <a:ext uri="{28A0092B-C50C-407E-A947-70E740481C1C}">
                  <a14:useLocalDpi xmlns:a14="http://schemas.microsoft.com/office/drawing/2010/main"/>
                </a:ext>
              </a:extLst>
            </a:blip>
            <a:srcRect/>
            <a:stretch/>
          </p:blipFill>
          <p:spPr>
            <a:xfrm>
              <a:off x="7591597" y="5193491"/>
              <a:ext cx="1384815" cy="411293"/>
            </a:xfrm>
            <a:prstGeom prst="rect">
              <a:avLst/>
            </a:prstGeom>
            <a:noFill/>
            <a:ln>
              <a:noFill/>
            </a:ln>
          </p:spPr>
        </p:pic>
        <p:pic>
          <p:nvPicPr>
            <p:cNvPr id="70" name="Google Shape;1609;g228862ce37a_0_1064" descr="Google Play logo stating &quot;Get it on Google Play&quot;">
              <a:hlinkClick r:id="rId9"/>
              <a:extLst>
                <a:ext uri="{FF2B5EF4-FFF2-40B4-BE49-F238E27FC236}">
                  <a16:creationId xmlns:a16="http://schemas.microsoft.com/office/drawing/2014/main" id="{909818E0-7D58-5A82-FDDA-6E02FDA59FB1}"/>
                </a:ext>
              </a:extLst>
            </p:cNvPr>
            <p:cNvPicPr preferRelativeResize="0"/>
            <p:nvPr userDrawn="1"/>
          </p:nvPicPr>
          <p:blipFill rotWithShape="1">
            <a:blip r:embed="rId13">
              <a:alphaModFix/>
              <a:extLst>
                <a:ext uri="{28A0092B-C50C-407E-A947-70E740481C1C}">
                  <a14:useLocalDpi xmlns:a14="http://schemas.microsoft.com/office/drawing/2010/main"/>
                </a:ext>
              </a:extLst>
            </a:blip>
            <a:srcRect/>
            <a:stretch/>
          </p:blipFill>
          <p:spPr>
            <a:xfrm>
              <a:off x="7591597" y="5823377"/>
              <a:ext cx="1384863" cy="411299"/>
            </a:xfrm>
            <a:prstGeom prst="rect">
              <a:avLst/>
            </a:prstGeom>
            <a:noFill/>
            <a:ln>
              <a:noFill/>
            </a:ln>
          </p:spPr>
        </p:pic>
      </p:grpSp>
      <p:sp>
        <p:nvSpPr>
          <p:cNvPr id="72" name="Google Shape;1604;g228862ce37a_0_1064">
            <a:extLst>
              <a:ext uri="{FF2B5EF4-FFF2-40B4-BE49-F238E27FC236}">
                <a16:creationId xmlns:a16="http://schemas.microsoft.com/office/drawing/2014/main" id="{408B5AAC-DBFC-18F6-057E-7085710EB663}"/>
              </a:ext>
            </a:extLst>
          </p:cNvPr>
          <p:cNvSpPr txBox="1"/>
          <p:nvPr userDrawn="1"/>
        </p:nvSpPr>
        <p:spPr>
          <a:xfrm>
            <a:off x="6342584" y="6109850"/>
            <a:ext cx="5773216" cy="68323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chemeClr val="dk1"/>
              </a:buClr>
              <a:buSzPts val="1100"/>
              <a:buFontTx/>
              <a:buNone/>
              <a:tabLst/>
              <a:defRPr/>
            </a:pPr>
            <a:r>
              <a:rPr lang="en-US" sz="900" b="0" i="1" u="none" strike="noStrike" cap="none">
                <a:solidFill>
                  <a:schemeClr val="dk1"/>
                </a:solidFill>
                <a:latin typeface="+mn-lt"/>
                <a:ea typeface="Gill Sans"/>
                <a:cs typeface="Gill Sans"/>
                <a:sym typeface="Gill Sans"/>
              </a:rPr>
              <a:t>This initiative was made possible with funding from the SAMHSA Opioid Response Network and the Massachusetts Department of Public Health. This app is not a substitute for individualized patient care and treatment decisions. It is the responsibility of the treating clinician to rely on their own experience and knowledge about their specific patient to determine dosages and the best treatment for that patient.</a:t>
            </a:r>
            <a:endParaRPr lang="en-US" sz="900" b="0" i="1" u="none" strike="noStrike" cap="none">
              <a:solidFill>
                <a:schemeClr val="dk1"/>
              </a:solidFill>
              <a:latin typeface="+mn-lt"/>
              <a:ea typeface="Gill Sans"/>
              <a:cs typeface="Gill Sans"/>
            </a:endParaRPr>
          </a:p>
        </p:txBody>
      </p:sp>
      <p:sp>
        <p:nvSpPr>
          <p:cNvPr id="2" name="Freeform 1">
            <a:extLst>
              <a:ext uri="{FF2B5EF4-FFF2-40B4-BE49-F238E27FC236}">
                <a16:creationId xmlns:a16="http://schemas.microsoft.com/office/drawing/2014/main" id="{12CF43DE-88CB-2341-978C-A9C8D63FBA5C}"/>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7699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powering Loved One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Empowering Loved Ones of People with Addiction</a:t>
            </a:r>
          </a:p>
        </p:txBody>
      </p:sp>
      <p:sp>
        <p:nvSpPr>
          <p:cNvPr id="30" name="TextBox 29">
            <a:extLst>
              <a:ext uri="{FF2B5EF4-FFF2-40B4-BE49-F238E27FC236}">
                <a16:creationId xmlns:a16="http://schemas.microsoft.com/office/drawing/2014/main" id="{39CA69A8-7B45-CBEF-886F-9B461672869E}"/>
              </a:ext>
            </a:extLst>
          </p:cNvPr>
          <p:cNvSpPr txBox="1"/>
          <p:nvPr userDrawn="1"/>
        </p:nvSpPr>
        <p:spPr>
          <a:xfrm>
            <a:off x="497839" y="923912"/>
            <a:ext cx="11290018" cy="430887"/>
          </a:xfrm>
          <a:prstGeom prst="rect">
            <a:avLst/>
          </a:prstGeom>
          <a:noFill/>
        </p:spPr>
        <p:txBody>
          <a:bodyPr wrap="square">
            <a:spAutoFit/>
          </a:bodyPr>
          <a:lstStyle/>
          <a:p>
            <a:r>
              <a:rPr lang="en-US" sz="2200" b="1" i="1">
                <a:solidFill>
                  <a:schemeClr val="tx1">
                    <a:lumMod val="65000"/>
                    <a:lumOff val="35000"/>
                  </a:schemeClr>
                </a:solidFill>
                <a:effectLst/>
              </a:rPr>
              <a:t>An Educational Group</a:t>
            </a:r>
            <a:endParaRPr lang="en-US" sz="2200" b="1" i="1">
              <a:solidFill>
                <a:schemeClr val="tx1">
                  <a:lumMod val="65000"/>
                  <a:lumOff val="35000"/>
                </a:schemeClr>
              </a:solidFill>
            </a:endParaRPr>
          </a:p>
        </p:txBody>
      </p:sp>
      <p:sp>
        <p:nvSpPr>
          <p:cNvPr id="11" name="Freeform 10">
            <a:extLst>
              <a:ext uri="{FF2B5EF4-FFF2-40B4-BE49-F238E27FC236}">
                <a16:creationId xmlns:a16="http://schemas.microsoft.com/office/drawing/2014/main" id="{B4B22215-7FF2-913D-5CE9-C4202F472B1B}"/>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group of women sitting together&#10;&#10;Description automatically generated">
            <a:extLst>
              <a:ext uri="{FF2B5EF4-FFF2-40B4-BE49-F238E27FC236}">
                <a16:creationId xmlns:a16="http://schemas.microsoft.com/office/drawing/2014/main" id="{00EF8EE2-A76D-5054-61F3-D6EAC8E29504}"/>
              </a:ext>
            </a:extLst>
          </p:cNvPr>
          <p:cNvPicPr>
            <a:picLocks noChangeAspect="1"/>
          </p:cNvPicPr>
          <p:nvPr userDrawn="1"/>
        </p:nvPicPr>
        <p:blipFill>
          <a:blip r:embed="rId3"/>
          <a:stretch>
            <a:fillRect/>
          </a:stretch>
        </p:blipFill>
        <p:spPr>
          <a:xfrm>
            <a:off x="11083636" y="6120507"/>
            <a:ext cx="1032164" cy="672577"/>
          </a:xfrm>
          <a:prstGeom prst="rect">
            <a:avLst/>
          </a:prstGeom>
        </p:spPr>
      </p:pic>
      <p:sp>
        <p:nvSpPr>
          <p:cNvPr id="12" name="TextBox 11">
            <a:extLst>
              <a:ext uri="{FF2B5EF4-FFF2-40B4-BE49-F238E27FC236}">
                <a16:creationId xmlns:a16="http://schemas.microsoft.com/office/drawing/2014/main" id="{38F80DE9-E8A3-EA57-1958-865B595E00DD}"/>
              </a:ext>
            </a:extLst>
          </p:cNvPr>
          <p:cNvSpPr txBox="1"/>
          <p:nvPr userDrawn="1"/>
        </p:nvSpPr>
        <p:spPr>
          <a:xfrm>
            <a:off x="497839" y="1533245"/>
            <a:ext cx="11290018" cy="2127698"/>
          </a:xfrm>
          <a:prstGeom prst="rect">
            <a:avLst/>
          </a:prstGeom>
          <a:noFill/>
        </p:spPr>
        <p:txBody>
          <a:bodyPr wrap="square" rtlCol="0">
            <a:spAutoFit/>
          </a:bodyPr>
          <a:lstStyle/>
          <a:p>
            <a:pPr>
              <a:lnSpc>
                <a:spcPct val="110000"/>
              </a:lnSpc>
              <a:spcAft>
                <a:spcPts val="1800"/>
              </a:spcAft>
            </a:pPr>
            <a:r>
              <a:rPr lang="en-US" i="1">
                <a:effectLst/>
                <a:latin typeface="+mn-lt"/>
              </a:rPr>
              <a:t>Empowering Loved Ones </a:t>
            </a:r>
            <a:r>
              <a:rPr lang="en-US">
                <a:effectLst/>
                <a:latin typeface="+mn-lt"/>
              </a:rPr>
              <a:t>is a FREE educational program for family members, partners, and friends of people who use substances problematically. Information given to families can, directly and indirectly, impact the course of a loved one's substance use disorder. Just as the course of a loved one's substance use disorder can, directly and indirectly, impact family members and their wellbeing.</a:t>
            </a:r>
          </a:p>
          <a:p>
            <a:pPr>
              <a:lnSpc>
                <a:spcPct val="110000"/>
              </a:lnSpc>
            </a:pPr>
            <a:r>
              <a:rPr lang="en-US">
                <a:effectLst/>
                <a:latin typeface="+mn-lt"/>
              </a:rPr>
              <a:t>The group offers education, up-to-date information, and skill-building to promote the health of those impacted by a loved one's substance use.</a:t>
            </a:r>
          </a:p>
        </p:txBody>
      </p:sp>
      <p:grpSp>
        <p:nvGrpSpPr>
          <p:cNvPr id="25" name="Group 24">
            <a:extLst>
              <a:ext uri="{FF2B5EF4-FFF2-40B4-BE49-F238E27FC236}">
                <a16:creationId xmlns:a16="http://schemas.microsoft.com/office/drawing/2014/main" id="{7DD14361-E457-F434-5A0E-984DC04A0D10}"/>
              </a:ext>
            </a:extLst>
          </p:cNvPr>
          <p:cNvGrpSpPr/>
          <p:nvPr userDrawn="1"/>
        </p:nvGrpSpPr>
        <p:grpSpPr>
          <a:xfrm>
            <a:off x="978262" y="3787364"/>
            <a:ext cx="10235475" cy="2459245"/>
            <a:chOff x="584925" y="3686808"/>
            <a:chExt cx="10235475" cy="2459245"/>
          </a:xfrm>
        </p:grpSpPr>
        <p:sp>
          <p:nvSpPr>
            <p:cNvPr id="13" name="TextBox 12">
              <a:extLst>
                <a:ext uri="{FF2B5EF4-FFF2-40B4-BE49-F238E27FC236}">
                  <a16:creationId xmlns:a16="http://schemas.microsoft.com/office/drawing/2014/main" id="{7B42712A-8014-45F7-4C55-7D360C4D7551}"/>
                </a:ext>
              </a:extLst>
            </p:cNvPr>
            <p:cNvSpPr txBox="1"/>
            <p:nvPr userDrawn="1"/>
          </p:nvSpPr>
          <p:spPr>
            <a:xfrm>
              <a:off x="584925" y="3686808"/>
              <a:ext cx="5029200" cy="2459245"/>
            </a:xfrm>
            <a:prstGeom prst="rect">
              <a:avLst/>
            </a:prstGeom>
            <a:solidFill>
              <a:srgbClr val="EEF2F8"/>
            </a:solidFill>
            <a:ln w="38100">
              <a:noFill/>
            </a:ln>
          </p:spPr>
          <p:txBody>
            <a:bodyPr wrap="square"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When? 	</a:t>
              </a:r>
              <a:r>
                <a:rPr lang="en-US" b="0" i="0">
                  <a:effectLst/>
                  <a:latin typeface="+mn-lt"/>
                </a:rPr>
                <a:t>2nd and 4th Wed of every month</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	7:00 to 8:30 PM 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Where?</a:t>
              </a:r>
              <a:r>
                <a:rPr lang="en-US" b="0" i="0">
                  <a:effectLst/>
                  <a:latin typeface="+mn-lt"/>
                </a:rPr>
                <a:t>	Virtual via Zoom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Who?	</a:t>
              </a:r>
              <a:r>
                <a:rPr lang="en-US" b="0" i="0">
                  <a:effectLst/>
                  <a:latin typeface="+mn-lt"/>
                </a:rPr>
                <a:t>This group is only for family members,</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	partners, and friends impacted by the 	substance use of a loved one.</a:t>
              </a:r>
            </a:p>
          </p:txBody>
        </p:sp>
        <p:sp>
          <p:nvSpPr>
            <p:cNvPr id="24" name="TextBox 23">
              <a:extLst>
                <a:ext uri="{FF2B5EF4-FFF2-40B4-BE49-F238E27FC236}">
                  <a16:creationId xmlns:a16="http://schemas.microsoft.com/office/drawing/2014/main" id="{8461E72D-BCBD-14C8-2D0E-532EC223FEEA}"/>
                </a:ext>
              </a:extLst>
            </p:cNvPr>
            <p:cNvSpPr txBox="1"/>
            <p:nvPr userDrawn="1"/>
          </p:nvSpPr>
          <p:spPr>
            <a:xfrm>
              <a:off x="5791200" y="3686808"/>
              <a:ext cx="5029200" cy="2459245"/>
            </a:xfrm>
            <a:prstGeom prst="rect">
              <a:avLst/>
            </a:prstGeom>
            <a:solidFill>
              <a:srgbClr val="EEF2F8"/>
            </a:solidFill>
            <a:ln w="38100">
              <a:noFill/>
            </a:ln>
          </p:spPr>
          <p:txBody>
            <a:bodyPr wrap="square" rtlCol="0" anchor="t" anchorCtr="0">
              <a:noAutofit/>
            </a:bodyPr>
            <a:lstStyle/>
            <a:p>
              <a:pPr marL="0" marR="0" indent="0" algn="l" defTabSz="914400" rtl="0" eaLnBrk="1" fontAlgn="auto" latinLnBrk="0" hangingPunct="1">
                <a:lnSpc>
                  <a:spcPct val="110000"/>
                </a:lnSpc>
                <a:spcBef>
                  <a:spcPts val="0"/>
                </a:spcBef>
                <a:spcAft>
                  <a:spcPts val="400"/>
                </a:spcAft>
                <a:buClrTx/>
                <a:buSzTx/>
                <a:buFontTx/>
                <a:buNone/>
                <a:tabLst/>
                <a:defRPr/>
              </a:pPr>
              <a:r>
                <a:rPr lang="en-US" sz="2000" b="1" i="0" u="sng">
                  <a:effectLst/>
                  <a:latin typeface="+mn-lt"/>
                </a:rPr>
                <a:t>To sign up</a:t>
              </a:r>
              <a:endParaRPr lang="en-US" sz="2000" b="0" i="0" u="sng">
                <a:effectLst/>
                <a:latin typeface="+mn-lt"/>
              </a:endParaRPr>
            </a:p>
            <a:p>
              <a:pPr marL="0" marR="0" indent="0" algn="l" defTabSz="914400" rtl="0" eaLnBrk="1" fontAlgn="auto" latinLnBrk="0" hangingPunct="1">
                <a:lnSpc>
                  <a:spcPct val="110000"/>
                </a:lnSpc>
                <a:spcBef>
                  <a:spcPts val="600"/>
                </a:spcBef>
                <a:spcAft>
                  <a:spcPts val="400"/>
                </a:spcAft>
                <a:buClrTx/>
                <a:buSzTx/>
                <a:buFontTx/>
                <a:buNone/>
                <a:tabLst/>
                <a:defRPr/>
              </a:pPr>
              <a:r>
                <a:rPr lang="en-US" b="1" i="0">
                  <a:effectLst/>
                  <a:latin typeface="+mn-lt"/>
                </a:rPr>
                <a:t>Email: </a:t>
              </a:r>
              <a:r>
                <a:rPr lang="en-US" b="0" i="0">
                  <a:effectLst/>
                  <a:latin typeface="+mn-lt"/>
                  <a:hlinkClick r:id="rId4"/>
                </a:rPr>
                <a:t>EmpoweringFamilies@bmc.org</a:t>
              </a:r>
              <a:endParaRPr lang="en-US" b="0" i="0">
                <a:effectLst/>
                <a:latin typeface="+mn-lt"/>
              </a:endParaRPr>
            </a:p>
            <a:p>
              <a:pPr marL="0" marR="0" indent="0" algn="l" defTabSz="914400" rtl="0" eaLnBrk="1" fontAlgn="auto" latinLnBrk="0" hangingPunct="1">
                <a:lnSpc>
                  <a:spcPct val="110000"/>
                </a:lnSpc>
                <a:spcBef>
                  <a:spcPts val="0"/>
                </a:spcBef>
                <a:spcAft>
                  <a:spcPts val="400"/>
                </a:spcAft>
                <a:buClrTx/>
                <a:buSzTx/>
                <a:buFontTx/>
                <a:buNone/>
                <a:tabLst/>
                <a:defRPr/>
              </a:pPr>
              <a:r>
                <a:rPr lang="en-US" b="1" i="0">
                  <a:effectLst/>
                  <a:latin typeface="+mn-lt"/>
                </a:rPr>
                <a:t>Text:</a:t>
              </a:r>
              <a:r>
                <a:rPr lang="en-US" b="0" i="0">
                  <a:effectLst/>
                  <a:latin typeface="+mn-lt"/>
                </a:rPr>
                <a:t> </a:t>
              </a:r>
              <a:r>
                <a:rPr lang="en-US" b="0" i="0">
                  <a:solidFill>
                    <a:schemeClr val="accent2"/>
                  </a:solidFill>
                  <a:effectLst/>
                  <a:latin typeface="+mn-lt"/>
                </a:rPr>
                <a:t>FAMILYGROUP</a:t>
              </a:r>
              <a:r>
                <a:rPr lang="en-US" b="0" i="0">
                  <a:effectLst/>
                  <a:latin typeface="+mn-lt"/>
                </a:rPr>
                <a:t> to </a:t>
              </a:r>
              <a:r>
                <a:rPr lang="en-US" b="0" i="0">
                  <a:solidFill>
                    <a:schemeClr val="accent2"/>
                  </a:solidFill>
                  <a:effectLst/>
                  <a:latin typeface="+mn-lt"/>
                </a:rPr>
                <a:t>22828</a:t>
              </a:r>
            </a:p>
            <a:p>
              <a:pPr marL="0" marR="0" indent="0" algn="l" defTabSz="914400" rtl="0" eaLnBrk="1" fontAlgn="auto" latinLnBrk="0" hangingPunct="1">
                <a:lnSpc>
                  <a:spcPct val="110000"/>
                </a:lnSpc>
                <a:spcBef>
                  <a:spcPts val="600"/>
                </a:spcBef>
                <a:spcAft>
                  <a:spcPts val="400"/>
                </a:spcAft>
                <a:buClrTx/>
                <a:buSzTx/>
                <a:buFontTx/>
                <a:buNone/>
                <a:tabLst/>
                <a:defRPr/>
              </a:pPr>
              <a:r>
                <a:rPr lang="en-US" b="0" i="0">
                  <a:effectLst/>
                  <a:latin typeface="+mn-lt"/>
                </a:rPr>
                <a:t>Once added to our listserv, session registration and other resources will be emailed.</a:t>
              </a:r>
            </a:p>
          </p:txBody>
        </p:sp>
      </p:grpSp>
    </p:spTree>
    <p:extLst>
      <p:ext uri="{BB962C8B-B14F-4D97-AF65-F5344CB8AC3E}">
        <p14:creationId xmlns:p14="http://schemas.microsoft.com/office/powerpoint/2010/main" val="2146279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YouTube">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Short Explainer Videos</a:t>
            </a:r>
          </a:p>
        </p:txBody>
      </p:sp>
      <p:pic>
        <p:nvPicPr>
          <p:cNvPr id="10" name="Picture 9" descr="A screenshot of Grayken TTA's YouTube channel featuring eight short videos covering addiction-related topics.">
            <a:extLst>
              <a:ext uri="{FF2B5EF4-FFF2-40B4-BE49-F238E27FC236}">
                <a16:creationId xmlns:a16="http://schemas.microsoft.com/office/drawing/2014/main" id="{75F15E0D-6F85-0C7F-AE06-3FF28CE9766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97839" y="1871232"/>
            <a:ext cx="8904409" cy="3849848"/>
          </a:xfrm>
          <a:prstGeom prst="rect">
            <a:avLst/>
          </a:prstGeom>
        </p:spPr>
      </p:pic>
      <p:sp>
        <p:nvSpPr>
          <p:cNvPr id="24" name="TextBox 23">
            <a:extLst>
              <a:ext uri="{FF2B5EF4-FFF2-40B4-BE49-F238E27FC236}">
                <a16:creationId xmlns:a16="http://schemas.microsoft.com/office/drawing/2014/main" id="{498EB922-A38E-9AB8-134F-49F040B64A26}"/>
              </a:ext>
            </a:extLst>
          </p:cNvPr>
          <p:cNvSpPr txBox="1"/>
          <p:nvPr userDrawn="1"/>
        </p:nvSpPr>
        <p:spPr>
          <a:xfrm>
            <a:off x="497839" y="923912"/>
            <a:ext cx="11290018" cy="430887"/>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1">
                <a:solidFill>
                  <a:schemeClr val="tx1">
                    <a:lumMod val="65000"/>
                    <a:lumOff val="35000"/>
                  </a:schemeClr>
                </a:solidFill>
                <a:effectLst/>
                <a:highlight>
                  <a:srgbClr val="FFFFFF"/>
                </a:highlight>
                <a:latin typeface="+mn-lt"/>
                <a:cs typeface="Arial" panose="020B0604020202020204" pitchFamily="34" charset="0"/>
              </a:rPr>
              <a:t>Expert-authored short videos covering a variety of substance use disorder topics</a:t>
            </a:r>
            <a:endParaRPr lang="en-US" sz="2200" b="1" i="1">
              <a:solidFill>
                <a:schemeClr val="tx1">
                  <a:lumMod val="65000"/>
                  <a:lumOff val="35000"/>
                </a:schemeClr>
              </a:solidFill>
              <a:latin typeface="+mn-lt"/>
              <a:cs typeface="Arial" panose="020B0604020202020204" pitchFamily="34" charset="0"/>
            </a:endParaRPr>
          </a:p>
        </p:txBody>
      </p:sp>
      <p:sp>
        <p:nvSpPr>
          <p:cNvPr id="35" name="Content Placeholder 2">
            <a:extLst>
              <a:ext uri="{FF2B5EF4-FFF2-40B4-BE49-F238E27FC236}">
                <a16:creationId xmlns:a16="http://schemas.microsoft.com/office/drawing/2014/main" id="{03DB5A4B-E753-7F25-766B-358204127A25}"/>
              </a:ext>
            </a:extLst>
          </p:cNvPr>
          <p:cNvSpPr txBox="1">
            <a:spLocks/>
          </p:cNvSpPr>
          <p:nvPr userDrawn="1"/>
        </p:nvSpPr>
        <p:spPr>
          <a:xfrm>
            <a:off x="9785917" y="1570243"/>
            <a:ext cx="1884061" cy="40011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2000" b="1">
                <a:solidFill>
                  <a:prstClr val="black"/>
                </a:solidFill>
                <a:latin typeface="Arial"/>
                <a:cs typeface="Arial"/>
              </a:rPr>
              <a:t>Available on:</a:t>
            </a:r>
          </a:p>
        </p:txBody>
      </p:sp>
      <p:sp>
        <p:nvSpPr>
          <p:cNvPr id="38" name="Content Placeholder 2">
            <a:extLst>
              <a:ext uri="{FF2B5EF4-FFF2-40B4-BE49-F238E27FC236}">
                <a16:creationId xmlns:a16="http://schemas.microsoft.com/office/drawing/2014/main" id="{E78C9E56-23C4-39D8-C600-EB9B03646E37}"/>
              </a:ext>
            </a:extLst>
          </p:cNvPr>
          <p:cNvSpPr txBox="1">
            <a:spLocks/>
          </p:cNvSpPr>
          <p:nvPr userDrawn="1"/>
        </p:nvSpPr>
        <p:spPr>
          <a:xfrm>
            <a:off x="9773706" y="4401790"/>
            <a:ext cx="2014151" cy="32364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1600" b="0">
                <a:solidFill>
                  <a:prstClr val="black"/>
                </a:solidFill>
                <a:latin typeface="Arial"/>
                <a:cs typeface="Arial"/>
                <a:hlinkClick r:id="rId4"/>
              </a:rPr>
              <a:t>addictiontraining.org</a:t>
            </a:r>
            <a:endParaRPr lang="en-US" sz="1600" b="0">
              <a:solidFill>
                <a:prstClr val="black"/>
              </a:solidFill>
              <a:latin typeface="Arial"/>
              <a:cs typeface="Arial"/>
            </a:endParaRPr>
          </a:p>
        </p:txBody>
      </p:sp>
      <p:pic>
        <p:nvPicPr>
          <p:cNvPr id="42" name="Picture 41">
            <a:hlinkClick r:id="rId5"/>
            <a:extLst>
              <a:ext uri="{FF2B5EF4-FFF2-40B4-BE49-F238E27FC236}">
                <a16:creationId xmlns:a16="http://schemas.microsoft.com/office/drawing/2014/main" id="{263CFB5E-1FF1-E256-678F-3BAA90778946}"/>
              </a:ext>
            </a:extLst>
          </p:cNvPr>
          <p:cNvPicPr>
            <a:picLocks noChangeAspect="1"/>
          </p:cNvPicPr>
          <p:nvPr userDrawn="1"/>
        </p:nvPicPr>
        <p:blipFill>
          <a:blip r:embed="rId6"/>
          <a:srcRect/>
          <a:stretch/>
        </p:blipFill>
        <p:spPr>
          <a:xfrm>
            <a:off x="9891588" y="2423351"/>
            <a:ext cx="1778391" cy="1778391"/>
          </a:xfrm>
          <a:prstGeom prst="rect">
            <a:avLst/>
          </a:prstGeom>
        </p:spPr>
      </p:pic>
      <p:pic>
        <p:nvPicPr>
          <p:cNvPr id="44" name="Picture 43" descr="A QR code with the Grayken TTA logo in the middle.">
            <a:hlinkClick r:id="rId4"/>
            <a:extLst>
              <a:ext uri="{FF2B5EF4-FFF2-40B4-BE49-F238E27FC236}">
                <a16:creationId xmlns:a16="http://schemas.microsoft.com/office/drawing/2014/main" id="{DA072D7E-B2DD-CC14-D253-E94259A4F882}"/>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9891587" y="4772385"/>
            <a:ext cx="1778391" cy="1778391"/>
          </a:xfrm>
          <a:prstGeom prst="rect">
            <a:avLst/>
          </a:prstGeom>
        </p:spPr>
      </p:pic>
      <p:sp>
        <p:nvSpPr>
          <p:cNvPr id="45" name="Content Placeholder 2">
            <a:extLst>
              <a:ext uri="{FF2B5EF4-FFF2-40B4-BE49-F238E27FC236}">
                <a16:creationId xmlns:a16="http://schemas.microsoft.com/office/drawing/2014/main" id="{9053011B-DC75-B680-CA85-216BD0395997}"/>
              </a:ext>
            </a:extLst>
          </p:cNvPr>
          <p:cNvSpPr txBox="1">
            <a:spLocks/>
          </p:cNvSpPr>
          <p:nvPr userDrawn="1"/>
        </p:nvSpPr>
        <p:spPr>
          <a:xfrm>
            <a:off x="9891587" y="2061480"/>
            <a:ext cx="1778391" cy="3873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1600" b="0">
                <a:solidFill>
                  <a:prstClr val="black"/>
                </a:solidFill>
                <a:latin typeface="Arial"/>
                <a:cs typeface="Arial"/>
                <a:hlinkClick r:id="rId5"/>
              </a:rPr>
              <a:t>YouTube</a:t>
            </a:r>
            <a:endParaRPr lang="en-US" sz="1600" b="0">
              <a:solidFill>
                <a:prstClr val="black"/>
              </a:solidFill>
              <a:latin typeface="Arial"/>
              <a:cs typeface="Arial"/>
            </a:endParaRPr>
          </a:p>
        </p:txBody>
      </p:sp>
      <p:sp>
        <p:nvSpPr>
          <p:cNvPr id="3" name="Freeform 2">
            <a:extLst>
              <a:ext uri="{FF2B5EF4-FFF2-40B4-BE49-F238E27FC236}">
                <a16:creationId xmlns:a16="http://schemas.microsoft.com/office/drawing/2014/main" id="{70C14219-9C7A-149A-42F8-B210625AE64C}"/>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66520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R Short Video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Harm Reduction Short Videos</a:t>
            </a:r>
          </a:p>
        </p:txBody>
      </p:sp>
      <p:sp>
        <p:nvSpPr>
          <p:cNvPr id="3" name="Freeform 2">
            <a:extLst>
              <a:ext uri="{FF2B5EF4-FFF2-40B4-BE49-F238E27FC236}">
                <a16:creationId xmlns:a16="http://schemas.microsoft.com/office/drawing/2014/main" id="{70C14219-9C7A-149A-42F8-B210625AE64C}"/>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up of a screen&#10;&#10;Description automatically generated">
            <a:hlinkClick r:id="rId3"/>
            <a:extLst>
              <a:ext uri="{FF2B5EF4-FFF2-40B4-BE49-F238E27FC236}">
                <a16:creationId xmlns:a16="http://schemas.microsoft.com/office/drawing/2014/main" id="{C954192E-7C35-7196-7F5B-79FE636FBD23}"/>
              </a:ext>
            </a:extLst>
          </p:cNvPr>
          <p:cNvPicPr>
            <a:picLocks noChangeAspect="1"/>
          </p:cNvPicPr>
          <p:nvPr userDrawn="1"/>
        </p:nvPicPr>
        <p:blipFill>
          <a:blip r:embed="rId4"/>
          <a:stretch>
            <a:fillRect/>
          </a:stretch>
        </p:blipFill>
        <p:spPr>
          <a:xfrm>
            <a:off x="594918" y="953555"/>
            <a:ext cx="11099243" cy="5319981"/>
          </a:xfrm>
          <a:prstGeom prst="rect">
            <a:avLst/>
          </a:prstGeom>
        </p:spPr>
      </p:pic>
    </p:spTree>
    <p:extLst>
      <p:ext uri="{BB962C8B-B14F-4D97-AF65-F5344CB8AC3E}">
        <p14:creationId xmlns:p14="http://schemas.microsoft.com/office/powerpoint/2010/main" val="4094661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4D5C-3478-89A5-E448-2F16DAB64CE4}"/>
              </a:ext>
            </a:extLst>
          </p:cNvPr>
          <p:cNvSpPr>
            <a:spLocks noGrp="1"/>
          </p:cNvSpPr>
          <p:nvPr>
            <p:ph type="ctrTitle" hasCustomPrompt="1"/>
          </p:nvPr>
        </p:nvSpPr>
        <p:spPr>
          <a:xfrm>
            <a:off x="1524000" y="1320144"/>
            <a:ext cx="9144000" cy="1845733"/>
          </a:xfrm>
        </p:spPr>
        <p:txBody>
          <a:bodyPr anchor="ctr">
            <a:normAutofit/>
          </a:bodyPr>
          <a:lstStyle>
            <a:lvl1pPr algn="l">
              <a:defRPr sz="4800">
                <a:solidFill>
                  <a:schemeClr val="tx1"/>
                </a:solidFill>
              </a:defRPr>
            </a:lvl1pPr>
          </a:lstStyle>
          <a:p>
            <a:r>
              <a:rPr lang="en-US"/>
              <a:t>Click to add training title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hasCustomPrompt="1"/>
          </p:nvPr>
        </p:nvSpPr>
        <p:spPr>
          <a:xfrm>
            <a:off x="1524000" y="3230619"/>
            <a:ext cx="9144000" cy="1547121"/>
          </a:xfrm>
        </p:spPr>
        <p:txBody>
          <a:bodyPr>
            <a:normAutofit/>
          </a:bodyPr>
          <a:lstStyle>
            <a:lvl1pPr marL="0" indent="0" algn="l">
              <a:buNone/>
              <a:defRPr sz="2400" b="1">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presenter names, credentials &amp; the training date</a:t>
            </a:r>
          </a:p>
        </p:txBody>
      </p:sp>
      <p:pic>
        <p:nvPicPr>
          <p:cNvPr id="5" name="Picture 4"/>
          <p:cNvPicPr>
            <a:picLocks noChangeAspect="1"/>
          </p:cNvPicPr>
          <p:nvPr userDrawn="1"/>
        </p:nvPicPr>
        <p:blipFill>
          <a:blip r:embed="rId2"/>
          <a:stretch>
            <a:fillRect/>
          </a:stretch>
        </p:blipFill>
        <p:spPr>
          <a:xfrm rot="5400000">
            <a:off x="5399252" y="-696747"/>
            <a:ext cx="1393496" cy="2786991"/>
          </a:xfrm>
          <a:prstGeom prst="rect">
            <a:avLst/>
          </a:prstGeom>
        </p:spPr>
      </p:pic>
    </p:spTree>
    <p:extLst>
      <p:ext uri="{BB962C8B-B14F-4D97-AF65-F5344CB8AC3E}">
        <p14:creationId xmlns:p14="http://schemas.microsoft.com/office/powerpoint/2010/main" val="3554890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yken TTA">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B605FF3F-C2C3-C70B-3C5E-BB52F4EB530D}"/>
              </a:ext>
            </a:extLst>
          </p:cNvPr>
          <p:cNvSpPr>
            <a:spLocks noGrp="1"/>
          </p:cNvSpPr>
          <p:nvPr>
            <p:ph type="sldNum" sz="quarter" idx="4"/>
          </p:nvPr>
        </p:nvSpPr>
        <p:spPr>
          <a:xfrm>
            <a:off x="5893260" y="6268291"/>
            <a:ext cx="405480" cy="52479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72DEB34E-DCF5-36BF-0D9B-0FF40C8AE1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2" name="Title 1">
            <a:extLst>
              <a:ext uri="{FF2B5EF4-FFF2-40B4-BE49-F238E27FC236}">
                <a16:creationId xmlns:a16="http://schemas.microsoft.com/office/drawing/2014/main" id="{8B2DE75E-4227-4F19-CFDE-D8720C05595C}"/>
              </a:ext>
            </a:extLst>
          </p:cNvPr>
          <p:cNvSpPr txBox="1">
            <a:spLocks/>
          </p:cNvSpPr>
          <p:nvPr userDrawn="1"/>
        </p:nvSpPr>
        <p:spPr>
          <a:xfrm>
            <a:off x="497839" y="307224"/>
            <a:ext cx="11196322"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More from Grayken Center for Addiction TTA</a:t>
            </a:r>
          </a:p>
        </p:txBody>
      </p:sp>
      <p:sp>
        <p:nvSpPr>
          <p:cNvPr id="3" name="TextBox 2">
            <a:extLst>
              <a:ext uri="{FF2B5EF4-FFF2-40B4-BE49-F238E27FC236}">
                <a16:creationId xmlns:a16="http://schemas.microsoft.com/office/drawing/2014/main" id="{7B3F97E0-9833-B75F-FE32-BCED3E15A4CF}"/>
              </a:ext>
            </a:extLst>
          </p:cNvPr>
          <p:cNvSpPr txBox="1"/>
          <p:nvPr userDrawn="1"/>
        </p:nvSpPr>
        <p:spPr>
          <a:xfrm>
            <a:off x="497838" y="953555"/>
            <a:ext cx="11196323" cy="769441"/>
          </a:xfrm>
          <a:prstGeom prst="rect">
            <a:avLst/>
          </a:prstGeom>
          <a:noFill/>
        </p:spPr>
        <p:txBody>
          <a:bodyPr wrap="square">
            <a:spAutoFit/>
          </a:bodyPr>
          <a:lstStyle/>
          <a:p>
            <a:pPr marL="0" marR="0" indent="0" algn="l" defTabSz="609630" rtl="0" eaLnBrk="1" fontAlgn="auto" latinLnBrk="0" hangingPunct="1">
              <a:lnSpc>
                <a:spcPct val="100000"/>
              </a:lnSpc>
              <a:spcBef>
                <a:spcPts val="0"/>
              </a:spcBef>
              <a:spcAft>
                <a:spcPts val="0"/>
              </a:spcAft>
              <a:buClrTx/>
              <a:buSzTx/>
              <a:buFontTx/>
              <a:buNone/>
              <a:tabLst/>
              <a:defRPr/>
            </a:pPr>
            <a:r>
              <a:rPr lang="en-US" sz="2200" b="1" i="1">
                <a:solidFill>
                  <a:schemeClr val="tx1">
                    <a:lumMod val="65000"/>
                    <a:lumOff val="35000"/>
                  </a:schemeClr>
                </a:solidFill>
                <a:latin typeface="+mn-lt"/>
              </a:rPr>
              <a:t>A free education, support and capacity building resource on best practices for caring for patients with substance use disorder</a:t>
            </a:r>
          </a:p>
        </p:txBody>
      </p:sp>
      <p:grpSp>
        <p:nvGrpSpPr>
          <p:cNvPr id="21" name="Group 20">
            <a:extLst>
              <a:ext uri="{FF2B5EF4-FFF2-40B4-BE49-F238E27FC236}">
                <a16:creationId xmlns:a16="http://schemas.microsoft.com/office/drawing/2014/main" id="{F442221B-3728-8957-D1EB-C7B38EA20642}"/>
              </a:ext>
            </a:extLst>
          </p:cNvPr>
          <p:cNvGrpSpPr/>
          <p:nvPr userDrawn="1"/>
        </p:nvGrpSpPr>
        <p:grpSpPr>
          <a:xfrm>
            <a:off x="787790" y="2369327"/>
            <a:ext cx="10906371" cy="2870710"/>
            <a:chOff x="787790" y="3088641"/>
            <a:chExt cx="10906371" cy="2870710"/>
          </a:xfrm>
        </p:grpSpPr>
        <p:sp>
          <p:nvSpPr>
            <p:cNvPr id="10" name="TextBox 9">
              <a:extLst>
                <a:ext uri="{FF2B5EF4-FFF2-40B4-BE49-F238E27FC236}">
                  <a16:creationId xmlns:a16="http://schemas.microsoft.com/office/drawing/2014/main" id="{C5A2AE94-039A-A202-EC18-CCECD79C5F26}"/>
                </a:ext>
              </a:extLst>
            </p:cNvPr>
            <p:cNvSpPr txBox="1"/>
            <p:nvPr userDrawn="1"/>
          </p:nvSpPr>
          <p:spPr>
            <a:xfrm>
              <a:off x="1679528" y="3195473"/>
              <a:ext cx="10014633"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t>Register for </a:t>
              </a:r>
              <a:r>
                <a:rPr lang="en-US" sz="2400" b="0"/>
                <a:t>free</a:t>
              </a:r>
              <a:r>
                <a:rPr lang="en-US" sz="2400"/>
                <a:t> </a:t>
              </a:r>
              <a:r>
                <a:rPr lang="en-US" sz="2400">
                  <a:hlinkClick r:id="rId3"/>
                </a:rPr>
                <a:t>live</a:t>
              </a:r>
              <a:r>
                <a:rPr lang="en-US" sz="2400"/>
                <a:t> and </a:t>
              </a:r>
              <a:r>
                <a:rPr lang="en-US" sz="2400">
                  <a:hlinkClick r:id="rId4"/>
                </a:rPr>
                <a:t>recorded</a:t>
              </a:r>
              <a:r>
                <a:rPr lang="en-US" sz="2400"/>
                <a:t> trainings</a:t>
              </a:r>
            </a:p>
          </p:txBody>
        </p:sp>
        <p:pic>
          <p:nvPicPr>
            <p:cNvPr id="12" name="Picture 11" descr="A white board with a yellow and grey talk bubble on it">
              <a:extLst>
                <a:ext uri="{FF2B5EF4-FFF2-40B4-BE49-F238E27FC236}">
                  <a16:creationId xmlns:a16="http://schemas.microsoft.com/office/drawing/2014/main" id="{EB977030-B4E6-FC63-5161-1B6AFE68D86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7790" y="3088641"/>
              <a:ext cx="680717" cy="680717"/>
            </a:xfrm>
            <a:prstGeom prst="rect">
              <a:avLst/>
            </a:prstGeom>
          </p:spPr>
        </p:pic>
        <p:sp>
          <p:nvSpPr>
            <p:cNvPr id="13" name="TextBox 12">
              <a:extLst>
                <a:ext uri="{FF2B5EF4-FFF2-40B4-BE49-F238E27FC236}">
                  <a16:creationId xmlns:a16="http://schemas.microsoft.com/office/drawing/2014/main" id="{23269637-7677-62E3-332E-256C3A3D6F4F}"/>
                </a:ext>
              </a:extLst>
            </p:cNvPr>
            <p:cNvSpPr txBox="1"/>
            <p:nvPr userDrawn="1"/>
          </p:nvSpPr>
          <p:spPr>
            <a:xfrm>
              <a:off x="1679529" y="4289306"/>
              <a:ext cx="10014632"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t>Access </a:t>
              </a:r>
              <a:r>
                <a:rPr lang="en-US" sz="2400" b="0"/>
                <a:t>free</a:t>
              </a:r>
              <a:r>
                <a:rPr lang="en-US" sz="2400"/>
                <a:t> </a:t>
              </a:r>
              <a:r>
                <a:rPr lang="en-US" sz="2400">
                  <a:hlinkClick r:id="rId6"/>
                </a:rPr>
                <a:t>resources</a:t>
              </a:r>
              <a:endParaRPr lang="en-US" sz="2400"/>
            </a:p>
          </p:txBody>
        </p:sp>
        <p:pic>
          <p:nvPicPr>
            <p:cNvPr id="15" name="Picture 14" descr="A light bulb on a book">
              <a:extLst>
                <a:ext uri="{FF2B5EF4-FFF2-40B4-BE49-F238E27FC236}">
                  <a16:creationId xmlns:a16="http://schemas.microsoft.com/office/drawing/2014/main" id="{E1A1CF3F-C384-D37F-FA42-063FC7DB06E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87790" y="4183638"/>
              <a:ext cx="680717" cy="680717"/>
            </a:xfrm>
            <a:prstGeom prst="rect">
              <a:avLst/>
            </a:prstGeom>
          </p:spPr>
        </p:pic>
        <p:pic>
          <p:nvPicPr>
            <p:cNvPr id="18" name="Picture 17" descr="A megaphone coming out of an envelope">
              <a:extLst>
                <a:ext uri="{FF2B5EF4-FFF2-40B4-BE49-F238E27FC236}">
                  <a16:creationId xmlns:a16="http://schemas.microsoft.com/office/drawing/2014/main" id="{B5AE71B8-4125-4A8B-DC75-F338A73D49BE}"/>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87790" y="5278635"/>
              <a:ext cx="680715" cy="680716"/>
            </a:xfrm>
            <a:prstGeom prst="rect">
              <a:avLst/>
            </a:prstGeom>
          </p:spPr>
        </p:pic>
        <p:sp>
          <p:nvSpPr>
            <p:cNvPr id="20" name="TextBox 19">
              <a:extLst>
                <a:ext uri="{FF2B5EF4-FFF2-40B4-BE49-F238E27FC236}">
                  <a16:creationId xmlns:a16="http://schemas.microsoft.com/office/drawing/2014/main" id="{DE9A8803-FBD4-EE37-E178-5EDCE01A43D5}"/>
                </a:ext>
              </a:extLst>
            </p:cNvPr>
            <p:cNvSpPr txBox="1"/>
            <p:nvPr userDrawn="1"/>
          </p:nvSpPr>
          <p:spPr>
            <a:xfrm>
              <a:off x="1679529" y="5383139"/>
              <a:ext cx="10014632"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dirty="0">
                  <a:hlinkClick r:id="rId9"/>
                </a:rPr>
                <a:t>Join our mailing list</a:t>
              </a:r>
              <a:r>
                <a:rPr lang="en-US" sz="2400" dirty="0"/>
                <a:t> to stay in touch and informed about our offerings!</a:t>
              </a:r>
            </a:p>
          </p:txBody>
        </p:sp>
      </p:grpSp>
      <p:sp>
        <p:nvSpPr>
          <p:cNvPr id="5" name="Freeform 4">
            <a:extLst>
              <a:ext uri="{FF2B5EF4-FFF2-40B4-BE49-F238E27FC236}">
                <a16:creationId xmlns:a16="http://schemas.microsoft.com/office/drawing/2014/main" id="{9E361CB5-CA84-F4DA-BF65-13D62694960F}"/>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1057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AD Save the Da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72015-3A10-9806-25F9-874DEA43E724}"/>
              </a:ext>
            </a:extLst>
          </p:cNvPr>
          <p:cNvPicPr>
            <a:picLocks noChangeAspect="1"/>
          </p:cNvPicPr>
          <p:nvPr userDrawn="1"/>
        </p:nvPicPr>
        <p:blipFill>
          <a:blip r:embed="rId2"/>
          <a:stretch>
            <a:fillRect/>
          </a:stretch>
        </p:blipFill>
        <p:spPr>
          <a:xfrm>
            <a:off x="0" y="0"/>
            <a:ext cx="12192000" cy="6858001"/>
          </a:xfrm>
          <a:prstGeom prst="rect">
            <a:avLst/>
          </a:prstGeom>
        </p:spPr>
      </p:pic>
      <p:sp>
        <p:nvSpPr>
          <p:cNvPr id="3" name="Slide Number Placeholder 2">
            <a:extLst>
              <a:ext uri="{FF2B5EF4-FFF2-40B4-BE49-F238E27FC236}">
                <a16:creationId xmlns:a16="http://schemas.microsoft.com/office/drawing/2014/main" id="{2D1BBB4F-C82B-FA83-5198-C4971E2D9998}"/>
              </a:ext>
            </a:extLst>
          </p:cNvPr>
          <p:cNvSpPr>
            <a:spLocks noGrp="1"/>
          </p:cNvSpPr>
          <p:nvPr>
            <p:ph type="sldNum" sz="quarter" idx="10"/>
          </p:nvPr>
        </p:nvSpPr>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987609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st slide and email">
    <p:bg>
      <p:bgPr>
        <a:solidFill>
          <a:srgbClr val="4668B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A7C7D48-85E4-8032-7AD7-D3BBDE07A1FD}"/>
              </a:ext>
            </a:extLst>
          </p:cNvPr>
          <p:cNvGrpSpPr>
            <a:grpSpLocks noGrp="1" noUngrp="1" noRot="1" noMove="1" noResize="1"/>
          </p:cNvGrpSpPr>
          <p:nvPr userDrawn="1"/>
        </p:nvGrpSpPr>
        <p:grpSpPr>
          <a:xfrm>
            <a:off x="1030213" y="2753029"/>
            <a:ext cx="10131573" cy="1351942"/>
            <a:chOff x="1508294" y="2737057"/>
            <a:chExt cx="10131573" cy="1351942"/>
          </a:xfrm>
        </p:grpSpPr>
        <p:pic>
          <p:nvPicPr>
            <p:cNvPr id="4" name="Picture 3" descr="Boston Medical Center logo">
              <a:extLst>
                <a:ext uri="{FF2B5EF4-FFF2-40B4-BE49-F238E27FC236}">
                  <a16:creationId xmlns:a16="http://schemas.microsoft.com/office/drawing/2014/main" id="{D5CE58BE-9CAA-1879-FAFA-722C9D6B2F0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1508294" y="2737057"/>
              <a:ext cx="3137846" cy="1351942"/>
            </a:xfrm>
            <a:prstGeom prst="rect">
              <a:avLst/>
            </a:prstGeom>
          </p:spPr>
        </p:pic>
        <p:pic>
          <p:nvPicPr>
            <p:cNvPr id="6" name="Picture 5" descr="Grayken Center for Addiction Training &amp; Technical Assistance logo.">
              <a:extLst>
                <a:ext uri="{FF2B5EF4-FFF2-40B4-BE49-F238E27FC236}">
                  <a16:creationId xmlns:a16="http://schemas.microsoft.com/office/drawing/2014/main" id="{F3779496-48E0-D2EB-0E0C-9B0676FF093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5500699" y="2769000"/>
              <a:ext cx="6139168" cy="1319999"/>
            </a:xfrm>
            <a:prstGeom prst="rect">
              <a:avLst/>
            </a:prstGeom>
          </p:spPr>
        </p:pic>
      </p:grpSp>
      <p:sp>
        <p:nvSpPr>
          <p:cNvPr id="8" name="TextBox 7">
            <a:extLst>
              <a:ext uri="{FF2B5EF4-FFF2-40B4-BE49-F238E27FC236}">
                <a16:creationId xmlns:a16="http://schemas.microsoft.com/office/drawing/2014/main" id="{146250F1-3034-A9FC-99B8-9E1B7C367775}"/>
              </a:ext>
            </a:extLst>
          </p:cNvPr>
          <p:cNvSpPr txBox="1"/>
          <p:nvPr userDrawn="1"/>
        </p:nvSpPr>
        <p:spPr>
          <a:xfrm>
            <a:off x="461319" y="5819082"/>
            <a:ext cx="11269362" cy="898242"/>
          </a:xfrm>
          <a:prstGeom prst="rect">
            <a:avLst/>
          </a:prstGeom>
          <a:noFill/>
        </p:spPr>
        <p:txBody>
          <a:bodyPr wrap="square" rtlCol="0" anchor="b" anchorCtr="0">
            <a:noAutofit/>
          </a:bodyPr>
          <a:lstStyle/>
          <a:p>
            <a:pPr algn="ctr">
              <a:lnSpc>
                <a:spcPct val="110000"/>
              </a:lnSpc>
            </a:pPr>
            <a:r>
              <a:rPr lang="en-US" sz="2000" b="1" i="0" kern="1200">
                <a:solidFill>
                  <a:schemeClr val="bg1"/>
                </a:solidFill>
                <a:latin typeface="Arial" panose="020B0604020202020204" pitchFamily="34" charset="0"/>
                <a:ea typeface="Verdana" panose="020B0604030504040204" pitchFamily="34" charset="0"/>
                <a:cs typeface="Arial" panose="020B0604020202020204" pitchFamily="34" charset="0"/>
              </a:rPr>
              <a:t>Questions? Email </a:t>
            </a:r>
            <a:r>
              <a:rPr lang="en-US" sz="2000" b="1" i="0" kern="1200">
                <a:solidFill>
                  <a:schemeClr val="bg1"/>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info@addictiontraining.org</a:t>
            </a:r>
            <a:endParaRPr lang="en-US" sz="900">
              <a:solidFill>
                <a:schemeClr val="bg1"/>
              </a:solidFill>
            </a:endParaRPr>
          </a:p>
        </p:txBody>
      </p:sp>
    </p:spTree>
    <p:extLst>
      <p:ext uri="{BB962C8B-B14F-4D97-AF65-F5344CB8AC3E}">
        <p14:creationId xmlns:p14="http://schemas.microsoft.com/office/powerpoint/2010/main" val="3035648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nders: BSAS, ORN,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grpSp>
        <p:nvGrpSpPr>
          <p:cNvPr id="14" name="Group 13">
            <a:extLst>
              <a:ext uri="{FF2B5EF4-FFF2-40B4-BE49-F238E27FC236}">
                <a16:creationId xmlns:a16="http://schemas.microsoft.com/office/drawing/2014/main" id="{3C9A202A-AF5D-B476-7A5A-DC8E01E1C96B}"/>
              </a:ext>
            </a:extLst>
          </p:cNvPr>
          <p:cNvGrpSpPr/>
          <p:nvPr userDrawn="1"/>
        </p:nvGrpSpPr>
        <p:grpSpPr>
          <a:xfrm>
            <a:off x="450991" y="2077169"/>
            <a:ext cx="11290018" cy="2746558"/>
            <a:chOff x="497839" y="2089994"/>
            <a:chExt cx="11290018" cy="2746558"/>
          </a:xfrm>
        </p:grpSpPr>
        <p:grpSp>
          <p:nvGrpSpPr>
            <p:cNvPr id="10" name="Group 9" descr="BSAS, Grayken TTA, and ORN logos">
              <a:extLst>
                <a:ext uri="{FF2B5EF4-FFF2-40B4-BE49-F238E27FC236}">
                  <a16:creationId xmlns:a16="http://schemas.microsoft.com/office/drawing/2014/main" id="{2B458C08-636B-7348-6382-DBC8D139F15F}"/>
                </a:ext>
              </a:extLst>
            </p:cNvPr>
            <p:cNvGrpSpPr/>
            <p:nvPr userDrawn="1"/>
          </p:nvGrpSpPr>
          <p:grpSpPr>
            <a:xfrm>
              <a:off x="566057" y="2089994"/>
              <a:ext cx="11059886" cy="1768773"/>
              <a:chOff x="612906" y="2104127"/>
              <a:chExt cx="11059886" cy="1768773"/>
            </a:xfrm>
          </p:grpSpPr>
          <p:pic>
            <p:nvPicPr>
              <p:cNvPr id="5" name="Picture 4" descr="BSAS logo">
                <a:extLst>
                  <a:ext uri="{FF2B5EF4-FFF2-40B4-BE49-F238E27FC236}">
                    <a16:creationId xmlns:a16="http://schemas.microsoft.com/office/drawing/2014/main" id="{96F3683B-ED18-A23B-6B5A-0E5F7E3050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906" y="2104127"/>
                <a:ext cx="2505433" cy="1768773"/>
              </a:xfrm>
              <a:prstGeom prst="rect">
                <a:avLst/>
              </a:prstGeom>
            </p:spPr>
          </p:pic>
          <p:pic>
            <p:nvPicPr>
              <p:cNvPr id="6" name="Picture 5" descr="ORN logo">
                <a:extLst>
                  <a:ext uri="{FF2B5EF4-FFF2-40B4-BE49-F238E27FC236}">
                    <a16:creationId xmlns:a16="http://schemas.microsoft.com/office/drawing/2014/main" id="{A9BB1D55-7AA8-7EC3-C0C7-B407412E33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23574" y="2323957"/>
                <a:ext cx="2749218" cy="1329114"/>
              </a:xfrm>
              <a:prstGeom prst="rect">
                <a:avLst/>
              </a:prstGeom>
            </p:spPr>
          </p:pic>
          <p:pic>
            <p:nvPicPr>
              <p:cNvPr id="7" name="Google Shape;358;p88" descr="Grayken Center for Addiction Training &amp; Technical Assistance logo">
                <a:extLst>
                  <a:ext uri="{FF2B5EF4-FFF2-40B4-BE49-F238E27FC236}">
                    <a16:creationId xmlns:a16="http://schemas.microsoft.com/office/drawing/2014/main" id="{5708A9E0-E07C-6251-6313-D4C519304F1E}"/>
                  </a:ext>
                </a:extLst>
              </p:cNvPr>
              <p:cNvPicPr preferRelativeResize="0">
                <a:picLocks noChangeAspect="1"/>
              </p:cNvPicPr>
              <p:nvPr/>
            </p:nvPicPr>
            <p:blipFill rotWithShape="1">
              <a:blip r:embed="rId5">
                <a:alphaModFix/>
                <a:extLst>
                  <a:ext uri="{28A0092B-C50C-407E-A947-70E740481C1C}">
                    <a14:useLocalDpi xmlns:a14="http://schemas.microsoft.com/office/drawing/2010/main"/>
                  </a:ext>
                </a:extLst>
              </a:blip>
              <a:stretch/>
            </p:blipFill>
            <p:spPr>
              <a:xfrm>
                <a:off x="3732409" y="2488734"/>
                <a:ext cx="4577095" cy="999557"/>
              </a:xfrm>
              <a:prstGeom prst="rect">
                <a:avLst/>
              </a:prstGeom>
              <a:noFill/>
              <a:ln>
                <a:noFill/>
              </a:ln>
            </p:spPr>
          </p:pic>
        </p:grpSp>
        <p:sp>
          <p:nvSpPr>
            <p:cNvPr id="8" name="Rectangle 7">
              <a:extLst>
                <a:ext uri="{FF2B5EF4-FFF2-40B4-BE49-F238E27FC236}">
                  <a16:creationId xmlns:a16="http://schemas.microsoft.com/office/drawing/2014/main" id="{592AEEC4-DBE0-CF93-A4B2-C555A144C360}"/>
                </a:ext>
              </a:extLst>
            </p:cNvPr>
            <p:cNvSpPr/>
            <p:nvPr userDrawn="1"/>
          </p:nvSpPr>
          <p:spPr>
            <a:xfrm>
              <a:off x="497839" y="4101158"/>
              <a:ext cx="11290018" cy="735394"/>
            </a:xfrm>
            <a:prstGeom prst="rect">
              <a:avLst/>
            </a:prstGeom>
          </p:spPr>
          <p:txBody>
            <a:bodyPr wrap="square" lIns="91440" tIns="45720" rIns="91440" bIns="45720" anchor="t">
              <a:spAutoFit/>
            </a:bodyPr>
            <a:lstStyle/>
            <a:p>
              <a:pPr algn="ctr" defTabSz="609630">
                <a:lnSpc>
                  <a:spcPct val="109000"/>
                </a:lnSpc>
              </a:pPr>
              <a:r>
                <a:rPr lang="en-US" sz="1300" i="1">
                  <a:solidFill>
                    <a:prstClr val="black"/>
                  </a:solidFill>
                  <a:latin typeface="Arial"/>
                  <a:cs typeface="Arial"/>
                </a:rPr>
                <a:t>Funding for this initiative was made possible (in part) by grant no.</a:t>
              </a:r>
              <a:r>
                <a:rPr lang="en-US" sz="1300" i="1">
                  <a:solidFill>
                    <a:prstClr val="black"/>
                  </a:solidFill>
                  <a:latin typeface="Arial"/>
                  <a:ea typeface="+mn-lt"/>
                  <a:cs typeface="Arial"/>
                </a:rPr>
                <a:t> 1H79TI085588-02 </a:t>
              </a:r>
              <a:r>
                <a:rPr lang="en-US" sz="1300" i="1">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a:p>
          </p:txBody>
        </p:sp>
      </p:grpSp>
      <p:sp>
        <p:nvSpPr>
          <p:cNvPr id="11" name="Title 1">
            <a:extLst>
              <a:ext uri="{FF2B5EF4-FFF2-40B4-BE49-F238E27FC236}">
                <a16:creationId xmlns:a16="http://schemas.microsoft.com/office/drawing/2014/main" id="{4B5E65D3-272D-705E-91A9-CA944B5EE44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4" name="Freeform 3">
            <a:extLst>
              <a:ext uri="{FF2B5EF4-FFF2-40B4-BE49-F238E27FC236}">
                <a16:creationId xmlns:a16="http://schemas.microsoft.com/office/drawing/2014/main" id="{0670345E-0BE3-FF72-B0EF-F115B93307AB}"/>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F1C82891-370D-1F55-63D3-02677994E5AF}"/>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5935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nders: BSAS,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3" name="Title 1">
            <a:extLst>
              <a:ext uri="{FF2B5EF4-FFF2-40B4-BE49-F238E27FC236}">
                <a16:creationId xmlns:a16="http://schemas.microsoft.com/office/drawing/2014/main" id="{38C4E45E-9BE2-EDA3-054E-DF8DB0FAA6B6}"/>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2" name="Freeform 1">
            <a:extLst>
              <a:ext uri="{FF2B5EF4-FFF2-40B4-BE49-F238E27FC236}">
                <a16:creationId xmlns:a16="http://schemas.microsoft.com/office/drawing/2014/main" id="{394CA81C-4860-CAB8-6D6F-98E74F275470}"/>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descr="BSAS, Grayken TTA, and ORN logos">
            <a:extLst>
              <a:ext uri="{FF2B5EF4-FFF2-40B4-BE49-F238E27FC236}">
                <a16:creationId xmlns:a16="http://schemas.microsoft.com/office/drawing/2014/main" id="{4FF29337-6864-7D70-587E-19A6CEAC76DC}"/>
              </a:ext>
            </a:extLst>
          </p:cNvPr>
          <p:cNvGrpSpPr/>
          <p:nvPr userDrawn="1"/>
        </p:nvGrpSpPr>
        <p:grpSpPr>
          <a:xfrm>
            <a:off x="2247701" y="2544613"/>
            <a:ext cx="7696598" cy="1768773"/>
            <a:chOff x="612906" y="2104127"/>
            <a:chExt cx="7696598" cy="1768773"/>
          </a:xfrm>
        </p:grpSpPr>
        <p:pic>
          <p:nvPicPr>
            <p:cNvPr id="6" name="Picture 5" descr="BSAS logo">
              <a:extLst>
                <a:ext uri="{FF2B5EF4-FFF2-40B4-BE49-F238E27FC236}">
                  <a16:creationId xmlns:a16="http://schemas.microsoft.com/office/drawing/2014/main" id="{8164DEC9-6DF5-3D59-A963-C5EB03BB3F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906" y="2104127"/>
              <a:ext cx="2505433" cy="1768773"/>
            </a:xfrm>
            <a:prstGeom prst="rect">
              <a:avLst/>
            </a:prstGeom>
          </p:spPr>
        </p:pic>
        <p:pic>
          <p:nvPicPr>
            <p:cNvPr id="11" name="Google Shape;358;p88" descr="Grayken Center for Addiction Training &amp; Technical Assistance logo">
              <a:extLst>
                <a:ext uri="{FF2B5EF4-FFF2-40B4-BE49-F238E27FC236}">
                  <a16:creationId xmlns:a16="http://schemas.microsoft.com/office/drawing/2014/main" id="{F88A9B00-2322-5DB7-631D-DDE676A6706E}"/>
                </a:ext>
              </a:extLst>
            </p:cNvPr>
            <p:cNvPicPr preferRelativeResize="0">
              <a:picLocks noChangeAspect="1"/>
            </p:cNvPicPr>
            <p:nvPr/>
          </p:nvPicPr>
          <p:blipFill rotWithShape="1">
            <a:blip r:embed="rId4">
              <a:alphaModFix/>
              <a:extLst>
                <a:ext uri="{28A0092B-C50C-407E-A947-70E740481C1C}">
                  <a14:useLocalDpi xmlns:a14="http://schemas.microsoft.com/office/drawing/2010/main"/>
                </a:ext>
              </a:extLst>
            </a:blip>
            <a:stretch/>
          </p:blipFill>
          <p:spPr>
            <a:xfrm>
              <a:off x="3732409" y="2488734"/>
              <a:ext cx="4577095" cy="999557"/>
            </a:xfrm>
            <a:prstGeom prst="rect">
              <a:avLst/>
            </a:prstGeom>
            <a:noFill/>
            <a:ln>
              <a:noFill/>
            </a:ln>
          </p:spPr>
        </p:pic>
      </p:grpSp>
      <p:sp>
        <p:nvSpPr>
          <p:cNvPr id="5" name="Slide Number Placeholder 1">
            <a:extLst>
              <a:ext uri="{FF2B5EF4-FFF2-40B4-BE49-F238E27FC236}">
                <a16:creationId xmlns:a16="http://schemas.microsoft.com/office/drawing/2014/main" id="{D3D5C6BB-5A05-8FCD-00CB-D724C4DEE57C}"/>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50017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nders: ORN,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grpSp>
        <p:nvGrpSpPr>
          <p:cNvPr id="14" name="Group 13">
            <a:extLst>
              <a:ext uri="{FF2B5EF4-FFF2-40B4-BE49-F238E27FC236}">
                <a16:creationId xmlns:a16="http://schemas.microsoft.com/office/drawing/2014/main" id="{3C9A202A-AF5D-B476-7A5A-DC8E01E1C96B}"/>
              </a:ext>
            </a:extLst>
          </p:cNvPr>
          <p:cNvGrpSpPr/>
          <p:nvPr userDrawn="1"/>
        </p:nvGrpSpPr>
        <p:grpSpPr>
          <a:xfrm>
            <a:off x="450991" y="2204072"/>
            <a:ext cx="11290018" cy="2492753"/>
            <a:chOff x="497839" y="2343799"/>
            <a:chExt cx="11290018" cy="2492753"/>
          </a:xfrm>
        </p:grpSpPr>
        <p:grpSp>
          <p:nvGrpSpPr>
            <p:cNvPr id="10" name="Group 9" descr="BSAS, Grayken TTA, and ORN logos">
              <a:extLst>
                <a:ext uri="{FF2B5EF4-FFF2-40B4-BE49-F238E27FC236}">
                  <a16:creationId xmlns:a16="http://schemas.microsoft.com/office/drawing/2014/main" id="{2B458C08-636B-7348-6382-DBC8D139F15F}"/>
                </a:ext>
              </a:extLst>
            </p:cNvPr>
            <p:cNvGrpSpPr/>
            <p:nvPr userDrawn="1"/>
          </p:nvGrpSpPr>
          <p:grpSpPr>
            <a:xfrm>
              <a:off x="2021797" y="2343799"/>
              <a:ext cx="7940383" cy="1329114"/>
              <a:chOff x="2068646" y="2357932"/>
              <a:chExt cx="7940383" cy="1329114"/>
            </a:xfrm>
          </p:grpSpPr>
          <p:pic>
            <p:nvPicPr>
              <p:cNvPr id="6" name="Picture 5" descr="ORN logo">
                <a:extLst>
                  <a:ext uri="{FF2B5EF4-FFF2-40B4-BE49-F238E27FC236}">
                    <a16:creationId xmlns:a16="http://schemas.microsoft.com/office/drawing/2014/main" id="{A9BB1D55-7AA8-7EC3-C0C7-B407412E33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59811" y="2357932"/>
                <a:ext cx="2749218" cy="1329114"/>
              </a:xfrm>
              <a:prstGeom prst="rect">
                <a:avLst/>
              </a:prstGeom>
            </p:spPr>
          </p:pic>
          <p:pic>
            <p:nvPicPr>
              <p:cNvPr id="7" name="Google Shape;358;p88" descr="Grayken Center for Addiction Training &amp; Technical Assistance logo">
                <a:extLst>
                  <a:ext uri="{FF2B5EF4-FFF2-40B4-BE49-F238E27FC236}">
                    <a16:creationId xmlns:a16="http://schemas.microsoft.com/office/drawing/2014/main" id="{5708A9E0-E07C-6251-6313-D4C519304F1E}"/>
                  </a:ext>
                </a:extLst>
              </p:cNvPr>
              <p:cNvPicPr preferRelativeResize="0">
                <a:picLocks noChangeAspect="1"/>
              </p:cNvPicPr>
              <p:nvPr/>
            </p:nvPicPr>
            <p:blipFill rotWithShape="1">
              <a:blip r:embed="rId4">
                <a:alphaModFix/>
                <a:extLst>
                  <a:ext uri="{28A0092B-C50C-407E-A947-70E740481C1C}">
                    <a14:useLocalDpi xmlns:a14="http://schemas.microsoft.com/office/drawing/2010/main"/>
                  </a:ext>
                </a:extLst>
              </a:blip>
              <a:stretch/>
            </p:blipFill>
            <p:spPr>
              <a:xfrm>
                <a:off x="2068646" y="2522711"/>
                <a:ext cx="4577095" cy="999557"/>
              </a:xfrm>
              <a:prstGeom prst="rect">
                <a:avLst/>
              </a:prstGeom>
              <a:noFill/>
              <a:ln>
                <a:noFill/>
              </a:ln>
            </p:spPr>
          </p:pic>
        </p:grpSp>
        <p:sp>
          <p:nvSpPr>
            <p:cNvPr id="8" name="Rectangle 7">
              <a:extLst>
                <a:ext uri="{FF2B5EF4-FFF2-40B4-BE49-F238E27FC236}">
                  <a16:creationId xmlns:a16="http://schemas.microsoft.com/office/drawing/2014/main" id="{592AEEC4-DBE0-CF93-A4B2-C555A144C360}"/>
                </a:ext>
              </a:extLst>
            </p:cNvPr>
            <p:cNvSpPr/>
            <p:nvPr userDrawn="1"/>
          </p:nvSpPr>
          <p:spPr>
            <a:xfrm>
              <a:off x="497839" y="4101158"/>
              <a:ext cx="11290018" cy="735394"/>
            </a:xfrm>
            <a:prstGeom prst="rect">
              <a:avLst/>
            </a:prstGeom>
          </p:spPr>
          <p:txBody>
            <a:bodyPr wrap="square" lIns="91440" tIns="45720" rIns="91440" bIns="45720" anchor="t">
              <a:spAutoFit/>
            </a:bodyPr>
            <a:lstStyle/>
            <a:p>
              <a:pPr algn="ctr" defTabSz="609630">
                <a:lnSpc>
                  <a:spcPct val="109000"/>
                </a:lnSpc>
              </a:pPr>
              <a:r>
                <a:rPr lang="en-US" sz="1300" i="1">
                  <a:solidFill>
                    <a:prstClr val="black"/>
                  </a:solidFill>
                  <a:latin typeface="Arial"/>
                  <a:cs typeface="Arial"/>
                </a:rPr>
                <a:t>Funding for this initiative was made possible (in part) by grant no.</a:t>
              </a:r>
              <a:r>
                <a:rPr lang="en-US" sz="1300" i="1">
                  <a:solidFill>
                    <a:prstClr val="black"/>
                  </a:solidFill>
                  <a:latin typeface="Arial"/>
                  <a:ea typeface="+mn-lt"/>
                  <a:cs typeface="Arial"/>
                </a:rPr>
                <a:t> 1H79TI085588-02 </a:t>
              </a:r>
              <a:r>
                <a:rPr lang="en-US" sz="1300" i="1">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a:p>
          </p:txBody>
        </p:sp>
      </p:grpSp>
      <p:sp>
        <p:nvSpPr>
          <p:cNvPr id="11" name="Title 1">
            <a:extLst>
              <a:ext uri="{FF2B5EF4-FFF2-40B4-BE49-F238E27FC236}">
                <a16:creationId xmlns:a16="http://schemas.microsoft.com/office/drawing/2014/main" id="{4B5E65D3-272D-705E-91A9-CA944B5EE44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4" name="Freeform 3">
            <a:extLst>
              <a:ext uri="{FF2B5EF4-FFF2-40B4-BE49-F238E27FC236}">
                <a16:creationId xmlns:a16="http://schemas.microsoft.com/office/drawing/2014/main" id="{0670345E-0BE3-FF72-B0EF-F115B93307AB}"/>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3E0D4338-8BBC-147D-E2BF-82DA6E3B2A3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823350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nders: AMERSA, BSAS, ORN,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grpSp>
        <p:nvGrpSpPr>
          <p:cNvPr id="22" name="Group 21">
            <a:extLst>
              <a:ext uri="{FF2B5EF4-FFF2-40B4-BE49-F238E27FC236}">
                <a16:creationId xmlns:a16="http://schemas.microsoft.com/office/drawing/2014/main" id="{A7668CC2-BC24-B737-F288-3B980E04E143}"/>
              </a:ext>
            </a:extLst>
          </p:cNvPr>
          <p:cNvGrpSpPr/>
          <p:nvPr userDrawn="1"/>
        </p:nvGrpSpPr>
        <p:grpSpPr>
          <a:xfrm>
            <a:off x="414542" y="1581951"/>
            <a:ext cx="11362916" cy="4209896"/>
            <a:chOff x="424942" y="1501840"/>
            <a:chExt cx="11362916" cy="4209896"/>
          </a:xfrm>
        </p:grpSpPr>
        <p:sp>
          <p:nvSpPr>
            <p:cNvPr id="8" name="Rectangle 7">
              <a:extLst>
                <a:ext uri="{FF2B5EF4-FFF2-40B4-BE49-F238E27FC236}">
                  <a16:creationId xmlns:a16="http://schemas.microsoft.com/office/drawing/2014/main" id="{592AEEC4-DBE0-CF93-A4B2-C555A144C360}"/>
                </a:ext>
              </a:extLst>
            </p:cNvPr>
            <p:cNvSpPr/>
            <p:nvPr userDrawn="1"/>
          </p:nvSpPr>
          <p:spPr>
            <a:xfrm>
              <a:off x="424942" y="4976342"/>
              <a:ext cx="11362916" cy="735394"/>
            </a:xfrm>
            <a:prstGeom prst="rect">
              <a:avLst/>
            </a:prstGeom>
          </p:spPr>
          <p:txBody>
            <a:bodyPr wrap="square" lIns="91440" tIns="45720" rIns="91440" bIns="45720" anchor="t">
              <a:spAutoFit/>
            </a:bodyPr>
            <a:lstStyle/>
            <a:p>
              <a:pPr algn="ctr" defTabSz="609630">
                <a:lnSpc>
                  <a:spcPct val="109000"/>
                </a:lnSpc>
              </a:pPr>
              <a:r>
                <a:rPr lang="en-US" sz="1300" i="1">
                  <a:solidFill>
                    <a:prstClr val="black"/>
                  </a:solidFill>
                  <a:latin typeface="Arial"/>
                  <a:cs typeface="Arial"/>
                </a:rPr>
                <a:t>Funding for this initiative was made possible (in part) by grant no.</a:t>
              </a:r>
              <a:r>
                <a:rPr lang="en-US" sz="1300" i="1">
                  <a:solidFill>
                    <a:prstClr val="black"/>
                  </a:solidFill>
                  <a:latin typeface="Arial"/>
                  <a:ea typeface="+mn-lt"/>
                  <a:cs typeface="Arial"/>
                </a:rPr>
                <a:t> 1H79TI085588-02 </a:t>
              </a:r>
              <a:r>
                <a:rPr lang="en-US" sz="1300" i="1">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a:p>
          </p:txBody>
        </p:sp>
        <p:grpSp>
          <p:nvGrpSpPr>
            <p:cNvPr id="21" name="Group 20">
              <a:extLst>
                <a:ext uri="{FF2B5EF4-FFF2-40B4-BE49-F238E27FC236}">
                  <a16:creationId xmlns:a16="http://schemas.microsoft.com/office/drawing/2014/main" id="{8AD92730-0F88-63F6-F59F-A6920689E944}"/>
                </a:ext>
              </a:extLst>
            </p:cNvPr>
            <p:cNvGrpSpPr/>
            <p:nvPr userDrawn="1"/>
          </p:nvGrpSpPr>
          <p:grpSpPr>
            <a:xfrm>
              <a:off x="1090768" y="1501840"/>
              <a:ext cx="10010464" cy="3121416"/>
              <a:chOff x="1090768" y="1501840"/>
              <a:chExt cx="10010464" cy="3121416"/>
            </a:xfrm>
          </p:grpSpPr>
          <p:grpSp>
            <p:nvGrpSpPr>
              <p:cNvPr id="20" name="Group 19">
                <a:extLst>
                  <a:ext uri="{FF2B5EF4-FFF2-40B4-BE49-F238E27FC236}">
                    <a16:creationId xmlns:a16="http://schemas.microsoft.com/office/drawing/2014/main" id="{F62CFD0B-96F0-524E-71CB-C3B4705299F4}"/>
                  </a:ext>
                </a:extLst>
              </p:cNvPr>
              <p:cNvGrpSpPr/>
              <p:nvPr userDrawn="1"/>
            </p:nvGrpSpPr>
            <p:grpSpPr>
              <a:xfrm>
                <a:off x="1090768" y="1501840"/>
                <a:ext cx="10010464" cy="1768773"/>
                <a:chOff x="1090768" y="1501840"/>
                <a:chExt cx="10010464" cy="1768773"/>
              </a:xfrm>
            </p:grpSpPr>
            <p:pic>
              <p:nvPicPr>
                <p:cNvPr id="5" name="Picture 4" descr="BSAS logo">
                  <a:extLst>
                    <a:ext uri="{FF2B5EF4-FFF2-40B4-BE49-F238E27FC236}">
                      <a16:creationId xmlns:a16="http://schemas.microsoft.com/office/drawing/2014/main" id="{96F3683B-ED18-A23B-6B5A-0E5F7E3050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99878" y="1501840"/>
                  <a:ext cx="2620499" cy="1768773"/>
                </a:xfrm>
                <a:prstGeom prst="rect">
                  <a:avLst/>
                </a:prstGeom>
              </p:spPr>
            </p:pic>
            <p:pic>
              <p:nvPicPr>
                <p:cNvPr id="3" name="Picture 2" descr="AMERSA logo">
                  <a:extLst>
                    <a:ext uri="{FF2B5EF4-FFF2-40B4-BE49-F238E27FC236}">
                      <a16:creationId xmlns:a16="http://schemas.microsoft.com/office/drawing/2014/main" id="{20A7D953-AED3-7C80-10D0-A99FD81A64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90768" y="1549468"/>
                  <a:ext cx="3329066" cy="1478319"/>
                </a:xfrm>
                <a:prstGeom prst="rect">
                  <a:avLst/>
                </a:prstGeom>
              </p:spPr>
            </p:pic>
            <p:pic>
              <p:nvPicPr>
                <p:cNvPr id="4" name="Picture 3" descr="ORN logo">
                  <a:extLst>
                    <a:ext uri="{FF2B5EF4-FFF2-40B4-BE49-F238E27FC236}">
                      <a16:creationId xmlns:a16="http://schemas.microsoft.com/office/drawing/2014/main" id="{6F11E01C-48CE-B33D-C191-FBD538014DD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400421" y="1624070"/>
                  <a:ext cx="2700811" cy="1329114"/>
                </a:xfrm>
                <a:prstGeom prst="rect">
                  <a:avLst/>
                </a:prstGeom>
              </p:spPr>
            </p:pic>
          </p:grpSp>
          <p:pic>
            <p:nvPicPr>
              <p:cNvPr id="10" name="Google Shape;358;p88" descr="Grayken Center for Addiction Training &amp; Technical Assistance logo">
                <a:extLst>
                  <a:ext uri="{FF2B5EF4-FFF2-40B4-BE49-F238E27FC236}">
                    <a16:creationId xmlns:a16="http://schemas.microsoft.com/office/drawing/2014/main" id="{F95FC54F-62B2-4879-E5CF-CDA80199658B}"/>
                  </a:ext>
                </a:extLst>
              </p:cNvPr>
              <p:cNvPicPr preferRelativeResize="0">
                <a:picLocks noChangeAspect="1"/>
              </p:cNvPicPr>
              <p:nvPr userDrawn="1"/>
            </p:nvPicPr>
            <p:blipFill rotWithShape="1">
              <a:blip r:embed="rId6">
                <a:alphaModFix/>
                <a:extLst>
                  <a:ext uri="{28A0092B-C50C-407E-A947-70E740481C1C}">
                    <a14:useLocalDpi xmlns:a14="http://schemas.microsoft.com/office/drawing/2010/main"/>
                  </a:ext>
                </a:extLst>
              </a:blip>
              <a:stretch/>
            </p:blipFill>
            <p:spPr>
              <a:xfrm>
                <a:off x="4121579" y="3623699"/>
                <a:ext cx="4577095" cy="999557"/>
              </a:xfrm>
              <a:prstGeom prst="rect">
                <a:avLst/>
              </a:prstGeom>
              <a:noFill/>
              <a:ln>
                <a:noFill/>
              </a:ln>
            </p:spPr>
          </p:pic>
        </p:grpSp>
      </p:grpSp>
      <p:sp>
        <p:nvSpPr>
          <p:cNvPr id="15" name="Title 1">
            <a:extLst>
              <a:ext uri="{FF2B5EF4-FFF2-40B4-BE49-F238E27FC236}">
                <a16:creationId xmlns:a16="http://schemas.microsoft.com/office/drawing/2014/main" id="{9B0D4167-24DF-6219-C54E-321E1A1F339A}"/>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16" name="Freeform 15">
            <a:extLst>
              <a:ext uri="{FF2B5EF4-FFF2-40B4-BE49-F238E27FC236}">
                <a16:creationId xmlns:a16="http://schemas.microsoft.com/office/drawing/2014/main" id="{7803588E-69D7-4F22-FB93-0FAD7FC7350F}"/>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F8164425-BC5A-97CE-E480-C202D5F46AF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4004903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Es: BU- CME, Nursing, S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4047805"/>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4047805"/>
            <a:ext cx="581063" cy="278562"/>
          </a:xfrm>
        </p:spPr>
        <p:txBody>
          <a:bodyPr/>
          <a:lstStyle>
            <a:lvl2pPr marL="0" indent="0">
              <a:buNone/>
              <a:defRPr sz="1600">
                <a:solidFill>
                  <a:srgbClr val="C00000"/>
                </a:solidFill>
              </a:defRPr>
            </a:lvl2pPr>
          </a:lstStyle>
          <a:p>
            <a:pPr lvl="1"/>
            <a:r>
              <a:rPr lang="en-US"/>
              <a:t>0.00</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081336" y="5415436"/>
            <a:ext cx="584825" cy="278562"/>
          </a:xfrm>
        </p:spPr>
        <p:txBody>
          <a:bodyPr/>
          <a:lstStyle>
            <a:lvl2pPr marL="0" indent="0">
              <a:buNone/>
              <a:defRPr sz="1600">
                <a:solidFill>
                  <a:srgbClr val="C00000"/>
                </a:solidFill>
              </a:defRPr>
            </a:lvl2pPr>
          </a:lstStyle>
          <a:p>
            <a:pPr lvl="1"/>
            <a:r>
              <a:rPr lang="en-US"/>
              <a:t>0.00</a:t>
            </a:r>
          </a:p>
        </p:txBody>
      </p:sp>
      <p:sp>
        <p:nvSpPr>
          <p:cNvPr id="13" name="Freeform 12">
            <a:extLst>
              <a:ext uri="{FF2B5EF4-FFF2-40B4-BE49-F238E27FC236}">
                <a16:creationId xmlns:a16="http://schemas.microsoft.com/office/drawing/2014/main" id="{21B2069B-FDCA-551A-CBC5-A72A34751C41}"/>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7BD0EF35-FB1F-D937-0EA5-D3CC1B55E94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16" name="Group 15">
            <a:extLst>
              <a:ext uri="{FF2B5EF4-FFF2-40B4-BE49-F238E27FC236}">
                <a16:creationId xmlns:a16="http://schemas.microsoft.com/office/drawing/2014/main" id="{22393E35-F6E7-A199-186B-448566324539}"/>
              </a:ext>
            </a:extLst>
          </p:cNvPr>
          <p:cNvGrpSpPr/>
          <p:nvPr userDrawn="1"/>
        </p:nvGrpSpPr>
        <p:grpSpPr>
          <a:xfrm>
            <a:off x="497840" y="1196985"/>
            <a:ext cx="11290017" cy="1609292"/>
            <a:chOff x="497840" y="1196985"/>
            <a:chExt cx="11290018" cy="1609292"/>
          </a:xfrm>
        </p:grpSpPr>
        <p:pic>
          <p:nvPicPr>
            <p:cNvPr id="17" name="Picture 16" descr="Jointly Accredited Provider logo">
              <a:extLst>
                <a:ext uri="{FF2B5EF4-FFF2-40B4-BE49-F238E27FC236}">
                  <a16:creationId xmlns:a16="http://schemas.microsoft.com/office/drawing/2014/main" id="{756F5DE8-3F62-C754-167A-BE45BA20AC7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20" name="TextBox 19">
              <a:extLst>
                <a:ext uri="{FF2B5EF4-FFF2-40B4-BE49-F238E27FC236}">
                  <a16:creationId xmlns:a16="http://schemas.microsoft.com/office/drawing/2014/main" id="{1A77757A-DD70-06A9-0416-4DBBF765D2CB}"/>
                </a:ext>
              </a:extLst>
            </p:cNvPr>
            <p:cNvSpPr txBox="1"/>
            <p:nvPr userDrawn="1"/>
          </p:nvSpPr>
          <p:spPr>
            <a:xfrm>
              <a:off x="2449689" y="1363048"/>
              <a:ext cx="9338169" cy="1154675"/>
            </a:xfrm>
            <a:prstGeom prst="rect">
              <a:avLst/>
            </a:prstGeom>
            <a:noFill/>
          </p:spPr>
          <p:txBody>
            <a:bodyPr wrap="square" rtlCol="0">
              <a:no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2" name="Slide Number Placeholder 1">
            <a:extLst>
              <a:ext uri="{FF2B5EF4-FFF2-40B4-BE49-F238E27FC236}">
                <a16:creationId xmlns:a16="http://schemas.microsoft.com/office/drawing/2014/main" id="{1DE0848E-3E95-9486-22EA-AD57D961095A}"/>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682013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Es: BU- CME,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4047805"/>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4047805"/>
            <a:ext cx="581063" cy="278562"/>
          </a:xfrm>
        </p:spPr>
        <p:txBody>
          <a:bodyPr/>
          <a:lstStyle>
            <a:lvl2pPr marL="0" indent="0">
              <a:buNone/>
              <a:defRPr sz="1600">
                <a:solidFill>
                  <a:srgbClr val="C00000"/>
                </a:solidFill>
              </a:defRPr>
            </a:lvl2pPr>
          </a:lstStyle>
          <a:p>
            <a:pPr lvl="1"/>
            <a:r>
              <a:rPr lang="en-US"/>
              <a:t>0.00</a:t>
            </a:r>
          </a:p>
        </p:txBody>
      </p:sp>
      <p:sp>
        <p:nvSpPr>
          <p:cNvPr id="13" name="Freeform 12">
            <a:extLst>
              <a:ext uri="{FF2B5EF4-FFF2-40B4-BE49-F238E27FC236}">
                <a16:creationId xmlns:a16="http://schemas.microsoft.com/office/drawing/2014/main" id="{21B2069B-FDCA-551A-CBC5-A72A34751C41}"/>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7BD0EF35-FB1F-D937-0EA5-D3CC1B55E94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2" name="Group 1">
            <a:extLst>
              <a:ext uri="{FF2B5EF4-FFF2-40B4-BE49-F238E27FC236}">
                <a16:creationId xmlns:a16="http://schemas.microsoft.com/office/drawing/2014/main" id="{4DCC2EDB-8E7F-7CF8-9D3B-1E4F9ED58FC2}"/>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D01E0CE9-538E-2440-D063-FD2779BFBC4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E67684E-E72A-EC24-6C5A-761AF1A91CDF}"/>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30D0337B-56B4-DBD3-6CF0-1CD2E4423892}"/>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842068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Es: BU- CME, SW (NO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053730" y="4846879"/>
            <a:ext cx="584825" cy="278562"/>
          </a:xfrm>
        </p:spPr>
        <p:txBody>
          <a:bodyPr/>
          <a:lstStyle>
            <a:lvl2pPr marL="0" indent="0">
              <a:buNone/>
              <a:defRPr sz="1600">
                <a:solidFill>
                  <a:srgbClr val="C00000"/>
                </a:solidFill>
              </a:defRPr>
            </a:lvl2pPr>
          </a:lstStyle>
          <a:p>
            <a:pPr lvl="1"/>
            <a:r>
              <a:rPr lang="en-US"/>
              <a:t>0.00</a:t>
            </a:r>
          </a:p>
        </p:txBody>
      </p:sp>
      <p:sp>
        <p:nvSpPr>
          <p:cNvPr id="7" name="Freeform 6">
            <a:extLst>
              <a:ext uri="{FF2B5EF4-FFF2-40B4-BE49-F238E27FC236}">
                <a16:creationId xmlns:a16="http://schemas.microsoft.com/office/drawing/2014/main" id="{E6A6349A-FE34-194F-BF6C-59F59BA55830}"/>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99D142F2-2100-E449-2A51-63D7F754F279}"/>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2" name="Group 1">
            <a:extLst>
              <a:ext uri="{FF2B5EF4-FFF2-40B4-BE49-F238E27FC236}">
                <a16:creationId xmlns:a16="http://schemas.microsoft.com/office/drawing/2014/main" id="{28DD802B-07DD-0C62-AA8C-93882C8C368D}"/>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6269CECB-1DF5-7EDE-1E73-1815EEA5968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C023BC6-1648-4428-8376-56D762708A4D}"/>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6E3B8FF0-18DE-2D91-8221-80D55B56C6E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4027320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losure and Disclaimer">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Box 3">
            <a:extLst>
              <a:ext uri="{FF2B5EF4-FFF2-40B4-BE49-F238E27FC236}">
                <a16:creationId xmlns:a16="http://schemas.microsoft.com/office/drawing/2014/main" id="{CE83E124-2DA8-267C-CD0F-CD22FB3574F5}"/>
              </a:ext>
            </a:extLst>
          </p:cNvPr>
          <p:cNvSpPr txBox="1"/>
          <p:nvPr userDrawn="1"/>
        </p:nvSpPr>
        <p:spPr>
          <a:xfrm>
            <a:off x="497839" y="1243914"/>
            <a:ext cx="11290018" cy="2539670"/>
          </a:xfrm>
          <a:prstGeom prst="rect">
            <a:avLst/>
          </a:prstGeom>
          <a:noFill/>
        </p:spPr>
        <p:txBody>
          <a:bodyPr wrap="square" rtlCol="0">
            <a:spAutoFit/>
          </a:bodyPr>
          <a:lstStyle/>
          <a:p>
            <a:pPr algn="l" defTabSz="609630">
              <a:lnSpc>
                <a:spcPct val="109000"/>
              </a:lnSpc>
              <a:spcBef>
                <a:spcPts val="2467"/>
              </a:spcBef>
            </a:pPr>
            <a:r>
              <a:rPr lang="en-US" sz="2400" b="1">
                <a:solidFill>
                  <a:prstClr val="black"/>
                </a:solidFill>
              </a:rPr>
              <a:t>The faculty and planning committee have no relevant financial relationships to disclose.</a:t>
            </a:r>
          </a:p>
          <a:p>
            <a:pPr algn="l" defTabSz="609630">
              <a:lnSpc>
                <a:spcPct val="110000"/>
              </a:lnSpc>
              <a:spcBef>
                <a:spcPts val="2467"/>
              </a:spcBef>
            </a:pPr>
            <a:r>
              <a:rPr lang="en-US" sz="1600">
                <a:solidFill>
                  <a:prstClr val="black"/>
                </a:solidFill>
              </a:rPr>
              <a:t>This content and the content presented by Grayken Center for Addiction TTA (Grayken TTA) is intended solely to inform and educate qualified healthcare professionals, shall not be used for medical advice, and is not a substitute for the advice or treatment of a qualified medical professional. Boston Medical Center, Grayken TTA, and contributors are not acting as healthcare providers or professional consultants on behalf of any specific patient and disclaim establishing a provider-patient relationship with any specific patient.</a:t>
            </a:r>
          </a:p>
        </p:txBody>
      </p:sp>
      <p:sp>
        <p:nvSpPr>
          <p:cNvPr id="6" name="Title 1">
            <a:extLst>
              <a:ext uri="{FF2B5EF4-FFF2-40B4-BE49-F238E27FC236}">
                <a16:creationId xmlns:a16="http://schemas.microsoft.com/office/drawing/2014/main" id="{6C485E95-1689-C16C-4A70-80A797F48AB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Disclosure and Disclaimer</a:t>
            </a:r>
          </a:p>
        </p:txBody>
      </p:sp>
      <p:sp>
        <p:nvSpPr>
          <p:cNvPr id="2" name="Slide Number Placeholder 1">
            <a:extLst>
              <a:ext uri="{FF2B5EF4-FFF2-40B4-BE49-F238E27FC236}">
                <a16:creationId xmlns:a16="http://schemas.microsoft.com/office/drawing/2014/main" id="{A2ADC307-EFED-217C-F4D5-439A36305247}"/>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Freeform 4">
            <a:extLst>
              <a:ext uri="{FF2B5EF4-FFF2-40B4-BE49-F238E27FC236}">
                <a16:creationId xmlns:a16="http://schemas.microsoft.com/office/drawing/2014/main" id="{F6D04A6C-F2DC-56B3-A1B2-B3DEAE5BE935}"/>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27947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s: BU- CME (NO CME OR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7" name="Title 1">
            <a:extLst>
              <a:ext uri="{FF2B5EF4-FFF2-40B4-BE49-F238E27FC236}">
                <a16:creationId xmlns:a16="http://schemas.microsoft.com/office/drawing/2014/main" id="{63DE85EC-18AD-FB8B-3629-E36B1EA641FC}"/>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0" name="Freeform 9">
            <a:extLst>
              <a:ext uri="{FF2B5EF4-FFF2-40B4-BE49-F238E27FC236}">
                <a16:creationId xmlns:a16="http://schemas.microsoft.com/office/drawing/2014/main" id="{ED6BA434-AF9A-20E8-A2E1-2E39169F8797}"/>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00CB51B2-A9F0-DE3B-0CB1-BA89093D41B5}"/>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519CFD5E-08F0-919A-EE5A-1E6C4DC6D6E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A4A60991-D909-F78F-2FF9-721C4952F5B7}"/>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294E8494-809F-2B3A-C270-899801603388}"/>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537805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s: BU- Nursing, SW (NO CME)">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2927217"/>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2927217"/>
            <a:ext cx="581063" cy="278562"/>
          </a:xfrm>
        </p:spPr>
        <p:txBody>
          <a:bodyPr/>
          <a:lstStyle>
            <a:lvl2pPr marL="0" indent="0">
              <a:buNone/>
              <a:defRPr sz="1600">
                <a:solidFill>
                  <a:srgbClr val="C00000"/>
                </a:solidFill>
              </a:defRPr>
            </a:lvl2pPr>
          </a:lstStyle>
          <a:p>
            <a:pPr lvl="1"/>
            <a:r>
              <a:rPr lang="en-US"/>
              <a:t>0.00</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109335" y="4303961"/>
            <a:ext cx="584825" cy="278562"/>
          </a:xfrm>
        </p:spPr>
        <p:txBody>
          <a:bodyPr/>
          <a:lstStyle>
            <a:lvl2pPr marL="0" indent="0">
              <a:buNone/>
              <a:defRPr sz="1600">
                <a:solidFill>
                  <a:srgbClr val="C00000"/>
                </a:solidFill>
              </a:defRPr>
            </a:lvl2pPr>
          </a:lstStyle>
          <a:p>
            <a:pPr lvl="1"/>
            <a:r>
              <a:rPr lang="en-US"/>
              <a:t>0.00</a:t>
            </a:r>
          </a:p>
        </p:txBody>
      </p:sp>
      <p:sp>
        <p:nvSpPr>
          <p:cNvPr id="13" name="Title 1">
            <a:extLst>
              <a:ext uri="{FF2B5EF4-FFF2-40B4-BE49-F238E27FC236}">
                <a16:creationId xmlns:a16="http://schemas.microsoft.com/office/drawing/2014/main" id="{75ED379C-4509-948E-6932-47518A09C55F}"/>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4" name="Freeform 13">
            <a:extLst>
              <a:ext uri="{FF2B5EF4-FFF2-40B4-BE49-F238E27FC236}">
                <a16:creationId xmlns:a16="http://schemas.microsoft.com/office/drawing/2014/main" id="{068B27CA-7AEC-35E2-8796-663FECB2A2E3}"/>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A319D001-D2A7-128A-9BDF-3E8FCFEE67BF}"/>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CC2BC2F9-3E90-2AC8-854D-9313DCDB579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DCC0D16-18D3-72AB-D883-B0AA23228F2A}"/>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BD511DAE-06BA-7B64-FD10-7311947A2F33}"/>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58860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Es: BU- Nursing (NO CME or S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2927217"/>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2927217"/>
            <a:ext cx="581063" cy="278562"/>
          </a:xfrm>
        </p:spPr>
        <p:txBody>
          <a:bodyPr/>
          <a:lstStyle>
            <a:lvl2pPr marL="0" indent="0">
              <a:buNone/>
              <a:defRPr sz="1600">
                <a:solidFill>
                  <a:srgbClr val="C00000"/>
                </a:solidFill>
              </a:defRPr>
            </a:lvl2pPr>
          </a:lstStyle>
          <a:p>
            <a:pPr lvl="1"/>
            <a:r>
              <a:rPr lang="en-US"/>
              <a:t>0.00</a:t>
            </a:r>
          </a:p>
        </p:txBody>
      </p:sp>
      <p:sp>
        <p:nvSpPr>
          <p:cNvPr id="13" name="Title 1">
            <a:extLst>
              <a:ext uri="{FF2B5EF4-FFF2-40B4-BE49-F238E27FC236}">
                <a16:creationId xmlns:a16="http://schemas.microsoft.com/office/drawing/2014/main" id="{75ED379C-4509-948E-6932-47518A09C55F}"/>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4" name="Freeform 13">
            <a:extLst>
              <a:ext uri="{FF2B5EF4-FFF2-40B4-BE49-F238E27FC236}">
                <a16:creationId xmlns:a16="http://schemas.microsoft.com/office/drawing/2014/main" id="{068B27CA-7AEC-35E2-8796-663FECB2A2E3}"/>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6890E3AD-CCCC-DFBF-10CB-E35A29B40D0B}"/>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00AEC447-32F3-3AE1-9AA9-785178B176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924DCF3-C36A-29AB-A21F-2E236635CF96}"/>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899021AB-2E05-61A9-FA3E-AA701028A8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4104398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s: BU- SW (NO CME OR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036599" y="3722070"/>
            <a:ext cx="584825" cy="278562"/>
          </a:xfrm>
        </p:spPr>
        <p:txBody>
          <a:bodyPr/>
          <a:lstStyle>
            <a:lvl2pPr marL="0" indent="0">
              <a:buNone/>
              <a:defRPr sz="1600">
                <a:solidFill>
                  <a:srgbClr val="C00000"/>
                </a:solidFill>
              </a:defRPr>
            </a:lvl2pPr>
          </a:lstStyle>
          <a:p>
            <a:pPr lvl="1"/>
            <a:r>
              <a:rPr lang="en-US"/>
              <a:t>0.00</a:t>
            </a:r>
          </a:p>
        </p:txBody>
      </p:sp>
      <p:sp>
        <p:nvSpPr>
          <p:cNvPr id="7" name="Freeform 6">
            <a:extLst>
              <a:ext uri="{FF2B5EF4-FFF2-40B4-BE49-F238E27FC236}">
                <a16:creationId xmlns:a16="http://schemas.microsoft.com/office/drawing/2014/main" id="{AF4D5223-C362-4FD2-0CC9-475054030E5E}"/>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8C361667-FB15-12C6-7C5C-3F5ADC1159DB}"/>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2" name="Group 1">
            <a:extLst>
              <a:ext uri="{FF2B5EF4-FFF2-40B4-BE49-F238E27FC236}">
                <a16:creationId xmlns:a16="http://schemas.microsoft.com/office/drawing/2014/main" id="{2E016E9E-4EA3-9361-D5EA-7ABCBAB041C8}"/>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3E170FA6-D149-DBA8-BB49-F6EFD1A8E27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B7841788-A986-4E4A-D9D4-0DCED7A50990}"/>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C779241A-3DA2-1E4B-EEAA-2696A0C20F3D}"/>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941302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s: APA psychologist credi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CEF03-81C7-DD79-E297-6417B15F1016}"/>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TextBox 4">
            <a:extLst>
              <a:ext uri="{FF2B5EF4-FFF2-40B4-BE49-F238E27FC236}">
                <a16:creationId xmlns:a16="http://schemas.microsoft.com/office/drawing/2014/main" id="{1FCE8200-05A1-0F59-4B5C-D88190B7CB8C}"/>
              </a:ext>
            </a:extLst>
          </p:cNvPr>
          <p:cNvSpPr txBox="1"/>
          <p:nvPr userDrawn="1"/>
        </p:nvSpPr>
        <p:spPr>
          <a:xfrm>
            <a:off x="439342" y="2831354"/>
            <a:ext cx="1132825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ea typeface="+mn-lt"/>
                <a:cs typeface="+mn-lt"/>
              </a:rPr>
              <a:t>New York State Psychology Credit: </a:t>
            </a:r>
          </a:p>
          <a:p>
            <a:r>
              <a:rPr lang="en-US" sz="1600">
                <a:ea typeface="+mn-lt"/>
                <a:cs typeface="+mn-lt"/>
              </a:rPr>
              <a:t>Boston University Chobanian &amp; Avedisian School of Medicine Barry M. Manuel Center for Continuing Education is recognized by the New York State Education Department’s State Board for Psychology as an approved provider of continuing education for licensed psychologists #PSY-0181. Note: NYS psychologists must attend all sessions for credit. Partial credit is not allowed. </a:t>
            </a:r>
          </a:p>
          <a:p>
            <a:endParaRPr lang="en-US" sz="1600">
              <a:ea typeface="+mn-lt"/>
              <a:cs typeface="+mn-lt"/>
            </a:endParaRPr>
          </a:p>
          <a:p>
            <a:r>
              <a:rPr lang="en-US" sz="1600" i="1">
                <a:ea typeface="+mn-lt"/>
                <a:cs typeface="+mn-lt"/>
              </a:rPr>
              <a:t>The Department’s approval of a provider of continuing education does not constitute the Department’s endorsement of the content, positions or practices that may be addressed in any specific continuing education course offered by the approved provider</a:t>
            </a:r>
            <a:endParaRPr lang="en-US" sz="1600" i="1">
              <a:cs typeface="Arial"/>
            </a:endParaRPr>
          </a:p>
        </p:txBody>
      </p:sp>
      <p:sp>
        <p:nvSpPr>
          <p:cNvPr id="6" name="TextBox 5">
            <a:extLst>
              <a:ext uri="{FF2B5EF4-FFF2-40B4-BE49-F238E27FC236}">
                <a16:creationId xmlns:a16="http://schemas.microsoft.com/office/drawing/2014/main" id="{09507E38-80E8-4D1F-AC30-F3E8AE91262D}"/>
              </a:ext>
            </a:extLst>
          </p:cNvPr>
          <p:cNvSpPr txBox="1"/>
          <p:nvPr userDrawn="1"/>
        </p:nvSpPr>
        <p:spPr>
          <a:xfrm>
            <a:off x="3385457" y="1501019"/>
            <a:ext cx="82852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APA CE Designation Statement:</a:t>
            </a:r>
            <a:r>
              <a:rPr lang="en-US" sz="1600"/>
              <a:t> Continuing Education (CE) credits for psychologists are provided through the co-sponsorship of the American Psychological Association (APA) Office of Continuing Education in Psychology (CEP). The APA CEP Office maintains responsibility for the content of the programs.</a:t>
            </a:r>
          </a:p>
        </p:txBody>
      </p:sp>
      <p:pic>
        <p:nvPicPr>
          <p:cNvPr id="7" name="Picture 6" descr="American Psychological Association logo">
            <a:extLst>
              <a:ext uri="{FF2B5EF4-FFF2-40B4-BE49-F238E27FC236}">
                <a16:creationId xmlns:a16="http://schemas.microsoft.com/office/drawing/2014/main" id="{F5EBA6D1-A28F-1F34-CC4F-6888D81E381F}"/>
              </a:ext>
            </a:extLst>
          </p:cNvPr>
          <p:cNvPicPr>
            <a:picLocks noChangeAspect="1"/>
          </p:cNvPicPr>
          <p:nvPr userDrawn="1"/>
        </p:nvPicPr>
        <p:blipFill>
          <a:blip r:embed="rId2"/>
          <a:stretch>
            <a:fillRect/>
          </a:stretch>
        </p:blipFill>
        <p:spPr>
          <a:xfrm>
            <a:off x="439342" y="1468260"/>
            <a:ext cx="2826372" cy="1109977"/>
          </a:xfrm>
          <a:prstGeom prst="rect">
            <a:avLst/>
          </a:prstGeom>
        </p:spPr>
      </p:pic>
      <p:sp>
        <p:nvSpPr>
          <p:cNvPr id="8" name="Title 1">
            <a:extLst>
              <a:ext uri="{FF2B5EF4-FFF2-40B4-BE49-F238E27FC236}">
                <a16:creationId xmlns:a16="http://schemas.microsoft.com/office/drawing/2014/main" id="{75580C8E-8666-3F7F-CE80-A73A9F3C040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pic>
        <p:nvPicPr>
          <p:cNvPr id="2" name="Picture 1" descr="Grayken Center for Addiction Training &amp; Technical Assistance logo. Visit addictiontraining.org for more trainings and resources.">
            <a:extLst>
              <a:ext uri="{FF2B5EF4-FFF2-40B4-BE49-F238E27FC236}">
                <a16:creationId xmlns:a16="http://schemas.microsoft.com/office/drawing/2014/main" id="{DE7ACC70-0B3C-41FE-4CE9-21AF079B7907}"/>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Tree>
    <p:extLst>
      <p:ext uri="{BB962C8B-B14F-4D97-AF65-F5344CB8AC3E}">
        <p14:creationId xmlns:p14="http://schemas.microsoft.com/office/powerpoint/2010/main" val="1996629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Es: LMHC, LADC/CADC, RC, CH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Box 4">
            <a:extLst>
              <a:ext uri="{FF2B5EF4-FFF2-40B4-BE49-F238E27FC236}">
                <a16:creationId xmlns:a16="http://schemas.microsoft.com/office/drawing/2014/main" id="{57D199EA-A23A-AA72-A1D8-5A1616F2C4B5}"/>
              </a:ext>
            </a:extLst>
          </p:cNvPr>
          <p:cNvSpPr txBox="1"/>
          <p:nvPr userDrawn="1"/>
        </p:nvSpPr>
        <p:spPr>
          <a:xfrm>
            <a:off x="2074127" y="1301467"/>
            <a:ext cx="9713730" cy="1425518"/>
          </a:xfrm>
          <a:prstGeom prst="rect">
            <a:avLst/>
          </a:prstGeom>
          <a:noFill/>
        </p:spPr>
        <p:txBody>
          <a:bodyPr wrap="square" rtlCol="0">
            <a:spAutoFit/>
          </a:bodyPr>
          <a:lstStyle/>
          <a:p>
            <a:pPr>
              <a:lnSpc>
                <a:spcPct val="110000"/>
              </a:lnSpc>
            </a:pPr>
            <a:r>
              <a:rPr lang="en-US" sz="1600" b="1"/>
              <a:t>LMHC: </a:t>
            </a:r>
            <a:r>
              <a:rPr lang="en-US" sz="1600"/>
              <a:t>BMC Grayken Center of Addiction TTA has been approved by NBCC as an Approved Continuing Education Provider, ACEP No. 7188. Programs that do not qualify for NBCC credit are clearly identified. BMC Grayken Center of Addiction TTA is solely responsible for all aspects of the programs. For this program,          contact hours will be offered to participants who attend the training and complete the evaluation.</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3731790" y="3289719"/>
            <a:ext cx="584825" cy="278562"/>
          </a:xfrm>
        </p:spPr>
        <p:txBody>
          <a:bodyPr/>
          <a:lstStyle>
            <a:lvl2pPr marL="0" indent="0">
              <a:buNone/>
              <a:defRPr sz="1600">
                <a:solidFill>
                  <a:srgbClr val="C00000"/>
                </a:solidFill>
              </a:defRPr>
            </a:lvl2pPr>
          </a:lstStyle>
          <a:p>
            <a:pPr lvl="1"/>
            <a:r>
              <a:rPr lang="en-US"/>
              <a:t>0.00</a:t>
            </a:r>
          </a:p>
        </p:txBody>
      </p:sp>
      <p:pic>
        <p:nvPicPr>
          <p:cNvPr id="2" name="Picture 1" descr="NBCC Approved Continuing Education Provider (ACEP) logo">
            <a:extLst>
              <a:ext uri="{FF2B5EF4-FFF2-40B4-BE49-F238E27FC236}">
                <a16:creationId xmlns:a16="http://schemas.microsoft.com/office/drawing/2014/main" id="{887CC19F-BB36-9958-68AD-6B99930A63D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951" y="1379918"/>
            <a:ext cx="1268616" cy="1268616"/>
          </a:xfrm>
          <a:prstGeom prst="rect">
            <a:avLst/>
          </a:prstGeom>
        </p:spPr>
      </p:pic>
      <p:sp>
        <p:nvSpPr>
          <p:cNvPr id="7" name="Text Placeholder 7">
            <a:extLst>
              <a:ext uri="{FF2B5EF4-FFF2-40B4-BE49-F238E27FC236}">
                <a16:creationId xmlns:a16="http://schemas.microsoft.com/office/drawing/2014/main" id="{D441D1A0-5FA9-7F00-9FF6-96D3E730D54B}"/>
              </a:ext>
            </a:extLst>
          </p:cNvPr>
          <p:cNvSpPr>
            <a:spLocks noGrp="1"/>
          </p:cNvSpPr>
          <p:nvPr>
            <p:ph type="body" sz="quarter" idx="11" hasCustomPrompt="1"/>
          </p:nvPr>
        </p:nvSpPr>
        <p:spPr>
          <a:xfrm>
            <a:off x="2933623" y="2130316"/>
            <a:ext cx="605038" cy="278562"/>
          </a:xfrm>
        </p:spPr>
        <p:txBody>
          <a:bodyPr/>
          <a:lstStyle>
            <a:lvl2pPr marL="0" indent="0">
              <a:buNone/>
              <a:defRPr sz="1600">
                <a:solidFill>
                  <a:srgbClr val="C00000"/>
                </a:solidFill>
              </a:defRPr>
            </a:lvl2pPr>
          </a:lstStyle>
          <a:p>
            <a:pPr lvl="1"/>
            <a:r>
              <a:rPr lang="en-US"/>
              <a:t>0.00</a:t>
            </a:r>
          </a:p>
        </p:txBody>
      </p:sp>
      <p:sp>
        <p:nvSpPr>
          <p:cNvPr id="10" name="Title 1">
            <a:extLst>
              <a:ext uri="{FF2B5EF4-FFF2-40B4-BE49-F238E27FC236}">
                <a16:creationId xmlns:a16="http://schemas.microsoft.com/office/drawing/2014/main" id="{05158A33-EC02-31C9-5A17-7A75B27400E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1" name="Freeform 10">
            <a:extLst>
              <a:ext uri="{FF2B5EF4-FFF2-40B4-BE49-F238E27FC236}">
                <a16:creationId xmlns:a16="http://schemas.microsoft.com/office/drawing/2014/main" id="{7EA421C2-4A21-E2A5-2246-974D92336BAD}"/>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oogle Shape;282;g2436ea7a337_0_31">
            <a:extLst>
              <a:ext uri="{FF2B5EF4-FFF2-40B4-BE49-F238E27FC236}">
                <a16:creationId xmlns:a16="http://schemas.microsoft.com/office/drawing/2014/main" id="{B51DF132-3AB8-19B8-4D3B-F22BF076BF67}"/>
              </a:ext>
            </a:extLst>
          </p:cNvPr>
          <p:cNvSpPr txBox="1">
            <a:spLocks/>
          </p:cNvSpPr>
          <p:nvPr userDrawn="1"/>
        </p:nvSpPr>
        <p:spPr>
          <a:xfrm>
            <a:off x="497839" y="2888328"/>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423">
              <a:lnSpc>
                <a:spcPct val="110000"/>
              </a:lnSpc>
              <a:buClr>
                <a:srgbClr val="000000"/>
              </a:buClr>
            </a:pPr>
            <a:r>
              <a:rPr lang="en-US" sz="1600" b="1" kern="0">
                <a:solidFill>
                  <a:srgbClr val="232528"/>
                </a:solidFill>
                <a:latin typeface="Arial" panose="020B0604020202020204" pitchFamily="34" charset="0"/>
                <a:ea typeface="Gill Sans"/>
                <a:cs typeface="Arial" panose="020B0604020202020204" pitchFamily="34" charset="0"/>
                <a:sym typeface="Gill Sans"/>
              </a:rPr>
              <a:t>LADC/CADC &amp; Recovery Coach: </a:t>
            </a:r>
            <a:r>
              <a:rPr lang="en-US" sz="1600" kern="0">
                <a:solidFill>
                  <a:srgbClr val="000000"/>
                </a:solidFill>
                <a:latin typeface="Arial" panose="020B0604020202020204" pitchFamily="34" charset="0"/>
                <a:ea typeface="Gill Sans"/>
                <a:cs typeface="Arial" panose="020B0604020202020204" pitchFamily="34" charset="0"/>
                <a:sym typeface="Gill Sans"/>
              </a:rPr>
              <a:t>Grayken Center for Addiction TTA is approved to offer LADC/CADCs and recovery coaches who complete this </a:t>
            </a:r>
            <a:r>
              <a:rPr lang="en-US" sz="1600" kern="0">
                <a:solidFill>
                  <a:schemeClr val="tx1"/>
                </a:solidFill>
                <a:latin typeface="Arial" panose="020B0604020202020204" pitchFamily="34" charset="0"/>
                <a:ea typeface="Gill Sans"/>
                <a:cs typeface="Arial" panose="020B0604020202020204" pitchFamily="34" charset="0"/>
                <a:sym typeface="Gill Sans"/>
              </a:rPr>
              <a:t>course           general continuing education credits.</a:t>
            </a:r>
          </a:p>
          <a:p>
            <a:pPr marL="0" marR="0" indent="0" algn="l" defTabSz="914423" rtl="0" eaLnBrk="1" fontAlgn="auto" latinLnBrk="0" hangingPunct="1">
              <a:lnSpc>
                <a:spcPct val="110000"/>
              </a:lnSpc>
              <a:spcBef>
                <a:spcPts val="2400"/>
              </a:spcBef>
              <a:spcAft>
                <a:spcPts val="0"/>
              </a:spcAft>
              <a:buClr>
                <a:srgbClr val="000000"/>
              </a:buClr>
              <a:buSzTx/>
              <a:buFont typeface="Arial" panose="020B0604020202020204" pitchFamily="34" charset="0"/>
              <a:buNone/>
              <a:tabLst/>
              <a:defRPr/>
            </a:pPr>
            <a:r>
              <a:rPr lang="en-US" sz="1600" b="1" kern="0">
                <a:solidFill>
                  <a:schemeClr val="tx1"/>
                </a:solidFill>
                <a:latin typeface="Arial" panose="020B0604020202020204" pitchFamily="34" charset="0"/>
                <a:ea typeface="Gill Sans"/>
                <a:cs typeface="Arial" panose="020B0604020202020204" pitchFamily="34" charset="0"/>
                <a:sym typeface="Gill Sans"/>
              </a:rPr>
              <a:t>Community Health Worker: </a:t>
            </a:r>
            <a:r>
              <a:rPr lang="en-US" sz="1600" kern="0">
                <a:solidFill>
                  <a:schemeClr val="tx1"/>
                </a:solidFill>
                <a:latin typeface="Arial" panose="020B0604020202020204" pitchFamily="34" charset="0"/>
                <a:ea typeface="Gill Sans"/>
                <a:cs typeface="Arial" panose="020B0604020202020204" pitchFamily="34" charset="0"/>
                <a:sym typeface="Gill Sans"/>
              </a:rPr>
              <a:t>Grayken Center for Addiction TTA is approved to offer Community Health Workers who complete this course          continuing education credits.</a:t>
            </a:r>
            <a:br>
              <a:rPr lang="en-US" sz="1600" kern="0">
                <a:solidFill>
                  <a:schemeClr val="tx1"/>
                </a:solidFill>
                <a:latin typeface="Arial" panose="020B0604020202020204" pitchFamily="34" charset="0"/>
                <a:ea typeface="Gill Sans"/>
                <a:cs typeface="Arial" panose="020B0604020202020204" pitchFamily="34" charset="0"/>
                <a:sym typeface="Gill Sans"/>
              </a:rPr>
            </a:br>
            <a:endParaRPr lang="en-US" sz="1600" kern="0">
              <a:solidFill>
                <a:schemeClr val="tx1"/>
              </a:solidFill>
              <a:latin typeface="Arial" panose="020B0604020202020204" pitchFamily="34" charset="0"/>
              <a:ea typeface="Gill Sans"/>
              <a:cs typeface="Arial" panose="020B0604020202020204" pitchFamily="34" charset="0"/>
              <a:sym typeface="Gill Sans"/>
            </a:endParaRPr>
          </a:p>
        </p:txBody>
      </p:sp>
      <p:sp>
        <p:nvSpPr>
          <p:cNvPr id="8" name="Text Placeholder 7">
            <a:extLst>
              <a:ext uri="{FF2B5EF4-FFF2-40B4-BE49-F238E27FC236}">
                <a16:creationId xmlns:a16="http://schemas.microsoft.com/office/drawing/2014/main" id="{BBE95836-FDE8-3B23-A2BC-B4007EFC720E}"/>
              </a:ext>
            </a:extLst>
          </p:cNvPr>
          <p:cNvSpPr>
            <a:spLocks noGrp="1"/>
          </p:cNvSpPr>
          <p:nvPr>
            <p:ph type="body" sz="quarter" idx="14" hasCustomPrompt="1"/>
          </p:nvPr>
        </p:nvSpPr>
        <p:spPr>
          <a:xfrm>
            <a:off x="2449688" y="4125791"/>
            <a:ext cx="584825" cy="278562"/>
          </a:xfrm>
        </p:spPr>
        <p:txBody>
          <a:bodyPr/>
          <a:lstStyle>
            <a:lvl2pPr marL="0" indent="0">
              <a:buNone/>
              <a:defRPr sz="1600">
                <a:solidFill>
                  <a:srgbClr val="C00000"/>
                </a:solidFill>
              </a:defRPr>
            </a:lvl2pPr>
          </a:lstStyle>
          <a:p>
            <a:pPr lvl="1"/>
            <a:r>
              <a:rPr lang="en-US"/>
              <a:t>0.00</a:t>
            </a:r>
          </a:p>
        </p:txBody>
      </p:sp>
      <p:sp>
        <p:nvSpPr>
          <p:cNvPr id="4" name="Slide Number Placeholder 1">
            <a:extLst>
              <a:ext uri="{FF2B5EF4-FFF2-40B4-BE49-F238E27FC236}">
                <a16:creationId xmlns:a16="http://schemas.microsoft.com/office/drawing/2014/main" id="{6962BDFF-CAD4-C453-BB81-7D0D7CACB57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77803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Es: LMHC, LADC/CADC, RC (no CH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Box 4">
            <a:extLst>
              <a:ext uri="{FF2B5EF4-FFF2-40B4-BE49-F238E27FC236}">
                <a16:creationId xmlns:a16="http://schemas.microsoft.com/office/drawing/2014/main" id="{57D199EA-A23A-AA72-A1D8-5A1616F2C4B5}"/>
              </a:ext>
            </a:extLst>
          </p:cNvPr>
          <p:cNvSpPr txBox="1"/>
          <p:nvPr userDrawn="1"/>
        </p:nvSpPr>
        <p:spPr>
          <a:xfrm>
            <a:off x="2074127" y="1301467"/>
            <a:ext cx="9713730" cy="1425518"/>
          </a:xfrm>
          <a:prstGeom prst="rect">
            <a:avLst/>
          </a:prstGeom>
          <a:noFill/>
        </p:spPr>
        <p:txBody>
          <a:bodyPr wrap="square" rtlCol="0">
            <a:spAutoFit/>
          </a:bodyPr>
          <a:lstStyle/>
          <a:p>
            <a:pPr>
              <a:lnSpc>
                <a:spcPct val="110000"/>
              </a:lnSpc>
            </a:pPr>
            <a:r>
              <a:rPr lang="en-US" sz="1600" b="1"/>
              <a:t>LMHC: </a:t>
            </a:r>
            <a:r>
              <a:rPr lang="en-US" sz="1600"/>
              <a:t>BMC Grayken Center of Addiction TTA has been approved by NBCC as an Approved Continuing Education Provider, ACEP No. 7188. Programs that do not qualify for NBCC credit are clearly identified. BMC Grayken Center of Addiction TTA is solely responsible for all aspects of the programs. For this program,          contact hours will be offered to participants who attend the training and complete the evaluation.</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3731790" y="3289719"/>
            <a:ext cx="584825" cy="278562"/>
          </a:xfrm>
        </p:spPr>
        <p:txBody>
          <a:bodyPr/>
          <a:lstStyle>
            <a:lvl2pPr marL="0" indent="0">
              <a:buNone/>
              <a:defRPr sz="1600">
                <a:solidFill>
                  <a:srgbClr val="C00000"/>
                </a:solidFill>
              </a:defRPr>
            </a:lvl2pPr>
          </a:lstStyle>
          <a:p>
            <a:pPr lvl="1"/>
            <a:r>
              <a:rPr lang="en-US"/>
              <a:t>0.00</a:t>
            </a:r>
          </a:p>
        </p:txBody>
      </p:sp>
      <p:pic>
        <p:nvPicPr>
          <p:cNvPr id="2" name="Picture 1" descr="NBCC Approved Continuing Education Provider (ACEP) logo">
            <a:extLst>
              <a:ext uri="{FF2B5EF4-FFF2-40B4-BE49-F238E27FC236}">
                <a16:creationId xmlns:a16="http://schemas.microsoft.com/office/drawing/2014/main" id="{887CC19F-BB36-9958-68AD-6B99930A63D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951" y="1379918"/>
            <a:ext cx="1268616" cy="1268616"/>
          </a:xfrm>
          <a:prstGeom prst="rect">
            <a:avLst/>
          </a:prstGeom>
        </p:spPr>
      </p:pic>
      <p:sp>
        <p:nvSpPr>
          <p:cNvPr id="7" name="Text Placeholder 7">
            <a:extLst>
              <a:ext uri="{FF2B5EF4-FFF2-40B4-BE49-F238E27FC236}">
                <a16:creationId xmlns:a16="http://schemas.microsoft.com/office/drawing/2014/main" id="{D441D1A0-5FA9-7F00-9FF6-96D3E730D54B}"/>
              </a:ext>
            </a:extLst>
          </p:cNvPr>
          <p:cNvSpPr>
            <a:spLocks noGrp="1"/>
          </p:cNvSpPr>
          <p:nvPr>
            <p:ph type="body" sz="quarter" idx="11" hasCustomPrompt="1"/>
          </p:nvPr>
        </p:nvSpPr>
        <p:spPr>
          <a:xfrm>
            <a:off x="2933623" y="2130316"/>
            <a:ext cx="605038" cy="278562"/>
          </a:xfrm>
        </p:spPr>
        <p:txBody>
          <a:bodyPr/>
          <a:lstStyle>
            <a:lvl2pPr marL="0" indent="0">
              <a:buNone/>
              <a:defRPr sz="1600">
                <a:solidFill>
                  <a:srgbClr val="C00000"/>
                </a:solidFill>
              </a:defRPr>
            </a:lvl2pPr>
          </a:lstStyle>
          <a:p>
            <a:pPr lvl="1"/>
            <a:r>
              <a:rPr lang="en-US"/>
              <a:t>0.00</a:t>
            </a:r>
          </a:p>
        </p:txBody>
      </p:sp>
      <p:sp>
        <p:nvSpPr>
          <p:cNvPr id="10" name="Title 1">
            <a:extLst>
              <a:ext uri="{FF2B5EF4-FFF2-40B4-BE49-F238E27FC236}">
                <a16:creationId xmlns:a16="http://schemas.microsoft.com/office/drawing/2014/main" id="{05158A33-EC02-31C9-5A17-7A75B27400E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1" name="Freeform 10">
            <a:extLst>
              <a:ext uri="{FF2B5EF4-FFF2-40B4-BE49-F238E27FC236}">
                <a16:creationId xmlns:a16="http://schemas.microsoft.com/office/drawing/2014/main" id="{7EA421C2-4A21-E2A5-2246-974D92336BAD}"/>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oogle Shape;282;g2436ea7a337_0_31">
            <a:extLst>
              <a:ext uri="{FF2B5EF4-FFF2-40B4-BE49-F238E27FC236}">
                <a16:creationId xmlns:a16="http://schemas.microsoft.com/office/drawing/2014/main" id="{B51DF132-3AB8-19B8-4D3B-F22BF076BF67}"/>
              </a:ext>
            </a:extLst>
          </p:cNvPr>
          <p:cNvSpPr txBox="1">
            <a:spLocks/>
          </p:cNvSpPr>
          <p:nvPr userDrawn="1"/>
        </p:nvSpPr>
        <p:spPr>
          <a:xfrm>
            <a:off x="497839" y="2888328"/>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423">
              <a:lnSpc>
                <a:spcPct val="110000"/>
              </a:lnSpc>
              <a:buClr>
                <a:srgbClr val="000000"/>
              </a:buClr>
            </a:pPr>
            <a:r>
              <a:rPr lang="en-US" sz="1600" b="1" kern="0">
                <a:solidFill>
                  <a:srgbClr val="232528"/>
                </a:solidFill>
                <a:latin typeface="Arial" panose="020B0604020202020204" pitchFamily="34" charset="0"/>
                <a:ea typeface="Gill Sans"/>
                <a:cs typeface="Arial" panose="020B0604020202020204" pitchFamily="34" charset="0"/>
                <a:sym typeface="Gill Sans"/>
              </a:rPr>
              <a:t>LADC/CADC &amp; Recovery Coach: </a:t>
            </a:r>
            <a:r>
              <a:rPr lang="en-US" sz="1600" kern="0">
                <a:solidFill>
                  <a:srgbClr val="000000"/>
                </a:solidFill>
                <a:latin typeface="Arial" panose="020B0604020202020204" pitchFamily="34" charset="0"/>
                <a:ea typeface="Gill Sans"/>
                <a:cs typeface="Arial" panose="020B0604020202020204" pitchFamily="34" charset="0"/>
                <a:sym typeface="Gill Sans"/>
              </a:rPr>
              <a:t>Grayken Center for Addiction TTA is approved to offer LADC/CADCs and recovery coaches who complete this </a:t>
            </a:r>
            <a:r>
              <a:rPr lang="en-US" sz="1600" kern="0">
                <a:solidFill>
                  <a:schemeClr val="tx1"/>
                </a:solidFill>
                <a:latin typeface="Arial" panose="020B0604020202020204" pitchFamily="34" charset="0"/>
                <a:ea typeface="Gill Sans"/>
                <a:cs typeface="Arial" panose="020B0604020202020204" pitchFamily="34" charset="0"/>
                <a:sym typeface="Gill Sans"/>
              </a:rPr>
              <a:t>course           general continuing education credits.</a:t>
            </a:r>
          </a:p>
        </p:txBody>
      </p:sp>
      <p:sp>
        <p:nvSpPr>
          <p:cNvPr id="4" name="Slide Number Placeholder 1">
            <a:extLst>
              <a:ext uri="{FF2B5EF4-FFF2-40B4-BE49-F238E27FC236}">
                <a16:creationId xmlns:a16="http://schemas.microsoft.com/office/drawing/2014/main" id="{B1B89A9C-F0F6-A8E7-0C89-50822F9F6E45}"/>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009418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10" name="Text Placeholder 11">
            <a:extLst>
              <a:ext uri="{FF2B5EF4-FFF2-40B4-BE49-F238E27FC236}">
                <a16:creationId xmlns:a16="http://schemas.microsoft.com/office/drawing/2014/main" id="{B1A94FA6-771B-1CF5-B281-4F1F8C06DED4}"/>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Title 1">
            <a:extLst>
              <a:ext uri="{FF2B5EF4-FFF2-40B4-BE49-F238E27FC236}">
                <a16:creationId xmlns:a16="http://schemas.microsoft.com/office/drawing/2014/main" id="{9902DA24-D170-4E9D-C0C9-572F0A6F1344}"/>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Objectives</a:t>
            </a:r>
          </a:p>
        </p:txBody>
      </p:sp>
      <p:sp>
        <p:nvSpPr>
          <p:cNvPr id="11" name="Text Placeholder 10">
            <a:extLst>
              <a:ext uri="{FF2B5EF4-FFF2-40B4-BE49-F238E27FC236}">
                <a16:creationId xmlns:a16="http://schemas.microsoft.com/office/drawing/2014/main" id="{F1DC102A-A837-2348-D701-885E4C544CB1}"/>
              </a:ext>
            </a:extLst>
          </p:cNvPr>
          <p:cNvSpPr>
            <a:spLocks noGrp="1"/>
          </p:cNvSpPr>
          <p:nvPr>
            <p:ph type="body" sz="quarter" idx="17" hasCustomPrompt="1"/>
          </p:nvPr>
        </p:nvSpPr>
        <p:spPr>
          <a:xfrm>
            <a:off x="497171" y="1217833"/>
            <a:ext cx="11290017" cy="4780648"/>
          </a:xfrm>
        </p:spPr>
        <p:txBody>
          <a:bodyPr/>
          <a:lstStyle/>
          <a:p>
            <a:pPr lvl="1"/>
            <a:r>
              <a:rPr lang="en-US"/>
              <a:t>Click to add objectives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202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F4958-9260-7DC8-0C58-54D5071FF02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1" y="0"/>
            <a:ext cx="11621543" cy="6858000"/>
          </a:xfrm>
          <a:prstGeom prst="rect">
            <a:avLst/>
          </a:prstGeom>
        </p:spPr>
      </p:pic>
      <p:sp>
        <p:nvSpPr>
          <p:cNvPr id="13" name="Text Placeholder 16">
            <a:extLst>
              <a:ext uri="{FF2B5EF4-FFF2-40B4-BE49-F238E27FC236}">
                <a16:creationId xmlns:a16="http://schemas.microsoft.com/office/drawing/2014/main" id="{5F777FB7-6816-1441-96EF-E365C9D162DF}"/>
              </a:ext>
            </a:extLst>
          </p:cNvPr>
          <p:cNvSpPr>
            <a:spLocks noGrp="1"/>
          </p:cNvSpPr>
          <p:nvPr>
            <p:ph type="body" sz="quarter" idx="12" hasCustomPrompt="1"/>
          </p:nvPr>
        </p:nvSpPr>
        <p:spPr>
          <a:xfrm>
            <a:off x="335279" y="2052320"/>
            <a:ext cx="8536872" cy="1638475"/>
          </a:xfrm>
        </p:spPr>
        <p:txBody>
          <a:bodyPr anchor="b" anchorCtr="0">
            <a:normAutofit/>
          </a:bodyPr>
          <a:lstStyle>
            <a:lvl1pPr algn="l">
              <a:buNone/>
              <a:defRPr sz="4800" b="1">
                <a:solidFill>
                  <a:schemeClr val="bg1"/>
                </a:solidFill>
              </a:defRPr>
            </a:lvl1pPr>
          </a:lstStyle>
          <a:p>
            <a:pPr lvl="0"/>
            <a:r>
              <a:rPr lang="en-US"/>
              <a:t>Click to add section divider title</a:t>
            </a:r>
          </a:p>
        </p:txBody>
      </p:sp>
      <p:sp>
        <p:nvSpPr>
          <p:cNvPr id="14" name="Text Placeholder 16">
            <a:extLst>
              <a:ext uri="{FF2B5EF4-FFF2-40B4-BE49-F238E27FC236}">
                <a16:creationId xmlns:a16="http://schemas.microsoft.com/office/drawing/2014/main" id="{52BD0380-73BC-7F40-AFD7-A305E6FDDB4F}"/>
              </a:ext>
            </a:extLst>
          </p:cNvPr>
          <p:cNvSpPr>
            <a:spLocks noGrp="1"/>
          </p:cNvSpPr>
          <p:nvPr>
            <p:ph type="body" sz="quarter" idx="13" hasCustomPrompt="1"/>
          </p:nvPr>
        </p:nvSpPr>
        <p:spPr>
          <a:xfrm>
            <a:off x="335280" y="3812260"/>
            <a:ext cx="8536871" cy="1209905"/>
          </a:xfrm>
        </p:spPr>
        <p:txBody>
          <a:bodyPr>
            <a:normAutofit/>
          </a:bodyPr>
          <a:lstStyle>
            <a:lvl1pPr algn="l">
              <a:buNone/>
              <a:defRPr sz="2400" b="1">
                <a:solidFill>
                  <a:schemeClr val="bg1"/>
                </a:solidFill>
              </a:defRPr>
            </a:lvl1pPr>
          </a:lstStyle>
          <a:p>
            <a:r>
              <a:rPr lang="en-US"/>
              <a:t>Subheading or short section description (if desired)</a:t>
            </a:r>
          </a:p>
        </p:txBody>
      </p:sp>
    </p:spTree>
    <p:extLst>
      <p:ext uri="{BB962C8B-B14F-4D97-AF65-F5344CB8AC3E}">
        <p14:creationId xmlns:p14="http://schemas.microsoft.com/office/powerpoint/2010/main" val="163852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497E-DDCE-C190-806E-5395EA6D5910}"/>
              </a:ext>
            </a:extLst>
          </p:cNvPr>
          <p:cNvSpPr>
            <a:spLocks noGrp="1"/>
          </p:cNvSpPr>
          <p:nvPr>
            <p:ph type="title" hasCustomPrompt="1"/>
          </p:nvPr>
        </p:nvSpPr>
        <p:spPr/>
        <p:txBody>
          <a:bodyPr/>
          <a:lstStyle/>
          <a:p>
            <a:r>
              <a:rPr lang="en-US"/>
              <a:t>Click to add title</a:t>
            </a:r>
          </a:p>
        </p:txBody>
      </p:sp>
      <p:sp>
        <p:nvSpPr>
          <p:cNvPr id="7" name="Content Placeholder 6">
            <a:extLst>
              <a:ext uri="{FF2B5EF4-FFF2-40B4-BE49-F238E27FC236}">
                <a16:creationId xmlns:a16="http://schemas.microsoft.com/office/drawing/2014/main" id="{23AC3DC7-16C9-1B35-3DDC-0B8D225FA88B}"/>
              </a:ext>
            </a:extLst>
          </p:cNvPr>
          <p:cNvSpPr>
            <a:spLocks noGrp="1"/>
          </p:cNvSpPr>
          <p:nvPr>
            <p:ph sz="quarter" idx="11" hasCustomPrompt="1"/>
          </p:nvPr>
        </p:nvSpPr>
        <p:spPr>
          <a:xfrm>
            <a:off x="497171" y="1217832"/>
            <a:ext cx="11290018" cy="4780649"/>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Text Placeholder 11">
            <a:extLst>
              <a:ext uri="{FF2B5EF4-FFF2-40B4-BE49-F238E27FC236}">
                <a16:creationId xmlns:a16="http://schemas.microsoft.com/office/drawing/2014/main" id="{D4B8DAEE-EE70-D58C-6B38-80623F7D5C5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491057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large image/chart/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hasCustomPrompt="1"/>
          </p:nvPr>
        </p:nvSpPr>
        <p:spPr>
          <a:xfrm>
            <a:off x="497839" y="1217834"/>
            <a:ext cx="11290018" cy="4110254"/>
          </a:xfrm>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lvl="1"/>
            <a:r>
              <a:rPr lang="en-US"/>
              <a:t>Level two</a:t>
            </a:r>
          </a:p>
          <a:p>
            <a:pPr lvl="2"/>
            <a:r>
              <a:rPr lang="en-US"/>
              <a:t>Level three</a:t>
            </a:r>
          </a:p>
          <a:p>
            <a:pPr lvl="3"/>
            <a:r>
              <a:rPr lang="en-US"/>
              <a:t>Level four</a:t>
            </a:r>
          </a:p>
          <a:p>
            <a:pPr lvl="4"/>
            <a:r>
              <a:rPr lang="en-US"/>
              <a:t>Level five</a:t>
            </a:r>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 Placeholder 11">
            <a:extLst>
              <a:ext uri="{FF2B5EF4-FFF2-40B4-BE49-F238E27FC236}">
                <a16:creationId xmlns:a16="http://schemas.microsoft.com/office/drawing/2014/main" id="{AE85FD4F-97BA-5491-8B04-75A2E17D9465}"/>
              </a:ext>
            </a:extLst>
          </p:cNvPr>
          <p:cNvSpPr>
            <a:spLocks noGrp="1"/>
          </p:cNvSpPr>
          <p:nvPr>
            <p:ph type="body" sz="quarter" idx="18" hasCustomPrompt="1"/>
          </p:nvPr>
        </p:nvSpPr>
        <p:spPr>
          <a:xfrm>
            <a:off x="497840" y="5449227"/>
            <a:ext cx="11290017" cy="549254"/>
          </a:xfrm>
          <a:solidFill>
            <a:schemeClr val="bg2">
              <a:lumMod val="60000"/>
              <a:lumOff val="40000"/>
            </a:schemeClr>
          </a:solidFill>
        </p:spPr>
        <p:txBody>
          <a:bodyPr/>
          <a:lstStyle>
            <a:lvl1pPr>
              <a:defRPr sz="1400">
                <a:solidFill>
                  <a:schemeClr val="tx1"/>
                </a:solidFill>
              </a:defRPr>
            </a:lvl1pPr>
            <a:lvl2pPr marL="4763" indent="0">
              <a:buNone/>
              <a:defRPr sz="1600"/>
            </a:lvl2pPr>
            <a:lvl3pPr>
              <a:defRPr sz="1600"/>
            </a:lvl3pPr>
            <a:lvl4pPr>
              <a:defRPr sz="1600"/>
            </a:lvl4pPr>
            <a:lvl5pPr>
              <a:defRPr sz="1600"/>
            </a:lvl5pPr>
          </a:lstStyle>
          <a:p>
            <a:pPr lvl="0"/>
            <a:r>
              <a:rPr lang="en-US"/>
              <a:t>Summary/key points. Keep the messaging clear and concise.</a:t>
            </a:r>
          </a:p>
        </p:txBody>
      </p:sp>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7" name="Freeform 6">
            <a:extLst>
              <a:ext uri="{FF2B5EF4-FFF2-40B4-BE49-F238E27FC236}">
                <a16:creationId xmlns:a16="http://schemas.microsoft.com/office/drawing/2014/main" id="{90485DB7-B268-1315-CAA0-4A8D7E4CDC26}"/>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1">
            <a:extLst>
              <a:ext uri="{FF2B5EF4-FFF2-40B4-BE49-F238E27FC236}">
                <a16:creationId xmlns:a16="http://schemas.microsoft.com/office/drawing/2014/main" id="{BF4EC23D-DFC0-50A7-B16B-09886C95D1B9}"/>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727230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7" name="Freeform 6">
            <a:extLst>
              <a:ext uri="{FF2B5EF4-FFF2-40B4-BE49-F238E27FC236}">
                <a16:creationId xmlns:a16="http://schemas.microsoft.com/office/drawing/2014/main" id="{90485DB7-B268-1315-CAA0-4A8D7E4CDC26}"/>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11">
            <a:extLst>
              <a:ext uri="{FF2B5EF4-FFF2-40B4-BE49-F238E27FC236}">
                <a16:creationId xmlns:a16="http://schemas.microsoft.com/office/drawing/2014/main" id="{ECEA5BE7-5D98-9DC8-4D63-C3C3471007CE}"/>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3628150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oleObject" Target="../embeddings/oleObject2.bin"/><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ags" Target="../tags/tag3.xml"/><Relationship Id="rId2" Type="http://schemas.openxmlformats.org/officeDocument/2006/relationships/slideLayout" Target="../slideLayouts/slideLayout34.xml"/><Relationship Id="rId16" Type="http://schemas.openxmlformats.org/officeDocument/2006/relationships/vmlDrawing" Target="../drawings/vmlDrawing2.v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2.xml"/><Relationship Id="rId10" Type="http://schemas.openxmlformats.org/officeDocument/2006/relationships/slideLayout" Target="../slideLayouts/slideLayout42.xml"/><Relationship Id="rId19" Type="http://schemas.openxmlformats.org/officeDocument/2006/relationships/image" Target="../media/image1.emf"/><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BC8515-0D30-F4E3-4D2B-9476E8E42889}"/>
              </a:ext>
            </a:extLst>
          </p:cNvPr>
          <p:cNvGraphicFramePr>
            <a:graphicFrameLocks noChangeAspect="1"/>
          </p:cNvGraphicFramePr>
          <p:nvPr userDrawn="1">
            <p:custDataLst>
              <p:tags r:id="rId35"/>
            </p:custDataLst>
            <p:extLst>
              <p:ext uri="{D42A27DB-BD31-4B8C-83A1-F6EECF244321}">
                <p14:modId xmlns:p14="http://schemas.microsoft.com/office/powerpoint/2010/main" val="30296254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30" name="think-cell Slide" r:id="rId36" imgW="7772400" imgH="10058400" progId="TCLayout.ActiveDocument.1">
                  <p:embed/>
                </p:oleObj>
              </mc:Choice>
              <mc:Fallback>
                <p:oleObj name="think-cell Slide" r:id="rId36" imgW="7772400" imgH="10058400" progId="TCLayout.ActiveDocument.1">
                  <p:embed/>
                  <p:pic>
                    <p:nvPicPr>
                      <p:cNvPr id="5" name="think-cell data - do not delete" hidden="1">
                        <a:extLst>
                          <a:ext uri="{FF2B5EF4-FFF2-40B4-BE49-F238E27FC236}">
                            <a16:creationId xmlns:a16="http://schemas.microsoft.com/office/drawing/2014/main" id="{7CBC8515-0D30-F4E3-4D2B-9476E8E42889}"/>
                          </a:ext>
                        </a:extLst>
                      </p:cNvPr>
                      <p:cNvPicPr/>
                      <p:nvPr/>
                    </p:nvPicPr>
                    <p:blipFill>
                      <a:blip r:embed="rId37"/>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497840" y="327312"/>
            <a:ext cx="11290018" cy="62071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497839" y="1217833"/>
            <a:ext cx="11290018" cy="4780649"/>
          </a:xfrm>
          <a:prstGeom prst="rect">
            <a:avLst/>
          </a:prstGeom>
        </p:spPr>
        <p:txBody>
          <a:bodyPr vert="horz" lIns="91440" tIns="45720" rIns="91440" bIns="45720" rtlCol="0">
            <a:noAutofit/>
          </a:bodyPr>
          <a:lstStyle/>
          <a:p>
            <a:pPr lvl="0"/>
            <a:r>
              <a:rPr lang="en-US"/>
              <a:t>Master text styles</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six </a:t>
            </a:r>
          </a:p>
          <a:p>
            <a:pPr lvl="7"/>
            <a:r>
              <a:rPr lang="en-US"/>
              <a:t>Level seven</a:t>
            </a:r>
          </a:p>
          <a:p>
            <a:pPr lvl="1"/>
            <a:endParaRPr lang="en-US"/>
          </a:p>
        </p:txBody>
      </p:sp>
      <p:sp>
        <p:nvSpPr>
          <p:cNvPr id="4" name="Slide Number Placeholder 5">
            <a:extLst>
              <a:ext uri="{FF2B5EF4-FFF2-40B4-BE49-F238E27FC236}">
                <a16:creationId xmlns:a16="http://schemas.microsoft.com/office/drawing/2014/main" id="{55240E37-5CA3-DEE2-86A5-77F02B9324B8}"/>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spTree>
    <p:extLst>
      <p:ext uri="{BB962C8B-B14F-4D97-AF65-F5344CB8AC3E}">
        <p14:creationId xmlns:p14="http://schemas.microsoft.com/office/powerpoint/2010/main" val="3540273786"/>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222" r:id="rId3"/>
    <p:sldLayoutId id="2147484174" r:id="rId4"/>
    <p:sldLayoutId id="2147484295" r:id="rId5"/>
    <p:sldLayoutId id="2147484223" r:id="rId6"/>
    <p:sldLayoutId id="2147484153" r:id="rId7"/>
    <p:sldLayoutId id="2147484189" r:id="rId8"/>
    <p:sldLayoutId id="2147484225" r:id="rId9"/>
    <p:sldLayoutId id="2147484226" r:id="rId10"/>
    <p:sldLayoutId id="2147484190" r:id="rId11"/>
    <p:sldLayoutId id="2147484191" r:id="rId12"/>
    <p:sldLayoutId id="2147484181" r:id="rId13"/>
    <p:sldLayoutId id="2147484183" r:id="rId14"/>
    <p:sldLayoutId id="2147484182" r:id="rId15"/>
    <p:sldLayoutId id="2147484186" r:id="rId16"/>
    <p:sldLayoutId id="2147484221" r:id="rId17"/>
    <p:sldLayoutId id="2147484192" r:id="rId18"/>
    <p:sldLayoutId id="2147484294" r:id="rId19"/>
    <p:sldLayoutId id="2147484201" r:id="rId20"/>
    <p:sldLayoutId id="2147484199" r:id="rId21"/>
    <p:sldLayoutId id="2147484279" r:id="rId22"/>
    <p:sldLayoutId id="2147484277" r:id="rId23"/>
    <p:sldLayoutId id="2147484210" r:id="rId24"/>
    <p:sldLayoutId id="2147484211" r:id="rId25"/>
    <p:sldLayoutId id="2147484213" r:id="rId26"/>
    <p:sldLayoutId id="2147484300" r:id="rId27"/>
    <p:sldLayoutId id="2147484212" r:id="rId28"/>
    <p:sldLayoutId id="2147484304" r:id="rId29"/>
    <p:sldLayoutId id="2147484214" r:id="rId30"/>
    <p:sldLayoutId id="2147484301" r:id="rId31"/>
    <p:sldLayoutId id="2147484224" r:id="rId32"/>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09000"/>
        </a:lnSpc>
        <a:spcBef>
          <a:spcPts val="600"/>
        </a:spcBef>
        <a:buFont typeface="Arial" panose="020B0604020202020204" pitchFamily="34" charset="0"/>
        <a:buNone/>
        <a:defRPr sz="2400" b="0" i="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9000"/>
        </a:lnSpc>
        <a:spcBef>
          <a:spcPts val="600"/>
        </a:spcBef>
        <a:buClrTx/>
        <a:buSzPct val="100000"/>
        <a:buFont typeface="Arial" panose="020B0604020202020204" pitchFamily="34" charset="0"/>
        <a:buChar char="•"/>
        <a:tabLst/>
        <a:defRPr sz="2400" b="0" i="0" kern="1200">
          <a:solidFill>
            <a:schemeClr val="tx1"/>
          </a:solidFill>
          <a:latin typeface="+mn-lt"/>
          <a:ea typeface="+mn-ea"/>
          <a:cs typeface="Arial" panose="020B0604020202020204" pitchFamily="34" charset="0"/>
        </a:defRPr>
      </a:lvl2pPr>
      <a:lvl3pPr marL="457200" indent="-228600" algn="l" defTabSz="914400" rtl="0" eaLnBrk="1" latinLnBrk="0" hangingPunct="1">
        <a:lnSpc>
          <a:spcPct val="109000"/>
        </a:lnSpc>
        <a:spcBef>
          <a:spcPts val="600"/>
        </a:spcBef>
        <a:buClrTx/>
        <a:buSzPct val="100000"/>
        <a:buFont typeface="System Font Regular"/>
        <a:buChar char="−"/>
        <a:tabLst/>
        <a:defRPr sz="2000" b="0" i="0" kern="1200">
          <a:solidFill>
            <a:schemeClr val="tx1"/>
          </a:solidFill>
          <a:latin typeface="+mn-lt"/>
          <a:ea typeface="+mn-ea"/>
          <a:cs typeface="Arial" panose="020B0604020202020204" pitchFamily="34" charset="0"/>
        </a:defRPr>
      </a:lvl3pPr>
      <a:lvl4pPr marL="685800" indent="-228600" algn="l" defTabSz="914400" rtl="0" eaLnBrk="1" latinLnBrk="0" hangingPunct="1">
        <a:lnSpc>
          <a:spcPct val="109000"/>
        </a:lnSpc>
        <a:spcBef>
          <a:spcPts val="600"/>
        </a:spcBef>
        <a:buClrTx/>
        <a:buSzPct val="60000"/>
        <a:buFont typeface="System Font Regular"/>
        <a:buChar char="○"/>
        <a:tabLst/>
        <a:defRPr sz="1800" b="0" i="0" kern="1200">
          <a:solidFill>
            <a:schemeClr val="tx1"/>
          </a:solidFill>
          <a:latin typeface="+mn-lt"/>
          <a:ea typeface="+mn-ea"/>
          <a:cs typeface="Arial" panose="020B0604020202020204" pitchFamily="34" charset="0"/>
        </a:defRPr>
      </a:lvl4pPr>
      <a:lvl5pPr marL="914400" indent="-228600" algn="l" defTabSz="914400" rtl="0" eaLnBrk="1" latinLnBrk="0" hangingPunct="1">
        <a:lnSpc>
          <a:spcPct val="109000"/>
        </a:lnSpc>
        <a:spcBef>
          <a:spcPts val="600"/>
        </a:spcBef>
        <a:buClrTx/>
        <a:buSzPct val="83000"/>
        <a:buFont typeface="Wingdings" pitchFamily="2" charset="2"/>
        <a:buChar char="§"/>
        <a:tabLst/>
        <a:defRPr sz="1600" b="0" i="0" kern="1200">
          <a:solidFill>
            <a:schemeClr val="tx1"/>
          </a:solidFill>
          <a:latin typeface="+mn-lt"/>
          <a:ea typeface="+mn-ea"/>
          <a:cs typeface="Arial" panose="020B0604020202020204" pitchFamily="34" charset="0"/>
        </a:defRPr>
      </a:lvl5pPr>
      <a:lvl6pPr marL="1143000" indent="-228600" algn="l" defTabSz="914400" rtl="0" eaLnBrk="1" latinLnBrk="0" hangingPunct="1">
        <a:lnSpc>
          <a:spcPct val="109000"/>
        </a:lnSpc>
        <a:spcBef>
          <a:spcPts val="600"/>
        </a:spcBef>
        <a:buFont typeface="System Font Regular"/>
        <a:buChar char="−"/>
        <a:defRPr sz="1600" b="0" i="0" kern="1200">
          <a:solidFill>
            <a:schemeClr val="tx1"/>
          </a:solidFill>
          <a:latin typeface="+mn-lt"/>
          <a:ea typeface="+mn-ea"/>
          <a:cs typeface="Arial" panose="020B0604020202020204" pitchFamily="34" charset="0"/>
        </a:defRPr>
      </a:lvl6pPr>
      <a:lvl7pPr marL="1371600" indent="-228600" algn="l" defTabSz="914400" rtl="0" eaLnBrk="1" latinLnBrk="0" hangingPunct="1">
        <a:lnSpc>
          <a:spcPct val="109000"/>
        </a:lnSpc>
        <a:spcBef>
          <a:spcPts val="600"/>
        </a:spcBef>
        <a:buClr>
          <a:schemeClr val="tx1"/>
        </a:buClr>
        <a:buSzPct val="65000"/>
        <a:buFont typeface="System Font Regular"/>
        <a:buChar char="□"/>
        <a:defRPr sz="1600" b="0" i="0" kern="1200">
          <a:solidFill>
            <a:schemeClr val="tx1"/>
          </a:solidFill>
          <a:latin typeface="+mn-lt"/>
          <a:ea typeface="+mn-ea"/>
          <a:cs typeface="Arial" panose="020B0604020202020204" pitchFamily="34" charset="0"/>
        </a:defRPr>
      </a:lvl7pPr>
      <a:lvl8pPr marL="1600200" indent="-228600" algn="l" defTabSz="914400" rtl="0" eaLnBrk="1" latinLnBrk="0" hangingPunct="1">
        <a:lnSpc>
          <a:spcPct val="109000"/>
        </a:lnSpc>
        <a:spcBef>
          <a:spcPts val="6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BC8515-0D30-F4E3-4D2B-9476E8E42889}"/>
              </a:ext>
            </a:extLst>
          </p:cNvPr>
          <p:cNvGraphicFramePr>
            <a:graphicFrameLocks noChangeAspect="1"/>
          </p:cNvGraphicFramePr>
          <p:nvPr userDrawn="1">
            <p:custDataLst>
              <p:tags r:id="rId17"/>
            </p:custDataLst>
            <p:extLst>
              <p:ext uri="{D42A27DB-BD31-4B8C-83A1-F6EECF244321}">
                <p14:modId xmlns:p14="http://schemas.microsoft.com/office/powerpoint/2010/main" val="30296254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54" name="think-cell Slide" r:id="rId18" imgW="7772400" imgH="10058400" progId="TCLayout.ActiveDocument.1">
                  <p:embed/>
                </p:oleObj>
              </mc:Choice>
              <mc:Fallback>
                <p:oleObj name="think-cell Slide" r:id="rId18" imgW="7772400" imgH="10058400" progId="TCLayout.ActiveDocument.1">
                  <p:embed/>
                  <p:pic>
                    <p:nvPicPr>
                      <p:cNvPr id="5" name="think-cell data - do not delete" hidden="1">
                        <a:extLst>
                          <a:ext uri="{FF2B5EF4-FFF2-40B4-BE49-F238E27FC236}">
                            <a16:creationId xmlns:a16="http://schemas.microsoft.com/office/drawing/2014/main" id="{7CBC8515-0D30-F4E3-4D2B-9476E8E42889}"/>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497840" y="327312"/>
            <a:ext cx="11290018" cy="62071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497839" y="1217833"/>
            <a:ext cx="11290018" cy="4780649"/>
          </a:xfrm>
          <a:prstGeom prst="rect">
            <a:avLst/>
          </a:prstGeom>
        </p:spPr>
        <p:txBody>
          <a:bodyPr vert="horz" lIns="91440" tIns="45720" rIns="91440" bIns="45720" rtlCol="0">
            <a:noAutofit/>
          </a:bodyPr>
          <a:lstStyle/>
          <a:p>
            <a:pPr lvl="0"/>
            <a:r>
              <a:rPr lang="en-US"/>
              <a:t>Master text styles</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six </a:t>
            </a:r>
          </a:p>
          <a:p>
            <a:pPr lvl="7"/>
            <a:r>
              <a:rPr lang="en-US"/>
              <a:t>Level seven</a:t>
            </a:r>
          </a:p>
          <a:p>
            <a:pPr lvl="1"/>
            <a:endParaRPr lang="en-US"/>
          </a:p>
        </p:txBody>
      </p:sp>
      <p:sp>
        <p:nvSpPr>
          <p:cNvPr id="4" name="Slide Number Placeholder 5">
            <a:extLst>
              <a:ext uri="{FF2B5EF4-FFF2-40B4-BE49-F238E27FC236}">
                <a16:creationId xmlns:a16="http://schemas.microsoft.com/office/drawing/2014/main" id="{55240E37-5CA3-DEE2-86A5-77F02B9324B8}"/>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sp>
        <p:nvSpPr>
          <p:cNvPr id="6" name="Freeform 5">
            <a:extLst>
              <a:ext uri="{FF2B5EF4-FFF2-40B4-BE49-F238E27FC236}">
                <a16:creationId xmlns:a16="http://schemas.microsoft.com/office/drawing/2014/main" id="{E7C4470A-FA3A-DC7B-5CA7-43E465350C0F}"/>
              </a:ext>
              <a:ext uri="{C183D7F6-B498-43B3-948B-1728B52AA6E4}">
                <adec:decorative xmlns:adec="http://schemas.microsoft.com/office/drawing/2017/decorative" xmlns=""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28727302"/>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266" r:id="rId5"/>
    <p:sldLayoutId id="2147484267" r:id="rId6"/>
    <p:sldLayoutId id="2147484268" r:id="rId7"/>
    <p:sldLayoutId id="2147484269" r:id="rId8"/>
    <p:sldLayoutId id="2147484270" r:id="rId9"/>
    <p:sldLayoutId id="2147484271" r:id="rId10"/>
    <p:sldLayoutId id="2147484272" r:id="rId11"/>
    <p:sldLayoutId id="2147484302" r:id="rId12"/>
    <p:sldLayoutId id="2147484273" r:id="rId13"/>
    <p:sldLayoutId id="2147484274" r:id="rId14"/>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09000"/>
        </a:lnSpc>
        <a:spcBef>
          <a:spcPts val="600"/>
        </a:spcBef>
        <a:buFont typeface="Arial" panose="020B0604020202020204" pitchFamily="34" charset="0"/>
        <a:buNone/>
        <a:defRPr sz="1600" b="0" i="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9000"/>
        </a:lnSpc>
        <a:spcBef>
          <a:spcPts val="600"/>
        </a:spcBef>
        <a:buClrTx/>
        <a:buSzPct val="100000"/>
        <a:buFont typeface="Arial" panose="020B0604020202020204" pitchFamily="34" charset="0"/>
        <a:buChar char="•"/>
        <a:tabLst/>
        <a:defRPr sz="1600" b="0" i="0" kern="1200">
          <a:solidFill>
            <a:schemeClr val="tx1"/>
          </a:solidFill>
          <a:latin typeface="+mn-lt"/>
          <a:ea typeface="+mn-ea"/>
          <a:cs typeface="Arial" panose="020B0604020202020204" pitchFamily="34" charset="0"/>
        </a:defRPr>
      </a:lvl2pPr>
      <a:lvl3pPr marL="457200" indent="-228600" algn="l" defTabSz="914400" rtl="0" eaLnBrk="1" latinLnBrk="0" hangingPunct="1">
        <a:lnSpc>
          <a:spcPct val="109000"/>
        </a:lnSpc>
        <a:spcBef>
          <a:spcPts val="600"/>
        </a:spcBef>
        <a:buClrTx/>
        <a:buSzPct val="100000"/>
        <a:buFont typeface="System Font Regular"/>
        <a:buChar char="−"/>
        <a:tabLst/>
        <a:defRPr sz="1600" b="0" i="0" kern="1200">
          <a:solidFill>
            <a:schemeClr val="tx1"/>
          </a:solidFill>
          <a:latin typeface="+mn-lt"/>
          <a:ea typeface="+mn-ea"/>
          <a:cs typeface="Arial" panose="020B0604020202020204" pitchFamily="34" charset="0"/>
        </a:defRPr>
      </a:lvl3pPr>
      <a:lvl4pPr marL="685800" indent="-228600" algn="l" defTabSz="914400" rtl="0" eaLnBrk="1" latinLnBrk="0" hangingPunct="1">
        <a:lnSpc>
          <a:spcPct val="109000"/>
        </a:lnSpc>
        <a:spcBef>
          <a:spcPts val="600"/>
        </a:spcBef>
        <a:buClrTx/>
        <a:buSzPct val="60000"/>
        <a:buFont typeface="System Font Regular"/>
        <a:buChar char="○"/>
        <a:tabLst/>
        <a:defRPr sz="1600" b="0" i="0" kern="1200">
          <a:solidFill>
            <a:schemeClr val="tx1"/>
          </a:solidFill>
          <a:latin typeface="+mn-lt"/>
          <a:ea typeface="+mn-ea"/>
          <a:cs typeface="Arial" panose="020B0604020202020204" pitchFamily="34" charset="0"/>
        </a:defRPr>
      </a:lvl4pPr>
      <a:lvl5pPr marL="914400" indent="-228600" algn="l" defTabSz="914400" rtl="0" eaLnBrk="1" latinLnBrk="0" hangingPunct="1">
        <a:lnSpc>
          <a:spcPct val="109000"/>
        </a:lnSpc>
        <a:spcBef>
          <a:spcPts val="600"/>
        </a:spcBef>
        <a:buClrTx/>
        <a:buSzPct val="83000"/>
        <a:buFont typeface="Wingdings" pitchFamily="2" charset="2"/>
        <a:buChar char="§"/>
        <a:tabLst/>
        <a:defRPr sz="1600" b="0" i="0" kern="1200">
          <a:solidFill>
            <a:schemeClr val="tx1"/>
          </a:solidFill>
          <a:latin typeface="+mn-lt"/>
          <a:ea typeface="+mn-ea"/>
          <a:cs typeface="Arial" panose="020B0604020202020204" pitchFamily="34" charset="0"/>
        </a:defRPr>
      </a:lvl5pPr>
      <a:lvl6pPr marL="1143000" indent="-228600" algn="l" defTabSz="914400" rtl="0" eaLnBrk="1" latinLnBrk="0" hangingPunct="1">
        <a:lnSpc>
          <a:spcPct val="109000"/>
        </a:lnSpc>
        <a:spcBef>
          <a:spcPts val="600"/>
        </a:spcBef>
        <a:buFont typeface="System Font Regular"/>
        <a:buChar char="−"/>
        <a:defRPr sz="1600" b="0" i="0" kern="1200">
          <a:solidFill>
            <a:schemeClr val="tx1"/>
          </a:solidFill>
          <a:latin typeface="+mn-lt"/>
          <a:ea typeface="+mn-ea"/>
          <a:cs typeface="Arial" panose="020B0604020202020204" pitchFamily="34" charset="0"/>
        </a:defRPr>
      </a:lvl6pPr>
      <a:lvl7pPr marL="1371600" indent="-228600" algn="l" defTabSz="914400" rtl="0" eaLnBrk="1" latinLnBrk="0" hangingPunct="1">
        <a:lnSpc>
          <a:spcPct val="109000"/>
        </a:lnSpc>
        <a:spcBef>
          <a:spcPts val="600"/>
        </a:spcBef>
        <a:buClr>
          <a:schemeClr val="tx1"/>
        </a:buClr>
        <a:buSzPct val="65000"/>
        <a:buFont typeface="System Font Regular"/>
        <a:buChar char="□"/>
        <a:defRPr sz="1600" b="0" i="0" kern="1200">
          <a:solidFill>
            <a:schemeClr val="tx1"/>
          </a:solidFill>
          <a:latin typeface="+mn-lt"/>
          <a:ea typeface="+mn-ea"/>
          <a:cs typeface="Arial" panose="020B0604020202020204" pitchFamily="34" charset="0"/>
        </a:defRPr>
      </a:lvl7pPr>
      <a:lvl8pPr marL="1600200" indent="-228600" algn="l" defTabSz="914400" rtl="0" eaLnBrk="1" latinLnBrk="0" hangingPunct="1">
        <a:lnSpc>
          <a:spcPct val="109000"/>
        </a:lnSpc>
        <a:spcBef>
          <a:spcPts val="6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1C10_88293DB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C0D_FFFC0C5E.xm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mailto:Brittany.carney@bmc.org" TargetMode="External"/><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themoth.org/stories/the-art-of-medicin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18/10/relationships/comments" Target="../comments/modernComment_1C06_462614AB.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C07_99E93EA2.xm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C0A_CFCE6166.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67B63-AD63-7CF4-2FBC-323D70FDE664}"/>
              </a:ext>
            </a:extLst>
          </p:cNvPr>
          <p:cNvSpPr>
            <a:spLocks noGrp="1"/>
          </p:cNvSpPr>
          <p:nvPr>
            <p:ph type="ctrTitle"/>
          </p:nvPr>
        </p:nvSpPr>
        <p:spPr>
          <a:xfrm>
            <a:off x="833919" y="1557448"/>
            <a:ext cx="10629900" cy="1845733"/>
          </a:xfrm>
        </p:spPr>
        <p:txBody>
          <a:bodyPr anchor="t">
            <a:normAutofit fontScale="90000"/>
          </a:bodyPr>
          <a:lstStyle/>
          <a:p>
            <a:pPr algn="ctr">
              <a:lnSpc>
                <a:spcPct val="100000"/>
              </a:lnSpc>
            </a:pPr>
            <a:r>
              <a:rPr lang="en-US" dirty="0"/>
              <a:t>Hearing Hope: The Power of Narrative Storytelling in Addiction Medicine</a:t>
            </a:r>
            <a:r>
              <a:rPr lang="en-US" i="1" dirty="0"/>
              <a:t> </a:t>
            </a:r>
            <a:endParaRPr lang="en-US" sz="4000" b="0" dirty="0"/>
          </a:p>
        </p:txBody>
      </p:sp>
      <p:sp>
        <p:nvSpPr>
          <p:cNvPr id="3" name="Subtitle 2">
            <a:extLst>
              <a:ext uri="{FF2B5EF4-FFF2-40B4-BE49-F238E27FC236}">
                <a16:creationId xmlns:a16="http://schemas.microsoft.com/office/drawing/2014/main" id="{1EB7ED03-26B5-698E-9F1D-E41F6C1678D3}"/>
              </a:ext>
            </a:extLst>
          </p:cNvPr>
          <p:cNvSpPr>
            <a:spLocks noGrp="1"/>
          </p:cNvSpPr>
          <p:nvPr>
            <p:ph type="subTitle" idx="1"/>
          </p:nvPr>
        </p:nvSpPr>
        <p:spPr>
          <a:xfrm>
            <a:off x="833919" y="3530049"/>
            <a:ext cx="11065638" cy="769881"/>
          </a:xfrm>
        </p:spPr>
        <p:txBody>
          <a:bodyPr>
            <a:normAutofit fontScale="70000" lnSpcReduction="20000"/>
          </a:bodyPr>
          <a:lstStyle/>
          <a:p>
            <a:pPr algn="ctr">
              <a:lnSpc>
                <a:spcPct val="100000"/>
              </a:lnSpc>
            </a:pPr>
            <a:r>
              <a:rPr lang="en-US" sz="2800" b="0" dirty="0"/>
              <a:t>Brittany L. Carney, DNP, FNP-BC, Al Ortiz, CARC, Nancy Regan-Brooks FNP, CNM, CARN-AP, Alicia S. Ventura, MPH &amp; Justin Alves, RN, MSN, FNP-C, ACRN, CARN, CNE</a:t>
            </a:r>
          </a:p>
        </p:txBody>
      </p:sp>
      <p:grpSp>
        <p:nvGrpSpPr>
          <p:cNvPr id="12" name="Group 11"/>
          <p:cNvGrpSpPr>
            <a:grpSpLocks noChangeAspect="1"/>
          </p:cNvGrpSpPr>
          <p:nvPr/>
        </p:nvGrpSpPr>
        <p:grpSpPr>
          <a:xfrm>
            <a:off x="1306297" y="5646362"/>
            <a:ext cx="9579407" cy="1005840"/>
            <a:chOff x="479186" y="5303454"/>
            <a:chExt cx="11321117" cy="1188720"/>
          </a:xfrm>
        </p:grpSpPr>
        <p:pic>
          <p:nvPicPr>
            <p:cNvPr id="9"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1735" y="5303454"/>
              <a:ext cx="5520983" cy="118872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86" y="5303454"/>
              <a:ext cx="2774863" cy="11887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0404" y="5303454"/>
              <a:ext cx="2649899" cy="1188720"/>
            </a:xfrm>
            <a:prstGeom prst="rect">
              <a:avLst/>
            </a:prstGeom>
          </p:spPr>
        </p:pic>
      </p:grpSp>
      <p:sp>
        <p:nvSpPr>
          <p:cNvPr id="13" name="Subtitle 2">
            <a:extLst>
              <a:ext uri="{FF2B5EF4-FFF2-40B4-BE49-F238E27FC236}">
                <a16:creationId xmlns:a16="http://schemas.microsoft.com/office/drawing/2014/main" id="{1EB7ED03-26B5-698E-9F1D-E41F6C1678D3}"/>
              </a:ext>
            </a:extLst>
          </p:cNvPr>
          <p:cNvSpPr txBox="1">
            <a:spLocks/>
          </p:cNvSpPr>
          <p:nvPr/>
        </p:nvSpPr>
        <p:spPr>
          <a:xfrm>
            <a:off x="833919" y="4492114"/>
            <a:ext cx="10629900" cy="769881"/>
          </a:xfrm>
          <a:prstGeom prst="rect">
            <a:avLst/>
          </a:prstGeom>
        </p:spPr>
        <p:txBody>
          <a:bodyPr vert="horz" lIns="91440" tIns="45720" rIns="91440" bIns="45720" rtlCol="0">
            <a:noAutofit/>
          </a:bodyPr>
          <a:lstStyle>
            <a:lvl1pPr marL="0" indent="0" algn="l" defTabSz="914400" rtl="0" eaLnBrk="1" latinLnBrk="0" hangingPunct="1">
              <a:lnSpc>
                <a:spcPct val="109000"/>
              </a:lnSpc>
              <a:spcBef>
                <a:spcPts val="600"/>
              </a:spcBef>
              <a:buFont typeface="Arial" panose="020B0604020202020204" pitchFamily="34" charset="0"/>
              <a:buNone/>
              <a:defRPr sz="2400" b="1" i="0" kern="1200">
                <a:solidFill>
                  <a:schemeClr val="tx1">
                    <a:lumMod val="65000"/>
                    <a:lumOff val="35000"/>
                  </a:schemeClr>
                </a:solidFill>
                <a:latin typeface="+mn-lt"/>
                <a:ea typeface="+mn-ea"/>
                <a:cs typeface="Arial" panose="020B0604020202020204" pitchFamily="34" charset="0"/>
              </a:defRPr>
            </a:lvl1pPr>
            <a:lvl2pPr marL="457200" indent="0" algn="ctr" defTabSz="914400" rtl="0" eaLnBrk="1" latinLnBrk="0" hangingPunct="1">
              <a:lnSpc>
                <a:spcPct val="109000"/>
              </a:lnSpc>
              <a:spcBef>
                <a:spcPts val="600"/>
              </a:spcBef>
              <a:buClrTx/>
              <a:buSzPct val="100000"/>
              <a:buFont typeface="Arial" panose="020B0604020202020204" pitchFamily="34" charset="0"/>
              <a:buNone/>
              <a:tabLst/>
              <a:defRPr sz="2000" b="0" i="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9000"/>
              </a:lnSpc>
              <a:spcBef>
                <a:spcPts val="600"/>
              </a:spcBef>
              <a:buClrTx/>
              <a:buSzPct val="100000"/>
              <a:buFont typeface="System Font Regular"/>
              <a:buNone/>
              <a:tabLst/>
              <a:defRPr sz="1800" b="0" i="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109000"/>
              </a:lnSpc>
              <a:spcBef>
                <a:spcPts val="600"/>
              </a:spcBef>
              <a:buClrTx/>
              <a:buSzPct val="60000"/>
              <a:buFont typeface="System Font Regular"/>
              <a:buNone/>
              <a:tabLst/>
              <a:defRPr sz="1600" b="0" i="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109000"/>
              </a:lnSpc>
              <a:spcBef>
                <a:spcPts val="600"/>
              </a:spcBef>
              <a:buClrTx/>
              <a:buSzPct val="83000"/>
              <a:buFont typeface="Wingdings" pitchFamily="2" charset="2"/>
              <a:buNone/>
              <a:tabLst/>
              <a:defRPr sz="1600" b="0" i="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109000"/>
              </a:lnSpc>
              <a:spcBef>
                <a:spcPts val="600"/>
              </a:spcBef>
              <a:buFont typeface="System Font Regular"/>
              <a:buNone/>
              <a:defRPr sz="1600" b="0" i="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9000"/>
              </a:lnSpc>
              <a:spcBef>
                <a:spcPts val="600"/>
              </a:spcBef>
              <a:buClr>
                <a:schemeClr val="tx1"/>
              </a:buClr>
              <a:buSzPct val="65000"/>
              <a:buFont typeface="System Font Regular"/>
              <a:buNone/>
              <a:defRPr sz="1600" b="0" i="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9000"/>
              </a:lnSpc>
              <a:spcBef>
                <a:spcPts val="600"/>
              </a:spcBef>
              <a:buFont typeface="Arial" panose="020B0604020202020204" pitchFamily="34" charset="0"/>
              <a:buNone/>
              <a:defRPr sz="1600" b="0" i="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r>
              <a:rPr lang="en-US" sz="2000" b="0" dirty="0"/>
              <a:t>2024 AMERSA National Conference</a:t>
            </a:r>
          </a:p>
          <a:p>
            <a:pPr algn="ctr">
              <a:lnSpc>
                <a:spcPct val="100000"/>
              </a:lnSpc>
            </a:pPr>
            <a:r>
              <a:rPr lang="en-US" sz="2000" b="0" dirty="0"/>
              <a:t>November 16, 2024</a:t>
            </a:r>
          </a:p>
        </p:txBody>
      </p:sp>
    </p:spTree>
    <p:extLst>
      <p:ext uri="{BB962C8B-B14F-4D97-AF65-F5344CB8AC3E}">
        <p14:creationId xmlns:p14="http://schemas.microsoft.com/office/powerpoint/2010/main" val="1848416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a:extLst>
              <a:ext uri="{FF2B5EF4-FFF2-40B4-BE49-F238E27FC236}">
                <a16:creationId xmlns:a16="http://schemas.microsoft.com/office/drawing/2014/main" id="{291A6866-1A2E-4FFB-2573-8225BE2E3842}"/>
              </a:ext>
            </a:extLst>
          </p:cNvPr>
          <p:cNvSpPr/>
          <p:nvPr/>
        </p:nvSpPr>
        <p:spPr>
          <a:xfrm>
            <a:off x="4910936" y="954255"/>
            <a:ext cx="6750234" cy="3761909"/>
          </a:xfrm>
          <a:prstGeom prst="wedgeEllipseCallout">
            <a:avLst/>
          </a:prstGeom>
          <a:solidFill>
            <a:srgbClr val="C7D2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5B407-BAAF-8FE4-CFD0-F4714D8C0258}"/>
              </a:ext>
            </a:extLst>
          </p:cNvPr>
          <p:cNvSpPr>
            <a:spLocks noGrp="1"/>
          </p:cNvSpPr>
          <p:nvPr>
            <p:ph type="title"/>
          </p:nvPr>
        </p:nvSpPr>
        <p:spPr/>
        <p:txBody>
          <a:bodyPr/>
          <a:lstStyle/>
          <a:p>
            <a:r>
              <a:rPr lang="en-US" dirty="0">
                <a:latin typeface="Arial"/>
                <a:ea typeface="Verdana"/>
                <a:cs typeface="Arial"/>
              </a:rPr>
              <a:t>Results: Feedback Survey Themes </a:t>
            </a:r>
            <a:endParaRPr lang="en-US" dirty="0"/>
          </a:p>
        </p:txBody>
      </p:sp>
      <p:sp>
        <p:nvSpPr>
          <p:cNvPr id="3" name="Content Placeholder 2">
            <a:extLst>
              <a:ext uri="{FF2B5EF4-FFF2-40B4-BE49-F238E27FC236}">
                <a16:creationId xmlns:a16="http://schemas.microsoft.com/office/drawing/2014/main" id="{A377BC6A-E78D-854A-0119-0CD3AFC02E83}"/>
              </a:ext>
            </a:extLst>
          </p:cNvPr>
          <p:cNvSpPr>
            <a:spLocks noGrp="1"/>
          </p:cNvSpPr>
          <p:nvPr>
            <p:ph sz="quarter" idx="11"/>
          </p:nvPr>
        </p:nvSpPr>
        <p:spPr>
          <a:xfrm>
            <a:off x="252522" y="1717407"/>
            <a:ext cx="4021658" cy="1651913"/>
          </a:xfrm>
        </p:spPr>
        <p:txBody>
          <a:bodyPr vert="horz" lIns="91440" tIns="45720" rIns="91440" bIns="45720" rtlCol="0" anchor="t">
            <a:noAutofit/>
          </a:bodyPr>
          <a:lstStyle/>
          <a:p>
            <a:pPr marL="342900" indent="-342900">
              <a:buFont typeface="Arial,Sans-Serif"/>
              <a:buChar char="•"/>
            </a:pPr>
            <a:r>
              <a:rPr lang="en-US" dirty="0">
                <a:cs typeface="Arial"/>
              </a:rPr>
              <a:t>Hearing about </a:t>
            </a:r>
            <a:r>
              <a:rPr lang="en-US" b="1" dirty="0">
                <a:cs typeface="Arial"/>
              </a:rPr>
              <a:t>stigma</a:t>
            </a:r>
            <a:r>
              <a:rPr lang="en-US" dirty="0">
                <a:cs typeface="Arial"/>
              </a:rPr>
              <a:t> faced by panelists was powerful. </a:t>
            </a:r>
          </a:p>
          <a:p>
            <a:endParaRPr lang="en-US" b="1" dirty="0">
              <a:cs typeface="Arial"/>
            </a:endParaRPr>
          </a:p>
          <a:p>
            <a:pPr marL="342900" indent="-342900">
              <a:buFont typeface="Arial,Sans-Serif"/>
              <a:buChar char="•"/>
            </a:pPr>
            <a:r>
              <a:rPr lang="en-US" b="1" dirty="0">
                <a:cs typeface="Arial"/>
              </a:rPr>
              <a:t>Shared lived experiences</a:t>
            </a:r>
            <a:r>
              <a:rPr lang="en-US" dirty="0">
                <a:cs typeface="Arial"/>
              </a:rPr>
              <a:t> was unique. </a:t>
            </a:r>
          </a:p>
          <a:p>
            <a:pPr marL="342900" indent="-342900">
              <a:buSzPct val="100000"/>
              <a:buFont typeface="Arial,Sans-Serif"/>
              <a:buChar char="•"/>
            </a:pPr>
            <a:endParaRPr lang="en-US" b="1" dirty="0"/>
          </a:p>
          <a:p>
            <a:endParaRPr lang="en-US" dirty="0"/>
          </a:p>
        </p:txBody>
      </p:sp>
      <p:sp>
        <p:nvSpPr>
          <p:cNvPr id="4" name="Slide Number Placeholder 3">
            <a:extLst>
              <a:ext uri="{FF2B5EF4-FFF2-40B4-BE49-F238E27FC236}">
                <a16:creationId xmlns:a16="http://schemas.microsoft.com/office/drawing/2014/main" id="{3CEF8B33-86A0-4A4A-8402-8B55E50BA879}"/>
              </a:ext>
            </a:extLst>
          </p:cNvPr>
          <p:cNvSpPr>
            <a:spLocks noGrp="1"/>
          </p:cNvSpPr>
          <p:nvPr>
            <p:ph type="sldNum" sz="quarter" idx="16"/>
          </p:nvPr>
        </p:nvSpPr>
        <p:spPr/>
        <p:txBody>
          <a:bodyPr/>
          <a:lstStyle/>
          <a:p>
            <a:fld id="{F85CE818-7367-6A4C-AA8A-8ACF11B1523A}" type="slidenum">
              <a:rPr lang="en-US" smtClean="0"/>
              <a:pPr/>
              <a:t>10</a:t>
            </a:fld>
            <a:endParaRPr lang="en-US"/>
          </a:p>
        </p:txBody>
      </p:sp>
      <p:sp>
        <p:nvSpPr>
          <p:cNvPr id="5" name="Text Placeholder 4">
            <a:extLst>
              <a:ext uri="{FF2B5EF4-FFF2-40B4-BE49-F238E27FC236}">
                <a16:creationId xmlns:a16="http://schemas.microsoft.com/office/drawing/2014/main" id="{D983D9A0-9ED7-B132-DF36-D7C81253CC4E}"/>
              </a:ext>
            </a:extLst>
          </p:cNvPr>
          <p:cNvSpPr>
            <a:spLocks noGrp="1"/>
          </p:cNvSpPr>
          <p:nvPr>
            <p:ph type="body" sz="quarter" idx="12"/>
          </p:nvPr>
        </p:nvSpPr>
        <p:spPr/>
        <p:txBody>
          <a:bodyPr/>
          <a:lstStyle/>
          <a:p>
            <a:endParaRPr lang="en-US"/>
          </a:p>
        </p:txBody>
      </p:sp>
      <p:sp>
        <p:nvSpPr>
          <p:cNvPr id="8" name="TextBox 7">
            <a:extLst>
              <a:ext uri="{FF2B5EF4-FFF2-40B4-BE49-F238E27FC236}">
                <a16:creationId xmlns:a16="http://schemas.microsoft.com/office/drawing/2014/main" id="{DFB101E9-DA4D-A959-08FF-C4AB4CFAD673}"/>
              </a:ext>
            </a:extLst>
          </p:cNvPr>
          <p:cNvSpPr txBox="1"/>
          <p:nvPr/>
        </p:nvSpPr>
        <p:spPr>
          <a:xfrm>
            <a:off x="5738993" y="1460785"/>
            <a:ext cx="549896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dirty="0">
                <a:cs typeface="Arial"/>
              </a:rPr>
              <a:t>“The need of all people to have unconditional support whether in recovery or not, understanding of the stigma that parents in recovery face.”</a:t>
            </a:r>
            <a:r>
              <a:rPr lang="en-US" sz="3200" dirty="0">
                <a:cs typeface="Arial"/>
              </a:rPr>
              <a:t> </a:t>
            </a:r>
            <a:endParaRPr lang="en-US" dirty="0"/>
          </a:p>
        </p:txBody>
      </p:sp>
      <p:sp>
        <p:nvSpPr>
          <p:cNvPr id="9" name="TextBox 8">
            <a:extLst>
              <a:ext uri="{FF2B5EF4-FFF2-40B4-BE49-F238E27FC236}">
                <a16:creationId xmlns:a16="http://schemas.microsoft.com/office/drawing/2014/main" id="{13F42AC5-F018-B930-926A-685DA853EDC0}"/>
              </a:ext>
            </a:extLst>
          </p:cNvPr>
          <p:cNvSpPr txBox="1"/>
          <p:nvPr/>
        </p:nvSpPr>
        <p:spPr>
          <a:xfrm>
            <a:off x="5179391" y="5355529"/>
            <a:ext cx="67411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 Learner from </a:t>
            </a:r>
            <a:r>
              <a:rPr lang="en-US" sz="2400" i="1" dirty="0">
                <a:cs typeface="Arial"/>
              </a:rPr>
              <a:t>Caregiver in Recovery </a:t>
            </a:r>
            <a:r>
              <a:rPr lang="en-US" sz="2400" dirty="0">
                <a:cs typeface="Arial"/>
              </a:rPr>
              <a:t>Session </a:t>
            </a:r>
            <a:endParaRPr lang="en-US" dirty="0"/>
          </a:p>
        </p:txBody>
      </p:sp>
    </p:spTree>
    <p:extLst>
      <p:ext uri="{BB962C8B-B14F-4D97-AF65-F5344CB8AC3E}">
        <p14:creationId xmlns:p14="http://schemas.microsoft.com/office/powerpoint/2010/main" val="1333327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a:extLst>
              <a:ext uri="{FF2B5EF4-FFF2-40B4-BE49-F238E27FC236}">
                <a16:creationId xmlns:a16="http://schemas.microsoft.com/office/drawing/2014/main" id="{291A6866-1A2E-4FFB-2573-8225BE2E3842}"/>
              </a:ext>
            </a:extLst>
          </p:cNvPr>
          <p:cNvSpPr/>
          <p:nvPr/>
        </p:nvSpPr>
        <p:spPr>
          <a:xfrm flipH="1">
            <a:off x="-1866" y="954255"/>
            <a:ext cx="5918407" cy="3942884"/>
          </a:xfrm>
          <a:prstGeom prst="wedgeEllipseCallout">
            <a:avLst/>
          </a:prstGeom>
          <a:solidFill>
            <a:srgbClr val="C7D2E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i="1" dirty="0">
                <a:solidFill>
                  <a:srgbClr val="000000"/>
                </a:solidFill>
                <a:cs typeface="Arial"/>
              </a:rPr>
              <a:t>“The </a:t>
            </a:r>
            <a:r>
              <a:rPr lang="en-US" sz="2400" b="1" i="1" dirty="0">
                <a:solidFill>
                  <a:srgbClr val="000000"/>
                </a:solidFill>
                <a:cs typeface="Arial"/>
              </a:rPr>
              <a:t>rawness of this webinar changed my perspective wholly</a:t>
            </a:r>
            <a:r>
              <a:rPr lang="en-US" sz="2400" i="1" dirty="0">
                <a:solidFill>
                  <a:srgbClr val="000000"/>
                </a:solidFill>
                <a:cs typeface="Arial"/>
              </a:rPr>
              <a:t>. I am still absorbing all that was shared from the stories of loss and just grateful that people are willing to share their stories for people to truly understand.”</a:t>
            </a:r>
            <a:endParaRPr lang="en-US" sz="2400">
              <a:solidFill>
                <a:srgbClr val="FFFFFF"/>
              </a:solidFill>
              <a:cs typeface="Arial"/>
            </a:endParaRPr>
          </a:p>
        </p:txBody>
      </p:sp>
      <p:sp>
        <p:nvSpPr>
          <p:cNvPr id="2" name="Title 1">
            <a:extLst>
              <a:ext uri="{FF2B5EF4-FFF2-40B4-BE49-F238E27FC236}">
                <a16:creationId xmlns:a16="http://schemas.microsoft.com/office/drawing/2014/main" id="{D905B407-BAAF-8FE4-CFD0-F4714D8C0258}"/>
              </a:ext>
            </a:extLst>
          </p:cNvPr>
          <p:cNvSpPr>
            <a:spLocks noGrp="1"/>
          </p:cNvSpPr>
          <p:nvPr>
            <p:ph type="title"/>
          </p:nvPr>
        </p:nvSpPr>
        <p:spPr/>
        <p:txBody>
          <a:bodyPr/>
          <a:lstStyle/>
          <a:p>
            <a:r>
              <a:rPr lang="en-US" dirty="0">
                <a:latin typeface="Arial"/>
                <a:ea typeface="Verdana"/>
                <a:cs typeface="Arial"/>
              </a:rPr>
              <a:t>Results: Feedback Survey Themes </a:t>
            </a:r>
            <a:endParaRPr lang="en-US" dirty="0"/>
          </a:p>
        </p:txBody>
      </p:sp>
      <p:sp>
        <p:nvSpPr>
          <p:cNvPr id="3" name="Content Placeholder 2">
            <a:extLst>
              <a:ext uri="{FF2B5EF4-FFF2-40B4-BE49-F238E27FC236}">
                <a16:creationId xmlns:a16="http://schemas.microsoft.com/office/drawing/2014/main" id="{A377BC6A-E78D-854A-0119-0CD3AFC02E83}"/>
              </a:ext>
            </a:extLst>
          </p:cNvPr>
          <p:cNvSpPr>
            <a:spLocks noGrp="1"/>
          </p:cNvSpPr>
          <p:nvPr>
            <p:ph sz="quarter" idx="11"/>
          </p:nvPr>
        </p:nvSpPr>
        <p:spPr>
          <a:xfrm>
            <a:off x="7774010" y="1573097"/>
            <a:ext cx="4021658" cy="1651913"/>
          </a:xfrm>
        </p:spPr>
        <p:txBody>
          <a:bodyPr vert="horz" lIns="91440" tIns="45720" rIns="91440" bIns="45720" rtlCol="0" anchor="t">
            <a:noAutofit/>
          </a:bodyPr>
          <a:lstStyle/>
          <a:p>
            <a:pPr marL="342900" indent="-342900">
              <a:buFont typeface="Arial,Sans-Serif"/>
              <a:buChar char="•"/>
            </a:pPr>
            <a:r>
              <a:rPr lang="en-US" dirty="0">
                <a:cs typeface="Arial"/>
              </a:rPr>
              <a:t>Many learners described how they heard opportunities and times of </a:t>
            </a:r>
            <a:r>
              <a:rPr lang="en-US" b="1" dirty="0">
                <a:cs typeface="Arial"/>
              </a:rPr>
              <a:t>hope </a:t>
            </a:r>
            <a:r>
              <a:rPr lang="en-US" dirty="0">
                <a:cs typeface="Arial"/>
              </a:rPr>
              <a:t>that we often don't tap into or share.  </a:t>
            </a:r>
            <a:endParaRPr lang="en-US"/>
          </a:p>
          <a:p>
            <a:pPr marL="342900" indent="-342900">
              <a:buSzPct val="100000"/>
              <a:buFont typeface="Arial,Sans-Serif"/>
              <a:buChar char="•"/>
            </a:pPr>
            <a:endParaRPr lang="en-US" b="1" dirty="0"/>
          </a:p>
          <a:p>
            <a:endParaRPr lang="en-US" dirty="0"/>
          </a:p>
        </p:txBody>
      </p:sp>
      <p:sp>
        <p:nvSpPr>
          <p:cNvPr id="4" name="Slide Number Placeholder 3">
            <a:extLst>
              <a:ext uri="{FF2B5EF4-FFF2-40B4-BE49-F238E27FC236}">
                <a16:creationId xmlns:a16="http://schemas.microsoft.com/office/drawing/2014/main" id="{3CEF8B33-86A0-4A4A-8402-8B55E50BA879}"/>
              </a:ext>
            </a:extLst>
          </p:cNvPr>
          <p:cNvSpPr>
            <a:spLocks noGrp="1"/>
          </p:cNvSpPr>
          <p:nvPr>
            <p:ph type="sldNum" sz="quarter" idx="16"/>
          </p:nvPr>
        </p:nvSpPr>
        <p:spPr/>
        <p:txBody>
          <a:bodyPr/>
          <a:lstStyle/>
          <a:p>
            <a:fld id="{F85CE818-7367-6A4C-AA8A-8ACF11B1523A}" type="slidenum">
              <a:rPr lang="en-US" smtClean="0"/>
              <a:pPr/>
              <a:t>11</a:t>
            </a:fld>
            <a:endParaRPr lang="en-US"/>
          </a:p>
        </p:txBody>
      </p:sp>
      <p:sp>
        <p:nvSpPr>
          <p:cNvPr id="5" name="Text Placeholder 4">
            <a:extLst>
              <a:ext uri="{FF2B5EF4-FFF2-40B4-BE49-F238E27FC236}">
                <a16:creationId xmlns:a16="http://schemas.microsoft.com/office/drawing/2014/main" id="{D983D9A0-9ED7-B132-DF36-D7C81253CC4E}"/>
              </a:ext>
            </a:extLst>
          </p:cNvPr>
          <p:cNvSpPr>
            <a:spLocks noGrp="1"/>
          </p:cNvSpPr>
          <p:nvPr>
            <p:ph type="body" sz="quarter" idx="12"/>
          </p:nvPr>
        </p:nvSpPr>
        <p:spPr/>
        <p:txBody>
          <a:bodyPr/>
          <a:lstStyle/>
          <a:p>
            <a:endParaRPr lang="en-US"/>
          </a:p>
        </p:txBody>
      </p:sp>
      <p:sp>
        <p:nvSpPr>
          <p:cNvPr id="9" name="TextBox 8">
            <a:extLst>
              <a:ext uri="{FF2B5EF4-FFF2-40B4-BE49-F238E27FC236}">
                <a16:creationId xmlns:a16="http://schemas.microsoft.com/office/drawing/2014/main" id="{13F42AC5-F018-B930-926A-685DA853EDC0}"/>
              </a:ext>
            </a:extLst>
          </p:cNvPr>
          <p:cNvSpPr txBox="1"/>
          <p:nvPr/>
        </p:nvSpPr>
        <p:spPr>
          <a:xfrm>
            <a:off x="4064966" y="5431729"/>
            <a:ext cx="78936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 Learner from </a:t>
            </a:r>
            <a:r>
              <a:rPr lang="en-US" sz="2400" i="1" dirty="0">
                <a:cs typeface="Arial"/>
              </a:rPr>
              <a:t>Our Recovery Stories</a:t>
            </a:r>
            <a:r>
              <a:rPr lang="en-US" sz="2400" dirty="0">
                <a:cs typeface="Arial"/>
              </a:rPr>
              <a:t> Session </a:t>
            </a:r>
            <a:endParaRPr lang="en-US" dirty="0"/>
          </a:p>
        </p:txBody>
      </p:sp>
    </p:spTree>
    <p:extLst>
      <p:ext uri="{BB962C8B-B14F-4D97-AF65-F5344CB8AC3E}">
        <p14:creationId xmlns:p14="http://schemas.microsoft.com/office/powerpoint/2010/main" val="2674092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6083293" y="954257"/>
            <a:ext cx="5705095" cy="4071307"/>
          </a:xfrm>
          <a:prstGeom prst="wedgeEllipseCallout">
            <a:avLst/>
          </a:prstGeom>
          <a:solidFill>
            <a:srgbClr val="C7D2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latin typeface="Arial"/>
                <a:ea typeface="Verdana"/>
                <a:cs typeface="Arial"/>
              </a:rPr>
              <a:t>Results: Feedback Survey Themes</a:t>
            </a:r>
          </a:p>
        </p:txBody>
      </p:sp>
      <p:sp>
        <p:nvSpPr>
          <p:cNvPr id="3" name="Content Placeholder 2"/>
          <p:cNvSpPr>
            <a:spLocks noGrp="1"/>
          </p:cNvSpPr>
          <p:nvPr>
            <p:ph sz="quarter" idx="11"/>
          </p:nvPr>
        </p:nvSpPr>
        <p:spPr>
          <a:xfrm>
            <a:off x="497171" y="1217832"/>
            <a:ext cx="5396089" cy="5050459"/>
          </a:xfrm>
        </p:spPr>
        <p:txBody>
          <a:bodyPr vert="horz" lIns="91440" tIns="45720" rIns="91440" bIns="45720" rtlCol="0" anchor="t">
            <a:noAutofit/>
          </a:bodyPr>
          <a:lstStyle/>
          <a:p>
            <a:pPr marL="342900" indent="-342900">
              <a:buFont typeface="Arial" panose="020B0604020202020204" pitchFamily="34" charset="0"/>
              <a:buChar char="•"/>
            </a:pPr>
            <a:r>
              <a:rPr lang="en-US" dirty="0">
                <a:cs typeface="Arial"/>
              </a:rPr>
              <a:t>Need to incorporate voices from individuals on medication as part of treatment for SUD </a:t>
            </a:r>
          </a:p>
          <a:p>
            <a:pPr marL="342900" indent="-342900">
              <a:buFont typeface="Arial" panose="020B0604020202020204" pitchFamily="34" charset="0"/>
              <a:buChar char="•"/>
            </a:pPr>
            <a:r>
              <a:rPr lang="en-US" dirty="0"/>
              <a:t>Continue to include diverse panelist perspectives including: </a:t>
            </a:r>
          </a:p>
          <a:p>
            <a:pPr marL="571500" lvl="1" indent="-342900"/>
            <a:r>
              <a:rPr lang="en-US" dirty="0">
                <a:cs typeface="Arial"/>
              </a:rPr>
              <a:t>Those caregiving (for family/loved ones)</a:t>
            </a:r>
          </a:p>
          <a:p>
            <a:pPr marL="571500" lvl="1" indent="-342900"/>
            <a:r>
              <a:rPr lang="en-US" dirty="0">
                <a:cs typeface="Arial"/>
              </a:rPr>
              <a:t>Voices from tribal communities </a:t>
            </a:r>
          </a:p>
          <a:p>
            <a:pPr marL="571500" lvl="1" indent="-342900"/>
            <a:r>
              <a:rPr lang="en-US" dirty="0">
                <a:cs typeface="Arial"/>
              </a:rPr>
              <a:t>Youth</a:t>
            </a:r>
          </a:p>
          <a:p>
            <a:pPr marL="571500" lvl="1" indent="-342900"/>
            <a:r>
              <a:rPr lang="en-US" dirty="0">
                <a:cs typeface="Arial"/>
              </a:rPr>
              <a:t>Others? </a:t>
            </a:r>
          </a:p>
          <a:p>
            <a:pPr marL="571500" lvl="1" indent="-342900"/>
            <a:endParaRPr lang="en-US" dirty="0"/>
          </a:p>
          <a:p>
            <a:pPr lvl="1" indent="0"/>
            <a:endParaRPr lang="en-US" dirty="0"/>
          </a:p>
          <a:p>
            <a:pPr marL="342900" indent="-342900"/>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12</a:t>
            </a:fld>
            <a:endParaRPr lang="en-US"/>
          </a:p>
        </p:txBody>
      </p:sp>
      <p:sp>
        <p:nvSpPr>
          <p:cNvPr id="5" name="Text Placeholder 4"/>
          <p:cNvSpPr>
            <a:spLocks noGrp="1"/>
          </p:cNvSpPr>
          <p:nvPr>
            <p:ph type="body" sz="quarter" idx="12"/>
          </p:nvPr>
        </p:nvSpPr>
        <p:spPr/>
        <p:txBody>
          <a:bodyPr/>
          <a:lstStyle/>
          <a:p>
            <a:endParaRPr lang="en-US"/>
          </a:p>
        </p:txBody>
      </p:sp>
      <p:sp>
        <p:nvSpPr>
          <p:cNvPr id="6" name="Rectangle 5"/>
          <p:cNvSpPr/>
          <p:nvPr/>
        </p:nvSpPr>
        <p:spPr>
          <a:xfrm>
            <a:off x="6766451" y="1670036"/>
            <a:ext cx="4719780" cy="3000821"/>
          </a:xfrm>
          <a:prstGeom prst="rect">
            <a:avLst/>
          </a:prstGeom>
        </p:spPr>
        <p:txBody>
          <a:bodyPr wrap="square" lIns="91440" tIns="45720" rIns="91440" bIns="45720" anchor="t">
            <a:spAutoFit/>
          </a:bodyPr>
          <a:lstStyle/>
          <a:p>
            <a:pPr marL="571500" lvl="1" indent="-342900"/>
            <a:r>
              <a:rPr lang="en-US" sz="2100" dirty="0"/>
              <a:t>"no one on the panel that spoke about </a:t>
            </a:r>
            <a:r>
              <a:rPr lang="en-US" sz="2100" b="1" dirty="0"/>
              <a:t>utilizing medication to support their recovery</a:t>
            </a:r>
            <a:r>
              <a:rPr lang="en-US" sz="2100" dirty="0"/>
              <a:t>…. Not having someone represent this group of people (a group that is growing but continues to face stigma in the "recovery community“) was a missed opportunity in my opinion.”</a:t>
            </a:r>
            <a:endParaRPr lang="en-US" sz="2100">
              <a:cs typeface="Arial"/>
            </a:endParaRPr>
          </a:p>
        </p:txBody>
      </p:sp>
      <p:sp>
        <p:nvSpPr>
          <p:cNvPr id="8" name="TextBox 7"/>
          <p:cNvSpPr txBox="1"/>
          <p:nvPr/>
        </p:nvSpPr>
        <p:spPr>
          <a:xfrm>
            <a:off x="6524492" y="5638808"/>
            <a:ext cx="5260062" cy="369332"/>
          </a:xfrm>
          <a:prstGeom prst="rect">
            <a:avLst/>
          </a:prstGeom>
          <a:noFill/>
        </p:spPr>
        <p:txBody>
          <a:bodyPr wrap="square" lIns="91440" tIns="45720" rIns="91440" bIns="45720" rtlCol="0" anchor="t">
            <a:spAutoFit/>
          </a:bodyPr>
          <a:lstStyle/>
          <a:p>
            <a:r>
              <a:rPr lang="en-US" dirty="0"/>
              <a:t>-Learner in </a:t>
            </a:r>
            <a:r>
              <a:rPr lang="en-US" i="1" dirty="0"/>
              <a:t>Our Recovery Stories </a:t>
            </a:r>
            <a:r>
              <a:rPr lang="en-US" dirty="0"/>
              <a:t>Panel </a:t>
            </a:r>
          </a:p>
        </p:txBody>
      </p:sp>
    </p:spTree>
    <p:extLst>
      <p:ext uri="{BB962C8B-B14F-4D97-AF65-F5344CB8AC3E}">
        <p14:creationId xmlns:p14="http://schemas.microsoft.com/office/powerpoint/2010/main" val="2284404152"/>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quarter" idx="11"/>
          </p:nvPr>
        </p:nvSpPr>
        <p:spPr>
          <a:xfrm>
            <a:off x="497171" y="1217832"/>
            <a:ext cx="8434450" cy="5044196"/>
          </a:xfrm>
        </p:spPr>
        <p:txBody>
          <a:bodyPr vert="horz" lIns="91440" tIns="45720" rIns="91440" bIns="45720" rtlCol="0" anchor="t">
            <a:noAutofit/>
          </a:bodyPr>
          <a:lstStyle/>
          <a:p>
            <a:pPr marL="342900" indent="-342900">
              <a:buFont typeface="Arial" panose="020B0604020202020204" pitchFamily="34" charset="0"/>
              <a:buChar char="•"/>
            </a:pPr>
            <a:r>
              <a:rPr lang="en-US" dirty="0">
                <a:cs typeface="Arial"/>
              </a:rPr>
              <a:t>Narrative storytelling may improve knowledge, promote empathy and reduce stigma in caring for people with SUD. </a:t>
            </a:r>
          </a:p>
          <a:p>
            <a:pPr marL="342900" indent="-342900">
              <a:buFont typeface="Arial" panose="020B0604020202020204" pitchFamily="34" charset="0"/>
              <a:buChar char="•"/>
            </a:pPr>
            <a:r>
              <a:rPr lang="en-US" dirty="0">
                <a:cs typeface="Arial"/>
              </a:rPr>
              <a:t>Stories rooted in true experiences can shine a light on the many pathways to recovery and learner can hear hope first-hand. </a:t>
            </a:r>
          </a:p>
          <a:p>
            <a:pPr marL="342900" indent="-342900">
              <a:buFont typeface="Arial" panose="020B0604020202020204" pitchFamily="34" charset="0"/>
              <a:buChar char="•"/>
            </a:pPr>
            <a:r>
              <a:rPr lang="en-US" dirty="0">
                <a:cs typeface="Arial"/>
              </a:rPr>
              <a:t>It may be an effective approach to reduce healthcare providers’ and teams’ stigma. </a:t>
            </a:r>
            <a:endParaRPr lang="en-US"/>
          </a:p>
          <a:p>
            <a:pPr marL="342900" indent="-342900">
              <a:buFont typeface="Arial" panose="020B0604020202020204" pitchFamily="34" charset="0"/>
              <a:buChar char="•"/>
            </a:pPr>
            <a:r>
              <a:rPr lang="en-US" dirty="0">
                <a:solidFill>
                  <a:srgbClr val="000000"/>
                </a:solidFill>
                <a:latin typeface="Arial"/>
                <a:cs typeface="Arial"/>
              </a:rPr>
              <a:t>The impact on the storyteller/person in recovery was not measured  and something that might be helpful to quantify.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13</a:t>
            </a:fld>
            <a:endParaRPr lang="en-US"/>
          </a:p>
        </p:txBody>
      </p:sp>
      <p:pic>
        <p:nvPicPr>
          <p:cNvPr id="6" name="Picture 5" descr="A black and white image of hands holding a heart&#10;&#10;Description automatically generated">
            <a:extLst>
              <a:ext uri="{FF2B5EF4-FFF2-40B4-BE49-F238E27FC236}">
                <a16:creationId xmlns:a16="http://schemas.microsoft.com/office/drawing/2014/main" id="{CE100B69-DD64-7A0D-9F83-635AF5123575}"/>
              </a:ext>
            </a:extLst>
          </p:cNvPr>
          <p:cNvPicPr>
            <a:picLocks noChangeAspect="1"/>
          </p:cNvPicPr>
          <p:nvPr/>
        </p:nvPicPr>
        <p:blipFill>
          <a:blip r:embed="rId2"/>
          <a:stretch>
            <a:fillRect/>
          </a:stretch>
        </p:blipFill>
        <p:spPr>
          <a:xfrm>
            <a:off x="9232900" y="2176463"/>
            <a:ext cx="2819400" cy="2505075"/>
          </a:xfrm>
          <a:prstGeom prst="rect">
            <a:avLst/>
          </a:prstGeom>
        </p:spPr>
      </p:pic>
    </p:spTree>
    <p:extLst>
      <p:ext uri="{BB962C8B-B14F-4D97-AF65-F5344CB8AC3E}">
        <p14:creationId xmlns:p14="http://schemas.microsoft.com/office/powerpoint/2010/main" val="4294708318"/>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FD96-18C8-0E39-34AF-C728CD1CBF10}"/>
              </a:ext>
            </a:extLst>
          </p:cNvPr>
          <p:cNvSpPr>
            <a:spLocks noGrp="1"/>
          </p:cNvSpPr>
          <p:nvPr>
            <p:ph type="title"/>
          </p:nvPr>
        </p:nvSpPr>
        <p:spPr/>
        <p:txBody>
          <a:bodyPr/>
          <a:lstStyle/>
          <a:p>
            <a:r>
              <a:rPr lang="en-US" dirty="0">
                <a:latin typeface="Arial"/>
                <a:ea typeface="Verdana"/>
                <a:cs typeface="Arial"/>
              </a:rPr>
              <a:t>Acknowledgements </a:t>
            </a:r>
            <a:endParaRPr lang="en-US" dirty="0"/>
          </a:p>
        </p:txBody>
      </p:sp>
      <p:sp>
        <p:nvSpPr>
          <p:cNvPr id="3" name="Content Placeholder 2">
            <a:extLst>
              <a:ext uri="{FF2B5EF4-FFF2-40B4-BE49-F238E27FC236}">
                <a16:creationId xmlns:a16="http://schemas.microsoft.com/office/drawing/2014/main" id="{917D9F9E-2408-8B31-576F-E4E611A49718}"/>
              </a:ext>
            </a:extLst>
          </p:cNvPr>
          <p:cNvSpPr>
            <a:spLocks noGrp="1"/>
          </p:cNvSpPr>
          <p:nvPr>
            <p:ph sz="quarter" idx="11"/>
          </p:nvPr>
        </p:nvSpPr>
        <p:spPr/>
        <p:txBody>
          <a:bodyPr vert="horz" lIns="91440" tIns="45720" rIns="91440" bIns="45720" rtlCol="0" anchor="t">
            <a:noAutofit/>
          </a:bodyPr>
          <a:lstStyle/>
          <a:p>
            <a:pPr marL="342900" indent="-342900">
              <a:buChar char="•"/>
            </a:pPr>
            <a:r>
              <a:rPr lang="en-US" dirty="0">
                <a:cs typeface="Arial"/>
              </a:rPr>
              <a:t>Guest panelists who served as part of this teaching series. </a:t>
            </a:r>
            <a:endParaRPr lang="en-US" dirty="0"/>
          </a:p>
          <a:p>
            <a:pPr marL="342900" indent="-342900">
              <a:buChar char="•"/>
            </a:pPr>
            <a:r>
              <a:rPr lang="en-US" dirty="0">
                <a:cs typeface="Arial"/>
              </a:rPr>
              <a:t>Grayken TTA Educators &amp; Training support team. </a:t>
            </a:r>
          </a:p>
        </p:txBody>
      </p:sp>
      <p:sp>
        <p:nvSpPr>
          <p:cNvPr id="4" name="Slide Number Placeholder 3">
            <a:extLst>
              <a:ext uri="{FF2B5EF4-FFF2-40B4-BE49-F238E27FC236}">
                <a16:creationId xmlns:a16="http://schemas.microsoft.com/office/drawing/2014/main" id="{B773E1BB-FFCE-3448-D309-CB769E52FDEE}"/>
              </a:ext>
            </a:extLst>
          </p:cNvPr>
          <p:cNvSpPr>
            <a:spLocks noGrp="1"/>
          </p:cNvSpPr>
          <p:nvPr>
            <p:ph type="sldNum" sz="quarter" idx="16"/>
          </p:nvPr>
        </p:nvSpPr>
        <p:spPr/>
        <p:txBody>
          <a:bodyPr/>
          <a:lstStyle/>
          <a:p>
            <a:fld id="{F85CE818-7367-6A4C-AA8A-8ACF11B1523A}" type="slidenum">
              <a:rPr lang="en-US" smtClean="0"/>
              <a:pPr/>
              <a:t>14</a:t>
            </a:fld>
            <a:endParaRPr lang="en-US"/>
          </a:p>
        </p:txBody>
      </p:sp>
      <p:sp>
        <p:nvSpPr>
          <p:cNvPr id="5" name="Text Placeholder 4">
            <a:extLst>
              <a:ext uri="{FF2B5EF4-FFF2-40B4-BE49-F238E27FC236}">
                <a16:creationId xmlns:a16="http://schemas.microsoft.com/office/drawing/2014/main" id="{49AC5AEB-31B8-DEFC-850C-13EEB58113E7}"/>
              </a:ext>
            </a:extLst>
          </p:cNvPr>
          <p:cNvSpPr>
            <a:spLocks noGrp="1"/>
          </p:cNvSpPr>
          <p:nvPr>
            <p:ph type="body" sz="quarter" idx="12"/>
          </p:nvPr>
        </p:nvSpPr>
        <p:spPr/>
        <p:txBody>
          <a:bodyPr/>
          <a:lstStyle/>
          <a:p>
            <a:endParaRPr lang="en-US"/>
          </a:p>
        </p:txBody>
      </p:sp>
      <p:pic>
        <p:nvPicPr>
          <p:cNvPr id="6" name="Picture 5" descr="A group of hands putting their fists together&#10;&#10;Description automatically generated">
            <a:extLst>
              <a:ext uri="{FF2B5EF4-FFF2-40B4-BE49-F238E27FC236}">
                <a16:creationId xmlns:a16="http://schemas.microsoft.com/office/drawing/2014/main" id="{C6C9045B-6E1A-CECD-8A7C-ABA5E8C1FFDC}"/>
              </a:ext>
            </a:extLst>
          </p:cNvPr>
          <p:cNvPicPr>
            <a:picLocks noChangeAspect="1"/>
          </p:cNvPicPr>
          <p:nvPr/>
        </p:nvPicPr>
        <p:blipFill>
          <a:blip r:embed="rId2"/>
          <a:stretch>
            <a:fillRect/>
          </a:stretch>
        </p:blipFill>
        <p:spPr>
          <a:xfrm>
            <a:off x="4433887" y="3036094"/>
            <a:ext cx="2352675" cy="2409825"/>
          </a:xfrm>
          <a:prstGeom prst="rect">
            <a:avLst/>
          </a:prstGeom>
        </p:spPr>
      </p:pic>
    </p:spTree>
    <p:extLst>
      <p:ext uri="{BB962C8B-B14F-4D97-AF65-F5344CB8AC3E}">
        <p14:creationId xmlns:p14="http://schemas.microsoft.com/office/powerpoint/2010/main" val="199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Contact Information</a:t>
            </a:r>
          </a:p>
        </p:txBody>
      </p:sp>
      <p:sp>
        <p:nvSpPr>
          <p:cNvPr id="3" name="Content Placeholder 2"/>
          <p:cNvSpPr>
            <a:spLocks noGrp="1"/>
          </p:cNvSpPr>
          <p:nvPr>
            <p:ph sz="quarter" idx="11"/>
          </p:nvPr>
        </p:nvSpPr>
        <p:spPr>
          <a:xfrm>
            <a:off x="0" y="1217832"/>
            <a:ext cx="12042647" cy="823239"/>
          </a:xfrm>
        </p:spPr>
        <p:txBody>
          <a:bodyPr/>
          <a:lstStyle/>
          <a:p>
            <a:pPr algn="ctr"/>
            <a:r>
              <a:rPr lang="en-US" dirty="0"/>
              <a:t>Britt Carney, DNP, FNP-BC</a:t>
            </a:r>
          </a:p>
          <a:p>
            <a:pPr algn="ctr"/>
            <a:r>
              <a:rPr lang="en-US" dirty="0">
                <a:hlinkClick r:id="rId2"/>
              </a:rPr>
              <a:t>Brittany.carney@bmc.org</a:t>
            </a:r>
            <a:endParaRPr lang="en-US" dirty="0"/>
          </a:p>
          <a:p>
            <a:pPr algn="ctr"/>
            <a:r>
              <a:rPr lang="en-US" dirty="0"/>
              <a:t>  </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15</a:t>
            </a:fld>
            <a:endParaRPr lang="en-US"/>
          </a:p>
        </p:txBody>
      </p:sp>
      <p:pic>
        <p:nvPicPr>
          <p:cNvPr id="6" name="Graphic 2" descr="Help with solid fill">
            <a:extLst>
              <a:ext uri="{FF2B5EF4-FFF2-40B4-BE49-F238E27FC236}">
                <a16:creationId xmlns:a16="http://schemas.microsoft.com/office/drawing/2014/main" id="{9E1C9E27-E449-195E-47D2-066ECA198568}"/>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03830" y="2116331"/>
            <a:ext cx="4076700" cy="4076700"/>
          </a:xfrm>
          <a:prstGeom prst="rect">
            <a:avLst/>
          </a:prstGeom>
        </p:spPr>
      </p:pic>
    </p:spTree>
    <p:extLst>
      <p:ext uri="{BB962C8B-B14F-4D97-AF65-F5344CB8AC3E}">
        <p14:creationId xmlns:p14="http://schemas.microsoft.com/office/powerpoint/2010/main" val="2168201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B12E-8688-3848-91AA-C037CEF824ED}"/>
              </a:ext>
            </a:extLst>
          </p:cNvPr>
          <p:cNvSpPr>
            <a:spLocks noGrp="1"/>
          </p:cNvSpPr>
          <p:nvPr>
            <p:ph type="title"/>
          </p:nvPr>
        </p:nvSpPr>
        <p:spPr/>
        <p:txBody>
          <a:bodyPr/>
          <a:lstStyle/>
          <a:p>
            <a:r>
              <a:rPr lang="en-US" dirty="0"/>
              <a:t>Funding provided by</a:t>
            </a:r>
          </a:p>
        </p:txBody>
      </p:sp>
      <p:sp>
        <p:nvSpPr>
          <p:cNvPr id="5" name="Slide Number Placeholder 4">
            <a:extLst>
              <a:ext uri="{FF2B5EF4-FFF2-40B4-BE49-F238E27FC236}">
                <a16:creationId xmlns:a16="http://schemas.microsoft.com/office/drawing/2014/main" id="{B98449AA-9A92-EB46-BF3F-B9C3575904AC}"/>
              </a:ext>
            </a:extLst>
          </p:cNvPr>
          <p:cNvSpPr>
            <a:spLocks noGrp="1"/>
          </p:cNvSpPr>
          <p:nvPr>
            <p:ph type="sldNum" sz="quarter" idx="16"/>
          </p:nvPr>
        </p:nvSpPr>
        <p:spPr/>
        <p:txBody>
          <a:bodyPr/>
          <a:lstStyle/>
          <a:p>
            <a:fld id="{F85CE818-7367-6A4C-AA8A-8ACF11B1523A}" type="slidenum">
              <a:rPr lang="en-US" smtClean="0"/>
              <a:pPr/>
              <a:t>2</a:t>
            </a:fld>
            <a:endParaRPr lang="en-US"/>
          </a:p>
        </p:txBody>
      </p:sp>
      <p:grpSp>
        <p:nvGrpSpPr>
          <p:cNvPr id="3" name="Group 2"/>
          <p:cNvGrpSpPr/>
          <p:nvPr/>
        </p:nvGrpSpPr>
        <p:grpSpPr>
          <a:xfrm>
            <a:off x="1684666" y="1910964"/>
            <a:ext cx="8822668" cy="2286000"/>
            <a:chOff x="2204571" y="1910964"/>
            <a:chExt cx="8822668" cy="2286000"/>
          </a:xfrm>
        </p:grpSpPr>
        <p:pic>
          <p:nvPicPr>
            <p:cNvPr id="6" name="Picture 5" descr="BSAS logo">
              <a:extLst>
                <a:ext uri="{FF2B5EF4-FFF2-40B4-BE49-F238E27FC236}">
                  <a16:creationId xmlns:a16="http://schemas.microsoft.com/office/drawing/2014/main" id="{1E66074F-1E86-D149-880E-519831F52E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4571" y="1910964"/>
              <a:ext cx="3238075" cy="2286000"/>
            </a:xfrm>
            <a:prstGeom prst="rect">
              <a:avLst/>
            </a:prstGeom>
          </p:spPr>
        </p:pic>
        <p:pic>
          <p:nvPicPr>
            <p:cNvPr id="7" name="Picture 6" descr="ORN logo">
              <a:extLst>
                <a:ext uri="{FF2B5EF4-FFF2-40B4-BE49-F238E27FC236}">
                  <a16:creationId xmlns:a16="http://schemas.microsoft.com/office/drawing/2014/main" id="{25C00D80-5773-3C4C-B82F-0C979C297A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8740" y="1910964"/>
              <a:ext cx="4728499" cy="2286000"/>
            </a:xfrm>
            <a:prstGeom prst="rect">
              <a:avLst/>
            </a:prstGeom>
          </p:spPr>
        </p:pic>
      </p:grpSp>
      <p:sp>
        <p:nvSpPr>
          <p:cNvPr id="9" name="Rectangle 8">
            <a:extLst>
              <a:ext uri="{FF2B5EF4-FFF2-40B4-BE49-F238E27FC236}">
                <a16:creationId xmlns:a16="http://schemas.microsoft.com/office/drawing/2014/main" id="{3B92BDF1-5BF6-DD44-9057-D8A3ACF5554E}"/>
              </a:ext>
            </a:extLst>
          </p:cNvPr>
          <p:cNvSpPr/>
          <p:nvPr/>
        </p:nvSpPr>
        <p:spPr>
          <a:xfrm>
            <a:off x="450991" y="4675809"/>
            <a:ext cx="11290018" cy="735394"/>
          </a:xfrm>
          <a:prstGeom prst="rect">
            <a:avLst/>
          </a:prstGeom>
        </p:spPr>
        <p:txBody>
          <a:bodyPr wrap="square" lIns="91440" tIns="45720" rIns="91440" bIns="45720" anchor="t">
            <a:spAutoFit/>
          </a:bodyPr>
          <a:lstStyle/>
          <a:p>
            <a:pPr algn="ctr" defTabSz="609630">
              <a:lnSpc>
                <a:spcPct val="109000"/>
              </a:lnSpc>
            </a:pPr>
            <a:r>
              <a:rPr lang="en-US" sz="1300" i="1" dirty="0">
                <a:solidFill>
                  <a:prstClr val="black"/>
                </a:solidFill>
                <a:latin typeface="Arial"/>
                <a:cs typeface="Arial"/>
              </a:rPr>
              <a:t>Funding for this initiative was made possible (in part) by grant no.</a:t>
            </a:r>
            <a:r>
              <a:rPr lang="en-US" sz="1300" i="1" dirty="0">
                <a:solidFill>
                  <a:prstClr val="black"/>
                </a:solidFill>
                <a:latin typeface="Arial"/>
                <a:ea typeface="+mn-lt"/>
                <a:cs typeface="Arial"/>
              </a:rPr>
              <a:t> 1H79TI085588-02 </a:t>
            </a:r>
            <a:r>
              <a:rPr lang="en-US" sz="1300" i="1" dirty="0">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dirty="0"/>
          </a:p>
        </p:txBody>
      </p:sp>
    </p:spTree>
    <p:extLst>
      <p:ext uri="{BB962C8B-B14F-4D97-AF65-F5344CB8AC3E}">
        <p14:creationId xmlns:p14="http://schemas.microsoft.com/office/powerpoint/2010/main" val="627005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sz="quarter" idx="11"/>
          </p:nvPr>
        </p:nvSpPr>
        <p:spPr/>
        <p:txBody>
          <a:bodyPr/>
          <a:lstStyle/>
          <a:p>
            <a:r>
              <a:rPr lang="en-US" dirty="0"/>
              <a:t>None of the authors have any relevant financial or other conflicts of interest to disclose relating to this presentation. </a:t>
            </a:r>
          </a:p>
          <a:p>
            <a:endParaRPr lang="en-US" dirty="0"/>
          </a:p>
          <a:p>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3</a:t>
            </a:fld>
            <a:endParaRPr lang="en-US"/>
          </a:p>
        </p:txBody>
      </p:sp>
    </p:spTree>
    <p:extLst>
      <p:ext uri="{BB962C8B-B14F-4D97-AF65-F5344CB8AC3E}">
        <p14:creationId xmlns:p14="http://schemas.microsoft.com/office/powerpoint/2010/main" val="2741978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sz="quarter" idx="11"/>
          </p:nvPr>
        </p:nvSpPr>
        <p:spPr>
          <a:xfrm>
            <a:off x="501379" y="948344"/>
            <a:ext cx="7149339" cy="4780649"/>
          </a:xfrm>
        </p:spPr>
        <p:txBody>
          <a:bodyPr vert="horz" lIns="91440" tIns="45720" rIns="91440" bIns="45720" rtlCol="0" anchor="t">
            <a:noAutofit/>
          </a:bodyPr>
          <a:lstStyle/>
          <a:p>
            <a:pPr marL="342900" indent="-342900">
              <a:buFont typeface="Arial" panose="020B0604020202020204" pitchFamily="34" charset="0"/>
              <a:buChar char="•"/>
            </a:pPr>
            <a:r>
              <a:rPr lang="en-US" dirty="0">
                <a:cs typeface="Arial"/>
              </a:rPr>
              <a:t>Stigma for individuals with substance use disorder (SUD) is a significant problem that has not been resolved by traditional didactic educational strategies. </a:t>
            </a:r>
          </a:p>
          <a:p>
            <a:pPr marL="342900" indent="-342900">
              <a:buFont typeface="Arial" panose="020B0604020202020204" pitchFamily="34" charset="0"/>
              <a:buChar char="•"/>
            </a:pPr>
            <a:r>
              <a:rPr lang="en-US" b="1" dirty="0">
                <a:cs typeface="Arial"/>
              </a:rPr>
              <a:t>Narrative medicine </a:t>
            </a:r>
            <a:r>
              <a:rPr lang="en-US" dirty="0">
                <a:cs typeface="Arial"/>
              </a:rPr>
              <a:t>focuses on sharing lived experiences through storytelling among individuals with a particular condition or experience. </a:t>
            </a:r>
          </a:p>
          <a:p>
            <a:pPr marL="342900" indent="-342900">
              <a:buFont typeface="Arial" panose="020B0604020202020204" pitchFamily="34" charset="0"/>
              <a:buChar char="•"/>
            </a:pPr>
            <a:r>
              <a:rPr lang="en-US" dirty="0">
                <a:cs typeface="Arial"/>
              </a:rPr>
              <a:t>Stories create connections and share hope that may catalyze a deeper understanding of SUD among healthcare team members.  </a:t>
            </a:r>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4</a:t>
            </a:fld>
            <a:endParaRPr lang="en-US"/>
          </a:p>
        </p:txBody>
      </p:sp>
      <p:sp>
        <p:nvSpPr>
          <p:cNvPr id="5" name="Text Placeholder 4"/>
          <p:cNvSpPr>
            <a:spLocks noGrp="1"/>
          </p:cNvSpPr>
          <p:nvPr>
            <p:ph type="body" sz="quarter" idx="12"/>
          </p:nvPr>
        </p:nvSpPr>
        <p:spPr/>
        <p:txBody>
          <a:bodyPr/>
          <a:lstStyle/>
          <a:p>
            <a:r>
              <a:rPr lang="en-US" dirty="0">
                <a:cs typeface="Arial"/>
              </a:rPr>
              <a:t>Palla et al (2024) </a:t>
            </a:r>
            <a:endParaRPr lang="en-US" dirty="0"/>
          </a:p>
          <a:p>
            <a:r>
              <a:rPr lang="en-US" dirty="0">
                <a:cs typeface="Arial"/>
              </a:rPr>
              <a:t>Milota et al (2019)</a:t>
            </a:r>
          </a:p>
          <a:p>
            <a:r>
              <a:rPr lang="en-US" dirty="0">
                <a:cs typeface="Arial"/>
              </a:rPr>
              <a:t>Lam et al (2022)</a:t>
            </a:r>
            <a:endParaRPr lang="en-US" dirty="0"/>
          </a:p>
        </p:txBody>
      </p:sp>
      <p:sp>
        <p:nvSpPr>
          <p:cNvPr id="7" name="Rectangle: Rounded Corners 6">
            <a:extLst>
              <a:ext uri="{FF2B5EF4-FFF2-40B4-BE49-F238E27FC236}">
                <a16:creationId xmlns:a16="http://schemas.microsoft.com/office/drawing/2014/main" id="{B0FDD957-171A-AB7F-5415-156993930085}"/>
              </a:ext>
            </a:extLst>
          </p:cNvPr>
          <p:cNvSpPr/>
          <p:nvPr/>
        </p:nvSpPr>
        <p:spPr>
          <a:xfrm>
            <a:off x="8835052" y="1325946"/>
            <a:ext cx="2935278" cy="30558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31B188-2977-FBEB-C4F3-4A19A51341A8}"/>
              </a:ext>
            </a:extLst>
          </p:cNvPr>
          <p:cNvSpPr txBox="1"/>
          <p:nvPr/>
        </p:nvSpPr>
        <p:spPr>
          <a:xfrm>
            <a:off x="8936965" y="297036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hlinkClick r:id="rId3">
                  <a:extLst>
                    <a:ext uri="{A12FA001-AC4F-418D-AE19-62706E023703}">
                      <ahyp:hlinkClr xmlns:ahyp="http://schemas.microsoft.com/office/drawing/2018/hyperlinkcolor" xmlns="" val="tx"/>
                    </a:ext>
                  </a:extLst>
                </a:hlinkClick>
              </a:rPr>
              <a:t>The Moth (en-US) | Stories | The Art of Medicine</a:t>
            </a:r>
            <a:endParaRPr lang="en-US" dirty="0">
              <a:solidFill>
                <a:schemeClr val="bg1"/>
              </a:solidFill>
              <a:cs typeface="Arial" panose="020B0604020202020204"/>
              <a:hlinkClick r:id="rId3">
                <a:extLst>
                  <a:ext uri="{A12FA001-AC4F-418D-AE19-62706E023703}">
                    <ahyp:hlinkClr xmlns:ahyp="http://schemas.microsoft.com/office/drawing/2018/hyperlinkcolor" xmlns="" val="tx"/>
                  </a:ext>
                </a:extLst>
              </a:hlinkClick>
            </a:endParaRPr>
          </a:p>
        </p:txBody>
      </p:sp>
      <p:pic>
        <p:nvPicPr>
          <p:cNvPr id="8" name="Picture 7" descr="A moth with text on it&#10;&#10;Description automatically generated">
            <a:extLst>
              <a:ext uri="{FF2B5EF4-FFF2-40B4-BE49-F238E27FC236}">
                <a16:creationId xmlns:a16="http://schemas.microsoft.com/office/drawing/2014/main" id="{C90E0220-CF06-4D44-646F-3EC66CA4CF3E}"/>
              </a:ext>
            </a:extLst>
          </p:cNvPr>
          <p:cNvPicPr>
            <a:picLocks noChangeAspect="1"/>
          </p:cNvPicPr>
          <p:nvPr/>
        </p:nvPicPr>
        <p:blipFill>
          <a:blip r:embed="rId4"/>
          <a:stretch>
            <a:fillRect/>
          </a:stretch>
        </p:blipFill>
        <p:spPr>
          <a:xfrm>
            <a:off x="9475039" y="1554463"/>
            <a:ext cx="1638300" cy="1304925"/>
          </a:xfrm>
          <a:prstGeom prst="rect">
            <a:avLst/>
          </a:prstGeom>
        </p:spPr>
      </p:pic>
    </p:spTree>
    <p:extLst>
      <p:ext uri="{BB962C8B-B14F-4D97-AF65-F5344CB8AC3E}">
        <p14:creationId xmlns:p14="http://schemas.microsoft.com/office/powerpoint/2010/main" val="1176900779"/>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5" name="Rectangle: Rounded Corners 4">
            <a:extLst>
              <a:ext uri="{FF2B5EF4-FFF2-40B4-BE49-F238E27FC236}">
                <a16:creationId xmlns:a16="http://schemas.microsoft.com/office/drawing/2014/main" id="{B30930DD-CE15-BDF0-4D49-80F34F55697F}"/>
              </a:ext>
            </a:extLst>
          </p:cNvPr>
          <p:cNvSpPr/>
          <p:nvPr/>
        </p:nvSpPr>
        <p:spPr>
          <a:xfrm>
            <a:off x="733496" y="1612226"/>
            <a:ext cx="10709174" cy="23481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1"/>
          </p:nvPr>
        </p:nvSpPr>
        <p:spPr>
          <a:xfrm>
            <a:off x="735296" y="1903632"/>
            <a:ext cx="10699648" cy="2332724"/>
          </a:xfrm>
        </p:spPr>
        <p:txBody>
          <a:bodyPr vert="horz" lIns="91440" tIns="45720" rIns="91440" bIns="45720" rtlCol="0" anchor="t">
            <a:noAutofit/>
          </a:bodyPr>
          <a:lstStyle/>
          <a:p>
            <a:pPr algn="ctr"/>
            <a:r>
              <a:rPr lang="en-US" sz="3200" dirty="0">
                <a:solidFill>
                  <a:schemeClr val="bg1"/>
                </a:solidFill>
                <a:cs typeface="Arial"/>
              </a:rPr>
              <a:t>Use narrative storytelling to improve healthcare providers/caregivers’ knowledge and empathic practice in caring for individuals with SUD</a:t>
            </a:r>
            <a:endParaRPr lang="en-US" sz="3200">
              <a:solidFill>
                <a:schemeClr val="bg1"/>
              </a:solidFill>
            </a:endParaRPr>
          </a:p>
        </p:txBody>
      </p:sp>
      <p:sp>
        <p:nvSpPr>
          <p:cNvPr id="4" name="Slide Number Placeholder 3"/>
          <p:cNvSpPr>
            <a:spLocks noGrp="1"/>
          </p:cNvSpPr>
          <p:nvPr>
            <p:ph type="sldNum" sz="quarter" idx="16"/>
          </p:nvPr>
        </p:nvSpPr>
        <p:spPr/>
        <p:txBody>
          <a:bodyPr/>
          <a:lstStyle/>
          <a:p>
            <a:fld id="{F85CE818-7367-6A4C-AA8A-8ACF11B1523A}" type="slidenum">
              <a:rPr lang="en-US" smtClean="0"/>
              <a:pPr/>
              <a:t>5</a:t>
            </a:fld>
            <a:endParaRPr lang="en-US"/>
          </a:p>
        </p:txBody>
      </p:sp>
      <p:pic>
        <p:nvPicPr>
          <p:cNvPr id="7" name="Picture 6" descr="A black and white image of a light bulb and a word&#10;&#10;Description automatically generated">
            <a:extLst>
              <a:ext uri="{FF2B5EF4-FFF2-40B4-BE49-F238E27FC236}">
                <a16:creationId xmlns:a16="http://schemas.microsoft.com/office/drawing/2014/main" id="{777E7A2E-589E-D517-937E-9D5693C53459}"/>
              </a:ext>
            </a:extLst>
          </p:cNvPr>
          <p:cNvPicPr>
            <a:picLocks noChangeAspect="1"/>
          </p:cNvPicPr>
          <p:nvPr/>
        </p:nvPicPr>
        <p:blipFill>
          <a:blip r:embed="rId2"/>
          <a:stretch>
            <a:fillRect/>
          </a:stretch>
        </p:blipFill>
        <p:spPr>
          <a:xfrm>
            <a:off x="5172075" y="4760913"/>
            <a:ext cx="2622550" cy="1222375"/>
          </a:xfrm>
          <a:prstGeom prst="rect">
            <a:avLst/>
          </a:prstGeom>
        </p:spPr>
      </p:pic>
    </p:spTree>
    <p:extLst>
      <p:ext uri="{BB962C8B-B14F-4D97-AF65-F5344CB8AC3E}">
        <p14:creationId xmlns:p14="http://schemas.microsoft.com/office/powerpoint/2010/main" val="2582199970"/>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B2B10CB-10D4-0FF8-5DEA-93CE07413FC4}"/>
              </a:ext>
            </a:extLst>
          </p:cNvPr>
          <p:cNvSpPr/>
          <p:nvPr/>
        </p:nvSpPr>
        <p:spPr>
          <a:xfrm>
            <a:off x="7963720" y="2288410"/>
            <a:ext cx="3731015" cy="24868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sz="quarter" idx="11"/>
          </p:nvPr>
        </p:nvSpPr>
        <p:spPr>
          <a:xfrm>
            <a:off x="592421" y="1039238"/>
            <a:ext cx="7302661" cy="4780649"/>
          </a:xfrm>
        </p:spPr>
        <p:txBody>
          <a:bodyPr vert="horz" lIns="91440" tIns="45720" rIns="91440" bIns="45720" rtlCol="0" anchor="t">
            <a:noAutofit/>
          </a:bodyPr>
          <a:lstStyle/>
          <a:p>
            <a:pPr marL="342900" indent="-342900">
              <a:buFont typeface="Arial" panose="020B0604020202020204" pitchFamily="34" charset="0"/>
              <a:buChar char="•"/>
            </a:pPr>
            <a:r>
              <a:rPr lang="en-US" dirty="0">
                <a:cs typeface="Arial"/>
              </a:rPr>
              <a:t>Boston Medical Center Grayken Center for Addiction Training and Technical Assistance (Grayken TTA) </a:t>
            </a:r>
            <a:endParaRPr lang="en-US"/>
          </a:p>
          <a:p>
            <a:pPr marL="342900" indent="-342900">
              <a:buFont typeface="Arial" panose="020B0604020202020204" pitchFamily="34" charset="0"/>
              <a:buChar char="•"/>
            </a:pPr>
            <a:r>
              <a:rPr lang="en-US" dirty="0">
                <a:cs typeface="Arial"/>
              </a:rPr>
              <a:t>Recovery Month Educational Series piloted in 09/2023 </a:t>
            </a:r>
            <a:endParaRPr lang="en-US"/>
          </a:p>
          <a:p>
            <a:pPr marL="571500" lvl="1">
              <a:buFont typeface="Courier New" panose="020B0604020202020204" pitchFamily="34" charset="0"/>
              <a:buChar char="o"/>
            </a:pPr>
            <a:r>
              <a:rPr lang="en-US" dirty="0">
                <a:cs typeface="Arial"/>
              </a:rPr>
              <a:t>Two 60-minute narrative storytelling sessions utilized a panel/moderator format </a:t>
            </a:r>
          </a:p>
          <a:p>
            <a:pPr marL="571500" lvl="1">
              <a:buFont typeface="Courier New" panose="020B0604020202020204" pitchFamily="34" charset="0"/>
              <a:buChar char="o"/>
            </a:pPr>
            <a:r>
              <a:rPr lang="en-US" dirty="0">
                <a:cs typeface="Arial"/>
              </a:rPr>
              <a:t>Intended audience: health care and SUD treatment workforce </a:t>
            </a:r>
          </a:p>
          <a:p>
            <a:pPr marL="342900" indent="-342900">
              <a:buFont typeface="Arial,Sans-Serif" panose="020B0604020202020204" pitchFamily="34" charset="0"/>
              <a:buChar char="•"/>
            </a:pPr>
            <a:r>
              <a:rPr lang="en-US" dirty="0">
                <a:cs typeface="Arial"/>
              </a:rPr>
              <a:t>Sessions were not recorded </a:t>
            </a:r>
            <a:endParaRPr lang="en-US" dirty="0"/>
          </a:p>
          <a:p>
            <a:pPr marL="342900" indent="-342900">
              <a:buFont typeface="Arial,Sans-Serif" panose="020B0604020202020204" pitchFamily="34" charset="0"/>
              <a:buChar char="•"/>
            </a:pPr>
            <a:r>
              <a:rPr lang="en-US" dirty="0">
                <a:cs typeface="Arial"/>
              </a:rPr>
              <a:t>Post-training surveys completed </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9172F126-3883-C660-6593-7958B3458288}"/>
              </a:ext>
            </a:extLst>
          </p:cNvPr>
          <p:cNvSpPr txBox="1"/>
          <p:nvPr/>
        </p:nvSpPr>
        <p:spPr>
          <a:xfrm>
            <a:off x="10061794" y="2387758"/>
            <a:ext cx="172895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dirty="0">
              <a:solidFill>
                <a:schemeClr val="bg1"/>
              </a:solidFill>
              <a:cs typeface="Arial"/>
            </a:endParaRPr>
          </a:p>
          <a:p>
            <a:pPr algn="ctr"/>
            <a:r>
              <a:rPr lang="en-US" dirty="0">
                <a:solidFill>
                  <a:schemeClr val="bg1"/>
                </a:solidFill>
                <a:cs typeface="Arial"/>
              </a:rPr>
              <a:t>Grayken Center for Addiction Training and Technical Assistance </a:t>
            </a:r>
            <a:endParaRPr lang="en-US">
              <a:solidFill>
                <a:schemeClr val="bg1"/>
              </a:solidFill>
              <a:cs typeface="Arial" panose="020B0604020202020204"/>
            </a:endParaRPr>
          </a:p>
          <a:p>
            <a:pPr algn="ctr"/>
            <a:endParaRPr lang="en-US" dirty="0">
              <a:cs typeface="Arial"/>
            </a:endParaRPr>
          </a:p>
        </p:txBody>
      </p:sp>
      <p:sp>
        <p:nvSpPr>
          <p:cNvPr id="4" name="Slide Number Placeholder 3"/>
          <p:cNvSpPr>
            <a:spLocks noGrp="1"/>
          </p:cNvSpPr>
          <p:nvPr>
            <p:ph type="sldNum" sz="quarter" idx="16"/>
          </p:nvPr>
        </p:nvSpPr>
        <p:spPr/>
        <p:txBody>
          <a:bodyPr/>
          <a:lstStyle/>
          <a:p>
            <a:fld id="{F85CE818-7367-6A4C-AA8A-8ACF11B1523A}" type="slidenum">
              <a:rPr lang="en-US" smtClean="0"/>
              <a:pPr/>
              <a:t>6</a:t>
            </a:fld>
            <a:endParaRPr lang="en-US"/>
          </a:p>
        </p:txBody>
      </p:sp>
      <p:pic>
        <p:nvPicPr>
          <p:cNvPr id="8" name="Picture 7" descr="A qr code with a leaf and circles&#10;&#10;Description automatically generated">
            <a:extLst>
              <a:ext uri="{FF2B5EF4-FFF2-40B4-BE49-F238E27FC236}">
                <a16:creationId xmlns:a16="http://schemas.microsoft.com/office/drawing/2014/main" id="{88BAEC47-3E18-21C8-BBE9-E93D960EEAAB}"/>
              </a:ext>
            </a:extLst>
          </p:cNvPr>
          <p:cNvPicPr>
            <a:picLocks noChangeAspect="1"/>
          </p:cNvPicPr>
          <p:nvPr/>
        </p:nvPicPr>
        <p:blipFill>
          <a:blip r:embed="rId3"/>
          <a:stretch>
            <a:fillRect/>
          </a:stretch>
        </p:blipFill>
        <p:spPr>
          <a:xfrm>
            <a:off x="8282164" y="2502320"/>
            <a:ext cx="1872074" cy="1862668"/>
          </a:xfrm>
          <a:prstGeom prst="rect">
            <a:avLst/>
          </a:prstGeom>
        </p:spPr>
      </p:pic>
    </p:spTree>
    <p:extLst>
      <p:ext uri="{BB962C8B-B14F-4D97-AF65-F5344CB8AC3E}">
        <p14:creationId xmlns:p14="http://schemas.microsoft.com/office/powerpoint/2010/main" val="3475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83" y="227526"/>
            <a:ext cx="11290018" cy="620712"/>
          </a:xfrm>
        </p:spPr>
        <p:txBody>
          <a:bodyPr/>
          <a:lstStyle/>
          <a:p>
            <a:r>
              <a:rPr lang="en-US" dirty="0">
                <a:latin typeface="Arial"/>
                <a:ea typeface="Verdana"/>
                <a:cs typeface="Arial"/>
              </a:rPr>
              <a:t>Methods: Learning Objectives </a:t>
            </a:r>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722450745"/>
              </p:ext>
            </p:extLst>
          </p:nvPr>
        </p:nvGraphicFramePr>
        <p:xfrm>
          <a:off x="126999" y="1019402"/>
          <a:ext cx="11643967" cy="3702728"/>
        </p:xfrm>
        <a:graphic>
          <a:graphicData uri="http://schemas.openxmlformats.org/drawingml/2006/table">
            <a:tbl>
              <a:tblPr firstRow="1" bandRow="1">
                <a:tableStyleId>{5C22544A-7EE6-4342-B048-85BDC9FD1C3A}</a:tableStyleId>
              </a:tblPr>
              <a:tblGrid>
                <a:gridCol w="1555253">
                  <a:extLst>
                    <a:ext uri="{9D8B030D-6E8A-4147-A177-3AD203B41FA5}">
                      <a16:colId xmlns:a16="http://schemas.microsoft.com/office/drawing/2014/main" val="2746001116"/>
                    </a:ext>
                  </a:extLst>
                </a:gridCol>
                <a:gridCol w="5085571">
                  <a:extLst>
                    <a:ext uri="{9D8B030D-6E8A-4147-A177-3AD203B41FA5}">
                      <a16:colId xmlns:a16="http://schemas.microsoft.com/office/drawing/2014/main" val="1652966856"/>
                    </a:ext>
                  </a:extLst>
                </a:gridCol>
                <a:gridCol w="5003143">
                  <a:extLst>
                    <a:ext uri="{9D8B030D-6E8A-4147-A177-3AD203B41FA5}">
                      <a16:colId xmlns:a16="http://schemas.microsoft.com/office/drawing/2014/main" val="411648477"/>
                    </a:ext>
                  </a:extLst>
                </a:gridCol>
              </a:tblGrid>
              <a:tr h="340854">
                <a:tc>
                  <a:txBody>
                    <a:bodyPr/>
                    <a:lstStyle/>
                    <a:p>
                      <a:pPr algn="ctr"/>
                      <a:endParaRPr lang="en-US" b="0" baseline="0" dirty="0"/>
                    </a:p>
                  </a:txBody>
                  <a:tcPr>
                    <a:solidFill>
                      <a:srgbClr val="4F74BA"/>
                    </a:solidFill>
                  </a:tcPr>
                </a:tc>
                <a:tc>
                  <a:txBody>
                    <a:bodyPr/>
                    <a:lstStyle/>
                    <a:p>
                      <a:pPr algn="ctr"/>
                      <a:r>
                        <a:rPr lang="en-US" baseline="0" dirty="0"/>
                        <a:t>Our Recovery Stories </a:t>
                      </a:r>
                      <a:endParaRPr lang="en-US" dirty="0"/>
                    </a:p>
                  </a:txBody>
                  <a:tcPr/>
                </a:tc>
                <a:tc>
                  <a:txBody>
                    <a:bodyPr/>
                    <a:lstStyle/>
                    <a:p>
                      <a:pPr algn="ctr"/>
                      <a:r>
                        <a:rPr lang="en-US" dirty="0"/>
                        <a:t>Caregivers in Recovery </a:t>
                      </a:r>
                    </a:p>
                  </a:txBody>
                  <a:tcPr/>
                </a:tc>
                <a:extLst>
                  <a:ext uri="{0D108BD9-81ED-4DB2-BD59-A6C34878D82A}">
                    <a16:rowId xmlns:a16="http://schemas.microsoft.com/office/drawing/2014/main" val="29796232"/>
                  </a:ext>
                </a:extLst>
              </a:tr>
              <a:tr h="2258163">
                <a:tc>
                  <a:txBody>
                    <a:bodyPr/>
                    <a:lstStyle/>
                    <a:p>
                      <a:pPr algn="ctr"/>
                      <a:r>
                        <a:rPr lang="en-US" b="0" dirty="0">
                          <a:solidFill>
                            <a:schemeClr val="bg1"/>
                          </a:solidFill>
                        </a:rPr>
                        <a:t>Learning Objectives </a:t>
                      </a:r>
                    </a:p>
                  </a:txBody>
                  <a:tcPr anchor="ctr">
                    <a:solidFill>
                      <a:srgbClr val="4F74BA"/>
                    </a:solidFill>
                  </a:tcPr>
                </a:tc>
                <a:tc>
                  <a:txBody>
                    <a:bodyPr/>
                    <a:lstStyle/>
                    <a:p>
                      <a:pPr marL="285750" lvl="0" indent="-285750">
                        <a:buFont typeface="Arial" panose="020B0604020202020204" pitchFamily="34" charset="0"/>
                        <a:buChar char="•"/>
                      </a:pPr>
                      <a:r>
                        <a:rPr lang="en-US" sz="1800" b="0" i="0" u="none" strike="noStrike" kern="1200" dirty="0">
                          <a:solidFill>
                            <a:schemeClr val="dk1"/>
                          </a:solidFill>
                          <a:effectLst/>
                          <a:latin typeface="+mn-lt"/>
                          <a:ea typeface="+mn-ea"/>
                          <a:cs typeface="+mn-cs"/>
                        </a:rPr>
                        <a:t>Develop an appreciation for multiple pathways of recovery.</a:t>
                      </a:r>
                      <a:r>
                        <a:rPr lang="en-US" sz="1800" b="0" i="0" kern="1200" dirty="0">
                          <a:solidFill>
                            <a:schemeClr val="dk1"/>
                          </a:solidFill>
                          <a:effectLst/>
                          <a:latin typeface="+mn-lt"/>
                          <a:ea typeface="+mn-ea"/>
                          <a:cs typeface="+mn-cs"/>
                        </a:rPr>
                        <a:t>​</a:t>
                      </a:r>
                      <a:endParaRPr lang="en-US" dirty="0"/>
                    </a:p>
                    <a:p>
                      <a:pPr marL="285750" indent="-285750" rtl="0" fontAlgn="base">
                        <a:buFont typeface="Arial" panose="020B0604020202020204" pitchFamily="34" charset="0"/>
                        <a:buChar char="•"/>
                      </a:pPr>
                      <a:r>
                        <a:rPr lang="en-US" sz="1800" b="0" i="0" u="none" strike="noStrike" kern="1200" dirty="0">
                          <a:solidFill>
                            <a:schemeClr val="dk1"/>
                          </a:solidFill>
                          <a:effectLst/>
                          <a:latin typeface="+mn-lt"/>
                          <a:ea typeface="+mn-ea"/>
                          <a:cs typeface="+mn-cs"/>
                        </a:rPr>
                        <a:t>Collaborate with patients to define recovery in a person-centered holistic approach to care.</a:t>
                      </a:r>
                      <a:r>
                        <a:rPr lang="en-US" sz="1800" b="0" i="0" kern="1200" dirty="0">
                          <a:solidFill>
                            <a:schemeClr val="dk1"/>
                          </a:solidFill>
                          <a:effectLst/>
                          <a:latin typeface="+mn-lt"/>
                          <a:ea typeface="+mn-ea"/>
                          <a:cs typeface="+mn-cs"/>
                        </a:rPr>
                        <a:t>​</a:t>
                      </a:r>
                    </a:p>
                    <a:p>
                      <a:pPr marL="285750" indent="-285750" rtl="0" fontAlgn="base">
                        <a:buFont typeface="Arial" panose="020B0604020202020204" pitchFamily="34" charset="0"/>
                        <a:buChar char="•"/>
                      </a:pPr>
                      <a:r>
                        <a:rPr lang="en-US" sz="1800" b="0" i="0" u="none" strike="noStrike" kern="1200" dirty="0">
                          <a:solidFill>
                            <a:schemeClr val="dk1"/>
                          </a:solidFill>
                          <a:effectLst/>
                          <a:latin typeface="+mn-lt"/>
                          <a:ea typeface="+mn-ea"/>
                          <a:cs typeface="+mn-cs"/>
                        </a:rPr>
                        <a:t>Recognize at least 1 barrier and 1 facilitator of recovery in persons with SUD in a person-centered holistic approach.</a:t>
                      </a:r>
                      <a:r>
                        <a:rPr lang="en-US" sz="1800" b="0" i="0" kern="1200" dirty="0">
                          <a:solidFill>
                            <a:schemeClr val="dk1"/>
                          </a:solidFill>
                          <a:effectLst/>
                          <a:latin typeface="+mn-lt"/>
                          <a:ea typeface="+mn-ea"/>
                          <a:cs typeface="+mn-cs"/>
                        </a:rPr>
                        <a:t>​</a:t>
                      </a:r>
                    </a:p>
                  </a:txBody>
                  <a:tcPr anchor="ctr"/>
                </a:tc>
                <a:tc>
                  <a:txBody>
                    <a:bodyPr/>
                    <a:lstStyle/>
                    <a:p>
                      <a:pPr marL="285750" lvl="0" indent="-285750">
                        <a:buFont typeface="Arial"/>
                        <a:buChar char="•"/>
                      </a:pPr>
                      <a:r>
                        <a:rPr lang="en-US" sz="1800" b="0" i="0" u="none" strike="noStrike" kern="1200" dirty="0" smtClean="0">
                          <a:solidFill>
                            <a:schemeClr val="dk1"/>
                          </a:solidFill>
                          <a:effectLst/>
                          <a:latin typeface="+mn-lt"/>
                          <a:ea typeface="+mn-ea"/>
                          <a:cs typeface="+mn-cs"/>
                        </a:rPr>
                        <a:t>Recognize </a:t>
                      </a:r>
                      <a:r>
                        <a:rPr lang="en-US" sz="1800" b="0" i="0" u="none" strike="noStrike" kern="1200" dirty="0">
                          <a:solidFill>
                            <a:schemeClr val="dk1"/>
                          </a:solidFill>
                          <a:effectLst/>
                          <a:latin typeface="+mn-lt"/>
                          <a:ea typeface="+mn-ea"/>
                          <a:cs typeface="+mn-cs"/>
                        </a:rPr>
                        <a:t>2 special considerations for supporting caregivers in recovery.</a:t>
                      </a:r>
                      <a:r>
                        <a:rPr lang="en-US" sz="1800" b="0" i="0" kern="1200" dirty="0">
                          <a:solidFill>
                            <a:schemeClr val="dk1"/>
                          </a:solidFill>
                          <a:effectLst/>
                          <a:latin typeface="+mn-lt"/>
                          <a:ea typeface="+mn-ea"/>
                          <a:cs typeface="+mn-cs"/>
                        </a:rPr>
                        <a:t>​</a:t>
                      </a:r>
                      <a:endParaRPr lang="en-US" dirty="0"/>
                    </a:p>
                    <a:p>
                      <a:pPr marL="285750" indent="-285750" rtl="0" fontAlgn="base">
                        <a:buFont typeface="Arial" panose="020B0604020202020204" pitchFamily="34" charset="0"/>
                        <a:buChar char="•"/>
                      </a:pPr>
                      <a:r>
                        <a:rPr lang="en-US" sz="1800" b="0" i="0" u="none" strike="noStrike" kern="1200" dirty="0">
                          <a:solidFill>
                            <a:schemeClr val="dk1"/>
                          </a:solidFill>
                          <a:effectLst/>
                          <a:latin typeface="+mn-lt"/>
                          <a:ea typeface="+mn-ea"/>
                          <a:cs typeface="+mn-cs"/>
                        </a:rPr>
                        <a:t>Name 2-3 supports for children of caregivers in recovery.</a:t>
                      </a:r>
                      <a:r>
                        <a:rPr lang="en-US" sz="1800" b="0" i="0" kern="1200" dirty="0">
                          <a:solidFill>
                            <a:schemeClr val="dk1"/>
                          </a:solidFill>
                          <a:effectLst/>
                          <a:latin typeface="+mn-lt"/>
                          <a:ea typeface="+mn-ea"/>
                          <a:cs typeface="+mn-cs"/>
                        </a:rPr>
                        <a:t>​</a:t>
                      </a:r>
                    </a:p>
                    <a:p>
                      <a:pPr marL="285750" indent="-285750" rtl="0" fontAlgn="base">
                        <a:buFont typeface="Arial" panose="020B0604020202020204" pitchFamily="34" charset="0"/>
                        <a:buChar char="•"/>
                      </a:pPr>
                      <a:r>
                        <a:rPr lang="en-US" sz="1800" b="0" i="0" u="none" strike="noStrike" kern="1200" dirty="0">
                          <a:solidFill>
                            <a:schemeClr val="dk1"/>
                          </a:solidFill>
                          <a:effectLst/>
                          <a:latin typeface="+mn-lt"/>
                          <a:ea typeface="+mn-ea"/>
                          <a:cs typeface="+mn-cs"/>
                        </a:rPr>
                        <a:t>Identify at least 2 examples of stigma faced by caregivers in recovery</a:t>
                      </a:r>
                      <a:endParaRPr lang="en-US" sz="1800" b="0" i="0" kern="1200" dirty="0">
                        <a:solidFill>
                          <a:schemeClr val="dk1"/>
                        </a:solidFill>
                        <a:effectLst/>
                        <a:latin typeface="+mn-lt"/>
                        <a:ea typeface="+mn-ea"/>
                        <a:cs typeface="+mn-cs"/>
                      </a:endParaRPr>
                    </a:p>
                    <a:p>
                      <a:endParaRPr lang="en-US" dirty="0"/>
                    </a:p>
                  </a:txBody>
                  <a:tcPr anchor="ctr"/>
                </a:tc>
                <a:extLst>
                  <a:ext uri="{0D108BD9-81ED-4DB2-BD59-A6C34878D82A}">
                    <a16:rowId xmlns:a16="http://schemas.microsoft.com/office/drawing/2014/main" val="1008043678"/>
                  </a:ext>
                </a:extLst>
              </a:tr>
              <a:tr h="1050968">
                <a:tc>
                  <a:txBody>
                    <a:bodyPr/>
                    <a:lstStyle/>
                    <a:p>
                      <a:pPr algn="ctr"/>
                      <a:r>
                        <a:rPr lang="en-US" b="0" baseline="0" dirty="0">
                          <a:solidFill>
                            <a:schemeClr val="bg1"/>
                          </a:solidFill>
                        </a:rPr>
                        <a:t> Logistics</a:t>
                      </a:r>
                    </a:p>
                  </a:txBody>
                  <a:tcPr anchor="ctr">
                    <a:solidFill>
                      <a:srgbClr val="4F74BA"/>
                    </a:solidFill>
                  </a:tcPr>
                </a:tc>
                <a:tc>
                  <a:txBody>
                    <a:bodyPr/>
                    <a:lstStyle/>
                    <a:p>
                      <a:pPr marL="285750" indent="-285750">
                        <a:buFont typeface="Arial"/>
                        <a:buChar char="•"/>
                      </a:pPr>
                      <a:r>
                        <a:rPr lang="en-US" dirty="0"/>
                        <a:t>3 panelists in recovery </a:t>
                      </a:r>
                    </a:p>
                    <a:p>
                      <a:pPr marL="285750" lvl="0" indent="-285750">
                        <a:buFont typeface="Arial"/>
                        <a:buChar char="•"/>
                      </a:pPr>
                      <a:r>
                        <a:rPr lang="en-US" dirty="0"/>
                        <a:t>1 nurse educator </a:t>
                      </a:r>
                    </a:p>
                    <a:p>
                      <a:pPr marL="285750" lvl="0" indent="-285750">
                        <a:buFont typeface="Arial"/>
                        <a:buChar char="•"/>
                      </a:pPr>
                      <a:r>
                        <a:rPr lang="en-US" dirty="0"/>
                        <a:t>1 training support person</a:t>
                      </a:r>
                    </a:p>
                  </a:txBody>
                  <a:tcPr anchor="ctr"/>
                </a:tc>
                <a:tc>
                  <a:txBody>
                    <a:bodyPr/>
                    <a:lstStyle/>
                    <a:p>
                      <a:pPr marL="285750" indent="-285750">
                        <a:buFont typeface="Arial"/>
                        <a:buChar char="•"/>
                      </a:pPr>
                      <a:r>
                        <a:rPr lang="en-US" dirty="0"/>
                        <a:t>2 panelists in recovery </a:t>
                      </a:r>
                    </a:p>
                    <a:p>
                      <a:pPr marL="285750" lvl="0" indent="-285750">
                        <a:buFont typeface="Arial"/>
                        <a:buChar char="•"/>
                      </a:pPr>
                      <a:r>
                        <a:rPr lang="en-US" dirty="0"/>
                        <a:t>1 nurse educator </a:t>
                      </a:r>
                    </a:p>
                    <a:p>
                      <a:pPr marL="285750" lvl="0" indent="-285750">
                        <a:buFont typeface="Arial"/>
                        <a:buChar char="•"/>
                      </a:pPr>
                      <a:r>
                        <a:rPr lang="en-US" dirty="0"/>
                        <a:t>1 training support person</a:t>
                      </a:r>
                    </a:p>
                  </a:txBody>
                  <a:tcPr anchor="ctr"/>
                </a:tc>
                <a:extLst>
                  <a:ext uri="{0D108BD9-81ED-4DB2-BD59-A6C34878D82A}">
                    <a16:rowId xmlns:a16="http://schemas.microsoft.com/office/drawing/2014/main" val="1160232679"/>
                  </a:ext>
                </a:extLst>
              </a:tr>
            </a:tbl>
          </a:graphicData>
        </a:graphic>
      </p:graphicFrame>
      <p:sp>
        <p:nvSpPr>
          <p:cNvPr id="6" name="TextBox 5">
            <a:extLst>
              <a:ext uri="{FF2B5EF4-FFF2-40B4-BE49-F238E27FC236}">
                <a16:creationId xmlns:a16="http://schemas.microsoft.com/office/drawing/2014/main" id="{AD864C1C-8E50-A092-99BF-F66C865CDA92}"/>
              </a:ext>
            </a:extLst>
          </p:cNvPr>
          <p:cNvSpPr txBox="1"/>
          <p:nvPr/>
        </p:nvSpPr>
        <p:spPr>
          <a:xfrm>
            <a:off x="4445009" y="5107396"/>
            <a:ext cx="12705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Arial"/>
              </a:rPr>
              <a:t>Expert Panelist </a:t>
            </a:r>
          </a:p>
        </p:txBody>
      </p:sp>
      <p:sp>
        <p:nvSpPr>
          <p:cNvPr id="8" name="TextBox 7">
            <a:extLst>
              <a:ext uri="{FF2B5EF4-FFF2-40B4-BE49-F238E27FC236}">
                <a16:creationId xmlns:a16="http://schemas.microsoft.com/office/drawing/2014/main" id="{B064D16F-4FCB-4F8E-8A5E-90197C90BB49}"/>
              </a:ext>
            </a:extLst>
          </p:cNvPr>
          <p:cNvSpPr txBox="1"/>
          <p:nvPr/>
        </p:nvSpPr>
        <p:spPr>
          <a:xfrm>
            <a:off x="6148418" y="5107396"/>
            <a:ext cx="12705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Arial"/>
              </a:rPr>
              <a:t>Nurse Educator </a:t>
            </a:r>
          </a:p>
        </p:txBody>
      </p:sp>
      <p:sp>
        <p:nvSpPr>
          <p:cNvPr id="10" name="TextBox 9">
            <a:extLst>
              <a:ext uri="{FF2B5EF4-FFF2-40B4-BE49-F238E27FC236}">
                <a16:creationId xmlns:a16="http://schemas.microsoft.com/office/drawing/2014/main" id="{5EB767E2-06BE-6A30-3C3F-0F10D23DDA26}"/>
              </a:ext>
            </a:extLst>
          </p:cNvPr>
          <p:cNvSpPr txBox="1"/>
          <p:nvPr/>
        </p:nvSpPr>
        <p:spPr>
          <a:xfrm>
            <a:off x="4606640" y="6323463"/>
            <a:ext cx="31494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cs typeface="Arial"/>
              </a:rPr>
              <a:t>Training Support Team</a:t>
            </a:r>
          </a:p>
        </p:txBody>
      </p:sp>
      <p:sp>
        <p:nvSpPr>
          <p:cNvPr id="11" name="Arrow: Left-Right 10">
            <a:extLst>
              <a:ext uri="{FF2B5EF4-FFF2-40B4-BE49-F238E27FC236}">
                <a16:creationId xmlns:a16="http://schemas.microsoft.com/office/drawing/2014/main" id="{B161D4CE-B0D0-BB90-92A1-229DA35F5B6C}"/>
              </a:ext>
            </a:extLst>
          </p:cNvPr>
          <p:cNvSpPr/>
          <p:nvPr/>
        </p:nvSpPr>
        <p:spPr>
          <a:xfrm>
            <a:off x="4601789" y="5881620"/>
            <a:ext cx="2452043" cy="34246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170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ea typeface="Verdana"/>
                <a:cs typeface="Arial"/>
              </a:rPr>
              <a:t>Results: Learner Professions </a:t>
            </a:r>
          </a:p>
        </p:txBody>
      </p:sp>
      <p:sp>
        <p:nvSpPr>
          <p:cNvPr id="4" name="Slide Number Placeholder 3"/>
          <p:cNvSpPr>
            <a:spLocks noGrp="1"/>
          </p:cNvSpPr>
          <p:nvPr>
            <p:ph type="sldNum" sz="quarter" idx="16"/>
          </p:nvPr>
        </p:nvSpPr>
        <p:spPr/>
        <p:txBody>
          <a:bodyPr/>
          <a:lstStyle/>
          <a:p>
            <a:fld id="{F85CE818-7367-6A4C-AA8A-8ACF11B1523A}" type="slidenum">
              <a:rPr lang="en-US" smtClean="0"/>
              <a:pPr/>
              <a:t>8</a:t>
            </a:fld>
            <a:endParaRPr lang="en-US"/>
          </a:p>
        </p:txBody>
      </p:sp>
      <p:sp>
        <p:nvSpPr>
          <p:cNvPr id="5" name="Text Placeholder 4"/>
          <p:cNvSpPr>
            <a:spLocks noGrp="1"/>
          </p:cNvSpPr>
          <p:nvPr>
            <p:ph type="body" sz="quarter" idx="12"/>
          </p:nvPr>
        </p:nvSpPr>
        <p:spPr/>
        <p:txBody>
          <a:bodyPr/>
          <a:lstStyle/>
          <a:p>
            <a:endParaRPr lang="en-US"/>
          </a:p>
        </p:txBody>
      </p:sp>
      <p:graphicFrame>
        <p:nvGraphicFramePr>
          <p:cNvPr id="8" name="Content Placeholder 7"/>
          <p:cNvGraphicFramePr>
            <a:graphicFrameLocks noGrp="1"/>
          </p:cNvGraphicFramePr>
          <p:nvPr>
            <p:ph sz="quarter" idx="11"/>
            <p:extLst>
              <p:ext uri="{D42A27DB-BD31-4B8C-83A1-F6EECF244321}">
                <p14:modId xmlns:p14="http://schemas.microsoft.com/office/powerpoint/2010/main" val="4282569505"/>
              </p:ext>
            </p:extLst>
          </p:nvPr>
        </p:nvGraphicFramePr>
        <p:xfrm>
          <a:off x="1685913" y="1050959"/>
          <a:ext cx="8920271" cy="4749714"/>
        </p:xfrm>
        <a:graphic>
          <a:graphicData uri="http://schemas.openxmlformats.org/drawingml/2006/table">
            <a:tbl>
              <a:tblPr firstRow="1" firstCol="1" bandRow="1">
                <a:tableStyleId>{5C22544A-7EE6-4342-B048-85BDC9FD1C3A}</a:tableStyleId>
              </a:tblPr>
              <a:tblGrid>
                <a:gridCol w="2208359">
                  <a:extLst>
                    <a:ext uri="{9D8B030D-6E8A-4147-A177-3AD203B41FA5}">
                      <a16:colId xmlns:a16="http://schemas.microsoft.com/office/drawing/2014/main" val="2412269623"/>
                    </a:ext>
                  </a:extLst>
                </a:gridCol>
                <a:gridCol w="1992600">
                  <a:extLst>
                    <a:ext uri="{9D8B030D-6E8A-4147-A177-3AD203B41FA5}">
                      <a16:colId xmlns:a16="http://schemas.microsoft.com/office/drawing/2014/main" val="1470119368"/>
                    </a:ext>
                  </a:extLst>
                </a:gridCol>
                <a:gridCol w="2322584">
                  <a:extLst>
                    <a:ext uri="{9D8B030D-6E8A-4147-A177-3AD203B41FA5}">
                      <a16:colId xmlns:a16="http://schemas.microsoft.com/office/drawing/2014/main" val="2928136770"/>
                    </a:ext>
                  </a:extLst>
                </a:gridCol>
                <a:gridCol w="2396728">
                  <a:extLst>
                    <a:ext uri="{9D8B030D-6E8A-4147-A177-3AD203B41FA5}">
                      <a16:colId xmlns:a16="http://schemas.microsoft.com/office/drawing/2014/main" val="3756034863"/>
                    </a:ext>
                  </a:extLst>
                </a:gridCol>
              </a:tblGrid>
              <a:tr h="707231">
                <a:tc>
                  <a:txBody>
                    <a:bodyPr/>
                    <a:lstStyle/>
                    <a:p>
                      <a:pPr marL="0" marR="0" algn="ctr">
                        <a:lnSpc>
                          <a:spcPct val="107000"/>
                        </a:lnSpc>
                        <a:spcBef>
                          <a:spcPts val="0"/>
                        </a:spcBef>
                        <a:spcAft>
                          <a:spcPts val="0"/>
                        </a:spcAft>
                      </a:pPr>
                      <a:r>
                        <a:rPr lang="en-US" sz="2000" b="1" dirty="0">
                          <a:effectLst/>
                        </a:rPr>
                        <a:t>Profession </a:t>
                      </a:r>
                      <a:endParaRPr lang="en-US" sz="2000" b="1">
                        <a:effectLst/>
                        <a:latin typeface="Calibri"/>
                        <a:ea typeface="Calibri" panose="020F0502020204030204" pitchFamily="34" charset="0"/>
                        <a:cs typeface="Times New Roman"/>
                      </a:endParaRPr>
                    </a:p>
                  </a:txBody>
                  <a:tcPr marL="68580" marR="68580" marT="0" marB="0"/>
                </a:tc>
                <a:tc>
                  <a:txBody>
                    <a:bodyPr/>
                    <a:lstStyle/>
                    <a:p>
                      <a:pPr marL="0" marR="0" algn="ctr">
                        <a:lnSpc>
                          <a:spcPct val="107000"/>
                        </a:lnSpc>
                        <a:spcBef>
                          <a:spcPts val="0"/>
                        </a:spcBef>
                        <a:spcAft>
                          <a:spcPts val="0"/>
                        </a:spcAft>
                      </a:pPr>
                      <a:r>
                        <a:rPr lang="en-US" sz="2000" b="1" dirty="0">
                          <a:effectLst/>
                        </a:rPr>
                        <a:t>Our Recovery Stories, (n)</a:t>
                      </a:r>
                      <a:endParaRPr lang="en-US" sz="2000" b="1">
                        <a:effectLst/>
                        <a:latin typeface="Calibri"/>
                        <a:ea typeface="Calibri" panose="020F0502020204030204" pitchFamily="34" charset="0"/>
                        <a:cs typeface="Times New Roman"/>
                      </a:endParaRPr>
                    </a:p>
                  </a:txBody>
                  <a:tcPr marL="68580" marR="68580" marT="0" marB="0"/>
                </a:tc>
                <a:tc>
                  <a:txBody>
                    <a:bodyPr/>
                    <a:lstStyle/>
                    <a:p>
                      <a:pPr marL="0" marR="0" algn="ctr">
                        <a:lnSpc>
                          <a:spcPct val="107000"/>
                        </a:lnSpc>
                        <a:spcBef>
                          <a:spcPts val="0"/>
                        </a:spcBef>
                        <a:spcAft>
                          <a:spcPts val="0"/>
                        </a:spcAft>
                      </a:pPr>
                      <a:r>
                        <a:rPr lang="en-US" sz="2000" b="1" dirty="0">
                          <a:effectLst/>
                        </a:rPr>
                        <a:t>Caregivers in Recovery, (n)</a:t>
                      </a:r>
                      <a:endParaRPr lang="en-US" sz="2000" b="1">
                        <a:effectLst/>
                        <a:latin typeface="Calibri"/>
                        <a:ea typeface="Calibri" panose="020F0502020204030204" pitchFamily="34" charset="0"/>
                        <a:cs typeface="Times New Roman"/>
                      </a:endParaRPr>
                    </a:p>
                  </a:txBody>
                  <a:tcPr marL="68580" marR="68580" marT="0" marB="0"/>
                </a:tc>
                <a:tc>
                  <a:txBody>
                    <a:bodyPr/>
                    <a:lstStyle/>
                    <a:p>
                      <a:pPr marL="0" marR="0" algn="ctr">
                        <a:lnSpc>
                          <a:spcPct val="107000"/>
                        </a:lnSpc>
                        <a:spcBef>
                          <a:spcPts val="0"/>
                        </a:spcBef>
                        <a:spcAft>
                          <a:spcPts val="0"/>
                        </a:spcAft>
                      </a:pPr>
                      <a:r>
                        <a:rPr lang="en-US" sz="2000" b="1" dirty="0">
                          <a:effectLst/>
                        </a:rPr>
                        <a:t>TOTAL</a:t>
                      </a:r>
                    </a:p>
                    <a:p>
                      <a:pPr marL="0" marR="0" algn="ctr">
                        <a:lnSpc>
                          <a:spcPct val="107000"/>
                        </a:lnSpc>
                        <a:spcBef>
                          <a:spcPts val="0"/>
                        </a:spcBef>
                        <a:spcAft>
                          <a:spcPts val="0"/>
                        </a:spcAft>
                      </a:pPr>
                      <a:r>
                        <a:rPr lang="en-US" sz="2000" b="1" dirty="0">
                          <a:effectLst/>
                        </a:rPr>
                        <a:t> n  (%) </a:t>
                      </a:r>
                      <a:endParaRPr lang="en-US" sz="2000" b="1">
                        <a:effectLst/>
                        <a:latin typeface="Calibri"/>
                        <a:ea typeface="Calibri" panose="020F0502020204030204" pitchFamily="34" charset="0"/>
                        <a:cs typeface="Times New Roman"/>
                      </a:endParaRPr>
                    </a:p>
                  </a:txBody>
                  <a:tcPr marL="68580" marR="68580" marT="0" marB="0"/>
                </a:tc>
                <a:extLst>
                  <a:ext uri="{0D108BD9-81ED-4DB2-BD59-A6C34878D82A}">
                    <a16:rowId xmlns:a16="http://schemas.microsoft.com/office/drawing/2014/main" val="3444236807"/>
                  </a:ext>
                </a:extLst>
              </a:tr>
              <a:tr h="360301">
                <a:tc>
                  <a:txBody>
                    <a:bodyPr/>
                    <a:lstStyle/>
                    <a:p>
                      <a:pPr marL="0" marR="0" lvl="0" algn="ctr">
                        <a:lnSpc>
                          <a:spcPct val="107000"/>
                        </a:lnSpc>
                        <a:spcBef>
                          <a:spcPts val="0"/>
                        </a:spcBef>
                        <a:spcAft>
                          <a:spcPts val="0"/>
                        </a:spcAft>
                        <a:buNone/>
                      </a:pPr>
                      <a:r>
                        <a:rPr lang="en-US" sz="2000" b="0" dirty="0">
                          <a:effectLst/>
                        </a:rPr>
                        <a:t>CADC/LADC</a:t>
                      </a:r>
                      <a:endParaRPr lang="en-US" sz="2000" b="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6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8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14 (9%) </a:t>
                      </a:r>
                      <a:endParaRPr lang="en-US" sz="2400" dirty="0">
                        <a:effectLst/>
                        <a:latin typeface="Calibri"/>
                        <a:cs typeface="Times New Roman"/>
                      </a:endParaRPr>
                    </a:p>
                  </a:txBody>
                  <a:tcPr marL="68580" marR="68580" marT="0" marB="0"/>
                </a:tc>
                <a:extLst>
                  <a:ext uri="{0D108BD9-81ED-4DB2-BD59-A6C34878D82A}">
                    <a16:rowId xmlns:a16="http://schemas.microsoft.com/office/drawing/2014/main" val="3877703902"/>
                  </a:ext>
                </a:extLst>
              </a:tr>
              <a:tr h="593766">
                <a:tc>
                  <a:txBody>
                    <a:bodyPr/>
                    <a:lstStyle/>
                    <a:p>
                      <a:pPr marL="0" marR="0" lvl="0" algn="ctr">
                        <a:lnSpc>
                          <a:spcPct val="107000"/>
                        </a:lnSpc>
                        <a:spcBef>
                          <a:spcPts val="0"/>
                        </a:spcBef>
                        <a:spcAft>
                          <a:spcPts val="0"/>
                        </a:spcAft>
                        <a:buNone/>
                      </a:pPr>
                      <a:r>
                        <a:rPr lang="en-US" sz="1800" b="0" dirty="0">
                          <a:effectLst/>
                        </a:rPr>
                        <a:t>Community Health Worker (CHW)</a:t>
                      </a:r>
                      <a:endParaRPr lang="en-US" sz="1800" b="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6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4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10 (7%) </a:t>
                      </a:r>
                      <a:endParaRPr lang="en-US" sz="2400">
                        <a:effectLst/>
                        <a:latin typeface="Calibri"/>
                        <a:cs typeface="Times New Roman"/>
                      </a:endParaRPr>
                    </a:p>
                  </a:txBody>
                  <a:tcPr marL="68580" marR="68580" marT="0" marB="0"/>
                </a:tc>
                <a:extLst>
                  <a:ext uri="{0D108BD9-81ED-4DB2-BD59-A6C34878D82A}">
                    <a16:rowId xmlns:a16="http://schemas.microsoft.com/office/drawing/2014/main" val="1992446571"/>
                  </a:ext>
                </a:extLst>
              </a:tr>
              <a:tr h="360301">
                <a:tc>
                  <a:txBody>
                    <a:bodyPr/>
                    <a:lstStyle/>
                    <a:p>
                      <a:pPr marL="0" marR="0" lvl="0" algn="ctr">
                        <a:lnSpc>
                          <a:spcPct val="107000"/>
                        </a:lnSpc>
                        <a:spcBef>
                          <a:spcPts val="0"/>
                        </a:spcBef>
                        <a:spcAft>
                          <a:spcPts val="0"/>
                        </a:spcAft>
                        <a:buNone/>
                      </a:pPr>
                      <a:r>
                        <a:rPr lang="en-US" sz="2000" b="0" dirty="0">
                          <a:effectLst/>
                        </a:rPr>
                        <a:t>LMHC </a:t>
                      </a:r>
                      <a:endParaRPr lang="en-US" sz="2000" b="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6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8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14 (9%) </a:t>
                      </a:r>
                      <a:endParaRPr lang="en-US" sz="2400">
                        <a:effectLst/>
                        <a:latin typeface="Calibri"/>
                        <a:cs typeface="Times New Roman"/>
                      </a:endParaRPr>
                    </a:p>
                  </a:txBody>
                  <a:tcPr marL="68580" marR="68580" marT="0" marB="0"/>
                </a:tc>
                <a:extLst>
                  <a:ext uri="{0D108BD9-81ED-4DB2-BD59-A6C34878D82A}">
                    <a16:rowId xmlns:a16="http://schemas.microsoft.com/office/drawing/2014/main" val="276647223"/>
                  </a:ext>
                </a:extLst>
              </a:tr>
              <a:tr h="360301">
                <a:tc>
                  <a:txBody>
                    <a:bodyPr/>
                    <a:lstStyle/>
                    <a:p>
                      <a:pPr marL="0" marR="0" lvl="0" algn="ctr">
                        <a:lnSpc>
                          <a:spcPct val="107000"/>
                        </a:lnSpc>
                        <a:spcBef>
                          <a:spcPts val="0"/>
                        </a:spcBef>
                        <a:spcAft>
                          <a:spcPts val="0"/>
                        </a:spcAft>
                        <a:buNone/>
                      </a:pPr>
                      <a:r>
                        <a:rPr lang="en-US" sz="2000" b="0" dirty="0">
                          <a:effectLst/>
                        </a:rPr>
                        <a:t>Nurses </a:t>
                      </a:r>
                      <a:endParaRPr lang="en-US" sz="2000" b="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21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12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33 (22%) </a:t>
                      </a:r>
                      <a:endParaRPr lang="en-US" sz="2400">
                        <a:effectLst/>
                        <a:latin typeface="Calibri"/>
                        <a:cs typeface="Times New Roman"/>
                      </a:endParaRPr>
                    </a:p>
                  </a:txBody>
                  <a:tcPr marL="68580" marR="68580" marT="0" marB="0"/>
                </a:tc>
                <a:extLst>
                  <a:ext uri="{0D108BD9-81ED-4DB2-BD59-A6C34878D82A}">
                    <a16:rowId xmlns:a16="http://schemas.microsoft.com/office/drawing/2014/main" val="2409077587"/>
                  </a:ext>
                </a:extLst>
              </a:tr>
              <a:tr h="360301">
                <a:tc>
                  <a:txBody>
                    <a:bodyPr/>
                    <a:lstStyle/>
                    <a:p>
                      <a:pPr marL="0" marR="0" lvl="0" algn="ctr">
                        <a:lnSpc>
                          <a:spcPct val="107000"/>
                        </a:lnSpc>
                        <a:spcBef>
                          <a:spcPts val="0"/>
                        </a:spcBef>
                        <a:spcAft>
                          <a:spcPts val="0"/>
                        </a:spcAft>
                        <a:buNone/>
                      </a:pPr>
                      <a:r>
                        <a:rPr lang="en-US" sz="2000" b="0" dirty="0">
                          <a:effectLst/>
                        </a:rPr>
                        <a:t>Other </a:t>
                      </a:r>
                      <a:endParaRPr lang="en-US" sz="2000" b="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16</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13</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29 (19%)  </a:t>
                      </a:r>
                      <a:endParaRPr lang="en-US" sz="2400">
                        <a:effectLst/>
                        <a:latin typeface="Calibri"/>
                        <a:cs typeface="Times New Roman"/>
                      </a:endParaRPr>
                    </a:p>
                  </a:txBody>
                  <a:tcPr marL="68580" marR="68580" marT="0" marB="0"/>
                </a:tc>
                <a:extLst>
                  <a:ext uri="{0D108BD9-81ED-4DB2-BD59-A6C34878D82A}">
                    <a16:rowId xmlns:a16="http://schemas.microsoft.com/office/drawing/2014/main" val="2392406892"/>
                  </a:ext>
                </a:extLst>
              </a:tr>
              <a:tr h="360301">
                <a:tc>
                  <a:txBody>
                    <a:bodyPr/>
                    <a:lstStyle/>
                    <a:p>
                      <a:pPr marL="0" marR="0" lvl="0" algn="ctr">
                        <a:lnSpc>
                          <a:spcPct val="107000"/>
                        </a:lnSpc>
                        <a:spcBef>
                          <a:spcPts val="0"/>
                        </a:spcBef>
                        <a:spcAft>
                          <a:spcPts val="0"/>
                        </a:spcAft>
                        <a:buNone/>
                      </a:pPr>
                      <a:r>
                        <a:rPr lang="en-US" sz="2000" b="0" dirty="0">
                          <a:effectLst/>
                        </a:rPr>
                        <a:t>Providers  </a:t>
                      </a:r>
                      <a:endParaRPr lang="en-US" sz="2000" b="0">
                        <a:effectLst/>
                        <a:latin typeface="Calibri"/>
                        <a:cs typeface="Times New Roman"/>
                      </a:endParaRPr>
                    </a:p>
                    <a:p>
                      <a:pPr marL="0" marR="0" lvl="0" algn="ctr">
                        <a:lnSpc>
                          <a:spcPct val="107000"/>
                        </a:lnSpc>
                        <a:spcBef>
                          <a:spcPts val="0"/>
                        </a:spcBef>
                        <a:spcAft>
                          <a:spcPts val="0"/>
                        </a:spcAft>
                        <a:buNone/>
                      </a:pPr>
                      <a:r>
                        <a:rPr lang="en-US" sz="2000" b="0" dirty="0">
                          <a:effectLst/>
                        </a:rPr>
                        <a:t>(MDs, NPs) </a:t>
                      </a:r>
                      <a:endParaRPr lang="en-US" sz="2000" b="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6</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4</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10 (7%) </a:t>
                      </a:r>
                      <a:endParaRPr lang="en-US" sz="2400">
                        <a:effectLst/>
                        <a:latin typeface="Calibri"/>
                        <a:ea typeface="Calibri" panose="020F0502020204030204" pitchFamily="34" charset="0"/>
                        <a:cs typeface="Times New Roman"/>
                      </a:endParaRPr>
                    </a:p>
                  </a:txBody>
                  <a:tcPr marL="68580" marR="68580" marT="0" marB="0"/>
                </a:tc>
                <a:extLst>
                  <a:ext uri="{0D108BD9-81ED-4DB2-BD59-A6C34878D82A}">
                    <a16:rowId xmlns:a16="http://schemas.microsoft.com/office/drawing/2014/main" val="1015993382"/>
                  </a:ext>
                </a:extLst>
              </a:tr>
              <a:tr h="360301">
                <a:tc>
                  <a:txBody>
                    <a:bodyPr/>
                    <a:lstStyle/>
                    <a:p>
                      <a:pPr marL="0" marR="0" lvl="0" algn="ctr">
                        <a:lnSpc>
                          <a:spcPct val="107000"/>
                        </a:lnSpc>
                        <a:spcBef>
                          <a:spcPts val="0"/>
                        </a:spcBef>
                        <a:spcAft>
                          <a:spcPts val="0"/>
                        </a:spcAft>
                        <a:buNone/>
                      </a:pPr>
                      <a:r>
                        <a:rPr lang="en-US" sz="2000" b="0" dirty="0">
                          <a:effectLst/>
                        </a:rPr>
                        <a:t>Recovery Coach</a:t>
                      </a:r>
                      <a:endParaRPr lang="en-US" sz="2000" b="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13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10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23 (15%) </a:t>
                      </a:r>
                      <a:endParaRPr lang="en-US" sz="2400">
                        <a:effectLst/>
                        <a:latin typeface="Calibri"/>
                        <a:cs typeface="Times New Roman"/>
                      </a:endParaRPr>
                    </a:p>
                  </a:txBody>
                  <a:tcPr marL="68580" marR="68580" marT="0" marB="0"/>
                </a:tc>
                <a:extLst>
                  <a:ext uri="{0D108BD9-81ED-4DB2-BD59-A6C34878D82A}">
                    <a16:rowId xmlns:a16="http://schemas.microsoft.com/office/drawing/2014/main" val="1126334156"/>
                  </a:ext>
                </a:extLst>
              </a:tr>
              <a:tr h="448339">
                <a:tc>
                  <a:txBody>
                    <a:bodyPr/>
                    <a:lstStyle/>
                    <a:p>
                      <a:pPr marL="0" marR="0" lvl="0" algn="ctr">
                        <a:lnSpc>
                          <a:spcPct val="107000"/>
                        </a:lnSpc>
                        <a:spcBef>
                          <a:spcPts val="0"/>
                        </a:spcBef>
                        <a:spcAft>
                          <a:spcPts val="0"/>
                        </a:spcAft>
                        <a:buNone/>
                      </a:pPr>
                      <a:r>
                        <a:rPr lang="en-US" sz="2000" b="0" dirty="0">
                          <a:effectLst/>
                        </a:rPr>
                        <a:t>Social Worker</a:t>
                      </a:r>
                      <a:endParaRPr lang="en-US" sz="2000" b="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12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8 </a:t>
                      </a:r>
                      <a:endParaRPr lang="en-US" sz="2400">
                        <a:effectLst/>
                        <a:latin typeface="Calibri"/>
                        <a:cs typeface="Times New Roman"/>
                      </a:endParaRPr>
                    </a:p>
                  </a:txBody>
                  <a:tcPr marL="68580" marR="68580" marT="0" marB="0"/>
                </a:tc>
                <a:tc>
                  <a:txBody>
                    <a:bodyPr/>
                    <a:lstStyle/>
                    <a:p>
                      <a:pPr marL="0" marR="0" lvl="0" algn="ctr">
                        <a:lnSpc>
                          <a:spcPct val="107000"/>
                        </a:lnSpc>
                        <a:spcBef>
                          <a:spcPts val="0"/>
                        </a:spcBef>
                        <a:spcAft>
                          <a:spcPts val="0"/>
                        </a:spcAft>
                        <a:buNone/>
                      </a:pPr>
                      <a:r>
                        <a:rPr lang="en-US" sz="2400" dirty="0">
                          <a:effectLst/>
                        </a:rPr>
                        <a:t>20 (13%) </a:t>
                      </a:r>
                      <a:endParaRPr lang="en-US" sz="2400">
                        <a:effectLst/>
                        <a:latin typeface="Calibri"/>
                        <a:cs typeface="Times New Roman"/>
                      </a:endParaRPr>
                    </a:p>
                  </a:txBody>
                  <a:tcPr marL="68580" marR="68580" marT="0" marB="0"/>
                </a:tc>
                <a:extLst>
                  <a:ext uri="{0D108BD9-81ED-4DB2-BD59-A6C34878D82A}">
                    <a16:rowId xmlns:a16="http://schemas.microsoft.com/office/drawing/2014/main" val="2637173717"/>
                  </a:ext>
                </a:extLst>
              </a:tr>
              <a:tr h="360301">
                <a:tc>
                  <a:txBody>
                    <a:bodyPr/>
                    <a:lstStyle/>
                    <a:p>
                      <a:pPr marL="0" marR="0" algn="ctr">
                        <a:lnSpc>
                          <a:spcPct val="107000"/>
                        </a:lnSpc>
                        <a:spcBef>
                          <a:spcPts val="0"/>
                        </a:spcBef>
                        <a:spcAft>
                          <a:spcPts val="0"/>
                        </a:spcAft>
                      </a:pPr>
                      <a:r>
                        <a:rPr lang="en-US" sz="2000" dirty="0">
                          <a:effectLst/>
                        </a:rPr>
                        <a:t>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b="1" dirty="0">
                          <a:effectLst/>
                        </a:rPr>
                        <a:t>86</a:t>
                      </a:r>
                      <a:endParaRPr lang="en-US" sz="2400" b="1">
                        <a:effectLst/>
                        <a:latin typeface="Calibri"/>
                        <a:ea typeface="Calibri" panose="020F0502020204030204" pitchFamily="34" charset="0"/>
                        <a:cs typeface="Times New Roman"/>
                      </a:endParaRPr>
                    </a:p>
                  </a:txBody>
                  <a:tcPr marL="68580" marR="68580" marT="0" marB="0"/>
                </a:tc>
                <a:tc>
                  <a:txBody>
                    <a:bodyPr/>
                    <a:lstStyle/>
                    <a:p>
                      <a:pPr marL="0" marR="0" algn="ctr">
                        <a:lnSpc>
                          <a:spcPct val="107000"/>
                        </a:lnSpc>
                        <a:spcBef>
                          <a:spcPts val="0"/>
                        </a:spcBef>
                        <a:spcAft>
                          <a:spcPts val="0"/>
                        </a:spcAft>
                      </a:pPr>
                      <a:r>
                        <a:rPr lang="en-US" sz="2400" b="1" dirty="0">
                          <a:effectLst/>
                        </a:rPr>
                        <a:t>67</a:t>
                      </a:r>
                      <a:endParaRPr lang="en-US" sz="2400" b="1">
                        <a:effectLst/>
                        <a:latin typeface="Calibri"/>
                        <a:ea typeface="Calibri" panose="020F0502020204030204" pitchFamily="34" charset="0"/>
                        <a:cs typeface="Times New Roman"/>
                      </a:endParaRPr>
                    </a:p>
                  </a:txBody>
                  <a:tcPr marL="68580" marR="68580" marT="0" marB="0"/>
                </a:tc>
                <a:tc>
                  <a:txBody>
                    <a:bodyPr/>
                    <a:lstStyle/>
                    <a:p>
                      <a:pPr marL="0" marR="0" algn="ctr">
                        <a:lnSpc>
                          <a:spcPct val="107000"/>
                        </a:lnSpc>
                        <a:spcBef>
                          <a:spcPts val="0"/>
                        </a:spcBef>
                        <a:spcAft>
                          <a:spcPts val="0"/>
                        </a:spcAft>
                      </a:pPr>
                      <a:r>
                        <a:rPr lang="en-US" sz="2400" b="1" dirty="0">
                          <a:effectLst/>
                        </a:rPr>
                        <a:t>153</a:t>
                      </a:r>
                      <a:endParaRPr lang="en-US" sz="2400" b="1">
                        <a:effectLst/>
                        <a:latin typeface="Calibri"/>
                        <a:ea typeface="Calibri" panose="020F0502020204030204" pitchFamily="34" charset="0"/>
                        <a:cs typeface="Times New Roman"/>
                      </a:endParaRPr>
                    </a:p>
                  </a:txBody>
                  <a:tcPr marL="68580" marR="68580" marT="0" marB="0"/>
                </a:tc>
                <a:extLst>
                  <a:ext uri="{0D108BD9-81ED-4DB2-BD59-A6C34878D82A}">
                    <a16:rowId xmlns:a16="http://schemas.microsoft.com/office/drawing/2014/main" val="1883651978"/>
                  </a:ext>
                </a:extLst>
              </a:tr>
            </a:tbl>
          </a:graphicData>
        </a:graphic>
      </p:graphicFrame>
    </p:spTree>
    <p:extLst>
      <p:ext uri="{BB962C8B-B14F-4D97-AF65-F5344CB8AC3E}">
        <p14:creationId xmlns:p14="http://schemas.microsoft.com/office/powerpoint/2010/main" val="1857460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ea typeface="Verdana"/>
                <a:cs typeface="Arial"/>
              </a:rPr>
              <a:t>Results: Knowledge and Interprofessional Collaboration </a:t>
            </a:r>
          </a:p>
        </p:txBody>
      </p:sp>
      <p:sp>
        <p:nvSpPr>
          <p:cNvPr id="4" name="Slide Number Placeholder 3"/>
          <p:cNvSpPr>
            <a:spLocks noGrp="1"/>
          </p:cNvSpPr>
          <p:nvPr>
            <p:ph type="sldNum" sz="quarter" idx="16"/>
          </p:nvPr>
        </p:nvSpPr>
        <p:spPr/>
        <p:txBody>
          <a:bodyPr/>
          <a:lstStyle/>
          <a:p>
            <a:fld id="{F85CE818-7367-6A4C-AA8A-8ACF11B1523A}" type="slidenum">
              <a:rPr lang="en-US" smtClean="0"/>
              <a:pPr/>
              <a:t>9</a:t>
            </a:fld>
            <a:endParaRPr lang="en-US"/>
          </a:p>
        </p:txBody>
      </p:sp>
      <p:sp>
        <p:nvSpPr>
          <p:cNvPr id="5" name="Text Placeholder 4"/>
          <p:cNvSpPr>
            <a:spLocks noGrp="1"/>
          </p:cNvSpPr>
          <p:nvPr>
            <p:ph type="body" sz="quarter" idx="12"/>
          </p:nvPr>
        </p:nvSpPr>
        <p:spPr/>
        <p:txBody>
          <a:bodyPr/>
          <a:lstStyle/>
          <a:p>
            <a:endParaRPr lang="en-US" dirty="0"/>
          </a:p>
        </p:txBody>
      </p:sp>
      <p:graphicFrame>
        <p:nvGraphicFramePr>
          <p:cNvPr id="3" name="Table 2">
            <a:extLst>
              <a:ext uri="{FF2B5EF4-FFF2-40B4-BE49-F238E27FC236}">
                <a16:creationId xmlns:a16="http://schemas.microsoft.com/office/drawing/2014/main" id="{D0CD8DDC-62B1-8027-D20A-B0D534AA453F}"/>
              </a:ext>
            </a:extLst>
          </p:cNvPr>
          <p:cNvGraphicFramePr>
            <a:graphicFrameLocks noGrp="1"/>
          </p:cNvGraphicFramePr>
          <p:nvPr>
            <p:extLst>
              <p:ext uri="{D42A27DB-BD31-4B8C-83A1-F6EECF244321}">
                <p14:modId xmlns:p14="http://schemas.microsoft.com/office/powerpoint/2010/main" val="2879553330"/>
              </p:ext>
            </p:extLst>
          </p:nvPr>
        </p:nvGraphicFramePr>
        <p:xfrm>
          <a:off x="613317" y="1282390"/>
          <a:ext cx="11387117" cy="4282440"/>
        </p:xfrm>
        <a:graphic>
          <a:graphicData uri="http://schemas.openxmlformats.org/drawingml/2006/table">
            <a:tbl>
              <a:tblPr firstRow="1" bandRow="1">
                <a:tableStyleId>{5C22544A-7EE6-4342-B048-85BDC9FD1C3A}</a:tableStyleId>
              </a:tblPr>
              <a:tblGrid>
                <a:gridCol w="3173984">
                  <a:extLst>
                    <a:ext uri="{9D8B030D-6E8A-4147-A177-3AD203B41FA5}">
                      <a16:colId xmlns:a16="http://schemas.microsoft.com/office/drawing/2014/main" val="644692594"/>
                    </a:ext>
                  </a:extLst>
                </a:gridCol>
                <a:gridCol w="1640392">
                  <a:extLst>
                    <a:ext uri="{9D8B030D-6E8A-4147-A177-3AD203B41FA5}">
                      <a16:colId xmlns:a16="http://schemas.microsoft.com/office/drawing/2014/main" val="618164465"/>
                    </a:ext>
                  </a:extLst>
                </a:gridCol>
                <a:gridCol w="2458719">
                  <a:extLst>
                    <a:ext uri="{9D8B030D-6E8A-4147-A177-3AD203B41FA5}">
                      <a16:colId xmlns:a16="http://schemas.microsoft.com/office/drawing/2014/main" val="4011721451"/>
                    </a:ext>
                  </a:extLst>
                </a:gridCol>
                <a:gridCol w="1933446">
                  <a:extLst>
                    <a:ext uri="{9D8B030D-6E8A-4147-A177-3AD203B41FA5}">
                      <a16:colId xmlns:a16="http://schemas.microsoft.com/office/drawing/2014/main" val="2354105943"/>
                    </a:ext>
                  </a:extLst>
                </a:gridCol>
                <a:gridCol w="2180576">
                  <a:extLst>
                    <a:ext uri="{9D8B030D-6E8A-4147-A177-3AD203B41FA5}">
                      <a16:colId xmlns:a16="http://schemas.microsoft.com/office/drawing/2014/main" val="2969270375"/>
                    </a:ext>
                  </a:extLst>
                </a:gridCol>
              </a:tblGrid>
              <a:tr h="674094">
                <a:tc>
                  <a:txBody>
                    <a:bodyPr/>
                    <a:lstStyle/>
                    <a:p>
                      <a:pPr algn="ctr"/>
                      <a:r>
                        <a:rPr lang="en-US" dirty="0"/>
                        <a:t>Survey Question</a:t>
                      </a:r>
                    </a:p>
                  </a:txBody>
                  <a:tcPr anchor="ctr"/>
                </a:tc>
                <a:tc>
                  <a:txBody>
                    <a:bodyPr/>
                    <a:lstStyle/>
                    <a:p>
                      <a:pPr algn="ctr"/>
                      <a:r>
                        <a:rPr lang="en-US" i="0" dirty="0"/>
                        <a:t>Response Choice</a:t>
                      </a:r>
                    </a:p>
                  </a:txBody>
                  <a:tcPr anchor="ctr"/>
                </a:tc>
                <a:tc>
                  <a:txBody>
                    <a:bodyPr/>
                    <a:lstStyle/>
                    <a:p>
                      <a:pPr algn="ctr"/>
                      <a:r>
                        <a:rPr lang="en-US" dirty="0"/>
                        <a:t>Our Recovery Stories (n=86)</a:t>
                      </a:r>
                    </a:p>
                  </a:txBody>
                  <a:tcPr anchor="ctr"/>
                </a:tc>
                <a:tc>
                  <a:txBody>
                    <a:bodyPr/>
                    <a:lstStyle/>
                    <a:p>
                      <a:pPr algn="ctr"/>
                      <a:r>
                        <a:rPr lang="en-US" dirty="0"/>
                        <a:t>Caregivers in Recovery</a:t>
                      </a:r>
                    </a:p>
                    <a:p>
                      <a:pPr lvl="0" algn="ctr">
                        <a:buNone/>
                      </a:pPr>
                      <a:r>
                        <a:rPr lang="en-US" dirty="0"/>
                        <a:t>(n=67) </a:t>
                      </a:r>
                    </a:p>
                  </a:txBody>
                  <a:tcPr anchor="ctr"/>
                </a:tc>
                <a:tc>
                  <a:txBody>
                    <a:bodyPr/>
                    <a:lstStyle/>
                    <a:p>
                      <a:pPr algn="ctr"/>
                      <a:r>
                        <a:rPr lang="en-US" dirty="0"/>
                        <a:t>TOTAL </a:t>
                      </a:r>
                    </a:p>
                    <a:p>
                      <a:pPr lvl="0" algn="ctr">
                        <a:buNone/>
                      </a:pPr>
                      <a:r>
                        <a:rPr lang="en-US" dirty="0"/>
                        <a:t>(n=153) </a:t>
                      </a:r>
                    </a:p>
                  </a:txBody>
                  <a:tcPr anchor="ctr"/>
                </a:tc>
                <a:extLst>
                  <a:ext uri="{0D108BD9-81ED-4DB2-BD59-A6C34878D82A}">
                    <a16:rowId xmlns:a16="http://schemas.microsoft.com/office/drawing/2014/main" val="1698118808"/>
                  </a:ext>
                </a:extLst>
              </a:tr>
              <a:tr h="444289">
                <a:tc rowSpan="2">
                  <a:txBody>
                    <a:bodyPr/>
                    <a:lstStyle/>
                    <a:p>
                      <a:pPr lvl="0" algn="ctr">
                        <a:buNone/>
                      </a:pPr>
                      <a:r>
                        <a:rPr lang="en-US" sz="2000" b="0" i="0" u="none" strike="noStrike" noProof="0" dirty="0">
                          <a:solidFill>
                            <a:srgbClr val="000000"/>
                          </a:solidFill>
                          <a:latin typeface="Arial"/>
                        </a:rPr>
                        <a:t>Do you feel your knowledge of the topic has increased as a result of this activity?</a:t>
                      </a:r>
                      <a:endParaRPr lang="en-US" b="0"/>
                    </a:p>
                  </a:txBody>
                  <a:tcPr anchor="ctr"/>
                </a:tc>
                <a:tc>
                  <a:txBody>
                    <a:bodyPr/>
                    <a:lstStyle/>
                    <a:p>
                      <a:pPr algn="ctr"/>
                      <a:r>
                        <a:rPr lang="en-US" sz="2000" dirty="0"/>
                        <a:t>Yes</a:t>
                      </a:r>
                    </a:p>
                  </a:txBody>
                  <a:tcPr anchor="ctr"/>
                </a:tc>
                <a:tc>
                  <a:txBody>
                    <a:bodyPr/>
                    <a:lstStyle/>
                    <a:p>
                      <a:pPr marL="0" marR="0" lvl="0" algn="ctr">
                        <a:lnSpc>
                          <a:spcPct val="107000"/>
                        </a:lnSpc>
                        <a:spcBef>
                          <a:spcPts val="0"/>
                        </a:spcBef>
                        <a:spcAft>
                          <a:spcPts val="0"/>
                        </a:spcAft>
                        <a:buNone/>
                      </a:pPr>
                      <a:r>
                        <a:rPr lang="en-US" sz="2000" dirty="0">
                          <a:effectLst/>
                        </a:rPr>
                        <a:t>84</a:t>
                      </a:r>
                      <a:endParaRPr lang="en-US" sz="2000">
                        <a:effectLst/>
                        <a:latin typeface="Calibri"/>
                        <a:cs typeface="Times New Roman"/>
                      </a:endParaRPr>
                    </a:p>
                  </a:txBody>
                  <a:tcPr marL="68580" marR="68580" marT="0" marB="0" anchor="ctr"/>
                </a:tc>
                <a:tc>
                  <a:txBody>
                    <a:bodyPr/>
                    <a:lstStyle/>
                    <a:p>
                      <a:pPr marL="0" marR="0" lvl="0" algn="ctr">
                        <a:lnSpc>
                          <a:spcPct val="107000"/>
                        </a:lnSpc>
                        <a:spcBef>
                          <a:spcPts val="0"/>
                        </a:spcBef>
                        <a:spcAft>
                          <a:spcPts val="0"/>
                        </a:spcAft>
                        <a:buNone/>
                      </a:pPr>
                      <a:r>
                        <a:rPr lang="en-US" sz="2000" dirty="0">
                          <a:effectLst/>
                        </a:rPr>
                        <a:t>62</a:t>
                      </a:r>
                      <a:endParaRPr lang="en-US" sz="2000">
                        <a:effectLst/>
                        <a:latin typeface="Calibri"/>
                        <a:cs typeface="Times New Roman"/>
                      </a:endParaRPr>
                    </a:p>
                  </a:txBody>
                  <a:tcPr marL="68580" marR="68580" marT="0" marB="0" anchor="ctr"/>
                </a:tc>
                <a:tc>
                  <a:txBody>
                    <a:bodyPr/>
                    <a:lstStyle/>
                    <a:p>
                      <a:pPr marL="0" marR="0" lvl="0" algn="ctr">
                        <a:lnSpc>
                          <a:spcPct val="107000"/>
                        </a:lnSpc>
                        <a:spcBef>
                          <a:spcPts val="0"/>
                        </a:spcBef>
                        <a:spcAft>
                          <a:spcPts val="0"/>
                        </a:spcAft>
                        <a:buNone/>
                      </a:pPr>
                      <a:r>
                        <a:rPr lang="en-US" sz="2000" dirty="0">
                          <a:effectLst/>
                        </a:rPr>
                        <a:t>146/153 </a:t>
                      </a:r>
                      <a:endParaRPr lang="en-US" sz="2000" dirty="0"/>
                    </a:p>
                    <a:p>
                      <a:pPr marL="0" marR="0" lvl="0" algn="ctr">
                        <a:lnSpc>
                          <a:spcPct val="107000"/>
                        </a:lnSpc>
                        <a:spcBef>
                          <a:spcPts val="0"/>
                        </a:spcBef>
                        <a:spcAft>
                          <a:spcPts val="0"/>
                        </a:spcAft>
                        <a:buNone/>
                      </a:pPr>
                      <a:r>
                        <a:rPr lang="en-US" sz="2000" dirty="0">
                          <a:effectLst/>
                        </a:rPr>
                        <a:t>(95.4%) </a:t>
                      </a:r>
                      <a:endParaRPr lang="en-US" sz="2000">
                        <a:effectLst/>
                        <a:latin typeface="Calibri"/>
                        <a:cs typeface="Times New Roman"/>
                      </a:endParaRPr>
                    </a:p>
                  </a:txBody>
                  <a:tcPr marL="68580" marR="68580" marT="0" marB="0" anchor="ctr"/>
                </a:tc>
                <a:extLst>
                  <a:ext uri="{0D108BD9-81ED-4DB2-BD59-A6C34878D82A}">
                    <a16:rowId xmlns:a16="http://schemas.microsoft.com/office/drawing/2014/main" val="1561264758"/>
                  </a:ext>
                </a:extLst>
              </a:tr>
              <a:tr h="704088">
                <a:tc vMerge="1">
                  <a:txBody>
                    <a:bodyPr/>
                    <a:lstStyle/>
                    <a:p>
                      <a:endParaRPr lang="en-US"/>
                    </a:p>
                  </a:txBody>
                  <a:tcPr/>
                </a:tc>
                <a:tc>
                  <a:txBody>
                    <a:bodyPr/>
                    <a:lstStyle/>
                    <a:p>
                      <a:pPr algn="ctr"/>
                      <a:r>
                        <a:rPr lang="en-US" sz="2000" dirty="0"/>
                        <a:t>No </a:t>
                      </a:r>
                    </a:p>
                  </a:txBody>
                  <a:tcPr anchor="ctr"/>
                </a:tc>
                <a:tc>
                  <a:txBody>
                    <a:bodyPr/>
                    <a:lstStyle/>
                    <a:p>
                      <a:pPr algn="ctr"/>
                      <a:r>
                        <a:rPr lang="en-US" sz="2000" dirty="0"/>
                        <a:t>2</a:t>
                      </a:r>
                    </a:p>
                  </a:txBody>
                  <a:tcPr anchor="ctr"/>
                </a:tc>
                <a:tc>
                  <a:txBody>
                    <a:bodyPr/>
                    <a:lstStyle/>
                    <a:p>
                      <a:pPr algn="ctr"/>
                      <a:r>
                        <a:rPr lang="en-US" sz="2000" dirty="0"/>
                        <a:t>5</a:t>
                      </a:r>
                    </a:p>
                  </a:txBody>
                  <a:tcPr anchor="ctr"/>
                </a:tc>
                <a:tc>
                  <a:txBody>
                    <a:bodyPr/>
                    <a:lstStyle/>
                    <a:p>
                      <a:pPr marL="0" marR="0" lvl="0" algn="ctr">
                        <a:lnSpc>
                          <a:spcPct val="107000"/>
                        </a:lnSpc>
                        <a:spcBef>
                          <a:spcPts val="0"/>
                        </a:spcBef>
                        <a:spcAft>
                          <a:spcPts val="0"/>
                        </a:spcAft>
                        <a:buNone/>
                      </a:pPr>
                      <a:r>
                        <a:rPr lang="en-US" sz="2000" dirty="0">
                          <a:effectLst/>
                        </a:rPr>
                        <a:t>7/153</a:t>
                      </a:r>
                      <a:endParaRPr lang="en-US" sz="2000" dirty="0"/>
                    </a:p>
                    <a:p>
                      <a:pPr marL="0" marR="0" lvl="0" algn="ctr">
                        <a:lnSpc>
                          <a:spcPct val="107000"/>
                        </a:lnSpc>
                        <a:spcBef>
                          <a:spcPts val="0"/>
                        </a:spcBef>
                        <a:spcAft>
                          <a:spcPts val="0"/>
                        </a:spcAft>
                        <a:buNone/>
                      </a:pPr>
                      <a:r>
                        <a:rPr lang="en-US" sz="2000" dirty="0">
                          <a:effectLst/>
                        </a:rPr>
                        <a:t>(4.6%) </a:t>
                      </a:r>
                      <a:endParaRPr lang="en-US" sz="2000">
                        <a:effectLst/>
                        <a:latin typeface="Calibri"/>
                        <a:cs typeface="Times New Roman"/>
                      </a:endParaRPr>
                    </a:p>
                  </a:txBody>
                  <a:tcPr marL="68580" marR="68580" marT="0" marB="0" anchor="ctr"/>
                </a:tc>
                <a:extLst>
                  <a:ext uri="{0D108BD9-81ED-4DB2-BD59-A6C34878D82A}">
                    <a16:rowId xmlns:a16="http://schemas.microsoft.com/office/drawing/2014/main" val="1504833517"/>
                  </a:ext>
                </a:extLst>
              </a:tr>
              <a:tr h="1095248">
                <a:tc rowSpan="2">
                  <a:txBody>
                    <a:bodyPr/>
                    <a:lstStyle/>
                    <a:p>
                      <a:pPr lvl="0" algn="ctr">
                        <a:buNone/>
                      </a:pPr>
                      <a:r>
                        <a:rPr lang="en-US" sz="2000" b="0" i="0" u="none" strike="noStrike" noProof="0" dirty="0">
                          <a:solidFill>
                            <a:srgbClr val="000000"/>
                          </a:solidFill>
                          <a:latin typeface="Arial"/>
                        </a:rPr>
                        <a:t>I am better able to work effectively with interprofessional team members to enhance care.</a:t>
                      </a:r>
                      <a:endParaRPr lang="en-US" b="0"/>
                    </a:p>
                  </a:txBody>
                  <a:tcPr anchor="ctr"/>
                </a:tc>
                <a:tc>
                  <a:txBody>
                    <a:bodyPr/>
                    <a:lstStyle/>
                    <a:p>
                      <a:pPr marL="0" marR="0" lvl="0" algn="ctr">
                        <a:lnSpc>
                          <a:spcPct val="107000"/>
                        </a:lnSpc>
                        <a:spcBef>
                          <a:spcPts val="0"/>
                        </a:spcBef>
                        <a:spcAft>
                          <a:spcPts val="0"/>
                        </a:spcAft>
                        <a:buNone/>
                      </a:pPr>
                      <a:r>
                        <a:rPr lang="en-US" sz="2000" b="0" i="0" u="none" strike="noStrike" noProof="0" dirty="0">
                          <a:solidFill>
                            <a:srgbClr val="000000"/>
                          </a:solidFill>
                          <a:latin typeface="Arial"/>
                        </a:rPr>
                        <a:t>Strongly Agree/</a:t>
                      </a:r>
                    </a:p>
                    <a:p>
                      <a:pPr marL="0" marR="0" lvl="0" algn="ctr">
                        <a:lnSpc>
                          <a:spcPct val="107000"/>
                        </a:lnSpc>
                        <a:spcBef>
                          <a:spcPts val="0"/>
                        </a:spcBef>
                        <a:spcAft>
                          <a:spcPts val="0"/>
                        </a:spcAft>
                        <a:buNone/>
                      </a:pPr>
                      <a:r>
                        <a:rPr lang="en-US" sz="2000" b="0" i="0" u="none" strike="noStrike" noProof="0" dirty="0">
                          <a:solidFill>
                            <a:srgbClr val="000000"/>
                          </a:solidFill>
                          <a:latin typeface="Arial"/>
                        </a:rPr>
                        <a:t>Agree</a:t>
                      </a:r>
                      <a:endParaRPr lang="en-US" sz="2000" dirty="0"/>
                    </a:p>
                  </a:txBody>
                  <a:tcPr anchor="ctr"/>
                </a:tc>
                <a:tc>
                  <a:txBody>
                    <a:bodyPr/>
                    <a:lstStyle/>
                    <a:p>
                      <a:pPr lvl="0" algn="ctr">
                        <a:buNone/>
                      </a:pPr>
                      <a:r>
                        <a:rPr lang="en-US" sz="2000" dirty="0"/>
                        <a:t>77</a:t>
                      </a:r>
                    </a:p>
                  </a:txBody>
                  <a:tcPr anchor="ctr"/>
                </a:tc>
                <a:tc>
                  <a:txBody>
                    <a:bodyPr/>
                    <a:lstStyle/>
                    <a:p>
                      <a:pPr lvl="0" algn="ctr">
                        <a:buNone/>
                      </a:pPr>
                      <a:r>
                        <a:rPr lang="en-US" sz="2000" dirty="0"/>
                        <a:t>61</a:t>
                      </a:r>
                    </a:p>
                  </a:txBody>
                  <a:tcPr anchor="ctr"/>
                </a:tc>
                <a:tc>
                  <a:txBody>
                    <a:bodyPr/>
                    <a:lstStyle/>
                    <a:p>
                      <a:pPr marL="0" lvl="0" algn="ctr">
                        <a:lnSpc>
                          <a:spcPct val="107000"/>
                        </a:lnSpc>
                        <a:spcBef>
                          <a:spcPts val="0"/>
                        </a:spcBef>
                        <a:spcAft>
                          <a:spcPts val="0"/>
                        </a:spcAft>
                        <a:buNone/>
                      </a:pPr>
                      <a:r>
                        <a:rPr lang="en-US" sz="2000" dirty="0">
                          <a:effectLst/>
                        </a:rPr>
                        <a:t>138/153 </a:t>
                      </a:r>
                      <a:endParaRPr lang="en-US" sz="2000"/>
                    </a:p>
                    <a:p>
                      <a:pPr marL="0" lvl="0" algn="ctr">
                        <a:lnSpc>
                          <a:spcPct val="107000"/>
                        </a:lnSpc>
                        <a:spcBef>
                          <a:spcPts val="0"/>
                        </a:spcBef>
                        <a:spcAft>
                          <a:spcPts val="0"/>
                        </a:spcAft>
                        <a:buNone/>
                      </a:pPr>
                      <a:r>
                        <a:rPr lang="en-US" sz="2000" dirty="0">
                          <a:effectLst/>
                        </a:rPr>
                        <a:t>(90.2%)</a:t>
                      </a:r>
                    </a:p>
                  </a:txBody>
                  <a:tcPr marL="68580" marR="68580" marT="0" marB="0" anchor="ctr"/>
                </a:tc>
                <a:extLst>
                  <a:ext uri="{0D108BD9-81ED-4DB2-BD59-A6C34878D82A}">
                    <a16:rowId xmlns:a16="http://schemas.microsoft.com/office/drawing/2014/main" val="4001439611"/>
                  </a:ext>
                </a:extLst>
              </a:tr>
              <a:tr h="916432">
                <a:tc vMerge="1">
                  <a:txBody>
                    <a:bodyPr/>
                    <a:lstStyle/>
                    <a:p>
                      <a:endParaRPr lang="en-US"/>
                    </a:p>
                  </a:txBody>
                  <a:tcPr/>
                </a:tc>
                <a:tc>
                  <a:txBody>
                    <a:bodyPr/>
                    <a:lstStyle/>
                    <a:p>
                      <a:pPr lvl="0" algn="ctr">
                        <a:buNone/>
                      </a:pPr>
                      <a:r>
                        <a:rPr lang="en-US" sz="2000" dirty="0"/>
                        <a:t>Neutral </a:t>
                      </a:r>
                    </a:p>
                  </a:txBody>
                  <a:tcPr anchor="ctr"/>
                </a:tc>
                <a:tc>
                  <a:txBody>
                    <a:bodyPr/>
                    <a:lstStyle/>
                    <a:p>
                      <a:pPr lvl="0" algn="ctr">
                        <a:buNone/>
                      </a:pPr>
                      <a:r>
                        <a:rPr lang="en-US" sz="2000" dirty="0"/>
                        <a:t>9</a:t>
                      </a:r>
                    </a:p>
                  </a:txBody>
                  <a:tcPr anchor="ctr"/>
                </a:tc>
                <a:tc>
                  <a:txBody>
                    <a:bodyPr/>
                    <a:lstStyle/>
                    <a:p>
                      <a:pPr lvl="0" algn="ctr">
                        <a:buNone/>
                      </a:pPr>
                      <a:r>
                        <a:rPr lang="en-US" sz="2000" dirty="0"/>
                        <a:t>6</a:t>
                      </a:r>
                    </a:p>
                  </a:txBody>
                  <a:tcPr anchor="ctr"/>
                </a:tc>
                <a:tc>
                  <a:txBody>
                    <a:bodyPr/>
                    <a:lstStyle/>
                    <a:p>
                      <a:pPr marL="0" lvl="0" algn="ctr">
                        <a:lnSpc>
                          <a:spcPct val="107000"/>
                        </a:lnSpc>
                        <a:spcBef>
                          <a:spcPts val="0"/>
                        </a:spcBef>
                        <a:spcAft>
                          <a:spcPts val="0"/>
                        </a:spcAft>
                        <a:buNone/>
                      </a:pPr>
                      <a:r>
                        <a:rPr lang="en-US" sz="2000" dirty="0">
                          <a:effectLst/>
                        </a:rPr>
                        <a:t>15/153 </a:t>
                      </a:r>
                    </a:p>
                    <a:p>
                      <a:pPr marL="0" lvl="0" algn="ctr">
                        <a:lnSpc>
                          <a:spcPct val="107000"/>
                        </a:lnSpc>
                        <a:spcBef>
                          <a:spcPts val="0"/>
                        </a:spcBef>
                        <a:spcAft>
                          <a:spcPts val="0"/>
                        </a:spcAft>
                        <a:buNone/>
                      </a:pPr>
                      <a:r>
                        <a:rPr lang="en-US" sz="2000" dirty="0">
                          <a:effectLst/>
                        </a:rPr>
                        <a:t>(9.8%)</a:t>
                      </a:r>
                    </a:p>
                  </a:txBody>
                  <a:tcPr marL="68580" marR="68580" marT="0" marB="0" anchor="ctr"/>
                </a:tc>
                <a:extLst>
                  <a:ext uri="{0D108BD9-81ED-4DB2-BD59-A6C34878D82A}">
                    <a16:rowId xmlns:a16="http://schemas.microsoft.com/office/drawing/2014/main" val="1512939111"/>
                  </a:ext>
                </a:extLst>
              </a:tr>
            </a:tbl>
          </a:graphicData>
        </a:graphic>
      </p:graphicFrame>
    </p:spTree>
    <p:extLst>
      <p:ext uri="{BB962C8B-B14F-4D97-AF65-F5344CB8AC3E}">
        <p14:creationId xmlns:p14="http://schemas.microsoft.com/office/powerpoint/2010/main" val="3486409062"/>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3"/>
    </p:ext>
  </p:extLs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rayken TTA Slides">
  <a:themeElements>
    <a:clrScheme name="Grayken TTA - primary">
      <a:dk1>
        <a:srgbClr val="000000"/>
      </a:dk1>
      <a:lt1>
        <a:srgbClr val="FFFFFF"/>
      </a:lt1>
      <a:dk2>
        <a:srgbClr val="65656E"/>
      </a:dk2>
      <a:lt2>
        <a:srgbClr val="C3C8D1"/>
      </a:lt2>
      <a:accent1>
        <a:srgbClr val="4E74BA"/>
      </a:accent1>
      <a:accent2>
        <a:srgbClr val="193D79"/>
      </a:accent2>
      <a:accent3>
        <a:srgbClr val="6B758E"/>
      </a:accent3>
      <a:accent4>
        <a:srgbClr val="CBD3EB"/>
      </a:accent4>
      <a:accent5>
        <a:srgbClr val="00867B"/>
      </a:accent5>
      <a:accent6>
        <a:srgbClr val="FFD8D7"/>
      </a:accent6>
      <a:hlink>
        <a:srgbClr val="552F77"/>
      </a:hlink>
      <a:folHlink>
        <a:srgbClr val="2015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Funders and Continuing Education">
  <a:themeElements>
    <a:clrScheme name="Grayken TTA - primary">
      <a:dk1>
        <a:srgbClr val="000000"/>
      </a:dk1>
      <a:lt1>
        <a:srgbClr val="FFFFFF"/>
      </a:lt1>
      <a:dk2>
        <a:srgbClr val="65656E"/>
      </a:dk2>
      <a:lt2>
        <a:srgbClr val="C3C8D1"/>
      </a:lt2>
      <a:accent1>
        <a:srgbClr val="4E74BA"/>
      </a:accent1>
      <a:accent2>
        <a:srgbClr val="193D79"/>
      </a:accent2>
      <a:accent3>
        <a:srgbClr val="6B758E"/>
      </a:accent3>
      <a:accent4>
        <a:srgbClr val="CBD3EB"/>
      </a:accent4>
      <a:accent5>
        <a:srgbClr val="00867B"/>
      </a:accent5>
      <a:accent6>
        <a:srgbClr val="FFE5EC"/>
      </a:accent6>
      <a:hlink>
        <a:srgbClr val="552F77"/>
      </a:hlink>
      <a:folHlink>
        <a:srgbClr val="2015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26c2d0c-25f1-4ada-9945-2af3c7630b0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0006766F9DB24C915345DC86C3C089" ma:contentTypeVersion="15" ma:contentTypeDescription="Create a new document." ma:contentTypeScope="" ma:versionID="1d3a6725c608a22cc9070c34466e9d48">
  <xsd:schema xmlns:xsd="http://www.w3.org/2001/XMLSchema" xmlns:xs="http://www.w3.org/2001/XMLSchema" xmlns:p="http://schemas.microsoft.com/office/2006/metadata/properties" xmlns:ns3="826c2d0c-25f1-4ada-9945-2af3c7630b03" xmlns:ns4="2e7e66dc-4535-4d08-8c7f-4f02b8c9b4fd" targetNamespace="http://schemas.microsoft.com/office/2006/metadata/properties" ma:root="true" ma:fieldsID="7e3c6786ec82e7a1e0e18309abdec8fd" ns3:_="" ns4:_="">
    <xsd:import namespace="826c2d0c-25f1-4ada-9945-2af3c7630b03"/>
    <xsd:import namespace="2e7e66dc-4535-4d08-8c7f-4f02b8c9b4f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6c2d0c-25f1-4ada-9945-2af3c763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7e66dc-4535-4d08-8c7f-4f02b8c9b4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DE5645-A3AB-4452-BBF0-1900409997FE}">
  <ds:schemaRefs>
    <ds:schemaRef ds:uri="826c2d0c-25f1-4ada-9945-2af3c7630b03"/>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purl.org/dc/terms/"/>
    <ds:schemaRef ds:uri="2e7e66dc-4535-4d08-8c7f-4f02b8c9b4fd"/>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68C51C25-69D1-4489-AF19-1E10812C27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6c2d0c-25f1-4ada-9945-2af3c7630b03"/>
    <ds:schemaRef ds:uri="2e7e66dc-4535-4d08-8c7f-4f02b8c9b4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773E90-63F7-469D-97F6-E1F03D2CE064}">
  <ds:schemaRefs>
    <ds:schemaRef ds:uri="http://schemas.microsoft.com/sharepoint/v3/contenttype/forms"/>
  </ds:schemaRefs>
</ds:datastoreItem>
</file>

<file path=docMetadata/LabelInfo.xml><?xml version="1.0" encoding="utf-8"?>
<clbl:labelList xmlns:clbl="http://schemas.microsoft.com/office/2020/mipLabelMetadata">
  <clbl:label id="{7ff12a0c-2791-49e2-8d6b-96e5d775c32f}" enabled="0" method="" siteId="{7ff12a0c-2791-49e2-8d6b-96e5d775c32f}" removed="1"/>
</clbl:labelList>
</file>

<file path=docProps/app.xml><?xml version="1.0" encoding="utf-8"?>
<Properties xmlns="http://schemas.openxmlformats.org/officeDocument/2006/extended-properties" xmlns:vt="http://schemas.openxmlformats.org/officeDocument/2006/docPropsVTypes">
  <Template>Office Theme 2013 - 2022</Template>
  <TotalTime>512</TotalTime>
  <Words>1315</Words>
  <Application>Microsoft Office PowerPoint</Application>
  <PresentationFormat>Widescreen</PresentationFormat>
  <Paragraphs>196</Paragraphs>
  <Slides>15</Slides>
  <Notes>5</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28" baseType="lpstr">
      <vt:lpstr>Arial</vt:lpstr>
      <vt:lpstr>Arial,Sans-Serif</vt:lpstr>
      <vt:lpstr>Calibri</vt:lpstr>
      <vt:lpstr>Courier New</vt:lpstr>
      <vt:lpstr>Gill Sans</vt:lpstr>
      <vt:lpstr>System Font Regular</vt:lpstr>
      <vt:lpstr>Times New Roman</vt:lpstr>
      <vt:lpstr>Verdana</vt:lpstr>
      <vt:lpstr>Wingdings</vt:lpstr>
      <vt:lpstr>Wingdings,Sans-Serif</vt:lpstr>
      <vt:lpstr>Grayken TTA Slides</vt:lpstr>
      <vt:lpstr>Funders and Continuing Education</vt:lpstr>
      <vt:lpstr>think-cell Slide</vt:lpstr>
      <vt:lpstr>Hearing Hope: The Power of Narrative Storytelling in Addiction Medicine </vt:lpstr>
      <vt:lpstr>Funding provided by</vt:lpstr>
      <vt:lpstr>Disclosures</vt:lpstr>
      <vt:lpstr>Introduction</vt:lpstr>
      <vt:lpstr>Objective</vt:lpstr>
      <vt:lpstr>Methods</vt:lpstr>
      <vt:lpstr>Methods: Learning Objectives </vt:lpstr>
      <vt:lpstr>Results: Learner Professions </vt:lpstr>
      <vt:lpstr>Results: Knowledge and Interprofessional Collaboration </vt:lpstr>
      <vt:lpstr>Results: Feedback Survey Themes </vt:lpstr>
      <vt:lpstr>Results: Feedback Survey Themes </vt:lpstr>
      <vt:lpstr>Results: Feedback Survey Themes</vt:lpstr>
      <vt:lpstr>Conclusions</vt:lpstr>
      <vt:lpstr>Acknowledgements </vt:lpstr>
      <vt:lpstr>Questions and Contact Information</vt:lpstr>
    </vt:vector>
  </TitlesOfParts>
  <Manager/>
  <Company>Boston Medical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Grayken TTA Slides Template</dc:title>
  <dc:subject/>
  <dc:creator>Ouarida Benatia, Tavita Hristova</dc:creator>
  <cp:keywords/>
  <dc:description/>
  <cp:lastModifiedBy>Carney, Brittany</cp:lastModifiedBy>
  <cp:revision>785</cp:revision>
  <cp:lastPrinted>2023-03-30T12:43:20Z</cp:lastPrinted>
  <dcterms:created xsi:type="dcterms:W3CDTF">2023-01-03T21:51:38Z</dcterms:created>
  <dcterms:modified xsi:type="dcterms:W3CDTF">2024-11-16T13:52:29Z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0x010100330006766F9DB24C915345DC86C3C089</vt:lpwstr>
  </property>
</Properties>
</file>