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3XOVK4ZDu2G3uRsp9hTAB19EA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Among the fourteen patients, eleven (78.6%) tolerated therapeutic buprenorphine doses prior to discharge, two (14.3%) patients elected to continue methadone, and there was one self-directed discharge prior to therapeutic buprenorphine. Six patients received extended-release buprenorphine prior to hospital discharge.</a:t>
            </a:r>
            <a:endParaRPr/>
          </a:p>
          <a:p>
            <a:pPr indent="0" lvl="0" marL="0" rtl="0" algn="l">
              <a:spcBef>
                <a:spcPts val="0"/>
              </a:spcBef>
              <a:spcAft>
                <a:spcPts val="0"/>
              </a:spcAft>
              <a:buNone/>
            </a:pPr>
            <a:r>
              <a:rPr lang="en-US"/>
              <a:t>13 of the 14 patients left the hospital after tolerating therapeutic MOUD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were no episodes of respiratory depression or naloxone administration. No patients required airway interventions.</a:t>
            </a:r>
            <a:endParaRPr/>
          </a:p>
          <a:p>
            <a:pPr indent="0" lvl="0" marL="0" rtl="0" algn="l">
              <a:spcBef>
                <a:spcPts val="0"/>
              </a:spcBef>
              <a:spcAft>
                <a:spcPts val="0"/>
              </a:spcAft>
              <a:buNone/>
            </a:pPr>
            <a:r>
              <a:rPr lang="en-US"/>
              <a:t>64.2% attended follow up within 30 days; of the patients who followed up all were maintained on MOUD; 7 on buprenorphine and 2 on methadone.</a:t>
            </a:r>
            <a:endParaRPr/>
          </a:p>
          <a:p>
            <a:pPr indent="0" lvl="0" marL="0" rtl="0" algn="l">
              <a:spcBef>
                <a:spcPts val="0"/>
              </a:spcBef>
              <a:spcAft>
                <a:spcPts val="0"/>
              </a:spcAft>
              <a:buNone/>
            </a:pPr>
            <a:r>
              <a:t/>
            </a:r>
            <a:endParaRPr/>
          </a:p>
        </p:txBody>
      </p:sp>
      <p:sp>
        <p:nvSpPr>
          <p:cNvPr id="309" name="Google Shape;30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lnSpc>
                <a:spcPct val="110000"/>
              </a:lnSpc>
              <a:spcBef>
                <a:spcPts val="1000"/>
              </a:spcBef>
              <a:spcAft>
                <a:spcPts val="0"/>
              </a:spcAft>
              <a:buNone/>
            </a:pPr>
            <a:r>
              <a:rPr lang="en-US"/>
              <a:t>In Conclusion</a:t>
            </a:r>
            <a:endParaRPr/>
          </a:p>
          <a:p>
            <a:pPr indent="0" lvl="0" marL="0" rtl="0" algn="l">
              <a:lnSpc>
                <a:spcPct val="110000"/>
              </a:lnSpc>
              <a:spcBef>
                <a:spcPts val="1000"/>
              </a:spcBef>
              <a:spcAft>
                <a:spcPts val="0"/>
              </a:spcAft>
              <a:buNone/>
            </a:pPr>
            <a:r>
              <a:rPr lang="en-US"/>
              <a:t>An ED-based protocol using high-dose fentanyl and buprenorphine continuation appears to be safe and well tolerated</a:t>
            </a:r>
            <a:endParaRPr/>
          </a:p>
          <a:p>
            <a:pPr indent="-171450" lvl="0" marL="171450" rtl="0" algn="l">
              <a:lnSpc>
                <a:spcPct val="110000"/>
              </a:lnSpc>
              <a:spcBef>
                <a:spcPts val="1000"/>
              </a:spcBef>
              <a:spcAft>
                <a:spcPts val="0"/>
              </a:spcAft>
              <a:buClr>
                <a:schemeClr val="dk1"/>
              </a:buClr>
              <a:buSzPts val="1200"/>
              <a:buFont typeface="Arial"/>
              <a:buChar char="•"/>
            </a:pPr>
            <a:r>
              <a:rPr lang="en-US"/>
              <a:t>After BPOW, most of our patients were admitted for a short time, nearly all continued MOUD, and a majority attended follow up in addiction clinic within 30 days of discharge</a:t>
            </a:r>
            <a:endParaRPr/>
          </a:p>
          <a:p>
            <a:pPr indent="-171450" lvl="0" marL="171450" rtl="0" algn="l">
              <a:lnSpc>
                <a:spcPct val="110000"/>
              </a:lnSpc>
              <a:spcBef>
                <a:spcPts val="1000"/>
              </a:spcBef>
              <a:spcAft>
                <a:spcPts val="0"/>
              </a:spcAft>
              <a:buClr>
                <a:schemeClr val="dk1"/>
              </a:buClr>
              <a:buSzPts val="1200"/>
              <a:buFont typeface="Arial"/>
              <a:buChar char="•"/>
            </a:pPr>
            <a:r>
              <a:rPr lang="en-US"/>
              <a:t>Future research should assess for optimal strategies to ensure patient comfort and continuation of MOUD after BPOW </a:t>
            </a:r>
            <a:endParaRPr/>
          </a:p>
        </p:txBody>
      </p:sp>
      <p:sp>
        <p:nvSpPr>
          <p:cNvPr id="317" name="Google Shape;3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Clr>
                <a:schemeClr val="dk1"/>
              </a:buClr>
              <a:buSzPts val="1200"/>
              <a:buFont typeface="Arial"/>
              <a:buChar char="•"/>
            </a:pPr>
            <a:r>
              <a:rPr lang="en-US"/>
              <a:t>Buprenorphine precipitated withdrawal (BPOW) is an uncommon and challenging clinical scenario.  This withdrawal can be severe with symptoms of withdrawal ranging from nausea, piloerection, diffuse pain and diarrhea to delirium and critical illness.  </a:t>
            </a:r>
            <a:endParaRPr/>
          </a:p>
          <a:p>
            <a:pPr indent="-171450" lvl="0" marL="171450" rtl="0" algn="l">
              <a:lnSpc>
                <a:spcPct val="110000"/>
              </a:lnSpc>
              <a:spcBef>
                <a:spcPts val="1000"/>
              </a:spcBef>
              <a:spcAft>
                <a:spcPts val="0"/>
              </a:spcAft>
              <a:buClr>
                <a:schemeClr val="dk1"/>
              </a:buClr>
              <a:buSzPts val="1200"/>
              <a:buFont typeface="Arial"/>
              <a:buChar char="•"/>
            </a:pPr>
            <a:r>
              <a:rPr lang="en-US"/>
              <a:t>Variably defined, the hallmark is a sudden increase in COWS score within 1 hour of buprenorphine administration</a:t>
            </a:r>
            <a:endParaRPr/>
          </a:p>
          <a:p>
            <a:pPr indent="-171450" lvl="0" marL="171450" rtl="0" algn="l">
              <a:lnSpc>
                <a:spcPct val="110000"/>
              </a:lnSpc>
              <a:spcBef>
                <a:spcPts val="1000"/>
              </a:spcBef>
              <a:spcAft>
                <a:spcPts val="0"/>
              </a:spcAft>
              <a:buClr>
                <a:schemeClr val="dk1"/>
              </a:buClr>
              <a:buSzPts val="1200"/>
              <a:buFont typeface="Arial"/>
              <a:buChar char="•"/>
            </a:pPr>
            <a:r>
              <a:rPr lang="en-US"/>
              <a:t>May occur in between 1-12% of patients starting SL Bup in the ED or hospital setting</a:t>
            </a:r>
            <a:endParaRPr/>
          </a:p>
          <a:p>
            <a:pPr indent="-171450" lvl="0" marL="171450" rtl="0" algn="l">
              <a:lnSpc>
                <a:spcPct val="110000"/>
              </a:lnSpc>
              <a:spcBef>
                <a:spcPts val="1000"/>
              </a:spcBef>
              <a:spcAft>
                <a:spcPts val="0"/>
              </a:spcAft>
              <a:buClr>
                <a:schemeClr val="dk1"/>
              </a:buClr>
              <a:buSzPts val="1200"/>
              <a:buFont typeface="Arial"/>
              <a:buChar char="•"/>
            </a:pPr>
            <a:r>
              <a:rPr lang="en-US"/>
              <a:t>Determining optimal supportive management for patients presenting with bup precipitated withdrawal is of utmost importance for patient engagement and enhancing provider capacity to manage this emergent clinical scenario.</a:t>
            </a:r>
            <a:endParaRPr/>
          </a:p>
          <a:p>
            <a:pPr indent="-171450" lvl="0" marL="171450" rtl="0" algn="l">
              <a:lnSpc>
                <a:spcPct val="110000"/>
              </a:lnSpc>
              <a:spcBef>
                <a:spcPts val="1000"/>
              </a:spcBef>
              <a:spcAft>
                <a:spcPts val="0"/>
              </a:spcAft>
              <a:buClr>
                <a:schemeClr val="dk1"/>
              </a:buClr>
              <a:buSzPts val="1200"/>
              <a:buFont typeface="Arial"/>
              <a:buChar char="•"/>
            </a:pPr>
            <a:r>
              <a:rPr lang="en-US"/>
              <a:t>Initiating medication for opioid use disorder is life saving and we know that a barrier to providers offering buprenorphine initiation is fear of precipitated withdrawal.  Our hope is to optimize management and enhance Emergency Department provider comfort in managing precipitated withdrawal to bolster our capacities to provide this mortality reducing medication.  </a:t>
            </a:r>
            <a:endParaRPr/>
          </a:p>
        </p:txBody>
      </p:sp>
      <p:sp>
        <p:nvSpPr>
          <p:cNvPr id="251" name="Google Shape;2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Clr>
                <a:schemeClr val="dk1"/>
              </a:buClr>
              <a:buSzPts val="1200"/>
              <a:buFont typeface="Arial"/>
              <a:buChar char="•"/>
            </a:pPr>
            <a:r>
              <a:rPr lang="en-US"/>
              <a:t>Foundations of bup precipitated withdrawal management include additional buprenorphine to optimize bup agonism at the mu receptors, benzodiazepines, ketamine and additional adjuncts</a:t>
            </a:r>
            <a:endParaRPr/>
          </a:p>
          <a:p>
            <a:pPr indent="-171450" lvl="0" marL="171450" rtl="0" algn="l">
              <a:lnSpc>
                <a:spcPct val="110000"/>
              </a:lnSpc>
              <a:spcBef>
                <a:spcPts val="1000"/>
              </a:spcBef>
              <a:spcAft>
                <a:spcPts val="0"/>
              </a:spcAft>
              <a:buClr>
                <a:schemeClr val="dk1"/>
              </a:buClr>
              <a:buSzPts val="1200"/>
              <a:buFont typeface="Arial"/>
              <a:buChar char="•"/>
            </a:pPr>
            <a:r>
              <a:rPr lang="en-US"/>
              <a:t>As a rescue, fentanyl has been used to treat refractory bup precipitated withdrawal in the ED</a:t>
            </a:r>
            <a:endParaRPr/>
          </a:p>
          <a:p>
            <a:pPr indent="-171450" lvl="0" marL="171450" rtl="0" algn="l">
              <a:lnSpc>
                <a:spcPct val="110000"/>
              </a:lnSpc>
              <a:spcBef>
                <a:spcPts val="1000"/>
              </a:spcBef>
              <a:spcAft>
                <a:spcPts val="0"/>
              </a:spcAft>
              <a:buClr>
                <a:schemeClr val="dk1"/>
              </a:buClr>
              <a:buSzPts val="1200"/>
              <a:buFont typeface="Arial"/>
              <a:buChar char="•"/>
            </a:pPr>
            <a:r>
              <a:rPr lang="en-US"/>
              <a:t>The evidence base for these approaches is limited</a:t>
            </a:r>
            <a:endParaRPr/>
          </a:p>
          <a:p>
            <a:pPr indent="-171450" lvl="0" marL="171450" rtl="0" algn="l">
              <a:lnSpc>
                <a:spcPct val="110000"/>
              </a:lnSpc>
              <a:spcBef>
                <a:spcPts val="1000"/>
              </a:spcBef>
              <a:spcAft>
                <a:spcPts val="0"/>
              </a:spcAft>
              <a:buClr>
                <a:schemeClr val="dk1"/>
              </a:buClr>
              <a:buSzPts val="1200"/>
              <a:buFont typeface="Arial"/>
              <a:buChar char="•"/>
            </a:pPr>
            <a:r>
              <a:rPr lang="en-US"/>
              <a:t>The CA Bridge BPOW Protocol was collaboratively developed with clinical experts and with consensus from large organizations</a:t>
            </a:r>
            <a:endParaRPr/>
          </a:p>
        </p:txBody>
      </p:sp>
      <p:sp>
        <p:nvSpPr>
          <p:cNvPr id="261" name="Google Shape;2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our treatment of bup precipitated withdrawal protocol and we can walk through this together. </a:t>
            </a:r>
            <a:endParaRPr/>
          </a:p>
          <a:p>
            <a:pPr indent="-171450" lvl="0" marL="171450" rtl="0" algn="l">
              <a:spcBef>
                <a:spcPts val="0"/>
              </a:spcBef>
              <a:spcAft>
                <a:spcPts val="0"/>
              </a:spcAft>
              <a:buClr>
                <a:schemeClr val="dk1"/>
              </a:buClr>
              <a:buSzPts val="1200"/>
              <a:buFont typeface="Calibri"/>
              <a:buChar char="-"/>
            </a:pPr>
            <a:r>
              <a:rPr lang="en-US"/>
              <a:t>Act quickly- give high dose buprenorphine and oral benzo -&gt; at this time it is okay to give additional adjuvants including antipsychotics such as olanzapine PO or IM, alpha agonists clonidine 0.1-0.3 orally, dopaminergic agonist for restlessness pramipexole, gabapentinoids such as pregabalin 150 mg PO.  </a:t>
            </a:r>
            <a:endParaRPr/>
          </a:p>
          <a:p>
            <a:pPr indent="-171450" lvl="0" marL="171450" rtl="0" algn="l">
              <a:spcBef>
                <a:spcPts val="0"/>
              </a:spcBef>
              <a:spcAft>
                <a:spcPts val="0"/>
              </a:spcAft>
              <a:buClr>
                <a:schemeClr val="dk1"/>
              </a:buClr>
              <a:buSzPts val="1200"/>
              <a:buFont typeface="Calibri"/>
              <a:buChar char="-"/>
            </a:pPr>
            <a:r>
              <a:rPr lang="en-US"/>
              <a:t>After 30 minutes assess whether symptoms improve, at this time if yes, patient can be observed and discharged with plan for continued bup at home.</a:t>
            </a:r>
            <a:endParaRPr/>
          </a:p>
          <a:p>
            <a:pPr indent="-171450" lvl="0" marL="171450" rtl="0" algn="l">
              <a:spcBef>
                <a:spcPts val="0"/>
              </a:spcBef>
              <a:spcAft>
                <a:spcPts val="0"/>
              </a:spcAft>
              <a:buClr>
                <a:schemeClr val="dk1"/>
              </a:buClr>
              <a:buSzPts val="1200"/>
              <a:buFont typeface="Calibri"/>
              <a:buChar char="-"/>
            </a:pPr>
            <a:r>
              <a:rPr lang="en-US"/>
              <a:t>If continued worsening symptoms of withdrawal give an additional bup 16 mg SL and further adjuncts as appropriate.</a:t>
            </a:r>
            <a:endParaRPr/>
          </a:p>
          <a:p>
            <a:pPr indent="-171450" lvl="0" marL="171450" rtl="0" algn="l">
              <a:spcBef>
                <a:spcPts val="0"/>
              </a:spcBef>
              <a:spcAft>
                <a:spcPts val="0"/>
              </a:spcAft>
              <a:buClr>
                <a:schemeClr val="dk1"/>
              </a:buClr>
              <a:buSzPts val="1200"/>
              <a:buFont typeface="Calibri"/>
              <a:buChar char="-"/>
            </a:pPr>
            <a:r>
              <a:rPr lang="en-US"/>
              <a:t>If continued symptoms escalate to ketamine which potentiates bup </a:t>
            </a:r>
            <a:endParaRPr/>
          </a:p>
          <a:p>
            <a:pPr indent="-171450" lvl="0" marL="171450" rtl="0" algn="l">
              <a:spcBef>
                <a:spcPts val="0"/>
              </a:spcBef>
              <a:spcAft>
                <a:spcPts val="0"/>
              </a:spcAft>
              <a:buClr>
                <a:schemeClr val="dk1"/>
              </a:buClr>
              <a:buSzPts val="1200"/>
              <a:buFont typeface="Calibri"/>
              <a:buChar char="-"/>
            </a:pPr>
            <a:r>
              <a:rPr lang="en-US"/>
              <a:t>And to fentanyl 200 mcg q10minutes</a:t>
            </a:r>
            <a:endParaRPr/>
          </a:p>
        </p:txBody>
      </p:sp>
      <p:sp>
        <p:nvSpPr>
          <p:cNvPr id="269" name="Google Shape;2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lnSpc>
                <a:spcPct val="110000"/>
              </a:lnSpc>
              <a:spcBef>
                <a:spcPts val="0"/>
              </a:spcBef>
              <a:spcAft>
                <a:spcPts val="0"/>
              </a:spcAft>
              <a:buClr>
                <a:schemeClr val="dk1"/>
              </a:buClr>
              <a:buSzPts val="1200"/>
              <a:buFont typeface="Arial"/>
              <a:buChar char="•"/>
            </a:pPr>
            <a:r>
              <a:rPr lang="en-US"/>
              <a:t>Specific doses are not prescribed, including how to continue buprenorphine post precipitated withdrawal</a:t>
            </a:r>
            <a:endParaRPr/>
          </a:p>
          <a:p>
            <a:pPr indent="-285750" lvl="0" marL="285750" rtl="0" algn="l">
              <a:lnSpc>
                <a:spcPct val="110000"/>
              </a:lnSpc>
              <a:spcBef>
                <a:spcPts val="1000"/>
              </a:spcBef>
              <a:spcAft>
                <a:spcPts val="0"/>
              </a:spcAft>
              <a:buClr>
                <a:schemeClr val="dk1"/>
              </a:buClr>
              <a:buSzPts val="1200"/>
              <a:buFont typeface="Arial"/>
              <a:buChar char="•"/>
            </a:pPr>
            <a:r>
              <a:rPr lang="en-US"/>
              <a:t>Fentanyl administered 200mcg IV at a time, goal is to give q10 minutes, </a:t>
            </a:r>
            <a:r>
              <a:rPr i="1" lang="en-US"/>
              <a:t>similar protocol has been used by Dr. Azar and group in Vancouver for management of acute withdrawal and ongoing treatment of symptoms with full agonists.</a:t>
            </a:r>
            <a:endParaRPr i="1"/>
          </a:p>
          <a:p>
            <a:pPr indent="-285750" lvl="0" marL="285750" rtl="0" algn="l">
              <a:lnSpc>
                <a:spcPct val="110000"/>
              </a:lnSpc>
              <a:spcBef>
                <a:spcPts val="1000"/>
              </a:spcBef>
              <a:spcAft>
                <a:spcPts val="0"/>
              </a:spcAft>
              <a:buClr>
                <a:schemeClr val="dk1"/>
              </a:buClr>
              <a:buSzPts val="1200"/>
              <a:buFont typeface="Arial"/>
              <a:buChar char="•"/>
            </a:pPr>
            <a:r>
              <a:rPr lang="en-US"/>
              <a:t>No maximum dose of fentanyl, it has been important to titrate to comfort</a:t>
            </a:r>
            <a:endParaRPr/>
          </a:p>
          <a:p>
            <a:pPr indent="-285750" lvl="0" marL="285750" rtl="0" algn="l">
              <a:lnSpc>
                <a:spcPct val="110000"/>
              </a:lnSpc>
              <a:spcBef>
                <a:spcPts val="1000"/>
              </a:spcBef>
              <a:spcAft>
                <a:spcPts val="0"/>
              </a:spcAft>
              <a:buClr>
                <a:schemeClr val="dk1"/>
              </a:buClr>
              <a:buSzPts val="1200"/>
              <a:buFont typeface="Arial"/>
              <a:buChar char="•"/>
            </a:pPr>
            <a:r>
              <a:rPr lang="en-US"/>
              <a:t>Buprenorphine continuation can be with low- or high-dose, IV or SL</a:t>
            </a:r>
            <a:endParaRPr/>
          </a:p>
        </p:txBody>
      </p:sp>
      <p:sp>
        <p:nvSpPr>
          <p:cNvPr id="277" name="Google Shape;27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Clr>
                <a:schemeClr val="dk1"/>
              </a:buClr>
              <a:buSzPts val="1200"/>
              <a:buFont typeface="Arial"/>
              <a:buChar char="•"/>
            </a:pPr>
            <a:r>
              <a:rPr lang="en-US"/>
              <a:t>Our Methods:</a:t>
            </a:r>
            <a:endParaRPr/>
          </a:p>
          <a:p>
            <a:pPr indent="-171450" lvl="0" marL="171450" rtl="0" algn="l">
              <a:lnSpc>
                <a:spcPct val="110000"/>
              </a:lnSpc>
              <a:spcBef>
                <a:spcPts val="1000"/>
              </a:spcBef>
              <a:spcAft>
                <a:spcPts val="0"/>
              </a:spcAft>
              <a:buClr>
                <a:schemeClr val="dk1"/>
              </a:buClr>
              <a:buSzPts val="1200"/>
              <a:buFont typeface="Arial"/>
              <a:buChar char="•"/>
            </a:pPr>
            <a:r>
              <a:rPr lang="en-US"/>
              <a:t>This is a Retrospective cohort study of patients who had severe Bup precipitated withdrawal after SL Bup that was refractory to initial management with buprenorphine and other adjuncts and required high-dose fentanyl</a:t>
            </a:r>
            <a:endParaRPr/>
          </a:p>
          <a:p>
            <a:pPr indent="-171450" lvl="0" marL="171450" rtl="0" algn="l">
              <a:lnSpc>
                <a:spcPct val="110000"/>
              </a:lnSpc>
              <a:spcBef>
                <a:spcPts val="1000"/>
              </a:spcBef>
              <a:spcAft>
                <a:spcPts val="0"/>
              </a:spcAft>
              <a:buClr>
                <a:schemeClr val="dk1"/>
              </a:buClr>
              <a:buSzPts val="1200"/>
              <a:buFont typeface="Arial"/>
              <a:buChar char="•"/>
            </a:pPr>
            <a:r>
              <a:rPr lang="en-US"/>
              <a:t>October 1, 2022 to March 31, 2024</a:t>
            </a:r>
            <a:endParaRPr/>
          </a:p>
          <a:p>
            <a:pPr indent="-171450" lvl="0" marL="171450" rtl="0" algn="l">
              <a:lnSpc>
                <a:spcPct val="110000"/>
              </a:lnSpc>
              <a:spcBef>
                <a:spcPts val="1000"/>
              </a:spcBef>
              <a:spcAft>
                <a:spcPts val="0"/>
              </a:spcAft>
              <a:buClr>
                <a:schemeClr val="dk1"/>
              </a:buClr>
              <a:buSzPts val="1200"/>
              <a:buFont typeface="Arial"/>
              <a:buChar char="•"/>
            </a:pPr>
            <a:r>
              <a:rPr lang="en-US"/>
              <a:t>Primary Outcome: Continuation of Medication for opioid use disorder at ED or hospital discharge</a:t>
            </a:r>
            <a:endParaRPr/>
          </a:p>
          <a:p>
            <a:pPr indent="-171450" lvl="1" marL="628650" rtl="0" algn="l">
              <a:lnSpc>
                <a:spcPct val="90000"/>
              </a:lnSpc>
              <a:spcBef>
                <a:spcPts val="500"/>
              </a:spcBef>
              <a:spcAft>
                <a:spcPts val="0"/>
              </a:spcAft>
              <a:buClr>
                <a:schemeClr val="dk1"/>
              </a:buClr>
              <a:buSzPts val="1200"/>
              <a:buFont typeface="Arial"/>
              <a:buChar char="•"/>
            </a:pPr>
            <a:r>
              <a:rPr lang="en-US"/>
              <a:t>Continuation of Bup was defined as tolerating therapeutic dose (&gt;8mg SL, or any XR dose) with a decrease in COWS score</a:t>
            </a:r>
            <a:endParaRPr/>
          </a:p>
          <a:p>
            <a:pPr indent="-171450" lvl="1" marL="628650" rtl="0" algn="l">
              <a:lnSpc>
                <a:spcPct val="90000"/>
              </a:lnSpc>
              <a:spcBef>
                <a:spcPts val="500"/>
              </a:spcBef>
              <a:spcAft>
                <a:spcPts val="0"/>
              </a:spcAft>
              <a:buClr>
                <a:schemeClr val="dk1"/>
              </a:buClr>
              <a:buSzPts val="1200"/>
              <a:buFont typeface="Arial"/>
              <a:buChar char="•"/>
            </a:pPr>
            <a:r>
              <a:rPr lang="en-US"/>
              <a:t>Continuation of methadone was defined as tolerating methadone dose resulting in a decreased COWS score</a:t>
            </a:r>
            <a:endParaRPr/>
          </a:p>
          <a:p>
            <a:pPr indent="-171450" lvl="0" marL="171450" rtl="0" algn="l">
              <a:lnSpc>
                <a:spcPct val="110000"/>
              </a:lnSpc>
              <a:spcBef>
                <a:spcPts val="1000"/>
              </a:spcBef>
              <a:spcAft>
                <a:spcPts val="0"/>
              </a:spcAft>
              <a:buClr>
                <a:schemeClr val="dk1"/>
              </a:buClr>
              <a:buSzPts val="1200"/>
              <a:buFont typeface="Arial"/>
              <a:buChar char="•"/>
            </a:pPr>
            <a:r>
              <a:rPr lang="en-US"/>
              <a:t>Secondary Outcomes we looked at are side effects from IV fentanyl administration: respiratory depression, hypoxia, or airway interventions.</a:t>
            </a:r>
            <a:endParaRPr/>
          </a:p>
          <a:p>
            <a:pPr indent="0" lvl="0" marL="0" rtl="0" algn="l">
              <a:lnSpc>
                <a:spcPct val="110000"/>
              </a:lnSpc>
              <a:spcBef>
                <a:spcPts val="1000"/>
              </a:spcBef>
              <a:spcAft>
                <a:spcPts val="0"/>
              </a:spcAft>
              <a:buClr>
                <a:schemeClr val="dk1"/>
              </a:buClr>
              <a:buSzPts val="1200"/>
              <a:buFont typeface="Arial"/>
              <a:buNone/>
            </a:pPr>
            <a:r>
              <a:rPr lang="en-US"/>
              <a:t> as well as follow up rates in clinic</a:t>
            </a:r>
            <a:endParaRPr/>
          </a:p>
        </p:txBody>
      </p:sp>
      <p:sp>
        <p:nvSpPr>
          <p:cNvPr id="285" name="Google Shape;2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Results of our study:</a:t>
            </a:r>
            <a:endParaRPr/>
          </a:p>
          <a:p>
            <a:pPr indent="0" lvl="0" marL="0" rtl="0" algn="l">
              <a:spcBef>
                <a:spcPts val="0"/>
              </a:spcBef>
              <a:spcAft>
                <a:spcPts val="0"/>
              </a:spcAft>
              <a:buNone/>
            </a:pPr>
            <a:r>
              <a:rPr lang="en-US"/>
              <a:t>During this study periodFourteen patients had severe BPOW requiring high-dose intravenous fentanyl with buprenorphine continuation. </a:t>
            </a:r>
            <a:endParaRPr/>
          </a:p>
          <a:p>
            <a:pPr indent="0" lvl="0" marL="0" rtl="0" algn="l">
              <a:spcBef>
                <a:spcPts val="0"/>
              </a:spcBef>
              <a:spcAft>
                <a:spcPts val="0"/>
              </a:spcAft>
              <a:buNone/>
            </a:pPr>
            <a:r>
              <a:rPr lang="en-US"/>
              <a:t>The mean patient age was 47.5 (standard deviation: 13.8); 12 patients identified as male, and 2 identified as female. </a:t>
            </a:r>
            <a:endParaRPr/>
          </a:p>
          <a:p>
            <a:pPr indent="0" lvl="0" marL="0" rtl="0" algn="l">
              <a:spcBef>
                <a:spcPts val="0"/>
              </a:spcBef>
              <a:spcAft>
                <a:spcPts val="0"/>
              </a:spcAft>
              <a:buNone/>
            </a:pPr>
            <a:r>
              <a:rPr lang="en-US"/>
              <a:t>Twelve of the patients were using fentanyl prior to BPOW, one was using methadone, and one was using methadone and fentanyl. </a:t>
            </a:r>
            <a:endParaRPr/>
          </a:p>
          <a:p>
            <a:pPr indent="0" lvl="0" marL="0" rtl="0" algn="l">
              <a:spcBef>
                <a:spcPts val="0"/>
              </a:spcBef>
              <a:spcAft>
                <a:spcPts val="0"/>
              </a:spcAft>
              <a:buNone/>
            </a:pPr>
            <a:br>
              <a:rPr lang="en-US"/>
            </a:br>
            <a:endParaRPr/>
          </a:p>
        </p:txBody>
      </p:sp>
      <p:sp>
        <p:nvSpPr>
          <p:cNvPr id="293" name="Google Shape;2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Total initial sublingual buprenorphine doses in the first six hours of treatment ranged from 4mg to 64mg (median 32mg, interquartile range [IQR]: 16mg-40mg); </a:t>
            </a:r>
            <a:endParaRPr/>
          </a:p>
          <a:p>
            <a:pPr indent="0" lvl="0" marL="0" rtl="0" algn="l">
              <a:spcBef>
                <a:spcPts val="0"/>
              </a:spcBef>
              <a:spcAft>
                <a:spcPts val="0"/>
              </a:spcAft>
              <a:buNone/>
            </a:pPr>
            <a:r>
              <a:rPr lang="en-US"/>
              <a:t>four patients also received intravenous buprenorphine with doses (range: 0.6mg-2.1mg). </a:t>
            </a:r>
            <a:endParaRPr/>
          </a:p>
          <a:p>
            <a:pPr indent="0" lvl="0" marL="0" rtl="0" algn="l">
              <a:spcBef>
                <a:spcPts val="0"/>
              </a:spcBef>
              <a:spcAft>
                <a:spcPts val="0"/>
              </a:spcAft>
              <a:buNone/>
            </a:pPr>
            <a:r>
              <a:rPr lang="en-US"/>
              <a:t>Total doses of intravenous fentanyl pushes ranged from 400-7100mcg (median: 1200mcg, IQR: 800-1800). </a:t>
            </a:r>
            <a:endParaRPr/>
          </a:p>
          <a:p>
            <a:pPr indent="0" lvl="0" marL="0" rtl="0" algn="l">
              <a:spcBef>
                <a:spcPts val="0"/>
              </a:spcBef>
              <a:spcAft>
                <a:spcPts val="0"/>
              </a:spcAft>
              <a:buNone/>
            </a:pPr>
            <a:r>
              <a:rPr lang="en-US"/>
              <a:t>Thirteen patients received IV ketamine as part of their precipitated withdrawal management and 12 patients received benzodiazepines. </a:t>
            </a:r>
            <a:endParaRPr/>
          </a:p>
          <a:p>
            <a:pPr indent="0" lvl="0" marL="0" rtl="0" algn="l">
              <a:spcBef>
                <a:spcPts val="0"/>
              </a:spcBef>
              <a:spcAft>
                <a:spcPts val="0"/>
              </a:spcAft>
              <a:buNone/>
            </a:pPr>
            <a:r>
              <a:rPr lang="en-US"/>
              <a:t>Twelve patients (85.7%) were admitted to the hospital for a median duration of two days (IQR: 1-3.5). </a:t>
            </a:r>
            <a:endParaRPr/>
          </a:p>
        </p:txBody>
      </p:sp>
      <p:sp>
        <p:nvSpPr>
          <p:cNvPr id="301" name="Google Shape;3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4"/>
          <p:cNvSpPr txBox="1"/>
          <p:nvPr>
            <p:ph type="ctrTitle"/>
          </p:nvPr>
        </p:nvSpPr>
        <p:spPr>
          <a:xfrm>
            <a:off x="1524000" y="1838515"/>
            <a:ext cx="931362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E5AB8"/>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subTitle"/>
          </p:nvPr>
        </p:nvSpPr>
        <p:spPr>
          <a:xfrm>
            <a:off x="1524000" y="4417584"/>
            <a:ext cx="9144000" cy="1655763"/>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SzPts val="2040"/>
              <a:buFont typeface="Arial"/>
              <a:buNone/>
              <a:defRPr sz="2400"/>
            </a:lvl1pPr>
            <a:lvl2pPr lvl="1" algn="ctr">
              <a:lnSpc>
                <a:spcPct val="90000"/>
              </a:lnSpc>
              <a:spcBef>
                <a:spcPts val="500"/>
              </a:spcBef>
              <a:spcAft>
                <a:spcPts val="0"/>
              </a:spcAft>
              <a:buClr>
                <a:srgbClr val="262626"/>
              </a:buClr>
              <a:buSzPts val="2000"/>
              <a:buFont typeface="Arial"/>
              <a:buNone/>
              <a:defRPr sz="2000"/>
            </a:lvl2pPr>
            <a:lvl3pPr lvl="2" algn="ctr">
              <a:lnSpc>
                <a:spcPct val="90000"/>
              </a:lnSpc>
              <a:spcBef>
                <a:spcPts val="500"/>
              </a:spcBef>
              <a:spcAft>
                <a:spcPts val="0"/>
              </a:spcAft>
              <a:buClr>
                <a:srgbClr val="262626"/>
              </a:buClr>
              <a:buSzPts val="1800"/>
              <a:buFont typeface="Arial"/>
              <a:buNone/>
              <a:defRPr sz="1800"/>
            </a:lvl3pPr>
            <a:lvl4pPr lvl="3" algn="ctr">
              <a:lnSpc>
                <a:spcPct val="90000"/>
              </a:lnSpc>
              <a:spcBef>
                <a:spcPts val="500"/>
              </a:spcBef>
              <a:spcAft>
                <a:spcPts val="0"/>
              </a:spcAft>
              <a:buClr>
                <a:srgbClr val="262626"/>
              </a:buClr>
              <a:buSzPts val="1600"/>
              <a:buFont typeface="Arial"/>
              <a:buNone/>
              <a:defRPr sz="1600"/>
            </a:lvl4pPr>
            <a:lvl5pPr lvl="4" algn="ctr">
              <a:lnSpc>
                <a:spcPct val="90000"/>
              </a:lnSpc>
              <a:spcBef>
                <a:spcPts val="500"/>
              </a:spcBef>
              <a:spcAft>
                <a:spcPts val="0"/>
              </a:spcAft>
              <a:buClr>
                <a:srgbClr val="26262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3" name="Shape 103"/>
        <p:cNvGrpSpPr/>
        <p:nvPr/>
      </p:nvGrpSpPr>
      <p:grpSpPr>
        <a:xfrm>
          <a:off x="0" y="0"/>
          <a:ext cx="0" cy="0"/>
          <a:chOff x="0" y="0"/>
          <a:chExt cx="0" cy="0"/>
        </a:xfrm>
      </p:grpSpPr>
      <p:sp>
        <p:nvSpPr>
          <p:cNvPr id="104" name="Google Shape;104;p15"/>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E5A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ph idx="1" type="body"/>
          </p:nvPr>
        </p:nvSpPr>
        <p:spPr>
          <a:xfrm>
            <a:off x="590694" y="2463950"/>
            <a:ext cx="10996290" cy="3965867"/>
          </a:xfrm>
          <a:prstGeom prst="rect">
            <a:avLst/>
          </a:prstGeom>
          <a:noFill/>
          <a:ln>
            <a:noFill/>
          </a:ln>
        </p:spPr>
        <p:txBody>
          <a:bodyPr anchorCtr="0" anchor="t" bIns="45700" lIns="91425" spcFirstLastPara="1" rIns="91425" wrap="square" tIns="45700">
            <a:normAutofit/>
          </a:bodyPr>
          <a:lstStyle>
            <a:lvl1pPr indent="-325755" lvl="0" marL="457200" algn="l">
              <a:lnSpc>
                <a:spcPct val="110000"/>
              </a:lnSpc>
              <a:spcBef>
                <a:spcPts val="1000"/>
              </a:spcBef>
              <a:spcAft>
                <a:spcPts val="0"/>
              </a:spcAft>
              <a:buSzPts val="153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106" name="Shape 106"/>
        <p:cNvGrpSpPr/>
        <p:nvPr/>
      </p:nvGrpSpPr>
      <p:grpSpPr>
        <a:xfrm>
          <a:off x="0" y="0"/>
          <a:ext cx="0" cy="0"/>
          <a:chOff x="0" y="0"/>
          <a:chExt cx="0" cy="0"/>
        </a:xfrm>
      </p:grpSpPr>
      <p:sp>
        <p:nvSpPr>
          <p:cNvPr id="107" name="Google Shape;107;p16"/>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E5A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6"/>
          <p:cNvSpPr txBox="1"/>
          <p:nvPr>
            <p:ph idx="1" type="body"/>
          </p:nvPr>
        </p:nvSpPr>
        <p:spPr>
          <a:xfrm>
            <a:off x="590693" y="2463950"/>
            <a:ext cx="5365264" cy="3965867"/>
          </a:xfrm>
          <a:prstGeom prst="rect">
            <a:avLst/>
          </a:prstGeom>
          <a:noFill/>
          <a:ln>
            <a:noFill/>
          </a:ln>
        </p:spPr>
        <p:txBody>
          <a:bodyPr anchorCtr="0" anchor="t" bIns="45700" lIns="91425" spcFirstLastPara="1" rIns="91425" wrap="square" tIns="45700">
            <a:normAutofit/>
          </a:bodyPr>
          <a:lstStyle>
            <a:lvl1pPr indent="-325755" lvl="0" marL="457200" algn="l">
              <a:lnSpc>
                <a:spcPct val="110000"/>
              </a:lnSpc>
              <a:spcBef>
                <a:spcPts val="1000"/>
              </a:spcBef>
              <a:spcAft>
                <a:spcPts val="0"/>
              </a:spcAft>
              <a:buSzPts val="153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6"/>
          <p:cNvSpPr txBox="1"/>
          <p:nvPr>
            <p:ph idx="2" type="body"/>
          </p:nvPr>
        </p:nvSpPr>
        <p:spPr>
          <a:xfrm>
            <a:off x="6221720" y="2463950"/>
            <a:ext cx="5365264" cy="3965867"/>
          </a:xfrm>
          <a:prstGeom prst="rect">
            <a:avLst/>
          </a:prstGeom>
          <a:noFill/>
          <a:ln>
            <a:noFill/>
          </a:ln>
        </p:spPr>
        <p:txBody>
          <a:bodyPr anchorCtr="0" anchor="t" bIns="45700" lIns="91425" spcFirstLastPara="1" rIns="91425" wrap="square" tIns="45700">
            <a:normAutofit/>
          </a:bodyPr>
          <a:lstStyle>
            <a:lvl1pPr indent="-325755" lvl="0" marL="457200" algn="l">
              <a:lnSpc>
                <a:spcPct val="110000"/>
              </a:lnSpc>
              <a:spcBef>
                <a:spcPts val="1000"/>
              </a:spcBef>
              <a:spcAft>
                <a:spcPts val="0"/>
              </a:spcAft>
              <a:buSzPts val="153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hoto">
  <p:cSld name="Content with Photo">
    <p:spTree>
      <p:nvGrpSpPr>
        <p:cNvPr id="110" name="Shape 110"/>
        <p:cNvGrpSpPr/>
        <p:nvPr/>
      </p:nvGrpSpPr>
      <p:grpSpPr>
        <a:xfrm>
          <a:off x="0" y="0"/>
          <a:ext cx="0" cy="0"/>
          <a:chOff x="0" y="0"/>
          <a:chExt cx="0" cy="0"/>
        </a:xfrm>
      </p:grpSpPr>
      <p:sp>
        <p:nvSpPr>
          <p:cNvPr id="111" name="Google Shape;111;p17"/>
          <p:cNvSpPr txBox="1"/>
          <p:nvPr>
            <p:ph type="title"/>
          </p:nvPr>
        </p:nvSpPr>
        <p:spPr>
          <a:xfrm>
            <a:off x="590694" y="1516955"/>
            <a:ext cx="7448226" cy="9193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E5A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7"/>
          <p:cNvSpPr txBox="1"/>
          <p:nvPr>
            <p:ph idx="1" type="body"/>
          </p:nvPr>
        </p:nvSpPr>
        <p:spPr>
          <a:xfrm>
            <a:off x="590694" y="2463950"/>
            <a:ext cx="7448225" cy="3965867"/>
          </a:xfrm>
          <a:prstGeom prst="rect">
            <a:avLst/>
          </a:prstGeom>
          <a:noFill/>
          <a:ln>
            <a:noFill/>
          </a:ln>
        </p:spPr>
        <p:txBody>
          <a:bodyPr anchorCtr="0" anchor="t" bIns="45700" lIns="91425" spcFirstLastPara="1" rIns="91425" wrap="square" tIns="45700">
            <a:normAutofit/>
          </a:bodyPr>
          <a:lstStyle>
            <a:lvl1pPr indent="-325755" lvl="0" marL="457200" algn="l">
              <a:lnSpc>
                <a:spcPct val="110000"/>
              </a:lnSpc>
              <a:spcBef>
                <a:spcPts val="1000"/>
              </a:spcBef>
              <a:spcAft>
                <a:spcPts val="0"/>
              </a:spcAft>
              <a:buSzPts val="153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7"/>
          <p:cNvSpPr/>
          <p:nvPr/>
        </p:nvSpPr>
        <p:spPr>
          <a:xfrm>
            <a:off x="8617095" y="163002"/>
            <a:ext cx="3574905" cy="6694998"/>
          </a:xfrm>
          <a:prstGeom prst="rect">
            <a:avLst/>
          </a:prstGeom>
          <a:solidFill>
            <a:schemeClr val="lt1"/>
          </a:solidFill>
          <a:ln>
            <a:noFill/>
          </a:ln>
          <a:effectLst>
            <a:outerShdw blurRad="190500" rotWithShape="0" algn="ctr">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7"/>
          <p:cNvSpPr/>
          <p:nvPr>
            <p:ph idx="2" type="pic"/>
          </p:nvPr>
        </p:nvSpPr>
        <p:spPr>
          <a:xfrm>
            <a:off x="8621136" y="698740"/>
            <a:ext cx="3568749" cy="6159259"/>
          </a:xfrm>
          <a:prstGeom prst="rect">
            <a:avLst/>
          </a:prstGeom>
          <a:noFill/>
          <a:ln>
            <a:noFill/>
          </a:ln>
        </p:spPr>
      </p:sp>
      <p:sp>
        <p:nvSpPr>
          <p:cNvPr id="115" name="Google Shape;115;p17"/>
          <p:cNvSpPr/>
          <p:nvPr/>
        </p:nvSpPr>
        <p:spPr>
          <a:xfrm>
            <a:off x="8617096" y="163003"/>
            <a:ext cx="3574904" cy="537734"/>
          </a:xfrm>
          <a:prstGeom prst="rect">
            <a:avLst/>
          </a:prstGeom>
          <a:solidFill>
            <a:srgbClr val="DE5C04"/>
          </a:solidFill>
          <a:ln>
            <a:noFill/>
          </a:ln>
          <a:effectLst>
            <a:outerShdw blurRad="50800" rotWithShape="0" algn="t" dir="5400000" dist="254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6" name="Google Shape;116;p17"/>
          <p:cNvGrpSpPr/>
          <p:nvPr/>
        </p:nvGrpSpPr>
        <p:grpSpPr>
          <a:xfrm>
            <a:off x="8646147" y="579903"/>
            <a:ext cx="3514657" cy="55608"/>
            <a:chOff x="8621136" y="601340"/>
            <a:chExt cx="3514657" cy="55608"/>
          </a:xfrm>
        </p:grpSpPr>
        <p:sp>
          <p:nvSpPr>
            <p:cNvPr id="117" name="Google Shape;117;p17"/>
            <p:cNvSpPr/>
            <p:nvPr/>
          </p:nvSpPr>
          <p:spPr>
            <a:xfrm>
              <a:off x="8621136"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7"/>
            <p:cNvSpPr/>
            <p:nvPr/>
          </p:nvSpPr>
          <p:spPr>
            <a:xfrm>
              <a:off x="8765559"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7"/>
            <p:cNvSpPr/>
            <p:nvPr/>
          </p:nvSpPr>
          <p:spPr>
            <a:xfrm>
              <a:off x="8909982"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7"/>
            <p:cNvSpPr/>
            <p:nvPr/>
          </p:nvSpPr>
          <p:spPr>
            <a:xfrm>
              <a:off x="9054404"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7"/>
            <p:cNvSpPr/>
            <p:nvPr/>
          </p:nvSpPr>
          <p:spPr>
            <a:xfrm>
              <a:off x="9198827"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p:nvPr/>
          </p:nvSpPr>
          <p:spPr>
            <a:xfrm>
              <a:off x="9343250"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7"/>
            <p:cNvSpPr/>
            <p:nvPr/>
          </p:nvSpPr>
          <p:spPr>
            <a:xfrm>
              <a:off x="9487673"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7"/>
            <p:cNvSpPr/>
            <p:nvPr/>
          </p:nvSpPr>
          <p:spPr>
            <a:xfrm>
              <a:off x="9632096"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9776519"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7"/>
            <p:cNvSpPr/>
            <p:nvPr/>
          </p:nvSpPr>
          <p:spPr>
            <a:xfrm>
              <a:off x="9920942"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7"/>
            <p:cNvSpPr/>
            <p:nvPr/>
          </p:nvSpPr>
          <p:spPr>
            <a:xfrm>
              <a:off x="10065365"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7"/>
            <p:cNvSpPr/>
            <p:nvPr/>
          </p:nvSpPr>
          <p:spPr>
            <a:xfrm>
              <a:off x="10209788"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7"/>
            <p:cNvSpPr/>
            <p:nvPr/>
          </p:nvSpPr>
          <p:spPr>
            <a:xfrm>
              <a:off x="10354211"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0498634"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0643057"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0787480"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0931903"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076326"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220749"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365172"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509595"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1654018"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1798441"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1939613" y="601340"/>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2080186" y="601341"/>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idebar">
  <p:cSld name="Content with Sidebar">
    <p:spTree>
      <p:nvGrpSpPr>
        <p:cNvPr id="142" name="Shape 142"/>
        <p:cNvGrpSpPr/>
        <p:nvPr/>
      </p:nvGrpSpPr>
      <p:grpSpPr>
        <a:xfrm>
          <a:off x="0" y="0"/>
          <a:ext cx="0" cy="0"/>
          <a:chOff x="0" y="0"/>
          <a:chExt cx="0" cy="0"/>
        </a:xfrm>
      </p:grpSpPr>
      <p:sp>
        <p:nvSpPr>
          <p:cNvPr id="143" name="Google Shape;143;p18"/>
          <p:cNvSpPr/>
          <p:nvPr/>
        </p:nvSpPr>
        <p:spPr>
          <a:xfrm>
            <a:off x="8617095" y="163002"/>
            <a:ext cx="3251199" cy="6416701"/>
          </a:xfrm>
          <a:prstGeom prst="rect">
            <a:avLst/>
          </a:prstGeom>
          <a:solidFill>
            <a:schemeClr val="lt1"/>
          </a:solidFill>
          <a:ln>
            <a:noFill/>
          </a:ln>
          <a:effectLst>
            <a:outerShdw blurRad="190500" rotWithShape="0" algn="ctr">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8617096" y="163003"/>
            <a:ext cx="3251199" cy="537734"/>
          </a:xfrm>
          <a:prstGeom prst="rect">
            <a:avLst/>
          </a:prstGeom>
          <a:solidFill>
            <a:srgbClr val="DE5C04"/>
          </a:solidFill>
          <a:ln>
            <a:noFill/>
          </a:ln>
          <a:effectLst>
            <a:outerShdw blurRad="50800" rotWithShape="0" algn="t" dir="5400000" dist="254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5" name="Google Shape;145;p18"/>
          <p:cNvGrpSpPr/>
          <p:nvPr/>
        </p:nvGrpSpPr>
        <p:grpSpPr>
          <a:xfrm>
            <a:off x="8621136" y="601341"/>
            <a:ext cx="3232912" cy="55607"/>
            <a:chOff x="8944841" y="6672162"/>
            <a:chExt cx="3232912" cy="55607"/>
          </a:xfrm>
        </p:grpSpPr>
        <p:sp>
          <p:nvSpPr>
            <p:cNvPr id="146" name="Google Shape;146;p18"/>
            <p:cNvSpPr/>
            <p:nvPr/>
          </p:nvSpPr>
          <p:spPr>
            <a:xfrm>
              <a:off x="8944841"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9089264"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9233687"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p:nvPr/>
          </p:nvSpPr>
          <p:spPr>
            <a:xfrm>
              <a:off x="9378109"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9522532"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8"/>
            <p:cNvSpPr/>
            <p:nvPr/>
          </p:nvSpPr>
          <p:spPr>
            <a:xfrm>
              <a:off x="9666955"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8"/>
            <p:cNvSpPr/>
            <p:nvPr/>
          </p:nvSpPr>
          <p:spPr>
            <a:xfrm>
              <a:off x="9811378"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8"/>
            <p:cNvSpPr/>
            <p:nvPr/>
          </p:nvSpPr>
          <p:spPr>
            <a:xfrm>
              <a:off x="9955801"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a:off x="10100224"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8"/>
            <p:cNvSpPr/>
            <p:nvPr/>
          </p:nvSpPr>
          <p:spPr>
            <a:xfrm>
              <a:off x="10244647"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8"/>
            <p:cNvSpPr/>
            <p:nvPr/>
          </p:nvSpPr>
          <p:spPr>
            <a:xfrm>
              <a:off x="10389070"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8"/>
            <p:cNvSpPr/>
            <p:nvPr/>
          </p:nvSpPr>
          <p:spPr>
            <a:xfrm>
              <a:off x="10533493"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8"/>
            <p:cNvSpPr/>
            <p:nvPr/>
          </p:nvSpPr>
          <p:spPr>
            <a:xfrm>
              <a:off x="10677916"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8"/>
            <p:cNvSpPr/>
            <p:nvPr/>
          </p:nvSpPr>
          <p:spPr>
            <a:xfrm>
              <a:off x="10822339"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8"/>
            <p:cNvSpPr/>
            <p:nvPr/>
          </p:nvSpPr>
          <p:spPr>
            <a:xfrm>
              <a:off x="10966762"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p:nvPr/>
          </p:nvSpPr>
          <p:spPr>
            <a:xfrm>
              <a:off x="11111185"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8"/>
            <p:cNvSpPr/>
            <p:nvPr/>
          </p:nvSpPr>
          <p:spPr>
            <a:xfrm>
              <a:off x="11255608"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8"/>
            <p:cNvSpPr/>
            <p:nvPr/>
          </p:nvSpPr>
          <p:spPr>
            <a:xfrm>
              <a:off x="11400031"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8"/>
            <p:cNvSpPr/>
            <p:nvPr/>
          </p:nvSpPr>
          <p:spPr>
            <a:xfrm>
              <a:off x="11544454"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8"/>
            <p:cNvSpPr/>
            <p:nvPr/>
          </p:nvSpPr>
          <p:spPr>
            <a:xfrm>
              <a:off x="11688877"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8"/>
            <p:cNvSpPr/>
            <p:nvPr/>
          </p:nvSpPr>
          <p:spPr>
            <a:xfrm>
              <a:off x="11833300"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11977723"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2122146" y="667216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9" name="Google Shape;169;p18"/>
          <p:cNvSpPr txBox="1"/>
          <p:nvPr>
            <p:ph type="title"/>
          </p:nvPr>
        </p:nvSpPr>
        <p:spPr>
          <a:xfrm>
            <a:off x="590694" y="1516955"/>
            <a:ext cx="7678664" cy="9193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E5A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18"/>
          <p:cNvSpPr txBox="1"/>
          <p:nvPr>
            <p:ph idx="1" type="body"/>
          </p:nvPr>
        </p:nvSpPr>
        <p:spPr>
          <a:xfrm>
            <a:off x="590693" y="2463950"/>
            <a:ext cx="7678665" cy="3965867"/>
          </a:xfrm>
          <a:prstGeom prst="rect">
            <a:avLst/>
          </a:prstGeom>
          <a:noFill/>
          <a:ln>
            <a:noFill/>
          </a:ln>
        </p:spPr>
        <p:txBody>
          <a:bodyPr anchorCtr="0" anchor="t" bIns="45700" lIns="91425" spcFirstLastPara="1" rIns="91425" wrap="square" tIns="45700">
            <a:normAutofit/>
          </a:bodyPr>
          <a:lstStyle>
            <a:lvl1pPr indent="-314960" lvl="0" marL="457200" algn="l">
              <a:lnSpc>
                <a:spcPct val="110000"/>
              </a:lnSpc>
              <a:spcBef>
                <a:spcPts val="1000"/>
              </a:spcBef>
              <a:spcAft>
                <a:spcPts val="0"/>
              </a:spcAft>
              <a:buSzPts val="1360"/>
              <a:buFont typeface="Arial"/>
              <a:buChar char="•"/>
              <a:defRPr sz="1600"/>
            </a:lvl1pPr>
            <a:lvl2pPr indent="-317500" lvl="1" marL="914400" algn="l">
              <a:lnSpc>
                <a:spcPct val="90000"/>
              </a:lnSpc>
              <a:spcBef>
                <a:spcPts val="500"/>
              </a:spcBef>
              <a:spcAft>
                <a:spcPts val="0"/>
              </a:spcAft>
              <a:buClr>
                <a:srgbClr val="262626"/>
              </a:buClr>
              <a:buSzPts val="1400"/>
              <a:buFont typeface="Arial"/>
              <a:buChar char="•"/>
              <a:defRPr sz="1400"/>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8"/>
          <p:cNvSpPr txBox="1"/>
          <p:nvPr>
            <p:ph idx="2" type="body"/>
          </p:nvPr>
        </p:nvSpPr>
        <p:spPr>
          <a:xfrm>
            <a:off x="8880770" y="1483890"/>
            <a:ext cx="2768600" cy="4594882"/>
          </a:xfrm>
          <a:prstGeom prst="rect">
            <a:avLst/>
          </a:prstGeom>
          <a:noFill/>
          <a:ln>
            <a:noFill/>
          </a:ln>
        </p:spPr>
        <p:txBody>
          <a:bodyPr anchorCtr="0" anchor="t" bIns="45700" lIns="91425" spcFirstLastPara="1" rIns="91425" wrap="square" tIns="45700">
            <a:normAutofit/>
          </a:bodyPr>
          <a:lstStyle>
            <a:lvl1pPr indent="-314960" lvl="0" marL="457200" algn="l">
              <a:lnSpc>
                <a:spcPct val="110000"/>
              </a:lnSpc>
              <a:spcBef>
                <a:spcPts val="1000"/>
              </a:spcBef>
              <a:spcAft>
                <a:spcPts val="0"/>
              </a:spcAft>
              <a:buSzPts val="1360"/>
              <a:buFont typeface="Arial"/>
              <a:buChar char="•"/>
              <a:defRPr sz="1600">
                <a:solidFill>
                  <a:srgbClr val="262626"/>
                </a:solidFill>
              </a:defRPr>
            </a:lvl1pPr>
            <a:lvl2pPr indent="-317500" lvl="1" marL="914400" algn="l">
              <a:lnSpc>
                <a:spcPct val="90000"/>
              </a:lnSpc>
              <a:spcBef>
                <a:spcPts val="500"/>
              </a:spcBef>
              <a:spcAft>
                <a:spcPts val="0"/>
              </a:spcAft>
              <a:buClr>
                <a:srgbClr val="262626"/>
              </a:buClr>
              <a:buSzPts val="1400"/>
              <a:buFont typeface="Arial"/>
              <a:buChar char="•"/>
              <a:defRPr sz="1400">
                <a:solidFill>
                  <a:srgbClr val="262626"/>
                </a:solidFill>
              </a:defRPr>
            </a:lvl2pPr>
            <a:lvl3pPr indent="-330200" lvl="2" marL="1371600" algn="l">
              <a:lnSpc>
                <a:spcPct val="90000"/>
              </a:lnSpc>
              <a:spcBef>
                <a:spcPts val="500"/>
              </a:spcBef>
              <a:spcAft>
                <a:spcPts val="0"/>
              </a:spcAft>
              <a:buClr>
                <a:srgbClr val="262626"/>
              </a:buClr>
              <a:buSzPts val="1600"/>
              <a:buFont typeface="Arial"/>
              <a:buChar char="•"/>
              <a:defRPr sz="1600"/>
            </a:lvl3pPr>
            <a:lvl4pPr indent="-330200" lvl="3" marL="1828800" algn="l">
              <a:lnSpc>
                <a:spcPct val="90000"/>
              </a:lnSpc>
              <a:spcBef>
                <a:spcPts val="500"/>
              </a:spcBef>
              <a:spcAft>
                <a:spcPts val="0"/>
              </a:spcAft>
              <a:buClr>
                <a:srgbClr val="262626"/>
              </a:buClr>
              <a:buSzPts val="1600"/>
              <a:buFont typeface="Arial"/>
              <a:buChar char="•"/>
              <a:defRPr sz="1600"/>
            </a:lvl4pPr>
            <a:lvl5pPr indent="-330200" lvl="4" marL="2286000" algn="l">
              <a:lnSpc>
                <a:spcPct val="90000"/>
              </a:lnSpc>
              <a:spcBef>
                <a:spcPts val="500"/>
              </a:spcBef>
              <a:spcAft>
                <a:spcPts val="0"/>
              </a:spcAft>
              <a:buClr>
                <a:srgbClr val="262626"/>
              </a:buClr>
              <a:buSzPts val="1600"/>
              <a:buFont typeface="Arial"/>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18"/>
          <p:cNvSpPr txBox="1"/>
          <p:nvPr>
            <p:ph idx="3" type="body"/>
          </p:nvPr>
        </p:nvSpPr>
        <p:spPr>
          <a:xfrm>
            <a:off x="8880770" y="815009"/>
            <a:ext cx="2768600" cy="6611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SzPts val="1530"/>
              <a:buFont typeface="Arial"/>
              <a:buNone/>
              <a:defRPr b="1" sz="1800">
                <a:solidFill>
                  <a:srgbClr val="7F7F7F"/>
                </a:solidFill>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173" name="Shape 173"/>
        <p:cNvGrpSpPr/>
        <p:nvPr/>
      </p:nvGrpSpPr>
      <p:grpSpPr>
        <a:xfrm>
          <a:off x="0" y="0"/>
          <a:ext cx="0" cy="0"/>
          <a:chOff x="0" y="0"/>
          <a:chExt cx="0" cy="0"/>
        </a:xfrm>
      </p:grpSpPr>
      <p:sp>
        <p:nvSpPr>
          <p:cNvPr id="174" name="Google Shape;174;p19"/>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E5AB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s">
  <p:cSld name="Title Slide with Photos">
    <p:spTree>
      <p:nvGrpSpPr>
        <p:cNvPr id="177" name="Shape 177"/>
        <p:cNvGrpSpPr/>
        <p:nvPr/>
      </p:nvGrpSpPr>
      <p:grpSpPr>
        <a:xfrm>
          <a:off x="0" y="0"/>
          <a:ext cx="0" cy="0"/>
          <a:chOff x="0" y="0"/>
          <a:chExt cx="0" cy="0"/>
        </a:xfrm>
      </p:grpSpPr>
      <p:pic>
        <p:nvPicPr>
          <p:cNvPr id="178" name="Google Shape;178;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Only">
  <p:cSld name="Title Slide Logo Only">
    <p:spTree>
      <p:nvGrpSpPr>
        <p:cNvPr id="179" name="Shape 179"/>
        <p:cNvGrpSpPr/>
        <p:nvPr/>
      </p:nvGrpSpPr>
      <p:grpSpPr>
        <a:xfrm>
          <a:off x="0" y="0"/>
          <a:ext cx="0" cy="0"/>
          <a:chOff x="0" y="0"/>
          <a:chExt cx="0" cy="0"/>
        </a:xfrm>
      </p:grpSpPr>
      <p:pic>
        <p:nvPicPr>
          <p:cNvPr id="180" name="Google Shape;180;p23"/>
          <p:cNvPicPr preferRelativeResize="0"/>
          <p:nvPr/>
        </p:nvPicPr>
        <p:blipFill rotWithShape="1">
          <a:blip r:embed="rId2">
            <a:alphaModFix/>
          </a:blip>
          <a:srcRect b="0" l="0" r="0" t="0"/>
          <a:stretch/>
        </p:blipFill>
        <p:spPr>
          <a:xfrm>
            <a:off x="4856922" y="2144985"/>
            <a:ext cx="2350936" cy="3526406"/>
          </a:xfrm>
          <a:prstGeom prst="rect">
            <a:avLst/>
          </a:prstGeom>
          <a:noFill/>
          <a:ln>
            <a:noFill/>
          </a:ln>
        </p:spPr>
      </p:pic>
      <p:sp>
        <p:nvSpPr>
          <p:cNvPr id="181" name="Google Shape;181;p23"/>
          <p:cNvSpPr/>
          <p:nvPr/>
        </p:nvSpPr>
        <p:spPr>
          <a:xfrm>
            <a:off x="0" y="0"/>
            <a:ext cx="12192000" cy="795129"/>
          </a:xfrm>
          <a:prstGeom prst="rect">
            <a:avLst/>
          </a:prstGeom>
          <a:solidFill>
            <a:srgbClr val="0E5AB8"/>
          </a:solidFill>
          <a:ln>
            <a:noFill/>
          </a:ln>
          <a:effectLst>
            <a:outerShdw blurRad="50800" rotWithShape="0" algn="t" dir="5400000" dist="254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 name="Google Shape;182;p23"/>
          <p:cNvGrpSpPr/>
          <p:nvPr/>
        </p:nvGrpSpPr>
        <p:grpSpPr>
          <a:xfrm>
            <a:off x="76824" y="567272"/>
            <a:ext cx="11990584" cy="95416"/>
            <a:chOff x="108233" y="1113183"/>
            <a:chExt cx="11990584" cy="95416"/>
          </a:xfrm>
        </p:grpSpPr>
        <p:sp>
          <p:nvSpPr>
            <p:cNvPr id="183" name="Google Shape;183;p23"/>
            <p:cNvSpPr/>
            <p:nvPr/>
          </p:nvSpPr>
          <p:spPr>
            <a:xfrm>
              <a:off x="10823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3"/>
            <p:cNvSpPr/>
            <p:nvPr/>
          </p:nvSpPr>
          <p:spPr>
            <a:xfrm>
              <a:off x="35604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3"/>
            <p:cNvSpPr/>
            <p:nvPr/>
          </p:nvSpPr>
          <p:spPr>
            <a:xfrm>
              <a:off x="60386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3"/>
            <p:cNvSpPr/>
            <p:nvPr/>
          </p:nvSpPr>
          <p:spPr>
            <a:xfrm>
              <a:off x="85168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3"/>
            <p:cNvSpPr/>
            <p:nvPr/>
          </p:nvSpPr>
          <p:spPr>
            <a:xfrm>
              <a:off x="109949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3"/>
            <p:cNvSpPr/>
            <p:nvPr/>
          </p:nvSpPr>
          <p:spPr>
            <a:xfrm>
              <a:off x="134731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3"/>
            <p:cNvSpPr/>
            <p:nvPr/>
          </p:nvSpPr>
          <p:spPr>
            <a:xfrm>
              <a:off x="159512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3"/>
            <p:cNvSpPr/>
            <p:nvPr/>
          </p:nvSpPr>
          <p:spPr>
            <a:xfrm>
              <a:off x="184294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3"/>
            <p:cNvSpPr/>
            <p:nvPr/>
          </p:nvSpPr>
          <p:spPr>
            <a:xfrm>
              <a:off x="209076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3"/>
            <p:cNvSpPr/>
            <p:nvPr/>
          </p:nvSpPr>
          <p:spPr>
            <a:xfrm>
              <a:off x="233857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3"/>
            <p:cNvSpPr/>
            <p:nvPr/>
          </p:nvSpPr>
          <p:spPr>
            <a:xfrm>
              <a:off x="258639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3"/>
            <p:cNvSpPr/>
            <p:nvPr/>
          </p:nvSpPr>
          <p:spPr>
            <a:xfrm>
              <a:off x="283420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3"/>
            <p:cNvSpPr/>
            <p:nvPr/>
          </p:nvSpPr>
          <p:spPr>
            <a:xfrm>
              <a:off x="308202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3"/>
            <p:cNvSpPr/>
            <p:nvPr/>
          </p:nvSpPr>
          <p:spPr>
            <a:xfrm>
              <a:off x="332984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3"/>
            <p:cNvSpPr/>
            <p:nvPr/>
          </p:nvSpPr>
          <p:spPr>
            <a:xfrm>
              <a:off x="357765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23"/>
            <p:cNvSpPr/>
            <p:nvPr/>
          </p:nvSpPr>
          <p:spPr>
            <a:xfrm>
              <a:off x="382547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3"/>
            <p:cNvSpPr/>
            <p:nvPr/>
          </p:nvSpPr>
          <p:spPr>
            <a:xfrm>
              <a:off x="407328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3"/>
            <p:cNvSpPr/>
            <p:nvPr/>
          </p:nvSpPr>
          <p:spPr>
            <a:xfrm>
              <a:off x="432110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3"/>
            <p:cNvSpPr/>
            <p:nvPr/>
          </p:nvSpPr>
          <p:spPr>
            <a:xfrm>
              <a:off x="456892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3"/>
            <p:cNvSpPr/>
            <p:nvPr/>
          </p:nvSpPr>
          <p:spPr>
            <a:xfrm>
              <a:off x="481673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3"/>
            <p:cNvSpPr/>
            <p:nvPr/>
          </p:nvSpPr>
          <p:spPr>
            <a:xfrm>
              <a:off x="506455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3"/>
            <p:cNvSpPr/>
            <p:nvPr/>
          </p:nvSpPr>
          <p:spPr>
            <a:xfrm>
              <a:off x="531236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3"/>
            <p:cNvSpPr/>
            <p:nvPr/>
          </p:nvSpPr>
          <p:spPr>
            <a:xfrm>
              <a:off x="556018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3"/>
            <p:cNvSpPr/>
            <p:nvPr/>
          </p:nvSpPr>
          <p:spPr>
            <a:xfrm>
              <a:off x="580800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3"/>
            <p:cNvSpPr/>
            <p:nvPr/>
          </p:nvSpPr>
          <p:spPr>
            <a:xfrm>
              <a:off x="605581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3"/>
            <p:cNvSpPr/>
            <p:nvPr/>
          </p:nvSpPr>
          <p:spPr>
            <a:xfrm>
              <a:off x="630363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3"/>
            <p:cNvSpPr/>
            <p:nvPr/>
          </p:nvSpPr>
          <p:spPr>
            <a:xfrm>
              <a:off x="655144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3"/>
            <p:cNvSpPr/>
            <p:nvPr/>
          </p:nvSpPr>
          <p:spPr>
            <a:xfrm>
              <a:off x="679926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3"/>
            <p:cNvSpPr/>
            <p:nvPr/>
          </p:nvSpPr>
          <p:spPr>
            <a:xfrm>
              <a:off x="704708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3"/>
            <p:cNvSpPr/>
            <p:nvPr/>
          </p:nvSpPr>
          <p:spPr>
            <a:xfrm>
              <a:off x="729489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3"/>
            <p:cNvSpPr/>
            <p:nvPr/>
          </p:nvSpPr>
          <p:spPr>
            <a:xfrm>
              <a:off x="754271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3"/>
            <p:cNvSpPr/>
            <p:nvPr/>
          </p:nvSpPr>
          <p:spPr>
            <a:xfrm>
              <a:off x="779052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3"/>
            <p:cNvSpPr/>
            <p:nvPr/>
          </p:nvSpPr>
          <p:spPr>
            <a:xfrm>
              <a:off x="803834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3"/>
            <p:cNvSpPr/>
            <p:nvPr/>
          </p:nvSpPr>
          <p:spPr>
            <a:xfrm>
              <a:off x="828616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3"/>
            <p:cNvSpPr/>
            <p:nvPr/>
          </p:nvSpPr>
          <p:spPr>
            <a:xfrm>
              <a:off x="853397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3"/>
            <p:cNvSpPr/>
            <p:nvPr/>
          </p:nvSpPr>
          <p:spPr>
            <a:xfrm>
              <a:off x="878179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3"/>
            <p:cNvSpPr/>
            <p:nvPr/>
          </p:nvSpPr>
          <p:spPr>
            <a:xfrm>
              <a:off x="902960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3"/>
            <p:cNvSpPr/>
            <p:nvPr/>
          </p:nvSpPr>
          <p:spPr>
            <a:xfrm>
              <a:off x="927742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3"/>
            <p:cNvSpPr/>
            <p:nvPr/>
          </p:nvSpPr>
          <p:spPr>
            <a:xfrm>
              <a:off x="952524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3"/>
            <p:cNvSpPr/>
            <p:nvPr/>
          </p:nvSpPr>
          <p:spPr>
            <a:xfrm>
              <a:off x="977305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3"/>
            <p:cNvSpPr/>
            <p:nvPr/>
          </p:nvSpPr>
          <p:spPr>
            <a:xfrm>
              <a:off x="1002087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3"/>
            <p:cNvSpPr/>
            <p:nvPr/>
          </p:nvSpPr>
          <p:spPr>
            <a:xfrm>
              <a:off x="1026868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3"/>
            <p:cNvSpPr/>
            <p:nvPr/>
          </p:nvSpPr>
          <p:spPr>
            <a:xfrm>
              <a:off x="1051650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3"/>
            <p:cNvSpPr/>
            <p:nvPr/>
          </p:nvSpPr>
          <p:spPr>
            <a:xfrm>
              <a:off x="1076432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3"/>
            <p:cNvSpPr/>
            <p:nvPr/>
          </p:nvSpPr>
          <p:spPr>
            <a:xfrm>
              <a:off x="11012137"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3"/>
            <p:cNvSpPr/>
            <p:nvPr/>
          </p:nvSpPr>
          <p:spPr>
            <a:xfrm>
              <a:off x="11259953"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3"/>
            <p:cNvSpPr/>
            <p:nvPr/>
          </p:nvSpPr>
          <p:spPr>
            <a:xfrm>
              <a:off x="11507769"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3"/>
            <p:cNvSpPr/>
            <p:nvPr/>
          </p:nvSpPr>
          <p:spPr>
            <a:xfrm>
              <a:off x="11755585"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3"/>
            <p:cNvSpPr/>
            <p:nvPr/>
          </p:nvSpPr>
          <p:spPr>
            <a:xfrm>
              <a:off x="12003401" y="1113183"/>
              <a:ext cx="95416" cy="95416"/>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590693" y="1643442"/>
            <a:ext cx="10996291" cy="91937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E5AB8"/>
              </a:buClr>
              <a:buSzPts val="3200"/>
              <a:buFont typeface="Arial"/>
              <a:buNone/>
              <a:defRPr b="1" i="0" sz="3200" u="none" cap="none" strike="noStrike">
                <a:solidFill>
                  <a:srgbClr val="0E5A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590693" y="2672818"/>
            <a:ext cx="10996291" cy="3762652"/>
          </a:xfrm>
          <a:prstGeom prst="rect">
            <a:avLst/>
          </a:prstGeom>
          <a:noFill/>
          <a:ln>
            <a:noFill/>
          </a:ln>
        </p:spPr>
        <p:txBody>
          <a:bodyPr anchorCtr="0" anchor="t" bIns="45700" lIns="91425" spcFirstLastPara="1" rIns="91425" wrap="square" tIns="45700">
            <a:normAutofit/>
          </a:bodyPr>
          <a:lstStyle>
            <a:lvl1pPr indent="-314960" lvl="0" marL="457200" marR="0" rtl="0" algn="l">
              <a:lnSpc>
                <a:spcPct val="110000"/>
              </a:lnSpc>
              <a:spcBef>
                <a:spcPts val="1000"/>
              </a:spcBef>
              <a:spcAft>
                <a:spcPts val="0"/>
              </a:spcAft>
              <a:buClr>
                <a:schemeClr val="accent2"/>
              </a:buClr>
              <a:buSzPts val="1360"/>
              <a:buFont typeface="Arial"/>
              <a:buChar char="•"/>
              <a:defRPr b="0" i="0" sz="1600" u="none" cap="none" strike="noStrike">
                <a:solidFill>
                  <a:srgbClr val="262626"/>
                </a:solidFill>
                <a:latin typeface="Arial"/>
                <a:ea typeface="Arial"/>
                <a:cs typeface="Arial"/>
                <a:sym typeface="Arial"/>
              </a:defRPr>
            </a:lvl1pPr>
            <a:lvl2pPr indent="-317500" lvl="1" marL="914400" marR="0" rtl="0" algn="l">
              <a:lnSpc>
                <a:spcPct val="90000"/>
              </a:lnSpc>
              <a:spcBef>
                <a:spcPts val="500"/>
              </a:spcBef>
              <a:spcAft>
                <a:spcPts val="0"/>
              </a:spcAft>
              <a:buClr>
                <a:srgbClr val="262626"/>
              </a:buClr>
              <a:buSzPts val="1400"/>
              <a:buFont typeface="Arial"/>
              <a:buChar char="•"/>
              <a:defRPr b="0" i="0" sz="1400" u="none" cap="none" strike="noStrike">
                <a:solidFill>
                  <a:srgbClr val="262626"/>
                </a:solidFill>
                <a:latin typeface="Arial"/>
                <a:ea typeface="Arial"/>
                <a:cs typeface="Arial"/>
                <a:sym typeface="Arial"/>
              </a:defRPr>
            </a:lvl2pPr>
            <a:lvl3pPr indent="-317500" lvl="2" marL="1371600" marR="0" rtl="0" algn="l">
              <a:lnSpc>
                <a:spcPct val="90000"/>
              </a:lnSpc>
              <a:spcBef>
                <a:spcPts val="500"/>
              </a:spcBef>
              <a:spcAft>
                <a:spcPts val="0"/>
              </a:spcAft>
              <a:buClr>
                <a:srgbClr val="262626"/>
              </a:buClr>
              <a:buSzPts val="1400"/>
              <a:buFont typeface="Arial"/>
              <a:buChar char="•"/>
              <a:defRPr b="0" i="0" sz="1400" u="none" cap="none" strike="noStrike">
                <a:solidFill>
                  <a:srgbClr val="262626"/>
                </a:solidFill>
                <a:latin typeface="Arial"/>
                <a:ea typeface="Arial"/>
                <a:cs typeface="Arial"/>
                <a:sym typeface="Arial"/>
              </a:defRPr>
            </a:lvl3pPr>
            <a:lvl4pPr indent="-317500" lvl="3" marL="1828800" marR="0" rtl="0" algn="l">
              <a:lnSpc>
                <a:spcPct val="90000"/>
              </a:lnSpc>
              <a:spcBef>
                <a:spcPts val="500"/>
              </a:spcBef>
              <a:spcAft>
                <a:spcPts val="0"/>
              </a:spcAft>
              <a:buClr>
                <a:srgbClr val="262626"/>
              </a:buClr>
              <a:buSzPts val="1400"/>
              <a:buFont typeface="Arial"/>
              <a:buChar char="•"/>
              <a:defRPr b="0" i="0" sz="1400" u="none" cap="none" strike="noStrike">
                <a:solidFill>
                  <a:srgbClr val="262626"/>
                </a:solidFill>
                <a:latin typeface="Arial"/>
                <a:ea typeface="Arial"/>
                <a:cs typeface="Arial"/>
                <a:sym typeface="Arial"/>
              </a:defRPr>
            </a:lvl4pPr>
            <a:lvl5pPr indent="-317500" lvl="4" marL="2286000" marR="0" rtl="0" algn="l">
              <a:lnSpc>
                <a:spcPct val="90000"/>
              </a:lnSpc>
              <a:spcBef>
                <a:spcPts val="500"/>
              </a:spcBef>
              <a:spcAft>
                <a:spcPts val="0"/>
              </a:spcAft>
              <a:buClr>
                <a:srgbClr val="262626"/>
              </a:buClr>
              <a:buSzPts val="1400"/>
              <a:buFont typeface="Arial"/>
              <a:buChar char="•"/>
              <a:defRPr b="0" i="0" sz="1400" u="none" cap="none" strike="noStrike">
                <a:solidFill>
                  <a:srgbClr val="26262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p:nvPr/>
        </p:nvSpPr>
        <p:spPr>
          <a:xfrm>
            <a:off x="2702" y="-31812"/>
            <a:ext cx="12192000" cy="341979"/>
          </a:xfrm>
          <a:prstGeom prst="rect">
            <a:avLst/>
          </a:prstGeom>
          <a:solidFill>
            <a:srgbClr val="0E5AB8"/>
          </a:solidFill>
          <a:ln>
            <a:noFill/>
          </a:ln>
          <a:effectLst>
            <a:outerShdw blurRad="50800" rotWithShape="0" algn="t" dir="5400000" dist="254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 name="Google Shape;13;p13"/>
          <p:cNvGrpSpPr/>
          <p:nvPr/>
        </p:nvGrpSpPr>
        <p:grpSpPr>
          <a:xfrm>
            <a:off x="76824" y="205477"/>
            <a:ext cx="12042714" cy="60902"/>
            <a:chOff x="76824" y="567272"/>
            <a:chExt cx="12042714" cy="60902"/>
          </a:xfrm>
        </p:grpSpPr>
        <p:sp>
          <p:nvSpPr>
            <p:cNvPr id="14" name="Google Shape;14;p13"/>
            <p:cNvSpPr/>
            <p:nvPr/>
          </p:nvSpPr>
          <p:spPr>
            <a:xfrm>
              <a:off x="76824"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13"/>
            <p:cNvSpPr/>
            <p:nvPr/>
          </p:nvSpPr>
          <p:spPr>
            <a:xfrm>
              <a:off x="221247"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p:nvPr/>
          </p:nvSpPr>
          <p:spPr>
            <a:xfrm>
              <a:off x="365670"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3"/>
            <p:cNvSpPr/>
            <p:nvPr/>
          </p:nvSpPr>
          <p:spPr>
            <a:xfrm>
              <a:off x="510093"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3"/>
            <p:cNvSpPr/>
            <p:nvPr/>
          </p:nvSpPr>
          <p:spPr>
            <a:xfrm>
              <a:off x="654516"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3"/>
            <p:cNvSpPr/>
            <p:nvPr/>
          </p:nvSpPr>
          <p:spPr>
            <a:xfrm>
              <a:off x="798939"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p:nvPr/>
          </p:nvSpPr>
          <p:spPr>
            <a:xfrm>
              <a:off x="943362"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3"/>
            <p:cNvSpPr/>
            <p:nvPr/>
          </p:nvSpPr>
          <p:spPr>
            <a:xfrm>
              <a:off x="1087785"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3"/>
            <p:cNvSpPr/>
            <p:nvPr/>
          </p:nvSpPr>
          <p:spPr>
            <a:xfrm>
              <a:off x="1232208"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1376631"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3"/>
            <p:cNvSpPr/>
            <p:nvPr/>
          </p:nvSpPr>
          <p:spPr>
            <a:xfrm>
              <a:off x="1521054"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3"/>
            <p:cNvSpPr/>
            <p:nvPr/>
          </p:nvSpPr>
          <p:spPr>
            <a:xfrm>
              <a:off x="1665477"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3"/>
            <p:cNvSpPr/>
            <p:nvPr/>
          </p:nvSpPr>
          <p:spPr>
            <a:xfrm>
              <a:off x="1809900"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3"/>
            <p:cNvSpPr/>
            <p:nvPr/>
          </p:nvSpPr>
          <p:spPr>
            <a:xfrm>
              <a:off x="1954323"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2098746"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2243169"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2387592"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2532015"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2676438"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2820861"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2965284"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3109707"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3254130"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3398553"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3542976"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3687399"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3831822"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3976245"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4120668"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4265090"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4409513"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4553936"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4698359"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4842782"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4987205"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5131628"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5276051"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5420474"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5564897"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5709320"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5853743"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3"/>
            <p:cNvSpPr/>
            <p:nvPr/>
          </p:nvSpPr>
          <p:spPr>
            <a:xfrm>
              <a:off x="5998166"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a:off x="6142589"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3"/>
            <p:cNvSpPr/>
            <p:nvPr/>
          </p:nvSpPr>
          <p:spPr>
            <a:xfrm>
              <a:off x="6287012"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3"/>
            <p:cNvSpPr/>
            <p:nvPr/>
          </p:nvSpPr>
          <p:spPr>
            <a:xfrm>
              <a:off x="6431435"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3"/>
            <p:cNvSpPr/>
            <p:nvPr/>
          </p:nvSpPr>
          <p:spPr>
            <a:xfrm>
              <a:off x="6575858"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3"/>
            <p:cNvSpPr/>
            <p:nvPr/>
          </p:nvSpPr>
          <p:spPr>
            <a:xfrm>
              <a:off x="6720281"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3"/>
            <p:cNvSpPr/>
            <p:nvPr/>
          </p:nvSpPr>
          <p:spPr>
            <a:xfrm>
              <a:off x="6864704"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3"/>
            <p:cNvSpPr/>
            <p:nvPr/>
          </p:nvSpPr>
          <p:spPr>
            <a:xfrm>
              <a:off x="7009127" y="567272"/>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13"/>
            <p:cNvSpPr/>
            <p:nvPr/>
          </p:nvSpPr>
          <p:spPr>
            <a:xfrm>
              <a:off x="7153550"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3"/>
            <p:cNvSpPr/>
            <p:nvPr/>
          </p:nvSpPr>
          <p:spPr>
            <a:xfrm>
              <a:off x="7297973"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13"/>
            <p:cNvSpPr/>
            <p:nvPr/>
          </p:nvSpPr>
          <p:spPr>
            <a:xfrm>
              <a:off x="7442396"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13"/>
            <p:cNvSpPr/>
            <p:nvPr/>
          </p:nvSpPr>
          <p:spPr>
            <a:xfrm>
              <a:off x="7586819"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3"/>
            <p:cNvSpPr/>
            <p:nvPr/>
          </p:nvSpPr>
          <p:spPr>
            <a:xfrm>
              <a:off x="7731242"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13"/>
            <p:cNvSpPr/>
            <p:nvPr/>
          </p:nvSpPr>
          <p:spPr>
            <a:xfrm>
              <a:off x="7875665"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3"/>
            <p:cNvSpPr/>
            <p:nvPr/>
          </p:nvSpPr>
          <p:spPr>
            <a:xfrm>
              <a:off x="8020088"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3"/>
            <p:cNvSpPr/>
            <p:nvPr/>
          </p:nvSpPr>
          <p:spPr>
            <a:xfrm>
              <a:off x="8164511"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3"/>
            <p:cNvSpPr/>
            <p:nvPr/>
          </p:nvSpPr>
          <p:spPr>
            <a:xfrm>
              <a:off x="8308934"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3"/>
            <p:cNvSpPr/>
            <p:nvPr/>
          </p:nvSpPr>
          <p:spPr>
            <a:xfrm>
              <a:off x="8453357"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3"/>
            <p:cNvSpPr/>
            <p:nvPr/>
          </p:nvSpPr>
          <p:spPr>
            <a:xfrm>
              <a:off x="8597780"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3"/>
            <p:cNvSpPr/>
            <p:nvPr/>
          </p:nvSpPr>
          <p:spPr>
            <a:xfrm>
              <a:off x="8742203"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3"/>
            <p:cNvSpPr/>
            <p:nvPr/>
          </p:nvSpPr>
          <p:spPr>
            <a:xfrm>
              <a:off x="8886626"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3"/>
            <p:cNvSpPr/>
            <p:nvPr/>
          </p:nvSpPr>
          <p:spPr>
            <a:xfrm>
              <a:off x="9031049"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13"/>
            <p:cNvSpPr/>
            <p:nvPr/>
          </p:nvSpPr>
          <p:spPr>
            <a:xfrm>
              <a:off x="9175472"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13"/>
            <p:cNvSpPr/>
            <p:nvPr/>
          </p:nvSpPr>
          <p:spPr>
            <a:xfrm>
              <a:off x="9319894"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3"/>
            <p:cNvSpPr/>
            <p:nvPr/>
          </p:nvSpPr>
          <p:spPr>
            <a:xfrm>
              <a:off x="9464317"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3"/>
            <p:cNvSpPr/>
            <p:nvPr/>
          </p:nvSpPr>
          <p:spPr>
            <a:xfrm>
              <a:off x="9608740"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3"/>
            <p:cNvSpPr/>
            <p:nvPr/>
          </p:nvSpPr>
          <p:spPr>
            <a:xfrm>
              <a:off x="9753163"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13"/>
            <p:cNvSpPr/>
            <p:nvPr/>
          </p:nvSpPr>
          <p:spPr>
            <a:xfrm>
              <a:off x="9897586"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3"/>
            <p:cNvSpPr/>
            <p:nvPr/>
          </p:nvSpPr>
          <p:spPr>
            <a:xfrm>
              <a:off x="10042009"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13"/>
            <p:cNvSpPr/>
            <p:nvPr/>
          </p:nvSpPr>
          <p:spPr>
            <a:xfrm>
              <a:off x="10186432"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0330855"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0475278"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p:nvPr/>
          </p:nvSpPr>
          <p:spPr>
            <a:xfrm>
              <a:off x="10619701"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10764124"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10908547"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11052970"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11197393"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a:off x="11341816"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3"/>
            <p:cNvSpPr/>
            <p:nvPr/>
          </p:nvSpPr>
          <p:spPr>
            <a:xfrm>
              <a:off x="11486239"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3"/>
            <p:cNvSpPr/>
            <p:nvPr/>
          </p:nvSpPr>
          <p:spPr>
            <a:xfrm>
              <a:off x="11630662"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3"/>
            <p:cNvSpPr/>
            <p:nvPr/>
          </p:nvSpPr>
          <p:spPr>
            <a:xfrm>
              <a:off x="11775085"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a:off x="11919508"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3"/>
            <p:cNvSpPr/>
            <p:nvPr/>
          </p:nvSpPr>
          <p:spPr>
            <a:xfrm>
              <a:off x="12063931" y="572567"/>
              <a:ext cx="55607" cy="55607"/>
            </a:xfrm>
            <a:prstGeom prst="ellipse">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98" name="Google Shape;98;p13"/>
          <p:cNvPicPr preferRelativeResize="0"/>
          <p:nvPr/>
        </p:nvPicPr>
        <p:blipFill rotWithShape="1">
          <a:blip r:embed="rId1">
            <a:alphaModFix/>
          </a:blip>
          <a:srcRect b="0" l="0" r="0" t="0"/>
          <a:stretch/>
        </p:blipFill>
        <p:spPr>
          <a:xfrm>
            <a:off x="565700" y="446174"/>
            <a:ext cx="2627294" cy="853870"/>
          </a:xfrm>
          <a:prstGeom prst="rect">
            <a:avLst/>
          </a:prstGeom>
          <a:noFill/>
          <a:ln>
            <a:noFill/>
          </a:ln>
        </p:spPr>
      </p:pic>
      <p:pic>
        <p:nvPicPr>
          <p:cNvPr id="99" name="Google Shape;99;p13"/>
          <p:cNvPicPr preferRelativeResize="0"/>
          <p:nvPr/>
        </p:nvPicPr>
        <p:blipFill rotWithShape="1">
          <a:blip r:embed="rId2">
            <a:alphaModFix/>
          </a:blip>
          <a:srcRect b="0" l="0" r="0" t="0"/>
          <a:stretch/>
        </p:blipFill>
        <p:spPr>
          <a:xfrm>
            <a:off x="9612711" y="699681"/>
            <a:ext cx="1977683" cy="3468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7" r:id="rId1"/>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Dr. Andrew Herring of Highland Hospital in Oakland, Calif., left, gave a dose of buprenorphine, a drug that eases the symptoms of opioid withdrawal, to a homeless man who collected cans to pay for bus fare to get to the hospital." id="237" name="Google Shape;237;p1"/>
          <p:cNvPicPr preferRelativeResize="0"/>
          <p:nvPr/>
        </p:nvPicPr>
        <p:blipFill rotWithShape="1">
          <a:blip r:embed="rId3">
            <a:alphaModFix amt="30000"/>
          </a:blip>
          <a:srcRect b="3411" l="0" r="0" t="30225"/>
          <a:stretch/>
        </p:blipFill>
        <p:spPr>
          <a:xfrm>
            <a:off x="-2152" y="1463040"/>
            <a:ext cx="12194152" cy="5394960"/>
          </a:xfrm>
          <a:prstGeom prst="rect">
            <a:avLst/>
          </a:prstGeom>
          <a:noFill/>
          <a:ln>
            <a:noFill/>
          </a:ln>
        </p:spPr>
      </p:pic>
      <p:pic>
        <p:nvPicPr>
          <p:cNvPr descr="Text&#10;&#10;Description automatically generated with medium confidence" id="238" name="Google Shape;238;p1"/>
          <p:cNvPicPr preferRelativeResize="0"/>
          <p:nvPr/>
        </p:nvPicPr>
        <p:blipFill rotWithShape="1">
          <a:blip r:embed="rId4">
            <a:alphaModFix/>
          </a:blip>
          <a:srcRect b="0" l="0" r="0" t="0"/>
          <a:stretch/>
        </p:blipFill>
        <p:spPr>
          <a:xfrm>
            <a:off x="148028" y="362049"/>
            <a:ext cx="3914306" cy="1067538"/>
          </a:xfrm>
          <a:prstGeom prst="rect">
            <a:avLst/>
          </a:prstGeom>
          <a:noFill/>
          <a:ln>
            <a:noFill/>
          </a:ln>
        </p:spPr>
      </p:pic>
      <p:sp>
        <p:nvSpPr>
          <p:cNvPr id="239" name="Google Shape;239;p1"/>
          <p:cNvSpPr txBox="1"/>
          <p:nvPr/>
        </p:nvSpPr>
        <p:spPr>
          <a:xfrm>
            <a:off x="1588" y="4198804"/>
            <a:ext cx="1218667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Megan Heeney, MD; Erik Anderson, MD; Kay Lind, MD</a:t>
            </a:r>
            <a:endParaRPr/>
          </a:p>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Lauren Sirey, PharmD; Monish Ullal, MD; Amy Liang, MD; Robert Benard, NP; Andrew Herring, MD</a:t>
            </a:r>
            <a:endParaRPr/>
          </a:p>
          <a:p>
            <a:pPr indent="0" lvl="0" marL="0" marR="0" rtl="0" algn="ctr">
              <a:spcBef>
                <a:spcPts val="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Alameda Health System</a:t>
            </a:r>
            <a:endParaRPr b="1" i="0" sz="2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Department of Emergency Medicine </a:t>
            </a:r>
            <a:endParaRPr b="1" i="0" sz="2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Division of Addiction Medicine</a:t>
            </a:r>
            <a:endParaRPr b="1" i="0" sz="2400" u="none" cap="none" strike="noStrike">
              <a:solidFill>
                <a:schemeClr val="dk1"/>
              </a:solidFill>
              <a:latin typeface="Arial"/>
              <a:ea typeface="Arial"/>
              <a:cs typeface="Arial"/>
              <a:sym typeface="Arial"/>
            </a:endParaRPr>
          </a:p>
        </p:txBody>
      </p:sp>
      <p:sp>
        <p:nvSpPr>
          <p:cNvPr id="240" name="Google Shape;240;p1"/>
          <p:cNvSpPr txBox="1"/>
          <p:nvPr>
            <p:ph type="ctrTitle"/>
          </p:nvPr>
        </p:nvSpPr>
        <p:spPr>
          <a:xfrm>
            <a:off x="383671" y="1949156"/>
            <a:ext cx="11422505" cy="209010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0000"/>
              </a:lnSpc>
              <a:spcBef>
                <a:spcPts val="0"/>
              </a:spcBef>
              <a:spcAft>
                <a:spcPts val="0"/>
              </a:spcAft>
              <a:buClr>
                <a:srgbClr val="0E5AB8"/>
              </a:buClr>
              <a:buSzPct val="100000"/>
              <a:buFont typeface="Arial"/>
              <a:buNone/>
            </a:pPr>
            <a:r>
              <a:rPr lang="en-US">
                <a:latin typeface="Arial"/>
                <a:ea typeface="Arial"/>
                <a:cs typeface="Arial"/>
                <a:sym typeface="Arial"/>
              </a:rPr>
              <a:t>High-Dose Fentanyl and Buprenorphine Continuation as Support for the Treatment of Buprenorphine Precipitated Withdrawal</a:t>
            </a:r>
            <a:endParaRPr b="1" sz="5400">
              <a:solidFill>
                <a:srgbClr val="0E5AB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0"/>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Results</a:t>
            </a:r>
            <a:endParaRPr/>
          </a:p>
        </p:txBody>
      </p:sp>
      <p:sp>
        <p:nvSpPr>
          <p:cNvPr id="312" name="Google Shape;312;p10"/>
          <p:cNvSpPr txBox="1"/>
          <p:nvPr>
            <p:ph idx="1" type="body"/>
          </p:nvPr>
        </p:nvSpPr>
        <p:spPr>
          <a:xfrm>
            <a:off x="148028" y="2463950"/>
            <a:ext cx="11934044" cy="426546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2210"/>
              <a:buFont typeface="Arial"/>
              <a:buChar char="•"/>
            </a:pPr>
            <a:r>
              <a:rPr lang="en-US" sz="2600"/>
              <a:t>Primary Outcome: 13/14 patients left the hospital after tolerating therapeutic MOUD</a:t>
            </a:r>
            <a:endParaRPr/>
          </a:p>
          <a:p>
            <a:pPr indent="-228600" lvl="1" marL="685800" rtl="0" algn="l">
              <a:lnSpc>
                <a:spcPct val="90000"/>
              </a:lnSpc>
              <a:spcBef>
                <a:spcPts val="500"/>
              </a:spcBef>
              <a:spcAft>
                <a:spcPts val="0"/>
              </a:spcAft>
              <a:buClr>
                <a:srgbClr val="262626"/>
              </a:buClr>
              <a:buSzPts val="2400"/>
              <a:buFont typeface="Arial"/>
              <a:buChar char="•"/>
            </a:pPr>
            <a:r>
              <a:rPr lang="en-US" sz="2400">
                <a:latin typeface="Arial"/>
                <a:ea typeface="Arial"/>
                <a:cs typeface="Arial"/>
                <a:sym typeface="Arial"/>
              </a:rPr>
              <a:t>11 tolerated Bup with a decreased in COWS score prior to discharge </a:t>
            </a:r>
            <a:endParaRPr/>
          </a:p>
          <a:p>
            <a:pPr indent="-228600" lvl="2" marL="1143000" rtl="0" algn="l">
              <a:lnSpc>
                <a:spcPct val="90000"/>
              </a:lnSpc>
              <a:spcBef>
                <a:spcPts val="500"/>
              </a:spcBef>
              <a:spcAft>
                <a:spcPts val="0"/>
              </a:spcAft>
              <a:buClr>
                <a:srgbClr val="262626"/>
              </a:buClr>
              <a:buSzPts val="2400"/>
              <a:buFont typeface="Arial"/>
              <a:buChar char="•"/>
            </a:pPr>
            <a:r>
              <a:rPr lang="en-US" sz="2400">
                <a:latin typeface="Arial"/>
                <a:ea typeface="Arial"/>
                <a:cs typeface="Arial"/>
                <a:sym typeface="Arial"/>
              </a:rPr>
              <a:t>6 patients received XR Bup prior to discharge</a:t>
            </a:r>
            <a:endParaRPr/>
          </a:p>
          <a:p>
            <a:pPr indent="-228600" lvl="1" marL="685800" rtl="0" algn="l">
              <a:lnSpc>
                <a:spcPct val="90000"/>
              </a:lnSpc>
              <a:spcBef>
                <a:spcPts val="500"/>
              </a:spcBef>
              <a:spcAft>
                <a:spcPts val="0"/>
              </a:spcAft>
              <a:buClr>
                <a:srgbClr val="262626"/>
              </a:buClr>
              <a:buSzPts val="2400"/>
              <a:buFont typeface="Arial"/>
              <a:buChar char="•"/>
            </a:pPr>
            <a:r>
              <a:rPr lang="en-US" sz="2400"/>
              <a:t>2 patients continued methadone and tolerated dose with improvement in COWS score prior to discharge</a:t>
            </a:r>
            <a:endParaRPr/>
          </a:p>
          <a:p>
            <a:pPr indent="-228600" lvl="1" marL="685800" rtl="0" algn="l">
              <a:lnSpc>
                <a:spcPct val="90000"/>
              </a:lnSpc>
              <a:spcBef>
                <a:spcPts val="500"/>
              </a:spcBef>
              <a:spcAft>
                <a:spcPts val="0"/>
              </a:spcAft>
              <a:buClr>
                <a:srgbClr val="262626"/>
              </a:buClr>
              <a:buSzPts val="2400"/>
              <a:buFont typeface="Arial"/>
              <a:buChar char="•"/>
            </a:pPr>
            <a:r>
              <a:rPr lang="en-US" sz="2400"/>
              <a:t>1 self-directed discharge </a:t>
            </a:r>
            <a:endParaRPr/>
          </a:p>
          <a:p>
            <a:pPr indent="-228600" lvl="0" marL="228600" rtl="0" algn="l">
              <a:lnSpc>
                <a:spcPct val="110000"/>
              </a:lnSpc>
              <a:spcBef>
                <a:spcPts val="1000"/>
              </a:spcBef>
              <a:spcAft>
                <a:spcPts val="0"/>
              </a:spcAft>
              <a:buSzPts val="2210"/>
              <a:buFont typeface="Arial"/>
              <a:buChar char="•"/>
            </a:pPr>
            <a:r>
              <a:rPr lang="en-US" sz="2600">
                <a:latin typeface="Arial"/>
                <a:ea typeface="Arial"/>
                <a:cs typeface="Arial"/>
                <a:sym typeface="Arial"/>
              </a:rPr>
              <a:t>Secondary Outcomes: </a:t>
            </a:r>
            <a:endParaRPr/>
          </a:p>
          <a:p>
            <a:pPr indent="-228600" lvl="1" marL="685800" rtl="0" algn="l">
              <a:lnSpc>
                <a:spcPct val="90000"/>
              </a:lnSpc>
              <a:spcBef>
                <a:spcPts val="500"/>
              </a:spcBef>
              <a:spcAft>
                <a:spcPts val="0"/>
              </a:spcAft>
              <a:buClr>
                <a:srgbClr val="262626"/>
              </a:buClr>
              <a:buSzPts val="2400"/>
              <a:buFont typeface="Arial"/>
              <a:buChar char="•"/>
            </a:pPr>
            <a:r>
              <a:rPr lang="en-US" sz="2400">
                <a:latin typeface="Arial"/>
                <a:ea typeface="Arial"/>
                <a:cs typeface="Arial"/>
                <a:sym typeface="Arial"/>
              </a:rPr>
              <a:t>no episodes of respiratory depression, hypoxia or airway interventions</a:t>
            </a:r>
            <a:endParaRPr sz="2400"/>
          </a:p>
          <a:p>
            <a:pPr indent="-228600" lvl="1" marL="685800" rtl="0" algn="l">
              <a:lnSpc>
                <a:spcPct val="90000"/>
              </a:lnSpc>
              <a:spcBef>
                <a:spcPts val="500"/>
              </a:spcBef>
              <a:spcAft>
                <a:spcPts val="0"/>
              </a:spcAft>
              <a:buClr>
                <a:srgbClr val="262626"/>
              </a:buClr>
              <a:buSzPts val="2400"/>
              <a:buFont typeface="Arial"/>
              <a:buChar char="•"/>
            </a:pPr>
            <a:r>
              <a:rPr lang="en-US" sz="2400">
                <a:latin typeface="Arial"/>
                <a:ea typeface="Arial"/>
                <a:cs typeface="Arial"/>
                <a:sym typeface="Arial"/>
              </a:rPr>
              <a:t>9/14 patients attended follow up appointments within 30 days; 7 were taking Bup, 2 were taking methadone</a:t>
            </a:r>
            <a:endParaRPr/>
          </a:p>
          <a:p>
            <a:pPr indent="0" lvl="1" marL="457200" rtl="0" algn="l">
              <a:lnSpc>
                <a:spcPct val="90000"/>
              </a:lnSpc>
              <a:spcBef>
                <a:spcPts val="500"/>
              </a:spcBef>
              <a:spcAft>
                <a:spcPts val="0"/>
              </a:spcAft>
              <a:buClr>
                <a:srgbClr val="262626"/>
              </a:buClr>
              <a:buSzPts val="2400"/>
              <a:buFont typeface="Arial"/>
              <a:buNone/>
            </a:pPr>
            <a:r>
              <a:t/>
            </a:r>
            <a:endParaRPr sz="2400"/>
          </a:p>
        </p:txBody>
      </p:sp>
      <p:pic>
        <p:nvPicPr>
          <p:cNvPr descr="Text&#10;&#10;Description automatically generated with medium confidence" id="313" name="Google Shape;313;p10"/>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Conclusions</a:t>
            </a:r>
            <a:endParaRPr/>
          </a:p>
        </p:txBody>
      </p:sp>
      <p:pic>
        <p:nvPicPr>
          <p:cNvPr descr="Text&#10;&#10;Description automatically generated with medium confidence" id="320" name="Google Shape;320;p11"/>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
        <p:nvSpPr>
          <p:cNvPr id="321" name="Google Shape;321;p11"/>
          <p:cNvSpPr txBox="1"/>
          <p:nvPr>
            <p:ph idx="1" type="body"/>
          </p:nvPr>
        </p:nvSpPr>
        <p:spPr>
          <a:xfrm>
            <a:off x="590694" y="2463950"/>
            <a:ext cx="10996290" cy="3965867"/>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40"/>
              <a:buFont typeface="Arial"/>
              <a:buChar char="•"/>
            </a:pPr>
            <a:r>
              <a:rPr lang="en-US" sz="2400"/>
              <a:t>ED-based protocol using high-dose fentanyl and buprenorphine continuation appears to be safe and well tolerated</a:t>
            </a:r>
            <a:endParaRPr/>
          </a:p>
          <a:p>
            <a:pPr indent="-228600" lvl="0" marL="228600" rtl="0" algn="l">
              <a:lnSpc>
                <a:spcPct val="110000"/>
              </a:lnSpc>
              <a:spcBef>
                <a:spcPts val="1000"/>
              </a:spcBef>
              <a:spcAft>
                <a:spcPts val="0"/>
              </a:spcAft>
              <a:buSzPts val="2040"/>
              <a:buFont typeface="Arial"/>
              <a:buChar char="•"/>
            </a:pPr>
            <a:r>
              <a:rPr lang="en-US" sz="2400"/>
              <a:t>After BPOW, most patients were admitted for a short time, nearly all continued MOUD, and a majority attended follow up in addiction clinic within 30 days of discharge</a:t>
            </a:r>
            <a:endParaRPr/>
          </a:p>
          <a:p>
            <a:pPr indent="-228600" lvl="0" marL="228600" rtl="0" algn="l">
              <a:lnSpc>
                <a:spcPct val="110000"/>
              </a:lnSpc>
              <a:spcBef>
                <a:spcPts val="1000"/>
              </a:spcBef>
              <a:spcAft>
                <a:spcPts val="0"/>
              </a:spcAft>
              <a:buSzPts val="2040"/>
              <a:buFont typeface="Arial"/>
              <a:buChar char="•"/>
            </a:pPr>
            <a:r>
              <a:rPr lang="en-US" sz="2400"/>
              <a:t>Future research should assess for optimal strategies to ensure both patient comfort and continuation of MOUD after BPOW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2"/>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Thanks! Questions?</a:t>
            </a:r>
            <a:endParaRPr/>
          </a:p>
        </p:txBody>
      </p:sp>
      <p:pic>
        <p:nvPicPr>
          <p:cNvPr descr="Highland Hospital, Oakland, CA. | From Wikipedia-- &quot;In 1927,… | Flickr" id="327" name="Google Shape;327;p12"/>
          <p:cNvPicPr preferRelativeResize="0"/>
          <p:nvPr/>
        </p:nvPicPr>
        <p:blipFill rotWithShape="1">
          <a:blip r:embed="rId3">
            <a:alphaModFix/>
          </a:blip>
          <a:srcRect b="32167" l="0" r="1" t="19746"/>
          <a:stretch/>
        </p:blipFill>
        <p:spPr>
          <a:xfrm>
            <a:off x="590694" y="2463950"/>
            <a:ext cx="10996290" cy="3965867"/>
          </a:xfrm>
          <a:prstGeom prst="rect">
            <a:avLst/>
          </a:prstGeom>
          <a:solidFill>
            <a:srgbClr val="FFFFFF"/>
          </a:solidFill>
          <a:ln>
            <a:noFill/>
          </a:ln>
        </p:spPr>
      </p:pic>
      <p:pic>
        <p:nvPicPr>
          <p:cNvPr descr="Text&#10;&#10;Description automatically generated with medium confidence" id="328" name="Google Shape;328;p12"/>
          <p:cNvPicPr preferRelativeResize="0"/>
          <p:nvPr/>
        </p:nvPicPr>
        <p:blipFill rotWithShape="1">
          <a:blip r:embed="rId4">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latin typeface="Arial"/>
                <a:ea typeface="Arial"/>
                <a:cs typeface="Arial"/>
                <a:sym typeface="Arial"/>
              </a:rPr>
              <a:t>No Conflicts of Interest</a:t>
            </a:r>
            <a:endParaRPr/>
          </a:p>
        </p:txBody>
      </p:sp>
      <p:pic>
        <p:nvPicPr>
          <p:cNvPr descr="Text&#10;&#10;Description automatically generated with medium confidence" id="247" name="Google Shape;247;p2"/>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pic>
        <p:nvPicPr>
          <p:cNvPr descr="IMG_1740.JPG" id="253" name="Google Shape;253;p3"/>
          <p:cNvPicPr preferRelativeResize="0"/>
          <p:nvPr/>
        </p:nvPicPr>
        <p:blipFill rotWithShape="1">
          <a:blip r:embed="rId3">
            <a:alphaModFix amt="26000"/>
          </a:blip>
          <a:srcRect b="35268" l="0" r="0" t="27342"/>
          <a:stretch/>
        </p:blipFill>
        <p:spPr>
          <a:xfrm>
            <a:off x="20" y="10861"/>
            <a:ext cx="12191980" cy="3418853"/>
          </a:xfrm>
          <a:custGeom>
            <a:rect b="b" l="l" r="r" t="t"/>
            <a:pathLst>
              <a:path extrusionOk="0" h="3418853" w="12192000">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ln>
            <a:noFill/>
          </a:ln>
        </p:spPr>
      </p:pic>
      <p:sp>
        <p:nvSpPr>
          <p:cNvPr id="254" name="Google Shape;254;p3"/>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4400"/>
              <a:buFont typeface="Arial"/>
              <a:buNone/>
            </a:pPr>
            <a:r>
              <a:rPr lang="en-US" sz="4400">
                <a:latin typeface="Arial"/>
                <a:ea typeface="Arial"/>
                <a:cs typeface="Arial"/>
                <a:sym typeface="Arial"/>
              </a:rPr>
              <a:t>Buprenorphine Precipitated Withdrawal</a:t>
            </a:r>
            <a:endParaRPr/>
          </a:p>
        </p:txBody>
      </p:sp>
      <p:pic>
        <p:nvPicPr>
          <p:cNvPr descr="Text&#10;&#10;Description automatically generated with medium confidence" id="255" name="Google Shape;255;p3"/>
          <p:cNvPicPr preferRelativeResize="0"/>
          <p:nvPr/>
        </p:nvPicPr>
        <p:blipFill rotWithShape="1">
          <a:blip r:embed="rId4">
            <a:alphaModFix/>
          </a:blip>
          <a:srcRect b="0" l="0" r="0" t="0"/>
          <a:stretch/>
        </p:blipFill>
        <p:spPr>
          <a:xfrm>
            <a:off x="148028" y="362049"/>
            <a:ext cx="3914306" cy="1067538"/>
          </a:xfrm>
          <a:prstGeom prst="rect">
            <a:avLst/>
          </a:prstGeom>
          <a:noFill/>
          <a:ln>
            <a:noFill/>
          </a:ln>
        </p:spPr>
      </p:pic>
      <p:sp>
        <p:nvSpPr>
          <p:cNvPr id="256" name="Google Shape;256;p3"/>
          <p:cNvSpPr txBox="1"/>
          <p:nvPr>
            <p:ph idx="1" type="body"/>
          </p:nvPr>
        </p:nvSpPr>
        <p:spPr>
          <a:xfrm>
            <a:off x="590693" y="3517082"/>
            <a:ext cx="10996290" cy="2972481"/>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2380"/>
              <a:buFont typeface="Arial"/>
              <a:buChar char="•"/>
            </a:pPr>
            <a:r>
              <a:rPr lang="en-US" sz="2800"/>
              <a:t>Buprenorphine precipitated withdrawal (BPOW) is an uncommon and challenging clinical scenario</a:t>
            </a:r>
            <a:endParaRPr/>
          </a:p>
          <a:p>
            <a:pPr indent="-228600" lvl="0" marL="228600" rtl="0" algn="l">
              <a:lnSpc>
                <a:spcPct val="110000"/>
              </a:lnSpc>
              <a:spcBef>
                <a:spcPts val="1000"/>
              </a:spcBef>
              <a:spcAft>
                <a:spcPts val="0"/>
              </a:spcAft>
              <a:buSzPts val="2380"/>
              <a:buFont typeface="Arial"/>
              <a:buChar char="•"/>
            </a:pPr>
            <a:r>
              <a:rPr lang="en-US" sz="2800"/>
              <a:t>Variably defined, hallmark is a sudden increase in COWS score within 1 hour of buprenorphine administration</a:t>
            </a:r>
            <a:endParaRPr/>
          </a:p>
          <a:p>
            <a:pPr indent="-228600" lvl="0" marL="228600" rtl="0" algn="l">
              <a:lnSpc>
                <a:spcPct val="110000"/>
              </a:lnSpc>
              <a:spcBef>
                <a:spcPts val="1000"/>
              </a:spcBef>
              <a:spcAft>
                <a:spcPts val="0"/>
              </a:spcAft>
              <a:buSzPts val="2380"/>
              <a:buFont typeface="Arial"/>
              <a:buChar char="•"/>
            </a:pPr>
            <a:r>
              <a:rPr lang="en-US" sz="2800"/>
              <a:t>May occur in between 1-12% of patients starting SL Bup in the ED or hospital setting</a:t>
            </a:r>
            <a:endParaRPr/>
          </a:p>
        </p:txBody>
      </p:sp>
      <p:sp>
        <p:nvSpPr>
          <p:cNvPr id="257" name="Google Shape;257;p3"/>
          <p:cNvSpPr txBox="1"/>
          <p:nvPr/>
        </p:nvSpPr>
        <p:spPr>
          <a:xfrm>
            <a:off x="6757988" y="6392265"/>
            <a:ext cx="54340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Thakrar et al JNO; Snyder et al JNO; D’Onofrio et al JNO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Management of Buprenorphine Precipitated Withdrawal</a:t>
            </a:r>
            <a:endParaRPr/>
          </a:p>
        </p:txBody>
      </p:sp>
      <p:sp>
        <p:nvSpPr>
          <p:cNvPr id="264" name="Google Shape;264;p4"/>
          <p:cNvSpPr txBox="1"/>
          <p:nvPr>
            <p:ph idx="1" type="body"/>
          </p:nvPr>
        </p:nvSpPr>
        <p:spPr>
          <a:xfrm>
            <a:off x="148028" y="2463950"/>
            <a:ext cx="11934044" cy="3965867"/>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380"/>
              <a:buFont typeface="Arial"/>
              <a:buChar char="•"/>
            </a:pPr>
            <a:r>
              <a:rPr lang="en-US" sz="2800"/>
              <a:t>Foundations include additional buprenorphine, benzodiazepines, ketamine, additional adjuncts</a:t>
            </a:r>
            <a:endParaRPr/>
          </a:p>
          <a:p>
            <a:pPr indent="-228600" lvl="0" marL="228600" rtl="0" algn="l">
              <a:lnSpc>
                <a:spcPct val="110000"/>
              </a:lnSpc>
              <a:spcBef>
                <a:spcPts val="1000"/>
              </a:spcBef>
              <a:spcAft>
                <a:spcPts val="0"/>
              </a:spcAft>
              <a:buSzPts val="2380"/>
              <a:buFont typeface="Arial"/>
              <a:buChar char="•"/>
            </a:pPr>
            <a:r>
              <a:rPr lang="en-US" sz="2800"/>
              <a:t>As a rescue, fentanyl has been used to treat refractory BPOW in the ED</a:t>
            </a:r>
            <a:endParaRPr/>
          </a:p>
          <a:p>
            <a:pPr indent="-228600" lvl="0" marL="228600" rtl="0" algn="l">
              <a:lnSpc>
                <a:spcPct val="110000"/>
              </a:lnSpc>
              <a:spcBef>
                <a:spcPts val="1000"/>
              </a:spcBef>
              <a:spcAft>
                <a:spcPts val="0"/>
              </a:spcAft>
              <a:buSzPts val="2380"/>
              <a:buFont typeface="Arial"/>
              <a:buChar char="•"/>
            </a:pPr>
            <a:r>
              <a:rPr lang="en-US" sz="2800"/>
              <a:t>The evidence base for these approaches is limited</a:t>
            </a:r>
            <a:endParaRPr/>
          </a:p>
          <a:p>
            <a:pPr indent="-228600" lvl="0" marL="228600" rtl="0" algn="l">
              <a:lnSpc>
                <a:spcPct val="110000"/>
              </a:lnSpc>
              <a:spcBef>
                <a:spcPts val="1000"/>
              </a:spcBef>
              <a:spcAft>
                <a:spcPts val="0"/>
              </a:spcAft>
              <a:buSzPts val="2380"/>
              <a:buFont typeface="Arial"/>
              <a:buChar char="•"/>
            </a:pPr>
            <a:r>
              <a:rPr lang="en-US" sz="2800"/>
              <a:t>The CA Bridge BPOW Protocol was collaboratively developed with clinical experts and with consensus from large organizations</a:t>
            </a:r>
            <a:endParaRPr/>
          </a:p>
          <a:p>
            <a:pPr indent="0" lvl="1" marL="457200" rtl="0" algn="l">
              <a:lnSpc>
                <a:spcPct val="90000"/>
              </a:lnSpc>
              <a:spcBef>
                <a:spcPts val="500"/>
              </a:spcBef>
              <a:spcAft>
                <a:spcPts val="0"/>
              </a:spcAft>
              <a:buClr>
                <a:srgbClr val="262626"/>
              </a:buClr>
              <a:buSzPts val="2400"/>
              <a:buFont typeface="Arial"/>
              <a:buNone/>
            </a:pPr>
            <a:r>
              <a:t/>
            </a:r>
            <a:endParaRPr sz="2400"/>
          </a:p>
        </p:txBody>
      </p:sp>
      <p:pic>
        <p:nvPicPr>
          <p:cNvPr descr="Text&#10;&#10;Description automatically generated with medium confidence" id="265" name="Google Shape;265;p4"/>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Text&#10;&#10;Description automatically generated with medium confidence" id="271" name="Google Shape;271;p5"/>
          <p:cNvPicPr preferRelativeResize="0"/>
          <p:nvPr/>
        </p:nvPicPr>
        <p:blipFill rotWithShape="1">
          <a:blip r:embed="rId3">
            <a:alphaModFix/>
          </a:blip>
          <a:srcRect b="0" l="0" r="0" t="0"/>
          <a:stretch/>
        </p:blipFill>
        <p:spPr>
          <a:xfrm>
            <a:off x="-1230" y="275636"/>
            <a:ext cx="3914306" cy="1067538"/>
          </a:xfrm>
          <a:prstGeom prst="rect">
            <a:avLst/>
          </a:prstGeom>
          <a:noFill/>
          <a:ln>
            <a:noFill/>
          </a:ln>
        </p:spPr>
      </p:pic>
      <p:pic>
        <p:nvPicPr>
          <p:cNvPr descr="A poster of a medical procedure&#10;&#10;Description automatically generated with medium confidence" id="272" name="Google Shape;272;p5"/>
          <p:cNvPicPr preferRelativeResize="0"/>
          <p:nvPr/>
        </p:nvPicPr>
        <p:blipFill rotWithShape="1">
          <a:blip r:embed="rId4">
            <a:alphaModFix/>
          </a:blip>
          <a:srcRect b="0" l="0" r="0" t="0"/>
          <a:stretch/>
        </p:blipFill>
        <p:spPr>
          <a:xfrm>
            <a:off x="2563509" y="0"/>
            <a:ext cx="7064982" cy="6858000"/>
          </a:xfrm>
          <a:prstGeom prst="rect">
            <a:avLst/>
          </a:prstGeom>
          <a:noFill/>
          <a:ln>
            <a:noFill/>
          </a:ln>
        </p:spPr>
      </p:pic>
      <p:sp>
        <p:nvSpPr>
          <p:cNvPr id="273" name="Google Shape;273;p5"/>
          <p:cNvSpPr/>
          <p:nvPr/>
        </p:nvSpPr>
        <p:spPr>
          <a:xfrm>
            <a:off x="2577797" y="4186238"/>
            <a:ext cx="7064982" cy="1042987"/>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6"/>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Background – BPOW Protocol</a:t>
            </a:r>
            <a:endParaRPr/>
          </a:p>
        </p:txBody>
      </p:sp>
      <p:sp>
        <p:nvSpPr>
          <p:cNvPr id="280" name="Google Shape;280;p6"/>
          <p:cNvSpPr txBox="1"/>
          <p:nvPr/>
        </p:nvSpPr>
        <p:spPr>
          <a:xfrm>
            <a:off x="128978" y="2721126"/>
            <a:ext cx="11934044" cy="396586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chemeClr val="accent2"/>
              </a:buClr>
              <a:buSzPts val="2380"/>
              <a:buFont typeface="Arial"/>
              <a:buChar char="•"/>
            </a:pPr>
            <a:r>
              <a:rPr lang="en-US" sz="2800">
                <a:solidFill>
                  <a:srgbClr val="262626"/>
                </a:solidFill>
                <a:latin typeface="Arial"/>
                <a:ea typeface="Arial"/>
                <a:cs typeface="Arial"/>
                <a:sym typeface="Arial"/>
              </a:rPr>
              <a:t>Specific doses are not prescribed, including how to continue buprenorphine</a:t>
            </a:r>
            <a:endParaRPr/>
          </a:p>
          <a:p>
            <a:pPr indent="-228600" lvl="0" marL="228600" marR="0" rtl="0" algn="l">
              <a:lnSpc>
                <a:spcPct val="110000"/>
              </a:lnSpc>
              <a:spcBef>
                <a:spcPts val="1000"/>
              </a:spcBef>
              <a:spcAft>
                <a:spcPts val="0"/>
              </a:spcAft>
              <a:buClr>
                <a:schemeClr val="accent2"/>
              </a:buClr>
              <a:buSzPts val="2380"/>
              <a:buFont typeface="Arial"/>
              <a:buChar char="•"/>
            </a:pPr>
            <a:r>
              <a:rPr lang="en-US" sz="2800">
                <a:solidFill>
                  <a:srgbClr val="262626"/>
                </a:solidFill>
                <a:latin typeface="Arial"/>
                <a:ea typeface="Arial"/>
                <a:cs typeface="Arial"/>
                <a:sym typeface="Arial"/>
              </a:rPr>
              <a:t>Fentanyl administered 200mcg IV at a time, goal is to give q10 minutes</a:t>
            </a:r>
            <a:endParaRPr/>
          </a:p>
          <a:p>
            <a:pPr indent="-228600" lvl="0" marL="228600" marR="0" rtl="0" algn="l">
              <a:lnSpc>
                <a:spcPct val="110000"/>
              </a:lnSpc>
              <a:spcBef>
                <a:spcPts val="1000"/>
              </a:spcBef>
              <a:spcAft>
                <a:spcPts val="0"/>
              </a:spcAft>
              <a:buClr>
                <a:schemeClr val="accent2"/>
              </a:buClr>
              <a:buSzPts val="2380"/>
              <a:buFont typeface="Arial"/>
              <a:buChar char="•"/>
            </a:pPr>
            <a:r>
              <a:rPr lang="en-US" sz="2800">
                <a:solidFill>
                  <a:srgbClr val="262626"/>
                </a:solidFill>
                <a:latin typeface="Arial"/>
                <a:ea typeface="Arial"/>
                <a:cs typeface="Arial"/>
                <a:sym typeface="Arial"/>
              </a:rPr>
              <a:t>No maximum, titration to comfort and RASS of around 0-1</a:t>
            </a:r>
            <a:endParaRPr/>
          </a:p>
          <a:p>
            <a:pPr indent="-228600" lvl="0" marL="228600" marR="0" rtl="0" algn="l">
              <a:lnSpc>
                <a:spcPct val="110000"/>
              </a:lnSpc>
              <a:spcBef>
                <a:spcPts val="1000"/>
              </a:spcBef>
              <a:spcAft>
                <a:spcPts val="0"/>
              </a:spcAft>
              <a:buClr>
                <a:schemeClr val="accent2"/>
              </a:buClr>
              <a:buSzPts val="2380"/>
              <a:buFont typeface="Arial"/>
              <a:buChar char="•"/>
            </a:pPr>
            <a:r>
              <a:rPr lang="en-US" sz="2800">
                <a:solidFill>
                  <a:srgbClr val="262626"/>
                </a:solidFill>
                <a:latin typeface="Arial"/>
                <a:ea typeface="Arial"/>
                <a:cs typeface="Arial"/>
                <a:sym typeface="Arial"/>
              </a:rPr>
              <a:t>Buprenorphine continuation can be with low- or high-dose, IV or SL</a:t>
            </a:r>
            <a:endParaRPr/>
          </a:p>
          <a:p>
            <a:pPr indent="-77470" lvl="0" marL="228600" marR="0" rtl="0" algn="l">
              <a:lnSpc>
                <a:spcPct val="110000"/>
              </a:lnSpc>
              <a:spcBef>
                <a:spcPts val="1000"/>
              </a:spcBef>
              <a:spcAft>
                <a:spcPts val="0"/>
              </a:spcAft>
              <a:buClr>
                <a:schemeClr val="accent2"/>
              </a:buClr>
              <a:buSzPts val="2380"/>
              <a:buFont typeface="Arial"/>
              <a:buNone/>
            </a:pPr>
            <a:r>
              <a:t/>
            </a:r>
            <a:endParaRPr sz="2800">
              <a:solidFill>
                <a:srgbClr val="262626"/>
              </a:solidFill>
              <a:latin typeface="Arial"/>
              <a:ea typeface="Arial"/>
              <a:cs typeface="Arial"/>
              <a:sym typeface="Arial"/>
            </a:endParaRPr>
          </a:p>
          <a:p>
            <a:pPr indent="0" lvl="1" marL="457200" marR="0" rtl="0" algn="l">
              <a:lnSpc>
                <a:spcPct val="90000"/>
              </a:lnSpc>
              <a:spcBef>
                <a:spcPts val="500"/>
              </a:spcBef>
              <a:spcAft>
                <a:spcPts val="0"/>
              </a:spcAft>
              <a:buClr>
                <a:srgbClr val="262626"/>
              </a:buClr>
              <a:buSzPts val="2400"/>
              <a:buFont typeface="Arial"/>
              <a:buNone/>
            </a:pPr>
            <a:r>
              <a:t/>
            </a:r>
            <a:endParaRPr b="0" i="0" sz="2400" u="none" cap="none" strike="noStrike">
              <a:solidFill>
                <a:srgbClr val="262626"/>
              </a:solidFill>
              <a:latin typeface="Arial"/>
              <a:ea typeface="Arial"/>
              <a:cs typeface="Arial"/>
              <a:sym typeface="Arial"/>
            </a:endParaRPr>
          </a:p>
        </p:txBody>
      </p:sp>
      <p:pic>
        <p:nvPicPr>
          <p:cNvPr descr="Text&#10;&#10;Description automatically generated with medium confidence" id="281" name="Google Shape;281;p6"/>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7"/>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Methods</a:t>
            </a:r>
            <a:endParaRPr/>
          </a:p>
        </p:txBody>
      </p:sp>
      <p:sp>
        <p:nvSpPr>
          <p:cNvPr id="288" name="Google Shape;288;p7"/>
          <p:cNvSpPr txBox="1"/>
          <p:nvPr>
            <p:ph idx="1" type="body"/>
          </p:nvPr>
        </p:nvSpPr>
        <p:spPr>
          <a:xfrm>
            <a:off x="148028" y="2269067"/>
            <a:ext cx="11934044" cy="441959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10000"/>
              </a:lnSpc>
              <a:spcBef>
                <a:spcPts val="0"/>
              </a:spcBef>
              <a:spcAft>
                <a:spcPts val="0"/>
              </a:spcAft>
              <a:buSzPct val="85000"/>
              <a:buFont typeface="Arial"/>
              <a:buChar char="•"/>
            </a:pPr>
            <a:r>
              <a:rPr lang="en-US" sz="2800"/>
              <a:t>Retrospective cohort study of patients who had severe BPOW from SL Bup that was refractory to initial management with buprenorphine and other adjuncts and required high-dose fentanyl</a:t>
            </a:r>
            <a:endParaRPr/>
          </a:p>
          <a:p>
            <a:pPr indent="-228600" lvl="0" marL="228600" rtl="0" algn="l">
              <a:lnSpc>
                <a:spcPct val="110000"/>
              </a:lnSpc>
              <a:spcBef>
                <a:spcPts val="1000"/>
              </a:spcBef>
              <a:spcAft>
                <a:spcPts val="0"/>
              </a:spcAft>
              <a:buSzPct val="85000"/>
              <a:buFont typeface="Arial"/>
              <a:buChar char="•"/>
            </a:pPr>
            <a:r>
              <a:rPr lang="en-US" sz="2800"/>
              <a:t>October 1, 2022 to March 31, 2024</a:t>
            </a:r>
            <a:endParaRPr/>
          </a:p>
          <a:p>
            <a:pPr indent="-228600" lvl="0" marL="228600" rtl="0" algn="l">
              <a:lnSpc>
                <a:spcPct val="110000"/>
              </a:lnSpc>
              <a:spcBef>
                <a:spcPts val="1000"/>
              </a:spcBef>
              <a:spcAft>
                <a:spcPts val="0"/>
              </a:spcAft>
              <a:buSzPct val="85000"/>
              <a:buFont typeface="Arial"/>
              <a:buChar char="•"/>
            </a:pPr>
            <a:r>
              <a:rPr lang="en-US" sz="2800"/>
              <a:t>Primary Outcome: Continuation of MOUD at ED or hospital discharge</a:t>
            </a:r>
            <a:endParaRPr/>
          </a:p>
          <a:p>
            <a:pPr indent="-228600" lvl="1" marL="685800" rtl="0" algn="l">
              <a:lnSpc>
                <a:spcPct val="90000"/>
              </a:lnSpc>
              <a:spcBef>
                <a:spcPts val="500"/>
              </a:spcBef>
              <a:spcAft>
                <a:spcPts val="0"/>
              </a:spcAft>
              <a:buClr>
                <a:srgbClr val="262626"/>
              </a:buClr>
              <a:buSzPct val="100000"/>
              <a:buFont typeface="Arial"/>
              <a:buChar char="•"/>
            </a:pPr>
            <a:r>
              <a:rPr lang="en-US" sz="2600"/>
              <a:t>Continuation of Bup defined as tolerating therapeutic dose (&gt;8mg SL, or any XR dose) with a decrease in COWS score</a:t>
            </a:r>
            <a:endParaRPr/>
          </a:p>
          <a:p>
            <a:pPr indent="-228600" lvl="1" marL="685800" rtl="0" algn="l">
              <a:lnSpc>
                <a:spcPct val="90000"/>
              </a:lnSpc>
              <a:spcBef>
                <a:spcPts val="500"/>
              </a:spcBef>
              <a:spcAft>
                <a:spcPts val="0"/>
              </a:spcAft>
              <a:buClr>
                <a:srgbClr val="262626"/>
              </a:buClr>
              <a:buSzPct val="100000"/>
              <a:buFont typeface="Arial"/>
              <a:buChar char="•"/>
            </a:pPr>
            <a:r>
              <a:rPr lang="en-US" sz="2600"/>
              <a:t>Continuation of methadone is tolerating dose resulting in a decreased COWS score</a:t>
            </a:r>
            <a:endParaRPr/>
          </a:p>
          <a:p>
            <a:pPr indent="-228600" lvl="0" marL="228600" rtl="0" algn="l">
              <a:lnSpc>
                <a:spcPct val="110000"/>
              </a:lnSpc>
              <a:spcBef>
                <a:spcPts val="1000"/>
              </a:spcBef>
              <a:spcAft>
                <a:spcPts val="0"/>
              </a:spcAft>
              <a:buSzPct val="85000"/>
              <a:buFont typeface="Arial"/>
              <a:buChar char="•"/>
            </a:pPr>
            <a:r>
              <a:rPr lang="en-US" sz="2800"/>
              <a:t>Secondary Outcomes: respiratory depression, hypoxia, airway interventions, and follow up rates in clinic</a:t>
            </a:r>
            <a:endParaRPr/>
          </a:p>
          <a:p>
            <a:pPr indent="-88804" lvl="0" marL="228600" rtl="0" algn="l">
              <a:lnSpc>
                <a:spcPct val="110000"/>
              </a:lnSpc>
              <a:spcBef>
                <a:spcPts val="1000"/>
              </a:spcBef>
              <a:spcAft>
                <a:spcPts val="0"/>
              </a:spcAft>
              <a:buSzPct val="85000"/>
              <a:buFont typeface="Arial"/>
              <a:buNone/>
            </a:pPr>
            <a:r>
              <a:t/>
            </a:r>
            <a:endParaRPr sz="2800"/>
          </a:p>
          <a:p>
            <a:pPr indent="0" lvl="1" marL="457200" rtl="0" algn="l">
              <a:lnSpc>
                <a:spcPct val="90000"/>
              </a:lnSpc>
              <a:spcBef>
                <a:spcPts val="500"/>
              </a:spcBef>
              <a:spcAft>
                <a:spcPts val="0"/>
              </a:spcAft>
              <a:buClr>
                <a:srgbClr val="262626"/>
              </a:buClr>
              <a:buSzPct val="100000"/>
              <a:buFont typeface="Arial"/>
              <a:buNone/>
            </a:pPr>
            <a:r>
              <a:t/>
            </a:r>
            <a:endParaRPr sz="2400"/>
          </a:p>
        </p:txBody>
      </p:sp>
      <p:pic>
        <p:nvPicPr>
          <p:cNvPr descr="Text&#10;&#10;Description automatically generated with medium confidence" id="289" name="Google Shape;289;p7"/>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8"/>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Results</a:t>
            </a:r>
            <a:endParaRPr/>
          </a:p>
        </p:txBody>
      </p:sp>
      <p:sp>
        <p:nvSpPr>
          <p:cNvPr id="296" name="Google Shape;296;p8"/>
          <p:cNvSpPr txBox="1"/>
          <p:nvPr>
            <p:ph idx="1" type="body"/>
          </p:nvPr>
        </p:nvSpPr>
        <p:spPr>
          <a:xfrm>
            <a:off x="148028" y="2463950"/>
            <a:ext cx="11934044" cy="3965867"/>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210"/>
              <a:buFont typeface="Arial"/>
              <a:buChar char="•"/>
            </a:pPr>
            <a:r>
              <a:rPr lang="en-US" sz="2600"/>
              <a:t>14 patients had severe BPOW requiring high-dose fentanyl and buprenorphine continuation</a:t>
            </a:r>
            <a:endParaRPr/>
          </a:p>
          <a:p>
            <a:pPr indent="-228600" lvl="0" marL="228600" rtl="0" algn="l">
              <a:lnSpc>
                <a:spcPct val="110000"/>
              </a:lnSpc>
              <a:spcBef>
                <a:spcPts val="1000"/>
              </a:spcBef>
              <a:spcAft>
                <a:spcPts val="0"/>
              </a:spcAft>
              <a:buSzPts val="2210"/>
              <a:buFont typeface="Arial"/>
              <a:buChar char="•"/>
            </a:pPr>
            <a:r>
              <a:rPr lang="en-US" sz="2600"/>
              <a:t>12 patients identified as male, 2 as female; mean age 47.5</a:t>
            </a:r>
            <a:endParaRPr/>
          </a:p>
          <a:p>
            <a:pPr indent="-228600" lvl="0" marL="228600" rtl="0" algn="l">
              <a:lnSpc>
                <a:spcPct val="110000"/>
              </a:lnSpc>
              <a:spcBef>
                <a:spcPts val="1000"/>
              </a:spcBef>
              <a:spcAft>
                <a:spcPts val="0"/>
              </a:spcAft>
              <a:buSzPts val="2210"/>
              <a:buFont typeface="Arial"/>
              <a:buChar char="•"/>
            </a:pPr>
            <a:r>
              <a:rPr lang="en-US" sz="2600"/>
              <a:t>12 patients were using fentanyl only, 1 was using methadone, and 1 was using methadone and fentanyl</a:t>
            </a:r>
            <a:endParaRPr/>
          </a:p>
          <a:p>
            <a:pPr indent="0" lvl="1" marL="457200" rtl="0" algn="l">
              <a:lnSpc>
                <a:spcPct val="90000"/>
              </a:lnSpc>
              <a:spcBef>
                <a:spcPts val="500"/>
              </a:spcBef>
              <a:spcAft>
                <a:spcPts val="0"/>
              </a:spcAft>
              <a:buClr>
                <a:srgbClr val="262626"/>
              </a:buClr>
              <a:buSzPts val="2400"/>
              <a:buFont typeface="Arial"/>
              <a:buNone/>
            </a:pPr>
            <a:r>
              <a:t/>
            </a:r>
            <a:endParaRPr sz="2400"/>
          </a:p>
        </p:txBody>
      </p:sp>
      <p:pic>
        <p:nvPicPr>
          <p:cNvPr descr="Text&#10;&#10;Description automatically generated with medium confidence" id="297" name="Google Shape;297;p8"/>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9"/>
          <p:cNvSpPr txBox="1"/>
          <p:nvPr>
            <p:ph type="title"/>
          </p:nvPr>
        </p:nvSpPr>
        <p:spPr>
          <a:xfrm>
            <a:off x="590693" y="1516955"/>
            <a:ext cx="10996291" cy="9193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5AB8"/>
              </a:buClr>
              <a:buSzPts val="3200"/>
              <a:buFont typeface="Arial"/>
              <a:buNone/>
            </a:pPr>
            <a:r>
              <a:rPr lang="en-US"/>
              <a:t>Results</a:t>
            </a:r>
            <a:endParaRPr/>
          </a:p>
        </p:txBody>
      </p:sp>
      <p:sp>
        <p:nvSpPr>
          <p:cNvPr id="304" name="Google Shape;304;p9"/>
          <p:cNvSpPr txBox="1"/>
          <p:nvPr>
            <p:ph idx="1" type="body"/>
          </p:nvPr>
        </p:nvSpPr>
        <p:spPr>
          <a:xfrm>
            <a:off x="148028" y="2463950"/>
            <a:ext cx="11934044" cy="396586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2210"/>
              <a:buFont typeface="Arial"/>
              <a:buChar char="•"/>
            </a:pPr>
            <a:r>
              <a:rPr lang="en-US" sz="2600"/>
              <a:t>Total SL doses in the first six hours of treatment ranged from 4mg-64mg (median 32mg; IQR: 16-40mg)</a:t>
            </a:r>
            <a:endParaRPr/>
          </a:p>
          <a:p>
            <a:pPr indent="-228600" lvl="1" marL="685800" rtl="0" algn="l">
              <a:lnSpc>
                <a:spcPct val="90000"/>
              </a:lnSpc>
              <a:spcBef>
                <a:spcPts val="500"/>
              </a:spcBef>
              <a:spcAft>
                <a:spcPts val="0"/>
              </a:spcAft>
              <a:buClr>
                <a:srgbClr val="262626"/>
              </a:buClr>
              <a:buSzPts val="2200"/>
              <a:buFont typeface="Arial"/>
              <a:buChar char="•"/>
            </a:pPr>
            <a:r>
              <a:rPr lang="en-US" sz="2200"/>
              <a:t>Includes the initial dose and subsequent doses used to treat BPOW</a:t>
            </a:r>
            <a:endParaRPr/>
          </a:p>
          <a:p>
            <a:pPr indent="-228600" lvl="0" marL="228600" rtl="0" algn="l">
              <a:lnSpc>
                <a:spcPct val="110000"/>
              </a:lnSpc>
              <a:spcBef>
                <a:spcPts val="1000"/>
              </a:spcBef>
              <a:spcAft>
                <a:spcPts val="0"/>
              </a:spcAft>
              <a:buSzPts val="2210"/>
              <a:buFont typeface="Arial"/>
              <a:buChar char="•"/>
            </a:pPr>
            <a:r>
              <a:rPr lang="en-US" sz="2600"/>
              <a:t>4 patients received IV Bup, doses ranged between 0.6-2.1mg</a:t>
            </a:r>
            <a:endParaRPr/>
          </a:p>
          <a:p>
            <a:pPr indent="-228600" lvl="0" marL="228600" rtl="0" algn="l">
              <a:lnSpc>
                <a:spcPct val="110000"/>
              </a:lnSpc>
              <a:spcBef>
                <a:spcPts val="1000"/>
              </a:spcBef>
              <a:spcAft>
                <a:spcPts val="0"/>
              </a:spcAft>
              <a:buSzPts val="2210"/>
              <a:buFont typeface="Arial"/>
              <a:buChar char="•"/>
            </a:pPr>
            <a:r>
              <a:rPr lang="en-US" sz="2600"/>
              <a:t>Total fentanyl doses ranged from 400-7100mcg (median 1200mcg; IQR: 800-1800mcg)</a:t>
            </a:r>
            <a:endParaRPr/>
          </a:p>
          <a:p>
            <a:pPr indent="-228600" lvl="0" marL="228600" rtl="0" algn="l">
              <a:lnSpc>
                <a:spcPct val="110000"/>
              </a:lnSpc>
              <a:spcBef>
                <a:spcPts val="1000"/>
              </a:spcBef>
              <a:spcAft>
                <a:spcPts val="0"/>
              </a:spcAft>
              <a:buSzPts val="2210"/>
              <a:buFont typeface="Arial"/>
              <a:buChar char="•"/>
            </a:pPr>
            <a:r>
              <a:rPr lang="en-US" sz="2600"/>
              <a:t>13 patients received ketamine, 12 received benzodiazepines</a:t>
            </a:r>
            <a:endParaRPr/>
          </a:p>
          <a:p>
            <a:pPr indent="-228600" lvl="0" marL="228600" rtl="0" algn="l">
              <a:lnSpc>
                <a:spcPct val="110000"/>
              </a:lnSpc>
              <a:spcBef>
                <a:spcPts val="1000"/>
              </a:spcBef>
              <a:spcAft>
                <a:spcPts val="0"/>
              </a:spcAft>
              <a:buSzPts val="2210"/>
              <a:buFont typeface="Arial"/>
              <a:buChar char="•"/>
            </a:pPr>
            <a:r>
              <a:rPr lang="en-US" sz="2600"/>
              <a:t>12 patients were admitted to the hospital (median LOS 2 days; IQR: 1-3.5)</a:t>
            </a:r>
            <a:endParaRPr/>
          </a:p>
        </p:txBody>
      </p:sp>
      <p:pic>
        <p:nvPicPr>
          <p:cNvPr descr="Text&#10;&#10;Description automatically generated with medium confidence" id="305" name="Google Shape;305;p9"/>
          <p:cNvPicPr preferRelativeResize="0"/>
          <p:nvPr/>
        </p:nvPicPr>
        <p:blipFill rotWithShape="1">
          <a:blip r:embed="rId3">
            <a:alphaModFix/>
          </a:blip>
          <a:srcRect b="0" l="0" r="0" t="0"/>
          <a:stretch/>
        </p:blipFill>
        <p:spPr>
          <a:xfrm>
            <a:off x="148028" y="362049"/>
            <a:ext cx="3914306" cy="10675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2022-09-05T13:02:49Z</dcterms:created>
  <dc:creator>Megan Heeney  Erik Anderson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0x010100FA9BC89B79504C45950094EF5228D6AD</vt:lpwstr>
  </property>
</Properties>
</file>