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84_54311887.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4CB_D9A4680E.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4CD_ACF2C150.xml" ContentType="application/vnd.ms-powerpoint.comments+xml"/>
  <Override PartName="/ppt/notesSlides/notesSlide11.xml" ContentType="application/vnd.openxmlformats-officedocument.presentationml.notesSlide+xml"/>
  <Override PartName="/ppt/comments/modernComment_4CE_CAB1D655.xml" ContentType="application/vnd.ms-powerpoint.comments+xml"/>
  <Override PartName="/ppt/notesSlides/notesSlide12.xml" ContentType="application/vnd.openxmlformats-officedocument.presentationml.notesSlide+xml"/>
  <Override PartName="/ppt/comments/modernComment_4D8_21586784.xml" ContentType="application/vnd.ms-powerpoint.comments+xml"/>
  <Override PartName="/ppt/notesSlides/notesSlide13.xml" ContentType="application/vnd.openxmlformats-officedocument.presentationml.notesSlide+xml"/>
  <Override PartName="/ppt/comments/modernComment_4D0_9A7593DF.xml" ContentType="application/vnd.ms-powerpoint.comments+xml"/>
  <Override PartName="/ppt/notesSlides/notesSlide14.xml" ContentType="application/vnd.openxmlformats-officedocument.presentationml.notesSlide+xml"/>
  <Override PartName="/ppt/comments/modernComment_4DB_9B0D442D.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0" r:id="rId4"/>
  </p:sldMasterIdLst>
  <p:notesMasterIdLst>
    <p:notesMasterId r:id="rId28"/>
  </p:notesMasterIdLst>
  <p:sldIdLst>
    <p:sldId id="1238" r:id="rId5"/>
    <p:sldId id="344" r:id="rId6"/>
    <p:sldId id="1220" r:id="rId7"/>
    <p:sldId id="1224" r:id="rId8"/>
    <p:sldId id="1222" r:id="rId9"/>
    <p:sldId id="388" r:id="rId10"/>
    <p:sldId id="1226" r:id="rId11"/>
    <p:sldId id="1227" r:id="rId12"/>
    <p:sldId id="1228" r:id="rId13"/>
    <p:sldId id="1229" r:id="rId14"/>
    <p:sldId id="1246" r:id="rId15"/>
    <p:sldId id="1242" r:id="rId16"/>
    <p:sldId id="1230" r:id="rId17"/>
    <p:sldId id="1240" r:id="rId18"/>
    <p:sldId id="1241" r:id="rId19"/>
    <p:sldId id="1231" r:id="rId20"/>
    <p:sldId id="1232" r:id="rId21"/>
    <p:sldId id="1243" r:id="rId22"/>
    <p:sldId id="1237" r:id="rId23"/>
    <p:sldId id="1218" r:id="rId24"/>
    <p:sldId id="1244" r:id="rId25"/>
    <p:sldId id="1245" r:id="rId26"/>
    <p:sldId id="123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3D5EBE-7182-9F2A-7701-E6F21D20C2DE}" name="Eileen B" initials="EB" userId="911b94520b3adf96" providerId="Windows Live"/>
  <p188:author id="{3785DDEC-17D2-3A70-924A-ED86156E151F}" name="Phoebe Cushman" initials="" userId="5618b2c2ffae6e2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579"/>
    <a:srgbClr val="4D2603"/>
    <a:srgbClr val="F9B3FF"/>
    <a:srgbClr val="AD3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95"/>
    <p:restoredTop sz="74789" autoAdjust="0"/>
  </p:normalViewPr>
  <p:slideViewPr>
    <p:cSldViewPr snapToGrid="0" snapToObjects="1">
      <p:cViewPr varScale="1">
        <p:scale>
          <a:sx n="50" d="100"/>
          <a:sy n="50" d="100"/>
        </p:scale>
        <p:origin x="184" y="2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omments/modernComment_184_54311887.xml><?xml version="1.0" encoding="utf-8"?>
<p188:cmLst xmlns:a="http://schemas.openxmlformats.org/drawingml/2006/main" xmlns:r="http://schemas.openxmlformats.org/officeDocument/2006/relationships" xmlns:p188="http://schemas.microsoft.com/office/powerpoint/2018/8/main">
  <p188:cm id="{FCB74B87-5596-774F-8FF5-7F8FEE0D686F}" authorId="{F93D5EBE-7182-9F2A-7701-E6F21D20C2DE}" created="2023-10-25T00:45:48.032">
    <ac:txMkLst xmlns:ac="http://schemas.microsoft.com/office/drawing/2013/main/command">
      <pc:docMk xmlns:pc="http://schemas.microsoft.com/office/powerpoint/2013/main/command"/>
      <pc:sldMk xmlns:pc="http://schemas.microsoft.com/office/powerpoint/2013/main/command" cId="1412503687" sldId="388"/>
      <ac:spMk id="2" creationId="{625B4965-711A-DE28-1A44-4A8CF8FFCD83}"/>
      <ac:txMk cp="9" len="10">
        <ac:context len="20" hash="3083527947"/>
      </ac:txMk>
    </ac:txMkLst>
    <p188:pos x="7933505" y="737367"/>
    <p188:txBody>
      <a:bodyPr/>
      <a:lstStyle/>
      <a:p>
        <a:r>
          <a:rPr lang="en-US"/>
          <a:t>Would you want to have the learning objectives before the background?</a:t>
        </a:r>
      </a:p>
    </p188:txBody>
  </p188:cm>
  <p188:cm id="{31879C20-676A-8E46-927D-7C5E8DEBDB0A}" authorId="{F93D5EBE-7182-9F2A-7701-E6F21D20C2DE}" created="2023-10-25T00:46:35.673">
    <ac:txMkLst xmlns:ac="http://schemas.microsoft.com/office/drawing/2013/main/command">
      <pc:docMk xmlns:pc="http://schemas.microsoft.com/office/powerpoint/2013/main/command"/>
      <pc:sldMk xmlns:pc="http://schemas.microsoft.com/office/powerpoint/2013/main/command" cId="1412503687" sldId="388"/>
      <ac:spMk id="3" creationId="{590A39C2-1CB2-1430-2F41-638CA1B0E77E}"/>
      <ac:txMk cp="177" len="121">
        <ac:context len="299" hash="401388327"/>
      </ac:txMk>
    </ac:txMkLst>
    <p188:pos x="8499468" y="3439605"/>
    <p188:txBody>
      <a:bodyPr/>
      <a:lstStyle/>
      <a:p>
        <a:r>
          <a:rPr lang="en-US"/>
          <a:t>Highlight the role of partnerships with local and federal officials when advocating for access to MOUD in carceral settings</a:t>
        </a:r>
      </a:p>
    </p188:txBody>
  </p188:cm>
</p188:cmLst>
</file>

<file path=ppt/comments/modernComment_4CB_D9A4680E.xml><?xml version="1.0" encoding="utf-8"?>
<p188:cmLst xmlns:a="http://schemas.openxmlformats.org/drawingml/2006/main" xmlns:r="http://schemas.openxmlformats.org/officeDocument/2006/relationships" xmlns:p188="http://schemas.microsoft.com/office/powerpoint/2018/8/main">
  <p188:cm id="{AF7EBDF7-01E2-2D46-A515-BF83B8F357CD}" authorId="{F93D5EBE-7182-9F2A-7701-E6F21D20C2DE}" created="2023-10-25T00:47:14.863">
    <ac:txMkLst xmlns:ac="http://schemas.microsoft.com/office/drawing/2013/main/command">
      <pc:docMk xmlns:pc="http://schemas.microsoft.com/office/powerpoint/2013/main/command"/>
      <pc:sldMk xmlns:pc="http://schemas.microsoft.com/office/powerpoint/2013/main/command" cId="3651430414" sldId="1227"/>
      <ac:spMk id="3" creationId="{E1397DF6-DF86-0AA6-BAC4-533069532989}"/>
      <ac:txMk cp="152" len="11">
        <ac:context len="308" hash="3960222639"/>
      </ac:txMk>
    </ac:txMkLst>
    <p188:pos x="3015659" y="2347585"/>
    <p188:txBody>
      <a:bodyPr/>
      <a:lstStyle/>
      <a:p>
        <a:r>
          <a:rPr lang="en-US"/>
          <a:t>Did you want to say what I believe you told me, that he repeatedly asked for methadone?</a:t>
        </a:r>
      </a:p>
    </p188:txBody>
  </p188:cm>
</p188:cmLst>
</file>

<file path=ppt/comments/modernComment_4CD_ACF2C150.xml><?xml version="1.0" encoding="utf-8"?>
<p188:cmLst xmlns:a="http://schemas.openxmlformats.org/drawingml/2006/main" xmlns:r="http://schemas.openxmlformats.org/officeDocument/2006/relationships" xmlns:p188="http://schemas.microsoft.com/office/powerpoint/2018/8/main">
  <p188:cm id="{D1E9C273-1D1D-3942-8D64-1AF0F2BC5238}" authorId="{F93D5EBE-7182-9F2A-7701-E6F21D20C2DE}" created="2023-10-25T00:49:57.804">
    <ac:txMkLst xmlns:ac="http://schemas.microsoft.com/office/drawing/2013/main/command">
      <pc:docMk xmlns:pc="http://schemas.microsoft.com/office/powerpoint/2013/main/command"/>
      <pc:sldMk xmlns:pc="http://schemas.microsoft.com/office/powerpoint/2013/main/command" cId="2901590352" sldId="1229"/>
      <ac:spMk id="2" creationId="{F33BA415-6698-3AFE-E2D9-65EC9CE5815A}"/>
      <ac:txMk cp="0" len="19">
        <ac:context len="20" hash="4200865692"/>
      </ac:txMk>
    </ac:txMkLst>
    <p188:pos x="8315325" y="747713"/>
    <p188:txBody>
      <a:bodyPr/>
      <a:lstStyle/>
      <a:p>
        <a:r>
          <a:rPr lang="en-US"/>
          <a:t>What do you think of a slide following this one with a screen shot of the DOJ website and also the QR code to the website, asking everyone to point their smart phones to it? https://www.justice.gov/opa/pr/justice-department-issues-guidance-protections-people-opioid-use-disorder-under-americans
</a:t>
        </a:r>
      </a:p>
    </p188:txBody>
  </p188:cm>
</p188:cmLst>
</file>

<file path=ppt/comments/modernComment_4CE_CAB1D655.xml><?xml version="1.0" encoding="utf-8"?>
<p188:cmLst xmlns:a="http://schemas.openxmlformats.org/drawingml/2006/main" xmlns:r="http://schemas.openxmlformats.org/officeDocument/2006/relationships" xmlns:p188="http://schemas.microsoft.com/office/powerpoint/2018/8/main">
  <p188:cm id="{A511EDA1-632E-3246-98DB-66C992E3148D}" authorId="{F93D5EBE-7182-9F2A-7701-E6F21D20C2DE}" created="2023-10-25T00:53:50.194">
    <ac:txMkLst xmlns:ac="http://schemas.microsoft.com/office/drawing/2013/main/command">
      <pc:docMk xmlns:pc="http://schemas.microsoft.com/office/powerpoint/2013/main/command"/>
      <pc:sldMk xmlns:pc="http://schemas.microsoft.com/office/powerpoint/2013/main/command" cId="3400652373" sldId="1230"/>
      <ac:spMk id="3" creationId="{A2A98620-A89D-4B22-7D33-60AB52682183}"/>
      <ac:txMk cp="0" len="133">
        <ac:context len="135" hash="2089249142"/>
      </ac:txMk>
    </ac:txMkLst>
    <p188:pos x="6052067" y="550457"/>
    <p188:txBody>
      <a:bodyPr/>
      <a:lstStyle/>
      <a:p>
        <a:r>
          <a:rPr lang="en-US"/>
          <a:t>Can you screen shot the letter (blacking out/blurring every name/identifier)
</a:t>
        </a:r>
      </a:p>
    </p188:txBody>
  </p188:cm>
</p188:cmLst>
</file>

<file path=ppt/comments/modernComment_4D0_9A7593DF.xml><?xml version="1.0" encoding="utf-8"?>
<p188:cmLst xmlns:a="http://schemas.openxmlformats.org/drawingml/2006/main" xmlns:r="http://schemas.openxmlformats.org/officeDocument/2006/relationships" xmlns:p188="http://schemas.microsoft.com/office/powerpoint/2018/8/main">
  <p188:cm id="{1C8509A7-CA3C-9448-B0E7-E04F1FCC4AC3}" authorId="{F93D5EBE-7182-9F2A-7701-E6F21D20C2DE}" created="2023-10-25T00:56:10.750">
    <ac:txMkLst xmlns:ac="http://schemas.microsoft.com/office/drawing/2013/main/command">
      <pc:docMk xmlns:pc="http://schemas.microsoft.com/office/powerpoint/2013/main/command"/>
      <pc:sldMk xmlns:pc="http://schemas.microsoft.com/office/powerpoint/2013/main/command" cId="2591396831" sldId="1232"/>
      <ac:spMk id="3" creationId="{76A702FC-AEB9-A9C3-2D7C-2F3C8EA7777B}"/>
      <ac:txMk cp="100" len="83">
        <ac:context len="185" hash="3883540975"/>
      </ac:txMk>
    </ac:txMkLst>
    <p188:pos x="9215438" y="2219325"/>
    <p188:txBody>
      <a:bodyPr/>
      <a:lstStyle/>
      <a:p>
        <a:r>
          <a:rPr lang="en-US"/>
          <a:t>What do you think of ‘Know that not everyone knows that the ADA applies to OUD and prohibits denial of MOUD in all settings across the US</a:t>
        </a:r>
      </a:p>
    </p188:txBody>
  </p188:cm>
</p188:cmLst>
</file>

<file path=ppt/comments/modernComment_4D8_21586784.xml><?xml version="1.0" encoding="utf-8"?>
<p188:cmLst xmlns:a="http://schemas.openxmlformats.org/drawingml/2006/main" xmlns:r="http://schemas.openxmlformats.org/officeDocument/2006/relationships" xmlns:p188="http://schemas.microsoft.com/office/powerpoint/2018/8/main">
  <p188:cm id="{FAAA51B1-8AE2-714D-A53C-A2E4B3676680}" authorId="{F93D5EBE-7182-9F2A-7701-E6F21D20C2DE}" created="2023-10-25T00:54:18.346">
    <ac:txMkLst xmlns:ac="http://schemas.microsoft.com/office/drawing/2013/main/command">
      <pc:docMk xmlns:pc="http://schemas.microsoft.com/office/powerpoint/2013/main/command"/>
      <pc:sldMk xmlns:pc="http://schemas.microsoft.com/office/powerpoint/2013/main/command" cId="559441796" sldId="1240"/>
      <ac:spMk id="3" creationId="{A2A98620-A89D-4B22-7D33-60AB52682183}"/>
      <ac:txMk cp="60" len="130">
        <ac:context len="285" hash="31105560"/>
      </ac:txMk>
    </ac:txMkLst>
    <p188:pos x="9195168" y="1431717"/>
    <p188:txBody>
      <a:bodyPr/>
      <a:lstStyle/>
      <a:p>
        <a:r>
          <a:rPr lang="en-US"/>
          <a:t>Can you screen shot the policy?</a:t>
        </a:r>
      </a:p>
    </p188:txBody>
    <p188:extLst>
      <p:ext xmlns:p="http://schemas.openxmlformats.org/presentationml/2006/main" uri="{57CB4572-C831-44C2-8A1C-0ADB6CCDFE69}">
        <p223:reactions xmlns:p223="http://schemas.microsoft.com/office/powerpoint/2022/03/main" xmlns="">
          <p223:rxn type="👍">
            <p223:instance time="2023-10-30T18:03:03.625" authorId="{3785DDEC-17D2-3A70-924A-ED86156E151F}"/>
          </p223:rxn>
        </p223:reactions>
      </p:ext>
    </p188:extLst>
  </p188:cm>
</p188:cmLst>
</file>

<file path=ppt/comments/modernComment_4DB_9B0D442D.xml><?xml version="1.0" encoding="utf-8"?>
<p188:cmLst xmlns:a="http://schemas.openxmlformats.org/drawingml/2006/main" xmlns:r="http://schemas.openxmlformats.org/officeDocument/2006/relationships" xmlns:p188="http://schemas.microsoft.com/office/powerpoint/2018/8/main">
  <p188:cm id="{CCE08F41-1AD7-0B4D-9061-BC8FD9223E24}" authorId="{F93D5EBE-7182-9F2A-7701-E6F21D20C2DE}" created="2023-10-25T00:56:32.712">
    <ac:txMkLst xmlns:ac="http://schemas.microsoft.com/office/drawing/2013/main/command">
      <pc:docMk xmlns:pc="http://schemas.microsoft.com/office/powerpoint/2013/main/command"/>
      <pc:sldMk xmlns:pc="http://schemas.microsoft.com/office/powerpoint/2013/main/command" cId="2601337901" sldId="1243"/>
      <ac:spMk id="2" creationId="{6F7FBA14-625F-334A-CB38-7935C7D02BBF}"/>
      <ac:txMk cp="0" len="9">
        <ac:context len="10" hash="3686829000"/>
      </ac:txMk>
    </ac:txMkLst>
    <p188:pos x="6845300" y="738188"/>
    <p188:txBody>
      <a:bodyPr/>
      <a:lstStyle/>
      <a:p>
        <a:r>
          <a:rPr lang="en-US"/>
          <a:t>How about spreading these over two pages and adding QR codes?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09BA9-9DF1-D143-A18F-24DADDDE5970}"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4D7059-9C22-D349-BD87-29E185A257A6}" type="slidenum">
              <a:rPr lang="en-US" smtClean="0"/>
              <a:t>‹#›</a:t>
            </a:fld>
            <a:endParaRPr lang="en-US"/>
          </a:p>
        </p:txBody>
      </p:sp>
    </p:spTree>
    <p:extLst>
      <p:ext uri="{BB962C8B-B14F-4D97-AF65-F5344CB8AC3E}">
        <p14:creationId xmlns:p14="http://schemas.microsoft.com/office/powerpoint/2010/main" val="501922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4D7059-9C22-D349-BD87-29E185A257A6}" type="slidenum">
              <a:rPr lang="en-US" smtClean="0"/>
              <a:t>1</a:t>
            </a:fld>
            <a:endParaRPr lang="en-US"/>
          </a:p>
        </p:txBody>
      </p:sp>
    </p:spTree>
    <p:extLst>
      <p:ext uri="{BB962C8B-B14F-4D97-AF65-F5344CB8AC3E}">
        <p14:creationId xmlns:p14="http://schemas.microsoft.com/office/powerpoint/2010/main" val="3699738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ea typeface="Times New Roman" panose="02020603050405020304" pitchFamily="18" charset="0"/>
              </a:rPr>
              <a:t>Does the the CARE act apply to patients in police custody? </a:t>
            </a:r>
            <a:r>
              <a:rPr lang="en-US" sz="1200" dirty="0">
                <a:effectLst/>
                <a:ea typeface="Times New Roman" panose="02020603050405020304" pitchFamily="18" charset="0"/>
                <a:sym typeface="Wingdings" pitchFamily="2" charset="2"/>
              </a:rPr>
              <a:t></a:t>
            </a:r>
            <a:r>
              <a:rPr lang="en-US" sz="1200" dirty="0">
                <a:effectLst/>
                <a:ea typeface="Times New Roman" panose="02020603050405020304" pitchFamily="18" charset="0"/>
              </a:rPr>
              <a:t>since this is a municipal facility, run by a city, and not a jail or prison</a:t>
            </a:r>
            <a:endParaRPr lang="en-US" dirty="0"/>
          </a:p>
        </p:txBody>
      </p:sp>
      <p:sp>
        <p:nvSpPr>
          <p:cNvPr id="4" name="Slide Number Placeholder 3"/>
          <p:cNvSpPr>
            <a:spLocks noGrp="1"/>
          </p:cNvSpPr>
          <p:nvPr>
            <p:ph type="sldNum" sz="quarter" idx="5"/>
          </p:nvPr>
        </p:nvSpPr>
        <p:spPr/>
        <p:txBody>
          <a:bodyPr/>
          <a:lstStyle/>
          <a:p>
            <a:fld id="{8E4D7059-9C22-D349-BD87-29E185A257A6}" type="slidenum">
              <a:rPr lang="en-US" smtClean="0"/>
              <a:t>10</a:t>
            </a:fld>
            <a:endParaRPr lang="en-US"/>
          </a:p>
        </p:txBody>
      </p:sp>
    </p:spTree>
    <p:extLst>
      <p:ext uri="{BB962C8B-B14F-4D97-AF65-F5344CB8AC3E}">
        <p14:creationId xmlns:p14="http://schemas.microsoft.com/office/powerpoint/2010/main" val="3367531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 this is confusing </a:t>
            </a:r>
          </a:p>
        </p:txBody>
      </p:sp>
      <p:sp>
        <p:nvSpPr>
          <p:cNvPr id="4" name="Slide Number Placeholder 3"/>
          <p:cNvSpPr>
            <a:spLocks noGrp="1"/>
          </p:cNvSpPr>
          <p:nvPr>
            <p:ph type="sldNum" sz="quarter" idx="5"/>
          </p:nvPr>
        </p:nvSpPr>
        <p:spPr/>
        <p:txBody>
          <a:bodyPr/>
          <a:lstStyle/>
          <a:p>
            <a:fld id="{8E4D7059-9C22-D349-BD87-29E185A257A6}" type="slidenum">
              <a:rPr lang="en-US" smtClean="0"/>
              <a:t>12</a:t>
            </a:fld>
            <a:endParaRPr lang="en-US"/>
          </a:p>
        </p:txBody>
      </p:sp>
    </p:spTree>
    <p:extLst>
      <p:ext uri="{BB962C8B-B14F-4D97-AF65-F5344CB8AC3E}">
        <p14:creationId xmlns:p14="http://schemas.microsoft.com/office/powerpoint/2010/main" val="620062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set up to “fill the gap” I had found </a:t>
            </a:r>
          </a:p>
          <a:p>
            <a:r>
              <a:rPr lang="en-US" dirty="0"/>
              <a:t>Adapted drive-by setup from COVID “curbside medication”</a:t>
            </a:r>
          </a:p>
          <a:p>
            <a:r>
              <a:rPr lang="en-US" dirty="0"/>
              <a:t>Some of these represent repeat visits of the same patient</a:t>
            </a:r>
          </a:p>
          <a:p>
            <a:r>
              <a:rPr lang="en-US" dirty="0"/>
              <a:t>This is probably an undercount because it is hard to </a:t>
            </a:r>
            <a:r>
              <a:rPr lang="en-US"/>
              <a:t>consistently document </a:t>
            </a:r>
            <a:r>
              <a:rPr lang="en-US" dirty="0"/>
              <a:t>this occurrence in our EMR</a:t>
            </a:r>
          </a:p>
        </p:txBody>
      </p:sp>
      <p:sp>
        <p:nvSpPr>
          <p:cNvPr id="4" name="Slide Number Placeholder 3"/>
          <p:cNvSpPr>
            <a:spLocks noGrp="1"/>
          </p:cNvSpPr>
          <p:nvPr>
            <p:ph type="sldNum" sz="quarter" idx="5"/>
          </p:nvPr>
        </p:nvSpPr>
        <p:spPr/>
        <p:txBody>
          <a:bodyPr/>
          <a:lstStyle/>
          <a:p>
            <a:fld id="{8E4D7059-9C22-D349-BD87-29E185A257A6}" type="slidenum">
              <a:rPr lang="en-US" smtClean="0"/>
              <a:t>14</a:t>
            </a:fld>
            <a:endParaRPr lang="en-US"/>
          </a:p>
        </p:txBody>
      </p:sp>
    </p:spTree>
    <p:extLst>
      <p:ext uri="{BB962C8B-B14F-4D97-AF65-F5344CB8AC3E}">
        <p14:creationId xmlns:p14="http://schemas.microsoft.com/office/powerpoint/2010/main" val="4018879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remaining time I would like to explain the facilitators of and barriers to the project I have commenced--namely, facilitating  our OTP pts to receive methadone while they are in police custody.</a:t>
            </a:r>
          </a:p>
        </p:txBody>
      </p:sp>
      <p:sp>
        <p:nvSpPr>
          <p:cNvPr id="4" name="Slide Number Placeholder 3"/>
          <p:cNvSpPr>
            <a:spLocks noGrp="1"/>
          </p:cNvSpPr>
          <p:nvPr>
            <p:ph type="sldNum" sz="quarter" idx="5"/>
          </p:nvPr>
        </p:nvSpPr>
        <p:spPr/>
        <p:txBody>
          <a:bodyPr/>
          <a:lstStyle/>
          <a:p>
            <a:fld id="{8E4D7059-9C22-D349-BD87-29E185A257A6}" type="slidenum">
              <a:rPr lang="en-US" smtClean="0"/>
              <a:t>15</a:t>
            </a:fld>
            <a:endParaRPr lang="en-US"/>
          </a:p>
        </p:txBody>
      </p:sp>
    </p:spTree>
    <p:extLst>
      <p:ext uri="{BB962C8B-B14F-4D97-AF65-F5344CB8AC3E}">
        <p14:creationId xmlns:p14="http://schemas.microsoft.com/office/powerpoint/2010/main" val="3684972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4D7059-9C22-D349-BD87-29E185A257A6}" type="slidenum">
              <a:rPr lang="en-US" smtClean="0"/>
              <a:t>18</a:t>
            </a:fld>
            <a:endParaRPr lang="en-US"/>
          </a:p>
        </p:txBody>
      </p:sp>
    </p:spTree>
    <p:extLst>
      <p:ext uri="{BB962C8B-B14F-4D97-AF65-F5344CB8AC3E}">
        <p14:creationId xmlns:p14="http://schemas.microsoft.com/office/powerpoint/2010/main" val="1046121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4D7059-9C22-D349-BD87-29E185A257A6}" type="slidenum">
              <a:rPr lang="en-US" smtClean="0"/>
              <a:t>2</a:t>
            </a:fld>
            <a:endParaRPr lang="en-US"/>
          </a:p>
        </p:txBody>
      </p:sp>
    </p:spTree>
    <p:extLst>
      <p:ext uri="{BB962C8B-B14F-4D97-AF65-F5344CB8AC3E}">
        <p14:creationId xmlns:p14="http://schemas.microsoft.com/office/powerpoint/2010/main" val="3418191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4D7059-9C22-D349-BD87-29E185A257A6}" type="slidenum">
              <a:rPr lang="en-US" smtClean="0"/>
              <a:t>3</a:t>
            </a:fld>
            <a:endParaRPr lang="en-US"/>
          </a:p>
        </p:txBody>
      </p:sp>
    </p:spTree>
    <p:extLst>
      <p:ext uri="{BB962C8B-B14F-4D97-AF65-F5344CB8AC3E}">
        <p14:creationId xmlns:p14="http://schemas.microsoft.com/office/powerpoint/2010/main" val="3978984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Massachusetts, along with RI, NY, and CA has been on the forefront of changing this</a:t>
            </a:r>
          </a:p>
          <a:p>
            <a:r>
              <a:rPr lang="en-US" dirty="0"/>
              <a:t>Jails = county system</a:t>
            </a:r>
          </a:p>
          <a:p>
            <a:r>
              <a:rPr lang="en-US" dirty="0"/>
              <a:t>Prisons = state  &amp; federal systems</a:t>
            </a:r>
          </a:p>
          <a:p>
            <a:r>
              <a:rPr lang="en-US" dirty="0"/>
              <a:t>Both numerator and denominator are shifting (denominator approx. 30)</a:t>
            </a:r>
          </a:p>
          <a:p>
            <a:r>
              <a:rPr lang="en-US" dirty="0"/>
              <a:t>Spectrum  health systems operates many of the OUD programs in these facilities—but I do not work in any of them-—I work in a community OTP</a:t>
            </a:r>
          </a:p>
          <a:p>
            <a:r>
              <a:rPr lang="en-US" dirty="0"/>
              <a:t>In some capacity should be distinguished from what “full treatment” looks like in the outpatient/</a:t>
            </a:r>
            <a:r>
              <a:rPr lang="en-US" dirty="0" err="1"/>
              <a:t>noncarceral</a:t>
            </a:r>
            <a:r>
              <a:rPr lang="en-US" dirty="0"/>
              <a:t> setting=this means that some, for example do initiate patients with OUD who have never been treated with MOUD on methadone, buprenorphine, or naltrexone upon entry, but, in other cases, this may mean they start patients on buprenorphine or give them a single injection of NTX just prior  release</a:t>
            </a:r>
          </a:p>
        </p:txBody>
      </p:sp>
      <p:sp>
        <p:nvSpPr>
          <p:cNvPr id="4" name="Slide Number Placeholder 3"/>
          <p:cNvSpPr>
            <a:spLocks noGrp="1"/>
          </p:cNvSpPr>
          <p:nvPr>
            <p:ph type="sldNum" sz="quarter" idx="5"/>
          </p:nvPr>
        </p:nvSpPr>
        <p:spPr/>
        <p:txBody>
          <a:bodyPr/>
          <a:lstStyle/>
          <a:p>
            <a:fld id="{8E4D7059-9C22-D349-BD87-29E185A257A6}" type="slidenum">
              <a:rPr lang="en-US" smtClean="0"/>
              <a:t>4</a:t>
            </a:fld>
            <a:endParaRPr lang="en-US"/>
          </a:p>
        </p:txBody>
      </p:sp>
    </p:spTree>
    <p:extLst>
      <p:ext uri="{BB962C8B-B14F-4D97-AF65-F5344CB8AC3E}">
        <p14:creationId xmlns:p14="http://schemas.microsoft.com/office/powerpoint/2010/main" val="2118098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E4D7059-9C22-D349-BD87-29E185A257A6}" type="slidenum">
              <a:rPr lang="en-US" smtClean="0"/>
              <a:t>5</a:t>
            </a:fld>
            <a:endParaRPr lang="en-US"/>
          </a:p>
        </p:txBody>
      </p:sp>
    </p:spTree>
    <p:extLst>
      <p:ext uri="{BB962C8B-B14F-4D97-AF65-F5344CB8AC3E}">
        <p14:creationId xmlns:p14="http://schemas.microsoft.com/office/powerpoint/2010/main" val="905475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4D7059-9C22-D349-BD87-29E185A257A6}" type="slidenum">
              <a:rPr lang="en-US" smtClean="0"/>
              <a:t>6</a:t>
            </a:fld>
            <a:endParaRPr lang="en-US"/>
          </a:p>
        </p:txBody>
      </p:sp>
    </p:spTree>
    <p:extLst>
      <p:ext uri="{BB962C8B-B14F-4D97-AF65-F5344CB8AC3E}">
        <p14:creationId xmlns:p14="http://schemas.microsoft.com/office/powerpoint/2010/main" val="4172295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Case shared with patient permission</a:t>
            </a:r>
          </a:p>
          <a:p>
            <a:r>
              <a:rPr lang="en-US" dirty="0"/>
              <a:t>Standard to have check in with physician after returning after 5 + missed days</a:t>
            </a:r>
          </a:p>
          <a:p>
            <a:r>
              <a:rPr lang="en-US" dirty="0"/>
              <a:t>I asked the patient, “WHAT HAPPENED?”</a:t>
            </a:r>
          </a:p>
        </p:txBody>
      </p:sp>
      <p:sp>
        <p:nvSpPr>
          <p:cNvPr id="4" name="Slide Number Placeholder 3"/>
          <p:cNvSpPr>
            <a:spLocks noGrp="1"/>
          </p:cNvSpPr>
          <p:nvPr>
            <p:ph type="sldNum" sz="quarter" idx="5"/>
          </p:nvPr>
        </p:nvSpPr>
        <p:spPr/>
        <p:txBody>
          <a:bodyPr/>
          <a:lstStyle/>
          <a:p>
            <a:fld id="{8E4D7059-9C22-D349-BD87-29E185A257A6}" type="slidenum">
              <a:rPr lang="en-US" smtClean="0"/>
              <a:t>7</a:t>
            </a:fld>
            <a:endParaRPr lang="en-US"/>
          </a:p>
        </p:txBody>
      </p:sp>
    </p:spTree>
    <p:extLst>
      <p:ext uri="{BB962C8B-B14F-4D97-AF65-F5344CB8AC3E}">
        <p14:creationId xmlns:p14="http://schemas.microsoft.com/office/powerpoint/2010/main" val="4281346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photo of a typical holding cell, though not an actual photo of the cell where our patient was held</a:t>
            </a:r>
          </a:p>
        </p:txBody>
      </p:sp>
      <p:sp>
        <p:nvSpPr>
          <p:cNvPr id="4" name="Slide Number Placeholder 3"/>
          <p:cNvSpPr>
            <a:spLocks noGrp="1"/>
          </p:cNvSpPr>
          <p:nvPr>
            <p:ph type="sldNum" sz="quarter" idx="5"/>
          </p:nvPr>
        </p:nvSpPr>
        <p:spPr/>
        <p:txBody>
          <a:bodyPr/>
          <a:lstStyle/>
          <a:p>
            <a:fld id="{8E4D7059-9C22-D349-BD87-29E185A257A6}" type="slidenum">
              <a:rPr lang="en-US" smtClean="0"/>
              <a:t>8</a:t>
            </a:fld>
            <a:endParaRPr lang="en-US"/>
          </a:p>
        </p:txBody>
      </p:sp>
    </p:spTree>
    <p:extLst>
      <p:ext uri="{BB962C8B-B14F-4D97-AF65-F5344CB8AC3E}">
        <p14:creationId xmlns:p14="http://schemas.microsoft.com/office/powerpoint/2010/main" val="155461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I wanted to figure out, on a broader level, how could I keep this from happening again to our patients</a:t>
            </a:r>
          </a:p>
        </p:txBody>
      </p:sp>
      <p:sp>
        <p:nvSpPr>
          <p:cNvPr id="4" name="Slide Number Placeholder 3"/>
          <p:cNvSpPr>
            <a:spLocks noGrp="1"/>
          </p:cNvSpPr>
          <p:nvPr>
            <p:ph type="sldNum" sz="quarter" idx="5"/>
          </p:nvPr>
        </p:nvSpPr>
        <p:spPr/>
        <p:txBody>
          <a:bodyPr/>
          <a:lstStyle/>
          <a:p>
            <a:fld id="{8E4D7059-9C22-D349-BD87-29E185A257A6}" type="slidenum">
              <a:rPr lang="en-US" smtClean="0"/>
              <a:t>9</a:t>
            </a:fld>
            <a:endParaRPr lang="en-US"/>
          </a:p>
        </p:txBody>
      </p:sp>
    </p:spTree>
    <p:extLst>
      <p:ext uri="{BB962C8B-B14F-4D97-AF65-F5344CB8AC3E}">
        <p14:creationId xmlns:p14="http://schemas.microsoft.com/office/powerpoint/2010/main" val="3689150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1600" y="2209800"/>
            <a:ext cx="9042400" cy="2133600"/>
          </a:xfrm>
        </p:spPr>
        <p:txBody>
          <a:bodyPr/>
          <a:lstStyle>
            <a:lvl1pPr>
              <a:defRPr sz="3600">
                <a:solidFill>
                  <a:schemeClr val="tx1"/>
                </a:solidFill>
              </a:defRPr>
            </a:lvl1pPr>
          </a:lstStyle>
          <a:p>
            <a:r>
              <a:rPr lang="en-US"/>
              <a:t>Click to edit Master title style</a:t>
            </a:r>
            <a:endParaRPr lang="en-US" dirty="0"/>
          </a:p>
        </p:txBody>
      </p:sp>
      <p:sp>
        <p:nvSpPr>
          <p:cNvPr id="4" name="Picture Placeholder 3"/>
          <p:cNvSpPr>
            <a:spLocks noGrp="1"/>
          </p:cNvSpPr>
          <p:nvPr>
            <p:ph type="pic" sz="quarter" idx="10"/>
          </p:nvPr>
        </p:nvSpPr>
        <p:spPr>
          <a:xfrm>
            <a:off x="203200" y="5943600"/>
            <a:ext cx="1219200" cy="762000"/>
          </a:xfrm>
        </p:spPr>
        <p:txBody>
          <a:bodyPr/>
          <a:lstStyle>
            <a:lvl1pPr>
              <a:defRPr sz="1600"/>
            </a:lvl1pPr>
          </a:lstStyle>
          <a:p>
            <a:pPr lvl="0"/>
            <a:r>
              <a:rPr lang="en-US" noProof="0"/>
              <a:t>Click icon to add picture</a:t>
            </a:r>
            <a:endParaRPr lang="en-US" noProof="0" dirty="0"/>
          </a:p>
        </p:txBody>
      </p:sp>
      <p:sp>
        <p:nvSpPr>
          <p:cNvPr id="5" name="Picture Placeholder 3"/>
          <p:cNvSpPr>
            <a:spLocks noGrp="1"/>
          </p:cNvSpPr>
          <p:nvPr>
            <p:ph type="pic" sz="quarter" idx="11"/>
          </p:nvPr>
        </p:nvSpPr>
        <p:spPr>
          <a:xfrm>
            <a:off x="1727200" y="5943600"/>
            <a:ext cx="1219200" cy="762000"/>
          </a:xfrm>
        </p:spPr>
        <p:txBody>
          <a:bodyPr/>
          <a:lstStyle>
            <a:lvl1pPr>
              <a:defRPr sz="1600"/>
            </a:lvl1pPr>
          </a:lstStyle>
          <a:p>
            <a:pPr lvl="0"/>
            <a:r>
              <a:rPr lang="en-US" noProof="0"/>
              <a:t>Click icon to add picture</a:t>
            </a:r>
            <a:endParaRPr lang="en-US" noProof="0" dirty="0"/>
          </a:p>
        </p:txBody>
      </p:sp>
    </p:spTree>
    <p:extLst>
      <p:ext uri="{BB962C8B-B14F-4D97-AF65-F5344CB8AC3E}">
        <p14:creationId xmlns:p14="http://schemas.microsoft.com/office/powerpoint/2010/main" val="181250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BDAE97A3-D1E3-471F-9BA3-73C2A6D8F26E}" type="datetime1">
              <a:rPr lang="en-US" smtClean="0"/>
              <a:t>11/2/2023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77262E1-ED89-8846-8466-F831076F33D3}" type="slidenum">
              <a:rPr lang="en-US" smtClean="0"/>
              <a:t>‹#›</a:t>
            </a:fld>
            <a:endParaRPr lang="en-US"/>
          </a:p>
        </p:txBody>
      </p:sp>
    </p:spTree>
    <p:extLst>
      <p:ext uri="{BB962C8B-B14F-4D97-AF65-F5344CB8AC3E}">
        <p14:creationId xmlns:p14="http://schemas.microsoft.com/office/powerpoint/2010/main" val="3537540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0ACFF74C-D017-4DB8-908C-82813ED80385}" type="datetime1">
              <a:rPr lang="en-US" smtClean="0"/>
              <a:t>11/2/2023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77262E1-ED89-8846-8466-F831076F33D3}" type="slidenum">
              <a:rPr lang="en-US" smtClean="0"/>
              <a:t>‹#›</a:t>
            </a:fld>
            <a:endParaRPr lang="en-US"/>
          </a:p>
        </p:txBody>
      </p:sp>
    </p:spTree>
    <p:extLst>
      <p:ext uri="{BB962C8B-B14F-4D97-AF65-F5344CB8AC3E}">
        <p14:creationId xmlns:p14="http://schemas.microsoft.com/office/powerpoint/2010/main" val="3120123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EA228129-DB4C-4356-A6AF-9210C5D9402B}" type="datetime1">
              <a:rPr lang="en-US" smtClean="0"/>
              <a:t>11/2/2023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77262E1-ED89-8846-8466-F831076F33D3}" type="slidenum">
              <a:rPr lang="en-US" smtClean="0"/>
              <a:t>‹#›</a:t>
            </a:fld>
            <a:endParaRPr lang="en-US"/>
          </a:p>
        </p:txBody>
      </p:sp>
    </p:spTree>
    <p:extLst>
      <p:ext uri="{BB962C8B-B14F-4D97-AF65-F5344CB8AC3E}">
        <p14:creationId xmlns:p14="http://schemas.microsoft.com/office/powerpoint/2010/main" val="1204998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fld id="{47B84AA5-D51A-4A29-B913-6A504B9F9E26}" type="datetime1">
              <a:rPr lang="en-US" smtClean="0"/>
              <a:t>11/2/2023</a:t>
            </a:fld>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77262E1-ED89-8846-8466-F831076F33D3}" type="slidenum">
              <a:rPr lang="en-US" smtClean="0"/>
              <a:t>‹#›</a:t>
            </a:fld>
            <a:endParaRPr lang="en-US"/>
          </a:p>
        </p:txBody>
      </p:sp>
    </p:spTree>
    <p:extLst>
      <p:ext uri="{BB962C8B-B14F-4D97-AF65-F5344CB8AC3E}">
        <p14:creationId xmlns:p14="http://schemas.microsoft.com/office/powerpoint/2010/main" val="2017122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7200" y="838200"/>
            <a:ext cx="8636000" cy="2381250"/>
          </a:xfrm>
        </p:spPr>
        <p:txBody>
          <a:bodyPr/>
          <a:lstStyle>
            <a:lvl1pPr>
              <a:defRPr>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727200" y="3505199"/>
            <a:ext cx="8636000" cy="1752600"/>
          </a:xfrm>
        </p:spPr>
        <p:txBody>
          <a:bodyPr/>
          <a:lstStyle>
            <a:lvl1pPr marL="0" indent="0" algn="ctr">
              <a:buNone/>
              <a:defRPr>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Rectangle 4"/>
          <p:cNvSpPr>
            <a:spLocks noGrp="1" noChangeArrowheads="1"/>
          </p:cNvSpPr>
          <p:nvPr>
            <p:ph type="dt" sz="half" idx="10"/>
          </p:nvPr>
        </p:nvSpPr>
        <p:spPr>
          <a:xfrm>
            <a:off x="4165600" y="6096000"/>
            <a:ext cx="2540000" cy="457200"/>
          </a:xfrm>
        </p:spPr>
        <p:txBody>
          <a:bodyPr/>
          <a:lstStyle>
            <a:lvl1pPr algn="ctr">
              <a:defRPr/>
            </a:lvl1pPr>
          </a:lstStyle>
          <a:p>
            <a:fld id="{9E189EA2-8CC4-48DE-8E03-64879DDFE514}" type="datetime1">
              <a:rPr lang="en-US" smtClean="0"/>
              <a:t>11/2/2023</a:t>
            </a:fld>
            <a:endParaRPr lang="en-US"/>
          </a:p>
        </p:txBody>
      </p:sp>
    </p:spTree>
    <p:extLst>
      <p:ext uri="{BB962C8B-B14F-4D97-AF65-F5344CB8AC3E}">
        <p14:creationId xmlns:p14="http://schemas.microsoft.com/office/powerpoint/2010/main" val="247069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p:cNvSpPr>
            <a:spLocks noGrp="1"/>
          </p:cNvSpPr>
          <p:nvPr>
            <p:ph type="ctrTitle"/>
          </p:nvPr>
        </p:nvSpPr>
        <p:spPr>
          <a:xfrm>
            <a:off x="1828800" y="1219200"/>
            <a:ext cx="8636000" cy="2381250"/>
          </a:xfrm>
        </p:spPr>
        <p:txBody>
          <a:bodyPr/>
          <a:lstStyle>
            <a:lvl1pPr>
              <a:defRPr>
                <a:solidFill>
                  <a:schemeClr val="tx1"/>
                </a:solidFill>
              </a:defRPr>
            </a:lvl1pPr>
          </a:lstStyle>
          <a:p>
            <a:r>
              <a:rPr lang="en-US"/>
              <a:t>Click to edit Master title style</a:t>
            </a:r>
            <a:endParaRPr lang="en-US" dirty="0"/>
          </a:p>
        </p:txBody>
      </p:sp>
      <p:sp>
        <p:nvSpPr>
          <p:cNvPr id="3" name="Rectangle 2"/>
          <p:cNvSpPr>
            <a:spLocks noGrp="1" noChangeArrowheads="1"/>
          </p:cNvSpPr>
          <p:nvPr>
            <p:ph type="sldNum" sz="quarter" idx="10"/>
          </p:nvPr>
        </p:nvSpPr>
        <p:spPr/>
        <p:txBody>
          <a:bodyPr/>
          <a:lstStyle>
            <a:lvl1pPr>
              <a:defRPr/>
            </a:lvl1pPr>
          </a:lstStyle>
          <a:p>
            <a:fld id="{677262E1-ED89-8846-8466-F831076F33D3}" type="slidenum">
              <a:rPr lang="en-US" smtClean="0"/>
              <a:t>‹#›</a:t>
            </a:fld>
            <a:endParaRPr lang="en-US"/>
          </a:p>
        </p:txBody>
      </p:sp>
    </p:spTree>
    <p:extLst>
      <p:ext uri="{BB962C8B-B14F-4D97-AF65-F5344CB8AC3E}">
        <p14:creationId xmlns:p14="http://schemas.microsoft.com/office/powerpoint/2010/main" val="1264067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p:txBody>
          <a:bodyPr/>
          <a:lstStyle>
            <a:lvl1pPr>
              <a:defRPr/>
            </a:lvl1pPr>
          </a:lstStyle>
          <a:p>
            <a:fld id="{39586C13-FEED-4FB4-BB20-9F3747605508}" type="datetime1">
              <a:rPr lang="en-US" smtClean="0"/>
              <a:t>11/2/2023</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a:xfrm>
            <a:off x="11176000" y="6477000"/>
            <a:ext cx="914400" cy="304800"/>
          </a:xfrm>
        </p:spPr>
        <p:txBody>
          <a:bodyPr/>
          <a:lstStyle>
            <a:lvl1pPr>
              <a:defRPr/>
            </a:lvl1pPr>
          </a:lstStyle>
          <a:p>
            <a:fld id="{677262E1-ED89-8846-8466-F831076F33D3}" type="slidenum">
              <a:rPr lang="en-US" smtClean="0"/>
              <a:t>‹#›</a:t>
            </a:fld>
            <a:endParaRPr lang="en-US"/>
          </a:p>
        </p:txBody>
      </p:sp>
    </p:spTree>
    <p:extLst>
      <p:ext uri="{BB962C8B-B14F-4D97-AF65-F5344CB8AC3E}">
        <p14:creationId xmlns:p14="http://schemas.microsoft.com/office/powerpoint/2010/main" val="3922538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7432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1243014"/>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FFAD8CE-DDC5-493C-9B5F-FE68EB1452F7}" type="datetime1">
              <a:rPr lang="en-US" smtClean="0"/>
              <a:t>11/2/2023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77262E1-ED89-8846-8466-F831076F33D3}" type="slidenum">
              <a:rPr lang="en-US" smtClean="0"/>
              <a:t>‹#›</a:t>
            </a:fld>
            <a:endParaRPr lang="en-US"/>
          </a:p>
        </p:txBody>
      </p:sp>
    </p:spTree>
    <p:extLst>
      <p:ext uri="{BB962C8B-B14F-4D97-AF65-F5344CB8AC3E}">
        <p14:creationId xmlns:p14="http://schemas.microsoft.com/office/powerpoint/2010/main" val="155697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3026DFB4-DCAE-4A10-81AF-566C363594A5}" type="datetime1">
              <a:rPr lang="en-US" smtClean="0"/>
              <a:t>11/2/2023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77262E1-ED89-8846-8466-F831076F33D3}" type="slidenum">
              <a:rPr lang="en-US" smtClean="0"/>
              <a:t>‹#›</a:t>
            </a:fld>
            <a:endParaRPr lang="en-US"/>
          </a:p>
        </p:txBody>
      </p:sp>
    </p:spTree>
    <p:extLst>
      <p:ext uri="{BB962C8B-B14F-4D97-AF65-F5344CB8AC3E}">
        <p14:creationId xmlns:p14="http://schemas.microsoft.com/office/powerpoint/2010/main" val="2410849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4D01C41-E26C-44A2-9FB9-B996ECD369A1}" type="datetime1">
              <a:rPr lang="en-US" smtClean="0"/>
              <a:t>11/2/2023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77262E1-ED89-8846-8466-F831076F33D3}" type="slidenum">
              <a:rPr lang="en-US" smtClean="0"/>
              <a:t>‹#›</a:t>
            </a:fld>
            <a:endParaRPr lang="en-US"/>
          </a:p>
        </p:txBody>
      </p:sp>
    </p:spTree>
    <p:extLst>
      <p:ext uri="{BB962C8B-B14F-4D97-AF65-F5344CB8AC3E}">
        <p14:creationId xmlns:p14="http://schemas.microsoft.com/office/powerpoint/2010/main" val="60197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6FAF7D6-7503-490D-B9AA-D203C6ACA8C4}" type="datetime1">
              <a:rPr lang="en-US" smtClean="0"/>
              <a:t>11/2/2023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77262E1-ED89-8846-8466-F831076F33D3}" type="slidenum">
              <a:rPr lang="en-US" smtClean="0"/>
              <a:t>‹#›</a:t>
            </a:fld>
            <a:endParaRPr lang="en-US"/>
          </a:p>
        </p:txBody>
      </p:sp>
    </p:spTree>
    <p:extLst>
      <p:ext uri="{BB962C8B-B14F-4D97-AF65-F5344CB8AC3E}">
        <p14:creationId xmlns:p14="http://schemas.microsoft.com/office/powerpoint/2010/main" val="2074967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BA6D64C6-CC72-4295-BCEE-399BBA9D114E}" type="datetime1">
              <a:rPr lang="en-US" smtClean="0"/>
              <a:t>11/2/2023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77262E1-ED89-8846-8466-F831076F33D3}" type="slidenum">
              <a:rPr lang="en-US" smtClean="0"/>
              <a:t>‹#›</a:t>
            </a:fld>
            <a:endParaRPr lang="en-US"/>
          </a:p>
        </p:txBody>
      </p:sp>
    </p:spTree>
    <p:extLst>
      <p:ext uri="{BB962C8B-B14F-4D97-AF65-F5344CB8AC3E}">
        <p14:creationId xmlns:p14="http://schemas.microsoft.com/office/powerpoint/2010/main" val="3564467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4008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mn-ea"/>
                <a:cs typeface="+mn-cs"/>
              </a:defRPr>
            </a:lvl1pPr>
          </a:lstStyle>
          <a:p>
            <a:fld id="{D825D9E1-172D-4B45-A7C4-6DC0DCC1D431}" type="datetime1">
              <a:rPr lang="en-US" smtClean="0"/>
              <a:t>11/2/2023</a:t>
            </a:fld>
            <a:endParaRPr lang="en-US"/>
          </a:p>
        </p:txBody>
      </p:sp>
      <p:sp>
        <p:nvSpPr>
          <p:cNvPr id="1029" name="Rectangle 5"/>
          <p:cNvSpPr>
            <a:spLocks noGrp="1" noChangeArrowheads="1"/>
          </p:cNvSpPr>
          <p:nvPr>
            <p:ph type="ftr" sz="quarter" idx="3"/>
          </p:nvPr>
        </p:nvSpPr>
        <p:spPr bwMode="auto">
          <a:xfrm>
            <a:off x="4165600" y="6477000"/>
            <a:ext cx="3860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11176000" y="6477000"/>
            <a:ext cx="914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100">
                <a:cs typeface="+mn-cs"/>
              </a:defRPr>
            </a:lvl1pPr>
          </a:lstStyle>
          <a:p>
            <a:fld id="{677262E1-ED89-8846-8466-F831076F33D3}" type="slidenum">
              <a:rPr lang="en-US" smtClean="0"/>
              <a:t>‹#›</a:t>
            </a:fld>
            <a:endParaRPr lang="en-US"/>
          </a:p>
        </p:txBody>
      </p:sp>
    </p:spTree>
    <p:extLst>
      <p:ext uri="{BB962C8B-B14F-4D97-AF65-F5344CB8AC3E}">
        <p14:creationId xmlns:p14="http://schemas.microsoft.com/office/powerpoint/2010/main" val="3959562119"/>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hf hdr="0" ftr="0" dt="0"/>
  <p:txStyles>
    <p:titleStyle>
      <a:lvl1pPr algn="ctr" rtl="0" eaLnBrk="1" fontAlgn="base" hangingPunct="1">
        <a:spcBef>
          <a:spcPct val="0"/>
        </a:spcBef>
        <a:spcAft>
          <a:spcPct val="0"/>
        </a:spcAft>
        <a:defRPr sz="4400">
          <a:solidFill>
            <a:srgbClr val="BFE7EB"/>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rgbClr val="BFE7EB"/>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rgbClr val="BFE7EB"/>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rgbClr val="BFE7EB"/>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rgbClr val="BFE7EB"/>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4CD_ACF2C150.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hyperlink" Target="https://archive.ada.gov/opioid_guidance.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archive.ada.gov/opioid_guidance.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4CE_CAB1D65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4D8_21586784.xm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microsoft.com/office/2018/10/relationships/comments" Target="../comments/modernComment_4D0_9A7593DF.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4DB_9B0D442D.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84_54311887.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18/10/relationships/comments" Target="../comments/modernComment_4CB_D9A4680E.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907FA-8AB9-314B-B7B3-68758ABAD96E}"/>
              </a:ext>
            </a:extLst>
          </p:cNvPr>
          <p:cNvSpPr>
            <a:spLocks noGrp="1"/>
          </p:cNvSpPr>
          <p:nvPr>
            <p:ph type="ctrTitle"/>
          </p:nvPr>
        </p:nvSpPr>
        <p:spPr>
          <a:xfrm>
            <a:off x="130629" y="2648278"/>
            <a:ext cx="12061371" cy="2381250"/>
          </a:xfrm>
        </p:spPr>
        <p:txBody>
          <a:bodyPr/>
          <a:lstStyle/>
          <a:p>
            <a:pPr algn="ctr"/>
            <a:r>
              <a:rPr lang="en-US" b="1" i="0" u="none" strike="noStrike" dirty="0">
                <a:effectLst/>
              </a:rPr>
              <a:t>“Holding Out” in a Holding Cell: </a:t>
            </a:r>
            <a:br>
              <a:rPr lang="en-US" b="1" i="0" u="none" strike="noStrike" dirty="0">
                <a:effectLst/>
              </a:rPr>
            </a:br>
            <a:r>
              <a:rPr lang="en-US" b="1" i="0" u="none" strike="noStrike" dirty="0">
                <a:effectLst/>
                <a:latin typeface="+mj-lt"/>
              </a:rPr>
              <a:t>Clinical Case Demonstrates </a:t>
            </a:r>
            <a:br>
              <a:rPr lang="en-US" b="1" i="0" u="none" strike="noStrike" dirty="0">
                <a:effectLst/>
                <a:latin typeface="+mj-lt"/>
              </a:rPr>
            </a:br>
            <a:r>
              <a:rPr lang="en-US" b="1" i="0" u="none" strike="noStrike" dirty="0">
                <a:effectLst/>
                <a:latin typeface="+mj-lt"/>
              </a:rPr>
              <a:t>a Gap in Access</a:t>
            </a:r>
            <a:br>
              <a:rPr lang="en-US" b="1" i="0" u="none" strike="noStrike" dirty="0">
                <a:effectLst/>
                <a:latin typeface="+mj-lt"/>
              </a:rPr>
            </a:br>
            <a:r>
              <a:rPr lang="en-US" b="1" i="0" u="none" strike="noStrike" dirty="0">
                <a:effectLst/>
                <a:latin typeface="+mj-lt"/>
              </a:rPr>
              <a:t>to Medications for Opioid Use Disorder</a:t>
            </a:r>
            <a:br>
              <a:rPr lang="en-US" dirty="0">
                <a:latin typeface="+mj-lt"/>
              </a:rPr>
            </a:br>
            <a:br>
              <a:rPr lang="en-US" b="1" i="0" u="none" strike="noStrike" dirty="0">
                <a:effectLst/>
              </a:rPr>
            </a:br>
            <a:endParaRPr lang="en-US" b="1" dirty="0"/>
          </a:p>
        </p:txBody>
      </p:sp>
      <p:sp>
        <p:nvSpPr>
          <p:cNvPr id="3" name="Subtitle 2">
            <a:extLst>
              <a:ext uri="{FF2B5EF4-FFF2-40B4-BE49-F238E27FC236}">
                <a16:creationId xmlns:a16="http://schemas.microsoft.com/office/drawing/2014/main" id="{505FE012-F2AC-2745-8182-11E84E708044}"/>
              </a:ext>
            </a:extLst>
          </p:cNvPr>
          <p:cNvSpPr>
            <a:spLocks noGrp="1"/>
          </p:cNvSpPr>
          <p:nvPr>
            <p:ph type="subTitle" idx="1"/>
          </p:nvPr>
        </p:nvSpPr>
        <p:spPr>
          <a:xfrm>
            <a:off x="-131380" y="4864777"/>
            <a:ext cx="12454759" cy="1301310"/>
          </a:xfrm>
        </p:spPr>
        <p:txBody>
          <a:bodyPr/>
          <a:lstStyle/>
          <a:p>
            <a:pPr>
              <a:spcBef>
                <a:spcPts val="0"/>
              </a:spcBef>
            </a:pPr>
            <a:r>
              <a:rPr lang="en-US" dirty="0"/>
              <a:t>Phoebe Cushman, MD, MS;</a:t>
            </a:r>
          </a:p>
          <a:p>
            <a:pPr>
              <a:spcBef>
                <a:spcPts val="0"/>
              </a:spcBef>
            </a:pPr>
            <a:r>
              <a:rPr lang="en-US" dirty="0"/>
              <a:t>Sharif </a:t>
            </a:r>
            <a:r>
              <a:rPr lang="en-US" dirty="0" err="1"/>
              <a:t>Nankoe</a:t>
            </a:r>
            <a:r>
              <a:rPr lang="en-US" dirty="0"/>
              <a:t>, MD; Jeffrey Baxter, MD</a:t>
            </a:r>
            <a:br>
              <a:rPr lang="en-US" dirty="0"/>
            </a:br>
            <a:endParaRPr lang="en-US" dirty="0"/>
          </a:p>
          <a:p>
            <a:pPr>
              <a:spcBef>
                <a:spcPts val="0"/>
              </a:spcBef>
            </a:pPr>
            <a:endParaRPr lang="en-US" dirty="0"/>
          </a:p>
        </p:txBody>
      </p:sp>
      <p:pic>
        <p:nvPicPr>
          <p:cNvPr id="14" name="Picture 13" descr="A close-up of a logo&#10;&#10;Description automatically generated">
            <a:extLst>
              <a:ext uri="{FF2B5EF4-FFF2-40B4-BE49-F238E27FC236}">
                <a16:creationId xmlns:a16="http://schemas.microsoft.com/office/drawing/2014/main" id="{63086E94-7572-FC01-D80D-048A7FC7D831}"/>
              </a:ext>
            </a:extLst>
          </p:cNvPr>
          <p:cNvPicPr>
            <a:picLocks noChangeAspect="1"/>
          </p:cNvPicPr>
          <p:nvPr/>
        </p:nvPicPr>
        <p:blipFill>
          <a:blip r:embed="rId3"/>
          <a:stretch>
            <a:fillRect/>
          </a:stretch>
        </p:blipFill>
        <p:spPr>
          <a:xfrm>
            <a:off x="130630" y="0"/>
            <a:ext cx="2938392" cy="911915"/>
          </a:xfrm>
          <a:prstGeom prst="rect">
            <a:avLst/>
          </a:prstGeom>
        </p:spPr>
      </p:pic>
      <p:pic>
        <p:nvPicPr>
          <p:cNvPr id="16" name="Picture 15" descr="A close-up of a logo&#10;&#10;Description automatically generated">
            <a:extLst>
              <a:ext uri="{FF2B5EF4-FFF2-40B4-BE49-F238E27FC236}">
                <a16:creationId xmlns:a16="http://schemas.microsoft.com/office/drawing/2014/main" id="{06FF5026-5304-3788-A483-C0CD275936EA}"/>
              </a:ext>
            </a:extLst>
          </p:cNvPr>
          <p:cNvPicPr>
            <a:picLocks noChangeAspect="1"/>
          </p:cNvPicPr>
          <p:nvPr/>
        </p:nvPicPr>
        <p:blipFill>
          <a:blip r:embed="rId4"/>
          <a:stretch>
            <a:fillRect/>
          </a:stretch>
        </p:blipFill>
        <p:spPr>
          <a:xfrm>
            <a:off x="9451951" y="-13297"/>
            <a:ext cx="2740049" cy="833104"/>
          </a:xfrm>
          <a:prstGeom prst="rect">
            <a:avLst/>
          </a:prstGeom>
        </p:spPr>
      </p:pic>
      <p:pic>
        <p:nvPicPr>
          <p:cNvPr id="17" name="Picture 16" descr="A close-up of a logo&#10;&#10;Description automatically generated">
            <a:extLst>
              <a:ext uri="{FF2B5EF4-FFF2-40B4-BE49-F238E27FC236}">
                <a16:creationId xmlns:a16="http://schemas.microsoft.com/office/drawing/2014/main" id="{16259341-C2B1-E759-6E45-9DC189203E05}"/>
              </a:ext>
            </a:extLst>
          </p:cNvPr>
          <p:cNvPicPr>
            <a:picLocks noChangeAspect="1"/>
          </p:cNvPicPr>
          <p:nvPr/>
        </p:nvPicPr>
        <p:blipFill>
          <a:blip r:embed="rId3"/>
          <a:stretch>
            <a:fillRect/>
          </a:stretch>
        </p:blipFill>
        <p:spPr>
          <a:xfrm>
            <a:off x="0" y="0"/>
            <a:ext cx="2938392" cy="911915"/>
          </a:xfrm>
          <a:prstGeom prst="rect">
            <a:avLst/>
          </a:prstGeom>
        </p:spPr>
      </p:pic>
    </p:spTree>
    <p:extLst>
      <p:ext uri="{BB962C8B-B14F-4D97-AF65-F5344CB8AC3E}">
        <p14:creationId xmlns:p14="http://schemas.microsoft.com/office/powerpoint/2010/main" val="3579559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A415-6698-3AFE-E2D9-65EC9CE5815A}"/>
              </a:ext>
            </a:extLst>
          </p:cNvPr>
          <p:cNvSpPr>
            <a:spLocks noGrp="1"/>
          </p:cNvSpPr>
          <p:nvPr>
            <p:ph type="title"/>
          </p:nvPr>
        </p:nvSpPr>
        <p:spPr/>
        <p:txBody>
          <a:bodyPr/>
          <a:lstStyle/>
          <a:p>
            <a:r>
              <a:rPr lang="en-US" b="1" dirty="0"/>
              <a:t>Advocacy Follow-Up </a:t>
            </a:r>
          </a:p>
        </p:txBody>
      </p:sp>
      <p:sp>
        <p:nvSpPr>
          <p:cNvPr id="3" name="Content Placeholder 2">
            <a:extLst>
              <a:ext uri="{FF2B5EF4-FFF2-40B4-BE49-F238E27FC236}">
                <a16:creationId xmlns:a16="http://schemas.microsoft.com/office/drawing/2014/main" id="{AE33F462-1262-7F94-266E-4C7F97846A37}"/>
              </a:ext>
            </a:extLst>
          </p:cNvPr>
          <p:cNvSpPr>
            <a:spLocks noGrp="1"/>
          </p:cNvSpPr>
          <p:nvPr>
            <p:ph idx="1"/>
          </p:nvPr>
        </p:nvSpPr>
        <p:spPr>
          <a:xfrm>
            <a:off x="914400" y="2195504"/>
            <a:ext cx="10363200" cy="4114800"/>
          </a:xfrm>
        </p:spPr>
        <p:txBody>
          <a:bodyPr/>
          <a:lstStyle/>
          <a:p>
            <a:r>
              <a:rPr lang="en-US" sz="2800" dirty="0">
                <a:effectLst/>
                <a:ea typeface="Times New Roman" panose="02020603050405020304" pitchFamily="18" charset="0"/>
              </a:rPr>
              <a:t>We contacted the Massachusetts U.S. Attorney’s Office (USAO) with the question “Does </a:t>
            </a:r>
            <a:r>
              <a:rPr lang="en-US" sz="2800">
                <a:effectLst/>
                <a:ea typeface="Times New Roman" panose="02020603050405020304" pitchFamily="18" charset="0"/>
              </a:rPr>
              <a:t>the CARE </a:t>
            </a:r>
            <a:r>
              <a:rPr lang="en-US" sz="2800" dirty="0">
                <a:effectLst/>
                <a:ea typeface="Times New Roman" panose="02020603050405020304" pitchFamily="18" charset="0"/>
              </a:rPr>
              <a:t>act apply to patients in police custody?”</a:t>
            </a:r>
          </a:p>
          <a:p>
            <a:r>
              <a:rPr lang="en-US" sz="2800" dirty="0">
                <a:ea typeface="Times New Roman" panose="02020603050405020304" pitchFamily="18" charset="0"/>
              </a:rPr>
              <a:t>Answer: “It doesn’t matter.”</a:t>
            </a:r>
            <a:endParaRPr lang="en-US" sz="2800" dirty="0">
              <a:effectLst/>
              <a:ea typeface="Times New Roman" panose="02020603050405020304" pitchFamily="18" charset="0"/>
            </a:endParaRPr>
          </a:p>
          <a:p>
            <a:r>
              <a:rPr lang="en-US" sz="2800" dirty="0">
                <a:effectLst/>
                <a:ea typeface="Times New Roman" panose="02020603050405020304" pitchFamily="18" charset="0"/>
              </a:rPr>
              <a:t>Explanation: “The ADA mandates that persons taking MOUD must receive their medication while in carceral settings, including </a:t>
            </a:r>
            <a:r>
              <a:rPr lang="en-US" sz="2800" i="1" dirty="0">
                <a:effectLst/>
                <a:ea typeface="Times New Roman" panose="02020603050405020304" pitchFamily="18" charset="0"/>
              </a:rPr>
              <a:t>municipal</a:t>
            </a:r>
            <a:r>
              <a:rPr lang="en-US" sz="2800" dirty="0">
                <a:effectLst/>
                <a:ea typeface="Times New Roman" panose="02020603050405020304" pitchFamily="18" charset="0"/>
              </a:rPr>
              <a:t> facilities.”</a:t>
            </a:r>
          </a:p>
          <a:p>
            <a:r>
              <a:rPr lang="en-US" sz="2800" dirty="0">
                <a:ea typeface="Times New Roman" panose="02020603050405020304" pitchFamily="18" charset="0"/>
              </a:rPr>
              <a:t>Precedents include: </a:t>
            </a:r>
            <a:r>
              <a:rPr lang="en-US" sz="2800" dirty="0"/>
              <a:t>Smith v. </a:t>
            </a:r>
            <a:r>
              <a:rPr lang="en-US" sz="2800" dirty="0" err="1"/>
              <a:t>Aroostock</a:t>
            </a:r>
            <a:r>
              <a:rPr lang="en-US" sz="2800" dirty="0"/>
              <a:t> County (2019)</a:t>
            </a:r>
            <a:endParaRPr lang="en-US" sz="2800" dirty="0">
              <a:ea typeface="Times New Roman" panose="02020603050405020304" pitchFamily="18" charset="0"/>
            </a:endParaRPr>
          </a:p>
          <a:p>
            <a:endParaRPr lang="en-US" sz="2800" dirty="0">
              <a:effectLst/>
              <a:ea typeface="Times New Roman" panose="02020603050405020304" pitchFamily="18" charset="0"/>
            </a:endParaRPr>
          </a:p>
        </p:txBody>
      </p:sp>
      <p:pic>
        <p:nvPicPr>
          <p:cNvPr id="1026" name="Picture 2">
            <a:extLst>
              <a:ext uri="{FF2B5EF4-FFF2-40B4-BE49-F238E27FC236}">
                <a16:creationId xmlns:a16="http://schemas.microsoft.com/office/drawing/2014/main" id="{936CF26A-143D-C9CD-7877-E89C768CAD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66696"/>
            <a:ext cx="1805152" cy="18051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14D5A7-C497-CAA4-7FFB-D8D145DFFC37}"/>
              </a:ext>
            </a:extLst>
          </p:cNvPr>
          <p:cNvSpPr txBox="1"/>
          <p:nvPr/>
        </p:nvSpPr>
        <p:spPr>
          <a:xfrm>
            <a:off x="101599" y="6167735"/>
            <a:ext cx="6235406" cy="923330"/>
          </a:xfrm>
          <a:prstGeom prst="rect">
            <a:avLst/>
          </a:prstGeom>
          <a:noFill/>
        </p:spPr>
        <p:txBody>
          <a:bodyPr wrap="square" rtlCol="0">
            <a:spAutoFit/>
          </a:bodyPr>
          <a:lstStyle/>
          <a:p>
            <a:r>
              <a:rPr lang="en-US" dirty="0"/>
              <a:t>ADA.gov</a:t>
            </a:r>
          </a:p>
          <a:p>
            <a:r>
              <a:rPr lang="en-US" sz="1800" dirty="0">
                <a:effectLst/>
                <a:latin typeface="Calibri" panose="020F0502020204030204" pitchFamily="34" charset="0"/>
                <a:ea typeface="Calibri" panose="020F0502020204030204" pitchFamily="34" charset="0"/>
              </a:rPr>
              <a:t>www.aclumaine.org/en/cases/smith-v-aroostook-county</a:t>
            </a:r>
            <a:r>
              <a:rPr lang="en-US" dirty="0">
                <a:effectLst/>
              </a:rPr>
              <a:t> </a:t>
            </a:r>
            <a:endParaRPr lang="en-US" dirty="0"/>
          </a:p>
          <a:p>
            <a:endParaRPr lang="en-US" dirty="0"/>
          </a:p>
        </p:txBody>
      </p:sp>
      <p:sp>
        <p:nvSpPr>
          <p:cNvPr id="6" name="Slide Number Placeholder 5">
            <a:extLst>
              <a:ext uri="{FF2B5EF4-FFF2-40B4-BE49-F238E27FC236}">
                <a16:creationId xmlns:a16="http://schemas.microsoft.com/office/drawing/2014/main" id="{4814519B-A277-B5C2-28F4-2F36FD19B822}"/>
              </a:ext>
            </a:extLst>
          </p:cNvPr>
          <p:cNvSpPr>
            <a:spLocks noGrp="1"/>
          </p:cNvSpPr>
          <p:nvPr>
            <p:ph type="sldNum" sz="quarter" idx="12"/>
          </p:nvPr>
        </p:nvSpPr>
        <p:spPr/>
        <p:txBody>
          <a:bodyPr/>
          <a:lstStyle/>
          <a:p>
            <a:fld id="{677262E1-ED89-8846-8466-F831076F33D3}" type="slidenum">
              <a:rPr lang="en-US" smtClean="0"/>
              <a:t>10</a:t>
            </a:fld>
            <a:endParaRPr lang="en-US"/>
          </a:p>
        </p:txBody>
      </p:sp>
    </p:spTree>
    <p:extLst>
      <p:ext uri="{BB962C8B-B14F-4D97-AF65-F5344CB8AC3E}">
        <p14:creationId xmlns:p14="http://schemas.microsoft.com/office/powerpoint/2010/main" val="290159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5974C9-58FB-E4AD-926F-D8C99D582D12}"/>
              </a:ext>
            </a:extLst>
          </p:cNvPr>
          <p:cNvSpPr>
            <a:spLocks noGrp="1"/>
          </p:cNvSpPr>
          <p:nvPr>
            <p:ph type="sldNum" sz="quarter" idx="12"/>
          </p:nvPr>
        </p:nvSpPr>
        <p:spPr/>
        <p:txBody>
          <a:bodyPr/>
          <a:lstStyle/>
          <a:p>
            <a:fld id="{677262E1-ED89-8846-8466-F831076F33D3}" type="slidenum">
              <a:rPr lang="en-US" smtClean="0"/>
              <a:t>11</a:t>
            </a:fld>
            <a:endParaRPr lang="en-US"/>
          </a:p>
        </p:txBody>
      </p:sp>
      <p:pic>
        <p:nvPicPr>
          <p:cNvPr id="5" name="Content Placeholder 4">
            <a:extLst>
              <a:ext uri="{FF2B5EF4-FFF2-40B4-BE49-F238E27FC236}">
                <a16:creationId xmlns:a16="http://schemas.microsoft.com/office/drawing/2014/main" id="{C4D63FA5-30D6-C82F-AB5C-FC9F619CE832}"/>
              </a:ext>
            </a:extLst>
          </p:cNvPr>
          <p:cNvPicPr>
            <a:picLocks noGrp="1" noChangeAspect="1"/>
          </p:cNvPicPr>
          <p:nvPr>
            <p:ph idx="1"/>
          </p:nvPr>
        </p:nvPicPr>
        <p:blipFill>
          <a:blip r:embed="rId2"/>
          <a:stretch>
            <a:fillRect/>
          </a:stretch>
        </p:blipFill>
        <p:spPr>
          <a:xfrm>
            <a:off x="4718049" y="2413003"/>
            <a:ext cx="2978151" cy="2978151"/>
          </a:xfrm>
          <a:prstGeom prst="rect">
            <a:avLst/>
          </a:prstGeom>
        </p:spPr>
      </p:pic>
      <p:sp>
        <p:nvSpPr>
          <p:cNvPr id="14" name="Title 9">
            <a:extLst>
              <a:ext uri="{FF2B5EF4-FFF2-40B4-BE49-F238E27FC236}">
                <a16:creationId xmlns:a16="http://schemas.microsoft.com/office/drawing/2014/main" id="{315B643F-8DA4-4625-A916-F79912BCF080}"/>
              </a:ext>
            </a:extLst>
          </p:cNvPr>
          <p:cNvSpPr txBox="1">
            <a:spLocks/>
          </p:cNvSpPr>
          <p:nvPr/>
        </p:nvSpPr>
        <p:spPr bwMode="auto">
          <a:xfrm>
            <a:off x="101600" y="828848"/>
            <a:ext cx="12547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accent5"/>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rgbClr val="BFE7EB"/>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rgbClr val="BFE7EB"/>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rgbClr val="BFE7EB"/>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rgbClr val="BFE7EB"/>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200" kern="0" dirty="0"/>
              <a:t>The Americans with Disabilities Act and the Opioid Crisis: Combating Discrimination Against People </a:t>
            </a:r>
          </a:p>
          <a:p>
            <a:r>
              <a:rPr lang="en-US" sz="3200" kern="0" dirty="0"/>
              <a:t>In Treatment or Recovery</a:t>
            </a:r>
          </a:p>
        </p:txBody>
      </p:sp>
      <p:sp>
        <p:nvSpPr>
          <p:cNvPr id="15" name="TextBox 14">
            <a:extLst>
              <a:ext uri="{FF2B5EF4-FFF2-40B4-BE49-F238E27FC236}">
                <a16:creationId xmlns:a16="http://schemas.microsoft.com/office/drawing/2014/main" id="{745C786D-BCFC-B5FB-A3C6-0DDB32B266D8}"/>
              </a:ext>
            </a:extLst>
          </p:cNvPr>
          <p:cNvSpPr txBox="1"/>
          <p:nvPr/>
        </p:nvSpPr>
        <p:spPr>
          <a:xfrm>
            <a:off x="3060699" y="5444606"/>
            <a:ext cx="6426200" cy="1077218"/>
          </a:xfrm>
          <a:prstGeom prst="rect">
            <a:avLst/>
          </a:prstGeom>
          <a:noFill/>
        </p:spPr>
        <p:txBody>
          <a:bodyPr wrap="square" rtlCol="0">
            <a:spAutoFit/>
          </a:bodyPr>
          <a:lstStyle/>
          <a:p>
            <a:pPr algn="ctr"/>
            <a:r>
              <a:rPr lang="en-US" sz="3200" dirty="0"/>
              <a:t>U.S. Department of Justice, </a:t>
            </a:r>
          </a:p>
          <a:p>
            <a:pPr algn="ctr"/>
            <a:r>
              <a:rPr lang="en-US" sz="3200" dirty="0"/>
              <a:t>Civil Rights Division  (4/2022)</a:t>
            </a:r>
          </a:p>
        </p:txBody>
      </p:sp>
      <p:sp>
        <p:nvSpPr>
          <p:cNvPr id="16" name="U-Turn Arrow 15">
            <a:extLst>
              <a:ext uri="{FF2B5EF4-FFF2-40B4-BE49-F238E27FC236}">
                <a16:creationId xmlns:a16="http://schemas.microsoft.com/office/drawing/2014/main" id="{8ACC9AD8-704B-8D98-0C2F-389A66BE1709}"/>
              </a:ext>
            </a:extLst>
          </p:cNvPr>
          <p:cNvSpPr/>
          <p:nvPr/>
        </p:nvSpPr>
        <p:spPr bwMode="auto">
          <a:xfrm rot="5400000">
            <a:off x="8400532" y="2602414"/>
            <a:ext cx="2172733" cy="911602"/>
          </a:xfrm>
          <a:prstGeom prst="uturnArrow">
            <a:avLst>
              <a:gd name="adj1" fmla="val 25000"/>
              <a:gd name="adj2" fmla="val 25000"/>
              <a:gd name="adj3" fmla="val 25000"/>
              <a:gd name="adj4" fmla="val 50000"/>
              <a:gd name="adj5" fmla="val 75000"/>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pic>
        <p:nvPicPr>
          <p:cNvPr id="18" name="Picture 2">
            <a:extLst>
              <a:ext uri="{FF2B5EF4-FFF2-40B4-BE49-F238E27FC236}">
                <a16:creationId xmlns:a16="http://schemas.microsoft.com/office/drawing/2014/main" id="{5D693B8C-A193-3657-3012-EB2D4E1CB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66696"/>
            <a:ext cx="1805152" cy="18051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E183F10-0927-B713-B467-1CB92D4BF69B}"/>
              </a:ext>
            </a:extLst>
          </p:cNvPr>
          <p:cNvSpPr txBox="1"/>
          <p:nvPr/>
        </p:nvSpPr>
        <p:spPr>
          <a:xfrm>
            <a:off x="101600" y="6153834"/>
            <a:ext cx="6426200" cy="646331"/>
          </a:xfrm>
          <a:prstGeom prst="rect">
            <a:avLst/>
          </a:prstGeom>
          <a:noFill/>
        </p:spPr>
        <p:txBody>
          <a:bodyPr wrap="square" rtlCol="0">
            <a:spAutoFit/>
          </a:bodyPr>
          <a:lstStyle/>
          <a:p>
            <a:r>
              <a:rPr lang="en-US" dirty="0" err="1"/>
              <a:t>ADA.gov</a:t>
            </a:r>
            <a:endParaRPr lang="en-US" dirty="0"/>
          </a:p>
          <a:p>
            <a:r>
              <a:rPr lang="en-US" b="0" i="0" u="sng" dirty="0">
                <a:effectLst/>
                <a:latin typeface="Calibri" panose="020F0502020204030204" pitchFamily="34" charset="0"/>
                <a:hlinkClick r:id="rId4" tooltip="Original URL:&#10;https://protect-usb.mimecast.com/s/q721Cwn6prHw7ouVOohL?domain=archive.ada.gov&#10;&#10;Click to follow link.">
                  <a:extLst>
                    <a:ext uri="{A12FA001-AC4F-418D-AE19-62706E023703}">
                      <ahyp:hlinkClr xmlns:ahyp="http://schemas.microsoft.com/office/drawing/2018/hyperlinkcolor" val="tx"/>
                    </a:ext>
                  </a:extLst>
                </a:hlinkClick>
              </a:rPr>
              <a:t>https://archive.ada.gov/opioid_guidance.pdf</a:t>
            </a:r>
            <a:endParaRPr lang="en-US" b="0" i="0" u="sng" dirty="0">
              <a:effectLst/>
              <a:latin typeface="Calibri" panose="020F0502020204030204" pitchFamily="34" charset="0"/>
            </a:endParaRPr>
          </a:p>
        </p:txBody>
      </p:sp>
    </p:spTree>
    <p:extLst>
      <p:ext uri="{BB962C8B-B14F-4D97-AF65-F5344CB8AC3E}">
        <p14:creationId xmlns:p14="http://schemas.microsoft.com/office/powerpoint/2010/main" val="3587055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A415-6698-3AFE-E2D9-65EC9CE5815A}"/>
              </a:ext>
            </a:extLst>
          </p:cNvPr>
          <p:cNvSpPr>
            <a:spLocks noGrp="1"/>
          </p:cNvSpPr>
          <p:nvPr>
            <p:ph type="title"/>
          </p:nvPr>
        </p:nvSpPr>
        <p:spPr/>
        <p:txBody>
          <a:bodyPr/>
          <a:lstStyle/>
          <a:p>
            <a:r>
              <a:rPr lang="en-US" b="1" dirty="0"/>
              <a:t>Advocacy Follow-Up </a:t>
            </a:r>
          </a:p>
        </p:txBody>
      </p:sp>
      <p:sp>
        <p:nvSpPr>
          <p:cNvPr id="3" name="Content Placeholder 2">
            <a:extLst>
              <a:ext uri="{FF2B5EF4-FFF2-40B4-BE49-F238E27FC236}">
                <a16:creationId xmlns:a16="http://schemas.microsoft.com/office/drawing/2014/main" id="{AE33F462-1262-7F94-266E-4C7F97846A37}"/>
              </a:ext>
            </a:extLst>
          </p:cNvPr>
          <p:cNvSpPr>
            <a:spLocks noGrp="1"/>
          </p:cNvSpPr>
          <p:nvPr>
            <p:ph idx="1"/>
          </p:nvPr>
        </p:nvSpPr>
        <p:spPr>
          <a:xfrm>
            <a:off x="1188474" y="1884183"/>
            <a:ext cx="10901926" cy="4114800"/>
          </a:xfrm>
        </p:spPr>
        <p:txBody>
          <a:bodyPr/>
          <a:lstStyle/>
          <a:p>
            <a:pPr marL="0" indent="0">
              <a:buNone/>
            </a:pPr>
            <a:r>
              <a:rPr lang="en-US" sz="2800" dirty="0">
                <a:ea typeface="Times New Roman" panose="02020603050405020304" pitchFamily="18" charset="0"/>
              </a:rPr>
              <a:t>According to a USAO brief from April 2022, the ADA:</a:t>
            </a:r>
          </a:p>
          <a:p>
            <a:r>
              <a:rPr lang="en-US" sz="2800" dirty="0">
                <a:ea typeface="Times New Roman" panose="02020603050405020304" pitchFamily="18" charset="0"/>
              </a:rPr>
              <a:t>“</a:t>
            </a:r>
            <a:r>
              <a:rPr lang="en-US" sz="2800" dirty="0"/>
              <a:t>prohibits discrimination against people in recovery from OUD </a:t>
            </a:r>
            <a:r>
              <a:rPr lang="en-US" sz="2800" i="1" dirty="0"/>
              <a:t>who are not engaging in illegal drug use</a:t>
            </a:r>
            <a:r>
              <a:rPr lang="en-US" sz="2800" dirty="0"/>
              <a:t>, including those who are taking legally-prescribed medication to treat their OUD” </a:t>
            </a:r>
            <a:r>
              <a:rPr lang="en-US" sz="2800" b="1" u="sng" dirty="0"/>
              <a:t>BUT</a:t>
            </a:r>
          </a:p>
          <a:p>
            <a:r>
              <a:rPr lang="en-US" sz="2800" dirty="0"/>
              <a:t>“an individual cannot be denied health services, or services provided in connection with drug rehabilitation, on the basis of that individual’s current illegal use of drugs, if the individual is otherwise entitled to such services”</a:t>
            </a:r>
            <a:endParaRPr lang="en-US" sz="2800" dirty="0">
              <a:ea typeface="Times New Roman" panose="02020603050405020304" pitchFamily="18" charset="0"/>
            </a:endParaRPr>
          </a:p>
          <a:p>
            <a:endParaRPr lang="en-US" sz="2800" dirty="0">
              <a:effectLst/>
              <a:ea typeface="Times New Roman" panose="02020603050405020304" pitchFamily="18" charset="0"/>
            </a:endParaRPr>
          </a:p>
        </p:txBody>
      </p:sp>
      <p:pic>
        <p:nvPicPr>
          <p:cNvPr id="1026" name="Picture 2">
            <a:extLst>
              <a:ext uri="{FF2B5EF4-FFF2-40B4-BE49-F238E27FC236}">
                <a16:creationId xmlns:a16="http://schemas.microsoft.com/office/drawing/2014/main" id="{936CF26A-143D-C9CD-7877-E89C768CA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94945"/>
            <a:ext cx="1805152" cy="18051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14D5A7-C497-CAA4-7FFB-D8D145DFFC37}"/>
              </a:ext>
            </a:extLst>
          </p:cNvPr>
          <p:cNvSpPr txBox="1"/>
          <p:nvPr/>
        </p:nvSpPr>
        <p:spPr>
          <a:xfrm>
            <a:off x="75636" y="6211669"/>
            <a:ext cx="6426200" cy="646331"/>
          </a:xfrm>
          <a:prstGeom prst="rect">
            <a:avLst/>
          </a:prstGeom>
          <a:noFill/>
        </p:spPr>
        <p:txBody>
          <a:bodyPr wrap="square" rtlCol="0">
            <a:spAutoFit/>
          </a:bodyPr>
          <a:lstStyle/>
          <a:p>
            <a:r>
              <a:rPr lang="en-US" dirty="0" err="1"/>
              <a:t>ADA.gov</a:t>
            </a:r>
            <a:endParaRPr lang="en-US" dirty="0"/>
          </a:p>
          <a:p>
            <a:r>
              <a:rPr lang="en-US" b="0" i="0" u="sng" dirty="0">
                <a:effectLst/>
                <a:latin typeface="Calibri" panose="020F0502020204030204" pitchFamily="34" charset="0"/>
                <a:hlinkClick r:id="rId4" tooltip="Original URL:&#10;https://protect-usb.mimecast.com/s/q721Cwn6prHw7ouVOohL?domain=archive.ada.gov&#10;&#10;Click to follow link.">
                  <a:extLst>
                    <a:ext uri="{A12FA001-AC4F-418D-AE19-62706E023703}">
                      <ahyp:hlinkClr xmlns:ahyp="http://schemas.microsoft.com/office/drawing/2018/hyperlinkcolor" val="tx"/>
                    </a:ext>
                  </a:extLst>
                </a:hlinkClick>
              </a:rPr>
              <a:t>https://archive.ada.gov/opioid_guidance.pdf</a:t>
            </a:r>
            <a:endParaRPr lang="en-US" b="0" i="0" u="sng" dirty="0">
              <a:effectLst/>
              <a:latin typeface="Calibri" panose="020F0502020204030204" pitchFamily="34" charset="0"/>
            </a:endParaRPr>
          </a:p>
        </p:txBody>
      </p:sp>
      <p:sp>
        <p:nvSpPr>
          <p:cNvPr id="6" name="Slide Number Placeholder 5">
            <a:extLst>
              <a:ext uri="{FF2B5EF4-FFF2-40B4-BE49-F238E27FC236}">
                <a16:creationId xmlns:a16="http://schemas.microsoft.com/office/drawing/2014/main" id="{203E2705-72D7-F39E-B2BE-3ACA33F28D37}"/>
              </a:ext>
            </a:extLst>
          </p:cNvPr>
          <p:cNvSpPr>
            <a:spLocks noGrp="1"/>
          </p:cNvSpPr>
          <p:nvPr>
            <p:ph type="sldNum" sz="quarter" idx="12"/>
          </p:nvPr>
        </p:nvSpPr>
        <p:spPr/>
        <p:txBody>
          <a:bodyPr/>
          <a:lstStyle/>
          <a:p>
            <a:fld id="{677262E1-ED89-8846-8466-F831076F33D3}" type="slidenum">
              <a:rPr lang="en-US" smtClean="0"/>
              <a:t>12</a:t>
            </a:fld>
            <a:endParaRPr lang="en-US"/>
          </a:p>
        </p:txBody>
      </p:sp>
    </p:spTree>
    <p:extLst>
      <p:ext uri="{BB962C8B-B14F-4D97-AF65-F5344CB8AC3E}">
        <p14:creationId xmlns:p14="http://schemas.microsoft.com/office/powerpoint/2010/main" val="4567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DF4-6E53-0414-0AE5-E7DA1DDD1A3A}"/>
              </a:ext>
            </a:extLst>
          </p:cNvPr>
          <p:cNvSpPr>
            <a:spLocks noGrp="1"/>
          </p:cNvSpPr>
          <p:nvPr>
            <p:ph type="title"/>
          </p:nvPr>
        </p:nvSpPr>
        <p:spPr>
          <a:xfrm>
            <a:off x="152400" y="609600"/>
            <a:ext cx="11938000" cy="1143000"/>
          </a:xfrm>
        </p:spPr>
        <p:txBody>
          <a:bodyPr wrap="square" anchor="ctr">
            <a:normAutofit fontScale="90000"/>
          </a:bodyPr>
          <a:lstStyle/>
          <a:p>
            <a:r>
              <a:rPr lang="en-US" b="1" dirty="0"/>
              <a:t>Access to MOUD in the Local Holding Cell: </a:t>
            </a:r>
            <a:br>
              <a:rPr lang="en-US" b="1" dirty="0"/>
            </a:br>
            <a:r>
              <a:rPr lang="en-US" b="1" dirty="0"/>
              <a:t>Implementation	</a:t>
            </a:r>
          </a:p>
        </p:txBody>
      </p:sp>
      <p:sp>
        <p:nvSpPr>
          <p:cNvPr id="3" name="Content Placeholder 2">
            <a:extLst>
              <a:ext uri="{FF2B5EF4-FFF2-40B4-BE49-F238E27FC236}">
                <a16:creationId xmlns:a16="http://schemas.microsoft.com/office/drawing/2014/main" id="{A2A98620-A89D-4B22-7D33-60AB52682183}"/>
              </a:ext>
            </a:extLst>
          </p:cNvPr>
          <p:cNvSpPr>
            <a:spLocks noGrp="1"/>
          </p:cNvSpPr>
          <p:nvPr>
            <p:ph sz="half" idx="1"/>
          </p:nvPr>
        </p:nvSpPr>
        <p:spPr>
          <a:xfrm>
            <a:off x="791646" y="2335618"/>
            <a:ext cx="6013191" cy="4724400"/>
          </a:xfrm>
        </p:spPr>
        <p:txBody>
          <a:bodyPr wrap="square" anchor="t">
            <a:normAutofit/>
          </a:bodyPr>
          <a:lstStyle/>
          <a:p>
            <a:r>
              <a:rPr lang="en-US" dirty="0">
                <a:effectLst/>
              </a:rPr>
              <a:t>The USAO wrote a letter informing the police that the ADA requires them to address all their detainees’ medical needs, including MOUD</a:t>
            </a:r>
          </a:p>
          <a:p>
            <a:endParaRPr lang="en-US" dirty="0"/>
          </a:p>
        </p:txBody>
      </p:sp>
      <p:sp>
        <p:nvSpPr>
          <p:cNvPr id="5" name="Slide Number Placeholder 4">
            <a:extLst>
              <a:ext uri="{FF2B5EF4-FFF2-40B4-BE49-F238E27FC236}">
                <a16:creationId xmlns:a16="http://schemas.microsoft.com/office/drawing/2014/main" id="{A926AD60-E42A-5F5B-CE55-74BAF11FCFC9}"/>
              </a:ext>
            </a:extLst>
          </p:cNvPr>
          <p:cNvSpPr>
            <a:spLocks noGrp="1"/>
          </p:cNvSpPr>
          <p:nvPr>
            <p:ph type="sldNum" sz="quarter" idx="12"/>
          </p:nvPr>
        </p:nvSpPr>
        <p:spPr/>
        <p:txBody>
          <a:bodyPr/>
          <a:lstStyle/>
          <a:p>
            <a:fld id="{677262E1-ED89-8846-8466-F831076F33D3}" type="slidenum">
              <a:rPr lang="en-US" smtClean="0"/>
              <a:t>13</a:t>
            </a:fld>
            <a:endParaRPr lang="en-US"/>
          </a:p>
        </p:txBody>
      </p:sp>
      <p:pic>
        <p:nvPicPr>
          <p:cNvPr id="1026" name="Picture 2" descr="Download High Quality scroll clipart rolled up Transparent PNG Images ...">
            <a:extLst>
              <a:ext uri="{FF2B5EF4-FFF2-40B4-BE49-F238E27FC236}">
                <a16:creationId xmlns:a16="http://schemas.microsoft.com/office/drawing/2014/main" id="{22CF590B-2A3D-9F87-AD76-E5199883E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8527" y="2479158"/>
            <a:ext cx="4197473" cy="352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652373"/>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DF4-6E53-0414-0AE5-E7DA1DDD1A3A}"/>
              </a:ext>
            </a:extLst>
          </p:cNvPr>
          <p:cNvSpPr>
            <a:spLocks noGrp="1"/>
          </p:cNvSpPr>
          <p:nvPr>
            <p:ph type="title"/>
          </p:nvPr>
        </p:nvSpPr>
        <p:spPr>
          <a:xfrm>
            <a:off x="-139700" y="667610"/>
            <a:ext cx="12230100" cy="1143000"/>
          </a:xfrm>
        </p:spPr>
        <p:txBody>
          <a:bodyPr wrap="square" anchor="ctr">
            <a:normAutofit fontScale="90000"/>
          </a:bodyPr>
          <a:lstStyle/>
          <a:p>
            <a:r>
              <a:rPr lang="en-US" b="1" dirty="0"/>
              <a:t>Access to MOUD in the Local Holding Cell: </a:t>
            </a:r>
            <a:br>
              <a:rPr lang="en-US" b="1" dirty="0"/>
            </a:br>
            <a:r>
              <a:rPr lang="en-US" b="1" dirty="0"/>
              <a:t>Implementation</a:t>
            </a:r>
          </a:p>
        </p:txBody>
      </p:sp>
      <p:sp>
        <p:nvSpPr>
          <p:cNvPr id="3" name="Content Placeholder 2">
            <a:extLst>
              <a:ext uri="{FF2B5EF4-FFF2-40B4-BE49-F238E27FC236}">
                <a16:creationId xmlns:a16="http://schemas.microsoft.com/office/drawing/2014/main" id="{A2A98620-A89D-4B22-7D33-60AB52682183}"/>
              </a:ext>
            </a:extLst>
          </p:cNvPr>
          <p:cNvSpPr>
            <a:spLocks noGrp="1"/>
          </p:cNvSpPr>
          <p:nvPr>
            <p:ph sz="half" idx="1"/>
          </p:nvPr>
        </p:nvSpPr>
        <p:spPr>
          <a:xfrm>
            <a:off x="1063257" y="2254458"/>
            <a:ext cx="9558670" cy="4380879"/>
          </a:xfrm>
        </p:spPr>
        <p:txBody>
          <a:bodyPr wrap="square" anchor="t">
            <a:normAutofit/>
          </a:bodyPr>
          <a:lstStyle/>
          <a:p>
            <a:pPr>
              <a:lnSpc>
                <a:spcPct val="90000"/>
              </a:lnSpc>
            </a:pPr>
            <a:r>
              <a:rPr lang="en-US" dirty="0">
                <a:effectLst/>
              </a:rPr>
              <a:t>OTP Physician met with Police Chief</a:t>
            </a:r>
            <a:r>
              <a:rPr lang="en-US" dirty="0"/>
              <a:t> and Deputy Police Chief</a:t>
            </a:r>
          </a:p>
          <a:p>
            <a:pPr>
              <a:lnSpc>
                <a:spcPct val="90000"/>
              </a:lnSpc>
            </a:pPr>
            <a:r>
              <a:rPr lang="en-US" dirty="0"/>
              <a:t>C</a:t>
            </a:r>
            <a:r>
              <a:rPr lang="en-US" dirty="0">
                <a:effectLst/>
              </a:rPr>
              <a:t>reated plan for patients in police custody to be transported to the clinic to receive methadone through the police vehicle window</a:t>
            </a:r>
          </a:p>
          <a:p>
            <a:pPr>
              <a:lnSpc>
                <a:spcPct val="90000"/>
              </a:lnSpc>
            </a:pPr>
            <a:r>
              <a:rPr lang="en-US" dirty="0"/>
              <a:t>S</a:t>
            </a:r>
            <a:r>
              <a:rPr lang="en-US" dirty="0">
                <a:effectLst/>
              </a:rPr>
              <a:t>ince 4/2023, patients in police custody have received methadone at our OTP on 10 occasions </a:t>
            </a:r>
          </a:p>
          <a:p>
            <a:pPr>
              <a:lnSpc>
                <a:spcPct val="90000"/>
              </a:lnSpc>
            </a:pPr>
            <a:endParaRPr lang="en-US" dirty="0"/>
          </a:p>
        </p:txBody>
      </p:sp>
      <p:sp>
        <p:nvSpPr>
          <p:cNvPr id="5" name="Slide Number Placeholder 4">
            <a:extLst>
              <a:ext uri="{FF2B5EF4-FFF2-40B4-BE49-F238E27FC236}">
                <a16:creationId xmlns:a16="http://schemas.microsoft.com/office/drawing/2014/main" id="{45C754FA-FF89-A048-C4E3-F5413855ADCC}"/>
              </a:ext>
            </a:extLst>
          </p:cNvPr>
          <p:cNvSpPr>
            <a:spLocks noGrp="1"/>
          </p:cNvSpPr>
          <p:nvPr>
            <p:ph type="sldNum" sz="quarter" idx="12"/>
          </p:nvPr>
        </p:nvSpPr>
        <p:spPr/>
        <p:txBody>
          <a:bodyPr/>
          <a:lstStyle/>
          <a:p>
            <a:fld id="{677262E1-ED89-8846-8466-F831076F33D3}" type="slidenum">
              <a:rPr lang="en-US" smtClean="0"/>
              <a:t>14</a:t>
            </a:fld>
            <a:endParaRPr lang="en-US"/>
          </a:p>
        </p:txBody>
      </p:sp>
    </p:spTree>
    <p:extLst>
      <p:ext uri="{BB962C8B-B14F-4D97-AF65-F5344CB8AC3E}">
        <p14:creationId xmlns:p14="http://schemas.microsoft.com/office/powerpoint/2010/main" val="55944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3EDA-8EE6-93BE-0C4D-05E22B10BE38}"/>
              </a:ext>
            </a:extLst>
          </p:cNvPr>
          <p:cNvSpPr>
            <a:spLocks noGrp="1"/>
          </p:cNvSpPr>
          <p:nvPr>
            <p:ph type="title"/>
          </p:nvPr>
        </p:nvSpPr>
        <p:spPr>
          <a:xfrm>
            <a:off x="215900" y="609600"/>
            <a:ext cx="11722100" cy="1143000"/>
          </a:xfrm>
        </p:spPr>
        <p:txBody>
          <a:bodyPr/>
          <a:lstStyle/>
          <a:p>
            <a:r>
              <a:rPr lang="en-US" b="1" dirty="0"/>
              <a:t>Implementation</a:t>
            </a:r>
            <a:r>
              <a:rPr lang="en-US" b="1"/>
              <a:t>: Facilitators/Barriers</a:t>
            </a:r>
            <a:endParaRPr lang="en-US" b="1" dirty="0"/>
          </a:p>
        </p:txBody>
      </p:sp>
      <p:sp>
        <p:nvSpPr>
          <p:cNvPr id="3" name="Content Placeholder 2">
            <a:extLst>
              <a:ext uri="{FF2B5EF4-FFF2-40B4-BE49-F238E27FC236}">
                <a16:creationId xmlns:a16="http://schemas.microsoft.com/office/drawing/2014/main" id="{CAC0FFDA-CBED-2202-75C6-5C72D233E48F}"/>
              </a:ext>
            </a:extLst>
          </p:cNvPr>
          <p:cNvSpPr>
            <a:spLocks noGrp="1"/>
          </p:cNvSpPr>
          <p:nvPr>
            <p:ph idx="1"/>
          </p:nvPr>
        </p:nvSpPr>
        <p:spPr>
          <a:xfrm>
            <a:off x="367044" y="2133600"/>
            <a:ext cx="11245835" cy="4114800"/>
          </a:xfrm>
        </p:spPr>
        <p:txBody>
          <a:bodyPr/>
          <a:lstStyle/>
          <a:p>
            <a:r>
              <a:rPr lang="en-US" dirty="0"/>
              <a:t>Physical proximity between Police Department and OTP (+)</a:t>
            </a:r>
          </a:p>
          <a:p>
            <a:r>
              <a:rPr lang="en-US" dirty="0"/>
              <a:t>Relationship with local Police Department (+/-)</a:t>
            </a:r>
          </a:p>
          <a:p>
            <a:r>
              <a:rPr lang="en-US" dirty="0"/>
              <a:t>Institutional buy-in from OTP system (+)</a:t>
            </a:r>
          </a:p>
          <a:p>
            <a:r>
              <a:rPr lang="en-US" dirty="0"/>
              <a:t>Relationship with MA USAO (+)</a:t>
            </a:r>
          </a:p>
          <a:p>
            <a:r>
              <a:rPr lang="en-US" dirty="0"/>
              <a:t>Massachusetts’ support for MOUD in carceral settings (+)</a:t>
            </a:r>
          </a:p>
          <a:p>
            <a:r>
              <a:rPr lang="en-US" dirty="0"/>
              <a:t>State and federal regulations (+/-)</a:t>
            </a:r>
          </a:p>
          <a:p>
            <a:endParaRPr lang="en-US" dirty="0"/>
          </a:p>
        </p:txBody>
      </p:sp>
      <p:sp>
        <p:nvSpPr>
          <p:cNvPr id="5" name="Slide Number Placeholder 4">
            <a:extLst>
              <a:ext uri="{FF2B5EF4-FFF2-40B4-BE49-F238E27FC236}">
                <a16:creationId xmlns:a16="http://schemas.microsoft.com/office/drawing/2014/main" id="{A3A9771B-3B1E-F4BD-A82B-A51088C79CBD}"/>
              </a:ext>
            </a:extLst>
          </p:cNvPr>
          <p:cNvSpPr>
            <a:spLocks noGrp="1"/>
          </p:cNvSpPr>
          <p:nvPr>
            <p:ph type="sldNum" sz="quarter" idx="12"/>
          </p:nvPr>
        </p:nvSpPr>
        <p:spPr/>
        <p:txBody>
          <a:bodyPr/>
          <a:lstStyle/>
          <a:p>
            <a:fld id="{677262E1-ED89-8846-8466-F831076F33D3}" type="slidenum">
              <a:rPr lang="en-US" smtClean="0"/>
              <a:t>15</a:t>
            </a:fld>
            <a:endParaRPr lang="en-US"/>
          </a:p>
        </p:txBody>
      </p:sp>
    </p:spTree>
    <p:extLst>
      <p:ext uri="{BB962C8B-B14F-4D97-AF65-F5344CB8AC3E}">
        <p14:creationId xmlns:p14="http://schemas.microsoft.com/office/powerpoint/2010/main" val="404535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AB817-47F9-1B4A-677D-0FDA488AEBF3}"/>
              </a:ext>
            </a:extLst>
          </p:cNvPr>
          <p:cNvSpPr>
            <a:spLocks noGrp="1"/>
          </p:cNvSpPr>
          <p:nvPr>
            <p:ph type="title"/>
          </p:nvPr>
        </p:nvSpPr>
        <p:spPr>
          <a:xfrm>
            <a:off x="585788" y="215232"/>
            <a:ext cx="10363200" cy="1143000"/>
          </a:xfrm>
        </p:spPr>
        <p:txBody>
          <a:bodyPr/>
          <a:lstStyle/>
          <a:p>
            <a:r>
              <a:rPr lang="en-US" b="1" dirty="0"/>
              <a:t>Future Steps</a:t>
            </a:r>
          </a:p>
        </p:txBody>
      </p:sp>
      <p:sp>
        <p:nvSpPr>
          <p:cNvPr id="3" name="Content Placeholder 2">
            <a:extLst>
              <a:ext uri="{FF2B5EF4-FFF2-40B4-BE49-F238E27FC236}">
                <a16:creationId xmlns:a16="http://schemas.microsoft.com/office/drawing/2014/main" id="{B09CB046-C572-0292-9381-29EBE393961E}"/>
              </a:ext>
            </a:extLst>
          </p:cNvPr>
          <p:cNvSpPr>
            <a:spLocks noGrp="1"/>
          </p:cNvSpPr>
          <p:nvPr>
            <p:ph idx="1"/>
          </p:nvPr>
        </p:nvSpPr>
        <p:spPr>
          <a:xfrm>
            <a:off x="812800" y="1230200"/>
            <a:ext cx="10363200" cy="4114800"/>
          </a:xfrm>
        </p:spPr>
        <p:txBody>
          <a:bodyPr/>
          <a:lstStyle/>
          <a:p>
            <a:r>
              <a:rPr lang="en-US" dirty="0"/>
              <a:t>Sunday and holiday “take homes”</a:t>
            </a:r>
          </a:p>
          <a:p>
            <a:r>
              <a:rPr lang="en-US" dirty="0"/>
              <a:t>Expansion</a:t>
            </a:r>
          </a:p>
          <a:p>
            <a:pPr lvl="1"/>
            <a:r>
              <a:rPr lang="en-US" dirty="0"/>
              <a:t>To the holding cells where our other OTPs are located</a:t>
            </a:r>
          </a:p>
          <a:p>
            <a:pPr lvl="1"/>
            <a:r>
              <a:rPr lang="en-US" dirty="0"/>
              <a:t>To patients from outside OTPs</a:t>
            </a:r>
          </a:p>
          <a:p>
            <a:pPr lvl="1"/>
            <a:r>
              <a:rPr lang="en-US" dirty="0"/>
              <a:t>To patients with OUD but who are not on MOUD</a:t>
            </a:r>
          </a:p>
          <a:p>
            <a:r>
              <a:rPr lang="en-US" dirty="0"/>
              <a:t>Ongoing </a:t>
            </a:r>
            <a:r>
              <a:rPr lang="en-US" sz="3200" dirty="0"/>
              <a:t>c</a:t>
            </a:r>
            <a:r>
              <a:rPr lang="en-US" sz="3200" dirty="0">
                <a:effectLst/>
              </a:rPr>
              <a:t>ollaboration between OTP and police department</a:t>
            </a:r>
            <a:endParaRPr lang="en-US" dirty="0"/>
          </a:p>
        </p:txBody>
      </p:sp>
      <p:sp>
        <p:nvSpPr>
          <p:cNvPr id="5" name="Slide Number Placeholder 4">
            <a:extLst>
              <a:ext uri="{FF2B5EF4-FFF2-40B4-BE49-F238E27FC236}">
                <a16:creationId xmlns:a16="http://schemas.microsoft.com/office/drawing/2014/main" id="{8A509EB2-BD16-6C91-B4A7-502527C45740}"/>
              </a:ext>
            </a:extLst>
          </p:cNvPr>
          <p:cNvSpPr>
            <a:spLocks noGrp="1"/>
          </p:cNvSpPr>
          <p:nvPr>
            <p:ph type="sldNum" sz="quarter" idx="12"/>
          </p:nvPr>
        </p:nvSpPr>
        <p:spPr/>
        <p:txBody>
          <a:bodyPr/>
          <a:lstStyle/>
          <a:p>
            <a:fld id="{677262E1-ED89-8846-8466-F831076F33D3}" type="slidenum">
              <a:rPr lang="en-US" smtClean="0"/>
              <a:t>16</a:t>
            </a:fld>
            <a:endParaRPr lang="en-US"/>
          </a:p>
        </p:txBody>
      </p:sp>
      <p:pic>
        <p:nvPicPr>
          <p:cNvPr id="6" name="Picture 5">
            <a:extLst>
              <a:ext uri="{FF2B5EF4-FFF2-40B4-BE49-F238E27FC236}">
                <a16:creationId xmlns:a16="http://schemas.microsoft.com/office/drawing/2014/main" id="{E7357453-5CE5-33E3-8EBC-5CE63B98CA30}"/>
              </a:ext>
            </a:extLst>
          </p:cNvPr>
          <p:cNvPicPr>
            <a:picLocks noChangeAspect="1"/>
          </p:cNvPicPr>
          <p:nvPr/>
        </p:nvPicPr>
        <p:blipFill>
          <a:blip r:embed="rId2"/>
          <a:stretch>
            <a:fillRect/>
          </a:stretch>
        </p:blipFill>
        <p:spPr>
          <a:xfrm>
            <a:off x="3083749" y="4862786"/>
            <a:ext cx="1614214" cy="1614214"/>
          </a:xfrm>
          <a:prstGeom prst="rect">
            <a:avLst/>
          </a:prstGeom>
        </p:spPr>
      </p:pic>
      <p:pic>
        <p:nvPicPr>
          <p:cNvPr id="7" name="Picture 13">
            <a:extLst>
              <a:ext uri="{FF2B5EF4-FFF2-40B4-BE49-F238E27FC236}">
                <a16:creationId xmlns:a16="http://schemas.microsoft.com/office/drawing/2014/main" id="{5FD9877E-A0EE-C34E-06A9-BFCAF6B5B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03" y="5094127"/>
            <a:ext cx="1380678" cy="164857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3C978455-F5AC-CD32-E784-A33BB6F631CB}"/>
              </a:ext>
            </a:extLst>
          </p:cNvPr>
          <p:cNvCxnSpPr>
            <a:cxnSpLocks/>
          </p:cNvCxnSpPr>
          <p:nvPr/>
        </p:nvCxnSpPr>
        <p:spPr bwMode="auto">
          <a:xfrm>
            <a:off x="4890561" y="5788468"/>
            <a:ext cx="1103839" cy="0"/>
          </a:xfrm>
          <a:prstGeom prst="straightConnector1">
            <a:avLst/>
          </a:prstGeom>
          <a:solidFill>
            <a:schemeClr val="accent1"/>
          </a:solidFill>
          <a:ln w="57150" cap="flat" cmpd="sng" algn="ctr">
            <a:solidFill>
              <a:srgbClr val="FF0000"/>
            </a:solidFill>
            <a:prstDash val="solid"/>
            <a:round/>
            <a:headEnd type="triangle"/>
            <a:tailEnd type="triangle"/>
          </a:ln>
          <a:effectLst/>
        </p:spPr>
      </p:cxnSp>
    </p:spTree>
    <p:extLst>
      <p:ext uri="{BB962C8B-B14F-4D97-AF65-F5344CB8AC3E}">
        <p14:creationId xmlns:p14="http://schemas.microsoft.com/office/powerpoint/2010/main" val="187165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FF4BA-732E-33C1-1B1F-17A25A7672CA}"/>
              </a:ext>
            </a:extLst>
          </p:cNvPr>
          <p:cNvSpPr>
            <a:spLocks noGrp="1"/>
          </p:cNvSpPr>
          <p:nvPr>
            <p:ph type="title"/>
          </p:nvPr>
        </p:nvSpPr>
        <p:spPr/>
        <p:txBody>
          <a:bodyPr/>
          <a:lstStyle/>
          <a:p>
            <a:r>
              <a:rPr lang="en-US" b="1" dirty="0"/>
              <a:t>Take Home Points	</a:t>
            </a:r>
          </a:p>
        </p:txBody>
      </p:sp>
      <p:sp>
        <p:nvSpPr>
          <p:cNvPr id="3" name="Content Placeholder 2">
            <a:extLst>
              <a:ext uri="{FF2B5EF4-FFF2-40B4-BE49-F238E27FC236}">
                <a16:creationId xmlns:a16="http://schemas.microsoft.com/office/drawing/2014/main" id="{76A702FC-AEB9-A9C3-2D7C-2F3C8EA7777B}"/>
              </a:ext>
            </a:extLst>
          </p:cNvPr>
          <p:cNvSpPr>
            <a:spLocks noGrp="1"/>
          </p:cNvSpPr>
          <p:nvPr>
            <p:ph idx="1"/>
          </p:nvPr>
        </p:nvSpPr>
        <p:spPr/>
        <p:txBody>
          <a:bodyPr/>
          <a:lstStyle/>
          <a:p>
            <a:r>
              <a:rPr lang="en-US" dirty="0"/>
              <a:t>Listen to your patients</a:t>
            </a:r>
          </a:p>
          <a:p>
            <a:r>
              <a:rPr lang="en-US" dirty="0"/>
              <a:t>Partner with local law enforcement</a:t>
            </a:r>
          </a:p>
          <a:p>
            <a:r>
              <a:rPr lang="en-US" dirty="0"/>
              <a:t>Partner with your U.S. Attorney’s Office</a:t>
            </a:r>
          </a:p>
          <a:p>
            <a:r>
              <a:rPr lang="en-US" dirty="0"/>
              <a:t>The ADA applies to OUD and prohibits denial of MOUD in </a:t>
            </a:r>
            <a:r>
              <a:rPr lang="en-US" i="1" dirty="0"/>
              <a:t>all settings </a:t>
            </a:r>
            <a:r>
              <a:rPr lang="en-US" dirty="0"/>
              <a:t>across the U.S.</a:t>
            </a:r>
          </a:p>
          <a:p>
            <a:endParaRPr lang="en-US" dirty="0"/>
          </a:p>
        </p:txBody>
      </p:sp>
      <p:sp>
        <p:nvSpPr>
          <p:cNvPr id="5" name="Slide Number Placeholder 4">
            <a:extLst>
              <a:ext uri="{FF2B5EF4-FFF2-40B4-BE49-F238E27FC236}">
                <a16:creationId xmlns:a16="http://schemas.microsoft.com/office/drawing/2014/main" id="{3D5088A8-E158-E60D-60C4-A3A31ABB174A}"/>
              </a:ext>
            </a:extLst>
          </p:cNvPr>
          <p:cNvSpPr>
            <a:spLocks noGrp="1"/>
          </p:cNvSpPr>
          <p:nvPr>
            <p:ph type="sldNum" sz="quarter" idx="12"/>
          </p:nvPr>
        </p:nvSpPr>
        <p:spPr/>
        <p:txBody>
          <a:bodyPr/>
          <a:lstStyle/>
          <a:p>
            <a:fld id="{677262E1-ED89-8846-8466-F831076F33D3}" type="slidenum">
              <a:rPr lang="en-US" smtClean="0"/>
              <a:t>17</a:t>
            </a:fld>
            <a:endParaRPr lang="en-US"/>
          </a:p>
        </p:txBody>
      </p:sp>
    </p:spTree>
    <p:extLst>
      <p:ext uri="{BB962C8B-B14F-4D97-AF65-F5344CB8AC3E}">
        <p14:creationId xmlns:p14="http://schemas.microsoft.com/office/powerpoint/2010/main" val="259139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FBA14-625F-334A-CB38-7935C7D02BBF}"/>
              </a:ext>
            </a:extLst>
          </p:cNvPr>
          <p:cNvSpPr>
            <a:spLocks noGrp="1"/>
          </p:cNvSpPr>
          <p:nvPr>
            <p:ph type="title"/>
          </p:nvPr>
        </p:nvSpPr>
        <p:spPr>
          <a:xfrm>
            <a:off x="812800" y="-44622"/>
            <a:ext cx="10363200" cy="1143000"/>
          </a:xfrm>
        </p:spPr>
        <p:txBody>
          <a:bodyPr/>
          <a:lstStyle/>
          <a:p>
            <a:r>
              <a:rPr lang="en-US" b="1" dirty="0"/>
              <a:t>Resources</a:t>
            </a:r>
          </a:p>
        </p:txBody>
      </p:sp>
      <p:sp>
        <p:nvSpPr>
          <p:cNvPr id="3" name="Content Placeholder 2">
            <a:extLst>
              <a:ext uri="{FF2B5EF4-FFF2-40B4-BE49-F238E27FC236}">
                <a16:creationId xmlns:a16="http://schemas.microsoft.com/office/drawing/2014/main" id="{183DDB9C-A85D-E9BC-B4FB-E9A179F56C5D}"/>
              </a:ext>
            </a:extLst>
          </p:cNvPr>
          <p:cNvSpPr>
            <a:spLocks noGrp="1"/>
          </p:cNvSpPr>
          <p:nvPr>
            <p:ph idx="1"/>
          </p:nvPr>
        </p:nvSpPr>
        <p:spPr>
          <a:xfrm>
            <a:off x="311888" y="1024478"/>
            <a:ext cx="11568224" cy="4114800"/>
          </a:xfrm>
        </p:spPr>
        <p:txBody>
          <a:bodyPr/>
          <a:lstStyle/>
          <a:p>
            <a:r>
              <a:rPr lang="en-US" sz="2800" dirty="0"/>
              <a:t>The Americans with Disabilities Act and the Opioid Crisis: Combating Discrimination Against People in Treatment or Recovery 	</a:t>
            </a:r>
            <a:r>
              <a:rPr lang="en-US" sz="2800" dirty="0">
                <a:solidFill>
                  <a:schemeClr val="accent5"/>
                </a:solidFill>
              </a:rPr>
              <a:t>archive.ada.gov/opioid_guidance.pdf</a:t>
            </a:r>
          </a:p>
          <a:p>
            <a:r>
              <a:rPr lang="en-US" sz="2800" dirty="0"/>
              <a:t>Jail and Prison Opioid Project 	</a:t>
            </a:r>
          </a:p>
          <a:p>
            <a:pPr marL="0" indent="0">
              <a:buNone/>
            </a:pPr>
            <a:r>
              <a:rPr lang="en-US" sz="2800" dirty="0">
                <a:solidFill>
                  <a:schemeClr val="accent5"/>
                </a:solidFill>
              </a:rPr>
              <a:t>	prisonopioidproject.org</a:t>
            </a:r>
            <a:endParaRPr lang="en-US" sz="2800" dirty="0"/>
          </a:p>
          <a:p>
            <a:r>
              <a:rPr lang="en-US" sz="2800" dirty="0"/>
              <a:t>Legal Action Center       	</a:t>
            </a:r>
          </a:p>
          <a:p>
            <a:pPr marL="0" indent="0">
              <a:buNone/>
            </a:pPr>
            <a:r>
              <a:rPr lang="en-US" sz="2800" dirty="0">
                <a:solidFill>
                  <a:schemeClr val="accent5"/>
                </a:solidFill>
              </a:rPr>
              <a:t>	lac.org</a:t>
            </a:r>
          </a:p>
          <a:p>
            <a:r>
              <a:rPr lang="en-US" sz="2800" dirty="0"/>
              <a:t>Prison Policy Initiative    		</a:t>
            </a:r>
          </a:p>
          <a:p>
            <a:pPr marL="0" indent="0">
              <a:buNone/>
            </a:pPr>
            <a:r>
              <a:rPr lang="en-US" sz="2800" dirty="0">
                <a:solidFill>
                  <a:schemeClr val="accent5"/>
                </a:solidFill>
              </a:rPr>
              <a:t>	prisonpolicy.org</a:t>
            </a:r>
          </a:p>
          <a:p>
            <a:r>
              <a:rPr lang="en-US" sz="2800" dirty="0"/>
              <a:t>The Sentencing Project</a:t>
            </a:r>
            <a:r>
              <a:rPr lang="en-US" sz="2800" dirty="0">
                <a:solidFill>
                  <a:schemeClr val="accent5"/>
                </a:solidFill>
              </a:rPr>
              <a:t>	</a:t>
            </a:r>
          </a:p>
          <a:p>
            <a:pPr marL="0" indent="0">
              <a:buNone/>
            </a:pPr>
            <a:r>
              <a:rPr lang="en-US" sz="2800" dirty="0">
                <a:solidFill>
                  <a:schemeClr val="accent5"/>
                </a:solidFill>
              </a:rPr>
              <a:t>	sentencingproject.org</a:t>
            </a:r>
          </a:p>
          <a:p>
            <a:endParaRPr lang="en-US" sz="2800" dirty="0"/>
          </a:p>
        </p:txBody>
      </p:sp>
      <p:sp>
        <p:nvSpPr>
          <p:cNvPr id="5" name="Slide Number Placeholder 4">
            <a:extLst>
              <a:ext uri="{FF2B5EF4-FFF2-40B4-BE49-F238E27FC236}">
                <a16:creationId xmlns:a16="http://schemas.microsoft.com/office/drawing/2014/main" id="{D4629D0D-DC34-7AF3-6FAE-79090AE264FD}"/>
              </a:ext>
            </a:extLst>
          </p:cNvPr>
          <p:cNvSpPr>
            <a:spLocks noGrp="1"/>
          </p:cNvSpPr>
          <p:nvPr>
            <p:ph type="sldNum" sz="quarter" idx="12"/>
          </p:nvPr>
        </p:nvSpPr>
        <p:spPr/>
        <p:txBody>
          <a:bodyPr/>
          <a:lstStyle/>
          <a:p>
            <a:fld id="{677262E1-ED89-8846-8466-F831076F33D3}" type="slidenum">
              <a:rPr lang="en-US" smtClean="0"/>
              <a:t>18</a:t>
            </a:fld>
            <a:endParaRPr lang="en-US"/>
          </a:p>
        </p:txBody>
      </p:sp>
      <p:pic>
        <p:nvPicPr>
          <p:cNvPr id="6" name="Picture 2" descr="Holding Cell">
            <a:extLst>
              <a:ext uri="{FF2B5EF4-FFF2-40B4-BE49-F238E27FC236}">
                <a16:creationId xmlns:a16="http://schemas.microsoft.com/office/drawing/2014/main" id="{F98B3A9C-6A39-9998-75E4-04E533BEB2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14" r="10277" b="-2"/>
          <a:stretch/>
        </p:blipFill>
        <p:spPr bwMode="auto">
          <a:xfrm>
            <a:off x="6900863" y="2837078"/>
            <a:ext cx="4409682" cy="3571841"/>
          </a:xfrm>
          <a:prstGeom prst="rect">
            <a:avLst/>
          </a:prstGeom>
          <a:solidFill>
            <a:srgbClr val="FFFFFF"/>
          </a:solidFill>
        </p:spPr>
      </p:pic>
      <p:sp>
        <p:nvSpPr>
          <p:cNvPr id="7" name="TextBox 6">
            <a:extLst>
              <a:ext uri="{FF2B5EF4-FFF2-40B4-BE49-F238E27FC236}">
                <a16:creationId xmlns:a16="http://schemas.microsoft.com/office/drawing/2014/main" id="{5320D1DB-B2CE-C425-3706-C522A6ACB2EC}"/>
              </a:ext>
            </a:extLst>
          </p:cNvPr>
          <p:cNvSpPr txBox="1"/>
          <p:nvPr/>
        </p:nvSpPr>
        <p:spPr>
          <a:xfrm>
            <a:off x="9598673" y="6126859"/>
            <a:ext cx="1711872" cy="261610"/>
          </a:xfrm>
          <a:prstGeom prst="rect">
            <a:avLst/>
          </a:prstGeom>
          <a:noFill/>
        </p:spPr>
        <p:txBody>
          <a:bodyPr wrap="square" rtlCol="0">
            <a:spAutoFit/>
          </a:bodyPr>
          <a:lstStyle/>
          <a:p>
            <a:r>
              <a:rPr lang="en-US" sz="1100" dirty="0"/>
              <a:t>thecontextofthings.com</a:t>
            </a:r>
          </a:p>
        </p:txBody>
      </p:sp>
    </p:spTree>
    <p:extLst>
      <p:ext uri="{BB962C8B-B14F-4D97-AF65-F5344CB8AC3E}">
        <p14:creationId xmlns:p14="http://schemas.microsoft.com/office/powerpoint/2010/main" val="2601337901"/>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B6FE-B5E1-725D-D06A-054033238189}"/>
              </a:ext>
            </a:extLst>
          </p:cNvPr>
          <p:cNvSpPr>
            <a:spLocks noGrp="1"/>
          </p:cNvSpPr>
          <p:nvPr>
            <p:ph type="title"/>
          </p:nvPr>
        </p:nvSpPr>
        <p:spPr>
          <a:xfrm>
            <a:off x="492642" y="296939"/>
            <a:ext cx="10363200" cy="1143000"/>
          </a:xfrm>
        </p:spPr>
        <p:txBody>
          <a:bodyPr/>
          <a:lstStyle/>
          <a:p>
            <a:r>
              <a:rPr lang="en-US" sz="4400" b="1" dirty="0">
                <a:solidFill>
                  <a:schemeClr val="accent5"/>
                </a:solidFill>
              </a:rPr>
              <a:t>THANK YOU</a:t>
            </a:r>
            <a:endParaRPr lang="en-US" dirty="0"/>
          </a:p>
        </p:txBody>
      </p:sp>
      <p:sp>
        <p:nvSpPr>
          <p:cNvPr id="3" name="Content Placeholder 2">
            <a:extLst>
              <a:ext uri="{FF2B5EF4-FFF2-40B4-BE49-F238E27FC236}">
                <a16:creationId xmlns:a16="http://schemas.microsoft.com/office/drawing/2014/main" id="{685DF0F9-6DB8-FE07-38CD-9DEB2F591D4F}"/>
              </a:ext>
            </a:extLst>
          </p:cNvPr>
          <p:cNvSpPr>
            <a:spLocks noGrp="1"/>
          </p:cNvSpPr>
          <p:nvPr>
            <p:ph idx="1"/>
          </p:nvPr>
        </p:nvSpPr>
        <p:spPr>
          <a:xfrm>
            <a:off x="868325" y="1525771"/>
            <a:ext cx="10302948" cy="4114800"/>
          </a:xfrm>
        </p:spPr>
        <p:txBody>
          <a:bodyPr/>
          <a:lstStyle/>
          <a:p>
            <a:pPr marL="0" indent="0">
              <a:buNone/>
            </a:pPr>
            <a:endParaRPr lang="en-US" sz="2000" dirty="0"/>
          </a:p>
          <a:p>
            <a:pPr marL="0" indent="0">
              <a:buNone/>
            </a:pPr>
            <a:r>
              <a:rPr lang="en-US" sz="3200" b="1" dirty="0">
                <a:solidFill>
                  <a:schemeClr val="accent5"/>
                </a:solidFill>
              </a:rPr>
              <a:t>Legal support:</a:t>
            </a:r>
            <a:endParaRPr lang="en-US" b="1" dirty="0">
              <a:solidFill>
                <a:schemeClr val="accent5"/>
              </a:solidFill>
            </a:endParaRPr>
          </a:p>
          <a:p>
            <a:pPr marL="0" indent="0">
              <a:spcBef>
                <a:spcPts val="0"/>
              </a:spcBef>
              <a:buNone/>
            </a:pPr>
            <a:r>
              <a:rPr lang="en-US" sz="3200" dirty="0"/>
              <a:t>Gregory Dorchak,</a:t>
            </a:r>
            <a:br>
              <a:rPr lang="en-US" sz="3200" dirty="0"/>
            </a:br>
            <a:r>
              <a:rPr lang="en-US" sz="3200" dirty="0"/>
              <a:t>   Assistant U.S. Attorney, Civil Rights Division, </a:t>
            </a:r>
          </a:p>
          <a:p>
            <a:pPr marL="0" indent="0">
              <a:spcBef>
                <a:spcPts val="0"/>
              </a:spcBef>
              <a:buNone/>
            </a:pPr>
            <a:r>
              <a:rPr lang="en-US" dirty="0"/>
              <a:t>   </a:t>
            </a:r>
            <a:r>
              <a:rPr lang="en-US" sz="3200" dirty="0"/>
              <a:t>Massachusetts U.S. Attorney’s Office</a:t>
            </a:r>
          </a:p>
          <a:p>
            <a:pPr marL="0" indent="0">
              <a:spcBef>
                <a:spcPts val="0"/>
              </a:spcBef>
              <a:buNone/>
            </a:pPr>
            <a:endParaRPr lang="en-US" dirty="0"/>
          </a:p>
          <a:p>
            <a:pPr marL="0" indent="0">
              <a:spcBef>
                <a:spcPts val="0"/>
              </a:spcBef>
              <a:buNone/>
            </a:pPr>
            <a:endParaRPr lang="en-US" dirty="0"/>
          </a:p>
          <a:p>
            <a:pPr marL="0" indent="0">
              <a:spcBef>
                <a:spcPts val="0"/>
              </a:spcBef>
              <a:buNone/>
            </a:pPr>
            <a:endParaRPr lang="en-US" sz="3200" dirty="0">
              <a:solidFill>
                <a:schemeClr val="accent5"/>
              </a:solidFill>
            </a:endParaRPr>
          </a:p>
          <a:p>
            <a:pPr marL="0" indent="0">
              <a:spcBef>
                <a:spcPts val="0"/>
              </a:spcBef>
              <a:buNone/>
            </a:pPr>
            <a:endParaRPr lang="en-US" dirty="0">
              <a:solidFill>
                <a:schemeClr val="accent5"/>
              </a:solidFill>
            </a:endParaRPr>
          </a:p>
          <a:p>
            <a:pPr marL="0" indent="0">
              <a:spcBef>
                <a:spcPts val="0"/>
              </a:spcBef>
              <a:buNone/>
            </a:pPr>
            <a:endParaRPr lang="en-US" sz="3200" dirty="0">
              <a:solidFill>
                <a:schemeClr val="accent5"/>
              </a:solidFill>
            </a:endParaRPr>
          </a:p>
          <a:p>
            <a:pPr marL="0" indent="0">
              <a:spcBef>
                <a:spcPts val="0"/>
              </a:spcBef>
              <a:buNone/>
            </a:pPr>
            <a:endParaRPr lang="en-US" dirty="0"/>
          </a:p>
        </p:txBody>
      </p:sp>
      <p:sp>
        <p:nvSpPr>
          <p:cNvPr id="5" name="Slide Number Placeholder 4">
            <a:extLst>
              <a:ext uri="{FF2B5EF4-FFF2-40B4-BE49-F238E27FC236}">
                <a16:creationId xmlns:a16="http://schemas.microsoft.com/office/drawing/2014/main" id="{9B716C4E-ED04-5C1A-686D-86E5BE8DD29E}"/>
              </a:ext>
            </a:extLst>
          </p:cNvPr>
          <p:cNvSpPr>
            <a:spLocks noGrp="1"/>
          </p:cNvSpPr>
          <p:nvPr>
            <p:ph type="sldNum" sz="quarter" idx="12"/>
          </p:nvPr>
        </p:nvSpPr>
        <p:spPr/>
        <p:txBody>
          <a:bodyPr/>
          <a:lstStyle/>
          <a:p>
            <a:fld id="{677262E1-ED89-8846-8466-F831076F33D3}" type="slidenum">
              <a:rPr lang="en-US" smtClean="0"/>
              <a:t>19</a:t>
            </a:fld>
            <a:endParaRPr lang="en-US"/>
          </a:p>
        </p:txBody>
      </p:sp>
      <p:sp>
        <p:nvSpPr>
          <p:cNvPr id="8" name="TextBox 7">
            <a:extLst>
              <a:ext uri="{FF2B5EF4-FFF2-40B4-BE49-F238E27FC236}">
                <a16:creationId xmlns:a16="http://schemas.microsoft.com/office/drawing/2014/main" id="{B0D837B5-BE83-520A-8899-C790DC6CD384}"/>
              </a:ext>
            </a:extLst>
          </p:cNvPr>
          <p:cNvSpPr txBox="1"/>
          <p:nvPr/>
        </p:nvSpPr>
        <p:spPr>
          <a:xfrm>
            <a:off x="1132367" y="5039841"/>
            <a:ext cx="9927265" cy="584775"/>
          </a:xfrm>
          <a:prstGeom prst="rect">
            <a:avLst/>
          </a:prstGeom>
          <a:noFill/>
        </p:spPr>
        <p:txBody>
          <a:bodyPr wrap="square" rtlCol="0">
            <a:spAutoFit/>
          </a:bodyPr>
          <a:lstStyle/>
          <a:p>
            <a:pPr marL="0" indent="0">
              <a:spcBef>
                <a:spcPts val="0"/>
              </a:spcBef>
              <a:buNone/>
            </a:pPr>
            <a:r>
              <a:rPr lang="en-US" sz="3200" dirty="0">
                <a:solidFill>
                  <a:schemeClr val="accent5"/>
                </a:solidFill>
              </a:rPr>
              <a:t>phoebe.cushman@spectrumhealthsystems.org</a:t>
            </a:r>
          </a:p>
        </p:txBody>
      </p:sp>
    </p:spTree>
    <p:extLst>
      <p:ext uri="{BB962C8B-B14F-4D97-AF65-F5344CB8AC3E}">
        <p14:creationId xmlns:p14="http://schemas.microsoft.com/office/powerpoint/2010/main" val="697583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AFD1C-90DB-A348-8E6E-25FEB9F4CD6C}"/>
              </a:ext>
            </a:extLst>
          </p:cNvPr>
          <p:cNvSpPr>
            <a:spLocks noGrp="1"/>
          </p:cNvSpPr>
          <p:nvPr>
            <p:ph type="ctrTitle"/>
          </p:nvPr>
        </p:nvSpPr>
        <p:spPr>
          <a:xfrm>
            <a:off x="1943100" y="1992086"/>
            <a:ext cx="7937500" cy="2294164"/>
          </a:xfrm>
        </p:spPr>
        <p:txBody>
          <a:bodyPr/>
          <a:lstStyle/>
          <a:p>
            <a:pPr algn="l"/>
            <a:r>
              <a:rPr lang="en-US" b="1" dirty="0">
                <a:latin typeface="+mn-lt"/>
              </a:rPr>
              <a:t>DISCLOSURE:</a:t>
            </a:r>
            <a:br>
              <a:rPr lang="en-US" b="1" dirty="0">
                <a:latin typeface="+mn-lt"/>
              </a:rPr>
            </a:br>
            <a:br>
              <a:rPr lang="en-US" sz="2800" dirty="0">
                <a:latin typeface="+mn-lt"/>
              </a:rPr>
            </a:br>
            <a:r>
              <a:rPr lang="en-US" sz="3200" dirty="0">
                <a:latin typeface="+mn-lt"/>
              </a:rPr>
              <a:t>I have no financial or other conflicts of interest to disclose related to the material presented</a:t>
            </a:r>
            <a:r>
              <a:rPr lang="en-US" sz="2800" dirty="0">
                <a:latin typeface="+mn-lt"/>
              </a:rPr>
              <a:t>.</a:t>
            </a:r>
          </a:p>
        </p:txBody>
      </p:sp>
    </p:spTree>
    <p:extLst>
      <p:ext uri="{BB962C8B-B14F-4D97-AF65-F5344CB8AC3E}">
        <p14:creationId xmlns:p14="http://schemas.microsoft.com/office/powerpoint/2010/main" val="1347814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8AB1-683C-E819-BFF2-B50340A9FA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B89F79-CFC6-8C19-4DAB-F66AF84F589F}"/>
              </a:ext>
            </a:extLst>
          </p:cNvPr>
          <p:cNvSpPr>
            <a:spLocks noGrp="1"/>
          </p:cNvSpPr>
          <p:nvPr>
            <p:ph idx="1"/>
          </p:nvPr>
        </p:nvSpPr>
        <p:spPr/>
        <p:txBody>
          <a:bodyPr/>
          <a:lstStyle/>
          <a:p>
            <a:pPr marL="0" indent="0">
              <a:buNone/>
            </a:pPr>
            <a:r>
              <a:rPr lang="en-US" sz="4400" b="1" dirty="0"/>
              <a:t>EXTRA SLIDES BEYOND THIS POINT</a:t>
            </a:r>
          </a:p>
        </p:txBody>
      </p:sp>
      <p:sp>
        <p:nvSpPr>
          <p:cNvPr id="5" name="Slide Number Placeholder 4">
            <a:extLst>
              <a:ext uri="{FF2B5EF4-FFF2-40B4-BE49-F238E27FC236}">
                <a16:creationId xmlns:a16="http://schemas.microsoft.com/office/drawing/2014/main" id="{3D7474EE-D28E-1AC5-53DA-9C813BCCEDD1}"/>
              </a:ext>
            </a:extLst>
          </p:cNvPr>
          <p:cNvSpPr>
            <a:spLocks noGrp="1"/>
          </p:cNvSpPr>
          <p:nvPr>
            <p:ph type="sldNum" sz="quarter" idx="12"/>
          </p:nvPr>
        </p:nvSpPr>
        <p:spPr/>
        <p:txBody>
          <a:bodyPr/>
          <a:lstStyle/>
          <a:p>
            <a:fld id="{677262E1-ED89-8846-8466-F831076F33D3}" type="slidenum">
              <a:rPr lang="en-US" smtClean="0"/>
              <a:t>20</a:t>
            </a:fld>
            <a:endParaRPr lang="en-US"/>
          </a:p>
        </p:txBody>
      </p:sp>
    </p:spTree>
    <p:extLst>
      <p:ext uri="{BB962C8B-B14F-4D97-AF65-F5344CB8AC3E}">
        <p14:creationId xmlns:p14="http://schemas.microsoft.com/office/powerpoint/2010/main" val="2029443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14B9E-A67B-CD73-AF50-8B12F46AC0E3}"/>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4D80B78-8975-8CA8-DF18-62BA9BDB8BA8}"/>
              </a:ext>
            </a:extLst>
          </p:cNvPr>
          <p:cNvPicPr>
            <a:picLocks noGrp="1" noChangeAspect="1"/>
          </p:cNvPicPr>
          <p:nvPr>
            <p:ph idx="1"/>
          </p:nvPr>
        </p:nvPicPr>
        <p:blipFill>
          <a:blip r:embed="rId2"/>
          <a:stretch>
            <a:fillRect/>
          </a:stretch>
        </p:blipFill>
        <p:spPr>
          <a:xfrm>
            <a:off x="757735" y="426759"/>
            <a:ext cx="10676530" cy="6004481"/>
          </a:xfrm>
        </p:spPr>
      </p:pic>
      <p:sp>
        <p:nvSpPr>
          <p:cNvPr id="7" name="TextBox 6">
            <a:extLst>
              <a:ext uri="{FF2B5EF4-FFF2-40B4-BE49-F238E27FC236}">
                <a16:creationId xmlns:a16="http://schemas.microsoft.com/office/drawing/2014/main" id="{11C7C094-F450-0CC6-ED10-1177DFF7E229}"/>
              </a:ext>
            </a:extLst>
          </p:cNvPr>
          <p:cNvSpPr txBox="1"/>
          <p:nvPr/>
        </p:nvSpPr>
        <p:spPr>
          <a:xfrm>
            <a:off x="165395" y="6450050"/>
            <a:ext cx="4374707" cy="369332"/>
          </a:xfrm>
          <a:prstGeom prst="rect">
            <a:avLst/>
          </a:prstGeom>
          <a:noFill/>
        </p:spPr>
        <p:txBody>
          <a:bodyPr wrap="square" rtlCol="0">
            <a:spAutoFit/>
          </a:bodyPr>
          <a:lstStyle/>
          <a:p>
            <a:r>
              <a:rPr lang="en-US" dirty="0"/>
              <a:t>Slide courtesy of Jeff Baxter</a:t>
            </a:r>
          </a:p>
        </p:txBody>
      </p:sp>
      <p:sp>
        <p:nvSpPr>
          <p:cNvPr id="8" name="Slide Number Placeholder 7">
            <a:extLst>
              <a:ext uri="{FF2B5EF4-FFF2-40B4-BE49-F238E27FC236}">
                <a16:creationId xmlns:a16="http://schemas.microsoft.com/office/drawing/2014/main" id="{CF44D416-FEB6-23AF-F26F-5576D25D599E}"/>
              </a:ext>
            </a:extLst>
          </p:cNvPr>
          <p:cNvSpPr>
            <a:spLocks noGrp="1"/>
          </p:cNvSpPr>
          <p:nvPr>
            <p:ph type="sldNum" sz="quarter" idx="12"/>
          </p:nvPr>
        </p:nvSpPr>
        <p:spPr/>
        <p:txBody>
          <a:bodyPr/>
          <a:lstStyle/>
          <a:p>
            <a:fld id="{677262E1-ED89-8846-8466-F831076F33D3}" type="slidenum">
              <a:rPr lang="en-US" smtClean="0"/>
              <a:t>21</a:t>
            </a:fld>
            <a:endParaRPr lang="en-US"/>
          </a:p>
        </p:txBody>
      </p:sp>
    </p:spTree>
    <p:extLst>
      <p:ext uri="{BB962C8B-B14F-4D97-AF65-F5344CB8AC3E}">
        <p14:creationId xmlns:p14="http://schemas.microsoft.com/office/powerpoint/2010/main" val="1761584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546C0-761B-8DA5-8111-A610596939D4}"/>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64D1CEDA-B0BD-83CB-2C16-1CA39F7999A4}"/>
              </a:ext>
            </a:extLst>
          </p:cNvPr>
          <p:cNvSpPr>
            <a:spLocks noGrp="1"/>
          </p:cNvSpPr>
          <p:nvPr>
            <p:ph type="sldNum" sz="quarter" idx="12"/>
          </p:nvPr>
        </p:nvSpPr>
        <p:spPr/>
        <p:txBody>
          <a:bodyPr/>
          <a:lstStyle/>
          <a:p>
            <a:fld id="{677262E1-ED89-8846-8466-F831076F33D3}" type="slidenum">
              <a:rPr lang="en-US" smtClean="0"/>
              <a:t>22</a:t>
            </a:fld>
            <a:endParaRPr lang="en-US"/>
          </a:p>
        </p:txBody>
      </p:sp>
      <p:pic>
        <p:nvPicPr>
          <p:cNvPr id="1026" name="Picture 2" descr="A table of information with text&#10;&#10;Description automatically generated with medium confidence">
            <a:extLst>
              <a:ext uri="{FF2B5EF4-FFF2-40B4-BE49-F238E27FC236}">
                <a16:creationId xmlns:a16="http://schemas.microsoft.com/office/drawing/2014/main" id="{26C7FA1F-FBE4-F44D-9098-5F0042AECF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48940" y="216667"/>
            <a:ext cx="6092190" cy="61442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C40C89-659B-46C4-7931-497B19BA2520}"/>
              </a:ext>
            </a:extLst>
          </p:cNvPr>
          <p:cNvSpPr txBox="1"/>
          <p:nvPr/>
        </p:nvSpPr>
        <p:spPr>
          <a:xfrm>
            <a:off x="165395" y="6450050"/>
            <a:ext cx="4374707" cy="369332"/>
          </a:xfrm>
          <a:prstGeom prst="rect">
            <a:avLst/>
          </a:prstGeom>
          <a:noFill/>
        </p:spPr>
        <p:txBody>
          <a:bodyPr wrap="square" rtlCol="0">
            <a:spAutoFit/>
          </a:bodyPr>
          <a:lstStyle/>
          <a:p>
            <a:r>
              <a:rPr lang="en-US" dirty="0"/>
              <a:t>Slide courtesy of Sharif </a:t>
            </a:r>
            <a:r>
              <a:rPr lang="en-US" dirty="0" err="1"/>
              <a:t>Nankoe</a:t>
            </a:r>
            <a:endParaRPr lang="en-US" dirty="0"/>
          </a:p>
        </p:txBody>
      </p:sp>
    </p:spTree>
    <p:extLst>
      <p:ext uri="{BB962C8B-B14F-4D97-AF65-F5344CB8AC3E}">
        <p14:creationId xmlns:p14="http://schemas.microsoft.com/office/powerpoint/2010/main" val="1890101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5537EB-AED7-561B-B82C-85CC23E515A1}"/>
              </a:ext>
            </a:extLst>
          </p:cNvPr>
          <p:cNvSpPr>
            <a:spLocks noGrp="1"/>
          </p:cNvSpPr>
          <p:nvPr>
            <p:ph idx="1"/>
          </p:nvPr>
        </p:nvSpPr>
        <p:spPr>
          <a:xfrm>
            <a:off x="914400" y="1123950"/>
            <a:ext cx="10363200" cy="4114800"/>
          </a:xfrm>
        </p:spPr>
        <p:txBody>
          <a:bodyPr/>
          <a:lstStyle/>
          <a:p>
            <a:pPr marL="0" indent="0">
              <a:buNone/>
            </a:pPr>
            <a:r>
              <a:rPr lang="en-US" b="0" i="0" dirty="0">
                <a:effectLst/>
                <a:latin typeface="Public Sans Web"/>
              </a:rPr>
              <a:t>4/2022 The U.S. Attorney’s Office announced today that it has completed a review to ensure that state and county correctional facilities will maintain all medications used to treat Opioid Use Disorder (MOUD) for people already in treatment for Opioid Use Disorder (OUD) prior to entering a carceral facility’s custody, as required by the Americans with Disabilities Act.</a:t>
            </a:r>
            <a:endParaRPr lang="en-US" dirty="0"/>
          </a:p>
        </p:txBody>
      </p:sp>
      <p:sp>
        <p:nvSpPr>
          <p:cNvPr id="5" name="Slide Number Placeholder 4">
            <a:extLst>
              <a:ext uri="{FF2B5EF4-FFF2-40B4-BE49-F238E27FC236}">
                <a16:creationId xmlns:a16="http://schemas.microsoft.com/office/drawing/2014/main" id="{0C306322-EE47-22A0-45B0-A392E8866C4B}"/>
              </a:ext>
            </a:extLst>
          </p:cNvPr>
          <p:cNvSpPr>
            <a:spLocks noGrp="1"/>
          </p:cNvSpPr>
          <p:nvPr>
            <p:ph type="sldNum" sz="quarter" idx="12"/>
          </p:nvPr>
        </p:nvSpPr>
        <p:spPr/>
        <p:txBody>
          <a:bodyPr/>
          <a:lstStyle/>
          <a:p>
            <a:fld id="{677262E1-ED89-8846-8466-F831076F33D3}" type="slidenum">
              <a:rPr lang="en-US" smtClean="0"/>
              <a:t>23</a:t>
            </a:fld>
            <a:endParaRPr lang="en-US"/>
          </a:p>
        </p:txBody>
      </p:sp>
    </p:spTree>
    <p:extLst>
      <p:ext uri="{BB962C8B-B14F-4D97-AF65-F5344CB8AC3E}">
        <p14:creationId xmlns:p14="http://schemas.microsoft.com/office/powerpoint/2010/main" val="2203672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44E2B-83A8-2A35-BF1B-E2197D50A772}"/>
              </a:ext>
            </a:extLst>
          </p:cNvPr>
          <p:cNvSpPr>
            <a:spLocks noGrp="1"/>
          </p:cNvSpPr>
          <p:nvPr>
            <p:ph type="title"/>
          </p:nvPr>
        </p:nvSpPr>
        <p:spPr>
          <a:xfrm>
            <a:off x="914400" y="190500"/>
            <a:ext cx="10363200" cy="1143000"/>
          </a:xfrm>
        </p:spPr>
        <p:txBody>
          <a:bodyPr/>
          <a:lstStyle/>
          <a:p>
            <a:r>
              <a:rPr lang="en-US" b="1" dirty="0"/>
              <a:t>Background</a:t>
            </a:r>
          </a:p>
        </p:txBody>
      </p:sp>
      <p:sp>
        <p:nvSpPr>
          <p:cNvPr id="3" name="Content Placeholder 2">
            <a:extLst>
              <a:ext uri="{FF2B5EF4-FFF2-40B4-BE49-F238E27FC236}">
                <a16:creationId xmlns:a16="http://schemas.microsoft.com/office/drawing/2014/main" id="{9ECCFD22-BF06-37BA-FC51-E6DE090D484B}"/>
              </a:ext>
            </a:extLst>
          </p:cNvPr>
          <p:cNvSpPr>
            <a:spLocks noGrp="1"/>
          </p:cNvSpPr>
          <p:nvPr>
            <p:ph idx="1"/>
          </p:nvPr>
        </p:nvSpPr>
        <p:spPr>
          <a:xfrm>
            <a:off x="812800" y="1629370"/>
            <a:ext cx="10363200" cy="4114800"/>
          </a:xfrm>
        </p:spPr>
        <p:txBody>
          <a:bodyPr/>
          <a:lstStyle/>
          <a:p>
            <a:r>
              <a:rPr lang="en-US" dirty="0"/>
              <a:t>Untreated OUD in carceral settings leads to high post-release mortality</a:t>
            </a:r>
          </a:p>
          <a:p>
            <a:r>
              <a:rPr lang="en-US" dirty="0"/>
              <a:t>A disproportionate number of BIPOC individuals are incarcerated, often for charges related to SUDs</a:t>
            </a:r>
          </a:p>
          <a:p>
            <a:r>
              <a:rPr lang="en-US" dirty="0"/>
              <a:t>As of 2021, only 13% of U.S. jails and prisons provided MOUD (methadone, buprenorphine, naltrexone)</a:t>
            </a:r>
          </a:p>
          <a:p>
            <a:endParaRPr lang="en-US" dirty="0"/>
          </a:p>
          <a:p>
            <a:endParaRPr lang="en-US" dirty="0"/>
          </a:p>
          <a:p>
            <a:pPr marL="0" indent="0">
              <a:buNone/>
            </a:pPr>
            <a:endParaRPr lang="en-US" sz="1800" dirty="0">
              <a:effectLst/>
              <a:latin typeface="Calibri" panose="020F0502020204030204" pitchFamily="34" charset="0"/>
              <a:ea typeface="Calibri" panose="020F0502020204030204" pitchFamily="34" charset="0"/>
            </a:endParaRPr>
          </a:p>
          <a:p>
            <a:pPr marL="0" indent="0">
              <a:buNone/>
            </a:pPr>
            <a:endParaRPr lang="en-US" sz="1800" dirty="0">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65513CDE-BB70-19FC-E3FB-95EF111B34F5}"/>
              </a:ext>
            </a:extLst>
          </p:cNvPr>
          <p:cNvSpPr txBox="1"/>
          <p:nvPr/>
        </p:nvSpPr>
        <p:spPr>
          <a:xfrm>
            <a:off x="101600" y="5744170"/>
            <a:ext cx="5496560" cy="923330"/>
          </a:xfrm>
          <a:prstGeom prst="rect">
            <a:avLst/>
          </a:prstGeom>
          <a:noFill/>
        </p:spPr>
        <p:txBody>
          <a:bodyPr wrap="square" rtlCol="0">
            <a:spAutoFit/>
          </a:bodyPr>
          <a:lstStyle/>
          <a:p>
            <a:r>
              <a:rPr lang="en-US" dirty="0" err="1"/>
              <a:t>Merall</a:t>
            </a:r>
            <a:r>
              <a:rPr lang="en-US" dirty="0"/>
              <a:t> et al. </a:t>
            </a:r>
            <a:r>
              <a:rPr lang="en-US" i="1" dirty="0"/>
              <a:t>Addiction</a:t>
            </a:r>
            <a:r>
              <a:rPr lang="en-US" dirty="0"/>
              <a:t> 2010</a:t>
            </a:r>
          </a:p>
          <a:p>
            <a:r>
              <a:rPr lang="en-US" dirty="0" err="1"/>
              <a:t>Nellis</a:t>
            </a:r>
            <a:r>
              <a:rPr lang="en-US" dirty="0"/>
              <a:t>, The Sentencing Project,  2021</a:t>
            </a:r>
          </a:p>
          <a:p>
            <a:r>
              <a:rPr lang="en-US" dirty="0"/>
              <a:t>Jail and Prison Opioid Project, 2021</a:t>
            </a:r>
          </a:p>
        </p:txBody>
      </p:sp>
      <p:sp>
        <p:nvSpPr>
          <p:cNvPr id="6" name="Slide Number Placeholder 5">
            <a:extLst>
              <a:ext uri="{FF2B5EF4-FFF2-40B4-BE49-F238E27FC236}">
                <a16:creationId xmlns:a16="http://schemas.microsoft.com/office/drawing/2014/main" id="{CCA5D620-89ED-D29B-A0CD-ECEFF4A23D50}"/>
              </a:ext>
            </a:extLst>
          </p:cNvPr>
          <p:cNvSpPr>
            <a:spLocks noGrp="1"/>
          </p:cNvSpPr>
          <p:nvPr>
            <p:ph type="sldNum" sz="quarter" idx="12"/>
          </p:nvPr>
        </p:nvSpPr>
        <p:spPr/>
        <p:txBody>
          <a:bodyPr/>
          <a:lstStyle/>
          <a:p>
            <a:fld id="{677262E1-ED89-8846-8466-F831076F33D3}" type="slidenum">
              <a:rPr lang="en-US" smtClean="0"/>
              <a:t>3</a:t>
            </a:fld>
            <a:endParaRPr lang="en-US"/>
          </a:p>
        </p:txBody>
      </p:sp>
    </p:spTree>
    <p:extLst>
      <p:ext uri="{BB962C8B-B14F-4D97-AF65-F5344CB8AC3E}">
        <p14:creationId xmlns:p14="http://schemas.microsoft.com/office/powerpoint/2010/main" val="967489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DB0AB-45ED-8B06-D09D-19AB6A00FBC0}"/>
              </a:ext>
            </a:extLst>
          </p:cNvPr>
          <p:cNvSpPr>
            <a:spLocks noGrp="1"/>
          </p:cNvSpPr>
          <p:nvPr>
            <p:ph type="title"/>
          </p:nvPr>
        </p:nvSpPr>
        <p:spPr>
          <a:xfrm>
            <a:off x="812800" y="147935"/>
            <a:ext cx="10363200" cy="1143000"/>
          </a:xfrm>
        </p:spPr>
        <p:txBody>
          <a:bodyPr wrap="square" anchor="ctr">
            <a:normAutofit/>
          </a:bodyPr>
          <a:lstStyle/>
          <a:p>
            <a:r>
              <a:rPr lang="en-US" b="1" dirty="0"/>
              <a:t>Background</a:t>
            </a:r>
          </a:p>
        </p:txBody>
      </p:sp>
      <p:pic>
        <p:nvPicPr>
          <p:cNvPr id="5" name="Picture 2" descr="Provided by Wikipedia">
            <a:extLst>
              <a:ext uri="{FF2B5EF4-FFF2-40B4-BE49-F238E27FC236}">
                <a16:creationId xmlns:a16="http://schemas.microsoft.com/office/drawing/2014/main" id="{47D9F4C4-F297-B45A-0988-3B3DC40CEE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67" r="11459"/>
          <a:stretch/>
        </p:blipFill>
        <p:spPr bwMode="auto">
          <a:xfrm>
            <a:off x="480209" y="1673079"/>
            <a:ext cx="4872446" cy="3946681"/>
          </a:xfrm>
          <a:prstGeom prst="rect">
            <a:avLst/>
          </a:prstGeom>
          <a:solidFill>
            <a:srgbClr val="FFFFFF"/>
          </a:solidFill>
          <a:ln>
            <a:noFill/>
          </a:ln>
        </p:spPr>
      </p:pic>
      <p:sp>
        <p:nvSpPr>
          <p:cNvPr id="3" name="Content Placeholder 2">
            <a:extLst>
              <a:ext uri="{FF2B5EF4-FFF2-40B4-BE49-F238E27FC236}">
                <a16:creationId xmlns:a16="http://schemas.microsoft.com/office/drawing/2014/main" id="{5E4975F2-AAD8-1F3A-5B24-71439AC0846E}"/>
              </a:ext>
            </a:extLst>
          </p:cNvPr>
          <p:cNvSpPr>
            <a:spLocks noGrp="1"/>
          </p:cNvSpPr>
          <p:nvPr>
            <p:ph sz="half" idx="2"/>
          </p:nvPr>
        </p:nvSpPr>
        <p:spPr>
          <a:xfrm>
            <a:off x="5604192" y="1673079"/>
            <a:ext cx="6283008" cy="4803920"/>
          </a:xfrm>
        </p:spPr>
        <p:txBody>
          <a:bodyPr wrap="square" anchor="t">
            <a:normAutofit/>
          </a:bodyPr>
          <a:lstStyle/>
          <a:p>
            <a:pPr marL="0" indent="0">
              <a:buNone/>
            </a:pPr>
            <a:r>
              <a:rPr lang="en-US" dirty="0"/>
              <a:t>Massachusetts Act for Prevention and Access to Appropriate Care and Treatment of Addiction (CARE act) 2018:</a:t>
            </a:r>
          </a:p>
          <a:p>
            <a:r>
              <a:rPr lang="en-US" dirty="0"/>
              <a:t>Pilot program for MOUD in 5 jails and 4 prisons in MA</a:t>
            </a:r>
          </a:p>
          <a:p>
            <a:endParaRPr lang="en-US" dirty="0"/>
          </a:p>
          <a:p>
            <a:pPr marL="0" indent="0">
              <a:buNone/>
            </a:pPr>
            <a:r>
              <a:rPr lang="en-US" dirty="0"/>
              <a:t>As of today, all but 3 of approximately 30 jails and prisons provide all 3 forms of MOUD </a:t>
            </a:r>
            <a:r>
              <a:rPr lang="en-US" i="1" dirty="0"/>
              <a:t>in some capacity</a:t>
            </a:r>
          </a:p>
          <a:p>
            <a:pPr marL="0" indent="0">
              <a:buNone/>
            </a:pPr>
            <a:endParaRPr lang="en-US" dirty="0"/>
          </a:p>
        </p:txBody>
      </p:sp>
      <p:sp>
        <p:nvSpPr>
          <p:cNvPr id="7" name="TextBox 6">
            <a:extLst>
              <a:ext uri="{FF2B5EF4-FFF2-40B4-BE49-F238E27FC236}">
                <a16:creationId xmlns:a16="http://schemas.microsoft.com/office/drawing/2014/main" id="{E2BFE615-BE89-D1F3-5036-A86D890C0D3C}"/>
              </a:ext>
            </a:extLst>
          </p:cNvPr>
          <p:cNvSpPr txBox="1"/>
          <p:nvPr/>
        </p:nvSpPr>
        <p:spPr>
          <a:xfrm>
            <a:off x="480209" y="5311983"/>
            <a:ext cx="1569720" cy="261610"/>
          </a:xfrm>
          <a:prstGeom prst="rect">
            <a:avLst/>
          </a:prstGeom>
          <a:noFill/>
        </p:spPr>
        <p:txBody>
          <a:bodyPr wrap="square">
            <a:spAutoFit/>
          </a:bodyPr>
          <a:lstStyle/>
          <a:p>
            <a:r>
              <a:rPr lang="en-US" sz="1100" dirty="0"/>
              <a:t>Wikimedia.org</a:t>
            </a:r>
          </a:p>
        </p:txBody>
      </p:sp>
      <p:sp>
        <p:nvSpPr>
          <p:cNvPr id="6" name="TextBox 5">
            <a:extLst>
              <a:ext uri="{FF2B5EF4-FFF2-40B4-BE49-F238E27FC236}">
                <a16:creationId xmlns:a16="http://schemas.microsoft.com/office/drawing/2014/main" id="{09BCE7E1-60D4-B3C8-4AED-83B2E7FD6576}"/>
              </a:ext>
            </a:extLst>
          </p:cNvPr>
          <p:cNvSpPr txBox="1"/>
          <p:nvPr/>
        </p:nvSpPr>
        <p:spPr>
          <a:xfrm>
            <a:off x="280750" y="5944969"/>
            <a:ext cx="5713650" cy="646331"/>
          </a:xfrm>
          <a:prstGeom prst="rect">
            <a:avLst/>
          </a:prstGeom>
          <a:noFill/>
        </p:spPr>
        <p:txBody>
          <a:bodyPr wrap="square" rtlCol="0">
            <a:spAutoFit/>
          </a:bodyPr>
          <a:lstStyle/>
          <a:p>
            <a:r>
              <a:rPr lang="en-US" dirty="0" err="1"/>
              <a:t>MAlegislature.gov</a:t>
            </a:r>
            <a:endParaRPr lang="en-US" dirty="0"/>
          </a:p>
          <a:p>
            <a:r>
              <a:rPr lang="en-US" dirty="0"/>
              <a:t>Spectrum Health Systems (internal communication)</a:t>
            </a:r>
          </a:p>
        </p:txBody>
      </p:sp>
      <p:sp>
        <p:nvSpPr>
          <p:cNvPr id="8" name="Slide Number Placeholder 7">
            <a:extLst>
              <a:ext uri="{FF2B5EF4-FFF2-40B4-BE49-F238E27FC236}">
                <a16:creationId xmlns:a16="http://schemas.microsoft.com/office/drawing/2014/main" id="{A860CBBE-ADCC-E135-56EE-EBD3628F7D9B}"/>
              </a:ext>
            </a:extLst>
          </p:cNvPr>
          <p:cNvSpPr>
            <a:spLocks noGrp="1"/>
          </p:cNvSpPr>
          <p:nvPr>
            <p:ph type="sldNum" sz="quarter" idx="12"/>
          </p:nvPr>
        </p:nvSpPr>
        <p:spPr/>
        <p:txBody>
          <a:bodyPr/>
          <a:lstStyle/>
          <a:p>
            <a:fld id="{677262E1-ED89-8846-8466-F831076F33D3}" type="slidenum">
              <a:rPr lang="en-US" smtClean="0"/>
              <a:t>4</a:t>
            </a:fld>
            <a:endParaRPr lang="en-US"/>
          </a:p>
        </p:txBody>
      </p:sp>
    </p:spTree>
    <p:extLst>
      <p:ext uri="{BB962C8B-B14F-4D97-AF65-F5344CB8AC3E}">
        <p14:creationId xmlns:p14="http://schemas.microsoft.com/office/powerpoint/2010/main" val="206748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BD6ACCD-00AA-1DD3-6A87-E1A88B4D183A}"/>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p:blipFill>
        <p:spPr bwMode="auto">
          <a:xfrm>
            <a:off x="1211577" y="68262"/>
            <a:ext cx="9884521" cy="6721475"/>
          </a:xfrm>
          <a:prstGeom prst="rect">
            <a:avLst/>
          </a:prstGeom>
          <a:solidFill>
            <a:srgbClr val="FFFFFF"/>
          </a:solidFill>
        </p:spPr>
      </p:pic>
      <p:sp>
        <p:nvSpPr>
          <p:cNvPr id="13" name="Rectangle 12">
            <a:extLst>
              <a:ext uri="{FF2B5EF4-FFF2-40B4-BE49-F238E27FC236}">
                <a16:creationId xmlns:a16="http://schemas.microsoft.com/office/drawing/2014/main" id="{9FBE20D8-96F3-F832-D103-F2CC2061B3C7}"/>
              </a:ext>
            </a:extLst>
          </p:cNvPr>
          <p:cNvSpPr/>
          <p:nvPr/>
        </p:nvSpPr>
        <p:spPr bwMode="auto">
          <a:xfrm>
            <a:off x="2178958" y="1764631"/>
            <a:ext cx="898045"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               </a:t>
            </a:r>
          </a:p>
        </p:txBody>
      </p:sp>
      <p:sp>
        <p:nvSpPr>
          <p:cNvPr id="14" name="Rectangle 13">
            <a:extLst>
              <a:ext uri="{FF2B5EF4-FFF2-40B4-BE49-F238E27FC236}">
                <a16:creationId xmlns:a16="http://schemas.microsoft.com/office/drawing/2014/main" id="{D4612382-1179-11EF-2B4F-20051FA0C5E5}"/>
              </a:ext>
            </a:extLst>
          </p:cNvPr>
          <p:cNvSpPr/>
          <p:nvPr/>
        </p:nvSpPr>
        <p:spPr bwMode="auto">
          <a:xfrm>
            <a:off x="8903411" y="3758099"/>
            <a:ext cx="881719"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7EC003E2-3285-E5B2-9305-E696B39376E4}"/>
              </a:ext>
            </a:extLst>
          </p:cNvPr>
          <p:cNvSpPr/>
          <p:nvPr/>
        </p:nvSpPr>
        <p:spPr bwMode="auto">
          <a:xfrm>
            <a:off x="7058878" y="4672488"/>
            <a:ext cx="1055107"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B591C1DB-F99F-3ED4-5CCA-B691F8E719C3}"/>
              </a:ext>
            </a:extLst>
          </p:cNvPr>
          <p:cNvSpPr/>
          <p:nvPr/>
        </p:nvSpPr>
        <p:spPr bwMode="auto">
          <a:xfrm>
            <a:off x="3426372" y="2774731"/>
            <a:ext cx="927268"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               </a:t>
            </a:r>
          </a:p>
        </p:txBody>
      </p:sp>
      <p:sp>
        <p:nvSpPr>
          <p:cNvPr id="18" name="Rectangle 17">
            <a:extLst>
              <a:ext uri="{FF2B5EF4-FFF2-40B4-BE49-F238E27FC236}">
                <a16:creationId xmlns:a16="http://schemas.microsoft.com/office/drawing/2014/main" id="{F3158F29-32FF-397A-E859-06D18A7FD7AD}"/>
              </a:ext>
            </a:extLst>
          </p:cNvPr>
          <p:cNvSpPr/>
          <p:nvPr/>
        </p:nvSpPr>
        <p:spPr bwMode="auto">
          <a:xfrm>
            <a:off x="4009696" y="3133890"/>
            <a:ext cx="1161394"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4C602550-2F12-9001-1410-A5929722547F}"/>
              </a:ext>
            </a:extLst>
          </p:cNvPr>
          <p:cNvSpPr/>
          <p:nvPr/>
        </p:nvSpPr>
        <p:spPr bwMode="auto">
          <a:xfrm>
            <a:off x="7058879" y="1556863"/>
            <a:ext cx="898045"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AAAEFA92-8DF1-E62B-360A-9E65D98FA2D5}"/>
              </a:ext>
            </a:extLst>
          </p:cNvPr>
          <p:cNvSpPr/>
          <p:nvPr/>
        </p:nvSpPr>
        <p:spPr bwMode="auto">
          <a:xfrm>
            <a:off x="8065146" y="1764631"/>
            <a:ext cx="1218606" cy="26571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8DD18B1E-1E23-E568-C5C7-85A60BAA7644}"/>
              </a:ext>
            </a:extLst>
          </p:cNvPr>
          <p:cNvSpPr/>
          <p:nvPr/>
        </p:nvSpPr>
        <p:spPr bwMode="auto">
          <a:xfrm>
            <a:off x="5949461" y="2384043"/>
            <a:ext cx="823026"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3" name="Rectangle 22">
            <a:extLst>
              <a:ext uri="{FF2B5EF4-FFF2-40B4-BE49-F238E27FC236}">
                <a16:creationId xmlns:a16="http://schemas.microsoft.com/office/drawing/2014/main" id="{97F986AB-E80C-553F-7739-A1BA3138A12A}"/>
              </a:ext>
            </a:extLst>
          </p:cNvPr>
          <p:cNvSpPr/>
          <p:nvPr/>
        </p:nvSpPr>
        <p:spPr bwMode="auto">
          <a:xfrm>
            <a:off x="6980908" y="2159841"/>
            <a:ext cx="732838" cy="216900"/>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4" name="Rectangle 23">
            <a:extLst>
              <a:ext uri="{FF2B5EF4-FFF2-40B4-BE49-F238E27FC236}">
                <a16:creationId xmlns:a16="http://schemas.microsoft.com/office/drawing/2014/main" id="{5E895C5F-35B4-D429-138E-97710230C594}"/>
              </a:ext>
            </a:extLst>
          </p:cNvPr>
          <p:cNvSpPr/>
          <p:nvPr/>
        </p:nvSpPr>
        <p:spPr bwMode="auto">
          <a:xfrm>
            <a:off x="7347327" y="3791612"/>
            <a:ext cx="771360"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5" name="Rectangle 24">
            <a:extLst>
              <a:ext uri="{FF2B5EF4-FFF2-40B4-BE49-F238E27FC236}">
                <a16:creationId xmlns:a16="http://schemas.microsoft.com/office/drawing/2014/main" id="{6B283304-ED4E-3965-0149-101F3CC91FA5}"/>
              </a:ext>
            </a:extLst>
          </p:cNvPr>
          <p:cNvSpPr/>
          <p:nvPr/>
        </p:nvSpPr>
        <p:spPr bwMode="auto">
          <a:xfrm>
            <a:off x="9013769" y="4252879"/>
            <a:ext cx="1111763"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7" name="Rectangle 26">
            <a:extLst>
              <a:ext uri="{FF2B5EF4-FFF2-40B4-BE49-F238E27FC236}">
                <a16:creationId xmlns:a16="http://schemas.microsoft.com/office/drawing/2014/main" id="{F12FE00A-4CB4-8CF8-65A6-C98B5E8FC054}"/>
              </a:ext>
            </a:extLst>
          </p:cNvPr>
          <p:cNvSpPr/>
          <p:nvPr/>
        </p:nvSpPr>
        <p:spPr bwMode="auto">
          <a:xfrm>
            <a:off x="3731172" y="1369028"/>
            <a:ext cx="771360"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8" name="Rectangle 27">
            <a:extLst>
              <a:ext uri="{FF2B5EF4-FFF2-40B4-BE49-F238E27FC236}">
                <a16:creationId xmlns:a16="http://schemas.microsoft.com/office/drawing/2014/main" id="{4B9ABF4D-B8FB-E438-B9CA-B771A6823398}"/>
              </a:ext>
            </a:extLst>
          </p:cNvPr>
          <p:cNvSpPr/>
          <p:nvPr/>
        </p:nvSpPr>
        <p:spPr bwMode="auto">
          <a:xfrm>
            <a:off x="6995467" y="1897488"/>
            <a:ext cx="898045" cy="245494"/>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9" name="Rectangle 28">
            <a:extLst>
              <a:ext uri="{FF2B5EF4-FFF2-40B4-BE49-F238E27FC236}">
                <a16:creationId xmlns:a16="http://schemas.microsoft.com/office/drawing/2014/main" id="{006B961A-06C2-AC9D-C158-8A9FA83FEE3F}"/>
              </a:ext>
            </a:extLst>
          </p:cNvPr>
          <p:cNvSpPr/>
          <p:nvPr/>
        </p:nvSpPr>
        <p:spPr bwMode="auto">
          <a:xfrm>
            <a:off x="7361892" y="3259198"/>
            <a:ext cx="543032"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0" name="Rectangle 29">
            <a:extLst>
              <a:ext uri="{FF2B5EF4-FFF2-40B4-BE49-F238E27FC236}">
                <a16:creationId xmlns:a16="http://schemas.microsoft.com/office/drawing/2014/main" id="{D3F1DF11-E9FC-8755-FA1F-9898E090B391}"/>
              </a:ext>
            </a:extLst>
          </p:cNvPr>
          <p:cNvSpPr/>
          <p:nvPr/>
        </p:nvSpPr>
        <p:spPr bwMode="auto">
          <a:xfrm>
            <a:off x="7794868" y="4099327"/>
            <a:ext cx="771360"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746EAB04-1E24-09E0-E854-1405C030587D}"/>
              </a:ext>
            </a:extLst>
          </p:cNvPr>
          <p:cNvSpPr/>
          <p:nvPr/>
        </p:nvSpPr>
        <p:spPr bwMode="auto">
          <a:xfrm>
            <a:off x="9070426" y="4670205"/>
            <a:ext cx="1055107"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2" name="Rectangle 31">
            <a:extLst>
              <a:ext uri="{FF2B5EF4-FFF2-40B4-BE49-F238E27FC236}">
                <a16:creationId xmlns:a16="http://schemas.microsoft.com/office/drawing/2014/main" id="{145B81C0-F6B0-D1E8-263B-001BF7D1ED21}"/>
              </a:ext>
            </a:extLst>
          </p:cNvPr>
          <p:cNvSpPr/>
          <p:nvPr/>
        </p:nvSpPr>
        <p:spPr bwMode="auto">
          <a:xfrm>
            <a:off x="7728305" y="2197374"/>
            <a:ext cx="771360"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3" name="Rectangle 32">
            <a:extLst>
              <a:ext uri="{FF2B5EF4-FFF2-40B4-BE49-F238E27FC236}">
                <a16:creationId xmlns:a16="http://schemas.microsoft.com/office/drawing/2014/main" id="{EA669E37-6602-8938-08B2-92141C86071B}"/>
              </a:ext>
            </a:extLst>
          </p:cNvPr>
          <p:cNvSpPr/>
          <p:nvPr/>
        </p:nvSpPr>
        <p:spPr bwMode="auto">
          <a:xfrm>
            <a:off x="7904924" y="2580040"/>
            <a:ext cx="661304"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4" name="Rectangle 33">
            <a:extLst>
              <a:ext uri="{FF2B5EF4-FFF2-40B4-BE49-F238E27FC236}">
                <a16:creationId xmlns:a16="http://schemas.microsoft.com/office/drawing/2014/main" id="{60C5F1D9-70EE-E8BB-0F81-C1DC207DFEEE}"/>
              </a:ext>
            </a:extLst>
          </p:cNvPr>
          <p:cNvSpPr/>
          <p:nvPr/>
        </p:nvSpPr>
        <p:spPr bwMode="auto">
          <a:xfrm>
            <a:off x="6830260" y="3505825"/>
            <a:ext cx="898045" cy="245494"/>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7" name="Rectangle 36">
            <a:extLst>
              <a:ext uri="{FF2B5EF4-FFF2-40B4-BE49-F238E27FC236}">
                <a16:creationId xmlns:a16="http://schemas.microsoft.com/office/drawing/2014/main" id="{E2C1D8C6-4CE6-52FF-810D-8C5B9BAB625D}"/>
              </a:ext>
            </a:extLst>
          </p:cNvPr>
          <p:cNvSpPr/>
          <p:nvPr/>
        </p:nvSpPr>
        <p:spPr bwMode="auto">
          <a:xfrm>
            <a:off x="6001127" y="2098109"/>
            <a:ext cx="771360" cy="245494"/>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8" name="Rectangle 37">
            <a:extLst>
              <a:ext uri="{FF2B5EF4-FFF2-40B4-BE49-F238E27FC236}">
                <a16:creationId xmlns:a16="http://schemas.microsoft.com/office/drawing/2014/main" id="{60C6537D-BB8D-0BB3-6F0D-40FA4100467F}"/>
              </a:ext>
            </a:extLst>
          </p:cNvPr>
          <p:cNvSpPr/>
          <p:nvPr/>
        </p:nvSpPr>
        <p:spPr bwMode="auto">
          <a:xfrm>
            <a:off x="6434121" y="3251022"/>
            <a:ext cx="771360"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9" name="Rectangle 38">
            <a:extLst>
              <a:ext uri="{FF2B5EF4-FFF2-40B4-BE49-F238E27FC236}">
                <a16:creationId xmlns:a16="http://schemas.microsoft.com/office/drawing/2014/main" id="{54709C77-9222-A280-2942-45040A16872C}"/>
              </a:ext>
            </a:extLst>
          </p:cNvPr>
          <p:cNvSpPr/>
          <p:nvPr/>
        </p:nvSpPr>
        <p:spPr bwMode="auto">
          <a:xfrm>
            <a:off x="8079201" y="3681522"/>
            <a:ext cx="771360"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id="{B9B9A954-5633-F803-167B-4DDC56B952AC}"/>
              </a:ext>
            </a:extLst>
          </p:cNvPr>
          <p:cNvSpPr/>
          <p:nvPr/>
        </p:nvSpPr>
        <p:spPr bwMode="auto">
          <a:xfrm>
            <a:off x="6341704" y="2652960"/>
            <a:ext cx="653763" cy="24140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1" name="Rectangle 40">
            <a:extLst>
              <a:ext uri="{FF2B5EF4-FFF2-40B4-BE49-F238E27FC236}">
                <a16:creationId xmlns:a16="http://schemas.microsoft.com/office/drawing/2014/main" id="{7DADF6FA-9C28-2BE3-F9D9-669BCCED506F}"/>
              </a:ext>
            </a:extLst>
          </p:cNvPr>
          <p:cNvSpPr/>
          <p:nvPr/>
        </p:nvSpPr>
        <p:spPr bwMode="auto">
          <a:xfrm>
            <a:off x="5691402" y="1831681"/>
            <a:ext cx="619450" cy="245494"/>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3" name="TextBox 42">
            <a:extLst>
              <a:ext uri="{FF2B5EF4-FFF2-40B4-BE49-F238E27FC236}">
                <a16:creationId xmlns:a16="http://schemas.microsoft.com/office/drawing/2014/main" id="{4F7E0A44-398C-3586-7D7F-F9F5B5393279}"/>
              </a:ext>
            </a:extLst>
          </p:cNvPr>
          <p:cNvSpPr txBox="1"/>
          <p:nvPr/>
        </p:nvSpPr>
        <p:spPr>
          <a:xfrm>
            <a:off x="1323153" y="6168000"/>
            <a:ext cx="6358758" cy="523220"/>
          </a:xfrm>
          <a:prstGeom prst="rect">
            <a:avLst/>
          </a:prstGeom>
          <a:noFill/>
        </p:spPr>
        <p:txBody>
          <a:bodyPr wrap="square">
            <a:spAutoFit/>
          </a:bodyPr>
          <a:lstStyle/>
          <a:p>
            <a:r>
              <a:rPr lang="en-US" sz="1400" dirty="0" err="1">
                <a:solidFill>
                  <a:schemeClr val="bg1"/>
                </a:solidFill>
              </a:rPr>
              <a:t>Mass.Gov</a:t>
            </a:r>
            <a:endParaRPr lang="en-US" sz="1400" dirty="0">
              <a:solidFill>
                <a:schemeClr val="bg1"/>
              </a:solidFill>
            </a:endParaRPr>
          </a:p>
          <a:p>
            <a:r>
              <a:rPr lang="en-US" sz="1400" dirty="0">
                <a:solidFill>
                  <a:schemeClr val="bg1"/>
                </a:solidFill>
              </a:rPr>
              <a:t>Spectrum Health Systems (internal communication)</a:t>
            </a:r>
          </a:p>
        </p:txBody>
      </p:sp>
      <p:sp>
        <p:nvSpPr>
          <p:cNvPr id="2" name="Rectangle 1">
            <a:extLst>
              <a:ext uri="{FF2B5EF4-FFF2-40B4-BE49-F238E27FC236}">
                <a16:creationId xmlns:a16="http://schemas.microsoft.com/office/drawing/2014/main" id="{17C4808A-4011-DFE9-3F0C-C4397E6DFD81}"/>
              </a:ext>
            </a:extLst>
          </p:cNvPr>
          <p:cNvSpPr/>
          <p:nvPr/>
        </p:nvSpPr>
        <p:spPr bwMode="auto">
          <a:xfrm>
            <a:off x="7586431" y="1015031"/>
            <a:ext cx="898045"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 name="Rectangle 2">
            <a:extLst>
              <a:ext uri="{FF2B5EF4-FFF2-40B4-BE49-F238E27FC236}">
                <a16:creationId xmlns:a16="http://schemas.microsoft.com/office/drawing/2014/main" id="{4A7560A2-4304-848B-A2D4-E1F9523573D5}"/>
              </a:ext>
            </a:extLst>
          </p:cNvPr>
          <p:cNvSpPr/>
          <p:nvPr/>
        </p:nvSpPr>
        <p:spPr bwMode="auto">
          <a:xfrm>
            <a:off x="6341704" y="1741452"/>
            <a:ext cx="771360" cy="245494"/>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0A2934CC-70D8-0A0C-D11F-309B3F133E64}"/>
              </a:ext>
            </a:extLst>
          </p:cNvPr>
          <p:cNvSpPr/>
          <p:nvPr/>
        </p:nvSpPr>
        <p:spPr bwMode="auto">
          <a:xfrm>
            <a:off x="7122152" y="2517207"/>
            <a:ext cx="771360" cy="245494"/>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id="{66A31CF4-3FC5-A720-87D5-AF6EC646F437}"/>
              </a:ext>
            </a:extLst>
          </p:cNvPr>
          <p:cNvSpPr/>
          <p:nvPr/>
        </p:nvSpPr>
        <p:spPr bwMode="auto">
          <a:xfrm>
            <a:off x="5519768" y="1506889"/>
            <a:ext cx="771360"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05A81FB3-ACB0-3516-1231-A6220539212C}"/>
              </a:ext>
            </a:extLst>
          </p:cNvPr>
          <p:cNvSpPr/>
          <p:nvPr/>
        </p:nvSpPr>
        <p:spPr bwMode="auto">
          <a:xfrm>
            <a:off x="7598266" y="2814694"/>
            <a:ext cx="898045" cy="314325"/>
          </a:xfrm>
          <a:prstGeom prst="rect">
            <a:avLst/>
          </a:prstGeom>
          <a:solidFill>
            <a:srgbClr val="FFC000">
              <a:alpha val="41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B4B18BB3-6606-2F0A-2C1E-D064BC285C55}"/>
              </a:ext>
            </a:extLst>
          </p:cNvPr>
          <p:cNvSpPr/>
          <p:nvPr/>
        </p:nvSpPr>
        <p:spPr bwMode="auto">
          <a:xfrm>
            <a:off x="6568435" y="2944161"/>
            <a:ext cx="898044" cy="285132"/>
          </a:xfrm>
          <a:prstGeom prst="rect">
            <a:avLst/>
          </a:prstGeom>
          <a:solidFill>
            <a:srgbClr val="FFD57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C1CD31C1-55C6-3963-EA9C-6EF977199279}"/>
              </a:ext>
            </a:extLst>
          </p:cNvPr>
          <p:cNvPicPr>
            <a:picLocks noChangeAspect="1"/>
          </p:cNvPicPr>
          <p:nvPr/>
        </p:nvPicPr>
        <p:blipFill>
          <a:blip r:embed="rId4"/>
          <a:stretch>
            <a:fillRect/>
          </a:stretch>
        </p:blipFill>
        <p:spPr>
          <a:xfrm>
            <a:off x="10592439" y="6428506"/>
            <a:ext cx="250376" cy="181307"/>
          </a:xfrm>
          <a:prstGeom prst="rect">
            <a:avLst/>
          </a:prstGeom>
        </p:spPr>
      </p:pic>
      <p:sp>
        <p:nvSpPr>
          <p:cNvPr id="10" name="TextBox 9">
            <a:extLst>
              <a:ext uri="{FF2B5EF4-FFF2-40B4-BE49-F238E27FC236}">
                <a16:creationId xmlns:a16="http://schemas.microsoft.com/office/drawing/2014/main" id="{1716DA26-1439-6785-C517-F1EA63DD56F0}"/>
              </a:ext>
            </a:extLst>
          </p:cNvPr>
          <p:cNvSpPr txBox="1"/>
          <p:nvPr/>
        </p:nvSpPr>
        <p:spPr>
          <a:xfrm>
            <a:off x="9504599" y="6394369"/>
            <a:ext cx="1268730" cy="215444"/>
          </a:xfrm>
          <a:prstGeom prst="rect">
            <a:avLst/>
          </a:prstGeom>
          <a:noFill/>
        </p:spPr>
        <p:txBody>
          <a:bodyPr wrap="square" rtlCol="0">
            <a:spAutoFit/>
          </a:bodyPr>
          <a:lstStyle/>
          <a:p>
            <a:r>
              <a:rPr lang="en-US" sz="800" dirty="0">
                <a:solidFill>
                  <a:schemeClr val="bg1"/>
                </a:solidFill>
              </a:rPr>
              <a:t>Nantucket County Jail</a:t>
            </a:r>
          </a:p>
        </p:txBody>
      </p:sp>
    </p:spTree>
    <p:extLst>
      <p:ext uri="{BB962C8B-B14F-4D97-AF65-F5344CB8AC3E}">
        <p14:creationId xmlns:p14="http://schemas.microsoft.com/office/powerpoint/2010/main" val="281994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18" grpId="0" animBg="1"/>
      <p:bldP spid="19" grpId="0" animBg="1"/>
      <p:bldP spid="20"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7" grpId="0" animBg="1"/>
      <p:bldP spid="38" grpId="0" animBg="1"/>
      <p:bldP spid="39" grpId="0" animBg="1"/>
      <p:bldP spid="40" grpId="0" animBg="1"/>
      <p:bldP spid="41" grpId="0" animBg="1"/>
      <p:bldP spid="2" grpId="0" animBg="1"/>
      <p:bldP spid="3" grpId="0" animBg="1"/>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4965-711A-DE28-1A44-4A8CF8FFCD83}"/>
              </a:ext>
            </a:extLst>
          </p:cNvPr>
          <p:cNvSpPr>
            <a:spLocks noGrp="1"/>
          </p:cNvSpPr>
          <p:nvPr>
            <p:ph type="title"/>
          </p:nvPr>
        </p:nvSpPr>
        <p:spPr>
          <a:xfrm>
            <a:off x="567558" y="377058"/>
            <a:ext cx="10363200" cy="1143000"/>
          </a:xfrm>
        </p:spPr>
        <p:txBody>
          <a:bodyPr/>
          <a:lstStyle/>
          <a:p>
            <a:r>
              <a:rPr lang="en-US" b="1" dirty="0"/>
              <a:t>Learning Objectives</a:t>
            </a:r>
          </a:p>
        </p:txBody>
      </p:sp>
      <p:sp>
        <p:nvSpPr>
          <p:cNvPr id="3" name="Content Placeholder 2">
            <a:extLst>
              <a:ext uri="{FF2B5EF4-FFF2-40B4-BE49-F238E27FC236}">
                <a16:creationId xmlns:a16="http://schemas.microsoft.com/office/drawing/2014/main" id="{590A39C2-1CB2-1430-2F41-638CA1B0E77E}"/>
              </a:ext>
            </a:extLst>
          </p:cNvPr>
          <p:cNvSpPr>
            <a:spLocks noGrp="1"/>
          </p:cNvSpPr>
          <p:nvPr>
            <p:ph idx="1"/>
          </p:nvPr>
        </p:nvSpPr>
        <p:spPr>
          <a:xfrm>
            <a:off x="1458920" y="1661033"/>
            <a:ext cx="8580475" cy="4114800"/>
          </a:xfrm>
        </p:spPr>
        <p:txBody>
          <a:bodyPr/>
          <a:lstStyle/>
          <a:p>
            <a:pPr marL="514350" indent="-514350">
              <a:spcBef>
                <a:spcPts val="0"/>
              </a:spcBef>
              <a:spcAft>
                <a:spcPts val="1800"/>
              </a:spcAft>
              <a:buAutoNum type="arabicParenR"/>
            </a:pPr>
            <a:r>
              <a:rPr lang="en-US" dirty="0"/>
              <a:t>Identify existing gaps in provision of MOUD in carceral settings</a:t>
            </a:r>
            <a:endParaRPr lang="en-US" sz="1600" dirty="0"/>
          </a:p>
          <a:p>
            <a:pPr marL="457200" indent="-457200">
              <a:spcBef>
                <a:spcPts val="0"/>
              </a:spcBef>
              <a:spcAft>
                <a:spcPts val="1800"/>
              </a:spcAft>
              <a:buNone/>
            </a:pPr>
            <a:r>
              <a:rPr lang="en-US" dirty="0"/>
              <a:t>2) Apply the Americans with Disabilities Act (ADA) to the treatment of persons with OUD in carceral settings</a:t>
            </a:r>
          </a:p>
          <a:p>
            <a:pPr marL="457200" indent="-457200">
              <a:spcBef>
                <a:spcPts val="0"/>
              </a:spcBef>
              <a:spcAft>
                <a:spcPts val="1800"/>
              </a:spcAft>
              <a:buNone/>
            </a:pPr>
            <a:r>
              <a:rPr lang="en-US" dirty="0"/>
              <a:t>3) Highlight the role of partnerships with local and federal officials in advocating for access to MOUD in carceral settings</a:t>
            </a:r>
          </a:p>
        </p:txBody>
      </p:sp>
      <p:sp>
        <p:nvSpPr>
          <p:cNvPr id="5" name="Slide Number Placeholder 4">
            <a:extLst>
              <a:ext uri="{FF2B5EF4-FFF2-40B4-BE49-F238E27FC236}">
                <a16:creationId xmlns:a16="http://schemas.microsoft.com/office/drawing/2014/main" id="{1FB220A0-5835-1EB2-4A54-168B605EC89D}"/>
              </a:ext>
            </a:extLst>
          </p:cNvPr>
          <p:cNvSpPr>
            <a:spLocks noGrp="1"/>
          </p:cNvSpPr>
          <p:nvPr>
            <p:ph type="sldNum" sz="quarter" idx="12"/>
          </p:nvPr>
        </p:nvSpPr>
        <p:spPr/>
        <p:txBody>
          <a:bodyPr/>
          <a:lstStyle/>
          <a:p>
            <a:fld id="{677262E1-ED89-8846-8466-F831076F33D3}" type="slidenum">
              <a:rPr lang="en-US" smtClean="0"/>
              <a:t>6</a:t>
            </a:fld>
            <a:endParaRPr lang="en-US"/>
          </a:p>
        </p:txBody>
      </p:sp>
    </p:spTree>
    <p:extLst>
      <p:ext uri="{BB962C8B-B14F-4D97-AF65-F5344CB8AC3E}">
        <p14:creationId xmlns:p14="http://schemas.microsoft.com/office/powerpoint/2010/main" val="141250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ECF25-2B78-47CB-8398-8B337C13B3BF}"/>
              </a:ext>
            </a:extLst>
          </p:cNvPr>
          <p:cNvSpPr>
            <a:spLocks noGrp="1"/>
          </p:cNvSpPr>
          <p:nvPr>
            <p:ph type="title"/>
          </p:nvPr>
        </p:nvSpPr>
        <p:spPr/>
        <p:txBody>
          <a:bodyPr/>
          <a:lstStyle/>
          <a:p>
            <a:r>
              <a:rPr lang="en-US" b="1" dirty="0"/>
              <a:t>Clinical Case</a:t>
            </a:r>
          </a:p>
        </p:txBody>
      </p:sp>
      <p:sp>
        <p:nvSpPr>
          <p:cNvPr id="3" name="Content Placeholder 2">
            <a:extLst>
              <a:ext uri="{FF2B5EF4-FFF2-40B4-BE49-F238E27FC236}">
                <a16:creationId xmlns:a16="http://schemas.microsoft.com/office/drawing/2014/main" id="{7EC2447A-D289-60AD-E052-772A84A73DD8}"/>
              </a:ext>
            </a:extLst>
          </p:cNvPr>
          <p:cNvSpPr>
            <a:spLocks noGrp="1"/>
          </p:cNvSpPr>
          <p:nvPr>
            <p:ph idx="1"/>
          </p:nvPr>
        </p:nvSpPr>
        <p:spPr>
          <a:xfrm>
            <a:off x="559183" y="2128721"/>
            <a:ext cx="9707289" cy="2873828"/>
          </a:xfrm>
        </p:spPr>
        <p:txBody>
          <a:bodyPr/>
          <a:lstStyle/>
          <a:p>
            <a:r>
              <a:rPr lang="en-US" sz="2800" dirty="0">
                <a:effectLst/>
                <a:latin typeface="+mj-lt"/>
                <a:ea typeface="Times New Roman" panose="02020603050405020304" pitchFamily="18" charset="0"/>
              </a:rPr>
              <a:t>24-year-old male with OUD presented to our Opioid Treatment Program (OTP) after missing 5 consecutive days of methadone treatment</a:t>
            </a:r>
          </a:p>
          <a:p>
            <a:pPr>
              <a:buFont typeface="Arial" panose="020B0604020202020204" pitchFamily="34" charset="0"/>
              <a:buChar char="•"/>
            </a:pPr>
            <a:r>
              <a:rPr lang="en-US" sz="2800" dirty="0">
                <a:effectLst/>
                <a:latin typeface="+mj-lt"/>
                <a:ea typeface="Times New Roman" panose="02020603050405020304" pitchFamily="18" charset="0"/>
              </a:rPr>
              <a:t>Vital signs:</a:t>
            </a:r>
            <a:r>
              <a:rPr lang="de-DE" sz="2800" dirty="0">
                <a:latin typeface="+mj-lt"/>
                <a:ea typeface="Times New Roman" panose="02020603050405020304" pitchFamily="18" charset="0"/>
              </a:rPr>
              <a:t> </a:t>
            </a:r>
            <a:r>
              <a:rPr lang="de-DE" sz="2800" dirty="0">
                <a:effectLst/>
                <a:latin typeface="+mj-lt"/>
              </a:rPr>
              <a:t>BP 138/93, HR 87, RR 18, T 99.1 </a:t>
            </a:r>
          </a:p>
          <a:p>
            <a:r>
              <a:rPr lang="en-US" sz="2800" dirty="0">
                <a:effectLst/>
                <a:latin typeface="+mj-lt"/>
                <a:ea typeface="Times New Roman" panose="02020603050405020304" pitchFamily="18" charset="0"/>
              </a:rPr>
              <a:t>Clinical Opiate Withdrawal Score (COWS) = 15</a:t>
            </a:r>
          </a:p>
          <a:p>
            <a:r>
              <a:rPr lang="en-US" sz="2800" dirty="0">
                <a:effectLst/>
                <a:latin typeface="+mj-lt"/>
                <a:ea typeface="Times New Roman" panose="02020603050405020304" pitchFamily="18" charset="0"/>
              </a:rPr>
              <a:t>Urine toxicology:</a:t>
            </a:r>
          </a:p>
          <a:p>
            <a:pPr marL="0" indent="0">
              <a:buNone/>
            </a:pPr>
            <a:r>
              <a:rPr lang="en-US" sz="2800" dirty="0">
                <a:effectLst/>
                <a:latin typeface="+mj-lt"/>
                <a:ea typeface="Times New Roman" panose="02020603050405020304" pitchFamily="18" charset="0"/>
              </a:rPr>
              <a:t>	+ cocaine, </a:t>
            </a:r>
            <a:r>
              <a:rPr lang="en-US" sz="2800" dirty="0">
                <a:latin typeface="+mj-lt"/>
                <a:ea typeface="Times New Roman" panose="02020603050405020304" pitchFamily="18" charset="0"/>
              </a:rPr>
              <a:t>+ </a:t>
            </a:r>
            <a:r>
              <a:rPr lang="en-US" sz="2800" dirty="0">
                <a:effectLst/>
                <a:latin typeface="+mj-lt"/>
                <a:ea typeface="Times New Roman" panose="02020603050405020304" pitchFamily="18" charset="0"/>
              </a:rPr>
              <a:t> fentanyl, </a:t>
            </a:r>
            <a:r>
              <a:rPr lang="en-US" sz="2800" dirty="0">
                <a:latin typeface="+mj-lt"/>
                <a:ea typeface="Times New Roman" panose="02020603050405020304" pitchFamily="18" charset="0"/>
              </a:rPr>
              <a:t>+ </a:t>
            </a:r>
            <a:r>
              <a:rPr lang="en-US" sz="2800" dirty="0">
                <a:effectLst/>
                <a:latin typeface="+mj-lt"/>
                <a:ea typeface="Times New Roman" panose="02020603050405020304" pitchFamily="18" charset="0"/>
              </a:rPr>
              <a:t>methadone</a:t>
            </a:r>
          </a:p>
          <a:p>
            <a:r>
              <a:rPr lang="en-US" sz="2800" dirty="0">
                <a:effectLst/>
                <a:latin typeface="+mj-lt"/>
                <a:ea typeface="Times New Roman" panose="02020603050405020304" pitchFamily="18" charset="0"/>
              </a:rPr>
              <a:t>Last methadone dose: 40mg, 6 days prior</a:t>
            </a:r>
          </a:p>
          <a:p>
            <a:endParaRPr lang="en-US" sz="2800" dirty="0">
              <a:latin typeface="+mj-lt"/>
            </a:endParaRPr>
          </a:p>
        </p:txBody>
      </p:sp>
      <p:pic>
        <p:nvPicPr>
          <p:cNvPr id="1026" name="Picture 2" descr="Methadone | State Library of NSW">
            <a:extLst>
              <a:ext uri="{FF2B5EF4-FFF2-40B4-BE49-F238E27FC236}">
                <a16:creationId xmlns:a16="http://schemas.microsoft.com/office/drawing/2014/main" id="{1EDDC9A7-D5C5-1764-99D6-9CFB02108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5337" y="20643"/>
            <a:ext cx="2165131" cy="21651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CFE40F-6E40-3A4F-B578-1A42807078DF}"/>
              </a:ext>
            </a:extLst>
          </p:cNvPr>
          <p:cNvSpPr txBox="1"/>
          <p:nvPr/>
        </p:nvSpPr>
        <p:spPr>
          <a:xfrm>
            <a:off x="9959609" y="1986862"/>
            <a:ext cx="2162772" cy="253916"/>
          </a:xfrm>
          <a:prstGeom prst="rect">
            <a:avLst/>
          </a:prstGeom>
          <a:noFill/>
        </p:spPr>
        <p:txBody>
          <a:bodyPr wrap="none" rtlCol="0">
            <a:spAutoFit/>
          </a:bodyPr>
          <a:lstStyle/>
          <a:p>
            <a:r>
              <a:rPr lang="en-US" sz="1050" dirty="0">
                <a:solidFill>
                  <a:schemeClr val="bg2"/>
                </a:solidFill>
              </a:rPr>
              <a:t>State library of New South Wales</a:t>
            </a:r>
            <a:endParaRPr lang="en-US" sz="1400" dirty="0">
              <a:solidFill>
                <a:schemeClr val="bg2"/>
              </a:solidFill>
            </a:endParaRPr>
          </a:p>
        </p:txBody>
      </p:sp>
      <p:sp>
        <p:nvSpPr>
          <p:cNvPr id="6" name="Slide Number Placeholder 5">
            <a:extLst>
              <a:ext uri="{FF2B5EF4-FFF2-40B4-BE49-F238E27FC236}">
                <a16:creationId xmlns:a16="http://schemas.microsoft.com/office/drawing/2014/main" id="{83366AB1-2DFF-738F-1718-76AE9F9E15A3}"/>
              </a:ext>
            </a:extLst>
          </p:cNvPr>
          <p:cNvSpPr>
            <a:spLocks noGrp="1"/>
          </p:cNvSpPr>
          <p:nvPr>
            <p:ph type="sldNum" sz="quarter" idx="12"/>
          </p:nvPr>
        </p:nvSpPr>
        <p:spPr/>
        <p:txBody>
          <a:bodyPr/>
          <a:lstStyle/>
          <a:p>
            <a:fld id="{677262E1-ED89-8846-8466-F831076F33D3}" type="slidenum">
              <a:rPr lang="en-US" smtClean="0"/>
              <a:t>7</a:t>
            </a:fld>
            <a:endParaRPr lang="en-US"/>
          </a:p>
        </p:txBody>
      </p:sp>
    </p:spTree>
    <p:extLst>
      <p:ext uri="{BB962C8B-B14F-4D97-AF65-F5344CB8AC3E}">
        <p14:creationId xmlns:p14="http://schemas.microsoft.com/office/powerpoint/2010/main" val="33410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AFB42-5CAA-F574-EB24-60A9658A93D6}"/>
              </a:ext>
            </a:extLst>
          </p:cNvPr>
          <p:cNvSpPr>
            <a:spLocks noGrp="1"/>
          </p:cNvSpPr>
          <p:nvPr>
            <p:ph type="title"/>
          </p:nvPr>
        </p:nvSpPr>
        <p:spPr>
          <a:xfrm>
            <a:off x="914400" y="609600"/>
            <a:ext cx="10363200" cy="1143000"/>
          </a:xfrm>
        </p:spPr>
        <p:txBody>
          <a:bodyPr wrap="square" anchor="ctr">
            <a:normAutofit/>
          </a:bodyPr>
          <a:lstStyle/>
          <a:p>
            <a:r>
              <a:rPr lang="en-US" b="1" dirty="0"/>
              <a:t>Clinical Case</a:t>
            </a:r>
          </a:p>
        </p:txBody>
      </p:sp>
      <p:sp>
        <p:nvSpPr>
          <p:cNvPr id="3" name="Content Placeholder 2">
            <a:extLst>
              <a:ext uri="{FF2B5EF4-FFF2-40B4-BE49-F238E27FC236}">
                <a16:creationId xmlns:a16="http://schemas.microsoft.com/office/drawing/2014/main" id="{E1397DF6-DF86-0AA6-BAC4-533069532989}"/>
              </a:ext>
            </a:extLst>
          </p:cNvPr>
          <p:cNvSpPr>
            <a:spLocks noGrp="1"/>
          </p:cNvSpPr>
          <p:nvPr>
            <p:ph sz="half" idx="1"/>
          </p:nvPr>
        </p:nvSpPr>
        <p:spPr>
          <a:xfrm>
            <a:off x="127591" y="1910090"/>
            <a:ext cx="6583891" cy="4185910"/>
          </a:xfrm>
        </p:spPr>
        <p:txBody>
          <a:bodyPr wrap="square" anchor="t">
            <a:normAutofit lnSpcReduction="10000"/>
          </a:bodyPr>
          <a:lstStyle/>
          <a:p>
            <a:pPr>
              <a:lnSpc>
                <a:spcPct val="90000"/>
              </a:lnSpc>
            </a:pPr>
            <a:r>
              <a:rPr lang="en-US" dirty="0">
                <a:effectLst/>
              </a:rPr>
              <a:t>The patient reported being “picked up” by the police</a:t>
            </a:r>
          </a:p>
          <a:p>
            <a:pPr>
              <a:lnSpc>
                <a:spcPct val="90000"/>
              </a:lnSpc>
            </a:pPr>
            <a:r>
              <a:rPr lang="en-US" dirty="0"/>
              <a:t>He had</a:t>
            </a:r>
            <a:r>
              <a:rPr lang="en-US" dirty="0">
                <a:effectLst/>
              </a:rPr>
              <a:t> spent 5 days in a holding cell at the police department, located 1.5 blocks from the OTP</a:t>
            </a:r>
            <a:endParaRPr lang="en-US" dirty="0"/>
          </a:p>
          <a:p>
            <a:pPr>
              <a:lnSpc>
                <a:spcPct val="90000"/>
              </a:lnSpc>
            </a:pPr>
            <a:r>
              <a:rPr lang="en-US" dirty="0">
                <a:effectLst/>
              </a:rPr>
              <a:t>He experienced significant withdrawal (nausea, vomiting, diarrhea, cold sweats, body aches) in the cell</a:t>
            </a:r>
          </a:p>
          <a:p>
            <a:pPr>
              <a:lnSpc>
                <a:spcPct val="90000"/>
              </a:lnSpc>
            </a:pPr>
            <a:r>
              <a:rPr lang="en-US" dirty="0"/>
              <a:t>He </a:t>
            </a:r>
            <a:r>
              <a:rPr lang="en-US" dirty="0">
                <a:effectLst/>
              </a:rPr>
              <a:t>used fentanyl intranasally immediately post-release</a:t>
            </a:r>
            <a:endParaRPr lang="en-US" dirty="0"/>
          </a:p>
        </p:txBody>
      </p:sp>
      <p:pic>
        <p:nvPicPr>
          <p:cNvPr id="5" name="Picture 2" descr="Holding Cell">
            <a:extLst>
              <a:ext uri="{FF2B5EF4-FFF2-40B4-BE49-F238E27FC236}">
                <a16:creationId xmlns:a16="http://schemas.microsoft.com/office/drawing/2014/main" id="{349E5019-738A-497C-8AC3-180E1D226F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14" r="10277" b="-2"/>
          <a:stretch/>
        </p:blipFill>
        <p:spPr bwMode="auto">
          <a:xfrm>
            <a:off x="7001269" y="2052084"/>
            <a:ext cx="4904699" cy="3972806"/>
          </a:xfrm>
          <a:prstGeom prst="rect">
            <a:avLst/>
          </a:prstGeom>
          <a:solidFill>
            <a:srgbClr val="FFFFFF"/>
          </a:solidFill>
        </p:spPr>
      </p:pic>
      <p:sp>
        <p:nvSpPr>
          <p:cNvPr id="6" name="TextBox 5">
            <a:extLst>
              <a:ext uri="{FF2B5EF4-FFF2-40B4-BE49-F238E27FC236}">
                <a16:creationId xmlns:a16="http://schemas.microsoft.com/office/drawing/2014/main" id="{379E9433-3BA6-06CE-A73B-281482E08D69}"/>
              </a:ext>
            </a:extLst>
          </p:cNvPr>
          <p:cNvSpPr txBox="1"/>
          <p:nvPr/>
        </p:nvSpPr>
        <p:spPr>
          <a:xfrm>
            <a:off x="10194096" y="5763280"/>
            <a:ext cx="1711872" cy="261610"/>
          </a:xfrm>
          <a:prstGeom prst="rect">
            <a:avLst/>
          </a:prstGeom>
          <a:noFill/>
        </p:spPr>
        <p:txBody>
          <a:bodyPr wrap="square" rtlCol="0">
            <a:spAutoFit/>
          </a:bodyPr>
          <a:lstStyle/>
          <a:p>
            <a:r>
              <a:rPr lang="en-US" sz="1100" dirty="0"/>
              <a:t>thecontextofthings.com</a:t>
            </a:r>
          </a:p>
        </p:txBody>
      </p:sp>
      <p:sp>
        <p:nvSpPr>
          <p:cNvPr id="7" name="Slide Number Placeholder 6">
            <a:extLst>
              <a:ext uri="{FF2B5EF4-FFF2-40B4-BE49-F238E27FC236}">
                <a16:creationId xmlns:a16="http://schemas.microsoft.com/office/drawing/2014/main" id="{6F6BFB04-33E2-D982-FAAE-65D53095FB5D}"/>
              </a:ext>
            </a:extLst>
          </p:cNvPr>
          <p:cNvSpPr>
            <a:spLocks noGrp="1"/>
          </p:cNvSpPr>
          <p:nvPr>
            <p:ph type="sldNum" sz="quarter" idx="12"/>
          </p:nvPr>
        </p:nvSpPr>
        <p:spPr/>
        <p:txBody>
          <a:bodyPr/>
          <a:lstStyle/>
          <a:p>
            <a:fld id="{677262E1-ED89-8846-8466-F831076F33D3}" type="slidenum">
              <a:rPr lang="en-US" smtClean="0"/>
              <a:t>8</a:t>
            </a:fld>
            <a:endParaRPr lang="en-US"/>
          </a:p>
        </p:txBody>
      </p:sp>
    </p:spTree>
    <p:extLst>
      <p:ext uri="{BB962C8B-B14F-4D97-AF65-F5344CB8AC3E}">
        <p14:creationId xmlns:p14="http://schemas.microsoft.com/office/powerpoint/2010/main" val="365143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F312-444E-AF6F-E5AE-11902444BF08}"/>
              </a:ext>
            </a:extLst>
          </p:cNvPr>
          <p:cNvSpPr>
            <a:spLocks noGrp="1"/>
          </p:cNvSpPr>
          <p:nvPr>
            <p:ph type="title"/>
          </p:nvPr>
        </p:nvSpPr>
        <p:spPr/>
        <p:txBody>
          <a:bodyPr/>
          <a:lstStyle/>
          <a:p>
            <a:r>
              <a:rPr lang="en-US" b="1" dirty="0"/>
              <a:t>Medical Follow-Up</a:t>
            </a:r>
          </a:p>
        </p:txBody>
      </p:sp>
      <p:sp>
        <p:nvSpPr>
          <p:cNvPr id="3" name="Content Placeholder 2">
            <a:extLst>
              <a:ext uri="{FF2B5EF4-FFF2-40B4-BE49-F238E27FC236}">
                <a16:creationId xmlns:a16="http://schemas.microsoft.com/office/drawing/2014/main" id="{7C1F7C17-DA39-3CAB-3990-9D22DD87B118}"/>
              </a:ext>
            </a:extLst>
          </p:cNvPr>
          <p:cNvSpPr>
            <a:spLocks noGrp="1"/>
          </p:cNvSpPr>
          <p:nvPr>
            <p:ph idx="1"/>
          </p:nvPr>
        </p:nvSpPr>
        <p:spPr>
          <a:xfrm>
            <a:off x="914400" y="1885507"/>
            <a:ext cx="10363200" cy="4114800"/>
          </a:xfrm>
        </p:spPr>
        <p:txBody>
          <a:bodyPr/>
          <a:lstStyle/>
          <a:p>
            <a:r>
              <a:rPr lang="en-US" dirty="0"/>
              <a:t>The patient was readmitted to our OTP and his methadone was restarted</a:t>
            </a:r>
          </a:p>
        </p:txBody>
      </p:sp>
      <p:sp>
        <p:nvSpPr>
          <p:cNvPr id="5" name="Slide Number Placeholder 4">
            <a:extLst>
              <a:ext uri="{FF2B5EF4-FFF2-40B4-BE49-F238E27FC236}">
                <a16:creationId xmlns:a16="http://schemas.microsoft.com/office/drawing/2014/main" id="{7BC0045C-39D2-3272-4C93-FDA04DFB4404}"/>
              </a:ext>
            </a:extLst>
          </p:cNvPr>
          <p:cNvSpPr>
            <a:spLocks noGrp="1"/>
          </p:cNvSpPr>
          <p:nvPr>
            <p:ph type="sldNum" sz="quarter" idx="12"/>
          </p:nvPr>
        </p:nvSpPr>
        <p:spPr/>
        <p:txBody>
          <a:bodyPr/>
          <a:lstStyle/>
          <a:p>
            <a:fld id="{677262E1-ED89-8846-8466-F831076F33D3}" type="slidenum">
              <a:rPr lang="en-US" smtClean="0"/>
              <a:t>9</a:t>
            </a:fld>
            <a:endParaRPr lang="en-US"/>
          </a:p>
        </p:txBody>
      </p:sp>
      <p:pic>
        <p:nvPicPr>
          <p:cNvPr id="2050" name="Picture 2">
            <a:extLst>
              <a:ext uri="{FF2B5EF4-FFF2-40B4-BE49-F238E27FC236}">
                <a16:creationId xmlns:a16="http://schemas.microsoft.com/office/drawing/2014/main" id="{B2B70D72-9B04-8BA4-2045-722672511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9419" y="3135275"/>
            <a:ext cx="3494125" cy="3494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74AAA8E-B54E-8CB3-20AF-0E39CEFE8F21}"/>
              </a:ext>
            </a:extLst>
          </p:cNvPr>
          <p:cNvSpPr/>
          <p:nvPr/>
        </p:nvSpPr>
        <p:spPr bwMode="auto">
          <a:xfrm>
            <a:off x="7094205" y="5032079"/>
            <a:ext cx="414373" cy="94807"/>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lumMod val="85000"/>
                </a:schemeClr>
              </a:solidFill>
              <a:effectLst/>
              <a:latin typeface="Arial" charset="0"/>
            </a:endParaRPr>
          </a:p>
        </p:txBody>
      </p:sp>
      <p:sp>
        <p:nvSpPr>
          <p:cNvPr id="7" name="Rectangle 6">
            <a:extLst>
              <a:ext uri="{FF2B5EF4-FFF2-40B4-BE49-F238E27FC236}">
                <a16:creationId xmlns:a16="http://schemas.microsoft.com/office/drawing/2014/main" id="{15E9B5BA-95EF-34F6-BAA7-E114D85242FE}"/>
              </a:ext>
            </a:extLst>
          </p:cNvPr>
          <p:cNvSpPr/>
          <p:nvPr/>
        </p:nvSpPr>
        <p:spPr bwMode="auto">
          <a:xfrm>
            <a:off x="4477303" y="4476307"/>
            <a:ext cx="328614" cy="148855"/>
          </a:xfrm>
          <a:prstGeom prst="rect">
            <a:avLst/>
          </a:prstGeom>
          <a:solidFill>
            <a:srgbClr val="4D2603"/>
          </a:solidFill>
          <a:ln w="9525" cap="flat" cmpd="sng" algn="ctr">
            <a:solidFill>
              <a:srgbClr val="4D260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85880386"/>
      </p:ext>
    </p:extLst>
  </p:cSld>
  <p:clrMapOvr>
    <a:masterClrMapping/>
  </p:clrMapOvr>
</p:sld>
</file>

<file path=ppt/theme/theme1.xml><?xml version="1.0" encoding="utf-8"?>
<a:theme xmlns:a="http://schemas.openxmlformats.org/drawingml/2006/main" name="Dark blue background white font">
  <a:themeElements>
    <a:clrScheme name="NIDA CoE">
      <a:dk1>
        <a:srgbClr val="003052"/>
      </a:dk1>
      <a:lt1>
        <a:srgbClr val="FFFFFF"/>
      </a:lt1>
      <a:dk2>
        <a:srgbClr val="003052"/>
      </a:dk2>
      <a:lt2>
        <a:srgbClr val="00A0AF"/>
      </a:lt2>
      <a:accent1>
        <a:srgbClr val="00A0AF"/>
      </a:accent1>
      <a:accent2>
        <a:srgbClr val="6DB33F"/>
      </a:accent2>
      <a:accent3>
        <a:srgbClr val="F68826"/>
      </a:accent3>
      <a:accent4>
        <a:srgbClr val="EE4489"/>
      </a:accent4>
      <a:accent5>
        <a:srgbClr val="BFE7EB"/>
      </a:accent5>
      <a:accent6>
        <a:srgbClr val="D3E8C5"/>
      </a:accent6>
      <a:hlink>
        <a:srgbClr val="CCCC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66"/>
        </a:dk1>
        <a:lt1>
          <a:srgbClr val="FFFFFF"/>
        </a:lt1>
        <a:dk2>
          <a:srgbClr val="003366"/>
        </a:dk2>
        <a:lt2>
          <a:srgbClr val="FFFF00"/>
        </a:lt2>
        <a:accent1>
          <a:srgbClr val="00CC99"/>
        </a:accent1>
        <a:accent2>
          <a:srgbClr val="3333CC"/>
        </a:accent2>
        <a:accent3>
          <a:srgbClr val="AAAD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9">
        <a:dk1>
          <a:srgbClr val="000066"/>
        </a:dk1>
        <a:lt1>
          <a:srgbClr val="FFFFFF"/>
        </a:lt1>
        <a:dk2>
          <a:srgbClr val="005250"/>
        </a:dk2>
        <a:lt2>
          <a:srgbClr val="FFFF00"/>
        </a:lt2>
        <a:accent1>
          <a:srgbClr val="00CC99"/>
        </a:accent1>
        <a:accent2>
          <a:srgbClr val="3333CC"/>
        </a:accent2>
        <a:accent3>
          <a:srgbClr val="AAB3B3"/>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0">
        <a:dk1>
          <a:srgbClr val="000066"/>
        </a:dk1>
        <a:lt1>
          <a:srgbClr val="FFFFFF"/>
        </a:lt1>
        <a:dk2>
          <a:srgbClr val="010121"/>
        </a:dk2>
        <a:lt2>
          <a:srgbClr val="FFFF00"/>
        </a:lt2>
        <a:accent1>
          <a:srgbClr val="00CC99"/>
        </a:accent1>
        <a:accent2>
          <a:srgbClr val="3333CC"/>
        </a:accent2>
        <a:accent3>
          <a:srgbClr val="AAAAAB"/>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1">
        <a:dk1>
          <a:srgbClr val="000066"/>
        </a:dk1>
        <a:lt1>
          <a:srgbClr val="FFFFFF"/>
        </a:lt1>
        <a:dk2>
          <a:srgbClr val="000066"/>
        </a:dk2>
        <a:lt2>
          <a:srgbClr val="FFFF00"/>
        </a:lt2>
        <a:accent1>
          <a:srgbClr val="00CC99"/>
        </a:accent1>
        <a:accent2>
          <a:srgbClr val="3333CC"/>
        </a:accent2>
        <a:accent3>
          <a:srgbClr val="AAAA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2">
        <a:dk1>
          <a:srgbClr val="000066"/>
        </a:dk1>
        <a:lt1>
          <a:srgbClr val="FFFFFF"/>
        </a:lt1>
        <a:dk2>
          <a:srgbClr val="00004C"/>
        </a:dk2>
        <a:lt2>
          <a:srgbClr val="FFFF00"/>
        </a:lt2>
        <a:accent1>
          <a:srgbClr val="00CC99"/>
        </a:accent1>
        <a:accent2>
          <a:srgbClr val="3333CC"/>
        </a:accent2>
        <a:accent3>
          <a:srgbClr val="AAAAB2"/>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00006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000066"/>
        </a:lt2>
        <a:accent1>
          <a:srgbClr val="66FFCC"/>
        </a:accent1>
        <a:accent2>
          <a:srgbClr val="3333CC"/>
        </a:accent2>
        <a:accent3>
          <a:srgbClr val="FFFFFF"/>
        </a:accent3>
        <a:accent4>
          <a:srgbClr val="000000"/>
        </a:accent4>
        <a:accent5>
          <a:srgbClr val="B8FFE2"/>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FFFF00"/>
        </a:lt2>
        <a:accent1>
          <a:srgbClr val="66FFCC"/>
        </a:accent1>
        <a:accent2>
          <a:srgbClr val="3333CC"/>
        </a:accent2>
        <a:accent3>
          <a:srgbClr val="AAAAB8"/>
        </a:accent3>
        <a:accent4>
          <a:srgbClr val="DADADA"/>
        </a:accent4>
        <a:accent5>
          <a:srgbClr val="B8FFE2"/>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FFFF00"/>
        </a:lt2>
        <a:accent1>
          <a:srgbClr val="66FFCC"/>
        </a:accent1>
        <a:accent2>
          <a:srgbClr val="FFFF00"/>
        </a:accent2>
        <a:accent3>
          <a:srgbClr val="AAAAB8"/>
        </a:accent3>
        <a:accent4>
          <a:srgbClr val="DADADA"/>
        </a:accent4>
        <a:accent5>
          <a:srgbClr val="B8FFE2"/>
        </a:accent5>
        <a:accent6>
          <a:srgbClr val="E7E700"/>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5FDEB7692355A4F9297A62C8758DF54" ma:contentTypeVersion="13" ma:contentTypeDescription="Create a new document." ma:contentTypeScope="" ma:versionID="cbebabc5039f7cd33a3d7a314bc5e200">
  <xsd:schema xmlns:xsd="http://www.w3.org/2001/XMLSchema" xmlns:xs="http://www.w3.org/2001/XMLSchema" xmlns:p="http://schemas.microsoft.com/office/2006/metadata/properties" xmlns:ns1="http://schemas.microsoft.com/sharepoint/v3" xmlns:ns3="ee1b1a60-0b4f-4155-bd69-899a1e61032a" targetNamespace="http://schemas.microsoft.com/office/2006/metadata/properties" ma:root="true" ma:fieldsID="296763cb7e577eb9ec21bac0b268ad35" ns1:_="" ns3:_="">
    <xsd:import namespace="http://schemas.microsoft.com/sharepoint/v3"/>
    <xsd:import namespace="ee1b1a60-0b4f-4155-bd69-899a1e61032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1:_ip_UnifiedCompliancePolicyProperties" minOccurs="0"/>
                <xsd:element ref="ns1:_ip_UnifiedCompliancePolicyUIAction" minOccurs="0"/>
                <xsd:element ref="ns3:_activity" minOccurs="0"/>
                <xsd:element ref="ns3:MediaServiceDateTake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1b1a60-0b4f-4155-bd69-899a1e6103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ee1b1a60-0b4f-4155-bd69-899a1e61032a"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01B0E7B4-E181-4974-B143-3582F661B083}">
  <ds:schemaRefs>
    <ds:schemaRef ds:uri="http://schemas.microsoft.com/sharepoint/v3/contenttype/forms"/>
  </ds:schemaRefs>
</ds:datastoreItem>
</file>

<file path=customXml/itemProps2.xml><?xml version="1.0" encoding="utf-8"?>
<ds:datastoreItem xmlns:ds="http://schemas.openxmlformats.org/officeDocument/2006/customXml" ds:itemID="{AF9D12AF-8DAE-4806-8DBB-F1170E3555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e1b1a60-0b4f-4155-bd69-899a1e6103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5D2ACC-B846-4CAD-9FBF-FEED688BB5C4}">
  <ds:schemaRefs>
    <ds:schemaRef ds:uri="ee1b1a60-0b4f-4155-bd69-899a1e61032a"/>
    <ds:schemaRef ds:uri="http://purl.org/dc/terms/"/>
    <ds:schemaRef ds:uri="http://schemas.microsoft.com/office/2006/metadata/properties"/>
    <ds:schemaRef ds:uri="http://schemas.openxmlformats.org/package/2006/metadata/core-properties"/>
    <ds:schemaRef ds:uri="http://www.w3.org/XML/1998/namespace"/>
    <ds:schemaRef ds:uri="http://purl.org/dc/elements/1.1/"/>
    <ds:schemaRef ds:uri="http://schemas.microsoft.com/office/2006/documentManagement/types"/>
    <ds:schemaRef ds:uri="http://schemas.microsoft.com/office/infopath/2007/PartnerControls"/>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Dark blue background white font - 3</Template>
  <TotalTime>26656</TotalTime>
  <Words>1435</Words>
  <Application>Microsoft Office PowerPoint</Application>
  <PresentationFormat>Widescreen</PresentationFormat>
  <Paragraphs>167</Paragraphs>
  <Slides>23</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Public Sans Web</vt:lpstr>
      <vt:lpstr>Dark blue background white font</vt:lpstr>
      <vt:lpstr>“Holding Out” in a Holding Cell:  Clinical Case Demonstrates  a Gap in Access to Medications for Opioid Use Disorder  </vt:lpstr>
      <vt:lpstr>DISCLOSURE:  I have no financial or other conflicts of interest to disclose related to the material presented.</vt:lpstr>
      <vt:lpstr>Background</vt:lpstr>
      <vt:lpstr>Background</vt:lpstr>
      <vt:lpstr>PowerPoint Presentation</vt:lpstr>
      <vt:lpstr>Learning Objectives</vt:lpstr>
      <vt:lpstr>Clinical Case</vt:lpstr>
      <vt:lpstr>Clinical Case</vt:lpstr>
      <vt:lpstr>Medical Follow-Up</vt:lpstr>
      <vt:lpstr>Advocacy Follow-Up </vt:lpstr>
      <vt:lpstr>PowerPoint Presentation</vt:lpstr>
      <vt:lpstr>Advocacy Follow-Up </vt:lpstr>
      <vt:lpstr>Access to MOUD in the Local Holding Cell:  Implementation </vt:lpstr>
      <vt:lpstr>Access to MOUD in the Local Holding Cell:  Implementation</vt:lpstr>
      <vt:lpstr>Implementation: Facilitators/Barriers</vt:lpstr>
      <vt:lpstr>Future Steps</vt:lpstr>
      <vt:lpstr>Take Home Points </vt:lpstr>
      <vt:lpstr>Resources</vt:lpstr>
      <vt:lpstr>THANK YOU</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 Transitions  for Patients on Medications for Opioid Use Disorder (MOUD)</dc:title>
  <dc:creator>phoebecushman@gmail.com</dc:creator>
  <cp:lastModifiedBy>Rental End User</cp:lastModifiedBy>
  <cp:revision>219</cp:revision>
  <dcterms:created xsi:type="dcterms:W3CDTF">2021-08-02T18:36:35Z</dcterms:created>
  <dcterms:modified xsi:type="dcterms:W3CDTF">2023-11-02T17:39:32Z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0x010100D5FDEB7692355A4F9297A62C8758DF54</vt:lpwstr>
  </property>
</Properties>
</file>