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1.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9.xml" ContentType="application/vnd.openxmlformats-officedocument.presentationml.tags+xml"/>
  <Override PartName="/ppt/notesSlides/notesSlide61.xml" ContentType="application/vnd.openxmlformats-officedocument.presentationml.notesSlide+xml"/>
  <Override PartName="/ppt/tags/tag10.xml" ContentType="application/vnd.openxmlformats-officedocument.presentationml.tags+xml"/>
  <Override PartName="/ppt/notesSlides/notesSlide62.xml" ContentType="application/vnd.openxmlformats-officedocument.presentationml.notesSlide+xml"/>
  <Override PartName="/ppt/tags/tag11.xml" ContentType="application/vnd.openxmlformats-officedocument.presentationml.tags+xml"/>
  <Override PartName="/ppt/notesSlides/notesSlide63.xml" ContentType="application/vnd.openxmlformats-officedocument.presentationml.notesSlide+xml"/>
  <Override PartName="/ppt/tags/tag12.xml" ContentType="application/vnd.openxmlformats-officedocument.presentationml.tags+xml"/>
  <Override PartName="/ppt/notesSlides/notesSlide64.xml" ContentType="application/vnd.openxmlformats-officedocument.presentationml.notesSlide+xml"/>
  <Override PartName="/ppt/tags/tag13.xml" ContentType="application/vnd.openxmlformats-officedocument.presentationml.tags+xml"/>
  <Override PartName="/ppt/notesSlides/notesSlide65.xml" ContentType="application/vnd.openxmlformats-officedocument.presentationml.notesSlide+xml"/>
  <Override PartName="/ppt/tags/tag14.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75"/>
  </p:notesMasterIdLst>
  <p:sldIdLst>
    <p:sldId id="1086" r:id="rId2"/>
    <p:sldId id="1155" r:id="rId3"/>
    <p:sldId id="1083" r:id="rId4"/>
    <p:sldId id="1088" r:id="rId5"/>
    <p:sldId id="1079" r:id="rId6"/>
    <p:sldId id="1102" r:id="rId7"/>
    <p:sldId id="1145" r:id="rId8"/>
    <p:sldId id="1146" r:id="rId9"/>
    <p:sldId id="1126" r:id="rId10"/>
    <p:sldId id="1151" r:id="rId11"/>
    <p:sldId id="1150" r:id="rId12"/>
    <p:sldId id="1143" r:id="rId13"/>
    <p:sldId id="1116" r:id="rId14"/>
    <p:sldId id="1120" r:id="rId15"/>
    <p:sldId id="1129" r:id="rId16"/>
    <p:sldId id="1111" r:id="rId17"/>
    <p:sldId id="1148" r:id="rId18"/>
    <p:sldId id="1105" r:id="rId19"/>
    <p:sldId id="1106" r:id="rId20"/>
    <p:sldId id="1152" r:id="rId21"/>
    <p:sldId id="1153" r:id="rId22"/>
    <p:sldId id="1154" r:id="rId23"/>
    <p:sldId id="1124" r:id="rId24"/>
    <p:sldId id="1103" r:id="rId25"/>
    <p:sldId id="1144" r:id="rId26"/>
    <p:sldId id="1121" r:id="rId27"/>
    <p:sldId id="1137" r:id="rId28"/>
    <p:sldId id="1138" r:id="rId29"/>
    <p:sldId id="1131" r:id="rId30"/>
    <p:sldId id="1136" r:id="rId31"/>
    <p:sldId id="1128" r:id="rId32"/>
    <p:sldId id="1156" r:id="rId33"/>
    <p:sldId id="1157" r:id="rId34"/>
    <p:sldId id="1158" r:id="rId35"/>
    <p:sldId id="1983" r:id="rId36"/>
    <p:sldId id="1984" r:id="rId37"/>
    <p:sldId id="1132" r:id="rId38"/>
    <p:sldId id="1140" r:id="rId39"/>
    <p:sldId id="1985" r:id="rId40"/>
    <p:sldId id="1107" r:id="rId41"/>
    <p:sldId id="1986" r:id="rId42"/>
    <p:sldId id="1112" r:id="rId43"/>
    <p:sldId id="274" r:id="rId44"/>
    <p:sldId id="1108" r:id="rId45"/>
    <p:sldId id="1987" r:id="rId46"/>
    <p:sldId id="1127" r:id="rId47"/>
    <p:sldId id="1988" r:id="rId48"/>
    <p:sldId id="1134" r:id="rId49"/>
    <p:sldId id="1125" r:id="rId50"/>
    <p:sldId id="1989" r:id="rId51"/>
    <p:sldId id="1130" r:id="rId52"/>
    <p:sldId id="1135" r:id="rId53"/>
    <p:sldId id="1990" r:id="rId54"/>
    <p:sldId id="1133" r:id="rId55"/>
    <p:sldId id="1991" r:id="rId56"/>
    <p:sldId id="1139" r:id="rId57"/>
    <p:sldId id="1117" r:id="rId58"/>
    <p:sldId id="1119" r:id="rId59"/>
    <p:sldId id="1992" r:id="rId60"/>
    <p:sldId id="1118" r:id="rId61"/>
    <p:sldId id="1113" r:id="rId62"/>
    <p:sldId id="1993" r:id="rId63"/>
    <p:sldId id="1994" r:id="rId64"/>
    <p:sldId id="1142" r:id="rId65"/>
    <p:sldId id="1141" r:id="rId66"/>
    <p:sldId id="1995" r:id="rId67"/>
    <p:sldId id="1982" r:id="rId68"/>
    <p:sldId id="257" r:id="rId69"/>
    <p:sldId id="1979" r:id="rId70"/>
    <p:sldId id="1978" r:id="rId71"/>
    <p:sldId id="1981" r:id="rId72"/>
    <p:sldId id="1980" r:id="rId73"/>
    <p:sldId id="1085" r:id="rId74"/>
  </p:sldIdLst>
  <p:sldSz cx="12192000" cy="6858000"/>
  <p:notesSz cx="6858000" cy="9144000"/>
  <p:custDataLst>
    <p:tags r:id="rId7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 id="2" name="Hagle, Holly" initials="HH" lastIdx="2" clrIdx="1">
    <p:extLst>
      <p:ext uri="{19B8F6BF-5375-455C-9EA6-DF929625EA0E}">
        <p15:presenceInfo xmlns:p15="http://schemas.microsoft.com/office/powerpoint/2012/main" userId="S-1-5-21-2008365202-1495225606-1849977318-424299" providerId="AD"/>
      </p:ext>
    </p:extLst>
  </p:cmAuthor>
  <p:cmAuthor id="3" name="Obando, Aura,M.D." initials="OA" lastIdx="1" clrIdx="2">
    <p:extLst>
      <p:ext uri="{19B8F6BF-5375-455C-9EA6-DF929625EA0E}">
        <p15:presenceInfo xmlns:p15="http://schemas.microsoft.com/office/powerpoint/2012/main" userId="S::aobando@partners.org::98f7f050-fd68-495c-8159-775a0042d9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AA1"/>
    <a:srgbClr val="EE7D31"/>
    <a:srgbClr val="E5673E"/>
    <a:srgbClr val="EFCCF2"/>
    <a:srgbClr val="CC4927"/>
    <a:srgbClr val="91917F"/>
    <a:srgbClr val="4F3A25"/>
    <a:srgbClr val="94A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58" autoAdjust="0"/>
    <p:restoredTop sz="67604" autoAdjust="0"/>
  </p:normalViewPr>
  <p:slideViewPr>
    <p:cSldViewPr snapToGrid="0">
      <p:cViewPr varScale="1">
        <p:scale>
          <a:sx n="75" d="100"/>
          <a:sy n="75" d="100"/>
        </p:scale>
        <p:origin x="184" y="208"/>
      </p:cViewPr>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2-13T21:02:24.402"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885C3-F176-40BA-839C-BEB3E64A1C3F}" type="doc">
      <dgm:prSet loTypeId="urn:microsoft.com/office/officeart/2017/3/layout/HorizontalLabelsTimeline" loCatId="process" qsTypeId="urn:microsoft.com/office/officeart/2005/8/quickstyle/simple1" qsCatId="simple" csTypeId="urn:microsoft.com/office/officeart/2005/8/colors/accent1_2" csCatId="accent1" phldr="1"/>
      <dgm:spPr/>
      <dgm:t>
        <a:bodyPr/>
        <a:lstStyle/>
        <a:p>
          <a:endParaRPr lang="en-US"/>
        </a:p>
      </dgm:t>
    </dgm:pt>
    <dgm:pt modelId="{60A1FE87-FD51-493A-9CFE-3EA2692C3A1A}">
      <dgm:prSet/>
      <dgm:spPr/>
      <dgm:t>
        <a:bodyPr/>
        <a:lstStyle/>
        <a:p>
          <a:pPr>
            <a:defRPr b="1"/>
          </a:pPr>
          <a:r>
            <a:rPr lang="en-US" dirty="0"/>
            <a:t>Study of 656 homeless youth</a:t>
          </a:r>
        </a:p>
      </dgm:t>
    </dgm:pt>
    <dgm:pt modelId="{7E807A27-F015-402B-A098-D239A9502397}" type="parTrans" cxnId="{CBA170B5-2CDE-40C4-AF46-9CCE092F6073}">
      <dgm:prSet/>
      <dgm:spPr/>
      <dgm:t>
        <a:bodyPr/>
        <a:lstStyle/>
        <a:p>
          <a:endParaRPr lang="en-US"/>
        </a:p>
      </dgm:t>
    </dgm:pt>
    <dgm:pt modelId="{2D0A6AD8-A9A6-4B29-8745-9FBF34B442A2}" type="sibTrans" cxnId="{CBA170B5-2CDE-40C4-AF46-9CCE092F6073}">
      <dgm:prSet/>
      <dgm:spPr/>
      <dgm:t>
        <a:bodyPr/>
        <a:lstStyle/>
        <a:p>
          <a:endParaRPr lang="en-US"/>
        </a:p>
      </dgm:t>
    </dgm:pt>
    <dgm:pt modelId="{078C69F3-500E-41E8-B08C-46B75B6C6E87}">
      <dgm:prSet custT="1"/>
      <dgm:spPr/>
      <dgm:t>
        <a:bodyPr/>
        <a:lstStyle/>
        <a:p>
          <a:endParaRPr lang="en-US" sz="1800" dirty="0"/>
        </a:p>
      </dgm:t>
    </dgm:pt>
    <dgm:pt modelId="{8417B8A7-0A54-466F-AD39-CE50A6D20E8E}" type="parTrans" cxnId="{A669D62B-70F7-4EFF-94E5-7EC9FCC869CE}">
      <dgm:prSet/>
      <dgm:spPr/>
      <dgm:t>
        <a:bodyPr/>
        <a:lstStyle/>
        <a:p>
          <a:endParaRPr lang="en-US"/>
        </a:p>
      </dgm:t>
    </dgm:pt>
    <dgm:pt modelId="{5A77B51B-4FA4-416F-819A-81F6AC6A077C}" type="sibTrans" cxnId="{A669D62B-70F7-4EFF-94E5-7EC9FCC869CE}">
      <dgm:prSet/>
      <dgm:spPr/>
      <dgm:t>
        <a:bodyPr/>
        <a:lstStyle/>
        <a:p>
          <a:endParaRPr lang="en-US"/>
        </a:p>
      </dgm:t>
    </dgm:pt>
    <dgm:pt modelId="{AA05DDB5-6F24-4EB7-88E2-D587428E76F2}">
      <dgm:prSet custT="1"/>
      <dgm:spPr/>
      <dgm:t>
        <a:bodyPr/>
        <a:lstStyle/>
        <a:p>
          <a:r>
            <a:rPr lang="en-US" sz="1600" dirty="0"/>
            <a:t>73.2% reported use of alcohol</a:t>
          </a:r>
        </a:p>
      </dgm:t>
    </dgm:pt>
    <dgm:pt modelId="{01DE62E3-C58B-4DA5-8BEF-F4A8E6DFEAB5}" type="parTrans" cxnId="{696F9643-C880-4818-99B3-55BF2BBFF0AC}">
      <dgm:prSet/>
      <dgm:spPr/>
      <dgm:t>
        <a:bodyPr/>
        <a:lstStyle/>
        <a:p>
          <a:endParaRPr lang="en-US"/>
        </a:p>
      </dgm:t>
    </dgm:pt>
    <dgm:pt modelId="{95A3367F-8973-47E7-A508-0B50BA446898}" type="sibTrans" cxnId="{696F9643-C880-4818-99B3-55BF2BBFF0AC}">
      <dgm:prSet/>
      <dgm:spPr/>
      <dgm:t>
        <a:bodyPr/>
        <a:lstStyle/>
        <a:p>
          <a:endParaRPr lang="en-US"/>
        </a:p>
      </dgm:t>
    </dgm:pt>
    <dgm:pt modelId="{0E5D92EC-72F2-42CA-AD2E-EAF956EC5438}">
      <dgm:prSet custT="1"/>
      <dgm:spPr/>
      <dgm:t>
        <a:bodyPr/>
        <a:lstStyle/>
        <a:p>
          <a:r>
            <a:rPr lang="en-US" sz="1600" dirty="0"/>
            <a:t>37.5% reported use of “hard” drugs</a:t>
          </a:r>
        </a:p>
      </dgm:t>
    </dgm:pt>
    <dgm:pt modelId="{0DB61680-9A75-405F-A5C1-381523E85184}" type="parTrans" cxnId="{03887A49-F9B9-4E3D-BD1E-A0836B92BDB4}">
      <dgm:prSet/>
      <dgm:spPr/>
      <dgm:t>
        <a:bodyPr/>
        <a:lstStyle/>
        <a:p>
          <a:endParaRPr lang="en-US"/>
        </a:p>
      </dgm:t>
    </dgm:pt>
    <dgm:pt modelId="{6C74D8E5-F0B5-4AF9-A544-66E67E98173B}" type="sibTrans" cxnId="{03887A49-F9B9-4E3D-BD1E-A0836B92BDB4}">
      <dgm:prSet/>
      <dgm:spPr/>
      <dgm:t>
        <a:bodyPr/>
        <a:lstStyle/>
        <a:p>
          <a:endParaRPr lang="en-US"/>
        </a:p>
      </dgm:t>
    </dgm:pt>
    <dgm:pt modelId="{1CAE865E-6FCD-490C-9424-1D4105DBE46A}">
      <dgm:prSet custT="1"/>
      <dgm:spPr/>
      <dgm:t>
        <a:bodyPr/>
        <a:lstStyle/>
        <a:p>
          <a:r>
            <a:rPr lang="en-US" sz="1600" dirty="0"/>
            <a:t>2/3 reported cigarette use</a:t>
          </a:r>
        </a:p>
      </dgm:t>
    </dgm:pt>
    <dgm:pt modelId="{B004D0A5-07D0-42E3-849B-C83F6FE2A6EF}" type="parTrans" cxnId="{4E035A2D-5A35-43E5-9044-C67B9F02844D}">
      <dgm:prSet/>
      <dgm:spPr/>
      <dgm:t>
        <a:bodyPr/>
        <a:lstStyle/>
        <a:p>
          <a:endParaRPr lang="en-US"/>
        </a:p>
      </dgm:t>
    </dgm:pt>
    <dgm:pt modelId="{074BA008-429C-4DFF-B22C-1105543848DE}" type="sibTrans" cxnId="{4E035A2D-5A35-43E5-9044-C67B9F02844D}">
      <dgm:prSet/>
      <dgm:spPr/>
      <dgm:t>
        <a:bodyPr/>
        <a:lstStyle/>
        <a:p>
          <a:endParaRPr lang="en-US"/>
        </a:p>
      </dgm:t>
    </dgm:pt>
    <dgm:pt modelId="{383D165A-4E1D-4B8A-807C-1094458353DB}">
      <dgm:prSet/>
      <dgm:spPr/>
      <dgm:t>
        <a:bodyPr/>
        <a:lstStyle/>
        <a:p>
          <a:pPr>
            <a:defRPr b="1"/>
          </a:pPr>
          <a:r>
            <a:rPr lang="en-US" dirty="0"/>
            <a:t>Study of 601 street-dwelling youth</a:t>
          </a:r>
        </a:p>
      </dgm:t>
    </dgm:pt>
    <dgm:pt modelId="{F1E0A602-996D-49C8-82D5-7A8CA9B434DB}" type="parTrans" cxnId="{564A2506-14FB-44C8-83FB-911A0EA08758}">
      <dgm:prSet/>
      <dgm:spPr/>
      <dgm:t>
        <a:bodyPr/>
        <a:lstStyle/>
        <a:p>
          <a:endParaRPr lang="en-US"/>
        </a:p>
      </dgm:t>
    </dgm:pt>
    <dgm:pt modelId="{96DBF00B-ADD8-4A76-B228-AA7E9879A924}" type="sibTrans" cxnId="{564A2506-14FB-44C8-83FB-911A0EA08758}">
      <dgm:prSet/>
      <dgm:spPr/>
      <dgm:t>
        <a:bodyPr/>
        <a:lstStyle/>
        <a:p>
          <a:endParaRPr lang="en-US"/>
        </a:p>
      </dgm:t>
    </dgm:pt>
    <dgm:pt modelId="{C130BEDD-D64B-48D3-BDCB-27669A02EE82}">
      <dgm:prSet custT="1"/>
      <dgm:spPr/>
      <dgm:t>
        <a:bodyPr/>
        <a:lstStyle/>
        <a:p>
          <a:endParaRPr lang="en-US" sz="1800" dirty="0"/>
        </a:p>
      </dgm:t>
    </dgm:pt>
    <dgm:pt modelId="{39EDFCD9-BF33-41EB-A237-8C147EDF8AE8}" type="parTrans" cxnId="{58DDBF0D-ACE6-40B9-A702-12FAD46BB275}">
      <dgm:prSet/>
      <dgm:spPr/>
      <dgm:t>
        <a:bodyPr/>
        <a:lstStyle/>
        <a:p>
          <a:endParaRPr lang="en-US"/>
        </a:p>
      </dgm:t>
    </dgm:pt>
    <dgm:pt modelId="{09450B73-F291-4C71-99C7-B32FD3CFC012}" type="sibTrans" cxnId="{58DDBF0D-ACE6-40B9-A702-12FAD46BB275}">
      <dgm:prSet/>
      <dgm:spPr/>
      <dgm:t>
        <a:bodyPr/>
        <a:lstStyle/>
        <a:p>
          <a:endParaRPr lang="en-US"/>
        </a:p>
      </dgm:t>
    </dgm:pt>
    <dgm:pt modelId="{63AF78D4-6F7E-4F2C-98BE-A5DD88F37139}">
      <dgm:prSet custT="1"/>
      <dgm:spPr/>
      <dgm:t>
        <a:bodyPr/>
        <a:lstStyle/>
        <a:p>
          <a:r>
            <a:rPr lang="en-US" sz="1600" dirty="0"/>
            <a:t>60% met DSM-IV-TR criteria for drug addiction of at least one substance</a:t>
          </a:r>
        </a:p>
      </dgm:t>
    </dgm:pt>
    <dgm:pt modelId="{A8D2DB6D-58A9-4C27-AAEA-DD1BCD4C8DA6}" type="parTrans" cxnId="{6408EA4D-789B-487D-8476-6C314F27E2F0}">
      <dgm:prSet/>
      <dgm:spPr/>
      <dgm:t>
        <a:bodyPr/>
        <a:lstStyle/>
        <a:p>
          <a:endParaRPr lang="en-US"/>
        </a:p>
      </dgm:t>
    </dgm:pt>
    <dgm:pt modelId="{F7D95371-B1C5-4F3F-B6AE-1687FE9BB972}" type="sibTrans" cxnId="{6408EA4D-789B-487D-8476-6C314F27E2F0}">
      <dgm:prSet/>
      <dgm:spPr/>
      <dgm:t>
        <a:bodyPr/>
        <a:lstStyle/>
        <a:p>
          <a:endParaRPr lang="en-US"/>
        </a:p>
      </dgm:t>
    </dgm:pt>
    <dgm:pt modelId="{0DF7838D-756D-45CF-8D7B-DE286B1CAFF8}">
      <dgm:prSet custT="1"/>
      <dgm:spPr/>
      <dgm:t>
        <a:bodyPr/>
        <a:lstStyle/>
        <a:p>
          <a:r>
            <a:rPr lang="en-US" sz="1600" dirty="0"/>
            <a:t>49% for substance dependence</a:t>
          </a:r>
        </a:p>
      </dgm:t>
    </dgm:pt>
    <dgm:pt modelId="{5A29B738-A2F5-4F99-8432-FD379598E344}" type="parTrans" cxnId="{BF76F17B-2BA6-4CA6-B65B-3FD27D2A0ACE}">
      <dgm:prSet/>
      <dgm:spPr/>
      <dgm:t>
        <a:bodyPr/>
        <a:lstStyle/>
        <a:p>
          <a:endParaRPr lang="en-US"/>
        </a:p>
      </dgm:t>
    </dgm:pt>
    <dgm:pt modelId="{6C6B424A-26EA-47CC-B7A9-B773A02590B1}" type="sibTrans" cxnId="{BF76F17B-2BA6-4CA6-B65B-3FD27D2A0ACE}">
      <dgm:prSet/>
      <dgm:spPr/>
      <dgm:t>
        <a:bodyPr/>
        <a:lstStyle/>
        <a:p>
          <a:endParaRPr lang="en-US"/>
        </a:p>
      </dgm:t>
    </dgm:pt>
    <dgm:pt modelId="{035929AC-AA70-DB42-BEE3-F164FA21B03A}">
      <dgm:prSet custT="1"/>
      <dgm:spPr/>
      <dgm:t>
        <a:bodyPr/>
        <a:lstStyle/>
        <a:p>
          <a:r>
            <a:rPr lang="en-US" sz="1600" dirty="0"/>
            <a:t>64.6% reported use of marijuana</a:t>
          </a:r>
        </a:p>
      </dgm:t>
    </dgm:pt>
    <dgm:pt modelId="{2FA2E5D5-4E9B-C64D-8F73-9F10970C2F9B}" type="parTrans" cxnId="{3FC63318-C9C9-2541-B93D-5064F0DF2309}">
      <dgm:prSet/>
      <dgm:spPr/>
      <dgm:t>
        <a:bodyPr/>
        <a:lstStyle/>
        <a:p>
          <a:endParaRPr lang="en-US"/>
        </a:p>
      </dgm:t>
    </dgm:pt>
    <dgm:pt modelId="{269F51BE-BB20-3F42-B34B-5326C7D093D6}" type="sibTrans" cxnId="{3FC63318-C9C9-2541-B93D-5064F0DF2309}">
      <dgm:prSet/>
      <dgm:spPr/>
      <dgm:t>
        <a:bodyPr/>
        <a:lstStyle/>
        <a:p>
          <a:endParaRPr lang="en-US"/>
        </a:p>
      </dgm:t>
    </dgm:pt>
    <dgm:pt modelId="{13403250-3CF0-3D4F-A9FF-54A0EA9553CD}">
      <dgm:prSet custT="1"/>
      <dgm:spPr/>
      <dgm:t>
        <a:bodyPr/>
        <a:lstStyle/>
        <a:p>
          <a:r>
            <a:rPr lang="en-US" sz="1600" dirty="0"/>
            <a:t>50% met DSM-IV-TR criteria for alcohol addiction</a:t>
          </a:r>
        </a:p>
      </dgm:t>
    </dgm:pt>
    <dgm:pt modelId="{AB7C89D3-748F-6842-B48E-DBFCBBE51A9D}" type="parTrans" cxnId="{D99DA83D-B597-4444-AE4B-56B0A5EE9272}">
      <dgm:prSet/>
      <dgm:spPr/>
      <dgm:t>
        <a:bodyPr/>
        <a:lstStyle/>
        <a:p>
          <a:endParaRPr lang="en-US"/>
        </a:p>
      </dgm:t>
    </dgm:pt>
    <dgm:pt modelId="{89D69E8F-2F40-294D-A939-9E7B51C89FAC}" type="sibTrans" cxnId="{D99DA83D-B597-4444-AE4B-56B0A5EE9272}">
      <dgm:prSet/>
      <dgm:spPr/>
      <dgm:t>
        <a:bodyPr/>
        <a:lstStyle/>
        <a:p>
          <a:endParaRPr lang="en-US"/>
        </a:p>
      </dgm:t>
    </dgm:pt>
    <dgm:pt modelId="{EF12881B-F07A-D04F-98FE-A130C6987118}" type="pres">
      <dgm:prSet presAssocID="{6F1885C3-F176-40BA-839C-BEB3E64A1C3F}" presName="root" presStyleCnt="0">
        <dgm:presLayoutVars>
          <dgm:chMax/>
          <dgm:chPref/>
          <dgm:animLvl val="lvl"/>
        </dgm:presLayoutVars>
      </dgm:prSet>
      <dgm:spPr/>
    </dgm:pt>
    <dgm:pt modelId="{62898AC8-2EF1-0E4F-BE45-F2C7AD02424A}" type="pres">
      <dgm:prSet presAssocID="{6F1885C3-F176-40BA-839C-BEB3E64A1C3F}" presName="divider" presStyleLbl="fgAcc1" presStyleIdx="0" presStyleCnt="1"/>
      <dgm:spPr/>
    </dgm:pt>
    <dgm:pt modelId="{E1A9844C-3803-614B-869B-262C455825B3}" type="pres">
      <dgm:prSet presAssocID="{6F1885C3-F176-40BA-839C-BEB3E64A1C3F}" presName="nodes" presStyleCnt="0">
        <dgm:presLayoutVars>
          <dgm:chMax/>
          <dgm:chPref/>
          <dgm:animLvl val="lvl"/>
        </dgm:presLayoutVars>
      </dgm:prSet>
      <dgm:spPr/>
    </dgm:pt>
    <dgm:pt modelId="{27FA6C77-2E8C-7940-9216-78C3E9276701}" type="pres">
      <dgm:prSet presAssocID="{60A1FE87-FD51-493A-9CFE-3EA2692C3A1A}" presName="composite" presStyleCnt="0"/>
      <dgm:spPr/>
    </dgm:pt>
    <dgm:pt modelId="{04FB20C3-4CD2-2F47-BBCD-F3A073C05C3C}" type="pres">
      <dgm:prSet presAssocID="{60A1FE87-FD51-493A-9CFE-3EA2692C3A1A}" presName="L1TextContainer" presStyleLbl="alignNode1" presStyleIdx="0" presStyleCnt="2">
        <dgm:presLayoutVars>
          <dgm:chMax val="1"/>
          <dgm:chPref val="1"/>
          <dgm:bulletEnabled val="1"/>
        </dgm:presLayoutVars>
      </dgm:prSet>
      <dgm:spPr/>
    </dgm:pt>
    <dgm:pt modelId="{A3D0F0D0-2DF9-9C4A-A253-57A1DBA689C3}" type="pres">
      <dgm:prSet presAssocID="{60A1FE87-FD51-493A-9CFE-3EA2692C3A1A}" presName="L2TextContainerWrapper" presStyleCnt="0">
        <dgm:presLayoutVars>
          <dgm:bulletEnabled val="1"/>
        </dgm:presLayoutVars>
      </dgm:prSet>
      <dgm:spPr/>
    </dgm:pt>
    <dgm:pt modelId="{895E9D1A-F4C1-4A46-BA44-AA53F9EEC640}" type="pres">
      <dgm:prSet presAssocID="{60A1FE87-FD51-493A-9CFE-3EA2692C3A1A}" presName="L2TextContainer" presStyleLbl="bgAccFollowNode1" presStyleIdx="0" presStyleCnt="2"/>
      <dgm:spPr/>
    </dgm:pt>
    <dgm:pt modelId="{F008EAAF-94D3-8542-8E09-78FD75EEE541}" type="pres">
      <dgm:prSet presAssocID="{60A1FE87-FD51-493A-9CFE-3EA2692C3A1A}" presName="FlexibleEmptyPlaceHolder" presStyleCnt="0"/>
      <dgm:spPr/>
    </dgm:pt>
    <dgm:pt modelId="{FEDE073D-BF91-774C-B347-FB41A1866C14}" type="pres">
      <dgm:prSet presAssocID="{60A1FE87-FD51-493A-9CFE-3EA2692C3A1A}" presName="ConnectLine" presStyleLbl="sibTrans1D1" presStyleIdx="0" presStyleCnt="2"/>
      <dgm:spPr/>
    </dgm:pt>
    <dgm:pt modelId="{3084983E-1715-2042-96BD-3DF12614344B}" type="pres">
      <dgm:prSet presAssocID="{60A1FE87-FD51-493A-9CFE-3EA2692C3A1A}" presName="ConnectorPoint" presStyleLbl="node1" presStyleIdx="0"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82239F7-1267-AE4B-BA3D-B02DC9398C52}" type="pres">
      <dgm:prSet presAssocID="{60A1FE87-FD51-493A-9CFE-3EA2692C3A1A}" presName="EmptyPlaceHolder" presStyleCnt="0"/>
      <dgm:spPr/>
    </dgm:pt>
    <dgm:pt modelId="{3FD44E3D-F9E6-9642-A874-1AE02114571C}" type="pres">
      <dgm:prSet presAssocID="{2D0A6AD8-A9A6-4B29-8745-9FBF34B442A2}" presName="spaceBetweenRectangles" presStyleCnt="0"/>
      <dgm:spPr/>
    </dgm:pt>
    <dgm:pt modelId="{305971F9-07AC-2444-B90E-86477A0CED1B}" type="pres">
      <dgm:prSet presAssocID="{383D165A-4E1D-4B8A-807C-1094458353DB}" presName="composite" presStyleCnt="0"/>
      <dgm:spPr/>
    </dgm:pt>
    <dgm:pt modelId="{2A3EB3DE-B9A4-3540-B6E1-433DF58451BB}" type="pres">
      <dgm:prSet presAssocID="{383D165A-4E1D-4B8A-807C-1094458353DB}" presName="L1TextContainer" presStyleLbl="alignNode1" presStyleIdx="1" presStyleCnt="2">
        <dgm:presLayoutVars>
          <dgm:chMax val="1"/>
          <dgm:chPref val="1"/>
          <dgm:bulletEnabled val="1"/>
        </dgm:presLayoutVars>
      </dgm:prSet>
      <dgm:spPr/>
    </dgm:pt>
    <dgm:pt modelId="{6C233FAE-6E9A-7845-A1FF-21BFB27421E7}" type="pres">
      <dgm:prSet presAssocID="{383D165A-4E1D-4B8A-807C-1094458353DB}" presName="L2TextContainerWrapper" presStyleCnt="0">
        <dgm:presLayoutVars>
          <dgm:bulletEnabled val="1"/>
        </dgm:presLayoutVars>
      </dgm:prSet>
      <dgm:spPr/>
    </dgm:pt>
    <dgm:pt modelId="{FD796978-2140-0947-A73F-8C7C6C76351B}" type="pres">
      <dgm:prSet presAssocID="{383D165A-4E1D-4B8A-807C-1094458353DB}" presName="L2TextContainer" presStyleLbl="bgAccFollowNode1" presStyleIdx="1" presStyleCnt="2"/>
      <dgm:spPr/>
    </dgm:pt>
    <dgm:pt modelId="{0B5E8ECE-DF53-DC47-A3E2-1E1150FEA73A}" type="pres">
      <dgm:prSet presAssocID="{383D165A-4E1D-4B8A-807C-1094458353DB}" presName="FlexibleEmptyPlaceHolder" presStyleCnt="0"/>
      <dgm:spPr/>
    </dgm:pt>
    <dgm:pt modelId="{9B36240E-64BA-E84D-A38B-DE10490CF6D6}" type="pres">
      <dgm:prSet presAssocID="{383D165A-4E1D-4B8A-807C-1094458353DB}" presName="ConnectLine" presStyleLbl="sibTrans1D1" presStyleIdx="1" presStyleCnt="2"/>
      <dgm:spPr/>
    </dgm:pt>
    <dgm:pt modelId="{4141F689-52D0-D644-B475-AA3400A31FDF}" type="pres">
      <dgm:prSet presAssocID="{383D165A-4E1D-4B8A-807C-1094458353DB}" presName="ConnectorPoint" presStyleLbl="node1" presStyleIdx="1"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97C0448-9C50-7A42-87E5-106D9D6255EC}" type="pres">
      <dgm:prSet presAssocID="{383D165A-4E1D-4B8A-807C-1094458353DB}" presName="EmptyPlaceHolder" presStyleCnt="0"/>
      <dgm:spPr/>
    </dgm:pt>
  </dgm:ptLst>
  <dgm:cxnLst>
    <dgm:cxn modelId="{F6804B01-A440-A444-BD9C-377EDE406A52}" type="presOf" srcId="{078C69F3-500E-41E8-B08C-46B75B6C6E87}" destId="{895E9D1A-F4C1-4A46-BA44-AA53F9EEC640}" srcOrd="0" destOrd="0" presId="urn:microsoft.com/office/officeart/2017/3/layout/HorizontalLabelsTimeline"/>
    <dgm:cxn modelId="{564A2506-14FB-44C8-83FB-911A0EA08758}" srcId="{6F1885C3-F176-40BA-839C-BEB3E64A1C3F}" destId="{383D165A-4E1D-4B8A-807C-1094458353DB}" srcOrd="1" destOrd="0" parTransId="{F1E0A602-996D-49C8-82D5-7A8CA9B434DB}" sibTransId="{96DBF00B-ADD8-4A76-B228-AA7E9879A924}"/>
    <dgm:cxn modelId="{58DDBF0D-ACE6-40B9-A702-12FAD46BB275}" srcId="{383D165A-4E1D-4B8A-807C-1094458353DB}" destId="{C130BEDD-D64B-48D3-BDCB-27669A02EE82}" srcOrd="0" destOrd="0" parTransId="{39EDFCD9-BF33-41EB-A237-8C147EDF8AE8}" sibTransId="{09450B73-F291-4C71-99C7-B32FD3CFC012}"/>
    <dgm:cxn modelId="{AEAC8A10-CF89-7A46-BB65-A65E52BEBE2B}" type="presOf" srcId="{C130BEDD-D64B-48D3-BDCB-27669A02EE82}" destId="{FD796978-2140-0947-A73F-8C7C6C76351B}" srcOrd="0" destOrd="0" presId="urn:microsoft.com/office/officeart/2017/3/layout/HorizontalLabelsTimeline"/>
    <dgm:cxn modelId="{3FC63318-C9C9-2541-B93D-5064F0DF2309}" srcId="{078C69F3-500E-41E8-B08C-46B75B6C6E87}" destId="{035929AC-AA70-DB42-BEE3-F164FA21B03A}" srcOrd="1" destOrd="0" parTransId="{2FA2E5D5-4E9B-C64D-8F73-9F10970C2F9B}" sibTransId="{269F51BE-BB20-3F42-B34B-5326C7D093D6}"/>
    <dgm:cxn modelId="{1ACF3C1B-C85C-C24A-92E1-21E877B7C232}" type="presOf" srcId="{383D165A-4E1D-4B8A-807C-1094458353DB}" destId="{2A3EB3DE-B9A4-3540-B6E1-433DF58451BB}" srcOrd="0" destOrd="0" presId="urn:microsoft.com/office/officeart/2017/3/layout/HorizontalLabelsTimeline"/>
    <dgm:cxn modelId="{08BEA128-D0C8-C448-879F-7223E918C5A6}" type="presOf" srcId="{60A1FE87-FD51-493A-9CFE-3EA2692C3A1A}" destId="{04FB20C3-4CD2-2F47-BBCD-F3A073C05C3C}" srcOrd="0" destOrd="0" presId="urn:microsoft.com/office/officeart/2017/3/layout/HorizontalLabelsTimeline"/>
    <dgm:cxn modelId="{A669D62B-70F7-4EFF-94E5-7EC9FCC869CE}" srcId="{60A1FE87-FD51-493A-9CFE-3EA2692C3A1A}" destId="{078C69F3-500E-41E8-B08C-46B75B6C6E87}" srcOrd="0" destOrd="0" parTransId="{8417B8A7-0A54-466F-AD39-CE50A6D20E8E}" sibTransId="{5A77B51B-4FA4-416F-819A-81F6AC6A077C}"/>
    <dgm:cxn modelId="{4E035A2D-5A35-43E5-9044-C67B9F02844D}" srcId="{078C69F3-500E-41E8-B08C-46B75B6C6E87}" destId="{1CAE865E-6FCD-490C-9424-1D4105DBE46A}" srcOrd="3" destOrd="0" parTransId="{B004D0A5-07D0-42E3-849B-C83F6FE2A6EF}" sibTransId="{074BA008-429C-4DFF-B22C-1105543848DE}"/>
    <dgm:cxn modelId="{C2170A33-FAEA-4443-BCF7-E737BA4746D4}" type="presOf" srcId="{0E5D92EC-72F2-42CA-AD2E-EAF956EC5438}" destId="{895E9D1A-F4C1-4A46-BA44-AA53F9EEC640}" srcOrd="0" destOrd="3" presId="urn:microsoft.com/office/officeart/2017/3/layout/HorizontalLabelsTimeline"/>
    <dgm:cxn modelId="{D99DA83D-B597-4444-AE4B-56B0A5EE9272}" srcId="{C130BEDD-D64B-48D3-BDCB-27669A02EE82}" destId="{13403250-3CF0-3D4F-A9FF-54A0EA9553CD}" srcOrd="1" destOrd="0" parTransId="{AB7C89D3-748F-6842-B48E-DBFCBBE51A9D}" sibTransId="{89D69E8F-2F40-294D-A939-9E7B51C89FAC}"/>
    <dgm:cxn modelId="{696F9643-C880-4818-99B3-55BF2BBFF0AC}" srcId="{078C69F3-500E-41E8-B08C-46B75B6C6E87}" destId="{AA05DDB5-6F24-4EB7-88E2-D587428E76F2}" srcOrd="0" destOrd="0" parTransId="{01DE62E3-C58B-4DA5-8BEF-F4A8E6DFEAB5}" sibTransId="{95A3367F-8973-47E7-A508-0B50BA446898}"/>
    <dgm:cxn modelId="{03887A49-F9B9-4E3D-BD1E-A0836B92BDB4}" srcId="{078C69F3-500E-41E8-B08C-46B75B6C6E87}" destId="{0E5D92EC-72F2-42CA-AD2E-EAF956EC5438}" srcOrd="2" destOrd="0" parTransId="{0DB61680-9A75-405F-A5C1-381523E85184}" sibTransId="{6C74D8E5-F0B5-4AF9-A544-66E67E98173B}"/>
    <dgm:cxn modelId="{6408EA4D-789B-487D-8476-6C314F27E2F0}" srcId="{C130BEDD-D64B-48D3-BDCB-27669A02EE82}" destId="{63AF78D4-6F7E-4F2C-98BE-A5DD88F37139}" srcOrd="0" destOrd="0" parTransId="{A8D2DB6D-58A9-4C27-AAEA-DD1BCD4C8DA6}" sibTransId="{F7D95371-B1C5-4F3F-B6AE-1687FE9BB972}"/>
    <dgm:cxn modelId="{9E702B61-F8F8-7640-AAB4-91FA195641CB}" type="presOf" srcId="{0DF7838D-756D-45CF-8D7B-DE286B1CAFF8}" destId="{FD796978-2140-0947-A73F-8C7C6C76351B}" srcOrd="0" destOrd="3" presId="urn:microsoft.com/office/officeart/2017/3/layout/HorizontalLabelsTimeline"/>
    <dgm:cxn modelId="{BF76F17B-2BA6-4CA6-B65B-3FD27D2A0ACE}" srcId="{C130BEDD-D64B-48D3-BDCB-27669A02EE82}" destId="{0DF7838D-756D-45CF-8D7B-DE286B1CAFF8}" srcOrd="2" destOrd="0" parTransId="{5A29B738-A2F5-4F99-8432-FD379598E344}" sibTransId="{6C6B424A-26EA-47CC-B7A9-B773A02590B1}"/>
    <dgm:cxn modelId="{C9F86AA0-2D35-9741-BBBC-773EB4EAC28D}" type="presOf" srcId="{035929AC-AA70-DB42-BEE3-F164FA21B03A}" destId="{895E9D1A-F4C1-4A46-BA44-AA53F9EEC640}" srcOrd="0" destOrd="2" presId="urn:microsoft.com/office/officeart/2017/3/layout/HorizontalLabelsTimeline"/>
    <dgm:cxn modelId="{90EF98AC-1BA1-204D-9426-5577FF3585FC}" type="presOf" srcId="{AA05DDB5-6F24-4EB7-88E2-D587428E76F2}" destId="{895E9D1A-F4C1-4A46-BA44-AA53F9EEC640}" srcOrd="0" destOrd="1" presId="urn:microsoft.com/office/officeart/2017/3/layout/HorizontalLabelsTimeline"/>
    <dgm:cxn modelId="{CBA170B5-2CDE-40C4-AF46-9CCE092F6073}" srcId="{6F1885C3-F176-40BA-839C-BEB3E64A1C3F}" destId="{60A1FE87-FD51-493A-9CFE-3EA2692C3A1A}" srcOrd="0" destOrd="0" parTransId="{7E807A27-F015-402B-A098-D239A9502397}" sibTransId="{2D0A6AD8-A9A6-4B29-8745-9FBF34B442A2}"/>
    <dgm:cxn modelId="{33618EC3-6CD1-324E-A6CB-63C2CB9AB343}" type="presOf" srcId="{63AF78D4-6F7E-4F2C-98BE-A5DD88F37139}" destId="{FD796978-2140-0947-A73F-8C7C6C76351B}" srcOrd="0" destOrd="1" presId="urn:microsoft.com/office/officeart/2017/3/layout/HorizontalLabelsTimeline"/>
    <dgm:cxn modelId="{A8EC55C7-B224-DF43-BC5E-81FDBCCE4A96}" type="presOf" srcId="{13403250-3CF0-3D4F-A9FF-54A0EA9553CD}" destId="{FD796978-2140-0947-A73F-8C7C6C76351B}" srcOrd="0" destOrd="2" presId="urn:microsoft.com/office/officeart/2017/3/layout/HorizontalLabelsTimeline"/>
    <dgm:cxn modelId="{85DF05E4-3311-0E46-9D9C-49CDE99866F5}" type="presOf" srcId="{6F1885C3-F176-40BA-839C-BEB3E64A1C3F}" destId="{EF12881B-F07A-D04F-98FE-A130C6987118}" srcOrd="0" destOrd="0" presId="urn:microsoft.com/office/officeart/2017/3/layout/HorizontalLabelsTimeline"/>
    <dgm:cxn modelId="{A6920CF2-BC49-5043-84EE-B5BC4B730688}" type="presOf" srcId="{1CAE865E-6FCD-490C-9424-1D4105DBE46A}" destId="{895E9D1A-F4C1-4A46-BA44-AA53F9EEC640}" srcOrd="0" destOrd="4" presId="urn:microsoft.com/office/officeart/2017/3/layout/HorizontalLabelsTimeline"/>
    <dgm:cxn modelId="{29FFA9DA-C5A4-C749-BEFA-DA01B4090451}" type="presParOf" srcId="{EF12881B-F07A-D04F-98FE-A130C6987118}" destId="{62898AC8-2EF1-0E4F-BE45-F2C7AD02424A}" srcOrd="0" destOrd="0" presId="urn:microsoft.com/office/officeart/2017/3/layout/HorizontalLabelsTimeline"/>
    <dgm:cxn modelId="{FB4B8847-8EB7-A347-8B97-A7A10C177455}" type="presParOf" srcId="{EF12881B-F07A-D04F-98FE-A130C6987118}" destId="{E1A9844C-3803-614B-869B-262C455825B3}" srcOrd="1" destOrd="0" presId="urn:microsoft.com/office/officeart/2017/3/layout/HorizontalLabelsTimeline"/>
    <dgm:cxn modelId="{B13B02FE-E26C-BE4F-BFB2-F130B933FC82}" type="presParOf" srcId="{E1A9844C-3803-614B-869B-262C455825B3}" destId="{27FA6C77-2E8C-7940-9216-78C3E9276701}" srcOrd="0" destOrd="0" presId="urn:microsoft.com/office/officeart/2017/3/layout/HorizontalLabelsTimeline"/>
    <dgm:cxn modelId="{C2A74DAD-0B3D-F74D-8776-99466E85B2A9}" type="presParOf" srcId="{27FA6C77-2E8C-7940-9216-78C3E9276701}" destId="{04FB20C3-4CD2-2F47-BBCD-F3A073C05C3C}" srcOrd="0" destOrd="0" presId="urn:microsoft.com/office/officeart/2017/3/layout/HorizontalLabelsTimeline"/>
    <dgm:cxn modelId="{E2B58408-33CE-964B-AA41-05D8B525EF81}" type="presParOf" srcId="{27FA6C77-2E8C-7940-9216-78C3E9276701}" destId="{A3D0F0D0-2DF9-9C4A-A253-57A1DBA689C3}" srcOrd="1" destOrd="0" presId="urn:microsoft.com/office/officeart/2017/3/layout/HorizontalLabelsTimeline"/>
    <dgm:cxn modelId="{5AA5482B-79DD-884A-A224-3CC440726C49}" type="presParOf" srcId="{A3D0F0D0-2DF9-9C4A-A253-57A1DBA689C3}" destId="{895E9D1A-F4C1-4A46-BA44-AA53F9EEC640}" srcOrd="0" destOrd="0" presId="urn:microsoft.com/office/officeart/2017/3/layout/HorizontalLabelsTimeline"/>
    <dgm:cxn modelId="{B3866944-F449-E146-9C7A-81C341574E4F}" type="presParOf" srcId="{A3D0F0D0-2DF9-9C4A-A253-57A1DBA689C3}" destId="{F008EAAF-94D3-8542-8E09-78FD75EEE541}" srcOrd="1" destOrd="0" presId="urn:microsoft.com/office/officeart/2017/3/layout/HorizontalLabelsTimeline"/>
    <dgm:cxn modelId="{EC4A18F0-50CC-5549-AF05-F9907918D169}" type="presParOf" srcId="{27FA6C77-2E8C-7940-9216-78C3E9276701}" destId="{FEDE073D-BF91-774C-B347-FB41A1866C14}" srcOrd="2" destOrd="0" presId="urn:microsoft.com/office/officeart/2017/3/layout/HorizontalLabelsTimeline"/>
    <dgm:cxn modelId="{0C69CCDD-FA58-144F-BDD2-BE6A6D1EB206}" type="presParOf" srcId="{27FA6C77-2E8C-7940-9216-78C3E9276701}" destId="{3084983E-1715-2042-96BD-3DF12614344B}" srcOrd="3" destOrd="0" presId="urn:microsoft.com/office/officeart/2017/3/layout/HorizontalLabelsTimeline"/>
    <dgm:cxn modelId="{736C0000-FBF5-4E4B-ABBE-06EA43036CB1}" type="presParOf" srcId="{27FA6C77-2E8C-7940-9216-78C3E9276701}" destId="{F82239F7-1267-AE4B-BA3D-B02DC9398C52}" srcOrd="4" destOrd="0" presId="urn:microsoft.com/office/officeart/2017/3/layout/HorizontalLabelsTimeline"/>
    <dgm:cxn modelId="{340B1908-8130-8E41-B551-C0023F406477}" type="presParOf" srcId="{E1A9844C-3803-614B-869B-262C455825B3}" destId="{3FD44E3D-F9E6-9642-A874-1AE02114571C}" srcOrd="1" destOrd="0" presId="urn:microsoft.com/office/officeart/2017/3/layout/HorizontalLabelsTimeline"/>
    <dgm:cxn modelId="{D1EE258F-5DF5-E74D-AF32-804630A520D8}" type="presParOf" srcId="{E1A9844C-3803-614B-869B-262C455825B3}" destId="{305971F9-07AC-2444-B90E-86477A0CED1B}" srcOrd="2" destOrd="0" presId="urn:microsoft.com/office/officeart/2017/3/layout/HorizontalLabelsTimeline"/>
    <dgm:cxn modelId="{1073A739-4732-3746-932B-0AE567DDFDEE}" type="presParOf" srcId="{305971F9-07AC-2444-B90E-86477A0CED1B}" destId="{2A3EB3DE-B9A4-3540-B6E1-433DF58451BB}" srcOrd="0" destOrd="0" presId="urn:microsoft.com/office/officeart/2017/3/layout/HorizontalLabelsTimeline"/>
    <dgm:cxn modelId="{CA66B610-7FF2-4045-A31F-49471851CAC1}" type="presParOf" srcId="{305971F9-07AC-2444-B90E-86477A0CED1B}" destId="{6C233FAE-6E9A-7845-A1FF-21BFB27421E7}" srcOrd="1" destOrd="0" presId="urn:microsoft.com/office/officeart/2017/3/layout/HorizontalLabelsTimeline"/>
    <dgm:cxn modelId="{B17CE768-A890-EE4A-AA55-E59FA0DCC4BC}" type="presParOf" srcId="{6C233FAE-6E9A-7845-A1FF-21BFB27421E7}" destId="{FD796978-2140-0947-A73F-8C7C6C76351B}" srcOrd="0" destOrd="0" presId="urn:microsoft.com/office/officeart/2017/3/layout/HorizontalLabelsTimeline"/>
    <dgm:cxn modelId="{047CF79F-998F-034C-9926-ED8430C1DB1E}" type="presParOf" srcId="{6C233FAE-6E9A-7845-A1FF-21BFB27421E7}" destId="{0B5E8ECE-DF53-DC47-A3E2-1E1150FEA73A}" srcOrd="1" destOrd="0" presId="urn:microsoft.com/office/officeart/2017/3/layout/HorizontalLabelsTimeline"/>
    <dgm:cxn modelId="{CE2C2294-F65F-CD4F-8F18-8ABE043C4B7E}" type="presParOf" srcId="{305971F9-07AC-2444-B90E-86477A0CED1B}" destId="{9B36240E-64BA-E84D-A38B-DE10490CF6D6}" srcOrd="2" destOrd="0" presId="urn:microsoft.com/office/officeart/2017/3/layout/HorizontalLabelsTimeline"/>
    <dgm:cxn modelId="{C6DB48F5-C11D-9A42-8F2B-C3F9A25551EC}" type="presParOf" srcId="{305971F9-07AC-2444-B90E-86477A0CED1B}" destId="{4141F689-52D0-D644-B475-AA3400A31FDF}" srcOrd="3" destOrd="0" presId="urn:microsoft.com/office/officeart/2017/3/layout/HorizontalLabelsTimeline"/>
    <dgm:cxn modelId="{EE30FDBD-F2D3-C643-9C7B-AD2DDBE85334}" type="presParOf" srcId="{305971F9-07AC-2444-B90E-86477A0CED1B}" destId="{297C0448-9C50-7A42-87E5-106D9D6255EC}"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BEEE9F-C990-4A3A-A77C-C0CECF8A3D6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31C7FFD-534D-41A2-A642-CE60744496C5}">
      <dgm:prSet/>
      <dgm:spPr/>
      <dgm:t>
        <a:bodyPr/>
        <a:lstStyle/>
        <a:p>
          <a:r>
            <a:rPr lang="en-US"/>
            <a:t>Drop-in center approach</a:t>
          </a:r>
        </a:p>
      </dgm:t>
    </dgm:pt>
    <dgm:pt modelId="{068D6339-A4F4-418B-91F6-D30D3B6DA5CE}" type="parTrans" cxnId="{0B4F02DA-29D9-401E-9ACB-A19E231D9DD2}">
      <dgm:prSet/>
      <dgm:spPr/>
      <dgm:t>
        <a:bodyPr/>
        <a:lstStyle/>
        <a:p>
          <a:endParaRPr lang="en-US"/>
        </a:p>
      </dgm:t>
    </dgm:pt>
    <dgm:pt modelId="{7EF3B4CE-A042-4F05-8144-CA1BC424266F}" type="sibTrans" cxnId="{0B4F02DA-29D9-401E-9ACB-A19E231D9DD2}">
      <dgm:prSet/>
      <dgm:spPr/>
      <dgm:t>
        <a:bodyPr/>
        <a:lstStyle/>
        <a:p>
          <a:endParaRPr lang="en-US"/>
        </a:p>
      </dgm:t>
    </dgm:pt>
    <dgm:pt modelId="{0F6D68E2-BD30-4FF4-86DA-B5FD14EEAB4C}">
      <dgm:prSet/>
      <dgm:spPr/>
      <dgm:t>
        <a:bodyPr/>
        <a:lstStyle/>
        <a:p>
          <a:r>
            <a:rPr lang="en-US"/>
            <a:t>Normalize accessing medical care (STI testing, immunizations) by making visible</a:t>
          </a:r>
        </a:p>
      </dgm:t>
    </dgm:pt>
    <dgm:pt modelId="{E29E10F9-45EB-4941-A2BC-CE9A961B3D65}" type="parTrans" cxnId="{A9226D3F-A0C7-4AEC-98AB-18517F74C8F0}">
      <dgm:prSet/>
      <dgm:spPr/>
      <dgm:t>
        <a:bodyPr/>
        <a:lstStyle/>
        <a:p>
          <a:endParaRPr lang="en-US"/>
        </a:p>
      </dgm:t>
    </dgm:pt>
    <dgm:pt modelId="{401B8FED-B114-40E4-A3D0-048CD99D4C65}" type="sibTrans" cxnId="{A9226D3F-A0C7-4AEC-98AB-18517F74C8F0}">
      <dgm:prSet/>
      <dgm:spPr/>
      <dgm:t>
        <a:bodyPr/>
        <a:lstStyle/>
        <a:p>
          <a:endParaRPr lang="en-US"/>
        </a:p>
      </dgm:t>
    </dgm:pt>
    <dgm:pt modelId="{D9313E34-92AE-40BE-95CA-B25DE912B5D9}">
      <dgm:prSet/>
      <dgm:spPr/>
      <dgm:t>
        <a:bodyPr/>
        <a:lstStyle/>
        <a:p>
          <a:r>
            <a:rPr lang="en-US"/>
            <a:t>Complex care navigation: Addressing SDOH to engage youth, help with vital documents, accompanying youth to specialist referrals</a:t>
          </a:r>
        </a:p>
      </dgm:t>
    </dgm:pt>
    <dgm:pt modelId="{AEE03856-8DDD-4933-9DA1-6D6F6AEBD00A}" type="parTrans" cxnId="{71A0FBB9-C2AD-4688-B60E-AFE68E9CEA22}">
      <dgm:prSet/>
      <dgm:spPr/>
      <dgm:t>
        <a:bodyPr/>
        <a:lstStyle/>
        <a:p>
          <a:endParaRPr lang="en-US"/>
        </a:p>
      </dgm:t>
    </dgm:pt>
    <dgm:pt modelId="{E12F4A99-FA13-4346-A7B6-ED5E55A4E6F8}" type="sibTrans" cxnId="{71A0FBB9-C2AD-4688-B60E-AFE68E9CEA22}">
      <dgm:prSet/>
      <dgm:spPr/>
      <dgm:t>
        <a:bodyPr/>
        <a:lstStyle/>
        <a:p>
          <a:endParaRPr lang="en-US"/>
        </a:p>
      </dgm:t>
    </dgm:pt>
    <dgm:pt modelId="{9F2DB275-CFDF-428E-A0E0-FE8EB5CC5A41}">
      <dgm:prSet/>
      <dgm:spPr/>
      <dgm:t>
        <a:bodyPr/>
        <a:lstStyle/>
        <a:p>
          <a:r>
            <a:rPr lang="en-US"/>
            <a:t>Alliance building with community partners</a:t>
          </a:r>
        </a:p>
      </dgm:t>
    </dgm:pt>
    <dgm:pt modelId="{708DABD9-8A1B-46C4-943C-502025CF2538}" type="parTrans" cxnId="{5E106D81-DAB7-4BC3-A3D2-6B1CE2BA9956}">
      <dgm:prSet/>
      <dgm:spPr/>
      <dgm:t>
        <a:bodyPr/>
        <a:lstStyle/>
        <a:p>
          <a:endParaRPr lang="en-US"/>
        </a:p>
      </dgm:t>
    </dgm:pt>
    <dgm:pt modelId="{38581686-4B87-4C49-8106-7876CD2EC73E}" type="sibTrans" cxnId="{5E106D81-DAB7-4BC3-A3D2-6B1CE2BA9956}">
      <dgm:prSet/>
      <dgm:spPr/>
      <dgm:t>
        <a:bodyPr/>
        <a:lstStyle/>
        <a:p>
          <a:endParaRPr lang="en-US"/>
        </a:p>
      </dgm:t>
    </dgm:pt>
    <dgm:pt modelId="{39F8FB14-8280-4CD5-8124-B14D3AB6321A}">
      <dgm:prSet/>
      <dgm:spPr/>
      <dgm:t>
        <a:bodyPr/>
        <a:lstStyle/>
        <a:p>
          <a:r>
            <a:rPr lang="en-US"/>
            <a:t>Trust building and street outreach</a:t>
          </a:r>
        </a:p>
      </dgm:t>
    </dgm:pt>
    <dgm:pt modelId="{4C38AE05-2471-44EC-B3B2-A67702182577}" type="parTrans" cxnId="{CB90C444-37E6-4333-B1FB-0F98B9A9E94E}">
      <dgm:prSet/>
      <dgm:spPr/>
      <dgm:t>
        <a:bodyPr/>
        <a:lstStyle/>
        <a:p>
          <a:endParaRPr lang="en-US"/>
        </a:p>
      </dgm:t>
    </dgm:pt>
    <dgm:pt modelId="{FD9C8610-5227-45E3-A589-6594A469A2FC}" type="sibTrans" cxnId="{CB90C444-37E6-4333-B1FB-0F98B9A9E94E}">
      <dgm:prSet/>
      <dgm:spPr/>
      <dgm:t>
        <a:bodyPr/>
        <a:lstStyle/>
        <a:p>
          <a:endParaRPr lang="en-US"/>
        </a:p>
      </dgm:t>
    </dgm:pt>
    <dgm:pt modelId="{127030C8-C401-4A13-AF8D-5CD91CCCA8D6}">
      <dgm:prSet/>
      <dgm:spPr/>
      <dgm:t>
        <a:bodyPr/>
        <a:lstStyle/>
        <a:p>
          <a:r>
            <a:rPr lang="en-US"/>
            <a:t>Targeted mobile services (Community Care In Reach medical van)</a:t>
          </a:r>
        </a:p>
      </dgm:t>
    </dgm:pt>
    <dgm:pt modelId="{6CD98BE0-7D89-4C4C-AE07-DEEC5DC93F3C}" type="parTrans" cxnId="{00515255-9B13-4CB3-958E-416CE9302CC5}">
      <dgm:prSet/>
      <dgm:spPr/>
      <dgm:t>
        <a:bodyPr/>
        <a:lstStyle/>
        <a:p>
          <a:endParaRPr lang="en-US"/>
        </a:p>
      </dgm:t>
    </dgm:pt>
    <dgm:pt modelId="{105B5C9B-D03E-4921-A93B-048A8C459AE2}" type="sibTrans" cxnId="{00515255-9B13-4CB3-958E-416CE9302CC5}">
      <dgm:prSet/>
      <dgm:spPr/>
      <dgm:t>
        <a:bodyPr/>
        <a:lstStyle/>
        <a:p>
          <a:endParaRPr lang="en-US"/>
        </a:p>
      </dgm:t>
    </dgm:pt>
    <dgm:pt modelId="{5C3C339C-7CF4-3B45-B3EB-EE6A0D7536C3}" type="pres">
      <dgm:prSet presAssocID="{11BEEE9F-C990-4A3A-A77C-C0CECF8A3D66}" presName="linear" presStyleCnt="0">
        <dgm:presLayoutVars>
          <dgm:animLvl val="lvl"/>
          <dgm:resizeHandles val="exact"/>
        </dgm:presLayoutVars>
      </dgm:prSet>
      <dgm:spPr/>
    </dgm:pt>
    <dgm:pt modelId="{60C9035C-CCBF-C345-89F0-226A2AE1E588}" type="pres">
      <dgm:prSet presAssocID="{531C7FFD-534D-41A2-A642-CE60744496C5}" presName="parentText" presStyleLbl="node1" presStyleIdx="0" presStyleCnt="6">
        <dgm:presLayoutVars>
          <dgm:chMax val="0"/>
          <dgm:bulletEnabled val="1"/>
        </dgm:presLayoutVars>
      </dgm:prSet>
      <dgm:spPr/>
    </dgm:pt>
    <dgm:pt modelId="{4AC01727-31F1-4947-8739-D40A0055E078}" type="pres">
      <dgm:prSet presAssocID="{7EF3B4CE-A042-4F05-8144-CA1BC424266F}" presName="spacer" presStyleCnt="0"/>
      <dgm:spPr/>
    </dgm:pt>
    <dgm:pt modelId="{623833AE-07D2-0846-8002-1A6FF03C85DB}" type="pres">
      <dgm:prSet presAssocID="{0F6D68E2-BD30-4FF4-86DA-B5FD14EEAB4C}" presName="parentText" presStyleLbl="node1" presStyleIdx="1" presStyleCnt="6">
        <dgm:presLayoutVars>
          <dgm:chMax val="0"/>
          <dgm:bulletEnabled val="1"/>
        </dgm:presLayoutVars>
      </dgm:prSet>
      <dgm:spPr/>
    </dgm:pt>
    <dgm:pt modelId="{161AFBC4-4C89-AA43-9799-820A3D9488C5}" type="pres">
      <dgm:prSet presAssocID="{401B8FED-B114-40E4-A3D0-048CD99D4C65}" presName="spacer" presStyleCnt="0"/>
      <dgm:spPr/>
    </dgm:pt>
    <dgm:pt modelId="{7EFA696D-6EE9-6C4F-8BB1-C0C89118A061}" type="pres">
      <dgm:prSet presAssocID="{D9313E34-92AE-40BE-95CA-B25DE912B5D9}" presName="parentText" presStyleLbl="node1" presStyleIdx="2" presStyleCnt="6">
        <dgm:presLayoutVars>
          <dgm:chMax val="0"/>
          <dgm:bulletEnabled val="1"/>
        </dgm:presLayoutVars>
      </dgm:prSet>
      <dgm:spPr/>
    </dgm:pt>
    <dgm:pt modelId="{4BB2B052-4D96-514B-9A5C-5988C944F5C5}" type="pres">
      <dgm:prSet presAssocID="{E12F4A99-FA13-4346-A7B6-ED5E55A4E6F8}" presName="spacer" presStyleCnt="0"/>
      <dgm:spPr/>
    </dgm:pt>
    <dgm:pt modelId="{B263B783-EA0F-FA49-89CF-BC09DBB5108A}" type="pres">
      <dgm:prSet presAssocID="{9F2DB275-CFDF-428E-A0E0-FE8EB5CC5A41}" presName="parentText" presStyleLbl="node1" presStyleIdx="3" presStyleCnt="6">
        <dgm:presLayoutVars>
          <dgm:chMax val="0"/>
          <dgm:bulletEnabled val="1"/>
        </dgm:presLayoutVars>
      </dgm:prSet>
      <dgm:spPr/>
    </dgm:pt>
    <dgm:pt modelId="{7310E430-8E40-4A48-BC94-C8F420E83CE5}" type="pres">
      <dgm:prSet presAssocID="{38581686-4B87-4C49-8106-7876CD2EC73E}" presName="spacer" presStyleCnt="0"/>
      <dgm:spPr/>
    </dgm:pt>
    <dgm:pt modelId="{1F2371DF-1068-4448-A4E0-9A1A78E032AC}" type="pres">
      <dgm:prSet presAssocID="{39F8FB14-8280-4CD5-8124-B14D3AB6321A}" presName="parentText" presStyleLbl="node1" presStyleIdx="4" presStyleCnt="6">
        <dgm:presLayoutVars>
          <dgm:chMax val="0"/>
          <dgm:bulletEnabled val="1"/>
        </dgm:presLayoutVars>
      </dgm:prSet>
      <dgm:spPr/>
    </dgm:pt>
    <dgm:pt modelId="{FE60E834-4683-4641-99DD-6D475421BF06}" type="pres">
      <dgm:prSet presAssocID="{FD9C8610-5227-45E3-A589-6594A469A2FC}" presName="spacer" presStyleCnt="0"/>
      <dgm:spPr/>
    </dgm:pt>
    <dgm:pt modelId="{F0ED38D8-127C-1B46-95A6-2E59162EF29F}" type="pres">
      <dgm:prSet presAssocID="{127030C8-C401-4A13-AF8D-5CD91CCCA8D6}" presName="parentText" presStyleLbl="node1" presStyleIdx="5" presStyleCnt="6">
        <dgm:presLayoutVars>
          <dgm:chMax val="0"/>
          <dgm:bulletEnabled val="1"/>
        </dgm:presLayoutVars>
      </dgm:prSet>
      <dgm:spPr/>
    </dgm:pt>
  </dgm:ptLst>
  <dgm:cxnLst>
    <dgm:cxn modelId="{A4964027-186B-874D-B9D6-D09E54E16F79}" type="presOf" srcId="{D9313E34-92AE-40BE-95CA-B25DE912B5D9}" destId="{7EFA696D-6EE9-6C4F-8BB1-C0C89118A061}" srcOrd="0" destOrd="0" presId="urn:microsoft.com/office/officeart/2005/8/layout/vList2"/>
    <dgm:cxn modelId="{D0D7122F-8F0D-544B-A3A0-C6C6537CF8C4}" type="presOf" srcId="{11BEEE9F-C990-4A3A-A77C-C0CECF8A3D66}" destId="{5C3C339C-7CF4-3B45-B3EB-EE6A0D7536C3}" srcOrd="0" destOrd="0" presId="urn:microsoft.com/office/officeart/2005/8/layout/vList2"/>
    <dgm:cxn modelId="{A9226D3F-A0C7-4AEC-98AB-18517F74C8F0}" srcId="{11BEEE9F-C990-4A3A-A77C-C0CECF8A3D66}" destId="{0F6D68E2-BD30-4FF4-86DA-B5FD14EEAB4C}" srcOrd="1" destOrd="0" parTransId="{E29E10F9-45EB-4941-A2BC-CE9A961B3D65}" sibTransId="{401B8FED-B114-40E4-A3D0-048CD99D4C65}"/>
    <dgm:cxn modelId="{A353B943-09A3-9F43-A2D4-DAA623F9ECC1}" type="presOf" srcId="{127030C8-C401-4A13-AF8D-5CD91CCCA8D6}" destId="{F0ED38D8-127C-1B46-95A6-2E59162EF29F}" srcOrd="0" destOrd="0" presId="urn:microsoft.com/office/officeart/2005/8/layout/vList2"/>
    <dgm:cxn modelId="{CB90C444-37E6-4333-B1FB-0F98B9A9E94E}" srcId="{11BEEE9F-C990-4A3A-A77C-C0CECF8A3D66}" destId="{39F8FB14-8280-4CD5-8124-B14D3AB6321A}" srcOrd="4" destOrd="0" parTransId="{4C38AE05-2471-44EC-B3B2-A67702182577}" sibTransId="{FD9C8610-5227-45E3-A589-6594A469A2FC}"/>
    <dgm:cxn modelId="{00515255-9B13-4CB3-958E-416CE9302CC5}" srcId="{11BEEE9F-C990-4A3A-A77C-C0CECF8A3D66}" destId="{127030C8-C401-4A13-AF8D-5CD91CCCA8D6}" srcOrd="5" destOrd="0" parTransId="{6CD98BE0-7D89-4C4C-AE07-DEEC5DC93F3C}" sibTransId="{105B5C9B-D03E-4921-A93B-048A8C459AE2}"/>
    <dgm:cxn modelId="{B129F173-6D58-4648-9CDF-057C54AFB33B}" type="presOf" srcId="{9F2DB275-CFDF-428E-A0E0-FE8EB5CC5A41}" destId="{B263B783-EA0F-FA49-89CF-BC09DBB5108A}" srcOrd="0" destOrd="0" presId="urn:microsoft.com/office/officeart/2005/8/layout/vList2"/>
    <dgm:cxn modelId="{5E106D81-DAB7-4BC3-A3D2-6B1CE2BA9956}" srcId="{11BEEE9F-C990-4A3A-A77C-C0CECF8A3D66}" destId="{9F2DB275-CFDF-428E-A0E0-FE8EB5CC5A41}" srcOrd="3" destOrd="0" parTransId="{708DABD9-8A1B-46C4-943C-502025CF2538}" sibTransId="{38581686-4B87-4C49-8106-7876CD2EC73E}"/>
    <dgm:cxn modelId="{D04CA6A9-7D1D-3B47-B280-4147838783C4}" type="presOf" srcId="{39F8FB14-8280-4CD5-8124-B14D3AB6321A}" destId="{1F2371DF-1068-4448-A4E0-9A1A78E032AC}" srcOrd="0" destOrd="0" presId="urn:microsoft.com/office/officeart/2005/8/layout/vList2"/>
    <dgm:cxn modelId="{71A0FBB9-C2AD-4688-B60E-AFE68E9CEA22}" srcId="{11BEEE9F-C990-4A3A-A77C-C0CECF8A3D66}" destId="{D9313E34-92AE-40BE-95CA-B25DE912B5D9}" srcOrd="2" destOrd="0" parTransId="{AEE03856-8DDD-4933-9DA1-6D6F6AEBD00A}" sibTransId="{E12F4A99-FA13-4346-A7B6-ED5E55A4E6F8}"/>
    <dgm:cxn modelId="{0B4F02DA-29D9-401E-9ACB-A19E231D9DD2}" srcId="{11BEEE9F-C990-4A3A-A77C-C0CECF8A3D66}" destId="{531C7FFD-534D-41A2-A642-CE60744496C5}" srcOrd="0" destOrd="0" parTransId="{068D6339-A4F4-418B-91F6-D30D3B6DA5CE}" sibTransId="{7EF3B4CE-A042-4F05-8144-CA1BC424266F}"/>
    <dgm:cxn modelId="{F78A73E1-5004-5340-9597-444018A016E9}" type="presOf" srcId="{0F6D68E2-BD30-4FF4-86DA-B5FD14EEAB4C}" destId="{623833AE-07D2-0846-8002-1A6FF03C85DB}" srcOrd="0" destOrd="0" presId="urn:microsoft.com/office/officeart/2005/8/layout/vList2"/>
    <dgm:cxn modelId="{395637E4-C8DE-A940-8EF0-B8482A2AF398}" type="presOf" srcId="{531C7FFD-534D-41A2-A642-CE60744496C5}" destId="{60C9035C-CCBF-C345-89F0-226A2AE1E588}" srcOrd="0" destOrd="0" presId="urn:microsoft.com/office/officeart/2005/8/layout/vList2"/>
    <dgm:cxn modelId="{090BE8B8-3F25-FD4D-9D3B-51A1AA6039B1}" type="presParOf" srcId="{5C3C339C-7CF4-3B45-B3EB-EE6A0D7536C3}" destId="{60C9035C-CCBF-C345-89F0-226A2AE1E588}" srcOrd="0" destOrd="0" presId="urn:microsoft.com/office/officeart/2005/8/layout/vList2"/>
    <dgm:cxn modelId="{13A64D11-6814-834F-9212-B61D78103183}" type="presParOf" srcId="{5C3C339C-7CF4-3B45-B3EB-EE6A0D7536C3}" destId="{4AC01727-31F1-4947-8739-D40A0055E078}" srcOrd="1" destOrd="0" presId="urn:microsoft.com/office/officeart/2005/8/layout/vList2"/>
    <dgm:cxn modelId="{03692842-7485-1E40-800E-3D2885600511}" type="presParOf" srcId="{5C3C339C-7CF4-3B45-B3EB-EE6A0D7536C3}" destId="{623833AE-07D2-0846-8002-1A6FF03C85DB}" srcOrd="2" destOrd="0" presId="urn:microsoft.com/office/officeart/2005/8/layout/vList2"/>
    <dgm:cxn modelId="{7FD03579-0850-B14B-B180-44DD420C8512}" type="presParOf" srcId="{5C3C339C-7CF4-3B45-B3EB-EE6A0D7536C3}" destId="{161AFBC4-4C89-AA43-9799-820A3D9488C5}" srcOrd="3" destOrd="0" presId="urn:microsoft.com/office/officeart/2005/8/layout/vList2"/>
    <dgm:cxn modelId="{ED49B990-547E-834C-A283-C8D3EF99434E}" type="presParOf" srcId="{5C3C339C-7CF4-3B45-B3EB-EE6A0D7536C3}" destId="{7EFA696D-6EE9-6C4F-8BB1-C0C89118A061}" srcOrd="4" destOrd="0" presId="urn:microsoft.com/office/officeart/2005/8/layout/vList2"/>
    <dgm:cxn modelId="{97BED688-7126-9947-8EC0-ED9A2F9DDBDE}" type="presParOf" srcId="{5C3C339C-7CF4-3B45-B3EB-EE6A0D7536C3}" destId="{4BB2B052-4D96-514B-9A5C-5988C944F5C5}" srcOrd="5" destOrd="0" presId="urn:microsoft.com/office/officeart/2005/8/layout/vList2"/>
    <dgm:cxn modelId="{E69083EE-5B54-B846-B8BC-5E00921DAB9F}" type="presParOf" srcId="{5C3C339C-7CF4-3B45-B3EB-EE6A0D7536C3}" destId="{B263B783-EA0F-FA49-89CF-BC09DBB5108A}" srcOrd="6" destOrd="0" presId="urn:microsoft.com/office/officeart/2005/8/layout/vList2"/>
    <dgm:cxn modelId="{5D77A30B-008E-644D-8535-3D7844C7F641}" type="presParOf" srcId="{5C3C339C-7CF4-3B45-B3EB-EE6A0D7536C3}" destId="{7310E430-8E40-4A48-BC94-C8F420E83CE5}" srcOrd="7" destOrd="0" presId="urn:microsoft.com/office/officeart/2005/8/layout/vList2"/>
    <dgm:cxn modelId="{714057F4-012D-0643-8EEF-77FCE6B6833B}" type="presParOf" srcId="{5C3C339C-7CF4-3B45-B3EB-EE6A0D7536C3}" destId="{1F2371DF-1068-4448-A4E0-9A1A78E032AC}" srcOrd="8" destOrd="0" presId="urn:microsoft.com/office/officeart/2005/8/layout/vList2"/>
    <dgm:cxn modelId="{D9B9592F-CA5B-B749-8E1D-720E3962A786}" type="presParOf" srcId="{5C3C339C-7CF4-3B45-B3EB-EE6A0D7536C3}" destId="{FE60E834-4683-4641-99DD-6D475421BF06}" srcOrd="9" destOrd="0" presId="urn:microsoft.com/office/officeart/2005/8/layout/vList2"/>
    <dgm:cxn modelId="{AD693037-CA81-C34E-8520-8637B9AA241D}" type="presParOf" srcId="{5C3C339C-7CF4-3B45-B3EB-EE6A0D7536C3}" destId="{F0ED38D8-127C-1B46-95A6-2E59162EF29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98AC8-2EF1-0E4F-BE45-F2C7AD02424A}">
      <dsp:nvSpPr>
        <dsp:cNvPr id="0" name=""/>
        <dsp:cNvSpPr/>
      </dsp:nvSpPr>
      <dsp:spPr>
        <a:xfrm>
          <a:off x="0" y="2572213"/>
          <a:ext cx="10515600" cy="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FB20C3-4CD2-2F47-BBCD-F3A073C05C3C}">
      <dsp:nvSpPr>
        <dsp:cNvPr id="0" name=""/>
        <dsp:cNvSpPr/>
      </dsp:nvSpPr>
      <dsp:spPr>
        <a:xfrm>
          <a:off x="315468" y="1594772"/>
          <a:ext cx="4626864" cy="6173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Study of 656 homeless youth</a:t>
          </a:r>
        </a:p>
      </dsp:txBody>
      <dsp:txXfrm>
        <a:off x="315468" y="1594772"/>
        <a:ext cx="4626864" cy="617331"/>
      </dsp:txXfrm>
    </dsp:sp>
    <dsp:sp modelId="{895E9D1A-F4C1-4A46-BA44-AA53F9EEC640}">
      <dsp:nvSpPr>
        <dsp:cNvPr id="0" name=""/>
        <dsp:cNvSpPr/>
      </dsp:nvSpPr>
      <dsp:spPr>
        <a:xfrm>
          <a:off x="315468" y="0"/>
          <a:ext cx="4626864" cy="15947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endParaRPr lang="en-US" sz="1800" kern="1200" dirty="0"/>
        </a:p>
        <a:p>
          <a:pPr marL="171450" lvl="1" indent="-171450" algn="l" defTabSz="711200">
            <a:lnSpc>
              <a:spcPct val="90000"/>
            </a:lnSpc>
            <a:spcBef>
              <a:spcPct val="0"/>
            </a:spcBef>
            <a:spcAft>
              <a:spcPct val="15000"/>
            </a:spcAft>
            <a:buChar char="•"/>
          </a:pPr>
          <a:r>
            <a:rPr lang="en-US" sz="1600" kern="1200" dirty="0"/>
            <a:t>73.2% reported use of alcohol</a:t>
          </a:r>
        </a:p>
        <a:p>
          <a:pPr marL="171450" lvl="1" indent="-171450" algn="l" defTabSz="711200">
            <a:lnSpc>
              <a:spcPct val="90000"/>
            </a:lnSpc>
            <a:spcBef>
              <a:spcPct val="0"/>
            </a:spcBef>
            <a:spcAft>
              <a:spcPct val="15000"/>
            </a:spcAft>
            <a:buChar char="•"/>
          </a:pPr>
          <a:r>
            <a:rPr lang="en-US" sz="1600" kern="1200" dirty="0"/>
            <a:t>64.6% reported use of marijuana</a:t>
          </a:r>
        </a:p>
        <a:p>
          <a:pPr marL="171450" lvl="1" indent="-171450" algn="l" defTabSz="711200">
            <a:lnSpc>
              <a:spcPct val="90000"/>
            </a:lnSpc>
            <a:spcBef>
              <a:spcPct val="0"/>
            </a:spcBef>
            <a:spcAft>
              <a:spcPct val="15000"/>
            </a:spcAft>
            <a:buChar char="•"/>
          </a:pPr>
          <a:r>
            <a:rPr lang="en-US" sz="1600" kern="1200" dirty="0"/>
            <a:t>37.5% reported use of “hard” drugs</a:t>
          </a:r>
        </a:p>
        <a:p>
          <a:pPr marL="171450" lvl="1" indent="-171450" algn="l" defTabSz="711200">
            <a:lnSpc>
              <a:spcPct val="90000"/>
            </a:lnSpc>
            <a:spcBef>
              <a:spcPct val="0"/>
            </a:spcBef>
            <a:spcAft>
              <a:spcPct val="15000"/>
            </a:spcAft>
            <a:buChar char="•"/>
          </a:pPr>
          <a:r>
            <a:rPr lang="en-US" sz="1600" kern="1200" dirty="0"/>
            <a:t>2/3 reported cigarette use</a:t>
          </a:r>
        </a:p>
      </dsp:txBody>
      <dsp:txXfrm>
        <a:off x="315468" y="0"/>
        <a:ext cx="4626864" cy="1594772"/>
      </dsp:txXfrm>
    </dsp:sp>
    <dsp:sp modelId="{FEDE073D-BF91-774C-B347-FB41A1866C14}">
      <dsp:nvSpPr>
        <dsp:cNvPr id="0" name=""/>
        <dsp:cNvSpPr/>
      </dsp:nvSpPr>
      <dsp:spPr>
        <a:xfrm>
          <a:off x="2628900" y="2212103"/>
          <a:ext cx="0" cy="360109"/>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3EB3DE-B9A4-3540-B6E1-433DF58451BB}">
      <dsp:nvSpPr>
        <dsp:cNvPr id="0" name=""/>
        <dsp:cNvSpPr/>
      </dsp:nvSpPr>
      <dsp:spPr>
        <a:xfrm>
          <a:off x="5573268" y="2932323"/>
          <a:ext cx="4626864" cy="6173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Study of 601 street-dwelling youth</a:t>
          </a:r>
        </a:p>
      </dsp:txBody>
      <dsp:txXfrm>
        <a:off x="5573268" y="2932323"/>
        <a:ext cx="4626864" cy="617331"/>
      </dsp:txXfrm>
    </dsp:sp>
    <dsp:sp modelId="{FD796978-2140-0947-A73F-8C7C6C76351B}">
      <dsp:nvSpPr>
        <dsp:cNvPr id="0" name=""/>
        <dsp:cNvSpPr/>
      </dsp:nvSpPr>
      <dsp:spPr>
        <a:xfrm>
          <a:off x="5573268" y="3549654"/>
          <a:ext cx="4626864" cy="15947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endParaRPr lang="en-US" sz="1800" kern="1200" dirty="0"/>
        </a:p>
        <a:p>
          <a:pPr marL="171450" lvl="1" indent="-171450" algn="l" defTabSz="711200">
            <a:lnSpc>
              <a:spcPct val="90000"/>
            </a:lnSpc>
            <a:spcBef>
              <a:spcPct val="0"/>
            </a:spcBef>
            <a:spcAft>
              <a:spcPct val="15000"/>
            </a:spcAft>
            <a:buChar char="•"/>
          </a:pPr>
          <a:r>
            <a:rPr lang="en-US" sz="1600" kern="1200" dirty="0"/>
            <a:t>60% met DSM-IV-TR criteria for drug addiction of at least one substance</a:t>
          </a:r>
        </a:p>
        <a:p>
          <a:pPr marL="171450" lvl="1" indent="-171450" algn="l" defTabSz="711200">
            <a:lnSpc>
              <a:spcPct val="90000"/>
            </a:lnSpc>
            <a:spcBef>
              <a:spcPct val="0"/>
            </a:spcBef>
            <a:spcAft>
              <a:spcPct val="15000"/>
            </a:spcAft>
            <a:buChar char="•"/>
          </a:pPr>
          <a:r>
            <a:rPr lang="en-US" sz="1600" kern="1200" dirty="0"/>
            <a:t>50% met DSM-IV-TR criteria for alcohol addiction</a:t>
          </a:r>
        </a:p>
        <a:p>
          <a:pPr marL="171450" lvl="1" indent="-171450" algn="l" defTabSz="711200">
            <a:lnSpc>
              <a:spcPct val="90000"/>
            </a:lnSpc>
            <a:spcBef>
              <a:spcPct val="0"/>
            </a:spcBef>
            <a:spcAft>
              <a:spcPct val="15000"/>
            </a:spcAft>
            <a:buChar char="•"/>
          </a:pPr>
          <a:r>
            <a:rPr lang="en-US" sz="1600" kern="1200" dirty="0"/>
            <a:t>49% for substance dependence</a:t>
          </a:r>
        </a:p>
      </dsp:txBody>
      <dsp:txXfrm>
        <a:off x="5573268" y="3549654"/>
        <a:ext cx="4626864" cy="1594772"/>
      </dsp:txXfrm>
    </dsp:sp>
    <dsp:sp modelId="{9B36240E-64BA-E84D-A38B-DE10490CF6D6}">
      <dsp:nvSpPr>
        <dsp:cNvPr id="0" name=""/>
        <dsp:cNvSpPr/>
      </dsp:nvSpPr>
      <dsp:spPr>
        <a:xfrm>
          <a:off x="7886700" y="2572213"/>
          <a:ext cx="0" cy="360109"/>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84983E-1715-2042-96BD-3DF12614344B}">
      <dsp:nvSpPr>
        <dsp:cNvPr id="0" name=""/>
        <dsp:cNvSpPr/>
      </dsp:nvSpPr>
      <dsp:spPr>
        <a:xfrm rot="2700000">
          <a:off x="2588885" y="2532199"/>
          <a:ext cx="80028" cy="80028"/>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1F689-52D0-D644-B475-AA3400A31FDF}">
      <dsp:nvSpPr>
        <dsp:cNvPr id="0" name=""/>
        <dsp:cNvSpPr/>
      </dsp:nvSpPr>
      <dsp:spPr>
        <a:xfrm rot="2700000">
          <a:off x="7846685" y="2532199"/>
          <a:ext cx="80028" cy="80028"/>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9035C-CCBF-C345-89F0-226A2AE1E588}">
      <dsp:nvSpPr>
        <dsp:cNvPr id="0" name=""/>
        <dsp:cNvSpPr/>
      </dsp:nvSpPr>
      <dsp:spPr>
        <a:xfrm>
          <a:off x="0" y="928048"/>
          <a:ext cx="6367912"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Drop-in center approach</a:t>
          </a:r>
        </a:p>
      </dsp:txBody>
      <dsp:txXfrm>
        <a:off x="34906" y="962954"/>
        <a:ext cx="6298100" cy="645240"/>
      </dsp:txXfrm>
    </dsp:sp>
    <dsp:sp modelId="{623833AE-07D2-0846-8002-1A6FF03C85DB}">
      <dsp:nvSpPr>
        <dsp:cNvPr id="0" name=""/>
        <dsp:cNvSpPr/>
      </dsp:nvSpPr>
      <dsp:spPr>
        <a:xfrm>
          <a:off x="0" y="1694940"/>
          <a:ext cx="6367912" cy="715052"/>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Normalize accessing medical care (STI testing, immunizations) by making visible</a:t>
          </a:r>
        </a:p>
      </dsp:txBody>
      <dsp:txXfrm>
        <a:off x="34906" y="1729846"/>
        <a:ext cx="6298100" cy="645240"/>
      </dsp:txXfrm>
    </dsp:sp>
    <dsp:sp modelId="{7EFA696D-6EE9-6C4F-8BB1-C0C89118A061}">
      <dsp:nvSpPr>
        <dsp:cNvPr id="0" name=""/>
        <dsp:cNvSpPr/>
      </dsp:nvSpPr>
      <dsp:spPr>
        <a:xfrm>
          <a:off x="0" y="2461833"/>
          <a:ext cx="6367912" cy="715052"/>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Complex care navigation: Addressing SDOH to engage youth, help with vital documents, accompanying youth to specialist referrals</a:t>
          </a:r>
        </a:p>
      </dsp:txBody>
      <dsp:txXfrm>
        <a:off x="34906" y="2496739"/>
        <a:ext cx="6298100" cy="645240"/>
      </dsp:txXfrm>
    </dsp:sp>
    <dsp:sp modelId="{B263B783-EA0F-FA49-89CF-BC09DBB5108A}">
      <dsp:nvSpPr>
        <dsp:cNvPr id="0" name=""/>
        <dsp:cNvSpPr/>
      </dsp:nvSpPr>
      <dsp:spPr>
        <a:xfrm>
          <a:off x="0" y="3228726"/>
          <a:ext cx="6367912" cy="715052"/>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Alliance building with community partners</a:t>
          </a:r>
        </a:p>
      </dsp:txBody>
      <dsp:txXfrm>
        <a:off x="34906" y="3263632"/>
        <a:ext cx="6298100" cy="645240"/>
      </dsp:txXfrm>
    </dsp:sp>
    <dsp:sp modelId="{1F2371DF-1068-4448-A4E0-9A1A78E032AC}">
      <dsp:nvSpPr>
        <dsp:cNvPr id="0" name=""/>
        <dsp:cNvSpPr/>
      </dsp:nvSpPr>
      <dsp:spPr>
        <a:xfrm>
          <a:off x="0" y="3995619"/>
          <a:ext cx="6367912" cy="715052"/>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Trust building and street outreach</a:t>
          </a:r>
        </a:p>
      </dsp:txBody>
      <dsp:txXfrm>
        <a:off x="34906" y="4030525"/>
        <a:ext cx="6298100" cy="645240"/>
      </dsp:txXfrm>
    </dsp:sp>
    <dsp:sp modelId="{F0ED38D8-127C-1B46-95A6-2E59162EF29F}">
      <dsp:nvSpPr>
        <dsp:cNvPr id="0" name=""/>
        <dsp:cNvSpPr/>
      </dsp:nvSpPr>
      <dsp:spPr>
        <a:xfrm>
          <a:off x="0" y="4762512"/>
          <a:ext cx="6367912" cy="71505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Targeted mobile services (Community Care In Reach medical van)</a:t>
          </a:r>
        </a:p>
      </dsp:txBody>
      <dsp:txXfrm>
        <a:off x="34906" y="4797418"/>
        <a:ext cx="6298100" cy="645240"/>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3/22/21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juvjustice.org/our-work/safety-opportunity-and-success-project/national-standards/section-i-principles-responding-3#_ftn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youth.gov/youth-briefs/foster-care-youth-brief/challenges#_ft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medicaid.gov/Medicaid-CHIP-Program-Information/By-Topics/Childrens-Health-Insurance-Program-CHIP/CHIPRA.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welcome to today’s webinar – “</a:t>
            </a:r>
            <a:r>
              <a:rPr lang="en-US" sz="1200" b="0" i="0" u="none" strike="noStrike" cap="none" dirty="0">
                <a:solidFill>
                  <a:schemeClr val="tx1">
                    <a:lumMod val="65000"/>
                    <a:lumOff val="35000"/>
                  </a:schemeClr>
                </a:solidFill>
                <a:latin typeface="+mn-lt"/>
                <a:cs typeface="Calibri"/>
                <a:sym typeface="Calibri"/>
              </a:rPr>
              <a:t>Substance Use in Adolescents and Transitional Age Youth: Justice Involvement and Homelessness</a:t>
            </a:r>
            <a:r>
              <a:rPr lang="en-US" sz="1200" b="0" i="0" u="none" strike="noStrike" cap="none" dirty="0">
                <a:solidFill>
                  <a:schemeClr val="tx1">
                    <a:lumMod val="65000"/>
                    <a:lumOff val="35000"/>
                  </a:schemeClr>
                </a:solidFill>
                <a:latin typeface="+mn-lt"/>
                <a:ea typeface="Calibri"/>
                <a:cs typeface="Calibri"/>
                <a:sym typeface="Calibri"/>
              </a:rPr>
              <a:t>”</a:t>
            </a:r>
            <a:endParaRPr lang="en-US"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177114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response to the national prevalence of undertreated substance use problem among adolescents and young adults, w</a:t>
            </a:r>
            <a:r>
              <a:rPr lang="en-US" sz="1200" dirty="0"/>
              <a:t>e are spearheading an advocacy project that is focused on improving access to substance use treatment and health outcomes of justice involved youth. </a:t>
            </a:r>
            <a:r>
              <a:rPr lang="en-US" sz="1200" b="0" i="0" u="none" strike="noStrike" kern="1200" dirty="0">
                <a:solidFill>
                  <a:schemeClr val="tx1"/>
                </a:solidFill>
                <a:effectLst/>
                <a:latin typeface="+mn-lt"/>
                <a:ea typeface="+mn-ea"/>
                <a:cs typeface="+mn-cs"/>
              </a:rPr>
              <a:t>The fact that </a:t>
            </a:r>
            <a:r>
              <a:rPr lang="en-US" sz="1200" b="1" i="0" u="none" strike="noStrike" kern="1200" dirty="0">
                <a:solidFill>
                  <a:schemeClr val="tx1"/>
                </a:solidFill>
                <a:effectLst/>
                <a:latin typeface="+mn-lt"/>
                <a:ea typeface="+mn-ea"/>
                <a:cs typeface="+mn-cs"/>
              </a:rPr>
              <a:t>90% of adults with addictions started using substances in their teen years, incites a sense of urgency to reach as many adolescents with SUDs at the onset of the problem.  </a:t>
            </a:r>
            <a:r>
              <a:rPr lang="en-US" sz="1200" b="0" i="0" u="none" strike="noStrike" kern="1200" dirty="0">
                <a:solidFill>
                  <a:schemeClr val="tx1"/>
                </a:solidFill>
                <a:effectLst/>
                <a:latin typeface="+mn-lt"/>
                <a:ea typeface="+mn-ea"/>
                <a:cs typeface="+mn-cs"/>
              </a:rPr>
              <a:t>Part of our goal is to be proactive and take our addiction medicine services directly to justice involved youth committed to DYS.  While </a:t>
            </a:r>
            <a:r>
              <a:rPr lang="en-US" sz="1200" kern="1200" dirty="0">
                <a:solidFill>
                  <a:schemeClr val="tx1"/>
                </a:solidFill>
                <a:effectLst/>
                <a:latin typeface="+mn-lt"/>
                <a:ea typeface="+mn-ea"/>
                <a:cs typeface="+mn-cs"/>
              </a:rPr>
              <a:t>DYS currently offers substance use treatment, it’s primarily in the form of psychotherapeutic counseling. The specialized field of adolescent addiction medicine has much more to offer and can compliment the services provided by DYS. </a:t>
            </a:r>
            <a:r>
              <a:rPr lang="en-US" sz="1200" b="0" i="0" u="none" strike="noStrike" kern="1200" dirty="0">
                <a:solidFill>
                  <a:schemeClr val="tx1"/>
                </a:solidFill>
                <a:effectLst/>
                <a:latin typeface="+mn-lt"/>
                <a:ea typeface="+mn-ea"/>
                <a:cs typeface="+mn-cs"/>
              </a:rPr>
              <a:t>Both organizations have partnered </a:t>
            </a:r>
            <a:r>
              <a:rPr lang="en-US" sz="1200" kern="1200" dirty="0">
                <a:solidFill>
                  <a:schemeClr val="tx1"/>
                </a:solidFill>
                <a:effectLst/>
                <a:latin typeface="+mn-lt"/>
                <a:ea typeface="+mn-ea"/>
                <a:cs typeface="+mn-cs"/>
              </a:rPr>
              <a:t>to provide full access to addiction medicine and mental health services, which would in return improve health equity for medically underserved adolescents.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way to best illustrate this partnership is to envision a multidisciplinary team approach involved in the care of a diabetic care. The team is composed of different specialists: an endocrinologist, nutritionist, podiatrist, ophthalmologist, nurse, and social worker. Each provider’s role is distinct and does not overlap but contributes to the team’s overall goal of improving the health/wellbeing of the patient. In the same way, addiction medicine specialists are part of the larger medical-legal multidisciplinary team, which may include a case worker, residential clinician, regional clinic director, clinic manager. Our shared goal is to reduce recidivism, improve health outcomes, and foster a healthy transition to adulthood.</a:t>
            </a:r>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10</a:t>
            </a:fld>
            <a:endParaRPr lang="en-US"/>
          </a:p>
        </p:txBody>
      </p:sp>
    </p:spTree>
    <p:extLst>
      <p:ext uri="{BB962C8B-B14F-4D97-AF65-F5344CB8AC3E}">
        <p14:creationId xmlns:p14="http://schemas.microsoft.com/office/powerpoint/2010/main" val="142679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Although evidence-based treatments exist, we know a large gap exists between the number of those with substance use problems and those who receive treatment. Studies show that more than 2/3 of Justice involved Youth report a history of at least 1 substance-related problem. Yet, over 12% of youth in residential placement are in programs that do not offer any substance-related services. This has the greatest implications for Hispanic and AA youth, who are most likely to be the programs without these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psycnet.apa.org</a:t>
            </a:r>
            <a:r>
              <a:rPr lang="en-US" sz="1200" b="0" i="0" u="none" strike="noStrike" kern="1200" dirty="0">
                <a:solidFill>
                  <a:schemeClr val="tx1"/>
                </a:solidFill>
                <a:effectLst/>
                <a:latin typeface="+mn-lt"/>
                <a:ea typeface="+mn-ea"/>
                <a:cs typeface="+mn-cs"/>
              </a:rPr>
              <a:t>/record/2018-02339-001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11</a:t>
            </a:fld>
            <a:endParaRPr lang="en-US"/>
          </a:p>
        </p:txBody>
      </p:sp>
    </p:spTree>
    <p:extLst>
      <p:ext uri="{BB962C8B-B14F-4D97-AF65-F5344CB8AC3E}">
        <p14:creationId xmlns:p14="http://schemas.microsoft.com/office/powerpoint/2010/main" val="965802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does the DYS/ASAP team model look like in practice? For one, the clinic is entirely virtual.</a:t>
            </a:r>
          </a:p>
          <a:p>
            <a:endParaRPr lang="en-US" sz="1200" dirty="0"/>
          </a:p>
          <a:p>
            <a:r>
              <a:rPr lang="en-US" sz="1200" dirty="0"/>
              <a:t>The process starts with a referral from DYS. From there, our ASAP clinic coordinator sets up initial medical appointments with the patient and parent or legal guardian. These visits occur separately. After completing these visits, I meet with the ASAP team to discuss the case and finalize the treatment plan. I then meet with the legal guardian and patient to go over our treatment recommendations. After I receive consent from the patient or legal guardian to discuss his/her treatment plan with the DYS staff, I have a separate meeting with DYS staff to coordinate care. After those steps are complete, treatment begins and I meet with DYS staff every couple of weeks to discuss the patient. If there is a grievance, concern, or change in patient care (patient is transitioning to an independent living facility) we invite the patient to attend the team meeting. This is done to show transparency and cultivate an environment of trust between the patient and his treatment teams. These meetings are valuable to the patient because they provide a safe space to practice self-advocacy.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www.ncbi.nlm.nih.gov</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pmc</a:t>
            </a:r>
            <a:r>
              <a:rPr lang="en-US" sz="1200" b="0" i="0" u="none" strike="noStrike" kern="1200" dirty="0">
                <a:solidFill>
                  <a:schemeClr val="tx1"/>
                </a:solidFill>
                <a:effectLst/>
                <a:latin typeface="+mn-lt"/>
                <a:ea typeface="+mn-ea"/>
                <a:cs typeface="+mn-cs"/>
              </a:rPr>
              <a:t>/articles/PMC5854406/.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12</a:t>
            </a:fld>
            <a:endParaRPr lang="en-US"/>
          </a:p>
        </p:txBody>
      </p:sp>
    </p:spTree>
    <p:extLst>
      <p:ext uri="{BB962C8B-B14F-4D97-AF65-F5344CB8AC3E}">
        <p14:creationId xmlns:p14="http://schemas.microsoft.com/office/powerpoint/2010/main" val="280843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Supporting Justice involved youth with substance use problems begins with openly discussing addiction as a brain disease.  It’s important to build this foundation of knowledge during clinical encounters as it gives the patient a background to better understand addiction from a medical perspective. It’s equally important to educate medical and nonmedical providers caring for this patient population so they too can create a culture that promotes healing and reduces stigmas concerning addiction.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Successful development of youth into young adulthood includes positive psychological self-perceptions and skills building with the hopes of achieving autonomy, competence, self-advocacy and some universal societal markers or milestones (marriage, becoming a parent, owning a home, healthy interpersonal relationships). It’s important that we remind justice-involved youth that these valued societal markers can be theirs as well.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Pao M. Conceptualization of Success in Young Adulthood. </a:t>
            </a:r>
            <a:r>
              <a:rPr lang="en-US" sz="1200" b="0" i="1" u="none" strike="noStrike" kern="1200" dirty="0">
                <a:solidFill>
                  <a:schemeClr val="tx1"/>
                </a:solidFill>
                <a:effectLst/>
                <a:latin typeface="+mn-lt"/>
                <a:ea typeface="+mn-ea"/>
                <a:cs typeface="+mn-cs"/>
              </a:rPr>
              <a:t>Child </a:t>
            </a:r>
            <a:r>
              <a:rPr lang="en-US" sz="1200" b="0" i="1" u="none" strike="noStrike" kern="1200" dirty="0" err="1">
                <a:solidFill>
                  <a:schemeClr val="tx1"/>
                </a:solidFill>
                <a:effectLst/>
                <a:latin typeface="+mn-lt"/>
                <a:ea typeface="+mn-ea"/>
                <a:cs typeface="+mn-cs"/>
              </a:rPr>
              <a:t>Adolesc</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Psychiatr</a:t>
            </a:r>
            <a:r>
              <a:rPr lang="en-US" sz="1200" b="0" i="1" u="none" strike="noStrike" kern="1200" dirty="0">
                <a:solidFill>
                  <a:schemeClr val="tx1"/>
                </a:solidFill>
                <a:effectLst/>
                <a:latin typeface="+mn-lt"/>
                <a:ea typeface="+mn-ea"/>
                <a:cs typeface="+mn-cs"/>
              </a:rPr>
              <a:t> Clin N Am</a:t>
            </a:r>
            <a:r>
              <a:rPr lang="en-US" sz="1200" b="0" i="0" u="none" strike="noStrike" kern="1200" dirty="0">
                <a:solidFill>
                  <a:schemeClr val="tx1"/>
                </a:solidFill>
                <a:effectLst/>
                <a:latin typeface="+mn-lt"/>
                <a:ea typeface="+mn-ea"/>
                <a:cs typeface="+mn-cs"/>
              </a:rPr>
              <a:t>. 2017;26(2):191-198. doi:10.1016/j.chc.2016.12.002</a:t>
            </a:r>
            <a:endParaRPr lang="en-US"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13</a:t>
            </a:fld>
            <a:endParaRPr lang="en-US"/>
          </a:p>
        </p:txBody>
      </p:sp>
    </p:spTree>
    <p:extLst>
      <p:ext uri="{BB962C8B-B14F-4D97-AF65-F5344CB8AC3E}">
        <p14:creationId xmlns:p14="http://schemas.microsoft.com/office/powerpoint/2010/main" val="302978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what are some of the challenges to a successful transition in this patient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Research has shown that many Justice involved Youth have experienced a high number of adverse childhood experiences and disruption of normative adolescent psychological growth. When they come into contact with the juvenile justice system, many times the encounters or interactions may not be developmentally appropriate. For ex, </a:t>
            </a:r>
            <a:r>
              <a:rPr lang="en-US" sz="1200" kern="1200" dirty="0">
                <a:solidFill>
                  <a:schemeClr val="tx1"/>
                </a:solidFill>
                <a:effectLst/>
                <a:latin typeface="+mn-lt"/>
                <a:ea typeface="+mn-ea"/>
                <a:cs typeface="+mn-cs"/>
              </a:rPr>
              <a:t>supervising staff in detention centers and correctional facilities may have very little knowledge of child development. The lack of training can be especially damaging to youth with learning disabilities, history of abuse/trauma, and other mental health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latin typeface="TimesNewRomanPSMT"/>
              </a:rPr>
              <a:t>https://</a:t>
            </a:r>
            <a:r>
              <a:rPr lang="en-US" dirty="0" err="1">
                <a:latin typeface="TimesNewRomanPSMT"/>
              </a:rPr>
              <a:t>www.aacap.org</a:t>
            </a:r>
            <a:r>
              <a:rPr lang="en-US" dirty="0">
                <a:latin typeface="TimesNewRomanPSMT"/>
              </a:rPr>
              <a:t>/</a:t>
            </a:r>
            <a:r>
              <a:rPr lang="en-US" dirty="0" err="1">
                <a:latin typeface="TimesNewRomanPSMT"/>
              </a:rPr>
              <a:t>App_Themes</a:t>
            </a:r>
            <a:r>
              <a:rPr lang="en-US" dirty="0">
                <a:latin typeface="TimesNewRomanPSMT"/>
              </a:rPr>
              <a:t>/AACAP/docs/</a:t>
            </a:r>
            <a:r>
              <a:rPr lang="en-US" dirty="0" err="1">
                <a:latin typeface="TimesNewRomanPSMT"/>
              </a:rPr>
              <a:t>resources_for_primary_care</a:t>
            </a:r>
            <a:r>
              <a:rPr lang="en-US" dirty="0">
                <a:latin typeface="TimesNewRomanPSMT"/>
              </a:rPr>
              <a:t>/</a:t>
            </a:r>
            <a:r>
              <a:rPr lang="en-US" dirty="0" err="1">
                <a:latin typeface="TimesNewRomanPSMT"/>
              </a:rPr>
              <a:t>training_toolkit_for_systems_based_practice</a:t>
            </a:r>
            <a:r>
              <a:rPr lang="en-US" dirty="0">
                <a:latin typeface="TimesNewRomanPSMT"/>
              </a:rPr>
              <a:t>/Systems_Based_Practice_Module_Juvenile_Justice_201406.pdf</a:t>
            </a:r>
            <a:endParaRPr lang="en-US" dirty="0"/>
          </a:p>
          <a:p>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14</a:t>
            </a:fld>
            <a:endParaRPr lang="en-US"/>
          </a:p>
        </p:txBody>
      </p:sp>
    </p:spTree>
    <p:extLst>
      <p:ext uri="{BB962C8B-B14F-4D97-AF65-F5344CB8AC3E}">
        <p14:creationId xmlns:p14="http://schemas.microsoft.com/office/powerpoint/2010/main" val="103549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Girl image:  https://</a:t>
            </a:r>
            <a:r>
              <a:rPr lang="en-US" dirty="0" err="1"/>
              <a:t>genbiz.com</a:t>
            </a:r>
            <a:r>
              <a:rPr lang="en-US" dirty="0"/>
              <a:t>/youth-incarceration-juvenile-justice-system-may-harm-good</a:t>
            </a:r>
          </a:p>
          <a:p>
            <a:r>
              <a:rPr lang="en-US" dirty="0"/>
              <a:t>Males in single file line: https://</a:t>
            </a:r>
            <a:r>
              <a:rPr lang="en-US" dirty="0" err="1"/>
              <a:t>www.theatlantic.com</a:t>
            </a:r>
            <a:r>
              <a:rPr lang="en-US" dirty="0"/>
              <a:t>/education/archive/2016/01/the-cost-of-keeping-juveniles-in-adult-prisons/423201/</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risk youth with mental health disorders are a targeted group, particularly during the transition from adolescence to adulthood-a period when they are vulnerable and in need of more support. </a:t>
            </a:r>
            <a:r>
              <a:rPr lang="en-US" sz="1200" b="0" i="0" u="none" strike="noStrike" kern="1200" dirty="0">
                <a:solidFill>
                  <a:schemeClr val="tx1"/>
                </a:solidFill>
                <a:effectLst/>
                <a:latin typeface="+mn-lt"/>
                <a:ea typeface="+mn-ea"/>
                <a:cs typeface="+mn-cs"/>
              </a:rPr>
              <a:t>More often than not, they have more risk factors than other children and fewer protective factors. </a:t>
            </a: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15</a:t>
            </a:fld>
            <a:endParaRPr lang="en-US"/>
          </a:p>
        </p:txBody>
      </p:sp>
    </p:spTree>
    <p:extLst>
      <p:ext uri="{BB962C8B-B14F-4D97-AF65-F5344CB8AC3E}">
        <p14:creationId xmlns:p14="http://schemas.microsoft.com/office/powerpoint/2010/main" val="414081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www.juvjustice.org</a:t>
            </a:r>
            <a:r>
              <a:rPr lang="en-US" dirty="0"/>
              <a:t>/our-work/safety-opportunity-and-success-project/national-standards/section-i-principles-responding-2</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fact, 70% of youth who enter the justice system have a mental health, sensory or learning disability, and anywhere between 28 percent and 43 percent of youth in detention or in correctional facilities have special education needs. AA youth are 43 percent more likely to have a learning disability than youth in the general population and American Indian youth are 80 percent more likely.  </a:t>
            </a:r>
          </a:p>
          <a:p>
            <a:r>
              <a:rPr lang="en-US" sz="1200" b="0" i="0" u="none" strike="noStrike" kern="1200" dirty="0">
                <a:solidFill>
                  <a:schemeClr val="tx1"/>
                </a:solidFill>
                <a:effectLst/>
                <a:latin typeface="+mn-lt"/>
                <a:ea typeface="+mn-ea"/>
                <a:cs typeface="+mn-cs"/>
              </a:rPr>
              <a:t>LGBTQ youth</a:t>
            </a:r>
            <a:r>
              <a:rPr lang="en-US" sz="1200" b="0" i="0" u="none" strike="noStrike" kern="1200" baseline="30000" dirty="0">
                <a:solidFill>
                  <a:schemeClr val="tx1"/>
                </a:solidFill>
                <a:effectLst/>
                <a:latin typeface="+mn-lt"/>
                <a:ea typeface="+mn-ea"/>
                <a:cs typeface="+mn-cs"/>
                <a:hlinkClick r:id="rId3"/>
              </a:rPr>
              <a:t>1</a:t>
            </a:r>
            <a:r>
              <a:rPr lang="en-US" sz="1200" b="0" i="0" u="none" strike="noStrike" kern="1200" dirty="0">
                <a:solidFill>
                  <a:schemeClr val="tx1"/>
                </a:solidFill>
                <a:effectLst/>
                <a:latin typeface="+mn-lt"/>
                <a:ea typeface="+mn-ea"/>
                <a:cs typeface="+mn-cs"/>
              </a:rPr>
              <a:t> are over-represented in the juvenile justice system, are more likely to be seriously maltreated by other youth in the system, and may receive excessive punishments, including secure confinement due to court biases or misguided attempts to keep these youth “safe.</a:t>
            </a:r>
            <a:endParaRPr lang="en-US" sz="1200" b="0" i="0" u="none" strike="noStrike" kern="1200" baseline="30000" dirty="0">
              <a:solidFill>
                <a:schemeClr val="tx1"/>
              </a:solidFill>
              <a:effectLst/>
              <a:latin typeface="+mn-lt"/>
              <a:ea typeface="+mn-ea"/>
              <a:cs typeface="+mn-cs"/>
            </a:endParaRPr>
          </a:p>
          <a:p>
            <a:endParaRPr lang="en-US" sz="1200" b="0" i="0" u="none" strike="noStrike" kern="1200" baseline="300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Gender: Boys represent 83 percent of arrests for violent crimes, and, in general serve longer terms in detention than girls. Girls make up 61 percent of all runaway cases and spend twice as long in detention facilities for status offenses.</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Race/Ethnicity: Underrepresented minority youth are overrepresented in the juvenile justice system. This occurs nationally. More on the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www.ncjj.org</a:t>
            </a:r>
            <a:r>
              <a:rPr lang="en-US" dirty="0"/>
              <a:t>/pdf/</a:t>
            </a:r>
            <a:r>
              <a:rPr lang="en-US" dirty="0" err="1"/>
              <a:t>jcsreports</a:t>
            </a:r>
            <a:r>
              <a:rPr lang="en-US" dirty="0"/>
              <a:t>/jcs2018.pdf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16</a:t>
            </a:fld>
            <a:endParaRPr lang="en-US"/>
          </a:p>
        </p:txBody>
      </p:sp>
    </p:spTree>
    <p:extLst>
      <p:ext uri="{BB962C8B-B14F-4D97-AF65-F5344CB8AC3E}">
        <p14:creationId xmlns:p14="http://schemas.microsoft.com/office/powerpoint/2010/main" val="4026406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Having said this, there is a real concern about the inconsistencies of gathering and reporting data on race and ethnicity.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Specifically when looking at Justice involved Latino youth, this group continues to be almost nonexistent in juvenile justice data.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According to UCLA’s Latino Policy and Politics Initiative: Agencies across the country and within states do not collect data on Latino/a ethnicity. The lack of a consistent methodology for counting Latino youth within states and across the nation undermines efforts to assess the extent to which these youth, their families, and communities are affected by the juvenile justice system. As a result, the largest ethnic minority group continues to be invisible.</a:t>
            </a:r>
          </a:p>
          <a:p>
            <a:r>
              <a:rPr lang="en-US" sz="1200" b="1" i="0" u="none" strike="noStrike" kern="1200" dirty="0">
                <a:solidFill>
                  <a:schemeClr val="tx1"/>
                </a:solidFill>
                <a:effectLst/>
                <a:latin typeface="+mn-lt"/>
                <a:ea typeface="+mn-ea"/>
                <a:cs typeface="+mn-cs"/>
              </a:rPr>
              <a:t>The following are the latest findings:</a:t>
            </a:r>
          </a:p>
          <a:p>
            <a:r>
              <a:rPr lang="en-US" sz="1200" b="0" i="0" u="none" strike="noStrike" kern="1200" dirty="0">
                <a:solidFill>
                  <a:schemeClr val="tx1"/>
                </a:solidFill>
                <a:effectLst/>
                <a:latin typeface="+mn-lt"/>
                <a:ea typeface="+mn-ea"/>
                <a:cs typeface="+mn-cs"/>
              </a:rPr>
              <a:t>1. Today, Hispanic youth represent 25%, or about 8.3 million, of the total U.S. youth population between ages 10-17.</a:t>
            </a:r>
          </a:p>
          <a:p>
            <a:r>
              <a:rPr lang="en-US" sz="1200" b="0" i="0" u="none" strike="noStrike" kern="1200" dirty="0">
                <a:solidFill>
                  <a:schemeClr val="tx1"/>
                </a:solidFill>
                <a:effectLst/>
                <a:latin typeface="+mn-lt"/>
                <a:ea typeface="+mn-ea"/>
                <a:cs typeface="+mn-cs"/>
              </a:rPr>
              <a:t>2. State agencies involved in the criminal justice system collect data that identifies Hispanic youth inconsistently if at all, creating an incomplete picture of Hispanic ethnic data.</a:t>
            </a:r>
          </a:p>
          <a:p>
            <a:r>
              <a:rPr lang="en-US" sz="1200" b="0" i="0" u="none" strike="noStrike" kern="1200" dirty="0">
                <a:solidFill>
                  <a:schemeClr val="tx1"/>
                </a:solidFill>
                <a:effectLst/>
                <a:latin typeface="+mn-lt"/>
                <a:ea typeface="+mn-ea"/>
                <a:cs typeface="+mn-cs"/>
              </a:rPr>
              <a:t>3. States report racial/ethnic data inconsistently across the 3 points of contact: arrests, detention, and probation.</a:t>
            </a:r>
          </a:p>
          <a:p>
            <a:pPr lvl="1"/>
            <a:r>
              <a:rPr lang="en-US" sz="1200" b="0" i="0" u="none" strike="noStrike" kern="1200" dirty="0">
                <a:solidFill>
                  <a:schemeClr val="tx1"/>
                </a:solidFill>
                <a:effectLst/>
                <a:latin typeface="+mn-lt"/>
                <a:ea typeface="+mn-ea"/>
                <a:cs typeface="+mn-cs"/>
              </a:rPr>
              <a:t>42% of states did not report racial or ethnic data for arrests</a:t>
            </a:r>
          </a:p>
          <a:p>
            <a:pPr lvl="1"/>
            <a:r>
              <a:rPr lang="en-US" sz="1200" b="0" i="0" u="none" strike="noStrike" kern="1200" dirty="0">
                <a:solidFill>
                  <a:schemeClr val="tx1"/>
                </a:solidFill>
                <a:effectLst/>
                <a:latin typeface="+mn-lt"/>
                <a:ea typeface="+mn-ea"/>
                <a:cs typeface="+mn-cs"/>
              </a:rPr>
              <a:t>30% of states did not report racial and ethnic data for detention</a:t>
            </a:r>
          </a:p>
          <a:p>
            <a:pPr lvl="1"/>
            <a:r>
              <a:rPr lang="en-US" sz="1200" b="0" i="0" u="none" strike="noStrike" kern="1200" dirty="0">
                <a:solidFill>
                  <a:schemeClr val="tx1"/>
                </a:solidFill>
                <a:effectLst/>
                <a:latin typeface="+mn-lt"/>
                <a:ea typeface="+mn-ea"/>
                <a:cs typeface="+mn-cs"/>
              </a:rPr>
              <a:t>52% of states did not have racial or ethnic data for probation</a:t>
            </a: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latino.ucla.edu</a:t>
            </a:r>
            <a:r>
              <a:rPr lang="en-US" sz="1200" b="0" i="0" u="none" strike="noStrike" kern="1200" dirty="0">
                <a:solidFill>
                  <a:schemeClr val="tx1"/>
                </a:solidFill>
                <a:effectLst/>
                <a:latin typeface="+mn-lt"/>
                <a:ea typeface="+mn-ea"/>
                <a:cs typeface="+mn-cs"/>
              </a:rPr>
              <a:t>/research/the-</a:t>
            </a:r>
            <a:r>
              <a:rPr lang="en-US" sz="1200" b="0" i="0" u="none" strike="noStrike" kern="1200" dirty="0" err="1">
                <a:solidFill>
                  <a:schemeClr val="tx1"/>
                </a:solidFill>
                <a:effectLst/>
                <a:latin typeface="+mn-lt"/>
                <a:ea typeface="+mn-ea"/>
                <a:cs typeface="+mn-cs"/>
              </a:rPr>
              <a:t>latinx</a:t>
            </a:r>
            <a:r>
              <a:rPr lang="en-US" sz="1200" b="0" i="0" u="none" strike="noStrike" kern="1200" dirty="0">
                <a:solidFill>
                  <a:schemeClr val="tx1"/>
                </a:solidFill>
                <a:effectLst/>
                <a:latin typeface="+mn-lt"/>
                <a:ea typeface="+mn-ea"/>
                <a:cs typeface="+mn-cs"/>
              </a:rPr>
              <a:t>-data-gap-in-the-youth-justice-system/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17</a:t>
            </a:fld>
            <a:endParaRPr lang="en-US"/>
          </a:p>
        </p:txBody>
      </p:sp>
    </p:spTree>
    <p:extLst>
      <p:ext uri="{BB962C8B-B14F-4D97-AF65-F5344CB8AC3E}">
        <p14:creationId xmlns:p14="http://schemas.microsoft.com/office/powerpoint/2010/main" val="1335180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1E1E"/>
                </a:solidFill>
                <a:latin typeface="ArialMT"/>
              </a:rPr>
              <a:t>In preparing for this presentation, I looked up the demographics of justice involved youth in MA and was a little surprised by what I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1E1E"/>
              </a:solidFill>
              <a:latin typeface="Arial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1E1E"/>
                </a:solidFill>
                <a:latin typeface="ArialMT"/>
              </a:rPr>
              <a:t>The following slides were taken from the commonwealth of MA department of youth services annual report fiscal year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1E1E"/>
                </a:solidFill>
                <a:latin typeface="ArialMT"/>
              </a:rPr>
              <a:t>In MA, we can see that the average age of first DYS commitment is 17 </a:t>
            </a:r>
            <a:r>
              <a:rPr lang="en-US" dirty="0" err="1">
                <a:solidFill>
                  <a:srgbClr val="211E1E"/>
                </a:solidFill>
                <a:latin typeface="ArialMT"/>
              </a:rPr>
              <a:t>yo</a:t>
            </a:r>
            <a:r>
              <a:rPr lang="en-US" dirty="0">
                <a:solidFill>
                  <a:srgbClr val="211E1E"/>
                </a:solidFill>
                <a:latin typeface="ArialMT"/>
              </a:rPr>
              <a:t>, 15% were females and 85% were males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1E1E"/>
              </a:solidFill>
              <a:latin typeface="Arial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1E1E"/>
                </a:solidFill>
                <a:latin typeface="ArialMT"/>
              </a:rPr>
              <a:t>We can see that the number of first time commitments is decreasing over the past 3 years, which is good news.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18</a:t>
            </a:fld>
            <a:endParaRPr lang="en-US"/>
          </a:p>
        </p:txBody>
      </p:sp>
    </p:spTree>
    <p:extLst>
      <p:ext uri="{BB962C8B-B14F-4D97-AF65-F5344CB8AC3E}">
        <p14:creationId xmlns:p14="http://schemas.microsoft.com/office/powerpoint/2010/main" val="490906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can see, there is a disproportionate % of minority youth committed to DYS.  Latinos represent the majority of DYS committed population (approximately 42%, percentage could be higher given what we know about the inconsistency in data collection). While approximately 33% of youth under the age of 18 in MA are youth of color, they represent 70% of the DYS committed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19</a:t>
            </a:fld>
            <a:endParaRPr lang="en-US"/>
          </a:p>
        </p:txBody>
      </p:sp>
    </p:spTree>
    <p:extLst>
      <p:ext uri="{BB962C8B-B14F-4D97-AF65-F5344CB8AC3E}">
        <p14:creationId xmlns:p14="http://schemas.microsoft.com/office/powerpoint/2010/main" val="124628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200"/>
              </a:spcBef>
              <a:spcAft>
                <a:spcPts val="0"/>
              </a:spcAft>
              <a:buClr>
                <a:srgbClr val="EE7D31"/>
              </a:buClr>
              <a:buSzTx/>
              <a:buFontTx/>
              <a:buNone/>
              <a:tabLst/>
              <a:defRPr/>
            </a:pPr>
            <a:r>
              <a:rPr lang="en-US" dirty="0"/>
              <a:t>This webinar is produced in partnership with the ATTC Network Coordinating Office, AMERSA, and the Adolescent SBIRT Project by NORC at the University of Chicago.</a:t>
            </a:r>
          </a:p>
          <a:p>
            <a:pPr marL="0" indent="0">
              <a:spcBef>
                <a:spcPts val="2200"/>
              </a:spcBef>
              <a:buClr>
                <a:srgbClr val="EE7D31"/>
              </a:buClr>
              <a:buNone/>
            </a:pPr>
            <a:endParaRPr lang="en-US" sz="1200" dirty="0"/>
          </a:p>
        </p:txBody>
      </p:sp>
      <p:sp>
        <p:nvSpPr>
          <p:cNvPr id="4" name="Slide Number Placeholder 3"/>
          <p:cNvSpPr>
            <a:spLocks noGrp="1"/>
          </p:cNvSpPr>
          <p:nvPr>
            <p:ph type="sldNum" sz="quarter" idx="5"/>
          </p:nvPr>
        </p:nvSpPr>
        <p:spPr/>
        <p:txBody>
          <a:bodyPr/>
          <a:lstStyle/>
          <a:p>
            <a:fld id="{7871C6F5-B026-2F47-AAAD-7681372BD701}" type="slidenum">
              <a:rPr lang="en-US" smtClean="0"/>
              <a:t>2</a:t>
            </a:fld>
            <a:endParaRPr lang="en-US"/>
          </a:p>
        </p:txBody>
      </p:sp>
    </p:spTree>
    <p:extLst>
      <p:ext uri="{BB962C8B-B14F-4D97-AF65-F5344CB8AC3E}">
        <p14:creationId xmlns:p14="http://schemas.microsoft.com/office/powerpoint/2010/main" val="2004426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https://</a:t>
            </a:r>
            <a:r>
              <a:rPr lang="en-US" dirty="0" err="1">
                <a:highlight>
                  <a:srgbClr val="FFFF00"/>
                </a:highlight>
              </a:rPr>
              <a:t>archives.lib.state.ma.us</a:t>
            </a:r>
            <a:r>
              <a:rPr lang="en-US" dirty="0">
                <a:highlight>
                  <a:srgbClr val="FFFF00"/>
                </a:highlight>
              </a:rPr>
              <a:t>/bitstream/handle/2452/836761/ocn936069520-2020.pdf?sequence=1&amp;isAllowed=y</a:t>
            </a:r>
          </a:p>
          <a:p>
            <a:endParaRPr lang="en-US" sz="1200" kern="1200" dirty="0">
              <a:solidFill>
                <a:schemeClr val="tx1"/>
              </a:solidFill>
              <a:effectLst/>
              <a:highlight>
                <a:srgbClr val="FFFF00"/>
              </a:highlight>
              <a:latin typeface="+mn-lt"/>
              <a:ea typeface="+mn-ea"/>
              <a:cs typeface="+mn-cs"/>
            </a:endParaRPr>
          </a:p>
          <a:p>
            <a:r>
              <a:rPr lang="en-US" sz="1200" kern="1200" dirty="0">
                <a:solidFill>
                  <a:schemeClr val="tx1"/>
                </a:solidFill>
                <a:effectLst/>
                <a:highlight>
                  <a:srgbClr val="FFFF00"/>
                </a:highlight>
                <a:latin typeface="+mn-lt"/>
                <a:ea typeface="+mn-ea"/>
                <a:cs typeface="+mn-cs"/>
              </a:rPr>
              <a:t>DYS uses a grid system to categorize offenses based on their severity which consists of 6 grids or levels of severity. Grids ½ involve drug possession among other offenses.</a:t>
            </a:r>
            <a:br>
              <a:rPr lang="en-US" sz="1200"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Grid 1: Operating a motor vehicle with a suspended license, marijuana possession (over 1 ounce), shoplifting, disorderly conduct, trespass. </a:t>
            </a:r>
            <a:endParaRPr lang="en-US" b="1" dirty="0">
              <a:highlight>
                <a:srgbClr val="FFFF00"/>
              </a:highlight>
            </a:endParaRPr>
          </a:p>
          <a:p>
            <a:r>
              <a:rPr lang="en-US" sz="1200" b="1" kern="1200" dirty="0">
                <a:solidFill>
                  <a:schemeClr val="tx1"/>
                </a:solidFill>
                <a:effectLst/>
                <a:highlight>
                  <a:srgbClr val="FFFF00"/>
                </a:highlight>
                <a:latin typeface="+mn-lt"/>
                <a:ea typeface="+mn-ea"/>
                <a:cs typeface="+mn-cs"/>
              </a:rPr>
              <a:t>Grid 2: OUI liquor or drugs, possession of heroin, assault, assault &amp; battery, tagging, brea</a:t>
            </a:r>
            <a:r>
              <a:rPr lang="en-US" sz="1200" kern="1200" dirty="0">
                <a:solidFill>
                  <a:schemeClr val="tx1"/>
                </a:solidFill>
                <a:effectLst/>
                <a:highlight>
                  <a:srgbClr val="FFFF00"/>
                </a:highlight>
                <a:latin typeface="+mn-lt"/>
                <a:ea typeface="+mn-ea"/>
                <a:cs typeface="+mn-cs"/>
              </a:rPr>
              <a:t>k</a:t>
            </a:r>
            <a:r>
              <a:rPr lang="en-US" sz="1200" b="1" kern="1200" dirty="0">
                <a:solidFill>
                  <a:schemeClr val="tx1"/>
                </a:solidFill>
                <a:effectLst/>
                <a:highlight>
                  <a:srgbClr val="FFFF00"/>
                </a:highlight>
                <a:latin typeface="+mn-lt"/>
                <a:ea typeface="+mn-ea"/>
                <a:cs typeface="+mn-cs"/>
              </a:rPr>
              <a:t>ing &amp; entering.</a:t>
            </a:r>
            <a:br>
              <a:rPr lang="en-US" sz="1200" kern="1200" dirty="0">
                <a:solidFill>
                  <a:schemeClr val="tx1"/>
                </a:solidFill>
                <a:effectLst/>
                <a:highlight>
                  <a:srgbClr val="FFFF00"/>
                </a:highlight>
                <a:latin typeface="+mn-lt"/>
                <a:ea typeface="+mn-ea"/>
                <a:cs typeface="+mn-cs"/>
              </a:rPr>
            </a:br>
            <a:r>
              <a:rPr lang="en-US" sz="1200" kern="1200" dirty="0">
                <a:solidFill>
                  <a:schemeClr val="tx1"/>
                </a:solidFill>
                <a:effectLst/>
                <a:highlight>
                  <a:srgbClr val="FFFF00"/>
                </a:highlight>
                <a:latin typeface="+mn-lt"/>
                <a:ea typeface="+mn-ea"/>
                <a:cs typeface="+mn-cs"/>
              </a:rPr>
              <a:t>Grid 3: Robbery, stalking, burning buildings (arson).</a:t>
            </a:r>
            <a:br>
              <a:rPr lang="en-US" sz="1200" kern="1200" dirty="0">
                <a:solidFill>
                  <a:schemeClr val="tx1"/>
                </a:solidFill>
                <a:effectLst/>
                <a:highlight>
                  <a:srgbClr val="FFFF00"/>
                </a:highlight>
                <a:latin typeface="+mn-lt"/>
                <a:ea typeface="+mn-ea"/>
                <a:cs typeface="+mn-cs"/>
              </a:rPr>
            </a:br>
            <a:r>
              <a:rPr lang="en-US" sz="1200" kern="1200" dirty="0">
                <a:solidFill>
                  <a:schemeClr val="tx1"/>
                </a:solidFill>
                <a:effectLst/>
                <a:highlight>
                  <a:srgbClr val="FFFF00"/>
                </a:highlight>
                <a:latin typeface="+mn-lt"/>
                <a:ea typeface="+mn-ea"/>
                <a:cs typeface="+mn-cs"/>
              </a:rPr>
              <a:t>Grid 4: Indecent assault &amp; battery on a child, assault to murder or maim, assault &amp; battery with a dangerous weapon with significant injury, armed robbery, carjacking, kidnapping. </a:t>
            </a:r>
            <a:endParaRPr lang="en-US" dirty="0">
              <a:highlight>
                <a:srgbClr val="FFFF00"/>
              </a:highlight>
            </a:endParaRPr>
          </a:p>
          <a:p>
            <a:r>
              <a:rPr lang="en-US" sz="1200" kern="1200" dirty="0">
                <a:solidFill>
                  <a:schemeClr val="tx1"/>
                </a:solidFill>
                <a:effectLst/>
                <a:highlight>
                  <a:srgbClr val="FFFF00"/>
                </a:highlight>
                <a:latin typeface="+mn-lt"/>
                <a:ea typeface="+mn-ea"/>
                <a:cs typeface="+mn-cs"/>
              </a:rPr>
              <a:t>Grid 5: Involuntary manslaughter, assault &amp; battery on a child with substantial injury, attempted murder, armed robbery with firearm, assault to murder (armed), armed carjacking.</a:t>
            </a:r>
            <a:br>
              <a:rPr lang="en-US" sz="1200" kern="1200" dirty="0">
                <a:solidFill>
                  <a:schemeClr val="tx1"/>
                </a:solidFill>
                <a:effectLst/>
                <a:highlight>
                  <a:srgbClr val="FFFF00"/>
                </a:highlight>
                <a:latin typeface="+mn-lt"/>
                <a:ea typeface="+mn-ea"/>
                <a:cs typeface="+mn-cs"/>
              </a:rPr>
            </a:br>
            <a:r>
              <a:rPr lang="en-US" sz="1200" kern="1200" dirty="0">
                <a:solidFill>
                  <a:schemeClr val="tx1"/>
                </a:solidFill>
                <a:effectLst/>
                <a:highlight>
                  <a:srgbClr val="FFFF00"/>
                </a:highlight>
                <a:latin typeface="+mn-lt"/>
                <a:ea typeface="+mn-ea"/>
                <a:cs typeface="+mn-cs"/>
              </a:rPr>
              <a:t>Grid 6: Voluntary manslaughter, home invasion, rape of a child under 16 with force, trafficking firearms (20+ weapons). 3 </a:t>
            </a:r>
            <a:endParaRPr lang="en-US" dirty="0">
              <a:highlight>
                <a:srgbClr val="FFFF00"/>
              </a:highlight>
            </a:endParaRPr>
          </a:p>
          <a:p>
            <a:r>
              <a:rPr lang="en-US" sz="1200" kern="1200" dirty="0">
                <a:solidFill>
                  <a:schemeClr val="tx1"/>
                </a:solidFill>
                <a:effectLst/>
                <a:highlight>
                  <a:srgbClr val="FFFF00"/>
                </a:highlight>
                <a:latin typeface="+mn-lt"/>
                <a:ea typeface="+mn-ea"/>
                <a:cs typeface="+mn-cs"/>
              </a:rPr>
              <a:t> </a:t>
            </a:r>
            <a:endParaRPr lang="en-US" dirty="0">
              <a:highlight>
                <a:srgbClr val="FFFF00"/>
              </a:highlight>
            </a:endParaRPr>
          </a:p>
          <a:p>
            <a:r>
              <a:rPr lang="en-US" dirty="0">
                <a:highlight>
                  <a:srgbClr val="FFFF00"/>
                </a:highlight>
              </a:rPr>
              <a:t>https://</a:t>
            </a:r>
            <a:r>
              <a:rPr lang="en-US" dirty="0" err="1">
                <a:highlight>
                  <a:srgbClr val="FFFF00"/>
                </a:highlight>
              </a:rPr>
              <a:t>archives.lib.state.ma.us</a:t>
            </a:r>
            <a:r>
              <a:rPr lang="en-US" dirty="0">
                <a:highlight>
                  <a:srgbClr val="FFFF00"/>
                </a:highlight>
              </a:rPr>
              <a:t>/bitstream/handle/2452/836761/ocn936069520-2020.pdf?sequence=1&amp;isAllowed=y</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20</a:t>
            </a:fld>
            <a:endParaRPr lang="en-US"/>
          </a:p>
        </p:txBody>
      </p:sp>
    </p:spTree>
    <p:extLst>
      <p:ext uri="{BB962C8B-B14F-4D97-AF65-F5344CB8AC3E}">
        <p14:creationId xmlns:p14="http://schemas.microsoft.com/office/powerpoint/2010/main" val="3156080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charts illustrate that the majority of youth held in detention by DYS in FY 2020 was for grid level offenses 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average age of youth in detention was 15.9 years and the median age was 16 years. </a:t>
            </a:r>
            <a:endParaRPr lang="en-US" dirty="0"/>
          </a:p>
          <a:p>
            <a:endParaRPr lang="en-US" dirty="0"/>
          </a:p>
          <a:p>
            <a:r>
              <a:rPr lang="en-US" sz="1200" b="0" i="0" u="none" strike="noStrike" kern="1200" dirty="0">
                <a:solidFill>
                  <a:schemeClr val="tx1"/>
                </a:solidFill>
                <a:effectLst/>
                <a:latin typeface="+mn-lt"/>
                <a:ea typeface="+mn-ea"/>
                <a:cs typeface="+mn-cs"/>
              </a:rPr>
              <a:t>Detention is a crucial early phase in the juvenile justice process. It’s the point at which the courts decide whether to confine a young person pending their court hearing or while awaiting placement into a correctional or treatment facility rather than allowing the young person to remain at home.</a:t>
            </a: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www.aecf.org</a:t>
            </a:r>
            <a:r>
              <a:rPr lang="en-US" sz="1200" b="0" i="0" u="none" strike="noStrike" kern="1200" dirty="0">
                <a:solidFill>
                  <a:schemeClr val="tx1"/>
                </a:solidFill>
                <a:effectLst/>
                <a:latin typeface="+mn-lt"/>
                <a:ea typeface="+mn-ea"/>
                <a:cs typeface="+mn-cs"/>
              </a:rPr>
              <a:t>/blog/youth-detention-admissions-remain-low-but-releases-stall-despite-covid-19/</a:t>
            </a:r>
            <a:endParaRPr lang="en-US" dirty="0"/>
          </a:p>
          <a:p>
            <a:r>
              <a:rPr lang="en-US" sz="1200" dirty="0"/>
              <a:t>Fact:</a:t>
            </a:r>
          </a:p>
          <a:p>
            <a:r>
              <a:rPr lang="en-US" sz="1200" b="0" i="0" u="none" strike="noStrike" kern="1200" dirty="0">
                <a:solidFill>
                  <a:schemeClr val="tx1"/>
                </a:solidFill>
                <a:effectLst/>
                <a:latin typeface="+mn-lt"/>
                <a:ea typeface="+mn-ea"/>
                <a:cs typeface="+mn-cs"/>
              </a:rPr>
              <a:t>In 2017, the median time in placement was 68 days (23 days for youth placed in detention versus 114 days for youth committed to a correctional facility). </a:t>
            </a:r>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21</a:t>
            </a:fld>
            <a:endParaRPr lang="en-US"/>
          </a:p>
        </p:txBody>
      </p:sp>
    </p:spTree>
    <p:extLst>
      <p:ext uri="{BB962C8B-B14F-4D97-AF65-F5344CB8AC3E}">
        <p14:creationId xmlns:p14="http://schemas.microsoft.com/office/powerpoint/2010/main" val="421723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Seventy-six percent (76%) of the detention admissions in FY20 were youth of color. Latinos represent the majority of detention admissions 40.8% (may be higher) followed by AA at 30.6% and White at 21.4%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right, you can see that that DCF-involved youth represented 45.2% of all detention admissions in FY20-A high percentage.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https://</a:t>
            </a:r>
            <a:r>
              <a:rPr lang="en-US" dirty="0" err="1"/>
              <a:t>archives.lib.state.ma.us</a:t>
            </a:r>
            <a:r>
              <a:rPr lang="en-US" dirty="0"/>
              <a:t>/bitstream/handle/2452/836761/ocn936069520-2020.pdf?sequence=1&amp;isAllowed=y</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22</a:t>
            </a:fld>
            <a:endParaRPr lang="en-US"/>
          </a:p>
        </p:txBody>
      </p:sp>
    </p:spTree>
    <p:extLst>
      <p:ext uri="{BB962C8B-B14F-4D97-AF65-F5344CB8AC3E}">
        <p14:creationId xmlns:p14="http://schemas.microsoft.com/office/powerpoint/2010/main" val="3769594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can we do to support justice-involved youth?</a:t>
            </a:r>
          </a:p>
          <a:p>
            <a:endParaRPr lang="en-US" dirty="0"/>
          </a:p>
          <a:p>
            <a:r>
              <a:rPr lang="en-US" dirty="0"/>
              <a:t>A study published in Adolescent Research Review in July 2020 titled Psychological Resilience Interventions to Reduce Recidivism in Young people: A systemic Review, found that findings from the 14 studies reviewed showed that </a:t>
            </a:r>
            <a:r>
              <a:rPr lang="en-US" sz="1200" b="0" i="0" u="none" strike="noStrike" kern="1200" dirty="0">
                <a:solidFill>
                  <a:schemeClr val="tx1"/>
                </a:solidFill>
                <a:effectLst/>
                <a:latin typeface="+mn-lt"/>
                <a:ea typeface="+mn-ea"/>
                <a:cs typeface="+mn-cs"/>
              </a:rPr>
              <a:t>increasing psychological resources was associated with reduced re-offending rates, increased time to re-offend, or reduced severity of such offences. Not a surprise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Overall, increases in positive affect and coping, and decreases in negative affect and aggression positively were related to reduced re-offending. The mechanisms by which these changes take place appear to include cognitive function such as positive self-concept and reduced negative attitudes. These processes may be in turn be instrumental in supporting a successful transition into adulthood. </a:t>
            </a: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23</a:t>
            </a:fld>
            <a:endParaRPr lang="en-US"/>
          </a:p>
        </p:txBody>
      </p:sp>
    </p:spTree>
    <p:extLst>
      <p:ext uri="{BB962C8B-B14F-4D97-AF65-F5344CB8AC3E}">
        <p14:creationId xmlns:p14="http://schemas.microsoft.com/office/powerpoint/2010/main" val="3537365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Medical providers play a critical role in fostering a positive self-image and promoting the health and wellbeing.</a:t>
            </a:r>
          </a:p>
          <a:p>
            <a:endParaRPr lang="en-US" sz="1200" dirty="0"/>
          </a:p>
          <a:p>
            <a:r>
              <a:rPr lang="en-US" sz="1200" b="0" i="0" u="none" strike="noStrike" kern="1200" dirty="0">
                <a:solidFill>
                  <a:schemeClr val="tx1"/>
                </a:solidFill>
                <a:effectLst/>
                <a:latin typeface="+mn-lt"/>
                <a:ea typeface="+mn-ea"/>
                <a:cs typeface="+mn-cs"/>
              </a:rPr>
              <a:t>“With research linking low self-esteem to mental health issues including addiction and poor quality of life, it’s imperative that we try to improve our patient’s self-esteem, with every opportunity we get.”</a:t>
            </a:r>
          </a:p>
          <a:p>
            <a:r>
              <a:rPr lang="en-US" sz="1200" dirty="0"/>
              <a:t>https://</a:t>
            </a:r>
            <a:r>
              <a:rPr lang="en-US" sz="1200" dirty="0" err="1"/>
              <a:t>www.nami.org</a:t>
            </a:r>
            <a:r>
              <a:rPr lang="en-US" sz="1200" dirty="0"/>
              <a:t>/Blogs/NAMI-Blog/July-2016/Why-Self-Esteem-Is-Important-for-Mental-Health</a:t>
            </a:r>
          </a:p>
          <a:p>
            <a:endParaRPr lang="en-US" sz="1200" dirty="0"/>
          </a:p>
          <a:p>
            <a:r>
              <a:rPr lang="en-US" sz="1200" b="1" dirty="0"/>
              <a:t>We can cultivate a </a:t>
            </a:r>
            <a:r>
              <a:rPr lang="en-US" sz="1200" b="1" i="0" u="none" strike="noStrike" kern="1200" dirty="0">
                <a:solidFill>
                  <a:schemeClr val="tx1"/>
                </a:solidFill>
                <a:effectLst/>
                <a:latin typeface="+mn-lt"/>
                <a:ea typeface="+mn-ea"/>
                <a:cs typeface="+mn-cs"/>
              </a:rPr>
              <a:t>positive self-image in this at risk population during every patient encounter: It’s effortless and proven to work.</a:t>
            </a:r>
          </a:p>
          <a:p>
            <a:r>
              <a:rPr lang="en-US" sz="1200" b="1" i="0" u="none" strike="noStrike" kern="1200" dirty="0">
                <a:solidFill>
                  <a:schemeClr val="tx1"/>
                </a:solidFill>
                <a:effectLst/>
                <a:latin typeface="+mn-lt"/>
                <a:ea typeface="+mn-ea"/>
                <a:cs typeface="+mn-cs"/>
              </a:rPr>
              <a:t>We can encourage patients to make a list of their positive qualities</a:t>
            </a:r>
          </a:p>
          <a:p>
            <a:r>
              <a:rPr lang="en-US" sz="1200" b="1" i="0" u="none" strike="noStrike" kern="1200" dirty="0">
                <a:solidFill>
                  <a:schemeClr val="tx1"/>
                </a:solidFill>
                <a:effectLst/>
                <a:latin typeface="+mn-lt"/>
                <a:ea typeface="+mn-ea"/>
                <a:cs typeface="+mn-cs"/>
              </a:rPr>
              <a:t>Encourage them to define personal goals and objectives that are reasonable and measurable</a:t>
            </a:r>
          </a:p>
          <a:p>
            <a:r>
              <a:rPr lang="en-US" sz="1200" b="1" i="0" u="none" strike="noStrike" kern="1200" dirty="0">
                <a:solidFill>
                  <a:schemeClr val="tx1"/>
                </a:solidFill>
                <a:effectLst/>
                <a:latin typeface="+mn-lt"/>
                <a:ea typeface="+mn-ea"/>
                <a:cs typeface="+mn-cs"/>
              </a:rPr>
              <a:t>Teach patients how to refrain from comparing themselves to others.</a:t>
            </a:r>
          </a:p>
          <a:p>
            <a:r>
              <a:rPr lang="en-US" sz="1200" b="1" i="0" u="none" strike="noStrike" kern="1200" dirty="0">
                <a:solidFill>
                  <a:schemeClr val="tx1"/>
                </a:solidFill>
                <a:effectLst/>
                <a:latin typeface="+mn-lt"/>
                <a:ea typeface="+mn-ea"/>
                <a:cs typeface="+mn-cs"/>
              </a:rPr>
              <a:t>Give positive affirmations </a:t>
            </a:r>
          </a:p>
          <a:p>
            <a:r>
              <a:rPr lang="en-US" sz="1200" b="1" i="0" u="none" strike="noStrike" kern="1200" dirty="0">
                <a:solidFill>
                  <a:schemeClr val="tx1"/>
                </a:solidFill>
                <a:effectLst/>
                <a:latin typeface="+mn-lt"/>
                <a:ea typeface="+mn-ea"/>
                <a:cs typeface="+mn-cs"/>
              </a:rPr>
              <a:t>Remind them of how far they have come: remind them of their resilience.</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Additionally, another important way to make a meaningful connection with Justice involved youth is simply to have practical knowledge of the juvenile justice system and the unique problems facing this patient population. Understanding the hardships (</a:t>
            </a:r>
            <a:r>
              <a:rPr lang="en-US" sz="1200" b="0" i="0" u="none" strike="noStrike" kern="1200" dirty="0" err="1">
                <a:solidFill>
                  <a:schemeClr val="tx1"/>
                </a:solidFill>
                <a:effectLst/>
                <a:latin typeface="+mn-lt"/>
                <a:ea typeface="+mn-ea"/>
                <a:cs typeface="+mn-cs"/>
              </a:rPr>
              <a:t>i.e</a:t>
            </a:r>
            <a:r>
              <a:rPr lang="en-US" sz="1200" b="0" i="0" u="none" strike="noStrike" kern="1200" dirty="0">
                <a:solidFill>
                  <a:schemeClr val="tx1"/>
                </a:solidFill>
                <a:effectLst/>
                <a:latin typeface="+mn-lt"/>
                <a:ea typeface="+mn-ea"/>
                <a:cs typeface="+mn-cs"/>
              </a:rPr>
              <a:t> isolation, legal concerns, embarrassment, shame) will make communication more effective. </a:t>
            </a:r>
            <a:endParaRPr lang="en-US" sz="1200" dirty="0"/>
          </a:p>
          <a:p>
            <a:endParaRPr lang="en-US" sz="1200" b="0" i="0" u="none" strike="noStrike" kern="1200" dirty="0">
              <a:solidFill>
                <a:schemeClr val="tx1"/>
              </a:solidFill>
              <a:effectLst/>
              <a:latin typeface="+mn-lt"/>
              <a:ea typeface="+mn-ea"/>
              <a:cs typeface="+mn-cs"/>
            </a:endParaRPr>
          </a:p>
          <a:p>
            <a:r>
              <a:rPr lang="en-US" sz="1200" dirty="0"/>
              <a:t>https://</a:t>
            </a:r>
            <a:r>
              <a:rPr lang="en-US" sz="1200" dirty="0" err="1"/>
              <a:t>pediatrics.aappublications.org</a:t>
            </a:r>
            <a:r>
              <a:rPr lang="en-US" sz="1200" dirty="0"/>
              <a:t>/content/146/1/e20201755?utm_source=</a:t>
            </a:r>
            <a:r>
              <a:rPr lang="en-US" sz="1200" dirty="0" err="1"/>
              <a:t>TrendMD&amp;utm_medium</a:t>
            </a:r>
            <a:r>
              <a:rPr lang="en-US" sz="1200" dirty="0"/>
              <a:t>=</a:t>
            </a:r>
            <a:r>
              <a:rPr lang="en-US" sz="1200" dirty="0" err="1"/>
              <a:t>TrendMD&amp;utm_campaign</a:t>
            </a:r>
            <a:r>
              <a:rPr lang="en-US" sz="1200" dirty="0"/>
              <a:t>=Pediatrics_TrendMD_0</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75407F5E-1248-0D41-AA81-B50EA45314DF}" type="slidenum">
              <a:rPr lang="en-US" smtClean="0"/>
              <a:t>24</a:t>
            </a:fld>
            <a:endParaRPr lang="en-US"/>
          </a:p>
        </p:txBody>
      </p:sp>
    </p:spTree>
    <p:extLst>
      <p:ext uri="{BB962C8B-B14F-4D97-AF65-F5344CB8AC3E}">
        <p14:creationId xmlns:p14="http://schemas.microsoft.com/office/powerpoint/2010/main" val="3706810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example imagine being 16 and having to go to your pediatrician’s medical appointment in handcuffs and shackles. These traumatic experiences are unique to justice involved youth and we simply can’t ignore them. Cultivating a positive self image is difficult. For starters, one has to convince these patients, that their true identity is not reflective of their hardened criminal appearance. </a:t>
            </a:r>
            <a:r>
              <a:rPr lang="en-US" sz="1200" b="0" i="0" u="none" strike="noStrike" kern="1200" dirty="0">
                <a:solidFill>
                  <a:schemeClr val="tx1"/>
                </a:solidFill>
                <a:effectLst/>
                <a:latin typeface="+mn-lt"/>
                <a:ea typeface="+mn-ea"/>
                <a:cs typeface="+mn-cs"/>
              </a:rPr>
              <a:t>The humiliation of wearing shackles and handcuffs in public can have a lasting effect on adolescent’s mental health. Patients are impacted by the effects of labelling, stigma and negative self-image associated with a criminal conviction. When substance use is involved, providers have to remove an additional layer of stigma. As medical providers, it’s important to address the stigma associated with substance use. Doing so, may be lifesaving. </a:t>
            </a:r>
          </a:p>
          <a:p>
            <a:r>
              <a:rPr lang="en-US" sz="1200" b="0" i="0" u="none" strike="noStrike" kern="1200" dirty="0">
                <a:solidFill>
                  <a:schemeClr val="tx1"/>
                </a:solidFill>
                <a:effectLst/>
                <a:latin typeface="+mn-lt"/>
                <a:ea typeface="+mn-ea"/>
                <a:cs typeface="+mn-cs"/>
              </a:rPr>
              <a:t>Many </a:t>
            </a:r>
            <a:r>
              <a:rPr lang="en-US" sz="1200" dirty="0"/>
              <a:t>patients I know didn’t know that addiction is a treatable brain disease </a:t>
            </a:r>
            <a:r>
              <a:rPr lang="en-US" sz="1200" b="0" i="0" u="none" strike="noStrike" kern="1200" dirty="0">
                <a:solidFill>
                  <a:schemeClr val="tx1"/>
                </a:solidFill>
                <a:effectLst/>
                <a:latin typeface="+mn-lt"/>
                <a:ea typeface="+mn-ea"/>
                <a:cs typeface="+mn-cs"/>
              </a:rPr>
              <a:t>from which patients can recover and continue to lead healthy lives. They believed that their willpower should be sufficient to stop drug use. Fortunately as medical providers we are in a distinguished position to educate and clarify misinformation.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www.nejm.org</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/full/10.1056/NEJMp1917360?query=</a:t>
            </a:r>
            <a:r>
              <a:rPr lang="en-US" sz="1200" b="0" i="0" u="none" strike="noStrike" kern="1200" dirty="0" err="1">
                <a:solidFill>
                  <a:schemeClr val="tx1"/>
                </a:solidFill>
                <a:effectLst/>
                <a:latin typeface="+mn-lt"/>
                <a:ea typeface="+mn-ea"/>
                <a:cs typeface="+mn-cs"/>
              </a:rPr>
              <a:t>recirc_curatedRelated_article</a:t>
            </a:r>
            <a:endParaRPr lang="en-US" sz="1200" dirty="0"/>
          </a:p>
          <a:p>
            <a:r>
              <a:rPr lang="en-US" dirty="0"/>
              <a:t>https://</a:t>
            </a:r>
            <a:r>
              <a:rPr lang="en-US" dirty="0" err="1"/>
              <a:t>www.drugabuse.gov</a:t>
            </a:r>
            <a:r>
              <a:rPr lang="en-US" dirty="0"/>
              <a:t>/</a:t>
            </a:r>
            <a:r>
              <a:rPr lang="en-US" dirty="0" err="1"/>
              <a:t>nidamed</a:t>
            </a:r>
            <a:r>
              <a:rPr lang="en-US" dirty="0"/>
              <a:t>-medical-health-professionals/health-professions-education/words-matter-terms-to-use-avoid-when-talking-about-addiction</a:t>
            </a:r>
          </a:p>
        </p:txBody>
      </p:sp>
      <p:sp>
        <p:nvSpPr>
          <p:cNvPr id="4" name="Slide Number Placeholder 3"/>
          <p:cNvSpPr>
            <a:spLocks noGrp="1"/>
          </p:cNvSpPr>
          <p:nvPr>
            <p:ph type="sldNum" sz="quarter" idx="5"/>
          </p:nvPr>
        </p:nvSpPr>
        <p:spPr/>
        <p:txBody>
          <a:bodyPr/>
          <a:lstStyle/>
          <a:p>
            <a:fld id="{75407F5E-1248-0D41-AA81-B50EA45314DF}" type="slidenum">
              <a:rPr lang="en-US" smtClean="0"/>
              <a:t>25</a:t>
            </a:fld>
            <a:endParaRPr lang="en-US"/>
          </a:p>
        </p:txBody>
      </p:sp>
    </p:spTree>
    <p:extLst>
      <p:ext uri="{BB962C8B-B14F-4D97-AF65-F5344CB8AC3E}">
        <p14:creationId xmlns:p14="http://schemas.microsoft.com/office/powerpoint/2010/main" val="3311885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fortunesociety.org</a:t>
            </a:r>
            <a:r>
              <a:rPr lang="en-US" dirty="0"/>
              <a:t>/</a:t>
            </a:r>
            <a:r>
              <a:rPr lang="en-US" dirty="0" err="1"/>
              <a:t>wordsmatter</a:t>
            </a:r>
            <a:r>
              <a:rPr lang="en-US" dirty="0"/>
              <a:t>/</a:t>
            </a:r>
          </a:p>
          <a:p>
            <a:endParaRPr lang="en-US" dirty="0"/>
          </a:p>
          <a:p>
            <a:r>
              <a:rPr lang="en-US" dirty="0"/>
              <a:t>We can begin by educating our patients as well as colleagues to avoid using terms like delinquent, offender, felon, or criminal and instead </a:t>
            </a:r>
            <a:r>
              <a:rPr lang="en-US" sz="1200" b="0" i="0" u="none" strike="noStrike" kern="1200" dirty="0">
                <a:solidFill>
                  <a:schemeClr val="tx1"/>
                </a:solidFill>
                <a:effectLst/>
                <a:latin typeface="+mn-lt"/>
                <a:ea typeface="+mn-ea"/>
                <a:cs typeface="+mn-cs"/>
              </a:rPr>
              <a:t>use words that acknowledge youth’s capacity to change and grow. Justice-involved youth is the preferred term.</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26</a:t>
            </a:fld>
            <a:endParaRPr lang="en-US"/>
          </a:p>
        </p:txBody>
      </p:sp>
    </p:spTree>
    <p:extLst>
      <p:ext uri="{BB962C8B-B14F-4D97-AF65-F5344CB8AC3E}">
        <p14:creationId xmlns:p14="http://schemas.microsoft.com/office/powerpoint/2010/main" val="269949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Positive youth development Is a well studied comprehensive way of thinking about the development of adolescents and the factors that facilitate their successful transition from adolescence to adulthood.</a:t>
            </a:r>
            <a:r>
              <a:rPr lang="en-US" sz="1200" b="0" i="0" u="none" strike="noStrike" kern="1200" dirty="0">
                <a:solidFill>
                  <a:schemeClr val="tx1"/>
                </a:solidFill>
                <a:effectLst/>
                <a:latin typeface="+mn-lt"/>
                <a:ea typeface="+mn-ea"/>
                <a:cs typeface="+mn-cs"/>
              </a:rPr>
              <a:t> Positive Youth Development, is based on a body of research suggesting that certain “protective factors,” can help young people succeed and keep them from having problems. It’s the opposite of a</a:t>
            </a:r>
            <a:r>
              <a:rPr lang="en-US" sz="1200" kern="1200" dirty="0">
                <a:solidFill>
                  <a:schemeClr val="tx1"/>
                </a:solidFill>
                <a:effectLst/>
                <a:latin typeface="+mn-lt"/>
                <a:ea typeface="+mn-ea"/>
                <a:cs typeface="+mn-cs"/>
              </a:rPr>
              <a:t> deficit-based approach to adolescence which focuses on what can go wrong in a young person’s development. PYD is a strength-based resilience oriented perspective on adolescence.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According to research, Young people may have fewer behavioral problems and may be better prepared for a successful transition to adulthood if they have a variety of opportunities to learn and participate at home, at school, in community-based programs and in their neighborhoods.</a:t>
            </a:r>
          </a:p>
          <a:p>
            <a:r>
              <a:rPr lang="en-US" sz="1200" b="0" i="0" u="none" strike="noStrike" kern="1200" dirty="0">
                <a:solidFill>
                  <a:schemeClr val="tx1"/>
                </a:solidFill>
                <a:effectLst/>
                <a:latin typeface="+mn-lt"/>
                <a:ea typeface="+mn-ea"/>
                <a:cs typeface="+mn-cs"/>
              </a:rPr>
              <a:t>Experts suggest that Positive youth development may prevent further youth justice involvement. Some of the ways include:</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Supporting honest discussions between adolescents and their parents that address and resolve conflict while encouraging development and recognizing strengths and accomplishments</a:t>
            </a:r>
            <a:r>
              <a:rPr lang="en-US" sz="1200" b="0" i="0" u="none" strike="noStrike" kern="1200" dirty="0">
                <a:solidFill>
                  <a:schemeClr val="tx1"/>
                </a:solidFill>
                <a:effectLst/>
                <a:latin typeface="+mn-lt"/>
                <a:ea typeface="+mn-ea"/>
                <a:cs typeface="+mn-cs"/>
              </a:rPr>
              <a:t>.</a:t>
            </a:r>
          </a:p>
          <a:p>
            <a:pPr fontAlgn="base"/>
            <a:r>
              <a:rPr lang="en-US" sz="1200" b="1" i="0" u="none" strike="noStrike" kern="1200" dirty="0">
                <a:solidFill>
                  <a:schemeClr val="tx1"/>
                </a:solidFill>
                <a:effectLst/>
                <a:latin typeface="+mn-lt"/>
                <a:ea typeface="+mn-ea"/>
                <a:cs typeface="+mn-cs"/>
              </a:rPr>
              <a:t>Encouraging youth relationships with adults other than parents who can serve as positive role models and advisors.</a:t>
            </a:r>
          </a:p>
          <a:p>
            <a:pPr fontAlgn="base"/>
            <a:r>
              <a:rPr lang="en-US" sz="1200" b="1" i="0" u="none" strike="noStrike" kern="1200" dirty="0">
                <a:solidFill>
                  <a:schemeClr val="tx1"/>
                </a:solidFill>
                <a:effectLst/>
                <a:latin typeface="+mn-lt"/>
                <a:ea typeface="+mn-ea"/>
                <a:cs typeface="+mn-cs"/>
              </a:rPr>
              <a:t>Encouraging healthy lifestyle choices, including exercise and nutrition.</a:t>
            </a:r>
          </a:p>
          <a:p>
            <a:pPr fontAlgn="base"/>
            <a:r>
              <a:rPr lang="en-US" sz="1200" b="1" i="0" u="none" strike="noStrike" kern="1200" dirty="0">
                <a:solidFill>
                  <a:schemeClr val="tx1"/>
                </a:solidFill>
                <a:effectLst/>
                <a:latin typeface="+mn-lt"/>
                <a:ea typeface="+mn-ea"/>
                <a:cs typeface="+mn-cs"/>
              </a:rPr>
              <a:t>Supporting positive organized activities, such as sports, the arts, or faith-based leagues or groups that give youth a sense of belonging.</a:t>
            </a:r>
          </a:p>
          <a:p>
            <a:pPr fontAlgn="base"/>
            <a:r>
              <a:rPr lang="en-US" sz="1200" b="1" i="0" u="none" strike="noStrike" kern="1200" dirty="0">
                <a:solidFill>
                  <a:schemeClr val="tx1"/>
                </a:solidFill>
                <a:effectLst/>
                <a:latin typeface="+mn-lt"/>
                <a:ea typeface="+mn-ea"/>
                <a:cs typeface="+mn-cs"/>
              </a:rPr>
              <a:t>Allowing youth to participate in activities that enable them to be engaged in and feel attached to their community and local events.</a:t>
            </a:r>
          </a:p>
          <a:p>
            <a:pPr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njjn.org</a:t>
            </a:r>
            <a:r>
              <a:rPr lang="en-US" dirty="0"/>
              <a:t>/our-work/juvenile-justice-with-a-focus-on-positive-youth-development?phpMyAdmin=14730ab3483c51c94ca868bccffa06ef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positiveyouthjustice.files.wordpress.com</a:t>
            </a:r>
            <a:r>
              <a:rPr lang="en-US" dirty="0"/>
              <a:t>/2013/08/pyj2010.pdf</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27</a:t>
            </a:fld>
            <a:endParaRPr lang="en-US"/>
          </a:p>
        </p:txBody>
      </p:sp>
    </p:spTree>
    <p:extLst>
      <p:ext uri="{BB962C8B-B14F-4D97-AF65-F5344CB8AC3E}">
        <p14:creationId xmlns:p14="http://schemas.microsoft.com/office/powerpoint/2010/main" val="1437137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Emotional Intelligence is another evidence based approach that has been extensively studied. The concept of emotional intelligence is attributed to Dr. Peter </a:t>
            </a:r>
            <a:r>
              <a:rPr lang="en-US" sz="1200" b="0" i="0" u="none" strike="noStrike" kern="1200" dirty="0" err="1">
                <a:solidFill>
                  <a:schemeClr val="tx1"/>
                </a:solidFill>
                <a:effectLst/>
                <a:latin typeface="+mn-lt"/>
                <a:ea typeface="+mn-ea"/>
                <a:cs typeface="+mn-cs"/>
              </a:rPr>
              <a:t>SalOvAy</a:t>
            </a:r>
            <a:r>
              <a:rPr lang="en-US" sz="1200" b="0" i="0" u="none" strike="noStrike" kern="1200" dirty="0">
                <a:solidFill>
                  <a:schemeClr val="tx1"/>
                </a:solidFill>
                <a:effectLst/>
                <a:latin typeface="+mn-lt"/>
                <a:ea typeface="+mn-ea"/>
                <a:cs typeface="+mn-cs"/>
              </a:rPr>
              <a:t> (president of Yale University) and Dr. John Mayer (professor of Psychology at University of New Hampshire). </a:t>
            </a:r>
            <a:r>
              <a:rPr lang="en-US" sz="1200" kern="1200" dirty="0">
                <a:solidFill>
                  <a:schemeClr val="tx1"/>
                </a:solidFill>
                <a:effectLst/>
                <a:latin typeface="+mn-lt"/>
                <a:ea typeface="+mn-ea"/>
                <a:cs typeface="+mn-cs"/>
              </a:rPr>
              <a:t>EI refers to the capacity to both reason about emotions and use emotion to enhance thinking and problem solving. According to this theory, these abilities promote well-being and facilitate social functioning (Mayer &amp; Salovey, 1997; Salovey &amp; Mayer, 1990). The theory outlines four distinct skill areas: </a:t>
            </a:r>
            <a:r>
              <a:rPr lang="en-US" i="1" dirty="0">
                <a:solidFill>
                  <a:schemeClr val="bg1"/>
                </a:solidFill>
              </a:rPr>
              <a:t>Perceiving and expressing emotion</a:t>
            </a:r>
            <a:r>
              <a:rPr lang="en-US" dirty="0">
                <a:solidFill>
                  <a:schemeClr val="bg1"/>
                </a:solidFill>
              </a:rPr>
              <a:t>. </a:t>
            </a:r>
            <a:r>
              <a:rPr lang="en-US" i="1" dirty="0">
                <a:solidFill>
                  <a:schemeClr val="bg1"/>
                </a:solidFill>
              </a:rPr>
              <a:t>Using emotion to facilitate thought</a:t>
            </a:r>
            <a:r>
              <a:rPr lang="en-US" dirty="0">
                <a:solidFill>
                  <a:schemeClr val="bg1"/>
                </a:solidFill>
              </a:rPr>
              <a:t>. </a:t>
            </a:r>
            <a:r>
              <a:rPr lang="en-US" i="1" dirty="0">
                <a:solidFill>
                  <a:schemeClr val="bg1"/>
                </a:solidFill>
              </a:rPr>
              <a:t>Understanding emotion</a:t>
            </a:r>
            <a:r>
              <a:rPr lang="en-US" dirty="0">
                <a:solidFill>
                  <a:schemeClr val="bg1"/>
                </a:solidFill>
              </a:rPr>
              <a:t>. And </a:t>
            </a:r>
            <a:r>
              <a:rPr lang="en-US" i="1" dirty="0">
                <a:solidFill>
                  <a:schemeClr val="bg1"/>
                </a:solidFill>
              </a:rPr>
              <a:t>Regulating emotion </a:t>
            </a:r>
            <a:r>
              <a:rPr lang="en-US" sz="1200" kern="1200" dirty="0">
                <a:solidFill>
                  <a:schemeClr val="tx1"/>
                </a:solidFill>
                <a:effectLst/>
                <a:latin typeface="+mn-lt"/>
                <a:ea typeface="+mn-ea"/>
                <a:cs typeface="+mn-cs"/>
              </a:rPr>
              <a:t>(Mayer &amp; Salovey, 1997). </a:t>
            </a:r>
            <a:endParaRPr lang="en-US" dirty="0"/>
          </a:p>
          <a:p>
            <a:endParaRPr lang="en-US" dirty="0"/>
          </a:p>
          <a:p>
            <a:r>
              <a:rPr lang="en-US" sz="1200" kern="1200" dirty="0">
                <a:solidFill>
                  <a:schemeClr val="tx1"/>
                </a:solidFill>
                <a:effectLst/>
                <a:latin typeface="+mn-lt"/>
                <a:ea typeface="+mn-ea"/>
                <a:cs typeface="+mn-cs"/>
              </a:rPr>
              <a:t>The 4 abilities constituting Emotional intelligence have developmental trajectories. The emotion skills within each ability area evolve from basic to more advanced and complex (Mayer &amp; Salovey, 1997; Salovey &amp; Mayer, 1990). </a:t>
            </a:r>
            <a:endParaRPr lang="en-US" sz="1200" b="0" i="0" u="none" strike="noStrike"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Perceiving and expressing emotion</a:t>
            </a:r>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skill area involves identifying emotions in one’s own feelings, thoughts, and expressions, as well as in those of other people. </a:t>
            </a:r>
            <a:r>
              <a:rPr lang="en-US" sz="1200" u="sng" kern="1200" dirty="0">
                <a:solidFill>
                  <a:schemeClr val="tx1"/>
                </a:solidFill>
                <a:effectLst/>
                <a:latin typeface="+mn-lt"/>
                <a:ea typeface="+mn-ea"/>
                <a:cs typeface="+mn-cs"/>
              </a:rPr>
              <a:t>Expressing</a:t>
            </a:r>
            <a:r>
              <a:rPr lang="en-US" sz="1200" kern="1200" dirty="0">
                <a:solidFill>
                  <a:schemeClr val="tx1"/>
                </a:solidFill>
                <a:effectLst/>
                <a:latin typeface="+mn-lt"/>
                <a:ea typeface="+mn-ea"/>
                <a:cs typeface="+mn-cs"/>
              </a:rPr>
              <a:t> emotion refers to the communication of feelings and including the appropriate ways to express them. Youth who recognize the emotional cues expressed by peers, teachers, and parents can modify their own behavior and respond in ways that are socially appropriate and helpful in achieving goals (Denham et al., 2003; Ekman, 2003). In contrast, youth who have difficulty perceiving and expressing them to others often are socially disconnected (Izard, 1989).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Using emotion to facilitate thought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ability refers to the use of emotion to think more rationally. It involves taking control of emotions and using them to prioritize thinking. Different emotional states modify thinking, such that certain emotions are more and less adaptive for various kinds of reasoning tasks (</a:t>
            </a:r>
            <a:r>
              <a:rPr lang="en-US" sz="1200" kern="1200" dirty="0" err="1">
                <a:solidFill>
                  <a:schemeClr val="tx1"/>
                </a:solidFill>
                <a:effectLst/>
                <a:latin typeface="+mn-lt"/>
                <a:ea typeface="+mn-ea"/>
                <a:cs typeface="+mn-cs"/>
              </a:rPr>
              <a:t>Isen</a:t>
            </a:r>
            <a:r>
              <a:rPr lang="en-US" sz="1200" kern="1200" dirty="0">
                <a:solidFill>
                  <a:schemeClr val="tx1"/>
                </a:solidFill>
                <a:effectLst/>
                <a:latin typeface="+mn-lt"/>
                <a:ea typeface="+mn-ea"/>
                <a:cs typeface="+mn-cs"/>
              </a:rPr>
              <a:t>, 1987; </a:t>
            </a:r>
            <a:r>
              <a:rPr lang="en-US" sz="1200" kern="1200" dirty="0" err="1">
                <a:solidFill>
                  <a:schemeClr val="tx1"/>
                </a:solidFill>
                <a:effectLst/>
                <a:latin typeface="+mn-lt"/>
                <a:ea typeface="+mn-ea"/>
                <a:cs typeface="+mn-cs"/>
              </a:rPr>
              <a:t>Palfai</a:t>
            </a:r>
            <a:r>
              <a:rPr lang="en-US" sz="1200" kern="1200" dirty="0">
                <a:solidFill>
                  <a:schemeClr val="tx1"/>
                </a:solidFill>
                <a:effectLst/>
                <a:latin typeface="+mn-lt"/>
                <a:ea typeface="+mn-ea"/>
                <a:cs typeface="+mn-cs"/>
              </a:rPr>
              <a:t> &amp; Salovey, 1993; Schwarz, 1990; Schwarz &amp; </a:t>
            </a:r>
            <a:r>
              <a:rPr lang="en-US" sz="1200" kern="1200" dirty="0" err="1">
                <a:solidFill>
                  <a:schemeClr val="tx1"/>
                </a:solidFill>
                <a:effectLst/>
                <a:latin typeface="+mn-lt"/>
                <a:ea typeface="+mn-ea"/>
                <a:cs typeface="+mn-cs"/>
              </a:rPr>
              <a:t>Clore</a:t>
            </a:r>
            <a:r>
              <a:rPr lang="en-US" sz="1200" kern="1200" dirty="0">
                <a:solidFill>
                  <a:schemeClr val="tx1"/>
                </a:solidFill>
                <a:effectLst/>
                <a:latin typeface="+mn-lt"/>
                <a:ea typeface="+mn-ea"/>
                <a:cs typeface="+mn-cs"/>
              </a:rPr>
              <a:t>, 1996).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Understanding emotion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ability involves knowing the causes of emotions, what emotions signify (Stein &amp; Levine, 1999), and how to label emotion accurately. As can be expected, youth with a deeper understanding of emotion are better able to use effective problem-solving strategies to cope with negative and positive events (Greenberg, </a:t>
            </a:r>
            <a:r>
              <a:rPr lang="en-US" sz="1200" kern="1200" dirty="0" err="1">
                <a:solidFill>
                  <a:schemeClr val="tx1"/>
                </a:solidFill>
                <a:effectLst/>
                <a:latin typeface="+mn-lt"/>
                <a:ea typeface="+mn-ea"/>
                <a:cs typeface="+mn-cs"/>
              </a:rPr>
              <a:t>Kusche</a:t>
            </a:r>
            <a:r>
              <a:rPr lang="en-US" sz="1200" kern="1200" dirty="0">
                <a:solidFill>
                  <a:schemeClr val="tx1"/>
                </a:solidFill>
                <a:effectLst/>
                <a:latin typeface="+mn-lt"/>
                <a:ea typeface="+mn-ea"/>
                <a:cs typeface="+mn-cs"/>
              </a:rPr>
              <a:t>, &amp; Riggs, 2004) and to interpret situations from others’ perspectives and develop empathy (Denham, 1998).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Regulating emotion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ability refers to managing the thoughts, feelings, and behaviors that occur with an emotional experience (Denham, 1998; Eisenberg et al., 2000). Youth who regulate emotions well are able to feel the full range of positive and negative emotions genuinely, share those emotions with others, and incorporate coping strategies effectively when faced with life’s challenges (Mayer &amp; Salovey, 1997). https://</a:t>
            </a:r>
            <a:r>
              <a:rPr lang="en-US" sz="1200" kern="1200" dirty="0" err="1">
                <a:solidFill>
                  <a:schemeClr val="tx1"/>
                </a:solidFill>
                <a:effectLst/>
                <a:latin typeface="+mn-lt"/>
                <a:ea typeface="+mn-ea"/>
                <a:cs typeface="+mn-cs"/>
              </a:rPr>
              <a:t>www.sfuhs.org</a:t>
            </a:r>
            <a:r>
              <a:rPr lang="en-US" sz="1200" kern="1200" dirty="0">
                <a:solidFill>
                  <a:schemeClr val="tx1"/>
                </a:solidFill>
                <a:effectLst/>
                <a:latin typeface="+mn-lt"/>
                <a:ea typeface="+mn-ea"/>
                <a:cs typeface="+mn-cs"/>
              </a:rPr>
              <a:t>/uploaded/documents/</a:t>
            </a:r>
            <a:r>
              <a:rPr lang="en-US" sz="1200" kern="1200" dirty="0" err="1">
                <a:solidFill>
                  <a:schemeClr val="tx1"/>
                </a:solidFill>
                <a:effectLst/>
                <a:latin typeface="+mn-lt"/>
                <a:ea typeface="+mn-ea"/>
                <a:cs typeface="+mn-cs"/>
              </a:rPr>
              <a:t>About_UHS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Strategic_Design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Emotional_Intelligence_Matters.pdf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28</a:t>
            </a:fld>
            <a:endParaRPr lang="en-US"/>
          </a:p>
        </p:txBody>
      </p:sp>
    </p:spTree>
    <p:extLst>
      <p:ext uri="{BB962C8B-B14F-4D97-AF65-F5344CB8AC3E}">
        <p14:creationId xmlns:p14="http://schemas.microsoft.com/office/powerpoint/2010/main" val="1205378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prosocial evidence based approaches are counteracted by damaging policies like zero tolerance mentioned earlier.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Education inequities unfortunately place some students on a path to prison rather than on a path to success.  Pervasive structural and systemic racism deliberately embedded in our society create Justice involved youth’s vulnerabilities. Many of us incorrectly label JIY as “vulnerable populations” without realizing that doing so evades accountability of our long history of discrimination. Numerous studies have demonstrated racial bias against youth of color at all decision points in the juvenile justice system. </a:t>
            </a:r>
          </a:p>
        </p:txBody>
      </p:sp>
      <p:sp>
        <p:nvSpPr>
          <p:cNvPr id="4" name="Slide Number Placeholder 3"/>
          <p:cNvSpPr>
            <a:spLocks noGrp="1"/>
          </p:cNvSpPr>
          <p:nvPr>
            <p:ph type="sldNum" sz="quarter" idx="5"/>
          </p:nvPr>
        </p:nvSpPr>
        <p:spPr/>
        <p:txBody>
          <a:bodyPr/>
          <a:lstStyle/>
          <a:p>
            <a:fld id="{75407F5E-1248-0D41-AA81-B50EA45314DF}" type="slidenum">
              <a:rPr lang="en-US" smtClean="0"/>
              <a:t>29</a:t>
            </a:fld>
            <a:endParaRPr lang="en-US"/>
          </a:p>
        </p:txBody>
      </p:sp>
    </p:spTree>
    <p:extLst>
      <p:ext uri="{BB962C8B-B14F-4D97-AF65-F5344CB8AC3E}">
        <p14:creationId xmlns:p14="http://schemas.microsoft.com/office/powerpoint/2010/main" val="203111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webinar is a part of the Transitional Age Youth Webinar Series. I encourage you to sign up for these other titles at the AMERSA , ATTC or NORC websites.</a:t>
            </a:r>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749011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antidote to the school to prison pipeline is RULER.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RULER stands for five areas of emotional intelligence: Recognizing, Understanding, Labeling, Expressing and Regulating emotions </a:t>
            </a:r>
            <a:br>
              <a:rPr lang="en-US" dirty="0"/>
            </a:br>
            <a:endParaRPr lang="en-US" dirty="0"/>
          </a:p>
          <a:p>
            <a:r>
              <a:rPr lang="en-US" dirty="0"/>
              <a:t>RULER is an evidence based approach </a:t>
            </a:r>
            <a:r>
              <a:rPr lang="en-US" sz="1200" b="0" i="0" u="none" strike="noStrike" kern="1200" dirty="0">
                <a:solidFill>
                  <a:schemeClr val="tx1"/>
                </a:solidFill>
                <a:effectLst/>
                <a:latin typeface="+mn-lt"/>
                <a:ea typeface="+mn-ea"/>
                <a:cs typeface="+mn-cs"/>
              </a:rPr>
              <a:t>to social and emotional learning developed at the Yale Center for Emotional Intelligence. </a:t>
            </a:r>
            <a:r>
              <a:rPr lang="en-US" sz="1200" kern="1200" dirty="0">
                <a:solidFill>
                  <a:srgbClr val="222222"/>
                </a:solidFill>
                <a:latin typeface="+mn-lt"/>
                <a:ea typeface="+mn-ea"/>
                <a:cs typeface="+mn-cs"/>
              </a:rPr>
              <a:t>RULER supports the entire school community in understanding the value of emotions and creating and maintaining a positive school climate. </a:t>
            </a:r>
            <a:r>
              <a:rPr lang="en-US" sz="1200" b="1" kern="1200" dirty="0">
                <a:solidFill>
                  <a:schemeClr val="tx1"/>
                </a:solidFill>
                <a:effectLst/>
                <a:latin typeface="+mn-lt"/>
                <a:ea typeface="+mn-ea"/>
                <a:cs typeface="+mn-cs"/>
              </a:rPr>
              <a:t>RULER </a:t>
            </a:r>
            <a:r>
              <a:rPr lang="en-US" sz="1200" kern="1200" dirty="0">
                <a:solidFill>
                  <a:schemeClr val="tx1"/>
                </a:solidFill>
                <a:effectLst/>
                <a:latin typeface="+mn-lt"/>
                <a:ea typeface="+mn-ea"/>
                <a:cs typeface="+mn-cs"/>
              </a:rPr>
              <a:t>helps students and educators spend more time feeling how they want to feel: </a:t>
            </a:r>
            <a:r>
              <a:rPr lang="en-US" sz="1200" i="1" kern="1200" dirty="0">
                <a:solidFill>
                  <a:schemeClr val="tx1"/>
                </a:solidFill>
                <a:effectLst/>
                <a:latin typeface="+mn-lt"/>
                <a:ea typeface="+mn-ea"/>
                <a:cs typeface="+mn-cs"/>
              </a:rPr>
              <a:t>valued, connected,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inspired. </a:t>
            </a:r>
            <a:r>
              <a:rPr lang="en-US" sz="1200" b="1" kern="1200" dirty="0">
                <a:solidFill>
                  <a:schemeClr val="tx1"/>
                </a:solidFill>
                <a:effectLst/>
                <a:latin typeface="+mn-lt"/>
                <a:ea typeface="+mn-ea"/>
                <a:cs typeface="+mn-cs"/>
              </a:rPr>
              <a:t>RULER </a:t>
            </a:r>
            <a:r>
              <a:rPr lang="en-US" sz="1200" kern="1200" dirty="0">
                <a:solidFill>
                  <a:schemeClr val="tx1"/>
                </a:solidFill>
                <a:effectLst/>
                <a:latin typeface="+mn-lt"/>
                <a:ea typeface="+mn-ea"/>
                <a:cs typeface="+mn-cs"/>
              </a:rPr>
              <a:t>teaches the skills of emotional intelligence—so people of all ages can thrive and build healthier, more equitable, and compassionate communities. </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Studies show that students in RULER programs are less anxious and depressed, manage their emotions more effectively, are better problem solvers, have greater social and leadership skills, experience fewer attention, learning, and conduct problems, and perform better academically. Imagine a society in which children and adolescents can learn and thrive in school without the fear of being targeted or punished.</a:t>
            </a:r>
          </a:p>
          <a:p>
            <a:endParaRPr lang="en-US" sz="1200" b="0" i="0" u="none" strike="noStrike" kern="1200" dirty="0">
              <a:solidFill>
                <a:schemeClr val="tx1"/>
              </a:solidFill>
              <a:effectLst/>
              <a:latin typeface="+mn-lt"/>
              <a:ea typeface="+mn-ea"/>
              <a:cs typeface="+mn-cs"/>
            </a:endParaRPr>
          </a:p>
          <a:p>
            <a:r>
              <a:rPr lang="en-US" dirty="0"/>
              <a:t>https://</a:t>
            </a:r>
            <a:r>
              <a:rPr lang="en-US" dirty="0" err="1"/>
              <a:t>hundred.org</a:t>
            </a:r>
            <a:r>
              <a:rPr lang="en-US" dirty="0"/>
              <a:t>/</a:t>
            </a:r>
            <a:r>
              <a:rPr lang="en-US" dirty="0" err="1"/>
              <a:t>en</a:t>
            </a:r>
            <a:r>
              <a:rPr lang="en-US" dirty="0"/>
              <a:t>/innovations/ruler</a:t>
            </a:r>
          </a:p>
          <a:p>
            <a:r>
              <a:rPr lang="en-US" dirty="0"/>
              <a:t>https://</a:t>
            </a:r>
            <a:r>
              <a:rPr lang="en-US" dirty="0" err="1"/>
              <a:t>ra.nea.org</a:t>
            </a:r>
            <a:r>
              <a:rPr lang="en-US" dirty="0"/>
              <a:t>/business-item/2016-pol-e01-2/</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30</a:t>
            </a:fld>
            <a:endParaRPr lang="en-US"/>
          </a:p>
        </p:txBody>
      </p:sp>
    </p:spTree>
    <p:extLst>
      <p:ext uri="{BB962C8B-B14F-4D97-AF65-F5344CB8AC3E}">
        <p14:creationId xmlns:p14="http://schemas.microsoft.com/office/powerpoint/2010/main" val="4244293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https://</a:t>
            </a:r>
            <a:r>
              <a:rPr lang="en-US" sz="1200" dirty="0" err="1">
                <a:latin typeface="+mn-lt"/>
              </a:rPr>
              <a:t>www.aacap.org</a:t>
            </a:r>
            <a:r>
              <a:rPr lang="en-US" sz="1200" dirty="0">
                <a:latin typeface="+mn-lt"/>
              </a:rPr>
              <a:t>/</a:t>
            </a:r>
            <a:r>
              <a:rPr lang="en-US" sz="1200" dirty="0" err="1">
                <a:latin typeface="+mn-lt"/>
              </a:rPr>
              <a:t>App_Themes</a:t>
            </a:r>
            <a:r>
              <a:rPr lang="en-US" sz="1200" dirty="0">
                <a:latin typeface="+mn-lt"/>
              </a:rPr>
              <a:t>/AACAP/docs/</a:t>
            </a:r>
            <a:r>
              <a:rPr lang="en-US" sz="1200" dirty="0" err="1">
                <a:latin typeface="+mn-lt"/>
              </a:rPr>
              <a:t>resources_for_primary_care</a:t>
            </a:r>
            <a:r>
              <a:rPr lang="en-US" sz="1200" dirty="0">
                <a:latin typeface="+mn-lt"/>
              </a:rPr>
              <a:t>/</a:t>
            </a:r>
            <a:r>
              <a:rPr lang="en-US" sz="1200" dirty="0" err="1">
                <a:latin typeface="+mn-lt"/>
              </a:rPr>
              <a:t>training_toolkit_for_systems_based_practice</a:t>
            </a:r>
            <a:r>
              <a:rPr lang="en-US" sz="1200" dirty="0">
                <a:latin typeface="+mn-lt"/>
              </a:rPr>
              <a:t>/Systems_Based_Practice_Module_Juvenile_Justice_201406.pdf</a:t>
            </a:r>
          </a:p>
          <a:p>
            <a:endParaRPr lang="en-US" sz="1200" dirty="0">
              <a:latin typeface="+mn-lt"/>
            </a:endParaRPr>
          </a:p>
          <a:p>
            <a:r>
              <a:rPr lang="en-US" sz="1200" dirty="0">
                <a:latin typeface="+mn-lt"/>
              </a:rPr>
              <a:t>The RULER approach is beneficial in preventing contact with the Juvenile justice system. After a person becomes justice involved, it’s important to optimize access to safety net services, especially if the Justice involved youth has substance use problems. This slide shows a model of the</a:t>
            </a:r>
            <a:r>
              <a:rPr lang="en-US" dirty="0">
                <a:solidFill>
                  <a:srgbClr val="474747"/>
                </a:solidFill>
                <a:latin typeface="Open Sans"/>
              </a:rPr>
              <a:t> best treatment programs which provide a combination of therapies and other services to meet the needs of the individual patient.</a:t>
            </a:r>
            <a:r>
              <a:rPr lang="en-US" sz="1200" dirty="0">
                <a:solidFill>
                  <a:srgbClr val="474747"/>
                </a:solidFill>
                <a:latin typeface="Open Sans"/>
              </a:rPr>
              <a:t> </a:t>
            </a:r>
            <a:r>
              <a:rPr lang="en-US" sz="1200" dirty="0"/>
              <a:t>As addiction medicine providers we can play a critical role in the coordination of care, especially as it pertains to re-entry efforts and recidivism reduction. I’ve had the great privilege of working with a 20 </a:t>
            </a:r>
            <a:r>
              <a:rPr lang="en-US" sz="1200" dirty="0" err="1"/>
              <a:t>yo</a:t>
            </a:r>
            <a:r>
              <a:rPr lang="en-US" sz="1200" dirty="0"/>
              <a:t> male who recently transitioned to a community based independent living residential facility </a:t>
            </a:r>
            <a:r>
              <a:rPr lang="en-US" sz="1200" b="0" i="0" u="none" strike="noStrike" kern="1200" dirty="0">
                <a:solidFill>
                  <a:schemeClr val="tx1"/>
                </a:solidFill>
                <a:effectLst/>
                <a:latin typeface="+mn-lt"/>
                <a:ea typeface="+mn-ea"/>
                <a:cs typeface="+mn-cs"/>
              </a:rPr>
              <a:t>designed to provide educational, vocational, recreational, clinical and other independent living skills. I will continue to follow him in his new residence. As an addiction medicine provider I </a:t>
            </a:r>
            <a:r>
              <a:rPr lang="en-US" sz="1200" dirty="0"/>
              <a:t>identified the patient’s short term and long term needs and provided recommendations. Coordination was extremely important as an abrupt interruption in substance use </a:t>
            </a:r>
            <a:r>
              <a:rPr lang="en-US" sz="1200" dirty="0" err="1"/>
              <a:t>tx</a:t>
            </a:r>
            <a:r>
              <a:rPr lang="en-US" sz="1200" dirty="0"/>
              <a:t> or delay in care can lead to major setbacks including relapse and recidivism.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www.juvjustice.org</a:t>
            </a:r>
            <a:r>
              <a:rPr lang="en-US" sz="1200" dirty="0"/>
              <a:t>/our-work/safety-opportunity-and-success-project/national-standards/section-i-principles-responding-2 </a:t>
            </a:r>
            <a:endParaRPr lang="en-US" sz="1200" b="0" i="0" u="none" strike="noStrike" kern="1200" dirty="0">
              <a:solidFill>
                <a:schemeClr val="tx1"/>
              </a:solidFill>
              <a:effectLst/>
              <a:latin typeface="+mn-lt"/>
              <a:ea typeface="+mn-ea"/>
              <a:cs typeface="+mn-cs"/>
            </a:endParaRPr>
          </a:p>
          <a:p>
            <a:endParaRPr lang="en-US" sz="1200" dirty="0">
              <a:latin typeface="+mn-lt"/>
            </a:endParaRPr>
          </a:p>
          <a:p>
            <a:r>
              <a:rPr lang="en-US" sz="1200" dirty="0">
                <a:latin typeface="+mn-lt"/>
              </a:rPr>
              <a:t>Fortunately this patient has family support, has a job, will transition to an adult PCP, and is engaging well in treatment. His risk of homelessness is low. Unfortunately</a:t>
            </a:r>
            <a:r>
              <a:rPr lang="en-US" sz="1200" kern="1200" dirty="0">
                <a:solidFill>
                  <a:schemeClr val="tx1"/>
                </a:solidFill>
                <a:effectLst/>
                <a:latin typeface="+mn-lt"/>
                <a:ea typeface="+mn-ea"/>
                <a:cs typeface="+mn-cs"/>
              </a:rPr>
              <a:t>, many communities lack state or federal funding to adequately meet the developmental, education and treatment needs of youth placed back into their community. Once a youth enters the system, they are no longer on Medicaid and once they are released, they must reapply. This delay keeps the youth from accessing the mental health services they need. For example, youth with limited education success and untreated or undertreated mental health or substance use disorders have higher rates of recidivism. The juvenile justice system or the youth may not have access to services and, if the system or the family has limited health resources, then the service may be unmet. Finally, although many states have procedures about the pathway of progression through the juvenile justice system and provide services for rehabilitation, many services may not be cost effective or have any positive outcome in rehabilitation. </a:t>
            </a:r>
            <a:endParaRPr lang="en-US" sz="1200" dirty="0">
              <a:latin typeface="+mn-lt"/>
            </a:endParaRPr>
          </a:p>
          <a:p>
            <a:endParaRPr lang="en-US" sz="1200" dirty="0">
              <a:latin typeface="+mn-lt"/>
            </a:endParaRPr>
          </a:p>
          <a:p>
            <a:r>
              <a:rPr lang="en-US" sz="1200" dirty="0">
                <a:latin typeface="+mn-lt"/>
              </a:rPr>
              <a:t>https://</a:t>
            </a:r>
            <a:r>
              <a:rPr lang="en-US" sz="1200" dirty="0" err="1">
                <a:latin typeface="+mn-lt"/>
              </a:rPr>
              <a:t>youth.gov</a:t>
            </a:r>
            <a:r>
              <a:rPr lang="en-US" sz="1200" dirty="0">
                <a:latin typeface="+mn-lt"/>
              </a:rPr>
              <a:t>/youth-briefs/foster-care-youth-brief/challenges</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Unstable housing or homelessness.</a:t>
            </a:r>
            <a:r>
              <a:rPr lang="en-US" sz="1200" b="0" i="0" kern="1200" dirty="0">
                <a:solidFill>
                  <a:schemeClr val="tx1"/>
                </a:solidFill>
                <a:effectLst/>
                <a:latin typeface="+mn-lt"/>
                <a:ea typeface="+mn-ea"/>
                <a:cs typeface="+mn-cs"/>
              </a:rPr>
              <a:t> Former foster care youth are half as likely to pay a mortgage or rent compared to their peers.</a:t>
            </a:r>
            <a:r>
              <a:rPr lang="en-US" sz="1200" b="0" i="0" u="none" strike="noStrike" kern="1200" baseline="30000" dirty="0">
                <a:solidFill>
                  <a:schemeClr val="tx1"/>
                </a:solidFill>
                <a:effectLst/>
                <a:latin typeface="+mn-lt"/>
                <a:ea typeface="+mn-ea"/>
                <a:cs typeface="+mn-cs"/>
                <a:hlinkClick r:id="rId3"/>
              </a:rPr>
              <a:t>4</a:t>
            </a:r>
            <a:r>
              <a:rPr lang="en-US" sz="1200" b="0" i="0" kern="1200" dirty="0">
                <a:solidFill>
                  <a:schemeClr val="tx1"/>
                </a:solidFill>
                <a:effectLst/>
                <a:latin typeface="+mn-lt"/>
                <a:ea typeface="+mn-ea"/>
                <a:cs typeface="+mn-cs"/>
              </a:rPr>
              <a:t>   Studies show a correlation between a history of foster care and homelessness as well as the impact of emancipation from state care on young adults.</a:t>
            </a:r>
            <a:r>
              <a:rPr lang="en-US" sz="1200" b="0" i="0" u="none" strike="noStrike" kern="1200" baseline="30000" dirty="0">
                <a:solidFill>
                  <a:schemeClr val="tx1"/>
                </a:solidFill>
                <a:effectLst/>
                <a:latin typeface="+mn-lt"/>
                <a:ea typeface="+mn-ea"/>
                <a:cs typeface="+mn-cs"/>
                <a:hlinkClick r:id="rId3"/>
              </a:rPr>
              <a:t>5</a:t>
            </a:r>
            <a:r>
              <a:rPr lang="en-US" sz="1200" b="0" i="0" kern="1200" dirty="0">
                <a:solidFill>
                  <a:schemeClr val="tx1"/>
                </a:solidFill>
                <a:effectLst/>
                <a:latin typeface="+mn-lt"/>
                <a:ea typeface="+mn-ea"/>
                <a:cs typeface="+mn-cs"/>
              </a:rPr>
              <a:t>  More than one-fifth of foster care youth experience homelessness for at least one day within a year of emancipation.</a:t>
            </a:r>
            <a:r>
              <a:rPr lang="en-US" sz="1200" b="0" i="0" u="none" strike="noStrike" kern="1200" baseline="30000" dirty="0">
                <a:solidFill>
                  <a:schemeClr val="tx1"/>
                </a:solidFill>
                <a:effectLst/>
                <a:latin typeface="+mn-lt"/>
                <a:ea typeface="+mn-ea"/>
                <a:cs typeface="+mn-cs"/>
                <a:hlinkClick r:id="rId3"/>
              </a:rPr>
              <a:t>6</a:t>
            </a:r>
            <a:endParaRPr lang="en-US" sz="1200" b="0" i="0" kern="1200" dirty="0">
              <a:solidFill>
                <a:schemeClr val="tx1"/>
              </a:solidFill>
              <a:effectLst/>
              <a:latin typeface="+mn-lt"/>
              <a:ea typeface="+mn-ea"/>
              <a:cs typeface="+mn-cs"/>
            </a:endParaRPr>
          </a:p>
          <a:p>
            <a:br>
              <a:rPr lang="en-US" sz="1200" dirty="0">
                <a:latin typeface="+mn-lt"/>
              </a:rPr>
            </a:br>
            <a:r>
              <a:rPr lang="en-US" sz="1200" b="1" i="0" kern="1200" dirty="0">
                <a:solidFill>
                  <a:schemeClr val="tx1"/>
                </a:solidFill>
                <a:effectLst/>
                <a:latin typeface="+mn-lt"/>
                <a:ea typeface="+mn-ea"/>
                <a:cs typeface="+mn-cs"/>
              </a:rPr>
              <a:t>Lack of adequate elementary and secondary education. </a:t>
            </a:r>
            <a:r>
              <a:rPr lang="en-US" sz="1200" b="0" i="0" kern="1200" dirty="0">
                <a:solidFill>
                  <a:schemeClr val="tx1"/>
                </a:solidFill>
                <a:effectLst/>
                <a:latin typeface="+mn-lt"/>
                <a:ea typeface="+mn-ea"/>
                <a:cs typeface="+mn-cs"/>
              </a:rPr>
              <a:t>Youth emancipating from foster care typically face many obstacles during their educational journeys, obstacles that can hinder their ability to graduate on time or receive a high school diploma. Prior to child welfare involvement, youth may have missed many days or even months of school due to residential movement by the biological family because of eviction, homelessness, or other issues.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Lack of employment and job training.</a:t>
            </a:r>
            <a:r>
              <a:rPr lang="en-US" sz="1200" b="0" i="0" kern="1200" dirty="0">
                <a:solidFill>
                  <a:schemeClr val="tx1"/>
                </a:solidFill>
                <a:effectLst/>
                <a:latin typeface="+mn-lt"/>
                <a:ea typeface="+mn-ea"/>
                <a:cs typeface="+mn-cs"/>
              </a:rPr>
              <a:t> Former foster care youth may have limited work histories and on-the-job training opportunities. Many lack the skills required to hold a steady job, or the incentive and academic preparation to attend a college or training program. Youth who do obtain employment may find only jobs with lower paying wages, which makes them vulnerable to poverty, and the inability to establish complete independence.</a:t>
            </a:r>
            <a:r>
              <a:rPr lang="en-US" sz="1200" b="0" i="0" u="none" strike="noStrike" kern="1200" baseline="30000" dirty="0">
                <a:solidFill>
                  <a:schemeClr val="tx1"/>
                </a:solidFill>
                <a:effectLst/>
                <a:latin typeface="+mn-lt"/>
                <a:ea typeface="+mn-ea"/>
                <a:cs typeface="+mn-cs"/>
                <a:hlinkClick r:id="rId3"/>
              </a:rPr>
              <a:t>12</a:t>
            </a:r>
            <a:endParaRPr lang="en-US" sz="1200" b="0" i="0" kern="1200" dirty="0">
              <a:solidFill>
                <a:schemeClr val="tx1"/>
              </a:solidFill>
              <a:effectLst/>
              <a:latin typeface="+mn-lt"/>
              <a:ea typeface="+mn-ea"/>
              <a:cs typeface="+mn-cs"/>
            </a:endParaRPr>
          </a:p>
          <a:p>
            <a:br>
              <a:rPr lang="en-US" sz="1200" dirty="0">
                <a:latin typeface="+mn-lt"/>
              </a:rPr>
            </a:br>
            <a:r>
              <a:rPr lang="en-US" sz="1200" b="1" i="0" kern="1200" dirty="0">
                <a:solidFill>
                  <a:schemeClr val="tx1"/>
                </a:solidFill>
                <a:effectLst/>
                <a:latin typeface="+mn-lt"/>
                <a:ea typeface="+mn-ea"/>
                <a:cs typeface="+mn-cs"/>
              </a:rPr>
              <a:t>Lack of access to health care. </a:t>
            </a:r>
            <a:r>
              <a:rPr lang="en-US" sz="1200" b="0" i="0" kern="1200" dirty="0">
                <a:solidFill>
                  <a:schemeClr val="tx1"/>
                </a:solidFill>
                <a:effectLst/>
                <a:latin typeface="+mn-lt"/>
                <a:ea typeface="+mn-ea"/>
                <a:cs typeface="+mn-cs"/>
              </a:rPr>
              <a:t>Some states offer Medicaid for youth until 21 years of age, but others may terminate eligibility for Medicaid and other forms of public assistance earlier, causing youth to lose access to physical and mental health care after they emancipate and no longer receive services and supports from the child welfare system. (</a:t>
            </a:r>
            <a:r>
              <a:rPr lang="en-US" sz="1200" b="0" i="0" u="none" strike="noStrike" kern="1200" dirty="0">
                <a:solidFill>
                  <a:schemeClr val="tx1"/>
                </a:solidFill>
                <a:effectLst/>
                <a:latin typeface="+mn-lt"/>
                <a:ea typeface="+mn-ea"/>
                <a:cs typeface="+mn-cs"/>
                <a:hlinkClick r:id="rId4"/>
              </a:rPr>
              <a:t>See a listing of each state’s children’s Medicaid plan.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Justice system involvement. </a:t>
            </a:r>
            <a:r>
              <a:rPr lang="en-US" sz="1200" b="0" i="0" kern="1200" dirty="0">
                <a:solidFill>
                  <a:schemeClr val="tx1"/>
                </a:solidFill>
                <a:effectLst/>
                <a:latin typeface="+mn-lt"/>
                <a:ea typeface="+mn-ea"/>
                <a:cs typeface="+mn-cs"/>
              </a:rPr>
              <a:t>Youth in foster care who have a history of abuse and/or neglect are at a heightened risk for early onset of delinquency.</a:t>
            </a:r>
            <a:r>
              <a:rPr lang="en-US" sz="1200" b="0" i="0" u="none" strike="noStrike" kern="1200" baseline="30000" dirty="0">
                <a:solidFill>
                  <a:schemeClr val="tx1"/>
                </a:solidFill>
                <a:effectLst/>
                <a:latin typeface="+mn-lt"/>
                <a:ea typeface="+mn-ea"/>
                <a:cs typeface="+mn-cs"/>
                <a:hlinkClick r:id="rId3"/>
              </a:rPr>
              <a:t>14</a:t>
            </a:r>
            <a:r>
              <a:rPr lang="en-US" sz="1200" b="0" i="0" kern="1200" dirty="0">
                <a:solidFill>
                  <a:schemeClr val="tx1"/>
                </a:solidFill>
                <a:effectLst/>
                <a:latin typeface="+mn-lt"/>
                <a:ea typeface="+mn-ea"/>
                <a:cs typeface="+mn-cs"/>
              </a:rPr>
              <a:t> Youth emancipating from foster care may be at greater risk of becoming involved with the criminal justice system due to lack of support networks, low employment skills, and unstable living arrangements. A study of 100 former foster care youth found that, after they had been on their own for six months, 45 percent had been in trouble with law enforcement, 41 percent had spent time in jail, 26 percent were involved in the court system (with formal charges filed), and 7 percent were incarcerated.</a:t>
            </a:r>
            <a:r>
              <a:rPr lang="en-US" sz="1200" b="0" i="0" u="none" strike="noStrike" kern="1200" baseline="30000" dirty="0">
                <a:solidFill>
                  <a:schemeClr val="tx1"/>
                </a:solidFill>
                <a:effectLst/>
                <a:latin typeface="+mn-lt"/>
                <a:ea typeface="+mn-ea"/>
                <a:cs typeface="+mn-cs"/>
                <a:hlinkClick r:id="rId3"/>
              </a:rPr>
              <a:t>15</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Lack of social connections.</a:t>
            </a:r>
            <a:r>
              <a:rPr lang="en-US" sz="1200" b="0" i="0" kern="1200" dirty="0">
                <a:solidFill>
                  <a:schemeClr val="tx1"/>
                </a:solidFill>
                <a:effectLst/>
                <a:latin typeface="+mn-lt"/>
                <a:ea typeface="+mn-ea"/>
                <a:cs typeface="+mn-cs"/>
              </a:rPr>
              <a:t> Permanent relationships with positive adults are a powerful protective factor against negative outcomes and can provide critical support to youth as they transition to adulthood. Youth in foster care often rely on adults who have provided professional supports through their roles in the child welfare system. Although an emancipating youth may desire autonomy from adult supervision, the transition is more successful when he or she has a strong connection to a trusted adult supporter. Establishing this relationship prior to emancipation is important, albeit not easy, given that many youth have had turbulent experiences with adults in the past.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sz="1200" dirty="0">
              <a:latin typeface="+mn-lt"/>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31</a:t>
            </a:fld>
            <a:endParaRPr lang="en-US"/>
          </a:p>
        </p:txBody>
      </p:sp>
    </p:spTree>
    <p:extLst>
      <p:ext uri="{BB962C8B-B14F-4D97-AF65-F5344CB8AC3E}">
        <p14:creationId xmlns:p14="http://schemas.microsoft.com/office/powerpoint/2010/main" val="2257363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200"/>
              </a:spcBef>
              <a:buClr>
                <a:srgbClr val="EE7D31"/>
              </a:buClr>
              <a:buNone/>
            </a:pPr>
            <a:r>
              <a:rPr lang="en-US" sz="1200" dirty="0"/>
              <a:t>Ask questions at any point through the “Chat” pane of your zoom Control Panel on your computer or mobile device. </a:t>
            </a:r>
          </a:p>
          <a:p>
            <a:pPr marL="0" indent="0">
              <a:spcBef>
                <a:spcPts val="2200"/>
              </a:spcBef>
              <a:buClr>
                <a:srgbClr val="EE7D31"/>
              </a:buClr>
              <a:buNone/>
            </a:pPr>
            <a:r>
              <a:rPr lang="en-US" sz="1200" dirty="0"/>
              <a:t>Answers will be posted on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35</a:t>
            </a:fld>
            <a:endParaRPr lang="en-US"/>
          </a:p>
        </p:txBody>
      </p:sp>
    </p:spTree>
    <p:extLst>
      <p:ext uri="{BB962C8B-B14F-4D97-AF65-F5344CB8AC3E}">
        <p14:creationId xmlns:p14="http://schemas.microsoft.com/office/powerpoint/2010/main" val="2410580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200"/>
              </a:spcBef>
              <a:buClr>
                <a:srgbClr val="EE7D31"/>
              </a:buClr>
              <a:buNone/>
            </a:pPr>
            <a:r>
              <a:rPr lang="en-US" sz="1200" dirty="0"/>
              <a:t>Ask questions at any point through the “Chat” pane of your zoom Control Panel on your computer or mobile device. </a:t>
            </a:r>
          </a:p>
          <a:p>
            <a:pPr marL="0" indent="0">
              <a:spcBef>
                <a:spcPts val="2200"/>
              </a:spcBef>
              <a:buClr>
                <a:srgbClr val="EE7D31"/>
              </a:buClr>
              <a:buNone/>
            </a:pPr>
            <a:r>
              <a:rPr lang="en-US" sz="1200" dirty="0"/>
              <a:t>Answers will be posted on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36</a:t>
            </a:fld>
            <a:endParaRPr lang="en-US"/>
          </a:p>
        </p:txBody>
      </p:sp>
    </p:spTree>
    <p:extLst>
      <p:ext uri="{BB962C8B-B14F-4D97-AF65-F5344CB8AC3E}">
        <p14:creationId xmlns:p14="http://schemas.microsoft.com/office/powerpoint/2010/main" val="1879305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shows that the longer youth remain homeless, the harder it is for them to escape homelessness. Youth require housing (and other any other services) tailored to their developmental needs; this applies to</a:t>
            </a:r>
            <a:r>
              <a:rPr lang="en-US" baseline="0" dirty="0"/>
              <a:t> medical care as well. Addiction treatment and engagement around substance use must not only be age-appropriate, but must also take into account the uncertainty of housing instability and other important social needs</a:t>
            </a:r>
            <a:endParaRPr lang="en-US" dirty="0"/>
          </a:p>
        </p:txBody>
      </p:sp>
      <p:sp>
        <p:nvSpPr>
          <p:cNvPr id="4" name="Slide Number Placeholder 3"/>
          <p:cNvSpPr>
            <a:spLocks noGrp="1"/>
          </p:cNvSpPr>
          <p:nvPr>
            <p:ph type="sldNum" sz="quarter" idx="10"/>
          </p:nvPr>
        </p:nvSpPr>
        <p:spPr/>
        <p:txBody>
          <a:bodyPr/>
          <a:lstStyle/>
          <a:p>
            <a:fld id="{27B74B2C-4BEA-49F5-9ED9-DE22875B005C}" type="slidenum">
              <a:rPr lang="en-US" smtClean="0"/>
              <a:t>37</a:t>
            </a:fld>
            <a:endParaRPr lang="en-US"/>
          </a:p>
        </p:txBody>
      </p:sp>
    </p:spTree>
    <p:extLst>
      <p:ext uri="{BB962C8B-B14F-4D97-AF65-F5344CB8AC3E}">
        <p14:creationId xmlns:p14="http://schemas.microsoft.com/office/powerpoint/2010/main" val="1695164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met Nick in our shelter based clinic when he presented for a cellulitis. His name has been changed to protect his privacy.</a:t>
            </a:r>
          </a:p>
          <a:p>
            <a:r>
              <a:rPr lang="en-US" dirty="0"/>
              <a:t>He had been staying on the street for several weeks </a:t>
            </a:r>
          </a:p>
          <a:p>
            <a:r>
              <a:rPr lang="en-US" dirty="0"/>
              <a:t>He reported using large quantities of crystal meth, and was in withdrawal, feeling pretty awful</a:t>
            </a:r>
          </a:p>
          <a:p>
            <a:r>
              <a:rPr lang="en-US" dirty="0"/>
              <a:t>He asks for STI testing because he’s been engaging in transactional sex with men in exchange for meth. He says he doesn’t use condoms and is having penetrative and receptive anal as well as oral sex.</a:t>
            </a:r>
          </a:p>
          <a:p>
            <a:r>
              <a:rPr lang="en-US" dirty="0"/>
              <a:t>He has a history of OUD but has been able to stay connected to a buprenorphine prescriber, but his stability with housing and treatment has become more complex since starting  to use crystal meth.</a:t>
            </a:r>
          </a:p>
          <a:p>
            <a:r>
              <a:rPr lang="en-US" dirty="0"/>
              <a:t>On this visit, we were able to give sex injection supplies, conducted STI testing, treated cellulitis, and offered support in accessing a detox but he said he was not ready. We started low-threshold Pre exposure prophylaxis (or </a:t>
            </a:r>
            <a:r>
              <a:rPr lang="en-US" dirty="0" err="1"/>
              <a:t>PrEP</a:t>
            </a:r>
            <a:r>
              <a:rPr lang="en-US" dirty="0"/>
              <a:t>) and connected him to our </a:t>
            </a:r>
            <a:r>
              <a:rPr lang="en-US" dirty="0" err="1"/>
              <a:t>PrEP</a:t>
            </a:r>
            <a:r>
              <a:rPr lang="en-US" dirty="0"/>
              <a:t> navigator. Nick said he would return to the clinic and did so intermittently over the next few weeks, mostly for support around skin  and soft tissue infections related to his injection drug use. </a:t>
            </a:r>
          </a:p>
          <a:p>
            <a:r>
              <a:rPr lang="en-US" dirty="0"/>
              <a:t>I share with you Nick’s story, to give you context around the topics I’ll be discussing today. </a:t>
            </a:r>
          </a:p>
          <a:p>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38</a:t>
            </a:fld>
            <a:endParaRPr lang="en-US"/>
          </a:p>
        </p:txBody>
      </p:sp>
    </p:spTree>
    <p:extLst>
      <p:ext uri="{BB962C8B-B14F-4D97-AF65-F5344CB8AC3E}">
        <p14:creationId xmlns:p14="http://schemas.microsoft.com/office/powerpoint/2010/main" val="1553731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common is Nick’s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experience of youth homelessness is hidden and often transitory, making it very challenging to quantify. Yong people experiencing homelessness are really a hidden population. </a:t>
            </a:r>
            <a:r>
              <a:rPr lang="en-US" baseline="0" dirty="0"/>
              <a:t>Youth may stay in abandoned buildings, in tents in the woods, or couch surfing, and may not be counted in homelessness counts if not in a shelter or on the street. </a:t>
            </a:r>
          </a:p>
          <a:p>
            <a:r>
              <a:rPr lang="en-US" dirty="0"/>
              <a:t>The closest thing we have to an accurate count is through the Voices of Youth Count which was conducted from 2016-2017 by the Chapin Hall Institute at the U of Chicago, which included a total of 26,000 people who participated in phone surveys and some in more in depth interviews, sharing any past or current experience of homelessness. This count yielded numbers much higher than in prior youth homelessness counts, but we have to assume that this may still represent an underestimate given the method used which assumes access to a landline.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in 10 YA aged 18-25 reported homelessness in last 12 months (which we can extrapolate to 3.5 million people). ½ of this group explicitly</a:t>
            </a:r>
            <a:r>
              <a:rPr lang="en-US" baseline="0" dirty="0"/>
              <a:t> reported homelessness, and ½ couch surfing. </a:t>
            </a:r>
            <a:r>
              <a:rPr lang="en-US" dirty="0"/>
              <a:t>1 in 30 minors age 13-17 endured some form of homelessness (700,000). </a:t>
            </a:r>
            <a:r>
              <a:rPr lang="en-US" baseline="0" dirty="0"/>
              <a:t>¾ of this group reported explicit homelessness (including running away and getting kicked out), and ¼ reported couch surfing only</a:t>
            </a:r>
          </a:p>
          <a:p>
            <a:r>
              <a:rPr lang="en-US" baseline="0" dirty="0"/>
              <a:t>¾ reported an experience of homelessness lasting more than a month</a:t>
            </a:r>
          </a:p>
          <a:p>
            <a:r>
              <a:rPr lang="en-US" baseline="0" dirty="0"/>
              <a:t>Rates reported similar across urban, rural, and suburban populations. </a:t>
            </a:r>
          </a:p>
          <a:p>
            <a:r>
              <a:rPr lang="en-US" dirty="0"/>
              <a:t>29% of youth reported substance use problems. 69% had mental health difficulties</a:t>
            </a:r>
          </a:p>
          <a:p>
            <a:r>
              <a:rPr lang="en-US" sz="1200" dirty="0">
                <a:solidFill>
                  <a:schemeClr val="tx1">
                    <a:alpha val="80000"/>
                  </a:schemeClr>
                </a:solidFill>
              </a:rPr>
              <a:t>1/3 experienced death of parent/caregiver</a:t>
            </a:r>
          </a:p>
          <a:p>
            <a:r>
              <a:rPr lang="en-US" sz="1200" dirty="0">
                <a:solidFill>
                  <a:schemeClr val="tx1">
                    <a:alpha val="80000"/>
                  </a:schemeClr>
                </a:solidFill>
              </a:rPr>
              <a:t>1/3 had experience with foster care</a:t>
            </a:r>
          </a:p>
          <a:p>
            <a:r>
              <a:rPr lang="en-US" sz="1200" dirty="0">
                <a:solidFill>
                  <a:schemeClr val="tx1">
                    <a:alpha val="80000"/>
                  </a:schemeClr>
                </a:solidFill>
              </a:rPr>
              <a:t>½ had been in juvenile detention, jail or prison</a:t>
            </a:r>
          </a:p>
          <a:p>
            <a:endParaRPr lang="en-US" dirty="0"/>
          </a:p>
          <a:p>
            <a:r>
              <a:rPr lang="en-US" dirty="0"/>
              <a:t>In thinking  about the causes of youth homelessness, in another survey of over 600 youth experiencing homelessness, 51.2% become homeless due to parental/caregiver rejection. This is something I commonly see in my clinic, that youth share they became homeless when they came out to their parents as gay, or became pregnant, or were arrested, and were asked to leave their home.</a:t>
            </a:r>
          </a:p>
          <a:p>
            <a:pPr lvl="2"/>
            <a:endParaRPr lang="en-US" dirty="0"/>
          </a:p>
          <a:p>
            <a:endParaRPr lang="en-US" dirty="0"/>
          </a:p>
        </p:txBody>
      </p:sp>
      <p:sp>
        <p:nvSpPr>
          <p:cNvPr id="4" name="Slide Number Placeholder 3"/>
          <p:cNvSpPr>
            <a:spLocks noGrp="1"/>
          </p:cNvSpPr>
          <p:nvPr>
            <p:ph type="sldNum" sz="quarter" idx="10"/>
          </p:nvPr>
        </p:nvSpPr>
        <p:spPr/>
        <p:txBody>
          <a:bodyPr/>
          <a:lstStyle/>
          <a:p>
            <a:fld id="{27B74B2C-4BEA-49F5-9ED9-DE22875B005C}" type="slidenum">
              <a:rPr lang="en-US" smtClean="0"/>
              <a:t>39</a:t>
            </a:fld>
            <a:endParaRPr lang="en-US"/>
          </a:p>
        </p:txBody>
      </p:sp>
    </p:spTree>
    <p:extLst>
      <p:ext uri="{BB962C8B-B14F-4D97-AF65-F5344CB8AC3E}">
        <p14:creationId xmlns:p14="http://schemas.microsoft.com/office/powerpoint/2010/main" val="2803073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Voices of youth count gave us a better sense of some of the demographics of youth experiencing homelessness</a:t>
            </a:r>
          </a:p>
          <a:p>
            <a:r>
              <a:rPr lang="en-US" dirty="0"/>
              <a:t>Youths who did not complete high school or a GED had a 346% chance of experiencing lifetime homelessness. </a:t>
            </a:r>
          </a:p>
          <a:p>
            <a:r>
              <a:rPr lang="en-US" dirty="0"/>
              <a:t>Black or African American youth had an 83% higher risk of reporting homelessness. Prevalence of Black/AA youth in the youth homelessness population mirrors racial disparities</a:t>
            </a:r>
            <a:r>
              <a:rPr lang="en-US" baseline="0" dirty="0"/>
              <a:t> reported in school suspensions, incarceration, foster care placement</a:t>
            </a:r>
          </a:p>
          <a:p>
            <a:r>
              <a:rPr lang="en-US" baseline="0" dirty="0"/>
              <a:t>Hispanic youth had a 33% higher chance of experiencing homelessness- and it is thought that Latinx youth represent an especially hidden population as they are consistently undercounted in other federal homelessness counts. </a:t>
            </a:r>
          </a:p>
          <a:p>
            <a:r>
              <a:rPr lang="en-US" baseline="0" dirty="0"/>
              <a:t>LGBT youth had a 120% higher risk of reporting lifelessness and these high rates often stem from lack of acceptance in and out of the home.</a:t>
            </a:r>
          </a:p>
          <a:p>
            <a:r>
              <a:rPr lang="en-US" baseline="0" dirty="0"/>
              <a:t>Parenting youth had a 200% higher risk of experiencing homelessness. You can imagine this has significant impacts on their children, and in fact, housing instability in early childhood can have lifelong consequences (toxic stress, </a:t>
            </a:r>
            <a:r>
              <a:rPr lang="en-US" baseline="0" dirty="0" err="1"/>
              <a:t>etc</a:t>
            </a:r>
            <a:r>
              <a:rPr lang="en-US" baseline="0" dirty="0"/>
              <a:t>) and is strongly associated with risk of homelessness in the future, with this idea of intergenerational homelessness. </a:t>
            </a:r>
          </a:p>
          <a:p>
            <a:r>
              <a:rPr lang="en-US" baseline="0" dirty="0"/>
              <a:t>Lack of diploma/GED most strongly correlated with higher risk. Unclear if lower education causes homelessness, or education and other factors that support education attainment are protective</a:t>
            </a:r>
          </a:p>
        </p:txBody>
      </p:sp>
      <p:sp>
        <p:nvSpPr>
          <p:cNvPr id="4" name="Slide Number Placeholder 3"/>
          <p:cNvSpPr>
            <a:spLocks noGrp="1"/>
          </p:cNvSpPr>
          <p:nvPr>
            <p:ph type="sldNum" sz="quarter" idx="10"/>
          </p:nvPr>
        </p:nvSpPr>
        <p:spPr/>
        <p:txBody>
          <a:bodyPr/>
          <a:lstStyle/>
          <a:p>
            <a:fld id="{27B74B2C-4BEA-49F5-9ED9-DE22875B005C}" type="slidenum">
              <a:rPr lang="en-US" smtClean="0"/>
              <a:t>40</a:t>
            </a:fld>
            <a:endParaRPr lang="en-US"/>
          </a:p>
        </p:txBody>
      </p:sp>
    </p:spTree>
    <p:extLst>
      <p:ext uri="{BB962C8B-B14F-4D97-AF65-F5344CB8AC3E}">
        <p14:creationId xmlns:p14="http://schemas.microsoft.com/office/powerpoint/2010/main" val="3333345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experience of homelessness is incredibly isolating. Substance use can be a coping mechanism, and is incredibly</a:t>
            </a:r>
            <a:r>
              <a:rPr lang="en-US" baseline="0" dirty="0"/>
              <a:t> prevalent</a:t>
            </a:r>
            <a:endParaRPr lang="en-US" dirty="0"/>
          </a:p>
        </p:txBody>
      </p:sp>
      <p:sp>
        <p:nvSpPr>
          <p:cNvPr id="4" name="Slide Number Placeholder 3"/>
          <p:cNvSpPr>
            <a:spLocks noGrp="1"/>
          </p:cNvSpPr>
          <p:nvPr>
            <p:ph type="sldNum" sz="quarter" idx="10"/>
          </p:nvPr>
        </p:nvSpPr>
        <p:spPr/>
        <p:txBody>
          <a:bodyPr/>
          <a:lstStyle/>
          <a:p>
            <a:fld id="{27B74B2C-4BEA-49F5-9ED9-DE22875B005C}" type="slidenum">
              <a:rPr lang="en-US" smtClean="0"/>
              <a:t>41</a:t>
            </a:fld>
            <a:endParaRPr lang="en-US"/>
          </a:p>
        </p:txBody>
      </p:sp>
    </p:spTree>
    <p:extLst>
      <p:ext uri="{BB962C8B-B14F-4D97-AF65-F5344CB8AC3E}">
        <p14:creationId xmlns:p14="http://schemas.microsoft.com/office/powerpoint/2010/main" val="2140029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USDHHS: 2013 656 young people ages 14–21 experiencing homelessness participated in interviews for the study Administration for Children and Families Street Outreach Program</a:t>
            </a:r>
          </a:p>
          <a:p>
            <a:r>
              <a:rPr lang="en-US" sz="1200" b="0" i="0" u="none" strike="noStrike" kern="1200" baseline="0" dirty="0">
                <a:solidFill>
                  <a:schemeClr val="tx1"/>
                </a:solidFill>
                <a:latin typeface="+mn-lt"/>
                <a:ea typeface="+mn-ea"/>
                <a:cs typeface="+mn-cs"/>
              </a:rPr>
              <a:t>Of those, there was a very high prevalence of alcohol use (73%), marijuana (64%) and tobacco (66%). With over a 1/3 reporting use of “hard drugs”</a:t>
            </a:r>
          </a:p>
          <a:p>
            <a:r>
              <a:rPr lang="en-US" sz="1200" b="0" i="0" u="none" strike="noStrike" kern="1200" baseline="0" dirty="0">
                <a:solidFill>
                  <a:schemeClr val="tx1"/>
                </a:solidFill>
                <a:latin typeface="+mn-lt"/>
                <a:ea typeface="+mn-ea"/>
                <a:cs typeface="+mn-cs"/>
              </a:rPr>
              <a:t>In another study, conducted prior to DSM V, looked at substance use and victimization in street dwelling youth in LA, Denver, and Austin. 60% met criteria for a substance use disorder for at least one substance, with a high prevalence of alcohol use disorder. This study looked at risk of victimization on the street, and those who met DSM-IV criteria for addiction and dependence of drugs and alcohol. This study showed high reports of drug addiction in street-dwelling youth, and importantly, that those youth meeting  DSM-IV criteria for substance abuse and dependence were at much higher risk of experiencing victimization or violence on the street, including physical and sexual assault and death threats.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42</a:t>
            </a:fld>
            <a:endParaRPr lang="en-US"/>
          </a:p>
        </p:txBody>
      </p:sp>
    </p:spTree>
    <p:extLst>
      <p:ext uri="{BB962C8B-B14F-4D97-AF65-F5344CB8AC3E}">
        <p14:creationId xmlns:p14="http://schemas.microsoft.com/office/powerpoint/2010/main" val="1288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200"/>
              </a:spcBef>
              <a:buClr>
                <a:srgbClr val="EE7D31"/>
              </a:buClr>
              <a:buNone/>
            </a:pPr>
            <a:r>
              <a:rPr lang="en-US" sz="1200" dirty="0"/>
              <a:t>You can ask questions at any point in this presentation through the “Chat” pane of your Zoom Control Panel. </a:t>
            </a:r>
          </a:p>
          <a:p>
            <a:pPr marL="0" indent="0">
              <a:spcBef>
                <a:spcPts val="2200"/>
              </a:spcBef>
              <a:buClr>
                <a:srgbClr val="EE7D31"/>
              </a:buClr>
              <a:buNone/>
            </a:pPr>
            <a:r>
              <a:rPr lang="en-US" sz="1200" dirty="0"/>
              <a:t>Answers will be posted on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4</a:t>
            </a:fld>
            <a:endParaRPr lang="en-US"/>
          </a:p>
        </p:txBody>
      </p:sp>
    </p:spTree>
    <p:extLst>
      <p:ext uri="{BB962C8B-B14F-4D97-AF65-F5344CB8AC3E}">
        <p14:creationId xmlns:p14="http://schemas.microsoft.com/office/powerpoint/2010/main" val="3447155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encounter youth and young adults experiencing homelessness there are a few considerations that should be considered in their treatment, in order to best engage and ensure their unique needs are being adequately met. I will discuss the importance of relationship building and earning trust. We will discuss the high prevalence of other subpopulations in the YYA population including those reporting human trafficking, unintended pregnancy, and mental health needs. Lacking family support and basic survival needs can also impact how YYA are able to engage in substance use treatment and need to be considered as well. </a:t>
            </a:r>
          </a:p>
        </p:txBody>
      </p:sp>
      <p:sp>
        <p:nvSpPr>
          <p:cNvPr id="4" name="Slide Number Placeholder 3"/>
          <p:cNvSpPr>
            <a:spLocks noGrp="1"/>
          </p:cNvSpPr>
          <p:nvPr>
            <p:ph type="sldNum" sz="quarter" idx="5"/>
          </p:nvPr>
        </p:nvSpPr>
        <p:spPr/>
        <p:txBody>
          <a:bodyPr/>
          <a:lstStyle/>
          <a:p>
            <a:fld id="{75407F5E-1248-0D41-AA81-B50EA45314DF}" type="slidenum">
              <a:rPr lang="en-US" smtClean="0"/>
              <a:t>43</a:t>
            </a:fld>
            <a:endParaRPr lang="en-US"/>
          </a:p>
        </p:txBody>
      </p:sp>
    </p:spTree>
    <p:extLst>
      <p:ext uri="{BB962C8B-B14F-4D97-AF65-F5344CB8AC3E}">
        <p14:creationId xmlns:p14="http://schemas.microsoft.com/office/powerpoint/2010/main" val="2587100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mentioned the high rates of systems involvement in this population- including justice involvement and involvement with child protective services. These experiences engender a distrusts in authorities and service providers who might be seen to be in “helper”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 is taken from the Boston Youth Action Board Facebook page and was taken at a local forum for Preventing and ending youth homelessness. The young lady pictured, Stephanie, is discussing how challenging it can be to engage in health care, saying “it’s hard to trust even the people that legally have to keep your trust.”</a:t>
            </a:r>
          </a:p>
          <a:p>
            <a:endParaRPr lang="en-US" dirty="0"/>
          </a:p>
        </p:txBody>
      </p:sp>
      <p:sp>
        <p:nvSpPr>
          <p:cNvPr id="4" name="Slide Number Placeholder 3"/>
          <p:cNvSpPr>
            <a:spLocks noGrp="1"/>
          </p:cNvSpPr>
          <p:nvPr>
            <p:ph type="sldNum" sz="quarter" idx="10"/>
          </p:nvPr>
        </p:nvSpPr>
        <p:spPr/>
        <p:txBody>
          <a:bodyPr/>
          <a:lstStyle/>
          <a:p>
            <a:fld id="{27B74B2C-4BEA-49F5-9ED9-DE22875B005C}" type="slidenum">
              <a:rPr lang="en-US" smtClean="0"/>
              <a:t>44</a:t>
            </a:fld>
            <a:endParaRPr lang="en-US"/>
          </a:p>
        </p:txBody>
      </p:sp>
    </p:spTree>
    <p:extLst>
      <p:ext uri="{BB962C8B-B14F-4D97-AF65-F5344CB8AC3E}">
        <p14:creationId xmlns:p14="http://schemas.microsoft.com/office/powerpoint/2010/main" val="1534318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Trust</a:t>
            </a:r>
            <a:r>
              <a:rPr lang="en-US" baseline="0" dirty="0"/>
              <a:t> and relationship building is imperative. It may take many visits before a youth will disclose something like high risk substance use, and many more before they feel comfortable enough to engage in treatment. </a:t>
            </a:r>
          </a:p>
          <a:p>
            <a:r>
              <a:rPr lang="en-US" sz="1200" b="0" i="0" u="none" strike="noStrike" kern="1200" baseline="0" dirty="0">
                <a:solidFill>
                  <a:schemeClr val="tx1"/>
                </a:solidFill>
                <a:latin typeface="+mn-lt"/>
                <a:ea typeface="+mn-ea"/>
                <a:cs typeface="+mn-cs"/>
              </a:rPr>
              <a:t>Best practices in working with youth and young adults using substances include: offering services in a space that is seen as ”safe” and youth-friendly, using a trauma-informed approach (that takes into account the very high trauma burden in the </a:t>
            </a:r>
            <a:r>
              <a:rPr lang="en-US" sz="1200" b="0" i="0" u="none" strike="noStrike" kern="1200" baseline="0" dirty="0" err="1">
                <a:solidFill>
                  <a:schemeClr val="tx1"/>
                </a:solidFill>
                <a:latin typeface="+mn-lt"/>
                <a:ea typeface="+mn-ea"/>
                <a:cs typeface="+mn-cs"/>
              </a:rPr>
              <a:t>yya</a:t>
            </a:r>
            <a:r>
              <a:rPr lang="en-US" sz="1200" b="0" i="0" u="none" strike="noStrike" kern="1200" baseline="0" dirty="0">
                <a:solidFill>
                  <a:schemeClr val="tx1"/>
                </a:solidFill>
                <a:latin typeface="+mn-lt"/>
                <a:ea typeface="+mn-ea"/>
                <a:cs typeface="+mn-cs"/>
              </a:rPr>
              <a:t> population), </a:t>
            </a:r>
          </a:p>
          <a:p>
            <a:r>
              <a:rPr lang="en-US" sz="1200" b="0" i="0" u="none" strike="noStrike" kern="1200" baseline="0" dirty="0">
                <a:solidFill>
                  <a:schemeClr val="tx1"/>
                </a:solidFill>
                <a:latin typeface="+mn-lt"/>
                <a:ea typeface="+mn-ea"/>
                <a:cs typeface="+mn-cs"/>
              </a:rPr>
              <a:t>Motivational interviewing is a</a:t>
            </a:r>
            <a:r>
              <a:rPr lang="en-US" sz="2000" dirty="0"/>
              <a:t> collaborative, patient-centered form of communication used to elicit and strengthen a patient’s motivation for change</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risk mitigation approaches (I’ll discuss this separately); </a:t>
            </a:r>
          </a:p>
          <a:p>
            <a:r>
              <a:rPr lang="en-US" sz="1200" b="0" i="0" u="none" strike="noStrike" kern="1200" baseline="0" dirty="0">
                <a:solidFill>
                  <a:schemeClr val="tx1"/>
                </a:solidFill>
                <a:latin typeface="+mn-lt"/>
                <a:ea typeface="+mn-ea"/>
                <a:cs typeface="+mn-cs"/>
              </a:rPr>
              <a:t>reducing stigma </a:t>
            </a:r>
          </a:p>
          <a:p>
            <a:r>
              <a:rPr lang="en-US" sz="1200" b="0" i="0" u="none" strike="noStrike" kern="1200" baseline="0" dirty="0">
                <a:solidFill>
                  <a:schemeClr val="tx1"/>
                </a:solidFill>
                <a:latin typeface="+mn-lt"/>
                <a:ea typeface="+mn-ea"/>
                <a:cs typeface="+mn-cs"/>
              </a:rPr>
              <a:t>Cultural </a:t>
            </a:r>
            <a:r>
              <a:rPr lang="en-US" sz="1200" b="0" i="0" u="none" strike="noStrike" kern="1200" baseline="0" dirty="0" err="1">
                <a:solidFill>
                  <a:schemeClr val="tx1"/>
                </a:solidFill>
                <a:latin typeface="+mn-lt"/>
                <a:ea typeface="+mn-ea"/>
                <a:cs typeface="+mn-cs"/>
              </a:rPr>
              <a:t>responsivesness</a:t>
            </a:r>
            <a:r>
              <a:rPr lang="en-US" sz="1200" b="0" i="0" u="none" strike="noStrike" kern="1200" baseline="0" dirty="0">
                <a:solidFill>
                  <a:schemeClr val="tx1"/>
                </a:solidFill>
                <a:latin typeface="+mn-lt"/>
                <a:ea typeface="+mn-ea"/>
                <a:cs typeface="+mn-cs"/>
              </a:rPr>
              <a:t> and humility- which gives </a:t>
            </a:r>
            <a:r>
              <a:rPr lang="en-US" sz="1200" b="0" i="0" kern="1200" dirty="0">
                <a:solidFill>
                  <a:schemeClr val="tx1"/>
                </a:solidFill>
                <a:effectLst/>
                <a:latin typeface="+mn-lt"/>
                <a:ea typeface="+mn-ea"/>
                <a:cs typeface="+mn-cs"/>
              </a:rPr>
              <a:t>us a greater understanding of </a:t>
            </a:r>
            <a:r>
              <a:rPr lang="en-US" sz="1200" b="1" i="0" kern="1200" dirty="0">
                <a:solidFill>
                  <a:schemeClr val="tx1"/>
                </a:solidFill>
                <a:effectLst/>
                <a:latin typeface="+mn-lt"/>
                <a:ea typeface="+mn-ea"/>
                <a:cs typeface="+mn-cs"/>
              </a:rPr>
              <a:t>cultures</a:t>
            </a:r>
            <a:r>
              <a:rPr lang="en-US" sz="1200" b="0" i="0" kern="1200" dirty="0">
                <a:solidFill>
                  <a:schemeClr val="tx1"/>
                </a:solidFill>
                <a:effectLst/>
                <a:latin typeface="+mn-lt"/>
                <a:ea typeface="+mn-ea"/>
                <a:cs typeface="+mn-cs"/>
              </a:rPr>
              <a:t> that are different from our own and helps us recognize each patient's unique </a:t>
            </a:r>
            <a:r>
              <a:rPr lang="en-US" sz="1200" b="1" i="0" kern="1200" dirty="0">
                <a:solidFill>
                  <a:schemeClr val="tx1"/>
                </a:solidFill>
                <a:effectLst/>
                <a:latin typeface="+mn-lt"/>
                <a:ea typeface="+mn-ea"/>
                <a:cs typeface="+mn-cs"/>
              </a:rPr>
              <a:t>cultural</a:t>
            </a:r>
            <a:r>
              <a:rPr lang="en-US" sz="1200" b="0" i="0" kern="1200" dirty="0">
                <a:solidFill>
                  <a:schemeClr val="tx1"/>
                </a:solidFill>
                <a:effectLst/>
                <a:latin typeface="+mn-lt"/>
                <a:ea typeface="+mn-ea"/>
                <a:cs typeface="+mn-cs"/>
              </a:rPr>
              <a:t> experiences.</a:t>
            </a:r>
          </a:p>
          <a:p>
            <a:r>
              <a:rPr lang="en-US" sz="1200" b="0" i="0" u="none" strike="noStrike" kern="1200" baseline="0" dirty="0" err="1">
                <a:solidFill>
                  <a:schemeClr val="tx1"/>
                </a:solidFill>
                <a:latin typeface="+mn-lt"/>
                <a:ea typeface="+mn-ea"/>
                <a:cs typeface="+mn-cs"/>
              </a:rPr>
              <a:t>Colocating</a:t>
            </a:r>
            <a:r>
              <a:rPr lang="en-US" sz="1200" b="0" i="0" u="none" strike="noStrike" kern="1200" baseline="0" dirty="0">
                <a:solidFill>
                  <a:schemeClr val="tx1"/>
                </a:solidFill>
                <a:latin typeface="+mn-lt"/>
                <a:ea typeface="+mn-ea"/>
                <a:cs typeface="+mn-cs"/>
              </a:rPr>
              <a:t> services- as in our case in a service program and shelter where youth already feel safe, and integration of substance use services with other mental and physical health services</a:t>
            </a: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45</a:t>
            </a:fld>
            <a:endParaRPr lang="en-US"/>
          </a:p>
        </p:txBody>
      </p:sp>
    </p:spTree>
    <p:extLst>
      <p:ext uri="{BB962C8B-B14F-4D97-AF65-F5344CB8AC3E}">
        <p14:creationId xmlns:p14="http://schemas.microsoft.com/office/powerpoint/2010/main" val="1221708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Risk factors for</a:t>
            </a:r>
            <a:r>
              <a:rPr lang="en-US" baseline="0" dirty="0">
                <a:effectLst/>
              </a:rPr>
              <a:t> </a:t>
            </a:r>
            <a:r>
              <a:rPr lang="en-US" dirty="0">
                <a:effectLst/>
              </a:rPr>
              <a:t>teen pregnancy:</a:t>
            </a:r>
            <a:r>
              <a:rPr lang="en-US" baseline="0" dirty="0">
                <a:effectLst/>
              </a:rPr>
              <a:t> </a:t>
            </a:r>
            <a:r>
              <a:rPr lang="en-US" dirty="0">
                <a:effectLst/>
              </a:rPr>
              <a:t>substance use, lack of knowledge of or access to contraceptive use, and low motivation for academic achievement, lack of </a:t>
            </a:r>
            <a:r>
              <a:rPr lang="en-US" dirty="0" err="1">
                <a:effectLst/>
              </a:rPr>
              <a:t>intrafamilial</a:t>
            </a:r>
            <a:r>
              <a:rPr lang="en-US" dirty="0">
                <a:effectLst/>
              </a:rPr>
              <a:t> support, sexual and physical abuse, and single-parent families</a:t>
            </a:r>
          </a:p>
          <a:p>
            <a:endParaRPr lang="en-US" dirty="0">
              <a:effectLst/>
            </a:endParaRPr>
          </a:p>
        </p:txBody>
      </p:sp>
      <p:sp>
        <p:nvSpPr>
          <p:cNvPr id="4" name="Slide Number Placeholder 3"/>
          <p:cNvSpPr>
            <a:spLocks noGrp="1"/>
          </p:cNvSpPr>
          <p:nvPr>
            <p:ph type="sldNum" sz="quarter" idx="10"/>
          </p:nvPr>
        </p:nvSpPr>
        <p:spPr/>
        <p:txBody>
          <a:bodyPr/>
          <a:lstStyle/>
          <a:p>
            <a:fld id="{27B74B2C-4BEA-49F5-9ED9-DE22875B005C}" type="slidenum">
              <a:rPr lang="en-US" smtClean="0"/>
              <a:t>46</a:t>
            </a:fld>
            <a:endParaRPr lang="en-US"/>
          </a:p>
        </p:txBody>
      </p:sp>
    </p:spTree>
    <p:extLst>
      <p:ext uri="{BB962C8B-B14F-4D97-AF65-F5344CB8AC3E}">
        <p14:creationId xmlns:p14="http://schemas.microsoft.com/office/powerpoint/2010/main" val="1653892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acting reversible contraceptives which include: i</a:t>
            </a:r>
            <a:r>
              <a:rPr lang="en-US" sz="1200" b="0" i="0" kern="1200" dirty="0">
                <a:solidFill>
                  <a:schemeClr val="tx1"/>
                </a:solidFill>
                <a:effectLst/>
                <a:latin typeface="+mn-lt"/>
                <a:ea typeface="+mn-ea"/>
                <a:cs typeface="+mn-cs"/>
              </a:rPr>
              <a:t>nclude injections, intrauterine devices and subdermal contraceptive implants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Those of use treating addiction should screen all reproductive age women for desiring pregnancy, and be ready to offer LARCs or method of patient’s choice, or refer as appropriate</a:t>
            </a:r>
            <a:endParaRPr lang="en-US" dirty="0"/>
          </a:p>
        </p:txBody>
      </p:sp>
      <p:sp>
        <p:nvSpPr>
          <p:cNvPr id="4" name="Slide Number Placeholder 3"/>
          <p:cNvSpPr>
            <a:spLocks noGrp="1"/>
          </p:cNvSpPr>
          <p:nvPr>
            <p:ph type="sldNum" sz="quarter" idx="10"/>
          </p:nvPr>
        </p:nvSpPr>
        <p:spPr/>
        <p:txBody>
          <a:bodyPr/>
          <a:lstStyle/>
          <a:p>
            <a:fld id="{4755D89A-3241-4A53-9197-6C1F5CFA4B85}" type="slidenum">
              <a:rPr lang="en-US" smtClean="0"/>
              <a:t>47</a:t>
            </a:fld>
            <a:endParaRPr lang="en-US"/>
          </a:p>
        </p:txBody>
      </p:sp>
    </p:spTree>
    <p:extLst>
      <p:ext uri="{BB962C8B-B14F-4D97-AF65-F5344CB8AC3E}">
        <p14:creationId xmlns:p14="http://schemas.microsoft.com/office/powerpoint/2010/main" val="1658204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It’s imperative to have conversations about safer sex, have condoms readily available, and offer </a:t>
            </a:r>
            <a:r>
              <a:rPr lang="en-US" baseline="0" dirty="0" err="1"/>
              <a:t>PrEP</a:t>
            </a:r>
            <a:r>
              <a:rPr lang="en-US" baseline="0" dirty="0"/>
              <a:t> at low threshold- if possible with same day initiations, not only for those that are injecting drugs, but all those engaging in high risk sex. We’re currently have an HIV outbreak in street-dwelling people who inject drugs amongst our patient population and want to remind folks that </a:t>
            </a:r>
            <a:r>
              <a:rPr lang="en-US" baseline="0" dirty="0" err="1"/>
              <a:t>PrEP</a:t>
            </a:r>
            <a:r>
              <a:rPr lang="en-US" baseline="0" dirty="0"/>
              <a:t> is recommended for not only those engaged in high risk sex but also those engaging in high risk substance use. </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48</a:t>
            </a:fld>
            <a:endParaRPr lang="en-US"/>
          </a:p>
        </p:txBody>
      </p:sp>
    </p:spTree>
    <p:extLst>
      <p:ext uri="{BB962C8B-B14F-4D97-AF65-F5344CB8AC3E}">
        <p14:creationId xmlns:p14="http://schemas.microsoft.com/office/powerpoint/2010/main" val="3647910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may take risks to fulfill basic needs and to feel connected to others. They are also</a:t>
            </a:r>
            <a:r>
              <a:rPr lang="en-US" baseline="0" dirty="0"/>
              <a:t> easily victimized due to other factors- lack of social supports, substance use, mental health disorders</a:t>
            </a:r>
            <a:endParaRPr lang="en-US" dirty="0"/>
          </a:p>
          <a:p>
            <a:r>
              <a:rPr lang="en-US" dirty="0"/>
              <a:t>Few resources</a:t>
            </a:r>
            <a:r>
              <a:rPr lang="en-US" baseline="0" dirty="0"/>
              <a:t> and no support networks</a:t>
            </a:r>
          </a:p>
          <a:p>
            <a:r>
              <a:rPr lang="en-US" baseline="0" dirty="0">
                <a:sym typeface="Wingdings" panose="05000000000000000000" pitchFamily="2" charset="2"/>
              </a:rPr>
              <a:t>targets for exploitation</a:t>
            </a:r>
          </a:p>
          <a:p>
            <a:r>
              <a:rPr lang="en-US" baseline="0" dirty="0">
                <a:sym typeface="Wingdings" panose="05000000000000000000" pitchFamily="2" charset="2"/>
              </a:rPr>
              <a:t>Very hidden population due to criminal nature- any count is an underestimate. </a:t>
            </a:r>
          </a:p>
          <a:p>
            <a:r>
              <a:rPr lang="en-US" baseline="0" dirty="0">
                <a:sym typeface="Wingdings" panose="05000000000000000000" pitchFamily="2" charset="2"/>
              </a:rPr>
              <a:t>Caveat about sex work, survival sex, transactional sex when &gt;18, but child sexual abuse &lt;18</a:t>
            </a:r>
          </a:p>
          <a:p>
            <a:r>
              <a:rPr lang="en-US" baseline="0" dirty="0">
                <a:sym typeface="Wingdings" panose="05000000000000000000" pitchFamily="2" charset="2"/>
              </a:rPr>
              <a:t>Recommend screening for trafficking given this prevalence.</a:t>
            </a:r>
            <a:endParaRPr lang="en-US" dirty="0"/>
          </a:p>
        </p:txBody>
      </p:sp>
      <p:sp>
        <p:nvSpPr>
          <p:cNvPr id="4" name="Slide Number Placeholder 3"/>
          <p:cNvSpPr>
            <a:spLocks noGrp="1"/>
          </p:cNvSpPr>
          <p:nvPr>
            <p:ph type="sldNum" sz="quarter" idx="10"/>
          </p:nvPr>
        </p:nvSpPr>
        <p:spPr/>
        <p:txBody>
          <a:bodyPr/>
          <a:lstStyle/>
          <a:p>
            <a:fld id="{27B74B2C-4BEA-49F5-9ED9-DE22875B005C}" type="slidenum">
              <a:rPr lang="en-US" smtClean="0"/>
              <a:t>49</a:t>
            </a:fld>
            <a:endParaRPr lang="en-US"/>
          </a:p>
        </p:txBody>
      </p:sp>
    </p:spTree>
    <p:extLst>
      <p:ext uri="{BB962C8B-B14F-4D97-AF65-F5344CB8AC3E}">
        <p14:creationId xmlns:p14="http://schemas.microsoft.com/office/powerpoint/2010/main" val="1373409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address their traumas</a:t>
            </a:r>
            <a:r>
              <a:rPr lang="en-US" baseline="0" dirty="0"/>
              <a:t> of their past while actively experiencing new traumas</a:t>
            </a:r>
          </a:p>
          <a:p>
            <a:r>
              <a:rPr lang="en-US" baseline="0" dirty="0"/>
              <a:t>SUD is often used to self-medicate those traumas. And sometimes early in treatment, the mental health needs are magnified as the coping mechanism of SUD and the distraction of seeking drugs is removed</a:t>
            </a:r>
          </a:p>
          <a:p>
            <a:endParaRPr lang="en-US" baseline="0" dirty="0"/>
          </a:p>
          <a:p>
            <a:r>
              <a:rPr lang="en-US" baseline="0" dirty="0"/>
              <a:t>Higher risk of suicide</a:t>
            </a:r>
          </a:p>
          <a:p>
            <a:endParaRPr lang="en-US" baseline="0" dirty="0"/>
          </a:p>
          <a:p>
            <a:r>
              <a:rPr lang="en-US" baseline="0" dirty="0"/>
              <a:t>Transition to adulthood marks a time of biological vulnerability to the effects of substances. Sud may predispose young adults to neuropsychiatric complications, including reduced cog function and episodes of psychotic and mood disorders (Pediatrics supplement)</a:t>
            </a:r>
          </a:p>
          <a:p>
            <a:r>
              <a:rPr lang="en-US" baseline="0" dirty="0"/>
              <a:t>Care should be integrated (mental health and addiction), and mindful of trauma</a:t>
            </a:r>
          </a:p>
        </p:txBody>
      </p:sp>
      <p:sp>
        <p:nvSpPr>
          <p:cNvPr id="4" name="Slide Number Placeholder 3"/>
          <p:cNvSpPr>
            <a:spLocks noGrp="1"/>
          </p:cNvSpPr>
          <p:nvPr>
            <p:ph type="sldNum" sz="quarter" idx="10"/>
          </p:nvPr>
        </p:nvSpPr>
        <p:spPr/>
        <p:txBody>
          <a:bodyPr/>
          <a:lstStyle/>
          <a:p>
            <a:fld id="{27B74B2C-4BEA-49F5-9ED9-DE22875B005C}" type="slidenum">
              <a:rPr lang="en-US" smtClean="0"/>
              <a:t>50</a:t>
            </a:fld>
            <a:endParaRPr lang="en-US"/>
          </a:p>
        </p:txBody>
      </p:sp>
    </p:spTree>
    <p:extLst>
      <p:ext uri="{BB962C8B-B14F-4D97-AF65-F5344CB8AC3E}">
        <p14:creationId xmlns:p14="http://schemas.microsoft.com/office/powerpoint/2010/main" val="3546177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catch 22 of homelessness</a:t>
            </a:r>
          </a:p>
          <a:p>
            <a:r>
              <a:rPr lang="en-US" dirty="0"/>
              <a:t>What can we do as providers? Make services low barrier, help with things like transportation when able, pill boxes and clinic storing meds for safety.</a:t>
            </a:r>
          </a:p>
        </p:txBody>
      </p:sp>
      <p:sp>
        <p:nvSpPr>
          <p:cNvPr id="4" name="Slide Number Placeholder 3"/>
          <p:cNvSpPr>
            <a:spLocks noGrp="1"/>
          </p:cNvSpPr>
          <p:nvPr>
            <p:ph type="sldNum" sz="quarter" idx="10"/>
          </p:nvPr>
        </p:nvSpPr>
        <p:spPr/>
        <p:txBody>
          <a:bodyPr/>
          <a:lstStyle/>
          <a:p>
            <a:fld id="{75407F5E-1248-0D41-AA81-B50EA45314DF}" type="slidenum">
              <a:rPr lang="en-US" smtClean="0"/>
              <a:t>51</a:t>
            </a:fld>
            <a:endParaRPr lang="en-US"/>
          </a:p>
        </p:txBody>
      </p:sp>
    </p:spTree>
    <p:extLst>
      <p:ext uri="{BB962C8B-B14F-4D97-AF65-F5344CB8AC3E}">
        <p14:creationId xmlns:p14="http://schemas.microsoft.com/office/powerpoint/2010/main" val="1885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52</a:t>
            </a:fld>
            <a:endParaRPr lang="en-US"/>
          </a:p>
        </p:txBody>
      </p:sp>
    </p:spTree>
    <p:extLst>
      <p:ext uri="{BB962C8B-B14F-4D97-AF65-F5344CB8AC3E}">
        <p14:creationId xmlns:p14="http://schemas.microsoft.com/office/powerpoint/2010/main" val="152547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Today’s webinar presenters are Dr. Tamara Itzel Martinez and Dr. Aura Obando.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Dr. Tamara Itzel Martinez earned her MD degree from the University of Illinois at Chicago and completed her Family Medicine residency at AMITA Health Saint Joseph Hospital in Chicago, where she developed an interest in addiction medicine after working at Harborview Recovery Center during her last year of residency. She went on to complete an addiction medicine fellowship at Boston Children’s Hospital in 2020 and stayed on as Assistant in Medicine and as Instructor in Pediatrics at Harvard Medical School. Dr. Martinez is certified by the American Board of Family Medicine and in her current role as addiction medicine attending in the Adolescent Substance Use and Addiction Program (ASAP),  she has spearheaded the development of a collaborative partnership between ASAP and the Department of Youth Services (DYS). Clinically, Dr. Martinez has a special interest in caring for patients involved in the juvenile justice system.</a:t>
            </a:r>
          </a:p>
          <a:p>
            <a:pPr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 Aura M. Obando  was born in Bogotá, Colombia. She received her M.D. from the University of Pennsylvania and completed her residency in Internal Medicine and Pediatrics at Massachusetts General Hospital. Dr. Obando is also board certified in Addiction Medicine, and is an instructor in medicine at Harvard Medical School. As the Family Team Medical Director for Boston Health Care for the Homeless Program, Dr. Obando provides shelter-based medical care to families and unaccompanied youth experiencing homelessness in the Boston area, as well as low-barrier addiction treatment and harm reduction services with a mobile outreach team. Dr. Obando’s primary interests lie in immigration, women’s health, childhood poverty, youth homelessness, and addiction.</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71C6F5-B026-2F47-AAAD-7681372BD701}" type="slidenum">
              <a:rPr lang="en-US" smtClean="0"/>
              <a:t>5</a:t>
            </a:fld>
            <a:endParaRPr lang="en-US"/>
          </a:p>
        </p:txBody>
      </p:sp>
    </p:spTree>
    <p:extLst>
      <p:ext uri="{BB962C8B-B14F-4D97-AF65-F5344CB8AC3E}">
        <p14:creationId xmlns:p14="http://schemas.microsoft.com/office/powerpoint/2010/main" val="2579151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a:t>
            </a:r>
            <a:r>
              <a:rPr lang="en-US" baseline="0" dirty="0"/>
              <a:t>g as a vital sign- “where do you stay?”</a:t>
            </a:r>
          </a:p>
          <a:p>
            <a:r>
              <a:rPr lang="en-US" baseline="0" dirty="0"/>
              <a:t>“Hunger vital sign” for food insecurity: </a:t>
            </a:r>
            <a:r>
              <a:rPr lang="en-US" sz="1200" b="0" i="0" u="none" strike="noStrike" kern="1200" baseline="0" dirty="0">
                <a:solidFill>
                  <a:schemeClr val="tx1"/>
                </a:solidFill>
                <a:latin typeface="+mn-lt"/>
                <a:ea typeface="+mn-ea"/>
                <a:cs typeface="+mn-cs"/>
              </a:rPr>
              <a:t>Within the past 12 months, we worried whether our food would run out before we got money to buy</a:t>
            </a:r>
          </a:p>
          <a:p>
            <a:r>
              <a:rPr lang="en-US" sz="1200" b="0" i="0" u="none" strike="noStrike" kern="1200" baseline="0" dirty="0">
                <a:solidFill>
                  <a:schemeClr val="tx1"/>
                </a:solidFill>
                <a:latin typeface="+mn-lt"/>
                <a:ea typeface="+mn-ea"/>
                <a:cs typeface="+mn-cs"/>
              </a:rPr>
              <a:t>more. 2. Within the past 12 months, the food we bought just didn’t last and we didn’t have money to get more.</a:t>
            </a:r>
          </a:p>
        </p:txBody>
      </p:sp>
      <p:sp>
        <p:nvSpPr>
          <p:cNvPr id="4" name="Slide Number Placeholder 3"/>
          <p:cNvSpPr>
            <a:spLocks noGrp="1"/>
          </p:cNvSpPr>
          <p:nvPr>
            <p:ph type="sldNum" sz="quarter" idx="10"/>
          </p:nvPr>
        </p:nvSpPr>
        <p:spPr/>
        <p:txBody>
          <a:bodyPr/>
          <a:lstStyle/>
          <a:p>
            <a:fld id="{27B74B2C-4BEA-49F5-9ED9-DE22875B005C}" type="slidenum">
              <a:rPr lang="en-US" smtClean="0"/>
              <a:t>53</a:t>
            </a:fld>
            <a:endParaRPr lang="en-US"/>
          </a:p>
        </p:txBody>
      </p:sp>
    </p:spTree>
    <p:extLst>
      <p:ext uri="{BB962C8B-B14F-4D97-AF65-F5344CB8AC3E}">
        <p14:creationId xmlns:p14="http://schemas.microsoft.com/office/powerpoint/2010/main" val="1591485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86 National Health Care for the Homeless Council. (September 2016). Substance Abuse Among Youth Experiencing Homelessness. Healing Hands, 20:2. (Author: Melissa Jean, Writer). Nashville, TN: Accessed March 26, 2018. Available at: https://www.nhchc.org/wp-content/uploads/2016/09/healing-hands-substance-use-among-youth-experiencing-homelessness-v2-web-ready.pdf.</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Transition to thinking about bring care to the where the patients are rather than expecting them to engage in traditional models- address their needs</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54</a:t>
            </a:fld>
            <a:endParaRPr lang="en-US"/>
          </a:p>
        </p:txBody>
      </p:sp>
    </p:spTree>
    <p:extLst>
      <p:ext uri="{BB962C8B-B14F-4D97-AF65-F5344CB8AC3E}">
        <p14:creationId xmlns:p14="http://schemas.microsoft.com/office/powerpoint/2010/main" val="1041996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came back a number of times to clinic- Intermittently using- came back in one day with a large edematous undrainable abscess from injecting meth. Said it was easier to just stick the needle into the AC and inject than to find a vein. Offered antibiotics and warm compresses. Safe injection supplies. Again, not interested in engaging in substance treatment.</a:t>
            </a:r>
          </a:p>
          <a:p>
            <a:r>
              <a:rPr lang="en-US" dirty="0"/>
              <a:t>Quickly thereafter diagnosed with hepatitis C.</a:t>
            </a:r>
          </a:p>
          <a:p>
            <a:r>
              <a:rPr lang="en-US" dirty="0"/>
              <a:t>Unable to find him to give dx but was able to coordinate with another clinic in the city to make sure he knew his dx next time he was seen.</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56</a:t>
            </a:fld>
            <a:endParaRPr lang="en-US"/>
          </a:p>
        </p:txBody>
      </p:sp>
    </p:spTree>
    <p:extLst>
      <p:ext uri="{BB962C8B-B14F-4D97-AF65-F5344CB8AC3E}">
        <p14:creationId xmlns:p14="http://schemas.microsoft.com/office/powerpoint/2010/main" val="14841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heat maps to identify</a:t>
            </a:r>
            <a:r>
              <a:rPr lang="en-US" baseline="0" dirty="0"/>
              <a:t> clusters of overdoses based on EMS data for fatal and non fatal overdoses, create mobile van that reaches encampments throughout the city of people not accessing traditional medical care</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58</a:t>
            </a:fld>
            <a:endParaRPr lang="en-US"/>
          </a:p>
        </p:txBody>
      </p:sp>
    </p:spTree>
    <p:extLst>
      <p:ext uri="{BB962C8B-B14F-4D97-AF65-F5344CB8AC3E}">
        <p14:creationId xmlns:p14="http://schemas.microsoft.com/office/powerpoint/2010/main" val="575475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Medium Cond" panose="020B0606030402020204" pitchFamily="34" charset="0"/>
              </a:rPr>
              <a:t>Mobile services allow us to come equipped with naloxone, new syringes, vaccines, phlebotomy, health insurance apps, wound care supplies, medications, prescriptions</a:t>
            </a:r>
          </a:p>
          <a:p>
            <a:pPr marL="285750" indent="-285750">
              <a:buFont typeface="Arial" panose="020B0604020202020204" pitchFamily="34" charset="0"/>
              <a:buChar char="•"/>
            </a:pPr>
            <a:r>
              <a:rPr lang="en-US" dirty="0">
                <a:latin typeface="Franklin Gothic Medium Cond" panose="020B0606030402020204" pitchFamily="34" charset="0"/>
              </a:rPr>
              <a:t>Safety issues in mobile programming are of utmost importance</a:t>
            </a:r>
          </a:p>
          <a:p>
            <a:pPr marL="285750" indent="-285750">
              <a:buFont typeface="Arial" panose="020B0604020202020204" pitchFamily="34" charset="0"/>
              <a:buChar char="•"/>
            </a:pPr>
            <a:r>
              <a:rPr lang="en-US" dirty="0">
                <a:latin typeface="Franklin Gothic Medium Cond" panose="020B0606030402020204" pitchFamily="34" charset="0"/>
              </a:rPr>
              <a:t>Minimize unfamiliar faces</a:t>
            </a:r>
          </a:p>
          <a:p>
            <a:pPr marL="285750" indent="-285750">
              <a:buFont typeface="Arial" panose="020B0604020202020204" pitchFamily="34" charset="0"/>
              <a:buChar char="•"/>
            </a:pPr>
            <a:r>
              <a:rPr lang="en-US" dirty="0">
                <a:latin typeface="Franklin Gothic Medium Cond" panose="020B0606030402020204" pitchFamily="34" charset="0"/>
              </a:rPr>
              <a:t>Ideal to have fixed, predictable sites AND be able to respond to evolving need</a:t>
            </a:r>
          </a:p>
          <a:p>
            <a:pPr marL="285750" indent="-285750">
              <a:buFont typeface="Arial" panose="020B0604020202020204" pitchFamily="34" charset="0"/>
              <a:buChar char="•"/>
            </a:pPr>
            <a:r>
              <a:rPr lang="en-US" dirty="0">
                <a:latin typeface="Franklin Gothic Medium Cond" panose="020B0606030402020204" pitchFamily="34" charset="0"/>
              </a:rPr>
              <a:t>Team comprised of community-based outreach workers, and clinicians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Medium Cond" panose="020B0606030402020204" pitchFamily="34" charset="0"/>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59</a:t>
            </a:fld>
            <a:endParaRPr lang="en-US"/>
          </a:p>
        </p:txBody>
      </p:sp>
    </p:spTree>
    <p:extLst>
      <p:ext uri="{BB962C8B-B14F-4D97-AF65-F5344CB8AC3E}">
        <p14:creationId xmlns:p14="http://schemas.microsoft.com/office/powerpoint/2010/main" val="20224851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hours dedicated to adult patients and evening hours dedicated to youth outreach</a:t>
            </a:r>
          </a:p>
        </p:txBody>
      </p:sp>
      <p:sp>
        <p:nvSpPr>
          <p:cNvPr id="4" name="Slide Number Placeholder 3"/>
          <p:cNvSpPr>
            <a:spLocks noGrp="1"/>
          </p:cNvSpPr>
          <p:nvPr>
            <p:ph type="sldNum" sz="quarter" idx="10"/>
          </p:nvPr>
        </p:nvSpPr>
        <p:spPr/>
        <p:txBody>
          <a:bodyPr/>
          <a:lstStyle/>
          <a:p>
            <a:fld id="{75407F5E-1248-0D41-AA81-B50EA45314DF}" type="slidenum">
              <a:rPr lang="en-US" smtClean="0"/>
              <a:t>60</a:t>
            </a:fld>
            <a:endParaRPr lang="en-US"/>
          </a:p>
        </p:txBody>
      </p:sp>
    </p:spTree>
    <p:extLst>
      <p:ext uri="{BB962C8B-B14F-4D97-AF65-F5344CB8AC3E}">
        <p14:creationId xmlns:p14="http://schemas.microsoft.com/office/powerpoint/2010/main" val="2630027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a:t>
            </a:r>
            <a:r>
              <a:rPr lang="en-US" baseline="0" dirty="0"/>
              <a:t> being just as affected by the myriad harms associated with drug use, youth do not engage in traditional risk mitigation services as adults do (Noyes paper)</a:t>
            </a:r>
            <a:endParaRPr lang="en-US" dirty="0"/>
          </a:p>
          <a:p>
            <a:r>
              <a:rPr lang="en-US" dirty="0"/>
              <a:t>One of most critical goals of SUD treatment</a:t>
            </a:r>
          </a:p>
          <a:p>
            <a:r>
              <a:rPr lang="en-US" dirty="0"/>
              <a:t>Reduce rate of infectious disease transmission,</a:t>
            </a:r>
            <a:r>
              <a:rPr lang="en-US" baseline="0" dirty="0"/>
              <a:t> notably hepatitis C and HIV, and reduces morbidity and mortality associated with drugs (</a:t>
            </a:r>
            <a:r>
              <a:rPr lang="en-US" baseline="0" dirty="0" err="1"/>
              <a:t>ie</a:t>
            </a:r>
            <a:r>
              <a:rPr lang="en-US" baseline="0" dirty="0"/>
              <a:t> naloxone distribution and overdose prevention)</a:t>
            </a:r>
          </a:p>
          <a:p>
            <a:r>
              <a:rPr lang="en-US" baseline="0" dirty="0"/>
              <a:t>Effort should be made to reduce harm at every opportunity regardless of youth’s interest in minimizing use</a:t>
            </a:r>
          </a:p>
          <a:p>
            <a:r>
              <a:rPr lang="en-US" baseline="0" dirty="0"/>
              <a:t>Risk mitigation services can be an entry point for additional resources- health care and SUD treatment</a:t>
            </a:r>
          </a:p>
          <a:p>
            <a:r>
              <a:rPr lang="en-US" baseline="0" dirty="0"/>
              <a:t>Distribution of sterile syringes and injecting equipment reduced HIV and </a:t>
            </a:r>
            <a:r>
              <a:rPr lang="en-US" baseline="0" dirty="0" err="1"/>
              <a:t>hcv</a:t>
            </a:r>
            <a:r>
              <a:rPr lang="en-US" baseline="0" dirty="0"/>
              <a:t> transmission and soft tissue infection. Distribution of naloxone decreases fatal opioid OD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61</a:t>
            </a:fld>
            <a:endParaRPr lang="en-US"/>
          </a:p>
        </p:txBody>
      </p:sp>
    </p:spTree>
    <p:extLst>
      <p:ext uri="{BB962C8B-B14F-4D97-AF65-F5344CB8AC3E}">
        <p14:creationId xmlns:p14="http://schemas.microsoft.com/office/powerpoint/2010/main" val="9382246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participation in design  fosters prosocial relationship and may improve program outcomes. May also promote services  and resources in ways most relevant to youth</a:t>
            </a:r>
          </a:p>
          <a:p>
            <a:r>
              <a:rPr lang="en-US" dirty="0"/>
              <a:t>May use intranasally rather than by injection- risk mitigation services can try to target these preferences </a:t>
            </a:r>
          </a:p>
          <a:p>
            <a:endParaRPr lang="en-US" dirty="0"/>
          </a:p>
          <a:p>
            <a:r>
              <a:rPr lang="en-US" dirty="0"/>
              <a:t>Apps prevent OD by monitoring the user’s activity after activation- if stops moving or fails to respond to app prompts the app issues alert to others</a:t>
            </a:r>
          </a:p>
          <a:p>
            <a:r>
              <a:rPr lang="en-US" dirty="0"/>
              <a:t>Treatment preferences may be dynamic in this age group- regularly reassess </a:t>
            </a:r>
            <a:r>
              <a:rPr lang="en-US" dirty="0" err="1"/>
              <a:t>sx</a:t>
            </a:r>
            <a:r>
              <a:rPr lang="en-US" dirty="0"/>
              <a:t> and </a:t>
            </a:r>
            <a:r>
              <a:rPr lang="en-US" dirty="0" err="1"/>
              <a:t>tx</a:t>
            </a:r>
            <a:r>
              <a:rPr lang="en-US" dirty="0"/>
              <a:t> goals</a:t>
            </a:r>
          </a:p>
        </p:txBody>
      </p:sp>
      <p:sp>
        <p:nvSpPr>
          <p:cNvPr id="4" name="Slide Number Placeholder 3"/>
          <p:cNvSpPr>
            <a:spLocks noGrp="1"/>
          </p:cNvSpPr>
          <p:nvPr>
            <p:ph type="sldNum" sz="quarter" idx="5"/>
          </p:nvPr>
        </p:nvSpPr>
        <p:spPr/>
        <p:txBody>
          <a:bodyPr/>
          <a:lstStyle/>
          <a:p>
            <a:fld id="{75407F5E-1248-0D41-AA81-B50EA45314DF}" type="slidenum">
              <a:rPr lang="en-US" smtClean="0"/>
              <a:t>63</a:t>
            </a:fld>
            <a:endParaRPr lang="en-US"/>
          </a:p>
        </p:txBody>
      </p:sp>
    </p:spTree>
    <p:extLst>
      <p:ext uri="{BB962C8B-B14F-4D97-AF65-F5344CB8AC3E}">
        <p14:creationId xmlns:p14="http://schemas.microsoft.com/office/powerpoint/2010/main" val="3381010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Later came back after an inpatient detox, to connect with our clinic psychiatrist and for injections of long acting antipsychotics. He continued on buprenorphine. Doing well in a group home. Came back regularly for a couple of months, with plants to start </a:t>
            </a:r>
            <a:r>
              <a:rPr lang="en-US" dirty="0" err="1"/>
              <a:t>hcv</a:t>
            </a:r>
            <a:r>
              <a:rPr lang="en-US" dirty="0"/>
              <a:t> treatment. Then our team learned that he had left his group home. He hasn’t been seen in clinic for 2 months. He is intermittently seen by outreach workers from the shelter.  When he reappears, we will continue offering support and  comprehensive treatment, at his pace and in a setting in which he feels safe and welcome.</a:t>
            </a:r>
          </a:p>
        </p:txBody>
      </p:sp>
      <p:sp>
        <p:nvSpPr>
          <p:cNvPr id="4" name="Slide Number Placeholder 3"/>
          <p:cNvSpPr>
            <a:spLocks noGrp="1"/>
          </p:cNvSpPr>
          <p:nvPr>
            <p:ph type="sldNum" sz="quarter" idx="5"/>
          </p:nvPr>
        </p:nvSpPr>
        <p:spPr/>
        <p:txBody>
          <a:bodyPr/>
          <a:lstStyle/>
          <a:p>
            <a:fld id="{75407F5E-1248-0D41-AA81-B50EA45314DF}" type="slidenum">
              <a:rPr lang="en-US" smtClean="0"/>
              <a:t>64</a:t>
            </a:fld>
            <a:endParaRPr lang="en-US"/>
          </a:p>
        </p:txBody>
      </p:sp>
    </p:spTree>
    <p:extLst>
      <p:ext uri="{BB962C8B-B14F-4D97-AF65-F5344CB8AC3E}">
        <p14:creationId xmlns:p14="http://schemas.microsoft.com/office/powerpoint/2010/main" val="9585978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B74B2C-4BEA-49F5-9ED9-DE22875B005C}" type="slidenum">
              <a:rPr lang="en-US" smtClean="0"/>
              <a:t>66</a:t>
            </a:fld>
            <a:endParaRPr lang="en-US"/>
          </a:p>
        </p:txBody>
      </p:sp>
    </p:spTree>
    <p:extLst>
      <p:ext uri="{BB962C8B-B14F-4D97-AF65-F5344CB8AC3E}">
        <p14:creationId xmlns:p14="http://schemas.microsoft.com/office/powerpoint/2010/main" val="279570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200"/>
              </a:spcBef>
              <a:buClr>
                <a:srgbClr val="EE7D31"/>
              </a:buClr>
              <a:buNone/>
            </a:pPr>
            <a:r>
              <a:rPr lang="en-US" sz="1200" dirty="0"/>
              <a:t>Ask questions at any point through the “Chat” pane of your zoom Control Panel on your computer or mobile device. </a:t>
            </a:r>
          </a:p>
          <a:p>
            <a:pPr marL="0" indent="0">
              <a:spcBef>
                <a:spcPts val="2200"/>
              </a:spcBef>
              <a:buClr>
                <a:srgbClr val="EE7D31"/>
              </a:buClr>
              <a:buNone/>
            </a:pPr>
            <a:r>
              <a:rPr lang="en-US" sz="1200" dirty="0"/>
              <a:t>Answers will be posted on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6</a:t>
            </a:fld>
            <a:endParaRPr lang="en-US"/>
          </a:p>
        </p:txBody>
      </p:sp>
    </p:spTree>
    <p:extLst>
      <p:ext uri="{BB962C8B-B14F-4D97-AF65-F5344CB8AC3E}">
        <p14:creationId xmlns:p14="http://schemas.microsoft.com/office/powerpoint/2010/main" val="1879305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200"/>
              </a:spcBef>
              <a:buClr>
                <a:srgbClr val="EE7D31"/>
              </a:buClr>
              <a:buNone/>
            </a:pPr>
            <a:r>
              <a:rPr lang="en-US" sz="1200" dirty="0"/>
              <a:t>Thank you again to today’s presenters. You can access the links to slides from today’s presentation and the on-demand recording on the AMERSA, ATTC and NORC websites. </a:t>
            </a:r>
          </a:p>
        </p:txBody>
      </p:sp>
      <p:sp>
        <p:nvSpPr>
          <p:cNvPr id="4" name="Slide Number Placeholder 3"/>
          <p:cNvSpPr>
            <a:spLocks noGrp="1"/>
          </p:cNvSpPr>
          <p:nvPr>
            <p:ph type="sldNum" sz="quarter" idx="5"/>
          </p:nvPr>
        </p:nvSpPr>
        <p:spPr/>
        <p:txBody>
          <a:bodyPr/>
          <a:lstStyle/>
          <a:p>
            <a:fld id="{7871C6F5-B026-2F47-AAAD-7681372BD701}" type="slidenum">
              <a:rPr lang="en-US" smtClean="0"/>
              <a:t>67</a:t>
            </a:fld>
            <a:endParaRPr lang="en-US"/>
          </a:p>
        </p:txBody>
      </p:sp>
    </p:spTree>
    <p:extLst>
      <p:ext uri="{BB962C8B-B14F-4D97-AF65-F5344CB8AC3E}">
        <p14:creationId xmlns:p14="http://schemas.microsoft.com/office/powerpoint/2010/main" val="2255245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augment the information provided today, you can check out these additional resources </a:t>
            </a:r>
            <a:r>
              <a:rPr lang="en-US" baseline="0" dirty="0"/>
              <a:t>from the ATTC and PTTC Networks.</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7208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21122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a:t>
            </a:r>
            <a:r>
              <a:rPr lang="en-US" sz="1800" dirty="0"/>
              <a:t>ou can also </a:t>
            </a:r>
            <a:r>
              <a:rPr lang="en-US" sz="1800" baseline="0" dirty="0"/>
              <a:t>keep in touch with  ATTC, NORC and AMERSA via their newsletters and social media. Sign up now for monthly emails and follow them on Twitter and Facebook. </a:t>
            </a:r>
            <a:endParaRPr lang="en-US" sz="1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88707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34580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4326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Thank you so much for attending. And, with that, I will conclude my presentation and turn it over to Dr. Obando.</a:t>
            </a:r>
          </a:p>
        </p:txBody>
      </p:sp>
      <p:sp>
        <p:nvSpPr>
          <p:cNvPr id="4" name="Slide Number Placeholder 3"/>
          <p:cNvSpPr>
            <a:spLocks noGrp="1"/>
          </p:cNvSpPr>
          <p:nvPr>
            <p:ph type="sldNum" sz="quarter" idx="10"/>
          </p:nvPr>
        </p:nvSpPr>
        <p:spPr/>
        <p:txBody>
          <a:bodyPr/>
          <a:lstStyle/>
          <a:p>
            <a:fld id="{75407F5E-1248-0D41-AA81-B50EA45314DF}" type="slidenum">
              <a:rPr lang="en-US" smtClean="0"/>
              <a:t>73</a:t>
            </a:fld>
            <a:endParaRPr lang="en-US"/>
          </a:p>
        </p:txBody>
      </p:sp>
    </p:spTree>
    <p:extLst>
      <p:ext uri="{BB962C8B-B14F-4D97-AF65-F5344CB8AC3E}">
        <p14:creationId xmlns:p14="http://schemas.microsoft.com/office/powerpoint/2010/main" val="262290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Times" pitchFamily="2" charset="0"/>
              </a:rPr>
              <a:t>It’s a great pleasure to be with you. The topic I will speak about today is </a:t>
            </a:r>
            <a:r>
              <a:rPr lang="en-US" sz="1200" b="1" dirty="0">
                <a:solidFill>
                  <a:srgbClr val="D6EFF5"/>
                </a:solidFill>
                <a:latin typeface="Times" pitchFamily="2" charset="0"/>
                <a:cs typeface="Times New Roman" panose="02020603050405020304" pitchFamily="18" charset="0"/>
              </a:rPr>
              <a:t>supporting Justice Involved youth Transition Successfully to Adulthood and exploring ways in which we can do this in our everyday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while preparing for this presentation, I came across this </a:t>
            </a:r>
            <a:r>
              <a:rPr lang="en-US" sz="1200" b="0" i="0" u="none" strike="noStrike" kern="1200" dirty="0" err="1">
                <a:solidFill>
                  <a:schemeClr val="tx1"/>
                </a:solidFill>
                <a:effectLst/>
                <a:latin typeface="+mn-lt"/>
                <a:ea typeface="+mn-ea"/>
                <a:cs typeface="+mn-cs"/>
              </a:rPr>
              <a:t>EXcerpt</a:t>
            </a:r>
            <a:r>
              <a:rPr lang="en-US" sz="1200" b="0" i="0" u="none" strike="noStrike" kern="1200" dirty="0">
                <a:solidFill>
                  <a:schemeClr val="tx1"/>
                </a:solidFill>
                <a:effectLst/>
                <a:latin typeface="+mn-lt"/>
                <a:ea typeface="+mn-ea"/>
                <a:cs typeface="+mn-cs"/>
              </a:rPr>
              <a:t> from campaign youth justice Annual Report 2020</a:t>
            </a:r>
          </a:p>
          <a:p>
            <a:r>
              <a:rPr lang="en-US" sz="1200" b="1" i="1" kern="1200" dirty="0">
                <a:solidFill>
                  <a:schemeClr val="tx1"/>
                </a:solidFill>
                <a:effectLst/>
                <a:latin typeface="+mn-lt"/>
                <a:ea typeface="+mn-ea"/>
                <a:cs typeface="+mn-cs"/>
              </a:rPr>
              <a:t>“I was 16, forced to be a man when I was just a child. I didn’t understand the Court’s language and didn’t participate in my defense. My existence was erased, my adulthood shaped by those who had lost their humanity.” </a:t>
            </a:r>
            <a:endParaRPr lang="en-US" dirty="0"/>
          </a:p>
          <a:p>
            <a:r>
              <a:rPr lang="en-US" sz="1200" kern="1200" dirty="0">
                <a:solidFill>
                  <a:schemeClr val="tx1"/>
                </a:solidFill>
                <a:effectLst/>
                <a:latin typeface="+mn-lt"/>
                <a:ea typeface="+mn-ea"/>
                <a:cs typeface="+mn-cs"/>
              </a:rPr>
              <a:t>--Child sentenced to natural life in FL. </a:t>
            </a:r>
            <a:endParaRPr lang="en-US" dirty="0"/>
          </a:p>
          <a:p>
            <a:r>
              <a:rPr lang="en-US" sz="1200" b="0" i="0" u="none" strike="noStrike" kern="1200" dirty="0">
                <a:solidFill>
                  <a:schemeClr val="tx1"/>
                </a:solidFill>
                <a:effectLst/>
                <a:latin typeface="+mn-lt"/>
                <a:ea typeface="+mn-ea"/>
                <a:cs typeface="+mn-cs"/>
              </a:rPr>
              <a:t>Imagine if you were sentenced to life in prison at age 16 or imagine that your teenager was sentenced to spend his natural life in prison and didn’t even understand the process involved in that decision. </a:t>
            </a:r>
          </a:p>
          <a:p>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www.campaignforyouthjustice.org</a:t>
            </a:r>
            <a:r>
              <a:rPr lang="en-US" sz="1200" b="0" i="0" u="none" strike="noStrike" kern="1200" dirty="0">
                <a:solidFill>
                  <a:schemeClr val="tx1"/>
                </a:solidFill>
                <a:effectLst/>
                <a:latin typeface="+mn-lt"/>
                <a:ea typeface="+mn-ea"/>
                <a:cs typeface="+mn-cs"/>
              </a:rPr>
              <a:t>/images/</a:t>
            </a:r>
            <a:r>
              <a:rPr lang="en-US" sz="1200" b="0" i="0" u="none" strike="noStrike" kern="1200" dirty="0" err="1">
                <a:solidFill>
                  <a:schemeClr val="tx1"/>
                </a:solidFill>
                <a:effectLst/>
                <a:latin typeface="+mn-lt"/>
                <a:ea typeface="+mn-ea"/>
                <a:cs typeface="+mn-cs"/>
              </a:rPr>
              <a:t>reportthumbnails</a:t>
            </a:r>
            <a:r>
              <a:rPr lang="en-US" sz="1200" b="0" i="0" u="none" strike="noStrike" kern="1200" dirty="0">
                <a:solidFill>
                  <a:schemeClr val="tx1"/>
                </a:solidFill>
                <a:effectLst/>
                <a:latin typeface="+mn-lt"/>
                <a:ea typeface="+mn-ea"/>
                <a:cs typeface="+mn-cs"/>
              </a:rPr>
              <a:t>/CFYJ%20Annual%20Report.pdf</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How did we get here? We are the most powerful country in the world but have one of the most inhumane disciplinary approaches towards at risk youth, particularly minority youth, LGBTQ, individuals with learning disabilities, and psychiatric problems. One of the most damaging policies which is still in place today is the </a:t>
            </a:r>
            <a:r>
              <a:rPr lang="en-US" sz="1200" b="1" i="0" u="none" strike="noStrike" kern="1200" dirty="0">
                <a:solidFill>
                  <a:schemeClr val="tx1"/>
                </a:solidFill>
                <a:effectLst/>
                <a:latin typeface="+mn-lt"/>
                <a:ea typeface="+mn-ea"/>
                <a:cs typeface="+mn-cs"/>
              </a:rPr>
              <a:t>Zero Tolerance Discipline Policy, which you might remember</a:t>
            </a:r>
            <a:r>
              <a:rPr lang="en-US" sz="1200" b="0" i="0" u="none" strike="noStrike" kern="1200" dirty="0">
                <a:solidFill>
                  <a:schemeClr val="tx1"/>
                </a:solidFill>
                <a:effectLst/>
                <a:latin typeface="+mn-lt"/>
                <a:ea typeface="+mn-ea"/>
                <a:cs typeface="+mn-cs"/>
              </a:rPr>
              <a:t>, o</a:t>
            </a:r>
            <a:r>
              <a:rPr lang="en-US" sz="1200" kern="1200" dirty="0">
                <a:solidFill>
                  <a:schemeClr val="tx1"/>
                </a:solidFill>
                <a:effectLst/>
                <a:latin typeface="+mn-lt"/>
                <a:ea typeface="+mn-ea"/>
                <a:cs typeface="+mn-cs"/>
              </a:rPr>
              <a:t>riginated out of drug policies in the 1980s.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became popular in response to growing concerns about drugs, fighting, and possible “gang‐related” activity in schools and led to the creation of the school to prison pipeline via suspensions, expulsions, and arrests, affecting hundred of thousands of students. Contrary to what those policies were intended to do, the Committee on School Health reported that suspension and expulsion can worsen academic problems, delay development, and place youth at an increase use of substance use and involvement with the juvenile justice system. Ironically, the committee also noted that children most likely to be suspended are those who most need the assistance and supervision of professionals.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juvjustice.org</a:t>
            </a:r>
            <a:r>
              <a:rPr lang="en-US" sz="1200" b="0" i="0" u="none" strike="noStrike" kern="1200" dirty="0">
                <a:solidFill>
                  <a:schemeClr val="tx1"/>
                </a:solidFill>
                <a:effectLst/>
                <a:latin typeface="+mn-lt"/>
                <a:ea typeface="+mn-ea"/>
                <a:cs typeface="+mn-cs"/>
              </a:rPr>
              <a:t>/sites/default/files/</a:t>
            </a:r>
            <a:r>
              <a:rPr lang="en-US" sz="1200" b="0" i="0" u="none" strike="noStrike" kern="1200" dirty="0" err="1">
                <a:solidFill>
                  <a:schemeClr val="tx1"/>
                </a:solidFill>
                <a:effectLst/>
                <a:latin typeface="+mn-lt"/>
                <a:ea typeface="+mn-ea"/>
                <a:cs typeface="+mn-cs"/>
              </a:rPr>
              <a:t>ckfinder</a:t>
            </a:r>
            <a:r>
              <a:rPr lang="en-US" sz="1200" b="0" i="0" u="none" strike="noStrike" kern="1200" dirty="0">
                <a:solidFill>
                  <a:schemeClr val="tx1"/>
                </a:solidFill>
                <a:effectLst/>
                <a:latin typeface="+mn-lt"/>
                <a:ea typeface="+mn-ea"/>
                <a:cs typeface="+mn-cs"/>
              </a:rPr>
              <a:t>/files/Ensuring%20School%20Engagement%20and%20Success%20vs%20%20Exclusion%20-%20June%202012%20Update.pdf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7</a:t>
            </a:fld>
            <a:endParaRPr lang="en-US"/>
          </a:p>
        </p:txBody>
      </p:sp>
    </p:spTree>
    <p:extLst>
      <p:ext uri="{BB962C8B-B14F-4D97-AF65-F5344CB8AC3E}">
        <p14:creationId xmlns:p14="http://schemas.microsoft.com/office/powerpoint/2010/main" val="131963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may be wondering what sparked my interest in working with Justice-involved youth. The short answer is that there was no identifiable inflection point in my life but rather a culmination of various experiences including: youth mentoring through BBBS, my undergraduate Jesuit education at Loyola University New Orleans, and doing a fellowship in Adolescent Addiction Medicine at Boston Children’s Hospital.</a:t>
            </a:r>
          </a:p>
          <a:p>
            <a:endParaRPr lang="en-US" sz="1200" dirty="0"/>
          </a:p>
          <a:p>
            <a:r>
              <a:rPr lang="en-US" sz="1200" dirty="0"/>
              <a:t>When I met with my mentee for the first time, I expected a typical visit in which we would</a:t>
            </a:r>
            <a:r>
              <a:rPr lang="en-US" sz="1200" kern="1200" dirty="0">
                <a:solidFill>
                  <a:schemeClr val="tx1"/>
                </a:solidFill>
                <a:effectLst/>
                <a:latin typeface="+mn-lt"/>
                <a:ea typeface="+mn-ea"/>
                <a:cs typeface="+mn-cs"/>
              </a:rPr>
              <a:t> get to know a little bit about each other, attach a face to a name and gain a bit of comfort. What I did not expect was to learn about the heaviness in her heart resulting from intergenerational trauma tied to addiction and incarceration. As we got to know each other, I learned that b</a:t>
            </a:r>
            <a:r>
              <a:rPr lang="en-US" sz="1200" dirty="0"/>
              <a:t>oth of her parents were incarcerated for drug offenses and her grandmother had been granted custody of her. Naturally, experiencing family separation and displacement creates </a:t>
            </a:r>
            <a:r>
              <a:rPr lang="en-US" sz="1200" b="0" i="0" u="none" strike="noStrike" kern="1200" dirty="0">
                <a:solidFill>
                  <a:schemeClr val="tx1"/>
                </a:solidFill>
                <a:effectLst/>
                <a:latin typeface="+mn-lt"/>
                <a:ea typeface="+mn-ea"/>
                <a:cs typeface="+mn-cs"/>
              </a:rPr>
              <a:t>psychological distress, emotional dysregulation, and academic problems. It was no surprise to me that my mentee was struggling with all 3. </a:t>
            </a:r>
          </a:p>
          <a:p>
            <a:r>
              <a:rPr lang="en-US" sz="1200" dirty="0"/>
              <a:t>I quickly learned that mentoring a child of incarcerated parents was unique in many ways and shockingly more common than I thought. </a:t>
            </a:r>
            <a:r>
              <a:rPr lang="en-US" sz="1200" b="0" i="0" u="none" strike="noStrike" kern="1200" dirty="0">
                <a:solidFill>
                  <a:schemeClr val="tx1"/>
                </a:solidFill>
                <a:effectLst/>
                <a:latin typeface="+mn-lt"/>
                <a:ea typeface="+mn-ea"/>
                <a:cs typeface="+mn-cs"/>
              </a:rPr>
              <a:t>Louisiana, where I grew up, is second in the nation for the most number of people incarcerated per capita, making my mentee one of many children in LA facing significant setbacks. Mentoring at-risk youth is a privilege and involves providing extra acceptance, attention, encouragement, guidance and hope. Unfortunately, many schools that enforce zero tolerance policies only “see” the tip of the iceberg (the child’s disruptive behavior, defiance, or chronic tardiness) and fail to adequately explore the feelings, emotions, struggles below the surface. These are missed opportunities to identify, intervene, and treat problems before they spiral out of control. </a:t>
            </a: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8</a:t>
            </a:fld>
            <a:endParaRPr lang="en-US"/>
          </a:p>
        </p:txBody>
      </p:sp>
    </p:spTree>
    <p:extLst>
      <p:ext uri="{BB962C8B-B14F-4D97-AF65-F5344CB8AC3E}">
        <p14:creationId xmlns:p14="http://schemas.microsoft.com/office/powerpoint/2010/main" val="361520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Jesuit education I received at Loyola University New Orleans, equipped me with an informed view of the workings and systemic failures within our sociopolitical systems, inspired me to believe we can do better, and prepared me to as “why? For ex, why haven’t we been able to improve equal access to substance use treatment? Why are medical conditions like substance use still criminalized and more so in underrepresented communities? Why is there an overrepresentation of minorities in the juvenile justice system while at the same time an underrepresentation of this medically underserved group in healthcare? Asking </a:t>
            </a:r>
            <a:r>
              <a:rPr lang="en-US" sz="1200" b="0" i="0" u="none" strike="noStrike" kern="1200" dirty="0">
                <a:solidFill>
                  <a:schemeClr val="tx1"/>
                </a:solidFill>
                <a:effectLst/>
                <a:latin typeface="+mn-lt"/>
                <a:ea typeface="+mn-ea"/>
                <a:cs typeface="+mn-cs"/>
              </a:rPr>
              <a:t>these questions and understanding their origins gave me insight of what I ought to do as a physician. </a:t>
            </a:r>
          </a:p>
          <a:p>
            <a:endParaRPr lang="en-US" sz="1200" dirty="0"/>
          </a:p>
          <a:p>
            <a:r>
              <a:rPr lang="en-US" sz="1200" dirty="0"/>
              <a:t>As fate would have it, I now work as an Addiction Medicine Attending in an adolescent and young adult substance use and addiction clinic (ASAP) located at Boston Children’s Hospital where I have clinic time dedicated to justice-involved youth with substance use problems. </a:t>
            </a:r>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9</a:t>
            </a:fld>
            <a:endParaRPr lang="en-US"/>
          </a:p>
        </p:txBody>
      </p:sp>
    </p:spTree>
    <p:extLst>
      <p:ext uri="{BB962C8B-B14F-4D97-AF65-F5344CB8AC3E}">
        <p14:creationId xmlns:p14="http://schemas.microsoft.com/office/powerpoint/2010/main" val="376499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121042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7810"/>
            <a:ext cx="10515601"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838200" y="5959909"/>
            <a:ext cx="4447117" cy="788987"/>
          </a:xfrm>
        </p:spPr>
        <p:txBody>
          <a:bodyPr>
            <a:noAutofit/>
          </a:bodyPr>
          <a:lstStyle>
            <a:lvl1pPr>
              <a:defRPr sz="1500" baseline="0"/>
            </a:lvl1pPr>
          </a:lstStyle>
          <a:p>
            <a:r>
              <a:rPr lang="en-US" dirty="0"/>
              <a:t>If second slide, put your logo on actual slide here (Master) with alt text.</a:t>
            </a:r>
          </a:p>
        </p:txBody>
      </p:sp>
      <p:sp>
        <p:nvSpPr>
          <p:cNvPr id="7" name="Picture Placeholder 6"/>
          <p:cNvSpPr>
            <a:spLocks noGrp="1" noChangeAspect="1"/>
          </p:cNvSpPr>
          <p:nvPr>
            <p:ph type="pic" sz="quarter" idx="11" hasCustomPrompt="1"/>
          </p:nvPr>
        </p:nvSpPr>
        <p:spPr>
          <a:xfrm>
            <a:off x="7440086" y="5923396"/>
            <a:ext cx="4751916" cy="862012"/>
          </a:xfrm>
        </p:spPr>
        <p:txBody>
          <a:bodyPr>
            <a:noAutofit/>
          </a:bodyPr>
          <a:lstStyle>
            <a:lvl1pPr>
              <a:defRPr sz="1500" baseline="0"/>
            </a:lvl1pPr>
          </a:lstStyle>
          <a:p>
            <a:r>
              <a:rPr lang="en-US" dirty="0"/>
              <a:t>If this is your second slide, put the PTTC stacked bars here (Master) with alt text.</a:t>
            </a:r>
          </a:p>
        </p:txBody>
      </p:sp>
    </p:spTree>
    <p:custDataLst>
      <p:tags r:id="rId1"/>
    </p:custDataLst>
    <p:extLst>
      <p:ext uri="{BB962C8B-B14F-4D97-AF65-F5344CB8AC3E}">
        <p14:creationId xmlns:p14="http://schemas.microsoft.com/office/powerpoint/2010/main" val="1658792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0" y="560832"/>
            <a:ext cx="10515291" cy="357898"/>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840101" y="5953674"/>
            <a:ext cx="5236633" cy="706437"/>
          </a:xfrm>
        </p:spPr>
        <p:txBody>
          <a:bodyPr/>
          <a:lstStyle>
            <a:lvl1pPr>
              <a:defRPr baseline="0"/>
            </a:lvl1pPr>
          </a:lstStyle>
          <a:p>
            <a:r>
              <a:rPr lang="en-US" dirty="0"/>
              <a:t>Your logo on Master slide</a:t>
            </a:r>
          </a:p>
        </p:txBody>
      </p:sp>
      <p:pic>
        <p:nvPicPr>
          <p:cNvPr id="11" name="Picture 10" descr="MHTTC Stacked Color Bars" title="MHTTC Stacked Color Bars"/>
          <p:cNvPicPr>
            <a:picLocks noChangeAspect="1"/>
          </p:cNvPicPr>
          <p:nvPr userDrawn="1"/>
        </p:nvPicPr>
        <p:blipFill rotWithShape="1">
          <a:blip r:embed="rId3" cstate="screen">
            <a:extLst>
              <a:ext uri="{28A0092B-C50C-407E-A947-70E740481C1C}">
                <a14:useLocalDpi xmlns:a14="http://schemas.microsoft.com/office/drawing/2010/main"/>
              </a:ext>
            </a:extLst>
          </a:blip>
          <a:srcRect l="-16667" r="-16667"/>
          <a:stretch/>
        </p:blipFill>
        <p:spPr>
          <a:xfrm>
            <a:off x="9286301" y="5548741"/>
            <a:ext cx="3316403" cy="1658201"/>
          </a:xfrm>
          <a:prstGeom prst="rect">
            <a:avLst/>
          </a:prstGeom>
          <a:noFill/>
          <a:ln>
            <a:noFill/>
          </a:ln>
        </p:spPr>
      </p:pic>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505067" y="5800299"/>
            <a:ext cx="3237351" cy="436728"/>
          </a:xfrm>
        </p:spPr>
        <p:txBody>
          <a:bodyPr/>
          <a:lstStyle>
            <a:lvl1pPr>
              <a:defRPr baseline="0"/>
            </a:lvl1pPr>
          </a:lstStyle>
          <a:p>
            <a:r>
              <a:rPr lang="en-US" dirty="0"/>
              <a:t>Your logo on Master slide</a:t>
            </a:r>
          </a:p>
        </p:txBody>
      </p:sp>
      <p:pic>
        <p:nvPicPr>
          <p:cNvPr id="12" name="Picture 11" descr="MHTTC Stacked Color Bars" title="MHTTC Stacked Color Bars"/>
          <p:cNvPicPr>
            <a:picLocks noChangeAspect="1"/>
          </p:cNvPicPr>
          <p:nvPr userDrawn="1"/>
        </p:nvPicPr>
        <p:blipFill rotWithShape="1">
          <a:blip r:embed="rId3" cstate="screen">
            <a:extLst>
              <a:ext uri="{28A0092B-C50C-407E-A947-70E740481C1C}">
                <a14:useLocalDpi xmlns:a14="http://schemas.microsoft.com/office/drawing/2010/main"/>
              </a:ext>
            </a:extLst>
          </a:blip>
          <a:srcRect l="-16667" r="-16667"/>
          <a:stretch/>
        </p:blipFill>
        <p:spPr>
          <a:xfrm>
            <a:off x="9294051" y="5540992"/>
            <a:ext cx="3316403" cy="1658201"/>
          </a:xfrm>
          <a:prstGeom prst="rect">
            <a:avLst/>
          </a:prstGeom>
          <a:noFill/>
          <a:ln>
            <a:noFill/>
          </a:ln>
        </p:spPr>
      </p:pic>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a:lstStyle/>
          <a:p>
            <a:endParaRPr lang="en-US" dirty="0"/>
          </a:p>
        </p:txBody>
      </p:sp>
      <p:sp>
        <p:nvSpPr>
          <p:cNvPr id="17" name="Picture Placeholder 16"/>
          <p:cNvSpPr>
            <a:spLocks noGrp="1" noChangeAspect="1"/>
          </p:cNvSpPr>
          <p:nvPr>
            <p:ph type="pic" sz="quarter" idx="14"/>
          </p:nvPr>
        </p:nvSpPr>
        <p:spPr>
          <a:xfrm>
            <a:off x="7735888" y="3526018"/>
            <a:ext cx="3575304" cy="1389888"/>
          </a:xfrm>
        </p:spPr>
        <p:txBody>
          <a:bodyPr/>
          <a:lstStyle/>
          <a:p>
            <a:endParaRPr lang="en-US"/>
          </a:p>
        </p:txBody>
      </p:sp>
      <p:sp>
        <p:nvSpPr>
          <p:cNvPr id="8" name="Picture Placeholder 7"/>
          <p:cNvSpPr>
            <a:spLocks noGrp="1" noChangeAspect="1"/>
          </p:cNvSpPr>
          <p:nvPr>
            <p:ph type="pic" sz="quarter" idx="15" hasCustomPrompt="1"/>
          </p:nvPr>
        </p:nvSpPr>
        <p:spPr>
          <a:xfrm>
            <a:off x="750865" y="5769429"/>
            <a:ext cx="5236633" cy="706437"/>
          </a:xfrm>
        </p:spPr>
        <p:txBody>
          <a:bodyPr/>
          <a:lstStyle>
            <a:lvl1pPr>
              <a:defRPr baseline="0"/>
            </a:lvl1pPr>
          </a:lstStyle>
          <a:p>
            <a:r>
              <a:rPr lang="en-US" dirty="0"/>
              <a:t>Your logo on Master slide</a:t>
            </a:r>
          </a:p>
        </p:txBody>
      </p:sp>
      <p:pic>
        <p:nvPicPr>
          <p:cNvPr id="10" name="Picture 9" descr="MHTTC Stacked Color Bars" title="MHTTC Stacked Color Bars"/>
          <p:cNvPicPr>
            <a:picLocks noChangeAspect="1"/>
          </p:cNvPicPr>
          <p:nvPr userDrawn="1"/>
        </p:nvPicPr>
        <p:blipFill rotWithShape="1">
          <a:blip r:embed="rId3" cstate="screen">
            <a:extLst>
              <a:ext uri="{28A0092B-C50C-407E-A947-70E740481C1C}">
                <a14:useLocalDpi xmlns:a14="http://schemas.microsoft.com/office/drawing/2010/main"/>
              </a:ext>
            </a:extLst>
          </a:blip>
          <a:srcRect l="-16667" r="-16667"/>
          <a:stretch/>
        </p:blipFill>
        <p:spPr>
          <a:xfrm>
            <a:off x="9286303" y="5544021"/>
            <a:ext cx="3316403" cy="1658201"/>
          </a:xfrm>
          <a:prstGeom prst="rect">
            <a:avLst/>
          </a:prstGeom>
          <a:noFill/>
          <a:ln>
            <a:noFill/>
          </a:ln>
        </p:spPr>
      </p:pic>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3/22/21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3/22/21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4852267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4" r:id="rId13"/>
    <p:sldLayoutId id="2147483663" r:id="rId14"/>
    <p:sldLayoutId id="2147483655" r:id="rId15"/>
    <p:sldLayoutId id="21474836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6.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nhchc.org/wp-content/uploads/2016/09/healing-hands-substance-use-among-youth-experiencing-homelessness-v2-web-ready.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8.xml.rels><?xml version="1.0" encoding="UTF-8" standalone="yes"?>
<Relationships xmlns="http://schemas.openxmlformats.org/package/2006/relationships"><Relationship Id="rId8" Type="http://schemas.openxmlformats.org/officeDocument/2006/relationships/hyperlink" Target="https://attcnetwork.org/centers/network-coordinating-office/product/effects-marijuana-use-developing-adolescents" TargetMode="External"/><Relationship Id="rId3" Type="http://schemas.openxmlformats.org/officeDocument/2006/relationships/notesSlide" Target="../notesSlides/notesSlide61.xml"/><Relationship Id="rId7" Type="http://schemas.openxmlformats.org/officeDocument/2006/relationships/hyperlink" Target="https://attcnetwork.org/sites/default/files/2020-09/Handouts%209-2-2020.pdf" TargetMode="External"/><Relationship Id="rId12" Type="http://schemas.openxmlformats.org/officeDocument/2006/relationships/image" Target="../media/image74.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hyperlink" Target="https://attcnetwork.org/centers/national-american-indian-and-alaska-native-attc/product/esas-adolescent-brain-maturation" TargetMode="External"/><Relationship Id="rId11" Type="http://schemas.openxmlformats.org/officeDocument/2006/relationships/hyperlink" Target="https://attcnetwork.org/centers/national-american-indian-and-alaska-native-attc/product/understanding-suicide-part-2" TargetMode="External"/><Relationship Id="rId5" Type="http://schemas.openxmlformats.org/officeDocument/2006/relationships/hyperlink" Target="https://attcnetwork.org/centers/national-hispanic-and-latino-attc/product/understanding-latino-youth-recovery-issues-assets" TargetMode="External"/><Relationship Id="rId10" Type="http://schemas.openxmlformats.org/officeDocument/2006/relationships/hyperlink" Target="https://attcnetwork.org/centers/great-lakes-attc/product/vaping-2-education-vs-punishment-using-deferred-citation" TargetMode="External"/><Relationship Id="rId4" Type="http://schemas.openxmlformats.org/officeDocument/2006/relationships/hyperlink" Target="https://attcnetwork.org/centers/central-east-attc/product/clas-standards-behavioral-health-working-youth-and-adolescents" TargetMode="External"/><Relationship Id="rId9" Type="http://schemas.openxmlformats.org/officeDocument/2006/relationships/hyperlink" Target="https://attcnetwork.org/centers/great-lakes-attc/product/vaping-overview-and-catch-my-breath-program"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ttcnetwork.org/centers/central-east-pttc/product/preventing-youth-vaping-webinar-series-part-2-2-policy" TargetMode="External"/><Relationship Id="rId13" Type="http://schemas.openxmlformats.org/officeDocument/2006/relationships/image" Target="../media/image75.jpeg"/><Relationship Id="rId3" Type="http://schemas.openxmlformats.org/officeDocument/2006/relationships/notesSlide" Target="../notesSlides/notesSlide62.xml"/><Relationship Id="rId7" Type="http://schemas.openxmlformats.org/officeDocument/2006/relationships/hyperlink" Target="https://pttcnetwork.org/centers/central-east-pttc/product/preventing-youth-vaping-webinar-series-part-1-2-extent-and-risk" TargetMode="External"/><Relationship Id="rId12" Type="http://schemas.openxmlformats.org/officeDocument/2006/relationships/hyperlink" Target="https://pttcnetwork.org/centers/mountain-plains-pttc/product/adolescent-sbirt-pocket-card" TargetMode="Externa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hyperlink" Target="https://pttcnetwork.org/centers/pacific-southwest-pttc/product/webinar-selecting-and-implementing-evidence-based-practices" TargetMode="External"/><Relationship Id="rId11" Type="http://schemas.openxmlformats.org/officeDocument/2006/relationships/hyperlink" Target="https://pttcnetwork.org/centers/mountain-plains-pttc/home" TargetMode="External"/><Relationship Id="rId5" Type="http://schemas.openxmlformats.org/officeDocument/2006/relationships/hyperlink" Target="https://pttcnetwork.org/centers/southeast-pttc/product/webinar-youth-opioid-addiction-what-preventionists-need-know" TargetMode="External"/><Relationship Id="rId10" Type="http://schemas.openxmlformats.org/officeDocument/2006/relationships/hyperlink" Target="https://pttcnetwork.org/centers/central-east-pttc/product/vaping-and-lgbtq-youth" TargetMode="External"/><Relationship Id="rId4" Type="http://schemas.openxmlformats.org/officeDocument/2006/relationships/hyperlink" Target="https://attcnetwork.org/centers/national-hispanic-and-latino-attc/product/understanding-latino-youth-recovery-issues-assets" TargetMode="External"/><Relationship Id="rId9" Type="http://schemas.openxmlformats.org/officeDocument/2006/relationships/hyperlink" Target="https://pttcnetwork.org/centers/southeast-pttc/product/webinar-benefits-engaging-youth-communities-insights-and-evide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8" Type="http://schemas.openxmlformats.org/officeDocument/2006/relationships/hyperlink" Target="https://amersa.org/contact-us/" TargetMode="External"/><Relationship Id="rId3" Type="http://schemas.openxmlformats.org/officeDocument/2006/relationships/notesSlide" Target="../notesSlides/notesSlide63.xml"/><Relationship Id="rId7" Type="http://schemas.openxmlformats.org/officeDocument/2006/relationships/hyperlink" Target="http://www.amersa.org/" TargetMode="Externa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64.xml"/><Relationship Id="rId7" Type="http://schemas.openxmlformats.org/officeDocument/2006/relationships/hyperlink" Target="https://attcnetwork.org/centers/global-attc/subscribe-attc-messenger" TargetMode="Externa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65.xml"/><Relationship Id="rId7" Type="http://schemas.openxmlformats.org/officeDocument/2006/relationships/image" Target="../media/image76.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79.png"/><Relationship Id="rId5" Type="http://schemas.openxmlformats.org/officeDocument/2006/relationships/hyperlink" Target="https://pttcnetwork.org/centers/global-pttc/pttc-subscription-page" TargetMode="External"/><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57" y="5789233"/>
            <a:ext cx="3733801" cy="664655"/>
          </a:xfrm>
          <a:prstGeom prst="rect">
            <a:avLst/>
          </a:prstGeom>
        </p:spPr>
      </p:pic>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483478"/>
            <a:ext cx="12192000" cy="2020389"/>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8D4A08B-DB85-0C40-BFD7-B6579B4C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0663" y="5594862"/>
            <a:ext cx="4457248" cy="105339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368146E-CB63-7440-AB48-2D3A2160F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1758" y="5638322"/>
            <a:ext cx="4152622" cy="821293"/>
          </a:xfrm>
          <a:prstGeom prst="rect">
            <a:avLst/>
          </a:prstGeom>
        </p:spPr>
      </p:pic>
      <p:sp>
        <p:nvSpPr>
          <p:cNvPr id="15" name="Title 1">
            <a:extLst>
              <a:ext uri="{FF2B5EF4-FFF2-40B4-BE49-F238E27FC236}">
                <a16:creationId xmlns:a16="http://schemas.microsoft.com/office/drawing/2014/main" id="{70FE8794-AE9D-5840-9800-09C29800758D}"/>
              </a:ext>
            </a:extLst>
          </p:cNvPr>
          <p:cNvSpPr txBox="1">
            <a:spLocks/>
          </p:cNvSpPr>
          <p:nvPr/>
        </p:nvSpPr>
        <p:spPr>
          <a:xfrm>
            <a:off x="3460750" y="5151961"/>
            <a:ext cx="5270498" cy="4446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2000" b="1" dirty="0">
                <a:solidFill>
                  <a:schemeClr val="bg1">
                    <a:lumMod val="50000"/>
                  </a:schemeClr>
                </a:solidFill>
              </a:rPr>
              <a:t>Produced in Partnership by:</a:t>
            </a:r>
          </a:p>
        </p:txBody>
      </p:sp>
      <p:sp>
        <p:nvSpPr>
          <p:cNvPr id="4" name="Title 3">
            <a:extLst>
              <a:ext uri="{FF2B5EF4-FFF2-40B4-BE49-F238E27FC236}">
                <a16:creationId xmlns:a16="http://schemas.microsoft.com/office/drawing/2014/main" id="{CEEB51CB-D5B2-BD45-A678-AFBF58954F35}"/>
              </a:ext>
            </a:extLst>
          </p:cNvPr>
          <p:cNvSpPr>
            <a:spLocks noGrp="1"/>
          </p:cNvSpPr>
          <p:nvPr>
            <p:ph type="ctrTitle"/>
          </p:nvPr>
        </p:nvSpPr>
        <p:spPr>
          <a:xfrm>
            <a:off x="0" y="2719821"/>
            <a:ext cx="12191999" cy="2387600"/>
          </a:xfrm>
        </p:spPr>
        <p:txBody>
          <a:bodyPr>
            <a:normAutofit fontScale="90000"/>
          </a:bodyPr>
          <a:lstStyle/>
          <a:p>
            <a:r>
              <a:rPr lang="en-US" sz="4400" dirty="0">
                <a:solidFill>
                  <a:schemeClr val="tx1">
                    <a:lumMod val="65000"/>
                    <a:lumOff val="35000"/>
                  </a:schemeClr>
                </a:solidFill>
                <a:latin typeface="+mn-lt"/>
              </a:rPr>
              <a:t>Substance Use in Adolescents and Transitional Age Youth: </a:t>
            </a:r>
            <a:br>
              <a:rPr lang="en-US" sz="4400" dirty="0">
                <a:solidFill>
                  <a:schemeClr val="tx1">
                    <a:lumMod val="65000"/>
                    <a:lumOff val="35000"/>
                  </a:schemeClr>
                </a:solidFill>
                <a:latin typeface="+mn-lt"/>
              </a:rPr>
            </a:br>
            <a:r>
              <a:rPr lang="en-US" sz="4400" dirty="0">
                <a:solidFill>
                  <a:schemeClr val="tx1">
                    <a:lumMod val="65000"/>
                    <a:lumOff val="35000"/>
                  </a:schemeClr>
                </a:solidFill>
                <a:latin typeface="+mn-lt"/>
              </a:rPr>
              <a:t>Justice Involvement and Homelessness</a:t>
            </a:r>
            <a:br>
              <a:rPr lang="en-US" sz="4800" b="1" dirty="0"/>
            </a:br>
            <a:endParaRPr lang="en-US" dirty="0"/>
          </a:p>
        </p:txBody>
      </p:sp>
    </p:spTree>
    <p:custDataLst>
      <p:tags r:id="rId1"/>
    </p:custDataLst>
    <p:extLst>
      <p:ext uri="{BB962C8B-B14F-4D97-AF65-F5344CB8AC3E}">
        <p14:creationId xmlns:p14="http://schemas.microsoft.com/office/powerpoint/2010/main" val="58552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multidisciplinary team">
            <a:extLst>
              <a:ext uri="{FF2B5EF4-FFF2-40B4-BE49-F238E27FC236}">
                <a16:creationId xmlns:a16="http://schemas.microsoft.com/office/drawing/2014/main" id="{BD1F3FEC-CC1E-C048-A46E-B397F90DAC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53" b="3153"/>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872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0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6E623207-E418-EF41-AFB4-07A50478B77F}"/>
              </a:ext>
            </a:extLst>
          </p:cNvPr>
          <p:cNvPicPr>
            <a:picLocks noChangeAspect="1"/>
          </p:cNvPicPr>
          <p:nvPr/>
        </p:nvPicPr>
        <p:blipFill rotWithShape="1">
          <a:blip r:embed="rId3"/>
          <a:srcRect l="1139" r="3949" b="2"/>
          <a:stretch/>
        </p:blipFill>
        <p:spPr>
          <a:xfrm>
            <a:off x="6421035" y="726665"/>
            <a:ext cx="5129784" cy="5404670"/>
          </a:xfrm>
          <a:prstGeom prst="rect">
            <a:avLst/>
          </a:prstGeom>
        </p:spPr>
      </p:pic>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itting on a bench&#10;&#10;Description automatically generated with low confidence">
            <a:extLst>
              <a:ext uri="{FF2B5EF4-FFF2-40B4-BE49-F238E27FC236}">
                <a16:creationId xmlns:a16="http://schemas.microsoft.com/office/drawing/2014/main" id="{B829E73F-4DB0-334D-9365-57F25D7BB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80" y="1253484"/>
            <a:ext cx="5129784" cy="4351031"/>
          </a:xfrm>
          <a:prstGeom prst="rect">
            <a:avLst/>
          </a:prstGeom>
        </p:spPr>
      </p:pic>
    </p:spTree>
    <p:extLst>
      <p:ext uri="{BB962C8B-B14F-4D97-AF65-F5344CB8AC3E}">
        <p14:creationId xmlns:p14="http://schemas.microsoft.com/office/powerpoint/2010/main" val="268159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cessibility - Zoom">
            <a:extLst>
              <a:ext uri="{FF2B5EF4-FFF2-40B4-BE49-F238E27FC236}">
                <a16:creationId xmlns:a16="http://schemas.microsoft.com/office/drawing/2014/main" id="{5FF6932D-A549-2C43-8962-FEE72464B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998" y="1035074"/>
            <a:ext cx="5445135" cy="49024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97AA62-39BC-DA42-813F-7830BEEF5F75}"/>
              </a:ext>
            </a:extLst>
          </p:cNvPr>
          <p:cNvSpPr txBox="1"/>
          <p:nvPr/>
        </p:nvSpPr>
        <p:spPr>
          <a:xfrm>
            <a:off x="-62188" y="199504"/>
            <a:ext cx="12192000" cy="646331"/>
          </a:xfrm>
          <a:prstGeom prst="rect">
            <a:avLst/>
          </a:prstGeom>
          <a:noFill/>
        </p:spPr>
        <p:txBody>
          <a:bodyPr wrap="square" rtlCol="0">
            <a:spAutoFit/>
          </a:bodyPr>
          <a:lstStyle/>
          <a:p>
            <a:pPr algn="ctr"/>
            <a:r>
              <a:rPr lang="en-US" sz="3600" b="1" dirty="0">
                <a:solidFill>
                  <a:schemeClr val="tx1">
                    <a:lumMod val="65000"/>
                    <a:lumOff val="35000"/>
                  </a:schemeClr>
                </a:solidFill>
                <a:latin typeface="+mj-lt"/>
              </a:rPr>
              <a:t>DYS/ASAP Team Model</a:t>
            </a:r>
          </a:p>
        </p:txBody>
      </p:sp>
      <p:pic>
        <p:nvPicPr>
          <p:cNvPr id="1030" name="Picture 6" descr="How To Ace An Interview: Zoom Interview Tips | Clever Girl Finance">
            <a:extLst>
              <a:ext uri="{FF2B5EF4-FFF2-40B4-BE49-F238E27FC236}">
                <a16:creationId xmlns:a16="http://schemas.microsoft.com/office/drawing/2014/main" id="{B3CF17D5-0156-E740-9A63-C6BB110F7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8" y="1379913"/>
            <a:ext cx="3378921" cy="23622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934202-F7F1-0E48-8A45-55F071987F6B}"/>
              </a:ext>
            </a:extLst>
          </p:cNvPr>
          <p:cNvSpPr txBox="1"/>
          <p:nvPr/>
        </p:nvSpPr>
        <p:spPr>
          <a:xfrm>
            <a:off x="706433" y="3893248"/>
            <a:ext cx="2377440" cy="923330"/>
          </a:xfrm>
          <a:prstGeom prst="rect">
            <a:avLst/>
          </a:prstGeom>
          <a:noFill/>
        </p:spPr>
        <p:txBody>
          <a:bodyPr wrap="square" rtlCol="0">
            <a:spAutoFit/>
          </a:bodyPr>
          <a:lstStyle/>
          <a:p>
            <a:r>
              <a:rPr lang="en-US" dirty="0"/>
              <a:t>*Patient evaluation *Interview with legal    </a:t>
            </a:r>
          </a:p>
          <a:p>
            <a:r>
              <a:rPr lang="en-US" dirty="0"/>
              <a:t>  guardian</a:t>
            </a:r>
          </a:p>
        </p:txBody>
      </p:sp>
      <p:sp>
        <p:nvSpPr>
          <p:cNvPr id="7" name="TextBox 6">
            <a:extLst>
              <a:ext uri="{FF2B5EF4-FFF2-40B4-BE49-F238E27FC236}">
                <a16:creationId xmlns:a16="http://schemas.microsoft.com/office/drawing/2014/main" id="{EA691C77-E77F-AE4F-9843-48F11F2EA4D1}"/>
              </a:ext>
            </a:extLst>
          </p:cNvPr>
          <p:cNvSpPr txBox="1"/>
          <p:nvPr/>
        </p:nvSpPr>
        <p:spPr>
          <a:xfrm>
            <a:off x="4700772" y="6126731"/>
            <a:ext cx="3125586" cy="369332"/>
          </a:xfrm>
          <a:prstGeom prst="rect">
            <a:avLst/>
          </a:prstGeom>
          <a:noFill/>
        </p:spPr>
        <p:txBody>
          <a:bodyPr wrap="square" rtlCol="0">
            <a:spAutoFit/>
          </a:bodyPr>
          <a:lstStyle/>
          <a:p>
            <a:r>
              <a:rPr lang="en-US" dirty="0"/>
              <a:t>ASAP/DYS team meeting (s)</a:t>
            </a:r>
          </a:p>
        </p:txBody>
      </p:sp>
      <p:pic>
        <p:nvPicPr>
          <p:cNvPr id="11" name="Picture 6" descr="How To Ace An Interview: Zoom Interview Tips | Clever Girl Finance">
            <a:extLst>
              <a:ext uri="{FF2B5EF4-FFF2-40B4-BE49-F238E27FC236}">
                <a16:creationId xmlns:a16="http://schemas.microsoft.com/office/drawing/2014/main" id="{E2AFF543-35E6-7447-A7C2-4976FCCCB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022" y="1379913"/>
            <a:ext cx="3043790" cy="23622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071E8C-4DF7-8F40-ACD7-B1EDBBFBD56A}"/>
              </a:ext>
            </a:extLst>
          </p:cNvPr>
          <p:cNvSpPr txBox="1"/>
          <p:nvPr/>
        </p:nvSpPr>
        <p:spPr>
          <a:xfrm>
            <a:off x="9775767" y="3893248"/>
            <a:ext cx="1845426" cy="646331"/>
          </a:xfrm>
          <a:prstGeom prst="rect">
            <a:avLst/>
          </a:prstGeom>
          <a:noFill/>
        </p:spPr>
        <p:txBody>
          <a:bodyPr wrap="square" rtlCol="0">
            <a:spAutoFit/>
          </a:bodyPr>
          <a:lstStyle/>
          <a:p>
            <a:r>
              <a:rPr lang="en-US" dirty="0"/>
              <a:t>Meet weekly with JIY patient</a:t>
            </a:r>
          </a:p>
        </p:txBody>
      </p:sp>
    </p:spTree>
    <p:extLst>
      <p:ext uri="{BB962C8B-B14F-4D97-AF65-F5344CB8AC3E}">
        <p14:creationId xmlns:p14="http://schemas.microsoft.com/office/powerpoint/2010/main" val="97707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9F7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Hormones and the Adolescent Brain">
            <a:extLst>
              <a:ext uri="{FF2B5EF4-FFF2-40B4-BE49-F238E27FC236}">
                <a16:creationId xmlns:a16="http://schemas.microsoft.com/office/drawing/2014/main" id="{6F42AF55-C586-1942-80E7-C9419BEEF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984"/>
          <a:stretch/>
        </p:blipFill>
        <p:spPr bwMode="auto">
          <a:xfrm>
            <a:off x="818906" y="643467"/>
            <a:ext cx="3462231" cy="247565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9F7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One Hand with Handcuff On Stock Footage Video (100% Royalty-free) 4828556 |  Shutterstock">
            <a:extLst>
              <a:ext uri="{FF2B5EF4-FFF2-40B4-BE49-F238E27FC236}">
                <a16:creationId xmlns:a16="http://schemas.microsoft.com/office/drawing/2014/main" id="{C88317CC-B2B3-BC44-B7FC-9DD0EB9195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71"/>
          <a:stretch/>
        </p:blipFill>
        <p:spPr bwMode="auto">
          <a:xfrm>
            <a:off x="622549" y="3900554"/>
            <a:ext cx="3854945" cy="216691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dult Transition Program / Overview">
            <a:extLst>
              <a:ext uri="{FF2B5EF4-FFF2-40B4-BE49-F238E27FC236}">
                <a16:creationId xmlns:a16="http://schemas.microsoft.com/office/drawing/2014/main" id="{569D79C5-B20F-094E-AAEA-2E6A83CC82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4020"/>
          <a:stretch/>
        </p:blipFill>
        <p:spPr bwMode="auto">
          <a:xfrm>
            <a:off x="5144764" y="1651445"/>
            <a:ext cx="6410084" cy="356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87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Freeform: Shape 24">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26">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6DD0F2EC-4C07-0145-81FC-83F4EE6D4E48}"/>
              </a:ext>
            </a:extLst>
          </p:cNvPr>
          <p:cNvPicPr>
            <a:picLocks noChangeAspect="1"/>
          </p:cNvPicPr>
          <p:nvPr/>
        </p:nvPicPr>
        <p:blipFill rotWithShape="1">
          <a:blip r:embed="rId3"/>
          <a:srcRect l="2267" r="6397"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10" name="Rectangle 9">
            <a:extLst>
              <a:ext uri="{FF2B5EF4-FFF2-40B4-BE49-F238E27FC236}">
                <a16:creationId xmlns:a16="http://schemas.microsoft.com/office/drawing/2014/main" id="{57D2EF5C-65AE-9E43-85DD-A4AC54808F13}"/>
              </a:ext>
            </a:extLst>
          </p:cNvPr>
          <p:cNvSpPr/>
          <p:nvPr/>
        </p:nvSpPr>
        <p:spPr>
          <a:xfrm>
            <a:off x="7674428" y="1557610"/>
            <a:ext cx="3988495" cy="4765467"/>
          </a:xfrm>
          <a:prstGeom prst="rect">
            <a:avLst/>
          </a:prstGeom>
        </p:spPr>
        <p:txBody>
          <a:bodyPr vert="horz" lIns="91440" tIns="45720" rIns="91440" bIns="45720" rtlCol="0" anchor="t">
            <a:noAutofit/>
          </a:bodyPr>
          <a:lstStyle/>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dirty="0"/>
              <a:t>Abuse and/or neglect </a:t>
            </a:r>
          </a:p>
          <a:p>
            <a:pPr indent="-228600" defTabSz="914400">
              <a:lnSpc>
                <a:spcPct val="90000"/>
              </a:lnSpc>
              <a:spcAft>
                <a:spcPts val="600"/>
              </a:spcAft>
              <a:buFont typeface="Arial" panose="020B0604020202020204" pitchFamily="34" charset="0"/>
              <a:buChar char="•"/>
            </a:pPr>
            <a:r>
              <a:rPr lang="en-US" sz="2000" dirty="0"/>
              <a:t>Multiple foster home placements</a:t>
            </a:r>
          </a:p>
          <a:p>
            <a:pPr indent="-228600" defTabSz="914400">
              <a:lnSpc>
                <a:spcPct val="90000"/>
              </a:lnSpc>
              <a:spcAft>
                <a:spcPts val="600"/>
              </a:spcAft>
              <a:buFont typeface="Arial" panose="020B0604020202020204" pitchFamily="34" charset="0"/>
              <a:buChar char="•"/>
            </a:pPr>
            <a:r>
              <a:rPr lang="en-US" sz="2000" dirty="0"/>
              <a:t>Lack of continuity in education</a:t>
            </a:r>
          </a:p>
          <a:p>
            <a:pPr indent="-228600" defTabSz="914400">
              <a:lnSpc>
                <a:spcPct val="90000"/>
              </a:lnSpc>
              <a:spcAft>
                <a:spcPts val="600"/>
              </a:spcAft>
              <a:buFont typeface="Arial" panose="020B0604020202020204" pitchFamily="34" charset="0"/>
              <a:buChar char="•"/>
            </a:pPr>
            <a:r>
              <a:rPr lang="en-US" sz="2000" dirty="0"/>
              <a:t>Losses of relationships </a:t>
            </a:r>
          </a:p>
          <a:p>
            <a:pPr indent="-228600" defTabSz="914400">
              <a:lnSpc>
                <a:spcPct val="90000"/>
              </a:lnSpc>
              <a:spcAft>
                <a:spcPts val="600"/>
              </a:spcAft>
              <a:buFont typeface="Arial" panose="020B0604020202020204" pitchFamily="34" charset="0"/>
              <a:buChar char="•"/>
            </a:pPr>
            <a:r>
              <a:rPr lang="en-US" sz="2000" dirty="0"/>
              <a:t>Mental illness</a:t>
            </a:r>
          </a:p>
          <a:p>
            <a:pPr indent="-228600" defTabSz="914400">
              <a:lnSpc>
                <a:spcPct val="90000"/>
              </a:lnSpc>
              <a:spcAft>
                <a:spcPts val="600"/>
              </a:spcAft>
              <a:buFont typeface="Arial" panose="020B0604020202020204" pitchFamily="34" charset="0"/>
              <a:buChar char="•"/>
            </a:pPr>
            <a:r>
              <a:rPr lang="en-US" sz="2000" dirty="0"/>
              <a:t>Substance use</a:t>
            </a:r>
          </a:p>
          <a:p>
            <a:pPr indent="-228600" defTabSz="914400">
              <a:lnSpc>
                <a:spcPct val="90000"/>
              </a:lnSpc>
              <a:spcAft>
                <a:spcPts val="600"/>
              </a:spcAft>
              <a:buFont typeface="Arial" panose="020B0604020202020204" pitchFamily="34" charset="0"/>
              <a:buChar char="•"/>
            </a:pPr>
            <a:r>
              <a:rPr lang="en-US" sz="2000" dirty="0"/>
              <a:t>Involvement with the justice system</a:t>
            </a:r>
          </a:p>
          <a:p>
            <a:pPr indent="-228600" defTabSz="914400">
              <a:lnSpc>
                <a:spcPct val="90000"/>
              </a:lnSpc>
              <a:spcAft>
                <a:spcPts val="600"/>
              </a:spcAft>
              <a:buFont typeface="Arial" panose="020B0604020202020204" pitchFamily="34" charset="0"/>
              <a:buChar char="•"/>
            </a:pPr>
            <a:r>
              <a:rPr lang="en-US" sz="2000" dirty="0"/>
              <a:t>Unstable housing or homelessness</a:t>
            </a:r>
          </a:p>
          <a:p>
            <a:pPr indent="-228600" defTabSz="914400">
              <a:lnSpc>
                <a:spcPct val="90000"/>
              </a:lnSpc>
              <a:spcAft>
                <a:spcPts val="600"/>
              </a:spcAft>
              <a:buFont typeface="Arial" panose="020B0604020202020204" pitchFamily="34" charset="0"/>
              <a:buChar char="•"/>
            </a:pPr>
            <a:r>
              <a:rPr lang="en-US" sz="2000" dirty="0"/>
              <a:t>Poverty</a:t>
            </a:r>
          </a:p>
          <a:p>
            <a:pPr indent="-228600" defTabSz="914400">
              <a:lnSpc>
                <a:spcPct val="90000"/>
              </a:lnSpc>
              <a:spcAft>
                <a:spcPts val="600"/>
              </a:spcAft>
              <a:buFont typeface="Arial" panose="020B0604020202020204" pitchFamily="34" charset="0"/>
              <a:buChar char="•"/>
            </a:pPr>
            <a:r>
              <a:rPr lang="en-US" sz="2000" dirty="0"/>
              <a:t>Chronic illness</a:t>
            </a:r>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endParaRPr lang="en-US" sz="2000" dirty="0"/>
          </a:p>
        </p:txBody>
      </p:sp>
      <p:pic>
        <p:nvPicPr>
          <p:cNvPr id="8" name="Picture 4" descr="Parent's Guide to Teen Depression - HelpGuide.org">
            <a:extLst>
              <a:ext uri="{FF2B5EF4-FFF2-40B4-BE49-F238E27FC236}">
                <a16:creationId xmlns:a16="http://schemas.microsoft.com/office/drawing/2014/main" id="{1D0313EA-8D6C-414E-A6BD-AB77168127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45" r="-2" b="14469"/>
          <a:stretch/>
        </p:blipFill>
        <p:spPr bwMode="auto">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8678FA3-BA5F-CB4B-834E-6EDE248AFFA2}"/>
              </a:ext>
            </a:extLst>
          </p:cNvPr>
          <p:cNvSpPr/>
          <p:nvPr/>
        </p:nvSpPr>
        <p:spPr>
          <a:xfrm>
            <a:off x="5904410" y="506305"/>
            <a:ext cx="6287589" cy="1077218"/>
          </a:xfrm>
          <a:prstGeom prst="rect">
            <a:avLst/>
          </a:prstGeom>
        </p:spPr>
        <p:txBody>
          <a:bodyPr wrap="square">
            <a:spAutoFit/>
          </a:bodyPr>
          <a:lstStyle/>
          <a:p>
            <a:pPr algn="ctr"/>
            <a:r>
              <a:rPr lang="en-US" sz="3200" b="1" dirty="0">
                <a:latin typeface="+mj-lt"/>
              </a:rPr>
              <a:t>Challenges to Successful Transition: Justice-involved Youth </a:t>
            </a:r>
            <a:endParaRPr lang="en-US" sz="3200" dirty="0">
              <a:latin typeface="+mj-lt"/>
            </a:endParaRPr>
          </a:p>
        </p:txBody>
      </p:sp>
    </p:spTree>
    <p:extLst>
      <p:ext uri="{BB962C8B-B14F-4D97-AF65-F5344CB8AC3E}">
        <p14:creationId xmlns:p14="http://schemas.microsoft.com/office/powerpoint/2010/main" val="294036191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Youth Incarceration In Our Juvenile Justice System May Do More Harm Than  Good - GenBiz">
            <a:extLst>
              <a:ext uri="{FF2B5EF4-FFF2-40B4-BE49-F238E27FC236}">
                <a16:creationId xmlns:a16="http://schemas.microsoft.com/office/drawing/2014/main" id="{1CE67024-0147-DC44-8499-B7B1FBFA02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50" b="3"/>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F638C5F-2DEF-7047-82A7-18B084F8B0A5}"/>
              </a:ext>
            </a:extLst>
          </p:cNvPr>
          <p:cNvPicPr>
            <a:picLocks noChangeAspect="1"/>
          </p:cNvPicPr>
          <p:nvPr/>
        </p:nvPicPr>
        <p:blipFill rotWithShape="1">
          <a:blip r:embed="rId4"/>
          <a:srcRect r="10968"/>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gradFill>
            <a:gsLst>
              <a:gs pos="0">
                <a:schemeClr val="bg2">
                  <a:lumMod val="10000"/>
                </a:schemeClr>
              </a:gs>
              <a:gs pos="74000">
                <a:schemeClr val="accent1">
                  <a:lumMod val="45000"/>
                  <a:lumOff val="55000"/>
                </a:schemeClr>
              </a:gs>
              <a:gs pos="83000">
                <a:schemeClr val="accent1">
                  <a:lumMod val="45000"/>
                  <a:lumOff val="55000"/>
                </a:schemeClr>
              </a:gs>
              <a:gs pos="100000">
                <a:schemeClr val="tx1">
                  <a:lumMod val="75000"/>
                  <a:lumOff val="25000"/>
                </a:schemeClr>
              </a:gs>
            </a:gsLst>
            <a:lin ang="5400000" scaled="1"/>
          </a:gradFill>
        </p:spPr>
      </p:pic>
      <p:pic>
        <p:nvPicPr>
          <p:cNvPr id="10" name="Picture 2" descr="Workshop to be Held on Case Management for Juvenile Offenders - Kairi FM">
            <a:extLst>
              <a:ext uri="{FF2B5EF4-FFF2-40B4-BE49-F238E27FC236}">
                <a16:creationId xmlns:a16="http://schemas.microsoft.com/office/drawing/2014/main" id="{C2A26DBF-3FAB-C446-B707-A2A14A3A69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9" r="3" b="3"/>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92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BC128-7B6B-394B-B451-0B9A4BFF7E28}"/>
              </a:ext>
            </a:extLst>
          </p:cNvPr>
          <p:cNvSpPr>
            <a:spLocks noGrp="1"/>
          </p:cNvSpPr>
          <p:nvPr>
            <p:ph type="title"/>
          </p:nvPr>
        </p:nvSpPr>
        <p:spPr>
          <a:xfrm>
            <a:off x="841248" y="548640"/>
            <a:ext cx="3600860" cy="5431536"/>
          </a:xfrm>
        </p:spPr>
        <p:txBody>
          <a:bodyPr>
            <a:normAutofit/>
          </a:bodyPr>
          <a:lstStyle/>
          <a:p>
            <a:r>
              <a:rPr lang="en-US" sz="5400" b="1" dirty="0">
                <a:solidFill>
                  <a:schemeClr val="tx1">
                    <a:lumMod val="65000"/>
                    <a:lumOff val="35000"/>
                  </a:schemeClr>
                </a:solidFill>
              </a:rPr>
              <a:t>Justice-involved Youth</a:t>
            </a:r>
          </a:p>
        </p:txBody>
      </p:sp>
      <p:sp>
        <p:nvSpPr>
          <p:cNvPr id="5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B5DB6D-6459-5A49-B82D-04588995ECC8}"/>
              </a:ext>
            </a:extLst>
          </p:cNvPr>
          <p:cNvSpPr>
            <a:spLocks noGrp="1"/>
          </p:cNvSpPr>
          <p:nvPr>
            <p:ph idx="1"/>
          </p:nvPr>
        </p:nvSpPr>
        <p:spPr>
          <a:xfrm>
            <a:off x="5126418" y="552091"/>
            <a:ext cx="6224335" cy="5431536"/>
          </a:xfrm>
        </p:spPr>
        <p:txBody>
          <a:bodyPr anchor="ctr">
            <a:normAutofit/>
          </a:bodyPr>
          <a:lstStyle/>
          <a:p>
            <a:pPr marL="0" indent="0">
              <a:buNone/>
            </a:pPr>
            <a:r>
              <a:rPr lang="en-US" sz="4000" b="1" dirty="0">
                <a:latin typeface="+mj-lt"/>
              </a:rPr>
              <a:t>Undiagnosed disabilities</a:t>
            </a:r>
            <a:endParaRPr lang="en-US" sz="4000" dirty="0">
              <a:latin typeface="+mj-lt"/>
            </a:endParaRPr>
          </a:p>
          <a:p>
            <a:pPr marL="0" indent="0">
              <a:buNone/>
            </a:pPr>
            <a:endParaRPr lang="en-US" sz="4000" dirty="0">
              <a:latin typeface="+mj-lt"/>
            </a:endParaRPr>
          </a:p>
          <a:p>
            <a:pPr marL="0" indent="0">
              <a:buNone/>
            </a:pPr>
            <a:r>
              <a:rPr lang="en-US" sz="4000" b="1" dirty="0">
                <a:latin typeface="+mj-lt"/>
              </a:rPr>
              <a:t>LGBTQ Youth</a:t>
            </a:r>
            <a:endParaRPr lang="en-US" sz="4000" dirty="0">
              <a:latin typeface="+mj-lt"/>
            </a:endParaRPr>
          </a:p>
          <a:p>
            <a:pPr marL="0" indent="0">
              <a:buNone/>
            </a:pPr>
            <a:endParaRPr lang="en-US" sz="4000" dirty="0">
              <a:latin typeface="+mj-lt"/>
            </a:endParaRPr>
          </a:p>
          <a:p>
            <a:pPr marL="0" indent="0">
              <a:buNone/>
            </a:pPr>
            <a:r>
              <a:rPr lang="en-US" sz="4000" b="1" dirty="0">
                <a:latin typeface="+mj-lt"/>
              </a:rPr>
              <a:t>Gender</a:t>
            </a:r>
          </a:p>
          <a:p>
            <a:pPr marL="0" indent="0">
              <a:buNone/>
            </a:pPr>
            <a:endParaRPr lang="en-US" sz="4000" b="1" dirty="0">
              <a:latin typeface="+mj-lt"/>
            </a:endParaRPr>
          </a:p>
          <a:p>
            <a:pPr marL="0" indent="0">
              <a:buNone/>
            </a:pPr>
            <a:r>
              <a:rPr lang="en-US" sz="4000" b="1" dirty="0">
                <a:latin typeface="+mj-lt"/>
              </a:rPr>
              <a:t>Race/Ethnicity</a:t>
            </a:r>
          </a:p>
        </p:txBody>
      </p:sp>
      <p:sp>
        <p:nvSpPr>
          <p:cNvPr id="4" name="Rectangle 3">
            <a:extLst>
              <a:ext uri="{FF2B5EF4-FFF2-40B4-BE49-F238E27FC236}">
                <a16:creationId xmlns:a16="http://schemas.microsoft.com/office/drawing/2014/main" id="{B7A69924-3702-9949-9889-2225D27887E4}"/>
              </a:ext>
            </a:extLst>
          </p:cNvPr>
          <p:cNvSpPr/>
          <p:nvPr/>
        </p:nvSpPr>
        <p:spPr>
          <a:xfrm>
            <a:off x="0" y="6611779"/>
            <a:ext cx="12192000" cy="276999"/>
          </a:xfrm>
          <a:prstGeom prst="rect">
            <a:avLst/>
          </a:prstGeom>
        </p:spPr>
        <p:txBody>
          <a:bodyPr wrap="square">
            <a:spAutoFit/>
          </a:bodyPr>
          <a:lstStyle/>
          <a:p>
            <a:pPr algn="ctr">
              <a:spcAft>
                <a:spcPts val="600"/>
              </a:spcAft>
            </a:pPr>
            <a:r>
              <a:rPr lang="en-US" sz="1200"/>
              <a:t>https://www.juvjustice.org/our-work/safety-opportunity-and-success-project/national-standards/section-i-principles-responding-3</a:t>
            </a:r>
          </a:p>
        </p:txBody>
      </p:sp>
    </p:spTree>
    <p:extLst>
      <p:ext uri="{BB962C8B-B14F-4D97-AF65-F5344CB8AC3E}">
        <p14:creationId xmlns:p14="http://schemas.microsoft.com/office/powerpoint/2010/main" val="110090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eople, screenshot&#10;&#10;Description automatically generated">
            <a:extLst>
              <a:ext uri="{FF2B5EF4-FFF2-40B4-BE49-F238E27FC236}">
                <a16:creationId xmlns:a16="http://schemas.microsoft.com/office/drawing/2014/main" id="{DB61A175-5FCD-7A4A-A32A-3F013FF83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421"/>
            <a:ext cx="12192000" cy="5671157"/>
          </a:xfrm>
          <a:prstGeom prst="rect">
            <a:avLst/>
          </a:prstGeom>
        </p:spPr>
      </p:pic>
      <p:sp>
        <p:nvSpPr>
          <p:cNvPr id="6" name="Rectangle 5">
            <a:extLst>
              <a:ext uri="{FF2B5EF4-FFF2-40B4-BE49-F238E27FC236}">
                <a16:creationId xmlns:a16="http://schemas.microsoft.com/office/drawing/2014/main" id="{7936CC58-0B85-1544-BE88-EB7CDABDA036}"/>
              </a:ext>
            </a:extLst>
          </p:cNvPr>
          <p:cNvSpPr/>
          <p:nvPr/>
        </p:nvSpPr>
        <p:spPr>
          <a:xfrm>
            <a:off x="0" y="6488669"/>
            <a:ext cx="12192000" cy="307777"/>
          </a:xfrm>
          <a:prstGeom prst="rect">
            <a:avLst/>
          </a:prstGeom>
        </p:spPr>
        <p:txBody>
          <a:bodyPr wrap="square">
            <a:spAutoFit/>
          </a:bodyPr>
          <a:lstStyle/>
          <a:p>
            <a:pPr algn="ctr"/>
            <a:r>
              <a:rPr lang="en-US" sz="1400" dirty="0"/>
              <a:t>https://</a:t>
            </a:r>
            <a:r>
              <a:rPr lang="en-US" sz="1400" dirty="0" err="1"/>
              <a:t>latino.ucla.edu</a:t>
            </a:r>
            <a:r>
              <a:rPr lang="en-US" sz="1400" dirty="0"/>
              <a:t>/research/the-</a:t>
            </a:r>
            <a:r>
              <a:rPr lang="en-US" sz="1400" dirty="0" err="1"/>
              <a:t>latinx</a:t>
            </a:r>
            <a:r>
              <a:rPr lang="en-US" sz="1400" dirty="0"/>
              <a:t>-data-gap-in-the-youth-justice-system/</a:t>
            </a:r>
          </a:p>
        </p:txBody>
      </p:sp>
    </p:spTree>
    <p:extLst>
      <p:ext uri="{BB962C8B-B14F-4D97-AF65-F5344CB8AC3E}">
        <p14:creationId xmlns:p14="http://schemas.microsoft.com/office/powerpoint/2010/main" val="3846869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83C4C2C-6911-3B40-B16D-4EFB528E9FD2}"/>
              </a:ext>
            </a:extLst>
          </p:cNvPr>
          <p:cNvSpPr>
            <a:spLocks noGrp="1"/>
          </p:cNvSpPr>
          <p:nvPr>
            <p:ph type="title"/>
          </p:nvPr>
        </p:nvSpPr>
        <p:spPr>
          <a:xfrm>
            <a:off x="838200" y="448721"/>
            <a:ext cx="4707671" cy="1225650"/>
          </a:xfrm>
        </p:spPr>
        <p:txBody>
          <a:bodyPr vert="horz" lIns="91440" tIns="45720" rIns="91440" bIns="45720" rtlCol="0" anchor="b">
            <a:normAutofit fontScale="90000"/>
          </a:bodyPr>
          <a:lstStyle/>
          <a:p>
            <a:r>
              <a:rPr lang="en-US" sz="3800" kern="1200" dirty="0">
                <a:solidFill>
                  <a:schemeClr val="bg1"/>
                </a:solidFill>
                <a:latin typeface="+mj-lt"/>
                <a:ea typeface="+mj-ea"/>
                <a:cs typeface="+mj-cs"/>
              </a:rPr>
              <a:t>Demographics of Justice Involved Youth</a:t>
            </a:r>
            <a:br>
              <a:rPr lang="en-US" sz="3800" kern="1200" dirty="0">
                <a:solidFill>
                  <a:schemeClr val="bg1"/>
                </a:solidFill>
                <a:latin typeface="+mj-lt"/>
                <a:ea typeface="+mj-ea"/>
                <a:cs typeface="+mj-cs"/>
              </a:rPr>
            </a:br>
            <a:r>
              <a:rPr lang="en-US" sz="3800" kern="1200" dirty="0">
                <a:solidFill>
                  <a:schemeClr val="bg1"/>
                </a:solidFill>
                <a:latin typeface="+mj-lt"/>
                <a:ea typeface="+mj-ea"/>
                <a:cs typeface="+mj-cs"/>
              </a:rPr>
              <a:t>in Massachusetts </a:t>
            </a:r>
          </a:p>
        </p:txBody>
      </p:sp>
      <p:cxnSp>
        <p:nvCxnSpPr>
          <p:cNvPr id="73" name="Straight Connector 7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4ACF709-B85D-324E-A792-902D4322E291}"/>
              </a:ext>
            </a:extLst>
          </p:cNvPr>
          <p:cNvSpPr/>
          <p:nvPr/>
        </p:nvSpPr>
        <p:spPr>
          <a:xfrm>
            <a:off x="897769" y="1909192"/>
            <a:ext cx="4586513" cy="364771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000" dirty="0">
                <a:solidFill>
                  <a:schemeClr val="bg1"/>
                </a:solidFill>
              </a:rPr>
              <a:t>In FY20, 15% were females and 85% were males</a:t>
            </a:r>
          </a:p>
          <a:p>
            <a:pPr indent="-228600" defTabSz="914400">
              <a:lnSpc>
                <a:spcPct val="90000"/>
              </a:lnSpc>
              <a:spcAft>
                <a:spcPts val="600"/>
              </a:spcAft>
              <a:buFont typeface="Arial" panose="020B0604020202020204" pitchFamily="34" charset="0"/>
              <a:buChar char="•"/>
            </a:pPr>
            <a:endParaRPr lang="en-US" sz="2000" dirty="0">
              <a:solidFill>
                <a:schemeClr val="bg1"/>
              </a:solidFill>
            </a:endParaRPr>
          </a:p>
          <a:p>
            <a:pPr indent="-228600" defTabSz="914400">
              <a:lnSpc>
                <a:spcPct val="90000"/>
              </a:lnSpc>
              <a:spcAft>
                <a:spcPts val="600"/>
              </a:spcAft>
              <a:buFont typeface="Arial" panose="020B0604020202020204" pitchFamily="34" charset="0"/>
              <a:buChar char="•"/>
            </a:pPr>
            <a:endParaRPr lang="en-US" sz="2000" dirty="0">
              <a:solidFill>
                <a:schemeClr val="bg1"/>
              </a:solidFill>
            </a:endParaRPr>
          </a:p>
          <a:p>
            <a:pPr indent="-228600" defTabSz="914400">
              <a:lnSpc>
                <a:spcPct val="90000"/>
              </a:lnSpc>
              <a:spcAft>
                <a:spcPts val="600"/>
              </a:spcAft>
              <a:buFont typeface="Arial" panose="020B0604020202020204" pitchFamily="34" charset="0"/>
              <a:buChar char="•"/>
            </a:pPr>
            <a:endParaRPr lang="en-US" sz="2000" dirty="0">
              <a:solidFill>
                <a:schemeClr val="bg1"/>
              </a:solidFill>
            </a:endParaRPr>
          </a:p>
          <a:p>
            <a:pPr defTabSz="914400">
              <a:lnSpc>
                <a:spcPct val="90000"/>
              </a:lnSpc>
              <a:spcAft>
                <a:spcPts val="600"/>
              </a:spcAft>
            </a:pPr>
            <a:endParaRPr lang="en-US" sz="2000" dirty="0">
              <a:solidFill>
                <a:schemeClr val="bg1"/>
              </a:solidFill>
            </a:endParaRPr>
          </a:p>
          <a:p>
            <a:pPr indent="-228600" defTabSz="914400">
              <a:lnSpc>
                <a:spcPct val="90000"/>
              </a:lnSpc>
              <a:spcAft>
                <a:spcPts val="600"/>
              </a:spcAft>
              <a:buFont typeface="Arial" panose="020B0604020202020204" pitchFamily="34" charset="0"/>
              <a:buChar char="•"/>
            </a:pPr>
            <a:r>
              <a:rPr lang="en-US" dirty="0">
                <a:solidFill>
                  <a:schemeClr val="bg1"/>
                </a:solidFill>
              </a:rPr>
              <a:t>The average age of the committed population was 16.6 years, and the median age was 17.0 years</a:t>
            </a:r>
            <a:r>
              <a:rPr lang="en-US" dirty="0"/>
              <a:t>. </a:t>
            </a:r>
            <a:endParaRPr lang="en-US" sz="2000" dirty="0"/>
          </a:p>
          <a:p>
            <a:pPr indent="-228600" defTabSz="914400">
              <a:lnSpc>
                <a:spcPct val="90000"/>
              </a:lnSpc>
              <a:spcAft>
                <a:spcPts val="600"/>
              </a:spcAft>
              <a:buFont typeface="Arial" panose="020B0604020202020204" pitchFamily="34" charset="0"/>
              <a:buChar char="•"/>
            </a:pPr>
            <a:endParaRPr lang="en-US" sz="2000" dirty="0">
              <a:solidFill>
                <a:schemeClr val="bg1"/>
              </a:solidFill>
            </a:endParaRPr>
          </a:p>
        </p:txBody>
      </p:sp>
      <p:cxnSp>
        <p:nvCxnSpPr>
          <p:cNvPr id="75" name="Straight Connector 74">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page4image3757318928">
            <a:extLst>
              <a:ext uri="{FF2B5EF4-FFF2-40B4-BE49-F238E27FC236}">
                <a16:creationId xmlns:a16="http://schemas.microsoft.com/office/drawing/2014/main" id="{6C3B2A23-6840-BC43-A42F-938B7E5432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4" r="19305" b="2"/>
          <a:stretch/>
        </p:blipFill>
        <p:spPr bwMode="auto">
          <a:xfrm>
            <a:off x="6522277" y="15218"/>
            <a:ext cx="5669723" cy="34690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Timeline&#10;&#10;Description automatically generated">
            <a:extLst>
              <a:ext uri="{FF2B5EF4-FFF2-40B4-BE49-F238E27FC236}">
                <a16:creationId xmlns:a16="http://schemas.microsoft.com/office/drawing/2014/main" id="{2F9E13E2-4164-8A4F-837B-94A86E0698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4" r="8981" b="-3"/>
          <a:stretch/>
        </p:blipFill>
        <p:spPr bwMode="auto">
          <a:xfrm>
            <a:off x="6520124" y="3459976"/>
            <a:ext cx="5666547" cy="33980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B5BFF3-6BD9-5F40-823A-3F8B02E5FF69}"/>
              </a:ext>
            </a:extLst>
          </p:cNvPr>
          <p:cNvSpPr/>
          <p:nvPr/>
        </p:nvSpPr>
        <p:spPr>
          <a:xfrm>
            <a:off x="-1" y="6129654"/>
            <a:ext cx="6514795" cy="523220"/>
          </a:xfrm>
          <a:prstGeom prst="rect">
            <a:avLst/>
          </a:prstGeom>
        </p:spPr>
        <p:txBody>
          <a:bodyPr wrap="square">
            <a:spAutoFit/>
          </a:bodyPr>
          <a:lstStyle/>
          <a:p>
            <a:r>
              <a:rPr lang="en-US" sz="1400" dirty="0">
                <a:solidFill>
                  <a:schemeClr val="bg1"/>
                </a:solidFill>
              </a:rPr>
              <a:t>https://</a:t>
            </a:r>
            <a:r>
              <a:rPr lang="en-US" sz="1400" dirty="0" err="1">
                <a:solidFill>
                  <a:schemeClr val="bg1"/>
                </a:solidFill>
              </a:rPr>
              <a:t>archives.lib.state.ma.us</a:t>
            </a:r>
            <a:r>
              <a:rPr lang="en-US" sz="1400" dirty="0">
                <a:solidFill>
                  <a:schemeClr val="bg1"/>
                </a:solidFill>
              </a:rPr>
              <a:t>/bitstream/handle/2452/836761/ocn936069520-2020.pdf?sequence=1&amp;isAllowed=y</a:t>
            </a:r>
          </a:p>
        </p:txBody>
      </p:sp>
    </p:spTree>
    <p:extLst>
      <p:ext uri="{BB962C8B-B14F-4D97-AF65-F5344CB8AC3E}">
        <p14:creationId xmlns:p14="http://schemas.microsoft.com/office/powerpoint/2010/main" val="354824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13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age4image3757336144">
            <a:extLst>
              <a:ext uri="{FF2B5EF4-FFF2-40B4-BE49-F238E27FC236}">
                <a16:creationId xmlns:a16="http://schemas.microsoft.com/office/drawing/2014/main" id="{75B44F00-0540-9041-BF94-D82EB136AD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86836" y="642489"/>
            <a:ext cx="8899909" cy="5573022"/>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a:extLst>
              <a:ext uri="{FF2B5EF4-FFF2-40B4-BE49-F238E27FC236}">
                <a16:creationId xmlns:a16="http://schemas.microsoft.com/office/drawing/2014/main" id="{5F375200-FAEC-3C49-A6E9-78B086FF2AA0}"/>
              </a:ext>
            </a:extLst>
          </p:cNvPr>
          <p:cNvSpPr/>
          <p:nvPr/>
        </p:nvSpPr>
        <p:spPr>
          <a:xfrm>
            <a:off x="10302113" y="895464"/>
            <a:ext cx="484632" cy="78466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305118C-7A2D-254A-B2A0-F6256BE66171}"/>
              </a:ext>
            </a:extLst>
          </p:cNvPr>
          <p:cNvSpPr/>
          <p:nvPr/>
        </p:nvSpPr>
        <p:spPr>
          <a:xfrm>
            <a:off x="-1525" y="6492427"/>
            <a:ext cx="12188952" cy="341632"/>
          </a:xfrm>
          <a:prstGeom prst="rect">
            <a:avLst/>
          </a:prstGeom>
        </p:spPr>
        <p:txBody>
          <a:bodyPr wrap="square">
            <a:spAutoFit/>
          </a:bodyPr>
          <a:lstStyle/>
          <a:p>
            <a:pPr algn="ctr" defTabSz="914400">
              <a:lnSpc>
                <a:spcPct val="90000"/>
              </a:lnSpc>
              <a:spcAft>
                <a:spcPts val="600"/>
              </a:spcAft>
            </a:pPr>
            <a:r>
              <a:rPr lang="en-US" dirty="0"/>
              <a:t>https://</a:t>
            </a:r>
            <a:r>
              <a:rPr lang="en-US" dirty="0" err="1"/>
              <a:t>archives.lib.state.ma.us</a:t>
            </a:r>
            <a:r>
              <a:rPr lang="en-US" dirty="0"/>
              <a:t>/bitstream/handle/2452/836761/ocn936069520-2020.pdf?sequence=1&amp;isAllowed=y</a:t>
            </a:r>
          </a:p>
        </p:txBody>
      </p:sp>
    </p:spTree>
    <p:extLst>
      <p:ext uri="{BB962C8B-B14F-4D97-AF65-F5344CB8AC3E}">
        <p14:creationId xmlns:p14="http://schemas.microsoft.com/office/powerpoint/2010/main" val="62745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371094" y="1161288"/>
            <a:ext cx="3438144" cy="1239012"/>
          </a:xfrm>
        </p:spPr>
        <p:txBody>
          <a:bodyPr anchor="ctr">
            <a:normAutofit/>
          </a:bodyPr>
          <a:lstStyle/>
          <a:p>
            <a:pPr eaLnBrk="1" hangingPunct="1"/>
            <a:r>
              <a:rPr lang="en-US" sz="3600" dirty="0">
                <a:solidFill>
                  <a:schemeClr val="bg1">
                    <a:lumMod val="50000"/>
                  </a:schemeClr>
                </a:solidFill>
              </a:rPr>
              <a:t>Produced in Partnership</a:t>
            </a:r>
          </a:p>
        </p:txBody>
      </p:sp>
      <p:sp>
        <p:nvSpPr>
          <p:cNvPr id="77" name="Rectangle 7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pic>
        <p:nvPicPr>
          <p:cNvPr id="10" name="Picture 9">
            <a:extLst>
              <a:ext uri="{FF2B5EF4-FFF2-40B4-BE49-F238E27FC236}">
                <a16:creationId xmlns:a16="http://schemas.microsoft.com/office/drawing/2014/main" id="{F94B3615-CA0F-6944-B5C3-66B6170135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4177" y="877062"/>
            <a:ext cx="4491994" cy="797329"/>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99C80423-4AD7-784E-834A-E7FE93536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4772" y="2613270"/>
            <a:ext cx="4666612" cy="921654"/>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297450EA-88A4-7843-8A6B-A6BC061BBD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28891" y="4208715"/>
            <a:ext cx="5098374" cy="1210863"/>
          </a:xfrm>
          <a:prstGeom prst="rect">
            <a:avLst/>
          </a:prstGeom>
        </p:spPr>
      </p:pic>
      <p:sp>
        <p:nvSpPr>
          <p:cNvPr id="13" name="TextBox 12">
            <a:extLst>
              <a:ext uri="{FF2B5EF4-FFF2-40B4-BE49-F238E27FC236}">
                <a16:creationId xmlns:a16="http://schemas.microsoft.com/office/drawing/2014/main" id="{04E5DC31-BCF6-3E4E-BCB9-6F4A960B10A9}"/>
              </a:ext>
            </a:extLst>
          </p:cNvPr>
          <p:cNvSpPr txBox="1"/>
          <p:nvPr/>
        </p:nvSpPr>
        <p:spPr>
          <a:xfrm>
            <a:off x="7127523" y="1593639"/>
            <a:ext cx="1701107" cy="369332"/>
          </a:xfrm>
          <a:prstGeom prst="rect">
            <a:avLst/>
          </a:prstGeom>
          <a:noFill/>
        </p:spPr>
        <p:txBody>
          <a:bodyPr wrap="none" rtlCol="0">
            <a:spAutoFit/>
          </a:bodyPr>
          <a:lstStyle/>
          <a:p>
            <a:r>
              <a:rPr lang="en-US" dirty="0">
                <a:solidFill>
                  <a:schemeClr val="tx1">
                    <a:lumMod val="65000"/>
                    <a:lumOff val="35000"/>
                  </a:schemeClr>
                </a:solidFill>
              </a:rPr>
              <a:t>attcnetwork.org</a:t>
            </a:r>
          </a:p>
        </p:txBody>
      </p:sp>
      <p:sp>
        <p:nvSpPr>
          <p:cNvPr id="14" name="TextBox 13">
            <a:extLst>
              <a:ext uri="{FF2B5EF4-FFF2-40B4-BE49-F238E27FC236}">
                <a16:creationId xmlns:a16="http://schemas.microsoft.com/office/drawing/2014/main" id="{FBD66183-92C0-2142-923E-FB95EEA436B4}"/>
              </a:ext>
            </a:extLst>
          </p:cNvPr>
          <p:cNvSpPr txBox="1"/>
          <p:nvPr/>
        </p:nvSpPr>
        <p:spPr>
          <a:xfrm>
            <a:off x="7344731" y="3515676"/>
            <a:ext cx="1266693" cy="369332"/>
          </a:xfrm>
          <a:prstGeom prst="rect">
            <a:avLst/>
          </a:prstGeom>
          <a:noFill/>
        </p:spPr>
        <p:txBody>
          <a:bodyPr wrap="none" rtlCol="0">
            <a:spAutoFit/>
          </a:bodyPr>
          <a:lstStyle/>
          <a:p>
            <a:r>
              <a:rPr lang="en-US" dirty="0">
                <a:solidFill>
                  <a:schemeClr val="tx1">
                    <a:lumMod val="65000"/>
                    <a:lumOff val="35000"/>
                  </a:schemeClr>
                </a:solidFill>
              </a:rPr>
              <a:t>amersa.org</a:t>
            </a:r>
          </a:p>
        </p:txBody>
      </p:sp>
      <p:sp>
        <p:nvSpPr>
          <p:cNvPr id="15" name="TextBox 14">
            <a:extLst>
              <a:ext uri="{FF2B5EF4-FFF2-40B4-BE49-F238E27FC236}">
                <a16:creationId xmlns:a16="http://schemas.microsoft.com/office/drawing/2014/main" id="{728BF67A-D7F5-1B46-9E5F-1CB419252FCD}"/>
              </a:ext>
            </a:extLst>
          </p:cNvPr>
          <p:cNvSpPr txBox="1"/>
          <p:nvPr/>
        </p:nvSpPr>
        <p:spPr>
          <a:xfrm>
            <a:off x="7169200" y="5264361"/>
            <a:ext cx="1617751" cy="369332"/>
          </a:xfrm>
          <a:prstGeom prst="rect">
            <a:avLst/>
          </a:prstGeom>
          <a:noFill/>
        </p:spPr>
        <p:txBody>
          <a:bodyPr wrap="none" rtlCol="0">
            <a:spAutoFit/>
          </a:bodyPr>
          <a:lstStyle/>
          <a:p>
            <a:r>
              <a:rPr lang="en-US" dirty="0">
                <a:solidFill>
                  <a:schemeClr val="tx1">
                    <a:lumMod val="65000"/>
                    <a:lumOff val="35000"/>
                  </a:schemeClr>
                </a:solidFill>
              </a:rPr>
              <a:t>sbirt.webs.com</a:t>
            </a:r>
          </a:p>
        </p:txBody>
      </p:sp>
    </p:spTree>
    <p:extLst>
      <p:ext uri="{BB962C8B-B14F-4D97-AF65-F5344CB8AC3E}">
        <p14:creationId xmlns:p14="http://schemas.microsoft.com/office/powerpoint/2010/main" val="117297807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age4image3757335840">
            <a:extLst>
              <a:ext uri="{FF2B5EF4-FFF2-40B4-BE49-F238E27FC236}">
                <a16:creationId xmlns:a16="http://schemas.microsoft.com/office/drawing/2014/main" id="{C1FD474B-47A6-F141-9B0C-83A827AECE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6834" y="447040"/>
            <a:ext cx="6668046" cy="60368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33F2929-9A4D-5B47-8B29-D9FE5117AA67}"/>
              </a:ext>
            </a:extLst>
          </p:cNvPr>
          <p:cNvSpPr/>
          <p:nvPr/>
        </p:nvSpPr>
        <p:spPr>
          <a:xfrm>
            <a:off x="7610520" y="1730964"/>
            <a:ext cx="4581480" cy="3693319"/>
          </a:xfrm>
          <a:prstGeom prst="rect">
            <a:avLst/>
          </a:prstGeom>
        </p:spPr>
        <p:txBody>
          <a:bodyPr wrap="square">
            <a:spAutoFit/>
          </a:bodyPr>
          <a:lstStyle/>
          <a:p>
            <a:r>
              <a:rPr lang="en-US" sz="2400" b="1" dirty="0"/>
              <a:t>Grid 1: </a:t>
            </a:r>
            <a:r>
              <a:rPr lang="en-US" sz="2400" dirty="0"/>
              <a:t>Operating a motor vehicle with a suspended license, </a:t>
            </a:r>
            <a:r>
              <a:rPr lang="en-US" sz="2400" b="1" dirty="0"/>
              <a:t>marijuana possession (over 1 ounce), </a:t>
            </a:r>
            <a:r>
              <a:rPr lang="en-US" sz="2400" dirty="0"/>
              <a:t>shoplifting, disorderly conduct, trespass. </a:t>
            </a:r>
          </a:p>
          <a:p>
            <a:endParaRPr lang="en-US" dirty="0"/>
          </a:p>
          <a:p>
            <a:r>
              <a:rPr lang="en-US" sz="2400" b="1" dirty="0"/>
              <a:t>Grid 2: OUI liquor or drugs, possession of heroin, </a:t>
            </a:r>
            <a:r>
              <a:rPr lang="en-US" sz="2400" dirty="0"/>
              <a:t>assault, assault &amp; battery, tagging, breaking &amp; entering.</a:t>
            </a:r>
          </a:p>
        </p:txBody>
      </p:sp>
    </p:spTree>
    <p:extLst>
      <p:ext uri="{BB962C8B-B14F-4D97-AF65-F5344CB8AC3E}">
        <p14:creationId xmlns:p14="http://schemas.microsoft.com/office/powerpoint/2010/main" val="335201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ge5image3757633392">
            <a:extLst>
              <a:ext uri="{FF2B5EF4-FFF2-40B4-BE49-F238E27FC236}">
                <a16:creationId xmlns:a16="http://schemas.microsoft.com/office/drawing/2014/main" id="{A945A12F-C876-2D42-AB10-931CE3DD48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 y="670606"/>
            <a:ext cx="5455917" cy="5516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page5image3757633088">
            <a:extLst>
              <a:ext uri="{FF2B5EF4-FFF2-40B4-BE49-F238E27FC236}">
                <a16:creationId xmlns:a16="http://schemas.microsoft.com/office/drawing/2014/main" id="{2385D521-1A18-BD44-A287-C5E2ED0AF6B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6043" y="670605"/>
            <a:ext cx="5455917" cy="55167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1553804-2E49-D64D-A7F0-F37E14D8F8F6}"/>
              </a:ext>
            </a:extLst>
          </p:cNvPr>
          <p:cNvSpPr/>
          <p:nvPr/>
        </p:nvSpPr>
        <p:spPr>
          <a:xfrm>
            <a:off x="320040" y="6488668"/>
            <a:ext cx="11551920" cy="369332"/>
          </a:xfrm>
          <a:prstGeom prst="rect">
            <a:avLst/>
          </a:prstGeom>
        </p:spPr>
        <p:txBody>
          <a:bodyPr wrap="square">
            <a:spAutoFit/>
          </a:bodyPr>
          <a:lstStyle/>
          <a:p>
            <a:pPr algn="ctr"/>
            <a:r>
              <a:rPr lang="en-US" dirty="0">
                <a:latin typeface="Times" pitchFamily="2" charset="0"/>
              </a:rPr>
              <a:t>https://</a:t>
            </a:r>
            <a:r>
              <a:rPr lang="en-US" dirty="0" err="1">
                <a:latin typeface="Times" pitchFamily="2" charset="0"/>
              </a:rPr>
              <a:t>archives.lib.state.ma.us</a:t>
            </a:r>
            <a:r>
              <a:rPr lang="en-US" dirty="0">
                <a:latin typeface="Times" pitchFamily="2" charset="0"/>
              </a:rPr>
              <a:t>/bitstream/handle/2452/836761/ocn936069520-2020.pdf?sequence=1&amp;isAllowed=y</a:t>
            </a:r>
          </a:p>
        </p:txBody>
      </p:sp>
    </p:spTree>
    <p:extLst>
      <p:ext uri="{BB962C8B-B14F-4D97-AF65-F5344CB8AC3E}">
        <p14:creationId xmlns:p14="http://schemas.microsoft.com/office/powerpoint/2010/main" val="2425086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5image3754013216">
            <a:extLst>
              <a:ext uri="{FF2B5EF4-FFF2-40B4-BE49-F238E27FC236}">
                <a16:creationId xmlns:a16="http://schemas.microsoft.com/office/drawing/2014/main" id="{C72F89AA-9EC0-DC4B-9CB4-249B5907F0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3520" y="662723"/>
            <a:ext cx="5872480" cy="553255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page5image3754013520">
            <a:extLst>
              <a:ext uri="{FF2B5EF4-FFF2-40B4-BE49-F238E27FC236}">
                <a16:creationId xmlns:a16="http://schemas.microsoft.com/office/drawing/2014/main" id="{2E5DDA75-30AD-AD42-A28F-E6CF527E882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502400" y="662722"/>
            <a:ext cx="5466080" cy="5532553"/>
          </a:xfrm>
          <a:prstGeom prst="rect">
            <a:avLst/>
          </a:prstGeom>
          <a:noFill/>
          <a:extLst>
            <a:ext uri="{909E8E84-426E-40DD-AFC4-6F175D3DCCD1}">
              <a14:hiddenFill xmlns:a14="http://schemas.microsoft.com/office/drawing/2010/main">
                <a:solidFill>
                  <a:srgbClr val="FFFFFF"/>
                </a:solidFill>
              </a14:hiddenFill>
            </a:ext>
          </a:extLst>
        </p:spPr>
      </p:pic>
      <p:sp>
        <p:nvSpPr>
          <p:cNvPr id="6" name="Donut 5">
            <a:extLst>
              <a:ext uri="{FF2B5EF4-FFF2-40B4-BE49-F238E27FC236}">
                <a16:creationId xmlns:a16="http://schemas.microsoft.com/office/drawing/2014/main" id="{AD1C936A-F845-354C-B12C-AEA8E82C9BF8}"/>
              </a:ext>
            </a:extLst>
          </p:cNvPr>
          <p:cNvSpPr/>
          <p:nvPr/>
        </p:nvSpPr>
        <p:spPr>
          <a:xfrm>
            <a:off x="8972317" y="4787068"/>
            <a:ext cx="1044270" cy="1012370"/>
          </a:xfrm>
          <a:prstGeom prst="donut">
            <a:avLst>
              <a:gd name="adj" fmla="val 1578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7495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9" name="Rectangle 7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8413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CEB2432-0B1F-E44E-A787-DC73524C6C99}"/>
              </a:ext>
            </a:extLst>
          </p:cNvPr>
          <p:cNvSpPr>
            <a:spLocks noGrp="1"/>
          </p:cNvSpPr>
          <p:nvPr>
            <p:ph type="title"/>
          </p:nvPr>
        </p:nvSpPr>
        <p:spPr>
          <a:xfrm>
            <a:off x="454671" y="731520"/>
            <a:ext cx="6675121" cy="1426464"/>
          </a:xfrm>
        </p:spPr>
        <p:txBody>
          <a:bodyPr vert="horz" lIns="91440" tIns="45720" rIns="91440" bIns="45720" rtlCol="0" anchor="ctr">
            <a:noAutofit/>
          </a:bodyPr>
          <a:lstStyle/>
          <a:p>
            <a:pPr algn="ctr"/>
            <a:r>
              <a:rPr lang="en-US" sz="4000" b="1" dirty="0">
                <a:solidFill>
                  <a:srgbClr val="FFFFFF"/>
                </a:solidFill>
              </a:rPr>
              <a:t>Supporting a Successful Transition Into Adulthood for JIY</a:t>
            </a:r>
          </a:p>
        </p:txBody>
      </p:sp>
      <p:sp>
        <p:nvSpPr>
          <p:cNvPr id="4140" name="Rectangle 8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41" name="Rectangle 8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DE9A4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42" name="Rectangle 8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CA98D4C-B3D2-944B-8D16-813DD9FDC88B}"/>
              </a:ext>
            </a:extLst>
          </p:cNvPr>
          <p:cNvSpPr txBox="1"/>
          <p:nvPr/>
        </p:nvSpPr>
        <p:spPr>
          <a:xfrm>
            <a:off x="789456" y="2798385"/>
            <a:ext cx="6031967" cy="3283260"/>
          </a:xfrm>
          <a:prstGeom prst="rect">
            <a:avLst/>
          </a:prstGeom>
        </p:spPr>
        <p:txBody>
          <a:bodyPr vert="horz" lIns="91440" tIns="45720" rIns="91440" bIns="45720" rtlCol="0" anchor="ctr">
            <a:normAutofit/>
          </a:bodyPr>
          <a:lstStyle/>
          <a:p>
            <a:pPr algn="ctr" defTabSz="914400">
              <a:lnSpc>
                <a:spcPct val="90000"/>
              </a:lnSpc>
              <a:spcAft>
                <a:spcPts val="600"/>
              </a:spcAft>
            </a:pPr>
            <a:endParaRPr lang="en-US" sz="2000" b="1" dirty="0">
              <a:latin typeface="+mj-lt"/>
            </a:endParaRPr>
          </a:p>
        </p:txBody>
      </p:sp>
      <p:pic>
        <p:nvPicPr>
          <p:cNvPr id="4098" name="Picture 2" descr="New Omnibus Opioid Law Contains Medicaid Fix for Justice-Involved Children  and Youth">
            <a:extLst>
              <a:ext uri="{FF2B5EF4-FFF2-40B4-BE49-F238E27FC236}">
                <a16:creationId xmlns:a16="http://schemas.microsoft.com/office/drawing/2014/main" id="{EE222B20-CD92-4E4D-B03D-1505226E16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 r="4020"/>
          <a:stretch/>
        </p:blipFill>
        <p:spPr bwMode="auto">
          <a:xfrm>
            <a:off x="7277100" y="2480954"/>
            <a:ext cx="4455979" cy="39181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58D728-EEC1-7D43-B00A-2E7DD3C9E7B6}"/>
              </a:ext>
            </a:extLst>
          </p:cNvPr>
          <p:cNvSpPr/>
          <p:nvPr/>
        </p:nvSpPr>
        <p:spPr>
          <a:xfrm>
            <a:off x="458920" y="3429000"/>
            <a:ext cx="6505562" cy="1569660"/>
          </a:xfrm>
          <a:prstGeom prst="rect">
            <a:avLst/>
          </a:prstGeom>
        </p:spPr>
        <p:txBody>
          <a:bodyPr wrap="square">
            <a:spAutoFit/>
          </a:bodyPr>
          <a:lstStyle/>
          <a:p>
            <a:pPr algn="ctr"/>
            <a:r>
              <a:rPr lang="en-US" sz="3200" b="1" dirty="0">
                <a:solidFill>
                  <a:schemeClr val="accent2">
                    <a:lumMod val="50000"/>
                  </a:schemeClr>
                </a:solidFill>
                <a:latin typeface="+mj-lt"/>
              </a:rPr>
              <a:t>Psychological Resilience Interventions to Reduce Recidivism in Young People: A Systematic Review</a:t>
            </a:r>
            <a:endParaRPr lang="en-US" sz="3200" b="1" i="0" u="none" strike="noStrike" dirty="0">
              <a:solidFill>
                <a:schemeClr val="accent2">
                  <a:lumMod val="50000"/>
                </a:schemeClr>
              </a:solidFill>
              <a:effectLst/>
              <a:latin typeface="+mj-lt"/>
            </a:endParaRPr>
          </a:p>
        </p:txBody>
      </p:sp>
    </p:spTree>
    <p:extLst>
      <p:ext uri="{BB962C8B-B14F-4D97-AF65-F5344CB8AC3E}">
        <p14:creationId xmlns:p14="http://schemas.microsoft.com/office/powerpoint/2010/main" val="2364977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3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ealth Care Law in Baltimore Washington | Davis, Agnor, Rapaport &amp; Skalny,  LLC">
            <a:extLst>
              <a:ext uri="{FF2B5EF4-FFF2-40B4-BE49-F238E27FC236}">
                <a16:creationId xmlns:a16="http://schemas.microsoft.com/office/drawing/2014/main" id="{B868E3B9-1D75-E24A-A42E-C6F4822015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61" b="-3"/>
          <a:stretch/>
        </p:blipFill>
        <p:spPr bwMode="auto">
          <a:xfrm>
            <a:off x="6430585" y="643467"/>
            <a:ext cx="5110684"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descr="COVID-19 Planning Tool for Transition-Aged Youth in Foster Care in  Philadelphia | Juvenile Law Center">
            <a:extLst>
              <a:ext uri="{FF2B5EF4-FFF2-40B4-BE49-F238E27FC236}">
                <a16:creationId xmlns:a16="http://schemas.microsoft.com/office/drawing/2014/main" id="{04D099AE-3FBC-C746-8D5B-105CCDE7C3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084"/>
          <a:stretch/>
        </p:blipFill>
        <p:spPr bwMode="auto">
          <a:xfrm>
            <a:off x="641180" y="1900750"/>
            <a:ext cx="5129784" cy="305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454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Medicalizing Addiction | Freedom Magazine">
            <a:extLst>
              <a:ext uri="{FF2B5EF4-FFF2-40B4-BE49-F238E27FC236}">
                <a16:creationId xmlns:a16="http://schemas.microsoft.com/office/drawing/2014/main" id="{DB105634-9F75-C444-946D-1917F7FC5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10" r="31729"/>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dicalizing Addiction | Freedom Magazine">
            <a:extLst>
              <a:ext uri="{FF2B5EF4-FFF2-40B4-BE49-F238E27FC236}">
                <a16:creationId xmlns:a16="http://schemas.microsoft.com/office/drawing/2014/main" id="{FA847A32-28C5-1249-8032-903A621618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4" r="31617"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18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5D0A3D7-C407-0141-9540-B618CABB57F5}"/>
              </a:ext>
            </a:extLst>
          </p:cNvPr>
          <p:cNvSpPr/>
          <p:nvPr/>
        </p:nvSpPr>
        <p:spPr>
          <a:xfrm>
            <a:off x="-1" y="249811"/>
            <a:ext cx="12192000" cy="590931"/>
          </a:xfrm>
          <a:prstGeom prst="rect">
            <a:avLst/>
          </a:prstGeom>
        </p:spPr>
        <p:txBody>
          <a:bodyPr wrap="square">
            <a:spAutoFit/>
          </a:bodyPr>
          <a:lstStyle/>
          <a:p>
            <a:pPr algn="ctr" defTabSz="914400">
              <a:lnSpc>
                <a:spcPct val="90000"/>
              </a:lnSpc>
              <a:spcAft>
                <a:spcPts val="600"/>
              </a:spcAft>
            </a:pPr>
            <a:r>
              <a:rPr lang="en-US" sz="3600" b="1" dirty="0">
                <a:solidFill>
                  <a:schemeClr val="tx1">
                    <a:lumMod val="65000"/>
                    <a:lumOff val="35000"/>
                  </a:schemeClr>
                </a:solidFill>
                <a:latin typeface="+mj-lt"/>
              </a:rPr>
              <a:t>Words Matter-Terms to Use and Avoid When Talking About JIY</a:t>
            </a:r>
          </a:p>
        </p:txBody>
      </p:sp>
      <p:graphicFrame>
        <p:nvGraphicFramePr>
          <p:cNvPr id="2" name="Table 2">
            <a:extLst>
              <a:ext uri="{FF2B5EF4-FFF2-40B4-BE49-F238E27FC236}">
                <a16:creationId xmlns:a16="http://schemas.microsoft.com/office/drawing/2014/main" id="{95D8A583-7DC0-874B-9F46-A0801E7273A3}"/>
              </a:ext>
            </a:extLst>
          </p:cNvPr>
          <p:cNvGraphicFramePr>
            <a:graphicFrameLocks noGrp="1"/>
          </p:cNvGraphicFramePr>
          <p:nvPr>
            <p:extLst>
              <p:ext uri="{D42A27DB-BD31-4B8C-83A1-F6EECF244321}">
                <p14:modId xmlns:p14="http://schemas.microsoft.com/office/powerpoint/2010/main" val="368034122"/>
              </p:ext>
            </p:extLst>
          </p:nvPr>
        </p:nvGraphicFramePr>
        <p:xfrm>
          <a:off x="0" y="1837266"/>
          <a:ext cx="12192000" cy="3737187"/>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59327465"/>
                    </a:ext>
                  </a:extLst>
                </a:gridCol>
                <a:gridCol w="6096000">
                  <a:extLst>
                    <a:ext uri="{9D8B030D-6E8A-4147-A177-3AD203B41FA5}">
                      <a16:colId xmlns:a16="http://schemas.microsoft.com/office/drawing/2014/main" val="3813899918"/>
                    </a:ext>
                  </a:extLst>
                </a:gridCol>
              </a:tblGrid>
              <a:tr h="628227">
                <a:tc>
                  <a:txBody>
                    <a:bodyPr/>
                    <a:lstStyle/>
                    <a:p>
                      <a:r>
                        <a:rPr lang="en-US" dirty="0"/>
                        <a:t>Words to Avoid</a:t>
                      </a:r>
                    </a:p>
                  </a:txBody>
                  <a:tcPr/>
                </a:tc>
                <a:tc>
                  <a:txBody>
                    <a:bodyPr/>
                    <a:lstStyle/>
                    <a:p>
                      <a:r>
                        <a:rPr lang="en-US" dirty="0"/>
                        <a:t>Use Instead</a:t>
                      </a:r>
                    </a:p>
                  </a:txBody>
                  <a:tcPr/>
                </a:tc>
                <a:extLst>
                  <a:ext uri="{0D108BD9-81ED-4DB2-BD59-A6C34878D82A}">
                    <a16:rowId xmlns:a16="http://schemas.microsoft.com/office/drawing/2014/main" val="2071972302"/>
                  </a:ext>
                </a:extLst>
              </a:tr>
              <a:tr h="628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Offender, Inmate, Felon, Criminal, Convict, Prisoner, Delinquent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 with justice system involvement; individual impacted by the justice system; individual affected by the justice system</a:t>
                      </a:r>
                    </a:p>
                  </a:txBody>
                  <a:tcPr/>
                </a:tc>
                <a:extLst>
                  <a:ext uri="{0D108BD9-81ED-4DB2-BD59-A6C34878D82A}">
                    <a16:rowId xmlns:a16="http://schemas.microsoft.com/office/drawing/2014/main" val="1380616040"/>
                  </a:ext>
                </a:extLst>
              </a:tr>
              <a:tr h="628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Ex-offender, Ex-con, Ex-Offender, Ex-Prisoner</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 with prior justice system involvement; individual previously incarcerated; individual with justice history</a:t>
                      </a:r>
                    </a:p>
                  </a:txBody>
                  <a:tcPr/>
                </a:tc>
                <a:extLst>
                  <a:ext uri="{0D108BD9-81ED-4DB2-BD59-A6C34878D82A}">
                    <a16:rowId xmlns:a16="http://schemas.microsoft.com/office/drawing/2014/main" val="2981986566"/>
                  </a:ext>
                </a:extLst>
              </a:tr>
              <a:tr h="628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Parolee, Probationer, Detainee</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 on parole; individual currently under parole supervision; individual on probation; individual in detention</a:t>
                      </a:r>
                    </a:p>
                  </a:txBody>
                  <a:tcPr/>
                </a:tc>
                <a:extLst>
                  <a:ext uri="{0D108BD9-81ED-4DB2-BD59-A6C34878D82A}">
                    <a16:rowId xmlns:a16="http://schemas.microsoft.com/office/drawing/2014/main" val="901565151"/>
                  </a:ext>
                </a:extLst>
              </a:tr>
              <a:tr h="628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Juvenile Offender, Juvenile Delinquent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Young person with justice system involvement; Young adult impacted by the justice system</a:t>
                      </a:r>
                    </a:p>
                    <a:p>
                      <a:r>
                        <a:rPr lang="en-US" b="1" dirty="0">
                          <a:solidFill>
                            <a:schemeClr val="accent2">
                              <a:lumMod val="75000"/>
                            </a:schemeClr>
                          </a:solidFill>
                        </a:rPr>
                        <a:t>*Justice-involved youth (preferred term by the American Academy of Pediatrics)</a:t>
                      </a:r>
                      <a:endParaRPr lang="en-US" dirty="0"/>
                    </a:p>
                  </a:txBody>
                  <a:tcPr/>
                </a:tc>
                <a:extLst>
                  <a:ext uri="{0D108BD9-81ED-4DB2-BD59-A6C34878D82A}">
                    <a16:rowId xmlns:a16="http://schemas.microsoft.com/office/drawing/2014/main" val="3348097490"/>
                  </a:ext>
                </a:extLst>
              </a:tr>
            </a:tbl>
          </a:graphicData>
        </a:graphic>
      </p:graphicFrame>
      <p:sp>
        <p:nvSpPr>
          <p:cNvPr id="3" name="Rectangle 2">
            <a:extLst>
              <a:ext uri="{FF2B5EF4-FFF2-40B4-BE49-F238E27FC236}">
                <a16:creationId xmlns:a16="http://schemas.microsoft.com/office/drawing/2014/main" id="{60CA3E0A-20D3-9E4B-9521-812CA469411D}"/>
              </a:ext>
            </a:extLst>
          </p:cNvPr>
          <p:cNvSpPr/>
          <p:nvPr/>
        </p:nvSpPr>
        <p:spPr>
          <a:xfrm>
            <a:off x="-1" y="6211669"/>
            <a:ext cx="12191999" cy="369332"/>
          </a:xfrm>
          <a:prstGeom prst="rect">
            <a:avLst/>
          </a:prstGeom>
        </p:spPr>
        <p:txBody>
          <a:bodyPr wrap="square">
            <a:spAutoFit/>
          </a:bodyPr>
          <a:lstStyle/>
          <a:p>
            <a:pPr algn="ctr"/>
            <a:r>
              <a:rPr lang="en-US" dirty="0">
                <a:solidFill>
                  <a:schemeClr val="accent2">
                    <a:lumMod val="50000"/>
                  </a:schemeClr>
                </a:solidFill>
              </a:rPr>
              <a:t>https://</a:t>
            </a:r>
            <a:r>
              <a:rPr lang="en-US" dirty="0" err="1">
                <a:solidFill>
                  <a:schemeClr val="accent2">
                    <a:lumMod val="50000"/>
                  </a:schemeClr>
                </a:solidFill>
              </a:rPr>
              <a:t>www.aappublications.org</a:t>
            </a:r>
            <a:r>
              <a:rPr lang="en-US" dirty="0">
                <a:solidFill>
                  <a:schemeClr val="accent2">
                    <a:lumMod val="50000"/>
                  </a:schemeClr>
                </a:solidFill>
              </a:rPr>
              <a:t>/news/2020/10/16/justice-involved-youth-pediatrics</a:t>
            </a:r>
          </a:p>
        </p:txBody>
      </p:sp>
    </p:spTree>
    <p:extLst>
      <p:ext uri="{BB962C8B-B14F-4D97-AF65-F5344CB8AC3E}">
        <p14:creationId xmlns:p14="http://schemas.microsoft.com/office/powerpoint/2010/main" val="1850838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positive youth development">
            <a:extLst>
              <a:ext uri="{FF2B5EF4-FFF2-40B4-BE49-F238E27FC236}">
                <a16:creationId xmlns:a16="http://schemas.microsoft.com/office/drawing/2014/main" id="{050E0CCF-DB11-C243-8D0F-9C4D37896F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 r="13818" b="85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E3769BB-559C-2C43-AEEA-650BD17E879F}"/>
              </a:ext>
            </a:extLst>
          </p:cNvPr>
          <p:cNvSpPr/>
          <p:nvPr/>
        </p:nvSpPr>
        <p:spPr>
          <a:xfrm>
            <a:off x="71338" y="2826267"/>
            <a:ext cx="4713862" cy="1616927"/>
          </a:xfrm>
          <a:prstGeom prst="ellipse">
            <a:avLst/>
          </a:prstGeom>
        </p:spPr>
        <p:txBody>
          <a:bodyPr vert="horz" lIns="91440" tIns="45720" rIns="91440" bIns="45720" rtlCol="0" anchor="b">
            <a:noAutofit/>
          </a:bodyPr>
          <a:lstStyle/>
          <a:p>
            <a:pPr defTabSz="914400">
              <a:lnSpc>
                <a:spcPct val="90000"/>
              </a:lnSpc>
              <a:spcBef>
                <a:spcPct val="0"/>
              </a:spcBef>
              <a:spcAft>
                <a:spcPts val="600"/>
              </a:spcAft>
            </a:pPr>
            <a:r>
              <a:rPr lang="en-US" sz="4000" b="1" dirty="0">
                <a:solidFill>
                  <a:schemeClr val="tx1">
                    <a:lumMod val="65000"/>
                    <a:lumOff val="35000"/>
                  </a:schemeClr>
                </a:solidFill>
                <a:latin typeface="+mj-lt"/>
                <a:ea typeface="+mj-ea"/>
                <a:cs typeface="+mj-cs"/>
              </a:rPr>
              <a:t>Positive Youth Development (PYD)</a:t>
            </a: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141842E-3E70-DF49-BC28-4DFF8A107DA5}"/>
              </a:ext>
            </a:extLst>
          </p:cNvPr>
          <p:cNvSpPr/>
          <p:nvPr/>
        </p:nvSpPr>
        <p:spPr>
          <a:xfrm>
            <a:off x="371094" y="2718054"/>
            <a:ext cx="3438906" cy="3207258"/>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endParaRPr lang="en-US" sz="1700" dirty="0"/>
          </a:p>
        </p:txBody>
      </p:sp>
      <p:sp>
        <p:nvSpPr>
          <p:cNvPr id="15" name="Rectangle 14">
            <a:extLst>
              <a:ext uri="{FF2B5EF4-FFF2-40B4-BE49-F238E27FC236}">
                <a16:creationId xmlns:a16="http://schemas.microsoft.com/office/drawing/2014/main" id="{7BD1A66A-4DDC-B442-9447-20D743BEC131}"/>
              </a:ext>
            </a:extLst>
          </p:cNvPr>
          <p:cNvSpPr/>
          <p:nvPr/>
        </p:nvSpPr>
        <p:spPr>
          <a:xfrm>
            <a:off x="3187032" y="6148923"/>
            <a:ext cx="6239068" cy="335886"/>
          </a:xfrm>
          <a:prstGeom prst="rect">
            <a:avLst/>
          </a:prstGeom>
        </p:spPr>
        <p:txBody>
          <a:bodyPr wrap="square" anchor="t">
            <a:normAutofit/>
          </a:bodyPr>
          <a:lstStyle/>
          <a:p>
            <a:pPr algn="ctr">
              <a:lnSpc>
                <a:spcPct val="90000"/>
              </a:lnSpc>
              <a:spcAft>
                <a:spcPts val="600"/>
              </a:spcAft>
            </a:pPr>
            <a:r>
              <a:rPr lang="en-US" sz="1400" dirty="0"/>
              <a:t>https://</a:t>
            </a:r>
            <a:r>
              <a:rPr lang="en-US" sz="1400" dirty="0" err="1"/>
              <a:t>www.acf.hhs.gov</a:t>
            </a:r>
            <a:r>
              <a:rPr lang="en-US" sz="1400" dirty="0"/>
              <a:t>/</a:t>
            </a:r>
            <a:r>
              <a:rPr lang="en-US" sz="1400" dirty="0" err="1"/>
              <a:t>fysb</a:t>
            </a:r>
            <a:r>
              <a:rPr lang="en-US" sz="1400" dirty="0"/>
              <a:t>/positive-youth-development</a:t>
            </a:r>
          </a:p>
        </p:txBody>
      </p:sp>
    </p:spTree>
    <p:extLst>
      <p:ext uri="{BB962C8B-B14F-4D97-AF65-F5344CB8AC3E}">
        <p14:creationId xmlns:p14="http://schemas.microsoft.com/office/powerpoint/2010/main" val="36819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A164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436E9C-927F-EE4F-851D-F5CC6CAE6402}"/>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100" dirty="0">
                <a:solidFill>
                  <a:srgbClr val="FFFFFF"/>
                </a:solidFill>
              </a:rPr>
              <a:t>Emotional Intelligence: A Major Predictor of Success</a:t>
            </a:r>
          </a:p>
        </p:txBody>
      </p:sp>
      <p:pic>
        <p:nvPicPr>
          <p:cNvPr id="3074" name="Picture 2" descr="Emotional Intelligence in the Emergency Department EMRA">
            <a:extLst>
              <a:ext uri="{FF2B5EF4-FFF2-40B4-BE49-F238E27FC236}">
                <a16:creationId xmlns:a16="http://schemas.microsoft.com/office/drawing/2014/main" id="{97395D38-2392-1847-96D7-E9DA3913C4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398"/>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BAF13EC-E90E-8E4D-839F-1AC80962DDFD}"/>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pPr marL="0" indent="0">
              <a:buNone/>
            </a:pPr>
            <a:r>
              <a:rPr lang="en-US" i="1" dirty="0">
                <a:solidFill>
                  <a:schemeClr val="bg1"/>
                </a:solidFill>
              </a:rPr>
              <a:t>EI Skill Areas:</a:t>
            </a:r>
          </a:p>
          <a:p>
            <a:pPr marL="0" indent="0">
              <a:buNone/>
            </a:pPr>
            <a:endParaRPr lang="en-US" i="1" dirty="0">
              <a:solidFill>
                <a:schemeClr val="bg1"/>
              </a:solidFill>
            </a:endParaRPr>
          </a:p>
          <a:p>
            <a:r>
              <a:rPr lang="en-US" i="1" dirty="0">
                <a:solidFill>
                  <a:schemeClr val="bg1"/>
                </a:solidFill>
              </a:rPr>
              <a:t>Perceiving and expressing emotion</a:t>
            </a:r>
            <a:r>
              <a:rPr lang="en-US" dirty="0">
                <a:solidFill>
                  <a:schemeClr val="bg1"/>
                </a:solidFill>
              </a:rPr>
              <a:t>. </a:t>
            </a:r>
            <a:endParaRPr lang="en-US" sz="2000" dirty="0">
              <a:solidFill>
                <a:schemeClr val="bg1"/>
              </a:solidFill>
            </a:endParaRPr>
          </a:p>
          <a:p>
            <a:r>
              <a:rPr lang="en-US" i="1" dirty="0">
                <a:solidFill>
                  <a:schemeClr val="bg1"/>
                </a:solidFill>
              </a:rPr>
              <a:t>Using emotion to facilitate thought</a:t>
            </a:r>
            <a:r>
              <a:rPr lang="en-US" dirty="0">
                <a:solidFill>
                  <a:schemeClr val="bg1"/>
                </a:solidFill>
              </a:rPr>
              <a:t>. </a:t>
            </a:r>
            <a:endParaRPr lang="en-US" sz="2000" dirty="0">
              <a:solidFill>
                <a:schemeClr val="bg1"/>
              </a:solidFill>
            </a:endParaRPr>
          </a:p>
          <a:p>
            <a:r>
              <a:rPr lang="en-US" i="1" dirty="0">
                <a:solidFill>
                  <a:schemeClr val="bg1"/>
                </a:solidFill>
              </a:rPr>
              <a:t>Understanding emotion</a:t>
            </a:r>
            <a:r>
              <a:rPr lang="en-US" dirty="0">
                <a:solidFill>
                  <a:schemeClr val="bg1"/>
                </a:solidFill>
              </a:rPr>
              <a:t>. </a:t>
            </a:r>
            <a:endParaRPr lang="en-US" sz="2000" dirty="0">
              <a:solidFill>
                <a:schemeClr val="bg1"/>
              </a:solidFill>
            </a:endParaRPr>
          </a:p>
          <a:p>
            <a:r>
              <a:rPr lang="en-US" i="1" dirty="0">
                <a:solidFill>
                  <a:schemeClr val="bg1"/>
                </a:solidFill>
              </a:rPr>
              <a:t>Regulating emotion </a:t>
            </a:r>
            <a:endParaRPr lang="en-US" sz="2000" dirty="0">
              <a:solidFill>
                <a:schemeClr val="bg1"/>
              </a:solidFill>
            </a:endParaRPr>
          </a:p>
          <a:p>
            <a:endParaRPr lang="en-US" sz="2000" dirty="0">
              <a:solidFill>
                <a:srgbClr val="FFFFFF"/>
              </a:solidFill>
            </a:endParaRPr>
          </a:p>
        </p:txBody>
      </p:sp>
      <p:sp>
        <p:nvSpPr>
          <p:cNvPr id="3" name="Rectangle 2">
            <a:extLst>
              <a:ext uri="{FF2B5EF4-FFF2-40B4-BE49-F238E27FC236}">
                <a16:creationId xmlns:a16="http://schemas.microsoft.com/office/drawing/2014/main" id="{541B4F01-FD58-EB48-ACE8-FD9032329440}"/>
              </a:ext>
            </a:extLst>
          </p:cNvPr>
          <p:cNvSpPr/>
          <p:nvPr/>
        </p:nvSpPr>
        <p:spPr>
          <a:xfrm>
            <a:off x="0" y="6473385"/>
            <a:ext cx="12035883" cy="369332"/>
          </a:xfrm>
          <a:prstGeom prst="rect">
            <a:avLst/>
          </a:prstGeom>
        </p:spPr>
        <p:txBody>
          <a:bodyPr wrap="square">
            <a:spAutoFit/>
          </a:bodyPr>
          <a:lstStyle/>
          <a:p>
            <a:r>
              <a:rPr lang="en-US" dirty="0"/>
              <a:t>https://</a:t>
            </a:r>
            <a:r>
              <a:rPr lang="en-US" dirty="0" err="1"/>
              <a:t>www.sfuhs.org</a:t>
            </a:r>
            <a:r>
              <a:rPr lang="en-US" dirty="0"/>
              <a:t>/uploaded/documents/</a:t>
            </a:r>
            <a:r>
              <a:rPr lang="en-US" dirty="0" err="1"/>
              <a:t>About_UHS</a:t>
            </a:r>
            <a:r>
              <a:rPr lang="en-US" dirty="0"/>
              <a:t>/</a:t>
            </a:r>
            <a:r>
              <a:rPr lang="en-US" dirty="0" err="1"/>
              <a:t>Strategic_Design</a:t>
            </a:r>
            <a:r>
              <a:rPr lang="en-US" dirty="0"/>
              <a:t>/</a:t>
            </a:r>
            <a:r>
              <a:rPr lang="en-US" dirty="0" err="1"/>
              <a:t>Emotional_Intelligence_Matters.pdf</a:t>
            </a:r>
            <a:endParaRPr lang="en-US" dirty="0"/>
          </a:p>
        </p:txBody>
      </p:sp>
    </p:spTree>
    <p:extLst>
      <p:ext uri="{BB962C8B-B14F-4D97-AF65-F5344CB8AC3E}">
        <p14:creationId xmlns:p14="http://schemas.microsoft.com/office/powerpoint/2010/main" val="2169074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9A320-FF9E-0C47-B7B6-753DD9E7F128}"/>
              </a:ext>
            </a:extLst>
          </p:cNvPr>
          <p:cNvSpPr>
            <a:spLocks noGrp="1"/>
          </p:cNvSpPr>
          <p:nvPr>
            <p:ph type="body" idx="1"/>
          </p:nvPr>
        </p:nvSpPr>
        <p:spPr>
          <a:xfrm>
            <a:off x="-1" y="355120"/>
            <a:ext cx="12192000" cy="780870"/>
          </a:xfrm>
        </p:spPr>
        <p:txBody>
          <a:bodyPr>
            <a:noAutofit/>
          </a:bodyPr>
          <a:lstStyle/>
          <a:p>
            <a:endParaRPr lang="en-US" sz="2400" dirty="0"/>
          </a:p>
          <a:p>
            <a:pPr algn="ctr"/>
            <a:endParaRPr lang="en-US" sz="4400" dirty="0">
              <a:latin typeface="+mj-lt"/>
            </a:endParaRPr>
          </a:p>
          <a:p>
            <a:pPr algn="ctr"/>
            <a:endParaRPr lang="en-US" sz="4400" dirty="0">
              <a:latin typeface="+mj-lt"/>
            </a:endParaRPr>
          </a:p>
          <a:p>
            <a:pPr algn="ctr"/>
            <a:r>
              <a:rPr lang="en-US" sz="4000" dirty="0">
                <a:solidFill>
                  <a:schemeClr val="tx1">
                    <a:lumMod val="65000"/>
                    <a:lumOff val="35000"/>
                  </a:schemeClr>
                </a:solidFill>
                <a:latin typeface="+mj-lt"/>
              </a:rPr>
              <a:t>Barriers to Success: Education Inequities</a:t>
            </a:r>
          </a:p>
        </p:txBody>
      </p:sp>
      <p:pic>
        <p:nvPicPr>
          <p:cNvPr id="11" name="Content Placeholder 10">
            <a:extLst>
              <a:ext uri="{FF2B5EF4-FFF2-40B4-BE49-F238E27FC236}">
                <a16:creationId xmlns:a16="http://schemas.microsoft.com/office/drawing/2014/main" id="{94D08DEE-5B45-2646-B3BF-AF0D27CFFB41}"/>
              </a:ext>
            </a:extLst>
          </p:cNvPr>
          <p:cNvPicPr>
            <a:picLocks noGrp="1" noChangeAspect="1"/>
          </p:cNvPicPr>
          <p:nvPr>
            <p:ph sz="half" idx="2"/>
          </p:nvPr>
        </p:nvPicPr>
        <p:blipFill>
          <a:blip r:embed="rId3"/>
          <a:stretch>
            <a:fillRect/>
          </a:stretch>
        </p:blipFill>
        <p:spPr>
          <a:xfrm>
            <a:off x="-1" y="1497270"/>
            <a:ext cx="5539170" cy="4399678"/>
          </a:xfrm>
          <a:prstGeom prst="rect">
            <a:avLst/>
          </a:prstGeom>
        </p:spPr>
      </p:pic>
      <p:pic>
        <p:nvPicPr>
          <p:cNvPr id="5" name="Picture 4">
            <a:extLst>
              <a:ext uri="{FF2B5EF4-FFF2-40B4-BE49-F238E27FC236}">
                <a16:creationId xmlns:a16="http://schemas.microsoft.com/office/drawing/2014/main" id="{0388AD23-5F69-4B4C-BB65-AD8E25400422}"/>
              </a:ext>
            </a:extLst>
          </p:cNvPr>
          <p:cNvPicPr>
            <a:picLocks noChangeAspect="1"/>
          </p:cNvPicPr>
          <p:nvPr/>
        </p:nvPicPr>
        <p:blipFill>
          <a:blip r:embed="rId4"/>
          <a:stretch>
            <a:fillRect/>
          </a:stretch>
        </p:blipFill>
        <p:spPr>
          <a:xfrm>
            <a:off x="6909235" y="1497269"/>
            <a:ext cx="5282764" cy="4399678"/>
          </a:xfrm>
          <a:prstGeom prst="rect">
            <a:avLst/>
          </a:prstGeom>
        </p:spPr>
      </p:pic>
      <p:sp>
        <p:nvSpPr>
          <p:cNvPr id="8" name="Right Arrow 7">
            <a:extLst>
              <a:ext uri="{FF2B5EF4-FFF2-40B4-BE49-F238E27FC236}">
                <a16:creationId xmlns:a16="http://schemas.microsoft.com/office/drawing/2014/main" id="{786019DC-88A9-D340-B6C4-A1492CA68479}"/>
              </a:ext>
            </a:extLst>
          </p:cNvPr>
          <p:cNvSpPr/>
          <p:nvPr/>
        </p:nvSpPr>
        <p:spPr>
          <a:xfrm>
            <a:off x="5539169" y="3951916"/>
            <a:ext cx="1370066" cy="64617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2823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8475"/>
            <a:ext cx="12192000" cy="2020389"/>
          </a:xfrm>
          <a:prstGeom prst="rect">
            <a:avLst/>
          </a:prstGeom>
        </p:spPr>
      </p:pic>
      <p:sp>
        <p:nvSpPr>
          <p:cNvPr id="5" name="TextBox 4">
            <a:extLst>
              <a:ext uri="{FF2B5EF4-FFF2-40B4-BE49-F238E27FC236}">
                <a16:creationId xmlns:a16="http://schemas.microsoft.com/office/drawing/2014/main" id="{9008CBD2-A43C-1546-BEC5-97E2564BE6F2}"/>
              </a:ext>
            </a:extLst>
          </p:cNvPr>
          <p:cNvSpPr txBox="1"/>
          <p:nvPr/>
        </p:nvSpPr>
        <p:spPr>
          <a:xfrm>
            <a:off x="1542788" y="2492507"/>
            <a:ext cx="9455770" cy="3662541"/>
          </a:xfrm>
          <a:prstGeom prst="rect">
            <a:avLst/>
          </a:prstGeom>
          <a:noFill/>
        </p:spPr>
        <p:txBody>
          <a:bodyPr wrap="square" rtlCol="0">
            <a:spAutoFit/>
          </a:bodyPr>
          <a:lstStyle/>
          <a:p>
            <a:pPr marL="457200" indent="-457200">
              <a:spcBef>
                <a:spcPts val="3000"/>
              </a:spcBef>
              <a:buClr>
                <a:srgbClr val="E5673E"/>
              </a:buClr>
              <a:buFont typeface="+mj-lt"/>
              <a:buAutoNum type="arabicParenR"/>
            </a:pPr>
            <a:r>
              <a:rPr lang="en-US" sz="2200" dirty="0">
                <a:solidFill>
                  <a:schemeClr val="tx1">
                    <a:lumMod val="65000"/>
                    <a:lumOff val="35000"/>
                  </a:schemeClr>
                </a:solidFill>
              </a:rPr>
              <a:t>The Impact of Substance Use on the Developing Adolescent Brain</a:t>
            </a:r>
          </a:p>
          <a:p>
            <a:pPr marL="457200" indent="-457200">
              <a:spcBef>
                <a:spcPts val="3000"/>
              </a:spcBef>
              <a:buClr>
                <a:srgbClr val="E5673E"/>
              </a:buClr>
              <a:buFont typeface="+mj-lt"/>
              <a:buAutoNum type="arabicParenR"/>
            </a:pPr>
            <a:r>
              <a:rPr lang="en-US" sz="2200" dirty="0">
                <a:solidFill>
                  <a:schemeClr val="tx1">
                    <a:lumMod val="65000"/>
                    <a:lumOff val="35000"/>
                  </a:schemeClr>
                </a:solidFill>
              </a:rPr>
              <a:t>Who's Doing What?: The Epidemiology of Adolescent Substance Use</a:t>
            </a:r>
          </a:p>
          <a:p>
            <a:pPr marL="457200" indent="-457200">
              <a:spcBef>
                <a:spcPts val="3000"/>
              </a:spcBef>
              <a:buClr>
                <a:srgbClr val="E5673E"/>
              </a:buClr>
              <a:buFont typeface="+mj-lt"/>
              <a:buAutoNum type="arabicParenR"/>
            </a:pPr>
            <a:r>
              <a:rPr lang="en-US" sz="2200" dirty="0">
                <a:solidFill>
                  <a:schemeClr val="tx1">
                    <a:lumMod val="65000"/>
                    <a:lumOff val="35000"/>
                  </a:schemeClr>
                </a:solidFill>
              </a:rPr>
              <a:t>Substance Use Interventions for Adolescents and Transitional Age Youth</a:t>
            </a:r>
          </a:p>
          <a:p>
            <a:pPr marL="457200" indent="-457200">
              <a:spcBef>
                <a:spcPts val="3000"/>
              </a:spcBef>
              <a:buClr>
                <a:srgbClr val="E5673E"/>
              </a:buClr>
              <a:buFont typeface="+mj-lt"/>
              <a:buAutoNum type="arabicParenR"/>
            </a:pPr>
            <a:r>
              <a:rPr lang="en-US" sz="2200" dirty="0">
                <a:solidFill>
                  <a:schemeClr val="tx1">
                    <a:lumMod val="65000"/>
                    <a:lumOff val="35000"/>
                  </a:schemeClr>
                </a:solidFill>
              </a:rPr>
              <a:t>Integrating Stigmatized Loss and Disenfranchised Grief into the SBIRT Model</a:t>
            </a:r>
          </a:p>
          <a:p>
            <a:pPr marL="457200" indent="-457200">
              <a:spcBef>
                <a:spcPts val="3000"/>
              </a:spcBef>
              <a:buClr>
                <a:srgbClr val="E5673E"/>
              </a:buClr>
              <a:buFont typeface="+mj-lt"/>
              <a:buAutoNum type="arabicParenR"/>
            </a:pPr>
            <a:r>
              <a:rPr lang="en-US" sz="2200" b="1" dirty="0">
                <a:solidFill>
                  <a:schemeClr val="tx1">
                    <a:lumMod val="65000"/>
                    <a:lumOff val="35000"/>
                  </a:schemeClr>
                </a:solidFill>
              </a:rPr>
              <a:t>Substance Use in Adolescents and Transitional Age Youth: Justice Involvement and Homelessness</a:t>
            </a:r>
          </a:p>
        </p:txBody>
      </p:sp>
      <p:sp>
        <p:nvSpPr>
          <p:cNvPr id="7" name="TextBox 6">
            <a:extLst>
              <a:ext uri="{FF2B5EF4-FFF2-40B4-BE49-F238E27FC236}">
                <a16:creationId xmlns:a16="http://schemas.microsoft.com/office/drawing/2014/main" id="{794E3DCD-F886-F94D-A71E-488D2FE9B544}"/>
              </a:ext>
            </a:extLst>
          </p:cNvPr>
          <p:cNvSpPr txBox="1"/>
          <p:nvPr/>
        </p:nvSpPr>
        <p:spPr>
          <a:xfrm>
            <a:off x="3424307" y="6238692"/>
            <a:ext cx="5343386" cy="461665"/>
          </a:xfrm>
          <a:prstGeom prst="rect">
            <a:avLst/>
          </a:prstGeom>
          <a:noFill/>
        </p:spPr>
        <p:txBody>
          <a:bodyPr wrap="none" rtlCol="0">
            <a:spAutoFit/>
          </a:bodyPr>
          <a:lstStyle/>
          <a:p>
            <a:r>
              <a:rPr lang="en-US" sz="2000" dirty="0" err="1">
                <a:solidFill>
                  <a:srgbClr val="E5673E"/>
                </a:solidFill>
              </a:rPr>
              <a:t>amersa.org</a:t>
            </a:r>
            <a:r>
              <a:rPr lang="en-US" sz="2000" dirty="0">
                <a:solidFill>
                  <a:srgbClr val="E5673E"/>
                </a:solidFill>
              </a:rPr>
              <a:t>/resources/</a:t>
            </a:r>
            <a:r>
              <a:rPr lang="en-US" sz="2000" dirty="0" err="1">
                <a:solidFill>
                  <a:srgbClr val="E5673E"/>
                </a:solidFill>
              </a:rPr>
              <a:t>tay</a:t>
            </a:r>
            <a:r>
              <a:rPr lang="en-US" sz="2000" dirty="0">
                <a:solidFill>
                  <a:srgbClr val="E5673E"/>
                </a:solidFill>
              </a:rPr>
              <a:t>-webinar-series</a:t>
            </a:r>
          </a:p>
        </p:txBody>
      </p:sp>
    </p:spTree>
    <p:custDataLst>
      <p:tags r:id="rId1"/>
    </p:custDataLst>
    <p:extLst>
      <p:ext uri="{BB962C8B-B14F-4D97-AF65-F5344CB8AC3E}">
        <p14:creationId xmlns:p14="http://schemas.microsoft.com/office/powerpoint/2010/main" val="2071666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4C09-2CDA-FD45-9AF7-C33C3470BE3E}"/>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dirty="0">
                <a:solidFill>
                  <a:schemeClr val="tx1">
                    <a:lumMod val="65000"/>
                    <a:lumOff val="35000"/>
                  </a:schemeClr>
                </a:solidFill>
              </a:rPr>
              <a:t>Dismantling the School-to Prison Pipeline</a:t>
            </a:r>
          </a:p>
        </p:txBody>
      </p:sp>
      <p:sp>
        <p:nvSpPr>
          <p:cNvPr id="4" name="Rectangle 3">
            <a:extLst>
              <a:ext uri="{FF2B5EF4-FFF2-40B4-BE49-F238E27FC236}">
                <a16:creationId xmlns:a16="http://schemas.microsoft.com/office/drawing/2014/main" id="{004730B5-A066-5446-9E9A-7B9156C5A841}"/>
              </a:ext>
            </a:extLst>
          </p:cNvPr>
          <p:cNvSpPr/>
          <p:nvPr/>
        </p:nvSpPr>
        <p:spPr>
          <a:xfrm>
            <a:off x="4965431" y="2438400"/>
            <a:ext cx="6586489" cy="3785419"/>
          </a:xfrm>
          <a:prstGeom prst="rect">
            <a:avLst/>
          </a:prstGeom>
        </p:spPr>
        <p:txBody>
          <a:bodyPr vert="horz" lIns="91440" tIns="45720" rIns="91440" bIns="45720" rtlCol="0">
            <a:normAutofit/>
          </a:bodyPr>
          <a:lstStyle/>
          <a:p>
            <a:pPr defTabSz="914400">
              <a:lnSpc>
                <a:spcPct val="90000"/>
              </a:lnSpc>
              <a:spcAft>
                <a:spcPts val="600"/>
              </a:spcAft>
            </a:pPr>
            <a:r>
              <a:rPr lang="en-US" sz="3200" b="1" dirty="0"/>
              <a:t>RULER-</a:t>
            </a:r>
            <a:r>
              <a:rPr lang="en-US" sz="3200" dirty="0"/>
              <a:t>evidence-based approach to social and emotional learning</a:t>
            </a:r>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endParaRPr lang="en-US" sz="2000" dirty="0"/>
          </a:p>
        </p:txBody>
      </p:sp>
      <p:pic>
        <p:nvPicPr>
          <p:cNvPr id="1026" name="Picture 2" descr="Image result for dismantle">
            <a:extLst>
              <a:ext uri="{FF2B5EF4-FFF2-40B4-BE49-F238E27FC236}">
                <a16:creationId xmlns:a16="http://schemas.microsoft.com/office/drawing/2014/main" id="{6045C172-C73D-C749-B9C5-980EC98160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7" r="8235"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AF4D"/>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72740D6-E501-8043-AFBF-6D30B12E6C43}"/>
              </a:ext>
            </a:extLst>
          </p:cNvPr>
          <p:cNvSpPr/>
          <p:nvPr/>
        </p:nvSpPr>
        <p:spPr>
          <a:xfrm>
            <a:off x="4033159" y="6480968"/>
            <a:ext cx="4125681" cy="369332"/>
          </a:xfrm>
          <a:prstGeom prst="rect">
            <a:avLst/>
          </a:prstGeom>
        </p:spPr>
        <p:txBody>
          <a:bodyPr wrap="none">
            <a:spAutoFit/>
          </a:bodyPr>
          <a:lstStyle/>
          <a:p>
            <a:pPr>
              <a:spcAft>
                <a:spcPts val="600"/>
              </a:spcAft>
            </a:pPr>
            <a:r>
              <a:rPr lang="en-US"/>
              <a:t>https://hundred.org/en/innovations/ruler</a:t>
            </a:r>
          </a:p>
        </p:txBody>
      </p:sp>
      <p:sp>
        <p:nvSpPr>
          <p:cNvPr id="3" name="Rectangle 2">
            <a:extLst>
              <a:ext uri="{FF2B5EF4-FFF2-40B4-BE49-F238E27FC236}">
                <a16:creationId xmlns:a16="http://schemas.microsoft.com/office/drawing/2014/main" id="{A343DBC2-9547-7D4E-9CD3-7B15F201F917}"/>
              </a:ext>
            </a:extLst>
          </p:cNvPr>
          <p:cNvSpPr/>
          <p:nvPr/>
        </p:nvSpPr>
        <p:spPr>
          <a:xfrm>
            <a:off x="5080934" y="4016956"/>
            <a:ext cx="6309360" cy="2323713"/>
          </a:xfrm>
          <a:prstGeom prst="rect">
            <a:avLst/>
          </a:prstGeom>
        </p:spPr>
        <p:txBody>
          <a:bodyPr wrap="square">
            <a:spAutoFit/>
          </a:bodyPr>
          <a:lstStyle/>
          <a:p>
            <a:pPr lvl="0" defTabSz="914400">
              <a:spcAft>
                <a:spcPts val="600"/>
              </a:spcAft>
              <a:defRPr/>
            </a:pPr>
            <a:r>
              <a:rPr lang="en-US" sz="2400" b="1" dirty="0"/>
              <a:t>EMOTIONS INFLUENCE: </a:t>
            </a:r>
          </a:p>
          <a:p>
            <a:pPr lvl="0" defTabSz="914400">
              <a:spcAft>
                <a:spcPts val="600"/>
              </a:spcAft>
              <a:defRPr/>
            </a:pPr>
            <a:r>
              <a:rPr lang="en-US" sz="2400" dirty="0"/>
              <a:t>attention, memory, learning, decision making, creativity, mental and physical wellbeing , academic and workplace performance</a:t>
            </a:r>
          </a:p>
        </p:txBody>
      </p:sp>
    </p:spTree>
    <p:extLst>
      <p:ext uri="{BB962C8B-B14F-4D97-AF65-F5344CB8AC3E}">
        <p14:creationId xmlns:p14="http://schemas.microsoft.com/office/powerpoint/2010/main" val="3560671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B835A1A-3DC8-034E-AEEA-12D0B273747F}"/>
              </a:ext>
            </a:extLst>
          </p:cNvPr>
          <p:cNvPicPr>
            <a:picLocks noChangeAspect="1"/>
          </p:cNvPicPr>
          <p:nvPr/>
        </p:nvPicPr>
        <p:blipFill>
          <a:blip r:embed="rId3"/>
          <a:stretch>
            <a:fillRect/>
          </a:stretch>
        </p:blipFill>
        <p:spPr>
          <a:xfrm>
            <a:off x="2973026" y="304800"/>
            <a:ext cx="6245945" cy="6248400"/>
          </a:xfrm>
          <a:prstGeom prst="rect">
            <a:avLst/>
          </a:prstGeom>
        </p:spPr>
      </p:pic>
      <p:sp>
        <p:nvSpPr>
          <p:cNvPr id="10" name="TextBox 9">
            <a:extLst>
              <a:ext uri="{FF2B5EF4-FFF2-40B4-BE49-F238E27FC236}">
                <a16:creationId xmlns:a16="http://schemas.microsoft.com/office/drawing/2014/main" id="{F856DC83-5456-4F43-84C0-AADD528559F2}"/>
              </a:ext>
            </a:extLst>
          </p:cNvPr>
          <p:cNvSpPr txBox="1"/>
          <p:nvPr/>
        </p:nvSpPr>
        <p:spPr>
          <a:xfrm>
            <a:off x="7864305" y="5825068"/>
            <a:ext cx="1354667" cy="646331"/>
          </a:xfrm>
          <a:prstGeom prst="rect">
            <a:avLst/>
          </a:prstGeom>
          <a:noFill/>
        </p:spPr>
        <p:txBody>
          <a:bodyPr wrap="square" rtlCol="0">
            <a:spAutoFit/>
          </a:bodyPr>
          <a:lstStyle/>
          <a:p>
            <a:r>
              <a:rPr lang="en-US" dirty="0"/>
              <a:t>Photo:: NIDA</a:t>
            </a:r>
          </a:p>
        </p:txBody>
      </p:sp>
      <p:sp>
        <p:nvSpPr>
          <p:cNvPr id="3" name="Rectangle 2">
            <a:extLst>
              <a:ext uri="{FF2B5EF4-FFF2-40B4-BE49-F238E27FC236}">
                <a16:creationId xmlns:a16="http://schemas.microsoft.com/office/drawing/2014/main" id="{2D81EA00-1599-104B-8E50-8130CB99464E}"/>
              </a:ext>
            </a:extLst>
          </p:cNvPr>
          <p:cNvSpPr/>
          <p:nvPr/>
        </p:nvSpPr>
        <p:spPr>
          <a:xfrm>
            <a:off x="0" y="6539437"/>
            <a:ext cx="12192000" cy="276999"/>
          </a:xfrm>
          <a:prstGeom prst="rect">
            <a:avLst/>
          </a:prstGeom>
        </p:spPr>
        <p:txBody>
          <a:bodyPr wrap="square">
            <a:spAutoFit/>
          </a:bodyPr>
          <a:lstStyle/>
          <a:p>
            <a:r>
              <a:rPr lang="en-US" sz="1200" dirty="0"/>
              <a:t>https://</a:t>
            </a:r>
            <a:r>
              <a:rPr lang="en-US" sz="1200" dirty="0" err="1"/>
              <a:t>www.drugabuse.gov</a:t>
            </a:r>
            <a:r>
              <a:rPr lang="en-US" sz="1200" dirty="0"/>
              <a:t>/publications/principles-adolescent-substance-use-disorder-treatment-research-based-guide/principles-adolescent-substance-use-disorder-treatment</a:t>
            </a:r>
          </a:p>
        </p:txBody>
      </p:sp>
      <p:sp>
        <p:nvSpPr>
          <p:cNvPr id="4" name="Rectangle 3">
            <a:extLst>
              <a:ext uri="{FF2B5EF4-FFF2-40B4-BE49-F238E27FC236}">
                <a16:creationId xmlns:a16="http://schemas.microsoft.com/office/drawing/2014/main" id="{64A35F16-EC38-6349-9DB3-4FE8B7C737BD}"/>
              </a:ext>
            </a:extLst>
          </p:cNvPr>
          <p:cNvSpPr/>
          <p:nvPr/>
        </p:nvSpPr>
        <p:spPr>
          <a:xfrm>
            <a:off x="0" y="72687"/>
            <a:ext cx="12191999" cy="369332"/>
          </a:xfrm>
          <a:prstGeom prst="rect">
            <a:avLst/>
          </a:prstGeom>
        </p:spPr>
        <p:txBody>
          <a:bodyPr wrap="square">
            <a:spAutoFit/>
          </a:bodyPr>
          <a:lstStyle/>
          <a:p>
            <a:pPr algn="ctr"/>
            <a:r>
              <a:rPr lang="en-US" sz="2400" b="1" dirty="0">
                <a:solidFill>
                  <a:srgbClr val="474747"/>
                </a:solidFill>
                <a:latin typeface="Open Sans"/>
              </a:rPr>
              <a:t>Components of Comprehensive Drug Abuse Treatment </a:t>
            </a:r>
            <a:endParaRPr lang="en-US" sz="2400" dirty="0"/>
          </a:p>
        </p:txBody>
      </p:sp>
    </p:spTree>
    <p:extLst>
      <p:ext uri="{BB962C8B-B14F-4D97-AF65-F5344CB8AC3E}">
        <p14:creationId xmlns:p14="http://schemas.microsoft.com/office/powerpoint/2010/main" val="2833932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191A-46A6-8842-8564-D421D8B280FA}"/>
              </a:ext>
            </a:extLst>
          </p:cNvPr>
          <p:cNvSpPr>
            <a:spLocks noGrp="1"/>
          </p:cNvSpPr>
          <p:nvPr>
            <p:ph type="title"/>
          </p:nvPr>
        </p:nvSpPr>
        <p:spPr/>
        <p:txBody>
          <a:bodyPr>
            <a:noAutofit/>
          </a:bodyPr>
          <a:lstStyle/>
          <a:p>
            <a:pPr algn="ctr"/>
            <a:r>
              <a:rPr lang="en-US" sz="3600" dirty="0"/>
              <a:t>REFERENCES</a:t>
            </a:r>
          </a:p>
        </p:txBody>
      </p:sp>
      <p:sp>
        <p:nvSpPr>
          <p:cNvPr id="10" name="Rectangle 9">
            <a:extLst>
              <a:ext uri="{FF2B5EF4-FFF2-40B4-BE49-F238E27FC236}">
                <a16:creationId xmlns:a16="http://schemas.microsoft.com/office/drawing/2014/main" id="{29529099-5185-3F4B-853A-535303563912}"/>
              </a:ext>
            </a:extLst>
          </p:cNvPr>
          <p:cNvSpPr/>
          <p:nvPr/>
        </p:nvSpPr>
        <p:spPr>
          <a:xfrm>
            <a:off x="128016" y="1284490"/>
            <a:ext cx="12063984" cy="3971152"/>
          </a:xfrm>
          <a:prstGeom prst="rect">
            <a:avLst/>
          </a:prstGeom>
        </p:spPr>
        <p:txBody>
          <a:bodyPr wrap="square">
            <a:spAutoFit/>
          </a:bodyPr>
          <a:lstStyle/>
          <a:p>
            <a:pPr marL="406400" marR="0" indent="-406400">
              <a:lnSpc>
                <a:spcPct val="107000"/>
              </a:lnSpc>
              <a:spcBef>
                <a:spcPts val="0"/>
              </a:spcBef>
              <a:spcAft>
                <a:spcPts val="800"/>
              </a:spcAft>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406400" marR="0" indent="-406400">
              <a:lnSpc>
                <a:spcPct val="107000"/>
              </a:lnSpc>
              <a:spcBef>
                <a:spcPts val="0"/>
              </a:spcBef>
              <a:spcAft>
                <a:spcPts val="800"/>
              </a:spcAft>
              <a:buFont typeface="+mj-lt"/>
              <a:buAutoNum type="arabicPeriod"/>
            </a:pPr>
            <a:r>
              <a:rPr lang="en-US" sz="1400" dirty="0">
                <a:latin typeface="Calibri" panose="020F0502020204030204" pitchFamily="34" charset="0"/>
                <a:ea typeface="Calibri" panose="020F0502020204030204" pitchFamily="34" charset="0"/>
                <a:cs typeface="Calibri" panose="020F0502020204030204" pitchFamily="34" charset="0"/>
              </a:rPr>
              <a:t>Pao M. Conceptualization of Success in Young Adulthood. </a:t>
            </a:r>
            <a:r>
              <a:rPr lang="en-US" sz="1400" i="1" dirty="0">
                <a:latin typeface="Calibri" panose="020F0502020204030204" pitchFamily="34" charset="0"/>
                <a:ea typeface="Calibri" panose="020F0502020204030204" pitchFamily="34" charset="0"/>
                <a:cs typeface="Calibri" panose="020F0502020204030204" pitchFamily="34" charset="0"/>
              </a:rPr>
              <a:t>Child </a:t>
            </a:r>
            <a:r>
              <a:rPr lang="en-US" sz="1400" i="1" dirty="0" err="1">
                <a:latin typeface="Calibri" panose="020F0502020204030204" pitchFamily="34" charset="0"/>
                <a:ea typeface="Calibri" panose="020F0502020204030204" pitchFamily="34" charset="0"/>
                <a:cs typeface="Calibri" panose="020F0502020204030204" pitchFamily="34" charset="0"/>
              </a:rPr>
              <a:t>Adolesc</a:t>
            </a:r>
            <a:r>
              <a:rPr lang="en-US" sz="1400" i="1" dirty="0">
                <a:latin typeface="Calibri" panose="020F0502020204030204" pitchFamily="34" charset="0"/>
                <a:ea typeface="Calibri" panose="020F0502020204030204" pitchFamily="34" charset="0"/>
                <a:cs typeface="Calibri" panose="020F0502020204030204" pitchFamily="34" charset="0"/>
              </a:rPr>
              <a:t> </a:t>
            </a:r>
            <a:r>
              <a:rPr lang="en-US" sz="1400" i="1" dirty="0" err="1">
                <a:latin typeface="Calibri" panose="020F0502020204030204" pitchFamily="34" charset="0"/>
                <a:ea typeface="Calibri" panose="020F0502020204030204" pitchFamily="34" charset="0"/>
                <a:cs typeface="Calibri" panose="020F0502020204030204" pitchFamily="34" charset="0"/>
              </a:rPr>
              <a:t>Psychiatr</a:t>
            </a:r>
            <a:r>
              <a:rPr lang="en-US" sz="1400" i="1" dirty="0">
                <a:latin typeface="Calibri" panose="020F0502020204030204" pitchFamily="34" charset="0"/>
                <a:ea typeface="Calibri" panose="020F0502020204030204" pitchFamily="34" charset="0"/>
                <a:cs typeface="Calibri" panose="020F0502020204030204" pitchFamily="34" charset="0"/>
              </a:rPr>
              <a:t> Clin N Am</a:t>
            </a:r>
            <a:r>
              <a:rPr lang="en-US" sz="1400" dirty="0">
                <a:latin typeface="Calibri" panose="020F0502020204030204" pitchFamily="34" charset="0"/>
                <a:ea typeface="Calibri" panose="020F0502020204030204" pitchFamily="34" charset="0"/>
                <a:cs typeface="Calibri" panose="020F0502020204030204" pitchFamily="34" charset="0"/>
              </a:rPr>
              <a:t>. 2017;26(2):191-198. doi:10.1016/j.chc.2016.12.002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2. 	Yang LH, Wong LY, </a:t>
            </a:r>
            <a:r>
              <a:rPr lang="en-US" sz="1400" dirty="0" err="1">
                <a:latin typeface="Calibri" panose="020F0502020204030204" pitchFamily="34" charset="0"/>
                <a:ea typeface="Calibri" panose="020F0502020204030204" pitchFamily="34" charset="0"/>
                <a:cs typeface="Calibri" panose="020F0502020204030204" pitchFamily="34" charset="0"/>
              </a:rPr>
              <a:t>Grivel</a:t>
            </a:r>
            <a:r>
              <a:rPr lang="en-US" sz="1400" dirty="0">
                <a:latin typeface="Calibri" panose="020F0502020204030204" pitchFamily="34" charset="0"/>
                <a:ea typeface="Calibri" panose="020F0502020204030204" pitchFamily="34" charset="0"/>
                <a:cs typeface="Calibri" panose="020F0502020204030204" pitchFamily="34" charset="0"/>
              </a:rPr>
              <a:t> MM, </a:t>
            </a:r>
            <a:r>
              <a:rPr lang="en-US" sz="1400" dirty="0" err="1">
                <a:latin typeface="Calibri" panose="020F0502020204030204" pitchFamily="34" charset="0"/>
                <a:ea typeface="Calibri" panose="020F0502020204030204" pitchFamily="34" charset="0"/>
                <a:cs typeface="Calibri" panose="020F0502020204030204" pitchFamily="34" charset="0"/>
              </a:rPr>
              <a:t>Hasin</a:t>
            </a:r>
            <a:r>
              <a:rPr lang="en-US" sz="1400" dirty="0">
                <a:latin typeface="Calibri" panose="020F0502020204030204" pitchFamily="34" charset="0"/>
                <a:ea typeface="Calibri" panose="020F0502020204030204" pitchFamily="34" charset="0"/>
                <a:cs typeface="Calibri" panose="020F0502020204030204" pitchFamily="34" charset="0"/>
              </a:rPr>
              <a:t> DS. Stigma and substance use disorders: an international phenomenon. </a:t>
            </a:r>
            <a:r>
              <a:rPr lang="en-US" sz="1400" i="1" dirty="0" err="1">
                <a:latin typeface="Calibri" panose="020F0502020204030204" pitchFamily="34" charset="0"/>
                <a:ea typeface="Calibri" panose="020F0502020204030204" pitchFamily="34" charset="0"/>
                <a:cs typeface="Calibri" panose="020F0502020204030204" pitchFamily="34" charset="0"/>
              </a:rPr>
              <a:t>Curr</a:t>
            </a:r>
            <a:r>
              <a:rPr lang="en-US" sz="1400" i="1" dirty="0">
                <a:latin typeface="Calibri" panose="020F0502020204030204" pitchFamily="34" charset="0"/>
                <a:ea typeface="Calibri" panose="020F0502020204030204" pitchFamily="34" charset="0"/>
                <a:cs typeface="Calibri" panose="020F0502020204030204" pitchFamily="34" charset="0"/>
              </a:rPr>
              <a:t> </a:t>
            </a:r>
            <a:r>
              <a:rPr lang="en-US" sz="1400" i="1" dirty="0" err="1">
                <a:latin typeface="Calibri" panose="020F0502020204030204" pitchFamily="34" charset="0"/>
                <a:ea typeface="Calibri" panose="020F0502020204030204" pitchFamily="34" charset="0"/>
                <a:cs typeface="Calibri" panose="020F0502020204030204" pitchFamily="34" charset="0"/>
              </a:rPr>
              <a:t>Opin</a:t>
            </a:r>
            <a:r>
              <a:rPr lang="en-US" sz="1400" i="1" dirty="0">
                <a:latin typeface="Calibri" panose="020F0502020204030204" pitchFamily="34" charset="0"/>
                <a:ea typeface="Calibri" panose="020F0502020204030204" pitchFamily="34" charset="0"/>
                <a:cs typeface="Calibri" panose="020F0502020204030204" pitchFamily="34" charset="0"/>
              </a:rPr>
              <a:t> Psychiatry</a:t>
            </a:r>
            <a:r>
              <a:rPr lang="en-US" sz="1400" dirty="0">
                <a:latin typeface="Calibri" panose="020F0502020204030204" pitchFamily="34" charset="0"/>
                <a:ea typeface="Calibri" panose="020F0502020204030204" pitchFamily="34" charset="0"/>
                <a:cs typeface="Calibri" panose="020F0502020204030204" pitchFamily="34" charset="0"/>
              </a:rPr>
              <a:t>. 2017;30(5):378-388. doi:10.1097/YCO.0000000000000351</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3. 	Heaton LL. Racial/ethnic differences of justice-involved youth in substance-related problems and services received. </a:t>
            </a:r>
            <a:r>
              <a:rPr lang="en-US" sz="1400" i="1" dirty="0">
                <a:latin typeface="Calibri" panose="020F0502020204030204" pitchFamily="34" charset="0"/>
                <a:ea typeface="Calibri" panose="020F0502020204030204" pitchFamily="34" charset="0"/>
                <a:cs typeface="Calibri" panose="020F0502020204030204" pitchFamily="34" charset="0"/>
              </a:rPr>
              <a:t>Am J Orthopsychiatry</a:t>
            </a:r>
            <a:r>
              <a:rPr lang="en-US" sz="1400" dirty="0">
                <a:latin typeface="Calibri" panose="020F0502020204030204" pitchFamily="34" charset="0"/>
                <a:ea typeface="Calibri" panose="020F0502020204030204" pitchFamily="34" charset="0"/>
                <a:cs typeface="Calibri" panose="020F0502020204030204" pitchFamily="34" charset="0"/>
              </a:rPr>
              <a:t>. 2018;88(3):363-375. doi:10.1037/ort0000312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4. 	American Academy of Child and Adolescent Psychiatry. </a:t>
            </a:r>
            <a:r>
              <a:rPr lang="en-US" sz="1400" i="1" dirty="0">
                <a:latin typeface="Calibri" panose="020F0502020204030204" pitchFamily="34" charset="0"/>
                <a:ea typeface="Calibri" panose="020F0502020204030204" pitchFamily="34" charset="0"/>
                <a:cs typeface="Calibri" panose="020F0502020204030204" pitchFamily="34" charset="0"/>
              </a:rPr>
              <a:t>Systems-Based Practice - Juvenile Justice System</a:t>
            </a:r>
            <a:r>
              <a:rPr lang="en-US" sz="1400" dirty="0">
                <a:latin typeface="Calibri" panose="020F0502020204030204" pitchFamily="34" charset="0"/>
                <a:ea typeface="Calibri" panose="020F0502020204030204" pitchFamily="34" charset="0"/>
                <a:cs typeface="Calibri" panose="020F0502020204030204" pitchFamily="34" charset="0"/>
              </a:rPr>
              <a:t>.; 2013. https://</a:t>
            </a:r>
            <a:r>
              <a:rPr lang="en-US" sz="1400" dirty="0" err="1">
                <a:latin typeface="Calibri" panose="020F0502020204030204" pitchFamily="34" charset="0"/>
                <a:ea typeface="Calibri" panose="020F0502020204030204" pitchFamily="34" charset="0"/>
                <a:cs typeface="Calibri" panose="020F0502020204030204" pitchFamily="34" charset="0"/>
              </a:rPr>
              <a:t>www.aacap.org</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App_Themes</a:t>
            </a:r>
            <a:r>
              <a:rPr lang="en-US" sz="1400" dirty="0">
                <a:latin typeface="Calibri" panose="020F0502020204030204" pitchFamily="34" charset="0"/>
                <a:ea typeface="Calibri" panose="020F0502020204030204" pitchFamily="34" charset="0"/>
                <a:cs typeface="Calibri" panose="020F0502020204030204" pitchFamily="34" charset="0"/>
              </a:rPr>
              <a:t>/AACAP/docs/</a:t>
            </a:r>
            <a:r>
              <a:rPr lang="en-US" sz="1400" dirty="0" err="1">
                <a:latin typeface="Calibri" panose="020F0502020204030204" pitchFamily="34" charset="0"/>
                <a:ea typeface="Calibri" panose="020F0502020204030204" pitchFamily="34" charset="0"/>
                <a:cs typeface="Calibri" panose="020F0502020204030204" pitchFamily="34" charset="0"/>
              </a:rPr>
              <a:t>resources_for_primary_care</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training_toolkit_for_systems_based_practice</a:t>
            </a:r>
            <a:r>
              <a:rPr lang="en-US" sz="1400" dirty="0">
                <a:latin typeface="Calibri" panose="020F0502020204030204" pitchFamily="34" charset="0"/>
                <a:ea typeface="Calibri" panose="020F0502020204030204" pitchFamily="34" charset="0"/>
                <a:cs typeface="Calibri" panose="020F0502020204030204" pitchFamily="34" charset="0"/>
              </a:rPr>
              <a:t>/Systems_Based_Practice_Module_Juvenile_Justice_201406.pdf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5. 	Coalition for Juvenile Justice. Standard 11. Youth with Undiagnosed or Mistreated Disabilities. https://</a:t>
            </a:r>
            <a:r>
              <a:rPr lang="en-US" sz="1400" dirty="0" err="1">
                <a:latin typeface="Calibri" panose="020F0502020204030204" pitchFamily="34" charset="0"/>
                <a:ea typeface="Calibri" panose="020F0502020204030204" pitchFamily="34" charset="0"/>
                <a:cs typeface="Calibri" panose="020F0502020204030204" pitchFamily="34" charset="0"/>
              </a:rPr>
              <a:t>www.juvjustice.org</a:t>
            </a:r>
            <a:r>
              <a:rPr lang="en-US" sz="1400" dirty="0">
                <a:latin typeface="Calibri" panose="020F0502020204030204" pitchFamily="34" charset="0"/>
                <a:ea typeface="Calibri" panose="020F0502020204030204" pitchFamily="34" charset="0"/>
                <a:cs typeface="Calibri" panose="020F0502020204030204" pitchFamily="34" charset="0"/>
              </a:rPr>
              <a:t>/. Accessed February 23, 2021. https://</a:t>
            </a:r>
            <a:r>
              <a:rPr lang="en-US" sz="1400" dirty="0" err="1">
                <a:latin typeface="Calibri" panose="020F0502020204030204" pitchFamily="34" charset="0"/>
                <a:ea typeface="Calibri" panose="020F0502020204030204" pitchFamily="34" charset="0"/>
                <a:cs typeface="Calibri" panose="020F0502020204030204" pitchFamily="34" charset="0"/>
              </a:rPr>
              <a:t>www.juvjustice.org</a:t>
            </a:r>
            <a:r>
              <a:rPr lang="en-US" sz="1400" dirty="0">
                <a:latin typeface="Calibri" panose="020F0502020204030204" pitchFamily="34" charset="0"/>
                <a:ea typeface="Calibri" panose="020F0502020204030204" pitchFamily="34" charset="0"/>
                <a:cs typeface="Calibri" panose="020F0502020204030204" pitchFamily="34" charset="0"/>
              </a:rPr>
              <a:t>/our-work/safety-opportunity-and-success-project/national-standards/section-i-principles-responding-2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6. 	Hockenberry S, </a:t>
            </a:r>
            <a:r>
              <a:rPr lang="en-US" sz="1400" dirty="0" err="1">
                <a:latin typeface="Calibri" panose="020F0502020204030204" pitchFamily="34" charset="0"/>
                <a:ea typeface="Calibri" panose="020F0502020204030204" pitchFamily="34" charset="0"/>
                <a:cs typeface="Calibri" panose="020F0502020204030204" pitchFamily="34" charset="0"/>
              </a:rPr>
              <a:t>Puzzanchera</a:t>
            </a:r>
            <a:r>
              <a:rPr lang="en-US" sz="1400" dirty="0">
                <a:latin typeface="Calibri" panose="020F0502020204030204" pitchFamily="34" charset="0"/>
                <a:ea typeface="Calibri" panose="020F0502020204030204" pitchFamily="34" charset="0"/>
                <a:cs typeface="Calibri" panose="020F0502020204030204" pitchFamily="34" charset="0"/>
              </a:rPr>
              <a:t> C. </a:t>
            </a:r>
            <a:r>
              <a:rPr lang="en-US" sz="1400" i="1" dirty="0">
                <a:latin typeface="Calibri" panose="020F0502020204030204" pitchFamily="34" charset="0"/>
                <a:ea typeface="Calibri" panose="020F0502020204030204" pitchFamily="34" charset="0"/>
                <a:cs typeface="Calibri" panose="020F0502020204030204" pitchFamily="34" charset="0"/>
              </a:rPr>
              <a:t>Juvenile Court Statistics 2018</a:t>
            </a:r>
            <a:r>
              <a:rPr lang="en-US" sz="1400" dirty="0">
                <a:latin typeface="Calibri" panose="020F0502020204030204" pitchFamily="34" charset="0"/>
                <a:ea typeface="Calibri" panose="020F0502020204030204" pitchFamily="34" charset="0"/>
                <a:cs typeface="Calibri" panose="020F0502020204030204" pitchFamily="34" charset="0"/>
              </a:rPr>
              <a:t>.; 2020. http://</a:t>
            </a:r>
            <a:r>
              <a:rPr lang="en-US" sz="1400" dirty="0" err="1">
                <a:latin typeface="Calibri" panose="020F0502020204030204" pitchFamily="34" charset="0"/>
                <a:ea typeface="Calibri" panose="020F0502020204030204" pitchFamily="34" charset="0"/>
                <a:cs typeface="Calibri" panose="020F0502020204030204" pitchFamily="34" charset="0"/>
              </a:rPr>
              <a:t>www.ncjj.org</a:t>
            </a:r>
            <a:r>
              <a:rPr lang="en-US" sz="1400" dirty="0">
                <a:latin typeface="Calibri" panose="020F0502020204030204" pitchFamily="34" charset="0"/>
                <a:ea typeface="Calibri" panose="020F0502020204030204" pitchFamily="34" charset="0"/>
                <a:cs typeface="Calibri" panose="020F0502020204030204" pitchFamily="34" charset="0"/>
              </a:rPr>
              <a:t>/pdf/</a:t>
            </a:r>
            <a:r>
              <a:rPr lang="en-US" sz="1400" dirty="0" err="1">
                <a:latin typeface="Calibri" panose="020F0502020204030204" pitchFamily="34" charset="0"/>
                <a:ea typeface="Calibri" panose="020F0502020204030204" pitchFamily="34" charset="0"/>
                <a:cs typeface="Calibri" panose="020F0502020204030204" pitchFamily="34" charset="0"/>
              </a:rPr>
              <a:t>jcsreports</a:t>
            </a:r>
            <a:r>
              <a:rPr lang="en-US" sz="1400" dirty="0">
                <a:latin typeface="Calibri" panose="020F0502020204030204" pitchFamily="34" charset="0"/>
                <a:ea typeface="Calibri" panose="020F0502020204030204" pitchFamily="34" charset="0"/>
                <a:cs typeface="Calibri" panose="020F0502020204030204" pitchFamily="34" charset="0"/>
              </a:rPr>
              <a:t>/jcs2018.pdf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7. 	Coalition for Juvenile Justice. </a:t>
            </a:r>
            <a:r>
              <a:rPr lang="en-US" sz="1400" i="1" dirty="0">
                <a:latin typeface="Calibri" panose="020F0502020204030204" pitchFamily="34" charset="0"/>
                <a:ea typeface="Calibri" panose="020F0502020204030204" pitchFamily="34" charset="0"/>
                <a:cs typeface="Calibri" panose="020F0502020204030204" pitchFamily="34" charset="0"/>
              </a:rPr>
              <a:t>Zero Tolerance Policies and the Implications for Juvenile Justice</a:t>
            </a:r>
            <a:r>
              <a:rPr lang="en-US" sz="1400" dirty="0">
                <a:latin typeface="Calibri" panose="020F0502020204030204" pitchFamily="34" charset="0"/>
                <a:ea typeface="Calibri" panose="020F0502020204030204" pitchFamily="34" charset="0"/>
                <a:cs typeface="Calibri" panose="020F0502020204030204" pitchFamily="34" charset="0"/>
              </a:rPr>
              <a:t>.; 2012. https://</a:t>
            </a:r>
            <a:r>
              <a:rPr lang="en-US" sz="1400" dirty="0" err="1">
                <a:latin typeface="Calibri" panose="020F0502020204030204" pitchFamily="34" charset="0"/>
                <a:ea typeface="Calibri" panose="020F0502020204030204" pitchFamily="34" charset="0"/>
                <a:cs typeface="Calibri" panose="020F0502020204030204" pitchFamily="34" charset="0"/>
              </a:rPr>
              <a:t>juvjustice.org</a:t>
            </a:r>
            <a:r>
              <a:rPr lang="en-US" sz="1400" dirty="0">
                <a:latin typeface="Calibri" panose="020F0502020204030204" pitchFamily="34" charset="0"/>
                <a:ea typeface="Calibri" panose="020F0502020204030204" pitchFamily="34" charset="0"/>
                <a:cs typeface="Calibri" panose="020F0502020204030204" pitchFamily="34" charset="0"/>
              </a:rPr>
              <a:t>/sites/default/files/</a:t>
            </a:r>
            <a:r>
              <a:rPr lang="en-US" sz="1400" dirty="0" err="1">
                <a:latin typeface="Calibri" panose="020F0502020204030204" pitchFamily="34" charset="0"/>
                <a:ea typeface="Calibri" panose="020F0502020204030204" pitchFamily="34" charset="0"/>
                <a:cs typeface="Calibri" panose="020F0502020204030204" pitchFamily="34" charset="0"/>
              </a:rPr>
              <a:t>ckfinder</a:t>
            </a:r>
            <a:r>
              <a:rPr lang="en-US" sz="1400" dirty="0">
                <a:latin typeface="Calibri" panose="020F0502020204030204" pitchFamily="34" charset="0"/>
                <a:ea typeface="Calibri" panose="020F0502020204030204" pitchFamily="34" charset="0"/>
                <a:cs typeface="Calibri" panose="020F0502020204030204" pitchFamily="34" charset="0"/>
              </a:rPr>
              <a:t>/files/Ensuring School Engagement and Success vs  Exclusion - June 2012 </a:t>
            </a:r>
            <a:r>
              <a:rPr lang="en-US" sz="1400" dirty="0" err="1">
                <a:latin typeface="Calibri" panose="020F0502020204030204" pitchFamily="34" charset="0"/>
                <a:ea typeface="Calibri" panose="020F0502020204030204" pitchFamily="34" charset="0"/>
                <a:cs typeface="Calibri" panose="020F0502020204030204" pitchFamily="34" charset="0"/>
              </a:rPr>
              <a:t>Update.pdf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8. 	Campaign for Youth Justice. </a:t>
            </a:r>
            <a:r>
              <a:rPr lang="en-US" sz="1400" i="1" dirty="0">
                <a:latin typeface="Calibri" panose="020F0502020204030204" pitchFamily="34" charset="0"/>
                <a:ea typeface="Calibri" panose="020F0502020204030204" pitchFamily="34" charset="0"/>
                <a:cs typeface="Calibri" panose="020F0502020204030204" pitchFamily="34" charset="0"/>
              </a:rPr>
              <a:t>Annual Report</a:t>
            </a:r>
            <a:r>
              <a:rPr lang="en-US" sz="1400" dirty="0">
                <a:latin typeface="Calibri" panose="020F0502020204030204" pitchFamily="34" charset="0"/>
                <a:ea typeface="Calibri" panose="020F0502020204030204" pitchFamily="34" charset="0"/>
                <a:cs typeface="Calibri" panose="020F0502020204030204" pitchFamily="34" charset="0"/>
              </a:rPr>
              <a:t>.; 2020. http://</a:t>
            </a:r>
            <a:r>
              <a:rPr lang="en-US" sz="1400" dirty="0" err="1">
                <a:latin typeface="Calibri" panose="020F0502020204030204" pitchFamily="34" charset="0"/>
                <a:ea typeface="Calibri" panose="020F0502020204030204" pitchFamily="34" charset="0"/>
                <a:cs typeface="Calibri" panose="020F0502020204030204" pitchFamily="34" charset="0"/>
              </a:rPr>
              <a:t>www.campaignforyouthjustice.org</a:t>
            </a:r>
            <a:r>
              <a:rPr lang="en-US" sz="1400" dirty="0">
                <a:latin typeface="Calibri" panose="020F0502020204030204" pitchFamily="34" charset="0"/>
                <a:ea typeface="Calibri" panose="020F0502020204030204" pitchFamily="34" charset="0"/>
                <a:cs typeface="Calibri" panose="020F0502020204030204" pitchFamily="34" charset="0"/>
              </a:rPr>
              <a:t>/images/</a:t>
            </a:r>
            <a:r>
              <a:rPr lang="en-US" sz="1400" dirty="0" err="1">
                <a:latin typeface="Calibri" panose="020F0502020204030204" pitchFamily="34" charset="0"/>
                <a:ea typeface="Calibri" panose="020F0502020204030204" pitchFamily="34" charset="0"/>
                <a:cs typeface="Calibri" panose="020F0502020204030204" pitchFamily="34" charset="0"/>
              </a:rPr>
              <a:t>reportthumbnails</a:t>
            </a:r>
            <a:r>
              <a:rPr lang="en-US" sz="1400" dirty="0">
                <a:latin typeface="Calibri" panose="020F0502020204030204" pitchFamily="34" charset="0"/>
                <a:ea typeface="Calibri" panose="020F0502020204030204" pitchFamily="34" charset="0"/>
                <a:cs typeface="Calibri" panose="020F0502020204030204" pitchFamily="34" charset="0"/>
              </a:rPr>
              <a:t>/CFYJ Annual </a:t>
            </a:r>
            <a:r>
              <a:rPr lang="en-US" sz="1400" dirty="0" err="1">
                <a:latin typeface="Calibri" panose="020F0502020204030204" pitchFamily="34" charset="0"/>
                <a:ea typeface="Calibri" panose="020F0502020204030204" pitchFamily="34" charset="0"/>
                <a:cs typeface="Calibri" panose="020F0502020204030204" pitchFamily="34" charset="0"/>
              </a:rPr>
              <a:t>Report.pdf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buAutoNum type="arabicPeriod" startAt="9"/>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0707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84F7F4-67CA-7B4B-9B16-2B866731DCBA}"/>
              </a:ext>
            </a:extLst>
          </p:cNvPr>
          <p:cNvSpPr/>
          <p:nvPr/>
        </p:nvSpPr>
        <p:spPr>
          <a:xfrm>
            <a:off x="0" y="528341"/>
            <a:ext cx="12192000" cy="5052024"/>
          </a:xfrm>
          <a:prstGeom prst="rect">
            <a:avLst/>
          </a:prstGeom>
        </p:spPr>
        <p:txBody>
          <a:bodyPr wrap="square">
            <a:spAutoFit/>
          </a:bodyPr>
          <a:lstStyle/>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9. 	Commonwealth of Massachusetts Department of Youth Services. </a:t>
            </a:r>
            <a:r>
              <a:rPr lang="en-US" sz="1400" i="1" dirty="0">
                <a:latin typeface="Calibri" panose="020F0502020204030204" pitchFamily="34" charset="0"/>
                <a:ea typeface="Calibri" panose="020F0502020204030204" pitchFamily="34" charset="0"/>
                <a:cs typeface="Calibri" panose="020F0502020204030204" pitchFamily="34" charset="0"/>
              </a:rPr>
              <a:t>ANNUAL REPORT: Fiscal Year 2020</a:t>
            </a:r>
            <a:r>
              <a:rPr lang="en-US" sz="1400" dirty="0">
                <a:latin typeface="Calibri" panose="020F0502020204030204" pitchFamily="34" charset="0"/>
                <a:ea typeface="Calibri" panose="020F0502020204030204" pitchFamily="34" charset="0"/>
                <a:cs typeface="Calibri" panose="020F0502020204030204" pitchFamily="34" charset="0"/>
              </a:rPr>
              <a:t>.; 2020. https://</a:t>
            </a:r>
            <a:r>
              <a:rPr lang="en-US" sz="1400" dirty="0" err="1">
                <a:latin typeface="Calibri" panose="020F0502020204030204" pitchFamily="34" charset="0"/>
                <a:ea typeface="Calibri" panose="020F0502020204030204" pitchFamily="34" charset="0"/>
                <a:cs typeface="Calibri" panose="020F0502020204030204" pitchFamily="34" charset="0"/>
              </a:rPr>
              <a:t>archives.lib.state.ma.us</a:t>
            </a:r>
            <a:r>
              <a:rPr lang="en-US" sz="1400" dirty="0">
                <a:latin typeface="Calibri" panose="020F0502020204030204" pitchFamily="34" charset="0"/>
                <a:ea typeface="Calibri" panose="020F0502020204030204" pitchFamily="34" charset="0"/>
                <a:cs typeface="Calibri" panose="020F0502020204030204" pitchFamily="34" charset="0"/>
              </a:rPr>
              <a:t>/bitstream/handle/2452/836761/ocn936069520-2020.pdf?sequence=1&amp;isAllowed=y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10. 	Diaz S, Bernal A, Aguilar J, et al. </a:t>
            </a:r>
            <a:r>
              <a:rPr lang="en-US" sz="1400" i="1" dirty="0">
                <a:latin typeface="Calibri" panose="020F0502020204030204" pitchFamily="34" charset="0"/>
                <a:ea typeface="Calibri" panose="020F0502020204030204" pitchFamily="34" charset="0"/>
                <a:cs typeface="Calibri" panose="020F0502020204030204" pitchFamily="34" charset="0"/>
              </a:rPr>
              <a:t>The Latinx Data Gap In The Youth Justice System</a:t>
            </a:r>
            <a:r>
              <a:rPr lang="en-US" sz="1400" dirty="0">
                <a:latin typeface="Calibri" panose="020F0502020204030204" pitchFamily="34" charset="0"/>
                <a:ea typeface="Calibri" panose="020F0502020204030204" pitchFamily="34" charset="0"/>
                <a:cs typeface="Calibri" panose="020F0502020204030204" pitchFamily="34" charset="0"/>
              </a:rPr>
              <a:t>.; 2020. https://</a:t>
            </a:r>
            <a:r>
              <a:rPr lang="en-US" sz="1400" dirty="0" err="1">
                <a:latin typeface="Calibri" panose="020F0502020204030204" pitchFamily="34" charset="0"/>
                <a:ea typeface="Calibri" panose="020F0502020204030204" pitchFamily="34" charset="0"/>
                <a:cs typeface="Calibri" panose="020F0502020204030204" pitchFamily="34" charset="0"/>
              </a:rPr>
              <a:t>latino.ucla.edu</a:t>
            </a:r>
            <a:r>
              <a:rPr lang="en-US" sz="1400" dirty="0">
                <a:latin typeface="Calibri" panose="020F0502020204030204" pitchFamily="34" charset="0"/>
                <a:ea typeface="Calibri" panose="020F0502020204030204" pitchFamily="34" charset="0"/>
                <a:cs typeface="Calibri" panose="020F0502020204030204" pitchFamily="34" charset="0"/>
              </a:rPr>
              <a:t>/wp-content/uploads/2020/08/LPPI-CJ-JJ-Report-</a:t>
            </a:r>
            <a:r>
              <a:rPr lang="en-US" sz="1400" dirty="0" err="1">
                <a:latin typeface="Calibri" panose="020F0502020204030204" pitchFamily="34" charset="0"/>
                <a:ea typeface="Calibri" panose="020F0502020204030204" pitchFamily="34" charset="0"/>
                <a:cs typeface="Calibri" panose="020F0502020204030204" pitchFamily="34" charset="0"/>
              </a:rPr>
              <a:t>copy.pdf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11. 	Coalition for Juvenile Justice. Standard 10. LGBTQ Youth. https://</a:t>
            </a:r>
            <a:r>
              <a:rPr lang="en-US" sz="1400" dirty="0" err="1">
                <a:latin typeface="Calibri" panose="020F0502020204030204" pitchFamily="34" charset="0"/>
                <a:ea typeface="Calibri" panose="020F0502020204030204" pitchFamily="34" charset="0"/>
                <a:cs typeface="Calibri" panose="020F0502020204030204" pitchFamily="34" charset="0"/>
              </a:rPr>
              <a:t>www.juvjustice.org</a:t>
            </a:r>
            <a:r>
              <a:rPr lang="en-US" sz="1400" dirty="0">
                <a:latin typeface="Calibri" panose="020F0502020204030204" pitchFamily="34" charset="0"/>
                <a:ea typeface="Calibri" panose="020F0502020204030204" pitchFamily="34" charset="0"/>
                <a:cs typeface="Calibri" panose="020F0502020204030204" pitchFamily="34" charset="0"/>
              </a:rPr>
              <a:t>/. Accessed February 22, 2021. https://</a:t>
            </a:r>
            <a:r>
              <a:rPr lang="en-US" sz="1400" dirty="0" err="1">
                <a:latin typeface="Calibri" panose="020F0502020204030204" pitchFamily="34" charset="0"/>
                <a:ea typeface="Calibri" panose="020F0502020204030204" pitchFamily="34" charset="0"/>
                <a:cs typeface="Calibri" panose="020F0502020204030204" pitchFamily="34" charset="0"/>
              </a:rPr>
              <a:t>www.juvjustice.org</a:t>
            </a:r>
            <a:r>
              <a:rPr lang="en-US" sz="1400" dirty="0">
                <a:latin typeface="Calibri" panose="020F0502020204030204" pitchFamily="34" charset="0"/>
                <a:ea typeface="Calibri" panose="020F0502020204030204" pitchFamily="34" charset="0"/>
                <a:cs typeface="Calibri" panose="020F0502020204030204" pitchFamily="34" charset="0"/>
              </a:rPr>
              <a:t>/our-work/safety-opportunity-and-success-project/national-standards/section-i-principles-responding-3</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12. 	The Fortune Society. Words Matter: Using Humanizing Language. https://</a:t>
            </a:r>
            <a:r>
              <a:rPr lang="en-US" sz="1400" dirty="0" err="1">
                <a:latin typeface="Calibri" panose="020F0502020204030204" pitchFamily="34" charset="0"/>
                <a:ea typeface="Calibri" panose="020F0502020204030204" pitchFamily="34" charset="0"/>
                <a:cs typeface="Calibri" panose="020F0502020204030204" pitchFamily="34" charset="0"/>
              </a:rPr>
              <a:t>fortunesociety.org</a:t>
            </a:r>
            <a:r>
              <a:rPr lang="en-US" sz="1400" dirty="0">
                <a:latin typeface="Calibri" panose="020F0502020204030204" pitchFamily="34" charset="0"/>
                <a:ea typeface="Calibri" panose="020F0502020204030204" pitchFamily="34" charset="0"/>
                <a:cs typeface="Calibri" panose="020F0502020204030204" pitchFamily="34" charset="0"/>
              </a:rPr>
              <a:t>/. Accessed February 22, 2021. https://</a:t>
            </a:r>
            <a:r>
              <a:rPr lang="en-US" sz="1400" dirty="0" err="1">
                <a:latin typeface="Calibri" panose="020F0502020204030204" pitchFamily="34" charset="0"/>
                <a:ea typeface="Calibri" panose="020F0502020204030204" pitchFamily="34" charset="0"/>
                <a:cs typeface="Calibri" panose="020F0502020204030204" pitchFamily="34" charset="0"/>
              </a:rPr>
              <a:t>fortunesociety.org</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wordsmatter</a:t>
            </a:r>
            <a:r>
              <a:rPr lang="en-US" sz="1400" dirty="0">
                <a:latin typeface="Calibri" panose="020F0502020204030204" pitchFamily="34" charset="0"/>
                <a:ea typeface="Calibri" panose="020F0502020204030204" pitchFamily="34" charset="0"/>
                <a:cs typeface="Calibri" panose="020F0502020204030204" pitchFamily="34"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13. 	Family and Youth Services Bureau. Positive Youth Development. https://</a:t>
            </a:r>
            <a:r>
              <a:rPr lang="en-US" sz="1400" dirty="0" err="1">
                <a:latin typeface="Calibri" panose="020F0502020204030204" pitchFamily="34" charset="0"/>
                <a:ea typeface="Calibri" panose="020F0502020204030204" pitchFamily="34" charset="0"/>
                <a:cs typeface="Calibri" panose="020F0502020204030204" pitchFamily="34" charset="0"/>
              </a:rPr>
              <a:t>www.acf.hhs.gov</a:t>
            </a:r>
            <a:r>
              <a:rPr lang="en-US" sz="1400" dirty="0">
                <a:latin typeface="Calibri" panose="020F0502020204030204" pitchFamily="34" charset="0"/>
                <a:ea typeface="Calibri" panose="020F0502020204030204" pitchFamily="34" charset="0"/>
                <a:cs typeface="Calibri" panose="020F0502020204030204" pitchFamily="34" charset="0"/>
              </a:rPr>
              <a:t>/. Published 2017. Accessed February 22, 2021. https://</a:t>
            </a:r>
            <a:r>
              <a:rPr lang="en-US" sz="1400" dirty="0" err="1">
                <a:latin typeface="Calibri" panose="020F0502020204030204" pitchFamily="34" charset="0"/>
                <a:ea typeface="Calibri" panose="020F0502020204030204" pitchFamily="34" charset="0"/>
                <a:cs typeface="Calibri" panose="020F0502020204030204" pitchFamily="34" charset="0"/>
              </a:rPr>
              <a:t>www.acf.hhs.gov</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fysb</a:t>
            </a:r>
            <a:r>
              <a:rPr lang="en-US" sz="1400" dirty="0">
                <a:latin typeface="Calibri" panose="020F0502020204030204" pitchFamily="34" charset="0"/>
                <a:ea typeface="Calibri" panose="020F0502020204030204" pitchFamily="34" charset="0"/>
                <a:cs typeface="Calibri" panose="020F0502020204030204" pitchFamily="34" charset="0"/>
              </a:rPr>
              <a:t>/positive-youth-development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14. 	Haney S. Justice Involved Youth: What Can WE Do? </a:t>
            </a:r>
            <a:r>
              <a:rPr lang="en-US" sz="1400" i="1" dirty="0">
                <a:latin typeface="Calibri" panose="020F0502020204030204" pitchFamily="34" charset="0"/>
                <a:ea typeface="Calibri" panose="020F0502020204030204" pitchFamily="34" charset="0"/>
                <a:cs typeface="Calibri" panose="020F0502020204030204" pitchFamily="34" charset="0"/>
              </a:rPr>
              <a:t>AAP News</a:t>
            </a:r>
            <a:r>
              <a:rPr lang="en-US" sz="1400" dirty="0">
                <a:latin typeface="Calibri" panose="020F0502020204030204" pitchFamily="34" charset="0"/>
                <a:ea typeface="Calibri" panose="020F0502020204030204" pitchFamily="34" charset="0"/>
                <a:cs typeface="Calibri" panose="020F0502020204030204" pitchFamily="34" charset="0"/>
              </a:rPr>
              <a:t>. Published online 2020. https://</a:t>
            </a:r>
            <a:r>
              <a:rPr lang="en-US" sz="1400" dirty="0" err="1">
                <a:latin typeface="Calibri" panose="020F0502020204030204" pitchFamily="34" charset="0"/>
                <a:ea typeface="Calibri" panose="020F0502020204030204" pitchFamily="34" charset="0"/>
                <a:cs typeface="Calibri" panose="020F0502020204030204" pitchFamily="34" charset="0"/>
              </a:rPr>
              <a:t>www.aappublications.org</a:t>
            </a:r>
            <a:r>
              <a:rPr lang="en-US" sz="1400" dirty="0">
                <a:latin typeface="Calibri" panose="020F0502020204030204" pitchFamily="34" charset="0"/>
                <a:ea typeface="Calibri" panose="020F0502020204030204" pitchFamily="34" charset="0"/>
                <a:cs typeface="Calibri" panose="020F0502020204030204" pitchFamily="34" charset="0"/>
              </a:rPr>
              <a:t>/news/2020/10/16/justice-involved-youth-pediatrics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15. 	</a:t>
            </a:r>
            <a:r>
              <a:rPr lang="en-US" sz="1400" dirty="0" err="1">
                <a:latin typeface="Calibri" panose="020F0502020204030204" pitchFamily="34" charset="0"/>
                <a:ea typeface="Calibri" panose="020F0502020204030204" pitchFamily="34" charset="0"/>
                <a:cs typeface="Calibri" panose="020F0502020204030204" pitchFamily="34" charset="0"/>
              </a:rPr>
              <a:t>hundrED</a:t>
            </a:r>
            <a:r>
              <a:rPr lang="en-US" sz="1400" dirty="0">
                <a:latin typeface="Calibri" panose="020F0502020204030204" pitchFamily="34" charset="0"/>
                <a:ea typeface="Calibri" panose="020F0502020204030204" pitchFamily="34" charset="0"/>
                <a:cs typeface="Calibri" panose="020F0502020204030204" pitchFamily="34" charset="0"/>
              </a:rPr>
              <a:t>. RULER. https://</a:t>
            </a:r>
            <a:r>
              <a:rPr lang="en-US" sz="1400" dirty="0" err="1">
                <a:latin typeface="Calibri" panose="020F0502020204030204" pitchFamily="34" charset="0"/>
                <a:ea typeface="Calibri" panose="020F0502020204030204" pitchFamily="34" charset="0"/>
                <a:cs typeface="Calibri" panose="020F0502020204030204" pitchFamily="34" charset="0"/>
              </a:rPr>
              <a:t>hundred.org</a:t>
            </a:r>
            <a:r>
              <a:rPr lang="en-US" sz="1400" dirty="0">
                <a:latin typeface="Calibri" panose="020F0502020204030204" pitchFamily="34" charset="0"/>
                <a:ea typeface="Calibri" panose="020F0502020204030204" pitchFamily="34" charset="0"/>
                <a:cs typeface="Calibri" panose="020F0502020204030204" pitchFamily="34" charset="0"/>
              </a:rPr>
              <a:t>/. Accessed February 22, 2021. https://</a:t>
            </a:r>
            <a:r>
              <a:rPr lang="en-US" sz="1400" dirty="0" err="1">
                <a:latin typeface="Calibri" panose="020F0502020204030204" pitchFamily="34" charset="0"/>
                <a:ea typeface="Calibri" panose="020F0502020204030204" pitchFamily="34" charset="0"/>
                <a:cs typeface="Calibri" panose="020F0502020204030204" pitchFamily="34" charset="0"/>
              </a:rPr>
              <a:t>hundred.org</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en</a:t>
            </a:r>
            <a:r>
              <a:rPr lang="en-US" sz="1400" dirty="0">
                <a:latin typeface="Calibri" panose="020F0502020204030204" pitchFamily="34" charset="0"/>
                <a:ea typeface="Calibri" panose="020F0502020204030204" pitchFamily="34" charset="0"/>
                <a:cs typeface="Calibri" panose="020F0502020204030204" pitchFamily="34" charset="0"/>
              </a:rPr>
              <a:t>/innovations/ruler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16. 	Rivers SE, Brackett MA, Reyes MR, Mayer JD, Caruso DR, Salovey P. Measuring emotional intelligence in early adolescence with the MSCEIT-YV: Psychometric properties and relationship with academic performance and psychosocial functioning. </a:t>
            </a:r>
            <a:r>
              <a:rPr lang="en-US" sz="1400" i="1" dirty="0">
                <a:latin typeface="Calibri" panose="020F0502020204030204" pitchFamily="34" charset="0"/>
                <a:ea typeface="Calibri" panose="020F0502020204030204" pitchFamily="34" charset="0"/>
                <a:cs typeface="Calibri" panose="020F0502020204030204" pitchFamily="34" charset="0"/>
              </a:rPr>
              <a:t>J </a:t>
            </a:r>
            <a:r>
              <a:rPr lang="en-US" sz="1400" i="1" dirty="0" err="1">
                <a:latin typeface="Calibri" panose="020F0502020204030204" pitchFamily="34" charset="0"/>
                <a:ea typeface="Calibri" panose="020F0502020204030204" pitchFamily="34" charset="0"/>
                <a:cs typeface="Calibri" panose="020F0502020204030204" pitchFamily="34" charset="0"/>
              </a:rPr>
              <a:t>Psychoeduc</a:t>
            </a:r>
            <a:r>
              <a:rPr lang="en-US" sz="1400" i="1" dirty="0">
                <a:latin typeface="Calibri" panose="020F0502020204030204" pitchFamily="34" charset="0"/>
                <a:ea typeface="Calibri" panose="020F0502020204030204" pitchFamily="34" charset="0"/>
                <a:cs typeface="Calibri" panose="020F0502020204030204" pitchFamily="34" charset="0"/>
              </a:rPr>
              <a:t> Assess</a:t>
            </a:r>
            <a:r>
              <a:rPr lang="en-US" sz="1400" dirty="0">
                <a:latin typeface="Calibri" panose="020F0502020204030204" pitchFamily="34" charset="0"/>
                <a:ea typeface="Calibri" panose="020F0502020204030204" pitchFamily="34" charset="0"/>
                <a:cs typeface="Calibri" panose="020F0502020204030204" pitchFamily="34" charset="0"/>
              </a:rPr>
              <a:t>. 2012;30(4):344-366. doi:10.1177/0734282912449443</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17. 	Gold A. No Title. NAMI Blog. Published 2016. Accessed February 24, 2021. https://</a:t>
            </a:r>
            <a:r>
              <a:rPr lang="en-US" sz="1400" dirty="0" err="1">
                <a:latin typeface="Calibri" panose="020F0502020204030204" pitchFamily="34" charset="0"/>
                <a:ea typeface="Calibri" panose="020F0502020204030204" pitchFamily="34" charset="0"/>
                <a:cs typeface="Calibri" panose="020F0502020204030204" pitchFamily="34" charset="0"/>
              </a:rPr>
              <a:t>www.nami.org</a:t>
            </a:r>
            <a:r>
              <a:rPr lang="en-US" sz="1400" dirty="0">
                <a:latin typeface="Calibri" panose="020F0502020204030204" pitchFamily="34" charset="0"/>
                <a:ea typeface="Calibri" panose="020F0502020204030204" pitchFamily="34" charset="0"/>
                <a:cs typeface="Calibri" panose="020F0502020204030204" pitchFamily="34" charset="0"/>
              </a:rPr>
              <a:t>/Blogs/NAMI-Blog/July-2016/Why-Self-Esteem-Is-Important-for-Mental-Health</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2391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9B104A-7A00-6A47-86DD-6E1A62D6D22B}"/>
              </a:ext>
            </a:extLst>
          </p:cNvPr>
          <p:cNvSpPr/>
          <p:nvPr/>
        </p:nvSpPr>
        <p:spPr>
          <a:xfrm>
            <a:off x="0" y="-8277387"/>
            <a:ext cx="10936224" cy="5140190"/>
          </a:xfrm>
          <a:prstGeom prst="rect">
            <a:avLst/>
          </a:prstGeom>
        </p:spPr>
        <p:txBody>
          <a:bodyPr wrap="square">
            <a:spAutoFit/>
          </a:bodyPr>
          <a:lstStyle/>
          <a:p>
            <a:pPr marL="406400" marR="0" indent="-406400">
              <a:lnSpc>
                <a:spcPct val="107000"/>
              </a:lnSpc>
              <a:spcBef>
                <a:spcPts val="0"/>
              </a:spcBef>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17. 	Gold A. No Title. NAMI Blog. Published 2016. Accessed February 24, 2021. https://</a:t>
            </a:r>
            <a:r>
              <a:rPr lang="en-US" dirty="0" err="1">
                <a:latin typeface="Calibri" panose="020F0502020204030204" pitchFamily="34" charset="0"/>
                <a:ea typeface="Calibri" panose="020F0502020204030204" pitchFamily="34" charset="0"/>
                <a:cs typeface="Calibri" panose="020F0502020204030204" pitchFamily="34" charset="0"/>
              </a:rPr>
              <a:t>www.nami.org</a:t>
            </a:r>
            <a:r>
              <a:rPr lang="en-US" dirty="0">
                <a:latin typeface="Calibri" panose="020F0502020204030204" pitchFamily="34" charset="0"/>
                <a:ea typeface="Calibri" panose="020F0502020204030204" pitchFamily="34" charset="0"/>
                <a:cs typeface="Calibri" panose="020F0502020204030204" pitchFamily="34" charset="0"/>
              </a:rPr>
              <a:t>/Blogs/NAMI-Blog/July-2016/Why-Self-Esteem-Is-Important-for-Mental-Health</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18. 	Owen MC, Wallace SB. Advocacy and Collaborative Health Care for Justice-Involved Youth. </a:t>
            </a:r>
            <a:r>
              <a:rPr lang="en-US" i="1" dirty="0">
                <a:latin typeface="Calibri" panose="020F0502020204030204" pitchFamily="34" charset="0"/>
                <a:ea typeface="Calibri" panose="020F0502020204030204" pitchFamily="34" charset="0"/>
                <a:cs typeface="Calibri" panose="020F0502020204030204" pitchFamily="34" charset="0"/>
              </a:rPr>
              <a:t>Pediatrics</a:t>
            </a:r>
            <a:r>
              <a:rPr lang="en-US" dirty="0">
                <a:latin typeface="Calibri" panose="020F0502020204030204" pitchFamily="34" charset="0"/>
                <a:ea typeface="Calibri" panose="020F0502020204030204" pitchFamily="34" charset="0"/>
                <a:cs typeface="Calibri" panose="020F0502020204030204" pitchFamily="34" charset="0"/>
              </a:rPr>
              <a:t>. 2020;146(1):e20201755. doi:10.1542/peds.2020-1755</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19. 	Volkow ND. Stigma and the Toll of Addiction. </a:t>
            </a:r>
            <a:r>
              <a:rPr lang="en-US" i="1" dirty="0">
                <a:latin typeface="Calibri" panose="020F0502020204030204" pitchFamily="34" charset="0"/>
                <a:ea typeface="Calibri" panose="020F0502020204030204" pitchFamily="34" charset="0"/>
                <a:cs typeface="Calibri" panose="020F0502020204030204" pitchFamily="34" charset="0"/>
              </a:rPr>
              <a:t>N </a:t>
            </a:r>
            <a:r>
              <a:rPr lang="en-US" i="1" dirty="0" err="1">
                <a:latin typeface="Calibri" panose="020F0502020204030204" pitchFamily="34" charset="0"/>
                <a:ea typeface="Calibri" panose="020F0502020204030204" pitchFamily="34" charset="0"/>
                <a:cs typeface="Calibri" panose="020F0502020204030204" pitchFamily="34" charset="0"/>
              </a:rPr>
              <a:t>Engl</a:t>
            </a:r>
            <a:r>
              <a:rPr lang="en-US" i="1" dirty="0">
                <a:latin typeface="Calibri" panose="020F0502020204030204" pitchFamily="34" charset="0"/>
                <a:ea typeface="Calibri" panose="020F0502020204030204" pitchFamily="34" charset="0"/>
                <a:cs typeface="Calibri" panose="020F0502020204030204" pitchFamily="34" charset="0"/>
              </a:rPr>
              <a:t> J Med</a:t>
            </a:r>
            <a:r>
              <a:rPr lang="en-US" dirty="0">
                <a:latin typeface="Calibri" panose="020F0502020204030204" pitchFamily="34" charset="0"/>
                <a:ea typeface="Calibri" panose="020F0502020204030204" pitchFamily="34" charset="0"/>
                <a:cs typeface="Calibri" panose="020F0502020204030204" pitchFamily="34" charset="0"/>
              </a:rPr>
              <a:t>. 2020;382(14):1289-1290. doi:10.1056/NEJMp1917360</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20. 	National Institute on Drug Abuse (NIDA). Words Matter - Terms to Use and Avoid When Talking About Addiction. https://</a:t>
            </a:r>
            <a:r>
              <a:rPr lang="en-US" dirty="0" err="1">
                <a:latin typeface="Calibri" panose="020F0502020204030204" pitchFamily="34" charset="0"/>
                <a:ea typeface="Calibri" panose="020F0502020204030204" pitchFamily="34" charset="0"/>
                <a:cs typeface="Calibri" panose="020F0502020204030204" pitchFamily="34" charset="0"/>
              </a:rPr>
              <a:t>www.drugabuse.gov</a:t>
            </a:r>
            <a:r>
              <a:rPr lang="en-US" dirty="0">
                <a:latin typeface="Calibri" panose="020F0502020204030204" pitchFamily="34" charset="0"/>
                <a:ea typeface="Calibri" panose="020F0502020204030204" pitchFamily="34" charset="0"/>
                <a:cs typeface="Calibri" panose="020F0502020204030204" pitchFamily="34" charset="0"/>
              </a:rPr>
              <a:t>/. Published 2021. Accessed February 24, 2021. https://</a:t>
            </a:r>
            <a:r>
              <a:rPr lang="en-US" dirty="0" err="1">
                <a:latin typeface="Calibri" panose="020F0502020204030204" pitchFamily="34" charset="0"/>
                <a:ea typeface="Calibri" panose="020F0502020204030204" pitchFamily="34" charset="0"/>
                <a:cs typeface="Calibri" panose="020F0502020204030204" pitchFamily="34" charset="0"/>
              </a:rPr>
              <a:t>www.drugabuse.gov</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err="1">
                <a:latin typeface="Calibri" panose="020F0502020204030204" pitchFamily="34" charset="0"/>
                <a:ea typeface="Calibri" panose="020F0502020204030204" pitchFamily="34" charset="0"/>
                <a:cs typeface="Calibri" panose="020F0502020204030204" pitchFamily="34" charset="0"/>
              </a:rPr>
              <a:t>nidamed</a:t>
            </a:r>
            <a:r>
              <a:rPr lang="en-US" dirty="0">
                <a:latin typeface="Calibri" panose="020F0502020204030204" pitchFamily="34" charset="0"/>
                <a:ea typeface="Calibri" panose="020F0502020204030204" pitchFamily="34" charset="0"/>
                <a:cs typeface="Calibri" panose="020F0502020204030204" pitchFamily="34" charset="0"/>
              </a:rPr>
              <a:t>-medical-health-professionals/health-professions-education/words-matter-terms-to-use-avoid-when-talking-about-addiction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21. 	Butts J, Bazemore G, </a:t>
            </a:r>
            <a:r>
              <a:rPr lang="en-US" dirty="0" err="1">
                <a:latin typeface="Calibri" panose="020F0502020204030204" pitchFamily="34" charset="0"/>
                <a:ea typeface="Calibri" panose="020F0502020204030204" pitchFamily="34" charset="0"/>
                <a:cs typeface="Calibri" panose="020F0502020204030204" pitchFamily="34" charset="0"/>
              </a:rPr>
              <a:t>Saa</a:t>
            </a:r>
            <a:r>
              <a:rPr lang="en-US" dirty="0">
                <a:latin typeface="Calibri" panose="020F0502020204030204" pitchFamily="34" charset="0"/>
                <a:ea typeface="Calibri" panose="020F0502020204030204" pitchFamily="34" charset="0"/>
                <a:cs typeface="Calibri" panose="020F0502020204030204" pitchFamily="34" charset="0"/>
              </a:rPr>
              <a:t> Meroe A. </a:t>
            </a:r>
            <a:r>
              <a:rPr lang="en-US" i="1" dirty="0">
                <a:latin typeface="Calibri" panose="020F0502020204030204" pitchFamily="34" charset="0"/>
                <a:ea typeface="Calibri" panose="020F0502020204030204" pitchFamily="34" charset="0"/>
                <a:cs typeface="Calibri" panose="020F0502020204030204" pitchFamily="34" charset="0"/>
              </a:rPr>
              <a:t>Positive Youth Justice - Framing Justice Interventions Using the Concepts of Positive Youth Development</a:t>
            </a:r>
            <a:r>
              <a:rPr lang="en-US" dirty="0">
                <a:latin typeface="Calibri" panose="020F0502020204030204" pitchFamily="34" charset="0"/>
                <a:ea typeface="Calibri" panose="020F0502020204030204" pitchFamily="34" charset="0"/>
                <a:cs typeface="Calibri" panose="020F0502020204030204" pitchFamily="34" charset="0"/>
              </a:rPr>
              <a:t>.; 2010. https://</a:t>
            </a:r>
            <a:r>
              <a:rPr lang="en-US" dirty="0" err="1">
                <a:latin typeface="Calibri" panose="020F0502020204030204" pitchFamily="34" charset="0"/>
                <a:ea typeface="Calibri" panose="020F0502020204030204" pitchFamily="34" charset="0"/>
                <a:cs typeface="Calibri" panose="020F0502020204030204" pitchFamily="34" charset="0"/>
              </a:rPr>
              <a:t>positiveyouthjustice.files.wordpress.com</a:t>
            </a:r>
            <a:r>
              <a:rPr lang="en-US" dirty="0">
                <a:latin typeface="Calibri" panose="020F0502020204030204" pitchFamily="34" charset="0"/>
                <a:ea typeface="Calibri" panose="020F0502020204030204" pitchFamily="34" charset="0"/>
                <a:cs typeface="Calibri" panose="020F0502020204030204" pitchFamily="34" charset="0"/>
              </a:rPr>
              <a:t>/2013/08/pyj2010.pdf</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22. 	National Education Association. Discipline and the School-To-Prison Pipeline (2016). https://</a:t>
            </a:r>
            <a:r>
              <a:rPr lang="en-US" dirty="0" err="1">
                <a:latin typeface="Calibri" panose="020F0502020204030204" pitchFamily="34" charset="0"/>
                <a:ea typeface="Calibri" panose="020F0502020204030204" pitchFamily="34" charset="0"/>
                <a:cs typeface="Calibri" panose="020F0502020204030204" pitchFamily="34" charset="0"/>
              </a:rPr>
              <a:t>ra.nea.org</a:t>
            </a:r>
            <a:r>
              <a:rPr lang="en-US" dirty="0">
                <a:latin typeface="Calibri" panose="020F0502020204030204" pitchFamily="34" charset="0"/>
                <a:ea typeface="Calibri" panose="020F0502020204030204" pitchFamily="34" charset="0"/>
                <a:cs typeface="Calibri" panose="020F0502020204030204" pitchFamily="34" charset="0"/>
              </a:rPr>
              <a:t>/. Published 2016. https://</a:t>
            </a:r>
            <a:r>
              <a:rPr lang="en-US" dirty="0" err="1">
                <a:latin typeface="Calibri" panose="020F0502020204030204" pitchFamily="34" charset="0"/>
                <a:ea typeface="Calibri" panose="020F0502020204030204" pitchFamily="34" charset="0"/>
                <a:cs typeface="Calibri" panose="020F0502020204030204" pitchFamily="34" charset="0"/>
              </a:rPr>
              <a:t>ra.nea.org</a:t>
            </a:r>
            <a:r>
              <a:rPr lang="en-US" dirty="0">
                <a:latin typeface="Calibri" panose="020F0502020204030204" pitchFamily="34" charset="0"/>
                <a:ea typeface="Calibri" panose="020F0502020204030204" pitchFamily="34" charset="0"/>
                <a:cs typeface="Calibri" panose="020F0502020204030204" pitchFamily="34" charset="0"/>
              </a:rPr>
              <a:t>/business-item/2016-pol-e01-2/</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a16="http://schemas.microsoft.com/office/drawing/2014/main" id="{39779C74-4DF3-7A4D-A132-18059F7F8A8F}"/>
              </a:ext>
            </a:extLst>
          </p:cNvPr>
          <p:cNvSpPr/>
          <p:nvPr/>
        </p:nvSpPr>
        <p:spPr>
          <a:xfrm>
            <a:off x="0" y="421758"/>
            <a:ext cx="12192000" cy="3453189"/>
          </a:xfrm>
          <a:prstGeom prst="rect">
            <a:avLst/>
          </a:prstGeom>
        </p:spPr>
        <p:txBody>
          <a:bodyPr wrap="square">
            <a:spAutoFit/>
          </a:bodyPr>
          <a:lstStyle/>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18. 	Owen MC, Wallace SB. Advocacy and Collaborative Health Care for Justice-Involved Youth. </a:t>
            </a:r>
            <a:r>
              <a:rPr lang="en-US" sz="1400" i="1" dirty="0">
                <a:latin typeface="Calibri" panose="020F0502020204030204" pitchFamily="34" charset="0"/>
                <a:ea typeface="Calibri" panose="020F0502020204030204" pitchFamily="34" charset="0"/>
                <a:cs typeface="Calibri" panose="020F0502020204030204" pitchFamily="34" charset="0"/>
              </a:rPr>
              <a:t>Pediatrics</a:t>
            </a:r>
            <a:r>
              <a:rPr lang="en-US" sz="1400" dirty="0">
                <a:latin typeface="Calibri" panose="020F0502020204030204" pitchFamily="34" charset="0"/>
                <a:ea typeface="Calibri" panose="020F0502020204030204" pitchFamily="34" charset="0"/>
                <a:cs typeface="Calibri" panose="020F0502020204030204" pitchFamily="34" charset="0"/>
              </a:rPr>
              <a:t>. 2020;146(1):e20201755. doi:10.1542/peds.2020-1755</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19. 	Volkow ND. Stigma and the Toll of Addiction. </a:t>
            </a:r>
            <a:r>
              <a:rPr lang="en-US" sz="1400" i="1" dirty="0">
                <a:latin typeface="Calibri" panose="020F0502020204030204" pitchFamily="34" charset="0"/>
                <a:ea typeface="Calibri" panose="020F0502020204030204" pitchFamily="34" charset="0"/>
                <a:cs typeface="Calibri" panose="020F0502020204030204" pitchFamily="34" charset="0"/>
              </a:rPr>
              <a:t>N </a:t>
            </a:r>
            <a:r>
              <a:rPr lang="en-US" sz="1400" i="1" dirty="0" err="1">
                <a:latin typeface="Calibri" panose="020F0502020204030204" pitchFamily="34" charset="0"/>
                <a:ea typeface="Calibri" panose="020F0502020204030204" pitchFamily="34" charset="0"/>
                <a:cs typeface="Calibri" panose="020F0502020204030204" pitchFamily="34" charset="0"/>
              </a:rPr>
              <a:t>Engl</a:t>
            </a:r>
            <a:r>
              <a:rPr lang="en-US" sz="1400" i="1" dirty="0">
                <a:latin typeface="Calibri" panose="020F0502020204030204" pitchFamily="34" charset="0"/>
                <a:ea typeface="Calibri" panose="020F0502020204030204" pitchFamily="34" charset="0"/>
                <a:cs typeface="Calibri" panose="020F0502020204030204" pitchFamily="34" charset="0"/>
              </a:rPr>
              <a:t> J Med</a:t>
            </a:r>
            <a:r>
              <a:rPr lang="en-US" sz="1400" dirty="0">
                <a:latin typeface="Calibri" panose="020F0502020204030204" pitchFamily="34" charset="0"/>
                <a:ea typeface="Calibri" panose="020F0502020204030204" pitchFamily="34" charset="0"/>
                <a:cs typeface="Calibri" panose="020F0502020204030204" pitchFamily="34" charset="0"/>
              </a:rPr>
              <a:t>. 2020;382(14):1289-1290. doi:10.1056/NEJMp1917360</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20. 	National Institute on Drug Abuse (NIDA). Words Matter - Terms to Use and Avoid When Talking About Addiction. https://</a:t>
            </a:r>
            <a:r>
              <a:rPr lang="en-US" sz="1400" dirty="0" err="1">
                <a:latin typeface="Calibri" panose="020F0502020204030204" pitchFamily="34" charset="0"/>
                <a:ea typeface="Calibri" panose="020F0502020204030204" pitchFamily="34" charset="0"/>
                <a:cs typeface="Calibri" panose="020F0502020204030204" pitchFamily="34" charset="0"/>
              </a:rPr>
              <a:t>www.drugabuse.gov</a:t>
            </a:r>
            <a:r>
              <a:rPr lang="en-US" sz="1400" dirty="0">
                <a:latin typeface="Calibri" panose="020F0502020204030204" pitchFamily="34" charset="0"/>
                <a:ea typeface="Calibri" panose="020F0502020204030204" pitchFamily="34" charset="0"/>
                <a:cs typeface="Calibri" panose="020F0502020204030204" pitchFamily="34" charset="0"/>
              </a:rPr>
              <a:t>/. Published 2021. Accessed February 24, 2021. https://</a:t>
            </a:r>
            <a:r>
              <a:rPr lang="en-US" sz="1400" dirty="0" err="1">
                <a:latin typeface="Calibri" panose="020F0502020204030204" pitchFamily="34" charset="0"/>
                <a:ea typeface="Calibri" panose="020F0502020204030204" pitchFamily="34" charset="0"/>
                <a:cs typeface="Calibri" panose="020F0502020204030204" pitchFamily="34" charset="0"/>
              </a:rPr>
              <a:t>www.drugabuse.gov</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nidamed</a:t>
            </a:r>
            <a:r>
              <a:rPr lang="en-US" sz="1400" dirty="0">
                <a:latin typeface="Calibri" panose="020F0502020204030204" pitchFamily="34" charset="0"/>
                <a:ea typeface="Calibri" panose="020F0502020204030204" pitchFamily="34" charset="0"/>
                <a:cs typeface="Calibri" panose="020F0502020204030204" pitchFamily="34" charset="0"/>
              </a:rPr>
              <a:t>-medical-health-professionals/health-professions-education/words-matter-terms-to-use-avoid-when-talking-about-addiction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21. 	Butts J, Bazemore G, </a:t>
            </a:r>
            <a:r>
              <a:rPr lang="en-US" sz="1400" dirty="0" err="1">
                <a:latin typeface="Calibri" panose="020F0502020204030204" pitchFamily="34" charset="0"/>
                <a:ea typeface="Calibri" panose="020F0502020204030204" pitchFamily="34" charset="0"/>
                <a:cs typeface="Calibri" panose="020F0502020204030204" pitchFamily="34" charset="0"/>
              </a:rPr>
              <a:t>Saa</a:t>
            </a:r>
            <a:r>
              <a:rPr lang="en-US" sz="1400" dirty="0">
                <a:latin typeface="Calibri" panose="020F0502020204030204" pitchFamily="34" charset="0"/>
                <a:ea typeface="Calibri" panose="020F0502020204030204" pitchFamily="34" charset="0"/>
                <a:cs typeface="Calibri" panose="020F0502020204030204" pitchFamily="34" charset="0"/>
              </a:rPr>
              <a:t> Meroe A. </a:t>
            </a:r>
            <a:r>
              <a:rPr lang="en-US" sz="1400" i="1" dirty="0">
                <a:latin typeface="Calibri" panose="020F0502020204030204" pitchFamily="34" charset="0"/>
                <a:ea typeface="Calibri" panose="020F0502020204030204" pitchFamily="34" charset="0"/>
                <a:cs typeface="Calibri" panose="020F0502020204030204" pitchFamily="34" charset="0"/>
              </a:rPr>
              <a:t>Positive Youth Justice - Framing Justice Interventions Using the Concepts of Positive Youth Development</a:t>
            </a:r>
            <a:r>
              <a:rPr lang="en-US" sz="1400" dirty="0">
                <a:latin typeface="Calibri" panose="020F0502020204030204" pitchFamily="34" charset="0"/>
                <a:ea typeface="Calibri" panose="020F0502020204030204" pitchFamily="34" charset="0"/>
                <a:cs typeface="Calibri" panose="020F0502020204030204" pitchFamily="34" charset="0"/>
              </a:rPr>
              <a:t>.; 2010. https://</a:t>
            </a:r>
            <a:r>
              <a:rPr lang="en-US" sz="1400" dirty="0" err="1">
                <a:latin typeface="Calibri" panose="020F0502020204030204" pitchFamily="34" charset="0"/>
                <a:ea typeface="Calibri" panose="020F0502020204030204" pitchFamily="34" charset="0"/>
                <a:cs typeface="Calibri" panose="020F0502020204030204" pitchFamily="34" charset="0"/>
              </a:rPr>
              <a:t>positiveyouthjustice.files.wordpress.com</a:t>
            </a:r>
            <a:r>
              <a:rPr lang="en-US" sz="1400" dirty="0">
                <a:latin typeface="Calibri" panose="020F0502020204030204" pitchFamily="34" charset="0"/>
                <a:ea typeface="Calibri" panose="020F0502020204030204" pitchFamily="34" charset="0"/>
                <a:cs typeface="Calibri" panose="020F0502020204030204" pitchFamily="34" charset="0"/>
              </a:rPr>
              <a:t>/2013/08/pyj2010.pdf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Calibri" panose="020F0502020204030204" pitchFamily="34" charset="0"/>
              </a:rPr>
              <a:t>22. 	National Education Association. Discipline and the School-To-Prison Pipeline (2016). https://</a:t>
            </a:r>
            <a:r>
              <a:rPr lang="en-US" sz="1400" dirty="0" err="1">
                <a:latin typeface="Calibri" panose="020F0502020204030204" pitchFamily="34" charset="0"/>
                <a:ea typeface="Calibri" panose="020F0502020204030204" pitchFamily="34" charset="0"/>
                <a:cs typeface="Calibri" panose="020F0502020204030204" pitchFamily="34" charset="0"/>
              </a:rPr>
              <a:t>ra.nea.org</a:t>
            </a:r>
            <a:r>
              <a:rPr lang="en-US" sz="1400" dirty="0">
                <a:latin typeface="Calibri" panose="020F0502020204030204" pitchFamily="34" charset="0"/>
                <a:ea typeface="Calibri" panose="020F0502020204030204" pitchFamily="34" charset="0"/>
                <a:cs typeface="Calibri" panose="020F0502020204030204" pitchFamily="34" charset="0"/>
              </a:rPr>
              <a:t>/. Published 2016. https://</a:t>
            </a:r>
            <a:r>
              <a:rPr lang="en-US" sz="1400" dirty="0" err="1">
                <a:latin typeface="Calibri" panose="020F0502020204030204" pitchFamily="34" charset="0"/>
                <a:ea typeface="Calibri" panose="020F0502020204030204" pitchFamily="34" charset="0"/>
                <a:cs typeface="Calibri" panose="020F0502020204030204" pitchFamily="34" charset="0"/>
              </a:rPr>
              <a:t>ra.nea.org</a:t>
            </a:r>
            <a:r>
              <a:rPr lang="en-US" sz="1400" dirty="0">
                <a:latin typeface="Calibri" panose="020F0502020204030204" pitchFamily="34" charset="0"/>
                <a:ea typeface="Calibri" panose="020F0502020204030204" pitchFamily="34" charset="0"/>
                <a:cs typeface="Calibri" panose="020F0502020204030204" pitchFamily="34" charset="0"/>
              </a:rPr>
              <a:t>/business-item/2016-pol-e01-2/</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470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2" name="TextBox 1">
            <a:extLst>
              <a:ext uri="{FF2B5EF4-FFF2-40B4-BE49-F238E27FC236}">
                <a16:creationId xmlns:a16="http://schemas.microsoft.com/office/drawing/2014/main" id="{2FF69315-0166-D94F-AFB6-9BE33C7CF730}"/>
              </a:ext>
            </a:extLst>
          </p:cNvPr>
          <p:cNvSpPr txBox="1"/>
          <p:nvPr/>
        </p:nvSpPr>
        <p:spPr>
          <a:xfrm>
            <a:off x="57643" y="2547800"/>
            <a:ext cx="4059779" cy="2739211"/>
          </a:xfrm>
          <a:prstGeom prst="rect">
            <a:avLst/>
          </a:prstGeom>
          <a:noFill/>
        </p:spPr>
        <p:txBody>
          <a:bodyPr wrap="square" rtlCol="0">
            <a:spAutoFit/>
          </a:bodyPr>
          <a:lstStyle/>
          <a:p>
            <a:r>
              <a:rPr lang="en-US" sz="2200" b="1" dirty="0"/>
              <a:t>Aura M. Obando, MD</a:t>
            </a:r>
          </a:p>
          <a:p>
            <a:r>
              <a:rPr lang="en-US" sz="2200" dirty="0"/>
              <a:t>Family Team Program Director, Boston Health Care for the Homeless Program</a:t>
            </a:r>
          </a:p>
          <a:p>
            <a:endParaRPr lang="en-US" sz="2200" dirty="0"/>
          </a:p>
          <a:p>
            <a:r>
              <a:rPr lang="en-US" sz="2200" dirty="0"/>
              <a:t>Instructor of Medicine and Pediatrics Harvard Medical School</a:t>
            </a:r>
          </a:p>
          <a:p>
            <a:endParaRPr lang="en-US" dirty="0"/>
          </a:p>
        </p:txBody>
      </p:sp>
      <p:pic>
        <p:nvPicPr>
          <p:cNvPr id="12" name="Picture 11">
            <a:extLst>
              <a:ext uri="{FF2B5EF4-FFF2-40B4-BE49-F238E27FC236}">
                <a16:creationId xmlns:a16="http://schemas.microsoft.com/office/drawing/2014/main" id="{AAECF355-97D5-9D40-9CEF-C3B40BACC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191" y="1711117"/>
            <a:ext cx="2190200" cy="2920267"/>
          </a:xfrm>
          <a:prstGeom prst="rect">
            <a:avLst/>
          </a:prstGeom>
        </p:spPr>
      </p:pic>
      <p:sp>
        <p:nvSpPr>
          <p:cNvPr id="5" name="TextBox 4">
            <a:extLst>
              <a:ext uri="{FF2B5EF4-FFF2-40B4-BE49-F238E27FC236}">
                <a16:creationId xmlns:a16="http://schemas.microsoft.com/office/drawing/2014/main" id="{B2A132E3-519C-4846-BA5E-C10918F42A2B}"/>
              </a:ext>
            </a:extLst>
          </p:cNvPr>
          <p:cNvSpPr txBox="1"/>
          <p:nvPr/>
        </p:nvSpPr>
        <p:spPr>
          <a:xfrm>
            <a:off x="203026" y="1711117"/>
            <a:ext cx="3820598" cy="646331"/>
          </a:xfrm>
          <a:prstGeom prst="rect">
            <a:avLst/>
          </a:prstGeom>
          <a:noFill/>
        </p:spPr>
        <p:txBody>
          <a:bodyPr wrap="none" rtlCol="0">
            <a:spAutoFit/>
          </a:bodyPr>
          <a:lstStyle/>
          <a:p>
            <a:r>
              <a:rPr lang="en-US" sz="3600" dirty="0">
                <a:solidFill>
                  <a:schemeClr val="tx1">
                    <a:lumMod val="65000"/>
                    <a:lumOff val="35000"/>
                  </a:schemeClr>
                </a:solidFill>
                <a:latin typeface="+mj-lt"/>
              </a:rPr>
              <a:t>Webinar Presenters</a:t>
            </a:r>
          </a:p>
        </p:txBody>
      </p:sp>
    </p:spTree>
    <p:extLst>
      <p:ext uri="{BB962C8B-B14F-4D97-AF65-F5344CB8AC3E}">
        <p14:creationId xmlns:p14="http://schemas.microsoft.com/office/powerpoint/2010/main" val="2682818841"/>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3" name="TextBox 2">
            <a:extLst>
              <a:ext uri="{FF2B5EF4-FFF2-40B4-BE49-F238E27FC236}">
                <a16:creationId xmlns:a16="http://schemas.microsoft.com/office/drawing/2014/main" id="{39C81686-338A-234D-8A49-F344C9CA33CA}"/>
              </a:ext>
            </a:extLst>
          </p:cNvPr>
          <p:cNvSpPr txBox="1"/>
          <p:nvPr/>
        </p:nvSpPr>
        <p:spPr>
          <a:xfrm>
            <a:off x="5630634" y="2880280"/>
            <a:ext cx="5899727"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Epidemiology of Youth Experiencing Homelessness</a:t>
            </a:r>
          </a:p>
          <a:p>
            <a:pPr marL="285750" indent="-285750">
              <a:buFont typeface="Arial" panose="020B0604020202020204" pitchFamily="34" charset="0"/>
              <a:buChar char="•"/>
            </a:pPr>
            <a:r>
              <a:rPr lang="en-US" sz="2800" dirty="0"/>
              <a:t>Considerations in Treatment</a:t>
            </a:r>
          </a:p>
          <a:p>
            <a:pPr marL="285750" indent="-285750">
              <a:buFont typeface="Arial" panose="020B0604020202020204" pitchFamily="34" charset="0"/>
              <a:buChar char="•"/>
            </a:pPr>
            <a:r>
              <a:rPr lang="en-US" sz="2800" dirty="0"/>
              <a:t>Low Barrier Care and Risk Mitigation</a:t>
            </a:r>
          </a:p>
        </p:txBody>
      </p:sp>
      <p:sp>
        <p:nvSpPr>
          <p:cNvPr id="4" name="TextBox 3">
            <a:extLst>
              <a:ext uri="{FF2B5EF4-FFF2-40B4-BE49-F238E27FC236}">
                <a16:creationId xmlns:a16="http://schemas.microsoft.com/office/drawing/2014/main" id="{DE334119-0D80-A449-8C77-F793F8D5659A}"/>
              </a:ext>
            </a:extLst>
          </p:cNvPr>
          <p:cNvSpPr txBox="1"/>
          <p:nvPr/>
        </p:nvSpPr>
        <p:spPr>
          <a:xfrm>
            <a:off x="395893" y="1426546"/>
            <a:ext cx="9764211" cy="1754326"/>
          </a:xfrm>
          <a:prstGeom prst="rect">
            <a:avLst/>
          </a:prstGeom>
          <a:noFill/>
        </p:spPr>
        <p:txBody>
          <a:bodyPr wrap="none" rtlCol="0">
            <a:spAutoFit/>
          </a:bodyPr>
          <a:lstStyle/>
          <a:p>
            <a:r>
              <a:rPr lang="en-US" sz="3600" dirty="0">
                <a:solidFill>
                  <a:schemeClr val="bg1">
                    <a:lumMod val="50000"/>
                  </a:schemeClr>
                </a:solidFill>
              </a:rPr>
              <a:t>Substance Use in Adolescents and Transitional-Age </a:t>
            </a:r>
          </a:p>
          <a:p>
            <a:r>
              <a:rPr lang="en-US" sz="3600" dirty="0">
                <a:solidFill>
                  <a:schemeClr val="bg1">
                    <a:lumMod val="50000"/>
                  </a:schemeClr>
                </a:solidFill>
              </a:rPr>
              <a:t>Young Adults Experiencing Homelessness</a:t>
            </a:r>
          </a:p>
          <a:p>
            <a:endParaRPr lang="en-US" sz="3600" dirty="0">
              <a:solidFill>
                <a:schemeClr val="bg1">
                  <a:lumMod val="50000"/>
                </a:schemeClr>
              </a:solidFill>
            </a:endParaRPr>
          </a:p>
        </p:txBody>
      </p:sp>
    </p:spTree>
    <p:extLst>
      <p:ext uri="{BB962C8B-B14F-4D97-AF65-F5344CB8AC3E}">
        <p14:creationId xmlns:p14="http://schemas.microsoft.com/office/powerpoint/2010/main" val="368370485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937" t="9091" r="10362"/>
          <a:stretch/>
        </p:blipFill>
        <p:spPr>
          <a:xfrm>
            <a:off x="3523488" y="10"/>
            <a:ext cx="8668512" cy="6857990"/>
          </a:xfrm>
          <a:prstGeom prst="rect">
            <a:avLst/>
          </a:prstGeom>
        </p:spPr>
      </p:pic>
      <p:sp>
        <p:nvSpPr>
          <p:cNvPr id="2" name="Title 1"/>
          <p:cNvSpPr>
            <a:spLocks noGrp="1"/>
          </p:cNvSpPr>
          <p:nvPr>
            <p:ph type="title"/>
          </p:nvPr>
        </p:nvSpPr>
        <p:spPr>
          <a:xfrm>
            <a:off x="440091" y="1161335"/>
            <a:ext cx="4824361" cy="1124712"/>
          </a:xfrm>
        </p:spPr>
        <p:txBody>
          <a:bodyPr anchor="b">
            <a:normAutofit/>
          </a:bodyPr>
          <a:lstStyle/>
          <a:p>
            <a:r>
              <a:rPr lang="en-US" sz="2800" dirty="0">
                <a:solidFill>
                  <a:schemeClr val="tx1">
                    <a:lumMod val="65000"/>
                    <a:lumOff val="35000"/>
                  </a:schemeClr>
                </a:solidFill>
              </a:rPr>
              <a:t>No More Missed Opportunities</a:t>
            </a:r>
          </a:p>
        </p:txBody>
      </p:sp>
      <p:sp>
        <p:nvSpPr>
          <p:cNvPr id="3" name="Content Placeholder 2"/>
          <p:cNvSpPr>
            <a:spLocks noGrp="1"/>
          </p:cNvSpPr>
          <p:nvPr>
            <p:ph idx="1"/>
          </p:nvPr>
        </p:nvSpPr>
        <p:spPr>
          <a:xfrm>
            <a:off x="699134" y="2697272"/>
            <a:ext cx="4306277" cy="3207258"/>
          </a:xfrm>
        </p:spPr>
        <p:txBody>
          <a:bodyPr anchor="t">
            <a:normAutofit/>
          </a:bodyPr>
          <a:lstStyle/>
          <a:p>
            <a:pPr marL="0" indent="0">
              <a:buNone/>
            </a:pPr>
            <a:r>
              <a:rPr lang="en-US" sz="2000" dirty="0"/>
              <a:t>“Adolescence and young adulthood represents  a key developmental window. Every day of housing instability represents missed opportunities to support healthy development and transitions to productive adulthood.”</a:t>
            </a:r>
          </a:p>
        </p:txBody>
      </p:sp>
      <p:sp>
        <p:nvSpPr>
          <p:cNvPr id="4" name="TextBox 3"/>
          <p:cNvSpPr txBox="1"/>
          <p:nvPr/>
        </p:nvSpPr>
        <p:spPr>
          <a:xfrm>
            <a:off x="2133600" y="6120618"/>
            <a:ext cx="5743624" cy="369332"/>
          </a:xfrm>
          <a:prstGeom prst="rect">
            <a:avLst/>
          </a:prstGeom>
          <a:noFill/>
        </p:spPr>
        <p:txBody>
          <a:bodyPr wrap="none" rtlCol="0">
            <a:spAutoFit/>
          </a:bodyPr>
          <a:lstStyle/>
          <a:p>
            <a:pPr>
              <a:spcAft>
                <a:spcPts val="600"/>
              </a:spcAft>
            </a:pPr>
            <a:r>
              <a:rPr lang="en-US" dirty="0"/>
              <a:t>Morton et al. Chapin Hall at the University of Chicago, 2017</a:t>
            </a:r>
          </a:p>
        </p:txBody>
      </p:sp>
    </p:spTree>
    <p:extLst>
      <p:ext uri="{BB962C8B-B14F-4D97-AF65-F5344CB8AC3E}">
        <p14:creationId xmlns:p14="http://schemas.microsoft.com/office/powerpoint/2010/main" val="2183529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photo of tree Rings">
            <a:extLst>
              <a:ext uri="{FF2B5EF4-FFF2-40B4-BE49-F238E27FC236}">
                <a16:creationId xmlns:a16="http://schemas.microsoft.com/office/drawing/2014/main" id="{83239625-4845-4E45-8F03-ABEE4A963F95}"/>
              </a:ext>
            </a:extLst>
          </p:cNvPr>
          <p:cNvPicPr>
            <a:picLocks noChangeAspect="1"/>
          </p:cNvPicPr>
          <p:nvPr/>
        </p:nvPicPr>
        <p:blipFill rotWithShape="1">
          <a:blip r:embed="rId3"/>
          <a:srcRect t="2619" b="13111"/>
          <a:stretch/>
        </p:blipFill>
        <p:spPr>
          <a:xfrm>
            <a:off x="20" y="10"/>
            <a:ext cx="12191980" cy="6857990"/>
          </a:xfrm>
          <a:prstGeom prst="rect">
            <a:avLst/>
          </a:prstGeom>
        </p:spPr>
      </p:pic>
      <p:sp>
        <p:nvSpPr>
          <p:cNvPr id="4" name="Oval 3">
            <a:extLst>
              <a:ext uri="{FF2B5EF4-FFF2-40B4-BE49-F238E27FC236}">
                <a16:creationId xmlns:a16="http://schemas.microsoft.com/office/drawing/2014/main" id="{E670D033-89DE-244F-892B-CB6710830813}"/>
              </a:ext>
            </a:extLst>
          </p:cNvPr>
          <p:cNvSpPr/>
          <p:nvPr/>
        </p:nvSpPr>
        <p:spPr>
          <a:xfrm>
            <a:off x="7049193" y="1961805"/>
            <a:ext cx="5419899" cy="5278582"/>
          </a:xfrm>
          <a:prstGeom prst="ellipse">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1833D43-96DF-EF4C-8E95-02C06CD300F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Nick, age 18	</a:t>
            </a:r>
          </a:p>
        </p:txBody>
      </p:sp>
    </p:spTree>
    <p:extLst>
      <p:ext uri="{BB962C8B-B14F-4D97-AF65-F5344CB8AC3E}">
        <p14:creationId xmlns:p14="http://schemas.microsoft.com/office/powerpoint/2010/main" val="2170837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Prevalence of Youth Homelessness</a:t>
            </a:r>
          </a:p>
        </p:txBody>
      </p:sp>
      <p:sp>
        <p:nvSpPr>
          <p:cNvPr id="3" name="Content Placeholder 2"/>
          <p:cNvSpPr>
            <a:spLocks noGrp="1"/>
          </p:cNvSpPr>
          <p:nvPr>
            <p:ph idx="1"/>
          </p:nvPr>
        </p:nvSpPr>
        <p:spPr/>
        <p:txBody>
          <a:bodyPr>
            <a:normAutofit fontScale="92500" lnSpcReduction="10000"/>
          </a:bodyPr>
          <a:lstStyle/>
          <a:p>
            <a:r>
              <a:rPr lang="en-US" dirty="0"/>
              <a:t>Nationally:</a:t>
            </a:r>
          </a:p>
          <a:p>
            <a:pPr lvl="1"/>
            <a:r>
              <a:rPr lang="en-US" dirty="0"/>
              <a:t>Voices of Youth Count, ages 13-25, 2016-2017</a:t>
            </a:r>
          </a:p>
          <a:p>
            <a:pPr lvl="2"/>
            <a:r>
              <a:rPr lang="en-US" dirty="0"/>
              <a:t>1 in 10 YA aged 18-25 reported homelessness in last 12 months (3.5 million)</a:t>
            </a:r>
          </a:p>
          <a:p>
            <a:pPr lvl="3"/>
            <a:r>
              <a:rPr lang="en-US" dirty="0"/>
              <a:t>Most had experiences that started in childhood or adolescence</a:t>
            </a:r>
          </a:p>
          <a:p>
            <a:pPr lvl="2"/>
            <a:r>
              <a:rPr lang="en-US" dirty="0"/>
              <a:t>1 in 30 minors age 13-17 endured some form of homelessness (700,000)</a:t>
            </a:r>
          </a:p>
          <a:p>
            <a:pPr lvl="2"/>
            <a:r>
              <a:rPr lang="en-US" dirty="0"/>
              <a:t>29% of youth reported substance use problems</a:t>
            </a:r>
          </a:p>
          <a:p>
            <a:pPr lvl="2"/>
            <a:r>
              <a:rPr lang="en-US" dirty="0"/>
              <a:t>69% had mental health difficulties</a:t>
            </a:r>
          </a:p>
          <a:p>
            <a:pPr lvl="2"/>
            <a:r>
              <a:rPr lang="en-US" sz="2200" dirty="0">
                <a:solidFill>
                  <a:schemeClr val="tx1">
                    <a:alpha val="80000"/>
                  </a:schemeClr>
                </a:solidFill>
              </a:rPr>
              <a:t>1/3 experienced death of parent/caregiver</a:t>
            </a:r>
          </a:p>
          <a:p>
            <a:pPr lvl="2"/>
            <a:r>
              <a:rPr lang="en-US" sz="2200" dirty="0">
                <a:solidFill>
                  <a:schemeClr val="tx1">
                    <a:alpha val="80000"/>
                  </a:schemeClr>
                </a:solidFill>
              </a:rPr>
              <a:t>1/3 had experience with foster care</a:t>
            </a:r>
          </a:p>
          <a:p>
            <a:pPr lvl="2"/>
            <a:r>
              <a:rPr lang="en-US" sz="2200" dirty="0">
                <a:solidFill>
                  <a:schemeClr val="tx1">
                    <a:alpha val="80000"/>
                  </a:schemeClr>
                </a:solidFill>
              </a:rPr>
              <a:t>1/2 had been in juvenile detention, jail or prison</a:t>
            </a:r>
          </a:p>
          <a:p>
            <a:pPr lvl="2"/>
            <a:endParaRPr lang="en-US" dirty="0"/>
          </a:p>
          <a:p>
            <a:pPr marL="914400" lvl="2" indent="0">
              <a:buNone/>
            </a:pPr>
            <a:endParaRPr lang="en-US" dirty="0"/>
          </a:p>
          <a:p>
            <a:pPr lvl="2"/>
            <a:r>
              <a:rPr lang="en-US" dirty="0"/>
              <a:t>51.2% become homeless due to parental/caregiver rejection</a:t>
            </a:r>
          </a:p>
        </p:txBody>
      </p:sp>
      <p:sp>
        <p:nvSpPr>
          <p:cNvPr id="8" name="Rectangle 7"/>
          <p:cNvSpPr/>
          <p:nvPr/>
        </p:nvSpPr>
        <p:spPr>
          <a:xfrm>
            <a:off x="3642732" y="4884301"/>
            <a:ext cx="10261600" cy="646331"/>
          </a:xfrm>
          <a:prstGeom prst="rect">
            <a:avLst/>
          </a:prstGeom>
        </p:spPr>
        <p:txBody>
          <a:bodyPr wrap="square">
            <a:spAutoFit/>
          </a:bodyPr>
          <a:lstStyle/>
          <a:p>
            <a:r>
              <a:rPr lang="en-US" dirty="0"/>
              <a:t>-Morton et al. Chapin Hall at the University of Chicago, 2017</a:t>
            </a:r>
          </a:p>
          <a:p>
            <a:endParaRPr lang="en-US" dirty="0"/>
          </a:p>
        </p:txBody>
      </p:sp>
      <p:sp>
        <p:nvSpPr>
          <p:cNvPr id="4" name="TextBox 3"/>
          <p:cNvSpPr txBox="1"/>
          <p:nvPr/>
        </p:nvSpPr>
        <p:spPr>
          <a:xfrm>
            <a:off x="3642732" y="5853797"/>
            <a:ext cx="3241978" cy="646331"/>
          </a:xfrm>
          <a:prstGeom prst="rect">
            <a:avLst/>
          </a:prstGeom>
          <a:noFill/>
        </p:spPr>
        <p:txBody>
          <a:bodyPr wrap="none" rtlCol="0">
            <a:spAutoFit/>
          </a:bodyPr>
          <a:lstStyle/>
          <a:p>
            <a:r>
              <a:rPr lang="en-US" dirty="0"/>
              <a:t>-</a:t>
            </a:r>
            <a:r>
              <a:rPr lang="en-US" dirty="0" err="1"/>
              <a:t>Whitbeck</a:t>
            </a:r>
            <a:r>
              <a:rPr lang="en-US" dirty="0"/>
              <a:t> L et al. USDHHS. 2016</a:t>
            </a:r>
          </a:p>
          <a:p>
            <a:endParaRPr lang="en-US" dirty="0"/>
          </a:p>
        </p:txBody>
      </p:sp>
    </p:spTree>
    <p:extLst>
      <p:ext uri="{BB962C8B-B14F-4D97-AF65-F5344CB8AC3E}">
        <p14:creationId xmlns:p14="http://schemas.microsoft.com/office/powerpoint/2010/main" val="389298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371094" y="1161288"/>
            <a:ext cx="3438144" cy="1239012"/>
          </a:xfrm>
        </p:spPr>
        <p:txBody>
          <a:bodyPr anchor="ctr">
            <a:normAutofit/>
          </a:bodyPr>
          <a:lstStyle/>
          <a:p>
            <a:pPr eaLnBrk="1" hangingPunct="1"/>
            <a:r>
              <a:rPr lang="en-US" sz="3600" dirty="0">
                <a:solidFill>
                  <a:schemeClr val="bg1">
                    <a:lumMod val="50000"/>
                  </a:schemeClr>
                </a:solidFill>
              </a:rPr>
              <a:t>Ask Questions</a:t>
            </a:r>
          </a:p>
        </p:txBody>
      </p:sp>
      <p:sp>
        <p:nvSpPr>
          <p:cNvPr id="77" name="Rectangle 7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4" name="Content Placeholder 3"/>
          <p:cNvSpPr>
            <a:spLocks noGrp="1"/>
          </p:cNvSpPr>
          <p:nvPr>
            <p:ph sz="quarter" idx="4294967295"/>
          </p:nvPr>
        </p:nvSpPr>
        <p:spPr>
          <a:xfrm>
            <a:off x="371094" y="2718054"/>
            <a:ext cx="3438906" cy="3207258"/>
          </a:xfrm>
        </p:spPr>
        <p:txBody>
          <a:bodyPr anchor="t">
            <a:normAutofit/>
          </a:bodyPr>
          <a:lstStyle/>
          <a:p>
            <a:pPr marL="0" indent="0">
              <a:spcBef>
                <a:spcPts val="2200"/>
              </a:spcBef>
              <a:buClr>
                <a:srgbClr val="EE7D31"/>
              </a:buClr>
              <a:buNone/>
            </a:pPr>
            <a:r>
              <a:rPr lang="en-US" sz="2400" dirty="0"/>
              <a:t>Ask questions at any point through the zoom “Chat” feature.</a:t>
            </a:r>
          </a:p>
          <a:p>
            <a:pPr marL="0" indent="0">
              <a:spcBef>
                <a:spcPts val="2200"/>
              </a:spcBef>
              <a:buClr>
                <a:srgbClr val="EE7D31"/>
              </a:buClr>
              <a:buNone/>
            </a:pPr>
            <a:r>
              <a:rPr lang="en-US" sz="2400" dirty="0"/>
              <a:t>Answers will be posted on the website.</a:t>
            </a:r>
          </a:p>
        </p:txBody>
      </p:sp>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Tree>
    <p:extLst>
      <p:ext uri="{BB962C8B-B14F-4D97-AF65-F5344CB8AC3E}">
        <p14:creationId xmlns:p14="http://schemas.microsoft.com/office/powerpoint/2010/main" val="4238077701"/>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ABAFD29-E364-7649-8D7F-C74B55A6E8C6}"/>
              </a:ext>
            </a:extLst>
          </p:cNvPr>
          <p:cNvSpPr/>
          <p:nvPr/>
        </p:nvSpPr>
        <p:spPr>
          <a:xfrm>
            <a:off x="326701" y="687676"/>
            <a:ext cx="5515837" cy="5559990"/>
          </a:xfrm>
          <a:prstGeom prst="ellipse">
            <a:avLst/>
          </a:prstGeom>
          <a:gradFill>
            <a:gsLst>
              <a:gs pos="0">
                <a:srgbClr val="7030A0"/>
              </a:gs>
              <a:gs pos="17000">
                <a:srgbClr val="002060"/>
              </a:gs>
              <a:gs pos="100000">
                <a:schemeClr val="accent1">
                  <a:tint val="23500"/>
                  <a:satMod val="160000"/>
                </a:scheme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45072" y="1289765"/>
            <a:ext cx="3651101" cy="4270963"/>
          </a:xfrm>
        </p:spPr>
        <p:txBody>
          <a:bodyPr anchor="ctr">
            <a:normAutofit/>
          </a:bodyPr>
          <a:lstStyle/>
          <a:p>
            <a:pPr algn="ctr"/>
            <a:r>
              <a:rPr lang="en-US" sz="4300" dirty="0">
                <a:solidFill>
                  <a:schemeClr val="bg1"/>
                </a:solidFill>
              </a:rPr>
              <a:t>Relative Risk of young-adults (18-25) to experience homelessness</a:t>
            </a:r>
          </a:p>
        </p:txBody>
      </p:sp>
      <p:sp>
        <p:nvSpPr>
          <p:cNvPr id="3" name="Content Placeholder 2"/>
          <p:cNvSpPr>
            <a:spLocks noGrp="1"/>
          </p:cNvSpPr>
          <p:nvPr>
            <p:ph idx="1"/>
          </p:nvPr>
        </p:nvSpPr>
        <p:spPr>
          <a:xfrm>
            <a:off x="6297233" y="518400"/>
            <a:ext cx="4771607" cy="5837949"/>
          </a:xfrm>
        </p:spPr>
        <p:txBody>
          <a:bodyPr anchor="ctr">
            <a:normAutofit/>
          </a:bodyPr>
          <a:lstStyle/>
          <a:p>
            <a:r>
              <a:rPr lang="en-US" sz="2400" dirty="0">
                <a:solidFill>
                  <a:schemeClr val="tx1">
                    <a:alpha val="80000"/>
                  </a:schemeClr>
                </a:solidFill>
              </a:rPr>
              <a:t>YYA with &lt; a high school diploma/GED- 346%</a:t>
            </a:r>
          </a:p>
          <a:p>
            <a:r>
              <a:rPr lang="en-US" sz="2400" dirty="0">
                <a:solidFill>
                  <a:schemeClr val="tx1">
                    <a:alpha val="80000"/>
                  </a:schemeClr>
                </a:solidFill>
              </a:rPr>
              <a:t>Black or AA youth- 83%</a:t>
            </a:r>
          </a:p>
          <a:p>
            <a:r>
              <a:rPr lang="en-US" sz="2400" dirty="0">
                <a:solidFill>
                  <a:schemeClr val="tx1">
                    <a:alpha val="80000"/>
                  </a:schemeClr>
                </a:solidFill>
              </a:rPr>
              <a:t>Hispanic, non-White youth- 33%</a:t>
            </a:r>
          </a:p>
          <a:p>
            <a:r>
              <a:rPr lang="en-US" sz="2400" dirty="0">
                <a:solidFill>
                  <a:schemeClr val="tx1">
                    <a:alpha val="80000"/>
                  </a:schemeClr>
                </a:solidFill>
              </a:rPr>
              <a:t>LGBT youth- 120%</a:t>
            </a:r>
          </a:p>
          <a:p>
            <a:r>
              <a:rPr lang="en-US" sz="2400" dirty="0">
                <a:solidFill>
                  <a:schemeClr val="tx1">
                    <a:alpha val="80000"/>
                  </a:schemeClr>
                </a:solidFill>
              </a:rPr>
              <a:t>Unmarried parenting youth- 200%</a:t>
            </a:r>
          </a:p>
          <a:p>
            <a:endParaRPr lang="en-US" sz="2200" dirty="0">
              <a:solidFill>
                <a:schemeClr val="tx1">
                  <a:alpha val="80000"/>
                </a:schemeClr>
              </a:solidFill>
            </a:endParaRPr>
          </a:p>
          <a:p>
            <a:endParaRPr lang="en-US" sz="2000" dirty="0">
              <a:solidFill>
                <a:schemeClr val="tx1">
                  <a:alpha val="80000"/>
                </a:schemeClr>
              </a:solidFill>
            </a:endParaRPr>
          </a:p>
        </p:txBody>
      </p:sp>
      <p:sp>
        <p:nvSpPr>
          <p:cNvPr id="4" name="Rectangle 3">
            <a:extLst>
              <a:ext uri="{FF2B5EF4-FFF2-40B4-BE49-F238E27FC236}">
                <a16:creationId xmlns:a16="http://schemas.microsoft.com/office/drawing/2014/main" id="{BAB52CA6-8CCB-A043-9004-513A71894A95}"/>
              </a:ext>
            </a:extLst>
          </p:cNvPr>
          <p:cNvSpPr/>
          <p:nvPr/>
        </p:nvSpPr>
        <p:spPr>
          <a:xfrm>
            <a:off x="5842538" y="6154934"/>
            <a:ext cx="5743624" cy="369332"/>
          </a:xfrm>
          <a:prstGeom prst="rect">
            <a:avLst/>
          </a:prstGeom>
        </p:spPr>
        <p:txBody>
          <a:bodyPr wrap="none">
            <a:spAutoFit/>
          </a:bodyPr>
          <a:lstStyle/>
          <a:p>
            <a:r>
              <a:rPr lang="en-US" dirty="0"/>
              <a:t>Morton et al. Chapin Hall at the University of Chicago, 2017</a:t>
            </a:r>
          </a:p>
        </p:txBody>
      </p:sp>
    </p:spTree>
    <p:extLst>
      <p:ext uri="{BB962C8B-B14F-4D97-AF65-F5344CB8AC3E}">
        <p14:creationId xmlns:p14="http://schemas.microsoft.com/office/powerpoint/2010/main" val="2584235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79018"/>
            <a:ext cx="5314543" cy="3375920"/>
          </a:xfrm>
        </p:spPr>
        <p:txBody>
          <a:bodyPr anchor="t">
            <a:normAutofit/>
          </a:bodyPr>
          <a:lstStyle/>
          <a:p>
            <a:pPr marL="0" indent="0">
              <a:buNone/>
            </a:pPr>
            <a:r>
              <a:rPr lang="en-US" sz="3600" dirty="0">
                <a:solidFill>
                  <a:schemeClr val="bg1"/>
                </a:solidFill>
              </a:rPr>
              <a:t>“Sometimes substance use is really about connecting with other people.”</a:t>
            </a:r>
          </a:p>
          <a:p>
            <a:pPr marL="0" indent="0">
              <a:buNone/>
            </a:pPr>
            <a:endParaRPr lang="en-US" sz="1800" dirty="0">
              <a:solidFill>
                <a:schemeClr val="bg1"/>
              </a:solidFill>
            </a:endParaRPr>
          </a:p>
          <a:p>
            <a:pPr marL="0" indent="0">
              <a:buNone/>
            </a:pPr>
            <a:r>
              <a:rPr lang="en-US" sz="1800" dirty="0">
                <a:solidFill>
                  <a:schemeClr val="bg1"/>
                </a:solidFill>
              </a:rPr>
              <a:t>-member Boston Youth Action Board</a:t>
            </a:r>
          </a:p>
        </p:txBody>
      </p:sp>
      <p:pic>
        <p:nvPicPr>
          <p:cNvPr id="2050" name="Picture 2" descr="Image result for sharing a joint">
            <a:extLst>
              <a:ext uri="{FF2B5EF4-FFF2-40B4-BE49-F238E27FC236}">
                <a16:creationId xmlns:a16="http://schemas.microsoft.com/office/drawing/2014/main" id="{0585AD9E-F400-B746-B3BF-3E9BC3CCC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83" r="20083" b="2"/>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260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095"/>
            <a:ext cx="10515600" cy="1325563"/>
          </a:xfrm>
        </p:spPr>
        <p:txBody>
          <a:bodyPr/>
          <a:lstStyle/>
          <a:p>
            <a:r>
              <a:rPr lang="en-US" dirty="0">
                <a:solidFill>
                  <a:schemeClr val="tx1">
                    <a:lumMod val="65000"/>
                    <a:lumOff val="35000"/>
                  </a:schemeClr>
                </a:solidFill>
              </a:rPr>
              <a:t>Substance Use</a:t>
            </a:r>
          </a:p>
        </p:txBody>
      </p:sp>
      <p:graphicFrame>
        <p:nvGraphicFramePr>
          <p:cNvPr id="7" name="Content Placeholder 2">
            <a:extLst>
              <a:ext uri="{FF2B5EF4-FFF2-40B4-BE49-F238E27FC236}">
                <a16:creationId xmlns:a16="http://schemas.microsoft.com/office/drawing/2014/main" id="{43BC2F64-06B5-462D-8AEA-86FE5DDE2B52}"/>
              </a:ext>
            </a:extLst>
          </p:cNvPr>
          <p:cNvGraphicFramePr>
            <a:graphicFrameLocks noGrp="1"/>
          </p:cNvGraphicFramePr>
          <p:nvPr>
            <p:ph idx="1"/>
          </p:nvPr>
        </p:nvGraphicFramePr>
        <p:xfrm>
          <a:off x="838200" y="1348448"/>
          <a:ext cx="10515600" cy="5144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778500" y="1321356"/>
            <a:ext cx="3241978" cy="369332"/>
          </a:xfrm>
          <a:prstGeom prst="rect">
            <a:avLst/>
          </a:prstGeom>
        </p:spPr>
        <p:txBody>
          <a:bodyPr wrap="none">
            <a:spAutoFit/>
          </a:bodyPr>
          <a:lstStyle/>
          <a:p>
            <a:r>
              <a:rPr lang="en-US" dirty="0"/>
              <a:t>-</a:t>
            </a:r>
            <a:r>
              <a:rPr lang="en-US" dirty="0" err="1"/>
              <a:t>Whitbeck</a:t>
            </a:r>
            <a:r>
              <a:rPr lang="en-US" dirty="0"/>
              <a:t> L et al. USDHHS. 2016</a:t>
            </a:r>
          </a:p>
        </p:txBody>
      </p:sp>
      <p:sp>
        <p:nvSpPr>
          <p:cNvPr id="5" name="TextBox 4">
            <a:extLst>
              <a:ext uri="{FF2B5EF4-FFF2-40B4-BE49-F238E27FC236}">
                <a16:creationId xmlns:a16="http://schemas.microsoft.com/office/drawing/2014/main" id="{4E88EA4E-0D57-4763-AAA2-22308520FEF6}"/>
              </a:ext>
            </a:extLst>
          </p:cNvPr>
          <p:cNvSpPr txBox="1"/>
          <p:nvPr/>
        </p:nvSpPr>
        <p:spPr>
          <a:xfrm>
            <a:off x="2626253" y="6123543"/>
            <a:ext cx="3812647" cy="369332"/>
          </a:xfrm>
          <a:prstGeom prst="rect">
            <a:avLst/>
          </a:prstGeom>
          <a:noFill/>
        </p:spPr>
        <p:txBody>
          <a:bodyPr wrap="none" rtlCol="0">
            <a:spAutoFit/>
          </a:bodyPr>
          <a:lstStyle/>
          <a:p>
            <a:r>
              <a:rPr lang="en-US" dirty="0"/>
              <a:t>-Bender K et al. </a:t>
            </a:r>
            <a:r>
              <a:rPr lang="en-US" i="1" dirty="0"/>
              <a:t>J of Adolescence</a:t>
            </a:r>
            <a:r>
              <a:rPr lang="en-US" dirty="0"/>
              <a:t>. 2013</a:t>
            </a:r>
          </a:p>
        </p:txBody>
      </p:sp>
    </p:spTree>
    <p:extLst>
      <p:ext uri="{BB962C8B-B14F-4D97-AF65-F5344CB8AC3E}">
        <p14:creationId xmlns:p14="http://schemas.microsoft.com/office/powerpoint/2010/main" val="3127674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240" y="1050595"/>
            <a:ext cx="8074815" cy="1618489"/>
          </a:xfrm>
        </p:spPr>
        <p:txBody>
          <a:bodyPr anchor="ctr">
            <a:normAutofit/>
          </a:bodyPr>
          <a:lstStyle/>
          <a:p>
            <a:r>
              <a:rPr lang="en-US" sz="5000" dirty="0">
                <a:solidFill>
                  <a:schemeClr val="tx1">
                    <a:lumMod val="65000"/>
                    <a:lumOff val="35000"/>
                  </a:schemeClr>
                </a:solidFill>
                <a:latin typeface="Arial" panose="020B0604020202020204" pitchFamily="34" charset="0"/>
                <a:cs typeface="Arial" panose="020B0604020202020204" pitchFamily="34" charset="0"/>
              </a:rPr>
              <a:t>Considerations in Treatment</a:t>
            </a:r>
          </a:p>
        </p:txBody>
      </p:sp>
      <p:sp>
        <p:nvSpPr>
          <p:cNvPr id="3" name="Content Placeholder 2"/>
          <p:cNvSpPr>
            <a:spLocks noGrp="1"/>
          </p:cNvSpPr>
          <p:nvPr>
            <p:ph idx="1"/>
          </p:nvPr>
        </p:nvSpPr>
        <p:spPr>
          <a:xfrm>
            <a:off x="1285240" y="2969469"/>
            <a:ext cx="8074815" cy="2800395"/>
          </a:xfrm>
        </p:spPr>
        <p:txBody>
          <a:bodyPr anchor="t">
            <a:normAutofit/>
          </a:bodyPr>
          <a:lstStyle/>
          <a:p>
            <a:r>
              <a:rPr lang="en-US" sz="2400" dirty="0"/>
              <a:t>Relationship building</a:t>
            </a:r>
          </a:p>
          <a:p>
            <a:r>
              <a:rPr lang="en-US" sz="2400" dirty="0"/>
              <a:t>High risk for other issues: trafficking, unintended pregnancy, mental health needs</a:t>
            </a:r>
          </a:p>
          <a:p>
            <a:r>
              <a:rPr lang="en-US" sz="2400" dirty="0"/>
              <a:t>Lack of parental/family supports</a:t>
            </a:r>
          </a:p>
          <a:p>
            <a:r>
              <a:rPr lang="en-US" sz="2400" dirty="0"/>
              <a:t>Lack of basic needs</a:t>
            </a:r>
          </a:p>
        </p:txBody>
      </p:sp>
      <p:sp>
        <p:nvSpPr>
          <p:cNvPr id="4" name="Right Triangle 3">
            <a:extLst>
              <a:ext uri="{FF2B5EF4-FFF2-40B4-BE49-F238E27FC236}">
                <a16:creationId xmlns:a16="http://schemas.microsoft.com/office/drawing/2014/main" id="{783477D8-7C3A-E54C-9A68-CA436408D290}"/>
              </a:ext>
            </a:extLst>
          </p:cNvPr>
          <p:cNvSpPr/>
          <p:nvPr/>
        </p:nvSpPr>
        <p:spPr>
          <a:xfrm rot="16200000">
            <a:off x="8542866" y="3141134"/>
            <a:ext cx="3005667" cy="3869266"/>
          </a:xfrm>
          <a:prstGeom prst="r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092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uobando\AppData\Local\Microsoft\Windows\Temporary Internet Files\Content.Outlook\SL9CMHJY\IMG_5908.JPG"/>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17372" r="20626"/>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4998" y="798445"/>
            <a:ext cx="4803636" cy="1311664"/>
          </a:xfrm>
        </p:spPr>
        <p:txBody>
          <a:bodyPr>
            <a:normAutofit/>
          </a:bodyPr>
          <a:lstStyle/>
          <a:p>
            <a:r>
              <a:rPr lang="en-US" dirty="0">
                <a:solidFill>
                  <a:schemeClr val="tx1">
                    <a:lumMod val="65000"/>
                    <a:lumOff val="35000"/>
                  </a:schemeClr>
                </a:solidFill>
              </a:rPr>
              <a:t>Trust</a:t>
            </a:r>
          </a:p>
        </p:txBody>
      </p:sp>
      <p:sp>
        <p:nvSpPr>
          <p:cNvPr id="3" name="Content Placeholder 2"/>
          <p:cNvSpPr>
            <a:spLocks noGrp="1"/>
          </p:cNvSpPr>
          <p:nvPr>
            <p:ph idx="1"/>
          </p:nvPr>
        </p:nvSpPr>
        <p:spPr>
          <a:xfrm>
            <a:off x="804997" y="2272143"/>
            <a:ext cx="4706803" cy="3788830"/>
          </a:xfrm>
        </p:spPr>
        <p:txBody>
          <a:bodyPr anchor="ctr">
            <a:normAutofit/>
          </a:bodyPr>
          <a:lstStyle/>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pPr marL="0" indent="0">
              <a:buNone/>
            </a:pPr>
            <a:r>
              <a:rPr lang="en-US" sz="2000" dirty="0">
                <a:solidFill>
                  <a:srgbClr val="000000"/>
                </a:solidFill>
              </a:rPr>
              <a:t>“It’s hard to trust even the people that legally have to keep your trust.”</a:t>
            </a:r>
          </a:p>
        </p:txBody>
      </p:sp>
      <p:sp>
        <p:nvSpPr>
          <p:cNvPr id="4" name="TextBox 3"/>
          <p:cNvSpPr txBox="1"/>
          <p:nvPr/>
        </p:nvSpPr>
        <p:spPr>
          <a:xfrm>
            <a:off x="3616036" y="6232543"/>
            <a:ext cx="3368038" cy="369332"/>
          </a:xfrm>
          <a:prstGeom prst="rect">
            <a:avLst/>
          </a:prstGeom>
          <a:noFill/>
        </p:spPr>
        <p:txBody>
          <a:bodyPr wrap="none" rtlCol="0">
            <a:spAutoFit/>
          </a:bodyPr>
          <a:lstStyle/>
          <a:p>
            <a:pPr>
              <a:spcAft>
                <a:spcPts val="600"/>
              </a:spcAft>
            </a:pPr>
            <a:r>
              <a:rPr lang="en-US" dirty="0"/>
              <a:t>Photo: Boston Youth Action Board</a:t>
            </a:r>
          </a:p>
        </p:txBody>
      </p:sp>
    </p:spTree>
    <p:extLst>
      <p:ext uri="{BB962C8B-B14F-4D97-AF65-F5344CB8AC3E}">
        <p14:creationId xmlns:p14="http://schemas.microsoft.com/office/powerpoint/2010/main" val="2217526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F4A4-196A-5245-B8F4-2709B98E46DC}"/>
              </a:ext>
            </a:extLst>
          </p:cNvPr>
          <p:cNvSpPr>
            <a:spLocks noGrp="1"/>
          </p:cNvSpPr>
          <p:nvPr>
            <p:ph type="title"/>
          </p:nvPr>
        </p:nvSpPr>
        <p:spPr>
          <a:xfrm>
            <a:off x="841248" y="548640"/>
            <a:ext cx="3600860" cy="5431536"/>
          </a:xfrm>
        </p:spPr>
        <p:txBody>
          <a:bodyPr>
            <a:normAutofit/>
          </a:bodyPr>
          <a:lstStyle/>
          <a:p>
            <a:r>
              <a:rPr lang="en-US" sz="5400" dirty="0">
                <a:solidFill>
                  <a:schemeClr val="tx1">
                    <a:lumMod val="65000"/>
                    <a:lumOff val="35000"/>
                  </a:schemeClr>
                </a:solidFill>
              </a:rPr>
              <a:t>Modalities for Building Rapport</a:t>
            </a:r>
          </a:p>
        </p:txBody>
      </p:sp>
      <p:sp>
        <p:nvSpPr>
          <p:cNvPr id="3" name="Content Placeholder 2">
            <a:extLst>
              <a:ext uri="{FF2B5EF4-FFF2-40B4-BE49-F238E27FC236}">
                <a16:creationId xmlns:a16="http://schemas.microsoft.com/office/drawing/2014/main" id="{FA806009-296B-1D45-9543-E9951AACD070}"/>
              </a:ext>
            </a:extLst>
          </p:cNvPr>
          <p:cNvSpPr>
            <a:spLocks noGrp="1"/>
          </p:cNvSpPr>
          <p:nvPr>
            <p:ph idx="1"/>
          </p:nvPr>
        </p:nvSpPr>
        <p:spPr>
          <a:xfrm>
            <a:off x="5126418" y="552091"/>
            <a:ext cx="6224335" cy="5431536"/>
          </a:xfrm>
        </p:spPr>
        <p:txBody>
          <a:bodyPr anchor="ctr">
            <a:normAutofit/>
          </a:bodyPr>
          <a:lstStyle/>
          <a:p>
            <a:r>
              <a:rPr lang="en-US" sz="2200" dirty="0"/>
              <a:t>“Safe” and youth-friendly spaces</a:t>
            </a:r>
          </a:p>
          <a:p>
            <a:r>
              <a:rPr lang="en-US" sz="2200" dirty="0"/>
              <a:t>Trauma-informed approach</a:t>
            </a:r>
          </a:p>
          <a:p>
            <a:r>
              <a:rPr lang="en-US" sz="2200" dirty="0"/>
              <a:t>Motivational interviewing</a:t>
            </a:r>
          </a:p>
          <a:p>
            <a:r>
              <a:rPr lang="en-US" sz="2200" dirty="0"/>
              <a:t>Risk-mitigation approach</a:t>
            </a:r>
          </a:p>
          <a:p>
            <a:r>
              <a:rPr lang="en-US" sz="2200" dirty="0"/>
              <a:t>Reducing stigma</a:t>
            </a:r>
          </a:p>
          <a:p>
            <a:r>
              <a:rPr lang="en-US" sz="2200" dirty="0"/>
              <a:t>Cultural responsiveness and cultural humility</a:t>
            </a:r>
          </a:p>
          <a:p>
            <a:r>
              <a:rPr lang="en-US" sz="2200" dirty="0"/>
              <a:t>Co-locating services</a:t>
            </a:r>
          </a:p>
          <a:p>
            <a:endParaRPr lang="en-US" sz="2200" dirty="0"/>
          </a:p>
        </p:txBody>
      </p:sp>
      <p:cxnSp>
        <p:nvCxnSpPr>
          <p:cNvPr id="5" name="Straight Connector 4">
            <a:extLst>
              <a:ext uri="{FF2B5EF4-FFF2-40B4-BE49-F238E27FC236}">
                <a16:creationId xmlns:a16="http://schemas.microsoft.com/office/drawing/2014/main" id="{587048AD-9F29-8344-976A-E3715146049A}"/>
              </a:ext>
            </a:extLst>
          </p:cNvPr>
          <p:cNvCxnSpPr/>
          <p:nvPr/>
        </p:nvCxnSpPr>
        <p:spPr>
          <a:xfrm>
            <a:off x="4729975" y="548640"/>
            <a:ext cx="0" cy="514096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121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256" y="491260"/>
            <a:ext cx="6594189" cy="1625210"/>
          </a:xfrm>
        </p:spPr>
        <p:txBody>
          <a:bodyPr>
            <a:normAutofit/>
          </a:bodyPr>
          <a:lstStyle/>
          <a:p>
            <a:r>
              <a:rPr lang="en-US">
                <a:solidFill>
                  <a:srgbClr val="FFFFFF"/>
                </a:solidFill>
              </a:rPr>
              <a:t>Pregnancy and High Risk Sex</a:t>
            </a:r>
          </a:p>
        </p:txBody>
      </p:sp>
      <p:pic>
        <p:nvPicPr>
          <p:cNvPr id="1026" name="Picture 2" descr="Urban mom with strollers"/>
          <p:cNvPicPr>
            <a:picLocks noChangeAspect="1" noChangeArrowheads="1"/>
          </p:cNvPicPr>
          <p:nvPr/>
        </p:nvPicPr>
        <p:blipFill rotWithShape="1">
          <a:blip r:embed="rId3">
            <a:extLst>
              <a:ext uri="{28A0092B-C50C-407E-A947-70E740481C1C}">
                <a14:useLocalDpi xmlns:a14="http://schemas.microsoft.com/office/drawing/2010/main" val="0"/>
              </a:ext>
            </a:extLst>
          </a:blip>
          <a:srcRect t="482" r="1" b="12916"/>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029319" y="720436"/>
            <a:ext cx="3424739" cy="5458691"/>
          </a:xfrm>
          <a:noFill/>
        </p:spPr>
        <p:txBody>
          <a:bodyPr anchor="ctr">
            <a:normAutofit/>
          </a:bodyPr>
          <a:lstStyle/>
          <a:p>
            <a:r>
              <a:rPr lang="en-US" sz="1700" dirty="0">
                <a:solidFill>
                  <a:srgbClr val="FFFFFF"/>
                </a:solidFill>
              </a:rPr>
              <a:t>48% of youth on streets and 33% in emergency shelters reported at least 1 pregnancy (&lt;10% for general population)</a:t>
            </a:r>
          </a:p>
          <a:p>
            <a:r>
              <a:rPr lang="en-US" sz="1700" dirty="0">
                <a:solidFill>
                  <a:srgbClr val="FFFFFF"/>
                </a:solidFill>
              </a:rPr>
              <a:t>Initiate sex at earlier age, more sex partners, inconsistent contraceptive use, survival sex</a:t>
            </a:r>
          </a:p>
          <a:p>
            <a:r>
              <a:rPr lang="en-US" sz="1700" dirty="0">
                <a:solidFill>
                  <a:srgbClr val="FFFFFF"/>
                </a:solidFill>
              </a:rPr>
              <a:t>More likely to receive inadequate prenatal care</a:t>
            </a:r>
          </a:p>
          <a:p>
            <a:endParaRPr lang="en-US" sz="1700" dirty="0">
              <a:solidFill>
                <a:srgbClr val="FFFFFF"/>
              </a:solidFill>
            </a:endParaRPr>
          </a:p>
          <a:p>
            <a:endParaRPr lang="en-US" sz="1700" dirty="0">
              <a:solidFill>
                <a:srgbClr val="FFFFFF"/>
              </a:solidFill>
            </a:endParaRPr>
          </a:p>
          <a:p>
            <a:endParaRPr lang="en-US" sz="1700" dirty="0">
              <a:solidFill>
                <a:srgbClr val="FFFFFF"/>
              </a:solidFill>
            </a:endParaRPr>
          </a:p>
        </p:txBody>
      </p:sp>
      <p:sp>
        <p:nvSpPr>
          <p:cNvPr id="10" name="TextBox 9"/>
          <p:cNvSpPr txBox="1"/>
          <p:nvPr/>
        </p:nvSpPr>
        <p:spPr>
          <a:xfrm>
            <a:off x="7734343" y="4310364"/>
            <a:ext cx="4014689" cy="369332"/>
          </a:xfrm>
          <a:prstGeom prst="rect">
            <a:avLst/>
          </a:prstGeom>
          <a:noFill/>
        </p:spPr>
        <p:txBody>
          <a:bodyPr wrap="none" rtlCol="0">
            <a:spAutoFit/>
          </a:bodyPr>
          <a:lstStyle/>
          <a:p>
            <a:pPr>
              <a:spcAft>
                <a:spcPts val="600"/>
              </a:spcAft>
            </a:pPr>
            <a:r>
              <a:rPr lang="en-US" dirty="0">
                <a:solidFill>
                  <a:schemeClr val="bg2"/>
                </a:solidFill>
              </a:rPr>
              <a:t>-Thompson et al. </a:t>
            </a:r>
            <a:r>
              <a:rPr lang="en-US" i="1" dirty="0">
                <a:solidFill>
                  <a:schemeClr val="bg2"/>
                </a:solidFill>
              </a:rPr>
              <a:t>J </a:t>
            </a:r>
            <a:r>
              <a:rPr lang="en-US" i="1" dirty="0" err="1">
                <a:solidFill>
                  <a:schemeClr val="bg2"/>
                </a:solidFill>
              </a:rPr>
              <a:t>Adolesc</a:t>
            </a:r>
            <a:r>
              <a:rPr lang="en-US" i="1" dirty="0">
                <a:solidFill>
                  <a:schemeClr val="bg2"/>
                </a:solidFill>
              </a:rPr>
              <a:t> Health</a:t>
            </a:r>
            <a:r>
              <a:rPr lang="en-US" dirty="0">
                <a:solidFill>
                  <a:schemeClr val="bg2"/>
                </a:solidFill>
              </a:rPr>
              <a:t>. 2008</a:t>
            </a:r>
          </a:p>
        </p:txBody>
      </p:sp>
    </p:spTree>
    <p:extLst>
      <p:ext uri="{BB962C8B-B14F-4D97-AF65-F5344CB8AC3E}">
        <p14:creationId xmlns:p14="http://schemas.microsoft.com/office/powerpoint/2010/main" val="4094016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anchor="b">
            <a:normAutofit/>
          </a:bodyPr>
          <a:lstStyle/>
          <a:p>
            <a:r>
              <a:rPr lang="en-US" sz="4200" dirty="0">
                <a:solidFill>
                  <a:schemeClr val="tx1">
                    <a:lumMod val="65000"/>
                    <a:lumOff val="35000"/>
                  </a:schemeClr>
                </a:solidFill>
              </a:rPr>
              <a:t>Homelessness and contraception</a:t>
            </a:r>
          </a:p>
        </p:txBody>
      </p:sp>
      <p:sp>
        <p:nvSpPr>
          <p:cNvPr id="3" name="Content Placeholder 2"/>
          <p:cNvSpPr>
            <a:spLocks noGrp="1"/>
          </p:cNvSpPr>
          <p:nvPr>
            <p:ph idx="1"/>
          </p:nvPr>
        </p:nvSpPr>
        <p:spPr>
          <a:xfrm>
            <a:off x="640080" y="2872899"/>
            <a:ext cx="4243589" cy="3320668"/>
          </a:xfrm>
        </p:spPr>
        <p:txBody>
          <a:bodyPr>
            <a:normAutofit/>
          </a:bodyPr>
          <a:lstStyle/>
          <a:p>
            <a:r>
              <a:rPr lang="en-US" sz="2200" dirty="0"/>
              <a:t>High rates of unintended pregnancy in women experiencing homelessness in U.S.</a:t>
            </a:r>
          </a:p>
          <a:p>
            <a:r>
              <a:rPr lang="en-US" sz="2200" dirty="0"/>
              <a:t>Women with OUD have especially high unintended pregnancy rates (86% vs. 31-47%)</a:t>
            </a:r>
          </a:p>
          <a:p>
            <a:r>
              <a:rPr lang="en-US" sz="2200" dirty="0"/>
              <a:t>ACOG recommends LARCs</a:t>
            </a:r>
          </a:p>
          <a:p>
            <a:endParaRPr lang="en-US" sz="2200" dirty="0"/>
          </a:p>
        </p:txBody>
      </p:sp>
      <p:pic>
        <p:nvPicPr>
          <p:cNvPr id="2050" name="Picture 2" descr="Image result for LARCs"/>
          <p:cNvPicPr>
            <a:picLocks noChangeAspect="1" noChangeArrowheads="1"/>
          </p:cNvPicPr>
          <p:nvPr/>
        </p:nvPicPr>
        <p:blipFill rotWithShape="1">
          <a:blip r:embed="rId3">
            <a:extLst>
              <a:ext uri="{28A0092B-C50C-407E-A947-70E740481C1C}">
                <a14:useLocalDpi xmlns:a14="http://schemas.microsoft.com/office/drawing/2010/main" val="0"/>
              </a:ext>
            </a:extLst>
          </a:blip>
          <a:srcRect t="302"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5EAD3F-B6C9-BA48-9AD6-F3BAD1C75D43}"/>
              </a:ext>
            </a:extLst>
          </p:cNvPr>
          <p:cNvSpPr txBox="1"/>
          <p:nvPr/>
        </p:nvSpPr>
        <p:spPr>
          <a:xfrm>
            <a:off x="2214781" y="5731902"/>
            <a:ext cx="4545219" cy="923330"/>
          </a:xfrm>
          <a:prstGeom prst="rect">
            <a:avLst/>
          </a:prstGeom>
          <a:noFill/>
        </p:spPr>
        <p:txBody>
          <a:bodyPr wrap="none" rtlCol="0">
            <a:spAutoFit/>
          </a:bodyPr>
          <a:lstStyle/>
          <a:p>
            <a:r>
              <a:rPr lang="en-US" dirty="0"/>
              <a:t>-Crawford D et al, </a:t>
            </a:r>
            <a:r>
              <a:rPr lang="en-US" i="1" dirty="0"/>
              <a:t>Am J Orthopsychiatry</a:t>
            </a:r>
            <a:r>
              <a:rPr lang="en-US" dirty="0"/>
              <a:t>. 2011</a:t>
            </a:r>
          </a:p>
          <a:p>
            <a:r>
              <a:rPr lang="en-US" dirty="0"/>
              <a:t>-Heil S et al,</a:t>
            </a:r>
            <a:r>
              <a:rPr lang="en-US" i="1" dirty="0"/>
              <a:t> J </a:t>
            </a:r>
            <a:r>
              <a:rPr lang="en-US" i="1" dirty="0" err="1"/>
              <a:t>Subst</a:t>
            </a:r>
            <a:r>
              <a:rPr lang="en-US" i="1" dirty="0"/>
              <a:t> Abuse Treat. </a:t>
            </a:r>
            <a:r>
              <a:rPr lang="en-US" dirty="0"/>
              <a:t>2011</a:t>
            </a:r>
          </a:p>
          <a:p>
            <a:r>
              <a:rPr lang="en-US" dirty="0"/>
              <a:t>-ACOG. </a:t>
            </a:r>
            <a:r>
              <a:rPr lang="en-US" i="1" dirty="0" err="1"/>
              <a:t>Obstet</a:t>
            </a:r>
            <a:r>
              <a:rPr lang="en-US" i="1" dirty="0"/>
              <a:t> Gynecol</a:t>
            </a:r>
            <a:r>
              <a:rPr lang="en-US" dirty="0"/>
              <a:t>. 2013</a:t>
            </a:r>
          </a:p>
        </p:txBody>
      </p:sp>
    </p:spTree>
    <p:extLst>
      <p:ext uri="{BB962C8B-B14F-4D97-AF65-F5344CB8AC3E}">
        <p14:creationId xmlns:p14="http://schemas.microsoft.com/office/powerpoint/2010/main" val="1375835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5025" y="211138"/>
            <a:ext cx="4888306" cy="1325563"/>
          </a:xfrm>
        </p:spPr>
        <p:txBody>
          <a:bodyPr>
            <a:normAutofit/>
          </a:bodyPr>
          <a:lstStyle/>
          <a:p>
            <a:r>
              <a:rPr lang="en-US" dirty="0">
                <a:solidFill>
                  <a:schemeClr val="bg1"/>
                </a:solidFill>
              </a:rPr>
              <a:t>High Risk Sex</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57" r="17387"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3" name="Content Placeholder 2"/>
          <p:cNvSpPr>
            <a:spLocks noGrp="1"/>
          </p:cNvSpPr>
          <p:nvPr>
            <p:ph idx="1"/>
          </p:nvPr>
        </p:nvSpPr>
        <p:spPr>
          <a:xfrm>
            <a:off x="6749142" y="1536701"/>
            <a:ext cx="4884189" cy="2912110"/>
          </a:xfrm>
        </p:spPr>
        <p:txBody>
          <a:bodyPr anchor="t">
            <a:noAutofit/>
          </a:bodyPr>
          <a:lstStyle/>
          <a:p>
            <a:r>
              <a:rPr lang="en-US" sz="1600" dirty="0">
                <a:solidFill>
                  <a:schemeClr val="bg1"/>
                </a:solidFill>
              </a:rPr>
              <a:t>Substance use </a:t>
            </a:r>
            <a:r>
              <a:rPr lang="en-US" sz="1600" dirty="0">
                <a:solidFill>
                  <a:schemeClr val="bg1"/>
                </a:solidFill>
                <a:sym typeface="Wingdings" panose="05000000000000000000" pitchFamily="2" charset="2"/>
              </a:rPr>
              <a:t> higher </a:t>
            </a:r>
            <a:r>
              <a:rPr lang="en-US" sz="1600" dirty="0">
                <a:solidFill>
                  <a:schemeClr val="bg1"/>
                </a:solidFill>
              </a:rPr>
              <a:t>risk sex</a:t>
            </a:r>
          </a:p>
          <a:p>
            <a:pPr lvl="1"/>
            <a:r>
              <a:rPr lang="en-US" sz="1600" dirty="0">
                <a:solidFill>
                  <a:schemeClr val="bg1"/>
                </a:solidFill>
              </a:rPr>
              <a:t>Unprotected sex, sex under influence of drugs/alcohol, multiple partners</a:t>
            </a:r>
          </a:p>
          <a:p>
            <a:pPr marL="0" indent="0">
              <a:buNone/>
            </a:pPr>
            <a:endParaRPr lang="en-US" sz="1600" dirty="0">
              <a:solidFill>
                <a:schemeClr val="bg1"/>
              </a:solidFill>
            </a:endParaRPr>
          </a:p>
          <a:p>
            <a:r>
              <a:rPr lang="en-US" sz="1600" dirty="0">
                <a:solidFill>
                  <a:schemeClr val="bg1"/>
                </a:solidFill>
              </a:rPr>
              <a:t>Condom use: </a:t>
            </a:r>
          </a:p>
          <a:p>
            <a:pPr lvl="1"/>
            <a:r>
              <a:rPr lang="en-US" sz="1600" dirty="0">
                <a:solidFill>
                  <a:schemeClr val="bg1"/>
                </a:solidFill>
              </a:rPr>
              <a:t>29.8% vaginal sex</a:t>
            </a:r>
          </a:p>
          <a:p>
            <a:pPr lvl="1"/>
            <a:r>
              <a:rPr lang="en-US" sz="1600" dirty="0">
                <a:solidFill>
                  <a:schemeClr val="bg1"/>
                </a:solidFill>
              </a:rPr>
              <a:t>16.9% oral sex</a:t>
            </a:r>
          </a:p>
          <a:p>
            <a:pPr lvl="1"/>
            <a:r>
              <a:rPr lang="en-US" sz="1600" dirty="0">
                <a:solidFill>
                  <a:schemeClr val="bg1"/>
                </a:solidFill>
              </a:rPr>
              <a:t>39.3% anal sex</a:t>
            </a:r>
          </a:p>
          <a:p>
            <a:r>
              <a:rPr lang="en-US" sz="1600" dirty="0">
                <a:solidFill>
                  <a:schemeClr val="bg1"/>
                </a:solidFill>
              </a:rPr>
              <a:t>STI dx: 20.3% (2% HIV)</a:t>
            </a:r>
          </a:p>
        </p:txBody>
      </p:sp>
      <p:pic>
        <p:nvPicPr>
          <p:cNvPr id="1026" name="Picture 2" descr="Image result for safer sex kits">
            <a:extLst>
              <a:ext uri="{FF2B5EF4-FFF2-40B4-BE49-F238E27FC236}">
                <a16:creationId xmlns:a16="http://schemas.microsoft.com/office/drawing/2014/main" id="{8A7C487F-A6AF-B441-8B63-CF6C3B16C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01" b="17409"/>
          <a:stretch/>
        </p:blipFill>
        <p:spPr bwMode="auto">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486D5D6-532B-154F-A90E-A5BCED54BF42}"/>
              </a:ext>
            </a:extLst>
          </p:cNvPr>
          <p:cNvSpPr/>
          <p:nvPr/>
        </p:nvSpPr>
        <p:spPr>
          <a:xfrm>
            <a:off x="7740094" y="2406980"/>
            <a:ext cx="3808543" cy="369332"/>
          </a:xfrm>
          <a:prstGeom prst="rect">
            <a:avLst/>
          </a:prstGeom>
        </p:spPr>
        <p:txBody>
          <a:bodyPr wrap="none">
            <a:spAutoFit/>
          </a:bodyPr>
          <a:lstStyle/>
          <a:p>
            <a:pPr>
              <a:spcAft>
                <a:spcPts val="600"/>
              </a:spcAft>
            </a:pPr>
            <a:r>
              <a:rPr lang="en-US" dirty="0">
                <a:solidFill>
                  <a:schemeClr val="bg1"/>
                </a:solidFill>
              </a:rPr>
              <a:t>-Tucker J et al. </a:t>
            </a:r>
            <a:r>
              <a:rPr lang="en-US" i="1" dirty="0">
                <a:solidFill>
                  <a:schemeClr val="bg1"/>
                </a:solidFill>
              </a:rPr>
              <a:t>AIDS and Behavior </a:t>
            </a:r>
            <a:r>
              <a:rPr lang="en-US" dirty="0">
                <a:solidFill>
                  <a:schemeClr val="bg1"/>
                </a:solidFill>
              </a:rPr>
              <a:t>2011</a:t>
            </a:r>
          </a:p>
        </p:txBody>
      </p:sp>
      <p:sp>
        <p:nvSpPr>
          <p:cNvPr id="7" name="TextBox 6">
            <a:extLst>
              <a:ext uri="{FF2B5EF4-FFF2-40B4-BE49-F238E27FC236}">
                <a16:creationId xmlns:a16="http://schemas.microsoft.com/office/drawing/2014/main" id="{D3A046D3-D453-3742-BFF6-93F829B2E458}"/>
              </a:ext>
            </a:extLst>
          </p:cNvPr>
          <p:cNvSpPr txBox="1"/>
          <p:nvPr/>
        </p:nvSpPr>
        <p:spPr>
          <a:xfrm>
            <a:off x="7879422" y="4185038"/>
            <a:ext cx="3241978" cy="923330"/>
          </a:xfrm>
          <a:prstGeom prst="rect">
            <a:avLst/>
          </a:prstGeom>
          <a:noFill/>
        </p:spPr>
        <p:txBody>
          <a:bodyPr wrap="none" rtlCol="0">
            <a:spAutoFit/>
          </a:bodyPr>
          <a:lstStyle/>
          <a:p>
            <a:endParaRPr lang="en-US" dirty="0">
              <a:solidFill>
                <a:schemeClr val="bg1"/>
              </a:solidFill>
            </a:endParaRPr>
          </a:p>
          <a:p>
            <a:pPr lvl="0" defTabSz="914400">
              <a:defRPr/>
            </a:pPr>
            <a:r>
              <a:rPr lang="en-US" dirty="0">
                <a:solidFill>
                  <a:schemeClr val="bg1"/>
                </a:solidFill>
              </a:rPr>
              <a:t>-Whitbeck L et al. USDHHS. 2016</a:t>
            </a:r>
          </a:p>
          <a:p>
            <a:endParaRPr lang="en-US" dirty="0">
              <a:solidFill>
                <a:schemeClr val="bg1"/>
              </a:solidFill>
            </a:endParaRPr>
          </a:p>
        </p:txBody>
      </p:sp>
    </p:spTree>
    <p:extLst>
      <p:ext uri="{BB962C8B-B14F-4D97-AF65-F5344CB8AC3E}">
        <p14:creationId xmlns:p14="http://schemas.microsoft.com/office/powerpoint/2010/main" val="2300582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lumMod val="65000"/>
                    <a:lumOff val="35000"/>
                  </a:schemeClr>
                </a:solidFill>
              </a:rPr>
              <a:t>Trafficking and YYA Homelessness</a:t>
            </a:r>
          </a:p>
        </p:txBody>
      </p:sp>
      <p:sp>
        <p:nvSpPr>
          <p:cNvPr id="3" name="Content Placeholder 2"/>
          <p:cNvSpPr>
            <a:spLocks noGrp="1"/>
          </p:cNvSpPr>
          <p:nvPr>
            <p:ph idx="1"/>
          </p:nvPr>
        </p:nvSpPr>
        <p:spPr/>
        <p:txBody>
          <a:bodyPr>
            <a:normAutofit/>
          </a:bodyPr>
          <a:lstStyle/>
          <a:p>
            <a:r>
              <a:rPr lang="en-US" dirty="0"/>
              <a:t>MA youth count: 13.5% YYA reported survival sex</a:t>
            </a:r>
          </a:p>
          <a:p>
            <a:r>
              <a:rPr lang="en-US" dirty="0"/>
              <a:t>25% of LGBTQ youth exchanged sex for money</a:t>
            </a:r>
          </a:p>
          <a:p>
            <a:r>
              <a:rPr lang="en-US" dirty="0" err="1"/>
              <a:t>Avg</a:t>
            </a:r>
            <a:r>
              <a:rPr lang="en-US" dirty="0"/>
              <a:t> age of entry into commercial sex industry was 14 </a:t>
            </a:r>
            <a:r>
              <a:rPr lang="en-US" dirty="0" err="1"/>
              <a:t>yo</a:t>
            </a:r>
            <a:endParaRPr lang="en-US" dirty="0"/>
          </a:p>
          <a:p>
            <a:endParaRPr lang="en-US" dirty="0"/>
          </a:p>
          <a:p>
            <a:endParaRPr lang="en-US" dirty="0"/>
          </a:p>
          <a:p>
            <a:r>
              <a:rPr lang="en-US" dirty="0"/>
              <a:t>Covenant House and trafficking: in NJ 9.2%, in NY 14% and in New Orleans 15%</a:t>
            </a:r>
          </a:p>
        </p:txBody>
      </p:sp>
      <p:sp>
        <p:nvSpPr>
          <p:cNvPr id="4" name="Rectangle 3"/>
          <p:cNvSpPr/>
          <p:nvPr/>
        </p:nvSpPr>
        <p:spPr>
          <a:xfrm>
            <a:off x="4775200" y="3531065"/>
            <a:ext cx="6299200" cy="369332"/>
          </a:xfrm>
          <a:prstGeom prst="rect">
            <a:avLst/>
          </a:prstGeom>
        </p:spPr>
        <p:txBody>
          <a:bodyPr wrap="square">
            <a:spAutoFit/>
          </a:bodyPr>
          <a:lstStyle/>
          <a:p>
            <a:r>
              <a:rPr lang="en-US" dirty="0"/>
              <a:t>MA State Plan to End Youth Homelessness, 2018</a:t>
            </a:r>
          </a:p>
        </p:txBody>
      </p:sp>
      <p:sp>
        <p:nvSpPr>
          <p:cNvPr id="5" name="Rectangle 4"/>
          <p:cNvSpPr/>
          <p:nvPr/>
        </p:nvSpPr>
        <p:spPr>
          <a:xfrm>
            <a:off x="4775200" y="5011175"/>
            <a:ext cx="7213600" cy="369332"/>
          </a:xfrm>
          <a:prstGeom prst="rect">
            <a:avLst/>
          </a:prstGeom>
        </p:spPr>
        <p:txBody>
          <a:bodyPr wrap="square">
            <a:spAutoFit/>
          </a:bodyPr>
          <a:lstStyle/>
          <a:p>
            <a:r>
              <a:rPr lang="en-US" dirty="0"/>
              <a:t>Chisolm-</a:t>
            </a:r>
            <a:r>
              <a:rPr lang="en-US" dirty="0" err="1"/>
              <a:t>Straker</a:t>
            </a:r>
            <a:r>
              <a:rPr lang="en-US" dirty="0"/>
              <a:t> et al, Covenant House New Jersey, 2017</a:t>
            </a:r>
          </a:p>
        </p:txBody>
      </p:sp>
    </p:spTree>
    <p:extLst>
      <p:ext uri="{BB962C8B-B14F-4D97-AF65-F5344CB8AC3E}">
        <p14:creationId xmlns:p14="http://schemas.microsoft.com/office/powerpoint/2010/main" val="204624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1" name="Rectangle 78">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Freeform: Shape 80">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3" name="Freeform: Shape 82">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3" name="Title 1"/>
          <p:cNvSpPr>
            <a:spLocks noGrp="1"/>
          </p:cNvSpPr>
          <p:nvPr>
            <p:ph type="title"/>
          </p:nvPr>
        </p:nvSpPr>
        <p:spPr>
          <a:xfrm>
            <a:off x="428281" y="1120628"/>
            <a:ext cx="4832802" cy="1243584"/>
          </a:xfrm>
        </p:spPr>
        <p:txBody>
          <a:bodyPr>
            <a:normAutofit/>
          </a:bodyPr>
          <a:lstStyle/>
          <a:p>
            <a:pPr eaLnBrk="1" hangingPunct="1"/>
            <a:r>
              <a:rPr lang="en-US" sz="3600" dirty="0">
                <a:solidFill>
                  <a:schemeClr val="bg1">
                    <a:lumMod val="50000"/>
                  </a:schemeClr>
                </a:solidFill>
              </a:rPr>
              <a:t>Webinar Presenters</a:t>
            </a:r>
          </a:p>
        </p:txBody>
      </p:sp>
      <p:sp>
        <p:nvSpPr>
          <p:cNvPr id="85" name="Rectangle 8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 name="Rectangle 8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74" name="Content Placeholder 3"/>
          <p:cNvSpPr>
            <a:spLocks noGrp="1"/>
          </p:cNvSpPr>
          <p:nvPr>
            <p:ph sz="quarter" idx="4294967295"/>
          </p:nvPr>
        </p:nvSpPr>
        <p:spPr>
          <a:xfrm>
            <a:off x="382623" y="2364212"/>
            <a:ext cx="4983480" cy="4303457"/>
          </a:xfrm>
        </p:spPr>
        <p:txBody>
          <a:bodyPr>
            <a:normAutofit fontScale="85000" lnSpcReduction="20000"/>
          </a:bodyPr>
          <a:lstStyle/>
          <a:p>
            <a:pPr marL="0" indent="0">
              <a:buNone/>
            </a:pPr>
            <a:r>
              <a:rPr lang="en-US" sz="2600" b="1" dirty="0"/>
              <a:t>Tamara Itzel Martinez, MD </a:t>
            </a:r>
          </a:p>
          <a:p>
            <a:pPr marL="0" indent="0">
              <a:lnSpc>
                <a:spcPct val="100000"/>
              </a:lnSpc>
              <a:buNone/>
            </a:pPr>
            <a:r>
              <a:rPr lang="en-US" sz="2600" dirty="0"/>
              <a:t>Instructor of Pediatrics/Harvard Medical School</a:t>
            </a:r>
          </a:p>
          <a:p>
            <a:pPr marL="0" indent="0">
              <a:lnSpc>
                <a:spcPct val="100000"/>
              </a:lnSpc>
              <a:buNone/>
            </a:pPr>
            <a:r>
              <a:rPr lang="en-US" sz="2600" dirty="0"/>
              <a:t>Attending Physician/Adolescent Substance use and Addiction Program (ASAP)</a:t>
            </a:r>
            <a:br>
              <a:rPr lang="en-US" sz="2600" dirty="0"/>
            </a:br>
            <a:r>
              <a:rPr lang="en-US" sz="2600" dirty="0"/>
              <a:t>Division of Developmental Medicine</a:t>
            </a:r>
            <a:br>
              <a:rPr lang="en-US" sz="2600" dirty="0"/>
            </a:br>
            <a:r>
              <a:rPr lang="en-US" sz="2600" dirty="0"/>
              <a:t>Boston Children's Hospital</a:t>
            </a:r>
            <a:br>
              <a:rPr lang="en-US" sz="2600" dirty="0"/>
            </a:br>
            <a:endParaRPr lang="en-US" sz="2600" dirty="0"/>
          </a:p>
          <a:p>
            <a:pPr marL="0" indent="0">
              <a:buNone/>
            </a:pPr>
            <a:r>
              <a:rPr lang="en-US" sz="2600" b="1" dirty="0"/>
              <a:t>Aura M. Obando, MD</a:t>
            </a:r>
          </a:p>
          <a:p>
            <a:pPr marL="0" indent="0">
              <a:buNone/>
            </a:pPr>
            <a:r>
              <a:rPr lang="en-US" sz="2600" dirty="0"/>
              <a:t>Family Team Program Director, Boston Health Care for the Homeless Program</a:t>
            </a:r>
          </a:p>
          <a:p>
            <a:pPr marL="0" indent="0">
              <a:buNone/>
            </a:pPr>
            <a:r>
              <a:rPr lang="en-US" sz="2600" dirty="0"/>
              <a:t>Instructor of Medicine and Pediatrics Harvard Medical School</a:t>
            </a:r>
          </a:p>
          <a:p>
            <a:pPr marL="0" indent="0">
              <a:buNone/>
            </a:pPr>
            <a:endParaRPr lang="en-US" sz="2200" dirty="0"/>
          </a:p>
          <a:p>
            <a:pPr marL="0" indent="0">
              <a:buNone/>
            </a:pPr>
            <a:endParaRPr lang="en-US" sz="2200" dirty="0"/>
          </a:p>
        </p:txBody>
      </p:sp>
      <p:pic>
        <p:nvPicPr>
          <p:cNvPr id="33" name="Picture 32" descr="Stacked color bars with 8 different colors" title="Stacked Color Bars">
            <a:extLst>
              <a:ext uri="{FF2B5EF4-FFF2-40B4-BE49-F238E27FC236}">
                <a16:creationId xmlns:a16="http://schemas.microsoft.com/office/drawing/2014/main" id="{3D4EF981-2A2C-8E4D-9C8F-181594F375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pic>
        <p:nvPicPr>
          <p:cNvPr id="5" name="Picture 4" descr="A picture containing text, person, indoor, person&#10;&#10;Description automatically generated">
            <a:extLst>
              <a:ext uri="{FF2B5EF4-FFF2-40B4-BE49-F238E27FC236}">
                <a16:creationId xmlns:a16="http://schemas.microsoft.com/office/drawing/2014/main" id="{95F1DDEB-C043-6043-B624-26773D6AC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267" y="272646"/>
            <a:ext cx="2421334" cy="3066801"/>
          </a:xfrm>
          <a:prstGeom prst="rect">
            <a:avLst/>
          </a:prstGeom>
        </p:spPr>
      </p:pic>
      <p:pic>
        <p:nvPicPr>
          <p:cNvPr id="12" name="Picture 11">
            <a:extLst>
              <a:ext uri="{FF2B5EF4-FFF2-40B4-BE49-F238E27FC236}">
                <a16:creationId xmlns:a16="http://schemas.microsoft.com/office/drawing/2014/main" id="{7F19E39A-7403-8147-831A-FB9BF157B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435" y="3429000"/>
            <a:ext cx="2190200" cy="2920267"/>
          </a:xfrm>
          <a:prstGeom prst="rect">
            <a:avLst/>
          </a:prstGeom>
        </p:spPr>
      </p:pic>
    </p:spTree>
    <p:extLst>
      <p:ext uri="{BB962C8B-B14F-4D97-AF65-F5344CB8AC3E}">
        <p14:creationId xmlns:p14="http://schemas.microsoft.com/office/powerpoint/2010/main" val="122165966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064" y="525982"/>
            <a:ext cx="4282983" cy="1200361"/>
          </a:xfrm>
        </p:spPr>
        <p:txBody>
          <a:bodyPr anchor="b">
            <a:normAutofit/>
          </a:bodyPr>
          <a:lstStyle/>
          <a:p>
            <a:r>
              <a:rPr lang="en-US" sz="3600" dirty="0">
                <a:solidFill>
                  <a:schemeClr val="tx1">
                    <a:lumMod val="65000"/>
                    <a:lumOff val="35000"/>
                  </a:schemeClr>
                </a:solidFill>
              </a:rPr>
              <a:t>Mental Health </a:t>
            </a:r>
          </a:p>
        </p:txBody>
      </p:sp>
      <p:sp>
        <p:nvSpPr>
          <p:cNvPr id="3" name="Content Placeholder 2"/>
          <p:cNvSpPr>
            <a:spLocks noGrp="1"/>
          </p:cNvSpPr>
          <p:nvPr>
            <p:ph idx="1"/>
          </p:nvPr>
        </p:nvSpPr>
        <p:spPr>
          <a:xfrm>
            <a:off x="645066" y="2031101"/>
            <a:ext cx="4282984" cy="3511943"/>
          </a:xfrm>
        </p:spPr>
        <p:txBody>
          <a:bodyPr anchor="ctr">
            <a:normAutofit/>
          </a:bodyPr>
          <a:lstStyle/>
          <a:p>
            <a:r>
              <a:rPr lang="en-US" sz="1800" dirty="0"/>
              <a:t>High trauma burden (72%) compounded by new traumas</a:t>
            </a:r>
          </a:p>
          <a:p>
            <a:pPr lvl="1"/>
            <a:r>
              <a:rPr lang="en-US" sz="1800" dirty="0"/>
              <a:t>Lead to depression, anxiety, PTSD, SI, attachment issues, SUD</a:t>
            </a:r>
          </a:p>
          <a:p>
            <a:r>
              <a:rPr lang="en-US" sz="1800" dirty="0"/>
              <a:t>Rates as high as 84% of YYA meet criteria for psychiatric diagnosis</a:t>
            </a:r>
          </a:p>
          <a:p>
            <a:endParaRPr lang="en-US" sz="1800" dirty="0"/>
          </a:p>
          <a:p>
            <a:endParaRPr lang="en-US" sz="1800" dirty="0"/>
          </a:p>
          <a:p>
            <a:r>
              <a:rPr lang="en-US" sz="1800" dirty="0"/>
              <a:t> Co-occurring SUD with psychiatric disorder: exacerbate each other, more severe, more relapse, worse prognoses</a:t>
            </a:r>
          </a:p>
        </p:txBody>
      </p:sp>
      <p:sp>
        <p:nvSpPr>
          <p:cNvPr id="4" name="TextBox 3"/>
          <p:cNvSpPr txBox="1"/>
          <p:nvPr/>
        </p:nvSpPr>
        <p:spPr>
          <a:xfrm>
            <a:off x="937726" y="3993692"/>
            <a:ext cx="4269246" cy="338554"/>
          </a:xfrm>
          <a:prstGeom prst="rect">
            <a:avLst/>
          </a:prstGeom>
          <a:noFill/>
        </p:spPr>
        <p:txBody>
          <a:bodyPr wrap="none" rtlCol="0">
            <a:spAutoFit/>
          </a:bodyPr>
          <a:lstStyle/>
          <a:p>
            <a:pPr>
              <a:spcAft>
                <a:spcPts val="600"/>
              </a:spcAft>
            </a:pPr>
            <a:r>
              <a:rPr lang="en-US" sz="1600" dirty="0"/>
              <a:t>-MA State Plan to End Youth Homelessness. 2018</a:t>
            </a:r>
          </a:p>
        </p:txBody>
      </p:sp>
      <p:sp>
        <p:nvSpPr>
          <p:cNvPr id="5" name="TextBox 4">
            <a:extLst>
              <a:ext uri="{FF2B5EF4-FFF2-40B4-BE49-F238E27FC236}">
                <a16:creationId xmlns:a16="http://schemas.microsoft.com/office/drawing/2014/main" id="{6D9A80DF-886B-EF47-8AE9-A7BBC3058903}"/>
              </a:ext>
            </a:extLst>
          </p:cNvPr>
          <p:cNvSpPr txBox="1"/>
          <p:nvPr/>
        </p:nvSpPr>
        <p:spPr>
          <a:xfrm>
            <a:off x="950488" y="5466356"/>
            <a:ext cx="3010376" cy="338554"/>
          </a:xfrm>
          <a:prstGeom prst="rect">
            <a:avLst/>
          </a:prstGeom>
          <a:noFill/>
        </p:spPr>
        <p:txBody>
          <a:bodyPr wrap="none" rtlCol="0">
            <a:spAutoFit/>
          </a:bodyPr>
          <a:lstStyle/>
          <a:p>
            <a:r>
              <a:rPr lang="en-US" sz="1600" dirty="0"/>
              <a:t>-Spencer AE et al. </a:t>
            </a:r>
            <a:r>
              <a:rPr lang="en-US" sz="1600" i="1" dirty="0"/>
              <a:t>Pediatrics</a:t>
            </a:r>
            <a:r>
              <a:rPr lang="en-US" sz="1600" dirty="0"/>
              <a:t> 2021 </a:t>
            </a:r>
          </a:p>
        </p:txBody>
      </p:sp>
      <p:sp>
        <p:nvSpPr>
          <p:cNvPr id="6" name="Rectangle 5">
            <a:extLst>
              <a:ext uri="{FF2B5EF4-FFF2-40B4-BE49-F238E27FC236}">
                <a16:creationId xmlns:a16="http://schemas.microsoft.com/office/drawing/2014/main" id="{42979100-F31C-5A4C-BBAC-713704742033}"/>
              </a:ext>
            </a:extLst>
          </p:cNvPr>
          <p:cNvSpPr/>
          <p:nvPr/>
        </p:nvSpPr>
        <p:spPr>
          <a:xfrm>
            <a:off x="238870" y="5793793"/>
            <a:ext cx="11648329" cy="80580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mental health"/>
          <p:cNvPicPr>
            <a:picLocks noChangeAspect="1" noChangeArrowheads="1"/>
          </p:cNvPicPr>
          <p:nvPr/>
        </p:nvPicPr>
        <p:blipFill rotWithShape="1">
          <a:blip r:embed="rId3">
            <a:extLst>
              <a:ext uri="{28A0092B-C50C-407E-A947-70E740481C1C}">
                <a14:useLocalDpi xmlns:a14="http://schemas.microsoft.com/office/drawing/2010/main" val="0"/>
              </a:ext>
            </a:extLst>
          </a:blip>
          <a:srcRect l="28699" r="958" b="1"/>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07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193" y="489507"/>
            <a:ext cx="3091607" cy="1655483"/>
          </a:xfrm>
        </p:spPr>
        <p:txBody>
          <a:bodyPr anchor="b">
            <a:normAutofit/>
          </a:bodyPr>
          <a:lstStyle/>
          <a:p>
            <a:r>
              <a:rPr lang="en-US" sz="4000" dirty="0">
                <a:solidFill>
                  <a:schemeClr val="tx1">
                    <a:lumMod val="65000"/>
                    <a:lumOff val="35000"/>
                  </a:schemeClr>
                </a:solidFill>
              </a:rPr>
              <a:t>Mental Health</a:t>
            </a:r>
          </a:p>
        </p:txBody>
      </p:sp>
      <p:pic>
        <p:nvPicPr>
          <p:cNvPr id="6146" name="Picture 2" descr="P:\FamilyTeam\BOTW\IMG_39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93" r="7892" b="-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643193" y="2418408"/>
            <a:ext cx="2942813" cy="3540265"/>
          </a:xfrm>
        </p:spPr>
        <p:txBody>
          <a:bodyPr>
            <a:normAutofit/>
          </a:bodyPr>
          <a:lstStyle/>
          <a:p>
            <a:r>
              <a:rPr lang="en-US" sz="2000" dirty="0"/>
              <a:t>Barriers with access to care</a:t>
            </a:r>
          </a:p>
          <a:p>
            <a:r>
              <a:rPr lang="en-US" sz="2000" dirty="0"/>
              <a:t>Difficulties accessing and storing meds</a:t>
            </a:r>
          </a:p>
          <a:p>
            <a:r>
              <a:rPr lang="en-US" sz="2000" dirty="0"/>
              <a:t>Making appointments</a:t>
            </a:r>
          </a:p>
          <a:p>
            <a:r>
              <a:rPr lang="en-US" sz="2000" dirty="0"/>
              <a:t>“If you can’t be stable, you can’t get stable.”</a:t>
            </a:r>
          </a:p>
        </p:txBody>
      </p:sp>
      <p:sp>
        <p:nvSpPr>
          <p:cNvPr id="4" name="Rectangle 3"/>
          <p:cNvSpPr/>
          <p:nvPr/>
        </p:nvSpPr>
        <p:spPr>
          <a:xfrm>
            <a:off x="8298873" y="5210712"/>
            <a:ext cx="9144000" cy="723275"/>
          </a:xfrm>
          <a:prstGeom prst="rect">
            <a:avLst/>
          </a:prstGeom>
        </p:spPr>
        <p:txBody>
          <a:bodyPr wrap="square">
            <a:spAutoFit/>
          </a:bodyPr>
          <a:lstStyle/>
          <a:p>
            <a:pPr>
              <a:spcAft>
                <a:spcPts val="600"/>
              </a:spcAft>
            </a:pPr>
            <a:r>
              <a:rPr lang="en-US" dirty="0"/>
              <a:t>MA State Plan to End Youth </a:t>
            </a:r>
          </a:p>
          <a:p>
            <a:pPr>
              <a:spcAft>
                <a:spcPts val="600"/>
              </a:spcAft>
            </a:pPr>
            <a:r>
              <a:rPr lang="en-US" dirty="0"/>
              <a:t>Homelessness. 2018</a:t>
            </a:r>
          </a:p>
        </p:txBody>
      </p:sp>
      <p:sp>
        <p:nvSpPr>
          <p:cNvPr id="5" name="Rectangle 4">
            <a:extLst>
              <a:ext uri="{FF2B5EF4-FFF2-40B4-BE49-F238E27FC236}">
                <a16:creationId xmlns:a16="http://schemas.microsoft.com/office/drawing/2014/main" id="{6C1EF0F0-94D2-CD42-B2EC-93345DF5CD4B}"/>
              </a:ext>
            </a:extLst>
          </p:cNvPr>
          <p:cNvSpPr/>
          <p:nvPr/>
        </p:nvSpPr>
        <p:spPr>
          <a:xfrm>
            <a:off x="0" y="6265333"/>
            <a:ext cx="12192000" cy="592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091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Family Engagement in Treatment</a:t>
            </a:r>
          </a:p>
        </p:txBody>
      </p:sp>
      <p:sp>
        <p:nvSpPr>
          <p:cNvPr id="3" name="Content Placeholder 2"/>
          <p:cNvSpPr>
            <a:spLocks noGrp="1"/>
          </p:cNvSpPr>
          <p:nvPr>
            <p:ph idx="1"/>
          </p:nvPr>
        </p:nvSpPr>
        <p:spPr/>
        <p:txBody>
          <a:bodyPr>
            <a:normAutofit/>
          </a:bodyPr>
          <a:lstStyle/>
          <a:p>
            <a:r>
              <a:rPr lang="en-US" dirty="0"/>
              <a:t>SUD Workgroup “Principles of Care for Young Adults With Substance Use Disorder” </a:t>
            </a:r>
            <a:r>
              <a:rPr lang="en-US" i="1" dirty="0"/>
              <a:t>Pediatrics</a:t>
            </a:r>
            <a:r>
              <a:rPr lang="en-US" dirty="0"/>
              <a:t> 2021</a:t>
            </a:r>
          </a:p>
          <a:p>
            <a:pPr lvl="1"/>
            <a:r>
              <a:rPr lang="en-US" dirty="0"/>
              <a:t>In some cases, family involvement may exert negative influence on recovery</a:t>
            </a:r>
          </a:p>
          <a:p>
            <a:pPr lvl="1"/>
            <a:r>
              <a:rPr lang="en-US" dirty="0"/>
              <a:t>But when able, safe and thoughtful involvement of family associated with improved outcomes</a:t>
            </a:r>
          </a:p>
          <a:p>
            <a:pPr lvl="1"/>
            <a:r>
              <a:rPr lang="en-US" dirty="0"/>
              <a:t>Young adult should invite their family themselves and control flow of information</a:t>
            </a:r>
          </a:p>
          <a:p>
            <a:r>
              <a:rPr lang="en-US" dirty="0"/>
              <a:t>Consider a broad view of “family”</a:t>
            </a:r>
          </a:p>
          <a:p>
            <a:pPr lvl="1"/>
            <a:r>
              <a:rPr lang="en-US" dirty="0"/>
              <a:t>“Street Family” or “Chosen Family”</a:t>
            </a:r>
          </a:p>
          <a:p>
            <a:pPr lvl="1"/>
            <a:r>
              <a:rPr lang="en-US" dirty="0"/>
              <a:t>Supportive program staff</a:t>
            </a:r>
          </a:p>
          <a:p>
            <a:pPr marL="457200" lvl="1" indent="0">
              <a:buNone/>
            </a:pPr>
            <a:endParaRPr lang="en-US" dirty="0"/>
          </a:p>
        </p:txBody>
      </p:sp>
    </p:spTree>
    <p:extLst>
      <p:ext uri="{BB962C8B-B14F-4D97-AF65-F5344CB8AC3E}">
        <p14:creationId xmlns:p14="http://schemas.microsoft.com/office/powerpoint/2010/main" val="2025679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256" y="491260"/>
            <a:ext cx="6594189" cy="1625210"/>
          </a:xfrm>
        </p:spPr>
        <p:txBody>
          <a:bodyPr>
            <a:normAutofit/>
          </a:bodyPr>
          <a:lstStyle/>
          <a:p>
            <a:r>
              <a:rPr lang="en-US">
                <a:solidFill>
                  <a:srgbClr val="FFFFFF"/>
                </a:solidFill>
              </a:rPr>
              <a:t>Social Determinants of Health</a:t>
            </a:r>
          </a:p>
        </p:txBody>
      </p:sp>
      <p:pic>
        <p:nvPicPr>
          <p:cNvPr id="4098" name="Picture 2" descr="Image result for social determinants of healt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68" r="1448"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029319" y="917725"/>
            <a:ext cx="3424739" cy="4852362"/>
          </a:xfrm>
        </p:spPr>
        <p:txBody>
          <a:bodyPr anchor="ctr">
            <a:normAutofit/>
          </a:bodyPr>
          <a:lstStyle/>
          <a:p>
            <a:r>
              <a:rPr lang="en-US" sz="2000">
                <a:solidFill>
                  <a:srgbClr val="FFFFFF"/>
                </a:solidFill>
              </a:rPr>
              <a:t>Access to health insurance</a:t>
            </a:r>
          </a:p>
          <a:p>
            <a:r>
              <a:rPr lang="en-US" sz="2000">
                <a:solidFill>
                  <a:srgbClr val="FFFFFF"/>
                </a:solidFill>
              </a:rPr>
              <a:t>Access to shelter/housing</a:t>
            </a:r>
          </a:p>
          <a:p>
            <a:r>
              <a:rPr lang="en-US" sz="2000">
                <a:solidFill>
                  <a:srgbClr val="FFFFFF"/>
                </a:solidFill>
              </a:rPr>
              <a:t>Food insecurity</a:t>
            </a:r>
          </a:p>
          <a:p>
            <a:r>
              <a:rPr lang="en-US" sz="2000">
                <a:solidFill>
                  <a:srgbClr val="FFFFFF"/>
                </a:solidFill>
              </a:rPr>
              <a:t>Clean clothes, laundry</a:t>
            </a:r>
          </a:p>
          <a:p>
            <a:r>
              <a:rPr lang="en-US" sz="2000">
                <a:solidFill>
                  <a:srgbClr val="FFFFFF"/>
                </a:solidFill>
              </a:rPr>
              <a:t>Transportation access</a:t>
            </a:r>
          </a:p>
          <a:p>
            <a:r>
              <a:rPr lang="en-US" sz="2000">
                <a:solidFill>
                  <a:srgbClr val="FFFFFF"/>
                </a:solidFill>
              </a:rPr>
              <a:t>Immigration status</a:t>
            </a:r>
          </a:p>
          <a:p>
            <a:r>
              <a:rPr lang="en-US" sz="2000">
                <a:solidFill>
                  <a:srgbClr val="FFFFFF"/>
                </a:solidFill>
              </a:rPr>
              <a:t>Education &amp; Employment</a:t>
            </a:r>
          </a:p>
          <a:p>
            <a:r>
              <a:rPr lang="en-US" sz="2000">
                <a:solidFill>
                  <a:srgbClr val="FFFFFF"/>
                </a:solidFill>
              </a:rPr>
              <a:t>Social Isolation</a:t>
            </a:r>
          </a:p>
          <a:p>
            <a:endParaRPr lang="en-US" sz="2000">
              <a:solidFill>
                <a:srgbClr val="FFFFFF"/>
              </a:solidFill>
            </a:endParaRPr>
          </a:p>
        </p:txBody>
      </p:sp>
    </p:spTree>
    <p:extLst>
      <p:ext uri="{BB962C8B-B14F-4D97-AF65-F5344CB8AC3E}">
        <p14:creationId xmlns:p14="http://schemas.microsoft.com/office/powerpoint/2010/main" val="3176863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7292" y="1538035"/>
            <a:ext cx="8192843" cy="4002793"/>
          </a:xfrm>
        </p:spPr>
        <p:txBody>
          <a:bodyPr anchor="t">
            <a:normAutofit/>
          </a:bodyPr>
          <a:lstStyle/>
          <a:p>
            <a:pPr marL="0" indent="0" algn="ctr">
              <a:buNone/>
            </a:pPr>
            <a:r>
              <a:rPr lang="en-US" sz="2200" i="1" dirty="0"/>
              <a:t>“I hear a lot of the youth we work with referred to as ‘hard to reach’ or ‘service resistant,’ and I can’t disagree more with those statements. They are on our streets and in our parks; they are in plain view. How much easier can they be to reach? They want services, but the truth is they want services that accept them the way they are, provide them with the things they need by people that treat them as individuals with respect and dignity.”</a:t>
            </a:r>
          </a:p>
          <a:p>
            <a:pPr marL="0" indent="0" algn="ctr">
              <a:buNone/>
            </a:pPr>
            <a:endParaRPr lang="en-US" sz="1700" i="1" dirty="0"/>
          </a:p>
          <a:p>
            <a:pPr algn="ctr">
              <a:buFontTx/>
              <a:buChar char="-"/>
            </a:pPr>
            <a:r>
              <a:rPr lang="en-US" sz="1700" dirty="0"/>
              <a:t>Mary Howe, a service provider in San Francisco, in “Behavioral Health among Youth Experiencing Homelessness”</a:t>
            </a:r>
          </a:p>
        </p:txBody>
      </p:sp>
    </p:spTree>
    <p:extLst>
      <p:ext uri="{BB962C8B-B14F-4D97-AF65-F5344CB8AC3E}">
        <p14:creationId xmlns:p14="http://schemas.microsoft.com/office/powerpoint/2010/main" val="3800687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62" y="329184"/>
            <a:ext cx="6251110" cy="1783080"/>
          </a:xfrm>
        </p:spPr>
        <p:txBody>
          <a:bodyPr anchor="b">
            <a:normAutofit/>
          </a:bodyPr>
          <a:lstStyle/>
          <a:p>
            <a:r>
              <a:rPr lang="en-US" sz="5400" dirty="0">
                <a:solidFill>
                  <a:schemeClr val="tx1">
                    <a:lumMod val="65000"/>
                    <a:lumOff val="35000"/>
                  </a:schemeClr>
                </a:solidFill>
              </a:rPr>
              <a:t>BHCHP Low Barrier Model of Care </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45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297762" y="2663398"/>
            <a:ext cx="6251110" cy="3797253"/>
          </a:xfrm>
        </p:spPr>
        <p:txBody>
          <a:bodyPr>
            <a:normAutofit fontScale="85000" lnSpcReduction="20000"/>
          </a:bodyPr>
          <a:lstStyle/>
          <a:p>
            <a:r>
              <a:rPr lang="en-US" sz="2600" dirty="0"/>
              <a:t>Shelter-based care</a:t>
            </a:r>
          </a:p>
          <a:p>
            <a:pPr lvl="1"/>
            <a:r>
              <a:rPr lang="en-US" sz="2600" dirty="0"/>
              <a:t>Primary care</a:t>
            </a:r>
          </a:p>
          <a:p>
            <a:pPr lvl="1"/>
            <a:r>
              <a:rPr lang="en-US" sz="2600" dirty="0"/>
              <a:t>Gender-affirming treatment</a:t>
            </a:r>
          </a:p>
          <a:p>
            <a:pPr lvl="1"/>
            <a:r>
              <a:rPr lang="en-US" sz="2600" dirty="0"/>
              <a:t>STI testing and treatment</a:t>
            </a:r>
          </a:p>
          <a:p>
            <a:pPr lvl="1"/>
            <a:r>
              <a:rPr lang="en-US" sz="2600" dirty="0"/>
              <a:t>Same day contraception</a:t>
            </a:r>
          </a:p>
          <a:p>
            <a:pPr lvl="1"/>
            <a:r>
              <a:rPr lang="en-US" sz="2600" dirty="0" err="1"/>
              <a:t>PrEP</a:t>
            </a:r>
            <a:endParaRPr lang="en-US" sz="2600" dirty="0"/>
          </a:p>
          <a:p>
            <a:pPr lvl="1"/>
            <a:r>
              <a:rPr lang="en-US" sz="2600" dirty="0"/>
              <a:t>HCV treatment</a:t>
            </a:r>
          </a:p>
          <a:p>
            <a:r>
              <a:rPr lang="en-US" sz="2600" dirty="0"/>
              <a:t>Insurance enrollment </a:t>
            </a:r>
          </a:p>
          <a:p>
            <a:r>
              <a:rPr lang="en-US" sz="2600" dirty="0"/>
              <a:t>Psychiatry</a:t>
            </a:r>
          </a:p>
          <a:p>
            <a:r>
              <a:rPr lang="en-US" sz="2600" dirty="0"/>
              <a:t>Phlebotomy</a:t>
            </a:r>
          </a:p>
          <a:p>
            <a:r>
              <a:rPr lang="en-US" sz="2600" dirty="0"/>
              <a:t>Case management</a:t>
            </a:r>
          </a:p>
          <a:p>
            <a:endParaRPr lang="en-US" sz="1700" dirty="0"/>
          </a:p>
        </p:txBody>
      </p:sp>
    </p:spTree>
    <p:extLst>
      <p:ext uri="{BB962C8B-B14F-4D97-AF65-F5344CB8AC3E}">
        <p14:creationId xmlns:p14="http://schemas.microsoft.com/office/powerpoint/2010/main" val="301861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isting road thorugh hills and a valley at sunset">
            <a:extLst>
              <a:ext uri="{FF2B5EF4-FFF2-40B4-BE49-F238E27FC236}">
                <a16:creationId xmlns:a16="http://schemas.microsoft.com/office/drawing/2014/main" id="{0792FD4C-DA93-4F7F-B13B-DBF243531E75}"/>
              </a:ext>
            </a:extLst>
          </p:cNvPr>
          <p:cNvPicPr>
            <a:picLocks noChangeAspect="1"/>
          </p:cNvPicPr>
          <p:nvPr/>
        </p:nvPicPr>
        <p:blipFill rotWithShape="1">
          <a:blip r:embed="rId3"/>
          <a:srcRect l="4578" r="25200"/>
          <a:stretch/>
        </p:blipFill>
        <p:spPr>
          <a:xfrm>
            <a:off x="20" y="10"/>
            <a:ext cx="12191980" cy="6857990"/>
          </a:xfrm>
          <a:prstGeom prst="rect">
            <a:avLst/>
          </a:prstGeom>
        </p:spPr>
      </p:pic>
      <p:sp>
        <p:nvSpPr>
          <p:cNvPr id="3" name="Oval 2">
            <a:extLst>
              <a:ext uri="{FF2B5EF4-FFF2-40B4-BE49-F238E27FC236}">
                <a16:creationId xmlns:a16="http://schemas.microsoft.com/office/drawing/2014/main" id="{6FA25742-FB62-DE47-B8DF-DBA51EAFEBDD}"/>
              </a:ext>
            </a:extLst>
          </p:cNvPr>
          <p:cNvSpPr/>
          <p:nvPr/>
        </p:nvSpPr>
        <p:spPr>
          <a:xfrm>
            <a:off x="7213600" y="2486865"/>
            <a:ext cx="5181600" cy="4659002"/>
          </a:xfrm>
          <a:prstGeom prst="ellipse">
            <a:avLst/>
          </a:prstGeom>
          <a:solidFill>
            <a:schemeClr val="bg1">
              <a:alpha val="64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Back to Nick…</a:t>
            </a:r>
          </a:p>
        </p:txBody>
      </p:sp>
    </p:spTree>
    <p:extLst>
      <p:ext uri="{BB962C8B-B14F-4D97-AF65-F5344CB8AC3E}">
        <p14:creationId xmlns:p14="http://schemas.microsoft.com/office/powerpoint/2010/main" val="2650387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Low-Barrier Care</a:t>
            </a:r>
          </a:p>
        </p:txBody>
      </p:sp>
      <p:graphicFrame>
        <p:nvGraphicFramePr>
          <p:cNvPr id="5" name="Content Placeholder 2">
            <a:extLst>
              <a:ext uri="{FF2B5EF4-FFF2-40B4-BE49-F238E27FC236}">
                <a16:creationId xmlns:a16="http://schemas.microsoft.com/office/drawing/2014/main" id="{F444C981-DA9C-40A2-9F5D-9AC2CE0E9F3D}"/>
              </a:ext>
            </a:extLst>
          </p:cNvPr>
          <p:cNvGraphicFramePr>
            <a:graphicFrameLocks noGrp="1"/>
          </p:cNvGraphicFramePr>
          <p:nvPr>
            <p:ph idx="1"/>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9876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bwMode="auto">
          <a:xfrm>
            <a:off x="5895349" y="-79123"/>
            <a:ext cx="6296651" cy="6936989"/>
          </a:xfrm>
          <a:prstGeom prst="rect">
            <a:avLst/>
          </a:prstGeom>
          <a:noFill/>
          <a:ln w="12700">
            <a:solidFill>
              <a:schemeClr val="tx1"/>
            </a:solidFill>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813" t="22671" r="26520" b="14537"/>
          <a:stretch/>
        </p:blipFill>
        <p:spPr bwMode="auto">
          <a:xfrm>
            <a:off x="1" y="0"/>
            <a:ext cx="4186647" cy="685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220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00394" y="1339850"/>
            <a:ext cx="5571066" cy="41783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80" y="1505331"/>
            <a:ext cx="5129784" cy="3847338"/>
          </a:xfrm>
          <a:prstGeom prst="rect">
            <a:avLst/>
          </a:prstGeom>
        </p:spPr>
      </p:pic>
    </p:spTree>
    <p:extLst>
      <p:ext uri="{BB962C8B-B14F-4D97-AF65-F5344CB8AC3E}">
        <p14:creationId xmlns:p14="http://schemas.microsoft.com/office/powerpoint/2010/main" val="41846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3" name="TextBox 2">
            <a:extLst>
              <a:ext uri="{FF2B5EF4-FFF2-40B4-BE49-F238E27FC236}">
                <a16:creationId xmlns:a16="http://schemas.microsoft.com/office/drawing/2014/main" id="{39C81686-338A-234D-8A49-F344C9CA33CA}"/>
              </a:ext>
            </a:extLst>
          </p:cNvPr>
          <p:cNvSpPr txBox="1"/>
          <p:nvPr/>
        </p:nvSpPr>
        <p:spPr>
          <a:xfrm>
            <a:off x="5630634" y="1761968"/>
            <a:ext cx="4211391" cy="2954655"/>
          </a:xfrm>
          <a:prstGeom prst="rect">
            <a:avLst/>
          </a:prstGeom>
          <a:noFill/>
        </p:spPr>
        <p:txBody>
          <a:bodyPr wrap="square" rtlCol="0">
            <a:spAutoFit/>
          </a:bodyPr>
          <a:lstStyle/>
          <a:p>
            <a:r>
              <a:rPr lang="en-CA" sz="2800" dirty="0"/>
              <a:t>Dr. Martinez has no conflicts of interest to disclose.</a:t>
            </a:r>
          </a:p>
          <a:p>
            <a:endParaRPr lang="en-US" sz="2800" dirty="0"/>
          </a:p>
          <a:p>
            <a:r>
              <a:rPr lang="en-CA" sz="2800" dirty="0"/>
              <a:t>Dr. Obando has no conflicts of interest to disclose.</a:t>
            </a:r>
          </a:p>
          <a:p>
            <a:endParaRPr lang="en-US" dirty="0"/>
          </a:p>
        </p:txBody>
      </p:sp>
      <p:sp>
        <p:nvSpPr>
          <p:cNvPr id="4" name="TextBox 3">
            <a:extLst>
              <a:ext uri="{FF2B5EF4-FFF2-40B4-BE49-F238E27FC236}">
                <a16:creationId xmlns:a16="http://schemas.microsoft.com/office/drawing/2014/main" id="{DE334119-0D80-A449-8C77-F793F8D5659A}"/>
              </a:ext>
            </a:extLst>
          </p:cNvPr>
          <p:cNvSpPr txBox="1"/>
          <p:nvPr/>
        </p:nvSpPr>
        <p:spPr>
          <a:xfrm>
            <a:off x="395893" y="1426546"/>
            <a:ext cx="2288127" cy="646331"/>
          </a:xfrm>
          <a:prstGeom prst="rect">
            <a:avLst/>
          </a:prstGeom>
          <a:noFill/>
        </p:spPr>
        <p:txBody>
          <a:bodyPr wrap="none" rtlCol="0">
            <a:spAutoFit/>
          </a:bodyPr>
          <a:lstStyle/>
          <a:p>
            <a:r>
              <a:rPr lang="en-US" sz="3600" dirty="0">
                <a:solidFill>
                  <a:schemeClr val="bg1">
                    <a:lumMod val="50000"/>
                  </a:schemeClr>
                </a:solidFill>
              </a:rPr>
              <a:t>Disclosures</a:t>
            </a:r>
          </a:p>
        </p:txBody>
      </p:sp>
    </p:spTree>
    <p:extLst>
      <p:ext uri="{BB962C8B-B14F-4D97-AF65-F5344CB8AC3E}">
        <p14:creationId xmlns:p14="http://schemas.microsoft.com/office/powerpoint/2010/main" val="4038192939"/>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dministrative\Logo\png\png\bhchp_logo1(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 y="3"/>
            <a:ext cx="1219200" cy="3804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381000"/>
            <a:ext cx="12192000" cy="182880"/>
          </a:xfrm>
          <a:prstGeom prst="rect">
            <a:avLst/>
          </a:prstGeom>
          <a:solidFill>
            <a:srgbClr val="005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r"/>
            <a:r>
              <a:rPr lang="en-US" sz="1000" dirty="0">
                <a:solidFill>
                  <a:prstClr val="white"/>
                </a:solidFill>
                <a:latin typeface="Franklin Gothic Book" panose="020B0503020102020204" pitchFamily="34" charset="0"/>
              </a:rPr>
              <a:t>	</a:t>
            </a:r>
          </a:p>
        </p:txBody>
      </p:sp>
      <p:sp>
        <p:nvSpPr>
          <p:cNvPr id="11" name="Rectangle 10"/>
          <p:cNvSpPr/>
          <p:nvPr/>
        </p:nvSpPr>
        <p:spPr>
          <a:xfrm>
            <a:off x="115596" y="4495800"/>
            <a:ext cx="11970741" cy="1828800"/>
          </a:xfrm>
          <a:prstGeom prst="rect">
            <a:avLst/>
          </a:prstGeom>
          <a:solidFill>
            <a:srgbClr val="EDF2F9"/>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25402" y="4953003"/>
            <a:ext cx="4456404" cy="1200329"/>
          </a:xfrm>
          <a:prstGeom prst="rect">
            <a:avLst/>
          </a:prstGeom>
          <a:noFill/>
        </p:spPr>
        <p:txBody>
          <a:bodyPr wrap="square" rtlCol="0">
            <a:spAutoFit/>
          </a:bodyPr>
          <a:lstStyle/>
          <a:p>
            <a:pPr>
              <a:spcAft>
                <a:spcPts val="600"/>
              </a:spcAft>
            </a:pPr>
            <a:r>
              <a:rPr lang="en-US" sz="1500" dirty="0">
                <a:solidFill>
                  <a:srgbClr val="4F81BD">
                    <a:lumMod val="75000"/>
                  </a:srgbClr>
                </a:solidFill>
                <a:latin typeface="Franklin Gothic Medium Cond" panose="020B0606030402020204" pitchFamily="34" charset="0"/>
              </a:rPr>
              <a:t>              Preventive Care</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Immunizations (prioritize Hepatitis A and B, Influenza, Tetanus)</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TB screening</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Age/gender appropriate cancer screening</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Screening for Sexually Transmitted Illness</a:t>
            </a:r>
          </a:p>
        </p:txBody>
      </p:sp>
      <p:sp>
        <p:nvSpPr>
          <p:cNvPr id="29" name="Rectangle 28"/>
          <p:cNvSpPr/>
          <p:nvPr/>
        </p:nvSpPr>
        <p:spPr>
          <a:xfrm>
            <a:off x="115596" y="1066800"/>
            <a:ext cx="11970741" cy="3200400"/>
          </a:xfrm>
          <a:prstGeom prst="rect">
            <a:avLst/>
          </a:prstGeom>
          <a:solidFill>
            <a:schemeClr val="accent1">
              <a:lumMod val="20000"/>
              <a:lumOff val="80000"/>
            </a:schemeClr>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endParaRPr lang="en-US" sz="1400" dirty="0">
              <a:solidFill>
                <a:srgbClr val="4F81BD">
                  <a:lumMod val="75000"/>
                </a:srgbClr>
              </a:solidFill>
              <a:latin typeface="Franklin Gothic Medium Cond" panose="020B0606030402020204" pitchFamily="34" charset="0"/>
            </a:endParaRPr>
          </a:p>
        </p:txBody>
      </p:sp>
      <p:sp>
        <p:nvSpPr>
          <p:cNvPr id="30" name="TextBox 29"/>
          <p:cNvSpPr txBox="1"/>
          <p:nvPr/>
        </p:nvSpPr>
        <p:spPr>
          <a:xfrm>
            <a:off x="609600" y="1635948"/>
            <a:ext cx="5265141" cy="2062103"/>
          </a:xfrm>
          <a:prstGeom prst="rect">
            <a:avLst/>
          </a:prstGeom>
          <a:noFill/>
        </p:spPr>
        <p:txBody>
          <a:bodyPr wrap="square" rtlCol="0">
            <a:spAutoFit/>
          </a:bodyPr>
          <a:lstStyle/>
          <a:p>
            <a:pPr>
              <a:spcAft>
                <a:spcPts val="600"/>
              </a:spcAft>
            </a:pPr>
            <a:r>
              <a:rPr lang="en-US" sz="1700" dirty="0">
                <a:solidFill>
                  <a:srgbClr val="4F81BD">
                    <a:lumMod val="75000"/>
                  </a:srgbClr>
                </a:solidFill>
                <a:latin typeface="Franklin Gothic Medium Cond" panose="020B0606030402020204" pitchFamily="34" charset="0"/>
              </a:rPr>
              <a:t>Treatment-on-Demand</a:t>
            </a:r>
          </a:p>
          <a:p>
            <a:pPr marL="9144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Inpatient detox (transportation arranged)</a:t>
            </a:r>
          </a:p>
          <a:p>
            <a:pPr marL="9144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Medications for addiction treatment</a:t>
            </a:r>
          </a:p>
          <a:p>
            <a:pPr lvl="1" indent="-285750">
              <a:buFont typeface="Wingdings" panose="05000000000000000000" pitchFamily="2" charset="2"/>
              <a:buChar char="Ø"/>
            </a:pPr>
            <a:r>
              <a:rPr lang="en-US" sz="1300" u="sng" dirty="0">
                <a:solidFill>
                  <a:srgbClr val="4F81BD">
                    <a:lumMod val="50000"/>
                  </a:srgbClr>
                </a:solidFill>
                <a:latin typeface="Franklin Gothic Medium Cond" panose="020B0606030402020204" pitchFamily="34" charset="0"/>
              </a:rPr>
              <a:t>Buprenorphine</a:t>
            </a:r>
            <a:r>
              <a:rPr lang="en-US" sz="1200" u="sng" dirty="0">
                <a:solidFill>
                  <a:srgbClr val="4F81BD">
                    <a:lumMod val="50000"/>
                  </a:srgbClr>
                </a:solidFill>
                <a:latin typeface="Franklin Gothic Medium Cond" panose="020B0606030402020204" pitchFamily="34" charset="0"/>
              </a:rPr>
              <a:t>:</a:t>
            </a:r>
          </a:p>
          <a:p>
            <a:pPr lvl="2" indent="-285750">
              <a:buFont typeface="Wingdings" panose="05000000000000000000" pitchFamily="2" charset="2"/>
              <a:buChar char="Ø"/>
            </a:pPr>
            <a:r>
              <a:rPr lang="en-US" sz="1200" i="1" dirty="0">
                <a:solidFill>
                  <a:srgbClr val="4F81BD">
                    <a:lumMod val="50000"/>
                  </a:srgbClr>
                </a:solidFill>
                <a:latin typeface="Franklin Gothic Medium Cond" panose="020B0606030402020204" pitchFamily="34" charset="0"/>
              </a:rPr>
              <a:t>Prescribed </a:t>
            </a:r>
            <a:r>
              <a:rPr lang="en-US" sz="1200" dirty="0">
                <a:solidFill>
                  <a:srgbClr val="4F81BD">
                    <a:lumMod val="75000"/>
                  </a:srgbClr>
                </a:solidFill>
                <a:latin typeface="Franklin Gothic Medium Cond" panose="020B0606030402020204" pitchFamily="34" charset="0"/>
              </a:rPr>
              <a:t>directly on van</a:t>
            </a:r>
          </a:p>
          <a:p>
            <a:pPr lvl="2" indent="-285750">
              <a:buFont typeface="Wingdings" panose="05000000000000000000" pitchFamily="2" charset="2"/>
              <a:buChar char="Ø"/>
            </a:pPr>
            <a:r>
              <a:rPr lang="en-US" sz="1200" i="1" dirty="0">
                <a:solidFill>
                  <a:srgbClr val="4F81BD">
                    <a:lumMod val="50000"/>
                  </a:srgbClr>
                </a:solidFill>
                <a:latin typeface="Franklin Gothic Medium Cond" panose="020B0606030402020204" pitchFamily="34" charset="0"/>
              </a:rPr>
              <a:t>Observed induction</a:t>
            </a:r>
            <a:r>
              <a:rPr lang="en-US" sz="1200" dirty="0">
                <a:solidFill>
                  <a:srgbClr val="4F81BD">
                    <a:lumMod val="50000"/>
                  </a:srgbClr>
                </a:solidFill>
                <a:latin typeface="Franklin Gothic Medium Cond" panose="020B0606030402020204" pitchFamily="34" charset="0"/>
              </a:rPr>
              <a:t> </a:t>
            </a:r>
            <a:r>
              <a:rPr lang="en-US" sz="1200" dirty="0">
                <a:solidFill>
                  <a:srgbClr val="4F81BD">
                    <a:lumMod val="75000"/>
                  </a:srgbClr>
                </a:solidFill>
                <a:latin typeface="Franklin Gothic Medium Cond" panose="020B0606030402020204" pitchFamily="34" charset="0"/>
              </a:rPr>
              <a:t>on the first day of treatment</a:t>
            </a:r>
          </a:p>
          <a:p>
            <a:pPr lvl="2" indent="-285750">
              <a:buFont typeface="Wingdings" panose="05000000000000000000" pitchFamily="2" charset="2"/>
              <a:buChar char="Ø"/>
            </a:pPr>
            <a:r>
              <a:rPr lang="en-US" sz="1200" i="1" dirty="0">
                <a:solidFill>
                  <a:srgbClr val="4F81BD">
                    <a:lumMod val="50000"/>
                  </a:srgbClr>
                </a:solidFill>
                <a:latin typeface="Franklin Gothic Medium Cond" panose="020B0606030402020204" pitchFamily="34" charset="0"/>
              </a:rPr>
              <a:t>Ongoing maintenance </a:t>
            </a:r>
          </a:p>
          <a:p>
            <a:pPr lvl="1" indent="-285750">
              <a:buFont typeface="Wingdings" panose="05000000000000000000" pitchFamily="2" charset="2"/>
              <a:buChar char="Ø"/>
            </a:pPr>
            <a:r>
              <a:rPr lang="en-US" sz="1300" u="sng" dirty="0">
                <a:solidFill>
                  <a:srgbClr val="4F81BD">
                    <a:lumMod val="50000"/>
                  </a:srgbClr>
                </a:solidFill>
                <a:latin typeface="Franklin Gothic Medium Cond" panose="020B0606030402020204" pitchFamily="34" charset="0"/>
              </a:rPr>
              <a:t>Naltrexone</a:t>
            </a:r>
            <a:r>
              <a:rPr lang="en-US" sz="1300" dirty="0">
                <a:solidFill>
                  <a:srgbClr val="4F81BD">
                    <a:lumMod val="50000"/>
                  </a:srgbClr>
                </a:solidFill>
                <a:latin typeface="Franklin Gothic Medium Cond" panose="020B0606030402020204" pitchFamily="34" charset="0"/>
              </a:rPr>
              <a:t> </a:t>
            </a:r>
            <a:r>
              <a:rPr lang="en-US" sz="1200" dirty="0">
                <a:solidFill>
                  <a:srgbClr val="4F81BD">
                    <a:lumMod val="75000"/>
                  </a:srgbClr>
                </a:solidFill>
                <a:latin typeface="Franklin Gothic Medium Cond" panose="020B0606030402020204" pitchFamily="34" charset="0"/>
              </a:rPr>
              <a:t>oral or intramuscular, prescribed and administered directly on the van</a:t>
            </a:r>
          </a:p>
          <a:p>
            <a:pPr lvl="1" indent="-285750">
              <a:spcAft>
                <a:spcPts val="600"/>
              </a:spcAft>
              <a:buFont typeface="Wingdings" panose="05000000000000000000" pitchFamily="2" charset="2"/>
              <a:buChar char="Ø"/>
            </a:pPr>
            <a:r>
              <a:rPr lang="en-US" sz="1300" u="sng" dirty="0">
                <a:solidFill>
                  <a:srgbClr val="4F81BD">
                    <a:lumMod val="50000"/>
                  </a:srgbClr>
                </a:solidFill>
                <a:latin typeface="Franklin Gothic Medium Cond" panose="020B0606030402020204" pitchFamily="34" charset="0"/>
              </a:rPr>
              <a:t>Methadone</a:t>
            </a:r>
            <a:r>
              <a:rPr lang="en-US" sz="1300" dirty="0">
                <a:solidFill>
                  <a:srgbClr val="4F81BD">
                    <a:lumMod val="50000"/>
                  </a:srgbClr>
                </a:solidFill>
                <a:latin typeface="Franklin Gothic Medium Cond" panose="020B0606030402020204" pitchFamily="34" charset="0"/>
              </a:rPr>
              <a:t>, </a:t>
            </a:r>
            <a:r>
              <a:rPr lang="en-US" sz="1200" dirty="0">
                <a:solidFill>
                  <a:srgbClr val="4F81BD">
                    <a:lumMod val="75000"/>
                  </a:srgbClr>
                </a:solidFill>
                <a:latin typeface="Franklin Gothic Medium Cond" panose="020B0606030402020204" pitchFamily="34" charset="0"/>
              </a:rPr>
              <a:t>referral to Opioid Treatment Programs</a:t>
            </a:r>
            <a:endParaRPr lang="en-US" sz="1300" dirty="0">
              <a:solidFill>
                <a:srgbClr val="4F81BD">
                  <a:lumMod val="75000"/>
                </a:srgbClr>
              </a:solidFill>
              <a:latin typeface="Franklin Gothic Medium Cond" panose="020B0606030402020204" pitchFamily="34" charset="0"/>
            </a:endParaRPr>
          </a:p>
        </p:txBody>
      </p:sp>
      <p:sp>
        <p:nvSpPr>
          <p:cNvPr id="4" name="TextBox 3"/>
          <p:cNvSpPr txBox="1"/>
          <p:nvPr/>
        </p:nvSpPr>
        <p:spPr>
          <a:xfrm>
            <a:off x="6684576" y="1655374"/>
            <a:ext cx="5297233" cy="2970044"/>
          </a:xfrm>
          <a:prstGeom prst="rect">
            <a:avLst/>
          </a:prstGeom>
          <a:noFill/>
        </p:spPr>
        <p:txBody>
          <a:bodyPr wrap="square" rtlCol="0">
            <a:spAutoFit/>
          </a:bodyPr>
          <a:lstStyle/>
          <a:p>
            <a:pPr marL="182880" lvl="1">
              <a:spcAft>
                <a:spcPts val="1200"/>
              </a:spcAft>
            </a:pPr>
            <a:r>
              <a:rPr lang="en-US" sz="1700" dirty="0">
                <a:solidFill>
                  <a:srgbClr val="4F81BD">
                    <a:lumMod val="75000"/>
                  </a:srgbClr>
                </a:solidFill>
                <a:latin typeface="Franklin Gothic Medium Cond" panose="020B0606030402020204" pitchFamily="34" charset="0"/>
              </a:rPr>
              <a:t>Other Addictions Services</a:t>
            </a:r>
            <a:endParaRPr lang="en-US" sz="1300" dirty="0">
              <a:solidFill>
                <a:srgbClr val="4F81BD">
                  <a:lumMod val="50000"/>
                </a:srgbClr>
              </a:solidFill>
              <a:latin typeface="Franklin Gothic Medium Cond" panose="020B0606030402020204" pitchFamily="34" charset="0"/>
            </a:endParaRPr>
          </a:p>
          <a:p>
            <a:pPr marL="182880" lvl="1">
              <a:spcAft>
                <a:spcPts val="600"/>
              </a:spcAft>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a:t>
            </a:r>
            <a:r>
              <a:rPr lang="en-US" sz="1200" dirty="0">
                <a:solidFill>
                  <a:srgbClr val="4F81BD">
                    <a:lumMod val="50000"/>
                  </a:srgbClr>
                </a:solidFill>
                <a:latin typeface="Franklin Gothic Medium Cond" panose="020B0606030402020204" pitchFamily="34" charset="0"/>
              </a:rPr>
              <a:t>Naloxone distribution and overdose prevention education</a:t>
            </a:r>
          </a:p>
          <a:p>
            <a:pPr marL="182880" lvl="1">
              <a:spcAft>
                <a:spcPts val="600"/>
              </a:spcAft>
              <a:buFont typeface="Arial" panose="020B0604020202020204" pitchFamily="34" charset="0"/>
              <a:buChar char="•"/>
            </a:pPr>
            <a:r>
              <a:rPr lang="en-US" sz="1200" dirty="0">
                <a:solidFill>
                  <a:srgbClr val="4F81BD">
                    <a:lumMod val="50000"/>
                  </a:srgbClr>
                </a:solidFill>
                <a:latin typeface="Franklin Gothic Medium Cond" panose="020B0606030402020204" pitchFamily="34" charset="0"/>
              </a:rPr>
              <a:t> Pre- and Post-exposure prophylaxis for HIV </a:t>
            </a:r>
          </a:p>
          <a:p>
            <a:pPr marL="182880" lvl="1">
              <a:spcAft>
                <a:spcPts val="600"/>
              </a:spcAft>
              <a:buFont typeface="Arial" panose="020B0604020202020204" pitchFamily="34" charset="0"/>
              <a:buChar char="•"/>
            </a:pPr>
            <a:r>
              <a:rPr lang="en-US" sz="1200" dirty="0">
                <a:solidFill>
                  <a:srgbClr val="4F81BD">
                    <a:lumMod val="50000"/>
                  </a:srgbClr>
                </a:solidFill>
                <a:latin typeface="Franklin Gothic Medium Cond" panose="020B0606030402020204" pitchFamily="34" charset="0"/>
              </a:rPr>
              <a:t> HIV, HCV testing </a:t>
            </a:r>
          </a:p>
          <a:p>
            <a:pPr marL="182880" lvl="1">
              <a:spcAft>
                <a:spcPts val="600"/>
              </a:spcAft>
              <a:buFont typeface="Arial" panose="020B0604020202020204" pitchFamily="34" charset="0"/>
              <a:buChar char="•"/>
            </a:pPr>
            <a:r>
              <a:rPr lang="en-US" sz="1200" dirty="0">
                <a:solidFill>
                  <a:srgbClr val="4F81BD">
                    <a:lumMod val="50000"/>
                  </a:srgbClr>
                </a:solidFill>
                <a:latin typeface="Franklin Gothic Medium Cond" panose="020B0606030402020204" pitchFamily="34" charset="0"/>
              </a:rPr>
              <a:t> Wound care for skin abscesses, including incision/drainage</a:t>
            </a:r>
          </a:p>
          <a:p>
            <a:pPr marL="182880" lvl="1">
              <a:spcAft>
                <a:spcPts val="600"/>
              </a:spcAft>
              <a:buFont typeface="Arial" panose="020B0604020202020204" pitchFamily="34" charset="0"/>
              <a:buChar char="•"/>
            </a:pPr>
            <a:r>
              <a:rPr lang="en-US" sz="1200" dirty="0">
                <a:solidFill>
                  <a:srgbClr val="4F81BD">
                    <a:lumMod val="50000"/>
                  </a:srgbClr>
                </a:solidFill>
                <a:latin typeface="Franklin Gothic Medium Cond" panose="020B0606030402020204" pitchFamily="34" charset="0"/>
              </a:rPr>
              <a:t> Syringe access and disposal</a:t>
            </a:r>
          </a:p>
          <a:p>
            <a:pPr marL="182880" lvl="1">
              <a:spcAft>
                <a:spcPts val="600"/>
              </a:spcAft>
              <a:buFont typeface="Arial" panose="020B0604020202020204" pitchFamily="34" charset="0"/>
              <a:buChar char="•"/>
            </a:pPr>
            <a:r>
              <a:rPr lang="en-US" sz="1200" dirty="0">
                <a:solidFill>
                  <a:srgbClr val="4F81BD">
                    <a:lumMod val="50000"/>
                  </a:srgbClr>
                </a:solidFill>
                <a:latin typeface="Franklin Gothic Medium Cond" panose="020B0606030402020204" pitchFamily="34" charset="0"/>
              </a:rPr>
              <a:t> Risk reduction counseling</a:t>
            </a:r>
          </a:p>
          <a:p>
            <a:pPr marL="182880" lvl="1">
              <a:spcAft>
                <a:spcPts val="600"/>
              </a:spcAft>
              <a:buFont typeface="Arial" panose="020B0604020202020204" pitchFamily="34" charset="0"/>
              <a:buChar char="•"/>
            </a:pPr>
            <a:r>
              <a:rPr lang="en-US" sz="1200" dirty="0">
                <a:solidFill>
                  <a:srgbClr val="4F81BD">
                    <a:lumMod val="50000"/>
                  </a:srgbClr>
                </a:solidFill>
                <a:latin typeface="Franklin Gothic Medium Cond" panose="020B0606030402020204" pitchFamily="34" charset="0"/>
              </a:rPr>
              <a:t>Tele-behavioral health</a:t>
            </a:r>
          </a:p>
          <a:p>
            <a:pPr>
              <a:spcAft>
                <a:spcPts val="600"/>
              </a:spcAft>
            </a:pPr>
            <a:r>
              <a:rPr lang="en-US" sz="1700" dirty="0">
                <a:solidFill>
                  <a:srgbClr val="4F81BD">
                    <a:lumMod val="75000"/>
                  </a:srgbClr>
                </a:solidFill>
                <a:latin typeface="Franklin Gothic Medium Cond" panose="020B0606030402020204" pitchFamily="34" charset="0"/>
              </a:rPr>
              <a:t>         </a:t>
            </a:r>
          </a:p>
          <a:p>
            <a:endParaRPr lang="en-US" dirty="0">
              <a:solidFill>
                <a:prstClr val="black"/>
              </a:solidFill>
            </a:endParaRPr>
          </a:p>
        </p:txBody>
      </p:sp>
      <p:sp>
        <p:nvSpPr>
          <p:cNvPr id="5" name="TextBox 4"/>
          <p:cNvSpPr txBox="1"/>
          <p:nvPr/>
        </p:nvSpPr>
        <p:spPr>
          <a:xfrm>
            <a:off x="3860800" y="1066803"/>
            <a:ext cx="3962400" cy="430887"/>
          </a:xfrm>
          <a:prstGeom prst="rect">
            <a:avLst/>
          </a:prstGeom>
          <a:noFill/>
        </p:spPr>
        <p:txBody>
          <a:bodyPr wrap="square" rtlCol="0">
            <a:spAutoFit/>
          </a:bodyPr>
          <a:lstStyle/>
          <a:p>
            <a:pPr algn="ctr"/>
            <a:r>
              <a:rPr lang="en-US" sz="2200" u="sng" dirty="0">
                <a:solidFill>
                  <a:srgbClr val="1F497D">
                    <a:lumMod val="50000"/>
                  </a:srgbClr>
                </a:solidFill>
                <a:latin typeface="Franklin Gothic Medium Cond" panose="020B0606030402020204" pitchFamily="34" charset="0"/>
              </a:rPr>
              <a:t>Addictions Services</a:t>
            </a:r>
            <a:endParaRPr lang="en-US" u="sng" dirty="0">
              <a:solidFill>
                <a:prstClr val="black"/>
              </a:solidFill>
            </a:endParaRPr>
          </a:p>
        </p:txBody>
      </p:sp>
      <p:sp>
        <p:nvSpPr>
          <p:cNvPr id="21" name="TextBox 20"/>
          <p:cNvSpPr txBox="1"/>
          <p:nvPr/>
        </p:nvSpPr>
        <p:spPr>
          <a:xfrm>
            <a:off x="4654561" y="4495803"/>
            <a:ext cx="3497825" cy="1831271"/>
          </a:xfrm>
          <a:prstGeom prst="rect">
            <a:avLst/>
          </a:prstGeom>
          <a:noFill/>
        </p:spPr>
        <p:txBody>
          <a:bodyPr wrap="square" rtlCol="0">
            <a:spAutoFit/>
          </a:bodyPr>
          <a:lstStyle/>
          <a:p>
            <a:pPr>
              <a:spcAft>
                <a:spcPts val="600"/>
              </a:spcAft>
            </a:pPr>
            <a:r>
              <a:rPr lang="en-US" sz="2200" dirty="0">
                <a:solidFill>
                  <a:srgbClr val="1F497D">
                    <a:lumMod val="50000"/>
                  </a:srgbClr>
                </a:solidFill>
                <a:latin typeface="Franklin Gothic Medium Cond" panose="020B0606030402020204" pitchFamily="34" charset="0"/>
              </a:rPr>
              <a:t>     </a:t>
            </a:r>
            <a:r>
              <a:rPr lang="en-US" sz="1600" u="sng" dirty="0">
                <a:solidFill>
                  <a:srgbClr val="1F497D">
                    <a:lumMod val="50000"/>
                  </a:srgbClr>
                </a:solidFill>
                <a:latin typeface="Franklin Gothic Medium Cond" panose="020B0606030402020204" pitchFamily="34" charset="0"/>
              </a:rPr>
              <a:t>Primary Care Services</a:t>
            </a:r>
            <a:endParaRPr lang="en-US" sz="1600" u="sng" dirty="0">
              <a:solidFill>
                <a:srgbClr val="4F81BD">
                  <a:lumMod val="75000"/>
                </a:srgbClr>
              </a:solidFill>
              <a:latin typeface="Franklin Gothic Medium Cond" panose="020B0606030402020204" pitchFamily="34" charset="0"/>
            </a:endParaRPr>
          </a:p>
          <a:p>
            <a:r>
              <a:rPr lang="en-US" sz="1500" dirty="0">
                <a:solidFill>
                  <a:srgbClr val="4F81BD">
                    <a:lumMod val="75000"/>
                  </a:srgbClr>
                </a:solidFill>
                <a:latin typeface="Franklin Gothic Medium Cond" panose="020B0606030402020204" pitchFamily="34" charset="0"/>
              </a:rPr>
              <a:t>         Chronic Disease Management</a:t>
            </a:r>
          </a:p>
          <a:p>
            <a:pPr>
              <a:spcAft>
                <a:spcPts val="600"/>
              </a:spcAft>
            </a:pPr>
            <a:r>
              <a:rPr lang="en-US" sz="1500" dirty="0">
                <a:solidFill>
                  <a:srgbClr val="4F81BD">
                    <a:lumMod val="75000"/>
                  </a:srgbClr>
                </a:solidFill>
                <a:latin typeface="Franklin Gothic Medium Cond" panose="020B0606030402020204" pitchFamily="34" charset="0"/>
              </a:rPr>
              <a:t>         (including, not limited to)</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HIV /HCV Treatment</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Substance Use Disorder treatment</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Hypertension management</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Diabetes management</a:t>
            </a:r>
          </a:p>
        </p:txBody>
      </p:sp>
      <p:sp>
        <p:nvSpPr>
          <p:cNvPr id="22" name="TextBox 21"/>
          <p:cNvSpPr txBox="1"/>
          <p:nvPr/>
        </p:nvSpPr>
        <p:spPr>
          <a:xfrm>
            <a:off x="8089028" y="4916039"/>
            <a:ext cx="4229100" cy="1200329"/>
          </a:xfrm>
          <a:prstGeom prst="rect">
            <a:avLst/>
          </a:prstGeom>
          <a:noFill/>
        </p:spPr>
        <p:txBody>
          <a:bodyPr wrap="square" rtlCol="0">
            <a:spAutoFit/>
          </a:bodyPr>
          <a:lstStyle/>
          <a:p>
            <a:pPr marL="228600">
              <a:spcAft>
                <a:spcPts val="600"/>
              </a:spcAft>
            </a:pPr>
            <a:r>
              <a:rPr lang="en-US" sz="1500" dirty="0">
                <a:solidFill>
                  <a:srgbClr val="4F81BD">
                    <a:lumMod val="75000"/>
                  </a:srgbClr>
                </a:solidFill>
                <a:latin typeface="Franklin Gothic Medium Cond" panose="020B0606030402020204" pitchFamily="34" charset="0"/>
              </a:rPr>
              <a:t>       Referrals</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Psychiatry</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Specialty medical care at BMC and MGH</a:t>
            </a:r>
          </a:p>
          <a:p>
            <a:pPr marL="228600">
              <a:buFont typeface="Arial" panose="020B0604020202020204" pitchFamily="34" charset="0"/>
              <a:buChar char="•"/>
            </a:pPr>
            <a:r>
              <a:rPr lang="en-US" sz="1300" dirty="0">
                <a:solidFill>
                  <a:srgbClr val="4F81BD">
                    <a:lumMod val="50000"/>
                  </a:srgbClr>
                </a:solidFill>
                <a:latin typeface="Franklin Gothic Medium Cond" panose="020B0606030402020204" pitchFamily="34" charset="0"/>
              </a:rPr>
              <a:t> Other referral locations based on patient </a:t>
            </a:r>
          </a:p>
          <a:p>
            <a:pPr marL="228600"/>
            <a:r>
              <a:rPr lang="en-US" sz="1300" dirty="0">
                <a:solidFill>
                  <a:srgbClr val="4F81BD">
                    <a:lumMod val="50000"/>
                  </a:srgbClr>
                </a:solidFill>
                <a:latin typeface="Franklin Gothic Medium Cond" panose="020B0606030402020204" pitchFamily="34" charset="0"/>
              </a:rPr>
              <a:t>    preference</a:t>
            </a:r>
            <a:endParaRPr lang="en-US" sz="1700" dirty="0">
              <a:solidFill>
                <a:srgbClr val="4F81BD">
                  <a:lumMod val="75000"/>
                </a:srgbClr>
              </a:solidFill>
              <a:latin typeface="Franklin Gothic Medium Cond" panose="020B0606030402020204" pitchFamily="34" charset="0"/>
            </a:endParaRPr>
          </a:p>
        </p:txBody>
      </p:sp>
      <p:sp>
        <p:nvSpPr>
          <p:cNvPr id="13" name="TextBox 12">
            <a:extLst>
              <a:ext uri="{FF2B5EF4-FFF2-40B4-BE49-F238E27FC236}">
                <a16:creationId xmlns:a16="http://schemas.microsoft.com/office/drawing/2014/main" id="{8FA106E3-C8C2-4D9E-87ED-B69D23B291D9}"/>
              </a:ext>
            </a:extLst>
          </p:cNvPr>
          <p:cNvSpPr txBox="1"/>
          <p:nvPr/>
        </p:nvSpPr>
        <p:spPr>
          <a:xfrm>
            <a:off x="115596" y="563880"/>
            <a:ext cx="3676135" cy="353943"/>
          </a:xfrm>
          <a:prstGeom prst="rect">
            <a:avLst/>
          </a:prstGeom>
          <a:solidFill>
            <a:schemeClr val="accent1">
              <a:lumMod val="50000"/>
            </a:schemeClr>
          </a:solidFill>
          <a:ln>
            <a:noFill/>
          </a:ln>
        </p:spPr>
        <p:txBody>
          <a:bodyPr wrap="none" rtlCol="0">
            <a:spAutoFit/>
          </a:bodyPr>
          <a:lstStyle/>
          <a:p>
            <a:pPr algn="ctr"/>
            <a:r>
              <a:rPr lang="en-US" sz="1700" dirty="0">
                <a:solidFill>
                  <a:prstClr val="white"/>
                </a:solidFill>
                <a:latin typeface="Franklin Gothic Demi Cond" panose="020B0706030402020204" pitchFamily="34" charset="0"/>
              </a:rPr>
              <a:t>Community Care in Reach Model Elements</a:t>
            </a:r>
          </a:p>
        </p:txBody>
      </p:sp>
      <p:sp>
        <p:nvSpPr>
          <p:cNvPr id="2" name="TextBox 1">
            <a:extLst>
              <a:ext uri="{FF2B5EF4-FFF2-40B4-BE49-F238E27FC236}">
                <a16:creationId xmlns:a16="http://schemas.microsoft.com/office/drawing/2014/main" id="{39C5D70A-09AD-CB41-A47F-7D705F58D779}"/>
              </a:ext>
            </a:extLst>
          </p:cNvPr>
          <p:cNvSpPr txBox="1"/>
          <p:nvPr/>
        </p:nvSpPr>
        <p:spPr>
          <a:xfrm>
            <a:off x="9333192" y="6382718"/>
            <a:ext cx="2520562" cy="307777"/>
          </a:xfrm>
          <a:prstGeom prst="rect">
            <a:avLst/>
          </a:prstGeom>
          <a:noFill/>
        </p:spPr>
        <p:txBody>
          <a:bodyPr wrap="none" rtlCol="0">
            <a:spAutoFit/>
          </a:bodyPr>
          <a:lstStyle/>
          <a:p>
            <a:r>
              <a:rPr lang="en-US" sz="1400" dirty="0"/>
              <a:t>Slide by Dr. Jessie Gaeta, BHCHP</a:t>
            </a:r>
          </a:p>
        </p:txBody>
      </p:sp>
    </p:spTree>
    <p:extLst>
      <p:ext uri="{BB962C8B-B14F-4D97-AF65-F5344CB8AC3E}">
        <p14:creationId xmlns:p14="http://schemas.microsoft.com/office/powerpoint/2010/main" val="12016572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dirty="0">
                <a:solidFill>
                  <a:schemeClr val="bg1"/>
                </a:solidFill>
              </a:rPr>
              <a:t>Risk Mitigation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47" y="321733"/>
            <a:ext cx="3991389" cy="3984262"/>
          </a:xfrm>
          <a:prstGeom prst="rect">
            <a:avLst/>
          </a:prstGeom>
        </p:spPr>
      </p:pic>
      <p:pic>
        <p:nvPicPr>
          <p:cNvPr id="5122" name="301BCD9E-96E3-423B-8509-50CE7F4BF573" descr="301BCD9E-96E3-423B-8509-50CE7F4BF5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255" y="526628"/>
            <a:ext cx="4765963" cy="357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D93BAC4E-1EAE-1242-A096-3CD44E125F97}"/>
              </a:ext>
            </a:extLst>
          </p:cNvPr>
          <p:cNvCxnSpPr/>
          <p:nvPr/>
        </p:nvCxnSpPr>
        <p:spPr>
          <a:xfrm>
            <a:off x="5842000" y="321733"/>
            <a:ext cx="0" cy="41805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931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9698" r="2" b="29795"/>
          <a:stretch/>
        </p:blipFill>
        <p:spPr>
          <a:xfrm>
            <a:off x="641276" y="643467"/>
            <a:ext cx="4013020" cy="270255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669" r="36746" b="-3"/>
          <a:stretch/>
        </p:blipFill>
        <p:spPr>
          <a:xfrm rot="5400000">
            <a:off x="1296332" y="2856567"/>
            <a:ext cx="2705099" cy="4010830"/>
          </a:xfrm>
          <a:prstGeom prst="rect">
            <a:avLst/>
          </a:prstGeom>
        </p:spPr>
      </p:pic>
      <p:pic>
        <p:nvPicPr>
          <p:cNvPr id="3074" name="Picture 2" descr="68e27a35-a251-4333-b4d5-7146864ff5c8@namprd08">
            <a:extLst>
              <a:ext uri="{FF2B5EF4-FFF2-40B4-BE49-F238E27FC236}">
                <a16:creationId xmlns:a16="http://schemas.microsoft.com/office/drawing/2014/main" id="{76CFFF5F-7993-4890-B7F2-2D4E62EEB3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04" b="-1"/>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667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Arial" panose="020B0604020202020204" pitchFamily="34" charset="0"/>
                <a:cs typeface="Arial" panose="020B0604020202020204" pitchFamily="34" charset="0"/>
              </a:rPr>
              <a:t>Youth-Friendly Risk Mitigation and Engagement</a:t>
            </a:r>
          </a:p>
        </p:txBody>
      </p:sp>
      <p:sp>
        <p:nvSpPr>
          <p:cNvPr id="3" name="Content Placeholder 2"/>
          <p:cNvSpPr>
            <a:spLocks noGrp="1"/>
          </p:cNvSpPr>
          <p:nvPr>
            <p:ph idx="1"/>
          </p:nvPr>
        </p:nvSpPr>
        <p:spPr>
          <a:xfrm>
            <a:off x="4976031" y="963877"/>
            <a:ext cx="6377769" cy="5195623"/>
          </a:xfrm>
        </p:spPr>
        <p:txBody>
          <a:bodyPr anchor="ctr">
            <a:normAutofit/>
          </a:bodyPr>
          <a:lstStyle/>
          <a:p>
            <a:r>
              <a:rPr lang="en-US" sz="2200" dirty="0"/>
              <a:t>Create youth-centered spaces</a:t>
            </a:r>
          </a:p>
          <a:p>
            <a:r>
              <a:rPr lang="en-US" sz="2200" dirty="0"/>
              <a:t>De-stigmatize accessing care</a:t>
            </a:r>
          </a:p>
          <a:p>
            <a:r>
              <a:rPr lang="en-US" sz="2200" dirty="0"/>
              <a:t>Social Media</a:t>
            </a:r>
          </a:p>
          <a:p>
            <a:r>
              <a:rPr lang="en-US" sz="2200" dirty="0"/>
              <a:t>Overdose prevention guidance: FaceTime, hotlines (</a:t>
            </a:r>
            <a:r>
              <a:rPr lang="en-US" sz="2200" dirty="0" err="1"/>
              <a:t>NeverUseAlone.com</a:t>
            </a:r>
            <a:r>
              <a:rPr lang="en-US" sz="2200" dirty="0"/>
              <a:t>), apps (Canary, Remote Egg Timer, </a:t>
            </a:r>
            <a:r>
              <a:rPr lang="en-US" sz="2200" dirty="0" err="1"/>
              <a:t>Kitestring</a:t>
            </a:r>
            <a:r>
              <a:rPr lang="en-US" sz="2200" dirty="0"/>
              <a:t>)</a:t>
            </a:r>
          </a:p>
          <a:p>
            <a:r>
              <a:rPr lang="en-US" sz="2200" dirty="0"/>
              <a:t>Consistency</a:t>
            </a:r>
          </a:p>
          <a:p>
            <a:r>
              <a:rPr lang="en-US" sz="2200" dirty="0"/>
              <a:t>Incentives: charging stations, free </a:t>
            </a:r>
            <a:r>
              <a:rPr lang="en-US" sz="2200" dirty="0" err="1"/>
              <a:t>WiFi</a:t>
            </a:r>
            <a:r>
              <a:rPr lang="en-US" sz="2200" dirty="0"/>
              <a:t>, gift cards</a:t>
            </a:r>
          </a:p>
          <a:p>
            <a:pPr lvl="1"/>
            <a:r>
              <a:rPr lang="en-US" sz="2200" dirty="0"/>
              <a:t>Material needs: food, drink, gloves/hats, hand warmers</a:t>
            </a:r>
          </a:p>
          <a:p>
            <a:r>
              <a:rPr lang="en-US" sz="2200" i="1" dirty="0"/>
              <a:t>Include the youth voice in informing the design of the intervention</a:t>
            </a:r>
          </a:p>
          <a:p>
            <a:pPr lvl="1"/>
            <a:r>
              <a:rPr lang="en-US" sz="2200" dirty="0"/>
              <a:t>Peer education and navigation</a:t>
            </a:r>
          </a:p>
          <a:p>
            <a:endParaRPr lang="en-US" sz="2200" dirty="0"/>
          </a:p>
        </p:txBody>
      </p:sp>
      <p:sp>
        <p:nvSpPr>
          <p:cNvPr id="4" name="TextBox 3">
            <a:extLst>
              <a:ext uri="{FF2B5EF4-FFF2-40B4-BE49-F238E27FC236}">
                <a16:creationId xmlns:a16="http://schemas.microsoft.com/office/drawing/2014/main" id="{EC7254B2-555F-0B4B-9CD3-FD16F15310F4}"/>
              </a:ext>
            </a:extLst>
          </p:cNvPr>
          <p:cNvSpPr txBox="1"/>
          <p:nvPr/>
        </p:nvSpPr>
        <p:spPr>
          <a:xfrm>
            <a:off x="7620000" y="5974834"/>
            <a:ext cx="3668505" cy="369332"/>
          </a:xfrm>
          <a:prstGeom prst="rect">
            <a:avLst/>
          </a:prstGeom>
          <a:noFill/>
        </p:spPr>
        <p:txBody>
          <a:bodyPr wrap="none" rtlCol="0">
            <a:spAutoFit/>
          </a:bodyPr>
          <a:lstStyle/>
          <a:p>
            <a:r>
              <a:rPr lang="en-US" dirty="0"/>
              <a:t>-Noyes et al, </a:t>
            </a:r>
            <a:r>
              <a:rPr lang="en-US" i="1" dirty="0"/>
              <a:t>Pub Health Rep</a:t>
            </a:r>
            <a:r>
              <a:rPr lang="en-US" dirty="0"/>
              <a:t>, in press</a:t>
            </a:r>
          </a:p>
        </p:txBody>
      </p:sp>
      <p:cxnSp>
        <p:nvCxnSpPr>
          <p:cNvPr id="6" name="Straight Connector 5">
            <a:extLst>
              <a:ext uri="{FF2B5EF4-FFF2-40B4-BE49-F238E27FC236}">
                <a16:creationId xmlns:a16="http://schemas.microsoft.com/office/drawing/2014/main" id="{8A49081D-CCA7-4147-A958-2C36997AD3E0}"/>
              </a:ext>
            </a:extLst>
          </p:cNvPr>
          <p:cNvCxnSpPr>
            <a:cxnSpLocks/>
          </p:cNvCxnSpPr>
          <p:nvPr/>
        </p:nvCxnSpPr>
        <p:spPr>
          <a:xfrm>
            <a:off x="4605867" y="1811866"/>
            <a:ext cx="0" cy="32342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875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EC518E01-D207-449D-9E2E-BD113EC1AF4F}"/>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3" name="Oval 2">
            <a:extLst>
              <a:ext uri="{FF2B5EF4-FFF2-40B4-BE49-F238E27FC236}">
                <a16:creationId xmlns:a16="http://schemas.microsoft.com/office/drawing/2014/main" id="{3160EFDD-2A84-FC47-AB56-118FF5FD6184}"/>
              </a:ext>
            </a:extLst>
          </p:cNvPr>
          <p:cNvSpPr/>
          <p:nvPr/>
        </p:nvSpPr>
        <p:spPr>
          <a:xfrm>
            <a:off x="7450374" y="2353733"/>
            <a:ext cx="4995333" cy="4995333"/>
          </a:xfrm>
          <a:prstGeom prst="ellipse">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822F7-3F51-8B41-B81F-E928E7D5B07A}"/>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Nick, continued</a:t>
            </a:r>
          </a:p>
        </p:txBody>
      </p:sp>
    </p:spTree>
    <p:extLst>
      <p:ext uri="{BB962C8B-B14F-4D97-AF65-F5344CB8AC3E}">
        <p14:creationId xmlns:p14="http://schemas.microsoft.com/office/powerpoint/2010/main" val="3479694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4D39-5F81-A848-9FC8-CE840E498AD0}"/>
              </a:ext>
            </a:extLst>
          </p:cNvPr>
          <p:cNvSpPr>
            <a:spLocks noGrp="1"/>
          </p:cNvSpPr>
          <p:nvPr>
            <p:ph type="title"/>
          </p:nvPr>
        </p:nvSpPr>
        <p:spPr>
          <a:xfrm>
            <a:off x="1285240" y="1050595"/>
            <a:ext cx="8074815" cy="1618489"/>
          </a:xfrm>
        </p:spPr>
        <p:txBody>
          <a:bodyPr anchor="ctr">
            <a:normAutofit/>
          </a:bodyPr>
          <a:lstStyle/>
          <a:p>
            <a:r>
              <a:rPr lang="en-US" sz="7200" dirty="0">
                <a:solidFill>
                  <a:schemeClr val="tx1">
                    <a:lumMod val="65000"/>
                    <a:lumOff val="35000"/>
                  </a:schemeClr>
                </a:solidFill>
              </a:rPr>
              <a:t>In Summary….</a:t>
            </a:r>
          </a:p>
        </p:txBody>
      </p:sp>
      <p:sp>
        <p:nvSpPr>
          <p:cNvPr id="3" name="Content Placeholder 2">
            <a:extLst>
              <a:ext uri="{FF2B5EF4-FFF2-40B4-BE49-F238E27FC236}">
                <a16:creationId xmlns:a16="http://schemas.microsoft.com/office/drawing/2014/main" id="{D9942E39-B84B-6441-B316-6B7EE8B5B004}"/>
              </a:ext>
            </a:extLst>
          </p:cNvPr>
          <p:cNvSpPr>
            <a:spLocks noGrp="1"/>
          </p:cNvSpPr>
          <p:nvPr>
            <p:ph idx="1"/>
          </p:nvPr>
        </p:nvSpPr>
        <p:spPr>
          <a:xfrm>
            <a:off x="1285240" y="2969469"/>
            <a:ext cx="8074815" cy="2800395"/>
          </a:xfrm>
        </p:spPr>
        <p:txBody>
          <a:bodyPr anchor="t">
            <a:normAutofit fontScale="92500"/>
          </a:bodyPr>
          <a:lstStyle/>
          <a:p>
            <a:r>
              <a:rPr lang="en-US" sz="2400" dirty="0"/>
              <a:t>There’s a high prevalence of youth and young adult homelessness and every patient should be screened for housing status </a:t>
            </a:r>
          </a:p>
          <a:p>
            <a:r>
              <a:rPr lang="en-US" sz="2400" dirty="0"/>
              <a:t>Consider if your patient may fit one of the prevalent subpopulations of youth homelessness: pregnant/parenting, mental health needs, SUD, high-risk sex, trafficking, and connect to or offer appropriate services</a:t>
            </a:r>
          </a:p>
          <a:p>
            <a:r>
              <a:rPr lang="en-US" sz="2400" dirty="0"/>
              <a:t>Connect youth to low barrier care that emphasize the principles of risk mitigation, co-located services, drop-in access</a:t>
            </a:r>
          </a:p>
        </p:txBody>
      </p:sp>
      <p:sp>
        <p:nvSpPr>
          <p:cNvPr id="4" name="Right Triangle 3">
            <a:extLst>
              <a:ext uri="{FF2B5EF4-FFF2-40B4-BE49-F238E27FC236}">
                <a16:creationId xmlns:a16="http://schemas.microsoft.com/office/drawing/2014/main" id="{FBA89079-936C-C04E-BA87-D3547D4EC72C}"/>
              </a:ext>
            </a:extLst>
          </p:cNvPr>
          <p:cNvSpPr/>
          <p:nvPr/>
        </p:nvSpPr>
        <p:spPr>
          <a:xfrm rot="16200000">
            <a:off x="8051800" y="2677551"/>
            <a:ext cx="3911600" cy="3894667"/>
          </a:xfrm>
          <a:prstGeom prst="r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5022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127781"/>
            <a:ext cx="10850880" cy="762000"/>
          </a:xfrm>
        </p:spPr>
        <p:txBody>
          <a:bodyPr/>
          <a:lstStyle/>
          <a:p>
            <a:r>
              <a:rPr lang="en-US" dirty="0"/>
              <a:t>References</a:t>
            </a:r>
          </a:p>
        </p:txBody>
      </p:sp>
      <p:sp>
        <p:nvSpPr>
          <p:cNvPr id="3" name="Content Placeholder 2"/>
          <p:cNvSpPr>
            <a:spLocks noGrp="1"/>
          </p:cNvSpPr>
          <p:nvPr>
            <p:ph idx="1"/>
          </p:nvPr>
        </p:nvSpPr>
        <p:spPr>
          <a:xfrm>
            <a:off x="203200" y="762000"/>
            <a:ext cx="11785600" cy="6324600"/>
          </a:xfrm>
        </p:spPr>
        <p:txBody>
          <a:bodyPr>
            <a:normAutofit fontScale="25000" lnSpcReduction="20000"/>
          </a:bodyPr>
          <a:lstStyle/>
          <a:p>
            <a:pPr marL="514350" indent="-514350">
              <a:buFont typeface="+mj-lt"/>
              <a:buAutoNum type="arabicPeriod"/>
            </a:pPr>
            <a:r>
              <a:rPr lang="en-US" sz="4800" dirty="0"/>
              <a:t>Bender, Kimberly, </a:t>
            </a:r>
            <a:r>
              <a:rPr lang="en-US" sz="4800" dirty="0" err="1"/>
              <a:t>Sanna</a:t>
            </a:r>
            <a:r>
              <a:rPr lang="en-US" sz="4800" dirty="0"/>
              <a:t> Thompson, Kristin Ferguson, and Lisa </a:t>
            </a:r>
            <a:r>
              <a:rPr lang="en-US" sz="4800" dirty="0" err="1"/>
              <a:t>Langenderfer</a:t>
            </a:r>
            <a:r>
              <a:rPr lang="en-US" sz="4800" dirty="0"/>
              <a:t>. “Substance Use Predictors of Victimization Profiles among Homeless Youth: A Latent Class Analysis.” </a:t>
            </a:r>
            <a:r>
              <a:rPr lang="en-US" sz="4800" i="1" dirty="0"/>
              <a:t>Journal of Adolescence </a:t>
            </a:r>
            <a:r>
              <a:rPr lang="en-US" sz="4800" dirty="0"/>
              <a:t>37, no. 2 (2014): 155-64. doi:10.1016/j.adolescence.2013.11.007.</a:t>
            </a:r>
          </a:p>
          <a:p>
            <a:pPr marL="514350" indent="-514350">
              <a:buFont typeface="+mj-lt"/>
              <a:buAutoNum type="arabicPeriod"/>
            </a:pPr>
            <a:r>
              <a:rPr lang="en-US" sz="4800" dirty="0"/>
              <a:t>Chisolm-Straker M, </a:t>
            </a:r>
            <a:r>
              <a:rPr lang="en-US" sz="4800" dirty="0" err="1"/>
              <a:t>Einbond</a:t>
            </a:r>
            <a:r>
              <a:rPr lang="en-US" sz="4800" dirty="0"/>
              <a:t> J, Sze J, White J. </a:t>
            </a:r>
            <a:r>
              <a:rPr lang="en-US" sz="4800" i="1" dirty="0"/>
              <a:t>Recognizing Human Trafficking Among Homeless Youth</a:t>
            </a:r>
            <a:r>
              <a:rPr lang="en-US" sz="4800" dirty="0"/>
              <a:t>. 2017. Covenant House New Jersey</a:t>
            </a:r>
          </a:p>
          <a:p>
            <a:pPr marL="514350" indent="-514350">
              <a:buFont typeface="+mj-lt"/>
              <a:buAutoNum type="arabicPeriod"/>
            </a:pPr>
            <a:r>
              <a:rPr lang="en-US" sz="4800" dirty="0"/>
              <a:t>Cochran BN, Stewart AJ, </a:t>
            </a:r>
            <a:r>
              <a:rPr lang="en-US" sz="4800" dirty="0" err="1"/>
              <a:t>Ginzler</a:t>
            </a:r>
            <a:r>
              <a:rPr lang="en-US" sz="4800" dirty="0"/>
              <a:t> JA, </a:t>
            </a:r>
            <a:r>
              <a:rPr lang="en-US" sz="4800" dirty="0" err="1"/>
              <a:t>Cauce</a:t>
            </a:r>
            <a:r>
              <a:rPr lang="en-US" sz="4800" dirty="0"/>
              <a:t> AM. Challenges Faced by Homeless Sexual Minorities: Comparison of Gay, Lesbian, Bisexual, and Transgender Homeless Adolescents With Their Heterosexual Counterparts. Am J of Pub Health. 2002;92(5):773-7</a:t>
            </a:r>
          </a:p>
          <a:p>
            <a:pPr marL="514350" indent="-514350">
              <a:buFont typeface="+mj-lt"/>
              <a:buAutoNum type="arabicPeriod"/>
            </a:pPr>
            <a:r>
              <a:rPr lang="en-US" sz="4800" dirty="0"/>
              <a:t>Crawford DM, Trotter EC, Hartshorn KJ, Whitbeck LB. Pregnancy and mental health of young homeless women. Am J Orthopsychiatry 2011;81:173–83. </a:t>
            </a:r>
          </a:p>
          <a:p>
            <a:pPr marL="514350" indent="-514350">
              <a:buFont typeface="+mj-lt"/>
              <a:buAutoNum type="arabicPeriod"/>
            </a:pPr>
            <a:r>
              <a:rPr lang="en-US" sz="4800" dirty="0"/>
              <a:t>Health care for homeless women. Committee Opinion No. 576. American College of Obstetricians and Gynecologists. </a:t>
            </a:r>
            <a:r>
              <a:rPr lang="en-US" sz="4800" dirty="0" err="1"/>
              <a:t>Obstet</a:t>
            </a:r>
            <a:r>
              <a:rPr lang="en-US" sz="4800" dirty="0"/>
              <a:t> </a:t>
            </a:r>
            <a:r>
              <a:rPr lang="en-US" sz="4800" dirty="0" err="1"/>
              <a:t>Gynecol</a:t>
            </a:r>
            <a:r>
              <a:rPr lang="en-US" sz="4800" dirty="0"/>
              <a:t> 2013;122:936–40.</a:t>
            </a:r>
          </a:p>
          <a:p>
            <a:pPr marL="514350" indent="-514350">
              <a:buFont typeface="+mj-lt"/>
              <a:buAutoNum type="arabicPeriod"/>
            </a:pPr>
            <a:r>
              <a:rPr lang="en-US" sz="4800" dirty="0"/>
              <a:t>Heil SH, Jones HE, </a:t>
            </a:r>
            <a:r>
              <a:rPr lang="en-US" sz="4800" dirty="0" err="1"/>
              <a:t>Arria</a:t>
            </a:r>
            <a:r>
              <a:rPr lang="en-US" sz="4800" dirty="0"/>
              <a:t> A, Kaltenbach K, Coyle M, Fischer G, Stine S, Selby P, Martin PR. Unintended pregnancy in opioid-abusing women. J </a:t>
            </a:r>
            <a:r>
              <a:rPr lang="en-US" sz="4800" dirty="0" err="1"/>
              <a:t>Subst</a:t>
            </a:r>
            <a:r>
              <a:rPr lang="en-US" sz="4800" dirty="0"/>
              <a:t> Abuse Treat. 2011 Mar;40(2):199-202.</a:t>
            </a:r>
          </a:p>
          <a:p>
            <a:pPr marL="514350" indent="-514350">
              <a:buFont typeface="+mj-lt"/>
              <a:buAutoNum type="arabicPeriod"/>
            </a:pPr>
            <a:r>
              <a:rPr lang="en-US" sz="4800" dirty="0" err="1"/>
              <a:t>Keuroghlian</a:t>
            </a:r>
            <a:r>
              <a:rPr lang="en-US" sz="4800" dirty="0"/>
              <a:t> AS, </a:t>
            </a:r>
            <a:r>
              <a:rPr lang="en-US" sz="4800" dirty="0" err="1"/>
              <a:t>Shtasel</a:t>
            </a:r>
            <a:r>
              <a:rPr lang="en-US" sz="4800" dirty="0"/>
              <a:t> D, </a:t>
            </a:r>
            <a:r>
              <a:rPr lang="en-US" sz="4800" dirty="0" err="1"/>
              <a:t>Bassuk</a:t>
            </a:r>
            <a:r>
              <a:rPr lang="en-US" sz="4800" dirty="0"/>
              <a:t> EL. Out on the street: a public health and policy agenda for lesbian, gay, bisexual, and transgender youth who are homeless. Am J Orthopsychiatry. 2014;84(1):66-72</a:t>
            </a:r>
          </a:p>
          <a:p>
            <a:pPr marL="514350" indent="-514350">
              <a:buFont typeface="+mj-lt"/>
              <a:buAutoNum type="arabicPeriod"/>
            </a:pPr>
            <a:r>
              <a:rPr lang="en-US" sz="4800" i="1" dirty="0"/>
              <a:t>Massachusetts State Plan to End Youth Homelessness</a:t>
            </a:r>
            <a:r>
              <a:rPr lang="en-US" sz="4800" dirty="0"/>
              <a:t>. Prepared for: Secretary Marylou </a:t>
            </a:r>
            <a:r>
              <a:rPr lang="en-US" sz="4800" dirty="0" err="1"/>
              <a:t>Sudders</a:t>
            </a:r>
            <a:r>
              <a:rPr lang="en-US" sz="4800" dirty="0"/>
              <a:t>, Executive Office of HHS, Chair of the MA commission on Unaccompanied Youth. 2018</a:t>
            </a:r>
          </a:p>
          <a:p>
            <a:pPr marL="514350" indent="-514350">
              <a:buFont typeface="+mj-lt"/>
              <a:buAutoNum type="arabicPeriod"/>
            </a:pPr>
            <a:r>
              <a:rPr lang="en-US" sz="4800" dirty="0"/>
              <a:t>Morton MH, </a:t>
            </a:r>
            <a:r>
              <a:rPr lang="en-US" sz="4800" dirty="0" err="1"/>
              <a:t>Dworsky</a:t>
            </a:r>
            <a:r>
              <a:rPr lang="en-US" sz="4800" dirty="0"/>
              <a:t> A, Samuels GM. </a:t>
            </a:r>
            <a:r>
              <a:rPr lang="en-US" sz="4800" i="1" dirty="0"/>
              <a:t>Missed opportunities: Youth homelessness in America. National estimates.</a:t>
            </a:r>
            <a:r>
              <a:rPr lang="en-US" sz="4800" dirty="0"/>
              <a:t> 2017. Chicago, IL: Chapin Hall at the University of Chicago</a:t>
            </a:r>
          </a:p>
          <a:p>
            <a:pPr marL="514350" indent="-514350">
              <a:buFont typeface="+mj-lt"/>
              <a:buAutoNum type="arabicPeriod"/>
            </a:pPr>
            <a:r>
              <a:rPr lang="en-US" sz="4800" dirty="0"/>
              <a:t>National Health Care for the Homeless Council. (September 2016). Substance Abuse Among Youth Experiencing Homelessness. Healing Hands, 20:2. (Author: Melissa Jean, Writer). Nashville, TN: Accessed March 26, 2018. Available at: </a:t>
            </a:r>
            <a:r>
              <a:rPr lang="en-US" sz="4800" dirty="0">
                <a:hlinkClick r:id="rId3"/>
              </a:rPr>
              <a:t>https://www.nhchc.org/wp-content/uploads/2016/09/healing-hands-substance-use-among-youth-experiencing-homelessness-v2-web-ready.pdf</a:t>
            </a:r>
            <a:r>
              <a:rPr lang="en-US" sz="4800" dirty="0"/>
              <a:t>.</a:t>
            </a:r>
          </a:p>
          <a:p>
            <a:pPr marL="514350" indent="-514350">
              <a:buFont typeface="+mj-lt"/>
              <a:buAutoNum type="arabicPeriod"/>
            </a:pPr>
            <a:r>
              <a:rPr lang="en-US" sz="4800" dirty="0"/>
              <a:t>Noyes E, Yeo E, </a:t>
            </a:r>
            <a:r>
              <a:rPr lang="en-US" sz="4800" dirty="0" err="1"/>
              <a:t>Yerton</a:t>
            </a:r>
            <a:r>
              <a:rPr lang="en-US" sz="4800" dirty="0"/>
              <a:t> M, </a:t>
            </a:r>
            <a:r>
              <a:rPr lang="en-US" sz="4800" dirty="0" err="1"/>
              <a:t>Plakas</a:t>
            </a:r>
            <a:r>
              <a:rPr lang="en-US" sz="4800" dirty="0"/>
              <a:t> I, Keyes S, Obando A, Gaeta JM, Taveras EM, Chatterjee A. Harm Reduction for Adolescents and Young Adults During the COVID-19 Pandemic: A Case Study of Community Care in Reach. Public Health Reports. In publication</a:t>
            </a:r>
          </a:p>
          <a:p>
            <a:pPr marL="514350" indent="-514350">
              <a:buFont typeface="+mj-lt"/>
              <a:buAutoNum type="arabicPeriod"/>
            </a:pPr>
            <a:r>
              <a:rPr lang="en-US" sz="4800" dirty="0"/>
              <a:t>Saver BG, </a:t>
            </a:r>
            <a:r>
              <a:rPr lang="en-US" sz="4800" dirty="0" err="1"/>
              <a:t>Weinreb</a:t>
            </a:r>
            <a:r>
              <a:rPr lang="en-US" sz="4800" dirty="0"/>
              <a:t> L, </a:t>
            </a:r>
            <a:r>
              <a:rPr lang="en-US" sz="4800" dirty="0" err="1"/>
              <a:t>Gelberg</a:t>
            </a:r>
            <a:r>
              <a:rPr lang="en-US" sz="4800" dirty="0"/>
              <a:t> L, </a:t>
            </a:r>
            <a:r>
              <a:rPr lang="en-US" sz="4800" dirty="0" err="1"/>
              <a:t>Zerger</a:t>
            </a:r>
            <a:r>
              <a:rPr lang="en-US" sz="4800" dirty="0"/>
              <a:t> S. Provision of contraceptive services to homeless women: results of a survey of health care for the homeless providers. Women Health 2012;52:151–61.</a:t>
            </a:r>
          </a:p>
          <a:p>
            <a:pPr marL="514350" indent="-514350">
              <a:buFont typeface="+mj-lt"/>
              <a:buAutoNum type="arabicPeriod"/>
            </a:pPr>
            <a:r>
              <a:rPr lang="en-US" sz="4800" dirty="0"/>
              <a:t>Silverstein M, </a:t>
            </a:r>
            <a:r>
              <a:rPr lang="en-US" sz="4800" dirty="0" err="1"/>
              <a:t>Hadland</a:t>
            </a:r>
            <a:r>
              <a:rPr lang="en-US" sz="4800" dirty="0"/>
              <a:t> SE, Hallett E, Botticelli M. Principles of Care for Young Adults with Substance Use Disorders. Pediatrics 2021 Jan;147(Supp 2): S195-S203. </a:t>
            </a:r>
          </a:p>
          <a:p>
            <a:pPr marL="514350" indent="-514350">
              <a:buFont typeface="+mj-lt"/>
              <a:buAutoNum type="arabicPeriod"/>
            </a:pPr>
            <a:r>
              <a:rPr lang="en-US" sz="4800" dirty="0"/>
              <a:t>Spencer AE, Valentine SE, </a:t>
            </a:r>
            <a:r>
              <a:rPr lang="en-US" sz="4800" dirty="0" err="1"/>
              <a:t>Sikov</a:t>
            </a:r>
            <a:r>
              <a:rPr lang="en-US" sz="4800" dirty="0"/>
              <a:t> J, Yule AM, Hsu H, Hallett E, Xuan Z, Silverstein M, Fortuna L. Principles of Care for Young Adults With Co-Occurring Psychiatric and Substance Use Disorders. Pediatrics. 2021 Jan;147(Suppl 2):229-239</a:t>
            </a:r>
          </a:p>
          <a:p>
            <a:pPr marL="514350" indent="-514350">
              <a:buFont typeface="+mj-lt"/>
              <a:buAutoNum type="arabicPeriod"/>
            </a:pPr>
            <a:r>
              <a:rPr lang="en-US" sz="4800" dirty="0"/>
              <a:t>Thompson SJ, Bender KA, Lewis CM, Watkins R. Runaway and pregnant: risk factors associated with pregnancy in a national sample of runaway/homeless female adolescents. </a:t>
            </a:r>
            <a:r>
              <a:rPr lang="en-US" sz="4800" i="1" dirty="0"/>
              <a:t>J </a:t>
            </a:r>
            <a:r>
              <a:rPr lang="en-US" sz="4800" i="1" dirty="0" err="1"/>
              <a:t>Adolesc</a:t>
            </a:r>
            <a:r>
              <a:rPr lang="en-US" sz="4800" i="1" dirty="0"/>
              <a:t> Health</a:t>
            </a:r>
            <a:r>
              <a:rPr lang="en-US" sz="4800" dirty="0"/>
              <a:t>. 2008;43(2):125-132</a:t>
            </a:r>
          </a:p>
          <a:p>
            <a:pPr marL="514350" indent="-514350">
              <a:buFont typeface="+mj-lt"/>
              <a:buAutoNum type="arabicPeriod"/>
            </a:pPr>
            <a:r>
              <a:rPr lang="en-US" sz="4400" dirty="0"/>
              <a:t>Tucker, Joan S., </a:t>
            </a:r>
            <a:r>
              <a:rPr lang="en-US" sz="4400" dirty="0" err="1"/>
              <a:t>Gery</a:t>
            </a:r>
            <a:r>
              <a:rPr lang="en-US" sz="4400" dirty="0"/>
              <a:t> W. Ryan, Daniela </a:t>
            </a:r>
            <a:r>
              <a:rPr lang="en-US" sz="4400" dirty="0" err="1"/>
              <a:t>Golinelli</a:t>
            </a:r>
            <a:r>
              <a:rPr lang="en-US" sz="4400" dirty="0"/>
              <a:t>, Brett Ewing, Suzanne L. Wenzel, David P. Kennedy, Harold D. Green, and Annie Zhou. “Substance Use and Other Risk Factors for Unprotected Sex: Results from an Event-Based Study of Homeless Youth.” </a:t>
            </a:r>
            <a:r>
              <a:rPr lang="en-US" sz="4400" i="1" dirty="0"/>
              <a:t>AIDS and Behavior </a:t>
            </a:r>
            <a:r>
              <a:rPr lang="en-US" sz="4400" dirty="0"/>
              <a:t>16, no. 6 (2011): 1699-707. doi:10.1007/s10461-011-0017-9.</a:t>
            </a:r>
          </a:p>
          <a:p>
            <a:pPr marL="514350" indent="-514350">
              <a:buFont typeface="+mj-lt"/>
              <a:buAutoNum type="arabicPeriod"/>
            </a:pPr>
            <a:r>
              <a:rPr lang="en-US" sz="4400" dirty="0"/>
              <a:t>Whitbeck L et al. </a:t>
            </a:r>
            <a:r>
              <a:rPr lang="en-US" sz="4400" i="1" dirty="0"/>
              <a:t>Data collection Study Final Report. </a:t>
            </a:r>
            <a:r>
              <a:rPr lang="en-US" sz="4400" dirty="0"/>
              <a:t>Administration for Children and Families, Family  and Youth Services Bureau, Street Outreach Program. April 2016. USDHHS.</a:t>
            </a:r>
          </a:p>
          <a:p>
            <a:pPr marL="514350" indent="-514350">
              <a:buFont typeface="+mj-lt"/>
              <a:buAutoNum type="arabicPeriod"/>
            </a:pPr>
            <a:endParaRPr lang="en-US" sz="4400" dirty="0"/>
          </a:p>
          <a:p>
            <a:pPr marL="514350" indent="-514350">
              <a:buFont typeface="+mj-lt"/>
              <a:buAutoNum type="arabicPeriod"/>
            </a:pPr>
            <a:endParaRPr lang="en-US" sz="4400" dirty="0"/>
          </a:p>
          <a:p>
            <a:pPr marL="514350" indent="-514350">
              <a:buFont typeface="+mj-lt"/>
              <a:buAutoNum type="arabicPeriod"/>
            </a:pPr>
            <a:endParaRPr lang="en-US" sz="4400" dirty="0"/>
          </a:p>
        </p:txBody>
      </p:sp>
    </p:spTree>
    <p:extLst>
      <p:ext uri="{BB962C8B-B14F-4D97-AF65-F5344CB8AC3E}">
        <p14:creationId xmlns:p14="http://schemas.microsoft.com/office/powerpoint/2010/main" val="1763510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4" name="TextBox 3">
            <a:extLst>
              <a:ext uri="{FF2B5EF4-FFF2-40B4-BE49-F238E27FC236}">
                <a16:creationId xmlns:a16="http://schemas.microsoft.com/office/drawing/2014/main" id="{DE334119-0D80-A449-8C77-F793F8D5659A}"/>
              </a:ext>
            </a:extLst>
          </p:cNvPr>
          <p:cNvSpPr txBox="1"/>
          <p:nvPr/>
        </p:nvSpPr>
        <p:spPr>
          <a:xfrm>
            <a:off x="395893" y="1426546"/>
            <a:ext cx="2117311" cy="646331"/>
          </a:xfrm>
          <a:prstGeom prst="rect">
            <a:avLst/>
          </a:prstGeom>
          <a:noFill/>
        </p:spPr>
        <p:txBody>
          <a:bodyPr wrap="none" rtlCol="0">
            <a:spAutoFit/>
          </a:bodyPr>
          <a:lstStyle/>
          <a:p>
            <a:r>
              <a:rPr lang="en-US" sz="3600" dirty="0">
                <a:solidFill>
                  <a:schemeClr val="bg1">
                    <a:lumMod val="50000"/>
                  </a:schemeClr>
                </a:solidFill>
              </a:rPr>
              <a:t>Thank you!</a:t>
            </a:r>
          </a:p>
        </p:txBody>
      </p:sp>
      <p:pic>
        <p:nvPicPr>
          <p:cNvPr id="11" name="Picture 10" descr="A picture containing text, person, indoor, person&#10;&#10;Description automatically generated">
            <a:extLst>
              <a:ext uri="{FF2B5EF4-FFF2-40B4-BE49-F238E27FC236}">
                <a16:creationId xmlns:a16="http://schemas.microsoft.com/office/drawing/2014/main" id="{20ED2B17-CD14-5F4E-9142-0612CE467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387" y="508733"/>
            <a:ext cx="2601943" cy="2762314"/>
          </a:xfrm>
          <a:prstGeom prst="rect">
            <a:avLst/>
          </a:prstGeom>
        </p:spPr>
      </p:pic>
      <p:pic>
        <p:nvPicPr>
          <p:cNvPr id="12" name="Picture 11">
            <a:extLst>
              <a:ext uri="{FF2B5EF4-FFF2-40B4-BE49-F238E27FC236}">
                <a16:creationId xmlns:a16="http://schemas.microsoft.com/office/drawing/2014/main" id="{AAECF355-97D5-9D40-9CEF-C3B40BACC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692" y="3429000"/>
            <a:ext cx="2190200" cy="2920267"/>
          </a:xfrm>
          <a:prstGeom prst="rect">
            <a:avLst/>
          </a:prstGeom>
        </p:spPr>
      </p:pic>
      <p:sp>
        <p:nvSpPr>
          <p:cNvPr id="3" name="TextBox 2">
            <a:extLst>
              <a:ext uri="{FF2B5EF4-FFF2-40B4-BE49-F238E27FC236}">
                <a16:creationId xmlns:a16="http://schemas.microsoft.com/office/drawing/2014/main" id="{DDDE5F4C-211C-094B-89CC-54E3757038B6}"/>
              </a:ext>
            </a:extLst>
          </p:cNvPr>
          <p:cNvSpPr txBox="1"/>
          <p:nvPr/>
        </p:nvSpPr>
        <p:spPr>
          <a:xfrm>
            <a:off x="104269" y="2522966"/>
            <a:ext cx="3683345" cy="4524315"/>
          </a:xfrm>
          <a:prstGeom prst="rect">
            <a:avLst/>
          </a:prstGeom>
          <a:noFill/>
        </p:spPr>
        <p:txBody>
          <a:bodyPr wrap="square" rtlCol="0">
            <a:spAutoFit/>
          </a:bodyPr>
          <a:lstStyle/>
          <a:p>
            <a:r>
              <a:rPr lang="en-US" b="1" dirty="0"/>
              <a:t>Tamara Itzel Martinez, MD </a:t>
            </a:r>
          </a:p>
          <a:p>
            <a:r>
              <a:rPr lang="en-US" dirty="0"/>
              <a:t>Instructor of Pediatrics/Harvard Medical School</a:t>
            </a:r>
          </a:p>
          <a:p>
            <a:r>
              <a:rPr lang="en-US" dirty="0"/>
              <a:t>Attending Physician/Adolescent Substance use and Addiction Program (ASAP)</a:t>
            </a:r>
            <a:br>
              <a:rPr lang="en-US" dirty="0"/>
            </a:br>
            <a:r>
              <a:rPr lang="en-US" dirty="0"/>
              <a:t>Division of Developmental Medicine</a:t>
            </a:r>
            <a:br>
              <a:rPr lang="en-US" dirty="0"/>
            </a:br>
            <a:r>
              <a:rPr lang="en-US" dirty="0"/>
              <a:t>Boston Children's Hospital</a:t>
            </a:r>
            <a:br>
              <a:rPr lang="en-US" dirty="0"/>
            </a:br>
            <a:endParaRPr lang="en-US" dirty="0"/>
          </a:p>
          <a:p>
            <a:r>
              <a:rPr lang="en-US" b="1" dirty="0"/>
              <a:t>Aura M. Obando, MD</a:t>
            </a:r>
          </a:p>
          <a:p>
            <a:r>
              <a:rPr lang="en-US" dirty="0"/>
              <a:t>Family Team Program Director, Boston Health Care for the Homeless Program</a:t>
            </a:r>
          </a:p>
          <a:p>
            <a:r>
              <a:rPr lang="en-US" dirty="0"/>
              <a:t>Instructor of Medicine and Pediatrics Harvard Medical School</a:t>
            </a:r>
          </a:p>
          <a:p>
            <a:endParaRPr lang="en-US" dirty="0"/>
          </a:p>
        </p:txBody>
      </p:sp>
    </p:spTree>
    <p:extLst>
      <p:ext uri="{BB962C8B-B14F-4D97-AF65-F5344CB8AC3E}">
        <p14:creationId xmlns:p14="http://schemas.microsoft.com/office/powerpoint/2010/main" val="379358400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829733" y="6016818"/>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sp>
        <p:nvSpPr>
          <p:cNvPr id="4" name="TextBox 3"/>
          <p:cNvSpPr txBox="1"/>
          <p:nvPr/>
        </p:nvSpPr>
        <p:spPr>
          <a:xfrm>
            <a:off x="1933191" y="1791366"/>
            <a:ext cx="8549517" cy="353943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hlinkClick r:id="rId4"/>
              </a:rPr>
              <a:t>CLAS Standards in Behavioral Health: Working with Youth and Adolescents </a:t>
            </a:r>
            <a:r>
              <a:rPr lang="en-US" sz="1600" dirty="0"/>
              <a:t>(Recorded webinar)</a:t>
            </a:r>
          </a:p>
          <a:p>
            <a:pPr marL="285750" indent="-285750">
              <a:spcBef>
                <a:spcPts val="1200"/>
              </a:spcBef>
              <a:buFont typeface="Arial" panose="020B0604020202020204" pitchFamily="34" charset="0"/>
              <a:buChar char="•"/>
            </a:pPr>
            <a:r>
              <a:rPr lang="en-US" sz="1600" dirty="0">
                <a:hlinkClick r:id="rId5"/>
              </a:rPr>
              <a:t>Understanding Latino Youth Recovery: Issues, Assets and Creating Resiliency  </a:t>
            </a:r>
            <a:r>
              <a:rPr lang="en-US" sz="1600" dirty="0"/>
              <a:t>(Recorded webinar) </a:t>
            </a:r>
          </a:p>
          <a:p>
            <a:pPr marL="285750" indent="-285750">
              <a:spcBef>
                <a:spcPts val="1200"/>
              </a:spcBef>
              <a:buFont typeface="Arial" panose="020B0604020202020204" pitchFamily="34" charset="0"/>
              <a:buChar char="•"/>
            </a:pPr>
            <a:r>
              <a:rPr lang="en-US" sz="1600" dirty="0"/>
              <a:t>Adolescent Brain Maturation and Health: Intersections on the Developmental Highway </a:t>
            </a:r>
          </a:p>
          <a:p>
            <a:pPr marL="742950" lvl="1" indent="-285750">
              <a:spcBef>
                <a:spcPts val="1200"/>
              </a:spcBef>
              <a:buFont typeface="Arial" panose="020B0604020202020204" pitchFamily="34" charset="0"/>
              <a:buChar char="•"/>
            </a:pPr>
            <a:r>
              <a:rPr lang="en-US" sz="1600" dirty="0">
                <a:hlinkClick r:id="rId6"/>
              </a:rPr>
              <a:t>Recorded presentation</a:t>
            </a:r>
            <a:endParaRPr lang="en-US" sz="1600" dirty="0"/>
          </a:p>
          <a:p>
            <a:pPr marL="742950" lvl="1" indent="-285750">
              <a:spcBef>
                <a:spcPts val="1200"/>
              </a:spcBef>
              <a:buFont typeface="Arial" panose="020B0604020202020204" pitchFamily="34" charset="0"/>
              <a:buChar char="•"/>
            </a:pPr>
            <a:r>
              <a:rPr lang="en-US" sz="1600" dirty="0">
                <a:hlinkClick r:id="rId7"/>
              </a:rPr>
              <a:t>Handouts</a:t>
            </a:r>
            <a:endParaRPr lang="en-US" sz="1600" dirty="0"/>
          </a:p>
          <a:p>
            <a:pPr marL="285750" indent="-285750">
              <a:spcBef>
                <a:spcPts val="1200"/>
              </a:spcBef>
              <a:buFont typeface="Arial" panose="020B0604020202020204" pitchFamily="34" charset="0"/>
              <a:buChar char="•"/>
            </a:pPr>
            <a:r>
              <a:rPr lang="en-US" sz="1600" dirty="0">
                <a:hlinkClick r:id="rId8"/>
              </a:rPr>
              <a:t>Effects on Marijuana Use on Developing Adolescents</a:t>
            </a:r>
            <a:r>
              <a:rPr lang="en-US" sz="1600" dirty="0"/>
              <a:t> (Recorded webinar) </a:t>
            </a:r>
          </a:p>
          <a:p>
            <a:pPr marL="285750" indent="-285750">
              <a:spcBef>
                <a:spcPts val="1200"/>
              </a:spcBef>
              <a:buFont typeface="Arial" panose="020B0604020202020204" pitchFamily="34" charset="0"/>
              <a:buChar char="•"/>
            </a:pPr>
            <a:r>
              <a:rPr lang="en-US" sz="1600" dirty="0">
                <a:hlinkClick r:id="rId9"/>
              </a:rPr>
              <a:t>Vaping Overview and CATCH My Breath Program</a:t>
            </a:r>
            <a:r>
              <a:rPr lang="en-US" sz="1600" dirty="0"/>
              <a:t> (Recorded webinar) </a:t>
            </a:r>
          </a:p>
          <a:p>
            <a:pPr marL="285750" indent="-285750">
              <a:spcBef>
                <a:spcPts val="1200"/>
              </a:spcBef>
              <a:buFont typeface="Arial" panose="020B0604020202020204" pitchFamily="34" charset="0"/>
              <a:buChar char="•"/>
            </a:pPr>
            <a:r>
              <a:rPr lang="en-US" sz="1600" dirty="0">
                <a:hlinkClick r:id="rId10"/>
              </a:rPr>
              <a:t>Vaping 2: Education vs Punishment Using Deferred Citation</a:t>
            </a:r>
            <a:r>
              <a:rPr lang="en-US" sz="1600" dirty="0"/>
              <a:t> (Recorded webinar) </a:t>
            </a:r>
          </a:p>
          <a:p>
            <a:pPr marL="285750" indent="-285750">
              <a:spcBef>
                <a:spcPts val="1200"/>
              </a:spcBef>
              <a:buFont typeface="Arial" panose="020B0604020202020204" pitchFamily="34" charset="0"/>
              <a:buChar char="•"/>
            </a:pPr>
            <a:r>
              <a:rPr lang="en-US" sz="1600" dirty="0">
                <a:hlinkClick r:id="rId11"/>
              </a:rPr>
              <a:t>Understanding Suicide Part 2 Adolescents and the Changing Brain</a:t>
            </a:r>
            <a:r>
              <a:rPr lang="en-US" sz="1600" dirty="0"/>
              <a:t> (Recorded webinar) </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97577" y="206069"/>
            <a:ext cx="2310939" cy="971891"/>
          </a:xfrm>
          <a:prstGeom prst="rect">
            <a:avLst/>
          </a:prstGeom>
        </p:spPr>
      </p:pic>
      <p:sp>
        <p:nvSpPr>
          <p:cNvPr id="17" name="Title 1"/>
          <p:cNvSpPr txBox="1">
            <a:spLocks/>
          </p:cNvSpPr>
          <p:nvPr/>
        </p:nvSpPr>
        <p:spPr>
          <a:xfrm>
            <a:off x="1374371" y="518019"/>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Related Products &amp; Resources </a:t>
            </a:r>
            <a:br>
              <a:rPr lang="en-US" sz="3200" b="1" dirty="0"/>
            </a:br>
            <a:r>
              <a:rPr lang="en-US" sz="3200" b="1" dirty="0"/>
              <a:t>from the ATTC Network</a:t>
            </a:r>
          </a:p>
        </p:txBody>
      </p:sp>
    </p:spTree>
    <p:custDataLst>
      <p:tags r:id="rId1"/>
    </p:custDataLst>
    <p:extLst>
      <p:ext uri="{BB962C8B-B14F-4D97-AF65-F5344CB8AC3E}">
        <p14:creationId xmlns:p14="http://schemas.microsoft.com/office/powerpoint/2010/main" val="33585395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885121" y="6178400"/>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sp>
        <p:nvSpPr>
          <p:cNvPr id="4" name="TextBox 3"/>
          <p:cNvSpPr txBox="1"/>
          <p:nvPr/>
        </p:nvSpPr>
        <p:spPr>
          <a:xfrm>
            <a:off x="2059396" y="1529575"/>
            <a:ext cx="8407883" cy="452431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hlinkClick r:id="rId4"/>
              </a:rPr>
              <a:t>Underage Alcohol Use: An Overview of Data and Strategies</a:t>
            </a:r>
            <a:r>
              <a:rPr lang="en-US" sz="1600" dirty="0"/>
              <a:t> (Recorded webinar) </a:t>
            </a:r>
          </a:p>
          <a:p>
            <a:pPr marL="285750" indent="-285750">
              <a:spcBef>
                <a:spcPts val="1200"/>
              </a:spcBef>
              <a:buFont typeface="Arial" panose="020B0604020202020204" pitchFamily="34" charset="0"/>
              <a:buChar char="•"/>
            </a:pPr>
            <a:r>
              <a:rPr lang="en-US" sz="1600" dirty="0">
                <a:hlinkClick r:id="rId5"/>
              </a:rPr>
              <a:t>Youth Opioid Addiction: What Preventionists Need to Know</a:t>
            </a:r>
            <a:r>
              <a:rPr lang="en-US" sz="1600" dirty="0"/>
              <a:t> (Recorded webinar) </a:t>
            </a:r>
          </a:p>
          <a:p>
            <a:pPr marL="285750" indent="-285750">
              <a:spcBef>
                <a:spcPts val="1200"/>
              </a:spcBef>
              <a:buFont typeface="Arial" panose="020B0604020202020204" pitchFamily="34" charset="0"/>
              <a:buChar char="•"/>
            </a:pPr>
            <a:r>
              <a:rPr lang="en-US" sz="1600" dirty="0">
                <a:hlinkClick r:id="rId6"/>
              </a:rPr>
              <a:t>Selecting and Implementing Evidence-Based Practices to Address Substance Misuse Among Young Adults: Webinar on SAMHSA’s Resource Guide</a:t>
            </a:r>
            <a:endParaRPr lang="en-US" sz="1600" dirty="0"/>
          </a:p>
          <a:p>
            <a:pPr marL="285750" indent="-285750">
              <a:spcBef>
                <a:spcPts val="1200"/>
              </a:spcBef>
              <a:buFont typeface="Arial" panose="020B0604020202020204" pitchFamily="34" charset="0"/>
              <a:buChar char="•"/>
            </a:pPr>
            <a:r>
              <a:rPr lang="en-US" sz="1600" dirty="0">
                <a:hlinkClick r:id="rId7"/>
              </a:rPr>
              <a:t>Preventing Youth Vaping (Webinar Series) Part 1 of 2: The Extent and Risk Factors for Youth Vaping</a:t>
            </a:r>
            <a:r>
              <a:rPr lang="en-US" sz="1600" dirty="0"/>
              <a:t> (Recorded webinar) </a:t>
            </a:r>
          </a:p>
          <a:p>
            <a:pPr marL="285750" indent="-285750">
              <a:spcBef>
                <a:spcPts val="1200"/>
              </a:spcBef>
              <a:buFont typeface="Arial" panose="020B0604020202020204" pitchFamily="34" charset="0"/>
              <a:buChar char="•"/>
            </a:pPr>
            <a:r>
              <a:rPr lang="en-US" sz="1600" dirty="0">
                <a:hlinkClick r:id="rId8"/>
              </a:rPr>
              <a:t>Preventing Youth Vaping Part 2 of 2: Policy Recommendations and Promising Practices for Addressing Youth Vaping</a:t>
            </a:r>
            <a:r>
              <a:rPr lang="en-US" sz="1600" dirty="0"/>
              <a:t> (Recorded webinar) </a:t>
            </a:r>
          </a:p>
          <a:p>
            <a:pPr marL="285750" indent="-285750">
              <a:spcBef>
                <a:spcPts val="1200"/>
              </a:spcBef>
              <a:buFont typeface="Arial" panose="020B0604020202020204" pitchFamily="34" charset="0"/>
              <a:buChar char="•"/>
            </a:pPr>
            <a:r>
              <a:rPr lang="en-US" sz="1600" dirty="0">
                <a:hlinkClick r:id="rId9"/>
              </a:rPr>
              <a:t>The Benefits of Engaging Youth in Communities: Insights and Evidence from Developmental Science</a:t>
            </a:r>
            <a:r>
              <a:rPr lang="en-US" sz="1600" dirty="0"/>
              <a:t> (Recorded webinar) </a:t>
            </a:r>
          </a:p>
          <a:p>
            <a:pPr marL="285750" indent="-285750">
              <a:spcBef>
                <a:spcPts val="1200"/>
              </a:spcBef>
              <a:buFont typeface="Arial" panose="020B0604020202020204" pitchFamily="34" charset="0"/>
              <a:buChar char="•"/>
            </a:pPr>
            <a:r>
              <a:rPr lang="en-US" sz="1600" dirty="0">
                <a:hlinkClick r:id="rId10"/>
              </a:rPr>
              <a:t>Vaping and LGBTQ Youth</a:t>
            </a:r>
            <a:r>
              <a:rPr lang="en-US" sz="1600" dirty="0"/>
              <a:t> (Recorded webinar) </a:t>
            </a:r>
          </a:p>
          <a:p>
            <a:pPr marL="285750" indent="-285750">
              <a:spcBef>
                <a:spcPts val="1200"/>
              </a:spcBef>
              <a:buFont typeface="Arial" panose="020B0604020202020204" pitchFamily="34" charset="0"/>
              <a:buChar char="•"/>
            </a:pPr>
            <a:r>
              <a:rPr lang="en-US" sz="1600" dirty="0">
                <a:hlinkClick r:id="rId11"/>
              </a:rPr>
              <a:t>Informing Prevention 6-Part Webinar Series on Adolescents: Mountain Plains PTTC</a:t>
            </a:r>
            <a:endParaRPr lang="en-US" sz="1600" dirty="0"/>
          </a:p>
          <a:p>
            <a:pPr marL="285750" indent="-285750">
              <a:spcBef>
                <a:spcPts val="1200"/>
              </a:spcBef>
              <a:buFont typeface="Arial" panose="020B0604020202020204" pitchFamily="34" charset="0"/>
              <a:buChar char="•"/>
            </a:pPr>
            <a:r>
              <a:rPr lang="en-US" sz="1600" dirty="0">
                <a:hlinkClick r:id="rId12"/>
              </a:rPr>
              <a:t>Adolescent SBIRT Pocket Card</a:t>
            </a:r>
            <a:endParaRPr lang="en-US" sz="1600" dirty="0"/>
          </a:p>
        </p:txBody>
      </p:sp>
      <p:sp>
        <p:nvSpPr>
          <p:cNvPr id="17" name="Title 1"/>
          <p:cNvSpPr txBox="1">
            <a:spLocks/>
          </p:cNvSpPr>
          <p:nvPr/>
        </p:nvSpPr>
        <p:spPr>
          <a:xfrm>
            <a:off x="1374371" y="518019"/>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Related Products &amp; Resources </a:t>
            </a:r>
            <a:br>
              <a:rPr lang="en-US" sz="3200" b="1" dirty="0"/>
            </a:br>
            <a:r>
              <a:rPr lang="en-US" sz="3200" b="1" dirty="0"/>
              <a:t>from the PTTC Network</a:t>
            </a:r>
          </a:p>
        </p:txBody>
      </p:sp>
      <p:pic>
        <p:nvPicPr>
          <p:cNvPr id="2" name="Picture 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59395" y="217084"/>
            <a:ext cx="2267222" cy="919144"/>
          </a:xfrm>
          <a:prstGeom prst="rect">
            <a:avLst/>
          </a:prstGeom>
        </p:spPr>
      </p:pic>
    </p:spTree>
    <p:custDataLst>
      <p:tags r:id="rId1"/>
    </p:custDataLst>
    <p:extLst>
      <p:ext uri="{BB962C8B-B14F-4D97-AF65-F5344CB8AC3E}">
        <p14:creationId xmlns:p14="http://schemas.microsoft.com/office/powerpoint/2010/main" val="282383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8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Reform needed, not retribution - The Companion">
            <a:extLst>
              <a:ext uri="{FF2B5EF4-FFF2-40B4-BE49-F238E27FC236}">
                <a16:creationId xmlns:a16="http://schemas.microsoft.com/office/drawing/2014/main" id="{3C3D2386-25D1-D442-9AAC-6D43B6F093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1" b="138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0455820-F6EB-E141-A25F-7F1928DE59FC}"/>
              </a:ext>
            </a:extLst>
          </p:cNvPr>
          <p:cNvSpPr/>
          <p:nvPr/>
        </p:nvSpPr>
        <p:spPr>
          <a:xfrm>
            <a:off x="0" y="1890117"/>
            <a:ext cx="12188952" cy="1815882"/>
          </a:xfrm>
          <a:prstGeom prst="rect">
            <a:avLst/>
          </a:prstGeom>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Supporting Justice-involved Youth Transition Successfully to Adulthood</a:t>
            </a:r>
          </a:p>
          <a:p>
            <a:pPr algn="ctr"/>
            <a:endParaRPr lang="en-US" sz="1200" b="1" dirty="0">
              <a:solidFill>
                <a:schemeClr val="bg1"/>
              </a:solidFill>
            </a:endParaRPr>
          </a:p>
          <a:p>
            <a:pPr algn="ctr"/>
            <a:r>
              <a:rPr lang="en-US" b="1" dirty="0">
                <a:solidFill>
                  <a:schemeClr val="bg1"/>
                </a:solidFill>
                <a:latin typeface="Times New Roman" panose="02020603050405020304" pitchFamily="18" charset="0"/>
                <a:cs typeface="Times New Roman" panose="02020603050405020304" pitchFamily="18" charset="0"/>
              </a:rPr>
              <a:t>Tamara Itzel Martinez, MD</a:t>
            </a:r>
          </a:p>
          <a:p>
            <a:pPr algn="ctr"/>
            <a:r>
              <a:rPr lang="en-US" b="1" dirty="0">
                <a:solidFill>
                  <a:schemeClr val="bg1"/>
                </a:solidFill>
                <a:latin typeface="Times New Roman" panose="02020603050405020304" pitchFamily="18" charset="0"/>
                <a:cs typeface="Times New Roman" panose="02020603050405020304" pitchFamily="18" charset="0"/>
              </a:rPr>
              <a:t>Boston Children’s Hospital/Adolescent Substance Use and Addiction Program</a:t>
            </a:r>
            <a:endParaRPr lang="en-US" dirty="0">
              <a:solidFill>
                <a:schemeClr val="bg1"/>
              </a:solidFill>
            </a:endParaRPr>
          </a:p>
        </p:txBody>
      </p:sp>
    </p:spTree>
    <p:extLst>
      <p:ext uri="{BB962C8B-B14F-4D97-AF65-F5344CB8AC3E}">
        <p14:creationId xmlns:p14="http://schemas.microsoft.com/office/powerpoint/2010/main" val="1231398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97577" y="206069"/>
            <a:ext cx="2310939" cy="971891"/>
          </a:xfrm>
          <a:prstGeom prst="rect">
            <a:avLst/>
          </a:prstGeom>
        </p:spPr>
      </p:pic>
      <p:sp>
        <p:nvSpPr>
          <p:cNvPr id="17" name="Title 1"/>
          <p:cNvSpPr txBox="1">
            <a:spLocks/>
          </p:cNvSpPr>
          <p:nvPr/>
        </p:nvSpPr>
        <p:spPr>
          <a:xfrm>
            <a:off x="1202068" y="628457"/>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a:t>
            </a:r>
          </a:p>
          <a:p>
            <a:pPr algn="r">
              <a:lnSpc>
                <a:spcPct val="100000"/>
              </a:lnSpc>
            </a:pPr>
            <a:r>
              <a:rPr lang="en-US" sz="3200" b="1" dirty="0"/>
              <a:t> the AMERSA Network</a:t>
            </a:r>
          </a:p>
        </p:txBody>
      </p:sp>
      <p:sp>
        <p:nvSpPr>
          <p:cNvPr id="10" name="TextBox 9"/>
          <p:cNvSpPr txBox="1"/>
          <p:nvPr/>
        </p:nvSpPr>
        <p:spPr>
          <a:xfrm>
            <a:off x="4813471" y="4107961"/>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AMERSA_tweets</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@AMERSA2021</a:t>
            </a:r>
          </a:p>
          <a:p>
            <a:pPr marL="285750" indent="-285750">
              <a:buFont typeface="Arial" panose="020B0604020202020204" pitchFamily="34" charset="0"/>
              <a:buChar char="•"/>
            </a:pPr>
            <a:endParaRPr lang="en-US" sz="24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53198" y="3895448"/>
            <a:ext cx="1049275" cy="104927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8197" y="4944723"/>
            <a:ext cx="734187" cy="734187"/>
          </a:xfrm>
          <a:prstGeom prst="rect">
            <a:avLst/>
          </a:prstGeom>
        </p:spPr>
      </p:pic>
      <p:sp>
        <p:nvSpPr>
          <p:cNvPr id="18" name="TextBox 17"/>
          <p:cNvSpPr txBox="1"/>
          <p:nvPr/>
        </p:nvSpPr>
        <p:spPr>
          <a:xfrm>
            <a:off x="3425306" y="1973043"/>
            <a:ext cx="4895141" cy="175432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For more information about AMERSA visit: </a:t>
            </a:r>
            <a:r>
              <a:rPr lang="en-US" sz="2400" dirty="0">
                <a:latin typeface="Arial" panose="020B0604020202020204" pitchFamily="34" charset="0"/>
                <a:cs typeface="Arial" panose="020B0604020202020204" pitchFamily="34" charset="0"/>
                <a:hlinkClick r:id="rId7"/>
              </a:rPr>
              <a:t>www.amersa.org</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Join our mailing list: 	</a:t>
            </a:r>
            <a:r>
              <a:rPr lang="en-US" dirty="0">
                <a:latin typeface="Arial" panose="020B0604020202020204" pitchFamily="34" charset="0"/>
                <a:cs typeface="Arial" panose="020B0604020202020204" pitchFamily="34" charset="0"/>
                <a:hlinkClick r:id="rId8"/>
              </a:rPr>
              <a:t>https://amersa.org/contact-us/</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C2DADBA-CA00-234E-A1E5-08A6BCF4B20C}"/>
              </a:ext>
            </a:extLst>
          </p:cNvPr>
          <p:cNvSpPr txBox="1"/>
          <p:nvPr/>
        </p:nvSpPr>
        <p:spPr>
          <a:xfrm>
            <a:off x="3938197" y="6242880"/>
            <a:ext cx="4315605" cy="323165"/>
          </a:xfrm>
          <a:prstGeom prst="rect">
            <a:avLst/>
          </a:prstGeom>
          <a:noFill/>
        </p:spPr>
        <p:txBody>
          <a:bodyPr wrap="none" rtlCol="0">
            <a:spAutoFit/>
          </a:bodyPr>
          <a:lstStyle/>
          <a:p>
            <a:r>
              <a:rPr lang="en-US" sz="1500" dirty="0" err="1">
                <a:latin typeface="Arial" panose="020B0604020202020204" pitchFamily="34" charset="0"/>
                <a:cs typeface="Arial" panose="020B0604020202020204" pitchFamily="34" charset="0"/>
              </a:rPr>
              <a:t>amersa.org</a:t>
            </a:r>
            <a:r>
              <a:rPr lang="en-US" sz="1500" dirty="0">
                <a:latin typeface="Arial" panose="020B0604020202020204" pitchFamily="34" charset="0"/>
                <a:cs typeface="Arial" panose="020B0604020202020204" pitchFamily="34" charset="0"/>
              </a:rPr>
              <a:t>/resources/</a:t>
            </a:r>
            <a:r>
              <a:rPr lang="en-US" sz="1500" dirty="0" err="1">
                <a:latin typeface="Arial" panose="020B0604020202020204" pitchFamily="34" charset="0"/>
                <a:cs typeface="Arial" panose="020B0604020202020204" pitchFamily="34" charset="0"/>
              </a:rPr>
              <a:t>tay</a:t>
            </a:r>
            <a:r>
              <a:rPr lang="en-US" sz="1500" dirty="0">
                <a:latin typeface="Arial" panose="020B0604020202020204" pitchFamily="34" charset="0"/>
                <a:cs typeface="Arial" panose="020B0604020202020204" pitchFamily="34" charset="0"/>
              </a:rPr>
              <a:t>-webinar-series/</a:t>
            </a:r>
          </a:p>
        </p:txBody>
      </p:sp>
    </p:spTree>
    <p:custDataLst>
      <p:tags r:id="rId1"/>
    </p:custDataLst>
    <p:extLst>
      <p:ext uri="{BB962C8B-B14F-4D97-AF65-F5344CB8AC3E}">
        <p14:creationId xmlns:p14="http://schemas.microsoft.com/office/powerpoint/2010/main" val="2802690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717784" y="6342458"/>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97577" y="206069"/>
            <a:ext cx="2310939" cy="971891"/>
          </a:xfrm>
          <a:prstGeom prst="rect">
            <a:avLst/>
          </a:prstGeom>
        </p:spPr>
      </p:pic>
      <p:sp>
        <p:nvSpPr>
          <p:cNvPr id="17" name="Title 1"/>
          <p:cNvSpPr txBox="1">
            <a:spLocks/>
          </p:cNvSpPr>
          <p:nvPr/>
        </p:nvSpPr>
        <p:spPr>
          <a:xfrm>
            <a:off x="1202068" y="628457"/>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a:t>
            </a:r>
          </a:p>
          <a:p>
            <a:pPr algn="r">
              <a:lnSpc>
                <a:spcPct val="100000"/>
              </a:lnSpc>
            </a:pPr>
            <a:r>
              <a:rPr lang="en-US" sz="3200" b="1" dirty="0"/>
              <a:t> the ATTC Network</a:t>
            </a:r>
          </a:p>
        </p:txBody>
      </p:sp>
      <p:sp>
        <p:nvSpPr>
          <p:cNvPr id="10" name="TextBox 9"/>
          <p:cNvSpPr txBox="1"/>
          <p:nvPr/>
        </p:nvSpPr>
        <p:spPr>
          <a:xfrm>
            <a:off x="3055280" y="4394150"/>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@ATTCnetwork</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@attcNetwork</a:t>
            </a:r>
          </a:p>
          <a:p>
            <a:pPr marL="285750" indent="-285750">
              <a:buFont typeface="Arial" panose="020B0604020202020204" pitchFamily="34" charset="0"/>
              <a:buChar char="•"/>
            </a:pPr>
            <a:endParaRPr lang="en-US" sz="24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6005" y="4138163"/>
            <a:ext cx="1049275" cy="104927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13362" y="5187438"/>
            <a:ext cx="734187" cy="734187"/>
          </a:xfrm>
          <a:prstGeom prst="rect">
            <a:avLst/>
          </a:prstGeom>
        </p:spPr>
      </p:pic>
      <p:sp>
        <p:nvSpPr>
          <p:cNvPr id="18" name="TextBox 17"/>
          <p:cNvSpPr txBox="1"/>
          <p:nvPr/>
        </p:nvSpPr>
        <p:spPr>
          <a:xfrm>
            <a:off x="1867291" y="1828562"/>
            <a:ext cx="4895141" cy="160043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ATTC Network Office publishes the Messenger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monthly </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Subscribe: </a:t>
            </a:r>
            <a:r>
              <a:rPr lang="en-US" sz="1600" dirty="0">
                <a:latin typeface="Arial" panose="020B0604020202020204" pitchFamily="34" charset="0"/>
                <a:cs typeface="Arial" panose="020B0604020202020204" pitchFamily="34" charset="0"/>
                <a:hlinkClick r:id="rId7"/>
              </a:rPr>
              <a:t>https://attcnetwork.org/centers/global-attc/subscribe-attc-messenger</a:t>
            </a:r>
            <a:r>
              <a:rPr lang="en-US" sz="16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8"/>
          <a:stretch>
            <a:fillRect/>
          </a:stretch>
        </p:blipFill>
        <p:spPr>
          <a:xfrm>
            <a:off x="6762432" y="2521306"/>
            <a:ext cx="3423565" cy="2584678"/>
          </a:xfrm>
          <a:prstGeom prst="rect">
            <a:avLst/>
          </a:prstGeom>
          <a:effectLst>
            <a:outerShdw blurRad="50800" dist="38100" dir="13500000" algn="br" rotWithShape="0">
              <a:prstClr val="black">
                <a:alpha val="40000"/>
              </a:prstClr>
            </a:outerShdw>
          </a:effectLst>
        </p:spPr>
      </p:pic>
    </p:spTree>
    <p:custDataLst>
      <p:tags r:id="rId1"/>
    </p:custDataLst>
    <p:extLst>
      <p:ext uri="{BB962C8B-B14F-4D97-AF65-F5344CB8AC3E}">
        <p14:creationId xmlns:p14="http://schemas.microsoft.com/office/powerpoint/2010/main" val="1235194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995187" y="6178400"/>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sp>
        <p:nvSpPr>
          <p:cNvPr id="17" name="Title 1"/>
          <p:cNvSpPr txBox="1">
            <a:spLocks/>
          </p:cNvSpPr>
          <p:nvPr/>
        </p:nvSpPr>
        <p:spPr>
          <a:xfrm>
            <a:off x="1374371" y="518019"/>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 </a:t>
            </a:r>
          </a:p>
          <a:p>
            <a:pPr algn="r">
              <a:lnSpc>
                <a:spcPct val="100000"/>
              </a:lnSpc>
            </a:pPr>
            <a:r>
              <a:rPr lang="en-US" sz="3200" b="1" dirty="0"/>
              <a:t>the PTTC Network</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59395" y="217084"/>
            <a:ext cx="2267222" cy="919144"/>
          </a:xfrm>
          <a:prstGeom prst="rect">
            <a:avLst/>
          </a:prstGeom>
        </p:spPr>
      </p:pic>
      <p:sp>
        <p:nvSpPr>
          <p:cNvPr id="10" name="TextBox 9"/>
          <p:cNvSpPr txBox="1"/>
          <p:nvPr/>
        </p:nvSpPr>
        <p:spPr>
          <a:xfrm>
            <a:off x="2034972" y="1556592"/>
            <a:ext cx="4895141" cy="203132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PTTC Network Office publishes the </a:t>
            </a:r>
            <a:r>
              <a:rPr lang="en-US" sz="2400" i="1" dirty="0">
                <a:latin typeface="Arial" panose="020B0604020202020204" pitchFamily="34" charset="0"/>
                <a:cs typeface="Arial" panose="020B0604020202020204" pitchFamily="34" charset="0"/>
              </a:rPr>
              <a:t>PTTC POST </a:t>
            </a:r>
            <a:r>
              <a:rPr lang="en-US" sz="2400" dirty="0">
                <a:latin typeface="Arial" panose="020B0604020202020204" pitchFamily="34" charset="0"/>
                <a:cs typeface="Arial" panose="020B0604020202020204" pitchFamily="34" charset="0"/>
              </a:rPr>
              <a:t>monthly </a:t>
            </a:r>
          </a:p>
          <a:p>
            <a:endParaRPr lang="en-US" sz="24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Subscribe:</a:t>
            </a:r>
          </a:p>
          <a:p>
            <a:pPr lvl="1"/>
            <a:r>
              <a:rPr lang="en-US" dirty="0">
                <a:latin typeface="Arial" panose="020B0604020202020204" pitchFamily="34" charset="0"/>
                <a:cs typeface="Arial" panose="020B0604020202020204" pitchFamily="34" charset="0"/>
                <a:hlinkClick r:id="rId5"/>
              </a:rPr>
              <a:t>https://pttcnetwork.org/centers/global-pttc/pttc-subscription-page</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7309402" y="1982960"/>
            <a:ext cx="3233307" cy="3732719"/>
          </a:xfrm>
          <a:prstGeom prst="rect">
            <a:avLst/>
          </a:prstGeom>
        </p:spPr>
      </p:pic>
      <p:sp>
        <p:nvSpPr>
          <p:cNvPr id="13" name="TextBox 12"/>
          <p:cNvSpPr txBox="1"/>
          <p:nvPr/>
        </p:nvSpPr>
        <p:spPr>
          <a:xfrm>
            <a:off x="2926702" y="4040903"/>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@PTTCnetwork</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@PreventionTTCnetwork</a:t>
            </a:r>
          </a:p>
          <a:p>
            <a:pPr marL="285750" indent="-285750">
              <a:buFont typeface="Arial" panose="020B0604020202020204" pitchFamily="34" charset="0"/>
              <a:buChar char="•"/>
            </a:pPr>
            <a:endParaRPr lang="en-US" sz="2400"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34972" y="3680135"/>
            <a:ext cx="1049275" cy="1049275"/>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92515" y="4722370"/>
            <a:ext cx="734187" cy="734187"/>
          </a:xfrm>
          <a:prstGeom prst="rect">
            <a:avLst/>
          </a:prstGeom>
        </p:spPr>
      </p:pic>
    </p:spTree>
    <p:custDataLst>
      <p:tags r:id="rId1"/>
    </p:custDataLst>
    <p:extLst>
      <p:ext uri="{BB962C8B-B14F-4D97-AF65-F5344CB8AC3E}">
        <p14:creationId xmlns:p14="http://schemas.microsoft.com/office/powerpoint/2010/main" val="886916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399" y="2622197"/>
            <a:ext cx="10173195" cy="1371600"/>
          </a:xfrm>
        </p:spPr>
        <p:txBody>
          <a:bodyPr>
            <a:normAutofit/>
          </a:bodyPr>
          <a:lstStyle/>
          <a:p>
            <a:pPr>
              <a:lnSpc>
                <a:spcPct val="100000"/>
              </a:lnSpc>
            </a:pPr>
            <a:r>
              <a:rPr lang="en-US" sz="5400" b="1" dirty="0">
                <a:solidFill>
                  <a:schemeClr val="tx1">
                    <a:lumMod val="65000"/>
                    <a:lumOff val="35000"/>
                  </a:schemeClr>
                </a:solidFill>
              </a:rPr>
              <a:t>Thank you!</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083" y="5138048"/>
            <a:ext cx="3620613" cy="644506"/>
          </a:xfrm>
          <a:prstGeom prst="rect">
            <a:avLst/>
          </a:prstGeom>
        </p:spPr>
      </p:pic>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281603"/>
            <a:ext cx="12192000" cy="2020389"/>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8D4A08B-DB85-0C40-BFD7-B6579B4C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4138" y="4930639"/>
            <a:ext cx="4348765" cy="1027758"/>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368146E-CB63-7440-AB48-2D3A2160F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2884" y="4951352"/>
            <a:ext cx="4081254" cy="807178"/>
          </a:xfrm>
          <a:prstGeom prst="rect">
            <a:avLst/>
          </a:prstGeom>
        </p:spPr>
      </p:pic>
      <p:sp>
        <p:nvSpPr>
          <p:cNvPr id="15" name="Title 1">
            <a:extLst>
              <a:ext uri="{FF2B5EF4-FFF2-40B4-BE49-F238E27FC236}">
                <a16:creationId xmlns:a16="http://schemas.microsoft.com/office/drawing/2014/main" id="{70FE8794-AE9D-5840-9800-09C29800758D}"/>
              </a:ext>
            </a:extLst>
          </p:cNvPr>
          <p:cNvSpPr txBox="1">
            <a:spLocks/>
          </p:cNvSpPr>
          <p:nvPr/>
        </p:nvSpPr>
        <p:spPr>
          <a:xfrm>
            <a:off x="3460748" y="4406068"/>
            <a:ext cx="5270498" cy="4446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1600" b="1" dirty="0">
                <a:solidFill>
                  <a:schemeClr val="bg1">
                    <a:lumMod val="50000"/>
                  </a:schemeClr>
                </a:solidFill>
              </a:rPr>
              <a:t>Produced in Partnership by:</a:t>
            </a:r>
          </a:p>
        </p:txBody>
      </p:sp>
      <p:sp>
        <p:nvSpPr>
          <p:cNvPr id="8" name="TextBox 7">
            <a:extLst>
              <a:ext uri="{FF2B5EF4-FFF2-40B4-BE49-F238E27FC236}">
                <a16:creationId xmlns:a16="http://schemas.microsoft.com/office/drawing/2014/main" id="{36DBD027-A0EC-5648-8057-EEB27E7829C4}"/>
              </a:ext>
            </a:extLst>
          </p:cNvPr>
          <p:cNvSpPr txBox="1"/>
          <p:nvPr/>
        </p:nvSpPr>
        <p:spPr>
          <a:xfrm>
            <a:off x="3799696" y="6102759"/>
            <a:ext cx="4592604" cy="400110"/>
          </a:xfrm>
          <a:prstGeom prst="rect">
            <a:avLst/>
          </a:prstGeom>
          <a:noFill/>
        </p:spPr>
        <p:txBody>
          <a:bodyPr wrap="none" rtlCol="0">
            <a:spAutoFit/>
          </a:bodyPr>
          <a:lstStyle/>
          <a:p>
            <a:pPr algn="ctr"/>
            <a:r>
              <a:rPr lang="en-US" sz="2000" dirty="0" err="1">
                <a:solidFill>
                  <a:srgbClr val="E5673E"/>
                </a:solidFill>
              </a:rPr>
              <a:t>amersa.org</a:t>
            </a:r>
            <a:r>
              <a:rPr lang="en-US" sz="2000" dirty="0">
                <a:solidFill>
                  <a:srgbClr val="E5673E"/>
                </a:solidFill>
              </a:rPr>
              <a:t>/resources/</a:t>
            </a:r>
            <a:r>
              <a:rPr lang="en-US" sz="2000" dirty="0" err="1">
                <a:solidFill>
                  <a:srgbClr val="E5673E"/>
                </a:solidFill>
              </a:rPr>
              <a:t>tay</a:t>
            </a:r>
            <a:r>
              <a:rPr lang="en-US" sz="2000" dirty="0">
                <a:solidFill>
                  <a:srgbClr val="E5673E"/>
                </a:solidFill>
              </a:rPr>
              <a:t>-webinar-series/</a:t>
            </a:r>
          </a:p>
        </p:txBody>
      </p:sp>
    </p:spTree>
    <p:custDataLst>
      <p:tags r:id="rId1"/>
    </p:custDataLst>
    <p:extLst>
      <p:ext uri="{BB962C8B-B14F-4D97-AF65-F5344CB8AC3E}">
        <p14:creationId xmlns:p14="http://schemas.microsoft.com/office/powerpoint/2010/main" val="89987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Image result for mentorship girls">
            <a:extLst>
              <a:ext uri="{FF2B5EF4-FFF2-40B4-BE49-F238E27FC236}">
                <a16:creationId xmlns:a16="http://schemas.microsoft.com/office/drawing/2014/main" id="{8432C872-39BE-C34D-9DB2-F6BF24311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1" r="24509" b="-1"/>
          <a:stretch/>
        </p:blipFill>
        <p:spPr bwMode="auto">
          <a:xfrm>
            <a:off x="6096000" y="480060"/>
            <a:ext cx="5633038" cy="5897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tip of the iceberg problems family separation">
            <a:extLst>
              <a:ext uri="{FF2B5EF4-FFF2-40B4-BE49-F238E27FC236}">
                <a16:creationId xmlns:a16="http://schemas.microsoft.com/office/drawing/2014/main" id="{0399039E-E2A1-394F-85FA-FF0C2A243E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533" b="12171"/>
          <a:stretch/>
        </p:blipFill>
        <p:spPr bwMode="auto">
          <a:xfrm>
            <a:off x="522857" y="480060"/>
            <a:ext cx="5573143" cy="58500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7E0E56D-0C6A-E240-ABEA-3BDC189C8862}"/>
              </a:ext>
            </a:extLst>
          </p:cNvPr>
          <p:cNvSpPr/>
          <p:nvPr/>
        </p:nvSpPr>
        <p:spPr>
          <a:xfrm>
            <a:off x="1002656" y="6455570"/>
            <a:ext cx="3680431" cy="276999"/>
          </a:xfrm>
          <a:prstGeom prst="rect">
            <a:avLst/>
          </a:prstGeom>
        </p:spPr>
        <p:txBody>
          <a:bodyPr wrap="none">
            <a:spAutoFit/>
          </a:bodyPr>
          <a:lstStyle/>
          <a:p>
            <a:r>
              <a:rPr lang="en-US" sz="1200" dirty="0">
                <a:solidFill>
                  <a:schemeClr val="bg1"/>
                </a:solidFill>
              </a:rPr>
              <a:t>https://</a:t>
            </a:r>
            <a:r>
              <a:rPr lang="en-US" sz="1200" dirty="0" err="1">
                <a:solidFill>
                  <a:schemeClr val="bg1"/>
                </a:solidFill>
              </a:rPr>
              <a:t>www.pinterest.com</a:t>
            </a:r>
            <a:r>
              <a:rPr lang="en-US" sz="1200" dirty="0">
                <a:solidFill>
                  <a:schemeClr val="bg1"/>
                </a:solidFill>
              </a:rPr>
              <a:t>/pin/171559067031579025/</a:t>
            </a:r>
          </a:p>
        </p:txBody>
      </p:sp>
      <p:sp>
        <p:nvSpPr>
          <p:cNvPr id="5" name="TextBox 4">
            <a:extLst>
              <a:ext uri="{FF2B5EF4-FFF2-40B4-BE49-F238E27FC236}">
                <a16:creationId xmlns:a16="http://schemas.microsoft.com/office/drawing/2014/main" id="{9CA8E076-8ABC-484E-B03F-3AEB6D7DF9ED}"/>
              </a:ext>
            </a:extLst>
          </p:cNvPr>
          <p:cNvSpPr txBox="1"/>
          <p:nvPr/>
        </p:nvSpPr>
        <p:spPr>
          <a:xfrm>
            <a:off x="1986838" y="5271846"/>
            <a:ext cx="856034" cy="369332"/>
          </a:xfrm>
          <a:prstGeom prst="rect">
            <a:avLst/>
          </a:prstGeom>
          <a:noFill/>
        </p:spPr>
        <p:txBody>
          <a:bodyPr wrap="square" rtlCol="0">
            <a:spAutoFit/>
          </a:bodyPr>
          <a:lstStyle/>
          <a:p>
            <a:r>
              <a:rPr lang="en-US" dirty="0"/>
              <a:t>Hope</a:t>
            </a:r>
          </a:p>
        </p:txBody>
      </p:sp>
      <p:sp>
        <p:nvSpPr>
          <p:cNvPr id="6" name="Rectangle 5">
            <a:extLst>
              <a:ext uri="{FF2B5EF4-FFF2-40B4-BE49-F238E27FC236}">
                <a16:creationId xmlns:a16="http://schemas.microsoft.com/office/drawing/2014/main" id="{056B251B-DF36-E240-9AD7-FA97C79DB671}"/>
              </a:ext>
            </a:extLst>
          </p:cNvPr>
          <p:cNvSpPr/>
          <p:nvPr/>
        </p:nvSpPr>
        <p:spPr>
          <a:xfrm>
            <a:off x="4019346" y="5290756"/>
            <a:ext cx="1699666" cy="369332"/>
          </a:xfrm>
          <a:prstGeom prst="rect">
            <a:avLst/>
          </a:prstGeom>
        </p:spPr>
        <p:txBody>
          <a:bodyPr wrap="square">
            <a:spAutoFit/>
          </a:bodyPr>
          <a:lstStyle/>
          <a:p>
            <a:r>
              <a:rPr lang="en-US" dirty="0"/>
              <a:t>encouragement</a:t>
            </a:r>
          </a:p>
        </p:txBody>
      </p:sp>
      <p:sp>
        <p:nvSpPr>
          <p:cNvPr id="7" name="Rectangle 6">
            <a:extLst>
              <a:ext uri="{FF2B5EF4-FFF2-40B4-BE49-F238E27FC236}">
                <a16:creationId xmlns:a16="http://schemas.microsoft.com/office/drawing/2014/main" id="{C5C915A9-4D1C-A344-9538-FDB4552A02F5}"/>
              </a:ext>
            </a:extLst>
          </p:cNvPr>
          <p:cNvSpPr/>
          <p:nvPr/>
        </p:nvSpPr>
        <p:spPr>
          <a:xfrm>
            <a:off x="2842872" y="5074626"/>
            <a:ext cx="1341896" cy="646331"/>
          </a:xfrm>
          <a:prstGeom prst="rect">
            <a:avLst/>
          </a:prstGeom>
        </p:spPr>
        <p:txBody>
          <a:bodyPr wrap="square">
            <a:spAutoFit/>
          </a:bodyPr>
          <a:lstStyle/>
          <a:p>
            <a:pPr algn="ctr"/>
            <a:r>
              <a:rPr lang="en-US" dirty="0"/>
              <a:t>extra </a:t>
            </a:r>
          </a:p>
          <a:p>
            <a:pPr algn="ctr"/>
            <a:r>
              <a:rPr lang="en-US" dirty="0"/>
              <a:t>acceptance</a:t>
            </a:r>
          </a:p>
        </p:txBody>
      </p:sp>
    </p:spTree>
    <p:extLst>
      <p:ext uri="{BB962C8B-B14F-4D97-AF65-F5344CB8AC3E}">
        <p14:creationId xmlns:p14="http://schemas.microsoft.com/office/powerpoint/2010/main" val="1670636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loyola university new orleans jesuit ideals">
            <a:extLst>
              <a:ext uri="{FF2B5EF4-FFF2-40B4-BE49-F238E27FC236}">
                <a16:creationId xmlns:a16="http://schemas.microsoft.com/office/drawing/2014/main" id="{B86BEA12-B292-C24D-9522-CDD16D1B10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6" r="2" b="2"/>
          <a:stretch/>
        </p:blipFill>
        <p:spPr bwMode="auto">
          <a:xfrm>
            <a:off x="5419264" y="3265080"/>
            <a:ext cx="6772736"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2423B13-5332-BD4A-8C68-755EFB008A3F}"/>
              </a:ext>
            </a:extLst>
          </p:cNvPr>
          <p:cNvPicPr>
            <a:picLocks noChangeAspect="1"/>
          </p:cNvPicPr>
          <p:nvPr/>
        </p:nvPicPr>
        <p:blipFill rotWithShape="1">
          <a:blip r:embed="rId4"/>
          <a:srcRect l="24092" r="12289" b="1"/>
          <a:stretch/>
        </p:blipFill>
        <p:spPr>
          <a:xfrm>
            <a:off x="1" y="-5"/>
            <a:ext cx="6726178"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034" name="Rectangle 76">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78">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802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9962</TotalTime>
  <Words>13763</Words>
  <Application>Microsoft Macintosh PowerPoint</Application>
  <PresentationFormat>Widescreen</PresentationFormat>
  <Paragraphs>786</Paragraphs>
  <Slides>73</Slides>
  <Notes>66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Arial</vt:lpstr>
      <vt:lpstr>ArialMT</vt:lpstr>
      <vt:lpstr>Calibri</vt:lpstr>
      <vt:lpstr>Calibri Light</vt:lpstr>
      <vt:lpstr>Franklin Gothic Book</vt:lpstr>
      <vt:lpstr>Franklin Gothic Demi Cond</vt:lpstr>
      <vt:lpstr>Franklin Gothic Medium Cond</vt:lpstr>
      <vt:lpstr>Open Sans</vt:lpstr>
      <vt:lpstr>Times</vt:lpstr>
      <vt:lpstr>Times New Roman</vt:lpstr>
      <vt:lpstr>TimesNewRomanPSMT</vt:lpstr>
      <vt:lpstr>Wingdings</vt:lpstr>
      <vt:lpstr>Office Theme</vt:lpstr>
      <vt:lpstr>Substance Use in Adolescents and Transitional Age Youth:  Justice Involvement and Homelessness </vt:lpstr>
      <vt:lpstr>Produced in Partnership</vt:lpstr>
      <vt:lpstr>PowerPoint Presentation</vt:lpstr>
      <vt:lpstr>Ask Questions</vt:lpstr>
      <vt:lpstr>Webinar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Justice-involved Youth</vt:lpstr>
      <vt:lpstr>PowerPoint Presentation</vt:lpstr>
      <vt:lpstr>Demographics of Justice Involved Youth in Massachusetts </vt:lpstr>
      <vt:lpstr>PowerPoint Presentation</vt:lpstr>
      <vt:lpstr>PowerPoint Presentation</vt:lpstr>
      <vt:lpstr>PowerPoint Presentation</vt:lpstr>
      <vt:lpstr>PowerPoint Presentation</vt:lpstr>
      <vt:lpstr>Supporting a Successful Transition Into Adulthood for JIY</vt:lpstr>
      <vt:lpstr>PowerPoint Presentation</vt:lpstr>
      <vt:lpstr>PowerPoint Presentation</vt:lpstr>
      <vt:lpstr>PowerPoint Presentation</vt:lpstr>
      <vt:lpstr>PowerPoint Presentation</vt:lpstr>
      <vt:lpstr>Emotional Intelligence: A Major Predictor of Success</vt:lpstr>
      <vt:lpstr>PowerPoint Presentation</vt:lpstr>
      <vt:lpstr>Dismantling the School-to Prison Pipeline</vt:lpstr>
      <vt:lpstr>PowerPoint Presentation</vt:lpstr>
      <vt:lpstr>REFERENCES</vt:lpstr>
      <vt:lpstr>PowerPoint Presentation</vt:lpstr>
      <vt:lpstr>PowerPoint Presentation</vt:lpstr>
      <vt:lpstr>PowerPoint Presentation</vt:lpstr>
      <vt:lpstr>PowerPoint Presentation</vt:lpstr>
      <vt:lpstr>No More Missed Opportunities</vt:lpstr>
      <vt:lpstr>Nick, age 18 </vt:lpstr>
      <vt:lpstr>Prevalence of Youth Homelessness</vt:lpstr>
      <vt:lpstr>Relative Risk of young-adults (18-25) to experience homelessness</vt:lpstr>
      <vt:lpstr>PowerPoint Presentation</vt:lpstr>
      <vt:lpstr>Substance Use</vt:lpstr>
      <vt:lpstr>Considerations in Treatment</vt:lpstr>
      <vt:lpstr>Trust</vt:lpstr>
      <vt:lpstr>Modalities for Building Rapport</vt:lpstr>
      <vt:lpstr>Pregnancy and High Risk Sex</vt:lpstr>
      <vt:lpstr>Homelessness and contraception</vt:lpstr>
      <vt:lpstr>High Risk Sex</vt:lpstr>
      <vt:lpstr>Trafficking and YYA Homelessness</vt:lpstr>
      <vt:lpstr>Mental Health </vt:lpstr>
      <vt:lpstr>Mental Health</vt:lpstr>
      <vt:lpstr>Family Engagement in Treatment</vt:lpstr>
      <vt:lpstr>Social Determinants of Health</vt:lpstr>
      <vt:lpstr>PowerPoint Presentation</vt:lpstr>
      <vt:lpstr>BHCHP Low Barrier Model of Care </vt:lpstr>
      <vt:lpstr>Back to Nick…</vt:lpstr>
      <vt:lpstr>Low-Barrier Care</vt:lpstr>
      <vt:lpstr>PowerPoint Presentation</vt:lpstr>
      <vt:lpstr>PowerPoint Presentation</vt:lpstr>
      <vt:lpstr>PowerPoint Presentation</vt:lpstr>
      <vt:lpstr>Risk Mitigation</vt:lpstr>
      <vt:lpstr>PowerPoint Presentation</vt:lpstr>
      <vt:lpstr>Youth-Friendly Risk Mitigation and Engagement</vt:lpstr>
      <vt:lpstr>Nick, continued</vt:lpstr>
      <vt:lpstr>In Summary….</vt:lpstr>
      <vt:lpstr>References</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Substance Use on the Developing Adolescent Brain</dc:title>
  <dc:creator>Misti Storie</dc:creator>
  <cp:lastModifiedBy>Rebecca Northup</cp:lastModifiedBy>
  <cp:revision>866</cp:revision>
  <cp:lastPrinted>2021-02-19T08:27:46Z</cp:lastPrinted>
  <dcterms:created xsi:type="dcterms:W3CDTF">2020-10-17T00:36:19Z</dcterms:created>
  <dcterms:modified xsi:type="dcterms:W3CDTF">2021-03-22T18:27:51Z</dcterms:modified>
</cp:coreProperties>
</file>