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23"/>
  </p:notesMasterIdLst>
  <p:handoutMasterIdLst>
    <p:handoutMasterId r:id="rId24"/>
  </p:handoutMasterIdLst>
  <p:sldIdLst>
    <p:sldId id="277" r:id="rId6"/>
    <p:sldId id="286" r:id="rId7"/>
    <p:sldId id="320" r:id="rId8"/>
    <p:sldId id="299" r:id="rId9"/>
    <p:sldId id="316" r:id="rId10"/>
    <p:sldId id="322" r:id="rId11"/>
    <p:sldId id="311" r:id="rId12"/>
    <p:sldId id="325" r:id="rId13"/>
    <p:sldId id="314" r:id="rId14"/>
    <p:sldId id="294" r:id="rId15"/>
    <p:sldId id="319" r:id="rId16"/>
    <p:sldId id="307" r:id="rId17"/>
    <p:sldId id="304" r:id="rId18"/>
    <p:sldId id="288" r:id="rId19"/>
    <p:sldId id="317" r:id="rId20"/>
    <p:sldId id="310" r:id="rId21"/>
    <p:sldId id="301" r:id="rId22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9" userDrawn="1">
          <p15:clr>
            <a:srgbClr val="A4A3A4"/>
          </p15:clr>
        </p15:guide>
        <p15:guide id="2" orient="horz" pos="2608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orient="horz" pos="1637" userDrawn="1">
          <p15:clr>
            <a:srgbClr val="A4A3A4"/>
          </p15:clr>
        </p15:guide>
        <p15:guide id="5" orient="horz" pos="215" userDrawn="1">
          <p15:clr>
            <a:srgbClr val="A4A3A4"/>
          </p15:clr>
        </p15:guide>
        <p15:guide id="6" orient="horz" pos="1103" userDrawn="1">
          <p15:clr>
            <a:srgbClr val="A4A3A4"/>
          </p15:clr>
        </p15:guide>
        <p15:guide id="7" orient="horz" pos="401" userDrawn="1">
          <p15:clr>
            <a:srgbClr val="A4A3A4"/>
          </p15:clr>
        </p15:guide>
        <p15:guide id="8" orient="horz" pos="2954" userDrawn="1">
          <p15:clr>
            <a:srgbClr val="A4A3A4"/>
          </p15:clr>
        </p15:guide>
        <p15:guide id="9" orient="horz" pos="173" userDrawn="1">
          <p15:clr>
            <a:srgbClr val="A4A3A4"/>
          </p15:clr>
        </p15:guide>
        <p15:guide id="10" pos="175" userDrawn="1">
          <p15:clr>
            <a:srgbClr val="A4A3A4"/>
          </p15:clr>
        </p15:guide>
        <p15:guide id="11" pos="5590" userDrawn="1">
          <p15:clr>
            <a:srgbClr val="A4A3A4"/>
          </p15:clr>
        </p15:guide>
        <p15:guide id="12" pos="2880" userDrawn="1">
          <p15:clr>
            <a:srgbClr val="A4A3A4"/>
          </p15:clr>
        </p15:guide>
        <p15:guide id="13" pos="776" userDrawn="1">
          <p15:clr>
            <a:srgbClr val="A4A3A4"/>
          </p15:clr>
        </p15:guide>
        <p15:guide id="14" pos="1411" userDrawn="1">
          <p15:clr>
            <a:srgbClr val="A4A3A4"/>
          </p15:clr>
        </p15:guide>
        <p15:guide id="15" pos="5287" userDrawn="1">
          <p15:clr>
            <a:srgbClr val="A4A3A4"/>
          </p15:clr>
        </p15:guide>
        <p15:guide id="16" pos="346" userDrawn="1">
          <p15:clr>
            <a:srgbClr val="A4A3A4"/>
          </p15:clr>
        </p15:guide>
        <p15:guide id="17" pos="40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6B8"/>
    <a:srgbClr val="7331A9"/>
    <a:srgbClr val="60298D"/>
    <a:srgbClr val="F48024"/>
    <a:srgbClr val="9935B1"/>
    <a:srgbClr val="18AEBA"/>
    <a:srgbClr val="19B5C1"/>
    <a:srgbClr val="178CCB"/>
    <a:srgbClr val="052049"/>
    <a:srgbClr val="16A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9" autoAdjust="0"/>
    <p:restoredTop sz="72033" autoAdjust="0"/>
  </p:normalViewPr>
  <p:slideViewPr>
    <p:cSldViewPr snapToGrid="0" showGuides="1">
      <p:cViewPr varScale="1">
        <p:scale>
          <a:sx n="60" d="100"/>
          <a:sy n="60" d="100"/>
        </p:scale>
        <p:origin x="1360" y="44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2576" y="-240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Zhai" userId="113565795a3fe510" providerId="LiveId" clId="{3868978C-1A50-40B2-B11C-35741DBCC8CA}"/>
    <pc:docChg chg="delSld">
      <pc:chgData name="Sophie Zhai" userId="113565795a3fe510" providerId="LiveId" clId="{3868978C-1A50-40B2-B11C-35741DBCC8CA}" dt="2024-11-10T21:35:50.102" v="4" actId="47"/>
      <pc:docMkLst>
        <pc:docMk/>
      </pc:docMkLst>
      <pc:sldChg chg="del">
        <pc:chgData name="Sophie Zhai" userId="113565795a3fe510" providerId="LiveId" clId="{3868978C-1A50-40B2-B11C-35741DBCC8CA}" dt="2024-11-10T21:35:50.102" v="4" actId="47"/>
        <pc:sldMkLst>
          <pc:docMk/>
          <pc:sldMk cId="2576362760" sldId="303"/>
        </pc:sldMkLst>
      </pc:sldChg>
      <pc:sldChg chg="del">
        <pc:chgData name="Sophie Zhai" userId="113565795a3fe510" providerId="LiveId" clId="{3868978C-1A50-40B2-B11C-35741DBCC8CA}" dt="2024-11-10T21:35:41.375" v="0" actId="47"/>
        <pc:sldMkLst>
          <pc:docMk/>
          <pc:sldMk cId="4243514735" sldId="308"/>
        </pc:sldMkLst>
      </pc:sldChg>
      <pc:sldChg chg="del">
        <pc:chgData name="Sophie Zhai" userId="113565795a3fe510" providerId="LiveId" clId="{3868978C-1A50-40B2-B11C-35741DBCC8CA}" dt="2024-11-10T21:35:48.136" v="3" actId="47"/>
        <pc:sldMkLst>
          <pc:docMk/>
          <pc:sldMk cId="1909933180" sldId="312"/>
        </pc:sldMkLst>
      </pc:sldChg>
      <pc:sldChg chg="del">
        <pc:chgData name="Sophie Zhai" userId="113565795a3fe510" providerId="LiveId" clId="{3868978C-1A50-40B2-B11C-35741DBCC8CA}" dt="2024-11-10T21:35:42.585" v="1" actId="47"/>
        <pc:sldMkLst>
          <pc:docMk/>
          <pc:sldMk cId="3165423642" sldId="321"/>
        </pc:sldMkLst>
      </pc:sldChg>
      <pc:sldChg chg="del">
        <pc:chgData name="Sophie Zhai" userId="113565795a3fe510" providerId="LiveId" clId="{3868978C-1A50-40B2-B11C-35741DBCC8CA}" dt="2024-11-10T21:35:44.910" v="2" actId="47"/>
        <pc:sldMkLst>
          <pc:docMk/>
          <pc:sldMk cId="1165440176" sldId="32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zhai\Documents\AMERSA%20Residential%20Treatment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zhai\Documents\AMERSA%20Residential%20Treatment%20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576-4AC4-A193-024C3A4B27D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576-4AC4-A193-024C3A4B27D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576-4AC4-A193-024C3A4B27D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576-4AC4-A193-024C3A4B27D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576-4AC4-A193-024C3A4B27D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576-4AC4-A193-024C3A4B27D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76-4AC4-A193-024C3A4B27D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576-4AC4-A193-024C3A4B27D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76-4AC4-A193-024C3A4B27D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576-4AC4-A193-024C3A4B27D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76-4AC4-A193-024C3A4B27D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576-4AC4-A193-024C3A4B27DB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76-4AC4-A193-024C3A4B27DB}"/>
              </c:ext>
            </c:extLst>
          </c:dPt>
          <c:cat>
            <c:strRef>
              <c:f>Sheet3!$A$1:$A$18</c:f>
              <c:strCache>
                <c:ptCount val="18"/>
                <c:pt idx="0">
                  <c:v>Age ≤19</c:v>
                </c:pt>
                <c:pt idx="1">
                  <c:v>Age 20-29</c:v>
                </c:pt>
                <c:pt idx="2">
                  <c:v>Age 30-39</c:v>
                </c:pt>
                <c:pt idx="3">
                  <c:v>Age 40-49</c:v>
                </c:pt>
                <c:pt idx="4">
                  <c:v>Age 50-59</c:v>
                </c:pt>
                <c:pt idx="5">
                  <c:v>Age 60-69</c:v>
                </c:pt>
                <c:pt idx="6">
                  <c:v>Age ≥70</c:v>
                </c:pt>
                <c:pt idx="7">
                  <c:v>American Indian/Alaska Native</c:v>
                </c:pt>
                <c:pt idx="8">
                  <c:v>Asian</c:v>
                </c:pt>
                <c:pt idx="9">
                  <c:v>Black or African American</c:v>
                </c:pt>
                <c:pt idx="10">
                  <c:v>Latine</c:v>
                </c:pt>
                <c:pt idx="11">
                  <c:v>Native Hawaiian/Pacific Islander</c:v>
                </c:pt>
                <c:pt idx="12">
                  <c:v>Other</c:v>
                </c:pt>
                <c:pt idx="13">
                  <c:v>White</c:v>
                </c:pt>
                <c:pt idx="14">
                  <c:v>Housed</c:v>
                </c:pt>
                <c:pt idx="15">
                  <c:v>Unhoused</c:v>
                </c:pt>
                <c:pt idx="16">
                  <c:v>English-speaking</c:v>
                </c:pt>
                <c:pt idx="17">
                  <c:v>Spanish-speaking</c:v>
                </c:pt>
              </c:strCache>
            </c:strRef>
          </c:cat>
          <c:val>
            <c:numRef>
              <c:f>Sheet3!$F$1:$F$18</c:f>
              <c:numCache>
                <c:formatCode>General</c:formatCode>
                <c:ptCount val="18"/>
                <c:pt idx="0">
                  <c:v>0</c:v>
                </c:pt>
                <c:pt idx="1">
                  <c:v>41.666666666666671</c:v>
                </c:pt>
                <c:pt idx="2">
                  <c:v>57.692307692307686</c:v>
                </c:pt>
                <c:pt idx="3">
                  <c:v>39.534883720930232</c:v>
                </c:pt>
                <c:pt idx="4">
                  <c:v>25</c:v>
                </c:pt>
                <c:pt idx="5">
                  <c:v>50</c:v>
                </c:pt>
                <c:pt idx="6">
                  <c:v>33.333333333333329</c:v>
                </c:pt>
                <c:pt idx="7">
                  <c:v>0</c:v>
                </c:pt>
                <c:pt idx="8">
                  <c:v>33.333333333333329</c:v>
                </c:pt>
                <c:pt idx="9">
                  <c:v>39.473684210526315</c:v>
                </c:pt>
                <c:pt idx="10">
                  <c:v>45.614035087719294</c:v>
                </c:pt>
                <c:pt idx="11">
                  <c:v>0</c:v>
                </c:pt>
                <c:pt idx="12">
                  <c:v>50</c:v>
                </c:pt>
                <c:pt idx="13">
                  <c:v>46.376811594202898</c:v>
                </c:pt>
                <c:pt idx="14">
                  <c:v>42.592592592592595</c:v>
                </c:pt>
                <c:pt idx="15">
                  <c:v>43.801652892561982</c:v>
                </c:pt>
                <c:pt idx="16">
                  <c:v>44.516129032258064</c:v>
                </c:pt>
                <c:pt idx="17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76-4AC4-A193-024C3A4B2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07285119"/>
        <c:axId val="1007289439"/>
      </c:barChart>
      <c:catAx>
        <c:axId val="1007285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289439"/>
        <c:crosses val="autoZero"/>
        <c:auto val="1"/>
        <c:lblAlgn val="ctr"/>
        <c:lblOffset val="100"/>
        <c:noMultiLvlLbl val="0"/>
      </c:catAx>
      <c:valAx>
        <c:axId val="10072894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28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86278555221782E-2"/>
          <c:y val="0.10987023535707492"/>
          <c:w val="0.84422016885152495"/>
          <c:h val="0.81369735215885686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46A-4CDD-8713-986385428BE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46A-4CDD-8713-986385428BE2}"/>
              </c:ext>
            </c:extLst>
          </c:dPt>
          <c:dPt>
            <c:idx val="2"/>
            <c:bubble3D val="0"/>
            <c:spPr>
              <a:solidFill>
                <a:srgbClr val="7D36B8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46A-4CDD-8713-986385428BE2}"/>
              </c:ext>
            </c:extLst>
          </c:dPt>
          <c:dPt>
            <c:idx val="3"/>
            <c:bubble3D val="0"/>
            <c:spPr>
              <a:solidFill>
                <a:srgbClr val="F4802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46A-4CDD-8713-986385428BE2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accent6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46A-4CDD-8713-986385428BE2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146A-4CDD-8713-986385428BE2}"/>
              </c:ext>
            </c:extLst>
          </c:dPt>
          <c:dLbls>
            <c:dLbl>
              <c:idx val="0"/>
              <c:layout>
                <c:manualLayout>
                  <c:x val="3.6853629795309858E-2"/>
                  <c:y val="2.77384743225645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0221132438668"/>
                      <c:h val="0.248091228280518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6A-4CDD-8713-986385428BE2}"/>
                </c:ext>
              </c:extLst>
            </c:dLbl>
            <c:dLbl>
              <c:idx val="1"/>
              <c:layout>
                <c:manualLayout>
                  <c:x val="1.6933955665965759E-2"/>
                  <c:y val="-9.4458618904049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1FC522-5DB2-4FBC-847D-ABBDF960E3EA}" type="CATEGORYNAME">
                      <a:rPr lang="en-US" sz="1400" dirty="0"/>
                      <a:pPr algn="ctr">
                        <a:defRPr sz="14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/>
                      <a:t>
</a:t>
                    </a:r>
                    <a:fld id="{475BDDB7-59D8-45F7-8504-72E9D657A39A}" type="PERCENTAGE">
                      <a:rPr lang="en-US" sz="1400" baseline="0" dirty="0"/>
                      <a:pPr algn="ctr">
                        <a:defRPr sz="14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164372163505277"/>
                      <c:h val="0.183607198707606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46A-4CDD-8713-986385428BE2}"/>
                </c:ext>
              </c:extLst>
            </c:dLbl>
            <c:dLbl>
              <c:idx val="2"/>
              <c:layout>
                <c:manualLayout>
                  <c:x val="-1.9360858685428715E-2"/>
                  <c:y val="4.58265418234700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228698122283"/>
                      <c:h val="0.219705128748422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46A-4CDD-8713-986385428BE2}"/>
                </c:ext>
              </c:extLst>
            </c:dLbl>
            <c:dLbl>
              <c:idx val="3"/>
              <c:layout>
                <c:manualLayout>
                  <c:x val="-6.636188049569465E-2"/>
                  <c:y val="9.04002503341060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0E745BB-262D-4F0F-8F7D-5540698450C8}" type="CATEGORYNAME">
                      <a:rPr lang="en-US" sz="1400" smtClean="0"/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400" baseline="0" dirty="0"/>
                      <a:t>
</a:t>
                    </a:r>
                    <a:fld id="{106F00B8-5F1C-4F08-AFDF-0CEE65AF35CF}" type="PERCENTAGE">
                      <a:rPr lang="en-US" sz="1400" baseline="0"/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40668522357178"/>
                      <c:h val="0.307160568347309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46A-4CDD-8713-986385428BE2}"/>
                </c:ext>
              </c:extLst>
            </c:dLbl>
            <c:dLbl>
              <c:idx val="4"/>
              <c:layout>
                <c:manualLayout>
                  <c:x val="-3.8931954211245262E-2"/>
                  <c:y val="1.69032368758055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86135383760406"/>
                      <c:h val="0.168347619190352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46A-4CDD-8713-986385428BE2}"/>
                </c:ext>
              </c:extLst>
            </c:dLbl>
            <c:dLbl>
              <c:idx val="5"/>
              <c:layout>
                <c:manualLayout>
                  <c:x val="0.14065749988251974"/>
                  <c:y val="-2.78644113509898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169276307942605"/>
                      <c:h val="0.120627034223008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46A-4CDD-8713-986385428B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Sheet2!$A$14:$A$19</c:f>
              <c:strCache>
                <c:ptCount val="6"/>
                <c:pt idx="0">
                  <c:v>            Acute and/or chronic medical problem</c:v>
                </c:pt>
                <c:pt idx="1">
                  <c:v>            No treatment beds available</c:v>
                </c:pt>
                <c:pt idx="2">
                  <c:v>            High acuity of mental illness</c:v>
                </c:pt>
                <c:pt idx="3">
                  <c:v>            Patient self-directed discharge</c:v>
                </c:pt>
                <c:pt idx="4">
                  <c:v>            Insurance issues</c:v>
                </c:pt>
                <c:pt idx="5">
                  <c:v>            Administrative problem</c:v>
                </c:pt>
              </c:strCache>
            </c:strRef>
          </c:cat>
          <c:val>
            <c:numRef>
              <c:f>Sheet2!$B$14:$B$19</c:f>
              <c:numCache>
                <c:formatCode>General</c:formatCode>
                <c:ptCount val="6"/>
                <c:pt idx="0">
                  <c:v>31</c:v>
                </c:pt>
                <c:pt idx="1">
                  <c:v>24</c:v>
                </c:pt>
                <c:pt idx="2">
                  <c:v>15</c:v>
                </c:pt>
                <c:pt idx="3">
                  <c:v>15</c:v>
                </c:pt>
                <c:pt idx="4">
                  <c:v>9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46A-4CDD-8713-986385428BE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0CD1A-24E4-43C6-A616-A8C60516B93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393B06-83CD-4EF6-AD7E-10828A9EFAB8}">
      <dgm:prSet phldrT="[Text]"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7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Primary Team</a:t>
          </a:r>
        </a:p>
      </dgm:t>
    </dgm:pt>
    <dgm:pt modelId="{FFDEF8A1-0B27-4282-AEE2-3C29920106CD}" type="parTrans" cxnId="{65EBE0A8-C3AE-47D9-AA49-A881808FA754}">
      <dgm:prSet/>
      <dgm:spPr/>
      <dgm:t>
        <a:bodyPr/>
        <a:lstStyle/>
        <a:p>
          <a:endParaRPr lang="en-US"/>
        </a:p>
      </dgm:t>
    </dgm:pt>
    <dgm:pt modelId="{71F7F70E-6F44-4FAF-96E8-799310A44967}" type="sibTrans" cxnId="{65EBE0A8-C3AE-47D9-AA49-A881808FA754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DC60225-EAF7-4FE4-A8D0-AF06EB54933A}">
      <dgm:prSet phldrT="[Text]" custT="1"/>
      <dgm:spPr>
        <a:solidFill>
          <a:srgbClr val="7331A9"/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7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Patient</a:t>
          </a:r>
        </a:p>
      </dgm:t>
    </dgm:pt>
    <dgm:pt modelId="{631DBD75-CA7D-41B0-9BFD-A1817BDCAFE3}" type="parTrans" cxnId="{D4E26EAD-2B54-4FDD-89C7-774C67E8931B}">
      <dgm:prSet/>
      <dgm:spPr/>
      <dgm:t>
        <a:bodyPr/>
        <a:lstStyle/>
        <a:p>
          <a:endParaRPr lang="en-US"/>
        </a:p>
      </dgm:t>
    </dgm:pt>
    <dgm:pt modelId="{75F5F674-3A20-4FA8-AE61-7447BDC685A9}" type="sibTrans" cxnId="{D4E26EAD-2B54-4FDD-89C7-774C67E8931B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27D426F-2E80-47EB-98A0-5C5708BA07D4}">
      <dgm:prSet phldrT="[Text]" custT="1"/>
      <dgm:spPr>
        <a:solidFill>
          <a:schemeClr val="accent3"/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3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Outpatient Supports</a:t>
          </a:r>
        </a:p>
      </dgm:t>
    </dgm:pt>
    <dgm:pt modelId="{21AE7655-7AC6-4673-A5EF-474D088F9668}" type="parTrans" cxnId="{FDEF2DA8-9877-47A5-A71B-A6145FB8B510}">
      <dgm:prSet/>
      <dgm:spPr/>
      <dgm:t>
        <a:bodyPr/>
        <a:lstStyle/>
        <a:p>
          <a:endParaRPr lang="en-US"/>
        </a:p>
      </dgm:t>
    </dgm:pt>
    <dgm:pt modelId="{61D1C486-D009-4E0B-BFAF-59C50F36BAE7}" type="sibTrans" cxnId="{FDEF2DA8-9877-47A5-A71B-A6145FB8B51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32D4D67A-6DCD-4CAF-AC2E-56AEBC1999D7}">
      <dgm:prSet phldrT="[Text]"/>
      <dgm:spPr>
        <a:noFill/>
        <a:ln>
          <a:noFill/>
        </a:ln>
      </dgm:spPr>
      <dgm:t>
        <a:bodyPr/>
        <a:lstStyle/>
        <a:p>
          <a:r>
            <a:rPr lang="en-US" dirty="0"/>
            <a:t> </a:t>
          </a:r>
        </a:p>
      </dgm:t>
    </dgm:pt>
    <dgm:pt modelId="{3772DD35-5252-4450-802D-A26920FB054F}" type="sibTrans" cxnId="{6A1A0488-2357-4B9B-BA84-41F8A57D7DBF}">
      <dgm:prSet/>
      <dgm:spPr/>
      <dgm:t>
        <a:bodyPr/>
        <a:lstStyle/>
        <a:p>
          <a:endParaRPr lang="en-US"/>
        </a:p>
      </dgm:t>
    </dgm:pt>
    <dgm:pt modelId="{B0D470C5-7CF9-4985-AC75-C06E3370C322}" type="parTrans" cxnId="{6A1A0488-2357-4B9B-BA84-41F8A57D7DBF}">
      <dgm:prSet/>
      <dgm:spPr/>
      <dgm:t>
        <a:bodyPr/>
        <a:lstStyle/>
        <a:p>
          <a:endParaRPr lang="en-US"/>
        </a:p>
      </dgm:t>
    </dgm:pt>
    <dgm:pt modelId="{BE672706-8818-4F6B-A5CA-473A2C056CBB}" type="pres">
      <dgm:prSet presAssocID="{73E0CD1A-24E4-43C6-A616-A8C60516B93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BD549D-0672-4710-B6CE-9897DF558D01}" type="pres">
      <dgm:prSet presAssocID="{32D4D67A-6DCD-4CAF-AC2E-56AEBC1999D7}" presName="centerShape" presStyleLbl="node0" presStyleIdx="0" presStyleCnt="1" custLinFactX="-63376" custLinFactNeighborX="-100000" custLinFactNeighborY="13396"/>
      <dgm:spPr/>
    </dgm:pt>
    <dgm:pt modelId="{18EFA5F4-2D39-4C17-9260-3433E9D467B8}" type="pres">
      <dgm:prSet presAssocID="{32393B06-83CD-4EF6-AD7E-10828A9EFAB8}" presName="node" presStyleLbl="node1" presStyleIdx="0" presStyleCnt="3" custScaleX="119812" custScaleY="112293">
        <dgm:presLayoutVars>
          <dgm:bulletEnabled val="1"/>
        </dgm:presLayoutVars>
      </dgm:prSet>
      <dgm:spPr/>
    </dgm:pt>
    <dgm:pt modelId="{3F2A8E7E-45AC-463A-9F2D-D7704F6EED46}" type="pres">
      <dgm:prSet presAssocID="{32393B06-83CD-4EF6-AD7E-10828A9EFAB8}" presName="dummy" presStyleCnt="0"/>
      <dgm:spPr/>
    </dgm:pt>
    <dgm:pt modelId="{818E372E-4B5E-43D5-9CDC-1796899E65D6}" type="pres">
      <dgm:prSet presAssocID="{71F7F70E-6F44-4FAF-96E8-799310A44967}" presName="sibTrans" presStyleLbl="sibTrans2D1" presStyleIdx="0" presStyleCnt="3" custScaleX="113773" custScaleY="111236"/>
      <dgm:spPr/>
    </dgm:pt>
    <dgm:pt modelId="{726F262F-E9DE-41E7-8C13-B30833A4BC97}" type="pres">
      <dgm:prSet presAssocID="{9DC60225-EAF7-4FE4-A8D0-AF06EB54933A}" presName="node" presStyleLbl="node1" presStyleIdx="1" presStyleCnt="3" custScaleX="117634" custScaleY="113705" custRadScaleRad="99262" custRadScaleInc="-13768">
        <dgm:presLayoutVars>
          <dgm:bulletEnabled val="1"/>
        </dgm:presLayoutVars>
      </dgm:prSet>
      <dgm:spPr/>
    </dgm:pt>
    <dgm:pt modelId="{5C5FD55F-BCB6-44A9-B9E0-1CA6BF473903}" type="pres">
      <dgm:prSet presAssocID="{9DC60225-EAF7-4FE4-A8D0-AF06EB54933A}" presName="dummy" presStyleCnt="0"/>
      <dgm:spPr/>
    </dgm:pt>
    <dgm:pt modelId="{629A5E79-838E-4EA2-A212-A60F025778DA}" type="pres">
      <dgm:prSet presAssocID="{75F5F674-3A20-4FA8-AE61-7447BDC685A9}" presName="sibTrans" presStyleLbl="sibTrans2D1" presStyleIdx="1" presStyleCnt="3" custScaleX="116482" custScaleY="114531"/>
      <dgm:spPr/>
    </dgm:pt>
    <dgm:pt modelId="{0530B507-4E6D-4943-9031-C0642FE1AA0D}" type="pres">
      <dgm:prSet presAssocID="{027D426F-2E80-47EB-98A0-5C5708BA07D4}" presName="node" presStyleLbl="node1" presStyleIdx="2" presStyleCnt="3" custScaleX="116092" custScaleY="118274" custRadScaleRad="101605" custRadScaleInc="14549">
        <dgm:presLayoutVars>
          <dgm:bulletEnabled val="1"/>
        </dgm:presLayoutVars>
      </dgm:prSet>
      <dgm:spPr/>
    </dgm:pt>
    <dgm:pt modelId="{321CE40E-CBE0-48E4-8B6E-3874949A26F0}" type="pres">
      <dgm:prSet presAssocID="{027D426F-2E80-47EB-98A0-5C5708BA07D4}" presName="dummy" presStyleCnt="0"/>
      <dgm:spPr/>
    </dgm:pt>
    <dgm:pt modelId="{2B572D92-EEF2-4235-838E-03FE3110163E}" type="pres">
      <dgm:prSet presAssocID="{61D1C486-D009-4E0B-BFAF-59C50F36BAE7}" presName="sibTrans" presStyleLbl="sibTrans2D1" presStyleIdx="2" presStyleCnt="3" custScaleX="111598" custScaleY="109857"/>
      <dgm:spPr/>
    </dgm:pt>
  </dgm:ptLst>
  <dgm:cxnLst>
    <dgm:cxn modelId="{A3A6EE04-680D-4945-BC7A-92900147B1BB}" type="presOf" srcId="{71F7F70E-6F44-4FAF-96E8-799310A44967}" destId="{818E372E-4B5E-43D5-9CDC-1796899E65D6}" srcOrd="0" destOrd="0" presId="urn:microsoft.com/office/officeart/2005/8/layout/radial6"/>
    <dgm:cxn modelId="{62727B40-70BF-4188-B875-DC72BDCDFDF3}" type="presOf" srcId="{75F5F674-3A20-4FA8-AE61-7447BDC685A9}" destId="{629A5E79-838E-4EA2-A212-A60F025778DA}" srcOrd="0" destOrd="0" presId="urn:microsoft.com/office/officeart/2005/8/layout/radial6"/>
    <dgm:cxn modelId="{0BA8E14A-CE03-4C0E-9CD0-49B0E6B8535D}" type="presOf" srcId="{32393B06-83CD-4EF6-AD7E-10828A9EFAB8}" destId="{18EFA5F4-2D39-4C17-9260-3433E9D467B8}" srcOrd="0" destOrd="0" presId="urn:microsoft.com/office/officeart/2005/8/layout/radial6"/>
    <dgm:cxn modelId="{A0C0E16C-9BA1-4953-A502-8C89D2BAD081}" type="presOf" srcId="{32D4D67A-6DCD-4CAF-AC2E-56AEBC1999D7}" destId="{22BD549D-0672-4710-B6CE-9897DF558D01}" srcOrd="0" destOrd="0" presId="urn:microsoft.com/office/officeart/2005/8/layout/radial6"/>
    <dgm:cxn modelId="{6A1A0488-2357-4B9B-BA84-41F8A57D7DBF}" srcId="{73E0CD1A-24E4-43C6-A616-A8C60516B93D}" destId="{32D4D67A-6DCD-4CAF-AC2E-56AEBC1999D7}" srcOrd="0" destOrd="0" parTransId="{B0D470C5-7CF9-4985-AC75-C06E3370C322}" sibTransId="{3772DD35-5252-4450-802D-A26920FB054F}"/>
    <dgm:cxn modelId="{21A32089-AFC3-4521-B358-BAFCC3273C93}" type="presOf" srcId="{9DC60225-EAF7-4FE4-A8D0-AF06EB54933A}" destId="{726F262F-E9DE-41E7-8C13-B30833A4BC97}" srcOrd="0" destOrd="0" presId="urn:microsoft.com/office/officeart/2005/8/layout/radial6"/>
    <dgm:cxn modelId="{FDEF2DA8-9877-47A5-A71B-A6145FB8B510}" srcId="{32D4D67A-6DCD-4CAF-AC2E-56AEBC1999D7}" destId="{027D426F-2E80-47EB-98A0-5C5708BA07D4}" srcOrd="2" destOrd="0" parTransId="{21AE7655-7AC6-4673-A5EF-474D088F9668}" sibTransId="{61D1C486-D009-4E0B-BFAF-59C50F36BAE7}"/>
    <dgm:cxn modelId="{65EBE0A8-C3AE-47D9-AA49-A881808FA754}" srcId="{32D4D67A-6DCD-4CAF-AC2E-56AEBC1999D7}" destId="{32393B06-83CD-4EF6-AD7E-10828A9EFAB8}" srcOrd="0" destOrd="0" parTransId="{FFDEF8A1-0B27-4282-AEE2-3C29920106CD}" sibTransId="{71F7F70E-6F44-4FAF-96E8-799310A44967}"/>
    <dgm:cxn modelId="{D4E26EAD-2B54-4FDD-89C7-774C67E8931B}" srcId="{32D4D67A-6DCD-4CAF-AC2E-56AEBC1999D7}" destId="{9DC60225-EAF7-4FE4-A8D0-AF06EB54933A}" srcOrd="1" destOrd="0" parTransId="{631DBD75-CA7D-41B0-9BFD-A1817BDCAFE3}" sibTransId="{75F5F674-3A20-4FA8-AE61-7447BDC685A9}"/>
    <dgm:cxn modelId="{3E1034B7-B1FA-40CA-9DE2-9931472FCFA9}" type="presOf" srcId="{027D426F-2E80-47EB-98A0-5C5708BA07D4}" destId="{0530B507-4E6D-4943-9031-C0642FE1AA0D}" srcOrd="0" destOrd="0" presId="urn:microsoft.com/office/officeart/2005/8/layout/radial6"/>
    <dgm:cxn modelId="{5D3586BE-EEDF-4802-AC1E-097D4CF7925C}" type="presOf" srcId="{61D1C486-D009-4E0B-BFAF-59C50F36BAE7}" destId="{2B572D92-EEF2-4235-838E-03FE3110163E}" srcOrd="0" destOrd="0" presId="urn:microsoft.com/office/officeart/2005/8/layout/radial6"/>
    <dgm:cxn modelId="{7E907AE1-4DE1-4ABE-9814-DE88231CEA24}" type="presOf" srcId="{73E0CD1A-24E4-43C6-A616-A8C60516B93D}" destId="{BE672706-8818-4F6B-A5CA-473A2C056CBB}" srcOrd="0" destOrd="0" presId="urn:microsoft.com/office/officeart/2005/8/layout/radial6"/>
    <dgm:cxn modelId="{BFE3D3F6-B1E4-463D-9AA3-C3C4CA85ADF6}" type="presParOf" srcId="{BE672706-8818-4F6B-A5CA-473A2C056CBB}" destId="{22BD549D-0672-4710-B6CE-9897DF558D01}" srcOrd="0" destOrd="0" presId="urn:microsoft.com/office/officeart/2005/8/layout/radial6"/>
    <dgm:cxn modelId="{62DD2FA4-0054-4FE0-AB4D-9CC8CA8E5005}" type="presParOf" srcId="{BE672706-8818-4F6B-A5CA-473A2C056CBB}" destId="{18EFA5F4-2D39-4C17-9260-3433E9D467B8}" srcOrd="1" destOrd="0" presId="urn:microsoft.com/office/officeart/2005/8/layout/radial6"/>
    <dgm:cxn modelId="{D77CACCE-D731-4A80-9B69-4747BA80DD0E}" type="presParOf" srcId="{BE672706-8818-4F6B-A5CA-473A2C056CBB}" destId="{3F2A8E7E-45AC-463A-9F2D-D7704F6EED46}" srcOrd="2" destOrd="0" presId="urn:microsoft.com/office/officeart/2005/8/layout/radial6"/>
    <dgm:cxn modelId="{27326650-7F51-493A-B073-AE62A3902DCF}" type="presParOf" srcId="{BE672706-8818-4F6B-A5CA-473A2C056CBB}" destId="{818E372E-4B5E-43D5-9CDC-1796899E65D6}" srcOrd="3" destOrd="0" presId="urn:microsoft.com/office/officeart/2005/8/layout/radial6"/>
    <dgm:cxn modelId="{147CD722-87ED-4BD8-9C58-26D9F6D64D5C}" type="presParOf" srcId="{BE672706-8818-4F6B-A5CA-473A2C056CBB}" destId="{726F262F-E9DE-41E7-8C13-B30833A4BC97}" srcOrd="4" destOrd="0" presId="urn:microsoft.com/office/officeart/2005/8/layout/radial6"/>
    <dgm:cxn modelId="{285CB8FF-B9F3-428C-8960-BB614F4D8257}" type="presParOf" srcId="{BE672706-8818-4F6B-A5CA-473A2C056CBB}" destId="{5C5FD55F-BCB6-44A9-B9E0-1CA6BF473903}" srcOrd="5" destOrd="0" presId="urn:microsoft.com/office/officeart/2005/8/layout/radial6"/>
    <dgm:cxn modelId="{BCC20CF3-9EE8-490E-B59A-31EA3836D02B}" type="presParOf" srcId="{BE672706-8818-4F6B-A5CA-473A2C056CBB}" destId="{629A5E79-838E-4EA2-A212-A60F025778DA}" srcOrd="6" destOrd="0" presId="urn:microsoft.com/office/officeart/2005/8/layout/radial6"/>
    <dgm:cxn modelId="{4B1B76D4-AC27-4437-9369-FCF780CF5EEF}" type="presParOf" srcId="{BE672706-8818-4F6B-A5CA-473A2C056CBB}" destId="{0530B507-4E6D-4943-9031-C0642FE1AA0D}" srcOrd="7" destOrd="0" presId="urn:microsoft.com/office/officeart/2005/8/layout/radial6"/>
    <dgm:cxn modelId="{9ACA932B-D0AB-449C-A300-68BAC95C3698}" type="presParOf" srcId="{BE672706-8818-4F6B-A5CA-473A2C056CBB}" destId="{321CE40E-CBE0-48E4-8B6E-3874949A26F0}" srcOrd="8" destOrd="0" presId="urn:microsoft.com/office/officeart/2005/8/layout/radial6"/>
    <dgm:cxn modelId="{7ED6E261-07F6-4B7C-9B53-0643C8BF88C5}" type="presParOf" srcId="{BE672706-8818-4F6B-A5CA-473A2C056CBB}" destId="{2B572D92-EEF2-4235-838E-03FE3110163E}" srcOrd="9" destOrd="0" presId="urn:microsoft.com/office/officeart/2005/8/layout/radial6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D689A0-29A4-4A3C-8756-40E2F13DEC8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9AC4DDA-6900-480B-9765-5851B4CCA434}">
      <dgm:prSet phldrT="[Text]" custT="1"/>
      <dgm:spPr/>
      <dgm:t>
        <a:bodyPr/>
        <a:lstStyle/>
        <a:p>
          <a:endParaRPr lang="en-US" sz="1300" b="1" dirty="0"/>
        </a:p>
      </dgm:t>
    </dgm:pt>
    <dgm:pt modelId="{6419E77B-38EF-4345-B90D-B396C1995275}" type="parTrans" cxnId="{3FFD052A-44C9-4142-A1AE-575AF5CA8C5B}">
      <dgm:prSet/>
      <dgm:spPr/>
      <dgm:t>
        <a:bodyPr/>
        <a:lstStyle/>
        <a:p>
          <a:endParaRPr lang="en-US"/>
        </a:p>
      </dgm:t>
    </dgm:pt>
    <dgm:pt modelId="{92922540-1262-42D7-9C15-C94DC1DC5225}" type="sibTrans" cxnId="{3FFD052A-44C9-4142-A1AE-575AF5CA8C5B}">
      <dgm:prSet custT="1"/>
      <dgm:spPr/>
      <dgm:t>
        <a:bodyPr/>
        <a:lstStyle/>
        <a:p>
          <a:r>
            <a: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11% </a:t>
          </a:r>
          <a:r>
            <a:rPr lang="en-US" sz="17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Spanish speaking</a:t>
          </a:r>
        </a:p>
      </dgm:t>
    </dgm:pt>
    <dgm:pt modelId="{2017F201-C3AC-4D7B-9685-E889230D1F88}">
      <dgm:prSet phldrT="[Text]" custT="1"/>
      <dgm:spPr/>
      <dgm:t>
        <a:bodyPr/>
        <a:lstStyle/>
        <a:p>
          <a:r>
            <a: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54% </a:t>
          </a:r>
          <a:r>
            <a:rPr 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Black &amp; Latine</a:t>
          </a:r>
        </a:p>
      </dgm:t>
    </dgm:pt>
    <dgm:pt modelId="{2D3E33F6-C380-406D-BC7A-EBFB0142AD36}" type="parTrans" cxnId="{6B5F04AF-9AE8-4CD6-873D-02DDC1D162A0}">
      <dgm:prSet/>
      <dgm:spPr/>
      <dgm:t>
        <a:bodyPr/>
        <a:lstStyle/>
        <a:p>
          <a:endParaRPr lang="en-US"/>
        </a:p>
      </dgm:t>
    </dgm:pt>
    <dgm:pt modelId="{47422EFA-632E-41D8-975F-7754692DB99B}" type="sibTrans" cxnId="{6B5F04AF-9AE8-4CD6-873D-02DDC1D162A0}">
      <dgm:prSet custT="1"/>
      <dgm:spPr/>
      <dgm:t>
        <a:bodyPr/>
        <a:lstStyle/>
        <a:p>
          <a:r>
            <a: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66% </a:t>
          </a:r>
          <a:r>
            <a:rPr 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Homeless</a:t>
          </a:r>
        </a:p>
      </dgm:t>
    </dgm:pt>
    <dgm:pt modelId="{930616D5-0217-4A0F-84B6-A4352B6C1BE2}">
      <dgm:prSet phldrT="[Text]" custT="1"/>
      <dgm:spPr/>
      <dgm:t>
        <a:bodyPr/>
        <a:lstStyle/>
        <a:p>
          <a:r>
            <a: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45 </a:t>
          </a:r>
          <a:r>
            <a:rPr 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Average Age</a:t>
          </a:r>
        </a:p>
      </dgm:t>
    </dgm:pt>
    <dgm:pt modelId="{2C5443CC-12D1-4D9F-84E1-7AECC727FC57}" type="parTrans" cxnId="{08E4D52A-302D-4493-B8D6-83ADEBB1D0B8}">
      <dgm:prSet/>
      <dgm:spPr/>
      <dgm:t>
        <a:bodyPr/>
        <a:lstStyle/>
        <a:p>
          <a:endParaRPr lang="en-US"/>
        </a:p>
      </dgm:t>
    </dgm:pt>
    <dgm:pt modelId="{437155E3-D768-44D4-9822-D05392CFFFFD}" type="sibTrans" cxnId="{08E4D52A-302D-4493-B8D6-83ADEBB1D0B8}">
      <dgm:prSet/>
      <dgm:spPr/>
      <dgm:t>
        <a:bodyPr/>
        <a:lstStyle/>
        <a:p>
          <a:endParaRPr lang="en-US" dirty="0"/>
        </a:p>
      </dgm:t>
    </dgm:pt>
    <dgm:pt modelId="{2EA3CBA8-929E-4BA0-822F-42E57A925D0C}" type="pres">
      <dgm:prSet presAssocID="{98D689A0-29A4-4A3C-8756-40E2F13DEC86}" presName="Name0" presStyleCnt="0">
        <dgm:presLayoutVars>
          <dgm:chMax/>
          <dgm:chPref/>
          <dgm:dir/>
          <dgm:animLvl val="lvl"/>
        </dgm:presLayoutVars>
      </dgm:prSet>
      <dgm:spPr/>
    </dgm:pt>
    <dgm:pt modelId="{0E5EE2FA-C15B-4656-9429-EE68A49A7667}" type="pres">
      <dgm:prSet presAssocID="{F9AC4DDA-6900-480B-9765-5851B4CCA434}" presName="composite" presStyleCnt="0"/>
      <dgm:spPr/>
    </dgm:pt>
    <dgm:pt modelId="{138E65A6-2D35-46A3-8BE4-C52F6B94FB0F}" type="pres">
      <dgm:prSet presAssocID="{F9AC4DDA-6900-480B-9765-5851B4CCA434}" presName="Parent1" presStyleLbl="node1" presStyleIdx="0" presStyleCnt="6" custLinFactNeighborX="894" custLinFactNeighborY="-130">
        <dgm:presLayoutVars>
          <dgm:chMax val="1"/>
          <dgm:chPref val="1"/>
          <dgm:bulletEnabled val="1"/>
        </dgm:presLayoutVars>
      </dgm:prSet>
      <dgm:spPr/>
    </dgm:pt>
    <dgm:pt modelId="{FFAB5B60-E2FE-446A-B26B-F69FE42570FC}" type="pres">
      <dgm:prSet presAssocID="{F9AC4DDA-6900-480B-9765-5851B4CCA43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8755478-C6BA-4659-A647-C9F8B536B3CD}" type="pres">
      <dgm:prSet presAssocID="{F9AC4DDA-6900-480B-9765-5851B4CCA434}" presName="BalanceSpacing" presStyleCnt="0"/>
      <dgm:spPr/>
    </dgm:pt>
    <dgm:pt modelId="{7F2B5C5B-E4C0-4AAD-A774-3DFBFEE4947C}" type="pres">
      <dgm:prSet presAssocID="{F9AC4DDA-6900-480B-9765-5851B4CCA434}" presName="BalanceSpacing1" presStyleCnt="0"/>
      <dgm:spPr/>
    </dgm:pt>
    <dgm:pt modelId="{BEFD0FA6-A31D-4748-B6BF-E62F46925899}" type="pres">
      <dgm:prSet presAssocID="{92922540-1262-42D7-9C15-C94DC1DC5225}" presName="Accent1Text" presStyleLbl="node1" presStyleIdx="1" presStyleCnt="6" custLinFactNeighborX="372" custLinFactNeighborY="-130"/>
      <dgm:spPr/>
    </dgm:pt>
    <dgm:pt modelId="{58654FDF-5C7E-4666-9EE4-7E205E0B6411}" type="pres">
      <dgm:prSet presAssocID="{92922540-1262-42D7-9C15-C94DC1DC5225}" presName="spaceBetweenRectangles" presStyleCnt="0"/>
      <dgm:spPr/>
    </dgm:pt>
    <dgm:pt modelId="{811C4D13-17B5-49C2-A403-F6EBB4219B25}" type="pres">
      <dgm:prSet presAssocID="{2017F201-C3AC-4D7B-9685-E889230D1F88}" presName="composite" presStyleCnt="0"/>
      <dgm:spPr/>
    </dgm:pt>
    <dgm:pt modelId="{5C648314-A2E5-4598-84F7-890A3DDB5E11}" type="pres">
      <dgm:prSet presAssocID="{2017F201-C3AC-4D7B-9685-E889230D1F88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E8C1CAE1-B184-4982-9418-B7BA58386938}" type="pres">
      <dgm:prSet presAssocID="{2017F201-C3AC-4D7B-9685-E889230D1F88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8A6E06D-D4AB-4E5F-98AB-FA5A55C5C3FB}" type="pres">
      <dgm:prSet presAssocID="{2017F201-C3AC-4D7B-9685-E889230D1F88}" presName="BalanceSpacing" presStyleCnt="0"/>
      <dgm:spPr/>
    </dgm:pt>
    <dgm:pt modelId="{2893E139-3594-4262-8A49-F8CD79DD7489}" type="pres">
      <dgm:prSet presAssocID="{2017F201-C3AC-4D7B-9685-E889230D1F88}" presName="BalanceSpacing1" presStyleCnt="0"/>
      <dgm:spPr/>
    </dgm:pt>
    <dgm:pt modelId="{2C3755D7-5F9B-416D-9450-2439E4DE1684}" type="pres">
      <dgm:prSet presAssocID="{47422EFA-632E-41D8-975F-7754692DB99B}" presName="Accent1Text" presStyleLbl="node1" presStyleIdx="3" presStyleCnt="6"/>
      <dgm:spPr/>
    </dgm:pt>
    <dgm:pt modelId="{55740848-7257-4C63-AE38-390F6D8653C0}" type="pres">
      <dgm:prSet presAssocID="{47422EFA-632E-41D8-975F-7754692DB99B}" presName="spaceBetweenRectangles" presStyleCnt="0"/>
      <dgm:spPr/>
    </dgm:pt>
    <dgm:pt modelId="{14EDBB1A-71C2-4B33-8390-21F1CA441839}" type="pres">
      <dgm:prSet presAssocID="{930616D5-0217-4A0F-84B6-A4352B6C1BE2}" presName="composite" presStyleCnt="0"/>
      <dgm:spPr/>
    </dgm:pt>
    <dgm:pt modelId="{1AEBDF2E-FF60-4986-AB04-03B96A04ACC1}" type="pres">
      <dgm:prSet presAssocID="{930616D5-0217-4A0F-84B6-A4352B6C1BE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A466265-27E0-46B4-B975-E4B75D4703BC}" type="pres">
      <dgm:prSet presAssocID="{930616D5-0217-4A0F-84B6-A4352B6C1BE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6C0A9C3-9469-4607-9DC2-F8A93307AE3F}" type="pres">
      <dgm:prSet presAssocID="{930616D5-0217-4A0F-84B6-A4352B6C1BE2}" presName="BalanceSpacing" presStyleCnt="0"/>
      <dgm:spPr/>
    </dgm:pt>
    <dgm:pt modelId="{0CB41F7F-1A59-43DC-B6B5-09725B77B715}" type="pres">
      <dgm:prSet presAssocID="{930616D5-0217-4A0F-84B6-A4352B6C1BE2}" presName="BalanceSpacing1" presStyleCnt="0"/>
      <dgm:spPr/>
    </dgm:pt>
    <dgm:pt modelId="{3A08BD79-78B8-4ABB-A823-425F97380FCE}" type="pres">
      <dgm:prSet presAssocID="{437155E3-D768-44D4-9822-D05392CFFFFD}" presName="Accent1Text" presStyleLbl="node1" presStyleIdx="5" presStyleCnt="6"/>
      <dgm:spPr/>
    </dgm:pt>
  </dgm:ptLst>
  <dgm:cxnLst>
    <dgm:cxn modelId="{3FFD052A-44C9-4142-A1AE-575AF5CA8C5B}" srcId="{98D689A0-29A4-4A3C-8756-40E2F13DEC86}" destId="{F9AC4DDA-6900-480B-9765-5851B4CCA434}" srcOrd="0" destOrd="0" parTransId="{6419E77B-38EF-4345-B90D-B396C1995275}" sibTransId="{92922540-1262-42D7-9C15-C94DC1DC5225}"/>
    <dgm:cxn modelId="{08E4D52A-302D-4493-B8D6-83ADEBB1D0B8}" srcId="{98D689A0-29A4-4A3C-8756-40E2F13DEC86}" destId="{930616D5-0217-4A0F-84B6-A4352B6C1BE2}" srcOrd="2" destOrd="0" parTransId="{2C5443CC-12D1-4D9F-84E1-7AECC727FC57}" sibTransId="{437155E3-D768-44D4-9822-D05392CFFFFD}"/>
    <dgm:cxn modelId="{26CC714C-8C31-4C91-9997-B7A4E8691D7A}" type="presOf" srcId="{437155E3-D768-44D4-9822-D05392CFFFFD}" destId="{3A08BD79-78B8-4ABB-A823-425F97380FCE}" srcOrd="0" destOrd="0" presId="urn:microsoft.com/office/officeart/2008/layout/AlternatingHexagons"/>
    <dgm:cxn modelId="{9FA9BC55-08CF-44AB-A0B7-4AB14BECB1FF}" type="presOf" srcId="{98D689A0-29A4-4A3C-8756-40E2F13DEC86}" destId="{2EA3CBA8-929E-4BA0-822F-42E57A925D0C}" srcOrd="0" destOrd="0" presId="urn:microsoft.com/office/officeart/2008/layout/AlternatingHexagons"/>
    <dgm:cxn modelId="{CCEDA078-D02E-4127-A8F6-9998574B897F}" type="presOf" srcId="{92922540-1262-42D7-9C15-C94DC1DC5225}" destId="{BEFD0FA6-A31D-4748-B6BF-E62F46925899}" srcOrd="0" destOrd="0" presId="urn:microsoft.com/office/officeart/2008/layout/AlternatingHexagons"/>
    <dgm:cxn modelId="{6B5F04AF-9AE8-4CD6-873D-02DDC1D162A0}" srcId="{98D689A0-29A4-4A3C-8756-40E2F13DEC86}" destId="{2017F201-C3AC-4D7B-9685-E889230D1F88}" srcOrd="1" destOrd="0" parTransId="{2D3E33F6-C380-406D-BC7A-EBFB0142AD36}" sibTransId="{47422EFA-632E-41D8-975F-7754692DB99B}"/>
    <dgm:cxn modelId="{EC8B15CB-B917-40BE-B4B4-E37899A1A04D}" type="presOf" srcId="{F9AC4DDA-6900-480B-9765-5851B4CCA434}" destId="{138E65A6-2D35-46A3-8BE4-C52F6B94FB0F}" srcOrd="0" destOrd="0" presId="urn:microsoft.com/office/officeart/2008/layout/AlternatingHexagons"/>
    <dgm:cxn modelId="{6467DBCC-B6D0-4B47-9049-6B5A0869C14E}" type="presOf" srcId="{2017F201-C3AC-4D7B-9685-E889230D1F88}" destId="{5C648314-A2E5-4598-84F7-890A3DDB5E11}" srcOrd="0" destOrd="0" presId="urn:microsoft.com/office/officeart/2008/layout/AlternatingHexagons"/>
    <dgm:cxn modelId="{73FDD5CE-80D2-4349-A7F2-112F483D34D3}" type="presOf" srcId="{930616D5-0217-4A0F-84B6-A4352B6C1BE2}" destId="{1AEBDF2E-FF60-4986-AB04-03B96A04ACC1}" srcOrd="0" destOrd="0" presId="urn:microsoft.com/office/officeart/2008/layout/AlternatingHexagons"/>
    <dgm:cxn modelId="{4585EDED-DCD2-43D8-A481-1B9D8D632B5F}" type="presOf" srcId="{47422EFA-632E-41D8-975F-7754692DB99B}" destId="{2C3755D7-5F9B-416D-9450-2439E4DE1684}" srcOrd="0" destOrd="0" presId="urn:microsoft.com/office/officeart/2008/layout/AlternatingHexagons"/>
    <dgm:cxn modelId="{9D168BC9-5F24-4E2E-AA61-9C64EEDB6F1A}" type="presParOf" srcId="{2EA3CBA8-929E-4BA0-822F-42E57A925D0C}" destId="{0E5EE2FA-C15B-4656-9429-EE68A49A7667}" srcOrd="0" destOrd="0" presId="urn:microsoft.com/office/officeart/2008/layout/AlternatingHexagons"/>
    <dgm:cxn modelId="{8B63713E-839C-4BB7-A115-7F7411A1A2D5}" type="presParOf" srcId="{0E5EE2FA-C15B-4656-9429-EE68A49A7667}" destId="{138E65A6-2D35-46A3-8BE4-C52F6B94FB0F}" srcOrd="0" destOrd="0" presId="urn:microsoft.com/office/officeart/2008/layout/AlternatingHexagons"/>
    <dgm:cxn modelId="{D4231561-E4B6-4FE1-8B64-80BAFF5DB3BB}" type="presParOf" srcId="{0E5EE2FA-C15B-4656-9429-EE68A49A7667}" destId="{FFAB5B60-E2FE-446A-B26B-F69FE42570FC}" srcOrd="1" destOrd="0" presId="urn:microsoft.com/office/officeart/2008/layout/AlternatingHexagons"/>
    <dgm:cxn modelId="{942D45A3-978B-46F7-9B12-ED8384F38870}" type="presParOf" srcId="{0E5EE2FA-C15B-4656-9429-EE68A49A7667}" destId="{78755478-C6BA-4659-A647-C9F8B536B3CD}" srcOrd="2" destOrd="0" presId="urn:microsoft.com/office/officeart/2008/layout/AlternatingHexagons"/>
    <dgm:cxn modelId="{6D784852-9A8F-4394-978A-BF11C20E0FB1}" type="presParOf" srcId="{0E5EE2FA-C15B-4656-9429-EE68A49A7667}" destId="{7F2B5C5B-E4C0-4AAD-A774-3DFBFEE4947C}" srcOrd="3" destOrd="0" presId="urn:microsoft.com/office/officeart/2008/layout/AlternatingHexagons"/>
    <dgm:cxn modelId="{24504BCF-DC22-43AE-B39F-2E04424ACCE5}" type="presParOf" srcId="{0E5EE2FA-C15B-4656-9429-EE68A49A7667}" destId="{BEFD0FA6-A31D-4748-B6BF-E62F46925899}" srcOrd="4" destOrd="0" presId="urn:microsoft.com/office/officeart/2008/layout/AlternatingHexagons"/>
    <dgm:cxn modelId="{B3FB7BB1-603A-4445-BE3C-0CE3FEA9FC90}" type="presParOf" srcId="{2EA3CBA8-929E-4BA0-822F-42E57A925D0C}" destId="{58654FDF-5C7E-4666-9EE4-7E205E0B6411}" srcOrd="1" destOrd="0" presId="urn:microsoft.com/office/officeart/2008/layout/AlternatingHexagons"/>
    <dgm:cxn modelId="{EC90FF9B-49DD-47A1-ACAC-3E4BB14D31B2}" type="presParOf" srcId="{2EA3CBA8-929E-4BA0-822F-42E57A925D0C}" destId="{811C4D13-17B5-49C2-A403-F6EBB4219B25}" srcOrd="2" destOrd="0" presId="urn:microsoft.com/office/officeart/2008/layout/AlternatingHexagons"/>
    <dgm:cxn modelId="{3D04AE7D-3C59-42B7-9FB4-C170664FF595}" type="presParOf" srcId="{811C4D13-17B5-49C2-A403-F6EBB4219B25}" destId="{5C648314-A2E5-4598-84F7-890A3DDB5E11}" srcOrd="0" destOrd="0" presId="urn:microsoft.com/office/officeart/2008/layout/AlternatingHexagons"/>
    <dgm:cxn modelId="{EA892DDE-8E90-4C0B-B94A-CE912CB10A2D}" type="presParOf" srcId="{811C4D13-17B5-49C2-A403-F6EBB4219B25}" destId="{E8C1CAE1-B184-4982-9418-B7BA58386938}" srcOrd="1" destOrd="0" presId="urn:microsoft.com/office/officeart/2008/layout/AlternatingHexagons"/>
    <dgm:cxn modelId="{D7A2F854-3DAC-47EE-8F58-C30773CAEEF4}" type="presParOf" srcId="{811C4D13-17B5-49C2-A403-F6EBB4219B25}" destId="{58A6E06D-D4AB-4E5F-98AB-FA5A55C5C3FB}" srcOrd="2" destOrd="0" presId="urn:microsoft.com/office/officeart/2008/layout/AlternatingHexagons"/>
    <dgm:cxn modelId="{B67BBC90-27D9-4669-A654-DDCBF5D62DD6}" type="presParOf" srcId="{811C4D13-17B5-49C2-A403-F6EBB4219B25}" destId="{2893E139-3594-4262-8A49-F8CD79DD7489}" srcOrd="3" destOrd="0" presId="urn:microsoft.com/office/officeart/2008/layout/AlternatingHexagons"/>
    <dgm:cxn modelId="{D2FA73C6-6EEA-4661-9B8E-32A51AFE7967}" type="presParOf" srcId="{811C4D13-17B5-49C2-A403-F6EBB4219B25}" destId="{2C3755D7-5F9B-416D-9450-2439E4DE1684}" srcOrd="4" destOrd="0" presId="urn:microsoft.com/office/officeart/2008/layout/AlternatingHexagons"/>
    <dgm:cxn modelId="{87F09708-A819-4346-BE97-C95C07794D69}" type="presParOf" srcId="{2EA3CBA8-929E-4BA0-822F-42E57A925D0C}" destId="{55740848-7257-4C63-AE38-390F6D8653C0}" srcOrd="3" destOrd="0" presId="urn:microsoft.com/office/officeart/2008/layout/AlternatingHexagons"/>
    <dgm:cxn modelId="{E51A91D0-9F6E-421D-BEB8-9BBFF37E0ACD}" type="presParOf" srcId="{2EA3CBA8-929E-4BA0-822F-42E57A925D0C}" destId="{14EDBB1A-71C2-4B33-8390-21F1CA441839}" srcOrd="4" destOrd="0" presId="urn:microsoft.com/office/officeart/2008/layout/AlternatingHexagons"/>
    <dgm:cxn modelId="{3B579D94-3C93-464A-BC1B-E5B0582480DB}" type="presParOf" srcId="{14EDBB1A-71C2-4B33-8390-21F1CA441839}" destId="{1AEBDF2E-FF60-4986-AB04-03B96A04ACC1}" srcOrd="0" destOrd="0" presId="urn:microsoft.com/office/officeart/2008/layout/AlternatingHexagons"/>
    <dgm:cxn modelId="{CB7931A3-B6C8-4A41-9403-74B574ECA1F3}" type="presParOf" srcId="{14EDBB1A-71C2-4B33-8390-21F1CA441839}" destId="{FA466265-27E0-46B4-B975-E4B75D4703BC}" srcOrd="1" destOrd="0" presId="urn:microsoft.com/office/officeart/2008/layout/AlternatingHexagons"/>
    <dgm:cxn modelId="{722B09E5-62C7-4F59-A516-C4532ACA2D6D}" type="presParOf" srcId="{14EDBB1A-71C2-4B33-8390-21F1CA441839}" destId="{C6C0A9C3-9469-4607-9DC2-F8A93307AE3F}" srcOrd="2" destOrd="0" presId="urn:microsoft.com/office/officeart/2008/layout/AlternatingHexagons"/>
    <dgm:cxn modelId="{ADAE1FD7-4CDA-48C4-9830-D4548DA04F3D}" type="presParOf" srcId="{14EDBB1A-71C2-4B33-8390-21F1CA441839}" destId="{0CB41F7F-1A59-43DC-B6B5-09725B77B715}" srcOrd="3" destOrd="0" presId="urn:microsoft.com/office/officeart/2008/layout/AlternatingHexagons"/>
    <dgm:cxn modelId="{4DCC84A4-64C4-4859-B377-79A9131B8587}" type="presParOf" srcId="{14EDBB1A-71C2-4B33-8390-21F1CA441839}" destId="{3A08BD79-78B8-4ABB-A823-425F97380FC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72D92-EEF2-4235-838E-03FE3110163E}">
      <dsp:nvSpPr>
        <dsp:cNvPr id="0" name=""/>
        <dsp:cNvSpPr/>
      </dsp:nvSpPr>
      <dsp:spPr>
        <a:xfrm>
          <a:off x="1397410" y="361232"/>
          <a:ext cx="3643295" cy="3586457"/>
        </a:xfrm>
        <a:prstGeom prst="blockArc">
          <a:avLst>
            <a:gd name="adj1" fmla="val 9323769"/>
            <a:gd name="adj2" fmla="val 16260830"/>
            <a:gd name="adj3" fmla="val 4637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A5E79-838E-4EA2-A212-A60F025778DA}">
      <dsp:nvSpPr>
        <dsp:cNvPr id="0" name=""/>
        <dsp:cNvSpPr/>
      </dsp:nvSpPr>
      <dsp:spPr>
        <a:xfrm>
          <a:off x="1325442" y="302140"/>
          <a:ext cx="3802741" cy="3739048"/>
        </a:xfrm>
        <a:prstGeom prst="blockArc">
          <a:avLst>
            <a:gd name="adj1" fmla="val 1418016"/>
            <a:gd name="adj2" fmla="val 9364455"/>
            <a:gd name="adj3" fmla="val 4637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E372E-4B5E-43D5-9CDC-1796899E65D6}">
      <dsp:nvSpPr>
        <dsp:cNvPr id="0" name=""/>
        <dsp:cNvSpPr/>
      </dsp:nvSpPr>
      <dsp:spPr>
        <a:xfrm>
          <a:off x="1377222" y="338919"/>
          <a:ext cx="3714302" cy="3631477"/>
        </a:xfrm>
        <a:prstGeom prst="blockArc">
          <a:avLst>
            <a:gd name="adj1" fmla="val 16227808"/>
            <a:gd name="adj2" fmla="val 1458142"/>
            <a:gd name="adj3" fmla="val 4637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D549D-0672-4710-B6CE-9897DF558D01}">
      <dsp:nvSpPr>
        <dsp:cNvPr id="0" name=""/>
        <dsp:cNvSpPr/>
      </dsp:nvSpPr>
      <dsp:spPr>
        <a:xfrm>
          <a:off x="0" y="1830988"/>
          <a:ext cx="1501832" cy="1501832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219938" y="2050926"/>
        <a:ext cx="1061956" cy="1061956"/>
      </dsp:txXfrm>
    </dsp:sp>
    <dsp:sp modelId="{18EFA5F4-2D39-4C17-9260-3433E9D467B8}">
      <dsp:nvSpPr>
        <dsp:cNvPr id="0" name=""/>
        <dsp:cNvSpPr/>
      </dsp:nvSpPr>
      <dsp:spPr>
        <a:xfrm>
          <a:off x="2617489" y="-30031"/>
          <a:ext cx="1259562" cy="11805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Primary Team</a:t>
          </a:r>
        </a:p>
      </dsp:txBody>
      <dsp:txXfrm>
        <a:off x="2801948" y="142852"/>
        <a:ext cx="890644" cy="834750"/>
      </dsp:txXfrm>
    </dsp:sp>
    <dsp:sp modelId="{726F262F-E9DE-41E7-8C13-B30833A4BC97}">
      <dsp:nvSpPr>
        <dsp:cNvPr id="0" name=""/>
        <dsp:cNvSpPr/>
      </dsp:nvSpPr>
      <dsp:spPr>
        <a:xfrm>
          <a:off x="4069231" y="2213191"/>
          <a:ext cx="1236665" cy="1195360"/>
        </a:xfrm>
        <a:prstGeom prst="ellipse">
          <a:avLst/>
        </a:prstGeom>
        <a:solidFill>
          <a:srgbClr val="7331A9"/>
        </a:solid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Patient</a:t>
          </a:r>
        </a:p>
      </dsp:txBody>
      <dsp:txXfrm>
        <a:off x="4250336" y="2388247"/>
        <a:ext cx="874455" cy="845248"/>
      </dsp:txXfrm>
    </dsp:sp>
    <dsp:sp modelId="{0530B507-4E6D-4943-9031-C0642FE1AA0D}">
      <dsp:nvSpPr>
        <dsp:cNvPr id="0" name=""/>
        <dsp:cNvSpPr/>
      </dsp:nvSpPr>
      <dsp:spPr>
        <a:xfrm>
          <a:off x="1159113" y="2196614"/>
          <a:ext cx="1220454" cy="1243393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Outpatient Supports</a:t>
          </a:r>
        </a:p>
      </dsp:txBody>
      <dsp:txXfrm>
        <a:off x="1337844" y="2378705"/>
        <a:ext cx="862992" cy="879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E65A6-2D35-46A3-8BE4-C52F6B94FB0F}">
      <dsp:nvSpPr>
        <dsp:cNvPr id="0" name=""/>
        <dsp:cNvSpPr/>
      </dsp:nvSpPr>
      <dsp:spPr>
        <a:xfrm rot="5400000">
          <a:off x="3433464" y="106456"/>
          <a:ext cx="1637721" cy="14248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 dirty="0"/>
        </a:p>
      </dsp:txBody>
      <dsp:txXfrm rot="-5400000">
        <a:off x="3761950" y="255215"/>
        <a:ext cx="980749" cy="1127299"/>
      </dsp:txXfrm>
    </dsp:sp>
    <dsp:sp modelId="{FFAB5B60-E2FE-446A-B26B-F69FE42570FC}">
      <dsp:nvSpPr>
        <dsp:cNvPr id="0" name=""/>
        <dsp:cNvSpPr/>
      </dsp:nvSpPr>
      <dsp:spPr>
        <a:xfrm>
          <a:off x="4995232" y="329677"/>
          <a:ext cx="1827697" cy="982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D0FA6-A31D-4748-B6BF-E62F46925899}">
      <dsp:nvSpPr>
        <dsp:cNvPr id="0" name=""/>
        <dsp:cNvSpPr/>
      </dsp:nvSpPr>
      <dsp:spPr>
        <a:xfrm rot="5400000">
          <a:off x="1887223" y="106456"/>
          <a:ext cx="1637721" cy="14248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440808"/>
            <a:satOff val="1444"/>
            <a:lumOff val="4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11% </a:t>
          </a:r>
          <a:r>
            <a:rPr lang="en-US" sz="17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Spanish speaking</a:t>
          </a:r>
        </a:p>
      </dsp:txBody>
      <dsp:txXfrm rot="-5400000">
        <a:off x="2215709" y="255215"/>
        <a:ext cx="980749" cy="1127299"/>
      </dsp:txXfrm>
    </dsp:sp>
    <dsp:sp modelId="{5C648314-A2E5-4598-84F7-890A3DDB5E11}">
      <dsp:nvSpPr>
        <dsp:cNvPr id="0" name=""/>
        <dsp:cNvSpPr/>
      </dsp:nvSpPr>
      <dsp:spPr>
        <a:xfrm rot="5400000">
          <a:off x="2648376" y="1498683"/>
          <a:ext cx="1637721" cy="14248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881616"/>
            <a:satOff val="2887"/>
            <a:lumOff val="8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54% </a:t>
          </a:r>
          <a:r>
            <a:rPr lang="en-US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Black &amp; Latine</a:t>
          </a:r>
        </a:p>
      </dsp:txBody>
      <dsp:txXfrm rot="-5400000">
        <a:off x="2976862" y="1647442"/>
        <a:ext cx="980749" cy="1127299"/>
      </dsp:txXfrm>
    </dsp:sp>
    <dsp:sp modelId="{E8C1CAE1-B184-4982-9418-B7BA58386938}">
      <dsp:nvSpPr>
        <dsp:cNvPr id="0" name=""/>
        <dsp:cNvSpPr/>
      </dsp:nvSpPr>
      <dsp:spPr>
        <a:xfrm>
          <a:off x="927131" y="1719775"/>
          <a:ext cx="1768739" cy="982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755D7-5F9B-416D-9450-2439E4DE1684}">
      <dsp:nvSpPr>
        <dsp:cNvPr id="0" name=""/>
        <dsp:cNvSpPr/>
      </dsp:nvSpPr>
      <dsp:spPr>
        <a:xfrm rot="5400000">
          <a:off x="4187180" y="1498683"/>
          <a:ext cx="1637721" cy="14248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4322424"/>
            <a:satOff val="4331"/>
            <a:lumOff val="12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66% </a:t>
          </a:r>
          <a:r>
            <a:rPr lang="en-US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Homeless</a:t>
          </a:r>
        </a:p>
      </dsp:txBody>
      <dsp:txXfrm rot="-5400000">
        <a:off x="4515666" y="1647442"/>
        <a:ext cx="980749" cy="1127299"/>
      </dsp:txXfrm>
    </dsp:sp>
    <dsp:sp modelId="{1AEBDF2E-FF60-4986-AB04-03B96A04ACC1}">
      <dsp:nvSpPr>
        <dsp:cNvPr id="0" name=""/>
        <dsp:cNvSpPr/>
      </dsp:nvSpPr>
      <dsp:spPr>
        <a:xfrm rot="5400000">
          <a:off x="3420726" y="2888781"/>
          <a:ext cx="1637721" cy="14248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5763231"/>
            <a:satOff val="5774"/>
            <a:lumOff val="16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45 </a:t>
          </a:r>
          <a:r>
            <a:rPr lang="en-US" sz="16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Average Age</a:t>
          </a:r>
        </a:p>
      </dsp:txBody>
      <dsp:txXfrm rot="-5400000">
        <a:off x="3749212" y="3037540"/>
        <a:ext cx="980749" cy="1127299"/>
      </dsp:txXfrm>
    </dsp:sp>
    <dsp:sp modelId="{FA466265-27E0-46B4-B975-E4B75D4703BC}">
      <dsp:nvSpPr>
        <dsp:cNvPr id="0" name=""/>
        <dsp:cNvSpPr/>
      </dsp:nvSpPr>
      <dsp:spPr>
        <a:xfrm>
          <a:off x="4995232" y="3109874"/>
          <a:ext cx="1827697" cy="982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8BD79-78B8-4ABB-A823-425F97380FCE}">
      <dsp:nvSpPr>
        <dsp:cNvPr id="0" name=""/>
        <dsp:cNvSpPr/>
      </dsp:nvSpPr>
      <dsp:spPr>
        <a:xfrm rot="5400000">
          <a:off x="1881923" y="2888781"/>
          <a:ext cx="1637721" cy="14248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7204039"/>
            <a:satOff val="7218"/>
            <a:lumOff val="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2210409" y="3037540"/>
        <a:ext cx="980749" cy="1127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Arial" panose="020B0604020202020204" pitchFamily="34" charset="0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b="0" i="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r>
              <a:rPr lang="en-US" sz="800" dirty="0">
                <a:solidFill>
                  <a:srgbClr val="052049"/>
                </a:solidFill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F798EC2-7587-174C-8F9B-BEC1CFBF2B9A}" type="datetimeFigureOut">
              <a:rPr lang="en-US" smtClean="0"/>
              <a:pPr/>
              <a:t>11/10/2024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6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code figurines</a:t>
            </a:r>
          </a:p>
          <a:p>
            <a:r>
              <a:rPr lang="en-US" dirty="0"/>
              <a:t>Test 18-24 pt at minimum Sans </a:t>
            </a:r>
            <a:r>
              <a:rPr lang="en-US" dirty="0" err="1"/>
              <a:t>Seraf</a:t>
            </a:r>
            <a:endParaRPr lang="en-US" dirty="0"/>
          </a:p>
          <a:p>
            <a:r>
              <a:rPr lang="en-US" dirty="0"/>
              <a:t>Take Home point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8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Mental health &amp; physical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15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72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17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15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Ask a question for the audience – Before I dive into the presentation, I wanted to ask you to raise your hand if you are currently a patient navigator, social worker, or anyone who works in care coordination?</a:t>
            </a:r>
          </a:p>
          <a:p>
            <a:pPr marL="0" indent="0">
              <a:buNone/>
            </a:pPr>
            <a:r>
              <a:rPr lang="en-US" dirty="0"/>
              <a:t>Keep your hands raised. For everyone else – please raise your hand if you work on a team with someone who helps link patients to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2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0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9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  <a:p>
            <a:r>
              <a:rPr lang="en-US" dirty="0"/>
              <a:t>2023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4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is navigation effective</a:t>
            </a:r>
          </a:p>
          <a:p>
            <a:r>
              <a:rPr lang="en-US" dirty="0"/>
              <a:t>In what ways can navigation assist with bridging gaps in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5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01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6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79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184 unique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9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06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184 unique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10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46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11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7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201" y="1878497"/>
            <a:ext cx="6141359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9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BF4F3DE7-6199-1D49-861E-64DB4D5C4E94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02257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1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E86BC-86E1-5542-94C0-5EFA09348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1" y="380904"/>
            <a:ext cx="3729712" cy="7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3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0" i="0" dirty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6"/>
            <a:ext cx="6593258" cy="1430138"/>
          </a:xfrm>
        </p:spPr>
        <p:txBody>
          <a:bodyPr anchor="ctr">
            <a:noAutofit/>
          </a:bodyPr>
          <a:lstStyle>
            <a:lvl1pPr>
              <a:defRPr sz="3600" b="0" i="0" baseline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" y="1769166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6"/>
            <a:ext cx="6593258" cy="1430138"/>
          </a:xfr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accent2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" y="1769166"/>
            <a:ext cx="248479" cy="1411357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accent2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6"/>
            <a:ext cx="6593258" cy="1430138"/>
          </a:xfr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accent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" y="1769166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71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6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785" y="2037522"/>
            <a:ext cx="1574426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1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– Tea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4"/>
            <a:ext cx="8902097" cy="49015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8B06E26-66EB-2647-9FF6-9C6706150E8A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4073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4571612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8145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9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910420AF-A8F2-8440-A54A-61FDF6D6E63F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1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02257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A8F50CE7-BE49-DF46-A309-403467331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01" y="1878497"/>
            <a:ext cx="6141359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67939F-0818-8948-8252-798A7289B124}"/>
              </a:ext>
            </a:extLst>
          </p:cNvPr>
          <p:cNvGrpSpPr/>
          <p:nvPr userDrawn="1"/>
        </p:nvGrpSpPr>
        <p:grpSpPr>
          <a:xfrm>
            <a:off x="428221" y="377845"/>
            <a:ext cx="3729712" cy="735176"/>
            <a:chOff x="784276" y="216786"/>
            <a:chExt cx="3819176" cy="7528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B5F241-D7A0-5A46-9072-5E7A3FCE1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E52EAF-958E-2C48-AE0A-B23E7BE81037}"/>
                </a:ext>
              </a:extLst>
            </p:cNvPr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65030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60811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4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DA20E0-8C75-E34C-9986-4E8E8E052B56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5435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D5C70B-2151-BA48-845F-BC21E0C9A9F3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1343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35843"/>
            <a:ext cx="8902097" cy="490765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05C1BC-C759-B148-90D0-50D42E589D0E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835336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"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9028DA-5BDC-184B-A798-3A785D849BF0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677499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629" y="241902"/>
            <a:ext cx="8876371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C6DD8F-8F20-5140-BC18-C533A798439E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609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4"/>
            <a:ext cx="8902097" cy="49015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8B06E26-66EB-2647-9FF6-9C6706150E8A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4588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4136994"/>
            <a:ext cx="9144000" cy="100650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C109D5-1999-D946-AD75-96ADCCE939FD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C5BF22-A706-904B-B676-DA86992C40CC}"/>
              </a:ext>
            </a:extLst>
          </p:cNvPr>
          <p:cNvGrpSpPr/>
          <p:nvPr userDrawn="1"/>
        </p:nvGrpSpPr>
        <p:grpSpPr>
          <a:xfrm>
            <a:off x="784273" y="154459"/>
            <a:ext cx="3353012" cy="660923"/>
            <a:chOff x="784276" y="216786"/>
            <a:chExt cx="3819176" cy="7528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5B0F51F-9622-2946-9966-1E2AA1B59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96CC37-407E-D94A-93A1-AE158DD73D71}"/>
                </a:ext>
              </a:extLst>
            </p:cNvPr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1" y="1878497"/>
            <a:ext cx="6141359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9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9899DE7A-F1AC-614E-8BC7-B4A23307319E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1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02257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A59588-1CE2-6E44-834A-AD43C82E4975}"/>
              </a:ext>
            </a:extLst>
          </p:cNvPr>
          <p:cNvGrpSpPr/>
          <p:nvPr userDrawn="1"/>
        </p:nvGrpSpPr>
        <p:grpSpPr>
          <a:xfrm>
            <a:off x="428221" y="377845"/>
            <a:ext cx="3729712" cy="735176"/>
            <a:chOff x="784276" y="216786"/>
            <a:chExt cx="3819176" cy="7528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BA46B7-B79C-2A46-8886-D3CBED0640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276" y="216786"/>
              <a:ext cx="3819176" cy="75281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013067-9DB1-164F-B2D8-CDDF166BC212}"/>
                </a:ext>
              </a:extLst>
            </p:cNvPr>
            <p:cNvCxnSpPr/>
            <p:nvPr userDrawn="1"/>
          </p:nvCxnSpPr>
          <p:spPr>
            <a:xfrm>
              <a:off x="1924755" y="216786"/>
              <a:ext cx="0" cy="752810"/>
            </a:xfrm>
            <a:prstGeom prst="line">
              <a:avLst/>
            </a:prstGeom>
            <a:ln w="254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CB472-92BE-5E48-80A6-FC260AA96B83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77">
            <a:extLst>
              <a:ext uri="{FF2B5EF4-FFF2-40B4-BE49-F238E27FC236}">
                <a16:creationId xmlns:a16="http://schemas.microsoft.com/office/drawing/2014/main" id="{4ABB29B8-DCAF-7B40-9E52-219D904D83D6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D9FF64-C01C-5C4C-8AB2-E760BF7690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3585" y="1401763"/>
            <a:ext cx="8169964" cy="29321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1C639F-F884-C946-B140-A9518C6FB9A8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08B3EA4E-B6EE-2549-8EB7-C25BC2142E7C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013E3FCC-D96C-D344-BBA3-51BB23D2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58095-3588-1A4E-B981-253E9F1A1AEC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81C2D974-A2EE-E349-AD5D-00B5C62A8CB7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18DED201-C78F-0E4A-B63C-520004DA7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513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3865186" y="2036429"/>
            <a:ext cx="1571041" cy="101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400" y="1884801"/>
            <a:ext cx="1373900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5504"/>
            <a:ext cx="1615440" cy="1615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0"/>
            <a:ext cx="2994420" cy="2015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91"/>
          <a:stretch/>
        </p:blipFill>
        <p:spPr>
          <a:xfrm>
            <a:off x="0" y="1480601"/>
            <a:ext cx="6149580" cy="36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3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14" y="2015504"/>
            <a:ext cx="1615440" cy="1615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6753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3" y="949124"/>
            <a:ext cx="6387247" cy="41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30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170" y="2015504"/>
            <a:ext cx="1615440" cy="1615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2760609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"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16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69704F-E66B-5B41-BF3B-8C6539B484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3585" y="1401763"/>
            <a:ext cx="3915528" cy="29321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99F718F-E8D1-5640-A678-0137FDBAEC9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33354" y="1401763"/>
            <a:ext cx="3915528" cy="29321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1559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3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0" i="0" dirty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3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0" i="0" dirty="0">
                <a:solidFill>
                  <a:schemeClr val="accent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lorem ipsum.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2" y="485259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7" y="484012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2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4042" r:id="rId14"/>
    <p:sldLayoutId id="2147483994" r:id="rId15"/>
    <p:sldLayoutId id="2147483995" r:id="rId16"/>
    <p:sldLayoutId id="2147484043" r:id="rId17"/>
    <p:sldLayoutId id="2147484044" r:id="rId18"/>
    <p:sldLayoutId id="2147484045" r:id="rId19"/>
    <p:sldLayoutId id="2147484046" r:id="rId20"/>
    <p:sldLayoutId id="2147484047" r:id="rId21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36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33357" indent="-23335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522275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.AppleSystemUIFont" charset="0"/>
        <a:buChar char="-"/>
        <a:tabLst/>
        <a:defRPr lang="en-US" sz="20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746106" indent="-16668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979463" indent="-17303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.AppleSystemUIFont" charset="0"/>
        <a:buChar char="-"/>
        <a:tabLst/>
        <a:defRPr lang="en-US" sz="16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3128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2" y="485259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7" y="484012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7A11AC4-0317-9648-9B11-2E4A9F79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EA57C94-8CEE-E147-BA04-64415375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01" r:id="rId7"/>
    <p:sldLayoutId id="2147483944" r:id="rId8"/>
    <p:sldLayoutId id="2147483951" r:id="rId9"/>
    <p:sldLayoutId id="2147483953" r:id="rId10"/>
    <p:sldLayoutId id="2147484000" r:id="rId11"/>
    <p:sldLayoutId id="2147483950" r:id="rId12"/>
    <p:sldLayoutId id="2147483960" r:id="rId13"/>
    <p:sldLayoutId id="2147483961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4041" r:id="rId21"/>
    <p:sldLayoutId id="2147483954" r:id="rId22"/>
    <p:sldLayoutId id="2147483959" r:id="rId23"/>
    <p:sldLayoutId id="2147484038" r:id="rId24"/>
    <p:sldLayoutId id="2147484039" r:id="rId25"/>
    <p:sldLayoutId id="2147484040" r:id="rId26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36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33357" indent="-23335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522275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20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746106" indent="-16668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979463" indent="-17303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16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4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8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svg"/><Relationship Id="rId11" Type="http://schemas.openxmlformats.org/officeDocument/2006/relationships/image" Target="../media/image46.svg"/><Relationship Id="rId5" Type="http://schemas.openxmlformats.org/officeDocument/2006/relationships/image" Target="../media/image42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41.svg"/><Relationship Id="rId9" Type="http://schemas.openxmlformats.org/officeDocument/2006/relationships/image" Target="../media/image37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svg"/><Relationship Id="rId1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FBD2ED-8A36-BB43-9EF4-AA96439BC2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November 14,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C5C1B-281B-8E40-AE3B-01687C42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81" y="1358238"/>
            <a:ext cx="5196198" cy="1311963"/>
          </a:xfrm>
        </p:spPr>
        <p:txBody>
          <a:bodyPr/>
          <a:lstStyle/>
          <a:p>
            <a:r>
              <a:rPr lang="en-US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Hospital-Based Navigation: </a:t>
            </a:r>
            <a:br>
              <a:rPr lang="en-US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Tool for Linking to Residential Treatment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6B7CCA-B546-7A4E-91C5-B79401EA5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7890" y="2900544"/>
            <a:ext cx="4972830" cy="508220"/>
          </a:xfrm>
        </p:spPr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Sophie Zhai, BA</a:t>
            </a:r>
          </a:p>
          <a:p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91454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69F1C44-2E16-2EF4-8D69-E8B986076A3B}"/>
              </a:ext>
            </a:extLst>
          </p:cNvPr>
          <p:cNvSpPr/>
          <p:nvPr/>
        </p:nvSpPr>
        <p:spPr bwMode="auto">
          <a:xfrm>
            <a:off x="6198244" y="1463417"/>
            <a:ext cx="2716855" cy="2794837"/>
          </a:xfrm>
          <a:prstGeom prst="wedgeRoundRectCallout">
            <a:avLst>
              <a:gd name="adj1" fmla="val 2367"/>
              <a:gd name="adj2" fmla="val 63453"/>
              <a:gd name="adj3" fmla="val 16667"/>
            </a:avLst>
          </a:prstGeom>
          <a:solidFill>
            <a:srgbClr val="F48024"/>
          </a:solidFill>
          <a:ln w="19050" algn="ctr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715CD9D-5EBF-9DF5-4B33-3422D9D2F8A3}"/>
              </a:ext>
            </a:extLst>
          </p:cNvPr>
          <p:cNvSpPr/>
          <p:nvPr/>
        </p:nvSpPr>
        <p:spPr bwMode="auto">
          <a:xfrm>
            <a:off x="3233070" y="1466427"/>
            <a:ext cx="2716855" cy="2794837"/>
          </a:xfrm>
          <a:prstGeom prst="wedgeRoundRectCallout">
            <a:avLst>
              <a:gd name="adj1" fmla="val 2367"/>
              <a:gd name="adj2" fmla="val 63453"/>
              <a:gd name="adj3" fmla="val 16667"/>
            </a:avLst>
          </a:prstGeom>
          <a:solidFill>
            <a:srgbClr val="18AEBA"/>
          </a:solidFill>
          <a:ln w="19050" algn="ctr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275BB55-B065-8DB4-967E-E1CCC1CFE520}"/>
              </a:ext>
            </a:extLst>
          </p:cNvPr>
          <p:cNvSpPr/>
          <p:nvPr/>
        </p:nvSpPr>
        <p:spPr bwMode="auto">
          <a:xfrm>
            <a:off x="352542" y="1463417"/>
            <a:ext cx="2716855" cy="2794837"/>
          </a:xfrm>
          <a:prstGeom prst="wedgeRoundRectCallout">
            <a:avLst/>
          </a:prstGeom>
          <a:solidFill>
            <a:schemeClr val="accent1"/>
          </a:solidFill>
          <a:ln w="19050" algn="ctr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A5918B-A84A-4763-F2D0-BD32562A330E}"/>
              </a:ext>
            </a:extLst>
          </p:cNvPr>
          <p:cNvSpPr/>
          <p:nvPr/>
        </p:nvSpPr>
        <p:spPr bwMode="auto">
          <a:xfrm>
            <a:off x="328227" y="134947"/>
            <a:ext cx="8600745" cy="100966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E1BF4D-E63A-E1A7-4352-18D6C39295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3BF69-24F6-B29A-4F31-A61BE1FAC9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89A0412-4BAB-A9A6-7181-5BC7183A0583}"/>
              </a:ext>
            </a:extLst>
          </p:cNvPr>
          <p:cNvSpPr txBox="1">
            <a:spLocks/>
          </p:cNvSpPr>
          <p:nvPr/>
        </p:nvSpPr>
        <p:spPr>
          <a:xfrm>
            <a:off x="518168" y="410487"/>
            <a:ext cx="5969338" cy="458587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Methods: Sub-Questions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5B3E3-CA81-5CDB-6E64-68C666EECB75}"/>
              </a:ext>
            </a:extLst>
          </p:cNvPr>
          <p:cNvSpPr txBox="1"/>
          <p:nvPr/>
        </p:nvSpPr>
        <p:spPr bwMode="auto">
          <a:xfrm>
            <a:off x="477816" y="2709617"/>
            <a:ext cx="2558359" cy="209288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chemeClr val="bg1"/>
                </a:solidFill>
              </a:rPr>
              <a:t>Who’s interested in residential treatment?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8D128-C5A1-AFEF-E448-8CA7C6393565}"/>
              </a:ext>
            </a:extLst>
          </p:cNvPr>
          <p:cNvSpPr txBox="1"/>
          <p:nvPr/>
        </p:nvSpPr>
        <p:spPr bwMode="auto">
          <a:xfrm>
            <a:off x="3354641" y="2640131"/>
            <a:ext cx="2558359" cy="209288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chemeClr val="bg1"/>
                </a:solidFill>
              </a:rPr>
              <a:t>Who’s linking to residential treatment?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068FC-84B6-FFC7-FB56-BF632DB67354}"/>
              </a:ext>
            </a:extLst>
          </p:cNvPr>
          <p:cNvSpPr txBox="1"/>
          <p:nvPr/>
        </p:nvSpPr>
        <p:spPr bwMode="auto">
          <a:xfrm>
            <a:off x="6387729" y="2640131"/>
            <a:ext cx="2305721" cy="144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chemeClr val="bg1"/>
                </a:solidFill>
              </a:rPr>
              <a:t>Why are patients unable to link?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 err="1">
              <a:solidFill>
                <a:schemeClr val="bg1"/>
              </a:solidFill>
            </a:endParaRPr>
          </a:p>
        </p:txBody>
      </p:sp>
      <p:pic>
        <p:nvPicPr>
          <p:cNvPr id="6" name="Graphic 5" descr="Thumbs Down with solid fill">
            <a:extLst>
              <a:ext uri="{FF2B5EF4-FFF2-40B4-BE49-F238E27FC236}">
                <a16:creationId xmlns:a16="http://schemas.microsoft.com/office/drawing/2014/main" id="{DADFFCC5-94DD-2661-020F-32B18DBDE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1113" y="1716467"/>
            <a:ext cx="786902" cy="786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c 36" descr="Thought with solid fill">
            <a:extLst>
              <a:ext uri="{FF2B5EF4-FFF2-40B4-BE49-F238E27FC236}">
                <a16:creationId xmlns:a16="http://schemas.microsoft.com/office/drawing/2014/main" id="{5365389A-2730-39CC-AED2-E35255EA3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0691" y="1757165"/>
            <a:ext cx="763383" cy="763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Home1 with solid fill">
            <a:extLst>
              <a:ext uri="{FF2B5EF4-FFF2-40B4-BE49-F238E27FC236}">
                <a16:creationId xmlns:a16="http://schemas.microsoft.com/office/drawing/2014/main" id="{E4DEBC52-8B0B-8B62-B72D-DB865910C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0677" y="1689104"/>
            <a:ext cx="882646" cy="882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107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7" grpId="0" animBg="1"/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D20198-A48B-44BE-2474-FDB944FEC3D4}"/>
              </a:ext>
            </a:extLst>
          </p:cNvPr>
          <p:cNvSpPr/>
          <p:nvPr/>
        </p:nvSpPr>
        <p:spPr bwMode="auto">
          <a:xfrm>
            <a:off x="194070" y="81140"/>
            <a:ext cx="3701080" cy="442218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6AB3E0-2A0D-E333-2A7B-B0CF487132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F42C7-0867-3AA9-A4C1-2EFEEAC0FC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C25CC2B-B820-7C09-9F1E-D2778CDAFBBA}"/>
              </a:ext>
            </a:extLst>
          </p:cNvPr>
          <p:cNvSpPr txBox="1">
            <a:spLocks/>
          </p:cNvSpPr>
          <p:nvPr/>
        </p:nvSpPr>
        <p:spPr>
          <a:xfrm>
            <a:off x="870923" y="1550597"/>
            <a:ext cx="2325761" cy="458587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Study Population (N = 206)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E037F57-CD7F-3954-BE3A-7F9BCC79D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713037"/>
              </p:ext>
            </p:extLst>
          </p:nvPr>
        </p:nvGraphicFramePr>
        <p:xfrm>
          <a:off x="2610180" y="81140"/>
          <a:ext cx="7750061" cy="4422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Iceberg with solid fill">
            <a:extLst>
              <a:ext uri="{FF2B5EF4-FFF2-40B4-BE49-F238E27FC236}">
                <a16:creationId xmlns:a16="http://schemas.microsoft.com/office/drawing/2014/main" id="{2054703C-8D6E-5A2E-DF8E-78489A822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59059" y="3306361"/>
            <a:ext cx="914400" cy="914400"/>
          </a:xfrm>
          <a:prstGeom prst="rect">
            <a:avLst/>
          </a:prstGeom>
        </p:spPr>
      </p:pic>
      <p:pic>
        <p:nvPicPr>
          <p:cNvPr id="10" name="Graphic 9" descr="Universal access with solid fill">
            <a:extLst>
              <a:ext uri="{FF2B5EF4-FFF2-40B4-BE49-F238E27FC236}">
                <a16:creationId xmlns:a16="http://schemas.microsoft.com/office/drawing/2014/main" id="{13F9AF24-BBDF-EB45-3A68-52ADECDA2A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14189" y="4335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E65A6-2D35-46A3-8BE4-C52F6B94F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AB5B60-E2FE-446A-B26B-F69FE42570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FD0FA6-A31D-4748-B6BF-E62F46925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648314-A2E5-4598-84F7-890A3DDB5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C1CAE1-B184-4982-9418-B7BA58386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3755D7-5F9B-416D-9450-2439E4DE1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EBDF2E-FF60-4986-AB04-03B96A04A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466265-27E0-46B4-B975-E4B75D470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08BD79-78B8-4ABB-A823-425F97380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black people&#10;&#10;Description automatically generated">
            <a:extLst>
              <a:ext uri="{FF2B5EF4-FFF2-40B4-BE49-F238E27FC236}">
                <a16:creationId xmlns:a16="http://schemas.microsoft.com/office/drawing/2014/main" id="{C4A26534-4059-F2DB-BFA8-29A05C36F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73" y="1833782"/>
            <a:ext cx="4427524" cy="20371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1A6A2-20AB-7235-A5C0-485FF64E1A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1C9303-D0D1-9F51-BC34-C2C9385945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B1AA84-491C-7CA2-D3DF-A77DAFD84C3D}"/>
              </a:ext>
            </a:extLst>
          </p:cNvPr>
          <p:cNvSpPr/>
          <p:nvPr/>
        </p:nvSpPr>
        <p:spPr bwMode="auto">
          <a:xfrm>
            <a:off x="275626" y="172092"/>
            <a:ext cx="8600745" cy="100966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0D85BDD-64FD-296D-BA9A-210587E379EB}"/>
              </a:ext>
            </a:extLst>
          </p:cNvPr>
          <p:cNvSpPr txBox="1">
            <a:spLocks/>
          </p:cNvSpPr>
          <p:nvPr/>
        </p:nvSpPr>
        <p:spPr>
          <a:xfrm>
            <a:off x="395137" y="415396"/>
            <a:ext cx="6295595" cy="458587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</a:rPr>
              <a:t>Residential Treatment Linkage Rate</a:t>
            </a:r>
          </a:p>
        </p:txBody>
      </p:sp>
      <p:pic>
        <p:nvPicPr>
          <p:cNvPr id="11" name="Picture 10" descr="A group of black people&#10;&#10;Description automatically generated">
            <a:extLst>
              <a:ext uri="{FF2B5EF4-FFF2-40B4-BE49-F238E27FC236}">
                <a16:creationId xmlns:a16="http://schemas.microsoft.com/office/drawing/2014/main" id="{2A294C33-08CC-4C73-3438-ABA8F6E0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8" y="1818107"/>
            <a:ext cx="4362311" cy="20371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B7C7F6-B2B4-3551-F346-3BBB44AEA3F2}"/>
              </a:ext>
            </a:extLst>
          </p:cNvPr>
          <p:cNvSpPr/>
          <p:nvPr/>
        </p:nvSpPr>
        <p:spPr bwMode="auto">
          <a:xfrm>
            <a:off x="4213202" y="1818107"/>
            <a:ext cx="833151" cy="211421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5F403A-3E08-EB8C-D348-7CBCBCAB7EBB}"/>
              </a:ext>
            </a:extLst>
          </p:cNvPr>
          <p:cNvSpPr/>
          <p:nvPr/>
        </p:nvSpPr>
        <p:spPr bwMode="auto">
          <a:xfrm>
            <a:off x="5287245" y="1902312"/>
            <a:ext cx="3018263" cy="177676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15%</a:t>
            </a:r>
          </a:p>
          <a:p>
            <a:pPr algn="ctr">
              <a:lnSpc>
                <a:spcPct val="90000"/>
              </a:lnSpc>
            </a:pPr>
            <a:r>
              <a:rPr lang="en-US" sz="2800" b="1" dirty="0"/>
              <a:t> </a:t>
            </a:r>
            <a:r>
              <a:rPr lang="en-US" sz="2400" b="1" dirty="0"/>
              <a:t>decided not to </a:t>
            </a:r>
          </a:p>
          <a:p>
            <a:pPr algn="ctr">
              <a:lnSpc>
                <a:spcPct val="90000"/>
              </a:lnSpc>
            </a:pPr>
            <a:r>
              <a:rPr lang="en-US" sz="2400" b="1" dirty="0"/>
              <a:t>pursue treatment</a:t>
            </a:r>
          </a:p>
          <a:p>
            <a:pPr algn="ctr">
              <a:lnSpc>
                <a:spcPct val="90000"/>
              </a:lnSpc>
            </a:pPr>
            <a:r>
              <a:rPr lang="en-US" sz="2400" b="1" dirty="0"/>
              <a:t>after 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E9D9AD-F8C8-9648-125F-7CD3365DD88B}"/>
              </a:ext>
            </a:extLst>
          </p:cNvPr>
          <p:cNvSpPr/>
          <p:nvPr/>
        </p:nvSpPr>
        <p:spPr bwMode="auto">
          <a:xfrm>
            <a:off x="4835063" y="1956056"/>
            <a:ext cx="3711337" cy="197626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7D36B8"/>
                </a:solidFill>
              </a:rPr>
              <a:t>43% </a:t>
            </a:r>
          </a:p>
          <a:p>
            <a:pPr algn="ctr">
              <a:lnSpc>
                <a:spcPct val="90000"/>
              </a:lnSpc>
            </a:pPr>
            <a:r>
              <a:rPr lang="en-US" sz="2600" b="1" dirty="0"/>
              <a:t>linked to treatment </a:t>
            </a:r>
          </a:p>
          <a:p>
            <a:pPr algn="ctr">
              <a:lnSpc>
                <a:spcPct val="90000"/>
              </a:lnSpc>
            </a:pPr>
            <a:r>
              <a:rPr lang="en-US" sz="2600" b="1" dirty="0"/>
              <a:t>directly after discharge</a:t>
            </a:r>
          </a:p>
        </p:txBody>
      </p:sp>
      <p:pic>
        <p:nvPicPr>
          <p:cNvPr id="8" name="Picture 7" descr="A group of people with different colors&#10;&#10;Description automatically generated">
            <a:extLst>
              <a:ext uri="{FF2B5EF4-FFF2-40B4-BE49-F238E27FC236}">
                <a16:creationId xmlns:a16="http://schemas.microsoft.com/office/drawing/2014/main" id="{CEC10EC5-5464-C6C7-837D-24E189481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73" y="1804166"/>
            <a:ext cx="3809277" cy="20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EFECBE-7A91-007B-4407-DABCC75B49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93A0A-D298-CB83-BF1B-930AF117F8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47AC231D-11CA-B58E-7EFA-E9BAD1A0F786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28132426"/>
              </p:ext>
            </p:extLst>
          </p:nvPr>
        </p:nvGraphicFramePr>
        <p:xfrm>
          <a:off x="825910" y="449826"/>
          <a:ext cx="7647038" cy="387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B51CAB-B39C-00D2-AC61-AB2F0CF4A602}"/>
              </a:ext>
            </a:extLst>
          </p:cNvPr>
          <p:cNvSpPr txBox="1"/>
          <p:nvPr/>
        </p:nvSpPr>
        <p:spPr bwMode="auto">
          <a:xfrm rot="16200000">
            <a:off x="-907492" y="2045093"/>
            <a:ext cx="3097541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Demographic Characteristics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243C3-E5B3-F5B5-FD3A-E0FE804E51C6}"/>
              </a:ext>
            </a:extLst>
          </p:cNvPr>
          <p:cNvSpPr txBox="1"/>
          <p:nvPr/>
        </p:nvSpPr>
        <p:spPr bwMode="auto">
          <a:xfrm>
            <a:off x="3616350" y="4325938"/>
            <a:ext cx="4310906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Residential Treatment Linkage Rate (%)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736F4E-94EE-2296-81E0-99D66970BA36}"/>
              </a:ext>
            </a:extLst>
          </p:cNvPr>
          <p:cNvCxnSpPr/>
          <p:nvPr/>
        </p:nvCxnSpPr>
        <p:spPr>
          <a:xfrm flipV="1">
            <a:off x="6275438" y="529099"/>
            <a:ext cx="0" cy="3502741"/>
          </a:xfrm>
          <a:prstGeom prst="line">
            <a:avLst/>
          </a:prstGeom>
          <a:ln w="28575">
            <a:solidFill>
              <a:srgbClr val="F480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5E2216-9C6A-1CA6-4CF0-395FA32173EC}"/>
              </a:ext>
            </a:extLst>
          </p:cNvPr>
          <p:cNvSpPr/>
          <p:nvPr/>
        </p:nvSpPr>
        <p:spPr bwMode="auto">
          <a:xfrm>
            <a:off x="6622025" y="817561"/>
            <a:ext cx="2003808" cy="554029"/>
          </a:xfrm>
          <a:prstGeom prst="round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2060"/>
                </a:solidFill>
              </a:rPr>
              <a:t>Overall Linkage Rate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002060"/>
                </a:solidFill>
              </a:rPr>
              <a:t>43%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A31668-D4B7-4F7C-5DCE-A45F5FEB6AC1}"/>
              </a:ext>
            </a:extLst>
          </p:cNvPr>
          <p:cNvCxnSpPr>
            <a:cxnSpLocks/>
          </p:cNvCxnSpPr>
          <p:nvPr/>
        </p:nvCxnSpPr>
        <p:spPr>
          <a:xfrm flipH="1">
            <a:off x="6481915" y="1052563"/>
            <a:ext cx="14011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1EA006-AE7F-8F7E-A9C5-35077A1CCC41}"/>
              </a:ext>
            </a:extLst>
          </p:cNvPr>
          <p:cNvCxnSpPr>
            <a:cxnSpLocks/>
          </p:cNvCxnSpPr>
          <p:nvPr/>
        </p:nvCxnSpPr>
        <p:spPr>
          <a:xfrm flipH="1">
            <a:off x="6323474" y="1052563"/>
            <a:ext cx="158441" cy="14583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1D7166-0282-6160-8343-E9DDEB54FA03}"/>
              </a:ext>
            </a:extLst>
          </p:cNvPr>
          <p:cNvSpPr/>
          <p:nvPr/>
        </p:nvSpPr>
        <p:spPr bwMode="auto">
          <a:xfrm>
            <a:off x="6952020" y="1820504"/>
            <a:ext cx="1950471" cy="1502492"/>
          </a:xfrm>
          <a:prstGeom prst="roundRect">
            <a:avLst/>
          </a:prstGeom>
          <a:solidFill>
            <a:schemeClr val="bg1"/>
          </a:solidFill>
          <a:ln w="19050" algn="ctr">
            <a:solidFill>
              <a:srgbClr val="00206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B9899-DD5F-96F6-9928-85E0DEB5F213}"/>
              </a:ext>
            </a:extLst>
          </p:cNvPr>
          <p:cNvSpPr txBox="1"/>
          <p:nvPr/>
        </p:nvSpPr>
        <p:spPr bwMode="auto">
          <a:xfrm>
            <a:off x="7134251" y="2056549"/>
            <a:ext cx="1586007" cy="98488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No significant difference in linkage rates between groups</a:t>
            </a:r>
          </a:p>
        </p:txBody>
      </p:sp>
    </p:spTree>
    <p:extLst>
      <p:ext uri="{BB962C8B-B14F-4D97-AF65-F5344CB8AC3E}">
        <p14:creationId xmlns:p14="http://schemas.microsoft.com/office/powerpoint/2010/main" val="3201086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2C0B6F-B012-2FD5-9EEA-4E7B1686B3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06EFB-5757-57B8-744E-9BEEB4EC16D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2D3FA5B8-43F3-68F2-35BA-65B2F2C7C971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265268439"/>
              </p:ext>
            </p:extLst>
          </p:nvPr>
        </p:nvGraphicFramePr>
        <p:xfrm>
          <a:off x="350570" y="938260"/>
          <a:ext cx="8442859" cy="3870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B16BD2EB-AF59-F500-8B4A-42B35AEE36BD}"/>
              </a:ext>
            </a:extLst>
          </p:cNvPr>
          <p:cNvSpPr txBox="1">
            <a:spLocks/>
          </p:cNvSpPr>
          <p:nvPr/>
        </p:nvSpPr>
        <p:spPr>
          <a:xfrm>
            <a:off x="395137" y="323963"/>
            <a:ext cx="6786898" cy="458587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</a:rPr>
              <a:t>Reasons for Non-Linkage (N = 99)</a:t>
            </a:r>
          </a:p>
        </p:txBody>
      </p:sp>
    </p:spTree>
    <p:extLst>
      <p:ext uri="{BB962C8B-B14F-4D97-AF65-F5344CB8AC3E}">
        <p14:creationId xmlns:p14="http://schemas.microsoft.com/office/powerpoint/2010/main" val="320528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E1BF4D-E63A-E1A7-4352-18D6C39295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3BF69-24F6-B29A-4F31-A61BE1FAC9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A0B27-BC04-DB44-BF0D-8A759721241B}"/>
              </a:ext>
            </a:extLst>
          </p:cNvPr>
          <p:cNvSpPr/>
          <p:nvPr/>
        </p:nvSpPr>
        <p:spPr bwMode="auto">
          <a:xfrm>
            <a:off x="328227" y="134947"/>
            <a:ext cx="8600745" cy="100966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89A0412-4BAB-A9A6-7181-5BC7183A0583}"/>
              </a:ext>
            </a:extLst>
          </p:cNvPr>
          <p:cNvSpPr txBox="1">
            <a:spLocks/>
          </p:cNvSpPr>
          <p:nvPr/>
        </p:nvSpPr>
        <p:spPr>
          <a:xfrm>
            <a:off x="518168" y="410487"/>
            <a:ext cx="5969338" cy="458587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Discussion &amp; Conclusion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31DDE2-DF52-3317-7CF4-91156D390097}"/>
              </a:ext>
            </a:extLst>
          </p:cNvPr>
          <p:cNvSpPr/>
          <p:nvPr/>
        </p:nvSpPr>
        <p:spPr bwMode="auto">
          <a:xfrm>
            <a:off x="469148" y="1531961"/>
            <a:ext cx="2601154" cy="2638889"/>
          </a:xfrm>
          <a:prstGeom prst="roundRect">
            <a:avLst/>
          </a:prstGeom>
          <a:noFill/>
          <a:ln w="38100" algn="ctr">
            <a:solidFill>
              <a:schemeClr val="accent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D2DD4-8719-2B6E-F996-F37189B41FD4}"/>
              </a:ext>
            </a:extLst>
          </p:cNvPr>
          <p:cNvSpPr txBox="1"/>
          <p:nvPr/>
        </p:nvSpPr>
        <p:spPr bwMode="auto">
          <a:xfrm>
            <a:off x="632269" y="2128661"/>
            <a:ext cx="2274912" cy="153888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Navigation is effective </a:t>
            </a:r>
            <a:r>
              <a:rPr lang="en-US" sz="2000" dirty="0"/>
              <a:t>among a population with high biopsychosocial complexity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5595C7-B51E-1E40-E1E5-FCC0ED30FBDE}"/>
              </a:ext>
            </a:extLst>
          </p:cNvPr>
          <p:cNvSpPr/>
          <p:nvPr/>
        </p:nvSpPr>
        <p:spPr bwMode="auto">
          <a:xfrm>
            <a:off x="3271423" y="1578659"/>
            <a:ext cx="2601154" cy="2638889"/>
          </a:xfrm>
          <a:prstGeom prst="roundRect">
            <a:avLst/>
          </a:prstGeom>
          <a:noFill/>
          <a:ln w="38100" algn="ctr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8B7D9-5801-2EEB-509D-B227CBE81B83}"/>
              </a:ext>
            </a:extLst>
          </p:cNvPr>
          <p:cNvSpPr txBox="1"/>
          <p:nvPr/>
        </p:nvSpPr>
        <p:spPr bwMode="auto">
          <a:xfrm>
            <a:off x="3553522" y="2205605"/>
            <a:ext cx="2036956" cy="123110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People with </a:t>
            </a:r>
          </a:p>
          <a:p>
            <a:pPr algn="ctr"/>
            <a:r>
              <a:rPr lang="en-US" sz="2000" b="1" dirty="0"/>
              <a:t>co-occurring conditions</a:t>
            </a:r>
            <a:r>
              <a:rPr lang="en-US" sz="2000" dirty="0"/>
              <a:t> face treatment gaps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AF78C5-1764-4E35-61B8-9BC47F90830B}"/>
              </a:ext>
            </a:extLst>
          </p:cNvPr>
          <p:cNvSpPr/>
          <p:nvPr/>
        </p:nvSpPr>
        <p:spPr bwMode="auto">
          <a:xfrm>
            <a:off x="6073698" y="1578659"/>
            <a:ext cx="2601154" cy="2638889"/>
          </a:xfrm>
          <a:prstGeom prst="round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3FF66-8EF4-8B9D-AA38-0235317FA5AE}"/>
              </a:ext>
            </a:extLst>
          </p:cNvPr>
          <p:cNvSpPr txBox="1"/>
          <p:nvPr/>
        </p:nvSpPr>
        <p:spPr bwMode="auto">
          <a:xfrm>
            <a:off x="6355797" y="2128660"/>
            <a:ext cx="2036956" cy="153888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Expansion is needed </a:t>
            </a:r>
            <a:r>
              <a:rPr lang="en-US" sz="2000" dirty="0"/>
              <a:t>to meet the demand for residential treatment</a:t>
            </a:r>
          </a:p>
        </p:txBody>
      </p:sp>
    </p:spTree>
    <p:extLst>
      <p:ext uri="{BB962C8B-B14F-4D97-AF65-F5344CB8AC3E}">
        <p14:creationId xmlns:p14="http://schemas.microsoft.com/office/powerpoint/2010/main" val="3710476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0" grpId="0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E1BF4D-E63A-E1A7-4352-18D6C39295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3BF69-24F6-B29A-4F31-A61BE1FAC9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A0B27-BC04-DB44-BF0D-8A759721241B}"/>
              </a:ext>
            </a:extLst>
          </p:cNvPr>
          <p:cNvSpPr/>
          <p:nvPr/>
        </p:nvSpPr>
        <p:spPr bwMode="auto">
          <a:xfrm>
            <a:off x="272107" y="142785"/>
            <a:ext cx="3701080" cy="442218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89A0412-4BAB-A9A6-7181-5BC7183A0583}"/>
              </a:ext>
            </a:extLst>
          </p:cNvPr>
          <p:cNvSpPr txBox="1">
            <a:spLocks/>
          </p:cNvSpPr>
          <p:nvPr/>
        </p:nvSpPr>
        <p:spPr>
          <a:xfrm>
            <a:off x="868206" y="1614819"/>
            <a:ext cx="2508882" cy="458587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Limitations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&amp;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Challenges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B47FFC-571B-1F68-6F2B-98D0060C345B}"/>
              </a:ext>
            </a:extLst>
          </p:cNvPr>
          <p:cNvSpPr/>
          <p:nvPr/>
        </p:nvSpPr>
        <p:spPr bwMode="auto">
          <a:xfrm>
            <a:off x="4371275" y="579236"/>
            <a:ext cx="4192859" cy="739137"/>
          </a:xfrm>
          <a:prstGeom prst="roundRect">
            <a:avLst/>
          </a:prstGeom>
          <a:solidFill>
            <a:schemeClr val="accent3"/>
          </a:solidFill>
          <a:ln w="38100" algn="ctr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11054-E6F6-41C4-B07E-8170F0BC2B16}"/>
              </a:ext>
            </a:extLst>
          </p:cNvPr>
          <p:cNvSpPr txBox="1"/>
          <p:nvPr/>
        </p:nvSpPr>
        <p:spPr bwMode="auto">
          <a:xfrm>
            <a:off x="5181600" y="779527"/>
            <a:ext cx="2929053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Surveillance Bias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73B4B0-3959-1954-8CC9-BCB2BAF87C9E}"/>
              </a:ext>
            </a:extLst>
          </p:cNvPr>
          <p:cNvSpPr/>
          <p:nvPr/>
        </p:nvSpPr>
        <p:spPr bwMode="auto">
          <a:xfrm>
            <a:off x="4371275" y="1614819"/>
            <a:ext cx="4192859" cy="1097566"/>
          </a:xfrm>
          <a:prstGeom prst="roundRect">
            <a:avLst/>
          </a:prstGeom>
          <a:solidFill>
            <a:schemeClr val="accent2"/>
          </a:solidFill>
          <a:ln w="3810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18DD58-4F57-DA4B-A635-1A2ED3DB68BB}"/>
              </a:ext>
            </a:extLst>
          </p:cNvPr>
          <p:cNvSpPr/>
          <p:nvPr/>
        </p:nvSpPr>
        <p:spPr bwMode="auto">
          <a:xfrm>
            <a:off x="4371275" y="2961783"/>
            <a:ext cx="4192859" cy="1097566"/>
          </a:xfrm>
          <a:prstGeom prst="roundRect">
            <a:avLst/>
          </a:prstGeom>
          <a:solidFill>
            <a:srgbClr val="F48024"/>
          </a:solidFill>
          <a:ln w="38100" algn="ctr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0B3DE5-3081-8573-AA49-55058AAF2FA3}"/>
              </a:ext>
            </a:extLst>
          </p:cNvPr>
          <p:cNvSpPr txBox="1"/>
          <p:nvPr/>
        </p:nvSpPr>
        <p:spPr bwMode="auto">
          <a:xfrm>
            <a:off x="5003176" y="1825048"/>
            <a:ext cx="2929053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Long-term Treatment Outcomes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31CC5-A0C8-0E5E-8819-051783BE7A43}"/>
              </a:ext>
            </a:extLst>
          </p:cNvPr>
          <p:cNvSpPr txBox="1"/>
          <p:nvPr/>
        </p:nvSpPr>
        <p:spPr bwMode="auto">
          <a:xfrm>
            <a:off x="4766398" y="3147930"/>
            <a:ext cx="3402610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Different Treatment Landscapes</a:t>
            </a:r>
          </a:p>
        </p:txBody>
      </p:sp>
    </p:spTree>
    <p:extLst>
      <p:ext uri="{BB962C8B-B14F-4D97-AF65-F5344CB8AC3E}">
        <p14:creationId xmlns:p14="http://schemas.microsoft.com/office/powerpoint/2010/main" val="2016182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2C4C14-2466-302A-7441-E93B1F8851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8168" y="4853069"/>
            <a:ext cx="4310907" cy="103485"/>
          </a:xfrm>
        </p:spPr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2DD90-6944-6311-2784-1D5A2DF3E3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78CFBA46-074A-BBB6-F21F-3037C55D082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8230" y="1614821"/>
            <a:ext cx="2872536" cy="61710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Thank You</a:t>
            </a:r>
          </a:p>
          <a:p>
            <a:pPr algn="ctr"/>
            <a:r>
              <a:rPr lang="en-US" sz="2800" b="1" dirty="0"/>
              <a:t>&amp;</a:t>
            </a:r>
          </a:p>
          <a:p>
            <a:pPr algn="ctr"/>
            <a:r>
              <a:rPr lang="en-US" sz="2800" b="1" dirty="0"/>
              <a:t>Questions</a:t>
            </a:r>
          </a:p>
        </p:txBody>
      </p:sp>
      <p:pic>
        <p:nvPicPr>
          <p:cNvPr id="5" name="Picture 4" descr="Elderly man waiting for group">
            <a:extLst>
              <a:ext uri="{FF2B5EF4-FFF2-40B4-BE49-F238E27FC236}">
                <a16:creationId xmlns:a16="http://schemas.microsoft.com/office/drawing/2014/main" id="{24A91A3C-18FB-E3D8-449C-0D08A3DC2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r="16936"/>
          <a:stretch/>
        </p:blipFill>
        <p:spPr>
          <a:xfrm>
            <a:off x="3456877" y="0"/>
            <a:ext cx="5687123" cy="469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658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D7E4E1-D9E1-FAB9-6F2D-C541DC43F0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C7932-A6E1-0FC2-3AE2-28D05DE296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B0FEC0-919B-C508-52C2-E2DCCCF5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1" y="2377129"/>
            <a:ext cx="2985687" cy="2186446"/>
          </a:xfrm>
          <a:prstGeom prst="rect">
            <a:avLst/>
          </a:prstGeom>
        </p:spPr>
      </p:pic>
      <p:pic>
        <p:nvPicPr>
          <p:cNvPr id="4" name="Content Placeholder 7" descr="A couple of women sitting at a table&#10;&#10;Description automatically generated">
            <a:extLst>
              <a:ext uri="{FF2B5EF4-FFF2-40B4-BE49-F238E27FC236}">
                <a16:creationId xmlns:a16="http://schemas.microsoft.com/office/drawing/2014/main" id="{3C53D009-78FE-EAB8-1844-F71A750D9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459" y="350868"/>
            <a:ext cx="3114338" cy="4212708"/>
          </a:xfrm>
          <a:prstGeom prst="rect">
            <a:avLst/>
          </a:prstGeom>
        </p:spPr>
      </p:pic>
      <p:pic>
        <p:nvPicPr>
          <p:cNvPr id="6" name="Picture 5" descr="A logo with handshake and a heart&#10;&#10;Description automatically generated">
            <a:extLst>
              <a:ext uri="{FF2B5EF4-FFF2-40B4-BE49-F238E27FC236}">
                <a16:creationId xmlns:a16="http://schemas.microsoft.com/office/drawing/2014/main" id="{61B0EA2D-8F2D-858E-F069-A9677236F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728" y="2101056"/>
            <a:ext cx="2108311" cy="712332"/>
          </a:xfrm>
          <a:prstGeom prst="rect">
            <a:avLst/>
          </a:prstGeom>
        </p:spPr>
      </p:pic>
      <p:pic>
        <p:nvPicPr>
          <p:cNvPr id="11" name="Picture 10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A6C0728B-9586-BE7F-62B3-8E9EACFF6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40" y="350867"/>
            <a:ext cx="2985687" cy="19740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E82F2E-8C4A-CB53-A4E4-B50477D65889}"/>
              </a:ext>
            </a:extLst>
          </p:cNvPr>
          <p:cNvSpPr/>
          <p:nvPr/>
        </p:nvSpPr>
        <p:spPr bwMode="auto">
          <a:xfrm>
            <a:off x="7114554" y="3135864"/>
            <a:ext cx="1546379" cy="1129990"/>
          </a:xfrm>
          <a:prstGeom prst="round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Nothing to </a:t>
            </a:r>
          </a:p>
          <a:p>
            <a:pPr algn="ctr">
              <a:lnSpc>
                <a:spcPct val="90000"/>
              </a:lnSpc>
            </a:pPr>
            <a:r>
              <a:rPr lang="en-US" sz="1600" b="1" dirty="0"/>
              <a:t>disclose</a:t>
            </a:r>
          </a:p>
        </p:txBody>
      </p:sp>
    </p:spTree>
    <p:extLst>
      <p:ext uri="{BB962C8B-B14F-4D97-AF65-F5344CB8AC3E}">
        <p14:creationId xmlns:p14="http://schemas.microsoft.com/office/powerpoint/2010/main" val="721702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 pointing on a map">
            <a:extLst>
              <a:ext uri="{FF2B5EF4-FFF2-40B4-BE49-F238E27FC236}">
                <a16:creationId xmlns:a16="http://schemas.microsoft.com/office/drawing/2014/main" id="{687443D6-FCBB-D7EC-F871-6213514C3D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467" y="0"/>
            <a:ext cx="6995533" cy="46983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3AA30-C4F5-B291-7C2B-7F400EA0859A}"/>
              </a:ext>
            </a:extLst>
          </p:cNvPr>
          <p:cNvSpPr/>
          <p:nvPr/>
        </p:nvSpPr>
        <p:spPr bwMode="auto">
          <a:xfrm>
            <a:off x="2077842" y="45719"/>
            <a:ext cx="1728441" cy="6228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Moon 6">
            <a:extLst>
              <a:ext uri="{FF2B5EF4-FFF2-40B4-BE49-F238E27FC236}">
                <a16:creationId xmlns:a16="http://schemas.microsoft.com/office/drawing/2014/main" id="{623C95AB-5321-06EC-A721-53D5E6DE304A}"/>
              </a:ext>
            </a:extLst>
          </p:cNvPr>
          <p:cNvSpPr/>
          <p:nvPr/>
        </p:nvSpPr>
        <p:spPr bwMode="auto">
          <a:xfrm>
            <a:off x="1219200" y="0"/>
            <a:ext cx="3455832" cy="4698378"/>
          </a:xfrm>
          <a:prstGeom prst="moon">
            <a:avLst>
              <a:gd name="adj" fmla="val 84043"/>
            </a:avLst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65B943-2114-3745-C663-D723BB70B65F}"/>
              </a:ext>
            </a:extLst>
          </p:cNvPr>
          <p:cNvSpPr/>
          <p:nvPr/>
        </p:nvSpPr>
        <p:spPr bwMode="auto">
          <a:xfrm>
            <a:off x="857537" y="509006"/>
            <a:ext cx="2836167" cy="999700"/>
          </a:xfrm>
          <a:prstGeom prst="round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B2A445-3CFA-9BDD-4B68-40C0172E0E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240ABA-274A-757D-2B6D-67DE4894E577}"/>
              </a:ext>
            </a:extLst>
          </p:cNvPr>
          <p:cNvSpPr/>
          <p:nvPr/>
        </p:nvSpPr>
        <p:spPr bwMode="auto">
          <a:xfrm>
            <a:off x="1884555" y="3862712"/>
            <a:ext cx="1692016" cy="830997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8B1AD3-C069-2774-2F0A-DE359D764079}"/>
              </a:ext>
            </a:extLst>
          </p:cNvPr>
          <p:cNvSpPr/>
          <p:nvPr/>
        </p:nvSpPr>
        <p:spPr bwMode="auto">
          <a:xfrm>
            <a:off x="266153" y="4474038"/>
            <a:ext cx="4305848" cy="286999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00BA58-C14B-4B77-8DA8-2452AA6D27B3}"/>
              </a:ext>
            </a:extLst>
          </p:cNvPr>
          <p:cNvSpPr/>
          <p:nvPr/>
        </p:nvSpPr>
        <p:spPr bwMode="auto">
          <a:xfrm>
            <a:off x="266151" y="0"/>
            <a:ext cx="4305848" cy="8818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42DAE-3A2E-D00C-5717-8BDE123E52D3}"/>
              </a:ext>
            </a:extLst>
          </p:cNvPr>
          <p:cNvSpPr txBox="1"/>
          <p:nvPr/>
        </p:nvSpPr>
        <p:spPr bwMode="auto">
          <a:xfrm>
            <a:off x="1125906" y="1713799"/>
            <a:ext cx="2586337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/>
              <a:t>Describe hospital-based navigation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0D970-30D0-2F33-BA98-C8D2F4E9650C}"/>
              </a:ext>
            </a:extLst>
          </p:cNvPr>
          <p:cNvSpPr txBox="1"/>
          <p:nvPr/>
        </p:nvSpPr>
        <p:spPr bwMode="auto">
          <a:xfrm>
            <a:off x="982748" y="3383545"/>
            <a:ext cx="2795239" cy="7848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/>
              <a:t>Reflect on the role navigation could play in your institution</a:t>
            </a:r>
          </a:p>
        </p:txBody>
      </p:sp>
      <p:pic>
        <p:nvPicPr>
          <p:cNvPr id="19" name="Graphic 18" descr="Badge 1 with solid fill">
            <a:extLst>
              <a:ext uri="{FF2B5EF4-FFF2-40B4-BE49-F238E27FC236}">
                <a16:creationId xmlns:a16="http://schemas.microsoft.com/office/drawing/2014/main" id="{CFE3AD52-4EB1-EE2C-C2C4-75A446F69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129" y="1635619"/>
            <a:ext cx="452438" cy="452438"/>
          </a:xfrm>
          <a:prstGeom prst="rect">
            <a:avLst/>
          </a:prstGeom>
          <a:effectLst/>
        </p:spPr>
      </p:pic>
      <p:pic>
        <p:nvPicPr>
          <p:cNvPr id="22" name="Graphic 21" descr="Badge with solid fill">
            <a:extLst>
              <a:ext uri="{FF2B5EF4-FFF2-40B4-BE49-F238E27FC236}">
                <a16:creationId xmlns:a16="http://schemas.microsoft.com/office/drawing/2014/main" id="{0D4C57DB-8455-E5F3-B369-1892525B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5099" y="2508878"/>
            <a:ext cx="452438" cy="4524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0A9F0BA-B6FF-E9B0-0F23-AFEAA0E87609}"/>
              </a:ext>
            </a:extLst>
          </p:cNvPr>
          <p:cNvSpPr/>
          <p:nvPr/>
        </p:nvSpPr>
        <p:spPr bwMode="auto">
          <a:xfrm>
            <a:off x="4204135" y="4652537"/>
            <a:ext cx="66905" cy="211985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49CB9-EDFB-6E7B-DB0F-2366B4469E5D}"/>
              </a:ext>
            </a:extLst>
          </p:cNvPr>
          <p:cNvSpPr txBox="1"/>
          <p:nvPr/>
        </p:nvSpPr>
        <p:spPr bwMode="auto">
          <a:xfrm>
            <a:off x="1087198" y="760123"/>
            <a:ext cx="2586337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Objectives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89DC69-EF5E-217C-E1DB-FD9AE93B1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98378"/>
            <a:ext cx="9144000" cy="4523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74504-AA8C-BC7B-C6B6-6ED12365C2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72107" y="4897892"/>
            <a:ext cx="276044" cy="58190"/>
          </a:xfrm>
        </p:spPr>
        <p:txBody>
          <a:bodyPr/>
          <a:lstStyle/>
          <a:p>
            <a:fld id="{7BCC8D0D-EAEC-449D-9161-023DFF90F2E2}" type="slidenum">
              <a:rPr lang="en-US" smtClean="0">
                <a:solidFill>
                  <a:schemeClr val="bg2"/>
                </a:solidFill>
                <a:highlight>
                  <a:srgbClr val="052049"/>
                </a:highlight>
              </a:rPr>
              <a:pPr/>
              <a:t>3</a:t>
            </a:fld>
            <a:r>
              <a:rPr lang="en-US" dirty="0">
                <a:highlight>
                  <a:srgbClr val="052049"/>
                </a:highlight>
              </a:rPr>
              <a:t>___</a:t>
            </a:r>
            <a:r>
              <a:rPr lang="en-US" dirty="0">
                <a:solidFill>
                  <a:schemeClr val="bg2"/>
                </a:solidFill>
                <a:highlight>
                  <a:srgbClr val="052049"/>
                </a:highlight>
              </a:rPr>
              <a:t>   </a:t>
            </a:r>
          </a:p>
        </p:txBody>
      </p:sp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F79678E6-C503-BB1C-EB02-39EC274E26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016" y="3491458"/>
            <a:ext cx="452438" cy="4524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F8B345-BDA1-EF26-5F27-6A3323869327}"/>
              </a:ext>
            </a:extLst>
          </p:cNvPr>
          <p:cNvSpPr txBox="1"/>
          <p:nvPr/>
        </p:nvSpPr>
        <p:spPr bwMode="auto">
          <a:xfrm>
            <a:off x="1140116" y="2512625"/>
            <a:ext cx="2586337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/>
              <a:t>Identify challenges with treatment navigation</a:t>
            </a:r>
          </a:p>
        </p:txBody>
      </p:sp>
    </p:spTree>
    <p:extLst>
      <p:ext uri="{BB962C8B-B14F-4D97-AF65-F5344CB8AC3E}">
        <p14:creationId xmlns:p14="http://schemas.microsoft.com/office/powerpoint/2010/main" val="311776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AEE1C4-4172-410D-3624-1B7625B8EBBC}"/>
              </a:ext>
            </a:extLst>
          </p:cNvPr>
          <p:cNvSpPr/>
          <p:nvPr/>
        </p:nvSpPr>
        <p:spPr bwMode="auto">
          <a:xfrm>
            <a:off x="4663776" y="535269"/>
            <a:ext cx="4023848" cy="951549"/>
          </a:xfrm>
          <a:prstGeom prst="rect">
            <a:avLst/>
          </a:prstGeom>
          <a:solidFill>
            <a:srgbClr val="7331A9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E75F4-9E14-97DC-99E2-C4EC10571367}"/>
              </a:ext>
            </a:extLst>
          </p:cNvPr>
          <p:cNvSpPr/>
          <p:nvPr/>
        </p:nvSpPr>
        <p:spPr bwMode="auto">
          <a:xfrm>
            <a:off x="548152" y="535269"/>
            <a:ext cx="4023848" cy="95154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5B41C4-36C9-651D-4ECE-DE1E5D346C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2BC39-9BBC-9E56-5D17-204335157B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16211-66E8-18F0-2DF4-1BC1E99EF175}"/>
              </a:ext>
            </a:extLst>
          </p:cNvPr>
          <p:cNvSpPr txBox="1"/>
          <p:nvPr/>
        </p:nvSpPr>
        <p:spPr bwMode="auto">
          <a:xfrm>
            <a:off x="5431554" y="718592"/>
            <a:ext cx="2623208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1 in 10 people with SUD receive treatment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0" name="Graphic 19" descr="Man outline">
            <a:extLst>
              <a:ext uri="{FF2B5EF4-FFF2-40B4-BE49-F238E27FC236}">
                <a16:creationId xmlns:a16="http://schemas.microsoft.com/office/drawing/2014/main" id="{10377277-D89E-14B5-D00E-DA4B4A95F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6495" y="1792745"/>
            <a:ext cx="708264" cy="708264"/>
          </a:xfrm>
          <a:prstGeom prst="rect">
            <a:avLst/>
          </a:prstGeom>
        </p:spPr>
      </p:pic>
      <p:pic>
        <p:nvPicPr>
          <p:cNvPr id="22" name="Graphic 21" descr="Man outline">
            <a:extLst>
              <a:ext uri="{FF2B5EF4-FFF2-40B4-BE49-F238E27FC236}">
                <a16:creationId xmlns:a16="http://schemas.microsoft.com/office/drawing/2014/main" id="{B87823E4-5258-6AD2-BF68-F1F026EB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8907" y="1787090"/>
            <a:ext cx="708264" cy="708264"/>
          </a:xfrm>
          <a:prstGeom prst="rect">
            <a:avLst/>
          </a:prstGeom>
        </p:spPr>
      </p:pic>
      <p:pic>
        <p:nvPicPr>
          <p:cNvPr id="16" name="Graphic 15" descr="Man with solid fill">
            <a:extLst>
              <a:ext uri="{FF2B5EF4-FFF2-40B4-BE49-F238E27FC236}">
                <a16:creationId xmlns:a16="http://schemas.microsoft.com/office/drawing/2014/main" id="{564D4A4F-A177-9FD4-AD70-03CD79CFD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6881" y="1787089"/>
            <a:ext cx="708265" cy="7082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DC861BC-43C6-7994-0636-0D752CB54F4D}"/>
              </a:ext>
            </a:extLst>
          </p:cNvPr>
          <p:cNvSpPr txBox="1"/>
          <p:nvPr/>
        </p:nvSpPr>
        <p:spPr bwMode="auto">
          <a:xfrm>
            <a:off x="1219089" y="691175"/>
            <a:ext cx="2505497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Overdoses are at an all-time high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" name="Graphic 9" descr="Man outline">
            <a:extLst>
              <a:ext uri="{FF2B5EF4-FFF2-40B4-BE49-F238E27FC236}">
                <a16:creationId xmlns:a16="http://schemas.microsoft.com/office/drawing/2014/main" id="{2E4B5014-47C3-CB52-13FC-8CF115C1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6881" y="2580427"/>
            <a:ext cx="708264" cy="708264"/>
          </a:xfrm>
          <a:prstGeom prst="rect">
            <a:avLst/>
          </a:prstGeom>
        </p:spPr>
      </p:pic>
      <p:pic>
        <p:nvPicPr>
          <p:cNvPr id="11" name="Graphic 10" descr="Man outline">
            <a:extLst>
              <a:ext uri="{FF2B5EF4-FFF2-40B4-BE49-F238E27FC236}">
                <a16:creationId xmlns:a16="http://schemas.microsoft.com/office/drawing/2014/main" id="{91CE2A10-8C85-4F8F-9919-A461A9C97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7197" y="2585886"/>
            <a:ext cx="708264" cy="708264"/>
          </a:xfrm>
          <a:prstGeom prst="rect">
            <a:avLst/>
          </a:prstGeom>
        </p:spPr>
      </p:pic>
      <p:pic>
        <p:nvPicPr>
          <p:cNvPr id="12" name="Graphic 11" descr="Man outline">
            <a:extLst>
              <a:ext uri="{FF2B5EF4-FFF2-40B4-BE49-F238E27FC236}">
                <a16:creationId xmlns:a16="http://schemas.microsoft.com/office/drawing/2014/main" id="{C5BD492B-9E38-6408-27FF-324E23DB8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0205" y="2580427"/>
            <a:ext cx="708264" cy="708264"/>
          </a:xfrm>
          <a:prstGeom prst="rect">
            <a:avLst/>
          </a:prstGeom>
        </p:spPr>
      </p:pic>
      <p:pic>
        <p:nvPicPr>
          <p:cNvPr id="13" name="Graphic 12" descr="Man outline">
            <a:extLst>
              <a:ext uri="{FF2B5EF4-FFF2-40B4-BE49-F238E27FC236}">
                <a16:creationId xmlns:a16="http://schemas.microsoft.com/office/drawing/2014/main" id="{D6F74F11-20AB-B95B-F155-8E8ECDDAD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1554" y="3339685"/>
            <a:ext cx="708264" cy="708264"/>
          </a:xfrm>
          <a:prstGeom prst="rect">
            <a:avLst/>
          </a:prstGeom>
        </p:spPr>
      </p:pic>
      <p:pic>
        <p:nvPicPr>
          <p:cNvPr id="14" name="Graphic 13" descr="Man outline">
            <a:extLst>
              <a:ext uri="{FF2B5EF4-FFF2-40B4-BE49-F238E27FC236}">
                <a16:creationId xmlns:a16="http://schemas.microsoft.com/office/drawing/2014/main" id="{A30D2776-62D3-9F9F-B956-6D0FAB367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8561" y="3339355"/>
            <a:ext cx="708264" cy="708264"/>
          </a:xfrm>
          <a:prstGeom prst="rect">
            <a:avLst/>
          </a:prstGeom>
        </p:spPr>
      </p:pic>
      <p:pic>
        <p:nvPicPr>
          <p:cNvPr id="19" name="Graphic 18" descr="Man outline">
            <a:extLst>
              <a:ext uri="{FF2B5EF4-FFF2-40B4-BE49-F238E27FC236}">
                <a16:creationId xmlns:a16="http://schemas.microsoft.com/office/drawing/2014/main" id="{978FD4AD-8F24-7878-1A69-794CCDA30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1329" y="3335250"/>
            <a:ext cx="708264" cy="708264"/>
          </a:xfrm>
          <a:prstGeom prst="rect">
            <a:avLst/>
          </a:prstGeom>
        </p:spPr>
      </p:pic>
      <p:pic>
        <p:nvPicPr>
          <p:cNvPr id="38" name="Graphic 37" descr="Man outline">
            <a:extLst>
              <a:ext uri="{FF2B5EF4-FFF2-40B4-BE49-F238E27FC236}">
                <a16:creationId xmlns:a16="http://schemas.microsoft.com/office/drawing/2014/main" id="{C8AB284E-AB0B-4CBB-266F-5DCB16079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6697" y="3329791"/>
            <a:ext cx="708264" cy="70826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AA8346-10F5-7B6F-78D2-AD68830F736C}"/>
              </a:ext>
            </a:extLst>
          </p:cNvPr>
          <p:cNvCxnSpPr>
            <a:cxnSpLocks/>
          </p:cNvCxnSpPr>
          <p:nvPr/>
        </p:nvCxnSpPr>
        <p:spPr>
          <a:xfrm>
            <a:off x="891026" y="1667343"/>
            <a:ext cx="0" cy="219841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97B048-1085-F209-4D07-B409D2F71163}"/>
              </a:ext>
            </a:extLst>
          </p:cNvPr>
          <p:cNvCxnSpPr>
            <a:cxnSpLocks/>
          </p:cNvCxnSpPr>
          <p:nvPr/>
        </p:nvCxnSpPr>
        <p:spPr>
          <a:xfrm flipH="1">
            <a:off x="891026" y="3865757"/>
            <a:ext cx="354608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A47709-6E2D-7BCA-3AD6-5001F3E326DF}"/>
              </a:ext>
            </a:extLst>
          </p:cNvPr>
          <p:cNvSpPr/>
          <p:nvPr/>
        </p:nvSpPr>
        <p:spPr bwMode="auto">
          <a:xfrm>
            <a:off x="973078" y="1896263"/>
            <a:ext cx="3372879" cy="1602190"/>
          </a:xfrm>
          <a:custGeom>
            <a:avLst/>
            <a:gdLst>
              <a:gd name="connsiteX0" fmla="*/ 0 w 3337932"/>
              <a:gd name="connsiteY0" fmla="*/ 1278674 h 1278674"/>
              <a:gd name="connsiteX1" fmla="*/ 438615 w 3337932"/>
              <a:gd name="connsiteY1" fmla="*/ 1256371 h 1278674"/>
              <a:gd name="connsiteX2" fmla="*/ 498088 w 3337932"/>
              <a:gd name="connsiteY2" fmla="*/ 1234069 h 1278674"/>
              <a:gd name="connsiteX3" fmla="*/ 535258 w 3337932"/>
              <a:gd name="connsiteY3" fmla="*/ 1226635 h 1278674"/>
              <a:gd name="connsiteX4" fmla="*/ 676507 w 3337932"/>
              <a:gd name="connsiteY4" fmla="*/ 1159727 h 1278674"/>
              <a:gd name="connsiteX5" fmla="*/ 683941 w 3337932"/>
              <a:gd name="connsiteY5" fmla="*/ 1122557 h 1278674"/>
              <a:gd name="connsiteX6" fmla="*/ 750849 w 3337932"/>
              <a:gd name="connsiteY6" fmla="*/ 1100254 h 1278674"/>
              <a:gd name="connsiteX7" fmla="*/ 795454 w 3337932"/>
              <a:gd name="connsiteY7" fmla="*/ 1107688 h 1278674"/>
              <a:gd name="connsiteX8" fmla="*/ 825190 w 3337932"/>
              <a:gd name="connsiteY8" fmla="*/ 1115122 h 1278674"/>
              <a:gd name="connsiteX9" fmla="*/ 944136 w 3337932"/>
              <a:gd name="connsiteY9" fmla="*/ 1122557 h 1278674"/>
              <a:gd name="connsiteX10" fmla="*/ 1122556 w 3337932"/>
              <a:gd name="connsiteY10" fmla="*/ 1174596 h 1278674"/>
              <a:gd name="connsiteX11" fmla="*/ 1427356 w 3337932"/>
              <a:gd name="connsiteY11" fmla="*/ 1167161 h 1278674"/>
              <a:gd name="connsiteX12" fmla="*/ 1538868 w 3337932"/>
              <a:gd name="connsiteY12" fmla="*/ 1122557 h 1278674"/>
              <a:gd name="connsiteX13" fmla="*/ 1568605 w 3337932"/>
              <a:gd name="connsiteY13" fmla="*/ 1107688 h 1278674"/>
              <a:gd name="connsiteX14" fmla="*/ 1590907 w 3337932"/>
              <a:gd name="connsiteY14" fmla="*/ 1092820 h 1278674"/>
              <a:gd name="connsiteX15" fmla="*/ 1650380 w 3337932"/>
              <a:gd name="connsiteY15" fmla="*/ 1077952 h 1278674"/>
              <a:gd name="connsiteX16" fmla="*/ 1784195 w 3337932"/>
              <a:gd name="connsiteY16" fmla="*/ 1055649 h 1278674"/>
              <a:gd name="connsiteX17" fmla="*/ 2081561 w 3337932"/>
              <a:gd name="connsiteY17" fmla="*/ 1048215 h 1278674"/>
              <a:gd name="connsiteX18" fmla="*/ 2096429 w 3337932"/>
              <a:gd name="connsiteY18" fmla="*/ 1025913 h 1278674"/>
              <a:gd name="connsiteX19" fmla="*/ 2133600 w 3337932"/>
              <a:gd name="connsiteY19" fmla="*/ 1003610 h 1278674"/>
              <a:gd name="connsiteX20" fmla="*/ 2185639 w 3337932"/>
              <a:gd name="connsiteY20" fmla="*/ 944137 h 1278674"/>
              <a:gd name="connsiteX21" fmla="*/ 2237678 w 3337932"/>
              <a:gd name="connsiteY21" fmla="*/ 914400 h 1278674"/>
              <a:gd name="connsiteX22" fmla="*/ 2289717 w 3337932"/>
              <a:gd name="connsiteY22" fmla="*/ 862361 h 1278674"/>
              <a:gd name="connsiteX23" fmla="*/ 2364058 w 3337932"/>
              <a:gd name="connsiteY23" fmla="*/ 810322 h 1278674"/>
              <a:gd name="connsiteX24" fmla="*/ 2378927 w 3337932"/>
              <a:gd name="connsiteY24" fmla="*/ 788020 h 1278674"/>
              <a:gd name="connsiteX25" fmla="*/ 2416097 w 3337932"/>
              <a:gd name="connsiteY25" fmla="*/ 743415 h 1278674"/>
              <a:gd name="connsiteX26" fmla="*/ 2483005 w 3337932"/>
              <a:gd name="connsiteY26" fmla="*/ 654205 h 1278674"/>
              <a:gd name="connsiteX27" fmla="*/ 2572215 w 3337932"/>
              <a:gd name="connsiteY27" fmla="*/ 609600 h 1278674"/>
              <a:gd name="connsiteX28" fmla="*/ 2639122 w 3337932"/>
              <a:gd name="connsiteY28" fmla="*/ 617035 h 1278674"/>
              <a:gd name="connsiteX29" fmla="*/ 2668858 w 3337932"/>
              <a:gd name="connsiteY29" fmla="*/ 631903 h 1278674"/>
              <a:gd name="connsiteX30" fmla="*/ 2691161 w 3337932"/>
              <a:gd name="connsiteY30" fmla="*/ 639337 h 1278674"/>
              <a:gd name="connsiteX31" fmla="*/ 2713463 w 3337932"/>
              <a:gd name="connsiteY31" fmla="*/ 661639 h 1278674"/>
              <a:gd name="connsiteX32" fmla="*/ 2839844 w 3337932"/>
              <a:gd name="connsiteY32" fmla="*/ 631903 h 1278674"/>
              <a:gd name="connsiteX33" fmla="*/ 2914185 w 3337932"/>
              <a:gd name="connsiteY33" fmla="*/ 594732 h 1278674"/>
              <a:gd name="connsiteX34" fmla="*/ 2958790 w 3337932"/>
              <a:gd name="connsiteY34" fmla="*/ 550127 h 1278674"/>
              <a:gd name="connsiteX35" fmla="*/ 3018263 w 3337932"/>
              <a:gd name="connsiteY35" fmla="*/ 446049 h 1278674"/>
              <a:gd name="connsiteX36" fmla="*/ 3055434 w 3337932"/>
              <a:gd name="connsiteY36" fmla="*/ 401444 h 1278674"/>
              <a:gd name="connsiteX37" fmla="*/ 3085171 w 3337932"/>
              <a:gd name="connsiteY37" fmla="*/ 341971 h 1278674"/>
              <a:gd name="connsiteX38" fmla="*/ 3107473 w 3337932"/>
              <a:gd name="connsiteY38" fmla="*/ 297366 h 1278674"/>
              <a:gd name="connsiteX39" fmla="*/ 3129775 w 3337932"/>
              <a:gd name="connsiteY39" fmla="*/ 252761 h 1278674"/>
              <a:gd name="connsiteX40" fmla="*/ 3159512 w 3337932"/>
              <a:gd name="connsiteY40" fmla="*/ 185854 h 1278674"/>
              <a:gd name="connsiteX41" fmla="*/ 3181815 w 3337932"/>
              <a:gd name="connsiteY41" fmla="*/ 156117 h 1278674"/>
              <a:gd name="connsiteX42" fmla="*/ 3196683 w 3337932"/>
              <a:gd name="connsiteY42" fmla="*/ 126381 h 1278674"/>
              <a:gd name="connsiteX43" fmla="*/ 3256156 w 3337932"/>
              <a:gd name="connsiteY43" fmla="*/ 44605 h 1278674"/>
              <a:gd name="connsiteX44" fmla="*/ 3285893 w 3337932"/>
              <a:gd name="connsiteY44" fmla="*/ 29737 h 1278674"/>
              <a:gd name="connsiteX45" fmla="*/ 3337932 w 3337932"/>
              <a:gd name="connsiteY45" fmla="*/ 0 h 127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337932" h="1278674">
                <a:moveTo>
                  <a:pt x="0" y="1278674"/>
                </a:moveTo>
                <a:cubicBezTo>
                  <a:pt x="167106" y="1211829"/>
                  <a:pt x="-33038" y="1286800"/>
                  <a:pt x="438615" y="1256371"/>
                </a:cubicBezTo>
                <a:cubicBezTo>
                  <a:pt x="459743" y="1255008"/>
                  <a:pt x="477852" y="1240295"/>
                  <a:pt x="498088" y="1234069"/>
                </a:cubicBezTo>
                <a:cubicBezTo>
                  <a:pt x="510165" y="1230353"/>
                  <a:pt x="522868" y="1229113"/>
                  <a:pt x="535258" y="1226635"/>
                </a:cubicBezTo>
                <a:cubicBezTo>
                  <a:pt x="582341" y="1204332"/>
                  <a:pt x="666290" y="1210813"/>
                  <a:pt x="676507" y="1159727"/>
                </a:cubicBezTo>
                <a:cubicBezTo>
                  <a:pt x="678985" y="1147337"/>
                  <a:pt x="678964" y="1134171"/>
                  <a:pt x="683941" y="1122557"/>
                </a:cubicBezTo>
                <a:cubicBezTo>
                  <a:pt x="694608" y="1097668"/>
                  <a:pt x="733350" y="1102754"/>
                  <a:pt x="750849" y="1100254"/>
                </a:cubicBezTo>
                <a:cubicBezTo>
                  <a:pt x="765717" y="1102732"/>
                  <a:pt x="780673" y="1104732"/>
                  <a:pt x="795454" y="1107688"/>
                </a:cubicBezTo>
                <a:cubicBezTo>
                  <a:pt x="805473" y="1109692"/>
                  <a:pt x="815024" y="1114105"/>
                  <a:pt x="825190" y="1115122"/>
                </a:cubicBezTo>
                <a:cubicBezTo>
                  <a:pt x="864719" y="1119075"/>
                  <a:pt x="904487" y="1120079"/>
                  <a:pt x="944136" y="1122557"/>
                </a:cubicBezTo>
                <a:cubicBezTo>
                  <a:pt x="949143" y="1124098"/>
                  <a:pt x="1107717" y="1174025"/>
                  <a:pt x="1122556" y="1174596"/>
                </a:cubicBezTo>
                <a:cubicBezTo>
                  <a:pt x="1224111" y="1178502"/>
                  <a:pt x="1325756" y="1169639"/>
                  <a:pt x="1427356" y="1167161"/>
                </a:cubicBezTo>
                <a:cubicBezTo>
                  <a:pt x="1464527" y="1152293"/>
                  <a:pt x="1501971" y="1138092"/>
                  <a:pt x="1538868" y="1122557"/>
                </a:cubicBezTo>
                <a:cubicBezTo>
                  <a:pt x="1549082" y="1118256"/>
                  <a:pt x="1558983" y="1113186"/>
                  <a:pt x="1568605" y="1107688"/>
                </a:cubicBezTo>
                <a:cubicBezTo>
                  <a:pt x="1576362" y="1103255"/>
                  <a:pt x="1582510" y="1095873"/>
                  <a:pt x="1590907" y="1092820"/>
                </a:cubicBezTo>
                <a:cubicBezTo>
                  <a:pt x="1610111" y="1085837"/>
                  <a:pt x="1630432" y="1082385"/>
                  <a:pt x="1650380" y="1077952"/>
                </a:cubicBezTo>
                <a:cubicBezTo>
                  <a:pt x="1722849" y="1061848"/>
                  <a:pt x="1716614" y="1064096"/>
                  <a:pt x="1784195" y="1055649"/>
                </a:cubicBezTo>
                <a:cubicBezTo>
                  <a:pt x="1918346" y="1074813"/>
                  <a:pt x="1916626" y="1083558"/>
                  <a:pt x="2081561" y="1048215"/>
                </a:cubicBezTo>
                <a:cubicBezTo>
                  <a:pt x="2090297" y="1046343"/>
                  <a:pt x="2089645" y="1031728"/>
                  <a:pt x="2096429" y="1025913"/>
                </a:cubicBezTo>
                <a:cubicBezTo>
                  <a:pt x="2107400" y="1016509"/>
                  <a:pt x="2121210" y="1011044"/>
                  <a:pt x="2133600" y="1003610"/>
                </a:cubicBezTo>
                <a:cubicBezTo>
                  <a:pt x="2149001" y="983075"/>
                  <a:pt x="2164465" y="959537"/>
                  <a:pt x="2185639" y="944137"/>
                </a:cubicBezTo>
                <a:cubicBezTo>
                  <a:pt x="2201796" y="932386"/>
                  <a:pt x="2221968" y="926743"/>
                  <a:pt x="2237678" y="914400"/>
                </a:cubicBezTo>
                <a:cubicBezTo>
                  <a:pt x="2256967" y="899244"/>
                  <a:pt x="2269305" y="875968"/>
                  <a:pt x="2289717" y="862361"/>
                </a:cubicBezTo>
                <a:cubicBezTo>
                  <a:pt x="2297013" y="857497"/>
                  <a:pt x="2353044" y="821336"/>
                  <a:pt x="2364058" y="810322"/>
                </a:cubicBezTo>
                <a:cubicBezTo>
                  <a:pt x="2370376" y="804004"/>
                  <a:pt x="2373442" y="795073"/>
                  <a:pt x="2378927" y="788020"/>
                </a:cubicBezTo>
                <a:cubicBezTo>
                  <a:pt x="2390809" y="772743"/>
                  <a:pt x="2404998" y="759270"/>
                  <a:pt x="2416097" y="743415"/>
                </a:cubicBezTo>
                <a:cubicBezTo>
                  <a:pt x="2461461" y="678609"/>
                  <a:pt x="2379187" y="749372"/>
                  <a:pt x="2483005" y="654205"/>
                </a:cubicBezTo>
                <a:cubicBezTo>
                  <a:pt x="2501743" y="637028"/>
                  <a:pt x="2552106" y="618218"/>
                  <a:pt x="2572215" y="609600"/>
                </a:cubicBezTo>
                <a:cubicBezTo>
                  <a:pt x="2594517" y="612078"/>
                  <a:pt x="2617257" y="611989"/>
                  <a:pt x="2639122" y="617035"/>
                </a:cubicBezTo>
                <a:cubicBezTo>
                  <a:pt x="2649920" y="619527"/>
                  <a:pt x="2658672" y="627538"/>
                  <a:pt x="2668858" y="631903"/>
                </a:cubicBezTo>
                <a:cubicBezTo>
                  <a:pt x="2676061" y="634990"/>
                  <a:pt x="2683727" y="636859"/>
                  <a:pt x="2691161" y="639337"/>
                </a:cubicBezTo>
                <a:cubicBezTo>
                  <a:pt x="2698595" y="646771"/>
                  <a:pt x="2702963" y="662164"/>
                  <a:pt x="2713463" y="661639"/>
                </a:cubicBezTo>
                <a:cubicBezTo>
                  <a:pt x="2756686" y="659478"/>
                  <a:pt x="2798298" y="644021"/>
                  <a:pt x="2839844" y="631903"/>
                </a:cubicBezTo>
                <a:cubicBezTo>
                  <a:pt x="2856412" y="627071"/>
                  <a:pt x="2896861" y="610131"/>
                  <a:pt x="2914185" y="594732"/>
                </a:cubicBezTo>
                <a:cubicBezTo>
                  <a:pt x="2929901" y="580762"/>
                  <a:pt x="2948358" y="568384"/>
                  <a:pt x="2958790" y="550127"/>
                </a:cubicBezTo>
                <a:cubicBezTo>
                  <a:pt x="2978614" y="515434"/>
                  <a:pt x="2992683" y="476745"/>
                  <a:pt x="3018263" y="446049"/>
                </a:cubicBezTo>
                <a:cubicBezTo>
                  <a:pt x="3030653" y="431181"/>
                  <a:pt x="3044968" y="417724"/>
                  <a:pt x="3055434" y="401444"/>
                </a:cubicBezTo>
                <a:cubicBezTo>
                  <a:pt x="3067420" y="382800"/>
                  <a:pt x="3075259" y="361795"/>
                  <a:pt x="3085171" y="341971"/>
                </a:cubicBezTo>
                <a:lnTo>
                  <a:pt x="3107473" y="297366"/>
                </a:lnTo>
                <a:cubicBezTo>
                  <a:pt x="3114907" y="282498"/>
                  <a:pt x="3123024" y="267951"/>
                  <a:pt x="3129775" y="252761"/>
                </a:cubicBezTo>
                <a:cubicBezTo>
                  <a:pt x="3139687" y="230459"/>
                  <a:pt x="3147941" y="207343"/>
                  <a:pt x="3159512" y="185854"/>
                </a:cubicBezTo>
                <a:cubicBezTo>
                  <a:pt x="3165386" y="174945"/>
                  <a:pt x="3175248" y="166624"/>
                  <a:pt x="3181815" y="156117"/>
                </a:cubicBezTo>
                <a:cubicBezTo>
                  <a:pt x="3187688" y="146720"/>
                  <a:pt x="3191301" y="136068"/>
                  <a:pt x="3196683" y="126381"/>
                </a:cubicBezTo>
                <a:cubicBezTo>
                  <a:pt x="3212389" y="98110"/>
                  <a:pt x="3231908" y="66159"/>
                  <a:pt x="3256156" y="44605"/>
                </a:cubicBezTo>
                <a:cubicBezTo>
                  <a:pt x="3264439" y="37242"/>
                  <a:pt x="3276205" y="35119"/>
                  <a:pt x="3285893" y="29737"/>
                </a:cubicBezTo>
                <a:cubicBezTo>
                  <a:pt x="3361384" y="-12202"/>
                  <a:pt x="3297265" y="20335"/>
                  <a:pt x="3337932" y="0"/>
                </a:cubicBezTo>
              </a:path>
            </a:pathLst>
          </a:custGeom>
          <a:noFill/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9C83F-B1BD-D416-8E31-BAEDCC662007}"/>
              </a:ext>
            </a:extLst>
          </p:cNvPr>
          <p:cNvSpPr txBox="1"/>
          <p:nvPr/>
        </p:nvSpPr>
        <p:spPr bwMode="auto">
          <a:xfrm>
            <a:off x="2257092" y="4016841"/>
            <a:ext cx="60279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Year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FB83A9-F0A0-BBC2-8F42-2C565DD3A6A6}"/>
              </a:ext>
            </a:extLst>
          </p:cNvPr>
          <p:cNvSpPr txBox="1"/>
          <p:nvPr/>
        </p:nvSpPr>
        <p:spPr bwMode="auto">
          <a:xfrm rot="16200000">
            <a:off x="-676528" y="2257125"/>
            <a:ext cx="2595725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Overdose deaths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BCBBB5-1E08-5D38-2084-8481031A0936}"/>
              </a:ext>
            </a:extLst>
          </p:cNvPr>
          <p:cNvCxnSpPr>
            <a:cxnSpLocks/>
            <a:stCxn id="23" idx="40"/>
          </p:cNvCxnSpPr>
          <p:nvPr/>
        </p:nvCxnSpPr>
        <p:spPr>
          <a:xfrm flipH="1">
            <a:off x="4150983" y="2129140"/>
            <a:ext cx="14686" cy="173661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C78447-3887-0B25-69DF-9FEF212EF562}"/>
              </a:ext>
            </a:extLst>
          </p:cNvPr>
          <p:cNvCxnSpPr>
            <a:cxnSpLocks/>
          </p:cNvCxnSpPr>
          <p:nvPr/>
        </p:nvCxnSpPr>
        <p:spPr>
          <a:xfrm>
            <a:off x="891026" y="2128699"/>
            <a:ext cx="328643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B1632ED-EE66-6761-AD13-383DEFB9DC38}"/>
              </a:ext>
            </a:extLst>
          </p:cNvPr>
          <p:cNvSpPr txBox="1"/>
          <p:nvPr/>
        </p:nvSpPr>
        <p:spPr bwMode="auto">
          <a:xfrm>
            <a:off x="3928181" y="3959809"/>
            <a:ext cx="571374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EA62F6-AD2E-28FB-97BF-CD9BD57588C7}"/>
              </a:ext>
            </a:extLst>
          </p:cNvPr>
          <p:cNvSpPr txBox="1"/>
          <p:nvPr/>
        </p:nvSpPr>
        <p:spPr bwMode="auto">
          <a:xfrm>
            <a:off x="2659517" y="1761395"/>
            <a:ext cx="1461580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107,543 deaths</a:t>
            </a:r>
          </a:p>
        </p:txBody>
      </p:sp>
    </p:spTree>
    <p:extLst>
      <p:ext uri="{BB962C8B-B14F-4D97-AF65-F5344CB8AC3E}">
        <p14:creationId xmlns:p14="http://schemas.microsoft.com/office/powerpoint/2010/main" val="382972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8" grpId="0"/>
      <p:bldP spid="23" grpId="0" animBg="1"/>
      <p:bldP spid="26" grpId="0"/>
      <p:bldP spid="27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Question Mark with solid fill">
            <a:extLst>
              <a:ext uri="{FF2B5EF4-FFF2-40B4-BE49-F238E27FC236}">
                <a16:creationId xmlns:a16="http://schemas.microsoft.com/office/drawing/2014/main" id="{2785608E-86B0-BF0D-CCCB-E571FC7F4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2530" y="1498679"/>
            <a:ext cx="492647" cy="492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A95079-879E-B055-FB05-DEA8A3F73ECF}"/>
              </a:ext>
            </a:extLst>
          </p:cNvPr>
          <p:cNvSpPr/>
          <p:nvPr/>
        </p:nvSpPr>
        <p:spPr bwMode="auto">
          <a:xfrm>
            <a:off x="272107" y="95170"/>
            <a:ext cx="8600745" cy="100966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Graphic 14" descr="Hospital outline">
            <a:extLst>
              <a:ext uri="{FF2B5EF4-FFF2-40B4-BE49-F238E27FC236}">
                <a16:creationId xmlns:a16="http://schemas.microsoft.com/office/drawing/2014/main" id="{89DE4EC5-0CE0-54D0-6AAF-0EB12C84C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9624" y="1903994"/>
            <a:ext cx="1240461" cy="1240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EDE933-6A20-3BA2-CA74-19410461A6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B9E8B-453C-3165-E765-3B822FE2CE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4" descr="red, Map, marker, navigation, Gps, location, Direction Icon">
            <a:extLst>
              <a:ext uri="{FF2B5EF4-FFF2-40B4-BE49-F238E27FC236}">
                <a16:creationId xmlns:a16="http://schemas.microsoft.com/office/drawing/2014/main" id="{36E8055E-E58C-70D3-7EAF-A6780387D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91" y="1513730"/>
            <a:ext cx="549948" cy="5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Man outline">
            <a:extLst>
              <a:ext uri="{FF2B5EF4-FFF2-40B4-BE49-F238E27FC236}">
                <a16:creationId xmlns:a16="http://schemas.microsoft.com/office/drawing/2014/main" id="{DC6BF80F-6922-9C19-9A46-4122655FD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30" y="2131474"/>
            <a:ext cx="1727616" cy="1727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 descr="Man with solid fill">
            <a:extLst>
              <a:ext uri="{FF2B5EF4-FFF2-40B4-BE49-F238E27FC236}">
                <a16:creationId xmlns:a16="http://schemas.microsoft.com/office/drawing/2014/main" id="{E28B2183-5A1A-B3B8-4210-A22639846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3934" y="2114301"/>
            <a:ext cx="1728832" cy="1728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7CF8E4-03AD-DC2C-F783-B86EF6D704A5}"/>
              </a:ext>
            </a:extLst>
          </p:cNvPr>
          <p:cNvCxnSpPr>
            <a:cxnSpLocks/>
          </p:cNvCxnSpPr>
          <p:nvPr/>
        </p:nvCxnSpPr>
        <p:spPr>
          <a:xfrm>
            <a:off x="2172771" y="3097308"/>
            <a:ext cx="1159644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2F2B0A-81BE-4006-C192-B1F8E71656C6}"/>
              </a:ext>
            </a:extLst>
          </p:cNvPr>
          <p:cNvSpPr/>
          <p:nvPr/>
        </p:nvSpPr>
        <p:spPr bwMode="auto">
          <a:xfrm>
            <a:off x="3469332" y="2131474"/>
            <a:ext cx="1728832" cy="1717288"/>
          </a:xfrm>
          <a:prstGeom prst="round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Increased </a:t>
            </a:r>
          </a:p>
          <a:p>
            <a:pPr algn="ctr">
              <a:lnSpc>
                <a:spcPct val="90000"/>
              </a:lnSpc>
            </a:pPr>
            <a:r>
              <a:rPr lang="en-US" sz="1600" b="1" dirty="0"/>
              <a:t>engagement </a:t>
            </a:r>
          </a:p>
          <a:p>
            <a:pPr algn="ctr">
              <a:lnSpc>
                <a:spcPct val="90000"/>
              </a:lnSpc>
            </a:pPr>
            <a:r>
              <a:rPr lang="en-US" sz="1600" b="1" dirty="0"/>
              <a:t>with addiction </a:t>
            </a:r>
          </a:p>
          <a:p>
            <a:pPr algn="ctr">
              <a:lnSpc>
                <a:spcPct val="90000"/>
              </a:lnSpc>
            </a:pPr>
            <a:r>
              <a:rPr lang="en-US" sz="1600" b="1" dirty="0"/>
              <a:t>services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CB1D95-6068-62D3-53F3-F4FEB8B58717}"/>
              </a:ext>
            </a:extLst>
          </p:cNvPr>
          <p:cNvCxnSpPr>
            <a:cxnSpLocks/>
          </p:cNvCxnSpPr>
          <p:nvPr/>
        </p:nvCxnSpPr>
        <p:spPr>
          <a:xfrm>
            <a:off x="5318373" y="3097308"/>
            <a:ext cx="1159644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3DE30F-1918-5073-FB40-25384A607E0C}"/>
              </a:ext>
            </a:extLst>
          </p:cNvPr>
          <p:cNvSpPr txBox="1"/>
          <p:nvPr/>
        </p:nvSpPr>
        <p:spPr bwMode="auto">
          <a:xfrm>
            <a:off x="442347" y="353761"/>
            <a:ext cx="8259305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What do we know about patient navigation?</a:t>
            </a:r>
          </a:p>
        </p:txBody>
      </p:sp>
      <p:pic>
        <p:nvPicPr>
          <p:cNvPr id="14" name="Graphic 13" descr="Home1 with solid fill">
            <a:extLst>
              <a:ext uri="{FF2B5EF4-FFF2-40B4-BE49-F238E27FC236}">
                <a16:creationId xmlns:a16="http://schemas.microsoft.com/office/drawing/2014/main" id="{605AFA95-9EEB-B1F5-03FF-310A57EF70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91640" y="1788704"/>
            <a:ext cx="2054429" cy="2054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Flag with solid fill">
            <a:extLst>
              <a:ext uri="{FF2B5EF4-FFF2-40B4-BE49-F238E27FC236}">
                <a16:creationId xmlns:a16="http://schemas.microsoft.com/office/drawing/2014/main" id="{F33B490A-2205-ECB7-7DAD-4A259ABE61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90995" y="1642919"/>
            <a:ext cx="883616" cy="49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98C8F3-0E43-CAE3-ACDD-A16268361AF5}"/>
              </a:ext>
            </a:extLst>
          </p:cNvPr>
          <p:cNvSpPr txBox="1"/>
          <p:nvPr/>
        </p:nvSpPr>
        <p:spPr bwMode="auto">
          <a:xfrm>
            <a:off x="2797669" y="1697370"/>
            <a:ext cx="1189763" cy="153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SFGH</a:t>
            </a:r>
          </a:p>
        </p:txBody>
      </p:sp>
    </p:spTree>
    <p:extLst>
      <p:ext uri="{BB962C8B-B14F-4D97-AF65-F5344CB8AC3E}">
        <p14:creationId xmlns:p14="http://schemas.microsoft.com/office/powerpoint/2010/main" val="1381811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E681B2B-C779-B1DB-CF6B-A16D768B3B62}"/>
              </a:ext>
            </a:extLst>
          </p:cNvPr>
          <p:cNvSpPr/>
          <p:nvPr/>
        </p:nvSpPr>
        <p:spPr bwMode="auto">
          <a:xfrm flipH="1">
            <a:off x="5616640" y="1896200"/>
            <a:ext cx="3018420" cy="1429507"/>
          </a:xfrm>
          <a:custGeom>
            <a:avLst/>
            <a:gdLst>
              <a:gd name="connsiteX0" fmla="*/ 2973184 w 2973184"/>
              <a:gd name="connsiteY0" fmla="*/ 0 h 838971"/>
              <a:gd name="connsiteX1" fmla="*/ 2777875 w 2973184"/>
              <a:gd name="connsiteY1" fmla="*/ 133165 h 838971"/>
              <a:gd name="connsiteX2" fmla="*/ 2094295 w 2973184"/>
              <a:gd name="connsiteY2" fmla="*/ 230820 h 838971"/>
              <a:gd name="connsiteX3" fmla="*/ 1171017 w 2973184"/>
              <a:gd name="connsiteY3" fmla="*/ 337352 h 838971"/>
              <a:gd name="connsiteX4" fmla="*/ 576213 w 2973184"/>
              <a:gd name="connsiteY4" fmla="*/ 479395 h 838971"/>
              <a:gd name="connsiteX5" fmla="*/ 34675 w 2973184"/>
              <a:gd name="connsiteY5" fmla="*/ 816746 h 838971"/>
              <a:gd name="connsiteX6" fmla="*/ 52431 w 2973184"/>
              <a:gd name="connsiteY6" fmla="*/ 807868 h 838971"/>
              <a:gd name="connsiteX7" fmla="*/ 52431 w 2973184"/>
              <a:gd name="connsiteY7" fmla="*/ 807868 h 83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184" h="838971">
                <a:moveTo>
                  <a:pt x="2973184" y="0"/>
                </a:moveTo>
                <a:cubicBezTo>
                  <a:pt x="2948770" y="47347"/>
                  <a:pt x="2924356" y="94695"/>
                  <a:pt x="2777875" y="133165"/>
                </a:cubicBezTo>
                <a:cubicBezTo>
                  <a:pt x="2631393" y="171635"/>
                  <a:pt x="2362105" y="196789"/>
                  <a:pt x="2094295" y="230820"/>
                </a:cubicBezTo>
                <a:cubicBezTo>
                  <a:pt x="1826485" y="264851"/>
                  <a:pt x="1424031" y="295923"/>
                  <a:pt x="1171017" y="337352"/>
                </a:cubicBezTo>
                <a:cubicBezTo>
                  <a:pt x="918003" y="378781"/>
                  <a:pt x="765603" y="399496"/>
                  <a:pt x="576213" y="479395"/>
                </a:cubicBezTo>
                <a:cubicBezTo>
                  <a:pt x="386823" y="559294"/>
                  <a:pt x="121972" y="762000"/>
                  <a:pt x="34675" y="816746"/>
                </a:cubicBezTo>
                <a:cubicBezTo>
                  <a:pt x="-52622" y="871492"/>
                  <a:pt x="52431" y="807868"/>
                  <a:pt x="52431" y="807868"/>
                </a:cubicBezTo>
                <a:lnTo>
                  <a:pt x="52431" y="807868"/>
                </a:lnTo>
              </a:path>
            </a:pathLst>
          </a:cu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E842EBD-2C91-4FFB-4116-BE018B713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7365636"/>
              </p:ext>
            </p:extLst>
          </p:nvPr>
        </p:nvGraphicFramePr>
        <p:xfrm>
          <a:off x="-799313" y="360588"/>
          <a:ext cx="6502648" cy="3967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C74AD3-1CE9-4C12-30D2-80E9E235FE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32482-B73C-06B2-4D55-90FADC9532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72991D2E-2EC1-0905-55BC-BAB239F8D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4170" y="2105324"/>
            <a:ext cx="1535679" cy="1535679"/>
          </a:xfrm>
          <a:prstGeom prst="rect">
            <a:avLst/>
          </a:prstGeom>
          <a:effectLst/>
        </p:spPr>
      </p:pic>
      <p:pic>
        <p:nvPicPr>
          <p:cNvPr id="6" name="Picture 4" descr="red, Map, marker, navigation, Gps, location, Direction Icon">
            <a:extLst>
              <a:ext uri="{FF2B5EF4-FFF2-40B4-BE49-F238E27FC236}">
                <a16:creationId xmlns:a16="http://schemas.microsoft.com/office/drawing/2014/main" id="{5C3D74B5-D217-6D10-9274-531272604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13" y="1608881"/>
            <a:ext cx="468191" cy="4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 descr="Home1 with solid fill">
            <a:extLst>
              <a:ext uri="{FF2B5EF4-FFF2-40B4-BE49-F238E27FC236}">
                <a16:creationId xmlns:a16="http://schemas.microsoft.com/office/drawing/2014/main" id="{4C000619-EFC2-1A50-6BBD-FC44C99CFF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13142" y="473429"/>
            <a:ext cx="1631896" cy="163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c 29" descr="Man with solid fill">
            <a:extLst>
              <a:ext uri="{FF2B5EF4-FFF2-40B4-BE49-F238E27FC236}">
                <a16:creationId xmlns:a16="http://schemas.microsoft.com/office/drawing/2014/main" id="{E753F49D-B3F5-0352-6EB5-7D489BA90E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3103" y="1361242"/>
            <a:ext cx="1429507" cy="142950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1" name="Picture 4" descr="red, Map, marker, navigation, Gps, location, Direction Icon">
            <a:extLst>
              <a:ext uri="{FF2B5EF4-FFF2-40B4-BE49-F238E27FC236}">
                <a16:creationId xmlns:a16="http://schemas.microsoft.com/office/drawing/2014/main" id="{BF6366BA-756F-3F13-60AB-81E68848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59" y="790213"/>
            <a:ext cx="479394" cy="4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D3DBDDFF-B772-777E-591D-5C424405EE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43450" y="1365275"/>
            <a:ext cx="1421442" cy="14214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C61AA466-4012-EE7F-EB6C-C7B95C108102}"/>
              </a:ext>
            </a:extLst>
          </p:cNvPr>
          <p:cNvSpPr/>
          <p:nvPr/>
        </p:nvSpPr>
        <p:spPr bwMode="auto">
          <a:xfrm>
            <a:off x="0" y="0"/>
            <a:ext cx="9144000" cy="157152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3C5B32D-0A04-1633-B679-505818F881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688490"/>
            <a:ext cx="9144000" cy="4691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376CD0-F51A-FED5-150A-8B8A41C85A51}"/>
              </a:ext>
            </a:extLst>
          </p:cNvPr>
          <p:cNvCxnSpPr>
            <a:cxnSpLocks/>
          </p:cNvCxnSpPr>
          <p:nvPr/>
        </p:nvCxnSpPr>
        <p:spPr>
          <a:xfrm flipV="1">
            <a:off x="2686104" y="1584436"/>
            <a:ext cx="2307078" cy="89715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71A6B16-5B02-6108-FF8A-EB00D63CE9C7}"/>
              </a:ext>
            </a:extLst>
          </p:cNvPr>
          <p:cNvSpPr/>
          <p:nvPr/>
        </p:nvSpPr>
        <p:spPr bwMode="auto">
          <a:xfrm flipH="1">
            <a:off x="5269066" y="1896200"/>
            <a:ext cx="975124" cy="1455688"/>
          </a:xfrm>
          <a:custGeom>
            <a:avLst/>
            <a:gdLst>
              <a:gd name="connsiteX0" fmla="*/ 2973184 w 2973184"/>
              <a:gd name="connsiteY0" fmla="*/ 0 h 838971"/>
              <a:gd name="connsiteX1" fmla="*/ 2777875 w 2973184"/>
              <a:gd name="connsiteY1" fmla="*/ 133165 h 838971"/>
              <a:gd name="connsiteX2" fmla="*/ 2094295 w 2973184"/>
              <a:gd name="connsiteY2" fmla="*/ 230820 h 838971"/>
              <a:gd name="connsiteX3" fmla="*/ 1171017 w 2973184"/>
              <a:gd name="connsiteY3" fmla="*/ 337352 h 838971"/>
              <a:gd name="connsiteX4" fmla="*/ 576213 w 2973184"/>
              <a:gd name="connsiteY4" fmla="*/ 479395 h 838971"/>
              <a:gd name="connsiteX5" fmla="*/ 34675 w 2973184"/>
              <a:gd name="connsiteY5" fmla="*/ 816746 h 838971"/>
              <a:gd name="connsiteX6" fmla="*/ 52431 w 2973184"/>
              <a:gd name="connsiteY6" fmla="*/ 807868 h 838971"/>
              <a:gd name="connsiteX7" fmla="*/ 52431 w 2973184"/>
              <a:gd name="connsiteY7" fmla="*/ 807868 h 83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184" h="838971">
                <a:moveTo>
                  <a:pt x="2973184" y="0"/>
                </a:moveTo>
                <a:cubicBezTo>
                  <a:pt x="2948770" y="47347"/>
                  <a:pt x="2924356" y="94695"/>
                  <a:pt x="2777875" y="133165"/>
                </a:cubicBezTo>
                <a:cubicBezTo>
                  <a:pt x="2631393" y="171635"/>
                  <a:pt x="2362105" y="196789"/>
                  <a:pt x="2094295" y="230820"/>
                </a:cubicBezTo>
                <a:cubicBezTo>
                  <a:pt x="1826485" y="264851"/>
                  <a:pt x="1424031" y="295923"/>
                  <a:pt x="1171017" y="337352"/>
                </a:cubicBezTo>
                <a:cubicBezTo>
                  <a:pt x="918003" y="378781"/>
                  <a:pt x="765603" y="399496"/>
                  <a:pt x="576213" y="479395"/>
                </a:cubicBezTo>
                <a:cubicBezTo>
                  <a:pt x="386823" y="559294"/>
                  <a:pt x="121972" y="762000"/>
                  <a:pt x="34675" y="816746"/>
                </a:cubicBezTo>
                <a:cubicBezTo>
                  <a:pt x="-52622" y="871492"/>
                  <a:pt x="52431" y="807868"/>
                  <a:pt x="52431" y="807868"/>
                </a:cubicBezTo>
                <a:lnTo>
                  <a:pt x="52431" y="807868"/>
                </a:lnTo>
              </a:path>
            </a:pathLst>
          </a:cu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AEBF8D-E06A-115C-DE04-22F1F59CB6DD}"/>
              </a:ext>
            </a:extLst>
          </p:cNvPr>
          <p:cNvSpPr/>
          <p:nvPr/>
        </p:nvSpPr>
        <p:spPr bwMode="auto">
          <a:xfrm rot="543634">
            <a:off x="2087016" y="4192760"/>
            <a:ext cx="169119" cy="301021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7FF60-2B3B-5C77-822C-25B8C3FDC17E}"/>
              </a:ext>
            </a:extLst>
          </p:cNvPr>
          <p:cNvSpPr/>
          <p:nvPr/>
        </p:nvSpPr>
        <p:spPr bwMode="auto">
          <a:xfrm rot="4747941">
            <a:off x="4090967" y="2123421"/>
            <a:ext cx="130974" cy="234531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74C3BE-5796-1479-6C9F-67DF9B3AAEE9}"/>
              </a:ext>
            </a:extLst>
          </p:cNvPr>
          <p:cNvSpPr/>
          <p:nvPr/>
        </p:nvSpPr>
        <p:spPr bwMode="auto">
          <a:xfrm rot="18011121">
            <a:off x="877756" y="1509451"/>
            <a:ext cx="166071" cy="261800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B169DF-750E-BF8F-0360-0D7D573BDE8A}"/>
              </a:ext>
            </a:extLst>
          </p:cNvPr>
          <p:cNvSpPr/>
          <p:nvPr/>
        </p:nvSpPr>
        <p:spPr bwMode="auto">
          <a:xfrm rot="19270719">
            <a:off x="1296665" y="1004117"/>
            <a:ext cx="161959" cy="265107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E8901A-FBE7-CF2F-A07F-328DD57E6BF2}"/>
              </a:ext>
            </a:extLst>
          </p:cNvPr>
          <p:cNvSpPr/>
          <p:nvPr/>
        </p:nvSpPr>
        <p:spPr bwMode="auto">
          <a:xfrm rot="2332998">
            <a:off x="3458276" y="1033304"/>
            <a:ext cx="179752" cy="23340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55710B-928A-07AC-9B62-D8EEBDF3BC00}"/>
              </a:ext>
            </a:extLst>
          </p:cNvPr>
          <p:cNvSpPr/>
          <p:nvPr/>
        </p:nvSpPr>
        <p:spPr bwMode="auto">
          <a:xfrm rot="3497108">
            <a:off x="3926383" y="1504053"/>
            <a:ext cx="143592" cy="270819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B85368-43DA-9C8C-D3C8-D9FAD42326BC}"/>
              </a:ext>
            </a:extLst>
          </p:cNvPr>
          <p:cNvSpPr/>
          <p:nvPr/>
        </p:nvSpPr>
        <p:spPr bwMode="auto">
          <a:xfrm rot="1792187">
            <a:off x="1498438" y="4000807"/>
            <a:ext cx="140431" cy="237652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2AFCD-B376-8BC6-EDEA-3AF39D05865F}"/>
              </a:ext>
            </a:extLst>
          </p:cNvPr>
          <p:cNvSpPr/>
          <p:nvPr/>
        </p:nvSpPr>
        <p:spPr bwMode="auto">
          <a:xfrm rot="16915335">
            <a:off x="604643" y="2037010"/>
            <a:ext cx="172443" cy="264299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F4F316-BC92-C1FE-14E9-7CE3C121372D}"/>
              </a:ext>
            </a:extLst>
          </p:cNvPr>
          <p:cNvSpPr/>
          <p:nvPr/>
        </p:nvSpPr>
        <p:spPr bwMode="auto">
          <a:xfrm rot="20534143">
            <a:off x="2715049" y="4148928"/>
            <a:ext cx="173156" cy="277486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E511FA-DA09-9AA8-BB34-A6DE37A2356B}"/>
              </a:ext>
            </a:extLst>
          </p:cNvPr>
          <p:cNvSpPr/>
          <p:nvPr/>
        </p:nvSpPr>
        <p:spPr bwMode="auto">
          <a:xfrm rot="21176700">
            <a:off x="3658949" y="4068438"/>
            <a:ext cx="222241" cy="500616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A96050-9C89-F5F9-86A6-227A47BA5B6B}"/>
              </a:ext>
            </a:extLst>
          </p:cNvPr>
          <p:cNvSpPr/>
          <p:nvPr/>
        </p:nvSpPr>
        <p:spPr bwMode="auto">
          <a:xfrm rot="19595681">
            <a:off x="3317235" y="3925473"/>
            <a:ext cx="139596" cy="230529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329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BD549D-0672-4710-B6CE-9897DF558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EFA5F4-2D39-4C17-9260-3433E9D46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8E372E-4B5E-43D5-9CDC-1796899E6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6F262F-E9DE-41E7-8C13-B30833A4B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9A5E79-838E-4EA2-A212-A60F02577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30B507-4E6D-4943-9031-C0642FE1A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572D92-EEF2-4235-838E-03FE31101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Graphic spid="7" grpId="0" uiExpand="1">
        <p:bldSub>
          <a:bldDgm bld="one"/>
        </p:bldSub>
      </p:bldGraphic>
      <p:bldP spid="13" grpId="0" animBg="1"/>
      <p:bldP spid="11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49A677-E1F1-CF5C-B1AA-B825C00344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B8500E-E5B0-E642-7238-CD0D151F7B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997BFFA-41F8-7D6A-BC03-DC37F977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358" y="352446"/>
            <a:ext cx="5811076" cy="4308764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9CC10F89-CF7C-A24B-F608-20D1F5399D63}"/>
              </a:ext>
            </a:extLst>
          </p:cNvPr>
          <p:cNvSpPr/>
          <p:nvPr/>
        </p:nvSpPr>
        <p:spPr bwMode="auto">
          <a:xfrm>
            <a:off x="7108787" y="1704238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3FEFDED-C8E4-D8B9-0590-7DD14CB9EF73}"/>
              </a:ext>
            </a:extLst>
          </p:cNvPr>
          <p:cNvSpPr/>
          <p:nvPr/>
        </p:nvSpPr>
        <p:spPr bwMode="auto">
          <a:xfrm>
            <a:off x="5746995" y="2148469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4327467-8A22-A164-5161-6D2EC1055AC2}"/>
              </a:ext>
            </a:extLst>
          </p:cNvPr>
          <p:cNvSpPr/>
          <p:nvPr/>
        </p:nvSpPr>
        <p:spPr bwMode="auto">
          <a:xfrm>
            <a:off x="6947208" y="1862254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36FEE6E-819C-5958-9206-D89E494E8C7B}"/>
              </a:ext>
            </a:extLst>
          </p:cNvPr>
          <p:cNvSpPr/>
          <p:nvPr/>
        </p:nvSpPr>
        <p:spPr bwMode="auto">
          <a:xfrm>
            <a:off x="6144320" y="4293220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05592A4-017A-190A-61A9-9784F573307E}"/>
              </a:ext>
            </a:extLst>
          </p:cNvPr>
          <p:cNvSpPr/>
          <p:nvPr/>
        </p:nvSpPr>
        <p:spPr bwMode="auto">
          <a:xfrm>
            <a:off x="5649544" y="1616928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78733D7-B83E-A6AE-6AEA-9BDB5161387E}"/>
              </a:ext>
            </a:extLst>
          </p:cNvPr>
          <p:cNvSpPr/>
          <p:nvPr/>
        </p:nvSpPr>
        <p:spPr bwMode="auto">
          <a:xfrm>
            <a:off x="6037011" y="1616928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554AC67D-0D6F-E697-8CE3-4FB2DF81D08B}"/>
              </a:ext>
            </a:extLst>
          </p:cNvPr>
          <p:cNvSpPr/>
          <p:nvPr/>
        </p:nvSpPr>
        <p:spPr bwMode="auto">
          <a:xfrm>
            <a:off x="6752307" y="1533336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D881336A-1E9D-34FC-A300-42A6734B2272}"/>
              </a:ext>
            </a:extLst>
          </p:cNvPr>
          <p:cNvSpPr/>
          <p:nvPr/>
        </p:nvSpPr>
        <p:spPr bwMode="auto">
          <a:xfrm>
            <a:off x="6459460" y="2245112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BC60B35-C61F-3D37-254C-AAF591654A04}"/>
              </a:ext>
            </a:extLst>
          </p:cNvPr>
          <p:cNvSpPr/>
          <p:nvPr/>
        </p:nvSpPr>
        <p:spPr bwMode="auto">
          <a:xfrm>
            <a:off x="6849757" y="1997885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9658730-D597-EF8C-AD1E-7272276C4682}"/>
              </a:ext>
            </a:extLst>
          </p:cNvPr>
          <p:cNvSpPr/>
          <p:nvPr/>
        </p:nvSpPr>
        <p:spPr bwMode="auto">
          <a:xfrm>
            <a:off x="6987123" y="1568607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5F1CB1E8-96ED-E58E-DDEC-431D77A4578F}"/>
              </a:ext>
            </a:extLst>
          </p:cNvPr>
          <p:cNvSpPr/>
          <p:nvPr/>
        </p:nvSpPr>
        <p:spPr bwMode="auto">
          <a:xfrm>
            <a:off x="6200925" y="1869687"/>
            <a:ext cx="194901" cy="193287"/>
          </a:xfrm>
          <a:prstGeom prst="star5">
            <a:avLst/>
          </a:prstGeom>
          <a:solidFill>
            <a:srgbClr val="FFC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7A354-3EA5-7C34-E205-1A429B258992}"/>
              </a:ext>
            </a:extLst>
          </p:cNvPr>
          <p:cNvSpPr txBox="1"/>
          <p:nvPr/>
        </p:nvSpPr>
        <p:spPr bwMode="auto">
          <a:xfrm>
            <a:off x="561025" y="740311"/>
            <a:ext cx="2121213" cy="135421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/>
              <a:t>11</a:t>
            </a:r>
          </a:p>
          <a:p>
            <a:pPr algn="ctr"/>
            <a:r>
              <a:rPr lang="en-US" sz="2000" dirty="0"/>
              <a:t>Free or publicly funded programs in San Francisco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9C949B-2114-14CB-A499-257D3FEC5576}"/>
              </a:ext>
            </a:extLst>
          </p:cNvPr>
          <p:cNvSpPr txBox="1"/>
          <p:nvPr/>
        </p:nvSpPr>
        <p:spPr bwMode="auto">
          <a:xfrm>
            <a:off x="582392" y="2725578"/>
            <a:ext cx="2121213" cy="135421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/>
              <a:t>3</a:t>
            </a:r>
          </a:p>
          <a:p>
            <a:pPr algn="ctr"/>
            <a:r>
              <a:rPr lang="en-US" sz="2000" dirty="0"/>
              <a:t>Out-of-county or privately funded programs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F4EF6E-A0C3-31EB-E54F-5FA4995BC920}"/>
              </a:ext>
            </a:extLst>
          </p:cNvPr>
          <p:cNvCxnSpPr/>
          <p:nvPr/>
        </p:nvCxnSpPr>
        <p:spPr>
          <a:xfrm>
            <a:off x="486812" y="2438399"/>
            <a:ext cx="226963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56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AF6F10-E172-78A5-85B5-14D567B446C9}"/>
              </a:ext>
            </a:extLst>
          </p:cNvPr>
          <p:cNvSpPr/>
          <p:nvPr/>
        </p:nvSpPr>
        <p:spPr bwMode="auto">
          <a:xfrm>
            <a:off x="0" y="1041991"/>
            <a:ext cx="9144000" cy="270066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4FB92E-652F-E003-61D7-7CE41E7110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C25B9-8249-0F47-FFEB-3A3D0417EB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75B26C4B-9D89-6F1B-E35C-93677B26675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272107" y="1535861"/>
            <a:ext cx="8587407" cy="13487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effective is hospital-based navigation in linking to residential treatment?</a:t>
            </a:r>
          </a:p>
        </p:txBody>
      </p:sp>
    </p:spTree>
    <p:extLst>
      <p:ext uri="{BB962C8B-B14F-4D97-AF65-F5344CB8AC3E}">
        <p14:creationId xmlns:p14="http://schemas.microsoft.com/office/powerpoint/2010/main" val="112396657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E1BF4D-E63A-E1A7-4352-18D6C39295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Hospital-Based Navigation: A Tool for Linking to Residential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3BF69-24F6-B29A-4F31-A61BE1FAC9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76D9D64-E87C-7480-3775-BE85720C9D4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7341" y="1971295"/>
            <a:ext cx="3273547" cy="18634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Retrospective chart review for </a:t>
            </a:r>
            <a:r>
              <a:rPr lang="en-US" b="1" dirty="0"/>
              <a:t>206 hospital encounters </a:t>
            </a:r>
            <a:r>
              <a:rPr lang="en-US" dirty="0"/>
              <a:t>between April - December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A0B27-BC04-DB44-BF0D-8A759721241B}"/>
              </a:ext>
            </a:extLst>
          </p:cNvPr>
          <p:cNvSpPr/>
          <p:nvPr/>
        </p:nvSpPr>
        <p:spPr bwMode="auto">
          <a:xfrm>
            <a:off x="328227" y="134947"/>
            <a:ext cx="8600745" cy="100966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89A0412-4BAB-A9A6-7181-5BC7183A0583}"/>
              </a:ext>
            </a:extLst>
          </p:cNvPr>
          <p:cNvSpPr txBox="1">
            <a:spLocks/>
          </p:cNvSpPr>
          <p:nvPr/>
        </p:nvSpPr>
        <p:spPr>
          <a:xfrm>
            <a:off x="518168" y="410487"/>
            <a:ext cx="5969338" cy="458587"/>
          </a:xfrm>
          <a:prstGeom prst="rect">
            <a:avLst/>
          </a:prstGeom>
        </p:spPr>
        <p:txBody>
          <a:bodyPr/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Methods: Data &amp; Inclusion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96079-6C8E-6E1F-0D16-289BDFA7D9DB}"/>
              </a:ext>
            </a:extLst>
          </p:cNvPr>
          <p:cNvSpPr/>
          <p:nvPr/>
        </p:nvSpPr>
        <p:spPr bwMode="auto">
          <a:xfrm>
            <a:off x="4289504" y="1360449"/>
            <a:ext cx="4534828" cy="308517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5B3E3-CA81-5CDB-6E64-68C666EECB75}"/>
              </a:ext>
            </a:extLst>
          </p:cNvPr>
          <p:cNvSpPr txBox="1"/>
          <p:nvPr/>
        </p:nvSpPr>
        <p:spPr bwMode="auto">
          <a:xfrm>
            <a:off x="4469782" y="1971295"/>
            <a:ext cx="4174272" cy="338554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Age ≥18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Met DSM-5 criteria for SUD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Expressed interest in residential treatment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Screened by ACT Patient Navigators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8120B-7231-C569-378C-CF0E0F312B4B}"/>
              </a:ext>
            </a:extLst>
          </p:cNvPr>
          <p:cNvSpPr txBox="1"/>
          <p:nvPr/>
        </p:nvSpPr>
        <p:spPr bwMode="auto">
          <a:xfrm>
            <a:off x="4513456" y="1488357"/>
            <a:ext cx="2780371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 b="1" u="sng" dirty="0"/>
              <a:t>Inclusion Criteria</a:t>
            </a:r>
          </a:p>
          <a:p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1309837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build="p"/>
      <p:bldP spid="7" grpId="0"/>
    </p:bldLst>
  </p:timing>
</p:sld>
</file>

<file path=ppt/theme/theme1.xml><?xml version="1.0" encoding="utf-8"?>
<a:theme xmlns:a="http://schemas.openxmlformats.org/drawingml/2006/main" name="UCSF Classic">
  <a:themeElements>
    <a:clrScheme name="UCSF 1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6A0AC"/>
      </a:accent2>
      <a:accent3>
        <a:srgbClr val="32A03E"/>
      </a:accent3>
      <a:accent4>
        <a:srgbClr val="A238BA"/>
      </a:accent4>
      <a:accent5>
        <a:srgbClr val="C32882"/>
      </a:accent5>
      <a:accent6>
        <a:srgbClr val="6C61D0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noAutofit/>
      </a:bodyPr>
      <a:lstStyle>
        <a:defPPr marL="342900" indent="-342900">
          <a:buClr>
            <a:schemeClr val="accent1"/>
          </a:buClr>
          <a:buSzPct val="80000"/>
          <a:buFont typeface="Wingdings" charset="2"/>
          <a:buChar char="§"/>
          <a:defRPr sz="2000"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 Pattern 1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6265CC0AE9654EB7B21FCC56555A5E" ma:contentTypeVersion="5" ma:contentTypeDescription="Create a new document." ma:contentTypeScope="" ma:versionID="e2e7ee21c018e9ecf9ef222209a7c761">
  <xsd:schema xmlns:xsd="http://www.w3.org/2001/XMLSchema" xmlns:xs="http://www.w3.org/2001/XMLSchema" xmlns:p="http://schemas.microsoft.com/office/2006/metadata/properties" xmlns:ns3="169c6a64-34f0-4968-8380-ab231350060d" targetNamespace="http://schemas.microsoft.com/office/2006/metadata/properties" ma:root="true" ma:fieldsID="a2129d9bd065a1be2290a8ba23a72056" ns3:_="">
    <xsd:import namespace="169c6a64-34f0-4968-8380-ab23135006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c6a64-34f0-4968-8380-ab23135006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673E83-0CC5-42E5-B091-93423103E6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9c6a64-34f0-4968-8380-ab23135006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48DB2A-A2BB-49B9-B517-04CB45F2482A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169c6a64-34f0-4968-8380-ab231350060d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8504</TotalTime>
  <Words>650</Words>
  <Application>Microsoft Office PowerPoint</Application>
  <PresentationFormat>On-screen Show (16:9)</PresentationFormat>
  <Paragraphs>146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.AppleSystemUIFont</vt:lpstr>
      <vt:lpstr>Arial</vt:lpstr>
      <vt:lpstr>Garamond</vt:lpstr>
      <vt:lpstr>Wingdings</vt:lpstr>
      <vt:lpstr>UCSF Classic</vt:lpstr>
      <vt:lpstr>UCSF Contemporary Pattern 1</vt:lpstr>
      <vt:lpstr>Hospital-Based Navigation:  A Tool for Linking to Residential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Sophie Zhai</cp:lastModifiedBy>
  <cp:revision>206</cp:revision>
  <dcterms:created xsi:type="dcterms:W3CDTF">2017-04-18T17:07:44Z</dcterms:created>
  <dcterms:modified xsi:type="dcterms:W3CDTF">2024-11-10T21:35:50Z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0x010100A56265CC0AE9654EB7B21FCC56555A5E</vt:lpwstr>
  </property>
</Properties>
</file>