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Lst>
  <p:notesMasterIdLst>
    <p:notesMasterId r:id="rId17"/>
  </p:notesMasterIdLst>
  <p:handoutMasterIdLst>
    <p:handoutMasterId r:id="rId18"/>
  </p:handoutMasterIdLst>
  <p:sldIdLst>
    <p:sldId id="277" r:id="rId6"/>
    <p:sldId id="295" r:id="rId7"/>
    <p:sldId id="296" r:id="rId8"/>
    <p:sldId id="278" r:id="rId9"/>
    <p:sldId id="294" r:id="rId10"/>
    <p:sldId id="284" r:id="rId11"/>
    <p:sldId id="286" r:id="rId12"/>
    <p:sldId id="297" r:id="rId13"/>
    <p:sldId id="282" r:id="rId14"/>
    <p:sldId id="293" r:id="rId15"/>
    <p:sldId id="285" r:id="rId16"/>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89">
          <p15:clr>
            <a:srgbClr val="A4A3A4"/>
          </p15:clr>
        </p15:guide>
        <p15:guide id="2" orient="horz" pos="2608">
          <p15:clr>
            <a:srgbClr val="A4A3A4"/>
          </p15:clr>
        </p15:guide>
        <p15:guide id="3" orient="horz" pos="3024">
          <p15:clr>
            <a:srgbClr val="A4A3A4"/>
          </p15:clr>
        </p15:guide>
        <p15:guide id="4" orient="horz" pos="1637">
          <p15:clr>
            <a:srgbClr val="A4A3A4"/>
          </p15:clr>
        </p15:guide>
        <p15:guide id="5" orient="horz" pos="215">
          <p15:clr>
            <a:srgbClr val="A4A3A4"/>
          </p15:clr>
        </p15:guide>
        <p15:guide id="6" orient="horz" pos="1103">
          <p15:clr>
            <a:srgbClr val="A4A3A4"/>
          </p15:clr>
        </p15:guide>
        <p15:guide id="7" orient="horz" pos="401">
          <p15:clr>
            <a:srgbClr val="A4A3A4"/>
          </p15:clr>
        </p15:guide>
        <p15:guide id="8" orient="horz" pos="2954">
          <p15:clr>
            <a:srgbClr val="A4A3A4"/>
          </p15:clr>
        </p15:guide>
        <p15:guide id="9" orient="horz" pos="173">
          <p15:clr>
            <a:srgbClr val="A4A3A4"/>
          </p15:clr>
        </p15:guide>
        <p15:guide id="10" pos="175">
          <p15:clr>
            <a:srgbClr val="A4A3A4"/>
          </p15:clr>
        </p15:guide>
        <p15:guide id="11" pos="559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346">
          <p15:clr>
            <a:srgbClr val="A4A3A4"/>
          </p15:clr>
        </p15:guide>
        <p15:guide id="17" pos="4090">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Shaw" initials="NS" lastIdx="19" clrIdx="0">
    <p:extLst>
      <p:ext uri="{19B8F6BF-5375-455C-9EA6-DF929625EA0E}">
        <p15:presenceInfo xmlns:p15="http://schemas.microsoft.com/office/powerpoint/2012/main" userId="78999157c8a9d9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049"/>
    <a:srgbClr val="90BD31"/>
    <a:srgbClr val="18A3AC"/>
    <a:srgbClr val="178CCB"/>
    <a:srgbClr val="000000"/>
    <a:srgbClr val="EC1848"/>
    <a:srgbClr val="F48024"/>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56197" autoAdjust="0"/>
  </p:normalViewPr>
  <p:slideViewPr>
    <p:cSldViewPr snapToGrid="0" showGuides="1">
      <p:cViewPr>
        <p:scale>
          <a:sx n="120" d="100"/>
          <a:sy n="120" d="100"/>
        </p:scale>
        <p:origin x="296" y="-824"/>
      </p:cViewPr>
      <p:guideLst>
        <p:guide orient="horz" pos="789"/>
        <p:guide orient="horz" pos="2608"/>
        <p:guide orient="horz" pos="3024"/>
        <p:guide orient="horz" pos="1637"/>
        <p:guide orient="horz" pos="215"/>
        <p:guide orient="horz" pos="1103"/>
        <p:guide orient="horz" pos="401"/>
        <p:guide orient="horz" pos="2954"/>
        <p:guide orient="horz" pos="173"/>
        <p:guide pos="175"/>
        <p:guide pos="5590"/>
        <p:guide pos="2880"/>
        <p:guide pos="776"/>
        <p:guide pos="1411"/>
        <p:guide pos="5287"/>
        <p:guide pos="346"/>
        <p:guide pos="4090"/>
      </p:guideLst>
    </p:cSldViewPr>
  </p:slideViewPr>
  <p:outlineViewPr>
    <p:cViewPr>
      <p:scale>
        <a:sx n="33" d="100"/>
        <a:sy n="33" d="100"/>
      </p:scale>
      <p:origin x="0" y="0"/>
    </p:cViewPr>
  </p:outlineViewPr>
  <p:notesTextViewPr>
    <p:cViewPr>
      <p:scale>
        <a:sx n="3" d="2"/>
        <a:sy n="3" d="2"/>
      </p:scale>
      <p:origin x="0" y="0"/>
    </p:cViewPr>
  </p:notesTextViewPr>
  <p:sorterViewPr>
    <p:cViewPr>
      <p:scale>
        <a:sx n="71" d="100"/>
        <a:sy n="71" d="100"/>
      </p:scale>
      <p:origin x="0" y="0"/>
    </p:cViewPr>
  </p:sorterViewPr>
  <p:notesViewPr>
    <p:cSldViewPr snapToGrid="0">
      <p:cViewPr>
        <p:scale>
          <a:sx n="108" d="100"/>
          <a:sy n="108" d="100"/>
        </p:scale>
        <p:origin x="3448" y="-38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a:lvl1pPr>
          </a:lstStyle>
          <a:p>
            <a:fld id="{EF798EC2-7587-174C-8F9B-BEC1CFBF2B9A}" type="datetimeFigureOut">
              <a:rPr lang="en-US" smtClean="0"/>
              <a:t>11/3/23</a:t>
            </a:fld>
            <a:endParaRPr lang="en-US"/>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kern="1200">
        <a:solidFill>
          <a:srgbClr val="052049"/>
        </a:solidFill>
        <a:latin typeface="+mj-lt"/>
        <a:ea typeface="+mn-ea"/>
        <a:cs typeface="Arial" pitchFamily="34" charset="0"/>
      </a:defRPr>
    </a:lvl1pPr>
    <a:lvl2pPr marL="285750" indent="-112713" algn="l" defTabSz="914400" rtl="0" eaLnBrk="1" latinLnBrk="0" hangingPunct="1">
      <a:spcBef>
        <a:spcPts val="200"/>
      </a:spcBef>
      <a:buClr>
        <a:srgbClr val="178CCB"/>
      </a:buClr>
      <a:buFont typeface="Arial" pitchFamily="34" charset="0"/>
      <a:buChar char="•"/>
      <a:defRPr sz="1100" kern="1200">
        <a:solidFill>
          <a:srgbClr val="052049"/>
        </a:solidFill>
        <a:latin typeface="+mj-lt"/>
        <a:ea typeface="+mn-ea"/>
        <a:cs typeface="Arial" pitchFamily="34" charset="0"/>
      </a:defRPr>
    </a:lvl2pPr>
    <a:lvl3pPr marL="403225" indent="-117475"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3pPr>
    <a:lvl4pPr marL="569913" indent="-112713"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79041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000" strike="noStrike" dirty="0">
                <a:latin typeface="Arial" panose="020B0604020202020204" pitchFamily="34" charset="0"/>
                <a:cs typeface="Arial" panose="020B0604020202020204" pitchFamily="34" charset="0"/>
              </a:rPr>
              <a:t>And that concludes my presentation, thank you for listening!</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22470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conducting this study, all authors are driven by a commitment to equity and diversity through our research participants, methodologies, and interpretations. </a:t>
            </a:r>
            <a:r>
              <a:rPr lang="en-US" b="0" i="0" dirty="0">
                <a:solidFill>
                  <a:srgbClr val="D1D5DB"/>
                </a:solidFill>
                <a:effectLst/>
                <a:latin typeface="Söhne"/>
              </a:rPr>
              <a:t>We would like to underscore the importance of embracing and understanding the multifaceted experiences of those affected by substance use and addiction.</a:t>
            </a:r>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152786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800" dirty="0">
                <a:effectLst/>
                <a:latin typeface="Calibri" panose="020F0502020204030204" pitchFamily="34" charset="0"/>
                <a:ea typeface="Calibri" panose="020F0502020204030204" pitchFamily="34" charset="0"/>
              </a:rPr>
              <a:t>Moving into our study, the inspiration for this investigation came from multiple anecdotal reports from San Francisco’s dedicated overdose first response team responding to overdose cases where individuals reported intending to use a non-opioid substance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rPr>
              <a:t>Generally, exposure of people who use opioids to fentanyl-adulterated or substituted heroin is well-documented in the literature, but there is surprisingly little information on unintentional fentanyl exposure among people who primarily use non-opioid substances</a:t>
            </a:r>
          </a:p>
          <a:p>
            <a:r>
              <a:rPr lang="en-US" dirty="0">
                <a:effectLst/>
              </a:rPr>
              <a:t>Additionally, </a:t>
            </a:r>
            <a:r>
              <a:rPr lang="en-US" sz="1800" dirty="0">
                <a:effectLst/>
                <a:latin typeface="Arial" panose="020B0604020202020204" pitchFamily="34" charset="0"/>
                <a:ea typeface="DengXian" panose="02010600030101010101" pitchFamily="2" charset="-122"/>
              </a:rPr>
              <a:t>a staggering and growing number of people die from fentanyl overdoses, with increasing racial disparities nationwide primarily affecting Black individuals. </a:t>
            </a:r>
            <a:r>
              <a:rPr lang="en-US" sz="1800" dirty="0">
                <a:effectLst/>
                <a:latin typeface="Calibri" panose="020F0502020204030204" pitchFamily="34" charset="0"/>
                <a:ea typeface="DengXian" panose="02010600030101010101" pitchFamily="2" charset="-122"/>
                <a:cs typeface="Arial" panose="020B0604020202020204" pitchFamily="34" charset="0"/>
              </a:rPr>
              <a:t>In San Francisco specifically, t</a:t>
            </a:r>
            <a:r>
              <a:rPr lang="en-US" sz="1800" dirty="0">
                <a:effectLst/>
                <a:latin typeface="Calibri" panose="020F0502020204030204" pitchFamily="34" charset="0"/>
                <a:ea typeface="Calibri" panose="020F0502020204030204" pitchFamily="34" charset="0"/>
                <a:cs typeface="Arial" panose="020B0604020202020204" pitchFamily="34" charset="0"/>
              </a:rPr>
              <a:t>he crisis has also been found to disproportionately affect Black individuals, who had an overdose death rate five times higher than the actual city rate.</a:t>
            </a:r>
            <a:r>
              <a:rPr lang="en-US" sz="2800" dirty="0">
                <a:effectLst/>
              </a:rPr>
              <a:t> </a:t>
            </a:r>
            <a:endParaRPr lang="en-US" sz="1800" dirty="0">
              <a:effectLst/>
              <a:latin typeface="Arial" panose="020B0604020202020204" pitchFamily="34" charset="0"/>
              <a:ea typeface="DengXian" panose="02010600030101010101" pitchFamily="2" charset="-122"/>
            </a:endParaRPr>
          </a:p>
          <a:p>
            <a:r>
              <a:rPr lang="en-US" dirty="0"/>
              <a:t>In the wake of these reports of unintentional overdoses and racial disparities, we set out to answer two main questions: To what extent is unintentional fentanyl exposure occurring in San Francisco? And 2. Does unintentional fentanyl exposure contribute to this racial/ethnic disparity?</a:t>
            </a:r>
          </a:p>
          <a:p>
            <a:endParaRPr lang="en-US" dirty="0"/>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670048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To answer these questions, we conducted a quality improvement project in partnership with the San Francisco Department of Public Health/SFFD analyzing a comprehensive log from Street Overdose Response Team (SORT)</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200" b="0" i="0" dirty="0">
                <a:effectLst/>
                <a:latin typeface="Arial" panose="020B0604020202020204" pitchFamily="34" charset="0"/>
              </a:rPr>
              <a:t>In order to address the opioid crisis in the city, SORT was founded in collaboration with the department of public health and fire department in 2021 as a a dedicated overdose emergency response unit. When a suspected overdose is called into the dispatcher, SORT monitors responses and attaches itself on top of the initial general EMS response. They are specially trained and equipped to deal with overdoses in the city, write reports of their initial encounter, and </a:t>
            </a:r>
            <a:r>
              <a:rPr lang="en-US" sz="1800" dirty="0">
                <a:solidFill>
                  <a:srgbClr val="000000"/>
                </a:solidFill>
                <a:effectLst/>
                <a:latin typeface="Times New Roman" panose="02020603050405020304" pitchFamily="18" charset="0"/>
                <a:ea typeface="Times New Roman" panose="02020603050405020304" pitchFamily="18" charset="0"/>
              </a:rPr>
              <a:t>refer to specialized post-overdose response teams which reach out to clients afterward for additional follow-up. Immediately after reversal of the overdose, SORT also interviews the individual and specifically asks what substance they were intending to use at the time of overdose.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05005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To conduct this investigation, we examined written reports from SORT during their initial encounter of approximately </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448 responses</a:t>
            </a:r>
            <a:r>
              <a:rPr lang="en-US" sz="1800" dirty="0">
                <a:effectLst/>
                <a:latin typeface="Calibri" panose="020F0502020204030204" pitchFamily="34" charset="0"/>
                <a:ea typeface="Calibri" panose="020F0502020204030204" pitchFamily="34" charset="0"/>
                <a:cs typeface="Calibri" panose="020F0502020204030204" pitchFamily="34" charset="0"/>
              </a:rPr>
              <a:t> in the city of San Francisco from </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June to September 2022. </a:t>
            </a:r>
            <a:r>
              <a:rPr lang="en-US" sz="1800" dirty="0">
                <a:effectLst/>
                <a:latin typeface="Calibri" panose="020F0502020204030204" pitchFamily="34" charset="0"/>
                <a:ea typeface="Calibri" panose="020F0502020204030204" pitchFamily="34" charset="0"/>
                <a:cs typeface="Calibri" panose="020F0502020204030204" pitchFamily="34" charset="0"/>
              </a:rPr>
              <a:t>Variables included the clinical opiate response withdrawal scale (COWS score), behavioral activity rating scale (BARS score) and demographic data such </a:t>
            </a:r>
            <a:r>
              <a:rPr lang="en-US" sz="1800" dirty="0">
                <a:effectLst/>
                <a:latin typeface="Calibri" panose="020F0502020204030204" pitchFamily="34" charset="0"/>
                <a:ea typeface="Calibri" panose="020F0502020204030204" pitchFamily="34" charset="0"/>
              </a:rPr>
              <a:t>as age, race, and sex</a:t>
            </a:r>
            <a:r>
              <a:rPr lang="en-US" sz="280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SORT paramedics also include free-response information such as whether naloxone was administered, patient response to naloxone, and subjective information provided by the patient including the substance they were intending to use before overdose. </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800" dirty="0">
                <a:effectLst/>
                <a:latin typeface="Calibri" panose="020F0502020204030204" pitchFamily="34" charset="0"/>
                <a:ea typeface="Calibri" panose="020F0502020204030204" pitchFamily="34" charset="0"/>
              </a:rPr>
              <a:t>In preparation of our investigation, we developed an opioid overdose case definition requiring a primary impression of overdose and clinical improvement or withdrawal after naloxone administration. This definition has been adapted from the Rhode Island Criteria which is a validated instrument for opioid overdose determination published by the Rhode Island Department of Public Health.</a:t>
            </a:r>
            <a:r>
              <a:rPr lang="en-US" sz="2800" dirty="0">
                <a:effectLst/>
              </a:rPr>
              <a:t> </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800" dirty="0">
                <a:effectLst/>
                <a:latin typeface="Calibri" panose="020F0502020204030204" pitchFamily="34" charset="0"/>
                <a:ea typeface="Calibri" panose="020F0502020204030204" pitchFamily="34" charset="0"/>
              </a:rPr>
              <a:t>After the relevant variables were collected, we calculated the proportion of opioid overdoses occurring among people who reported intending to use opioids and among people intending to use non-opioid substances along reported demographic factors.</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800" dirty="0">
                <a:effectLst/>
                <a:latin typeface="Calibri" panose="020F0502020204030204" pitchFamily="34" charset="0"/>
                <a:ea typeface="Calibri" panose="020F0502020204030204" pitchFamily="34" charset="0"/>
              </a:rPr>
              <a:t>All instances of opioid exposure are assumed to be caused be fentanyl in San Francisco based on statistics published in the city’s annual substance use report finding that fentanyl accounts for 91% of all opioid overdoses in the city.</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69987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2800" dirty="0"/>
              <a:t>Of these 448 reviewed logs, only 177 met our case definition of confirmed opioid overdose. Of these 177, 45% or 79/177, reported that they had not intended to use opioids. In the first column, Black respondents made up 32% of those not intending to use opioids. Hispanic respondents made up 19%, and White individuals 24%. Data on race was missing for 14% of overall cases</a:t>
            </a:r>
            <a:endParaRPr lang="en-US" sz="2800" b="0" i="0" dirty="0">
              <a:solidFill>
                <a:srgbClr val="000000"/>
              </a:solidFill>
              <a:effectLst/>
              <a:latin typeface="WordVisi_MSFontService"/>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475683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200" dirty="0"/>
              <a:t>In terms of actual intended substances reported, 29% of the total 177 (18.1% + 6.2% + 4.5) reported intending to use stimulants including methamphetamine or cocaine. Additionally, 19% of individuals experiencing unintentional opioid exposure reported intended cannabis use which I will discuss in the next slide. </a:t>
            </a:r>
          </a:p>
          <a:p>
            <a:r>
              <a:rPr lang="en-US" sz="1200" dirty="0"/>
              <a:t>Notably, 86% of those reporting no intentional opioid use had a (COWS) score ≤8 after naloxone administration which suggests absence of opioid tolerance that would be expected with regular use</a:t>
            </a:r>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84731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In conclusion, 45% of individuals experiencing opioid overdose in our investigation reported not intending to use an opioid with most reporting intending to use a stimulant. Notably, l</a:t>
            </a:r>
            <a:r>
              <a:rPr lang="en-US" sz="2800" b="0" i="0" dirty="0">
                <a:effectLst/>
                <a:latin typeface="Arial" panose="020B0604020202020204" pitchFamily="34" charset="0"/>
              </a:rPr>
              <a:t>ow COWS scores after naloxone administration in the majority of people experiencing an overdose attributed to unintentional opioid use in this sample suggests respondents did not use opioids daily.</a:t>
            </a:r>
            <a:r>
              <a:rPr lang="en-US" sz="180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cs typeface="Arial" panose="020B0604020202020204" pitchFamily="34" charset="0"/>
              </a:rPr>
              <a:t>This is significant as p</a:t>
            </a:r>
            <a:r>
              <a:rPr lang="en-US" sz="1800" dirty="0">
                <a:effectLst/>
                <a:latin typeface="Calibri" panose="020F0502020204030204" pitchFamily="34" charset="0"/>
                <a:ea typeface="Calibri" panose="020F0502020204030204" pitchFamily="34" charset="0"/>
                <a:cs typeface="Arial" panose="020B0604020202020204" pitchFamily="34" charset="0"/>
              </a:rPr>
              <a:t>rimary stimulant users who are often opioid naïve may be particularly susceptible to opioid overdose due to lack of tolerance. </a:t>
            </a:r>
          </a:p>
          <a:p>
            <a:r>
              <a:rPr lang="en-US" sz="1800" dirty="0">
                <a:effectLst/>
                <a:latin typeface="Calibri" panose="020F0502020204030204" pitchFamily="34" charset="0"/>
                <a:ea typeface="Calibri" panose="020F0502020204030204" pitchFamily="34" charset="0"/>
                <a:cs typeface="Arial" panose="020B0604020202020204" pitchFamily="34" charset="0"/>
              </a:rPr>
              <a:t>Alarmingly, Black individuals were most likely to report not intending to use an opioid in our study. This may be explained by greater unintentional fentanyl exposure or increased pressure to underreport fentanyl use due to stigma or perceived risk.</a:t>
            </a:r>
            <a:r>
              <a:rPr lang="en-US" dirty="0">
                <a:effectLst/>
              </a:rPr>
              <a:t> </a:t>
            </a:r>
          </a:p>
          <a:p>
            <a:r>
              <a:rPr lang="en-US" sz="2800" dirty="0">
                <a:effectLst/>
              </a:rPr>
              <a:t>In light of these findings, </a:t>
            </a:r>
            <a:r>
              <a:rPr lang="en-US" sz="1800" dirty="0">
                <a:effectLst/>
                <a:latin typeface="Calibri" panose="020F0502020204030204" pitchFamily="34" charset="0"/>
                <a:cs typeface="Arial" panose="020B0604020202020204" pitchFamily="34" charset="0"/>
              </a:rPr>
              <a:t>we really stress the importance of implementing</a:t>
            </a:r>
            <a:r>
              <a:rPr lang="en-US" sz="1800" dirty="0">
                <a:effectLst/>
                <a:latin typeface="Calibri" panose="020F0502020204030204" pitchFamily="34" charset="0"/>
                <a:ea typeface="Calibri" panose="020F0502020204030204" pitchFamily="34" charset="0"/>
                <a:cs typeface="Arial" panose="020B0604020202020204" pitchFamily="34" charset="0"/>
              </a:rPr>
              <a:t> additional harm reduction strategies including naloxone distribution, fentanyl test strips and other drug-testing services, distribution of safer smoking supplies, and public health education may be effective interventions in reducing unintentional overdoses</a:t>
            </a:r>
            <a:r>
              <a:rPr lang="en-US" sz="4000" dirty="0">
                <a:effectLst/>
              </a:rPr>
              <a:t> </a:t>
            </a:r>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9</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046262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Our investigation has a few notable limitations I would like to discuss. First, overall underreporting of intentional fentanyl use is a likely occurrence. Imagine this scenario where you’re </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w</a:t>
            </a:r>
            <a:r>
              <a:rPr lang="en-US" sz="1800" dirty="0">
                <a:solidFill>
                  <a:srgbClr val="000000"/>
                </a:solidFill>
                <a:effectLst/>
                <a:latin typeface="Times New Roman" panose="02020603050405020304" pitchFamily="18" charset="0"/>
                <a:ea typeface="Times New Roman" panose="02020603050405020304" pitchFamily="18" charset="0"/>
              </a:rPr>
              <a:t>aking from an OD w/ ambulances and paramedics surrounding you asking you questions about sensitive topics such as your substance use. Chances are you would be understandably very scared and confused and likely to underreport your fentanyl use.</a:t>
            </a:r>
            <a:r>
              <a:rPr lang="en-US" sz="2800" dirty="0">
                <a:effectLst/>
              </a:rPr>
              <a:t> </a:t>
            </a:r>
            <a:r>
              <a:rPr lang="en-US" sz="1800" dirty="0">
                <a:effectLst/>
                <a:latin typeface="Calibri" panose="020F0502020204030204" pitchFamily="34" charset="0"/>
                <a:ea typeface="Calibri" panose="020F0502020204030204" pitchFamily="34" charset="0"/>
                <a:cs typeface="Arial" panose="020B0604020202020204" pitchFamily="34" charset="0"/>
              </a:rPr>
              <a:t>This was something that was supported by the finding that numerous individuals reported only using cannabis during their overdose which is unlikely to be mistaken for or contaminated with fentanyl. </a:t>
            </a:r>
            <a:r>
              <a:rPr lang="en-US" sz="1800" dirty="0">
                <a:effectLst/>
                <a:latin typeface="Calibri" panose="020F0502020204030204" pitchFamily="34" charset="0"/>
                <a:ea typeface="Calibri" panose="020F0502020204030204" pitchFamily="34" charset="0"/>
              </a:rPr>
              <a:t>One way in which we address this is through examination of withdrawal symptoms through the Clinical Opiate Withdrawal Score (COWS) that would be suggestive of chronic opioid use when elevated after naloxone administration. However,</a:t>
            </a:r>
            <a:r>
              <a:rPr lang="en-US" sz="1800" dirty="0">
                <a:solidFill>
                  <a:srgbClr val="000000"/>
                </a:solidFill>
                <a:effectLst/>
                <a:latin typeface="Times New Roman" panose="02020603050405020304" pitchFamily="18" charset="0"/>
                <a:ea typeface="Calibri" panose="020F0502020204030204" pitchFamily="34" charset="0"/>
              </a:rPr>
              <a:t> w</a:t>
            </a:r>
            <a:r>
              <a:rPr lang="en-US" sz="1800" dirty="0">
                <a:solidFill>
                  <a:srgbClr val="000000"/>
                </a:solidFill>
                <a:effectLst/>
                <a:latin typeface="Times New Roman" panose="02020603050405020304" pitchFamily="18" charset="0"/>
                <a:ea typeface="Times New Roman" panose="02020603050405020304" pitchFamily="18" charset="0"/>
              </a:rPr>
              <a:t>hile it’s possible that there is some underreporting, this 45% is such a substantial reporting of unintentional overdose cases that it is indicative of a much larger issue. </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Another limitation is that SORT logs are recorded by paramedic first responders based on their subjective experience with the patients involved, and whether the patient actually experienced an overdose is impossible to determine with certainty. We attempt to account for this uncertainty through a standardized definition of overdose adapted from previously validated Rhode Island Criteria. However, this case definition itself is limited in its ability to accurately classify events as opioid overdoes and does not account for episodes of overdose in which improvement of mental status is not observed such as anoxic brain injury. </a:t>
            </a:r>
            <a:r>
              <a:rPr lang="en-US" sz="1800" dirty="0">
                <a:solidFill>
                  <a:srgbClr val="000000"/>
                </a:solidFill>
                <a:effectLst/>
                <a:latin typeface="Times New Roman" panose="02020603050405020304" pitchFamily="18" charset="0"/>
                <a:ea typeface="Times New Roman" panose="02020603050405020304" pitchFamily="18" charset="0"/>
              </a:rPr>
              <a:t>I personally read around 500 records and there were excerpts that in my opinion were highly likely to be ODs but we were unable to classify them as ODs w/ </a:t>
            </a:r>
            <a:r>
              <a:rPr lang="en-US" sz="1800">
                <a:solidFill>
                  <a:srgbClr val="000000"/>
                </a:solidFill>
                <a:effectLst/>
                <a:latin typeface="Times New Roman" panose="02020603050405020304" pitchFamily="18" charset="0"/>
                <a:ea typeface="Times New Roman" panose="02020603050405020304" pitchFamily="18" charset="0"/>
              </a:rPr>
              <a:t>our criteria.</a:t>
            </a: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sz="1800" dirty="0">
              <a:solidFill>
                <a:srgbClr val="000000"/>
              </a:solidFill>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Times New Roman" panose="02020603050405020304" pitchFamily="18" charset="0"/>
                <a:ea typeface="Times New Roman" panose="02020603050405020304" pitchFamily="18" charset="0"/>
              </a:rPr>
              <a:t>Finally, we’re unable to determine how unintentional fentanyl exposure happens in the first place. We considered fentanyl contamination of stimulant supply, though this has been contradicted local drug testing reports. Currently, there is discussion of whether people are being exposed through being sold or mistaking fentanyl for stimulants or through sharing of smoking equipment used for opioids</a:t>
            </a:r>
            <a:r>
              <a:rPr lang="en-US" sz="2800" dirty="0">
                <a:solidFill>
                  <a:srgbClr val="000000"/>
                </a:solidFill>
                <a:effectLst/>
                <a:latin typeface="Times New Roman" panose="02020603050405020304" pitchFamily="18" charset="0"/>
                <a:ea typeface="Times New Roman" panose="02020603050405020304" pitchFamily="18" charset="0"/>
              </a:rPr>
              <a:t> although nothing has been definitive. </a:t>
            </a:r>
          </a:p>
          <a:p>
            <a:endParaRPr lang="en-US" sz="1800" dirty="0">
              <a:solidFill>
                <a:srgbClr val="000000"/>
              </a:solidFill>
              <a:effectLst/>
              <a:latin typeface="Times New Roman" panose="02020603050405020304" pitchFamily="18" charset="0"/>
              <a:ea typeface="Times New Roman" panose="02020603050405020304" pitchFamily="18" charset="0"/>
            </a:endParaRPr>
          </a:p>
          <a:p>
            <a:r>
              <a:rPr lang="en-US" sz="1800" strike="noStrike" dirty="0">
                <a:latin typeface="Arial" panose="020B0604020202020204" pitchFamily="34" charset="0"/>
                <a:cs typeface="Arial" panose="020B0604020202020204" pitchFamily="34" charset="0"/>
              </a:rPr>
              <a:t>At this point time permitting, I would love to hear from everyone in the audience if unintentional exposure has been an issue occurring in your region and if there is any insights can be shared, any advice on how to interpret data, and potential mechanisms of adulteration that you may have seen or heard.</a:t>
            </a: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sz="1800" dirty="0">
              <a:solidFill>
                <a:srgbClr val="000000"/>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10</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596506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0493"/>
            <a:ext cx="1307578" cy="850219"/>
          </a:xfrm>
          <a:prstGeom prst="rect">
            <a:avLst/>
          </a:prstGeom>
        </p:spPr>
      </p:pic>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2"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11/3/23</a:t>
            </a:fld>
            <a:endParaRPr lang="en-US" dirty="0"/>
          </a:p>
        </p:txBody>
      </p:sp>
      <p:sp>
        <p:nvSpPr>
          <p:cNvPr id="24"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5"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0733843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1"/>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chemeClr val="accent2"/>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accent2"/>
              </a:solidFill>
              <a:latin typeface="+mj-lt"/>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chemeClr val="accent1"/>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6785" y="2037522"/>
            <a:ext cx="1574426" cy="1023730"/>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0"/>
            <a:ext cx="1374274" cy="1373900"/>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ver – Teal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11/3/23</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extLst>
      <p:ext uri="{BB962C8B-B14F-4D97-AF65-F5344CB8AC3E}">
        <p14:creationId xmlns:p14="http://schemas.microsoft.com/office/powerpoint/2010/main" val="2741459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71563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966230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
        <p:nvSpPr>
          <p:cNvPr id="2" name="Rectangle 1"/>
          <p:cNvSpPr/>
          <p:nvPr userDrawn="1"/>
        </p:nvSpPr>
        <p:spPr bwMode="auto">
          <a:xfrm>
            <a:off x="159026" y="4323522"/>
            <a:ext cx="8984974" cy="819978"/>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11/3/23</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11/3/23</a:t>
            </a:fld>
            <a:endParaRPr lang="en-US" dirty="0"/>
          </a:p>
        </p:txBody>
      </p:sp>
      <p:sp>
        <p:nvSpPr>
          <p:cNvPr id="12"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50520" y="244258"/>
            <a:ext cx="8893479" cy="4899242"/>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11/3/23</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8063"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11/3/23</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11/3/23</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11/3/23</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695740"/>
            <a:ext cx="8169964" cy="357809"/>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11/3/23</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1"/>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0" y="1772718"/>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90BD3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0"/>
            <a:ext cx="1374274" cy="1373900"/>
          </a:xfrm>
          <a:prstGeom prst="rect">
            <a:avLst/>
          </a:prstGeom>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5"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542644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9580" y="2015504"/>
            <a:ext cx="1615440" cy="1615440"/>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49580" y="0"/>
            <a:ext cx="2994420" cy="2015504"/>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1388949"/>
            <a:ext cx="6149580" cy="3754552"/>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1314" y="2015504"/>
            <a:ext cx="1615440" cy="1615440"/>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56753" cy="2015504"/>
          </a:xfrm>
          <a:prstGeom prst="rect">
            <a:avLst/>
          </a:prstGeom>
        </p:spPr>
      </p:pic>
      <p:pic>
        <p:nvPicPr>
          <p:cNvPr id="23" name="Picture 2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170" y="2015504"/>
            <a:ext cx="1615440" cy="1615440"/>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2760609" cy="2015504"/>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3" name="Chart Placeholder 2"/>
          <p:cNvSpPr>
            <a:spLocks noGrp="1"/>
          </p:cNvSpPr>
          <p:nvPr>
            <p:ph type="chart" sz="quarter" idx="14"/>
          </p:nvPr>
        </p:nvSpPr>
        <p:spPr>
          <a:xfrm>
            <a:off x="268357" y="337931"/>
            <a:ext cx="8587407" cy="4065105"/>
          </a:xfrm>
          <a:prstGeom prst="rect">
            <a:avLst/>
          </a:prstGeom>
        </p:spPr>
        <p:txBody>
          <a:bodyPr>
            <a:normAutofit/>
          </a:bodyPr>
          <a:lstStyle/>
          <a:p>
            <a:r>
              <a:rPr lang="en-US"/>
              <a:t>Click icon to add chart</a:t>
            </a:r>
            <a:endParaRPr lang="en-US" dirty="0"/>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4" name="Content Placeholder 3"/>
          <p:cNvSpPr>
            <a:spLocks noGrp="1"/>
          </p:cNvSpPr>
          <p:nvPr>
            <p:ph sz="quarter" idx="18" hasCustomPrompt="1"/>
          </p:nvPr>
        </p:nvSpPr>
        <p:spPr>
          <a:xfrm>
            <a:off x="456925" y="1401417"/>
            <a:ext cx="3826840" cy="2932044"/>
          </a:xfrm>
        </p:spPr>
        <p:txBody>
          <a:bodyPr/>
          <a:lstStyle>
            <a:lvl1pPr marL="0" indent="0">
              <a:buClr>
                <a:schemeClr val="accent1"/>
              </a:buClr>
              <a:buSzPct val="80000"/>
              <a:buFont typeface="Wingdings" charset="2"/>
              <a:buNone/>
              <a:defRPr/>
            </a:lvl1pPr>
            <a:lvl2pPr marL="295275" indent="0">
              <a:buClr>
                <a:schemeClr val="accent1"/>
              </a:buClr>
              <a:buSzPct val="80000"/>
              <a:buFont typeface="Wingdings" charset="2"/>
              <a:buNone/>
              <a:defRPr/>
            </a:lvl2pPr>
            <a:lvl3pPr marL="579437" indent="0">
              <a:buClr>
                <a:schemeClr val="accent1"/>
              </a:buClr>
              <a:buSzPct val="80000"/>
              <a:buFont typeface="Wingdings" charset="2"/>
              <a:buNone/>
              <a:defRPr/>
            </a:lvl3pPr>
            <a:lvl4pPr marL="806450" indent="0">
              <a:buClr>
                <a:schemeClr val="accent1"/>
              </a:buClr>
              <a:buSzPct val="80000"/>
              <a:buFont typeface="Wingdings" charset="2"/>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quarter" idx="19" hasCustomPrompt="1"/>
          </p:nvPr>
        </p:nvSpPr>
        <p:spPr>
          <a:xfrm>
            <a:off x="4774888" y="1401417"/>
            <a:ext cx="3852277" cy="2932044"/>
          </a:xfrm>
        </p:spPr>
        <p:txBody>
          <a:bodyPr/>
          <a:lstStyle>
            <a:lvl1pPr marL="0" indent="0">
              <a:buClr>
                <a:schemeClr val="accent1"/>
              </a:buClr>
              <a:buSzPct val="80000"/>
              <a:buFont typeface="Wingdings" charset="2"/>
              <a:buNone/>
              <a:defRPr/>
            </a:lvl1pPr>
            <a:lvl2pPr marL="295275" indent="0">
              <a:buClr>
                <a:schemeClr val="accent1"/>
              </a:buClr>
              <a:buSzPct val="80000"/>
              <a:buFont typeface="Wingdings" charset="2"/>
              <a:buNone/>
              <a:defRPr/>
            </a:lvl2pPr>
            <a:lvl3pPr marL="579437" indent="0">
              <a:buClr>
                <a:schemeClr val="accent1"/>
              </a:buClr>
              <a:buSzPct val="80000"/>
              <a:buFont typeface="Wingdings" charset="2"/>
              <a:buNone/>
              <a:defRPr/>
            </a:lvl3pPr>
            <a:lvl4pPr marL="806450" indent="0">
              <a:buClr>
                <a:schemeClr val="accent1"/>
              </a:buClr>
              <a:buSzPct val="80000"/>
              <a:buFont typeface="Wingdings" charset="2"/>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841559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3"/>
          <p:cNvSpPr>
            <a:spLocks noGrp="1"/>
          </p:cNvSpPr>
          <p:nvPr>
            <p:ph idx="1"/>
          </p:nvPr>
        </p:nvSpPr>
        <p:spPr>
          <a:xfrm>
            <a:off x="459684" y="1401416"/>
            <a:ext cx="3824082"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3"/>
          <p:cNvSpPr>
            <a:spLocks noGrp="1"/>
          </p:cNvSpPr>
          <p:nvPr>
            <p:ph idx="16"/>
          </p:nvPr>
        </p:nvSpPr>
        <p:spPr>
          <a:xfrm>
            <a:off x="4765730" y="1401416"/>
            <a:ext cx="3831618"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322213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tx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tx1"/>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tx1"/>
                </a:solidFill>
                <a:latin typeface="+mn-lt"/>
              </a:defRPr>
            </a:lvl1pPr>
          </a:lstStyle>
          <a:p>
            <a:pPr lvl="0"/>
            <a:r>
              <a:rPr lang="en-US" dirty="0"/>
              <a:t>Position Title</a:t>
            </a:r>
          </a:p>
        </p:txBody>
      </p:sp>
    </p:spTree>
    <p:extLst>
      <p:ext uri="{BB962C8B-B14F-4D97-AF65-F5344CB8AC3E}">
        <p14:creationId xmlns:p14="http://schemas.microsoft.com/office/powerpoint/2010/main" val="17905471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t" anchorCtr="0">
            <a:no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Presentation Title</a:t>
            </a:r>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userDrawn="1"/>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4" r:id="rId4"/>
    <p:sldLayoutId id="2147483982" r:id="rId5"/>
    <p:sldLayoutId id="2147483986" r:id="rId6"/>
    <p:sldLayoutId id="2147483987" r:id="rId7"/>
    <p:sldLayoutId id="2147483999"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4005" r:id="rId17"/>
    <p:sldLayoutId id="2147484006" r:id="rId18"/>
    <p:sldLayoutId id="2147484007" r:id="rId19"/>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UCSF | Health</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3972" r:id="rId2"/>
    <p:sldLayoutId id="2147483975" r:id="rId3"/>
    <p:sldLayoutId id="2147483976" r:id="rId4"/>
    <p:sldLayoutId id="2147484001" r:id="rId5"/>
    <p:sldLayoutId id="2147483944" r:id="rId6"/>
    <p:sldLayoutId id="2147483951" r:id="rId7"/>
    <p:sldLayoutId id="2147483953" r:id="rId8"/>
    <p:sldLayoutId id="2147484000" r:id="rId9"/>
    <p:sldLayoutId id="2147483950" r:id="rId10"/>
    <p:sldLayoutId id="2147483960" r:id="rId11"/>
    <p:sldLayoutId id="2147483961" r:id="rId12"/>
    <p:sldLayoutId id="2147483966" r:id="rId13"/>
    <p:sldLayoutId id="2147483967" r:id="rId14"/>
    <p:sldLayoutId id="2147483968" r:id="rId15"/>
    <p:sldLayoutId id="2147483969" r:id="rId16"/>
    <p:sldLayoutId id="2147483970" r:id="rId17"/>
    <p:sldLayoutId id="2147483971" r:id="rId18"/>
    <p:sldLayoutId id="2147483954" r:id="rId19"/>
    <p:sldLayoutId id="2147483959" r:id="rId20"/>
    <p:sldLayoutId id="2147484002" r:id="rId21"/>
    <p:sldLayoutId id="2147484003" r:id="rId22"/>
    <p:sldLayoutId id="2147484004" r:id="rId23"/>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95BA1-7467-1641-8476-0894E1452783}"/>
              </a:ext>
            </a:extLst>
          </p:cNvPr>
          <p:cNvSpPr>
            <a:spLocks noGrp="1"/>
          </p:cNvSpPr>
          <p:nvPr>
            <p:ph type="title"/>
          </p:nvPr>
        </p:nvSpPr>
        <p:spPr>
          <a:xfrm>
            <a:off x="836995" y="1993590"/>
            <a:ext cx="7344117" cy="1311963"/>
          </a:xfrm>
        </p:spPr>
        <p:txBody>
          <a:bodyPr/>
          <a:lstStyle/>
          <a:p>
            <a:r>
              <a:rPr lang="en-US" sz="2800" dirty="0"/>
              <a:t>Identifying unintentional fentanyl exposure among people who have experienced an opioid overdose: A quality improvement investigation from the </a:t>
            </a:r>
            <a:br>
              <a:rPr lang="en-US" sz="2800" dirty="0"/>
            </a:br>
            <a:r>
              <a:rPr lang="en-US" sz="2800" dirty="0"/>
              <a:t>San Francisco Street Overdose Response Team</a:t>
            </a:r>
          </a:p>
        </p:txBody>
      </p:sp>
      <p:sp>
        <p:nvSpPr>
          <p:cNvPr id="4" name="Text Placeholder 3">
            <a:extLst>
              <a:ext uri="{FF2B5EF4-FFF2-40B4-BE49-F238E27FC236}">
                <a16:creationId xmlns:a16="http://schemas.microsoft.com/office/drawing/2014/main" id="{DB491368-94E9-5848-AB51-16C55DC14379}"/>
              </a:ext>
            </a:extLst>
          </p:cNvPr>
          <p:cNvSpPr>
            <a:spLocks noGrp="1"/>
          </p:cNvSpPr>
          <p:nvPr>
            <p:ph type="body" sz="quarter" idx="10"/>
          </p:nvPr>
        </p:nvSpPr>
        <p:spPr/>
        <p:txBody>
          <a:bodyPr/>
          <a:lstStyle/>
          <a:p>
            <a:r>
              <a:rPr lang="en-US" sz="1400" b="1" dirty="0"/>
              <a:t>Patrick Low</a:t>
            </a:r>
            <a:r>
              <a:rPr lang="en-US" sz="1400" dirty="0"/>
              <a:t>, Bryson Gomez, Hannah Snyder, Jeffrey </a:t>
            </a:r>
            <a:r>
              <a:rPr lang="en-US" sz="1400" dirty="0" err="1"/>
              <a:t>Hom</a:t>
            </a:r>
            <a:r>
              <a:rPr lang="en-US" sz="1400" dirty="0"/>
              <a:t>, Barry </a:t>
            </a:r>
            <a:r>
              <a:rPr lang="en-US" sz="1400" dirty="0" err="1"/>
              <a:t>Zevin</a:t>
            </a:r>
            <a:r>
              <a:rPr lang="en-US" sz="1400" dirty="0"/>
              <a:t>, Michael Mason, Christine </a:t>
            </a:r>
            <a:r>
              <a:rPr lang="en-US" sz="1400" dirty="0" err="1"/>
              <a:t>Soran</a:t>
            </a:r>
            <a:r>
              <a:rPr lang="en-US" sz="1400" dirty="0"/>
              <a:t>, Phillip Coffin, Alexander </a:t>
            </a:r>
            <a:r>
              <a:rPr lang="en-US" sz="1400" dirty="0" err="1"/>
              <a:t>Bazazi</a:t>
            </a:r>
            <a:endParaRPr lang="en-US" sz="1400" dirty="0"/>
          </a:p>
        </p:txBody>
      </p:sp>
      <p:sp>
        <p:nvSpPr>
          <p:cNvPr id="7" name="TextBox 6">
            <a:extLst>
              <a:ext uri="{FF2B5EF4-FFF2-40B4-BE49-F238E27FC236}">
                <a16:creationId xmlns:a16="http://schemas.microsoft.com/office/drawing/2014/main" id="{0E888047-C69F-EF47-9939-39843E3CADD1}"/>
              </a:ext>
            </a:extLst>
          </p:cNvPr>
          <p:cNvSpPr txBox="1"/>
          <p:nvPr/>
        </p:nvSpPr>
        <p:spPr bwMode="auto">
          <a:xfrm>
            <a:off x="1566178" y="614525"/>
            <a:ext cx="1694289" cy="369332"/>
          </a:xfrm>
          <a:prstGeom prst="rect">
            <a:avLst/>
          </a:prstGeom>
          <a:noFill/>
          <a:ln w="19050" algn="ctr">
            <a:noFill/>
            <a:miter lim="800000"/>
            <a:headEnd/>
            <a:tailEnd/>
          </a:ln>
        </p:spPr>
        <p:txBody>
          <a:bodyPr wrap="square" lIns="0" tIns="0" rIns="0" bIns="0" rtlCol="0">
            <a:spAutoFit/>
          </a:bodyPr>
          <a:lstStyle/>
          <a:p>
            <a:r>
              <a:rPr lang="en-US" sz="800" dirty="0">
                <a:latin typeface="Helvetica Neue Light" panose="02000403000000020004" pitchFamily="2" charset="0"/>
                <a:ea typeface="Helvetica Neue Light" panose="02000403000000020004" pitchFamily="2" charset="0"/>
                <a:cs typeface="Helvetica Neue" panose="02000503000000020004" pitchFamily="2" charset="0"/>
              </a:rPr>
              <a:t>UCSF School of Medicine </a:t>
            </a:r>
          </a:p>
          <a:p>
            <a:r>
              <a:rPr lang="en-US" sz="800" dirty="0">
                <a:latin typeface="Helvetica Neue Light" panose="02000403000000020004" pitchFamily="2" charset="0"/>
                <a:ea typeface="Helvetica Neue Light" panose="02000403000000020004" pitchFamily="2" charset="0"/>
                <a:cs typeface="Helvetica Neue" panose="02000503000000020004" pitchFamily="2" charset="0"/>
              </a:rPr>
              <a:t>UCSF Department of Psychiatry and Behavioral Sciences</a:t>
            </a:r>
          </a:p>
        </p:txBody>
      </p:sp>
      <p:sp>
        <p:nvSpPr>
          <p:cNvPr id="8" name="TextBox 7">
            <a:extLst>
              <a:ext uri="{FF2B5EF4-FFF2-40B4-BE49-F238E27FC236}">
                <a16:creationId xmlns:a16="http://schemas.microsoft.com/office/drawing/2014/main" id="{5745E58C-9FAE-2547-AF60-B407AFE4E77E}"/>
              </a:ext>
            </a:extLst>
          </p:cNvPr>
          <p:cNvSpPr txBox="1"/>
          <p:nvPr/>
        </p:nvSpPr>
        <p:spPr bwMode="auto">
          <a:xfrm>
            <a:off x="1472184" y="1088136"/>
            <a:ext cx="0" cy="0"/>
          </a:xfrm>
          <a:prstGeom prst="rect">
            <a:avLst/>
          </a:prstGeom>
          <a:noFill/>
          <a:ln w="19050" algn="ctr">
            <a:noFill/>
            <a:miter lim="800000"/>
            <a:headEnd/>
            <a:tailEnd/>
          </a:ln>
        </p:spPr>
        <p:txBody>
          <a:bodyPr wrap="none" lIns="0" tIns="0" rIns="0" bIns="0" rtlCol="0">
            <a:noAutofit/>
          </a:bodyPr>
          <a:lstStyle/>
          <a:p>
            <a:pPr marL="342900" indent="-342900">
              <a:buClr>
                <a:schemeClr val="accent1"/>
              </a:buClr>
              <a:buSzPct val="80000"/>
              <a:buFont typeface="Wingdings" charset="2"/>
              <a:buChar char="§"/>
            </a:pPr>
            <a:endParaRPr lang="en-US" sz="2000" dirty="0">
              <a:solidFill>
                <a:schemeClr val="tx1"/>
              </a:solidFill>
            </a:endParaRPr>
          </a:p>
        </p:txBody>
      </p:sp>
    </p:spTree>
    <p:extLst>
      <p:ext uri="{BB962C8B-B14F-4D97-AF65-F5344CB8AC3E}">
        <p14:creationId xmlns:p14="http://schemas.microsoft.com/office/powerpoint/2010/main" val="2986072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C3E197-AF86-5349-A410-77DC7A320CBA}"/>
              </a:ext>
            </a:extLst>
          </p:cNvPr>
          <p:cNvSpPr>
            <a:spLocks noGrp="1"/>
          </p:cNvSpPr>
          <p:nvPr>
            <p:ph type="sldNum" sz="quarter" idx="13"/>
          </p:nvPr>
        </p:nvSpPr>
        <p:spPr/>
        <p:txBody>
          <a:bodyPr/>
          <a:lstStyle/>
          <a:p>
            <a:fld id="{7BCC8D0D-EAEC-449D-9161-023DFF90F2E2}" type="slidenum">
              <a:rPr lang="en-US" smtClean="0"/>
              <a:pPr/>
              <a:t>10</a:t>
            </a:fld>
            <a:endParaRPr lang="en-US" dirty="0"/>
          </a:p>
        </p:txBody>
      </p:sp>
      <p:sp>
        <p:nvSpPr>
          <p:cNvPr id="4" name="Title 3">
            <a:extLst>
              <a:ext uri="{FF2B5EF4-FFF2-40B4-BE49-F238E27FC236}">
                <a16:creationId xmlns:a16="http://schemas.microsoft.com/office/drawing/2014/main" id="{CDB4848C-10ED-9D45-8C37-956C70D7B346}"/>
              </a:ext>
            </a:extLst>
          </p:cNvPr>
          <p:cNvSpPr>
            <a:spLocks noGrp="1"/>
          </p:cNvSpPr>
          <p:nvPr>
            <p:ph type="title"/>
          </p:nvPr>
        </p:nvSpPr>
        <p:spPr/>
        <p:txBody>
          <a:bodyPr/>
          <a:lstStyle/>
          <a:p>
            <a:r>
              <a:rPr lang="en-US" dirty="0"/>
              <a:t>Limitations and Questions</a:t>
            </a:r>
          </a:p>
        </p:txBody>
      </p:sp>
      <p:sp>
        <p:nvSpPr>
          <p:cNvPr id="6" name="Content Placeholder 5">
            <a:extLst>
              <a:ext uri="{FF2B5EF4-FFF2-40B4-BE49-F238E27FC236}">
                <a16:creationId xmlns:a16="http://schemas.microsoft.com/office/drawing/2014/main" id="{6C3A8EDF-31B2-BB45-9D22-83ADF91E2C94}"/>
              </a:ext>
            </a:extLst>
          </p:cNvPr>
          <p:cNvSpPr>
            <a:spLocks noGrp="1"/>
          </p:cNvSpPr>
          <p:nvPr>
            <p:ph idx="1"/>
          </p:nvPr>
        </p:nvSpPr>
        <p:spPr>
          <a:xfrm>
            <a:off x="453585" y="777337"/>
            <a:ext cx="8137665" cy="2932045"/>
          </a:xfrm>
        </p:spPr>
        <p:txBody>
          <a:bodyPr/>
          <a:lstStyle/>
          <a:p>
            <a:endParaRPr lang="en-US" dirty="0">
              <a:sym typeface="Wingdings" pitchFamily="2" charset="2"/>
            </a:endParaRPr>
          </a:p>
          <a:p>
            <a:r>
              <a:rPr lang="en-US" dirty="0">
                <a:sym typeface="Wingdings" pitchFamily="2" charset="2"/>
              </a:rPr>
              <a:t>Underreporting of fentanyl use</a:t>
            </a:r>
          </a:p>
          <a:p>
            <a:pPr lvl="1"/>
            <a:r>
              <a:rPr lang="en-US" dirty="0">
                <a:sym typeface="Wingdings" pitchFamily="2" charset="2"/>
              </a:rPr>
              <a:t>Cannabis</a:t>
            </a:r>
          </a:p>
          <a:p>
            <a:pPr lvl="1"/>
            <a:r>
              <a:rPr lang="en-US" dirty="0">
                <a:sym typeface="Wingdings" pitchFamily="2" charset="2"/>
              </a:rPr>
              <a:t>Using COWS</a:t>
            </a:r>
          </a:p>
          <a:p>
            <a:endParaRPr lang="en-US" dirty="0">
              <a:sym typeface="Wingdings" pitchFamily="2" charset="2"/>
            </a:endParaRPr>
          </a:p>
          <a:p>
            <a:r>
              <a:rPr lang="en-US" dirty="0">
                <a:sym typeface="Wingdings" pitchFamily="2" charset="2"/>
              </a:rPr>
              <a:t>Limited certainty in opioid determination using SORT logs</a:t>
            </a:r>
          </a:p>
          <a:p>
            <a:endParaRPr lang="en-US" dirty="0">
              <a:sym typeface="Wingdings" pitchFamily="2" charset="2"/>
            </a:endParaRPr>
          </a:p>
          <a:p>
            <a:r>
              <a:rPr lang="en-US" dirty="0">
                <a:sym typeface="Wingdings" pitchFamily="2" charset="2"/>
              </a:rPr>
              <a:t>Unable to determine mechanism of contamination</a:t>
            </a:r>
          </a:p>
          <a:p>
            <a:pPr lvl="1"/>
            <a:endParaRPr lang="en-US" dirty="0">
              <a:sym typeface="Wingdings" pitchFamily="2" charset="2"/>
            </a:endParaRPr>
          </a:p>
          <a:p>
            <a:pPr marL="0" indent="0">
              <a:buNone/>
            </a:pPr>
            <a:endParaRPr lang="en-US" dirty="0">
              <a:sym typeface="Wingdings" pitchFamily="2" charset="2"/>
            </a:endParaRPr>
          </a:p>
        </p:txBody>
      </p:sp>
    </p:spTree>
    <p:extLst>
      <p:ext uri="{BB962C8B-B14F-4D97-AF65-F5344CB8AC3E}">
        <p14:creationId xmlns:p14="http://schemas.microsoft.com/office/powerpoint/2010/main" val="5524864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34F2D1-6746-784C-B13B-29EDCB99033D}"/>
              </a:ext>
            </a:extLst>
          </p:cNvPr>
          <p:cNvSpPr/>
          <p:nvPr/>
        </p:nvSpPr>
        <p:spPr>
          <a:xfrm>
            <a:off x="3862633" y="3273450"/>
            <a:ext cx="1418733" cy="646331"/>
          </a:xfrm>
          <a:prstGeom prst="rect">
            <a:avLst/>
          </a:prstGeom>
        </p:spPr>
        <p:txBody>
          <a:bodyPr wrap="square">
            <a:spAutoFit/>
          </a:bodyPr>
          <a:lstStyle/>
          <a:p>
            <a:pPr algn="ctr"/>
            <a:r>
              <a:rPr lang="en-US" dirty="0"/>
              <a:t>Thank you!</a:t>
            </a:r>
          </a:p>
          <a:p>
            <a:pPr algn="ctr"/>
            <a:r>
              <a:rPr lang="en-US" dirty="0"/>
              <a:t>Questions?</a:t>
            </a:r>
          </a:p>
        </p:txBody>
      </p:sp>
    </p:spTree>
    <p:extLst>
      <p:ext uri="{BB962C8B-B14F-4D97-AF65-F5344CB8AC3E}">
        <p14:creationId xmlns:p14="http://schemas.microsoft.com/office/powerpoint/2010/main" val="366575089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44E0BF-08BA-DDB9-537D-394855656A96}"/>
              </a:ext>
            </a:extLst>
          </p:cNvPr>
          <p:cNvSpPr>
            <a:spLocks noGrp="1"/>
          </p:cNvSpPr>
          <p:nvPr>
            <p:ph type="sldNum" sz="quarter" idx="13"/>
          </p:nvPr>
        </p:nvSpPr>
        <p:spPr/>
        <p:txBody>
          <a:bodyPr/>
          <a:lstStyle/>
          <a:p>
            <a:fld id="{7BCC8D0D-EAEC-449D-9161-023DFF90F2E2}" type="slidenum">
              <a:rPr lang="en-US" smtClean="0"/>
              <a:pPr/>
              <a:t>2</a:t>
            </a:fld>
            <a:endParaRPr lang="en-US" dirty="0"/>
          </a:p>
        </p:txBody>
      </p:sp>
      <p:sp>
        <p:nvSpPr>
          <p:cNvPr id="4" name="Title 3">
            <a:extLst>
              <a:ext uri="{FF2B5EF4-FFF2-40B4-BE49-F238E27FC236}">
                <a16:creationId xmlns:a16="http://schemas.microsoft.com/office/drawing/2014/main" id="{48C39519-1652-812E-2FEA-CF6F21C52551}"/>
              </a:ext>
            </a:extLst>
          </p:cNvPr>
          <p:cNvSpPr>
            <a:spLocks noGrp="1"/>
          </p:cNvSpPr>
          <p:nvPr>
            <p:ph type="title"/>
          </p:nvPr>
        </p:nvSpPr>
        <p:spPr/>
        <p:txBody>
          <a:bodyPr/>
          <a:lstStyle/>
          <a:p>
            <a:r>
              <a:rPr lang="en-US" dirty="0"/>
              <a:t>Disclosures</a:t>
            </a:r>
          </a:p>
        </p:txBody>
      </p:sp>
      <p:sp>
        <p:nvSpPr>
          <p:cNvPr id="5" name="Text Placeholder 4">
            <a:extLst>
              <a:ext uri="{FF2B5EF4-FFF2-40B4-BE49-F238E27FC236}">
                <a16:creationId xmlns:a16="http://schemas.microsoft.com/office/drawing/2014/main" id="{1F00B1F5-427B-82F8-EE25-6275DE7CB083}"/>
              </a:ext>
            </a:extLst>
          </p:cNvPr>
          <p:cNvSpPr>
            <a:spLocks noGrp="1"/>
          </p:cNvSpPr>
          <p:nvPr>
            <p:ph type="body" sz="quarter" idx="15"/>
          </p:nvPr>
        </p:nvSpPr>
        <p:spPr/>
        <p:txBody>
          <a:bodyPr/>
          <a:lstStyle/>
          <a:p>
            <a:r>
              <a:rPr lang="en-US" dirty="0"/>
              <a:t>Patrick Low</a:t>
            </a:r>
          </a:p>
        </p:txBody>
      </p:sp>
      <p:sp>
        <p:nvSpPr>
          <p:cNvPr id="6" name="Content Placeholder 5">
            <a:extLst>
              <a:ext uri="{FF2B5EF4-FFF2-40B4-BE49-F238E27FC236}">
                <a16:creationId xmlns:a16="http://schemas.microsoft.com/office/drawing/2014/main" id="{1832DFEB-5BD3-FC0C-2035-0B2756677F92}"/>
              </a:ext>
            </a:extLst>
          </p:cNvPr>
          <p:cNvSpPr>
            <a:spLocks noGrp="1"/>
          </p:cNvSpPr>
          <p:nvPr>
            <p:ph idx="1"/>
          </p:nvPr>
        </p:nvSpPr>
        <p:spPr/>
        <p:txBody>
          <a:bodyPr/>
          <a:lstStyle/>
          <a:p>
            <a:r>
              <a:rPr lang="en-US" dirty="0"/>
              <a:t>I have no conflicts of interests to disclose</a:t>
            </a:r>
          </a:p>
        </p:txBody>
      </p:sp>
    </p:spTree>
    <p:extLst>
      <p:ext uri="{BB962C8B-B14F-4D97-AF65-F5344CB8AC3E}">
        <p14:creationId xmlns:p14="http://schemas.microsoft.com/office/powerpoint/2010/main" val="76535844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D93102-BB5C-28D3-4B7E-8D7A7E33C71E}"/>
              </a:ext>
            </a:extLst>
          </p:cNvPr>
          <p:cNvSpPr>
            <a:spLocks noGrp="1"/>
          </p:cNvSpPr>
          <p:nvPr>
            <p:ph type="sldNum" sz="quarter" idx="13"/>
          </p:nvPr>
        </p:nvSpPr>
        <p:spPr/>
        <p:txBody>
          <a:bodyPr/>
          <a:lstStyle/>
          <a:p>
            <a:fld id="{7BCC8D0D-EAEC-449D-9161-023DFF90F2E2}" type="slidenum">
              <a:rPr lang="en-US" smtClean="0"/>
              <a:pPr/>
              <a:t>3</a:t>
            </a:fld>
            <a:endParaRPr lang="en-US" dirty="0"/>
          </a:p>
        </p:txBody>
      </p:sp>
      <p:sp>
        <p:nvSpPr>
          <p:cNvPr id="4" name="Title 3">
            <a:extLst>
              <a:ext uri="{FF2B5EF4-FFF2-40B4-BE49-F238E27FC236}">
                <a16:creationId xmlns:a16="http://schemas.microsoft.com/office/drawing/2014/main" id="{ACEBC0EB-3864-A586-4849-878235D983DD}"/>
              </a:ext>
            </a:extLst>
          </p:cNvPr>
          <p:cNvSpPr>
            <a:spLocks noGrp="1"/>
          </p:cNvSpPr>
          <p:nvPr>
            <p:ph type="title"/>
          </p:nvPr>
        </p:nvSpPr>
        <p:spPr/>
        <p:txBody>
          <a:bodyPr/>
          <a:lstStyle/>
          <a:p>
            <a:r>
              <a:rPr lang="en-US" dirty="0"/>
              <a:t>Diversity, Equity, and Inclusion Statement</a:t>
            </a:r>
          </a:p>
        </p:txBody>
      </p:sp>
      <p:sp>
        <p:nvSpPr>
          <p:cNvPr id="5" name="Text Placeholder 4">
            <a:extLst>
              <a:ext uri="{FF2B5EF4-FFF2-40B4-BE49-F238E27FC236}">
                <a16:creationId xmlns:a16="http://schemas.microsoft.com/office/drawing/2014/main" id="{24A6170A-6FB6-A7C4-53C7-029F68E3084C}"/>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E5833D3D-8F3C-7608-3182-820FFC42E38F}"/>
              </a:ext>
            </a:extLst>
          </p:cNvPr>
          <p:cNvSpPr>
            <a:spLocks noGrp="1"/>
          </p:cNvSpPr>
          <p:nvPr>
            <p:ph idx="1"/>
          </p:nvPr>
        </p:nvSpPr>
        <p:spPr/>
        <p:txBody>
          <a:bodyPr/>
          <a:lstStyle/>
          <a:p>
            <a:r>
              <a:rPr lang="en-US" dirty="0"/>
              <a:t>Our research is driven by a commitment to equity and diversity through our research participants, methodologies, and interpretations. We underscore the importance of embracing and understanding the multifaceted experiences of those affected by substance use and addiction.</a:t>
            </a:r>
          </a:p>
          <a:p>
            <a:endParaRPr lang="en-US" dirty="0"/>
          </a:p>
        </p:txBody>
      </p:sp>
    </p:spTree>
    <p:extLst>
      <p:ext uri="{BB962C8B-B14F-4D97-AF65-F5344CB8AC3E}">
        <p14:creationId xmlns:p14="http://schemas.microsoft.com/office/powerpoint/2010/main" val="409177083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F3ED30-BE18-9840-9923-ECA8F1409621}"/>
              </a:ext>
            </a:extLst>
          </p:cNvPr>
          <p:cNvSpPr>
            <a:spLocks noGrp="1"/>
          </p:cNvSpPr>
          <p:nvPr>
            <p:ph type="sldNum" sz="quarter" idx="13"/>
          </p:nvPr>
        </p:nvSpPr>
        <p:spPr/>
        <p:txBody>
          <a:bodyPr/>
          <a:lstStyle/>
          <a:p>
            <a:fld id="{7BCC8D0D-EAEC-449D-9161-023DFF90F2E2}" type="slidenum">
              <a:rPr lang="en-US" smtClean="0"/>
              <a:pPr/>
              <a:t>4</a:t>
            </a:fld>
            <a:endParaRPr lang="en-US" dirty="0"/>
          </a:p>
        </p:txBody>
      </p:sp>
      <p:sp>
        <p:nvSpPr>
          <p:cNvPr id="4" name="Title 3">
            <a:extLst>
              <a:ext uri="{FF2B5EF4-FFF2-40B4-BE49-F238E27FC236}">
                <a16:creationId xmlns:a16="http://schemas.microsoft.com/office/drawing/2014/main" id="{1560A61E-53A8-024C-BFD3-D97CD2D0C877}"/>
              </a:ext>
            </a:extLst>
          </p:cNvPr>
          <p:cNvSpPr>
            <a:spLocks noGrp="1"/>
          </p:cNvSpPr>
          <p:nvPr>
            <p:ph type="title"/>
          </p:nvPr>
        </p:nvSpPr>
        <p:spPr/>
        <p:txBody>
          <a:bodyPr/>
          <a:lstStyle/>
          <a:p>
            <a:r>
              <a:rPr lang="en-US" dirty="0"/>
              <a:t>Unintentional opioid exposure</a:t>
            </a:r>
          </a:p>
        </p:txBody>
      </p:sp>
      <p:sp>
        <p:nvSpPr>
          <p:cNvPr id="5" name="Text Placeholder 4">
            <a:extLst>
              <a:ext uri="{FF2B5EF4-FFF2-40B4-BE49-F238E27FC236}">
                <a16:creationId xmlns:a16="http://schemas.microsoft.com/office/drawing/2014/main" id="{CB2F6CBC-057A-0947-B502-F8F2C9E43F2A}"/>
              </a:ext>
            </a:extLst>
          </p:cNvPr>
          <p:cNvSpPr>
            <a:spLocks noGrp="1"/>
          </p:cNvSpPr>
          <p:nvPr>
            <p:ph type="body" sz="quarter" idx="15"/>
          </p:nvPr>
        </p:nvSpPr>
        <p:spPr/>
        <p:txBody>
          <a:bodyPr/>
          <a:lstStyle/>
          <a:p>
            <a:r>
              <a:rPr lang="en-US" dirty="0"/>
              <a:t>An alarming concern for people who use drugs</a:t>
            </a:r>
          </a:p>
        </p:txBody>
      </p:sp>
      <p:sp>
        <p:nvSpPr>
          <p:cNvPr id="6" name="Content Placeholder 5">
            <a:extLst>
              <a:ext uri="{FF2B5EF4-FFF2-40B4-BE49-F238E27FC236}">
                <a16:creationId xmlns:a16="http://schemas.microsoft.com/office/drawing/2014/main" id="{020E5135-92AB-2E4C-B82B-3BDAFB8A56B2}"/>
              </a:ext>
            </a:extLst>
          </p:cNvPr>
          <p:cNvSpPr>
            <a:spLocks noGrp="1"/>
          </p:cNvSpPr>
          <p:nvPr>
            <p:ph idx="1"/>
          </p:nvPr>
        </p:nvSpPr>
        <p:spPr>
          <a:xfrm>
            <a:off x="453585" y="1216060"/>
            <a:ext cx="8241555" cy="3383236"/>
          </a:xfrm>
        </p:spPr>
        <p:txBody>
          <a:bodyPr/>
          <a:lstStyle/>
          <a:p>
            <a:r>
              <a:rPr lang="en-US" sz="2000" dirty="0">
                <a:solidFill>
                  <a:srgbClr val="052049"/>
                </a:solidFill>
              </a:rPr>
              <a:t>First-responders reporting frequent anecdotal unintentional OD</a:t>
            </a:r>
            <a:endParaRPr lang="en-US" sz="2000" dirty="0"/>
          </a:p>
          <a:p>
            <a:pPr lvl="1"/>
            <a:r>
              <a:rPr lang="en-US" sz="1800" dirty="0"/>
              <a:t>Risk of opioid exposure in individuals intending to use a non-opioid substance is poorly understood</a:t>
            </a:r>
          </a:p>
          <a:p>
            <a:r>
              <a:rPr lang="en-US" sz="2000" dirty="0">
                <a:solidFill>
                  <a:srgbClr val="052049"/>
                </a:solidFill>
                <a:sym typeface="Wingdings" pitchFamily="2" charset="2"/>
              </a:rPr>
              <a:t>Growing racial disparity</a:t>
            </a:r>
            <a:endParaRPr lang="en-US" sz="2000" dirty="0">
              <a:sym typeface="Wingdings" pitchFamily="2" charset="2"/>
            </a:endParaRPr>
          </a:p>
          <a:p>
            <a:r>
              <a:rPr lang="en-US" sz="2000" dirty="0"/>
              <a:t>Questions: </a:t>
            </a:r>
          </a:p>
          <a:p>
            <a:pPr marL="752475" lvl="1" indent="-457200">
              <a:buFont typeface="+mj-lt"/>
              <a:buAutoNum type="arabicPeriod"/>
            </a:pPr>
            <a:r>
              <a:rPr lang="en-US" sz="1800" dirty="0"/>
              <a:t>To what extent is unintentional fentanyl exposure occurring in San Francisco?</a:t>
            </a:r>
          </a:p>
          <a:p>
            <a:pPr marL="752475" lvl="1" indent="-457200">
              <a:buFont typeface="+mj-lt"/>
              <a:buAutoNum type="arabicPeriod"/>
            </a:pPr>
            <a:r>
              <a:rPr lang="en-US" sz="1800" dirty="0"/>
              <a:t>Does unintentional exposure contribute to disparities in overdoses?</a:t>
            </a:r>
            <a:endParaRPr lang="en-US" dirty="0"/>
          </a:p>
          <a:p>
            <a:endParaRPr lang="en-US" dirty="0"/>
          </a:p>
        </p:txBody>
      </p:sp>
    </p:spTree>
    <p:extLst>
      <p:ext uri="{BB962C8B-B14F-4D97-AF65-F5344CB8AC3E}">
        <p14:creationId xmlns:p14="http://schemas.microsoft.com/office/powerpoint/2010/main" val="290248215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4CE67A-88A7-1B93-CFB9-D178BE2F2847}"/>
              </a:ext>
            </a:extLst>
          </p:cNvPr>
          <p:cNvSpPr>
            <a:spLocks noGrp="1"/>
          </p:cNvSpPr>
          <p:nvPr>
            <p:ph type="sldNum" sz="quarter" idx="13"/>
          </p:nvPr>
        </p:nvSpPr>
        <p:spPr/>
        <p:txBody>
          <a:bodyPr/>
          <a:lstStyle/>
          <a:p>
            <a:fld id="{7BCC8D0D-EAEC-449D-9161-023DFF90F2E2}" type="slidenum">
              <a:rPr lang="en-US" smtClean="0"/>
              <a:pPr/>
              <a:t>5</a:t>
            </a:fld>
            <a:endParaRPr lang="en-US" dirty="0"/>
          </a:p>
        </p:txBody>
      </p:sp>
      <p:sp>
        <p:nvSpPr>
          <p:cNvPr id="4" name="Title 3">
            <a:extLst>
              <a:ext uri="{FF2B5EF4-FFF2-40B4-BE49-F238E27FC236}">
                <a16:creationId xmlns:a16="http://schemas.microsoft.com/office/drawing/2014/main" id="{040BF328-3F77-B954-F89A-51BA8B925FE6}"/>
              </a:ext>
            </a:extLst>
          </p:cNvPr>
          <p:cNvSpPr>
            <a:spLocks noGrp="1"/>
          </p:cNvSpPr>
          <p:nvPr>
            <p:ph type="title"/>
          </p:nvPr>
        </p:nvSpPr>
        <p:spPr/>
        <p:txBody>
          <a:bodyPr/>
          <a:lstStyle/>
          <a:p>
            <a:r>
              <a:rPr lang="en-US" dirty="0"/>
              <a:t>Collaboration with SFDPH/SFFD</a:t>
            </a:r>
          </a:p>
        </p:txBody>
      </p:sp>
      <p:sp>
        <p:nvSpPr>
          <p:cNvPr id="5" name="Text Placeholder 4">
            <a:extLst>
              <a:ext uri="{FF2B5EF4-FFF2-40B4-BE49-F238E27FC236}">
                <a16:creationId xmlns:a16="http://schemas.microsoft.com/office/drawing/2014/main" id="{87A835FE-A456-32A9-ABCE-D1A7AFE6B00E}"/>
              </a:ext>
            </a:extLst>
          </p:cNvPr>
          <p:cNvSpPr>
            <a:spLocks noGrp="1"/>
          </p:cNvSpPr>
          <p:nvPr>
            <p:ph type="body" sz="quarter" idx="15"/>
          </p:nvPr>
        </p:nvSpPr>
        <p:spPr/>
        <p:txBody>
          <a:bodyPr/>
          <a:lstStyle/>
          <a:p>
            <a:r>
              <a:rPr lang="en-US" dirty="0"/>
              <a:t>A Quality Improvement Investigation</a:t>
            </a:r>
          </a:p>
        </p:txBody>
      </p:sp>
      <p:pic>
        <p:nvPicPr>
          <p:cNvPr id="1026" name="Picture 2" descr="The Street Overdose Response Team | San Francisco">
            <a:extLst>
              <a:ext uri="{FF2B5EF4-FFF2-40B4-BE49-F238E27FC236}">
                <a16:creationId xmlns:a16="http://schemas.microsoft.com/office/drawing/2014/main" id="{59A48FAF-17B7-A7C8-3315-2EFF67BC1CA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43960" y="967577"/>
            <a:ext cx="4856080" cy="12140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FFD paramedic responds to a call">
            <a:extLst>
              <a:ext uri="{FF2B5EF4-FFF2-40B4-BE49-F238E27FC236}">
                <a16:creationId xmlns:a16="http://schemas.microsoft.com/office/drawing/2014/main" id="{7081F139-67D0-3334-18E4-A53CB71AF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85" y="2218232"/>
            <a:ext cx="2337432" cy="23374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ramedics and a public health nurse respond to a call">
            <a:extLst>
              <a:ext uri="{FF2B5EF4-FFF2-40B4-BE49-F238E27FC236}">
                <a16:creationId xmlns:a16="http://schemas.microsoft.com/office/drawing/2014/main" id="{15A4CBBD-ACBD-73FE-C73C-995659E53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2826" y="2303092"/>
            <a:ext cx="2167713" cy="21677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chael Mercer (SFFD paramedic), Kevin Lagor (DPH clinician) and Dr. Barry Zevin (DPH)">
            <a:extLst>
              <a:ext uri="{FF2B5EF4-FFF2-40B4-BE49-F238E27FC236}">
                <a16:creationId xmlns:a16="http://schemas.microsoft.com/office/drawing/2014/main" id="{6CA54B2B-3DF7-72F1-0D34-6F956CC115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0443" y="2034433"/>
            <a:ext cx="2521231" cy="252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5271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EBE449-D2DE-9D4C-9A85-CFAA8D7DF142}"/>
              </a:ext>
            </a:extLst>
          </p:cNvPr>
          <p:cNvSpPr>
            <a:spLocks noGrp="1"/>
          </p:cNvSpPr>
          <p:nvPr>
            <p:ph type="sldNum" sz="quarter" idx="13"/>
          </p:nvPr>
        </p:nvSpPr>
        <p:spPr/>
        <p:txBody>
          <a:bodyPr/>
          <a:lstStyle/>
          <a:p>
            <a:fld id="{7BCC8D0D-EAEC-449D-9161-023DFF90F2E2}" type="slidenum">
              <a:rPr lang="en-US" smtClean="0"/>
              <a:pPr/>
              <a:t>6</a:t>
            </a:fld>
            <a:endParaRPr lang="en-US" dirty="0"/>
          </a:p>
        </p:txBody>
      </p:sp>
      <p:pic>
        <p:nvPicPr>
          <p:cNvPr id="6" name="Picture 5">
            <a:extLst>
              <a:ext uri="{FF2B5EF4-FFF2-40B4-BE49-F238E27FC236}">
                <a16:creationId xmlns:a16="http://schemas.microsoft.com/office/drawing/2014/main" id="{E3B66FB5-9CFD-432B-4610-A1DEC53348A0}"/>
              </a:ext>
            </a:extLst>
          </p:cNvPr>
          <p:cNvPicPr>
            <a:picLocks noChangeAspect="1"/>
          </p:cNvPicPr>
          <p:nvPr/>
        </p:nvPicPr>
        <p:blipFill>
          <a:blip r:embed="rId3"/>
          <a:stretch>
            <a:fillRect/>
          </a:stretch>
        </p:blipFill>
        <p:spPr>
          <a:xfrm>
            <a:off x="2218892" y="929737"/>
            <a:ext cx="4063921" cy="3487639"/>
          </a:xfrm>
          <a:prstGeom prst="rect">
            <a:avLst/>
          </a:prstGeom>
        </p:spPr>
      </p:pic>
      <p:sp>
        <p:nvSpPr>
          <p:cNvPr id="2" name="Title 3">
            <a:extLst>
              <a:ext uri="{FF2B5EF4-FFF2-40B4-BE49-F238E27FC236}">
                <a16:creationId xmlns:a16="http://schemas.microsoft.com/office/drawing/2014/main" id="{E7D1D08B-183A-F27A-48BC-411D21AB7FE7}"/>
              </a:ext>
            </a:extLst>
          </p:cNvPr>
          <p:cNvSpPr>
            <a:spLocks noGrp="1"/>
          </p:cNvSpPr>
          <p:nvPr>
            <p:ph type="title"/>
          </p:nvPr>
        </p:nvSpPr>
        <p:spPr>
          <a:xfrm>
            <a:off x="453585" y="318750"/>
            <a:ext cx="8173580" cy="458587"/>
          </a:xfrm>
        </p:spPr>
        <p:txBody>
          <a:bodyPr/>
          <a:lstStyle/>
          <a:p>
            <a:r>
              <a:rPr lang="en-US" dirty="0"/>
              <a:t>Methods</a:t>
            </a:r>
          </a:p>
        </p:txBody>
      </p:sp>
    </p:spTree>
    <p:extLst>
      <p:ext uri="{BB962C8B-B14F-4D97-AF65-F5344CB8AC3E}">
        <p14:creationId xmlns:p14="http://schemas.microsoft.com/office/powerpoint/2010/main" val="35930562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B6CC23-8751-3D43-A2F3-28B578468A01}"/>
              </a:ext>
            </a:extLst>
          </p:cNvPr>
          <p:cNvSpPr>
            <a:spLocks noGrp="1"/>
          </p:cNvSpPr>
          <p:nvPr>
            <p:ph type="sldNum" sz="quarter" idx="13"/>
          </p:nvPr>
        </p:nvSpPr>
        <p:spPr/>
        <p:txBody>
          <a:bodyPr/>
          <a:lstStyle/>
          <a:p>
            <a:fld id="{7BCC8D0D-EAEC-449D-9161-023DFF90F2E2}" type="slidenum">
              <a:rPr lang="en-US" smtClean="0"/>
              <a:pPr/>
              <a:t>7</a:t>
            </a:fld>
            <a:endParaRPr lang="en-US" dirty="0"/>
          </a:p>
        </p:txBody>
      </p:sp>
      <p:sp>
        <p:nvSpPr>
          <p:cNvPr id="6" name="Content Placeholder 5">
            <a:extLst>
              <a:ext uri="{FF2B5EF4-FFF2-40B4-BE49-F238E27FC236}">
                <a16:creationId xmlns:a16="http://schemas.microsoft.com/office/drawing/2014/main" id="{50761221-DBA4-E24A-B1A8-C03BAF634476}"/>
              </a:ext>
            </a:extLst>
          </p:cNvPr>
          <p:cNvSpPr>
            <a:spLocks noGrp="1"/>
          </p:cNvSpPr>
          <p:nvPr>
            <p:ph idx="1"/>
          </p:nvPr>
        </p:nvSpPr>
        <p:spPr>
          <a:xfrm>
            <a:off x="459683" y="1165741"/>
            <a:ext cx="8137665" cy="2932045"/>
          </a:xfrm>
        </p:spPr>
        <p:txBody>
          <a:bodyPr/>
          <a:lstStyle/>
          <a:p>
            <a:endParaRPr lang="en-US" sz="1400" dirty="0">
              <a:effectLst/>
              <a:latin typeface="Helvetica" pitchFamily="2" charset="0"/>
            </a:endParaRPr>
          </a:p>
          <a:p>
            <a:endParaRPr lang="en-US" sz="1800" dirty="0"/>
          </a:p>
        </p:txBody>
      </p:sp>
      <p:pic>
        <p:nvPicPr>
          <p:cNvPr id="5" name="Picture 4">
            <a:extLst>
              <a:ext uri="{FF2B5EF4-FFF2-40B4-BE49-F238E27FC236}">
                <a16:creationId xmlns:a16="http://schemas.microsoft.com/office/drawing/2014/main" id="{5409677B-868F-390A-5AD7-03E16ECC0C75}"/>
              </a:ext>
            </a:extLst>
          </p:cNvPr>
          <p:cNvPicPr>
            <a:picLocks noChangeAspect="1"/>
          </p:cNvPicPr>
          <p:nvPr/>
        </p:nvPicPr>
        <p:blipFill>
          <a:blip r:embed="rId3"/>
          <a:stretch>
            <a:fillRect/>
          </a:stretch>
        </p:blipFill>
        <p:spPr>
          <a:xfrm>
            <a:off x="967258" y="881986"/>
            <a:ext cx="7086600" cy="3597952"/>
          </a:xfrm>
          <a:prstGeom prst="rect">
            <a:avLst/>
          </a:prstGeom>
        </p:spPr>
      </p:pic>
      <p:sp>
        <p:nvSpPr>
          <p:cNvPr id="8" name="Title 3">
            <a:extLst>
              <a:ext uri="{FF2B5EF4-FFF2-40B4-BE49-F238E27FC236}">
                <a16:creationId xmlns:a16="http://schemas.microsoft.com/office/drawing/2014/main" id="{0195BDBD-2419-FEAD-35CF-5E21678DF452}"/>
              </a:ext>
            </a:extLst>
          </p:cNvPr>
          <p:cNvSpPr>
            <a:spLocks noGrp="1"/>
          </p:cNvSpPr>
          <p:nvPr>
            <p:ph type="title"/>
          </p:nvPr>
        </p:nvSpPr>
        <p:spPr>
          <a:xfrm>
            <a:off x="453585" y="318750"/>
            <a:ext cx="8173580" cy="458587"/>
          </a:xfrm>
        </p:spPr>
        <p:txBody>
          <a:bodyPr/>
          <a:lstStyle/>
          <a:p>
            <a:r>
              <a:rPr lang="en-US" dirty="0"/>
              <a:t>Results</a:t>
            </a:r>
          </a:p>
        </p:txBody>
      </p:sp>
    </p:spTree>
    <p:extLst>
      <p:ext uri="{BB962C8B-B14F-4D97-AF65-F5344CB8AC3E}">
        <p14:creationId xmlns:p14="http://schemas.microsoft.com/office/powerpoint/2010/main" val="11670818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B20CD-664E-0C05-FE84-70E8251034FD}"/>
              </a:ext>
            </a:extLst>
          </p:cNvPr>
          <p:cNvSpPr>
            <a:spLocks noGrp="1"/>
          </p:cNvSpPr>
          <p:nvPr>
            <p:ph type="sldNum" sz="quarter" idx="13"/>
          </p:nvPr>
        </p:nvSpPr>
        <p:spPr/>
        <p:txBody>
          <a:bodyPr/>
          <a:lstStyle/>
          <a:p>
            <a:fld id="{7BCC8D0D-EAEC-449D-9161-023DFF90F2E2}" type="slidenum">
              <a:rPr lang="en-US" smtClean="0"/>
              <a:pPr/>
              <a:t>8</a:t>
            </a:fld>
            <a:endParaRPr lang="en-US" dirty="0"/>
          </a:p>
        </p:txBody>
      </p:sp>
      <p:sp>
        <p:nvSpPr>
          <p:cNvPr id="4" name="Title 3">
            <a:extLst>
              <a:ext uri="{FF2B5EF4-FFF2-40B4-BE49-F238E27FC236}">
                <a16:creationId xmlns:a16="http://schemas.microsoft.com/office/drawing/2014/main" id="{241C6FF8-2CB5-9F97-3054-903D8F6CC7C4}"/>
              </a:ext>
            </a:extLst>
          </p:cNvPr>
          <p:cNvSpPr>
            <a:spLocks noGrp="1"/>
          </p:cNvSpPr>
          <p:nvPr>
            <p:ph type="title"/>
          </p:nvPr>
        </p:nvSpPr>
        <p:spPr/>
        <p:txBody>
          <a:bodyPr/>
          <a:lstStyle/>
          <a:p>
            <a:r>
              <a:rPr lang="en-US" dirty="0"/>
              <a:t>Results</a:t>
            </a:r>
          </a:p>
        </p:txBody>
      </p:sp>
      <p:pic>
        <p:nvPicPr>
          <p:cNvPr id="10" name="Picture 9" descr="A table with numbers and percentages&#10;&#10;Description automatically generated">
            <a:extLst>
              <a:ext uri="{FF2B5EF4-FFF2-40B4-BE49-F238E27FC236}">
                <a16:creationId xmlns:a16="http://schemas.microsoft.com/office/drawing/2014/main" id="{9DCDABAB-943C-58F7-9B7D-6056DB474F1E}"/>
              </a:ext>
            </a:extLst>
          </p:cNvPr>
          <p:cNvPicPr>
            <a:picLocks noChangeAspect="1"/>
          </p:cNvPicPr>
          <p:nvPr/>
        </p:nvPicPr>
        <p:blipFill>
          <a:blip r:embed="rId3"/>
          <a:stretch>
            <a:fillRect/>
          </a:stretch>
        </p:blipFill>
        <p:spPr>
          <a:xfrm>
            <a:off x="685800" y="837203"/>
            <a:ext cx="7772400" cy="3469094"/>
          </a:xfrm>
          <a:prstGeom prst="rect">
            <a:avLst/>
          </a:prstGeom>
        </p:spPr>
      </p:pic>
    </p:spTree>
    <p:extLst>
      <p:ext uri="{BB962C8B-B14F-4D97-AF65-F5344CB8AC3E}">
        <p14:creationId xmlns:p14="http://schemas.microsoft.com/office/powerpoint/2010/main" val="32596360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C3E197-AF86-5349-A410-77DC7A320CBA}"/>
              </a:ext>
            </a:extLst>
          </p:cNvPr>
          <p:cNvSpPr>
            <a:spLocks noGrp="1"/>
          </p:cNvSpPr>
          <p:nvPr>
            <p:ph type="sldNum" sz="quarter" idx="13"/>
          </p:nvPr>
        </p:nvSpPr>
        <p:spPr/>
        <p:txBody>
          <a:bodyPr/>
          <a:lstStyle/>
          <a:p>
            <a:fld id="{7BCC8D0D-EAEC-449D-9161-023DFF90F2E2}" type="slidenum">
              <a:rPr lang="en-US" smtClean="0"/>
              <a:pPr/>
              <a:t>9</a:t>
            </a:fld>
            <a:endParaRPr lang="en-US" dirty="0"/>
          </a:p>
        </p:txBody>
      </p:sp>
      <p:sp>
        <p:nvSpPr>
          <p:cNvPr id="4" name="Title 3">
            <a:extLst>
              <a:ext uri="{FF2B5EF4-FFF2-40B4-BE49-F238E27FC236}">
                <a16:creationId xmlns:a16="http://schemas.microsoft.com/office/drawing/2014/main" id="{CDB4848C-10ED-9D45-8C37-956C70D7B346}"/>
              </a:ext>
            </a:extLst>
          </p:cNvPr>
          <p:cNvSpPr>
            <a:spLocks noGrp="1"/>
          </p:cNvSpPr>
          <p:nvPr>
            <p:ph type="title"/>
          </p:nvPr>
        </p:nvSpPr>
        <p:spPr/>
        <p:txBody>
          <a:bodyPr/>
          <a:lstStyle/>
          <a:p>
            <a:r>
              <a:rPr lang="en-US" dirty="0"/>
              <a:t>Conclusions</a:t>
            </a:r>
          </a:p>
        </p:txBody>
      </p:sp>
      <p:sp>
        <p:nvSpPr>
          <p:cNvPr id="6" name="Content Placeholder 5">
            <a:extLst>
              <a:ext uri="{FF2B5EF4-FFF2-40B4-BE49-F238E27FC236}">
                <a16:creationId xmlns:a16="http://schemas.microsoft.com/office/drawing/2014/main" id="{6C3A8EDF-31B2-BB45-9D22-83ADF91E2C94}"/>
              </a:ext>
            </a:extLst>
          </p:cNvPr>
          <p:cNvSpPr>
            <a:spLocks noGrp="1"/>
          </p:cNvSpPr>
          <p:nvPr>
            <p:ph idx="1"/>
          </p:nvPr>
        </p:nvSpPr>
        <p:spPr>
          <a:xfrm>
            <a:off x="453585" y="777337"/>
            <a:ext cx="8137665" cy="3631034"/>
          </a:xfrm>
        </p:spPr>
        <p:txBody>
          <a:bodyPr/>
          <a:lstStyle/>
          <a:p>
            <a:endParaRPr lang="en-US" dirty="0">
              <a:solidFill>
                <a:srgbClr val="052049"/>
              </a:solidFill>
            </a:endParaRPr>
          </a:p>
          <a:p>
            <a:r>
              <a:rPr lang="en-US" dirty="0">
                <a:solidFill>
                  <a:srgbClr val="052049"/>
                </a:solidFill>
              </a:rPr>
              <a:t>Unintentional opioid use primarily among individuals intending to use stimulants was common</a:t>
            </a:r>
            <a:br>
              <a:rPr lang="en-US" dirty="0">
                <a:solidFill>
                  <a:srgbClr val="052049"/>
                </a:solidFill>
              </a:rPr>
            </a:br>
            <a:endParaRPr lang="en-US" dirty="0">
              <a:solidFill>
                <a:srgbClr val="052049"/>
              </a:solidFill>
            </a:endParaRPr>
          </a:p>
          <a:p>
            <a:r>
              <a:rPr lang="en-US" dirty="0">
                <a:sym typeface="Wingdings" pitchFamily="2" charset="2"/>
              </a:rPr>
              <a:t>Black individuals were more likely to report unintentional opioid exposure after overdose, raising the question of whether this contributes to disparities in OD mortality</a:t>
            </a:r>
            <a:br>
              <a:rPr lang="en-US" dirty="0">
                <a:sym typeface="Wingdings" pitchFamily="2" charset="2"/>
              </a:rPr>
            </a:br>
            <a:endParaRPr lang="en-US" dirty="0">
              <a:sym typeface="Wingdings" pitchFamily="2" charset="2"/>
            </a:endParaRPr>
          </a:p>
          <a:p>
            <a:r>
              <a:rPr lang="en-US" dirty="0">
                <a:solidFill>
                  <a:srgbClr val="052049"/>
                </a:solidFill>
              </a:rPr>
              <a:t>What interventions should be deployed in this setting?</a:t>
            </a:r>
          </a:p>
          <a:p>
            <a:endParaRPr lang="en-US" dirty="0">
              <a:sym typeface="Wingdings" pitchFamily="2" charset="2"/>
            </a:endParaRPr>
          </a:p>
        </p:txBody>
      </p:sp>
    </p:spTree>
    <p:extLst>
      <p:ext uri="{BB962C8B-B14F-4D97-AF65-F5344CB8AC3E}">
        <p14:creationId xmlns:p14="http://schemas.microsoft.com/office/powerpoint/2010/main" val="3999054682"/>
      </p:ext>
    </p:extLst>
  </p:cSld>
  <p:clrMapOvr>
    <a:masterClrMapping/>
  </p:clrMapOvr>
  <p:transition>
    <p:fade/>
  </p:transition>
</p:sld>
</file>

<file path=ppt/theme/theme1.xml><?xml version="1.0" encoding="utf-8"?>
<a:theme xmlns:a="http://schemas.openxmlformats.org/drawingml/2006/main" name="UCSF Classic">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noAutofit/>
      </a:bodyPr>
      <a:lstStyle>
        <a:defPPr marL="342900" indent="-342900">
          <a:buClr>
            <a:schemeClr val="accent1"/>
          </a:buClr>
          <a:buSzPct val="80000"/>
          <a:buFont typeface="Wingdings" charset="2"/>
          <a:buChar char="§"/>
          <a:defRPr sz="2000" dirty="0" smtClean="0">
            <a:solidFill>
              <a:schemeClr val="tx1"/>
            </a:solidFill>
          </a:defRPr>
        </a:defPPr>
      </a:lstStyle>
    </a:txDef>
  </a:objectDefaults>
  <a:extraClrSchemeLst/>
  <a:extLst>
    <a:ext uri="{05A4C25C-085E-4340-85A3-A5531E510DB2}">
      <thm15:themeFamily xmlns:thm15="http://schemas.microsoft.com/office/thememl/2012/main" name="e3_UCSF-16x9-FontA_test2" id="{24DA3907-1B0C-0B4F-8531-D21433304D1E}" vid="{D9C2AF2E-EB53-994D-B007-E3AEEE4B0E8B}"/>
    </a:ext>
  </a:extLst>
</a:theme>
</file>

<file path=ppt/theme/theme2.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8DB2A-A2BB-49B9-B517-04CB45F2482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e3_UCSF-16x9-FontA_Draft4 (1)</Template>
  <TotalTime>11558</TotalTime>
  <Words>1755</Words>
  <Application>Microsoft Macintosh PowerPoint</Application>
  <PresentationFormat>On-screen Show (16:9)</PresentationFormat>
  <Paragraphs>92</Paragraphs>
  <Slides>11</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.AppleSystemUIFont</vt:lpstr>
      <vt:lpstr>Söhne</vt:lpstr>
      <vt:lpstr>WordVisi_MSFontService</vt:lpstr>
      <vt:lpstr>Arial</vt:lpstr>
      <vt:lpstr>Calibri</vt:lpstr>
      <vt:lpstr>Garamond</vt:lpstr>
      <vt:lpstr>Helvetica</vt:lpstr>
      <vt:lpstr>Helvetica Neue Light</vt:lpstr>
      <vt:lpstr>Times New Roman</vt:lpstr>
      <vt:lpstr>Wingdings</vt:lpstr>
      <vt:lpstr>UCSF Classic</vt:lpstr>
      <vt:lpstr>UCSF Contemporary</vt:lpstr>
      <vt:lpstr>Identifying unintentional fentanyl exposure among people who have experienced an opioid overdose: A quality improvement investigation from the  San Francisco Street Overdose Response Team</vt:lpstr>
      <vt:lpstr>Disclosures</vt:lpstr>
      <vt:lpstr>Diversity, Equity, and Inclusion Statement</vt:lpstr>
      <vt:lpstr>Unintentional opioid exposure</vt:lpstr>
      <vt:lpstr>Collaboration with SFDPH/SFFD</vt:lpstr>
      <vt:lpstr>Methods</vt:lpstr>
      <vt:lpstr>Results</vt:lpstr>
      <vt:lpstr>Results</vt:lpstr>
      <vt:lpstr>Conclusions</vt:lpstr>
      <vt:lpstr>Limitations and Questions</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your template!</dc:title>
  <dc:subject>Presentation Template</dc:subject>
  <dc:creator>Microsoft Office User</dc:creator>
  <dc:description>Derek MacDavid | derek@bigpicdesign.com</dc:description>
  <cp:lastModifiedBy>Guo, Crystal</cp:lastModifiedBy>
  <cp:revision>165</cp:revision>
  <dcterms:created xsi:type="dcterms:W3CDTF">2017-04-18T17:07:44Z</dcterms:created>
  <dcterms:modified xsi:type="dcterms:W3CDTF">2023-11-04T01:55:27Z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