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619" r:id="rId3"/>
    <p:sldId id="2645" r:id="rId4"/>
    <p:sldId id="2727" r:id="rId5"/>
    <p:sldId id="2721" r:id="rId6"/>
    <p:sldId id="2732" r:id="rId7"/>
    <p:sldId id="519" r:id="rId8"/>
    <p:sldId id="2725" r:id="rId9"/>
    <p:sldId id="2728" r:id="rId10"/>
    <p:sldId id="532" r:id="rId11"/>
    <p:sldId id="2748" r:id="rId12"/>
    <p:sldId id="2752" r:id="rId13"/>
    <p:sldId id="2750" r:id="rId14"/>
    <p:sldId id="2751" r:id="rId15"/>
    <p:sldId id="2753" r:id="rId16"/>
    <p:sldId id="2754" r:id="rId17"/>
    <p:sldId id="2755" r:id="rId18"/>
    <p:sldId id="2757" r:id="rId19"/>
    <p:sldId id="2758" r:id="rId20"/>
    <p:sldId id="2742" r:id="rId21"/>
    <p:sldId id="2734" r:id="rId22"/>
    <p:sldId id="2745" r:id="rId23"/>
    <p:sldId id="2731" r:id="rId24"/>
    <p:sldId id="2723" r:id="rId25"/>
    <p:sldId id="2736" r:id="rId26"/>
    <p:sldId id="2738" r:id="rId27"/>
    <p:sldId id="27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5B9CD5"/>
    <a:srgbClr val="9DBDED"/>
    <a:srgbClr val="A9B7DE"/>
    <a:srgbClr val="B3D0DD"/>
    <a:srgbClr val="618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0560F-8498-6046-A488-6CA5FDAEF4E2}" v="27" dt="2023-11-04T16:01:0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85845" autoAdjust="0"/>
  </p:normalViewPr>
  <p:slideViewPr>
    <p:cSldViewPr snapToGrid="0" snapToObjects="1">
      <p:cViewPr varScale="1">
        <p:scale>
          <a:sx n="105" d="100"/>
          <a:sy n="105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christ\Box\Residency\Research\SUD\Methadone_Faster_Paths\ED_Utilization\Analyses\ITS_outcomes_and_plots_12142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ED Visits Per Month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B-6D47-8976-2BC22B5069A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B-6D47-8976-2BC22B5069A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B-6D47-8976-2BC22B5069A4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B-6D47-8976-2BC22B5069A4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B-6D47-8976-2BC22B5069A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B-6D47-8976-2BC22B5069A4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B-6D47-8976-2BC22B5069A4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B-6D47-8976-2BC22B5069A4}"/>
              </c:ext>
            </c:extLst>
          </c:dPt>
          <c:cat>
            <c:numRef>
              <c:f>'[Chart in Microsoft PowerPoint]Sheet1'!$B$2:$B$21</c:f>
              <c:numCache>
                <c:formatCode>General</c:formatCode>
                <c:ptCount val="20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</c:numCache>
            </c:numRef>
          </c:cat>
          <c:val>
            <c:numRef>
              <c:f>'[Chart in Microsoft PowerPoint]Sheet1'!$A$2:$A$21</c:f>
              <c:numCache>
                <c:formatCode>General</c:formatCode>
                <c:ptCount val="20"/>
                <c:pt idx="0">
                  <c:v>105</c:v>
                </c:pt>
                <c:pt idx="1">
                  <c:v>87</c:v>
                </c:pt>
                <c:pt idx="2">
                  <c:v>92</c:v>
                </c:pt>
                <c:pt idx="3">
                  <c:v>145</c:v>
                </c:pt>
                <c:pt idx="4">
                  <c:v>145</c:v>
                </c:pt>
                <c:pt idx="5">
                  <c:v>140</c:v>
                </c:pt>
                <c:pt idx="6">
                  <c:v>141</c:v>
                </c:pt>
                <c:pt idx="7">
                  <c:v>127</c:v>
                </c:pt>
                <c:pt idx="8">
                  <c:v>130</c:v>
                </c:pt>
                <c:pt idx="9">
                  <c:v>121</c:v>
                </c:pt>
                <c:pt idx="10">
                  <c:v>154</c:v>
                </c:pt>
                <c:pt idx="11">
                  <c:v>268</c:v>
                </c:pt>
                <c:pt idx="12">
                  <c:v>345</c:v>
                </c:pt>
                <c:pt idx="13">
                  <c:v>185</c:v>
                </c:pt>
                <c:pt idx="14">
                  <c:v>142</c:v>
                </c:pt>
                <c:pt idx="15">
                  <c:v>133</c:v>
                </c:pt>
                <c:pt idx="16">
                  <c:v>94</c:v>
                </c:pt>
                <c:pt idx="17">
                  <c:v>105</c:v>
                </c:pt>
                <c:pt idx="18">
                  <c:v>124</c:v>
                </c:pt>
                <c:pt idx="1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5B-6D47-8976-2BC22B506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30"/>
        <c:axId val="2073402560"/>
        <c:axId val="2073404560"/>
      </c:barChart>
      <c:catAx>
        <c:axId val="207340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Months Relative to Methadone Initiation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404560"/>
        <c:crosses val="autoZero"/>
        <c:auto val="1"/>
        <c:lblAlgn val="ctr"/>
        <c:lblOffset val="100"/>
        <c:noMultiLvlLbl val="0"/>
      </c:catAx>
      <c:valAx>
        <c:axId val="2073404560"/>
        <c:scaling>
          <c:orientation val="minMax"/>
          <c:max val="3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ED Visits per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4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Model_outcomes_121622!$AM$8</c:f>
              <c:strCache>
                <c:ptCount val="1"/>
                <c:pt idx="0">
                  <c:v>Predicted trend</c:v>
                </c:pt>
              </c:strCache>
            </c:strRef>
          </c:tx>
          <c:spPr>
            <a:ln w="6350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val>
            <c:numRef>
              <c:f>Model_outcomes_121622!$AM$9:$AM$28</c:f>
              <c:numCache>
                <c:formatCode>General</c:formatCode>
                <c:ptCount val="20"/>
                <c:pt idx="13">
                  <c:v>30.620899999999999</c:v>
                </c:pt>
                <c:pt idx="14">
                  <c:v>31.490100000000002</c:v>
                </c:pt>
                <c:pt idx="15">
                  <c:v>32.359300000000005</c:v>
                </c:pt>
                <c:pt idx="16">
                  <c:v>33.228499999999997</c:v>
                </c:pt>
                <c:pt idx="17">
                  <c:v>34.097700000000003</c:v>
                </c:pt>
                <c:pt idx="18">
                  <c:v>34.966900000000003</c:v>
                </c:pt>
                <c:pt idx="19">
                  <c:v>35.836100000000002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8-374A-9F02-9C1A7C7E7E82}"/>
            </c:ext>
          </c:extLst>
        </c:ser>
        <c:ser>
          <c:idx val="2"/>
          <c:order val="2"/>
          <c:tx>
            <c:strRef>
              <c:f>Model_outcomes_121622!$AN$8</c:f>
              <c:strCache>
                <c:ptCount val="1"/>
                <c:pt idx="0">
                  <c:v>Modeled trend</c:v>
                </c:pt>
              </c:strCache>
            </c:strRef>
          </c:tx>
          <c:spPr>
            <a:ln w="63500"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Model_outcomes_121622!$AN$9:$AN$28</c:f>
              <c:numCache>
                <c:formatCode>General</c:formatCode>
                <c:ptCount val="20"/>
                <c:pt idx="13">
                  <c:v>29.1081</c:v>
                </c:pt>
                <c:pt idx="14">
                  <c:v>27.236600000000003</c:v>
                </c:pt>
                <c:pt idx="15">
                  <c:v>25.365100000000005</c:v>
                </c:pt>
                <c:pt idx="16">
                  <c:v>23.493600000000001</c:v>
                </c:pt>
                <c:pt idx="17">
                  <c:v>21.622100000000007</c:v>
                </c:pt>
                <c:pt idx="18">
                  <c:v>19.750600000000006</c:v>
                </c:pt>
                <c:pt idx="19">
                  <c:v>17.879100000000005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8-374A-9F02-9C1A7C7E7E82}"/>
            </c:ext>
          </c:extLst>
        </c:ser>
        <c:ser>
          <c:idx val="3"/>
          <c:order val="3"/>
          <c:tx>
            <c:strRef>
              <c:f>Model_outcomes_121622!$AL$8</c:f>
              <c:strCache>
                <c:ptCount val="1"/>
                <c:pt idx="0">
                  <c:v>pre_expected</c:v>
                </c:pt>
              </c:strCache>
            </c:strRef>
          </c:tx>
          <c:spPr>
            <a:ln w="63500"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Model_outcomes_121622!$AL$9:$AL$28</c:f>
              <c:numCache>
                <c:formatCode>General</c:formatCode>
                <c:ptCount val="20"/>
                <c:pt idx="0">
                  <c:v>19.321300000000001</c:v>
                </c:pt>
                <c:pt idx="1">
                  <c:v>20.1905</c:v>
                </c:pt>
                <c:pt idx="2">
                  <c:v>21.059699999999999</c:v>
                </c:pt>
                <c:pt idx="3">
                  <c:v>21.928900000000002</c:v>
                </c:pt>
                <c:pt idx="4">
                  <c:v>22.798100000000002</c:v>
                </c:pt>
                <c:pt idx="5">
                  <c:v>23.667300000000001</c:v>
                </c:pt>
                <c:pt idx="6">
                  <c:v>24.5365</c:v>
                </c:pt>
                <c:pt idx="7">
                  <c:v>25.405700000000003</c:v>
                </c:pt>
                <c:pt idx="8">
                  <c:v>26.274900000000002</c:v>
                </c:pt>
                <c:pt idx="9">
                  <c:v>27.144100000000002</c:v>
                </c:pt>
                <c:pt idx="10">
                  <c:v>28.013300000000001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48-374A-9F02-9C1A7C7E7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1480016"/>
        <c:axId val="196148417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marker>
                  <c:symbol val="none"/>
                </c:marker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5-5C48-374A-9F02-9C1A7C7E7E82}"/>
                  </c:ext>
                </c:extLst>
              </c15:ser>
            </c15:filteredLineSeries>
          </c:ext>
        </c:extLst>
      </c:lineChart>
      <c:scatterChart>
        <c:scatterStyle val="lineMarker"/>
        <c:varyColors val="0"/>
        <c:ser>
          <c:idx val="0"/>
          <c:order val="0"/>
          <c:tx>
            <c:strRef>
              <c:f>Model_outcomes_121622!$AK$8</c:f>
              <c:strCache>
                <c:ptCount val="1"/>
                <c:pt idx="0">
                  <c:v>Observed data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yVal>
            <c:numRef>
              <c:f>Model_outcomes_121622!$AK$9:$AK$28</c:f>
              <c:numCache>
                <c:formatCode>General</c:formatCode>
                <c:ptCount val="20"/>
                <c:pt idx="0">
                  <c:v>19.811320754716981</c:v>
                </c:pt>
                <c:pt idx="1">
                  <c:v>16.415094339622641</c:v>
                </c:pt>
                <c:pt idx="2">
                  <c:v>17.358490566037734</c:v>
                </c:pt>
                <c:pt idx="3">
                  <c:v>20.566037735849058</c:v>
                </c:pt>
                <c:pt idx="4">
                  <c:v>27.358490566037734</c:v>
                </c:pt>
                <c:pt idx="5">
                  <c:v>26.415094339622641</c:v>
                </c:pt>
                <c:pt idx="6">
                  <c:v>26.60377358490566</c:v>
                </c:pt>
                <c:pt idx="7">
                  <c:v>23.962264150943398</c:v>
                </c:pt>
                <c:pt idx="8">
                  <c:v>24.528301886792452</c:v>
                </c:pt>
                <c:pt idx="9">
                  <c:v>22.830188679245282</c:v>
                </c:pt>
                <c:pt idx="10">
                  <c:v>29.056603773584904</c:v>
                </c:pt>
                <c:pt idx="11">
                  <c:v>50.566037735849058</c:v>
                </c:pt>
                <c:pt idx="12">
                  <c:v>65.094339622641513</c:v>
                </c:pt>
                <c:pt idx="13">
                  <c:v>34.905660377358487</c:v>
                </c:pt>
                <c:pt idx="14">
                  <c:v>26.79245283018868</c:v>
                </c:pt>
                <c:pt idx="15">
                  <c:v>25.09433962264151</c:v>
                </c:pt>
                <c:pt idx="16">
                  <c:v>17.735849056603772</c:v>
                </c:pt>
                <c:pt idx="17">
                  <c:v>19.811320754716981</c:v>
                </c:pt>
                <c:pt idx="18">
                  <c:v>23.39622641509434</c:v>
                </c:pt>
                <c:pt idx="19">
                  <c:v>21.509433962264151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C48-374A-9F02-9C1A7C7E7E82}"/>
            </c:ext>
          </c:extLst>
        </c:ser>
        <c:ser>
          <c:idx val="5"/>
          <c:order val="5"/>
          <c:tx>
            <c:v>Vertical Line</c:v>
          </c:tx>
          <c:spPr>
            <a:ln w="25400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1"/>
            <c:val val="70"/>
            <c:spPr>
              <a:ln w="63500">
                <a:solidFill>
                  <a:srgbClr val="FF0000"/>
                </a:solidFill>
                <a:prstDash val="sysDash"/>
              </a:ln>
            </c:spPr>
          </c:errBars>
          <c:xVal>
            <c:numLit>
              <c:formatCode>General</c:formatCode>
              <c:ptCount val="1"/>
              <c:pt idx="0">
                <c:v>12.5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5C48-374A-9F02-9C1A7C7E7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1480016"/>
        <c:axId val="1961484176"/>
      </c:scatterChart>
      <c:catAx>
        <c:axId val="196148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Month Relative to Methadone Initiation</a:t>
                </a:r>
              </a:p>
            </c:rich>
          </c:tx>
          <c:overlay val="0"/>
        </c:title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961484176"/>
        <c:crosses val="autoZero"/>
        <c:auto val="1"/>
        <c:lblAlgn val="ctr"/>
        <c:lblOffset val="100"/>
        <c:noMultiLvlLbl val="0"/>
      </c:catAx>
      <c:valAx>
        <c:axId val="1961484176"/>
        <c:scaling>
          <c:orientation val="minMax"/>
          <c:max val="7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Monthly ED visits per 100 patients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961480016"/>
        <c:crosses val="autoZero"/>
        <c:crossBetween val="midCat"/>
      </c:valAx>
    </c:plotArea>
    <c:legend>
      <c:legendPos val="b"/>
      <c:legendEntry>
        <c:idx val="2"/>
        <c:delete val="1"/>
      </c:legendEntry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13456-452B-FE43-AA82-77D6E9E64504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1B01D-9E21-EA4C-B237-1A12DC5A5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</a:t>
            </a:r>
            <a:r>
              <a:rPr lang="en-US" baseline="0" dirty="0"/>
              <a:t> patient serves as their own control </a:t>
            </a:r>
            <a:r>
              <a:rPr lang="en-US" baseline="0" dirty="0">
                <a:sym typeface="Wingdings" panose="05000000000000000000" pitchFamily="2" charset="2"/>
              </a:rPr>
              <a:t> controls time-invariant confounding by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>
                <a:sym typeface="Wingdings" panose="05000000000000000000" pitchFamily="2" charset="2"/>
              </a:rPr>
              <a:t>Drawbacks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Susceptibility to regression to the mean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Absence of control group = susceptibility to common temporal trends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>
                <a:sym typeface="Wingdings" panose="05000000000000000000" pitchFamily="2" charset="2"/>
              </a:rPr>
              <a:t>*** MODIFY: To exclude 1 month pre and 1 month post, discuss spikes in utilization and threat of regression to the mean; MAKE PROPORTIONAL SO THAT IT FITS TIME FRAMES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difficulty is coming up with a control group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don’t know who the similar patients 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Ex: HIV prevalence was ~15% in first 142 patients and is &lt;1% in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month 8 after methadone initiation, there was an estimated ~18.9 fewer ED visits per 100 patients, compared to the projected ED utilization based upon pre-period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difficulty is coming up with a control group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don’t know who the similar patients 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Ex: HIV prevalence was ~15% in first 142 patients and is &lt;1% in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59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 PICKS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4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1B01D-9E21-EA4C-B237-1A12DC5A5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9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9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difficulty is coming up with a control group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don’t know who the similar patients 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Ex: HIV prevalence was ~15% in first 142 patients and is &lt;1% in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 control group: individuals with OUD who pursued care and were not able to initiate methadone </a:t>
            </a:r>
          </a:p>
          <a:p>
            <a:endParaRPr lang="en-US" baseline="0" dirty="0"/>
          </a:p>
          <a:p>
            <a:r>
              <a:rPr lang="en-US" baseline="0" dirty="0"/>
              <a:t>COPD: control condition, gives baseline ED utilization trends</a:t>
            </a:r>
          </a:p>
          <a:p>
            <a:r>
              <a:rPr lang="en-US" baseline="0" dirty="0"/>
              <a:t>Detox cohort: also seeking methadone, went to detox; data available from BSAS intake form; would need to be historical control</a:t>
            </a:r>
          </a:p>
          <a:p>
            <a:r>
              <a:rPr lang="en-US" baseline="0" dirty="0"/>
              <a:t>Hospital cohort: also seeking methadone, came from inpatient direct linkage</a:t>
            </a:r>
          </a:p>
          <a:p>
            <a:r>
              <a:rPr lang="en-US" baseline="0" dirty="0"/>
              <a:t>OTP initiation via traditional pathway? Does anyone know about data availability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COAUTHORS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852BE-939C-41BE-B330-576AE5D8B2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5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go through quickly as background on the intervention itself (but focus is on ED utilization)</a:t>
            </a:r>
          </a:p>
          <a:p>
            <a:endParaRPr lang="en-US" dirty="0"/>
          </a:p>
          <a:p>
            <a:r>
              <a:rPr lang="en-US" dirty="0"/>
              <a:t>Highlight issues as particularly acute in Boston, exacerbated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852BE-939C-41BE-B330-576AE5D8B2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33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Allows non-OTP physician to administer “narcotic drugs to a person for the purpose of relieving acute withdrawal symptoms” for up to 3 days while arranging ongoing treatment1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Medications must be administered, not prescribed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more than 1 day’s medication administered at one time*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72-hour period cannot be renewed or extended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Primarily used in Emergency Departments, but very limited data exist on this practice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Application in low-barrier Bridge Clinics promises benefits: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 ongoing opioid use and risk of opioid overdose and HIV acquisition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Facilitate rapid OTP referrals using navigation infrastructure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Leverage other clinical HIV prevention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Patients had on average 1 ED visit every 3 months, or about 4.3 ED visits per year (range of 0 to 38) – in the first cohort of 142 unique patients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- Our clinical experience is that many of these ED visits are likely for ambulatory-sensitive conditions related to substance use withdrawal, intoxication, or complications of injection like skin and soft tissue </a:t>
            </a:r>
            <a:r>
              <a:rPr lang="en-US" dirty="0" err="1"/>
              <a:t>infecitons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852BE-939C-41BE-B330-576AE5D8B2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9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said that methadone WORKS to reduce overdose death and other morbidity. </a:t>
            </a:r>
          </a:p>
          <a:p>
            <a:endParaRPr lang="en-US" dirty="0"/>
          </a:p>
          <a:p>
            <a:r>
              <a:rPr lang="en-US" dirty="0"/>
              <a:t>Numerous pathways – decreasing injection events, overdose, SSTI, deep tissue infection….</a:t>
            </a:r>
          </a:p>
          <a:p>
            <a:endParaRPr lang="en-US" dirty="0"/>
          </a:p>
          <a:p>
            <a:r>
              <a:rPr lang="en-US" dirty="0"/>
              <a:t>This intervention successfully links patients to methadone treatment. </a:t>
            </a:r>
          </a:p>
          <a:p>
            <a:endParaRPr lang="en-US" dirty="0"/>
          </a:p>
          <a:p>
            <a:r>
              <a:rPr lang="en-US" dirty="0"/>
              <a:t>Rates of linkage similar to inpatient referrals to methadone clinics, highlighting feasibility of this pathway to expand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GRAPHIC of mechanism</a:t>
            </a:r>
          </a:p>
          <a:p>
            <a:pPr marL="171450" indent="-171450">
              <a:buFontTx/>
              <a:buChar char="-"/>
            </a:pPr>
            <a:r>
              <a:rPr lang="en-US" dirty="0"/>
              <a:t>Decreased injection events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Engaged in primary care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Harm reduction teaching/supplies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PICKS UP</a:t>
            </a:r>
          </a:p>
          <a:p>
            <a:endParaRPr lang="en-US" dirty="0"/>
          </a:p>
          <a:p>
            <a:r>
              <a:rPr lang="en-US" dirty="0"/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</a:t>
            </a:r>
            <a:r>
              <a:rPr lang="en-US" baseline="0" dirty="0"/>
              <a:t> patient serves as their own control </a:t>
            </a:r>
            <a:r>
              <a:rPr lang="en-US" baseline="0" dirty="0">
                <a:sym typeface="Wingdings" panose="05000000000000000000" pitchFamily="2" charset="2"/>
              </a:rPr>
              <a:t> controls time-invariant confounding by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>
                <a:sym typeface="Wingdings" panose="05000000000000000000" pitchFamily="2" charset="2"/>
              </a:rPr>
              <a:t>Drawbacks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Susceptibility to regression to the mean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Absence of control group = susceptibility to common temporal trends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>
                <a:sym typeface="Wingdings" panose="05000000000000000000" pitchFamily="2" charset="2"/>
              </a:rPr>
              <a:t>*** MODIFY: To exclude 1 month pre and 1 month post, discuss spikes in utilization and threat of regression to the mean; MAKE PROPORTIONAL SO THAT IT FITS TIME FRAMES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difficulty is coming up with a control group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don’t know who the similar patients 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Ex: HIV prevalence was ~15% in first 142 patients and is &lt;1% in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ED visits per month in pre:  135</a:t>
            </a:r>
          </a:p>
          <a:p>
            <a:r>
              <a:rPr lang="en-US" dirty="0"/>
              <a:t>Median ED visits per month in post: 128.5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1B01D-9E21-EA4C-B237-1A12DC5A55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2"/>
          <p:cNvSpPr>
            <a:spLocks noChangeShapeType="1"/>
          </p:cNvSpPr>
          <p:nvPr/>
        </p:nvSpPr>
        <p:spPr bwMode="auto">
          <a:xfrm>
            <a:off x="304800" y="1370014"/>
            <a:ext cx="11582400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5" y="5334000"/>
            <a:ext cx="313973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38" y="5334000"/>
            <a:ext cx="17015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10363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9" y="5334000"/>
            <a:ext cx="2049076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334000"/>
            <a:ext cx="365590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0108-3270-4DC3-A63E-86C672792D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04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533400"/>
            <a:ext cx="2895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33400"/>
            <a:ext cx="8483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6D55-A9A5-4B3F-A1F2-D5C623279C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70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731" y="2370667"/>
            <a:ext cx="7474373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731" y="3602038"/>
            <a:ext cx="7474373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31740"/>
            <a:ext cx="3648809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1" y="1030024"/>
            <a:ext cx="317805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" y="1565491"/>
            <a:ext cx="12086492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2"/>
            <a:ext cx="12192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031" y="5055140"/>
            <a:ext cx="7474373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3031" y="5716864"/>
            <a:ext cx="7474373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2" y="344481"/>
            <a:ext cx="317805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4465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1"/>
            <a:ext cx="2984827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474500" y="3105357"/>
            <a:ext cx="6714779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474500" y="3711729"/>
            <a:ext cx="6714779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1218768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6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984827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27" y="1184667"/>
            <a:ext cx="317805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7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7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660156"/>
            <a:ext cx="9426572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4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579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471606"/>
            <a:ext cx="12192000" cy="386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4" y="1142357"/>
            <a:ext cx="11672551" cy="528875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4572" indent="-126206">
              <a:buFont typeface="Arial" panose="020B0604020202020204" pitchFamily="34" charset="0"/>
              <a:buChar char="̶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0785" indent="-170260">
              <a:buSzPct val="120000"/>
              <a:buFont typeface="Arial" panose="020B0604020202020204" pitchFamily="34" charset="0"/>
              <a:buChar char="▫"/>
              <a:tabLst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1725" y="6483214"/>
            <a:ext cx="970275" cy="374789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C141F-F311-8E40-92CD-06AB2D9F99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596785"/>
            <a:ext cx="9426572" cy="1897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4" y="155579"/>
            <a:ext cx="1167016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3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30" y="6543030"/>
            <a:ext cx="1576916" cy="271437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9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43687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4F22-DC68-4650-A33E-AA10AA02F7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6C3D-1F5C-4D05-85D7-38F7E4F7E1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06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68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68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A44352-6A13-754E-992F-95C51E3D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FE48BA-B038-7D4D-99B0-66273F64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058E4B-7C6B-4AA2-8DCE-97EF87E2ED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8BDB992-C580-4842-89F7-A3A5841B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98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91D8-67FB-4768-B0C5-A594CA32F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88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E22A-DAD3-43FA-92EB-4777415E5F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89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879-FCD4-4F14-A4D3-29AE8AD857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35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074A-54DB-4FD6-8E9C-B15F007888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4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6096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F30F-C650-4499-A753-40AB8993F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2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457200"/>
            <a:ext cx="115633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1158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26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 Narrow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8B058E4B-7C6B-4AA2-8DCE-97EF87E2ED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04800" y="1371600"/>
            <a:ext cx="1158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84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12192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162" y="155577"/>
            <a:ext cx="11665737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63" y="1146379"/>
            <a:ext cx="11665736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47940" y="6536954"/>
            <a:ext cx="844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59" y="6480095"/>
            <a:ext cx="992485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christine@cuanschutz.ed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76288" y="1124211"/>
            <a:ext cx="10653712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Impact of On-Demand Methadone on Emergency Department Utilization 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514600" y="2768712"/>
            <a:ext cx="7543800" cy="1752600"/>
          </a:xfrm>
        </p:spPr>
        <p:txBody>
          <a:bodyPr/>
          <a:lstStyle/>
          <a:p>
            <a:pPr algn="ctr"/>
            <a:r>
              <a:rPr lang="en-US" dirty="0"/>
              <a:t>AMERSA Conference</a:t>
            </a:r>
          </a:p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November 4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, 2023</a:t>
            </a:r>
          </a:p>
          <a:p>
            <a:pPr algn="ctr"/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Paul Christine, MD, PhD </a:t>
            </a:r>
          </a:p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Assistant Professor of Medicine</a:t>
            </a:r>
          </a:p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University of Colorado and Denver Health</a:t>
            </a:r>
          </a:p>
          <a:p>
            <a:pPr algn="ctr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EA1EEF-E59F-0A44-8732-15ED5EF81C40}"/>
              </a:ext>
            </a:extLst>
          </p:cNvPr>
          <p:cNvSpPr txBox="1">
            <a:spLocks/>
          </p:cNvSpPr>
          <p:nvPr/>
        </p:nvSpPr>
        <p:spPr bwMode="auto">
          <a:xfrm>
            <a:off x="1766888" y="457200"/>
            <a:ext cx="8672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205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6DDC460-2D36-1C42-B868-5E9699DBC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9203721" y="5632122"/>
            <a:ext cx="2498190" cy="8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F6575A-EE4B-CF8B-58E9-E8BF84E2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722" y="5424388"/>
            <a:ext cx="2194034" cy="1234144"/>
          </a:xfrm>
          <a:prstGeom prst="rect">
            <a:avLst/>
          </a:prstGeom>
        </p:spPr>
      </p:pic>
      <p:pic>
        <p:nvPicPr>
          <p:cNvPr id="3" name="Picture 2" descr="Standard Configuration">
            <a:extLst>
              <a:ext uri="{FF2B5EF4-FFF2-40B4-BE49-F238E27FC236}">
                <a16:creationId xmlns:a16="http://schemas.microsoft.com/office/drawing/2014/main" id="{86C3CE4A-173E-78D1-B496-1DA443D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" y="5718298"/>
            <a:ext cx="2881532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D68DFED-229C-5F68-B666-5910BD87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62" y="5750543"/>
            <a:ext cx="2918668" cy="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9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Patient characteristics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A3A7526-B36E-4113-2F03-06785BF70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52978"/>
              </p:ext>
            </p:extLst>
          </p:nvPr>
        </p:nvGraphicFramePr>
        <p:xfrm>
          <a:off x="323851" y="1968737"/>
          <a:ext cx="5592039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156">
                  <a:extLst>
                    <a:ext uri="{9D8B030D-6E8A-4147-A177-3AD203B41FA5}">
                      <a16:colId xmlns:a16="http://schemas.microsoft.com/office/drawing/2014/main" val="3952577205"/>
                    </a:ext>
                  </a:extLst>
                </a:gridCol>
                <a:gridCol w="2733883">
                  <a:extLst>
                    <a:ext uri="{9D8B030D-6E8A-4147-A177-3AD203B41FA5}">
                      <a16:colId xmlns:a16="http://schemas.microsoft.com/office/drawing/2014/main" val="2708270241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Sociodemographics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33984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years; mean (SE)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 (0.4)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801024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(68.1%)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171769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Race/ethnicity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212350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54864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non-Hispanic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(61.9%)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345742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54864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Black, non-Hispanic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  (14.9%)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294837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54864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Hispanic/Latino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(20.1%)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98783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Homeless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(51.3%)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483986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Medicaid insurance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(86.4%)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165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E8F543-3942-671B-FC4C-F220E7441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90882"/>
              </p:ext>
            </p:extLst>
          </p:nvPr>
        </p:nvGraphicFramePr>
        <p:xfrm>
          <a:off x="6272021" y="1968737"/>
          <a:ext cx="5596128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247">
                  <a:extLst>
                    <a:ext uri="{9D8B030D-6E8A-4147-A177-3AD203B41FA5}">
                      <a16:colId xmlns:a16="http://schemas.microsoft.com/office/drawing/2014/main" val="3952577205"/>
                    </a:ext>
                  </a:extLst>
                </a:gridCol>
                <a:gridCol w="2735881">
                  <a:extLst>
                    <a:ext uri="{9D8B030D-6E8A-4147-A177-3AD203B41FA5}">
                      <a16:colId xmlns:a16="http://schemas.microsoft.com/office/drawing/2014/main" val="2708270241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 comorbidities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patients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27452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Stimulant use disorder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 (26.4%)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82421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Benzodiazepine use disorder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 (29.4%)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719666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use disorder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 (20.6%)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1144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mental illness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 (20.9%)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127177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comorbidities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21114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HIV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  (7.0%)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093083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hepatitis 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 (38.3%)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5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ED visits pre- and post-methadone initiation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FBCC27-FAA0-9273-0FC6-846A4585711E}"/>
              </a:ext>
            </a:extLst>
          </p:cNvPr>
          <p:cNvGraphicFramePr>
            <a:graphicFrameLocks/>
          </p:cNvGraphicFramePr>
          <p:nvPr/>
        </p:nvGraphicFramePr>
        <p:xfrm>
          <a:off x="1149350" y="1826496"/>
          <a:ext cx="98933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9B4BAD-3212-51F8-E094-6B525FBA1DAD}"/>
              </a:ext>
            </a:extLst>
          </p:cNvPr>
          <p:cNvCxnSpPr>
            <a:cxnSpLocks/>
          </p:cNvCxnSpPr>
          <p:nvPr/>
        </p:nvCxnSpPr>
        <p:spPr bwMode="auto">
          <a:xfrm>
            <a:off x="7412183" y="1717969"/>
            <a:ext cx="0" cy="439189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FB9FC7-57E7-C722-E281-0851277D51EE}"/>
              </a:ext>
            </a:extLst>
          </p:cNvPr>
          <p:cNvSpPr txBox="1"/>
          <p:nvPr/>
        </p:nvSpPr>
        <p:spPr>
          <a:xfrm>
            <a:off x="6096000" y="1353132"/>
            <a:ext cx="257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Methadone Initiation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F582A-B38C-54A5-0E9C-A2BF3145F22D}"/>
              </a:ext>
            </a:extLst>
          </p:cNvPr>
          <p:cNvSpPr txBox="1"/>
          <p:nvPr/>
        </p:nvSpPr>
        <p:spPr>
          <a:xfrm>
            <a:off x="4359566" y="1717969"/>
            <a:ext cx="63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B9CD5"/>
                </a:solidFill>
              </a:rPr>
              <a:t>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DF60C-FE57-0617-E464-D88748396D89}"/>
              </a:ext>
            </a:extLst>
          </p:cNvPr>
          <p:cNvSpPr txBox="1"/>
          <p:nvPr/>
        </p:nvSpPr>
        <p:spPr>
          <a:xfrm>
            <a:off x="8973128" y="1717969"/>
            <a:ext cx="74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F7F7F"/>
                </a:solidFill>
              </a:rPr>
              <a:t>Post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A0A63A-8A23-630C-4A76-BD964D5F28EB}"/>
              </a:ext>
            </a:extLst>
          </p:cNvPr>
          <p:cNvSpPr/>
          <p:nvPr/>
        </p:nvSpPr>
        <p:spPr bwMode="auto">
          <a:xfrm>
            <a:off x="6865512" y="1824192"/>
            <a:ext cx="1144727" cy="41171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study design to account for spike in utilization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609600" y="4012621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Callout 9"/>
          <p:cNvSpPr/>
          <p:nvPr/>
        </p:nvSpPr>
        <p:spPr bwMode="auto">
          <a:xfrm>
            <a:off x="1073950" y="2396791"/>
            <a:ext cx="1343890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Start of Observation</a:t>
            </a:r>
            <a:r>
              <a:rPr lang="en-US" sz="2000" dirty="0">
                <a:latin typeface="Arial Narrow" pitchFamily="34" charset="0"/>
              </a:rPr>
              <a:t>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8448" y="4012621"/>
            <a:ext cx="4572000" cy="400110"/>
          </a:xfrm>
          <a:prstGeom prst="rect">
            <a:avLst/>
          </a:prstGeom>
          <a:solidFill>
            <a:srgbClr val="A9B7DE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	    Baseline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69088" y="4012621"/>
            <a:ext cx="3044952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          Follow Up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5645044" y="2396790"/>
            <a:ext cx="1433945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Faster Paths Methadone Initiation</a:t>
            </a:r>
          </a:p>
        </p:txBody>
      </p:sp>
      <p:sp>
        <p:nvSpPr>
          <p:cNvPr id="17" name="Down Arrow Callout 16"/>
          <p:cNvSpPr/>
          <p:nvPr/>
        </p:nvSpPr>
        <p:spPr bwMode="auto">
          <a:xfrm>
            <a:off x="9245130" y="2399517"/>
            <a:ext cx="1343890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End of Observation</a:t>
            </a:r>
            <a:r>
              <a:rPr lang="en-US" sz="2000" dirty="0">
                <a:latin typeface="Arial Narrow" pitchFamily="34" charset="0"/>
              </a:rPr>
              <a:t>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16200000">
            <a:off x="3529639" y="2832706"/>
            <a:ext cx="419406" cy="39319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8488190" y="3609946"/>
            <a:ext cx="419406" cy="237744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6393379" y="4599499"/>
            <a:ext cx="419406" cy="36576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2754" y="5032871"/>
            <a:ext cx="14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11 Months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7503" y="5028764"/>
            <a:ext cx="128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7 Months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2704" y="5032871"/>
            <a:ext cx="128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1-3 Days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56470" y="4012621"/>
            <a:ext cx="476596" cy="40011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FP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BC771280-99DA-E542-A8A7-31E4BC021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1" t="20381" r="13937" b="14476"/>
          <a:stretch/>
        </p:blipFill>
        <p:spPr>
          <a:xfrm>
            <a:off x="3522408" y="2766905"/>
            <a:ext cx="1128899" cy="1069484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BC771280-99DA-E542-A8A7-31E4BC021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1" t="20381" r="13937" b="14476"/>
          <a:stretch/>
        </p:blipFill>
        <p:spPr>
          <a:xfrm>
            <a:off x="7823096" y="2766905"/>
            <a:ext cx="1128899" cy="10694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8A2F40-3A8F-E86E-7AE8-261C700ABC7C}"/>
              </a:ext>
            </a:extLst>
          </p:cNvPr>
          <p:cNvSpPr/>
          <p:nvPr/>
        </p:nvSpPr>
        <p:spPr bwMode="auto">
          <a:xfrm>
            <a:off x="5735782" y="4012621"/>
            <a:ext cx="584666" cy="40011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BCB94-5698-99C6-ADE0-F6A5B38A9E32}"/>
              </a:ext>
            </a:extLst>
          </p:cNvPr>
          <p:cNvSpPr/>
          <p:nvPr/>
        </p:nvSpPr>
        <p:spPr bwMode="auto">
          <a:xfrm>
            <a:off x="6885719" y="4022819"/>
            <a:ext cx="584666" cy="40011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901150E-FA41-1E7C-8FD3-A5858342EF1B}"/>
              </a:ext>
            </a:extLst>
          </p:cNvPr>
          <p:cNvSpPr/>
          <p:nvPr/>
        </p:nvSpPr>
        <p:spPr bwMode="auto">
          <a:xfrm rot="16200000">
            <a:off x="6394759" y="4779128"/>
            <a:ext cx="419406" cy="173736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96AE6-9E09-CDCE-4C7E-6104AFB31DA7}"/>
              </a:ext>
            </a:extLst>
          </p:cNvPr>
          <p:cNvSpPr txBox="1"/>
          <p:nvPr/>
        </p:nvSpPr>
        <p:spPr>
          <a:xfrm>
            <a:off x="5726088" y="5857511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Omit 1 month pre &amp; post</a:t>
            </a:r>
          </a:p>
        </p:txBody>
      </p:sp>
    </p:spTree>
    <p:extLst>
      <p:ext uri="{BB962C8B-B14F-4D97-AF65-F5344CB8AC3E}">
        <p14:creationId xmlns:p14="http://schemas.microsoft.com/office/powerpoint/2010/main" val="200337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ITS of ED visits pre- and post-methadone initiation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055521-4B90-E91D-6649-66433AEDE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50565"/>
              </p:ext>
            </p:extLst>
          </p:nvPr>
        </p:nvGraphicFramePr>
        <p:xfrm>
          <a:off x="882656" y="1600991"/>
          <a:ext cx="10058400" cy="454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58AD07-6B3C-6CE9-AADE-43DAEE4F3A51}"/>
              </a:ext>
            </a:extLst>
          </p:cNvPr>
          <p:cNvSpPr txBox="1"/>
          <p:nvPr/>
        </p:nvSpPr>
        <p:spPr>
          <a:xfrm>
            <a:off x="5911856" y="1416325"/>
            <a:ext cx="257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Methadone Initiation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9242F-BE71-BFA9-FAAC-64CF8967318A}"/>
              </a:ext>
            </a:extLst>
          </p:cNvPr>
          <p:cNvSpPr txBox="1"/>
          <p:nvPr/>
        </p:nvSpPr>
        <p:spPr>
          <a:xfrm>
            <a:off x="1773382" y="4944973"/>
            <a:ext cx="9167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-12  -11  -10   -9    -8    -7    -6    -5    -4    -3    -2    -1     1     2      3     4     5     6     7     8</a:t>
            </a:r>
          </a:p>
        </p:txBody>
      </p:sp>
    </p:spTree>
    <p:extLst>
      <p:ext uri="{BB962C8B-B14F-4D97-AF65-F5344CB8AC3E}">
        <p14:creationId xmlns:p14="http://schemas.microsoft.com/office/powerpoint/2010/main" val="336493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ITS of ED visits pre- and post-methadone initiation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D66A6C-1E9C-0F21-958D-A490A979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74079"/>
              </p:ext>
            </p:extLst>
          </p:nvPr>
        </p:nvGraphicFramePr>
        <p:xfrm>
          <a:off x="609599" y="1511658"/>
          <a:ext cx="10972801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3105">
                  <a:extLst>
                    <a:ext uri="{9D8B030D-6E8A-4147-A177-3AD203B41FA5}">
                      <a16:colId xmlns:a16="http://schemas.microsoft.com/office/drawing/2014/main" val="3952577205"/>
                    </a:ext>
                  </a:extLst>
                </a:gridCol>
                <a:gridCol w="2022424">
                  <a:extLst>
                    <a:ext uri="{9D8B030D-6E8A-4147-A177-3AD203B41FA5}">
                      <a16:colId xmlns:a16="http://schemas.microsoft.com/office/drawing/2014/main" val="2708270241"/>
                    </a:ext>
                  </a:extLst>
                </a:gridCol>
                <a:gridCol w="2022424">
                  <a:extLst>
                    <a:ext uri="{9D8B030D-6E8A-4147-A177-3AD203B41FA5}">
                      <a16:colId xmlns:a16="http://schemas.microsoft.com/office/drawing/2014/main" val="389775166"/>
                    </a:ext>
                  </a:extLst>
                </a:gridCol>
                <a:gridCol w="2022424">
                  <a:extLst>
                    <a:ext uri="{9D8B030D-6E8A-4147-A177-3AD203B41FA5}">
                      <a16:colId xmlns:a16="http://schemas.microsoft.com/office/drawing/2014/main" val="2478948610"/>
                    </a:ext>
                  </a:extLst>
                </a:gridCol>
                <a:gridCol w="2022424">
                  <a:extLst>
                    <a:ext uri="{9D8B030D-6E8A-4147-A177-3AD203B41FA5}">
                      <a16:colId xmlns:a16="http://schemas.microsoft.com/office/drawing/2014/main" val="493417872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variable (95% 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06095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Pre-period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trend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Post-period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change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Post-period time trend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33984"/>
                  </a:ext>
                </a:extLst>
              </a:tr>
              <a:tr h="338441">
                <a:tc>
                  <a:txBody>
                    <a:bodyPr/>
                    <a:lstStyle/>
                    <a:p>
                      <a:pPr marL="182880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ED visits per 100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18.5 (15.7, 21.2)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 (0.4, 1.3)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4.0 (-2.7, 10.6)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-2.7 (-3.8, -1.7)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82421"/>
                  </a:ext>
                </a:extLst>
              </a:tr>
            </a:tbl>
          </a:graphicData>
        </a:graphic>
      </p:graphicFrame>
      <p:pic>
        <p:nvPicPr>
          <p:cNvPr id="10" name="Picture 9" descr="A graph of methadone initiation&#10;&#10;Description automatically generated">
            <a:extLst>
              <a:ext uri="{FF2B5EF4-FFF2-40B4-BE49-F238E27FC236}">
                <a16:creationId xmlns:a16="http://schemas.microsoft.com/office/drawing/2014/main" id="{C8BCED83-0409-5FBE-AC45-881958EF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93" y="3315378"/>
            <a:ext cx="7422214" cy="34733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407064-1081-3D10-1357-8EE060B5FC9D}"/>
              </a:ext>
            </a:extLst>
          </p:cNvPr>
          <p:cNvGrpSpPr/>
          <p:nvPr/>
        </p:nvGrpSpPr>
        <p:grpSpPr>
          <a:xfrm>
            <a:off x="9927757" y="4590386"/>
            <a:ext cx="1987151" cy="923330"/>
            <a:chOff x="9927757" y="4590386"/>
            <a:chExt cx="198715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A35451-16B1-654D-E916-E7D7F7392CD6}"/>
                </a:ext>
              </a:extLst>
            </p:cNvPr>
            <p:cNvSpPr txBox="1"/>
            <p:nvPr/>
          </p:nvSpPr>
          <p:spPr>
            <a:xfrm>
              <a:off x="10363199" y="4590386"/>
              <a:ext cx="1551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18.9 fewer ED visits per 100 patients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2B1F18-8455-093E-636A-A303014B3A1C}"/>
                </a:ext>
              </a:extLst>
            </p:cNvPr>
            <p:cNvSpPr/>
            <p:nvPr/>
          </p:nvSpPr>
          <p:spPr bwMode="auto">
            <a:xfrm rot="10800000">
              <a:off x="9927757" y="4750021"/>
              <a:ext cx="419406" cy="54864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5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/>
            <a:r>
              <a:rPr lang="en-US" dirty="0"/>
              <a:t>No external control group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Regression to the mean?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In-process of compiling buprenorphine patients </a:t>
            </a:r>
            <a:endParaRPr lang="en-US" dirty="0">
              <a:solidFill>
                <a:prstClr val="black"/>
              </a:solidFill>
              <a:sym typeface="Wingdings" pitchFamily="2" charset="2"/>
            </a:endParaRPr>
          </a:p>
          <a:p>
            <a:pPr indent="-285750"/>
            <a:endParaRPr lang="en-US" dirty="0">
              <a:sym typeface="Wingdings" pitchFamily="2" charset="2"/>
            </a:endParaRPr>
          </a:p>
          <a:p>
            <a:pPr indent="-285750"/>
            <a:r>
              <a:rPr lang="en-US" dirty="0">
                <a:sym typeface="Wingdings" pitchFamily="2" charset="2"/>
              </a:rPr>
              <a:t>No ED utilization data outside of BMC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Awaiting Massachusetts Medicaid approval to include BMC ACO member claims outside BMC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Avoidable SUD-related ED visits drive costs and experiences of stigma</a:t>
            </a:r>
          </a:p>
          <a:p>
            <a:pPr indent="-285750"/>
            <a:endParaRPr lang="en-US" sz="1000" dirty="0">
              <a:sym typeface="Wingdings" pitchFamily="2" charset="2"/>
            </a:endParaRP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Methadone treatment via the 72-hour rule may temporarily increase ED utilization but decrease ED utilization over time</a:t>
            </a:r>
          </a:p>
          <a:p>
            <a:pPr indent="-285750"/>
            <a:endParaRPr lang="en-US" sz="1000" dirty="0"/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Short-term increased ED utilization may indicate unmet medical needs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receive other high-priority medical care</a:t>
            </a:r>
          </a:p>
          <a:p>
            <a:pPr marL="1085850" lvl="1" indent="-342900">
              <a:spcAft>
                <a:spcPts val="514"/>
              </a:spcAft>
              <a:buFont typeface="Arial" panose="020B0604020202020204" pitchFamily="34" charset="0"/>
              <a:buChar char="•"/>
              <a:tabLst>
                <a:tab pos="10335469" algn="r"/>
              </a:tabLst>
            </a:pPr>
            <a:r>
              <a:rPr lang="en-US" dirty="0">
                <a:solidFill>
                  <a:prstClr val="black"/>
                </a:solidFill>
              </a:rPr>
              <a:t>PEP/PrEP for HIV, infection screening, harm reduction supplies, connection to primary care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Jordana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MD, MPH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Natalija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Farrell, PharmD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Evans, RN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Karrin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Weisenthal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MD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Andrea Stone, BS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Miriam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Komaromy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MD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 R Larochelle, MD, MPH 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Alexander Y Walley, MD, MSc</a:t>
            </a:r>
          </a:p>
          <a:p>
            <a:pPr>
              <a:spcAft>
                <a:spcPts val="514"/>
              </a:spcAft>
              <a:tabLst>
                <a:tab pos="10335469" algn="r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L Taylor, MD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rdana Laks - Resident Physician - Boston Medical Center (BMC) | LinkedIn">
            <a:extLst>
              <a:ext uri="{FF2B5EF4-FFF2-40B4-BE49-F238E27FC236}">
                <a16:creationId xmlns:a16="http://schemas.microsoft.com/office/drawing/2014/main" id="{2AD67D5E-28C2-FA16-CD35-F505FD4A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8" y="1646650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alija Farrell, PharmD, BCPS, DABAT, FAACT | Boston Medical Center">
            <a:extLst>
              <a:ext uri="{FF2B5EF4-FFF2-40B4-BE49-F238E27FC236}">
                <a16:creationId xmlns:a16="http://schemas.microsoft.com/office/drawing/2014/main" id="{E49F4505-A863-FBE6-E4AF-44894764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6650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0+ &quot;Jamie Evans&quot; profiles | LinkedIn">
            <a:extLst>
              <a:ext uri="{FF2B5EF4-FFF2-40B4-BE49-F238E27FC236}">
                <a16:creationId xmlns:a16="http://schemas.microsoft.com/office/drawing/2014/main" id="{67C5AA7C-EF1E-491E-1251-F6621DC6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39" y="1646649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rent Addiction Medicine Fellows | Clinical Addiction Research &amp;  Education (CARE) Unit">
            <a:extLst>
              <a:ext uri="{FF2B5EF4-FFF2-40B4-BE49-F238E27FC236}">
                <a16:creationId xmlns:a16="http://schemas.microsoft.com/office/drawing/2014/main" id="{8DFB3488-5BD8-B1BB-BD4B-E3871DBC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05" y="1646649"/>
            <a:ext cx="105979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iam Komaromy Medical Director of the Grayken Center for Addiction">
            <a:extLst>
              <a:ext uri="{FF2B5EF4-FFF2-40B4-BE49-F238E27FC236}">
                <a16:creationId xmlns:a16="http://schemas.microsoft.com/office/drawing/2014/main" id="{5CD58AA3-D5D5-DE47-C8D8-1FB72153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91" y="3259634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c Larochelle (@LarochelleMarc) / X">
            <a:extLst>
              <a:ext uri="{FF2B5EF4-FFF2-40B4-BE49-F238E27FC236}">
                <a16:creationId xmlns:a16="http://schemas.microsoft.com/office/drawing/2014/main" id="{D1892B66-36F2-FA00-B5E1-443BA954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87" y="3259633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exander Walley, MD, MSc | Clinical Addiction Research &amp; Education (CARE)  Unit">
            <a:extLst>
              <a:ext uri="{FF2B5EF4-FFF2-40B4-BE49-F238E27FC236}">
                <a16:creationId xmlns:a16="http://schemas.microsoft.com/office/drawing/2014/main" id="{7DC7E208-2C0A-A34A-AB72-1C7CBD8F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59" y="3259632"/>
            <a:ext cx="1390453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ith long brown hair&#10;&#10;Description automatically generated">
            <a:extLst>
              <a:ext uri="{FF2B5EF4-FFF2-40B4-BE49-F238E27FC236}">
                <a16:creationId xmlns:a16="http://schemas.microsoft.com/office/drawing/2014/main" id="{322FF5BA-8F38-7292-1595-B07843F74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3500" y="1646648"/>
            <a:ext cx="1431526" cy="1588512"/>
          </a:xfrm>
          <a:prstGeom prst="rect">
            <a:avLst/>
          </a:prstGeom>
        </p:spPr>
      </p:pic>
      <p:pic>
        <p:nvPicPr>
          <p:cNvPr id="4" name="Picture 16" descr="Jessica Taylor - Medical Director, Roundhouse Transitional Care Clinic - Boston  Medical Center (BMC) | LinkedIn">
            <a:extLst>
              <a:ext uri="{FF2B5EF4-FFF2-40B4-BE49-F238E27FC236}">
                <a16:creationId xmlns:a16="http://schemas.microsoft.com/office/drawing/2014/main" id="{15840BE5-5339-ADFD-C0D3-A6964F06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56" y="3259630"/>
            <a:ext cx="1612985" cy="16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7A302-8E71-686B-DB30-A07C28004B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2129" y="5050215"/>
            <a:ext cx="2920259" cy="16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76288" y="1101060"/>
            <a:ext cx="10653712" cy="1143000"/>
          </a:xfrm>
        </p:spPr>
        <p:txBody>
          <a:bodyPr/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YOU!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QUESTIONS? FEEDBACK?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514600" y="2940681"/>
            <a:ext cx="7543800" cy="1602290"/>
          </a:xfrm>
        </p:spPr>
        <p:txBody>
          <a:bodyPr/>
          <a:lstStyle/>
          <a:p>
            <a:pPr algn="ctr"/>
            <a:r>
              <a:rPr lang="en-US" altLang="en-US" sz="2400" dirty="0">
                <a:ea typeface="ＭＳ Ｐゴシック" panose="020B0600070205080204" pitchFamily="34" charset="-128"/>
              </a:rPr>
              <a:t>Paul Christine, MD, PhD </a:t>
            </a:r>
          </a:p>
          <a:p>
            <a:pPr algn="ctr"/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paul.christine@cuanschutz.edu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 dirty="0">
                <a:ea typeface="ＭＳ Ｐゴシック" panose="020B0600070205080204" pitchFamily="34" charset="-128"/>
              </a:rPr>
              <a:t>@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pauljchristine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3969B185-9879-29FB-837B-BAB47A39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9203721" y="5632122"/>
            <a:ext cx="2498190" cy="8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0A1A2-2B38-67FD-8B81-0951036D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22" y="5424388"/>
            <a:ext cx="2194034" cy="1234144"/>
          </a:xfrm>
          <a:prstGeom prst="rect">
            <a:avLst/>
          </a:prstGeom>
        </p:spPr>
      </p:pic>
      <p:pic>
        <p:nvPicPr>
          <p:cNvPr id="4" name="Picture 3" descr="Standard Configuration">
            <a:extLst>
              <a:ext uri="{FF2B5EF4-FFF2-40B4-BE49-F238E27FC236}">
                <a16:creationId xmlns:a16="http://schemas.microsoft.com/office/drawing/2014/main" id="{24627C9A-19F1-5018-4C7E-F1565384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" y="5718298"/>
            <a:ext cx="2881532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6429E2-A1A1-D4C1-1437-9959F863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62" y="5750543"/>
            <a:ext cx="2918668" cy="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8727-1E10-784D-8909-A44C33A7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D6C65-32CA-B846-B5A0-5A444C57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8E22A-DAD3-43FA-92EB-4777415E5F2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01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Disclosures &amp; Funding</a:t>
            </a:r>
          </a:p>
        </p:txBody>
      </p:sp>
      <p:pic>
        <p:nvPicPr>
          <p:cNvPr id="10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27222-CB45-4D43-BE2B-9DE7D1B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11582400" cy="464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 conflicts of interest to disclose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Funding: </a:t>
            </a:r>
            <a:r>
              <a:rPr lang="en-US" dirty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Taylor: INTF2301M03163724179 (MDPH BSAS, PI: Taylor)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Christine: Research in Addiction Medicine Scholars (RAMS) Program, R25DA033211 (NIDA, PIs: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O’Connor)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91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Faster Paths successfully links patients to methadone care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4F22-DC68-4650-A33E-AA10AA02F73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41E7777-209C-9FE6-5B65-7ADFF1C70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7458" y="1564736"/>
            <a:ext cx="7996899" cy="51408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D7D76-FE5A-C213-1859-D52B71C77AEC}"/>
              </a:ext>
            </a:extLst>
          </p:cNvPr>
          <p:cNvSpPr txBox="1"/>
          <p:nvPr/>
        </p:nvSpPr>
        <p:spPr>
          <a:xfrm>
            <a:off x="135795" y="3283555"/>
            <a:ext cx="3245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Unique Patients Treated &amp; Cumulative Episodes of Care in Faster Paths, March 3 – Aug 15, 2021</a:t>
            </a:r>
          </a:p>
        </p:txBody>
      </p:sp>
    </p:spTree>
    <p:extLst>
      <p:ext uri="{BB962C8B-B14F-4D97-AF65-F5344CB8AC3E}">
        <p14:creationId xmlns:p14="http://schemas.microsoft.com/office/powerpoint/2010/main" val="91777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Faster Paths successfully links patients to methadone care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4F22-DC68-4650-A33E-AA10AA02F73F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AB2DC07-ACB0-5C20-837C-BC5E6C33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11" y="1553084"/>
            <a:ext cx="3622227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Interrupted time series analysis</a:t>
                </a: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ea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ea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Calibri" panose="020F0502020204030204" pitchFamily="34" charset="0"/>
                  </a:rPr>
                  <a:t>Linear regression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>
                    <a:ea typeface="Calibri" panose="020F0502020204030204" pitchFamily="34" charset="0"/>
                  </a:rPr>
                  <a:t>ED</a:t>
                </a:r>
                <a:r>
                  <a:rPr lang="en-US" sz="2000" b="1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000" dirty="0">
                    <a:ea typeface="Calibri" panose="020F0502020204030204" pitchFamily="34" charset="0"/>
                  </a:rPr>
                  <a:t> = mean ED visits per 100 patients in month 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>
                    <a:ea typeface="Calibri" panose="020F0502020204030204" pitchFamily="34" charset="0"/>
                  </a:rPr>
                  <a:t>Time</a:t>
                </a:r>
                <a:r>
                  <a:rPr lang="en-US" sz="2000" b="1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000" dirty="0">
                    <a:ea typeface="Calibri" panose="020F0502020204030204" pitchFamily="34" charset="0"/>
                  </a:rPr>
                  <a:t> = continuous variable indicating time in months relative to methadone start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>
                    <a:ea typeface="Calibri" panose="020F0502020204030204" pitchFamily="34" charset="0"/>
                  </a:rPr>
                  <a:t>Methadone</a:t>
                </a:r>
                <a:r>
                  <a:rPr lang="en-US" sz="2000" b="1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000" b="1" dirty="0"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</a:rPr>
                  <a:t>= indicator for time t occurring before (0) or after (1) methadone start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𝜺</m:t>
                    </m:r>
                  </m:oMath>
                </a14:m>
                <a:r>
                  <a:rPr lang="en-US" sz="2000" b="1" baseline="-25000" dirty="0">
                    <a:ea typeface="Calibri" panose="020F0502020204030204" pitchFamily="34" charset="0"/>
                  </a:rPr>
                  <a:t>t</a:t>
                </a:r>
                <a:r>
                  <a:rPr lang="en-US" sz="2000" b="1" dirty="0"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</a:rPr>
                  <a:t>= error term consisting of random error and error at time t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6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Analytic Plan for ED Utilization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9BA69-8FB8-BB4F-A6E5-C89D8DF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F63E768F-2F10-F242-BF6A-7BA3EF68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C3E429-882B-B6A0-1E87-D0F86E580167}"/>
                  </a:ext>
                </a:extLst>
              </p:cNvPr>
              <p:cNvSpPr txBox="1"/>
              <p:nvPr/>
            </p:nvSpPr>
            <p:spPr>
              <a:xfrm>
                <a:off x="1681314" y="2322755"/>
                <a:ext cx="91140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ea typeface="Calibri" panose="020F0502020204030204" pitchFamily="34" charset="0"/>
                  </a:rPr>
                  <a:t>ED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 =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0</a:t>
                </a:r>
                <a:r>
                  <a:rPr lang="en-US" sz="2400" dirty="0">
                    <a:ea typeface="Calibri" panose="020F0502020204030204" pitchFamily="34" charset="0"/>
                  </a:rPr>
                  <a:t> 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1</a:t>
                </a:r>
                <a:r>
                  <a:rPr lang="en-US" sz="2400" dirty="0"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ea typeface="Calibri" panose="020F0502020204030204" pitchFamily="34" charset="0"/>
                  </a:rPr>
                  <a:t>time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ea typeface="Calibri" panose="020F0502020204030204" pitchFamily="34" charset="0"/>
                  </a:rPr>
                  <a:t>methadone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 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3</a:t>
                </a:r>
                <a:r>
                  <a:rPr lang="en-US" sz="2400" dirty="0">
                    <a:ea typeface="Calibri" panose="020F0502020204030204" pitchFamily="34" charset="0"/>
                  </a:rPr>
                  <a:t>(time*</a:t>
                </a:r>
                <a:r>
                  <a:rPr lang="en-US" sz="2400" dirty="0" err="1">
                    <a:ea typeface="Calibri" panose="020F0502020204030204" pitchFamily="34" charset="0"/>
                  </a:rPr>
                  <a:t>methadone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sz="2400" baseline="-25000" dirty="0">
                    <a:ea typeface="Calibri" panose="020F050202020403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C3E429-882B-B6A0-1E87-D0F86E58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4" y="2322755"/>
                <a:ext cx="9114020" cy="461665"/>
              </a:xfrm>
              <a:prstGeom prst="rect">
                <a:avLst/>
              </a:prstGeom>
              <a:blipFill>
                <a:blip r:embed="rId5"/>
                <a:stretch>
                  <a:fillRect l="-1113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ame 9">
            <a:extLst>
              <a:ext uri="{FF2B5EF4-FFF2-40B4-BE49-F238E27FC236}">
                <a16:creationId xmlns:a16="http://schemas.microsoft.com/office/drawing/2014/main" id="{158A6253-0850-5B83-9659-7E095D9957ED}"/>
              </a:ext>
            </a:extLst>
          </p:cNvPr>
          <p:cNvSpPr/>
          <p:nvPr/>
        </p:nvSpPr>
        <p:spPr bwMode="auto">
          <a:xfrm>
            <a:off x="1244184" y="2143591"/>
            <a:ext cx="9668655" cy="854440"/>
          </a:xfrm>
          <a:prstGeom prst="frame">
            <a:avLst/>
          </a:prstGeom>
          <a:solidFill>
            <a:srgbClr val="A9B7DE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8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Analytic Plan for ED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4F22-DC68-4650-A33E-AA10AA02F73F}" type="slidenum">
              <a:rPr lang="en-US" altLang="en-US" sz="1400" smtClean="0"/>
              <a:pPr>
                <a:defRPr/>
              </a:pPr>
              <a:t>23</a:t>
            </a:fld>
            <a:endParaRPr lang="en-US" altLang="en-US" sz="1400" dirty="0"/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FDF22F-89BB-4527-AE77-271A69820BE9}"/>
              </a:ext>
            </a:extLst>
          </p:cNvPr>
          <p:cNvGrpSpPr/>
          <p:nvPr/>
        </p:nvGrpSpPr>
        <p:grpSpPr>
          <a:xfrm>
            <a:off x="1414587" y="3029538"/>
            <a:ext cx="9381875" cy="3085386"/>
            <a:chOff x="1424113" y="2422942"/>
            <a:chExt cx="9381875" cy="30853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627114-7995-29F8-A0ED-604C9255B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113" y="2422942"/>
              <a:ext cx="9381875" cy="269791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E34748-09EB-9AD8-359C-615F0B85F8E0}"/>
                </a:ext>
              </a:extLst>
            </p:cNvPr>
            <p:cNvCxnSpPr/>
            <p:nvPr/>
          </p:nvCxnSpPr>
          <p:spPr bwMode="auto">
            <a:xfrm flipV="1">
              <a:off x="3060405" y="3672592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438D4B-6B0F-CA4C-7252-1756ABFC3E4F}"/>
                </a:ext>
              </a:extLst>
            </p:cNvPr>
            <p:cNvCxnSpPr/>
            <p:nvPr/>
          </p:nvCxnSpPr>
          <p:spPr bwMode="auto">
            <a:xfrm flipV="1">
              <a:off x="6122226" y="3687584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0A9E39-AF42-755C-DDFD-E80BAF472378}"/>
                </a:ext>
              </a:extLst>
            </p:cNvPr>
            <p:cNvCxnSpPr/>
            <p:nvPr/>
          </p:nvCxnSpPr>
          <p:spPr bwMode="auto">
            <a:xfrm flipV="1">
              <a:off x="9184047" y="3657607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7289E-B1FE-A528-B503-048BA9BC8CE1}"/>
                </a:ext>
              </a:extLst>
            </p:cNvPr>
            <p:cNvSpPr txBox="1"/>
            <p:nvPr/>
          </p:nvSpPr>
          <p:spPr>
            <a:xfrm>
              <a:off x="2077906" y="5138996"/>
              <a:ext cx="169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Change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13A71C-3DDE-945E-A351-91CD39EEEA57}"/>
                </a:ext>
              </a:extLst>
            </p:cNvPr>
            <p:cNvSpPr txBox="1"/>
            <p:nvPr/>
          </p:nvSpPr>
          <p:spPr>
            <a:xfrm>
              <a:off x="5250679" y="5138996"/>
              <a:ext cx="169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Slope Change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7D4BB3-BA2A-329C-9EC1-1EDF5BCF868D}"/>
                </a:ext>
              </a:extLst>
            </p:cNvPr>
            <p:cNvSpPr txBox="1"/>
            <p:nvPr/>
          </p:nvSpPr>
          <p:spPr>
            <a:xfrm>
              <a:off x="7958163" y="5138996"/>
              <a:ext cx="2579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&amp; Slope Change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7EF822-9EEF-A6D7-FA0F-0A3C4BA6F69B}"/>
                  </a:ext>
                </a:extLst>
              </p:cNvPr>
              <p:cNvSpPr txBox="1"/>
              <p:nvPr/>
            </p:nvSpPr>
            <p:spPr>
              <a:xfrm>
                <a:off x="1689276" y="1955311"/>
                <a:ext cx="91140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ea typeface="Calibri" panose="020F0502020204030204" pitchFamily="34" charset="0"/>
                  </a:rPr>
                  <a:t>ED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 =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0</a:t>
                </a:r>
                <a:r>
                  <a:rPr lang="en-US" sz="2400" dirty="0">
                    <a:ea typeface="Calibri" panose="020F0502020204030204" pitchFamily="34" charset="0"/>
                  </a:rPr>
                  <a:t> 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1</a:t>
                </a:r>
                <a:r>
                  <a:rPr lang="en-US" sz="2400" dirty="0"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ea typeface="Calibri" panose="020F0502020204030204" pitchFamily="34" charset="0"/>
                  </a:rPr>
                  <a:t>time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ea typeface="Calibri" panose="020F0502020204030204" pitchFamily="34" charset="0"/>
                  </a:rPr>
                  <a:t>methadone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 + β</a:t>
                </a:r>
                <a:r>
                  <a:rPr lang="en-US" sz="2400" baseline="-25000" dirty="0">
                    <a:ea typeface="Calibri" panose="020F0502020204030204" pitchFamily="34" charset="0"/>
                  </a:rPr>
                  <a:t>3</a:t>
                </a:r>
                <a:r>
                  <a:rPr lang="en-US" sz="2400" dirty="0">
                    <a:ea typeface="Calibri" panose="020F0502020204030204" pitchFamily="34" charset="0"/>
                  </a:rPr>
                  <a:t>(time*</a:t>
                </a:r>
                <a:r>
                  <a:rPr lang="en-US" sz="2400" dirty="0" err="1">
                    <a:ea typeface="Calibri" panose="020F0502020204030204" pitchFamily="34" charset="0"/>
                  </a:rPr>
                  <a:t>methadone</a:t>
                </a:r>
                <a:r>
                  <a:rPr lang="en-US" sz="2400" baseline="-25000" dirty="0" err="1"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a typeface="Calibri" panose="020F0502020204030204" pitchFamily="34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sz="2400" baseline="-25000" dirty="0">
                    <a:ea typeface="Calibri" panose="020F0502020204030204" pitchFamily="34" charset="0"/>
                  </a:rPr>
                  <a:t>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7EF822-9EEF-A6D7-FA0F-0A3C4BA6F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76" y="1955311"/>
                <a:ext cx="9114020" cy="461665"/>
              </a:xfrm>
              <a:prstGeom prst="rect">
                <a:avLst/>
              </a:prstGeom>
              <a:blipFill>
                <a:blip r:embed="rId4"/>
                <a:stretch>
                  <a:fillRect l="-974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BD84958A-B6EC-037C-C85A-79E4778BE796}"/>
              </a:ext>
            </a:extLst>
          </p:cNvPr>
          <p:cNvSpPr/>
          <p:nvPr/>
        </p:nvSpPr>
        <p:spPr bwMode="auto">
          <a:xfrm>
            <a:off x="1252146" y="1776147"/>
            <a:ext cx="9668655" cy="854440"/>
          </a:xfrm>
          <a:prstGeom prst="frame">
            <a:avLst/>
          </a:prstGeom>
          <a:solidFill>
            <a:srgbClr val="A9B7DE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D904C-C3CC-EB39-AEEB-8CC61EA938E0}"/>
              </a:ext>
            </a:extLst>
          </p:cNvPr>
          <p:cNvSpPr txBox="1"/>
          <p:nvPr/>
        </p:nvSpPr>
        <p:spPr>
          <a:xfrm>
            <a:off x="1754677" y="4444085"/>
            <a:ext cx="41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 panose="020F0502020204030204" pitchFamily="34" charset="0"/>
              </a:rPr>
              <a:t>β</a:t>
            </a:r>
            <a:r>
              <a:rPr lang="en-US" sz="1800" baseline="-25000" dirty="0">
                <a:ea typeface="Calibri" panose="020F0502020204030204" pitchFamily="34" charset="0"/>
              </a:rPr>
              <a:t>0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512C5-6BCE-BEDB-37C5-5BF7D9D3EBE9}"/>
              </a:ext>
            </a:extLst>
          </p:cNvPr>
          <p:cNvSpPr txBox="1"/>
          <p:nvPr/>
        </p:nvSpPr>
        <p:spPr>
          <a:xfrm>
            <a:off x="2248231" y="3974602"/>
            <a:ext cx="460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 panose="020F0502020204030204" pitchFamily="34" charset="0"/>
              </a:rPr>
              <a:t>β</a:t>
            </a:r>
            <a:r>
              <a:rPr lang="en-US" sz="1800" baseline="-25000" dirty="0">
                <a:ea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2AF63E-CB60-15DD-C11B-99203316329E}"/>
              </a:ext>
            </a:extLst>
          </p:cNvPr>
          <p:cNvSpPr txBox="1"/>
          <p:nvPr/>
        </p:nvSpPr>
        <p:spPr>
          <a:xfrm>
            <a:off x="4139097" y="3895047"/>
            <a:ext cx="41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 panose="020F0502020204030204" pitchFamily="34" charset="0"/>
              </a:rPr>
              <a:t>β</a:t>
            </a:r>
            <a:r>
              <a:rPr lang="en-US" sz="1800" baseline="-25000" dirty="0">
                <a:ea typeface="Calibri" panose="020F0502020204030204" pitchFamily="34" charset="0"/>
              </a:rPr>
              <a:t>2</a:t>
            </a:r>
            <a:endParaRPr lang="en-US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62DCF07-86C9-0874-504F-E996EF3BD782}"/>
              </a:ext>
            </a:extLst>
          </p:cNvPr>
          <p:cNvSpPr/>
          <p:nvPr/>
        </p:nvSpPr>
        <p:spPr bwMode="auto">
          <a:xfrm rot="4727482">
            <a:off x="2357051" y="4117896"/>
            <a:ext cx="192017" cy="63661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AD9EFB3-BAE4-B39D-ED21-3A5ADF77EE1A}"/>
              </a:ext>
            </a:extLst>
          </p:cNvPr>
          <p:cNvSpPr/>
          <p:nvPr/>
        </p:nvSpPr>
        <p:spPr bwMode="auto">
          <a:xfrm rot="10800000">
            <a:off x="4001825" y="3951918"/>
            <a:ext cx="199727" cy="30523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E662E1-89CD-E2FF-FC1B-370E9714488C}"/>
              </a:ext>
            </a:extLst>
          </p:cNvPr>
          <p:cNvSpPr txBox="1"/>
          <p:nvPr/>
        </p:nvSpPr>
        <p:spPr>
          <a:xfrm>
            <a:off x="7274535" y="3882557"/>
            <a:ext cx="41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 panose="020F0502020204030204" pitchFamily="34" charset="0"/>
              </a:rPr>
              <a:t>β</a:t>
            </a:r>
            <a:r>
              <a:rPr lang="en-US" sz="1800" baseline="-25000" dirty="0">
                <a:ea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CEEF71E0-3065-0496-16C9-DA879A848ED4}"/>
              </a:ext>
            </a:extLst>
          </p:cNvPr>
          <p:cNvSpPr/>
          <p:nvPr/>
        </p:nvSpPr>
        <p:spPr bwMode="auto">
          <a:xfrm rot="10800000">
            <a:off x="7122275" y="3954416"/>
            <a:ext cx="199727" cy="30523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B4DD6E-61DD-A34F-8BF6-04F763BFF25A}"/>
              </a:ext>
            </a:extLst>
          </p:cNvPr>
          <p:cNvSpPr txBox="1"/>
          <p:nvPr/>
        </p:nvSpPr>
        <p:spPr>
          <a:xfrm>
            <a:off x="9079412" y="3187534"/>
            <a:ext cx="100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a typeface="Calibri" panose="020F0502020204030204" pitchFamily="34" charset="0"/>
              </a:rPr>
              <a:t>β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sz="1800" dirty="0">
                <a:ea typeface="Calibri" panose="020F0502020204030204" pitchFamily="34" charset="0"/>
              </a:rPr>
              <a:t>+</a:t>
            </a:r>
            <a:r>
              <a:rPr lang="el-GR" dirty="0">
                <a:ea typeface="Calibri" panose="020F0502020204030204" pitchFamily="34" charset="0"/>
              </a:rPr>
              <a:t> β</a:t>
            </a:r>
            <a:r>
              <a:rPr lang="en-US" baseline="-25000" dirty="0">
                <a:ea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69B4756-407C-4B16-0DFD-CA71C63ADB3E}"/>
              </a:ext>
            </a:extLst>
          </p:cNvPr>
          <p:cNvSpPr/>
          <p:nvPr/>
        </p:nvSpPr>
        <p:spPr bwMode="auto">
          <a:xfrm rot="3775305">
            <a:off x="9385286" y="3275989"/>
            <a:ext cx="264366" cy="84881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D65C1-A4B7-1ED5-F0C1-37890066D5ED}"/>
              </a:ext>
            </a:extLst>
          </p:cNvPr>
          <p:cNvSpPr txBox="1"/>
          <p:nvPr/>
        </p:nvSpPr>
        <p:spPr>
          <a:xfrm>
            <a:off x="1670198" y="6459379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Bernal,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Int J Epidemiol, 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2017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/>
            <a:r>
              <a:rPr lang="en-US" b="1" dirty="0"/>
              <a:t>Sensitivity analyses (planned):</a:t>
            </a: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Restrict sample to BMC ACO members 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 claims data across hospital systems (pending)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Restrict sample to only those referred to methadone clinics in BMC area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Restrict to sample initiating methadone in most recent 6 months of study timeframe to account for COVID impact on ED utilization in pre-period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sym typeface="Wingdings" pitchFamily="2" charset="2"/>
            </a:endParaRPr>
          </a:p>
          <a:p>
            <a:pPr indent="-285750"/>
            <a:r>
              <a:rPr lang="en-US" b="1" dirty="0"/>
              <a:t>Control group:</a:t>
            </a: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Patients initiating buprenorphine during the same period</a:t>
            </a:r>
          </a:p>
          <a:p>
            <a:pPr lvl="1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Other options considered: </a:t>
            </a:r>
          </a:p>
          <a:p>
            <a:pPr lvl="2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Traditional referrals to OTP</a:t>
            </a:r>
          </a:p>
          <a:p>
            <a:pPr lvl="2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Inpatient referrals to OTP</a:t>
            </a:r>
          </a:p>
          <a:p>
            <a:pPr lvl="2"/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Patients with OUD with similar ED utilization but not in Faster Paths</a:t>
            </a:r>
            <a:endParaRPr lang="en-US" dirty="0">
              <a:solidFill>
                <a:prstClr val="black"/>
              </a:solidFill>
            </a:endParaRPr>
          </a:p>
          <a:p>
            <a:pPr indent="-285750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Sensitivity analyses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HIV Studies in Faster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4F22-DC68-4650-A33E-AA10AA02F73F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6D413-9BBE-E29B-B597-5CD5BECABBDC}"/>
              </a:ext>
            </a:extLst>
          </p:cNvPr>
          <p:cNvSpPr txBox="1"/>
          <p:nvPr/>
        </p:nvSpPr>
        <p:spPr>
          <a:xfrm>
            <a:off x="1670198" y="6459379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Braun,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J Addict Med, 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F5A37B-5F4E-0AD6-988C-5768A699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38" y="1478261"/>
            <a:ext cx="4773525" cy="11155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948951-422E-DCCF-BB18-2B69EAAC703D}"/>
              </a:ext>
            </a:extLst>
          </p:cNvPr>
          <p:cNvSpPr txBox="1"/>
          <p:nvPr/>
        </p:nvSpPr>
        <p:spPr>
          <a:xfrm>
            <a:off x="871728" y="2670789"/>
            <a:ext cx="1044854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New visits for HIV-negative patients (n=204), all SUDs, Jan-May 2020</a:t>
            </a:r>
          </a:p>
          <a:p>
            <a:pPr lvl="1"/>
            <a:r>
              <a:rPr lang="en-US" dirty="0"/>
              <a:t>86% assessed for injection-related risk</a:t>
            </a:r>
          </a:p>
          <a:p>
            <a:pPr lvl="1"/>
            <a:r>
              <a:rPr lang="en-US" dirty="0"/>
              <a:t>23% assessed for sexual risk</a:t>
            </a:r>
          </a:p>
          <a:p>
            <a:endParaRPr lang="en-US" sz="1100" dirty="0"/>
          </a:p>
          <a:p>
            <a:r>
              <a:rPr lang="en-US" dirty="0"/>
              <a:t>Even with gaps in risk assessment and documentation, </a:t>
            </a:r>
            <a:r>
              <a:rPr lang="en-US" b="1" dirty="0"/>
              <a:t>27% (n=55) met CDC criteria for PEP or </a:t>
            </a:r>
            <a:r>
              <a:rPr lang="en-US" b="1" dirty="0" err="1"/>
              <a:t>PrEP</a:t>
            </a:r>
            <a:endParaRPr lang="en-US" b="1" dirty="0"/>
          </a:p>
          <a:p>
            <a:pPr lvl="1"/>
            <a:r>
              <a:rPr lang="en-US" dirty="0"/>
              <a:t>65% of eligible patients offered PEP or 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20% of those offered prescribed PEP or 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In small sample, no differences in </a:t>
            </a:r>
            <a:r>
              <a:rPr lang="en-US" dirty="0" err="1"/>
              <a:t>PrEP</a:t>
            </a:r>
            <a:r>
              <a:rPr lang="en-US" dirty="0"/>
              <a:t> offers or prescribing by race or ethnicity</a:t>
            </a:r>
          </a:p>
          <a:p>
            <a:pPr lvl="1"/>
            <a:endParaRPr lang="en-US" sz="1100" dirty="0"/>
          </a:p>
          <a:p>
            <a:r>
              <a:rPr lang="en-US" dirty="0"/>
              <a:t>Most PEP/</a:t>
            </a:r>
            <a:r>
              <a:rPr lang="en-US" dirty="0" err="1"/>
              <a:t>PrEP</a:t>
            </a:r>
            <a:r>
              <a:rPr lang="en-US" dirty="0"/>
              <a:t> prescribing during 1</a:t>
            </a:r>
            <a:r>
              <a:rPr lang="en-US" baseline="30000" dirty="0"/>
              <a:t>st</a:t>
            </a:r>
            <a:r>
              <a:rPr lang="en-US" dirty="0"/>
              <a:t> visit</a:t>
            </a:r>
          </a:p>
          <a:p>
            <a:endParaRPr lang="en-US" sz="1100" dirty="0"/>
          </a:p>
          <a:p>
            <a:r>
              <a:rPr lang="en-US" dirty="0"/>
              <a:t>6 PWID offered </a:t>
            </a:r>
            <a:r>
              <a:rPr lang="en-US" dirty="0" err="1"/>
              <a:t>PrEP</a:t>
            </a:r>
            <a:r>
              <a:rPr lang="en-US" dirty="0"/>
              <a:t> who lacked CDC criteria</a:t>
            </a:r>
          </a:p>
        </p:txBody>
      </p:sp>
    </p:spTree>
    <p:extLst>
      <p:ext uri="{BB962C8B-B14F-4D97-AF65-F5344CB8AC3E}">
        <p14:creationId xmlns:p14="http://schemas.microsoft.com/office/powerpoint/2010/main" val="407712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Need for additional control group? If so, who?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097" y="1509568"/>
            <a:ext cx="6435806" cy="177428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FAEEF63-1153-EF51-E399-40D94454DDA2}"/>
              </a:ext>
            </a:extLst>
          </p:cNvPr>
          <p:cNvGrpSpPr/>
          <p:nvPr/>
        </p:nvGrpSpPr>
        <p:grpSpPr>
          <a:xfrm>
            <a:off x="768833" y="3315085"/>
            <a:ext cx="4447606" cy="2709427"/>
            <a:chOff x="469033" y="3437005"/>
            <a:chExt cx="4447606" cy="2709427"/>
          </a:xfrm>
        </p:grpSpPr>
        <p:sp>
          <p:nvSpPr>
            <p:cNvPr id="5" name="TextBox 4"/>
            <p:cNvSpPr txBox="1"/>
            <p:nvPr/>
          </p:nvSpPr>
          <p:spPr>
            <a:xfrm>
              <a:off x="1061764" y="3437005"/>
              <a:ext cx="3230720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Control Group Options: ED Utilization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6E9DDF0-D24E-89F1-D8C9-E7636EF86388}"/>
                </a:ext>
              </a:extLst>
            </p:cNvPr>
            <p:cNvGrpSpPr/>
            <p:nvPr/>
          </p:nvGrpSpPr>
          <p:grpSpPr>
            <a:xfrm>
              <a:off x="3113505" y="4526082"/>
              <a:ext cx="1803134" cy="1427806"/>
              <a:chOff x="1815079" y="4526082"/>
              <a:chExt cx="1803134" cy="142780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8" t="4351" r="3732" b="4000"/>
              <a:stretch/>
            </p:blipFill>
            <p:spPr>
              <a:xfrm>
                <a:off x="2198077" y="4526082"/>
                <a:ext cx="1037139" cy="1027696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815079" y="5553778"/>
                <a:ext cx="180313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COPD Cohort</a:t>
                </a:r>
              </a:p>
            </p:txBody>
          </p:sp>
        </p:grpSp>
        <p:cxnSp>
          <p:nvCxnSpPr>
            <p:cNvPr id="15" name="Straight Arrow Connector 14"/>
            <p:cNvCxnSpPr>
              <a:cxnSpLocks/>
              <a:stCxn id="5" idx="2"/>
            </p:cNvCxnSpPr>
            <p:nvPr/>
          </p:nvCxnSpPr>
          <p:spPr bwMode="auto">
            <a:xfrm flipH="1">
              <a:off x="1467032" y="4144891"/>
              <a:ext cx="1210092" cy="365760"/>
            </a:xfrm>
            <a:prstGeom prst="straightConnector1">
              <a:avLst/>
            </a:prstGeom>
            <a:noFill/>
            <a:ln w="38100" cap="flat" cmpd="sng" algn="ctr">
              <a:solidFill>
                <a:srgbClr val="6183C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>
              <a:cxnSpLocks/>
              <a:stCxn id="5" idx="2"/>
            </p:cNvCxnSpPr>
            <p:nvPr/>
          </p:nvCxnSpPr>
          <p:spPr bwMode="auto">
            <a:xfrm>
              <a:off x="2677123" y="4144891"/>
              <a:ext cx="1097280" cy="365759"/>
            </a:xfrm>
            <a:prstGeom prst="straightConnector1">
              <a:avLst/>
            </a:prstGeom>
            <a:noFill/>
            <a:ln w="38100" cap="flat" cmpd="sng" algn="ctr">
              <a:solidFill>
                <a:srgbClr val="6183C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FC0E43-CD3D-38A4-CE97-514DD6714C05}"/>
                </a:ext>
              </a:extLst>
            </p:cNvPr>
            <p:cNvGrpSpPr/>
            <p:nvPr/>
          </p:nvGrpSpPr>
          <p:grpSpPr>
            <a:xfrm>
              <a:off x="469033" y="4681865"/>
              <a:ext cx="1803134" cy="1464567"/>
              <a:chOff x="469033" y="4681865"/>
              <a:chExt cx="1803134" cy="146456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4C58B5-0A8C-81D5-541A-3D45F8E90B29}"/>
                  </a:ext>
                </a:extLst>
              </p:cNvPr>
              <p:cNvSpPr txBox="1"/>
              <p:nvPr/>
            </p:nvSpPr>
            <p:spPr>
              <a:xfrm>
                <a:off x="469033" y="5438546"/>
                <a:ext cx="1803134" cy="7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Historical </a:t>
                </a:r>
                <a:r>
                  <a:rPr lang="en-US" sz="2000" dirty="0" err="1"/>
                  <a:t>Bup</a:t>
                </a:r>
                <a:endParaRPr lang="en-US" sz="2000" dirty="0"/>
              </a:p>
              <a:p>
                <a:pPr algn="ctr"/>
                <a:r>
                  <a:rPr lang="en-US" sz="2000" dirty="0"/>
                  <a:t>Cohort</a:t>
                </a:r>
              </a:p>
            </p:txBody>
          </p:sp>
          <p:pic>
            <p:nvPicPr>
              <p:cNvPr id="21" name="Picture 2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9E0261A8-E191-86F6-96E3-2E0CE1869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6312" r="-470" b="16207"/>
              <a:stretch/>
            </p:blipFill>
            <p:spPr>
              <a:xfrm>
                <a:off x="804003" y="4681865"/>
                <a:ext cx="1126614" cy="756681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45FFF5-6DAF-0162-B7FD-47845CF69B52}"/>
              </a:ext>
            </a:extLst>
          </p:cNvPr>
          <p:cNvGrpSpPr/>
          <p:nvPr/>
        </p:nvGrpSpPr>
        <p:grpSpPr>
          <a:xfrm>
            <a:off x="6975563" y="3332308"/>
            <a:ext cx="4451768" cy="2828414"/>
            <a:chOff x="7275363" y="3439238"/>
            <a:chExt cx="4451768" cy="282841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0D780B2-1F63-C0FF-EA8C-B9F8E1B1D2F2}"/>
                </a:ext>
              </a:extLst>
            </p:cNvPr>
            <p:cNvGrpSpPr/>
            <p:nvPr/>
          </p:nvGrpSpPr>
          <p:grpSpPr>
            <a:xfrm>
              <a:off x="7275363" y="4526082"/>
              <a:ext cx="1868950" cy="1741570"/>
              <a:chOff x="5365985" y="4526082"/>
              <a:chExt cx="1868950" cy="174157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369" b="11439"/>
              <a:stretch/>
            </p:blipFill>
            <p:spPr>
              <a:xfrm>
                <a:off x="5634793" y="4526082"/>
                <a:ext cx="1331334" cy="102769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365985" y="5559766"/>
                <a:ext cx="1868950" cy="7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Detox Referral Cohort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5746E35-1BDE-CBC6-6D3F-A76258B3BBE0}"/>
                </a:ext>
              </a:extLst>
            </p:cNvPr>
            <p:cNvGrpSpPr/>
            <p:nvPr/>
          </p:nvGrpSpPr>
          <p:grpSpPr>
            <a:xfrm>
              <a:off x="9647774" y="4510650"/>
              <a:ext cx="2079357" cy="1735582"/>
              <a:chOff x="8822367" y="4526082"/>
              <a:chExt cx="2079357" cy="173558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06" b="10035"/>
              <a:stretch/>
            </p:blipFill>
            <p:spPr>
              <a:xfrm>
                <a:off x="9218607" y="4526082"/>
                <a:ext cx="1286879" cy="102769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8822367" y="5553778"/>
                <a:ext cx="2079357" cy="707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Hospital Referral Cohort</a:t>
                </a:r>
              </a:p>
            </p:txBody>
          </p:sp>
        </p:grpSp>
        <p:cxnSp>
          <p:nvCxnSpPr>
            <p:cNvPr id="34" name="Straight Arrow Connector 33"/>
            <p:cNvCxnSpPr>
              <a:cxnSpLocks/>
              <a:stCxn id="37" idx="2"/>
            </p:cNvCxnSpPr>
            <p:nvPr/>
          </p:nvCxnSpPr>
          <p:spPr bwMode="auto">
            <a:xfrm>
              <a:off x="9491188" y="4147124"/>
              <a:ext cx="109728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6183C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35064E-E7B1-5E59-7662-F57CA087C7BD}"/>
                </a:ext>
              </a:extLst>
            </p:cNvPr>
            <p:cNvSpPr txBox="1"/>
            <p:nvPr/>
          </p:nvSpPr>
          <p:spPr>
            <a:xfrm>
              <a:off x="7651485" y="3439238"/>
              <a:ext cx="3679408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Comparison Group Options: Mortality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9344BE-77F6-59EC-6EE4-B4B2B79A3B2F}"/>
                </a:ext>
              </a:extLst>
            </p:cNvPr>
            <p:cNvCxnSpPr>
              <a:cxnSpLocks/>
              <a:stCxn id="37" idx="2"/>
            </p:cNvCxnSpPr>
            <p:nvPr/>
          </p:nvCxnSpPr>
          <p:spPr bwMode="auto">
            <a:xfrm flipH="1">
              <a:off x="8393909" y="4147124"/>
              <a:ext cx="109728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6183C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56D74BA-44BD-8672-D60C-B0B097EE3C95}"/>
              </a:ext>
            </a:extLst>
          </p:cNvPr>
          <p:cNvSpPr txBox="1"/>
          <p:nvPr/>
        </p:nvSpPr>
        <p:spPr>
          <a:xfrm>
            <a:off x="2230417" y="6327228"/>
            <a:ext cx="8945077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Thoughts about control/comparison groups? Data on traditional methadone initiations?</a:t>
            </a:r>
          </a:p>
        </p:txBody>
      </p:sp>
    </p:spTree>
    <p:extLst>
      <p:ext uri="{BB962C8B-B14F-4D97-AF65-F5344CB8AC3E}">
        <p14:creationId xmlns:p14="http://schemas.microsoft.com/office/powerpoint/2010/main" val="10080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Background: Methadone is difficult to access</a:t>
            </a:r>
          </a:p>
        </p:txBody>
      </p:sp>
      <p:pic>
        <p:nvPicPr>
          <p:cNvPr id="10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27222-CB45-4D43-BE2B-9DE7D1B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11582400" cy="4648200"/>
          </a:xfrm>
        </p:spPr>
        <p:txBody>
          <a:bodyPr/>
          <a:lstStyle/>
          <a:p>
            <a:r>
              <a:rPr lang="en-US" dirty="0"/>
              <a:t>Methadone for OUD </a:t>
            </a:r>
            <a:r>
              <a:rPr lang="en-US" i="1" dirty="0"/>
              <a:t>treatment</a:t>
            </a:r>
            <a:r>
              <a:rPr lang="en-US" dirty="0"/>
              <a:t> is life-saving but limited to highly-regulated opioid treatment programs (OTP)</a:t>
            </a:r>
            <a:r>
              <a:rPr lang="en-US" baseline="30000" dirty="0"/>
              <a:t>1</a:t>
            </a:r>
          </a:p>
          <a:p>
            <a:endParaRPr lang="en-US" sz="2000" dirty="0"/>
          </a:p>
          <a:p>
            <a:r>
              <a:rPr lang="en-US" dirty="0"/>
              <a:t>Number and capacity of OTPs is insufficient</a:t>
            </a:r>
            <a:r>
              <a:rPr lang="en-US" baseline="30000" dirty="0"/>
              <a:t>2-4</a:t>
            </a:r>
            <a:endParaRPr lang="en-US" dirty="0"/>
          </a:p>
          <a:p>
            <a:pPr lvl="1"/>
            <a:r>
              <a:rPr lang="en-US" dirty="0"/>
              <a:t>Delays to enrollment associated with morbidity and overdose death</a:t>
            </a:r>
          </a:p>
          <a:p>
            <a:pPr lvl="1"/>
            <a:endParaRPr lang="en-US" sz="1000" dirty="0"/>
          </a:p>
          <a:p>
            <a:endParaRPr lang="en-US" sz="2000" dirty="0"/>
          </a:p>
          <a:p>
            <a:r>
              <a:rPr lang="en-US" dirty="0"/>
              <a:t>Significant racial and socioeconomic inequities in OTP entry and retention</a:t>
            </a:r>
            <a:r>
              <a:rPr lang="en-US" baseline="30000" dirty="0"/>
              <a:t>5-6</a:t>
            </a:r>
            <a:endParaRPr lang="en-US" dirty="0"/>
          </a:p>
          <a:p>
            <a:endParaRPr lang="en-US" dirty="0"/>
          </a:p>
          <a:p>
            <a:r>
              <a:rPr lang="en-US" dirty="0"/>
              <a:t>Methadone seems increasingly important in fentanyl 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DDBCC-FA11-DCCF-3EE7-729F4CF8200C}"/>
              </a:ext>
            </a:extLst>
          </p:cNvPr>
          <p:cNvSpPr txBox="1"/>
          <p:nvPr/>
        </p:nvSpPr>
        <p:spPr>
          <a:xfrm>
            <a:off x="2097024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1. C</a:t>
            </a:r>
            <a:r>
              <a:rPr lang="en-US" sz="1000" dirty="0">
                <a:latin typeface="Calibri"/>
                <a:cs typeface="Calibri"/>
              </a:rPr>
              <a:t>ertification and Treatment Standards for OTPs 2. Jones 2015. 3. Rosenblum 2011. 4. </a:t>
            </a:r>
            <a:r>
              <a:rPr lang="en-US" sz="1000" dirty="0" err="1">
                <a:latin typeface="Calibri"/>
                <a:cs typeface="Calibri"/>
              </a:rPr>
              <a:t>Sigmon</a:t>
            </a:r>
            <a:r>
              <a:rPr lang="en-US" sz="1000" dirty="0">
                <a:latin typeface="Calibri"/>
                <a:cs typeface="Calibri"/>
              </a:rPr>
              <a:t> 2014. 5. </a:t>
            </a:r>
            <a:r>
              <a:rPr lang="en-US" sz="1000" dirty="0" err="1">
                <a:latin typeface="Calibri"/>
                <a:cs typeface="Calibri"/>
              </a:rPr>
              <a:t>Gryczynski</a:t>
            </a:r>
            <a:r>
              <a:rPr lang="en-US" sz="1000" dirty="0">
                <a:latin typeface="Calibri"/>
                <a:cs typeface="Calibri"/>
              </a:rPr>
              <a:t> 2011. 6. Lo 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14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Background: Faster Paths 72-hour methadone program</a:t>
            </a:r>
          </a:p>
        </p:txBody>
      </p:sp>
      <p:pic>
        <p:nvPicPr>
          <p:cNvPr id="10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27222-CB45-4D43-BE2B-9DE7D1B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11582400" cy="464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72-hour rule is an underutilized pathway to methadone treatment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developed protocol for methadone opioid withdrawal treatment + direct OTP admission under 72-hour rule in March 2021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Demand for new pathway grew rapidly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750 unique patients treated in 2022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 patients with high ED utilization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First 142 unique patients had mean 4.3 ED visits/year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Often ambulatory-sensitive conditions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BEFCD63-DC17-5E4D-A26A-588543BC1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144">
            <a:off x="7766217" y="3820408"/>
            <a:ext cx="2459409" cy="23590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07DAC165-98B0-814F-BD19-55A25F82E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1075279">
            <a:off x="8780098" y="3132091"/>
            <a:ext cx="2597242" cy="330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7E3E7-3CFD-594C-8C5C-7B26E8605D33}"/>
              </a:ext>
            </a:extLst>
          </p:cNvPr>
          <p:cNvSpPr txBox="1"/>
          <p:nvPr/>
        </p:nvSpPr>
        <p:spPr>
          <a:xfrm>
            <a:off x="1670198" y="6459379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Laks,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Addict Sci Clin </a:t>
            </a:r>
            <a:r>
              <a:rPr lang="en-US" sz="1000" i="1" dirty="0" err="1">
                <a:solidFill>
                  <a:srgbClr val="292934"/>
                </a:solidFill>
                <a:latin typeface="Arial"/>
              </a:rPr>
              <a:t>Pract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, 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2021; 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Background: Faster Paths successfully links patients                              to methadone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4F22-DC68-4650-A33E-AA10AA02F73F}" type="slidenum">
              <a:rPr lang="en-US" altLang="en-US" sz="1400" smtClean="0"/>
              <a:pPr>
                <a:defRPr/>
              </a:pPr>
              <a:t>5</a:t>
            </a:fld>
            <a:endParaRPr lang="en-US" altLang="en-US" sz="1400" dirty="0"/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D4F3A528-F15C-B74D-9030-5E8A5EED4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0A7C8-CB83-B24B-919C-7CB74605B6F2}"/>
              </a:ext>
            </a:extLst>
          </p:cNvPr>
          <p:cNvSpPr txBox="1"/>
          <p:nvPr/>
        </p:nvSpPr>
        <p:spPr>
          <a:xfrm>
            <a:off x="2436754" y="6170815"/>
            <a:ext cx="8180446" cy="400110"/>
          </a:xfrm>
          <a:prstGeom prst="rect">
            <a:avLst/>
          </a:prstGeom>
          <a:noFill/>
          <a:ln w="38100">
            <a:solidFill>
              <a:srgbClr val="A9B7D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How does rapid methadone access impact healthcare utilization and outcomes?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9CA73-2E20-5F15-FE06-65009D232153}"/>
              </a:ext>
            </a:extLst>
          </p:cNvPr>
          <p:cNvSpPr txBox="1"/>
          <p:nvPr/>
        </p:nvSpPr>
        <p:spPr>
          <a:xfrm>
            <a:off x="405577" y="1603882"/>
            <a:ext cx="1138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OTP Intake, Linkage, and 1-mo Retention at 2 primary OTP Partners, March 3 – Aug 15, 2021</a:t>
            </a: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55DA4410-1C86-2B54-B748-8C6CBB91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564" y="2187127"/>
            <a:ext cx="7808870" cy="3776169"/>
          </a:xfrm>
          <a:prstGeom prst="rect">
            <a:avLst/>
          </a:prstGeom>
        </p:spPr>
      </p:pic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B75C9B-67D2-D14C-2DE6-7656CF5D8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82" y="2081380"/>
            <a:ext cx="3237187" cy="1427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5A65E-0E80-6981-7D55-9E25ACE9F378}"/>
              </a:ext>
            </a:extLst>
          </p:cNvPr>
          <p:cNvSpPr txBox="1"/>
          <p:nvPr/>
        </p:nvSpPr>
        <p:spPr>
          <a:xfrm>
            <a:off x="4902147" y="6611779"/>
            <a:ext cx="2387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92934"/>
                </a:solidFill>
                <a:latin typeface="Arial"/>
              </a:rPr>
              <a:t>Taylor,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DAD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, 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89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 Utilization:</a:t>
            </a:r>
          </a:p>
          <a:p>
            <a:pPr lvl="1"/>
            <a:r>
              <a:rPr lang="en-US" dirty="0"/>
              <a:t>Compared to the 12 months prior to methadone initiation, did patients who were started on methadone through the Faster Paths 72-hour program experience a change in emergency department (ED) utilization in the 8 months after medication initiation?</a:t>
            </a:r>
          </a:p>
          <a:p>
            <a:pPr lvl="1"/>
            <a:r>
              <a:rPr lang="en-US" dirty="0">
                <a:solidFill>
                  <a:srgbClr val="6183C2"/>
                </a:solidFill>
              </a:rPr>
              <a:t>Patients started on methadone via the 72-hour program will have decreased ED utilization in the 8 months after initiation </a:t>
            </a:r>
          </a:p>
          <a:p>
            <a:pPr marL="457200" lvl="1" indent="0"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and hypotheses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22F3F-A06A-364E-99C6-816A6B0C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723249CE-97AC-F44C-94B1-3E554681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Design:</a:t>
            </a:r>
          </a:p>
          <a:p>
            <a:pPr lvl="1"/>
            <a:r>
              <a:rPr lang="en-US" dirty="0"/>
              <a:t>Retrospective pre-post intervention study utilizing interrupted time series methods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Population: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All individuals initiated on methadone via Faster Paths 72-hour pathway who have 12 months pre- and 8 months post-data (n=532)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Exposure: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Methadone initiation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Outcome: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Boston Medical Center </a:t>
            </a:r>
            <a:r>
              <a:rPr lang="en-US" b="1" dirty="0">
                <a:solidFill>
                  <a:prstClr val="black"/>
                </a:solidFill>
              </a:rPr>
              <a:t>ED utilization rate </a:t>
            </a:r>
            <a:r>
              <a:rPr lang="en-US" dirty="0">
                <a:solidFill>
                  <a:prstClr val="black"/>
                </a:solidFill>
              </a:rPr>
              <a:t>in the 8 months post-methadone initiation (mean ED visits per patient-month), compared to 12 months pre-initiation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Study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Study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4EE7D-C190-1D4D-9A71-8B02EEE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1EEA89D6-0DB4-3C4D-A8AE-27057E7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609600" y="4012621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Callout 9"/>
          <p:cNvSpPr/>
          <p:nvPr/>
        </p:nvSpPr>
        <p:spPr bwMode="auto">
          <a:xfrm>
            <a:off x="1073950" y="2396791"/>
            <a:ext cx="1343890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Start of Observation</a:t>
            </a:r>
            <a:r>
              <a:rPr lang="en-US" sz="2000" dirty="0">
                <a:latin typeface="Arial Narrow" pitchFamily="34" charset="0"/>
              </a:rPr>
              <a:t>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8448" y="4012621"/>
            <a:ext cx="4572000" cy="400110"/>
          </a:xfrm>
          <a:prstGeom prst="rect">
            <a:avLst/>
          </a:prstGeom>
          <a:solidFill>
            <a:srgbClr val="A9B7DE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Baseline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69088" y="4012621"/>
            <a:ext cx="3044952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Follow Up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5645044" y="2396790"/>
            <a:ext cx="1433945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Faster Paths Methadone Initiation</a:t>
            </a:r>
          </a:p>
        </p:txBody>
      </p:sp>
      <p:sp>
        <p:nvSpPr>
          <p:cNvPr id="17" name="Down Arrow Callout 16"/>
          <p:cNvSpPr/>
          <p:nvPr/>
        </p:nvSpPr>
        <p:spPr bwMode="auto">
          <a:xfrm>
            <a:off x="9245130" y="2399517"/>
            <a:ext cx="1343890" cy="1555909"/>
          </a:xfrm>
          <a:prstGeom prst="downArrowCallout">
            <a:avLst>
              <a:gd name="adj1" fmla="val 12629"/>
              <a:gd name="adj2" fmla="val 18814"/>
              <a:gd name="adj3" fmla="val 25000"/>
              <a:gd name="adj4" fmla="val 649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End of Observation</a:t>
            </a:r>
            <a:r>
              <a:rPr lang="en-US" sz="2000" dirty="0">
                <a:latin typeface="Arial Narrow" pitchFamily="34" charset="0"/>
              </a:rPr>
              <a:t>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16200000">
            <a:off x="3849679" y="2512666"/>
            <a:ext cx="419406" cy="4572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8198492" y="3276190"/>
            <a:ext cx="419406" cy="3044952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6393379" y="4599499"/>
            <a:ext cx="419406" cy="36576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1417" y="5032871"/>
            <a:ext cx="14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12 Months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0403" y="5028764"/>
            <a:ext cx="128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 Months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2704" y="5032871"/>
            <a:ext cx="128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1-3 Days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56470" y="4012621"/>
            <a:ext cx="475488" cy="40011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Narrow" pitchFamily="34" charset="0"/>
              </a:rPr>
              <a:t>FP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Picture 25" descr="Qr code&#10;&#10;Description automatically generated">
            <a:extLst>
              <a:ext uri="{FF2B5EF4-FFF2-40B4-BE49-F238E27FC236}">
                <a16:creationId xmlns:a16="http://schemas.microsoft.com/office/drawing/2014/main" id="{BC771280-99DA-E542-A8A7-31E4BC021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1" t="20381" r="13937" b="14476"/>
          <a:stretch/>
        </p:blipFill>
        <p:spPr>
          <a:xfrm>
            <a:off x="3522408" y="2766905"/>
            <a:ext cx="1128899" cy="1069484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BC771280-99DA-E542-A8A7-31E4BC021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1" t="20381" r="13937" b="14476"/>
          <a:stretch/>
        </p:blipFill>
        <p:spPr>
          <a:xfrm>
            <a:off x="7823096" y="2766905"/>
            <a:ext cx="1128899" cy="10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1" y="1447800"/>
            <a:ext cx="11582400" cy="4648200"/>
          </a:xfrm>
        </p:spPr>
        <p:txBody>
          <a:bodyPr/>
          <a:lstStyle/>
          <a:p>
            <a:r>
              <a:rPr lang="en-US" b="1" dirty="0"/>
              <a:t>Interrupted time series analysis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Analytic Plan for ED Utilization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9BA69-8FB8-BB4F-A6E5-C89D8DF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4F22-DC68-4650-A33E-AA10AA02F7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8" descr="Massachusetts Office Based Addiction Treatment (OBAT) ECHO® | Project ECHO®  (Extension for Community Healthcare Outcomes) | Office-Based Addiction  Treatment Program (OBAT) | Boston Medical Center">
            <a:extLst>
              <a:ext uri="{FF2B5EF4-FFF2-40B4-BE49-F238E27FC236}">
                <a16:creationId xmlns:a16="http://schemas.microsoft.com/office/drawing/2014/main" id="{F63E768F-2F10-F242-BF6A-7BA3EF688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 bwMode="auto">
          <a:xfrm>
            <a:off x="304800" y="6146432"/>
            <a:ext cx="1706297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B5F7B30-DAF0-B8FD-D8F9-F0DC8C3FE29A}"/>
              </a:ext>
            </a:extLst>
          </p:cNvPr>
          <p:cNvGrpSpPr/>
          <p:nvPr/>
        </p:nvGrpSpPr>
        <p:grpSpPr>
          <a:xfrm>
            <a:off x="1424113" y="2422942"/>
            <a:ext cx="9381875" cy="3085386"/>
            <a:chOff x="1424113" y="2422942"/>
            <a:chExt cx="9381875" cy="30853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113" y="2422942"/>
              <a:ext cx="9381875" cy="269791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022D8A-ACA8-0CC8-119D-C64D42A10474}"/>
                </a:ext>
              </a:extLst>
            </p:cNvPr>
            <p:cNvCxnSpPr/>
            <p:nvPr/>
          </p:nvCxnSpPr>
          <p:spPr bwMode="auto">
            <a:xfrm flipV="1">
              <a:off x="3060405" y="3672592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28784F-F68E-4A27-7FDB-28D42F399C7D}"/>
                </a:ext>
              </a:extLst>
            </p:cNvPr>
            <p:cNvCxnSpPr/>
            <p:nvPr/>
          </p:nvCxnSpPr>
          <p:spPr bwMode="auto">
            <a:xfrm flipV="1">
              <a:off x="6122226" y="3687584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0C1D61-DD4C-51F0-673D-D867FDDBE474}"/>
                </a:ext>
              </a:extLst>
            </p:cNvPr>
            <p:cNvCxnSpPr/>
            <p:nvPr/>
          </p:nvCxnSpPr>
          <p:spPr bwMode="auto">
            <a:xfrm flipV="1">
              <a:off x="9184047" y="3657607"/>
              <a:ext cx="1005840" cy="1798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911222-C4EB-053D-2584-21033E2A1DCC}"/>
                </a:ext>
              </a:extLst>
            </p:cNvPr>
            <p:cNvSpPr txBox="1"/>
            <p:nvPr/>
          </p:nvSpPr>
          <p:spPr>
            <a:xfrm>
              <a:off x="2077906" y="5138996"/>
              <a:ext cx="169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Change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BEB53C-99DA-CED0-7B7F-8CF9BAC0CCFA}"/>
                </a:ext>
              </a:extLst>
            </p:cNvPr>
            <p:cNvSpPr txBox="1"/>
            <p:nvPr/>
          </p:nvSpPr>
          <p:spPr>
            <a:xfrm>
              <a:off x="5250679" y="5138996"/>
              <a:ext cx="169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Slope Change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F39675-33C8-4D36-7F78-3329065EF2F5}"/>
                </a:ext>
              </a:extLst>
            </p:cNvPr>
            <p:cNvSpPr txBox="1"/>
            <p:nvPr/>
          </p:nvSpPr>
          <p:spPr>
            <a:xfrm>
              <a:off x="7958163" y="5138996"/>
              <a:ext cx="2579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&amp; Slope Change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1E303A-8A9C-BA72-F5AC-FB7A8571C0BA}"/>
              </a:ext>
            </a:extLst>
          </p:cNvPr>
          <p:cNvSpPr txBox="1"/>
          <p:nvPr/>
        </p:nvSpPr>
        <p:spPr>
          <a:xfrm>
            <a:off x="1670198" y="6459379"/>
            <a:ext cx="885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92934"/>
                </a:solidFill>
                <a:latin typeface="Arial"/>
              </a:rPr>
              <a:t>Bernal, et al, </a:t>
            </a:r>
            <a:r>
              <a:rPr lang="en-US" sz="1000" i="1" dirty="0">
                <a:solidFill>
                  <a:srgbClr val="292934"/>
                </a:solidFill>
                <a:latin typeface="Arial"/>
              </a:rPr>
              <a:t>Int J Epidemiol, </a:t>
            </a:r>
            <a:r>
              <a:rPr lang="en-US" sz="1000" dirty="0">
                <a:solidFill>
                  <a:srgbClr val="292934"/>
                </a:solidFill>
                <a:latin typeface="Arial"/>
              </a:rPr>
              <a:t>2017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6AFCA3E-DDAB-A6A4-CE81-DCB60C27912D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rot="5400000" flipH="1">
            <a:off x="10562490" y="3299664"/>
            <a:ext cx="208873" cy="1153344"/>
          </a:xfrm>
          <a:prstGeom prst="curvedConnector4">
            <a:avLst>
              <a:gd name="adj1" fmla="val -52030"/>
              <a:gd name="adj2" fmla="val 6715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535060-D1A6-5990-96C5-E724AAE511B6}"/>
              </a:ext>
            </a:extLst>
          </p:cNvPr>
          <p:cNvSpPr txBox="1"/>
          <p:nvPr/>
        </p:nvSpPr>
        <p:spPr>
          <a:xfrm>
            <a:off x="10398278" y="3334441"/>
            <a:ext cx="169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Counterfactual Trend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0F6DF-E4A3-375D-699D-B2BF46294FCB}"/>
              </a:ext>
            </a:extLst>
          </p:cNvPr>
          <p:cNvSpPr txBox="1"/>
          <p:nvPr/>
        </p:nvSpPr>
        <p:spPr>
          <a:xfrm>
            <a:off x="8921592" y="1881700"/>
            <a:ext cx="169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Intervention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E5E54C6-B052-79D7-C445-1A9FA39BC5E5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rot="5400000">
            <a:off x="9204569" y="2200508"/>
            <a:ext cx="511820" cy="612868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5924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MRL Consulting">
  <a:themeElements>
    <a:clrScheme name="Custom 2">
      <a:dk1>
        <a:sysClr val="windowText" lastClr="000000"/>
      </a:dk1>
      <a:lt1>
        <a:sysClr val="window" lastClr="FFFFFF"/>
      </a:lt1>
      <a:dk2>
        <a:srgbClr val="737BA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RL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RL Consul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L Consul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L Consul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L Consul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L Consul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L Consul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L Consul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2127</Words>
  <Application>Microsoft Macintosh PowerPoint</Application>
  <PresentationFormat>Widescreen</PresentationFormat>
  <Paragraphs>341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Times New Roman</vt:lpstr>
      <vt:lpstr>Wingdings</vt:lpstr>
      <vt:lpstr>1_MRL Consulting</vt:lpstr>
      <vt:lpstr>1_Office Theme</vt:lpstr>
      <vt:lpstr>think-cell Slide</vt:lpstr>
      <vt:lpstr>Impact of On-Demand Methadone on Emergency Department Utilization </vt:lpstr>
      <vt:lpstr>Disclosures &amp; Funding</vt:lpstr>
      <vt:lpstr>Background: Methadone is difficult to access</vt:lpstr>
      <vt:lpstr>Background: Faster Paths 72-hour methadone program</vt:lpstr>
      <vt:lpstr>Background: Faster Paths successfully links patients                              to methadone care</vt:lpstr>
      <vt:lpstr>Research questions and hypotheses</vt:lpstr>
      <vt:lpstr>Methods: Study design</vt:lpstr>
      <vt:lpstr>Methods: Study design</vt:lpstr>
      <vt:lpstr>Methods: Analytic Plan for ED Utilization</vt:lpstr>
      <vt:lpstr>Results: Patient characteristics</vt:lpstr>
      <vt:lpstr>Results: ED visits pre- and post-methadone initiation </vt:lpstr>
      <vt:lpstr>Revisiting the study design to account for spike in utilization</vt:lpstr>
      <vt:lpstr>Results: ITS of ED visits pre- and post-methadone initiation  </vt:lpstr>
      <vt:lpstr>Results: ITS of ED visits pre- and post-methadone initiation </vt:lpstr>
      <vt:lpstr>Limitations</vt:lpstr>
      <vt:lpstr>Conclusions </vt:lpstr>
      <vt:lpstr>Acknowledgements </vt:lpstr>
      <vt:lpstr>THANK YOU!   QUESTIONS? FEEDBACK?</vt:lpstr>
      <vt:lpstr>Extra Slides</vt:lpstr>
      <vt:lpstr>Faster Paths successfully links patients to methadone care</vt:lpstr>
      <vt:lpstr>Faster Paths successfully links patients to methadone care</vt:lpstr>
      <vt:lpstr>Methods: Analytic Plan for ED Utilization</vt:lpstr>
      <vt:lpstr>Methods: Analytic Plan for ED Utilization</vt:lpstr>
      <vt:lpstr>Methods: Sensitivity analyses</vt:lpstr>
      <vt:lpstr>Example HIV Studies in Faster Paths</vt:lpstr>
      <vt:lpstr>Methods: Need for additional control group? If so, who?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Medicaid prior authorization policies on buprenorphine prescribing</dc:title>
  <dc:creator>Huntley, Lizz</dc:creator>
  <cp:lastModifiedBy>Christine, Paul</cp:lastModifiedBy>
  <cp:revision>53</cp:revision>
  <dcterms:created xsi:type="dcterms:W3CDTF">2022-04-11T17:32:31Z</dcterms:created>
  <dcterms:modified xsi:type="dcterms:W3CDTF">2023-11-04T16:01:12Z</dcterms:modified>
</cp:coreProperties>
</file>