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8" r:id="rId1"/>
    <p:sldMasterId id="2147483700" r:id="rId2"/>
  </p:sldMasterIdLst>
  <p:notesMasterIdLst>
    <p:notesMasterId r:id="rId16"/>
  </p:notesMasterIdLst>
  <p:sldIdLst>
    <p:sldId id="281" r:id="rId3"/>
    <p:sldId id="298" r:id="rId4"/>
    <p:sldId id="282" r:id="rId5"/>
    <p:sldId id="284" r:id="rId6"/>
    <p:sldId id="285" r:id="rId7"/>
    <p:sldId id="287" r:id="rId8"/>
    <p:sldId id="290" r:id="rId9"/>
    <p:sldId id="288" r:id="rId10"/>
    <p:sldId id="289" r:id="rId11"/>
    <p:sldId id="291" r:id="rId12"/>
    <p:sldId id="292" r:id="rId13"/>
    <p:sldId id="294" r:id="rId14"/>
    <p:sldId id="297" r:id="rId15"/>
  </p:sldIdLst>
  <p:sldSz cx="9144000" cy="5143500" type="screen16x9"/>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619">
          <p15:clr>
            <a:srgbClr val="A4A3A4"/>
          </p15:clr>
        </p15:guide>
        <p15:guide id="2" pos="287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448AF5-E3C5-436C-884C-FF4D464FB606}" v="4" dt="2023-11-02T16:12:36.7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155" autoAdjust="0"/>
  </p:normalViewPr>
  <p:slideViewPr>
    <p:cSldViewPr snapToGrid="0" snapToObjects="1">
      <p:cViewPr varScale="1">
        <p:scale>
          <a:sx n="65" d="100"/>
          <a:sy n="65" d="100"/>
        </p:scale>
        <p:origin x="1716" y="60"/>
      </p:cViewPr>
      <p:guideLst>
        <p:guide orient="horz" pos="1619"/>
        <p:guide pos="2878"/>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21" Type="http://schemas.microsoft.com/office/2016/11/relationships/changesInfo" Target="changesInfos/changesInfo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sman, Eve" userId="362fa9c3-2c92-4e9b-b578-6a370097f543" providerId="ADAL" clId="{EF448AF5-E3C5-436C-884C-FF4D464FB606}"/>
    <pc:docChg chg="custSel delSld modSld sldOrd">
      <pc:chgData name="Losman, Eve" userId="362fa9c3-2c92-4e9b-b578-6a370097f543" providerId="ADAL" clId="{EF448AF5-E3C5-436C-884C-FF4D464FB606}" dt="2023-11-14T22:06:46.883" v="357" actId="21"/>
      <pc:docMkLst>
        <pc:docMk/>
      </pc:docMkLst>
      <pc:sldChg chg="modSp mod">
        <pc:chgData name="Losman, Eve" userId="362fa9c3-2c92-4e9b-b578-6a370097f543" providerId="ADAL" clId="{EF448AF5-E3C5-436C-884C-FF4D464FB606}" dt="2023-11-14T22:06:46.883" v="357" actId="21"/>
        <pc:sldMkLst>
          <pc:docMk/>
          <pc:sldMk cId="0" sldId="281"/>
        </pc:sldMkLst>
        <pc:spChg chg="mod">
          <ac:chgData name="Losman, Eve" userId="362fa9c3-2c92-4e9b-b578-6a370097f543" providerId="ADAL" clId="{EF448AF5-E3C5-436C-884C-FF4D464FB606}" dt="2023-11-14T22:06:46.883" v="357" actId="21"/>
          <ac:spMkLst>
            <pc:docMk/>
            <pc:sldMk cId="0" sldId="281"/>
            <ac:spMk id="3" creationId="{38D07CC4-61BC-FB5A-ED0B-257C63AD273B}"/>
          </ac:spMkLst>
        </pc:spChg>
      </pc:sldChg>
      <pc:sldChg chg="addSp delSp modSp mod modNotesTx">
        <pc:chgData name="Losman, Eve" userId="362fa9c3-2c92-4e9b-b578-6a370097f543" providerId="ADAL" clId="{EF448AF5-E3C5-436C-884C-FF4D464FB606}" dt="2023-11-02T16:20:28.960" v="191" actId="255"/>
        <pc:sldMkLst>
          <pc:docMk/>
          <pc:sldMk cId="607274255" sldId="285"/>
        </pc:sldMkLst>
        <pc:spChg chg="add mod">
          <ac:chgData name="Losman, Eve" userId="362fa9c3-2c92-4e9b-b578-6a370097f543" providerId="ADAL" clId="{EF448AF5-E3C5-436C-884C-FF4D464FB606}" dt="2023-11-02T16:20:28.960" v="191" actId="255"/>
          <ac:spMkLst>
            <pc:docMk/>
            <pc:sldMk cId="607274255" sldId="285"/>
            <ac:spMk id="2" creationId="{2ADC058F-6607-484D-6EE3-018237175815}"/>
          </ac:spMkLst>
        </pc:spChg>
        <pc:spChg chg="del">
          <ac:chgData name="Losman, Eve" userId="362fa9c3-2c92-4e9b-b578-6a370097f543" providerId="ADAL" clId="{EF448AF5-E3C5-436C-884C-FF4D464FB606}" dt="2023-11-02T16:12:21.160" v="6" actId="478"/>
          <ac:spMkLst>
            <pc:docMk/>
            <pc:sldMk cId="607274255" sldId="285"/>
            <ac:spMk id="7" creationId="{550727F1-FC34-CC28-C9B0-08A3C734A61D}"/>
          </ac:spMkLst>
        </pc:spChg>
        <pc:spChg chg="del">
          <ac:chgData name="Losman, Eve" userId="362fa9c3-2c92-4e9b-b578-6a370097f543" providerId="ADAL" clId="{EF448AF5-E3C5-436C-884C-FF4D464FB606}" dt="2023-11-02T16:12:25.273" v="8" actId="478"/>
          <ac:spMkLst>
            <pc:docMk/>
            <pc:sldMk cId="607274255" sldId="285"/>
            <ac:spMk id="8" creationId="{03086944-1BD6-F3D7-B742-D115B7B10E53}"/>
          </ac:spMkLst>
        </pc:spChg>
        <pc:spChg chg="del">
          <ac:chgData name="Losman, Eve" userId="362fa9c3-2c92-4e9b-b578-6a370097f543" providerId="ADAL" clId="{EF448AF5-E3C5-436C-884C-FF4D464FB606}" dt="2023-11-02T16:12:23.552" v="7" actId="478"/>
          <ac:spMkLst>
            <pc:docMk/>
            <pc:sldMk cId="607274255" sldId="285"/>
            <ac:spMk id="9" creationId="{06A60A65-23AA-B423-E2B5-19FEC82E0D5E}"/>
          </ac:spMkLst>
        </pc:spChg>
        <pc:spChg chg="del">
          <ac:chgData name="Losman, Eve" userId="362fa9c3-2c92-4e9b-b578-6a370097f543" providerId="ADAL" clId="{EF448AF5-E3C5-436C-884C-FF4D464FB606}" dt="2023-11-02T16:12:18.802" v="5" actId="478"/>
          <ac:spMkLst>
            <pc:docMk/>
            <pc:sldMk cId="607274255" sldId="285"/>
            <ac:spMk id="14" creationId="{16E89979-7F22-A693-8417-328D52585E74}"/>
          </ac:spMkLst>
        </pc:spChg>
        <pc:spChg chg="mod">
          <ac:chgData name="Losman, Eve" userId="362fa9c3-2c92-4e9b-b578-6a370097f543" providerId="ADAL" clId="{EF448AF5-E3C5-436C-884C-FF4D464FB606}" dt="2023-11-02T16:15:05.886" v="109" actId="2711"/>
          <ac:spMkLst>
            <pc:docMk/>
            <pc:sldMk cId="607274255" sldId="285"/>
            <ac:spMk id="4101" creationId="{CE2F9DCD-2571-D550-3D03-1DAC400546CA}"/>
          </ac:spMkLst>
        </pc:spChg>
      </pc:sldChg>
      <pc:sldChg chg="del">
        <pc:chgData name="Losman, Eve" userId="362fa9c3-2c92-4e9b-b578-6a370097f543" providerId="ADAL" clId="{EF448AF5-E3C5-436C-884C-FF4D464FB606}" dt="2023-11-02T16:17:10.744" v="150" actId="47"/>
        <pc:sldMkLst>
          <pc:docMk/>
          <pc:sldMk cId="615074071" sldId="286"/>
        </pc:sldMkLst>
      </pc:sldChg>
      <pc:sldChg chg="ord modNotesTx">
        <pc:chgData name="Losman, Eve" userId="362fa9c3-2c92-4e9b-b578-6a370097f543" providerId="ADAL" clId="{EF448AF5-E3C5-436C-884C-FF4D464FB606}" dt="2023-11-02T16:23:19.622" v="282" actId="20577"/>
        <pc:sldMkLst>
          <pc:docMk/>
          <pc:sldMk cId="196812450" sldId="287"/>
        </pc:sldMkLst>
      </pc:sldChg>
      <pc:sldChg chg="modNotesTx">
        <pc:chgData name="Losman, Eve" userId="362fa9c3-2c92-4e9b-b578-6a370097f543" providerId="ADAL" clId="{EF448AF5-E3C5-436C-884C-FF4D464FB606}" dt="2023-11-02T16:24:16.549" v="284" actId="20577"/>
        <pc:sldMkLst>
          <pc:docMk/>
          <pc:sldMk cId="3822444304" sldId="289"/>
        </pc:sldMkLst>
      </pc:sldChg>
      <pc:sldChg chg="modSp mod ord">
        <pc:chgData name="Losman, Eve" userId="362fa9c3-2c92-4e9b-b578-6a370097f543" providerId="ADAL" clId="{EF448AF5-E3C5-436C-884C-FF4D464FB606}" dt="2023-11-02T16:22:22.689" v="213" actId="255"/>
        <pc:sldMkLst>
          <pc:docMk/>
          <pc:sldMk cId="2093654864" sldId="290"/>
        </pc:sldMkLst>
        <pc:spChg chg="mod">
          <ac:chgData name="Losman, Eve" userId="362fa9c3-2c92-4e9b-b578-6a370097f543" providerId="ADAL" clId="{EF448AF5-E3C5-436C-884C-FF4D464FB606}" dt="2023-11-02T16:22:22.689" v="213" actId="255"/>
          <ac:spMkLst>
            <pc:docMk/>
            <pc:sldMk cId="2093654864" sldId="290"/>
            <ac:spMk id="5" creationId="{955A4D25-8541-E9D4-561B-28C486B27340}"/>
          </ac:spMkLst>
        </pc:spChg>
      </pc:sldChg>
      <pc:sldChg chg="modSp mod">
        <pc:chgData name="Losman, Eve" userId="362fa9c3-2c92-4e9b-b578-6a370097f543" providerId="ADAL" clId="{EF448AF5-E3C5-436C-884C-FF4D464FB606}" dt="2023-11-01T16:20:13.663" v="1" actId="255"/>
        <pc:sldMkLst>
          <pc:docMk/>
          <pc:sldMk cId="1911633685" sldId="291"/>
        </pc:sldMkLst>
        <pc:spChg chg="mod">
          <ac:chgData name="Losman, Eve" userId="362fa9c3-2c92-4e9b-b578-6a370097f543" providerId="ADAL" clId="{EF448AF5-E3C5-436C-884C-FF4D464FB606}" dt="2023-11-01T16:20:13.663" v="1" actId="255"/>
          <ac:spMkLst>
            <pc:docMk/>
            <pc:sldMk cId="1911633685" sldId="291"/>
            <ac:spMk id="5" creationId="{12A807C6-CCAB-BCB3-F3D0-3399144FFA82}"/>
          </ac:spMkLst>
        </pc:spChg>
      </pc:sldChg>
      <pc:sldChg chg="modSp mod">
        <pc:chgData name="Losman, Eve" userId="362fa9c3-2c92-4e9b-b578-6a370097f543" providerId="ADAL" clId="{EF448AF5-E3C5-436C-884C-FF4D464FB606}" dt="2023-11-02T16:24:58.096" v="286" actId="12788"/>
        <pc:sldMkLst>
          <pc:docMk/>
          <pc:sldMk cId="608846805" sldId="292"/>
        </pc:sldMkLst>
        <pc:picChg chg="mod">
          <ac:chgData name="Losman, Eve" userId="362fa9c3-2c92-4e9b-b578-6a370097f543" providerId="ADAL" clId="{EF448AF5-E3C5-436C-884C-FF4D464FB606}" dt="2023-11-02T16:24:58.096" v="286" actId="12788"/>
          <ac:picMkLst>
            <pc:docMk/>
            <pc:sldMk cId="608846805" sldId="292"/>
            <ac:picMk id="2" creationId="{DF05FD13-5491-BD98-6CA6-59364E84A415}"/>
          </ac:picMkLst>
        </pc:picChg>
      </pc:sldChg>
      <pc:sldChg chg="modSp mod">
        <pc:chgData name="Losman, Eve" userId="362fa9c3-2c92-4e9b-b578-6a370097f543" providerId="ADAL" clId="{EF448AF5-E3C5-436C-884C-FF4D464FB606}" dt="2023-11-02T16:25:16.808" v="287" actId="113"/>
        <pc:sldMkLst>
          <pc:docMk/>
          <pc:sldMk cId="206966991" sldId="294"/>
        </pc:sldMkLst>
        <pc:spChg chg="mod">
          <ac:chgData name="Losman, Eve" userId="362fa9c3-2c92-4e9b-b578-6a370097f543" providerId="ADAL" clId="{EF448AF5-E3C5-436C-884C-FF4D464FB606}" dt="2023-11-02T16:25:16.808" v="287" actId="113"/>
          <ac:spMkLst>
            <pc:docMk/>
            <pc:sldMk cId="206966991" sldId="294"/>
            <ac:spMk id="2" creationId="{0E8A5017-1155-9241-7C88-4670CA7735F7}"/>
          </ac:spMkLst>
        </pc:spChg>
      </pc:sldChg>
      <pc:sldChg chg="modSp mod">
        <pc:chgData name="Losman, Eve" userId="362fa9c3-2c92-4e9b-b578-6a370097f543" providerId="ADAL" clId="{EF448AF5-E3C5-436C-884C-FF4D464FB606}" dt="2023-11-02T16:10:44.285" v="4" actId="20577"/>
        <pc:sldMkLst>
          <pc:docMk/>
          <pc:sldMk cId="1401657165" sldId="298"/>
        </pc:sldMkLst>
        <pc:spChg chg="mod">
          <ac:chgData name="Losman, Eve" userId="362fa9c3-2c92-4e9b-b578-6a370097f543" providerId="ADAL" clId="{EF448AF5-E3C5-436C-884C-FF4D464FB606}" dt="2023-11-02T16:10:44.285" v="4" actId="20577"/>
          <ac:spMkLst>
            <pc:docMk/>
            <pc:sldMk cId="1401657165" sldId="298"/>
            <ac:spMk id="2" creationId="{50782619-29AD-F6FA-8970-C8B9DA2A56A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7F632A-BA44-49C9-AB7A-61B0EDC3C620}" type="datetimeFigureOut">
              <a:rPr lang="en-US" smtClean="0"/>
              <a:t>11/14/2023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0F418C-6203-44C7-BEE0-3C4C8F245997}" type="slidenum">
              <a:rPr lang="en-US" smtClean="0"/>
              <a:t>‹#›</a:t>
            </a:fld>
            <a:endParaRPr lang="en-US"/>
          </a:p>
        </p:txBody>
      </p:sp>
    </p:spTree>
    <p:extLst>
      <p:ext uri="{BB962C8B-B14F-4D97-AF65-F5344CB8AC3E}">
        <p14:creationId xmlns:p14="http://schemas.microsoft.com/office/powerpoint/2010/main" val="2530180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The purpose of this talk is to describe our efforts at developing a curriculum for EM residents regarding the management of patients with opioid use disorder and use of buprenorphine to treat OUD.</a:t>
            </a:r>
          </a:p>
          <a:p>
            <a:endParaRPr lang="en-US" sz="1600" dirty="0"/>
          </a:p>
          <a:p>
            <a:r>
              <a:rPr lang="en-US" sz="1600" dirty="0"/>
              <a:t>There is a separate talk about our clinical process measures related to OUD that will be delivered next. </a:t>
            </a:r>
            <a:endParaRPr lang="en-US" dirty="0"/>
          </a:p>
        </p:txBody>
      </p:sp>
      <p:sp>
        <p:nvSpPr>
          <p:cNvPr id="4" name="Slide Number Placeholder 3"/>
          <p:cNvSpPr>
            <a:spLocks noGrp="1"/>
          </p:cNvSpPr>
          <p:nvPr>
            <p:ph type="sldNum" sz="quarter" idx="5"/>
          </p:nvPr>
        </p:nvSpPr>
        <p:spPr/>
        <p:txBody>
          <a:bodyPr/>
          <a:lstStyle/>
          <a:p>
            <a:fld id="{810F418C-6203-44C7-BEE0-3C4C8F245997}" type="slidenum">
              <a:rPr lang="en-US" smtClean="0"/>
              <a:t>1</a:t>
            </a:fld>
            <a:endParaRPr lang="en-US"/>
          </a:p>
        </p:txBody>
      </p:sp>
    </p:spTree>
    <p:extLst>
      <p:ext uri="{BB962C8B-B14F-4D97-AF65-F5344CB8AC3E}">
        <p14:creationId xmlns:p14="http://schemas.microsoft.com/office/powerpoint/2010/main" val="18624689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Objective knowledge transfer on a 12 question survey was not statistically significant across the study period</a:t>
            </a:r>
          </a:p>
          <a:p>
            <a:endParaRPr lang="en-US" sz="1600" b="0" i="0" dirty="0">
              <a:solidFill>
                <a:srgbClr val="000000"/>
              </a:solidFill>
              <a:effectLst/>
            </a:endParaRPr>
          </a:p>
          <a:p>
            <a:r>
              <a:rPr lang="en-US" sz="1600" b="0" i="0" dirty="0">
                <a:solidFill>
                  <a:srgbClr val="000000"/>
                </a:solidFill>
                <a:effectLst/>
              </a:rPr>
              <a:t>However, attitudes and comfort level significantly changed.</a:t>
            </a:r>
            <a:endParaRPr lang="en-US" sz="1600" dirty="0"/>
          </a:p>
          <a:p>
            <a:endParaRPr lang="en-US" dirty="0"/>
          </a:p>
        </p:txBody>
      </p:sp>
      <p:sp>
        <p:nvSpPr>
          <p:cNvPr id="4" name="Slide Number Placeholder 3"/>
          <p:cNvSpPr>
            <a:spLocks noGrp="1"/>
          </p:cNvSpPr>
          <p:nvPr>
            <p:ph type="sldNum" sz="quarter" idx="5"/>
          </p:nvPr>
        </p:nvSpPr>
        <p:spPr/>
        <p:txBody>
          <a:bodyPr/>
          <a:lstStyle/>
          <a:p>
            <a:fld id="{810F418C-6203-44C7-BEE0-3C4C8F245997}" type="slidenum">
              <a:rPr lang="en-US" smtClean="0"/>
              <a:t>10</a:t>
            </a:fld>
            <a:endParaRPr lang="en-US"/>
          </a:p>
        </p:txBody>
      </p:sp>
    </p:spTree>
    <p:extLst>
      <p:ext uri="{BB962C8B-B14F-4D97-AF65-F5344CB8AC3E}">
        <p14:creationId xmlns:p14="http://schemas.microsoft.com/office/powerpoint/2010/main" val="38383969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We performed Chi-square tests for the difference in proportion between respondents before and after the intervention who reported “Comfortable” or “Very comfortable” for each question.</a:t>
            </a:r>
          </a:p>
          <a:p>
            <a:endParaRPr lang="en-US" sz="1600" dirty="0"/>
          </a:p>
          <a:p>
            <a:r>
              <a:rPr lang="en-US" sz="1600" dirty="0"/>
              <a:t>This showed there was a statistically significant increase in levels of comfort with the main components of prescribing MOUD, such as arranging follow-up for patients started on </a:t>
            </a:r>
            <a:r>
              <a:rPr lang="en-US" sz="1600" dirty="0" err="1"/>
              <a:t>bup</a:t>
            </a:r>
            <a:r>
              <a:rPr lang="en-US" sz="1600" dirty="0"/>
              <a:t>, managing acute pain in patients already on </a:t>
            </a:r>
            <a:r>
              <a:rPr lang="en-US" sz="1600" dirty="0" err="1"/>
              <a:t>bup</a:t>
            </a:r>
            <a:r>
              <a:rPr lang="en-US" sz="1600" dirty="0"/>
              <a:t>, managing precipitated withdrawal, dosing buprenorphine for patients in withdrawal, and the indications for initiating </a:t>
            </a:r>
            <a:r>
              <a:rPr lang="en-US" sz="1600" dirty="0" err="1"/>
              <a:t>bup</a:t>
            </a:r>
            <a:r>
              <a:rPr lang="en-US" sz="1600" dirty="0"/>
              <a:t> in the ED.</a:t>
            </a:r>
          </a:p>
          <a:p>
            <a:endParaRPr lang="en-US" sz="1600" dirty="0"/>
          </a:p>
        </p:txBody>
      </p:sp>
      <p:sp>
        <p:nvSpPr>
          <p:cNvPr id="4" name="Slide Number Placeholder 3"/>
          <p:cNvSpPr>
            <a:spLocks noGrp="1"/>
          </p:cNvSpPr>
          <p:nvPr>
            <p:ph type="sldNum" sz="quarter" idx="5"/>
          </p:nvPr>
        </p:nvSpPr>
        <p:spPr/>
        <p:txBody>
          <a:bodyPr/>
          <a:lstStyle/>
          <a:p>
            <a:fld id="{810F418C-6203-44C7-BEE0-3C4C8F245997}" type="slidenum">
              <a:rPr lang="en-US" smtClean="0"/>
              <a:t>11</a:t>
            </a:fld>
            <a:endParaRPr lang="en-US"/>
          </a:p>
        </p:txBody>
      </p:sp>
    </p:spTree>
    <p:extLst>
      <p:ext uri="{BB962C8B-B14F-4D97-AF65-F5344CB8AC3E}">
        <p14:creationId xmlns:p14="http://schemas.microsoft.com/office/powerpoint/2010/main" val="3863700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These findings can be used to revise and target future educational offerings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 universal curriculum for EM residents with information about local resources and treatment providers holds promise for improving the care of patients with OUD in the ED</a:t>
            </a:r>
          </a:p>
          <a:p>
            <a:endParaRPr lang="en-US" dirty="0"/>
          </a:p>
        </p:txBody>
      </p:sp>
      <p:sp>
        <p:nvSpPr>
          <p:cNvPr id="4" name="Slide Number Placeholder 3"/>
          <p:cNvSpPr>
            <a:spLocks noGrp="1"/>
          </p:cNvSpPr>
          <p:nvPr>
            <p:ph type="sldNum" sz="quarter" idx="5"/>
          </p:nvPr>
        </p:nvSpPr>
        <p:spPr/>
        <p:txBody>
          <a:bodyPr/>
          <a:lstStyle/>
          <a:p>
            <a:fld id="{810F418C-6203-44C7-BEE0-3C4C8F245997}" type="slidenum">
              <a:rPr lang="en-US" smtClean="0"/>
              <a:t>12</a:t>
            </a:fld>
            <a:endParaRPr lang="en-US"/>
          </a:p>
        </p:txBody>
      </p:sp>
    </p:spTree>
    <p:extLst>
      <p:ext uri="{BB962C8B-B14F-4D97-AF65-F5344CB8AC3E}">
        <p14:creationId xmlns:p14="http://schemas.microsoft.com/office/powerpoint/2010/main" val="12786870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0F418C-6203-44C7-BEE0-3C4C8F245997}" type="slidenum">
              <a:rPr lang="en-US" smtClean="0"/>
              <a:t>13</a:t>
            </a:fld>
            <a:endParaRPr lang="en-US"/>
          </a:p>
        </p:txBody>
      </p:sp>
    </p:spTree>
    <p:extLst>
      <p:ext uri="{BB962C8B-B14F-4D97-AF65-F5344CB8AC3E}">
        <p14:creationId xmlns:p14="http://schemas.microsoft.com/office/powerpoint/2010/main" val="925872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We are a large team of residents, medical students and faculty. </a:t>
            </a:r>
          </a:p>
        </p:txBody>
      </p:sp>
      <p:sp>
        <p:nvSpPr>
          <p:cNvPr id="4" name="Slide Number Placeholder 3"/>
          <p:cNvSpPr>
            <a:spLocks noGrp="1"/>
          </p:cNvSpPr>
          <p:nvPr>
            <p:ph type="sldNum" sz="quarter" idx="5"/>
          </p:nvPr>
        </p:nvSpPr>
        <p:spPr/>
        <p:txBody>
          <a:bodyPr/>
          <a:lstStyle/>
          <a:p>
            <a:fld id="{810F418C-6203-44C7-BEE0-3C4C8F245997}" type="slidenum">
              <a:rPr lang="en-US" smtClean="0"/>
              <a:t>2</a:t>
            </a:fld>
            <a:endParaRPr lang="en-US"/>
          </a:p>
        </p:txBody>
      </p:sp>
    </p:spTree>
    <p:extLst>
      <p:ext uri="{BB962C8B-B14F-4D97-AF65-F5344CB8AC3E}">
        <p14:creationId xmlns:p14="http://schemas.microsoft.com/office/powerpoint/2010/main" val="14467073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10F418C-6203-44C7-BEE0-3C4C8F245997}" type="slidenum">
              <a:rPr lang="en-US" smtClean="0"/>
              <a:t>3</a:t>
            </a:fld>
            <a:endParaRPr lang="en-US"/>
          </a:p>
        </p:txBody>
      </p:sp>
    </p:spTree>
    <p:extLst>
      <p:ext uri="{BB962C8B-B14F-4D97-AF65-F5344CB8AC3E}">
        <p14:creationId xmlns:p14="http://schemas.microsoft.com/office/powerpoint/2010/main" val="2739238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284663"/>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Often, the ED functions as a gateway to healthcare for vulnerable and marginalized populations. </a:t>
            </a:r>
            <a:r>
              <a:rPr lang="en-US" sz="1600" b="0" i="0" u="none" strike="noStrike" baseline="0" dirty="0">
                <a:solidFill>
                  <a:srgbClr val="000000"/>
                </a:solidFill>
              </a:rPr>
              <a:t>This includes people who use drugs.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rgbClr val="00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u="none" strike="noStrike" baseline="0" dirty="0">
                <a:solidFill>
                  <a:srgbClr val="000000"/>
                </a:solidFill>
              </a:rPr>
              <a:t>ED visits associated with opioids and opioid overdose have increased substantially in the past two decades, and the one year mortality of patients presenting to the Emergency Department (ED) with a non-fatal overdose </a:t>
            </a:r>
            <a:r>
              <a:rPr lang="en-US" sz="1600" b="1" i="0" u="none" strike="noStrike" baseline="0" dirty="0">
                <a:solidFill>
                  <a:srgbClr val="000000"/>
                </a:solidFill>
              </a:rPr>
              <a:t>is approximately 5-7%</a:t>
            </a:r>
            <a:r>
              <a:rPr lang="en-US" sz="1600" b="0" i="0" u="none" strike="noStrike" baseline="0" dirty="0">
                <a:solidFill>
                  <a:srgbClr val="000000"/>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rgbClr val="00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u="none" strike="noStrike" baseline="0" dirty="0">
                <a:solidFill>
                  <a:srgbClr val="000000"/>
                </a:solidFill>
              </a:rPr>
              <a:t>Already much work has been done to reduce the harms of opioids in the ED. Attention has focused on safer and reduced opioid prescribing, motivational interviewing with referral of patients to substance use disorder (SUD) treatment, and Take Home Naloxone (THN) initiatives.  Despite these resources, the fatal opioid overdose rate in our country has only increased.</a:t>
            </a:r>
            <a:endParaRPr lang="en-US" sz="1600" dirty="0"/>
          </a:p>
          <a:p>
            <a:endParaRPr lang="en-US" dirty="0"/>
          </a:p>
        </p:txBody>
      </p:sp>
      <p:sp>
        <p:nvSpPr>
          <p:cNvPr id="4" name="Slide Number Placeholder 3"/>
          <p:cNvSpPr>
            <a:spLocks noGrp="1"/>
          </p:cNvSpPr>
          <p:nvPr>
            <p:ph type="sldNum" sz="quarter" idx="5"/>
          </p:nvPr>
        </p:nvSpPr>
        <p:spPr/>
        <p:txBody>
          <a:bodyPr/>
          <a:lstStyle/>
          <a:p>
            <a:fld id="{810F418C-6203-44C7-BEE0-3C4C8F245997}" type="slidenum">
              <a:rPr lang="en-US" smtClean="0"/>
              <a:t>4</a:t>
            </a:fld>
            <a:endParaRPr lang="en-US"/>
          </a:p>
        </p:txBody>
      </p:sp>
    </p:spTree>
    <p:extLst>
      <p:ext uri="{BB962C8B-B14F-4D97-AF65-F5344CB8AC3E}">
        <p14:creationId xmlns:p14="http://schemas.microsoft.com/office/powerpoint/2010/main" val="37250276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284663"/>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rgbClr val="00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u="none" strike="noStrike" baseline="0" dirty="0">
                <a:solidFill>
                  <a:srgbClr val="000000"/>
                </a:solidFill>
              </a:rPr>
              <a:t>ED initiation of MOUD after an overdose has demonstrated the ability to reduce mortality, decrease non-medical opioid use, and improve retention in treatment compared to abstinence-based interventions.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rgbClr val="000000"/>
              </a:solidFill>
            </a:endParaRPr>
          </a:p>
          <a:p>
            <a:r>
              <a:rPr lang="en-US" sz="1600" b="0" i="0" u="none" strike="noStrike" baseline="0" dirty="0">
                <a:solidFill>
                  <a:srgbClr val="000000"/>
                </a:solidFill>
              </a:rPr>
              <a:t>Recent surveys of emergency providers regarding MOUD indicate concerns regarding . . .</a:t>
            </a:r>
          </a:p>
          <a:p>
            <a:r>
              <a:rPr lang="en-US" sz="1600" b="0" i="0" u="none" strike="noStrike" baseline="0" dirty="0">
                <a:solidFill>
                  <a:srgbClr val="000000"/>
                </a:solidFill>
              </a:rPr>
              <a:t>unclear hospital policy</a:t>
            </a:r>
          </a:p>
          <a:p>
            <a:r>
              <a:rPr lang="en-US" sz="1600" b="0" i="0" u="none" strike="noStrike" baseline="0" dirty="0">
                <a:solidFill>
                  <a:srgbClr val="000000"/>
                </a:solidFill>
              </a:rPr>
              <a:t>unfamiliarity with outpatient referral options </a:t>
            </a:r>
          </a:p>
          <a:p>
            <a:r>
              <a:rPr lang="en-US" sz="1600" b="0" i="0" u="none" strike="noStrike" baseline="0" dirty="0">
                <a:solidFill>
                  <a:srgbClr val="000000"/>
                </a:solidFill>
              </a:rPr>
              <a:t>lack of confidence in counselling patients on MOUD</a:t>
            </a:r>
          </a:p>
          <a:p>
            <a:endParaRPr lang="en-US" sz="1600" b="0" i="0" u="none" strike="noStrike" baseline="0" dirty="0">
              <a:solidFill>
                <a:srgbClr val="000000"/>
              </a:solidFill>
            </a:endParaRPr>
          </a:p>
          <a:p>
            <a:r>
              <a:rPr lang="en-US" sz="1600" dirty="0"/>
              <a:t>The stigma of OUD also continues to impede adoption. </a:t>
            </a:r>
          </a:p>
          <a:p>
            <a:endParaRPr lang="en-US" sz="1600" dirty="0"/>
          </a:p>
          <a:p>
            <a:r>
              <a:rPr lang="en-US" sz="1600" dirty="0"/>
              <a:t>Educational interventions show promise for reducing stigma among health professionals, suggesting that training that includes the principles of harm reduction and addresses stigma may be especially important to MOUD implementation.</a:t>
            </a:r>
          </a:p>
          <a:p>
            <a:endParaRPr lang="en-US" sz="1600" dirty="0"/>
          </a:p>
          <a:p>
            <a:endParaRPr lang="en-US" dirty="0"/>
          </a:p>
        </p:txBody>
      </p:sp>
      <p:sp>
        <p:nvSpPr>
          <p:cNvPr id="4" name="Slide Number Placeholder 3"/>
          <p:cNvSpPr>
            <a:spLocks noGrp="1"/>
          </p:cNvSpPr>
          <p:nvPr>
            <p:ph type="sldNum" sz="quarter" idx="5"/>
          </p:nvPr>
        </p:nvSpPr>
        <p:spPr/>
        <p:txBody>
          <a:bodyPr/>
          <a:lstStyle/>
          <a:p>
            <a:fld id="{810F418C-6203-44C7-BEE0-3C4C8F245997}" type="slidenum">
              <a:rPr lang="en-US" smtClean="0"/>
              <a:t>5</a:t>
            </a:fld>
            <a:endParaRPr lang="en-US"/>
          </a:p>
        </p:txBody>
      </p:sp>
    </p:spTree>
    <p:extLst>
      <p:ext uri="{BB962C8B-B14F-4D97-AF65-F5344CB8AC3E}">
        <p14:creationId xmlns:p14="http://schemas.microsoft.com/office/powerpoint/2010/main" val="2111040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027354"/>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SO w </a:t>
            </a:r>
            <a:r>
              <a:rPr lang="en-US" sz="1600" dirty="0" err="1"/>
              <a:t>edecidd</a:t>
            </a:r>
            <a:r>
              <a:rPr lang="en-US" sz="1600" dirty="0"/>
              <a:t> to create a harm reduction and MOUD curriculum . .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Using the KERN frame work,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We conducted a needs assessment to understand residents’ perceived barriers for treatment of patients with OUD. Our survey was based on a 4-point Likert scale, assessing residents’ comfort level and level of concern with various aspects of OUD and harm reduction, and </a:t>
            </a:r>
            <a:r>
              <a:rPr lang="en-US" sz="1600" b="1" dirty="0"/>
              <a:t>87% (56 of 64) of EM residents completed it</a:t>
            </a:r>
            <a:r>
              <a:rPr lang="en-US" sz="160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u="none" strike="noStrike" dirty="0">
                <a:solidFill>
                  <a:srgbClr val="000000"/>
                </a:solidFill>
                <a:effectLst/>
              </a:rPr>
              <a:t>Results showed that residents already feel confident in their ability to identify patients at risk for opioid overdose. They are comfortable with airway management for patients with respiratory failure secondary to opioids, and they know how to safely treat patients with naloxone.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0" i="0" u="none" strike="noStrike" dirty="0">
              <a:solidFill>
                <a:srgbClr val="000000"/>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u="none" strike="noStrike" dirty="0">
                <a:solidFill>
                  <a:srgbClr val="000000"/>
                </a:solidFill>
                <a:effectLst/>
              </a:rPr>
              <a:t>Yet there were several areas of significant discomfort that residents routinely expressed, and these</a:t>
            </a:r>
            <a:r>
              <a:rPr lang="en-US" sz="1600" dirty="0"/>
              <a:t> results mirrored the barriers illustrated in the existing literature.</a:t>
            </a:r>
          </a:p>
          <a:p>
            <a:endParaRPr lang="en-US" dirty="0"/>
          </a:p>
        </p:txBody>
      </p:sp>
      <p:sp>
        <p:nvSpPr>
          <p:cNvPr id="4" name="Slide Number Placeholder 3"/>
          <p:cNvSpPr>
            <a:spLocks noGrp="1"/>
          </p:cNvSpPr>
          <p:nvPr>
            <p:ph type="sldNum" sz="quarter" idx="5"/>
          </p:nvPr>
        </p:nvSpPr>
        <p:spPr/>
        <p:txBody>
          <a:bodyPr/>
          <a:lstStyle/>
          <a:p>
            <a:fld id="{810F418C-6203-44C7-BEE0-3C4C8F245997}" type="slidenum">
              <a:rPr lang="en-US" smtClean="0"/>
              <a:t>6</a:t>
            </a:fld>
            <a:endParaRPr lang="en-US"/>
          </a:p>
        </p:txBody>
      </p:sp>
    </p:spTree>
    <p:extLst>
      <p:ext uri="{BB962C8B-B14F-4D97-AF65-F5344CB8AC3E}">
        <p14:creationId xmlns:p14="http://schemas.microsoft.com/office/powerpoint/2010/main" val="21009073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104472"/>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We distributed surveys to our residents, measuring knowledge as well as attitudes and opinions at the beginning, midpoint, and end of our curriculum.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p>
            <a:r>
              <a:rPr lang="en-US" sz="1600" dirty="0"/>
              <a:t>There were several domains that we analyzed. These included:</a:t>
            </a:r>
          </a:p>
          <a:p>
            <a:r>
              <a:rPr lang="en-US" sz="1600" dirty="0"/>
              <a:t>- Use of Naloxone and Buprenorphine in the ED, along with legal aspects of prescribing</a:t>
            </a:r>
          </a:p>
          <a:p>
            <a:r>
              <a:rPr lang="en-US" sz="1600" dirty="0"/>
              <a:t>- Harm reduction strategies for people who use opiates</a:t>
            </a:r>
          </a:p>
          <a:p>
            <a:r>
              <a:rPr lang="en-US" sz="1600" dirty="0"/>
              <a:t>- Familiarity with our institutional policies and outpatient referral clinics</a:t>
            </a:r>
          </a:p>
          <a:p>
            <a:r>
              <a:rPr lang="en-US" sz="1600" dirty="0"/>
              <a:t>- Counseling patients and leading conversations about MOUD</a:t>
            </a:r>
          </a:p>
          <a:p>
            <a:endParaRPr lang="en-US" sz="16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We then used descriptive statistics to examine our results with regression models to evaluate changes over time</a:t>
            </a:r>
          </a:p>
          <a:p>
            <a:endParaRPr lang="en-US" sz="1600" dirty="0"/>
          </a:p>
          <a:p>
            <a:endParaRPr lang="en-US" sz="16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p>
            <a:endParaRPr lang="en-US" sz="1600" dirty="0"/>
          </a:p>
        </p:txBody>
      </p:sp>
      <p:sp>
        <p:nvSpPr>
          <p:cNvPr id="4" name="Slide Number Placeholder 3"/>
          <p:cNvSpPr>
            <a:spLocks noGrp="1"/>
          </p:cNvSpPr>
          <p:nvPr>
            <p:ph type="sldNum" sz="quarter" idx="5"/>
          </p:nvPr>
        </p:nvSpPr>
        <p:spPr/>
        <p:txBody>
          <a:bodyPr/>
          <a:lstStyle/>
          <a:p>
            <a:fld id="{810F418C-6203-44C7-BEE0-3C4C8F245997}" type="slidenum">
              <a:rPr lang="en-US" smtClean="0"/>
              <a:t>7</a:t>
            </a:fld>
            <a:endParaRPr lang="en-US"/>
          </a:p>
        </p:txBody>
      </p:sp>
    </p:spTree>
    <p:extLst>
      <p:ext uri="{BB962C8B-B14F-4D97-AF65-F5344CB8AC3E}">
        <p14:creationId xmlns:p14="http://schemas.microsoft.com/office/powerpoint/2010/main" val="22880257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799" y="4400550"/>
            <a:ext cx="5902287" cy="4512096"/>
          </a:xfrm>
        </p:spPr>
        <p:txBody>
          <a:bodyPr/>
          <a:lstStyle/>
          <a:p>
            <a:r>
              <a:rPr lang="en-US" sz="1600" b="0" i="0" u="none" strike="noStrike" dirty="0">
                <a:solidFill>
                  <a:srgbClr val="000000"/>
                </a:solidFill>
                <a:effectLst/>
              </a:rPr>
              <a:t>There were many topics for which our residents felt uncomfortable and none for which they felt Very Comfortable, as evident by the absence of any green on the figure.</a:t>
            </a:r>
          </a:p>
          <a:p>
            <a:endParaRPr lang="en-US" sz="1600" b="0" i="0" u="none" strike="noStrike" dirty="0">
              <a:solidFill>
                <a:srgbClr val="000000"/>
              </a:solidFill>
              <a:effectLst/>
            </a:endParaRPr>
          </a:p>
          <a:p>
            <a:r>
              <a:rPr lang="en-US" sz="1600" dirty="0">
                <a:solidFill>
                  <a:srgbClr val="000000"/>
                </a:solidFill>
              </a:rPr>
              <a:t>R</a:t>
            </a:r>
            <a:r>
              <a:rPr lang="en-US" sz="1600" b="0" i="0" u="none" strike="noStrike" dirty="0">
                <a:solidFill>
                  <a:srgbClr val="000000"/>
                </a:solidFill>
                <a:effectLst/>
              </a:rPr>
              <a:t>esidents were uncomfortable with their knowledge of</a:t>
            </a:r>
          </a:p>
          <a:p>
            <a:pPr marL="285750" indent="-285750">
              <a:buFontTx/>
              <a:buChar char="-"/>
            </a:pPr>
            <a:r>
              <a:rPr lang="en-US" sz="1600" b="0" i="0" u="none" strike="noStrike" dirty="0">
                <a:solidFill>
                  <a:srgbClr val="000000"/>
                </a:solidFill>
                <a:effectLst/>
              </a:rPr>
              <a:t>the institutional policy surrounding MOUD induction</a:t>
            </a:r>
          </a:p>
          <a:p>
            <a:pPr marL="285750" indent="-285750">
              <a:buFontTx/>
              <a:buChar char="-"/>
            </a:pPr>
            <a:r>
              <a:rPr lang="en-US" sz="1600" b="0" i="0" u="none" strike="noStrike" dirty="0">
                <a:solidFill>
                  <a:srgbClr val="000000"/>
                </a:solidFill>
                <a:effectLst/>
              </a:rPr>
              <a:t>how to connect these patients to outpatient MOUD treatment</a:t>
            </a:r>
          </a:p>
          <a:p>
            <a:pPr marL="285750" indent="-285750">
              <a:buFontTx/>
              <a:buChar char="-"/>
            </a:pPr>
            <a:r>
              <a:rPr lang="en-US" sz="1600" dirty="0">
                <a:solidFill>
                  <a:srgbClr val="000000"/>
                </a:solidFill>
              </a:rPr>
              <a:t>w</a:t>
            </a:r>
            <a:r>
              <a:rPr lang="en-US" sz="1600" b="0" i="0" u="none" strike="noStrike" dirty="0">
                <a:solidFill>
                  <a:srgbClr val="000000"/>
                </a:solidFill>
                <a:effectLst/>
              </a:rPr>
              <a:t>ere also uncomfortable with the indications and contraindications for MOUD and buprenorphine dosing</a:t>
            </a:r>
          </a:p>
          <a:p>
            <a:pPr marL="285750" indent="-285750">
              <a:buFontTx/>
              <a:buChar char="-"/>
            </a:pPr>
            <a:r>
              <a:rPr lang="en-US" sz="1600" dirty="0">
                <a:solidFill>
                  <a:srgbClr val="000000"/>
                </a:solidFill>
              </a:rPr>
              <a:t>How to</a:t>
            </a:r>
            <a:r>
              <a:rPr lang="en-US" sz="1600" b="0" i="0" u="none" strike="noStrike" dirty="0">
                <a:solidFill>
                  <a:srgbClr val="000000"/>
                </a:solidFill>
                <a:effectLst/>
              </a:rPr>
              <a:t> mitigate the risk of precipitated withdrawal</a:t>
            </a:r>
          </a:p>
          <a:p>
            <a:pPr marL="285750" indent="-285750">
              <a:buFontTx/>
              <a:buChar char="-"/>
            </a:pPr>
            <a:r>
              <a:rPr lang="en-US" sz="1600" dirty="0">
                <a:solidFill>
                  <a:srgbClr val="000000"/>
                </a:solidFill>
              </a:rPr>
              <a:t>How to</a:t>
            </a:r>
            <a:r>
              <a:rPr lang="en-US" sz="1600" b="0" i="0" u="none" strike="noStrike" dirty="0">
                <a:solidFill>
                  <a:srgbClr val="000000"/>
                </a:solidFill>
                <a:effectLst/>
              </a:rPr>
              <a:t> engage patients in a conversation regarding MOUD initiation. </a:t>
            </a:r>
          </a:p>
          <a:p>
            <a:endParaRPr lang="en-US" sz="1600" b="0" i="0" u="none" strike="noStrike" dirty="0">
              <a:solidFill>
                <a:srgbClr val="000000"/>
              </a:solidFill>
              <a:effectLst/>
            </a:endParaRPr>
          </a:p>
          <a:p>
            <a:r>
              <a:rPr lang="en-US" sz="1600" b="0" i="0" u="none" strike="noStrike" dirty="0">
                <a:solidFill>
                  <a:srgbClr val="000000"/>
                </a:solidFill>
                <a:effectLst/>
              </a:rPr>
              <a:t>Notably, the survey indicated less than half of participants ever received prior lectures or training regarding MOUD in medical school or residency. </a:t>
            </a:r>
            <a:endParaRPr lang="en-US" dirty="0"/>
          </a:p>
        </p:txBody>
      </p:sp>
      <p:sp>
        <p:nvSpPr>
          <p:cNvPr id="4" name="Slide Number Placeholder 3"/>
          <p:cNvSpPr>
            <a:spLocks noGrp="1"/>
          </p:cNvSpPr>
          <p:nvPr>
            <p:ph type="sldNum" sz="quarter" idx="5"/>
          </p:nvPr>
        </p:nvSpPr>
        <p:spPr/>
        <p:txBody>
          <a:bodyPr/>
          <a:lstStyle/>
          <a:p>
            <a:fld id="{810F418C-6203-44C7-BEE0-3C4C8F245997}" type="slidenum">
              <a:rPr lang="en-US" smtClean="0"/>
              <a:t>8</a:t>
            </a:fld>
            <a:endParaRPr lang="en-US"/>
          </a:p>
        </p:txBody>
      </p:sp>
    </p:spTree>
    <p:extLst>
      <p:ext uri="{BB962C8B-B14F-4D97-AF65-F5344CB8AC3E}">
        <p14:creationId xmlns:p14="http://schemas.microsoft.com/office/powerpoint/2010/main" val="906798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75422" y="4400550"/>
            <a:ext cx="6378766" cy="3600450"/>
          </a:xfrm>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sz="1600" b="0" i="0" u="none" strike="noStrike" baseline="0" dirty="0">
                <a:solidFill>
                  <a:srgbClr val="000000"/>
                </a:solidFill>
              </a:rPr>
              <a:t>Using our needs assessment, a multi-disciplinary team of emergency medicine residents, faculty, implementation scientists and addiction medicine specialists met over the course of several weeks to plan seven separate sessions to address these barriers. </a:t>
            </a:r>
            <a:endParaRPr lang="en-US" sz="1600" b="0" dirty="0">
              <a:effectLst/>
            </a:endParaRPr>
          </a:p>
          <a:p>
            <a:pPr rtl="0" fontAlgn="base">
              <a:spcBef>
                <a:spcPts val="0"/>
              </a:spcBef>
              <a:spcAft>
                <a:spcPts val="0"/>
              </a:spcAft>
            </a:pPr>
            <a:r>
              <a:rPr lang="en-US" sz="1600" b="0" i="0" u="none" strike="noStrike" dirty="0">
                <a:solidFill>
                  <a:srgbClr val="000000"/>
                </a:solidFill>
                <a:effectLst/>
              </a:rPr>
              <a:t>Our hospital’s Addiction Consult Team leader started the curriculum with a overview of the biology of addiction, opioid use disorder, harm reduction and medication for OUD.</a:t>
            </a:r>
          </a:p>
          <a:p>
            <a:pPr rtl="0" fontAlgn="base">
              <a:spcBef>
                <a:spcPts val="0"/>
              </a:spcBef>
              <a:spcAft>
                <a:spcPts val="0"/>
              </a:spcAft>
              <a:buFont typeface="Arial" panose="020B0604020202020204" pitchFamily="34" charset="0"/>
              <a:buChar char="•"/>
            </a:pPr>
            <a:endParaRPr lang="en-US" sz="1600" b="0" i="0" u="none" strike="noStrike" dirty="0">
              <a:solidFill>
                <a:srgbClr val="000000"/>
              </a:solidFill>
              <a:effectLst/>
            </a:endParaRPr>
          </a:p>
          <a:p>
            <a:pPr rtl="0" fontAlgn="base">
              <a:spcBef>
                <a:spcPts val="0"/>
              </a:spcBef>
              <a:spcAft>
                <a:spcPts val="0"/>
              </a:spcAft>
            </a:pPr>
            <a:r>
              <a:rPr lang="en-US" sz="1600" b="1" i="0" u="none" strike="noStrike" dirty="0">
                <a:solidFill>
                  <a:srgbClr val="000000"/>
                </a:solidFill>
                <a:effectLst/>
              </a:rPr>
              <a:t>4 residents </a:t>
            </a:r>
            <a:r>
              <a:rPr lang="en-US" sz="1600" b="0" i="0" u="none" strike="noStrike" dirty="0">
                <a:solidFill>
                  <a:srgbClr val="000000"/>
                </a:solidFill>
                <a:effectLst/>
              </a:rPr>
              <a:t>presented lectures: the history of harm reduction, the details of the </a:t>
            </a:r>
            <a:r>
              <a:rPr lang="en-US" sz="1600" b="1" i="0" u="none" strike="noStrike" dirty="0">
                <a:solidFill>
                  <a:srgbClr val="000000"/>
                </a:solidFill>
                <a:effectLst/>
              </a:rPr>
              <a:t>local linkage options for MOUD</a:t>
            </a:r>
            <a:r>
              <a:rPr lang="en-US" sz="1600" b="0" i="0" u="none" strike="noStrike" dirty="0">
                <a:solidFill>
                  <a:srgbClr val="000000"/>
                </a:solidFill>
                <a:effectLst/>
              </a:rPr>
              <a:t>, and clinical case reviews of different presentations of OUD, including pregnant patients and precipitated withdrawal.</a:t>
            </a:r>
          </a:p>
          <a:p>
            <a:pPr rtl="0" fontAlgn="base">
              <a:spcBef>
                <a:spcPts val="0"/>
              </a:spcBef>
              <a:spcAft>
                <a:spcPts val="0"/>
              </a:spcAft>
            </a:pPr>
            <a:endParaRPr lang="en-US" sz="1600" b="0" i="0" u="none" strike="noStrike" dirty="0">
              <a:solidFill>
                <a:srgbClr val="000000"/>
              </a:solidFill>
              <a:effectLst/>
            </a:endParaRPr>
          </a:p>
          <a:p>
            <a:pPr rtl="0" fontAlgn="base">
              <a:spcBef>
                <a:spcPts val="0"/>
              </a:spcBef>
              <a:spcAft>
                <a:spcPts val="0"/>
              </a:spcAft>
            </a:pPr>
            <a:r>
              <a:rPr lang="en-US" sz="1600" b="0" i="0" u="none" strike="noStrike" dirty="0">
                <a:solidFill>
                  <a:srgbClr val="000000"/>
                </a:solidFill>
                <a:effectLst/>
              </a:rPr>
              <a:t>Morbidity and Mortality Conference, highlighting missed opportunities as well as the successes.</a:t>
            </a:r>
          </a:p>
          <a:p>
            <a:pPr rtl="0" fontAlgn="base">
              <a:spcBef>
                <a:spcPts val="0"/>
              </a:spcBef>
              <a:spcAft>
                <a:spcPts val="1200"/>
              </a:spcAft>
            </a:pPr>
            <a:r>
              <a:rPr lang="en-US" sz="1600" b="0" i="0" u="none" strike="noStrike" dirty="0">
                <a:solidFill>
                  <a:srgbClr val="000000"/>
                </a:solidFill>
                <a:effectLst/>
              </a:rPr>
              <a:t>Journal Club went over the major articles related to ED initiated MOUD and harm reduction.</a:t>
            </a:r>
          </a:p>
        </p:txBody>
      </p:sp>
      <p:sp>
        <p:nvSpPr>
          <p:cNvPr id="4" name="Slide Number Placeholder 3"/>
          <p:cNvSpPr>
            <a:spLocks noGrp="1"/>
          </p:cNvSpPr>
          <p:nvPr>
            <p:ph type="sldNum" sz="quarter" idx="5"/>
          </p:nvPr>
        </p:nvSpPr>
        <p:spPr/>
        <p:txBody>
          <a:bodyPr/>
          <a:lstStyle/>
          <a:p>
            <a:fld id="{810F418C-6203-44C7-BEE0-3C4C8F245997}" type="slidenum">
              <a:rPr lang="en-US" smtClean="0"/>
              <a:t>9</a:t>
            </a:fld>
            <a:endParaRPr lang="en-US"/>
          </a:p>
        </p:txBody>
      </p:sp>
    </p:spTree>
    <p:extLst>
      <p:ext uri="{BB962C8B-B14F-4D97-AF65-F5344CB8AC3E}">
        <p14:creationId xmlns:p14="http://schemas.microsoft.com/office/powerpoint/2010/main" val="2034224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0199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8693471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8" descr="10white-web.jpg">
            <a:extLst>
              <a:ext uri="{FF2B5EF4-FFF2-40B4-BE49-F238E27FC236}">
                <a16:creationId xmlns:a16="http://schemas.microsoft.com/office/drawing/2014/main" id="{BCF96072-2305-42E9-20B8-ADC2C2E01739}"/>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1" r:id="rId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21" descr="10white-web.jpg">
            <a:extLst>
              <a:ext uri="{FF2B5EF4-FFF2-40B4-BE49-F238E27FC236}">
                <a16:creationId xmlns:a16="http://schemas.microsoft.com/office/drawing/2014/main" id="{65048731-7CF3-D50C-0D14-BA2639ECF968}"/>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3" descr="horiz-ppt.pdf">
            <a:extLst>
              <a:ext uri="{FF2B5EF4-FFF2-40B4-BE49-F238E27FC236}">
                <a16:creationId xmlns:a16="http://schemas.microsoft.com/office/drawing/2014/main" id="{3974597D-5CCD-A8FB-EDA1-95A037D942F2}"/>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4559300"/>
            <a:ext cx="9144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2" r:id="rId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7.sv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5">
            <a:extLst>
              <a:ext uri="{FF2B5EF4-FFF2-40B4-BE49-F238E27FC236}">
                <a16:creationId xmlns:a16="http://schemas.microsoft.com/office/drawing/2014/main" id="{06D05553-72A5-26EE-7B3B-F2DEB802A83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317875" y="437079"/>
            <a:ext cx="2508250" cy="184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1">
            <a:extLst>
              <a:ext uri="{FF2B5EF4-FFF2-40B4-BE49-F238E27FC236}">
                <a16:creationId xmlns:a16="http://schemas.microsoft.com/office/drawing/2014/main" id="{38D07CC4-61BC-FB5A-ED0B-257C63AD273B}"/>
              </a:ext>
            </a:extLst>
          </p:cNvPr>
          <p:cNvSpPr txBox="1">
            <a:spLocks/>
          </p:cNvSpPr>
          <p:nvPr/>
        </p:nvSpPr>
        <p:spPr>
          <a:xfrm>
            <a:off x="685800" y="2858572"/>
            <a:ext cx="7772400" cy="1641991"/>
          </a:xfrm>
          <a:prstGeom prst="rect">
            <a:avLst/>
          </a:prstGeom>
        </p:spPr>
        <p:txBody>
          <a:bodyP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2900" dirty="0">
              <a:solidFill>
                <a:schemeClr val="tx1">
                  <a:lumMod val="65000"/>
                  <a:lumOff val="35000"/>
                </a:schemeClr>
              </a:solidFill>
              <a:latin typeface="PT Sans Narrow" panose="020B0506020203020204" pitchFamily="34" charset="0"/>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4D1BCFB-AEC7-38EB-D783-1A831AFDF859}"/>
              </a:ext>
            </a:extLst>
          </p:cNvPr>
          <p:cNvSpPr txBox="1">
            <a:spLocks/>
          </p:cNvSpPr>
          <p:nvPr/>
        </p:nvSpPr>
        <p:spPr bwMode="auto">
          <a:xfrm>
            <a:off x="0" y="0"/>
            <a:ext cx="9144000" cy="548640"/>
          </a:xfrm>
          <a:prstGeom prst="rect">
            <a:avLst/>
          </a:prstGeom>
          <a:solidFill>
            <a:schemeClr val="tx2">
              <a:lumMod val="50000"/>
            </a:schemeClr>
          </a:solidFill>
          <a:ln>
            <a:noFill/>
          </a:ln>
        </p:spPr>
        <p:txBody>
          <a:bodyPr anchor="ctr"/>
          <a:lstStyle>
            <a:lvl1pPr eaLnBrk="0" hangingPunct="0">
              <a:tabLst>
                <a:tab pos="230188" algn="l"/>
              </a:tabLst>
              <a:defRPr>
                <a:solidFill>
                  <a:schemeClr val="tx1"/>
                </a:solidFill>
                <a:latin typeface="Calibri" pitchFamily="34" charset="0"/>
                <a:ea typeface="ＭＳ Ｐゴシック" pitchFamily="34" charset="-128"/>
              </a:defRPr>
            </a:lvl1pPr>
            <a:lvl2pPr marL="742950" indent="-285750" eaLnBrk="0" hangingPunct="0">
              <a:tabLst>
                <a:tab pos="230188" algn="l"/>
              </a:tabLst>
              <a:defRPr>
                <a:solidFill>
                  <a:schemeClr val="tx1"/>
                </a:solidFill>
                <a:latin typeface="Calibri" pitchFamily="34" charset="0"/>
                <a:ea typeface="ＭＳ Ｐゴシック" pitchFamily="34" charset="-128"/>
              </a:defRPr>
            </a:lvl2pPr>
            <a:lvl3pPr marL="1143000" indent="-228600" eaLnBrk="0" hangingPunct="0">
              <a:tabLst>
                <a:tab pos="230188" algn="l"/>
              </a:tabLst>
              <a:defRPr>
                <a:solidFill>
                  <a:schemeClr val="tx1"/>
                </a:solidFill>
                <a:latin typeface="Calibri" pitchFamily="34" charset="0"/>
                <a:ea typeface="ＭＳ Ｐゴシック" pitchFamily="34" charset="-128"/>
              </a:defRPr>
            </a:lvl3pPr>
            <a:lvl4pPr marL="1600200" indent="-228600" eaLnBrk="0" hangingPunct="0">
              <a:tabLst>
                <a:tab pos="230188" algn="l"/>
              </a:tabLst>
              <a:defRPr>
                <a:solidFill>
                  <a:schemeClr val="tx1"/>
                </a:solidFill>
                <a:latin typeface="Calibri" pitchFamily="34" charset="0"/>
                <a:ea typeface="ＭＳ Ｐゴシック" pitchFamily="34" charset="-128"/>
              </a:defRPr>
            </a:lvl4pPr>
            <a:lvl5pPr marL="2057400" indent="-228600" eaLnBrk="0" hangingPunct="0">
              <a:tabLst>
                <a:tab pos="230188" algn="l"/>
              </a:tabLst>
              <a:defRPr>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tabLst>
                <a:tab pos="230188" algn="l"/>
              </a:tabLst>
              <a:defRPr>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tabLst>
                <a:tab pos="230188" algn="l"/>
              </a:tabLst>
              <a:defRPr>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tabLst>
                <a:tab pos="230188" algn="l"/>
              </a:tabLst>
              <a:defRPr>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tabLst>
                <a:tab pos="230188" algn="l"/>
              </a:tabLst>
              <a:defRPr>
                <a:solidFill>
                  <a:schemeClr val="tx1"/>
                </a:solidFill>
                <a:latin typeface="Calibri" pitchFamily="34" charset="0"/>
                <a:ea typeface="ＭＳ Ｐゴシック" pitchFamily="34" charset="-128"/>
              </a:defRPr>
            </a:lvl9pPr>
          </a:lstStyle>
          <a:p>
            <a:pPr eaLnBrk="1" hangingPunct="1">
              <a:defRPr/>
            </a:pPr>
            <a:r>
              <a:rPr lang="en-US" altLang="en-US" sz="2800" dirty="0">
                <a:solidFill>
                  <a:schemeClr val="bg1"/>
                </a:solidFill>
                <a:latin typeface="PT Sans Narrow" panose="020B0506020203020204" pitchFamily="34" charset="0"/>
              </a:rPr>
              <a:t>Results</a:t>
            </a:r>
          </a:p>
        </p:txBody>
      </p:sp>
      <p:pic>
        <p:nvPicPr>
          <p:cNvPr id="4100" name="Picture 6">
            <a:extLst>
              <a:ext uri="{FF2B5EF4-FFF2-40B4-BE49-F238E27FC236}">
                <a16:creationId xmlns:a16="http://schemas.microsoft.com/office/drawing/2014/main" id="{7071A585-2C28-CF78-A7C9-398B814C450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21425" y="4681538"/>
            <a:ext cx="2525713"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Box 1">
            <a:extLst>
              <a:ext uri="{FF2B5EF4-FFF2-40B4-BE49-F238E27FC236}">
                <a16:creationId xmlns:a16="http://schemas.microsoft.com/office/drawing/2014/main" id="{CE2F9DCD-2571-D550-3D03-1DAC400546CA}"/>
              </a:ext>
            </a:extLst>
          </p:cNvPr>
          <p:cNvSpPr txBox="1">
            <a:spLocks noChangeArrowheads="1"/>
          </p:cNvSpPr>
          <p:nvPr/>
        </p:nvSpPr>
        <p:spPr bwMode="auto">
          <a:xfrm flipH="1">
            <a:off x="0" y="4646613"/>
            <a:ext cx="39719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r>
              <a:rPr lang="en-US" altLang="en-US" dirty="0">
                <a:solidFill>
                  <a:schemeClr val="bg1"/>
                </a:solidFill>
                <a:latin typeface="PT Sans Narrow" panose="020B0506020203020204" pitchFamily="34" charset="0"/>
              </a:rPr>
              <a:t>Department of Emergency Medicine</a:t>
            </a:r>
          </a:p>
        </p:txBody>
      </p:sp>
      <p:sp>
        <p:nvSpPr>
          <p:cNvPr id="5" name="TextBox 4">
            <a:extLst>
              <a:ext uri="{FF2B5EF4-FFF2-40B4-BE49-F238E27FC236}">
                <a16:creationId xmlns:a16="http://schemas.microsoft.com/office/drawing/2014/main" id="{12A807C6-CCAB-BCB3-F3D0-3399144FFA82}"/>
              </a:ext>
            </a:extLst>
          </p:cNvPr>
          <p:cNvSpPr txBox="1"/>
          <p:nvPr/>
        </p:nvSpPr>
        <p:spPr>
          <a:xfrm>
            <a:off x="295381" y="817424"/>
            <a:ext cx="8417103" cy="2554545"/>
          </a:xfrm>
          <a:prstGeom prst="rect">
            <a:avLst/>
          </a:prstGeom>
          <a:noFill/>
        </p:spPr>
        <p:txBody>
          <a:bodyPr wrap="square">
            <a:spAutoFit/>
          </a:bodyPr>
          <a:lstStyle/>
          <a:p>
            <a:r>
              <a:rPr lang="en-US" sz="3200" dirty="0">
                <a:latin typeface="PT Sans Narrow" panose="020B0506020203020204" pitchFamily="34" charset="0"/>
              </a:rPr>
              <a:t>Objective knowledge transfer on a 12-question survey was not statistically significant across the study period.</a:t>
            </a:r>
          </a:p>
          <a:p>
            <a:endParaRPr lang="en-US" sz="3200" dirty="0">
              <a:latin typeface="PT Sans Narrow" panose="020B0506020203020204" pitchFamily="34" charset="0"/>
            </a:endParaRPr>
          </a:p>
          <a:p>
            <a:r>
              <a:rPr lang="en-US" sz="3200" dirty="0">
                <a:latin typeface="PT Sans Narrow" panose="020B0506020203020204" pitchFamily="34" charset="0"/>
              </a:rPr>
              <a:t>However, ED residents reported greater confidence with several domains of ED based care of patients with OUD.</a:t>
            </a:r>
          </a:p>
        </p:txBody>
      </p:sp>
    </p:spTree>
    <p:extLst>
      <p:ext uri="{BB962C8B-B14F-4D97-AF65-F5344CB8AC3E}">
        <p14:creationId xmlns:p14="http://schemas.microsoft.com/office/powerpoint/2010/main" val="1911633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4D1BCFB-AEC7-38EB-D783-1A831AFDF859}"/>
              </a:ext>
            </a:extLst>
          </p:cNvPr>
          <p:cNvSpPr txBox="1">
            <a:spLocks/>
          </p:cNvSpPr>
          <p:nvPr/>
        </p:nvSpPr>
        <p:spPr bwMode="auto">
          <a:xfrm>
            <a:off x="0" y="0"/>
            <a:ext cx="9144000" cy="548640"/>
          </a:xfrm>
          <a:prstGeom prst="rect">
            <a:avLst/>
          </a:prstGeom>
          <a:solidFill>
            <a:schemeClr val="tx2">
              <a:lumMod val="50000"/>
            </a:schemeClr>
          </a:solidFill>
          <a:ln>
            <a:noFill/>
          </a:ln>
        </p:spPr>
        <p:txBody>
          <a:bodyPr anchor="ctr"/>
          <a:lstStyle>
            <a:lvl1pPr eaLnBrk="0" hangingPunct="0">
              <a:tabLst>
                <a:tab pos="230188" algn="l"/>
              </a:tabLst>
              <a:defRPr>
                <a:solidFill>
                  <a:schemeClr val="tx1"/>
                </a:solidFill>
                <a:latin typeface="Calibri" pitchFamily="34" charset="0"/>
                <a:ea typeface="ＭＳ Ｐゴシック" pitchFamily="34" charset="-128"/>
              </a:defRPr>
            </a:lvl1pPr>
            <a:lvl2pPr marL="742950" indent="-285750" eaLnBrk="0" hangingPunct="0">
              <a:tabLst>
                <a:tab pos="230188" algn="l"/>
              </a:tabLst>
              <a:defRPr>
                <a:solidFill>
                  <a:schemeClr val="tx1"/>
                </a:solidFill>
                <a:latin typeface="Calibri" pitchFamily="34" charset="0"/>
                <a:ea typeface="ＭＳ Ｐゴシック" pitchFamily="34" charset="-128"/>
              </a:defRPr>
            </a:lvl2pPr>
            <a:lvl3pPr marL="1143000" indent="-228600" eaLnBrk="0" hangingPunct="0">
              <a:tabLst>
                <a:tab pos="230188" algn="l"/>
              </a:tabLst>
              <a:defRPr>
                <a:solidFill>
                  <a:schemeClr val="tx1"/>
                </a:solidFill>
                <a:latin typeface="Calibri" pitchFamily="34" charset="0"/>
                <a:ea typeface="ＭＳ Ｐゴシック" pitchFamily="34" charset="-128"/>
              </a:defRPr>
            </a:lvl3pPr>
            <a:lvl4pPr marL="1600200" indent="-228600" eaLnBrk="0" hangingPunct="0">
              <a:tabLst>
                <a:tab pos="230188" algn="l"/>
              </a:tabLst>
              <a:defRPr>
                <a:solidFill>
                  <a:schemeClr val="tx1"/>
                </a:solidFill>
                <a:latin typeface="Calibri" pitchFamily="34" charset="0"/>
                <a:ea typeface="ＭＳ Ｐゴシック" pitchFamily="34" charset="-128"/>
              </a:defRPr>
            </a:lvl4pPr>
            <a:lvl5pPr marL="2057400" indent="-228600" eaLnBrk="0" hangingPunct="0">
              <a:tabLst>
                <a:tab pos="230188" algn="l"/>
              </a:tabLst>
              <a:defRPr>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tabLst>
                <a:tab pos="230188" algn="l"/>
              </a:tabLst>
              <a:defRPr>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tabLst>
                <a:tab pos="230188" algn="l"/>
              </a:tabLst>
              <a:defRPr>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tabLst>
                <a:tab pos="230188" algn="l"/>
              </a:tabLst>
              <a:defRPr>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tabLst>
                <a:tab pos="230188" algn="l"/>
              </a:tabLst>
              <a:defRPr>
                <a:solidFill>
                  <a:schemeClr val="tx1"/>
                </a:solidFill>
                <a:latin typeface="Calibri" pitchFamily="34" charset="0"/>
                <a:ea typeface="ＭＳ Ｐゴシック" pitchFamily="34" charset="-128"/>
              </a:defRPr>
            </a:lvl9pPr>
          </a:lstStyle>
          <a:p>
            <a:pPr eaLnBrk="1" hangingPunct="1">
              <a:defRPr/>
            </a:pPr>
            <a:endParaRPr lang="en-US" altLang="en-US" sz="2800" dirty="0">
              <a:solidFill>
                <a:schemeClr val="bg1"/>
              </a:solidFill>
              <a:latin typeface="Arial" charset="0"/>
            </a:endParaRPr>
          </a:p>
        </p:txBody>
      </p:sp>
      <p:pic>
        <p:nvPicPr>
          <p:cNvPr id="4100" name="Picture 6">
            <a:extLst>
              <a:ext uri="{FF2B5EF4-FFF2-40B4-BE49-F238E27FC236}">
                <a16:creationId xmlns:a16="http://schemas.microsoft.com/office/drawing/2014/main" id="{7071A585-2C28-CF78-A7C9-398B814C450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21425" y="4681538"/>
            <a:ext cx="2525713"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Box 1">
            <a:extLst>
              <a:ext uri="{FF2B5EF4-FFF2-40B4-BE49-F238E27FC236}">
                <a16:creationId xmlns:a16="http://schemas.microsoft.com/office/drawing/2014/main" id="{CE2F9DCD-2571-D550-3D03-1DAC400546CA}"/>
              </a:ext>
            </a:extLst>
          </p:cNvPr>
          <p:cNvSpPr txBox="1">
            <a:spLocks noChangeArrowheads="1"/>
          </p:cNvSpPr>
          <p:nvPr/>
        </p:nvSpPr>
        <p:spPr bwMode="auto">
          <a:xfrm flipH="1">
            <a:off x="0" y="4646613"/>
            <a:ext cx="39719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r>
              <a:rPr lang="en-US" altLang="en-US" dirty="0">
                <a:solidFill>
                  <a:schemeClr val="bg1"/>
                </a:solidFill>
                <a:latin typeface="PT Sans Narrow" panose="020B0506020203020204" pitchFamily="34" charset="0"/>
              </a:rPr>
              <a:t>Department of Emergency Medicine</a:t>
            </a:r>
          </a:p>
        </p:txBody>
      </p:sp>
      <p:pic>
        <p:nvPicPr>
          <p:cNvPr id="2" name="Content Placeholder 4" descr="Chart, bar chart&#10;&#10;Description automatically generated">
            <a:extLst>
              <a:ext uri="{FF2B5EF4-FFF2-40B4-BE49-F238E27FC236}">
                <a16:creationId xmlns:a16="http://schemas.microsoft.com/office/drawing/2014/main" id="{DF05FD13-5491-BD98-6CA6-59364E84A41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770" y="44810"/>
            <a:ext cx="7052461" cy="4572000"/>
          </a:xfrm>
          <a:prstGeom prst="rect">
            <a:avLst/>
          </a:prstGeom>
        </p:spPr>
      </p:pic>
    </p:spTree>
    <p:extLst>
      <p:ext uri="{BB962C8B-B14F-4D97-AF65-F5344CB8AC3E}">
        <p14:creationId xmlns:p14="http://schemas.microsoft.com/office/powerpoint/2010/main" val="608846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4D1BCFB-AEC7-38EB-D783-1A831AFDF859}"/>
              </a:ext>
            </a:extLst>
          </p:cNvPr>
          <p:cNvSpPr txBox="1">
            <a:spLocks/>
          </p:cNvSpPr>
          <p:nvPr/>
        </p:nvSpPr>
        <p:spPr bwMode="auto">
          <a:xfrm>
            <a:off x="0" y="0"/>
            <a:ext cx="9144000" cy="977900"/>
          </a:xfrm>
          <a:prstGeom prst="rect">
            <a:avLst/>
          </a:prstGeom>
          <a:solidFill>
            <a:schemeClr val="tx2">
              <a:lumMod val="50000"/>
            </a:schemeClr>
          </a:solidFill>
          <a:ln>
            <a:noFill/>
          </a:ln>
        </p:spPr>
        <p:txBody>
          <a:bodyPr anchor="ctr"/>
          <a:lstStyle>
            <a:lvl1pPr eaLnBrk="0" hangingPunct="0">
              <a:tabLst>
                <a:tab pos="230188" algn="l"/>
              </a:tabLst>
              <a:defRPr>
                <a:solidFill>
                  <a:schemeClr val="tx1"/>
                </a:solidFill>
                <a:latin typeface="Calibri" pitchFamily="34" charset="0"/>
                <a:ea typeface="ＭＳ Ｐゴシック" pitchFamily="34" charset="-128"/>
              </a:defRPr>
            </a:lvl1pPr>
            <a:lvl2pPr marL="742950" indent="-285750" eaLnBrk="0" hangingPunct="0">
              <a:tabLst>
                <a:tab pos="230188" algn="l"/>
              </a:tabLst>
              <a:defRPr>
                <a:solidFill>
                  <a:schemeClr val="tx1"/>
                </a:solidFill>
                <a:latin typeface="Calibri" pitchFamily="34" charset="0"/>
                <a:ea typeface="ＭＳ Ｐゴシック" pitchFamily="34" charset="-128"/>
              </a:defRPr>
            </a:lvl2pPr>
            <a:lvl3pPr marL="1143000" indent="-228600" eaLnBrk="0" hangingPunct="0">
              <a:tabLst>
                <a:tab pos="230188" algn="l"/>
              </a:tabLst>
              <a:defRPr>
                <a:solidFill>
                  <a:schemeClr val="tx1"/>
                </a:solidFill>
                <a:latin typeface="Calibri" pitchFamily="34" charset="0"/>
                <a:ea typeface="ＭＳ Ｐゴシック" pitchFamily="34" charset="-128"/>
              </a:defRPr>
            </a:lvl3pPr>
            <a:lvl4pPr marL="1600200" indent="-228600" eaLnBrk="0" hangingPunct="0">
              <a:tabLst>
                <a:tab pos="230188" algn="l"/>
              </a:tabLst>
              <a:defRPr>
                <a:solidFill>
                  <a:schemeClr val="tx1"/>
                </a:solidFill>
                <a:latin typeface="Calibri" pitchFamily="34" charset="0"/>
                <a:ea typeface="ＭＳ Ｐゴシック" pitchFamily="34" charset="-128"/>
              </a:defRPr>
            </a:lvl4pPr>
            <a:lvl5pPr marL="2057400" indent="-228600" eaLnBrk="0" hangingPunct="0">
              <a:tabLst>
                <a:tab pos="230188" algn="l"/>
              </a:tabLst>
              <a:defRPr>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tabLst>
                <a:tab pos="230188" algn="l"/>
              </a:tabLst>
              <a:defRPr>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tabLst>
                <a:tab pos="230188" algn="l"/>
              </a:tabLst>
              <a:defRPr>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tabLst>
                <a:tab pos="230188" algn="l"/>
              </a:tabLst>
              <a:defRPr>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tabLst>
                <a:tab pos="230188" algn="l"/>
              </a:tabLst>
              <a:defRPr>
                <a:solidFill>
                  <a:schemeClr val="tx1"/>
                </a:solidFill>
                <a:latin typeface="Calibri" pitchFamily="34" charset="0"/>
                <a:ea typeface="ＭＳ Ｐゴシック" pitchFamily="34" charset="-128"/>
              </a:defRPr>
            </a:lvl9pPr>
          </a:lstStyle>
          <a:p>
            <a:pPr eaLnBrk="1" hangingPunct="1">
              <a:defRPr/>
            </a:pPr>
            <a:endParaRPr lang="en-US" altLang="en-US" sz="2800" dirty="0">
              <a:solidFill>
                <a:schemeClr val="bg1"/>
              </a:solidFill>
              <a:latin typeface="Arial" charset="0"/>
            </a:endParaRPr>
          </a:p>
        </p:txBody>
      </p:sp>
      <p:pic>
        <p:nvPicPr>
          <p:cNvPr id="4100" name="Picture 6">
            <a:extLst>
              <a:ext uri="{FF2B5EF4-FFF2-40B4-BE49-F238E27FC236}">
                <a16:creationId xmlns:a16="http://schemas.microsoft.com/office/drawing/2014/main" id="{7071A585-2C28-CF78-A7C9-398B814C450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21425" y="4681538"/>
            <a:ext cx="2525713"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Box 1">
            <a:extLst>
              <a:ext uri="{FF2B5EF4-FFF2-40B4-BE49-F238E27FC236}">
                <a16:creationId xmlns:a16="http://schemas.microsoft.com/office/drawing/2014/main" id="{CE2F9DCD-2571-D550-3D03-1DAC400546CA}"/>
              </a:ext>
            </a:extLst>
          </p:cNvPr>
          <p:cNvSpPr txBox="1">
            <a:spLocks noChangeArrowheads="1"/>
          </p:cNvSpPr>
          <p:nvPr/>
        </p:nvSpPr>
        <p:spPr bwMode="auto">
          <a:xfrm flipH="1">
            <a:off x="0" y="4646613"/>
            <a:ext cx="39719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r>
              <a:rPr lang="en-US" altLang="en-US" dirty="0">
                <a:solidFill>
                  <a:schemeClr val="bg1"/>
                </a:solidFill>
              </a:rPr>
              <a:t>Department of Emergency Medicine</a:t>
            </a:r>
          </a:p>
        </p:txBody>
      </p:sp>
      <p:sp>
        <p:nvSpPr>
          <p:cNvPr id="2" name="Content Placeholder 2">
            <a:extLst>
              <a:ext uri="{FF2B5EF4-FFF2-40B4-BE49-F238E27FC236}">
                <a16:creationId xmlns:a16="http://schemas.microsoft.com/office/drawing/2014/main" id="{0E8A5017-1155-9241-7C88-4670CA7735F7}"/>
              </a:ext>
            </a:extLst>
          </p:cNvPr>
          <p:cNvSpPr txBox="1">
            <a:spLocks/>
          </p:cNvSpPr>
          <p:nvPr/>
        </p:nvSpPr>
        <p:spPr>
          <a:xfrm>
            <a:off x="457200" y="1200151"/>
            <a:ext cx="8229600" cy="3394472"/>
          </a:xfrm>
          <a:prstGeom prst="rect">
            <a:avLst/>
          </a:prstGeom>
        </p:spPr>
        <p:txBody>
          <a:bodyPr>
            <a:normAutofit/>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a:latin typeface="PT Sans Narrow" panose="020B0506020203020204" pitchFamily="34" charset="0"/>
              </a:rPr>
              <a:t>Targeted educational offerings for EM residents increased confidence and comfort with MOUD and harm reduction.</a:t>
            </a:r>
          </a:p>
          <a:p>
            <a:pPr marL="0" indent="0">
              <a:buNone/>
            </a:pPr>
            <a:r>
              <a:rPr lang="en-US" sz="1600" dirty="0">
                <a:latin typeface="PT Sans Narrow" panose="020B0506020203020204" pitchFamily="34" charset="0"/>
              </a:rPr>
              <a:t>   </a:t>
            </a:r>
          </a:p>
          <a:p>
            <a:pPr marL="0" indent="0">
              <a:buNone/>
            </a:pPr>
            <a:r>
              <a:rPr lang="en-US" dirty="0">
                <a:latin typeface="PT Sans Narrow" panose="020B0506020203020204" pitchFamily="34" charset="0"/>
              </a:rPr>
              <a:t>A universal curriculum for EM residents with information about </a:t>
            </a:r>
            <a:r>
              <a:rPr lang="en-US" b="1" dirty="0">
                <a:latin typeface="PT Sans Narrow" panose="020B0506020203020204" pitchFamily="34" charset="0"/>
              </a:rPr>
              <a:t>local resources </a:t>
            </a:r>
            <a:r>
              <a:rPr lang="en-US" dirty="0">
                <a:latin typeface="PT Sans Narrow" panose="020B0506020203020204" pitchFamily="34" charset="0"/>
              </a:rPr>
              <a:t>holds promise for improving the care of patients with OUD in the ED.</a:t>
            </a:r>
          </a:p>
        </p:txBody>
      </p:sp>
    </p:spTree>
    <p:extLst>
      <p:ext uri="{BB962C8B-B14F-4D97-AF65-F5344CB8AC3E}">
        <p14:creationId xmlns:p14="http://schemas.microsoft.com/office/powerpoint/2010/main" val="206966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4D1BCFB-AEC7-38EB-D783-1A831AFDF859}"/>
              </a:ext>
            </a:extLst>
          </p:cNvPr>
          <p:cNvSpPr txBox="1">
            <a:spLocks/>
          </p:cNvSpPr>
          <p:nvPr/>
        </p:nvSpPr>
        <p:spPr bwMode="auto">
          <a:xfrm>
            <a:off x="0" y="0"/>
            <a:ext cx="9144000" cy="548640"/>
          </a:xfrm>
          <a:prstGeom prst="rect">
            <a:avLst/>
          </a:prstGeom>
          <a:solidFill>
            <a:schemeClr val="tx2">
              <a:lumMod val="50000"/>
            </a:schemeClr>
          </a:solidFill>
          <a:ln>
            <a:noFill/>
          </a:ln>
        </p:spPr>
        <p:txBody>
          <a:bodyPr anchor="ctr"/>
          <a:lstStyle>
            <a:lvl1pPr eaLnBrk="0" hangingPunct="0">
              <a:tabLst>
                <a:tab pos="230188" algn="l"/>
              </a:tabLst>
              <a:defRPr>
                <a:solidFill>
                  <a:schemeClr val="tx1"/>
                </a:solidFill>
                <a:latin typeface="Calibri" pitchFamily="34" charset="0"/>
                <a:ea typeface="ＭＳ Ｐゴシック" pitchFamily="34" charset="-128"/>
              </a:defRPr>
            </a:lvl1pPr>
            <a:lvl2pPr marL="742950" indent="-285750" eaLnBrk="0" hangingPunct="0">
              <a:tabLst>
                <a:tab pos="230188" algn="l"/>
              </a:tabLst>
              <a:defRPr>
                <a:solidFill>
                  <a:schemeClr val="tx1"/>
                </a:solidFill>
                <a:latin typeface="Calibri" pitchFamily="34" charset="0"/>
                <a:ea typeface="ＭＳ Ｐゴシック" pitchFamily="34" charset="-128"/>
              </a:defRPr>
            </a:lvl2pPr>
            <a:lvl3pPr marL="1143000" indent="-228600" eaLnBrk="0" hangingPunct="0">
              <a:tabLst>
                <a:tab pos="230188" algn="l"/>
              </a:tabLst>
              <a:defRPr>
                <a:solidFill>
                  <a:schemeClr val="tx1"/>
                </a:solidFill>
                <a:latin typeface="Calibri" pitchFamily="34" charset="0"/>
                <a:ea typeface="ＭＳ Ｐゴシック" pitchFamily="34" charset="-128"/>
              </a:defRPr>
            </a:lvl3pPr>
            <a:lvl4pPr marL="1600200" indent="-228600" eaLnBrk="0" hangingPunct="0">
              <a:tabLst>
                <a:tab pos="230188" algn="l"/>
              </a:tabLst>
              <a:defRPr>
                <a:solidFill>
                  <a:schemeClr val="tx1"/>
                </a:solidFill>
                <a:latin typeface="Calibri" pitchFamily="34" charset="0"/>
                <a:ea typeface="ＭＳ Ｐゴシック" pitchFamily="34" charset="-128"/>
              </a:defRPr>
            </a:lvl4pPr>
            <a:lvl5pPr marL="2057400" indent="-228600" eaLnBrk="0" hangingPunct="0">
              <a:tabLst>
                <a:tab pos="230188" algn="l"/>
              </a:tabLst>
              <a:defRPr>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tabLst>
                <a:tab pos="230188" algn="l"/>
              </a:tabLst>
              <a:defRPr>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tabLst>
                <a:tab pos="230188" algn="l"/>
              </a:tabLst>
              <a:defRPr>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tabLst>
                <a:tab pos="230188" algn="l"/>
              </a:tabLst>
              <a:defRPr>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tabLst>
                <a:tab pos="230188" algn="l"/>
              </a:tabLst>
              <a:defRPr>
                <a:solidFill>
                  <a:schemeClr val="tx1"/>
                </a:solidFill>
                <a:latin typeface="Calibri" pitchFamily="34" charset="0"/>
                <a:ea typeface="ＭＳ Ｐゴシック" pitchFamily="34" charset="-128"/>
              </a:defRPr>
            </a:lvl9pPr>
          </a:lstStyle>
          <a:p>
            <a:pPr eaLnBrk="1" hangingPunct="1">
              <a:defRPr/>
            </a:pPr>
            <a:r>
              <a:rPr lang="en-US" altLang="en-US" sz="2800" dirty="0">
                <a:solidFill>
                  <a:schemeClr val="bg1"/>
                </a:solidFill>
                <a:latin typeface="PT Sans Narrow" panose="020B0506020203020204" pitchFamily="34" charset="0"/>
              </a:rPr>
              <a:t>References</a:t>
            </a:r>
          </a:p>
        </p:txBody>
      </p:sp>
      <p:pic>
        <p:nvPicPr>
          <p:cNvPr id="4100" name="Picture 6">
            <a:extLst>
              <a:ext uri="{FF2B5EF4-FFF2-40B4-BE49-F238E27FC236}">
                <a16:creationId xmlns:a16="http://schemas.microsoft.com/office/drawing/2014/main" id="{7071A585-2C28-CF78-A7C9-398B814C450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21425" y="4681538"/>
            <a:ext cx="2525713"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Box 1">
            <a:extLst>
              <a:ext uri="{FF2B5EF4-FFF2-40B4-BE49-F238E27FC236}">
                <a16:creationId xmlns:a16="http://schemas.microsoft.com/office/drawing/2014/main" id="{CE2F9DCD-2571-D550-3D03-1DAC400546CA}"/>
              </a:ext>
            </a:extLst>
          </p:cNvPr>
          <p:cNvSpPr txBox="1">
            <a:spLocks noChangeArrowheads="1"/>
          </p:cNvSpPr>
          <p:nvPr/>
        </p:nvSpPr>
        <p:spPr bwMode="auto">
          <a:xfrm flipH="1">
            <a:off x="0" y="4646613"/>
            <a:ext cx="39719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r>
              <a:rPr lang="en-US" altLang="en-US" dirty="0">
                <a:solidFill>
                  <a:schemeClr val="bg1"/>
                </a:solidFill>
                <a:latin typeface="PT Sans Narrow" panose="020B0506020203020204" pitchFamily="34" charset="0"/>
              </a:rPr>
              <a:t>Department of Emergency Medicine</a:t>
            </a:r>
          </a:p>
        </p:txBody>
      </p:sp>
      <p:sp>
        <p:nvSpPr>
          <p:cNvPr id="2" name="Content Placeholder 2">
            <a:extLst>
              <a:ext uri="{FF2B5EF4-FFF2-40B4-BE49-F238E27FC236}">
                <a16:creationId xmlns:a16="http://schemas.microsoft.com/office/drawing/2014/main" id="{FCEC8AB2-AE66-5384-47C0-DAD58133DF6A}"/>
              </a:ext>
            </a:extLst>
          </p:cNvPr>
          <p:cNvSpPr txBox="1">
            <a:spLocks/>
          </p:cNvSpPr>
          <p:nvPr/>
        </p:nvSpPr>
        <p:spPr>
          <a:xfrm>
            <a:off x="107878" y="593845"/>
            <a:ext cx="8923106" cy="3911479"/>
          </a:xfrm>
          <a:prstGeom prst="rect">
            <a:avLst/>
          </a:prstGeom>
        </p:spPr>
        <p:txBody>
          <a:bodyPr>
            <a:noAutofit/>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buNone/>
            </a:pPr>
            <a:r>
              <a:rPr lang="en-US" sz="1200" dirty="0" err="1">
                <a:latin typeface="PT Sans Narrow" panose="020B0506020203020204" pitchFamily="34" charset="0"/>
                <a:ea typeface="Karmina Rg" panose="02000503060000020004" pitchFamily="50" charset="0"/>
              </a:rPr>
              <a:t>Vivolo</a:t>
            </a:r>
            <a:r>
              <a:rPr lang="en-US" sz="1200" dirty="0">
                <a:latin typeface="PT Sans Narrow" panose="020B0506020203020204" pitchFamily="34" charset="0"/>
                <a:ea typeface="Karmina Rg" panose="02000503060000020004" pitchFamily="50" charset="0"/>
              </a:rPr>
              <a:t>-Kantor AM, et al. Vital Signs: Trends in Emergency Department Visits For Suspected Opioid Overdoses—United States, July 2016–September 2017. </a:t>
            </a:r>
            <a:r>
              <a:rPr lang="en-US" sz="1200" i="1" dirty="0">
                <a:latin typeface="PT Sans Narrow" panose="020B0506020203020204" pitchFamily="34" charset="0"/>
                <a:ea typeface="Karmina Rg" panose="02000503060000020004" pitchFamily="50" charset="0"/>
              </a:rPr>
              <a:t>Morbidity and Mortality Weekly Report</a:t>
            </a:r>
            <a:r>
              <a:rPr lang="en-US" sz="1200" dirty="0">
                <a:latin typeface="PT Sans Narrow" panose="020B0506020203020204" pitchFamily="34" charset="0"/>
                <a:ea typeface="Karmina Rg" panose="02000503060000020004" pitchFamily="50" charset="0"/>
              </a:rPr>
              <a:t>. 2018; 67(9): p.279.</a:t>
            </a:r>
          </a:p>
          <a:p>
            <a:pPr marL="0" indent="0">
              <a:spcBef>
                <a:spcPts val="0"/>
              </a:spcBef>
              <a:buNone/>
            </a:pPr>
            <a:r>
              <a:rPr lang="en-US" sz="1200" dirty="0">
                <a:latin typeface="PT Sans Narrow" panose="020B0506020203020204" pitchFamily="34" charset="0"/>
                <a:ea typeface="Karmina Rg" panose="02000503060000020004" pitchFamily="50" charset="0"/>
              </a:rPr>
              <a:t>Samuels EA, </a:t>
            </a:r>
            <a:r>
              <a:rPr lang="en-US" sz="1200" dirty="0" err="1">
                <a:latin typeface="PT Sans Narrow" panose="020B0506020203020204" pitchFamily="34" charset="0"/>
                <a:ea typeface="Karmina Rg" panose="02000503060000020004" pitchFamily="50" charset="0"/>
              </a:rPr>
              <a:t>Coupet</a:t>
            </a:r>
            <a:r>
              <a:rPr lang="en-US" sz="1200" dirty="0">
                <a:latin typeface="PT Sans Narrow" panose="020B0506020203020204" pitchFamily="34" charset="0"/>
                <a:ea typeface="Karmina Rg" panose="02000503060000020004" pitchFamily="50" charset="0"/>
              </a:rPr>
              <a:t> E, D’Onofrio G. (2021) Emergency Department Treatment of Opioid Use Disorder. In: Wakeman SE, Rich JD. (eds) Treating Opioid Use Disorder in General Medical Settings. Springer, Cham.</a:t>
            </a:r>
          </a:p>
          <a:p>
            <a:pPr marL="0" indent="0">
              <a:spcBef>
                <a:spcPts val="0"/>
              </a:spcBef>
              <a:buNone/>
            </a:pPr>
            <a:r>
              <a:rPr lang="en-US" sz="1200" dirty="0">
                <a:latin typeface="PT Sans Narrow" panose="020B0506020203020204" pitchFamily="34" charset="0"/>
                <a:ea typeface="Karmina Rg" panose="02000503060000020004" pitchFamily="50" charset="0"/>
              </a:rPr>
              <a:t>Larochelle MR, et al. Medication for Opioid Use Disorder After Nonfatal Opioid Overdose and Association with Mortality: A Cohort Study. </a:t>
            </a:r>
            <a:r>
              <a:rPr lang="en-US" sz="1200" i="1" dirty="0">
                <a:latin typeface="PT Sans Narrow" panose="020B0506020203020204" pitchFamily="34" charset="0"/>
                <a:ea typeface="Karmina Rg" panose="02000503060000020004" pitchFamily="50" charset="0"/>
              </a:rPr>
              <a:t>Annals of Internal Medicine. </a:t>
            </a:r>
            <a:r>
              <a:rPr lang="en-US" sz="1200" dirty="0">
                <a:latin typeface="PT Sans Narrow" panose="020B0506020203020204" pitchFamily="34" charset="0"/>
                <a:ea typeface="Karmina Rg" panose="02000503060000020004" pitchFamily="50" charset="0"/>
              </a:rPr>
              <a:t>2018; 169 (3): 137-145.</a:t>
            </a:r>
          </a:p>
          <a:p>
            <a:pPr marL="0" indent="0">
              <a:spcBef>
                <a:spcPts val="0"/>
              </a:spcBef>
              <a:buNone/>
            </a:pPr>
            <a:r>
              <a:rPr lang="en-US" sz="1200" dirty="0">
                <a:latin typeface="PT Sans Narrow" panose="020B0506020203020204" pitchFamily="34" charset="0"/>
                <a:ea typeface="Karmina Rg" panose="02000503060000020004" pitchFamily="50" charset="0"/>
              </a:rPr>
              <a:t>Morgan JR, et al. Overdose Following Initiation Of Naltrexone And Buprenorphine Medication Treatment For Opioid Use Disorder In A United States Commercially Insured Cohort. </a:t>
            </a:r>
            <a:r>
              <a:rPr lang="en-US" sz="1200" i="1" dirty="0">
                <a:latin typeface="PT Sans Narrow" panose="020B0506020203020204" pitchFamily="34" charset="0"/>
                <a:ea typeface="Karmina Rg" panose="02000503060000020004" pitchFamily="50" charset="0"/>
              </a:rPr>
              <a:t>Drug and </a:t>
            </a:r>
            <a:r>
              <a:rPr lang="pt-BR" sz="1200" i="1" dirty="0">
                <a:latin typeface="PT Sans Narrow" panose="020B0506020203020204" pitchFamily="34" charset="0"/>
                <a:ea typeface="Karmina Rg" panose="02000503060000020004" pitchFamily="50" charset="0"/>
              </a:rPr>
              <a:t>Alcohol Dependence</a:t>
            </a:r>
            <a:r>
              <a:rPr lang="pt-BR" sz="1200" dirty="0">
                <a:latin typeface="PT Sans Narrow" panose="020B0506020203020204" pitchFamily="34" charset="0"/>
                <a:ea typeface="Karmina Rg" panose="02000503060000020004" pitchFamily="50" charset="0"/>
              </a:rPr>
              <a:t>. 2019; 200: 34-39.</a:t>
            </a:r>
          </a:p>
          <a:p>
            <a:pPr marL="0" indent="0">
              <a:spcBef>
                <a:spcPts val="0"/>
              </a:spcBef>
              <a:buNone/>
            </a:pPr>
            <a:r>
              <a:rPr lang="en-US" sz="1200" dirty="0">
                <a:latin typeface="PT Sans Narrow" panose="020B0506020203020204" pitchFamily="34" charset="0"/>
                <a:ea typeface="Karmina Rg" panose="02000503060000020004" pitchFamily="50" charset="0"/>
              </a:rPr>
              <a:t>Weiner SG, Baker O, </a:t>
            </a:r>
            <a:r>
              <a:rPr lang="en-US" sz="1200" dirty="0" err="1">
                <a:latin typeface="PT Sans Narrow" panose="020B0506020203020204" pitchFamily="34" charset="0"/>
                <a:ea typeface="Karmina Rg" panose="02000503060000020004" pitchFamily="50" charset="0"/>
              </a:rPr>
              <a:t>Bernson</a:t>
            </a:r>
            <a:r>
              <a:rPr lang="en-US" sz="1200" dirty="0">
                <a:latin typeface="PT Sans Narrow" panose="020B0506020203020204" pitchFamily="34" charset="0"/>
                <a:ea typeface="Karmina Rg" panose="02000503060000020004" pitchFamily="50" charset="0"/>
              </a:rPr>
              <a:t> D, Schuur JD. One-year mortality of patients after emergency department treatment for nonfatal opioid overdose. </a:t>
            </a:r>
            <a:r>
              <a:rPr lang="en-US" sz="1200" i="1" dirty="0">
                <a:latin typeface="PT Sans Narrow" panose="020B0506020203020204" pitchFamily="34" charset="0"/>
                <a:ea typeface="Karmina Rg" panose="02000503060000020004" pitchFamily="50" charset="0"/>
              </a:rPr>
              <a:t>Annals of Emergency Medicine</a:t>
            </a:r>
            <a:r>
              <a:rPr lang="en-US" sz="1200" dirty="0">
                <a:latin typeface="PT Sans Narrow" panose="020B0506020203020204" pitchFamily="34" charset="0"/>
                <a:ea typeface="Karmina Rg" panose="02000503060000020004" pitchFamily="50" charset="0"/>
              </a:rPr>
              <a:t>. 2020; 75(1): pp.13-17.</a:t>
            </a:r>
          </a:p>
          <a:p>
            <a:pPr marL="0" indent="0">
              <a:spcBef>
                <a:spcPts val="0"/>
              </a:spcBef>
              <a:buNone/>
            </a:pPr>
            <a:r>
              <a:rPr lang="en-US" sz="1200" dirty="0" err="1">
                <a:latin typeface="PT Sans Narrow" panose="020B0506020203020204" pitchFamily="34" charset="0"/>
                <a:ea typeface="Karmina Rg" panose="02000503060000020004" pitchFamily="50" charset="0"/>
              </a:rPr>
              <a:t>Olfson</a:t>
            </a:r>
            <a:r>
              <a:rPr lang="en-US" sz="1200" dirty="0">
                <a:latin typeface="PT Sans Narrow" panose="020B0506020203020204" pitchFamily="34" charset="0"/>
                <a:ea typeface="Karmina Rg" panose="02000503060000020004" pitchFamily="50" charset="0"/>
              </a:rPr>
              <a:t> M, et al. Causes of Death After Nonfatal Opioid Overdose. </a:t>
            </a:r>
            <a:r>
              <a:rPr lang="en-US" sz="1200" i="1" dirty="0">
                <a:latin typeface="PT Sans Narrow" panose="020B0506020203020204" pitchFamily="34" charset="0"/>
                <a:ea typeface="Karmina Rg" panose="02000503060000020004" pitchFamily="50" charset="0"/>
              </a:rPr>
              <a:t>JAMA Psychiatry</a:t>
            </a:r>
            <a:r>
              <a:rPr lang="en-US" sz="1200" dirty="0">
                <a:latin typeface="PT Sans Narrow" panose="020B0506020203020204" pitchFamily="34" charset="0"/>
                <a:ea typeface="Karmina Rg" panose="02000503060000020004" pitchFamily="50" charset="0"/>
              </a:rPr>
              <a:t>. 2018; 75(8): 820–827.</a:t>
            </a:r>
          </a:p>
          <a:p>
            <a:pPr marL="0" indent="0">
              <a:spcBef>
                <a:spcPts val="0"/>
              </a:spcBef>
              <a:buNone/>
            </a:pPr>
            <a:r>
              <a:rPr lang="en-US" sz="1200" dirty="0">
                <a:latin typeface="PT Sans Narrow" panose="020B0506020203020204" pitchFamily="34" charset="0"/>
                <a:ea typeface="Karmina Rg" panose="02000503060000020004" pitchFamily="50" charset="0"/>
              </a:rPr>
              <a:t>D'Onofrio G, et al. Emergency department-initiated buprenorphine/naloxone treatment for opioid dependence: a randomized clinical trial. </a:t>
            </a:r>
            <a:r>
              <a:rPr lang="en-US" sz="1200" i="1" dirty="0">
                <a:latin typeface="PT Sans Narrow" panose="020B0506020203020204" pitchFamily="34" charset="0"/>
                <a:ea typeface="Karmina Rg" panose="02000503060000020004" pitchFamily="50" charset="0"/>
              </a:rPr>
              <a:t>JAMA</a:t>
            </a:r>
            <a:r>
              <a:rPr lang="en-US" sz="1200" dirty="0">
                <a:latin typeface="PT Sans Narrow" panose="020B0506020203020204" pitchFamily="34" charset="0"/>
                <a:ea typeface="Karmina Rg" panose="02000503060000020004" pitchFamily="50" charset="0"/>
              </a:rPr>
              <a:t>. 2015; 313(16): 1636-44.</a:t>
            </a:r>
          </a:p>
          <a:p>
            <a:pPr marL="0" indent="0">
              <a:spcBef>
                <a:spcPts val="0"/>
              </a:spcBef>
              <a:buNone/>
            </a:pPr>
            <a:r>
              <a:rPr lang="en-US" sz="1200" dirty="0" err="1">
                <a:latin typeface="PT Sans Narrow" panose="020B0506020203020204" pitchFamily="34" charset="0"/>
                <a:ea typeface="Karmina Rg" panose="02000503060000020004" pitchFamily="50" charset="0"/>
              </a:rPr>
              <a:t>Kaczorowski</a:t>
            </a:r>
            <a:r>
              <a:rPr lang="en-US" sz="1200" dirty="0">
                <a:latin typeface="PT Sans Narrow" panose="020B0506020203020204" pitchFamily="34" charset="0"/>
                <a:ea typeface="Karmina Rg" panose="02000503060000020004" pitchFamily="50" charset="0"/>
              </a:rPr>
              <a:t> J, et al. Emergency Department–Initiated Interventions for Patients With Opioid Use Disorder: A Systematic Review. </a:t>
            </a:r>
            <a:r>
              <a:rPr lang="en-US" sz="1200" i="1" dirty="0">
                <a:latin typeface="PT Sans Narrow" panose="020B0506020203020204" pitchFamily="34" charset="0"/>
                <a:ea typeface="Karmina Rg" panose="02000503060000020004" pitchFamily="50" charset="0"/>
              </a:rPr>
              <a:t>Academic Emergency Medicine</a:t>
            </a:r>
            <a:r>
              <a:rPr lang="en-US" sz="1200" dirty="0">
                <a:latin typeface="PT Sans Narrow" panose="020B0506020203020204" pitchFamily="34" charset="0"/>
                <a:ea typeface="Karmina Rg" panose="02000503060000020004" pitchFamily="50" charset="0"/>
              </a:rPr>
              <a:t>. 2020; 27(11): 1173-1182.</a:t>
            </a:r>
          </a:p>
          <a:p>
            <a:pPr marL="0" indent="0">
              <a:spcBef>
                <a:spcPts val="0"/>
              </a:spcBef>
              <a:buNone/>
            </a:pPr>
            <a:r>
              <a:rPr lang="en-US" sz="1200" dirty="0" err="1">
                <a:latin typeface="PT Sans Narrow" panose="020B0506020203020204" pitchFamily="34" charset="0"/>
                <a:ea typeface="Karmina Rg" panose="02000503060000020004" pitchFamily="50" charset="0"/>
              </a:rPr>
              <a:t>Im</a:t>
            </a:r>
            <a:r>
              <a:rPr lang="en-US" sz="1200" dirty="0">
                <a:latin typeface="PT Sans Narrow" panose="020B0506020203020204" pitchFamily="34" charset="0"/>
                <a:ea typeface="Karmina Rg" panose="02000503060000020004" pitchFamily="50" charset="0"/>
              </a:rPr>
              <a:t> DD, et al. Emergency Department Clinicians’ Attitudes Toward Opioid Use Disorder And Emergency Department-Initiated Buprenorphine Treatment: A Mixed-Methods Study. </a:t>
            </a:r>
            <a:r>
              <a:rPr lang="en-US" sz="1200" i="1" dirty="0">
                <a:latin typeface="PT Sans Narrow" panose="020B0506020203020204" pitchFamily="34" charset="0"/>
                <a:ea typeface="Karmina Rg" panose="02000503060000020004" pitchFamily="50" charset="0"/>
              </a:rPr>
              <a:t>Western Journal of Emergency Medicine</a:t>
            </a:r>
            <a:r>
              <a:rPr lang="en-US" sz="1200" dirty="0">
                <a:latin typeface="PT Sans Narrow" panose="020B0506020203020204" pitchFamily="34" charset="0"/>
                <a:ea typeface="Karmina Rg" panose="02000503060000020004" pitchFamily="50" charset="0"/>
              </a:rPr>
              <a:t>. 2020; 21(2): 261-271.</a:t>
            </a:r>
          </a:p>
          <a:p>
            <a:pPr marL="0" indent="0">
              <a:spcBef>
                <a:spcPts val="0"/>
              </a:spcBef>
              <a:buNone/>
            </a:pPr>
            <a:r>
              <a:rPr lang="en-US" sz="1200" dirty="0">
                <a:latin typeface="PT Sans Narrow" panose="020B0506020203020204" pitchFamily="34" charset="0"/>
                <a:ea typeface="Karmina Rg" panose="02000503060000020004" pitchFamily="50" charset="0"/>
              </a:rPr>
              <a:t>Lowenstein M, et al. Barriers And Facilitators For Emergency Department Initiation Of Buprenorphine: A Physician Survey. </a:t>
            </a:r>
            <a:r>
              <a:rPr lang="en-US" sz="1200" i="1" dirty="0">
                <a:latin typeface="PT Sans Narrow" panose="020B0506020203020204" pitchFamily="34" charset="0"/>
                <a:ea typeface="Karmina Rg" panose="02000503060000020004" pitchFamily="50" charset="0"/>
              </a:rPr>
              <a:t>The American Journal of Emergency Medicine</a:t>
            </a:r>
            <a:r>
              <a:rPr lang="en-US" sz="1200" dirty="0">
                <a:latin typeface="PT Sans Narrow" panose="020B0506020203020204" pitchFamily="34" charset="0"/>
                <a:ea typeface="Karmina Rg" panose="02000503060000020004" pitchFamily="50" charset="0"/>
              </a:rPr>
              <a:t>. 2019; 37(9): 1787-1790.</a:t>
            </a:r>
          </a:p>
          <a:p>
            <a:pPr marL="0" indent="0">
              <a:spcBef>
                <a:spcPts val="0"/>
              </a:spcBef>
              <a:buNone/>
            </a:pPr>
            <a:r>
              <a:rPr lang="en-US" sz="1200" dirty="0">
                <a:latin typeface="PT Sans Narrow" panose="020B0506020203020204" pitchFamily="34" charset="0"/>
                <a:ea typeface="Karmina Rg" panose="02000503060000020004" pitchFamily="50" charset="0"/>
              </a:rPr>
              <a:t>Fox, L, Nelson LS. Emergency Department Initiation of Buprenorphine for Opioid Use Disorder: Current Status, and Future Potential. </a:t>
            </a:r>
            <a:r>
              <a:rPr lang="en-US" sz="1200" i="1" dirty="0">
                <a:latin typeface="PT Sans Narrow" panose="020B0506020203020204" pitchFamily="34" charset="0"/>
                <a:ea typeface="Karmina Rg" panose="02000503060000020004" pitchFamily="50" charset="0"/>
              </a:rPr>
              <a:t>CNS Drugs</a:t>
            </a:r>
            <a:r>
              <a:rPr lang="en-US" sz="1200" dirty="0">
                <a:latin typeface="PT Sans Narrow" panose="020B0506020203020204" pitchFamily="34" charset="0"/>
                <a:ea typeface="Karmina Rg" panose="02000503060000020004" pitchFamily="50" charset="0"/>
              </a:rPr>
              <a:t>. 2019; 33: 1147–1154.</a:t>
            </a:r>
          </a:p>
          <a:p>
            <a:pPr marL="0" indent="0">
              <a:spcBef>
                <a:spcPts val="0"/>
              </a:spcBef>
              <a:buNone/>
            </a:pPr>
            <a:r>
              <a:rPr lang="en-US" sz="1200" dirty="0">
                <a:latin typeface="PT Sans Narrow" panose="020B0506020203020204" pitchFamily="34" charset="0"/>
                <a:ea typeface="Karmina Rg" panose="02000503060000020004" pitchFamily="50" charset="0"/>
              </a:rPr>
              <a:t>Allen B, Nolan ML, </a:t>
            </a:r>
            <a:r>
              <a:rPr lang="en-US" sz="1200" dirty="0" err="1">
                <a:latin typeface="PT Sans Narrow" panose="020B0506020203020204" pitchFamily="34" charset="0"/>
                <a:ea typeface="Karmina Rg" panose="02000503060000020004" pitchFamily="50" charset="0"/>
              </a:rPr>
              <a:t>Paone</a:t>
            </a:r>
            <a:r>
              <a:rPr lang="en-US" sz="1200" dirty="0">
                <a:latin typeface="PT Sans Narrow" panose="020B0506020203020204" pitchFamily="34" charset="0"/>
                <a:ea typeface="Karmina Rg" panose="02000503060000020004" pitchFamily="50" charset="0"/>
              </a:rPr>
              <a:t> D. Underutilization of medications to treat opioid use disorder: What role does stigma play? </a:t>
            </a:r>
            <a:r>
              <a:rPr lang="en-US" sz="1200" i="1" dirty="0">
                <a:latin typeface="PT Sans Narrow" panose="020B0506020203020204" pitchFamily="34" charset="0"/>
                <a:ea typeface="Karmina Rg" panose="02000503060000020004" pitchFamily="50" charset="0"/>
              </a:rPr>
              <a:t>Substance Abuse</a:t>
            </a:r>
            <a:r>
              <a:rPr lang="en-US" sz="1200" dirty="0">
                <a:latin typeface="PT Sans Narrow" panose="020B0506020203020204" pitchFamily="34" charset="0"/>
                <a:ea typeface="Karmina Rg" panose="02000503060000020004" pitchFamily="50" charset="0"/>
              </a:rPr>
              <a:t>. 2019; 40(4): 459-465.</a:t>
            </a:r>
          </a:p>
        </p:txBody>
      </p:sp>
    </p:spTree>
    <p:extLst>
      <p:ext uri="{BB962C8B-B14F-4D97-AF65-F5344CB8AC3E}">
        <p14:creationId xmlns:p14="http://schemas.microsoft.com/office/powerpoint/2010/main" val="2124954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4D1BCFB-AEC7-38EB-D783-1A831AFDF859}"/>
              </a:ext>
            </a:extLst>
          </p:cNvPr>
          <p:cNvSpPr txBox="1">
            <a:spLocks/>
          </p:cNvSpPr>
          <p:nvPr/>
        </p:nvSpPr>
        <p:spPr bwMode="auto">
          <a:xfrm>
            <a:off x="0" y="0"/>
            <a:ext cx="9144000" cy="548877"/>
          </a:xfrm>
          <a:prstGeom prst="rect">
            <a:avLst/>
          </a:prstGeom>
          <a:solidFill>
            <a:schemeClr val="tx2">
              <a:lumMod val="50000"/>
            </a:schemeClr>
          </a:solidFill>
          <a:ln>
            <a:noFill/>
          </a:ln>
        </p:spPr>
        <p:txBody>
          <a:bodyPr anchor="ctr"/>
          <a:lstStyle>
            <a:lvl1pPr eaLnBrk="0" hangingPunct="0">
              <a:tabLst>
                <a:tab pos="230188" algn="l"/>
              </a:tabLst>
              <a:defRPr>
                <a:solidFill>
                  <a:schemeClr val="tx1"/>
                </a:solidFill>
                <a:latin typeface="Calibri" pitchFamily="34" charset="0"/>
                <a:ea typeface="ＭＳ Ｐゴシック" pitchFamily="34" charset="-128"/>
              </a:defRPr>
            </a:lvl1pPr>
            <a:lvl2pPr marL="742950" indent="-285750" eaLnBrk="0" hangingPunct="0">
              <a:tabLst>
                <a:tab pos="230188" algn="l"/>
              </a:tabLst>
              <a:defRPr>
                <a:solidFill>
                  <a:schemeClr val="tx1"/>
                </a:solidFill>
                <a:latin typeface="Calibri" pitchFamily="34" charset="0"/>
                <a:ea typeface="ＭＳ Ｐゴシック" pitchFamily="34" charset="-128"/>
              </a:defRPr>
            </a:lvl2pPr>
            <a:lvl3pPr marL="1143000" indent="-228600" eaLnBrk="0" hangingPunct="0">
              <a:tabLst>
                <a:tab pos="230188" algn="l"/>
              </a:tabLst>
              <a:defRPr>
                <a:solidFill>
                  <a:schemeClr val="tx1"/>
                </a:solidFill>
                <a:latin typeface="Calibri" pitchFamily="34" charset="0"/>
                <a:ea typeface="ＭＳ Ｐゴシック" pitchFamily="34" charset="-128"/>
              </a:defRPr>
            </a:lvl3pPr>
            <a:lvl4pPr marL="1600200" indent="-228600" eaLnBrk="0" hangingPunct="0">
              <a:tabLst>
                <a:tab pos="230188" algn="l"/>
              </a:tabLst>
              <a:defRPr>
                <a:solidFill>
                  <a:schemeClr val="tx1"/>
                </a:solidFill>
                <a:latin typeface="Calibri" pitchFamily="34" charset="0"/>
                <a:ea typeface="ＭＳ Ｐゴシック" pitchFamily="34" charset="-128"/>
              </a:defRPr>
            </a:lvl4pPr>
            <a:lvl5pPr marL="2057400" indent="-228600" eaLnBrk="0" hangingPunct="0">
              <a:tabLst>
                <a:tab pos="230188" algn="l"/>
              </a:tabLst>
              <a:defRPr>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tabLst>
                <a:tab pos="230188" algn="l"/>
              </a:tabLst>
              <a:defRPr>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tabLst>
                <a:tab pos="230188" algn="l"/>
              </a:tabLst>
              <a:defRPr>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tabLst>
                <a:tab pos="230188" algn="l"/>
              </a:tabLst>
              <a:defRPr>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tabLst>
                <a:tab pos="230188" algn="l"/>
              </a:tabLst>
              <a:defRPr>
                <a:solidFill>
                  <a:schemeClr val="tx1"/>
                </a:solidFill>
                <a:latin typeface="Calibri" pitchFamily="34" charset="0"/>
                <a:ea typeface="ＭＳ Ｐゴシック" pitchFamily="34" charset="-128"/>
              </a:defRPr>
            </a:lvl9pPr>
          </a:lstStyle>
          <a:p>
            <a:pPr eaLnBrk="1" hangingPunct="1">
              <a:defRPr/>
            </a:pPr>
            <a:r>
              <a:rPr lang="en-US" altLang="en-US" sz="2800" dirty="0">
                <a:solidFill>
                  <a:schemeClr val="bg1"/>
                </a:solidFill>
                <a:latin typeface="PT Sans Narrow" panose="020B0506020203020204" pitchFamily="34" charset="0"/>
              </a:rPr>
              <a:t>Authors &amp; Affiliations </a:t>
            </a:r>
          </a:p>
        </p:txBody>
      </p:sp>
      <p:pic>
        <p:nvPicPr>
          <p:cNvPr id="4100" name="Picture 6">
            <a:extLst>
              <a:ext uri="{FF2B5EF4-FFF2-40B4-BE49-F238E27FC236}">
                <a16:creationId xmlns:a16="http://schemas.microsoft.com/office/drawing/2014/main" id="{7071A585-2C28-CF78-A7C9-398B814C450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21425" y="4681538"/>
            <a:ext cx="2525713"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Box 1">
            <a:extLst>
              <a:ext uri="{FF2B5EF4-FFF2-40B4-BE49-F238E27FC236}">
                <a16:creationId xmlns:a16="http://schemas.microsoft.com/office/drawing/2014/main" id="{CE2F9DCD-2571-D550-3D03-1DAC400546CA}"/>
              </a:ext>
            </a:extLst>
          </p:cNvPr>
          <p:cNvSpPr txBox="1">
            <a:spLocks noChangeArrowheads="1"/>
          </p:cNvSpPr>
          <p:nvPr/>
        </p:nvSpPr>
        <p:spPr bwMode="auto">
          <a:xfrm flipH="1">
            <a:off x="0" y="4646613"/>
            <a:ext cx="39719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r>
              <a:rPr lang="en-US" altLang="en-US" dirty="0">
                <a:solidFill>
                  <a:schemeClr val="bg1"/>
                </a:solidFill>
                <a:latin typeface="PT Sans Narrow" panose="020B0506020203020204" pitchFamily="34" charset="0"/>
              </a:rPr>
              <a:t>Department of Emergency Medicine</a:t>
            </a:r>
          </a:p>
        </p:txBody>
      </p:sp>
      <p:sp>
        <p:nvSpPr>
          <p:cNvPr id="2" name="Content Placeholder 2">
            <a:extLst>
              <a:ext uri="{FF2B5EF4-FFF2-40B4-BE49-F238E27FC236}">
                <a16:creationId xmlns:a16="http://schemas.microsoft.com/office/drawing/2014/main" id="{50782619-29AD-F6FA-8970-C8B9DA2A56AB}"/>
              </a:ext>
            </a:extLst>
          </p:cNvPr>
          <p:cNvSpPr txBox="1">
            <a:spLocks/>
          </p:cNvSpPr>
          <p:nvPr/>
        </p:nvSpPr>
        <p:spPr>
          <a:xfrm>
            <a:off x="97603" y="561227"/>
            <a:ext cx="9046397" cy="3979951"/>
          </a:xfrm>
          <a:prstGeom prst="rect">
            <a:avLst/>
          </a:prstGeom>
        </p:spPr>
        <p:txBody>
          <a:bodyPr>
            <a:noAutofit/>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buNone/>
            </a:pPr>
            <a:r>
              <a:rPr lang="en-US" sz="1600" dirty="0">
                <a:latin typeface="PT Sans Narrow" panose="020B0506020203020204" pitchFamily="34" charset="0"/>
              </a:rPr>
              <a:t>Aaron Krumheuer, MD	   Emergency Medicine Resident, University of Michigan</a:t>
            </a:r>
          </a:p>
          <a:p>
            <a:pPr marL="0" indent="0">
              <a:spcBef>
                <a:spcPts val="0"/>
              </a:spcBef>
              <a:buNone/>
            </a:pPr>
            <a:r>
              <a:rPr lang="en-US" sz="1600" dirty="0">
                <a:latin typeface="PT Sans Narrow" panose="020B0506020203020204" pitchFamily="34" charset="0"/>
              </a:rPr>
              <a:t>Alex M. Nickel, MD		   PM&amp;R Resident, </a:t>
            </a:r>
            <a:r>
              <a:rPr lang="en-US" sz="1600" dirty="0" err="1">
                <a:latin typeface="PT Sans Narrow" panose="020B0506020203020204" pitchFamily="34" charset="0"/>
              </a:rPr>
              <a:t>Corewell</a:t>
            </a:r>
            <a:r>
              <a:rPr lang="en-US" sz="1600" dirty="0">
                <a:latin typeface="PT Sans Narrow" panose="020B0506020203020204" pitchFamily="34" charset="0"/>
              </a:rPr>
              <a:t> Health</a:t>
            </a:r>
          </a:p>
          <a:p>
            <a:pPr marL="0" indent="0">
              <a:spcBef>
                <a:spcPts val="0"/>
              </a:spcBef>
              <a:buNone/>
            </a:pPr>
            <a:r>
              <a:rPr lang="en-US" sz="1600" dirty="0">
                <a:latin typeface="PT Sans Narrow" panose="020B0506020203020204" pitchFamily="34" charset="0"/>
              </a:rPr>
              <a:t>Erin Kim 			   Medical Student, University of Michigan</a:t>
            </a:r>
          </a:p>
          <a:p>
            <a:pPr marL="0" indent="0">
              <a:spcBef>
                <a:spcPts val="0"/>
              </a:spcBef>
              <a:buNone/>
            </a:pPr>
            <a:r>
              <a:rPr lang="en-US" sz="1600" dirty="0">
                <a:latin typeface="PT Sans Narrow" panose="020B0506020203020204" pitchFamily="34" charset="0"/>
              </a:rPr>
              <a:t>Carrie Bailes, MD 		   Emergency Medicine Resident, University of Michigan</a:t>
            </a:r>
          </a:p>
          <a:p>
            <a:pPr marL="0" indent="0">
              <a:spcBef>
                <a:spcPts val="0"/>
              </a:spcBef>
              <a:buNone/>
            </a:pPr>
            <a:r>
              <a:rPr lang="en-US" sz="1600" dirty="0">
                <a:latin typeface="PT Sans Narrow" panose="020B0506020203020204" pitchFamily="34" charset="0"/>
              </a:rPr>
              <a:t>Emily E. Ager, MD, MPH 	   Emergency Medicine Resident, University of Michigan</a:t>
            </a:r>
          </a:p>
          <a:p>
            <a:pPr marL="0" indent="0">
              <a:spcBef>
                <a:spcPts val="0"/>
              </a:spcBef>
              <a:buNone/>
            </a:pPr>
            <a:r>
              <a:rPr lang="en-US" sz="1600" dirty="0">
                <a:latin typeface="PT Sans Narrow" panose="020B0506020203020204" pitchFamily="34" charset="0"/>
              </a:rPr>
              <a:t>Ella Purington, MD 		   Emergency Medicine Resident, University of Michigan</a:t>
            </a:r>
          </a:p>
          <a:p>
            <a:pPr marL="0" indent="0">
              <a:spcBef>
                <a:spcPts val="0"/>
              </a:spcBef>
              <a:buNone/>
            </a:pPr>
            <a:r>
              <a:rPr lang="en-US" sz="1600" dirty="0">
                <a:latin typeface="PT Sans Narrow" panose="020B0506020203020204" pitchFamily="34" charset="0"/>
              </a:rPr>
              <a:t>Syed M. J. Mahmood, MD 	   Assistant Professor, Department of Emergency Medicine, Division of Pain Medicine, UC-Davis</a:t>
            </a:r>
          </a:p>
          <a:p>
            <a:pPr marL="0" indent="0">
              <a:spcBef>
                <a:spcPts val="0"/>
              </a:spcBef>
              <a:buNone/>
            </a:pPr>
            <a:r>
              <a:rPr lang="en-US" sz="1600" dirty="0">
                <a:latin typeface="PT Sans Narrow" panose="020B0506020203020204" pitchFamily="34" charset="0"/>
              </a:rPr>
              <a:t>Mitchell T. Hooyer, MD 	   Emergency Medicine Resident, University of Michigan</a:t>
            </a:r>
          </a:p>
          <a:p>
            <a:pPr marL="0" indent="0">
              <a:spcBef>
                <a:spcPts val="0"/>
              </a:spcBef>
              <a:buNone/>
            </a:pPr>
            <a:r>
              <a:rPr lang="en-US" sz="1600" dirty="0">
                <a:latin typeface="PT Sans Narrow" panose="020B0506020203020204" pitchFamily="34" charset="0"/>
              </a:rPr>
              <a:t>ML Ryan, MD			   Emergency Medicine Resident, St. Luke's University Health Network</a:t>
            </a:r>
          </a:p>
          <a:p>
            <a:pPr marL="0" indent="0">
              <a:spcBef>
                <a:spcPts val="0"/>
              </a:spcBef>
              <a:buNone/>
            </a:pPr>
            <a:r>
              <a:rPr lang="en-US" sz="1600" dirty="0">
                <a:latin typeface="PT Sans Narrow" panose="020B0506020203020204" pitchFamily="34" charset="0"/>
              </a:rPr>
              <a:t>Jessica Baker			   Medical Student, University of Michigan</a:t>
            </a:r>
          </a:p>
          <a:p>
            <a:pPr marL="0" indent="0">
              <a:spcBef>
                <a:spcPts val="0"/>
              </a:spcBef>
              <a:buNone/>
            </a:pPr>
            <a:r>
              <a:rPr lang="en-US" sz="1600" dirty="0">
                <a:latin typeface="PT Sans Narrow" panose="020B0506020203020204" pitchFamily="34" charset="0"/>
              </a:rPr>
              <a:t>Megan Purdy, MD		   Emergency Medicine Resident, Denver Health</a:t>
            </a:r>
          </a:p>
          <a:p>
            <a:pPr marL="0" indent="0">
              <a:spcBef>
                <a:spcPts val="0"/>
              </a:spcBef>
              <a:buNone/>
            </a:pPr>
            <a:r>
              <a:rPr lang="en-US" sz="1600" dirty="0">
                <a:latin typeface="PT Sans Narrow" panose="020B0506020203020204" pitchFamily="34" charset="0"/>
              </a:rPr>
              <a:t>Carolyn Commissaris, MD	   Assistant EM Residency Program Director, Brigham &amp; </a:t>
            </a:r>
            <a:r>
              <a:rPr lang="en-US" sz="1600" dirty="0" err="1">
                <a:latin typeface="PT Sans Narrow" panose="020B0506020203020204" pitchFamily="34" charset="0"/>
              </a:rPr>
              <a:t>Womens</a:t>
            </a:r>
            <a:r>
              <a:rPr lang="en-US" sz="1600" dirty="0">
                <a:latin typeface="PT Sans Narrow" panose="020B0506020203020204" pitchFamily="34" charset="0"/>
              </a:rPr>
              <a:t> Hospital/Harvard Medical School</a:t>
            </a:r>
          </a:p>
          <a:p>
            <a:pPr marL="0" indent="0">
              <a:spcBef>
                <a:spcPts val="0"/>
              </a:spcBef>
              <a:buNone/>
            </a:pPr>
            <a:r>
              <a:rPr lang="en-US" sz="1600" dirty="0">
                <a:latin typeface="PT Sans Narrow" panose="020B0506020203020204" pitchFamily="34" charset="0"/>
              </a:rPr>
              <a:t>Shawna Smith, PhD 	   Assistant Professor, School of Public Health, University of Michigan</a:t>
            </a:r>
          </a:p>
          <a:p>
            <a:pPr marL="0" indent="0">
              <a:spcBef>
                <a:spcPts val="0"/>
              </a:spcBef>
              <a:buNone/>
            </a:pPr>
            <a:r>
              <a:rPr lang="en-US" sz="1600" dirty="0">
                <a:latin typeface="PT Sans Narrow" panose="020B0506020203020204" pitchFamily="34" charset="0"/>
              </a:rPr>
              <a:t>Alexander Janke, MD, MHS   Fellow, National Clinician Scholars Program, University of Michigan</a:t>
            </a:r>
          </a:p>
          <a:p>
            <a:pPr marL="0" indent="0">
              <a:spcBef>
                <a:spcPts val="0"/>
              </a:spcBef>
              <a:buNone/>
            </a:pPr>
            <a:r>
              <a:rPr lang="en-US" sz="1600" dirty="0">
                <a:latin typeface="PT Sans Narrow" panose="020B0506020203020204" pitchFamily="34" charset="0"/>
              </a:rPr>
              <a:t>Christopher Fung, MD, MS    Assistant Professor, Department of Emergency Medicine, University of Michigan</a:t>
            </a:r>
          </a:p>
          <a:p>
            <a:pPr marL="0" indent="0">
              <a:spcBef>
                <a:spcPts val="0"/>
              </a:spcBef>
              <a:buNone/>
            </a:pPr>
            <a:r>
              <a:rPr lang="en-US" sz="1600" dirty="0">
                <a:latin typeface="PT Sans Narrow" panose="020B0506020203020204" pitchFamily="34" charset="0"/>
              </a:rPr>
              <a:t>Eve D. Losman, MD, MHSA 	   Clinical Associate Professor, Department of Emergency Medicine, University of Michigan</a:t>
            </a:r>
          </a:p>
        </p:txBody>
      </p:sp>
    </p:spTree>
    <p:extLst>
      <p:ext uri="{BB962C8B-B14F-4D97-AF65-F5344CB8AC3E}">
        <p14:creationId xmlns:p14="http://schemas.microsoft.com/office/powerpoint/2010/main" val="1401657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4D1BCFB-AEC7-38EB-D783-1A831AFDF859}"/>
              </a:ext>
            </a:extLst>
          </p:cNvPr>
          <p:cNvSpPr txBox="1">
            <a:spLocks/>
          </p:cNvSpPr>
          <p:nvPr/>
        </p:nvSpPr>
        <p:spPr bwMode="auto">
          <a:xfrm>
            <a:off x="0" y="0"/>
            <a:ext cx="9144000" cy="548640"/>
          </a:xfrm>
          <a:prstGeom prst="rect">
            <a:avLst/>
          </a:prstGeom>
          <a:solidFill>
            <a:schemeClr val="tx2">
              <a:lumMod val="50000"/>
            </a:schemeClr>
          </a:solidFill>
          <a:ln>
            <a:noFill/>
          </a:ln>
        </p:spPr>
        <p:txBody>
          <a:bodyPr anchor="ctr"/>
          <a:lstStyle>
            <a:lvl1pPr eaLnBrk="0" hangingPunct="0">
              <a:tabLst>
                <a:tab pos="230188" algn="l"/>
              </a:tabLst>
              <a:defRPr>
                <a:solidFill>
                  <a:schemeClr val="tx1"/>
                </a:solidFill>
                <a:latin typeface="Calibri" pitchFamily="34" charset="0"/>
                <a:ea typeface="ＭＳ Ｐゴシック" pitchFamily="34" charset="-128"/>
              </a:defRPr>
            </a:lvl1pPr>
            <a:lvl2pPr marL="742950" indent="-285750" eaLnBrk="0" hangingPunct="0">
              <a:tabLst>
                <a:tab pos="230188" algn="l"/>
              </a:tabLst>
              <a:defRPr>
                <a:solidFill>
                  <a:schemeClr val="tx1"/>
                </a:solidFill>
                <a:latin typeface="Calibri" pitchFamily="34" charset="0"/>
                <a:ea typeface="ＭＳ Ｐゴシック" pitchFamily="34" charset="-128"/>
              </a:defRPr>
            </a:lvl2pPr>
            <a:lvl3pPr marL="1143000" indent="-228600" eaLnBrk="0" hangingPunct="0">
              <a:tabLst>
                <a:tab pos="230188" algn="l"/>
              </a:tabLst>
              <a:defRPr>
                <a:solidFill>
                  <a:schemeClr val="tx1"/>
                </a:solidFill>
                <a:latin typeface="Calibri" pitchFamily="34" charset="0"/>
                <a:ea typeface="ＭＳ Ｐゴシック" pitchFamily="34" charset="-128"/>
              </a:defRPr>
            </a:lvl3pPr>
            <a:lvl4pPr marL="1600200" indent="-228600" eaLnBrk="0" hangingPunct="0">
              <a:tabLst>
                <a:tab pos="230188" algn="l"/>
              </a:tabLst>
              <a:defRPr>
                <a:solidFill>
                  <a:schemeClr val="tx1"/>
                </a:solidFill>
                <a:latin typeface="Calibri" pitchFamily="34" charset="0"/>
                <a:ea typeface="ＭＳ Ｐゴシック" pitchFamily="34" charset="-128"/>
              </a:defRPr>
            </a:lvl4pPr>
            <a:lvl5pPr marL="2057400" indent="-228600" eaLnBrk="0" hangingPunct="0">
              <a:tabLst>
                <a:tab pos="230188" algn="l"/>
              </a:tabLst>
              <a:defRPr>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tabLst>
                <a:tab pos="230188" algn="l"/>
              </a:tabLst>
              <a:defRPr>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tabLst>
                <a:tab pos="230188" algn="l"/>
              </a:tabLst>
              <a:defRPr>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tabLst>
                <a:tab pos="230188" algn="l"/>
              </a:tabLst>
              <a:defRPr>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tabLst>
                <a:tab pos="230188" algn="l"/>
              </a:tabLst>
              <a:defRPr>
                <a:solidFill>
                  <a:schemeClr val="tx1"/>
                </a:solidFill>
                <a:latin typeface="Calibri" pitchFamily="34" charset="0"/>
                <a:ea typeface="ＭＳ Ｐゴシック" pitchFamily="34" charset="-128"/>
              </a:defRPr>
            </a:lvl9pPr>
          </a:lstStyle>
          <a:p>
            <a:pPr eaLnBrk="1" hangingPunct="1">
              <a:defRPr/>
            </a:pPr>
            <a:r>
              <a:rPr lang="en-US" altLang="en-US" sz="2800" dirty="0">
                <a:solidFill>
                  <a:schemeClr val="bg1"/>
                </a:solidFill>
                <a:latin typeface="PT Sans Narrow" panose="020B0506020203020204" pitchFamily="34" charset="0"/>
              </a:rPr>
              <a:t>Disclosures</a:t>
            </a:r>
          </a:p>
        </p:txBody>
      </p:sp>
      <p:pic>
        <p:nvPicPr>
          <p:cNvPr id="4100" name="Picture 6">
            <a:extLst>
              <a:ext uri="{FF2B5EF4-FFF2-40B4-BE49-F238E27FC236}">
                <a16:creationId xmlns:a16="http://schemas.microsoft.com/office/drawing/2014/main" id="{7071A585-2C28-CF78-A7C9-398B814C450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21425" y="4681538"/>
            <a:ext cx="2525713"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Box 1">
            <a:extLst>
              <a:ext uri="{FF2B5EF4-FFF2-40B4-BE49-F238E27FC236}">
                <a16:creationId xmlns:a16="http://schemas.microsoft.com/office/drawing/2014/main" id="{CE2F9DCD-2571-D550-3D03-1DAC400546CA}"/>
              </a:ext>
            </a:extLst>
          </p:cNvPr>
          <p:cNvSpPr txBox="1">
            <a:spLocks noChangeArrowheads="1"/>
          </p:cNvSpPr>
          <p:nvPr/>
        </p:nvSpPr>
        <p:spPr bwMode="auto">
          <a:xfrm flipH="1">
            <a:off x="0" y="4646613"/>
            <a:ext cx="39719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r>
              <a:rPr lang="en-US" altLang="en-US" dirty="0">
                <a:solidFill>
                  <a:schemeClr val="bg1"/>
                </a:solidFill>
                <a:latin typeface="PT Sans Narrow" panose="020B0506020203020204" pitchFamily="34" charset="0"/>
              </a:rPr>
              <a:t>Department of Emergency Medicine</a:t>
            </a:r>
          </a:p>
        </p:txBody>
      </p:sp>
      <p:sp>
        <p:nvSpPr>
          <p:cNvPr id="3" name="TextBox 2">
            <a:extLst>
              <a:ext uri="{FF2B5EF4-FFF2-40B4-BE49-F238E27FC236}">
                <a16:creationId xmlns:a16="http://schemas.microsoft.com/office/drawing/2014/main" id="{CD6E5B28-5D0D-4910-6072-591AB1C842DD}"/>
              </a:ext>
            </a:extLst>
          </p:cNvPr>
          <p:cNvSpPr txBox="1"/>
          <p:nvPr/>
        </p:nvSpPr>
        <p:spPr>
          <a:xfrm>
            <a:off x="621586" y="971312"/>
            <a:ext cx="7900827" cy="2554545"/>
          </a:xfrm>
          <a:prstGeom prst="rect">
            <a:avLst/>
          </a:prstGeom>
          <a:noFill/>
        </p:spPr>
        <p:txBody>
          <a:bodyPr wrap="square">
            <a:spAutoFit/>
          </a:bodyPr>
          <a:lstStyle/>
          <a:p>
            <a:r>
              <a:rPr lang="en-US" sz="3200" i="1" dirty="0">
                <a:latin typeface="PT Sans Narrow" panose="020B0506020203020204" pitchFamily="34" charset="0"/>
                <a:ea typeface="Karmina Rg" panose="02000503060000020004" pitchFamily="50" charset="0"/>
              </a:rPr>
              <a:t>No listed authors have financial relationships to disclose.</a:t>
            </a:r>
          </a:p>
          <a:p>
            <a:endParaRPr lang="en-US" sz="3200" i="1" dirty="0">
              <a:latin typeface="PT Sans Narrow" panose="020B0506020203020204" pitchFamily="34" charset="0"/>
              <a:ea typeface="Karmina Rg" panose="02000503060000020004" pitchFamily="50" charset="0"/>
            </a:endParaRPr>
          </a:p>
          <a:p>
            <a:r>
              <a:rPr lang="en-US" sz="3200" i="1" dirty="0">
                <a:latin typeface="PT Sans Narrow" panose="020B0506020203020204" pitchFamily="34" charset="0"/>
                <a:ea typeface="Karmina Rg" panose="02000503060000020004" pitchFamily="50" charset="0"/>
              </a:rPr>
              <a:t>This work was supported by a SAEMF / NIDA Mentor-Facilitated Training Award.</a:t>
            </a:r>
          </a:p>
        </p:txBody>
      </p:sp>
      <p:pic>
        <p:nvPicPr>
          <p:cNvPr id="4103" name="Picture 7" descr="SAEM Foundation Logo | SAEM">
            <a:extLst>
              <a:ext uri="{FF2B5EF4-FFF2-40B4-BE49-F238E27FC236}">
                <a16:creationId xmlns:a16="http://schemas.microsoft.com/office/drawing/2014/main" id="{22796A33-D0B7-6DD2-480E-6F8172FA255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84863" y="3143250"/>
            <a:ext cx="2962275" cy="1143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6">
            <a:extLst>
              <a:ext uri="{FF2B5EF4-FFF2-40B4-BE49-F238E27FC236}">
                <a16:creationId xmlns:a16="http://schemas.microsoft.com/office/drawing/2014/main" id="{7071A585-2C28-CF78-A7C9-398B814C450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21425" y="4681538"/>
            <a:ext cx="2525713"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Box 1">
            <a:extLst>
              <a:ext uri="{FF2B5EF4-FFF2-40B4-BE49-F238E27FC236}">
                <a16:creationId xmlns:a16="http://schemas.microsoft.com/office/drawing/2014/main" id="{CE2F9DCD-2571-D550-3D03-1DAC400546CA}"/>
              </a:ext>
            </a:extLst>
          </p:cNvPr>
          <p:cNvSpPr txBox="1">
            <a:spLocks noChangeArrowheads="1"/>
          </p:cNvSpPr>
          <p:nvPr/>
        </p:nvSpPr>
        <p:spPr bwMode="auto">
          <a:xfrm flipH="1">
            <a:off x="0" y="4646613"/>
            <a:ext cx="39719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r>
              <a:rPr lang="en-US" altLang="en-US" dirty="0">
                <a:solidFill>
                  <a:schemeClr val="bg1"/>
                </a:solidFill>
                <a:latin typeface="PT Sans Narrow" panose="020B0506020203020204" pitchFamily="34" charset="0"/>
              </a:rPr>
              <a:t>Department of Emergency Medicine</a:t>
            </a:r>
          </a:p>
        </p:txBody>
      </p:sp>
      <p:sp>
        <p:nvSpPr>
          <p:cNvPr id="2" name="Content Placeholder 2">
            <a:extLst>
              <a:ext uri="{FF2B5EF4-FFF2-40B4-BE49-F238E27FC236}">
                <a16:creationId xmlns:a16="http://schemas.microsoft.com/office/drawing/2014/main" id="{A6CC21F0-2345-B38D-C707-8613C9CB7CD2}"/>
              </a:ext>
            </a:extLst>
          </p:cNvPr>
          <p:cNvSpPr txBox="1">
            <a:spLocks/>
          </p:cNvSpPr>
          <p:nvPr/>
        </p:nvSpPr>
        <p:spPr>
          <a:xfrm>
            <a:off x="313361" y="741164"/>
            <a:ext cx="4876538" cy="3394472"/>
          </a:xfrm>
          <a:prstGeom prst="rect">
            <a:avLst/>
          </a:prstGeom>
        </p:spPr>
        <p:txBody>
          <a:bodyPr>
            <a:normAutofit lnSpcReduction="10000"/>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2800" dirty="0">
                <a:latin typeface="PT Sans Narrow" panose="020B0506020203020204" pitchFamily="34" charset="0"/>
              </a:rPr>
              <a:t>For many patients, the ED is a potential point of entry for initiating Opioid Use Disorder treatment.</a:t>
            </a:r>
          </a:p>
          <a:p>
            <a:pPr marL="0" indent="0">
              <a:buFont typeface="Arial" panose="020B0604020202020204" pitchFamily="34" charset="0"/>
              <a:buNone/>
            </a:pPr>
            <a:r>
              <a:rPr lang="en-US" sz="1300" dirty="0">
                <a:latin typeface="PT Sans Narrow" panose="020B0506020203020204" pitchFamily="34" charset="0"/>
              </a:rPr>
              <a:t>  </a:t>
            </a:r>
          </a:p>
          <a:p>
            <a:pPr marL="0" indent="0">
              <a:buFont typeface="Arial" panose="020B0604020202020204" pitchFamily="34" charset="0"/>
              <a:buNone/>
            </a:pPr>
            <a:r>
              <a:rPr lang="en-US" sz="2800" dirty="0">
                <a:latin typeface="PT Sans Narrow" panose="020B0506020203020204" pitchFamily="34" charset="0"/>
              </a:rPr>
              <a:t>However, less than 10% of patients with an ED visit for non-fatal overdose are prescribed naloxone or buprenorphine at discharge. </a:t>
            </a:r>
          </a:p>
        </p:txBody>
      </p:sp>
      <p:pic>
        <p:nvPicPr>
          <p:cNvPr id="5" name="Graphic 4" descr="Door Open with solid fill">
            <a:extLst>
              <a:ext uri="{FF2B5EF4-FFF2-40B4-BE49-F238E27FC236}">
                <a16:creationId xmlns:a16="http://schemas.microsoft.com/office/drawing/2014/main" id="{E338634C-8651-77D8-7E1E-6A155B4A447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89899" y="874514"/>
            <a:ext cx="3394472" cy="3394472"/>
          </a:xfrm>
          <a:prstGeom prst="rect">
            <a:avLst/>
          </a:prstGeom>
        </p:spPr>
      </p:pic>
      <p:sp>
        <p:nvSpPr>
          <p:cNvPr id="6" name="Title 1">
            <a:extLst>
              <a:ext uri="{FF2B5EF4-FFF2-40B4-BE49-F238E27FC236}">
                <a16:creationId xmlns:a16="http://schemas.microsoft.com/office/drawing/2014/main" id="{80C25E9C-3B8F-A8F8-E281-546DAFB2D30A}"/>
              </a:ext>
            </a:extLst>
          </p:cNvPr>
          <p:cNvSpPr txBox="1">
            <a:spLocks/>
          </p:cNvSpPr>
          <p:nvPr/>
        </p:nvSpPr>
        <p:spPr bwMode="auto">
          <a:xfrm>
            <a:off x="0" y="0"/>
            <a:ext cx="9144000" cy="548640"/>
          </a:xfrm>
          <a:prstGeom prst="rect">
            <a:avLst/>
          </a:prstGeom>
          <a:solidFill>
            <a:schemeClr val="tx2">
              <a:lumMod val="50000"/>
            </a:schemeClr>
          </a:solidFill>
          <a:ln>
            <a:noFill/>
          </a:ln>
        </p:spPr>
        <p:txBody>
          <a:bodyPr anchor="ctr"/>
          <a:lstStyle>
            <a:lvl1pPr eaLnBrk="0" hangingPunct="0">
              <a:tabLst>
                <a:tab pos="230188" algn="l"/>
              </a:tabLst>
              <a:defRPr>
                <a:solidFill>
                  <a:schemeClr val="tx1"/>
                </a:solidFill>
                <a:latin typeface="Calibri" pitchFamily="34" charset="0"/>
                <a:ea typeface="ＭＳ Ｐゴシック" pitchFamily="34" charset="-128"/>
              </a:defRPr>
            </a:lvl1pPr>
            <a:lvl2pPr marL="742950" indent="-285750" eaLnBrk="0" hangingPunct="0">
              <a:tabLst>
                <a:tab pos="230188" algn="l"/>
              </a:tabLst>
              <a:defRPr>
                <a:solidFill>
                  <a:schemeClr val="tx1"/>
                </a:solidFill>
                <a:latin typeface="Calibri" pitchFamily="34" charset="0"/>
                <a:ea typeface="ＭＳ Ｐゴシック" pitchFamily="34" charset="-128"/>
              </a:defRPr>
            </a:lvl2pPr>
            <a:lvl3pPr marL="1143000" indent="-228600" eaLnBrk="0" hangingPunct="0">
              <a:tabLst>
                <a:tab pos="230188" algn="l"/>
              </a:tabLst>
              <a:defRPr>
                <a:solidFill>
                  <a:schemeClr val="tx1"/>
                </a:solidFill>
                <a:latin typeface="Calibri" pitchFamily="34" charset="0"/>
                <a:ea typeface="ＭＳ Ｐゴシック" pitchFamily="34" charset="-128"/>
              </a:defRPr>
            </a:lvl3pPr>
            <a:lvl4pPr marL="1600200" indent="-228600" eaLnBrk="0" hangingPunct="0">
              <a:tabLst>
                <a:tab pos="230188" algn="l"/>
              </a:tabLst>
              <a:defRPr>
                <a:solidFill>
                  <a:schemeClr val="tx1"/>
                </a:solidFill>
                <a:latin typeface="Calibri" pitchFamily="34" charset="0"/>
                <a:ea typeface="ＭＳ Ｐゴシック" pitchFamily="34" charset="-128"/>
              </a:defRPr>
            </a:lvl4pPr>
            <a:lvl5pPr marL="2057400" indent="-228600" eaLnBrk="0" hangingPunct="0">
              <a:tabLst>
                <a:tab pos="230188" algn="l"/>
              </a:tabLst>
              <a:defRPr>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tabLst>
                <a:tab pos="230188" algn="l"/>
              </a:tabLst>
              <a:defRPr>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tabLst>
                <a:tab pos="230188" algn="l"/>
              </a:tabLst>
              <a:defRPr>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tabLst>
                <a:tab pos="230188" algn="l"/>
              </a:tabLst>
              <a:defRPr>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tabLst>
                <a:tab pos="230188" algn="l"/>
              </a:tabLst>
              <a:defRPr>
                <a:solidFill>
                  <a:schemeClr val="tx1"/>
                </a:solidFill>
                <a:latin typeface="Calibri" pitchFamily="34" charset="0"/>
                <a:ea typeface="ＭＳ Ｐゴシック" pitchFamily="34" charset="-128"/>
              </a:defRPr>
            </a:lvl9pPr>
          </a:lstStyle>
          <a:p>
            <a:pPr eaLnBrk="1" hangingPunct="1">
              <a:defRPr/>
            </a:pPr>
            <a:endParaRPr lang="en-US" altLang="en-US" sz="2800" dirty="0">
              <a:solidFill>
                <a:schemeClr val="bg1"/>
              </a:solidFill>
              <a:latin typeface="Arial" charset="0"/>
            </a:endParaRPr>
          </a:p>
        </p:txBody>
      </p:sp>
      <p:sp>
        <p:nvSpPr>
          <p:cNvPr id="8" name="TextBox 7">
            <a:extLst>
              <a:ext uri="{FF2B5EF4-FFF2-40B4-BE49-F238E27FC236}">
                <a16:creationId xmlns:a16="http://schemas.microsoft.com/office/drawing/2014/main" id="{1F8CA35F-8ECA-A7B7-18B7-16CF85DD9FC2}"/>
              </a:ext>
            </a:extLst>
          </p:cNvPr>
          <p:cNvSpPr txBox="1"/>
          <p:nvPr/>
        </p:nvSpPr>
        <p:spPr>
          <a:xfrm>
            <a:off x="34756" y="4237236"/>
            <a:ext cx="4595812" cy="307777"/>
          </a:xfrm>
          <a:prstGeom prst="rect">
            <a:avLst/>
          </a:prstGeom>
          <a:noFill/>
        </p:spPr>
        <p:txBody>
          <a:bodyPr wrap="square">
            <a:spAutoFit/>
          </a:bodyPr>
          <a:lstStyle/>
          <a:p>
            <a:r>
              <a:rPr lang="en-US" sz="1400" b="0" i="0" dirty="0">
                <a:solidFill>
                  <a:srgbClr val="222222"/>
                </a:solidFill>
                <a:effectLst/>
                <a:latin typeface="Arial" panose="020B0604020202020204" pitchFamily="34" charset="0"/>
              </a:rPr>
              <a:t>Chua KP et al. </a:t>
            </a:r>
            <a:r>
              <a:rPr lang="en-US" sz="1400" b="0" i="1" dirty="0" err="1">
                <a:solidFill>
                  <a:srgbClr val="222222"/>
                </a:solidFill>
                <a:effectLst/>
                <a:latin typeface="Arial" panose="020B0604020202020204" pitchFamily="34" charset="0"/>
              </a:rPr>
              <a:t>AnnEM</a:t>
            </a:r>
            <a:r>
              <a:rPr lang="en-US" sz="1400" b="0" i="0" dirty="0">
                <a:solidFill>
                  <a:srgbClr val="222222"/>
                </a:solidFill>
                <a:effectLst/>
                <a:latin typeface="Arial" panose="020B0604020202020204" pitchFamily="34" charset="0"/>
              </a:rPr>
              <a:t>. 2022;79(3):225-36.</a:t>
            </a:r>
            <a:endParaRPr lang="en-US" sz="1400" dirty="0"/>
          </a:p>
        </p:txBody>
      </p:sp>
    </p:spTree>
    <p:extLst>
      <p:ext uri="{BB962C8B-B14F-4D97-AF65-F5344CB8AC3E}">
        <p14:creationId xmlns:p14="http://schemas.microsoft.com/office/powerpoint/2010/main" val="1307609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4D1BCFB-AEC7-38EB-D783-1A831AFDF859}"/>
              </a:ext>
            </a:extLst>
          </p:cNvPr>
          <p:cNvSpPr txBox="1">
            <a:spLocks/>
          </p:cNvSpPr>
          <p:nvPr/>
        </p:nvSpPr>
        <p:spPr bwMode="auto">
          <a:xfrm>
            <a:off x="0" y="0"/>
            <a:ext cx="9144000" cy="548640"/>
          </a:xfrm>
          <a:prstGeom prst="rect">
            <a:avLst/>
          </a:prstGeom>
          <a:solidFill>
            <a:schemeClr val="tx2">
              <a:lumMod val="50000"/>
            </a:schemeClr>
          </a:solidFill>
          <a:ln>
            <a:noFill/>
          </a:ln>
        </p:spPr>
        <p:txBody>
          <a:bodyPr anchor="ctr"/>
          <a:lstStyle>
            <a:lvl1pPr eaLnBrk="0" hangingPunct="0">
              <a:tabLst>
                <a:tab pos="230188" algn="l"/>
              </a:tabLst>
              <a:defRPr>
                <a:solidFill>
                  <a:schemeClr val="tx1"/>
                </a:solidFill>
                <a:latin typeface="Calibri" pitchFamily="34" charset="0"/>
                <a:ea typeface="ＭＳ Ｐゴシック" pitchFamily="34" charset="-128"/>
              </a:defRPr>
            </a:lvl1pPr>
            <a:lvl2pPr marL="742950" indent="-285750" eaLnBrk="0" hangingPunct="0">
              <a:tabLst>
                <a:tab pos="230188" algn="l"/>
              </a:tabLst>
              <a:defRPr>
                <a:solidFill>
                  <a:schemeClr val="tx1"/>
                </a:solidFill>
                <a:latin typeface="Calibri" pitchFamily="34" charset="0"/>
                <a:ea typeface="ＭＳ Ｐゴシック" pitchFamily="34" charset="-128"/>
              </a:defRPr>
            </a:lvl2pPr>
            <a:lvl3pPr marL="1143000" indent="-228600" eaLnBrk="0" hangingPunct="0">
              <a:tabLst>
                <a:tab pos="230188" algn="l"/>
              </a:tabLst>
              <a:defRPr>
                <a:solidFill>
                  <a:schemeClr val="tx1"/>
                </a:solidFill>
                <a:latin typeface="Calibri" pitchFamily="34" charset="0"/>
                <a:ea typeface="ＭＳ Ｐゴシック" pitchFamily="34" charset="-128"/>
              </a:defRPr>
            </a:lvl3pPr>
            <a:lvl4pPr marL="1600200" indent="-228600" eaLnBrk="0" hangingPunct="0">
              <a:tabLst>
                <a:tab pos="230188" algn="l"/>
              </a:tabLst>
              <a:defRPr>
                <a:solidFill>
                  <a:schemeClr val="tx1"/>
                </a:solidFill>
                <a:latin typeface="Calibri" pitchFamily="34" charset="0"/>
                <a:ea typeface="ＭＳ Ｐゴシック" pitchFamily="34" charset="-128"/>
              </a:defRPr>
            </a:lvl4pPr>
            <a:lvl5pPr marL="2057400" indent="-228600" eaLnBrk="0" hangingPunct="0">
              <a:tabLst>
                <a:tab pos="230188" algn="l"/>
              </a:tabLst>
              <a:defRPr>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tabLst>
                <a:tab pos="230188" algn="l"/>
              </a:tabLst>
              <a:defRPr>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tabLst>
                <a:tab pos="230188" algn="l"/>
              </a:tabLst>
              <a:defRPr>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tabLst>
                <a:tab pos="230188" algn="l"/>
              </a:tabLst>
              <a:defRPr>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tabLst>
                <a:tab pos="230188" algn="l"/>
              </a:tabLst>
              <a:defRPr>
                <a:solidFill>
                  <a:schemeClr val="tx1"/>
                </a:solidFill>
                <a:latin typeface="Calibri" pitchFamily="34" charset="0"/>
                <a:ea typeface="ＭＳ Ｐゴシック" pitchFamily="34" charset="-128"/>
              </a:defRPr>
            </a:lvl9pPr>
          </a:lstStyle>
          <a:p>
            <a:pPr eaLnBrk="1" hangingPunct="1">
              <a:defRPr/>
            </a:pPr>
            <a:r>
              <a:rPr lang="en-US" sz="2800" dirty="0">
                <a:solidFill>
                  <a:schemeClr val="bg1"/>
                </a:solidFill>
                <a:latin typeface="PT Sans Narrow" panose="020B0506020203020204" pitchFamily="34" charset="0"/>
              </a:rPr>
              <a:t>MOUD is the evidence based, gold standard treatment for OUD</a:t>
            </a:r>
            <a:r>
              <a:rPr lang="en-US" altLang="en-US" sz="2800" dirty="0">
                <a:solidFill>
                  <a:schemeClr val="bg1"/>
                </a:solidFill>
                <a:latin typeface="PT Sans Narrow" panose="020B0506020203020204" pitchFamily="34" charset="0"/>
              </a:rPr>
              <a:t> </a:t>
            </a:r>
          </a:p>
        </p:txBody>
      </p:sp>
      <p:pic>
        <p:nvPicPr>
          <p:cNvPr id="4100" name="Picture 6">
            <a:extLst>
              <a:ext uri="{FF2B5EF4-FFF2-40B4-BE49-F238E27FC236}">
                <a16:creationId xmlns:a16="http://schemas.microsoft.com/office/drawing/2014/main" id="{7071A585-2C28-CF78-A7C9-398B814C450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21425" y="4681538"/>
            <a:ext cx="2525713"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Box 1">
            <a:extLst>
              <a:ext uri="{FF2B5EF4-FFF2-40B4-BE49-F238E27FC236}">
                <a16:creationId xmlns:a16="http://schemas.microsoft.com/office/drawing/2014/main" id="{CE2F9DCD-2571-D550-3D03-1DAC400546CA}"/>
              </a:ext>
            </a:extLst>
          </p:cNvPr>
          <p:cNvSpPr txBox="1">
            <a:spLocks noChangeArrowheads="1"/>
          </p:cNvSpPr>
          <p:nvPr/>
        </p:nvSpPr>
        <p:spPr bwMode="auto">
          <a:xfrm flipH="1">
            <a:off x="0" y="4646613"/>
            <a:ext cx="39719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r>
              <a:rPr lang="en-US" altLang="en-US" dirty="0">
                <a:solidFill>
                  <a:schemeClr val="bg1"/>
                </a:solidFill>
              </a:rPr>
              <a:t>Department of Emergency </a:t>
            </a:r>
            <a:r>
              <a:rPr lang="en-US" altLang="en-US" dirty="0">
                <a:solidFill>
                  <a:schemeClr val="bg1"/>
                </a:solidFill>
                <a:latin typeface="PT Sans Narrow" panose="020B0506020203020204" pitchFamily="34" charset="0"/>
              </a:rPr>
              <a:t>Medicine</a:t>
            </a:r>
          </a:p>
        </p:txBody>
      </p:sp>
      <p:sp>
        <p:nvSpPr>
          <p:cNvPr id="2" name="TextBox 1">
            <a:extLst>
              <a:ext uri="{FF2B5EF4-FFF2-40B4-BE49-F238E27FC236}">
                <a16:creationId xmlns:a16="http://schemas.microsoft.com/office/drawing/2014/main" id="{2ADC058F-6607-484D-6EE3-018237175815}"/>
              </a:ext>
            </a:extLst>
          </p:cNvPr>
          <p:cNvSpPr txBox="1"/>
          <p:nvPr/>
        </p:nvSpPr>
        <p:spPr>
          <a:xfrm>
            <a:off x="457200" y="1048256"/>
            <a:ext cx="8229600" cy="3231654"/>
          </a:xfrm>
          <a:prstGeom prst="rect">
            <a:avLst/>
          </a:prstGeom>
          <a:noFill/>
        </p:spPr>
        <p:txBody>
          <a:bodyPr wrap="square" rtlCol="0">
            <a:spAutoFit/>
          </a:bodyPr>
          <a:lstStyle/>
          <a:p>
            <a:r>
              <a:rPr lang="en-US" sz="3200" dirty="0">
                <a:latin typeface="PT Sans Narrow" panose="020B0506020203020204" pitchFamily="34" charset="0"/>
              </a:rPr>
              <a:t>ED based MOUD initiation has been gaining momentum over the past 15 years and is now considered the standard of care.</a:t>
            </a:r>
          </a:p>
          <a:p>
            <a:r>
              <a:rPr lang="en-US" sz="1200" dirty="0">
                <a:latin typeface="PT Sans Narrow" panose="020B0506020203020204" pitchFamily="34" charset="0"/>
              </a:rPr>
              <a:t>  </a:t>
            </a:r>
          </a:p>
          <a:p>
            <a:r>
              <a:rPr lang="en-US" sz="3200" dirty="0">
                <a:latin typeface="PT Sans Narrow" panose="020B0506020203020204" pitchFamily="34" charset="0"/>
              </a:rPr>
              <a:t>But . . .  not all emergency physicians have embraced this treatment modality and residency-based training / education in MOUD is not universal. </a:t>
            </a:r>
          </a:p>
        </p:txBody>
      </p:sp>
    </p:spTree>
    <p:extLst>
      <p:ext uri="{BB962C8B-B14F-4D97-AF65-F5344CB8AC3E}">
        <p14:creationId xmlns:p14="http://schemas.microsoft.com/office/powerpoint/2010/main" val="607274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4D1BCFB-AEC7-38EB-D783-1A831AFDF859}"/>
              </a:ext>
            </a:extLst>
          </p:cNvPr>
          <p:cNvSpPr txBox="1">
            <a:spLocks/>
          </p:cNvSpPr>
          <p:nvPr/>
        </p:nvSpPr>
        <p:spPr bwMode="auto">
          <a:xfrm>
            <a:off x="0" y="0"/>
            <a:ext cx="9144000" cy="548640"/>
          </a:xfrm>
          <a:prstGeom prst="rect">
            <a:avLst/>
          </a:prstGeom>
          <a:solidFill>
            <a:schemeClr val="tx2">
              <a:lumMod val="50000"/>
            </a:schemeClr>
          </a:solidFill>
          <a:ln>
            <a:noFill/>
          </a:ln>
        </p:spPr>
        <p:txBody>
          <a:bodyPr anchor="ctr"/>
          <a:lstStyle>
            <a:lvl1pPr eaLnBrk="0" hangingPunct="0">
              <a:tabLst>
                <a:tab pos="230188" algn="l"/>
              </a:tabLst>
              <a:defRPr>
                <a:solidFill>
                  <a:schemeClr val="tx1"/>
                </a:solidFill>
                <a:latin typeface="Calibri" pitchFamily="34" charset="0"/>
                <a:ea typeface="ＭＳ Ｐゴシック" pitchFamily="34" charset="-128"/>
              </a:defRPr>
            </a:lvl1pPr>
            <a:lvl2pPr marL="742950" indent="-285750" eaLnBrk="0" hangingPunct="0">
              <a:tabLst>
                <a:tab pos="230188" algn="l"/>
              </a:tabLst>
              <a:defRPr>
                <a:solidFill>
                  <a:schemeClr val="tx1"/>
                </a:solidFill>
                <a:latin typeface="Calibri" pitchFamily="34" charset="0"/>
                <a:ea typeface="ＭＳ Ｐゴシック" pitchFamily="34" charset="-128"/>
              </a:defRPr>
            </a:lvl2pPr>
            <a:lvl3pPr marL="1143000" indent="-228600" eaLnBrk="0" hangingPunct="0">
              <a:tabLst>
                <a:tab pos="230188" algn="l"/>
              </a:tabLst>
              <a:defRPr>
                <a:solidFill>
                  <a:schemeClr val="tx1"/>
                </a:solidFill>
                <a:latin typeface="Calibri" pitchFamily="34" charset="0"/>
                <a:ea typeface="ＭＳ Ｐゴシック" pitchFamily="34" charset="-128"/>
              </a:defRPr>
            </a:lvl3pPr>
            <a:lvl4pPr marL="1600200" indent="-228600" eaLnBrk="0" hangingPunct="0">
              <a:tabLst>
                <a:tab pos="230188" algn="l"/>
              </a:tabLst>
              <a:defRPr>
                <a:solidFill>
                  <a:schemeClr val="tx1"/>
                </a:solidFill>
                <a:latin typeface="Calibri" pitchFamily="34" charset="0"/>
                <a:ea typeface="ＭＳ Ｐゴシック" pitchFamily="34" charset="-128"/>
              </a:defRPr>
            </a:lvl4pPr>
            <a:lvl5pPr marL="2057400" indent="-228600" eaLnBrk="0" hangingPunct="0">
              <a:tabLst>
                <a:tab pos="230188" algn="l"/>
              </a:tabLst>
              <a:defRPr>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tabLst>
                <a:tab pos="230188" algn="l"/>
              </a:tabLst>
              <a:defRPr>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tabLst>
                <a:tab pos="230188" algn="l"/>
              </a:tabLst>
              <a:defRPr>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tabLst>
                <a:tab pos="230188" algn="l"/>
              </a:tabLst>
              <a:defRPr>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tabLst>
                <a:tab pos="230188" algn="l"/>
              </a:tabLst>
              <a:defRPr>
                <a:solidFill>
                  <a:schemeClr val="tx1"/>
                </a:solidFill>
                <a:latin typeface="Calibri" pitchFamily="34" charset="0"/>
                <a:ea typeface="ＭＳ Ｐゴシック" pitchFamily="34" charset="-128"/>
              </a:defRPr>
            </a:lvl9pPr>
          </a:lstStyle>
          <a:p>
            <a:pPr eaLnBrk="1" hangingPunct="1">
              <a:defRPr/>
            </a:pPr>
            <a:r>
              <a:rPr lang="en-US" altLang="en-US" sz="2800" dirty="0">
                <a:solidFill>
                  <a:schemeClr val="bg1"/>
                </a:solidFill>
                <a:latin typeface="PT Sans Narrow" panose="020B0506020203020204" pitchFamily="34" charset="0"/>
              </a:rPr>
              <a:t>Needs Assessment Survey</a:t>
            </a:r>
          </a:p>
        </p:txBody>
      </p:sp>
      <p:pic>
        <p:nvPicPr>
          <p:cNvPr id="4100" name="Picture 6">
            <a:extLst>
              <a:ext uri="{FF2B5EF4-FFF2-40B4-BE49-F238E27FC236}">
                <a16:creationId xmlns:a16="http://schemas.microsoft.com/office/drawing/2014/main" id="{7071A585-2C28-CF78-A7C9-398B814C450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21425" y="4681538"/>
            <a:ext cx="2525713"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Box 1">
            <a:extLst>
              <a:ext uri="{FF2B5EF4-FFF2-40B4-BE49-F238E27FC236}">
                <a16:creationId xmlns:a16="http://schemas.microsoft.com/office/drawing/2014/main" id="{CE2F9DCD-2571-D550-3D03-1DAC400546CA}"/>
              </a:ext>
            </a:extLst>
          </p:cNvPr>
          <p:cNvSpPr txBox="1">
            <a:spLocks noChangeArrowheads="1"/>
          </p:cNvSpPr>
          <p:nvPr/>
        </p:nvSpPr>
        <p:spPr bwMode="auto">
          <a:xfrm flipH="1">
            <a:off x="0" y="4646613"/>
            <a:ext cx="39719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r>
              <a:rPr lang="en-US" altLang="en-US" dirty="0">
                <a:solidFill>
                  <a:schemeClr val="bg1"/>
                </a:solidFill>
                <a:latin typeface="PT Sans Narrow" panose="020B0506020203020204" pitchFamily="34" charset="0"/>
              </a:rPr>
              <a:t>Department of Emergency Medicine</a:t>
            </a:r>
          </a:p>
        </p:txBody>
      </p:sp>
      <p:sp>
        <p:nvSpPr>
          <p:cNvPr id="5" name="TextBox 4">
            <a:extLst>
              <a:ext uri="{FF2B5EF4-FFF2-40B4-BE49-F238E27FC236}">
                <a16:creationId xmlns:a16="http://schemas.microsoft.com/office/drawing/2014/main" id="{ECA50D2D-5E5B-3F1F-4FE7-7899056C9DCE}"/>
              </a:ext>
            </a:extLst>
          </p:cNvPr>
          <p:cNvSpPr txBox="1"/>
          <p:nvPr/>
        </p:nvSpPr>
        <p:spPr>
          <a:xfrm>
            <a:off x="187179" y="1017141"/>
            <a:ext cx="4396184" cy="2677656"/>
          </a:xfrm>
          <a:prstGeom prst="rect">
            <a:avLst/>
          </a:prstGeom>
          <a:noFill/>
        </p:spPr>
        <p:txBody>
          <a:bodyPr wrap="square" rtlCol="0">
            <a:spAutoFit/>
          </a:bodyPr>
          <a:lstStyle/>
          <a:p>
            <a:r>
              <a:rPr lang="en-US" sz="2800" dirty="0">
                <a:latin typeface="PT Sans Narrow" panose="020B0506020203020204" pitchFamily="34" charset="0"/>
              </a:rPr>
              <a:t>4 year training program</a:t>
            </a:r>
          </a:p>
          <a:p>
            <a:r>
              <a:rPr lang="en-US" sz="2800" dirty="0">
                <a:latin typeface="PT Sans Narrow" panose="020B0506020203020204" pitchFamily="34" charset="0"/>
              </a:rPr>
              <a:t>64 residents</a:t>
            </a:r>
          </a:p>
          <a:p>
            <a:endParaRPr lang="en-US" sz="2800" dirty="0">
              <a:latin typeface="PT Sans Narrow" panose="020B0506020203020204" pitchFamily="34" charset="0"/>
            </a:endParaRPr>
          </a:p>
          <a:p>
            <a:r>
              <a:rPr lang="en-US" sz="2800" dirty="0">
                <a:latin typeface="PT Sans Narrow" panose="020B0506020203020204" pitchFamily="34" charset="0"/>
              </a:rPr>
              <a:t>Already exposed to the concept of </a:t>
            </a:r>
            <a:r>
              <a:rPr lang="en-US" sz="2800" b="1" dirty="0">
                <a:latin typeface="PT Sans Narrow" panose="020B0506020203020204" pitchFamily="34" charset="0"/>
              </a:rPr>
              <a:t>risk reduction </a:t>
            </a:r>
            <a:r>
              <a:rPr lang="en-US" sz="2800" dirty="0">
                <a:latin typeface="PT Sans Narrow" panose="020B0506020203020204" pitchFamily="34" charset="0"/>
              </a:rPr>
              <a:t>via an ED based Take Home Naloxone program  </a:t>
            </a:r>
          </a:p>
        </p:txBody>
      </p:sp>
      <p:pic>
        <p:nvPicPr>
          <p:cNvPr id="7" name="Picture 6">
            <a:extLst>
              <a:ext uri="{FF2B5EF4-FFF2-40B4-BE49-F238E27FC236}">
                <a16:creationId xmlns:a16="http://schemas.microsoft.com/office/drawing/2014/main" id="{548A645D-F422-3E2E-9070-CA672A2CCC82}"/>
              </a:ext>
            </a:extLst>
          </p:cNvPr>
          <p:cNvPicPr>
            <a:picLocks noChangeAspect="1"/>
          </p:cNvPicPr>
          <p:nvPr/>
        </p:nvPicPr>
        <p:blipFill>
          <a:blip r:embed="rId4"/>
          <a:stretch>
            <a:fillRect/>
          </a:stretch>
        </p:blipFill>
        <p:spPr>
          <a:xfrm>
            <a:off x="4733385" y="0"/>
            <a:ext cx="4223436" cy="4572000"/>
          </a:xfrm>
          <a:prstGeom prst="rect">
            <a:avLst/>
          </a:prstGeom>
        </p:spPr>
      </p:pic>
    </p:spTree>
    <p:extLst>
      <p:ext uri="{BB962C8B-B14F-4D97-AF65-F5344CB8AC3E}">
        <p14:creationId xmlns:p14="http://schemas.microsoft.com/office/powerpoint/2010/main" val="196812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4D1BCFB-AEC7-38EB-D783-1A831AFDF859}"/>
              </a:ext>
            </a:extLst>
          </p:cNvPr>
          <p:cNvSpPr txBox="1">
            <a:spLocks/>
          </p:cNvSpPr>
          <p:nvPr/>
        </p:nvSpPr>
        <p:spPr bwMode="auto">
          <a:xfrm>
            <a:off x="0" y="0"/>
            <a:ext cx="9144000" cy="548640"/>
          </a:xfrm>
          <a:prstGeom prst="rect">
            <a:avLst/>
          </a:prstGeom>
          <a:solidFill>
            <a:schemeClr val="tx2">
              <a:lumMod val="50000"/>
            </a:schemeClr>
          </a:solidFill>
          <a:ln>
            <a:noFill/>
          </a:ln>
        </p:spPr>
        <p:txBody>
          <a:bodyPr anchor="ctr"/>
          <a:lstStyle>
            <a:lvl1pPr eaLnBrk="0" hangingPunct="0">
              <a:tabLst>
                <a:tab pos="230188" algn="l"/>
              </a:tabLst>
              <a:defRPr>
                <a:solidFill>
                  <a:schemeClr val="tx1"/>
                </a:solidFill>
                <a:latin typeface="Calibri" pitchFamily="34" charset="0"/>
                <a:ea typeface="ＭＳ Ｐゴシック" pitchFamily="34" charset="-128"/>
              </a:defRPr>
            </a:lvl1pPr>
            <a:lvl2pPr marL="742950" indent="-285750" eaLnBrk="0" hangingPunct="0">
              <a:tabLst>
                <a:tab pos="230188" algn="l"/>
              </a:tabLst>
              <a:defRPr>
                <a:solidFill>
                  <a:schemeClr val="tx1"/>
                </a:solidFill>
                <a:latin typeface="Calibri" pitchFamily="34" charset="0"/>
                <a:ea typeface="ＭＳ Ｐゴシック" pitchFamily="34" charset="-128"/>
              </a:defRPr>
            </a:lvl2pPr>
            <a:lvl3pPr marL="1143000" indent="-228600" eaLnBrk="0" hangingPunct="0">
              <a:tabLst>
                <a:tab pos="230188" algn="l"/>
              </a:tabLst>
              <a:defRPr>
                <a:solidFill>
                  <a:schemeClr val="tx1"/>
                </a:solidFill>
                <a:latin typeface="Calibri" pitchFamily="34" charset="0"/>
                <a:ea typeface="ＭＳ Ｐゴシック" pitchFamily="34" charset="-128"/>
              </a:defRPr>
            </a:lvl3pPr>
            <a:lvl4pPr marL="1600200" indent="-228600" eaLnBrk="0" hangingPunct="0">
              <a:tabLst>
                <a:tab pos="230188" algn="l"/>
              </a:tabLst>
              <a:defRPr>
                <a:solidFill>
                  <a:schemeClr val="tx1"/>
                </a:solidFill>
                <a:latin typeface="Calibri" pitchFamily="34" charset="0"/>
                <a:ea typeface="ＭＳ Ｐゴシック" pitchFamily="34" charset="-128"/>
              </a:defRPr>
            </a:lvl4pPr>
            <a:lvl5pPr marL="2057400" indent="-228600" eaLnBrk="0" hangingPunct="0">
              <a:tabLst>
                <a:tab pos="230188" algn="l"/>
              </a:tabLst>
              <a:defRPr>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tabLst>
                <a:tab pos="230188" algn="l"/>
              </a:tabLst>
              <a:defRPr>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tabLst>
                <a:tab pos="230188" algn="l"/>
              </a:tabLst>
              <a:defRPr>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tabLst>
                <a:tab pos="230188" algn="l"/>
              </a:tabLst>
              <a:defRPr>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tabLst>
                <a:tab pos="230188" algn="l"/>
              </a:tabLst>
              <a:defRPr>
                <a:solidFill>
                  <a:schemeClr val="tx1"/>
                </a:solidFill>
                <a:latin typeface="Calibri" pitchFamily="34" charset="0"/>
                <a:ea typeface="ＭＳ Ｐゴシック" pitchFamily="34" charset="-128"/>
              </a:defRPr>
            </a:lvl9pPr>
          </a:lstStyle>
          <a:p>
            <a:pPr eaLnBrk="1" hangingPunct="1">
              <a:defRPr/>
            </a:pPr>
            <a:r>
              <a:rPr lang="en-US" altLang="en-US" sz="2800" dirty="0">
                <a:solidFill>
                  <a:schemeClr val="bg1"/>
                </a:solidFill>
                <a:latin typeface="PT Sans Narrow" panose="020B0506020203020204" pitchFamily="34" charset="0"/>
              </a:rPr>
              <a:t>The study</a:t>
            </a:r>
          </a:p>
        </p:txBody>
      </p:sp>
      <p:pic>
        <p:nvPicPr>
          <p:cNvPr id="4100" name="Picture 6">
            <a:extLst>
              <a:ext uri="{FF2B5EF4-FFF2-40B4-BE49-F238E27FC236}">
                <a16:creationId xmlns:a16="http://schemas.microsoft.com/office/drawing/2014/main" id="{7071A585-2C28-CF78-A7C9-398B814C450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21425" y="4681538"/>
            <a:ext cx="2525713"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Box 1">
            <a:extLst>
              <a:ext uri="{FF2B5EF4-FFF2-40B4-BE49-F238E27FC236}">
                <a16:creationId xmlns:a16="http://schemas.microsoft.com/office/drawing/2014/main" id="{CE2F9DCD-2571-D550-3D03-1DAC400546CA}"/>
              </a:ext>
            </a:extLst>
          </p:cNvPr>
          <p:cNvSpPr txBox="1">
            <a:spLocks noChangeArrowheads="1"/>
          </p:cNvSpPr>
          <p:nvPr/>
        </p:nvSpPr>
        <p:spPr bwMode="auto">
          <a:xfrm flipH="1">
            <a:off x="0" y="4646613"/>
            <a:ext cx="39719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r>
              <a:rPr lang="en-US" altLang="en-US" dirty="0">
                <a:solidFill>
                  <a:schemeClr val="bg1"/>
                </a:solidFill>
                <a:latin typeface="PT Sans Narrow" panose="020B0506020203020204" pitchFamily="34" charset="0"/>
              </a:rPr>
              <a:t>Department of Emergency Medicine</a:t>
            </a:r>
          </a:p>
        </p:txBody>
      </p:sp>
      <p:pic>
        <p:nvPicPr>
          <p:cNvPr id="3" name="Picture 2">
            <a:extLst>
              <a:ext uri="{FF2B5EF4-FFF2-40B4-BE49-F238E27FC236}">
                <a16:creationId xmlns:a16="http://schemas.microsoft.com/office/drawing/2014/main" id="{60A981E1-2EDB-0B93-1EA2-5D9AE1165A3E}"/>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843" t="1826" r="3764"/>
          <a:stretch/>
        </p:blipFill>
        <p:spPr bwMode="auto">
          <a:xfrm>
            <a:off x="5025152" y="74613"/>
            <a:ext cx="4012390" cy="4572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955A4D25-8541-E9D4-561B-28C486B27340}"/>
              </a:ext>
            </a:extLst>
          </p:cNvPr>
          <p:cNvSpPr txBox="1"/>
          <p:nvPr/>
        </p:nvSpPr>
        <p:spPr>
          <a:xfrm>
            <a:off x="163387" y="658486"/>
            <a:ext cx="4698379" cy="3539430"/>
          </a:xfrm>
          <a:prstGeom prst="rect">
            <a:avLst/>
          </a:prstGeom>
          <a:noFill/>
        </p:spPr>
        <p:txBody>
          <a:bodyPr wrap="square" rtlCol="0">
            <a:spAutoFit/>
          </a:bodyPr>
          <a:lstStyle/>
          <a:p>
            <a:r>
              <a:rPr lang="en-US" sz="2800" dirty="0">
                <a:latin typeface="PT Sans Narrow" panose="020B0506020203020204" pitchFamily="34" charset="0"/>
              </a:rPr>
              <a:t>We examined attitudes and knowledge at the beginning, midpoint, and end of our curriculum.</a:t>
            </a:r>
          </a:p>
          <a:p>
            <a:r>
              <a:rPr lang="en-US" sz="2800" dirty="0">
                <a:latin typeface="PT Sans Narrow" panose="020B0506020203020204" pitchFamily="34" charset="0"/>
              </a:rPr>
              <a:t>    </a:t>
            </a:r>
          </a:p>
          <a:p>
            <a:r>
              <a:rPr lang="en-US" sz="2800" dirty="0">
                <a:latin typeface="PT Sans Narrow" panose="020B0506020203020204" pitchFamily="34" charset="0"/>
              </a:rPr>
              <a:t>We used descriptive statistics to examine our results with regression models to evaluate changes over time.</a:t>
            </a:r>
          </a:p>
        </p:txBody>
      </p:sp>
    </p:spTree>
    <p:extLst>
      <p:ext uri="{BB962C8B-B14F-4D97-AF65-F5344CB8AC3E}">
        <p14:creationId xmlns:p14="http://schemas.microsoft.com/office/powerpoint/2010/main" val="2093654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4D1BCFB-AEC7-38EB-D783-1A831AFDF859}"/>
              </a:ext>
            </a:extLst>
          </p:cNvPr>
          <p:cNvSpPr txBox="1">
            <a:spLocks/>
          </p:cNvSpPr>
          <p:nvPr/>
        </p:nvSpPr>
        <p:spPr bwMode="auto">
          <a:xfrm>
            <a:off x="0" y="0"/>
            <a:ext cx="9144000" cy="548640"/>
          </a:xfrm>
          <a:prstGeom prst="rect">
            <a:avLst/>
          </a:prstGeom>
          <a:solidFill>
            <a:schemeClr val="tx2">
              <a:lumMod val="50000"/>
            </a:schemeClr>
          </a:solidFill>
          <a:ln>
            <a:noFill/>
          </a:ln>
        </p:spPr>
        <p:txBody>
          <a:bodyPr anchor="ctr"/>
          <a:lstStyle>
            <a:lvl1pPr eaLnBrk="0" hangingPunct="0">
              <a:tabLst>
                <a:tab pos="230188" algn="l"/>
              </a:tabLst>
              <a:defRPr>
                <a:solidFill>
                  <a:schemeClr val="tx1"/>
                </a:solidFill>
                <a:latin typeface="Calibri" pitchFamily="34" charset="0"/>
                <a:ea typeface="ＭＳ Ｐゴシック" pitchFamily="34" charset="-128"/>
              </a:defRPr>
            </a:lvl1pPr>
            <a:lvl2pPr marL="742950" indent="-285750" eaLnBrk="0" hangingPunct="0">
              <a:tabLst>
                <a:tab pos="230188" algn="l"/>
              </a:tabLst>
              <a:defRPr>
                <a:solidFill>
                  <a:schemeClr val="tx1"/>
                </a:solidFill>
                <a:latin typeface="Calibri" pitchFamily="34" charset="0"/>
                <a:ea typeface="ＭＳ Ｐゴシック" pitchFamily="34" charset="-128"/>
              </a:defRPr>
            </a:lvl2pPr>
            <a:lvl3pPr marL="1143000" indent="-228600" eaLnBrk="0" hangingPunct="0">
              <a:tabLst>
                <a:tab pos="230188" algn="l"/>
              </a:tabLst>
              <a:defRPr>
                <a:solidFill>
                  <a:schemeClr val="tx1"/>
                </a:solidFill>
                <a:latin typeface="Calibri" pitchFamily="34" charset="0"/>
                <a:ea typeface="ＭＳ Ｐゴシック" pitchFamily="34" charset="-128"/>
              </a:defRPr>
            </a:lvl3pPr>
            <a:lvl4pPr marL="1600200" indent="-228600" eaLnBrk="0" hangingPunct="0">
              <a:tabLst>
                <a:tab pos="230188" algn="l"/>
              </a:tabLst>
              <a:defRPr>
                <a:solidFill>
                  <a:schemeClr val="tx1"/>
                </a:solidFill>
                <a:latin typeface="Calibri" pitchFamily="34" charset="0"/>
                <a:ea typeface="ＭＳ Ｐゴシック" pitchFamily="34" charset="-128"/>
              </a:defRPr>
            </a:lvl4pPr>
            <a:lvl5pPr marL="2057400" indent="-228600" eaLnBrk="0" hangingPunct="0">
              <a:tabLst>
                <a:tab pos="230188" algn="l"/>
              </a:tabLst>
              <a:defRPr>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tabLst>
                <a:tab pos="230188" algn="l"/>
              </a:tabLst>
              <a:defRPr>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tabLst>
                <a:tab pos="230188" algn="l"/>
              </a:tabLst>
              <a:defRPr>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tabLst>
                <a:tab pos="230188" algn="l"/>
              </a:tabLst>
              <a:defRPr>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tabLst>
                <a:tab pos="230188" algn="l"/>
              </a:tabLst>
              <a:defRPr>
                <a:solidFill>
                  <a:schemeClr val="tx1"/>
                </a:solidFill>
                <a:latin typeface="Calibri" pitchFamily="34" charset="0"/>
                <a:ea typeface="ＭＳ Ｐゴシック" pitchFamily="34" charset="-128"/>
              </a:defRPr>
            </a:lvl9pPr>
          </a:lstStyle>
          <a:p>
            <a:pPr eaLnBrk="1" hangingPunct="1">
              <a:defRPr/>
            </a:pPr>
            <a:endParaRPr lang="en-US" altLang="en-US" sz="2800" dirty="0">
              <a:solidFill>
                <a:schemeClr val="bg1"/>
              </a:solidFill>
              <a:latin typeface="Arial" charset="0"/>
            </a:endParaRPr>
          </a:p>
        </p:txBody>
      </p:sp>
      <p:pic>
        <p:nvPicPr>
          <p:cNvPr id="4100" name="Picture 6">
            <a:extLst>
              <a:ext uri="{FF2B5EF4-FFF2-40B4-BE49-F238E27FC236}">
                <a16:creationId xmlns:a16="http://schemas.microsoft.com/office/drawing/2014/main" id="{7071A585-2C28-CF78-A7C9-398B814C450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21425" y="4681538"/>
            <a:ext cx="2525713"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Box 1">
            <a:extLst>
              <a:ext uri="{FF2B5EF4-FFF2-40B4-BE49-F238E27FC236}">
                <a16:creationId xmlns:a16="http://schemas.microsoft.com/office/drawing/2014/main" id="{CE2F9DCD-2571-D550-3D03-1DAC400546CA}"/>
              </a:ext>
            </a:extLst>
          </p:cNvPr>
          <p:cNvSpPr txBox="1">
            <a:spLocks noChangeArrowheads="1"/>
          </p:cNvSpPr>
          <p:nvPr/>
        </p:nvSpPr>
        <p:spPr bwMode="auto">
          <a:xfrm flipH="1">
            <a:off x="0" y="4646613"/>
            <a:ext cx="39719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r>
              <a:rPr lang="en-US" altLang="en-US" dirty="0">
                <a:solidFill>
                  <a:schemeClr val="bg1"/>
                </a:solidFill>
                <a:latin typeface="PT Sans Narrow" panose="020B0506020203020204" pitchFamily="34" charset="0"/>
              </a:rPr>
              <a:t>Department of Emergency Medicine</a:t>
            </a:r>
          </a:p>
        </p:txBody>
      </p:sp>
      <p:pic>
        <p:nvPicPr>
          <p:cNvPr id="3" name="Picture 2" descr="Chart, bar chart&#10;&#10;Description automatically generated">
            <a:extLst>
              <a:ext uri="{FF2B5EF4-FFF2-40B4-BE49-F238E27FC236}">
                <a16:creationId xmlns:a16="http://schemas.microsoft.com/office/drawing/2014/main" id="{9285E133-3331-BE43-59C9-995C1F3B389F}"/>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3523"/>
          <a:stretch/>
        </p:blipFill>
        <p:spPr>
          <a:xfrm>
            <a:off x="385531" y="128587"/>
            <a:ext cx="8372938" cy="4410926"/>
          </a:xfrm>
          <a:prstGeom prst="rect">
            <a:avLst/>
          </a:prstGeom>
        </p:spPr>
      </p:pic>
    </p:spTree>
    <p:extLst>
      <p:ext uri="{BB962C8B-B14F-4D97-AF65-F5344CB8AC3E}">
        <p14:creationId xmlns:p14="http://schemas.microsoft.com/office/powerpoint/2010/main" val="351439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4D1BCFB-AEC7-38EB-D783-1A831AFDF859}"/>
              </a:ext>
            </a:extLst>
          </p:cNvPr>
          <p:cNvSpPr txBox="1">
            <a:spLocks/>
          </p:cNvSpPr>
          <p:nvPr/>
        </p:nvSpPr>
        <p:spPr bwMode="auto">
          <a:xfrm>
            <a:off x="0" y="0"/>
            <a:ext cx="9144000" cy="548640"/>
          </a:xfrm>
          <a:prstGeom prst="rect">
            <a:avLst/>
          </a:prstGeom>
          <a:solidFill>
            <a:schemeClr val="tx2">
              <a:lumMod val="50000"/>
            </a:schemeClr>
          </a:solidFill>
          <a:ln>
            <a:noFill/>
          </a:ln>
        </p:spPr>
        <p:txBody>
          <a:bodyPr anchor="ctr"/>
          <a:lstStyle>
            <a:lvl1pPr eaLnBrk="0" hangingPunct="0">
              <a:tabLst>
                <a:tab pos="230188" algn="l"/>
              </a:tabLst>
              <a:defRPr>
                <a:solidFill>
                  <a:schemeClr val="tx1"/>
                </a:solidFill>
                <a:latin typeface="Calibri" pitchFamily="34" charset="0"/>
                <a:ea typeface="ＭＳ Ｐゴシック" pitchFamily="34" charset="-128"/>
              </a:defRPr>
            </a:lvl1pPr>
            <a:lvl2pPr marL="742950" indent="-285750" eaLnBrk="0" hangingPunct="0">
              <a:tabLst>
                <a:tab pos="230188" algn="l"/>
              </a:tabLst>
              <a:defRPr>
                <a:solidFill>
                  <a:schemeClr val="tx1"/>
                </a:solidFill>
                <a:latin typeface="Calibri" pitchFamily="34" charset="0"/>
                <a:ea typeface="ＭＳ Ｐゴシック" pitchFamily="34" charset="-128"/>
              </a:defRPr>
            </a:lvl2pPr>
            <a:lvl3pPr marL="1143000" indent="-228600" eaLnBrk="0" hangingPunct="0">
              <a:tabLst>
                <a:tab pos="230188" algn="l"/>
              </a:tabLst>
              <a:defRPr>
                <a:solidFill>
                  <a:schemeClr val="tx1"/>
                </a:solidFill>
                <a:latin typeface="Calibri" pitchFamily="34" charset="0"/>
                <a:ea typeface="ＭＳ Ｐゴシック" pitchFamily="34" charset="-128"/>
              </a:defRPr>
            </a:lvl3pPr>
            <a:lvl4pPr marL="1600200" indent="-228600" eaLnBrk="0" hangingPunct="0">
              <a:tabLst>
                <a:tab pos="230188" algn="l"/>
              </a:tabLst>
              <a:defRPr>
                <a:solidFill>
                  <a:schemeClr val="tx1"/>
                </a:solidFill>
                <a:latin typeface="Calibri" pitchFamily="34" charset="0"/>
                <a:ea typeface="ＭＳ Ｐゴシック" pitchFamily="34" charset="-128"/>
              </a:defRPr>
            </a:lvl4pPr>
            <a:lvl5pPr marL="2057400" indent="-228600" eaLnBrk="0" hangingPunct="0">
              <a:tabLst>
                <a:tab pos="230188" algn="l"/>
              </a:tabLst>
              <a:defRPr>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tabLst>
                <a:tab pos="230188" algn="l"/>
              </a:tabLst>
              <a:defRPr>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tabLst>
                <a:tab pos="230188" algn="l"/>
              </a:tabLst>
              <a:defRPr>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tabLst>
                <a:tab pos="230188" algn="l"/>
              </a:tabLst>
              <a:defRPr>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tabLst>
                <a:tab pos="230188" algn="l"/>
              </a:tabLst>
              <a:defRPr>
                <a:solidFill>
                  <a:schemeClr val="tx1"/>
                </a:solidFill>
                <a:latin typeface="Calibri" pitchFamily="34" charset="0"/>
                <a:ea typeface="ＭＳ Ｐゴシック" pitchFamily="34" charset="-128"/>
              </a:defRPr>
            </a:lvl9pPr>
          </a:lstStyle>
          <a:p>
            <a:pPr eaLnBrk="1" hangingPunct="1">
              <a:defRPr/>
            </a:pPr>
            <a:r>
              <a:rPr lang="en-US" altLang="en-US" sz="2800" dirty="0">
                <a:solidFill>
                  <a:schemeClr val="bg1"/>
                </a:solidFill>
                <a:latin typeface="PT Sans Narrow" panose="020B0506020203020204" pitchFamily="34" charset="0"/>
              </a:rPr>
              <a:t>The curriculum and # of residents in attendance at each session</a:t>
            </a:r>
          </a:p>
        </p:txBody>
      </p:sp>
      <p:pic>
        <p:nvPicPr>
          <p:cNvPr id="4100" name="Picture 6">
            <a:extLst>
              <a:ext uri="{FF2B5EF4-FFF2-40B4-BE49-F238E27FC236}">
                <a16:creationId xmlns:a16="http://schemas.microsoft.com/office/drawing/2014/main" id="{7071A585-2C28-CF78-A7C9-398B814C450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21425" y="4681538"/>
            <a:ext cx="2525713"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Box 1">
            <a:extLst>
              <a:ext uri="{FF2B5EF4-FFF2-40B4-BE49-F238E27FC236}">
                <a16:creationId xmlns:a16="http://schemas.microsoft.com/office/drawing/2014/main" id="{CE2F9DCD-2571-D550-3D03-1DAC400546CA}"/>
              </a:ext>
            </a:extLst>
          </p:cNvPr>
          <p:cNvSpPr txBox="1">
            <a:spLocks noChangeArrowheads="1"/>
          </p:cNvSpPr>
          <p:nvPr/>
        </p:nvSpPr>
        <p:spPr bwMode="auto">
          <a:xfrm flipH="1">
            <a:off x="0" y="4646613"/>
            <a:ext cx="39719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r>
              <a:rPr lang="en-US" altLang="en-US" dirty="0">
                <a:solidFill>
                  <a:schemeClr val="bg1"/>
                </a:solidFill>
                <a:latin typeface="PT Sans Narrow" panose="020B0506020203020204" pitchFamily="34" charset="0"/>
              </a:rPr>
              <a:t>Department of Emergency Medicine</a:t>
            </a:r>
          </a:p>
        </p:txBody>
      </p:sp>
      <p:pic>
        <p:nvPicPr>
          <p:cNvPr id="3" name="Content Placeholder 6" descr="Table&#10;&#10;Description automatically generated">
            <a:extLst>
              <a:ext uri="{FF2B5EF4-FFF2-40B4-BE49-F238E27FC236}">
                <a16:creationId xmlns:a16="http://schemas.microsoft.com/office/drawing/2014/main" id="{6E5DDF86-3D7E-A67A-14F8-83AC3676DFB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 y="829718"/>
            <a:ext cx="8229600" cy="3484064"/>
          </a:xfrm>
          <a:prstGeom prst="rect">
            <a:avLst/>
          </a:prstGeom>
        </p:spPr>
      </p:pic>
    </p:spTree>
    <p:extLst>
      <p:ext uri="{BB962C8B-B14F-4D97-AF65-F5344CB8AC3E}">
        <p14:creationId xmlns:p14="http://schemas.microsoft.com/office/powerpoint/2010/main" val="3822444304"/>
      </p:ext>
    </p:extLst>
  </p:cSld>
  <p:clrMapOvr>
    <a:masterClrMapping/>
  </p:clrMapOvr>
</p:sld>
</file>

<file path=ppt/theme/theme1.xml><?xml version="1.0" encoding="utf-8"?>
<a:theme xmlns:a="http://schemas.openxmlformats.org/drawingml/2006/main" name="1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2324</TotalTime>
  <Words>1972</Words>
  <Application>Microsoft Office PowerPoint</Application>
  <PresentationFormat>On-screen Show (16:9)</PresentationFormat>
  <Paragraphs>151</Paragraphs>
  <Slides>13</Slides>
  <Notes>13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13</vt:i4>
      </vt:variant>
    </vt:vector>
  </HeadingPairs>
  <TitlesOfParts>
    <vt:vector size="18" baseType="lpstr">
      <vt:lpstr>arial</vt:lpstr>
      <vt:lpstr>Calibri</vt:lpstr>
      <vt:lpstr>PT Sans Narrow</vt:lpstr>
      <vt:lpstr>12_Office Theme</vt:lpstr>
      <vt:lpstr>12_Custom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Michigan Marketing &amp;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Martin Soave</dc:creator>
  <cp:lastModifiedBy>Losman, Eve</cp:lastModifiedBy>
  <cp:revision>59</cp:revision>
  <cp:lastPrinted>2013-04-23T18:06:38Z</cp:lastPrinted>
  <dcterms:created xsi:type="dcterms:W3CDTF">2013-07-25T14:06:28Z</dcterms:created>
  <dcterms:modified xsi:type="dcterms:W3CDTF">2023-11-14T22:06:48Z</dcterms:modified>
</cp:coreProperties>
</file>