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ink/ink1.xml" ContentType="application/inkml+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9"/>
  </p:notesMasterIdLst>
  <p:sldIdLst>
    <p:sldId id="263"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8F27F1-45D1-492A-AE69-306B4DB8327F}" v="20" dt="2024-11-15T03:22:59.3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2" autoAdjust="0"/>
    <p:restoredTop sz="82438" autoAdjust="0"/>
  </p:normalViewPr>
  <p:slideViewPr>
    <p:cSldViewPr snapToGrid="0">
      <p:cViewPr varScale="1">
        <p:scale>
          <a:sx n="68" d="100"/>
          <a:sy n="68" d="100"/>
        </p:scale>
        <p:origin x="12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EED-45EF-9963-9CBC22B8FB2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EED-45EF-9963-9CBC22B8FB2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EED-45EF-9963-9CBC22B8FB2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EED-45EF-9963-9CBC22B8FB2B}"/>
              </c:ext>
            </c:extLst>
          </c:dPt>
          <c:cat>
            <c:strRef>
              <c:f>Sheet1!$A$2:$A$5</c:f>
              <c:strCache>
                <c:ptCount val="3"/>
                <c:pt idx="0">
                  <c:v>PC-PTSD-5</c:v>
                </c:pt>
                <c:pt idx="1">
                  <c:v>Old screening</c:v>
                </c:pt>
                <c:pt idx="2">
                  <c:v>No screening</c:v>
                </c:pt>
              </c:strCache>
            </c:strRef>
          </c:cat>
          <c:val>
            <c:numRef>
              <c:f>Sheet1!$B$2:$B$5</c:f>
              <c:numCache>
                <c:formatCode>General</c:formatCode>
                <c:ptCount val="4"/>
                <c:pt idx="0">
                  <c:v>98</c:v>
                </c:pt>
                <c:pt idx="1">
                  <c:v>36</c:v>
                </c:pt>
                <c:pt idx="2">
                  <c:v>2</c:v>
                </c:pt>
              </c:numCache>
            </c:numRef>
          </c:val>
          <c:extLst>
            <c:ext xmlns:c16="http://schemas.microsoft.com/office/drawing/2014/chart" uri="{C3380CC4-5D6E-409C-BE32-E72D297353CC}">
              <c16:uniqueId val="{00000000-D5CA-4270-A95D-72DC1DB41CBC}"/>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1-17T17:55:06.554"/>
    </inkml:context>
    <inkml:brush xml:id="br0">
      <inkml:brushProperty name="width" value="0.05" units="cm"/>
      <inkml:brushProperty name="height" value="0.05" units="cm"/>
    </inkml:brush>
  </inkml:definitions>
  <inkml:trace contextRef="#ctx0" brushRef="#br0">1865 25 24575,'-52'-6'0,"-16"3"0,-62-6 0,51 7 0,-5 2-777,-17-3 0,-5 1 777,-4 2 0,0 0 0,28 1 0,-1-1 54,-10 1 0,-1 0-54,18 1 0,2 1 0,-9-2 0,-1 1 176,7 1 0,2 1-176,-32 0 0,46 2 0,25-2 780,37 0-780,67 3 0,18 0 0,19 2-1248,3-2 1,12 1 0,8 0 1247,-24-2 0,4 0 0,5 1 0,3 0 0,3-1-848,-6 1 0,3-1 0,4 0 0,0 0 0,2 0 0,0 0 848,-8-1 0,2 0 0,0 0 0,1 0 0,-1 0 0,0 0 0,-1 1 0,14 0 0,-1 0 0,0 0 0,-1 0 0,-5 0 0,0 0-316,4 0 1,1 1 0,-6-1 0,-3 0 0,-8 0 315,25 2 0,-10 1 0,-15-1 0,-14-1 0,-20 0 0,-24 0 2409,-87-5-2409,-88-4 0,15-2 0,-14-2 1118,16 1 1,-6 0 0,-1 0-1119,-8-2 0,-3 1 0,1 0 0,4 0 0,1 2 0,4 0 570,14 1 1,3 1 0,5 1-571,-16 0 0,9 1 0,-34 4 0,69-1 0,39 1 0,27 4 2339,66 7-2339,3-2 0,10-1 0,31 2 0,10-3-213,-28-3 0,4-2 0,-2-1 213,-3-1 0,-1-1 0,-4-2 0,16-1 0,-11-1 0,25 1 0,-89-3 0,-156-1 0,31 0 0,-16-2 0,-8 0-929,4 1 1,-6-1-1,-4 0 1,-2 1 928,20 1 0,-2 0 0,-2 1 0,2-1 0,5 1 0,-11 0 0,3 0 0,3 0 0,10 3-103,-42 3 0,19 4 103,46-1 0,11 1 1223,-8 8-1223,36-8 0,26-2 0,46 0 0,86 2 0,-6-4 0,17-1 347,-15 1 1,8-1 0,3-1-348,-23-1 0,0 0 0,2-2 0,0 1 0,-4-2 0,1 0 0,0-1 0,-3 0-375,18-1 1,-2-1 0,-5-1 374,-16-1 0,-3-1 0,-7-1 0,8 0 0,-9 0 0,26-8 0,-81 5 0,-46-2 2730,-53-4-2730,-7 4 1590,2 3-1590,41 10 0,58-2 0,57-8 0,-16 3 0,7 0 0,12-3 0,6 2 0,6-2 0,2 3 0,-4 2 0,-5 2 0,-10 1 0,-7 1 0,28 1 0,-62 2 0,-87 3 0,-15-1 0,-13-1 0,-37 2 0,-12-1-646,26 0 1,-6 0 0,2 0 645,0 1 0,0 0 0,3-1 0,5 0 0,3-1 0,3 1-142,-19 3 1,6-1 141,15-2 0,6-2 0,-29 4 0,43-4 0,41 1 0,34 0 1906,12 0-1906,13 0 313,12 1-313,29 2 0,-34-2 0,11 2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F135F7-1C2A-48C8-B8A1-849927EA8027}" type="datetimeFigureOut">
              <a:rPr lang="en-US" smtClean="0"/>
              <a:t>11/13/2024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F956E2-52AE-4429-A01F-12415695043F}" type="slidenum">
              <a:rPr lang="en-US" smtClean="0"/>
              <a:t>‹#›</a:t>
            </a:fld>
            <a:endParaRPr lang="en-US"/>
          </a:p>
        </p:txBody>
      </p:sp>
    </p:spTree>
    <p:extLst>
      <p:ext uri="{BB962C8B-B14F-4D97-AF65-F5344CB8AC3E}">
        <p14:creationId xmlns:p14="http://schemas.microsoft.com/office/powerpoint/2010/main" val="41801694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u="none" strike="noStrike" baseline="0" dirty="0">
                <a:latin typeface="TimesNewRomanPSMT"/>
              </a:rPr>
              <a:t>As defined by the US Substance Abuse and Mental Health Services Administration (SAMHSA), individual trauma results from an event, series of events, or set of circumstances that is experienced by an individual as physically or emotionally harmful or life threatening and that has lasting adverse effects on the individual’s functioning and well-being.</a:t>
            </a:r>
          </a:p>
          <a:p>
            <a:pPr algn="l"/>
            <a:endParaRPr lang="en-US" sz="1800" b="0" i="0" u="none" strike="noStrike" baseline="0" dirty="0">
              <a:latin typeface="TimesNewRomanPSMT"/>
            </a:endParaRPr>
          </a:p>
        </p:txBody>
      </p:sp>
      <p:sp>
        <p:nvSpPr>
          <p:cNvPr id="4" name="Slide Number Placeholder 3"/>
          <p:cNvSpPr>
            <a:spLocks noGrp="1"/>
          </p:cNvSpPr>
          <p:nvPr>
            <p:ph type="sldNum" sz="quarter" idx="5"/>
          </p:nvPr>
        </p:nvSpPr>
        <p:spPr/>
        <p:txBody>
          <a:bodyPr/>
          <a:lstStyle/>
          <a:p>
            <a:fld id="{C2F956E2-52AE-4429-A01F-12415695043F}" type="slidenum">
              <a:rPr lang="en-US" smtClean="0"/>
              <a:t>2</a:t>
            </a:fld>
            <a:endParaRPr lang="en-US"/>
          </a:p>
        </p:txBody>
      </p:sp>
    </p:spTree>
    <p:extLst>
      <p:ext uri="{BB962C8B-B14F-4D97-AF65-F5344CB8AC3E}">
        <p14:creationId xmlns:p14="http://schemas.microsoft.com/office/powerpoint/2010/main" val="6890349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did a follow-up training with counselors a few weeks ago. Several counselors discussed patients not wanting to disclose their trauma, especially on their first meeting with a counselor who may not continue to be their counselor. I re-iterated the importance of emphasizing to pts that they only discuss what they are comfortable with and that it’s ok if they just answer yes or no to the questions without elaborating any details of trauma.  Also noting that they can refuse referrals to treatment and emphasize pt autonomy. This info was all included in the guidebook.</a:t>
            </a:r>
            <a:br>
              <a:rPr lang="en-US" dirty="0"/>
            </a:br>
            <a:br>
              <a:rPr lang="en-US" dirty="0"/>
            </a:br>
            <a:r>
              <a:rPr lang="en-US" dirty="0"/>
              <a:t>We have a grant that provides contingency management for attending up to 5 MH/healthcare appointments per year. </a:t>
            </a:r>
            <a:br>
              <a:rPr lang="en-US" dirty="0"/>
            </a:br>
            <a:r>
              <a:rPr lang="en-US" dirty="0"/>
              <a:t>Coping skills – DBT distress tolerance skills, grounding skills, dropping anchor (ACT). Counselors may have a strong relationship/rapport with clients even when they are not willing to engage in trauma specialty treatment. </a:t>
            </a:r>
          </a:p>
          <a:p>
            <a:r>
              <a:rPr lang="en-US" dirty="0"/>
              <a:t> </a:t>
            </a:r>
          </a:p>
        </p:txBody>
      </p:sp>
      <p:sp>
        <p:nvSpPr>
          <p:cNvPr id="4" name="Slide Number Placeholder 3"/>
          <p:cNvSpPr>
            <a:spLocks noGrp="1"/>
          </p:cNvSpPr>
          <p:nvPr>
            <p:ph type="sldNum" sz="quarter" idx="5"/>
          </p:nvPr>
        </p:nvSpPr>
        <p:spPr/>
        <p:txBody>
          <a:bodyPr/>
          <a:lstStyle/>
          <a:p>
            <a:fld id="{C2F956E2-52AE-4429-A01F-12415695043F}" type="slidenum">
              <a:rPr lang="en-US" smtClean="0"/>
              <a:t>12</a:t>
            </a:fld>
            <a:endParaRPr lang="en-US"/>
          </a:p>
        </p:txBody>
      </p:sp>
    </p:spTree>
    <p:extLst>
      <p:ext uri="{BB962C8B-B14F-4D97-AF65-F5344CB8AC3E}">
        <p14:creationId xmlns:p14="http://schemas.microsoft.com/office/powerpoint/2010/main" val="16897918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refs</a:t>
            </a:r>
          </a:p>
        </p:txBody>
      </p:sp>
      <p:sp>
        <p:nvSpPr>
          <p:cNvPr id="4" name="Slide Number Placeholder 3"/>
          <p:cNvSpPr>
            <a:spLocks noGrp="1"/>
          </p:cNvSpPr>
          <p:nvPr>
            <p:ph type="sldNum" sz="quarter" idx="5"/>
          </p:nvPr>
        </p:nvSpPr>
        <p:spPr/>
        <p:txBody>
          <a:bodyPr/>
          <a:lstStyle/>
          <a:p>
            <a:fld id="{C2F956E2-52AE-4429-A01F-12415695043F}" type="slidenum">
              <a:rPr lang="en-US" smtClean="0"/>
              <a:t>14</a:t>
            </a:fld>
            <a:endParaRPr lang="en-US"/>
          </a:p>
        </p:txBody>
      </p:sp>
    </p:spTree>
    <p:extLst>
      <p:ext uri="{BB962C8B-B14F-4D97-AF65-F5344CB8AC3E}">
        <p14:creationId xmlns:p14="http://schemas.microsoft.com/office/powerpoint/2010/main" val="31998700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F956E2-52AE-4429-A01F-12415695043F}" type="slidenum">
              <a:rPr lang="en-US" smtClean="0"/>
              <a:t>15</a:t>
            </a:fld>
            <a:endParaRPr lang="en-US"/>
          </a:p>
        </p:txBody>
      </p:sp>
    </p:spTree>
    <p:extLst>
      <p:ext uri="{BB962C8B-B14F-4D97-AF65-F5344CB8AC3E}">
        <p14:creationId xmlns:p14="http://schemas.microsoft.com/office/powerpoint/2010/main" val="35889441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these reasons, It is important to address PTSD and trauma in addiction treatment settings</a:t>
            </a:r>
          </a:p>
        </p:txBody>
      </p:sp>
      <p:sp>
        <p:nvSpPr>
          <p:cNvPr id="4" name="Slide Number Placeholder 3"/>
          <p:cNvSpPr>
            <a:spLocks noGrp="1"/>
          </p:cNvSpPr>
          <p:nvPr>
            <p:ph type="sldNum" sz="quarter" idx="5"/>
          </p:nvPr>
        </p:nvSpPr>
        <p:spPr/>
        <p:txBody>
          <a:bodyPr/>
          <a:lstStyle/>
          <a:p>
            <a:fld id="{C2F956E2-52AE-4429-A01F-12415695043F}" type="slidenum">
              <a:rPr lang="en-US" smtClean="0"/>
              <a:t>3</a:t>
            </a:fld>
            <a:endParaRPr lang="en-US"/>
          </a:p>
        </p:txBody>
      </p:sp>
    </p:spTree>
    <p:extLst>
      <p:ext uri="{BB962C8B-B14F-4D97-AF65-F5344CB8AC3E}">
        <p14:creationId xmlns:p14="http://schemas.microsoft.com/office/powerpoint/2010/main" val="394303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4 programs within our clinic, the largest being the OTP. ADAP is mainly office based </a:t>
            </a:r>
            <a:r>
              <a:rPr lang="en-US" dirty="0" err="1"/>
              <a:t>bup</a:t>
            </a:r>
            <a:r>
              <a:rPr lang="en-US" dirty="0"/>
              <a:t>, as well as treatment for other addictive substances. HARP is a co-located primary care and mental health practice </a:t>
            </a:r>
          </a:p>
        </p:txBody>
      </p:sp>
      <p:sp>
        <p:nvSpPr>
          <p:cNvPr id="4" name="Slide Number Placeholder 3"/>
          <p:cNvSpPr>
            <a:spLocks noGrp="1"/>
          </p:cNvSpPr>
          <p:nvPr>
            <p:ph type="sldNum" sz="quarter" idx="5"/>
          </p:nvPr>
        </p:nvSpPr>
        <p:spPr/>
        <p:txBody>
          <a:bodyPr/>
          <a:lstStyle/>
          <a:p>
            <a:fld id="{C2F956E2-52AE-4429-A01F-12415695043F}" type="slidenum">
              <a:rPr lang="en-US" smtClean="0"/>
              <a:t>5</a:t>
            </a:fld>
            <a:endParaRPr lang="en-US"/>
          </a:p>
        </p:txBody>
      </p:sp>
    </p:spTree>
    <p:extLst>
      <p:ext uri="{BB962C8B-B14F-4D97-AF65-F5344CB8AC3E}">
        <p14:creationId xmlns:p14="http://schemas.microsoft.com/office/powerpoint/2010/main" val="30134370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During intake and annual treatment plan updates, addictions counselors were asked to utilize the Primary Care Screen for PTSD for DSM-5 (PC-PTSD-5)</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screening replaced a trauma screen that was not a validated instrument and only asked about trauma exposure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 provided a 1hr training that covered how to screen sensitively for PTSD, and how to respond to positive screens using motivational interviewing techniques to provide psychoeducation and refer to </a:t>
            </a:r>
            <a:r>
              <a:rPr lang="en-US" dirty="0" err="1"/>
              <a:t>tx</a:t>
            </a:r>
            <a:r>
              <a:rPr lang="en-US" dirty="0"/>
              <a:t> (like an SBIRT model). The guide contained all of this information and I also provided an info sheet that covered </a:t>
            </a:r>
            <a:r>
              <a:rPr lang="en-US" dirty="0" err="1"/>
              <a:t>sx</a:t>
            </a:r>
            <a:r>
              <a:rPr lang="en-US" dirty="0"/>
              <a:t> of PTSD and treatment options. </a:t>
            </a:r>
          </a:p>
          <a:p>
            <a:endParaRPr lang="en-US" dirty="0"/>
          </a:p>
        </p:txBody>
      </p:sp>
      <p:sp>
        <p:nvSpPr>
          <p:cNvPr id="4" name="Slide Number Placeholder 3"/>
          <p:cNvSpPr>
            <a:spLocks noGrp="1"/>
          </p:cNvSpPr>
          <p:nvPr>
            <p:ph type="sldNum" sz="quarter" idx="5"/>
          </p:nvPr>
        </p:nvSpPr>
        <p:spPr/>
        <p:txBody>
          <a:bodyPr/>
          <a:lstStyle/>
          <a:p>
            <a:fld id="{C2F956E2-52AE-4429-A01F-12415695043F}" type="slidenum">
              <a:rPr lang="en-US" smtClean="0"/>
              <a:t>6</a:t>
            </a:fld>
            <a:endParaRPr lang="en-US"/>
          </a:p>
        </p:txBody>
      </p:sp>
    </p:spTree>
    <p:extLst>
      <p:ext uri="{BB962C8B-B14F-4D97-AF65-F5344CB8AC3E}">
        <p14:creationId xmlns:p14="http://schemas.microsoft.com/office/powerpoint/2010/main" val="40068736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Because IRB approved this as nonhuman subjects research, we had to keep the data de-identified, which limited some of the analyses we were able to do. </a:t>
            </a:r>
          </a:p>
        </p:txBody>
      </p:sp>
      <p:sp>
        <p:nvSpPr>
          <p:cNvPr id="4" name="Slide Number Placeholder 3"/>
          <p:cNvSpPr>
            <a:spLocks noGrp="1"/>
          </p:cNvSpPr>
          <p:nvPr>
            <p:ph type="sldNum" sz="quarter" idx="5"/>
          </p:nvPr>
        </p:nvSpPr>
        <p:spPr/>
        <p:txBody>
          <a:bodyPr/>
          <a:lstStyle/>
          <a:p>
            <a:fld id="{C2F956E2-52AE-4429-A01F-12415695043F}" type="slidenum">
              <a:rPr lang="en-US" smtClean="0"/>
              <a:t>7</a:t>
            </a:fld>
            <a:endParaRPr lang="en-US"/>
          </a:p>
        </p:txBody>
      </p:sp>
    </p:spTree>
    <p:extLst>
      <p:ext uri="{BB962C8B-B14F-4D97-AF65-F5344CB8AC3E}">
        <p14:creationId xmlns:p14="http://schemas.microsoft.com/office/powerpoint/2010/main" val="11999117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 deidentified data we were unable to identify ADAP intakes because they weren’t consistently entered as intakes under the appointment type and we couldn’t match with an ID number in </a:t>
            </a:r>
            <a:r>
              <a:rPr lang="en-US" dirty="0" err="1"/>
              <a:t>methasoft</a:t>
            </a:r>
            <a:r>
              <a:rPr lang="en-US"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 individuals screened 2x with PC-PTSD-5, 1 screened 1x with old trauma screen and 1x with the PC-PTSD-5</a:t>
            </a:r>
          </a:p>
          <a:p>
            <a:endParaRPr lang="en-US" dirty="0"/>
          </a:p>
        </p:txBody>
      </p:sp>
      <p:sp>
        <p:nvSpPr>
          <p:cNvPr id="4" name="Slide Number Placeholder 3"/>
          <p:cNvSpPr>
            <a:spLocks noGrp="1"/>
          </p:cNvSpPr>
          <p:nvPr>
            <p:ph type="sldNum" sz="quarter" idx="5"/>
          </p:nvPr>
        </p:nvSpPr>
        <p:spPr/>
        <p:txBody>
          <a:bodyPr/>
          <a:lstStyle/>
          <a:p>
            <a:fld id="{C2F956E2-52AE-4429-A01F-12415695043F}" type="slidenum">
              <a:rPr lang="en-US" smtClean="0"/>
              <a:t>8</a:t>
            </a:fld>
            <a:endParaRPr lang="en-US"/>
          </a:p>
        </p:txBody>
      </p:sp>
    </p:spTree>
    <p:extLst>
      <p:ext uri="{BB962C8B-B14F-4D97-AF65-F5344CB8AC3E}">
        <p14:creationId xmlns:p14="http://schemas.microsoft.com/office/powerpoint/2010/main" val="7231207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Given that we know the rates of trauma exposure in the SUD population are around 97% this doesn’t seem like the screening is providing us with accurate data. </a:t>
            </a:r>
          </a:p>
        </p:txBody>
      </p:sp>
      <p:sp>
        <p:nvSpPr>
          <p:cNvPr id="4" name="Slide Number Placeholder 3"/>
          <p:cNvSpPr>
            <a:spLocks noGrp="1"/>
          </p:cNvSpPr>
          <p:nvPr>
            <p:ph type="sldNum" sz="quarter" idx="5"/>
          </p:nvPr>
        </p:nvSpPr>
        <p:spPr/>
        <p:txBody>
          <a:bodyPr/>
          <a:lstStyle/>
          <a:p>
            <a:fld id="{C2F956E2-52AE-4429-A01F-12415695043F}" type="slidenum">
              <a:rPr lang="en-US" smtClean="0"/>
              <a:t>9</a:t>
            </a:fld>
            <a:endParaRPr lang="en-US"/>
          </a:p>
        </p:txBody>
      </p:sp>
    </p:spTree>
    <p:extLst>
      <p:ext uri="{BB962C8B-B14F-4D97-AF65-F5344CB8AC3E}">
        <p14:creationId xmlns:p14="http://schemas.microsoft.com/office/powerpoint/2010/main" val="39242394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makes it very difficult for us to track when referrals are made and when psychoeducation is provided</a:t>
            </a:r>
          </a:p>
          <a:p>
            <a:r>
              <a:rPr lang="en-US" dirty="0"/>
              <a:t>Overall no-show rate includes patients referred through any pathway – not just positive screens. </a:t>
            </a:r>
          </a:p>
        </p:txBody>
      </p:sp>
      <p:sp>
        <p:nvSpPr>
          <p:cNvPr id="4" name="Slide Number Placeholder 3"/>
          <p:cNvSpPr>
            <a:spLocks noGrp="1"/>
          </p:cNvSpPr>
          <p:nvPr>
            <p:ph type="sldNum" sz="quarter" idx="5"/>
          </p:nvPr>
        </p:nvSpPr>
        <p:spPr/>
        <p:txBody>
          <a:bodyPr/>
          <a:lstStyle/>
          <a:p>
            <a:fld id="{C2F956E2-52AE-4429-A01F-12415695043F}" type="slidenum">
              <a:rPr lang="en-US" smtClean="0"/>
              <a:t>10</a:t>
            </a:fld>
            <a:endParaRPr lang="en-US"/>
          </a:p>
        </p:txBody>
      </p:sp>
    </p:spTree>
    <p:extLst>
      <p:ext uri="{BB962C8B-B14F-4D97-AF65-F5344CB8AC3E}">
        <p14:creationId xmlns:p14="http://schemas.microsoft.com/office/powerpoint/2010/main" val="26402681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Another research project in our clinic in 2021 found when screening 53 patients with the PC-PTSD-5  - 88% screened positive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A researcher told me that have noticed many more positive screens for Depression, anxiety and PTSD in research compared to clinically – maybe because of shame/avoidance that is so prevalent in this population, in Research they don’t need to talk about it further, it doesn’t go in their medical record and they don’t refer to treatment as often. </a:t>
            </a:r>
          </a:p>
          <a:p>
            <a:endParaRPr lang="en-US" dirty="0"/>
          </a:p>
          <a:p>
            <a:endParaRPr lang="en-US" dirty="0"/>
          </a:p>
        </p:txBody>
      </p:sp>
      <p:sp>
        <p:nvSpPr>
          <p:cNvPr id="4" name="Slide Number Placeholder 3"/>
          <p:cNvSpPr>
            <a:spLocks noGrp="1"/>
          </p:cNvSpPr>
          <p:nvPr>
            <p:ph type="sldNum" sz="quarter" idx="5"/>
          </p:nvPr>
        </p:nvSpPr>
        <p:spPr/>
        <p:txBody>
          <a:bodyPr/>
          <a:lstStyle/>
          <a:p>
            <a:fld id="{C2F956E2-52AE-4429-A01F-12415695043F}" type="slidenum">
              <a:rPr lang="en-US" smtClean="0"/>
              <a:t>11</a:t>
            </a:fld>
            <a:endParaRPr lang="en-US"/>
          </a:p>
        </p:txBody>
      </p:sp>
    </p:spTree>
    <p:extLst>
      <p:ext uri="{BB962C8B-B14F-4D97-AF65-F5344CB8AC3E}">
        <p14:creationId xmlns:p14="http://schemas.microsoft.com/office/powerpoint/2010/main" val="15199939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B5B43-04F7-25A1-C8BB-CA40AB24B08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A22940B-296F-C530-F62C-36FF52879C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0DDF359-EA86-CEE8-A8FD-BF81859BB1F5}"/>
              </a:ext>
            </a:extLst>
          </p:cNvPr>
          <p:cNvSpPr>
            <a:spLocks noGrp="1"/>
          </p:cNvSpPr>
          <p:nvPr>
            <p:ph type="dt" sz="half" idx="10"/>
          </p:nvPr>
        </p:nvSpPr>
        <p:spPr/>
        <p:txBody>
          <a:bodyPr/>
          <a:lstStyle/>
          <a:p>
            <a:fld id="{2C89B268-023C-45A7-A3A1-E3612D8A1B58}" type="datetimeFigureOut">
              <a:rPr lang="en-US" smtClean="0"/>
              <a:t>11/13/2024</a:t>
            </a:fld>
            <a:endParaRPr lang="en-US"/>
          </a:p>
        </p:txBody>
      </p:sp>
      <p:sp>
        <p:nvSpPr>
          <p:cNvPr id="5" name="Footer Placeholder 4">
            <a:extLst>
              <a:ext uri="{FF2B5EF4-FFF2-40B4-BE49-F238E27FC236}">
                <a16:creationId xmlns:a16="http://schemas.microsoft.com/office/drawing/2014/main" id="{AAF34C08-36A1-80D0-2E33-47A3860B72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425D3A-47B2-BAB5-FEF7-8ADEFC47E28B}"/>
              </a:ext>
            </a:extLst>
          </p:cNvPr>
          <p:cNvSpPr>
            <a:spLocks noGrp="1"/>
          </p:cNvSpPr>
          <p:nvPr>
            <p:ph type="sldNum" sz="quarter" idx="12"/>
          </p:nvPr>
        </p:nvSpPr>
        <p:spPr/>
        <p:txBody>
          <a:bodyPr/>
          <a:lstStyle/>
          <a:p>
            <a:fld id="{5A409431-142C-4ECA-AA2B-94A6D9EE3719}" type="slidenum">
              <a:rPr lang="en-US" smtClean="0"/>
              <a:t>‹#›</a:t>
            </a:fld>
            <a:endParaRPr lang="en-US"/>
          </a:p>
        </p:txBody>
      </p:sp>
    </p:spTree>
    <p:extLst>
      <p:ext uri="{BB962C8B-B14F-4D97-AF65-F5344CB8AC3E}">
        <p14:creationId xmlns:p14="http://schemas.microsoft.com/office/powerpoint/2010/main" val="1788851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F7F78-E44D-FD5E-974A-AF4E9F35DFD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F6FDC89-88E6-5CA4-CFE9-9B282035AB2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E048B2-8739-0B3D-51A4-9406397FDEA7}"/>
              </a:ext>
            </a:extLst>
          </p:cNvPr>
          <p:cNvSpPr>
            <a:spLocks noGrp="1"/>
          </p:cNvSpPr>
          <p:nvPr>
            <p:ph type="dt" sz="half" idx="10"/>
          </p:nvPr>
        </p:nvSpPr>
        <p:spPr/>
        <p:txBody>
          <a:bodyPr/>
          <a:lstStyle/>
          <a:p>
            <a:fld id="{2C89B268-023C-45A7-A3A1-E3612D8A1B58}" type="datetimeFigureOut">
              <a:rPr lang="en-US" smtClean="0"/>
              <a:t>11/13/2024</a:t>
            </a:fld>
            <a:endParaRPr lang="en-US"/>
          </a:p>
        </p:txBody>
      </p:sp>
      <p:sp>
        <p:nvSpPr>
          <p:cNvPr id="5" name="Footer Placeholder 4">
            <a:extLst>
              <a:ext uri="{FF2B5EF4-FFF2-40B4-BE49-F238E27FC236}">
                <a16:creationId xmlns:a16="http://schemas.microsoft.com/office/drawing/2014/main" id="{F10A5E94-EE96-3933-5FCF-17F67D2049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ECC3A2-6A86-F655-60E7-5B5BFA3BD0BE}"/>
              </a:ext>
            </a:extLst>
          </p:cNvPr>
          <p:cNvSpPr>
            <a:spLocks noGrp="1"/>
          </p:cNvSpPr>
          <p:nvPr>
            <p:ph type="sldNum" sz="quarter" idx="12"/>
          </p:nvPr>
        </p:nvSpPr>
        <p:spPr/>
        <p:txBody>
          <a:bodyPr/>
          <a:lstStyle/>
          <a:p>
            <a:fld id="{5A409431-142C-4ECA-AA2B-94A6D9EE3719}" type="slidenum">
              <a:rPr lang="en-US" smtClean="0"/>
              <a:t>‹#›</a:t>
            </a:fld>
            <a:endParaRPr lang="en-US"/>
          </a:p>
        </p:txBody>
      </p:sp>
    </p:spTree>
    <p:extLst>
      <p:ext uri="{BB962C8B-B14F-4D97-AF65-F5344CB8AC3E}">
        <p14:creationId xmlns:p14="http://schemas.microsoft.com/office/powerpoint/2010/main" val="2211996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36F2B35-3AB2-EF23-9FE0-38F2FF3AA7D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ED8C453-D60C-504E-C2E7-8123852243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F8BC9E-0CC8-B4FB-2B2C-3CB7D08733D1}"/>
              </a:ext>
            </a:extLst>
          </p:cNvPr>
          <p:cNvSpPr>
            <a:spLocks noGrp="1"/>
          </p:cNvSpPr>
          <p:nvPr>
            <p:ph type="dt" sz="half" idx="10"/>
          </p:nvPr>
        </p:nvSpPr>
        <p:spPr/>
        <p:txBody>
          <a:bodyPr/>
          <a:lstStyle/>
          <a:p>
            <a:fld id="{2C89B268-023C-45A7-A3A1-E3612D8A1B58}" type="datetimeFigureOut">
              <a:rPr lang="en-US" smtClean="0"/>
              <a:t>11/13/2024</a:t>
            </a:fld>
            <a:endParaRPr lang="en-US"/>
          </a:p>
        </p:txBody>
      </p:sp>
      <p:sp>
        <p:nvSpPr>
          <p:cNvPr id="5" name="Footer Placeholder 4">
            <a:extLst>
              <a:ext uri="{FF2B5EF4-FFF2-40B4-BE49-F238E27FC236}">
                <a16:creationId xmlns:a16="http://schemas.microsoft.com/office/drawing/2014/main" id="{D2657890-2545-35D3-FBD9-37F0801E2B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ADC953-8F68-070F-D13F-534AE1AF7EE9}"/>
              </a:ext>
            </a:extLst>
          </p:cNvPr>
          <p:cNvSpPr>
            <a:spLocks noGrp="1"/>
          </p:cNvSpPr>
          <p:nvPr>
            <p:ph type="sldNum" sz="quarter" idx="12"/>
          </p:nvPr>
        </p:nvSpPr>
        <p:spPr/>
        <p:txBody>
          <a:bodyPr/>
          <a:lstStyle/>
          <a:p>
            <a:fld id="{5A409431-142C-4ECA-AA2B-94A6D9EE3719}" type="slidenum">
              <a:rPr lang="en-US" smtClean="0"/>
              <a:t>‹#›</a:t>
            </a:fld>
            <a:endParaRPr lang="en-US"/>
          </a:p>
        </p:txBody>
      </p:sp>
    </p:spTree>
    <p:extLst>
      <p:ext uri="{BB962C8B-B14F-4D97-AF65-F5344CB8AC3E}">
        <p14:creationId xmlns:p14="http://schemas.microsoft.com/office/powerpoint/2010/main" val="27942724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3"/>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2163007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D95D0-7932-2995-B807-A0B3BC722B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3A3BA0-DE14-3FD3-24E4-66B9B7055EF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2F940D-E314-D955-F4E0-6813976717B1}"/>
              </a:ext>
            </a:extLst>
          </p:cNvPr>
          <p:cNvSpPr>
            <a:spLocks noGrp="1"/>
          </p:cNvSpPr>
          <p:nvPr>
            <p:ph type="dt" sz="half" idx="10"/>
          </p:nvPr>
        </p:nvSpPr>
        <p:spPr/>
        <p:txBody>
          <a:bodyPr/>
          <a:lstStyle/>
          <a:p>
            <a:fld id="{2C89B268-023C-45A7-A3A1-E3612D8A1B58}" type="datetimeFigureOut">
              <a:rPr lang="en-US" smtClean="0"/>
              <a:t>11/13/2024</a:t>
            </a:fld>
            <a:endParaRPr lang="en-US"/>
          </a:p>
        </p:txBody>
      </p:sp>
      <p:sp>
        <p:nvSpPr>
          <p:cNvPr id="5" name="Footer Placeholder 4">
            <a:extLst>
              <a:ext uri="{FF2B5EF4-FFF2-40B4-BE49-F238E27FC236}">
                <a16:creationId xmlns:a16="http://schemas.microsoft.com/office/drawing/2014/main" id="{ECDDCE6C-333E-8259-361A-89A4697F68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2B174F-033B-35B4-3F45-074C6F789C3F}"/>
              </a:ext>
            </a:extLst>
          </p:cNvPr>
          <p:cNvSpPr>
            <a:spLocks noGrp="1"/>
          </p:cNvSpPr>
          <p:nvPr>
            <p:ph type="sldNum" sz="quarter" idx="12"/>
          </p:nvPr>
        </p:nvSpPr>
        <p:spPr/>
        <p:txBody>
          <a:bodyPr/>
          <a:lstStyle/>
          <a:p>
            <a:fld id="{5A409431-142C-4ECA-AA2B-94A6D9EE3719}" type="slidenum">
              <a:rPr lang="en-US" smtClean="0"/>
              <a:t>‹#›</a:t>
            </a:fld>
            <a:endParaRPr lang="en-US"/>
          </a:p>
        </p:txBody>
      </p:sp>
    </p:spTree>
    <p:extLst>
      <p:ext uri="{BB962C8B-B14F-4D97-AF65-F5344CB8AC3E}">
        <p14:creationId xmlns:p14="http://schemas.microsoft.com/office/powerpoint/2010/main" val="1033604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2E720-6236-6270-9C6C-D252E444C9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4BE771E-F89F-7D3A-CBFE-DD96610FB0E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F1F9948-83E7-0192-FCF8-D79DE668E4D4}"/>
              </a:ext>
            </a:extLst>
          </p:cNvPr>
          <p:cNvSpPr>
            <a:spLocks noGrp="1"/>
          </p:cNvSpPr>
          <p:nvPr>
            <p:ph type="dt" sz="half" idx="10"/>
          </p:nvPr>
        </p:nvSpPr>
        <p:spPr/>
        <p:txBody>
          <a:bodyPr/>
          <a:lstStyle/>
          <a:p>
            <a:fld id="{2C89B268-023C-45A7-A3A1-E3612D8A1B58}" type="datetimeFigureOut">
              <a:rPr lang="en-US" smtClean="0"/>
              <a:t>11/13/2024</a:t>
            </a:fld>
            <a:endParaRPr lang="en-US"/>
          </a:p>
        </p:txBody>
      </p:sp>
      <p:sp>
        <p:nvSpPr>
          <p:cNvPr id="5" name="Footer Placeholder 4">
            <a:extLst>
              <a:ext uri="{FF2B5EF4-FFF2-40B4-BE49-F238E27FC236}">
                <a16:creationId xmlns:a16="http://schemas.microsoft.com/office/drawing/2014/main" id="{74214329-DE10-9D54-3A32-1837F3B626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2447D9-3A93-A5E2-5E91-B931BE5E3221}"/>
              </a:ext>
            </a:extLst>
          </p:cNvPr>
          <p:cNvSpPr>
            <a:spLocks noGrp="1"/>
          </p:cNvSpPr>
          <p:nvPr>
            <p:ph type="sldNum" sz="quarter" idx="12"/>
          </p:nvPr>
        </p:nvSpPr>
        <p:spPr/>
        <p:txBody>
          <a:bodyPr/>
          <a:lstStyle/>
          <a:p>
            <a:fld id="{5A409431-142C-4ECA-AA2B-94A6D9EE3719}" type="slidenum">
              <a:rPr lang="en-US" smtClean="0"/>
              <a:t>‹#›</a:t>
            </a:fld>
            <a:endParaRPr lang="en-US"/>
          </a:p>
        </p:txBody>
      </p:sp>
    </p:spTree>
    <p:extLst>
      <p:ext uri="{BB962C8B-B14F-4D97-AF65-F5344CB8AC3E}">
        <p14:creationId xmlns:p14="http://schemas.microsoft.com/office/powerpoint/2010/main" val="163574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ECEC8-1F2D-70BF-543D-D14257620D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D3CA12C-6A70-5D3A-AB86-F2184A8C470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BED4FB7-F789-80B9-57B6-A0C32D6FBE1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9B6CB93-55E6-BA1B-A62A-B548257B7445}"/>
              </a:ext>
            </a:extLst>
          </p:cNvPr>
          <p:cNvSpPr>
            <a:spLocks noGrp="1"/>
          </p:cNvSpPr>
          <p:nvPr>
            <p:ph type="dt" sz="half" idx="10"/>
          </p:nvPr>
        </p:nvSpPr>
        <p:spPr/>
        <p:txBody>
          <a:bodyPr/>
          <a:lstStyle/>
          <a:p>
            <a:fld id="{2C89B268-023C-45A7-A3A1-E3612D8A1B58}" type="datetimeFigureOut">
              <a:rPr lang="en-US" smtClean="0"/>
              <a:t>11/13/2024</a:t>
            </a:fld>
            <a:endParaRPr lang="en-US"/>
          </a:p>
        </p:txBody>
      </p:sp>
      <p:sp>
        <p:nvSpPr>
          <p:cNvPr id="6" name="Footer Placeholder 5">
            <a:extLst>
              <a:ext uri="{FF2B5EF4-FFF2-40B4-BE49-F238E27FC236}">
                <a16:creationId xmlns:a16="http://schemas.microsoft.com/office/drawing/2014/main" id="{D0386995-2202-2AAE-191C-090CFD4EBC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AC4ECB-E881-3BE5-7494-3BD1B6133468}"/>
              </a:ext>
            </a:extLst>
          </p:cNvPr>
          <p:cNvSpPr>
            <a:spLocks noGrp="1"/>
          </p:cNvSpPr>
          <p:nvPr>
            <p:ph type="sldNum" sz="quarter" idx="12"/>
          </p:nvPr>
        </p:nvSpPr>
        <p:spPr/>
        <p:txBody>
          <a:bodyPr/>
          <a:lstStyle/>
          <a:p>
            <a:fld id="{5A409431-142C-4ECA-AA2B-94A6D9EE3719}" type="slidenum">
              <a:rPr lang="en-US" smtClean="0"/>
              <a:t>‹#›</a:t>
            </a:fld>
            <a:endParaRPr lang="en-US"/>
          </a:p>
        </p:txBody>
      </p:sp>
    </p:spTree>
    <p:extLst>
      <p:ext uri="{BB962C8B-B14F-4D97-AF65-F5344CB8AC3E}">
        <p14:creationId xmlns:p14="http://schemas.microsoft.com/office/powerpoint/2010/main" val="62504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85540-49EC-8121-0B20-477B38CE4DE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8403554-1856-E6C0-0CCA-311B56DE7E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54567C2-E4B5-F442-CCFD-E9C13AB7CA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BB45B7-4426-EB4C-3956-3469D169FB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435A76-067A-98A3-29C0-D096E48877E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DFB1400-FABD-F52E-9FE0-24C609B57851}"/>
              </a:ext>
            </a:extLst>
          </p:cNvPr>
          <p:cNvSpPr>
            <a:spLocks noGrp="1"/>
          </p:cNvSpPr>
          <p:nvPr>
            <p:ph type="dt" sz="half" idx="10"/>
          </p:nvPr>
        </p:nvSpPr>
        <p:spPr/>
        <p:txBody>
          <a:bodyPr/>
          <a:lstStyle/>
          <a:p>
            <a:fld id="{2C89B268-023C-45A7-A3A1-E3612D8A1B58}" type="datetimeFigureOut">
              <a:rPr lang="en-US" smtClean="0"/>
              <a:t>11/13/2024</a:t>
            </a:fld>
            <a:endParaRPr lang="en-US"/>
          </a:p>
        </p:txBody>
      </p:sp>
      <p:sp>
        <p:nvSpPr>
          <p:cNvPr id="8" name="Footer Placeholder 7">
            <a:extLst>
              <a:ext uri="{FF2B5EF4-FFF2-40B4-BE49-F238E27FC236}">
                <a16:creationId xmlns:a16="http://schemas.microsoft.com/office/drawing/2014/main" id="{8CFC9FC3-943F-5D36-E3C2-AF1BF6CB664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D9093F7-592C-7A42-BF84-7894DC62A060}"/>
              </a:ext>
            </a:extLst>
          </p:cNvPr>
          <p:cNvSpPr>
            <a:spLocks noGrp="1"/>
          </p:cNvSpPr>
          <p:nvPr>
            <p:ph type="sldNum" sz="quarter" idx="12"/>
          </p:nvPr>
        </p:nvSpPr>
        <p:spPr/>
        <p:txBody>
          <a:bodyPr/>
          <a:lstStyle/>
          <a:p>
            <a:fld id="{5A409431-142C-4ECA-AA2B-94A6D9EE3719}" type="slidenum">
              <a:rPr lang="en-US" smtClean="0"/>
              <a:t>‹#›</a:t>
            </a:fld>
            <a:endParaRPr lang="en-US"/>
          </a:p>
        </p:txBody>
      </p:sp>
    </p:spTree>
    <p:extLst>
      <p:ext uri="{BB962C8B-B14F-4D97-AF65-F5344CB8AC3E}">
        <p14:creationId xmlns:p14="http://schemas.microsoft.com/office/powerpoint/2010/main" val="2522766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E7443-6035-55E1-B814-DE3DEF250B7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288A514-5359-70C2-B8D4-014B5F35D1A6}"/>
              </a:ext>
            </a:extLst>
          </p:cNvPr>
          <p:cNvSpPr>
            <a:spLocks noGrp="1"/>
          </p:cNvSpPr>
          <p:nvPr>
            <p:ph type="dt" sz="half" idx="10"/>
          </p:nvPr>
        </p:nvSpPr>
        <p:spPr/>
        <p:txBody>
          <a:bodyPr/>
          <a:lstStyle/>
          <a:p>
            <a:fld id="{2C89B268-023C-45A7-A3A1-E3612D8A1B58}" type="datetimeFigureOut">
              <a:rPr lang="en-US" smtClean="0"/>
              <a:t>11/13/2024</a:t>
            </a:fld>
            <a:endParaRPr lang="en-US"/>
          </a:p>
        </p:txBody>
      </p:sp>
      <p:sp>
        <p:nvSpPr>
          <p:cNvPr id="4" name="Footer Placeholder 3">
            <a:extLst>
              <a:ext uri="{FF2B5EF4-FFF2-40B4-BE49-F238E27FC236}">
                <a16:creationId xmlns:a16="http://schemas.microsoft.com/office/drawing/2014/main" id="{C2314607-D0DC-7BE2-D9C0-90B1B6B9552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5641297-E467-3D4E-B780-DCA3556B69F6}"/>
              </a:ext>
            </a:extLst>
          </p:cNvPr>
          <p:cNvSpPr>
            <a:spLocks noGrp="1"/>
          </p:cNvSpPr>
          <p:nvPr>
            <p:ph type="sldNum" sz="quarter" idx="12"/>
          </p:nvPr>
        </p:nvSpPr>
        <p:spPr/>
        <p:txBody>
          <a:bodyPr/>
          <a:lstStyle/>
          <a:p>
            <a:fld id="{5A409431-142C-4ECA-AA2B-94A6D9EE3719}" type="slidenum">
              <a:rPr lang="en-US" smtClean="0"/>
              <a:t>‹#›</a:t>
            </a:fld>
            <a:endParaRPr lang="en-US"/>
          </a:p>
        </p:txBody>
      </p:sp>
    </p:spTree>
    <p:extLst>
      <p:ext uri="{BB962C8B-B14F-4D97-AF65-F5344CB8AC3E}">
        <p14:creationId xmlns:p14="http://schemas.microsoft.com/office/powerpoint/2010/main" val="592554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1991FB6-72D0-5C5A-6CAB-A3FE4C434D76}"/>
              </a:ext>
            </a:extLst>
          </p:cNvPr>
          <p:cNvSpPr>
            <a:spLocks noGrp="1"/>
          </p:cNvSpPr>
          <p:nvPr>
            <p:ph type="dt" sz="half" idx="10"/>
          </p:nvPr>
        </p:nvSpPr>
        <p:spPr/>
        <p:txBody>
          <a:bodyPr/>
          <a:lstStyle/>
          <a:p>
            <a:fld id="{2C89B268-023C-45A7-A3A1-E3612D8A1B58}" type="datetimeFigureOut">
              <a:rPr lang="en-US" smtClean="0"/>
              <a:t>11/13/2024</a:t>
            </a:fld>
            <a:endParaRPr lang="en-US"/>
          </a:p>
        </p:txBody>
      </p:sp>
      <p:sp>
        <p:nvSpPr>
          <p:cNvPr id="3" name="Footer Placeholder 2">
            <a:extLst>
              <a:ext uri="{FF2B5EF4-FFF2-40B4-BE49-F238E27FC236}">
                <a16:creationId xmlns:a16="http://schemas.microsoft.com/office/drawing/2014/main" id="{5C550D92-0DC3-B983-A832-20EFEAC4FFF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FCE94F1-3925-44B2-EFAC-57130C5C7478}"/>
              </a:ext>
            </a:extLst>
          </p:cNvPr>
          <p:cNvSpPr>
            <a:spLocks noGrp="1"/>
          </p:cNvSpPr>
          <p:nvPr>
            <p:ph type="sldNum" sz="quarter" idx="12"/>
          </p:nvPr>
        </p:nvSpPr>
        <p:spPr/>
        <p:txBody>
          <a:bodyPr/>
          <a:lstStyle/>
          <a:p>
            <a:fld id="{5A409431-142C-4ECA-AA2B-94A6D9EE3719}" type="slidenum">
              <a:rPr lang="en-US" smtClean="0"/>
              <a:t>‹#›</a:t>
            </a:fld>
            <a:endParaRPr lang="en-US"/>
          </a:p>
        </p:txBody>
      </p:sp>
    </p:spTree>
    <p:extLst>
      <p:ext uri="{BB962C8B-B14F-4D97-AF65-F5344CB8AC3E}">
        <p14:creationId xmlns:p14="http://schemas.microsoft.com/office/powerpoint/2010/main" val="908567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0C9E6-5F36-E94E-4F9A-A52E705FDF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C81D03-1F9F-0245-3151-70FF96A13A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6CD5443-5E6E-D79F-6369-A0F24AFD11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FBB0F2-A27D-6B99-8F95-8C1982593B34}"/>
              </a:ext>
            </a:extLst>
          </p:cNvPr>
          <p:cNvSpPr>
            <a:spLocks noGrp="1"/>
          </p:cNvSpPr>
          <p:nvPr>
            <p:ph type="dt" sz="half" idx="10"/>
          </p:nvPr>
        </p:nvSpPr>
        <p:spPr/>
        <p:txBody>
          <a:bodyPr/>
          <a:lstStyle/>
          <a:p>
            <a:fld id="{2C89B268-023C-45A7-A3A1-E3612D8A1B58}" type="datetimeFigureOut">
              <a:rPr lang="en-US" smtClean="0"/>
              <a:t>11/13/2024</a:t>
            </a:fld>
            <a:endParaRPr lang="en-US"/>
          </a:p>
        </p:txBody>
      </p:sp>
      <p:sp>
        <p:nvSpPr>
          <p:cNvPr id="6" name="Footer Placeholder 5">
            <a:extLst>
              <a:ext uri="{FF2B5EF4-FFF2-40B4-BE49-F238E27FC236}">
                <a16:creationId xmlns:a16="http://schemas.microsoft.com/office/drawing/2014/main" id="{D4C57F0B-0A8F-44ED-FC44-E065A369C7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FF5228-5EAD-61E2-8E67-91EE0CFD3710}"/>
              </a:ext>
            </a:extLst>
          </p:cNvPr>
          <p:cNvSpPr>
            <a:spLocks noGrp="1"/>
          </p:cNvSpPr>
          <p:nvPr>
            <p:ph type="sldNum" sz="quarter" idx="12"/>
          </p:nvPr>
        </p:nvSpPr>
        <p:spPr/>
        <p:txBody>
          <a:bodyPr/>
          <a:lstStyle/>
          <a:p>
            <a:fld id="{5A409431-142C-4ECA-AA2B-94A6D9EE3719}" type="slidenum">
              <a:rPr lang="en-US" smtClean="0"/>
              <a:t>‹#›</a:t>
            </a:fld>
            <a:endParaRPr lang="en-US"/>
          </a:p>
        </p:txBody>
      </p:sp>
    </p:spTree>
    <p:extLst>
      <p:ext uri="{BB962C8B-B14F-4D97-AF65-F5344CB8AC3E}">
        <p14:creationId xmlns:p14="http://schemas.microsoft.com/office/powerpoint/2010/main" val="50630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F5514-9C6B-39DF-F0EE-63C00FB36C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96C5394-5813-D857-8D9E-FA603BF049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59D46B5-A4F3-B1D4-017F-87457841B8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4188F8-8E54-B516-51A9-1FC8AF12B4BF}"/>
              </a:ext>
            </a:extLst>
          </p:cNvPr>
          <p:cNvSpPr>
            <a:spLocks noGrp="1"/>
          </p:cNvSpPr>
          <p:nvPr>
            <p:ph type="dt" sz="half" idx="10"/>
          </p:nvPr>
        </p:nvSpPr>
        <p:spPr/>
        <p:txBody>
          <a:bodyPr/>
          <a:lstStyle/>
          <a:p>
            <a:fld id="{2C89B268-023C-45A7-A3A1-E3612D8A1B58}" type="datetimeFigureOut">
              <a:rPr lang="en-US" smtClean="0"/>
              <a:t>11/13/2024</a:t>
            </a:fld>
            <a:endParaRPr lang="en-US"/>
          </a:p>
        </p:txBody>
      </p:sp>
      <p:sp>
        <p:nvSpPr>
          <p:cNvPr id="6" name="Footer Placeholder 5">
            <a:extLst>
              <a:ext uri="{FF2B5EF4-FFF2-40B4-BE49-F238E27FC236}">
                <a16:creationId xmlns:a16="http://schemas.microsoft.com/office/drawing/2014/main" id="{11E9E45E-371F-D6A8-7612-61677E0D56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98CE26-60BD-E803-F8E8-4B3E89B3BBC7}"/>
              </a:ext>
            </a:extLst>
          </p:cNvPr>
          <p:cNvSpPr>
            <a:spLocks noGrp="1"/>
          </p:cNvSpPr>
          <p:nvPr>
            <p:ph type="sldNum" sz="quarter" idx="12"/>
          </p:nvPr>
        </p:nvSpPr>
        <p:spPr/>
        <p:txBody>
          <a:bodyPr/>
          <a:lstStyle/>
          <a:p>
            <a:fld id="{5A409431-142C-4ECA-AA2B-94A6D9EE3719}" type="slidenum">
              <a:rPr lang="en-US" smtClean="0"/>
              <a:t>‹#›</a:t>
            </a:fld>
            <a:endParaRPr lang="en-US"/>
          </a:p>
        </p:txBody>
      </p:sp>
    </p:spTree>
    <p:extLst>
      <p:ext uri="{BB962C8B-B14F-4D97-AF65-F5344CB8AC3E}">
        <p14:creationId xmlns:p14="http://schemas.microsoft.com/office/powerpoint/2010/main" val="2978900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image" Target="../media/image3.png"/><Relationship Id="rId5" Type="http://schemas.openxmlformats.org/officeDocument/2006/relationships/customXml" Target="../ink/ink1.xml"/><Relationship Id="rId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27E30C-DCEA-9839-B57B-BF377A0075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02B197-0866-BB51-3091-4FF48E9E51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65CE6E-C235-BF6D-C42F-0DB8E1FF68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C89B268-023C-45A7-A3A1-E3612D8A1B58}" type="datetimeFigureOut">
              <a:rPr lang="en-US" smtClean="0"/>
              <a:t>11/13/2024</a:t>
            </a:fld>
            <a:endParaRPr lang="en-US"/>
          </a:p>
        </p:txBody>
      </p:sp>
      <p:sp>
        <p:nvSpPr>
          <p:cNvPr id="5" name="Footer Placeholder 4">
            <a:extLst>
              <a:ext uri="{FF2B5EF4-FFF2-40B4-BE49-F238E27FC236}">
                <a16:creationId xmlns:a16="http://schemas.microsoft.com/office/drawing/2014/main" id="{F2353046-8F5A-17F8-F906-8B021D030A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9FB9829-5C2B-92E1-1D49-2D34697390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A409431-142C-4ECA-AA2B-94A6D9EE3719}" type="slidenum">
              <a:rPr lang="en-US" smtClean="0"/>
              <a:t>‹#›</a:t>
            </a:fld>
            <a:endParaRPr lang="en-US"/>
          </a:p>
        </p:txBody>
      </p:sp>
    </p:spTree>
    <p:extLst>
      <p:ext uri="{BB962C8B-B14F-4D97-AF65-F5344CB8AC3E}">
        <p14:creationId xmlns:p14="http://schemas.microsoft.com/office/powerpoint/2010/main" val="12349511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F5424BA4-75A8-3242-8565-61760A14B9BD}"/>
              </a:ext>
            </a:extLst>
          </p:cNvPr>
          <p:cNvPicPr>
            <a:picLocks noChangeAspect="1"/>
          </p:cNvPicPr>
          <p:nvPr userDrawn="1"/>
        </p:nvPicPr>
        <p:blipFill>
          <a:blip r:embed="rId4"/>
          <a:stretch>
            <a:fillRect/>
          </a:stretch>
        </p:blipFill>
        <p:spPr>
          <a:xfrm>
            <a:off x="0" y="0"/>
            <a:ext cx="12192000" cy="6858000"/>
          </a:xfrm>
          <a:prstGeom prst="rect">
            <a:avLst/>
          </a:prstGeom>
        </p:spPr>
      </p:pic>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6"/>
            <a:ext cx="10515600" cy="279717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mc:AlternateContent xmlns:mc="http://schemas.openxmlformats.org/markup-compatibility/2006" xmlns:p14="http://schemas.microsoft.com/office/powerpoint/2010/main">
        <mc:Choice Requires="p14">
          <p:contentPart p14:bwMode="auto" r:id="rId5">
            <p14:nvContentPartPr>
              <p14:cNvPr id="7" name="Ink 6">
                <a:extLst>
                  <a:ext uri="{FF2B5EF4-FFF2-40B4-BE49-F238E27FC236}">
                    <a16:creationId xmlns:a16="http://schemas.microsoft.com/office/drawing/2014/main" id="{20017D2B-5319-5A87-5C28-EED244300697}"/>
                  </a:ext>
                </a:extLst>
              </p14:cNvPr>
              <p14:cNvContentPartPr/>
              <p14:nvPr userDrawn="1"/>
            </p14:nvContentPartPr>
            <p14:xfrm>
              <a:off x="889547" y="6307680"/>
              <a:ext cx="1703040" cy="124920"/>
            </p14:xfrm>
          </p:contentPart>
        </mc:Choice>
        <mc:Fallback xmlns="">
          <p:pic>
            <p:nvPicPr>
              <p:cNvPr id="7" name="Ink 6">
                <a:extLst>
                  <a:ext uri="{FF2B5EF4-FFF2-40B4-BE49-F238E27FC236}">
                    <a16:creationId xmlns:a16="http://schemas.microsoft.com/office/drawing/2014/main" id="{20017D2B-5319-5A87-5C28-EED244300697}"/>
                  </a:ext>
                </a:extLst>
              </p:cNvPr>
              <p:cNvPicPr/>
              <p:nvPr/>
            </p:nvPicPr>
            <p:blipFill>
              <a:blip r:embed="rId6"/>
              <a:stretch>
                <a:fillRect/>
              </a:stretch>
            </p:blipFill>
            <p:spPr>
              <a:xfrm>
                <a:off x="880546" y="6298680"/>
                <a:ext cx="1720682" cy="142560"/>
              </a:xfrm>
              <a:prstGeom prst="rect">
                <a:avLst/>
              </a:prstGeom>
            </p:spPr>
          </p:pic>
        </mc:Fallback>
      </mc:AlternateContent>
      <p:sp>
        <p:nvSpPr>
          <p:cNvPr id="10" name="Rectangle 9">
            <a:extLst>
              <a:ext uri="{FF2B5EF4-FFF2-40B4-BE49-F238E27FC236}">
                <a16:creationId xmlns:a16="http://schemas.microsoft.com/office/drawing/2014/main" id="{DD1681DE-71EE-DDDD-FBF2-D92A026D3E24}"/>
              </a:ext>
            </a:extLst>
          </p:cNvPr>
          <p:cNvSpPr/>
          <p:nvPr userDrawn="1"/>
        </p:nvSpPr>
        <p:spPr>
          <a:xfrm>
            <a:off x="176107" y="5953761"/>
            <a:ext cx="2777067" cy="68850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800"/>
          </a:p>
        </p:txBody>
      </p:sp>
      <p:pic>
        <p:nvPicPr>
          <p:cNvPr id="11" name="Picture 10" descr="UMB SOM logo">
            <a:extLst>
              <a:ext uri="{FF2B5EF4-FFF2-40B4-BE49-F238E27FC236}">
                <a16:creationId xmlns:a16="http://schemas.microsoft.com/office/drawing/2014/main" id="{38AB371A-EE80-A188-ED6E-D4C100DBB9DF}"/>
              </a:ext>
            </a:extLst>
          </p:cNvPr>
          <p:cNvPicPr>
            <a:picLocks noChangeAspect="1"/>
          </p:cNvPicPr>
          <p:nvPr userDrawn="1"/>
        </p:nvPicPr>
        <p:blipFill>
          <a:blip r:embed="rId7"/>
          <a:stretch>
            <a:fillRect/>
          </a:stretch>
        </p:blipFill>
        <p:spPr>
          <a:xfrm>
            <a:off x="474453" y="6063141"/>
            <a:ext cx="2939627" cy="579120"/>
          </a:xfrm>
          <a:prstGeom prst="rect">
            <a:avLst/>
          </a:prstGeom>
        </p:spPr>
      </p:pic>
    </p:spTree>
    <p:extLst>
      <p:ext uri="{BB962C8B-B14F-4D97-AF65-F5344CB8AC3E}">
        <p14:creationId xmlns:p14="http://schemas.microsoft.com/office/powerpoint/2010/main" val="2555172127"/>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685800" rtl="0" eaLnBrk="1" latinLnBrk="0" hangingPunct="1">
        <a:lnSpc>
          <a:spcPct val="90000"/>
        </a:lnSpc>
        <a:spcBef>
          <a:spcPct val="0"/>
        </a:spcBef>
        <a:buNone/>
        <a:defRPr sz="3300" b="0" i="0" kern="1200">
          <a:solidFill>
            <a:schemeClr val="tx1"/>
          </a:solidFill>
          <a:latin typeface="+mn-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0" i="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ore.samhsa.gov/product/TIP-57-Trauma-Informed-Care-in-Behavioral-Health-Services/SMA14-4816"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C6942-0C7A-1844-8EAB-7FEBC0662710}"/>
              </a:ext>
            </a:extLst>
          </p:cNvPr>
          <p:cNvSpPr>
            <a:spLocks noGrp="1"/>
          </p:cNvSpPr>
          <p:nvPr>
            <p:ph type="ctrTitle"/>
          </p:nvPr>
        </p:nvSpPr>
        <p:spPr/>
        <p:txBody>
          <a:bodyPr>
            <a:normAutofit/>
          </a:bodyPr>
          <a:lstStyle/>
          <a:p>
            <a:r>
              <a:rPr lang="en-US" sz="3600" dirty="0">
                <a:latin typeface="Cambria" panose="02040503050406030204" pitchFamily="18" charset="0"/>
                <a:ea typeface="Cambria" panose="02040503050406030204" pitchFamily="18" charset="0"/>
                <a:cs typeface="Arial" panose="020B0604020202020204" pitchFamily="34" charset="0"/>
              </a:rPr>
              <a:t>Implementation of Universal Screening for Posttraumatic Stress Disorder (PTSD) in an Opioid Treatment Program</a:t>
            </a:r>
            <a:endParaRPr lang="en-US" sz="3600" dirty="0">
              <a:latin typeface="Cambria" panose="02040503050406030204" pitchFamily="18" charset="0"/>
              <a:ea typeface="Cambria" panose="02040503050406030204" pitchFamily="18" charset="0"/>
            </a:endParaRPr>
          </a:p>
        </p:txBody>
      </p:sp>
      <p:sp>
        <p:nvSpPr>
          <p:cNvPr id="3" name="Subtitle 2">
            <a:extLst>
              <a:ext uri="{FF2B5EF4-FFF2-40B4-BE49-F238E27FC236}">
                <a16:creationId xmlns:a16="http://schemas.microsoft.com/office/drawing/2014/main" id="{760AB514-872B-3848-A87C-837AAF24BCB0}"/>
              </a:ext>
            </a:extLst>
          </p:cNvPr>
          <p:cNvSpPr>
            <a:spLocks noGrp="1"/>
          </p:cNvSpPr>
          <p:nvPr>
            <p:ph type="subTitle" idx="1"/>
          </p:nvPr>
        </p:nvSpPr>
        <p:spPr/>
        <p:txBody>
          <a:bodyPr>
            <a:normAutofit/>
          </a:bodyPr>
          <a:lstStyle/>
          <a:p>
            <a:endParaRPr lang="en-US" sz="2400" dirty="0">
              <a:latin typeface="Cambria" panose="02040503050406030204" pitchFamily="18" charset="0"/>
              <a:ea typeface="Cambria" panose="02040503050406030204" pitchFamily="18" charset="0"/>
            </a:endParaRPr>
          </a:p>
          <a:p>
            <a:r>
              <a:rPr lang="en-US" sz="2400" dirty="0">
                <a:latin typeface="Cambria" panose="02040503050406030204" pitchFamily="18" charset="0"/>
                <a:ea typeface="Cambria" panose="02040503050406030204" pitchFamily="18" charset="0"/>
              </a:rPr>
              <a:t>Alicia Wiprovnick, PhD, Benjamin Israel, MD</a:t>
            </a:r>
          </a:p>
        </p:txBody>
      </p:sp>
    </p:spTree>
    <p:extLst>
      <p:ext uri="{BB962C8B-B14F-4D97-AF65-F5344CB8AC3E}">
        <p14:creationId xmlns:p14="http://schemas.microsoft.com/office/powerpoint/2010/main" val="1362338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FFC2E-D35D-6211-5C3C-615F5988D4A7}"/>
              </a:ext>
            </a:extLst>
          </p:cNvPr>
          <p:cNvSpPr>
            <a:spLocks noGrp="1"/>
          </p:cNvSpPr>
          <p:nvPr>
            <p:ph type="title"/>
          </p:nvPr>
        </p:nvSpPr>
        <p:spPr/>
        <p:txBody>
          <a:bodyPr/>
          <a:lstStyle/>
          <a:p>
            <a:r>
              <a:rPr lang="en-US" dirty="0"/>
              <a:t>Results </a:t>
            </a:r>
          </a:p>
        </p:txBody>
      </p:sp>
      <p:sp>
        <p:nvSpPr>
          <p:cNvPr id="3" name="Content Placeholder 2">
            <a:extLst>
              <a:ext uri="{FF2B5EF4-FFF2-40B4-BE49-F238E27FC236}">
                <a16:creationId xmlns:a16="http://schemas.microsoft.com/office/drawing/2014/main" id="{2D6F07AE-5035-93D3-AEB9-9237FEF9EE10}"/>
              </a:ext>
            </a:extLst>
          </p:cNvPr>
          <p:cNvSpPr>
            <a:spLocks noGrp="1"/>
          </p:cNvSpPr>
          <p:nvPr>
            <p:ph idx="1"/>
          </p:nvPr>
        </p:nvSpPr>
        <p:spPr>
          <a:xfrm>
            <a:off x="838200" y="1825625"/>
            <a:ext cx="10202333" cy="4351338"/>
          </a:xfrm>
        </p:spPr>
        <p:txBody>
          <a:bodyPr/>
          <a:lstStyle/>
          <a:p>
            <a:r>
              <a:rPr lang="en-US" dirty="0"/>
              <a:t>With</a:t>
            </a:r>
            <a:r>
              <a:rPr lang="en-US" b="1" dirty="0"/>
              <a:t> 22% </a:t>
            </a:r>
            <a:r>
              <a:rPr lang="en-US" dirty="0"/>
              <a:t>of positive screens (n = 11) counselors utilized the checklist</a:t>
            </a:r>
          </a:p>
          <a:p>
            <a:r>
              <a:rPr lang="en-US" b="1" dirty="0"/>
              <a:t>22% </a:t>
            </a:r>
            <a:r>
              <a:rPr lang="en-US" dirty="0"/>
              <a:t>of positive screens (n = 11) completed an appointment with trauma specialty care (Psychology or Psychiatry)</a:t>
            </a:r>
          </a:p>
          <a:p>
            <a:pPr lvl="1"/>
            <a:r>
              <a:rPr lang="en-US" dirty="0"/>
              <a:t>The overall rate of no shows and cancellations for therapy and psychiatry appointments with trauma specialists is </a:t>
            </a:r>
            <a:r>
              <a:rPr lang="en-US" b="1" dirty="0"/>
              <a:t>47%</a:t>
            </a:r>
            <a:r>
              <a:rPr lang="en-US" dirty="0"/>
              <a:t>.  </a:t>
            </a:r>
          </a:p>
        </p:txBody>
      </p:sp>
    </p:spTree>
    <p:extLst>
      <p:ext uri="{BB962C8B-B14F-4D97-AF65-F5344CB8AC3E}">
        <p14:creationId xmlns:p14="http://schemas.microsoft.com/office/powerpoint/2010/main" val="731488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EA4B9-37DB-0983-4BEF-A4A9B275C10C}"/>
              </a:ext>
            </a:extLst>
          </p:cNvPr>
          <p:cNvSpPr>
            <a:spLocks noGrp="1"/>
          </p:cNvSpPr>
          <p:nvPr>
            <p:ph type="title"/>
          </p:nvPr>
        </p:nvSpPr>
        <p:spPr>
          <a:xfrm>
            <a:off x="838200" y="214999"/>
            <a:ext cx="10515600" cy="1325563"/>
          </a:xfrm>
        </p:spPr>
        <p:txBody>
          <a:bodyPr/>
          <a:lstStyle/>
          <a:p>
            <a:r>
              <a:rPr lang="en-US" dirty="0"/>
              <a:t>Discussion</a:t>
            </a:r>
          </a:p>
        </p:txBody>
      </p:sp>
      <p:sp>
        <p:nvSpPr>
          <p:cNvPr id="3" name="Content Placeholder 2">
            <a:extLst>
              <a:ext uri="{FF2B5EF4-FFF2-40B4-BE49-F238E27FC236}">
                <a16:creationId xmlns:a16="http://schemas.microsoft.com/office/drawing/2014/main" id="{1A6FD83C-D2F4-823F-75F6-2B0E60B5C679}"/>
              </a:ext>
            </a:extLst>
          </p:cNvPr>
          <p:cNvSpPr>
            <a:spLocks noGrp="1"/>
          </p:cNvSpPr>
          <p:nvPr>
            <p:ph idx="1"/>
          </p:nvPr>
        </p:nvSpPr>
        <p:spPr>
          <a:xfrm>
            <a:off x="838200" y="1282891"/>
            <a:ext cx="10515600" cy="4544704"/>
          </a:xfrm>
        </p:spPr>
        <p:txBody>
          <a:bodyPr>
            <a:normAutofit fontScale="92500" lnSpcReduction="10000"/>
          </a:bodyPr>
          <a:lstStyle/>
          <a:p>
            <a:r>
              <a:rPr lang="en-US" dirty="0"/>
              <a:t>Lower rate of positive screens than expected – former study from our clinic found 88% screening positive </a:t>
            </a:r>
            <a:r>
              <a:rPr lang="en-US" sz="1900" dirty="0"/>
              <a:t>(Ramprashad, 2021)</a:t>
            </a:r>
          </a:p>
          <a:p>
            <a:r>
              <a:rPr lang="en-US" dirty="0"/>
              <a:t>Differences between screening for research or clinical purposes</a:t>
            </a:r>
          </a:p>
          <a:p>
            <a:pPr lvl="1"/>
            <a:r>
              <a:rPr lang="en-US" dirty="0"/>
              <a:t>Higher positive screens in research</a:t>
            </a:r>
          </a:p>
          <a:p>
            <a:r>
              <a:rPr lang="en-US" dirty="0"/>
              <a:t>Screening procedures – the screening that comes up in the medical record does not give examples of trauma </a:t>
            </a:r>
          </a:p>
          <a:p>
            <a:pPr lvl="1"/>
            <a:r>
              <a:rPr lang="en-US" b="0" i="1" dirty="0">
                <a:solidFill>
                  <a:srgbClr val="2E2E2E"/>
                </a:solidFill>
                <a:effectLst/>
                <a:latin typeface="Arial" panose="020B0604020202020204" pitchFamily="34" charset="0"/>
              </a:rPr>
              <a:t>Sometimes things happen to people that are unusually or especially frightening, horrible, or traumatic. For example:</a:t>
            </a:r>
          </a:p>
          <a:p>
            <a:pPr lvl="1"/>
            <a:r>
              <a:rPr lang="en-US" b="0" i="1" dirty="0">
                <a:solidFill>
                  <a:srgbClr val="2E2E2E"/>
                </a:solidFill>
                <a:effectLst/>
                <a:highlight>
                  <a:srgbClr val="FFFF00"/>
                </a:highlight>
                <a:latin typeface="Arial" panose="020B0604020202020204" pitchFamily="34" charset="0"/>
              </a:rPr>
              <a:t>a serious accident or fire, a physical or sexual assault or abuse, an earthquake or flood, a war, seeing someone be killed or seriously injured, having a loved one die through homicide or suicide.</a:t>
            </a:r>
          </a:p>
          <a:p>
            <a:pPr lvl="1"/>
            <a:r>
              <a:rPr lang="en-US" b="0" i="1" dirty="0">
                <a:solidFill>
                  <a:srgbClr val="2E2E2E"/>
                </a:solidFill>
                <a:effectLst/>
                <a:latin typeface="Arial" panose="020B0604020202020204" pitchFamily="34" charset="0"/>
              </a:rPr>
              <a:t>Have you ever experienced this kind of event?</a:t>
            </a:r>
            <a:br>
              <a:rPr lang="en-US" b="0" i="1" dirty="0">
                <a:solidFill>
                  <a:srgbClr val="2E2E2E"/>
                </a:solidFill>
                <a:effectLst/>
                <a:latin typeface="Arial" panose="020B0604020202020204" pitchFamily="34" charset="0"/>
              </a:rPr>
            </a:br>
            <a:r>
              <a:rPr lang="en-US" b="0" i="1" dirty="0">
                <a:solidFill>
                  <a:srgbClr val="2E2E2E"/>
                </a:solidFill>
                <a:effectLst/>
                <a:latin typeface="Arial" panose="020B0604020202020204" pitchFamily="34" charset="0"/>
              </a:rPr>
              <a:t>YES / NO</a:t>
            </a:r>
          </a:p>
          <a:p>
            <a:endParaRPr lang="en-US" dirty="0"/>
          </a:p>
          <a:p>
            <a:endParaRPr lang="en-US" dirty="0"/>
          </a:p>
          <a:p>
            <a:pPr lvl="1"/>
            <a:endParaRPr lang="en-US" dirty="0"/>
          </a:p>
        </p:txBody>
      </p:sp>
    </p:spTree>
    <p:extLst>
      <p:ext uri="{BB962C8B-B14F-4D97-AF65-F5344CB8AC3E}">
        <p14:creationId xmlns:p14="http://schemas.microsoft.com/office/powerpoint/2010/main" val="3687589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7DBCD-47A2-2607-7D22-6A3CB0844363}"/>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01681F79-A4C0-CEB4-14DA-ABD093EDA419}"/>
              </a:ext>
            </a:extLst>
          </p:cNvPr>
          <p:cNvSpPr>
            <a:spLocks noGrp="1"/>
          </p:cNvSpPr>
          <p:nvPr>
            <p:ph idx="1"/>
          </p:nvPr>
        </p:nvSpPr>
        <p:spPr/>
        <p:txBody>
          <a:bodyPr/>
          <a:lstStyle/>
          <a:p>
            <a:r>
              <a:rPr lang="en-US" dirty="0"/>
              <a:t>Importance of follow-up by trainers and/or supervisors</a:t>
            </a:r>
          </a:p>
          <a:p>
            <a:pPr lvl="1"/>
            <a:r>
              <a:rPr lang="en-US" dirty="0"/>
              <a:t>Ensure implementation of the screening, checklist in supervision</a:t>
            </a:r>
          </a:p>
          <a:p>
            <a:pPr lvl="1"/>
            <a:r>
              <a:rPr lang="en-US" dirty="0"/>
              <a:t>Revisit sensitive screening procedures </a:t>
            </a:r>
          </a:p>
          <a:p>
            <a:pPr lvl="2"/>
            <a:r>
              <a:rPr lang="en-US" dirty="0"/>
              <a:t>Trauma disclosure/details are not necessary. 	</a:t>
            </a:r>
          </a:p>
          <a:p>
            <a:r>
              <a:rPr lang="en-US" dirty="0"/>
              <a:t>Low rates of follow-up with trauma specialty treatment</a:t>
            </a:r>
          </a:p>
          <a:p>
            <a:pPr lvl="1"/>
            <a:r>
              <a:rPr lang="en-US" dirty="0"/>
              <a:t>Utilize warm-handoffs, contingency management</a:t>
            </a:r>
          </a:p>
          <a:p>
            <a:pPr lvl="1"/>
            <a:r>
              <a:rPr lang="en-US" dirty="0"/>
              <a:t>Train addiction counselors in trauma-informed care, coping skills for PTSD. </a:t>
            </a:r>
          </a:p>
          <a:p>
            <a:pPr lvl="1"/>
            <a:endParaRPr lang="en-US" dirty="0"/>
          </a:p>
          <a:p>
            <a:pPr lvl="1"/>
            <a:endParaRPr lang="en-US" dirty="0"/>
          </a:p>
          <a:p>
            <a:pPr lvl="2"/>
            <a:endParaRPr lang="en-US" dirty="0"/>
          </a:p>
          <a:p>
            <a:pPr marL="0" indent="0">
              <a:buNone/>
            </a:pPr>
            <a:endParaRPr lang="en-US" dirty="0"/>
          </a:p>
        </p:txBody>
      </p:sp>
    </p:spTree>
    <p:extLst>
      <p:ext uri="{BB962C8B-B14F-4D97-AF65-F5344CB8AC3E}">
        <p14:creationId xmlns:p14="http://schemas.microsoft.com/office/powerpoint/2010/main" val="37994661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43C9A-0909-E4AA-30D8-E9F579E8D975}"/>
              </a:ext>
            </a:extLst>
          </p:cNvPr>
          <p:cNvSpPr>
            <a:spLocks noGrp="1"/>
          </p:cNvSpPr>
          <p:nvPr>
            <p:ph type="title"/>
          </p:nvPr>
        </p:nvSpPr>
        <p:spPr/>
        <p:txBody>
          <a:bodyPr/>
          <a:lstStyle/>
          <a:p>
            <a:r>
              <a:rPr lang="en-US" dirty="0"/>
              <a:t>Acknowledgments</a:t>
            </a:r>
          </a:p>
        </p:txBody>
      </p:sp>
      <p:sp>
        <p:nvSpPr>
          <p:cNvPr id="3" name="Content Placeholder 2">
            <a:extLst>
              <a:ext uri="{FF2B5EF4-FFF2-40B4-BE49-F238E27FC236}">
                <a16:creationId xmlns:a16="http://schemas.microsoft.com/office/drawing/2014/main" id="{076E26F9-B588-EF4C-23B9-B9E91F10D0FC}"/>
              </a:ext>
            </a:extLst>
          </p:cNvPr>
          <p:cNvSpPr>
            <a:spLocks noGrp="1"/>
          </p:cNvSpPr>
          <p:nvPr>
            <p:ph idx="1"/>
          </p:nvPr>
        </p:nvSpPr>
        <p:spPr/>
        <p:txBody>
          <a:bodyPr/>
          <a:lstStyle/>
          <a:p>
            <a:r>
              <a:rPr lang="en-US" dirty="0"/>
              <a:t>Thanks to Jewell Benford, LCSW-C and Vigfus Vigfusson for their assistance with pulling/organizing data</a:t>
            </a:r>
          </a:p>
          <a:p>
            <a:r>
              <a:rPr lang="en-US" dirty="0"/>
              <a:t>Thanks to counseling supervisors – Raymond Velencia, LCPC, Gail Chapman Robinson, LCADC, Mark Connelly LCSW-C and Laura Dreany-Pyles, LCSW-C, CAC-AD </a:t>
            </a:r>
          </a:p>
        </p:txBody>
      </p:sp>
    </p:spTree>
    <p:extLst>
      <p:ext uri="{BB962C8B-B14F-4D97-AF65-F5344CB8AC3E}">
        <p14:creationId xmlns:p14="http://schemas.microsoft.com/office/powerpoint/2010/main" val="1089490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62240-F617-97A2-7F1B-5F07677A1799}"/>
              </a:ext>
            </a:extLst>
          </p:cNvPr>
          <p:cNvSpPr>
            <a:spLocks noGrp="1"/>
          </p:cNvSpPr>
          <p:nvPr>
            <p:ph type="title"/>
          </p:nvPr>
        </p:nvSpPr>
        <p:spPr>
          <a:xfrm>
            <a:off x="838200" y="0"/>
            <a:ext cx="10515600" cy="1325563"/>
          </a:xfrm>
        </p:spPr>
        <p:txBody>
          <a:bodyPr/>
          <a:lstStyle/>
          <a:p>
            <a:r>
              <a:rPr lang="en-US" dirty="0"/>
              <a:t>References</a:t>
            </a:r>
          </a:p>
        </p:txBody>
      </p:sp>
      <p:sp>
        <p:nvSpPr>
          <p:cNvPr id="3" name="Content Placeholder 2">
            <a:extLst>
              <a:ext uri="{FF2B5EF4-FFF2-40B4-BE49-F238E27FC236}">
                <a16:creationId xmlns:a16="http://schemas.microsoft.com/office/drawing/2014/main" id="{FDC692B5-A247-5F11-7598-BE81C5F9F05B}"/>
              </a:ext>
            </a:extLst>
          </p:cNvPr>
          <p:cNvSpPr>
            <a:spLocks noGrp="1"/>
          </p:cNvSpPr>
          <p:nvPr>
            <p:ph idx="1"/>
          </p:nvPr>
        </p:nvSpPr>
        <p:spPr>
          <a:xfrm>
            <a:off x="838200" y="805217"/>
            <a:ext cx="10515600" cy="5371745"/>
          </a:xfrm>
        </p:spPr>
        <p:txBody>
          <a:bodyPr>
            <a:normAutofit/>
          </a:bodyPr>
          <a:lstStyle/>
          <a:p>
            <a:endParaRPr lang="en-US" sz="1800" dirty="0">
              <a:latin typeface="Times New Roman" panose="02020603050405020304" pitchFamily="18" charset="0"/>
              <a:ea typeface="Calibri" panose="020F0502020204030204" pitchFamily="34" charset="0"/>
            </a:endParaRPr>
          </a:p>
          <a:p>
            <a:r>
              <a:rPr lang="en-US" sz="1800" dirty="0">
                <a:effectLst/>
                <a:latin typeface="Times New Roman" panose="02020603050405020304" pitchFamily="18" charset="0"/>
                <a:ea typeface="Calibri" panose="020F0502020204030204" pitchFamily="34" charset="0"/>
              </a:rPr>
              <a:t>Centers for Disease Control. Behavioral Risk Factor Surveillance System. Published online 2015.</a:t>
            </a:r>
          </a:p>
          <a:p>
            <a:r>
              <a:rPr lang="en-US" sz="1800" dirty="0">
                <a:effectLst/>
                <a:latin typeface="Times New Roman" panose="02020603050405020304" pitchFamily="18" charset="0"/>
                <a:ea typeface="Calibri" panose="020F0502020204030204" pitchFamily="34" charset="0"/>
                <a:cs typeface="Arial" panose="020B0604020202020204" pitchFamily="34" charset="0"/>
              </a:rPr>
              <a:t>Driessen M, Schulte S, </a:t>
            </a:r>
            <a:r>
              <a:rPr lang="en-US" sz="1800" dirty="0" err="1">
                <a:effectLst/>
                <a:latin typeface="Times New Roman" panose="02020603050405020304" pitchFamily="18" charset="0"/>
                <a:ea typeface="Calibri" panose="020F0502020204030204" pitchFamily="34" charset="0"/>
                <a:cs typeface="Arial" panose="020B0604020202020204" pitchFamily="34" charset="0"/>
              </a:rPr>
              <a:t>Luedecke</a:t>
            </a:r>
            <a:r>
              <a:rPr lang="en-US" sz="1800" dirty="0">
                <a:effectLst/>
                <a:latin typeface="Times New Roman" panose="02020603050405020304" pitchFamily="18" charset="0"/>
                <a:ea typeface="Calibri" panose="020F0502020204030204" pitchFamily="34" charset="0"/>
                <a:cs typeface="Arial" panose="020B0604020202020204" pitchFamily="34" charset="0"/>
              </a:rPr>
              <a:t> C, et al. Trauma and PTSD in patients with alcohol, drug, or dual dependence: a multi-center study. </a:t>
            </a:r>
            <a:r>
              <a:rPr lang="en-US" sz="1800" i="1" dirty="0">
                <a:effectLst/>
                <a:latin typeface="Times New Roman" panose="02020603050405020304" pitchFamily="18" charset="0"/>
                <a:ea typeface="Calibri" panose="020F0502020204030204" pitchFamily="34" charset="0"/>
                <a:cs typeface="Arial" panose="020B0604020202020204" pitchFamily="34" charset="0"/>
              </a:rPr>
              <a:t>Alcohol Clin Exp Res</a:t>
            </a:r>
            <a:r>
              <a:rPr lang="en-US" sz="1800" dirty="0">
                <a:effectLst/>
                <a:latin typeface="Times New Roman" panose="02020603050405020304" pitchFamily="18" charset="0"/>
                <a:ea typeface="Calibri" panose="020F0502020204030204" pitchFamily="34" charset="0"/>
                <a:cs typeface="Arial" panose="020B0604020202020204" pitchFamily="34" charset="0"/>
              </a:rPr>
              <a:t>. 2008;32(3):481-488. doi:10.1111/j.1530-0277.2007.00591.x</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r>
              <a:rPr lang="en-US" sz="1800" dirty="0" err="1">
                <a:effectLst/>
                <a:latin typeface="Times New Roman" panose="02020603050405020304" pitchFamily="18" charset="0"/>
                <a:ea typeface="Calibri" panose="020F0502020204030204" pitchFamily="34" charset="0"/>
              </a:rPr>
              <a:t>Gielen</a:t>
            </a:r>
            <a:r>
              <a:rPr lang="en-US" sz="1800" dirty="0">
                <a:effectLst/>
                <a:latin typeface="Times New Roman" panose="02020603050405020304" pitchFamily="18" charset="0"/>
                <a:ea typeface="Calibri" panose="020F0502020204030204" pitchFamily="34" charset="0"/>
              </a:rPr>
              <a:t> N, </a:t>
            </a:r>
            <a:r>
              <a:rPr lang="en-US" sz="1800" dirty="0" err="1">
                <a:effectLst/>
                <a:latin typeface="Times New Roman" panose="02020603050405020304" pitchFamily="18" charset="0"/>
                <a:ea typeface="Calibri" panose="020F0502020204030204" pitchFamily="34" charset="0"/>
              </a:rPr>
              <a:t>Havermans</a:t>
            </a:r>
            <a:r>
              <a:rPr lang="en-US" sz="1800" dirty="0">
                <a:effectLst/>
                <a:latin typeface="Times New Roman" panose="02020603050405020304" pitchFamily="18" charset="0"/>
                <a:ea typeface="Calibri" panose="020F0502020204030204" pitchFamily="34" charset="0"/>
              </a:rPr>
              <a:t> R, </a:t>
            </a:r>
            <a:r>
              <a:rPr lang="en-US" sz="1800" dirty="0" err="1">
                <a:effectLst/>
                <a:latin typeface="Times New Roman" panose="02020603050405020304" pitchFamily="18" charset="0"/>
                <a:ea typeface="Calibri" panose="020F0502020204030204" pitchFamily="34" charset="0"/>
              </a:rPr>
              <a:t>Tekelenburg</a:t>
            </a:r>
            <a:r>
              <a:rPr lang="en-US" sz="1800" dirty="0">
                <a:effectLst/>
                <a:latin typeface="Times New Roman" panose="02020603050405020304" pitchFamily="18" charset="0"/>
                <a:ea typeface="Calibri" panose="020F0502020204030204" pitchFamily="34" charset="0"/>
              </a:rPr>
              <a:t> M, Jansen A. Prevalence of post-traumatic stress disorder among patients with substance use disorder: it is higher than clinicians think it is. </a:t>
            </a:r>
            <a:r>
              <a:rPr lang="en-US" sz="1800" i="1" dirty="0" err="1">
                <a:effectLst/>
                <a:latin typeface="Times New Roman" panose="02020603050405020304" pitchFamily="18" charset="0"/>
                <a:ea typeface="Calibri" panose="020F0502020204030204" pitchFamily="34" charset="0"/>
              </a:rPr>
              <a:t>Eur</a:t>
            </a:r>
            <a:r>
              <a:rPr lang="en-US" sz="1800" i="1" dirty="0">
                <a:effectLst/>
                <a:latin typeface="Times New Roman" panose="02020603050405020304" pitchFamily="18" charset="0"/>
                <a:ea typeface="Calibri" panose="020F0502020204030204" pitchFamily="34" charset="0"/>
              </a:rPr>
              <a:t> J </a:t>
            </a:r>
            <a:r>
              <a:rPr lang="en-US" sz="1800" i="1" dirty="0" err="1">
                <a:effectLst/>
                <a:latin typeface="Times New Roman" panose="02020603050405020304" pitchFamily="18" charset="0"/>
                <a:ea typeface="Calibri" panose="020F0502020204030204" pitchFamily="34" charset="0"/>
              </a:rPr>
              <a:t>Psychotraumatology</a:t>
            </a:r>
            <a:r>
              <a:rPr lang="en-US" sz="1800" dirty="0">
                <a:effectLst/>
                <a:latin typeface="Times New Roman" panose="02020603050405020304" pitchFamily="18" charset="0"/>
                <a:ea typeface="Calibri" panose="020F0502020204030204" pitchFamily="34" charset="0"/>
              </a:rPr>
              <a:t>. 2012;3(1):17734. doi:10.3402/ejpt.v3i0.17734</a:t>
            </a:r>
          </a:p>
          <a:p>
            <a:r>
              <a:rPr lang="en-US" sz="1800" dirty="0">
                <a:effectLst/>
                <a:latin typeface="Times New Roman" panose="02020603050405020304" pitchFamily="18" charset="0"/>
                <a:ea typeface="Calibri" panose="020F0502020204030204" pitchFamily="34" charset="0"/>
              </a:rPr>
              <a:t>Jacobsen LK, Southwick SM, </a:t>
            </a:r>
            <a:r>
              <a:rPr lang="en-US" sz="1800" dirty="0" err="1">
                <a:effectLst/>
                <a:latin typeface="Times New Roman" panose="02020603050405020304" pitchFamily="18" charset="0"/>
                <a:ea typeface="Calibri" panose="020F0502020204030204" pitchFamily="34" charset="0"/>
              </a:rPr>
              <a:t>Kosten</a:t>
            </a:r>
            <a:r>
              <a:rPr lang="en-US" sz="1800" dirty="0">
                <a:effectLst/>
                <a:latin typeface="Times New Roman" panose="02020603050405020304" pitchFamily="18" charset="0"/>
                <a:ea typeface="Calibri" panose="020F0502020204030204" pitchFamily="34" charset="0"/>
              </a:rPr>
              <a:t> TR. Substance use disorders in patients with posttraumatic stress disorder: A review of the literature. </a:t>
            </a:r>
            <a:r>
              <a:rPr lang="en-US" sz="1800" i="1" dirty="0">
                <a:effectLst/>
                <a:latin typeface="Times New Roman" panose="02020603050405020304" pitchFamily="18" charset="0"/>
                <a:ea typeface="Calibri" panose="020F0502020204030204" pitchFamily="34" charset="0"/>
              </a:rPr>
              <a:t>Am J Psychiatry</a:t>
            </a:r>
            <a:r>
              <a:rPr lang="en-US" sz="1800" dirty="0">
                <a:effectLst/>
                <a:latin typeface="Times New Roman" panose="02020603050405020304" pitchFamily="18" charset="0"/>
                <a:ea typeface="Calibri" panose="020F0502020204030204" pitchFamily="34" charset="0"/>
              </a:rPr>
              <a:t>. 2001;158(8):1184-1190. doi:10.1176/appi.ajp.158.8.1184</a:t>
            </a:r>
            <a:endParaRPr lang="en-US" sz="1800" dirty="0">
              <a:latin typeface="Times New Roman" panose="02020603050405020304" pitchFamily="18" charset="0"/>
              <a:ea typeface="Calibri" panose="020F0502020204030204" pitchFamily="34" charset="0"/>
            </a:endParaRPr>
          </a:p>
          <a:p>
            <a:r>
              <a:rPr lang="en-US" sz="1800" dirty="0">
                <a:effectLst/>
                <a:latin typeface="Times New Roman" panose="02020603050405020304" pitchFamily="18" charset="0"/>
                <a:ea typeface="Calibri" panose="020F0502020204030204" pitchFamily="34" charset="0"/>
              </a:rPr>
              <a:t>Mills KL, </a:t>
            </a:r>
            <a:r>
              <a:rPr lang="en-US" sz="1800" dirty="0" err="1">
                <a:effectLst/>
                <a:latin typeface="Times New Roman" panose="02020603050405020304" pitchFamily="18" charset="0"/>
                <a:ea typeface="Calibri" panose="020F0502020204030204" pitchFamily="34" charset="0"/>
              </a:rPr>
              <a:t>Teesson</a:t>
            </a:r>
            <a:r>
              <a:rPr lang="en-US" sz="1800" dirty="0">
                <a:effectLst/>
                <a:latin typeface="Times New Roman" panose="02020603050405020304" pitchFamily="18" charset="0"/>
                <a:ea typeface="Calibri" panose="020F0502020204030204" pitchFamily="34" charset="0"/>
              </a:rPr>
              <a:t> M, Ross J, Peters L. Trauma, PTSD, and Substance Use Disorders: Findings From the Australian National Survey of Mental Health and Well-Being. </a:t>
            </a:r>
            <a:r>
              <a:rPr lang="en-US" sz="1800" i="1" dirty="0">
                <a:effectLst/>
                <a:latin typeface="Times New Roman" panose="02020603050405020304" pitchFamily="18" charset="0"/>
                <a:ea typeface="Calibri" panose="020F0502020204030204" pitchFamily="34" charset="0"/>
              </a:rPr>
              <a:t>Am J Psychiatry</a:t>
            </a:r>
            <a:r>
              <a:rPr lang="en-US" sz="1800" dirty="0">
                <a:effectLst/>
                <a:latin typeface="Times New Roman" panose="02020603050405020304" pitchFamily="18" charset="0"/>
                <a:ea typeface="Calibri" panose="020F0502020204030204" pitchFamily="34" charset="0"/>
              </a:rPr>
              <a:t>. 2006;163(4):652-658. doi:10.1176/ajp.2006.163.4.652</a:t>
            </a:r>
            <a:endParaRPr lang="en-US" sz="1800" dirty="0">
              <a:effectLst/>
              <a:latin typeface="Times New Roman" panose="02020603050405020304" pitchFamily="18" charset="0"/>
              <a:ea typeface="Calibri" panose="020F0502020204030204" pitchFamily="34" charset="0"/>
              <a:cs typeface="Arial" panose="020B0604020202020204" pitchFamily="34" charset="0"/>
            </a:endParaRPr>
          </a:p>
          <a:p>
            <a:r>
              <a:rPr lang="en-US" sz="1800" dirty="0">
                <a:effectLst/>
                <a:latin typeface="Times New Roman" panose="02020603050405020304" pitchFamily="18" charset="0"/>
                <a:ea typeface="Calibri" panose="020F0502020204030204" pitchFamily="34" charset="0"/>
                <a:cs typeface="Arial" panose="020B0604020202020204" pitchFamily="34" charset="0"/>
              </a:rPr>
              <a:t>Ouimette PC, Brown PJ, </a:t>
            </a:r>
            <a:r>
              <a:rPr lang="en-US" sz="1800" dirty="0" err="1">
                <a:effectLst/>
                <a:latin typeface="Times New Roman" panose="02020603050405020304" pitchFamily="18" charset="0"/>
                <a:ea typeface="Calibri" panose="020F0502020204030204" pitchFamily="34" charset="0"/>
                <a:cs typeface="Arial" panose="020B0604020202020204" pitchFamily="34" charset="0"/>
              </a:rPr>
              <a:t>Najavits</a:t>
            </a:r>
            <a:r>
              <a:rPr lang="en-US" sz="1800" dirty="0">
                <a:effectLst/>
                <a:latin typeface="Times New Roman" panose="02020603050405020304" pitchFamily="18" charset="0"/>
                <a:ea typeface="Calibri" panose="020F0502020204030204" pitchFamily="34" charset="0"/>
                <a:cs typeface="Arial" panose="020B0604020202020204" pitchFamily="34" charset="0"/>
              </a:rPr>
              <a:t> LM. Course and treatment of patients with both substance use and posttraumatic stress disorders. </a:t>
            </a:r>
            <a:r>
              <a:rPr lang="en-US" sz="1800" i="1" dirty="0">
                <a:effectLst/>
                <a:latin typeface="Times New Roman" panose="02020603050405020304" pitchFamily="18" charset="0"/>
                <a:ea typeface="Calibri" panose="020F0502020204030204" pitchFamily="34" charset="0"/>
                <a:cs typeface="Arial" panose="020B0604020202020204" pitchFamily="34" charset="0"/>
              </a:rPr>
              <a:t>Addict </a:t>
            </a:r>
            <a:r>
              <a:rPr lang="en-US" sz="1800" i="1" dirty="0" err="1">
                <a:effectLst/>
                <a:latin typeface="Times New Roman" panose="02020603050405020304" pitchFamily="18" charset="0"/>
                <a:ea typeface="Calibri" panose="020F0502020204030204" pitchFamily="34" charset="0"/>
                <a:cs typeface="Arial" panose="020B0604020202020204" pitchFamily="34" charset="0"/>
              </a:rPr>
              <a:t>Behav</a:t>
            </a:r>
            <a:r>
              <a:rPr lang="en-US" sz="1800" dirty="0">
                <a:effectLst/>
                <a:latin typeface="Times New Roman" panose="02020603050405020304" pitchFamily="18" charset="0"/>
                <a:ea typeface="Calibri" panose="020F0502020204030204" pitchFamily="34" charset="0"/>
                <a:cs typeface="Arial" panose="020B0604020202020204" pitchFamily="34" charset="0"/>
              </a:rPr>
              <a:t>. 1998;23(6):785-795. doi:10.1016/s0306-4603(98)00064-1</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72599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73902-A46A-BC29-BD9A-D6E4F7CC37FE}"/>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3D3BC491-5E62-BDD2-8ECC-A57BEC8DAE0C}"/>
              </a:ext>
            </a:extLst>
          </p:cNvPr>
          <p:cNvSpPr>
            <a:spLocks noGrp="1"/>
          </p:cNvSpPr>
          <p:nvPr>
            <p:ph idx="1"/>
          </p:nvPr>
        </p:nvSpPr>
        <p:spPr/>
        <p:txBody>
          <a:bodyPr>
            <a:normAutofit fontScale="85000" lnSpcReduction="20000"/>
          </a:bodyPr>
          <a:lstStyle/>
          <a:p>
            <a:r>
              <a:rPr lang="en-US" sz="2800" dirty="0">
                <a:effectLst/>
                <a:latin typeface="Times New Roman" panose="02020603050405020304" pitchFamily="18" charset="0"/>
                <a:ea typeface="Calibri" panose="020F0502020204030204" pitchFamily="34" charset="0"/>
              </a:rPr>
              <a:t>Ouimette P, </a:t>
            </a:r>
            <a:r>
              <a:rPr lang="en-US" sz="2800" dirty="0" err="1">
                <a:effectLst/>
                <a:latin typeface="Times New Roman" panose="02020603050405020304" pitchFamily="18" charset="0"/>
                <a:ea typeface="Calibri" panose="020F0502020204030204" pitchFamily="34" charset="0"/>
              </a:rPr>
              <a:t>Coolhart</a:t>
            </a:r>
            <a:r>
              <a:rPr lang="en-US" sz="2800" dirty="0">
                <a:effectLst/>
                <a:latin typeface="Times New Roman" panose="02020603050405020304" pitchFamily="18" charset="0"/>
                <a:ea typeface="Calibri" panose="020F0502020204030204" pitchFamily="34" charset="0"/>
              </a:rPr>
              <a:t> D, Funderburk JS, Wade M, Brown PJ. Precipitants of first substance use in recently abstinent substance use disorder patients with PTSD. </a:t>
            </a:r>
            <a:r>
              <a:rPr lang="en-US" sz="2800" i="1" dirty="0">
                <a:effectLst/>
                <a:latin typeface="Times New Roman" panose="02020603050405020304" pitchFamily="18" charset="0"/>
                <a:ea typeface="Calibri" panose="020F0502020204030204" pitchFamily="34" charset="0"/>
              </a:rPr>
              <a:t>Addict </a:t>
            </a:r>
            <a:r>
              <a:rPr lang="en-US" sz="2800" i="1" dirty="0" err="1">
                <a:effectLst/>
                <a:latin typeface="Times New Roman" panose="02020603050405020304" pitchFamily="18" charset="0"/>
                <a:ea typeface="Calibri" panose="020F0502020204030204" pitchFamily="34" charset="0"/>
              </a:rPr>
              <a:t>Behav</a:t>
            </a:r>
            <a:r>
              <a:rPr lang="en-US" sz="2800" dirty="0">
                <a:effectLst/>
                <a:latin typeface="Times New Roman" panose="02020603050405020304" pitchFamily="18" charset="0"/>
                <a:ea typeface="Calibri" panose="020F0502020204030204" pitchFamily="34" charset="0"/>
              </a:rPr>
              <a:t>. 2007;32(8):1719-1727. doi:10.1016/j.addbeh.2006.11.020</a:t>
            </a:r>
          </a:p>
          <a:p>
            <a:r>
              <a:rPr lang="en-US" dirty="0">
                <a:latin typeface="Times New Roman" panose="02020603050405020304" pitchFamily="18" charset="0"/>
                <a:cs typeface="Times New Roman" panose="02020603050405020304" pitchFamily="18" charset="0"/>
              </a:rPr>
              <a:t>Prins, A., Bovin, M. J., </a:t>
            </a:r>
            <a:r>
              <a:rPr lang="en-US" dirty="0" err="1">
                <a:latin typeface="Times New Roman" panose="02020603050405020304" pitchFamily="18" charset="0"/>
                <a:cs typeface="Times New Roman" panose="02020603050405020304" pitchFamily="18" charset="0"/>
              </a:rPr>
              <a:t>Kimerling</a:t>
            </a:r>
            <a:r>
              <a:rPr lang="en-US" dirty="0">
                <a:latin typeface="Times New Roman" panose="02020603050405020304" pitchFamily="18" charset="0"/>
                <a:cs typeface="Times New Roman" panose="02020603050405020304" pitchFamily="18" charset="0"/>
              </a:rPr>
              <a:t>, R., </a:t>
            </a:r>
            <a:r>
              <a:rPr lang="en-US" dirty="0" err="1">
                <a:latin typeface="Times New Roman" panose="02020603050405020304" pitchFamily="18" charset="0"/>
                <a:cs typeface="Times New Roman" panose="02020603050405020304" pitchFamily="18" charset="0"/>
              </a:rPr>
              <a:t>Kaloupek</a:t>
            </a:r>
            <a:r>
              <a:rPr lang="en-US" dirty="0">
                <a:latin typeface="Times New Roman" panose="02020603050405020304" pitchFamily="18" charset="0"/>
                <a:cs typeface="Times New Roman" panose="02020603050405020304" pitchFamily="18" charset="0"/>
              </a:rPr>
              <a:t>, D. G., Marx, B. P., </a:t>
            </a:r>
            <a:r>
              <a:rPr lang="en-US" dirty="0" err="1">
                <a:latin typeface="Times New Roman" panose="02020603050405020304" pitchFamily="18" charset="0"/>
                <a:cs typeface="Times New Roman" panose="02020603050405020304" pitchFamily="18" charset="0"/>
              </a:rPr>
              <a:t>Pless</a:t>
            </a:r>
            <a:r>
              <a:rPr lang="en-US" dirty="0">
                <a:latin typeface="Times New Roman" panose="02020603050405020304" pitchFamily="18" charset="0"/>
                <a:cs typeface="Times New Roman" panose="02020603050405020304" pitchFamily="18" charset="0"/>
              </a:rPr>
              <a:t> Kaiser, A., &amp; </a:t>
            </a:r>
            <a:r>
              <a:rPr lang="en-US" dirty="0" err="1">
                <a:latin typeface="Times New Roman" panose="02020603050405020304" pitchFamily="18" charset="0"/>
                <a:cs typeface="Times New Roman" panose="02020603050405020304" pitchFamily="18" charset="0"/>
              </a:rPr>
              <a:t>Schnurr</a:t>
            </a:r>
            <a:r>
              <a:rPr lang="en-US" dirty="0">
                <a:latin typeface="Times New Roman" panose="02020603050405020304" pitchFamily="18" charset="0"/>
                <a:cs typeface="Times New Roman" panose="02020603050405020304" pitchFamily="18" charset="0"/>
              </a:rPr>
              <a:t>, P. P. (2015). </a:t>
            </a:r>
            <a:r>
              <a:rPr lang="en-US" i="1" dirty="0">
                <a:latin typeface="Times New Roman" panose="02020603050405020304" pitchFamily="18" charset="0"/>
                <a:cs typeface="Times New Roman" panose="02020603050405020304" pitchFamily="18" charset="0"/>
              </a:rPr>
              <a:t>The Primary Care PTSD Screen for DSM-5 (PC-PTSD-5)</a:t>
            </a:r>
            <a:r>
              <a:rPr lang="en-US" dirty="0">
                <a:latin typeface="Times New Roman" panose="02020603050405020304" pitchFamily="18" charset="0"/>
                <a:cs typeface="Times New Roman" panose="02020603050405020304" pitchFamily="18" charset="0"/>
              </a:rPr>
              <a:t>.</a:t>
            </a:r>
          </a:p>
          <a:p>
            <a:r>
              <a:rPr lang="en-US" sz="2800" dirty="0">
                <a:effectLst/>
                <a:latin typeface="Times New Roman" panose="02020603050405020304" pitchFamily="18" charset="0"/>
                <a:ea typeface="Calibri" panose="020F0502020204030204" pitchFamily="34" charset="0"/>
                <a:cs typeface="Arial" panose="020B0604020202020204" pitchFamily="34" charset="0"/>
              </a:rPr>
              <a:t>Ramprashad A, Cole T, Massey E, Bennett M, Belcher A. The impact of comorbid psychiatric symptoms on treatment retention in methadone maintenance treatment. Poster presented at </a:t>
            </a:r>
            <a:r>
              <a:rPr lang="en-US" sz="2800" i="1" dirty="0">
                <a:effectLst/>
                <a:latin typeface="Times New Roman" panose="02020603050405020304" pitchFamily="18" charset="0"/>
                <a:ea typeface="Calibri" panose="020F0502020204030204" pitchFamily="34" charset="0"/>
                <a:cs typeface="Arial" panose="020B0604020202020204" pitchFamily="34" charset="0"/>
              </a:rPr>
              <a:t>University of Maryland School of Medicine, Department of Psychiatry Research Day</a:t>
            </a:r>
            <a:r>
              <a:rPr lang="en-US" sz="2800" dirty="0">
                <a:effectLst/>
                <a:latin typeface="Times New Roman" panose="02020603050405020304" pitchFamily="18" charset="0"/>
                <a:ea typeface="Calibri" panose="020F0502020204030204" pitchFamily="34" charset="0"/>
                <a:cs typeface="Arial" panose="020B0604020202020204" pitchFamily="34" charset="0"/>
              </a:rPr>
              <a:t>. May, 2021.</a:t>
            </a:r>
          </a:p>
          <a:p>
            <a:r>
              <a:rPr lang="en-US" sz="2800" dirty="0">
                <a:effectLst/>
                <a:latin typeface="Times New Roman" panose="02020603050405020304" pitchFamily="18" charset="0"/>
                <a:ea typeface="Calibri" panose="020F0502020204030204" pitchFamily="34" charset="0"/>
              </a:rPr>
              <a:t>US Substance Abuse and Mental Health Services Administration. TIP 57: Trauma-Informed Care in Behavioral Health Services | SAMHSA Publications and Digital Products. Accessed April 28, 2023. </a:t>
            </a:r>
            <a:r>
              <a:rPr lang="en-US" sz="2800" dirty="0">
                <a:effectLst/>
                <a:latin typeface="Times New Roman" panose="02020603050405020304" pitchFamily="18" charset="0"/>
                <a:ea typeface="Calibri" panose="020F0502020204030204" pitchFamily="34" charset="0"/>
                <a:hlinkClick r:id="rId3"/>
              </a:rPr>
              <a:t>https://store.samhsa.gov/product/TIP-57-Trauma-Informed-Care-in-Behavioral-Health-Services/SMA14-4816</a:t>
            </a:r>
            <a:endParaRPr lang="en-US" sz="2800" dirty="0">
              <a:effectLst/>
              <a:latin typeface="Times New Roman" panose="02020603050405020304" pitchFamily="18" charset="0"/>
              <a:ea typeface="Calibri" panose="020F0502020204030204" pitchFamily="34" charset="0"/>
            </a:endParaRPr>
          </a:p>
          <a:p>
            <a:endParaRPr lang="en-US" sz="2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5379590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34E73-A678-A339-522D-EA368F17A1A8}"/>
              </a:ext>
            </a:extLst>
          </p:cNvPr>
          <p:cNvSpPr>
            <a:spLocks noGrp="1"/>
          </p:cNvSpPr>
          <p:nvPr>
            <p:ph type="title"/>
          </p:nvPr>
        </p:nvSpPr>
        <p:spPr/>
        <p:txBody>
          <a:bodyPr/>
          <a:lstStyle/>
          <a:p>
            <a:r>
              <a:rPr lang="en-US" dirty="0"/>
              <a:t>PC-PTSD-5</a:t>
            </a:r>
          </a:p>
        </p:txBody>
      </p:sp>
      <p:sp>
        <p:nvSpPr>
          <p:cNvPr id="3" name="Content Placeholder 2">
            <a:extLst>
              <a:ext uri="{FF2B5EF4-FFF2-40B4-BE49-F238E27FC236}">
                <a16:creationId xmlns:a16="http://schemas.microsoft.com/office/drawing/2014/main" id="{544C0CAE-BD65-DDC0-2041-03FC8620FC69}"/>
              </a:ext>
            </a:extLst>
          </p:cNvPr>
          <p:cNvSpPr>
            <a:spLocks noGrp="1"/>
          </p:cNvSpPr>
          <p:nvPr>
            <p:ph idx="1"/>
          </p:nvPr>
        </p:nvSpPr>
        <p:spPr>
          <a:xfrm>
            <a:off x="838200" y="1364776"/>
            <a:ext cx="10515600" cy="4812187"/>
          </a:xfrm>
        </p:spPr>
        <p:txBody>
          <a:bodyPr>
            <a:normAutofit fontScale="47500" lnSpcReduction="20000"/>
          </a:bodyPr>
          <a:lstStyle/>
          <a:p>
            <a:pPr algn="l"/>
            <a:r>
              <a:rPr lang="en-US" b="0" i="0" dirty="0">
                <a:solidFill>
                  <a:srgbClr val="2E2E2E"/>
                </a:solidFill>
                <a:effectLst/>
                <a:latin typeface="Arial" panose="020B0604020202020204" pitchFamily="34" charset="0"/>
              </a:rPr>
              <a:t>Sometimes things happen to people that are unusually or especially frightening, horrible, or traumatic. For example:</a:t>
            </a:r>
          </a:p>
          <a:p>
            <a:pPr algn="l">
              <a:buFont typeface="Arial" panose="020B0604020202020204" pitchFamily="34" charset="0"/>
              <a:buChar char="•"/>
            </a:pPr>
            <a:r>
              <a:rPr lang="en-US" b="0" i="0" dirty="0">
                <a:solidFill>
                  <a:srgbClr val="2E2E2E"/>
                </a:solidFill>
                <a:effectLst/>
                <a:latin typeface="Arial" panose="020B0604020202020204" pitchFamily="34" charset="0"/>
              </a:rPr>
              <a:t>a serious accident or fire</a:t>
            </a:r>
          </a:p>
          <a:p>
            <a:pPr algn="l">
              <a:buFont typeface="Arial" panose="020B0604020202020204" pitchFamily="34" charset="0"/>
              <a:buChar char="•"/>
            </a:pPr>
            <a:r>
              <a:rPr lang="en-US" b="0" i="0" dirty="0">
                <a:solidFill>
                  <a:srgbClr val="2E2E2E"/>
                </a:solidFill>
                <a:effectLst/>
                <a:latin typeface="Arial" panose="020B0604020202020204" pitchFamily="34" charset="0"/>
              </a:rPr>
              <a:t>a physical or sexual assault or abuse</a:t>
            </a:r>
          </a:p>
          <a:p>
            <a:pPr algn="l">
              <a:buFont typeface="Arial" panose="020B0604020202020204" pitchFamily="34" charset="0"/>
              <a:buChar char="•"/>
            </a:pPr>
            <a:r>
              <a:rPr lang="en-US" b="0" i="0" dirty="0">
                <a:solidFill>
                  <a:srgbClr val="2E2E2E"/>
                </a:solidFill>
                <a:effectLst/>
                <a:latin typeface="Arial" panose="020B0604020202020204" pitchFamily="34" charset="0"/>
              </a:rPr>
              <a:t>an earthquake or flood</a:t>
            </a:r>
          </a:p>
          <a:p>
            <a:pPr algn="l">
              <a:buFont typeface="Arial" panose="020B0604020202020204" pitchFamily="34" charset="0"/>
              <a:buChar char="•"/>
            </a:pPr>
            <a:r>
              <a:rPr lang="en-US" b="0" i="0" dirty="0">
                <a:solidFill>
                  <a:srgbClr val="2E2E2E"/>
                </a:solidFill>
                <a:effectLst/>
                <a:latin typeface="Arial" panose="020B0604020202020204" pitchFamily="34" charset="0"/>
              </a:rPr>
              <a:t>a war</a:t>
            </a:r>
          </a:p>
          <a:p>
            <a:pPr algn="l">
              <a:buFont typeface="Arial" panose="020B0604020202020204" pitchFamily="34" charset="0"/>
              <a:buChar char="•"/>
            </a:pPr>
            <a:r>
              <a:rPr lang="en-US" b="0" i="0" dirty="0">
                <a:solidFill>
                  <a:srgbClr val="2E2E2E"/>
                </a:solidFill>
                <a:effectLst/>
                <a:latin typeface="Arial" panose="020B0604020202020204" pitchFamily="34" charset="0"/>
              </a:rPr>
              <a:t>seeing someone be killed or seriously injured</a:t>
            </a:r>
          </a:p>
          <a:p>
            <a:pPr algn="l">
              <a:buFont typeface="Arial" panose="020B0604020202020204" pitchFamily="34" charset="0"/>
              <a:buChar char="•"/>
            </a:pPr>
            <a:r>
              <a:rPr lang="en-US" b="0" i="0" dirty="0">
                <a:solidFill>
                  <a:srgbClr val="2E2E2E"/>
                </a:solidFill>
                <a:effectLst/>
                <a:latin typeface="Arial" panose="020B0604020202020204" pitchFamily="34" charset="0"/>
              </a:rPr>
              <a:t>having a loved one die through homicide or suicide.</a:t>
            </a:r>
          </a:p>
          <a:p>
            <a:pPr algn="l"/>
            <a:r>
              <a:rPr lang="en-US" b="0" i="0" dirty="0">
                <a:solidFill>
                  <a:srgbClr val="2E2E2E"/>
                </a:solidFill>
                <a:effectLst/>
                <a:latin typeface="Arial" panose="020B0604020202020204" pitchFamily="34" charset="0"/>
              </a:rPr>
              <a:t>Have you ever experienced this kind of event?</a:t>
            </a:r>
            <a:br>
              <a:rPr lang="en-US" b="0" i="0" dirty="0">
                <a:solidFill>
                  <a:srgbClr val="2E2E2E"/>
                </a:solidFill>
                <a:effectLst/>
                <a:latin typeface="Arial" panose="020B0604020202020204" pitchFamily="34" charset="0"/>
              </a:rPr>
            </a:br>
            <a:r>
              <a:rPr lang="en-US" b="0" i="0" dirty="0">
                <a:solidFill>
                  <a:srgbClr val="2E2E2E"/>
                </a:solidFill>
                <a:effectLst/>
                <a:latin typeface="Arial" panose="020B0604020202020204" pitchFamily="34" charset="0"/>
              </a:rPr>
              <a:t>YES / NO</a:t>
            </a:r>
          </a:p>
          <a:p>
            <a:pPr algn="l"/>
            <a:r>
              <a:rPr lang="en-US" b="1" i="0" dirty="0">
                <a:solidFill>
                  <a:srgbClr val="2E2E2E"/>
                </a:solidFill>
                <a:effectLst/>
                <a:latin typeface="Arial" panose="020B0604020202020204" pitchFamily="34" charset="0"/>
              </a:rPr>
              <a:t>In the past month, have you...</a:t>
            </a:r>
            <a:endParaRPr lang="en-US" b="0" i="0" dirty="0">
              <a:solidFill>
                <a:srgbClr val="2E2E2E"/>
              </a:solidFill>
              <a:effectLst/>
              <a:latin typeface="Arial" panose="020B0604020202020204" pitchFamily="34" charset="0"/>
            </a:endParaRPr>
          </a:p>
          <a:p>
            <a:pPr algn="l">
              <a:buFont typeface="+mj-lt"/>
              <a:buAutoNum type="arabicPeriod"/>
            </a:pPr>
            <a:r>
              <a:rPr lang="en-US" b="0" i="0" dirty="0">
                <a:solidFill>
                  <a:srgbClr val="2E2E2E"/>
                </a:solidFill>
                <a:effectLst/>
                <a:latin typeface="Arial" panose="020B0604020202020204" pitchFamily="34" charset="0"/>
              </a:rPr>
              <a:t>Had nightmares about the event(s) or thought about the event(s) when you did not want to?</a:t>
            </a:r>
            <a:br>
              <a:rPr lang="en-US" b="0" i="0" dirty="0">
                <a:solidFill>
                  <a:srgbClr val="2E2E2E"/>
                </a:solidFill>
                <a:effectLst/>
                <a:latin typeface="Arial" panose="020B0604020202020204" pitchFamily="34" charset="0"/>
              </a:rPr>
            </a:br>
            <a:r>
              <a:rPr lang="en-US" b="0" i="0" dirty="0">
                <a:solidFill>
                  <a:srgbClr val="2E2E2E"/>
                </a:solidFill>
                <a:effectLst/>
                <a:latin typeface="Arial" panose="020B0604020202020204" pitchFamily="34" charset="0"/>
              </a:rPr>
              <a:t>YES / NO</a:t>
            </a:r>
          </a:p>
          <a:p>
            <a:pPr algn="l">
              <a:buFont typeface="+mj-lt"/>
              <a:buAutoNum type="arabicPeriod"/>
            </a:pPr>
            <a:r>
              <a:rPr lang="en-US" b="0" i="0" dirty="0">
                <a:solidFill>
                  <a:srgbClr val="2E2E2E"/>
                </a:solidFill>
                <a:effectLst/>
                <a:latin typeface="Arial" panose="020B0604020202020204" pitchFamily="34" charset="0"/>
              </a:rPr>
              <a:t>Tried hard not to think about the event(s) or went out of your way to avoid situations that reminded you of the event(s)?</a:t>
            </a:r>
            <a:br>
              <a:rPr lang="en-US" b="0" i="0" dirty="0">
                <a:solidFill>
                  <a:srgbClr val="2E2E2E"/>
                </a:solidFill>
                <a:effectLst/>
                <a:latin typeface="Arial" panose="020B0604020202020204" pitchFamily="34" charset="0"/>
              </a:rPr>
            </a:br>
            <a:r>
              <a:rPr lang="en-US" b="0" i="0" dirty="0">
                <a:solidFill>
                  <a:srgbClr val="2E2E2E"/>
                </a:solidFill>
                <a:effectLst/>
                <a:latin typeface="Arial" panose="020B0604020202020204" pitchFamily="34" charset="0"/>
              </a:rPr>
              <a:t>YES / NO</a:t>
            </a:r>
          </a:p>
          <a:p>
            <a:pPr algn="l">
              <a:buFont typeface="+mj-lt"/>
              <a:buAutoNum type="arabicPeriod"/>
            </a:pPr>
            <a:r>
              <a:rPr lang="en-US" b="0" i="0" dirty="0">
                <a:solidFill>
                  <a:srgbClr val="2E2E2E"/>
                </a:solidFill>
                <a:effectLst/>
                <a:latin typeface="Arial" panose="020B0604020202020204" pitchFamily="34" charset="0"/>
              </a:rPr>
              <a:t>Been constantly on guard, watchful, or easily startled?</a:t>
            </a:r>
            <a:br>
              <a:rPr lang="en-US" b="0" i="0" dirty="0">
                <a:solidFill>
                  <a:srgbClr val="2E2E2E"/>
                </a:solidFill>
                <a:effectLst/>
                <a:latin typeface="Arial" panose="020B0604020202020204" pitchFamily="34" charset="0"/>
              </a:rPr>
            </a:br>
            <a:r>
              <a:rPr lang="en-US" b="0" i="0" dirty="0">
                <a:solidFill>
                  <a:srgbClr val="2E2E2E"/>
                </a:solidFill>
                <a:effectLst/>
                <a:latin typeface="Arial" panose="020B0604020202020204" pitchFamily="34" charset="0"/>
              </a:rPr>
              <a:t>YES / NO</a:t>
            </a:r>
          </a:p>
          <a:p>
            <a:pPr algn="l">
              <a:buFont typeface="+mj-lt"/>
              <a:buAutoNum type="arabicPeriod"/>
            </a:pPr>
            <a:r>
              <a:rPr lang="en-US" b="0" i="0" dirty="0">
                <a:solidFill>
                  <a:srgbClr val="2E2E2E"/>
                </a:solidFill>
                <a:effectLst/>
                <a:latin typeface="Arial" panose="020B0604020202020204" pitchFamily="34" charset="0"/>
              </a:rPr>
              <a:t>Felt numb or detached from people, activities, or your surroundings?</a:t>
            </a:r>
            <a:br>
              <a:rPr lang="en-US" b="0" i="0" dirty="0">
                <a:solidFill>
                  <a:srgbClr val="2E2E2E"/>
                </a:solidFill>
                <a:effectLst/>
                <a:latin typeface="Arial" panose="020B0604020202020204" pitchFamily="34" charset="0"/>
              </a:rPr>
            </a:br>
            <a:r>
              <a:rPr lang="en-US" b="0" i="0" dirty="0">
                <a:solidFill>
                  <a:srgbClr val="2E2E2E"/>
                </a:solidFill>
                <a:effectLst/>
                <a:latin typeface="Arial" panose="020B0604020202020204" pitchFamily="34" charset="0"/>
              </a:rPr>
              <a:t>YES / NO</a:t>
            </a:r>
          </a:p>
          <a:p>
            <a:pPr algn="l">
              <a:buFont typeface="+mj-lt"/>
              <a:buAutoNum type="arabicPeriod"/>
            </a:pPr>
            <a:r>
              <a:rPr lang="en-US" b="0" i="0" dirty="0">
                <a:solidFill>
                  <a:srgbClr val="2E2E2E"/>
                </a:solidFill>
                <a:effectLst/>
                <a:latin typeface="Arial" panose="020B0604020202020204" pitchFamily="34" charset="0"/>
              </a:rPr>
              <a:t>Felt guilty or unable to stop blaming yourself or others for the event(s) or any problems the event(s) may have caused?</a:t>
            </a:r>
            <a:br>
              <a:rPr lang="en-US" b="0" i="0" dirty="0">
                <a:solidFill>
                  <a:srgbClr val="2E2E2E"/>
                </a:solidFill>
                <a:effectLst/>
                <a:latin typeface="Arial" panose="020B0604020202020204" pitchFamily="34" charset="0"/>
              </a:rPr>
            </a:br>
            <a:r>
              <a:rPr lang="en-US" b="0" i="0" dirty="0">
                <a:solidFill>
                  <a:srgbClr val="2E2E2E"/>
                </a:solidFill>
                <a:effectLst/>
                <a:latin typeface="Arial" panose="020B0604020202020204" pitchFamily="34" charset="0"/>
              </a:rPr>
              <a:t>YES / NO</a:t>
            </a:r>
          </a:p>
          <a:p>
            <a:endParaRPr lang="en-US" dirty="0"/>
          </a:p>
        </p:txBody>
      </p:sp>
    </p:spTree>
    <p:extLst>
      <p:ext uri="{BB962C8B-B14F-4D97-AF65-F5344CB8AC3E}">
        <p14:creationId xmlns:p14="http://schemas.microsoft.com/office/powerpoint/2010/main" val="4263303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1B663-57F2-C9F8-AEFF-7018329D6EFE}"/>
              </a:ext>
            </a:extLst>
          </p:cNvPr>
          <p:cNvSpPr>
            <a:spLocks noGrp="1"/>
          </p:cNvSpPr>
          <p:nvPr>
            <p:ph type="title"/>
          </p:nvPr>
        </p:nvSpPr>
        <p:spPr>
          <a:xfrm>
            <a:off x="838200" y="68897"/>
            <a:ext cx="10515600" cy="1325563"/>
          </a:xfrm>
        </p:spPr>
        <p:txBody>
          <a:bodyPr/>
          <a:lstStyle/>
          <a:p>
            <a:r>
              <a:rPr lang="en-US" dirty="0"/>
              <a:t>Trauma, PTSD and SUD</a:t>
            </a:r>
          </a:p>
        </p:txBody>
      </p:sp>
      <p:sp>
        <p:nvSpPr>
          <p:cNvPr id="3" name="Content Placeholder 2">
            <a:extLst>
              <a:ext uri="{FF2B5EF4-FFF2-40B4-BE49-F238E27FC236}">
                <a16:creationId xmlns:a16="http://schemas.microsoft.com/office/drawing/2014/main" id="{77145BC6-9EA2-C85C-D2A7-225AC245ABC6}"/>
              </a:ext>
            </a:extLst>
          </p:cNvPr>
          <p:cNvSpPr>
            <a:spLocks noGrp="1"/>
          </p:cNvSpPr>
          <p:nvPr>
            <p:ph idx="1"/>
          </p:nvPr>
        </p:nvSpPr>
        <p:spPr>
          <a:xfrm>
            <a:off x="838200" y="1394461"/>
            <a:ext cx="10515600" cy="4374162"/>
          </a:xfrm>
        </p:spPr>
        <p:txBody>
          <a:bodyPr>
            <a:normAutofit/>
          </a:bodyPr>
          <a:lstStyle/>
          <a:p>
            <a:r>
              <a:rPr lang="en-US" dirty="0"/>
              <a:t>97.4% of those with an SUD have been exposed to at least 1 traumatic event </a:t>
            </a:r>
            <a:r>
              <a:rPr lang="en-US" sz="1900" dirty="0"/>
              <a:t>(</a:t>
            </a:r>
            <a:r>
              <a:rPr lang="en-US" sz="1900" dirty="0" err="1"/>
              <a:t>Geilen</a:t>
            </a:r>
            <a:r>
              <a:rPr lang="en-US" sz="1900" dirty="0"/>
              <a:t> et al. 2012)</a:t>
            </a:r>
          </a:p>
          <a:p>
            <a:pPr algn="l"/>
            <a:r>
              <a:rPr lang="en-US" dirty="0"/>
              <a:t>SUD-PTSD prevalence ranges from 8.3-62% depending on treatment setting and population </a:t>
            </a:r>
            <a:r>
              <a:rPr lang="en-US" sz="1900" dirty="0"/>
              <a:t>(Jacobsen et al., 2001; SAMSHA, 2014).</a:t>
            </a:r>
          </a:p>
          <a:p>
            <a:pPr algn="l"/>
            <a:r>
              <a:rPr lang="en-US" dirty="0"/>
              <a:t>PTSD often goes unrecognized by clinicians in SUD treatment settings </a:t>
            </a:r>
            <a:r>
              <a:rPr lang="en-US" sz="1900" dirty="0"/>
              <a:t>(</a:t>
            </a:r>
            <a:r>
              <a:rPr lang="en-US" sz="1900" dirty="0" err="1"/>
              <a:t>Geilen</a:t>
            </a:r>
            <a:r>
              <a:rPr lang="en-US" sz="1900" dirty="0"/>
              <a:t> et al. 2012)</a:t>
            </a:r>
          </a:p>
          <a:p>
            <a:pPr algn="l"/>
            <a:r>
              <a:rPr lang="en-US" dirty="0"/>
              <a:t>42% of Baltimore city residents report experiencing three or more lifetime traumatic events </a:t>
            </a:r>
            <a:r>
              <a:rPr lang="en-US" sz="1900" dirty="0"/>
              <a:t>(CDC, 2015)</a:t>
            </a:r>
          </a:p>
          <a:p>
            <a:pPr lvl="1"/>
            <a:r>
              <a:rPr lang="en-US" dirty="0"/>
              <a:t>Impact of racial trauma/police violence</a:t>
            </a:r>
          </a:p>
          <a:p>
            <a:pPr algn="l"/>
            <a:endParaRPr lang="en-US" dirty="0"/>
          </a:p>
        </p:txBody>
      </p:sp>
    </p:spTree>
    <p:extLst>
      <p:ext uri="{BB962C8B-B14F-4D97-AF65-F5344CB8AC3E}">
        <p14:creationId xmlns:p14="http://schemas.microsoft.com/office/powerpoint/2010/main" val="2639003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04096-8415-5C0A-71E6-CC60406EB1EA}"/>
              </a:ext>
            </a:extLst>
          </p:cNvPr>
          <p:cNvSpPr>
            <a:spLocks noGrp="1"/>
          </p:cNvSpPr>
          <p:nvPr>
            <p:ph type="title"/>
          </p:nvPr>
        </p:nvSpPr>
        <p:spPr/>
        <p:txBody>
          <a:bodyPr/>
          <a:lstStyle/>
          <a:p>
            <a:r>
              <a:rPr lang="en-US" dirty="0"/>
              <a:t>Trauma, PTSD and SUD</a:t>
            </a:r>
          </a:p>
        </p:txBody>
      </p:sp>
      <p:sp>
        <p:nvSpPr>
          <p:cNvPr id="3" name="Content Placeholder 2">
            <a:extLst>
              <a:ext uri="{FF2B5EF4-FFF2-40B4-BE49-F238E27FC236}">
                <a16:creationId xmlns:a16="http://schemas.microsoft.com/office/drawing/2014/main" id="{6F122656-CFED-16C2-FEC9-D72A54249BB6}"/>
              </a:ext>
            </a:extLst>
          </p:cNvPr>
          <p:cNvSpPr>
            <a:spLocks noGrp="1"/>
          </p:cNvSpPr>
          <p:nvPr>
            <p:ph idx="1"/>
          </p:nvPr>
        </p:nvSpPr>
        <p:spPr/>
        <p:txBody>
          <a:bodyPr/>
          <a:lstStyle/>
          <a:p>
            <a:pPr algn="l"/>
            <a:r>
              <a:rPr lang="en-US" dirty="0"/>
              <a:t>Compared with SUD alone: </a:t>
            </a:r>
          </a:p>
          <a:p>
            <a:pPr lvl="1"/>
            <a:r>
              <a:rPr lang="en-US" dirty="0"/>
              <a:t>SUD-PTSD more likely to relapse and experienced less time between relapses </a:t>
            </a:r>
          </a:p>
          <a:p>
            <a:pPr lvl="1"/>
            <a:r>
              <a:rPr lang="en-US" dirty="0"/>
              <a:t>SUD-PTSD more severe substance related problems, higher levels of psychological distress and less social support</a:t>
            </a:r>
          </a:p>
          <a:p>
            <a:pPr lvl="1"/>
            <a:r>
              <a:rPr lang="en-US" dirty="0"/>
              <a:t>SUD-PTSD often experience higher severity SUDs</a:t>
            </a:r>
          </a:p>
          <a:p>
            <a:pPr lvl="1"/>
            <a:endParaRPr lang="en-US" dirty="0"/>
          </a:p>
          <a:p>
            <a:pPr marL="3657600" lvl="8" indent="0">
              <a:buNone/>
            </a:pPr>
            <a:r>
              <a:rPr lang="en-US" dirty="0"/>
              <a:t>(</a:t>
            </a:r>
            <a:r>
              <a:rPr lang="en-US" dirty="0" err="1"/>
              <a:t>Oumeitte</a:t>
            </a:r>
            <a:r>
              <a:rPr lang="en-US" dirty="0"/>
              <a:t>, Brown and </a:t>
            </a:r>
            <a:r>
              <a:rPr lang="en-US" dirty="0" err="1"/>
              <a:t>Najavitz</a:t>
            </a:r>
            <a:r>
              <a:rPr lang="en-US" dirty="0"/>
              <a:t>, 1998; </a:t>
            </a:r>
            <a:r>
              <a:rPr lang="en-US" dirty="0" err="1"/>
              <a:t>Oumeitte</a:t>
            </a:r>
            <a:r>
              <a:rPr lang="en-US" dirty="0"/>
              <a:t> et al., 2007; </a:t>
            </a:r>
          </a:p>
          <a:p>
            <a:pPr marL="3657600" lvl="8" indent="0">
              <a:buNone/>
            </a:pPr>
            <a:r>
              <a:rPr lang="en-US" dirty="0" err="1"/>
              <a:t>Dreissen</a:t>
            </a:r>
            <a:r>
              <a:rPr lang="en-US" dirty="0"/>
              <a:t> et al., 2008; Mills et al., 2006)</a:t>
            </a:r>
          </a:p>
        </p:txBody>
      </p:sp>
    </p:spTree>
    <p:extLst>
      <p:ext uri="{BB962C8B-B14F-4D97-AF65-F5344CB8AC3E}">
        <p14:creationId xmlns:p14="http://schemas.microsoft.com/office/powerpoint/2010/main" val="2897199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D9DC6-862D-21DE-4625-9AE904A82A6B}"/>
              </a:ext>
            </a:extLst>
          </p:cNvPr>
          <p:cNvSpPr>
            <a:spLocks noGrp="1"/>
          </p:cNvSpPr>
          <p:nvPr>
            <p:ph type="title"/>
          </p:nvPr>
        </p:nvSpPr>
        <p:spPr/>
        <p:txBody>
          <a:bodyPr/>
          <a:lstStyle/>
          <a:p>
            <a:r>
              <a:rPr lang="en-US" dirty="0"/>
              <a:t>Objective</a:t>
            </a:r>
          </a:p>
        </p:txBody>
      </p:sp>
      <p:sp>
        <p:nvSpPr>
          <p:cNvPr id="3" name="Content Placeholder 2">
            <a:extLst>
              <a:ext uri="{FF2B5EF4-FFF2-40B4-BE49-F238E27FC236}">
                <a16:creationId xmlns:a16="http://schemas.microsoft.com/office/drawing/2014/main" id="{770BE8AD-C0EA-8E2D-A8BE-693440244BC3}"/>
              </a:ext>
            </a:extLst>
          </p:cNvPr>
          <p:cNvSpPr>
            <a:spLocks noGrp="1"/>
          </p:cNvSpPr>
          <p:nvPr>
            <p:ph idx="1"/>
          </p:nvPr>
        </p:nvSpPr>
        <p:spPr/>
        <p:txBody>
          <a:bodyPr/>
          <a:lstStyle/>
          <a:p>
            <a:r>
              <a:rPr lang="en-US" dirty="0"/>
              <a:t>Implement universal screening for PTSD for all new patients at the University of Maryland Addiction Treatment Center</a:t>
            </a:r>
          </a:p>
          <a:p>
            <a:pPr lvl="1"/>
            <a:r>
              <a:rPr lang="en-US" dirty="0"/>
              <a:t>Part of a larger quality improvement project focused on trauma informed healthcare</a:t>
            </a:r>
          </a:p>
        </p:txBody>
      </p:sp>
      <p:pic>
        <p:nvPicPr>
          <p:cNvPr id="1028" name="Picture 4" descr="Trauma: A Challenge to Emotional and Behavioral Health - Key Assets Kentucky">
            <a:extLst>
              <a:ext uri="{FF2B5EF4-FFF2-40B4-BE49-F238E27FC236}">
                <a16:creationId xmlns:a16="http://schemas.microsoft.com/office/drawing/2014/main" id="{67A33C75-A735-E0BA-BD58-1F6795B13B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51300" y="3514420"/>
            <a:ext cx="3275189" cy="20742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3096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Front of Addiction Treatment Center building">
            <a:extLst>
              <a:ext uri="{FF2B5EF4-FFF2-40B4-BE49-F238E27FC236}">
                <a16:creationId xmlns:a16="http://schemas.microsoft.com/office/drawing/2014/main" id="{1D82721C-3A71-E8BF-38BE-DA77B68FBE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4302" r="6034"/>
          <a:stretch/>
        </p:blipFill>
        <p:spPr bwMode="auto">
          <a:xfrm>
            <a:off x="1" y="10"/>
            <a:ext cx="9669642" cy="6857990"/>
          </a:xfrm>
          <a:prstGeom prst="rect">
            <a:avLst/>
          </a:prstGeom>
          <a:noFill/>
          <a:extLst>
            <a:ext uri="{909E8E84-426E-40DD-AFC4-6F175D3DCCD1}">
              <a14:hiddenFill xmlns:a14="http://schemas.microsoft.com/office/drawing/2010/main">
                <a:solidFill>
                  <a:srgbClr val="FFFFFF"/>
                </a:solidFill>
              </a14:hiddenFill>
            </a:ext>
          </a:extLst>
        </p:spPr>
      </p:pic>
      <p:sp>
        <p:nvSpPr>
          <p:cNvPr id="1033" name="Rectangle 1032">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7CACDB4-4002-4F45-BF61-821B60BD4CCE}"/>
              </a:ext>
            </a:extLst>
          </p:cNvPr>
          <p:cNvSpPr>
            <a:spLocks noGrp="1"/>
          </p:cNvSpPr>
          <p:nvPr>
            <p:ph type="title"/>
          </p:nvPr>
        </p:nvSpPr>
        <p:spPr>
          <a:xfrm>
            <a:off x="7531610" y="365125"/>
            <a:ext cx="3822189" cy="1899912"/>
          </a:xfrm>
        </p:spPr>
        <p:txBody>
          <a:bodyPr>
            <a:normAutofit/>
          </a:bodyPr>
          <a:lstStyle/>
          <a:p>
            <a:r>
              <a:rPr lang="en-US" sz="3400"/>
              <a:t>University of Maryland Addiction Treatment Center</a:t>
            </a:r>
          </a:p>
        </p:txBody>
      </p:sp>
      <p:sp>
        <p:nvSpPr>
          <p:cNvPr id="3" name="Content Placeholder 2">
            <a:extLst>
              <a:ext uri="{FF2B5EF4-FFF2-40B4-BE49-F238E27FC236}">
                <a16:creationId xmlns:a16="http://schemas.microsoft.com/office/drawing/2014/main" id="{8815FDE3-66CB-ECC1-E5CE-F7B7ECF979AC}"/>
              </a:ext>
            </a:extLst>
          </p:cNvPr>
          <p:cNvSpPr>
            <a:spLocks noGrp="1"/>
          </p:cNvSpPr>
          <p:nvPr>
            <p:ph idx="1"/>
          </p:nvPr>
        </p:nvSpPr>
        <p:spPr>
          <a:xfrm>
            <a:off x="7337778" y="2411623"/>
            <a:ext cx="4478866" cy="3742762"/>
          </a:xfrm>
        </p:spPr>
        <p:txBody>
          <a:bodyPr>
            <a:normAutofit/>
          </a:bodyPr>
          <a:lstStyle/>
          <a:p>
            <a:r>
              <a:rPr lang="en-US" sz="2000" dirty="0"/>
              <a:t>OTP</a:t>
            </a:r>
          </a:p>
          <a:p>
            <a:pPr lvl="1"/>
            <a:r>
              <a:rPr lang="en-US" sz="2000" dirty="0"/>
              <a:t>53.2% African American/Black</a:t>
            </a:r>
          </a:p>
          <a:p>
            <a:pPr lvl="1"/>
            <a:r>
              <a:rPr lang="en-US" sz="2000" dirty="0"/>
              <a:t>34.9% White</a:t>
            </a:r>
          </a:p>
          <a:p>
            <a:pPr lvl="1"/>
            <a:r>
              <a:rPr lang="en-US" sz="2000" dirty="0"/>
              <a:t>5.9% Two or more races</a:t>
            </a:r>
          </a:p>
          <a:p>
            <a:r>
              <a:rPr lang="en-US" sz="2000" dirty="0"/>
              <a:t>ADAP</a:t>
            </a:r>
          </a:p>
          <a:p>
            <a:r>
              <a:rPr lang="en-US" sz="2000" dirty="0"/>
              <a:t>DASAM</a:t>
            </a:r>
          </a:p>
          <a:p>
            <a:r>
              <a:rPr lang="en-US" sz="2000" dirty="0"/>
              <a:t>HARP</a:t>
            </a:r>
          </a:p>
          <a:p>
            <a:pPr lvl="1"/>
            <a:r>
              <a:rPr lang="en-US" sz="2000" dirty="0"/>
              <a:t>Primary care, urgent care and mental health care (medication management and therapy)</a:t>
            </a:r>
          </a:p>
          <a:p>
            <a:pPr marL="0" indent="0">
              <a:buNone/>
            </a:pPr>
            <a:endParaRPr lang="en-US" sz="1700" dirty="0"/>
          </a:p>
        </p:txBody>
      </p:sp>
    </p:spTree>
    <p:extLst>
      <p:ext uri="{BB962C8B-B14F-4D97-AF65-F5344CB8AC3E}">
        <p14:creationId xmlns:p14="http://schemas.microsoft.com/office/powerpoint/2010/main" val="1576450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399DF-3348-3DCB-0405-6ECF79732FE9}"/>
              </a:ext>
            </a:extLst>
          </p:cNvPr>
          <p:cNvSpPr>
            <a:spLocks noGrp="1"/>
          </p:cNvSpPr>
          <p:nvPr>
            <p:ph type="title"/>
          </p:nvPr>
        </p:nvSpPr>
        <p:spPr>
          <a:xfrm>
            <a:off x="838200" y="187148"/>
            <a:ext cx="10515600" cy="1325563"/>
          </a:xfrm>
        </p:spPr>
        <p:txBody>
          <a:bodyPr/>
          <a:lstStyle/>
          <a:p>
            <a:r>
              <a:rPr lang="en-US" dirty="0"/>
              <a:t>Methods</a:t>
            </a:r>
          </a:p>
        </p:txBody>
      </p:sp>
      <p:sp>
        <p:nvSpPr>
          <p:cNvPr id="3" name="Content Placeholder 2">
            <a:extLst>
              <a:ext uri="{FF2B5EF4-FFF2-40B4-BE49-F238E27FC236}">
                <a16:creationId xmlns:a16="http://schemas.microsoft.com/office/drawing/2014/main" id="{009C3470-6C4C-8E57-CA9F-D7FFB2182B97}"/>
              </a:ext>
            </a:extLst>
          </p:cNvPr>
          <p:cNvSpPr>
            <a:spLocks noGrp="1"/>
          </p:cNvSpPr>
          <p:nvPr>
            <p:ph idx="1"/>
          </p:nvPr>
        </p:nvSpPr>
        <p:spPr>
          <a:xfrm>
            <a:off x="838200" y="1512711"/>
            <a:ext cx="10213622" cy="4402667"/>
          </a:xfrm>
        </p:spPr>
        <p:txBody>
          <a:bodyPr>
            <a:normAutofit/>
          </a:bodyPr>
          <a:lstStyle/>
          <a:p>
            <a:r>
              <a:rPr lang="en-US" dirty="0"/>
              <a:t>Primary Care Screen for PTSD for DSM-5 (PC-PTSD-5) during intake and annual treatment plan updates</a:t>
            </a:r>
          </a:p>
          <a:p>
            <a:pPr marL="0" indent="0">
              <a:buNone/>
            </a:pPr>
            <a:endParaRPr lang="en-US" dirty="0"/>
          </a:p>
          <a:p>
            <a:r>
              <a:rPr lang="en-US" dirty="0"/>
              <a:t>Counselors received a 1 </a:t>
            </a:r>
            <a:r>
              <a:rPr lang="en-US" dirty="0" err="1"/>
              <a:t>hr</a:t>
            </a:r>
            <a:r>
              <a:rPr lang="en-US" dirty="0"/>
              <a:t> training, a screening guide and a PTSD information sheet they could utilize to provide psychoeducation</a:t>
            </a:r>
          </a:p>
        </p:txBody>
      </p:sp>
    </p:spTree>
    <p:extLst>
      <p:ext uri="{BB962C8B-B14F-4D97-AF65-F5344CB8AC3E}">
        <p14:creationId xmlns:p14="http://schemas.microsoft.com/office/powerpoint/2010/main" val="270437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C5F4C-5168-AB44-F2A9-BD5B55266D62}"/>
              </a:ext>
            </a:extLst>
          </p:cNvPr>
          <p:cNvSpPr>
            <a:spLocks noGrp="1"/>
          </p:cNvSpPr>
          <p:nvPr>
            <p:ph type="title"/>
          </p:nvPr>
        </p:nvSpPr>
        <p:spPr>
          <a:xfrm>
            <a:off x="838200" y="0"/>
            <a:ext cx="10515600" cy="1325563"/>
          </a:xfrm>
        </p:spPr>
        <p:txBody>
          <a:bodyPr/>
          <a:lstStyle/>
          <a:p>
            <a:r>
              <a:rPr lang="en-US" dirty="0"/>
              <a:t>Methods</a:t>
            </a:r>
          </a:p>
        </p:txBody>
      </p:sp>
      <p:sp>
        <p:nvSpPr>
          <p:cNvPr id="3" name="Content Placeholder 2">
            <a:extLst>
              <a:ext uri="{FF2B5EF4-FFF2-40B4-BE49-F238E27FC236}">
                <a16:creationId xmlns:a16="http://schemas.microsoft.com/office/drawing/2014/main" id="{1F99A498-3424-9134-603C-4330FC8CE7AC}"/>
              </a:ext>
            </a:extLst>
          </p:cNvPr>
          <p:cNvSpPr>
            <a:spLocks noGrp="1"/>
          </p:cNvSpPr>
          <p:nvPr>
            <p:ph idx="1"/>
          </p:nvPr>
        </p:nvSpPr>
        <p:spPr>
          <a:xfrm>
            <a:off x="838200" y="1486958"/>
            <a:ext cx="9908822" cy="4351338"/>
          </a:xfrm>
        </p:spPr>
        <p:txBody>
          <a:bodyPr>
            <a:normAutofit lnSpcReduction="10000"/>
          </a:bodyPr>
          <a:lstStyle/>
          <a:p>
            <a:r>
              <a:rPr lang="en-US" dirty="0"/>
              <a:t>Trackable checklist for positive screenings:</a:t>
            </a:r>
            <a:endParaRPr lang="en-US" sz="1800" b="0" i="0" u="none" strike="noStrike" baseline="0" dirty="0"/>
          </a:p>
          <a:p>
            <a:pPr lvl="1">
              <a:buFont typeface="Wingdings" panose="05000000000000000000" pitchFamily="2" charset="2"/>
              <a:buChar char="q"/>
            </a:pPr>
            <a:r>
              <a:rPr lang="en-US" i="1" dirty="0"/>
              <a:t>I provided the patient with the PTSD information sheet,</a:t>
            </a:r>
          </a:p>
          <a:p>
            <a:pPr lvl="1">
              <a:buFont typeface="Wingdings" panose="05000000000000000000" pitchFamily="2" charset="2"/>
              <a:buChar char="q"/>
            </a:pPr>
            <a:r>
              <a:rPr lang="en-US" i="1" dirty="0"/>
              <a:t>I had a discussion with the patient about PTSD symptoms,</a:t>
            </a:r>
          </a:p>
          <a:p>
            <a:pPr lvl="1">
              <a:buFont typeface="Wingdings" panose="05000000000000000000" pitchFamily="2" charset="2"/>
              <a:buChar char="q"/>
            </a:pPr>
            <a:r>
              <a:rPr lang="en-US" i="1" dirty="0"/>
              <a:t>I had a discussion with the patient about treatment options, </a:t>
            </a:r>
          </a:p>
          <a:p>
            <a:pPr lvl="1">
              <a:buFont typeface="Wingdings" panose="05000000000000000000" pitchFamily="2" charset="2"/>
              <a:buChar char="q"/>
            </a:pPr>
            <a:r>
              <a:rPr lang="en-US" i="1" dirty="0"/>
              <a:t>I referred the patient to mental health treatment (including any of the following options individual therapy, group therapy, psychiatry, walk-in hours) </a:t>
            </a:r>
          </a:p>
          <a:p>
            <a:pPr lvl="1">
              <a:buFont typeface="Wingdings" panose="05000000000000000000" pitchFamily="2" charset="2"/>
              <a:buChar char="q"/>
            </a:pPr>
            <a:r>
              <a:rPr lang="en-US" i="1" dirty="0"/>
              <a:t>The patient was not interested in pursuing treatment at this time </a:t>
            </a:r>
          </a:p>
          <a:p>
            <a:pPr marL="457200" lvl="1" indent="0">
              <a:buNone/>
            </a:pPr>
            <a:endParaRPr lang="en-US" i="1" dirty="0"/>
          </a:p>
          <a:p>
            <a:r>
              <a:rPr lang="en-US" dirty="0"/>
              <a:t>Collected de-identified data from the medical record (Epic) and </a:t>
            </a:r>
            <a:r>
              <a:rPr lang="en-US" dirty="0" err="1"/>
              <a:t>methasoft</a:t>
            </a:r>
            <a:endParaRPr lang="en-US" dirty="0"/>
          </a:p>
          <a:p>
            <a:pPr marL="0" indent="0">
              <a:buNone/>
            </a:pPr>
            <a:endParaRPr lang="en-US" dirty="0"/>
          </a:p>
          <a:p>
            <a:endParaRPr lang="en-US" dirty="0"/>
          </a:p>
        </p:txBody>
      </p:sp>
    </p:spTree>
    <p:extLst>
      <p:ext uri="{BB962C8B-B14F-4D97-AF65-F5344CB8AC3E}">
        <p14:creationId xmlns:p14="http://schemas.microsoft.com/office/powerpoint/2010/main" val="1122807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BED2-356D-2D37-D3A2-EC77339BED4C}"/>
              </a:ext>
            </a:extLst>
          </p:cNvPr>
          <p:cNvSpPr>
            <a:spLocks noGrp="1"/>
          </p:cNvSpPr>
          <p:nvPr>
            <p:ph type="title"/>
          </p:nvPr>
        </p:nvSpPr>
        <p:spPr/>
        <p:txBody>
          <a:bodyPr/>
          <a:lstStyle/>
          <a:p>
            <a:r>
              <a:rPr lang="en-US" dirty="0"/>
              <a:t>Results</a:t>
            </a:r>
          </a:p>
        </p:txBody>
      </p:sp>
      <p:sp>
        <p:nvSpPr>
          <p:cNvPr id="3" name="Content Placeholder 2">
            <a:extLst>
              <a:ext uri="{FF2B5EF4-FFF2-40B4-BE49-F238E27FC236}">
                <a16:creationId xmlns:a16="http://schemas.microsoft.com/office/drawing/2014/main" id="{38026C0E-9FFB-E571-C25A-C3E87AE2885A}"/>
              </a:ext>
            </a:extLst>
          </p:cNvPr>
          <p:cNvSpPr>
            <a:spLocks noGrp="1"/>
          </p:cNvSpPr>
          <p:nvPr>
            <p:ph idx="1"/>
          </p:nvPr>
        </p:nvSpPr>
        <p:spPr>
          <a:xfrm>
            <a:off x="838200" y="1825625"/>
            <a:ext cx="5788378" cy="4351338"/>
          </a:xfrm>
        </p:spPr>
        <p:txBody>
          <a:bodyPr/>
          <a:lstStyle/>
          <a:p>
            <a:r>
              <a:rPr lang="en-US" dirty="0"/>
              <a:t>Intakes (OTP only)</a:t>
            </a:r>
          </a:p>
          <a:p>
            <a:pPr lvl="1"/>
            <a:r>
              <a:rPr lang="en-US" dirty="0"/>
              <a:t>8/1/23 – 4/16/24</a:t>
            </a:r>
          </a:p>
          <a:p>
            <a:pPr lvl="1"/>
            <a:r>
              <a:rPr lang="en-US" dirty="0"/>
              <a:t>136 total intakes (including 52 re-admits)</a:t>
            </a:r>
          </a:p>
          <a:p>
            <a:pPr lvl="2"/>
            <a:r>
              <a:rPr lang="en-US" dirty="0"/>
              <a:t>72% (n=98) completed the PC-PTSD-5</a:t>
            </a:r>
          </a:p>
          <a:p>
            <a:pPr lvl="2">
              <a:lnSpc>
                <a:spcPct val="115000"/>
              </a:lnSpc>
              <a:spcBef>
                <a:spcPts val="0"/>
              </a:spcBef>
            </a:pPr>
            <a:r>
              <a:rPr lang="en-US" dirty="0"/>
              <a:t>26.4% (n=36) utilized the old trauma screening</a:t>
            </a:r>
          </a:p>
          <a:p>
            <a:pPr lvl="2">
              <a:lnSpc>
                <a:spcPct val="115000"/>
              </a:lnSpc>
              <a:spcBef>
                <a:spcPts val="0"/>
              </a:spcBef>
            </a:pPr>
            <a:r>
              <a:rPr lang="en-US" dirty="0"/>
              <a:t>1.4% (n=2) had no trauma screening</a:t>
            </a:r>
          </a:p>
          <a:p>
            <a:pPr lvl="1"/>
            <a:endParaRPr lang="en-US" dirty="0"/>
          </a:p>
        </p:txBody>
      </p:sp>
      <p:graphicFrame>
        <p:nvGraphicFramePr>
          <p:cNvPr id="6" name="Chart 5">
            <a:extLst>
              <a:ext uri="{FF2B5EF4-FFF2-40B4-BE49-F238E27FC236}">
                <a16:creationId xmlns:a16="http://schemas.microsoft.com/office/drawing/2014/main" id="{05DED1AD-1A03-F5E6-DC1A-AFE78B6D687B}"/>
              </a:ext>
            </a:extLst>
          </p:cNvPr>
          <p:cNvGraphicFramePr/>
          <p:nvPr>
            <p:extLst>
              <p:ext uri="{D42A27DB-BD31-4B8C-83A1-F6EECF244321}">
                <p14:modId xmlns:p14="http://schemas.microsoft.com/office/powerpoint/2010/main" val="2089032273"/>
              </p:ext>
            </p:extLst>
          </p:nvPr>
        </p:nvGraphicFramePr>
        <p:xfrm>
          <a:off x="5565422" y="1690688"/>
          <a:ext cx="5788378" cy="37346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58996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45C1F-680E-19D3-9CC2-E48400BFA202}"/>
              </a:ext>
            </a:extLst>
          </p:cNvPr>
          <p:cNvSpPr>
            <a:spLocks noGrp="1"/>
          </p:cNvSpPr>
          <p:nvPr>
            <p:ph type="title"/>
          </p:nvPr>
        </p:nvSpPr>
        <p:spPr/>
        <p:txBody>
          <a:bodyPr/>
          <a:lstStyle/>
          <a:p>
            <a:r>
              <a:rPr lang="en-US" dirty="0"/>
              <a:t>Results</a:t>
            </a:r>
          </a:p>
        </p:txBody>
      </p:sp>
      <p:sp>
        <p:nvSpPr>
          <p:cNvPr id="3" name="Content Placeholder 2">
            <a:extLst>
              <a:ext uri="{FF2B5EF4-FFF2-40B4-BE49-F238E27FC236}">
                <a16:creationId xmlns:a16="http://schemas.microsoft.com/office/drawing/2014/main" id="{553EDD21-0ADA-96E3-BDA7-F8719978AD75}"/>
              </a:ext>
            </a:extLst>
          </p:cNvPr>
          <p:cNvSpPr>
            <a:spLocks noGrp="1"/>
          </p:cNvSpPr>
          <p:nvPr>
            <p:ph idx="1"/>
          </p:nvPr>
        </p:nvSpPr>
        <p:spPr/>
        <p:txBody>
          <a:bodyPr/>
          <a:lstStyle/>
          <a:p>
            <a:r>
              <a:rPr lang="en-US" dirty="0"/>
              <a:t>Positive screens (all programs, includes annual updates)</a:t>
            </a:r>
          </a:p>
          <a:p>
            <a:pPr marL="800100" lvl="1" indent="-342900">
              <a:lnSpc>
                <a:spcPct val="115000"/>
              </a:lnSpc>
              <a:spcBef>
                <a:spcPts val="0"/>
              </a:spcBef>
              <a:buFont typeface="Symbol" panose="05050102010706020507" pitchFamily="18" charset="2"/>
              <a:buChar char=""/>
            </a:pPr>
            <a:r>
              <a:rPr lang="en-US" dirty="0"/>
              <a:t>198 screenings total, 3 excluded due to incomplete data, </a:t>
            </a:r>
            <a:r>
              <a:rPr lang="en-US" i="1" dirty="0"/>
              <a:t>n </a:t>
            </a:r>
            <a:r>
              <a:rPr lang="en-US" dirty="0"/>
              <a:t>= 195</a:t>
            </a:r>
          </a:p>
          <a:p>
            <a:pPr marL="800100" lvl="1" indent="-342900">
              <a:lnSpc>
                <a:spcPct val="115000"/>
              </a:lnSpc>
              <a:spcBef>
                <a:spcPts val="0"/>
              </a:spcBef>
              <a:buFont typeface="Symbol" panose="05050102010706020507" pitchFamily="18" charset="2"/>
              <a:buChar char=""/>
            </a:pPr>
            <a:r>
              <a:rPr lang="en-US" b="1" dirty="0"/>
              <a:t>43%</a:t>
            </a:r>
            <a:r>
              <a:rPr lang="en-US" dirty="0"/>
              <a:t> (</a:t>
            </a:r>
            <a:r>
              <a:rPr lang="en-US" i="1" dirty="0"/>
              <a:t>n</a:t>
            </a:r>
            <a:r>
              <a:rPr lang="en-US" dirty="0"/>
              <a:t> = 84) screened positive for </a:t>
            </a:r>
            <a:r>
              <a:rPr lang="en-US" i="1" dirty="0"/>
              <a:t>experiencing</a:t>
            </a:r>
            <a:r>
              <a:rPr lang="en-US" dirty="0"/>
              <a:t> trauma </a:t>
            </a:r>
          </a:p>
          <a:p>
            <a:pPr marL="1200150" lvl="2" indent="-285750">
              <a:lnSpc>
                <a:spcPct val="115000"/>
              </a:lnSpc>
              <a:spcBef>
                <a:spcPts val="0"/>
              </a:spcBef>
              <a:buFont typeface="Courier New" panose="02070309020205020404" pitchFamily="49" charset="0"/>
              <a:buChar char="o"/>
            </a:pPr>
            <a:r>
              <a:rPr lang="en-US" dirty="0"/>
              <a:t>49 screened positive for likely PTSD (3 or higher)</a:t>
            </a:r>
          </a:p>
          <a:p>
            <a:pPr lvl="3">
              <a:lnSpc>
                <a:spcPct val="115000"/>
              </a:lnSpc>
              <a:spcBef>
                <a:spcPts val="0"/>
              </a:spcBef>
              <a:buFont typeface="Wingdings" panose="05000000000000000000" pitchFamily="2" charset="2"/>
              <a:buChar char=""/>
            </a:pPr>
            <a:r>
              <a:rPr lang="en-US" dirty="0"/>
              <a:t>58% of those who reported a trauma history</a:t>
            </a:r>
          </a:p>
          <a:p>
            <a:pPr lvl="3">
              <a:lnSpc>
                <a:spcPct val="115000"/>
              </a:lnSpc>
              <a:spcBef>
                <a:spcPts val="0"/>
              </a:spcBef>
              <a:spcAft>
                <a:spcPts val="800"/>
              </a:spcAft>
              <a:buFont typeface="Wingdings" panose="05000000000000000000" pitchFamily="2" charset="2"/>
              <a:buChar char=""/>
            </a:pPr>
            <a:r>
              <a:rPr lang="en-US" dirty="0"/>
              <a:t>25.1% of all screenings (overall positive screening rate)</a:t>
            </a:r>
          </a:p>
          <a:p>
            <a:pPr lvl="1"/>
            <a:endParaRPr lang="en-US" dirty="0"/>
          </a:p>
        </p:txBody>
      </p:sp>
    </p:spTree>
    <p:extLst>
      <p:ext uri="{BB962C8B-B14F-4D97-AF65-F5344CB8AC3E}">
        <p14:creationId xmlns:p14="http://schemas.microsoft.com/office/powerpoint/2010/main" val="962079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SOM Theme 2">
  <a:themeElements>
    <a:clrScheme name="UMB Colors">
      <a:dk1>
        <a:srgbClr val="000000"/>
      </a:dk1>
      <a:lt1>
        <a:srgbClr val="FFFFFF"/>
      </a:lt1>
      <a:dk2>
        <a:srgbClr val="D81F37"/>
      </a:dk2>
      <a:lt2>
        <a:srgbClr val="95A1A9"/>
      </a:lt2>
      <a:accent1>
        <a:srgbClr val="D81F37"/>
      </a:accent1>
      <a:accent2>
        <a:srgbClr val="FED430"/>
      </a:accent2>
      <a:accent3>
        <a:srgbClr val="717375"/>
      </a:accent3>
      <a:accent4>
        <a:srgbClr val="107796"/>
      </a:accent4>
      <a:accent5>
        <a:srgbClr val="5F87A0"/>
      </a:accent5>
      <a:accent6>
        <a:srgbClr val="B4CB97"/>
      </a:accent6>
      <a:hlink>
        <a:srgbClr val="C7B08D"/>
      </a:hlink>
      <a:folHlink>
        <a:srgbClr val="6E4C53"/>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11696</TotalTime>
  <Words>2040</Words>
  <Application>Microsoft Office PowerPoint</Application>
  <PresentationFormat>Widescreen</PresentationFormat>
  <Paragraphs>140</Paragraphs>
  <Slides>16</Slides>
  <Notes>12</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16</vt:i4>
      </vt:variant>
    </vt:vector>
  </HeadingPairs>
  <TitlesOfParts>
    <vt:vector size="28" baseType="lpstr">
      <vt:lpstr>Aptos</vt:lpstr>
      <vt:lpstr>Aptos Display</vt:lpstr>
      <vt:lpstr>Arial</vt:lpstr>
      <vt:lpstr>Calibri</vt:lpstr>
      <vt:lpstr>Cambria</vt:lpstr>
      <vt:lpstr>Courier New</vt:lpstr>
      <vt:lpstr>Symbol</vt:lpstr>
      <vt:lpstr>Times New Roman</vt:lpstr>
      <vt:lpstr>TimesNewRomanPSMT</vt:lpstr>
      <vt:lpstr>Wingdings</vt:lpstr>
      <vt:lpstr>Office Theme</vt:lpstr>
      <vt:lpstr>SOM Theme 2</vt:lpstr>
      <vt:lpstr>Implementation of Universal Screening for Posttraumatic Stress Disorder (PTSD) in an Opioid Treatment Program</vt:lpstr>
      <vt:lpstr>Trauma, PTSD and SUD</vt:lpstr>
      <vt:lpstr>Trauma, PTSD and SUD</vt:lpstr>
      <vt:lpstr>Objective</vt:lpstr>
      <vt:lpstr>University of Maryland Addiction Treatment Center</vt:lpstr>
      <vt:lpstr>Methods</vt:lpstr>
      <vt:lpstr>Methods</vt:lpstr>
      <vt:lpstr>Results</vt:lpstr>
      <vt:lpstr>Results</vt:lpstr>
      <vt:lpstr>Results </vt:lpstr>
      <vt:lpstr>Discussion</vt:lpstr>
      <vt:lpstr>Discussion</vt:lpstr>
      <vt:lpstr>Acknowledgments</vt:lpstr>
      <vt:lpstr>References</vt:lpstr>
      <vt:lpstr>References</vt:lpstr>
      <vt:lpstr>PC-PTSD-5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Wiprovnick, Alicia</dc:creator>
  <cp:lastModifiedBy>Wiprovnick, Alicia</cp:lastModifiedBy>
  <cp:revision>2</cp:revision>
  <dcterms:created xsi:type="dcterms:W3CDTF">2024-10-25T17:30:06Z</dcterms:created>
  <dcterms:modified xsi:type="dcterms:W3CDTF">2024-11-15T04:36:35Z</dcterms:modified>
</cp:coreProperties>
</file>